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handoutMasterIdLst>
    <p:handoutMasterId r:id="rId20"/>
  </p:handoutMasterIdLst>
  <p:sldIdLst>
    <p:sldId id="302" r:id="rId5"/>
    <p:sldId id="423" r:id="rId6"/>
    <p:sldId id="397" r:id="rId7"/>
    <p:sldId id="347" r:id="rId8"/>
    <p:sldId id="418" r:id="rId9"/>
    <p:sldId id="419" r:id="rId10"/>
    <p:sldId id="421" r:id="rId11"/>
    <p:sldId id="349" r:id="rId12"/>
    <p:sldId id="422" r:id="rId13"/>
    <p:sldId id="420" r:id="rId14"/>
    <p:sldId id="425" r:id="rId15"/>
    <p:sldId id="426" r:id="rId16"/>
    <p:sldId id="427" r:id="rId17"/>
    <p:sldId id="424" r:id="rId18"/>
  </p:sldIdLst>
  <p:sldSz cx="12192000" cy="6858000"/>
  <p:notesSz cx="7010400" cy="92964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93DC05-FE9F-634A-FC3C-62F2389CFE1A}" name="OAR" initials="OAR" userId="OAR" providerId="None"/>
  <p188:author id="{41B4000C-8614-E536-3D15-55894D6C9491}" name="Ribish, Suzanne" initials="RS" userId="S::Suzanne.Ribish@va.gov::f700dff9-c656-4f43-952c-9d92562da52f" providerId="AD"/>
  <p188:author id="{45EA97E6-1CE4-06F9-C7F0-C1D1C0174FBE}" name="OLMO, SIXTO, VBAWAS" initials="OSV" userId="S::SIXTO.OLMO@va.gov::9a8611b0-ec85-4ede-bc68-60f852e7ec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nnifer Williams" initials="JDW" lastIdx="13" clrIdx="0">
    <p:extLst>
      <p:ext uri="{19B8F6BF-5375-455C-9EA6-DF929625EA0E}">
        <p15:presenceInfo xmlns:p15="http://schemas.microsoft.com/office/powerpoint/2012/main" userId="Jennifer Williams" providerId="None"/>
      </p:ext>
    </p:extLst>
  </p:cmAuthor>
  <p:cmAuthor id="2" name="Kondrak, Chelsey, VBAWASH" initials="KCV" lastIdx="38" clrIdx="1">
    <p:extLst>
      <p:ext uri="{19B8F6BF-5375-455C-9EA6-DF929625EA0E}">
        <p15:presenceInfo xmlns:p15="http://schemas.microsoft.com/office/powerpoint/2012/main" userId="S-1-5-21-1409082233-764733703-682003330-472082" providerId="AD"/>
      </p:ext>
    </p:extLst>
  </p:cmAuthor>
  <p:cmAuthor id="3" name="Kennell, Jon, VBABALT\ACAD" initials="KJV" lastIdx="9" clrIdx="2">
    <p:extLst>
      <p:ext uri="{19B8F6BF-5375-455C-9EA6-DF929625EA0E}">
        <p15:presenceInfo xmlns:p15="http://schemas.microsoft.com/office/powerpoint/2012/main" userId="S-1-5-21-1409082233-764733703-682003330-478134" providerId="AD"/>
      </p:ext>
    </p:extLst>
  </p:cmAuthor>
  <p:cmAuthor id="4" name="Appeals Management Office " initials="AMO" lastIdx="2" clrIdx="3">
    <p:extLst>
      <p:ext uri="{19B8F6BF-5375-455C-9EA6-DF929625EA0E}">
        <p15:presenceInfo xmlns:p15="http://schemas.microsoft.com/office/powerpoint/2012/main" userId="Appeals Management Office "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56"/>
    <a:srgbClr val="5D7B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382" autoAdjust="0"/>
  </p:normalViewPr>
  <p:slideViewPr>
    <p:cSldViewPr snapToGrid="0">
      <p:cViewPr varScale="1">
        <p:scale>
          <a:sx n="81" d="100"/>
          <a:sy n="81" d="100"/>
        </p:scale>
        <p:origin x="1752" y="96"/>
      </p:cViewPr>
      <p:guideLst/>
    </p:cSldViewPr>
  </p:slideViewPr>
  <p:outlineViewPr>
    <p:cViewPr>
      <p:scale>
        <a:sx n="33" d="100"/>
        <a:sy n="33" d="100"/>
      </p:scale>
      <p:origin x="0" y="-144"/>
    </p:cViewPr>
  </p:outlineViewPr>
  <p:notesTextViewPr>
    <p:cViewPr>
      <p:scale>
        <a:sx n="75" d="100"/>
        <a:sy n="75" d="100"/>
      </p:scale>
      <p:origin x="0" y="0"/>
    </p:cViewPr>
  </p:notesTextViewPr>
  <p:notesViewPr>
    <p:cSldViewPr snapToGrid="0">
      <p:cViewPr varScale="1">
        <p:scale>
          <a:sx n="50" d="100"/>
          <a:sy n="50" d="100"/>
        </p:scale>
        <p:origin x="2684"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E975C0-C458-45F1-A03C-E826BA3989D6}"/>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05FF8A5C-9D3B-4699-889C-13AF27DE9D26}"/>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1B550D5-3064-4B35-9B20-FE4E0F859721}" type="datetimeFigureOut">
              <a:rPr lang="en-US" smtClean="0"/>
              <a:t>4/19/2024</a:t>
            </a:fld>
            <a:endParaRPr lang="en-US" dirty="0"/>
          </a:p>
        </p:txBody>
      </p:sp>
      <p:sp>
        <p:nvSpPr>
          <p:cNvPr id="4" name="Footer Placeholder 3">
            <a:extLst>
              <a:ext uri="{FF2B5EF4-FFF2-40B4-BE49-F238E27FC236}">
                <a16:creationId xmlns:a16="http://schemas.microsoft.com/office/drawing/2014/main" id="{6DBF78F6-E6B1-48B5-B4AD-A4D1911F16F4}"/>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478BF3F-EFA3-4803-A2A9-9E6C0F5AEAB0}"/>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DB2E0F6-EA46-4FA0-899E-3683BB7A698B}" type="slidenum">
              <a:rPr lang="en-US" smtClean="0"/>
              <a:t>‹#›</a:t>
            </a:fld>
            <a:endParaRPr lang="en-US" dirty="0"/>
          </a:p>
        </p:txBody>
      </p:sp>
    </p:spTree>
    <p:extLst>
      <p:ext uri="{BB962C8B-B14F-4D97-AF65-F5344CB8AC3E}">
        <p14:creationId xmlns:p14="http://schemas.microsoft.com/office/powerpoint/2010/main" val="1227186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6BF7689-9446-46DC-863F-6232E9EFF4BC}" type="datetimeFigureOut">
              <a:rPr lang="en-US" smtClean="0"/>
              <a:t>4/19/2024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C5C6998-EDEF-4A05-9E82-FF9216FA3557}" type="slidenum">
              <a:rPr lang="en-US" smtClean="0"/>
              <a:t>‹#›</a:t>
            </a:fld>
            <a:endParaRPr lang="en-US" dirty="0"/>
          </a:p>
        </p:txBody>
      </p:sp>
    </p:spTree>
    <p:extLst>
      <p:ext uri="{BB962C8B-B14F-4D97-AF65-F5344CB8AC3E}">
        <p14:creationId xmlns:p14="http://schemas.microsoft.com/office/powerpoint/2010/main" val="2838331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vaww.vrm.km.va.gov/system/templates/selfservice/va_kanew/help/agent/locale/en-US/portal/554400000001034/content/554400000174874/M21-1-Part-II-Subpart-iii-Chapter-2-Section-B-Supplemental-Claims"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vaww.vrm.km.va.gov/system/templates/selfservice/va_kanew/help/agent/locale/en-US/portal/554400000001034/content/554400000230895/Harris-v-McDonough-33-VetApp-269-February-16-2021" TargetMode="External"/><Relationship Id="rId5" Type="http://schemas.openxmlformats.org/officeDocument/2006/relationships/hyperlink" Target="https://vaww.vrm.km.va.gov/system/templates/selfservice/va_kanew/help/agent/locale/en-US/portal/554400000001034/content/554400000177971/M21-1-Part-X-Subpart-ii-Chapter-5-Section-A-Revision-Due-to-Clear-and-Unmistakable-Error-CUE" TargetMode="External"/><Relationship Id="rId4" Type="http://schemas.openxmlformats.org/officeDocument/2006/relationships/hyperlink" Target="https://vaww.vrm.km.va.gov/system/templates/selfservice/va_kanew/help/agent/locale/en-US/portal/554400000001034/content/554400000177963/M21-1-Part-X-Subpart-ii-Chapter-2-Section-A-Revision-Based-on-Specific-Types-of-Submissions-Including-Supplemental-Claim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vbaw.vba.va.gov/bl/20/cio/20s5/forms/VBA-21-0961-ARE.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Course Description:</a:t>
            </a: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cs typeface="Times New Roman" panose="02020603050405020304" pitchFamily="18" charset="0"/>
              </a:rPr>
              <a:t>Welcome to the Office of Administrative Review, OAR’s, microlesson on reviewing for prior final character of discharge determinations. </a:t>
            </a:r>
            <a:endParaRPr lang="en-US" u="sng" dirty="0"/>
          </a:p>
        </p:txBody>
      </p:sp>
      <p:sp>
        <p:nvSpPr>
          <p:cNvPr id="4" name="Slide Number Placeholder 3"/>
          <p:cNvSpPr>
            <a:spLocks noGrp="1"/>
          </p:cNvSpPr>
          <p:nvPr>
            <p:ph type="sldNum" sz="quarter" idx="5"/>
          </p:nvPr>
        </p:nvSpPr>
        <p:spPr/>
        <p:txBody>
          <a:bodyPr/>
          <a:lstStyle/>
          <a:p>
            <a:fld id="{8C5C6998-EDEF-4A05-9E82-FF9216FA3557}" type="slidenum">
              <a:rPr lang="en-US" smtClean="0"/>
              <a:t>1</a:t>
            </a:fld>
            <a:endParaRPr lang="en-US" dirty="0"/>
          </a:p>
        </p:txBody>
      </p:sp>
    </p:spTree>
    <p:extLst>
      <p:ext uri="{BB962C8B-B14F-4D97-AF65-F5344CB8AC3E}">
        <p14:creationId xmlns:p14="http://schemas.microsoft.com/office/powerpoint/2010/main" val="3333892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indent="0">
              <a:buNone/>
            </a:pPr>
            <a:r>
              <a:rPr lang="en-US" dirty="0"/>
              <a:t>Generally, DROC employees will encounter the issue of COD on Board decisions and Higher-Level Reviews. </a:t>
            </a:r>
            <a:br>
              <a:rPr lang="en-US" dirty="0"/>
            </a:br>
            <a:br>
              <a:rPr lang="en-US" dirty="0"/>
            </a:br>
            <a:r>
              <a:rPr lang="en-US" dirty="0"/>
              <a:t>Please remember that when the issue of COD is formally put at issue on HLR, a formal HLR decision is still required in accordance with M21-5 Chapter 5, </a:t>
            </a:r>
            <a:r>
              <a:rPr lang="en-US" i="1" dirty="0"/>
              <a:t>Higher-Level Review Procedures. </a:t>
            </a:r>
            <a:r>
              <a:rPr lang="en-US" dirty="0"/>
              <a:t>This is in addition to any required steps mentioned within this training. The HLR decision does not replace the requirement to complete a formal COD determination or VA Form 21-0961. The HLR decision explains the result of our review, however, we still need to implement that decision with the formal COD determination. </a:t>
            </a:r>
          </a:p>
          <a:p>
            <a:pPr marL="57150" indent="0">
              <a:buNone/>
            </a:pPr>
            <a:endParaRPr lang="en-US" dirty="0"/>
          </a:p>
          <a:p>
            <a:pPr marL="57150" indent="0">
              <a:buNone/>
            </a:pPr>
            <a:r>
              <a:rPr lang="en-US" dirty="0"/>
              <a:t>Please also be aware that when the Board makes a determination regarding whether or not a former service member’s service to be honorable for VA purposes, DROC employees must still follow all formal steps to implement the Board’s decision, as required by M21-5 7.G.1.e, </a:t>
            </a:r>
            <a:r>
              <a:rPr lang="en-US" i="1" dirty="0"/>
              <a:t>Reviewing the Claims Folder and/or Implementing the Board Decision. </a:t>
            </a:r>
            <a:r>
              <a:rPr lang="en-US" i="0" dirty="0"/>
              <a:t>For example, if the Board now holds that service is honorable for VA purposes, a formal COD determination is still required to be completed.</a:t>
            </a:r>
          </a:p>
          <a:p>
            <a:pPr marL="57150" indent="0">
              <a:buNone/>
            </a:pPr>
            <a:endParaRPr lang="en-US" i="0" dirty="0"/>
          </a:p>
          <a:p>
            <a:endParaRPr lang="en-US" dirty="0"/>
          </a:p>
        </p:txBody>
      </p:sp>
      <p:sp>
        <p:nvSpPr>
          <p:cNvPr id="4" name="Slide Number Placeholder 3"/>
          <p:cNvSpPr>
            <a:spLocks noGrp="1"/>
          </p:cNvSpPr>
          <p:nvPr>
            <p:ph type="sldNum" sz="quarter" idx="5"/>
          </p:nvPr>
        </p:nvSpPr>
        <p:spPr/>
        <p:txBody>
          <a:bodyPr/>
          <a:lstStyle/>
          <a:p>
            <a:fld id="{8C5C6998-EDEF-4A05-9E82-FF9216FA3557}" type="slidenum">
              <a:rPr lang="en-US" smtClean="0"/>
              <a:t>10</a:t>
            </a:fld>
            <a:endParaRPr lang="en-US" dirty="0"/>
          </a:p>
        </p:txBody>
      </p:sp>
    </p:spTree>
    <p:extLst>
      <p:ext uri="{BB962C8B-B14F-4D97-AF65-F5344CB8AC3E}">
        <p14:creationId xmlns:p14="http://schemas.microsoft.com/office/powerpoint/2010/main" val="4199840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indent="0">
              <a:buNone/>
            </a:pPr>
            <a:r>
              <a:rPr lang="en-US" dirty="0"/>
              <a:t>A former service member submits a HLR regarding an unfavorable COD determination made by VBA. Upon review, the claims processor determines that the prior COD is not justified and that the period of service should be classified as honorable for VA purposes.  What is the appropriate next action? </a:t>
            </a:r>
          </a:p>
          <a:p>
            <a:pPr marL="514350" indent="-457200">
              <a:buFont typeface="Arial" panose="020B0604020202020204" pitchFamily="34" charset="0"/>
              <a:buChar char="•"/>
            </a:pPr>
            <a:r>
              <a:rPr lang="en-US" dirty="0"/>
              <a:t>The claims processor should prepare an HLR decision explaining the decision and rationale for why the prior decision was unjustified</a:t>
            </a:r>
          </a:p>
          <a:p>
            <a:pPr marL="514350" indent="-457200">
              <a:buFont typeface="Arial" panose="020B0604020202020204" pitchFamily="34" charset="0"/>
              <a:buChar char="•"/>
            </a:pPr>
            <a:r>
              <a:rPr lang="en-US" dirty="0"/>
              <a:t>Prepare a formal COD determination that deems the service honorable for VA purposes</a:t>
            </a:r>
          </a:p>
          <a:p>
            <a:pPr marL="514350" indent="-457200">
              <a:buFont typeface="Arial" panose="020B0604020202020204" pitchFamily="34" charset="0"/>
              <a:buChar char="•"/>
            </a:pPr>
            <a:r>
              <a:rPr lang="en-US" dirty="0"/>
              <a:t>Prepare notification to the Veteran </a:t>
            </a:r>
          </a:p>
          <a:p>
            <a:endParaRPr lang="en-US" dirty="0"/>
          </a:p>
        </p:txBody>
      </p:sp>
      <p:sp>
        <p:nvSpPr>
          <p:cNvPr id="4" name="Slide Number Placeholder 3"/>
          <p:cNvSpPr>
            <a:spLocks noGrp="1"/>
          </p:cNvSpPr>
          <p:nvPr>
            <p:ph type="sldNum" sz="quarter" idx="5"/>
          </p:nvPr>
        </p:nvSpPr>
        <p:spPr/>
        <p:txBody>
          <a:bodyPr/>
          <a:lstStyle/>
          <a:p>
            <a:fld id="{8C5C6998-EDEF-4A05-9E82-FF9216FA3557}" type="slidenum">
              <a:rPr lang="en-US" smtClean="0"/>
              <a:t>11</a:t>
            </a:fld>
            <a:endParaRPr lang="en-US" dirty="0"/>
          </a:p>
        </p:txBody>
      </p:sp>
    </p:spTree>
    <p:extLst>
      <p:ext uri="{BB962C8B-B14F-4D97-AF65-F5344CB8AC3E}">
        <p14:creationId xmlns:p14="http://schemas.microsoft.com/office/powerpoint/2010/main" val="3845223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indent="0">
              <a:buNone/>
            </a:pPr>
            <a:r>
              <a:rPr lang="en-US" sz="2400" dirty="0"/>
              <a:t>The DROC receives a HLR in response to a prior denial for hearing loss. The HLR and paperwork submitted makes no mention of COD.</a:t>
            </a:r>
          </a:p>
          <a:p>
            <a:pPr marL="57150" indent="0">
              <a:buNone/>
            </a:pPr>
            <a:r>
              <a:rPr lang="en-US" sz="2400" dirty="0"/>
              <a:t>Review of the eFolder shows a prior final COD determination with multiple periods of service and findings as follows:</a:t>
            </a:r>
          </a:p>
          <a:p>
            <a:pPr marL="914400" lvl="1" indent="-457200">
              <a:buFont typeface="+mj-lt"/>
              <a:buAutoNum type="arabicPeriod"/>
            </a:pPr>
            <a:r>
              <a:rPr lang="en-US" sz="2000" dirty="0"/>
              <a:t>11/30/2001-11/29/2005: Honorable for VA Purposes</a:t>
            </a:r>
          </a:p>
          <a:p>
            <a:pPr marL="914400" lvl="1" indent="-457200">
              <a:buFont typeface="+mj-lt"/>
              <a:buAutoNum type="arabicPeriod"/>
            </a:pPr>
            <a:r>
              <a:rPr lang="en-US" sz="2000" dirty="0"/>
              <a:t>11/30/2005-6/17/2007: Dishonorable for VA Purposes under 3.12(d)</a:t>
            </a:r>
          </a:p>
          <a:p>
            <a:pPr marL="57150" indent="0">
              <a:buNone/>
            </a:pPr>
            <a:r>
              <a:rPr lang="en-US" sz="2400" dirty="0"/>
              <a:t>The hearing loss is solely based upon the period of service of 11/30/2001-11/29/2005. What is the appropriate next action?</a:t>
            </a:r>
          </a:p>
          <a:p>
            <a:pPr marL="742950" indent="-342900">
              <a:buFont typeface="Arial" panose="020B0604020202020204" pitchFamily="34" charset="0"/>
              <a:buChar char="•"/>
            </a:pPr>
            <a:r>
              <a:rPr lang="en-US" sz="2400" dirty="0"/>
              <a:t>No action is needed regarding COD</a:t>
            </a:r>
          </a:p>
          <a:p>
            <a:pPr marL="742950" indent="-342900">
              <a:buFont typeface="Arial" panose="020B0604020202020204" pitchFamily="34" charset="0"/>
              <a:buChar char="•"/>
            </a:pPr>
            <a:r>
              <a:rPr lang="en-US" sz="2400" dirty="0"/>
              <a:t>Continue processing the claim as usual</a:t>
            </a:r>
          </a:p>
          <a:p>
            <a:endParaRPr lang="en-US" dirty="0"/>
          </a:p>
        </p:txBody>
      </p:sp>
      <p:sp>
        <p:nvSpPr>
          <p:cNvPr id="4" name="Slide Number Placeholder 3"/>
          <p:cNvSpPr>
            <a:spLocks noGrp="1"/>
          </p:cNvSpPr>
          <p:nvPr>
            <p:ph type="sldNum" sz="quarter" idx="5"/>
          </p:nvPr>
        </p:nvSpPr>
        <p:spPr/>
        <p:txBody>
          <a:bodyPr/>
          <a:lstStyle/>
          <a:p>
            <a:fld id="{8C5C6998-EDEF-4A05-9E82-FF9216FA3557}" type="slidenum">
              <a:rPr lang="en-US" smtClean="0"/>
              <a:t>12</a:t>
            </a:fld>
            <a:endParaRPr lang="en-US" dirty="0"/>
          </a:p>
        </p:txBody>
      </p:sp>
    </p:spTree>
    <p:extLst>
      <p:ext uri="{BB962C8B-B14F-4D97-AF65-F5344CB8AC3E}">
        <p14:creationId xmlns:p14="http://schemas.microsoft.com/office/powerpoint/2010/main" val="2884321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indent="0">
              <a:buNone/>
            </a:pPr>
            <a:r>
              <a:rPr lang="en-US" dirty="0"/>
              <a:t>A former service member submits a HLR regarding an unfavorable COD determination made by VBA. Upon review, the claims processor determines that the prior COD is not justified and that the period of service should be classified as honorable for VA purposes.  What is the appropriate next action? </a:t>
            </a:r>
          </a:p>
          <a:p>
            <a:pPr marL="514350" indent="-457200">
              <a:buFont typeface="Arial" panose="020B0604020202020204" pitchFamily="34" charset="0"/>
              <a:buChar char="•"/>
            </a:pPr>
            <a:r>
              <a:rPr lang="en-US" dirty="0"/>
              <a:t>The claims processor should prepare a HLR decision explaining the decision and rationale for why the prior decision was unjustified</a:t>
            </a:r>
          </a:p>
          <a:p>
            <a:pPr marL="514350" indent="-457200">
              <a:buFont typeface="Arial" panose="020B0604020202020204" pitchFamily="34" charset="0"/>
              <a:buChar char="•"/>
            </a:pPr>
            <a:r>
              <a:rPr lang="en-US" dirty="0"/>
              <a:t>Prepare a VA Form 21-0961 documenting the determination</a:t>
            </a:r>
            <a:endParaRPr lang="en-US" i="1" dirty="0"/>
          </a:p>
          <a:p>
            <a:pPr marL="514350" indent="-457200">
              <a:buFont typeface="Arial" panose="020B0604020202020204" pitchFamily="34" charset="0"/>
              <a:buChar char="•"/>
            </a:pPr>
            <a:r>
              <a:rPr lang="en-US" dirty="0"/>
              <a:t>Prepare notification to the former service member </a:t>
            </a:r>
          </a:p>
          <a:p>
            <a:endParaRPr lang="en-US" dirty="0"/>
          </a:p>
        </p:txBody>
      </p:sp>
      <p:sp>
        <p:nvSpPr>
          <p:cNvPr id="4" name="Slide Number Placeholder 3"/>
          <p:cNvSpPr>
            <a:spLocks noGrp="1"/>
          </p:cNvSpPr>
          <p:nvPr>
            <p:ph type="sldNum" sz="quarter" idx="5"/>
          </p:nvPr>
        </p:nvSpPr>
        <p:spPr/>
        <p:txBody>
          <a:bodyPr/>
          <a:lstStyle/>
          <a:p>
            <a:fld id="{8C5C6998-EDEF-4A05-9E82-FF9216FA3557}" type="slidenum">
              <a:rPr lang="en-US" smtClean="0"/>
              <a:t>13</a:t>
            </a:fld>
            <a:endParaRPr lang="en-US" dirty="0"/>
          </a:p>
        </p:txBody>
      </p:sp>
    </p:spTree>
    <p:extLst>
      <p:ext uri="{BB962C8B-B14F-4D97-AF65-F5344CB8AC3E}">
        <p14:creationId xmlns:p14="http://schemas.microsoft.com/office/powerpoint/2010/main" val="3933465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This concludes the </a:t>
            </a:r>
            <a:r>
              <a:rPr lang="en-US" dirty="0"/>
              <a:t>MAP Module: Reviewing for Prior Final Character of Discharge Determinations. </a:t>
            </a:r>
            <a:r>
              <a:rPr lang="en-US" i="0" dirty="0"/>
              <a:t> Thank you for your participation.</a:t>
            </a:r>
          </a:p>
          <a:p>
            <a:endParaRPr lang="en-US" dirty="0"/>
          </a:p>
        </p:txBody>
      </p:sp>
      <p:sp>
        <p:nvSpPr>
          <p:cNvPr id="4" name="Slide Number Placeholder 3"/>
          <p:cNvSpPr>
            <a:spLocks noGrp="1"/>
          </p:cNvSpPr>
          <p:nvPr>
            <p:ph type="sldNum" sz="quarter" idx="5"/>
          </p:nvPr>
        </p:nvSpPr>
        <p:spPr/>
        <p:txBody>
          <a:bodyPr/>
          <a:lstStyle/>
          <a:p>
            <a:fld id="{8C5C6998-EDEF-4A05-9E82-FF9216FA3557}" type="slidenum">
              <a:rPr lang="en-US" smtClean="0"/>
              <a:t>14</a:t>
            </a:fld>
            <a:endParaRPr lang="en-US" dirty="0"/>
          </a:p>
        </p:txBody>
      </p:sp>
    </p:spTree>
    <p:extLst>
      <p:ext uri="{BB962C8B-B14F-4D97-AF65-F5344CB8AC3E}">
        <p14:creationId xmlns:p14="http://schemas.microsoft.com/office/powerpoint/2010/main" val="907336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u="none" dirty="0">
                <a:solidFill>
                  <a:srgbClr val="002060"/>
                </a:solidFill>
                <a:latin typeface="Myriad Pro"/>
                <a:cs typeface="Times New Roman" panose="02020603050405020304" pitchFamily="18" charset="0"/>
              </a:rPr>
              <a:t>At the end of this module, </a:t>
            </a:r>
            <a:r>
              <a:rPr lang="en-US" u="none" dirty="0"/>
              <a:t>given the training and examples, </a:t>
            </a:r>
            <a:r>
              <a:rPr lang="en-US" sz="1200" u="none" dirty="0">
                <a:solidFill>
                  <a:srgbClr val="002060"/>
                </a:solidFill>
                <a:latin typeface="Myriad Pro"/>
                <a:cs typeface="Times New Roman" panose="02020603050405020304" pitchFamily="18" charset="0"/>
              </a:rPr>
              <a:t>learners will be able to successfully pass the end-of-course assessment through instruction of the following objectives:  </a:t>
            </a:r>
          </a:p>
          <a:p>
            <a:pPr marL="171450" indent="-171450">
              <a:buFont typeface="Arial" panose="020B0604020202020204" pitchFamily="34" charset="0"/>
              <a:buChar char="•"/>
            </a:pPr>
            <a:r>
              <a:rPr lang="en-US" dirty="0"/>
              <a:t>Recognize when a prior character of discharge (COD) determination requires additional action</a:t>
            </a:r>
          </a:p>
          <a:p>
            <a:pPr marL="171450" indent="-171450">
              <a:buFont typeface="Arial" panose="020B0604020202020204" pitchFamily="34" charset="0"/>
              <a:buChar char="•"/>
            </a:pPr>
            <a:r>
              <a:rPr lang="en-US" dirty="0"/>
              <a:t>Identify appropriate process required when reviewing a prior COD determination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dirty="0"/>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The intent of this lesson is not to provide in-depth training on the full process for character of discharge (COD) but to provide clarification and reminders for DROC employees when reviewing cases where a prior final COD determination is of record. </a:t>
            </a:r>
          </a:p>
          <a:p>
            <a:pPr defTabSz="931774">
              <a:defRPr/>
            </a:pPr>
            <a:endParaRPr lang="en-US" sz="1200" u="none" dirty="0">
              <a:solidFill>
                <a:srgbClr val="002060"/>
              </a:solidFill>
              <a:latin typeface="Myriad Pro"/>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C5C6998-EDEF-4A05-9E82-FF9216FA3557}" type="slidenum">
              <a:rPr lang="en-US" smtClean="0"/>
              <a:t>2</a:t>
            </a:fld>
            <a:endParaRPr lang="en-US" dirty="0"/>
          </a:p>
        </p:txBody>
      </p:sp>
    </p:spTree>
    <p:extLst>
      <p:ext uri="{BB962C8B-B14F-4D97-AF65-F5344CB8AC3E}">
        <p14:creationId xmlns:p14="http://schemas.microsoft.com/office/powerpoint/2010/main" val="2177384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rgbClr val="002060"/>
                </a:solidFill>
                <a:latin typeface="Myriad Pro"/>
                <a:cs typeface="Times New Roman" panose="02020603050405020304" pitchFamily="18" charset="0"/>
              </a:rPr>
              <a:t>Instructor Notes:</a:t>
            </a:r>
          </a:p>
          <a:p>
            <a:endParaRPr lang="en-US" dirty="0"/>
          </a:p>
          <a:p>
            <a:r>
              <a:rPr lang="en-US" dirty="0"/>
              <a:t>The references for today’s lesson 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38 U.S.C. § 5303B, </a:t>
            </a:r>
            <a:r>
              <a:rPr lang="en-US" i="1" dirty="0"/>
              <a:t>Character of Service Determinations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38 C.F.R. § 3.1(d), </a:t>
            </a:r>
            <a:r>
              <a:rPr lang="en-US" i="1" dirty="0"/>
              <a:t>Veteran</a:t>
            </a:r>
          </a:p>
          <a:p>
            <a:pPr marL="171450" indent="-171450">
              <a:buFont typeface="Arial" panose="020B0604020202020204" pitchFamily="34" charset="0"/>
              <a:buChar char="•"/>
            </a:pPr>
            <a:r>
              <a:rPr lang="en-US" dirty="0"/>
              <a:t>38 C.F.R. § 3.12, </a:t>
            </a:r>
            <a:r>
              <a:rPr lang="en-US" i="1" dirty="0"/>
              <a:t>Character of Discharge</a:t>
            </a:r>
          </a:p>
          <a:p>
            <a:pPr marL="171450" indent="-171450">
              <a:buFont typeface="Arial" panose="020B0604020202020204" pitchFamily="34" charset="0"/>
              <a:buChar char="•"/>
            </a:pPr>
            <a:r>
              <a:rPr lang="en-US" dirty="0"/>
              <a:t>M21-1 Part X, Subpart iv, Chapter 1, Section A, </a:t>
            </a:r>
            <a:r>
              <a:rPr lang="en-US" i="1" dirty="0"/>
              <a:t>Character of Discharge (COD) and Bars to Benefits</a:t>
            </a:r>
          </a:p>
          <a:p>
            <a:endParaRPr lang="en-US" dirty="0"/>
          </a:p>
        </p:txBody>
      </p:sp>
      <p:sp>
        <p:nvSpPr>
          <p:cNvPr id="4" name="Slide Number Placeholder 3"/>
          <p:cNvSpPr>
            <a:spLocks noGrp="1"/>
          </p:cNvSpPr>
          <p:nvPr>
            <p:ph type="sldNum" sz="quarter" idx="5"/>
          </p:nvPr>
        </p:nvSpPr>
        <p:spPr/>
        <p:txBody>
          <a:bodyPr/>
          <a:lstStyle/>
          <a:p>
            <a:fld id="{8C5C6998-EDEF-4A05-9E82-FF9216FA3557}" type="slidenum">
              <a:rPr lang="en-US" smtClean="0"/>
              <a:t>3</a:t>
            </a:fld>
            <a:endParaRPr lang="en-US" dirty="0"/>
          </a:p>
        </p:txBody>
      </p:sp>
    </p:spTree>
    <p:extLst>
      <p:ext uri="{BB962C8B-B14F-4D97-AF65-F5344CB8AC3E}">
        <p14:creationId xmlns:p14="http://schemas.microsoft.com/office/powerpoint/2010/main" val="2312686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Arial" panose="020B0604020202020204" pitchFamily="34" charset="0"/>
              </a:rPr>
              <a:t>In order to establish Veteran status and basic eligibility for Department of Veterans Affairs (VA) benefits that require Veteran status, under </a:t>
            </a:r>
            <a:r>
              <a:rPr lang="en-US" dirty="0"/>
              <a:t>38 C.F.R. § 3.1(d),</a:t>
            </a:r>
            <a:r>
              <a:rPr lang="en-US" b="0" i="0" dirty="0">
                <a:solidFill>
                  <a:srgbClr val="000000"/>
                </a:solidFill>
                <a:effectLst/>
                <a:latin typeface="Arial" panose="020B0604020202020204" pitchFamily="34" charset="0"/>
              </a:rPr>
              <a:t> a former service member must have had active military, naval, air, or space service (active service), and a discharge or release from that service under conditions other than dishonorable. </a:t>
            </a:r>
          </a:p>
          <a:p>
            <a:pPr algn="l"/>
            <a:endParaRPr lang="en-US" b="0" i="0" dirty="0">
              <a:solidFill>
                <a:srgbClr val="000000"/>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An administrative decision is required by VA under </a:t>
            </a:r>
            <a:r>
              <a:rPr lang="en-US" dirty="0"/>
              <a:t>38 U.S.C. § 5303B, </a:t>
            </a:r>
            <a:r>
              <a:rPr lang="en-US" i="1" dirty="0"/>
              <a:t>Character of Service Determinations,</a:t>
            </a:r>
            <a:r>
              <a:rPr lang="en-US" b="0" i="0" dirty="0">
                <a:solidFill>
                  <a:srgbClr val="000000"/>
                </a:solidFill>
                <a:effectLst/>
                <a:latin typeface="Arial" panose="020B0604020202020204" pitchFamily="34" charset="0"/>
              </a:rPr>
              <a:t> on the question of whether a discharge or release from a period of active military, naval, air, or space service was under conditions other than dishonorable, when the discharge characterization is other than honorable (OTH), bad conduct discharge (BCD), dismissal of an officer, and dishonorable.  These administrative decisions are called </a:t>
            </a:r>
            <a:r>
              <a:rPr lang="en-US" b="1" i="1" dirty="0">
                <a:solidFill>
                  <a:srgbClr val="000000"/>
                </a:solidFill>
                <a:effectLst/>
                <a:latin typeface="Arial" panose="020B0604020202020204" pitchFamily="34" charset="0"/>
              </a:rPr>
              <a:t>character-of-discharge (COD) determinations</a:t>
            </a:r>
            <a:r>
              <a:rPr lang="en-US" b="0" i="0" dirty="0">
                <a:solidFill>
                  <a:srgbClr val="000000"/>
                </a:solidFill>
                <a:effectLst/>
                <a:latin typeface="Arial" panose="020B0604020202020204" pitchFamily="34" charset="0"/>
              </a:rPr>
              <a:t>. Uncharacterized separations under void enlistment/induction and dropped from the rolls also require COD determinations.  When a discharge for a period of service is found to be dishonorable for VA purposes, there will be no basic eligibility to any VA benefits requiring Veteran status based on that service.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Bars to entitlement can be located within </a:t>
            </a:r>
            <a:r>
              <a:rPr lang="en-US" dirty="0"/>
              <a:t>38 C.F.R. § 3.12, </a:t>
            </a:r>
            <a:r>
              <a:rPr lang="en-US" i="1" dirty="0"/>
              <a:t>Character of Discharge. </a:t>
            </a:r>
            <a:endParaRPr lang="en-US" b="0" i="0" dirty="0">
              <a:solidFill>
                <a:srgbClr val="000000"/>
              </a:solidFill>
              <a:effectLst/>
              <a:latin typeface="Helvetica Neue"/>
            </a:endParaRPr>
          </a:p>
          <a:p>
            <a:endParaRPr lang="en-US" dirty="0"/>
          </a:p>
        </p:txBody>
      </p:sp>
      <p:sp>
        <p:nvSpPr>
          <p:cNvPr id="4" name="Slide Number Placeholder 3"/>
          <p:cNvSpPr>
            <a:spLocks noGrp="1"/>
          </p:cNvSpPr>
          <p:nvPr>
            <p:ph type="sldNum" sz="quarter" idx="5"/>
          </p:nvPr>
        </p:nvSpPr>
        <p:spPr/>
        <p:txBody>
          <a:bodyPr/>
          <a:lstStyle/>
          <a:p>
            <a:fld id="{8C5C6998-EDEF-4A05-9E82-FF9216FA3557}" type="slidenum">
              <a:rPr lang="en-US" smtClean="0"/>
              <a:t>4</a:t>
            </a:fld>
            <a:endParaRPr lang="en-US" dirty="0"/>
          </a:p>
        </p:txBody>
      </p:sp>
    </p:spTree>
    <p:extLst>
      <p:ext uri="{BB962C8B-B14F-4D97-AF65-F5344CB8AC3E}">
        <p14:creationId xmlns:p14="http://schemas.microsoft.com/office/powerpoint/2010/main" val="2177384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M21-1 X.iv.1.A.1.q, </a:t>
            </a:r>
            <a:r>
              <a:rPr lang="en-US" i="1" dirty="0"/>
              <a:t>Reviewing for Prior Final COD Determinations</a:t>
            </a:r>
            <a:r>
              <a:rPr lang="en-US" dirty="0"/>
              <a:t>, requires that w</a:t>
            </a:r>
            <a:r>
              <a:rPr lang="en-US" b="0" i="0" dirty="0">
                <a:effectLst/>
              </a:rPr>
              <a:t>hen a former service member or survivor files a claim for benefits, claims processors must review the file for any prior final COD determination made in accordance with the same criteria and based on the same facts – regardless of whether the filing specifically alludes to a prior COD determination or attaches evidence.</a:t>
            </a:r>
          </a:p>
          <a:p>
            <a:pPr marL="0" indent="0">
              <a:buNone/>
            </a:pPr>
            <a:endParaRPr lang="en-US" b="0" i="0" dirty="0">
              <a:effectLst/>
            </a:endParaRPr>
          </a:p>
          <a:p>
            <a:pPr marL="0" indent="0">
              <a:buNone/>
            </a:pPr>
            <a:r>
              <a:rPr lang="en-US" b="0" i="0" dirty="0">
                <a:effectLst/>
              </a:rPr>
              <a:t>Next, we will go over some if/then scenarios for what the appropriate steps are when reviewing the file for a prior final COD determination. </a:t>
            </a:r>
            <a:endParaRPr lang="en-US" dirty="0"/>
          </a:p>
          <a:p>
            <a:endParaRPr lang="en-US" dirty="0"/>
          </a:p>
        </p:txBody>
      </p:sp>
      <p:sp>
        <p:nvSpPr>
          <p:cNvPr id="4" name="Slide Number Placeholder 3"/>
          <p:cNvSpPr>
            <a:spLocks noGrp="1"/>
          </p:cNvSpPr>
          <p:nvPr>
            <p:ph type="sldNum" sz="quarter" idx="5"/>
          </p:nvPr>
        </p:nvSpPr>
        <p:spPr/>
        <p:txBody>
          <a:bodyPr/>
          <a:lstStyle/>
          <a:p>
            <a:fld id="{8C5C6998-EDEF-4A05-9E82-FF9216FA3557}" type="slidenum">
              <a:rPr lang="en-US" smtClean="0"/>
              <a:t>5</a:t>
            </a:fld>
            <a:endParaRPr lang="en-US" dirty="0"/>
          </a:p>
        </p:txBody>
      </p:sp>
    </p:spTree>
    <p:extLst>
      <p:ext uri="{BB962C8B-B14F-4D97-AF65-F5344CB8AC3E}">
        <p14:creationId xmlns:p14="http://schemas.microsoft.com/office/powerpoint/2010/main" val="790950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no previous COD, as yourself “is the COD determination necessary to assess basic eligibility for the current claim?”</a:t>
            </a:r>
          </a:p>
          <a:p>
            <a:pPr marL="628650" lvl="1" indent="-171450">
              <a:buFont typeface="Arial" panose="020B0604020202020204" pitchFamily="34" charset="0"/>
              <a:buChar char="•"/>
            </a:pPr>
            <a:r>
              <a:rPr lang="en-US" dirty="0"/>
              <a:t>If yes, prepare a COD determination in accordance with (IAW) M21-1 X.iv.1.A.1.h.</a:t>
            </a:r>
          </a:p>
          <a:p>
            <a:pPr marL="628650" lvl="1" indent="-171450">
              <a:buFont typeface="Arial" panose="020B0604020202020204" pitchFamily="34" charset="0"/>
              <a:buChar char="•"/>
            </a:pPr>
            <a:r>
              <a:rPr lang="en-US" dirty="0"/>
              <a:t>If no, no action is needed and claims processing can continue</a:t>
            </a:r>
          </a:p>
          <a:p>
            <a:endParaRPr lang="en-US" dirty="0"/>
          </a:p>
          <a:p>
            <a:r>
              <a:rPr lang="en-US" dirty="0"/>
              <a:t>If a prior COD determination found all service to be other than dishonorable for VA purposes, then no action is needed and claims processing can continue</a:t>
            </a:r>
          </a:p>
          <a:p>
            <a:endParaRPr lang="en-US" dirty="0"/>
          </a:p>
        </p:txBody>
      </p:sp>
      <p:sp>
        <p:nvSpPr>
          <p:cNvPr id="4" name="Slide Number Placeholder 3"/>
          <p:cNvSpPr>
            <a:spLocks noGrp="1"/>
          </p:cNvSpPr>
          <p:nvPr>
            <p:ph type="sldNum" sz="quarter" idx="5"/>
          </p:nvPr>
        </p:nvSpPr>
        <p:spPr/>
        <p:txBody>
          <a:bodyPr/>
          <a:lstStyle/>
          <a:p>
            <a:fld id="{8C5C6998-EDEF-4A05-9E82-FF9216FA3557}" type="slidenum">
              <a:rPr lang="en-US" smtClean="0"/>
              <a:t>6</a:t>
            </a:fld>
            <a:endParaRPr lang="en-US" dirty="0"/>
          </a:p>
        </p:txBody>
      </p:sp>
    </p:spTree>
    <p:extLst>
      <p:ext uri="{BB962C8B-B14F-4D97-AF65-F5344CB8AC3E}">
        <p14:creationId xmlns:p14="http://schemas.microsoft.com/office/powerpoint/2010/main" val="2930106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prior COD determination found a period of service to be dishonorable and the current claim is for a benefit requiring Veteran status and the claim is based on the dishonorable period, follow the guidance in M21-1 X.iv.1.A.1.r. to determine if there is a basis for changing the prior determination</a:t>
            </a:r>
          </a:p>
          <a:p>
            <a:endParaRPr lang="en-US" dirty="0"/>
          </a:p>
          <a:p>
            <a:r>
              <a:rPr lang="en-US" dirty="0"/>
              <a:t>If a prior COD determination found a period of service to be dishonorable but the prior COD determination is not binding on the current claim, ask yourself if a COD determination is necessary to assess basic eligibility on the current claim?</a:t>
            </a:r>
          </a:p>
          <a:p>
            <a:pPr marL="685800" lvl="1" indent="-228600">
              <a:buFont typeface="Arial" panose="020B0604020202020204" pitchFamily="34" charset="0"/>
              <a:buChar char="•"/>
            </a:pPr>
            <a:r>
              <a:rPr lang="en-US" dirty="0"/>
              <a:t>If yes, prepare a COD determination IAW M21-1 X.iv.1.A.1.h.</a:t>
            </a:r>
          </a:p>
          <a:p>
            <a:pPr marL="685800" lvl="1" indent="-228600">
              <a:buFont typeface="Arial" panose="020B0604020202020204" pitchFamily="34" charset="0"/>
              <a:buChar char="•"/>
            </a:pPr>
            <a:r>
              <a:rPr lang="en-US" dirty="0"/>
              <a:t>If no, no additional action is needed regarding COD</a:t>
            </a:r>
          </a:p>
          <a:p>
            <a:endParaRPr lang="en-US" dirty="0"/>
          </a:p>
        </p:txBody>
      </p:sp>
      <p:sp>
        <p:nvSpPr>
          <p:cNvPr id="4" name="Slide Number Placeholder 3"/>
          <p:cNvSpPr>
            <a:spLocks noGrp="1"/>
          </p:cNvSpPr>
          <p:nvPr>
            <p:ph type="sldNum" sz="quarter" idx="5"/>
          </p:nvPr>
        </p:nvSpPr>
        <p:spPr/>
        <p:txBody>
          <a:bodyPr/>
          <a:lstStyle/>
          <a:p>
            <a:fld id="{8C5C6998-EDEF-4A05-9E82-FF9216FA3557}" type="slidenum">
              <a:rPr lang="en-US" smtClean="0"/>
              <a:t>7</a:t>
            </a:fld>
            <a:endParaRPr lang="en-US" dirty="0"/>
          </a:p>
        </p:txBody>
      </p:sp>
    </p:spTree>
    <p:extLst>
      <p:ext uri="{BB962C8B-B14F-4D97-AF65-F5344CB8AC3E}">
        <p14:creationId xmlns:p14="http://schemas.microsoft.com/office/powerpoint/2010/main" val="2345580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M21-1, X.iv.1.A.1.r, states, COD determinations are final and can only be revised by:</a:t>
            </a:r>
          </a:p>
          <a:p>
            <a:pPr marL="171450" indent="-171450">
              <a:buFont typeface="Arial" panose="020B0604020202020204" pitchFamily="34" charset="0"/>
              <a:buChar char="•"/>
            </a:pPr>
            <a:r>
              <a:rPr lang="en-US" dirty="0"/>
              <a:t>New and relevant evidence</a:t>
            </a:r>
          </a:p>
          <a:p>
            <a:pPr marL="171450" indent="-171450">
              <a:buFont typeface="Arial" panose="020B0604020202020204" pitchFamily="34" charset="0"/>
              <a:buChar char="•"/>
            </a:pPr>
            <a:r>
              <a:rPr lang="en-US" dirty="0"/>
              <a:t>A finding of clear and unmistakable error (CUE), or</a:t>
            </a:r>
          </a:p>
          <a:p>
            <a:pPr marL="171450" indent="-171450">
              <a:buFont typeface="Arial" panose="020B0604020202020204" pitchFamily="34" charset="0"/>
              <a:buChar char="•"/>
            </a:pPr>
            <a:r>
              <a:rPr lang="en-US" dirty="0"/>
              <a:t>A new legal basis of eligibility</a:t>
            </a:r>
          </a:p>
          <a:p>
            <a:endParaRPr lang="en-US" dirty="0"/>
          </a:p>
          <a:p>
            <a:r>
              <a:rPr lang="en-US" dirty="0"/>
              <a:t>One common example of a CUE that the DROCs may discover during review is failure of the prior COD determination to recognize when a conditional discharge determination is applicable. </a:t>
            </a:r>
          </a:p>
          <a:p>
            <a:endParaRPr lang="en-US" dirty="0"/>
          </a:p>
          <a:p>
            <a:pPr algn="l"/>
            <a:r>
              <a:rPr lang="en-US" b="0" i="0" dirty="0">
                <a:solidFill>
                  <a:srgbClr val="000000"/>
                </a:solidFill>
                <a:effectLst/>
                <a:latin typeface="Arial" panose="020B0604020202020204" pitchFamily="34" charset="0"/>
              </a:rPr>
              <a:t>For more information on this, please see:</a:t>
            </a:r>
            <a:endParaRPr lang="en-US" b="0" i="0" dirty="0">
              <a:solidFill>
                <a:srgbClr val="000000"/>
              </a:solidFill>
              <a:effectLst/>
              <a:latin typeface="Helvetica Neue"/>
            </a:endParaRPr>
          </a:p>
          <a:p>
            <a:pPr marL="171450" indent="-171450" algn="l">
              <a:buFont typeface="Arial" panose="020B0604020202020204" pitchFamily="34" charset="0"/>
              <a:buChar char="•"/>
            </a:pPr>
            <a:r>
              <a:rPr lang="en-US" b="0" i="0" dirty="0">
                <a:solidFill>
                  <a:srgbClr val="000000"/>
                </a:solidFill>
                <a:effectLst/>
                <a:latin typeface="Arial" panose="020B0604020202020204" pitchFamily="34" charset="0"/>
              </a:rPr>
              <a:t>supplemental claims, see </a:t>
            </a:r>
            <a:r>
              <a:rPr lang="en-US" b="1" i="0" u="sng" dirty="0">
                <a:solidFill>
                  <a:srgbClr val="0000FF"/>
                </a:solidFill>
                <a:effectLst/>
                <a:latin typeface="Arial" panose="020B0604020202020204" pitchFamily="34" charset="0"/>
                <a:hlinkClick r:id="rId3"/>
              </a:rPr>
              <a:t>M21-1, Part II, Subpart iii, 2.B.1</a:t>
            </a:r>
            <a:endParaRPr lang="en-US" b="0" i="0" dirty="0">
              <a:solidFill>
                <a:srgbClr val="000000"/>
              </a:solidFill>
              <a:effectLst/>
              <a:latin typeface="Helvetica Neue"/>
            </a:endParaRPr>
          </a:p>
          <a:p>
            <a:pPr marL="171450" indent="-171450" algn="l">
              <a:buFont typeface="Arial" panose="020B0604020202020204" pitchFamily="34" charset="0"/>
              <a:buChar char="•"/>
            </a:pPr>
            <a:r>
              <a:rPr lang="en-US" b="0" i="0" dirty="0">
                <a:solidFill>
                  <a:srgbClr val="000000"/>
                </a:solidFill>
                <a:effectLst/>
                <a:latin typeface="Arial" panose="020B0604020202020204" pitchFamily="34" charset="0"/>
              </a:rPr>
              <a:t>revision based on new evidence, see </a:t>
            </a:r>
            <a:r>
              <a:rPr lang="en-US" b="1" i="0" u="sng" dirty="0">
                <a:solidFill>
                  <a:srgbClr val="0000FF"/>
                </a:solidFill>
                <a:effectLst/>
                <a:latin typeface="Arial" panose="020B0604020202020204" pitchFamily="34" charset="0"/>
                <a:hlinkClick r:id="rId4"/>
              </a:rPr>
              <a:t>M21-1, Part X, Subpart ii, 2.A</a:t>
            </a:r>
            <a:endParaRPr lang="en-US" b="0" i="0" dirty="0">
              <a:solidFill>
                <a:srgbClr val="000000"/>
              </a:solidFill>
              <a:effectLst/>
              <a:latin typeface="Helvetica Neue"/>
            </a:endParaRPr>
          </a:p>
          <a:p>
            <a:pPr marL="171450" indent="-171450" algn="l">
              <a:buFont typeface="Arial" panose="020B0604020202020204" pitchFamily="34" charset="0"/>
              <a:buChar char="•"/>
            </a:pPr>
            <a:r>
              <a:rPr lang="en-US" b="0" i="0" dirty="0">
                <a:solidFill>
                  <a:srgbClr val="000000"/>
                </a:solidFill>
                <a:effectLst/>
                <a:latin typeface="Arial" panose="020B0604020202020204" pitchFamily="34" charset="0"/>
              </a:rPr>
              <a:t>revision due to CUE, see </a:t>
            </a:r>
            <a:r>
              <a:rPr lang="en-US" b="1" i="0" u="sng" dirty="0">
                <a:solidFill>
                  <a:srgbClr val="0000FF"/>
                </a:solidFill>
                <a:effectLst/>
                <a:latin typeface="Arial" panose="020B0604020202020204" pitchFamily="34" charset="0"/>
                <a:hlinkClick r:id="rId5"/>
              </a:rPr>
              <a:t>M21-1, Part X, Subpart ii, 5.A</a:t>
            </a:r>
            <a:r>
              <a:rPr lang="en-US" b="0" i="0" dirty="0">
                <a:solidFill>
                  <a:srgbClr val="000000"/>
                </a:solidFill>
                <a:effectLst/>
                <a:latin typeface="Arial" panose="020B0604020202020204" pitchFamily="34" charset="0"/>
              </a:rPr>
              <a:t>, and</a:t>
            </a:r>
            <a:endParaRPr lang="en-US" b="0" i="0" dirty="0">
              <a:solidFill>
                <a:srgbClr val="000000"/>
              </a:solidFill>
              <a:effectLst/>
              <a:latin typeface="Helvetica Neue"/>
            </a:endParaRPr>
          </a:p>
          <a:p>
            <a:pPr marL="171450" indent="-171450" algn="l">
              <a:buFont typeface="Arial" panose="020B0604020202020204" pitchFamily="34" charset="0"/>
              <a:buChar char="•"/>
            </a:pPr>
            <a:r>
              <a:rPr lang="en-US" b="0" i="0" dirty="0">
                <a:solidFill>
                  <a:srgbClr val="000000"/>
                </a:solidFill>
                <a:effectLst/>
                <a:latin typeface="Arial" panose="020B0604020202020204" pitchFamily="34" charset="0"/>
              </a:rPr>
              <a:t>the right to a decision and decision notice on determinations regarding new and relevant evidence, see </a:t>
            </a:r>
            <a:r>
              <a:rPr lang="en-US" b="1" i="1" u="sng" dirty="0">
                <a:solidFill>
                  <a:srgbClr val="0000FF"/>
                </a:solidFill>
                <a:effectLst/>
                <a:latin typeface="Arial" panose="020B0604020202020204" pitchFamily="34" charset="0"/>
                <a:hlinkClick r:id="rId6"/>
              </a:rPr>
              <a:t>Harris v. McDonough</a:t>
            </a:r>
            <a:r>
              <a:rPr lang="en-US" b="0" i="0" dirty="0">
                <a:solidFill>
                  <a:srgbClr val="000000"/>
                </a:solidFill>
                <a:effectLst/>
                <a:latin typeface="Arial" panose="020B0604020202020204" pitchFamily="34" charset="0"/>
              </a:rPr>
              <a:t>, 33 </a:t>
            </a:r>
            <a:r>
              <a:rPr lang="en-US" b="0" i="0" dirty="0" err="1">
                <a:solidFill>
                  <a:srgbClr val="000000"/>
                </a:solidFill>
                <a:effectLst/>
                <a:latin typeface="Arial" panose="020B0604020202020204" pitchFamily="34" charset="0"/>
              </a:rPr>
              <a:t>Vet.App</a:t>
            </a:r>
            <a:r>
              <a:rPr lang="en-US" b="0" i="0" dirty="0">
                <a:solidFill>
                  <a:srgbClr val="000000"/>
                </a:solidFill>
                <a:effectLst/>
                <a:latin typeface="Arial" panose="020B0604020202020204" pitchFamily="34" charset="0"/>
              </a:rPr>
              <a:t>. 269 (2021).</a:t>
            </a:r>
            <a:endParaRPr lang="en-US" b="0" i="0" dirty="0">
              <a:solidFill>
                <a:srgbClr val="000000"/>
              </a:solidFill>
              <a:effectLst/>
              <a:latin typeface="Helvetica Neue"/>
            </a:endParaRPr>
          </a:p>
          <a:p>
            <a:endParaRPr lang="en-US" dirty="0"/>
          </a:p>
        </p:txBody>
      </p:sp>
      <p:sp>
        <p:nvSpPr>
          <p:cNvPr id="4" name="Slide Number Placeholder 3"/>
          <p:cNvSpPr>
            <a:spLocks noGrp="1"/>
          </p:cNvSpPr>
          <p:nvPr>
            <p:ph type="sldNum" sz="quarter" idx="5"/>
          </p:nvPr>
        </p:nvSpPr>
        <p:spPr/>
        <p:txBody>
          <a:bodyPr/>
          <a:lstStyle/>
          <a:p>
            <a:fld id="{8C5C6998-EDEF-4A05-9E82-FF9216FA3557}" type="slidenum">
              <a:rPr lang="en-US" smtClean="0"/>
              <a:t>8</a:t>
            </a:fld>
            <a:endParaRPr lang="en-US" dirty="0"/>
          </a:p>
        </p:txBody>
      </p:sp>
    </p:spTree>
    <p:extLst>
      <p:ext uri="{BB962C8B-B14F-4D97-AF65-F5344CB8AC3E}">
        <p14:creationId xmlns:p14="http://schemas.microsoft.com/office/powerpoint/2010/main" val="4216055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change in the prior COD is justified under the conditions discussed in the prior slide about administrative decision finality, then make another COD determination as provided in M21-1 X.iv.1.A.1.k. and provide decision notice IAW M21-1 X.iv.1.A.1.n.</a:t>
            </a:r>
          </a:p>
          <a:p>
            <a:endParaRPr lang="en-US" dirty="0"/>
          </a:p>
          <a:p>
            <a:r>
              <a:rPr lang="en-US" dirty="0"/>
              <a:t>If no change in the prior COD determination is justified, complete a </a:t>
            </a:r>
            <a:r>
              <a:rPr lang="en-US" b="0" i="0" u="none" dirty="0">
                <a:solidFill>
                  <a:srgbClr val="0000FF"/>
                </a:solidFill>
                <a:effectLst/>
                <a:latin typeface="Arial" panose="020B0604020202020204" pitchFamily="34" charset="0"/>
                <a:hlinkClick r:id="rId3"/>
              </a:rPr>
              <a:t>VA Form 21-0961, Rating Decision/Administrative Decision/Formal Finding/Statement of the Case (SOC)/ Supplemental Statement of the Case (SSOC) (Electronic Signatures</a:t>
            </a:r>
            <a:r>
              <a:rPr lang="en-US" b="0" i="0" dirty="0">
                <a:solidFill>
                  <a:srgbClr val="000000"/>
                </a:solidFill>
                <a:effectLst/>
                <a:latin typeface="Arial" panose="020B0604020202020204" pitchFamily="34" charset="0"/>
              </a:rPr>
              <a:t>, documenting the determination in the REMARKS section of the form, and generate a decision notice that meets the requirements in M21-1 VI.i.1.B.</a:t>
            </a:r>
          </a:p>
          <a:p>
            <a:endParaRPr lang="en-US" b="0" i="0"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C5C6998-EDEF-4A05-9E82-FF9216FA3557}" type="slidenum">
              <a:rPr lang="en-US" smtClean="0"/>
              <a:t>9</a:t>
            </a:fld>
            <a:endParaRPr lang="en-US" dirty="0"/>
          </a:p>
        </p:txBody>
      </p:sp>
    </p:spTree>
    <p:extLst>
      <p:ext uri="{BB962C8B-B14F-4D97-AF65-F5344CB8AC3E}">
        <p14:creationId xmlns:p14="http://schemas.microsoft.com/office/powerpoint/2010/main" val="550525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620E3EC-A731-45D3-B7A9-6B99122C06C7}"/>
              </a:ext>
            </a:extLst>
          </p:cNvPr>
          <p:cNvSpPr>
            <a:spLocks noGrp="1"/>
          </p:cNvSpPr>
          <p:nvPr>
            <p:ph type="title"/>
          </p:nvPr>
        </p:nvSpPr>
        <p:spPr>
          <a:xfrm>
            <a:off x="609598" y="2960129"/>
            <a:ext cx="10972800" cy="1143000"/>
          </a:xfrm>
        </p:spPr>
        <p:txBody>
          <a:bodyPr/>
          <a:lstStyle>
            <a:lvl1pPr>
              <a:defRPr b="1" i="1"/>
            </a:lvl1pPr>
          </a:lstStyle>
          <a:p>
            <a:r>
              <a:rPr lang="en-US" dirty="0"/>
              <a:t>Click to edit Master title style</a:t>
            </a:r>
          </a:p>
        </p:txBody>
      </p:sp>
      <p:sp>
        <p:nvSpPr>
          <p:cNvPr id="3" name="Subtitle 2"/>
          <p:cNvSpPr>
            <a:spLocks noGrp="1"/>
          </p:cNvSpPr>
          <p:nvPr>
            <p:ph type="subTitle" idx="1"/>
          </p:nvPr>
        </p:nvSpPr>
        <p:spPr>
          <a:xfrm>
            <a:off x="1828798" y="4563545"/>
            <a:ext cx="8534400" cy="966978"/>
          </a:xfrm>
        </p:spPr>
        <p:txBody>
          <a:bodyPr/>
          <a:lstStyle>
            <a:lvl1pPr marL="0" indent="0" algn="ctr">
              <a:buNone/>
              <a:defRPr>
                <a:solidFill>
                  <a:schemeClr val="accent6">
                    <a:lumMod val="50000"/>
                  </a:schemeClr>
                </a:solidFill>
                <a:latin typeface="Myriad Pro" panose="020B0503030403020204"/>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TextBox 4">
            <a:extLst>
              <a:ext uri="{FF2B5EF4-FFF2-40B4-BE49-F238E27FC236}">
                <a16:creationId xmlns:a16="http://schemas.microsoft.com/office/drawing/2014/main" id="{895018EC-B20E-440F-A94A-92EE545F4135}"/>
              </a:ext>
            </a:extLst>
          </p:cNvPr>
          <p:cNvSpPr txBox="1"/>
          <p:nvPr userDrawn="1"/>
        </p:nvSpPr>
        <p:spPr>
          <a:xfrm>
            <a:off x="3962400" y="6336268"/>
            <a:ext cx="3962400" cy="369332"/>
          </a:xfrm>
          <a:prstGeom prst="rect">
            <a:avLst/>
          </a:prstGeom>
          <a:solidFill>
            <a:schemeClr val="tx2">
              <a:lumMod val="75000"/>
            </a:schemeClr>
          </a:solidFill>
        </p:spPr>
        <p:txBody>
          <a:bodyPr wrap="square" rtlCol="0">
            <a:spAutoFit/>
          </a:bodyPr>
          <a:lstStyle/>
          <a:p>
            <a:pPr algn="ctr"/>
            <a:r>
              <a:rPr lang="en-US" sz="1800" b="1" dirty="0">
                <a:solidFill>
                  <a:srgbClr val="C00000"/>
                </a:solidFill>
              </a:rPr>
              <a:t>FOR VA INTERNAL USE ONLY</a:t>
            </a:r>
          </a:p>
        </p:txBody>
      </p:sp>
      <p:sp>
        <p:nvSpPr>
          <p:cNvPr id="9" name="Slide Number Placeholder 8">
            <a:extLst>
              <a:ext uri="{FF2B5EF4-FFF2-40B4-BE49-F238E27FC236}">
                <a16:creationId xmlns:a16="http://schemas.microsoft.com/office/drawing/2014/main" id="{941557D2-7F99-4BEB-9DA9-DCCE82C428FC}"/>
              </a:ext>
            </a:extLst>
          </p:cNvPr>
          <p:cNvSpPr>
            <a:spLocks noGrp="1"/>
          </p:cNvSpPr>
          <p:nvPr>
            <p:ph type="sldNum" sz="quarter" idx="10"/>
          </p:nvPr>
        </p:nvSpPr>
        <p:spPr/>
        <p:txBody>
          <a:bodyPr/>
          <a:lstStyle/>
          <a:p>
            <a:fld id="{A36383B9-8516-422F-8979-8D4EBC5CDDAB}" type="slidenum">
              <a:rPr lang="en-US" smtClean="0"/>
              <a:t>‹#›</a:t>
            </a:fld>
            <a:endParaRPr lang="en-US" dirty="0"/>
          </a:p>
        </p:txBody>
      </p:sp>
    </p:spTree>
    <p:extLst>
      <p:ext uri="{BB962C8B-B14F-4D97-AF65-F5344CB8AC3E}">
        <p14:creationId xmlns:p14="http://schemas.microsoft.com/office/powerpoint/2010/main" val="36169562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Slide">
    <p:spTree>
      <p:nvGrpSpPr>
        <p:cNvPr id="1" name=""/>
        <p:cNvGrpSpPr/>
        <p:nvPr/>
      </p:nvGrpSpPr>
      <p:grpSpPr>
        <a:xfrm>
          <a:off x="0" y="0"/>
          <a:ext cx="0" cy="0"/>
          <a:chOff x="0" y="0"/>
          <a:chExt cx="0" cy="0"/>
        </a:xfrm>
      </p:grpSpPr>
      <p:sp>
        <p:nvSpPr>
          <p:cNvPr id="5" name="Rectangle 4"/>
          <p:cNvSpPr/>
          <p:nvPr/>
        </p:nvSpPr>
        <p:spPr>
          <a:xfrm>
            <a:off x="0" y="-76200"/>
            <a:ext cx="12192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sz="1800" dirty="0">
              <a:solidFill>
                <a:prstClr val="white"/>
              </a:solidFill>
            </a:endParaRPr>
          </a:p>
        </p:txBody>
      </p:sp>
      <p:sp>
        <p:nvSpPr>
          <p:cNvPr id="7" name="Title 1"/>
          <p:cNvSpPr>
            <a:spLocks noGrp="1"/>
          </p:cNvSpPr>
          <p:nvPr>
            <p:ph type="title" hasCustomPrompt="1"/>
          </p:nvPr>
        </p:nvSpPr>
        <p:spPr>
          <a:xfrm>
            <a:off x="0" y="-76200"/>
            <a:ext cx="12192000" cy="731520"/>
          </a:xfrm>
        </p:spPr>
        <p:txBody>
          <a:bodyPr>
            <a:normAutofit/>
          </a:bodyPr>
          <a:lstStyle>
            <a:lvl1pPr>
              <a:defRPr sz="4000" b="0" baseline="0">
                <a:solidFill>
                  <a:schemeClr val="bg1"/>
                </a:solidFill>
                <a:latin typeface="Myriad Pro"/>
              </a:defRPr>
            </a:lvl1pPr>
          </a:lstStyle>
          <a:p>
            <a:r>
              <a:rPr lang="en-US" sz="3600" dirty="0"/>
              <a:t>Click to edit Slide Master Style</a:t>
            </a:r>
            <a:endParaRPr lang="en-US" sz="3600" u="sng" dirty="0"/>
          </a:p>
        </p:txBody>
      </p:sp>
      <p:sp>
        <p:nvSpPr>
          <p:cNvPr id="3" name="Content Placeholder 2"/>
          <p:cNvSpPr>
            <a:spLocks noGrp="1"/>
          </p:cNvSpPr>
          <p:nvPr>
            <p:ph idx="1"/>
          </p:nvPr>
        </p:nvSpPr>
        <p:spPr>
          <a:xfrm>
            <a:off x="609600" y="990601"/>
            <a:ext cx="10972800" cy="4525963"/>
          </a:xfrm>
        </p:spPr>
        <p:txBody>
          <a:bodyPr/>
          <a:lstStyle>
            <a:lvl1pPr>
              <a:defRPr>
                <a:solidFill>
                  <a:srgbClr val="002F56"/>
                </a:solidFill>
                <a:latin typeface="Myriad Pro" panose="020B0503030403020204"/>
              </a:defRPr>
            </a:lvl1pPr>
            <a:lvl2pPr>
              <a:defRPr>
                <a:solidFill>
                  <a:srgbClr val="002F56"/>
                </a:solidFill>
                <a:latin typeface="Myriad Pro" panose="020B0503030403020204"/>
              </a:defRPr>
            </a:lvl2pPr>
            <a:lvl3pPr>
              <a:defRPr>
                <a:solidFill>
                  <a:srgbClr val="002F56"/>
                </a:solidFill>
                <a:latin typeface="Myriad Pro" panose="020B0503030403020204"/>
              </a:defRPr>
            </a:lvl3pPr>
            <a:lvl4pPr>
              <a:defRPr>
                <a:solidFill>
                  <a:srgbClr val="002F56"/>
                </a:solidFill>
                <a:latin typeface="Myriad Pro" panose="020B0503030403020204"/>
              </a:defRPr>
            </a:lvl4pPr>
            <a:lvl5pPr>
              <a:defRPr>
                <a:solidFill>
                  <a:srgbClr val="002F56"/>
                </a:solidFill>
                <a:latin typeface="Myriad Pro" panose="020B0503030403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p:cNvSpPr txBox="1"/>
          <p:nvPr userDrawn="1"/>
        </p:nvSpPr>
        <p:spPr>
          <a:xfrm>
            <a:off x="3962400" y="6336268"/>
            <a:ext cx="3962400" cy="369332"/>
          </a:xfrm>
          <a:prstGeom prst="rect">
            <a:avLst/>
          </a:prstGeom>
          <a:solidFill>
            <a:schemeClr val="tx2">
              <a:lumMod val="75000"/>
            </a:schemeClr>
          </a:solidFill>
        </p:spPr>
        <p:txBody>
          <a:bodyPr wrap="square" rtlCol="0">
            <a:spAutoFit/>
          </a:bodyPr>
          <a:lstStyle/>
          <a:p>
            <a:pPr algn="ctr"/>
            <a:r>
              <a:rPr lang="en-US" sz="1800" b="1" dirty="0">
                <a:solidFill>
                  <a:srgbClr val="C00000"/>
                </a:solidFill>
              </a:rPr>
              <a:t>FOR VA INTERNAL USE ONLY</a:t>
            </a:r>
          </a:p>
        </p:txBody>
      </p:sp>
      <p:sp>
        <p:nvSpPr>
          <p:cNvPr id="9" name="Slide Number Placeholder 5">
            <a:extLst>
              <a:ext uri="{FF2B5EF4-FFF2-40B4-BE49-F238E27FC236}">
                <a16:creationId xmlns:a16="http://schemas.microsoft.com/office/drawing/2014/main" id="{3CE14515-ED2E-48E7-B923-6FB66518398C}"/>
              </a:ext>
            </a:extLst>
          </p:cNvPr>
          <p:cNvSpPr txBox="1">
            <a:spLocks/>
          </p:cNvSpPr>
          <p:nvPr userDrawn="1"/>
        </p:nvSpPr>
        <p:spPr>
          <a:xfrm>
            <a:off x="9250441" y="6400233"/>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983F1FA-211D-3044-9E35-958DFBC26156}" type="slidenum">
              <a:rPr lang="en-US" sz="1200" smtClean="0">
                <a:solidFill>
                  <a:prstClr val="white"/>
                </a:solidFill>
              </a:rPr>
              <a:pPr/>
              <a:t>‹#›</a:t>
            </a:fld>
            <a:endParaRPr lang="en-US" sz="1200" dirty="0">
              <a:solidFill>
                <a:prstClr val="white"/>
              </a:solidFill>
            </a:endParaRPr>
          </a:p>
        </p:txBody>
      </p:sp>
    </p:spTree>
    <p:extLst>
      <p:ext uri="{BB962C8B-B14F-4D97-AF65-F5344CB8AC3E}">
        <p14:creationId xmlns:p14="http://schemas.microsoft.com/office/powerpoint/2010/main" val="192137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2D5761-C086-4537-89FC-BCC73D16601A}"/>
              </a:ext>
            </a:extLst>
          </p:cNvPr>
          <p:cNvSpPr/>
          <p:nvPr userDrawn="1"/>
        </p:nvSpPr>
        <p:spPr>
          <a:xfrm>
            <a:off x="0" y="-76200"/>
            <a:ext cx="12192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sz="1800" dirty="0">
              <a:solidFill>
                <a:prstClr val="white"/>
              </a:solidFill>
            </a:endParaRPr>
          </a:p>
        </p:txBody>
      </p:sp>
      <p:sp>
        <p:nvSpPr>
          <p:cNvPr id="9" name="Title 1">
            <a:extLst>
              <a:ext uri="{FF2B5EF4-FFF2-40B4-BE49-F238E27FC236}">
                <a16:creationId xmlns:a16="http://schemas.microsoft.com/office/drawing/2014/main" id="{4CB16B73-D11F-4C6E-BE90-F196503EC226}"/>
              </a:ext>
            </a:extLst>
          </p:cNvPr>
          <p:cNvSpPr>
            <a:spLocks noGrp="1"/>
          </p:cNvSpPr>
          <p:nvPr>
            <p:ph type="title" hasCustomPrompt="1"/>
          </p:nvPr>
        </p:nvSpPr>
        <p:spPr>
          <a:xfrm>
            <a:off x="0" y="-78062"/>
            <a:ext cx="12192000" cy="731520"/>
          </a:xfrm>
        </p:spPr>
        <p:txBody>
          <a:bodyPr>
            <a:normAutofit/>
          </a:bodyPr>
          <a:lstStyle>
            <a:lvl1pPr>
              <a:defRPr sz="4000" b="0" baseline="0">
                <a:solidFill>
                  <a:schemeClr val="bg1"/>
                </a:solidFill>
                <a:latin typeface="Myriad Pro"/>
              </a:defRPr>
            </a:lvl1pPr>
          </a:lstStyle>
          <a:p>
            <a:r>
              <a:rPr lang="en-US" sz="3600" dirty="0"/>
              <a:t>Click to edit Slide Master Style</a:t>
            </a:r>
            <a:endParaRPr lang="en-US" sz="3600" u="sng" dirty="0"/>
          </a:p>
        </p:txBody>
      </p:sp>
      <p:sp>
        <p:nvSpPr>
          <p:cNvPr id="3" name="Content Placeholder 2"/>
          <p:cNvSpPr>
            <a:spLocks noGrp="1"/>
          </p:cNvSpPr>
          <p:nvPr>
            <p:ph sz="half" idx="1"/>
          </p:nvPr>
        </p:nvSpPr>
        <p:spPr>
          <a:xfrm>
            <a:off x="609600" y="1219201"/>
            <a:ext cx="5384800" cy="4525963"/>
          </a:xfrm>
        </p:spPr>
        <p:txBody>
          <a:bodyPr/>
          <a:lstStyle>
            <a:lvl1pPr>
              <a:defRPr sz="2800">
                <a:solidFill>
                  <a:srgbClr val="002F56"/>
                </a:solidFill>
                <a:latin typeface="Myriad Pro"/>
              </a:defRPr>
            </a:lvl1pPr>
            <a:lvl2pPr>
              <a:defRPr sz="2400">
                <a:solidFill>
                  <a:srgbClr val="002F56"/>
                </a:solidFill>
                <a:latin typeface="Myriad Pro"/>
              </a:defRPr>
            </a:lvl2pPr>
            <a:lvl3pPr>
              <a:defRPr sz="2000">
                <a:solidFill>
                  <a:srgbClr val="002F56"/>
                </a:solidFill>
                <a:latin typeface="Myriad Pro"/>
              </a:defRPr>
            </a:lvl3pPr>
            <a:lvl4pPr>
              <a:defRPr sz="1800">
                <a:solidFill>
                  <a:srgbClr val="002F56"/>
                </a:solidFill>
                <a:latin typeface="Myriad Pro"/>
              </a:defRPr>
            </a:lvl4pPr>
            <a:lvl5pPr>
              <a:defRPr sz="1800">
                <a:solidFill>
                  <a:srgbClr val="002F56"/>
                </a:solidFill>
                <a:latin typeface="Myriad Pro"/>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1"/>
            <a:ext cx="5384800" cy="4525963"/>
          </a:xfrm>
        </p:spPr>
        <p:txBody>
          <a:bodyPr/>
          <a:lstStyle>
            <a:lvl1pPr>
              <a:defRPr sz="2800">
                <a:solidFill>
                  <a:srgbClr val="002F56"/>
                </a:solidFill>
                <a:latin typeface="Myriad Pro"/>
              </a:defRPr>
            </a:lvl1pPr>
            <a:lvl2pPr>
              <a:defRPr sz="2400">
                <a:solidFill>
                  <a:srgbClr val="002F56"/>
                </a:solidFill>
                <a:latin typeface="Myriad Pro"/>
              </a:defRPr>
            </a:lvl2pPr>
            <a:lvl3pPr>
              <a:defRPr sz="2000">
                <a:solidFill>
                  <a:srgbClr val="002F56"/>
                </a:solidFill>
                <a:latin typeface="Myriad Pro"/>
              </a:defRPr>
            </a:lvl3pPr>
            <a:lvl4pPr>
              <a:defRPr sz="1800">
                <a:solidFill>
                  <a:srgbClr val="002F56"/>
                </a:solidFill>
                <a:latin typeface="Myriad Pro"/>
              </a:defRPr>
            </a:lvl4pPr>
            <a:lvl5pPr>
              <a:defRPr sz="1800">
                <a:solidFill>
                  <a:srgbClr val="002F56"/>
                </a:solidFill>
                <a:latin typeface="Myriad Pro"/>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2BB62D4C-E2D5-4C37-80FA-50DCE41513A5}"/>
              </a:ext>
            </a:extLst>
          </p:cNvPr>
          <p:cNvSpPr/>
          <p:nvPr userDrawn="1"/>
        </p:nvSpPr>
        <p:spPr>
          <a:xfrm>
            <a:off x="0" y="6140681"/>
            <a:ext cx="12192000" cy="73183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sz="1800" dirty="0">
              <a:solidFill>
                <a:prstClr val="white"/>
              </a:solidFill>
            </a:endParaRPr>
          </a:p>
        </p:txBody>
      </p:sp>
      <p:sp>
        <p:nvSpPr>
          <p:cNvPr id="11" name="Slide Number Placeholder 5">
            <a:extLst>
              <a:ext uri="{FF2B5EF4-FFF2-40B4-BE49-F238E27FC236}">
                <a16:creationId xmlns:a16="http://schemas.microsoft.com/office/drawing/2014/main" id="{5561693D-7A42-4C55-BED9-9B7047648189}"/>
              </a:ext>
            </a:extLst>
          </p:cNvPr>
          <p:cNvSpPr>
            <a:spLocks noGrp="1"/>
          </p:cNvSpPr>
          <p:nvPr>
            <p:ph type="sldNum" sz="quarter" idx="4"/>
          </p:nvPr>
        </p:nvSpPr>
        <p:spPr>
          <a:xfrm>
            <a:off x="11582400" y="6400233"/>
            <a:ext cx="512840" cy="365125"/>
          </a:xfrm>
          <a:prstGeom prst="rect">
            <a:avLst/>
          </a:prstGeom>
        </p:spPr>
        <p:txBody>
          <a:bodyPr vert="horz" lIns="91440" tIns="45720" rIns="91440" bIns="45720" rtlCol="0" anchor="ctr"/>
          <a:lstStyle>
            <a:lvl1pPr algn="r">
              <a:defRPr sz="1200">
                <a:solidFill>
                  <a:schemeClr val="bg1"/>
                </a:solidFill>
              </a:defRPr>
            </a:lvl1pPr>
          </a:lstStyle>
          <a:p>
            <a:fld id="{A36383B9-8516-422F-8979-8D4EBC5CDDAB}" type="slidenum">
              <a:rPr lang="en-US" smtClean="0"/>
              <a:t>‹#›</a:t>
            </a:fld>
            <a:endParaRPr lang="en-US" dirty="0"/>
          </a:p>
        </p:txBody>
      </p:sp>
      <p:pic>
        <p:nvPicPr>
          <p:cNvPr id="12" name="Picture 2" descr="C:\Users\vacoGrovem\AppData\Local\Microsoft\Windows\Temporary Internet Files\Content.Outlook\83QVOJUE\CHOOSE-VA-rev.png">
            <a:extLst>
              <a:ext uri="{FF2B5EF4-FFF2-40B4-BE49-F238E27FC236}">
                <a16:creationId xmlns:a16="http://schemas.microsoft.com/office/drawing/2014/main" id="{2C7FE6AB-BF05-4947-8671-2F77CC9A354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3200" y="6172200"/>
            <a:ext cx="2282825" cy="5486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PPSeal.png">
            <a:extLst>
              <a:ext uri="{FF2B5EF4-FFF2-40B4-BE49-F238E27FC236}">
                <a16:creationId xmlns:a16="http://schemas.microsoft.com/office/drawing/2014/main" id="{4ABD0140-471C-4784-9B40-2297D8D44E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48725" y="6184206"/>
            <a:ext cx="2835276" cy="641708"/>
          </a:xfrm>
          <a:prstGeom prst="rect">
            <a:avLst/>
          </a:prstGeom>
        </p:spPr>
      </p:pic>
      <p:sp>
        <p:nvSpPr>
          <p:cNvPr id="14" name="TextBox 13">
            <a:extLst>
              <a:ext uri="{FF2B5EF4-FFF2-40B4-BE49-F238E27FC236}">
                <a16:creationId xmlns:a16="http://schemas.microsoft.com/office/drawing/2014/main" id="{4CA1F2BE-7414-4EAA-96B0-B54A8F393A54}"/>
              </a:ext>
            </a:extLst>
          </p:cNvPr>
          <p:cNvSpPr txBox="1"/>
          <p:nvPr userDrawn="1"/>
        </p:nvSpPr>
        <p:spPr>
          <a:xfrm>
            <a:off x="3962400" y="6336268"/>
            <a:ext cx="3962400" cy="369332"/>
          </a:xfrm>
          <a:prstGeom prst="rect">
            <a:avLst/>
          </a:prstGeom>
          <a:solidFill>
            <a:schemeClr val="tx2">
              <a:lumMod val="75000"/>
            </a:schemeClr>
          </a:solidFill>
        </p:spPr>
        <p:txBody>
          <a:bodyPr wrap="square" rtlCol="0">
            <a:spAutoFit/>
          </a:bodyPr>
          <a:lstStyle/>
          <a:p>
            <a:pPr algn="ctr"/>
            <a:r>
              <a:rPr lang="en-US" sz="1800" b="1" dirty="0">
                <a:solidFill>
                  <a:srgbClr val="C00000"/>
                </a:solidFill>
              </a:rPr>
              <a:t>FOR VA INTERNAL USE ONLY</a:t>
            </a:r>
          </a:p>
        </p:txBody>
      </p:sp>
    </p:spTree>
    <p:extLst>
      <p:ext uri="{BB962C8B-B14F-4D97-AF65-F5344CB8AC3E}">
        <p14:creationId xmlns:p14="http://schemas.microsoft.com/office/powerpoint/2010/main" val="2652045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Side by S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73682C-156B-478C-A7B3-1332CF23EBE3}"/>
              </a:ext>
            </a:extLst>
          </p:cNvPr>
          <p:cNvSpPr/>
          <p:nvPr userDrawn="1"/>
        </p:nvSpPr>
        <p:spPr>
          <a:xfrm>
            <a:off x="0" y="-76200"/>
            <a:ext cx="12192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sz="1800" dirty="0">
              <a:solidFill>
                <a:prstClr val="white"/>
              </a:solidFill>
            </a:endParaRPr>
          </a:p>
        </p:txBody>
      </p:sp>
      <p:sp>
        <p:nvSpPr>
          <p:cNvPr id="11" name="Title 1">
            <a:extLst>
              <a:ext uri="{FF2B5EF4-FFF2-40B4-BE49-F238E27FC236}">
                <a16:creationId xmlns:a16="http://schemas.microsoft.com/office/drawing/2014/main" id="{9F935438-E66F-4008-82EC-F91DDED5F72A}"/>
              </a:ext>
            </a:extLst>
          </p:cNvPr>
          <p:cNvSpPr>
            <a:spLocks noGrp="1"/>
          </p:cNvSpPr>
          <p:nvPr>
            <p:ph type="title" hasCustomPrompt="1"/>
          </p:nvPr>
        </p:nvSpPr>
        <p:spPr>
          <a:xfrm>
            <a:off x="0" y="-78062"/>
            <a:ext cx="12192000" cy="731520"/>
          </a:xfrm>
        </p:spPr>
        <p:txBody>
          <a:bodyPr>
            <a:normAutofit/>
          </a:bodyPr>
          <a:lstStyle>
            <a:lvl1pPr>
              <a:defRPr sz="4000" b="0" baseline="0">
                <a:solidFill>
                  <a:schemeClr val="bg1"/>
                </a:solidFill>
                <a:latin typeface="Myriad Pro"/>
              </a:defRPr>
            </a:lvl1pPr>
          </a:lstStyle>
          <a:p>
            <a:r>
              <a:rPr lang="en-US" sz="3600" dirty="0"/>
              <a:t>Click to edit Slide Master Style</a:t>
            </a:r>
            <a:endParaRPr lang="en-US" sz="3600" u="sng" dirty="0"/>
          </a:p>
        </p:txBody>
      </p:sp>
      <p:sp>
        <p:nvSpPr>
          <p:cNvPr id="3" name="Text Placeholder 2"/>
          <p:cNvSpPr>
            <a:spLocks noGrp="1"/>
          </p:cNvSpPr>
          <p:nvPr>
            <p:ph type="body" idx="1"/>
          </p:nvPr>
        </p:nvSpPr>
        <p:spPr>
          <a:xfrm>
            <a:off x="609600" y="1144588"/>
            <a:ext cx="5386917" cy="639762"/>
          </a:xfrm>
        </p:spPr>
        <p:txBody>
          <a:bodyPr anchor="b">
            <a:normAutofit/>
          </a:bodyPr>
          <a:lstStyle>
            <a:lvl1pPr marL="0" indent="0" algn="ctr">
              <a:buNone/>
              <a:defRPr sz="2800" b="1" u="sng">
                <a:solidFill>
                  <a:srgbClr val="002F56"/>
                </a:solidFill>
                <a:latin typeface="Myriad Pro"/>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1898650"/>
            <a:ext cx="5386917" cy="3951288"/>
          </a:xfrm>
        </p:spPr>
        <p:txBody>
          <a:bodyPr/>
          <a:lstStyle>
            <a:lvl1pPr>
              <a:defRPr sz="2400">
                <a:solidFill>
                  <a:srgbClr val="002F56"/>
                </a:solidFill>
                <a:latin typeface="Myriad Pro"/>
              </a:defRPr>
            </a:lvl1pPr>
            <a:lvl2pPr>
              <a:defRPr sz="2000">
                <a:solidFill>
                  <a:srgbClr val="002F56"/>
                </a:solidFill>
                <a:latin typeface="Myriad Pro"/>
              </a:defRPr>
            </a:lvl2pPr>
            <a:lvl3pPr>
              <a:defRPr sz="1800">
                <a:solidFill>
                  <a:srgbClr val="002F56"/>
                </a:solidFill>
                <a:latin typeface="Myriad Pro"/>
              </a:defRPr>
            </a:lvl3pPr>
            <a:lvl4pPr>
              <a:defRPr sz="1600">
                <a:solidFill>
                  <a:srgbClr val="002F56"/>
                </a:solidFill>
                <a:latin typeface="Myriad Pro"/>
              </a:defRPr>
            </a:lvl4pPr>
            <a:lvl5pPr>
              <a:defRPr sz="1600">
                <a:solidFill>
                  <a:srgbClr val="002F56"/>
                </a:solidFill>
                <a:latin typeface="Myriad Pro"/>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144588"/>
            <a:ext cx="5389033" cy="639762"/>
          </a:xfrm>
        </p:spPr>
        <p:txBody>
          <a:bodyPr anchor="b">
            <a:normAutofit/>
          </a:bodyPr>
          <a:lstStyle>
            <a:lvl1pPr marL="0" indent="0" algn="ctr">
              <a:buNone/>
              <a:defRPr sz="2800" b="1" u="sng">
                <a:solidFill>
                  <a:srgbClr val="002F56"/>
                </a:solidFill>
                <a:latin typeface="Myriad Pro"/>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1898650"/>
            <a:ext cx="5389033" cy="3951288"/>
          </a:xfrm>
        </p:spPr>
        <p:txBody>
          <a:bodyPr/>
          <a:lstStyle>
            <a:lvl1pPr>
              <a:defRPr sz="2400">
                <a:solidFill>
                  <a:srgbClr val="002F56"/>
                </a:solidFill>
                <a:latin typeface="Myriad Pro"/>
              </a:defRPr>
            </a:lvl1pPr>
            <a:lvl2pPr>
              <a:defRPr sz="2000">
                <a:solidFill>
                  <a:srgbClr val="002F56"/>
                </a:solidFill>
                <a:latin typeface="Myriad Pro"/>
              </a:defRPr>
            </a:lvl2pPr>
            <a:lvl3pPr>
              <a:defRPr sz="1800">
                <a:solidFill>
                  <a:srgbClr val="002F56"/>
                </a:solidFill>
                <a:latin typeface="Myriad Pro"/>
              </a:defRPr>
            </a:lvl3pPr>
            <a:lvl4pPr>
              <a:defRPr sz="1600">
                <a:solidFill>
                  <a:srgbClr val="002F56"/>
                </a:solidFill>
                <a:latin typeface="Myriad Pro"/>
              </a:defRPr>
            </a:lvl4pPr>
            <a:lvl5pPr>
              <a:defRPr sz="1600">
                <a:solidFill>
                  <a:srgbClr val="002F56"/>
                </a:solidFill>
                <a:latin typeface="Myriad Pro"/>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C746907D-B1B1-40FD-B991-C4DB8C47D4A4}"/>
              </a:ext>
            </a:extLst>
          </p:cNvPr>
          <p:cNvSpPr/>
          <p:nvPr userDrawn="1"/>
        </p:nvSpPr>
        <p:spPr>
          <a:xfrm>
            <a:off x="0" y="6140681"/>
            <a:ext cx="12192000" cy="73183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sz="1800" dirty="0">
              <a:solidFill>
                <a:prstClr val="white"/>
              </a:solidFill>
            </a:endParaRPr>
          </a:p>
        </p:txBody>
      </p:sp>
      <p:sp>
        <p:nvSpPr>
          <p:cNvPr id="13" name="Slide Number Placeholder 5">
            <a:extLst>
              <a:ext uri="{FF2B5EF4-FFF2-40B4-BE49-F238E27FC236}">
                <a16:creationId xmlns:a16="http://schemas.microsoft.com/office/drawing/2014/main" id="{005958CE-E5DA-4B17-8A2B-91B107DCFF83}"/>
              </a:ext>
            </a:extLst>
          </p:cNvPr>
          <p:cNvSpPr>
            <a:spLocks noGrp="1"/>
          </p:cNvSpPr>
          <p:nvPr>
            <p:ph type="sldNum" sz="quarter" idx="10"/>
          </p:nvPr>
        </p:nvSpPr>
        <p:spPr>
          <a:xfrm>
            <a:off x="11582400" y="6400233"/>
            <a:ext cx="512840" cy="365125"/>
          </a:xfrm>
          <a:prstGeom prst="rect">
            <a:avLst/>
          </a:prstGeom>
        </p:spPr>
        <p:txBody>
          <a:bodyPr vert="horz" lIns="91440" tIns="45720" rIns="91440" bIns="45720" rtlCol="0" anchor="ctr"/>
          <a:lstStyle>
            <a:lvl1pPr algn="r">
              <a:defRPr sz="1200">
                <a:solidFill>
                  <a:schemeClr val="bg1"/>
                </a:solidFill>
              </a:defRPr>
            </a:lvl1pPr>
          </a:lstStyle>
          <a:p>
            <a:fld id="{A36383B9-8516-422F-8979-8D4EBC5CDDAB}" type="slidenum">
              <a:rPr lang="en-US" smtClean="0"/>
              <a:t>‹#›</a:t>
            </a:fld>
            <a:endParaRPr lang="en-US" dirty="0"/>
          </a:p>
        </p:txBody>
      </p:sp>
      <p:sp>
        <p:nvSpPr>
          <p:cNvPr id="16" name="TextBox 15">
            <a:extLst>
              <a:ext uri="{FF2B5EF4-FFF2-40B4-BE49-F238E27FC236}">
                <a16:creationId xmlns:a16="http://schemas.microsoft.com/office/drawing/2014/main" id="{35046A4F-F1DB-4D27-B11B-05231FEA6F34}"/>
              </a:ext>
            </a:extLst>
          </p:cNvPr>
          <p:cNvSpPr txBox="1"/>
          <p:nvPr userDrawn="1"/>
        </p:nvSpPr>
        <p:spPr>
          <a:xfrm>
            <a:off x="3962400" y="6336268"/>
            <a:ext cx="3962400" cy="369332"/>
          </a:xfrm>
          <a:prstGeom prst="rect">
            <a:avLst/>
          </a:prstGeom>
          <a:solidFill>
            <a:schemeClr val="tx2">
              <a:lumMod val="75000"/>
            </a:schemeClr>
          </a:solidFill>
        </p:spPr>
        <p:txBody>
          <a:bodyPr wrap="square" rtlCol="0">
            <a:spAutoFit/>
          </a:bodyPr>
          <a:lstStyle/>
          <a:p>
            <a:pPr algn="ctr"/>
            <a:r>
              <a:rPr lang="en-US" sz="1800" b="1" dirty="0">
                <a:solidFill>
                  <a:srgbClr val="C00000"/>
                </a:solidFill>
              </a:rPr>
              <a:t>FOR VA INTERNAL USE ONLY</a:t>
            </a:r>
          </a:p>
        </p:txBody>
      </p:sp>
      <p:pic>
        <p:nvPicPr>
          <p:cNvPr id="17" name="Picture 2" descr="C:\Users\vacoGrovem\AppData\Local\Microsoft\Windows\Temporary Internet Files\Content.Outlook\83QVOJUE\CHOOSE-VA-rev.png">
            <a:extLst>
              <a:ext uri="{FF2B5EF4-FFF2-40B4-BE49-F238E27FC236}">
                <a16:creationId xmlns:a16="http://schemas.microsoft.com/office/drawing/2014/main" id="{C203B2C0-DB04-40E2-B21D-1CF72D20883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3200" y="6172200"/>
            <a:ext cx="2282825" cy="5486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PPSeal.png">
            <a:extLst>
              <a:ext uri="{FF2B5EF4-FFF2-40B4-BE49-F238E27FC236}">
                <a16:creationId xmlns:a16="http://schemas.microsoft.com/office/drawing/2014/main" id="{0AB98AC6-6F86-4884-A1C5-61AE01F8F9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48725" y="6184206"/>
            <a:ext cx="2835276" cy="641708"/>
          </a:xfrm>
          <a:prstGeom prst="rect">
            <a:avLst/>
          </a:prstGeom>
        </p:spPr>
      </p:pic>
    </p:spTree>
    <p:extLst>
      <p:ext uri="{BB962C8B-B14F-4D97-AF65-F5344CB8AC3E}">
        <p14:creationId xmlns:p14="http://schemas.microsoft.com/office/powerpoint/2010/main" val="1517775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e Bottom Line">
    <p:spTree>
      <p:nvGrpSpPr>
        <p:cNvPr id="1" name=""/>
        <p:cNvGrpSpPr/>
        <p:nvPr/>
      </p:nvGrpSpPr>
      <p:grpSpPr>
        <a:xfrm>
          <a:off x="0" y="0"/>
          <a:ext cx="0" cy="0"/>
          <a:chOff x="0" y="0"/>
          <a:chExt cx="0" cy="0"/>
        </a:xfrm>
      </p:grpSpPr>
      <p:sp>
        <p:nvSpPr>
          <p:cNvPr id="4" name="Rectangle 3"/>
          <p:cNvSpPr/>
          <p:nvPr/>
        </p:nvSpPr>
        <p:spPr>
          <a:xfrm>
            <a:off x="0" y="-76200"/>
            <a:ext cx="12192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sz="1800" dirty="0">
              <a:solidFill>
                <a:prstClr val="white"/>
              </a:solidFill>
            </a:endParaRPr>
          </a:p>
        </p:txBody>
      </p:sp>
      <p:sp>
        <p:nvSpPr>
          <p:cNvPr id="2" name="TextBox 1">
            <a:extLst>
              <a:ext uri="{FF2B5EF4-FFF2-40B4-BE49-F238E27FC236}">
                <a16:creationId xmlns:a16="http://schemas.microsoft.com/office/drawing/2014/main" id="{5DC4EA16-6756-486E-86A8-6783C78C35F1}"/>
              </a:ext>
            </a:extLst>
          </p:cNvPr>
          <p:cNvSpPr txBox="1"/>
          <p:nvPr userDrawn="1"/>
        </p:nvSpPr>
        <p:spPr>
          <a:xfrm>
            <a:off x="133350" y="-28575"/>
            <a:ext cx="11961890" cy="646331"/>
          </a:xfrm>
          <a:prstGeom prst="rect">
            <a:avLst/>
          </a:prstGeom>
          <a:noFill/>
        </p:spPr>
        <p:txBody>
          <a:bodyPr wrap="square" rtlCol="0">
            <a:spAutoFit/>
          </a:bodyPr>
          <a:lstStyle/>
          <a:p>
            <a:pPr algn="ctr"/>
            <a:r>
              <a:rPr lang="en-US" sz="3600" dirty="0">
                <a:solidFill>
                  <a:schemeClr val="bg1"/>
                </a:solidFill>
                <a:latin typeface="Myriad Pro" panose="020B0503030403020204"/>
              </a:rPr>
              <a:t>The Bottom Line</a:t>
            </a:r>
          </a:p>
        </p:txBody>
      </p:sp>
      <p:pic>
        <p:nvPicPr>
          <p:cNvPr id="6" name="Picture 5" descr="Image of a lightbulb.">
            <a:extLst>
              <a:ext uri="{FF2B5EF4-FFF2-40B4-BE49-F238E27FC236}">
                <a16:creationId xmlns:a16="http://schemas.microsoft.com/office/drawing/2014/main" id="{13909B98-9C28-4357-9FA7-EE2749F653E0}"/>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10106" y="4454047"/>
            <a:ext cx="1265315" cy="1508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fld id="{A36383B9-8516-422F-8979-8D4EBC5CDDAB}" type="slidenum">
              <a:rPr lang="en-US" smtClean="0"/>
              <a:t>‹#›</a:t>
            </a:fld>
            <a:endParaRPr lang="en-US" dirty="0"/>
          </a:p>
        </p:txBody>
      </p:sp>
    </p:spTree>
    <p:extLst>
      <p:ext uri="{BB962C8B-B14F-4D97-AF65-F5344CB8AC3E}">
        <p14:creationId xmlns:p14="http://schemas.microsoft.com/office/powerpoint/2010/main" val="951839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jective Intro Slide">
    <p:spTree>
      <p:nvGrpSpPr>
        <p:cNvPr id="1" name=""/>
        <p:cNvGrpSpPr/>
        <p:nvPr/>
      </p:nvGrpSpPr>
      <p:grpSpPr>
        <a:xfrm>
          <a:off x="0" y="0"/>
          <a:ext cx="0" cy="0"/>
          <a:chOff x="0" y="0"/>
          <a:chExt cx="0" cy="0"/>
        </a:xfrm>
      </p:grpSpPr>
      <p:pic>
        <p:nvPicPr>
          <p:cNvPr id="8" name="Picture 7" descr="Image of a laptop screen with the word &quot;Objective&quot; inside of it.">
            <a:extLst>
              <a:ext uri="{FF2B5EF4-FFF2-40B4-BE49-F238E27FC236}">
                <a16:creationId xmlns:a16="http://schemas.microsoft.com/office/drawing/2014/main" id="{71CC3F52-B094-4C79-B861-BD07837B0819}"/>
              </a:ext>
            </a:extLst>
          </p:cNvPr>
          <p:cNvPicPr>
            <a:picLocks noChangeAspect="1"/>
          </p:cNvPicPr>
          <p:nvPr userDrawn="1"/>
        </p:nvPicPr>
        <p:blipFill>
          <a:blip r:embed="rId2"/>
          <a:stretch>
            <a:fillRect/>
          </a:stretch>
        </p:blipFill>
        <p:spPr>
          <a:xfrm>
            <a:off x="4079264" y="981075"/>
            <a:ext cx="4033471" cy="2286000"/>
          </a:xfrm>
          <a:prstGeom prst="rect">
            <a:avLst/>
          </a:prstGeom>
        </p:spPr>
      </p:pic>
      <p:sp>
        <p:nvSpPr>
          <p:cNvPr id="3" name="Text Placeholder 2">
            <a:extLst>
              <a:ext uri="{FF2B5EF4-FFF2-40B4-BE49-F238E27FC236}">
                <a16:creationId xmlns:a16="http://schemas.microsoft.com/office/drawing/2014/main" id="{122B3CA3-5601-46AA-9C99-9E30879F8825}"/>
              </a:ext>
            </a:extLst>
          </p:cNvPr>
          <p:cNvSpPr>
            <a:spLocks noGrp="1"/>
          </p:cNvSpPr>
          <p:nvPr>
            <p:ph type="body" sz="quarter" idx="13" hasCustomPrompt="1"/>
          </p:nvPr>
        </p:nvSpPr>
        <p:spPr>
          <a:xfrm>
            <a:off x="2571745" y="4064996"/>
            <a:ext cx="7048500" cy="1057275"/>
          </a:xfrm>
        </p:spPr>
        <p:txBody>
          <a:bodyPr>
            <a:normAutofit/>
          </a:bodyPr>
          <a:lstStyle>
            <a:lvl1pPr marL="0" indent="0" algn="ctr">
              <a:buNone/>
              <a:defRPr sz="3600"/>
            </a:lvl1pPr>
          </a:lstStyle>
          <a:p>
            <a:pPr lvl="0"/>
            <a:r>
              <a:rPr lang="en-US" dirty="0"/>
              <a:t>List Objective Here</a:t>
            </a:r>
          </a:p>
        </p:txBody>
      </p:sp>
      <p:sp>
        <p:nvSpPr>
          <p:cNvPr id="7" name="Slide Number Placeholder 6"/>
          <p:cNvSpPr>
            <a:spLocks noGrp="1"/>
          </p:cNvSpPr>
          <p:nvPr>
            <p:ph type="sldNum" sz="quarter" idx="12"/>
          </p:nvPr>
        </p:nvSpPr>
        <p:spPr/>
        <p:txBody>
          <a:bodyPr/>
          <a:lstStyle/>
          <a:p>
            <a:fld id="{A36383B9-8516-422F-8979-8D4EBC5CDDAB}" type="slidenum">
              <a:rPr lang="en-US" smtClean="0"/>
              <a:t>‹#›</a:t>
            </a:fld>
            <a:endParaRPr lang="en-US" dirty="0"/>
          </a:p>
        </p:txBody>
      </p:sp>
      <p:sp>
        <p:nvSpPr>
          <p:cNvPr id="4" name="TextBox 3">
            <a:extLst>
              <a:ext uri="{FF2B5EF4-FFF2-40B4-BE49-F238E27FC236}">
                <a16:creationId xmlns:a16="http://schemas.microsoft.com/office/drawing/2014/main" id="{84DAEC34-B324-407F-A6DF-3D3CE9458A9C}"/>
              </a:ext>
            </a:extLst>
          </p:cNvPr>
          <p:cNvSpPr txBox="1"/>
          <p:nvPr userDrawn="1"/>
        </p:nvSpPr>
        <p:spPr>
          <a:xfrm>
            <a:off x="3962400" y="6336268"/>
            <a:ext cx="3962400" cy="369332"/>
          </a:xfrm>
          <a:prstGeom prst="rect">
            <a:avLst/>
          </a:prstGeom>
          <a:solidFill>
            <a:schemeClr val="tx2">
              <a:lumMod val="75000"/>
            </a:schemeClr>
          </a:solidFill>
        </p:spPr>
        <p:txBody>
          <a:bodyPr wrap="square" rtlCol="0">
            <a:spAutoFit/>
          </a:bodyPr>
          <a:lstStyle/>
          <a:p>
            <a:pPr algn="ctr"/>
            <a:r>
              <a:rPr lang="en-US" sz="1800" b="1" dirty="0">
                <a:solidFill>
                  <a:srgbClr val="C00000"/>
                </a:solidFill>
              </a:rPr>
              <a:t>FOR VA INTERNAL USE ONLY</a:t>
            </a:r>
          </a:p>
        </p:txBody>
      </p:sp>
    </p:spTree>
    <p:extLst>
      <p:ext uri="{BB962C8B-B14F-4D97-AF65-F5344CB8AC3E}">
        <p14:creationId xmlns:p14="http://schemas.microsoft.com/office/powerpoint/2010/main" val="2820304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C5A7-6023-4F7B-8741-A3BB65729C3E}"/>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6C3D74B6-0534-413E-B942-5DCEEB361766}"/>
              </a:ext>
            </a:extLst>
          </p:cNvPr>
          <p:cNvSpPr>
            <a:spLocks noGrp="1"/>
          </p:cNvSpPr>
          <p:nvPr>
            <p:ph type="sldNum" sz="quarter" idx="10"/>
          </p:nvPr>
        </p:nvSpPr>
        <p:spPr/>
        <p:txBody>
          <a:bodyPr/>
          <a:lstStyle/>
          <a:p>
            <a:fld id="{A36383B9-8516-422F-8979-8D4EBC5CDDAB}" type="slidenum">
              <a:rPr lang="en-US" smtClean="0"/>
              <a:t>‹#›</a:t>
            </a:fld>
            <a:endParaRPr lang="en-US" dirty="0"/>
          </a:p>
        </p:txBody>
      </p:sp>
    </p:spTree>
    <p:extLst>
      <p:ext uri="{BB962C8B-B14F-4D97-AF65-F5344CB8AC3E}">
        <p14:creationId xmlns:p14="http://schemas.microsoft.com/office/powerpoint/2010/main" val="3998670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94"/>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a:off x="0" y="6140681"/>
            <a:ext cx="12192000" cy="73183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sz="1800" dirty="0">
              <a:solidFill>
                <a:prstClr val="white"/>
              </a:solidFill>
            </a:endParaRPr>
          </a:p>
        </p:txBody>
      </p:sp>
      <p:sp>
        <p:nvSpPr>
          <p:cNvPr id="6" name="Slide Number Placeholder 5"/>
          <p:cNvSpPr>
            <a:spLocks noGrp="1"/>
          </p:cNvSpPr>
          <p:nvPr>
            <p:ph type="sldNum" sz="quarter" idx="4"/>
          </p:nvPr>
        </p:nvSpPr>
        <p:spPr>
          <a:xfrm>
            <a:off x="11582400" y="6400233"/>
            <a:ext cx="512840" cy="365125"/>
          </a:xfrm>
          <a:prstGeom prst="rect">
            <a:avLst/>
          </a:prstGeom>
        </p:spPr>
        <p:txBody>
          <a:bodyPr vert="horz" lIns="91440" tIns="45720" rIns="91440" bIns="45720" rtlCol="0" anchor="ctr"/>
          <a:lstStyle>
            <a:lvl1pPr algn="r">
              <a:defRPr sz="1200">
                <a:solidFill>
                  <a:schemeClr val="bg1"/>
                </a:solidFill>
              </a:defRPr>
            </a:lvl1pPr>
          </a:lstStyle>
          <a:p>
            <a:fld id="{A36383B9-8516-422F-8979-8D4EBC5CDDAB}" type="slidenum">
              <a:rPr lang="en-US" smtClean="0"/>
              <a:t>‹#›</a:t>
            </a:fld>
            <a:endParaRPr lang="en-US" dirty="0"/>
          </a:p>
        </p:txBody>
      </p:sp>
      <p:pic>
        <p:nvPicPr>
          <p:cNvPr id="2050" name="Picture 2" descr="C:\Users\vacoGrovem\AppData\Local\Microsoft\Windows\Temporary Internet Files\Content.Outlook\83QVOJUE\CHOOSE-VA-rev.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3200" y="6172200"/>
            <a:ext cx="2273300" cy="5486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PPSeal.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34425" y="6184206"/>
            <a:ext cx="2949576" cy="641708"/>
          </a:xfrm>
          <a:prstGeom prst="rect">
            <a:avLst/>
          </a:prstGeom>
        </p:spPr>
      </p:pic>
      <p:sp>
        <p:nvSpPr>
          <p:cNvPr id="10" name="TextBox 9">
            <a:extLst>
              <a:ext uri="{FF2B5EF4-FFF2-40B4-BE49-F238E27FC236}">
                <a16:creationId xmlns:a16="http://schemas.microsoft.com/office/drawing/2014/main" id="{FFA54688-A01F-46D7-956E-0C900C402DB6}"/>
              </a:ext>
            </a:extLst>
          </p:cNvPr>
          <p:cNvSpPr txBox="1"/>
          <p:nvPr userDrawn="1"/>
        </p:nvSpPr>
        <p:spPr>
          <a:xfrm>
            <a:off x="3962400" y="6336268"/>
            <a:ext cx="3962400" cy="369332"/>
          </a:xfrm>
          <a:prstGeom prst="rect">
            <a:avLst/>
          </a:prstGeom>
          <a:solidFill>
            <a:schemeClr val="tx2">
              <a:lumMod val="75000"/>
            </a:schemeClr>
          </a:solidFill>
        </p:spPr>
        <p:txBody>
          <a:bodyPr wrap="square" rtlCol="0">
            <a:spAutoFit/>
          </a:bodyPr>
          <a:lstStyle/>
          <a:p>
            <a:pPr algn="ctr"/>
            <a:r>
              <a:rPr lang="en-US" sz="1800" b="1" dirty="0">
                <a:solidFill>
                  <a:srgbClr val="C00000"/>
                </a:solidFill>
              </a:rPr>
              <a:t>FOR VA INTERNAL USE ONLY</a:t>
            </a:r>
          </a:p>
        </p:txBody>
      </p:sp>
    </p:spTree>
    <p:extLst>
      <p:ext uri="{BB962C8B-B14F-4D97-AF65-F5344CB8AC3E}">
        <p14:creationId xmlns:p14="http://schemas.microsoft.com/office/powerpoint/2010/main" val="322298432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97" r:id="rId3"/>
    <p:sldLayoutId id="2147483698" r:id="rId4"/>
    <p:sldLayoutId id="2147483700" r:id="rId5"/>
    <p:sldLayoutId id="2147483668" r:id="rId6"/>
    <p:sldLayoutId id="2147483699" r:id="rId7"/>
  </p:sldLayoutIdLst>
  <p:txStyles>
    <p:titleStyle>
      <a:lvl1pPr algn="ctr" defTabSz="457200" rtl="0" eaLnBrk="1" latinLnBrk="0" hangingPunct="1">
        <a:spcBef>
          <a:spcPct val="0"/>
        </a:spcBef>
        <a:buNone/>
        <a:defRPr sz="4400" b="0" i="0" u="none" kern="1200">
          <a:solidFill>
            <a:srgbClr val="002F56"/>
          </a:solidFill>
          <a:latin typeface="Myriad Pro" panose="020B0503030403020204"/>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2F56"/>
          </a:solidFill>
          <a:latin typeface="Myriad Pro"/>
          <a:ea typeface="+mn-ea"/>
          <a:cs typeface="+mn-cs"/>
        </a:defRPr>
      </a:lvl1pPr>
      <a:lvl2pPr marL="742950" indent="-285750" algn="l" defTabSz="457200" rtl="0" eaLnBrk="1" latinLnBrk="0" hangingPunct="1">
        <a:spcBef>
          <a:spcPct val="20000"/>
        </a:spcBef>
        <a:buFont typeface="Arial"/>
        <a:buChar char="–"/>
        <a:defRPr sz="2800" b="0" i="0" u="none" kern="1200">
          <a:solidFill>
            <a:srgbClr val="002F56"/>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rgbClr val="002F56"/>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rgbClr val="002F56"/>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rgbClr val="002F56"/>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vba-tpi.vbatraining.org/lc/" TargetMode="External"/><Relationship Id="rId5" Type="http://schemas.openxmlformats.org/officeDocument/2006/relationships/hyperlink" Target="mailto:VBAWASOARQUALITYTRN@va.gov" TargetMode="External"/><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hyperlink" Target="https://vaww.vrm.km.va.gov/system/templates/selfservice/va_kanew/help/agent/locale/en-US/portal/554400000001034/content/554400000177986/M21-1-Part-X-Subpart-iv-Chapter-1-Section-A-Character-of-Discharge-COD-and-Bars-to-Benefits?query=5303" TargetMode="External"/><Relationship Id="rId3" Type="http://schemas.openxmlformats.org/officeDocument/2006/relationships/slideLayout" Target="../slideLayouts/slideLayout2.xml"/><Relationship Id="rId7" Type="http://schemas.openxmlformats.org/officeDocument/2006/relationships/hyperlink" Target="https://www.ecfr.gov/current/title-38/chapter-I/part-3/subpart-A/subject-group-ECFRf5fe31f49d4f511/section-3.12"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ecfr.gov/current/title-38/chapter-I/part-3/subpart-A/subject-group-ECFRf5fe31f49d4f511/section-3.1" TargetMode="External"/><Relationship Id="rId5" Type="http://schemas.openxmlformats.org/officeDocument/2006/relationships/hyperlink" Target="https://www.law.cornell.edu/uscode/text/38/5303B" TargetMode="External"/><Relationship Id="rId4" Type="http://schemas.openxmlformats.org/officeDocument/2006/relationships/notesSlide" Target="../notesSlides/notesSlide3.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68EBE-345D-49A1-9464-6BEBC79BDE36}"/>
              </a:ext>
            </a:extLst>
          </p:cNvPr>
          <p:cNvSpPr>
            <a:spLocks noGrp="1"/>
          </p:cNvSpPr>
          <p:nvPr>
            <p:ph type="ctrTitle"/>
          </p:nvPr>
        </p:nvSpPr>
        <p:spPr>
          <a:xfrm>
            <a:off x="918358" y="1673354"/>
            <a:ext cx="10355283" cy="1967497"/>
          </a:xfrm>
        </p:spPr>
        <p:txBody>
          <a:bodyPr>
            <a:normAutofit fontScale="90000"/>
          </a:bodyPr>
          <a:lstStyle/>
          <a:p>
            <a:r>
              <a:rPr lang="en-US" dirty="0"/>
              <a:t>Microlesson and  Assessment Program (MAP) Module: Reviewing for Prior Final Character of Discharge (COD) Determinations </a:t>
            </a:r>
            <a:endParaRPr lang="en-US" b="1" dirty="0">
              <a:solidFill>
                <a:srgbClr val="002F56"/>
              </a:solidFill>
              <a:latin typeface="Myriad Pro" panose="020B0503030403020204"/>
            </a:endParaRPr>
          </a:p>
        </p:txBody>
      </p:sp>
      <p:sp>
        <p:nvSpPr>
          <p:cNvPr id="3" name="Subtitle 2">
            <a:extLst>
              <a:ext uri="{FF2B5EF4-FFF2-40B4-BE49-F238E27FC236}">
                <a16:creationId xmlns:a16="http://schemas.microsoft.com/office/drawing/2014/main" id="{BCEBCFE4-A447-4693-BA5D-7870772E3422}"/>
              </a:ext>
            </a:extLst>
          </p:cNvPr>
          <p:cNvSpPr>
            <a:spLocks noGrp="1"/>
          </p:cNvSpPr>
          <p:nvPr>
            <p:ph type="subTitle" idx="1"/>
          </p:nvPr>
        </p:nvSpPr>
        <p:spPr>
          <a:xfrm>
            <a:off x="1828799" y="3908918"/>
            <a:ext cx="8534400" cy="1275728"/>
          </a:xfrm>
        </p:spPr>
        <p:txBody>
          <a:bodyPr>
            <a:normAutofit/>
          </a:bodyPr>
          <a:lstStyle/>
          <a:p>
            <a:r>
              <a:rPr lang="en-US" sz="3600" dirty="0">
                <a:latin typeface="Myriad Pro" panose="020B0503030403020204"/>
              </a:rPr>
              <a:t>Office of Administrative Review</a:t>
            </a:r>
          </a:p>
          <a:p>
            <a:r>
              <a:rPr lang="en-US" dirty="0"/>
              <a:t>April </a:t>
            </a:r>
            <a:r>
              <a:rPr lang="en-US" dirty="0">
                <a:latin typeface="Myriad Pro" panose="020B0503030403020204"/>
              </a:rPr>
              <a:t>2024</a:t>
            </a:r>
          </a:p>
        </p:txBody>
      </p:sp>
      <p:pic>
        <p:nvPicPr>
          <p:cNvPr id="11" name="Audio 10">
            <a:hlinkClick r:id="" action="ppaction://media"/>
            <a:extLst>
              <a:ext uri="{FF2B5EF4-FFF2-40B4-BE49-F238E27FC236}">
                <a16:creationId xmlns:a16="http://schemas.microsoft.com/office/drawing/2014/main" id="{A4674080-C50F-1750-EBBB-FE6BBFA615B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55648594"/>
      </p:ext>
    </p:extLst>
  </p:cSld>
  <p:clrMapOvr>
    <a:masterClrMapping/>
  </p:clrMapOvr>
  <mc:AlternateContent xmlns:mc="http://schemas.openxmlformats.org/markup-compatibility/2006" xmlns:p14="http://schemas.microsoft.com/office/powerpoint/2010/main">
    <mc:Choice Requires="p14">
      <p:transition spd="slow" p14:dur="2000" advTm="7577"/>
    </mc:Choice>
    <mc:Fallback xmlns="">
      <p:transition spd="slow" advTm="7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26A08-08C1-858C-D484-874E0F5DB97F}"/>
              </a:ext>
            </a:extLst>
          </p:cNvPr>
          <p:cNvSpPr>
            <a:spLocks noGrp="1"/>
          </p:cNvSpPr>
          <p:nvPr>
            <p:ph type="title"/>
          </p:nvPr>
        </p:nvSpPr>
        <p:spPr/>
        <p:txBody>
          <a:bodyPr/>
          <a:lstStyle/>
          <a:p>
            <a:r>
              <a:rPr lang="en-US" dirty="0"/>
              <a:t>Additional Reminders for DROC employees on CODs</a:t>
            </a:r>
          </a:p>
        </p:txBody>
      </p:sp>
      <p:sp>
        <p:nvSpPr>
          <p:cNvPr id="3" name="Content Placeholder 2">
            <a:extLst>
              <a:ext uri="{FF2B5EF4-FFF2-40B4-BE49-F238E27FC236}">
                <a16:creationId xmlns:a16="http://schemas.microsoft.com/office/drawing/2014/main" id="{DC57620D-505B-6E57-CE39-5A025734EC10}"/>
              </a:ext>
            </a:extLst>
          </p:cNvPr>
          <p:cNvSpPr>
            <a:spLocks noGrp="1"/>
          </p:cNvSpPr>
          <p:nvPr>
            <p:ph idx="1"/>
          </p:nvPr>
        </p:nvSpPr>
        <p:spPr>
          <a:xfrm>
            <a:off x="310896" y="859536"/>
            <a:ext cx="11271504" cy="5157201"/>
          </a:xfrm>
        </p:spPr>
        <p:txBody>
          <a:bodyPr>
            <a:normAutofit/>
          </a:bodyPr>
          <a:lstStyle/>
          <a:p>
            <a:pPr marL="57150" indent="0">
              <a:buNone/>
            </a:pPr>
            <a:r>
              <a:rPr lang="en-US" dirty="0"/>
              <a:t>Generally, DROC employees will encounter the issue of COD on Board decisions and Higher-Level Reviews. </a:t>
            </a:r>
          </a:p>
          <a:p>
            <a:pPr marL="514350" indent="-457200"/>
            <a:r>
              <a:rPr lang="en-US" dirty="0"/>
              <a:t>HLR decisions are still required on all requests for HLR.</a:t>
            </a:r>
          </a:p>
          <a:p>
            <a:pPr marL="514350" indent="-457200"/>
            <a:r>
              <a:rPr lang="en-US" dirty="0"/>
              <a:t>HLR decisions do not replace the requirement for an administrative decision</a:t>
            </a:r>
          </a:p>
          <a:p>
            <a:pPr marL="514350" indent="-457200"/>
            <a:r>
              <a:rPr lang="en-US" dirty="0"/>
              <a:t>Board decisions still require </a:t>
            </a:r>
            <a:r>
              <a:rPr lang="en-US" i="1" dirty="0"/>
              <a:t>implementation</a:t>
            </a:r>
            <a:r>
              <a:rPr lang="en-US" dirty="0"/>
              <a:t> by VBA</a:t>
            </a:r>
          </a:p>
          <a:p>
            <a:pPr marL="514350" indent="-457200"/>
            <a:endParaRPr lang="en-US" dirty="0"/>
          </a:p>
          <a:p>
            <a:pPr marL="57150" indent="0">
              <a:buNone/>
            </a:pPr>
            <a:endParaRPr lang="en-US" dirty="0"/>
          </a:p>
          <a:p>
            <a:endParaRPr lang="en-US" dirty="0"/>
          </a:p>
        </p:txBody>
      </p:sp>
      <p:pic>
        <p:nvPicPr>
          <p:cNvPr id="6" name="Audio 5">
            <a:hlinkClick r:id="" action="ppaction://media"/>
            <a:extLst>
              <a:ext uri="{FF2B5EF4-FFF2-40B4-BE49-F238E27FC236}">
                <a16:creationId xmlns:a16="http://schemas.microsoft.com/office/drawing/2014/main" id="{9C8067F2-DDBE-7C8B-3F3A-D495F4693F9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22457918"/>
      </p:ext>
    </p:extLst>
  </p:cSld>
  <p:clrMapOvr>
    <a:masterClrMapping/>
  </p:clrMapOvr>
  <mc:AlternateContent xmlns:mc="http://schemas.openxmlformats.org/markup-compatibility/2006" xmlns:p14="http://schemas.microsoft.com/office/powerpoint/2010/main">
    <mc:Choice Requires="p14">
      <p:transition spd="slow" p14:dur="2000" advTm="102448"/>
    </mc:Choice>
    <mc:Fallback xmlns="">
      <p:transition spd="slow" advTm="102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26A08-08C1-858C-D484-874E0F5DB97F}"/>
              </a:ext>
            </a:extLst>
          </p:cNvPr>
          <p:cNvSpPr>
            <a:spLocks noGrp="1"/>
          </p:cNvSpPr>
          <p:nvPr>
            <p:ph type="title"/>
          </p:nvPr>
        </p:nvSpPr>
        <p:spPr/>
        <p:txBody>
          <a:bodyPr/>
          <a:lstStyle/>
          <a:p>
            <a:r>
              <a:rPr lang="en-US" dirty="0"/>
              <a:t>Knowledge Check #1</a:t>
            </a:r>
          </a:p>
        </p:txBody>
      </p:sp>
      <p:sp>
        <p:nvSpPr>
          <p:cNvPr id="3" name="Content Placeholder 2">
            <a:extLst>
              <a:ext uri="{FF2B5EF4-FFF2-40B4-BE49-F238E27FC236}">
                <a16:creationId xmlns:a16="http://schemas.microsoft.com/office/drawing/2014/main" id="{DC57620D-505B-6E57-CE39-5A025734EC10}"/>
              </a:ext>
            </a:extLst>
          </p:cNvPr>
          <p:cNvSpPr>
            <a:spLocks noGrp="1"/>
          </p:cNvSpPr>
          <p:nvPr>
            <p:ph idx="1"/>
          </p:nvPr>
        </p:nvSpPr>
        <p:spPr>
          <a:xfrm>
            <a:off x="310896" y="859536"/>
            <a:ext cx="11271504" cy="5157201"/>
          </a:xfrm>
        </p:spPr>
        <p:txBody>
          <a:bodyPr>
            <a:normAutofit fontScale="92500"/>
          </a:bodyPr>
          <a:lstStyle/>
          <a:p>
            <a:pPr marL="57150" indent="0">
              <a:buNone/>
            </a:pPr>
            <a:r>
              <a:rPr lang="en-US" dirty="0"/>
              <a:t>A former service member submits a HLR regarding an unfavorable COD determination made by VBA. Upon review, the claims processor determines that the prior COD is not justified and that the period of service should be classified as honorable for VA purposes. What is the appropriate next action? </a:t>
            </a:r>
          </a:p>
          <a:p>
            <a:pPr marL="514350" indent="-457200"/>
            <a:r>
              <a:rPr lang="en-US" dirty="0"/>
              <a:t>Prepare an HLR decision explaining the decision and rationale </a:t>
            </a:r>
            <a:r>
              <a:rPr lang="en-US" i="1" dirty="0"/>
              <a:t>for why the prior decision was unjustified</a:t>
            </a:r>
          </a:p>
          <a:p>
            <a:pPr marL="514350" indent="-457200"/>
            <a:r>
              <a:rPr lang="en-US" dirty="0"/>
              <a:t>Prepare a formal COD determination </a:t>
            </a:r>
            <a:r>
              <a:rPr lang="en-US" i="1" dirty="0"/>
              <a:t>deeming service as honorable for VA purposes</a:t>
            </a:r>
          </a:p>
          <a:p>
            <a:pPr marL="514350" indent="-457200"/>
            <a:r>
              <a:rPr lang="en-US" dirty="0"/>
              <a:t>Prepare notification to the Veteran </a:t>
            </a:r>
          </a:p>
          <a:p>
            <a:pPr marL="57150" indent="0">
              <a:buNone/>
            </a:pPr>
            <a:endParaRPr lang="en-US" dirty="0"/>
          </a:p>
          <a:p>
            <a:pPr marL="57150" indent="0">
              <a:buNone/>
            </a:pPr>
            <a:endParaRPr lang="en-US" dirty="0"/>
          </a:p>
          <a:p>
            <a:endParaRPr lang="en-US" dirty="0"/>
          </a:p>
        </p:txBody>
      </p:sp>
      <p:pic>
        <p:nvPicPr>
          <p:cNvPr id="6" name="Audio 5">
            <a:hlinkClick r:id="" action="ppaction://media"/>
            <a:extLst>
              <a:ext uri="{FF2B5EF4-FFF2-40B4-BE49-F238E27FC236}">
                <a16:creationId xmlns:a16="http://schemas.microsoft.com/office/drawing/2014/main" id="{4C5666A4-D19B-B068-AD45-35CAAE7F621B}"/>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065511231"/>
      </p:ext>
    </p:extLst>
  </p:cSld>
  <p:clrMapOvr>
    <a:masterClrMapping/>
  </p:clrMapOvr>
  <mc:AlternateContent xmlns:mc="http://schemas.openxmlformats.org/markup-compatibility/2006" xmlns:p14="http://schemas.microsoft.com/office/powerpoint/2010/main">
    <mc:Choice Requires="p14">
      <p:transition spd="slow" p14:dur="2000" advTm="53579"/>
    </mc:Choice>
    <mc:Fallback xmlns="">
      <p:transition spd="slow" advTm="53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26A08-08C1-858C-D484-874E0F5DB97F}"/>
              </a:ext>
            </a:extLst>
          </p:cNvPr>
          <p:cNvSpPr>
            <a:spLocks noGrp="1"/>
          </p:cNvSpPr>
          <p:nvPr>
            <p:ph type="title"/>
          </p:nvPr>
        </p:nvSpPr>
        <p:spPr/>
        <p:txBody>
          <a:bodyPr/>
          <a:lstStyle/>
          <a:p>
            <a:r>
              <a:rPr lang="en-US" dirty="0"/>
              <a:t>Knowledge Check #2</a:t>
            </a:r>
          </a:p>
        </p:txBody>
      </p:sp>
      <p:sp>
        <p:nvSpPr>
          <p:cNvPr id="3" name="Content Placeholder 2">
            <a:extLst>
              <a:ext uri="{FF2B5EF4-FFF2-40B4-BE49-F238E27FC236}">
                <a16:creationId xmlns:a16="http://schemas.microsoft.com/office/drawing/2014/main" id="{DC57620D-505B-6E57-CE39-5A025734EC10}"/>
              </a:ext>
            </a:extLst>
          </p:cNvPr>
          <p:cNvSpPr>
            <a:spLocks noGrp="1"/>
          </p:cNvSpPr>
          <p:nvPr>
            <p:ph idx="1"/>
          </p:nvPr>
        </p:nvSpPr>
        <p:spPr>
          <a:xfrm>
            <a:off x="310896" y="859536"/>
            <a:ext cx="11271504" cy="5157201"/>
          </a:xfrm>
        </p:spPr>
        <p:txBody>
          <a:bodyPr>
            <a:normAutofit/>
          </a:bodyPr>
          <a:lstStyle/>
          <a:p>
            <a:pPr marL="57150" indent="0">
              <a:buNone/>
            </a:pPr>
            <a:r>
              <a:rPr lang="en-US" sz="2700" dirty="0"/>
              <a:t>The DROC receives a HLR in response to a prior denial for hearing loss. The HLR and paperwork submitted makes no mention of COD.</a:t>
            </a:r>
          </a:p>
          <a:p>
            <a:pPr marL="57150" indent="0">
              <a:buNone/>
            </a:pPr>
            <a:r>
              <a:rPr lang="en-US" sz="2700" dirty="0"/>
              <a:t>Review of the eFolder shows a prior final COD determination with multiple periods of service and findings as follows:</a:t>
            </a:r>
          </a:p>
          <a:p>
            <a:pPr marL="914400" lvl="1" indent="-457200">
              <a:buFont typeface="+mj-lt"/>
              <a:buAutoNum type="arabicPeriod"/>
            </a:pPr>
            <a:r>
              <a:rPr lang="en-US" sz="2700" dirty="0"/>
              <a:t>11/30/2001-11/29/2005: Honorable for VA Purposes</a:t>
            </a:r>
          </a:p>
          <a:p>
            <a:pPr marL="914400" lvl="1" indent="-457200">
              <a:buFont typeface="+mj-lt"/>
              <a:buAutoNum type="arabicPeriod"/>
            </a:pPr>
            <a:r>
              <a:rPr lang="en-US" sz="2700" dirty="0"/>
              <a:t>11/30/2005-6/17/2007: Dishonorable for VA Purposes under 3.12(d)</a:t>
            </a:r>
          </a:p>
          <a:p>
            <a:pPr marL="57150" indent="0">
              <a:buNone/>
            </a:pPr>
            <a:r>
              <a:rPr lang="en-US" sz="2700" dirty="0"/>
              <a:t>The hearing loss is solely based upon the period of service of 11/30/2001-11/29/2005. What is the appropriate next action?</a:t>
            </a:r>
          </a:p>
          <a:p>
            <a:pPr marL="400050"/>
            <a:r>
              <a:rPr lang="en-US" sz="2700" dirty="0"/>
              <a:t>No action is needed regarding COD</a:t>
            </a:r>
          </a:p>
          <a:p>
            <a:pPr marL="400050"/>
            <a:r>
              <a:rPr lang="en-US" sz="2700" dirty="0"/>
              <a:t>Continue processing the claim as usual</a:t>
            </a:r>
          </a:p>
          <a:p>
            <a:pPr marL="57150" indent="0">
              <a:buNone/>
            </a:pPr>
            <a:endParaRPr lang="en-US" dirty="0"/>
          </a:p>
          <a:p>
            <a:pPr marL="57150" indent="0">
              <a:buNone/>
            </a:pPr>
            <a:endParaRPr lang="en-US" dirty="0"/>
          </a:p>
          <a:p>
            <a:endParaRPr lang="en-US" dirty="0"/>
          </a:p>
        </p:txBody>
      </p:sp>
      <p:pic>
        <p:nvPicPr>
          <p:cNvPr id="8" name="Audio 7">
            <a:hlinkClick r:id="" action="ppaction://media"/>
            <a:extLst>
              <a:ext uri="{FF2B5EF4-FFF2-40B4-BE49-F238E27FC236}">
                <a16:creationId xmlns:a16="http://schemas.microsoft.com/office/drawing/2014/main" id="{6EF4AA65-0B51-CAAE-E5C5-EF333E5B2330}"/>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274841228"/>
      </p:ext>
    </p:extLst>
  </p:cSld>
  <p:clrMapOvr>
    <a:masterClrMapping/>
  </p:clrMapOvr>
  <mc:AlternateContent xmlns:mc="http://schemas.openxmlformats.org/markup-compatibility/2006" xmlns:p14="http://schemas.microsoft.com/office/powerpoint/2010/main">
    <mc:Choice Requires="p14">
      <p:transition spd="slow" p14:dur="2000" advTm="80296"/>
    </mc:Choice>
    <mc:Fallback xmlns="">
      <p:transition spd="slow" advTm="80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26A08-08C1-858C-D484-874E0F5DB97F}"/>
              </a:ext>
            </a:extLst>
          </p:cNvPr>
          <p:cNvSpPr>
            <a:spLocks noGrp="1"/>
          </p:cNvSpPr>
          <p:nvPr>
            <p:ph type="title"/>
          </p:nvPr>
        </p:nvSpPr>
        <p:spPr/>
        <p:txBody>
          <a:bodyPr/>
          <a:lstStyle/>
          <a:p>
            <a:r>
              <a:rPr lang="en-US" dirty="0"/>
              <a:t>Knowledge Check #3</a:t>
            </a:r>
          </a:p>
        </p:txBody>
      </p:sp>
      <p:sp>
        <p:nvSpPr>
          <p:cNvPr id="3" name="Content Placeholder 2">
            <a:extLst>
              <a:ext uri="{FF2B5EF4-FFF2-40B4-BE49-F238E27FC236}">
                <a16:creationId xmlns:a16="http://schemas.microsoft.com/office/drawing/2014/main" id="{DC57620D-505B-6E57-CE39-5A025734EC10}"/>
              </a:ext>
            </a:extLst>
          </p:cNvPr>
          <p:cNvSpPr>
            <a:spLocks noGrp="1"/>
          </p:cNvSpPr>
          <p:nvPr>
            <p:ph idx="1"/>
          </p:nvPr>
        </p:nvSpPr>
        <p:spPr>
          <a:xfrm>
            <a:off x="310896" y="859536"/>
            <a:ext cx="11271504" cy="5157201"/>
          </a:xfrm>
        </p:spPr>
        <p:txBody>
          <a:bodyPr>
            <a:normAutofit lnSpcReduction="10000"/>
          </a:bodyPr>
          <a:lstStyle/>
          <a:p>
            <a:pPr marL="57150" indent="0">
              <a:buNone/>
            </a:pPr>
            <a:r>
              <a:rPr lang="en-US" dirty="0"/>
              <a:t>A former service member submits a HLR regarding an unfavorable COD determination made by VBA. Upon review, the claims processor determines that the prior COD determination is justified. What is the appropriate next action? </a:t>
            </a:r>
          </a:p>
          <a:p>
            <a:pPr marL="514350" indent="-457200"/>
            <a:r>
              <a:rPr lang="en-US" dirty="0"/>
              <a:t>Prepare a HLR decision explaining the decision and rationale </a:t>
            </a:r>
            <a:r>
              <a:rPr lang="en-US" i="1" dirty="0"/>
              <a:t>for why the prior decision was justified</a:t>
            </a:r>
          </a:p>
          <a:p>
            <a:pPr marL="514350" indent="-457200"/>
            <a:r>
              <a:rPr lang="en-US" dirty="0"/>
              <a:t>Prepare a VA Form 21-0961 documenting the determination</a:t>
            </a:r>
            <a:endParaRPr lang="en-US" i="1" dirty="0"/>
          </a:p>
          <a:p>
            <a:pPr marL="514350" indent="-457200"/>
            <a:r>
              <a:rPr lang="en-US" dirty="0"/>
              <a:t>Prepare notification to the former service member</a:t>
            </a:r>
          </a:p>
          <a:p>
            <a:pPr marL="57150" indent="0">
              <a:buNone/>
            </a:pPr>
            <a:endParaRPr lang="en-US" dirty="0"/>
          </a:p>
          <a:p>
            <a:pPr marL="57150" indent="0">
              <a:buNone/>
            </a:pPr>
            <a:endParaRPr lang="en-US" dirty="0"/>
          </a:p>
          <a:p>
            <a:endParaRPr lang="en-US" dirty="0"/>
          </a:p>
        </p:txBody>
      </p:sp>
      <p:pic>
        <p:nvPicPr>
          <p:cNvPr id="17" name="Audio 16">
            <a:hlinkClick r:id="" action="ppaction://media"/>
            <a:extLst>
              <a:ext uri="{FF2B5EF4-FFF2-40B4-BE49-F238E27FC236}">
                <a16:creationId xmlns:a16="http://schemas.microsoft.com/office/drawing/2014/main" id="{DFF4A881-D91B-5EEA-01F8-028B2A37829E}"/>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938285394"/>
      </p:ext>
    </p:extLst>
  </p:cSld>
  <p:clrMapOvr>
    <a:masterClrMapping/>
  </p:clrMapOvr>
  <mc:AlternateContent xmlns:mc="http://schemas.openxmlformats.org/markup-compatibility/2006" xmlns:p14="http://schemas.microsoft.com/office/powerpoint/2010/main">
    <mc:Choice Requires="p14">
      <p:transition spd="slow" p14:dur="2000" advTm="49600"/>
    </mc:Choice>
    <mc:Fallback xmlns="">
      <p:transition spd="slow" advTm="49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3DB30-5B2B-2267-C13B-99CA0CA9FDFC}"/>
              </a:ext>
            </a:extLst>
          </p:cNvPr>
          <p:cNvSpPr>
            <a:spLocks noGrp="1"/>
          </p:cNvSpPr>
          <p:nvPr>
            <p:ph type="title"/>
          </p:nvPr>
        </p:nvSpPr>
        <p:spPr/>
        <p:txBody>
          <a:bodyPr/>
          <a:lstStyle/>
          <a:p>
            <a:r>
              <a:rPr lang="en-US" dirty="0"/>
              <a:t>Questions and Next Steps</a:t>
            </a:r>
          </a:p>
        </p:txBody>
      </p:sp>
      <p:sp>
        <p:nvSpPr>
          <p:cNvPr id="4" name="Text Placeholder 3">
            <a:extLst>
              <a:ext uri="{FF2B5EF4-FFF2-40B4-BE49-F238E27FC236}">
                <a16:creationId xmlns:a16="http://schemas.microsoft.com/office/drawing/2014/main" id="{D509E943-1AD3-8AC4-8B01-1A47B634F035}"/>
              </a:ext>
            </a:extLst>
          </p:cNvPr>
          <p:cNvSpPr>
            <a:spLocks noGrp="1"/>
          </p:cNvSpPr>
          <p:nvPr>
            <p:ph type="body" idx="1"/>
          </p:nvPr>
        </p:nvSpPr>
        <p:spPr/>
        <p:txBody>
          <a:bodyPr/>
          <a:lstStyle/>
          <a:p>
            <a:r>
              <a:rPr lang="en-US" dirty="0"/>
              <a:t>Questions</a:t>
            </a:r>
          </a:p>
        </p:txBody>
      </p:sp>
      <p:sp>
        <p:nvSpPr>
          <p:cNvPr id="3" name="Content Placeholder 2">
            <a:extLst>
              <a:ext uri="{FF2B5EF4-FFF2-40B4-BE49-F238E27FC236}">
                <a16:creationId xmlns:a16="http://schemas.microsoft.com/office/drawing/2014/main" id="{D8869F20-8DEC-439A-C9CC-522ADB6BF10D}"/>
              </a:ext>
            </a:extLst>
          </p:cNvPr>
          <p:cNvSpPr>
            <a:spLocks noGrp="1"/>
          </p:cNvSpPr>
          <p:nvPr>
            <p:ph sz="half" idx="2"/>
          </p:nvPr>
        </p:nvSpPr>
        <p:spPr/>
        <p:txBody>
          <a:bodyPr/>
          <a:lstStyle/>
          <a:p>
            <a:r>
              <a:rPr lang="en-US" dirty="0"/>
              <a:t>Discuss any questions locally with peers, experts, quality staff, and/or management</a:t>
            </a:r>
          </a:p>
          <a:p>
            <a:r>
              <a:rPr lang="en-US" dirty="0"/>
              <a:t>DROC management may route any questions requiring OAR assistance to </a:t>
            </a:r>
            <a:r>
              <a:rPr lang="en-US" dirty="0">
                <a:hlinkClick r:id="rId5">
                  <a:extLst>
                    <a:ext uri="{A12FA001-AC4F-418D-AE19-62706E023703}">
                      <ahyp:hlinkClr xmlns:ahyp="http://schemas.microsoft.com/office/drawing/2018/hyperlinkcolor" val="tx"/>
                    </a:ext>
                  </a:extLst>
                </a:hlinkClick>
              </a:rPr>
              <a:t>VAVBAWAS/OAR/QUALITY TRAINING</a:t>
            </a:r>
            <a:endParaRPr lang="en-US" dirty="0"/>
          </a:p>
        </p:txBody>
      </p:sp>
      <p:sp>
        <p:nvSpPr>
          <p:cNvPr id="5" name="Text Placeholder 4">
            <a:extLst>
              <a:ext uri="{FF2B5EF4-FFF2-40B4-BE49-F238E27FC236}">
                <a16:creationId xmlns:a16="http://schemas.microsoft.com/office/drawing/2014/main" id="{81884408-89B5-42EF-83BB-54E8C0B23F91}"/>
              </a:ext>
            </a:extLst>
          </p:cNvPr>
          <p:cNvSpPr>
            <a:spLocks noGrp="1"/>
          </p:cNvSpPr>
          <p:nvPr>
            <p:ph type="body" sz="quarter" idx="3"/>
          </p:nvPr>
        </p:nvSpPr>
        <p:spPr/>
        <p:txBody>
          <a:bodyPr/>
          <a:lstStyle/>
          <a:p>
            <a:r>
              <a:rPr lang="en-US" dirty="0"/>
              <a:t>Next Steps</a:t>
            </a:r>
          </a:p>
        </p:txBody>
      </p:sp>
      <p:sp>
        <p:nvSpPr>
          <p:cNvPr id="6" name="Content Placeholder 5">
            <a:extLst>
              <a:ext uri="{FF2B5EF4-FFF2-40B4-BE49-F238E27FC236}">
                <a16:creationId xmlns:a16="http://schemas.microsoft.com/office/drawing/2014/main" id="{242BDAC0-BFAE-99DE-570D-32B4A0BA4AE4}"/>
              </a:ext>
            </a:extLst>
          </p:cNvPr>
          <p:cNvSpPr>
            <a:spLocks noGrp="1"/>
          </p:cNvSpPr>
          <p:nvPr>
            <p:ph sz="quarter" idx="4"/>
          </p:nvPr>
        </p:nvSpPr>
        <p:spPr/>
        <p:txBody>
          <a:bodyPr>
            <a:normAutofit lnSpcReduction="10000"/>
          </a:bodyPr>
          <a:lstStyle/>
          <a:p>
            <a:r>
              <a:rPr lang="en-US" dirty="0">
                <a:solidFill>
                  <a:srgbClr val="0F3B60"/>
                </a:solidFill>
              </a:rPr>
              <a:t>Complete an assessment and satisfaction survey assigned to you in TMS to receive credit for this training</a:t>
            </a:r>
          </a:p>
          <a:p>
            <a:r>
              <a:rPr lang="en-US">
                <a:solidFill>
                  <a:srgbClr val="0F3B60"/>
                </a:solidFill>
              </a:rPr>
              <a:t>Additional trainings</a:t>
            </a:r>
            <a:endParaRPr lang="en-US" dirty="0">
              <a:solidFill>
                <a:srgbClr val="0F3B60"/>
              </a:solidFill>
            </a:endParaRPr>
          </a:p>
          <a:p>
            <a:pPr lvl="1"/>
            <a:r>
              <a:rPr lang="en-US" dirty="0">
                <a:solidFill>
                  <a:srgbClr val="0F3B60"/>
                </a:solidFill>
              </a:rPr>
              <a:t>4179795, (VSR VIP BEST) Character of Discharge</a:t>
            </a:r>
          </a:p>
          <a:p>
            <a:pPr lvl="1"/>
            <a:r>
              <a:rPr lang="en-US" dirty="0">
                <a:solidFill>
                  <a:srgbClr val="0F3B60"/>
                </a:solidFill>
              </a:rPr>
              <a:t>4636196, Character of Discharge and Bars to Benefits</a:t>
            </a:r>
          </a:p>
          <a:p>
            <a:r>
              <a:rPr lang="en-US" dirty="0">
                <a:solidFill>
                  <a:srgbClr val="0F3B60"/>
                </a:solidFill>
              </a:rPr>
              <a:t>Other training courses available at </a:t>
            </a:r>
            <a:r>
              <a:rPr lang="en-US" dirty="0"/>
              <a:t>the </a:t>
            </a:r>
            <a:r>
              <a:rPr lang="en-US" dirty="0">
                <a:hlinkClick r:id="rId6">
                  <a:extLst>
                    <a:ext uri="{A12FA001-AC4F-418D-AE19-62706E023703}">
                      <ahyp:hlinkClr xmlns:ahyp="http://schemas.microsoft.com/office/drawing/2018/hyperlinkcolor" val="tx"/>
                    </a:ext>
                  </a:extLst>
                </a:hlinkClick>
              </a:rPr>
              <a:t>VBA Learning Catalog</a:t>
            </a:r>
            <a:endParaRPr lang="en-US" dirty="0"/>
          </a:p>
        </p:txBody>
      </p:sp>
      <p:cxnSp>
        <p:nvCxnSpPr>
          <p:cNvPr id="8" name="Straight Connector 7">
            <a:extLst>
              <a:ext uri="{FF2B5EF4-FFF2-40B4-BE49-F238E27FC236}">
                <a16:creationId xmlns:a16="http://schemas.microsoft.com/office/drawing/2014/main" id="{89E523B1-B23B-E058-C89B-C78AF48ECDF4}"/>
              </a:ext>
            </a:extLst>
          </p:cNvPr>
          <p:cNvCxnSpPr/>
          <p:nvPr/>
        </p:nvCxnSpPr>
        <p:spPr>
          <a:xfrm>
            <a:off x="5996517" y="1076325"/>
            <a:ext cx="0" cy="4705350"/>
          </a:xfrm>
          <a:prstGeom prst="line">
            <a:avLst/>
          </a:prstGeom>
        </p:spPr>
        <p:style>
          <a:lnRef idx="2">
            <a:schemeClr val="accent1"/>
          </a:lnRef>
          <a:fillRef idx="0">
            <a:schemeClr val="accent1"/>
          </a:fillRef>
          <a:effectRef idx="1">
            <a:schemeClr val="accent1"/>
          </a:effectRef>
          <a:fontRef idx="minor">
            <a:schemeClr val="tx1"/>
          </a:fontRef>
        </p:style>
      </p:cxnSp>
      <p:pic>
        <p:nvPicPr>
          <p:cNvPr id="18" name="Audio 17">
            <a:hlinkClick r:id="" action="ppaction://media"/>
            <a:extLst>
              <a:ext uri="{FF2B5EF4-FFF2-40B4-BE49-F238E27FC236}">
                <a16:creationId xmlns:a16="http://schemas.microsoft.com/office/drawing/2014/main" id="{5F654451-83C5-DBF6-BEAC-2A64BF92BE4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73524319"/>
      </p:ext>
    </p:extLst>
  </p:cSld>
  <p:clrMapOvr>
    <a:masterClrMapping/>
  </p:clrMapOvr>
  <mc:AlternateContent xmlns:mc="http://schemas.openxmlformats.org/markup-compatibility/2006" xmlns:p14="http://schemas.microsoft.com/office/powerpoint/2010/main">
    <mc:Choice Requires="p14">
      <p:transition spd="slow" p14:dur="2000" advTm="51834"/>
    </mc:Choice>
    <mc:Fallback xmlns="">
      <p:transition spd="slow" advTm="51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7B9898-E5F6-4B34-BBF7-E7D87D1BEE5E}"/>
              </a:ext>
            </a:extLst>
          </p:cNvPr>
          <p:cNvSpPr>
            <a:spLocks noGrp="1"/>
          </p:cNvSpPr>
          <p:nvPr>
            <p:ph type="title"/>
          </p:nvPr>
        </p:nvSpPr>
        <p:spPr/>
        <p:txBody>
          <a:bodyPr/>
          <a:lstStyle/>
          <a:p>
            <a:r>
              <a:rPr lang="en-US" altLang="en-US" dirty="0">
                <a:latin typeface="Myriad Pro" panose="020B0503030403020204" pitchFamily="34" charset="0"/>
              </a:rPr>
              <a:t>Lesson Objectives</a:t>
            </a:r>
            <a:endParaRPr lang="en-US" dirty="0"/>
          </a:p>
        </p:txBody>
      </p:sp>
      <p:sp>
        <p:nvSpPr>
          <p:cNvPr id="2" name="Content Placeholder 1">
            <a:extLst>
              <a:ext uri="{FF2B5EF4-FFF2-40B4-BE49-F238E27FC236}">
                <a16:creationId xmlns:a16="http://schemas.microsoft.com/office/drawing/2014/main" id="{09B54EDA-50FB-4A20-B292-6A0E55674A0B}"/>
              </a:ext>
            </a:extLst>
          </p:cNvPr>
          <p:cNvSpPr>
            <a:spLocks noGrp="1"/>
          </p:cNvSpPr>
          <p:nvPr>
            <p:ph idx="1"/>
          </p:nvPr>
        </p:nvSpPr>
        <p:spPr/>
        <p:txBody>
          <a:bodyPr/>
          <a:lstStyle/>
          <a:p>
            <a:r>
              <a:rPr lang="en-US" dirty="0"/>
              <a:t>Recognize when a prior character of discharge (COD) determination requires additional action</a:t>
            </a:r>
          </a:p>
          <a:p>
            <a:r>
              <a:rPr lang="en-US" dirty="0"/>
              <a:t>Identify appropriate process required when reviewing a prior COD determination </a:t>
            </a:r>
          </a:p>
          <a:p>
            <a:endParaRPr lang="en-US" dirty="0"/>
          </a:p>
          <a:p>
            <a:pPr marL="0" indent="0">
              <a:buNone/>
            </a:pPr>
            <a:endParaRPr lang="en-US" dirty="0"/>
          </a:p>
          <a:p>
            <a:pPr marL="0" indent="0">
              <a:buNone/>
            </a:pPr>
            <a:endParaRPr lang="en-US" dirty="0"/>
          </a:p>
        </p:txBody>
      </p:sp>
      <p:pic>
        <p:nvPicPr>
          <p:cNvPr id="5" name="Picture 4" descr="Close up of checklist">
            <a:extLst>
              <a:ext uri="{FF2B5EF4-FFF2-40B4-BE49-F238E27FC236}">
                <a16:creationId xmlns:a16="http://schemas.microsoft.com/office/drawing/2014/main" id="{09E1EED5-3C79-E1A5-D13F-9E7DE7DB05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4616" y="3068877"/>
            <a:ext cx="4197783" cy="2798522"/>
          </a:xfrm>
          <a:prstGeom prst="rect">
            <a:avLst/>
          </a:prstGeom>
        </p:spPr>
      </p:pic>
      <p:pic>
        <p:nvPicPr>
          <p:cNvPr id="12" name="Audio 11">
            <a:hlinkClick r:id="" action="ppaction://media"/>
            <a:extLst>
              <a:ext uri="{FF2B5EF4-FFF2-40B4-BE49-F238E27FC236}">
                <a16:creationId xmlns:a16="http://schemas.microsoft.com/office/drawing/2014/main" id="{CD71165B-3659-F905-A939-A509D3C34C7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13336004"/>
      </p:ext>
    </p:extLst>
  </p:cSld>
  <p:clrMapOvr>
    <a:masterClrMapping/>
  </p:clrMapOvr>
  <mc:AlternateContent xmlns:mc="http://schemas.openxmlformats.org/markup-compatibility/2006" xmlns:p14="http://schemas.microsoft.com/office/powerpoint/2010/main">
    <mc:Choice Requires="p14">
      <p:transition spd="slow" p14:dur="2000" advTm="40101"/>
    </mc:Choice>
    <mc:Fallback xmlns="">
      <p:transition spd="slow" advTm="40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91419-4A32-487C-9198-9D1359A7269C}"/>
              </a:ext>
            </a:extLst>
          </p:cNvPr>
          <p:cNvSpPr>
            <a:spLocks noGrp="1"/>
          </p:cNvSpPr>
          <p:nvPr>
            <p:ph type="title"/>
          </p:nvPr>
        </p:nvSpPr>
        <p:spPr/>
        <p:txBody>
          <a:bodyPr/>
          <a:lstStyle/>
          <a:p>
            <a:r>
              <a:rPr lang="en-US" dirty="0"/>
              <a:t>References</a:t>
            </a:r>
          </a:p>
        </p:txBody>
      </p:sp>
      <p:sp>
        <p:nvSpPr>
          <p:cNvPr id="2" name="Content Placeholder 1">
            <a:extLst>
              <a:ext uri="{FF2B5EF4-FFF2-40B4-BE49-F238E27FC236}">
                <a16:creationId xmlns:a16="http://schemas.microsoft.com/office/drawing/2014/main" id="{DFEFA351-8A70-4E82-B4CF-79F077FAA2C4}"/>
              </a:ext>
            </a:extLst>
          </p:cNvPr>
          <p:cNvSpPr>
            <a:spLocks noGrp="1"/>
          </p:cNvSpPr>
          <p:nvPr>
            <p:ph idx="1"/>
          </p:nvPr>
        </p:nvSpPr>
        <p:spPr/>
        <p:txBody>
          <a:bodyPr>
            <a:normAutofit/>
          </a:bodyPr>
          <a:lstStyle/>
          <a:p>
            <a:r>
              <a:rPr lang="en-US" dirty="0">
                <a:hlinkClick r:id="rId5">
                  <a:extLst>
                    <a:ext uri="{A12FA001-AC4F-418D-AE19-62706E023703}">
                      <ahyp:hlinkClr xmlns:ahyp="http://schemas.microsoft.com/office/drawing/2018/hyperlinkcolor" val="tx"/>
                    </a:ext>
                  </a:extLst>
                </a:hlinkClick>
              </a:rPr>
              <a:t>38 U.S.C. § 5303B</a:t>
            </a:r>
            <a:r>
              <a:rPr lang="en-US" dirty="0"/>
              <a:t>, </a:t>
            </a:r>
            <a:r>
              <a:rPr lang="en-US" i="1" dirty="0"/>
              <a:t>Character of Service Determinations</a:t>
            </a:r>
          </a:p>
          <a:p>
            <a:r>
              <a:rPr lang="en-US" dirty="0">
                <a:hlinkClick r:id="rId6">
                  <a:extLst>
                    <a:ext uri="{A12FA001-AC4F-418D-AE19-62706E023703}">
                      <ahyp:hlinkClr xmlns:ahyp="http://schemas.microsoft.com/office/drawing/2018/hyperlinkcolor" val="tx"/>
                    </a:ext>
                  </a:extLst>
                </a:hlinkClick>
              </a:rPr>
              <a:t>38 C.F.R. § 3.1(d)</a:t>
            </a:r>
            <a:r>
              <a:rPr lang="en-US" dirty="0"/>
              <a:t>, </a:t>
            </a:r>
            <a:r>
              <a:rPr lang="en-US" i="1" dirty="0"/>
              <a:t>Veteran</a:t>
            </a:r>
          </a:p>
          <a:p>
            <a:r>
              <a:rPr lang="en-US" dirty="0">
                <a:hlinkClick r:id="rId7">
                  <a:extLst>
                    <a:ext uri="{A12FA001-AC4F-418D-AE19-62706E023703}">
                      <ahyp:hlinkClr xmlns:ahyp="http://schemas.microsoft.com/office/drawing/2018/hyperlinkcolor" val="tx"/>
                    </a:ext>
                  </a:extLst>
                </a:hlinkClick>
              </a:rPr>
              <a:t>38 C.F.R. § 3.12</a:t>
            </a:r>
            <a:r>
              <a:rPr lang="en-US" dirty="0"/>
              <a:t>, </a:t>
            </a:r>
            <a:r>
              <a:rPr lang="en-US" i="1" dirty="0"/>
              <a:t>Character of Discharge</a:t>
            </a:r>
          </a:p>
          <a:p>
            <a:r>
              <a:rPr lang="en-US" dirty="0">
                <a:hlinkClick r:id="rId8">
                  <a:extLst>
                    <a:ext uri="{A12FA001-AC4F-418D-AE19-62706E023703}">
                      <ahyp:hlinkClr xmlns:ahyp="http://schemas.microsoft.com/office/drawing/2018/hyperlinkcolor" val="tx"/>
                    </a:ext>
                  </a:extLst>
                </a:hlinkClick>
              </a:rPr>
              <a:t>M21-1 Part X, Subpart iv, Chapter 1, Section A</a:t>
            </a:r>
            <a:r>
              <a:rPr lang="en-US" dirty="0"/>
              <a:t>, </a:t>
            </a:r>
            <a:r>
              <a:rPr lang="en-US" i="1" dirty="0"/>
              <a:t>Character of Discharge (COD) and Bars to Benefits</a:t>
            </a:r>
          </a:p>
        </p:txBody>
      </p:sp>
      <p:pic>
        <p:nvPicPr>
          <p:cNvPr id="15" name="Audio 14">
            <a:hlinkClick r:id="" action="ppaction://media"/>
            <a:extLst>
              <a:ext uri="{FF2B5EF4-FFF2-40B4-BE49-F238E27FC236}">
                <a16:creationId xmlns:a16="http://schemas.microsoft.com/office/drawing/2014/main" id="{3886C643-4668-D821-0220-FDF5B5DC3B2B}"/>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45504233"/>
      </p:ext>
    </p:extLst>
  </p:cSld>
  <p:clrMapOvr>
    <a:masterClrMapping/>
  </p:clrMapOvr>
  <mc:AlternateContent xmlns:mc="http://schemas.openxmlformats.org/markup-compatibility/2006" xmlns:p14="http://schemas.microsoft.com/office/powerpoint/2010/main">
    <mc:Choice Requires="p14">
      <p:transition spd="slow" p14:dur="2000" advTm="20164"/>
    </mc:Choice>
    <mc:Fallback xmlns="">
      <p:transition spd="slow" advTm="20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7B9898-E5F6-4B34-BBF7-E7D87D1BEE5E}"/>
              </a:ext>
            </a:extLst>
          </p:cNvPr>
          <p:cNvSpPr>
            <a:spLocks noGrp="1"/>
          </p:cNvSpPr>
          <p:nvPr>
            <p:ph type="title"/>
          </p:nvPr>
        </p:nvSpPr>
        <p:spPr>
          <a:xfrm>
            <a:off x="-106680" y="0"/>
            <a:ext cx="12192000" cy="731520"/>
          </a:xfrm>
        </p:spPr>
        <p:txBody>
          <a:bodyPr/>
          <a:lstStyle/>
          <a:p>
            <a:r>
              <a:rPr lang="en-US" altLang="en-US" dirty="0">
                <a:latin typeface="Myriad Pro" panose="020B0503030403020204" pitchFamily="34" charset="0"/>
              </a:rPr>
              <a:t>COD Overview</a:t>
            </a:r>
            <a:endParaRPr lang="en-US" dirty="0"/>
          </a:p>
        </p:txBody>
      </p:sp>
      <p:sp>
        <p:nvSpPr>
          <p:cNvPr id="2" name="Content Placeholder 1">
            <a:extLst>
              <a:ext uri="{FF2B5EF4-FFF2-40B4-BE49-F238E27FC236}">
                <a16:creationId xmlns:a16="http://schemas.microsoft.com/office/drawing/2014/main" id="{09B54EDA-50FB-4A20-B292-6A0E55674A0B}"/>
              </a:ext>
            </a:extLst>
          </p:cNvPr>
          <p:cNvSpPr>
            <a:spLocks noGrp="1"/>
          </p:cNvSpPr>
          <p:nvPr>
            <p:ph idx="1"/>
          </p:nvPr>
        </p:nvSpPr>
        <p:spPr>
          <a:xfrm>
            <a:off x="609600" y="990601"/>
            <a:ext cx="11082728" cy="4945504"/>
          </a:xfrm>
        </p:spPr>
        <p:txBody>
          <a:bodyPr>
            <a:normAutofit/>
          </a:bodyPr>
          <a:lstStyle/>
          <a:p>
            <a:r>
              <a:rPr lang="en-US" altLang="en-US" dirty="0">
                <a:cs typeface="Myanmar Text" panose="020B0502040204020203" pitchFamily="34" charset="0"/>
              </a:rPr>
              <a:t>Individuals must establish Veteran status under </a:t>
            </a:r>
            <a:r>
              <a:rPr lang="en-US" dirty="0"/>
              <a:t>38 C.F.R. § 3.1(d) </a:t>
            </a:r>
            <a:r>
              <a:rPr lang="en-US" altLang="en-US" dirty="0">
                <a:cs typeface="Myanmar Text" panose="020B0502040204020203" pitchFamily="34" charset="0"/>
              </a:rPr>
              <a:t>to be eligible for benefits from the </a:t>
            </a:r>
            <a:r>
              <a:rPr lang="en-US" b="0" i="0" dirty="0">
                <a:effectLst/>
                <a:cs typeface="Myanmar Text" panose="020B0502040204020203" pitchFamily="34" charset="0"/>
              </a:rPr>
              <a:t>Department of Veterans Affairs (VA)</a:t>
            </a:r>
          </a:p>
          <a:p>
            <a:r>
              <a:rPr lang="en-US" dirty="0"/>
              <a:t>38 U.S.C. § 5303B, </a:t>
            </a:r>
            <a:r>
              <a:rPr lang="en-US" i="1" dirty="0"/>
              <a:t>Character of Service Determinations, </a:t>
            </a:r>
            <a:r>
              <a:rPr lang="en-US" dirty="0"/>
              <a:t>requires VA to prepare administrative determinations when a discharge or release was under conditions </a:t>
            </a:r>
            <a:r>
              <a:rPr lang="en-US"/>
              <a:t>other than </a:t>
            </a:r>
            <a:r>
              <a:rPr lang="en-US" dirty="0"/>
              <a:t>honorable</a:t>
            </a:r>
          </a:p>
          <a:p>
            <a:r>
              <a:rPr lang="en-US" altLang="en-US" dirty="0">
                <a:cs typeface="Myanmar Text" panose="020B0502040204020203" pitchFamily="34" charset="0"/>
              </a:rPr>
              <a:t>Bars to benefits are outlined in </a:t>
            </a:r>
            <a:r>
              <a:rPr lang="en-US" dirty="0"/>
              <a:t>38 C.F.R. § 3.12, </a:t>
            </a:r>
            <a:r>
              <a:rPr lang="en-US" i="1" dirty="0"/>
              <a:t>Character of Discharge</a:t>
            </a:r>
            <a:endParaRPr lang="en-US" altLang="en-US" dirty="0">
              <a:cs typeface="Myanmar Text" panose="020B0502040204020203" pitchFamily="34" charset="0"/>
            </a:endParaRPr>
          </a:p>
        </p:txBody>
      </p:sp>
      <p:pic>
        <p:nvPicPr>
          <p:cNvPr id="23" name="Audio 22">
            <a:hlinkClick r:id="" action="ppaction://media"/>
            <a:extLst>
              <a:ext uri="{FF2B5EF4-FFF2-40B4-BE49-F238E27FC236}">
                <a16:creationId xmlns:a16="http://schemas.microsoft.com/office/drawing/2014/main" id="{D9352BEA-82EA-1443-7D46-95656731685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21004889"/>
      </p:ext>
    </p:extLst>
  </p:cSld>
  <p:clrMapOvr>
    <a:masterClrMapping/>
  </p:clrMapOvr>
  <mc:AlternateContent xmlns:mc="http://schemas.openxmlformats.org/markup-compatibility/2006" xmlns:p14="http://schemas.microsoft.com/office/powerpoint/2010/main">
    <mc:Choice Requires="p14">
      <p:transition spd="slow" p14:dur="2000" advTm="94331"/>
    </mc:Choice>
    <mc:Fallback xmlns="">
      <p:transition spd="slow" advTm="94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7B9898-E5F6-4B34-BBF7-E7D87D1BEE5E}"/>
              </a:ext>
            </a:extLst>
          </p:cNvPr>
          <p:cNvSpPr>
            <a:spLocks noGrp="1"/>
          </p:cNvSpPr>
          <p:nvPr>
            <p:ph type="title"/>
          </p:nvPr>
        </p:nvSpPr>
        <p:spPr/>
        <p:txBody>
          <a:bodyPr/>
          <a:lstStyle/>
          <a:p>
            <a:r>
              <a:rPr lang="en-US" altLang="en-US" dirty="0">
                <a:latin typeface="Myriad Pro" panose="020B0503030403020204" pitchFamily="34" charset="0"/>
              </a:rPr>
              <a:t>Reviewing for Prior Final COD Determinations</a:t>
            </a:r>
            <a:endParaRPr lang="en-US" dirty="0"/>
          </a:p>
        </p:txBody>
      </p:sp>
      <p:sp>
        <p:nvSpPr>
          <p:cNvPr id="2" name="Content Placeholder 1">
            <a:extLst>
              <a:ext uri="{FF2B5EF4-FFF2-40B4-BE49-F238E27FC236}">
                <a16:creationId xmlns:a16="http://schemas.microsoft.com/office/drawing/2014/main" id="{09B54EDA-50FB-4A20-B292-6A0E55674A0B}"/>
              </a:ext>
            </a:extLst>
          </p:cNvPr>
          <p:cNvSpPr>
            <a:spLocks noGrp="1"/>
          </p:cNvSpPr>
          <p:nvPr>
            <p:ph idx="1"/>
          </p:nvPr>
        </p:nvSpPr>
        <p:spPr>
          <a:xfrm>
            <a:off x="609600" y="990601"/>
            <a:ext cx="11082728" cy="4945504"/>
          </a:xfrm>
        </p:spPr>
        <p:txBody>
          <a:bodyPr>
            <a:normAutofit/>
          </a:bodyPr>
          <a:lstStyle/>
          <a:p>
            <a:r>
              <a:rPr lang="en-US" b="0" i="0" dirty="0">
                <a:effectLst/>
              </a:rPr>
              <a:t>Claims processors must review the file for any prior final COD determination</a:t>
            </a:r>
          </a:p>
          <a:p>
            <a:r>
              <a:rPr lang="en-US" dirty="0"/>
              <a:t>Review is required </a:t>
            </a:r>
            <a:r>
              <a:rPr lang="en-US" b="0" i="0" dirty="0">
                <a:effectLst/>
              </a:rPr>
              <a:t>regardless of whether the filing specifically alludes to a prior COD determination or attaches evidence</a:t>
            </a:r>
            <a:endParaRPr lang="en-US" dirty="0"/>
          </a:p>
        </p:txBody>
      </p:sp>
      <p:pic>
        <p:nvPicPr>
          <p:cNvPr id="11" name="Audio 10">
            <a:hlinkClick r:id="" action="ppaction://media"/>
            <a:extLst>
              <a:ext uri="{FF2B5EF4-FFF2-40B4-BE49-F238E27FC236}">
                <a16:creationId xmlns:a16="http://schemas.microsoft.com/office/drawing/2014/main" id="{462459C1-31C2-E216-67E8-7E47EB57460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71342941"/>
      </p:ext>
    </p:extLst>
  </p:cSld>
  <p:clrMapOvr>
    <a:masterClrMapping/>
  </p:clrMapOvr>
  <mc:AlternateContent xmlns:mc="http://schemas.openxmlformats.org/markup-compatibility/2006" xmlns:p14="http://schemas.microsoft.com/office/powerpoint/2010/main">
    <mc:Choice Requires="p14">
      <p:transition spd="slow" p14:dur="2000" advTm="46361"/>
    </mc:Choice>
    <mc:Fallback xmlns="">
      <p:transition spd="slow" advTm="46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26A08-08C1-858C-D484-874E0F5DB97F}"/>
              </a:ext>
            </a:extLst>
          </p:cNvPr>
          <p:cNvSpPr>
            <a:spLocks noGrp="1"/>
          </p:cNvSpPr>
          <p:nvPr>
            <p:ph type="title"/>
          </p:nvPr>
        </p:nvSpPr>
        <p:spPr/>
        <p:txBody>
          <a:bodyPr/>
          <a:lstStyle/>
          <a:p>
            <a:r>
              <a:rPr lang="en-US" dirty="0"/>
              <a:t>Reviewing for Prior Final COD </a:t>
            </a:r>
          </a:p>
        </p:txBody>
      </p:sp>
      <p:sp>
        <p:nvSpPr>
          <p:cNvPr id="3" name="Content Placeholder 2">
            <a:extLst>
              <a:ext uri="{FF2B5EF4-FFF2-40B4-BE49-F238E27FC236}">
                <a16:creationId xmlns:a16="http://schemas.microsoft.com/office/drawing/2014/main" id="{DC57620D-505B-6E57-CE39-5A025734EC10}"/>
              </a:ext>
            </a:extLst>
          </p:cNvPr>
          <p:cNvSpPr>
            <a:spLocks noGrp="1"/>
          </p:cNvSpPr>
          <p:nvPr>
            <p:ph idx="1"/>
          </p:nvPr>
        </p:nvSpPr>
        <p:spPr>
          <a:xfrm>
            <a:off x="310896" y="859536"/>
            <a:ext cx="11271504" cy="5157201"/>
          </a:xfrm>
        </p:spPr>
        <p:txBody>
          <a:bodyPr/>
          <a:lstStyle/>
          <a:p>
            <a:r>
              <a:rPr lang="en-US" dirty="0"/>
              <a:t>If there is no previous COD, ask yourself “is the COD determination necessary to assess basic eligibility for the current claim?”</a:t>
            </a:r>
          </a:p>
          <a:p>
            <a:pPr lvl="1"/>
            <a:r>
              <a:rPr lang="en-US" dirty="0"/>
              <a:t>If yes, prepare a COD determination in accordance with (IAW) M21-1 X.iv.1.A.1.h.</a:t>
            </a:r>
          </a:p>
          <a:p>
            <a:pPr lvl="1"/>
            <a:r>
              <a:rPr lang="en-US" dirty="0"/>
              <a:t>If no, no action is needed and claims processing can continue</a:t>
            </a:r>
          </a:p>
          <a:p>
            <a:r>
              <a:rPr lang="en-US" dirty="0"/>
              <a:t>If a prior COD determination found all service to be other than dishonorable for VA purposes, then no action is needed and claims processing can continue</a:t>
            </a:r>
          </a:p>
          <a:p>
            <a:endParaRPr lang="en-US" dirty="0"/>
          </a:p>
          <a:p>
            <a:endParaRPr lang="en-US" dirty="0"/>
          </a:p>
        </p:txBody>
      </p:sp>
      <p:pic>
        <p:nvPicPr>
          <p:cNvPr id="19" name="Audio 18">
            <a:hlinkClick r:id="" action="ppaction://media"/>
            <a:extLst>
              <a:ext uri="{FF2B5EF4-FFF2-40B4-BE49-F238E27FC236}">
                <a16:creationId xmlns:a16="http://schemas.microsoft.com/office/drawing/2014/main" id="{7F68149F-B346-31AA-F103-D03AA75D11F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99823301"/>
      </p:ext>
    </p:extLst>
  </p:cSld>
  <p:clrMapOvr>
    <a:masterClrMapping/>
  </p:clrMapOvr>
  <mc:AlternateContent xmlns:mc="http://schemas.openxmlformats.org/markup-compatibility/2006" xmlns:p14="http://schemas.microsoft.com/office/powerpoint/2010/main">
    <mc:Choice Requires="p14">
      <p:transition spd="slow" p14:dur="2000" advTm="51457"/>
    </mc:Choice>
    <mc:Fallback xmlns="">
      <p:transition spd="slow" advTm="51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26A08-08C1-858C-D484-874E0F5DB97F}"/>
              </a:ext>
            </a:extLst>
          </p:cNvPr>
          <p:cNvSpPr>
            <a:spLocks noGrp="1"/>
          </p:cNvSpPr>
          <p:nvPr>
            <p:ph type="title"/>
          </p:nvPr>
        </p:nvSpPr>
        <p:spPr/>
        <p:txBody>
          <a:bodyPr/>
          <a:lstStyle/>
          <a:p>
            <a:r>
              <a:rPr lang="en-US" dirty="0"/>
              <a:t>Reviewing for Prior Final COD, continued </a:t>
            </a:r>
          </a:p>
        </p:txBody>
      </p:sp>
      <p:sp>
        <p:nvSpPr>
          <p:cNvPr id="3" name="Content Placeholder 2">
            <a:extLst>
              <a:ext uri="{FF2B5EF4-FFF2-40B4-BE49-F238E27FC236}">
                <a16:creationId xmlns:a16="http://schemas.microsoft.com/office/drawing/2014/main" id="{DC57620D-505B-6E57-CE39-5A025734EC10}"/>
              </a:ext>
            </a:extLst>
          </p:cNvPr>
          <p:cNvSpPr>
            <a:spLocks noGrp="1"/>
          </p:cNvSpPr>
          <p:nvPr>
            <p:ph idx="1"/>
          </p:nvPr>
        </p:nvSpPr>
        <p:spPr>
          <a:xfrm>
            <a:off x="310896" y="859536"/>
            <a:ext cx="11271504" cy="5157201"/>
          </a:xfrm>
        </p:spPr>
        <p:txBody>
          <a:bodyPr>
            <a:normAutofit fontScale="92500" lnSpcReduction="10000"/>
          </a:bodyPr>
          <a:lstStyle/>
          <a:p>
            <a:r>
              <a:rPr lang="en-US" dirty="0"/>
              <a:t>If a prior COD determination found a period of service to be dishonorable and the current claim is for a benefit requiring Veteran status and the claim is based on the dishonorable period, follow the guidance in M21-1 X.iv.1.A.1.r. to determine if there is a basis for changing the prior determination</a:t>
            </a:r>
          </a:p>
          <a:p>
            <a:r>
              <a:rPr lang="en-US" dirty="0"/>
              <a:t>If a prior COD determination found a period of service to be dishonorable but the prior COD determination is not binding on the current claim, ask yourself if a COD determination is necessary to assess basic eligibility on the current claim?</a:t>
            </a:r>
          </a:p>
          <a:p>
            <a:pPr lvl="1"/>
            <a:r>
              <a:rPr lang="en-US" dirty="0"/>
              <a:t>If yes, prepare a COD determination IAW M21-1 X.iv.1.A.1.h.</a:t>
            </a:r>
          </a:p>
          <a:p>
            <a:pPr lvl="1"/>
            <a:r>
              <a:rPr lang="en-US" dirty="0"/>
              <a:t>If no, no additional action is needed regarding COD</a:t>
            </a:r>
          </a:p>
          <a:p>
            <a:pPr lvl="1"/>
            <a:endParaRPr lang="en-US" dirty="0"/>
          </a:p>
          <a:p>
            <a:endParaRPr lang="en-US" dirty="0"/>
          </a:p>
          <a:p>
            <a:endParaRPr lang="en-US" dirty="0"/>
          </a:p>
        </p:txBody>
      </p:sp>
      <p:pic>
        <p:nvPicPr>
          <p:cNvPr id="15" name="Audio 14">
            <a:hlinkClick r:id="" action="ppaction://media"/>
            <a:extLst>
              <a:ext uri="{FF2B5EF4-FFF2-40B4-BE49-F238E27FC236}">
                <a16:creationId xmlns:a16="http://schemas.microsoft.com/office/drawing/2014/main" id="{69736D5D-0F85-F3D9-B328-78A8A1FE730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43031342"/>
      </p:ext>
    </p:extLst>
  </p:cSld>
  <p:clrMapOvr>
    <a:masterClrMapping/>
  </p:clrMapOvr>
  <mc:AlternateContent xmlns:mc="http://schemas.openxmlformats.org/markup-compatibility/2006" xmlns:p14="http://schemas.microsoft.com/office/powerpoint/2010/main">
    <mc:Choice Requires="p14">
      <p:transition spd="slow" p14:dur="2000" advTm="59409"/>
    </mc:Choice>
    <mc:Fallback xmlns="">
      <p:transition spd="slow" advTm="59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7B9898-E5F6-4B34-BBF7-E7D87D1BEE5E}"/>
              </a:ext>
            </a:extLst>
          </p:cNvPr>
          <p:cNvSpPr>
            <a:spLocks noGrp="1"/>
          </p:cNvSpPr>
          <p:nvPr>
            <p:ph type="title"/>
          </p:nvPr>
        </p:nvSpPr>
        <p:spPr/>
        <p:txBody>
          <a:bodyPr/>
          <a:lstStyle/>
          <a:p>
            <a:r>
              <a:rPr lang="en-US" altLang="en-US" dirty="0">
                <a:latin typeface="Myriad Pro" panose="020B0503030403020204" pitchFamily="34" charset="0"/>
              </a:rPr>
              <a:t>Administrative Decision Finality</a:t>
            </a:r>
            <a:endParaRPr lang="en-US" dirty="0"/>
          </a:p>
        </p:txBody>
      </p:sp>
      <p:sp>
        <p:nvSpPr>
          <p:cNvPr id="2" name="Content Placeholder 1">
            <a:extLst>
              <a:ext uri="{FF2B5EF4-FFF2-40B4-BE49-F238E27FC236}">
                <a16:creationId xmlns:a16="http://schemas.microsoft.com/office/drawing/2014/main" id="{09B54EDA-50FB-4A20-B292-6A0E55674A0B}"/>
              </a:ext>
            </a:extLst>
          </p:cNvPr>
          <p:cNvSpPr>
            <a:spLocks noGrp="1"/>
          </p:cNvSpPr>
          <p:nvPr>
            <p:ph idx="1"/>
          </p:nvPr>
        </p:nvSpPr>
        <p:spPr/>
        <p:txBody>
          <a:bodyPr/>
          <a:lstStyle/>
          <a:p>
            <a:pPr marL="0" indent="0">
              <a:buNone/>
            </a:pPr>
            <a:r>
              <a:rPr lang="en-US" dirty="0"/>
              <a:t>COD determinations are final and can only be revised by:</a:t>
            </a:r>
          </a:p>
          <a:p>
            <a:r>
              <a:rPr lang="en-US" dirty="0"/>
              <a:t>New and relevant evidence</a:t>
            </a:r>
          </a:p>
          <a:p>
            <a:r>
              <a:rPr lang="en-US" dirty="0"/>
              <a:t>A finding of clear and unmistakable error (CUE), or</a:t>
            </a:r>
          </a:p>
          <a:p>
            <a:r>
              <a:rPr lang="en-US" dirty="0"/>
              <a:t>A new legal basis of eligibility</a:t>
            </a:r>
          </a:p>
          <a:p>
            <a:pPr marL="0" indent="0">
              <a:buNone/>
            </a:pPr>
            <a:endParaRPr lang="en-US" dirty="0"/>
          </a:p>
          <a:p>
            <a:pPr marL="0" indent="0">
              <a:buNone/>
            </a:pPr>
            <a:endParaRPr lang="en-US" dirty="0"/>
          </a:p>
          <a:p>
            <a:pPr lvl="1"/>
            <a:endParaRPr lang="en-US" dirty="0"/>
          </a:p>
          <a:p>
            <a:pPr lvl="1"/>
            <a:endParaRPr lang="en-US" dirty="0"/>
          </a:p>
        </p:txBody>
      </p:sp>
      <p:pic>
        <p:nvPicPr>
          <p:cNvPr id="10" name="Audio 9">
            <a:hlinkClick r:id="" action="ppaction://media"/>
            <a:extLst>
              <a:ext uri="{FF2B5EF4-FFF2-40B4-BE49-F238E27FC236}">
                <a16:creationId xmlns:a16="http://schemas.microsoft.com/office/drawing/2014/main" id="{D6C7A677-D7C0-8C5B-0946-8AB73EFCB40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36092496"/>
      </p:ext>
    </p:extLst>
  </p:cSld>
  <p:clrMapOvr>
    <a:masterClrMapping/>
  </p:clrMapOvr>
  <mc:AlternateContent xmlns:mc="http://schemas.openxmlformats.org/markup-compatibility/2006" xmlns:p14="http://schemas.microsoft.com/office/powerpoint/2010/main">
    <mc:Choice Requires="p14">
      <p:transition spd="slow" p14:dur="2000" advTm="85681"/>
    </mc:Choice>
    <mc:Fallback xmlns="">
      <p:transition spd="slow" advTm="85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26A08-08C1-858C-D484-874E0F5DB97F}"/>
              </a:ext>
            </a:extLst>
          </p:cNvPr>
          <p:cNvSpPr>
            <a:spLocks noGrp="1"/>
          </p:cNvSpPr>
          <p:nvPr>
            <p:ph type="title"/>
          </p:nvPr>
        </p:nvSpPr>
        <p:spPr/>
        <p:txBody>
          <a:bodyPr/>
          <a:lstStyle/>
          <a:p>
            <a:r>
              <a:rPr lang="en-US" dirty="0"/>
              <a:t>Making Decisions Involving a Prior Final COD  </a:t>
            </a:r>
          </a:p>
        </p:txBody>
      </p:sp>
      <p:sp>
        <p:nvSpPr>
          <p:cNvPr id="3" name="Content Placeholder 2">
            <a:extLst>
              <a:ext uri="{FF2B5EF4-FFF2-40B4-BE49-F238E27FC236}">
                <a16:creationId xmlns:a16="http://schemas.microsoft.com/office/drawing/2014/main" id="{DC57620D-505B-6E57-CE39-5A025734EC10}"/>
              </a:ext>
            </a:extLst>
          </p:cNvPr>
          <p:cNvSpPr>
            <a:spLocks noGrp="1"/>
          </p:cNvSpPr>
          <p:nvPr>
            <p:ph idx="1"/>
          </p:nvPr>
        </p:nvSpPr>
        <p:spPr>
          <a:xfrm>
            <a:off x="310896" y="859536"/>
            <a:ext cx="11271504" cy="5157201"/>
          </a:xfrm>
        </p:spPr>
        <p:txBody>
          <a:bodyPr/>
          <a:lstStyle/>
          <a:p>
            <a:r>
              <a:rPr lang="en-US" dirty="0"/>
              <a:t>If a change in the prior COD is justified then make another COD determination and provide decision notice</a:t>
            </a:r>
          </a:p>
          <a:p>
            <a:r>
              <a:rPr lang="en-US" dirty="0"/>
              <a:t>If no change in the prior COD determination is justified, complete a VA Form 21-0961 documenting the determination in the “REMARKS” section of the form and generate a decision notice</a:t>
            </a:r>
          </a:p>
          <a:p>
            <a:endParaRPr lang="en-US" dirty="0"/>
          </a:p>
          <a:p>
            <a:endParaRPr lang="en-US" dirty="0"/>
          </a:p>
        </p:txBody>
      </p:sp>
      <p:pic>
        <p:nvPicPr>
          <p:cNvPr id="15" name="Audio 14">
            <a:hlinkClick r:id="" action="ppaction://media"/>
            <a:extLst>
              <a:ext uri="{FF2B5EF4-FFF2-40B4-BE49-F238E27FC236}">
                <a16:creationId xmlns:a16="http://schemas.microsoft.com/office/drawing/2014/main" id="{16C85A18-CFD2-E2EF-3B37-E9BFD8802C7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8532495"/>
      </p:ext>
    </p:extLst>
  </p:cSld>
  <p:clrMapOvr>
    <a:masterClrMapping/>
  </p:clrMapOvr>
  <mc:AlternateContent xmlns:mc="http://schemas.openxmlformats.org/markup-compatibility/2006" xmlns:p14="http://schemas.microsoft.com/office/powerpoint/2010/main">
    <mc:Choice Requires="p14">
      <p:transition spd="slow" p14:dur="2000" advTm="60335"/>
    </mc:Choice>
    <mc:Fallback xmlns="">
      <p:transition spd="slow" advTm="60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67&quot;&gt;&lt;object type=&quot;3&quot; unique_id=&quot;10068&quot;&gt;&lt;property id=&quot;20148&quot; value=&quot;5&quot;/&gt;&lt;property id=&quot;20300&quot; value=&quot;Slide 1 - &amp;quot;Title of Training&amp;quot;&quot;/&gt;&lt;property id=&quot;20307&quot; value=&quot;302&quot;/&gt;&lt;/object&gt;&lt;object type=&quot;3&quot; unique_id=&quot;10069&quot;&gt;&lt;property id=&quot;20148&quot; value=&quot;5&quot;/&gt;&lt;property id=&quot;20300&quot; value=&quot;Slide 2 - &amp;quot;The Bottom Line&amp;quot;&quot;/&gt;&lt;property id=&quot;20307&quot; value=&quot;397&quot;/&gt;&lt;/object&gt;&lt;object type=&quot;3&quot; unique_id=&quot;10070&quot;&gt;&lt;property id=&quot;20148&quot; value=&quot;5&quot;/&gt;&lt;property id=&quot;20300&quot; value=&quot;Slide 3 - &amp;quot;Lesson Objectives&amp;quot;&quot;/&gt;&lt;property id=&quot;20307&quot; value=&quot;347&quot;/&gt;&lt;/object&gt;&lt;object type=&quot;3&quot; unique_id=&quot;10071&quot;&gt;&lt;property id=&quot;20148&quot; value=&quot;5&quot;/&gt;&lt;property id=&quot;20300&quot; value=&quot;Slide 4 - &amp;quot;References&amp;quot;&quot;/&gt;&lt;property id=&quot;20307&quot; value=&quot;413&quot;/&gt;&lt;/object&gt;&lt;object type=&quot;3&quot; unique_id=&quot;10072&quot;&gt;&lt;property id=&quot;20148&quot; value=&quot;5&quot;/&gt;&lt;property id=&quot;20300&quot; value=&quot;Slide 5 - &amp;quot;List objective here&amp;#x0D;&amp;quot;&quot;/&gt;&lt;property id=&quot;20307&quot; value=&quot;388&quot;/&gt;&lt;/object&gt;&lt;object type=&quot;3&quot; unique_id=&quot;10073&quot;&gt;&lt;property id=&quot;20148&quot; value=&quot;5&quot;/&gt;&lt;property id=&quot;20300&quot; value=&quot;Slide 6 - &amp;quot;Content Slide Title&amp;quot;&quot;/&gt;&lt;property id=&quot;20307&quot; value=&quot;348&quot;/&gt;&lt;/object&gt;&lt;object type=&quot;3&quot; unique_id=&quot;10074&quot;&gt;&lt;property id=&quot;20148&quot; value=&quot;5&quot;/&gt;&lt;property id=&quot;20300&quot; value=&quot;Slide 7 - &amp;quot;Content Slide Title&amp;quot;&quot;/&gt;&lt;property id=&quot;20307&quot; value=&quot;349&quot;/&gt;&lt;/object&gt;&lt;object type=&quot;3&quot; unique_id=&quot;10075&quot;&gt;&lt;property id=&quot;20148&quot; value=&quot;5&quot;/&gt;&lt;property id=&quot;20300&quot; value=&quot;Slide 8 - &amp;quot;Knowledge Check #1&amp;quot;&quot;/&gt;&lt;property id=&quot;20307&quot; value=&quot;410&quot;/&gt;&lt;/object&gt;&lt;object type=&quot;3&quot; unique_id=&quot;10076&quot;&gt;&lt;property id=&quot;20148&quot; value=&quot;5&quot;/&gt;&lt;property id=&quot;20300&quot; value=&quot;Slide 9 - &amp;quot;List objective here&amp;#x0D;&amp;quot;&quot;/&gt;&lt;property id=&quot;20307&quot; value=&quot;398&quot;/&gt;&lt;/object&gt;&lt;object type=&quot;3&quot; unique_id=&quot;10077&quot;&gt;&lt;property id=&quot;20148&quot; value=&quot;5&quot;/&gt;&lt;property id=&quot;20300&quot; value=&quot;Slide 10 - &amp;quot;Content Slide Title&amp;quot;&quot;/&gt;&lt;property id=&quot;20307&quot; value=&quot;399&quot;/&gt;&lt;/object&gt;&lt;object type=&quot;3&quot; unique_id=&quot;10078&quot;&gt;&lt;property id=&quot;20148&quot; value=&quot;5&quot;/&gt;&lt;property id=&quot;20300&quot; value=&quot;Slide 11 - &amp;quot;Content Slide Title&amp;quot;&quot;/&gt;&lt;property id=&quot;20307&quot; value=&quot;400&quot;/&gt;&lt;/object&gt;&lt;object type=&quot;3&quot; unique_id=&quot;10079&quot;&gt;&lt;property id=&quot;20148&quot; value=&quot;5&quot;/&gt;&lt;property id=&quot;20300&quot; value=&quot;Slide 12 - &amp;quot;Knowledge Check #2&amp;quot;&quot;/&gt;&lt;property id=&quot;20307&quot; value=&quot;412&quot;/&gt;&lt;/object&gt;&lt;object type=&quot;3&quot; unique_id=&quot;10080&quot;&gt;&lt;property id=&quot;20148&quot; value=&quot;5&quot;/&gt;&lt;property id=&quot;20300&quot; value=&quot;Slide 13 - &amp;quot;Course Summary&amp;quot;&quot;/&gt;&lt;property id=&quot;20307&quot; value=&quot;401&quot;/&gt;&lt;/object&gt;&lt;object type=&quot;3&quot; unique_id=&quot;10081&quot;&gt;&lt;property id=&quot;20148&quot; value=&quot;5&quot;/&gt;&lt;property id=&quot;20300&quot; value=&quot;Slide 14 - &amp;quot;Questions?&amp;quot;&quot;/&gt;&lt;property id=&quot;20307&quot; value=&quot;350&quot;/&gt;&lt;/object&gt;&lt;object type=&quot;3&quot; unique_id=&quot;10082&quot;&gt;&lt;property id=&quot;20148&quot; value=&quot;5&quot;/&gt;&lt;property id=&quot;20300&quot; value=&quot;Slide 15 - &amp;quot;Next Steps&amp;quot;&quot;/&gt;&lt;property id=&quot;20307&quot; value=&quot;351&quot;/&gt;&lt;/object&gt;&lt;/object&gt;&lt;object type=&quot;8&quot; unique_id=&quot;10099&quot;&gt;&lt;/object&gt;&lt;/object&gt;&lt;/database&gt;"/>
  <p:tag name="MMPROD_NEXTUNIQUEID" val="10010"/>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0.1|34.4|8.8|6.4"/>
</p:tagLst>
</file>

<file path=ppt/tags/tag3.xml><?xml version="1.0" encoding="utf-8"?>
<p:tagLst xmlns:a="http://schemas.openxmlformats.org/drawingml/2006/main" xmlns:r="http://schemas.openxmlformats.org/officeDocument/2006/relationships" xmlns:p="http://schemas.openxmlformats.org/presentationml/2006/main">
  <p:tag name="TIMING" val="|1.5|14.2|8.9|9.8|12.6|13.5|15"/>
</p:tagLst>
</file>

<file path=ppt/tags/tag4.xml><?xml version="1.0" encoding="utf-8"?>
<p:tagLst xmlns:a="http://schemas.openxmlformats.org/drawingml/2006/main" xmlns:r="http://schemas.openxmlformats.org/officeDocument/2006/relationships" xmlns:p="http://schemas.openxmlformats.org/presentationml/2006/main">
  <p:tag name="TIMING" val="|4.1|18.9|8.4|10.6"/>
</p:tagLst>
</file>

<file path=ppt/theme/theme1.xml><?xml version="1.0" encoding="utf-8"?>
<a:theme xmlns:a="http://schemas.openxmlformats.org/drawingml/2006/main" name="Choose VA Theme">
  <a:themeElements>
    <a:clrScheme name="myVA">
      <a:dk1>
        <a:srgbClr val="000000"/>
      </a:dk1>
      <a:lt1>
        <a:sysClr val="window" lastClr="FFFFFF"/>
      </a:lt1>
      <a:dk2>
        <a:srgbClr val="003F72"/>
      </a:dk2>
      <a:lt2>
        <a:srgbClr val="EEECE1"/>
      </a:lt2>
      <a:accent1>
        <a:srgbClr val="C62630"/>
      </a:accent1>
      <a:accent2>
        <a:srgbClr val="0083BE"/>
      </a:accent2>
      <a:accent3>
        <a:srgbClr val="F3CF45"/>
      </a:accent3>
      <a:accent4>
        <a:srgbClr val="F7955B"/>
      </a:accent4>
      <a:accent5>
        <a:srgbClr val="839097"/>
      </a:accent5>
      <a:accent6>
        <a:srgbClr val="DCDDDE"/>
      </a:accent6>
      <a:hlink>
        <a:srgbClr val="C2B48F"/>
      </a:hlink>
      <a:folHlink>
        <a:srgbClr val="A3A86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2E4E323891DE43A4051DC6E39C7C8C" ma:contentTypeVersion="18" ma:contentTypeDescription="Create a new document." ma:contentTypeScope="" ma:versionID="5f034c31f203d8b57f72bf889a32dad7">
  <xsd:schema xmlns:xsd="http://www.w3.org/2001/XMLSchema" xmlns:xs="http://www.w3.org/2001/XMLSchema" xmlns:p="http://schemas.microsoft.com/office/2006/metadata/properties" xmlns:ns2="0749140d-fc7d-456c-af39-0219c57c7ffb" xmlns:ns3="6c7cbfae-09b3-446b-8042-326ae5c03660" targetNamespace="http://schemas.microsoft.com/office/2006/metadata/properties" ma:root="true" ma:fieldsID="28210b05acb1832e1e39fafe341ea12d" ns2:_="" ns3:_="">
    <xsd:import namespace="0749140d-fc7d-456c-af39-0219c57c7ffb"/>
    <xsd:import namespace="6c7cbfae-09b3-446b-8042-326ae5c0366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Folder_x0020_Name" minOccurs="0"/>
                <xsd:element ref="ns2:fromWF" minOccurs="0"/>
                <xsd:element ref="ns2:Link_x0020_to_x0020_Document"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49140d-fc7d-456c-af39-0219c57c7f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Folder_x0020_Name" ma:index="16" nillable="true" ma:displayName="Folder Name" ma:internalName="Folder_x0020_Name">
      <xsd:simpleType>
        <xsd:restriction base="dms:Text">
          <xsd:maxLength value="255"/>
        </xsd:restriction>
      </xsd:simpleType>
    </xsd:element>
    <xsd:element name="fromWF" ma:index="18" nillable="true" ma:displayName="fromWF" ma:internalName="fromWF">
      <xsd:simpleType>
        <xsd:restriction base="dms:Text">
          <xsd:maxLength value="255"/>
        </xsd:restriction>
      </xsd:simpleType>
    </xsd:element>
    <xsd:element name="Link_x0020_to_x0020_Document" ma:index="19" nillable="true" ma:displayName="Link to Document" ma:format="Hyperlink" ma:internalName="Link_x0020_to_x0020_Document">
      <xsd:complexType>
        <xsd:complexContent>
          <xsd:extension base="dms:URL">
            <xsd:sequence>
              <xsd:element name="Url" type="dms:ValidUrl" minOccurs="0" nillable="true"/>
              <xsd:element name="Description" type="xsd:string" nillable="true"/>
            </xsd:sequence>
          </xsd:extension>
        </xsd:complexContent>
      </xsd:complex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c7cbfae-09b3-446b-8042-326ae5c0366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fromWF xmlns="0749140d-fc7d-456c-af39-0219c57c7ffb" xsi:nil="true"/>
    <Link_x0020_to_x0020_Document xmlns="0749140d-fc7d-456c-af39-0219c57c7ffb">
      <Url xsi:nil="true"/>
      <Description xsi:nil="true"/>
    </Link_x0020_to_x0020_Document>
    <Folder_x0020_Name xmlns="0749140d-fc7d-456c-af39-0219c57c7ff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C002CC-B831-4D3B-B92F-2F43186B8B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49140d-fc7d-456c-af39-0219c57c7ffb"/>
    <ds:schemaRef ds:uri="6c7cbfae-09b3-446b-8042-326ae5c036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42B0BC-E423-4AF9-BD44-00E47B291F24}">
  <ds:schemaRefs>
    <ds:schemaRef ds:uri="6c7cbfae-09b3-446b-8042-326ae5c03660"/>
    <ds:schemaRef ds:uri="http://www.w3.org/XML/1998/namespace"/>
    <ds:schemaRef ds:uri="http://schemas.microsoft.com/office/2006/metadata/propertie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0749140d-fc7d-456c-af39-0219c57c7ffb"/>
    <ds:schemaRef ds:uri="http://purl.org/dc/dcmitype/"/>
    <ds:schemaRef ds:uri="http://purl.org/dc/terms/"/>
  </ds:schemaRefs>
</ds:datastoreItem>
</file>

<file path=customXml/itemProps3.xml><?xml version="1.0" encoding="utf-8"?>
<ds:datastoreItem xmlns:ds="http://schemas.openxmlformats.org/officeDocument/2006/customXml" ds:itemID="{798F1B28-80EF-45FF-90BA-85EBE42398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Choose VA Theme</Template>
  <TotalTime>21662</TotalTime>
  <Words>2546</Words>
  <Application>Microsoft Office PowerPoint</Application>
  <PresentationFormat>Widescreen</PresentationFormat>
  <Paragraphs>158</Paragraphs>
  <Slides>14</Slides>
  <Notes>14</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Helvetica Neue</vt:lpstr>
      <vt:lpstr>Myanmar Text</vt:lpstr>
      <vt:lpstr>Myriad Pro</vt:lpstr>
      <vt:lpstr>Choose VA Theme</vt:lpstr>
      <vt:lpstr>Microlesson and  Assessment Program (MAP) Module: Reviewing for Prior Final Character of Discharge (COD) Determinations </vt:lpstr>
      <vt:lpstr>Lesson Objectives</vt:lpstr>
      <vt:lpstr>References</vt:lpstr>
      <vt:lpstr>COD Overview</vt:lpstr>
      <vt:lpstr>Reviewing for Prior Final COD Determinations</vt:lpstr>
      <vt:lpstr>Reviewing for Prior Final COD </vt:lpstr>
      <vt:lpstr>Reviewing for Prior Final COD, continued </vt:lpstr>
      <vt:lpstr>Administrative Decision Finality</vt:lpstr>
      <vt:lpstr>Making Decisions Involving a Prior Final COD  </vt:lpstr>
      <vt:lpstr>Additional Reminders for DROC employees on CODs</vt:lpstr>
      <vt:lpstr>Knowledge Check #1</vt:lpstr>
      <vt:lpstr>Knowledge Check #2</vt:lpstr>
      <vt:lpstr>Knowledge Check #3</vt:lpstr>
      <vt:lpstr>Questions and Next Steps</vt:lpstr>
    </vt:vector>
  </TitlesOfParts>
  <Company>Veterans Benefits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Reviewing for Prior Final COD Determinations PowerPoint Presentation</dc:title>
  <dc:creator>Department of Veterans Affairs, Veterans Benefits Administration, Veteran Readiness &amp; Employment Service, STAFF</dc:creator>
  <cp:lastModifiedBy>Kathy Poole</cp:lastModifiedBy>
  <cp:revision>433</cp:revision>
  <cp:lastPrinted>2019-05-03T19:24:24Z</cp:lastPrinted>
  <dcterms:created xsi:type="dcterms:W3CDTF">2018-12-10T17:48:20Z</dcterms:created>
  <dcterms:modified xsi:type="dcterms:W3CDTF">2024-04-19T13:27:58Z</dcterms:modified>
  <cp:category>NTC Curriculum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0x010100392E4E323891DE43A4051DC6E39C7C8C</vt:lpwstr>
  </property>
  <property fmtid="{D5CDD505-2E9C-101B-9397-08002B2CF9AE}" pid="3" name="MSIP_Label_40f5b659-45e0-406d-ada9-08e0b284cfc4_Enabled">
    <vt:lpwstr>true</vt:lpwstr>
  </property>
  <property fmtid="{D5CDD505-2E9C-101B-9397-08002B2CF9AE}" pid="4" name="MSIP_Label_40f5b659-45e0-406d-ada9-08e0b284cfc4_SetDate">
    <vt:lpwstr>2024-02-13T20:23:39Z</vt:lpwstr>
  </property>
  <property fmtid="{D5CDD505-2E9C-101B-9397-08002B2CF9AE}" pid="5" name="MSIP_Label_40f5b659-45e0-406d-ada9-08e0b284cfc4_Method">
    <vt:lpwstr>Standard</vt:lpwstr>
  </property>
  <property fmtid="{D5CDD505-2E9C-101B-9397-08002B2CF9AE}" pid="6" name="MSIP_Label_40f5b659-45e0-406d-ada9-08e0b284cfc4_Name">
    <vt:lpwstr>General (Non-CUI)</vt:lpwstr>
  </property>
  <property fmtid="{D5CDD505-2E9C-101B-9397-08002B2CF9AE}" pid="7" name="MSIP_Label_40f5b659-45e0-406d-ada9-08e0b284cfc4_SiteId">
    <vt:lpwstr>e95f1b23-abaf-45ee-821d-b7ab251ab3bf</vt:lpwstr>
  </property>
  <property fmtid="{D5CDD505-2E9C-101B-9397-08002B2CF9AE}" pid="8" name="MSIP_Label_40f5b659-45e0-406d-ada9-08e0b284cfc4_ActionId">
    <vt:lpwstr>1657382d-5d5f-457a-9589-08d1e73bdee4</vt:lpwstr>
  </property>
  <property fmtid="{D5CDD505-2E9C-101B-9397-08002B2CF9AE}" pid="9" name="MSIP_Label_40f5b659-45e0-406d-ada9-08e0b284cfc4_ContentBits">
    <vt:lpwstr>0</vt:lpwstr>
  </property>
  <property fmtid="{D5CDD505-2E9C-101B-9397-08002B2CF9AE}" pid="10" name="Language">
    <vt:lpwstr>en</vt:lpwstr>
  </property>
  <property fmtid="{D5CDD505-2E9C-101B-9397-08002B2CF9AE}" pid="11" name="Type">
    <vt:lpwstr>Presentation</vt:lpwstr>
  </property>
</Properties>
</file>