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302" r:id="rId5"/>
    <p:sldId id="347" r:id="rId6"/>
    <p:sldId id="413" r:id="rId7"/>
    <p:sldId id="429" r:id="rId8"/>
    <p:sldId id="432" r:id="rId9"/>
    <p:sldId id="410" r:id="rId10"/>
    <p:sldId id="433" r:id="rId11"/>
    <p:sldId id="434" r:id="rId12"/>
    <p:sldId id="436" r:id="rId13"/>
    <p:sldId id="435" r:id="rId14"/>
    <p:sldId id="437" r:id="rId15"/>
    <p:sldId id="438" r:id="rId16"/>
    <p:sldId id="439" r:id="rId17"/>
    <p:sldId id="431" r:id="rId18"/>
    <p:sldId id="350" r:id="rId19"/>
    <p:sldId id="35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mstrong, Stacy, VBAWASH" initials="ASV" lastIdx="14" clrIdx="6">
    <p:extLst>
      <p:ext uri="{19B8F6BF-5375-455C-9EA6-DF929625EA0E}">
        <p15:presenceInfo xmlns:p15="http://schemas.microsoft.com/office/powerpoint/2012/main" userId="S::Stacy.Armstrong@va.gov::cdb1497d-a6d4-41d5-8b21-f1cd53c04333" providerId="AD"/>
      </p:ext>
    </p:extLst>
  </p:cmAuthor>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38"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Appeals Management Office " initials="AMO" lastIdx="2" clrIdx="3">
    <p:extLst>
      <p:ext uri="{19B8F6BF-5375-455C-9EA6-DF929625EA0E}">
        <p15:presenceInfo xmlns:p15="http://schemas.microsoft.com/office/powerpoint/2012/main" userId="Appeals Management Office " providerId="None"/>
      </p:ext>
    </p:extLst>
  </p:cmAuthor>
  <p:cmAuthor id="5" name="Spilker, Gina, VBAWAS" initials="SGV" lastIdx="8" clrIdx="4">
    <p:extLst>
      <p:ext uri="{19B8F6BF-5375-455C-9EA6-DF929625EA0E}">
        <p15:presenceInfo xmlns:p15="http://schemas.microsoft.com/office/powerpoint/2012/main" userId="S::gina.spilker@va.gov::081612a0-da19-47e8-8bcc-2767915990cf" providerId="AD"/>
      </p:ext>
    </p:extLst>
  </p:cmAuthor>
  <p:cmAuthor id="6" name="Davis, Ambria N., VBAWAS" initials="DANV" lastIdx="13" clrIdx="5">
    <p:extLst>
      <p:ext uri="{19B8F6BF-5375-455C-9EA6-DF929625EA0E}">
        <p15:presenceInfo xmlns:p15="http://schemas.microsoft.com/office/powerpoint/2012/main" userId="S::ambria.davis@va.gov::f38a0f71-44c2-4661-ab9f-d6726a91c1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5D7B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04" autoAdjust="0"/>
    <p:restoredTop sz="76304" autoAdjust="0"/>
  </p:normalViewPr>
  <p:slideViewPr>
    <p:cSldViewPr snapToGrid="0">
      <p:cViewPr varScale="1">
        <p:scale>
          <a:sx n="86" d="100"/>
          <a:sy n="86" d="100"/>
        </p:scale>
        <p:origin x="930" y="90"/>
      </p:cViewPr>
      <p:guideLst/>
    </p:cSldViewPr>
  </p:slideViewPr>
  <p:notesTextViewPr>
    <p:cViewPr>
      <p:scale>
        <a:sx n="1" d="1"/>
        <a:sy n="1" d="1"/>
      </p:scale>
      <p:origin x="0" y="0"/>
    </p:cViewPr>
  </p:notesTextViewPr>
  <p:notesViewPr>
    <p:cSldViewPr snapToGrid="0">
      <p:cViewPr varScale="1">
        <p:scale>
          <a:sx n="54" d="100"/>
          <a:sy n="54" d="100"/>
        </p:scale>
        <p:origin x="287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10/4/2023</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10/4/2023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Course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Welcome to agent and attorney fee overview. </a:t>
            </a:r>
            <a:r>
              <a:rPr lang="en-US" dirty="0"/>
              <a:t>This course provides a high-level overview of some of the recent changes related to the attorney fee 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p:txBody>
      </p:sp>
      <p:sp>
        <p:nvSpPr>
          <p:cNvPr id="4" name="Slide Number Placeholder 3"/>
          <p:cNvSpPr>
            <a:spLocks noGrp="1"/>
          </p:cNvSpPr>
          <p:nvPr>
            <p:ph type="sldNum" sz="quarter" idx="5"/>
          </p:nvPr>
        </p:nvSpPr>
        <p:spPr/>
        <p:txBody>
          <a:bodyPr/>
          <a:lstStyle/>
          <a:p>
            <a:fld id="{8C5C6998-EDEF-4A05-9E82-FF9216FA3557}" type="slidenum">
              <a:rPr lang="en-US" smtClean="0"/>
              <a:t>1</a:t>
            </a:fld>
            <a:endParaRPr lang="en-US" dirty="0"/>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 </a:t>
            </a:r>
            <a:r>
              <a:rPr lang="en-US" sz="1200" u="none" dirty="0">
                <a:solidFill>
                  <a:srgbClr val="002060"/>
                </a:solidFill>
                <a:latin typeface="Myriad Pro"/>
                <a:cs typeface="Times New Roman" panose="02020603050405020304" pitchFamily="18" charset="0"/>
              </a:rPr>
              <a:t>If VA failed to properly withhold funds for the attorney fee and released all of the retroactive benefit back to the claimant, then the AAFC needs to follow the instructions in the table located in M21-5, 8.B.6.c to process the failure to withhold.</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The AAFC must establish and use an EP – 600 with the claim label “predetermination notice non-rating” with a 65-day suspense to track the due process for the failure to withhold. Once the due process expires, the AAFC must complete and send the Fee Release Memo to finance in order to initiate an 06B transaction to pay the agent or attorney and establish a debt on the claimant. </a:t>
            </a:r>
            <a:endParaRPr lang="en-US" sz="1200" u="sng" dirty="0">
              <a:solidFill>
                <a:srgbClr val="002060"/>
              </a:solidFill>
              <a:latin typeface="Myriad Pro"/>
              <a:cs typeface="Times New Roman" panose="02020603050405020304" pitchFamily="18" charset="0"/>
            </a:endParaRPr>
          </a:p>
          <a:p>
            <a:pPr defTabSz="931774">
              <a:defRPr/>
            </a:pPr>
            <a:endParaRPr lang="en-US" sz="1200" u="sng" dirty="0">
              <a:solidFill>
                <a:srgbClr val="002060"/>
              </a:solidFill>
              <a:latin typeface="Myriad Pro"/>
              <a:cs typeface="Times New Roman" panose="02020603050405020304" pitchFamily="18" charset="0"/>
            </a:endParaRPr>
          </a:p>
          <a:p>
            <a:pPr defTabSz="931774">
              <a:defRPr/>
            </a:pP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10</a:t>
            </a:fld>
            <a:endParaRPr lang="en-US" dirty="0"/>
          </a:p>
        </p:txBody>
      </p:sp>
    </p:spTree>
    <p:extLst>
      <p:ext uri="{BB962C8B-B14F-4D97-AF65-F5344CB8AC3E}">
        <p14:creationId xmlns:p14="http://schemas.microsoft.com/office/powerpoint/2010/main" val="565848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 </a:t>
            </a:r>
            <a:r>
              <a:rPr lang="en-US" sz="1200" u="none" dirty="0">
                <a:solidFill>
                  <a:srgbClr val="002060"/>
                </a:solidFill>
                <a:latin typeface="Myriad Pro"/>
                <a:cs typeface="Times New Roman" panose="02020603050405020304" pitchFamily="18" charset="0"/>
              </a:rPr>
              <a:t>The current agent and attorney fee process applies to cases where the withholding was completed on or after July 25, 2022. Please note that ALL accrued and month of death cases are currently excluded from the current process. This means that all accrued, month of death and other attorney fee cases, and attorney fee cases where the withholding was established prior to July 25, 2022 must be worked using the legacy process. </a:t>
            </a:r>
          </a:p>
          <a:p>
            <a:pPr defTabSz="931774">
              <a:defRPr/>
            </a:pPr>
            <a:r>
              <a:rPr lang="en-US" sz="1200" u="none" dirty="0">
                <a:solidFill>
                  <a:srgbClr val="002060"/>
                </a:solidFill>
                <a:latin typeface="Myriad Pro"/>
                <a:cs typeface="Times New Roman" panose="02020603050405020304" pitchFamily="18" charset="0"/>
              </a:rPr>
              <a:t>Under the legacy process, the AAFC must continue sending the withholding through finance and the AAFC should continue using the legacy calculator and release memo for those legacy cases. </a:t>
            </a:r>
            <a:endParaRPr lang="en-US" sz="1200" u="sng" dirty="0">
              <a:solidFill>
                <a:srgbClr val="002060"/>
              </a:solidFill>
              <a:latin typeface="Myriad Pro"/>
              <a:cs typeface="Times New Roman" panose="02020603050405020304" pitchFamily="18" charset="0"/>
            </a:endParaRPr>
          </a:p>
          <a:p>
            <a:pPr defTabSz="931774">
              <a:defRPr/>
            </a:pP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11</a:t>
            </a:fld>
            <a:endParaRPr lang="en-US" dirty="0"/>
          </a:p>
        </p:txBody>
      </p:sp>
    </p:spTree>
    <p:extLst>
      <p:ext uri="{BB962C8B-B14F-4D97-AF65-F5344CB8AC3E}">
        <p14:creationId xmlns:p14="http://schemas.microsoft.com/office/powerpoint/2010/main" val="2421400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 </a:t>
            </a:r>
            <a:r>
              <a:rPr lang="en-US" sz="1200" u="none" dirty="0">
                <a:solidFill>
                  <a:srgbClr val="002060"/>
                </a:solidFill>
                <a:latin typeface="Myriad Pro"/>
                <a:cs typeface="Times New Roman" panose="02020603050405020304" pitchFamily="18" charset="0"/>
              </a:rPr>
              <a:t>As mentioned on the previous slide, the current process applies to cases where the withholding was established on or after July 25, 2022.  This slide covers some of the notable changes:</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-Automation of the withholding. In the current process, the AAFC will input the fee amount into VBMS-A. Once the award is authorized, the withholding will be automatically in place, without interaction with finance. Once again, as a reminder, for accrued and month of death cases, AAFC should continue using the legacy process and send through finance.</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-OAR updated the existing agent and attorney fee calculator and created a standardized release memo for the cases completed under the current process. These new tools should only be used with cases completed entirely under the current process. The legacy calculator is still available on OAR’s Agent and Attorney Fee Resource page for cases that do not meet the criteria under the current process.</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-OAR also updated the system compliance for attorney fees in the current process. When VA receives a fee agreement, the Potential Attorney Fee corporate flash should be added to the record. This flash should be added by intake, otherwise as soon as someone identifies the VA Form 21-22a and notices that the flash was not added at intake. This corporate flash should let claim processors know that agent and attorney fee action might be necessary on that claim. Once an AAFC reviews the claim, they should do the following: IF the 21-22a and the fee agreement are valid, the AAFC should remove the potential flash and the “Private Attorney – Fees Payable flash”. However, if the AAFC identifies that something is missing, they should follow the steps outlined in M21-5, 8.C.3.d to send the appropriate letter to the agent/attorney. The AAFC should then add a VBMS note explaining why the fee agreement is invalid and then remove the Potential attorney fee flash from the record. </a:t>
            </a: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12</a:t>
            </a:fld>
            <a:endParaRPr lang="en-US" dirty="0"/>
          </a:p>
        </p:txBody>
      </p:sp>
    </p:spTree>
    <p:extLst>
      <p:ext uri="{BB962C8B-B14F-4D97-AF65-F5344CB8AC3E}">
        <p14:creationId xmlns:p14="http://schemas.microsoft.com/office/powerpoint/2010/main" val="2935652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Objective: Provide an example of a valid fee agreement that was received outside of the 30 day rule</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 </a:t>
            </a:r>
            <a:r>
              <a:rPr lang="en-US" sz="1200" u="none" dirty="0">
                <a:solidFill>
                  <a:srgbClr val="002060"/>
                </a:solidFill>
                <a:latin typeface="Myriad Pro"/>
                <a:cs typeface="Times New Roman" panose="02020603050405020304" pitchFamily="18" charset="0"/>
              </a:rPr>
              <a:t>Knowledge check number 3, let’s review an example together. </a:t>
            </a:r>
            <a:r>
              <a:rPr lang="en-US" dirty="0"/>
              <a:t>An AAFC prepared the </a:t>
            </a:r>
            <a:r>
              <a:rPr lang="en-US" i="1" dirty="0"/>
              <a:t>Agent/Attorney Fee Calculator </a:t>
            </a:r>
            <a:r>
              <a:rPr lang="en-US" dirty="0"/>
              <a:t>on July 10, 2022 and sent to finance same day to establish a withholding. Finance established the withholding on July 23, 2022. </a:t>
            </a:r>
          </a:p>
          <a:p>
            <a:pPr defTabSz="931774">
              <a:defRPr/>
            </a:pPr>
            <a:endParaRPr lang="en-US" sz="1200" u="none" dirty="0">
              <a:solidFill>
                <a:srgbClr val="002060"/>
              </a:solidFill>
              <a:latin typeface="Myriad Pro"/>
              <a:cs typeface="Times New Roman" panose="02020603050405020304" pitchFamily="18" charset="0"/>
            </a:endParaRPr>
          </a:p>
          <a:p>
            <a:r>
              <a:rPr lang="en-US" sz="1200" u="none" dirty="0">
                <a:solidFill>
                  <a:srgbClr val="002060"/>
                </a:solidFill>
                <a:latin typeface="Myriad Pro"/>
                <a:cs typeface="Times New Roman" panose="02020603050405020304" pitchFamily="18" charset="0"/>
              </a:rPr>
              <a:t>The question: </a:t>
            </a:r>
            <a:r>
              <a:rPr lang="en-US" dirty="0"/>
              <a:t>Should the AAFC use the current </a:t>
            </a:r>
            <a:r>
              <a:rPr lang="en-US" i="1" dirty="0"/>
              <a:t>Fee Release Memorandum </a:t>
            </a:r>
            <a:r>
              <a:rPr lang="en-US" dirty="0"/>
              <a:t>upon expiration of due process?</a:t>
            </a:r>
            <a:endParaRPr lang="en-US" sz="800" dirty="0"/>
          </a:p>
          <a:p>
            <a:pPr defTabSz="931774">
              <a:defRPr/>
            </a:pPr>
            <a:endParaRPr lang="en-US" sz="1200" u="none" dirty="0">
              <a:solidFill>
                <a:srgbClr val="002060"/>
              </a:solidFill>
              <a:latin typeface="Myriad Pro"/>
              <a:cs typeface="Times New Roman" panose="02020603050405020304" pitchFamily="18" charset="0"/>
            </a:endParaRPr>
          </a:p>
          <a:p>
            <a:r>
              <a:rPr lang="en-US" sz="1200" u="none" dirty="0">
                <a:solidFill>
                  <a:srgbClr val="002060"/>
                </a:solidFill>
                <a:latin typeface="Myriad Pro"/>
                <a:cs typeface="Times New Roman" panose="02020603050405020304" pitchFamily="18" charset="0"/>
              </a:rPr>
              <a:t>The answer is </a:t>
            </a:r>
            <a:r>
              <a:rPr lang="en-US" dirty="0"/>
              <a:t>No, because the withholding was completed in the legacy financial system and therefore finance cannot use the current financial system to release funds. If the withholding was completed prior to July 25, 2022, it was completed in the legacy financial system. Which means that finance will need to use the legacy systems to release funds upon expiration of the due process. Using the current Fee Release Memorandum could confuse finance because they are accustomed to using the current financial system when the receive the current release memo.</a:t>
            </a:r>
          </a:p>
          <a:p>
            <a:endParaRPr lang="en-US" dirty="0"/>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13</a:t>
            </a:fld>
            <a:endParaRPr lang="en-US" dirty="0"/>
          </a:p>
        </p:txBody>
      </p:sp>
    </p:spTree>
    <p:extLst>
      <p:ext uri="{BB962C8B-B14F-4D97-AF65-F5344CB8AC3E}">
        <p14:creationId xmlns:p14="http://schemas.microsoft.com/office/powerpoint/2010/main" val="2038509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In summary, this training covered the migration of agent and attorney fee procedures from the M21-1 to the M21-5, and went over some of the most notable introduced in M21-5 that deviated from previous guidance in the M21-1 or provided additional guidance that was not available. </a:t>
            </a:r>
          </a:p>
          <a:p>
            <a:endParaRPr lang="en-US" dirty="0">
              <a:effectLst/>
            </a:endParaRPr>
          </a:p>
          <a:p>
            <a:r>
              <a:rPr lang="en-US" dirty="0">
                <a:effectLst/>
              </a:rPr>
              <a:t>For additional information, job aids, training materials and other agent and attorney fee resources, navigate to OAR’s Agent and Attorney Fee Resources page by clicking the link on this slide or by visiting: https://vbaw.vba.va.gov/OAR/Attorney_Fees.asp</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14</a:t>
            </a:fld>
            <a:endParaRPr lang="en-US" dirty="0"/>
          </a:p>
        </p:txBody>
      </p:sp>
    </p:spTree>
    <p:extLst>
      <p:ext uri="{BB962C8B-B14F-4D97-AF65-F5344CB8AC3E}">
        <p14:creationId xmlns:p14="http://schemas.microsoft.com/office/powerpoint/2010/main" val="3432952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If there are any questions on this process, please begin by discussing locally with other subject matter experts, quality reviewers, and management as needed. If questions cannot be resolved locally, local management can send questions to the OAR Program Administration corporate box at OARADMIN.VBAWAS@va.gov. </a:t>
            </a:r>
          </a:p>
        </p:txBody>
      </p:sp>
      <p:sp>
        <p:nvSpPr>
          <p:cNvPr id="4" name="Slide Number Placeholder 3"/>
          <p:cNvSpPr>
            <a:spLocks noGrp="1"/>
          </p:cNvSpPr>
          <p:nvPr>
            <p:ph type="sldNum" sz="quarter" idx="5"/>
          </p:nvPr>
        </p:nvSpPr>
        <p:spPr/>
        <p:txBody>
          <a:bodyPr/>
          <a:lstStyle/>
          <a:p>
            <a:fld id="{8C5C6998-EDEF-4A05-9E82-FF9216FA3557}" type="slidenum">
              <a:rPr lang="en-US" smtClean="0"/>
              <a:t>15</a:t>
            </a:fld>
            <a:endParaRPr lang="en-US" dirty="0"/>
          </a:p>
        </p:txBody>
      </p:sp>
    </p:spTree>
    <p:extLst>
      <p:ext uri="{BB962C8B-B14F-4D97-AF65-F5344CB8AC3E}">
        <p14:creationId xmlns:p14="http://schemas.microsoft.com/office/powerpoint/2010/main" val="2221647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solidFill>
                <a:srgbClr val="0F3B60"/>
              </a:solidFill>
            </a:endParaRPr>
          </a:p>
          <a:p>
            <a:pPr marL="171450" indent="-171450">
              <a:buFont typeface="Arial" panose="020B0604020202020204" pitchFamily="34" charset="0"/>
              <a:buChar char="•"/>
            </a:pPr>
            <a:r>
              <a:rPr lang="en-US" dirty="0">
                <a:solidFill>
                  <a:srgbClr val="0F3B60"/>
                </a:solidFill>
              </a:rPr>
              <a:t>A satisfaction survey has been assigned to you in TMS</a:t>
            </a:r>
          </a:p>
          <a:p>
            <a:pPr marL="171450" indent="-171450">
              <a:buFont typeface="Arial" panose="020B0604020202020204" pitchFamily="34" charset="0"/>
              <a:buChar char="•"/>
            </a:pPr>
            <a:r>
              <a:rPr lang="en-US" dirty="0">
                <a:solidFill>
                  <a:srgbClr val="0F3B60"/>
                </a:solidFill>
              </a:rPr>
              <a:t>Be sure to complete the survey to receive credit for this training</a:t>
            </a:r>
          </a:p>
        </p:txBody>
      </p:sp>
      <p:sp>
        <p:nvSpPr>
          <p:cNvPr id="4" name="Slide Number Placeholder 3"/>
          <p:cNvSpPr>
            <a:spLocks noGrp="1"/>
          </p:cNvSpPr>
          <p:nvPr>
            <p:ph type="sldNum" sz="quarter" idx="5"/>
          </p:nvPr>
        </p:nvSpPr>
        <p:spPr/>
        <p:txBody>
          <a:bodyPr/>
          <a:lstStyle/>
          <a:p>
            <a:fld id="{8C5C6998-EDEF-4A05-9E82-FF9216FA3557}" type="slidenum">
              <a:rPr lang="en-US" smtClean="0"/>
              <a:t>16</a:t>
            </a:fld>
            <a:endParaRPr lang="en-US" dirty="0"/>
          </a:p>
        </p:txBody>
      </p:sp>
    </p:spTree>
    <p:extLst>
      <p:ext uri="{BB962C8B-B14F-4D97-AF65-F5344CB8AC3E}">
        <p14:creationId xmlns:p14="http://schemas.microsoft.com/office/powerpoint/2010/main" val="3709902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 </a:t>
            </a:r>
            <a:r>
              <a:rPr lang="en-US" sz="1200" i="0" u="none" dirty="0">
                <a:solidFill>
                  <a:srgbClr val="002060"/>
                </a:solidFill>
                <a:latin typeface="Myriad Pro"/>
                <a:cs typeface="Times New Roman" panose="02020603050405020304" pitchFamily="18" charset="0"/>
              </a:rPr>
              <a:t>The goal of this training is to explain the procedural migration from M21-1 to M21-5 and introduce major changes to the agent and attorney fee process addressed in M21-5, Chapter 8, to include:</a:t>
            </a:r>
          </a:p>
          <a:p>
            <a:pPr defTabSz="931774">
              <a:defRPr/>
            </a:pPr>
            <a:r>
              <a:rPr lang="en-US" sz="1200" i="0" u="none" dirty="0">
                <a:solidFill>
                  <a:srgbClr val="002060"/>
                </a:solidFill>
                <a:latin typeface="Myriad Pro"/>
                <a:cs typeface="Times New Roman" panose="02020603050405020304" pitchFamily="18" charset="0"/>
              </a:rPr>
              <a:t>-Application of the 30-day rule</a:t>
            </a: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i="0" u="none" dirty="0">
                <a:solidFill>
                  <a:srgbClr val="002060"/>
                </a:solidFill>
                <a:latin typeface="Myriad Pro"/>
                <a:cs typeface="Times New Roman" panose="02020603050405020304" pitchFamily="18" charset="0"/>
              </a:rPr>
              <a:t>-Agent and </a:t>
            </a:r>
            <a:r>
              <a:rPr lang="en-US" dirty="0"/>
              <a:t>Attorney Fees and Supplemental Claims</a:t>
            </a: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-Fees Payable on  Clear and Unmistakable Error (CUE)</a:t>
            </a: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-The Failure to Withhold (FTW) Process</a:t>
            </a: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t>-and an Overview of the “Current” Fee Process (initiated on/after July 25, 2022)</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dirty="0"/>
          </a:p>
          <a:p>
            <a:pPr defTabSz="931774">
              <a:defRPr/>
            </a:pPr>
            <a:endParaRPr lang="en-US" sz="1200" i="0" u="none" dirty="0">
              <a:solidFill>
                <a:srgbClr val="002060"/>
              </a:solidFill>
              <a:latin typeface="Myriad Pro"/>
              <a:cs typeface="Times New Roman" panose="02020603050405020304" pitchFamily="18" charset="0"/>
            </a:endParaRPr>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2</a:t>
            </a:fld>
            <a:endParaRPr lang="en-US" dirty="0"/>
          </a:p>
        </p:txBody>
      </p:sp>
    </p:spTree>
    <p:extLst>
      <p:ext uri="{BB962C8B-B14F-4D97-AF65-F5344CB8AC3E}">
        <p14:creationId xmlns:p14="http://schemas.microsoft.com/office/powerpoint/2010/main" val="2177384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The reference’s for today’s training are:</a:t>
            </a:r>
          </a:p>
          <a:p>
            <a:r>
              <a:rPr lang="en-US" dirty="0"/>
              <a:t>M21-5.8.A&amp;B</a:t>
            </a:r>
          </a:p>
          <a:p>
            <a:endParaRPr lang="en-US" dirty="0"/>
          </a:p>
          <a:p>
            <a:r>
              <a:rPr lang="en-US" dirty="0"/>
              <a:t>M21-5 Resources Page</a:t>
            </a:r>
          </a:p>
          <a:p>
            <a:endParaRPr lang="en-US" dirty="0"/>
          </a:p>
          <a:p>
            <a:r>
              <a:rPr lang="en-US" dirty="0"/>
              <a:t>38 CFR 14.646</a:t>
            </a:r>
          </a:p>
          <a:p>
            <a:endParaRPr lang="en-US" dirty="0"/>
          </a:p>
          <a:p>
            <a:r>
              <a:rPr lang="en-US" dirty="0"/>
              <a:t>Appeals Modernization Act of 2017, also known as AMA</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3</a:t>
            </a:fld>
            <a:endParaRPr lang="en-US" dirty="0"/>
          </a:p>
        </p:txBody>
      </p:sp>
    </p:spTree>
    <p:extLst>
      <p:ext uri="{BB962C8B-B14F-4D97-AF65-F5344CB8AC3E}">
        <p14:creationId xmlns:p14="http://schemas.microsoft.com/office/powerpoint/2010/main" val="3512601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On June 1, 2022 the Office of Administrative Review, also known as OAR, took on the procedural jurisdiction of the attorney fee process.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On July 25, 2022, OAR published </a:t>
            </a:r>
            <a:r>
              <a:rPr lang="en-US" sz="1200" i="1" u="none" dirty="0">
                <a:solidFill>
                  <a:srgbClr val="002060"/>
                </a:solidFill>
                <a:latin typeface="Myriad Pro"/>
                <a:cs typeface="Times New Roman" panose="02020603050405020304" pitchFamily="18" charset="0"/>
              </a:rPr>
              <a:t>M21-5, Appeals and Reviews, Chapter 8 – Agent and Attorney Fee Processing</a:t>
            </a:r>
            <a:r>
              <a:rPr lang="en-US" sz="1200" u="none" dirty="0">
                <a:solidFill>
                  <a:srgbClr val="002060"/>
                </a:solidFill>
                <a:latin typeface="Myriad Pro"/>
                <a:cs typeface="Times New Roman" panose="02020603050405020304" pitchFamily="18" charset="0"/>
              </a:rPr>
              <a:t>. This is an entirely new chapter in the M21-5 that replaced guidance formerly located in M21-1, Adjudication Procedures Manual, Part 1, subpart 1, Chapter 2, sections C and D.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This overview training will cover some of the major changes found in M21-5 Chapter 8 that were not addressed in the related sections of the M21-1.</a:t>
            </a:r>
          </a:p>
        </p:txBody>
      </p:sp>
      <p:sp>
        <p:nvSpPr>
          <p:cNvPr id="4" name="Slide Number Placeholder 3"/>
          <p:cNvSpPr>
            <a:spLocks noGrp="1"/>
          </p:cNvSpPr>
          <p:nvPr>
            <p:ph type="sldNum" sz="quarter" idx="5"/>
          </p:nvPr>
        </p:nvSpPr>
        <p:spPr/>
        <p:txBody>
          <a:bodyPr/>
          <a:lstStyle/>
          <a:p>
            <a:fld id="{8C5C6998-EDEF-4A05-9E82-FF9216FA3557}" type="slidenum">
              <a:rPr lang="en-US" smtClean="0"/>
              <a:t>4</a:t>
            </a:fld>
            <a:endParaRPr lang="en-US" dirty="0"/>
          </a:p>
        </p:txBody>
      </p:sp>
    </p:spTree>
    <p:extLst>
      <p:ext uri="{BB962C8B-B14F-4D97-AF65-F5344CB8AC3E}">
        <p14:creationId xmlns:p14="http://schemas.microsoft.com/office/powerpoint/2010/main" val="2899493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Although M21-5, 8.A.1.f indicates that generally, a fee agreement must be filed with the agency of original jurisdiction within 30 days of both the claimant and agent/or attorney signing the fee agreement, there is an exception to the rule. If VA receives and associates a fee agreement with the correct file before the award is authorized, even if the fee agreement was signed outside of the 30-day window, the fee agreement should be accepted as valid.</a:t>
            </a:r>
          </a:p>
        </p:txBody>
      </p:sp>
      <p:sp>
        <p:nvSpPr>
          <p:cNvPr id="4" name="Slide Number Placeholder 3"/>
          <p:cNvSpPr>
            <a:spLocks noGrp="1"/>
          </p:cNvSpPr>
          <p:nvPr>
            <p:ph type="sldNum" sz="quarter" idx="5"/>
          </p:nvPr>
        </p:nvSpPr>
        <p:spPr/>
        <p:txBody>
          <a:bodyPr/>
          <a:lstStyle/>
          <a:p>
            <a:fld id="{8C5C6998-EDEF-4A05-9E82-FF9216FA3557}" type="slidenum">
              <a:rPr lang="en-US" smtClean="0"/>
              <a:t>5</a:t>
            </a:fld>
            <a:endParaRPr lang="en-US" dirty="0"/>
          </a:p>
        </p:txBody>
      </p:sp>
    </p:spTree>
    <p:extLst>
      <p:ext uri="{BB962C8B-B14F-4D97-AF65-F5344CB8AC3E}">
        <p14:creationId xmlns:p14="http://schemas.microsoft.com/office/powerpoint/2010/main" val="1875099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Objective: Provide an example of a valid fee agreement that was received outside of the 30-day window</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 Knowledge check number 1 - </a:t>
            </a:r>
            <a:r>
              <a:rPr lang="en-US" sz="1200" u="none" dirty="0">
                <a:solidFill>
                  <a:srgbClr val="002060"/>
                </a:solidFill>
                <a:latin typeface="Myriad Pro"/>
                <a:cs typeface="Times New Roman" panose="02020603050405020304" pitchFamily="18" charset="0"/>
              </a:rPr>
              <a:t>Let’s review an example together. In this scenario, VA receives a VA Form 21-22a, Appointment of Individual As Claimant’s Representative,  and a higher-level review (also  known as an HLR) on January 14, 2022. Subsequently, on July 1, 2022, VA receives a fee agreement. The fee agreement was signed by the Veteran and the accredited attorney on February 17, 2022. The HLR is rated and authorized on July 6, 2022.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The question is, can the fee agreement in this example be accepted as valid (as long as all other relevant criteria are met)?</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The answer is yes. Although the fee agreement was signed several months before it was submitted to the VA, the fee agreement was submitted and associated with the Veteran’s e-folder prior to authorization of the HLR, and therefore the claim processor was able to successfully review the attorney fee and withhold the appropriate fee. </a:t>
            </a:r>
            <a:endParaRPr lang="en-US" dirty="0"/>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6</a:t>
            </a:fld>
            <a:endParaRPr lang="en-US" dirty="0"/>
          </a:p>
        </p:txBody>
      </p:sp>
    </p:spTree>
    <p:extLst>
      <p:ext uri="{BB962C8B-B14F-4D97-AF65-F5344CB8AC3E}">
        <p14:creationId xmlns:p14="http://schemas.microsoft.com/office/powerpoint/2010/main" val="583032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dirty="0"/>
              <a:t>M21-5, 8.A.1.h</a:t>
            </a:r>
            <a:r>
              <a:rPr lang="en-US" sz="1200" dirty="0"/>
              <a:t>, discusses collecting fees for a supplemental claims.</a:t>
            </a:r>
          </a:p>
          <a:p>
            <a:pPr defTabSz="931774">
              <a:defRPr/>
            </a:pPr>
            <a:endParaRPr lang="en-US" sz="1200" u="sng"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t>On </a:t>
            </a:r>
            <a:r>
              <a:rPr lang="en-US" sz="1200" dirty="0">
                <a:highlight>
                  <a:srgbClr val="FFFF00"/>
                </a:highlight>
              </a:rPr>
              <a:t>July 30, 2021, t</a:t>
            </a:r>
            <a:r>
              <a:rPr lang="en-US" sz="1200" dirty="0"/>
              <a:t>he U.S. Court of Appeals for the Federal Circuit invalidated 38 C.F.R. 14.636(c)(1)(</a:t>
            </a:r>
            <a:r>
              <a:rPr lang="en-US" sz="1200" dirty="0" err="1"/>
              <a:t>i</a:t>
            </a:r>
            <a:r>
              <a:rPr lang="en-US" sz="1200" dirty="0"/>
              <a:t>) because it was inconsistent with aspects of the Appeals Modernization Act of 2017, also known as AMA. As a result of this ruling, attorney fee eligibility now applies to all supplemental claims.  Specifically, the ruling applies to fee decisions on underlying claims processed under AMA on or after July 30, 2021.</a:t>
            </a:r>
          </a:p>
          <a:p>
            <a:pPr defTabSz="931774">
              <a:defRPr/>
            </a:pP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7</a:t>
            </a:fld>
            <a:endParaRPr lang="en-US" dirty="0"/>
          </a:p>
        </p:txBody>
      </p:sp>
    </p:spTree>
    <p:extLst>
      <p:ext uri="{BB962C8B-B14F-4D97-AF65-F5344CB8AC3E}">
        <p14:creationId xmlns:p14="http://schemas.microsoft.com/office/powerpoint/2010/main" val="595839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 </a:t>
            </a:r>
            <a:r>
              <a:rPr lang="en-US" sz="1200" u="none" dirty="0">
                <a:solidFill>
                  <a:srgbClr val="002060"/>
                </a:solidFill>
                <a:latin typeface="Myriad Pro"/>
                <a:cs typeface="Times New Roman" panose="02020603050405020304" pitchFamily="18" charset="0"/>
              </a:rPr>
              <a:t>M21-5, Chapter 8, A.1.j, discusses requests to revise fees in situations involving a clear and unmistakable error, or CUE for short.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Please note that fees ARE payable if a claimant requests to revise a prior decision, on the basis of a CUE, and the notice of that issued decision was on or after February 19, 2019, which is the date that AMA went live. Fees are also payable if a claimant requests to revise a prior decision, based on  a CUE issued before February 19, 2019 and the legacy notice of disagreement was filed on the challenged decision on or after June 20, 2007.</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However, fees are NOT payable if VA and not the claimant identifies and corrects an error by calling a CUE. In these situations, a decision to deny fees is required. </a:t>
            </a:r>
            <a:endParaRPr lang="en-US" sz="1200" u="sng" dirty="0">
              <a:solidFill>
                <a:srgbClr val="002060"/>
              </a:solidFill>
              <a:latin typeface="Myriad Pro"/>
              <a:cs typeface="Times New Roman" panose="02020603050405020304" pitchFamily="18" charset="0"/>
            </a:endParaRPr>
          </a:p>
          <a:p>
            <a:pPr defTabSz="931774">
              <a:defRPr/>
            </a:pPr>
            <a:endParaRPr lang="en-US" sz="1200" u="sng" dirty="0">
              <a:solidFill>
                <a:srgbClr val="002060"/>
              </a:solidFill>
              <a:latin typeface="Myriad Pro"/>
              <a:cs typeface="Times New Roman" panose="02020603050405020304" pitchFamily="18" charset="0"/>
            </a:endParaRPr>
          </a:p>
          <a:p>
            <a:pPr defTabSz="931774">
              <a:defRPr/>
            </a:pP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C5C6998-EDEF-4A05-9E82-FF9216FA3557}" type="slidenum">
              <a:rPr lang="en-US" smtClean="0"/>
              <a:t>8</a:t>
            </a:fld>
            <a:endParaRPr lang="en-US" dirty="0"/>
          </a:p>
        </p:txBody>
      </p:sp>
    </p:spTree>
    <p:extLst>
      <p:ext uri="{BB962C8B-B14F-4D97-AF65-F5344CB8AC3E}">
        <p14:creationId xmlns:p14="http://schemas.microsoft.com/office/powerpoint/2010/main" val="2003814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 </a:t>
            </a:r>
            <a:r>
              <a:rPr lang="en-US" sz="1200" u="none" dirty="0">
                <a:solidFill>
                  <a:srgbClr val="002060"/>
                </a:solidFill>
                <a:latin typeface="Myriad Pro"/>
                <a:cs typeface="Times New Roman" panose="02020603050405020304" pitchFamily="18" charset="0"/>
              </a:rPr>
              <a:t>Knowledge check number 2, let’s review an example together. A DRO was working on an HLR, where the Veteran requested an increase in a service connected condition. During the review, the DRO discovered that a prior claim granted an incorrect effective date. The DRO called a CUE, granting an earlier effective date on the prior rating.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The question: the agent/attorney representing this Veteran eligible for additional fees based on the CUE?</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The answer is No. In this scenario, the DRO discovered that VA made a mistake and took corrective action to fix the mistake. The CUE was not brought up by the Veteran or their representative and therefore the representative is NOT eligible for additional fees based on an earlier effective date.</a:t>
            </a:r>
          </a:p>
          <a:p>
            <a:endParaRPr lang="en-US" dirty="0"/>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9</a:t>
            </a:fld>
            <a:endParaRPr lang="en-US" dirty="0"/>
          </a:p>
        </p:txBody>
      </p:sp>
    </p:spTree>
    <p:extLst>
      <p:ext uri="{BB962C8B-B14F-4D97-AF65-F5344CB8AC3E}">
        <p14:creationId xmlns:p14="http://schemas.microsoft.com/office/powerpoint/2010/main" val="2654810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798" y="412898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522466"/>
            <a:ext cx="10972800" cy="1143000"/>
          </a:xfrm>
        </p:spPr>
        <p:txBody>
          <a:bodyPr/>
          <a:lstStyle>
            <a:lvl1pPr>
              <a:defRPr b="1" i="1"/>
            </a:lvl1pPr>
          </a:lstStyle>
          <a:p>
            <a:r>
              <a:rPr lang="en-US" dirty="0"/>
              <a:t>Click to edit Master title style</a:t>
            </a:r>
          </a:p>
        </p:txBody>
      </p:sp>
      <p:pic>
        <p:nvPicPr>
          <p:cNvPr id="4" name="Picture 3" descr="A picture containing clock&#10;&#10;Description automatically generated">
            <a:extLst>
              <a:ext uri="{FF2B5EF4-FFF2-40B4-BE49-F238E27FC236}">
                <a16:creationId xmlns:a16="http://schemas.microsoft.com/office/drawing/2014/main" id="{CBF6B3B9-AAC5-415D-A249-DC9BD181B8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36169562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192137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65204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pic>
        <p:nvPicPr>
          <p:cNvPr id="17" name="Picture 2" descr="C:\Users\vacoGrovem\AppData\Local\Microsoft\Windows\Temporary Internet Files\Content.Outlook\83QVOJUE\CHOOSE-VA-rev.png">
            <a:extLst>
              <a:ext uri="{FF2B5EF4-FFF2-40B4-BE49-F238E27FC236}">
                <a16:creationId xmlns:a16="http://schemas.microsoft.com/office/drawing/2014/main" id="{C203B2C0-DB04-40E2-B21D-1CF72D20883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Seal.png">
            <a:extLst>
              <a:ext uri="{FF2B5EF4-FFF2-40B4-BE49-F238E27FC236}">
                <a16:creationId xmlns:a16="http://schemas.microsoft.com/office/drawing/2014/main" id="{0AB98AC6-6F86-4884-A1C5-61AE01F8F9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Tree>
    <p:extLst>
      <p:ext uri="{BB962C8B-B14F-4D97-AF65-F5344CB8AC3E}">
        <p14:creationId xmlns:p14="http://schemas.microsoft.com/office/powerpoint/2010/main" val="151777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27330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34425" y="6184206"/>
            <a:ext cx="29495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97" r:id="rId3"/>
    <p:sldLayoutId id="2147483698" r:id="rId4"/>
    <p:sldLayoutId id="2147483663" r:id="rId5"/>
    <p:sldLayoutId id="2147483668" r:id="rId6"/>
  </p:sldLayoutIdLst>
  <p:txStyles>
    <p:titleStyle>
      <a:lvl1pPr algn="ctr" defTabSz="457200" rtl="0" eaLnBrk="1" latinLnBrk="0" hangingPunct="1">
        <a:spcBef>
          <a:spcPct val="0"/>
        </a:spcBef>
        <a:buNone/>
        <a:defRPr sz="4400"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vbaw.vba.va.gov/OAR/Attorney_Fees.asp"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hyperlink" Target="http://principalspov.blogspot.com/2014/12/the-three-questions.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205495/M21-5-Chapter-8-Section-A-Introduction-to-Fe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vaww.vrm.km.va.gov/system/templates/selfservice/va_kanew/help/agent/locale/en-US/portal/554400000001034/content/554400000126665/M21-5,%20Appeals%20and%20Reviews,%20Resources" TargetMode="External"/><Relationship Id="rId4" Type="http://schemas.openxmlformats.org/officeDocument/2006/relationships/hyperlink" Target="https://vaww.vrm.km.va.gov/system/templates/selfservice/va_kanew/help/agent/locale/en-US/portal/554400000001034/content/554400000205497/M21-5-Chapter-8-Section-B-Processing-a-Case-Seeking-Direct-Payment-of-Fees?articleViewContext=article_view_browse_tree&amp;isFeatured=undefined&amp;topic=undefine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3095740"/>
            <a:ext cx="10363200" cy="1429779"/>
          </a:xfrm>
        </p:spPr>
        <p:txBody>
          <a:bodyPr>
            <a:normAutofit fontScale="90000"/>
          </a:bodyPr>
          <a:lstStyle/>
          <a:p>
            <a:r>
              <a:rPr lang="en-US" b="1" dirty="0">
                <a:solidFill>
                  <a:srgbClr val="002F56"/>
                </a:solidFill>
                <a:latin typeface="Myriad Pro" panose="020B0503030403020204"/>
              </a:rPr>
              <a:t> Agent and Attorney Fee Overview</a:t>
            </a:r>
            <a:br>
              <a:rPr lang="en-US" b="1" dirty="0">
                <a:solidFill>
                  <a:srgbClr val="002F56"/>
                </a:solidFill>
                <a:latin typeface="Myriad Pro" panose="020B0503030403020204"/>
              </a:rPr>
            </a:br>
            <a:endParaRPr lang="en-US" b="1" dirty="0">
              <a:solidFill>
                <a:srgbClr val="002F56"/>
              </a:solidFill>
              <a:latin typeface="Myriad Pro" panose="020B0503030403020204"/>
            </a:endParaRP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525519"/>
            <a:ext cx="8534400" cy="825540"/>
          </a:xfrm>
        </p:spPr>
        <p:txBody>
          <a:bodyPr/>
          <a:lstStyle/>
          <a:p>
            <a:r>
              <a:rPr lang="en-US" dirty="0">
                <a:latin typeface="Myriad Pro" panose="020B0503030403020204"/>
              </a:rPr>
              <a:t>August 2022</a:t>
            </a:r>
          </a:p>
        </p:txBody>
      </p:sp>
    </p:spTree>
    <p:extLst>
      <p:ext uri="{BB962C8B-B14F-4D97-AF65-F5344CB8AC3E}">
        <p14:creationId xmlns:p14="http://schemas.microsoft.com/office/powerpoint/2010/main" val="1955648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FTW Process</a:t>
            </a:r>
          </a:p>
        </p:txBody>
      </p:sp>
      <p:sp>
        <p:nvSpPr>
          <p:cNvPr id="8" name="Content Placeholder 7">
            <a:extLst>
              <a:ext uri="{FF2B5EF4-FFF2-40B4-BE49-F238E27FC236}">
                <a16:creationId xmlns:a16="http://schemas.microsoft.com/office/drawing/2014/main" id="{D0A2B6B8-9FF5-451A-915C-883DE846C298}"/>
              </a:ext>
            </a:extLst>
          </p:cNvPr>
          <p:cNvSpPr>
            <a:spLocks noGrp="1"/>
          </p:cNvSpPr>
          <p:nvPr>
            <p:ph idx="1"/>
          </p:nvPr>
        </p:nvSpPr>
        <p:spPr/>
        <p:txBody>
          <a:bodyPr>
            <a:normAutofit/>
          </a:bodyPr>
          <a:lstStyle/>
          <a:p>
            <a:r>
              <a:rPr lang="en-US" sz="3000" dirty="0"/>
              <a:t>If VA failed to properly withhold funds for the attorney fee, the Agent and Attorney Fee Coordinator (AAFC) must take the necessary action outlined in the table in </a:t>
            </a:r>
            <a:r>
              <a:rPr lang="en-US" sz="3000" i="1" dirty="0"/>
              <a:t>M21-5, 8.B.6.c and ensure of the following:</a:t>
            </a:r>
            <a:endParaRPr lang="en-US" sz="3000" dirty="0"/>
          </a:p>
          <a:p>
            <a:pPr lvl="1"/>
            <a:r>
              <a:rPr lang="en-US" sz="2200" dirty="0"/>
              <a:t>Use end product (EP) 600 – </a:t>
            </a:r>
            <a:r>
              <a:rPr lang="en-US" sz="2200" i="1" dirty="0"/>
              <a:t>Predetermination Notice Non-Rating</a:t>
            </a:r>
            <a:r>
              <a:rPr lang="en-US" sz="2200" dirty="0"/>
              <a:t>, to track the 65 days due process to the Veteran</a:t>
            </a:r>
          </a:p>
          <a:p>
            <a:pPr lvl="1"/>
            <a:r>
              <a:rPr lang="en-US" sz="2200" dirty="0"/>
              <a:t>After the due process expires, the AAFC must send the </a:t>
            </a:r>
            <a:r>
              <a:rPr lang="en-US" sz="2200" i="1" dirty="0"/>
              <a:t>Fee Release Memorandum</a:t>
            </a:r>
            <a:r>
              <a:rPr lang="en-US" sz="2200" dirty="0"/>
              <a:t> to finance to initiate the 06B transaction to pay the agent/attorney and establish a debt on the claimant</a:t>
            </a:r>
          </a:p>
          <a:p>
            <a:pPr marL="0" indent="0">
              <a:buNone/>
            </a:pPr>
            <a:endParaRPr lang="en-US" sz="3000" dirty="0"/>
          </a:p>
          <a:p>
            <a:pPr lvl="1"/>
            <a:endParaRPr lang="en-US" sz="2600" dirty="0"/>
          </a:p>
          <a:p>
            <a:pPr marL="0" indent="0">
              <a:buNone/>
            </a:pPr>
            <a:endParaRPr lang="en-US" sz="3000" dirty="0"/>
          </a:p>
        </p:txBody>
      </p:sp>
      <p:pic>
        <p:nvPicPr>
          <p:cNvPr id="4" name="Picture 3" descr="screen shot of memo to finance for a failure to withhold fee">
            <a:extLst>
              <a:ext uri="{FF2B5EF4-FFF2-40B4-BE49-F238E27FC236}">
                <a16:creationId xmlns:a16="http://schemas.microsoft.com/office/drawing/2014/main" id="{CEC44F40-7D67-4C19-9F05-DBF53BA18D24}"/>
              </a:ext>
            </a:extLst>
          </p:cNvPr>
          <p:cNvPicPr>
            <a:picLocks noChangeAspect="1"/>
          </p:cNvPicPr>
          <p:nvPr/>
        </p:nvPicPr>
        <p:blipFill>
          <a:blip r:embed="rId3"/>
          <a:stretch>
            <a:fillRect/>
          </a:stretch>
        </p:blipFill>
        <p:spPr>
          <a:xfrm>
            <a:off x="6836898" y="4304714"/>
            <a:ext cx="5298498" cy="1835156"/>
          </a:xfrm>
          <a:prstGeom prst="rect">
            <a:avLst/>
          </a:prstGeom>
        </p:spPr>
      </p:pic>
    </p:spTree>
    <p:extLst>
      <p:ext uri="{BB962C8B-B14F-4D97-AF65-F5344CB8AC3E}">
        <p14:creationId xmlns:p14="http://schemas.microsoft.com/office/powerpoint/2010/main" val="1109050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The Current Attorney Fee Process</a:t>
            </a:r>
          </a:p>
        </p:txBody>
      </p:sp>
      <p:sp>
        <p:nvSpPr>
          <p:cNvPr id="7" name="Content Placeholder 7">
            <a:extLst>
              <a:ext uri="{FF2B5EF4-FFF2-40B4-BE49-F238E27FC236}">
                <a16:creationId xmlns:a16="http://schemas.microsoft.com/office/drawing/2014/main" id="{FB5F9B5D-BFE6-406C-9324-0EF2991EB585}"/>
              </a:ext>
            </a:extLst>
          </p:cNvPr>
          <p:cNvSpPr txBox="1">
            <a:spLocks/>
          </p:cNvSpPr>
          <p:nvPr/>
        </p:nvSpPr>
        <p:spPr>
          <a:xfrm>
            <a:off x="379828" y="858129"/>
            <a:ext cx="11354972" cy="481083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The “current” agent and attorney fee process applies to cases where the withholding was completed on or after July 25, 2022.</a:t>
            </a:r>
          </a:p>
          <a:p>
            <a:r>
              <a:rPr lang="en-US" dirty="0"/>
              <a:t>Exception: Accrued and month of death cases must be processed using the legacy process.</a:t>
            </a:r>
          </a:p>
          <a:p>
            <a:pPr marL="457200" lvl="1" indent="0">
              <a:buNone/>
            </a:pPr>
            <a:endParaRPr lang="en-US" sz="2600" dirty="0"/>
          </a:p>
          <a:p>
            <a:pPr lvl="1"/>
            <a:endParaRPr lang="en-US" sz="1800" dirty="0"/>
          </a:p>
          <a:p>
            <a:pPr marL="0" indent="0">
              <a:buNone/>
            </a:pPr>
            <a:endParaRPr lang="en-US" sz="3000" dirty="0"/>
          </a:p>
          <a:p>
            <a:pPr lvl="1"/>
            <a:endParaRPr lang="en-US" sz="2600" dirty="0"/>
          </a:p>
          <a:p>
            <a:pPr marL="0" indent="0">
              <a:buFont typeface="Arial"/>
              <a:buNone/>
            </a:pPr>
            <a:endParaRPr lang="en-US" sz="3000" dirty="0"/>
          </a:p>
        </p:txBody>
      </p:sp>
      <p:sp>
        <p:nvSpPr>
          <p:cNvPr id="4" name="Content Placeholder 3">
            <a:extLst>
              <a:ext uri="{FF2B5EF4-FFF2-40B4-BE49-F238E27FC236}">
                <a16:creationId xmlns:a16="http://schemas.microsoft.com/office/drawing/2014/main" id="{557FF476-5437-FCAF-8FF5-3AD981541A6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7583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The Current Attorney Fee Process (</a:t>
            </a:r>
            <a:r>
              <a:rPr lang="en-US" dirty="0" err="1"/>
              <a:t>con’t</a:t>
            </a:r>
            <a:r>
              <a:rPr lang="en-US" dirty="0"/>
              <a:t>)</a:t>
            </a:r>
          </a:p>
        </p:txBody>
      </p:sp>
      <p:sp>
        <p:nvSpPr>
          <p:cNvPr id="7" name="Content Placeholder 7">
            <a:extLst>
              <a:ext uri="{FF2B5EF4-FFF2-40B4-BE49-F238E27FC236}">
                <a16:creationId xmlns:a16="http://schemas.microsoft.com/office/drawing/2014/main" id="{FB5F9B5D-BFE6-406C-9324-0EF2991EB585}"/>
              </a:ext>
            </a:extLst>
          </p:cNvPr>
          <p:cNvSpPr txBox="1">
            <a:spLocks/>
          </p:cNvSpPr>
          <p:nvPr/>
        </p:nvSpPr>
        <p:spPr>
          <a:xfrm>
            <a:off x="379828" y="858129"/>
            <a:ext cx="11354972" cy="481083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3000" dirty="0"/>
              <a:t>The notable changes associated with the current process include:</a:t>
            </a:r>
          </a:p>
          <a:p>
            <a:pPr lvl="1"/>
            <a:r>
              <a:rPr lang="en-US" sz="2600" dirty="0"/>
              <a:t>Automation of the withholding – fee input into VBMS-A</a:t>
            </a:r>
          </a:p>
          <a:p>
            <a:pPr lvl="1"/>
            <a:r>
              <a:rPr lang="en-US" sz="2600" dirty="0"/>
              <a:t>Updated </a:t>
            </a:r>
            <a:r>
              <a:rPr lang="en-US" sz="2600" i="1" dirty="0"/>
              <a:t>Agent/Attorney Fee Calculator </a:t>
            </a:r>
            <a:r>
              <a:rPr lang="en-US" sz="2600" dirty="0"/>
              <a:t>and standardized </a:t>
            </a:r>
            <a:r>
              <a:rPr lang="en-US" sz="2600" i="1" dirty="0"/>
              <a:t>Fee Release Memorandum – </a:t>
            </a:r>
            <a:r>
              <a:rPr lang="en-US" sz="2600" dirty="0"/>
              <a:t>should not be used for legacy cases</a:t>
            </a:r>
          </a:p>
          <a:p>
            <a:pPr lvl="1"/>
            <a:r>
              <a:rPr lang="en-US" sz="2600" dirty="0"/>
              <a:t>Updated system compliance procedures outlined in </a:t>
            </a:r>
            <a:r>
              <a:rPr lang="en-US" sz="2600" i="1" dirty="0"/>
              <a:t>M21-5, 8.A.2.d </a:t>
            </a:r>
          </a:p>
          <a:p>
            <a:pPr lvl="2"/>
            <a:r>
              <a:rPr lang="en-US" sz="2200" i="1" dirty="0"/>
              <a:t>Potential Attorney Fee </a:t>
            </a:r>
            <a:r>
              <a:rPr lang="en-US" sz="2200" dirty="0"/>
              <a:t>corporate</a:t>
            </a:r>
            <a:r>
              <a:rPr lang="en-US" sz="2200" i="1" dirty="0"/>
              <a:t> </a:t>
            </a:r>
            <a:r>
              <a:rPr lang="en-US" sz="2200" dirty="0"/>
              <a:t>flash added with submission of fee agreement</a:t>
            </a:r>
          </a:p>
          <a:p>
            <a:pPr lvl="2"/>
            <a:r>
              <a:rPr lang="en-US" sz="2200" dirty="0"/>
              <a:t>After review</a:t>
            </a:r>
            <a:r>
              <a:rPr lang="en-US" sz="2200" i="1" dirty="0"/>
              <a:t>, </a:t>
            </a:r>
            <a:r>
              <a:rPr lang="en-US" sz="2200" dirty="0"/>
              <a:t>AAFC must complete necessary action per </a:t>
            </a:r>
            <a:r>
              <a:rPr lang="en-US" sz="2200" i="1" dirty="0"/>
              <a:t>M21-5, 8.A.3</a:t>
            </a:r>
            <a:r>
              <a:rPr lang="en-US" sz="2200" dirty="0"/>
              <a:t>, remove the </a:t>
            </a:r>
            <a:r>
              <a:rPr lang="en-US" sz="2200" i="1" dirty="0"/>
              <a:t>Potential Attorney Fee  </a:t>
            </a:r>
            <a:r>
              <a:rPr lang="en-US" sz="2200" dirty="0"/>
              <a:t>flash, add a note in VBMS and add the </a:t>
            </a:r>
            <a:r>
              <a:rPr lang="en-US" sz="2200" i="1" dirty="0"/>
              <a:t>Private Attorney – Fees Payable </a:t>
            </a:r>
            <a:r>
              <a:rPr lang="en-US" sz="2200" dirty="0"/>
              <a:t>flash (only if fee agreement is valid)</a:t>
            </a:r>
            <a:endParaRPr lang="en-US" sz="2200" i="1" dirty="0"/>
          </a:p>
          <a:p>
            <a:pPr lvl="1"/>
            <a:endParaRPr lang="en-US" sz="2600" dirty="0"/>
          </a:p>
          <a:p>
            <a:pPr lvl="1"/>
            <a:endParaRPr lang="en-US" sz="2600" dirty="0"/>
          </a:p>
          <a:p>
            <a:pPr lvl="1"/>
            <a:endParaRPr lang="en-US" sz="1800" dirty="0"/>
          </a:p>
          <a:p>
            <a:pPr marL="0" indent="0">
              <a:buNone/>
            </a:pPr>
            <a:endParaRPr lang="en-US" sz="3000" dirty="0"/>
          </a:p>
          <a:p>
            <a:pPr lvl="1"/>
            <a:endParaRPr lang="en-US" sz="2600" dirty="0"/>
          </a:p>
          <a:p>
            <a:pPr marL="0" indent="0">
              <a:buFont typeface="Arial"/>
              <a:buNone/>
            </a:pPr>
            <a:endParaRPr lang="en-US" sz="3000" dirty="0"/>
          </a:p>
        </p:txBody>
      </p:sp>
    </p:spTree>
    <p:extLst>
      <p:ext uri="{BB962C8B-B14F-4D97-AF65-F5344CB8AC3E}">
        <p14:creationId xmlns:p14="http://schemas.microsoft.com/office/powerpoint/2010/main" val="2750949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215153" y="968187"/>
            <a:ext cx="11367247" cy="4679577"/>
          </a:xfrm>
        </p:spPr>
        <p:txBody>
          <a:bodyPr>
            <a:normAutofit/>
          </a:bodyPr>
          <a:lstStyle/>
          <a:p>
            <a:r>
              <a:rPr lang="en-US" b="1" dirty="0"/>
              <a:t>Scenario</a:t>
            </a:r>
            <a:r>
              <a:rPr lang="en-US" dirty="0"/>
              <a:t>: An AAFC completed the </a:t>
            </a:r>
            <a:r>
              <a:rPr lang="en-US" i="1" dirty="0"/>
              <a:t>Agent/Attorney Fee Calculator </a:t>
            </a:r>
            <a:r>
              <a:rPr lang="en-US" dirty="0"/>
              <a:t>on July 10, 2022. Finance established the withholding on July 23, 2022. </a:t>
            </a:r>
          </a:p>
          <a:p>
            <a:r>
              <a:rPr lang="en-US" b="1" dirty="0"/>
              <a:t>Question</a:t>
            </a:r>
            <a:r>
              <a:rPr lang="en-US" dirty="0"/>
              <a:t>: Should the AAFC use the current </a:t>
            </a:r>
            <a:r>
              <a:rPr lang="en-US" i="1" dirty="0"/>
              <a:t>Fee Release Memorandum </a:t>
            </a:r>
            <a:r>
              <a:rPr lang="en-US" dirty="0"/>
              <a:t>upon expiration of due process?</a:t>
            </a:r>
          </a:p>
          <a:p>
            <a:r>
              <a:rPr lang="en-US" b="1" dirty="0"/>
              <a:t>Answer</a:t>
            </a:r>
            <a:r>
              <a:rPr lang="en-US" dirty="0"/>
              <a:t>: No, because the withholding was completed in the legacy financial system and therefore finance cannot use the current financial system to release funds.</a:t>
            </a:r>
          </a:p>
          <a:p>
            <a:pPr marL="0" indent="0">
              <a:buNone/>
            </a:pPr>
            <a:endParaRPr lang="en-US" dirty="0"/>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#3</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669020" y="5163671"/>
            <a:ext cx="1473013" cy="975984"/>
          </a:xfrm>
          <a:prstGeom prst="rect">
            <a:avLst/>
          </a:prstGeom>
        </p:spPr>
      </p:pic>
    </p:spTree>
    <p:extLst>
      <p:ext uri="{BB962C8B-B14F-4D97-AF65-F5344CB8AC3E}">
        <p14:creationId xmlns:p14="http://schemas.microsoft.com/office/powerpoint/2010/main" val="406323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55AB44-5A0E-4439-B8E7-BCB22CE0C4A3}"/>
              </a:ext>
            </a:extLst>
          </p:cNvPr>
          <p:cNvSpPr>
            <a:spLocks noGrp="1"/>
          </p:cNvSpPr>
          <p:nvPr>
            <p:ph type="title"/>
          </p:nvPr>
        </p:nvSpPr>
        <p:spPr/>
        <p:txBody>
          <a:bodyPr/>
          <a:lstStyle/>
          <a:p>
            <a:r>
              <a:rPr lang="en-US" dirty="0"/>
              <a:t>Resources</a:t>
            </a:r>
          </a:p>
        </p:txBody>
      </p:sp>
      <p:sp>
        <p:nvSpPr>
          <p:cNvPr id="5" name="Content Placeholder 4">
            <a:extLst>
              <a:ext uri="{FF2B5EF4-FFF2-40B4-BE49-F238E27FC236}">
                <a16:creationId xmlns:a16="http://schemas.microsoft.com/office/drawing/2014/main" id="{168B7A6F-ED24-4757-AB61-0FAE2F6E26B6}"/>
              </a:ext>
            </a:extLst>
          </p:cNvPr>
          <p:cNvSpPr>
            <a:spLocks noGrp="1"/>
          </p:cNvSpPr>
          <p:nvPr>
            <p:ph sz="half" idx="1"/>
          </p:nvPr>
        </p:nvSpPr>
        <p:spPr>
          <a:xfrm>
            <a:off x="219636" y="868681"/>
            <a:ext cx="11788588" cy="4967343"/>
          </a:xfrm>
        </p:spPr>
        <p:txBody>
          <a:bodyPr/>
          <a:lstStyle/>
          <a:p>
            <a:pPr marL="0" indent="0" algn="ctr">
              <a:buNone/>
            </a:pPr>
            <a:r>
              <a:rPr lang="en-US" dirty="0"/>
              <a:t>For additional information and helpful links, please visit OAR’s </a:t>
            </a:r>
          </a:p>
          <a:p>
            <a:pPr marL="0" indent="0" algn="ctr">
              <a:buNone/>
            </a:pPr>
            <a:r>
              <a:rPr lang="en-US" dirty="0">
                <a:solidFill>
                  <a:srgbClr val="0070C0"/>
                </a:solidFill>
                <a:hlinkClick r:id="rId3">
                  <a:extLst>
                    <a:ext uri="{A12FA001-AC4F-418D-AE19-62706E023703}">
                      <ahyp:hlinkClr xmlns:ahyp="http://schemas.microsoft.com/office/drawing/2018/hyperlinkcolor" val="tx"/>
                    </a:ext>
                  </a:extLst>
                </a:hlinkClick>
              </a:rPr>
              <a:t>Agent and Attorney Fees Resource Page</a:t>
            </a:r>
            <a:endParaRPr lang="en-US" dirty="0">
              <a:solidFill>
                <a:srgbClr val="0070C0"/>
              </a:solidFill>
            </a:endParaRPr>
          </a:p>
        </p:txBody>
      </p:sp>
      <p:pic>
        <p:nvPicPr>
          <p:cNvPr id="1032" name="Picture 8" descr="See the source image">
            <a:extLst>
              <a:ext uri="{FF2B5EF4-FFF2-40B4-BE49-F238E27FC236}">
                <a16:creationId xmlns:a16="http://schemas.microsoft.com/office/drawing/2014/main" id="{5FDC23D2-B8C5-4850-864A-D1A52D723C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1448" y="1951355"/>
            <a:ext cx="5503536" cy="4099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202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FF2B5EF4-FFF2-40B4-BE49-F238E27FC236}">
                <a16:creationId xmlns:a16="http://schemas.microsoft.com/office/drawing/2014/main" id="{4500D572-BA06-427B-A864-DE427F6DBA67}"/>
              </a:ext>
              <a:ext uri="{C183D7F6-B498-43B3-948B-1728B52AA6E4}">
                <adec:decorative xmlns:adec="http://schemas.microsoft.com/office/drawing/2017/decorative" val="1"/>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58272" y="1611931"/>
            <a:ext cx="4275456" cy="3634138"/>
          </a:xfrm>
        </p:spPr>
      </p:pic>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Questions?</a:t>
            </a:r>
            <a:endParaRPr lang="en-US" dirty="0"/>
          </a:p>
        </p:txBody>
      </p:sp>
    </p:spTree>
    <p:extLst>
      <p:ext uri="{BB962C8B-B14F-4D97-AF65-F5344CB8AC3E}">
        <p14:creationId xmlns:p14="http://schemas.microsoft.com/office/powerpoint/2010/main" val="2257431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Next Steps</a:t>
            </a:r>
            <a:endParaRPr lang="en-US"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solidFill>
                  <a:srgbClr val="0F3B60"/>
                </a:solidFill>
              </a:rPr>
              <a:t>A satisfaction survey has been assigned to you in TMS</a:t>
            </a:r>
          </a:p>
          <a:p>
            <a:r>
              <a:rPr lang="en-US" dirty="0">
                <a:solidFill>
                  <a:srgbClr val="0F3B60"/>
                </a:solidFill>
              </a:rPr>
              <a:t>Be sure to complete the survey to receive credit for this training</a:t>
            </a:r>
          </a:p>
        </p:txBody>
      </p:sp>
    </p:spTree>
    <p:extLst>
      <p:ext uri="{BB962C8B-B14F-4D97-AF65-F5344CB8AC3E}">
        <p14:creationId xmlns:p14="http://schemas.microsoft.com/office/powerpoint/2010/main" val="132360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Lesson Objectives</a:t>
            </a:r>
            <a:endParaRPr lang="en-US"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normAutofit fontScale="92500" lnSpcReduction="20000"/>
          </a:bodyPr>
          <a:lstStyle/>
          <a:p>
            <a:r>
              <a:rPr lang="en-US" dirty="0"/>
              <a:t>Explain the procedural migration from </a:t>
            </a:r>
            <a:r>
              <a:rPr lang="en-US" i="1" dirty="0"/>
              <a:t>M21-1</a:t>
            </a:r>
            <a:r>
              <a:rPr lang="en-US" dirty="0"/>
              <a:t> to </a:t>
            </a:r>
            <a:r>
              <a:rPr lang="en-US" i="1" dirty="0"/>
              <a:t>M21-5</a:t>
            </a:r>
          </a:p>
          <a:p>
            <a:r>
              <a:rPr lang="en-US" dirty="0"/>
              <a:t>Introduce major changes to the agent/attorney fee process addressed in </a:t>
            </a:r>
            <a:r>
              <a:rPr lang="en-US" i="1" dirty="0"/>
              <a:t>M21-5, Chapter 8</a:t>
            </a:r>
            <a:r>
              <a:rPr lang="en-US" dirty="0"/>
              <a:t>:</a:t>
            </a:r>
          </a:p>
          <a:p>
            <a:pPr lvl="1"/>
            <a:r>
              <a:rPr lang="en-US" dirty="0"/>
              <a:t>Application of the 30-day rule</a:t>
            </a:r>
          </a:p>
          <a:p>
            <a:pPr lvl="1"/>
            <a:r>
              <a:rPr lang="en-US" dirty="0"/>
              <a:t>Agent and Attorney Fees and Supplemental Claims</a:t>
            </a:r>
          </a:p>
          <a:p>
            <a:pPr lvl="1"/>
            <a:r>
              <a:rPr lang="en-US" dirty="0"/>
              <a:t>Fees Payable and Clear and Unmistakable Error (CUE)</a:t>
            </a:r>
          </a:p>
          <a:p>
            <a:pPr lvl="1"/>
            <a:r>
              <a:rPr lang="en-US" dirty="0"/>
              <a:t>Failure to Withhold (FTW) Process</a:t>
            </a:r>
          </a:p>
          <a:p>
            <a:pPr lvl="1"/>
            <a:r>
              <a:rPr lang="en-US" dirty="0"/>
              <a:t>Overview of Current Fee Process (initiated on/after July 25, 2022)</a:t>
            </a:r>
          </a:p>
          <a:p>
            <a:pPr lvl="2"/>
            <a:r>
              <a:rPr lang="en-US" dirty="0"/>
              <a:t>Automation of withholding (in most situations)</a:t>
            </a:r>
          </a:p>
          <a:p>
            <a:pPr lvl="2"/>
            <a:r>
              <a:rPr lang="en-US" dirty="0"/>
              <a:t>Updated Calculator and Fee Release Memo</a:t>
            </a:r>
          </a:p>
          <a:p>
            <a:pPr lvl="2"/>
            <a:r>
              <a:rPr lang="en-US" dirty="0"/>
              <a:t>System Compliance </a:t>
            </a:r>
          </a:p>
          <a:p>
            <a:pPr marL="914400" lvl="2" indent="0">
              <a:buNone/>
            </a:pPr>
            <a:endParaRPr lang="en-US" dirty="0"/>
          </a:p>
          <a:p>
            <a:pPr lvl="1"/>
            <a:endParaRPr lang="en-US" dirty="0"/>
          </a:p>
          <a:p>
            <a:pPr lvl="1"/>
            <a:endParaRPr lang="en-US" i="1" dirty="0"/>
          </a:p>
        </p:txBody>
      </p:sp>
    </p:spTree>
    <p:extLst>
      <p:ext uri="{BB962C8B-B14F-4D97-AF65-F5344CB8AC3E}">
        <p14:creationId xmlns:p14="http://schemas.microsoft.com/office/powerpoint/2010/main" val="312100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04F08C-44C1-4D68-9AB2-15F155849C3E}"/>
              </a:ext>
            </a:extLst>
          </p:cNvPr>
          <p:cNvSpPr>
            <a:spLocks noGrp="1"/>
          </p:cNvSpPr>
          <p:nvPr>
            <p:ph type="title"/>
          </p:nvPr>
        </p:nvSpPr>
        <p:spPr/>
        <p:txBody>
          <a:bodyPr/>
          <a:lstStyle/>
          <a:p>
            <a:r>
              <a:rPr lang="en-US" dirty="0"/>
              <a:t>References</a:t>
            </a:r>
          </a:p>
        </p:txBody>
      </p:sp>
      <p:sp>
        <p:nvSpPr>
          <p:cNvPr id="2" name="Content Placeholder 1">
            <a:extLst>
              <a:ext uri="{FF2B5EF4-FFF2-40B4-BE49-F238E27FC236}">
                <a16:creationId xmlns:a16="http://schemas.microsoft.com/office/drawing/2014/main" id="{EACC89F8-4962-4BBB-8788-2520B627A9EE}"/>
              </a:ext>
            </a:extLst>
          </p:cNvPr>
          <p:cNvSpPr>
            <a:spLocks noGrp="1"/>
          </p:cNvSpPr>
          <p:nvPr>
            <p:ph idx="1"/>
          </p:nvPr>
        </p:nvSpPr>
        <p:spPr/>
        <p:txBody>
          <a:bodyPr/>
          <a:lstStyle/>
          <a:p>
            <a:r>
              <a:rPr lang="fr-FR" dirty="0">
                <a:solidFill>
                  <a:srgbClr val="C2B48F"/>
                </a:solidFill>
                <a:hlinkClick r:id="rId3">
                  <a:extLst>
                    <a:ext uri="{A12FA001-AC4F-418D-AE19-62706E023703}">
                      <ahyp:hlinkClr xmlns:ahyp="http://schemas.microsoft.com/office/drawing/2018/hyperlinkcolor" val="tx"/>
                    </a:ext>
                  </a:extLst>
                </a:hlinkClick>
              </a:rPr>
              <a:t>M21-5, Chapter 8, Section A</a:t>
            </a:r>
            <a:r>
              <a:rPr lang="fr-FR" i="1" dirty="0">
                <a:hlinkClick r:id="rId3">
                  <a:extLst>
                    <a:ext uri="{A12FA001-AC4F-418D-AE19-62706E023703}">
                      <ahyp:hlinkClr xmlns:ahyp="http://schemas.microsoft.com/office/drawing/2018/hyperlinkcolor" val="tx"/>
                    </a:ext>
                  </a:extLst>
                </a:hlinkClick>
              </a:rPr>
              <a:t>, Introduction to Fees</a:t>
            </a:r>
            <a:endParaRPr lang="fr-FR" i="1" dirty="0"/>
          </a:p>
          <a:p>
            <a:r>
              <a:rPr lang="fr-FR" dirty="0">
                <a:hlinkClick r:id="rId4">
                  <a:extLst>
                    <a:ext uri="{A12FA001-AC4F-418D-AE19-62706E023703}">
                      <ahyp:hlinkClr xmlns:ahyp="http://schemas.microsoft.com/office/drawing/2018/hyperlinkcolor" val="tx"/>
                    </a:ext>
                  </a:extLst>
                </a:hlinkClick>
              </a:rPr>
              <a:t>M21-5, </a:t>
            </a:r>
            <a:r>
              <a:rPr lang="fr-FR" dirty="0" err="1">
                <a:hlinkClick r:id="rId4">
                  <a:extLst>
                    <a:ext uri="{A12FA001-AC4F-418D-AE19-62706E023703}">
                      <ahyp:hlinkClr xmlns:ahyp="http://schemas.microsoft.com/office/drawing/2018/hyperlinkcolor" val="tx"/>
                    </a:ext>
                  </a:extLst>
                </a:hlinkClick>
              </a:rPr>
              <a:t>Chapter</a:t>
            </a:r>
            <a:r>
              <a:rPr lang="fr-FR" dirty="0">
                <a:hlinkClick r:id="rId4">
                  <a:extLst>
                    <a:ext uri="{A12FA001-AC4F-418D-AE19-62706E023703}">
                      <ahyp:hlinkClr xmlns:ahyp="http://schemas.microsoft.com/office/drawing/2018/hyperlinkcolor" val="tx"/>
                    </a:ext>
                  </a:extLst>
                </a:hlinkClick>
              </a:rPr>
              <a:t> 8, Section B, </a:t>
            </a:r>
            <a:r>
              <a:rPr lang="fr-FR" i="1" dirty="0" err="1">
                <a:hlinkClick r:id="rId4">
                  <a:extLst>
                    <a:ext uri="{A12FA001-AC4F-418D-AE19-62706E023703}">
                      <ahyp:hlinkClr xmlns:ahyp="http://schemas.microsoft.com/office/drawing/2018/hyperlinkcolor" val="tx"/>
                    </a:ext>
                  </a:extLst>
                </a:hlinkClick>
              </a:rPr>
              <a:t>Processing</a:t>
            </a:r>
            <a:r>
              <a:rPr lang="fr-FR" i="1" dirty="0">
                <a:hlinkClick r:id="rId4">
                  <a:extLst>
                    <a:ext uri="{A12FA001-AC4F-418D-AE19-62706E023703}">
                      <ahyp:hlinkClr xmlns:ahyp="http://schemas.microsoft.com/office/drawing/2018/hyperlinkcolor" val="tx"/>
                    </a:ext>
                  </a:extLst>
                </a:hlinkClick>
              </a:rPr>
              <a:t> a Case </a:t>
            </a:r>
            <a:r>
              <a:rPr lang="fr-FR" i="1" dirty="0" err="1">
                <a:hlinkClick r:id="rId4">
                  <a:extLst>
                    <a:ext uri="{A12FA001-AC4F-418D-AE19-62706E023703}">
                      <ahyp:hlinkClr xmlns:ahyp="http://schemas.microsoft.com/office/drawing/2018/hyperlinkcolor" val="tx"/>
                    </a:ext>
                  </a:extLst>
                </a:hlinkClick>
              </a:rPr>
              <a:t>Seeking</a:t>
            </a:r>
            <a:r>
              <a:rPr lang="fr-FR" i="1" dirty="0">
                <a:hlinkClick r:id="rId4">
                  <a:extLst>
                    <a:ext uri="{A12FA001-AC4F-418D-AE19-62706E023703}">
                      <ahyp:hlinkClr xmlns:ahyp="http://schemas.microsoft.com/office/drawing/2018/hyperlinkcolor" val="tx"/>
                    </a:ext>
                  </a:extLst>
                </a:hlinkClick>
              </a:rPr>
              <a:t> Direct </a:t>
            </a:r>
            <a:r>
              <a:rPr lang="fr-FR" i="1" dirty="0" err="1">
                <a:hlinkClick r:id="rId4">
                  <a:extLst>
                    <a:ext uri="{A12FA001-AC4F-418D-AE19-62706E023703}">
                      <ahyp:hlinkClr xmlns:ahyp="http://schemas.microsoft.com/office/drawing/2018/hyperlinkcolor" val="tx"/>
                    </a:ext>
                  </a:extLst>
                </a:hlinkClick>
              </a:rPr>
              <a:t>Payment</a:t>
            </a:r>
            <a:r>
              <a:rPr lang="fr-FR" i="1" dirty="0">
                <a:hlinkClick r:id="rId4">
                  <a:extLst>
                    <a:ext uri="{A12FA001-AC4F-418D-AE19-62706E023703}">
                      <ahyp:hlinkClr xmlns:ahyp="http://schemas.microsoft.com/office/drawing/2018/hyperlinkcolor" val="tx"/>
                    </a:ext>
                  </a:extLst>
                </a:hlinkClick>
              </a:rPr>
              <a:t> of </a:t>
            </a:r>
            <a:r>
              <a:rPr lang="fr-FR" i="1" dirty="0" err="1">
                <a:hlinkClick r:id="rId4">
                  <a:extLst>
                    <a:ext uri="{A12FA001-AC4F-418D-AE19-62706E023703}">
                      <ahyp:hlinkClr xmlns:ahyp="http://schemas.microsoft.com/office/drawing/2018/hyperlinkcolor" val="tx"/>
                    </a:ext>
                  </a:extLst>
                </a:hlinkClick>
              </a:rPr>
              <a:t>Fees</a:t>
            </a:r>
            <a:endParaRPr lang="fr-FR" i="1" dirty="0"/>
          </a:p>
          <a:p>
            <a:r>
              <a:rPr lang="en-US" dirty="0">
                <a:hlinkClick r:id="rId5">
                  <a:extLst>
                    <a:ext uri="{A12FA001-AC4F-418D-AE19-62706E023703}">
                      <ahyp:hlinkClr xmlns:ahyp="http://schemas.microsoft.com/office/drawing/2018/hyperlinkcolor" val="tx"/>
                    </a:ext>
                  </a:extLst>
                </a:hlinkClick>
              </a:rPr>
              <a:t>M21-5 Agent and Attorney Fees Processing Resources</a:t>
            </a:r>
            <a:endParaRPr lang="en-US" dirty="0"/>
          </a:p>
          <a:p>
            <a:r>
              <a:rPr lang="en-US" sz="3200" i="1" dirty="0"/>
              <a:t>38 C.F.R.</a:t>
            </a:r>
            <a:r>
              <a:rPr lang="en-US" sz="3200" i="1" dirty="0">
                <a:solidFill>
                  <a:schemeClr val="tx2"/>
                </a:solidFill>
              </a:rPr>
              <a:t> </a:t>
            </a:r>
            <a:r>
              <a:rPr lang="en-US" sz="3200" dirty="0">
                <a:solidFill>
                  <a:schemeClr val="tx2"/>
                </a:solidFill>
                <a:effectLst/>
                <a:ea typeface="Times New Roman" panose="02020603050405020304" pitchFamily="18" charset="0"/>
              </a:rPr>
              <a:t>§</a:t>
            </a:r>
            <a:r>
              <a:rPr lang="en-US" sz="3200" i="1" dirty="0"/>
              <a:t>14.636 </a:t>
            </a:r>
          </a:p>
          <a:p>
            <a:r>
              <a:rPr lang="en-US" i="1" dirty="0"/>
              <a:t>Appeals Modernization Act of 2017 (</a:t>
            </a:r>
            <a:r>
              <a:rPr lang="fr-FR" i="1" dirty="0"/>
              <a:t>AMA)</a:t>
            </a:r>
          </a:p>
        </p:txBody>
      </p:sp>
    </p:spTree>
    <p:extLst>
      <p:ext uri="{BB962C8B-B14F-4D97-AF65-F5344CB8AC3E}">
        <p14:creationId xmlns:p14="http://schemas.microsoft.com/office/powerpoint/2010/main" val="194402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Transition from M21-1 to M21-5</a:t>
            </a:r>
          </a:p>
        </p:txBody>
      </p:sp>
      <p:sp>
        <p:nvSpPr>
          <p:cNvPr id="8" name="Content Placeholder 7">
            <a:extLst>
              <a:ext uri="{FF2B5EF4-FFF2-40B4-BE49-F238E27FC236}">
                <a16:creationId xmlns:a16="http://schemas.microsoft.com/office/drawing/2014/main" id="{D0A2B6B8-9FF5-451A-915C-883DE846C298}"/>
              </a:ext>
            </a:extLst>
          </p:cNvPr>
          <p:cNvSpPr>
            <a:spLocks noGrp="1"/>
          </p:cNvSpPr>
          <p:nvPr>
            <p:ph idx="1"/>
          </p:nvPr>
        </p:nvSpPr>
        <p:spPr/>
        <p:txBody>
          <a:bodyPr/>
          <a:lstStyle/>
          <a:p>
            <a:r>
              <a:rPr lang="en-US" sz="3000" dirty="0"/>
              <a:t>On June 1, 2022, VBA centralized the programmatic oversight for agent and attorney fees under the Office of Administrative Review (OAR). This includes oversight of policy, procedures, training, quality assurance and customer service.</a:t>
            </a:r>
          </a:p>
          <a:p>
            <a:r>
              <a:rPr lang="en-US" sz="3000" dirty="0"/>
              <a:t>On July 25, 2022, OAR published </a:t>
            </a:r>
            <a:r>
              <a:rPr lang="en-US" sz="3000" i="1" dirty="0"/>
              <a:t>M21-5, Chapter 8, Agent and Attorney Fee Processing</a:t>
            </a:r>
            <a:r>
              <a:rPr lang="en-US" sz="3000" dirty="0"/>
              <a:t>, which replaced the Attorney Fee sections formerly located in </a:t>
            </a:r>
            <a:r>
              <a:rPr lang="en-US" sz="3000" i="1" dirty="0"/>
              <a:t>M21-1, I.i.2.C-D.</a:t>
            </a:r>
          </a:p>
          <a:p>
            <a:pPr marL="0" indent="0">
              <a:buNone/>
            </a:pPr>
            <a:endParaRPr lang="en-US" sz="3000" dirty="0"/>
          </a:p>
          <a:p>
            <a:endParaRPr lang="en-US" sz="3000" dirty="0"/>
          </a:p>
        </p:txBody>
      </p:sp>
    </p:spTree>
    <p:extLst>
      <p:ext uri="{BB962C8B-B14F-4D97-AF65-F5344CB8AC3E}">
        <p14:creationId xmlns:p14="http://schemas.microsoft.com/office/powerpoint/2010/main" val="1480460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30-day rule</a:t>
            </a:r>
          </a:p>
        </p:txBody>
      </p:sp>
      <p:sp>
        <p:nvSpPr>
          <p:cNvPr id="8" name="Content Placeholder 7">
            <a:extLst>
              <a:ext uri="{FF2B5EF4-FFF2-40B4-BE49-F238E27FC236}">
                <a16:creationId xmlns:a16="http://schemas.microsoft.com/office/drawing/2014/main" id="{D0A2B6B8-9FF5-451A-915C-883DE846C298}"/>
              </a:ext>
            </a:extLst>
          </p:cNvPr>
          <p:cNvSpPr>
            <a:spLocks noGrp="1"/>
          </p:cNvSpPr>
          <p:nvPr>
            <p:ph idx="1"/>
          </p:nvPr>
        </p:nvSpPr>
        <p:spPr/>
        <p:txBody>
          <a:bodyPr/>
          <a:lstStyle/>
          <a:p>
            <a:r>
              <a:rPr lang="en-US" sz="2800" i="1" dirty="0"/>
              <a:t>M21-5, 8.A.1.f</a:t>
            </a:r>
            <a:r>
              <a:rPr lang="en-US" sz="2800" dirty="0"/>
              <a:t>, indicates that agent/attorney  must file fee agreement within 30 days of signing.</a:t>
            </a:r>
          </a:p>
          <a:p>
            <a:r>
              <a:rPr lang="en-US" sz="2800" dirty="0"/>
              <a:t>Exception: if the fee agreement is associated with the file prior to authorization of the award, the date the fee agreement was signed is not relevant. </a:t>
            </a:r>
          </a:p>
          <a:p>
            <a:pPr marL="0" indent="0">
              <a:buNone/>
            </a:pPr>
            <a:endParaRPr lang="en-US" sz="3000" dirty="0"/>
          </a:p>
        </p:txBody>
      </p:sp>
    </p:spTree>
    <p:extLst>
      <p:ext uri="{BB962C8B-B14F-4D97-AF65-F5344CB8AC3E}">
        <p14:creationId xmlns:p14="http://schemas.microsoft.com/office/powerpoint/2010/main" val="143305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721477"/>
          </a:xfrm>
        </p:spPr>
        <p:txBody>
          <a:bodyPr>
            <a:normAutofit/>
          </a:bodyPr>
          <a:lstStyle/>
          <a:p>
            <a:r>
              <a:rPr lang="en-US" b="1" dirty="0"/>
              <a:t>Scenario</a:t>
            </a:r>
            <a:r>
              <a:rPr lang="en-US" dirty="0"/>
              <a:t>: VA receives a VA Form 21-22a, designating an accredited attorney and a higher-level review (HLR) on January 14, 2022. Subsequently, On July 1, 2022, VA receives a fee agreement, signed by the Veteran and attorney on February 17, 2022. The HLR was rated and authorized on July 6, 2022.</a:t>
            </a:r>
          </a:p>
          <a:p>
            <a:r>
              <a:rPr lang="en-US" b="1" dirty="0"/>
              <a:t>Question</a:t>
            </a:r>
            <a:r>
              <a:rPr lang="en-US" dirty="0"/>
              <a:t>: Is the fee agreement valid?</a:t>
            </a:r>
            <a:endParaRPr lang="en-US" b="1" dirty="0"/>
          </a:p>
          <a:p>
            <a:r>
              <a:rPr lang="en-US" b="1" dirty="0"/>
              <a:t>Answer</a:t>
            </a:r>
            <a:r>
              <a:rPr lang="en-US" dirty="0"/>
              <a:t>: Yes, because it was available in the file at the time the award was authorized and otherwise valid.</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#1</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669020" y="5163671"/>
            <a:ext cx="1473013" cy="975984"/>
          </a:xfrm>
          <a:prstGeom prst="rect">
            <a:avLst/>
          </a:prstGeom>
        </p:spPr>
      </p:pic>
    </p:spTree>
    <p:extLst>
      <p:ext uri="{BB962C8B-B14F-4D97-AF65-F5344CB8AC3E}">
        <p14:creationId xmlns:p14="http://schemas.microsoft.com/office/powerpoint/2010/main" val="100424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Attorney Fees and Supplemental Claims</a:t>
            </a:r>
          </a:p>
        </p:txBody>
      </p:sp>
      <p:sp>
        <p:nvSpPr>
          <p:cNvPr id="8" name="Content Placeholder 7">
            <a:extLst>
              <a:ext uri="{FF2B5EF4-FFF2-40B4-BE49-F238E27FC236}">
                <a16:creationId xmlns:a16="http://schemas.microsoft.com/office/drawing/2014/main" id="{D0A2B6B8-9FF5-451A-915C-883DE846C298}"/>
              </a:ext>
            </a:extLst>
          </p:cNvPr>
          <p:cNvSpPr>
            <a:spLocks noGrp="1"/>
          </p:cNvSpPr>
          <p:nvPr>
            <p:ph idx="1"/>
          </p:nvPr>
        </p:nvSpPr>
        <p:spPr/>
        <p:txBody>
          <a:bodyPr/>
          <a:lstStyle/>
          <a:p>
            <a:r>
              <a:rPr lang="en-US" sz="3000" i="1" dirty="0"/>
              <a:t>M21-5, 8.A.1.h</a:t>
            </a:r>
            <a:r>
              <a:rPr lang="en-US" sz="3000" dirty="0"/>
              <a:t>, discusses collecting fees for a supplemental claims.</a:t>
            </a:r>
          </a:p>
          <a:p>
            <a:r>
              <a:rPr lang="en-US" sz="3000" dirty="0"/>
              <a:t>On July 30, 2021, The U.S. Court of Appeals for the Federal Circuit invalidated </a:t>
            </a:r>
            <a:r>
              <a:rPr lang="en-US" sz="3000" i="1" dirty="0"/>
              <a:t>38 C.F.R.</a:t>
            </a:r>
            <a:r>
              <a:rPr lang="en-US" sz="3000" i="1" dirty="0">
                <a:solidFill>
                  <a:schemeClr val="tx2"/>
                </a:solidFill>
              </a:rPr>
              <a:t> </a:t>
            </a:r>
            <a:r>
              <a:rPr lang="en-US" sz="3000" dirty="0">
                <a:solidFill>
                  <a:schemeClr val="tx2"/>
                </a:solidFill>
                <a:effectLst/>
                <a:ea typeface="Times New Roman" panose="02020603050405020304" pitchFamily="18" charset="0"/>
              </a:rPr>
              <a:t>§</a:t>
            </a:r>
            <a:r>
              <a:rPr lang="en-US" sz="3000" i="1" dirty="0"/>
              <a:t>14.636(c)(1)(</a:t>
            </a:r>
            <a:r>
              <a:rPr lang="en-US" sz="3000" i="1" dirty="0" err="1"/>
              <a:t>i</a:t>
            </a:r>
            <a:r>
              <a:rPr lang="en-US" sz="3000" i="1" dirty="0"/>
              <a:t>). </a:t>
            </a:r>
            <a:r>
              <a:rPr lang="en-US" sz="3000" dirty="0"/>
              <a:t>As a result of this ruling, attorney fee eligibility now applies to all supplemental claims processed under AMA on or after July 30, 2021.</a:t>
            </a:r>
          </a:p>
          <a:p>
            <a:pPr marL="914400" lvl="2" indent="0">
              <a:buNone/>
            </a:pPr>
            <a:endParaRPr lang="en-US" sz="2200" dirty="0"/>
          </a:p>
          <a:p>
            <a:pPr marL="0" indent="0">
              <a:buNone/>
            </a:pPr>
            <a:endParaRPr lang="en-US" sz="3000" dirty="0"/>
          </a:p>
        </p:txBody>
      </p:sp>
    </p:spTree>
    <p:extLst>
      <p:ext uri="{BB962C8B-B14F-4D97-AF65-F5344CB8AC3E}">
        <p14:creationId xmlns:p14="http://schemas.microsoft.com/office/powerpoint/2010/main" val="10316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40F9F2-70C2-4742-8838-D141EF8715B2}"/>
              </a:ext>
            </a:extLst>
          </p:cNvPr>
          <p:cNvSpPr>
            <a:spLocks noGrp="1"/>
          </p:cNvSpPr>
          <p:nvPr>
            <p:ph type="title"/>
          </p:nvPr>
        </p:nvSpPr>
        <p:spPr/>
        <p:txBody>
          <a:bodyPr/>
          <a:lstStyle/>
          <a:p>
            <a:r>
              <a:rPr lang="en-US" dirty="0"/>
              <a:t>Fees Payable and CUE</a:t>
            </a:r>
          </a:p>
        </p:txBody>
      </p:sp>
      <p:sp>
        <p:nvSpPr>
          <p:cNvPr id="8" name="Content Placeholder 7">
            <a:extLst>
              <a:ext uri="{FF2B5EF4-FFF2-40B4-BE49-F238E27FC236}">
                <a16:creationId xmlns:a16="http://schemas.microsoft.com/office/drawing/2014/main" id="{D0A2B6B8-9FF5-451A-915C-883DE846C298}"/>
              </a:ext>
            </a:extLst>
          </p:cNvPr>
          <p:cNvSpPr>
            <a:spLocks noGrp="1"/>
          </p:cNvSpPr>
          <p:nvPr>
            <p:ph idx="1"/>
          </p:nvPr>
        </p:nvSpPr>
        <p:spPr/>
        <p:txBody>
          <a:bodyPr>
            <a:normAutofit/>
          </a:bodyPr>
          <a:lstStyle/>
          <a:p>
            <a:r>
              <a:rPr lang="en-US" sz="2600" dirty="0"/>
              <a:t>Fees are payable if a claimant initiates a CUE and the notice of the decision issued, based on CUE, was on/after February 19, 2019, or a claimant initiates a CUE on a decision issued before February 19, 2019, and the legacy notice of disagreement was filed on the challenged decision on/after June 20, 2007.</a:t>
            </a:r>
          </a:p>
          <a:p>
            <a:r>
              <a:rPr lang="en-US" sz="2600" dirty="0"/>
              <a:t>Fees are NOT payable if VA identifies and corrects an error by calling a CUE that was not initiated by the claimant or representative, </a:t>
            </a:r>
            <a:r>
              <a:rPr lang="en-US" sz="2600" i="1" dirty="0"/>
              <a:t>M21-5, 8.A.1.j.</a:t>
            </a:r>
          </a:p>
          <a:p>
            <a:pPr marL="0" indent="0">
              <a:buNone/>
            </a:pPr>
            <a:endParaRPr lang="en-US" sz="3000" dirty="0"/>
          </a:p>
          <a:p>
            <a:pPr lvl="1"/>
            <a:endParaRPr lang="en-US" sz="2600" dirty="0"/>
          </a:p>
          <a:p>
            <a:pPr marL="0" indent="0">
              <a:buNone/>
            </a:pPr>
            <a:endParaRPr lang="en-US" sz="3000" dirty="0"/>
          </a:p>
        </p:txBody>
      </p:sp>
    </p:spTree>
    <p:extLst>
      <p:ext uri="{BB962C8B-B14F-4D97-AF65-F5344CB8AC3E}">
        <p14:creationId xmlns:p14="http://schemas.microsoft.com/office/powerpoint/2010/main" val="66551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215153" y="968187"/>
            <a:ext cx="11367247" cy="4679577"/>
          </a:xfrm>
        </p:spPr>
        <p:txBody>
          <a:bodyPr>
            <a:normAutofit/>
          </a:bodyPr>
          <a:lstStyle/>
          <a:p>
            <a:r>
              <a:rPr lang="en-US" b="1" dirty="0"/>
              <a:t>Scenario</a:t>
            </a:r>
            <a:r>
              <a:rPr lang="en-US" dirty="0"/>
              <a:t>: While reviewing an HLR requesting an increase in service connection, a DRO discovered that a prior claim granted an incorrect effective date. The DRO called a CUE and granted an earlier effective date on the prior rating.</a:t>
            </a:r>
          </a:p>
          <a:p>
            <a:r>
              <a:rPr lang="en-US" b="1" dirty="0"/>
              <a:t>Question</a:t>
            </a:r>
            <a:r>
              <a:rPr lang="en-US" dirty="0"/>
              <a:t>: Is the agent/attorney eligible for additional fees, based on that CUE?</a:t>
            </a:r>
          </a:p>
          <a:p>
            <a:r>
              <a:rPr lang="en-US" b="1" dirty="0"/>
              <a:t>Answer</a:t>
            </a:r>
            <a:r>
              <a:rPr lang="en-US" dirty="0"/>
              <a:t>: No, because the VA identified the error, not the Veteran or the representative.</a:t>
            </a:r>
          </a:p>
          <a:p>
            <a:pPr marL="0" indent="0">
              <a:buNone/>
            </a:pPr>
            <a:endParaRPr lang="en-US" dirty="0"/>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#2</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669020" y="5163671"/>
            <a:ext cx="1473013" cy="975984"/>
          </a:xfrm>
          <a:prstGeom prst="rect">
            <a:avLst/>
          </a:prstGeom>
        </p:spPr>
      </p:pic>
    </p:spTree>
    <p:extLst>
      <p:ext uri="{BB962C8B-B14F-4D97-AF65-F5344CB8AC3E}">
        <p14:creationId xmlns:p14="http://schemas.microsoft.com/office/powerpoint/2010/main" val="233345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518B9DA6DE74A4DA4C287D3A6B63D53" ma:contentTypeVersion="2" ma:contentTypeDescription="Create a new document." ma:contentTypeScope="" ma:versionID="3aef939740e2289d93f29249f2c62539">
  <xsd:schema xmlns:xsd="http://www.w3.org/2001/XMLSchema" xmlns:xs="http://www.w3.org/2001/XMLSchema" xmlns:p="http://schemas.microsoft.com/office/2006/metadata/properties" xmlns:ns2="094466b2-64ed-47dd-a24c-8a5620802415" targetNamespace="http://schemas.microsoft.com/office/2006/metadata/properties" ma:root="true" ma:fieldsID="7406e9d5a6b2e0392d4981191e6e6a5d" ns2:_="">
    <xsd:import namespace="094466b2-64ed-47dd-a24c-8a562080241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466b2-64ed-47dd-a24c-8a56208024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A52AE3-AC9B-492D-9897-21881D61922C}">
  <ds:schemaRefs>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094466b2-64ed-47dd-a24c-8a5620802415"/>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D1026970-780D-491D-AF7A-55EFB5B48F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4466b2-64ed-47dd-a24c-8a56208024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C60E9B-4066-4C3B-8FC9-4F09BEEB2D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Choose VA Theme</Template>
  <TotalTime>21920</TotalTime>
  <Words>3008</Words>
  <Application>Microsoft Office PowerPoint</Application>
  <PresentationFormat>Widescreen</PresentationFormat>
  <Paragraphs>174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Myriad Pro</vt:lpstr>
      <vt:lpstr>Choose VA Theme</vt:lpstr>
      <vt:lpstr> Agent and Attorney Fee Overview </vt:lpstr>
      <vt:lpstr>Lesson Objectives</vt:lpstr>
      <vt:lpstr>References</vt:lpstr>
      <vt:lpstr>Transition from M21-1 to M21-5</vt:lpstr>
      <vt:lpstr>30-day rule</vt:lpstr>
      <vt:lpstr>Knowledge Check #1</vt:lpstr>
      <vt:lpstr>Attorney Fees and Supplemental Claims</vt:lpstr>
      <vt:lpstr>Fees Payable and CUE</vt:lpstr>
      <vt:lpstr>Knowledge Check #2</vt:lpstr>
      <vt:lpstr>FTW Process</vt:lpstr>
      <vt:lpstr>The Current Attorney Fee Process</vt:lpstr>
      <vt:lpstr>The Current Attorney Fee Process (con’t)</vt:lpstr>
      <vt:lpstr>Knowledge Check #3</vt:lpstr>
      <vt:lpstr>Resources</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Agent and Attorney Fee Overview PowerPoint Presentation</dc:title>
  <dc:creator>Department of Veterans Affairs, Veterans Benefits Administration, Pension and Fiduciary Service, STAFF</dc:creator>
  <cp:lastModifiedBy>Kathy Poole</cp:lastModifiedBy>
  <cp:revision>485</cp:revision>
  <cp:lastPrinted>2019-05-03T19:24:24Z</cp:lastPrinted>
  <dcterms:created xsi:type="dcterms:W3CDTF">2018-12-10T17:48:20Z</dcterms:created>
  <dcterms:modified xsi:type="dcterms:W3CDTF">2023-10-04T12:57:02Z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0x010100B518B9DA6DE74A4DA4C287D3A6B63D53</vt:lpwstr>
  </property>
  <property fmtid="{D5CDD505-2E9C-101B-9397-08002B2CF9AE}" pid="3" name="MSIP_Label_40f5b659-45e0-406d-ada9-08e0b284cfc4_Enabled">
    <vt:lpwstr>true</vt:lpwstr>
  </property>
  <property fmtid="{D5CDD505-2E9C-101B-9397-08002B2CF9AE}" pid="4" name="MSIP_Label_40f5b659-45e0-406d-ada9-08e0b284cfc4_SetDate">
    <vt:lpwstr>2023-08-30T15:29:01Z</vt:lpwstr>
  </property>
  <property fmtid="{D5CDD505-2E9C-101B-9397-08002B2CF9AE}" pid="5" name="MSIP_Label_40f5b659-45e0-406d-ada9-08e0b284cfc4_Method">
    <vt:lpwstr>Standard</vt:lpwstr>
  </property>
  <property fmtid="{D5CDD505-2E9C-101B-9397-08002B2CF9AE}" pid="6" name="MSIP_Label_40f5b659-45e0-406d-ada9-08e0b284cfc4_Name">
    <vt:lpwstr>General (Non-CUI)</vt:lpwstr>
  </property>
  <property fmtid="{D5CDD505-2E9C-101B-9397-08002B2CF9AE}" pid="7" name="MSIP_Label_40f5b659-45e0-406d-ada9-08e0b284cfc4_SiteId">
    <vt:lpwstr>e95f1b23-abaf-45ee-821d-b7ab251ab3bf</vt:lpwstr>
  </property>
  <property fmtid="{D5CDD505-2E9C-101B-9397-08002B2CF9AE}" pid="8" name="MSIP_Label_40f5b659-45e0-406d-ada9-08e0b284cfc4_ActionId">
    <vt:lpwstr>6166d9f0-c5d7-43c4-ab3e-d70a16771e00</vt:lpwstr>
  </property>
  <property fmtid="{D5CDD505-2E9C-101B-9397-08002B2CF9AE}" pid="9" name="MSIP_Label_40f5b659-45e0-406d-ada9-08e0b284cfc4_ContentBits">
    <vt:lpwstr>0</vt:lpwstr>
  </property>
  <property fmtid="{D5CDD505-2E9C-101B-9397-08002B2CF9AE}" pid="10" name="Language">
    <vt:lpwstr>en</vt:lpwstr>
  </property>
  <property fmtid="{D5CDD505-2E9C-101B-9397-08002B2CF9AE}" pid="11" name="Type">
    <vt:lpwstr>Presentation</vt:lpwstr>
  </property>
</Properties>
</file>