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9" r:id="rId3"/>
  </p:sldMasterIdLst>
  <p:notesMasterIdLst>
    <p:notesMasterId r:id="rId45"/>
  </p:notesMasterIdLst>
  <p:sldIdLst>
    <p:sldId id="337" r:id="rId4"/>
    <p:sldId id="397" r:id="rId5"/>
    <p:sldId id="293" r:id="rId6"/>
    <p:sldId id="434" r:id="rId7"/>
    <p:sldId id="433" r:id="rId8"/>
    <p:sldId id="435" r:id="rId9"/>
    <p:sldId id="444" r:id="rId10"/>
    <p:sldId id="388" r:id="rId11"/>
    <p:sldId id="415" r:id="rId12"/>
    <p:sldId id="399" r:id="rId13"/>
    <p:sldId id="411" r:id="rId14"/>
    <p:sldId id="436" r:id="rId15"/>
    <p:sldId id="315" r:id="rId16"/>
    <p:sldId id="432" r:id="rId17"/>
    <p:sldId id="427" r:id="rId18"/>
    <p:sldId id="316" r:id="rId19"/>
    <p:sldId id="317" r:id="rId20"/>
    <p:sldId id="428" r:id="rId21"/>
    <p:sldId id="413" r:id="rId22"/>
    <p:sldId id="440" r:id="rId23"/>
    <p:sldId id="445" r:id="rId24"/>
    <p:sldId id="437" r:id="rId25"/>
    <p:sldId id="443" r:id="rId26"/>
    <p:sldId id="324" r:id="rId27"/>
    <p:sldId id="418" r:id="rId28"/>
    <p:sldId id="423" r:id="rId29"/>
    <p:sldId id="441" r:id="rId30"/>
    <p:sldId id="438" r:id="rId31"/>
    <p:sldId id="412" r:id="rId32"/>
    <p:sldId id="421" r:id="rId33"/>
    <p:sldId id="442" r:id="rId34"/>
    <p:sldId id="439" r:id="rId35"/>
    <p:sldId id="424" r:id="rId36"/>
    <p:sldId id="430" r:id="rId37"/>
    <p:sldId id="429" r:id="rId38"/>
    <p:sldId id="431" r:id="rId39"/>
    <p:sldId id="414" r:id="rId40"/>
    <p:sldId id="401" r:id="rId41"/>
    <p:sldId id="350" r:id="rId42"/>
    <p:sldId id="351" r:id="rId43"/>
    <p:sldId id="416" r:id="rId44"/>
  </p:sldIdLst>
  <p:sldSz cx="12192000" cy="6858000"/>
  <p:notesSz cx="6858000" cy="9144000"/>
  <p:custDataLst>
    <p:tags r:id="rId4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FD367C0-BE0F-4D1F-BEDC-107BCD1BEC6A}">
          <p14:sldIdLst>
            <p14:sldId id="337"/>
            <p14:sldId id="397"/>
            <p14:sldId id="293"/>
            <p14:sldId id="434"/>
          </p14:sldIdLst>
        </p14:section>
        <p14:section name="Summary of 8-points" id="{9BE41240-1444-4119-9914-B449AC06D8AF}">
          <p14:sldIdLst>
            <p14:sldId id="433"/>
            <p14:sldId id="435"/>
            <p14:sldId id="444"/>
          </p14:sldIdLst>
        </p14:section>
        <p14:section name="Define FF" id="{5EDCFD4C-2DDB-4A9D-8D63-2B82F730090B}">
          <p14:sldIdLst>
            <p14:sldId id="388"/>
            <p14:sldId id="415"/>
            <p14:sldId id="399"/>
            <p14:sldId id="411"/>
          </p14:sldIdLst>
        </p14:section>
        <p14:section name="Document Favorable Findings" id="{810E4759-58A2-4061-9C47-25B6613874A9}">
          <p14:sldIdLst>
            <p14:sldId id="436"/>
            <p14:sldId id="315"/>
            <p14:sldId id="432"/>
            <p14:sldId id="427"/>
            <p14:sldId id="316"/>
            <p14:sldId id="317"/>
            <p14:sldId id="428"/>
            <p14:sldId id="413"/>
            <p14:sldId id="440"/>
            <p14:sldId id="445"/>
          </p14:sldIdLst>
        </p14:section>
        <p14:section name="VBMS-R and FFs" id="{4A44D12C-22DB-4D88-9435-6FF985B28447}">
          <p14:sldIdLst>
            <p14:sldId id="437"/>
            <p14:sldId id="443"/>
            <p14:sldId id="324"/>
            <p14:sldId id="418"/>
            <p14:sldId id="423"/>
            <p14:sldId id="441"/>
          </p14:sldIdLst>
        </p14:section>
        <p14:section name="Overturning FFs" id="{4DD5AF5E-8375-4185-906E-EC06D87D7863}">
          <p14:sldIdLst>
            <p14:sldId id="438"/>
            <p14:sldId id="412"/>
            <p14:sldId id="421"/>
            <p14:sldId id="442"/>
          </p14:sldIdLst>
        </p14:section>
        <p14:section name="Examples and Exercises" id="{ADDCD671-5C7B-4F2E-8884-5E26AFFFDFE8}">
          <p14:sldIdLst>
            <p14:sldId id="439"/>
            <p14:sldId id="424"/>
            <p14:sldId id="430"/>
            <p14:sldId id="429"/>
            <p14:sldId id="431"/>
            <p14:sldId id="414"/>
          </p14:sldIdLst>
        </p14:section>
        <p14:section name="Course Summary" id="{9FEEA0D6-6922-4425-ADDF-5D9A07DAD496}">
          <p14:sldIdLst>
            <p14:sldId id="401"/>
            <p14:sldId id="350"/>
            <p14:sldId id="351"/>
            <p14:sldId id="41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F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60594" autoAdjust="0"/>
  </p:normalViewPr>
  <p:slideViewPr>
    <p:cSldViewPr snapToGrid="0">
      <p:cViewPr varScale="1">
        <p:scale>
          <a:sx n="64" d="100"/>
          <a:sy n="64" d="100"/>
        </p:scale>
        <p:origin x="163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ags" Target="tags/tag1.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C1E80F-C6C0-4E0C-82BF-FAD5F8F6F6E3}" type="datetimeFigureOut">
              <a:rPr lang="en-US" smtClean="0"/>
              <a:t>3/8/2022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E26D7C-4260-4439-B684-2DF7321557B4}" type="slidenum">
              <a:rPr lang="en-US" smtClean="0"/>
              <a:t>‹#›</a:t>
            </a:fld>
            <a:endParaRPr lang="en-US" dirty="0"/>
          </a:p>
        </p:txBody>
      </p:sp>
    </p:spTree>
    <p:extLst>
      <p:ext uri="{BB962C8B-B14F-4D97-AF65-F5344CB8AC3E}">
        <p14:creationId xmlns:p14="http://schemas.microsoft.com/office/powerpoint/2010/main" val="3186081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vbaw.vba.va.gov/APPEALS/RAMP_Resources.asp" TargetMode="External"/><Relationship Id="rId3" Type="http://schemas.openxmlformats.org/officeDocument/2006/relationships/hyperlink" Target="https://www.congress.gov/115/plaws/publ55/PLAW-115publ55.pdf" TargetMode="External"/><Relationship Id="rId7" Type="http://schemas.openxmlformats.org/officeDocument/2006/relationships/hyperlink" Target="https://vbaw.vba.va.gov/VBMS/Resources_Technical_Information.asp"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vaww.vrm.km.va.gov/system/templates/selfservice/va_kanew/help/agent/locale/en-US/portal/554400000001034/content/554400000180523/M21-1-Part-V-Subpart-iv-Chapter-1-Section-A-Completing-the-Rating-Decision-Narrative#7b" TargetMode="External"/><Relationship Id="rId5" Type="http://schemas.openxmlformats.org/officeDocument/2006/relationships/hyperlink" Target="https://www.ecfr.gov/cgi-bin/text-idx?c=ecfr&amp;sid=39c7e367a71c8efc570650851b266303&amp;rgn=div5&amp;view=text&amp;node=38:1.0.1.1.4&amp;idno=38#se38.1.3_1104" TargetMode="External"/><Relationship Id="rId4" Type="http://schemas.openxmlformats.org/officeDocument/2006/relationships/hyperlink" Target="https://www.ecfr.gov/cgi-bin/text-idx?SID=ad275643432556b9dda942343fb89296&amp;mc=true&amp;node=pt38.1.3&amp;rgn=div58#se38.1.3_1103" TargetMode="Externa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3" Type="http://schemas.openxmlformats.org/officeDocument/2006/relationships/hyperlink" Target="https://vba-tpi.vbatraining.org/lc/?AspxAutoDetectCookieSupport=1"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u="sng" dirty="0">
                <a:latin typeface="Arial" panose="020B0604020202020204" pitchFamily="34" charset="0"/>
                <a:cs typeface="Arial" panose="020B0604020202020204" pitchFamily="34" charset="0"/>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u="sng" dirty="0">
              <a:latin typeface="Arial" panose="020B0604020202020204" pitchFamily="34" charset="0"/>
              <a:cs typeface="Arial" panose="020B0604020202020204" pitchFamily="34" charset="0"/>
            </a:endParaRPr>
          </a:p>
          <a:p>
            <a:r>
              <a:rPr lang="en-US" dirty="0">
                <a:effectLst/>
              </a:rPr>
              <a:t>This course provides students with an understanding of the Appeals Modernization Act (AMA) improved decision notice element 4, favorable findings, and how to document favorable findings within a rating decision.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84954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Define and describe an overview of favorable findings</a:t>
            </a:r>
            <a:endParaRPr lang="en-US" sz="1200" i="1" dirty="0">
              <a:solidFill>
                <a:srgbClr val="002060"/>
              </a:solidFill>
              <a:latin typeface="Myriad Pro"/>
              <a:cs typeface="Times New Roman" panose="02020603050405020304" pitchFamily="18" charset="0"/>
            </a:endParaRP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Favorable findings are only applicable to denied claims. Although the claim (or issue) is denied – this decision requirement provides the claimant with findings that </a:t>
            </a:r>
            <a:r>
              <a:rPr lang="en-US" b="1" dirty="0"/>
              <a:t>are</a:t>
            </a:r>
            <a:r>
              <a:rPr lang="en-US" b="0" dirty="0"/>
              <a:t> favorable.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is important to note that not all claims will have favorable findings. </a:t>
            </a:r>
            <a:r>
              <a:rPr lang="en-US" sz="1800" dirty="0">
                <a:effectLst/>
                <a:latin typeface="Segoe UI" panose="020B0502040204020203" pitchFamily="34" charset="0"/>
              </a:rPr>
              <a:t>Favorable findings are only applicable to denied claims. </a:t>
            </a:r>
            <a:endParaRPr lang="en-US" sz="1800" dirty="0">
              <a:effectLst/>
              <a:latin typeface="Arial" panose="020B0604020202020204" pitchFamily="34" charset="0"/>
            </a:endParaRPr>
          </a:p>
          <a:p>
            <a:endParaRPr lang="en-US" dirty="0"/>
          </a:p>
          <a:p>
            <a:r>
              <a:rPr lang="en-US" dirty="0"/>
              <a:t>When documenting favorable findings, the decision maker must clearly identify the material element found to be met and briefly state the evidence used to support the finding. Only include the most relevant and recent evidence of record. It is important to know that favorable findings are not negative findings. </a:t>
            </a:r>
          </a:p>
          <a:p>
            <a:endParaRPr lang="en-US" dirty="0"/>
          </a:p>
          <a:p>
            <a:r>
              <a:rPr lang="en-US" dirty="0"/>
              <a:t>Lastly in our overview of what a favorable finding is –favorable findings are listed in the Reasons and Bases section of a decision.</a:t>
            </a:r>
          </a:p>
          <a:p>
            <a:endParaRPr lang="en-US" dirty="0"/>
          </a:p>
          <a:p>
            <a:endParaRPr lang="en-US" dirty="0"/>
          </a:p>
        </p:txBody>
      </p:sp>
      <p:sp>
        <p:nvSpPr>
          <p:cNvPr id="4" name="Slide Number Placeholder 3"/>
          <p:cNvSpPr>
            <a:spLocks noGrp="1"/>
          </p:cNvSpPr>
          <p:nvPr>
            <p:ph type="sldNum" sz="quarter" idx="5"/>
          </p:nvPr>
        </p:nvSpPr>
        <p:spPr/>
        <p:txBody>
          <a:bodyPr/>
          <a:lstStyle/>
          <a:p>
            <a:fld id="{9FE26D7C-4260-4439-B684-2DF7321557B4}" type="slidenum">
              <a:rPr lang="en-US" smtClean="0"/>
              <a:t>10</a:t>
            </a:fld>
            <a:endParaRPr lang="en-US" dirty="0"/>
          </a:p>
        </p:txBody>
      </p:sp>
    </p:spTree>
    <p:extLst>
      <p:ext uri="{BB962C8B-B14F-4D97-AF65-F5344CB8AC3E}">
        <p14:creationId xmlns:p14="http://schemas.microsoft.com/office/powerpoint/2010/main" val="41179441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Define and describe an overview of favorable findings</a:t>
            </a:r>
            <a:endParaRPr lang="en-US" sz="1200" i="1" dirty="0">
              <a:solidFill>
                <a:srgbClr val="002060"/>
              </a:solidFill>
              <a:latin typeface="Myriad Pro"/>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dirty="0"/>
              <a:t>Let’s consider this knowledge check. </a:t>
            </a:r>
          </a:p>
          <a:p>
            <a:endParaRPr lang="en-US" dirty="0"/>
          </a:p>
          <a:p>
            <a:r>
              <a:rPr lang="en-US" b="1" dirty="0"/>
              <a:t>True or False?</a:t>
            </a:r>
            <a:r>
              <a:rPr lang="en-US" dirty="0"/>
              <a:t> Favorable findings are required in all decisions.</a:t>
            </a:r>
          </a:p>
          <a:p>
            <a:pPr marL="0" indent="0">
              <a:buNone/>
            </a:pPr>
            <a:endParaRPr lang="en-US" sz="800" dirty="0"/>
          </a:p>
          <a:p>
            <a:r>
              <a:rPr lang="en-US" b="1" dirty="0"/>
              <a:t>Answer</a:t>
            </a:r>
            <a:r>
              <a:rPr lang="en-US" dirty="0"/>
              <a:t>: False. Favorable findings are only required for denied claims.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57672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we will discuss how to document favorable findings.</a:t>
            </a:r>
            <a:endParaRPr lang="en-US" sz="1200" dirty="0">
              <a:solidFill>
                <a:srgbClr val="002060"/>
              </a:solidFill>
              <a:latin typeface="Myriad Pro"/>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6013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Discuss when and how to document favorable findings</a:t>
            </a:r>
            <a:endParaRPr lang="en-US" sz="1200" i="1" dirty="0">
              <a:solidFill>
                <a:srgbClr val="002060"/>
              </a:solidFill>
              <a:latin typeface="Myriad Pro"/>
              <a:cs typeface="Times New Roman" panose="02020603050405020304" pitchFamily="18" charset="0"/>
            </a:endParaRP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pPr defTabSz="931774">
              <a:defRPr/>
            </a:pPr>
            <a:endParaRPr lang="en-US" sz="1200" u="sng"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When documenting favorable findings, clearly identify the material element that was met, such as incurrence, nexus, diagnosis, or presumptions (i.e., exposure to herbicides, chemical, radiation, etc.). </a:t>
            </a:r>
          </a:p>
          <a:p>
            <a:pPr defTabSz="931774">
              <a:defRPr/>
            </a:pPr>
            <a:endParaRPr lang="en-US" sz="1200" u="none"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Briefly state the evidence used to support the finding. Only include the most relevant and recent evidence of record.</a:t>
            </a:r>
          </a:p>
          <a:p>
            <a:pPr defTabSz="931774">
              <a:defRPr/>
            </a:pPr>
            <a:endParaRPr lang="en-US" sz="1200" u="none" dirty="0">
              <a:solidFill>
                <a:srgbClr val="002060"/>
              </a:solidFill>
              <a:latin typeface="Myriad Pro"/>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dirty="0">
                <a:solidFill>
                  <a:srgbClr val="002060"/>
                </a:solidFill>
                <a:latin typeface="Myriad Pro"/>
              </a:rPr>
              <a:t>A list of pre-approved text is available for use in documenting the material element for favorable findings. (see </a:t>
            </a:r>
            <a:r>
              <a:rPr lang="en-US" i="1" dirty="0">
                <a:solidFill>
                  <a:srgbClr val="002060"/>
                </a:solidFill>
                <a:latin typeface="Myriad Pro"/>
              </a:rPr>
              <a:t>Favorable Findings Approved Text </a:t>
            </a:r>
            <a:r>
              <a:rPr lang="en-US" dirty="0">
                <a:solidFill>
                  <a:srgbClr val="002060"/>
                </a:solidFill>
                <a:latin typeface="Myriad Pro"/>
              </a:rPr>
              <a:t>handout)</a:t>
            </a:r>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2018483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Discuss when and how to document favorable findings</a:t>
            </a:r>
            <a:endParaRPr lang="en-US" sz="1200" i="1" dirty="0">
              <a:solidFill>
                <a:srgbClr val="002060"/>
              </a:solidFill>
              <a:latin typeface="Myriad Pro"/>
              <a:cs typeface="Times New Roman" panose="02020603050405020304" pitchFamily="18" charset="0"/>
            </a:endParaRP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Determining the material elements for a favorable finding requires understanding the basis of the claim and the theories addressed. Only provide favorable findings related to the theories addressed in the rating decision.</a:t>
            </a:r>
          </a:p>
          <a:p>
            <a:endParaRPr lang="en-US" dirty="0"/>
          </a:p>
          <a:p>
            <a:r>
              <a:rPr lang="en-US" dirty="0"/>
              <a:t>For example, if denying a condition on a direct basis only, even if it is a condition which can be presumptively granted, only include direct favorable findings. Hearing loss can be denied on both a direct and presumptive basis. If the Veteran did not claim hearing loss on a presumptive basis, and presumption is not otherwise addressed in the rating decision, then presumptive favorable findings are not required. However, if presumption is addressed, then presumptive favorable findings are required. </a:t>
            </a:r>
          </a:p>
        </p:txBody>
      </p:sp>
      <p:sp>
        <p:nvSpPr>
          <p:cNvPr id="4" name="Slide Number Placeholder 3"/>
          <p:cNvSpPr>
            <a:spLocks noGrp="1"/>
          </p:cNvSpPr>
          <p:nvPr>
            <p:ph type="sldNum" sz="quarter" idx="5"/>
          </p:nvPr>
        </p:nvSpPr>
        <p:spPr/>
        <p:txBody>
          <a:bodyPr/>
          <a:lstStyle/>
          <a:p>
            <a:fld id="{9FE26D7C-4260-4439-B684-2DF7321557B4}" type="slidenum">
              <a:rPr lang="en-US" smtClean="0"/>
              <a:t>14</a:t>
            </a:fld>
            <a:endParaRPr lang="en-US" dirty="0"/>
          </a:p>
        </p:txBody>
      </p:sp>
    </p:spTree>
    <p:extLst>
      <p:ext uri="{BB962C8B-B14F-4D97-AF65-F5344CB8AC3E}">
        <p14:creationId xmlns:p14="http://schemas.microsoft.com/office/powerpoint/2010/main" val="26196797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Discuss when and how to document favorable findings</a:t>
            </a:r>
            <a:endParaRPr lang="en-US" sz="1200" i="1" dirty="0">
              <a:solidFill>
                <a:srgbClr val="002060"/>
              </a:solidFill>
              <a:latin typeface="Myriad Pro"/>
              <a:cs typeface="Times New Roman" panose="02020603050405020304" pitchFamily="18" charset="0"/>
            </a:endParaRP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Examine the favorable finding shown. Each favorable finding has two parts: 1) system-generated text and 2) user-generated free text. </a:t>
            </a:r>
          </a:p>
          <a:p>
            <a:endParaRPr lang="en-US" dirty="0"/>
          </a:p>
          <a:p>
            <a:r>
              <a:rPr lang="en-US" dirty="0"/>
              <a:t>1) The system-generated text is the material element. Here, the material element informs the Veteran that they have been diagnosed with a disability. </a:t>
            </a:r>
          </a:p>
          <a:p>
            <a:endParaRPr lang="en-US" dirty="0"/>
          </a:p>
          <a:p>
            <a:r>
              <a:rPr lang="en-US" dirty="0"/>
              <a:t>2) The user-generated free text provides the supporting evidence. Here, the supporting evidence is the examination dated April 9, 2021, which shows the Veteran has a diagnosis of right knee patellofemoral pain syndrome. </a:t>
            </a:r>
          </a:p>
        </p:txBody>
      </p:sp>
      <p:sp>
        <p:nvSpPr>
          <p:cNvPr id="4" name="Slide Number Placeholder 3"/>
          <p:cNvSpPr>
            <a:spLocks noGrp="1"/>
          </p:cNvSpPr>
          <p:nvPr>
            <p:ph type="sldNum" sz="quarter" idx="5"/>
          </p:nvPr>
        </p:nvSpPr>
        <p:spPr/>
        <p:txBody>
          <a:bodyPr/>
          <a:lstStyle/>
          <a:p>
            <a:fld id="{9FE26D7C-4260-4439-B684-2DF7321557B4}" type="slidenum">
              <a:rPr lang="en-US" smtClean="0"/>
              <a:t>15</a:t>
            </a:fld>
            <a:endParaRPr lang="en-US" dirty="0"/>
          </a:p>
        </p:txBody>
      </p:sp>
    </p:spTree>
    <p:extLst>
      <p:ext uri="{BB962C8B-B14F-4D97-AF65-F5344CB8AC3E}">
        <p14:creationId xmlns:p14="http://schemas.microsoft.com/office/powerpoint/2010/main" val="212414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Discuss when and how to document favorable findings</a:t>
            </a:r>
            <a:endParaRPr lang="en-US" sz="1200" i="1" dirty="0">
              <a:solidFill>
                <a:srgbClr val="002060"/>
              </a:solidFill>
              <a:latin typeface="Myriad Pro"/>
              <a:cs typeface="Times New Roman" panose="02020603050405020304" pitchFamily="18" charset="0"/>
            </a:endParaRP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pPr defTabSz="931774">
              <a:defRPr/>
            </a:pPr>
            <a:endParaRPr lang="en-US" sz="1200" u="sng" dirty="0">
              <a:solidFill>
                <a:srgbClr val="002060"/>
              </a:solidFill>
              <a:latin typeface="Myriad Pro"/>
              <a:cs typeface="Times New Roman" panose="02020603050405020304" pitchFamily="18" charset="0"/>
            </a:endParaRPr>
          </a:p>
          <a:p>
            <a:r>
              <a:rPr lang="en-US" sz="1200" kern="1200" dirty="0">
                <a:solidFill>
                  <a:schemeClr val="tx1"/>
                </a:solidFill>
                <a:effectLst/>
                <a:latin typeface="+mn-lt"/>
                <a:ea typeface="+mn-ea"/>
                <a:cs typeface="+mn-cs"/>
              </a:rPr>
              <a:t>Good examples of favorable findings are specific and document supporting evidence.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 in-service injury is confirmed based on a right knee strain shown in service treatment records dated January 3, 1956.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 direct causal relationship between your right knee injury in service and your currently diagnosed right knee arthritis is established on VAMC Houston examination dated March 17, 2017.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Agent Orange herbicide exposure is presumed based on confirmed service in Vietnam on DD 214 for service period April 1966 to April 1972.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Your left shoulder arthritis meets the requirement for a chronic condition at a compensable degree within one year of discharge based on VAMC Bay Pines treatment reports dated January 1, 2013.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Entitlement to an earlier effective date is shown based on a diagnosis of diabetes mellitus prior to May 2001 shown in private treatment records from Dr. Smith dated January 1999.   </a:t>
            </a:r>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17675262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Discuss when and how to document favorable findings</a:t>
            </a:r>
            <a:endParaRPr lang="en-US" sz="1200" i="1" dirty="0">
              <a:solidFill>
                <a:srgbClr val="002060"/>
              </a:solidFill>
              <a:latin typeface="Myriad Pro"/>
              <a:cs typeface="Times New Roman" panose="02020603050405020304" pitchFamily="18" charset="0"/>
            </a:endParaRP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b="1" dirty="0"/>
          </a:p>
          <a:p>
            <a:r>
              <a:rPr lang="en-US" b="0" dirty="0"/>
              <a:t>Favorable</a:t>
            </a:r>
            <a:r>
              <a:rPr lang="en-US" b="1" dirty="0"/>
              <a:t> </a:t>
            </a:r>
            <a:r>
              <a:rPr lang="en-US" dirty="0"/>
              <a:t>findings should be specific enough that a claimant, upon reading the notification and rating decision, will be able to determine what evidence was used to make the finding.</a:t>
            </a:r>
          </a:p>
          <a:p>
            <a:endParaRPr lang="en-US" b="0" dirty="0"/>
          </a:p>
          <a:p>
            <a:pPr marL="0" indent="0">
              <a:buNone/>
            </a:pPr>
            <a:r>
              <a:rPr lang="en-US" sz="1400" b="0" dirty="0">
                <a:solidFill>
                  <a:srgbClr val="002060"/>
                </a:solidFill>
                <a:latin typeface="Myriad Pro"/>
              </a:rPr>
              <a:t>Improper examples are general and lack supporting evidence. For example:</a:t>
            </a:r>
          </a:p>
          <a:p>
            <a:pPr marL="0" indent="0">
              <a:buNone/>
            </a:pPr>
            <a:endParaRPr lang="en-US" sz="1200" b="1" dirty="0">
              <a:solidFill>
                <a:srgbClr val="002060"/>
              </a:solidFill>
              <a:latin typeface="Myriad Pro"/>
            </a:endParaRPr>
          </a:p>
          <a:p>
            <a:pPr marL="171450" indent="-171450">
              <a:lnSpc>
                <a:spcPct val="150000"/>
              </a:lnSpc>
              <a:buFont typeface="Arial" panose="020B0604020202020204" pitchFamily="34" charset="0"/>
              <a:buChar char="•"/>
            </a:pPr>
            <a:r>
              <a:rPr lang="en-US" dirty="0">
                <a:solidFill>
                  <a:srgbClr val="002060"/>
                </a:solidFill>
                <a:latin typeface="Myriad Pro"/>
              </a:rPr>
              <a:t>Service connection warranted. </a:t>
            </a:r>
          </a:p>
          <a:p>
            <a:pPr marL="171450" indent="-171450">
              <a:lnSpc>
                <a:spcPct val="150000"/>
              </a:lnSpc>
              <a:buFont typeface="Arial" panose="020B0604020202020204" pitchFamily="34" charset="0"/>
              <a:buChar char="•"/>
            </a:pPr>
            <a:r>
              <a:rPr lang="en-US" dirty="0">
                <a:solidFill>
                  <a:srgbClr val="002060"/>
                </a:solidFill>
                <a:latin typeface="Myriad Pro"/>
              </a:rPr>
              <a:t>Current diagnosis.</a:t>
            </a:r>
          </a:p>
          <a:p>
            <a:pPr marL="171450" indent="-171450">
              <a:lnSpc>
                <a:spcPct val="150000"/>
              </a:lnSpc>
              <a:buFont typeface="Arial" panose="020B0604020202020204" pitchFamily="34" charset="0"/>
              <a:buChar char="•"/>
            </a:pPr>
            <a:r>
              <a:rPr lang="en-US" dirty="0">
                <a:solidFill>
                  <a:srgbClr val="002060"/>
                </a:solidFill>
                <a:latin typeface="Myriad Pro"/>
              </a:rPr>
              <a:t>Diagnosis in service treatment records. </a:t>
            </a:r>
          </a:p>
          <a:p>
            <a:pPr marL="171450" indent="-171450">
              <a:lnSpc>
                <a:spcPct val="150000"/>
              </a:lnSpc>
              <a:buFont typeface="Arial" panose="020B0604020202020204" pitchFamily="34" charset="0"/>
              <a:buChar char="•"/>
            </a:pPr>
            <a:r>
              <a:rPr lang="en-US" dirty="0">
                <a:solidFill>
                  <a:srgbClr val="002060"/>
                </a:solidFill>
                <a:latin typeface="Myriad Pro"/>
              </a:rPr>
              <a:t>Private treatment records show a current diagnosis.</a:t>
            </a:r>
          </a:p>
          <a:p>
            <a:pPr marL="171450" indent="-171450">
              <a:lnSpc>
                <a:spcPct val="150000"/>
              </a:lnSpc>
              <a:buFont typeface="Arial" panose="020B0604020202020204" pitchFamily="34" charset="0"/>
              <a:buChar char="•"/>
            </a:pPr>
            <a:r>
              <a:rPr lang="en-US" dirty="0">
                <a:solidFill>
                  <a:srgbClr val="002060"/>
                </a:solidFill>
                <a:latin typeface="Myriad Pro"/>
              </a:rPr>
              <a:t>VA Houston examination report dated March 9, 2018. </a:t>
            </a:r>
          </a:p>
          <a:p>
            <a:pPr marL="171450" indent="-171450">
              <a:lnSpc>
                <a:spcPct val="150000"/>
              </a:lnSpc>
              <a:buFont typeface="Arial" panose="020B0604020202020204" pitchFamily="34" charset="0"/>
              <a:buChar char="•"/>
            </a:pPr>
            <a:r>
              <a:rPr lang="en-US" dirty="0">
                <a:solidFill>
                  <a:srgbClr val="002060"/>
                </a:solidFill>
                <a:latin typeface="Myriad Pro"/>
              </a:rPr>
              <a:t>Vietnam service confirmed. </a:t>
            </a:r>
          </a:p>
          <a:p>
            <a:pPr>
              <a:lnSpc>
                <a:spcPct val="150000"/>
              </a:lnSpc>
            </a:pPr>
            <a:endParaRPr lang="en-US" dirty="0">
              <a:solidFill>
                <a:srgbClr val="002060"/>
              </a:solidFill>
              <a:latin typeface="Myriad Pro"/>
            </a:endParaRPr>
          </a:p>
          <a:p>
            <a:pPr>
              <a:lnSpc>
                <a:spcPct val="150000"/>
              </a:lnSpc>
            </a:pPr>
            <a:r>
              <a:rPr lang="en-US" dirty="0">
                <a:solidFill>
                  <a:srgbClr val="002060"/>
                </a:solidFill>
                <a:latin typeface="Myriad Pro"/>
              </a:rPr>
              <a:t>All of these need the material element plus supporting evidence to meet the standards of proper favorable findings. </a:t>
            </a:r>
          </a:p>
          <a:p>
            <a:endParaRPr lang="en-US" dirty="0"/>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17</a:t>
            </a:fld>
            <a:endParaRPr lang="en-US" dirty="0">
              <a:solidFill>
                <a:prstClr val="black"/>
              </a:solidFill>
            </a:endParaRPr>
          </a:p>
        </p:txBody>
      </p:sp>
    </p:spTree>
    <p:extLst>
      <p:ext uri="{BB962C8B-B14F-4D97-AF65-F5344CB8AC3E}">
        <p14:creationId xmlns:p14="http://schemas.microsoft.com/office/powerpoint/2010/main" val="31418516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Discuss when and how to document favorable findings</a:t>
            </a:r>
            <a:endParaRPr lang="en-US" sz="1200" i="1" dirty="0">
              <a:solidFill>
                <a:srgbClr val="002060"/>
              </a:solidFill>
              <a:latin typeface="Myriad Pro"/>
              <a:cs typeface="Times New Roman" panose="02020603050405020304" pitchFamily="18" charset="0"/>
            </a:endParaRPr>
          </a:p>
          <a:p>
            <a:pPr defTabSz="931774">
              <a:defRPr/>
            </a:pPr>
            <a:endParaRPr lang="en-US" sz="1200" i="1" u="sng" dirty="0">
              <a:solidFill>
                <a:srgbClr val="002060"/>
              </a:solidFill>
              <a:latin typeface="Myriad Pro"/>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Denials of ancillary or additional benefits also have valid favorable findings. The table here shows examples of favorable findings for ancillary benefits. Use VBMS-R as needed for the specific ancillary benefit at issue.</a:t>
            </a:r>
          </a:p>
          <a:p>
            <a:endParaRPr lang="en-US" dirty="0"/>
          </a:p>
          <a:p>
            <a:r>
              <a:rPr lang="en-US" dirty="0"/>
              <a:t>When denying special monthly compensation (SMC), the favorable finding depends on the particular SMC at issue. </a:t>
            </a:r>
          </a:p>
          <a:p>
            <a:endParaRPr lang="en-US" dirty="0"/>
          </a:p>
          <a:p>
            <a:r>
              <a:rPr lang="en-US" dirty="0"/>
              <a:t>For auto/adaptive equipment, the decision should tell the Veteran that there is a disability present that meets the criteria for potential entitlement to the benefit.</a:t>
            </a:r>
          </a:p>
          <a:p>
            <a:endParaRPr lang="en-US" dirty="0"/>
          </a:p>
          <a:p>
            <a:r>
              <a:rPr lang="en-US" dirty="0"/>
              <a:t>For specially adapted housing and special home adaptation, the decision should tell the Veteran that there is a disability present that meets the criteria for the specific benefit.</a:t>
            </a:r>
          </a:p>
          <a:p>
            <a:endParaRPr lang="en-US" dirty="0"/>
          </a:p>
          <a:p>
            <a:endParaRPr lang="en-US" dirty="0"/>
          </a:p>
        </p:txBody>
      </p:sp>
      <p:sp>
        <p:nvSpPr>
          <p:cNvPr id="4" name="Slide Number Placeholder 3"/>
          <p:cNvSpPr>
            <a:spLocks noGrp="1"/>
          </p:cNvSpPr>
          <p:nvPr>
            <p:ph type="sldNum" sz="quarter" idx="5"/>
          </p:nvPr>
        </p:nvSpPr>
        <p:spPr/>
        <p:txBody>
          <a:bodyPr/>
          <a:lstStyle/>
          <a:p>
            <a:fld id="{9FE26D7C-4260-4439-B684-2DF7321557B4}" type="slidenum">
              <a:rPr lang="en-US" smtClean="0"/>
              <a:t>18</a:t>
            </a:fld>
            <a:endParaRPr lang="en-US" dirty="0"/>
          </a:p>
        </p:txBody>
      </p:sp>
    </p:spTree>
    <p:extLst>
      <p:ext uri="{BB962C8B-B14F-4D97-AF65-F5344CB8AC3E}">
        <p14:creationId xmlns:p14="http://schemas.microsoft.com/office/powerpoint/2010/main" val="20809943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Discuss when and how to document favorable findings</a:t>
            </a:r>
            <a:endParaRPr lang="en-US" sz="1200" i="1" dirty="0">
              <a:solidFill>
                <a:srgbClr val="002060"/>
              </a:solidFill>
              <a:latin typeface="Myriad Pro"/>
              <a:cs typeface="Times New Roman" panose="02020603050405020304" pitchFamily="18" charset="0"/>
            </a:endParaRPr>
          </a:p>
          <a:p>
            <a:pPr defTabSz="931774">
              <a:defRPr/>
            </a:pPr>
            <a:endParaRPr lang="en-US" sz="1200" i="1" u="sng" dirty="0">
              <a:solidFill>
                <a:srgbClr val="002060"/>
              </a:solidFill>
              <a:latin typeface="Myriad Pro"/>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If VA reviews or reconsiders a claim it previously denied and decides to change the basis of the denial, it must reprocess the denial and if necessary, add any new favorable findings related to the basis of the new denial and/or overturn all findings that were formerly found favorable but are no longer applicable.  The new decision should carry forward the previous favorable findings.</a:t>
            </a:r>
          </a:p>
        </p:txBody>
      </p:sp>
      <p:sp>
        <p:nvSpPr>
          <p:cNvPr id="4" name="Slide Number Placeholder 3"/>
          <p:cNvSpPr>
            <a:spLocks noGrp="1"/>
          </p:cNvSpPr>
          <p:nvPr>
            <p:ph type="sldNum" sz="quarter" idx="5"/>
          </p:nvPr>
        </p:nvSpPr>
        <p:spPr/>
        <p:txBody>
          <a:bodyPr/>
          <a:lstStyle/>
          <a:p>
            <a:fld id="{9FE26D7C-4260-4439-B684-2DF7321557B4}" type="slidenum">
              <a:rPr lang="en-US" smtClean="0"/>
              <a:t>19</a:t>
            </a:fld>
            <a:endParaRPr lang="en-US" dirty="0"/>
          </a:p>
        </p:txBody>
      </p:sp>
    </p:spTree>
    <p:extLst>
      <p:ext uri="{BB962C8B-B14F-4D97-AF65-F5344CB8AC3E}">
        <p14:creationId xmlns:p14="http://schemas.microsoft.com/office/powerpoint/2010/main" val="3394929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pPr marL="0" indent="0">
              <a:buNone/>
            </a:pPr>
            <a:r>
              <a:rPr lang="en-US" b="1" dirty="0"/>
              <a:t>So, what is the bottom line with favorable findings? </a:t>
            </a:r>
          </a:p>
          <a:p>
            <a:pPr marL="0" indent="0">
              <a:buNone/>
            </a:pPr>
            <a:endParaRPr lang="en-US" b="1" dirty="0"/>
          </a:p>
          <a:p>
            <a:pPr marL="0" indent="0">
              <a:buNone/>
            </a:pPr>
            <a:r>
              <a:rPr lang="en-US" dirty="0"/>
              <a:t>The Appeals Modernization Act (AMA) includes expanded eight-point notice requirements for VA decisions. Claims processors must understand these notice requirements and how to implement them.</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yriad Pro" panose="020B0503030403020204" pitchFamily="34" charset="0"/>
              </a:rPr>
              <a:t>A favorable finding informs the claimant of any material element that was met, despite the VA denial.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26867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Discuss when and how to document favorable findings</a:t>
            </a:r>
            <a:endParaRPr lang="en-US" sz="1200" i="1" dirty="0">
              <a:solidFill>
                <a:srgbClr val="002060"/>
              </a:solidFill>
              <a:latin typeface="Myriad Pro"/>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b="1" dirty="0"/>
              <a:t>Scenario</a:t>
            </a:r>
            <a:r>
              <a:rPr lang="en-US" dirty="0"/>
              <a:t>: Veteran claims right knee arthritis due to in-service knee injury. The examiner diagnosed the condition in a VAMC Houston exam dated February 11, 2021 but provided a negative medical opinion. Service treatment records confirm right knee injury on March 3, 2000. </a:t>
            </a:r>
          </a:p>
          <a:p>
            <a:pPr marL="0" indent="0">
              <a:buNone/>
            </a:pPr>
            <a:endParaRPr lang="en-US" dirty="0"/>
          </a:p>
          <a:p>
            <a:r>
              <a:rPr lang="en-US" b="1" dirty="0"/>
              <a:t>Question</a:t>
            </a:r>
            <a:r>
              <a:rPr lang="en-US" dirty="0"/>
              <a:t>: How many favorable findings should be in the rating decision? What should the favorable findings inform the Veteran?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dirty="0">
              <a:solidFill>
                <a:srgbClr val="002F56"/>
              </a:solidFill>
              <a:effectLst/>
              <a:latin typeface="Myriad Pro" panose="020B0503030403020204" pitchFamily="34" charset="0"/>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082560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Discuss when and how to document favorable findings</a:t>
            </a:r>
            <a:endParaRPr lang="en-US" sz="1200" i="1" dirty="0">
              <a:solidFill>
                <a:srgbClr val="002060"/>
              </a:solidFill>
              <a:latin typeface="Myriad Pro"/>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Answer</a:t>
            </a:r>
            <a:r>
              <a:rPr lang="en-US" dirty="0"/>
              <a:t>: The rating decision needs two favorable findings.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The first favorable finding should be “</a:t>
            </a:r>
            <a:r>
              <a:rPr lang="en-US" sz="1200" u="none" strike="noStrike" dirty="0">
                <a:solidFill>
                  <a:srgbClr val="002F56"/>
                </a:solidFill>
                <a:effectLst/>
                <a:latin typeface="Myriad Pro" panose="020B0503030403020204" pitchFamily="34" charset="0"/>
              </a:rPr>
              <a:t>You have been diagnosed with a disability” with the supporting evidence of “Examination from VAMC Houston dated </a:t>
            </a:r>
            <a:r>
              <a:rPr lang="en-US" dirty="0"/>
              <a:t>February 11, 2021 </a:t>
            </a:r>
            <a:r>
              <a:rPr lang="en-US" sz="1200" u="none" strike="noStrike" dirty="0">
                <a:solidFill>
                  <a:srgbClr val="002F56"/>
                </a:solidFill>
                <a:effectLst/>
                <a:latin typeface="Myriad Pro" panose="020B0503030403020204" pitchFamily="34" charset="0"/>
              </a:rPr>
              <a:t>confirms the diagnosis of right knee arthritis.”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200" u="none" strike="noStrike" dirty="0">
                <a:solidFill>
                  <a:srgbClr val="002F56"/>
                </a:solidFill>
                <a:effectLst/>
                <a:latin typeface="Myriad Pro" panose="020B0503030403020204" pitchFamily="34" charset="0"/>
              </a:rPr>
              <a:t>The second favorable finding should be “The evidence shows that a qualifying event, injury, or disease had its onset during your service” with the supporting evidence of “Service treatment records dated </a:t>
            </a:r>
            <a:r>
              <a:rPr lang="en-US" dirty="0"/>
              <a:t>March 3, 2000</a:t>
            </a:r>
            <a:r>
              <a:rPr lang="en-US" sz="1200" u="none" strike="noStrike" dirty="0">
                <a:solidFill>
                  <a:srgbClr val="002F56"/>
                </a:solidFill>
                <a:effectLst/>
                <a:latin typeface="Myriad Pro" panose="020B0503030403020204" pitchFamily="34" charset="0"/>
              </a:rPr>
              <a:t> confirm a right knee injury.”</a:t>
            </a:r>
            <a:endParaRPr lang="en-US" sz="1200" b="0" i="0" u="none" strike="noStrike" dirty="0">
              <a:solidFill>
                <a:srgbClr val="002F56"/>
              </a:solidFill>
              <a:effectLst/>
              <a:latin typeface="Myriad Pro" panose="020B0503030403020204" pitchFamily="34" charset="0"/>
            </a:endParaRPr>
          </a:p>
          <a:p>
            <a:endParaRPr lang="en-US" dirty="0"/>
          </a:p>
        </p:txBody>
      </p:sp>
      <p:sp>
        <p:nvSpPr>
          <p:cNvPr id="4" name="Slide Number Placeholder 3"/>
          <p:cNvSpPr>
            <a:spLocks noGrp="1"/>
          </p:cNvSpPr>
          <p:nvPr>
            <p:ph type="sldNum" sz="quarter" idx="5"/>
          </p:nvPr>
        </p:nvSpPr>
        <p:spPr/>
        <p:txBody>
          <a:bodyPr/>
          <a:lstStyle/>
          <a:p>
            <a:fld id="{9FE26D7C-4260-4439-B684-2DF7321557B4}" type="slidenum">
              <a:rPr lang="en-US" smtClean="0"/>
              <a:t>21</a:t>
            </a:fld>
            <a:endParaRPr lang="en-US" dirty="0"/>
          </a:p>
        </p:txBody>
      </p:sp>
    </p:spTree>
    <p:extLst>
      <p:ext uri="{BB962C8B-B14F-4D97-AF65-F5344CB8AC3E}">
        <p14:creationId xmlns:p14="http://schemas.microsoft.com/office/powerpoint/2010/main" val="11746170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sz="1200" dirty="0">
                <a:solidFill>
                  <a:srgbClr val="002060"/>
                </a:solidFill>
                <a:latin typeface="Myriad Pro"/>
                <a:cs typeface="Times New Roman" panose="02020603050405020304" pitchFamily="18" charset="0"/>
              </a:rPr>
              <a:t>Next, we will recall how to use VBMS-R to document favorable findings</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6866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u="none" dirty="0">
                <a:solidFill>
                  <a:srgbClr val="002060"/>
                </a:solidFill>
                <a:latin typeface="Myriad Pro"/>
                <a:cs typeface="Times New Roman" panose="02020603050405020304" pitchFamily="18" charset="0"/>
              </a:rPr>
              <a:t>Learning Objective:  Recall</a:t>
            </a:r>
            <a:r>
              <a:rPr lang="en-US" sz="1200" i="1" dirty="0">
                <a:solidFill>
                  <a:srgbClr val="002060"/>
                </a:solidFill>
                <a:latin typeface="Myriad Pro"/>
                <a:cs typeface="Times New Roman" panose="02020603050405020304" pitchFamily="18" charset="0"/>
              </a:rPr>
              <a:t> how to use VBMS-R to document favorable findings</a:t>
            </a: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pPr defTabSz="931774">
              <a:defRPr/>
            </a:pPr>
            <a:endParaRPr lang="en-US" sz="1200" u="sng" dirty="0">
              <a:solidFill>
                <a:srgbClr val="002060"/>
              </a:solidFill>
              <a:latin typeface="Myriad Pro"/>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Myriad Pro"/>
              </a:rPr>
              <a:t>Decisionmakers must address any favorable findings in rating decisions based on the decision rendered as shown below: </a:t>
            </a:r>
          </a:p>
          <a:p>
            <a:pPr defTabSz="931774">
              <a:defRPr/>
            </a:pPr>
            <a:endParaRPr lang="en-US" sz="1200" u="sng" dirty="0">
              <a:solidFill>
                <a:srgbClr val="002060"/>
              </a:solidFill>
              <a:latin typeface="Myriad Pro"/>
              <a:cs typeface="Times New Roman" panose="02020603050405020304" pitchFamily="18" charset="0"/>
            </a:endParaRPr>
          </a:p>
          <a:p>
            <a:r>
              <a:rPr lang="en-US" sz="2800" b="1" dirty="0">
                <a:solidFill>
                  <a:srgbClr val="002060"/>
                </a:solidFill>
                <a:latin typeface="Myriad Pro"/>
              </a:rPr>
              <a:t>Issues Granted </a:t>
            </a:r>
            <a:r>
              <a:rPr lang="en-US" sz="2800" dirty="0">
                <a:solidFill>
                  <a:srgbClr val="002060"/>
                </a:solidFill>
                <a:latin typeface="Myriad Pro"/>
              </a:rPr>
              <a:t> </a:t>
            </a:r>
          </a:p>
          <a:p>
            <a:pPr marL="400041" lvl="1" indent="0">
              <a:buNone/>
            </a:pPr>
            <a:r>
              <a:rPr lang="en-US" sz="2600" dirty="0">
                <a:solidFill>
                  <a:srgbClr val="002060"/>
                </a:solidFill>
                <a:latin typeface="Myriad Pro"/>
              </a:rPr>
              <a:t>There is no requirement to separately list favorable findings. Rely on </a:t>
            </a:r>
            <a:r>
              <a:rPr lang="en-US" sz="4000" dirty="0"/>
              <a:t>system-generated grant language automated by VBMS-R’s Disability Decision Information (DDI) screen entries and selections.</a:t>
            </a:r>
            <a:endParaRPr lang="en-US" sz="2600" dirty="0">
              <a:solidFill>
                <a:srgbClr val="002060"/>
              </a:solidFill>
              <a:latin typeface="Myriad Pro"/>
            </a:endParaRPr>
          </a:p>
          <a:p>
            <a:pPr marL="0" indent="0">
              <a:buNone/>
            </a:pPr>
            <a:endParaRPr lang="en-US" sz="1100" dirty="0">
              <a:solidFill>
                <a:srgbClr val="002060"/>
              </a:solidFill>
              <a:latin typeface="Myriad Pro"/>
            </a:endParaRPr>
          </a:p>
          <a:p>
            <a:r>
              <a:rPr lang="en-US" sz="2800" b="1" dirty="0">
                <a:solidFill>
                  <a:srgbClr val="002060"/>
                </a:solidFill>
                <a:latin typeface="Myriad Pro"/>
              </a:rPr>
              <a:t>Issues Denied/Confirmed Denials</a:t>
            </a:r>
          </a:p>
          <a:p>
            <a:pPr marL="400041" marR="0" lvl="1" indent="0" algn="l" defTabSz="914400" rtl="0" eaLnBrk="1" fontAlgn="auto" latinLnBrk="0" hangingPunct="1">
              <a:lnSpc>
                <a:spcPct val="100000"/>
              </a:lnSpc>
              <a:spcBef>
                <a:spcPts val="0"/>
              </a:spcBef>
              <a:spcAft>
                <a:spcPts val="0"/>
              </a:spcAft>
              <a:buClrTx/>
              <a:buSzTx/>
              <a:buFontTx/>
              <a:buNone/>
              <a:tabLst/>
              <a:defRPr/>
            </a:pPr>
            <a:r>
              <a:rPr lang="en-US" sz="2600" dirty="0">
                <a:solidFill>
                  <a:srgbClr val="002060"/>
                </a:solidFill>
                <a:latin typeface="Myriad Pro"/>
              </a:rPr>
              <a:t>If elements are met, use the VBMS-R Favorable Findings Tab to separately identify and save any favorable findings. A</a:t>
            </a:r>
            <a:r>
              <a:rPr lang="en-US" sz="4000" dirty="0"/>
              <a:t>dding and save individual entries for each finding that was favorable to the claimant, if any, using the FAVORABLE FINDINGS screen under VBMS-R’s ISSUE MANAGEMENT tab.</a:t>
            </a:r>
          </a:p>
          <a:p>
            <a:pPr marL="0" indent="0">
              <a:buNone/>
            </a:pPr>
            <a:endParaRPr lang="en-US" sz="1100" dirty="0">
              <a:solidFill>
                <a:srgbClr val="002060"/>
              </a:solidFill>
              <a:latin typeface="Myriad Pro"/>
            </a:endParaRPr>
          </a:p>
          <a:p>
            <a:r>
              <a:rPr lang="en-US" sz="2800" b="1" dirty="0">
                <a:solidFill>
                  <a:srgbClr val="002060"/>
                </a:solidFill>
                <a:latin typeface="Myriad Pro"/>
              </a:rPr>
              <a:t>Increase Granted/Confirmed Evaluations/Reduced Evaluation</a:t>
            </a:r>
          </a:p>
          <a:p>
            <a:pPr marL="400041" lvl="1" indent="0">
              <a:buNone/>
            </a:pPr>
            <a:r>
              <a:rPr lang="en-US" sz="2600" dirty="0">
                <a:solidFill>
                  <a:srgbClr val="002060"/>
                </a:solidFill>
                <a:latin typeface="Myriad Pro"/>
              </a:rPr>
              <a:t>Rely on system generated language from the Evaluation Builder (separate favorable findings list is not required).</a:t>
            </a:r>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41171280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u="none" dirty="0">
                <a:solidFill>
                  <a:srgbClr val="002060"/>
                </a:solidFill>
                <a:latin typeface="Myriad Pro"/>
                <a:cs typeface="Times New Roman" panose="02020603050405020304" pitchFamily="18" charset="0"/>
              </a:rPr>
              <a:t>Learning Objective:  Recall</a:t>
            </a:r>
            <a:r>
              <a:rPr lang="en-US" sz="1200" i="1" dirty="0">
                <a:solidFill>
                  <a:srgbClr val="002060"/>
                </a:solidFill>
                <a:latin typeface="Myriad Pro"/>
                <a:cs typeface="Times New Roman" panose="02020603050405020304" pitchFamily="18" charset="0"/>
              </a:rPr>
              <a:t> how to use VBMS-R to document favorable findings</a:t>
            </a:r>
          </a:p>
          <a:p>
            <a:pPr defTabSz="931774">
              <a:defRPr/>
            </a:pPr>
            <a:endParaRPr lang="en-US" sz="1200" i="1" u="sng" dirty="0">
              <a:solidFill>
                <a:srgbClr val="002060"/>
              </a:solidFill>
              <a:latin typeface="Myriad Pro"/>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sng" dirty="0">
              <a:solidFill>
                <a:srgbClr val="002060"/>
              </a:solidFill>
              <a:latin typeface="Myriad Pro"/>
              <a:cs typeface="Times New Roman" panose="02020603050405020304" pitchFamily="18" charset="0"/>
            </a:endParaRPr>
          </a:p>
          <a:p>
            <a:pPr lvl="0"/>
            <a:r>
              <a:rPr lang="en-US" sz="1400" dirty="0">
                <a:solidFill>
                  <a:srgbClr val="002060"/>
                </a:solidFill>
                <a:latin typeface="Myriad Pro"/>
              </a:rPr>
              <a:t>From the Favorable Finding tab, users can add, edit, and delete favorable findings, to include free texting information for any issue that is created for a claim in VBMS-R. The rating narrative must include each favorable finding, to include free text information.</a:t>
            </a:r>
          </a:p>
          <a:p>
            <a:pPr lvl="0"/>
            <a:endParaRPr lang="en-US" sz="1400" dirty="0">
              <a:solidFill>
                <a:srgbClr val="002060"/>
              </a:solidFill>
              <a:latin typeface="Myriad Pro"/>
            </a:endParaRPr>
          </a:p>
          <a:p>
            <a:pPr lvl="0"/>
            <a:r>
              <a:rPr lang="en-US" sz="1400" dirty="0">
                <a:solidFill>
                  <a:srgbClr val="002060"/>
                </a:solidFill>
                <a:latin typeface="Myriad Pro"/>
              </a:rPr>
              <a:t>Select the Add Favorable Finding button to input favorable findings under the Favorable Findings tab. Select the applicable favorable finding from the Favorable Templates dropdown menu. Users also have the option to enter free text in the Describe Favorable Finding text box for a favorable finding that may not be available from the drop-down menu. Click the Add Finding button to add the favorable finding to the rating narrative. </a:t>
            </a:r>
            <a:endParaRPr lang="en-US" sz="1200" dirty="0">
              <a:solidFill>
                <a:srgbClr val="002060"/>
              </a:solidFill>
              <a:latin typeface="Myriad Pro"/>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u="sng" dirty="0">
              <a:solidFill>
                <a:srgbClr val="002060"/>
              </a:solidFill>
              <a:latin typeface="Myriad Pro"/>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1C178BF9-0240-459A-B12B-7BD57D3C0C81}"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1157232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u="none" dirty="0">
                <a:solidFill>
                  <a:srgbClr val="002060"/>
                </a:solidFill>
                <a:latin typeface="Myriad Pro"/>
                <a:cs typeface="Times New Roman" panose="02020603050405020304" pitchFamily="18" charset="0"/>
              </a:rPr>
              <a:t>Learning Objective:  Recall</a:t>
            </a:r>
            <a:r>
              <a:rPr lang="en-US" sz="1200" i="1" dirty="0">
                <a:solidFill>
                  <a:srgbClr val="002060"/>
                </a:solidFill>
                <a:latin typeface="Myriad Pro"/>
                <a:cs typeface="Times New Roman" panose="02020603050405020304" pitchFamily="18" charset="0"/>
              </a:rPr>
              <a:t> how to use VBMS-R to document favorable findings</a:t>
            </a:r>
          </a:p>
          <a:p>
            <a:pPr defTabSz="931774">
              <a:defRPr/>
            </a:pPr>
            <a:endParaRPr lang="en-US" sz="1200" i="1" u="sng" dirty="0">
              <a:solidFill>
                <a:srgbClr val="002060"/>
              </a:solidFill>
              <a:latin typeface="Myriad Pro"/>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Prior to finalizing a rating decision, users can edit favorable findings when free text is required, such as adding free text to “A stressor is conceded based on &lt;insert free text&gt;” or when a typo is identified. </a:t>
            </a:r>
          </a:p>
          <a:p>
            <a:endParaRPr lang="en-US" dirty="0"/>
          </a:p>
          <a:p>
            <a:r>
              <a:rPr lang="en-US" dirty="0"/>
              <a:t>In addition, favorable findings must be specific enough so that a claimant can determine what evidence was used to make the finding after reading the notification and rating decision. Users must edit a favorable finding to address the specific evidence that supports the finding. </a:t>
            </a:r>
          </a:p>
          <a:p>
            <a:endParaRPr lang="en-US" dirty="0"/>
          </a:p>
          <a:p>
            <a:r>
              <a:rPr lang="en-US" dirty="0"/>
              <a:t>To edit a favorable finding, select the pen and paper icon under the Actions column and edit as needed.</a:t>
            </a:r>
          </a:p>
          <a:p>
            <a:endParaRPr lang="en-US" dirty="0"/>
          </a:p>
          <a:p>
            <a:r>
              <a:rPr lang="en-US" dirty="0"/>
              <a:t>Prior to finalizing a rating decision, users can delete favorable findings. </a:t>
            </a:r>
          </a:p>
          <a:p>
            <a:endParaRPr lang="en-US" dirty="0"/>
          </a:p>
          <a:p>
            <a:r>
              <a:rPr lang="en-US" dirty="0"/>
              <a:t>To delete a favorable finding, select the trashcan icon under the Actions column. </a:t>
            </a:r>
          </a:p>
        </p:txBody>
      </p:sp>
      <p:sp>
        <p:nvSpPr>
          <p:cNvPr id="4" name="Slide Number Placeholder 3"/>
          <p:cNvSpPr>
            <a:spLocks noGrp="1"/>
          </p:cNvSpPr>
          <p:nvPr>
            <p:ph type="sldNum" sz="quarter" idx="5"/>
          </p:nvPr>
        </p:nvSpPr>
        <p:spPr/>
        <p:txBody>
          <a:bodyPr/>
          <a:lstStyle/>
          <a:p>
            <a:fld id="{9FE26D7C-4260-4439-B684-2DF7321557B4}" type="slidenum">
              <a:rPr lang="en-US" smtClean="0"/>
              <a:t>25</a:t>
            </a:fld>
            <a:endParaRPr lang="en-US" dirty="0"/>
          </a:p>
        </p:txBody>
      </p:sp>
    </p:spTree>
    <p:extLst>
      <p:ext uri="{BB962C8B-B14F-4D97-AF65-F5344CB8AC3E}">
        <p14:creationId xmlns:p14="http://schemas.microsoft.com/office/powerpoint/2010/main" val="16098284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u="none" dirty="0">
                <a:solidFill>
                  <a:srgbClr val="002060"/>
                </a:solidFill>
                <a:latin typeface="Myriad Pro"/>
                <a:cs typeface="Times New Roman" panose="02020603050405020304" pitchFamily="18" charset="0"/>
              </a:rPr>
              <a:t>Learning Objective:  Recall</a:t>
            </a:r>
            <a:r>
              <a:rPr lang="en-US" sz="1200" i="1" dirty="0">
                <a:solidFill>
                  <a:srgbClr val="002060"/>
                </a:solidFill>
                <a:latin typeface="Myriad Pro"/>
                <a:cs typeface="Times New Roman" panose="02020603050405020304" pitchFamily="18" charset="0"/>
              </a:rPr>
              <a:t> how to use VBMS-R to document favorable findings</a:t>
            </a:r>
          </a:p>
          <a:p>
            <a:pPr defTabSz="931774">
              <a:defRPr/>
            </a:pPr>
            <a:endParaRPr lang="en-US" sz="1200" i="1" u="sng" dirty="0">
              <a:solidFill>
                <a:srgbClr val="002060"/>
              </a:solidFill>
              <a:latin typeface="Myriad Pro"/>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To add the favorable findings to the rating narrative, return to the Analysis tab. From there, select Append to add the favorable finding to the rating narrative. </a:t>
            </a:r>
          </a:p>
        </p:txBody>
      </p:sp>
      <p:sp>
        <p:nvSpPr>
          <p:cNvPr id="4" name="Slide Number Placeholder 3"/>
          <p:cNvSpPr>
            <a:spLocks noGrp="1"/>
          </p:cNvSpPr>
          <p:nvPr>
            <p:ph type="sldNum" sz="quarter" idx="5"/>
          </p:nvPr>
        </p:nvSpPr>
        <p:spPr/>
        <p:txBody>
          <a:bodyPr/>
          <a:lstStyle/>
          <a:p>
            <a:fld id="{9FE26D7C-4260-4439-B684-2DF7321557B4}" type="slidenum">
              <a:rPr lang="en-US" smtClean="0"/>
              <a:t>26</a:t>
            </a:fld>
            <a:endParaRPr lang="en-US" dirty="0"/>
          </a:p>
        </p:txBody>
      </p:sp>
    </p:spTree>
    <p:extLst>
      <p:ext uri="{BB962C8B-B14F-4D97-AF65-F5344CB8AC3E}">
        <p14:creationId xmlns:p14="http://schemas.microsoft.com/office/powerpoint/2010/main" val="1344863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u="none" dirty="0">
                <a:solidFill>
                  <a:srgbClr val="002060"/>
                </a:solidFill>
                <a:latin typeface="Myriad Pro"/>
                <a:cs typeface="Times New Roman" panose="02020603050405020304" pitchFamily="18" charset="0"/>
              </a:rPr>
              <a:t>Learning Objective:  Recall</a:t>
            </a:r>
            <a:r>
              <a:rPr lang="en-US" sz="1200" i="1" dirty="0">
                <a:solidFill>
                  <a:srgbClr val="002060"/>
                </a:solidFill>
                <a:latin typeface="Myriad Pro"/>
                <a:cs typeface="Times New Roman" panose="02020603050405020304" pitchFamily="18" charset="0"/>
              </a:rPr>
              <a:t> how to use VBMS-R to document favorable findings</a:t>
            </a: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b="1" dirty="0"/>
              <a:t>True or False?</a:t>
            </a:r>
            <a:r>
              <a:rPr lang="en-US" dirty="0"/>
              <a:t> The premade favorable finding text is sufficient and the decisionmaker does not need to add anything else to the text.</a:t>
            </a:r>
          </a:p>
          <a:p>
            <a:endParaRPr lang="en-US" dirty="0"/>
          </a:p>
          <a:p>
            <a:r>
              <a:rPr lang="en-US" b="1" dirty="0"/>
              <a:t>Answer</a:t>
            </a:r>
            <a:r>
              <a:rPr lang="en-US" dirty="0"/>
              <a:t>: False. The premade favorable finding test is not sufficient and the decisionmaker must edit a favorable finding to address the specific evidence that supports the finding </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919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sz="1200" dirty="0">
                <a:solidFill>
                  <a:srgbClr val="002060"/>
                </a:solidFill>
                <a:latin typeface="Myriad Pro"/>
                <a:cs typeface="Times New Roman" panose="02020603050405020304" pitchFamily="18" charset="0"/>
              </a:rPr>
              <a:t>Next, we will describe how to overturn favorable findings.</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71612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Describe how to overturn favorable findings</a:t>
            </a:r>
            <a:endParaRPr lang="en-US" sz="1200" i="1" dirty="0">
              <a:solidFill>
                <a:srgbClr val="002060"/>
              </a:solidFill>
              <a:latin typeface="Myriad Pro"/>
              <a:cs typeface="Times New Roman" panose="02020603050405020304" pitchFamily="18" charset="0"/>
            </a:endParaRP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To overturn a favorable finding, there must be clear and unmistakable evidence to rebut the favorable finding.</a:t>
            </a:r>
          </a:p>
          <a:p>
            <a:endParaRPr lang="en-US" dirty="0"/>
          </a:p>
          <a:p>
            <a:r>
              <a:rPr lang="en-US" dirty="0"/>
              <a:t>The standard of clear and unmistakable rebuttal may be satisfied by a finding that the evidentiary record as a whole completely lacks any plausible support for the favorable finding. This does not require that the adjudicator determines that the outcome of the benefit adjudication itself would undebatably change.</a:t>
            </a:r>
          </a:p>
          <a:p>
            <a:endParaRPr lang="en-US" dirty="0"/>
          </a:p>
          <a:p>
            <a:r>
              <a:rPr lang="en-US" dirty="0"/>
              <a:t>Although CUEs require additional signature approval, the decision to overturn a previous favorable finding does not require additional signatures. If overturning the favorable finding leads to the conclusion that the previous decision to award a benefit was also clearly and unmistakably erroneous, then the normal CUE signature requirements apply as outlined in M21-1, Part X, Subpart ii.5.A.</a:t>
            </a:r>
          </a:p>
          <a:p>
            <a:endParaRPr lang="en-US" dirty="0"/>
          </a:p>
          <a:p>
            <a:r>
              <a:rPr lang="en-US" dirty="0"/>
              <a:t>Document the decision to overturn favorable findings within the body of the decision for the impacted issues. Any overturned favorable findings must be removed from the list of favorable findings. Claims processors must justify the reason for the overturn</a:t>
            </a:r>
            <a:r>
              <a:rPr lang="en-US"/>
              <a:t>. </a:t>
            </a:r>
            <a:endParaRPr lang="en-US" dirty="0"/>
          </a:p>
        </p:txBody>
      </p:sp>
      <p:sp>
        <p:nvSpPr>
          <p:cNvPr id="4" name="Slide Number Placeholder 3"/>
          <p:cNvSpPr>
            <a:spLocks noGrp="1"/>
          </p:cNvSpPr>
          <p:nvPr>
            <p:ph type="sldNum" sz="quarter" idx="5"/>
          </p:nvPr>
        </p:nvSpPr>
        <p:spPr/>
        <p:txBody>
          <a:bodyPr/>
          <a:lstStyle/>
          <a:p>
            <a:fld id="{9FE26D7C-4260-4439-B684-2DF7321557B4}" type="slidenum">
              <a:rPr lang="en-US" smtClean="0"/>
              <a:t>29</a:t>
            </a:fld>
            <a:endParaRPr lang="en-US" dirty="0"/>
          </a:p>
        </p:txBody>
      </p:sp>
    </p:spTree>
    <p:extLst>
      <p:ext uri="{BB962C8B-B14F-4D97-AF65-F5344CB8AC3E}">
        <p14:creationId xmlns:p14="http://schemas.microsoft.com/office/powerpoint/2010/main" val="371699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pPr defTabSz="931774">
              <a:defRPr/>
            </a:pPr>
            <a:endParaRPr lang="en-US" sz="1200" u="sng" dirty="0">
              <a:solidFill>
                <a:srgbClr val="002060"/>
              </a:solidFill>
              <a:latin typeface="Myriad Pro"/>
              <a:cs typeface="Times New Roman" panose="02020603050405020304" pitchFamily="18" charset="0"/>
            </a:endParaRPr>
          </a:p>
          <a:p>
            <a:pPr defTabSz="931774">
              <a:defRPr/>
            </a:pPr>
            <a:r>
              <a:rPr lang="en-US" sz="1200" u="none" dirty="0">
                <a:solidFill>
                  <a:srgbClr val="002060"/>
                </a:solidFill>
                <a:latin typeface="Myriad Pro"/>
                <a:cs typeface="Times New Roman" panose="02020603050405020304" pitchFamily="18" charset="0"/>
              </a:rPr>
              <a:t>At the end of this training, </a:t>
            </a:r>
            <a:r>
              <a:rPr lang="en-US" u="none" dirty="0"/>
              <a:t>given the training and handouts, </a:t>
            </a:r>
            <a:r>
              <a:rPr lang="en-US" sz="1200" u="none" dirty="0">
                <a:solidFill>
                  <a:srgbClr val="002060"/>
                </a:solidFill>
                <a:latin typeface="Myriad Pro"/>
                <a:cs typeface="Times New Roman" panose="02020603050405020304" pitchFamily="18" charset="0"/>
              </a:rPr>
              <a:t>learners will be able to successfully complete knowledge checks and pass the end-of-course assessment through instruction of the following objectives:  </a:t>
            </a:r>
          </a:p>
          <a:p>
            <a:pPr marL="171450" indent="-171450">
              <a:buFont typeface="Arial" panose="020B0604020202020204" pitchFamily="34" charset="0"/>
              <a:buChar char="•"/>
            </a:pPr>
            <a:r>
              <a:rPr lang="en-US" sz="1200" dirty="0">
                <a:solidFill>
                  <a:srgbClr val="002060"/>
                </a:solidFill>
                <a:latin typeface="Myriad Pro"/>
                <a:cs typeface="Times New Roman" panose="02020603050405020304" pitchFamily="18" charset="0"/>
              </a:rPr>
              <a:t>Summarize the eight-point notice requirements for VA decisions</a:t>
            </a:r>
          </a:p>
          <a:p>
            <a:pPr marL="171450" indent="-171450">
              <a:buFont typeface="Arial" panose="020B0604020202020204" pitchFamily="34" charset="0"/>
              <a:buChar char="•"/>
            </a:pPr>
            <a:r>
              <a:rPr lang="en-US" sz="1200" dirty="0">
                <a:solidFill>
                  <a:srgbClr val="002060"/>
                </a:solidFill>
                <a:latin typeface="Myriad Pro"/>
                <a:cs typeface="Times New Roman" panose="02020603050405020304" pitchFamily="18" charset="0"/>
              </a:rPr>
              <a:t>Define and describe an overview of favorable findings</a:t>
            </a:r>
          </a:p>
          <a:p>
            <a:pPr marL="171450" indent="-171450">
              <a:buFont typeface="Arial" panose="020B0604020202020204" pitchFamily="34" charset="0"/>
              <a:buChar char="•"/>
            </a:pPr>
            <a:r>
              <a:rPr lang="en-US" sz="1200" dirty="0">
                <a:solidFill>
                  <a:srgbClr val="002060"/>
                </a:solidFill>
                <a:latin typeface="Myriad Pro"/>
                <a:cs typeface="Times New Roman" panose="02020603050405020304" pitchFamily="18" charset="0"/>
              </a:rPr>
              <a:t>Discuss when and how to document favorable findings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2060"/>
                </a:solidFill>
                <a:latin typeface="Myriad Pro"/>
                <a:cs typeface="Times New Roman" panose="02020603050405020304" pitchFamily="18" charset="0"/>
              </a:rPr>
              <a:t>Recall how to use VBMS-R to document favorable findings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2060"/>
                </a:solidFill>
                <a:latin typeface="Myriad Pro"/>
                <a:cs typeface="Times New Roman" panose="02020603050405020304" pitchFamily="18" charset="0"/>
              </a:rPr>
              <a:t>Describe how to overturn favorable findings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2060"/>
                </a:solidFill>
                <a:latin typeface="Myriad Pro"/>
                <a:cs typeface="Times New Roman" panose="02020603050405020304" pitchFamily="18" charset="0"/>
              </a:rPr>
              <a:t>Review examples of favorable findings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178BF9-0240-459A-B12B-7BD57D3C0C8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247698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Describe how to overturn favorable findings</a:t>
            </a:r>
            <a:endParaRPr lang="en-US" sz="1200" i="1" dirty="0">
              <a:solidFill>
                <a:srgbClr val="002060"/>
              </a:solidFill>
              <a:latin typeface="Myriad Pro"/>
              <a:cs typeface="Times New Roman" panose="02020603050405020304" pitchFamily="18" charset="0"/>
            </a:endParaRP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VBMS-R allows users to overturn favorable findings previously established by a prior rating decision.</a:t>
            </a:r>
          </a:p>
          <a:p>
            <a:endParaRPr lang="en-US" dirty="0"/>
          </a:p>
          <a:p>
            <a:r>
              <a:rPr lang="en-US" dirty="0"/>
              <a:t>To overturn a favorable finding in VBMS-R, select the Overturn button from the Favorable Findings tab. After you select the overturn option, a pop-up will display prompting the user to enter a justification. Enter the justification and click the Overturn Finding button. Click Save.  Return to the Analysis tab and click Append. The overturn justification will display in the Reasons for Decision text box and will be denoted by the text “Based on evidence of record, we have overturned the following finding(s) that we had originally decided in favor of your claim.”</a:t>
            </a:r>
          </a:p>
          <a:p>
            <a:endParaRPr lang="en-US" dirty="0"/>
          </a:p>
          <a:p>
            <a:r>
              <a:rPr lang="en-US" dirty="0"/>
              <a:t>Note, if the favorable finding to overturn is not in the Favorable Findings tab because it was free text by the previous decisionmaker, then in the Reasons for Decision text box, free text the overturn text with the justification.</a:t>
            </a:r>
          </a:p>
        </p:txBody>
      </p:sp>
      <p:sp>
        <p:nvSpPr>
          <p:cNvPr id="4" name="Slide Number Placeholder 3"/>
          <p:cNvSpPr>
            <a:spLocks noGrp="1"/>
          </p:cNvSpPr>
          <p:nvPr>
            <p:ph type="sldNum" sz="quarter" idx="5"/>
          </p:nvPr>
        </p:nvSpPr>
        <p:spPr/>
        <p:txBody>
          <a:bodyPr/>
          <a:lstStyle/>
          <a:p>
            <a:fld id="{9FE26D7C-4260-4439-B684-2DF7321557B4}" type="slidenum">
              <a:rPr lang="en-US" smtClean="0"/>
              <a:t>30</a:t>
            </a:fld>
            <a:endParaRPr lang="en-US" dirty="0"/>
          </a:p>
        </p:txBody>
      </p:sp>
    </p:spTree>
    <p:extLst>
      <p:ext uri="{BB962C8B-B14F-4D97-AF65-F5344CB8AC3E}">
        <p14:creationId xmlns:p14="http://schemas.microsoft.com/office/powerpoint/2010/main" val="1551690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Describe how to overturn favorable findings</a:t>
            </a:r>
            <a:endParaRPr lang="en-US" sz="1200" i="1" dirty="0">
              <a:solidFill>
                <a:srgbClr val="002060"/>
              </a:solidFill>
              <a:latin typeface="Myriad Pro"/>
              <a:cs typeface="Times New Roman" panose="02020603050405020304" pitchFamily="18" charset="0"/>
            </a:endParaRPr>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b="1" dirty="0"/>
              <a:t>Question</a:t>
            </a:r>
            <a:r>
              <a:rPr lang="en-US" dirty="0"/>
              <a:t>: What is the evidentiary standard for overturning a favorable finding?</a:t>
            </a:r>
          </a:p>
          <a:p>
            <a:endParaRPr lang="en-US" dirty="0"/>
          </a:p>
          <a:p>
            <a:r>
              <a:rPr lang="en-US" b="1" dirty="0"/>
              <a:t>Answer</a:t>
            </a:r>
            <a:r>
              <a:rPr lang="en-US" dirty="0"/>
              <a:t>: The evidence must be clear and unmistakable, and the evidentiary record must lack any plausible support for the favorable finding, in order to overturn the favorable finding.</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49764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sz="1200" dirty="0">
                <a:solidFill>
                  <a:srgbClr val="002060"/>
                </a:solidFill>
                <a:latin typeface="Myriad Pro"/>
                <a:cs typeface="Times New Roman" panose="02020603050405020304" pitchFamily="18" charset="0"/>
              </a:rPr>
              <a:t>Finally, let’s review examples of favorable findings.</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123557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u="none" dirty="0">
                <a:solidFill>
                  <a:srgbClr val="002060"/>
                </a:solidFill>
                <a:latin typeface="Myriad Pro"/>
                <a:cs typeface="Times New Roman" panose="02020603050405020304" pitchFamily="18" charset="0"/>
              </a:rPr>
              <a:t>Learning Objective:  </a:t>
            </a:r>
            <a:r>
              <a:rPr lang="en-US" sz="1200" i="1" dirty="0">
                <a:solidFill>
                  <a:srgbClr val="002060"/>
                </a:solidFill>
                <a:latin typeface="Myriad Pro"/>
                <a:cs typeface="Times New Roman" panose="02020603050405020304" pitchFamily="18" charset="0"/>
              </a:rPr>
              <a:t>Review examples of favorable findings  </a:t>
            </a: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indent="0">
              <a:buNone/>
            </a:pPr>
            <a:r>
              <a:rPr lang="en-US" b="1" dirty="0"/>
              <a:t>Scenario</a:t>
            </a:r>
            <a:r>
              <a:rPr lang="en-US" dirty="0"/>
              <a:t>: A Veteran claims service connection for a right knee condition. His service treatment records (STR) document a sport injury on active duty with treatment for a right knee sprain. A review of the current disability benefits questionnaire (DBQ) fails to show a current diagnosis, and the claim is denied.</a:t>
            </a:r>
          </a:p>
          <a:p>
            <a:pPr marL="0" indent="0">
              <a:buNone/>
            </a:pPr>
            <a:endParaRPr lang="en-US" dirty="0"/>
          </a:p>
          <a:p>
            <a:pPr marL="0" indent="0">
              <a:buNone/>
            </a:pPr>
            <a:r>
              <a:rPr lang="en-US" b="1" dirty="0"/>
              <a:t>Questions</a:t>
            </a:r>
            <a:r>
              <a:rPr lang="en-US" dirty="0"/>
              <a:t>: Are favorable findings required? If so, what should the favorable findings inform the Veteran?</a:t>
            </a:r>
          </a:p>
          <a:p>
            <a:pPr marL="0" indent="0">
              <a:buNone/>
            </a:pPr>
            <a:endParaRPr lang="en-US" dirty="0"/>
          </a:p>
          <a:p>
            <a:r>
              <a:rPr lang="en-US" b="1" dirty="0"/>
              <a:t>Answer</a:t>
            </a:r>
            <a:r>
              <a:rPr lang="en-US" dirty="0"/>
              <a:t>: Yes, a favorable finding is required because the claim is denied. The favorable finding should inform the Veteran that there is an in-service incurrence related to the right knee. This is a material element to the claim favorable to the Veteran.</a:t>
            </a:r>
          </a:p>
        </p:txBody>
      </p:sp>
      <p:sp>
        <p:nvSpPr>
          <p:cNvPr id="4" name="Slide Number Placeholder 3"/>
          <p:cNvSpPr>
            <a:spLocks noGrp="1"/>
          </p:cNvSpPr>
          <p:nvPr>
            <p:ph type="sldNum" sz="quarter" idx="5"/>
          </p:nvPr>
        </p:nvSpPr>
        <p:spPr/>
        <p:txBody>
          <a:bodyPr/>
          <a:lstStyle/>
          <a:p>
            <a:fld id="{9FE26D7C-4260-4439-B684-2DF7321557B4}" type="slidenum">
              <a:rPr lang="en-US" smtClean="0"/>
              <a:t>33</a:t>
            </a:fld>
            <a:endParaRPr lang="en-US" dirty="0"/>
          </a:p>
        </p:txBody>
      </p:sp>
    </p:spTree>
    <p:extLst>
      <p:ext uri="{BB962C8B-B14F-4D97-AF65-F5344CB8AC3E}">
        <p14:creationId xmlns:p14="http://schemas.microsoft.com/office/powerpoint/2010/main" val="32506322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u="none" dirty="0">
                <a:solidFill>
                  <a:srgbClr val="002060"/>
                </a:solidFill>
                <a:latin typeface="Myriad Pro"/>
                <a:cs typeface="Times New Roman" panose="02020603050405020304" pitchFamily="18" charset="0"/>
              </a:rPr>
              <a:t>Learning Objective:  </a:t>
            </a:r>
            <a:r>
              <a:rPr lang="en-US" sz="1200" i="1" dirty="0">
                <a:solidFill>
                  <a:srgbClr val="002060"/>
                </a:solidFill>
                <a:latin typeface="Myriad Pro"/>
                <a:cs typeface="Times New Roman" panose="02020603050405020304" pitchFamily="18" charset="0"/>
              </a:rPr>
              <a:t>Review examples of favorable findings  </a:t>
            </a: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indent="0">
              <a:buNone/>
            </a:pPr>
            <a:r>
              <a:rPr lang="en-US" b="1" dirty="0"/>
              <a:t>Scenario: </a:t>
            </a:r>
            <a:r>
              <a:rPr lang="en-US" dirty="0"/>
              <a:t>A Veteran claims major depressive disorder (MDD) secondary to service-connected lumbar strain. STRs fail to show any complaints or diagnoses related to depression. The VA DBQ documents a diagnosis of MDD; however, the examiner relates the diagnosis to the Veteran’s father dying recently, not to the lumbar strain.</a:t>
            </a:r>
          </a:p>
          <a:p>
            <a:pPr marL="0" indent="0">
              <a:buNone/>
            </a:pPr>
            <a:endParaRPr lang="en-US" dirty="0"/>
          </a:p>
          <a:p>
            <a:pPr marL="0" indent="0">
              <a:buNone/>
            </a:pPr>
            <a:r>
              <a:rPr lang="en-US" b="1" dirty="0"/>
              <a:t>Questions: </a:t>
            </a:r>
            <a:r>
              <a:rPr lang="en-US" dirty="0"/>
              <a:t>Are favorable findings required? If so, what should the favorable findings inform the Veteran?</a:t>
            </a:r>
          </a:p>
          <a:p>
            <a:endParaRPr lang="en-US" dirty="0"/>
          </a:p>
          <a:p>
            <a:r>
              <a:rPr lang="en-US" b="1" dirty="0"/>
              <a:t>Answer: </a:t>
            </a:r>
            <a:r>
              <a:rPr lang="en-US" dirty="0"/>
              <a:t>Since there is no in-service event and no secondary nexus, the decisionmaker should deny the claim and add favorable findings. The favorable findings should inform the Veteran that he has been diagnosed with a disability (MDD) and the claimed primary disability (lumbar strain) is service-connected. These are both material elements to the claim and favorable to the Veteran.</a:t>
            </a:r>
          </a:p>
        </p:txBody>
      </p:sp>
      <p:sp>
        <p:nvSpPr>
          <p:cNvPr id="4" name="Slide Number Placeholder 3"/>
          <p:cNvSpPr>
            <a:spLocks noGrp="1"/>
          </p:cNvSpPr>
          <p:nvPr>
            <p:ph type="sldNum" sz="quarter" idx="5"/>
          </p:nvPr>
        </p:nvSpPr>
        <p:spPr/>
        <p:txBody>
          <a:bodyPr/>
          <a:lstStyle/>
          <a:p>
            <a:fld id="{9FE26D7C-4260-4439-B684-2DF7321557B4}" type="slidenum">
              <a:rPr lang="en-US" smtClean="0"/>
              <a:t>34</a:t>
            </a:fld>
            <a:endParaRPr lang="en-US" dirty="0"/>
          </a:p>
        </p:txBody>
      </p:sp>
    </p:spTree>
    <p:extLst>
      <p:ext uri="{BB962C8B-B14F-4D97-AF65-F5344CB8AC3E}">
        <p14:creationId xmlns:p14="http://schemas.microsoft.com/office/powerpoint/2010/main" val="33604219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u="none" dirty="0">
                <a:solidFill>
                  <a:srgbClr val="002060"/>
                </a:solidFill>
                <a:latin typeface="Myriad Pro"/>
                <a:cs typeface="Times New Roman" panose="02020603050405020304" pitchFamily="18" charset="0"/>
              </a:rPr>
              <a:t>Learning Objective:  </a:t>
            </a:r>
            <a:r>
              <a:rPr lang="en-US" sz="1200" i="1" dirty="0">
                <a:solidFill>
                  <a:srgbClr val="002060"/>
                </a:solidFill>
                <a:latin typeface="Myriad Pro"/>
                <a:cs typeface="Times New Roman" panose="02020603050405020304" pitchFamily="18" charset="0"/>
              </a:rPr>
              <a:t>Review examples of favorable findings  </a:t>
            </a: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Scenario: </a:t>
            </a:r>
            <a:r>
              <a:rPr lang="en-US" dirty="0"/>
              <a:t>A Veteran claims diabetes mellitus due to Agent Orange exposure. He served from 7/18/68 to 6/2/71 with confirmed in-country service in Vietnam. STRs fail to show any findings related to diabetes. He submits his private treatment records documenting findings of glucose intolerance and pre-diabetes. There is no evidence of a diagnosis of diabetes.</a:t>
            </a:r>
          </a:p>
          <a:p>
            <a:pPr marL="0" indent="0">
              <a:buNone/>
            </a:pPr>
            <a:endParaRPr lang="en-US" dirty="0"/>
          </a:p>
          <a:p>
            <a:pPr marL="0" indent="0">
              <a:buNone/>
            </a:pPr>
            <a:r>
              <a:rPr lang="en-US" b="1" dirty="0"/>
              <a:t>Questions: </a:t>
            </a:r>
            <a:r>
              <a:rPr lang="en-US" dirty="0"/>
              <a:t>Are favorable findings necessary? If so, what should the favorable findings state?</a:t>
            </a:r>
          </a:p>
          <a:p>
            <a:endParaRPr lang="en-US" dirty="0"/>
          </a:p>
          <a:p>
            <a:r>
              <a:rPr lang="en-US" b="1" dirty="0"/>
              <a:t>Answer: </a:t>
            </a:r>
            <a:r>
              <a:rPr lang="en-US" dirty="0"/>
              <a:t>Favorable findings are necessary because there is no diagnosis of diabetes, therefore the claim should be denied. The favorable findings should inform the Veteran that he was exposed to Agent Orange in Vietnam. The favorable findings should also inform the Veteran that diabetes is a chronic condition which may be presumptively linked to your military service. Both are material elements to the claim and both are favorable to the Veteran.</a:t>
            </a:r>
          </a:p>
        </p:txBody>
      </p:sp>
      <p:sp>
        <p:nvSpPr>
          <p:cNvPr id="4" name="Slide Number Placeholder 3"/>
          <p:cNvSpPr>
            <a:spLocks noGrp="1"/>
          </p:cNvSpPr>
          <p:nvPr>
            <p:ph type="sldNum" sz="quarter" idx="5"/>
          </p:nvPr>
        </p:nvSpPr>
        <p:spPr/>
        <p:txBody>
          <a:bodyPr/>
          <a:lstStyle/>
          <a:p>
            <a:fld id="{9FE26D7C-4260-4439-B684-2DF7321557B4}" type="slidenum">
              <a:rPr lang="en-US" smtClean="0"/>
              <a:t>35</a:t>
            </a:fld>
            <a:endParaRPr lang="en-US" dirty="0"/>
          </a:p>
        </p:txBody>
      </p:sp>
    </p:spTree>
    <p:extLst>
      <p:ext uri="{BB962C8B-B14F-4D97-AF65-F5344CB8AC3E}">
        <p14:creationId xmlns:p14="http://schemas.microsoft.com/office/powerpoint/2010/main" val="11019858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u="none" dirty="0">
                <a:solidFill>
                  <a:srgbClr val="002060"/>
                </a:solidFill>
                <a:latin typeface="Myriad Pro"/>
                <a:cs typeface="Times New Roman" panose="02020603050405020304" pitchFamily="18" charset="0"/>
              </a:rPr>
              <a:t>Learning Objective:  </a:t>
            </a:r>
            <a:r>
              <a:rPr lang="en-US" sz="1200" i="1" dirty="0">
                <a:solidFill>
                  <a:srgbClr val="002060"/>
                </a:solidFill>
                <a:latin typeface="Myriad Pro"/>
                <a:cs typeface="Times New Roman" panose="02020603050405020304" pitchFamily="18" charset="0"/>
              </a:rPr>
              <a:t>Review examples of favorable findings  </a:t>
            </a: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indent="0">
              <a:buNone/>
            </a:pPr>
            <a:r>
              <a:rPr lang="en-US" b="1" dirty="0"/>
              <a:t>Scenario: </a:t>
            </a:r>
            <a:r>
              <a:rPr lang="en-US" dirty="0"/>
              <a:t>A Veteran who is service-connected at 70 percent for posttraumatic stress disorder claims individual unemployability (IU). Evidence shows she is not working. The examiner, however, states she is capable of gainful employment. </a:t>
            </a:r>
          </a:p>
          <a:p>
            <a:pPr marL="0" indent="0">
              <a:buNone/>
            </a:pPr>
            <a:endParaRPr lang="en-US" dirty="0"/>
          </a:p>
          <a:p>
            <a:pPr marL="0" indent="0">
              <a:buNone/>
            </a:pPr>
            <a:r>
              <a:rPr lang="en-US" b="1" dirty="0"/>
              <a:t>Questions: </a:t>
            </a:r>
            <a:r>
              <a:rPr lang="en-US" dirty="0"/>
              <a:t>Are favorable findings necessary? If so, what should the favorable findings state?</a:t>
            </a:r>
          </a:p>
          <a:p>
            <a:endParaRPr lang="en-US" dirty="0"/>
          </a:p>
          <a:p>
            <a:r>
              <a:rPr lang="en-US" b="1" dirty="0"/>
              <a:t>Answer: </a:t>
            </a:r>
            <a:r>
              <a:rPr lang="en-US" dirty="0"/>
              <a:t>The decisionmaker should deny the claim since the evidence shows the Veteran is capable of gainful employment. The favorable findings should inform the Veteran that she meets the schedular requirements for IU and the evidence shows she is not working. These are both material elements to the claim that are favorable to the Veteran.</a:t>
            </a:r>
          </a:p>
        </p:txBody>
      </p:sp>
      <p:sp>
        <p:nvSpPr>
          <p:cNvPr id="4" name="Slide Number Placeholder 3"/>
          <p:cNvSpPr>
            <a:spLocks noGrp="1"/>
          </p:cNvSpPr>
          <p:nvPr>
            <p:ph type="sldNum" sz="quarter" idx="5"/>
          </p:nvPr>
        </p:nvSpPr>
        <p:spPr/>
        <p:txBody>
          <a:bodyPr/>
          <a:lstStyle/>
          <a:p>
            <a:fld id="{9FE26D7C-4260-4439-B684-2DF7321557B4}" type="slidenum">
              <a:rPr lang="en-US" smtClean="0"/>
              <a:t>36</a:t>
            </a:fld>
            <a:endParaRPr lang="en-US" dirty="0"/>
          </a:p>
        </p:txBody>
      </p:sp>
    </p:spTree>
    <p:extLst>
      <p:ext uri="{BB962C8B-B14F-4D97-AF65-F5344CB8AC3E}">
        <p14:creationId xmlns:p14="http://schemas.microsoft.com/office/powerpoint/2010/main" val="15192909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u="none" dirty="0">
                <a:solidFill>
                  <a:srgbClr val="002060"/>
                </a:solidFill>
                <a:latin typeface="Myriad Pro"/>
                <a:cs typeface="Times New Roman" panose="02020603050405020304" pitchFamily="18" charset="0"/>
              </a:rPr>
              <a:t>Learning Objective:  </a:t>
            </a:r>
            <a:r>
              <a:rPr lang="en-US" sz="1200" i="1" dirty="0">
                <a:solidFill>
                  <a:srgbClr val="002060"/>
                </a:solidFill>
                <a:latin typeface="Myriad Pro"/>
                <a:cs typeface="Times New Roman" panose="02020603050405020304" pitchFamily="18" charset="0"/>
              </a:rPr>
              <a:t>Review examples of favorable findings  </a:t>
            </a: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indent="0">
              <a:buNone/>
            </a:pPr>
            <a:r>
              <a:rPr lang="en-US" b="1" dirty="0"/>
              <a:t>Scenario</a:t>
            </a:r>
            <a:r>
              <a:rPr lang="en-US" dirty="0"/>
              <a:t>: Mark Aplin, who served from 1/15/2000 to 1/14/204 in the Army as an infantryman, filed for service connection for hearing loss. On the claims form, Mr. Aplin reported that his hearing loss started immediately after discharge. The examination confirmed the diagnosis, but the examiner provided a sufficient negative opinion.</a:t>
            </a:r>
          </a:p>
          <a:p>
            <a:pPr marL="0" indent="0">
              <a:buNone/>
            </a:pPr>
            <a:endParaRPr lang="en-US" dirty="0"/>
          </a:p>
          <a:p>
            <a:pPr marL="0" indent="0">
              <a:buNone/>
            </a:pPr>
            <a:r>
              <a:rPr lang="en-US" b="1" dirty="0"/>
              <a:t>Exercise</a:t>
            </a:r>
            <a:r>
              <a:rPr lang="en-US" dirty="0"/>
              <a:t>: Brainstorm which favorable findings should be included in the decision.</a:t>
            </a:r>
          </a:p>
          <a:p>
            <a:endParaRPr lang="en-US" dirty="0"/>
          </a:p>
          <a:p>
            <a:r>
              <a:rPr lang="en-US" b="1" dirty="0"/>
              <a:t>Discussion Points/Answer</a:t>
            </a:r>
            <a:r>
              <a:rPr lang="en-US" dirty="0"/>
              <a:t>: The narrative should include favorable findings stating Mr. Aplin has a diagnosis of hearing loss. In addition, the narrative should include the military occupational specialty of infantryman as that has high probability of noise exposure.</a:t>
            </a:r>
          </a:p>
        </p:txBody>
      </p:sp>
      <p:sp>
        <p:nvSpPr>
          <p:cNvPr id="4" name="Slide Number Placeholder 3"/>
          <p:cNvSpPr>
            <a:spLocks noGrp="1"/>
          </p:cNvSpPr>
          <p:nvPr>
            <p:ph type="sldNum" sz="quarter" idx="5"/>
          </p:nvPr>
        </p:nvSpPr>
        <p:spPr/>
        <p:txBody>
          <a:bodyPr/>
          <a:lstStyle/>
          <a:p>
            <a:fld id="{9FE26D7C-4260-4439-B684-2DF7321557B4}" type="slidenum">
              <a:rPr lang="en-US" smtClean="0"/>
              <a:t>37</a:t>
            </a:fld>
            <a:endParaRPr lang="en-US" dirty="0"/>
          </a:p>
        </p:txBody>
      </p:sp>
    </p:spTree>
    <p:extLst>
      <p:ext uri="{BB962C8B-B14F-4D97-AF65-F5344CB8AC3E}">
        <p14:creationId xmlns:p14="http://schemas.microsoft.com/office/powerpoint/2010/main" val="18544279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a:t>
            </a:r>
          </a:p>
          <a:p>
            <a:pPr defTabSz="931774">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Favorable Findings:</a:t>
            </a:r>
          </a:p>
          <a:p>
            <a:endParaRPr lang="en-US" dirty="0"/>
          </a:p>
          <a:p>
            <a:pPr marL="171450" indent="-171450">
              <a:buFont typeface="Arial" panose="020B0604020202020204" pitchFamily="34" charset="0"/>
              <a:buChar char="•"/>
            </a:pPr>
            <a:r>
              <a:rPr lang="en-US" sz="1200" dirty="0">
                <a:solidFill>
                  <a:srgbClr val="002060"/>
                </a:solidFill>
                <a:latin typeface="Myriad Pro"/>
                <a:cs typeface="Times New Roman" panose="02020603050405020304" pitchFamily="18" charset="0"/>
              </a:rPr>
              <a:t>Summarize the eight-point notice requirements for VA decisions</a:t>
            </a:r>
          </a:p>
          <a:p>
            <a:pPr marL="171450" indent="-171450">
              <a:buFont typeface="Arial" panose="020B0604020202020204" pitchFamily="34" charset="0"/>
              <a:buChar char="•"/>
            </a:pPr>
            <a:r>
              <a:rPr lang="en-US" sz="1200" dirty="0">
                <a:solidFill>
                  <a:srgbClr val="002060"/>
                </a:solidFill>
                <a:latin typeface="Myriad Pro"/>
                <a:cs typeface="Times New Roman" panose="02020603050405020304" pitchFamily="18" charset="0"/>
              </a:rPr>
              <a:t>Define and describe an overview of favorable findings</a:t>
            </a:r>
          </a:p>
          <a:p>
            <a:pPr marL="171450" indent="-171450">
              <a:buFont typeface="Arial" panose="020B0604020202020204" pitchFamily="34" charset="0"/>
              <a:buChar char="•"/>
            </a:pPr>
            <a:r>
              <a:rPr lang="en-US" sz="1200" dirty="0">
                <a:solidFill>
                  <a:srgbClr val="002060"/>
                </a:solidFill>
                <a:latin typeface="Myriad Pro"/>
                <a:cs typeface="Times New Roman" panose="02020603050405020304" pitchFamily="18" charset="0"/>
              </a:rPr>
              <a:t>Discuss when and how to document favorable findings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2060"/>
                </a:solidFill>
                <a:latin typeface="Myriad Pro"/>
                <a:cs typeface="Times New Roman" panose="02020603050405020304" pitchFamily="18" charset="0"/>
              </a:rPr>
              <a:t>Recall how to use VBMS-R to document favorable findings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2060"/>
                </a:solidFill>
                <a:latin typeface="Myriad Pro"/>
                <a:cs typeface="Times New Roman" panose="02020603050405020304" pitchFamily="18" charset="0"/>
              </a:rPr>
              <a:t>Describe how to overturn favorable findings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002060"/>
                </a:solidFill>
                <a:latin typeface="Myriad Pro"/>
                <a:cs typeface="Times New Roman" panose="02020603050405020304" pitchFamily="18" charset="0"/>
              </a:rPr>
              <a:t>Review examples of favorable findings</a:t>
            </a:r>
          </a:p>
          <a:p>
            <a:endParaRPr lang="en-US" dirty="0"/>
          </a:p>
        </p:txBody>
      </p:sp>
      <p:sp>
        <p:nvSpPr>
          <p:cNvPr id="4" name="Slide Number Placeholder 3"/>
          <p:cNvSpPr>
            <a:spLocks noGrp="1"/>
          </p:cNvSpPr>
          <p:nvPr>
            <p:ph type="sldNum" sz="quarter" idx="5"/>
          </p:nvPr>
        </p:nvSpPr>
        <p:spPr/>
        <p:txBody>
          <a:bodyPr/>
          <a:lstStyle/>
          <a:p>
            <a:fld id="{8C5C6998-EDEF-4A05-9E82-FF9216FA3557}" type="slidenum">
              <a:rPr lang="en-US" smtClean="0"/>
              <a:t>38</a:t>
            </a:fld>
            <a:endParaRPr lang="en-US" dirty="0"/>
          </a:p>
        </p:txBody>
      </p:sp>
    </p:spTree>
    <p:extLst>
      <p:ext uri="{BB962C8B-B14F-4D97-AF65-F5344CB8AC3E}">
        <p14:creationId xmlns:p14="http://schemas.microsoft.com/office/powerpoint/2010/main" val="8401269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Are there any additional questions?</a:t>
            </a:r>
          </a:p>
        </p:txBody>
      </p:sp>
      <p:sp>
        <p:nvSpPr>
          <p:cNvPr id="4" name="Slide Number Placeholder 3"/>
          <p:cNvSpPr>
            <a:spLocks noGrp="1"/>
          </p:cNvSpPr>
          <p:nvPr>
            <p:ph type="sldNum" sz="quarter" idx="5"/>
          </p:nvPr>
        </p:nvSpPr>
        <p:spPr/>
        <p:txBody>
          <a:bodyPr/>
          <a:lstStyle/>
          <a:p>
            <a:fld id="{8C5C6998-EDEF-4A05-9E82-FF9216FA3557}" type="slidenum">
              <a:rPr lang="en-US" smtClean="0"/>
              <a:t>39</a:t>
            </a:fld>
            <a:endParaRPr lang="en-US" dirty="0"/>
          </a:p>
        </p:txBody>
      </p:sp>
    </p:spTree>
    <p:extLst>
      <p:ext uri="{BB962C8B-B14F-4D97-AF65-F5344CB8AC3E}">
        <p14:creationId xmlns:p14="http://schemas.microsoft.com/office/powerpoint/2010/main" val="2221647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The references for today’s training include: </a:t>
            </a:r>
          </a:p>
          <a:p>
            <a:pPr marL="171450" indent="-171450">
              <a:buFont typeface="Arial" panose="020B0604020202020204" pitchFamily="34" charset="0"/>
              <a:buChar char="•"/>
            </a:pPr>
            <a:r>
              <a:rPr lang="en-US" dirty="0">
                <a:solidFill>
                  <a:srgbClr val="002F56"/>
                </a:solidFill>
                <a:latin typeface="Myriad Pro" panose="020B0503030403020204" pitchFamily="34" charset="0"/>
                <a:hlinkClick r:id="rId3">
                  <a:extLst>
                    <a:ext uri="{A12FA001-AC4F-418D-AE19-62706E023703}">
                      <ahyp:hlinkClr xmlns:ahyp="http://schemas.microsoft.com/office/drawing/2018/hyperlinkcolor" val="tx"/>
                    </a:ext>
                  </a:extLst>
                </a:hlinkClick>
              </a:rPr>
              <a:t>Public Law (PL) 115-55</a:t>
            </a:r>
            <a:r>
              <a:rPr lang="en-US" dirty="0">
                <a:solidFill>
                  <a:srgbClr val="002F56"/>
                </a:solidFill>
                <a:latin typeface="Myriad Pro" panose="020B0503030403020204" pitchFamily="34" charset="0"/>
              </a:rPr>
              <a:t>, </a:t>
            </a:r>
            <a:r>
              <a:rPr lang="en-US" i="1" dirty="0">
                <a:solidFill>
                  <a:srgbClr val="002F56"/>
                </a:solidFill>
                <a:latin typeface="Myriad Pro" panose="020B0503030403020204" pitchFamily="34" charset="0"/>
              </a:rPr>
              <a:t>Veterans Appeals Improvement and Modernization Act of 2017</a:t>
            </a:r>
          </a:p>
          <a:p>
            <a:pPr marL="171450" indent="-171450">
              <a:buFont typeface="Arial" panose="020B0604020202020204" pitchFamily="34" charset="0"/>
              <a:buChar char="•"/>
            </a:pPr>
            <a:r>
              <a:rPr lang="en-US" dirty="0">
                <a:solidFill>
                  <a:srgbClr val="002F56"/>
                </a:solidFill>
                <a:latin typeface="Myriad Pro" panose="020B0503030403020204" pitchFamily="34" charset="0"/>
                <a:hlinkClick r:id="rId4">
                  <a:extLst>
                    <a:ext uri="{A12FA001-AC4F-418D-AE19-62706E023703}">
                      <ahyp:hlinkClr xmlns:ahyp="http://schemas.microsoft.com/office/drawing/2018/hyperlinkcolor" val="tx"/>
                    </a:ext>
                  </a:extLst>
                </a:hlinkClick>
              </a:rPr>
              <a:t>38 CFR 3.103(f), </a:t>
            </a:r>
            <a:r>
              <a:rPr lang="en-US" i="1" dirty="0">
                <a:solidFill>
                  <a:srgbClr val="002F56"/>
                </a:solidFill>
                <a:latin typeface="Myriad Pro" panose="020B0503030403020204" pitchFamily="34" charset="0"/>
              </a:rPr>
              <a:t>Procedural due process and other rights</a:t>
            </a:r>
          </a:p>
          <a:p>
            <a:pPr marL="171450" indent="-171450">
              <a:buFont typeface="Arial" panose="020B0604020202020204" pitchFamily="34" charset="0"/>
              <a:buChar char="•"/>
            </a:pPr>
            <a:r>
              <a:rPr lang="en-US" dirty="0">
                <a:solidFill>
                  <a:srgbClr val="002F56"/>
                </a:solidFill>
                <a:latin typeface="Myriad Pro" panose="020B0503030403020204" pitchFamily="34" charset="0"/>
                <a:hlinkClick r:id="rId5">
                  <a:extLst>
                    <a:ext uri="{A12FA001-AC4F-418D-AE19-62706E023703}">
                      <ahyp:hlinkClr xmlns:ahyp="http://schemas.microsoft.com/office/drawing/2018/hyperlinkcolor" val="tx"/>
                    </a:ext>
                  </a:extLst>
                </a:hlinkClick>
              </a:rPr>
              <a:t>38 CFR 3.104(c), </a:t>
            </a:r>
            <a:r>
              <a:rPr lang="en-US" i="1" dirty="0">
                <a:solidFill>
                  <a:srgbClr val="002F56"/>
                </a:solidFill>
                <a:latin typeface="Myriad Pro" panose="020B0503030403020204" pitchFamily="34" charset="0"/>
              </a:rPr>
              <a:t>Favorable findings </a:t>
            </a:r>
          </a:p>
          <a:p>
            <a:pPr marL="171450" indent="-171450">
              <a:buFont typeface="Arial" panose="020B0604020202020204" pitchFamily="34" charset="0"/>
              <a:buChar char="•"/>
            </a:pPr>
            <a:r>
              <a:rPr lang="en-US" dirty="0">
                <a:solidFill>
                  <a:srgbClr val="002F56"/>
                </a:solidFill>
                <a:latin typeface="Myriad Pro" panose="020B0503030403020204" pitchFamily="34" charset="0"/>
                <a:hlinkClick r:id="rId6">
                  <a:extLst>
                    <a:ext uri="{A12FA001-AC4F-418D-AE19-62706E023703}">
                      <ahyp:hlinkClr xmlns:ahyp="http://schemas.microsoft.com/office/drawing/2018/hyperlinkcolor" val="tx"/>
                    </a:ext>
                  </a:extLst>
                </a:hlinkClick>
              </a:rPr>
              <a:t>M21-1, V.iv.1.A, </a:t>
            </a:r>
            <a:r>
              <a:rPr lang="en-US" i="1" dirty="0">
                <a:solidFill>
                  <a:srgbClr val="002F56"/>
                </a:solidFill>
                <a:latin typeface="Myriad Pro" panose="020B0503030403020204" pitchFamily="34" charset="0"/>
                <a:hlinkClick r:id="rId6">
                  <a:extLst>
                    <a:ext uri="{A12FA001-AC4F-418D-AE19-62706E023703}">
                      <ahyp:hlinkClr xmlns:ahyp="http://schemas.microsoft.com/office/drawing/2018/hyperlinkcolor" val="tx"/>
                    </a:ext>
                  </a:extLst>
                </a:hlinkClick>
              </a:rPr>
              <a:t>Completing the Rating Decision Narrative</a:t>
            </a:r>
            <a:endParaRPr lang="en-US" i="1" dirty="0">
              <a:solidFill>
                <a:srgbClr val="002F56"/>
              </a:solidFill>
              <a:latin typeface="Myriad Pro" panose="020B0503030403020204" pitchFamily="34" charset="0"/>
            </a:endParaRPr>
          </a:p>
          <a:p>
            <a:pPr marL="171450" indent="-171450">
              <a:buFont typeface="Arial" panose="020B0604020202020204" pitchFamily="34" charset="0"/>
              <a:buChar char="•"/>
            </a:pPr>
            <a:r>
              <a:rPr lang="en-US" i="0" u="sng" dirty="0">
                <a:solidFill>
                  <a:srgbClr val="002F56"/>
                </a:solidFill>
                <a:latin typeface="Myriad Pro" panose="020B0503030403020204" pitchFamily="34" charset="0"/>
              </a:rPr>
              <a:t>M21-1, X.ii.1.A.2,</a:t>
            </a:r>
            <a:r>
              <a:rPr lang="en-US" i="1" u="sng" dirty="0">
                <a:solidFill>
                  <a:srgbClr val="002F56"/>
                </a:solidFill>
                <a:latin typeface="Myriad Pro" panose="020B0503030403020204" pitchFamily="34" charset="0"/>
              </a:rPr>
              <a:t> Favorable Findings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i="0" u="sng" dirty="0">
                <a:solidFill>
                  <a:srgbClr val="002F56"/>
                </a:solidFill>
                <a:latin typeface="Myriad Pro" panose="020B0503030403020204" pitchFamily="34" charset="0"/>
              </a:rPr>
              <a:t>M21-5, 5.1.b., </a:t>
            </a:r>
            <a:r>
              <a:rPr lang="en-US" i="1" u="sng" dirty="0">
                <a:solidFill>
                  <a:srgbClr val="002F56"/>
                </a:solidFill>
                <a:latin typeface="Myriad Pro" panose="020B0503030403020204" pitchFamily="34" charset="0"/>
              </a:rPr>
              <a:t>Authority of Higher-Level Reviewers</a:t>
            </a:r>
          </a:p>
          <a:p>
            <a:pPr marL="171450" indent="-171450">
              <a:buFont typeface="Arial" panose="020B0604020202020204" pitchFamily="34" charset="0"/>
              <a:buChar char="•"/>
            </a:pPr>
            <a:r>
              <a:rPr lang="en-US" dirty="0">
                <a:solidFill>
                  <a:srgbClr val="002F56"/>
                </a:solidFill>
                <a:latin typeface="Myriad Pro" panose="020B0503030403020204" pitchFamily="34" charset="0"/>
                <a:hlinkClick r:id="rId7">
                  <a:extLst>
                    <a:ext uri="{A12FA001-AC4F-418D-AE19-62706E023703}">
                      <ahyp:hlinkClr xmlns:ahyp="http://schemas.microsoft.com/office/drawing/2018/hyperlinkcolor" val="tx"/>
                    </a:ext>
                  </a:extLst>
                </a:hlinkClick>
              </a:rPr>
              <a:t>VBMS Rating User Guide</a:t>
            </a:r>
            <a:endParaRPr lang="en-US" dirty="0">
              <a:solidFill>
                <a:srgbClr val="002F56"/>
              </a:solidFill>
              <a:latin typeface="Myriad Pro" panose="020B0503030403020204" pitchFamily="34" charset="0"/>
            </a:endParaRPr>
          </a:p>
          <a:p>
            <a:pPr marL="171450" indent="-171450">
              <a:buFont typeface="Arial" panose="020B0604020202020204" pitchFamily="34" charset="0"/>
              <a:buChar char="•"/>
            </a:pPr>
            <a:r>
              <a:rPr lang="en-US" dirty="0">
                <a:solidFill>
                  <a:srgbClr val="002F56"/>
                </a:solidFill>
                <a:latin typeface="Myriad Pro" panose="020B0503030403020204" pitchFamily="34" charset="0"/>
                <a:hlinkClick r:id="rId8">
                  <a:extLst>
                    <a:ext uri="{A12FA001-AC4F-418D-AE19-62706E023703}">
                      <ahyp:hlinkClr xmlns:ahyp="http://schemas.microsoft.com/office/drawing/2018/hyperlinkcolor" val="tx"/>
                    </a:ext>
                  </a:extLst>
                </a:hlinkClick>
              </a:rPr>
              <a:t>Favorable Findings Job Aid (VBMS-R)</a:t>
            </a:r>
            <a:endParaRPr lang="en-US" dirty="0">
              <a:solidFill>
                <a:srgbClr val="002F56"/>
              </a:solidFill>
              <a:latin typeface="Myriad Pro" panose="020B0503030403020204" pitchFamily="34" charset="0"/>
            </a:endParaRPr>
          </a:p>
          <a:p>
            <a:endParaRPr lang="en-US" dirty="0"/>
          </a:p>
        </p:txBody>
      </p:sp>
      <p:sp>
        <p:nvSpPr>
          <p:cNvPr id="4" name="Slide Number Placeholder 3"/>
          <p:cNvSpPr>
            <a:spLocks noGrp="1"/>
          </p:cNvSpPr>
          <p:nvPr>
            <p:ph type="sldNum" sz="quarter" idx="5"/>
          </p:nvPr>
        </p:nvSpPr>
        <p:spPr/>
        <p:txBody>
          <a:bodyPr/>
          <a:lstStyle/>
          <a:p>
            <a:fld id="{9FE26D7C-4260-4439-B684-2DF7321557B4}" type="slidenum">
              <a:rPr lang="en-US" smtClean="0"/>
              <a:t>4</a:t>
            </a:fld>
            <a:endParaRPr lang="en-US" dirty="0"/>
          </a:p>
        </p:txBody>
      </p:sp>
    </p:spTree>
    <p:extLst>
      <p:ext uri="{BB962C8B-B14F-4D97-AF65-F5344CB8AC3E}">
        <p14:creationId xmlns:p14="http://schemas.microsoft.com/office/powerpoint/2010/main" val="66283670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 assessment and satisfaction survey have been assigned to you in TMS. </a:t>
            </a:r>
            <a:r>
              <a:rPr lang="en-US" dirty="0">
                <a:solidFill>
                  <a:srgbClr val="0F3B60"/>
                </a:solidFill>
                <a:highlight>
                  <a:srgbClr val="FFFF00"/>
                </a:highlight>
              </a:rPr>
              <a:t>You have unlimited attempts to complete the assessment and may answer one question incorrectly to achieve a passing score.</a:t>
            </a:r>
            <a:r>
              <a:rPr lang="en-US" dirty="0"/>
              <a:t> Completing both will allow you to receive credit for this training.</a:t>
            </a:r>
          </a:p>
        </p:txBody>
      </p:sp>
      <p:sp>
        <p:nvSpPr>
          <p:cNvPr id="4" name="Slide Number Placeholder 3"/>
          <p:cNvSpPr>
            <a:spLocks noGrp="1"/>
          </p:cNvSpPr>
          <p:nvPr>
            <p:ph type="sldNum" sz="quarter" idx="5"/>
          </p:nvPr>
        </p:nvSpPr>
        <p:spPr/>
        <p:txBody>
          <a:bodyPr/>
          <a:lstStyle/>
          <a:p>
            <a:fld id="{8C5C6998-EDEF-4A05-9E82-FF9216FA3557}" type="slidenum">
              <a:rPr lang="en-US" smtClean="0"/>
              <a:t>40</a:t>
            </a:fld>
            <a:endParaRPr lang="en-US" dirty="0"/>
          </a:p>
        </p:txBody>
      </p:sp>
    </p:spTree>
    <p:extLst>
      <p:ext uri="{BB962C8B-B14F-4D97-AF65-F5344CB8AC3E}">
        <p14:creationId xmlns:p14="http://schemas.microsoft.com/office/powerpoint/2010/main" val="370990258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indent="0">
              <a:buNone/>
            </a:pPr>
            <a:r>
              <a:rPr lang="en-US" dirty="0"/>
              <a:t>For training on all AMA required decision notification elements, please review the following additional modules:</a:t>
            </a:r>
          </a:p>
          <a:p>
            <a:pPr marL="171450" indent="-171450">
              <a:buFont typeface="Arial" panose="020B0604020202020204" pitchFamily="34" charset="0"/>
              <a:buChar char="•"/>
            </a:pPr>
            <a:r>
              <a:rPr lang="en-US" dirty="0"/>
              <a:t>Module 1: Identify Issues and Evidence Summary</a:t>
            </a:r>
          </a:p>
          <a:p>
            <a:pPr marL="171450" indent="-171450">
              <a:buFont typeface="Arial" panose="020B0604020202020204" pitchFamily="34" charset="0"/>
              <a:buChar char="•"/>
            </a:pPr>
            <a:r>
              <a:rPr lang="en-US" dirty="0"/>
              <a:t>Module 2: Laws and Regulations</a:t>
            </a:r>
          </a:p>
          <a:p>
            <a:pPr marL="171450" indent="-171450">
              <a:buFont typeface="Arial" panose="020B0604020202020204" pitchFamily="34" charset="0"/>
              <a:buChar char="•"/>
            </a:pPr>
            <a:r>
              <a:rPr lang="en-US" dirty="0"/>
              <a:t>Module 4: Elements Required for a Grant and Criteria Required for Next Higher Evaluation</a:t>
            </a:r>
          </a:p>
          <a:p>
            <a:pPr marL="171450" indent="-171450">
              <a:buFont typeface="Arial" panose="020B0604020202020204" pitchFamily="34" charset="0"/>
              <a:buChar char="•"/>
            </a:pPr>
            <a:r>
              <a:rPr lang="en-US" dirty="0"/>
              <a:t>Module 5 VBMS-R and Decision Notice Elements</a:t>
            </a:r>
          </a:p>
          <a:p>
            <a:pPr marL="0" indent="0">
              <a:buFont typeface="Arial" panose="020B0604020202020204" pitchFamily="34" charset="0"/>
              <a:buNone/>
            </a:pPr>
            <a:endParaRPr lang="en-US" dirty="0"/>
          </a:p>
          <a:p>
            <a:pPr marL="0" indent="0">
              <a:buNone/>
            </a:pPr>
            <a:r>
              <a:rPr lang="en-US"/>
              <a:t>See the </a:t>
            </a:r>
            <a:r>
              <a:rPr lang="en-US">
                <a:hlinkClick r:id="rId3"/>
              </a:rPr>
              <a:t>VBA Learning Catalog </a:t>
            </a:r>
            <a:r>
              <a:rPr lang="en-US"/>
              <a:t>for these courses and other AMA required non-rating decision notification courses.</a:t>
            </a:r>
            <a:endParaRPr lang="en-US" dirty="0"/>
          </a:p>
        </p:txBody>
      </p:sp>
      <p:sp>
        <p:nvSpPr>
          <p:cNvPr id="4" name="Slide Number Placeholder 3"/>
          <p:cNvSpPr>
            <a:spLocks noGrp="1"/>
          </p:cNvSpPr>
          <p:nvPr>
            <p:ph type="sldNum" sz="quarter" idx="5"/>
          </p:nvPr>
        </p:nvSpPr>
        <p:spPr/>
        <p:txBody>
          <a:bodyPr/>
          <a:lstStyle/>
          <a:p>
            <a:fld id="{9FE26D7C-4260-4439-B684-2DF7321557B4}" type="slidenum">
              <a:rPr lang="en-US" smtClean="0"/>
              <a:t>41</a:t>
            </a:fld>
            <a:endParaRPr lang="en-US" dirty="0"/>
          </a:p>
        </p:txBody>
      </p:sp>
    </p:spTree>
    <p:extLst>
      <p:ext uri="{BB962C8B-B14F-4D97-AF65-F5344CB8AC3E}">
        <p14:creationId xmlns:p14="http://schemas.microsoft.com/office/powerpoint/2010/main" val="805828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Let’s start by summarizing the eight-point notice requirements for VA decisions. </a:t>
            </a:r>
            <a:endParaRPr lang="en-US" sz="1200" dirty="0">
              <a:solidFill>
                <a:srgbClr val="002060"/>
              </a:solidFill>
              <a:latin typeface="Myriad Pro"/>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8293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Summarize the eight-point notice requirements for VA decisions</a:t>
            </a:r>
            <a:endParaRPr lang="en-US" sz="1200" i="1" dirty="0">
              <a:solidFill>
                <a:srgbClr val="002060"/>
              </a:solidFill>
              <a:latin typeface="Myriad Pro"/>
              <a:cs typeface="Times New Roman" panose="02020603050405020304" pitchFamily="18" charset="0"/>
            </a:endParaRP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Myriad Pro"/>
              </a:rPr>
              <a:t>To ensure claimants receive adequate notices, the Appeals Modernization Act (AMA) requires VA to issue </a:t>
            </a:r>
            <a:r>
              <a:rPr lang="en-US" sz="1200" b="1" i="1" dirty="0">
                <a:solidFill>
                  <a:srgbClr val="002060"/>
                </a:solidFill>
                <a:latin typeface="Myriad Pro"/>
              </a:rPr>
              <a:t>improved decision notifications</a:t>
            </a:r>
            <a:r>
              <a:rPr lang="en-US" sz="1200" dirty="0">
                <a:solidFill>
                  <a:srgbClr val="002060"/>
                </a:solidFill>
                <a:latin typeface="Myriad Pro"/>
              </a:rPr>
              <a:t>. There are </a:t>
            </a:r>
            <a:r>
              <a:rPr lang="en-US" sz="1200" b="1" dirty="0">
                <a:solidFill>
                  <a:srgbClr val="002060"/>
                </a:solidFill>
                <a:latin typeface="Myriad Pro"/>
              </a:rPr>
              <a:t>8 elements </a:t>
            </a:r>
            <a:r>
              <a:rPr lang="en-US" sz="1200" dirty="0">
                <a:solidFill>
                  <a:srgbClr val="002060"/>
                </a:solidFill>
                <a:latin typeface="Myriad Pro"/>
              </a:rPr>
              <a:t>VA must include in all decision notices.  </a:t>
            </a:r>
          </a:p>
          <a:p>
            <a:endParaRPr lang="en-US" dirty="0"/>
          </a:p>
          <a:p>
            <a:pPr marL="971550" lvl="1" indent="-514350">
              <a:buFont typeface="+mj-lt"/>
              <a:buAutoNum type="arabicPeriod"/>
            </a:pPr>
            <a:r>
              <a:rPr lang="en-US" dirty="0">
                <a:solidFill>
                  <a:schemeClr val="tx2">
                    <a:lumMod val="75000"/>
                  </a:schemeClr>
                </a:solidFill>
                <a:latin typeface="Myriad Pro"/>
              </a:rPr>
              <a:t>Identification of the </a:t>
            </a:r>
            <a:r>
              <a:rPr lang="en-US" b="1" dirty="0">
                <a:solidFill>
                  <a:schemeClr val="tx2">
                    <a:lumMod val="75000"/>
                  </a:schemeClr>
                </a:solidFill>
                <a:latin typeface="Myriad Pro"/>
              </a:rPr>
              <a:t>issues</a:t>
            </a:r>
            <a:r>
              <a:rPr lang="en-US" dirty="0">
                <a:solidFill>
                  <a:schemeClr val="tx2">
                    <a:lumMod val="75000"/>
                  </a:schemeClr>
                </a:solidFill>
                <a:latin typeface="Myriad Pro"/>
              </a:rPr>
              <a:t> adjudicated </a:t>
            </a:r>
          </a:p>
          <a:p>
            <a:pPr marL="971550" lvl="1" indent="-514350">
              <a:buFont typeface="+mj-lt"/>
              <a:buAutoNum type="arabicPeriod"/>
            </a:pPr>
            <a:r>
              <a:rPr lang="en-US" dirty="0">
                <a:solidFill>
                  <a:schemeClr val="tx2">
                    <a:lumMod val="75000"/>
                  </a:schemeClr>
                </a:solidFill>
                <a:latin typeface="Myriad Pro"/>
              </a:rPr>
              <a:t>A summary of the </a:t>
            </a:r>
            <a:r>
              <a:rPr lang="en-US" b="1" dirty="0">
                <a:solidFill>
                  <a:schemeClr val="tx2">
                    <a:lumMod val="75000"/>
                  </a:schemeClr>
                </a:solidFill>
                <a:latin typeface="Myriad Pro"/>
              </a:rPr>
              <a:t>evidence</a:t>
            </a:r>
            <a:r>
              <a:rPr lang="en-US" dirty="0">
                <a:solidFill>
                  <a:schemeClr val="tx2">
                    <a:lumMod val="75000"/>
                  </a:schemeClr>
                </a:solidFill>
                <a:latin typeface="Myriad Pro"/>
              </a:rPr>
              <a:t> considered </a:t>
            </a:r>
          </a:p>
          <a:p>
            <a:pPr marL="971550" lvl="1" indent="-514350">
              <a:buFont typeface="+mj-lt"/>
              <a:buAutoNum type="arabicPeriod"/>
            </a:pPr>
            <a:r>
              <a:rPr lang="en-US" dirty="0">
                <a:solidFill>
                  <a:schemeClr val="tx2">
                    <a:lumMod val="75000"/>
                  </a:schemeClr>
                </a:solidFill>
                <a:latin typeface="Myriad Pro"/>
              </a:rPr>
              <a:t>A summary of the </a:t>
            </a:r>
            <a:r>
              <a:rPr lang="en-US" b="1" dirty="0">
                <a:solidFill>
                  <a:schemeClr val="tx2">
                    <a:lumMod val="75000"/>
                  </a:schemeClr>
                </a:solidFill>
                <a:latin typeface="Myriad Pro"/>
              </a:rPr>
              <a:t>laws and regulations </a:t>
            </a:r>
            <a:r>
              <a:rPr lang="en-US" dirty="0">
                <a:solidFill>
                  <a:schemeClr val="tx2">
                    <a:lumMod val="75000"/>
                  </a:schemeClr>
                </a:solidFill>
                <a:latin typeface="Myriad Pro"/>
              </a:rPr>
              <a:t>applicable to the claim  </a:t>
            </a:r>
          </a:p>
          <a:p>
            <a:pPr marL="971550" lvl="1" indent="-514350">
              <a:buFont typeface="+mj-lt"/>
              <a:buAutoNum type="arabicPeriod"/>
            </a:pPr>
            <a:r>
              <a:rPr lang="en-US" dirty="0">
                <a:solidFill>
                  <a:schemeClr val="tx2">
                    <a:lumMod val="75000"/>
                  </a:schemeClr>
                </a:solidFill>
                <a:latin typeface="Myriad Pro"/>
              </a:rPr>
              <a:t>A listing of any findings made by the adjudicator that are </a:t>
            </a:r>
            <a:r>
              <a:rPr lang="en-US" b="1" dirty="0">
                <a:solidFill>
                  <a:schemeClr val="tx2">
                    <a:lumMod val="75000"/>
                  </a:schemeClr>
                </a:solidFill>
                <a:latin typeface="Myriad Pro"/>
              </a:rPr>
              <a:t>favorable to the claimant </a:t>
            </a:r>
          </a:p>
          <a:p>
            <a:pPr marL="971550" lvl="1" indent="-514350">
              <a:buFont typeface="+mj-lt"/>
              <a:buAutoNum type="arabicPeriod"/>
            </a:pPr>
            <a:r>
              <a:rPr lang="en-US" dirty="0">
                <a:solidFill>
                  <a:schemeClr val="tx2">
                    <a:lumMod val="75000"/>
                  </a:schemeClr>
                </a:solidFill>
                <a:latin typeface="Myriad Pro"/>
              </a:rPr>
              <a:t>For denied claims, identification of the </a:t>
            </a:r>
            <a:r>
              <a:rPr lang="en-US" b="1" dirty="0">
                <a:solidFill>
                  <a:schemeClr val="tx2">
                    <a:lumMod val="75000"/>
                  </a:schemeClr>
                </a:solidFill>
                <a:latin typeface="Myriad Pro"/>
              </a:rPr>
              <a:t>element(s) required to grant the claim(s) that were not met </a:t>
            </a:r>
          </a:p>
          <a:p>
            <a:pPr marL="971550" marR="0" lvl="1" indent="-514350" algn="l" defTabSz="914400" rtl="0" eaLnBrk="1" fontAlgn="auto" latinLnBrk="0" hangingPunct="1">
              <a:lnSpc>
                <a:spcPct val="100000"/>
              </a:lnSpc>
              <a:spcBef>
                <a:spcPts val="0"/>
              </a:spcBef>
              <a:spcAft>
                <a:spcPts val="0"/>
              </a:spcAft>
              <a:buClrTx/>
              <a:buSzTx/>
              <a:buFont typeface="+mj-lt"/>
              <a:buAutoNum type="arabicPeriod"/>
              <a:tabLst/>
              <a:defRPr/>
            </a:pPr>
            <a:r>
              <a:rPr lang="en-US" dirty="0">
                <a:solidFill>
                  <a:schemeClr val="tx2">
                    <a:lumMod val="75000"/>
                  </a:schemeClr>
                </a:solidFill>
                <a:latin typeface="Myriad Pro"/>
              </a:rPr>
              <a:t>If applicable, identification of the criteria required to grant the </a:t>
            </a:r>
            <a:r>
              <a:rPr lang="en-US" b="1" dirty="0">
                <a:solidFill>
                  <a:schemeClr val="tx2">
                    <a:lumMod val="75000"/>
                  </a:schemeClr>
                </a:solidFill>
                <a:latin typeface="Myriad Pro"/>
              </a:rPr>
              <a:t>next higher level of compensation</a:t>
            </a:r>
          </a:p>
          <a:p>
            <a:pPr marL="971550" lvl="1" indent="-514350">
              <a:buFont typeface="+mj-lt"/>
              <a:buAutoNum type="arabicPeriod" startAt="7"/>
            </a:pPr>
            <a:r>
              <a:rPr lang="en-US" dirty="0">
                <a:solidFill>
                  <a:schemeClr val="tx2">
                    <a:lumMod val="75000"/>
                  </a:schemeClr>
                </a:solidFill>
                <a:latin typeface="Myriad Pro"/>
              </a:rPr>
              <a:t>An explanation of how to </a:t>
            </a:r>
            <a:r>
              <a:rPr lang="en-US" b="1" dirty="0">
                <a:solidFill>
                  <a:schemeClr val="tx2">
                    <a:lumMod val="75000"/>
                  </a:schemeClr>
                </a:solidFill>
                <a:latin typeface="Myriad Pro"/>
              </a:rPr>
              <a:t>obtain or access evidence </a:t>
            </a:r>
            <a:r>
              <a:rPr lang="en-US" dirty="0">
                <a:solidFill>
                  <a:schemeClr val="tx2">
                    <a:lumMod val="75000"/>
                  </a:schemeClr>
                </a:solidFill>
                <a:latin typeface="Myriad Pro"/>
              </a:rPr>
              <a:t>used in making the decision </a:t>
            </a:r>
          </a:p>
          <a:p>
            <a:pPr marL="971550" lvl="1" indent="-514350">
              <a:buFont typeface="+mj-lt"/>
              <a:buAutoNum type="arabicPeriod" startAt="7"/>
            </a:pPr>
            <a:r>
              <a:rPr lang="en-US" dirty="0">
                <a:solidFill>
                  <a:schemeClr val="tx2">
                    <a:lumMod val="75000"/>
                  </a:schemeClr>
                </a:solidFill>
                <a:latin typeface="Myriad Pro"/>
              </a:rPr>
              <a:t>A summary of the </a:t>
            </a:r>
            <a:r>
              <a:rPr lang="en-US" b="1" dirty="0">
                <a:solidFill>
                  <a:schemeClr val="tx2">
                    <a:lumMod val="75000"/>
                  </a:schemeClr>
                </a:solidFill>
                <a:latin typeface="Myriad Pro"/>
              </a:rPr>
              <a:t>applicable review options </a:t>
            </a:r>
            <a:r>
              <a:rPr lang="en-US" dirty="0">
                <a:solidFill>
                  <a:schemeClr val="tx2">
                    <a:lumMod val="75000"/>
                  </a:schemeClr>
                </a:solidFill>
                <a:latin typeface="Myriad Pro"/>
              </a:rPr>
              <a:t>available for the Veteran to seek review of the decision</a:t>
            </a:r>
          </a:p>
          <a:p>
            <a:endParaRPr lang="en-US" dirty="0"/>
          </a:p>
          <a:p>
            <a:r>
              <a:rPr lang="en-US" dirty="0"/>
              <a:t>Rating personnel must address elements 1-6 in each rating decision (using VBMS-R). Elements 7 and 8 are addressed in the decision notification letter. Today’s training reviews element #4 on findings favorable to a claimant.   </a:t>
            </a:r>
          </a:p>
        </p:txBody>
      </p:sp>
      <p:sp>
        <p:nvSpPr>
          <p:cNvPr id="4" name="Slide Number Placeholder 3"/>
          <p:cNvSpPr>
            <a:spLocks noGrp="1"/>
          </p:cNvSpPr>
          <p:nvPr>
            <p:ph type="sldNum" sz="quarter" idx="5"/>
          </p:nvPr>
        </p:nvSpPr>
        <p:spPr/>
        <p:txBody>
          <a:bodyPr/>
          <a:lstStyle/>
          <a:p>
            <a:fld id="{9FE26D7C-4260-4439-B684-2DF7321557B4}" type="slidenum">
              <a:rPr lang="en-US" smtClean="0"/>
              <a:t>6</a:t>
            </a:fld>
            <a:endParaRPr lang="en-US" dirty="0"/>
          </a:p>
        </p:txBody>
      </p:sp>
    </p:spTree>
    <p:extLst>
      <p:ext uri="{BB962C8B-B14F-4D97-AF65-F5344CB8AC3E}">
        <p14:creationId xmlns:p14="http://schemas.microsoft.com/office/powerpoint/2010/main" val="355940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1774" rtl="0" eaLnBrk="1" fontAlgn="auto" latinLnBrk="0" hangingPunct="1">
              <a:lnSpc>
                <a:spcPct val="100000"/>
              </a:lnSpc>
              <a:spcBef>
                <a:spcPts val="0"/>
              </a:spcBef>
              <a:spcAft>
                <a:spcPts val="0"/>
              </a:spcAft>
              <a:buClrTx/>
              <a:buSzTx/>
              <a:buFontTx/>
              <a:buNone/>
              <a:tabLst/>
              <a:defRPr/>
            </a:pPr>
            <a:r>
              <a:rPr lang="en-US" sz="1200" i="1" u="none" dirty="0">
                <a:solidFill>
                  <a:srgbClr val="002060"/>
                </a:solidFill>
                <a:latin typeface="Myriad Pro"/>
                <a:cs typeface="Times New Roman" panose="02020603050405020304" pitchFamily="18" charset="0"/>
              </a:rPr>
              <a:t>Learning Objective: </a:t>
            </a:r>
            <a:r>
              <a:rPr kumimoji="0" lang="en-US" sz="1200" b="0" i="1" u="none" strike="noStrike" kern="1200" cap="none" spc="0" normalizeH="0" baseline="0" noProof="0" dirty="0">
                <a:ln>
                  <a:noFill/>
                </a:ln>
                <a:solidFill>
                  <a:srgbClr val="002060"/>
                </a:solidFill>
                <a:effectLst/>
                <a:uLnTx/>
                <a:uFillTx/>
                <a:latin typeface="Myriad Pro"/>
                <a:ea typeface="+mn-ea"/>
                <a:cs typeface="Times New Roman" panose="02020603050405020304" pitchFamily="18" charset="0"/>
              </a:rPr>
              <a:t>Summarize the eight-point notice requirements for VA decisions</a:t>
            </a:r>
            <a:endParaRPr lang="en-US" i="1" dirty="0"/>
          </a:p>
          <a:p>
            <a:pPr marL="0" marR="0" lvl="0" indent="0" algn="l" defTabSz="931774" rtl="0" eaLnBrk="1" fontAlgn="auto" latinLnBrk="0" hangingPunct="1">
              <a:lnSpc>
                <a:spcPct val="100000"/>
              </a:lnSpc>
              <a:spcBef>
                <a:spcPts val="0"/>
              </a:spcBef>
              <a:spcAft>
                <a:spcPts val="0"/>
              </a:spcAft>
              <a:buClrTx/>
              <a:buSzTx/>
              <a:buFontTx/>
              <a:buNone/>
              <a:tabLst/>
              <a:defRPr/>
            </a:pPr>
            <a:endParaRPr lang="en-US" sz="1200" i="1" u="none"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a:t>
            </a:r>
            <a:r>
              <a:rPr lang="en-US" b="1" dirty="0"/>
              <a:t>IMPORTANT</a:t>
            </a:r>
            <a:r>
              <a:rPr lang="en-US" dirty="0"/>
              <a:t>: Slide contains animations. Click to reveal the scenario, question and answer to students.**</a:t>
            </a:r>
          </a:p>
          <a:p>
            <a:endParaRPr lang="en-US" dirty="0"/>
          </a:p>
          <a:p>
            <a:r>
              <a:rPr lang="en-US" dirty="0"/>
              <a:t>Let’s take a look at a knowledge check.</a:t>
            </a:r>
          </a:p>
          <a:p>
            <a:endParaRPr lang="en-US" dirty="0"/>
          </a:p>
          <a:p>
            <a:r>
              <a:rPr lang="en-US" b="1" dirty="0"/>
              <a:t>Question: </a:t>
            </a:r>
            <a:r>
              <a:rPr lang="en-US" dirty="0"/>
              <a:t>How many decision notification elements are required for rating decision?</a:t>
            </a:r>
          </a:p>
          <a:p>
            <a:pPr marL="0" indent="0">
              <a:buNone/>
            </a:pPr>
            <a:endParaRPr lang="en-US" sz="800" dirty="0"/>
          </a:p>
          <a:p>
            <a:r>
              <a:rPr lang="en-US" b="1" dirty="0"/>
              <a:t>Answer</a:t>
            </a:r>
            <a:r>
              <a:rPr lang="en-US" dirty="0"/>
              <a:t>: Under AMA, six </a:t>
            </a:r>
            <a:r>
              <a:rPr lang="en-US"/>
              <a:t>of eight </a:t>
            </a:r>
            <a:r>
              <a:rPr lang="en-US" dirty="0"/>
              <a:t>decision notification elements are required for rating decision.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5630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rgbClr val="002060"/>
                </a:solidFill>
                <a:latin typeface="Myriad Pro"/>
                <a:cs typeface="Times New Roman" panose="02020603050405020304" pitchFamily="18" charset="0"/>
              </a:rPr>
              <a:t>Instructor Notes: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Next let’s define and describe an overview of favorable findings, or element 4, which is the topic of today’s training.  </a:t>
            </a:r>
            <a:endParaRPr lang="en-US" sz="1200" dirty="0">
              <a:solidFill>
                <a:srgbClr val="002060"/>
              </a:solidFill>
              <a:latin typeface="Myriad Pro"/>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5C6998-EDEF-4A05-9E82-FF9216FA355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4247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sz="1200" i="1" u="none" dirty="0">
                <a:solidFill>
                  <a:srgbClr val="002060"/>
                </a:solidFill>
                <a:latin typeface="Myriad Pro"/>
                <a:cs typeface="Times New Roman" panose="02020603050405020304" pitchFamily="18" charset="0"/>
              </a:rPr>
              <a:t>Learning Objective:  Define and describe an overview of favorable findings</a:t>
            </a:r>
            <a:endParaRPr lang="en-US" sz="1200" i="1" dirty="0">
              <a:solidFill>
                <a:srgbClr val="002060"/>
              </a:solidFill>
              <a:latin typeface="Myriad Pro"/>
              <a:cs typeface="Times New Roman" panose="02020603050405020304" pitchFamily="18" charset="0"/>
            </a:endParaRPr>
          </a:p>
          <a:p>
            <a:pPr defTabSz="931774">
              <a:defRPr/>
            </a:pPr>
            <a:endParaRPr lang="en-US" sz="1200" i="1" u="sng" dirty="0">
              <a:solidFill>
                <a:srgbClr val="002060"/>
              </a:solidFill>
              <a:latin typeface="Myriad Pro"/>
              <a:cs typeface="Times New Roman" panose="02020603050405020304" pitchFamily="18" charset="0"/>
            </a:endParaRPr>
          </a:p>
          <a:p>
            <a:pPr defTabSz="931774">
              <a:defRPr/>
            </a:pPr>
            <a:r>
              <a:rPr lang="en-US" sz="1200" u="sng" dirty="0">
                <a:solidFill>
                  <a:srgbClr val="002060"/>
                </a:solidFill>
                <a:latin typeface="Myriad Pro"/>
                <a:cs typeface="Times New Roman" panose="02020603050405020304" pitchFamily="18" charset="0"/>
              </a:rPr>
              <a:t>Instructor Notes:</a:t>
            </a:r>
          </a:p>
          <a:p>
            <a:endParaRPr lang="en-US" dirty="0"/>
          </a:p>
          <a:p>
            <a:r>
              <a:rPr lang="en-US" dirty="0"/>
              <a:t>38 C.F.R. § 3.104(c) defines a favorable finding as a conclusion either on a question of fact or on an application of laws to facts made by an adjudicator concerning the issue(s) under review. </a:t>
            </a:r>
          </a:p>
          <a:p>
            <a:endParaRPr lang="en-US" sz="1200" dirty="0">
              <a:latin typeface="Myriad Pro" panose="020B0503030403020204" pitchFamily="34" charset="0"/>
            </a:endParaRPr>
          </a:p>
          <a:p>
            <a:r>
              <a:rPr lang="en-US" sz="1200" dirty="0">
                <a:latin typeface="Myriad Pro" panose="020B0503030403020204" pitchFamily="34" charset="0"/>
              </a:rPr>
              <a:t>Any </a:t>
            </a:r>
            <a:r>
              <a:rPr lang="en-US" sz="1200" b="0" dirty="0">
                <a:latin typeface="Myriad Pro" panose="020B0503030403020204" pitchFamily="34" charset="0"/>
              </a:rPr>
              <a:t>finding favorable to the claimant </a:t>
            </a:r>
            <a:r>
              <a:rPr lang="en-US" sz="1200" dirty="0">
                <a:latin typeface="Myriad Pro" panose="020B0503030403020204" pitchFamily="34" charset="0"/>
              </a:rPr>
              <a:t>made by either a VA adjudicator or by the Board of Veterans’ Appeals (Board) is binding on all subsequent VA and Board adjudicators, unless rebutted by evidence that identifies a </a:t>
            </a:r>
            <a:r>
              <a:rPr lang="en-US" sz="1200" b="0" dirty="0">
                <a:latin typeface="Myriad Pro" panose="020B0503030403020204" pitchFamily="34" charset="0"/>
              </a:rPr>
              <a:t>clear and unmistakable error </a:t>
            </a:r>
            <a:r>
              <a:rPr lang="en-US" sz="1200" dirty="0">
                <a:latin typeface="Myriad Pro" panose="020B0503030403020204" pitchFamily="34" charset="0"/>
              </a:rPr>
              <a:t>in the favorable finding. </a:t>
            </a:r>
          </a:p>
          <a:p>
            <a:endParaRPr lang="en-US" sz="1200" dirty="0">
              <a:latin typeface="Myriad Pro" panose="020B0503030403020204" pitchFamily="34" charset="0"/>
            </a:endParaRPr>
          </a:p>
          <a:p>
            <a:r>
              <a:rPr lang="en-US" sz="1200" dirty="0">
                <a:latin typeface="Myriad Pro" panose="020B0503030403020204" pitchFamily="34" charset="0"/>
              </a:rPr>
              <a:t>Favorable findings </a:t>
            </a:r>
            <a:r>
              <a:rPr lang="en-US" sz="1200" b="0" dirty="0">
                <a:latin typeface="Myriad Pro" panose="020B0503030403020204" pitchFamily="34" charset="0"/>
              </a:rPr>
              <a:t>relate to a material element </a:t>
            </a:r>
            <a:r>
              <a:rPr lang="en-US" sz="1200" dirty="0">
                <a:latin typeface="Myriad Pro" panose="020B0503030403020204" pitchFamily="34" charset="0"/>
              </a:rPr>
              <a:t>that would be required to grant the benefit sought and should be specific.</a:t>
            </a:r>
          </a:p>
          <a:p>
            <a:endParaRPr lang="en-US" sz="1200" dirty="0">
              <a:latin typeface="Myriad Pro" panose="020B0503030403020204" pitchFamily="34" charset="0"/>
            </a:endParaRPr>
          </a:p>
          <a:p>
            <a:r>
              <a:rPr lang="en-US" sz="1200" dirty="0">
                <a:latin typeface="Myriad Pro" panose="020B0503030403020204" pitchFamily="34" charset="0"/>
              </a:rPr>
              <a:t>Bottom line:  A favorable finding informs the claimant of any material element that was met, despite the denial. </a:t>
            </a:r>
          </a:p>
          <a:p>
            <a:pPr marL="0" indent="0">
              <a:buNone/>
            </a:pPr>
            <a:endParaRPr lang="en-US" dirty="0">
              <a:latin typeface="Myriad Pro" panose="020B0503030403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yriad Pro" panose="020B0503030403020204" pitchFamily="34" charset="0"/>
              </a:rPr>
              <a:t> </a:t>
            </a:r>
          </a:p>
          <a:p>
            <a:endParaRPr lang="en-US" dirty="0"/>
          </a:p>
        </p:txBody>
      </p:sp>
      <p:sp>
        <p:nvSpPr>
          <p:cNvPr id="4" name="Slide Number Placeholder 3"/>
          <p:cNvSpPr>
            <a:spLocks noGrp="1"/>
          </p:cNvSpPr>
          <p:nvPr>
            <p:ph type="sldNum" sz="quarter" idx="5"/>
          </p:nvPr>
        </p:nvSpPr>
        <p:spPr/>
        <p:txBody>
          <a:bodyPr/>
          <a:lstStyle/>
          <a:p>
            <a:fld id="{9FE26D7C-4260-4439-B684-2DF7321557B4}" type="slidenum">
              <a:rPr lang="en-US" smtClean="0"/>
              <a:t>9</a:t>
            </a:fld>
            <a:endParaRPr lang="en-US" dirty="0"/>
          </a:p>
        </p:txBody>
      </p:sp>
    </p:spTree>
    <p:extLst>
      <p:ext uri="{BB962C8B-B14F-4D97-AF65-F5344CB8AC3E}">
        <p14:creationId xmlns:p14="http://schemas.microsoft.com/office/powerpoint/2010/main" val="2618196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076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DA3A65DD-876D-4000-B1AA-878B326EE85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4270795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Bulle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0" y="793628"/>
            <a:ext cx="12192000" cy="1086867"/>
          </a:xfrm>
        </p:spPr>
        <p:txBody>
          <a:bodyPr anchor="t">
            <a:normAutofit/>
          </a:bodyPr>
          <a:lstStyle>
            <a:lvl1pPr algn="ctr">
              <a:defRPr sz="2800">
                <a:solidFill>
                  <a:srgbClr val="1F497D"/>
                </a:solidFill>
              </a:defRPr>
            </a:lvl1pPr>
          </a:lstStyle>
          <a:p>
            <a:r>
              <a:rPr lang="en-US"/>
              <a:t>Click to edit Master title style</a:t>
            </a:r>
            <a:endParaRPr lang="en-US" dirty="0"/>
          </a:p>
        </p:txBody>
      </p:sp>
      <p:sp>
        <p:nvSpPr>
          <p:cNvPr id="3" name="Content Placeholder 2"/>
          <p:cNvSpPr>
            <a:spLocks noGrp="1"/>
          </p:cNvSpPr>
          <p:nvPr>
            <p:ph idx="1" hasCustomPrompt="1"/>
            <p:custDataLst>
              <p:tags r:id="rId2"/>
            </p:custDataLst>
          </p:nvPr>
        </p:nvSpPr>
        <p:spPr>
          <a:xfrm>
            <a:off x="609600" y="2057400"/>
            <a:ext cx="10972800" cy="3916363"/>
          </a:xfrm>
          <a:prstGeom prst="rect">
            <a:avLst/>
          </a:prstGeom>
        </p:spPr>
        <p:txBody>
          <a:bodyPr>
            <a:normAutofit/>
          </a:bodyPr>
          <a:lstStyle>
            <a:lvl1pPr marL="285750" indent="-285750">
              <a:spcBef>
                <a:spcPts val="0"/>
              </a:spcBef>
              <a:spcAft>
                <a:spcPts val="600"/>
              </a:spcAft>
              <a:buFont typeface="Arial" panose="020B0604020202020204" pitchFamily="34" charset="0"/>
              <a:buChar char="•"/>
              <a:defRPr sz="1800">
                <a:latin typeface="Arial" panose="020B0604020202020204" pitchFamily="34" charset="0"/>
                <a:cs typeface="Arial" panose="020B0604020202020204" pitchFamily="34" charset="0"/>
              </a:defRPr>
            </a:lvl1pPr>
            <a:lvl2pPr marL="478632" indent="-285750">
              <a:spcBef>
                <a:spcPts val="0"/>
              </a:spcBef>
              <a:spcAft>
                <a:spcPts val="600"/>
              </a:spcAft>
              <a:buFont typeface="Arial" panose="020B0604020202020204" pitchFamily="34" charset="0"/>
              <a:buChar char="•"/>
              <a:defRPr sz="1600">
                <a:latin typeface="Arial" panose="020B0604020202020204" pitchFamily="34" charset="0"/>
                <a:cs typeface="Arial" panose="020B0604020202020204" pitchFamily="34" charset="0"/>
              </a:defRPr>
            </a:lvl2pPr>
            <a:lvl3pPr marL="671513"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3pPr>
            <a:lvl4pPr marL="864394" indent="-285750">
              <a:spcBef>
                <a:spcPts val="0"/>
              </a:spcBef>
              <a:spcAft>
                <a:spcPts val="600"/>
              </a:spcAft>
              <a:buFont typeface="Arial" panose="020B0604020202020204" pitchFamily="34" charset="0"/>
              <a:buChar char="•"/>
              <a:defRPr sz="1400">
                <a:latin typeface="Arial" panose="020B0604020202020204" pitchFamily="34" charset="0"/>
                <a:cs typeface="Arial" panose="020B0604020202020204" pitchFamily="34" charset="0"/>
              </a:defRPr>
            </a:lvl4pPr>
            <a:lvl5pPr marL="964406" indent="-192881">
              <a:spcBef>
                <a:spcPts val="0"/>
              </a:spcBef>
              <a:spcAft>
                <a:spcPts val="600"/>
              </a:spcAft>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Slide Number Placeholder 5">
            <a:extLst>
              <a:ext uri="{FF2B5EF4-FFF2-40B4-BE49-F238E27FC236}">
                <a16:creationId xmlns:a16="http://schemas.microsoft.com/office/drawing/2014/main" id="{D182D0DC-F309-4AD6-9FC4-7A92EF3A0C20}"/>
              </a:ext>
            </a:extLst>
          </p:cNvPr>
          <p:cNvSpPr>
            <a:spLocks noGrp="1"/>
          </p:cNvSpPr>
          <p:nvPr>
            <p:ph type="sldNum" sz="quarter" idx="12"/>
            <p:custDataLst>
              <p:tags r:id="rId3"/>
            </p:custDataLst>
          </p:nvPr>
        </p:nvSpPr>
        <p:spPr>
          <a:xfrm>
            <a:off x="9347200" y="6336268"/>
            <a:ext cx="2844800" cy="365125"/>
          </a:xfrm>
          <a:prstGeom prst="rect">
            <a:avLst/>
          </a:prstGeom>
        </p:spPr>
        <p:txBody>
          <a:bodyPr/>
          <a:lstStyle>
            <a:lvl1pPr algn="r">
              <a:defRPr sz="1400">
                <a:solidFill>
                  <a:schemeClr val="tx1"/>
                </a:solidFill>
                <a:latin typeface="Arial" panose="020B0604020202020204" pitchFamily="34" charset="0"/>
                <a:cs typeface="Arial" panose="020B0604020202020204" pitchFamily="34" charset="0"/>
              </a:defRPr>
            </a:lvl1pPr>
          </a:lstStyle>
          <a:p>
            <a:fld id="{36A6A193-2FDC-48DD-8023-1C75B05EEA9A}" type="slidenum">
              <a:rPr lang="en-US" smtClean="0"/>
              <a:pPr/>
              <a:t>‹#›</a:t>
            </a:fld>
            <a:endParaRPr lang="en-US" dirty="0"/>
          </a:p>
        </p:txBody>
      </p:sp>
      <p:sp>
        <p:nvSpPr>
          <p:cNvPr id="5" name="TextBox 4">
            <a:extLst>
              <a:ext uri="{FF2B5EF4-FFF2-40B4-BE49-F238E27FC236}">
                <a16:creationId xmlns:a16="http://schemas.microsoft.com/office/drawing/2014/main" id="{B0A07940-F539-43F8-81B9-3F2BEB3522F1}"/>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3030064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798" y="4128985"/>
            <a:ext cx="8534400" cy="966978"/>
          </a:xfrm>
        </p:spPr>
        <p:txBody>
          <a:bodyPr/>
          <a:lstStyle>
            <a:lvl1pPr marL="0" indent="0" algn="ctr">
              <a:buNone/>
              <a:defRPr>
                <a:solidFill>
                  <a:schemeClr val="accent6">
                    <a:lumMod val="50000"/>
                  </a:schemeClr>
                </a:solidFill>
                <a:latin typeface="Myriad Pro" panose="020B0503030403020204"/>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8">
            <a:extLst>
              <a:ext uri="{FF2B5EF4-FFF2-40B4-BE49-F238E27FC236}">
                <a16:creationId xmlns:a16="http://schemas.microsoft.com/office/drawing/2014/main" id="{941557D2-7F99-4BEB-9DA9-DCCE82C428FC}"/>
              </a:ext>
            </a:extLst>
          </p:cNvPr>
          <p:cNvSpPr>
            <a:spLocks noGrp="1"/>
          </p:cNvSpPr>
          <p:nvPr>
            <p:ph type="sldNum" sz="quarter" idx="10"/>
          </p:nvPr>
        </p:nvSpPr>
        <p:spPr/>
        <p:txBody>
          <a:bodyPr/>
          <a:lstStyle/>
          <a:p>
            <a:fld id="{A36383B9-8516-422F-8979-8D4EBC5CDDAB}" type="slidenum">
              <a:rPr lang="en-US" smtClean="0"/>
              <a:t>‹#›</a:t>
            </a:fld>
            <a:endParaRPr lang="en-US" dirty="0"/>
          </a:p>
        </p:txBody>
      </p:sp>
      <p:sp>
        <p:nvSpPr>
          <p:cNvPr id="10" name="Title 9">
            <a:extLst>
              <a:ext uri="{FF2B5EF4-FFF2-40B4-BE49-F238E27FC236}">
                <a16:creationId xmlns:a16="http://schemas.microsoft.com/office/drawing/2014/main" id="{7620E3EC-A731-45D3-B7A9-6B99122C06C7}"/>
              </a:ext>
            </a:extLst>
          </p:cNvPr>
          <p:cNvSpPr>
            <a:spLocks noGrp="1"/>
          </p:cNvSpPr>
          <p:nvPr>
            <p:ph type="title"/>
          </p:nvPr>
        </p:nvSpPr>
        <p:spPr>
          <a:xfrm>
            <a:off x="609598" y="2522466"/>
            <a:ext cx="10972800" cy="1143000"/>
          </a:xfrm>
        </p:spPr>
        <p:txBody>
          <a:bodyPr/>
          <a:lstStyle>
            <a:lvl1pPr>
              <a:defRPr b="1" i="1"/>
            </a:lvl1pPr>
          </a:lstStyle>
          <a:p>
            <a:r>
              <a:rPr lang="en-US" dirty="0"/>
              <a:t>Click to edit Master title style</a:t>
            </a:r>
          </a:p>
        </p:txBody>
      </p:sp>
      <p:pic>
        <p:nvPicPr>
          <p:cNvPr id="4" name="Picture 3" descr="A picture containing clock&#10;&#10;Description automatically generated">
            <a:extLst>
              <a:ext uri="{FF2B5EF4-FFF2-40B4-BE49-F238E27FC236}">
                <a16:creationId xmlns:a16="http://schemas.microsoft.com/office/drawing/2014/main" id="{CBF6B3B9-AAC5-415D-A249-DC9BD181B83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98572" y="701887"/>
            <a:ext cx="2890055" cy="1797827"/>
          </a:xfrm>
          <a:prstGeom prst="rect">
            <a:avLst/>
          </a:prstGeom>
        </p:spPr>
      </p:pic>
    </p:spTree>
    <p:extLst>
      <p:ext uri="{BB962C8B-B14F-4D97-AF65-F5344CB8AC3E}">
        <p14:creationId xmlns:p14="http://schemas.microsoft.com/office/powerpoint/2010/main" val="45747764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lvl1pPr>
              <a:defRPr>
                <a:solidFill>
                  <a:srgbClr val="002F56"/>
                </a:solidFill>
                <a:latin typeface="Myriad Pro" panose="020B0503030403020204"/>
              </a:defRPr>
            </a:lvl1pPr>
            <a:lvl2pPr>
              <a:defRPr>
                <a:solidFill>
                  <a:srgbClr val="002F56"/>
                </a:solidFill>
                <a:latin typeface="Myriad Pro" panose="020B0503030403020204"/>
              </a:defRPr>
            </a:lvl2pPr>
            <a:lvl3pPr>
              <a:defRPr>
                <a:solidFill>
                  <a:srgbClr val="002F56"/>
                </a:solidFill>
                <a:latin typeface="Myriad Pro" panose="020B0503030403020204"/>
              </a:defRPr>
            </a:lvl3pPr>
            <a:lvl4pPr>
              <a:defRPr>
                <a:solidFill>
                  <a:srgbClr val="002F56"/>
                </a:solidFill>
                <a:latin typeface="Myriad Pro" panose="020B0503030403020204"/>
              </a:defRPr>
            </a:lvl4pPr>
            <a:lvl5pPr>
              <a:defRPr>
                <a:solidFill>
                  <a:srgbClr val="002F56"/>
                </a:solidFill>
                <a:latin typeface="Myriad Pro" panose="020B0503030403020204"/>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
        <p:nvSpPr>
          <p:cNvPr id="9" name="Slide Number Placeholder 5">
            <a:extLst>
              <a:ext uri="{FF2B5EF4-FFF2-40B4-BE49-F238E27FC236}">
                <a16:creationId xmlns:a16="http://schemas.microsoft.com/office/drawing/2014/main" id="{3CE14515-ED2E-48E7-B923-6FB66518398C}"/>
              </a:ext>
            </a:extLst>
          </p:cNvPr>
          <p:cNvSpPr txBox="1">
            <a:spLocks/>
          </p:cNvSpPr>
          <p:nvPr userDrawn="1"/>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Tree>
    <p:extLst>
      <p:ext uri="{BB962C8B-B14F-4D97-AF65-F5344CB8AC3E}">
        <p14:creationId xmlns:p14="http://schemas.microsoft.com/office/powerpoint/2010/main" val="42179816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600201"/>
            <a:ext cx="5384800" cy="4525963"/>
          </a:xfrm>
        </p:spPr>
        <p:txBody>
          <a:bodyPr/>
          <a:lstStyle>
            <a:lvl1pPr>
              <a:defRPr sz="2800">
                <a:solidFill>
                  <a:srgbClr val="002F56"/>
                </a:solidFill>
                <a:latin typeface="Myriad Pro"/>
              </a:defRPr>
            </a:lvl1pPr>
            <a:lvl2pPr>
              <a:defRPr sz="2400">
                <a:solidFill>
                  <a:srgbClr val="002F56"/>
                </a:solidFill>
                <a:latin typeface="Myriad Pro"/>
              </a:defRPr>
            </a:lvl2pPr>
            <a:lvl3pPr>
              <a:defRPr sz="2000">
                <a:solidFill>
                  <a:srgbClr val="002F56"/>
                </a:solidFill>
                <a:latin typeface="Myriad Pro"/>
              </a:defRPr>
            </a:lvl3pPr>
            <a:lvl4pPr>
              <a:defRPr sz="1800">
                <a:solidFill>
                  <a:srgbClr val="002F56"/>
                </a:solidFill>
                <a:latin typeface="Myriad Pro"/>
              </a:defRPr>
            </a:lvl4pPr>
            <a:lvl5pPr>
              <a:defRPr sz="1800">
                <a:solidFill>
                  <a:srgbClr val="002F56"/>
                </a:solidFill>
                <a:latin typeface="Myriad Pro"/>
              </a:defRPr>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a:extLst>
              <a:ext uri="{FF2B5EF4-FFF2-40B4-BE49-F238E27FC236}">
                <a16:creationId xmlns:a16="http://schemas.microsoft.com/office/drawing/2014/main" id="{4D2D5761-C086-4537-89FC-BCC73D16601A}"/>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9" name="Title 1">
            <a:extLst>
              <a:ext uri="{FF2B5EF4-FFF2-40B4-BE49-F238E27FC236}">
                <a16:creationId xmlns:a16="http://schemas.microsoft.com/office/drawing/2014/main" id="{4CB16B73-D11F-4C6E-BE90-F196503EC226}"/>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0" name="Rectangle 9">
            <a:extLst>
              <a:ext uri="{FF2B5EF4-FFF2-40B4-BE49-F238E27FC236}">
                <a16:creationId xmlns:a16="http://schemas.microsoft.com/office/drawing/2014/main" id="{2BB62D4C-E2D5-4C37-80FA-50DCE41513A5}"/>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Slide Number Placeholder 5">
            <a:extLst>
              <a:ext uri="{FF2B5EF4-FFF2-40B4-BE49-F238E27FC236}">
                <a16:creationId xmlns:a16="http://schemas.microsoft.com/office/drawing/2014/main" id="{5561693D-7A42-4C55-BED9-9B7047648189}"/>
              </a:ext>
            </a:extLst>
          </p:cNvPr>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12" name="Picture 2" descr="C:\Users\vacoGrovem\AppData\Local\Microsoft\Windows\Temporary Internet Files\Content.Outlook\83QVOJUE\CHOOSE-VA-rev.png">
            <a:extLst>
              <a:ext uri="{FF2B5EF4-FFF2-40B4-BE49-F238E27FC236}">
                <a16:creationId xmlns:a16="http://schemas.microsoft.com/office/drawing/2014/main" id="{2C7FE6AB-BF05-4947-8671-2F77CC9A354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28282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PPSeal.png">
            <a:extLst>
              <a:ext uri="{FF2B5EF4-FFF2-40B4-BE49-F238E27FC236}">
                <a16:creationId xmlns:a16="http://schemas.microsoft.com/office/drawing/2014/main" id="{4ABD0140-471C-4784-9B40-2297D8D44E7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48725" y="6184206"/>
            <a:ext cx="2835276" cy="641708"/>
          </a:xfrm>
          <a:prstGeom prst="rect">
            <a:avLst/>
          </a:prstGeom>
        </p:spPr>
      </p:pic>
      <p:sp>
        <p:nvSpPr>
          <p:cNvPr id="14" name="TextBox 13">
            <a:extLst>
              <a:ext uri="{FF2B5EF4-FFF2-40B4-BE49-F238E27FC236}">
                <a16:creationId xmlns:a16="http://schemas.microsoft.com/office/drawing/2014/main" id="{4CA1F2BE-7414-4EAA-96B0-B54A8F393A5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081862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solidFill>
                  <a:srgbClr val="002F56"/>
                </a:solidFill>
                <a:latin typeface="Myriad Pro"/>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solidFill>
                  <a:srgbClr val="002F56"/>
                </a:solidFill>
                <a:latin typeface="Myriad Pro"/>
              </a:defRPr>
            </a:lvl1pPr>
            <a:lvl2pPr>
              <a:defRPr sz="2000">
                <a:solidFill>
                  <a:srgbClr val="002F56"/>
                </a:solidFill>
                <a:latin typeface="Myriad Pro"/>
              </a:defRPr>
            </a:lvl2pPr>
            <a:lvl3pPr>
              <a:defRPr sz="1800">
                <a:solidFill>
                  <a:srgbClr val="002F56"/>
                </a:solidFill>
                <a:latin typeface="Myriad Pro"/>
              </a:defRPr>
            </a:lvl3pPr>
            <a:lvl4pPr>
              <a:defRPr sz="1600">
                <a:solidFill>
                  <a:srgbClr val="002F56"/>
                </a:solidFill>
                <a:latin typeface="Myriad Pro"/>
              </a:defRPr>
            </a:lvl4pPr>
            <a:lvl5pPr>
              <a:defRPr sz="1600">
                <a:solidFill>
                  <a:srgbClr val="002F56"/>
                </a:solidFill>
                <a:latin typeface="Myriad Pro"/>
              </a:defRPr>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a:extLst>
              <a:ext uri="{FF2B5EF4-FFF2-40B4-BE49-F238E27FC236}">
                <a16:creationId xmlns:a16="http://schemas.microsoft.com/office/drawing/2014/main" id="{FB73682C-156B-478C-A7B3-1332CF23EBE3}"/>
              </a:ext>
            </a:extLst>
          </p:cNvPr>
          <p:cNvSpPr/>
          <p:nvPr userDrawn="1"/>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1" name="Title 1">
            <a:extLst>
              <a:ext uri="{FF2B5EF4-FFF2-40B4-BE49-F238E27FC236}">
                <a16:creationId xmlns:a16="http://schemas.microsoft.com/office/drawing/2014/main" id="{9F935438-E66F-4008-82EC-F91DDED5F72A}"/>
              </a:ext>
            </a:extLst>
          </p:cNvPr>
          <p:cNvSpPr>
            <a:spLocks noGrp="1"/>
          </p:cNvSpPr>
          <p:nvPr>
            <p:ph type="title" hasCustomPrompt="1"/>
          </p:nvPr>
        </p:nvSpPr>
        <p:spPr>
          <a:xfrm>
            <a:off x="0" y="-78062"/>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
        <p:nvSpPr>
          <p:cNvPr id="12" name="Rectangle 11">
            <a:extLst>
              <a:ext uri="{FF2B5EF4-FFF2-40B4-BE49-F238E27FC236}">
                <a16:creationId xmlns:a16="http://schemas.microsoft.com/office/drawing/2014/main" id="{C746907D-B1B1-40FD-B991-C4DB8C47D4A4}"/>
              </a:ext>
            </a:extLst>
          </p:cNvPr>
          <p:cNvSpPr/>
          <p:nvPr userDrawn="1"/>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13" name="Slide Number Placeholder 5">
            <a:extLst>
              <a:ext uri="{FF2B5EF4-FFF2-40B4-BE49-F238E27FC236}">
                <a16:creationId xmlns:a16="http://schemas.microsoft.com/office/drawing/2014/main" id="{005958CE-E5DA-4B17-8A2B-91B107DCFF83}"/>
              </a:ext>
            </a:extLst>
          </p:cNvPr>
          <p:cNvSpPr>
            <a:spLocks noGrp="1"/>
          </p:cNvSpPr>
          <p:nvPr>
            <p:ph type="sldNum" sz="quarter" idx="10"/>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sp>
        <p:nvSpPr>
          <p:cNvPr id="16" name="TextBox 15">
            <a:extLst>
              <a:ext uri="{FF2B5EF4-FFF2-40B4-BE49-F238E27FC236}">
                <a16:creationId xmlns:a16="http://schemas.microsoft.com/office/drawing/2014/main" id="{35046A4F-F1DB-4D27-B11B-05231FEA6F3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pic>
        <p:nvPicPr>
          <p:cNvPr id="17" name="Picture 2" descr="C:\Users\vacoGrovem\AppData\Local\Microsoft\Windows\Temporary Internet Files\Content.Outlook\83QVOJUE\CHOOSE-VA-rev.png">
            <a:extLst>
              <a:ext uri="{FF2B5EF4-FFF2-40B4-BE49-F238E27FC236}">
                <a16:creationId xmlns:a16="http://schemas.microsoft.com/office/drawing/2014/main" id="{C203B2C0-DB04-40E2-B21D-1CF72D20883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03200" y="6172200"/>
            <a:ext cx="228282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descr="PPSeal.png">
            <a:extLst>
              <a:ext uri="{FF2B5EF4-FFF2-40B4-BE49-F238E27FC236}">
                <a16:creationId xmlns:a16="http://schemas.microsoft.com/office/drawing/2014/main" id="{0AB98AC6-6F86-4884-A1C5-61AE01F8F9A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48725" y="6184206"/>
            <a:ext cx="2835276" cy="641708"/>
          </a:xfrm>
          <a:prstGeom prst="rect">
            <a:avLst/>
          </a:prstGeom>
        </p:spPr>
      </p:pic>
    </p:spTree>
    <p:extLst>
      <p:ext uri="{BB962C8B-B14F-4D97-AF65-F5344CB8AC3E}">
        <p14:creationId xmlns:p14="http://schemas.microsoft.com/office/powerpoint/2010/main" val="27909233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sz="4000" b="0" baseline="0">
                <a:solidFill>
                  <a:schemeClr val="bg1"/>
                </a:solidFill>
                <a:latin typeface="Myriad Pro"/>
              </a:defRPr>
            </a:lvl1pPr>
          </a:lstStyle>
          <a:p>
            <a:r>
              <a:rPr lang="en-US" sz="3600" dirty="0"/>
              <a:t>Click to edit Slide Master Style</a:t>
            </a:r>
            <a:endParaRPr lang="en-US" sz="3600" u="sng" dirty="0"/>
          </a:p>
        </p:txBody>
      </p:sp>
    </p:spTree>
    <p:extLst>
      <p:ext uri="{BB962C8B-B14F-4D97-AF65-F5344CB8AC3E}">
        <p14:creationId xmlns:p14="http://schemas.microsoft.com/office/powerpoint/2010/main" val="5490644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4150163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5376955"/>
            <a:ext cx="12192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sz="1800" dirty="0">
              <a:solidFill>
                <a:prstClr val="white"/>
              </a:solidFill>
            </a:endParaRPr>
          </a:p>
        </p:txBody>
      </p:sp>
      <p:sp>
        <p:nvSpPr>
          <p:cNvPr id="6" name="Title 1"/>
          <p:cNvSpPr txBox="1">
            <a:spLocks/>
          </p:cNvSpPr>
          <p:nvPr/>
        </p:nvSpPr>
        <p:spPr>
          <a:xfrm>
            <a:off x="3895120" y="4803734"/>
            <a:ext cx="7700433"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p:nvGrpSpPr>
        <p:grpSpPr>
          <a:xfrm>
            <a:off x="1714248" y="1694039"/>
            <a:ext cx="8763504"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31552" y="5644912"/>
            <a:ext cx="4064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1217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7597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p:nvSpPr>
        <p:spPr>
          <a:xfrm>
            <a:off x="441832" y="1659466"/>
            <a:ext cx="11308337" cy="369332"/>
          </a:xfrm>
          <a:prstGeom prst="rect">
            <a:avLst/>
          </a:prstGeom>
          <a:solidFill>
            <a:srgbClr val="00B0F0"/>
          </a:solidFill>
        </p:spPr>
        <p:txBody>
          <a:bodyPr wrap="square" lIns="91440" tIns="45720" rIns="91440" bIns="45720" rtlCol="0">
            <a:spAutoFit/>
          </a:bodyPr>
          <a:lstStyle/>
          <a:p>
            <a:endParaRPr lang="en-US" sz="1800" dirty="0">
              <a:solidFill>
                <a:srgbClr val="000000"/>
              </a:solidFill>
            </a:endParaRPr>
          </a:p>
        </p:txBody>
      </p:sp>
      <p:sp>
        <p:nvSpPr>
          <p:cNvPr id="7" name="TextBox 6"/>
          <p:cNvSpPr txBox="1"/>
          <p:nvPr/>
        </p:nvSpPr>
        <p:spPr>
          <a:xfrm>
            <a:off x="863591" y="2749897"/>
            <a:ext cx="10522964"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
        <p:nvSpPr>
          <p:cNvPr id="8" name="TextBox 7">
            <a:extLst>
              <a:ext uri="{FF2B5EF4-FFF2-40B4-BE49-F238E27FC236}">
                <a16:creationId xmlns:a16="http://schemas.microsoft.com/office/drawing/2014/main" id="{21870F64-CF7A-468D-B0A2-445A3A1EDEC2}"/>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6922781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6" name="TextBox 5">
            <a:extLst>
              <a:ext uri="{FF2B5EF4-FFF2-40B4-BE49-F238E27FC236}">
                <a16:creationId xmlns:a16="http://schemas.microsoft.com/office/drawing/2014/main" id="{480297FE-0873-4E79-928C-4B582E459138}"/>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914024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
        <p:nvSpPr>
          <p:cNvPr id="5" name="TextBox 4">
            <a:extLst>
              <a:ext uri="{FF2B5EF4-FFF2-40B4-BE49-F238E27FC236}">
                <a16:creationId xmlns:a16="http://schemas.microsoft.com/office/drawing/2014/main" id="{DAB2FBA0-D874-4447-BA5D-3FF1E6BB6B07}"/>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7558304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8163791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7053744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6" name="TextBox 5"/>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
        <p:nvSpPr>
          <p:cNvPr id="8" name="TextBox 7">
            <a:extLst>
              <a:ext uri="{FF2B5EF4-FFF2-40B4-BE49-F238E27FC236}">
                <a16:creationId xmlns:a16="http://schemas.microsoft.com/office/drawing/2014/main" id="{8623CB62-443B-4674-B13E-F9B81AABFEC8}"/>
              </a:ext>
            </a:extLst>
          </p:cNvPr>
          <p:cNvSpPr txBox="1"/>
          <p:nvPr userDrawn="1"/>
        </p:nvSpPr>
        <p:spPr>
          <a:xfrm>
            <a:off x="4101737"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7907827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3" name="TextBox 2"/>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
        <p:nvSpPr>
          <p:cNvPr id="4" name="TextBox 3">
            <a:extLst>
              <a:ext uri="{FF2B5EF4-FFF2-40B4-BE49-F238E27FC236}">
                <a16:creationId xmlns:a16="http://schemas.microsoft.com/office/drawing/2014/main" id="{A199B02C-64E4-4CC7-9363-B97053C0EC72}"/>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3808744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7" name="TextBox 6"/>
          <p:cNvSpPr txBox="1"/>
          <p:nvPr/>
        </p:nvSpPr>
        <p:spPr>
          <a:xfrm>
            <a:off x="3962400" y="6324600"/>
            <a:ext cx="3962400" cy="369332"/>
          </a:xfrm>
          <a:prstGeom prst="rect">
            <a:avLst/>
          </a:prstGeom>
          <a:noFill/>
        </p:spPr>
        <p:txBody>
          <a:bodyPr wrap="square" rtlCol="0">
            <a:spAutoFit/>
          </a:bodyPr>
          <a:lstStyle/>
          <a:p>
            <a:pPr algn="ctr"/>
            <a:r>
              <a:rPr lang="en-US" sz="1800" b="1" dirty="0">
                <a:solidFill>
                  <a:srgbClr val="C00000"/>
                </a:solidFill>
              </a:rPr>
              <a:t>FOR VA INTERAL USE ONLY</a:t>
            </a:r>
          </a:p>
        </p:txBody>
      </p:sp>
      <p:sp>
        <p:nvSpPr>
          <p:cNvPr id="8" name="TextBox 7">
            <a:extLst>
              <a:ext uri="{FF2B5EF4-FFF2-40B4-BE49-F238E27FC236}">
                <a16:creationId xmlns:a16="http://schemas.microsoft.com/office/drawing/2014/main" id="{91B74814-EBCC-4AB3-A7A8-BDCD9B28E7F0}"/>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1183731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DC07314D-8BE1-46C5-A7D9-C6219E92590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2520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5"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939639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520"/>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p:nvSpPr>
        <p:spPr>
          <a:xfrm>
            <a:off x="9250441" y="640023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z="1200" smtClean="0">
                <a:solidFill>
                  <a:prstClr val="white"/>
                </a:solidFill>
              </a:rPr>
              <a:pPr/>
              <a:t>‹#›</a:t>
            </a:fld>
            <a:endParaRPr lang="en-US" sz="1200" dirty="0">
              <a:solidFill>
                <a:prstClr val="white"/>
              </a:solidFill>
            </a:endParaRPr>
          </a:p>
        </p:txBody>
      </p:sp>
      <p:sp>
        <p:nvSpPr>
          <p:cNvPr id="5" name="TextBox 4">
            <a:extLst>
              <a:ext uri="{FF2B5EF4-FFF2-40B4-BE49-F238E27FC236}">
                <a16:creationId xmlns:a16="http://schemas.microsoft.com/office/drawing/2014/main" id="{895018EC-B20E-440F-A94A-92EE545F4135}"/>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545968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1"/>
            <a:ext cx="109728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5" name="Rectangle 4"/>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7"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Master Style</a:t>
            </a:r>
            <a:endParaRPr lang="en-US" sz="3600" u="sng" dirty="0"/>
          </a:p>
        </p:txBody>
      </p:sp>
      <p:sp>
        <p:nvSpPr>
          <p:cNvPr id="8" name="TextBox 7"/>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505932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A36383B9-8516-422F-8979-8D4EBC5CDDAB}" type="slidenum">
              <a:rPr lang="en-US" smtClean="0"/>
              <a:t>‹#›</a:t>
            </a:fld>
            <a:endParaRPr lang="en-US" dirty="0"/>
          </a:p>
        </p:txBody>
      </p:sp>
      <p:sp>
        <p:nvSpPr>
          <p:cNvPr id="4" name="Rectangle 3"/>
          <p:cNvSpPr/>
          <p:nvPr/>
        </p:nvSpPr>
        <p:spPr>
          <a:xfrm>
            <a:off x="0" y="-76200"/>
            <a:ext cx="12192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Title 1"/>
          <p:cNvSpPr>
            <a:spLocks noGrp="1"/>
          </p:cNvSpPr>
          <p:nvPr>
            <p:ph type="title" hasCustomPrompt="1"/>
          </p:nvPr>
        </p:nvSpPr>
        <p:spPr>
          <a:xfrm>
            <a:off x="0" y="-76200"/>
            <a:ext cx="12192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a:extLst>
              <a:ext uri="{FF2B5EF4-FFF2-40B4-BE49-F238E27FC236}">
                <a16:creationId xmlns:a16="http://schemas.microsoft.com/office/drawing/2014/main" id="{C0583546-692C-4AC1-B010-E548B84A1C64}"/>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529571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7" y="273142"/>
            <a:ext cx="4011084"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857"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7" y="1435106"/>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C2269A14-0D25-432B-B988-9D95DA6ADAFB}"/>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440789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36383B9-8516-422F-8979-8D4EBC5CDDAB}" type="slidenum">
              <a:rPr lang="en-US" smtClean="0"/>
              <a:t>‹#›</a:t>
            </a:fld>
            <a:endParaRPr lang="en-US" dirty="0"/>
          </a:p>
        </p:txBody>
      </p:sp>
      <p:sp>
        <p:nvSpPr>
          <p:cNvPr id="4" name="TextBox 3">
            <a:extLst>
              <a:ext uri="{FF2B5EF4-FFF2-40B4-BE49-F238E27FC236}">
                <a16:creationId xmlns:a16="http://schemas.microsoft.com/office/drawing/2014/main" id="{84DAEC34-B324-407F-A6DF-3D3CE9458A9C}"/>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147370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36383B9-8516-422F-8979-8D4EBC5CDDAB}" type="slidenum">
              <a:rPr lang="en-US" smtClean="0"/>
              <a:t>‹#›</a:t>
            </a:fld>
            <a:endParaRPr lang="en-US" dirty="0"/>
          </a:p>
        </p:txBody>
      </p:sp>
      <p:sp>
        <p:nvSpPr>
          <p:cNvPr id="8" name="TextBox 7">
            <a:extLst>
              <a:ext uri="{FF2B5EF4-FFF2-40B4-BE49-F238E27FC236}">
                <a16:creationId xmlns:a16="http://schemas.microsoft.com/office/drawing/2014/main" id="{89B2853A-B4F2-41A4-86AF-D806BED1A700}"/>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952591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image" Target="../media/image1.pn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theme" Target="../theme/theme3.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03200" y="6172200"/>
            <a:ext cx="264477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8391525" y="6184206"/>
            <a:ext cx="3292476"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20484348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03200" y="6172200"/>
            <a:ext cx="227330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734425" y="6184206"/>
            <a:ext cx="2949576" cy="641708"/>
          </a:xfrm>
          <a:prstGeom prst="rect">
            <a:avLst/>
          </a:prstGeom>
        </p:spPr>
      </p:pic>
      <p:sp>
        <p:nvSpPr>
          <p:cNvPr id="10" name="TextBox 9">
            <a:extLst>
              <a:ext uri="{FF2B5EF4-FFF2-40B4-BE49-F238E27FC236}">
                <a16:creationId xmlns:a16="http://schemas.microsoft.com/office/drawing/2014/main" id="{FFA54688-A01F-46D7-956E-0C900C402DB6}"/>
              </a:ext>
            </a:extLst>
          </p:cNvPr>
          <p:cNvSpPr txBox="1"/>
          <p:nvPr userDrawn="1"/>
        </p:nvSpPr>
        <p:spPr>
          <a:xfrm>
            <a:off x="3962400" y="6336268"/>
            <a:ext cx="3962400" cy="369332"/>
          </a:xfrm>
          <a:prstGeom prst="rect">
            <a:avLst/>
          </a:prstGeom>
          <a:solidFill>
            <a:schemeClr val="tx2">
              <a:lumMod val="75000"/>
            </a:schemeClr>
          </a:solid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6316901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txStyles>
    <p:titleStyle>
      <a:lvl1pPr algn="ctr" defTabSz="457200" rtl="0" eaLnBrk="1" latinLnBrk="0" hangingPunct="1">
        <a:spcBef>
          <a:spcPct val="0"/>
        </a:spcBef>
        <a:buNone/>
        <a:defRPr sz="4400" kern="1200">
          <a:solidFill>
            <a:srgbClr val="002F56"/>
          </a:solidFill>
          <a:latin typeface="Myriad Pro" panose="020B0503030403020204"/>
          <a:ea typeface="+mj-ea"/>
          <a:cs typeface="+mj-cs"/>
        </a:defRPr>
      </a:lvl1pPr>
    </p:titleStyle>
    <p:bodyStyle>
      <a:lvl1pPr marL="342900" indent="-342900" algn="l" defTabSz="457200" rtl="0" eaLnBrk="1" latinLnBrk="0" hangingPunct="1">
        <a:spcBef>
          <a:spcPct val="20000"/>
        </a:spcBef>
        <a:buFont typeface="Arial"/>
        <a:buChar char="•"/>
        <a:defRPr sz="3200" kern="1200">
          <a:solidFill>
            <a:srgbClr val="002F56"/>
          </a:solidFill>
          <a:latin typeface="Myriad Pro"/>
          <a:ea typeface="+mn-ea"/>
          <a:cs typeface="+mn-cs"/>
        </a:defRPr>
      </a:lvl1pPr>
      <a:lvl2pPr marL="742950" indent="-285750" algn="l" defTabSz="457200" rtl="0" eaLnBrk="1" latinLnBrk="0" hangingPunct="1">
        <a:spcBef>
          <a:spcPct val="20000"/>
        </a:spcBef>
        <a:buFont typeface="Arial"/>
        <a:buChar char="–"/>
        <a:defRPr sz="2800" kern="1200">
          <a:solidFill>
            <a:srgbClr val="002F56"/>
          </a:solidFill>
          <a:latin typeface="Myriad Pro"/>
          <a:ea typeface="+mn-ea"/>
          <a:cs typeface="+mn-cs"/>
        </a:defRPr>
      </a:lvl2pPr>
      <a:lvl3pPr marL="1143000" indent="-228600" algn="l" defTabSz="457200" rtl="0" eaLnBrk="1" latinLnBrk="0" hangingPunct="1">
        <a:spcBef>
          <a:spcPct val="20000"/>
        </a:spcBef>
        <a:buFont typeface="Arial"/>
        <a:buChar char="•"/>
        <a:defRPr sz="2400" kern="1200">
          <a:solidFill>
            <a:srgbClr val="002F56"/>
          </a:solidFill>
          <a:latin typeface="Myriad Pro"/>
          <a:ea typeface="+mn-ea"/>
          <a:cs typeface="+mn-cs"/>
        </a:defRPr>
      </a:lvl3pPr>
      <a:lvl4pPr marL="16002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4pPr>
      <a:lvl5pPr marL="2057400" indent="-228600" algn="l" defTabSz="457200" rtl="0" eaLnBrk="1" latinLnBrk="0" hangingPunct="1">
        <a:spcBef>
          <a:spcPct val="20000"/>
        </a:spcBef>
        <a:buFont typeface="Arial"/>
        <a:buChar char="»"/>
        <a:defRPr sz="2000" kern="1200">
          <a:solidFill>
            <a:srgbClr val="002F56"/>
          </a:solidFill>
          <a:latin typeface="Myriad Pro"/>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7"/>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94"/>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p:nvSpPr>
        <p:spPr>
          <a:xfrm>
            <a:off x="0" y="6140681"/>
            <a:ext cx="12192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dirty="0">
              <a:solidFill>
                <a:prstClr val="white"/>
              </a:solidFill>
            </a:endParaRPr>
          </a:p>
        </p:txBody>
      </p:sp>
      <p:sp>
        <p:nvSpPr>
          <p:cNvPr id="6" name="Slide Number Placeholder 5"/>
          <p:cNvSpPr>
            <a:spLocks noGrp="1"/>
          </p:cNvSpPr>
          <p:nvPr>
            <p:ph type="sldNum" sz="quarter" idx="4"/>
          </p:nvPr>
        </p:nvSpPr>
        <p:spPr>
          <a:xfrm>
            <a:off x="11582400" y="6400233"/>
            <a:ext cx="512840" cy="365125"/>
          </a:xfrm>
          <a:prstGeom prst="rect">
            <a:avLst/>
          </a:prstGeom>
        </p:spPr>
        <p:txBody>
          <a:bodyPr vert="horz" lIns="91440" tIns="45720" rIns="91440" bIns="45720" rtlCol="0" anchor="ctr"/>
          <a:lstStyle>
            <a:lvl1pPr algn="r">
              <a:defRPr sz="1200">
                <a:solidFill>
                  <a:schemeClr val="bg1"/>
                </a:solidFill>
              </a:defRPr>
            </a:lvl1pPr>
          </a:lstStyle>
          <a:p>
            <a:fld id="{A36383B9-8516-422F-8979-8D4EBC5CDDAB}" type="slidenum">
              <a:rPr lang="en-US" smtClean="0"/>
              <a:t>‹#›</a:t>
            </a:fld>
            <a:endParaRPr lang="en-US" dirty="0"/>
          </a:p>
        </p:txBody>
      </p:sp>
      <p:pic>
        <p:nvPicPr>
          <p:cNvPr id="2050" name="Picture 2" descr="C:\Users\vacoGrovem\AppData\Local\Microsoft\Windows\Temporary Internet Files\Content.Outlook\83QVOJUE\CHOOSE-VA-rev.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03200" y="6172200"/>
            <a:ext cx="2549525"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582025" y="6184206"/>
            <a:ext cx="3101976" cy="641708"/>
          </a:xfrm>
          <a:prstGeom prst="rect">
            <a:avLst/>
          </a:prstGeom>
        </p:spPr>
      </p:pic>
      <p:sp>
        <p:nvSpPr>
          <p:cNvPr id="9" name="TextBox 8"/>
          <p:cNvSpPr txBox="1"/>
          <p:nvPr/>
        </p:nvSpPr>
        <p:spPr>
          <a:xfrm>
            <a:off x="3962400" y="6336268"/>
            <a:ext cx="3962400" cy="369332"/>
          </a:xfrm>
          <a:prstGeom prst="rect">
            <a:avLst/>
          </a:prstGeom>
          <a:noFill/>
        </p:spPr>
        <p:txBody>
          <a:bodyPr wrap="square" rtlCol="0">
            <a:spAutoFit/>
          </a:bodyPr>
          <a:lstStyle/>
          <a:p>
            <a:pPr algn="ctr"/>
            <a:r>
              <a:rPr lang="en-US" sz="1800" b="1" dirty="0">
                <a:solidFill>
                  <a:srgbClr val="C00000"/>
                </a:solidFill>
              </a:rPr>
              <a:t>FOR VA INTERNAL USE ONLY</a:t>
            </a:r>
          </a:p>
        </p:txBody>
      </p:sp>
    </p:spTree>
    <p:extLst>
      <p:ext uri="{BB962C8B-B14F-4D97-AF65-F5344CB8AC3E}">
        <p14:creationId xmlns:p14="http://schemas.microsoft.com/office/powerpoint/2010/main" val="3297452203"/>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7.xml"/><Relationship Id="rId4" Type="http://schemas.openxmlformats.org/officeDocument/2006/relationships/image" Target="../media/image8.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17.xml"/><Relationship Id="rId4" Type="http://schemas.openxmlformats.org/officeDocument/2006/relationships/image" Target="../media/image8.sv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4.xml"/><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5.xml"/><Relationship Id="rId1" Type="http://schemas.openxmlformats.org/officeDocument/2006/relationships/slideLayout" Target="../slideLayouts/slideLayout13.xml"/><Relationship Id="rId4" Type="http://schemas.openxmlformats.org/officeDocument/2006/relationships/image" Target="../media/image14.png"/></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image" Target="../media/image16.png"/></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8.xml"/><Relationship Id="rId1" Type="http://schemas.openxmlformats.org/officeDocument/2006/relationships/slideLayout" Target="../slideLayouts/slideLayout17.xml"/><Relationship Id="rId4" Type="http://schemas.openxmlformats.org/officeDocument/2006/relationships/image" Target="../media/image8.sv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0.xml"/><Relationship Id="rId1" Type="http://schemas.openxmlformats.org/officeDocument/2006/relationships/slideLayout" Target="../slideLayouts/slideLayout13.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2.xml"/><Relationship Id="rId1" Type="http://schemas.openxmlformats.org/officeDocument/2006/relationships/slideLayout" Target="../slideLayouts/slideLayout17.xml"/><Relationship Id="rId4" Type="http://schemas.openxmlformats.org/officeDocument/2006/relationships/image" Target="../media/image8.sv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39.xml"/><Relationship Id="rId1" Type="http://schemas.openxmlformats.org/officeDocument/2006/relationships/slideLayout" Target="../slideLayouts/slideLayout14.xml"/><Relationship Id="rId4" Type="http://schemas.openxmlformats.org/officeDocument/2006/relationships/hyperlink" Target="http://principalspov.blogspot.com/2014/12/the-three-questions.html"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vaww.vrm.km.va.gov/system/templates/selfservice/va_kanew/help/agent/locale/en-US/portal/554400000001034/content/554400000141004/M21-5,%20Chapter%205%20-%20Higher%20Level%20Review%20Procedures#6" TargetMode="External"/><Relationship Id="rId3" Type="http://schemas.openxmlformats.org/officeDocument/2006/relationships/hyperlink" Target="https://www.congress.gov/115/plaws/publ55/PLAW-115publ55.pdf" TargetMode="External"/><Relationship Id="rId7" Type="http://schemas.openxmlformats.org/officeDocument/2006/relationships/hyperlink" Target="https://vaww.vrm.km.va.gov/system/templates/selfservice/va_kanew/help/agent/locale/en-US/portal/554400000001034/content/554400000177961/M21-1-Part-X-Subpart-ii-Chapter-1-Section-A-Finality-of-Decisions"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hyperlink" Target="https://vaww.vrm.km.va.gov/system/templates/selfservice/va_kanew/help/agent/locale/en-US/portal/554400000001034/content/554400000180523/M21-1-Part-V-Subpart-iv-Chapter-1-Section-A-Completing-the-Rating-Decision-Narrative#7b" TargetMode="External"/><Relationship Id="rId5" Type="http://schemas.openxmlformats.org/officeDocument/2006/relationships/hyperlink" Target="https://www.ecfr.gov/cgi-bin/text-idx?c=ecfr&amp;sid=39c7e367a71c8efc570650851b266303&amp;rgn=div5&amp;view=text&amp;node=38:1.0.1.1.4&amp;idno=38#se38.1.3_1104" TargetMode="External"/><Relationship Id="rId10" Type="http://schemas.openxmlformats.org/officeDocument/2006/relationships/hyperlink" Target="https://vbaw.vba.va.gov/APPEALS/RAMP_Resources.asp" TargetMode="External"/><Relationship Id="rId4" Type="http://schemas.openxmlformats.org/officeDocument/2006/relationships/hyperlink" Target="https://www.ecfr.gov/cgi-bin/text-idx?SID=ad275643432556b9dda942343fb89296&amp;mc=true&amp;node=pt38.1.3&amp;rgn=div58#se38.1.3_1103" TargetMode="External"/><Relationship Id="rId9" Type="http://schemas.openxmlformats.org/officeDocument/2006/relationships/hyperlink" Target="https://vbaw.vba.va.gov/VBMS/Resources_Technical_Information.asp"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hyperlink" Target="https://vba-tpi.vbatraining.org/lc/?AspxAutoDetectCookieSupport=1" TargetMode="External"/><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7.xml"/><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8.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68EBE-345D-49A1-9464-6BEBC79BDE36}"/>
              </a:ext>
            </a:extLst>
          </p:cNvPr>
          <p:cNvSpPr>
            <a:spLocks noGrp="1"/>
          </p:cNvSpPr>
          <p:nvPr>
            <p:ph type="ctrTitle"/>
          </p:nvPr>
        </p:nvSpPr>
        <p:spPr>
          <a:xfrm>
            <a:off x="914400" y="3265900"/>
            <a:ext cx="10363200" cy="1932632"/>
          </a:xfrm>
        </p:spPr>
        <p:txBody>
          <a:bodyPr>
            <a:noAutofit/>
          </a:bodyPr>
          <a:lstStyle/>
          <a:p>
            <a:r>
              <a:rPr lang="en-US" sz="3600" b="1" i="1" u="sng" dirty="0">
                <a:solidFill>
                  <a:srgbClr val="002060"/>
                </a:solidFill>
                <a:latin typeface="Myriad Pro"/>
              </a:rPr>
              <a:t>Rating Improved Decision Notices</a:t>
            </a:r>
            <a:br>
              <a:rPr lang="en-US" sz="3600" b="1" i="1" dirty="0">
                <a:solidFill>
                  <a:srgbClr val="002060"/>
                </a:solidFill>
                <a:latin typeface="Myriad Pro"/>
              </a:rPr>
            </a:br>
            <a:r>
              <a:rPr lang="en-US" sz="3600" b="1" i="1" dirty="0">
                <a:solidFill>
                  <a:srgbClr val="002060"/>
                </a:solidFill>
                <a:latin typeface="Myriad Pro"/>
              </a:rPr>
              <a:t>Module 3: Favorable Findings</a:t>
            </a:r>
            <a:endParaRPr lang="en-US" sz="3600" dirty="0"/>
          </a:p>
        </p:txBody>
      </p:sp>
      <p:sp>
        <p:nvSpPr>
          <p:cNvPr id="3" name="Subtitle 2">
            <a:extLst>
              <a:ext uri="{FF2B5EF4-FFF2-40B4-BE49-F238E27FC236}">
                <a16:creationId xmlns:a16="http://schemas.microsoft.com/office/drawing/2014/main" id="{BCEBCFE4-A447-4693-BA5D-7870772E3422}"/>
              </a:ext>
            </a:extLst>
          </p:cNvPr>
          <p:cNvSpPr>
            <a:spLocks noGrp="1"/>
          </p:cNvSpPr>
          <p:nvPr>
            <p:ph type="subTitle" idx="1"/>
          </p:nvPr>
        </p:nvSpPr>
        <p:spPr>
          <a:xfrm>
            <a:off x="1828800" y="5198532"/>
            <a:ext cx="8534400" cy="1243153"/>
          </a:xfrm>
        </p:spPr>
        <p:txBody>
          <a:bodyPr/>
          <a:lstStyle/>
          <a:p>
            <a:r>
              <a:rPr lang="en-US" dirty="0">
                <a:latin typeface="Myriad Pro" panose="020B0503030403020204"/>
              </a:rPr>
              <a:t>February 2022</a:t>
            </a:r>
          </a:p>
        </p:txBody>
      </p:sp>
      <p:pic>
        <p:nvPicPr>
          <p:cNvPr id="5" name="Picture 4">
            <a:extLst>
              <a:ext uri="{FF2B5EF4-FFF2-40B4-BE49-F238E27FC236}">
                <a16:creationId xmlns:a16="http://schemas.microsoft.com/office/drawing/2014/main" id="{87C5B0FE-4004-4721-A5DD-886FCC877D65}"/>
              </a:ext>
            </a:extLst>
          </p:cNvPr>
          <p:cNvPicPr>
            <a:picLocks noChangeAspect="1"/>
          </p:cNvPicPr>
          <p:nvPr/>
        </p:nvPicPr>
        <p:blipFill>
          <a:blip r:embed="rId3"/>
          <a:stretch>
            <a:fillRect/>
          </a:stretch>
        </p:blipFill>
        <p:spPr>
          <a:xfrm>
            <a:off x="4537425" y="1056431"/>
            <a:ext cx="3117149" cy="1932632"/>
          </a:xfrm>
          <a:prstGeom prst="rect">
            <a:avLst/>
          </a:prstGeom>
        </p:spPr>
      </p:pic>
    </p:spTree>
    <p:extLst>
      <p:ext uri="{BB962C8B-B14F-4D97-AF65-F5344CB8AC3E}">
        <p14:creationId xmlns:p14="http://schemas.microsoft.com/office/powerpoint/2010/main" val="309374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456ECAC-49C8-4D71-83B6-7CC7F2490338}"/>
              </a:ext>
            </a:extLst>
          </p:cNvPr>
          <p:cNvSpPr>
            <a:spLocks noGrp="1"/>
          </p:cNvSpPr>
          <p:nvPr>
            <p:ph idx="1"/>
          </p:nvPr>
        </p:nvSpPr>
        <p:spPr/>
        <p:txBody>
          <a:bodyPr/>
          <a:lstStyle/>
          <a:p>
            <a:r>
              <a:rPr lang="en-US" dirty="0"/>
              <a:t>Applicable to denied claims</a:t>
            </a:r>
          </a:p>
          <a:p>
            <a:r>
              <a:rPr lang="en-US" dirty="0"/>
              <a:t>Identify the material element and state the evidence</a:t>
            </a:r>
          </a:p>
          <a:p>
            <a:r>
              <a:rPr lang="en-US" dirty="0"/>
              <a:t>List in the ‘Reasons and Bases’ section of a decision</a:t>
            </a:r>
          </a:p>
          <a:p>
            <a:endParaRPr lang="en-US" dirty="0"/>
          </a:p>
        </p:txBody>
      </p:sp>
      <p:sp>
        <p:nvSpPr>
          <p:cNvPr id="3" name="Title 2">
            <a:extLst>
              <a:ext uri="{FF2B5EF4-FFF2-40B4-BE49-F238E27FC236}">
                <a16:creationId xmlns:a16="http://schemas.microsoft.com/office/drawing/2014/main" id="{A0D91C9B-B29A-4123-A519-33BCAEB60243}"/>
              </a:ext>
            </a:extLst>
          </p:cNvPr>
          <p:cNvSpPr>
            <a:spLocks noGrp="1"/>
          </p:cNvSpPr>
          <p:nvPr>
            <p:ph type="title"/>
          </p:nvPr>
        </p:nvSpPr>
        <p:spPr/>
        <p:txBody>
          <a:bodyPr/>
          <a:lstStyle/>
          <a:p>
            <a:r>
              <a:rPr lang="en-US" dirty="0"/>
              <a:t>Overview of Favorable Findings</a:t>
            </a:r>
          </a:p>
        </p:txBody>
      </p:sp>
      <p:pic>
        <p:nvPicPr>
          <p:cNvPr id="5" name="Picture 4">
            <a:extLst>
              <a:ext uri="{FF2B5EF4-FFF2-40B4-BE49-F238E27FC236}">
                <a16:creationId xmlns:a16="http://schemas.microsoft.com/office/drawing/2014/main" id="{171E3548-0A42-485F-AB94-D0871D604AFD}"/>
              </a:ext>
            </a:extLst>
          </p:cNvPr>
          <p:cNvPicPr>
            <a:picLocks noChangeAspect="1"/>
          </p:cNvPicPr>
          <p:nvPr/>
        </p:nvPicPr>
        <p:blipFill>
          <a:blip r:embed="rId3"/>
          <a:stretch>
            <a:fillRect/>
          </a:stretch>
        </p:blipFill>
        <p:spPr>
          <a:xfrm>
            <a:off x="2338025" y="3333792"/>
            <a:ext cx="7515949" cy="2711450"/>
          </a:xfrm>
          <a:prstGeom prst="rect">
            <a:avLst/>
          </a:prstGeom>
        </p:spPr>
      </p:pic>
    </p:spTree>
    <p:extLst>
      <p:ext uri="{BB962C8B-B14F-4D97-AF65-F5344CB8AC3E}">
        <p14:creationId xmlns:p14="http://schemas.microsoft.com/office/powerpoint/2010/main" val="138476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a:bodyPr>
          <a:lstStyle/>
          <a:p>
            <a:r>
              <a:rPr lang="en-US" b="1" dirty="0"/>
              <a:t>True or False</a:t>
            </a:r>
            <a:r>
              <a:rPr lang="en-US" dirty="0"/>
              <a:t>? Favorable findings are required in all decisions.</a:t>
            </a:r>
          </a:p>
          <a:p>
            <a:pPr marL="0" indent="0">
              <a:buNone/>
            </a:pPr>
            <a:endParaRPr lang="en-US" sz="1000" dirty="0"/>
          </a:p>
          <a:p>
            <a:r>
              <a:rPr lang="en-US" b="1" dirty="0"/>
              <a:t>Answer</a:t>
            </a:r>
            <a:r>
              <a:rPr lang="en-US" dirty="0"/>
              <a:t>: False. Favorable findings are only required for denied claims. </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lstStyle/>
          <a:p>
            <a:r>
              <a:rPr lang="en-US" dirty="0"/>
              <a:t>Knowledge Check #2</a:t>
            </a:r>
          </a:p>
        </p:txBody>
      </p:sp>
      <p:pic>
        <p:nvPicPr>
          <p:cNvPr id="4" name="Picture 3">
            <a:extLst>
              <a:ext uri="{FF2B5EF4-FFF2-40B4-BE49-F238E27FC236}">
                <a16:creationId xmlns:a16="http://schemas.microsoft.com/office/drawing/2014/main" id="{1E94F058-088A-4CD9-AE61-EBEC58CF1AE8}"/>
              </a:ext>
            </a:extLst>
          </p:cNvPr>
          <p:cNvPicPr>
            <a:picLocks noChangeAspect="1"/>
          </p:cNvPicPr>
          <p:nvPr/>
        </p:nvPicPr>
        <p:blipFill>
          <a:blip r:embed="rId3"/>
          <a:stretch>
            <a:fillRect/>
          </a:stretch>
        </p:blipFill>
        <p:spPr>
          <a:xfrm>
            <a:off x="9870510" y="4634595"/>
            <a:ext cx="2271524" cy="1505059"/>
          </a:xfrm>
          <a:prstGeom prst="rect">
            <a:avLst/>
          </a:prstGeom>
        </p:spPr>
      </p:pic>
    </p:spTree>
    <p:extLst>
      <p:ext uri="{BB962C8B-B14F-4D97-AF65-F5344CB8AC3E}">
        <p14:creationId xmlns:p14="http://schemas.microsoft.com/office/powerpoint/2010/main" val="396142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71EAB-F317-4B74-B661-7B40E1BF4ABC}"/>
              </a:ext>
            </a:extLst>
          </p:cNvPr>
          <p:cNvSpPr txBox="1"/>
          <p:nvPr/>
        </p:nvSpPr>
        <p:spPr>
          <a:xfrm>
            <a:off x="2221041" y="3928834"/>
            <a:ext cx="7749915" cy="1200329"/>
          </a:xfrm>
          <a:prstGeom prst="rect">
            <a:avLst/>
          </a:prstGeom>
          <a:noFill/>
        </p:spPr>
        <p:txBody>
          <a:bodyPr wrap="square" rtlCol="0">
            <a:spAutoFit/>
          </a:bodyPr>
          <a:lstStyle/>
          <a:p>
            <a:pPr algn="ctr"/>
            <a:r>
              <a:rPr lang="en-US" sz="3600" dirty="0">
                <a:solidFill>
                  <a:srgbClr val="002060"/>
                </a:solidFill>
                <a:latin typeface="Myriad Pro"/>
                <a:cs typeface="Times New Roman" panose="02020603050405020304" pitchFamily="18" charset="0"/>
              </a:rPr>
              <a:t>Discuss How to Document </a:t>
            </a:r>
          </a:p>
          <a:p>
            <a:pPr algn="ctr"/>
            <a:r>
              <a:rPr lang="en-US" sz="3600" dirty="0">
                <a:solidFill>
                  <a:srgbClr val="002060"/>
                </a:solidFill>
                <a:latin typeface="Myriad Pro"/>
                <a:cs typeface="Times New Roman" panose="02020603050405020304" pitchFamily="18" charset="0"/>
              </a:rPr>
              <a:t>Favorable Findings</a:t>
            </a:r>
            <a:endPar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pic>
        <p:nvPicPr>
          <p:cNvPr id="9" name="Graphic 8" descr="Tablet">
            <a:extLst>
              <a:ext uri="{FF2B5EF4-FFF2-40B4-BE49-F238E27FC236}">
                <a16:creationId xmlns:a16="http://schemas.microsoft.com/office/drawing/2014/main" id="{F7AA7ADB-8BB9-45FE-B98A-2C85FBE2C6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8077" y="119920"/>
            <a:ext cx="5395838" cy="4254708"/>
          </a:xfrm>
          <a:prstGeom prst="rect">
            <a:avLst/>
          </a:prstGeom>
        </p:spPr>
      </p:pic>
      <p:sp>
        <p:nvSpPr>
          <p:cNvPr id="10" name="TextBox 9">
            <a:extLst>
              <a:ext uri="{FF2B5EF4-FFF2-40B4-BE49-F238E27FC236}">
                <a16:creationId xmlns:a16="http://schemas.microsoft.com/office/drawing/2014/main" id="{038BA62E-D67B-4CCD-A4AF-491F12D8BEC7}"/>
              </a:ext>
            </a:extLst>
          </p:cNvPr>
          <p:cNvSpPr txBox="1"/>
          <p:nvPr/>
        </p:nvSpPr>
        <p:spPr>
          <a:xfrm>
            <a:off x="4868439" y="1862553"/>
            <a:ext cx="2455113"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1" u="none" strike="noStrike" kern="1200" cap="none" spc="0" normalizeH="0" baseline="0" noProof="0" dirty="0">
                <a:ln>
                  <a:noFill/>
                </a:ln>
                <a:solidFill>
                  <a:srgbClr val="002F56"/>
                </a:solidFill>
                <a:effectLst/>
                <a:uLnTx/>
                <a:uFillTx/>
                <a:latin typeface="Myriad Pro" panose="020B0503030403020204"/>
                <a:ea typeface="+mn-ea"/>
                <a:cs typeface="+mn-cs"/>
              </a:rPr>
              <a:t>Objective </a:t>
            </a:r>
          </a:p>
        </p:txBody>
      </p:sp>
    </p:spTree>
    <p:extLst>
      <p:ext uri="{BB962C8B-B14F-4D97-AF65-F5344CB8AC3E}">
        <p14:creationId xmlns:p14="http://schemas.microsoft.com/office/powerpoint/2010/main" val="1956050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3" name="Content Placeholder 2"/>
          <p:cNvSpPr>
            <a:spLocks noGrp="1"/>
          </p:cNvSpPr>
          <p:nvPr>
            <p:ph idx="1"/>
          </p:nvPr>
        </p:nvSpPr>
        <p:spPr>
          <a:xfrm>
            <a:off x="298173" y="998379"/>
            <a:ext cx="11337236" cy="5059363"/>
          </a:xfrm>
        </p:spPr>
        <p:txBody>
          <a:bodyPr>
            <a:normAutofit/>
          </a:bodyPr>
          <a:lstStyle/>
          <a:p>
            <a:r>
              <a:rPr lang="en-US" dirty="0">
                <a:solidFill>
                  <a:srgbClr val="002060"/>
                </a:solidFill>
                <a:latin typeface="Myriad Pro"/>
              </a:rPr>
              <a:t>Clearly </a:t>
            </a:r>
            <a:r>
              <a:rPr lang="en-US" b="1" dirty="0">
                <a:solidFill>
                  <a:srgbClr val="002060"/>
                </a:solidFill>
                <a:latin typeface="Myriad Pro"/>
              </a:rPr>
              <a:t>identify the material element</a:t>
            </a:r>
            <a:r>
              <a:rPr lang="en-US" dirty="0">
                <a:solidFill>
                  <a:srgbClr val="002060"/>
                </a:solidFill>
                <a:latin typeface="Myriad Pro"/>
              </a:rPr>
              <a:t> met such as</a:t>
            </a:r>
          </a:p>
          <a:p>
            <a:pPr lvl="1"/>
            <a:r>
              <a:rPr lang="en-US" dirty="0">
                <a:solidFill>
                  <a:srgbClr val="002060"/>
                </a:solidFill>
                <a:latin typeface="Myriad Pro"/>
              </a:rPr>
              <a:t>Incurrence</a:t>
            </a:r>
          </a:p>
          <a:p>
            <a:pPr lvl="1"/>
            <a:r>
              <a:rPr lang="en-US" dirty="0">
                <a:solidFill>
                  <a:srgbClr val="002060"/>
                </a:solidFill>
                <a:latin typeface="Myriad Pro"/>
              </a:rPr>
              <a:t>Nexus</a:t>
            </a:r>
          </a:p>
          <a:p>
            <a:pPr lvl="1"/>
            <a:r>
              <a:rPr lang="en-US" dirty="0">
                <a:solidFill>
                  <a:srgbClr val="002060"/>
                </a:solidFill>
                <a:latin typeface="Myriad Pro"/>
              </a:rPr>
              <a:t>Diagnosis</a:t>
            </a:r>
            <a:endParaRPr lang="en-US" dirty="0">
              <a:solidFill>
                <a:srgbClr val="002060"/>
              </a:solidFill>
            </a:endParaRPr>
          </a:p>
          <a:p>
            <a:pPr lvl="1"/>
            <a:r>
              <a:rPr lang="en-US" dirty="0">
                <a:solidFill>
                  <a:srgbClr val="002060"/>
                </a:solidFill>
                <a:latin typeface="Myriad Pro"/>
              </a:rPr>
              <a:t>Presumptions</a:t>
            </a:r>
          </a:p>
          <a:p>
            <a:r>
              <a:rPr lang="en-US" dirty="0">
                <a:solidFill>
                  <a:srgbClr val="002060"/>
                </a:solidFill>
                <a:latin typeface="Myriad Pro"/>
              </a:rPr>
              <a:t>Briefly </a:t>
            </a:r>
            <a:r>
              <a:rPr lang="en-US" b="1" dirty="0">
                <a:solidFill>
                  <a:srgbClr val="002060"/>
                </a:solidFill>
                <a:latin typeface="Myriad Pro"/>
              </a:rPr>
              <a:t>state the evidence</a:t>
            </a:r>
            <a:r>
              <a:rPr lang="en-US" dirty="0">
                <a:solidFill>
                  <a:srgbClr val="002060"/>
                </a:solidFill>
                <a:latin typeface="Myriad Pro"/>
              </a:rPr>
              <a:t> used to support the finding</a:t>
            </a:r>
          </a:p>
          <a:p>
            <a:pPr marL="457200" lvl="1" indent="0">
              <a:buNone/>
            </a:pPr>
            <a:endParaRPr lang="en-US" sz="3200" dirty="0">
              <a:solidFill>
                <a:srgbClr val="002060"/>
              </a:solidFill>
              <a:latin typeface="Myriad Pro"/>
            </a:endParaRP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13</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Documenting Favorable Findings</a:t>
            </a:r>
          </a:p>
        </p:txBody>
      </p:sp>
    </p:spTree>
    <p:extLst>
      <p:ext uri="{BB962C8B-B14F-4D97-AF65-F5344CB8AC3E}">
        <p14:creationId xmlns:p14="http://schemas.microsoft.com/office/powerpoint/2010/main" val="3151884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33C0B0C-4DED-4DDD-8008-7210B57DDDA4}"/>
              </a:ext>
            </a:extLst>
          </p:cNvPr>
          <p:cNvSpPr>
            <a:spLocks noGrp="1"/>
          </p:cNvSpPr>
          <p:nvPr>
            <p:ph idx="1"/>
          </p:nvPr>
        </p:nvSpPr>
        <p:spPr/>
        <p:txBody>
          <a:bodyPr/>
          <a:lstStyle/>
          <a:p>
            <a:r>
              <a:rPr lang="en-US" dirty="0"/>
              <a:t>Depends on the claim and theories addressed</a:t>
            </a:r>
          </a:p>
          <a:p>
            <a:r>
              <a:rPr lang="en-US" dirty="0"/>
              <a:t>Only address favorable findings related to theories addressed</a:t>
            </a:r>
          </a:p>
          <a:p>
            <a:endParaRPr lang="en-US" dirty="0"/>
          </a:p>
        </p:txBody>
      </p:sp>
      <p:sp>
        <p:nvSpPr>
          <p:cNvPr id="3" name="Title 2">
            <a:extLst>
              <a:ext uri="{FF2B5EF4-FFF2-40B4-BE49-F238E27FC236}">
                <a16:creationId xmlns:a16="http://schemas.microsoft.com/office/drawing/2014/main" id="{3A3FD332-DC21-4494-90F9-F27E9AA52EB3}"/>
              </a:ext>
            </a:extLst>
          </p:cNvPr>
          <p:cNvSpPr>
            <a:spLocks noGrp="1"/>
          </p:cNvSpPr>
          <p:nvPr>
            <p:ph type="title"/>
          </p:nvPr>
        </p:nvSpPr>
        <p:spPr/>
        <p:txBody>
          <a:bodyPr/>
          <a:lstStyle/>
          <a:p>
            <a:r>
              <a:rPr lang="en-US" dirty="0"/>
              <a:t>Determining the Required Material Element</a:t>
            </a:r>
          </a:p>
        </p:txBody>
      </p:sp>
    </p:spTree>
    <p:extLst>
      <p:ext uri="{BB962C8B-B14F-4D97-AF65-F5344CB8AC3E}">
        <p14:creationId xmlns:p14="http://schemas.microsoft.com/office/powerpoint/2010/main" val="3669676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AFC6ECF-0375-4B69-A9DE-6F864CB6DEE7}"/>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solidFill>
                  <a:schemeClr val="accent1">
                    <a:lumMod val="75000"/>
                  </a:schemeClr>
                </a:solidFill>
              </a:rPr>
              <a:t>You have been diagnosed with a disability. </a:t>
            </a:r>
            <a:r>
              <a:rPr lang="en-US" dirty="0"/>
              <a:t>The VA examination dated April 9, 2021, documents a diagnosis of right knee patellofemoral pain syndrome.</a:t>
            </a:r>
          </a:p>
        </p:txBody>
      </p:sp>
      <p:sp>
        <p:nvSpPr>
          <p:cNvPr id="3" name="Title 2">
            <a:extLst>
              <a:ext uri="{FF2B5EF4-FFF2-40B4-BE49-F238E27FC236}">
                <a16:creationId xmlns:a16="http://schemas.microsoft.com/office/drawing/2014/main" id="{98474731-5C0E-4D70-B10B-01438CD7DC5F}"/>
              </a:ext>
            </a:extLst>
          </p:cNvPr>
          <p:cNvSpPr>
            <a:spLocks noGrp="1"/>
          </p:cNvSpPr>
          <p:nvPr>
            <p:ph type="title"/>
          </p:nvPr>
        </p:nvSpPr>
        <p:spPr/>
        <p:txBody>
          <a:bodyPr/>
          <a:lstStyle/>
          <a:p>
            <a:r>
              <a:rPr lang="en-US" dirty="0"/>
              <a:t>Breakdown of a Favorable Finding</a:t>
            </a:r>
          </a:p>
        </p:txBody>
      </p:sp>
      <p:sp>
        <p:nvSpPr>
          <p:cNvPr id="7" name="TextBox 6">
            <a:extLst>
              <a:ext uri="{FF2B5EF4-FFF2-40B4-BE49-F238E27FC236}">
                <a16:creationId xmlns:a16="http://schemas.microsoft.com/office/drawing/2014/main" id="{15C52D36-E0AC-48D2-9313-91D163EC05CA}"/>
              </a:ext>
            </a:extLst>
          </p:cNvPr>
          <p:cNvSpPr txBox="1"/>
          <p:nvPr/>
        </p:nvSpPr>
        <p:spPr>
          <a:xfrm>
            <a:off x="3149600" y="1341436"/>
            <a:ext cx="2460977" cy="369332"/>
          </a:xfrm>
          <a:prstGeom prst="rect">
            <a:avLst/>
          </a:prstGeom>
          <a:noFill/>
          <a:ln w="19050">
            <a:solidFill>
              <a:schemeClr val="accent1">
                <a:lumMod val="75000"/>
              </a:schemeClr>
            </a:solidFill>
          </a:ln>
        </p:spPr>
        <p:txBody>
          <a:bodyPr wrap="square" rtlCol="0">
            <a:spAutoFit/>
          </a:bodyPr>
          <a:lstStyle/>
          <a:p>
            <a:r>
              <a:rPr lang="en-US" dirty="0">
                <a:solidFill>
                  <a:schemeClr val="accent1">
                    <a:lumMod val="75000"/>
                  </a:schemeClr>
                </a:solidFill>
                <a:latin typeface="Myriad Pro" panose="020B0503030403020204"/>
              </a:rPr>
              <a:t>System-generated text</a:t>
            </a:r>
          </a:p>
        </p:txBody>
      </p:sp>
      <p:cxnSp>
        <p:nvCxnSpPr>
          <p:cNvPr id="9" name="Straight Arrow Connector 8">
            <a:extLst>
              <a:ext uri="{FF2B5EF4-FFF2-40B4-BE49-F238E27FC236}">
                <a16:creationId xmlns:a16="http://schemas.microsoft.com/office/drawing/2014/main" id="{1E62D77A-43F2-483E-89B5-45A31D6A4950}"/>
              </a:ext>
            </a:extLst>
          </p:cNvPr>
          <p:cNvCxnSpPr/>
          <p:nvPr/>
        </p:nvCxnSpPr>
        <p:spPr>
          <a:xfrm>
            <a:off x="4391378" y="1749778"/>
            <a:ext cx="0" cy="541866"/>
          </a:xfrm>
          <a:prstGeom prst="straightConnector1">
            <a:avLst/>
          </a:prstGeom>
          <a:ln>
            <a:solidFill>
              <a:schemeClr val="accent1">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11" name="TextBox 10">
            <a:extLst>
              <a:ext uri="{FF2B5EF4-FFF2-40B4-BE49-F238E27FC236}">
                <a16:creationId xmlns:a16="http://schemas.microsoft.com/office/drawing/2014/main" id="{7FAB97F0-19D2-4D63-809F-EBC811800437}"/>
              </a:ext>
            </a:extLst>
          </p:cNvPr>
          <p:cNvSpPr txBox="1"/>
          <p:nvPr/>
        </p:nvSpPr>
        <p:spPr>
          <a:xfrm>
            <a:off x="8331200" y="4113015"/>
            <a:ext cx="2709333" cy="369332"/>
          </a:xfrm>
          <a:prstGeom prst="rect">
            <a:avLst/>
          </a:prstGeom>
          <a:noFill/>
          <a:ln w="19050">
            <a:solidFill>
              <a:srgbClr val="002F56"/>
            </a:solidFill>
          </a:ln>
        </p:spPr>
        <p:txBody>
          <a:bodyPr wrap="square" rtlCol="0">
            <a:spAutoFit/>
          </a:bodyPr>
          <a:lstStyle/>
          <a:p>
            <a:r>
              <a:rPr lang="en-US" dirty="0">
                <a:solidFill>
                  <a:srgbClr val="002F56"/>
                </a:solidFill>
                <a:latin typeface="Myriad Pro" panose="020B0503030403020204"/>
              </a:rPr>
              <a:t>User-generated free text</a:t>
            </a:r>
          </a:p>
        </p:txBody>
      </p:sp>
      <p:cxnSp>
        <p:nvCxnSpPr>
          <p:cNvPr id="13" name="Straight Arrow Connector 12">
            <a:extLst>
              <a:ext uri="{FF2B5EF4-FFF2-40B4-BE49-F238E27FC236}">
                <a16:creationId xmlns:a16="http://schemas.microsoft.com/office/drawing/2014/main" id="{C9E2A998-B7A4-4082-9B91-11696B9E6D1F}"/>
              </a:ext>
            </a:extLst>
          </p:cNvPr>
          <p:cNvCxnSpPr/>
          <p:nvPr/>
        </p:nvCxnSpPr>
        <p:spPr>
          <a:xfrm flipH="1" flipV="1">
            <a:off x="8331200" y="3429000"/>
            <a:ext cx="1298222" cy="533400"/>
          </a:xfrm>
          <a:prstGeom prst="straightConnector1">
            <a:avLst/>
          </a:prstGeom>
          <a:ln>
            <a:solidFill>
              <a:srgbClr val="002F56"/>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16667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16</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Good Examples of Favorable Findings</a:t>
            </a:r>
          </a:p>
        </p:txBody>
      </p:sp>
      <p:graphicFrame>
        <p:nvGraphicFramePr>
          <p:cNvPr id="9" name="Content Placeholder 4">
            <a:extLst>
              <a:ext uri="{FF2B5EF4-FFF2-40B4-BE49-F238E27FC236}">
                <a16:creationId xmlns:a16="http://schemas.microsoft.com/office/drawing/2014/main" id="{27C98AC7-6B2E-4EA6-A27C-252EC1F462A4}"/>
              </a:ext>
            </a:extLst>
          </p:cNvPr>
          <p:cNvGraphicFramePr>
            <a:graphicFrameLocks noGrp="1"/>
          </p:cNvGraphicFramePr>
          <p:nvPr>
            <p:ph idx="1"/>
            <p:extLst>
              <p:ext uri="{D42A27DB-BD31-4B8C-83A1-F6EECF244321}">
                <p14:modId xmlns:p14="http://schemas.microsoft.com/office/powerpoint/2010/main" val="3331007619"/>
              </p:ext>
            </p:extLst>
          </p:nvPr>
        </p:nvGraphicFramePr>
        <p:xfrm>
          <a:off x="380999" y="914400"/>
          <a:ext cx="11430001" cy="4904111"/>
        </p:xfrm>
        <a:graphic>
          <a:graphicData uri="http://schemas.openxmlformats.org/drawingml/2006/table">
            <a:tbl>
              <a:tblPr firstRow="1" bandRow="1">
                <a:tableStyleId>{74C1A8A3-306A-4EB7-A6B1-4F7E0EB9C5D6}</a:tableStyleId>
              </a:tblPr>
              <a:tblGrid>
                <a:gridCol w="1524000">
                  <a:extLst>
                    <a:ext uri="{9D8B030D-6E8A-4147-A177-3AD203B41FA5}">
                      <a16:colId xmlns:a16="http://schemas.microsoft.com/office/drawing/2014/main" val="4237308977"/>
                    </a:ext>
                  </a:extLst>
                </a:gridCol>
                <a:gridCol w="4648200">
                  <a:extLst>
                    <a:ext uri="{9D8B030D-6E8A-4147-A177-3AD203B41FA5}">
                      <a16:colId xmlns:a16="http://schemas.microsoft.com/office/drawing/2014/main" val="1285380469"/>
                    </a:ext>
                  </a:extLst>
                </a:gridCol>
                <a:gridCol w="5257801">
                  <a:extLst>
                    <a:ext uri="{9D8B030D-6E8A-4147-A177-3AD203B41FA5}">
                      <a16:colId xmlns:a16="http://schemas.microsoft.com/office/drawing/2014/main" val="3166889010"/>
                    </a:ext>
                  </a:extLst>
                </a:gridCol>
              </a:tblGrid>
              <a:tr h="990600">
                <a:tc>
                  <a:txBody>
                    <a:bodyPr/>
                    <a:lstStyle/>
                    <a:p>
                      <a:pPr algn="l" fontAlgn="b"/>
                      <a:r>
                        <a:rPr lang="en-US" sz="2400" u="none" strike="noStrike" dirty="0">
                          <a:effectLst/>
                          <a:latin typeface="Myriad Pro" panose="020B0503030403020204" pitchFamily="34" charset="0"/>
                        </a:rPr>
                        <a:t>Element Met</a:t>
                      </a:r>
                      <a:endParaRPr lang="en-US" sz="2400" b="1" i="0" u="none" strike="noStrike" dirty="0">
                        <a:solidFill>
                          <a:srgbClr val="FFFFFF"/>
                        </a:solidFill>
                        <a:effectLst/>
                        <a:latin typeface="Myriad Pro" panose="020B0503030403020204" pitchFamily="34" charset="0"/>
                      </a:endParaRPr>
                    </a:p>
                  </a:txBody>
                  <a:tcPr marL="9525" marR="9525" marT="9525" marB="0" anchor="ctr">
                    <a:solidFill>
                      <a:srgbClr val="002F56"/>
                    </a:solidFill>
                  </a:tcPr>
                </a:tc>
                <a:tc>
                  <a:txBody>
                    <a:bodyPr/>
                    <a:lstStyle/>
                    <a:p>
                      <a:pPr algn="l" fontAlgn="b"/>
                      <a:r>
                        <a:rPr lang="en-US" sz="2400" u="none" strike="noStrike" dirty="0">
                          <a:effectLst/>
                          <a:latin typeface="Myriad Pro" panose="020B0503030403020204" pitchFamily="34" charset="0"/>
                        </a:rPr>
                        <a:t>Material Element Approved Text </a:t>
                      </a:r>
                    </a:p>
                    <a:p>
                      <a:pPr algn="l" fontAlgn="b"/>
                      <a:r>
                        <a:rPr lang="en-US" sz="2400" b="0" u="none" strike="noStrike" dirty="0">
                          <a:effectLst/>
                          <a:latin typeface="Myriad Pro" panose="020B0503030403020204" pitchFamily="34" charset="0"/>
                        </a:rPr>
                        <a:t>(Select from list, copy verbatim)</a:t>
                      </a:r>
                      <a:endParaRPr lang="en-US" sz="2400" b="0" i="0" u="none" strike="noStrike" dirty="0">
                        <a:solidFill>
                          <a:srgbClr val="FFFFFF"/>
                        </a:solidFill>
                        <a:effectLst/>
                        <a:latin typeface="Myriad Pro" panose="020B0503030403020204" pitchFamily="34" charset="0"/>
                      </a:endParaRPr>
                    </a:p>
                  </a:txBody>
                  <a:tcPr marL="9525" marR="9525" marT="9525" marB="0" anchor="ctr">
                    <a:solidFill>
                      <a:srgbClr val="002F56"/>
                    </a:solidFill>
                  </a:tcPr>
                </a:tc>
                <a:tc>
                  <a:txBody>
                    <a:bodyPr/>
                    <a:lstStyle/>
                    <a:p>
                      <a:pPr algn="l" fontAlgn="b"/>
                      <a:r>
                        <a:rPr lang="en-US" sz="2400" u="none" strike="noStrike" kern="1200" dirty="0">
                          <a:effectLst/>
                          <a:latin typeface="Myriad Pro" panose="020B0503030403020204" pitchFamily="34" charset="0"/>
                        </a:rPr>
                        <a:t>Supporting Evidence </a:t>
                      </a:r>
                    </a:p>
                    <a:p>
                      <a:pPr algn="l" fontAlgn="b"/>
                      <a:r>
                        <a:rPr lang="en-US" sz="2400" b="0" u="none" strike="noStrike" kern="1200" dirty="0">
                          <a:effectLst/>
                          <a:latin typeface="Myriad Pro" panose="020B0503030403020204" pitchFamily="34" charset="0"/>
                        </a:rPr>
                        <a:t>(Free text /use claim specific information)</a:t>
                      </a:r>
                      <a:endParaRPr lang="en-US" sz="2400" b="0" i="0" u="none" strike="noStrike" kern="1200" dirty="0">
                        <a:solidFill>
                          <a:srgbClr val="FFFFFF"/>
                        </a:solidFill>
                        <a:effectLst/>
                        <a:latin typeface="Myriad Pro" panose="020B0503030403020204" pitchFamily="34" charset="0"/>
                        <a:ea typeface="+mn-ea"/>
                        <a:cs typeface="+mn-cs"/>
                      </a:endParaRPr>
                    </a:p>
                  </a:txBody>
                  <a:tcPr marL="9525" marR="9525" marT="9525" marB="0" anchor="ctr">
                    <a:solidFill>
                      <a:srgbClr val="002F56"/>
                    </a:solidFill>
                  </a:tcPr>
                </a:tc>
                <a:extLst>
                  <a:ext uri="{0D108BD9-81ED-4DB2-BD59-A6C34878D82A}">
                    <a16:rowId xmlns:a16="http://schemas.microsoft.com/office/drawing/2014/main" val="1643610034"/>
                  </a:ext>
                </a:extLst>
              </a:tr>
              <a:tr h="1263394">
                <a:tc>
                  <a:txBody>
                    <a:bodyPr/>
                    <a:lstStyle/>
                    <a:p>
                      <a:pPr algn="l" fontAlgn="b"/>
                      <a:r>
                        <a:rPr lang="en-US" sz="2000" b="1" u="none" strike="noStrike" dirty="0">
                          <a:solidFill>
                            <a:srgbClr val="002F56"/>
                          </a:solidFill>
                          <a:effectLst/>
                          <a:latin typeface="Myriad Pro" panose="020B0503030403020204" pitchFamily="34" charset="0"/>
                        </a:rPr>
                        <a:t>Incurrence</a:t>
                      </a:r>
                      <a:endParaRPr lang="en-US" sz="2000" b="1" i="0" u="none" strike="noStrike" dirty="0">
                        <a:solidFill>
                          <a:srgbClr val="002F56"/>
                        </a:solidFill>
                        <a:effectLst/>
                        <a:latin typeface="Myriad Pro" panose="020B0503030403020204" pitchFamily="34" charset="0"/>
                      </a:endParaRPr>
                    </a:p>
                  </a:txBody>
                  <a:tcPr marL="9525" marR="9525" marT="9525" marB="0"/>
                </a:tc>
                <a:tc>
                  <a:txBody>
                    <a:bodyPr/>
                    <a:lstStyle/>
                    <a:p>
                      <a:pPr algn="l" fontAlgn="b"/>
                      <a:r>
                        <a:rPr lang="en-US" sz="2000" u="none" strike="noStrike" dirty="0">
                          <a:solidFill>
                            <a:srgbClr val="002F56"/>
                          </a:solidFill>
                          <a:effectLst/>
                          <a:latin typeface="Myriad Pro" panose="020B0503030403020204" pitchFamily="34" charset="0"/>
                        </a:rPr>
                        <a:t>The evidence shows that a qualifying event, injury, or disease had its onset during your service.</a:t>
                      </a:r>
                      <a:endParaRPr lang="en-US" sz="2000" b="0" i="0" u="none" strike="noStrike" dirty="0">
                        <a:solidFill>
                          <a:srgbClr val="002F56"/>
                        </a:solidFill>
                        <a:effectLst/>
                        <a:latin typeface="Myriad Pro" panose="020B0503030403020204" pitchFamily="34" charset="0"/>
                      </a:endParaRPr>
                    </a:p>
                  </a:txBody>
                  <a:tcPr marL="9525" marR="9525" marT="9525" marB="0"/>
                </a:tc>
                <a:tc>
                  <a:txBody>
                    <a:bodyPr/>
                    <a:lstStyle/>
                    <a:p>
                      <a:pPr algn="l" fontAlgn="b"/>
                      <a:r>
                        <a:rPr lang="en-US" sz="2000" u="none" strike="noStrike" dirty="0">
                          <a:solidFill>
                            <a:srgbClr val="002F56"/>
                          </a:solidFill>
                          <a:effectLst/>
                          <a:latin typeface="Myriad Pro" panose="020B0503030403020204" pitchFamily="34" charset="0"/>
                        </a:rPr>
                        <a:t>“Service treatment records from service period January 2016 to March 2018 show treatment for a right knee injury.”</a:t>
                      </a:r>
                      <a:endParaRPr lang="en-US" sz="2000" b="0" i="0" u="none" strike="noStrike" dirty="0">
                        <a:solidFill>
                          <a:srgbClr val="002F56"/>
                        </a:solidFill>
                        <a:effectLst/>
                        <a:latin typeface="Myriad Pro" panose="020B0503030403020204" pitchFamily="34" charset="0"/>
                      </a:endParaRPr>
                    </a:p>
                  </a:txBody>
                  <a:tcPr marL="9525" marR="9525" marT="9525" marB="0"/>
                </a:tc>
                <a:extLst>
                  <a:ext uri="{0D108BD9-81ED-4DB2-BD59-A6C34878D82A}">
                    <a16:rowId xmlns:a16="http://schemas.microsoft.com/office/drawing/2014/main" val="3893069114"/>
                  </a:ext>
                </a:extLst>
              </a:tr>
              <a:tr h="1473029">
                <a:tc>
                  <a:txBody>
                    <a:bodyPr/>
                    <a:lstStyle/>
                    <a:p>
                      <a:pPr algn="l" fontAlgn="b"/>
                      <a:r>
                        <a:rPr lang="en-US" sz="2000" b="1" u="none" strike="noStrike" dirty="0">
                          <a:solidFill>
                            <a:srgbClr val="002F56"/>
                          </a:solidFill>
                          <a:effectLst/>
                          <a:latin typeface="Myriad Pro" panose="020B0503030403020204" pitchFamily="34" charset="0"/>
                        </a:rPr>
                        <a:t>Nexus</a:t>
                      </a:r>
                      <a:endParaRPr lang="en-US" sz="2000" b="1" i="0" u="none" strike="noStrike" dirty="0">
                        <a:solidFill>
                          <a:srgbClr val="002F56"/>
                        </a:solidFill>
                        <a:effectLst/>
                        <a:latin typeface="Myriad Pro" panose="020B0503030403020204" pitchFamily="34" charset="0"/>
                      </a:endParaRPr>
                    </a:p>
                  </a:txBody>
                  <a:tcPr marL="9525" marR="9525" marT="9525" marB="0"/>
                </a:tc>
                <a:tc>
                  <a:txBody>
                    <a:bodyPr/>
                    <a:lstStyle/>
                    <a:p>
                      <a:pPr algn="l" fontAlgn="b"/>
                      <a:r>
                        <a:rPr lang="en-US" sz="2000" u="none" strike="noStrike" dirty="0">
                          <a:solidFill>
                            <a:srgbClr val="002F56"/>
                          </a:solidFill>
                          <a:effectLst/>
                          <a:latin typeface="Myriad Pro" panose="020B0503030403020204" pitchFamily="34" charset="0"/>
                        </a:rPr>
                        <a:t>A nexus, or link, has been established between your claimed issue and an in-service event or injury. </a:t>
                      </a:r>
                      <a:endParaRPr lang="en-US" sz="2000" b="0" i="0" u="none" strike="noStrike" dirty="0">
                        <a:solidFill>
                          <a:srgbClr val="002F56"/>
                        </a:solidFill>
                        <a:effectLst/>
                        <a:latin typeface="Myriad Pro" panose="020B0503030403020204" pitchFamily="34" charset="0"/>
                      </a:endParaRPr>
                    </a:p>
                  </a:txBody>
                  <a:tcPr marL="9525" marR="9525" marT="9525" marB="0"/>
                </a:tc>
                <a:tc>
                  <a:txBody>
                    <a:bodyPr/>
                    <a:lstStyle/>
                    <a:p>
                      <a:pPr marL="0" marR="0" lvl="0" indent="0" algn="l" defTabSz="457189" rtl="0" eaLnBrk="1" fontAlgn="b" latinLnBrk="0" hangingPunct="1">
                        <a:lnSpc>
                          <a:spcPct val="100000"/>
                        </a:lnSpc>
                        <a:spcBef>
                          <a:spcPts val="0"/>
                        </a:spcBef>
                        <a:spcAft>
                          <a:spcPts val="0"/>
                        </a:spcAft>
                        <a:buClrTx/>
                        <a:buSzTx/>
                        <a:buFontTx/>
                        <a:buNone/>
                        <a:tabLst/>
                        <a:defRPr/>
                      </a:pPr>
                      <a:r>
                        <a:rPr lang="en-US" sz="2000" kern="1200" dirty="0">
                          <a:solidFill>
                            <a:srgbClr val="002F56"/>
                          </a:solidFill>
                          <a:effectLst/>
                          <a:latin typeface="Myriad Pro" panose="020B0503030403020204" pitchFamily="34" charset="0"/>
                        </a:rPr>
                        <a:t>“VAMC Houston examination dated March 17, 2017, established a relationship between your right knee injury in service and your currently diagnosed right knee arthritis.”</a:t>
                      </a:r>
                      <a:endParaRPr lang="en-US" sz="2000" kern="1200" dirty="0">
                        <a:solidFill>
                          <a:srgbClr val="002F56"/>
                        </a:solidFill>
                        <a:effectLst/>
                        <a:latin typeface="Myriad Pro" panose="020B0503030403020204" pitchFamily="34" charset="0"/>
                        <a:ea typeface="+mn-ea"/>
                        <a:cs typeface="+mn-cs"/>
                      </a:endParaRPr>
                    </a:p>
                  </a:txBody>
                  <a:tcPr marL="9525" marR="9525" marT="9525" marB="0"/>
                </a:tc>
                <a:extLst>
                  <a:ext uri="{0D108BD9-81ED-4DB2-BD59-A6C34878D82A}">
                    <a16:rowId xmlns:a16="http://schemas.microsoft.com/office/drawing/2014/main" val="996187932"/>
                  </a:ext>
                </a:extLst>
              </a:tr>
              <a:tr h="1060883">
                <a:tc>
                  <a:txBody>
                    <a:bodyPr/>
                    <a:lstStyle/>
                    <a:p>
                      <a:pPr algn="l" fontAlgn="b"/>
                      <a:r>
                        <a:rPr lang="en-US" sz="2000" b="1" u="none" strike="noStrike" dirty="0">
                          <a:solidFill>
                            <a:srgbClr val="002F56"/>
                          </a:solidFill>
                          <a:effectLst/>
                          <a:latin typeface="Myriad Pro" panose="020B0503030403020204" pitchFamily="34" charset="0"/>
                        </a:rPr>
                        <a:t>Diagnosis</a:t>
                      </a:r>
                      <a:endParaRPr lang="en-US" sz="2000" b="1" i="0" u="none" strike="noStrike" dirty="0">
                        <a:solidFill>
                          <a:srgbClr val="002F56"/>
                        </a:solidFill>
                        <a:effectLst/>
                        <a:latin typeface="Myriad Pro" panose="020B0503030403020204" pitchFamily="34" charset="0"/>
                      </a:endParaRPr>
                    </a:p>
                  </a:txBody>
                  <a:tcPr marL="9525" marR="9525" marT="9525" marB="0"/>
                </a:tc>
                <a:tc>
                  <a:txBody>
                    <a:bodyPr/>
                    <a:lstStyle/>
                    <a:p>
                      <a:pPr algn="l" fontAlgn="b"/>
                      <a:r>
                        <a:rPr lang="en-US" sz="2000" u="none" strike="noStrike" dirty="0">
                          <a:solidFill>
                            <a:srgbClr val="002F56"/>
                          </a:solidFill>
                          <a:effectLst/>
                          <a:latin typeface="Myriad Pro" panose="020B0503030403020204" pitchFamily="34" charset="0"/>
                        </a:rPr>
                        <a:t>You have been diagnosed with a disability.</a:t>
                      </a:r>
                      <a:endParaRPr lang="en-US" sz="2000" b="0" i="0" u="none" strike="noStrike" dirty="0">
                        <a:solidFill>
                          <a:srgbClr val="002F56"/>
                        </a:solidFill>
                        <a:effectLst/>
                        <a:latin typeface="Myriad Pro" panose="020B0503030403020204" pitchFamily="34" charset="0"/>
                      </a:endParaRPr>
                    </a:p>
                  </a:txBody>
                  <a:tcPr marL="9525" marR="9525" marT="9525" marB="0"/>
                </a:tc>
                <a:tc>
                  <a:txBody>
                    <a:bodyPr/>
                    <a:lstStyle/>
                    <a:p>
                      <a:pPr marL="0" marR="0" lvl="0" indent="0" algn="l" defTabSz="457189" rtl="0" eaLnBrk="1" fontAlgn="b" latinLnBrk="0" hangingPunct="1">
                        <a:lnSpc>
                          <a:spcPct val="100000"/>
                        </a:lnSpc>
                        <a:spcBef>
                          <a:spcPts val="0"/>
                        </a:spcBef>
                        <a:spcAft>
                          <a:spcPts val="0"/>
                        </a:spcAft>
                        <a:buClrTx/>
                        <a:buSzTx/>
                        <a:buFontTx/>
                        <a:buNone/>
                        <a:tabLst/>
                        <a:defRPr/>
                      </a:pPr>
                      <a:r>
                        <a:rPr lang="en-US" sz="2000" kern="1200" dirty="0">
                          <a:solidFill>
                            <a:srgbClr val="002F56"/>
                          </a:solidFill>
                          <a:effectLst/>
                          <a:latin typeface="Myriad Pro" panose="020B0503030403020204" pitchFamily="34" charset="0"/>
                        </a:rPr>
                        <a:t> “VAMC Houston examination dated March 17, 2017, confirms a current diagnosis of right knee arthritis.”</a:t>
                      </a:r>
                      <a:endParaRPr lang="en-US" sz="2000" kern="1200" dirty="0">
                        <a:solidFill>
                          <a:srgbClr val="002F56"/>
                        </a:solidFill>
                        <a:effectLst/>
                        <a:latin typeface="Myriad Pro" panose="020B0503030403020204" pitchFamily="34" charset="0"/>
                        <a:ea typeface="+mn-ea"/>
                        <a:cs typeface="+mn-cs"/>
                      </a:endParaRPr>
                    </a:p>
                  </a:txBody>
                  <a:tcPr marL="9525" marR="9525" marT="9525" marB="0"/>
                </a:tc>
                <a:extLst>
                  <a:ext uri="{0D108BD9-81ED-4DB2-BD59-A6C34878D82A}">
                    <a16:rowId xmlns:a16="http://schemas.microsoft.com/office/drawing/2014/main" val="2041960888"/>
                  </a:ext>
                </a:extLst>
              </a:tr>
            </a:tbl>
          </a:graphicData>
        </a:graphic>
      </p:graphicFrame>
    </p:spTree>
    <p:extLst>
      <p:ext uri="{BB962C8B-B14F-4D97-AF65-F5344CB8AC3E}">
        <p14:creationId xmlns:p14="http://schemas.microsoft.com/office/powerpoint/2010/main" val="484515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17</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Improper Examples of Favorable Findings</a:t>
            </a:r>
          </a:p>
        </p:txBody>
      </p:sp>
      <p:graphicFrame>
        <p:nvGraphicFramePr>
          <p:cNvPr id="10" name="Table 9">
            <a:extLst>
              <a:ext uri="{FF2B5EF4-FFF2-40B4-BE49-F238E27FC236}">
                <a16:creationId xmlns:a16="http://schemas.microsoft.com/office/drawing/2014/main" id="{A29EBF11-5A97-4B62-98AC-A5AA1AC68A38}"/>
              </a:ext>
            </a:extLst>
          </p:cNvPr>
          <p:cNvGraphicFramePr>
            <a:graphicFrameLocks noGrp="1"/>
          </p:cNvGraphicFramePr>
          <p:nvPr>
            <p:extLst>
              <p:ext uri="{D42A27DB-BD31-4B8C-83A1-F6EECF244321}">
                <p14:modId xmlns:p14="http://schemas.microsoft.com/office/powerpoint/2010/main" val="2821430784"/>
              </p:ext>
            </p:extLst>
          </p:nvPr>
        </p:nvGraphicFramePr>
        <p:xfrm>
          <a:off x="118377" y="968400"/>
          <a:ext cx="11931445" cy="5045764"/>
        </p:xfrm>
        <a:graphic>
          <a:graphicData uri="http://schemas.openxmlformats.org/drawingml/2006/table">
            <a:tbl>
              <a:tblPr firstRow="1" bandRow="1">
                <a:tableStyleId>{6E25E649-3F16-4E02-A733-19D2CDBF48F0}</a:tableStyleId>
              </a:tblPr>
              <a:tblGrid>
                <a:gridCol w="4916611">
                  <a:extLst>
                    <a:ext uri="{9D8B030D-6E8A-4147-A177-3AD203B41FA5}">
                      <a16:colId xmlns:a16="http://schemas.microsoft.com/office/drawing/2014/main" val="4284851245"/>
                    </a:ext>
                  </a:extLst>
                </a:gridCol>
                <a:gridCol w="7014834">
                  <a:extLst>
                    <a:ext uri="{9D8B030D-6E8A-4147-A177-3AD203B41FA5}">
                      <a16:colId xmlns:a16="http://schemas.microsoft.com/office/drawing/2014/main" val="2909658809"/>
                    </a:ext>
                  </a:extLst>
                </a:gridCol>
              </a:tblGrid>
              <a:tr h="633122">
                <a:tc>
                  <a:txBody>
                    <a:bodyPr/>
                    <a:lstStyle/>
                    <a:p>
                      <a:r>
                        <a:rPr lang="en-US" sz="2400" dirty="0">
                          <a:latin typeface="Myriad Pro" panose="020B0503030403020204" pitchFamily="34" charset="0"/>
                        </a:rPr>
                        <a:t>Improper Examples</a:t>
                      </a:r>
                    </a:p>
                  </a:txBody>
                  <a:tcPr anchor="ctr"/>
                </a:tc>
                <a:tc>
                  <a:txBody>
                    <a:bodyPr/>
                    <a:lstStyle/>
                    <a:p>
                      <a:r>
                        <a:rPr lang="en-US" sz="2400" dirty="0">
                          <a:latin typeface="Myriad Pro" panose="020B0503030403020204" pitchFamily="34" charset="0"/>
                        </a:rPr>
                        <a:t>Good Examples </a:t>
                      </a:r>
                      <a:r>
                        <a:rPr lang="en-US" sz="2400" b="0" dirty="0">
                          <a:latin typeface="Myriad Pro" panose="020B0503030403020204" pitchFamily="34" charset="0"/>
                        </a:rPr>
                        <a:t>(material element + evidence)</a:t>
                      </a:r>
                    </a:p>
                  </a:txBody>
                  <a:tcPr anchor="ctr">
                    <a:solidFill>
                      <a:srgbClr val="002F56"/>
                    </a:solidFill>
                  </a:tcPr>
                </a:tc>
                <a:extLst>
                  <a:ext uri="{0D108BD9-81ED-4DB2-BD59-A6C34878D82A}">
                    <a16:rowId xmlns:a16="http://schemas.microsoft.com/office/drawing/2014/main" val="2030360347"/>
                  </a:ext>
                </a:extLst>
              </a:tr>
              <a:tr h="820714">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solidFill>
                            <a:srgbClr val="002F56"/>
                          </a:solidFill>
                          <a:latin typeface="Myriad Pro" panose="020B0503030403020204" pitchFamily="34" charset="0"/>
                        </a:rPr>
                        <a:t>Service connection is warranted.</a:t>
                      </a:r>
                    </a:p>
                  </a:txBody>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solidFill>
                            <a:srgbClr val="002F56"/>
                          </a:solidFill>
                          <a:latin typeface="Myriad Pro" panose="020B0503030403020204" pitchFamily="34" charset="0"/>
                        </a:rPr>
                        <a:t>The evidence shows that a qualifying event, injury, or disease had its onset during your service. Service treatment records from service period January 2016 to March 2018 show treatment for a right knee injury.</a:t>
                      </a:r>
                    </a:p>
                  </a:txBody>
                  <a:tcPr/>
                </a:tc>
                <a:extLst>
                  <a:ext uri="{0D108BD9-81ED-4DB2-BD59-A6C34878D82A}">
                    <a16:rowId xmlns:a16="http://schemas.microsoft.com/office/drawing/2014/main" val="2176606493"/>
                  </a:ext>
                </a:extLst>
              </a:tr>
              <a:tr h="820714">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solidFill>
                            <a:srgbClr val="002F56"/>
                          </a:solidFill>
                          <a:latin typeface="Myriad Pro" panose="020B0503030403020204" pitchFamily="34" charset="0"/>
                        </a:rPr>
                        <a:t>Private treatment records dated January 1, 2012, February 5, 2015, March 19, 2018, December 21, 2018, and January 1, 2019, show a diagnosis.</a:t>
                      </a:r>
                    </a:p>
                  </a:txBody>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u="none" strike="noStrike" dirty="0">
                          <a:solidFill>
                            <a:srgbClr val="002F56"/>
                          </a:solidFill>
                          <a:effectLst/>
                          <a:latin typeface="Myriad Pro" panose="020B0503030403020204" pitchFamily="34" charset="0"/>
                        </a:rPr>
                        <a:t>You have been diagnosed with a disability.  Private treatment records from Dr. John Smith dated January 1, 2019, show a diagnosis of right knee arthritis. </a:t>
                      </a:r>
                      <a:endParaRPr lang="en-US" sz="1600" dirty="0">
                        <a:solidFill>
                          <a:srgbClr val="002F56"/>
                        </a:solidFill>
                        <a:latin typeface="Myriad Pro" panose="020B0503030403020204" pitchFamily="34" charset="0"/>
                      </a:endParaRPr>
                    </a:p>
                  </a:txBody>
                  <a:tcPr/>
                </a:tc>
                <a:extLst>
                  <a:ext uri="{0D108BD9-81ED-4DB2-BD59-A6C34878D82A}">
                    <a16:rowId xmlns:a16="http://schemas.microsoft.com/office/drawing/2014/main" val="41081393"/>
                  </a:ext>
                </a:extLst>
              </a:tr>
              <a:tr h="633122">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solidFill>
                            <a:srgbClr val="002F56"/>
                          </a:solidFill>
                          <a:latin typeface="Myriad Pro" panose="020B0503030403020204" pitchFamily="34" charset="0"/>
                        </a:rPr>
                        <a:t>There is a current diagnosis.</a:t>
                      </a:r>
                    </a:p>
                  </a:txBody>
                  <a:tcPr/>
                </a:tc>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u="none" strike="noStrike" dirty="0">
                          <a:solidFill>
                            <a:srgbClr val="002F56"/>
                          </a:solidFill>
                          <a:effectLst/>
                          <a:latin typeface="Myriad Pro" panose="020B0503030403020204" pitchFamily="34" charset="0"/>
                        </a:rPr>
                        <a:t>You have been diagnosed with a disability.  </a:t>
                      </a:r>
                      <a:r>
                        <a:rPr lang="en-US" sz="1600" kern="1200" dirty="0">
                          <a:solidFill>
                            <a:srgbClr val="002F56"/>
                          </a:solidFill>
                          <a:effectLst/>
                          <a:latin typeface="Myriad Pro" panose="020B0503030403020204" pitchFamily="34" charset="0"/>
                        </a:rPr>
                        <a:t>“VAMC Houston examination dated March 17, 2017, confirms a diagnosis of right knee arthritis.”</a:t>
                      </a:r>
                      <a:endParaRPr lang="en-US" sz="1600" b="0" i="0" u="none" strike="noStrike" dirty="0">
                        <a:solidFill>
                          <a:srgbClr val="002F56"/>
                        </a:solidFill>
                        <a:effectLst/>
                        <a:latin typeface="Myriad Pro" panose="020B0503030403020204" pitchFamily="34" charset="0"/>
                      </a:endParaRPr>
                    </a:p>
                  </a:txBody>
                  <a:tcPr/>
                </a:tc>
                <a:extLst>
                  <a:ext uri="{0D108BD9-81ED-4DB2-BD59-A6C34878D82A}">
                    <a16:rowId xmlns:a16="http://schemas.microsoft.com/office/drawing/2014/main" val="2592676921"/>
                  </a:ext>
                </a:extLst>
              </a:tr>
              <a:tr h="1195897">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solidFill>
                            <a:srgbClr val="002F56"/>
                          </a:solidFill>
                          <a:latin typeface="Myriad Pro" panose="020B0503030403020204" pitchFamily="34" charset="0"/>
                        </a:rPr>
                        <a:t>Service treatment records dated January 1, 1955, show a right knee injury.  Records dated March 1956, June 1956, and July 1957 show treatment for the right knee.  Records from April 1958 show right knee pain.  Therefore, an in-service event is conceded. </a:t>
                      </a:r>
                    </a:p>
                  </a:txBody>
                  <a:tcPr/>
                </a:tc>
                <a:tc>
                  <a:txBody>
                    <a:bodyPr/>
                    <a:lstStyle/>
                    <a:p>
                      <a:r>
                        <a:rPr lang="en-US" sz="1600" dirty="0">
                          <a:solidFill>
                            <a:srgbClr val="002F56"/>
                          </a:solidFill>
                          <a:latin typeface="Myriad Pro" panose="020B0503030403020204" pitchFamily="34" charset="0"/>
                        </a:rPr>
                        <a:t>The evidence shows that a qualifying event, injury, or disease had its onset during your service.  Service treatment records from January 1955 to April 1958 show treatment for a right knee injury. </a:t>
                      </a:r>
                    </a:p>
                  </a:txBody>
                  <a:tcPr/>
                </a:tc>
                <a:extLst>
                  <a:ext uri="{0D108BD9-81ED-4DB2-BD59-A6C34878D82A}">
                    <a16:rowId xmlns:a16="http://schemas.microsoft.com/office/drawing/2014/main" val="2452998519"/>
                  </a:ext>
                </a:extLst>
              </a:tr>
              <a:tr h="633122">
                <a:tc>
                  <a:txBody>
                    <a:bodyPr/>
                    <a:lstStyle/>
                    <a:p>
                      <a:pPr marL="0" marR="0" lvl="0" indent="0" algn="l" defTabSz="457189" rtl="0" eaLnBrk="1" fontAlgn="auto" latinLnBrk="0" hangingPunct="1">
                        <a:lnSpc>
                          <a:spcPct val="100000"/>
                        </a:lnSpc>
                        <a:spcBef>
                          <a:spcPts val="0"/>
                        </a:spcBef>
                        <a:spcAft>
                          <a:spcPts val="0"/>
                        </a:spcAft>
                        <a:buClrTx/>
                        <a:buSzTx/>
                        <a:buFontTx/>
                        <a:buNone/>
                        <a:tabLst/>
                        <a:defRPr/>
                      </a:pPr>
                      <a:r>
                        <a:rPr lang="en-US" sz="1600" dirty="0">
                          <a:solidFill>
                            <a:srgbClr val="002F56"/>
                          </a:solidFill>
                          <a:latin typeface="Myriad Pro" panose="020B0503030403020204" pitchFamily="34" charset="0"/>
                        </a:rPr>
                        <a:t>Vietnam service is confirmed.</a:t>
                      </a:r>
                    </a:p>
                  </a:txBody>
                  <a:tcPr/>
                </a:tc>
                <a:tc>
                  <a:txBody>
                    <a:bodyPr/>
                    <a:lstStyle/>
                    <a:p>
                      <a:r>
                        <a:rPr lang="en-US" sz="1600" dirty="0">
                          <a:solidFill>
                            <a:srgbClr val="002F56"/>
                          </a:solidFill>
                          <a:latin typeface="Myriad Pro" panose="020B0503030403020204" pitchFamily="34" charset="0"/>
                        </a:rPr>
                        <a:t>Exposure to herbicide agents is presumed.  You served in the Republic of Vietnam as noted on your DD 214 for service period January 1966 to March 1966.</a:t>
                      </a:r>
                    </a:p>
                  </a:txBody>
                  <a:tcPr/>
                </a:tc>
                <a:extLst>
                  <a:ext uri="{0D108BD9-81ED-4DB2-BD59-A6C34878D82A}">
                    <a16:rowId xmlns:a16="http://schemas.microsoft.com/office/drawing/2014/main" val="2981818138"/>
                  </a:ext>
                </a:extLst>
              </a:tr>
            </a:tbl>
          </a:graphicData>
        </a:graphic>
      </p:graphicFrame>
    </p:spTree>
    <p:extLst>
      <p:ext uri="{BB962C8B-B14F-4D97-AF65-F5344CB8AC3E}">
        <p14:creationId xmlns:p14="http://schemas.microsoft.com/office/powerpoint/2010/main" val="1934085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CB9A85DE-F5CE-47FC-88D7-C72870F0BAA5}"/>
              </a:ext>
            </a:extLst>
          </p:cNvPr>
          <p:cNvGraphicFramePr>
            <a:graphicFrameLocks noGrp="1"/>
          </p:cNvGraphicFramePr>
          <p:nvPr>
            <p:ph idx="1"/>
            <p:extLst>
              <p:ext uri="{D42A27DB-BD31-4B8C-83A1-F6EECF244321}">
                <p14:modId xmlns:p14="http://schemas.microsoft.com/office/powerpoint/2010/main" val="2331219596"/>
              </p:ext>
            </p:extLst>
          </p:nvPr>
        </p:nvGraphicFramePr>
        <p:xfrm>
          <a:off x="689811" y="727510"/>
          <a:ext cx="10972800" cy="5242560"/>
        </p:xfrm>
        <a:graphic>
          <a:graphicData uri="http://schemas.openxmlformats.org/drawingml/2006/table">
            <a:tbl>
              <a:tblPr firstRow="1" bandRow="1">
                <a:tableStyleId>{5C22544A-7EE6-4342-B048-85BDC9FD1C3A}</a:tableStyleId>
              </a:tblPr>
              <a:tblGrid>
                <a:gridCol w="3753853">
                  <a:extLst>
                    <a:ext uri="{9D8B030D-6E8A-4147-A177-3AD203B41FA5}">
                      <a16:colId xmlns:a16="http://schemas.microsoft.com/office/drawing/2014/main" val="4288795682"/>
                    </a:ext>
                  </a:extLst>
                </a:gridCol>
                <a:gridCol w="7218947">
                  <a:extLst>
                    <a:ext uri="{9D8B030D-6E8A-4147-A177-3AD203B41FA5}">
                      <a16:colId xmlns:a16="http://schemas.microsoft.com/office/drawing/2014/main" val="563026659"/>
                    </a:ext>
                  </a:extLst>
                </a:gridCol>
              </a:tblGrid>
              <a:tr h="370840">
                <a:tc>
                  <a:txBody>
                    <a:bodyPr/>
                    <a:lstStyle/>
                    <a:p>
                      <a:r>
                        <a:rPr lang="en-US" sz="2000" dirty="0">
                          <a:latin typeface="Myriad Pro"/>
                        </a:rPr>
                        <a:t>Benefit</a:t>
                      </a:r>
                    </a:p>
                  </a:txBody>
                  <a:tcPr>
                    <a:solidFill>
                      <a:srgbClr val="002F56"/>
                    </a:solidFill>
                  </a:tcPr>
                </a:tc>
                <a:tc>
                  <a:txBody>
                    <a:bodyPr/>
                    <a:lstStyle/>
                    <a:p>
                      <a:r>
                        <a:rPr lang="en-US" sz="2000" dirty="0">
                          <a:latin typeface="Myriad Pro" panose="020B0503030403020204"/>
                        </a:rPr>
                        <a:t>Favorable Finding</a:t>
                      </a:r>
                    </a:p>
                  </a:txBody>
                  <a:tcPr>
                    <a:solidFill>
                      <a:srgbClr val="002F56"/>
                    </a:solidFill>
                  </a:tcPr>
                </a:tc>
                <a:extLst>
                  <a:ext uri="{0D108BD9-81ED-4DB2-BD59-A6C34878D82A}">
                    <a16:rowId xmlns:a16="http://schemas.microsoft.com/office/drawing/2014/main" val="3418262545"/>
                  </a:ext>
                </a:extLst>
              </a:tr>
              <a:tr h="370840">
                <a:tc>
                  <a:txBody>
                    <a:bodyPr/>
                    <a:lstStyle/>
                    <a:p>
                      <a:r>
                        <a:rPr lang="en-US" sz="2000" dirty="0">
                          <a:solidFill>
                            <a:srgbClr val="002F56"/>
                          </a:solidFill>
                          <a:latin typeface="Myriad Pro"/>
                        </a:rPr>
                        <a:t>Special Monthly Compensation</a:t>
                      </a:r>
                    </a:p>
                  </a:txBody>
                  <a:tcPr>
                    <a:solidFill>
                      <a:schemeClr val="accent6"/>
                    </a:solidFill>
                  </a:tcPr>
                </a:tc>
                <a:tc>
                  <a:txBody>
                    <a:bodyPr/>
                    <a:lstStyle/>
                    <a:p>
                      <a:r>
                        <a:rPr lang="en-US" sz="2000" dirty="0">
                          <a:solidFill>
                            <a:srgbClr val="002F56"/>
                          </a:solidFill>
                          <a:latin typeface="Myriad Pro" panose="020B0503030403020204"/>
                        </a:rPr>
                        <a:t>“You require aid and attendance.”</a:t>
                      </a:r>
                    </a:p>
                    <a:p>
                      <a:endParaRPr lang="en-US" sz="2000" dirty="0">
                        <a:solidFill>
                          <a:srgbClr val="002F56"/>
                        </a:solidFill>
                        <a:latin typeface="Myriad Pro" panose="020B0503030403020204"/>
                      </a:endParaRPr>
                    </a:p>
                    <a:p>
                      <a:r>
                        <a:rPr lang="en-US" sz="2000" dirty="0">
                          <a:solidFill>
                            <a:srgbClr val="002F56"/>
                          </a:solidFill>
                          <a:latin typeface="Myriad Pro" panose="020B0503030403020204"/>
                        </a:rPr>
                        <a:t>“You have loss of use due to a disability.”</a:t>
                      </a:r>
                    </a:p>
                    <a:p>
                      <a:endParaRPr lang="en-US" sz="2000" dirty="0">
                        <a:solidFill>
                          <a:srgbClr val="002F56"/>
                        </a:solidFill>
                        <a:latin typeface="Myriad Pro" panose="020B0503030403020204"/>
                      </a:endParaRPr>
                    </a:p>
                    <a:p>
                      <a:r>
                        <a:rPr lang="en-US" sz="2000" dirty="0">
                          <a:solidFill>
                            <a:srgbClr val="002F56"/>
                          </a:solidFill>
                          <a:latin typeface="Myriad Pro" panose="020B0503030403020204"/>
                        </a:rPr>
                        <a:t>“You have anatomical loss due to a disability.”</a:t>
                      </a:r>
                    </a:p>
                    <a:p>
                      <a:endParaRPr lang="en-US" sz="2000" dirty="0">
                        <a:solidFill>
                          <a:srgbClr val="002F56"/>
                        </a:solidFill>
                        <a:latin typeface="Myriad Pro" panose="020B0503030403020204"/>
                      </a:endParaRPr>
                    </a:p>
                    <a:p>
                      <a:r>
                        <a:rPr lang="en-US" sz="2000" dirty="0">
                          <a:solidFill>
                            <a:srgbClr val="002F56"/>
                          </a:solidFill>
                          <a:latin typeface="Myriad Pro" panose="020B0503030403020204"/>
                        </a:rPr>
                        <a:t>“You are housebound.”</a:t>
                      </a:r>
                    </a:p>
                  </a:txBody>
                  <a:tcPr>
                    <a:solidFill>
                      <a:schemeClr val="accent6"/>
                    </a:solidFill>
                  </a:tcPr>
                </a:tc>
                <a:extLst>
                  <a:ext uri="{0D108BD9-81ED-4DB2-BD59-A6C34878D82A}">
                    <a16:rowId xmlns:a16="http://schemas.microsoft.com/office/drawing/2014/main" val="3498523963"/>
                  </a:ext>
                </a:extLst>
              </a:tr>
              <a:tr h="370840">
                <a:tc>
                  <a:txBody>
                    <a:bodyPr/>
                    <a:lstStyle/>
                    <a:p>
                      <a:r>
                        <a:rPr lang="en-US" sz="2000" dirty="0">
                          <a:solidFill>
                            <a:srgbClr val="002F56"/>
                          </a:solidFill>
                          <a:latin typeface="Myriad Pro"/>
                        </a:rPr>
                        <a:t>Auto/Adaptive Equipment</a:t>
                      </a:r>
                    </a:p>
                  </a:txBody>
                  <a:tcPr>
                    <a:solidFill>
                      <a:schemeClr val="bg1"/>
                    </a:solidFill>
                  </a:tcPr>
                </a:tc>
                <a:tc>
                  <a:txBody>
                    <a:bodyPr/>
                    <a:lstStyle/>
                    <a:p>
                      <a:r>
                        <a:rPr lang="en-US" sz="2000" dirty="0">
                          <a:solidFill>
                            <a:srgbClr val="002F56"/>
                          </a:solidFill>
                          <a:latin typeface="Myriad Pro" panose="020B0503030403020204"/>
                        </a:rPr>
                        <a:t>“A disability is present that meets the criteria for potential entitlement for an automobile or other conveyance and/or adaptive equipment.”</a:t>
                      </a:r>
                    </a:p>
                  </a:txBody>
                  <a:tcPr>
                    <a:solidFill>
                      <a:schemeClr val="bg1"/>
                    </a:solidFill>
                  </a:tcPr>
                </a:tc>
                <a:extLst>
                  <a:ext uri="{0D108BD9-81ED-4DB2-BD59-A6C34878D82A}">
                    <a16:rowId xmlns:a16="http://schemas.microsoft.com/office/drawing/2014/main" val="3510246508"/>
                  </a:ext>
                </a:extLst>
              </a:tr>
              <a:tr h="370840">
                <a:tc>
                  <a:txBody>
                    <a:bodyPr/>
                    <a:lstStyle/>
                    <a:p>
                      <a:r>
                        <a:rPr lang="en-US" sz="2000" dirty="0">
                          <a:solidFill>
                            <a:srgbClr val="002F56"/>
                          </a:solidFill>
                          <a:latin typeface="Myriad Pro"/>
                        </a:rPr>
                        <a:t>Specially Adapted Housing/Special Home Adaptation</a:t>
                      </a:r>
                    </a:p>
                  </a:txBody>
                  <a:tcPr>
                    <a:solidFill>
                      <a:schemeClr val="accent6"/>
                    </a:solidFill>
                  </a:tcPr>
                </a:tc>
                <a:tc>
                  <a:txBody>
                    <a:bodyPr/>
                    <a:lstStyle/>
                    <a:p>
                      <a:r>
                        <a:rPr lang="en-US" sz="2000" dirty="0">
                          <a:solidFill>
                            <a:srgbClr val="002F56"/>
                          </a:solidFill>
                          <a:latin typeface="Myriad Pro"/>
                        </a:rPr>
                        <a:t>“A disability is present that meets the criteria for potential entitlement to specially adapted housing.”</a:t>
                      </a:r>
                    </a:p>
                    <a:p>
                      <a:endParaRPr lang="en-US" sz="2000" dirty="0">
                        <a:solidFill>
                          <a:srgbClr val="002F56"/>
                        </a:solidFill>
                        <a:latin typeface="Myriad Pro"/>
                      </a:endParaRPr>
                    </a:p>
                    <a:p>
                      <a:r>
                        <a:rPr lang="en-US" sz="2000" dirty="0">
                          <a:solidFill>
                            <a:srgbClr val="002F56"/>
                          </a:solidFill>
                          <a:latin typeface="Myriad Pro"/>
                        </a:rPr>
                        <a:t>“A disability is present that meets the criteria for potential entitlement to special home adaptation.”</a:t>
                      </a:r>
                    </a:p>
                  </a:txBody>
                  <a:tcPr>
                    <a:solidFill>
                      <a:schemeClr val="accent6"/>
                    </a:solidFill>
                  </a:tcPr>
                </a:tc>
                <a:extLst>
                  <a:ext uri="{0D108BD9-81ED-4DB2-BD59-A6C34878D82A}">
                    <a16:rowId xmlns:a16="http://schemas.microsoft.com/office/drawing/2014/main" val="1995096547"/>
                  </a:ext>
                </a:extLst>
              </a:tr>
            </a:tbl>
          </a:graphicData>
        </a:graphic>
      </p:graphicFrame>
      <p:sp>
        <p:nvSpPr>
          <p:cNvPr id="3" name="Title 2">
            <a:extLst>
              <a:ext uri="{FF2B5EF4-FFF2-40B4-BE49-F238E27FC236}">
                <a16:creationId xmlns:a16="http://schemas.microsoft.com/office/drawing/2014/main" id="{73599F20-4958-4E5B-9925-5F375A75CBC9}"/>
              </a:ext>
            </a:extLst>
          </p:cNvPr>
          <p:cNvSpPr>
            <a:spLocks noGrp="1"/>
          </p:cNvSpPr>
          <p:nvPr>
            <p:ph type="title"/>
          </p:nvPr>
        </p:nvSpPr>
        <p:spPr/>
        <p:txBody>
          <a:bodyPr/>
          <a:lstStyle/>
          <a:p>
            <a:r>
              <a:rPr lang="en-US" dirty="0"/>
              <a:t>Ancillary Benefits</a:t>
            </a:r>
          </a:p>
        </p:txBody>
      </p:sp>
    </p:spTree>
    <p:extLst>
      <p:ext uri="{BB962C8B-B14F-4D97-AF65-F5344CB8AC3E}">
        <p14:creationId xmlns:p14="http://schemas.microsoft.com/office/powerpoint/2010/main" val="1987444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6DEF79-7DBB-4068-A4A3-5EEA81F0DE89}"/>
              </a:ext>
            </a:extLst>
          </p:cNvPr>
          <p:cNvSpPr>
            <a:spLocks noGrp="1"/>
          </p:cNvSpPr>
          <p:nvPr>
            <p:ph idx="1"/>
          </p:nvPr>
        </p:nvSpPr>
        <p:spPr/>
        <p:txBody>
          <a:bodyPr/>
          <a:lstStyle/>
          <a:p>
            <a:r>
              <a:rPr lang="en-US" dirty="0"/>
              <a:t>Add any new favorable findings</a:t>
            </a:r>
          </a:p>
          <a:p>
            <a:r>
              <a:rPr lang="en-US" dirty="0"/>
              <a:t>Overturn findings if necessary</a:t>
            </a:r>
          </a:p>
        </p:txBody>
      </p:sp>
      <p:sp>
        <p:nvSpPr>
          <p:cNvPr id="3" name="Title 2">
            <a:extLst>
              <a:ext uri="{FF2B5EF4-FFF2-40B4-BE49-F238E27FC236}">
                <a16:creationId xmlns:a16="http://schemas.microsoft.com/office/drawing/2014/main" id="{0DCE0371-16B1-45D3-95AB-093E173AF2A7}"/>
              </a:ext>
            </a:extLst>
          </p:cNvPr>
          <p:cNvSpPr>
            <a:spLocks noGrp="1"/>
          </p:cNvSpPr>
          <p:nvPr>
            <p:ph type="title"/>
          </p:nvPr>
        </p:nvSpPr>
        <p:spPr/>
        <p:txBody>
          <a:bodyPr/>
          <a:lstStyle/>
          <a:p>
            <a:r>
              <a:rPr lang="en-US" dirty="0"/>
              <a:t>Previous Denials</a:t>
            </a:r>
          </a:p>
        </p:txBody>
      </p:sp>
    </p:spTree>
    <p:extLst>
      <p:ext uri="{BB962C8B-B14F-4D97-AF65-F5344CB8AC3E}">
        <p14:creationId xmlns:p14="http://schemas.microsoft.com/office/powerpoint/2010/main" val="4161114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FEFA351-8A70-4E82-B4CF-79F077FAA2C4}"/>
              </a:ext>
            </a:extLst>
          </p:cNvPr>
          <p:cNvSpPr>
            <a:spLocks noGrp="1"/>
          </p:cNvSpPr>
          <p:nvPr>
            <p:ph idx="1"/>
          </p:nvPr>
        </p:nvSpPr>
        <p:spPr/>
        <p:txBody>
          <a:bodyPr/>
          <a:lstStyle/>
          <a:p>
            <a:pPr marL="0" indent="0">
              <a:buNone/>
            </a:pPr>
            <a:r>
              <a:rPr lang="en-US" dirty="0"/>
              <a:t>The Appeals Modernization Act (AMA) includes expanded eight-point notice requirements for VA decisions. Claims processors must understand these notice requirements and how to implement them.</a:t>
            </a:r>
          </a:p>
          <a:p>
            <a:pPr marL="0" indent="0">
              <a:buNone/>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latin typeface="Myriad Pro" panose="020B0503030403020204" pitchFamily="34" charset="0"/>
              </a:rPr>
              <a:t>A favorable finding informs the claimant of any material element that was met, despite the VA denial.  </a:t>
            </a:r>
          </a:p>
        </p:txBody>
      </p:sp>
      <p:sp>
        <p:nvSpPr>
          <p:cNvPr id="3" name="Title 2">
            <a:extLst>
              <a:ext uri="{FF2B5EF4-FFF2-40B4-BE49-F238E27FC236}">
                <a16:creationId xmlns:a16="http://schemas.microsoft.com/office/drawing/2014/main" id="{01191419-4A32-487C-9198-9D1359A7269C}"/>
              </a:ext>
            </a:extLst>
          </p:cNvPr>
          <p:cNvSpPr>
            <a:spLocks noGrp="1"/>
          </p:cNvSpPr>
          <p:nvPr>
            <p:ph type="title"/>
          </p:nvPr>
        </p:nvSpPr>
        <p:spPr/>
        <p:txBody>
          <a:bodyPr/>
          <a:lstStyle/>
          <a:p>
            <a:r>
              <a:rPr lang="en-US" dirty="0"/>
              <a:t>The Bottom Line</a:t>
            </a:r>
          </a:p>
        </p:txBody>
      </p:sp>
      <p:pic>
        <p:nvPicPr>
          <p:cNvPr id="4" name="Picture 3">
            <a:extLst>
              <a:ext uri="{FF2B5EF4-FFF2-40B4-BE49-F238E27FC236}">
                <a16:creationId xmlns:a16="http://schemas.microsoft.com/office/drawing/2014/main" id="{61DC3EAF-0733-4DC4-B4B6-3B0CEEA8871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382719" y="4083370"/>
            <a:ext cx="1657350" cy="1933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55042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lnSpcReduction="10000"/>
          </a:bodyPr>
          <a:lstStyle/>
          <a:p>
            <a:r>
              <a:rPr lang="en-US" b="1" dirty="0"/>
              <a:t>Scenario</a:t>
            </a:r>
            <a:r>
              <a:rPr lang="en-US" dirty="0"/>
              <a:t>: Veteran claims right knee arthritis due to in-service knee injury. The examiner diagnosed the condition in a VAMC Houston exam dated February 11, 2021 but provides a negative medical opinion. Service treatment records confirm right knee injury on March 3, 2000. </a:t>
            </a:r>
          </a:p>
          <a:p>
            <a:pPr marL="0" indent="0">
              <a:buNone/>
            </a:pPr>
            <a:endParaRPr lang="en-US" dirty="0"/>
          </a:p>
          <a:p>
            <a:r>
              <a:rPr lang="en-US" b="1" dirty="0"/>
              <a:t>Question</a:t>
            </a:r>
            <a:r>
              <a:rPr lang="en-US" dirty="0"/>
              <a:t>: Based on this information, how many favorable findings should be in the rating decision? What should the favorable findings inform the Veteran?</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lstStyle/>
          <a:p>
            <a:r>
              <a:rPr lang="en-US" dirty="0"/>
              <a:t>Knowledge Check #3</a:t>
            </a:r>
          </a:p>
        </p:txBody>
      </p:sp>
      <p:pic>
        <p:nvPicPr>
          <p:cNvPr id="4" name="Picture 3">
            <a:extLst>
              <a:ext uri="{FF2B5EF4-FFF2-40B4-BE49-F238E27FC236}">
                <a16:creationId xmlns:a16="http://schemas.microsoft.com/office/drawing/2014/main" id="{1E94F058-088A-4CD9-AE61-EBEC58CF1AE8}"/>
              </a:ext>
            </a:extLst>
          </p:cNvPr>
          <p:cNvPicPr>
            <a:picLocks noChangeAspect="1"/>
          </p:cNvPicPr>
          <p:nvPr/>
        </p:nvPicPr>
        <p:blipFill>
          <a:blip r:embed="rId3"/>
          <a:stretch>
            <a:fillRect/>
          </a:stretch>
        </p:blipFill>
        <p:spPr>
          <a:xfrm>
            <a:off x="10487890" y="5043657"/>
            <a:ext cx="1654143" cy="1095997"/>
          </a:xfrm>
          <a:prstGeom prst="rect">
            <a:avLst/>
          </a:prstGeom>
        </p:spPr>
      </p:pic>
    </p:spTree>
    <p:extLst>
      <p:ext uri="{BB962C8B-B14F-4D97-AF65-F5344CB8AC3E}">
        <p14:creationId xmlns:p14="http://schemas.microsoft.com/office/powerpoint/2010/main" val="12928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91C937-7F16-4531-80D2-0DF297FB7660}"/>
              </a:ext>
            </a:extLst>
          </p:cNvPr>
          <p:cNvSpPr>
            <a:spLocks noGrp="1"/>
          </p:cNvSpPr>
          <p:nvPr>
            <p:ph idx="1"/>
          </p:nvPr>
        </p:nvSpPr>
        <p:spPr/>
        <p:txBody>
          <a:bodyPr>
            <a:normAutofit lnSpcReduction="10000"/>
          </a:bodyPr>
          <a:lstStyle/>
          <a:p>
            <a:pPr marL="0" indent="0">
              <a:buNone/>
            </a:pPr>
            <a:r>
              <a:rPr lang="en-US" b="1" dirty="0"/>
              <a:t>Answer</a:t>
            </a:r>
            <a:r>
              <a:rPr lang="en-US" dirty="0"/>
              <a:t>: The rating decision needs two favorable findings:</a:t>
            </a:r>
          </a:p>
          <a:p>
            <a:pPr marL="514350" indent="-514350">
              <a:buAutoNum type="arabicPeriod"/>
            </a:pPr>
            <a:r>
              <a:rPr lang="en-US" dirty="0"/>
              <a:t>“You have been diagnosed with a disability” with the supporting evidence of “Examination from VAMC Houston dated February 11, 2021, confirms the diagnosis of right knee arthritis.”</a:t>
            </a:r>
          </a:p>
          <a:p>
            <a:pPr marL="514350" indent="-514350">
              <a:buAutoNum type="arabicPeriod"/>
            </a:pPr>
            <a:r>
              <a:rPr lang="en-US" dirty="0"/>
              <a:t>“The evidence shows that a qualifying event, injury, or disease had its onset during your service” with the supporting evidence of “Service treatment records dated March 3, 2000, confirm a right knee injury.</a:t>
            </a:r>
          </a:p>
        </p:txBody>
      </p:sp>
      <p:sp>
        <p:nvSpPr>
          <p:cNvPr id="3" name="Title 2">
            <a:extLst>
              <a:ext uri="{FF2B5EF4-FFF2-40B4-BE49-F238E27FC236}">
                <a16:creationId xmlns:a16="http://schemas.microsoft.com/office/drawing/2014/main" id="{C02455FD-E2DD-463B-8255-6273DBCF21E2}"/>
              </a:ext>
            </a:extLst>
          </p:cNvPr>
          <p:cNvSpPr>
            <a:spLocks noGrp="1"/>
          </p:cNvSpPr>
          <p:nvPr>
            <p:ph type="title"/>
          </p:nvPr>
        </p:nvSpPr>
        <p:spPr/>
        <p:txBody>
          <a:bodyPr/>
          <a:lstStyle/>
          <a:p>
            <a:r>
              <a:rPr lang="en-US" dirty="0"/>
              <a:t>Knowledge Check #3 – Answer</a:t>
            </a:r>
          </a:p>
        </p:txBody>
      </p:sp>
    </p:spTree>
    <p:extLst>
      <p:ext uri="{BB962C8B-B14F-4D97-AF65-F5344CB8AC3E}">
        <p14:creationId xmlns:p14="http://schemas.microsoft.com/office/powerpoint/2010/main" val="1899040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71EAB-F317-4B74-B661-7B40E1BF4ABC}"/>
              </a:ext>
            </a:extLst>
          </p:cNvPr>
          <p:cNvSpPr txBox="1"/>
          <p:nvPr/>
        </p:nvSpPr>
        <p:spPr>
          <a:xfrm>
            <a:off x="2221041" y="3928834"/>
            <a:ext cx="7749915" cy="1200329"/>
          </a:xfrm>
          <a:prstGeom prst="rect">
            <a:avLst/>
          </a:prstGeom>
          <a:noFill/>
        </p:spPr>
        <p:txBody>
          <a:bodyPr wrap="square" rtlCol="0">
            <a:spAutoFit/>
          </a:bodyPr>
          <a:lstStyle/>
          <a:p>
            <a:pPr algn="ctr"/>
            <a:r>
              <a:rPr lang="en-US" sz="3600" dirty="0">
                <a:solidFill>
                  <a:srgbClr val="002060"/>
                </a:solidFill>
                <a:latin typeface="Myriad Pro"/>
                <a:cs typeface="Times New Roman" panose="02020603050405020304" pitchFamily="18" charset="0"/>
              </a:rPr>
              <a:t>Recall How to Use VBMS-R to Document</a:t>
            </a:r>
            <a:r>
              <a:rPr kumimoji="0" lang="en-US" sz="3600" b="0" i="0" u="none" strike="noStrike" kern="1200" cap="none" spc="0" normalizeH="0" baseline="0" noProof="0" dirty="0">
                <a:ln>
                  <a:noFill/>
                </a:ln>
                <a:solidFill>
                  <a:srgbClr val="002060"/>
                </a:solidFill>
                <a:effectLst/>
                <a:uLnTx/>
                <a:uFillTx/>
                <a:latin typeface="Myriad Pro"/>
                <a:ea typeface="+mn-ea"/>
                <a:cs typeface="Times New Roman" panose="02020603050405020304" pitchFamily="18" charset="0"/>
              </a:rPr>
              <a:t> Favorable Findings</a:t>
            </a:r>
            <a:endPar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pic>
        <p:nvPicPr>
          <p:cNvPr id="9" name="Graphic 8" descr="Tablet">
            <a:extLst>
              <a:ext uri="{FF2B5EF4-FFF2-40B4-BE49-F238E27FC236}">
                <a16:creationId xmlns:a16="http://schemas.microsoft.com/office/drawing/2014/main" id="{F7AA7ADB-8BB9-45FE-B98A-2C85FBE2C6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8077" y="119920"/>
            <a:ext cx="5395838" cy="4254708"/>
          </a:xfrm>
          <a:prstGeom prst="rect">
            <a:avLst/>
          </a:prstGeom>
        </p:spPr>
      </p:pic>
      <p:sp>
        <p:nvSpPr>
          <p:cNvPr id="10" name="TextBox 9">
            <a:extLst>
              <a:ext uri="{FF2B5EF4-FFF2-40B4-BE49-F238E27FC236}">
                <a16:creationId xmlns:a16="http://schemas.microsoft.com/office/drawing/2014/main" id="{038BA62E-D67B-4CCD-A4AF-491F12D8BEC7}"/>
              </a:ext>
            </a:extLst>
          </p:cNvPr>
          <p:cNvSpPr txBox="1"/>
          <p:nvPr/>
        </p:nvSpPr>
        <p:spPr>
          <a:xfrm>
            <a:off x="4868439" y="1862553"/>
            <a:ext cx="2455113"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1" u="none" strike="noStrike" kern="1200" cap="none" spc="0" normalizeH="0" baseline="0" noProof="0" dirty="0">
                <a:ln>
                  <a:noFill/>
                </a:ln>
                <a:solidFill>
                  <a:srgbClr val="002F56"/>
                </a:solidFill>
                <a:effectLst/>
                <a:uLnTx/>
                <a:uFillTx/>
                <a:latin typeface="Myriad Pro" panose="020B0503030403020204"/>
                <a:ea typeface="+mn-ea"/>
                <a:cs typeface="+mn-cs"/>
              </a:rPr>
              <a:t>Objective </a:t>
            </a:r>
          </a:p>
        </p:txBody>
      </p:sp>
    </p:spTree>
    <p:extLst>
      <p:ext uri="{BB962C8B-B14F-4D97-AF65-F5344CB8AC3E}">
        <p14:creationId xmlns:p14="http://schemas.microsoft.com/office/powerpoint/2010/main" val="8751444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graphicFrame>
        <p:nvGraphicFramePr>
          <p:cNvPr id="7" name="Table 8">
            <a:extLst>
              <a:ext uri="{FF2B5EF4-FFF2-40B4-BE49-F238E27FC236}">
                <a16:creationId xmlns:a16="http://schemas.microsoft.com/office/drawing/2014/main" id="{1245C7B0-2B86-4124-817E-B798D21A5280}"/>
              </a:ext>
            </a:extLst>
          </p:cNvPr>
          <p:cNvGraphicFramePr>
            <a:graphicFrameLocks noGrp="1"/>
          </p:cNvGraphicFramePr>
          <p:nvPr>
            <p:ph idx="1"/>
          </p:nvPr>
        </p:nvGraphicFramePr>
        <p:xfrm>
          <a:off x="609600" y="990600"/>
          <a:ext cx="10972800" cy="475488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3360995157"/>
                    </a:ext>
                  </a:extLst>
                </a:gridCol>
                <a:gridCol w="6705600">
                  <a:extLst>
                    <a:ext uri="{9D8B030D-6E8A-4147-A177-3AD203B41FA5}">
                      <a16:colId xmlns:a16="http://schemas.microsoft.com/office/drawing/2014/main" val="762883347"/>
                    </a:ext>
                  </a:extLst>
                </a:gridCol>
              </a:tblGrid>
              <a:tr h="370840">
                <a:tc>
                  <a:txBody>
                    <a:bodyPr/>
                    <a:lstStyle/>
                    <a:p>
                      <a:r>
                        <a:rPr lang="en-US" sz="2400" dirty="0">
                          <a:latin typeface="Myriad Pro" panose="020B0503030403020204"/>
                        </a:rPr>
                        <a:t>If…</a:t>
                      </a:r>
                    </a:p>
                  </a:txBody>
                  <a:tcPr>
                    <a:solidFill>
                      <a:schemeClr val="tx2">
                        <a:lumMod val="75000"/>
                      </a:schemeClr>
                    </a:solidFill>
                  </a:tcPr>
                </a:tc>
                <a:tc>
                  <a:txBody>
                    <a:bodyPr/>
                    <a:lstStyle/>
                    <a:p>
                      <a:r>
                        <a:rPr lang="en-US" sz="2400" dirty="0">
                          <a:latin typeface="Myriad Pro" panose="020B0503030403020204"/>
                        </a:rPr>
                        <a:t>Then address favorable findings in the Reasons for Decision by…</a:t>
                      </a:r>
                    </a:p>
                  </a:txBody>
                  <a:tcPr>
                    <a:solidFill>
                      <a:schemeClr val="tx2">
                        <a:lumMod val="75000"/>
                      </a:schemeClr>
                    </a:solidFill>
                  </a:tcPr>
                </a:tc>
                <a:extLst>
                  <a:ext uri="{0D108BD9-81ED-4DB2-BD59-A6C34878D82A}">
                    <a16:rowId xmlns:a16="http://schemas.microsoft.com/office/drawing/2014/main" val="3827845472"/>
                  </a:ext>
                </a:extLst>
              </a:tr>
              <a:tr h="370840">
                <a:tc>
                  <a:txBody>
                    <a:bodyPr/>
                    <a:lstStyle/>
                    <a:p>
                      <a:r>
                        <a:rPr lang="en-US" sz="2400" dirty="0">
                          <a:solidFill>
                            <a:srgbClr val="002F56"/>
                          </a:solidFill>
                          <a:latin typeface="Myriad Pro" panose="020B0503030403020204"/>
                        </a:rPr>
                        <a:t>awarding the claim</a:t>
                      </a:r>
                    </a:p>
                  </a:txBody>
                  <a:tcPr>
                    <a:solidFill>
                      <a:schemeClr val="accent6"/>
                    </a:solidFill>
                  </a:tcPr>
                </a:tc>
                <a:tc>
                  <a:txBody>
                    <a:bodyPr/>
                    <a:lstStyle/>
                    <a:p>
                      <a:r>
                        <a:rPr lang="en-US" sz="2400" dirty="0">
                          <a:solidFill>
                            <a:srgbClr val="002F56"/>
                          </a:solidFill>
                          <a:latin typeface="Myriad Pro" panose="020B0503030403020204"/>
                        </a:rPr>
                        <a:t>relying on system-generated grant language automated by VBMS-R’s Disability Decision Information (DDI) screen entries and selections.</a:t>
                      </a:r>
                    </a:p>
                  </a:txBody>
                  <a:tcPr>
                    <a:solidFill>
                      <a:schemeClr val="accent6"/>
                    </a:solidFill>
                  </a:tcPr>
                </a:tc>
                <a:extLst>
                  <a:ext uri="{0D108BD9-81ED-4DB2-BD59-A6C34878D82A}">
                    <a16:rowId xmlns:a16="http://schemas.microsoft.com/office/drawing/2014/main" val="2398548094"/>
                  </a:ext>
                </a:extLst>
              </a:tr>
              <a:tr h="370840">
                <a:tc>
                  <a:txBody>
                    <a:bodyPr/>
                    <a:lstStyle/>
                    <a:p>
                      <a:r>
                        <a:rPr lang="en-US" sz="2400" dirty="0">
                          <a:solidFill>
                            <a:srgbClr val="002F56"/>
                          </a:solidFill>
                          <a:latin typeface="Myriad Pro" panose="020B0503030403020204"/>
                        </a:rPr>
                        <a:t>denying the claim</a:t>
                      </a:r>
                    </a:p>
                  </a:txBody>
                  <a:tcPr>
                    <a:solidFill>
                      <a:schemeClr val="bg1"/>
                    </a:solidFill>
                  </a:tcPr>
                </a:tc>
                <a:tc>
                  <a:txBody>
                    <a:bodyPr/>
                    <a:lstStyle/>
                    <a:p>
                      <a:r>
                        <a:rPr lang="en-US" sz="2400" dirty="0">
                          <a:solidFill>
                            <a:srgbClr val="002F56"/>
                          </a:solidFill>
                          <a:latin typeface="Myriad Pro" panose="020B0503030403020204"/>
                        </a:rPr>
                        <a:t>adding and saving individual entries for each finding that was favorable to the claimant, if any, using the FAVORABLE FINDINGS screen under VBMS-R’s ISSUE MANAGEMENT tab.</a:t>
                      </a:r>
                    </a:p>
                  </a:txBody>
                  <a:tcPr>
                    <a:solidFill>
                      <a:schemeClr val="bg1"/>
                    </a:solidFill>
                  </a:tcPr>
                </a:tc>
                <a:extLst>
                  <a:ext uri="{0D108BD9-81ED-4DB2-BD59-A6C34878D82A}">
                    <a16:rowId xmlns:a16="http://schemas.microsoft.com/office/drawing/2014/main" val="3677829581"/>
                  </a:ext>
                </a:extLst>
              </a:tr>
              <a:tr h="0">
                <a:tc>
                  <a:txBody>
                    <a:bodyPr/>
                    <a:lstStyle/>
                    <a:p>
                      <a:r>
                        <a:rPr lang="en-US" sz="2400" dirty="0">
                          <a:solidFill>
                            <a:srgbClr val="002F56"/>
                          </a:solidFill>
                          <a:latin typeface="Myriad Pro" panose="020B0503030403020204"/>
                        </a:rPr>
                        <a:t>increasing, reducing, or continuing an existing evaluation</a:t>
                      </a:r>
                    </a:p>
                  </a:txBody>
                  <a:tcPr>
                    <a:solidFill>
                      <a:schemeClr val="accent6"/>
                    </a:solidFill>
                  </a:tcPr>
                </a:tc>
                <a:tc>
                  <a:txBody>
                    <a:bodyPr/>
                    <a:lstStyle/>
                    <a:p>
                      <a:r>
                        <a:rPr lang="en-US" sz="2400" dirty="0">
                          <a:solidFill>
                            <a:srgbClr val="002F56"/>
                          </a:solidFill>
                          <a:latin typeface="Myriad Pro" panose="020B0503030403020204"/>
                        </a:rPr>
                        <a:t>relying on system-generated language automated by evaluation builder entry and selections.</a:t>
                      </a:r>
                    </a:p>
                  </a:txBody>
                  <a:tcPr>
                    <a:solidFill>
                      <a:schemeClr val="accent6"/>
                    </a:solidFill>
                  </a:tcPr>
                </a:tc>
                <a:extLst>
                  <a:ext uri="{0D108BD9-81ED-4DB2-BD59-A6C34878D82A}">
                    <a16:rowId xmlns:a16="http://schemas.microsoft.com/office/drawing/2014/main" val="2252728016"/>
                  </a:ext>
                </a:extLst>
              </a:tr>
            </a:tbl>
          </a:graphicData>
        </a:graphic>
      </p:graphicFrame>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23</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How to Address Favorable Findings</a:t>
            </a:r>
          </a:p>
        </p:txBody>
      </p:sp>
    </p:spTree>
    <p:extLst>
      <p:ext uri="{BB962C8B-B14F-4D97-AF65-F5344CB8AC3E}">
        <p14:creationId xmlns:p14="http://schemas.microsoft.com/office/powerpoint/2010/main" val="1136309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algn="r"/>
            <a:fld id="{D983F1FA-211D-3044-9E35-958DFBC26156}" type="slidenum">
              <a:rPr lang="en-US" smtClean="0">
                <a:solidFill>
                  <a:prstClr val="white"/>
                </a:solidFill>
              </a:rPr>
              <a:pPr algn="r"/>
              <a:t>24</a:t>
            </a:fld>
            <a:endParaRPr lang="en-US" dirty="0">
              <a:solidFill>
                <a:prstClr val="white"/>
              </a:solidFill>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r>
              <a:rPr lang="en-US" sz="4000" b="0" dirty="0">
                <a:latin typeface="Myriad Pro"/>
              </a:rPr>
              <a:t>Inputting Favorable Findings</a:t>
            </a:r>
          </a:p>
        </p:txBody>
      </p:sp>
      <p:pic>
        <p:nvPicPr>
          <p:cNvPr id="11" name="Picture 10">
            <a:extLst>
              <a:ext uri="{FF2B5EF4-FFF2-40B4-BE49-F238E27FC236}">
                <a16:creationId xmlns:a16="http://schemas.microsoft.com/office/drawing/2014/main" id="{B87D0643-A4A8-443E-98CA-AF15C2727AF7}"/>
              </a:ext>
            </a:extLst>
          </p:cNvPr>
          <p:cNvPicPr>
            <a:picLocks noChangeAspect="1"/>
          </p:cNvPicPr>
          <p:nvPr/>
        </p:nvPicPr>
        <p:blipFill>
          <a:blip r:embed="rId3"/>
          <a:stretch>
            <a:fillRect/>
          </a:stretch>
        </p:blipFill>
        <p:spPr>
          <a:xfrm>
            <a:off x="287405" y="798735"/>
            <a:ext cx="6046825" cy="2571044"/>
          </a:xfrm>
          <a:prstGeom prst="rect">
            <a:avLst/>
          </a:prstGeom>
          <a:ln>
            <a:solidFill>
              <a:schemeClr val="tx2">
                <a:lumMod val="50000"/>
              </a:schemeClr>
            </a:solidFill>
          </a:ln>
          <a:effectLst>
            <a:outerShdw blurRad="50800" dist="38100" dir="2700000" algn="tl" rotWithShape="0">
              <a:prstClr val="black">
                <a:alpha val="40000"/>
              </a:prstClr>
            </a:outerShdw>
          </a:effectLst>
        </p:spPr>
      </p:pic>
      <p:sp>
        <p:nvSpPr>
          <p:cNvPr id="13" name="Rectangle: Rounded Corners 12">
            <a:extLst>
              <a:ext uri="{FF2B5EF4-FFF2-40B4-BE49-F238E27FC236}">
                <a16:creationId xmlns:a16="http://schemas.microsoft.com/office/drawing/2014/main" id="{5AE601C4-A1BF-482E-8345-F6B6319B996F}"/>
              </a:ext>
            </a:extLst>
          </p:cNvPr>
          <p:cNvSpPr/>
          <p:nvPr/>
        </p:nvSpPr>
        <p:spPr>
          <a:xfrm>
            <a:off x="327378" y="1783645"/>
            <a:ext cx="1320800" cy="434789"/>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ln w="38100">
                <a:solidFill>
                  <a:schemeClr val="tx1"/>
                </a:solidFill>
              </a:ln>
            </a:endParaRPr>
          </a:p>
        </p:txBody>
      </p:sp>
      <p:sp>
        <p:nvSpPr>
          <p:cNvPr id="15" name="Rectangle: Rounded Corners 14">
            <a:extLst>
              <a:ext uri="{FF2B5EF4-FFF2-40B4-BE49-F238E27FC236}">
                <a16:creationId xmlns:a16="http://schemas.microsoft.com/office/drawing/2014/main" id="{F4D1B280-CA0C-43E4-9E7E-35E3E2B5BDDE}"/>
              </a:ext>
            </a:extLst>
          </p:cNvPr>
          <p:cNvSpPr/>
          <p:nvPr/>
        </p:nvSpPr>
        <p:spPr>
          <a:xfrm>
            <a:off x="660401" y="861423"/>
            <a:ext cx="1320800" cy="434789"/>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ln w="38100">
                <a:solidFill>
                  <a:schemeClr val="tx1"/>
                </a:solidFill>
              </a:ln>
            </a:endParaRPr>
          </a:p>
        </p:txBody>
      </p:sp>
      <p:pic>
        <p:nvPicPr>
          <p:cNvPr id="7" name="Picture 6">
            <a:extLst>
              <a:ext uri="{FF2B5EF4-FFF2-40B4-BE49-F238E27FC236}">
                <a16:creationId xmlns:a16="http://schemas.microsoft.com/office/drawing/2014/main" id="{C33101B3-0CB4-490E-B90F-C9FC6FD8D14C}"/>
              </a:ext>
            </a:extLst>
          </p:cNvPr>
          <p:cNvPicPr>
            <a:picLocks noChangeAspect="1"/>
          </p:cNvPicPr>
          <p:nvPr/>
        </p:nvPicPr>
        <p:blipFill>
          <a:blip r:embed="rId4"/>
          <a:stretch>
            <a:fillRect/>
          </a:stretch>
        </p:blipFill>
        <p:spPr>
          <a:xfrm>
            <a:off x="6334230" y="2218435"/>
            <a:ext cx="5833970" cy="3936238"/>
          </a:xfrm>
          <a:prstGeom prst="rect">
            <a:avLst/>
          </a:prstGeom>
        </p:spPr>
      </p:pic>
      <p:sp>
        <p:nvSpPr>
          <p:cNvPr id="16" name="Rectangle: Rounded Corners 15">
            <a:extLst>
              <a:ext uri="{FF2B5EF4-FFF2-40B4-BE49-F238E27FC236}">
                <a16:creationId xmlns:a16="http://schemas.microsoft.com/office/drawing/2014/main" id="{4A1402E3-8FC0-4CE9-A5BD-F2F2374220A4}"/>
              </a:ext>
            </a:extLst>
          </p:cNvPr>
          <p:cNvSpPr/>
          <p:nvPr/>
        </p:nvSpPr>
        <p:spPr>
          <a:xfrm>
            <a:off x="8743244" y="5646294"/>
            <a:ext cx="664820" cy="506727"/>
          </a:xfrm>
          <a:prstGeom prst="roundRect">
            <a:avLst/>
          </a:prstGeom>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ln w="38100">
                <a:solidFill>
                  <a:schemeClr val="tx1"/>
                </a:solidFill>
              </a:ln>
            </a:endParaRPr>
          </a:p>
        </p:txBody>
      </p:sp>
    </p:spTree>
    <p:extLst>
      <p:ext uri="{BB962C8B-B14F-4D97-AF65-F5344CB8AC3E}">
        <p14:creationId xmlns:p14="http://schemas.microsoft.com/office/powerpoint/2010/main" val="1454528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409980C-D1DE-4994-BAB0-173BD5A8D8A7}"/>
              </a:ext>
            </a:extLst>
          </p:cNvPr>
          <p:cNvSpPr>
            <a:spLocks noGrp="1"/>
          </p:cNvSpPr>
          <p:nvPr>
            <p:ph type="title"/>
          </p:nvPr>
        </p:nvSpPr>
        <p:spPr/>
        <p:txBody>
          <a:bodyPr/>
          <a:lstStyle/>
          <a:p>
            <a:r>
              <a:rPr lang="en-US" dirty="0"/>
              <a:t>Editing and Deleting Favorable Findings</a:t>
            </a:r>
          </a:p>
        </p:txBody>
      </p:sp>
      <p:pic>
        <p:nvPicPr>
          <p:cNvPr id="7" name="Content Placeholder 6">
            <a:extLst>
              <a:ext uri="{FF2B5EF4-FFF2-40B4-BE49-F238E27FC236}">
                <a16:creationId xmlns:a16="http://schemas.microsoft.com/office/drawing/2014/main" id="{3706863C-3D4F-446C-B220-8A8020258C34}"/>
              </a:ext>
            </a:extLst>
          </p:cNvPr>
          <p:cNvPicPr>
            <a:picLocks noGrp="1" noChangeAspect="1"/>
          </p:cNvPicPr>
          <p:nvPr>
            <p:ph idx="1"/>
          </p:nvPr>
        </p:nvPicPr>
        <p:blipFill>
          <a:blip r:embed="rId3"/>
          <a:stretch>
            <a:fillRect/>
          </a:stretch>
        </p:blipFill>
        <p:spPr>
          <a:xfrm>
            <a:off x="118356" y="840052"/>
            <a:ext cx="5806739" cy="3393281"/>
          </a:xfrm>
        </p:spPr>
      </p:pic>
      <p:pic>
        <p:nvPicPr>
          <p:cNvPr id="11" name="Picture 10">
            <a:extLst>
              <a:ext uri="{FF2B5EF4-FFF2-40B4-BE49-F238E27FC236}">
                <a16:creationId xmlns:a16="http://schemas.microsoft.com/office/drawing/2014/main" id="{402EB8EB-74A9-41F1-9DCD-CB3A4CA71B86}"/>
              </a:ext>
            </a:extLst>
          </p:cNvPr>
          <p:cNvPicPr>
            <a:picLocks noChangeAspect="1"/>
          </p:cNvPicPr>
          <p:nvPr/>
        </p:nvPicPr>
        <p:blipFill>
          <a:blip r:embed="rId4"/>
          <a:stretch>
            <a:fillRect/>
          </a:stretch>
        </p:blipFill>
        <p:spPr>
          <a:xfrm>
            <a:off x="6095999" y="1609395"/>
            <a:ext cx="5806739" cy="4248833"/>
          </a:xfrm>
          <a:prstGeom prst="rect">
            <a:avLst/>
          </a:prstGeom>
        </p:spPr>
      </p:pic>
    </p:spTree>
    <p:extLst>
      <p:ext uri="{BB962C8B-B14F-4D97-AF65-F5344CB8AC3E}">
        <p14:creationId xmlns:p14="http://schemas.microsoft.com/office/powerpoint/2010/main" val="1596614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33B55C4-BAEA-4628-8291-D13F6BFA62C4}"/>
              </a:ext>
            </a:extLst>
          </p:cNvPr>
          <p:cNvPicPr>
            <a:picLocks noGrp="1" noChangeAspect="1"/>
          </p:cNvPicPr>
          <p:nvPr>
            <p:ph idx="1"/>
          </p:nvPr>
        </p:nvPicPr>
        <p:blipFill>
          <a:blip r:embed="rId3"/>
          <a:stretch>
            <a:fillRect/>
          </a:stretch>
        </p:blipFill>
        <p:spPr>
          <a:xfrm>
            <a:off x="102306" y="1242394"/>
            <a:ext cx="6920016" cy="1545961"/>
          </a:xfrm>
        </p:spPr>
      </p:pic>
      <p:sp>
        <p:nvSpPr>
          <p:cNvPr id="3" name="Title 2">
            <a:extLst>
              <a:ext uri="{FF2B5EF4-FFF2-40B4-BE49-F238E27FC236}">
                <a16:creationId xmlns:a16="http://schemas.microsoft.com/office/drawing/2014/main" id="{9490F691-0308-48B8-99D9-2FAACB734580}"/>
              </a:ext>
            </a:extLst>
          </p:cNvPr>
          <p:cNvSpPr>
            <a:spLocks noGrp="1"/>
          </p:cNvSpPr>
          <p:nvPr>
            <p:ph type="title"/>
          </p:nvPr>
        </p:nvSpPr>
        <p:spPr/>
        <p:txBody>
          <a:bodyPr/>
          <a:lstStyle/>
          <a:p>
            <a:r>
              <a:rPr lang="en-US" dirty="0"/>
              <a:t>Adding Favorable Findings to Narrative</a:t>
            </a:r>
          </a:p>
        </p:txBody>
      </p:sp>
      <p:pic>
        <p:nvPicPr>
          <p:cNvPr id="7" name="Picture 6">
            <a:extLst>
              <a:ext uri="{FF2B5EF4-FFF2-40B4-BE49-F238E27FC236}">
                <a16:creationId xmlns:a16="http://schemas.microsoft.com/office/drawing/2014/main" id="{D1343862-F214-4410-ACED-45496DB345D9}"/>
              </a:ext>
            </a:extLst>
          </p:cNvPr>
          <p:cNvPicPr>
            <a:picLocks noChangeAspect="1"/>
          </p:cNvPicPr>
          <p:nvPr/>
        </p:nvPicPr>
        <p:blipFill>
          <a:blip r:embed="rId4"/>
          <a:stretch>
            <a:fillRect/>
          </a:stretch>
        </p:blipFill>
        <p:spPr>
          <a:xfrm>
            <a:off x="4026248" y="3635023"/>
            <a:ext cx="8165752" cy="2240714"/>
          </a:xfrm>
          <a:prstGeom prst="rect">
            <a:avLst/>
          </a:prstGeom>
        </p:spPr>
      </p:pic>
    </p:spTree>
    <p:extLst>
      <p:ext uri="{BB962C8B-B14F-4D97-AF65-F5344CB8AC3E}">
        <p14:creationId xmlns:p14="http://schemas.microsoft.com/office/powerpoint/2010/main" val="3012629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a:bodyPr>
          <a:lstStyle/>
          <a:p>
            <a:r>
              <a:rPr lang="en-US" b="1" dirty="0"/>
              <a:t>True or False?</a:t>
            </a:r>
            <a:r>
              <a:rPr lang="en-US" dirty="0"/>
              <a:t> The premade favorable finding text is sufficient and the decisionmaker does not need to add anything else to the text.</a:t>
            </a:r>
          </a:p>
          <a:p>
            <a:endParaRPr lang="en-US" dirty="0"/>
          </a:p>
          <a:p>
            <a:r>
              <a:rPr lang="en-US" b="1" dirty="0"/>
              <a:t>Answer</a:t>
            </a:r>
            <a:r>
              <a:rPr lang="en-US" dirty="0"/>
              <a:t>: False. The premade favorable finding test is not sufficient and the decisionmaker must edit a favorable finding to address the specific evidence that supports the finding </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lstStyle/>
          <a:p>
            <a:r>
              <a:rPr lang="en-US" dirty="0"/>
              <a:t>Knowledge Check #4</a:t>
            </a:r>
          </a:p>
        </p:txBody>
      </p:sp>
      <p:pic>
        <p:nvPicPr>
          <p:cNvPr id="4" name="Picture 3">
            <a:extLst>
              <a:ext uri="{FF2B5EF4-FFF2-40B4-BE49-F238E27FC236}">
                <a16:creationId xmlns:a16="http://schemas.microsoft.com/office/drawing/2014/main" id="{1E94F058-088A-4CD9-AE61-EBEC58CF1AE8}"/>
              </a:ext>
            </a:extLst>
          </p:cNvPr>
          <p:cNvPicPr>
            <a:picLocks noChangeAspect="1"/>
          </p:cNvPicPr>
          <p:nvPr/>
        </p:nvPicPr>
        <p:blipFill>
          <a:blip r:embed="rId3"/>
          <a:stretch>
            <a:fillRect/>
          </a:stretch>
        </p:blipFill>
        <p:spPr>
          <a:xfrm>
            <a:off x="9870510" y="4634595"/>
            <a:ext cx="2271524" cy="1505059"/>
          </a:xfrm>
          <a:prstGeom prst="rect">
            <a:avLst/>
          </a:prstGeom>
        </p:spPr>
      </p:pic>
    </p:spTree>
    <p:extLst>
      <p:ext uri="{BB962C8B-B14F-4D97-AF65-F5344CB8AC3E}">
        <p14:creationId xmlns:p14="http://schemas.microsoft.com/office/powerpoint/2010/main" val="180761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71EAB-F317-4B74-B661-7B40E1BF4ABC}"/>
              </a:ext>
            </a:extLst>
          </p:cNvPr>
          <p:cNvSpPr txBox="1"/>
          <p:nvPr/>
        </p:nvSpPr>
        <p:spPr>
          <a:xfrm>
            <a:off x="2221041" y="3928834"/>
            <a:ext cx="7749915" cy="1200329"/>
          </a:xfrm>
          <a:prstGeom prst="rect">
            <a:avLst/>
          </a:prstGeom>
          <a:noFill/>
        </p:spPr>
        <p:txBody>
          <a:bodyPr wrap="square" rtlCol="0">
            <a:spAutoFit/>
          </a:bodyPr>
          <a:lstStyle/>
          <a:p>
            <a:pPr algn="ctr"/>
            <a:r>
              <a:rPr lang="en-US" sz="3600" dirty="0">
                <a:solidFill>
                  <a:srgbClr val="002060"/>
                </a:solidFill>
                <a:latin typeface="Myriad Pro"/>
                <a:cs typeface="Times New Roman" panose="02020603050405020304" pitchFamily="18" charset="0"/>
              </a:rPr>
              <a:t>Describe How to Overturn </a:t>
            </a:r>
          </a:p>
          <a:p>
            <a:pPr algn="ctr"/>
            <a:r>
              <a:rPr lang="en-US" sz="3600" dirty="0">
                <a:solidFill>
                  <a:srgbClr val="002060"/>
                </a:solidFill>
                <a:latin typeface="Myriad Pro"/>
                <a:cs typeface="Times New Roman" panose="02020603050405020304" pitchFamily="18" charset="0"/>
              </a:rPr>
              <a:t>Favorable Findings</a:t>
            </a:r>
            <a:endPar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pic>
        <p:nvPicPr>
          <p:cNvPr id="9" name="Graphic 8" descr="Tablet">
            <a:extLst>
              <a:ext uri="{FF2B5EF4-FFF2-40B4-BE49-F238E27FC236}">
                <a16:creationId xmlns:a16="http://schemas.microsoft.com/office/drawing/2014/main" id="{F7AA7ADB-8BB9-45FE-B98A-2C85FBE2C6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8077" y="119920"/>
            <a:ext cx="5395838" cy="4254708"/>
          </a:xfrm>
          <a:prstGeom prst="rect">
            <a:avLst/>
          </a:prstGeom>
        </p:spPr>
      </p:pic>
      <p:sp>
        <p:nvSpPr>
          <p:cNvPr id="10" name="TextBox 9">
            <a:extLst>
              <a:ext uri="{FF2B5EF4-FFF2-40B4-BE49-F238E27FC236}">
                <a16:creationId xmlns:a16="http://schemas.microsoft.com/office/drawing/2014/main" id="{038BA62E-D67B-4CCD-A4AF-491F12D8BEC7}"/>
              </a:ext>
            </a:extLst>
          </p:cNvPr>
          <p:cNvSpPr txBox="1"/>
          <p:nvPr/>
        </p:nvSpPr>
        <p:spPr>
          <a:xfrm>
            <a:off x="4868439" y="1862553"/>
            <a:ext cx="2455113"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1" u="none" strike="noStrike" kern="1200" cap="none" spc="0" normalizeH="0" baseline="0" noProof="0" dirty="0">
                <a:ln>
                  <a:noFill/>
                </a:ln>
                <a:solidFill>
                  <a:srgbClr val="002F56"/>
                </a:solidFill>
                <a:effectLst/>
                <a:uLnTx/>
                <a:uFillTx/>
                <a:latin typeface="Myriad Pro" panose="020B0503030403020204"/>
                <a:ea typeface="+mn-ea"/>
                <a:cs typeface="+mn-cs"/>
              </a:rPr>
              <a:t>Objective </a:t>
            </a:r>
          </a:p>
        </p:txBody>
      </p:sp>
    </p:spTree>
    <p:extLst>
      <p:ext uri="{BB962C8B-B14F-4D97-AF65-F5344CB8AC3E}">
        <p14:creationId xmlns:p14="http://schemas.microsoft.com/office/powerpoint/2010/main" val="31487350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DF671A-CA42-4792-AC59-FD27CCDB97CC}"/>
              </a:ext>
            </a:extLst>
          </p:cNvPr>
          <p:cNvSpPr>
            <a:spLocks noGrp="1"/>
          </p:cNvSpPr>
          <p:nvPr>
            <p:ph idx="1"/>
          </p:nvPr>
        </p:nvSpPr>
        <p:spPr/>
        <p:txBody>
          <a:bodyPr/>
          <a:lstStyle/>
          <a:p>
            <a:r>
              <a:rPr lang="en-US" dirty="0"/>
              <a:t>Clear and unmistakable evidence</a:t>
            </a:r>
          </a:p>
          <a:p>
            <a:r>
              <a:rPr lang="en-US" dirty="0"/>
              <a:t>Evidentiary record lacks any plausible support for the favorable finding</a:t>
            </a:r>
          </a:p>
          <a:p>
            <a:r>
              <a:rPr lang="en-US" dirty="0"/>
              <a:t>Does not require additional approval signature(s)</a:t>
            </a:r>
          </a:p>
          <a:p>
            <a:r>
              <a:rPr lang="en-US" dirty="0"/>
              <a:t>Document within the body of the decision</a:t>
            </a:r>
          </a:p>
        </p:txBody>
      </p:sp>
      <p:sp>
        <p:nvSpPr>
          <p:cNvPr id="3" name="Title 2">
            <a:extLst>
              <a:ext uri="{FF2B5EF4-FFF2-40B4-BE49-F238E27FC236}">
                <a16:creationId xmlns:a16="http://schemas.microsoft.com/office/drawing/2014/main" id="{3A49E377-2E45-4431-9139-1D0DAE1D9CE9}"/>
              </a:ext>
            </a:extLst>
          </p:cNvPr>
          <p:cNvSpPr>
            <a:spLocks noGrp="1"/>
          </p:cNvSpPr>
          <p:nvPr>
            <p:ph type="title"/>
          </p:nvPr>
        </p:nvSpPr>
        <p:spPr/>
        <p:txBody>
          <a:bodyPr/>
          <a:lstStyle/>
          <a:p>
            <a:r>
              <a:rPr lang="en-US" dirty="0"/>
              <a:t>Overturning Favorable Findings</a:t>
            </a:r>
          </a:p>
        </p:txBody>
      </p:sp>
    </p:spTree>
    <p:extLst>
      <p:ext uri="{BB962C8B-B14F-4D97-AF65-F5344CB8AC3E}">
        <p14:creationId xmlns:p14="http://schemas.microsoft.com/office/powerpoint/2010/main" val="3707733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731520"/>
          </a:xfrm>
        </p:spPr>
        <p:txBody>
          <a:bodyPr>
            <a:normAutofit/>
          </a:bodyPr>
          <a:lstStyle/>
          <a:p>
            <a:r>
              <a:rPr lang="en-US" sz="4000" b="0" dirty="0">
                <a:latin typeface="Myriad Pro" panose="020B0503030403020204" pitchFamily="34" charset="0"/>
              </a:rPr>
              <a:t>Improved Decision Notices</a:t>
            </a:r>
          </a:p>
        </p:txBody>
      </p:sp>
      <p:sp>
        <p:nvSpPr>
          <p:cNvPr id="3" name="Content Placeholder 2"/>
          <p:cNvSpPr>
            <a:spLocks noGrp="1"/>
          </p:cNvSpPr>
          <p:nvPr>
            <p:ph idx="1"/>
          </p:nvPr>
        </p:nvSpPr>
        <p:spPr>
          <a:xfrm>
            <a:off x="298173" y="998379"/>
            <a:ext cx="11337236" cy="5059363"/>
          </a:xfrm>
        </p:spPr>
        <p:txBody>
          <a:bodyPr>
            <a:normAutofit/>
          </a:bodyPr>
          <a:lstStyle/>
          <a:p>
            <a:r>
              <a:rPr lang="en-US" dirty="0">
                <a:solidFill>
                  <a:srgbClr val="002060"/>
                </a:solidFill>
                <a:latin typeface="Myriad Pro"/>
                <a:cs typeface="Times New Roman" panose="02020603050405020304" pitchFamily="18" charset="0"/>
              </a:rPr>
              <a:t>Summarize the eight-point notice requirements for VA decisions</a:t>
            </a:r>
          </a:p>
          <a:p>
            <a:r>
              <a:rPr lang="en-US" dirty="0">
                <a:solidFill>
                  <a:srgbClr val="002060"/>
                </a:solidFill>
                <a:latin typeface="Myriad Pro"/>
                <a:cs typeface="Times New Roman" panose="02020603050405020304" pitchFamily="18" charset="0"/>
              </a:rPr>
              <a:t>Define and describe an overview of favorable findings</a:t>
            </a:r>
          </a:p>
          <a:p>
            <a:r>
              <a:rPr lang="en-US" dirty="0">
                <a:solidFill>
                  <a:srgbClr val="002060"/>
                </a:solidFill>
                <a:latin typeface="Myriad Pro"/>
                <a:cs typeface="Times New Roman" panose="02020603050405020304" pitchFamily="18" charset="0"/>
              </a:rPr>
              <a:t>Discuss how to document favorable findings</a:t>
            </a:r>
          </a:p>
          <a:p>
            <a:r>
              <a:rPr lang="en-US" dirty="0">
                <a:solidFill>
                  <a:srgbClr val="002060"/>
                </a:solidFill>
                <a:latin typeface="Myriad Pro"/>
                <a:cs typeface="Times New Roman" panose="02020603050405020304" pitchFamily="18" charset="0"/>
              </a:rPr>
              <a:t>Recall how to use VBMS-R to document favorable findings</a:t>
            </a:r>
          </a:p>
          <a:p>
            <a:r>
              <a:rPr lang="en-US" dirty="0">
                <a:solidFill>
                  <a:srgbClr val="002060"/>
                </a:solidFill>
                <a:latin typeface="Myriad Pro"/>
                <a:cs typeface="Times New Roman" panose="02020603050405020304" pitchFamily="18" charset="0"/>
              </a:rPr>
              <a:t>Describe how to overturn favorable findings</a:t>
            </a:r>
          </a:p>
          <a:p>
            <a:r>
              <a:rPr lang="en-US" dirty="0">
                <a:solidFill>
                  <a:srgbClr val="002060"/>
                </a:solidFill>
                <a:latin typeface="Myriad Pro"/>
                <a:cs typeface="Times New Roman" panose="02020603050405020304" pitchFamily="18" charset="0"/>
              </a:rPr>
              <a:t>Review examples of favorable findings</a:t>
            </a:r>
          </a:p>
        </p:txBody>
      </p:sp>
      <p:sp>
        <p:nvSpPr>
          <p:cNvPr id="4" name="Slide Number Placeholder 3"/>
          <p:cNvSpPr>
            <a:spLocks noGrp="1"/>
          </p:cNvSpPr>
          <p:nvPr>
            <p:ph type="sldNum" sz="quarter" idx="4294967295"/>
          </p:nvPr>
        </p:nvSpPr>
        <p:spPr>
          <a:xfrm>
            <a:off x="10034600" y="6400801"/>
            <a:ext cx="21336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Title 1">
            <a:extLst>
              <a:ext uri="{FF2B5EF4-FFF2-40B4-BE49-F238E27FC236}">
                <a16:creationId xmlns:a16="http://schemas.microsoft.com/office/drawing/2014/main" id="{067D57CA-11D6-4772-9BA9-8FDFB5040B96}"/>
              </a:ext>
            </a:extLst>
          </p:cNvPr>
          <p:cNvSpPr txBox="1">
            <a:spLocks/>
          </p:cNvSpPr>
          <p:nvPr/>
        </p:nvSpPr>
        <p:spPr>
          <a:xfrm>
            <a:off x="0" y="0"/>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Myriad Pro"/>
                <a:ea typeface="+mj-ea"/>
                <a:cs typeface="+mj-cs"/>
              </a:rPr>
              <a:t>References</a:t>
            </a:r>
          </a:p>
        </p:txBody>
      </p:sp>
      <p:sp>
        <p:nvSpPr>
          <p:cNvPr id="5" name="Rectangle 4">
            <a:extLst>
              <a:ext uri="{FF2B5EF4-FFF2-40B4-BE49-F238E27FC236}">
                <a16:creationId xmlns:a16="http://schemas.microsoft.com/office/drawing/2014/main" id="{4CF1D649-9228-4165-81F9-CD6508303FF3}"/>
              </a:ext>
            </a:extLst>
          </p:cNvPr>
          <p:cNvSpPr/>
          <p:nvPr/>
        </p:nvSpPr>
        <p:spPr>
          <a:xfrm>
            <a:off x="0" y="0"/>
            <a:ext cx="12168200" cy="731520"/>
          </a:xfrm>
          <a:prstGeom prst="rect">
            <a:avLst/>
          </a:prstGeom>
          <a:solidFill>
            <a:schemeClr val="tx2">
              <a:lumMod val="75000"/>
            </a:schemeClr>
          </a:solid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8" name="Title 1">
            <a:extLst>
              <a:ext uri="{FF2B5EF4-FFF2-40B4-BE49-F238E27FC236}">
                <a16:creationId xmlns:a16="http://schemas.microsoft.com/office/drawing/2014/main" id="{5F5CDA79-9A0E-4FD6-8FBD-A0C713910DDC}"/>
              </a:ext>
            </a:extLst>
          </p:cNvPr>
          <p:cNvSpPr txBox="1">
            <a:spLocks/>
          </p:cNvSpPr>
          <p:nvPr/>
        </p:nvSpPr>
        <p:spPr>
          <a:xfrm>
            <a:off x="0" y="9525"/>
            <a:ext cx="12192000" cy="73152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kern="1200" baseline="0">
                <a:solidFill>
                  <a:schemeClr val="bg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Myriad Pro"/>
                <a:ea typeface="+mj-ea"/>
                <a:cs typeface="+mj-cs"/>
              </a:rPr>
              <a:t>Objectives</a:t>
            </a:r>
          </a:p>
        </p:txBody>
      </p:sp>
    </p:spTree>
    <p:extLst>
      <p:ext uri="{BB962C8B-B14F-4D97-AF65-F5344CB8AC3E}">
        <p14:creationId xmlns:p14="http://schemas.microsoft.com/office/powerpoint/2010/main" val="32993431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CBF1938-3732-4697-A9F6-FECCA2B73A61}"/>
              </a:ext>
            </a:extLst>
          </p:cNvPr>
          <p:cNvSpPr>
            <a:spLocks noGrp="1"/>
          </p:cNvSpPr>
          <p:nvPr>
            <p:ph type="title"/>
          </p:nvPr>
        </p:nvSpPr>
        <p:spPr/>
        <p:txBody>
          <a:bodyPr/>
          <a:lstStyle/>
          <a:p>
            <a:r>
              <a:rPr lang="en-US" dirty="0"/>
              <a:t>Overturning Favorable Findings in VBMS-R</a:t>
            </a:r>
          </a:p>
        </p:txBody>
      </p:sp>
      <p:pic>
        <p:nvPicPr>
          <p:cNvPr id="9" name="Picture 8">
            <a:extLst>
              <a:ext uri="{FF2B5EF4-FFF2-40B4-BE49-F238E27FC236}">
                <a16:creationId xmlns:a16="http://schemas.microsoft.com/office/drawing/2014/main" id="{0160B6C9-89F2-4F1F-BCD9-6BA27CCC7C40}"/>
              </a:ext>
            </a:extLst>
          </p:cNvPr>
          <p:cNvPicPr>
            <a:picLocks noChangeAspect="1"/>
          </p:cNvPicPr>
          <p:nvPr/>
        </p:nvPicPr>
        <p:blipFill>
          <a:blip r:embed="rId3"/>
          <a:stretch>
            <a:fillRect/>
          </a:stretch>
        </p:blipFill>
        <p:spPr>
          <a:xfrm>
            <a:off x="6667500" y="735716"/>
            <a:ext cx="5524500" cy="2041350"/>
          </a:xfrm>
          <a:prstGeom prst="rect">
            <a:avLst/>
          </a:prstGeom>
        </p:spPr>
      </p:pic>
      <p:pic>
        <p:nvPicPr>
          <p:cNvPr id="13" name="Content Placeholder 12">
            <a:extLst>
              <a:ext uri="{FF2B5EF4-FFF2-40B4-BE49-F238E27FC236}">
                <a16:creationId xmlns:a16="http://schemas.microsoft.com/office/drawing/2014/main" id="{BAA7F4BB-9069-4D69-B138-5EFF7BE92FA4}"/>
              </a:ext>
            </a:extLst>
          </p:cNvPr>
          <p:cNvPicPr>
            <a:picLocks noGrp="1" noChangeAspect="1"/>
          </p:cNvPicPr>
          <p:nvPr>
            <p:ph idx="1"/>
          </p:nvPr>
        </p:nvPicPr>
        <p:blipFill>
          <a:blip r:embed="rId4"/>
          <a:stretch>
            <a:fillRect/>
          </a:stretch>
        </p:blipFill>
        <p:spPr>
          <a:xfrm>
            <a:off x="232834" y="792161"/>
            <a:ext cx="5353797" cy="1928461"/>
          </a:xfrm>
        </p:spPr>
      </p:pic>
      <p:pic>
        <p:nvPicPr>
          <p:cNvPr id="15" name="Picture 14">
            <a:extLst>
              <a:ext uri="{FF2B5EF4-FFF2-40B4-BE49-F238E27FC236}">
                <a16:creationId xmlns:a16="http://schemas.microsoft.com/office/drawing/2014/main" id="{63140B3C-8A75-4FD1-9DC8-344DDBD67028}"/>
              </a:ext>
            </a:extLst>
          </p:cNvPr>
          <p:cNvPicPr>
            <a:picLocks noChangeAspect="1"/>
          </p:cNvPicPr>
          <p:nvPr/>
        </p:nvPicPr>
        <p:blipFill>
          <a:blip r:embed="rId5"/>
          <a:stretch>
            <a:fillRect/>
          </a:stretch>
        </p:blipFill>
        <p:spPr>
          <a:xfrm>
            <a:off x="6667500" y="4190471"/>
            <a:ext cx="5524500" cy="1736196"/>
          </a:xfrm>
          <a:prstGeom prst="rect">
            <a:avLst/>
          </a:prstGeom>
        </p:spPr>
      </p:pic>
      <p:cxnSp>
        <p:nvCxnSpPr>
          <p:cNvPr id="17" name="Straight Arrow Connector 16">
            <a:extLst>
              <a:ext uri="{FF2B5EF4-FFF2-40B4-BE49-F238E27FC236}">
                <a16:creationId xmlns:a16="http://schemas.microsoft.com/office/drawing/2014/main" id="{15FD6795-9725-4177-A7FA-A2F680111D2A}"/>
              </a:ext>
            </a:extLst>
          </p:cNvPr>
          <p:cNvCxnSpPr/>
          <p:nvPr/>
        </p:nvCxnSpPr>
        <p:spPr>
          <a:xfrm>
            <a:off x="5586631" y="1930400"/>
            <a:ext cx="938347" cy="0"/>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EE139F49-6C33-49BD-86D8-D8E140FF21FC}"/>
              </a:ext>
            </a:extLst>
          </p:cNvPr>
          <p:cNvCxnSpPr/>
          <p:nvPr/>
        </p:nvCxnSpPr>
        <p:spPr>
          <a:xfrm>
            <a:off x="9448800" y="2901244"/>
            <a:ext cx="0" cy="1140178"/>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pic>
        <p:nvPicPr>
          <p:cNvPr id="21" name="Picture 20">
            <a:extLst>
              <a:ext uri="{FF2B5EF4-FFF2-40B4-BE49-F238E27FC236}">
                <a16:creationId xmlns:a16="http://schemas.microsoft.com/office/drawing/2014/main" id="{94415E77-3D3B-4DAF-8623-5598547F3D46}"/>
              </a:ext>
            </a:extLst>
          </p:cNvPr>
          <p:cNvPicPr>
            <a:picLocks noChangeAspect="1"/>
          </p:cNvPicPr>
          <p:nvPr/>
        </p:nvPicPr>
        <p:blipFill>
          <a:blip r:embed="rId6"/>
          <a:stretch>
            <a:fillRect/>
          </a:stretch>
        </p:blipFill>
        <p:spPr>
          <a:xfrm>
            <a:off x="232834" y="4190471"/>
            <a:ext cx="5334000" cy="1736196"/>
          </a:xfrm>
          <a:prstGeom prst="rect">
            <a:avLst/>
          </a:prstGeom>
        </p:spPr>
      </p:pic>
      <p:cxnSp>
        <p:nvCxnSpPr>
          <p:cNvPr id="23" name="Straight Arrow Connector 22">
            <a:extLst>
              <a:ext uri="{FF2B5EF4-FFF2-40B4-BE49-F238E27FC236}">
                <a16:creationId xmlns:a16="http://schemas.microsoft.com/office/drawing/2014/main" id="{82327FDD-CE2D-43C4-8C6A-AB271AFAC2F6}"/>
              </a:ext>
            </a:extLst>
          </p:cNvPr>
          <p:cNvCxnSpPr/>
          <p:nvPr/>
        </p:nvCxnSpPr>
        <p:spPr>
          <a:xfrm flipH="1">
            <a:off x="5586631" y="5068711"/>
            <a:ext cx="938347" cy="0"/>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05086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a:bodyPr>
          <a:lstStyle/>
          <a:p>
            <a:r>
              <a:rPr lang="en-US" b="1" dirty="0"/>
              <a:t>Question</a:t>
            </a:r>
            <a:r>
              <a:rPr lang="en-US" dirty="0"/>
              <a:t>: What is the evidentiary standard for overturning a favorable finding?</a:t>
            </a:r>
          </a:p>
          <a:p>
            <a:endParaRPr lang="en-US" dirty="0"/>
          </a:p>
          <a:p>
            <a:r>
              <a:rPr lang="en-US" b="1" dirty="0"/>
              <a:t>Answer</a:t>
            </a:r>
            <a:r>
              <a:rPr lang="en-US" dirty="0"/>
              <a:t>: The evidence must be clear and unmistakable, and the evidentiary record must lack any plausible support for the favorable finding, in order to overturn the favorable finding.</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lstStyle/>
          <a:p>
            <a:r>
              <a:rPr lang="en-US" dirty="0"/>
              <a:t>Knowledge Check #5</a:t>
            </a:r>
          </a:p>
        </p:txBody>
      </p:sp>
      <p:pic>
        <p:nvPicPr>
          <p:cNvPr id="4" name="Picture 3">
            <a:extLst>
              <a:ext uri="{FF2B5EF4-FFF2-40B4-BE49-F238E27FC236}">
                <a16:creationId xmlns:a16="http://schemas.microsoft.com/office/drawing/2014/main" id="{1E94F058-088A-4CD9-AE61-EBEC58CF1AE8}"/>
              </a:ext>
            </a:extLst>
          </p:cNvPr>
          <p:cNvPicPr>
            <a:picLocks noChangeAspect="1"/>
          </p:cNvPicPr>
          <p:nvPr/>
        </p:nvPicPr>
        <p:blipFill>
          <a:blip r:embed="rId3"/>
          <a:stretch>
            <a:fillRect/>
          </a:stretch>
        </p:blipFill>
        <p:spPr>
          <a:xfrm>
            <a:off x="9870510" y="4634595"/>
            <a:ext cx="2271524" cy="1505059"/>
          </a:xfrm>
          <a:prstGeom prst="rect">
            <a:avLst/>
          </a:prstGeom>
        </p:spPr>
      </p:pic>
    </p:spTree>
    <p:extLst>
      <p:ext uri="{BB962C8B-B14F-4D97-AF65-F5344CB8AC3E}">
        <p14:creationId xmlns:p14="http://schemas.microsoft.com/office/powerpoint/2010/main" val="845105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71EAB-F317-4B74-B661-7B40E1BF4ABC}"/>
              </a:ext>
            </a:extLst>
          </p:cNvPr>
          <p:cNvSpPr txBox="1"/>
          <p:nvPr/>
        </p:nvSpPr>
        <p:spPr>
          <a:xfrm>
            <a:off x="2221037" y="4051461"/>
            <a:ext cx="7749915" cy="1200329"/>
          </a:xfrm>
          <a:prstGeom prst="rect">
            <a:avLst/>
          </a:prstGeom>
          <a:noFill/>
        </p:spPr>
        <p:txBody>
          <a:bodyPr wrap="square" rtlCol="0">
            <a:spAutoFit/>
          </a:bodyPr>
          <a:lstStyle/>
          <a:p>
            <a:pPr algn="ctr"/>
            <a:r>
              <a:rPr lang="en-US" sz="3600" dirty="0">
                <a:solidFill>
                  <a:srgbClr val="002060"/>
                </a:solidFill>
                <a:latin typeface="Myriad Pro"/>
                <a:cs typeface="Times New Roman" panose="02020603050405020304" pitchFamily="18" charset="0"/>
              </a:rPr>
              <a:t>Review Examples of </a:t>
            </a:r>
          </a:p>
          <a:p>
            <a:pPr algn="ctr"/>
            <a:r>
              <a:rPr lang="en-US" sz="3600" dirty="0">
                <a:solidFill>
                  <a:srgbClr val="002060"/>
                </a:solidFill>
                <a:latin typeface="Myriad Pro"/>
                <a:cs typeface="Times New Roman" panose="02020603050405020304" pitchFamily="18" charset="0"/>
              </a:rPr>
              <a:t>Favorable Findings</a:t>
            </a:r>
            <a:endPar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pic>
        <p:nvPicPr>
          <p:cNvPr id="9" name="Graphic 8" descr="Tablet">
            <a:extLst>
              <a:ext uri="{FF2B5EF4-FFF2-40B4-BE49-F238E27FC236}">
                <a16:creationId xmlns:a16="http://schemas.microsoft.com/office/drawing/2014/main" id="{F7AA7ADB-8BB9-45FE-B98A-2C85FBE2C6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8077" y="119920"/>
            <a:ext cx="5395838" cy="4254708"/>
          </a:xfrm>
          <a:prstGeom prst="rect">
            <a:avLst/>
          </a:prstGeom>
        </p:spPr>
      </p:pic>
      <p:sp>
        <p:nvSpPr>
          <p:cNvPr id="10" name="TextBox 9">
            <a:extLst>
              <a:ext uri="{FF2B5EF4-FFF2-40B4-BE49-F238E27FC236}">
                <a16:creationId xmlns:a16="http://schemas.microsoft.com/office/drawing/2014/main" id="{038BA62E-D67B-4CCD-A4AF-491F12D8BEC7}"/>
              </a:ext>
            </a:extLst>
          </p:cNvPr>
          <p:cNvSpPr txBox="1"/>
          <p:nvPr/>
        </p:nvSpPr>
        <p:spPr>
          <a:xfrm>
            <a:off x="4868439" y="1862553"/>
            <a:ext cx="2455113"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1" u="none" strike="noStrike" kern="1200" cap="none" spc="0" normalizeH="0" baseline="0" noProof="0" dirty="0">
                <a:ln>
                  <a:noFill/>
                </a:ln>
                <a:solidFill>
                  <a:srgbClr val="002F56"/>
                </a:solidFill>
                <a:effectLst/>
                <a:uLnTx/>
                <a:uFillTx/>
                <a:latin typeface="Myriad Pro" panose="020B0503030403020204"/>
                <a:ea typeface="+mn-ea"/>
                <a:cs typeface="+mn-cs"/>
              </a:rPr>
              <a:t>Objective </a:t>
            </a:r>
          </a:p>
        </p:txBody>
      </p:sp>
    </p:spTree>
    <p:extLst>
      <p:ext uri="{BB962C8B-B14F-4D97-AF65-F5344CB8AC3E}">
        <p14:creationId xmlns:p14="http://schemas.microsoft.com/office/powerpoint/2010/main" val="16658494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57FAB9-3C94-48EE-9C73-7A0584B88BB8}"/>
              </a:ext>
            </a:extLst>
          </p:cNvPr>
          <p:cNvSpPr>
            <a:spLocks noGrp="1"/>
          </p:cNvSpPr>
          <p:nvPr>
            <p:ph idx="1"/>
          </p:nvPr>
        </p:nvSpPr>
        <p:spPr/>
        <p:txBody>
          <a:bodyPr>
            <a:normAutofit lnSpcReduction="10000"/>
          </a:bodyPr>
          <a:lstStyle/>
          <a:p>
            <a:pPr marL="0" indent="0">
              <a:buNone/>
            </a:pPr>
            <a:r>
              <a:rPr lang="en-US" b="1" dirty="0"/>
              <a:t>Scenario</a:t>
            </a:r>
            <a:r>
              <a:rPr lang="en-US" dirty="0"/>
              <a:t>: A Veteran claims service connection for a right knee condition. His service treatment records (STR) document a sport injury on active duty with treatment for a right knee sprain. A review of the current disability benefits questionnaire (DBQ) fails to show a current diagnosis, and the claim is denied.</a:t>
            </a:r>
          </a:p>
          <a:p>
            <a:pPr marL="0" indent="0">
              <a:buNone/>
            </a:pPr>
            <a:endParaRPr lang="en-US" dirty="0"/>
          </a:p>
          <a:p>
            <a:pPr marL="0" indent="0">
              <a:buNone/>
            </a:pPr>
            <a:r>
              <a:rPr lang="en-US" b="1" dirty="0"/>
              <a:t>Questions</a:t>
            </a:r>
            <a:r>
              <a:rPr lang="en-US" dirty="0"/>
              <a:t>: Are favorable findings required? If so, what should the favorable findings inform the Veteran?</a:t>
            </a:r>
          </a:p>
        </p:txBody>
      </p:sp>
      <p:sp>
        <p:nvSpPr>
          <p:cNvPr id="3" name="Title 2">
            <a:extLst>
              <a:ext uri="{FF2B5EF4-FFF2-40B4-BE49-F238E27FC236}">
                <a16:creationId xmlns:a16="http://schemas.microsoft.com/office/drawing/2014/main" id="{12EB012C-D4B6-4863-AA10-C6A8C366441F}"/>
              </a:ext>
            </a:extLst>
          </p:cNvPr>
          <p:cNvSpPr>
            <a:spLocks noGrp="1"/>
          </p:cNvSpPr>
          <p:nvPr>
            <p:ph type="title"/>
          </p:nvPr>
        </p:nvSpPr>
        <p:spPr/>
        <p:txBody>
          <a:bodyPr/>
          <a:lstStyle/>
          <a:p>
            <a:r>
              <a:rPr lang="en-US" dirty="0"/>
              <a:t>Example #1 – Direct </a:t>
            </a:r>
          </a:p>
        </p:txBody>
      </p:sp>
    </p:spTree>
    <p:extLst>
      <p:ext uri="{BB962C8B-B14F-4D97-AF65-F5344CB8AC3E}">
        <p14:creationId xmlns:p14="http://schemas.microsoft.com/office/powerpoint/2010/main" val="4143853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3B2BC8F-1499-4582-9878-921B2C71B163}"/>
              </a:ext>
            </a:extLst>
          </p:cNvPr>
          <p:cNvSpPr>
            <a:spLocks noGrp="1"/>
          </p:cNvSpPr>
          <p:nvPr>
            <p:ph idx="1"/>
          </p:nvPr>
        </p:nvSpPr>
        <p:spPr/>
        <p:txBody>
          <a:bodyPr>
            <a:normAutofit fontScale="92500"/>
          </a:bodyPr>
          <a:lstStyle/>
          <a:p>
            <a:pPr marL="0" indent="0">
              <a:buNone/>
            </a:pPr>
            <a:r>
              <a:rPr lang="en-US" b="1" dirty="0"/>
              <a:t>Scenario</a:t>
            </a:r>
            <a:r>
              <a:rPr lang="en-US" dirty="0"/>
              <a:t>: A Veteran claims major depressive disorder (MDD) secondary to service-connected lumbar strain. STRs fail to show any complaints or diagnoses related to depression. The VA DBQ documents a diagnosis of MDD; however, the examiner relates the diagnosis to the Veteran’s father dying recently, not to the lumbar strain. The claim is denied.</a:t>
            </a:r>
          </a:p>
          <a:p>
            <a:pPr marL="0" indent="0">
              <a:buNone/>
            </a:pPr>
            <a:endParaRPr lang="en-US" sz="2600" dirty="0"/>
          </a:p>
          <a:p>
            <a:pPr marL="0" indent="0">
              <a:buNone/>
            </a:pPr>
            <a:r>
              <a:rPr lang="en-US" b="1" dirty="0"/>
              <a:t>Questions</a:t>
            </a:r>
            <a:r>
              <a:rPr lang="en-US" dirty="0"/>
              <a:t>: Are favorable findings required? If so, what should the favorable findings inform the Veteran?</a:t>
            </a:r>
          </a:p>
        </p:txBody>
      </p:sp>
      <p:sp>
        <p:nvSpPr>
          <p:cNvPr id="3" name="Title 2">
            <a:extLst>
              <a:ext uri="{FF2B5EF4-FFF2-40B4-BE49-F238E27FC236}">
                <a16:creationId xmlns:a16="http://schemas.microsoft.com/office/drawing/2014/main" id="{95264D71-585F-4C53-93F4-91F7FEEFDB7E}"/>
              </a:ext>
            </a:extLst>
          </p:cNvPr>
          <p:cNvSpPr>
            <a:spLocks noGrp="1"/>
          </p:cNvSpPr>
          <p:nvPr>
            <p:ph type="title"/>
          </p:nvPr>
        </p:nvSpPr>
        <p:spPr/>
        <p:txBody>
          <a:bodyPr/>
          <a:lstStyle/>
          <a:p>
            <a:r>
              <a:rPr lang="en-US" dirty="0"/>
              <a:t>Example #2 – Secondary </a:t>
            </a:r>
          </a:p>
        </p:txBody>
      </p:sp>
    </p:spTree>
    <p:extLst>
      <p:ext uri="{BB962C8B-B14F-4D97-AF65-F5344CB8AC3E}">
        <p14:creationId xmlns:p14="http://schemas.microsoft.com/office/powerpoint/2010/main" val="22863487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101CF6B-4B27-48EC-A969-062683B525C1}"/>
              </a:ext>
            </a:extLst>
          </p:cNvPr>
          <p:cNvSpPr>
            <a:spLocks noGrp="1"/>
          </p:cNvSpPr>
          <p:nvPr>
            <p:ph idx="1"/>
          </p:nvPr>
        </p:nvSpPr>
        <p:spPr/>
        <p:txBody>
          <a:bodyPr>
            <a:normAutofit fontScale="92500" lnSpcReduction="10000"/>
          </a:bodyPr>
          <a:lstStyle/>
          <a:p>
            <a:pPr marL="0" indent="0">
              <a:buNone/>
            </a:pPr>
            <a:r>
              <a:rPr lang="en-US" b="1" dirty="0"/>
              <a:t>Scenario</a:t>
            </a:r>
            <a:r>
              <a:rPr lang="en-US" dirty="0"/>
              <a:t>: A Veteran claims diabetes mellitus due to Agent Orange exposure. He served from 7/18/68 to 6/2/71 with confirmed in-country service in Vietnam. STRs fail to show any findings related to diabetes. He submits his private treatment records documenting findings of glucose intolerance and pre-diabetes. There is no evidence of a diagnosis of diabetes. The claim is denied.</a:t>
            </a:r>
          </a:p>
          <a:p>
            <a:pPr marL="0" indent="0">
              <a:buNone/>
            </a:pPr>
            <a:endParaRPr lang="en-US" dirty="0"/>
          </a:p>
          <a:p>
            <a:pPr marL="0" indent="0">
              <a:buNone/>
            </a:pPr>
            <a:r>
              <a:rPr lang="en-US" b="1" dirty="0"/>
              <a:t>Questions</a:t>
            </a:r>
            <a:r>
              <a:rPr lang="en-US" dirty="0"/>
              <a:t>: Are favorable findings necessary? If so, what should the favorable findings state?</a:t>
            </a:r>
          </a:p>
        </p:txBody>
      </p:sp>
      <p:sp>
        <p:nvSpPr>
          <p:cNvPr id="3" name="Title 2">
            <a:extLst>
              <a:ext uri="{FF2B5EF4-FFF2-40B4-BE49-F238E27FC236}">
                <a16:creationId xmlns:a16="http://schemas.microsoft.com/office/drawing/2014/main" id="{09B7E27D-5687-4072-9FD8-CC410AC5007A}"/>
              </a:ext>
            </a:extLst>
          </p:cNvPr>
          <p:cNvSpPr>
            <a:spLocks noGrp="1"/>
          </p:cNvSpPr>
          <p:nvPr>
            <p:ph type="title"/>
          </p:nvPr>
        </p:nvSpPr>
        <p:spPr/>
        <p:txBody>
          <a:bodyPr/>
          <a:lstStyle/>
          <a:p>
            <a:r>
              <a:rPr lang="en-US" dirty="0"/>
              <a:t>Example #3 – Presumptive </a:t>
            </a:r>
          </a:p>
        </p:txBody>
      </p:sp>
    </p:spTree>
    <p:extLst>
      <p:ext uri="{BB962C8B-B14F-4D97-AF65-F5344CB8AC3E}">
        <p14:creationId xmlns:p14="http://schemas.microsoft.com/office/powerpoint/2010/main" val="24459867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2650F5-FB5C-476D-BD4C-340C41B6889C}"/>
              </a:ext>
            </a:extLst>
          </p:cNvPr>
          <p:cNvSpPr>
            <a:spLocks noGrp="1"/>
          </p:cNvSpPr>
          <p:nvPr>
            <p:ph idx="1"/>
          </p:nvPr>
        </p:nvSpPr>
        <p:spPr/>
        <p:txBody>
          <a:bodyPr>
            <a:normAutofit/>
          </a:bodyPr>
          <a:lstStyle/>
          <a:p>
            <a:pPr marL="0" indent="0">
              <a:buNone/>
            </a:pPr>
            <a:r>
              <a:rPr lang="en-US" b="1" dirty="0"/>
              <a:t>Scenario</a:t>
            </a:r>
            <a:r>
              <a:rPr lang="en-US" dirty="0"/>
              <a:t>: A Veteran who is service-connected at 70 percent for posttraumatic stress disorder claims individual unemployability (IU). Evidence shows she is not working. The examiner, however, states she is capable of gainful employment. The claim is denied.</a:t>
            </a:r>
          </a:p>
          <a:p>
            <a:pPr marL="0" indent="0">
              <a:buNone/>
            </a:pPr>
            <a:endParaRPr lang="en-US" dirty="0"/>
          </a:p>
          <a:p>
            <a:pPr marL="0" indent="0">
              <a:buNone/>
            </a:pPr>
            <a:r>
              <a:rPr lang="en-US" b="1" dirty="0"/>
              <a:t>Questions</a:t>
            </a:r>
            <a:r>
              <a:rPr lang="en-US" dirty="0"/>
              <a:t>: Are favorable findings necessary? If so, what should the favorable findings state?</a:t>
            </a:r>
          </a:p>
        </p:txBody>
      </p:sp>
      <p:sp>
        <p:nvSpPr>
          <p:cNvPr id="3" name="Title 2">
            <a:extLst>
              <a:ext uri="{FF2B5EF4-FFF2-40B4-BE49-F238E27FC236}">
                <a16:creationId xmlns:a16="http://schemas.microsoft.com/office/drawing/2014/main" id="{8188F1AB-2C1D-4246-86C5-5B2C0A9F0994}"/>
              </a:ext>
            </a:extLst>
          </p:cNvPr>
          <p:cNvSpPr>
            <a:spLocks noGrp="1"/>
          </p:cNvSpPr>
          <p:nvPr>
            <p:ph type="title"/>
          </p:nvPr>
        </p:nvSpPr>
        <p:spPr/>
        <p:txBody>
          <a:bodyPr/>
          <a:lstStyle/>
          <a:p>
            <a:r>
              <a:rPr lang="en-US" dirty="0"/>
              <a:t>Example #4 – IU	</a:t>
            </a:r>
          </a:p>
        </p:txBody>
      </p:sp>
    </p:spTree>
    <p:extLst>
      <p:ext uri="{BB962C8B-B14F-4D97-AF65-F5344CB8AC3E}">
        <p14:creationId xmlns:p14="http://schemas.microsoft.com/office/powerpoint/2010/main" val="15872917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1D7950-6D66-4DC7-8813-650F0427E3D5}"/>
              </a:ext>
            </a:extLst>
          </p:cNvPr>
          <p:cNvSpPr>
            <a:spLocks noGrp="1"/>
          </p:cNvSpPr>
          <p:nvPr>
            <p:ph idx="1"/>
          </p:nvPr>
        </p:nvSpPr>
        <p:spPr/>
        <p:txBody>
          <a:bodyPr>
            <a:normAutofit/>
          </a:bodyPr>
          <a:lstStyle/>
          <a:p>
            <a:pPr marL="0" indent="0">
              <a:buNone/>
            </a:pPr>
            <a:r>
              <a:rPr lang="en-US" b="1" dirty="0"/>
              <a:t>Scenario</a:t>
            </a:r>
            <a:r>
              <a:rPr lang="en-US" dirty="0"/>
              <a:t>: Mark Aplin, who served from 1/15/2000 to 1/14/2004 in the Army as an infantryman, filed for service connection for hearing loss. The examination confirmed the diagnosis, but the examiner provided a sufficient negative opinion.</a:t>
            </a:r>
          </a:p>
          <a:p>
            <a:pPr marL="0" indent="0">
              <a:buNone/>
            </a:pPr>
            <a:endParaRPr lang="en-US" sz="2000" dirty="0"/>
          </a:p>
          <a:p>
            <a:pPr marL="0" indent="0">
              <a:buNone/>
            </a:pPr>
            <a:r>
              <a:rPr lang="en-US" b="1" dirty="0"/>
              <a:t>Exercise</a:t>
            </a:r>
            <a:r>
              <a:rPr lang="en-US" dirty="0"/>
              <a:t>: Brainstorm and discuss as a group which favorable findings should be included in the decision.</a:t>
            </a:r>
          </a:p>
        </p:txBody>
      </p:sp>
      <p:sp>
        <p:nvSpPr>
          <p:cNvPr id="3" name="Title 2">
            <a:extLst>
              <a:ext uri="{FF2B5EF4-FFF2-40B4-BE49-F238E27FC236}">
                <a16:creationId xmlns:a16="http://schemas.microsoft.com/office/drawing/2014/main" id="{EFC765FD-107C-4AF2-8EFA-3688E12A0F71}"/>
              </a:ext>
            </a:extLst>
          </p:cNvPr>
          <p:cNvSpPr>
            <a:spLocks noGrp="1"/>
          </p:cNvSpPr>
          <p:nvPr>
            <p:ph type="title"/>
          </p:nvPr>
        </p:nvSpPr>
        <p:spPr/>
        <p:txBody>
          <a:bodyPr/>
          <a:lstStyle/>
          <a:p>
            <a:r>
              <a:rPr lang="en-US" dirty="0"/>
              <a:t>Practice Exercise</a:t>
            </a:r>
          </a:p>
        </p:txBody>
      </p:sp>
    </p:spTree>
    <p:extLst>
      <p:ext uri="{BB962C8B-B14F-4D97-AF65-F5344CB8AC3E}">
        <p14:creationId xmlns:p14="http://schemas.microsoft.com/office/powerpoint/2010/main" val="21226192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normAutofit/>
          </a:bodyPr>
          <a:lstStyle/>
          <a:p>
            <a:pPr marL="0" indent="0">
              <a:buNone/>
            </a:pPr>
            <a:r>
              <a:rPr lang="en-US" dirty="0"/>
              <a:t>Favorable Findings:</a:t>
            </a:r>
          </a:p>
          <a:p>
            <a:pPr marL="171450" indent="-171450">
              <a:buFont typeface="Arial" panose="020B0604020202020204" pitchFamily="34" charset="0"/>
              <a:buChar char="•"/>
            </a:pPr>
            <a:r>
              <a:rPr lang="en-US" sz="3200" dirty="0">
                <a:solidFill>
                  <a:srgbClr val="002060"/>
                </a:solidFill>
                <a:latin typeface="Myriad Pro"/>
                <a:cs typeface="Times New Roman" panose="02020603050405020304" pitchFamily="18" charset="0"/>
              </a:rPr>
              <a:t> Eight-point notice requirements</a:t>
            </a:r>
          </a:p>
          <a:p>
            <a:pPr marL="171450" indent="-171450">
              <a:buFont typeface="Arial" panose="020B0604020202020204" pitchFamily="34" charset="0"/>
              <a:buChar char="•"/>
            </a:pPr>
            <a:r>
              <a:rPr lang="en-US" sz="3200" dirty="0">
                <a:solidFill>
                  <a:srgbClr val="002060"/>
                </a:solidFill>
                <a:latin typeface="Myriad Pro"/>
                <a:cs typeface="Times New Roman" panose="02020603050405020304" pitchFamily="18" charset="0"/>
              </a:rPr>
              <a:t> Overview of favorable findings</a:t>
            </a:r>
          </a:p>
          <a:p>
            <a:pPr marL="171450" indent="-171450">
              <a:buFont typeface="Arial" panose="020B0604020202020204" pitchFamily="34" charset="0"/>
              <a:buChar char="•"/>
            </a:pPr>
            <a:r>
              <a:rPr lang="en-US" sz="3200" dirty="0">
                <a:solidFill>
                  <a:srgbClr val="002060"/>
                </a:solidFill>
                <a:latin typeface="Myriad Pro"/>
                <a:cs typeface="Times New Roman" panose="02020603050405020304" pitchFamily="18" charset="0"/>
              </a:rPr>
              <a:t> Document favorable findings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200" dirty="0">
                <a:solidFill>
                  <a:srgbClr val="002060"/>
                </a:solidFill>
                <a:latin typeface="Myriad Pro"/>
                <a:cs typeface="Times New Roman" panose="02020603050405020304" pitchFamily="18" charset="0"/>
              </a:rPr>
              <a:t> VBMS-R for favorable findings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200" dirty="0">
                <a:solidFill>
                  <a:srgbClr val="002060"/>
                </a:solidFill>
                <a:latin typeface="Myriad Pro"/>
                <a:cs typeface="Times New Roman" panose="02020603050405020304" pitchFamily="18" charset="0"/>
              </a:rPr>
              <a:t> Overturn favorable findings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3200" dirty="0">
                <a:solidFill>
                  <a:srgbClr val="002060"/>
                </a:solidFill>
                <a:latin typeface="Myriad Pro"/>
                <a:cs typeface="Times New Roman" panose="02020603050405020304" pitchFamily="18" charset="0"/>
              </a:rPr>
              <a:t> Examples of favorable findings</a:t>
            </a:r>
          </a:p>
          <a:p>
            <a:pPr marL="0" indent="0">
              <a:buNone/>
            </a:pPr>
            <a:endParaRPr lang="en-US" dirty="0"/>
          </a:p>
        </p:txBody>
      </p:sp>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dirty="0">
                <a:latin typeface="Myriad Pro" panose="020B0503030403020204" pitchFamily="34" charset="0"/>
              </a:rPr>
              <a:t>Course Summary</a:t>
            </a:r>
            <a:endParaRPr lang="en-US" dirty="0"/>
          </a:p>
        </p:txBody>
      </p:sp>
    </p:spTree>
    <p:extLst>
      <p:ext uri="{BB962C8B-B14F-4D97-AF65-F5344CB8AC3E}">
        <p14:creationId xmlns:p14="http://schemas.microsoft.com/office/powerpoint/2010/main" val="2356607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a:extLst>
              <a:ext uri="{FF2B5EF4-FFF2-40B4-BE49-F238E27FC236}">
                <a16:creationId xmlns:a16="http://schemas.microsoft.com/office/drawing/2014/main" id="{4500D572-BA06-427B-A864-DE427F6DBA67}"/>
              </a:ext>
            </a:extLst>
          </p:cNvPr>
          <p:cNvPicPr>
            <a:picLocks noGrp="1" noChangeAspect="1"/>
          </p:cNvPicPr>
          <p:nvPr>
            <p:ph sz="half"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958272" y="1611931"/>
            <a:ext cx="4275456" cy="3634138"/>
          </a:xfrm>
        </p:spPr>
      </p:pic>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dirty="0">
                <a:latin typeface="Myriad Pro" panose="020B0503030403020204" pitchFamily="34" charset="0"/>
              </a:rPr>
              <a:t>Questions?</a:t>
            </a:r>
            <a:endParaRPr lang="en-US" dirty="0"/>
          </a:p>
        </p:txBody>
      </p:sp>
    </p:spTree>
    <p:extLst>
      <p:ext uri="{BB962C8B-B14F-4D97-AF65-F5344CB8AC3E}">
        <p14:creationId xmlns:p14="http://schemas.microsoft.com/office/powerpoint/2010/main" val="2257431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F14C16-5AE6-4396-BEDD-218DFD90687F}"/>
              </a:ext>
            </a:extLst>
          </p:cNvPr>
          <p:cNvSpPr>
            <a:spLocks noGrp="1"/>
          </p:cNvSpPr>
          <p:nvPr>
            <p:ph idx="1"/>
          </p:nvPr>
        </p:nvSpPr>
        <p:spPr/>
        <p:txBody>
          <a:bodyPr>
            <a:normAutofit fontScale="92500" lnSpcReduction="10000"/>
          </a:bodyPr>
          <a:lstStyle/>
          <a:p>
            <a:r>
              <a:rPr lang="en-US" i="1" dirty="0">
                <a:solidFill>
                  <a:srgbClr val="002F56"/>
                </a:solidFill>
                <a:latin typeface="Myriad Pro" panose="020B0503030403020204" pitchFamily="34" charset="0"/>
                <a:hlinkClick r:id="rId3">
                  <a:extLst>
                    <a:ext uri="{A12FA001-AC4F-418D-AE19-62706E023703}">
                      <ahyp:hlinkClr xmlns:ahyp="http://schemas.microsoft.com/office/drawing/2018/hyperlinkcolor" val="tx"/>
                    </a:ext>
                  </a:extLst>
                </a:hlinkClick>
              </a:rPr>
              <a:t>Public Law (PL) 115-55</a:t>
            </a:r>
            <a:r>
              <a:rPr lang="en-US" i="1" dirty="0">
                <a:solidFill>
                  <a:srgbClr val="002F56"/>
                </a:solidFill>
                <a:latin typeface="Myriad Pro" panose="020B0503030403020204" pitchFamily="34" charset="0"/>
              </a:rPr>
              <a:t>, Veterans Appeals Improvement and Modernization Act of 2017</a:t>
            </a:r>
          </a:p>
          <a:p>
            <a:r>
              <a:rPr lang="en-US" i="1" dirty="0">
                <a:solidFill>
                  <a:srgbClr val="002F56"/>
                </a:solidFill>
                <a:latin typeface="Myriad Pro" panose="020B0503030403020204" pitchFamily="34" charset="0"/>
                <a:hlinkClick r:id="rId4">
                  <a:extLst>
                    <a:ext uri="{A12FA001-AC4F-418D-AE19-62706E023703}">
                      <ahyp:hlinkClr xmlns:ahyp="http://schemas.microsoft.com/office/drawing/2018/hyperlinkcolor" val="tx"/>
                    </a:ext>
                  </a:extLst>
                </a:hlinkClick>
              </a:rPr>
              <a:t>38 CFR 3.103(f), </a:t>
            </a:r>
            <a:r>
              <a:rPr lang="en-US" i="1" dirty="0">
                <a:solidFill>
                  <a:srgbClr val="002F56"/>
                </a:solidFill>
                <a:latin typeface="Myriad Pro" panose="020B0503030403020204" pitchFamily="34" charset="0"/>
              </a:rPr>
              <a:t>Procedural due process and other rights</a:t>
            </a:r>
          </a:p>
          <a:p>
            <a:r>
              <a:rPr lang="en-US" i="1" dirty="0">
                <a:solidFill>
                  <a:srgbClr val="002F56"/>
                </a:solidFill>
                <a:latin typeface="Myriad Pro" panose="020B0503030403020204" pitchFamily="34" charset="0"/>
                <a:hlinkClick r:id="rId5">
                  <a:extLst>
                    <a:ext uri="{A12FA001-AC4F-418D-AE19-62706E023703}">
                      <ahyp:hlinkClr xmlns:ahyp="http://schemas.microsoft.com/office/drawing/2018/hyperlinkcolor" val="tx"/>
                    </a:ext>
                  </a:extLst>
                </a:hlinkClick>
              </a:rPr>
              <a:t>38 CFR 3.104(c), </a:t>
            </a:r>
            <a:r>
              <a:rPr lang="en-US" i="1" dirty="0">
                <a:solidFill>
                  <a:srgbClr val="002F56"/>
                </a:solidFill>
                <a:latin typeface="Myriad Pro" panose="020B0503030403020204" pitchFamily="34" charset="0"/>
              </a:rPr>
              <a:t>Favorable findings </a:t>
            </a:r>
          </a:p>
          <a:p>
            <a:r>
              <a:rPr lang="en-US" i="1" dirty="0">
                <a:solidFill>
                  <a:srgbClr val="002F56"/>
                </a:solidFill>
                <a:latin typeface="Myriad Pro" panose="020B0503030403020204" pitchFamily="34" charset="0"/>
                <a:hlinkClick r:id="rId6">
                  <a:extLst>
                    <a:ext uri="{A12FA001-AC4F-418D-AE19-62706E023703}">
                      <ahyp:hlinkClr xmlns:ahyp="http://schemas.microsoft.com/office/drawing/2018/hyperlinkcolor" val="tx"/>
                    </a:ext>
                  </a:extLst>
                </a:hlinkClick>
              </a:rPr>
              <a:t>M21-1, V.iv.1.A, Completing the Rating Decision Narrative</a:t>
            </a:r>
            <a:endParaRPr lang="en-US" i="1" dirty="0">
              <a:solidFill>
                <a:srgbClr val="002F56"/>
              </a:solidFill>
              <a:latin typeface="Myriad Pro" panose="020B0503030403020204" pitchFamily="34" charset="0"/>
            </a:endParaRPr>
          </a:p>
          <a:p>
            <a:r>
              <a:rPr lang="en-US" i="1" u="sng" dirty="0">
                <a:solidFill>
                  <a:srgbClr val="002F56"/>
                </a:solidFill>
                <a:latin typeface="Myriad Pro" panose="020B0503030403020204" pitchFamily="34" charset="0"/>
                <a:hlinkClick r:id="rId7"/>
              </a:rPr>
              <a:t>M21-1, X.ii.1.A.2, Favorable Findings</a:t>
            </a:r>
            <a:endParaRPr lang="en-US" i="1" u="sng" dirty="0">
              <a:solidFill>
                <a:srgbClr val="002F56"/>
              </a:solidFill>
              <a:latin typeface="Myriad Pro" panose="020B0503030403020204" pitchFamily="34" charset="0"/>
            </a:endParaRPr>
          </a:p>
          <a:p>
            <a:r>
              <a:rPr lang="en-US" i="1" u="sng" dirty="0">
                <a:solidFill>
                  <a:srgbClr val="002F56"/>
                </a:solidFill>
                <a:latin typeface="Myriad Pro" panose="020B0503030403020204" pitchFamily="34" charset="0"/>
                <a:hlinkClick r:id="rId8"/>
              </a:rPr>
              <a:t>M21-5, 5.1.b., Authority of Higher-Level Reviewers</a:t>
            </a:r>
            <a:endParaRPr lang="en-US" i="1" u="sng" dirty="0">
              <a:solidFill>
                <a:srgbClr val="002F56"/>
              </a:solidFill>
              <a:latin typeface="Myriad Pro" panose="020B0503030403020204" pitchFamily="34" charset="0"/>
            </a:endParaRPr>
          </a:p>
          <a:p>
            <a:r>
              <a:rPr lang="en-US" i="1" dirty="0">
                <a:solidFill>
                  <a:srgbClr val="002F56"/>
                </a:solidFill>
                <a:latin typeface="Myriad Pro" panose="020B0503030403020204" pitchFamily="34" charset="0"/>
                <a:hlinkClick r:id="rId9">
                  <a:extLst>
                    <a:ext uri="{A12FA001-AC4F-418D-AE19-62706E023703}">
                      <ahyp:hlinkClr xmlns:ahyp="http://schemas.microsoft.com/office/drawing/2018/hyperlinkcolor" val="tx"/>
                    </a:ext>
                  </a:extLst>
                </a:hlinkClick>
              </a:rPr>
              <a:t>VBMS Rating User Guide</a:t>
            </a:r>
            <a:endParaRPr lang="en-US" i="1" dirty="0">
              <a:solidFill>
                <a:srgbClr val="002F56"/>
              </a:solidFill>
              <a:latin typeface="Myriad Pro" panose="020B0503030403020204" pitchFamily="34" charset="0"/>
            </a:endParaRPr>
          </a:p>
          <a:p>
            <a:r>
              <a:rPr lang="en-US" i="1" dirty="0">
                <a:solidFill>
                  <a:srgbClr val="002F56"/>
                </a:solidFill>
                <a:latin typeface="Myriad Pro" panose="020B0503030403020204" pitchFamily="34" charset="0"/>
                <a:hlinkClick r:id="rId10">
                  <a:extLst>
                    <a:ext uri="{A12FA001-AC4F-418D-AE19-62706E023703}">
                      <ahyp:hlinkClr xmlns:ahyp="http://schemas.microsoft.com/office/drawing/2018/hyperlinkcolor" val="tx"/>
                    </a:ext>
                  </a:extLst>
                </a:hlinkClick>
              </a:rPr>
              <a:t>Favorable Findings Job Aid (VBMS-R)</a:t>
            </a:r>
            <a:endParaRPr lang="en-US" i="1" dirty="0">
              <a:solidFill>
                <a:srgbClr val="002F56"/>
              </a:solidFill>
              <a:latin typeface="Myriad Pro" panose="020B0503030403020204" pitchFamily="34" charset="0"/>
            </a:endParaRPr>
          </a:p>
        </p:txBody>
      </p:sp>
      <p:sp>
        <p:nvSpPr>
          <p:cNvPr id="3" name="Title 2">
            <a:extLst>
              <a:ext uri="{FF2B5EF4-FFF2-40B4-BE49-F238E27FC236}">
                <a16:creationId xmlns:a16="http://schemas.microsoft.com/office/drawing/2014/main" id="{9CEBDE1C-6FF0-4E2D-A6E2-164945ACF964}"/>
              </a:ext>
            </a:extLst>
          </p:cNvPr>
          <p:cNvSpPr>
            <a:spLocks noGrp="1"/>
          </p:cNvSpPr>
          <p:nvPr>
            <p:ph type="title"/>
          </p:nvPr>
        </p:nvSpPr>
        <p:spPr/>
        <p:txBody>
          <a:bodyPr>
            <a:normAutofit fontScale="90000"/>
          </a:bodyPr>
          <a:lstStyle/>
          <a:p>
            <a:r>
              <a:rPr lang="en-US" b="0" dirty="0">
                <a:latin typeface="Myriad Pro" panose="020B0503030403020204"/>
              </a:rPr>
              <a:t>References</a:t>
            </a:r>
          </a:p>
        </p:txBody>
      </p:sp>
    </p:spTree>
    <p:extLst>
      <p:ext uri="{BB962C8B-B14F-4D97-AF65-F5344CB8AC3E}">
        <p14:creationId xmlns:p14="http://schemas.microsoft.com/office/powerpoint/2010/main" val="37317212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9B54EDA-50FB-4A20-B292-6A0E55674A0B}"/>
              </a:ext>
            </a:extLst>
          </p:cNvPr>
          <p:cNvSpPr>
            <a:spLocks noGrp="1"/>
          </p:cNvSpPr>
          <p:nvPr>
            <p:ph idx="1"/>
          </p:nvPr>
        </p:nvSpPr>
        <p:spPr/>
        <p:txBody>
          <a:bodyPr/>
          <a:lstStyle/>
          <a:p>
            <a:r>
              <a:rPr lang="en-US" dirty="0">
                <a:solidFill>
                  <a:srgbClr val="0F3B60"/>
                </a:solidFill>
              </a:rPr>
              <a:t>An assessment and satisfaction survey have been assigned to you in TMS</a:t>
            </a:r>
          </a:p>
          <a:p>
            <a:r>
              <a:rPr lang="en-US" dirty="0">
                <a:solidFill>
                  <a:srgbClr val="0F3B60"/>
                </a:solidFill>
              </a:rPr>
              <a:t>You have unlimited attempts to complete the assessment and may answer one question incorrectly to achieve a passing score</a:t>
            </a:r>
          </a:p>
          <a:p>
            <a:r>
              <a:rPr lang="en-US" dirty="0">
                <a:solidFill>
                  <a:srgbClr val="0F3B60"/>
                </a:solidFill>
              </a:rPr>
              <a:t>Be sure to complete the survey and assessment to receive credit for this training</a:t>
            </a:r>
          </a:p>
        </p:txBody>
      </p:sp>
      <p:sp>
        <p:nvSpPr>
          <p:cNvPr id="3" name="Title 2">
            <a:extLst>
              <a:ext uri="{FF2B5EF4-FFF2-40B4-BE49-F238E27FC236}">
                <a16:creationId xmlns:a16="http://schemas.microsoft.com/office/drawing/2014/main" id="{547B9898-E5F6-4B34-BBF7-E7D87D1BEE5E}"/>
              </a:ext>
            </a:extLst>
          </p:cNvPr>
          <p:cNvSpPr>
            <a:spLocks noGrp="1"/>
          </p:cNvSpPr>
          <p:nvPr>
            <p:ph type="title"/>
          </p:nvPr>
        </p:nvSpPr>
        <p:spPr/>
        <p:txBody>
          <a:bodyPr/>
          <a:lstStyle/>
          <a:p>
            <a:r>
              <a:rPr lang="en-US" altLang="en-US" dirty="0">
                <a:latin typeface="Myriad Pro" panose="020B0503030403020204" pitchFamily="34" charset="0"/>
              </a:rPr>
              <a:t>Next Steps</a:t>
            </a:r>
            <a:endParaRPr lang="en-US" dirty="0"/>
          </a:p>
        </p:txBody>
      </p:sp>
    </p:spTree>
    <p:extLst>
      <p:ext uri="{BB962C8B-B14F-4D97-AF65-F5344CB8AC3E}">
        <p14:creationId xmlns:p14="http://schemas.microsoft.com/office/powerpoint/2010/main" val="13236076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05BF13-62F3-45D3-B30B-4C7C6272EF50}"/>
              </a:ext>
            </a:extLst>
          </p:cNvPr>
          <p:cNvSpPr>
            <a:spLocks noGrp="1"/>
          </p:cNvSpPr>
          <p:nvPr>
            <p:ph idx="1"/>
          </p:nvPr>
        </p:nvSpPr>
        <p:spPr/>
        <p:txBody>
          <a:bodyPr>
            <a:normAutofit fontScale="92500" lnSpcReduction="20000"/>
          </a:bodyPr>
          <a:lstStyle/>
          <a:p>
            <a:pPr marL="0" indent="0">
              <a:buNone/>
            </a:pPr>
            <a:r>
              <a:rPr lang="en-US" dirty="0"/>
              <a:t>For training on all AMA required rating decision notification elements, please review the following additional modules:</a:t>
            </a:r>
          </a:p>
          <a:p>
            <a:r>
              <a:rPr lang="en-US" dirty="0"/>
              <a:t>Module 1: Identify Issues and Evidence Summary</a:t>
            </a:r>
          </a:p>
          <a:p>
            <a:r>
              <a:rPr lang="en-US" dirty="0"/>
              <a:t>Module 2: Laws and Regulations</a:t>
            </a:r>
          </a:p>
          <a:p>
            <a:r>
              <a:rPr lang="en-US" dirty="0"/>
              <a:t>Module 4: Elements Required for a Grant and Criteria Required for Next Higher Evaluation</a:t>
            </a:r>
          </a:p>
          <a:p>
            <a:r>
              <a:rPr lang="en-US" dirty="0"/>
              <a:t>Module 5: VBMS-R and Decision Notice Elements</a:t>
            </a:r>
          </a:p>
          <a:p>
            <a:endParaRPr lang="en-US" dirty="0"/>
          </a:p>
          <a:p>
            <a:pPr marL="0" indent="0">
              <a:buNone/>
            </a:pPr>
            <a:r>
              <a:rPr lang="en-US" dirty="0"/>
              <a:t>See the </a:t>
            </a:r>
            <a:r>
              <a:rPr lang="en-US" dirty="0">
                <a:hlinkClick r:id="rId3">
                  <a:extLst>
                    <a:ext uri="{A12FA001-AC4F-418D-AE19-62706E023703}">
                      <ahyp:hlinkClr xmlns:ahyp="http://schemas.microsoft.com/office/drawing/2018/hyperlinkcolor" val="tx"/>
                    </a:ext>
                  </a:extLst>
                </a:hlinkClick>
              </a:rPr>
              <a:t>VBA Learning Catalog </a:t>
            </a:r>
            <a:r>
              <a:rPr lang="en-US" dirty="0"/>
              <a:t>for these courses and other AMA required non-rating decision notification courses.</a:t>
            </a:r>
          </a:p>
        </p:txBody>
      </p:sp>
      <p:sp>
        <p:nvSpPr>
          <p:cNvPr id="3" name="Title 2">
            <a:extLst>
              <a:ext uri="{FF2B5EF4-FFF2-40B4-BE49-F238E27FC236}">
                <a16:creationId xmlns:a16="http://schemas.microsoft.com/office/drawing/2014/main" id="{B12DD619-A8DB-40DA-8588-AB1E7CC5BADB}"/>
              </a:ext>
            </a:extLst>
          </p:cNvPr>
          <p:cNvSpPr>
            <a:spLocks noGrp="1"/>
          </p:cNvSpPr>
          <p:nvPr>
            <p:ph type="title"/>
          </p:nvPr>
        </p:nvSpPr>
        <p:spPr/>
        <p:txBody>
          <a:bodyPr/>
          <a:lstStyle/>
          <a:p>
            <a:r>
              <a:rPr lang="en-US" dirty="0"/>
              <a:t>Additional Courses</a:t>
            </a:r>
          </a:p>
        </p:txBody>
      </p:sp>
    </p:spTree>
    <p:extLst>
      <p:ext uri="{BB962C8B-B14F-4D97-AF65-F5344CB8AC3E}">
        <p14:creationId xmlns:p14="http://schemas.microsoft.com/office/powerpoint/2010/main" val="795049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71EAB-F317-4B74-B661-7B40E1BF4ABC}"/>
              </a:ext>
            </a:extLst>
          </p:cNvPr>
          <p:cNvSpPr txBox="1"/>
          <p:nvPr/>
        </p:nvSpPr>
        <p:spPr>
          <a:xfrm>
            <a:off x="2221041" y="3928834"/>
            <a:ext cx="7749915" cy="1200329"/>
          </a:xfrm>
          <a:prstGeom prst="rect">
            <a:avLst/>
          </a:prstGeom>
          <a:noFill/>
        </p:spPr>
        <p:txBody>
          <a:bodyPr wrap="square" rtlCol="0">
            <a:spAutoFit/>
          </a:bodyPr>
          <a:lstStyle/>
          <a:p>
            <a:pPr algn="ctr"/>
            <a:r>
              <a:rPr lang="en-US" sz="3600" dirty="0">
                <a:solidFill>
                  <a:srgbClr val="002060"/>
                </a:solidFill>
                <a:latin typeface="Myriad Pro"/>
                <a:cs typeface="Times New Roman" panose="02020603050405020304" pitchFamily="18" charset="0"/>
              </a:rPr>
              <a:t>Summarize the eight-point notice requirements for VA decisions</a:t>
            </a:r>
            <a:endPar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pic>
        <p:nvPicPr>
          <p:cNvPr id="9" name="Graphic 8" descr="Tablet">
            <a:extLst>
              <a:ext uri="{FF2B5EF4-FFF2-40B4-BE49-F238E27FC236}">
                <a16:creationId xmlns:a16="http://schemas.microsoft.com/office/drawing/2014/main" id="{F7AA7ADB-8BB9-45FE-B98A-2C85FBE2C6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8077" y="119920"/>
            <a:ext cx="5395838" cy="4254708"/>
          </a:xfrm>
          <a:prstGeom prst="rect">
            <a:avLst/>
          </a:prstGeom>
        </p:spPr>
      </p:pic>
      <p:sp>
        <p:nvSpPr>
          <p:cNvPr id="10" name="TextBox 9">
            <a:extLst>
              <a:ext uri="{FF2B5EF4-FFF2-40B4-BE49-F238E27FC236}">
                <a16:creationId xmlns:a16="http://schemas.microsoft.com/office/drawing/2014/main" id="{038BA62E-D67B-4CCD-A4AF-491F12D8BEC7}"/>
              </a:ext>
            </a:extLst>
          </p:cNvPr>
          <p:cNvSpPr txBox="1"/>
          <p:nvPr/>
        </p:nvSpPr>
        <p:spPr>
          <a:xfrm>
            <a:off x="4868439" y="1862553"/>
            <a:ext cx="2455113"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1" u="none" strike="noStrike" kern="1200" cap="none" spc="0" normalizeH="0" baseline="0" noProof="0" dirty="0">
                <a:ln>
                  <a:noFill/>
                </a:ln>
                <a:solidFill>
                  <a:srgbClr val="002F56"/>
                </a:solidFill>
                <a:effectLst/>
                <a:uLnTx/>
                <a:uFillTx/>
                <a:latin typeface="Myriad Pro" panose="020B0503030403020204"/>
                <a:ea typeface="+mn-ea"/>
                <a:cs typeface="+mn-cs"/>
              </a:rPr>
              <a:t>Objective </a:t>
            </a:r>
          </a:p>
        </p:txBody>
      </p:sp>
    </p:spTree>
    <p:extLst>
      <p:ext uri="{BB962C8B-B14F-4D97-AF65-F5344CB8AC3E}">
        <p14:creationId xmlns:p14="http://schemas.microsoft.com/office/powerpoint/2010/main" val="3829347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B6FD570-E5BA-4397-B745-38B98D7751E4}"/>
              </a:ext>
            </a:extLst>
          </p:cNvPr>
          <p:cNvSpPr>
            <a:spLocks noGrp="1"/>
          </p:cNvSpPr>
          <p:nvPr>
            <p:ph idx="1"/>
          </p:nvPr>
        </p:nvSpPr>
        <p:spPr/>
        <p:txBody>
          <a:bodyPr>
            <a:normAutofit lnSpcReduction="10000"/>
          </a:bodyPr>
          <a:lstStyle/>
          <a:p>
            <a:pPr marL="514350" indent="-514350">
              <a:buFont typeface="+mj-lt"/>
              <a:buAutoNum type="arabicPeriod"/>
            </a:pPr>
            <a:r>
              <a:rPr lang="en-US" dirty="0"/>
              <a:t>Identification of issues adjudicated</a:t>
            </a:r>
          </a:p>
          <a:p>
            <a:pPr marL="514350" indent="-514350">
              <a:buFont typeface="+mj-lt"/>
              <a:buAutoNum type="arabicPeriod"/>
            </a:pPr>
            <a:r>
              <a:rPr lang="en-US" dirty="0"/>
              <a:t>Summary of evidence considered</a:t>
            </a:r>
          </a:p>
          <a:p>
            <a:pPr marL="514350" indent="-514350">
              <a:buFont typeface="+mj-lt"/>
              <a:buAutoNum type="arabicPeriod"/>
            </a:pPr>
            <a:r>
              <a:rPr lang="en-US" dirty="0"/>
              <a:t>Applicable laws and regulations</a:t>
            </a:r>
          </a:p>
          <a:p>
            <a:pPr marL="514350" indent="-514350">
              <a:buFont typeface="+mj-lt"/>
              <a:buAutoNum type="arabicPeriod"/>
            </a:pPr>
            <a:r>
              <a:rPr lang="en-US" dirty="0"/>
              <a:t>Favorable findings</a:t>
            </a:r>
          </a:p>
          <a:p>
            <a:pPr marL="514350" indent="-514350">
              <a:buFont typeface="+mj-lt"/>
              <a:buAutoNum type="arabicPeriod"/>
            </a:pPr>
            <a:r>
              <a:rPr lang="en-US" dirty="0"/>
              <a:t>Elements required to grant the claim(s) that were not met</a:t>
            </a:r>
          </a:p>
          <a:p>
            <a:pPr marL="514350" indent="-514350">
              <a:buFont typeface="+mj-lt"/>
              <a:buAutoNum type="arabicPeriod"/>
            </a:pPr>
            <a:r>
              <a:rPr lang="en-US" dirty="0"/>
              <a:t>Criteria for next higher level of compensation</a:t>
            </a:r>
          </a:p>
          <a:p>
            <a:pPr marL="514350" indent="-514350">
              <a:buFont typeface="+mj-lt"/>
              <a:buAutoNum type="arabicPeriod"/>
            </a:pPr>
            <a:r>
              <a:rPr lang="en-US" dirty="0"/>
              <a:t>How to obtain or access evidence </a:t>
            </a:r>
          </a:p>
          <a:p>
            <a:pPr marL="514350" indent="-514350">
              <a:buFont typeface="+mj-lt"/>
              <a:buAutoNum type="arabicPeriod"/>
            </a:pPr>
            <a:r>
              <a:rPr lang="en-US" dirty="0"/>
              <a:t>Summary of applicable review options</a:t>
            </a:r>
          </a:p>
          <a:p>
            <a:pPr marL="514350" indent="-514350">
              <a:buFont typeface="+mj-lt"/>
              <a:buAutoNum type="arabicPeriod"/>
            </a:pPr>
            <a:endParaRPr lang="en-US" dirty="0"/>
          </a:p>
        </p:txBody>
      </p:sp>
      <p:sp>
        <p:nvSpPr>
          <p:cNvPr id="3" name="Title 2">
            <a:extLst>
              <a:ext uri="{FF2B5EF4-FFF2-40B4-BE49-F238E27FC236}">
                <a16:creationId xmlns:a16="http://schemas.microsoft.com/office/drawing/2014/main" id="{60CBC0F9-D4CA-435C-88E4-D51D604C6DFC}"/>
              </a:ext>
            </a:extLst>
          </p:cNvPr>
          <p:cNvSpPr>
            <a:spLocks noGrp="1"/>
          </p:cNvSpPr>
          <p:nvPr>
            <p:ph type="title"/>
          </p:nvPr>
        </p:nvSpPr>
        <p:spPr/>
        <p:txBody>
          <a:bodyPr/>
          <a:lstStyle/>
          <a:p>
            <a:r>
              <a:rPr lang="en-US" dirty="0"/>
              <a:t>Eight-Point Decision Requirements</a:t>
            </a:r>
          </a:p>
        </p:txBody>
      </p:sp>
    </p:spTree>
    <p:extLst>
      <p:ext uri="{BB962C8B-B14F-4D97-AF65-F5344CB8AC3E}">
        <p14:creationId xmlns:p14="http://schemas.microsoft.com/office/powerpoint/2010/main" val="94084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D9296-3BF7-4A85-B463-4C583FD0D2D5}"/>
              </a:ext>
            </a:extLst>
          </p:cNvPr>
          <p:cNvSpPr>
            <a:spLocks noGrp="1"/>
          </p:cNvSpPr>
          <p:nvPr>
            <p:ph idx="1"/>
          </p:nvPr>
        </p:nvSpPr>
        <p:spPr>
          <a:xfrm>
            <a:off x="609600" y="961871"/>
            <a:ext cx="10972800" cy="4525963"/>
          </a:xfrm>
        </p:spPr>
        <p:txBody>
          <a:bodyPr>
            <a:normAutofit/>
          </a:bodyPr>
          <a:lstStyle/>
          <a:p>
            <a:r>
              <a:rPr lang="en-US" b="1" dirty="0"/>
              <a:t>Question: </a:t>
            </a:r>
            <a:r>
              <a:rPr lang="en-US" dirty="0"/>
              <a:t>How many decision notification elements are required for rating decision?</a:t>
            </a:r>
          </a:p>
          <a:p>
            <a:pPr marL="0" indent="0">
              <a:buNone/>
            </a:pPr>
            <a:endParaRPr lang="en-US" sz="1000" dirty="0"/>
          </a:p>
          <a:p>
            <a:r>
              <a:rPr lang="en-US" b="1" dirty="0"/>
              <a:t>Answer</a:t>
            </a:r>
            <a:r>
              <a:rPr lang="en-US" dirty="0"/>
              <a:t>: Under AMA, six of eight decision notification elements are required for rating decision.</a:t>
            </a:r>
          </a:p>
        </p:txBody>
      </p:sp>
      <p:sp>
        <p:nvSpPr>
          <p:cNvPr id="3" name="Title 2">
            <a:extLst>
              <a:ext uri="{FF2B5EF4-FFF2-40B4-BE49-F238E27FC236}">
                <a16:creationId xmlns:a16="http://schemas.microsoft.com/office/drawing/2014/main" id="{9DFB3C44-053B-4BF7-AEF2-1624D99A9EE1}"/>
              </a:ext>
            </a:extLst>
          </p:cNvPr>
          <p:cNvSpPr>
            <a:spLocks noGrp="1"/>
          </p:cNvSpPr>
          <p:nvPr>
            <p:ph type="title"/>
          </p:nvPr>
        </p:nvSpPr>
        <p:spPr/>
        <p:txBody>
          <a:bodyPr/>
          <a:lstStyle/>
          <a:p>
            <a:r>
              <a:rPr lang="en-US" dirty="0"/>
              <a:t>Knowledge Check #1</a:t>
            </a:r>
          </a:p>
        </p:txBody>
      </p:sp>
      <p:pic>
        <p:nvPicPr>
          <p:cNvPr id="4" name="Picture 3">
            <a:extLst>
              <a:ext uri="{FF2B5EF4-FFF2-40B4-BE49-F238E27FC236}">
                <a16:creationId xmlns:a16="http://schemas.microsoft.com/office/drawing/2014/main" id="{1E94F058-088A-4CD9-AE61-EBEC58CF1AE8}"/>
              </a:ext>
            </a:extLst>
          </p:cNvPr>
          <p:cNvPicPr>
            <a:picLocks noChangeAspect="1"/>
          </p:cNvPicPr>
          <p:nvPr/>
        </p:nvPicPr>
        <p:blipFill>
          <a:blip r:embed="rId3"/>
          <a:stretch>
            <a:fillRect/>
          </a:stretch>
        </p:blipFill>
        <p:spPr>
          <a:xfrm>
            <a:off x="9870510" y="4634595"/>
            <a:ext cx="2271524" cy="1505059"/>
          </a:xfrm>
          <a:prstGeom prst="rect">
            <a:avLst/>
          </a:prstGeom>
        </p:spPr>
      </p:pic>
    </p:spTree>
    <p:extLst>
      <p:ext uri="{BB962C8B-B14F-4D97-AF65-F5344CB8AC3E}">
        <p14:creationId xmlns:p14="http://schemas.microsoft.com/office/powerpoint/2010/main" val="1434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71EAB-F317-4B74-B661-7B40E1BF4ABC}"/>
              </a:ext>
            </a:extLst>
          </p:cNvPr>
          <p:cNvSpPr txBox="1"/>
          <p:nvPr/>
        </p:nvSpPr>
        <p:spPr>
          <a:xfrm>
            <a:off x="2221041" y="3928834"/>
            <a:ext cx="7749915" cy="1200329"/>
          </a:xfrm>
          <a:prstGeom prst="rect">
            <a:avLst/>
          </a:prstGeom>
          <a:noFill/>
        </p:spPr>
        <p:txBody>
          <a:bodyPr wrap="square" rtlCol="0">
            <a:spAutoFit/>
          </a:bodyPr>
          <a:lstStyle/>
          <a:p>
            <a:pPr algn="ctr"/>
            <a:r>
              <a:rPr lang="en-US" sz="3600" dirty="0">
                <a:solidFill>
                  <a:srgbClr val="002060"/>
                </a:solidFill>
                <a:latin typeface="Myriad Pro"/>
                <a:cs typeface="Times New Roman" panose="02020603050405020304" pitchFamily="18" charset="0"/>
              </a:rPr>
              <a:t>Define and Describe an Overview of Favorable Findings</a:t>
            </a:r>
            <a:endParaRPr kumimoji="0" lang="en-US" sz="3600" b="0" i="0" u="none" strike="noStrike" kern="1200" cap="none" spc="0" normalizeH="0" baseline="0" noProof="0" dirty="0">
              <a:ln>
                <a:noFill/>
              </a:ln>
              <a:solidFill>
                <a:srgbClr val="002F56"/>
              </a:solidFill>
              <a:effectLst/>
              <a:uLnTx/>
              <a:uFillTx/>
              <a:latin typeface="Myriad Pro" panose="020B0503030403020204"/>
              <a:ea typeface="+mn-ea"/>
              <a:cs typeface="+mn-cs"/>
            </a:endParaRPr>
          </a:p>
        </p:txBody>
      </p:sp>
      <p:pic>
        <p:nvPicPr>
          <p:cNvPr id="9" name="Graphic 8" descr="Tablet">
            <a:extLst>
              <a:ext uri="{FF2B5EF4-FFF2-40B4-BE49-F238E27FC236}">
                <a16:creationId xmlns:a16="http://schemas.microsoft.com/office/drawing/2014/main" id="{F7AA7ADB-8BB9-45FE-B98A-2C85FBE2C6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398077" y="119920"/>
            <a:ext cx="5395838" cy="4254708"/>
          </a:xfrm>
          <a:prstGeom prst="rect">
            <a:avLst/>
          </a:prstGeom>
        </p:spPr>
      </p:pic>
      <p:sp>
        <p:nvSpPr>
          <p:cNvPr id="10" name="TextBox 9">
            <a:extLst>
              <a:ext uri="{FF2B5EF4-FFF2-40B4-BE49-F238E27FC236}">
                <a16:creationId xmlns:a16="http://schemas.microsoft.com/office/drawing/2014/main" id="{038BA62E-D67B-4CCD-A4AF-491F12D8BEC7}"/>
              </a:ext>
            </a:extLst>
          </p:cNvPr>
          <p:cNvSpPr txBox="1"/>
          <p:nvPr/>
        </p:nvSpPr>
        <p:spPr>
          <a:xfrm>
            <a:off x="4868439" y="1862553"/>
            <a:ext cx="2455113"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0" i="1" u="none" strike="noStrike" kern="1200" cap="none" spc="0" normalizeH="0" baseline="0" noProof="0" dirty="0">
                <a:ln>
                  <a:noFill/>
                </a:ln>
                <a:solidFill>
                  <a:srgbClr val="002F56"/>
                </a:solidFill>
                <a:effectLst/>
                <a:uLnTx/>
                <a:uFillTx/>
                <a:latin typeface="Myriad Pro" panose="020B0503030403020204"/>
                <a:ea typeface="+mn-ea"/>
                <a:cs typeface="+mn-cs"/>
              </a:rPr>
              <a:t>Objective </a:t>
            </a:r>
          </a:p>
        </p:txBody>
      </p:sp>
    </p:spTree>
    <p:extLst>
      <p:ext uri="{BB962C8B-B14F-4D97-AF65-F5344CB8AC3E}">
        <p14:creationId xmlns:p14="http://schemas.microsoft.com/office/powerpoint/2010/main" val="807587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36AA6D-A476-4279-B13E-3AFD7E3D5388}"/>
              </a:ext>
            </a:extLst>
          </p:cNvPr>
          <p:cNvSpPr>
            <a:spLocks noGrp="1"/>
          </p:cNvSpPr>
          <p:nvPr>
            <p:ph idx="1"/>
          </p:nvPr>
        </p:nvSpPr>
        <p:spPr/>
        <p:txBody>
          <a:bodyPr/>
          <a:lstStyle/>
          <a:p>
            <a:r>
              <a:rPr lang="en-US" dirty="0"/>
              <a:t>Conclusion either on a question of fact or on an application of laws to facts made by an adjudicator concerning the issue under review</a:t>
            </a:r>
          </a:p>
          <a:p>
            <a:r>
              <a:rPr lang="en-US" dirty="0"/>
              <a:t>Binding on all subsequent VA and Board adjudicators unless rebutted by clear and unmistakable evidence</a:t>
            </a:r>
          </a:p>
          <a:p>
            <a:r>
              <a:rPr lang="en-US" dirty="0"/>
              <a:t>Relate to a material element that would be required to grant</a:t>
            </a:r>
          </a:p>
        </p:txBody>
      </p:sp>
      <p:sp>
        <p:nvSpPr>
          <p:cNvPr id="3" name="Title 2">
            <a:extLst>
              <a:ext uri="{FF2B5EF4-FFF2-40B4-BE49-F238E27FC236}">
                <a16:creationId xmlns:a16="http://schemas.microsoft.com/office/drawing/2014/main" id="{104526B9-7E92-4812-95EB-347885625F8E}"/>
              </a:ext>
            </a:extLst>
          </p:cNvPr>
          <p:cNvSpPr>
            <a:spLocks noGrp="1"/>
          </p:cNvSpPr>
          <p:nvPr>
            <p:ph type="title"/>
          </p:nvPr>
        </p:nvSpPr>
        <p:spPr/>
        <p:txBody>
          <a:bodyPr/>
          <a:lstStyle/>
          <a:p>
            <a:r>
              <a:rPr lang="en-US" dirty="0"/>
              <a:t>Definition</a:t>
            </a:r>
          </a:p>
        </p:txBody>
      </p:sp>
    </p:spTree>
    <p:extLst>
      <p:ext uri="{BB962C8B-B14F-4D97-AF65-F5344CB8AC3E}">
        <p14:creationId xmlns:p14="http://schemas.microsoft.com/office/powerpoint/2010/main" val="274836593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PERSISTENCEDATA" val="MMPROD_UIPERSISTENCEDATA"/>
  <p:tag name="MMPROD_UIDATA" val="&lt;database version=&quot;11.0&quot;&gt;&lt;object type=&quot;1&quot; unique_id=&quot;10001&quot;&gt;&lt;object type=&quot;2&quot; unique_id=&quot;12336&quot;&gt;&lt;object type=&quot;3&quot; unique_id=&quot;12337&quot;&gt;&lt;property id=&quot;20148&quot; value=&quot;5&quot;/&gt;&lt;property id=&quot;20300&quot; value=&quot;Slide 1 - &amp;quot;Rating Improved Decision Notices Module 3: Favorable Findings&amp;quot;&quot;/&gt;&lt;property id=&quot;20307&quot; value=&quot;337&quot;/&gt;&lt;/object&gt;&lt;object type=&quot;3&quot; unique_id=&quot;12338&quot;&gt;&lt;property id=&quot;20148&quot; value=&quot;5&quot;/&gt;&lt;property id=&quot;20300&quot; value=&quot;Slide 2 - &amp;quot;The Bottom Line&amp;quot;&quot;/&gt;&lt;property id=&quot;20307&quot; value=&quot;397&quot;/&gt;&lt;/object&gt;&lt;object type=&quot;3&quot; unique_id=&quot;12339&quot;&gt;&lt;property id=&quot;20148&quot; value=&quot;5&quot;/&gt;&lt;property id=&quot;20300&quot; value=&quot;Slide 3 - &amp;quot;Improved Decision Notices&amp;quot;&quot;/&gt;&lt;property id=&quot;20307&quot; value=&quot;293&quot;/&gt;&lt;/object&gt;&lt;object type=&quot;3&quot; unique_id=&quot;12375&quot;&gt;&lt;property id=&quot;20148&quot; value=&quot;5&quot;/&gt;&lt;property id=&quot;20300&quot; value=&quot;Slide 8&quot;/&gt;&lt;property id=&quot;20307&quot; value=&quot;388&quot;/&gt;&lt;/object&gt;&lt;object type=&quot;3&quot; unique_id=&quot;12628&quot;&gt;&lt;property id=&quot;20148&quot; value=&quot;5&quot;/&gt;&lt;property id=&quot;20300&quot; value=&quot;Slide 10 - &amp;quot;Overview of Favorable Findings&amp;quot;&quot;/&gt;&lt;property id=&quot;20307&quot; value=&quot;399&quot;/&gt;&lt;/object&gt;&lt;object type=&quot;3&quot; unique_id=&quot;12838&quot;&gt;&lt;property id=&quot;20148&quot; value=&quot;5&quot;/&gt;&lt;property id=&quot;20300&quot; value=&quot;Slide 11 - &amp;quot;Knowledge Check #2&amp;quot;&quot;/&gt;&lt;property id=&quot;20307&quot; value=&quot;411&quot;/&gt;&lt;/object&gt;&lt;object type=&quot;3&quot; unique_id=&quot;12963&quot;&gt;&lt;property id=&quot;20148&quot; value=&quot;5&quot;/&gt;&lt;property id=&quot;20300&quot; value=&quot;Slide 29 - &amp;quot;Overturning Favorable Findings&amp;quot;&quot;/&gt;&lt;property id=&quot;20307&quot; value=&quot;412&quot;/&gt;&lt;/object&gt;&lt;object type=&quot;3&quot; unique_id=&quot;13136&quot;&gt;&lt;property id=&quot;20148&quot; value=&quot;5&quot;/&gt;&lt;property id=&quot;20300&quot; value=&quot;Slide 9 - &amp;quot;Definition&amp;quot;&quot;/&gt;&lt;property id=&quot;20307&quot; value=&quot;415&quot;/&gt;&lt;/object&gt;&lt;object type=&quot;3&quot; unique_id=&quot;13137&quot;&gt;&lt;property id=&quot;20148&quot; value=&quot;5&quot;/&gt;&lt;property id=&quot;20300&quot; value=&quot;Slide 19 - &amp;quot;Previous Denials&amp;quot;&quot;/&gt;&lt;property id=&quot;20307&quot; value=&quot;413&quot;/&gt;&lt;/object&gt;&lt;object type=&quot;3&quot; unique_id=&quot;13138&quot;&gt;&lt;property id=&quot;20148&quot; value=&quot;5&quot;/&gt;&lt;property id=&quot;20300&quot; value=&quot;Slide 37 - &amp;quot;Practice Exercise&amp;quot;&quot;/&gt;&lt;property id=&quot;20307&quot; value=&quot;414&quot;/&gt;&lt;/object&gt;&lt;object type=&quot;3&quot; unique_id=&quot;13588&quot;&gt;&lt;property id=&quot;20148&quot; value=&quot;5&quot;/&gt;&lt;property id=&quot;20300&quot; value=&quot;Slide 41 - &amp;quot;Additional Courses&amp;quot;&quot;/&gt;&lt;property id=&quot;20307&quot; value=&quot;416&quot;/&gt;&lt;/object&gt;&lt;object type=&quot;3&quot; unique_id=&quot;13838&quot;&gt;&lt;property id=&quot;20148&quot; value=&quot;5&quot;/&gt;&lt;property id=&quot;20300&quot; value=&quot;Slide 25 - &amp;quot;Editing and Deleting Favorable Findings&amp;quot;&quot;/&gt;&lt;property id=&quot;20307&quot; value=&quot;418&quot;/&gt;&lt;/object&gt;&lt;object type=&quot;3&quot; unique_id=&quot;13981&quot;&gt;&lt;property id=&quot;20148&quot; value=&quot;5&quot;/&gt;&lt;property id=&quot;20300&quot; value=&quot;Slide 30 - &amp;quot;Overturning Favorable Findings in VBMS-R&amp;quot;&quot;/&gt;&lt;property id=&quot;20307&quot; value=&quot;421&quot;/&gt;&lt;/object&gt;&lt;object type=&quot;3&quot; unique_id=&quot;14210&quot;&gt;&lt;property id=&quot;20148&quot; value=&quot;5&quot;/&gt;&lt;property id=&quot;20300&quot; value=&quot;Slide 13 - &amp;quot;Improved Decision Notices&amp;quot;&quot;/&gt;&lt;property id=&quot;20307&quot; value=&quot;315&quot;/&gt;&lt;/object&gt;&lt;object type=&quot;3&quot; unique_id=&quot;14277&quot;&gt;&lt;property id=&quot;20148&quot; value=&quot;5&quot;/&gt;&lt;property id=&quot;20300&quot; value=&quot;Slide 24 - &amp;quot;Improved Decision Notices&amp;quot;&quot;/&gt;&lt;property id=&quot;20307&quot; value=&quot;324&quot;/&gt;&lt;/object&gt;&lt;object type=&quot;3&quot; unique_id=&quot;14389&quot;&gt;&lt;property id=&quot;20148&quot; value=&quot;5&quot;/&gt;&lt;property id=&quot;20300&quot; value=&quot;Slide 26 - &amp;quot;Adding Favorable Findings to Narrative&amp;quot;&quot;/&gt;&lt;property id=&quot;20307&quot; value=&quot;423&quot;/&gt;&lt;/object&gt;&lt;object type=&quot;3&quot; unique_id=&quot;14529&quot;&gt;&lt;property id=&quot;20148&quot; value=&quot;5&quot;/&gt;&lt;property id=&quot;20300&quot; value=&quot;Slide 16 - &amp;quot;Improved Decision Notices&amp;quot;&quot;/&gt;&lt;property id=&quot;20307&quot; value=&quot;316&quot;/&gt;&lt;/object&gt;&lt;object type=&quot;3&quot; unique_id=&quot;14530&quot;&gt;&lt;property id=&quot;20148&quot; value=&quot;5&quot;/&gt;&lt;property id=&quot;20300&quot; value=&quot;Slide 17 - &amp;quot;Improved Decision Notices&amp;quot;&quot;/&gt;&lt;property id=&quot;20307&quot; value=&quot;317&quot;/&gt;&lt;/object&gt;&lt;object type=&quot;3&quot; unique_id=&quot;14663&quot;&gt;&lt;property id=&quot;20148&quot; value=&quot;5&quot;/&gt;&lt;property id=&quot;20300&quot; value=&quot;Slide 33 - &amp;quot;Example #1 – Direct &amp;quot;&quot;/&gt;&lt;property id=&quot;20307&quot; value=&quot;424&quot;/&gt;&lt;/object&gt;&lt;object type=&quot;3&quot; unique_id=&quot;14882&quot;&gt;&lt;property id=&quot;20148&quot; value=&quot;5&quot;/&gt;&lt;property id=&quot;20300&quot; value=&quot;Slide 15 - &amp;quot;Breakdown of a Favorable Finding&amp;quot;&quot;/&gt;&lt;property id=&quot;20307&quot; value=&quot;427&quot;/&gt;&lt;/object&gt;&lt;object type=&quot;3&quot; unique_id=&quot;15076&quot;&gt;&lt;property id=&quot;20148&quot; value=&quot;5&quot;/&gt;&lt;property id=&quot;20300&quot; value=&quot;Slide 18 - &amp;quot;Ancillary Benefits&amp;quot;&quot;/&gt;&lt;property id=&quot;20307&quot; value=&quot;428&quot;/&gt;&lt;/object&gt;&lt;object type=&quot;3&quot; unique_id=&quot;15359&quot;&gt;&lt;property id=&quot;20148&quot; value=&quot;5&quot;/&gt;&lt;property id=&quot;20300&quot; value=&quot;Slide 34 - &amp;quot;Example #2 – Secondary &amp;quot;&quot;/&gt;&lt;property id=&quot;20307&quot; value=&quot;430&quot;/&gt;&lt;/object&gt;&lt;object type=&quot;3&quot; unique_id=&quot;15360&quot;&gt;&lt;property id=&quot;20148&quot; value=&quot;5&quot;/&gt;&lt;property id=&quot;20300&quot; value=&quot;Slide 35 - &amp;quot;Example #3 – Presumptive &amp;quot;&quot;/&gt;&lt;property id=&quot;20307&quot; value=&quot;429&quot;/&gt;&lt;/object&gt;&lt;object type=&quot;3&quot; unique_id=&quot;15477&quot;&gt;&lt;property id=&quot;20148&quot; value=&quot;5&quot;/&gt;&lt;property id=&quot;20300&quot; value=&quot;Slide 36 - &amp;quot;Example #4 – IU&amp;amp;#x09;&amp;quot;&quot;/&gt;&lt;property id=&quot;20307&quot; value=&quot;431&quot;/&gt;&lt;/object&gt;&lt;object type=&quot;3&quot; unique_id=&quot;15676&quot;&gt;&lt;property id=&quot;20148&quot; value=&quot;5&quot;/&gt;&lt;property id=&quot;20300&quot; value=&quot;Slide 14 - &amp;quot;Determining the Required Material Element&amp;quot;&quot;/&gt;&lt;property id=&quot;20307&quot; value=&quot;432&quot;/&gt;&lt;/object&gt;&lt;object type=&quot;3&quot; unique_id=&quot;15678&quot;&gt;&lt;property id=&quot;20148&quot; value=&quot;5&quot;/&gt;&lt;property id=&quot;20300&quot; value=&quot;Slide 4 - &amp;quot;References&amp;quot;&quot;/&gt;&lt;property id=&quot;20307&quot; value=&quot;434&quot;/&gt;&lt;/object&gt;&lt;object type=&quot;3&quot; unique_id=&quot;15679&quot;&gt;&lt;property id=&quot;20148&quot; value=&quot;5&quot;/&gt;&lt;property id=&quot;20300&quot; value=&quot;Slide 5&quot;/&gt;&lt;property id=&quot;20307&quot; value=&quot;433&quot;/&gt;&lt;/object&gt;&lt;object type=&quot;3&quot; unique_id=&quot;15680&quot;&gt;&lt;property id=&quot;20148&quot; value=&quot;5&quot;/&gt;&lt;property id=&quot;20300&quot; value=&quot;Slide 6 - &amp;quot;Eight-Point Decision Requirements&amp;quot;&quot;/&gt;&lt;property id=&quot;20307&quot; value=&quot;435&quot;/&gt;&lt;/object&gt;&lt;object type=&quot;3&quot; unique_id=&quot;15681&quot;&gt;&lt;property id=&quot;20148&quot; value=&quot;5&quot;/&gt;&lt;property id=&quot;20300&quot; value=&quot;Slide 12&quot;/&gt;&lt;property id=&quot;20307&quot; value=&quot;436&quot;/&gt;&lt;/object&gt;&lt;object type=&quot;3&quot; unique_id=&quot;15682&quot;&gt;&lt;property id=&quot;20148&quot; value=&quot;5&quot;/&gt;&lt;property id=&quot;20300&quot; value=&quot;Slide 20 - &amp;quot;Knowledge Check #3&amp;quot;&quot;/&gt;&lt;property id=&quot;20307&quot; value=&quot;440&quot;/&gt;&lt;/object&gt;&lt;object type=&quot;3&quot; unique_id=&quot;15683&quot;&gt;&lt;property id=&quot;20148&quot; value=&quot;5&quot;/&gt;&lt;property id=&quot;20300&quot; value=&quot;Slide 22&quot;/&gt;&lt;property id=&quot;20307&quot; value=&quot;437&quot;/&gt;&lt;/object&gt;&lt;object type=&quot;3&quot; unique_id=&quot;15684&quot;&gt;&lt;property id=&quot;20148&quot; value=&quot;5&quot;/&gt;&lt;property id=&quot;20300&quot; value=&quot;Slide 23 - &amp;quot;Improved Decision Notices&amp;quot;&quot;/&gt;&lt;property id=&quot;20307&quot; value=&quot;443&quot;/&gt;&lt;/object&gt;&lt;object type=&quot;3&quot; unique_id=&quot;15685&quot;&gt;&lt;property id=&quot;20148&quot; value=&quot;5&quot;/&gt;&lt;property id=&quot;20300&quot; value=&quot;Slide 27 - &amp;quot;Knowledge Check #4&amp;quot;&quot;/&gt;&lt;property id=&quot;20307&quot; value=&quot;441&quot;/&gt;&lt;/object&gt;&lt;object type=&quot;3&quot; unique_id=&quot;15686&quot;&gt;&lt;property id=&quot;20148&quot; value=&quot;5&quot;/&gt;&lt;property id=&quot;20300&quot; value=&quot;Slide 28&quot;/&gt;&lt;property id=&quot;20307&quot; value=&quot;438&quot;/&gt;&lt;/object&gt;&lt;object type=&quot;3&quot; unique_id=&quot;15687&quot;&gt;&lt;property id=&quot;20148&quot; value=&quot;5&quot;/&gt;&lt;property id=&quot;20300&quot; value=&quot;Slide 31 - &amp;quot;Knowledge Check #5&amp;quot;&quot;/&gt;&lt;property id=&quot;20307&quot; value=&quot;442&quot;/&gt;&lt;/object&gt;&lt;object type=&quot;3&quot; unique_id=&quot;15688&quot;&gt;&lt;property id=&quot;20148&quot; value=&quot;5&quot;/&gt;&lt;property id=&quot;20300&quot; value=&quot;Slide 32&quot;/&gt;&lt;property id=&quot;20307&quot; value=&quot;439&quot;/&gt;&lt;/object&gt;&lt;object type=&quot;3&quot; unique_id=&quot;15689&quot;&gt;&lt;property id=&quot;20148&quot; value=&quot;5&quot;/&gt;&lt;property id=&quot;20300&quot; value=&quot;Slide 38 - &amp;quot;Course Summary&amp;quot;&quot;/&gt;&lt;property id=&quot;20307&quot; value=&quot;401&quot;/&gt;&lt;/object&gt;&lt;object type=&quot;3&quot; unique_id=&quot;15690&quot;&gt;&lt;property id=&quot;20148&quot; value=&quot;5&quot;/&gt;&lt;property id=&quot;20300&quot; value=&quot;Slide 39 - &amp;quot;Questions?&amp;quot;&quot;/&gt;&lt;property id=&quot;20307&quot; value=&quot;350&quot;/&gt;&lt;/object&gt;&lt;object type=&quot;3&quot; unique_id=&quot;15691&quot;&gt;&lt;property id=&quot;20148&quot; value=&quot;5&quot;/&gt;&lt;property id=&quot;20300&quot; value=&quot;Slide 40 - &amp;quot;Next Steps&amp;quot;&quot;/&gt;&lt;property id=&quot;20307&quot; value=&quot;351&quot;/&gt;&lt;/object&gt;&lt;object type=&quot;3&quot; unique_id=&quot;18994&quot;&gt;&lt;property id=&quot;20148&quot; value=&quot;5&quot;/&gt;&lt;property id=&quot;20300&quot; value=&quot;Slide 7 - &amp;quot;Knowledge Check #1&amp;quot;&quot;/&gt;&lt;property id=&quot;20307&quot; value=&quot;444&quot;/&gt;&lt;/object&gt;&lt;object type=&quot;3&quot; unique_id=&quot;18996&quot;&gt;&lt;property id=&quot;20148&quot; value=&quot;5&quot;/&gt;&lt;property id=&quot;20300&quot; value=&quot;Slide 21 - &amp;quot;Knowledge Check #3 - Answer&amp;quot;&quot;/&gt;&lt;property id=&quot;20307&quot; value=&quot;445&quot;/&gt;&lt;/object&gt;&lt;/object&gt;&lt;object type=&quot;8&quot; unique_id=&quot;12344&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3&quot;/&gt;&lt;lineCharCount val=&quot;12&quot;/&gt;&lt;lineCharCount val=&quot;13&quot;/&gt;&lt;lineCharCount val=&quot;11&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heme/theme1.xml><?xml version="1.0" encoding="utf-8"?>
<a:theme xmlns:a="http://schemas.openxmlformats.org/drawingml/2006/main" name="1_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Choose VA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7179</TotalTime>
  <Words>6053</Words>
  <Application>Microsoft Office PowerPoint</Application>
  <PresentationFormat>Widescreen</PresentationFormat>
  <Paragraphs>611</Paragraphs>
  <Slides>41</Slides>
  <Notes>41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41</vt:i4>
      </vt:variant>
    </vt:vector>
  </HeadingPairs>
  <TitlesOfParts>
    <vt:vector size="48" baseType="lpstr">
      <vt:lpstr>Arial</vt:lpstr>
      <vt:lpstr>Calibri</vt:lpstr>
      <vt:lpstr>Myriad Pro</vt:lpstr>
      <vt:lpstr>Segoe UI</vt:lpstr>
      <vt:lpstr>1_Choose VA Theme</vt:lpstr>
      <vt:lpstr>2_Choose VA Theme</vt:lpstr>
      <vt:lpstr>Choose VA Theme</vt:lpstr>
      <vt:lpstr>Rating Improved Decision Notices Module 3: Favorable Findings</vt:lpstr>
      <vt:lpstr>The Bottom Line</vt:lpstr>
      <vt:lpstr>Improved Decision Notices</vt:lpstr>
      <vt:lpstr>References</vt:lpstr>
      <vt:lpstr>PowerPoint Presentation</vt:lpstr>
      <vt:lpstr>Eight-Point Decision Requirements</vt:lpstr>
      <vt:lpstr>Knowledge Check #1</vt:lpstr>
      <vt:lpstr>PowerPoint Presentation</vt:lpstr>
      <vt:lpstr>Definition</vt:lpstr>
      <vt:lpstr>Overview of Favorable Findings</vt:lpstr>
      <vt:lpstr>Knowledge Check #2</vt:lpstr>
      <vt:lpstr>PowerPoint Presentation</vt:lpstr>
      <vt:lpstr>Improved Decision Notices</vt:lpstr>
      <vt:lpstr>Determining the Required Material Element</vt:lpstr>
      <vt:lpstr>Breakdown of a Favorable Finding</vt:lpstr>
      <vt:lpstr>Improved Decision Notices</vt:lpstr>
      <vt:lpstr>Improved Decision Notices</vt:lpstr>
      <vt:lpstr>Ancillary Benefits</vt:lpstr>
      <vt:lpstr>Previous Denials</vt:lpstr>
      <vt:lpstr>Knowledge Check #3</vt:lpstr>
      <vt:lpstr>Knowledge Check #3 – Answer</vt:lpstr>
      <vt:lpstr>PowerPoint Presentation</vt:lpstr>
      <vt:lpstr>Improved Decision Notices</vt:lpstr>
      <vt:lpstr>Improved Decision Notices</vt:lpstr>
      <vt:lpstr>Editing and Deleting Favorable Findings</vt:lpstr>
      <vt:lpstr>Adding Favorable Findings to Narrative</vt:lpstr>
      <vt:lpstr>Knowledge Check #4</vt:lpstr>
      <vt:lpstr>PowerPoint Presentation</vt:lpstr>
      <vt:lpstr>Overturning Favorable Findings</vt:lpstr>
      <vt:lpstr>Overturning Favorable Findings in VBMS-R</vt:lpstr>
      <vt:lpstr>Knowledge Check #5</vt:lpstr>
      <vt:lpstr>PowerPoint Presentation</vt:lpstr>
      <vt:lpstr>Example #1 – Direct </vt:lpstr>
      <vt:lpstr>Example #2 – Secondary </vt:lpstr>
      <vt:lpstr>Example #3 – Presumptive </vt:lpstr>
      <vt:lpstr>Example #4 – IU </vt:lpstr>
      <vt:lpstr>Practice Exercise</vt:lpstr>
      <vt:lpstr>Course Summary</vt:lpstr>
      <vt:lpstr>Questions?</vt:lpstr>
      <vt:lpstr>Next Steps</vt:lpstr>
      <vt:lpstr>Additional Courses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Rating Improved Decision Notices Module 3</dc:title>
  <dc:creator>Department of Veterans Affairs, Veterans Benefits Administration, Office of Administrative Review, STAFF</dc:creator>
  <cp:lastModifiedBy>Kathy Poole</cp:lastModifiedBy>
  <cp:revision>218</cp:revision>
  <dcterms:created xsi:type="dcterms:W3CDTF">2022-01-03T19:37:28Z</dcterms:created>
  <dcterms:modified xsi:type="dcterms:W3CDTF">2022-03-08T13:43:36Z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