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5"/>
  </p:notesMasterIdLst>
  <p:sldIdLst>
    <p:sldId id="141168560" r:id="rId5"/>
    <p:sldId id="141168599" r:id="rId6"/>
    <p:sldId id="141168589" r:id="rId7"/>
    <p:sldId id="141168608" r:id="rId8"/>
    <p:sldId id="141168609" r:id="rId9"/>
    <p:sldId id="141168621" r:id="rId10"/>
    <p:sldId id="141168622" r:id="rId11"/>
    <p:sldId id="141168610" r:id="rId12"/>
    <p:sldId id="141168611" r:id="rId13"/>
    <p:sldId id="141168612" r:id="rId14"/>
    <p:sldId id="141168613" r:id="rId15"/>
    <p:sldId id="141168614" r:id="rId16"/>
    <p:sldId id="141168615" r:id="rId17"/>
    <p:sldId id="141168623" r:id="rId18"/>
    <p:sldId id="141168616" r:id="rId19"/>
    <p:sldId id="141168617" r:id="rId20"/>
    <p:sldId id="141168618" r:id="rId21"/>
    <p:sldId id="141168619" r:id="rId22"/>
    <p:sldId id="141168620" r:id="rId23"/>
    <p:sldId id="14116860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5">
          <p15:clr>
            <a:srgbClr val="A4A3A4"/>
          </p15:clr>
        </p15:guide>
        <p15:guide id="2" orient="horz" pos="1046">
          <p15:clr>
            <a:srgbClr val="A4A3A4"/>
          </p15:clr>
        </p15:guide>
        <p15:guide id="3" orient="horz" pos="4010">
          <p15:clr>
            <a:srgbClr val="A4A3A4"/>
          </p15:clr>
        </p15:guide>
        <p15:guide id="4" orient="horz" pos="439">
          <p15:clr>
            <a:srgbClr val="A4A3A4"/>
          </p15:clr>
        </p15:guide>
        <p15:guide id="5" orient="horz" pos="2160">
          <p15:clr>
            <a:srgbClr val="A4A3A4"/>
          </p15:clr>
        </p15:guide>
        <p15:guide id="6" pos="1926">
          <p15:clr>
            <a:srgbClr val="A4A3A4"/>
          </p15:clr>
        </p15:guide>
        <p15:guide id="7" pos="4271">
          <p15:clr>
            <a:srgbClr val="A4A3A4"/>
          </p15:clr>
        </p15:guide>
        <p15:guide id="8" pos="3421">
          <p15:clr>
            <a:srgbClr val="A4A3A4"/>
          </p15:clr>
        </p15:guide>
        <p15:guide id="9" pos="285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nnery, (Gathercole)  Jessica J. VBAVACO" initials="F(JJV" lastIdx="16" clrIdx="0">
    <p:extLst>
      <p:ext uri="{19B8F6BF-5375-455C-9EA6-DF929625EA0E}">
        <p15:presenceInfo xmlns:p15="http://schemas.microsoft.com/office/powerpoint/2012/main" userId="S::Jessica.Flannery@va.gov::ac6e88b8-5703-4276-8750-a6b4e0e719b1" providerId="AD"/>
      </p:ext>
    </p:extLst>
  </p:cmAuthor>
  <p:cmAuthor id="2" name="YOUNG, Kenneth W., VBAVACO" initials="YKWV" lastIdx="13" clrIdx="1">
    <p:extLst>
      <p:ext uri="{19B8F6BF-5375-455C-9EA6-DF929625EA0E}">
        <p15:presenceInfo xmlns:p15="http://schemas.microsoft.com/office/powerpoint/2012/main" userId="S::Kenneth.YOUNG@va.gov::c62186a2-6984-40e9-9d42-eced7058871b" providerId="AD"/>
      </p:ext>
    </p:extLst>
  </p:cmAuthor>
  <p:cmAuthor id="3" name="Thompson, Wakita, VBAVACO" initials="TWV" lastIdx="8" clrIdx="2">
    <p:extLst>
      <p:ext uri="{19B8F6BF-5375-455C-9EA6-DF929625EA0E}">
        <p15:presenceInfo xmlns:p15="http://schemas.microsoft.com/office/powerpoint/2012/main" userId="S::Wakita.Thompson@va.gov::23be1cf4-24ae-413b-b9a7-5f5c2b16086c" providerId="AD"/>
      </p:ext>
    </p:extLst>
  </p:cmAuthor>
  <p:cmAuthor id="4" name="Hunsicker, Shannon M., VBAVACO" initials="HSMV" lastIdx="17" clrIdx="3">
    <p:extLst>
      <p:ext uri="{19B8F6BF-5375-455C-9EA6-DF929625EA0E}">
        <p15:presenceInfo xmlns:p15="http://schemas.microsoft.com/office/powerpoint/2012/main" userId="S::Shannon.Hunsicker@va.gov::3c18c92a-8eee-4b4a-a942-01c2d1c44547" providerId="AD"/>
      </p:ext>
    </p:extLst>
  </p:cmAuthor>
  <p:cmAuthor id="5" name="Bundy, Jania V., VBAVACO" initials="BJVV" lastIdx="9" clrIdx="4">
    <p:extLst>
      <p:ext uri="{19B8F6BF-5375-455C-9EA6-DF929625EA0E}">
        <p15:presenceInfo xmlns:p15="http://schemas.microsoft.com/office/powerpoint/2012/main" userId="S::Jania.Bundy@va.gov::a49f9063-e4d1-41fa-9afb-0e3080be25ae" providerId="AD"/>
      </p:ext>
    </p:extLst>
  </p:cmAuthor>
  <p:cmAuthor id="6" name="Boyd, Corina, VBAVACO" initials="BCV" lastIdx="6" clrIdx="5">
    <p:extLst>
      <p:ext uri="{19B8F6BF-5375-455C-9EA6-DF929625EA0E}">
        <p15:presenceInfo xmlns:p15="http://schemas.microsoft.com/office/powerpoint/2012/main" userId="S::Corina.Boyd@va.gov::c5a7de96-80e2-45ee-a370-fbb5f8214f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66FF66"/>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4896A-01AB-44F7-99A7-1249F06E1C9A}" v="1" dt="2022-02-22T18:43:07.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82" autoAdjust="0"/>
  </p:normalViewPr>
  <p:slideViewPr>
    <p:cSldViewPr snapToGrid="0">
      <p:cViewPr varScale="1">
        <p:scale>
          <a:sx n="53" d="100"/>
          <a:sy n="53" d="100"/>
        </p:scale>
        <p:origin x="1660" y="36"/>
      </p:cViewPr>
      <p:guideLst>
        <p:guide orient="horz" pos="3705"/>
        <p:guide orient="horz" pos="1046"/>
        <p:guide orient="horz" pos="4010"/>
        <p:guide orient="horz" pos="439"/>
        <p:guide orient="horz" pos="2160"/>
        <p:guide pos="1926"/>
        <p:guide pos="4271"/>
        <p:guide pos="3421"/>
        <p:guide pos="285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sicker, Shannon M., VBAVACO" userId="3c18c92a-8eee-4b4a-a942-01c2d1c44547" providerId="ADAL" clId="{2D84896A-01AB-44F7-99A7-1249F06E1C9A}"/>
    <pc:docChg chg="modSld">
      <pc:chgData name="Hunsicker, Shannon M., VBAVACO" userId="3c18c92a-8eee-4b4a-a942-01c2d1c44547" providerId="ADAL" clId="{2D84896A-01AB-44F7-99A7-1249F06E1C9A}" dt="2022-02-22T19:54:13.436" v="42" actId="20577"/>
      <pc:docMkLst>
        <pc:docMk/>
      </pc:docMkLst>
      <pc:sldChg chg="addSp modSp">
        <pc:chgData name="Hunsicker, Shannon M., VBAVACO" userId="3c18c92a-8eee-4b4a-a942-01c2d1c44547" providerId="ADAL" clId="{2D84896A-01AB-44F7-99A7-1249F06E1C9A}" dt="2022-02-22T18:43:07.621" v="1"/>
        <pc:sldMkLst>
          <pc:docMk/>
          <pc:sldMk cId="2859635043" sldId="141168610"/>
        </pc:sldMkLst>
        <pc:spChg chg="add mod">
          <ac:chgData name="Hunsicker, Shannon M., VBAVACO" userId="3c18c92a-8eee-4b4a-a942-01c2d1c44547" providerId="ADAL" clId="{2D84896A-01AB-44F7-99A7-1249F06E1C9A}" dt="2022-02-22T18:43:07.621" v="1"/>
          <ac:spMkLst>
            <pc:docMk/>
            <pc:sldMk cId="2859635043" sldId="141168610"/>
            <ac:spMk id="5" creationId="{F815E5D5-C7A3-4541-B56E-7A406641F020}"/>
          </ac:spMkLst>
        </pc:spChg>
      </pc:sldChg>
      <pc:sldChg chg="modSp mod">
        <pc:chgData name="Hunsicker, Shannon M., VBAVACO" userId="3c18c92a-8eee-4b4a-a942-01c2d1c44547" providerId="ADAL" clId="{2D84896A-01AB-44F7-99A7-1249F06E1C9A}" dt="2022-02-18T17:47:03.831" v="0" actId="13926"/>
        <pc:sldMkLst>
          <pc:docMk/>
          <pc:sldMk cId="3925358314" sldId="141168612"/>
        </pc:sldMkLst>
        <pc:spChg chg="mod">
          <ac:chgData name="Hunsicker, Shannon M., VBAVACO" userId="3c18c92a-8eee-4b4a-a942-01c2d1c44547" providerId="ADAL" clId="{2D84896A-01AB-44F7-99A7-1249F06E1C9A}" dt="2022-02-18T17:47:03.831" v="0" actId="13926"/>
          <ac:spMkLst>
            <pc:docMk/>
            <pc:sldMk cId="3925358314" sldId="141168612"/>
            <ac:spMk id="2" creationId="{EB17EF27-D9CE-49F1-99A4-48A54616AF51}"/>
          </ac:spMkLst>
        </pc:spChg>
      </pc:sldChg>
      <pc:sldChg chg="modSp mod">
        <pc:chgData name="Hunsicker, Shannon M., VBAVACO" userId="3c18c92a-8eee-4b4a-a942-01c2d1c44547" providerId="ADAL" clId="{2D84896A-01AB-44F7-99A7-1249F06E1C9A}" dt="2022-02-22T19:54:13.436" v="42" actId="20577"/>
        <pc:sldMkLst>
          <pc:docMk/>
          <pc:sldMk cId="570611595" sldId="141168614"/>
        </pc:sldMkLst>
        <pc:spChg chg="mod">
          <ac:chgData name="Hunsicker, Shannon M., VBAVACO" userId="3c18c92a-8eee-4b4a-a942-01c2d1c44547" providerId="ADAL" clId="{2D84896A-01AB-44F7-99A7-1249F06E1C9A}" dt="2022-02-22T19:54:13.436" v="42" actId="20577"/>
          <ac:spMkLst>
            <pc:docMk/>
            <pc:sldMk cId="570611595" sldId="141168614"/>
            <ac:spMk id="9" creationId="{842495BC-9B5C-4812-B882-C2CD4591BC80}"/>
          </ac:spMkLst>
        </pc:spChg>
      </pc:sldChg>
      <pc:sldChg chg="modSp mod">
        <pc:chgData name="Hunsicker, Shannon M., VBAVACO" userId="3c18c92a-8eee-4b4a-a942-01c2d1c44547" providerId="ADAL" clId="{2D84896A-01AB-44F7-99A7-1249F06E1C9A}" dt="2022-02-22T19:30:49.266" v="4" actId="20577"/>
        <pc:sldMkLst>
          <pc:docMk/>
          <pc:sldMk cId="194766135" sldId="141168615"/>
        </pc:sldMkLst>
        <pc:spChg chg="mod">
          <ac:chgData name="Hunsicker, Shannon M., VBAVACO" userId="3c18c92a-8eee-4b4a-a942-01c2d1c44547" providerId="ADAL" clId="{2D84896A-01AB-44F7-99A7-1249F06E1C9A}" dt="2022-02-22T19:30:49.266" v="4" actId="20577"/>
          <ac:spMkLst>
            <pc:docMk/>
            <pc:sldMk cId="194766135" sldId="141168615"/>
            <ac:spMk id="9" creationId="{842495BC-9B5C-4812-B882-C2CD4591BC80}"/>
          </ac:spMkLst>
        </pc:spChg>
      </pc:sldChg>
      <pc:sldChg chg="modSp mod">
        <pc:chgData name="Hunsicker, Shannon M., VBAVACO" userId="3c18c92a-8eee-4b4a-a942-01c2d1c44547" providerId="ADAL" clId="{2D84896A-01AB-44F7-99A7-1249F06E1C9A}" dt="2022-02-22T19:35:28.453" v="23" actId="20577"/>
        <pc:sldMkLst>
          <pc:docMk/>
          <pc:sldMk cId="2238007471" sldId="141168617"/>
        </pc:sldMkLst>
        <pc:spChg chg="mod">
          <ac:chgData name="Hunsicker, Shannon M., VBAVACO" userId="3c18c92a-8eee-4b4a-a942-01c2d1c44547" providerId="ADAL" clId="{2D84896A-01AB-44F7-99A7-1249F06E1C9A}" dt="2022-02-22T19:35:28.453" v="23" actId="20577"/>
          <ac:spMkLst>
            <pc:docMk/>
            <pc:sldMk cId="2238007471" sldId="141168617"/>
            <ac:spMk id="9" creationId="{842495BC-9B5C-4812-B882-C2CD4591BC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329CD73D-588A-4523-A3FC-14405FD3D2F5}" type="datetimeFigureOut">
              <a:rPr lang="en-US" smtClean="0"/>
              <a:t>02/22/2022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0" tIns="46585" rIns="93170" bIns="46585" rtlCol="0" anchor="b"/>
          <a:lstStyle>
            <a:lvl1pPr algn="r">
              <a:defRPr sz="1200"/>
            </a:lvl1pPr>
          </a:lstStyle>
          <a:p>
            <a:fld id="{7DE02615-B5EC-45E8-9D56-46B81AB3CF35}" type="slidenum">
              <a:rPr lang="en-US" smtClean="0"/>
              <a:t>‹#›</a:t>
            </a:fld>
            <a:endParaRPr lang="en-US"/>
          </a:p>
        </p:txBody>
      </p:sp>
    </p:spTree>
    <p:extLst>
      <p:ext uri="{BB962C8B-B14F-4D97-AF65-F5344CB8AC3E}">
        <p14:creationId xmlns:p14="http://schemas.microsoft.com/office/powerpoint/2010/main" val="137799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1</a:t>
            </a:fld>
            <a:endParaRPr lang="en-US"/>
          </a:p>
        </p:txBody>
      </p:sp>
    </p:spTree>
    <p:extLst>
      <p:ext uri="{BB962C8B-B14F-4D97-AF65-F5344CB8AC3E}">
        <p14:creationId xmlns:p14="http://schemas.microsoft.com/office/powerpoint/2010/main" val="160782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12</a:t>
            </a:fld>
            <a:endParaRPr lang="en-US"/>
          </a:p>
        </p:txBody>
      </p:sp>
    </p:spTree>
    <p:extLst>
      <p:ext uri="{BB962C8B-B14F-4D97-AF65-F5344CB8AC3E}">
        <p14:creationId xmlns:p14="http://schemas.microsoft.com/office/powerpoint/2010/main" val="405787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13</a:t>
            </a:fld>
            <a:endParaRPr lang="en-US"/>
          </a:p>
        </p:txBody>
      </p:sp>
    </p:spTree>
    <p:extLst>
      <p:ext uri="{BB962C8B-B14F-4D97-AF65-F5344CB8AC3E}">
        <p14:creationId xmlns:p14="http://schemas.microsoft.com/office/powerpoint/2010/main" val="201993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14</a:t>
            </a:fld>
            <a:endParaRPr lang="en-US"/>
          </a:p>
        </p:txBody>
      </p:sp>
    </p:spTree>
    <p:extLst>
      <p:ext uri="{BB962C8B-B14F-4D97-AF65-F5344CB8AC3E}">
        <p14:creationId xmlns:p14="http://schemas.microsoft.com/office/powerpoint/2010/main" val="176567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15</a:t>
            </a:fld>
            <a:endParaRPr lang="en-US"/>
          </a:p>
        </p:txBody>
      </p:sp>
    </p:spTree>
    <p:extLst>
      <p:ext uri="{BB962C8B-B14F-4D97-AF65-F5344CB8AC3E}">
        <p14:creationId xmlns:p14="http://schemas.microsoft.com/office/powerpoint/2010/main" val="71512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7DE02615-B5EC-45E8-9D56-46B81AB3CF35}" type="slidenum">
              <a:rPr lang="en-US" smtClean="0"/>
              <a:t>16</a:t>
            </a:fld>
            <a:endParaRPr lang="en-US"/>
          </a:p>
        </p:txBody>
      </p:sp>
    </p:spTree>
    <p:extLst>
      <p:ext uri="{BB962C8B-B14F-4D97-AF65-F5344CB8AC3E}">
        <p14:creationId xmlns:p14="http://schemas.microsoft.com/office/powerpoint/2010/main" val="264057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17</a:t>
            </a:fld>
            <a:endParaRPr lang="en-US"/>
          </a:p>
        </p:txBody>
      </p:sp>
    </p:spTree>
    <p:extLst>
      <p:ext uri="{BB962C8B-B14F-4D97-AF65-F5344CB8AC3E}">
        <p14:creationId xmlns:p14="http://schemas.microsoft.com/office/powerpoint/2010/main" val="948402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18</a:t>
            </a:fld>
            <a:endParaRPr lang="en-US"/>
          </a:p>
        </p:txBody>
      </p:sp>
    </p:spTree>
    <p:extLst>
      <p:ext uri="{BB962C8B-B14F-4D97-AF65-F5344CB8AC3E}">
        <p14:creationId xmlns:p14="http://schemas.microsoft.com/office/powerpoint/2010/main" val="415526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P&amp;P and Training mailboxes</a:t>
            </a:r>
          </a:p>
        </p:txBody>
      </p:sp>
      <p:sp>
        <p:nvSpPr>
          <p:cNvPr id="4" name="Slide Number Placeholder 3"/>
          <p:cNvSpPr>
            <a:spLocks noGrp="1"/>
          </p:cNvSpPr>
          <p:nvPr>
            <p:ph type="sldNum" sz="quarter" idx="5"/>
          </p:nvPr>
        </p:nvSpPr>
        <p:spPr/>
        <p:txBody>
          <a:bodyPr/>
          <a:lstStyle/>
          <a:p>
            <a:fld id="{7DE02615-B5EC-45E8-9D56-46B81AB3CF35}" type="slidenum">
              <a:rPr lang="en-US" smtClean="0"/>
              <a:t>20</a:t>
            </a:fld>
            <a:endParaRPr lang="en-US"/>
          </a:p>
        </p:txBody>
      </p:sp>
    </p:spTree>
    <p:extLst>
      <p:ext uri="{BB962C8B-B14F-4D97-AF65-F5344CB8AC3E}">
        <p14:creationId xmlns:p14="http://schemas.microsoft.com/office/powerpoint/2010/main" val="371674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2</a:t>
            </a:fld>
            <a:endParaRPr lang="en-US"/>
          </a:p>
        </p:txBody>
      </p:sp>
    </p:spTree>
    <p:extLst>
      <p:ext uri="{BB962C8B-B14F-4D97-AF65-F5344CB8AC3E}">
        <p14:creationId xmlns:p14="http://schemas.microsoft.com/office/powerpoint/2010/main" val="89588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3</a:t>
            </a:fld>
            <a:endParaRPr lang="en-US"/>
          </a:p>
        </p:txBody>
      </p:sp>
    </p:spTree>
    <p:extLst>
      <p:ext uri="{BB962C8B-B14F-4D97-AF65-F5344CB8AC3E}">
        <p14:creationId xmlns:p14="http://schemas.microsoft.com/office/powerpoint/2010/main" val="95189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4</a:t>
            </a:fld>
            <a:endParaRPr lang="en-US"/>
          </a:p>
        </p:txBody>
      </p:sp>
    </p:spTree>
    <p:extLst>
      <p:ext uri="{BB962C8B-B14F-4D97-AF65-F5344CB8AC3E}">
        <p14:creationId xmlns:p14="http://schemas.microsoft.com/office/powerpoint/2010/main" val="153747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6</a:t>
            </a:fld>
            <a:endParaRPr lang="en-US"/>
          </a:p>
        </p:txBody>
      </p:sp>
    </p:spTree>
    <p:extLst>
      <p:ext uri="{BB962C8B-B14F-4D97-AF65-F5344CB8AC3E}">
        <p14:creationId xmlns:p14="http://schemas.microsoft.com/office/powerpoint/2010/main" val="223050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8</a:t>
            </a:fld>
            <a:endParaRPr lang="en-US"/>
          </a:p>
        </p:txBody>
      </p:sp>
    </p:spTree>
    <p:extLst>
      <p:ext uri="{BB962C8B-B14F-4D97-AF65-F5344CB8AC3E}">
        <p14:creationId xmlns:p14="http://schemas.microsoft.com/office/powerpoint/2010/main" val="355737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9</a:t>
            </a:fld>
            <a:endParaRPr lang="en-US"/>
          </a:p>
        </p:txBody>
      </p:sp>
    </p:spTree>
    <p:extLst>
      <p:ext uri="{BB962C8B-B14F-4D97-AF65-F5344CB8AC3E}">
        <p14:creationId xmlns:p14="http://schemas.microsoft.com/office/powerpoint/2010/main" val="165573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10</a:t>
            </a:fld>
            <a:endParaRPr lang="en-US"/>
          </a:p>
        </p:txBody>
      </p:sp>
    </p:spTree>
    <p:extLst>
      <p:ext uri="{BB962C8B-B14F-4D97-AF65-F5344CB8AC3E}">
        <p14:creationId xmlns:p14="http://schemas.microsoft.com/office/powerpoint/2010/main" val="362396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02615-B5EC-45E8-9D56-46B81AB3CF35}" type="slidenum">
              <a:rPr lang="en-US" smtClean="0"/>
              <a:t>11</a:t>
            </a:fld>
            <a:endParaRPr lang="en-US"/>
          </a:p>
        </p:txBody>
      </p:sp>
    </p:spTree>
    <p:extLst>
      <p:ext uri="{BB962C8B-B14F-4D97-AF65-F5344CB8AC3E}">
        <p14:creationId xmlns:p14="http://schemas.microsoft.com/office/powerpoint/2010/main" val="1889752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
        <p:nvSpPr>
          <p:cNvPr id="4" name="Rectangle 3"/>
          <p:cNvSpPr/>
          <p:nvPr userDrawn="1"/>
        </p:nvSpPr>
        <p:spPr>
          <a:xfrm>
            <a:off x="0" y="5376962"/>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a:endParaRPr lang="en-US" sz="1013">
              <a:solidFill>
                <a:prstClr val="white"/>
              </a:solidFill>
            </a:endParaRPr>
          </a:p>
        </p:txBody>
      </p:sp>
      <p:sp>
        <p:nvSpPr>
          <p:cNvPr id="6" name="Title 1"/>
          <p:cNvSpPr txBox="1">
            <a:spLocks/>
          </p:cNvSpPr>
          <p:nvPr userDrawn="1"/>
        </p:nvSpPr>
        <p:spPr>
          <a:xfrm>
            <a:off x="2921343" y="4803741"/>
            <a:ext cx="5775325" cy="450535"/>
          </a:xfrm>
          <a:prstGeom prst="rect">
            <a:avLst/>
          </a:prstGeom>
          <a:ln>
            <a:solidFill>
              <a:schemeClr val="bg1"/>
            </a:solidFill>
          </a:ln>
        </p:spPr>
        <p:txBody>
          <a:bodyPr vert="horz" lIns="51435" tIns="25718" rIns="51435" bIns="2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125">
                <a:solidFill>
                  <a:srgbClr val="000000"/>
                </a:solidFill>
              </a:rPr>
              <a:t>August 30, 2017</a:t>
            </a:r>
          </a:p>
        </p:txBody>
      </p:sp>
      <p:grpSp>
        <p:nvGrpSpPr>
          <p:cNvPr id="12" name="Group 11"/>
          <p:cNvGrpSpPr/>
          <p:nvPr userDrawn="1"/>
        </p:nvGrpSpPr>
        <p:grpSpPr>
          <a:xfrm>
            <a:off x="1285686" y="1694046"/>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469" b="1" spc="-56">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3038" b="1">
                  <a:solidFill>
                    <a:srgbClr val="00B0F0"/>
                  </a:solidFill>
                  <a:latin typeface="Arial" panose="020B0604020202020204" pitchFamily="34" charset="0"/>
                  <a:cs typeface="Arial" panose="020B0604020202020204" pitchFamily="34" charset="0"/>
                </a:rPr>
                <a:t>Key Leaders </a:t>
              </a:r>
              <a:br>
                <a:rPr lang="en-US" sz="3038" b="1">
                  <a:solidFill>
                    <a:srgbClr val="00B0F0"/>
                  </a:solidFill>
                  <a:latin typeface="Arial" panose="020B0604020202020204" pitchFamily="34" charset="0"/>
                  <a:cs typeface="Arial" panose="020B0604020202020204" pitchFamily="34" charset="0"/>
                </a:rPr>
              </a:br>
              <a:r>
                <a:rPr lang="en-US" sz="3038"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93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Tree>
    <p:extLst>
      <p:ext uri="{BB962C8B-B14F-4D97-AF65-F5344CB8AC3E}">
        <p14:creationId xmlns:p14="http://schemas.microsoft.com/office/powerpoint/2010/main" val="98241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a:p>
        </p:txBody>
      </p:sp>
      <p:pic>
        <p:nvPicPr>
          <p:cNvPr id="5" name="Picture 4"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6" name="Rectangle 5"/>
          <p:cNvSpPr/>
          <p:nvPr userDrawn="1"/>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11"/>
          <p:cNvSpPr>
            <a:spLocks noGrp="1"/>
          </p:cNvSpPr>
          <p:nvPr>
            <p:ph type="ctrTitle"/>
          </p:nvPr>
        </p:nvSpPr>
        <p:spPr>
          <a:xfrm>
            <a:off x="708660" y="2439035"/>
            <a:ext cx="7772400" cy="1470025"/>
          </a:xfrm>
        </p:spPr>
        <p:txBody>
          <a:bodyPr/>
          <a:lstStyle/>
          <a:p>
            <a:r>
              <a:rPr lang="en-US">
                <a:solidFill>
                  <a:srgbClr val="0083BE"/>
                </a:solidFill>
              </a:rPr>
              <a:t>Title of Presentation</a:t>
            </a:r>
            <a:endParaRPr lang="en-US"/>
          </a:p>
        </p:txBody>
      </p:sp>
      <p:pic>
        <p:nvPicPr>
          <p:cNvPr id="9" name="Picture 8"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10" name="TextBox 9"/>
          <p:cNvSpPr txBox="1"/>
          <p:nvPr userDrawn="1"/>
        </p:nvSpPr>
        <p:spPr>
          <a:xfrm>
            <a:off x="140044" y="5935844"/>
            <a:ext cx="4431956" cy="400110"/>
          </a:xfrm>
          <a:prstGeom prst="rect">
            <a:avLst/>
          </a:prstGeom>
          <a:noFill/>
        </p:spPr>
        <p:txBody>
          <a:bodyPr wrap="square" rtlCol="0">
            <a:spAutoFit/>
          </a:bodyPr>
          <a:lstStyle/>
          <a:p>
            <a:r>
              <a:rPr lang="en-US" sz="2000" b="1">
                <a:solidFill>
                  <a:schemeClr val="bg1"/>
                </a:solidFill>
                <a:latin typeface="Myriad Pro"/>
              </a:rPr>
              <a:t>Veterans Benefits Administration</a:t>
            </a:r>
          </a:p>
        </p:txBody>
      </p:sp>
    </p:spTree>
    <p:extLst>
      <p:ext uri="{BB962C8B-B14F-4D97-AF65-F5344CB8AC3E}">
        <p14:creationId xmlns:p14="http://schemas.microsoft.com/office/powerpoint/2010/main" val="263453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2025"/>
              <a:t>Agenda</a:t>
            </a:r>
            <a:endParaRPr lang="en-US" sz="2025" u="sng"/>
          </a:p>
        </p:txBody>
      </p:sp>
      <p:sp>
        <p:nvSpPr>
          <p:cNvPr id="6" name="TextBox 5"/>
          <p:cNvSpPr txBox="1"/>
          <p:nvPr userDrawn="1"/>
        </p:nvSpPr>
        <p:spPr>
          <a:xfrm>
            <a:off x="331377" y="1659469"/>
            <a:ext cx="8481253" cy="207815"/>
          </a:xfrm>
          <a:prstGeom prst="rect">
            <a:avLst/>
          </a:prstGeom>
          <a:solidFill>
            <a:srgbClr val="00B0F0"/>
          </a:solidFill>
        </p:spPr>
        <p:txBody>
          <a:bodyPr wrap="square" lIns="51435" tIns="25718" rIns="51435" bIns="25718" rtlCol="0">
            <a:spAutoFit/>
          </a:bodyPr>
          <a:lstStyle/>
          <a:p>
            <a:endParaRPr lang="en-US" sz="1013">
              <a:solidFill>
                <a:srgbClr val="000000"/>
              </a:solidFill>
            </a:endParaRPr>
          </a:p>
        </p:txBody>
      </p:sp>
      <p:sp>
        <p:nvSpPr>
          <p:cNvPr id="7" name="TextBox 6"/>
          <p:cNvSpPr txBox="1"/>
          <p:nvPr userDrawn="1"/>
        </p:nvSpPr>
        <p:spPr>
          <a:xfrm>
            <a:off x="647693" y="2928151"/>
            <a:ext cx="7892223" cy="505267"/>
          </a:xfrm>
          <a:prstGeom prst="rect">
            <a:avLst/>
          </a:prstGeom>
          <a:noFill/>
        </p:spPr>
        <p:txBody>
          <a:bodyPr wrap="square" lIns="51435" tIns="25718" rIns="51435" bIns="25718" rtlCol="0" anchor="ctr">
            <a:spAutoFit/>
          </a:bodyPr>
          <a:lstStyle/>
          <a:p>
            <a:pPr marL="0" lvl="1" indent="-192881">
              <a:spcBef>
                <a:spcPts val="675"/>
              </a:spcBef>
              <a:buFont typeface="+mj-lt"/>
              <a:buAutoNum type="arabicPeriod"/>
            </a:pPr>
            <a:r>
              <a:rPr lang="en-US" sz="1125" b="1">
                <a:solidFill>
                  <a:srgbClr val="000000"/>
                </a:solidFill>
              </a:rPr>
              <a:t>Good News Story</a:t>
            </a:r>
          </a:p>
          <a:p>
            <a:pPr marL="0" lvl="1">
              <a:spcBef>
                <a:spcPts val="675"/>
              </a:spcBef>
            </a:pPr>
            <a:endParaRPr lang="en-US" sz="1125" b="1">
              <a:solidFill>
                <a:srgbClr val="000000"/>
              </a:solidFill>
            </a:endParaRPr>
          </a:p>
        </p:txBody>
      </p:sp>
    </p:spTree>
    <p:extLst>
      <p:ext uri="{BB962C8B-B14F-4D97-AF65-F5344CB8AC3E}">
        <p14:creationId xmlns:p14="http://schemas.microsoft.com/office/powerpoint/2010/main" val="339821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025"/>
              <a:t>Click to edit Slide Master Style</a:t>
            </a:r>
            <a:endParaRPr lang="en-US" sz="2025" u="sng"/>
          </a:p>
        </p:txBody>
      </p:sp>
    </p:spTree>
    <p:extLst>
      <p:ext uri="{BB962C8B-B14F-4D97-AF65-F5344CB8AC3E}">
        <p14:creationId xmlns:p14="http://schemas.microsoft.com/office/powerpoint/2010/main" val="62505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40"/>
            <a:ext cx="21336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spTree>
    <p:extLst>
      <p:ext uri="{BB962C8B-B14F-4D97-AF65-F5344CB8AC3E}">
        <p14:creationId xmlns:p14="http://schemas.microsoft.com/office/powerpoint/2010/main" val="4425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8"/>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025"/>
              <a:t>Click to edit Slide Master Style</a:t>
            </a:r>
            <a:endParaRPr lang="en-US" sz="2025" u="sng"/>
          </a:p>
        </p:txBody>
      </p:sp>
    </p:spTree>
    <p:extLst>
      <p:ext uri="{BB962C8B-B14F-4D97-AF65-F5344CB8AC3E}">
        <p14:creationId xmlns:p14="http://schemas.microsoft.com/office/powerpoint/2010/main" val="74509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025"/>
              <a:t>Click to edit Slide Master Style</a:t>
            </a:r>
            <a:endParaRPr lang="en-US" sz="2025" u="sng"/>
          </a:p>
        </p:txBody>
      </p:sp>
    </p:spTree>
    <p:extLst>
      <p:ext uri="{BB962C8B-B14F-4D97-AF65-F5344CB8AC3E}">
        <p14:creationId xmlns:p14="http://schemas.microsoft.com/office/powerpoint/2010/main" val="361222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9"/>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144" y="273063"/>
            <a:ext cx="5111751"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1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555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7875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347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400240"/>
            <a:ext cx="384630" cy="365125"/>
          </a:xfrm>
          <a:prstGeom prst="rect">
            <a:avLst/>
          </a:prstGeom>
        </p:spPr>
        <p:txBody>
          <a:bodyPr vert="horz" lIns="91440" tIns="45720" rIns="91440" bIns="45720" rtlCol="0" anchor="ctr"/>
          <a:lstStyle>
            <a:lvl1pPr algn="r">
              <a:defRPr sz="675">
                <a:solidFill>
                  <a:schemeClr val="bg1"/>
                </a:solidFill>
              </a:defRPr>
            </a:lvl1pPr>
          </a:lstStyle>
          <a:p>
            <a:pPr defTabSz="257175"/>
            <a:fld id="{D983F1FA-211D-3044-9E35-958DFBC26156}" type="slidenum">
              <a:rPr lang="en-US" smtClean="0">
                <a:solidFill>
                  <a:prstClr val="white"/>
                </a:solidFill>
              </a:rPr>
              <a:pPr defTabSz="257175"/>
              <a:t>‹#›</a:t>
            </a:fld>
            <a:endParaRPr lang="en-US">
              <a:solidFill>
                <a:prstClr val="white"/>
              </a:solidFill>
            </a:endParaRPr>
          </a:p>
        </p:txBody>
      </p:sp>
      <p:grpSp>
        <p:nvGrpSpPr>
          <p:cNvPr id="4" name="Group 3"/>
          <p:cNvGrpSpPr/>
          <p:nvPr userDrawn="1"/>
        </p:nvGrpSpPr>
        <p:grpSpPr>
          <a:xfrm>
            <a:off x="0" y="6140688"/>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257175"/>
              <a:endParaRPr lang="en-US" sz="1013">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grpSp>
    </p:spTree>
    <p:extLst>
      <p:ext uri="{BB962C8B-B14F-4D97-AF65-F5344CB8AC3E}">
        <p14:creationId xmlns:p14="http://schemas.microsoft.com/office/powerpoint/2010/main" val="3558406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75" r:id="rId11"/>
  </p:sldLayoutIdLst>
  <p:hf hdr="0" ftr="0" dt="0"/>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mailto:NCAUnclaimedRequest@va.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NCAUnclaimedRequest@va.gov"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7954CB-2FC5-46FF-A95D-F7B151F4DF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675"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675"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0CD02E97-7926-4145-9DCE-BB0870ECB1D2}"/>
              </a:ext>
            </a:extLst>
          </p:cNvPr>
          <p:cNvSpPr txBox="1">
            <a:spLocks/>
          </p:cNvSpPr>
          <p:nvPr/>
        </p:nvSpPr>
        <p:spPr>
          <a:xfrm>
            <a:off x="685799" y="3372427"/>
            <a:ext cx="7772400" cy="110251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a:solidFill>
                  <a:srgbClr val="000000"/>
                </a:solidFill>
                <a:latin typeface="Calibri"/>
              </a:rPr>
              <a:t>Processing Unclaimed Remains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alibri"/>
              <a:ea typeface="+mj-ea"/>
              <a:cs typeface="+mj-cs"/>
            </a:endParaRPr>
          </a:p>
        </p:txBody>
      </p:sp>
      <p:sp>
        <p:nvSpPr>
          <p:cNvPr id="6" name="Subtitle 2">
            <a:extLst>
              <a:ext uri="{FF2B5EF4-FFF2-40B4-BE49-F238E27FC236}">
                <a16:creationId xmlns:a16="http://schemas.microsoft.com/office/drawing/2014/main" id="{EC6E26AA-67AC-426A-AEBB-1CCCA2EB87B5}"/>
              </a:ext>
            </a:extLst>
          </p:cNvPr>
          <p:cNvSpPr txBox="1">
            <a:spLocks/>
          </p:cNvSpPr>
          <p:nvPr/>
        </p:nvSpPr>
        <p:spPr>
          <a:xfrm>
            <a:off x="2883623" y="4404590"/>
            <a:ext cx="3376750" cy="7800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February 2022</a:t>
            </a: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4" descr="dvaseal">
            <a:extLst>
              <a:ext uri="{FF2B5EF4-FFF2-40B4-BE49-F238E27FC236}">
                <a16:creationId xmlns:a16="http://schemas.microsoft.com/office/drawing/2014/main" id="{A704A147-5733-4E11-B748-F8873CF02622}"/>
              </a:ext>
            </a:extLst>
          </p:cNvPr>
          <p:cNvPicPr>
            <a:picLocks noChangeAspect="1" noChangeArrowheads="1"/>
          </p:cNvPicPr>
          <p:nvPr/>
        </p:nvPicPr>
        <p:blipFill>
          <a:blip r:embed="rId3"/>
          <a:srcRect/>
          <a:stretch>
            <a:fillRect/>
          </a:stretch>
        </p:blipFill>
        <p:spPr bwMode="auto">
          <a:xfrm>
            <a:off x="3805372" y="1129504"/>
            <a:ext cx="1533253" cy="1533253"/>
          </a:xfrm>
          <a:prstGeom prst="rect">
            <a:avLst/>
          </a:prstGeom>
          <a:noFill/>
          <a:ln w="9525">
            <a:noFill/>
            <a:miter lim="800000"/>
            <a:headEnd/>
            <a:tailEnd/>
          </a:ln>
        </p:spPr>
      </p:pic>
    </p:spTree>
    <p:extLst>
      <p:ext uri="{BB962C8B-B14F-4D97-AF65-F5344CB8AC3E}">
        <p14:creationId xmlns:p14="http://schemas.microsoft.com/office/powerpoint/2010/main" val="59736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17EF27-D9CE-49F1-99A4-48A54616AF51}"/>
              </a:ext>
            </a:extLst>
          </p:cNvPr>
          <p:cNvSpPr>
            <a:spLocks noGrp="1"/>
          </p:cNvSpPr>
          <p:nvPr>
            <p:ph idx="1"/>
          </p:nvPr>
        </p:nvSpPr>
        <p:spPr>
          <a:xfrm>
            <a:off x="457200" y="794084"/>
            <a:ext cx="8229600" cy="4722487"/>
          </a:xfrm>
        </p:spPr>
        <p:txBody>
          <a:bodyPr>
            <a:noAutofit/>
          </a:bodyPr>
          <a:lstStyle/>
          <a:p>
            <a:r>
              <a:rPr lang="en-US" sz="1600" dirty="0"/>
              <a:t>Evidence of record</a:t>
            </a:r>
          </a:p>
          <a:p>
            <a:pPr marL="0" indent="0">
              <a:buNone/>
            </a:pPr>
            <a:endParaRPr lang="en-US" sz="1600" dirty="0"/>
          </a:p>
          <a:p>
            <a:r>
              <a:rPr lang="en-US" sz="1600" dirty="0"/>
              <a:t>If the Veteran was never in receipt of VA benefits and acceptable documentation verifying service is not of record, then </a:t>
            </a:r>
          </a:p>
          <a:p>
            <a:pPr lvl="1"/>
            <a:r>
              <a:rPr lang="en-US" sz="1600" dirty="0"/>
              <a:t>review service information within VIS, and</a:t>
            </a:r>
          </a:p>
          <a:p>
            <a:pPr lvl="1"/>
            <a:r>
              <a:rPr lang="en-US" sz="1600" dirty="0"/>
              <a:t>ask the requestor to submit</a:t>
            </a:r>
          </a:p>
          <a:p>
            <a:pPr lvl="2"/>
            <a:r>
              <a:rPr lang="en-US" sz="1600" dirty="0"/>
              <a:t>a copy or certified copy of a DD Form 214, or</a:t>
            </a:r>
          </a:p>
          <a:p>
            <a:pPr lvl="2"/>
            <a:r>
              <a:rPr lang="en-US" sz="1600" dirty="0"/>
              <a:t>other evidence of qualifying service.</a:t>
            </a:r>
          </a:p>
          <a:p>
            <a:pPr marL="0" indent="0">
              <a:buNone/>
            </a:pPr>
            <a:endParaRPr lang="en-US" sz="1600" dirty="0"/>
          </a:p>
          <a:p>
            <a:r>
              <a:rPr lang="en-US" sz="1600" dirty="0"/>
              <a:t>	The National Cemetery Administration’s (NCA’s) National Cemetery Scheduling Office must be contacted if VA records do not contain Veteran service verification documentation and the requestor, upon VA’s request, cannot readily provide a copy or certified copy of a DD Form 214, or other evidence of qualifying service.  The National Cemetery Scheduling Office will verify Veteran status and simultaneously determine eligibility for burial in a VA national cemetery.</a:t>
            </a:r>
          </a:p>
          <a:p>
            <a:endParaRPr lang="en-US" sz="1600" dirty="0"/>
          </a:p>
          <a:p>
            <a:r>
              <a:rPr lang="en-US" sz="1600" dirty="0"/>
              <a:t>To contact the National Cemetery Scheduling Office, the IVURC must send an encrypted email to </a:t>
            </a:r>
            <a:r>
              <a:rPr lang="en-US" sz="1600" b="1" u="sng" dirty="0">
                <a:hlinkClick r:id="rId3"/>
              </a:rPr>
              <a:t>NCAUnclaimedRequest@va.gov</a:t>
            </a:r>
            <a:r>
              <a:rPr lang="en-US" sz="1600" dirty="0"/>
              <a:t> with the subject </a:t>
            </a:r>
            <a:r>
              <a:rPr lang="en-US" sz="1600" i="1" dirty="0"/>
              <a:t>Verification of Veteran Status of Unclaimed Remains Requested</a:t>
            </a:r>
            <a:r>
              <a:rPr lang="en-US" sz="1600" dirty="0"/>
              <a:t>.  The body of the email must contain all known identifying information to include the minimum requirements </a:t>
            </a:r>
          </a:p>
        </p:txBody>
      </p:sp>
      <p:sp>
        <p:nvSpPr>
          <p:cNvPr id="3" name="Slide Number Placeholder 2">
            <a:extLst>
              <a:ext uri="{FF2B5EF4-FFF2-40B4-BE49-F238E27FC236}">
                <a16:creationId xmlns:a16="http://schemas.microsoft.com/office/drawing/2014/main" id="{E429085C-85E0-46BF-B624-A05D3C0A8A07}"/>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
        <p:nvSpPr>
          <p:cNvPr id="4" name="Title 3">
            <a:extLst>
              <a:ext uri="{FF2B5EF4-FFF2-40B4-BE49-F238E27FC236}">
                <a16:creationId xmlns:a16="http://schemas.microsoft.com/office/drawing/2014/main" id="{BC8514CA-D094-498C-8D7B-EF453F8145E6}"/>
              </a:ext>
            </a:extLst>
          </p:cNvPr>
          <p:cNvSpPr>
            <a:spLocks noGrp="1"/>
          </p:cNvSpPr>
          <p:nvPr>
            <p:ph type="title"/>
          </p:nvPr>
        </p:nvSpPr>
        <p:spPr/>
        <p:txBody>
          <a:bodyPr>
            <a:normAutofit/>
          </a:bodyPr>
          <a:lstStyle/>
          <a:p>
            <a:r>
              <a:rPr lang="en-US" dirty="0"/>
              <a:t>Verifying Service of Unclaimed Remains</a:t>
            </a:r>
          </a:p>
        </p:txBody>
      </p:sp>
    </p:spTree>
    <p:extLst>
      <p:ext uri="{BB962C8B-B14F-4D97-AF65-F5344CB8AC3E}">
        <p14:creationId xmlns:p14="http://schemas.microsoft.com/office/powerpoint/2010/main" val="392535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E0CD7-6784-4887-B805-E61EB93AA39D}"/>
              </a:ext>
            </a:extLst>
          </p:cNvPr>
          <p:cNvSpPr>
            <a:spLocks noGrp="1"/>
          </p:cNvSpPr>
          <p:nvPr>
            <p:ph idx="1"/>
          </p:nvPr>
        </p:nvSpPr>
        <p:spPr>
          <a:xfrm>
            <a:off x="457200" y="990608"/>
            <a:ext cx="8229600" cy="4833995"/>
          </a:xfrm>
        </p:spPr>
        <p:txBody>
          <a:bodyPr>
            <a:normAutofit fontScale="77500" lnSpcReduction="20000"/>
          </a:bodyPr>
          <a:lstStyle/>
          <a:p>
            <a:r>
              <a:rPr lang="en-US" sz="2300" dirty="0"/>
              <a:t>If there is a Veteran profile already established, then</a:t>
            </a:r>
          </a:p>
          <a:p>
            <a:pPr lvl="1"/>
            <a:r>
              <a:rPr lang="en-US" sz="2300" dirty="0"/>
              <a:t>update the record with verification of service, if not already completed</a:t>
            </a:r>
          </a:p>
          <a:p>
            <a:pPr lvl="1"/>
            <a:r>
              <a:rPr lang="en-US" sz="2300" dirty="0"/>
              <a:t>ensure the</a:t>
            </a:r>
          </a:p>
          <a:p>
            <a:pPr lvl="2"/>
            <a:r>
              <a:rPr lang="en-US" sz="2300" dirty="0"/>
              <a:t>establishment of an EP 500 with the claim label </a:t>
            </a:r>
            <a:r>
              <a:rPr lang="en-US" sz="2300" i="1" dirty="0"/>
              <a:t>Burial Arrangements for Unclaimed Remains</a:t>
            </a:r>
            <a:r>
              <a:rPr lang="en-US" sz="2300" dirty="0"/>
              <a:t>, and</a:t>
            </a:r>
          </a:p>
          <a:p>
            <a:pPr lvl="2"/>
            <a:r>
              <a:rPr lang="en-US" sz="2300" dirty="0"/>
              <a:t>date of death is of record, and</a:t>
            </a:r>
          </a:p>
          <a:p>
            <a:pPr lvl="1"/>
            <a:r>
              <a:rPr lang="en-US" sz="2300" dirty="0"/>
              <a:t>proceed with burial arrangements unless the exception in M21-1, Part XI, Subpart iii, 1.B.7.k applies.</a:t>
            </a:r>
          </a:p>
          <a:p>
            <a:pPr lvl="1"/>
            <a:endParaRPr lang="en-US" sz="2300" dirty="0"/>
          </a:p>
          <a:p>
            <a:pPr marL="192881" lvl="1" indent="-192881">
              <a:buFont typeface="Arial"/>
              <a:buChar char="•"/>
            </a:pPr>
            <a:r>
              <a:rPr lang="en-US" sz="2300" dirty="0"/>
              <a:t>If there is no Veteran profile established, then</a:t>
            </a:r>
          </a:p>
          <a:p>
            <a:pPr lvl="1"/>
            <a:r>
              <a:rPr lang="en-US" sz="2300" dirty="0"/>
              <a:t>create a Veteran profile</a:t>
            </a:r>
          </a:p>
          <a:p>
            <a:pPr lvl="1"/>
            <a:r>
              <a:rPr lang="en-US" sz="2300" dirty="0"/>
              <a:t>add the </a:t>
            </a:r>
          </a:p>
          <a:p>
            <a:pPr lvl="2"/>
            <a:r>
              <a:rPr lang="en-US" sz="2300" dirty="0"/>
              <a:t>Veteran service verification information, and</a:t>
            </a:r>
          </a:p>
          <a:p>
            <a:pPr lvl="2"/>
            <a:r>
              <a:rPr lang="en-US" sz="2300" dirty="0"/>
              <a:t>date of death</a:t>
            </a:r>
          </a:p>
          <a:p>
            <a:pPr lvl="1"/>
            <a:r>
              <a:rPr lang="en-US" sz="2300" dirty="0"/>
              <a:t>establish an EP 500 with the claim label </a:t>
            </a:r>
            <a:r>
              <a:rPr lang="en-US" sz="2300" i="1" dirty="0"/>
              <a:t>Burial Arrangements for Unclaimed Remains</a:t>
            </a:r>
            <a:r>
              <a:rPr lang="en-US" sz="2300" dirty="0"/>
              <a:t>, and</a:t>
            </a:r>
          </a:p>
          <a:p>
            <a:pPr lvl="1"/>
            <a:r>
              <a:rPr lang="en-US" sz="2300" dirty="0"/>
              <a:t>proceed with burial arrangements unless the exception in M21-1, Part XI, Subpart iii, 1.B.7.k applies.</a:t>
            </a:r>
          </a:p>
          <a:p>
            <a:pPr lvl="1"/>
            <a:endParaRPr lang="en-US" sz="1400" dirty="0"/>
          </a:p>
        </p:txBody>
      </p:sp>
      <p:sp>
        <p:nvSpPr>
          <p:cNvPr id="3" name="Slide Number Placeholder 2">
            <a:extLst>
              <a:ext uri="{FF2B5EF4-FFF2-40B4-BE49-F238E27FC236}">
                <a16:creationId xmlns:a16="http://schemas.microsoft.com/office/drawing/2014/main" id="{460DBE30-2DB1-4EAC-B84D-4F52E06BBA0C}"/>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a:solidFill>
                <a:prstClr val="white"/>
              </a:solidFill>
            </a:endParaRPr>
          </a:p>
        </p:txBody>
      </p:sp>
      <p:sp>
        <p:nvSpPr>
          <p:cNvPr id="4" name="Title 3">
            <a:extLst>
              <a:ext uri="{FF2B5EF4-FFF2-40B4-BE49-F238E27FC236}">
                <a16:creationId xmlns:a16="http://schemas.microsoft.com/office/drawing/2014/main" id="{36F63F71-2CC1-4F8E-ABED-16419D6C8F62}"/>
              </a:ext>
            </a:extLst>
          </p:cNvPr>
          <p:cNvSpPr>
            <a:spLocks noGrp="1"/>
          </p:cNvSpPr>
          <p:nvPr>
            <p:ph type="title"/>
          </p:nvPr>
        </p:nvSpPr>
        <p:spPr/>
        <p:txBody>
          <a:bodyPr/>
          <a:lstStyle/>
          <a:p>
            <a:r>
              <a:rPr lang="en-US"/>
              <a:t>Actions To Take When the Remains Are For Those of a Veteran</a:t>
            </a:r>
          </a:p>
        </p:txBody>
      </p:sp>
    </p:spTree>
    <p:extLst>
      <p:ext uri="{BB962C8B-B14F-4D97-AF65-F5344CB8AC3E}">
        <p14:creationId xmlns:p14="http://schemas.microsoft.com/office/powerpoint/2010/main" val="294919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EAE39-6F73-4568-AA0C-9118DC82CA6D}"/>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a:solidFill>
                <a:prstClr val="white"/>
              </a:solidFill>
            </a:endParaRPr>
          </a:p>
        </p:txBody>
      </p:sp>
      <p:sp>
        <p:nvSpPr>
          <p:cNvPr id="4" name="Title 3">
            <a:extLst>
              <a:ext uri="{FF2B5EF4-FFF2-40B4-BE49-F238E27FC236}">
                <a16:creationId xmlns:a16="http://schemas.microsoft.com/office/drawing/2014/main" id="{2314ACBA-E407-42AC-B811-CFAB4027DA6E}"/>
              </a:ext>
            </a:extLst>
          </p:cNvPr>
          <p:cNvSpPr>
            <a:spLocks noGrp="1"/>
          </p:cNvSpPr>
          <p:nvPr>
            <p:ph type="title"/>
          </p:nvPr>
        </p:nvSpPr>
        <p:spPr/>
        <p:txBody>
          <a:bodyPr/>
          <a:lstStyle/>
          <a:p>
            <a:r>
              <a:rPr lang="en-US" dirty="0"/>
              <a:t>Making Burial Arrangements (1 of 6)</a:t>
            </a:r>
          </a:p>
        </p:txBody>
      </p:sp>
      <p:sp>
        <p:nvSpPr>
          <p:cNvPr id="9" name="Content Placeholder 8">
            <a:extLst>
              <a:ext uri="{FF2B5EF4-FFF2-40B4-BE49-F238E27FC236}">
                <a16:creationId xmlns:a16="http://schemas.microsoft.com/office/drawing/2014/main" id="{842495BC-9B5C-4812-B882-C2CD4591BC80}"/>
              </a:ext>
            </a:extLst>
          </p:cNvPr>
          <p:cNvSpPr>
            <a:spLocks noGrp="1"/>
          </p:cNvSpPr>
          <p:nvPr>
            <p:ph idx="1"/>
          </p:nvPr>
        </p:nvSpPr>
        <p:spPr>
          <a:xfrm>
            <a:off x="457200" y="789140"/>
            <a:ext cx="8229600" cy="5010411"/>
          </a:xfrm>
        </p:spPr>
        <p:txBody>
          <a:bodyPr>
            <a:noAutofit/>
          </a:bodyPr>
          <a:lstStyle/>
          <a:p>
            <a:pPr marL="0" indent="0">
              <a:buNone/>
            </a:pPr>
            <a:r>
              <a:rPr lang="en-US" b="1" dirty="0"/>
              <a:t>Step 1 </a:t>
            </a:r>
          </a:p>
          <a:p>
            <a:pPr marL="0" indent="0">
              <a:buNone/>
            </a:pPr>
            <a:endParaRPr lang="en-US" dirty="0"/>
          </a:p>
          <a:p>
            <a:r>
              <a:rPr lang="en-US" dirty="0"/>
              <a:t>Review VA records to attempt to locate next-of-kin who will be</a:t>
            </a:r>
          </a:p>
          <a:p>
            <a:pPr lvl="1"/>
            <a:r>
              <a:rPr lang="en-US" sz="1800" dirty="0"/>
              <a:t>encouraged to assume burial responsibilities, and</a:t>
            </a:r>
          </a:p>
          <a:p>
            <a:pPr lvl="1"/>
            <a:r>
              <a:rPr lang="en-US" sz="1800" dirty="0"/>
              <a:t>advised of any burial benefits known to be available in the individual case.</a:t>
            </a:r>
          </a:p>
          <a:p>
            <a:pPr marL="257175" lvl="1" indent="0">
              <a:buNone/>
            </a:pPr>
            <a:endParaRPr lang="en-US" sz="1800" dirty="0"/>
          </a:p>
          <a:p>
            <a:pPr lvl="0"/>
            <a:r>
              <a:rPr lang="en-US" dirty="0"/>
              <a:t>If remains are claimed</a:t>
            </a:r>
          </a:p>
          <a:p>
            <a:pPr lvl="1"/>
            <a:r>
              <a:rPr lang="en-US" sz="1800" dirty="0"/>
              <a:t>act as liaison between the claimant and the institution in possession of the remains to provide contact information for each party</a:t>
            </a:r>
          </a:p>
          <a:p>
            <a:pPr lvl="1"/>
            <a:r>
              <a:rPr lang="en-US" sz="1800" dirty="0"/>
              <a:t>document final burial arrangement information for inclusion in the Veteran’s eFolder as outlined in M21-1, Part XI, Subpart iii, 1.B.7.l</a:t>
            </a:r>
          </a:p>
          <a:p>
            <a:pPr lvl="1"/>
            <a:r>
              <a:rPr lang="en-US" sz="1800" dirty="0"/>
              <a:t>clear the EP 500, and</a:t>
            </a:r>
          </a:p>
          <a:p>
            <a:pPr lvl="1"/>
            <a:r>
              <a:rPr lang="en-US" sz="1800" dirty="0"/>
              <a:t>take no additional action.</a:t>
            </a:r>
          </a:p>
          <a:p>
            <a:pPr marL="257175" lvl="1" indent="0">
              <a:buNone/>
            </a:pPr>
            <a:endParaRPr lang="en-US" sz="1800" dirty="0"/>
          </a:p>
          <a:p>
            <a:r>
              <a:rPr lang="en-US" dirty="0"/>
              <a:t>If remains are not claimed or no next-of-kin is identified, go </a:t>
            </a:r>
            <a:r>
              <a:rPr lang="en-US"/>
              <a:t>to the next step.</a:t>
            </a:r>
            <a:endParaRPr lang="en-US" dirty="0"/>
          </a:p>
        </p:txBody>
      </p:sp>
    </p:spTree>
    <p:extLst>
      <p:ext uri="{BB962C8B-B14F-4D97-AF65-F5344CB8AC3E}">
        <p14:creationId xmlns:p14="http://schemas.microsoft.com/office/powerpoint/2010/main" val="57061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EAE39-6F73-4568-AA0C-9118DC82CA6D}"/>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a:solidFill>
                <a:prstClr val="white"/>
              </a:solidFill>
            </a:endParaRPr>
          </a:p>
        </p:txBody>
      </p:sp>
      <p:sp>
        <p:nvSpPr>
          <p:cNvPr id="4" name="Title 3">
            <a:extLst>
              <a:ext uri="{FF2B5EF4-FFF2-40B4-BE49-F238E27FC236}">
                <a16:creationId xmlns:a16="http://schemas.microsoft.com/office/drawing/2014/main" id="{2314ACBA-E407-42AC-B811-CFAB4027DA6E}"/>
              </a:ext>
            </a:extLst>
          </p:cNvPr>
          <p:cNvSpPr>
            <a:spLocks noGrp="1"/>
          </p:cNvSpPr>
          <p:nvPr>
            <p:ph type="title"/>
          </p:nvPr>
        </p:nvSpPr>
        <p:spPr/>
        <p:txBody>
          <a:bodyPr/>
          <a:lstStyle/>
          <a:p>
            <a:r>
              <a:rPr lang="en-US" dirty="0"/>
              <a:t>Making Burial Arrangements (2 of 6)</a:t>
            </a:r>
          </a:p>
        </p:txBody>
      </p:sp>
      <p:sp>
        <p:nvSpPr>
          <p:cNvPr id="9" name="Content Placeholder 8">
            <a:extLst>
              <a:ext uri="{FF2B5EF4-FFF2-40B4-BE49-F238E27FC236}">
                <a16:creationId xmlns:a16="http://schemas.microsoft.com/office/drawing/2014/main" id="{842495BC-9B5C-4812-B882-C2CD4591BC80}"/>
              </a:ext>
            </a:extLst>
          </p:cNvPr>
          <p:cNvSpPr>
            <a:spLocks noGrp="1"/>
          </p:cNvSpPr>
          <p:nvPr>
            <p:ph idx="1"/>
          </p:nvPr>
        </p:nvSpPr>
        <p:spPr>
          <a:xfrm>
            <a:off x="457200" y="826718"/>
            <a:ext cx="8229600" cy="5135671"/>
          </a:xfrm>
        </p:spPr>
        <p:txBody>
          <a:bodyPr>
            <a:noAutofit/>
          </a:bodyPr>
          <a:lstStyle/>
          <a:p>
            <a:pPr marL="0" indent="0">
              <a:buNone/>
            </a:pPr>
            <a:r>
              <a:rPr lang="en-US" sz="1400" b="1" dirty="0"/>
              <a:t>Step 2 </a:t>
            </a:r>
          </a:p>
          <a:p>
            <a:pPr marL="0" indent="0">
              <a:buNone/>
            </a:pPr>
            <a:endParaRPr lang="en-US" sz="1400" dirty="0"/>
          </a:p>
          <a:p>
            <a:r>
              <a:rPr lang="en-US" sz="1400" dirty="0"/>
              <a:t>Determine suitability  for burial in a VA national cemetery by  contacting the National Cemetery Scheduling Office (if this has not already been completed during verification of Veteran status).</a:t>
            </a:r>
          </a:p>
          <a:p>
            <a:pPr marL="0" indent="0">
              <a:buNone/>
            </a:pPr>
            <a:endParaRPr lang="en-US" sz="1400" dirty="0"/>
          </a:p>
          <a:p>
            <a:r>
              <a:rPr lang="en-US" sz="1400" dirty="0"/>
              <a:t>To determine suitability, send an encrypted email to </a:t>
            </a:r>
            <a:r>
              <a:rPr lang="en-US" sz="1400" b="1" u="sng" dirty="0">
                <a:hlinkClick r:id="rId3"/>
              </a:rPr>
              <a:t>NCAUnclaimedRequest@va.gov</a:t>
            </a:r>
            <a:r>
              <a:rPr lang="en-US" sz="1400" b="1" dirty="0"/>
              <a:t> </a:t>
            </a:r>
            <a:r>
              <a:rPr lang="en-US" sz="1400" dirty="0"/>
              <a:t>with the subject </a:t>
            </a:r>
            <a:r>
              <a:rPr lang="en-US" sz="1400" i="1" dirty="0"/>
              <a:t>Request for Determination of Suitability for Burial in a National Cemetery</a:t>
            </a:r>
            <a:r>
              <a:rPr lang="en-US" sz="1400" dirty="0"/>
              <a:t>.  In the body of the email inform the NCA that service has been verified and include the Veteran’s name, date of birth, branch of service and SSN or service number.  The date of death should also be provided, if available.</a:t>
            </a:r>
          </a:p>
          <a:p>
            <a:endParaRPr lang="en-US" sz="1400" dirty="0"/>
          </a:p>
          <a:p>
            <a:r>
              <a:rPr lang="en-US" sz="1400" dirty="0"/>
              <a:t>If suitable for final disposition in a VA national cemetery</a:t>
            </a:r>
          </a:p>
          <a:p>
            <a:pPr lvl="1"/>
            <a:r>
              <a:rPr lang="en-US" sz="1400" dirty="0"/>
              <a:t>act as liaison with the National Cemetery Scheduling Office and the institution in custody of the remains to complete the process for determining eligibility in a national cemetery. </a:t>
            </a:r>
          </a:p>
          <a:p>
            <a:pPr lvl="1"/>
            <a:r>
              <a:rPr lang="en-US" sz="1400" dirty="0"/>
              <a:t>inform the requestor of the necessary next steps as provided by the National Cemetery Scheduling Office  </a:t>
            </a:r>
          </a:p>
          <a:p>
            <a:pPr lvl="1"/>
            <a:r>
              <a:rPr lang="en-US" sz="1400" dirty="0"/>
              <a:t>document final burial arrangement information for inclusion in the Veteran’s eFolder as outlined in M21-1, Part XI, Subpart iii, 1.B.7.l</a:t>
            </a:r>
          </a:p>
          <a:p>
            <a:pPr lvl="1"/>
            <a:r>
              <a:rPr lang="en-US" sz="1400" dirty="0"/>
              <a:t>clear the EP 500, and</a:t>
            </a:r>
          </a:p>
          <a:p>
            <a:pPr lvl="1"/>
            <a:r>
              <a:rPr lang="en-US" sz="1400" dirty="0"/>
              <a:t>take no additional action.</a:t>
            </a:r>
          </a:p>
        </p:txBody>
      </p:sp>
    </p:spTree>
    <p:extLst>
      <p:ext uri="{BB962C8B-B14F-4D97-AF65-F5344CB8AC3E}">
        <p14:creationId xmlns:p14="http://schemas.microsoft.com/office/powerpoint/2010/main" val="19476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EAE39-6F73-4568-AA0C-9118DC82CA6D}"/>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a:solidFill>
                <a:prstClr val="white"/>
              </a:solidFill>
            </a:endParaRPr>
          </a:p>
        </p:txBody>
      </p:sp>
      <p:sp>
        <p:nvSpPr>
          <p:cNvPr id="4" name="Title 3">
            <a:extLst>
              <a:ext uri="{FF2B5EF4-FFF2-40B4-BE49-F238E27FC236}">
                <a16:creationId xmlns:a16="http://schemas.microsoft.com/office/drawing/2014/main" id="{2314ACBA-E407-42AC-B811-CFAB4027DA6E}"/>
              </a:ext>
            </a:extLst>
          </p:cNvPr>
          <p:cNvSpPr>
            <a:spLocks noGrp="1"/>
          </p:cNvSpPr>
          <p:nvPr>
            <p:ph type="title"/>
          </p:nvPr>
        </p:nvSpPr>
        <p:spPr/>
        <p:txBody>
          <a:bodyPr/>
          <a:lstStyle/>
          <a:p>
            <a:r>
              <a:rPr lang="en-US" dirty="0"/>
              <a:t>Making Burial Arrangements (3 of 6)</a:t>
            </a:r>
          </a:p>
        </p:txBody>
      </p:sp>
      <p:sp>
        <p:nvSpPr>
          <p:cNvPr id="9" name="Content Placeholder 8">
            <a:extLst>
              <a:ext uri="{FF2B5EF4-FFF2-40B4-BE49-F238E27FC236}">
                <a16:creationId xmlns:a16="http://schemas.microsoft.com/office/drawing/2014/main" id="{842495BC-9B5C-4812-B882-C2CD4591BC80}"/>
              </a:ext>
            </a:extLst>
          </p:cNvPr>
          <p:cNvSpPr>
            <a:spLocks noGrp="1"/>
          </p:cNvSpPr>
          <p:nvPr>
            <p:ph idx="1"/>
          </p:nvPr>
        </p:nvSpPr>
        <p:spPr>
          <a:xfrm>
            <a:off x="457200" y="826718"/>
            <a:ext cx="8229600" cy="5135671"/>
          </a:xfrm>
        </p:spPr>
        <p:txBody>
          <a:bodyPr>
            <a:noAutofit/>
          </a:bodyPr>
          <a:lstStyle/>
          <a:p>
            <a:pPr marL="0" indent="0">
              <a:buNone/>
            </a:pPr>
            <a:r>
              <a:rPr lang="en-US" sz="1400" b="1" dirty="0"/>
              <a:t>Step 2 (cont’d)</a:t>
            </a:r>
          </a:p>
          <a:p>
            <a:pPr marL="0" indent="0">
              <a:buNone/>
            </a:pPr>
            <a:endParaRPr lang="en-US" sz="1400" dirty="0"/>
          </a:p>
          <a:p>
            <a:r>
              <a:rPr lang="en-US" sz="1400" dirty="0"/>
              <a:t>If not suitable for final disposition in a VA national cemetery but potentially eligible for burial in a VA State or tribal cemetery</a:t>
            </a:r>
          </a:p>
          <a:p>
            <a:pPr lvl="1"/>
            <a:r>
              <a:rPr lang="en-US" sz="1400" dirty="0"/>
              <a:t>locate the closest applicable cemetery using the State and Tribal Veterans Cemetery Listing website  </a:t>
            </a:r>
          </a:p>
          <a:p>
            <a:pPr lvl="1"/>
            <a:r>
              <a:rPr lang="en-US" sz="1400" dirty="0"/>
              <a:t>act as liaison with cemetery leadership and the institution in custody of the remains to complete the process for coordinating final burial disposition</a:t>
            </a:r>
          </a:p>
          <a:p>
            <a:pPr lvl="1"/>
            <a:r>
              <a:rPr lang="en-US" sz="1400" dirty="0"/>
              <a:t>document final burial arrangement information for inclusion in the Veteran’s eFolder as outlined in M21-1, Part XI, Subpart iii, 1.B.7.l</a:t>
            </a:r>
          </a:p>
          <a:p>
            <a:pPr lvl="1"/>
            <a:r>
              <a:rPr lang="en-US" sz="1400" dirty="0"/>
              <a:t>clear the EP 500, and</a:t>
            </a:r>
          </a:p>
          <a:p>
            <a:pPr lvl="1"/>
            <a:r>
              <a:rPr lang="en-US" sz="1400" dirty="0"/>
              <a:t>take no additional action.</a:t>
            </a:r>
          </a:p>
          <a:p>
            <a:endParaRPr lang="en-US" sz="1400" dirty="0"/>
          </a:p>
          <a:p>
            <a:r>
              <a:rPr lang="en-US" sz="1400" dirty="0"/>
              <a:t>Note:  If Veteran status is verified, the remains of the deceased are deemed as eligible for burial in a VA national, State, or tribal cemetery.  However, there may be instances where burial in a VA State or tribal cemetery may be the most feasible option because the deceased’s remains are in closer proximity to these cemeteries, or the nearest VA national cemetery does not have available space.  Although eligible, IVURCs must still work with the VA State or tribal cemetery to determine if its requirements (such as residency) are met.</a:t>
            </a:r>
          </a:p>
          <a:p>
            <a:endParaRPr lang="en-US" sz="1400" dirty="0"/>
          </a:p>
          <a:p>
            <a:r>
              <a:rPr lang="en-US" sz="1400" dirty="0"/>
              <a:t>If final disposition cannot be made in a VA national, State, or tribal cemetery, go to the next step. </a:t>
            </a:r>
          </a:p>
        </p:txBody>
      </p:sp>
    </p:spTree>
    <p:extLst>
      <p:ext uri="{BB962C8B-B14F-4D97-AF65-F5344CB8AC3E}">
        <p14:creationId xmlns:p14="http://schemas.microsoft.com/office/powerpoint/2010/main" val="74735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EAE39-6F73-4568-AA0C-9118DC82CA6D}"/>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a:solidFill>
                <a:prstClr val="white"/>
              </a:solidFill>
            </a:endParaRPr>
          </a:p>
        </p:txBody>
      </p:sp>
      <p:sp>
        <p:nvSpPr>
          <p:cNvPr id="4" name="Title 3">
            <a:extLst>
              <a:ext uri="{FF2B5EF4-FFF2-40B4-BE49-F238E27FC236}">
                <a16:creationId xmlns:a16="http://schemas.microsoft.com/office/drawing/2014/main" id="{2314ACBA-E407-42AC-B811-CFAB4027DA6E}"/>
              </a:ext>
            </a:extLst>
          </p:cNvPr>
          <p:cNvSpPr>
            <a:spLocks noGrp="1"/>
          </p:cNvSpPr>
          <p:nvPr>
            <p:ph type="title"/>
          </p:nvPr>
        </p:nvSpPr>
        <p:spPr/>
        <p:txBody>
          <a:bodyPr/>
          <a:lstStyle/>
          <a:p>
            <a:r>
              <a:rPr lang="en-US" dirty="0"/>
              <a:t>Making Burial Arrangements (4 of 6)</a:t>
            </a:r>
          </a:p>
        </p:txBody>
      </p:sp>
      <p:sp>
        <p:nvSpPr>
          <p:cNvPr id="9" name="Content Placeholder 8">
            <a:extLst>
              <a:ext uri="{FF2B5EF4-FFF2-40B4-BE49-F238E27FC236}">
                <a16:creationId xmlns:a16="http://schemas.microsoft.com/office/drawing/2014/main" id="{842495BC-9B5C-4812-B882-C2CD4591BC80}"/>
              </a:ext>
            </a:extLst>
          </p:cNvPr>
          <p:cNvSpPr>
            <a:spLocks noGrp="1"/>
          </p:cNvSpPr>
          <p:nvPr>
            <p:ph idx="1"/>
          </p:nvPr>
        </p:nvSpPr>
        <p:spPr>
          <a:xfrm>
            <a:off x="457200" y="655320"/>
            <a:ext cx="8229600" cy="5307069"/>
          </a:xfrm>
        </p:spPr>
        <p:txBody>
          <a:bodyPr>
            <a:noAutofit/>
          </a:bodyPr>
          <a:lstStyle/>
          <a:p>
            <a:pPr marL="0" indent="0">
              <a:buNone/>
            </a:pPr>
            <a:r>
              <a:rPr lang="en-US" sz="1700" b="1" dirty="0"/>
              <a:t>Step 3</a:t>
            </a:r>
            <a:endParaRPr lang="en-US" sz="1700" dirty="0"/>
          </a:p>
          <a:p>
            <a:pPr marL="0" indent="0">
              <a:buNone/>
            </a:pPr>
            <a:r>
              <a:rPr lang="en-US" sz="1700" dirty="0"/>
              <a:t>Is the requestor an institution and are they willing and able to make the burial arrangements?</a:t>
            </a:r>
          </a:p>
          <a:p>
            <a:pPr marL="0" indent="0">
              <a:buNone/>
            </a:pPr>
            <a:r>
              <a:rPr lang="en-US" sz="1700" dirty="0"/>
              <a:t> </a:t>
            </a:r>
          </a:p>
          <a:p>
            <a:pPr lvl="0"/>
            <a:r>
              <a:rPr lang="en-US" sz="1700" dirty="0"/>
              <a:t>If yes</a:t>
            </a:r>
          </a:p>
          <a:p>
            <a:pPr lvl="1"/>
            <a:r>
              <a:rPr lang="en-US" sz="1700" dirty="0"/>
              <a:t>obtain any final burial arrangement information from the institution for documentation into the Veteran’s eFolder as outlined in M21-1, Part XI, Subpart iii, 1.B.7.l</a:t>
            </a:r>
          </a:p>
          <a:p>
            <a:pPr lvl="1"/>
            <a:r>
              <a:rPr lang="en-US" sz="1700" dirty="0"/>
              <a:t>inform the institution of potential burial benefit allowances and encourage them to file a claim</a:t>
            </a:r>
          </a:p>
          <a:p>
            <a:pPr lvl="1"/>
            <a:r>
              <a:rPr lang="en-US" sz="1700" dirty="0"/>
              <a:t>clear the EP 500, and</a:t>
            </a:r>
          </a:p>
          <a:p>
            <a:pPr lvl="1"/>
            <a:r>
              <a:rPr lang="en-US" sz="1700" dirty="0"/>
              <a:t>take no additional action.</a:t>
            </a:r>
          </a:p>
          <a:p>
            <a:pPr marL="0" indent="0">
              <a:buNone/>
            </a:pPr>
            <a:endParaRPr lang="en-US" sz="1700" dirty="0"/>
          </a:p>
          <a:p>
            <a:pPr lvl="0"/>
            <a:r>
              <a:rPr lang="en-US" sz="1700" dirty="0"/>
              <a:t>If no, go to the next step.</a:t>
            </a:r>
          </a:p>
          <a:p>
            <a:pPr marL="0" indent="0">
              <a:buNone/>
            </a:pPr>
            <a:endParaRPr lang="en-US" sz="1700" b="1" i="1" dirty="0"/>
          </a:p>
          <a:p>
            <a:pPr marL="0" indent="0">
              <a:buNone/>
            </a:pPr>
            <a:r>
              <a:rPr lang="en-US" sz="1700" b="1" i="1" dirty="0"/>
              <a:t>Note</a:t>
            </a:r>
            <a:r>
              <a:rPr lang="en-US" sz="1700" dirty="0"/>
              <a:t>:  A willingness to arrange for a burial is not the same as claiming remains.  There may be instances where institutions are contacting VA to only verify Veteran status as they are suited to completing burial arrangements directly. </a:t>
            </a:r>
          </a:p>
        </p:txBody>
      </p:sp>
    </p:spTree>
    <p:extLst>
      <p:ext uri="{BB962C8B-B14F-4D97-AF65-F5344CB8AC3E}">
        <p14:creationId xmlns:p14="http://schemas.microsoft.com/office/powerpoint/2010/main" val="165146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EAE39-6F73-4568-AA0C-9118DC82CA6D}"/>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a:solidFill>
                <a:prstClr val="white"/>
              </a:solidFill>
            </a:endParaRPr>
          </a:p>
        </p:txBody>
      </p:sp>
      <p:sp>
        <p:nvSpPr>
          <p:cNvPr id="4" name="Title 3">
            <a:extLst>
              <a:ext uri="{FF2B5EF4-FFF2-40B4-BE49-F238E27FC236}">
                <a16:creationId xmlns:a16="http://schemas.microsoft.com/office/drawing/2014/main" id="{2314ACBA-E407-42AC-B811-CFAB4027DA6E}"/>
              </a:ext>
            </a:extLst>
          </p:cNvPr>
          <p:cNvSpPr>
            <a:spLocks noGrp="1"/>
          </p:cNvSpPr>
          <p:nvPr>
            <p:ph type="title"/>
          </p:nvPr>
        </p:nvSpPr>
        <p:spPr/>
        <p:txBody>
          <a:bodyPr/>
          <a:lstStyle/>
          <a:p>
            <a:r>
              <a:rPr lang="en-US" dirty="0"/>
              <a:t>Making Burial Arrangements (5 of 6)</a:t>
            </a:r>
          </a:p>
        </p:txBody>
      </p:sp>
      <p:sp>
        <p:nvSpPr>
          <p:cNvPr id="9" name="Content Placeholder 8">
            <a:extLst>
              <a:ext uri="{FF2B5EF4-FFF2-40B4-BE49-F238E27FC236}">
                <a16:creationId xmlns:a16="http://schemas.microsoft.com/office/drawing/2014/main" id="{842495BC-9B5C-4812-B882-C2CD4591BC80}"/>
              </a:ext>
            </a:extLst>
          </p:cNvPr>
          <p:cNvSpPr>
            <a:spLocks noGrp="1"/>
          </p:cNvSpPr>
          <p:nvPr>
            <p:ph idx="1"/>
          </p:nvPr>
        </p:nvSpPr>
        <p:spPr>
          <a:xfrm>
            <a:off x="457200" y="826718"/>
            <a:ext cx="8229600" cy="5135671"/>
          </a:xfrm>
        </p:spPr>
        <p:txBody>
          <a:bodyPr>
            <a:noAutofit/>
          </a:bodyPr>
          <a:lstStyle/>
          <a:p>
            <a:pPr marL="0" indent="0">
              <a:buNone/>
            </a:pPr>
            <a:r>
              <a:rPr lang="en-US" sz="1600" b="1" dirty="0"/>
              <a:t>Step 4</a:t>
            </a:r>
          </a:p>
          <a:p>
            <a:r>
              <a:rPr lang="en-US" sz="1600" dirty="0"/>
              <a:t>Leverage the local resource directory developed through outreach to locate a funeral home, cemetery, mortuary, or other third-party institution to arrange for a dignified burial of the Veteran’s unclaimed remains.</a:t>
            </a:r>
          </a:p>
          <a:p>
            <a:endParaRPr lang="en-US" sz="1600" dirty="0"/>
          </a:p>
          <a:p>
            <a:r>
              <a:rPr lang="en-US" sz="1600" dirty="0"/>
              <a:t>While negotiating, advise the institution of eligibility for NSC allowance and other possible plot and transportation reimbursements known to be available.  Provide the Veterans Benefits Administration Fact Sheet on Burial and Plot Interment Allowance and the National Cemetery Administration Fact Sheets on Unclaimed Veteran Remains.</a:t>
            </a:r>
          </a:p>
          <a:p>
            <a:pPr marL="0" indent="0">
              <a:buNone/>
            </a:pPr>
            <a:endParaRPr lang="en-US" sz="1600" dirty="0"/>
          </a:p>
          <a:p>
            <a:pPr lvl="0"/>
            <a:r>
              <a:rPr lang="en-US" sz="1600" dirty="0"/>
              <a:t>If efforts are successful</a:t>
            </a:r>
          </a:p>
          <a:p>
            <a:pPr lvl="1"/>
            <a:r>
              <a:rPr lang="en-US" sz="1600" dirty="0"/>
              <a:t>obtain any final burial arrangement information from the institution for documentation into the Veteran’s eFolder as outlined in M21-1, Part XI, Subpart iii, 1.B.7.l</a:t>
            </a:r>
          </a:p>
          <a:p>
            <a:pPr lvl="1"/>
            <a:r>
              <a:rPr lang="en-US" sz="1600" dirty="0"/>
              <a:t>clear the EP 500, and</a:t>
            </a:r>
          </a:p>
          <a:p>
            <a:pPr lvl="1"/>
            <a:r>
              <a:rPr lang="en-US" sz="1600" dirty="0"/>
              <a:t>take no additional action.</a:t>
            </a:r>
          </a:p>
          <a:p>
            <a:pPr marL="0" indent="0">
              <a:buNone/>
            </a:pPr>
            <a:endParaRPr lang="en-US" sz="1600" dirty="0"/>
          </a:p>
          <a:p>
            <a:pPr lvl="0"/>
            <a:r>
              <a:rPr lang="en-US" sz="1600" dirty="0"/>
              <a:t>If all efforts are exhausted and unsuccessful, go to the next step.</a:t>
            </a:r>
          </a:p>
          <a:p>
            <a:pPr marL="0" indent="0">
              <a:buNone/>
            </a:pPr>
            <a:endParaRPr lang="en-US" sz="1600" dirty="0"/>
          </a:p>
        </p:txBody>
      </p:sp>
    </p:spTree>
    <p:extLst>
      <p:ext uri="{BB962C8B-B14F-4D97-AF65-F5344CB8AC3E}">
        <p14:creationId xmlns:p14="http://schemas.microsoft.com/office/powerpoint/2010/main" val="223800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EAE39-6F73-4568-AA0C-9118DC82CA6D}"/>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a:solidFill>
                <a:prstClr val="white"/>
              </a:solidFill>
            </a:endParaRPr>
          </a:p>
        </p:txBody>
      </p:sp>
      <p:sp>
        <p:nvSpPr>
          <p:cNvPr id="4" name="Title 3">
            <a:extLst>
              <a:ext uri="{FF2B5EF4-FFF2-40B4-BE49-F238E27FC236}">
                <a16:creationId xmlns:a16="http://schemas.microsoft.com/office/drawing/2014/main" id="{2314ACBA-E407-42AC-B811-CFAB4027DA6E}"/>
              </a:ext>
            </a:extLst>
          </p:cNvPr>
          <p:cNvSpPr>
            <a:spLocks noGrp="1"/>
          </p:cNvSpPr>
          <p:nvPr>
            <p:ph type="title"/>
          </p:nvPr>
        </p:nvSpPr>
        <p:spPr/>
        <p:txBody>
          <a:bodyPr/>
          <a:lstStyle/>
          <a:p>
            <a:r>
              <a:rPr lang="en-US" dirty="0"/>
              <a:t>Making Burial Arrangements (6 of 6)</a:t>
            </a:r>
          </a:p>
        </p:txBody>
      </p:sp>
      <p:sp>
        <p:nvSpPr>
          <p:cNvPr id="9" name="Content Placeholder 8">
            <a:extLst>
              <a:ext uri="{FF2B5EF4-FFF2-40B4-BE49-F238E27FC236}">
                <a16:creationId xmlns:a16="http://schemas.microsoft.com/office/drawing/2014/main" id="{842495BC-9B5C-4812-B882-C2CD4591BC80}"/>
              </a:ext>
            </a:extLst>
          </p:cNvPr>
          <p:cNvSpPr>
            <a:spLocks noGrp="1"/>
          </p:cNvSpPr>
          <p:nvPr>
            <p:ph idx="1"/>
          </p:nvPr>
        </p:nvSpPr>
        <p:spPr>
          <a:xfrm>
            <a:off x="457200" y="826718"/>
            <a:ext cx="8229600" cy="5135671"/>
          </a:xfrm>
        </p:spPr>
        <p:txBody>
          <a:bodyPr>
            <a:noAutofit/>
          </a:bodyPr>
          <a:lstStyle/>
          <a:p>
            <a:pPr marL="0" indent="0">
              <a:buNone/>
            </a:pPr>
            <a:r>
              <a:rPr lang="en-US" b="1" dirty="0"/>
              <a:t>Step 5</a:t>
            </a:r>
          </a:p>
          <a:p>
            <a:r>
              <a:rPr lang="en-US" sz="2000" dirty="0"/>
              <a:t>Escalate the matter to the RO Director for further action.</a:t>
            </a:r>
          </a:p>
          <a:p>
            <a:pPr marL="0" indent="0">
              <a:buNone/>
            </a:pPr>
            <a:endParaRPr lang="en-US" sz="2000" dirty="0"/>
          </a:p>
          <a:p>
            <a:r>
              <a:rPr lang="en-US" sz="2000" dirty="0"/>
              <a:t>After consultation with the IVURC, the RO Director will take all necessary actions to ensure the completion of a dignified burial to include reengaging with previously contacted funeral homes, cemeteries, or other institutions.</a:t>
            </a:r>
          </a:p>
          <a:p>
            <a:pPr marL="0" indent="0">
              <a:buNone/>
            </a:pPr>
            <a:endParaRPr lang="en-US" sz="2000" dirty="0"/>
          </a:p>
          <a:p>
            <a:r>
              <a:rPr lang="en-US" sz="2000" dirty="0"/>
              <a:t>The RO Director will inform the IVURC of final burial arrangements, when completed.  The IVURC will document the final burial arrangements as outlined in M21-1, Part XI, Subpart iii, 1.B.7.l and clear the EP 500.</a:t>
            </a:r>
            <a:endParaRPr lang="en-US" b="1" dirty="0"/>
          </a:p>
          <a:p>
            <a:pPr marL="0" indent="0">
              <a:buNone/>
            </a:pPr>
            <a:endParaRPr lang="en-US" dirty="0"/>
          </a:p>
        </p:txBody>
      </p:sp>
    </p:spTree>
    <p:extLst>
      <p:ext uri="{BB962C8B-B14F-4D97-AF65-F5344CB8AC3E}">
        <p14:creationId xmlns:p14="http://schemas.microsoft.com/office/powerpoint/2010/main" val="110500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64D1E-8870-4CB4-8228-90882A26649E}"/>
              </a:ext>
            </a:extLst>
          </p:cNvPr>
          <p:cNvSpPr>
            <a:spLocks noGrp="1"/>
          </p:cNvSpPr>
          <p:nvPr>
            <p:ph idx="1"/>
          </p:nvPr>
        </p:nvSpPr>
        <p:spPr/>
        <p:txBody>
          <a:bodyPr>
            <a:normAutofit/>
          </a:bodyPr>
          <a:lstStyle/>
          <a:p>
            <a:r>
              <a:rPr lang="en-US" sz="2000" dirty="0"/>
              <a:t>A Veteran must have had one qualifying period of other than dishonorable service for burial arrangements to be completed.  </a:t>
            </a:r>
          </a:p>
          <a:p>
            <a:pPr marL="0" indent="0">
              <a:buNone/>
            </a:pPr>
            <a:endParaRPr lang="en-US" sz="2000" dirty="0"/>
          </a:p>
          <a:p>
            <a:r>
              <a:rPr lang="en-US" sz="2000" dirty="0"/>
              <a:t>If the unclaimed remains are of a Veteran but there are no qualifying periods of other than dishonorable service, inform the requestor and take no further action on burial arrangements (if assistance in providing this service was also requested).</a:t>
            </a:r>
          </a:p>
          <a:p>
            <a:pPr marL="0" indent="0">
              <a:buNone/>
            </a:pPr>
            <a:endParaRPr lang="en-US" sz="2000" dirty="0"/>
          </a:p>
          <a:p>
            <a:r>
              <a:rPr lang="en-US" sz="2000" dirty="0"/>
              <a:t>Document this information on a </a:t>
            </a:r>
            <a:r>
              <a:rPr lang="en-US" sz="2000" i="1" dirty="0"/>
              <a:t>VA Form 27-0820, Report of General Information</a:t>
            </a:r>
            <a:r>
              <a:rPr lang="en-US" sz="2000" dirty="0"/>
              <a:t> and upload it for inclusion in the Veteran’s eFolder.</a:t>
            </a:r>
          </a:p>
          <a:p>
            <a:endParaRPr lang="en-US" sz="2000" dirty="0"/>
          </a:p>
        </p:txBody>
      </p:sp>
      <p:sp>
        <p:nvSpPr>
          <p:cNvPr id="3" name="Slide Number Placeholder 2">
            <a:extLst>
              <a:ext uri="{FF2B5EF4-FFF2-40B4-BE49-F238E27FC236}">
                <a16:creationId xmlns:a16="http://schemas.microsoft.com/office/drawing/2014/main" id="{F144B83E-D78B-4DC7-A514-C3598F4DAC4F}"/>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
        <p:nvSpPr>
          <p:cNvPr id="4" name="Title 3">
            <a:extLst>
              <a:ext uri="{FF2B5EF4-FFF2-40B4-BE49-F238E27FC236}">
                <a16:creationId xmlns:a16="http://schemas.microsoft.com/office/drawing/2014/main" id="{9A5CD681-619D-444B-A28A-EBEC6AB6B899}"/>
              </a:ext>
            </a:extLst>
          </p:cNvPr>
          <p:cNvSpPr>
            <a:spLocks noGrp="1"/>
          </p:cNvSpPr>
          <p:nvPr>
            <p:ph type="title"/>
          </p:nvPr>
        </p:nvSpPr>
        <p:spPr/>
        <p:txBody>
          <a:bodyPr/>
          <a:lstStyle/>
          <a:p>
            <a:r>
              <a:rPr lang="en-US"/>
              <a:t>Exception to Completing Burial Arrangements</a:t>
            </a:r>
          </a:p>
        </p:txBody>
      </p:sp>
    </p:spTree>
    <p:extLst>
      <p:ext uri="{BB962C8B-B14F-4D97-AF65-F5344CB8AC3E}">
        <p14:creationId xmlns:p14="http://schemas.microsoft.com/office/powerpoint/2010/main" val="301978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9F8CD-0DA7-4CF8-B160-0456B37A783B}"/>
              </a:ext>
            </a:extLst>
          </p:cNvPr>
          <p:cNvSpPr>
            <a:spLocks noGrp="1"/>
          </p:cNvSpPr>
          <p:nvPr>
            <p:ph idx="1"/>
          </p:nvPr>
        </p:nvSpPr>
        <p:spPr/>
        <p:txBody>
          <a:bodyPr>
            <a:normAutofit/>
          </a:bodyPr>
          <a:lstStyle/>
          <a:p>
            <a:r>
              <a:rPr lang="en-US" sz="2000" dirty="0"/>
              <a:t>Following final disposition of the Veteran’s remains, the IVURC will prepare a VA Form 27-0820, Report of General Information, identifying and documenting all circumstances of the case in which responsibility was assumed by</a:t>
            </a:r>
          </a:p>
          <a:p>
            <a:pPr lvl="1"/>
            <a:r>
              <a:rPr lang="en-US" sz="2000" dirty="0"/>
              <a:t>an interested person or next-of-kin, for claimed remains, or</a:t>
            </a:r>
          </a:p>
          <a:p>
            <a:pPr lvl="1"/>
            <a:r>
              <a:rPr lang="en-US" sz="2000" dirty="0"/>
              <a:t>a cooperating funeral director or other institution, for unclaimed remains, and</a:t>
            </a:r>
          </a:p>
          <a:p>
            <a:pPr lvl="1"/>
            <a:r>
              <a:rPr lang="en-US" sz="2000" dirty="0"/>
              <a:t>upload the </a:t>
            </a:r>
            <a:r>
              <a:rPr lang="en-US" sz="2000" i="1" dirty="0"/>
              <a:t>VA Form 27-0820, Report of General Information </a:t>
            </a:r>
            <a:r>
              <a:rPr lang="en-US" sz="2000" dirty="0"/>
              <a:t>to the Veteran’s eFolder.</a:t>
            </a:r>
          </a:p>
          <a:p>
            <a:endParaRPr lang="en-US" sz="2000" dirty="0"/>
          </a:p>
          <a:p>
            <a:endParaRPr lang="en-US" sz="2000" dirty="0"/>
          </a:p>
        </p:txBody>
      </p:sp>
      <p:sp>
        <p:nvSpPr>
          <p:cNvPr id="3" name="Slide Number Placeholder 2">
            <a:extLst>
              <a:ext uri="{FF2B5EF4-FFF2-40B4-BE49-F238E27FC236}">
                <a16:creationId xmlns:a16="http://schemas.microsoft.com/office/drawing/2014/main" id="{6397BD6D-F7BE-4E3D-8518-710BC48A72DB}"/>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a:solidFill>
                <a:prstClr val="white"/>
              </a:solidFill>
            </a:endParaRPr>
          </a:p>
        </p:txBody>
      </p:sp>
      <p:sp>
        <p:nvSpPr>
          <p:cNvPr id="4" name="Title 3">
            <a:extLst>
              <a:ext uri="{FF2B5EF4-FFF2-40B4-BE49-F238E27FC236}">
                <a16:creationId xmlns:a16="http://schemas.microsoft.com/office/drawing/2014/main" id="{5E898DD2-230A-4732-A9B6-8FBC93B9AC09}"/>
              </a:ext>
            </a:extLst>
          </p:cNvPr>
          <p:cNvSpPr>
            <a:spLocks noGrp="1"/>
          </p:cNvSpPr>
          <p:nvPr>
            <p:ph type="title"/>
          </p:nvPr>
        </p:nvSpPr>
        <p:spPr/>
        <p:txBody>
          <a:bodyPr/>
          <a:lstStyle/>
          <a:p>
            <a:r>
              <a:rPr lang="en-US"/>
              <a:t>Following the Disposition of Remains</a:t>
            </a:r>
          </a:p>
        </p:txBody>
      </p:sp>
    </p:spTree>
    <p:extLst>
      <p:ext uri="{BB962C8B-B14F-4D97-AF65-F5344CB8AC3E}">
        <p14:creationId xmlns:p14="http://schemas.microsoft.com/office/powerpoint/2010/main" val="82624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A663D4-F56A-4FBC-8C58-A42CBF1A8861}"/>
              </a:ext>
            </a:extLst>
          </p:cNvPr>
          <p:cNvSpPr>
            <a:spLocks noGrp="1"/>
          </p:cNvSpPr>
          <p:nvPr>
            <p:ph idx="1"/>
          </p:nvPr>
        </p:nvSpPr>
        <p:spPr/>
        <p:txBody>
          <a:bodyPr>
            <a:normAutofit/>
          </a:bodyPr>
          <a:lstStyle/>
          <a:p>
            <a:r>
              <a:rPr lang="en-US" sz="2400" dirty="0"/>
              <a:t>Understand the role of Indigent Veterans and Unclaimed Remains Coordinators (IVURCs)</a:t>
            </a:r>
          </a:p>
          <a:p>
            <a:r>
              <a:rPr lang="en-US" sz="2400" dirty="0"/>
              <a:t>Identify the proper internal controls for requests for burial arrangements of unclaimed remains</a:t>
            </a:r>
          </a:p>
          <a:p>
            <a:r>
              <a:rPr lang="en-US" sz="2400" dirty="0"/>
              <a:t>Learn how to verify Veteran status of unclaimed remains</a:t>
            </a:r>
          </a:p>
          <a:p>
            <a:r>
              <a:rPr lang="en-US" sz="2400" dirty="0"/>
              <a:t>Recognize the actions to take when the remains are for a Veteran</a:t>
            </a:r>
          </a:p>
          <a:p>
            <a:r>
              <a:rPr lang="en-US" sz="2400" dirty="0"/>
              <a:t>Determine how to make burial arrangements for unclaimed remains of a Veteran</a:t>
            </a:r>
          </a:p>
          <a:p>
            <a:endParaRPr lang="en-US" sz="2400" dirty="0"/>
          </a:p>
        </p:txBody>
      </p:sp>
      <p:sp>
        <p:nvSpPr>
          <p:cNvPr id="2" name="Slide Number Placeholder 1">
            <a:extLst>
              <a:ext uri="{FF2B5EF4-FFF2-40B4-BE49-F238E27FC236}">
                <a16:creationId xmlns:a16="http://schemas.microsoft.com/office/drawing/2014/main" id="{9EC50E26-7738-44F8-9D9D-A892F33E5E68}"/>
              </a:ext>
            </a:extLst>
          </p:cNvPr>
          <p:cNvSpPr>
            <a:spLocks noGrp="1"/>
          </p:cNvSpPr>
          <p:nvPr>
            <p:ph type="sldNum" sz="quarter" idx="12"/>
          </p:nvPr>
        </p:nvSpPr>
        <p:spPr/>
        <p:txBody>
          <a:bodyPr/>
          <a:lstStyle/>
          <a:p>
            <a:fld id="{D983F1FA-211D-3044-9E35-958DFBC26156}" type="slidenum">
              <a:rPr lang="en-US" smtClean="0"/>
              <a:pPr/>
              <a:t>2</a:t>
            </a:fld>
            <a:endParaRPr lang="en-US"/>
          </a:p>
        </p:txBody>
      </p:sp>
      <p:sp>
        <p:nvSpPr>
          <p:cNvPr id="3" name="Title 2">
            <a:extLst>
              <a:ext uri="{FF2B5EF4-FFF2-40B4-BE49-F238E27FC236}">
                <a16:creationId xmlns:a16="http://schemas.microsoft.com/office/drawing/2014/main" id="{01B7F4EC-2B92-4B42-A9CA-04FAFA48317F}"/>
              </a:ext>
            </a:extLst>
          </p:cNvPr>
          <p:cNvSpPr>
            <a:spLocks noGrp="1"/>
          </p:cNvSpPr>
          <p:nvPr>
            <p:ph type="title"/>
          </p:nvPr>
        </p:nvSpPr>
        <p:spPr/>
        <p:txBody>
          <a:bodyPr/>
          <a:lstStyle/>
          <a:p>
            <a:r>
              <a:rPr lang="en-US"/>
              <a:t>Objectives</a:t>
            </a:r>
          </a:p>
        </p:txBody>
      </p:sp>
    </p:spTree>
    <p:extLst>
      <p:ext uri="{BB962C8B-B14F-4D97-AF65-F5344CB8AC3E}">
        <p14:creationId xmlns:p14="http://schemas.microsoft.com/office/powerpoint/2010/main" val="402000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07EEB7-D7F5-445D-9BD3-F724D6AF2DB6}"/>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
        <p:nvSpPr>
          <p:cNvPr id="4" name="Title 3">
            <a:extLst>
              <a:ext uri="{FF2B5EF4-FFF2-40B4-BE49-F238E27FC236}">
                <a16:creationId xmlns:a16="http://schemas.microsoft.com/office/drawing/2014/main" id="{7CA55EF0-BF88-41A7-8EFD-B19A4CD32407}"/>
              </a:ext>
            </a:extLst>
          </p:cNvPr>
          <p:cNvSpPr>
            <a:spLocks noGrp="1"/>
          </p:cNvSpPr>
          <p:nvPr>
            <p:ph type="title"/>
          </p:nvPr>
        </p:nvSpPr>
        <p:spPr/>
        <p:txBody>
          <a:bodyPr/>
          <a:lstStyle/>
          <a:p>
            <a:r>
              <a:rPr lang="en-US"/>
              <a:t>Questions</a:t>
            </a:r>
          </a:p>
        </p:txBody>
      </p:sp>
      <p:pic>
        <p:nvPicPr>
          <p:cNvPr id="5" name="Picture 2">
            <a:extLst>
              <a:ext uri="{FF2B5EF4-FFF2-40B4-BE49-F238E27FC236}">
                <a16:creationId xmlns:a16="http://schemas.microsoft.com/office/drawing/2014/main" id="{A81A38F8-F931-451C-8258-004628E7CB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60254" y="990600"/>
            <a:ext cx="3423491" cy="33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2908CE4-3ADE-4FFD-9CBE-5CDA2E125D53}"/>
              </a:ext>
            </a:extLst>
          </p:cNvPr>
          <p:cNvSpPr txBox="1"/>
          <p:nvPr/>
        </p:nvSpPr>
        <p:spPr>
          <a:xfrm>
            <a:off x="371959" y="4417016"/>
            <a:ext cx="8493072" cy="1477328"/>
          </a:xfrm>
          <a:prstGeom prst="rect">
            <a:avLst/>
          </a:prstGeom>
          <a:noFill/>
        </p:spPr>
        <p:txBody>
          <a:bodyPr wrap="square" rtlCol="0">
            <a:spAutoFit/>
          </a:bodyPr>
          <a:lstStyle/>
          <a:p>
            <a:pPr algn="ctr"/>
            <a:r>
              <a:rPr lang="en-US" dirty="0"/>
              <a:t>Pension and Fiduciary Service Policy and Procedure Team mailbox PFPOLPROC.VBACO@va.gov.  </a:t>
            </a:r>
          </a:p>
          <a:p>
            <a:pPr algn="ctr"/>
            <a:endParaRPr lang="en-US" dirty="0"/>
          </a:p>
          <a:p>
            <a:pPr algn="ctr"/>
            <a:r>
              <a:rPr lang="en-US" dirty="0"/>
              <a:t>Pension and Fiduciary Training Team mailbox</a:t>
            </a:r>
          </a:p>
          <a:p>
            <a:pPr algn="ctr"/>
            <a:r>
              <a:rPr lang="en-US" dirty="0"/>
              <a:t>PFTNGQUALOVRST.VBACO@va.gov. </a:t>
            </a:r>
          </a:p>
        </p:txBody>
      </p:sp>
    </p:spTree>
    <p:extLst>
      <p:ext uri="{BB962C8B-B14F-4D97-AF65-F5344CB8AC3E}">
        <p14:creationId xmlns:p14="http://schemas.microsoft.com/office/powerpoint/2010/main" val="189827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A663D4-F56A-4FBC-8C58-A42CBF1A8861}"/>
              </a:ext>
            </a:extLst>
          </p:cNvPr>
          <p:cNvSpPr>
            <a:spLocks noGrp="1"/>
          </p:cNvSpPr>
          <p:nvPr>
            <p:ph idx="1"/>
          </p:nvPr>
        </p:nvSpPr>
        <p:spPr>
          <a:xfrm>
            <a:off x="457200" y="990608"/>
            <a:ext cx="8229600" cy="4921677"/>
          </a:xfrm>
        </p:spPr>
        <p:txBody>
          <a:bodyPr>
            <a:normAutofit/>
          </a:bodyPr>
          <a:lstStyle/>
          <a:p>
            <a:r>
              <a:rPr lang="en-US" sz="2400"/>
              <a:t>CFR 3.1708</a:t>
            </a:r>
          </a:p>
          <a:p>
            <a:r>
              <a:rPr lang="en-US" sz="2400"/>
              <a:t>M21-1, Part XI, Subpart iii, 1.A – General Information on Burial Benefits and Allowance</a:t>
            </a:r>
          </a:p>
          <a:p>
            <a:r>
              <a:rPr lang="en-US" sz="2400"/>
              <a:t>M21-1, Part XI, Subpart iii, 1.B – Burial Benefits</a:t>
            </a:r>
          </a:p>
          <a:p>
            <a:r>
              <a:rPr lang="fr-FR" sz="2400"/>
              <a:t>M27-1, Part II, </a:t>
            </a:r>
            <a:r>
              <a:rPr lang="fr-FR" sz="2400" err="1"/>
              <a:t>Chapter</a:t>
            </a:r>
            <a:r>
              <a:rPr lang="fr-FR" sz="2400"/>
              <a:t> 10 - </a:t>
            </a:r>
            <a:r>
              <a:rPr lang="en-US" sz="2400"/>
              <a:t>Indigent Veterans and Unclaimed Remains</a:t>
            </a:r>
            <a:endParaRPr lang="fr-FR" sz="2400"/>
          </a:p>
          <a:p>
            <a:r>
              <a:rPr lang="en-US" sz="2400"/>
              <a:t>Outreach Coordinators - Office of Field Operations website</a:t>
            </a:r>
          </a:p>
          <a:p>
            <a:pPr marL="0" indent="0">
              <a:buNone/>
            </a:pPr>
            <a:endParaRPr lang="en-US" sz="2400"/>
          </a:p>
          <a:p>
            <a:endParaRPr lang="en-US" sz="2400"/>
          </a:p>
        </p:txBody>
      </p:sp>
      <p:sp>
        <p:nvSpPr>
          <p:cNvPr id="2" name="Slide Number Placeholder 1">
            <a:extLst>
              <a:ext uri="{FF2B5EF4-FFF2-40B4-BE49-F238E27FC236}">
                <a16:creationId xmlns:a16="http://schemas.microsoft.com/office/drawing/2014/main" id="{9EC50E26-7738-44F8-9D9D-A892F33E5E68}"/>
              </a:ext>
            </a:extLst>
          </p:cNvPr>
          <p:cNvSpPr>
            <a:spLocks noGrp="1"/>
          </p:cNvSpPr>
          <p:nvPr>
            <p:ph type="sldNum" sz="quarter" idx="12"/>
          </p:nvPr>
        </p:nvSpPr>
        <p:spPr/>
        <p:txBody>
          <a:bodyPr/>
          <a:lstStyle/>
          <a:p>
            <a:fld id="{D983F1FA-211D-3044-9E35-958DFBC26156}" type="slidenum">
              <a:rPr lang="en-US" smtClean="0"/>
              <a:pPr/>
              <a:t>3</a:t>
            </a:fld>
            <a:endParaRPr lang="en-US"/>
          </a:p>
        </p:txBody>
      </p:sp>
      <p:sp>
        <p:nvSpPr>
          <p:cNvPr id="3" name="Title 2">
            <a:extLst>
              <a:ext uri="{FF2B5EF4-FFF2-40B4-BE49-F238E27FC236}">
                <a16:creationId xmlns:a16="http://schemas.microsoft.com/office/drawing/2014/main" id="{01B7F4EC-2B92-4B42-A9CA-04FAFA48317F}"/>
              </a:ext>
            </a:extLst>
          </p:cNvPr>
          <p:cNvSpPr>
            <a:spLocks noGrp="1"/>
          </p:cNvSpPr>
          <p:nvPr>
            <p:ph type="title"/>
          </p:nvPr>
        </p:nvSpPr>
        <p:spPr/>
        <p:txBody>
          <a:bodyPr/>
          <a:lstStyle/>
          <a:p>
            <a:r>
              <a:rPr lang="en-US" i="0">
                <a:solidFill>
                  <a:schemeClr val="bg1">
                    <a:lumMod val="95000"/>
                  </a:schemeClr>
                </a:solidFill>
                <a:effectLst/>
              </a:rPr>
              <a:t>References</a:t>
            </a:r>
            <a:endParaRPr lang="en-US"/>
          </a:p>
        </p:txBody>
      </p:sp>
    </p:spTree>
    <p:extLst>
      <p:ext uri="{BB962C8B-B14F-4D97-AF65-F5344CB8AC3E}">
        <p14:creationId xmlns:p14="http://schemas.microsoft.com/office/powerpoint/2010/main" val="399408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A663D4-F56A-4FBC-8C58-A42CBF1A8861}"/>
              </a:ext>
            </a:extLst>
          </p:cNvPr>
          <p:cNvSpPr>
            <a:spLocks noGrp="1"/>
          </p:cNvSpPr>
          <p:nvPr>
            <p:ph idx="1"/>
          </p:nvPr>
        </p:nvSpPr>
        <p:spPr>
          <a:xfrm>
            <a:off x="457200" y="990608"/>
            <a:ext cx="8229600" cy="4921677"/>
          </a:xfrm>
        </p:spPr>
        <p:txBody>
          <a:bodyPr>
            <a:normAutofit/>
          </a:bodyPr>
          <a:lstStyle/>
          <a:p>
            <a:r>
              <a:rPr lang="en-US" sz="2400"/>
              <a:t>Conduct outreach</a:t>
            </a:r>
          </a:p>
          <a:p>
            <a:r>
              <a:rPr lang="en-US" sz="2400"/>
              <a:t>Serve as the local subject matter expert</a:t>
            </a:r>
          </a:p>
          <a:p>
            <a:r>
              <a:rPr lang="en-US" sz="2400"/>
              <a:t>Process all requests for burial arrangements of unclaimed remains</a:t>
            </a:r>
          </a:p>
        </p:txBody>
      </p:sp>
      <p:sp>
        <p:nvSpPr>
          <p:cNvPr id="2" name="Slide Number Placeholder 1">
            <a:extLst>
              <a:ext uri="{FF2B5EF4-FFF2-40B4-BE49-F238E27FC236}">
                <a16:creationId xmlns:a16="http://schemas.microsoft.com/office/drawing/2014/main" id="{9EC50E26-7738-44F8-9D9D-A892F33E5E68}"/>
              </a:ext>
            </a:extLst>
          </p:cNvPr>
          <p:cNvSpPr>
            <a:spLocks noGrp="1"/>
          </p:cNvSpPr>
          <p:nvPr>
            <p:ph type="sldNum" sz="quarter" idx="12"/>
          </p:nvPr>
        </p:nvSpPr>
        <p:spPr/>
        <p:txBody>
          <a:bodyPr/>
          <a:lstStyle/>
          <a:p>
            <a:fld id="{D983F1FA-211D-3044-9E35-958DFBC26156}" type="slidenum">
              <a:rPr lang="en-US" smtClean="0"/>
              <a:pPr/>
              <a:t>4</a:t>
            </a:fld>
            <a:endParaRPr lang="en-US"/>
          </a:p>
        </p:txBody>
      </p:sp>
      <p:sp>
        <p:nvSpPr>
          <p:cNvPr id="3" name="Title 2">
            <a:extLst>
              <a:ext uri="{FF2B5EF4-FFF2-40B4-BE49-F238E27FC236}">
                <a16:creationId xmlns:a16="http://schemas.microsoft.com/office/drawing/2014/main" id="{01B7F4EC-2B92-4B42-A9CA-04FAFA48317F}"/>
              </a:ext>
            </a:extLst>
          </p:cNvPr>
          <p:cNvSpPr>
            <a:spLocks noGrp="1"/>
          </p:cNvSpPr>
          <p:nvPr>
            <p:ph type="title"/>
          </p:nvPr>
        </p:nvSpPr>
        <p:spPr/>
        <p:txBody>
          <a:bodyPr/>
          <a:lstStyle/>
          <a:p>
            <a:r>
              <a:rPr lang="en-US"/>
              <a:t>Indigent Veterans and Unclaimed Remains Coordinator (IVURC)</a:t>
            </a:r>
          </a:p>
        </p:txBody>
      </p:sp>
    </p:spTree>
    <p:extLst>
      <p:ext uri="{BB962C8B-B14F-4D97-AF65-F5344CB8AC3E}">
        <p14:creationId xmlns:p14="http://schemas.microsoft.com/office/powerpoint/2010/main" val="168680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0C6217-5D18-4FA3-942D-A92CCA15133F}"/>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sp>
        <p:nvSpPr>
          <p:cNvPr id="4" name="Title 3">
            <a:extLst>
              <a:ext uri="{FF2B5EF4-FFF2-40B4-BE49-F238E27FC236}">
                <a16:creationId xmlns:a16="http://schemas.microsoft.com/office/drawing/2014/main" id="{4443D014-11A4-4EEF-AB5C-3E2CC721C324}"/>
              </a:ext>
            </a:extLst>
          </p:cNvPr>
          <p:cNvSpPr>
            <a:spLocks noGrp="1"/>
          </p:cNvSpPr>
          <p:nvPr>
            <p:ph type="title"/>
          </p:nvPr>
        </p:nvSpPr>
        <p:spPr/>
        <p:txBody>
          <a:bodyPr>
            <a:normAutofit fontScale="90000"/>
          </a:bodyPr>
          <a:lstStyle/>
          <a:p>
            <a:r>
              <a:rPr lang="en-US"/>
              <a:t>Controlling Requests for Burial Arrangements of Unclaimed Remains (1 of 3)</a:t>
            </a:r>
          </a:p>
        </p:txBody>
      </p:sp>
      <p:sp>
        <p:nvSpPr>
          <p:cNvPr id="5" name="Content Placeholder 4">
            <a:extLst>
              <a:ext uri="{FF2B5EF4-FFF2-40B4-BE49-F238E27FC236}">
                <a16:creationId xmlns:a16="http://schemas.microsoft.com/office/drawing/2014/main" id="{AA396C3E-0391-4AC0-86C5-CB0645640029}"/>
              </a:ext>
            </a:extLst>
          </p:cNvPr>
          <p:cNvSpPr>
            <a:spLocks noGrp="1"/>
          </p:cNvSpPr>
          <p:nvPr>
            <p:ph idx="1"/>
          </p:nvPr>
        </p:nvSpPr>
        <p:spPr/>
        <p:txBody>
          <a:bodyPr/>
          <a:lstStyle/>
          <a:p>
            <a:pPr marL="0" indent="0">
              <a:buNone/>
            </a:pPr>
            <a:r>
              <a:rPr lang="en-US" sz="2000" b="1"/>
              <a:t>Step 1</a:t>
            </a:r>
          </a:p>
          <a:p>
            <a:pPr marL="0" indent="0">
              <a:buNone/>
            </a:pPr>
            <a:endParaRPr lang="en-US" sz="2000"/>
          </a:p>
          <a:p>
            <a:pPr>
              <a:spcBef>
                <a:spcPts val="0"/>
              </a:spcBef>
            </a:pPr>
            <a:r>
              <a:rPr lang="en-US" sz="2000"/>
              <a:t>Does the request include the decedent’s name, date of birth, and Social Security number (SSN) or service number? </a:t>
            </a:r>
          </a:p>
          <a:p>
            <a:pPr marL="0" indent="0">
              <a:spcBef>
                <a:spcPts val="0"/>
              </a:spcBef>
              <a:buNone/>
            </a:pPr>
            <a:endParaRPr lang="en-US" sz="2000"/>
          </a:p>
          <a:p>
            <a:pPr lvl="1">
              <a:lnSpc>
                <a:spcPct val="115000"/>
              </a:lnSpc>
              <a:spcBef>
                <a:spcPts val="0"/>
              </a:spcBef>
            </a:pPr>
            <a:r>
              <a:rPr lang="en-US" sz="2000"/>
              <a:t>If yes, go to Step 2.</a:t>
            </a:r>
          </a:p>
          <a:p>
            <a:pPr lvl="1">
              <a:lnSpc>
                <a:spcPct val="115000"/>
              </a:lnSpc>
              <a:spcBef>
                <a:spcPts val="0"/>
              </a:spcBef>
              <a:spcAft>
                <a:spcPts val="1000"/>
              </a:spcAft>
            </a:pPr>
            <a:r>
              <a:rPr lang="en-US" sz="2000"/>
              <a:t>If no, notify the requestor of the information required before VA can proceed with verification of Veteran status. Take no further action until the information is received.</a:t>
            </a:r>
          </a:p>
          <a:p>
            <a:pPr>
              <a:spcBef>
                <a:spcPts val="0"/>
              </a:spcBef>
            </a:pPr>
            <a:r>
              <a:rPr lang="en-US" sz="2000"/>
              <a:t>Exception:  If only the decedent’s name and SSN are provided and this is sufficient to identify a matching record in VA systems as outlined in Step 2, no further identifying information is required. </a:t>
            </a:r>
            <a:endParaRPr lang="en-US" sz="2000">
              <a:latin typeface="Times New Roman" panose="02020603050405020304" pitchFamily="18"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374486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0C6217-5D18-4FA3-942D-A92CCA15133F}"/>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a:solidFill>
                <a:prstClr val="white"/>
              </a:solidFill>
            </a:endParaRPr>
          </a:p>
        </p:txBody>
      </p:sp>
      <p:sp>
        <p:nvSpPr>
          <p:cNvPr id="4" name="Title 3">
            <a:extLst>
              <a:ext uri="{FF2B5EF4-FFF2-40B4-BE49-F238E27FC236}">
                <a16:creationId xmlns:a16="http://schemas.microsoft.com/office/drawing/2014/main" id="{4443D014-11A4-4EEF-AB5C-3E2CC721C324}"/>
              </a:ext>
            </a:extLst>
          </p:cNvPr>
          <p:cNvSpPr>
            <a:spLocks noGrp="1"/>
          </p:cNvSpPr>
          <p:nvPr>
            <p:ph type="title"/>
          </p:nvPr>
        </p:nvSpPr>
        <p:spPr/>
        <p:txBody>
          <a:bodyPr>
            <a:normAutofit fontScale="90000"/>
          </a:bodyPr>
          <a:lstStyle/>
          <a:p>
            <a:r>
              <a:rPr lang="en-US"/>
              <a:t>Controlling Requests for Burial Arrangements of Unclaimed Remains (2 of 3)</a:t>
            </a:r>
          </a:p>
        </p:txBody>
      </p:sp>
      <p:sp>
        <p:nvSpPr>
          <p:cNvPr id="5" name="Content Placeholder 4">
            <a:extLst>
              <a:ext uri="{FF2B5EF4-FFF2-40B4-BE49-F238E27FC236}">
                <a16:creationId xmlns:a16="http://schemas.microsoft.com/office/drawing/2014/main" id="{156AA7CF-33B4-4626-A8C3-515003DE46EA}"/>
              </a:ext>
            </a:extLst>
          </p:cNvPr>
          <p:cNvSpPr>
            <a:spLocks noGrp="1"/>
          </p:cNvSpPr>
          <p:nvPr>
            <p:ph idx="1"/>
          </p:nvPr>
        </p:nvSpPr>
        <p:spPr/>
        <p:txBody>
          <a:bodyPr>
            <a:normAutofit fontScale="62500" lnSpcReduction="20000"/>
          </a:bodyPr>
          <a:lstStyle/>
          <a:p>
            <a:pPr marL="0" indent="0">
              <a:buNone/>
            </a:pPr>
            <a:r>
              <a:rPr lang="en-US" sz="2600" b="1" dirty="0"/>
              <a:t>Step 2</a:t>
            </a:r>
          </a:p>
          <a:p>
            <a:pPr marL="0" indent="0">
              <a:buNone/>
            </a:pPr>
            <a:endParaRPr lang="en-US" sz="2600" dirty="0"/>
          </a:p>
          <a:p>
            <a:pPr>
              <a:spcBef>
                <a:spcPts val="0"/>
              </a:spcBef>
            </a:pPr>
            <a:r>
              <a:rPr lang="en-US" sz="2600" dirty="0"/>
              <a:t>Is there an existing Veteran record for the decedent in VA systems (i.e., VBMS, Share)?</a:t>
            </a:r>
          </a:p>
          <a:p>
            <a:pPr lvl="1">
              <a:spcBef>
                <a:spcPts val="0"/>
              </a:spcBef>
            </a:pPr>
            <a:r>
              <a:rPr lang="en-US" sz="2375" dirty="0"/>
              <a:t>If yes, go to Step 4.</a:t>
            </a:r>
          </a:p>
          <a:p>
            <a:pPr lvl="1">
              <a:spcBef>
                <a:spcPts val="0"/>
              </a:spcBef>
            </a:pPr>
            <a:r>
              <a:rPr lang="en-US" sz="2600" dirty="0"/>
              <a:t>If no, go to Step 3.</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600" dirty="0"/>
          </a:p>
          <a:p>
            <a:pPr marL="0" indent="0">
              <a:buNone/>
            </a:pPr>
            <a:r>
              <a:rPr lang="en-US" sz="2600" b="1" dirty="0"/>
              <a:t>Step 3</a:t>
            </a:r>
          </a:p>
          <a:p>
            <a:pPr marL="0" indent="0">
              <a:buNone/>
            </a:pPr>
            <a:endParaRPr lang="en-US" sz="2600" dirty="0"/>
          </a:p>
          <a:p>
            <a:pPr>
              <a:lnSpc>
                <a:spcPct val="115000"/>
              </a:lnSpc>
              <a:spcBef>
                <a:spcPts val="0"/>
              </a:spcBef>
            </a:pPr>
            <a:r>
              <a:rPr lang="en-US" sz="2600" dirty="0"/>
              <a:t>Did the request include accompanying evidence to determine the remains are those of a Veteran in order to establish a Veteran record (e.g., DD Form 214 or other evidence of qualifying service)?</a:t>
            </a:r>
          </a:p>
          <a:p>
            <a:pPr lvl="1">
              <a:lnSpc>
                <a:spcPct val="115000"/>
              </a:lnSpc>
              <a:spcBef>
                <a:spcPts val="0"/>
              </a:spcBef>
            </a:pPr>
            <a:r>
              <a:rPr lang="en-US" sz="2600" dirty="0"/>
              <a:t>If yes,</a:t>
            </a:r>
          </a:p>
          <a:p>
            <a:pPr lvl="2">
              <a:lnSpc>
                <a:spcPct val="115000"/>
              </a:lnSpc>
              <a:spcBef>
                <a:spcPts val="0"/>
              </a:spcBef>
            </a:pPr>
            <a:r>
              <a:rPr lang="en-US" sz="2600" dirty="0"/>
              <a:t>create a Veteran profile</a:t>
            </a:r>
          </a:p>
          <a:p>
            <a:pPr lvl="2">
              <a:lnSpc>
                <a:spcPct val="115000"/>
              </a:lnSpc>
              <a:spcBef>
                <a:spcPts val="0"/>
              </a:spcBef>
            </a:pPr>
            <a:r>
              <a:rPr lang="en-US" sz="2600" dirty="0"/>
              <a:t>add the</a:t>
            </a:r>
          </a:p>
          <a:p>
            <a:pPr lvl="3">
              <a:lnSpc>
                <a:spcPct val="115000"/>
              </a:lnSpc>
              <a:spcBef>
                <a:spcPts val="0"/>
              </a:spcBef>
            </a:pPr>
            <a:r>
              <a:rPr lang="en-US" sz="2600" dirty="0"/>
              <a:t>Veteran service information, and</a:t>
            </a:r>
          </a:p>
          <a:p>
            <a:pPr lvl="3">
              <a:lnSpc>
                <a:spcPct val="115000"/>
              </a:lnSpc>
              <a:spcBef>
                <a:spcPts val="0"/>
              </a:spcBef>
            </a:pPr>
            <a:r>
              <a:rPr lang="en-US" sz="2600" dirty="0"/>
              <a:t>date of death, if available, and</a:t>
            </a:r>
          </a:p>
          <a:p>
            <a:pPr lvl="2">
              <a:lnSpc>
                <a:spcPct val="115000"/>
              </a:lnSpc>
              <a:spcBef>
                <a:spcPts val="0"/>
              </a:spcBef>
            </a:pPr>
            <a:r>
              <a:rPr lang="en-US" sz="2600" dirty="0"/>
              <a:t>go to Step 4.</a:t>
            </a:r>
          </a:p>
          <a:p>
            <a:pPr lvl="1">
              <a:lnSpc>
                <a:spcPct val="115000"/>
              </a:lnSpc>
              <a:spcBef>
                <a:spcPts val="0"/>
              </a:spcBef>
            </a:pPr>
            <a:r>
              <a:rPr lang="en-US" sz="2600" dirty="0"/>
              <a:t>If no, go to Step 5 for instructions on forwarding all request information to the IVURC when there is no Veteran record and, as such, a controlling EP 500 cannot be established.</a:t>
            </a:r>
          </a:p>
          <a:p>
            <a:pPr marL="0" indent="0">
              <a:buNone/>
            </a:pPr>
            <a:endParaRPr lang="en-US" dirty="0"/>
          </a:p>
        </p:txBody>
      </p:sp>
    </p:spTree>
    <p:extLst>
      <p:ext uri="{BB962C8B-B14F-4D97-AF65-F5344CB8AC3E}">
        <p14:creationId xmlns:p14="http://schemas.microsoft.com/office/powerpoint/2010/main" val="385831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0C6217-5D18-4FA3-942D-A92CCA15133F}"/>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a:solidFill>
                <a:prstClr val="white"/>
              </a:solidFill>
            </a:endParaRPr>
          </a:p>
        </p:txBody>
      </p:sp>
      <p:sp>
        <p:nvSpPr>
          <p:cNvPr id="4" name="Title 3">
            <a:extLst>
              <a:ext uri="{FF2B5EF4-FFF2-40B4-BE49-F238E27FC236}">
                <a16:creationId xmlns:a16="http://schemas.microsoft.com/office/drawing/2014/main" id="{4443D014-11A4-4EEF-AB5C-3E2CC721C324}"/>
              </a:ext>
            </a:extLst>
          </p:cNvPr>
          <p:cNvSpPr>
            <a:spLocks noGrp="1"/>
          </p:cNvSpPr>
          <p:nvPr>
            <p:ph type="title"/>
          </p:nvPr>
        </p:nvSpPr>
        <p:spPr/>
        <p:txBody>
          <a:bodyPr>
            <a:normAutofit fontScale="90000"/>
          </a:bodyPr>
          <a:lstStyle/>
          <a:p>
            <a:r>
              <a:rPr lang="en-US"/>
              <a:t>Controlling Requests for Burial Arrangements of Unclaimed Remains (2 of 3)</a:t>
            </a:r>
          </a:p>
        </p:txBody>
      </p:sp>
      <p:sp>
        <p:nvSpPr>
          <p:cNvPr id="5" name="Content Placeholder 4">
            <a:extLst>
              <a:ext uri="{FF2B5EF4-FFF2-40B4-BE49-F238E27FC236}">
                <a16:creationId xmlns:a16="http://schemas.microsoft.com/office/drawing/2014/main" id="{156AA7CF-33B4-4626-A8C3-515003DE46EA}"/>
              </a:ext>
            </a:extLst>
          </p:cNvPr>
          <p:cNvSpPr>
            <a:spLocks noGrp="1"/>
          </p:cNvSpPr>
          <p:nvPr>
            <p:ph idx="1"/>
          </p:nvPr>
        </p:nvSpPr>
        <p:spPr/>
        <p:txBody>
          <a:bodyPr>
            <a:normAutofit/>
          </a:bodyPr>
          <a:lstStyle/>
          <a:p>
            <a:pPr marL="0" indent="0">
              <a:buNone/>
            </a:pPr>
            <a:r>
              <a:rPr lang="en-US" sz="2200" b="1" dirty="0"/>
              <a:t>Step 4</a:t>
            </a:r>
          </a:p>
          <a:p>
            <a:pPr marL="0" indent="0">
              <a:buNone/>
            </a:pPr>
            <a:endParaRPr lang="en-US" sz="2200" dirty="0"/>
          </a:p>
          <a:p>
            <a:pPr>
              <a:lnSpc>
                <a:spcPct val="115000"/>
              </a:lnSpc>
              <a:spcBef>
                <a:spcPts val="0"/>
              </a:spcBef>
            </a:pPr>
            <a:r>
              <a:rPr lang="en-US" sz="2000" dirty="0"/>
              <a:t>Establish an EP 500 with the claim label </a:t>
            </a:r>
            <a:r>
              <a:rPr lang="en-US" sz="2000" i="1" dirty="0"/>
              <a:t>Burial Arrangements for Unclaimed Remains.</a:t>
            </a:r>
          </a:p>
          <a:p>
            <a:pPr>
              <a:lnSpc>
                <a:spcPct val="115000"/>
              </a:lnSpc>
              <a:spcBef>
                <a:spcPts val="0"/>
              </a:spcBef>
            </a:pPr>
            <a:r>
              <a:rPr lang="en-US" sz="2000" dirty="0"/>
              <a:t>Add the following VBMS note:  </a:t>
            </a:r>
            <a:r>
              <a:rPr lang="en-US" sz="2000" i="1" dirty="0"/>
              <a:t>A request for verification of Veteran status and/or burial arrangements was received requiring action by the IVURC.</a:t>
            </a:r>
          </a:p>
          <a:p>
            <a:pPr>
              <a:lnSpc>
                <a:spcPct val="115000"/>
              </a:lnSpc>
              <a:spcBef>
                <a:spcPts val="0"/>
              </a:spcBef>
            </a:pPr>
            <a:r>
              <a:rPr lang="en-US" sz="2000" dirty="0"/>
              <a:t>Set a one-day suspense date.</a:t>
            </a:r>
          </a:p>
          <a:p>
            <a:pPr>
              <a:lnSpc>
                <a:spcPct val="115000"/>
              </a:lnSpc>
              <a:spcBef>
                <a:spcPts val="0"/>
              </a:spcBef>
              <a:spcAft>
                <a:spcPts val="1000"/>
              </a:spcAft>
            </a:pPr>
            <a:r>
              <a:rPr lang="en-US" sz="2000" dirty="0"/>
              <a:t>Go to Step 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3486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76C0D7-5AD2-475F-A282-1081DE7CC054}"/>
              </a:ext>
            </a:extLst>
          </p:cNvPr>
          <p:cNvSpPr>
            <a:spLocks noGrp="1"/>
          </p:cNvSpPr>
          <p:nvPr>
            <p:ph type="title"/>
          </p:nvPr>
        </p:nvSpPr>
        <p:spPr/>
        <p:txBody>
          <a:bodyPr>
            <a:normAutofit fontScale="90000"/>
          </a:bodyPr>
          <a:lstStyle/>
          <a:p>
            <a:r>
              <a:rPr lang="en-US"/>
              <a:t>Controlling Requests for Burial Arrangements of Unclaimed Remains (3 of 3)</a:t>
            </a:r>
          </a:p>
        </p:txBody>
      </p:sp>
      <p:sp>
        <p:nvSpPr>
          <p:cNvPr id="11" name="Content Placeholder 10">
            <a:extLst>
              <a:ext uri="{FF2B5EF4-FFF2-40B4-BE49-F238E27FC236}">
                <a16:creationId xmlns:a16="http://schemas.microsoft.com/office/drawing/2014/main" id="{FC39D251-B53B-4EBB-982F-2649FFD81A10}"/>
              </a:ext>
            </a:extLst>
          </p:cNvPr>
          <p:cNvSpPr>
            <a:spLocks noGrp="1"/>
          </p:cNvSpPr>
          <p:nvPr>
            <p:ph idx="1"/>
          </p:nvPr>
        </p:nvSpPr>
        <p:spPr>
          <a:xfrm>
            <a:off x="457200" y="801666"/>
            <a:ext cx="8229600" cy="5035463"/>
          </a:xfrm>
        </p:spPr>
        <p:txBody>
          <a:bodyPr/>
          <a:lstStyle/>
          <a:p>
            <a:pPr marL="0" indent="0">
              <a:buNone/>
            </a:pPr>
            <a:r>
              <a:rPr lang="en-US" b="1" dirty="0"/>
              <a:t>Step 5</a:t>
            </a:r>
          </a:p>
          <a:p>
            <a:r>
              <a:rPr lang="en-US" dirty="0"/>
              <a:t>Determine the SOJ for the request.  Jurisdiction is determined by the area in which the individual died.  Use the table below to determine the action to take.</a:t>
            </a:r>
          </a:p>
          <a:p>
            <a:pPr marL="0" indent="0">
              <a:buNone/>
            </a:pPr>
            <a:endParaRPr lang="en-US" dirty="0"/>
          </a:p>
          <a:p>
            <a:pPr marL="0" indent="0">
              <a:buNone/>
            </a:pPr>
            <a:endParaRPr lang="en-US" dirty="0"/>
          </a:p>
        </p:txBody>
      </p:sp>
      <p:graphicFrame>
        <p:nvGraphicFramePr>
          <p:cNvPr id="13" name="Table 12">
            <a:extLst>
              <a:ext uri="{FF2B5EF4-FFF2-40B4-BE49-F238E27FC236}">
                <a16:creationId xmlns:a16="http://schemas.microsoft.com/office/drawing/2014/main" id="{C3770327-4EF3-44BE-8DDA-4B8D1B8A8FFB}"/>
              </a:ext>
            </a:extLst>
          </p:cNvPr>
          <p:cNvGraphicFramePr>
            <a:graphicFrameLocks noGrp="1"/>
          </p:cNvGraphicFramePr>
          <p:nvPr>
            <p:extLst>
              <p:ext uri="{D42A27DB-BD31-4B8C-83A1-F6EECF244321}">
                <p14:modId xmlns:p14="http://schemas.microsoft.com/office/powerpoint/2010/main" val="167665934"/>
              </p:ext>
            </p:extLst>
          </p:nvPr>
        </p:nvGraphicFramePr>
        <p:xfrm>
          <a:off x="457199" y="1903956"/>
          <a:ext cx="8336072" cy="3933173"/>
        </p:xfrm>
        <a:graphic>
          <a:graphicData uri="http://schemas.openxmlformats.org/drawingml/2006/table">
            <a:tbl>
              <a:tblPr firstRow="1" firstCol="1" bandRow="1">
                <a:tableStyleId>{5C22544A-7EE6-4342-B048-85BDC9FD1C3A}</a:tableStyleId>
              </a:tblPr>
              <a:tblGrid>
                <a:gridCol w="2631184">
                  <a:extLst>
                    <a:ext uri="{9D8B030D-6E8A-4147-A177-3AD203B41FA5}">
                      <a16:colId xmlns:a16="http://schemas.microsoft.com/office/drawing/2014/main" val="329150959"/>
                    </a:ext>
                  </a:extLst>
                </a:gridCol>
                <a:gridCol w="2852444">
                  <a:extLst>
                    <a:ext uri="{9D8B030D-6E8A-4147-A177-3AD203B41FA5}">
                      <a16:colId xmlns:a16="http://schemas.microsoft.com/office/drawing/2014/main" val="1503847823"/>
                    </a:ext>
                  </a:extLst>
                </a:gridCol>
                <a:gridCol w="2852444">
                  <a:extLst>
                    <a:ext uri="{9D8B030D-6E8A-4147-A177-3AD203B41FA5}">
                      <a16:colId xmlns:a16="http://schemas.microsoft.com/office/drawing/2014/main" val="3878323083"/>
                    </a:ext>
                  </a:extLst>
                </a:gridCol>
              </a:tblGrid>
              <a:tr h="524170">
                <a:tc>
                  <a:txBody>
                    <a:bodyPr/>
                    <a:lstStyle/>
                    <a:p>
                      <a:pPr marL="0" marR="0" algn="ctr" defTabSz="257175" rtl="0" eaLnBrk="1" latinLnBrk="0" hangingPunct="1">
                        <a:spcBef>
                          <a:spcPts val="0"/>
                        </a:spcBef>
                        <a:spcAft>
                          <a:spcPts val="0"/>
                        </a:spcAft>
                      </a:pPr>
                      <a:r>
                        <a:rPr lang="en-US" sz="1400" b="1" kern="1200" baseline="0" dirty="0">
                          <a:solidFill>
                            <a:schemeClr val="tx1"/>
                          </a:solidFill>
                          <a:effectLst/>
                          <a:latin typeface="+mn-lt"/>
                          <a:ea typeface="+mn-ea"/>
                          <a:cs typeface="+mn-cs"/>
                        </a:rPr>
                        <a:t>If the request is for an individual who died in an area ...</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1" kern="1200" baseline="0">
                          <a:solidFill>
                            <a:schemeClr val="tx1"/>
                          </a:solidFill>
                          <a:effectLst/>
                          <a:latin typeface="+mn-lt"/>
                          <a:ea typeface="+mn-ea"/>
                          <a:cs typeface="+mn-cs"/>
                        </a:rPr>
                        <a:t>And an EP 500 for burial arrangements …</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1" kern="1200" baseline="0">
                          <a:solidFill>
                            <a:schemeClr val="tx1"/>
                          </a:solidFill>
                          <a:effectLst/>
                          <a:latin typeface="+mn-lt"/>
                          <a:ea typeface="+mn-ea"/>
                          <a:cs typeface="+mn-cs"/>
                        </a:rPr>
                        <a:t>Then ...</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81231"/>
                  </a:ext>
                </a:extLst>
              </a:tr>
              <a:tr h="446937">
                <a:tc rowSpan="2">
                  <a:txBody>
                    <a:bodyPr/>
                    <a:lstStyle/>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under the jurisdiction of the RO that received the request</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0" kern="1200" baseline="0">
                          <a:solidFill>
                            <a:schemeClr val="tx1"/>
                          </a:solidFill>
                          <a:effectLst/>
                          <a:latin typeface="+mn-lt"/>
                          <a:ea typeface="+mn-ea"/>
                          <a:cs typeface="+mn-cs"/>
                        </a:rPr>
                        <a:t>was established</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use local routing rules to route the EP 500 to the RO’s IVURC.</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7515222"/>
                  </a:ext>
                </a:extLst>
              </a:tr>
              <a:tr h="698893">
                <a:tc vMerge="1">
                  <a:txBody>
                    <a:bodyPr/>
                    <a:lstStyle/>
                    <a:p>
                      <a:endParaRPr lang="en-US"/>
                    </a:p>
                  </a:txBody>
                  <a:tcPr/>
                </a:tc>
                <a:tc>
                  <a:txBody>
                    <a:bodyPr/>
                    <a:lstStyle/>
                    <a:p>
                      <a:pPr marL="0" marR="0" algn="ctr" defTabSz="257175" rtl="0" eaLnBrk="1" latinLnBrk="0" hangingPunct="1">
                        <a:spcBef>
                          <a:spcPts val="0"/>
                        </a:spcBef>
                        <a:spcAft>
                          <a:spcPts val="0"/>
                        </a:spcAft>
                      </a:pPr>
                      <a:r>
                        <a:rPr lang="en-US" sz="1400" b="0" kern="1200" baseline="0">
                          <a:solidFill>
                            <a:schemeClr val="tx1"/>
                          </a:solidFill>
                          <a:effectLst/>
                          <a:latin typeface="+mn-lt"/>
                          <a:ea typeface="+mn-ea"/>
                          <a:cs typeface="+mn-cs"/>
                        </a:rPr>
                        <a:t>could not be established</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email the RO’s designated IVURC and provide him/her with the request information for further development.</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018311"/>
                  </a:ext>
                </a:extLst>
              </a:tr>
              <a:tr h="1564280">
                <a:tc rowSpan="2">
                  <a:txBody>
                    <a:bodyPr/>
                    <a:lstStyle/>
                    <a:p>
                      <a:pPr marL="0" marR="0" algn="ctr" defTabSz="257175" rtl="0" eaLnBrk="1" latinLnBrk="0" hangingPunct="1">
                        <a:spcBef>
                          <a:spcPts val="0"/>
                        </a:spcBef>
                        <a:spcAft>
                          <a:spcPts val="0"/>
                        </a:spcAft>
                      </a:pPr>
                      <a:r>
                        <a:rPr lang="en-US" sz="1400" b="0" kern="1200" baseline="0">
                          <a:solidFill>
                            <a:schemeClr val="tx1"/>
                          </a:solidFill>
                          <a:effectLst/>
                          <a:latin typeface="+mn-lt"/>
                          <a:ea typeface="+mn-ea"/>
                          <a:cs typeface="+mn-cs"/>
                        </a:rPr>
                        <a:t>outside of the jurisdiction of the RO that received the request</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was established</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manually broker the EP 500 to the RO in the area where the individual died.  This is the SOJ.</a:t>
                      </a:r>
                    </a:p>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 </a:t>
                      </a:r>
                    </a:p>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Upon receipt of the EP 500, the RO will use local routing rules to route the EP to the station’s IVURC.</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5995431"/>
                  </a:ext>
                </a:extLst>
              </a:tr>
              <a:tr h="698893">
                <a:tc vMerge="1">
                  <a:txBody>
                    <a:bodyPr/>
                    <a:lstStyle/>
                    <a:p>
                      <a:endParaRPr lang="en-US"/>
                    </a:p>
                  </a:txBody>
                  <a:tcPr/>
                </a:tc>
                <a:tc>
                  <a:txBody>
                    <a:bodyPr/>
                    <a:lstStyle/>
                    <a:p>
                      <a:pPr marL="0" marR="0" algn="ctr" defTabSz="257175" rtl="0" eaLnBrk="1" latinLnBrk="0" hangingPunct="1">
                        <a:spcBef>
                          <a:spcPts val="0"/>
                        </a:spcBef>
                        <a:spcAft>
                          <a:spcPts val="0"/>
                        </a:spcAft>
                      </a:pPr>
                      <a:r>
                        <a:rPr lang="en-US" sz="1400" b="0" kern="1200" baseline="0">
                          <a:solidFill>
                            <a:schemeClr val="tx1"/>
                          </a:solidFill>
                          <a:effectLst/>
                          <a:latin typeface="+mn-lt"/>
                          <a:ea typeface="+mn-ea"/>
                          <a:cs typeface="+mn-cs"/>
                        </a:rPr>
                        <a:t>could not be established</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257175" rtl="0" eaLnBrk="1" latinLnBrk="0" hangingPunct="1">
                        <a:spcBef>
                          <a:spcPts val="0"/>
                        </a:spcBef>
                        <a:spcAft>
                          <a:spcPts val="0"/>
                        </a:spcAft>
                      </a:pPr>
                      <a:r>
                        <a:rPr lang="en-US" sz="1400" b="0" kern="1200" baseline="0" dirty="0">
                          <a:solidFill>
                            <a:schemeClr val="tx1"/>
                          </a:solidFill>
                          <a:effectLst/>
                          <a:latin typeface="+mn-lt"/>
                          <a:ea typeface="+mn-ea"/>
                          <a:cs typeface="+mn-cs"/>
                        </a:rPr>
                        <a:t>email the SOJ’s IVURC and provide him/her with the request information for further development.</a:t>
                      </a:r>
                    </a:p>
                  </a:txBody>
                  <a:tcPr marL="53039" marR="53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3731218"/>
                  </a:ext>
                </a:extLst>
              </a:tr>
            </a:tbl>
          </a:graphicData>
        </a:graphic>
      </p:graphicFrame>
      <p:sp>
        <p:nvSpPr>
          <p:cNvPr id="5" name="Slide Number Placeholder 2">
            <a:extLst>
              <a:ext uri="{FF2B5EF4-FFF2-40B4-BE49-F238E27FC236}">
                <a16:creationId xmlns:a16="http://schemas.microsoft.com/office/drawing/2014/main" id="{F815E5D5-C7A3-4541-B56E-7A406641F020}"/>
              </a:ext>
            </a:extLst>
          </p:cNvPr>
          <p:cNvSpPr>
            <a:spLocks noGrp="1"/>
          </p:cNvSpPr>
          <p:nvPr>
            <p:ph type="sldNum" sz="quarter" idx="12"/>
          </p:nvPr>
        </p:nvSpPr>
        <p:spPr>
          <a:xfrm>
            <a:off x="8686800" y="6400240"/>
            <a:ext cx="384630" cy="365125"/>
          </a:xfrm>
        </p:spPr>
        <p:txBody>
          <a:bodyPr/>
          <a:lstStyle/>
          <a:p>
            <a:fld id="{D983F1FA-211D-3044-9E35-958DFBC26156}"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285963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8AC3A-BB0D-48A9-80A3-030668917C08}"/>
              </a:ext>
            </a:extLst>
          </p:cNvPr>
          <p:cNvSpPr>
            <a:spLocks noGrp="1"/>
          </p:cNvSpPr>
          <p:nvPr>
            <p:ph idx="1"/>
          </p:nvPr>
        </p:nvSpPr>
        <p:spPr/>
        <p:txBody>
          <a:bodyPr>
            <a:normAutofit fontScale="92500" lnSpcReduction="10000"/>
          </a:bodyPr>
          <a:lstStyle/>
          <a:p>
            <a:pPr marL="0" indent="0">
              <a:buNone/>
            </a:pPr>
            <a:r>
              <a:rPr lang="en-US" dirty="0"/>
              <a:t>Minimum</a:t>
            </a:r>
          </a:p>
          <a:p>
            <a:r>
              <a:rPr lang="en-US" dirty="0"/>
              <a:t>Decedent’s name</a:t>
            </a:r>
          </a:p>
          <a:p>
            <a:r>
              <a:rPr lang="en-US" dirty="0"/>
              <a:t>Decedent’s date of birth</a:t>
            </a:r>
          </a:p>
          <a:p>
            <a:r>
              <a:rPr lang="en-US" dirty="0"/>
              <a:t>Decedent’s Social Security Number or Service Number</a:t>
            </a:r>
          </a:p>
          <a:p>
            <a:endParaRPr lang="en-US" dirty="0"/>
          </a:p>
          <a:p>
            <a:pPr marL="0" indent="0">
              <a:buNone/>
            </a:pPr>
            <a:r>
              <a:rPr lang="en-US" dirty="0"/>
              <a:t>If available</a:t>
            </a:r>
          </a:p>
          <a:p>
            <a:r>
              <a:rPr lang="en-US" dirty="0"/>
              <a:t>Date of death and branch of service</a:t>
            </a:r>
          </a:p>
          <a:p>
            <a:pPr marL="0" indent="0">
              <a:buNone/>
            </a:pPr>
            <a:endParaRPr lang="en-US" dirty="0"/>
          </a:p>
          <a:p>
            <a:pPr marL="0" indent="0">
              <a:buNone/>
            </a:pPr>
            <a:r>
              <a:rPr lang="en-US" dirty="0"/>
              <a:t>Can be provided through written correspondence or verbally and documented on </a:t>
            </a:r>
            <a:r>
              <a:rPr lang="en-US" i="1" dirty="0"/>
              <a:t>VA Form 27-0820, Report of General Information</a:t>
            </a:r>
            <a:r>
              <a:rPr lang="en-US" dirty="0"/>
              <a:t>.</a:t>
            </a:r>
          </a:p>
          <a:p>
            <a:pPr marL="0" indent="0">
              <a:buNone/>
            </a:pPr>
            <a:endParaRPr lang="en-US" dirty="0"/>
          </a:p>
          <a:p>
            <a:pPr marL="0" indent="0">
              <a:buNone/>
            </a:pPr>
            <a:r>
              <a:rPr lang="en-US" b="1" i="1" dirty="0"/>
              <a:t>Notes</a:t>
            </a:r>
            <a:r>
              <a:rPr lang="en-US" dirty="0"/>
              <a:t>:</a:t>
            </a:r>
          </a:p>
          <a:p>
            <a:pPr lvl="0"/>
            <a:r>
              <a:rPr lang="en-US" dirty="0"/>
              <a:t>If the individual/entity requesting verification of Veteran status cannot provide the minimum information required, the requestor must be notified that this must be provided before VA can proceed.</a:t>
            </a:r>
          </a:p>
          <a:p>
            <a:pPr lvl="0"/>
            <a:r>
              <a:rPr lang="en-US" dirty="0"/>
              <a:t>Written requests for verification of Veteran status do not require a specific form.</a:t>
            </a:r>
          </a:p>
          <a:p>
            <a:endParaRPr lang="en-US" dirty="0"/>
          </a:p>
        </p:txBody>
      </p:sp>
      <p:sp>
        <p:nvSpPr>
          <p:cNvPr id="3" name="Slide Number Placeholder 2">
            <a:extLst>
              <a:ext uri="{FF2B5EF4-FFF2-40B4-BE49-F238E27FC236}">
                <a16:creationId xmlns:a16="http://schemas.microsoft.com/office/drawing/2014/main" id="{D46B3D8A-DBCA-4F29-8FFE-83FA55D55A96}"/>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
        <p:nvSpPr>
          <p:cNvPr id="4" name="Title 3">
            <a:extLst>
              <a:ext uri="{FF2B5EF4-FFF2-40B4-BE49-F238E27FC236}">
                <a16:creationId xmlns:a16="http://schemas.microsoft.com/office/drawing/2014/main" id="{9BB1D561-F376-4549-A1DF-0C2C98E37CB0}"/>
              </a:ext>
            </a:extLst>
          </p:cNvPr>
          <p:cNvSpPr>
            <a:spLocks noGrp="1"/>
          </p:cNvSpPr>
          <p:nvPr>
            <p:ph type="title"/>
          </p:nvPr>
        </p:nvSpPr>
        <p:spPr/>
        <p:txBody>
          <a:bodyPr/>
          <a:lstStyle/>
          <a:p>
            <a:r>
              <a:rPr lang="en-US"/>
              <a:t>Required Information to Determine Veteran Status</a:t>
            </a:r>
          </a:p>
        </p:txBody>
      </p:sp>
    </p:spTree>
    <p:extLst>
      <p:ext uri="{BB962C8B-B14F-4D97-AF65-F5344CB8AC3E}">
        <p14:creationId xmlns:p14="http://schemas.microsoft.com/office/powerpoint/2010/main" val="3723203437"/>
      </p:ext>
    </p:extLst>
  </p:cSld>
  <p:clrMapOvr>
    <a:masterClrMapping/>
  </p:clrMapOvr>
</p:sld>
</file>

<file path=ppt/theme/theme1.xml><?xml version="1.0" encoding="utf-8"?>
<a:theme xmlns:a="http://schemas.openxmlformats.org/drawingml/2006/main" name="1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680DDDBD4C8A4893649D119A9CA56E" ma:contentTypeVersion="10" ma:contentTypeDescription="Create a new document." ma:contentTypeScope="" ma:versionID="1f6c365d96cbe72b0df5473e2149478a">
  <xsd:schema xmlns:xsd="http://www.w3.org/2001/XMLSchema" xmlns:xs="http://www.w3.org/2001/XMLSchema" xmlns:p="http://schemas.microsoft.com/office/2006/metadata/properties" xmlns:ns1="http://schemas.microsoft.com/sharepoint/v3" xmlns:ns2="b4647670-8a1a-4303-bfca-411bbc0da688" targetNamespace="http://schemas.microsoft.com/office/2006/metadata/properties" ma:root="true" ma:fieldsID="876c2d217ed0045a0380f0bff50a8456" ns1:_="" ns2:_="">
    <xsd:import namespace="http://schemas.microsoft.com/sharepoint/v3"/>
    <xsd:import namespace="b4647670-8a1a-4303-bfca-411bbc0da6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47670-8a1a-4303-bfca-411bbc0da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13D93D-20E4-428F-85A6-3D676B0742D0}">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4647670-8a1a-4303-bfca-411bbc0da688"/>
    <ds:schemaRef ds:uri="http://www.w3.org/XML/1998/namespace"/>
  </ds:schemaRefs>
</ds:datastoreItem>
</file>

<file path=customXml/itemProps2.xml><?xml version="1.0" encoding="utf-8"?>
<ds:datastoreItem xmlns:ds="http://schemas.openxmlformats.org/officeDocument/2006/customXml" ds:itemID="{E5118FFD-47F6-4FAD-A486-7750A47908EA}">
  <ds:schemaRefs>
    <ds:schemaRef ds:uri="b4647670-8a1a-4303-bfca-411bbc0da6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1FA38D-4BCB-452E-BA4B-8494DAA4C7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746</TotalTime>
  <Words>2319</Words>
  <Application>Microsoft Office PowerPoint</Application>
  <PresentationFormat>On-screen Show (4:3)</PresentationFormat>
  <Paragraphs>235</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Myriad Pro</vt:lpstr>
      <vt:lpstr>Times New Roman</vt:lpstr>
      <vt:lpstr>16_Office Theme</vt:lpstr>
      <vt:lpstr>PowerPoint Presentation</vt:lpstr>
      <vt:lpstr>Objectives</vt:lpstr>
      <vt:lpstr>References</vt:lpstr>
      <vt:lpstr>Indigent Veterans and Unclaimed Remains Coordinator (IVURC)</vt:lpstr>
      <vt:lpstr>Controlling Requests for Burial Arrangements of Unclaimed Remains (1 of 3)</vt:lpstr>
      <vt:lpstr>Controlling Requests for Burial Arrangements of Unclaimed Remains (2 of 3)</vt:lpstr>
      <vt:lpstr>Controlling Requests for Burial Arrangements of Unclaimed Remains (2 of 3)</vt:lpstr>
      <vt:lpstr>Controlling Requests for Burial Arrangements of Unclaimed Remains (3 of 3)</vt:lpstr>
      <vt:lpstr>Required Information to Determine Veteran Status</vt:lpstr>
      <vt:lpstr>Verifying Service of Unclaimed Remains</vt:lpstr>
      <vt:lpstr>Actions To Take When the Remains Are For Those of a Veteran</vt:lpstr>
      <vt:lpstr>Making Burial Arrangements (1 of 6)</vt:lpstr>
      <vt:lpstr>Making Burial Arrangements (2 of 6)</vt:lpstr>
      <vt:lpstr>Making Burial Arrangements (3 of 6)</vt:lpstr>
      <vt:lpstr>Making Burial Arrangements (4 of 6)</vt:lpstr>
      <vt:lpstr>Making Burial Arrangements (5 of 6)</vt:lpstr>
      <vt:lpstr>Making Burial Arrangements (6 of 6)</vt:lpstr>
      <vt:lpstr>Exception to Completing Burial Arrangements</vt:lpstr>
      <vt:lpstr>Following the Disposition of Remains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Hunsicker, Shannon M., VBAVACO</cp:lastModifiedBy>
  <cp:revision>14</cp:revision>
  <cp:lastPrinted>2019-03-19T11:39:02Z</cp:lastPrinted>
  <dcterms:created xsi:type="dcterms:W3CDTF">2015-02-23T17:48:51Z</dcterms:created>
  <dcterms:modified xsi:type="dcterms:W3CDTF">2022-02-22T19:54:15Z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0x01010016680DDDBD4C8A4893649D119A9CA56E</vt:lpwstr>
  </property>
</Properties>
</file>