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4"/>
  </p:sldMasterIdLst>
  <p:notesMasterIdLst>
    <p:notesMasterId r:id="rId21"/>
  </p:notesMasterIdLst>
  <p:handoutMasterIdLst>
    <p:handoutMasterId r:id="rId22"/>
  </p:handoutMasterIdLst>
  <p:sldIdLst>
    <p:sldId id="419" r:id="rId5"/>
    <p:sldId id="263" r:id="rId6"/>
    <p:sldId id="359" r:id="rId7"/>
    <p:sldId id="399" r:id="rId8"/>
    <p:sldId id="400" r:id="rId9"/>
    <p:sldId id="401" r:id="rId10"/>
    <p:sldId id="414" r:id="rId11"/>
    <p:sldId id="404" r:id="rId12"/>
    <p:sldId id="405" r:id="rId13"/>
    <p:sldId id="415" r:id="rId14"/>
    <p:sldId id="421" r:id="rId15"/>
    <p:sldId id="422" r:id="rId16"/>
    <p:sldId id="408" r:id="rId17"/>
    <p:sldId id="423" r:id="rId18"/>
    <p:sldId id="410" r:id="rId19"/>
    <p:sldId id="420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os, Hector L., VBAVACO" initials="MHLV" lastIdx="8" clrIdx="0">
    <p:extLst>
      <p:ext uri="{19B8F6BF-5375-455C-9EA6-DF929625EA0E}">
        <p15:presenceInfo xmlns:p15="http://schemas.microsoft.com/office/powerpoint/2012/main" userId="S::Hector.Mattos@va.gov::0a730db2-cd94-4cee-a4a1-b376b162454c" providerId="AD"/>
      </p:ext>
    </p:extLst>
  </p:cmAuthor>
  <p:cmAuthor id="2" name="Mason, Megan, VBAVACO" initials="MV" lastIdx="7" clrIdx="1">
    <p:extLst>
      <p:ext uri="{19B8F6BF-5375-455C-9EA6-DF929625EA0E}">
        <p15:presenceInfo xmlns:p15="http://schemas.microsoft.com/office/powerpoint/2012/main" userId="S::megan.mason@va.gov::87a007ff-c645-423a-bef3-051f6b545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3275"/>
    <a:srgbClr val="000000"/>
    <a:srgbClr val="FFFF99"/>
    <a:srgbClr val="000066"/>
    <a:srgbClr val="CC0000"/>
    <a:srgbClr val="BBBBFF"/>
    <a:srgbClr val="ABABFF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2E405-7A1B-3E82-D27F-4E5051DC4A25}" v="33" dt="2021-10-06T13:06:31.497"/>
    <p1510:client id="{3FBC8214-1115-422E-B45D-A9A3DD967D7F}" v="14" dt="2021-10-05T21:41:02.400"/>
    <p1510:client id="{45C90F7D-9065-0E10-82C8-0D44B20B040D}" v="6" dt="2021-10-06T15:12:30.721"/>
    <p1510:client id="{4F7E002E-11D2-4421-8BAC-09934A544571}" v="23" dt="2021-10-08T18:55:29.119"/>
    <p1510:client id="{6098BE24-29A8-4EB3-9502-3819624ACA98}" v="3" dt="2021-10-05T19:04:47.268"/>
    <p1510:client id="{8861DD64-1210-47D4-8154-BB2C123735DF}" v="115" dt="2021-10-08T18:46:19.814"/>
    <p1510:client id="{E76C355C-D0B4-4588-9BA0-B8D80A3E1570}" v="272" dt="2021-10-06T18:42:59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194" y="72"/>
      </p:cViewPr>
      <p:guideLst>
        <p:guide orient="horz" pos="2160"/>
        <p:guide pos="30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76A33-A74B-4CEA-9805-0D066B991842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9EEBCE-9891-44C8-9946-B9515B32061C}">
      <dgm:prSet/>
      <dgm:spPr/>
      <dgm:t>
        <a:bodyPr/>
        <a:lstStyle/>
        <a:p>
          <a:r>
            <a:rPr lang="en-US" dirty="0"/>
            <a:t>1. The LCM</a:t>
          </a:r>
          <a:r>
            <a:rPr lang="en-US" baseline="0" dirty="0"/>
            <a:t> tab</a:t>
          </a:r>
          <a:r>
            <a:rPr lang="en-US" dirty="0"/>
            <a:t> within the VBMS fails to open documents. </a:t>
          </a:r>
        </a:p>
      </dgm:t>
    </dgm:pt>
    <dgm:pt modelId="{CAC59A7A-3606-4236-8167-54204D1A7760}" type="parTrans" cxnId="{BAC8EE64-F0F3-4C9B-825F-AED372B64575}">
      <dgm:prSet/>
      <dgm:spPr/>
      <dgm:t>
        <a:bodyPr/>
        <a:lstStyle/>
        <a:p>
          <a:endParaRPr lang="en-US"/>
        </a:p>
      </dgm:t>
    </dgm:pt>
    <dgm:pt modelId="{479156E2-1800-4C46-89E1-43360B9299E7}" type="sibTrans" cxnId="{BAC8EE64-F0F3-4C9B-825F-AED372B64575}">
      <dgm:prSet/>
      <dgm:spPr/>
      <dgm:t>
        <a:bodyPr/>
        <a:lstStyle/>
        <a:p>
          <a:endParaRPr lang="en-US"/>
        </a:p>
      </dgm:t>
    </dgm:pt>
    <dgm:pt modelId="{F4750705-6784-490A-9CD2-9F3757774A99}">
      <dgm:prSet/>
      <dgm:spPr/>
      <dgm:t>
        <a:bodyPr/>
        <a:lstStyle/>
        <a:p>
          <a:pPr rtl="0"/>
          <a:r>
            <a:rPr lang="en-US"/>
            <a:t>2. When reviewing restricted </a:t>
          </a:r>
          <a:r>
            <a:rPr lang="en-US">
              <a:latin typeface="Arial"/>
            </a:rPr>
            <a:t>documents</a:t>
          </a:r>
          <a:r>
            <a:rPr lang="en-US"/>
            <a:t> </a:t>
          </a:r>
          <a:r>
            <a:rPr lang="en-US">
              <a:latin typeface="Arial"/>
            </a:rPr>
            <a:t>(Ex. Federal Tax Information)</a:t>
          </a:r>
          <a:endParaRPr lang="en-US"/>
        </a:p>
      </dgm:t>
    </dgm:pt>
    <dgm:pt modelId="{B57E03AC-9553-4B4F-BE33-4024D82D95C2}" type="parTrans" cxnId="{2C0A0108-DDAB-48A2-9667-620543B03AB5}">
      <dgm:prSet/>
      <dgm:spPr/>
      <dgm:t>
        <a:bodyPr/>
        <a:lstStyle/>
        <a:p>
          <a:endParaRPr lang="en-US"/>
        </a:p>
      </dgm:t>
    </dgm:pt>
    <dgm:pt modelId="{168C972E-5F1B-46D7-80C0-B3410F4EC388}" type="sibTrans" cxnId="{2C0A0108-DDAB-48A2-9667-620543B03AB5}">
      <dgm:prSet/>
      <dgm:spPr/>
      <dgm:t>
        <a:bodyPr/>
        <a:lstStyle/>
        <a:p>
          <a:endParaRPr lang="en-US"/>
        </a:p>
      </dgm:t>
    </dgm:pt>
    <dgm:pt modelId="{3CBF1FEF-73E1-496C-8A0B-D04EF31C55B5}">
      <dgm:prSet/>
      <dgm:spPr/>
      <dgm:t>
        <a:bodyPr/>
        <a:lstStyle/>
        <a:p>
          <a:r>
            <a:rPr lang="en-US"/>
            <a:t>3. As directed by local management.</a:t>
          </a:r>
        </a:p>
      </dgm:t>
    </dgm:pt>
    <dgm:pt modelId="{741A7F1E-DD13-4441-A646-8E2765FCAD03}" type="parTrans" cxnId="{A4F0E920-8073-4CE9-A531-B2AB68125E3F}">
      <dgm:prSet/>
      <dgm:spPr/>
      <dgm:t>
        <a:bodyPr/>
        <a:lstStyle/>
        <a:p>
          <a:endParaRPr lang="en-US"/>
        </a:p>
      </dgm:t>
    </dgm:pt>
    <dgm:pt modelId="{F1A9468E-9796-4C2A-A283-C14E2B46C35C}" type="sibTrans" cxnId="{A4F0E920-8073-4CE9-A531-B2AB68125E3F}">
      <dgm:prSet/>
      <dgm:spPr/>
      <dgm:t>
        <a:bodyPr/>
        <a:lstStyle/>
        <a:p>
          <a:endParaRPr lang="en-US"/>
        </a:p>
      </dgm:t>
    </dgm:pt>
    <dgm:pt modelId="{09E04811-7E7B-41D2-B522-B9DCB6154E53}" type="pres">
      <dgm:prSet presAssocID="{75676A33-A74B-4CEA-9805-0D066B991842}" presName="linear" presStyleCnt="0">
        <dgm:presLayoutVars>
          <dgm:dir/>
          <dgm:animLvl val="lvl"/>
          <dgm:resizeHandles val="exact"/>
        </dgm:presLayoutVars>
      </dgm:prSet>
      <dgm:spPr/>
    </dgm:pt>
    <dgm:pt modelId="{FED9076A-3A65-41D3-B650-1934CD553984}" type="pres">
      <dgm:prSet presAssocID="{419EEBCE-9891-44C8-9946-B9515B32061C}" presName="parentLin" presStyleCnt="0"/>
      <dgm:spPr/>
    </dgm:pt>
    <dgm:pt modelId="{4CD8906D-A217-4E9B-BF90-064CB1517FF5}" type="pres">
      <dgm:prSet presAssocID="{419EEBCE-9891-44C8-9946-B9515B32061C}" presName="parentLeftMargin" presStyleLbl="node1" presStyleIdx="0" presStyleCnt="3"/>
      <dgm:spPr/>
    </dgm:pt>
    <dgm:pt modelId="{9FE98C05-AB89-4DAA-A256-3D19FB37BA32}" type="pres">
      <dgm:prSet presAssocID="{419EEBCE-9891-44C8-9946-B9515B3206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1361E8-6F2F-4973-B2C9-D35B42FC94D4}" type="pres">
      <dgm:prSet presAssocID="{419EEBCE-9891-44C8-9946-B9515B32061C}" presName="negativeSpace" presStyleCnt="0"/>
      <dgm:spPr/>
    </dgm:pt>
    <dgm:pt modelId="{9E95D1D9-C85F-4642-91DD-0AF8094A5FC7}" type="pres">
      <dgm:prSet presAssocID="{419EEBCE-9891-44C8-9946-B9515B32061C}" presName="childText" presStyleLbl="conFgAcc1" presStyleIdx="0" presStyleCnt="3">
        <dgm:presLayoutVars>
          <dgm:bulletEnabled val="1"/>
        </dgm:presLayoutVars>
      </dgm:prSet>
      <dgm:spPr/>
    </dgm:pt>
    <dgm:pt modelId="{406DCA32-C973-4E70-BE43-5FF40484F428}" type="pres">
      <dgm:prSet presAssocID="{479156E2-1800-4C46-89E1-43360B9299E7}" presName="spaceBetweenRectangles" presStyleCnt="0"/>
      <dgm:spPr/>
    </dgm:pt>
    <dgm:pt modelId="{604C0D06-70E6-45F1-A9D4-CCA78F8E36F4}" type="pres">
      <dgm:prSet presAssocID="{F4750705-6784-490A-9CD2-9F3757774A99}" presName="parentLin" presStyleCnt="0"/>
      <dgm:spPr/>
    </dgm:pt>
    <dgm:pt modelId="{AE590EF6-7D1B-4173-BE32-1E3B1F6B5468}" type="pres">
      <dgm:prSet presAssocID="{F4750705-6784-490A-9CD2-9F3757774A99}" presName="parentLeftMargin" presStyleLbl="node1" presStyleIdx="0" presStyleCnt="3"/>
      <dgm:spPr/>
    </dgm:pt>
    <dgm:pt modelId="{C2293BB3-FF9C-414D-AD90-9031E5A71B03}" type="pres">
      <dgm:prSet presAssocID="{F4750705-6784-490A-9CD2-9F3757774A9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5C3512-5B15-40C6-958A-B2C6E6CF6476}" type="pres">
      <dgm:prSet presAssocID="{F4750705-6784-490A-9CD2-9F3757774A99}" presName="negativeSpace" presStyleCnt="0"/>
      <dgm:spPr/>
    </dgm:pt>
    <dgm:pt modelId="{70D3ECAA-E442-43A4-B515-F319D7C5150B}" type="pres">
      <dgm:prSet presAssocID="{F4750705-6784-490A-9CD2-9F3757774A99}" presName="childText" presStyleLbl="conFgAcc1" presStyleIdx="1" presStyleCnt="3">
        <dgm:presLayoutVars>
          <dgm:bulletEnabled val="1"/>
        </dgm:presLayoutVars>
      </dgm:prSet>
      <dgm:spPr/>
    </dgm:pt>
    <dgm:pt modelId="{2B9ED93C-FD2F-425B-A0A2-6DB6B5E8D24D}" type="pres">
      <dgm:prSet presAssocID="{168C972E-5F1B-46D7-80C0-B3410F4EC388}" presName="spaceBetweenRectangles" presStyleCnt="0"/>
      <dgm:spPr/>
    </dgm:pt>
    <dgm:pt modelId="{A463EF8B-ADA0-41F9-90D2-698D71835469}" type="pres">
      <dgm:prSet presAssocID="{3CBF1FEF-73E1-496C-8A0B-D04EF31C55B5}" presName="parentLin" presStyleCnt="0"/>
      <dgm:spPr/>
    </dgm:pt>
    <dgm:pt modelId="{F1706573-9233-4B35-AAC7-568849C275F1}" type="pres">
      <dgm:prSet presAssocID="{3CBF1FEF-73E1-496C-8A0B-D04EF31C55B5}" presName="parentLeftMargin" presStyleLbl="node1" presStyleIdx="1" presStyleCnt="3"/>
      <dgm:spPr/>
    </dgm:pt>
    <dgm:pt modelId="{2ABF9F9C-CB4C-4849-84DF-B8F70E866C1F}" type="pres">
      <dgm:prSet presAssocID="{3CBF1FEF-73E1-496C-8A0B-D04EF31C55B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8B279DE-45C6-48E7-A618-CDB188D138B9}" type="pres">
      <dgm:prSet presAssocID="{3CBF1FEF-73E1-496C-8A0B-D04EF31C55B5}" presName="negativeSpace" presStyleCnt="0"/>
      <dgm:spPr/>
    </dgm:pt>
    <dgm:pt modelId="{0D3DC937-0605-46E9-933E-C93430C238EE}" type="pres">
      <dgm:prSet presAssocID="{3CBF1FEF-73E1-496C-8A0B-D04EF31C55B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C0A0108-DDAB-48A2-9667-620543B03AB5}" srcId="{75676A33-A74B-4CEA-9805-0D066B991842}" destId="{F4750705-6784-490A-9CD2-9F3757774A99}" srcOrd="1" destOrd="0" parTransId="{B57E03AC-9553-4B4F-BE33-4024D82D95C2}" sibTransId="{168C972E-5F1B-46D7-80C0-B3410F4EC388}"/>
    <dgm:cxn modelId="{A4F0E920-8073-4CE9-A531-B2AB68125E3F}" srcId="{75676A33-A74B-4CEA-9805-0D066B991842}" destId="{3CBF1FEF-73E1-496C-8A0B-D04EF31C55B5}" srcOrd="2" destOrd="0" parTransId="{741A7F1E-DD13-4441-A646-8E2765FCAD03}" sibTransId="{F1A9468E-9796-4C2A-A283-C14E2B46C35C}"/>
    <dgm:cxn modelId="{FEB12937-12DD-4476-9000-83CB23301A3A}" type="presOf" srcId="{F4750705-6784-490A-9CD2-9F3757774A99}" destId="{C2293BB3-FF9C-414D-AD90-9031E5A71B03}" srcOrd="1" destOrd="0" presId="urn:microsoft.com/office/officeart/2005/8/layout/list1"/>
    <dgm:cxn modelId="{D3A4295F-019B-40EF-A0BF-CEE4C68D71DE}" type="presOf" srcId="{F4750705-6784-490A-9CD2-9F3757774A99}" destId="{AE590EF6-7D1B-4173-BE32-1E3B1F6B5468}" srcOrd="0" destOrd="0" presId="urn:microsoft.com/office/officeart/2005/8/layout/list1"/>
    <dgm:cxn modelId="{BAC8EE64-F0F3-4C9B-825F-AED372B64575}" srcId="{75676A33-A74B-4CEA-9805-0D066B991842}" destId="{419EEBCE-9891-44C8-9946-B9515B32061C}" srcOrd="0" destOrd="0" parTransId="{CAC59A7A-3606-4236-8167-54204D1A7760}" sibTransId="{479156E2-1800-4C46-89E1-43360B9299E7}"/>
    <dgm:cxn modelId="{D3225A66-69E6-461D-A75E-28D0BADA90AD}" type="presOf" srcId="{419EEBCE-9891-44C8-9946-B9515B32061C}" destId="{4CD8906D-A217-4E9B-BF90-064CB1517FF5}" srcOrd="0" destOrd="0" presId="urn:microsoft.com/office/officeart/2005/8/layout/list1"/>
    <dgm:cxn modelId="{655EA981-8AF3-412D-AE8E-BED8C930C701}" type="presOf" srcId="{3CBF1FEF-73E1-496C-8A0B-D04EF31C55B5}" destId="{2ABF9F9C-CB4C-4849-84DF-B8F70E866C1F}" srcOrd="1" destOrd="0" presId="urn:microsoft.com/office/officeart/2005/8/layout/list1"/>
    <dgm:cxn modelId="{7CBC749C-7EA8-468B-83D2-A0AF1B684D43}" type="presOf" srcId="{419EEBCE-9891-44C8-9946-B9515B32061C}" destId="{9FE98C05-AB89-4DAA-A256-3D19FB37BA32}" srcOrd="1" destOrd="0" presId="urn:microsoft.com/office/officeart/2005/8/layout/list1"/>
    <dgm:cxn modelId="{9B0A09A2-8327-405C-A5D1-1AB9EC0CA9C2}" type="presOf" srcId="{3CBF1FEF-73E1-496C-8A0B-D04EF31C55B5}" destId="{F1706573-9233-4B35-AAC7-568849C275F1}" srcOrd="0" destOrd="0" presId="urn:microsoft.com/office/officeart/2005/8/layout/list1"/>
    <dgm:cxn modelId="{678970B3-878A-4397-94BF-351702AD8B83}" type="presOf" srcId="{75676A33-A74B-4CEA-9805-0D066B991842}" destId="{09E04811-7E7B-41D2-B522-B9DCB6154E53}" srcOrd="0" destOrd="0" presId="urn:microsoft.com/office/officeart/2005/8/layout/list1"/>
    <dgm:cxn modelId="{97D4AD81-5348-4782-B35A-A1C7A9DF0019}" type="presParOf" srcId="{09E04811-7E7B-41D2-B522-B9DCB6154E53}" destId="{FED9076A-3A65-41D3-B650-1934CD553984}" srcOrd="0" destOrd="0" presId="urn:microsoft.com/office/officeart/2005/8/layout/list1"/>
    <dgm:cxn modelId="{CF52524E-EE50-4107-9AC9-DE750D06FCF4}" type="presParOf" srcId="{FED9076A-3A65-41D3-B650-1934CD553984}" destId="{4CD8906D-A217-4E9B-BF90-064CB1517FF5}" srcOrd="0" destOrd="0" presId="urn:microsoft.com/office/officeart/2005/8/layout/list1"/>
    <dgm:cxn modelId="{EF49A94A-AAD1-425E-A74A-04FB067DD703}" type="presParOf" srcId="{FED9076A-3A65-41D3-B650-1934CD553984}" destId="{9FE98C05-AB89-4DAA-A256-3D19FB37BA32}" srcOrd="1" destOrd="0" presId="urn:microsoft.com/office/officeart/2005/8/layout/list1"/>
    <dgm:cxn modelId="{CBDA27F3-E863-4120-A80C-16DBC2CEC546}" type="presParOf" srcId="{09E04811-7E7B-41D2-B522-B9DCB6154E53}" destId="{001361E8-6F2F-4973-B2C9-D35B42FC94D4}" srcOrd="1" destOrd="0" presId="urn:microsoft.com/office/officeart/2005/8/layout/list1"/>
    <dgm:cxn modelId="{D6B9F5E4-B9FD-4BC2-A506-8CF1A36048BC}" type="presParOf" srcId="{09E04811-7E7B-41D2-B522-B9DCB6154E53}" destId="{9E95D1D9-C85F-4642-91DD-0AF8094A5FC7}" srcOrd="2" destOrd="0" presId="urn:microsoft.com/office/officeart/2005/8/layout/list1"/>
    <dgm:cxn modelId="{B9A3C18C-E2D7-4750-9EAB-0B572A684343}" type="presParOf" srcId="{09E04811-7E7B-41D2-B522-B9DCB6154E53}" destId="{406DCA32-C973-4E70-BE43-5FF40484F428}" srcOrd="3" destOrd="0" presId="urn:microsoft.com/office/officeart/2005/8/layout/list1"/>
    <dgm:cxn modelId="{2F3FB673-4375-4F80-ABBC-919BF13571EC}" type="presParOf" srcId="{09E04811-7E7B-41D2-B522-B9DCB6154E53}" destId="{604C0D06-70E6-45F1-A9D4-CCA78F8E36F4}" srcOrd="4" destOrd="0" presId="urn:microsoft.com/office/officeart/2005/8/layout/list1"/>
    <dgm:cxn modelId="{361A4726-93C9-42FE-B92F-1DF46F561CF3}" type="presParOf" srcId="{604C0D06-70E6-45F1-A9D4-CCA78F8E36F4}" destId="{AE590EF6-7D1B-4173-BE32-1E3B1F6B5468}" srcOrd="0" destOrd="0" presId="urn:microsoft.com/office/officeart/2005/8/layout/list1"/>
    <dgm:cxn modelId="{7CE56029-C1EE-4F26-A8B6-7FDAFB600592}" type="presParOf" srcId="{604C0D06-70E6-45F1-A9D4-CCA78F8E36F4}" destId="{C2293BB3-FF9C-414D-AD90-9031E5A71B03}" srcOrd="1" destOrd="0" presId="urn:microsoft.com/office/officeart/2005/8/layout/list1"/>
    <dgm:cxn modelId="{240255EB-5191-4A3B-9F62-75E3F36842A2}" type="presParOf" srcId="{09E04811-7E7B-41D2-B522-B9DCB6154E53}" destId="{615C3512-5B15-40C6-958A-B2C6E6CF6476}" srcOrd="5" destOrd="0" presId="urn:microsoft.com/office/officeart/2005/8/layout/list1"/>
    <dgm:cxn modelId="{3E5B2BA8-E648-49C8-B3DA-4146A5BC0567}" type="presParOf" srcId="{09E04811-7E7B-41D2-B522-B9DCB6154E53}" destId="{70D3ECAA-E442-43A4-B515-F319D7C5150B}" srcOrd="6" destOrd="0" presId="urn:microsoft.com/office/officeart/2005/8/layout/list1"/>
    <dgm:cxn modelId="{BBAEC2AA-CFB6-4EFB-BE7F-947C51AE0BE1}" type="presParOf" srcId="{09E04811-7E7B-41D2-B522-B9DCB6154E53}" destId="{2B9ED93C-FD2F-425B-A0A2-6DB6B5E8D24D}" srcOrd="7" destOrd="0" presId="urn:microsoft.com/office/officeart/2005/8/layout/list1"/>
    <dgm:cxn modelId="{0C52223B-0808-4D24-BD83-C0C697E9EAE3}" type="presParOf" srcId="{09E04811-7E7B-41D2-B522-B9DCB6154E53}" destId="{A463EF8B-ADA0-41F9-90D2-698D71835469}" srcOrd="8" destOrd="0" presId="urn:microsoft.com/office/officeart/2005/8/layout/list1"/>
    <dgm:cxn modelId="{4741C00B-5D26-44B6-9934-ABF6F0944611}" type="presParOf" srcId="{A463EF8B-ADA0-41F9-90D2-698D71835469}" destId="{F1706573-9233-4B35-AAC7-568849C275F1}" srcOrd="0" destOrd="0" presId="urn:microsoft.com/office/officeart/2005/8/layout/list1"/>
    <dgm:cxn modelId="{A311A9DE-6283-42E5-B7D7-E07147387CE1}" type="presParOf" srcId="{A463EF8B-ADA0-41F9-90D2-698D71835469}" destId="{2ABF9F9C-CB4C-4849-84DF-B8F70E866C1F}" srcOrd="1" destOrd="0" presId="urn:microsoft.com/office/officeart/2005/8/layout/list1"/>
    <dgm:cxn modelId="{E9693606-B13A-4482-A745-BB6B91E74543}" type="presParOf" srcId="{09E04811-7E7B-41D2-B522-B9DCB6154E53}" destId="{18B279DE-45C6-48E7-A618-CDB188D138B9}" srcOrd="9" destOrd="0" presId="urn:microsoft.com/office/officeart/2005/8/layout/list1"/>
    <dgm:cxn modelId="{4516CCD2-BDAB-4986-B205-827B09F8DDDF}" type="presParOf" srcId="{09E04811-7E7B-41D2-B522-B9DCB6154E53}" destId="{0D3DC937-0605-46E9-933E-C93430C238E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5D1D9-C85F-4642-91DD-0AF8094A5FC7}">
      <dsp:nvSpPr>
        <dsp:cNvPr id="0" name=""/>
        <dsp:cNvSpPr/>
      </dsp:nvSpPr>
      <dsp:spPr>
        <a:xfrm>
          <a:off x="0" y="1126055"/>
          <a:ext cx="8610599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E98C05-AB89-4DAA-A256-3D19FB37BA32}">
      <dsp:nvSpPr>
        <dsp:cNvPr id="0" name=""/>
        <dsp:cNvSpPr/>
      </dsp:nvSpPr>
      <dsp:spPr>
        <a:xfrm>
          <a:off x="430529" y="771815"/>
          <a:ext cx="6027419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The LCM</a:t>
          </a:r>
          <a:r>
            <a:rPr lang="en-US" sz="2400" kern="1200" baseline="0" dirty="0"/>
            <a:t> tab</a:t>
          </a:r>
          <a:r>
            <a:rPr lang="en-US" sz="2400" kern="1200" dirty="0"/>
            <a:t> within the VBMS fails to open documents. </a:t>
          </a:r>
        </a:p>
      </dsp:txBody>
      <dsp:txXfrm>
        <a:off x="465114" y="806400"/>
        <a:ext cx="5958249" cy="639310"/>
      </dsp:txXfrm>
    </dsp:sp>
    <dsp:sp modelId="{70D3ECAA-E442-43A4-B515-F319D7C5150B}">
      <dsp:nvSpPr>
        <dsp:cNvPr id="0" name=""/>
        <dsp:cNvSpPr/>
      </dsp:nvSpPr>
      <dsp:spPr>
        <a:xfrm>
          <a:off x="0" y="2214695"/>
          <a:ext cx="8610599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293BB3-FF9C-414D-AD90-9031E5A71B03}">
      <dsp:nvSpPr>
        <dsp:cNvPr id="0" name=""/>
        <dsp:cNvSpPr/>
      </dsp:nvSpPr>
      <dsp:spPr>
        <a:xfrm>
          <a:off x="430529" y="1860455"/>
          <a:ext cx="6027419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2. When reviewing restricted </a:t>
          </a:r>
          <a:r>
            <a:rPr lang="en-US" sz="2400" kern="1200">
              <a:latin typeface="Arial"/>
            </a:rPr>
            <a:t>documents</a:t>
          </a:r>
          <a:r>
            <a:rPr lang="en-US" sz="2400" kern="1200"/>
            <a:t> </a:t>
          </a:r>
          <a:r>
            <a:rPr lang="en-US" sz="2400" kern="1200">
              <a:latin typeface="Arial"/>
            </a:rPr>
            <a:t>(Ex. Federal Tax Information)</a:t>
          </a:r>
          <a:endParaRPr lang="en-US" sz="2400" kern="1200"/>
        </a:p>
      </dsp:txBody>
      <dsp:txXfrm>
        <a:off x="465114" y="1895040"/>
        <a:ext cx="5958249" cy="639310"/>
      </dsp:txXfrm>
    </dsp:sp>
    <dsp:sp modelId="{0D3DC937-0605-46E9-933E-C93430C238EE}">
      <dsp:nvSpPr>
        <dsp:cNvPr id="0" name=""/>
        <dsp:cNvSpPr/>
      </dsp:nvSpPr>
      <dsp:spPr>
        <a:xfrm>
          <a:off x="0" y="3303335"/>
          <a:ext cx="8610599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BF9F9C-CB4C-4849-84DF-B8F70E866C1F}">
      <dsp:nvSpPr>
        <dsp:cNvPr id="0" name=""/>
        <dsp:cNvSpPr/>
      </dsp:nvSpPr>
      <dsp:spPr>
        <a:xfrm>
          <a:off x="430529" y="2949095"/>
          <a:ext cx="6027419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3. As directed by local management.</a:t>
          </a:r>
        </a:p>
      </dsp:txBody>
      <dsp:txXfrm>
        <a:off x="465114" y="2983680"/>
        <a:ext cx="5958249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71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1450" y="0"/>
            <a:ext cx="3041650" cy="471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3043238" cy="471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1450" y="8801100"/>
            <a:ext cx="3041650" cy="471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047DD1-5BCF-40C1-A8F5-3CADF1E3B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076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8025"/>
            <a:ext cx="4594225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9438"/>
            <a:ext cx="5140325" cy="423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520" tIns="46261" rIns="92520" bIns="46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6663"/>
            <a:ext cx="3038475" cy="46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520" tIns="46261" rIns="92520" bIns="462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6123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094C3C-0561-41D8-88CD-AF511B6AD9D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VBA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C225B-4BA2-462F-B2E0-3B7DD776FF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6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DD93B6-F3E2-48F8-8B62-4E4AA0C2EC98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A6CF20-29F4-48B6-A0E5-7D21AE54C683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C04EA4-7297-4AE4-A0DB-1F7EE0C6D0B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2BE68C-7371-420F-9C76-E086CA7E2A11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7AF049-5958-404F-9E71-C27B849EED7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4B57D6-D44D-4361-9C8A-11388722BA7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1pPr>
            <a:lvl2pPr marL="742950" indent="-28575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2pPr>
            <a:lvl3pPr marL="11430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3pPr>
            <a:lvl4pPr marL="16002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4pPr>
            <a:lvl5pPr marL="2057400" indent="-228600" algn="l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4B57D6-D44D-4361-9C8A-11388722BA7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254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54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244115" indent="0">
              <a:buNone/>
              <a:defRPr/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254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244115" indent="0">
              <a:buNone/>
              <a:defRPr/>
            </a:lvl5pPr>
          </a:lstStyle>
          <a:p>
            <a:pPr lvl="0"/>
            <a:r>
              <a:rPr lang="en-US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42387346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254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254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2058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57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3086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506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4115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44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05144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38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254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8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70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254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254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854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5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254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>
              <a:spcBef>
                <a:spcPts val="0"/>
              </a:spcBef>
              <a:spcAft>
                <a:spcPts val="338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spcBef>
                <a:spcPts val="0"/>
              </a:spcBef>
              <a:spcAft>
                <a:spcPts val="338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01229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4213" indent="-222250">
              <a:spcBef>
                <a:spcPts val="0"/>
              </a:spcBef>
              <a:spcAft>
                <a:spcPts val="338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30188">
              <a:spcBef>
                <a:spcPts val="0"/>
              </a:spcBef>
              <a:spcAft>
                <a:spcPts val="338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05144" indent="-61029">
              <a:spcBef>
                <a:spcPts val="0"/>
              </a:spcBef>
              <a:spcAft>
                <a:spcPts val="191"/>
              </a:spcAft>
              <a:buFont typeface="Arial" panose="020B0604020202020204" pitchFamily="34" charset="0"/>
              <a:buChar char="•"/>
              <a:defRPr sz="38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3"/>
            <a:r>
              <a:rPr lang="en-US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254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7218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A732-E78B-48DB-894A-677EA0D480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B86D-7ED5-40B2-8157-FF4D18617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1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9861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1" b="0" i="0" u="non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931152" y="6601982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332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6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4" r:id="rId6"/>
    <p:sldLayoutId id="2147483685" r:id="rId7"/>
  </p:sldLayoutIdLst>
  <p:hf hdr="0" dt="0"/>
  <p:txStyles>
    <p:titleStyle>
      <a:lvl1pPr algn="ctr" defTabSz="122058" rtl="0" eaLnBrk="1" latinLnBrk="0" hangingPunct="1">
        <a:spcBef>
          <a:spcPct val="0"/>
        </a:spcBef>
        <a:buNone/>
        <a:defRPr sz="1181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1029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2058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3086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4115" indent="0" algn="l" defTabSz="122058" rtl="0" eaLnBrk="1" latinLnBrk="0" hangingPunct="1">
        <a:spcBef>
          <a:spcPct val="20000"/>
        </a:spcBef>
        <a:buFont typeface="Arial" panose="020B0604020202020204" pitchFamily="34" charset="0"/>
        <a:buNone/>
        <a:defRPr sz="32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59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8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Blue_question_mark_icon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41.xml"/><Relationship Id="rId7" Type="http://schemas.openxmlformats.org/officeDocument/2006/relationships/diagramLayout" Target="../diagrams/layout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diagramData" Target="../diagrams/data1.xml"/><Relationship Id="rId5" Type="http://schemas.openxmlformats.org/officeDocument/2006/relationships/notesSlide" Target="../notesSlides/notesSlide6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sologon.iam.va.gov/centrallogin/Default.aspx?appname=core&amp;URL=https://ssologon.iam.va.gov/centrallogin/core/redirect.aspx&amp;TYPE=33619969&amp;REALMOID=06-1952ae1e-c0ae-4299-894c-e5cf9a1e1ddf&amp;GUID=&amp;SMAUTHREASON=0&amp;METHOD=GET&amp;SMAGENTNAME=$SM$eNrDg7WjmsG3PUNNA5%2fl3yma7HhoW1v9Wr7PRQ9YuEb%2f5caAwgzHbqzGKVnLL%2bob&amp;TARGET=$SM$https%3a%2f%2fvbaphiprdwlsappa%2evba%2eva%2egov%2fLCM%2f" TargetMode="External"/><Relationship Id="rId3" Type="http://schemas.openxmlformats.org/officeDocument/2006/relationships/tags" Target="../tags/tag44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hyperlink" Target="https://vbaphi8popp.vba.va.gov:7002/LC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A132-BBEB-45DD-A42B-7648B1DC9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latin typeface="Arial"/>
                <a:cs typeface="Arial"/>
              </a:rPr>
              <a:t>Legacy Content Manager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F8A0F-DB62-443C-8D51-E7CFD7753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2514600" cy="838200"/>
          </a:xfrm>
        </p:spPr>
        <p:txBody>
          <a:bodyPr/>
          <a:lstStyle/>
          <a:p>
            <a:r>
              <a:rPr lang="en-US" dirty="0"/>
              <a:t>Pension and Fiduciary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29B32-DC89-4425-8FDC-FDDF60EEBA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882551"/>
            <a:ext cx="2362200" cy="838200"/>
          </a:xfrm>
        </p:spPr>
        <p:txBody>
          <a:bodyPr/>
          <a:lstStyle/>
          <a:p>
            <a:r>
              <a:rPr lang="en-US"/>
              <a:t>October 2021</a:t>
            </a:r>
          </a:p>
        </p:txBody>
      </p:sp>
    </p:spTree>
    <p:extLst>
      <p:ext uri="{BB962C8B-B14F-4D97-AF65-F5344CB8AC3E}">
        <p14:creationId xmlns:p14="http://schemas.microsoft.com/office/powerpoint/2010/main" val="217936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0" y="666794"/>
            <a:ext cx="9144000" cy="1086867"/>
          </a:xfrm>
        </p:spPr>
        <p:txBody>
          <a:bodyPr>
            <a:normAutofit/>
          </a:bodyPr>
          <a:lstStyle/>
          <a:p>
            <a:pPr indent="0" eaLnBrk="1" hangingPunct="1"/>
            <a:r>
              <a:rPr lang="en-US" altLang="en-US" sz="3000" dirty="0"/>
              <a:t>LCM</a:t>
            </a:r>
            <a:r>
              <a:rPr lang="en-US" altLang="en-US" sz="3000" baseline="0" dirty="0"/>
              <a:t> </a:t>
            </a:r>
            <a:r>
              <a:rPr lang="en-US" altLang="en-US" sz="3000" dirty="0"/>
              <a:t>Security Information Pop Up</a:t>
            </a: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3200" b="1">
                <a:solidFill>
                  <a:srgbClr val="FBDE4D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sz="2800" b="1">
                <a:solidFill>
                  <a:srgbClr val="FBDE4D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/>
              <a:buChar char="•"/>
              <a:defRPr sz="2400" b="1">
                <a:solidFill>
                  <a:srgbClr val="FBDE4D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DB01C6-84ED-4306-A69D-C7958F7C6C20}" type="slidenum">
              <a:rPr lang="en-US" altLang="en-US" sz="1400" b="0" smtClean="0">
                <a:solidFill>
                  <a:schemeClr val="tx1"/>
                </a:solidFill>
                <a:latin typeface="Times New 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b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1166822" y="5591644"/>
            <a:ext cx="75438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dirty="0">
                <a:cs typeface="Times New Roman"/>
              </a:rPr>
              <a:t>Upon initial login, the pop up above will appear. The end user should select OK.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4FB850-6324-47BD-B181-82215F26D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466416" y="1845791"/>
            <a:ext cx="6211167" cy="338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57085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79248" y="698869"/>
            <a:ext cx="9144000" cy="694925"/>
          </a:xfrm>
        </p:spPr>
        <p:txBody>
          <a:bodyPr>
            <a:normAutofit/>
          </a:bodyPr>
          <a:lstStyle/>
          <a:p>
            <a:pPr marL="127000" marR="226695">
              <a:spcBef>
                <a:spcPts val="665"/>
              </a:spcBef>
              <a:spcAft>
                <a:spcPts val="0"/>
              </a:spcAft>
            </a:pPr>
            <a:r>
              <a:rPr lang="en-US" sz="3000" b="1" dirty="0">
                <a:effectLst/>
                <a:ea typeface="Times New Roman" panose="02020603050405020304" pitchFamily="18" charset="0"/>
              </a:rPr>
              <a:t>How to Search for a</a:t>
            </a:r>
            <a:r>
              <a:rPr lang="en-US" sz="3000" b="1" spc="-2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ea typeface="Times New Roman" panose="02020603050405020304" pitchFamily="18" charset="0"/>
              </a:rPr>
              <a:t>Veteran’s</a:t>
            </a:r>
            <a:r>
              <a:rPr lang="en-US" sz="3000" b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000" b="1" dirty="0">
                <a:effectLst/>
                <a:ea typeface="Times New Roman" panose="02020603050405020304" pitchFamily="18" charset="0"/>
              </a:rPr>
              <a:t>eFolder</a:t>
            </a:r>
            <a:endParaRPr lang="en-US" sz="3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752600"/>
            <a:ext cx="8229600" cy="391636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To locate a veteran’s eFolder, enter the VA file number into the field marked “Claim Number / SSN</a:t>
            </a:r>
            <a:r>
              <a:rPr lang="en-US" dirty="0">
                <a:latin typeface="Arial"/>
                <a:cs typeface="Arial"/>
              </a:rPr>
              <a:t>” and hit "search" or enter.</a:t>
            </a:r>
            <a:endParaRPr lang="en-US" sz="2000" dirty="0"/>
          </a:p>
          <a:p>
            <a:pPr fontAlgn="auto" hangingPunct="1"/>
            <a:endParaRPr lang="en-US" dirty="0"/>
          </a:p>
          <a:p>
            <a:pPr fontAlgn="auto" hangingPunct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C62D370-76F0-40FF-93F3-61ECC4234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749367"/>
            <a:ext cx="8534400" cy="3733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7B76F2-7D2A-4785-82FA-52026E40547A}"/>
              </a:ext>
            </a:extLst>
          </p:cNvPr>
          <p:cNvSpPr/>
          <p:nvPr/>
        </p:nvSpPr>
        <p:spPr>
          <a:xfrm>
            <a:off x="309204" y="2918943"/>
            <a:ext cx="924971" cy="3832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48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1B5E-C8D6-46F1-89D2-D72BF6A7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5757" y="670314"/>
            <a:ext cx="9144000" cy="654165"/>
          </a:xfrm>
        </p:spPr>
        <p:txBody>
          <a:bodyPr>
            <a:normAutofit/>
          </a:bodyPr>
          <a:lstStyle/>
          <a:p>
            <a:r>
              <a:rPr lang="en-US" sz="3000" dirty="0"/>
              <a:t>Change View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B4AF9-6DCB-4C09-9330-D2D9033B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98A25-72C3-42AC-AFA6-7953F0EEEA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21CFD-9B0F-433D-922A-537B96A8A027}"/>
              </a:ext>
            </a:extLst>
          </p:cNvPr>
          <p:cNvSpPr txBox="1"/>
          <p:nvPr/>
        </p:nvSpPr>
        <p:spPr>
          <a:xfrm>
            <a:off x="1217562" y="1496142"/>
            <a:ext cx="677285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/>
              <a:t>1. To change the default view of the eFolder, select the "Change View" option. 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B8646B7-9D71-49AC-9F91-345581EED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365" y="2312173"/>
            <a:ext cx="8229600" cy="1220123"/>
          </a:xfrm>
        </p:spPr>
      </p:pic>
      <p:pic>
        <p:nvPicPr>
          <p:cNvPr id="16" name="Content Placeholder 5">
            <a:extLst>
              <a:ext uri="{FF2B5EF4-FFF2-40B4-BE49-F238E27FC236}">
                <a16:creationId xmlns:a16="http://schemas.microsoft.com/office/drawing/2014/main" id="{B5EC06CB-89E9-4606-9292-C101D0BAC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66" y="4230607"/>
            <a:ext cx="3239755" cy="2371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32AE39-A25F-42C8-9687-6F942F167785}"/>
              </a:ext>
            </a:extLst>
          </p:cNvPr>
          <p:cNvSpPr txBox="1"/>
          <p:nvPr/>
        </p:nvSpPr>
        <p:spPr>
          <a:xfrm>
            <a:off x="1430594" y="3626464"/>
            <a:ext cx="53569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Arial"/>
              </a:rPr>
              <a:t>2. Select the view desired from the available menu and click "save".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6465E1-2D1B-473B-B3F9-BDD877F7BF09}"/>
              </a:ext>
            </a:extLst>
          </p:cNvPr>
          <p:cNvSpPr/>
          <p:nvPr/>
        </p:nvSpPr>
        <p:spPr>
          <a:xfrm>
            <a:off x="707365" y="2655498"/>
            <a:ext cx="603851" cy="301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371600" y="533400"/>
            <a:ext cx="6056312" cy="609600"/>
          </a:xfrm>
        </p:spPr>
        <p:txBody>
          <a:bodyPr>
            <a:normAutofit/>
          </a:bodyPr>
          <a:lstStyle/>
          <a:p>
            <a:pPr indent="0" eaLnBrk="1" hangingPunct="1"/>
            <a:r>
              <a:rPr lang="en-US" altLang="en-US" sz="3000" dirty="0"/>
              <a:t>Document Grid</a:t>
            </a:r>
            <a:r>
              <a:rPr lang="en-US" altLang="en-US" sz="3000" baseline="0" dirty="0"/>
              <a:t> </a:t>
            </a:r>
            <a:r>
              <a:rPr lang="en-US" altLang="en-US" sz="3000" dirty="0"/>
              <a:t>View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3200" b="1">
                <a:solidFill>
                  <a:srgbClr val="FBDE4D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sz="2800" b="1">
                <a:solidFill>
                  <a:srgbClr val="FBDE4D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/>
              <a:buChar char="•"/>
              <a:defRPr sz="2400" b="1">
                <a:solidFill>
                  <a:srgbClr val="FBDE4D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AB65FAF-32A9-40CD-B127-2C60536B6DD6}" type="slidenum">
              <a:rPr lang="en-US" altLang="en-US" sz="1400" b="0" smtClean="0">
                <a:solidFill>
                  <a:schemeClr val="tx1"/>
                </a:solidFill>
                <a:latin typeface="Times New 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b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274418"/>
            <a:ext cx="6056312" cy="411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15EAC8-AF36-4225-88AF-AE4DA89ACBD3}"/>
              </a:ext>
            </a:extLst>
          </p:cNvPr>
          <p:cNvSpPr txBox="1"/>
          <p:nvPr/>
        </p:nvSpPr>
        <p:spPr>
          <a:xfrm>
            <a:off x="1371600" y="1351143"/>
            <a:ext cx="605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125095">
              <a:spcBef>
                <a:spcPts val="925"/>
              </a:spcBef>
              <a:spcAft>
                <a:spcPts val="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 V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eteran's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eFolder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can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contain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multiple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documents.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Over</a:t>
            </a:r>
            <a:r>
              <a:rPr lang="en-US" sz="18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time more documents can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be filed</a:t>
            </a:r>
            <a:r>
              <a:rPr lang="en-US" sz="18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into their folder.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79100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BA19-C165-421D-99A9-809BACF7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8925"/>
            <a:ext cx="9144000" cy="554287"/>
          </a:xfrm>
        </p:spPr>
        <p:txBody>
          <a:bodyPr>
            <a:normAutofit/>
          </a:bodyPr>
          <a:lstStyle/>
          <a:p>
            <a:r>
              <a:rPr lang="en-US" sz="3000" dirty="0"/>
              <a:t>Viewing Documents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271A3C7-5195-424E-9863-13485AD75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8060"/>
            <a:ext cx="8229600" cy="345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C995E-577E-4B04-B0D4-59A230D7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D091C-A1E3-4D2F-838F-2AF3D4B9D9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CAA6A6-5C29-4CAB-9350-396DC5A40335}"/>
              </a:ext>
            </a:extLst>
          </p:cNvPr>
          <p:cNvSpPr txBox="1"/>
          <p:nvPr/>
        </p:nvSpPr>
        <p:spPr>
          <a:xfrm>
            <a:off x="914400" y="1438787"/>
            <a:ext cx="7569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To view a document, select the specific document and click “view” or double click on the specific document ID.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9E0D25-9F5D-469F-80DD-2042646C91E3}"/>
              </a:ext>
            </a:extLst>
          </p:cNvPr>
          <p:cNvSpPr/>
          <p:nvPr/>
        </p:nvSpPr>
        <p:spPr>
          <a:xfrm>
            <a:off x="478302" y="2855742"/>
            <a:ext cx="211015" cy="323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55CE87-60DC-434A-BE30-9A688A65F48C}"/>
              </a:ext>
            </a:extLst>
          </p:cNvPr>
          <p:cNvSpPr/>
          <p:nvPr/>
        </p:nvSpPr>
        <p:spPr>
          <a:xfrm>
            <a:off x="1117601" y="2290693"/>
            <a:ext cx="626793" cy="227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16E06A12-A5E9-4B9D-9DDF-C97149333883}"/>
              </a:ext>
            </a:extLst>
          </p:cNvPr>
          <p:cNvSpPr/>
          <p:nvPr/>
        </p:nvSpPr>
        <p:spPr>
          <a:xfrm>
            <a:off x="943371" y="2891025"/>
            <a:ext cx="348042" cy="949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BDB1E905-141B-4505-9A95-6C236224B23C}"/>
              </a:ext>
            </a:extLst>
          </p:cNvPr>
          <p:cNvSpPr/>
          <p:nvPr/>
        </p:nvSpPr>
        <p:spPr>
          <a:xfrm>
            <a:off x="943370" y="3041315"/>
            <a:ext cx="348042" cy="9492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02810" y="484363"/>
            <a:ext cx="8229600" cy="612423"/>
          </a:xfrm>
        </p:spPr>
        <p:txBody>
          <a:bodyPr>
            <a:normAutofit/>
          </a:bodyPr>
          <a:lstStyle/>
          <a:p>
            <a:pPr indent="0" eaLnBrk="1" hangingPunct="1"/>
            <a:r>
              <a:rPr lang="en-US" altLang="en-US" sz="3000" dirty="0"/>
              <a:t>Document Viewpoint</a:t>
            </a:r>
          </a:p>
        </p:txBody>
      </p:sp>
      <p:sp>
        <p:nvSpPr>
          <p:cNvPr id="15362" name="Slide Number Placeholder 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3200" b="1">
                <a:solidFill>
                  <a:srgbClr val="FBDE4D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sz="2800" b="1">
                <a:solidFill>
                  <a:srgbClr val="FBDE4D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/>
              <a:buChar char="•"/>
              <a:defRPr sz="2400" b="1">
                <a:solidFill>
                  <a:srgbClr val="FBDE4D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4F1EFBE-006F-40EF-98CF-2219796C5975}" type="slidenum">
              <a:rPr lang="en-US" altLang="en-US" sz="1400" b="0" smtClean="0">
                <a:solidFill>
                  <a:schemeClr val="tx1"/>
                </a:solidFill>
                <a:latin typeface="Times New 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b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5900" y="1754012"/>
            <a:ext cx="6172200" cy="461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C8E94AD-78C1-409C-8770-647645CB4157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328577" y="1096786"/>
            <a:ext cx="8229600" cy="612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22058" rtl="0" eaLnBrk="1" latinLnBrk="0" hangingPunct="1">
              <a:spcBef>
                <a:spcPct val="0"/>
              </a:spcBef>
              <a:buNone/>
              <a:defRPr sz="1181" b="1" i="0" u="none" kern="1200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When you display a document in LCM</a:t>
            </a:r>
            <a:r>
              <a:rPr lang="en-US" sz="1800" spc="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Document Viewer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, an image of the document file is displayed on your</a:t>
            </a:r>
            <a:r>
              <a:rPr lang="en-US" sz="1800" spc="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computer’s monitor. </a:t>
            </a:r>
            <a:endParaRPr lang="en-US" altLang="en-US" sz="1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13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ECCFC5-F6E8-4547-A0AF-D026409A6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5359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0" dirty="0">
                <a:latin typeface="+mn-lt"/>
                <a:cs typeface="Arial"/>
              </a:rPr>
              <a:t>Questions</a:t>
            </a:r>
            <a:endParaRPr lang="en-US" sz="6000" b="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8061D-5FF4-4A83-AB95-9D5151D3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7B86D-7ED5-40B2-8157-FF4D1861768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CC13181-BE9A-4852-8DFE-431909E0D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5392" y="2446905"/>
            <a:ext cx="3733215" cy="373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3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333500" y="738492"/>
            <a:ext cx="6477000" cy="882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>
                <a:latin typeface="Arial"/>
                <a:cs typeface="Times New Roman"/>
              </a:rPr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42900" y="1879106"/>
            <a:ext cx="8458200" cy="3917950"/>
          </a:xfrm>
        </p:spPr>
        <p:txBody>
          <a:bodyPr/>
          <a:lstStyle/>
          <a:p>
            <a:pPr marL="0" indent="0" fontAlgn="auto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sz="2400" dirty="0">
                <a:latin typeface="+mn-lt"/>
                <a:ea typeface="Times New Roman"/>
              </a:rPr>
              <a:t>Provided with the appropriate manual and regulatory references and handouts, the employee will be able to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Times New Roman"/>
              </a:rPr>
              <a:t>:      </a:t>
            </a:r>
            <a:endParaRPr lang="en-US" sz="2400" dirty="0">
              <a:latin typeface="+mn-lt"/>
              <a:ea typeface="Times New Roman"/>
            </a:endParaRPr>
          </a:p>
          <a:p>
            <a:pPr marL="11430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>
                <a:latin typeface="+mn-lt"/>
                <a:ea typeface="Times New Roman"/>
              </a:rPr>
              <a:t> </a:t>
            </a:r>
            <a:endParaRPr lang="en-US" sz="2400" dirty="0">
              <a:latin typeface="+mn-lt"/>
              <a:ea typeface="Times New Roman"/>
            </a:endParaRPr>
          </a:p>
          <a:p>
            <a:pPr marL="342900" lvl="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imes New Roman"/>
              </a:rPr>
              <a:t>Understand What is Legacy</a:t>
            </a:r>
            <a:r>
              <a:rPr lang="en-US" sz="2400" baseline="0" dirty="0">
                <a:latin typeface="+mn-lt"/>
                <a:ea typeface="Times New Roman"/>
              </a:rPr>
              <a:t> </a:t>
            </a:r>
            <a:r>
              <a:rPr lang="en-US" sz="2400" dirty="0">
                <a:latin typeface="+mn-lt"/>
                <a:ea typeface="Times New Roman"/>
              </a:rPr>
              <a:t>Content Manager (LCM)</a:t>
            </a:r>
          </a:p>
          <a:p>
            <a:pPr marL="342900" lvl="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imes New Roman"/>
              </a:rPr>
              <a:t>Know What Types of Records are available</a:t>
            </a:r>
            <a:r>
              <a:rPr lang="en-US" sz="2400" baseline="0" dirty="0">
                <a:latin typeface="+mn-lt"/>
                <a:ea typeface="Times New Roman"/>
              </a:rPr>
              <a:t> </a:t>
            </a:r>
            <a:r>
              <a:rPr lang="en-US" sz="2400" dirty="0">
                <a:latin typeface="+mn-lt"/>
                <a:ea typeface="Times New Roman"/>
              </a:rPr>
              <a:t>in LCM</a:t>
            </a:r>
          </a:p>
          <a:p>
            <a:pPr marL="342900" lvl="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imes New Roman"/>
              </a:rPr>
              <a:t>Know How &amp; When to Log into LCM</a:t>
            </a:r>
          </a:p>
          <a:p>
            <a:pPr marL="342900" lvl="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imes New Roman"/>
              </a:rPr>
              <a:t>Search for a Veteran’s electronic folder (eFolder)</a:t>
            </a:r>
          </a:p>
          <a:p>
            <a:pPr marL="342900" lvl="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imes New Roman"/>
              </a:rPr>
              <a:t>Access a Record within a Veteran’s eFolder</a:t>
            </a:r>
          </a:p>
          <a:p>
            <a:pPr marL="342900" lvl="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imes New Roman"/>
              </a:rPr>
              <a:t>Navigate to LCM’s Learning Tools</a:t>
            </a:r>
          </a:p>
          <a:p>
            <a:pPr marL="11430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/>
              </a:rPr>
              <a:t> </a:t>
            </a:r>
            <a:endParaRPr lang="en-US" sz="1800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None/>
              <a:defRPr/>
            </a:pPr>
            <a:endParaRPr lang="en-US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4728F830-42DA-493A-834E-77448722BE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8C3FE827-57D5-4F4F-A388-2605371E15CC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2</a:t>
            </a:fld>
            <a:endParaRPr lang="en-US" sz="1600" b="1" i="1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B0040767-0933-4FCD-BA96-20C01A13209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49300" y="1447800"/>
            <a:ext cx="8394700" cy="4800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400">
              <a:latin typeface="Times New Roman" panose="02020603050405020304" pitchFamily="18" charset="0"/>
              <a:cs typeface="Microsoft Sans Serif" pitchFamily="34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333500" y="536144"/>
            <a:ext cx="6477000" cy="882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>
                <a:cs typeface="Times New Roman"/>
              </a:rPr>
              <a:t>References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924800" y="6356350"/>
            <a:ext cx="1219200" cy="457200"/>
          </a:xfrm>
          <a:prstGeom prst="rect">
            <a:avLst/>
          </a:prstGeom>
          <a:noFill/>
          <a:ln>
            <a:miter lim="800000"/>
          </a:ln>
        </p:spPr>
        <p:txBody>
          <a:bodyPr lIns="92075" tIns="46038" rIns="92075" bIns="46038" anchor="ctr" anchorCtr="1"/>
          <a:lstStyle/>
          <a:p>
            <a:pPr algn="ctr" eaLnBrk="0" hangingPunct="0">
              <a:defRPr/>
            </a:pPr>
            <a:fld id="{A00CCE1D-ADEB-4F69-AED5-2CEAF2A3EE82}" type="slidenum">
              <a:rPr lang="en-US" sz="1600" b="1" i="1">
                <a:solidFill>
                  <a:srgbClr val="1D327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pPr algn="ctr" eaLnBrk="0" hangingPunct="0">
                <a:defRPr/>
              </a:pPr>
              <a:t>3</a:t>
            </a:fld>
            <a:endParaRPr lang="en-US" sz="1600" b="1" i="1">
              <a:solidFill>
                <a:srgbClr val="1D327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1983944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imes New Roman"/>
                <a:cs typeface="Times New Roman" panose="02020603050405020304" pitchFamily="18" charset="0"/>
              </a:rPr>
              <a:t>Legacy Content Manager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imes New Roman"/>
                <a:cs typeface="Times New Roman"/>
              </a:rPr>
              <a:t>Legacy Content Manager User Guide </a:t>
            </a:r>
            <a:endParaRPr lang="en-US" sz="2400" dirty="0">
              <a:latin typeface="Arial"/>
              <a:ea typeface="Tahoma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/>
                <a:ea typeface="Tahoma"/>
                <a:cs typeface="Tahoma"/>
              </a:rPr>
              <a:t>M21-1 I.ii.1.C.1.c. </a:t>
            </a:r>
            <a:r>
              <a:rPr lang="en-US" sz="2400" dirty="0" err="1">
                <a:latin typeface="Tahoma"/>
                <a:ea typeface="Tahoma"/>
                <a:cs typeface="Tahoma"/>
              </a:rPr>
              <a:t>eFolders</a:t>
            </a:r>
            <a:endParaRPr lang="en-US" dirty="0"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/>
                <a:ea typeface="Tahoma"/>
                <a:cs typeface="Tahoma"/>
              </a:rPr>
              <a:t>M21-1 I.ii.1.C.1.d. Mandatory Use of </a:t>
            </a:r>
            <a:r>
              <a:rPr lang="en-US" sz="2400" dirty="0" err="1">
                <a:latin typeface="Tahoma"/>
                <a:ea typeface="Tahoma"/>
                <a:cs typeface="Tahoma"/>
              </a:rPr>
              <a:t>eFolders</a:t>
            </a:r>
            <a:endParaRPr lang="en-US" dirty="0"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/>
                <a:ea typeface="Tahoma"/>
                <a:cs typeface="Tahoma"/>
              </a:rPr>
              <a:t>M21-1 II.ii.1.A.2. Claims Folder Formats </a:t>
            </a:r>
            <a:endParaRPr lang="en-US" dirty="0"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+mn-lt"/>
              <a:ea typeface="Times New Roman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+mn-lt"/>
              <a:ea typeface="Times New Roman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04900" y="693629"/>
            <a:ext cx="6934200" cy="882650"/>
          </a:xfrm>
        </p:spPr>
        <p:txBody>
          <a:bodyPr>
            <a:normAutofit/>
          </a:bodyPr>
          <a:lstStyle/>
          <a:p>
            <a:pPr indent="0" eaLnBrk="1" hangingPunct="1"/>
            <a:r>
              <a:rPr lang="en-US" altLang="en-US" sz="3000" dirty="0"/>
              <a:t>What is Legacy Content</a:t>
            </a:r>
            <a:r>
              <a:rPr lang="en-US" altLang="en-US" sz="3000" baseline="0" dirty="0"/>
              <a:t> Manager</a:t>
            </a:r>
            <a:r>
              <a:rPr lang="en-US" altLang="en-US" sz="3000" dirty="0"/>
              <a:t>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02643" y="2035435"/>
            <a:ext cx="8538714" cy="4324260"/>
          </a:xfrm>
        </p:spPr>
        <p:txBody>
          <a:bodyPr lIns="91440" tIns="45720" rIns="91440" bIns="45720" anchor="t">
            <a:normAutofit/>
          </a:bodyPr>
          <a:lstStyle/>
          <a:p>
            <a:pPr eaLnBrk="1" hangingPunct="1"/>
            <a:endParaRPr lang="en-US" altLang="en-US" sz="800" b="1" dirty="0">
              <a:cs typeface="Times New Roman" charset="0"/>
            </a:endParaRPr>
          </a:p>
          <a:p>
            <a:pPr marL="121920" lvl="1" indent="-60960">
              <a:buClr>
                <a:srgbClr val="000066"/>
              </a:buClr>
              <a:buNone/>
            </a:pPr>
            <a:r>
              <a:rPr lang="en-US" altLang="en-US" sz="3600" b="1" dirty="0">
                <a:latin typeface="Times New Roman"/>
                <a:cs typeface="Times New Roman"/>
              </a:rPr>
              <a:t>	</a:t>
            </a:r>
            <a:r>
              <a:rPr lang="en-US" altLang="en-US" sz="2400" b="1" dirty="0">
                <a:latin typeface="Arial"/>
                <a:cs typeface="Times New Roman"/>
              </a:rPr>
              <a:t>Legacy Content Manager (LCM)</a:t>
            </a:r>
            <a:r>
              <a:rPr lang="en-US" altLang="en-US" sz="2400" dirty="0">
                <a:latin typeface="Arial"/>
                <a:cs typeface="Times New Roman"/>
              </a:rPr>
              <a:t> is an intranet web-based application that centers on the concept of a Veteran’s electronic claims folder, or eFolder. 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121920" lvl="1" indent="-60960">
              <a:buClr>
                <a:srgbClr val="000066"/>
              </a:buClr>
              <a:buNone/>
            </a:pPr>
            <a:r>
              <a:rPr lang="en-US" altLang="en-US" sz="2400" dirty="0">
                <a:latin typeface="Arial"/>
                <a:cs typeface="Times New Roman"/>
              </a:rPr>
              <a:t>   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121920" lvl="1" indent="-60960" eaLnBrk="1" hangingPunct="1">
              <a:buClr>
                <a:srgbClr val="000066"/>
              </a:buClr>
              <a:buFont typeface="Wingdings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In most instances you can access the LCM eFolder through the existing VBMS folder LCM tab. </a:t>
            </a:r>
            <a:endParaRPr lang="en-US" altLang="en-US" sz="2400" dirty="0">
              <a:cs typeface="Times New Roman" charset="0"/>
            </a:endParaRP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3200" b="1">
                <a:solidFill>
                  <a:srgbClr val="FBDE4D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sz="2800" b="1">
                <a:solidFill>
                  <a:srgbClr val="FBDE4D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/>
              <a:buChar char="•"/>
              <a:defRPr sz="2400" b="1">
                <a:solidFill>
                  <a:srgbClr val="FBDE4D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6D43DC-6CD0-4EB9-B181-A29AD7FF8433}" type="slidenum">
              <a:rPr lang="en-US" altLang="en-US" sz="1400" b="0" smtClean="0">
                <a:solidFill>
                  <a:schemeClr val="tx1"/>
                </a:solidFill>
                <a:latin typeface="Times New 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b="0">
              <a:solidFill>
                <a:schemeClr val="tx1"/>
              </a:solidFill>
              <a:latin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17223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295400" y="704557"/>
            <a:ext cx="6553200" cy="882650"/>
          </a:xfrm>
        </p:spPr>
        <p:txBody>
          <a:bodyPr>
            <a:normAutofit/>
          </a:bodyPr>
          <a:lstStyle/>
          <a:p>
            <a:pPr indent="0" eaLnBrk="1" hangingPunct="1"/>
            <a:r>
              <a:rPr lang="en-US" altLang="en-US" sz="3000" dirty="0">
                <a:cs typeface="Times New Roman" panose="02020603050405020304" pitchFamily="18" charset="0"/>
              </a:rPr>
              <a:t>Legacy Content</a:t>
            </a:r>
            <a:r>
              <a:rPr lang="en-US" altLang="en-US" sz="3000" baseline="0" dirty="0">
                <a:cs typeface="Times New Roman" panose="02020603050405020304" pitchFamily="18" charset="0"/>
              </a:rPr>
              <a:t> Manager Use</a:t>
            </a:r>
            <a:endParaRPr lang="en-US" altLang="en-US" sz="3000" dirty="0"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906194" y="2024575"/>
            <a:ext cx="8001000" cy="4262437"/>
          </a:xfrm>
        </p:spPr>
        <p:txBody>
          <a:bodyPr lIns="91440" tIns="45720" rIns="91440" bIns="45720" anchor="t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LCM</a:t>
            </a:r>
            <a:r>
              <a:rPr lang="en-US" altLang="en-US" sz="2400" baseline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+mn-lt"/>
                <a:cs typeface="Times New Roman" panose="02020603050405020304" pitchFamily="18" charset="0"/>
              </a:rPr>
              <a:t>provides: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>
              <a:latin typeface="+mn-lt"/>
              <a:cs typeface="Times New Roman" panose="02020603050405020304" pitchFamily="18" charset="0"/>
            </a:endParaRPr>
          </a:p>
          <a:p>
            <a:pPr marL="182880" lvl="2" indent="-60960" eaLnBrk="1" hangingPunct="1">
              <a:lnSpc>
                <a:spcPct val="90000"/>
              </a:lnSpc>
            </a:pPr>
            <a:r>
              <a:rPr lang="en-US" altLang="en-US" sz="2350" dirty="0">
                <a:latin typeface="+mn-lt"/>
                <a:cs typeface="Times New Roman"/>
              </a:rPr>
              <a:t> Electronic storage for outgoing &amp; incoming Veteran’s claims correspondence and evidence</a:t>
            </a:r>
          </a:p>
          <a:p>
            <a:pPr marL="182880" lvl="2" indent="-60960" eaLnBrk="1" hangingPunct="1">
              <a:lnSpc>
                <a:spcPct val="90000"/>
              </a:lnSpc>
              <a:buFont typeface="Arial" pitchFamily="2" charset="2"/>
              <a:buChar char="•"/>
            </a:pPr>
            <a:endParaRPr lang="en-US" altLang="en-US" sz="2350" dirty="0">
              <a:latin typeface="+mn-lt"/>
              <a:cs typeface="Times New Roman" panose="02020603050405020304" pitchFamily="18" charset="0"/>
            </a:endParaRPr>
          </a:p>
          <a:p>
            <a:pPr marL="182880" lvl="2" indent="-60960" eaLnBrk="1" hangingPunct="1">
              <a:lnSpc>
                <a:spcPct val="90000"/>
              </a:lnSpc>
            </a:pPr>
            <a:r>
              <a:rPr lang="en-US" altLang="en-US" sz="2350" dirty="0">
                <a:latin typeface="+mn-lt"/>
                <a:cs typeface="Times New Roman"/>
              </a:rPr>
              <a:t> Ability to categorize, search &amp; sort the contents of the eFolder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3200" b="1">
                <a:solidFill>
                  <a:srgbClr val="FBDE4D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sz="2800" b="1">
                <a:solidFill>
                  <a:srgbClr val="FBDE4D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/>
              <a:buChar char="•"/>
              <a:defRPr sz="2400" b="1">
                <a:solidFill>
                  <a:srgbClr val="FBDE4D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61914A-505E-445B-BF75-1F3E448FD79A}" type="slidenum">
              <a:rPr lang="en-US" altLang="en-US" sz="1400" b="0" smtClean="0">
                <a:solidFill>
                  <a:schemeClr val="tx1"/>
                </a:solidFill>
                <a:latin typeface="Times New 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b="0">
              <a:solidFill>
                <a:schemeClr val="tx1"/>
              </a:solidFill>
              <a:latin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8458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19554" y="646231"/>
            <a:ext cx="7772400" cy="882650"/>
          </a:xfrm>
        </p:spPr>
        <p:txBody>
          <a:bodyPr>
            <a:normAutofit/>
          </a:bodyPr>
          <a:lstStyle/>
          <a:p>
            <a:pPr indent="0" algn="l" eaLnBrk="1" hangingPunct="1"/>
            <a:r>
              <a:rPr lang="en-US" altLang="en-US" sz="3000" dirty="0">
                <a:cs typeface="Times New Roman" panose="02020603050405020304" pitchFamily="18" charset="0"/>
              </a:rPr>
              <a:t>What Types of Documents are in LCM?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119554" y="1688124"/>
            <a:ext cx="7194451" cy="4595372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Pension Documents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Restricted Documents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Debt Management Center letters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Rating Decisions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PCGL Award Letters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BDN Letters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CRSC/CRDP Letters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COLA End of Year Letters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Write-outs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Marine Corp Records (Korea/Vietnam Wartime)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Federal Tax Income (FTI)</a:t>
            </a:r>
            <a:endParaRPr lang="en-US" altLang="en-US" dirty="0"/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3200" b="1">
                <a:solidFill>
                  <a:srgbClr val="FBDE4D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sz="2800" b="1">
                <a:solidFill>
                  <a:srgbClr val="FBDE4D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/>
              <a:buChar char="•"/>
              <a:defRPr sz="2400" b="1">
                <a:solidFill>
                  <a:srgbClr val="FBDE4D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6024701-4A1B-4B7D-9F70-5265C51FD718}" type="slidenum">
              <a:rPr lang="en-US" altLang="en-US" sz="1400" b="0" smtClean="0">
                <a:solidFill>
                  <a:schemeClr val="tx1"/>
                </a:solidFill>
                <a:latin typeface="Times New 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b="0">
              <a:solidFill>
                <a:schemeClr val="tx1"/>
              </a:solidFill>
              <a:latin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48686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76299" y="741534"/>
            <a:ext cx="7391400" cy="730250"/>
          </a:xfrm>
        </p:spPr>
        <p:txBody>
          <a:bodyPr>
            <a:normAutofit/>
          </a:bodyPr>
          <a:lstStyle/>
          <a:p>
            <a:pPr indent="0" eaLnBrk="1" hangingPunct="1"/>
            <a:r>
              <a:rPr lang="en-US" altLang="en-US" sz="3000" dirty="0"/>
              <a:t>When to Log into LCM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9D9379D-5DC4-4128-9E22-5ABE429FBF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819518"/>
              </p:ext>
            </p:extLst>
          </p:nvPr>
        </p:nvGraphicFramePr>
        <p:xfrm>
          <a:off x="266700" y="1696908"/>
          <a:ext cx="8610599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19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3200" b="1">
                <a:solidFill>
                  <a:srgbClr val="FBDE4D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sz="2800" b="1">
                <a:solidFill>
                  <a:srgbClr val="FBDE4D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/>
              <a:buChar char="•"/>
              <a:defRPr sz="2400" b="1">
                <a:solidFill>
                  <a:srgbClr val="FBDE4D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188EED1-52A4-47BE-8077-7FA03B536C25}" type="slidenum">
              <a:rPr lang="en-US" altLang="en-US" sz="1400" b="0" smtClean="0">
                <a:solidFill>
                  <a:schemeClr val="tx1"/>
                </a:solidFill>
                <a:latin typeface="Times New 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b="0">
              <a:solidFill>
                <a:schemeClr val="tx1"/>
              </a:solidFill>
              <a:latin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797297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76300" y="878915"/>
            <a:ext cx="7391400" cy="796718"/>
          </a:xfrm>
        </p:spPr>
        <p:txBody>
          <a:bodyPr>
            <a:normAutofit/>
          </a:bodyPr>
          <a:lstStyle/>
          <a:p>
            <a:pPr indent="0" eaLnBrk="1" hangingPunct="1"/>
            <a:r>
              <a:rPr lang="en-US" altLang="en-US" sz="3000" dirty="0"/>
              <a:t>How to Log into LCM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107585"/>
            <a:ext cx="8229600" cy="2485922"/>
          </a:xfrm>
        </p:spPr>
        <p:txBody>
          <a:bodyPr lIns="91440" tIns="45720" rIns="91440" bIns="45720" anchor="ctr"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dirty="0">
                <a:cs typeface="Times New Roman" charset="0"/>
              </a:rPr>
              <a:t>To login to directly into LCM, you would: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dirty="0">
              <a:cs typeface="Times New Roman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>
                <a:cs typeface="Times New Roman" charset="0"/>
              </a:rPr>
              <a:t>	1.  Go to the </a:t>
            </a:r>
            <a:r>
              <a:rPr lang="en-US" altLang="en-US" sz="2400" dirty="0">
                <a:cs typeface="Times New Roman" charset="0"/>
                <a:hlinkClick r:id="rId8"/>
              </a:rPr>
              <a:t>LCM</a:t>
            </a:r>
            <a:r>
              <a:rPr lang="en-US" altLang="en-US" sz="2400" dirty="0">
                <a:cs typeface="Times New Roman" charset="0"/>
              </a:rPr>
              <a:t> website. 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altLang="en-US" sz="2400" dirty="0">
                <a:latin typeface="Arial"/>
                <a:cs typeface="Times New Roman"/>
              </a:rPr>
              <a:t>	2.  Follow the prompts for VA Single Sign-on</a:t>
            </a:r>
            <a:endParaRPr lang="en-US" altLang="en-US" sz="2400" dirty="0">
              <a:cs typeface="Times New Roman" charset="0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3200" b="1">
                <a:solidFill>
                  <a:srgbClr val="FBDE4D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sz="2800" b="1">
                <a:solidFill>
                  <a:srgbClr val="FBDE4D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/>
              <a:buChar char="•"/>
              <a:defRPr sz="2400" b="1">
                <a:solidFill>
                  <a:srgbClr val="FBDE4D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385BCD-BCCD-4F33-AEDB-AECC1D6B890E}" type="slidenum">
              <a:rPr lang="en-US" altLang="en-US" sz="1400" b="0" smtClean="0">
                <a:solidFill>
                  <a:schemeClr val="tx1"/>
                </a:solidFill>
                <a:latin typeface="Times New 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b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9221" name="New shape"/>
          <p:cNvSpPr/>
          <p:nvPr>
            <p:custDataLst>
              <p:tags r:id="rId5"/>
            </p:custDataLst>
          </p:nvPr>
        </p:nvSpPr>
        <p:spPr>
          <a:xfrm>
            <a:off x="1447800" y="4648200"/>
            <a:ext cx="2540000" cy="381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29127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30591" y="669279"/>
            <a:ext cx="8482818" cy="890345"/>
          </a:xfrm>
        </p:spPr>
        <p:txBody>
          <a:bodyPr>
            <a:normAutofit/>
          </a:bodyPr>
          <a:lstStyle/>
          <a:p>
            <a:r>
              <a:rPr lang="en-US" altLang="en-US" sz="3000" dirty="0">
                <a:cs typeface="Arial"/>
              </a:rPr>
              <a:t>LCM Sign In</a:t>
            </a: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Font typeface="Wingdings" pitchFamily="2" charset="2"/>
              <a:buChar char="§"/>
              <a:defRPr sz="3200" b="1">
                <a:solidFill>
                  <a:srgbClr val="FBDE4D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Font typeface="Wingdings" pitchFamily="2" charset="2"/>
              <a:buChar char="Ø"/>
              <a:defRPr sz="2800" b="1">
                <a:solidFill>
                  <a:srgbClr val="FBDE4D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/>
              <a:buChar char="•"/>
              <a:defRPr sz="2400" b="1">
                <a:solidFill>
                  <a:srgbClr val="FBDE4D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DB01C6-84ED-4306-A69D-C7958F7C6C20}" type="slidenum">
              <a:rPr lang="en-US" altLang="en-US" sz="1400" b="0" smtClean="0">
                <a:solidFill>
                  <a:schemeClr val="tx1"/>
                </a:solidFill>
                <a:latin typeface="Times New Roman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b="0"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400102-C875-4C7A-857F-5BAA7537E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32995" y="2461327"/>
            <a:ext cx="6878010" cy="3238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557544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1.14"/>
  <p:tag name="AS_TITLE" val="Aspose.Slides for .NET 4.0"/>
  <p:tag name="AS_VERSION" val="20.1"/>
  <p:tag name="MMPROD_NEXTUNIQUEID" val="10009"/>
  <p:tag name="SECTOMILLISECCONVERTED" val="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egacy Content Manager  &amp;quot;&quot;/&gt;&lt;property id=&quot;20307&quot; value=&quot;419&quot;/&gt;&lt;/object&gt;&lt;object type=&quot;3&quot; unique_id=&quot;10004&quot;&gt;&lt;property id=&quot;20148&quot; value=&quot;5&quot;/&gt;&lt;property id=&quot;20300&quot; value=&quot;Slide 2 - &amp;quot;Lesson Objectives&amp;quot;&quot;/&gt;&lt;property id=&quot;20307&quot; value=&quot;263&quot;/&gt;&lt;/object&gt;&lt;object type=&quot;3&quot; unique_id=&quot;10005&quot;&gt;&lt;property id=&quot;20148&quot; value=&quot;5&quot;/&gt;&lt;property id=&quot;20300&quot; value=&quot;Slide 3 - &amp;quot;References&amp;quot;&quot;/&gt;&lt;property id=&quot;20307&quot; value=&quot;359&quot;/&gt;&lt;/object&gt;&lt;object type=&quot;3&quot; unique_id=&quot;10006&quot;&gt;&lt;property id=&quot;20148&quot; value=&quot;5&quot;/&gt;&lt;property id=&quot;20300&quot; value=&quot;Slide 4 - &amp;quot;What is Legacy Content Manager?&amp;quot;&quot;/&gt;&lt;property id=&quot;20307&quot; value=&quot;399&quot;/&gt;&lt;/object&gt;&lt;object type=&quot;3&quot; unique_id=&quot;10007&quot;&gt;&lt;property id=&quot;20148&quot; value=&quot;5&quot;/&gt;&lt;property id=&quot;20300&quot; value=&quot;Slide 5 - &amp;quot;Legacy Content Manager Use&amp;quot;&quot;/&gt;&lt;property id=&quot;20307&quot; value=&quot;400&quot;/&gt;&lt;/object&gt;&lt;object type=&quot;3&quot; unique_id=&quot;10008&quot;&gt;&lt;property id=&quot;20148&quot; value=&quot;5&quot;/&gt;&lt;property id=&quot;20300&quot; value=&quot;Slide 7 - &amp;quot;When to Log into LCM&amp;quot;&quot;/&gt;&lt;property id=&quot;20307&quot; value=&quot;414&quot;/&gt;&lt;/object&gt;&lt;object type=&quot;3&quot; unique_id=&quot;10009&quot;&gt;&lt;property id=&quot;20148&quot; value=&quot;5&quot;/&gt;&lt;property id=&quot;20300&quot; value=&quot;Slide 6 - &amp;quot;What Types of Documents are in LCM?&amp;quot;&quot;/&gt;&lt;property id=&quot;20307&quot; value=&quot;401&quot;/&gt;&lt;/object&gt;&lt;object type=&quot;3&quot; unique_id=&quot;10010&quot;&gt;&lt;property id=&quot;20148&quot; value=&quot;5&quot;/&gt;&lt;property id=&quot;20300&quot; value=&quot;Slide 8 - &amp;quot;How to Log into LCM&amp;quot;&quot;/&gt;&lt;property id=&quot;20307&quot; value=&quot;404&quot;/&gt;&lt;/object&gt;&lt;object type=&quot;3&quot; unique_id=&quot;10011&quot;&gt;&lt;property id=&quot;20148&quot; value=&quot;5&quot;/&gt;&lt;property id=&quot;20300&quot; value=&quot;Slide 9 - &amp;quot;LCM Sign In&amp;quot;&quot;/&gt;&lt;property id=&quot;20307&quot; value=&quot;405&quot;/&gt;&lt;/object&gt;&lt;object type=&quot;3&quot; unique_id=&quot;10012&quot;&gt;&lt;property id=&quot;20148&quot; value=&quot;5&quot;/&gt;&lt;property id=&quot;20300&quot; value=&quot;Slide 10 - &amp;quot;LCM Security Information Pop Up&amp;quot;&quot;/&gt;&lt;property id=&quot;20307&quot; value=&quot;415&quot;/&gt;&lt;/object&gt;&lt;object type=&quot;3&quot; unique_id=&quot;10013&quot;&gt;&lt;property id=&quot;20148&quot; value=&quot;5&quot;/&gt;&lt;property id=&quot;20300&quot; value=&quot;Slide 11 - &amp;quot;How to Search for a Veteran’s eFolder&amp;quot;&quot;/&gt;&lt;property id=&quot;20307&quot; value=&quot;421&quot;/&gt;&lt;/object&gt;&lt;object type=&quot;3&quot; unique_id=&quot;10014&quot;&gt;&lt;property id=&quot;20148&quot; value=&quot;5&quot;/&gt;&lt;property id=&quot;20300&quot; value=&quot;Slide 12 - &amp;quot;Change View Options&amp;quot;&quot;/&gt;&lt;property id=&quot;20307&quot; value=&quot;422&quot;/&gt;&lt;/object&gt;&lt;object type=&quot;3&quot; unique_id=&quot;10016&quot;&gt;&lt;property id=&quot;20148&quot; value=&quot;5&quot;/&gt;&lt;property id=&quot;20300&quot; value=&quot;Slide 13 - &amp;quot;Document Grid View&amp;quot;&quot;/&gt;&lt;property id=&quot;20307&quot; value=&quot;408&quot;/&gt;&lt;/object&gt;&lt;object type=&quot;3&quot; unique_id=&quot;10017&quot;&gt;&lt;property id=&quot;20148&quot; value=&quot;5&quot;/&gt;&lt;property id=&quot;20300&quot; value=&quot;Slide 14 - &amp;quot;Viewing Documents&amp;quot;&quot;/&gt;&lt;property id=&quot;20307&quot; value=&quot;423&quot;/&gt;&lt;/object&gt;&lt;object type=&quot;3&quot; unique_id=&quot;10018&quot;&gt;&lt;property id=&quot;20148&quot; value=&quot;5&quot;/&gt;&lt;property id=&quot;20300&quot; value=&quot;Slide 15 - &amp;quot;Document Viewpoint&amp;quot;&quot;/&gt;&lt;property id=&quot;20307&quot; value=&quot;410&quot;/&gt;&lt;/object&gt;&lt;object type=&quot;3&quot; unique_id=&quot;10019&quot;&gt;&lt;property id=&quot;20148&quot; value=&quot;5&quot;/&gt;&lt;property id=&quot;20300&quot; value=&quot;Slide 16 - &amp;quot;Questions&amp;quot;&quot;/&gt;&lt;property id=&quot;20307&quot; value=&quot;420&quot;/&gt;&lt;/object&gt;&lt;/object&gt;&lt;object type=&quot;8&quot; unique_id=&quot;10038&quot;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33b6ec-1916-48ef-866d-00f1ebc948f0}&quot; /&gt;&lt;isInvalidForFieldText val=&quot;0&quot; /&gt;&lt;Image&gt;&lt;filename val=&quot;E:\breeze\content\2372973515\4937910950-1\input\breezo\data\asimages\{7b33b6ec-1916-48ef-866d-00f1ebc948f0}.png&quot; /&gt;&lt;left val=&quot;365&quot; /&gt;&lt;top val=&quot;48&quot; /&gt;&lt;width val=&quot;319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65d5b2-d051-48bd-87b3-c2ac3cb418ec}&quot; /&gt;&lt;isInvalidForFieldText val=&quot;0&quot; /&gt;&lt;Image&gt;&lt;filename val=&quot;E:\breeze\content\2372973515\4937910950-1\input\breezo\data\asimages\{2d65d5b2-d051-48bd-87b3-c2ac3cb418ec}.png&quot; /&gt;&lt;left val=&quot;81&quot; /&gt;&lt;top val=&quot;174&quot; /&gt;&lt;width val=&quot;835&quot; /&gt;&lt;height val=&quot;402&quot; /&gt;&lt;hasText val=&quot;1&quot; /&gt;&lt;/Image&gt;&lt;/ThreeDShapeInfo&gt;"/>
  <p:tag name="PRESENTER_SHAPETEXTINFO" val="&lt;ShapeTextInfo&gt;&lt;TableIndex row=&quot;-1&quot; col=&quot;-1&quot;&gt;&lt;linesCount val=&quot;9&quot; /&gt;&lt;lineCharCount val=&quot;113&quot; /&gt;&lt;lineCharCount val=&quot;2&quot; /&gt;&lt;lineCharCount val=&quot;48&quot; /&gt;&lt;lineCharCount val=&quot;48&quot; /&gt;&lt;lineCharCount val=&quot;32&quot; /&gt;&lt;lineCharCount val=&quot;51&quot; /&gt;&lt;lineCharCount val=&quot;43&quot; /&gt;&lt;lineCharCount val=&quot;33&quot; /&gt;&lt;lineCharCount val=&quot;2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42c20ae-88fb-41b0-832f-a8bb5622e455}&quot; /&gt;&lt;isInvalidForFieldText val=&quot;0&quot; /&gt;&lt;Image&gt;&lt;filename val=&quot;E:\breeze\content\2372973515\4937910950-1\input\breezo\data\asimages\{742c20ae-88fb-41b0-832f-a8bb5622e455}.png&quot; /&gt;&lt;left val=&quot;890&quot; /&gt;&lt;top val=&quot;684&quot; /&gt;&lt;width val=&quot;15&quot; /&gt;&lt;height val=&quot;18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dd9527-63f7-417e-be2a-b4afd98e84dc}&quot; /&gt;&lt;isInvalidForFieldText val=&quot;0&quot; /&gt;&lt;Image&gt;&lt;filename val=&quot;E:\breeze\content\2372973515\4937910950-1\input\breezo\data\asimages\{92dd9527-63f7-417e-be2a-b4afd98e84dc}.png&quot; /&gt;&lt;left val=&quot;890&quot; /&gt;&lt;top val=&quot;684&quot; /&gt;&lt;width val=&quot;14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 /&gt;&lt;lineCharCount val=&quot;1&quot; /&gt;&lt;lineCharCount val=&quot;1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fe1566-e28d-42d5-9d81-7fd88e04a8eb}&quot; /&gt;&lt;isInvalidForFieldText val=&quot;0&quot; /&gt;&lt;Image&gt;&lt;filename val=&quot;E:\breeze\content\2372973515\4937910950-1\input\breezo\data\asimages\{f9fe1566-e28d-42d5-9d81-7fd88e04a8eb}.png&quot; /&gt;&lt;left val=&quot;428&quot; /&gt;&lt;top val=&quot;47&quot; /&gt;&lt;width val=&quot;194&quot; /&gt;&lt;height val=&quot;36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1dd8e2-679c-4d2c-84af-8c406158e919}&quot; /&gt;&lt;isInvalidForFieldText val=&quot;0&quot; /&gt;&lt;Image&gt;&lt;filename val=&quot;E:\breeze\content\2372973515\4937910950-1\input\breezo\data\asimages\{071dd8e2-679c-4d2c-84af-8c406158e919}.png&quot; /&gt;&lt;left val=&quot;890&quot; /&gt;&lt;top val=&quot;684&quot; /&gt;&lt;width val=&quot;14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a6490b-23ab-448f-93b1-c7e8305342a0}&quot; /&gt;&lt;isInvalidForFieldText val=&quot;0&quot; /&gt;&lt;Image&gt;&lt;filename val=&quot;E:\breeze\content\2372973515\4937910950-1\input\breezo\data\asimages\{08a6490b-23ab-448f-93b1-c7e8305342a0}.png&quot; /&gt;&lt;left val=&quot;74&quot; /&gt;&lt;top val=&quot;166&quot; /&gt;&lt;width val=&quot;861&quot; /&gt;&lt;height val=&quot;409&quot; /&gt;&lt;hasText val=&quot;1&quot; /&gt;&lt;/Image&gt;&lt;/ThreeDShapeInfo&gt;"/>
  <p:tag name="PRESENTER_SHAPETEXTINFO" val="&lt;ShapeTextInfo&gt;&lt;TableIndex row=&quot;-1&quot; col=&quot;-1&quot;&gt;&lt;linesCount val=&quot;9&quot; /&gt;&lt;lineCharCount val=&quot;32&quot; /&gt;&lt;lineCharCount val=&quot;1&quot; /&gt;&lt;lineCharCount val=&quot;35&quot; /&gt;&lt;lineCharCount val=&quot;1&quot; /&gt;&lt;lineCharCount val=&quot;36&quot; /&gt;&lt;lineCharCount val=&quot;1&quot; /&gt;&lt;lineCharCount val=&quot;76&quot; /&gt;&lt;lineCharCount val=&quot;1&quot; /&gt;&lt;lineCharCount val=&quot;71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281bbdc-8b6e-4e87-8bf0-a3a303d009f5}&quot; /&gt;&lt;isInvalidForFieldText val=&quot;0&quot; /&gt;&lt;Image&gt;&lt;filename val=&quot;E:\breeze\content\2372973515\4937910950-1\input\breezo\data\asimages\{e281bbdc-8b6e-4e87-8bf0-a3a303d009f5}.png&quot; /&gt;&lt;left val=&quot;232&quot; /&gt;&lt;top val=&quot;47&quot; /&gt;&lt;width val=&quot;601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808855-246c-4164-9c45-6f2da2a262db}&quot; /&gt;&lt;isInvalidForFieldText val=&quot;0&quot; /&gt;&lt;Image&gt;&lt;filename val=&quot;E:\breeze\content\2372973515\4937910950-1\input\breezo\data\asimages\{ee808855-246c-4164-9c45-6f2da2a262db}.png&quot; /&gt;&lt;left val=&quot;79&quot; /&gt;&lt;top val=&quot;173&quot; /&gt;&lt;width val=&quot;878&quot; /&gt;&lt;height val=&quot;421&quot; /&gt;&lt;hasText val=&quot;1&quot; /&gt;&lt;/Image&gt;&lt;/ThreeDShapeInfo&gt;"/>
  <p:tag name="PRESENTER_SHAPETEXTINFO" val="&lt;ShapeTextInfo&gt;&lt;TableIndex row=&quot;-1&quot; col=&quot;-1&quot;&gt;&lt;linesCount val=&quot;4&quot; /&gt;&lt;lineCharCount val=&quot;1&quot; /&gt;&lt;lineCharCount val=&quot;149&quot; /&gt;&lt;lineCharCount val=&quot;4&quot; /&gt;&lt;lineCharCount val=&quot;176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7ddbff-15b4-40c4-a3f8-ef190d45a840}&quot; /&gt;&lt;isInvalidForFieldText val=&quot;0&quot; /&gt;&lt;Image&gt;&lt;filename val=&quot;E:\breeze\content\2372973515\4937910950-1\input\breezo\data\asimages\{a97ddbff-15b4-40c4-a3f8-ef190d45a840}.png&quot; /&gt;&lt;left val=&quot;891&quot; /&gt;&lt;top val=&quot;685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1776db-b560-4388-8912-ff0e4197b43f}&quot; /&gt;&lt;isInvalidForFieldText val=&quot;0&quot; /&gt;&lt;Image&gt;&lt;filename val=&quot;E:\breeze\content\2372973515\4937910950-1\input\breezo\data\asimages\{831776db-b560-4388-8912-ff0e4197b43f}.png&quot; /&gt;&lt;left val=&quot;212&quot; /&gt;&lt;top val=&quot;47&quot; /&gt;&lt;width val=&quot;601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E:\breeze\content\2372973515\4937910950-1\input\breezo\data\asimages\{78c86ad3-2c79-43fb-8a85-b1cb9b52b407}_1.png_crop.png&quot; /&gt;&lt;left val=&quot;105&quot; /&gt;&lt;top val=&quot;153&quot; /&gt;&lt;width val=&quot;841&quot; /&gt;&lt;height val=&quot;51&quot; /&gt;&lt;hasText val=&quot;1&quot; /&gt;&lt;paraId val=&quot;1&quot; /&gt;&lt;/Image&gt;&lt;Image&gt;&lt;filename val=&quot;E:\breeze\content\2372973515\4937910950-1\input\breezo\data\asimages\{7efb113a-05fc-4129-9edd-87b8d22bd87d}_1.png_crop.png&quot; /&gt;&lt;left val=&quot;105&quot; /&gt;&lt;top val=&quot;213&quot; /&gt;&lt;width val=&quot;841&quot; /&gt;&lt;height val=&quot;21&quot; /&gt;&lt;hasText val=&quot;1&quot; /&gt;&lt;paraId val=&quot;2&quot; /&gt;&lt;/Image&gt;&lt;Image&gt;&lt;filename val=&quot;E:\breeze\content\2372973515\4937910950-1\input\breezo\data\asimages\{0045a547-1d42-417d-8850-b610b5e5140d}_1.png_crop.png&quot; /&gt;&lt;left val=&quot;105&quot; /&gt;&lt;top val=&quot;243&quot; /&gt;&lt;width val=&quot;841&quot; /&gt;&lt;height val=&quot;171&quot; /&gt;&lt;hasText val=&quot;1&quot; /&gt;&lt;paraId val=&quot;3&quot; /&gt;&lt;/Image&gt;&lt;Image&gt;&lt;filename val=&quot;E:\breeze\content\2372973515\4937910950-1\input\breezo\data\asimages\{e69ac4a5-ad82-4de2-be5e-c38dfee82a1e}_1.png_crop.png&quot; /&gt;&lt;left val=&quot;105&quot; /&gt;&lt;top val=&quot;407&quot; /&gt;&lt;width val=&quot;841&quot; /&gt;&lt;height val=&quot;21&quot; /&gt;&lt;hasText val=&quot;1&quot; /&gt;&lt;paraId val=&quot;4&quot; /&gt;&lt;/Image&gt;&lt;Image&gt;&lt;filename val=&quot;E:\breeze\content\2372973515\4937910950-1\input\breezo\data\asimages\{37026e27-62f8-433c-8269-2371f1aeea49}_1.png_crop.png&quot; /&gt;&lt;left val=&quot;105&quot; /&gt;&lt;top val=&quot;436&quot; /&gt;&lt;width val=&quot;841&quot; /&gt;&lt;height val=&quot;111&quot; /&gt;&lt;hasText val=&quot;1&quot; /&gt;&lt;paraId val=&quot;5&quot; /&gt;&lt;/Image&gt;&lt;/TextEffect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4a1cab-ca24-47a2-831c-a56793e90546}&quot; /&gt;&lt;isInvalidForFieldText val=&quot;0&quot; /&gt;&lt;Image&gt;&lt;filename val=&quot;E:\breeze\content\2372973515\4937910950-1\input\breezo\data\asimages\{be4a1cab-ca24-47a2-831c-a56793e90546}.png&quot; /&gt;&lt;left val=&quot;891&quot; /&gt;&lt;top val=&quot;685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747cd4-2a16-48ac-85c5-ce5b54c6252c}&quot; /&gt;&lt;isInvalidForFieldText val=&quot;0&quot; /&gt;&lt;Image&gt;&lt;filename val=&quot;E:\breeze\content\2372973515\4937910950-1\input\breezo\data\asimages\{dd747cd4-2a16-48ac-85c5-ce5b54c6252c}.png&quot; /&gt;&lt;left val=&quot;209&quot; /&gt;&lt;top val=&quot;52&quot; /&gt;&lt;width val=&quot;601&quot; /&gt;&lt;height val=&quot;38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856c45-8dd5-480b-90c9-b9c1e06946b0}&quot; /&gt;&lt;isInvalidForFieldText val=&quot;0&quot; /&gt;&lt;Image&gt;&lt;filename val=&quot;E:\breeze\content\2372973515\4937910950-1\input\breezo\data\asimages\{eb856c45-8dd5-480b-90c9-b9c1e06946b0}.png&quot; /&gt;&lt;left val=&quot;194&quot; /&gt;&lt;top val=&quot;141&quot; /&gt;&lt;width val=&quot;654&quot; /&gt;&lt;height val=&quot;491&quot; /&gt;&lt;hasText val=&quot;1&quot; /&gt;&lt;/Image&gt;&lt;/ThreeDShapeInfo&gt;"/>
  <p:tag name="PRESENTER_SHAPETEXTINFO" val="&lt;ShapeTextInfo&gt;&lt;TableIndex row=&quot;-1&quot; col=&quot;-1&quot;&gt;&lt;linesCount val=&quot;11&quot; /&gt;&lt;lineCharCount val=&quot;18&quot; /&gt;&lt;lineCharCount val=&quot;21&quot; /&gt;&lt;lineCharCount val=&quot;31&quot; /&gt;&lt;lineCharCount val=&quot;17&quot; /&gt;&lt;lineCharCount val=&quot;19&quot; /&gt;&lt;lineCharCount val=&quot;12&quot; /&gt;&lt;lineCharCount val=&quot;18&quot; /&gt;&lt;lineCharCount val=&quot;25&quot; /&gt;&lt;lineCharCount val=&quot;11&quot; /&gt;&lt;lineCharCount val=&quot;44&quot; /&gt;&lt;lineCharCount val=&quot;24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a253b93-580f-4c3c-9ff6-eae49c5a6e3a}&quot; /&gt;&lt;isInvalidForFieldText val=&quot;0&quot; /&gt;&lt;Image&gt;&lt;filename val=&quot;E:\breeze\content\2372973515\4937910950-1\input\breezo\data\asimages\{1a253b93-580f-4c3c-9ff6-eae49c5a6e3a}.png&quot; /&gt;&lt;left val=&quot;892&quot; /&gt;&lt;top val=&quot;685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8a5f37e-7cf2-4c84-b6a4-938df5d4fa53}&quot; /&gt;&lt;isInvalidForFieldText val=&quot;0&quot; /&gt;&lt;Image&gt;&lt;filename val=&quot;E:\breeze\content\2372973515\4937910950-1\input\breezo\data\asimages\{58a5f37e-7cf2-4c84-b6a4-938df5d4fa53}.png&quot; /&gt;&lt;left val=&quot;293&quot; /&gt;&lt;top val=&quot;47&quot; /&gt;&lt;width val=&quot;562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8c7cdac-3e10-4e15-98ab-dc234830a61e}&quot; /&gt;&lt;isInvalidForFieldText val=&quot;0&quot; /&gt;&lt;Image&gt;&lt;filename val=&quot;E:\breeze\content\2372973515\4937910950-1\input\breezo\data\asimages\{68c7cdac-3e10-4e15-98ab-dc234830a61e}.png&quot; /&gt;&lt;left val=&quot;891&quot; /&gt;&lt;top val=&quot;685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bea12-e8c4-47d9-b86e-273d9e2b27f1}&quot; /&gt;&lt;isInvalidForFieldText val=&quot;0&quot; /&gt;&lt;Image&gt;&lt;filename val=&quot;E:\breeze\content\2372973515\4937910950-1\input\breezo\data\asimages\{1b6bea12-e8c4-47d9-b86e-273d9e2b27f1}.png&quot; /&gt;&lt;left val=&quot;377&quot; /&gt;&lt;top val=&quot;48&quot; /&gt;&lt;width val=&quot;393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7256e3-534f-432a-a7e3-f63c23e50604}&quot; /&gt;&lt;isInvalidForFieldText val=&quot;0&quot; /&gt;&lt;Image&gt;&lt;filename val=&quot;E:\breeze\content\2372973515\4937910950-1\input\breezo\data\asimages\{167256e3-534f-432a-a7e3-f63c23e50604}.png&quot; /&gt;&lt;left val=&quot;144&quot; /&gt;&lt;top val=&quot;204&quot; /&gt;&lt;width val=&quot;778&quot; /&gt;&lt;height val=&quot;425&quot; /&gt;&lt;hasText val=&quot;1&quot; /&gt;&lt;/Image&gt;&lt;/ThreeDShapeInfo&gt;"/>
  <p:tag name="PRESENTER_SHAPETEXTINFO" val="&lt;ShapeTextInfo&gt;&lt;TableIndex row=&quot;-1&quot; col=&quot;-1&quot;&gt;&lt;linesCount val=&quot;7&quot; /&gt;&lt;lineCharCount val=&quot;132&quot; /&gt;&lt;lineCharCount val=&quot;1&quot; /&gt;&lt;lineCharCount val=&quot;42&quot; /&gt;&lt;lineCharCount val=&quot;31&quot; /&gt;&lt;lineCharCount val=&quot;23&quot; /&gt;&lt;lineCharCount val=&quot;31&quot; /&gt;&lt;lineCharCount val=&quot;31&quot; 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e504c6c-cd58-4f25-bc47-ffeeacabba51}&quot; /&gt;&lt;isInvalidForFieldText val=&quot;0&quot; /&gt;&lt;Image&gt;&lt;filename val=&quot;E:\breeze\content\2372973515\4937910950-1\input\breezo\data\asimages\{fe504c6c-cd58-4f25-bc47-ffeeacabba51}.png&quot; /&gt;&lt;left val=&quot;892&quot; /&gt;&lt;top val=&quot;685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ef4220-86da-4f14-98f0-d2944cf915c6}&quot; /&gt;&lt;isInvalidForFieldText val=&quot;0&quot; /&gt;&lt;Image&gt;&lt;filename val=&quot;E:\breeze\content\2372973515\4937910950-1\input\breezo\data\asimages\{0cef4220-86da-4f14-98f0-d2944cf915c6}.png&quot; /&gt;&lt;left val=&quot;142&quot; /&gt;&lt;top val=&quot;480&quot; /&gt;&lt;width val=&quot;271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b42e18-52c9-49a5-a153-1a075895763b}&quot; /&gt;&lt;isInvalidForFieldText val=&quot;0&quot; /&gt;&lt;Image&gt;&lt;filename val=&quot;E:\breeze\content\2372973515\4937910950-1\input\breezo\data\asimages\{7bb42e18-52c9-49a5-a153-1a075895763b}.png&quot; /&gt;&lt;left val=&quot;429&quot; /&gt;&lt;top val=&quot;47&quot; /&gt;&lt;width val=&quot;315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40845ca-ec82-403a-8bd7-29b049ed7ceb}&quot; /&gt;&lt;isInvalidForFieldText val=&quot;0&quot; /&gt;&lt;Image&gt;&lt;filename val=&quot;E:\breeze\content\2372973515\4937910950-1\input\breezo\data\asimages\{740845ca-ec82-403a-8bd7-29b049ed7ceb}.png&quot; /&gt;&lt;left val=&quot;891&quot; /&gt;&lt;top val=&quot;685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24aed82-1cf3-4565-a47d-4409049c33ae}&quot; /&gt;&lt;isInvalidForFieldText val=&quot;0&quot; /&gt;&lt;Image&gt;&lt;filename val=&quot;E:\breeze\content\2372973515\4937910950-1\input\breezo\data\asimages\{e24aed82-1cf3-4565-a47d-4409049c33ae}.png&quot; /&gt;&lt;left val=&quot;286&quot; /&gt;&lt;top val=&quot;47&quot; /&gt;&lt;width val=&quot;604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4971cd-4968-496b-9c80-9f3383456443}&quot; /&gt;&lt;isInvalidForFieldText val=&quot;0&quot; /&gt;&lt;Image&gt;&lt;filename val=&quot;E:\breeze\content\2372973515\4937910950-1\input\breezo\data\asimages\{7b4971cd-4968-496b-9c80-9f3383456443}.png&quot; /&gt;&lt;left val=&quot;888&quot; /&gt;&lt;top val=&quot;685&quot; /&gt;&lt;width val=&quot;17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431db2-6b9f-4786-b3b4-03c4b38ffb02}&quot; /&gt;&lt;isInvalidForFieldText val=&quot;0&quot; /&gt;&lt;Image&gt;&lt;filename val=&quot;E:\breeze\content\2372973515\4937910950-1\input\breezo\data\asimages\{33431db2-6b9f-4786-b3b4-03c4b38ffb02}.png&quot; /&gt;&lt;left val=&quot;153&quot; /&gt;&lt;top val=&quot;496&quot; /&gt;&lt;width val=&quot;767&quot; /&gt;&lt;height val=&quot;134&quot; /&gt;&lt;hasText val=&quot;1&quot; /&gt;&lt;/Image&gt;&lt;/ThreeDShapeInfo&gt;"/>
  <p:tag name="PRESENTER_SHAPETEXTINFO" val="&lt;ShapeTextInfo&gt;&lt;TableIndex row=&quot;-1&quot; col=&quot;-1&quot;&gt;&lt;linesCount val=&quot;1&quot; /&gt;&lt;lineCharCount val=&quot;113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cc23fd-f2d3-432e-b472-f8fedd565daf}&quot; /&gt;&lt;isInvalidForFieldText val=&quot;0&quot; /&gt;&lt;Image&gt;&lt;filename val=&quot;E:\breeze\content\2372973515\4937910950-1\input\breezo\data\asimages\{03cc23fd-f2d3-432e-b472-f8fedd565daf}.png&quot; /&gt;&lt;left val=&quot;398&quot; /&gt;&lt;top val=&quot;47&quot; /&gt;&lt;width val=&quot;379&quot; /&gt;&lt;height val=&quot;36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60ba0e8-92af-42f3-8b01-c1e519cdf986}&quot; /&gt;&lt;isInvalidForFieldText val=&quot;0&quot; /&gt;&lt;Image&gt;&lt;filename val=&quot;E:\breeze\content\2372973515\4937910950-1\input\breezo\data\asimages\{660ba0e8-92af-42f3-8b01-c1e519cdf986}.png&quot; /&gt;&lt;left val=&quot;146&quot; /&gt;&lt;top val=&quot;199&quot; /&gt;&lt;width val=&quot;776&quot; /&gt;&lt;height val=&quot;231&quot; /&gt;&lt;hasText val=&quot;1&quot; /&gt;&lt;/Image&gt;&lt;/ThreeDShapeInfo&gt;"/>
  <p:tag name="PRESENTER_SHAPETEXTINFO" val="&lt;ShapeTextInfo&gt;&lt;TableIndex row=&quot;-1&quot; col=&quot;-1&quot;&gt;&lt;linesCount val=&quot;5&quot; /&gt;&lt;lineCharCount val=&quot;127&quot; /&gt;&lt;lineCharCount val=&quot;1&quot; /&gt;&lt;lineCharCount val=&quot;270&quot; /&gt;&lt;lineCharCount val=&quot;1&quot; /&gt;&lt;lineCharCount val=&quot;1&quot; 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79085e5-016b-4945-86af-e8986d7e9470}&quot; /&gt;&lt;isInvalidForFieldText val=&quot;0&quot; /&gt;&lt;Image&gt;&lt;filename val=&quot;E:\breeze\content\2372973515\4937910950-1\input\breezo\data\asimages\{879085e5-016b-4945-86af-e8986d7e9470}.png&quot; /&gt;&lt;left val=&quot;884&quot; /&gt;&lt;top val=&quot;684&quot; /&gt;&lt;width val=&quot;26&quot; /&gt;&lt;height val=&quot;19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22e386-a79b-4ee6-97b7-b3792d74b736}&quot; /&gt;&lt;isInvalidForFieldText val=&quot;0&quot; /&gt;&lt;Image&gt;&lt;filename val=&quot;E:\breeze\content\2372973515\4937910950-1\input\breezo\data\asimages\{df22e386-a79b-4ee6-97b7-b3792d74b736}.png&quot; /&gt;&lt;left val=&quot;346&quot; /&gt;&lt;top val=&quot;47&quot; /&gt;&lt;width val=&quot;373&quot; /&gt;&lt;height val=&quot;36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8c6d29a-08f4-4cbb-aed0-241a5be4aaef}&quot; /&gt;&lt;isInvalidForFieldText val=&quot;0&quot; /&gt;&lt;Image&gt;&lt;filename val=&quot;E:\breeze\content\2372973515\4937910950-1\input\breezo\data\asimages\{48c6d29a-08f4-4cbb-aed0-241a5be4aaef}.png&quot; /&gt;&lt;left val=&quot;887&quot; /&gt;&lt;top val=&quot;685&quot; /&gt;&lt;width val=&quot;20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13ea406-d677-4cad-aefb-62b99b4186e3}&quot; /&gt;&lt;isInvalidForFieldText val=&quot;0&quot; /&gt;&lt;Image&gt;&lt;filename val=&quot;E:\breeze\content\2372973515\4937910950-1\input\breezo\data\asimages\{113ea406-d677-4cad-aefb-62b99b4186e3}.png&quot; /&gt;&lt;left val=&quot;82&quot; /&gt;&lt;top val=&quot;167&quot; /&gt;&lt;width val=&quot;849&quot; /&gt;&lt;height val=&quot;446&quot; /&gt;&lt;hasText val=&quot;1&quot; 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fc6e92-8f07-48d8-9fa1-b8a2900ad4f3}&quot; /&gt;&lt;isInvalidForFieldText val=&quot;0&quot; /&gt;&lt;Image&gt;&lt;filename val=&quot;E:\breeze\content\2372973515\4937910950-1\input\breezo\data\asimages\{91fc6e92-8f07-48d8-9fa1-b8a2900ad4f3}.png&quot; /&gt;&lt;left val=&quot;409&quot; /&gt;&lt;top val=&quot;48&quot; /&gt;&lt;width val=&quot;355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aae63a-bcf2-45dd-8352-107c5c25f541}&quot; /&gt;&lt;isInvalidForFieldText val=&quot;0&quot; /&gt;&lt;Image&gt;&lt;filename val=&quot;E:\breeze\content\2372973515\4937910950-1\input\breezo\data\asimages\{b0aae63a-bcf2-45dd-8352-107c5c25f541}.png&quot; /&gt;&lt;left val=&quot;887&quot; /&gt;&lt;top val=&quot;685&quot; /&gt;&lt;width val=&quot;19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1b2133-7757-443e-909a-0ec5e64e0e62}&quot; /&gt;&lt;isInvalidForFieldText val=&quot;0&quot; /&gt;&lt;Image&gt;&lt;filename val=&quot;E:\breeze\content\2372973515\4937910950-1\input\breezo\data\asimages\{c51b2133-7757-443e-909a-0ec5e64e0e62}.png&quot; /&gt;&lt;left val=&quot;239&quot; /&gt;&lt;top val=&quot;156&quot; /&gt;&lt;width val=&quot;649&quot; /&gt;&lt;height val=&quot;485&quot; /&gt;&lt;hasText val=&quot;1&quot; 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fc6e92-8f07-48d8-9fa1-b8a2900ad4f3}&quot; /&gt;&lt;isInvalidForFieldText val=&quot;0&quot; /&gt;&lt;Image&gt;&lt;filename val=&quot;E:\breeze\content\2372973515\4937910950-1\input\breezo\data\asimages\{91fc6e92-8f07-48d8-9fa1-b8a2900ad4f3}.png&quot; /&gt;&lt;left val=&quot;409&quot; /&gt;&lt;top val=&quot;48&quot; /&gt;&lt;width val=&quot;355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Final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Final Theme" id="{4AF325B3-39A9-457B-AAAD-715D05D2A176}" vid="{1B51375F-91D2-4004-B9C1-89CFABF030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FC54B75AF384B903A19F20C7DA433" ma:contentTypeVersion="2" ma:contentTypeDescription="Create a new document." ma:contentTypeScope="" ma:versionID="5014acf1d888efec0bfda6564ab6f21a">
  <xsd:schema xmlns:xsd="http://www.w3.org/2001/XMLSchema" xmlns:xs="http://www.w3.org/2001/XMLSchema" xmlns:p="http://schemas.microsoft.com/office/2006/metadata/properties" xmlns:ns2="9f2de513-4a57-4fe1-ba0e-1d4208616fe2" targetNamespace="http://schemas.microsoft.com/office/2006/metadata/properties" ma:root="true" ma:fieldsID="fdf61a6445c8847fd87f5edaeca98b51" ns2:_="">
    <xsd:import namespace="9f2de513-4a57-4fe1-ba0e-1d4208616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de513-4a57-4fe1-ba0e-1d4208616f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0BF8AE-6394-43E5-91C0-5EF858A6D87D}">
  <ds:schemaRefs>
    <ds:schemaRef ds:uri="9f2de513-4a57-4fe1-ba0e-1d4208616f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2DE730-F5FD-48A1-9B5D-1F63E26D8C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0764BB-0EF5-4AA8-B7EF-78A41A12B68F}">
  <ds:schemaRefs>
    <ds:schemaRef ds:uri="http://purl.org/dc/terms/"/>
    <ds:schemaRef ds:uri="9f2de513-4a57-4fe1-ba0e-1d4208616fe2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LCM Training</Template>
  <TotalTime>48</TotalTime>
  <Words>542</Words>
  <Application>Microsoft Office PowerPoint</Application>
  <PresentationFormat>On-screen Show (4:3)</PresentationFormat>
  <Paragraphs>95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Schoolbook</vt:lpstr>
      <vt:lpstr>Tahoma</vt:lpstr>
      <vt:lpstr>Times New Roman</vt:lpstr>
      <vt:lpstr>Wingdings</vt:lpstr>
      <vt:lpstr>VA Final Theme</vt:lpstr>
      <vt:lpstr>Legacy Content Manager  </vt:lpstr>
      <vt:lpstr>Lesson Objectives</vt:lpstr>
      <vt:lpstr>References</vt:lpstr>
      <vt:lpstr>What is Legacy Content Manager?</vt:lpstr>
      <vt:lpstr>Legacy Content Manager Use</vt:lpstr>
      <vt:lpstr>What Types of Documents are in LCM?</vt:lpstr>
      <vt:lpstr>When to Log into LCM</vt:lpstr>
      <vt:lpstr>How to Log into LCM</vt:lpstr>
      <vt:lpstr>LCM Sign In</vt:lpstr>
      <vt:lpstr>LCM Security Information Pop Up</vt:lpstr>
      <vt:lpstr>How to Search for a Veteran’s eFolder</vt:lpstr>
      <vt:lpstr>Change View Options</vt:lpstr>
      <vt:lpstr>Document Grid View</vt:lpstr>
      <vt:lpstr>Viewing Documents</vt:lpstr>
      <vt:lpstr>Document Viewpoint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Legacy Content Manager PowerPoint Presentation</dc:title>
  <dc:subject>FE, FSR, LIE</dc:subject>
  <dc:creator>Department of Veterans Affairs, Veterans Benefits Administration, Fiduciary Service, STAFF</dc:creator>
  <cp:keywords>legacy content manager,LCM,electronic folder,eFolder,learning tools</cp:keywords>
  <dc:description>This lesson introduces students to Legacy Content Manager (LCM) and demonstrate the types of documents that can be accessed through this application.</dc:description>
  <cp:lastModifiedBy>Kathy Poole</cp:lastModifiedBy>
  <cp:revision>152</cp:revision>
  <cp:lastPrinted>2000-11-13T16:27:02Z</cp:lastPrinted>
  <dcterms:created xsi:type="dcterms:W3CDTF">2011-04-13T12:48:41Z</dcterms:created>
  <dcterms:modified xsi:type="dcterms:W3CDTF">2021-10-26T14:10:09Z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c81bb9db-e5d0-4f66-80d3-82d14083fca0</vt:lpwstr>
  </property>
  <property fmtid="{D5CDD505-2E9C-101B-9397-08002B2CF9AE}" pid="3" name="ContentTypeId">
    <vt:lpwstr>0x010100FD6FC54B75AF384B903A19F20C7DA433</vt:lpwstr>
  </property>
  <property fmtid="{D5CDD505-2E9C-101B-9397-08002B2CF9AE}" pid="4" name="Language">
    <vt:lpwstr>en</vt:lpwstr>
  </property>
  <property fmtid="{D5CDD505-2E9C-101B-9397-08002B2CF9AE}" pid="5" name="Type">
    <vt:lpwstr>Presentation</vt:lpwstr>
  </property>
</Properties>
</file>