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6" r:id="rId5"/>
    <p:sldId id="2554" r:id="rId6"/>
    <p:sldId id="257" r:id="rId7"/>
    <p:sldId id="2568" r:id="rId8"/>
    <p:sldId id="2574" r:id="rId9"/>
    <p:sldId id="267" r:id="rId10"/>
    <p:sldId id="266" r:id="rId11"/>
    <p:sldId id="269" r:id="rId12"/>
    <p:sldId id="423" r:id="rId13"/>
    <p:sldId id="272" r:id="rId14"/>
    <p:sldId id="270" r:id="rId15"/>
    <p:sldId id="271" r:id="rId16"/>
    <p:sldId id="263" r:id="rId17"/>
    <p:sldId id="2592" r:id="rId18"/>
    <p:sldId id="2552" r:id="rId19"/>
    <p:sldId id="2562" r:id="rId20"/>
    <p:sldId id="2555" r:id="rId21"/>
    <p:sldId id="2556" r:id="rId22"/>
    <p:sldId id="2575" r:id="rId23"/>
    <p:sldId id="2576" r:id="rId24"/>
    <p:sldId id="2577" r:id="rId25"/>
    <p:sldId id="468" r:id="rId26"/>
    <p:sldId id="2578" r:id="rId27"/>
    <p:sldId id="2579" r:id="rId28"/>
    <p:sldId id="2591" r:id="rId29"/>
    <p:sldId id="256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ynes, Jacqueline, VBAVACO" initials="HJV" lastIdx="1" clrIdx="0">
    <p:extLst>
      <p:ext uri="{19B8F6BF-5375-455C-9EA6-DF929625EA0E}">
        <p15:presenceInfo xmlns:p15="http://schemas.microsoft.com/office/powerpoint/2012/main" userId="S::Jacqueline.Haynes@va.gov::2029ee3d-9a6a-476f-9548-685f23c6de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206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84416" autoAdjust="0"/>
  </p:normalViewPr>
  <p:slideViewPr>
    <p:cSldViewPr snapToGrid="0" showGuides="1">
      <p:cViewPr varScale="1">
        <p:scale>
          <a:sx n="89" d="100"/>
          <a:sy n="89" d="100"/>
        </p:scale>
        <p:origin x="67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BFF225-2F93-4561-961A-729EE7B61BDD}"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9A0A8E03-E475-4E21-B1F4-69E90D84E3F8}">
      <dgm:prSet/>
      <dgm:spPr>
        <a:solidFill>
          <a:srgbClr val="003366"/>
        </a:solidFill>
      </dgm:spPr>
      <dgm:t>
        <a:bodyPr/>
        <a:lstStyle/>
        <a:p>
          <a:r>
            <a:rPr lang="en-US" dirty="0">
              <a:latin typeface="Arial" panose="020B0604020202020204" pitchFamily="34" charset="0"/>
              <a:cs typeface="Arial" panose="020B0604020202020204" pitchFamily="34" charset="0"/>
            </a:rPr>
            <a:t>AAC – Air Agency Certificate</a:t>
          </a:r>
        </a:p>
      </dgm:t>
    </dgm:pt>
    <dgm:pt modelId="{A64CC017-F807-41E7-BDB2-2D991269F370}" type="parTrans" cxnId="{10538E26-7287-4240-82EB-C520D74732BF}">
      <dgm:prSet/>
      <dgm:spPr/>
      <dgm:t>
        <a:bodyPr/>
        <a:lstStyle/>
        <a:p>
          <a:endParaRPr lang="en-US">
            <a:solidFill>
              <a:srgbClr val="003366"/>
            </a:solidFill>
            <a:latin typeface="Arial" panose="020B0604020202020204" pitchFamily="34" charset="0"/>
            <a:cs typeface="Arial" panose="020B0604020202020204" pitchFamily="34" charset="0"/>
          </a:endParaRPr>
        </a:p>
      </dgm:t>
    </dgm:pt>
    <dgm:pt modelId="{A6C88A91-C3F2-4419-99F0-9AE0A27C4F79}" type="sibTrans" cxnId="{10538E26-7287-4240-82EB-C520D74732BF}">
      <dgm:prSet/>
      <dgm:spPr/>
      <dgm:t>
        <a:bodyPr/>
        <a:lstStyle/>
        <a:p>
          <a:endParaRPr lang="en-US">
            <a:solidFill>
              <a:srgbClr val="003366"/>
            </a:solidFill>
            <a:latin typeface="Arial" panose="020B0604020202020204" pitchFamily="34" charset="0"/>
            <a:cs typeface="Arial" panose="020B0604020202020204" pitchFamily="34" charset="0"/>
          </a:endParaRPr>
        </a:p>
      </dgm:t>
    </dgm:pt>
    <dgm:pt modelId="{70C115FA-0918-4E65-B6F0-BB774BBBBAD8}">
      <dgm:prSet/>
      <dgm:spPr>
        <a:solidFill>
          <a:srgbClr val="003366"/>
        </a:solidFill>
      </dgm:spPr>
      <dgm:t>
        <a:bodyPr/>
        <a:lstStyle/>
        <a:p>
          <a:r>
            <a:rPr lang="en-US">
              <a:latin typeface="Arial" panose="020B0604020202020204" pitchFamily="34" charset="0"/>
              <a:cs typeface="Arial" panose="020B0604020202020204" pitchFamily="34" charset="0"/>
            </a:rPr>
            <a:t>AMEL – Airplane Multiengine Land</a:t>
          </a:r>
        </a:p>
      </dgm:t>
    </dgm:pt>
    <dgm:pt modelId="{F0DD329E-A809-4AF8-98A6-FBB21D8F3A2F}" type="parTrans" cxnId="{34AA6216-E352-4FBE-9304-9C2CD4EE459B}">
      <dgm:prSet/>
      <dgm:spPr/>
      <dgm:t>
        <a:bodyPr/>
        <a:lstStyle/>
        <a:p>
          <a:endParaRPr lang="en-US">
            <a:solidFill>
              <a:srgbClr val="003366"/>
            </a:solidFill>
            <a:latin typeface="Arial" panose="020B0604020202020204" pitchFamily="34" charset="0"/>
            <a:cs typeface="Arial" panose="020B0604020202020204" pitchFamily="34" charset="0"/>
          </a:endParaRPr>
        </a:p>
      </dgm:t>
    </dgm:pt>
    <dgm:pt modelId="{DD994E84-64F8-414A-AE41-2EAE9591DAB8}" type="sibTrans" cxnId="{34AA6216-E352-4FBE-9304-9C2CD4EE459B}">
      <dgm:prSet/>
      <dgm:spPr/>
      <dgm:t>
        <a:bodyPr/>
        <a:lstStyle/>
        <a:p>
          <a:endParaRPr lang="en-US">
            <a:solidFill>
              <a:srgbClr val="003366"/>
            </a:solidFill>
            <a:latin typeface="Arial" panose="020B0604020202020204" pitchFamily="34" charset="0"/>
            <a:cs typeface="Arial" panose="020B0604020202020204" pitchFamily="34" charset="0"/>
          </a:endParaRPr>
        </a:p>
      </dgm:t>
    </dgm:pt>
    <dgm:pt modelId="{85A2F56B-DF22-4C18-AC72-0B4E70549823}">
      <dgm:prSet/>
      <dgm:spPr>
        <a:solidFill>
          <a:srgbClr val="003366"/>
        </a:solidFill>
      </dgm:spPr>
      <dgm:t>
        <a:bodyPr/>
        <a:lstStyle/>
        <a:p>
          <a:r>
            <a:rPr lang="en-US">
              <a:latin typeface="Arial" panose="020B0604020202020204" pitchFamily="34" charset="0"/>
              <a:cs typeface="Arial" panose="020B0604020202020204" pitchFamily="34" charset="0"/>
            </a:rPr>
            <a:t>ASEL – Airplane Single-Engine Land</a:t>
          </a:r>
        </a:p>
      </dgm:t>
    </dgm:pt>
    <dgm:pt modelId="{7F24BBF2-1D85-4CBC-B79D-3E2DA9107146}" type="parTrans" cxnId="{244E17CF-2164-4C74-BCC6-126B4C840C13}">
      <dgm:prSet/>
      <dgm:spPr/>
      <dgm:t>
        <a:bodyPr/>
        <a:lstStyle/>
        <a:p>
          <a:endParaRPr lang="en-US">
            <a:solidFill>
              <a:srgbClr val="003366"/>
            </a:solidFill>
            <a:latin typeface="Arial" panose="020B0604020202020204" pitchFamily="34" charset="0"/>
            <a:cs typeface="Arial" panose="020B0604020202020204" pitchFamily="34" charset="0"/>
          </a:endParaRPr>
        </a:p>
      </dgm:t>
    </dgm:pt>
    <dgm:pt modelId="{523D0D0A-FD27-491B-A62A-E91C592C001B}" type="sibTrans" cxnId="{244E17CF-2164-4C74-BCC6-126B4C840C13}">
      <dgm:prSet/>
      <dgm:spPr/>
      <dgm:t>
        <a:bodyPr/>
        <a:lstStyle/>
        <a:p>
          <a:endParaRPr lang="en-US">
            <a:solidFill>
              <a:srgbClr val="003366"/>
            </a:solidFill>
            <a:latin typeface="Arial" panose="020B0604020202020204" pitchFamily="34" charset="0"/>
            <a:cs typeface="Arial" panose="020B0604020202020204" pitchFamily="34" charset="0"/>
          </a:endParaRPr>
        </a:p>
      </dgm:t>
    </dgm:pt>
    <dgm:pt modelId="{7DA1679B-977E-4B51-A5E9-032D49DDF327}">
      <dgm:prSet/>
      <dgm:spPr>
        <a:solidFill>
          <a:srgbClr val="003366"/>
        </a:solidFill>
      </dgm:spPr>
      <dgm:t>
        <a:bodyPr/>
        <a:lstStyle/>
        <a:p>
          <a:r>
            <a:rPr lang="en-US">
              <a:latin typeface="Arial" panose="020B0604020202020204" pitchFamily="34" charset="0"/>
              <a:cs typeface="Arial" panose="020B0604020202020204" pitchFamily="34" charset="0"/>
            </a:rPr>
            <a:t>CFI – Chief Flight Instructor</a:t>
          </a:r>
        </a:p>
      </dgm:t>
    </dgm:pt>
    <dgm:pt modelId="{58B171C7-DCF5-4365-9431-2701469CC1A8}" type="parTrans" cxnId="{B634EFED-B5A7-4236-9D99-C8C9E194AD20}">
      <dgm:prSet/>
      <dgm:spPr/>
      <dgm:t>
        <a:bodyPr/>
        <a:lstStyle/>
        <a:p>
          <a:endParaRPr lang="en-US">
            <a:solidFill>
              <a:srgbClr val="003366"/>
            </a:solidFill>
            <a:latin typeface="Arial" panose="020B0604020202020204" pitchFamily="34" charset="0"/>
            <a:cs typeface="Arial" panose="020B0604020202020204" pitchFamily="34" charset="0"/>
          </a:endParaRPr>
        </a:p>
      </dgm:t>
    </dgm:pt>
    <dgm:pt modelId="{CB0D9A99-EE88-48A9-B93B-F8EE8F0A12D2}" type="sibTrans" cxnId="{B634EFED-B5A7-4236-9D99-C8C9E194AD20}">
      <dgm:prSet/>
      <dgm:spPr/>
      <dgm:t>
        <a:bodyPr/>
        <a:lstStyle/>
        <a:p>
          <a:endParaRPr lang="en-US">
            <a:solidFill>
              <a:srgbClr val="003366"/>
            </a:solidFill>
            <a:latin typeface="Arial" panose="020B0604020202020204" pitchFamily="34" charset="0"/>
            <a:cs typeface="Arial" panose="020B0604020202020204" pitchFamily="34" charset="0"/>
          </a:endParaRPr>
        </a:p>
      </dgm:t>
    </dgm:pt>
    <dgm:pt modelId="{E9AEA041-DE90-4EC6-AA6F-4072EC95FA98}">
      <dgm:prSet/>
      <dgm:spPr>
        <a:solidFill>
          <a:srgbClr val="003366"/>
        </a:solidFill>
      </dgm:spPr>
      <dgm:t>
        <a:bodyPr/>
        <a:lstStyle/>
        <a:p>
          <a:r>
            <a:rPr lang="en-US">
              <a:latin typeface="Arial" panose="020B0604020202020204" pitchFamily="34" charset="0"/>
              <a:cs typeface="Arial" panose="020B0604020202020204" pitchFamily="34" charset="0"/>
            </a:rPr>
            <a:t>COM – Commercial Flight</a:t>
          </a:r>
        </a:p>
      </dgm:t>
    </dgm:pt>
    <dgm:pt modelId="{1C59E84E-5C6C-4D06-99ED-648B351E2BB3}" type="parTrans" cxnId="{E43DE7FF-4066-4AB1-821B-22BE59E7CE10}">
      <dgm:prSet/>
      <dgm:spPr/>
      <dgm:t>
        <a:bodyPr/>
        <a:lstStyle/>
        <a:p>
          <a:endParaRPr lang="en-US">
            <a:solidFill>
              <a:srgbClr val="003366"/>
            </a:solidFill>
            <a:latin typeface="Arial" panose="020B0604020202020204" pitchFamily="34" charset="0"/>
            <a:cs typeface="Arial" panose="020B0604020202020204" pitchFamily="34" charset="0"/>
          </a:endParaRPr>
        </a:p>
      </dgm:t>
    </dgm:pt>
    <dgm:pt modelId="{A45C817C-2FB1-4C9F-A06A-F7AB3905C684}" type="sibTrans" cxnId="{E43DE7FF-4066-4AB1-821B-22BE59E7CE10}">
      <dgm:prSet/>
      <dgm:spPr/>
      <dgm:t>
        <a:bodyPr/>
        <a:lstStyle/>
        <a:p>
          <a:endParaRPr lang="en-US">
            <a:solidFill>
              <a:srgbClr val="003366"/>
            </a:solidFill>
            <a:latin typeface="Arial" panose="020B0604020202020204" pitchFamily="34" charset="0"/>
            <a:cs typeface="Arial" panose="020B0604020202020204" pitchFamily="34" charset="0"/>
          </a:endParaRPr>
        </a:p>
      </dgm:t>
    </dgm:pt>
    <dgm:pt modelId="{4CABD9CC-7C76-4DC8-9DFB-CC7C25109C6C}">
      <dgm:prSet/>
      <dgm:spPr>
        <a:solidFill>
          <a:srgbClr val="003366"/>
        </a:solidFill>
      </dgm:spPr>
      <dgm:t>
        <a:bodyPr/>
        <a:lstStyle/>
        <a:p>
          <a:r>
            <a:rPr lang="en-US">
              <a:latin typeface="Arial" panose="020B0604020202020204" pitchFamily="34" charset="0"/>
              <a:cs typeface="Arial" panose="020B0604020202020204" pitchFamily="34" charset="0"/>
            </a:rPr>
            <a:t>FAA – Federal Aviation Administration</a:t>
          </a:r>
        </a:p>
      </dgm:t>
    </dgm:pt>
    <dgm:pt modelId="{6CB3F18C-7C2A-45B8-8883-31938F8D920B}" type="parTrans" cxnId="{9E608895-E73D-4599-8C47-33E846EDC2AB}">
      <dgm:prSet/>
      <dgm:spPr/>
      <dgm:t>
        <a:bodyPr/>
        <a:lstStyle/>
        <a:p>
          <a:endParaRPr lang="en-US">
            <a:solidFill>
              <a:srgbClr val="003366"/>
            </a:solidFill>
            <a:latin typeface="Arial" panose="020B0604020202020204" pitchFamily="34" charset="0"/>
            <a:cs typeface="Arial" panose="020B0604020202020204" pitchFamily="34" charset="0"/>
          </a:endParaRPr>
        </a:p>
      </dgm:t>
    </dgm:pt>
    <dgm:pt modelId="{801EE88B-9BCC-457E-9A52-49FEDD3CD9F1}" type="sibTrans" cxnId="{9E608895-E73D-4599-8C47-33E846EDC2AB}">
      <dgm:prSet/>
      <dgm:spPr/>
      <dgm:t>
        <a:bodyPr/>
        <a:lstStyle/>
        <a:p>
          <a:endParaRPr lang="en-US">
            <a:solidFill>
              <a:srgbClr val="003366"/>
            </a:solidFill>
            <a:latin typeface="Arial" panose="020B0604020202020204" pitchFamily="34" charset="0"/>
            <a:cs typeface="Arial" panose="020B0604020202020204" pitchFamily="34" charset="0"/>
          </a:endParaRPr>
        </a:p>
      </dgm:t>
    </dgm:pt>
    <dgm:pt modelId="{A4E90868-C9A6-4DE0-91B4-3199DA1A8EB4}">
      <dgm:prSet/>
      <dgm:spPr>
        <a:solidFill>
          <a:srgbClr val="003366"/>
        </a:solidFill>
      </dgm:spPr>
      <dgm:t>
        <a:bodyPr/>
        <a:lstStyle/>
        <a:p>
          <a:r>
            <a:rPr lang="en-US">
              <a:latin typeface="Arial" panose="020B0604020202020204" pitchFamily="34" charset="0"/>
              <a:cs typeface="Arial" panose="020B0604020202020204" pitchFamily="34" charset="0"/>
            </a:rPr>
            <a:t>FSDO – Flight Standards District Office</a:t>
          </a:r>
        </a:p>
      </dgm:t>
    </dgm:pt>
    <dgm:pt modelId="{C9903065-A91D-46FE-8061-EAD3B15ACAF8}" type="parTrans" cxnId="{FC72A411-3A0E-450C-AA9F-59841EA0EEAF}">
      <dgm:prSet/>
      <dgm:spPr/>
      <dgm:t>
        <a:bodyPr/>
        <a:lstStyle/>
        <a:p>
          <a:endParaRPr lang="en-US">
            <a:solidFill>
              <a:srgbClr val="003366"/>
            </a:solidFill>
            <a:latin typeface="Arial" panose="020B0604020202020204" pitchFamily="34" charset="0"/>
            <a:cs typeface="Arial" panose="020B0604020202020204" pitchFamily="34" charset="0"/>
          </a:endParaRPr>
        </a:p>
      </dgm:t>
    </dgm:pt>
    <dgm:pt modelId="{3AFDD474-03AA-4438-AFBC-4DA37FFAB8F8}" type="sibTrans" cxnId="{FC72A411-3A0E-450C-AA9F-59841EA0EEAF}">
      <dgm:prSet/>
      <dgm:spPr/>
      <dgm:t>
        <a:bodyPr/>
        <a:lstStyle/>
        <a:p>
          <a:endParaRPr lang="en-US">
            <a:solidFill>
              <a:srgbClr val="003366"/>
            </a:solidFill>
            <a:latin typeface="Arial" panose="020B0604020202020204" pitchFamily="34" charset="0"/>
            <a:cs typeface="Arial" panose="020B0604020202020204" pitchFamily="34" charset="0"/>
          </a:endParaRPr>
        </a:p>
      </dgm:t>
    </dgm:pt>
    <dgm:pt modelId="{F911C7C4-BF92-46E1-AA10-0C48C96A8B9C}">
      <dgm:prSet/>
      <dgm:spPr>
        <a:solidFill>
          <a:srgbClr val="003366"/>
        </a:solidFill>
      </dgm:spPr>
      <dgm:t>
        <a:bodyPr/>
        <a:lstStyle/>
        <a:p>
          <a:r>
            <a:rPr lang="en-US">
              <a:latin typeface="Arial" panose="020B0604020202020204" pitchFamily="34" charset="0"/>
              <a:cs typeface="Arial" panose="020B0604020202020204" pitchFamily="34" charset="0"/>
            </a:rPr>
            <a:t>IHL – Institution of Higher Learning</a:t>
          </a:r>
        </a:p>
      </dgm:t>
    </dgm:pt>
    <dgm:pt modelId="{57723D5C-C6AF-43FE-BA66-69E04F20916C}" type="parTrans" cxnId="{42340106-5245-4833-8EB2-5C4410525EFC}">
      <dgm:prSet/>
      <dgm:spPr/>
      <dgm:t>
        <a:bodyPr/>
        <a:lstStyle/>
        <a:p>
          <a:endParaRPr lang="en-US">
            <a:solidFill>
              <a:srgbClr val="003366"/>
            </a:solidFill>
            <a:latin typeface="Arial" panose="020B0604020202020204" pitchFamily="34" charset="0"/>
            <a:cs typeface="Arial" panose="020B0604020202020204" pitchFamily="34" charset="0"/>
          </a:endParaRPr>
        </a:p>
      </dgm:t>
    </dgm:pt>
    <dgm:pt modelId="{A09C32FA-FF24-4420-807A-3F7526EA2FFD}" type="sibTrans" cxnId="{42340106-5245-4833-8EB2-5C4410525EFC}">
      <dgm:prSet/>
      <dgm:spPr/>
      <dgm:t>
        <a:bodyPr/>
        <a:lstStyle/>
        <a:p>
          <a:endParaRPr lang="en-US">
            <a:solidFill>
              <a:srgbClr val="003366"/>
            </a:solidFill>
            <a:latin typeface="Arial" panose="020B0604020202020204" pitchFamily="34" charset="0"/>
            <a:cs typeface="Arial" panose="020B0604020202020204" pitchFamily="34" charset="0"/>
          </a:endParaRPr>
        </a:p>
      </dgm:t>
    </dgm:pt>
    <dgm:pt modelId="{FFAF1578-AE3F-47C5-9A67-D2545D3FEF7F}">
      <dgm:prSet/>
      <dgm:spPr>
        <a:solidFill>
          <a:srgbClr val="003366"/>
        </a:solidFill>
      </dgm:spPr>
      <dgm:t>
        <a:bodyPr/>
        <a:lstStyle/>
        <a:p>
          <a:r>
            <a:rPr lang="en-US">
              <a:latin typeface="Arial" panose="020B0604020202020204" pitchFamily="34" charset="0"/>
              <a:cs typeface="Arial" panose="020B0604020202020204" pitchFamily="34" charset="0"/>
            </a:rPr>
            <a:t>INST – Instrument Flight</a:t>
          </a:r>
        </a:p>
      </dgm:t>
    </dgm:pt>
    <dgm:pt modelId="{9E8F6DB9-06B7-4B91-9AD5-ECFCECFF2EF4}" type="parTrans" cxnId="{4A33A0E0-842B-4A8E-BE4B-B640FC3E001D}">
      <dgm:prSet/>
      <dgm:spPr/>
      <dgm:t>
        <a:bodyPr/>
        <a:lstStyle/>
        <a:p>
          <a:endParaRPr lang="en-US">
            <a:solidFill>
              <a:srgbClr val="003366"/>
            </a:solidFill>
            <a:latin typeface="Arial" panose="020B0604020202020204" pitchFamily="34" charset="0"/>
            <a:cs typeface="Arial" panose="020B0604020202020204" pitchFamily="34" charset="0"/>
          </a:endParaRPr>
        </a:p>
      </dgm:t>
    </dgm:pt>
    <dgm:pt modelId="{DE5A1801-B649-4F0F-AA53-20B3BE0DD477}" type="sibTrans" cxnId="{4A33A0E0-842B-4A8E-BE4B-B640FC3E001D}">
      <dgm:prSet/>
      <dgm:spPr/>
      <dgm:t>
        <a:bodyPr/>
        <a:lstStyle/>
        <a:p>
          <a:endParaRPr lang="en-US">
            <a:solidFill>
              <a:srgbClr val="003366"/>
            </a:solidFill>
            <a:latin typeface="Arial" panose="020B0604020202020204" pitchFamily="34" charset="0"/>
            <a:cs typeface="Arial" panose="020B0604020202020204" pitchFamily="34" charset="0"/>
          </a:endParaRPr>
        </a:p>
      </dgm:t>
    </dgm:pt>
    <dgm:pt modelId="{0C3EC20B-A0B5-4FF8-800D-D0CC732EC0C6}">
      <dgm:prSet/>
      <dgm:spPr>
        <a:solidFill>
          <a:srgbClr val="003366"/>
        </a:solidFill>
      </dgm:spPr>
      <dgm:t>
        <a:bodyPr/>
        <a:lstStyle/>
        <a:p>
          <a:r>
            <a:rPr lang="en-US">
              <a:latin typeface="Arial" panose="020B0604020202020204" pitchFamily="34" charset="0"/>
              <a:cs typeface="Arial" panose="020B0604020202020204" pitchFamily="34" charset="0"/>
            </a:rPr>
            <a:t>LOA – Letter of Authorization</a:t>
          </a:r>
        </a:p>
      </dgm:t>
    </dgm:pt>
    <dgm:pt modelId="{5001B683-45DB-4291-9243-FB2A32F29EFC}" type="parTrans" cxnId="{694A8B3E-E7CB-4928-922E-445CEA163736}">
      <dgm:prSet/>
      <dgm:spPr/>
      <dgm:t>
        <a:bodyPr/>
        <a:lstStyle/>
        <a:p>
          <a:endParaRPr lang="en-US">
            <a:solidFill>
              <a:srgbClr val="003366"/>
            </a:solidFill>
            <a:latin typeface="Arial" panose="020B0604020202020204" pitchFamily="34" charset="0"/>
            <a:cs typeface="Arial" panose="020B0604020202020204" pitchFamily="34" charset="0"/>
          </a:endParaRPr>
        </a:p>
      </dgm:t>
    </dgm:pt>
    <dgm:pt modelId="{AFA7295F-C06E-4EB1-B2A7-C23258A794E9}" type="sibTrans" cxnId="{694A8B3E-E7CB-4928-922E-445CEA163736}">
      <dgm:prSet/>
      <dgm:spPr/>
      <dgm:t>
        <a:bodyPr/>
        <a:lstStyle/>
        <a:p>
          <a:endParaRPr lang="en-US">
            <a:solidFill>
              <a:srgbClr val="003366"/>
            </a:solidFill>
            <a:latin typeface="Arial" panose="020B0604020202020204" pitchFamily="34" charset="0"/>
            <a:cs typeface="Arial" panose="020B0604020202020204" pitchFamily="34" charset="0"/>
          </a:endParaRPr>
        </a:p>
      </dgm:t>
    </dgm:pt>
    <dgm:pt modelId="{408928D1-8B89-441B-BF40-4B9C9AA68A0B}">
      <dgm:prSet/>
      <dgm:spPr>
        <a:solidFill>
          <a:srgbClr val="003366"/>
        </a:solidFill>
      </dgm:spPr>
      <dgm:t>
        <a:bodyPr/>
        <a:lstStyle/>
        <a:p>
          <a:r>
            <a:rPr lang="en-US">
              <a:latin typeface="Arial" panose="020B0604020202020204" pitchFamily="34" charset="0"/>
              <a:cs typeface="Arial" panose="020B0604020202020204" pitchFamily="34" charset="0"/>
            </a:rPr>
            <a:t>NCD – Non-College Degree </a:t>
          </a:r>
        </a:p>
      </dgm:t>
    </dgm:pt>
    <dgm:pt modelId="{FFB7F5AD-D1DF-4C7C-B524-DA84C1BF2C79}" type="parTrans" cxnId="{BAFB2AAF-49B7-468D-BE77-3757E03B6FE4}">
      <dgm:prSet/>
      <dgm:spPr/>
      <dgm:t>
        <a:bodyPr/>
        <a:lstStyle/>
        <a:p>
          <a:endParaRPr lang="en-US">
            <a:solidFill>
              <a:srgbClr val="003366"/>
            </a:solidFill>
            <a:latin typeface="Arial" panose="020B0604020202020204" pitchFamily="34" charset="0"/>
            <a:cs typeface="Arial" panose="020B0604020202020204" pitchFamily="34" charset="0"/>
          </a:endParaRPr>
        </a:p>
      </dgm:t>
    </dgm:pt>
    <dgm:pt modelId="{B088B8F0-DCB1-4199-810F-1C5A39C65AB3}" type="sibTrans" cxnId="{BAFB2AAF-49B7-468D-BE77-3757E03B6FE4}">
      <dgm:prSet/>
      <dgm:spPr/>
      <dgm:t>
        <a:bodyPr/>
        <a:lstStyle/>
        <a:p>
          <a:endParaRPr lang="en-US">
            <a:solidFill>
              <a:srgbClr val="003366"/>
            </a:solidFill>
            <a:latin typeface="Arial" panose="020B0604020202020204" pitchFamily="34" charset="0"/>
            <a:cs typeface="Arial" panose="020B0604020202020204" pitchFamily="34" charset="0"/>
          </a:endParaRPr>
        </a:p>
      </dgm:t>
    </dgm:pt>
    <dgm:pt modelId="{302D8ACB-2086-4E99-A4C5-48FF2331F34F}">
      <dgm:prSet/>
      <dgm:spPr>
        <a:solidFill>
          <a:srgbClr val="003366"/>
        </a:solidFill>
      </dgm:spPr>
      <dgm:t>
        <a:bodyPr/>
        <a:lstStyle/>
        <a:p>
          <a:r>
            <a:rPr lang="en-US">
              <a:latin typeface="Arial" panose="020B0604020202020204" pitchFamily="34" charset="0"/>
              <a:cs typeface="Arial" panose="020B0604020202020204" pitchFamily="34" charset="0"/>
            </a:rPr>
            <a:t>PA – Policy Advisory</a:t>
          </a:r>
        </a:p>
      </dgm:t>
    </dgm:pt>
    <dgm:pt modelId="{5F192065-DCDE-48B7-ADD5-EE7B86E29132}" type="parTrans" cxnId="{714C6667-0B00-4FD1-9765-866AF682B383}">
      <dgm:prSet/>
      <dgm:spPr/>
      <dgm:t>
        <a:bodyPr/>
        <a:lstStyle/>
        <a:p>
          <a:endParaRPr lang="en-US">
            <a:solidFill>
              <a:srgbClr val="003366"/>
            </a:solidFill>
            <a:latin typeface="Arial" panose="020B0604020202020204" pitchFamily="34" charset="0"/>
            <a:cs typeface="Arial" panose="020B0604020202020204" pitchFamily="34" charset="0"/>
          </a:endParaRPr>
        </a:p>
      </dgm:t>
    </dgm:pt>
    <dgm:pt modelId="{9A81C803-4F69-454F-B80C-DC00F774A7F9}" type="sibTrans" cxnId="{714C6667-0B00-4FD1-9765-866AF682B383}">
      <dgm:prSet/>
      <dgm:spPr/>
      <dgm:t>
        <a:bodyPr/>
        <a:lstStyle/>
        <a:p>
          <a:endParaRPr lang="en-US">
            <a:solidFill>
              <a:srgbClr val="003366"/>
            </a:solidFill>
            <a:latin typeface="Arial" panose="020B0604020202020204" pitchFamily="34" charset="0"/>
            <a:cs typeface="Arial" panose="020B0604020202020204" pitchFamily="34" charset="0"/>
          </a:endParaRPr>
        </a:p>
      </dgm:t>
    </dgm:pt>
    <dgm:pt modelId="{840AD3D8-E086-4D70-9284-3C119CBE3994}">
      <dgm:prSet/>
      <dgm:spPr>
        <a:solidFill>
          <a:srgbClr val="003366"/>
        </a:solidFill>
      </dgm:spPr>
      <dgm:t>
        <a:bodyPr/>
        <a:lstStyle/>
        <a:p>
          <a:r>
            <a:rPr lang="en-US">
              <a:latin typeface="Arial" panose="020B0604020202020204" pitchFamily="34" charset="0"/>
              <a:cs typeface="Arial" panose="020B0604020202020204" pitchFamily="34" charset="0"/>
            </a:rPr>
            <a:t>SAA – State Approving Agency</a:t>
          </a:r>
        </a:p>
      </dgm:t>
    </dgm:pt>
    <dgm:pt modelId="{E30A33C1-DB67-4685-94EF-B44AB708C8D8}" type="parTrans" cxnId="{F7BD9FB8-6288-4A1B-BB2A-4BB02B44906F}">
      <dgm:prSet/>
      <dgm:spPr/>
      <dgm:t>
        <a:bodyPr/>
        <a:lstStyle/>
        <a:p>
          <a:endParaRPr lang="en-US">
            <a:solidFill>
              <a:srgbClr val="003366"/>
            </a:solidFill>
            <a:latin typeface="Arial" panose="020B0604020202020204" pitchFamily="34" charset="0"/>
            <a:cs typeface="Arial" panose="020B0604020202020204" pitchFamily="34" charset="0"/>
          </a:endParaRPr>
        </a:p>
      </dgm:t>
    </dgm:pt>
    <dgm:pt modelId="{58C661D5-CCB5-4329-A5BF-69CCFDF827B3}" type="sibTrans" cxnId="{F7BD9FB8-6288-4A1B-BB2A-4BB02B44906F}">
      <dgm:prSet/>
      <dgm:spPr/>
      <dgm:t>
        <a:bodyPr/>
        <a:lstStyle/>
        <a:p>
          <a:endParaRPr lang="en-US">
            <a:solidFill>
              <a:srgbClr val="003366"/>
            </a:solidFill>
            <a:latin typeface="Arial" panose="020B0604020202020204" pitchFamily="34" charset="0"/>
            <a:cs typeface="Arial" panose="020B0604020202020204" pitchFamily="34" charset="0"/>
          </a:endParaRPr>
        </a:p>
      </dgm:t>
    </dgm:pt>
    <dgm:pt modelId="{EAC67FEF-2167-49E7-BD0F-AAA10B90ED95}">
      <dgm:prSet/>
      <dgm:spPr>
        <a:solidFill>
          <a:srgbClr val="003366"/>
        </a:solidFill>
      </dgm:spPr>
      <dgm:t>
        <a:bodyPr/>
        <a:lstStyle/>
        <a:p>
          <a:r>
            <a:rPr lang="en-US">
              <a:latin typeface="Arial" panose="020B0604020202020204" pitchFamily="34" charset="0"/>
              <a:cs typeface="Arial" panose="020B0604020202020204" pitchFamily="34" charset="0"/>
            </a:rPr>
            <a:t>TCO – Training Course Outline</a:t>
          </a:r>
        </a:p>
      </dgm:t>
    </dgm:pt>
    <dgm:pt modelId="{4331CFBB-B6DF-45C0-B5D1-86D0D3207ED5}" type="parTrans" cxnId="{15748BC9-1658-455E-BFB4-CC49AFD036D1}">
      <dgm:prSet/>
      <dgm:spPr/>
      <dgm:t>
        <a:bodyPr/>
        <a:lstStyle/>
        <a:p>
          <a:endParaRPr lang="en-US">
            <a:solidFill>
              <a:srgbClr val="003366"/>
            </a:solidFill>
            <a:latin typeface="Arial" panose="020B0604020202020204" pitchFamily="34" charset="0"/>
            <a:cs typeface="Arial" panose="020B0604020202020204" pitchFamily="34" charset="0"/>
          </a:endParaRPr>
        </a:p>
      </dgm:t>
    </dgm:pt>
    <dgm:pt modelId="{54FE9AEC-8504-47C0-A776-FC6AC52A3FCA}" type="sibTrans" cxnId="{15748BC9-1658-455E-BFB4-CC49AFD036D1}">
      <dgm:prSet/>
      <dgm:spPr/>
      <dgm:t>
        <a:bodyPr/>
        <a:lstStyle/>
        <a:p>
          <a:endParaRPr lang="en-US">
            <a:solidFill>
              <a:srgbClr val="003366"/>
            </a:solidFill>
            <a:latin typeface="Arial" panose="020B0604020202020204" pitchFamily="34" charset="0"/>
            <a:cs typeface="Arial" panose="020B0604020202020204" pitchFamily="34" charset="0"/>
          </a:endParaRPr>
        </a:p>
      </dgm:t>
    </dgm:pt>
    <dgm:pt modelId="{F65A088C-F72E-4A18-B4B1-CE3C2910D379}">
      <dgm:prSet/>
      <dgm:spPr>
        <a:solidFill>
          <a:srgbClr val="003366"/>
        </a:solidFill>
      </dgm:spPr>
      <dgm:t>
        <a:bodyPr/>
        <a:lstStyle/>
        <a:p>
          <a:r>
            <a:rPr lang="en-US">
              <a:latin typeface="Arial" panose="020B0604020202020204" pitchFamily="34" charset="0"/>
              <a:cs typeface="Arial" panose="020B0604020202020204" pitchFamily="34" charset="0"/>
            </a:rPr>
            <a:t>VA – Veterans Administration</a:t>
          </a:r>
        </a:p>
      </dgm:t>
    </dgm:pt>
    <dgm:pt modelId="{9F0A10DD-17BD-4D18-843D-7904069D03FF}" type="parTrans" cxnId="{F6BC669C-F4E0-4AAE-9201-C1EC79EAD0B0}">
      <dgm:prSet/>
      <dgm:spPr/>
      <dgm:t>
        <a:bodyPr/>
        <a:lstStyle/>
        <a:p>
          <a:endParaRPr lang="en-US">
            <a:solidFill>
              <a:srgbClr val="003366"/>
            </a:solidFill>
            <a:latin typeface="Arial" panose="020B0604020202020204" pitchFamily="34" charset="0"/>
            <a:cs typeface="Arial" panose="020B0604020202020204" pitchFamily="34" charset="0"/>
          </a:endParaRPr>
        </a:p>
      </dgm:t>
    </dgm:pt>
    <dgm:pt modelId="{2CECAD34-DE77-4E1A-B82B-1B235862EE94}" type="sibTrans" cxnId="{F6BC669C-F4E0-4AAE-9201-C1EC79EAD0B0}">
      <dgm:prSet/>
      <dgm:spPr/>
      <dgm:t>
        <a:bodyPr/>
        <a:lstStyle/>
        <a:p>
          <a:endParaRPr lang="en-US">
            <a:solidFill>
              <a:srgbClr val="003366"/>
            </a:solidFill>
            <a:latin typeface="Arial" panose="020B0604020202020204" pitchFamily="34" charset="0"/>
            <a:cs typeface="Arial" panose="020B0604020202020204" pitchFamily="34" charset="0"/>
          </a:endParaRPr>
        </a:p>
      </dgm:t>
    </dgm:pt>
    <dgm:pt modelId="{CDD7BC34-746C-43BE-8952-A252810BBAFC}">
      <dgm:prSet/>
      <dgm:spPr/>
      <dgm:t>
        <a:bodyPr/>
        <a:lstStyle/>
        <a:p>
          <a:r>
            <a:rPr lang="en-US" dirty="0">
              <a:latin typeface="Arial" panose="020B0604020202020204" pitchFamily="34" charset="0"/>
              <a:cs typeface="Arial" panose="020B0604020202020204" pitchFamily="34" charset="0"/>
            </a:rPr>
            <a:t>VIB-Veterans Information Bulletin</a:t>
          </a:r>
          <a:endParaRPr lang="en-US" dirty="0"/>
        </a:p>
      </dgm:t>
    </dgm:pt>
    <dgm:pt modelId="{459275EB-6465-49B0-B2B6-2ECB264CE127}" type="parTrans" cxnId="{1BADB66B-0C17-415B-B36C-2F2E0350A600}">
      <dgm:prSet/>
      <dgm:spPr/>
      <dgm:t>
        <a:bodyPr/>
        <a:lstStyle/>
        <a:p>
          <a:endParaRPr lang="en-US"/>
        </a:p>
      </dgm:t>
    </dgm:pt>
    <dgm:pt modelId="{49C7D83A-C24D-49AC-914A-AEEFAB9B0F1E}" type="sibTrans" cxnId="{1BADB66B-0C17-415B-B36C-2F2E0350A600}">
      <dgm:prSet/>
      <dgm:spPr/>
      <dgm:t>
        <a:bodyPr/>
        <a:lstStyle/>
        <a:p>
          <a:endParaRPr lang="en-US"/>
        </a:p>
      </dgm:t>
    </dgm:pt>
    <dgm:pt modelId="{B5898C7D-8499-41BD-863A-68C0CDC87F00}" type="pres">
      <dgm:prSet presAssocID="{6FBFF225-2F93-4561-961A-729EE7B61BDD}" presName="diagram" presStyleCnt="0">
        <dgm:presLayoutVars>
          <dgm:dir/>
          <dgm:resizeHandles val="exact"/>
        </dgm:presLayoutVars>
      </dgm:prSet>
      <dgm:spPr/>
    </dgm:pt>
    <dgm:pt modelId="{1E073A85-2121-4FBF-A211-6F1AE6602E9E}" type="pres">
      <dgm:prSet presAssocID="{9A0A8E03-E475-4E21-B1F4-69E90D84E3F8}" presName="node" presStyleLbl="node1" presStyleIdx="0" presStyleCnt="16">
        <dgm:presLayoutVars>
          <dgm:bulletEnabled val="1"/>
        </dgm:presLayoutVars>
      </dgm:prSet>
      <dgm:spPr/>
    </dgm:pt>
    <dgm:pt modelId="{62DCDC83-8FB0-4DED-B775-51C32E162974}" type="pres">
      <dgm:prSet presAssocID="{A6C88A91-C3F2-4419-99F0-9AE0A27C4F79}" presName="sibTrans" presStyleCnt="0"/>
      <dgm:spPr/>
    </dgm:pt>
    <dgm:pt modelId="{AD33F722-6896-430C-B2FF-A82B40CA055C}" type="pres">
      <dgm:prSet presAssocID="{70C115FA-0918-4E65-B6F0-BB774BBBBAD8}" presName="node" presStyleLbl="node1" presStyleIdx="1" presStyleCnt="16">
        <dgm:presLayoutVars>
          <dgm:bulletEnabled val="1"/>
        </dgm:presLayoutVars>
      </dgm:prSet>
      <dgm:spPr/>
    </dgm:pt>
    <dgm:pt modelId="{7BC043A1-F5A2-463B-8E1D-8A3F4D67D7AF}" type="pres">
      <dgm:prSet presAssocID="{DD994E84-64F8-414A-AE41-2EAE9591DAB8}" presName="sibTrans" presStyleCnt="0"/>
      <dgm:spPr/>
    </dgm:pt>
    <dgm:pt modelId="{68B36EB5-37F2-40FA-8067-865AB5E2A52A}" type="pres">
      <dgm:prSet presAssocID="{85A2F56B-DF22-4C18-AC72-0B4E70549823}" presName="node" presStyleLbl="node1" presStyleIdx="2" presStyleCnt="16">
        <dgm:presLayoutVars>
          <dgm:bulletEnabled val="1"/>
        </dgm:presLayoutVars>
      </dgm:prSet>
      <dgm:spPr/>
    </dgm:pt>
    <dgm:pt modelId="{06FFA756-54BE-448D-B9A6-82A516E08FAD}" type="pres">
      <dgm:prSet presAssocID="{523D0D0A-FD27-491B-A62A-E91C592C001B}" presName="sibTrans" presStyleCnt="0"/>
      <dgm:spPr/>
    </dgm:pt>
    <dgm:pt modelId="{2D1C32A2-2C12-44B2-880B-DCEA49C6B14E}" type="pres">
      <dgm:prSet presAssocID="{7DA1679B-977E-4B51-A5E9-032D49DDF327}" presName="node" presStyleLbl="node1" presStyleIdx="3" presStyleCnt="16">
        <dgm:presLayoutVars>
          <dgm:bulletEnabled val="1"/>
        </dgm:presLayoutVars>
      </dgm:prSet>
      <dgm:spPr/>
    </dgm:pt>
    <dgm:pt modelId="{484CF4B4-6A53-413F-88A2-60524C995810}" type="pres">
      <dgm:prSet presAssocID="{CB0D9A99-EE88-48A9-B93B-F8EE8F0A12D2}" presName="sibTrans" presStyleCnt="0"/>
      <dgm:spPr/>
    </dgm:pt>
    <dgm:pt modelId="{BE2F8632-7B2D-4247-AA1A-D24348D73D29}" type="pres">
      <dgm:prSet presAssocID="{E9AEA041-DE90-4EC6-AA6F-4072EC95FA98}" presName="node" presStyleLbl="node1" presStyleIdx="4" presStyleCnt="16">
        <dgm:presLayoutVars>
          <dgm:bulletEnabled val="1"/>
        </dgm:presLayoutVars>
      </dgm:prSet>
      <dgm:spPr/>
    </dgm:pt>
    <dgm:pt modelId="{94827EA2-A47E-47AC-B536-1156BA349B18}" type="pres">
      <dgm:prSet presAssocID="{A45C817C-2FB1-4C9F-A06A-F7AB3905C684}" presName="sibTrans" presStyleCnt="0"/>
      <dgm:spPr/>
    </dgm:pt>
    <dgm:pt modelId="{6D75DCAA-721A-4141-AC47-92E30A95A913}" type="pres">
      <dgm:prSet presAssocID="{4CABD9CC-7C76-4DC8-9DFB-CC7C25109C6C}" presName="node" presStyleLbl="node1" presStyleIdx="5" presStyleCnt="16">
        <dgm:presLayoutVars>
          <dgm:bulletEnabled val="1"/>
        </dgm:presLayoutVars>
      </dgm:prSet>
      <dgm:spPr/>
    </dgm:pt>
    <dgm:pt modelId="{B8E0CAFE-5D06-48D6-B94B-9AEE8E80CAE0}" type="pres">
      <dgm:prSet presAssocID="{801EE88B-9BCC-457E-9A52-49FEDD3CD9F1}" presName="sibTrans" presStyleCnt="0"/>
      <dgm:spPr/>
    </dgm:pt>
    <dgm:pt modelId="{F6298018-1FC5-472C-9E1E-955494677C2B}" type="pres">
      <dgm:prSet presAssocID="{A4E90868-C9A6-4DE0-91B4-3199DA1A8EB4}" presName="node" presStyleLbl="node1" presStyleIdx="6" presStyleCnt="16">
        <dgm:presLayoutVars>
          <dgm:bulletEnabled val="1"/>
        </dgm:presLayoutVars>
      </dgm:prSet>
      <dgm:spPr/>
    </dgm:pt>
    <dgm:pt modelId="{6C98F758-34F7-4FA7-A139-27A7490A4BC0}" type="pres">
      <dgm:prSet presAssocID="{3AFDD474-03AA-4438-AFBC-4DA37FFAB8F8}" presName="sibTrans" presStyleCnt="0"/>
      <dgm:spPr/>
    </dgm:pt>
    <dgm:pt modelId="{51A72A5B-5A46-4513-8024-5DC4176518E5}" type="pres">
      <dgm:prSet presAssocID="{F911C7C4-BF92-46E1-AA10-0C48C96A8B9C}" presName="node" presStyleLbl="node1" presStyleIdx="7" presStyleCnt="16">
        <dgm:presLayoutVars>
          <dgm:bulletEnabled val="1"/>
        </dgm:presLayoutVars>
      </dgm:prSet>
      <dgm:spPr/>
    </dgm:pt>
    <dgm:pt modelId="{F2B3DBE6-829F-4C8F-9B52-AFC5420967AE}" type="pres">
      <dgm:prSet presAssocID="{A09C32FA-FF24-4420-807A-3F7526EA2FFD}" presName="sibTrans" presStyleCnt="0"/>
      <dgm:spPr/>
    </dgm:pt>
    <dgm:pt modelId="{14978E8A-8986-4757-A648-51B09FDDD95F}" type="pres">
      <dgm:prSet presAssocID="{FFAF1578-AE3F-47C5-9A67-D2545D3FEF7F}" presName="node" presStyleLbl="node1" presStyleIdx="8" presStyleCnt="16">
        <dgm:presLayoutVars>
          <dgm:bulletEnabled val="1"/>
        </dgm:presLayoutVars>
      </dgm:prSet>
      <dgm:spPr/>
    </dgm:pt>
    <dgm:pt modelId="{393A3D4A-ABE6-4D8B-9C88-541B15DBC01B}" type="pres">
      <dgm:prSet presAssocID="{DE5A1801-B649-4F0F-AA53-20B3BE0DD477}" presName="sibTrans" presStyleCnt="0"/>
      <dgm:spPr/>
    </dgm:pt>
    <dgm:pt modelId="{5EFC7758-3274-415B-B29C-C8EA34DFDD20}" type="pres">
      <dgm:prSet presAssocID="{0C3EC20B-A0B5-4FF8-800D-D0CC732EC0C6}" presName="node" presStyleLbl="node1" presStyleIdx="9" presStyleCnt="16">
        <dgm:presLayoutVars>
          <dgm:bulletEnabled val="1"/>
        </dgm:presLayoutVars>
      </dgm:prSet>
      <dgm:spPr/>
    </dgm:pt>
    <dgm:pt modelId="{C291C951-84E1-421A-8FB6-8E6AF3C0268B}" type="pres">
      <dgm:prSet presAssocID="{AFA7295F-C06E-4EB1-B2A7-C23258A794E9}" presName="sibTrans" presStyleCnt="0"/>
      <dgm:spPr/>
    </dgm:pt>
    <dgm:pt modelId="{A47F4782-EE28-4B3E-993B-25443793CF87}" type="pres">
      <dgm:prSet presAssocID="{408928D1-8B89-441B-BF40-4B9C9AA68A0B}" presName="node" presStyleLbl="node1" presStyleIdx="10" presStyleCnt="16">
        <dgm:presLayoutVars>
          <dgm:bulletEnabled val="1"/>
        </dgm:presLayoutVars>
      </dgm:prSet>
      <dgm:spPr/>
    </dgm:pt>
    <dgm:pt modelId="{EAB11954-8B8D-4DF7-AF90-B618B252C938}" type="pres">
      <dgm:prSet presAssocID="{B088B8F0-DCB1-4199-810F-1C5A39C65AB3}" presName="sibTrans" presStyleCnt="0"/>
      <dgm:spPr/>
    </dgm:pt>
    <dgm:pt modelId="{4CE9F309-25A3-4355-BAEA-D02FFCF54DB3}" type="pres">
      <dgm:prSet presAssocID="{302D8ACB-2086-4E99-A4C5-48FF2331F34F}" presName="node" presStyleLbl="node1" presStyleIdx="11" presStyleCnt="16">
        <dgm:presLayoutVars>
          <dgm:bulletEnabled val="1"/>
        </dgm:presLayoutVars>
      </dgm:prSet>
      <dgm:spPr/>
    </dgm:pt>
    <dgm:pt modelId="{8576485E-BAD4-454B-A857-CA0A33DA1921}" type="pres">
      <dgm:prSet presAssocID="{9A81C803-4F69-454F-B80C-DC00F774A7F9}" presName="sibTrans" presStyleCnt="0"/>
      <dgm:spPr/>
    </dgm:pt>
    <dgm:pt modelId="{54F4D02E-74B7-44B9-AF58-C434CE11F0BF}" type="pres">
      <dgm:prSet presAssocID="{840AD3D8-E086-4D70-9284-3C119CBE3994}" presName="node" presStyleLbl="node1" presStyleIdx="12" presStyleCnt="16">
        <dgm:presLayoutVars>
          <dgm:bulletEnabled val="1"/>
        </dgm:presLayoutVars>
      </dgm:prSet>
      <dgm:spPr/>
    </dgm:pt>
    <dgm:pt modelId="{CAA6E8B7-CF7D-45BE-9294-4AA2CA44EAA4}" type="pres">
      <dgm:prSet presAssocID="{58C661D5-CCB5-4329-A5BF-69CCFDF827B3}" presName="sibTrans" presStyleCnt="0"/>
      <dgm:spPr/>
    </dgm:pt>
    <dgm:pt modelId="{AD7B40D1-ED55-4813-B3A2-380BDA74B4CE}" type="pres">
      <dgm:prSet presAssocID="{EAC67FEF-2167-49E7-BD0F-AAA10B90ED95}" presName="node" presStyleLbl="node1" presStyleIdx="13" presStyleCnt="16">
        <dgm:presLayoutVars>
          <dgm:bulletEnabled val="1"/>
        </dgm:presLayoutVars>
      </dgm:prSet>
      <dgm:spPr/>
    </dgm:pt>
    <dgm:pt modelId="{E372DFC6-3B15-45EA-9791-7F72CA3B0AA3}" type="pres">
      <dgm:prSet presAssocID="{54FE9AEC-8504-47C0-A776-FC6AC52A3FCA}" presName="sibTrans" presStyleCnt="0"/>
      <dgm:spPr/>
    </dgm:pt>
    <dgm:pt modelId="{4B686A94-5278-43CA-9BB0-9BCD5F95C2F3}" type="pres">
      <dgm:prSet presAssocID="{F65A088C-F72E-4A18-B4B1-CE3C2910D379}" presName="node" presStyleLbl="node1" presStyleIdx="14" presStyleCnt="16">
        <dgm:presLayoutVars>
          <dgm:bulletEnabled val="1"/>
        </dgm:presLayoutVars>
      </dgm:prSet>
      <dgm:spPr/>
    </dgm:pt>
    <dgm:pt modelId="{87C9A0B6-EBA2-4E68-B372-8B836A9948F6}" type="pres">
      <dgm:prSet presAssocID="{2CECAD34-DE77-4E1A-B82B-1B235862EE94}" presName="sibTrans" presStyleCnt="0"/>
      <dgm:spPr/>
    </dgm:pt>
    <dgm:pt modelId="{ACD7F0D6-0309-40A1-B464-418AD063697B}" type="pres">
      <dgm:prSet presAssocID="{CDD7BC34-746C-43BE-8952-A252810BBAFC}" presName="node" presStyleLbl="node1" presStyleIdx="15" presStyleCnt="16">
        <dgm:presLayoutVars>
          <dgm:bulletEnabled val="1"/>
        </dgm:presLayoutVars>
      </dgm:prSet>
      <dgm:spPr/>
    </dgm:pt>
  </dgm:ptLst>
  <dgm:cxnLst>
    <dgm:cxn modelId="{66200603-7443-4EBD-8C2E-1B9D75E368A7}" type="presOf" srcId="{F65A088C-F72E-4A18-B4B1-CE3C2910D379}" destId="{4B686A94-5278-43CA-9BB0-9BCD5F95C2F3}" srcOrd="0" destOrd="0" presId="urn:microsoft.com/office/officeart/2005/8/layout/default"/>
    <dgm:cxn modelId="{42340106-5245-4833-8EB2-5C4410525EFC}" srcId="{6FBFF225-2F93-4561-961A-729EE7B61BDD}" destId="{F911C7C4-BF92-46E1-AA10-0C48C96A8B9C}" srcOrd="7" destOrd="0" parTransId="{57723D5C-C6AF-43FE-BA66-69E04F20916C}" sibTransId="{A09C32FA-FF24-4420-807A-3F7526EA2FFD}"/>
    <dgm:cxn modelId="{FC72A411-3A0E-450C-AA9F-59841EA0EEAF}" srcId="{6FBFF225-2F93-4561-961A-729EE7B61BDD}" destId="{A4E90868-C9A6-4DE0-91B4-3199DA1A8EB4}" srcOrd="6" destOrd="0" parTransId="{C9903065-A91D-46FE-8061-EAD3B15ACAF8}" sibTransId="{3AFDD474-03AA-4438-AFBC-4DA37FFAB8F8}"/>
    <dgm:cxn modelId="{13F2EC11-A1DC-4399-B03C-BAD0C76FCC0D}" type="presOf" srcId="{840AD3D8-E086-4D70-9284-3C119CBE3994}" destId="{54F4D02E-74B7-44B9-AF58-C434CE11F0BF}" srcOrd="0" destOrd="0" presId="urn:microsoft.com/office/officeart/2005/8/layout/default"/>
    <dgm:cxn modelId="{34AA6216-E352-4FBE-9304-9C2CD4EE459B}" srcId="{6FBFF225-2F93-4561-961A-729EE7B61BDD}" destId="{70C115FA-0918-4E65-B6F0-BB774BBBBAD8}" srcOrd="1" destOrd="0" parTransId="{F0DD329E-A809-4AF8-98A6-FBB21D8F3A2F}" sibTransId="{DD994E84-64F8-414A-AE41-2EAE9591DAB8}"/>
    <dgm:cxn modelId="{10538E26-7287-4240-82EB-C520D74732BF}" srcId="{6FBFF225-2F93-4561-961A-729EE7B61BDD}" destId="{9A0A8E03-E475-4E21-B1F4-69E90D84E3F8}" srcOrd="0" destOrd="0" parTransId="{A64CC017-F807-41E7-BDB2-2D991269F370}" sibTransId="{A6C88A91-C3F2-4419-99F0-9AE0A27C4F79}"/>
    <dgm:cxn modelId="{92C17D2D-3FF3-4BD1-9439-F4BB780BA752}" type="presOf" srcId="{CDD7BC34-746C-43BE-8952-A252810BBAFC}" destId="{ACD7F0D6-0309-40A1-B464-418AD063697B}" srcOrd="0" destOrd="0" presId="urn:microsoft.com/office/officeart/2005/8/layout/default"/>
    <dgm:cxn modelId="{694A8B3E-E7CB-4928-922E-445CEA163736}" srcId="{6FBFF225-2F93-4561-961A-729EE7B61BDD}" destId="{0C3EC20B-A0B5-4FF8-800D-D0CC732EC0C6}" srcOrd="9" destOrd="0" parTransId="{5001B683-45DB-4291-9243-FB2A32F29EFC}" sibTransId="{AFA7295F-C06E-4EB1-B2A7-C23258A794E9}"/>
    <dgm:cxn modelId="{1D16185D-0CD3-4ADC-A954-E7A55EE292EE}" type="presOf" srcId="{408928D1-8B89-441B-BF40-4B9C9AA68A0B}" destId="{A47F4782-EE28-4B3E-993B-25443793CF87}" srcOrd="0" destOrd="0" presId="urn:microsoft.com/office/officeart/2005/8/layout/default"/>
    <dgm:cxn modelId="{D8EA465F-9103-40D9-AC3F-0D3F051BAF3A}" type="presOf" srcId="{9A0A8E03-E475-4E21-B1F4-69E90D84E3F8}" destId="{1E073A85-2121-4FBF-A211-6F1AE6602E9E}" srcOrd="0" destOrd="0" presId="urn:microsoft.com/office/officeart/2005/8/layout/default"/>
    <dgm:cxn modelId="{902F6962-3D37-4920-ABB5-21AE4F3C9A13}" type="presOf" srcId="{FFAF1578-AE3F-47C5-9A67-D2545D3FEF7F}" destId="{14978E8A-8986-4757-A648-51B09FDDD95F}" srcOrd="0" destOrd="0" presId="urn:microsoft.com/office/officeart/2005/8/layout/default"/>
    <dgm:cxn modelId="{714C6667-0B00-4FD1-9765-866AF682B383}" srcId="{6FBFF225-2F93-4561-961A-729EE7B61BDD}" destId="{302D8ACB-2086-4E99-A4C5-48FF2331F34F}" srcOrd="11" destOrd="0" parTransId="{5F192065-DCDE-48B7-ADD5-EE7B86E29132}" sibTransId="{9A81C803-4F69-454F-B80C-DC00F774A7F9}"/>
    <dgm:cxn modelId="{3B56C749-3815-4284-B666-19FAD16652AF}" type="presOf" srcId="{302D8ACB-2086-4E99-A4C5-48FF2331F34F}" destId="{4CE9F309-25A3-4355-BAEA-D02FFCF54DB3}" srcOrd="0" destOrd="0" presId="urn:microsoft.com/office/officeart/2005/8/layout/default"/>
    <dgm:cxn modelId="{1BADB66B-0C17-415B-B36C-2F2E0350A600}" srcId="{6FBFF225-2F93-4561-961A-729EE7B61BDD}" destId="{CDD7BC34-746C-43BE-8952-A252810BBAFC}" srcOrd="15" destOrd="0" parTransId="{459275EB-6465-49B0-B2B6-2ECB264CE127}" sibTransId="{49C7D83A-C24D-49AC-914A-AEEFAB9B0F1E}"/>
    <dgm:cxn modelId="{6417E855-02C2-4D57-9C68-E6C547F9BFA1}" type="presOf" srcId="{F911C7C4-BF92-46E1-AA10-0C48C96A8B9C}" destId="{51A72A5B-5A46-4513-8024-5DC4176518E5}" srcOrd="0" destOrd="0" presId="urn:microsoft.com/office/officeart/2005/8/layout/default"/>
    <dgm:cxn modelId="{2A137D7A-F832-4069-ADFD-A54B06A21796}" type="presOf" srcId="{A4E90868-C9A6-4DE0-91B4-3199DA1A8EB4}" destId="{F6298018-1FC5-472C-9E1E-955494677C2B}" srcOrd="0" destOrd="0" presId="urn:microsoft.com/office/officeart/2005/8/layout/default"/>
    <dgm:cxn modelId="{1AE6F884-5F19-4526-9B75-79A9BA4FC77E}" type="presOf" srcId="{4CABD9CC-7C76-4DC8-9DFB-CC7C25109C6C}" destId="{6D75DCAA-721A-4141-AC47-92E30A95A913}" srcOrd="0" destOrd="0" presId="urn:microsoft.com/office/officeart/2005/8/layout/default"/>
    <dgm:cxn modelId="{9E608895-E73D-4599-8C47-33E846EDC2AB}" srcId="{6FBFF225-2F93-4561-961A-729EE7B61BDD}" destId="{4CABD9CC-7C76-4DC8-9DFB-CC7C25109C6C}" srcOrd="5" destOrd="0" parTransId="{6CB3F18C-7C2A-45B8-8883-31938F8D920B}" sibTransId="{801EE88B-9BCC-457E-9A52-49FEDD3CD9F1}"/>
    <dgm:cxn modelId="{27D2DF96-5816-4DDE-B151-29CC389BDBB9}" type="presOf" srcId="{85A2F56B-DF22-4C18-AC72-0B4E70549823}" destId="{68B36EB5-37F2-40FA-8067-865AB5E2A52A}" srcOrd="0" destOrd="0" presId="urn:microsoft.com/office/officeart/2005/8/layout/default"/>
    <dgm:cxn modelId="{F6BC669C-F4E0-4AAE-9201-C1EC79EAD0B0}" srcId="{6FBFF225-2F93-4561-961A-729EE7B61BDD}" destId="{F65A088C-F72E-4A18-B4B1-CE3C2910D379}" srcOrd="14" destOrd="0" parTransId="{9F0A10DD-17BD-4D18-843D-7904069D03FF}" sibTransId="{2CECAD34-DE77-4E1A-B82B-1B235862EE94}"/>
    <dgm:cxn modelId="{97A9969D-DC94-4EF8-851E-C453C9B303B7}" type="presOf" srcId="{7DA1679B-977E-4B51-A5E9-032D49DDF327}" destId="{2D1C32A2-2C12-44B2-880B-DCEA49C6B14E}" srcOrd="0" destOrd="0" presId="urn:microsoft.com/office/officeart/2005/8/layout/default"/>
    <dgm:cxn modelId="{7BC6F1A2-83DC-4341-B32A-CC23CF917FD8}" type="presOf" srcId="{6FBFF225-2F93-4561-961A-729EE7B61BDD}" destId="{B5898C7D-8499-41BD-863A-68C0CDC87F00}" srcOrd="0" destOrd="0" presId="urn:microsoft.com/office/officeart/2005/8/layout/default"/>
    <dgm:cxn modelId="{BAFB2AAF-49B7-468D-BE77-3757E03B6FE4}" srcId="{6FBFF225-2F93-4561-961A-729EE7B61BDD}" destId="{408928D1-8B89-441B-BF40-4B9C9AA68A0B}" srcOrd="10" destOrd="0" parTransId="{FFB7F5AD-D1DF-4C7C-B524-DA84C1BF2C79}" sibTransId="{B088B8F0-DCB1-4199-810F-1C5A39C65AB3}"/>
    <dgm:cxn modelId="{F7BD9FB8-6288-4A1B-BB2A-4BB02B44906F}" srcId="{6FBFF225-2F93-4561-961A-729EE7B61BDD}" destId="{840AD3D8-E086-4D70-9284-3C119CBE3994}" srcOrd="12" destOrd="0" parTransId="{E30A33C1-DB67-4685-94EF-B44AB708C8D8}" sibTransId="{58C661D5-CCB5-4329-A5BF-69CCFDF827B3}"/>
    <dgm:cxn modelId="{15748BC9-1658-455E-BFB4-CC49AFD036D1}" srcId="{6FBFF225-2F93-4561-961A-729EE7B61BDD}" destId="{EAC67FEF-2167-49E7-BD0F-AAA10B90ED95}" srcOrd="13" destOrd="0" parTransId="{4331CFBB-B6DF-45C0-B5D1-86D0D3207ED5}" sibTransId="{54FE9AEC-8504-47C0-A776-FC6AC52A3FCA}"/>
    <dgm:cxn modelId="{071A46CD-3CE5-4B7F-B570-BDCDE78612B1}" type="presOf" srcId="{EAC67FEF-2167-49E7-BD0F-AAA10B90ED95}" destId="{AD7B40D1-ED55-4813-B3A2-380BDA74B4CE}" srcOrd="0" destOrd="0" presId="urn:microsoft.com/office/officeart/2005/8/layout/default"/>
    <dgm:cxn modelId="{244E17CF-2164-4C74-BCC6-126B4C840C13}" srcId="{6FBFF225-2F93-4561-961A-729EE7B61BDD}" destId="{85A2F56B-DF22-4C18-AC72-0B4E70549823}" srcOrd="2" destOrd="0" parTransId="{7F24BBF2-1D85-4CBC-B79D-3E2DA9107146}" sibTransId="{523D0D0A-FD27-491B-A62A-E91C592C001B}"/>
    <dgm:cxn modelId="{AD3E03DF-C8AB-4A79-8195-BDB5A99850B1}" type="presOf" srcId="{70C115FA-0918-4E65-B6F0-BB774BBBBAD8}" destId="{AD33F722-6896-430C-B2FF-A82B40CA055C}" srcOrd="0" destOrd="0" presId="urn:microsoft.com/office/officeart/2005/8/layout/default"/>
    <dgm:cxn modelId="{4A33A0E0-842B-4A8E-BE4B-B640FC3E001D}" srcId="{6FBFF225-2F93-4561-961A-729EE7B61BDD}" destId="{FFAF1578-AE3F-47C5-9A67-D2545D3FEF7F}" srcOrd="8" destOrd="0" parTransId="{9E8F6DB9-06B7-4B91-9AD5-ECFCECFF2EF4}" sibTransId="{DE5A1801-B649-4F0F-AA53-20B3BE0DD477}"/>
    <dgm:cxn modelId="{AB592BE7-E5C4-4697-828E-108C8EF09AC2}" type="presOf" srcId="{0C3EC20B-A0B5-4FF8-800D-D0CC732EC0C6}" destId="{5EFC7758-3274-415B-B29C-C8EA34DFDD20}" srcOrd="0" destOrd="0" presId="urn:microsoft.com/office/officeart/2005/8/layout/default"/>
    <dgm:cxn modelId="{B634EFED-B5A7-4236-9D99-C8C9E194AD20}" srcId="{6FBFF225-2F93-4561-961A-729EE7B61BDD}" destId="{7DA1679B-977E-4B51-A5E9-032D49DDF327}" srcOrd="3" destOrd="0" parTransId="{58B171C7-DCF5-4365-9431-2701469CC1A8}" sibTransId="{CB0D9A99-EE88-48A9-B93B-F8EE8F0A12D2}"/>
    <dgm:cxn modelId="{AAD184EE-CB17-488A-B32E-D52EEEBACB44}" type="presOf" srcId="{E9AEA041-DE90-4EC6-AA6F-4072EC95FA98}" destId="{BE2F8632-7B2D-4247-AA1A-D24348D73D29}" srcOrd="0" destOrd="0" presId="urn:microsoft.com/office/officeart/2005/8/layout/default"/>
    <dgm:cxn modelId="{E43DE7FF-4066-4AB1-821B-22BE59E7CE10}" srcId="{6FBFF225-2F93-4561-961A-729EE7B61BDD}" destId="{E9AEA041-DE90-4EC6-AA6F-4072EC95FA98}" srcOrd="4" destOrd="0" parTransId="{1C59E84E-5C6C-4D06-99ED-648B351E2BB3}" sibTransId="{A45C817C-2FB1-4C9F-A06A-F7AB3905C684}"/>
    <dgm:cxn modelId="{4B02C123-F726-44F2-8C92-40E4D4176A6A}" type="presParOf" srcId="{B5898C7D-8499-41BD-863A-68C0CDC87F00}" destId="{1E073A85-2121-4FBF-A211-6F1AE6602E9E}" srcOrd="0" destOrd="0" presId="urn:microsoft.com/office/officeart/2005/8/layout/default"/>
    <dgm:cxn modelId="{B0625F21-99B8-4824-8278-F8F0BDFC07C4}" type="presParOf" srcId="{B5898C7D-8499-41BD-863A-68C0CDC87F00}" destId="{62DCDC83-8FB0-4DED-B775-51C32E162974}" srcOrd="1" destOrd="0" presId="urn:microsoft.com/office/officeart/2005/8/layout/default"/>
    <dgm:cxn modelId="{9F182A27-2A2A-4BEC-82BF-F0670FAE41FB}" type="presParOf" srcId="{B5898C7D-8499-41BD-863A-68C0CDC87F00}" destId="{AD33F722-6896-430C-B2FF-A82B40CA055C}" srcOrd="2" destOrd="0" presId="urn:microsoft.com/office/officeart/2005/8/layout/default"/>
    <dgm:cxn modelId="{18191FD1-931A-433C-8A4A-598A4C0897B6}" type="presParOf" srcId="{B5898C7D-8499-41BD-863A-68C0CDC87F00}" destId="{7BC043A1-F5A2-463B-8E1D-8A3F4D67D7AF}" srcOrd="3" destOrd="0" presId="urn:microsoft.com/office/officeart/2005/8/layout/default"/>
    <dgm:cxn modelId="{AD550BAA-D384-4B7C-B170-4676556ABBFE}" type="presParOf" srcId="{B5898C7D-8499-41BD-863A-68C0CDC87F00}" destId="{68B36EB5-37F2-40FA-8067-865AB5E2A52A}" srcOrd="4" destOrd="0" presId="urn:microsoft.com/office/officeart/2005/8/layout/default"/>
    <dgm:cxn modelId="{27F34850-A88D-4BD8-84C8-25D014BBBD89}" type="presParOf" srcId="{B5898C7D-8499-41BD-863A-68C0CDC87F00}" destId="{06FFA756-54BE-448D-B9A6-82A516E08FAD}" srcOrd="5" destOrd="0" presId="urn:microsoft.com/office/officeart/2005/8/layout/default"/>
    <dgm:cxn modelId="{6AF0EB76-7C8A-46FE-AE5E-F20FCDFC8EF8}" type="presParOf" srcId="{B5898C7D-8499-41BD-863A-68C0CDC87F00}" destId="{2D1C32A2-2C12-44B2-880B-DCEA49C6B14E}" srcOrd="6" destOrd="0" presId="urn:microsoft.com/office/officeart/2005/8/layout/default"/>
    <dgm:cxn modelId="{EC047251-3732-4A84-8E48-51111E4F23CA}" type="presParOf" srcId="{B5898C7D-8499-41BD-863A-68C0CDC87F00}" destId="{484CF4B4-6A53-413F-88A2-60524C995810}" srcOrd="7" destOrd="0" presId="urn:microsoft.com/office/officeart/2005/8/layout/default"/>
    <dgm:cxn modelId="{F4ECA364-EC2D-4379-AEEF-B0F67A30921C}" type="presParOf" srcId="{B5898C7D-8499-41BD-863A-68C0CDC87F00}" destId="{BE2F8632-7B2D-4247-AA1A-D24348D73D29}" srcOrd="8" destOrd="0" presId="urn:microsoft.com/office/officeart/2005/8/layout/default"/>
    <dgm:cxn modelId="{12D1F5A2-445B-42DF-B099-F522DA098568}" type="presParOf" srcId="{B5898C7D-8499-41BD-863A-68C0CDC87F00}" destId="{94827EA2-A47E-47AC-B536-1156BA349B18}" srcOrd="9" destOrd="0" presId="urn:microsoft.com/office/officeart/2005/8/layout/default"/>
    <dgm:cxn modelId="{6A23636C-14AE-42B3-B27A-D217E90CC16B}" type="presParOf" srcId="{B5898C7D-8499-41BD-863A-68C0CDC87F00}" destId="{6D75DCAA-721A-4141-AC47-92E30A95A913}" srcOrd="10" destOrd="0" presId="urn:microsoft.com/office/officeart/2005/8/layout/default"/>
    <dgm:cxn modelId="{F93640EF-3A49-429A-AFE4-0737534A3512}" type="presParOf" srcId="{B5898C7D-8499-41BD-863A-68C0CDC87F00}" destId="{B8E0CAFE-5D06-48D6-B94B-9AEE8E80CAE0}" srcOrd="11" destOrd="0" presId="urn:microsoft.com/office/officeart/2005/8/layout/default"/>
    <dgm:cxn modelId="{6E798F36-4622-4618-B0BF-90B4ABF419B1}" type="presParOf" srcId="{B5898C7D-8499-41BD-863A-68C0CDC87F00}" destId="{F6298018-1FC5-472C-9E1E-955494677C2B}" srcOrd="12" destOrd="0" presId="urn:microsoft.com/office/officeart/2005/8/layout/default"/>
    <dgm:cxn modelId="{9C5634F4-6AD1-458A-BA6B-32801993BC2B}" type="presParOf" srcId="{B5898C7D-8499-41BD-863A-68C0CDC87F00}" destId="{6C98F758-34F7-4FA7-A139-27A7490A4BC0}" srcOrd="13" destOrd="0" presId="urn:microsoft.com/office/officeart/2005/8/layout/default"/>
    <dgm:cxn modelId="{A37C2D85-C896-4CA8-BB9F-421195EBFBBD}" type="presParOf" srcId="{B5898C7D-8499-41BD-863A-68C0CDC87F00}" destId="{51A72A5B-5A46-4513-8024-5DC4176518E5}" srcOrd="14" destOrd="0" presId="urn:microsoft.com/office/officeart/2005/8/layout/default"/>
    <dgm:cxn modelId="{21CD33FE-AC7A-470A-BC92-F59DD76E357B}" type="presParOf" srcId="{B5898C7D-8499-41BD-863A-68C0CDC87F00}" destId="{F2B3DBE6-829F-4C8F-9B52-AFC5420967AE}" srcOrd="15" destOrd="0" presId="urn:microsoft.com/office/officeart/2005/8/layout/default"/>
    <dgm:cxn modelId="{DBBAF863-E585-4B92-A021-F607737BBDA0}" type="presParOf" srcId="{B5898C7D-8499-41BD-863A-68C0CDC87F00}" destId="{14978E8A-8986-4757-A648-51B09FDDD95F}" srcOrd="16" destOrd="0" presId="urn:microsoft.com/office/officeart/2005/8/layout/default"/>
    <dgm:cxn modelId="{C6FF71DA-3D8F-4FD3-A9CC-3BAD3BE25FEC}" type="presParOf" srcId="{B5898C7D-8499-41BD-863A-68C0CDC87F00}" destId="{393A3D4A-ABE6-4D8B-9C88-541B15DBC01B}" srcOrd="17" destOrd="0" presId="urn:microsoft.com/office/officeart/2005/8/layout/default"/>
    <dgm:cxn modelId="{0F896AA8-88C7-4F84-B48B-5D85F7A79688}" type="presParOf" srcId="{B5898C7D-8499-41BD-863A-68C0CDC87F00}" destId="{5EFC7758-3274-415B-B29C-C8EA34DFDD20}" srcOrd="18" destOrd="0" presId="urn:microsoft.com/office/officeart/2005/8/layout/default"/>
    <dgm:cxn modelId="{771A07CE-05DC-401E-A8C9-144A870525B6}" type="presParOf" srcId="{B5898C7D-8499-41BD-863A-68C0CDC87F00}" destId="{C291C951-84E1-421A-8FB6-8E6AF3C0268B}" srcOrd="19" destOrd="0" presId="urn:microsoft.com/office/officeart/2005/8/layout/default"/>
    <dgm:cxn modelId="{B265E311-81D0-4F9A-A8CD-1987948E07FF}" type="presParOf" srcId="{B5898C7D-8499-41BD-863A-68C0CDC87F00}" destId="{A47F4782-EE28-4B3E-993B-25443793CF87}" srcOrd="20" destOrd="0" presId="urn:microsoft.com/office/officeart/2005/8/layout/default"/>
    <dgm:cxn modelId="{EFE4354B-CFEC-4681-A725-489711158F88}" type="presParOf" srcId="{B5898C7D-8499-41BD-863A-68C0CDC87F00}" destId="{EAB11954-8B8D-4DF7-AF90-B618B252C938}" srcOrd="21" destOrd="0" presId="urn:microsoft.com/office/officeart/2005/8/layout/default"/>
    <dgm:cxn modelId="{D766BABE-965B-408C-86C6-E4C74FD0403A}" type="presParOf" srcId="{B5898C7D-8499-41BD-863A-68C0CDC87F00}" destId="{4CE9F309-25A3-4355-BAEA-D02FFCF54DB3}" srcOrd="22" destOrd="0" presId="urn:microsoft.com/office/officeart/2005/8/layout/default"/>
    <dgm:cxn modelId="{6C3DE37A-CFEA-47E4-9566-758118B08BFB}" type="presParOf" srcId="{B5898C7D-8499-41BD-863A-68C0CDC87F00}" destId="{8576485E-BAD4-454B-A857-CA0A33DA1921}" srcOrd="23" destOrd="0" presId="urn:microsoft.com/office/officeart/2005/8/layout/default"/>
    <dgm:cxn modelId="{0A7FAA82-7710-4B7F-8EEB-3217A5CF554E}" type="presParOf" srcId="{B5898C7D-8499-41BD-863A-68C0CDC87F00}" destId="{54F4D02E-74B7-44B9-AF58-C434CE11F0BF}" srcOrd="24" destOrd="0" presId="urn:microsoft.com/office/officeart/2005/8/layout/default"/>
    <dgm:cxn modelId="{1F5A24EF-9F8B-4B5B-874F-E10594D13979}" type="presParOf" srcId="{B5898C7D-8499-41BD-863A-68C0CDC87F00}" destId="{CAA6E8B7-CF7D-45BE-9294-4AA2CA44EAA4}" srcOrd="25" destOrd="0" presId="urn:microsoft.com/office/officeart/2005/8/layout/default"/>
    <dgm:cxn modelId="{F6A2305A-0439-4388-B6DA-58C9AC4083C0}" type="presParOf" srcId="{B5898C7D-8499-41BD-863A-68C0CDC87F00}" destId="{AD7B40D1-ED55-4813-B3A2-380BDA74B4CE}" srcOrd="26" destOrd="0" presId="urn:microsoft.com/office/officeart/2005/8/layout/default"/>
    <dgm:cxn modelId="{4BEC0926-A4B0-453A-B244-0A3B2F424530}" type="presParOf" srcId="{B5898C7D-8499-41BD-863A-68C0CDC87F00}" destId="{E372DFC6-3B15-45EA-9791-7F72CA3B0AA3}" srcOrd="27" destOrd="0" presId="urn:microsoft.com/office/officeart/2005/8/layout/default"/>
    <dgm:cxn modelId="{FA2C75CE-B875-43E6-B4EA-DB2D0B1DA796}" type="presParOf" srcId="{B5898C7D-8499-41BD-863A-68C0CDC87F00}" destId="{4B686A94-5278-43CA-9BB0-9BCD5F95C2F3}" srcOrd="28" destOrd="0" presId="urn:microsoft.com/office/officeart/2005/8/layout/default"/>
    <dgm:cxn modelId="{658DF350-7B80-4191-A2CE-2E021D1F3297}" type="presParOf" srcId="{B5898C7D-8499-41BD-863A-68C0CDC87F00}" destId="{87C9A0B6-EBA2-4E68-B372-8B836A9948F6}" srcOrd="29" destOrd="0" presId="urn:microsoft.com/office/officeart/2005/8/layout/default"/>
    <dgm:cxn modelId="{5C9D52DB-5B7F-40B9-A6EC-8E893B54F6FD}" type="presParOf" srcId="{B5898C7D-8499-41BD-863A-68C0CDC87F00}" destId="{ACD7F0D6-0309-40A1-B464-418AD063697B}" srcOrd="30" destOrd="0" presId="urn:microsoft.com/office/officeart/2005/8/layout/defaul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73A85-2121-4FBF-A211-6F1AE6602E9E}">
      <dsp:nvSpPr>
        <dsp:cNvPr id="0" name=""/>
        <dsp:cNvSpPr/>
      </dsp:nvSpPr>
      <dsp:spPr>
        <a:xfrm>
          <a:off x="862232" y="1275"/>
          <a:ext cx="1920403" cy="1152242"/>
        </a:xfrm>
        <a:prstGeom prst="rect">
          <a:avLst/>
        </a:prstGeom>
        <a:solidFill>
          <a:srgbClr val="003366"/>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AAC – Air Agency Certificate</a:t>
          </a:r>
        </a:p>
      </dsp:txBody>
      <dsp:txXfrm>
        <a:off x="862232" y="1275"/>
        <a:ext cx="1920403" cy="1152242"/>
      </dsp:txXfrm>
    </dsp:sp>
    <dsp:sp modelId="{AD33F722-6896-430C-B2FF-A82B40CA055C}">
      <dsp:nvSpPr>
        <dsp:cNvPr id="0" name=""/>
        <dsp:cNvSpPr/>
      </dsp:nvSpPr>
      <dsp:spPr>
        <a:xfrm>
          <a:off x="2974676" y="1275"/>
          <a:ext cx="1920403" cy="1152242"/>
        </a:xfrm>
        <a:prstGeom prst="rect">
          <a:avLst/>
        </a:prstGeom>
        <a:solidFill>
          <a:srgbClr val="003366"/>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AMEL – Airplane Multiengine Land</a:t>
          </a:r>
        </a:p>
      </dsp:txBody>
      <dsp:txXfrm>
        <a:off x="2974676" y="1275"/>
        <a:ext cx="1920403" cy="1152242"/>
      </dsp:txXfrm>
    </dsp:sp>
    <dsp:sp modelId="{68B36EB5-37F2-40FA-8067-865AB5E2A52A}">
      <dsp:nvSpPr>
        <dsp:cNvPr id="0" name=""/>
        <dsp:cNvSpPr/>
      </dsp:nvSpPr>
      <dsp:spPr>
        <a:xfrm>
          <a:off x="5087120" y="1275"/>
          <a:ext cx="1920403" cy="1152242"/>
        </a:xfrm>
        <a:prstGeom prst="rect">
          <a:avLst/>
        </a:prstGeom>
        <a:solidFill>
          <a:srgbClr val="003366"/>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ASEL – Airplane Single-Engine Land</a:t>
          </a:r>
        </a:p>
      </dsp:txBody>
      <dsp:txXfrm>
        <a:off x="5087120" y="1275"/>
        <a:ext cx="1920403" cy="1152242"/>
      </dsp:txXfrm>
    </dsp:sp>
    <dsp:sp modelId="{2D1C32A2-2C12-44B2-880B-DCEA49C6B14E}">
      <dsp:nvSpPr>
        <dsp:cNvPr id="0" name=""/>
        <dsp:cNvSpPr/>
      </dsp:nvSpPr>
      <dsp:spPr>
        <a:xfrm>
          <a:off x="7199564" y="1275"/>
          <a:ext cx="1920403" cy="1152242"/>
        </a:xfrm>
        <a:prstGeom prst="rect">
          <a:avLst/>
        </a:prstGeom>
        <a:solidFill>
          <a:srgbClr val="003366"/>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CFI – Chief Flight Instructor</a:t>
          </a:r>
        </a:p>
      </dsp:txBody>
      <dsp:txXfrm>
        <a:off x="7199564" y="1275"/>
        <a:ext cx="1920403" cy="1152242"/>
      </dsp:txXfrm>
    </dsp:sp>
    <dsp:sp modelId="{BE2F8632-7B2D-4247-AA1A-D24348D73D29}">
      <dsp:nvSpPr>
        <dsp:cNvPr id="0" name=""/>
        <dsp:cNvSpPr/>
      </dsp:nvSpPr>
      <dsp:spPr>
        <a:xfrm>
          <a:off x="862232" y="1345558"/>
          <a:ext cx="1920403" cy="1152242"/>
        </a:xfrm>
        <a:prstGeom prst="rect">
          <a:avLst/>
        </a:prstGeom>
        <a:solidFill>
          <a:srgbClr val="003366"/>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COM – Commercial Flight</a:t>
          </a:r>
        </a:p>
      </dsp:txBody>
      <dsp:txXfrm>
        <a:off x="862232" y="1345558"/>
        <a:ext cx="1920403" cy="1152242"/>
      </dsp:txXfrm>
    </dsp:sp>
    <dsp:sp modelId="{6D75DCAA-721A-4141-AC47-92E30A95A913}">
      <dsp:nvSpPr>
        <dsp:cNvPr id="0" name=""/>
        <dsp:cNvSpPr/>
      </dsp:nvSpPr>
      <dsp:spPr>
        <a:xfrm>
          <a:off x="2974676" y="1345558"/>
          <a:ext cx="1920403" cy="1152242"/>
        </a:xfrm>
        <a:prstGeom prst="rect">
          <a:avLst/>
        </a:prstGeom>
        <a:solidFill>
          <a:srgbClr val="003366"/>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FAA – Federal Aviation Administration</a:t>
          </a:r>
        </a:p>
      </dsp:txBody>
      <dsp:txXfrm>
        <a:off x="2974676" y="1345558"/>
        <a:ext cx="1920403" cy="1152242"/>
      </dsp:txXfrm>
    </dsp:sp>
    <dsp:sp modelId="{F6298018-1FC5-472C-9E1E-955494677C2B}">
      <dsp:nvSpPr>
        <dsp:cNvPr id="0" name=""/>
        <dsp:cNvSpPr/>
      </dsp:nvSpPr>
      <dsp:spPr>
        <a:xfrm>
          <a:off x="5087120" y="1345558"/>
          <a:ext cx="1920403" cy="1152242"/>
        </a:xfrm>
        <a:prstGeom prst="rect">
          <a:avLst/>
        </a:prstGeom>
        <a:solidFill>
          <a:srgbClr val="003366"/>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FSDO – Flight Standards District Office</a:t>
          </a:r>
        </a:p>
      </dsp:txBody>
      <dsp:txXfrm>
        <a:off x="5087120" y="1345558"/>
        <a:ext cx="1920403" cy="1152242"/>
      </dsp:txXfrm>
    </dsp:sp>
    <dsp:sp modelId="{51A72A5B-5A46-4513-8024-5DC4176518E5}">
      <dsp:nvSpPr>
        <dsp:cNvPr id="0" name=""/>
        <dsp:cNvSpPr/>
      </dsp:nvSpPr>
      <dsp:spPr>
        <a:xfrm>
          <a:off x="7199564" y="1345558"/>
          <a:ext cx="1920403" cy="1152242"/>
        </a:xfrm>
        <a:prstGeom prst="rect">
          <a:avLst/>
        </a:prstGeom>
        <a:solidFill>
          <a:srgbClr val="003366"/>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IHL – Institution of Higher Learning</a:t>
          </a:r>
        </a:p>
      </dsp:txBody>
      <dsp:txXfrm>
        <a:off x="7199564" y="1345558"/>
        <a:ext cx="1920403" cy="1152242"/>
      </dsp:txXfrm>
    </dsp:sp>
    <dsp:sp modelId="{14978E8A-8986-4757-A648-51B09FDDD95F}">
      <dsp:nvSpPr>
        <dsp:cNvPr id="0" name=""/>
        <dsp:cNvSpPr/>
      </dsp:nvSpPr>
      <dsp:spPr>
        <a:xfrm>
          <a:off x="862232" y="2689840"/>
          <a:ext cx="1920403" cy="1152242"/>
        </a:xfrm>
        <a:prstGeom prst="rect">
          <a:avLst/>
        </a:prstGeom>
        <a:solidFill>
          <a:srgbClr val="003366"/>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INST – Instrument Flight</a:t>
          </a:r>
        </a:p>
      </dsp:txBody>
      <dsp:txXfrm>
        <a:off x="862232" y="2689840"/>
        <a:ext cx="1920403" cy="1152242"/>
      </dsp:txXfrm>
    </dsp:sp>
    <dsp:sp modelId="{5EFC7758-3274-415B-B29C-C8EA34DFDD20}">
      <dsp:nvSpPr>
        <dsp:cNvPr id="0" name=""/>
        <dsp:cNvSpPr/>
      </dsp:nvSpPr>
      <dsp:spPr>
        <a:xfrm>
          <a:off x="2974676" y="2689840"/>
          <a:ext cx="1920403" cy="1152242"/>
        </a:xfrm>
        <a:prstGeom prst="rect">
          <a:avLst/>
        </a:prstGeom>
        <a:solidFill>
          <a:srgbClr val="003366"/>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LOA – Letter of Authorization</a:t>
          </a:r>
        </a:p>
      </dsp:txBody>
      <dsp:txXfrm>
        <a:off x="2974676" y="2689840"/>
        <a:ext cx="1920403" cy="1152242"/>
      </dsp:txXfrm>
    </dsp:sp>
    <dsp:sp modelId="{A47F4782-EE28-4B3E-993B-25443793CF87}">
      <dsp:nvSpPr>
        <dsp:cNvPr id="0" name=""/>
        <dsp:cNvSpPr/>
      </dsp:nvSpPr>
      <dsp:spPr>
        <a:xfrm>
          <a:off x="5087120" y="2689840"/>
          <a:ext cx="1920403" cy="1152242"/>
        </a:xfrm>
        <a:prstGeom prst="rect">
          <a:avLst/>
        </a:prstGeom>
        <a:solidFill>
          <a:srgbClr val="003366"/>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NCD – Non-College Degree </a:t>
          </a:r>
        </a:p>
      </dsp:txBody>
      <dsp:txXfrm>
        <a:off x="5087120" y="2689840"/>
        <a:ext cx="1920403" cy="1152242"/>
      </dsp:txXfrm>
    </dsp:sp>
    <dsp:sp modelId="{4CE9F309-25A3-4355-BAEA-D02FFCF54DB3}">
      <dsp:nvSpPr>
        <dsp:cNvPr id="0" name=""/>
        <dsp:cNvSpPr/>
      </dsp:nvSpPr>
      <dsp:spPr>
        <a:xfrm>
          <a:off x="7199564" y="2689840"/>
          <a:ext cx="1920403" cy="1152242"/>
        </a:xfrm>
        <a:prstGeom prst="rect">
          <a:avLst/>
        </a:prstGeom>
        <a:solidFill>
          <a:srgbClr val="003366"/>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PA – Policy Advisory</a:t>
          </a:r>
        </a:p>
      </dsp:txBody>
      <dsp:txXfrm>
        <a:off x="7199564" y="2689840"/>
        <a:ext cx="1920403" cy="1152242"/>
      </dsp:txXfrm>
    </dsp:sp>
    <dsp:sp modelId="{54F4D02E-74B7-44B9-AF58-C434CE11F0BF}">
      <dsp:nvSpPr>
        <dsp:cNvPr id="0" name=""/>
        <dsp:cNvSpPr/>
      </dsp:nvSpPr>
      <dsp:spPr>
        <a:xfrm>
          <a:off x="862232" y="4034123"/>
          <a:ext cx="1920403" cy="1152242"/>
        </a:xfrm>
        <a:prstGeom prst="rect">
          <a:avLst/>
        </a:prstGeom>
        <a:solidFill>
          <a:srgbClr val="003366"/>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SAA – State Approving Agency</a:t>
          </a:r>
        </a:p>
      </dsp:txBody>
      <dsp:txXfrm>
        <a:off x="862232" y="4034123"/>
        <a:ext cx="1920403" cy="1152242"/>
      </dsp:txXfrm>
    </dsp:sp>
    <dsp:sp modelId="{AD7B40D1-ED55-4813-B3A2-380BDA74B4CE}">
      <dsp:nvSpPr>
        <dsp:cNvPr id="0" name=""/>
        <dsp:cNvSpPr/>
      </dsp:nvSpPr>
      <dsp:spPr>
        <a:xfrm>
          <a:off x="2974676" y="4034123"/>
          <a:ext cx="1920403" cy="1152242"/>
        </a:xfrm>
        <a:prstGeom prst="rect">
          <a:avLst/>
        </a:prstGeom>
        <a:solidFill>
          <a:srgbClr val="003366"/>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TCO – Training Course Outline</a:t>
          </a:r>
        </a:p>
      </dsp:txBody>
      <dsp:txXfrm>
        <a:off x="2974676" y="4034123"/>
        <a:ext cx="1920403" cy="1152242"/>
      </dsp:txXfrm>
    </dsp:sp>
    <dsp:sp modelId="{4B686A94-5278-43CA-9BB0-9BCD5F95C2F3}">
      <dsp:nvSpPr>
        <dsp:cNvPr id="0" name=""/>
        <dsp:cNvSpPr/>
      </dsp:nvSpPr>
      <dsp:spPr>
        <a:xfrm>
          <a:off x="5087120" y="4034123"/>
          <a:ext cx="1920403" cy="1152242"/>
        </a:xfrm>
        <a:prstGeom prst="rect">
          <a:avLst/>
        </a:prstGeom>
        <a:solidFill>
          <a:srgbClr val="003366"/>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VA – Veterans Administration</a:t>
          </a:r>
        </a:p>
      </dsp:txBody>
      <dsp:txXfrm>
        <a:off x="5087120" y="4034123"/>
        <a:ext cx="1920403" cy="1152242"/>
      </dsp:txXfrm>
    </dsp:sp>
    <dsp:sp modelId="{ACD7F0D6-0309-40A1-B464-418AD063697B}">
      <dsp:nvSpPr>
        <dsp:cNvPr id="0" name=""/>
        <dsp:cNvSpPr/>
      </dsp:nvSpPr>
      <dsp:spPr>
        <a:xfrm>
          <a:off x="7199564" y="4034123"/>
          <a:ext cx="1920403" cy="1152242"/>
        </a:xfrm>
        <a:prstGeom prst="rect">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VIB-Veterans Information Bulletin</a:t>
          </a:r>
          <a:endParaRPr lang="en-US" sz="1900" kern="1200" dirty="0"/>
        </a:p>
      </dsp:txBody>
      <dsp:txXfrm>
        <a:off x="7199564" y="4034123"/>
        <a:ext cx="1920403" cy="115224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10/22/2021</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10/22/2021</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dirty="0"/>
          </a:p>
        </p:txBody>
      </p:sp>
    </p:spTree>
    <p:extLst>
      <p:ext uri="{BB962C8B-B14F-4D97-AF65-F5344CB8AC3E}">
        <p14:creationId xmlns:p14="http://schemas.microsoft.com/office/powerpoint/2010/main" val="240615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90000"/>
              </a:lnSpc>
              <a:spcBef>
                <a:spcPts val="1200"/>
              </a:spcBef>
              <a:spcAft>
                <a:spcPct val="35000"/>
              </a:spcAft>
              <a:buAutoNum type="arabicPeriod"/>
            </a:pPr>
            <a:r>
              <a:rPr lang="en-US" dirty="0">
                <a:solidFill>
                  <a:srgbClr val="003366"/>
                </a:solidFill>
                <a:latin typeface="Arial" panose="020B0604020202020204" pitchFamily="34" charset="0"/>
                <a:cs typeface="Arial" panose="020B0604020202020204" pitchFamily="34" charset="0"/>
              </a:rPr>
              <a:t>Does the Chief Flight Instructor that is hired after the resignation of the previous have to have the certifications to match the current AAC and LOA?   Yes or No</a:t>
            </a:r>
          </a:p>
          <a:p>
            <a:pPr lvl="1">
              <a:lnSpc>
                <a:spcPct val="90000"/>
              </a:lnSpc>
              <a:spcBef>
                <a:spcPts val="1200"/>
              </a:spcBef>
              <a:spcAft>
                <a:spcPct val="35000"/>
              </a:spcAft>
            </a:pPr>
            <a:r>
              <a:rPr lang="en-US" b="1" dirty="0">
                <a:solidFill>
                  <a:srgbClr val="003366"/>
                </a:solidFill>
                <a:latin typeface="Arial" panose="020B0604020202020204" pitchFamily="34" charset="0"/>
                <a:cs typeface="Arial" panose="020B0604020202020204" pitchFamily="34" charset="0"/>
              </a:rPr>
              <a:t>Answer: </a:t>
            </a:r>
            <a:r>
              <a:rPr lang="en-US" dirty="0">
                <a:solidFill>
                  <a:srgbClr val="003366"/>
                </a:solidFill>
                <a:latin typeface="Arial" panose="020B0604020202020204" pitchFamily="34" charset="0"/>
                <a:cs typeface="Arial" panose="020B0604020202020204" pitchFamily="34" charset="0"/>
              </a:rPr>
              <a:t>Yes.  If the CFI doesn’t then the facility is given 60 days for the CFI to obtain the missing certifications or else the AAC will be adjusted accordingly.</a:t>
            </a:r>
          </a:p>
          <a:p>
            <a:pPr marL="457200" indent="-457200">
              <a:lnSpc>
                <a:spcPct val="90000"/>
              </a:lnSpc>
              <a:spcBef>
                <a:spcPts val="1200"/>
              </a:spcBef>
              <a:spcAft>
                <a:spcPct val="35000"/>
              </a:spcAft>
              <a:buAutoNum type="arabicPeriod" startAt="2"/>
            </a:pPr>
            <a:r>
              <a:rPr lang="en-US" dirty="0">
                <a:solidFill>
                  <a:srgbClr val="003366"/>
                </a:solidFill>
                <a:latin typeface="Arial" panose="020B0604020202020204" pitchFamily="34" charset="0"/>
                <a:cs typeface="Arial" panose="020B0604020202020204" pitchFamily="34" charset="0"/>
              </a:rPr>
              <a:t>Under a complete 141 IHL program, is a listing of the aircraft by tail number,              horsepower, and type a requirement for approval submittal?  Yes or No</a:t>
            </a:r>
          </a:p>
          <a:p>
            <a:pPr lvl="1">
              <a:lnSpc>
                <a:spcPct val="90000"/>
              </a:lnSpc>
              <a:spcBef>
                <a:spcPts val="1200"/>
              </a:spcBef>
              <a:spcAft>
                <a:spcPct val="35000"/>
              </a:spcAft>
            </a:pPr>
            <a:r>
              <a:rPr lang="en-US" b="1" dirty="0">
                <a:solidFill>
                  <a:srgbClr val="003366"/>
                </a:solidFill>
                <a:latin typeface="Arial" panose="020B0604020202020204" pitchFamily="34" charset="0"/>
                <a:cs typeface="Arial" panose="020B0604020202020204" pitchFamily="34" charset="0"/>
              </a:rPr>
              <a:t>Answer: </a:t>
            </a:r>
            <a:r>
              <a:rPr lang="en-US" dirty="0">
                <a:solidFill>
                  <a:srgbClr val="003366"/>
                </a:solidFill>
                <a:latin typeface="Arial" panose="020B0604020202020204" pitchFamily="34" charset="0"/>
                <a:cs typeface="Arial" panose="020B0604020202020204" pitchFamily="34" charset="0"/>
              </a:rPr>
              <a:t>No. By regulation only the NCD flight program must submit the airplane information for approval.</a:t>
            </a:r>
          </a:p>
          <a:p>
            <a:pPr marL="457200" indent="-457200">
              <a:lnSpc>
                <a:spcPct val="90000"/>
              </a:lnSpc>
              <a:spcBef>
                <a:spcPts val="1200"/>
              </a:spcBef>
              <a:spcAft>
                <a:spcPct val="35000"/>
              </a:spcAft>
              <a:buAutoNum type="arabicPeriod" startAt="3"/>
            </a:pPr>
            <a:r>
              <a:rPr lang="en-US" dirty="0">
                <a:solidFill>
                  <a:srgbClr val="003366"/>
                </a:solidFill>
                <a:latin typeface="Arial" panose="020B0604020202020204" pitchFamily="34" charset="0"/>
                <a:cs typeface="Arial" panose="020B0604020202020204" pitchFamily="34" charset="0"/>
              </a:rPr>
              <a:t>Does a university with a flight program have to submit each course and credit hour assigned to the FAA for inclusion in the LOA?   Yes or No</a:t>
            </a:r>
          </a:p>
          <a:p>
            <a:pPr lvl="1">
              <a:lnSpc>
                <a:spcPct val="90000"/>
              </a:lnSpc>
              <a:spcBef>
                <a:spcPts val="1200"/>
              </a:spcBef>
              <a:spcAft>
                <a:spcPct val="35000"/>
              </a:spcAft>
            </a:pPr>
            <a:r>
              <a:rPr lang="en-US" b="1" dirty="0">
                <a:solidFill>
                  <a:srgbClr val="003366"/>
                </a:solidFill>
                <a:latin typeface="Arial" panose="020B0604020202020204" pitchFamily="34" charset="0"/>
                <a:cs typeface="Arial" panose="020B0604020202020204" pitchFamily="34" charset="0"/>
              </a:rPr>
              <a:t>Answer: </a:t>
            </a:r>
            <a:r>
              <a:rPr lang="en-US" dirty="0">
                <a:solidFill>
                  <a:srgbClr val="003366"/>
                </a:solidFill>
                <a:latin typeface="Arial" panose="020B0604020202020204" pitchFamily="34" charset="0"/>
                <a:cs typeface="Arial" panose="020B0604020202020204" pitchFamily="34" charset="0"/>
              </a:rPr>
              <a:t>Yes. For a 141 IHL Flight School to certify a graduation within an aviation degree, all courses, contracted entities, and course credit hours must be submitted.</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15</a:t>
            </a:fld>
            <a:endParaRPr lang="en-US" dirty="0"/>
          </a:p>
        </p:txBody>
      </p:sp>
    </p:spTree>
    <p:extLst>
      <p:ext uri="{BB962C8B-B14F-4D97-AF65-F5344CB8AC3E}">
        <p14:creationId xmlns:p14="http://schemas.microsoft.com/office/powerpoint/2010/main" val="2684922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16</a:t>
            </a:fld>
            <a:endParaRPr lang="en-US" dirty="0"/>
          </a:p>
        </p:txBody>
      </p:sp>
    </p:spTree>
    <p:extLst>
      <p:ext uri="{BB962C8B-B14F-4D97-AF65-F5344CB8AC3E}">
        <p14:creationId xmlns:p14="http://schemas.microsoft.com/office/powerpoint/2010/main" val="1362318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they can if necessary but for those certified within a standard term this will apply to them.  Example: Might be helpful to provide an example of what's acceptable for a "class" at the start of a flight course. 30-minute tour of the flight line = not acceptable. 50-minute meeting where students sign documents for flight training, turn in medicals, and tour the flight line = acceptable.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only difference is the ability to change the </a:t>
            </a:r>
            <a:r>
              <a:rPr lang="en-US" sz="1200" kern="1200" dirty="0" err="1">
                <a:solidFill>
                  <a:schemeClr val="tx1"/>
                </a:solidFill>
                <a:latin typeface="+mn-lt"/>
                <a:ea typeface="+mn-ea"/>
                <a:cs typeface="+mn-cs"/>
              </a:rPr>
              <a:t>sequencial</a:t>
            </a:r>
            <a:r>
              <a:rPr lang="en-US" sz="1200" kern="1200" dirty="0">
                <a:solidFill>
                  <a:schemeClr val="tx1"/>
                </a:solidFill>
                <a:latin typeface="+mn-lt"/>
                <a:ea typeface="+mn-ea"/>
                <a:cs typeface="+mn-cs"/>
              </a:rPr>
              <a:t> track of the course work.  under 61 it is sequential order based on the FAA regulation.  Part 141 allows for the combination of commercial and instrument for example and not having them separated in sequences.  But all must follow the assigned hours and criteria to be met for FAA certificate attainment.  The main difference is Part 61 is not monitored by the FAA whereas Part 141 is rigidly monitored and approved by the FAA.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21</a:t>
            </a:fld>
            <a:endParaRPr lang="en-US" dirty="0"/>
          </a:p>
        </p:txBody>
      </p:sp>
    </p:spTree>
    <p:extLst>
      <p:ext uri="{BB962C8B-B14F-4D97-AF65-F5344CB8AC3E}">
        <p14:creationId xmlns:p14="http://schemas.microsoft.com/office/powerpoint/2010/main" val="2487497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82FF49-D91B-451F-ABFC-6E54D532B2A7}" type="slidenum">
              <a:rPr lang="en-US" smtClean="0"/>
              <a:t>22</a:t>
            </a:fld>
            <a:endParaRPr lang="en-US" dirty="0"/>
          </a:p>
        </p:txBody>
      </p:sp>
    </p:spTree>
    <p:extLst>
      <p:ext uri="{BB962C8B-B14F-4D97-AF65-F5344CB8AC3E}">
        <p14:creationId xmlns:p14="http://schemas.microsoft.com/office/powerpoint/2010/main" val="3829885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they can if necessary but for those certified within a standard term this will apply to them.  Example: Might be helpful to provide an example of what's acceptable for a "class" at the start of a flight course. 30-minute tour of the flight line = not acceptable. 50-minute meeting where students sign documents for flight training, turn in medicals, and tour the flight line = acceptable.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only difference is the ability to change the </a:t>
            </a:r>
            <a:r>
              <a:rPr lang="en-US" sz="1200" kern="1200" dirty="0" err="1">
                <a:solidFill>
                  <a:schemeClr val="tx1"/>
                </a:solidFill>
                <a:latin typeface="+mn-lt"/>
                <a:ea typeface="+mn-ea"/>
                <a:cs typeface="+mn-cs"/>
              </a:rPr>
              <a:t>sequencial</a:t>
            </a:r>
            <a:r>
              <a:rPr lang="en-US" sz="1200" kern="1200" dirty="0">
                <a:solidFill>
                  <a:schemeClr val="tx1"/>
                </a:solidFill>
                <a:latin typeface="+mn-lt"/>
                <a:ea typeface="+mn-ea"/>
                <a:cs typeface="+mn-cs"/>
              </a:rPr>
              <a:t> track of the course work.  under 61 it is sequential order based on the FAA regulation.  Part 141 allows for the combination of commercial and instrument for example and not having them separated in sequences.  But all must follow the assigned hours and criteria to be met for FAA certificate attainment.  The main difference is Part 61 is not monitored by the FAA whereas Part 141 is rigidly monitored and approved by the FAA.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23</a:t>
            </a:fld>
            <a:endParaRPr lang="en-US" dirty="0"/>
          </a:p>
        </p:txBody>
      </p:sp>
    </p:spTree>
    <p:extLst>
      <p:ext uri="{BB962C8B-B14F-4D97-AF65-F5344CB8AC3E}">
        <p14:creationId xmlns:p14="http://schemas.microsoft.com/office/powerpoint/2010/main" val="3431403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90000"/>
              </a:lnSpc>
              <a:spcBef>
                <a:spcPts val="1200"/>
              </a:spcBef>
              <a:buFont typeface="+mj-lt"/>
              <a:buAutoNum type="arabicPeriod"/>
            </a:pPr>
            <a:r>
              <a:rPr lang="en-US" dirty="0">
                <a:solidFill>
                  <a:srgbClr val="003366"/>
                </a:solidFill>
                <a:latin typeface="Arial" panose="020B0604020202020204" pitchFamily="34" charset="0"/>
                <a:cs typeface="Arial" panose="020B0604020202020204" pitchFamily="34" charset="0"/>
              </a:rPr>
              <a:t>A flight lab should be conducted just as a chemistry lab.   True   False</a:t>
            </a:r>
          </a:p>
          <a:p>
            <a:pPr lvl="1">
              <a:lnSpc>
                <a:spcPct val="90000"/>
              </a:lnSpc>
              <a:spcBef>
                <a:spcPts val="1200"/>
              </a:spcBef>
            </a:pPr>
            <a:r>
              <a:rPr lang="en-US" b="1" dirty="0">
                <a:solidFill>
                  <a:srgbClr val="003366"/>
                </a:solidFill>
                <a:latin typeface="Arial" panose="020B0604020202020204" pitchFamily="34" charset="0"/>
                <a:cs typeface="Arial" panose="020B0604020202020204" pitchFamily="34" charset="0"/>
              </a:rPr>
              <a:t>Answer</a:t>
            </a:r>
            <a:r>
              <a:rPr lang="en-US" dirty="0">
                <a:solidFill>
                  <a:srgbClr val="003366"/>
                </a:solidFill>
                <a:latin typeface="Arial" panose="020B0604020202020204" pitchFamily="34" charset="0"/>
                <a:cs typeface="Arial" panose="020B0604020202020204" pitchFamily="34" charset="0"/>
              </a:rPr>
              <a:t> – True, a student should be given a firm flight schedule upon registering for the course which shows all flight times and dates needed to complete the course within the term registered.</a:t>
            </a:r>
          </a:p>
          <a:p>
            <a:pPr marL="457200" indent="-457200">
              <a:lnSpc>
                <a:spcPct val="90000"/>
              </a:lnSpc>
              <a:spcBef>
                <a:spcPts val="1200"/>
              </a:spcBef>
              <a:buAutoNum type="arabicPeriod" startAt="2"/>
            </a:pPr>
            <a:r>
              <a:rPr lang="en-US" dirty="0">
                <a:solidFill>
                  <a:srgbClr val="003366"/>
                </a:solidFill>
                <a:latin typeface="Arial" panose="020B0604020202020204" pitchFamily="34" charset="0"/>
                <a:cs typeface="Arial" panose="020B0604020202020204" pitchFamily="34" charset="0"/>
              </a:rPr>
              <a:t>In relation to standards of progress, what information is required in the course descriptions in the catalog?</a:t>
            </a:r>
          </a:p>
          <a:p>
            <a:pPr marL="800100" lvl="1" indent="-342900">
              <a:lnSpc>
                <a:spcPct val="90000"/>
              </a:lnSpc>
              <a:spcBef>
                <a:spcPts val="600"/>
              </a:spcBef>
              <a:buFont typeface="+mj-lt"/>
              <a:buAutoNum type="alphaUcPeriod"/>
            </a:pPr>
            <a:r>
              <a:rPr lang="en-US" dirty="0">
                <a:solidFill>
                  <a:srgbClr val="003366"/>
                </a:solidFill>
                <a:latin typeface="Arial" panose="020B0604020202020204" pitchFamily="34" charset="0"/>
                <a:cs typeface="Arial" panose="020B0604020202020204" pitchFamily="34" charset="0"/>
              </a:rPr>
              <a:t>Type of aircraft to be flown</a:t>
            </a:r>
          </a:p>
          <a:p>
            <a:pPr marL="800100" lvl="1" indent="-342900">
              <a:lnSpc>
                <a:spcPct val="90000"/>
              </a:lnSpc>
              <a:spcBef>
                <a:spcPts val="600"/>
              </a:spcBef>
              <a:buFont typeface="+mj-lt"/>
              <a:buAutoNum type="alphaUcPeriod"/>
            </a:pPr>
            <a:r>
              <a:rPr lang="en-US" dirty="0">
                <a:solidFill>
                  <a:srgbClr val="003366"/>
                </a:solidFill>
                <a:latin typeface="Arial" panose="020B0604020202020204" pitchFamily="34" charset="0"/>
                <a:cs typeface="Arial" panose="020B0604020202020204" pitchFamily="34" charset="0"/>
              </a:rPr>
              <a:t>Course titles listed as they appear on the AAC</a:t>
            </a:r>
          </a:p>
          <a:p>
            <a:pPr marL="800100" lvl="1" indent="-342900">
              <a:lnSpc>
                <a:spcPct val="90000"/>
              </a:lnSpc>
              <a:spcBef>
                <a:spcPts val="600"/>
              </a:spcBef>
              <a:buFont typeface="+mj-lt"/>
              <a:buAutoNum type="alphaUcPeriod"/>
            </a:pPr>
            <a:r>
              <a:rPr lang="en-US" dirty="0">
                <a:solidFill>
                  <a:srgbClr val="003366"/>
                </a:solidFill>
                <a:latin typeface="Arial" panose="020B0604020202020204" pitchFamily="34" charset="0"/>
                <a:cs typeface="Arial" panose="020B0604020202020204" pitchFamily="34" charset="0"/>
              </a:rPr>
              <a:t>The number of hours needed to complete the course.</a:t>
            </a:r>
          </a:p>
          <a:p>
            <a:pPr lvl="1">
              <a:lnSpc>
                <a:spcPct val="90000"/>
              </a:lnSpc>
              <a:spcBef>
                <a:spcPts val="1200"/>
              </a:spcBef>
            </a:pPr>
            <a:r>
              <a:rPr lang="en-US" b="1" dirty="0">
                <a:solidFill>
                  <a:srgbClr val="003366"/>
                </a:solidFill>
                <a:latin typeface="Arial" panose="020B0604020202020204" pitchFamily="34" charset="0"/>
                <a:cs typeface="Arial" panose="020B0604020202020204" pitchFamily="34" charset="0"/>
              </a:rPr>
              <a:t>Answer </a:t>
            </a:r>
            <a:r>
              <a:rPr lang="en-US" dirty="0">
                <a:solidFill>
                  <a:srgbClr val="003366"/>
                </a:solidFill>
                <a:latin typeface="Arial" panose="020B0604020202020204" pitchFamily="34" charset="0"/>
                <a:cs typeface="Arial" panose="020B0604020202020204" pitchFamily="34" charset="0"/>
              </a:rPr>
              <a:t>– C – without the hours listed within the catalog as the required hours to fly there would be no standard of progress for the flight course itself and could be construed as open ended or fly to proficiency which is not allowed. </a:t>
            </a:r>
          </a:p>
          <a:p>
            <a:pPr marL="342900" indent="-342900">
              <a:lnSpc>
                <a:spcPct val="90000"/>
              </a:lnSpc>
              <a:spcBef>
                <a:spcPts val="1200"/>
              </a:spcBef>
              <a:buFont typeface="+mj-lt"/>
              <a:buAutoNum type="arabicPeriod" startAt="3"/>
            </a:pPr>
            <a:r>
              <a:rPr lang="en-US" dirty="0">
                <a:solidFill>
                  <a:srgbClr val="003366"/>
                </a:solidFill>
                <a:latin typeface="Arial" panose="020B0604020202020204" pitchFamily="34" charset="0"/>
                <a:cs typeface="Arial" panose="020B0604020202020204" pitchFamily="34" charset="0"/>
              </a:rPr>
              <a:t>Does an IHL need a VIB for approval?	Yes  No</a:t>
            </a:r>
          </a:p>
          <a:p>
            <a:pPr lvl="1">
              <a:lnSpc>
                <a:spcPct val="90000"/>
              </a:lnSpc>
              <a:spcBef>
                <a:spcPts val="1200"/>
              </a:spcBef>
            </a:pPr>
            <a:r>
              <a:rPr lang="en-US" b="1" dirty="0">
                <a:solidFill>
                  <a:srgbClr val="003366"/>
                </a:solidFill>
                <a:latin typeface="Arial" panose="020B0604020202020204" pitchFamily="34" charset="0"/>
                <a:cs typeface="Arial" panose="020B0604020202020204" pitchFamily="34" charset="0"/>
              </a:rPr>
              <a:t>Answer</a:t>
            </a:r>
            <a:r>
              <a:rPr lang="en-US" dirty="0">
                <a:solidFill>
                  <a:srgbClr val="003366"/>
                </a:solidFill>
                <a:latin typeface="Arial" panose="020B0604020202020204" pitchFamily="34" charset="0"/>
                <a:cs typeface="Arial" panose="020B0604020202020204" pitchFamily="34" charset="0"/>
              </a:rPr>
              <a:t> – No, A VIB is just something created to be used by an NCD flight school to assist with approval criteria.</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25</a:t>
            </a:fld>
            <a:endParaRPr lang="en-US" dirty="0"/>
          </a:p>
        </p:txBody>
      </p:sp>
    </p:spTree>
    <p:extLst>
      <p:ext uri="{BB962C8B-B14F-4D97-AF65-F5344CB8AC3E}">
        <p14:creationId xmlns:p14="http://schemas.microsoft.com/office/powerpoint/2010/main" val="260227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a:t>
            </a:fld>
            <a:endParaRPr kumimoji="0" lang="en-U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2030854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4</a:t>
            </a:fld>
            <a:endParaRPr lang="en-US" dirty="0"/>
          </a:p>
        </p:txBody>
      </p:sp>
    </p:spTree>
    <p:extLst>
      <p:ext uri="{BB962C8B-B14F-4D97-AF65-F5344CB8AC3E}">
        <p14:creationId xmlns:p14="http://schemas.microsoft.com/office/powerpoint/2010/main" val="1275249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a:t>
            </a:r>
            <a:r>
              <a:rPr lang="en-US" sz="1200" kern="1200" dirty="0" err="1">
                <a:solidFill>
                  <a:schemeClr val="tx1"/>
                </a:solidFill>
                <a:latin typeface="+mn-lt"/>
                <a:ea typeface="+mn-ea"/>
                <a:cs typeface="+mn-cs"/>
              </a:rPr>
              <a:t>faa</a:t>
            </a:r>
            <a:r>
              <a:rPr lang="en-US" sz="1200" kern="1200" dirty="0">
                <a:solidFill>
                  <a:schemeClr val="tx1"/>
                </a:solidFill>
                <a:latin typeface="+mn-lt"/>
                <a:ea typeface="+mn-ea"/>
                <a:cs typeface="+mn-cs"/>
              </a:rPr>
              <a:t> regulation is tied to the VA approval criteria when it comes to space and approval of it during the SAA site visit.</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7</a:t>
            </a:fld>
            <a:endParaRPr lang="en-US" dirty="0"/>
          </a:p>
        </p:txBody>
      </p:sp>
    </p:spTree>
    <p:extLst>
      <p:ext uri="{BB962C8B-B14F-4D97-AF65-F5344CB8AC3E}">
        <p14:creationId xmlns:p14="http://schemas.microsoft.com/office/powerpoint/2010/main" val="2929149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 Notes: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Pacing:</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This section contains 16 slides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should take approximately 15 min (By the end of this section, you will be at 40min of 90min)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important to know that no program can be considered for VA educational assistance until the SAA of jurisdiction verifies that the program meets the necessary approval regulations. In this section we’ll discuss the various types of programs that may be approved.]</a:t>
            </a:r>
            <a:endParaRPr lang="en-US" dirty="0"/>
          </a:p>
        </p:txBody>
      </p:sp>
      <p:sp>
        <p:nvSpPr>
          <p:cNvPr id="4" name="Slide Number Placeholder 3"/>
          <p:cNvSpPr>
            <a:spLocks noGrp="1"/>
          </p:cNvSpPr>
          <p:nvPr>
            <p:ph type="sldNum" sz="quarter" idx="5"/>
          </p:nvPr>
        </p:nvSpPr>
        <p:spPr/>
        <p:txBody>
          <a:bodyPr/>
          <a:lstStyle/>
          <a:p>
            <a:fld id="{0182FF49-D91B-451F-ABFC-6E54D532B2A7}" type="slidenum">
              <a:rPr lang="en-US" smtClean="0"/>
              <a:t>9</a:t>
            </a:fld>
            <a:endParaRPr lang="en-US" dirty="0"/>
          </a:p>
        </p:txBody>
      </p:sp>
    </p:spTree>
    <p:extLst>
      <p:ext uri="{BB962C8B-B14F-4D97-AF65-F5344CB8AC3E}">
        <p14:creationId xmlns:p14="http://schemas.microsoft.com/office/powerpoint/2010/main" val="1815924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 advisory 223-15-01 states that adequate records must be maintained to show the standards of progress and for flight courses it directly involves the flight hours which leads directly to the ability to show the completion of the program within the standard term in which registered.  4253 d-2 states that within the records a record of last date of attendance (last flight) must be included and may include such records as attendance.  For flight, the attendance is the flight hours performed during a rigidly scheduled lab.  The regulation is on the side of the VA when asking why a student was unable to complete the program within a specified time and to require the institution to include what is approvable for make-up flight time.  There is nothing in the reg that states this requirement cannot be imposed on a program rigidly based on a "time requirement" for successful completion</a:t>
            </a:r>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10</a:t>
            </a:fld>
            <a:endParaRPr lang="en-US" dirty="0"/>
          </a:p>
        </p:txBody>
      </p:sp>
    </p:spTree>
    <p:extLst>
      <p:ext uri="{BB962C8B-B14F-4D97-AF65-F5344CB8AC3E}">
        <p14:creationId xmlns:p14="http://schemas.microsoft.com/office/powerpoint/2010/main" val="2614546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FAA regulations set a basis on what is authorized if leasing space at a flight school and this slide directly relates to what the standards are for a normal IHL course that must also be taken into consideration in how it relates to the accrediting body and state standards.  they are complimentary.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site visit is in the standard approval criteria listed within the national approval checklist.  it is a part of the initial approval criteria and should be performed.</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12</a:t>
            </a:fld>
            <a:endParaRPr lang="en-US" dirty="0"/>
          </a:p>
        </p:txBody>
      </p:sp>
    </p:spTree>
    <p:extLst>
      <p:ext uri="{BB962C8B-B14F-4D97-AF65-F5344CB8AC3E}">
        <p14:creationId xmlns:p14="http://schemas.microsoft.com/office/powerpoint/2010/main" val="2197055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 a certified FAA flight instructor that has 8 </a:t>
            </a:r>
            <a:r>
              <a:rPr lang="en-US" dirty="0" err="1"/>
              <a:t>yr</a:t>
            </a:r>
            <a:r>
              <a:rPr lang="en-US" dirty="0"/>
              <a:t> experience is contracted to teach commercial flight and monitored by the CFI who is a member of the faculty.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experience and qualifications directly relate to the accrediting standards and state law.  it is all co-mingled one with another.  This is why there is a distinction between a faculty member and a contracted instructor.</a:t>
            </a:r>
          </a:p>
        </p:txBody>
      </p:sp>
      <p:sp>
        <p:nvSpPr>
          <p:cNvPr id="4" name="Slide Number Placeholder 3"/>
          <p:cNvSpPr>
            <a:spLocks noGrp="1"/>
          </p:cNvSpPr>
          <p:nvPr>
            <p:ph type="sldNum" sz="quarter" idx="5"/>
          </p:nvPr>
        </p:nvSpPr>
        <p:spPr/>
        <p:txBody>
          <a:bodyPr/>
          <a:lstStyle/>
          <a:p>
            <a:fld id="{0A3C37BE-C303-496D-B5CD-85F2937540FC}" type="slidenum">
              <a:rPr lang="en-US" smtClean="0"/>
              <a:t>13</a:t>
            </a:fld>
            <a:endParaRPr lang="en-US" dirty="0"/>
          </a:p>
        </p:txBody>
      </p:sp>
    </p:spTree>
    <p:extLst>
      <p:ext uri="{BB962C8B-B14F-4D97-AF65-F5344CB8AC3E}">
        <p14:creationId xmlns:p14="http://schemas.microsoft.com/office/powerpoint/2010/main" val="3480216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there are qualified instructors teaching at the facility, it is only the Chief Flight Instructor that has left which is why "instruction" can continue.  We follow the FAA because of the removal of the 141 after 60 days which directly relates to our regulation as the facility will </a:t>
            </a:r>
            <a:r>
              <a:rPr lang="en-US" sz="1200" kern="1200" dirty="0" err="1">
                <a:solidFill>
                  <a:schemeClr val="tx1"/>
                </a:solidFill>
                <a:latin typeface="+mn-lt"/>
                <a:ea typeface="+mn-ea"/>
                <a:cs typeface="+mn-cs"/>
              </a:rPr>
              <a:t>ge</a:t>
            </a:r>
            <a:r>
              <a:rPr lang="en-US" sz="1200" kern="1200" dirty="0">
                <a:solidFill>
                  <a:schemeClr val="tx1"/>
                </a:solidFill>
                <a:latin typeface="+mn-lt"/>
                <a:ea typeface="+mn-ea"/>
                <a:cs typeface="+mn-cs"/>
              </a:rPr>
              <a:t> downgraded to operating under part 61 which is then not approvable.  It is not that "all" instructors are gone, only the CFI.  The school will them be disapproved for the part 141 training but can request a new approval from the SAA under part 61.</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14</a:t>
            </a:fld>
            <a:endParaRPr lang="en-US" dirty="0"/>
          </a:p>
        </p:txBody>
      </p:sp>
    </p:spTree>
    <p:extLst>
      <p:ext uri="{BB962C8B-B14F-4D97-AF65-F5344CB8AC3E}">
        <p14:creationId xmlns:p14="http://schemas.microsoft.com/office/powerpoint/2010/main" val="38875447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9219507" cy="2219691"/>
          </a:xfrm>
        </p:spPr>
        <p:txBody>
          <a:bodyPr anchor="ctr">
            <a:normAutofit/>
          </a:bodyPr>
          <a:lstStyle>
            <a:lvl1pPr algn="l">
              <a:defRPr sz="4400" cap="all" baseline="0">
                <a:solidFill>
                  <a:srgbClr val="003366"/>
                </a:solidFill>
              </a:defRPr>
            </a:lvl1pPr>
          </a:lstStyle>
          <a:p>
            <a:r>
              <a:rPr lang="en-US"/>
              <a:t>Click to edit Master title style</a:t>
            </a:r>
            <a:endParaRPr dirty="0"/>
          </a:p>
        </p:txBody>
      </p:sp>
      <p:sp>
        <p:nvSpPr>
          <p:cNvPr id="3" name="Subtitle 2"/>
          <p:cNvSpPr>
            <a:spLocks noGrp="1"/>
          </p:cNvSpPr>
          <p:nvPr>
            <p:ph type="subTitle" idx="1"/>
          </p:nvPr>
        </p:nvSpPr>
        <p:spPr>
          <a:xfrm>
            <a:off x="1104899" y="4511784"/>
            <a:ext cx="9219508" cy="955565"/>
          </a:xfrm>
        </p:spPr>
        <p:txBody>
          <a:bodyPr>
            <a:normAutofit/>
          </a:bodyPr>
          <a:lstStyle>
            <a:lvl1pPr marL="0" indent="0" algn="l">
              <a:spcBef>
                <a:spcPts val="0"/>
              </a:spcBef>
              <a:buNone/>
              <a:defRPr sz="1800">
                <a:solidFill>
                  <a:srgbClr val="0033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dirty="0"/>
          </a:p>
        </p:txBody>
      </p:sp>
      <p:sp>
        <p:nvSpPr>
          <p:cNvPr id="7" name="Rectangle 6"/>
          <p:cNvSpPr/>
          <p:nvPr/>
        </p:nvSpPr>
        <p:spPr>
          <a:xfrm>
            <a:off x="0" y="5778124"/>
            <a:ext cx="12192000" cy="1079876"/>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4" name="Date Placeholder 3"/>
          <p:cNvSpPr>
            <a:spLocks noGrp="1"/>
          </p:cNvSpPr>
          <p:nvPr>
            <p:ph type="dt" sz="half" idx="10"/>
          </p:nvPr>
        </p:nvSpPr>
        <p:spPr>
          <a:xfrm>
            <a:off x="1104899" y="6356351"/>
            <a:ext cx="1829559" cy="365125"/>
          </a:xfrm>
          <a:prstGeom prst="rect">
            <a:avLst/>
          </a:prstGeom>
        </p:spPr>
        <p:txBody>
          <a:bodyPr/>
          <a:lstStyle>
            <a:lvl1pPr>
              <a:defRPr baseline="0">
                <a:solidFill>
                  <a:schemeClr val="tx1">
                    <a:lumMod val="20000"/>
                    <a:lumOff val="80000"/>
                  </a:schemeClr>
                </a:solidFill>
              </a:defRPr>
            </a:lvl1pPr>
          </a:lstStyle>
          <a:p>
            <a:endParaRPr lang="en-US" dirty="0"/>
          </a:p>
        </p:txBody>
      </p:sp>
      <p:sp>
        <p:nvSpPr>
          <p:cNvPr id="5" name="Footer Placeholder 4"/>
          <p:cNvSpPr>
            <a:spLocks noGrp="1"/>
          </p:cNvSpPr>
          <p:nvPr>
            <p:ph type="ftr" sz="quarter" idx="11"/>
          </p:nvPr>
        </p:nvSpPr>
        <p:spPr>
          <a:xfrm>
            <a:off x="2934459" y="6356350"/>
            <a:ext cx="6323082" cy="365126"/>
          </a:xfrm>
          <a:prstGeom prst="rect">
            <a:avLst/>
          </a:prstGeom>
        </p:spPr>
        <p:txBody>
          <a:bodyPr/>
          <a:lstStyle>
            <a:lvl1pPr>
              <a:defRPr baseline="0">
                <a:solidFill>
                  <a:schemeClr val="tx1">
                    <a:lumMod val="20000"/>
                    <a:lumOff val="8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7CF06BA0-B2F0-4AF6-AAD8-50B21D42A4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7924" y="4630190"/>
            <a:ext cx="2087154" cy="114793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dirty="0"/>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5" name="Date Placeholder 4"/>
          <p:cNvSpPr>
            <a:spLocks noGrp="1"/>
          </p:cNvSpPr>
          <p:nvPr>
            <p:ph type="dt" sz="half" idx="10"/>
          </p:nvPr>
        </p:nvSpPr>
        <p:spPr>
          <a:xfrm>
            <a:off x="1104899" y="6356351"/>
            <a:ext cx="1829559"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Footer Placeholder 5"/>
          <p:cNvSpPr>
            <a:spLocks noGrp="1"/>
          </p:cNvSpPr>
          <p:nvPr>
            <p:ph type="ftr" sz="quarter" idx="11"/>
          </p:nvPr>
        </p:nvSpPr>
        <p:spPr>
          <a:xfrm>
            <a:off x="2934459" y="6356350"/>
            <a:ext cx="6323082" cy="365126"/>
          </a:xfrm>
          <a:prstGeom prst="rect">
            <a:avLst/>
          </a:prstGeom>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1104899" y="6356351"/>
            <a:ext cx="1829559" cy="365125"/>
          </a:xfrm>
          <a:prstGeom prst="rect">
            <a:avLst/>
          </a:prstGeom>
        </p:spPr>
        <p:txBody>
          <a:bodyPr/>
          <a:lstStyle/>
          <a:p>
            <a:endParaRPr dirty="0"/>
          </a:p>
        </p:txBody>
      </p:sp>
      <p:sp>
        <p:nvSpPr>
          <p:cNvPr id="5" name="Footer Placeholder 4"/>
          <p:cNvSpPr>
            <a:spLocks noGrp="1"/>
          </p:cNvSpPr>
          <p:nvPr>
            <p:ph type="ftr" sz="quarter" idx="11"/>
          </p:nvPr>
        </p:nvSpPr>
        <p:spPr>
          <a:xfrm>
            <a:off x="2934459" y="6356350"/>
            <a:ext cx="6323082" cy="365126"/>
          </a:xfrm>
          <a:prstGeom prst="rect">
            <a:avLst/>
          </a:prstGeom>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endParaRPr dirty="0"/>
          </a:p>
        </p:txBody>
      </p:sp>
      <p:sp>
        <p:nvSpPr>
          <p:cNvPr id="3" name="Vertical Text Placeholder 2"/>
          <p:cNvSpPr>
            <a:spLocks noGrp="1"/>
          </p:cNvSpPr>
          <p:nvPr>
            <p:ph type="body" orient="vert" idx="1"/>
          </p:nvPr>
        </p:nvSpPr>
        <p:spPr>
          <a:xfrm>
            <a:off x="1104900" y="365125"/>
            <a:ext cx="8098896" cy="5811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1104899" y="6356351"/>
            <a:ext cx="1829559" cy="365125"/>
          </a:xfrm>
          <a:prstGeom prst="rect">
            <a:avLst/>
          </a:prstGeom>
        </p:spPr>
        <p:txBody>
          <a:bodyPr/>
          <a:lstStyle/>
          <a:p>
            <a:endParaRPr dirty="0"/>
          </a:p>
        </p:txBody>
      </p:sp>
      <p:sp>
        <p:nvSpPr>
          <p:cNvPr id="5" name="Footer Placeholder 4"/>
          <p:cNvSpPr>
            <a:spLocks noGrp="1"/>
          </p:cNvSpPr>
          <p:nvPr>
            <p:ph type="ftr" sz="quarter" idx="11"/>
          </p:nvPr>
        </p:nvSpPr>
        <p:spPr>
          <a:xfrm>
            <a:off x="2934459" y="6356350"/>
            <a:ext cx="6323082" cy="365126"/>
          </a:xfrm>
          <a:prstGeom prst="rect">
            <a:avLst/>
          </a:prstGeom>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rgbClr val="00336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rgbClr val="003366"/>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descr="A close up of a sign&#10;&#10;Description automatically generated">
            <a:extLst>
              <a:ext uri="{FF2B5EF4-FFF2-40B4-BE49-F238E27FC236}">
                <a16:creationId xmlns:a16="http://schemas.microsoft.com/office/drawing/2014/main" id="{9771A06C-0C13-4F11-90C1-A4C17FE234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9179911" y="5267447"/>
            <a:ext cx="1231519" cy="677336"/>
          </a:xfrm>
          <a:prstGeom prst="rect">
            <a:avLst/>
          </a:prstGeom>
        </p:spPr>
      </p:pic>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05659" y="117380"/>
            <a:ext cx="9980682" cy="1096962"/>
          </a:xfrm>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pic>
        <p:nvPicPr>
          <p:cNvPr id="8" name="Picture 7" descr="A close up of a sign&#10;&#10;Description automatically generated">
            <a:extLst>
              <a:ext uri="{FF2B5EF4-FFF2-40B4-BE49-F238E27FC236}">
                <a16:creationId xmlns:a16="http://schemas.microsoft.com/office/drawing/2014/main" id="{159B838D-DB84-4791-B3B3-00ED94FAAB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27375" y="16446"/>
            <a:ext cx="2103120" cy="1156716"/>
          </a:xfrm>
          <a:prstGeom prst="rect">
            <a:avLst/>
          </a:prstGeom>
        </p:spPr>
      </p:pic>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008888" y="1745786"/>
            <a:ext cx="5734050" cy="2219691"/>
          </a:xfrm>
        </p:spPr>
        <p:txBody>
          <a:bodyPr anchor="ctr">
            <a:normAutofit/>
          </a:bodyPr>
          <a:lstStyle>
            <a:lvl1pPr algn="l">
              <a:defRPr sz="4400" cap="all" baseline="0">
                <a:solidFill>
                  <a:srgbClr val="003366"/>
                </a:solidFill>
                <a:latin typeface="Arial" panose="020B0604020202020204" pitchFamily="34" charset="0"/>
                <a:cs typeface="Arial" panose="020B0604020202020204" pitchFamily="34" charset="0"/>
              </a:defRPr>
            </a:lvl1pPr>
          </a:lstStyle>
          <a:p>
            <a:r>
              <a:rPr lang="en-US"/>
              <a:t>Click to edit Master title style</a:t>
            </a:r>
            <a:endParaRPr dirty="0"/>
          </a:p>
        </p:txBody>
      </p:sp>
      <p:sp>
        <p:nvSpPr>
          <p:cNvPr id="3" name="Subtitle 2"/>
          <p:cNvSpPr>
            <a:spLocks noGrp="1"/>
          </p:cNvSpPr>
          <p:nvPr>
            <p:ph type="subTitle" idx="1"/>
          </p:nvPr>
        </p:nvSpPr>
        <p:spPr>
          <a:xfrm>
            <a:off x="1008888" y="4073854"/>
            <a:ext cx="5734050" cy="955565"/>
          </a:xfrm>
        </p:spPr>
        <p:txBody>
          <a:bodyPr>
            <a:normAutofit/>
          </a:bodyPr>
          <a:lstStyle>
            <a:lvl1pPr marL="0" indent="0" algn="l">
              <a:spcBef>
                <a:spcPts val="0"/>
              </a:spcBef>
              <a:buNone/>
              <a:defRPr sz="1800">
                <a:solidFill>
                  <a:srgbClr val="00336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dirty="0"/>
          </a:p>
        </p:txBody>
      </p:sp>
      <p:sp>
        <p:nvSpPr>
          <p:cNvPr id="8" name="Rectangle 7"/>
          <p:cNvSpPr/>
          <p:nvPr/>
        </p:nvSpPr>
        <p:spPr>
          <a:xfrm>
            <a:off x="0" y="-16625"/>
            <a:ext cx="12192000" cy="1079876"/>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4" name="Group 13"/>
          <p:cNvGrpSpPr/>
          <p:nvPr/>
        </p:nvGrpSpPr>
        <p:grpSpPr>
          <a:xfrm>
            <a:off x="0" y="1159625"/>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rgbClr val="003366"/>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rgbClr val="003366"/>
              </a:solidFill>
              <a:miter lim="800000"/>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rgbClr val="003366"/>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rgbClr val="003366"/>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5" name="Picture 4" descr="A close up of a sign&#10;&#10;Description automatically generated">
            <a:extLst>
              <a:ext uri="{FF2B5EF4-FFF2-40B4-BE49-F238E27FC236}">
                <a16:creationId xmlns:a16="http://schemas.microsoft.com/office/drawing/2014/main" id="{CCF621A8-199A-46EE-9BCD-7FF4B0F98B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46925" y="1745786"/>
            <a:ext cx="5619889" cy="3090939"/>
          </a:xfrm>
          <a:prstGeom prst="rect">
            <a:avLst/>
          </a:prstGeom>
        </p:spPr>
      </p:pic>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a:solidFill>
            <a:srgbClr val="003366"/>
          </a:solidFill>
        </p:grpSpPr>
        <p:grpSp>
          <p:nvGrpSpPr>
            <p:cNvPr id="9" name="Group 8"/>
            <p:cNvGrpSpPr/>
            <p:nvPr/>
          </p:nvGrpSpPr>
          <p:grpSpPr>
            <a:xfrm>
              <a:off x="647402" y="2514600"/>
              <a:ext cx="10838688" cy="63125"/>
              <a:chOff x="507492" y="1501519"/>
              <a:chExt cx="8129016" cy="63125"/>
            </a:xfrm>
            <a:grpFill/>
          </p:grpSpPr>
          <p:cxnSp>
            <p:nvCxnSpPr>
              <p:cNvPr id="14" name="Straight Connector 13"/>
              <p:cNvCxnSpPr/>
              <p:nvPr/>
            </p:nvCxnSpPr>
            <p:spPr>
              <a:xfrm>
                <a:off x="507492" y="1564644"/>
                <a:ext cx="8129016" cy="0"/>
              </a:xfrm>
              <a:prstGeom prst="line">
                <a:avLst/>
              </a:prstGeom>
              <a:grpFill/>
              <a:ln w="38100" cap="flat">
                <a:solidFill>
                  <a:srgbClr val="003366"/>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grpFill/>
              <a:ln w="12700" cap="flat">
                <a:solidFill>
                  <a:srgbClr val="003366"/>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1" name="Group 10"/>
            <p:cNvGrpSpPr/>
            <p:nvPr/>
          </p:nvGrpSpPr>
          <p:grpSpPr>
            <a:xfrm rot="10800000">
              <a:off x="647402" y="5645510"/>
              <a:ext cx="10838688" cy="63125"/>
              <a:chOff x="507492" y="1501519"/>
              <a:chExt cx="8129016" cy="63125"/>
            </a:xfrm>
            <a:grpFill/>
          </p:grpSpPr>
          <p:cxnSp>
            <p:nvCxnSpPr>
              <p:cNvPr id="12" name="Straight Connector 11"/>
              <p:cNvCxnSpPr/>
              <p:nvPr/>
            </p:nvCxnSpPr>
            <p:spPr>
              <a:xfrm>
                <a:off x="507492" y="1564644"/>
                <a:ext cx="8129016" cy="0"/>
              </a:xfrm>
              <a:prstGeom prst="line">
                <a:avLst/>
              </a:prstGeom>
              <a:grpFill/>
              <a:ln w="38100" cap="flat">
                <a:solidFill>
                  <a:srgbClr val="00336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grpFill/>
              <a:ln w="12700" cap="flat">
                <a:solidFill>
                  <a:srgbClr val="003366"/>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dirty="0"/>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104899" y="6356351"/>
            <a:ext cx="1829559"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11"/>
          </p:nvPr>
        </p:nvSpPr>
        <p:spPr>
          <a:xfrm>
            <a:off x="2934459" y="6356350"/>
            <a:ext cx="6323082" cy="365126"/>
          </a:xfrm>
          <a:prstGeom prst="rect">
            <a:avLst/>
          </a:prstGeom>
        </p:spPr>
        <p:txBody>
          <a:bodyPr/>
          <a:lstStyle/>
          <a:p>
            <a:endParaRPr dirty="0"/>
          </a:p>
        </p:txBody>
      </p:sp>
      <p:sp>
        <p:nvSpPr>
          <p:cNvPr id="6" name="Slide Number Placeholder 5"/>
          <p:cNvSpPr>
            <a:spLocks noGrp="1"/>
          </p:cNvSpPr>
          <p:nvPr>
            <p:ph type="sldNum" sz="quarter" idx="12"/>
          </p:nvPr>
        </p:nvSpPr>
        <p:spPr>
          <a:xfrm>
            <a:off x="8487295" y="6362158"/>
            <a:ext cx="1828800" cy="365125"/>
          </a:xfrm>
        </p:spPr>
        <p:txBody>
          <a:bodyPr/>
          <a:lstStyle/>
          <a:p>
            <a:fld id="{0FF54DE5-C571-48E8-A5BC-B369434E2F44}" type="slidenum">
              <a:rPr/>
              <a:t>‹#›</a:t>
            </a:fld>
            <a:endParaRPr dirty="0"/>
          </a:p>
        </p:txBody>
      </p:sp>
      <p:pic>
        <p:nvPicPr>
          <p:cNvPr id="16" name="Picture 15" descr="A close up of a sign&#10;&#10;Description automatically generated">
            <a:extLst>
              <a:ext uri="{FF2B5EF4-FFF2-40B4-BE49-F238E27FC236}">
                <a16:creationId xmlns:a16="http://schemas.microsoft.com/office/drawing/2014/main" id="{AD6365B3-084E-4ADF-842A-933FD43145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6342" y="5693140"/>
            <a:ext cx="2103120" cy="115671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66"/>
                </a:solidFill>
                <a:latin typeface="Arial" panose="020B0604020202020204" pitchFamily="34" charset="0"/>
                <a:cs typeface="Arial" panose="020B0604020202020204" pitchFamily="34" charset="0"/>
              </a:defRPr>
            </a:lvl1pPr>
          </a:lstStyle>
          <a:p>
            <a:r>
              <a:rPr lang="en-US"/>
              <a:t>Click to edit Master title style</a:t>
            </a:r>
            <a:endParaRPr dirty="0"/>
          </a:p>
        </p:txBody>
      </p:sp>
      <p:sp>
        <p:nvSpPr>
          <p:cNvPr id="3" name="Content Placeholder 2"/>
          <p:cNvSpPr>
            <a:spLocks noGrp="1"/>
          </p:cNvSpPr>
          <p:nvPr>
            <p:ph sz="half" idx="1"/>
          </p:nvPr>
        </p:nvSpPr>
        <p:spPr>
          <a:xfrm>
            <a:off x="1104900" y="1600200"/>
            <a:ext cx="4914900" cy="4571999"/>
          </a:xfrm>
        </p:spPr>
        <p:txBody>
          <a:bodyPr/>
          <a:lstStyle>
            <a:lvl1pPr>
              <a:defRPr>
                <a:solidFill>
                  <a:srgbClr val="003366"/>
                </a:solidFill>
                <a:latin typeface="Arial" panose="020B0604020202020204" pitchFamily="34" charset="0"/>
                <a:cs typeface="Arial" panose="020B0604020202020204" pitchFamily="34" charset="0"/>
              </a:defRPr>
            </a:lvl1pPr>
            <a:lvl2pPr>
              <a:defRPr>
                <a:solidFill>
                  <a:srgbClr val="003366"/>
                </a:solidFill>
                <a:latin typeface="Arial" panose="020B0604020202020204" pitchFamily="34" charset="0"/>
                <a:cs typeface="Arial" panose="020B0604020202020204" pitchFamily="34" charset="0"/>
              </a:defRPr>
            </a:lvl2pPr>
            <a:lvl3pPr>
              <a:defRPr>
                <a:solidFill>
                  <a:srgbClr val="003366"/>
                </a:solidFill>
                <a:latin typeface="Arial" panose="020B0604020202020204" pitchFamily="34" charset="0"/>
                <a:cs typeface="Arial" panose="020B0604020202020204" pitchFamily="34" charset="0"/>
              </a:defRPr>
            </a:lvl3pPr>
            <a:lvl4pPr>
              <a:defRPr>
                <a:solidFill>
                  <a:srgbClr val="003366"/>
                </a:solidFill>
                <a:latin typeface="Arial" panose="020B0604020202020204" pitchFamily="34" charset="0"/>
                <a:cs typeface="Arial" panose="020B0604020202020204" pitchFamily="34" charset="0"/>
              </a:defRPr>
            </a:lvl4pPr>
            <a:lvl5pPr>
              <a:defRPr>
                <a:solidFill>
                  <a:srgbClr val="003366"/>
                </a:solidFill>
                <a:latin typeface="Arial" panose="020B0604020202020204" pitchFamily="34" charset="0"/>
                <a:cs typeface="Arial" panose="020B0604020202020204" pitchFamily="34" charset="0"/>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172200" y="1600200"/>
            <a:ext cx="4914900" cy="4571999"/>
          </a:xfrm>
        </p:spPr>
        <p:txBody>
          <a:bodyPr/>
          <a:lstStyle>
            <a:lvl1pPr>
              <a:defRPr>
                <a:solidFill>
                  <a:srgbClr val="003366"/>
                </a:solidFill>
                <a:latin typeface="Arial" panose="020B0604020202020204" pitchFamily="34" charset="0"/>
                <a:cs typeface="Arial" panose="020B0604020202020204" pitchFamily="34" charset="0"/>
              </a:defRPr>
            </a:lvl1pPr>
            <a:lvl2pPr>
              <a:defRPr>
                <a:solidFill>
                  <a:srgbClr val="003366"/>
                </a:solidFill>
                <a:latin typeface="Arial" panose="020B0604020202020204" pitchFamily="34" charset="0"/>
                <a:cs typeface="Arial" panose="020B0604020202020204" pitchFamily="34" charset="0"/>
              </a:defRPr>
            </a:lvl2pPr>
            <a:lvl3pPr>
              <a:defRPr>
                <a:solidFill>
                  <a:srgbClr val="003366"/>
                </a:solidFill>
                <a:latin typeface="Arial" panose="020B0604020202020204" pitchFamily="34" charset="0"/>
                <a:cs typeface="Arial" panose="020B0604020202020204" pitchFamily="34" charset="0"/>
              </a:defRPr>
            </a:lvl3pPr>
            <a:lvl4pPr>
              <a:defRPr>
                <a:solidFill>
                  <a:srgbClr val="003366"/>
                </a:solidFill>
                <a:latin typeface="Arial" panose="020B0604020202020204" pitchFamily="34" charset="0"/>
                <a:cs typeface="Arial" panose="020B0604020202020204" pitchFamily="34" charset="0"/>
              </a:defRPr>
            </a:lvl4pPr>
            <a:lvl5pPr>
              <a:defRPr>
                <a:solidFill>
                  <a:srgbClr val="003366"/>
                </a:solidFill>
                <a:latin typeface="Arial" panose="020B0604020202020204" pitchFamily="34" charset="0"/>
                <a:cs typeface="Arial" panose="020B0604020202020204" pitchFamily="34" charset="0"/>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1104899" y="6356351"/>
            <a:ext cx="1829559" cy="365125"/>
          </a:xfrm>
          <a:prstGeom prst="rect">
            <a:avLst/>
          </a:prstGeom>
        </p:spPr>
        <p:txBody>
          <a:bodyPr/>
          <a:lstStyle>
            <a:lvl1pPr>
              <a:defRPr>
                <a:solidFill>
                  <a:srgbClr val="003366"/>
                </a:solidFill>
                <a:latin typeface="Arial" panose="020B0604020202020204" pitchFamily="34" charset="0"/>
                <a:cs typeface="Arial" panose="020B0604020202020204" pitchFamily="34" charset="0"/>
              </a:defRPr>
            </a:lvl1pPr>
          </a:lstStyle>
          <a:p>
            <a:endParaRPr lang="en-US" dirty="0"/>
          </a:p>
        </p:txBody>
      </p:sp>
      <p:sp>
        <p:nvSpPr>
          <p:cNvPr id="6" name="Footer Placeholder 5"/>
          <p:cNvSpPr>
            <a:spLocks noGrp="1"/>
          </p:cNvSpPr>
          <p:nvPr>
            <p:ph type="ftr" sz="quarter" idx="11"/>
          </p:nvPr>
        </p:nvSpPr>
        <p:spPr>
          <a:xfrm>
            <a:off x="2934459" y="6356350"/>
            <a:ext cx="6323082" cy="365126"/>
          </a:xfrm>
          <a:prstGeom prst="rect">
            <a:avLst/>
          </a:prstGeom>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dirty="0"/>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1104899" y="6356351"/>
            <a:ext cx="1829559"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8" name="Footer Placeholder 7"/>
          <p:cNvSpPr>
            <a:spLocks noGrp="1"/>
          </p:cNvSpPr>
          <p:nvPr>
            <p:ph type="ftr" sz="quarter" idx="11"/>
          </p:nvPr>
        </p:nvSpPr>
        <p:spPr>
          <a:xfrm>
            <a:off x="2934459" y="6356350"/>
            <a:ext cx="6323082" cy="365126"/>
          </a:xfrm>
          <a:prstGeom prst="rect">
            <a:avLst/>
          </a:prstGeom>
        </p:spPr>
        <p:txBody>
          <a:bodyPr/>
          <a:lstStyle/>
          <a:p>
            <a:endParaRPr dirty="0"/>
          </a:p>
        </p:txBody>
      </p:sp>
      <p:sp>
        <p:nvSpPr>
          <p:cNvPr id="9" name="Slide Number Placeholder 8"/>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9980682" cy="1096962"/>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dirty="0"/>
          </a:p>
        </p:txBody>
      </p:sp>
      <p:sp>
        <p:nvSpPr>
          <p:cNvPr id="3" name="Date Placeholder 2"/>
          <p:cNvSpPr>
            <a:spLocks noGrp="1"/>
          </p:cNvSpPr>
          <p:nvPr>
            <p:ph type="dt" sz="half" idx="10"/>
          </p:nvPr>
        </p:nvSpPr>
        <p:spPr>
          <a:xfrm>
            <a:off x="1104899" y="6356351"/>
            <a:ext cx="1829559" cy="365125"/>
          </a:xfrm>
          <a:prstGeom prst="rect">
            <a:avLst/>
          </a:prstGeom>
        </p:spPr>
        <p:txBody>
          <a:bodyPr/>
          <a:lstStyle/>
          <a:p>
            <a:endParaRPr dirty="0"/>
          </a:p>
        </p:txBody>
      </p:sp>
      <p:sp>
        <p:nvSpPr>
          <p:cNvPr id="4" name="Footer Placeholder 3"/>
          <p:cNvSpPr>
            <a:spLocks noGrp="1"/>
          </p:cNvSpPr>
          <p:nvPr>
            <p:ph type="ftr" sz="quarter" idx="11"/>
          </p:nvPr>
        </p:nvSpPr>
        <p:spPr>
          <a:xfrm>
            <a:off x="2934459" y="6356350"/>
            <a:ext cx="6323082" cy="365126"/>
          </a:xfrm>
          <a:prstGeom prst="rect">
            <a:avLst/>
          </a:prstGeom>
        </p:spPr>
        <p:txBody>
          <a:bodyPr/>
          <a:lstStyle/>
          <a:p>
            <a:endParaRPr dirty="0"/>
          </a:p>
        </p:txBody>
      </p:sp>
      <p:sp>
        <p:nvSpPr>
          <p:cNvPr id="5" name="Slide Number Placeholder 4"/>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04899" y="6356351"/>
            <a:ext cx="1829559" cy="365125"/>
          </a:xfrm>
          <a:prstGeom prst="rect">
            <a:avLst/>
          </a:prstGeom>
        </p:spPr>
        <p:txBody>
          <a:bodyPr/>
          <a:lstStyle/>
          <a:p>
            <a:endParaRPr dirty="0"/>
          </a:p>
        </p:txBody>
      </p:sp>
      <p:sp>
        <p:nvSpPr>
          <p:cNvPr id="3" name="Footer Placeholder 2"/>
          <p:cNvSpPr>
            <a:spLocks noGrp="1"/>
          </p:cNvSpPr>
          <p:nvPr>
            <p:ph type="ftr" sz="quarter" idx="11"/>
          </p:nvPr>
        </p:nvSpPr>
        <p:spPr>
          <a:xfrm>
            <a:off x="2934459" y="6356350"/>
            <a:ext cx="6323082" cy="365126"/>
          </a:xfrm>
          <a:prstGeom prst="rect">
            <a:avLst/>
          </a:prstGeom>
        </p:spPr>
        <p:txBody>
          <a:bodyPr/>
          <a:lstStyle/>
          <a:p>
            <a:endParaRPr dirty="0"/>
          </a:p>
        </p:txBody>
      </p:sp>
      <p:sp>
        <p:nvSpPr>
          <p:cNvPr id="4" name="Slide Number Placeholder 3"/>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dirty="0"/>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1104899" y="6356351"/>
            <a:ext cx="1829559"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Footer Placeholder 5"/>
          <p:cNvSpPr>
            <a:spLocks noGrp="1"/>
          </p:cNvSpPr>
          <p:nvPr>
            <p:ph type="ftr" sz="quarter" idx="11"/>
          </p:nvPr>
        </p:nvSpPr>
        <p:spPr>
          <a:xfrm>
            <a:off x="2934459" y="6356350"/>
            <a:ext cx="6323082" cy="365126"/>
          </a:xfrm>
          <a:prstGeom prst="rect">
            <a:avLst/>
          </a:prstGeom>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dirty="0"/>
              <a:t>Click to edit Master title style</a:t>
            </a:r>
            <a:endParaRPr dirty="0"/>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dirty="0"/>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rgbClr val="002060"/>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rgbClr val="002060"/>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descr="A close up of a sign&#10;&#10;Description automatically generated">
            <a:extLst>
              <a:ext uri="{FF2B5EF4-FFF2-40B4-BE49-F238E27FC236}">
                <a16:creationId xmlns:a16="http://schemas.microsoft.com/office/drawing/2014/main" id="{ECB35BF3-1688-4352-BA2A-5CD0CBA9684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127375" y="16446"/>
            <a:ext cx="2103120" cy="1156716"/>
          </a:xfrm>
          <a:prstGeom prst="rect">
            <a:avLst/>
          </a:prstGeom>
        </p:spPr>
      </p:pic>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18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8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8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8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8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rgbClr val="002060"/>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rgbClr val="002060"/>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rgbClr val="002060"/>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rgbClr val="002060"/>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0.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10.xml"/><Relationship Id="rId5" Type="http://schemas.openxmlformats.org/officeDocument/2006/relationships/slideLayout" Target="../slideLayouts/slideLayout4.xml"/><Relationship Id="rId4"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notesSlide" Target="../notesSlides/notesSlide11.xml"/><Relationship Id="rId4"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0.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15.xml"/><Relationship Id="rId5" Type="http://schemas.openxmlformats.org/officeDocument/2006/relationships/slideLayout" Target="../slideLayouts/slideLayout4.xml"/><Relationship Id="rId4" Type="http://schemas.openxmlformats.org/officeDocument/2006/relationships/tags" Target="../tags/tag16.xml"/></Relationships>
</file>

<file path=ppt/slides/_rels/slide26.xml.rels><?xml version="1.0" encoding="UTF-8" standalone="yes"?>
<Relationships xmlns="http://schemas.openxmlformats.org/package/2006/relationships"><Relationship Id="rId3" Type="http://schemas.openxmlformats.org/officeDocument/2006/relationships/hyperlink" Target="http://inglesiesollosgrandes.blogspot.com/2010/05/blog-post_18.html"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hyperlink" Target="http://www.pngall.com/plane-png" TargetMode="Externa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hyperlink" Target="https://www.law.cornell.edu/cfr/text/14/141.33" TargetMode="External"/><Relationship Id="rId5" Type="http://schemas.openxmlformats.org/officeDocument/2006/relationships/hyperlink" Target="https://www.law.cornell.edu/cfr/text/14/141.43" TargetMode="External"/><Relationship Id="rId4" Type="http://schemas.openxmlformats.org/officeDocument/2006/relationships/hyperlink" Target="https://www.law.cornell.edu/cfr/text/14/141.25"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1349DCAC-AFBB-437C-A78D-A8D9C0DC6D0B}"/>
              </a:ext>
            </a:extLst>
          </p:cNvPr>
          <p:cNvSpPr>
            <a:spLocks noGrp="1"/>
          </p:cNvSpPr>
          <p:nvPr>
            <p:ph type="subTitle" idx="1"/>
          </p:nvPr>
        </p:nvSpPr>
        <p:spPr>
          <a:xfrm>
            <a:off x="512617" y="4579126"/>
            <a:ext cx="5734050" cy="955565"/>
          </a:xfrm>
        </p:spPr>
        <p:txBody>
          <a:bodyPr/>
          <a:lstStyle/>
          <a:p>
            <a:endParaRPr lang="en-US" dirty="0"/>
          </a:p>
          <a:p>
            <a:endParaRPr lang="en-US" dirty="0"/>
          </a:p>
          <a:p>
            <a:r>
              <a:rPr lang="en-US" dirty="0"/>
              <a:t>October 26, 2021</a:t>
            </a:r>
          </a:p>
        </p:txBody>
      </p:sp>
      <p:sp>
        <p:nvSpPr>
          <p:cNvPr id="6" name="Title 5"/>
          <p:cNvSpPr>
            <a:spLocks noGrp="1"/>
          </p:cNvSpPr>
          <p:nvPr>
            <p:ph type="ctrTitle"/>
          </p:nvPr>
        </p:nvSpPr>
        <p:spPr>
          <a:xfrm>
            <a:off x="449864" y="1981199"/>
            <a:ext cx="6774873" cy="1909483"/>
          </a:xfrm>
        </p:spPr>
        <p:txBody>
          <a:bodyPr anchor="t">
            <a:normAutofit/>
          </a:bodyPr>
          <a:lstStyle/>
          <a:p>
            <a:r>
              <a:rPr lang="en-US" cap="none" dirty="0"/>
              <a:t>Institutions of Higher Learning (IHL) with Flight Programs -Under Part 141</a:t>
            </a:r>
            <a:endParaRPr lang="en-US" dirty="0"/>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8EF54-E50A-4B9E-AFAA-E5108B706098}"/>
              </a:ext>
            </a:extLst>
          </p:cNvPr>
          <p:cNvSpPr>
            <a:spLocks noGrp="1"/>
          </p:cNvSpPr>
          <p:nvPr>
            <p:ph type="title"/>
          </p:nvPr>
        </p:nvSpPr>
        <p:spPr/>
        <p:txBody>
          <a:bodyPr>
            <a:normAutofit/>
          </a:bodyPr>
          <a:lstStyle/>
          <a:p>
            <a:r>
              <a:rPr lang="en-US" sz="2800" dirty="0">
                <a:solidFill>
                  <a:srgbClr val="003366"/>
                </a:solidFill>
              </a:rPr>
              <a:t>Requirements for Initial Approval</a:t>
            </a:r>
          </a:p>
        </p:txBody>
      </p:sp>
      <p:sp>
        <p:nvSpPr>
          <p:cNvPr id="5" name="Text Placeholder 2">
            <a:extLst>
              <a:ext uri="{FF2B5EF4-FFF2-40B4-BE49-F238E27FC236}">
                <a16:creationId xmlns:a16="http://schemas.microsoft.com/office/drawing/2014/main" id="{AAB0BA91-9DA5-4D01-8546-3EB01832CA66}"/>
              </a:ext>
            </a:extLst>
          </p:cNvPr>
          <p:cNvSpPr>
            <a:spLocks noGrp="1"/>
          </p:cNvSpPr>
          <p:nvPr>
            <p:ph type="body" sz="half" idx="2"/>
          </p:nvPr>
        </p:nvSpPr>
        <p:spPr>
          <a:xfrm>
            <a:off x="1104901" y="1297274"/>
            <a:ext cx="9980681" cy="5302819"/>
          </a:xfrm>
        </p:spPr>
        <p:txBody>
          <a:bodyPr>
            <a:noAutofit/>
          </a:bodyPr>
          <a:lstStyle/>
          <a:p>
            <a:r>
              <a:rPr lang="en-US" sz="1750" b="1" dirty="0">
                <a:solidFill>
                  <a:srgbClr val="003366"/>
                </a:solidFill>
              </a:rPr>
              <a:t>What is required for initial approval submittal to the SAA by the IHL?</a:t>
            </a:r>
          </a:p>
          <a:p>
            <a:pPr lvl="0">
              <a:spcBef>
                <a:spcPts val="1000"/>
              </a:spcBef>
              <a:buSzPct val="135000"/>
            </a:pPr>
            <a:r>
              <a:rPr lang="en-US" sz="1750" dirty="0">
                <a:solidFill>
                  <a:srgbClr val="003366"/>
                </a:solidFill>
                <a:latin typeface="Arial" panose="020B0604020202020204"/>
                <a:cs typeface="+mn-cs"/>
              </a:rPr>
              <a:t>The following information is required for initial approval of a 141-flight program:</a:t>
            </a:r>
          </a:p>
          <a:p>
            <a:pPr marL="742950" lvl="1" indent="-228600">
              <a:spcBef>
                <a:spcPts val="1000"/>
              </a:spcBef>
              <a:buSzPct val="135000"/>
              <a:buFont typeface="Arial" panose="020B0604020202020204" pitchFamily="34" charset="0"/>
              <a:buChar char="•"/>
            </a:pPr>
            <a:r>
              <a:rPr lang="en-US" sz="1750" dirty="0">
                <a:solidFill>
                  <a:srgbClr val="003366"/>
                </a:solidFill>
                <a:latin typeface="Arial" panose="020B0604020202020204"/>
                <a:cs typeface="+mn-cs"/>
              </a:rPr>
              <a:t>Air Agency Certificate </a:t>
            </a:r>
            <a:r>
              <a:rPr lang="en-US" sz="1750" b="1" dirty="0">
                <a:solidFill>
                  <a:srgbClr val="003366"/>
                </a:solidFill>
                <a:latin typeface="Arial" panose="020B0604020202020204"/>
                <a:cs typeface="+mn-cs"/>
              </a:rPr>
              <a:t>38 CFR 21.4263</a:t>
            </a:r>
          </a:p>
          <a:p>
            <a:pPr marL="742950" lvl="1" indent="-228600">
              <a:spcBef>
                <a:spcPts val="1000"/>
              </a:spcBef>
              <a:buSzPct val="135000"/>
              <a:buFont typeface="Arial" panose="020B0604020202020204" pitchFamily="34" charset="0"/>
              <a:buChar char="•"/>
            </a:pPr>
            <a:r>
              <a:rPr lang="en-US" sz="1750" dirty="0">
                <a:solidFill>
                  <a:srgbClr val="003366"/>
                </a:solidFill>
                <a:latin typeface="Arial" panose="020B0604020202020204"/>
                <a:cs typeface="+mn-cs"/>
              </a:rPr>
              <a:t>All TCO and Syllabi that is FSDO Stamped that matched the AAC </a:t>
            </a:r>
            <a:r>
              <a:rPr lang="en-US" sz="1750" b="1" dirty="0">
                <a:solidFill>
                  <a:srgbClr val="003366"/>
                </a:solidFill>
                <a:latin typeface="Arial" panose="020B0604020202020204"/>
                <a:cs typeface="+mn-cs"/>
              </a:rPr>
              <a:t>38 CFR 21.4233, 4252</a:t>
            </a:r>
          </a:p>
          <a:p>
            <a:pPr marL="742950" lvl="1" indent="-228600">
              <a:spcBef>
                <a:spcPts val="1000"/>
              </a:spcBef>
              <a:buSzPct val="135000"/>
              <a:buFont typeface="Arial" panose="020B0604020202020204" pitchFamily="34" charset="0"/>
              <a:buChar char="•"/>
            </a:pPr>
            <a:r>
              <a:rPr lang="en-US" sz="1750" dirty="0">
                <a:solidFill>
                  <a:srgbClr val="003366"/>
                </a:solidFill>
                <a:latin typeface="Arial" panose="020B0604020202020204"/>
                <a:cs typeface="+mn-cs"/>
              </a:rPr>
              <a:t>Current college catalog containing:</a:t>
            </a:r>
          </a:p>
          <a:p>
            <a:pPr marL="1200150" lvl="2" indent="-228600">
              <a:spcBef>
                <a:spcPts val="500"/>
              </a:spcBef>
              <a:buSzPct val="135000"/>
              <a:buFont typeface="Arial" panose="020B0604020202020204" pitchFamily="34" charset="0"/>
              <a:buChar char="•"/>
            </a:pPr>
            <a:r>
              <a:rPr lang="en-US" sz="1750" dirty="0">
                <a:solidFill>
                  <a:srgbClr val="003366"/>
                </a:solidFill>
                <a:latin typeface="Arial" panose="020B0604020202020204"/>
              </a:rPr>
              <a:t>Exact descriptions of the program and offered courses </a:t>
            </a:r>
            <a:r>
              <a:rPr lang="en-US" sz="1750" b="1" dirty="0">
                <a:solidFill>
                  <a:srgbClr val="003366"/>
                </a:solidFill>
                <a:latin typeface="Arial" panose="020B0604020202020204"/>
              </a:rPr>
              <a:t>38 CFR 21.4253</a:t>
            </a:r>
          </a:p>
          <a:p>
            <a:pPr marL="1200150" lvl="2" indent="-228600">
              <a:spcBef>
                <a:spcPts val="500"/>
              </a:spcBef>
              <a:buSzPct val="135000"/>
              <a:buFont typeface="Arial" panose="020B0604020202020204" pitchFamily="34" charset="0"/>
              <a:buChar char="•"/>
            </a:pPr>
            <a:r>
              <a:rPr lang="en-US" sz="1750" dirty="0">
                <a:solidFill>
                  <a:srgbClr val="003366"/>
                </a:solidFill>
                <a:latin typeface="Arial" panose="020B0604020202020204"/>
              </a:rPr>
              <a:t>Cost of each course showing evidence of type of payment (flat rate, bill by hour, bill by percentage) </a:t>
            </a:r>
            <a:r>
              <a:rPr lang="en-US" sz="1750" b="1" dirty="0">
                <a:solidFill>
                  <a:srgbClr val="003366"/>
                </a:solidFill>
                <a:latin typeface="Arial" panose="020B0604020202020204"/>
              </a:rPr>
              <a:t>38 CFR 21.9600, 38 USC 3690 (a)</a:t>
            </a:r>
          </a:p>
          <a:p>
            <a:pPr marL="1200150" lvl="2" indent="-228600">
              <a:spcBef>
                <a:spcPts val="500"/>
              </a:spcBef>
              <a:buSzPct val="135000"/>
              <a:buFont typeface="Arial" panose="020B0604020202020204" pitchFamily="34" charset="0"/>
              <a:buChar char="•"/>
            </a:pPr>
            <a:r>
              <a:rPr lang="en-US" sz="1750" dirty="0">
                <a:solidFill>
                  <a:srgbClr val="003366"/>
                </a:solidFill>
                <a:latin typeface="Arial" panose="020B0604020202020204"/>
              </a:rPr>
              <a:t>Proof that each flight course description contains the exact amount of hours needed to complete each course in accordance with </a:t>
            </a:r>
            <a:r>
              <a:rPr lang="en-US" sz="1750" b="1" dirty="0">
                <a:solidFill>
                  <a:srgbClr val="003366"/>
                </a:solidFill>
                <a:latin typeface="Arial" panose="020B0604020202020204"/>
              </a:rPr>
              <a:t>PA 223-15-01</a:t>
            </a:r>
          </a:p>
          <a:p>
            <a:pPr marL="1200150" lvl="2" indent="-228600">
              <a:spcBef>
                <a:spcPts val="500"/>
              </a:spcBef>
              <a:buSzPct val="135000"/>
              <a:buFont typeface="Arial" panose="020B0604020202020204" pitchFamily="34" charset="0"/>
              <a:buChar char="•"/>
            </a:pPr>
            <a:r>
              <a:rPr lang="en-US" sz="1750" dirty="0">
                <a:solidFill>
                  <a:srgbClr val="003366"/>
                </a:solidFill>
                <a:latin typeface="Arial" panose="020B0604020202020204"/>
              </a:rPr>
              <a:t>Incomplete policy if the school has one or is using one in relation to flight courses not completed within the standard term </a:t>
            </a:r>
            <a:r>
              <a:rPr lang="en-US" sz="1750" b="1" dirty="0">
                <a:solidFill>
                  <a:srgbClr val="003366"/>
                </a:solidFill>
                <a:latin typeface="Arial" panose="020B0604020202020204"/>
              </a:rPr>
              <a:t>38 CFR 21.4253</a:t>
            </a:r>
          </a:p>
          <a:p>
            <a:pPr marL="1200150" lvl="2" indent="-228600">
              <a:spcBef>
                <a:spcPts val="500"/>
              </a:spcBef>
              <a:buSzPct val="135000"/>
              <a:buFont typeface="Arial" panose="020B0604020202020204" pitchFamily="34" charset="0"/>
              <a:buChar char="•"/>
            </a:pPr>
            <a:r>
              <a:rPr lang="en-US" sz="1750" dirty="0">
                <a:solidFill>
                  <a:srgbClr val="003366"/>
                </a:solidFill>
                <a:latin typeface="Arial" panose="020B0604020202020204"/>
              </a:rPr>
              <a:t>Evidence that flight labs are conducted on a rigid schedule provided by the institution of higher learning showing completion of the course within the standard term </a:t>
            </a:r>
            <a:r>
              <a:rPr lang="en-US" sz="1750" b="1" dirty="0">
                <a:solidFill>
                  <a:srgbClr val="003366"/>
                </a:solidFill>
                <a:latin typeface="Arial" panose="020B0604020202020204"/>
              </a:rPr>
              <a:t>38 CFR 21.4253</a:t>
            </a:r>
          </a:p>
          <a:p>
            <a:pPr marL="1200150" lvl="2" indent="-228600">
              <a:spcBef>
                <a:spcPts val="500"/>
              </a:spcBef>
              <a:buSzPct val="135000"/>
              <a:buFont typeface="Arial" panose="020B0604020202020204" pitchFamily="34" charset="0"/>
              <a:buChar char="•"/>
            </a:pPr>
            <a:r>
              <a:rPr lang="en-US" sz="1750" dirty="0">
                <a:solidFill>
                  <a:srgbClr val="003366"/>
                </a:solidFill>
                <a:latin typeface="Arial" panose="020B0604020202020204"/>
              </a:rPr>
              <a:t>Statements of what will constitute the approval of a re-scheduled flight hour, examples could be weather, maintenance, proof of illness, or instructor availability </a:t>
            </a:r>
            <a:r>
              <a:rPr lang="en-US" sz="1750" b="1" dirty="0">
                <a:solidFill>
                  <a:srgbClr val="003366"/>
                </a:solidFill>
                <a:latin typeface="Arial" panose="020B0604020202020204"/>
              </a:rPr>
              <a:t>38 CFR 21.4253</a:t>
            </a:r>
          </a:p>
          <a:p>
            <a:pPr marL="971550" lvl="2">
              <a:spcBef>
                <a:spcPts val="500"/>
              </a:spcBef>
              <a:buSzPct val="135000"/>
            </a:pPr>
            <a:endParaRPr lang="en-US" sz="1750" dirty="0">
              <a:solidFill>
                <a:srgbClr val="003366"/>
              </a:solidFill>
              <a:latin typeface="Arial" panose="020B0604020202020204"/>
            </a:endParaRPr>
          </a:p>
        </p:txBody>
      </p:sp>
      <p:sp>
        <p:nvSpPr>
          <p:cNvPr id="3" name="Slide Number Placeholder 2">
            <a:extLst>
              <a:ext uri="{FF2B5EF4-FFF2-40B4-BE49-F238E27FC236}">
                <a16:creationId xmlns:a16="http://schemas.microsoft.com/office/drawing/2014/main" id="{CDCBC546-7CE5-4F6D-B37D-0DC9BAC1DCE6}"/>
              </a:ext>
            </a:extLst>
          </p:cNvPr>
          <p:cNvSpPr>
            <a:spLocks noGrp="1"/>
          </p:cNvSpPr>
          <p:nvPr>
            <p:ph type="sldNum" sz="quarter" idx="12"/>
          </p:nvPr>
        </p:nvSpPr>
        <p:spPr/>
        <p:txBody>
          <a:bodyPr/>
          <a:lstStyle/>
          <a:p>
            <a:fld id="{0FF54DE5-C571-48E8-A5BC-B369434E2F44}" type="slidenum">
              <a:rPr lang="en-US" smtClean="0"/>
              <a:t>10</a:t>
            </a:fld>
            <a:endParaRPr lang="en-US" dirty="0"/>
          </a:p>
        </p:txBody>
      </p:sp>
    </p:spTree>
    <p:extLst>
      <p:ext uri="{BB962C8B-B14F-4D97-AF65-F5344CB8AC3E}">
        <p14:creationId xmlns:p14="http://schemas.microsoft.com/office/powerpoint/2010/main" val="368357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62FCE5-CEED-4CE4-BD3F-738947FBF3E6}"/>
              </a:ext>
            </a:extLst>
          </p:cNvPr>
          <p:cNvSpPr>
            <a:spLocks noGrp="1"/>
          </p:cNvSpPr>
          <p:nvPr>
            <p:ph type="body" sz="half" idx="2"/>
          </p:nvPr>
        </p:nvSpPr>
        <p:spPr>
          <a:xfrm>
            <a:off x="879231" y="1381882"/>
            <a:ext cx="9350567" cy="4572000"/>
          </a:xfrm>
        </p:spPr>
        <p:txBody>
          <a:bodyPr>
            <a:normAutofit/>
          </a:bodyPr>
          <a:lstStyle/>
          <a:p>
            <a:pPr marL="228600" lvl="1">
              <a:spcBef>
                <a:spcPts val="1200"/>
              </a:spcBef>
            </a:pPr>
            <a:r>
              <a:rPr lang="en-US" sz="1800" b="1" dirty="0">
                <a:solidFill>
                  <a:srgbClr val="003366"/>
                </a:solidFill>
                <a:latin typeface="Arial" panose="020B0604020202020204" pitchFamily="34" charset="0"/>
                <a:ea typeface="+mj-ea"/>
                <a:cs typeface="Arial" panose="020B0604020202020204" pitchFamily="34" charset="0"/>
              </a:rPr>
              <a:t>Is a contract used for equipment? 38 CFR 21.4233</a:t>
            </a:r>
          </a:p>
          <a:p>
            <a:pPr marL="285750" lvl="1">
              <a:spcBef>
                <a:spcPts val="1200"/>
              </a:spcBef>
            </a:pPr>
            <a:r>
              <a:rPr lang="en-US" sz="1800" dirty="0">
                <a:solidFill>
                  <a:srgbClr val="003366"/>
                </a:solidFill>
                <a:latin typeface="Arial" panose="020B0604020202020204" pitchFamily="34" charset="0"/>
                <a:cs typeface="Arial" panose="020B0604020202020204" pitchFamily="34" charset="0"/>
              </a:rPr>
              <a:t>If the facility does not own the aircraft ,they may lease/contract the usage from an NCD Flight facility</a:t>
            </a:r>
          </a:p>
          <a:p>
            <a:pPr marL="1085850" lvl="1" indent="-342900">
              <a:buFont typeface="Arial" panose="020B0604020202020204" pitchFamily="34" charset="0"/>
              <a:buChar char="•"/>
            </a:pPr>
            <a:r>
              <a:rPr lang="en-US" sz="1800" dirty="0">
                <a:solidFill>
                  <a:srgbClr val="003366"/>
                </a:solidFill>
                <a:latin typeface="Arial" panose="020B0604020202020204" pitchFamily="34" charset="0"/>
                <a:cs typeface="Arial" panose="020B0604020202020204" pitchFamily="34" charset="0"/>
              </a:rPr>
              <a:t>The NCD facility does not have to be approved by the VA to lease the equipment</a:t>
            </a:r>
          </a:p>
          <a:p>
            <a:pPr marL="1085850" lvl="1" indent="-342900">
              <a:buFont typeface="Arial" panose="020B0604020202020204" pitchFamily="34" charset="0"/>
              <a:buChar char="•"/>
            </a:pPr>
            <a:r>
              <a:rPr lang="en-US" sz="1800" dirty="0">
                <a:solidFill>
                  <a:srgbClr val="003366"/>
                </a:solidFill>
                <a:latin typeface="Arial" panose="020B0604020202020204" pitchFamily="34" charset="0"/>
                <a:cs typeface="Arial" panose="020B0604020202020204" pitchFamily="34" charset="0"/>
              </a:rPr>
              <a:t>The institution conducting training under part 141 is not limited to approving the type of aircraft as an NCD facility</a:t>
            </a:r>
          </a:p>
          <a:p>
            <a:pPr marL="1085850" lvl="1" indent="-342900">
              <a:buFont typeface="Arial" panose="020B0604020202020204" pitchFamily="34" charset="0"/>
              <a:buChar char="•"/>
            </a:pPr>
            <a:r>
              <a:rPr lang="en-US" sz="1800" dirty="0">
                <a:solidFill>
                  <a:srgbClr val="003366"/>
                </a:solidFill>
                <a:latin typeface="Arial" panose="020B0604020202020204" pitchFamily="34" charset="0"/>
                <a:cs typeface="Arial" panose="020B0604020202020204" pitchFamily="34" charset="0"/>
              </a:rPr>
              <a:t> If the NCD facility is approved by the VA, the IHL is not limited to leasing/contracting equipment approved by the VA for usage in their program</a:t>
            </a:r>
          </a:p>
          <a:p>
            <a:pPr marL="1085850" lvl="1" indent="-342900">
              <a:buFont typeface="Arial" panose="020B0604020202020204" pitchFamily="34" charset="0"/>
              <a:buChar char="•"/>
            </a:pPr>
            <a:r>
              <a:rPr lang="en-US" sz="1800" dirty="0">
                <a:solidFill>
                  <a:srgbClr val="003366"/>
                </a:solidFill>
                <a:latin typeface="Arial" panose="020B0604020202020204" pitchFamily="34" charset="0"/>
                <a:cs typeface="Arial" panose="020B0604020202020204" pitchFamily="34" charset="0"/>
              </a:rPr>
              <a:t>The contract for equipment does not have to be as detailed as the contract required for a fully contracted flight program and can be limited to just the aircraft itself</a:t>
            </a:r>
          </a:p>
          <a:p>
            <a:pPr marL="1085850" lvl="1" indent="-342900">
              <a:buFont typeface="Arial" panose="020B0604020202020204" pitchFamily="34" charset="0"/>
              <a:buChar char="•"/>
            </a:pPr>
            <a:r>
              <a:rPr lang="en-US" sz="1800" dirty="0">
                <a:solidFill>
                  <a:srgbClr val="003366"/>
                </a:solidFill>
                <a:latin typeface="Arial" panose="020B0604020202020204" pitchFamily="34" charset="0"/>
                <a:cs typeface="Arial" panose="020B0604020202020204" pitchFamily="34" charset="0"/>
              </a:rPr>
              <a:t>This contract must be submitted to the SAA for approval</a:t>
            </a:r>
          </a:p>
        </p:txBody>
      </p:sp>
      <p:sp>
        <p:nvSpPr>
          <p:cNvPr id="8" name="Title 1">
            <a:extLst>
              <a:ext uri="{FF2B5EF4-FFF2-40B4-BE49-F238E27FC236}">
                <a16:creationId xmlns:a16="http://schemas.microsoft.com/office/drawing/2014/main" id="{448A6FE3-B4B2-45BF-B449-BCC146971CF0}"/>
              </a:ext>
            </a:extLst>
          </p:cNvPr>
          <p:cNvSpPr>
            <a:spLocks noGrp="1"/>
          </p:cNvSpPr>
          <p:nvPr>
            <p:ph type="title"/>
          </p:nvPr>
        </p:nvSpPr>
        <p:spPr>
          <a:xfrm>
            <a:off x="1104900" y="76200"/>
            <a:ext cx="9980682" cy="1096962"/>
          </a:xfrm>
        </p:spPr>
        <p:txBody>
          <a:bodyPr>
            <a:normAutofit/>
          </a:bodyPr>
          <a:lstStyle/>
          <a:p>
            <a:r>
              <a:rPr lang="en-US" sz="2800" dirty="0">
                <a:solidFill>
                  <a:srgbClr val="003366"/>
                </a:solidFill>
              </a:rPr>
              <a:t>Equipment Contract</a:t>
            </a:r>
          </a:p>
        </p:txBody>
      </p:sp>
      <p:sp>
        <p:nvSpPr>
          <p:cNvPr id="2" name="Slide Number Placeholder 1">
            <a:extLst>
              <a:ext uri="{FF2B5EF4-FFF2-40B4-BE49-F238E27FC236}">
                <a16:creationId xmlns:a16="http://schemas.microsoft.com/office/drawing/2014/main" id="{56895772-4577-42BE-A89A-7E0E23358618}"/>
              </a:ext>
            </a:extLst>
          </p:cNvPr>
          <p:cNvSpPr>
            <a:spLocks noGrp="1"/>
          </p:cNvSpPr>
          <p:nvPr>
            <p:ph type="sldNum" sz="quarter" idx="12"/>
          </p:nvPr>
        </p:nvSpPr>
        <p:spPr/>
        <p:txBody>
          <a:bodyPr/>
          <a:lstStyle/>
          <a:p>
            <a:fld id="{0FF54DE5-C571-48E8-A5BC-B369434E2F44}" type="slidenum">
              <a:rPr lang="en-US" smtClean="0"/>
              <a:t>11</a:t>
            </a:fld>
            <a:endParaRPr lang="en-US" dirty="0"/>
          </a:p>
        </p:txBody>
      </p:sp>
    </p:spTree>
    <p:extLst>
      <p:ext uri="{BB962C8B-B14F-4D97-AF65-F5344CB8AC3E}">
        <p14:creationId xmlns:p14="http://schemas.microsoft.com/office/powerpoint/2010/main" val="76087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772BDA5F-D31C-4B58-99EF-2C37E9467286}"/>
              </a:ext>
            </a:extLst>
          </p:cNvPr>
          <p:cNvSpPr>
            <a:spLocks noGrp="1"/>
          </p:cNvSpPr>
          <p:nvPr>
            <p:ph type="body" sz="half" idx="2"/>
          </p:nvPr>
        </p:nvSpPr>
        <p:spPr>
          <a:xfrm>
            <a:off x="1104901" y="1365739"/>
            <a:ext cx="9980681" cy="4572000"/>
          </a:xfrm>
        </p:spPr>
        <p:txBody>
          <a:bodyPr vert="horz" lIns="91440" tIns="45720" rIns="91440" bIns="45720" rtlCol="0">
            <a:normAutofit/>
          </a:bodyPr>
          <a:lstStyle/>
          <a:p>
            <a:pPr indent="-228600">
              <a:spcBef>
                <a:spcPts val="600"/>
              </a:spcBef>
              <a:spcAft>
                <a:spcPts val="600"/>
              </a:spcAft>
            </a:pPr>
            <a:r>
              <a:rPr lang="en-US" b="1" dirty="0">
                <a:solidFill>
                  <a:srgbClr val="003366"/>
                </a:solidFill>
              </a:rPr>
              <a:t>Is a contract used for space? 38 CFR 21.4233</a:t>
            </a:r>
          </a:p>
          <a:p>
            <a:r>
              <a:rPr lang="en-US" dirty="0">
                <a:solidFill>
                  <a:srgbClr val="003366"/>
                </a:solidFill>
              </a:rPr>
              <a:t>If the facility does not own the airfield in which the courses are given, they may lease or contract the space necessary to conduct the training.  This also constitutes criteria that must be met in accordance with their accrediting body criteria:</a:t>
            </a:r>
          </a:p>
          <a:p>
            <a:pPr marL="628650" indent="-342900">
              <a:buFont typeface="Arial" panose="020B0604020202020204" pitchFamily="34" charset="0"/>
              <a:buChar char="•"/>
            </a:pPr>
            <a:r>
              <a:rPr lang="en-US" dirty="0">
                <a:solidFill>
                  <a:srgbClr val="003366"/>
                </a:solidFill>
              </a:rPr>
              <a:t>The IHL must lease space in accordance with requirements set aside by their accrediting body</a:t>
            </a:r>
          </a:p>
          <a:p>
            <a:pPr marL="628650" indent="-342900">
              <a:buFont typeface="Arial" panose="020B0604020202020204" pitchFamily="34" charset="0"/>
              <a:buChar char="•"/>
            </a:pPr>
            <a:r>
              <a:rPr lang="en-US" dirty="0">
                <a:solidFill>
                  <a:srgbClr val="003366"/>
                </a:solidFill>
              </a:rPr>
              <a:t>The space must be in good standing with the requirements dictated by the number of students attending the class</a:t>
            </a:r>
          </a:p>
          <a:p>
            <a:pPr marL="628650" indent="-342900">
              <a:buFont typeface="Arial" panose="020B0604020202020204" pitchFamily="34" charset="0"/>
              <a:buChar char="•"/>
            </a:pPr>
            <a:r>
              <a:rPr lang="en-US" dirty="0">
                <a:solidFill>
                  <a:srgbClr val="003366"/>
                </a:solidFill>
              </a:rPr>
              <a:t>The space must have in place all safety requirements mandated for a classroom used within an institute of higher learning</a:t>
            </a:r>
          </a:p>
          <a:p>
            <a:pPr marL="628650" indent="-342900">
              <a:buFont typeface="Arial" panose="020B0604020202020204" pitchFamily="34" charset="0"/>
              <a:buChar char="•"/>
            </a:pPr>
            <a:r>
              <a:rPr lang="en-US" dirty="0">
                <a:solidFill>
                  <a:srgbClr val="003366"/>
                </a:solidFill>
              </a:rPr>
              <a:t>The SAA must verify both criteria above has been proven as part of the contract approval</a:t>
            </a:r>
          </a:p>
          <a:p>
            <a:pPr marL="628650" indent="-342900">
              <a:buFont typeface="Arial" panose="020B0604020202020204" pitchFamily="34" charset="0"/>
              <a:buChar char="•"/>
            </a:pPr>
            <a:r>
              <a:rPr lang="en-US" b="1" dirty="0">
                <a:solidFill>
                  <a:srgbClr val="003366"/>
                </a:solidFill>
              </a:rPr>
              <a:t>“YES” </a:t>
            </a:r>
            <a:r>
              <a:rPr lang="en-US" dirty="0">
                <a:solidFill>
                  <a:srgbClr val="003366"/>
                </a:solidFill>
              </a:rPr>
              <a:t>the contract must be submitted to the SAA as part of the approval package</a:t>
            </a:r>
          </a:p>
          <a:p>
            <a:pPr marL="228600" lvl="1">
              <a:spcAft>
                <a:spcPts val="600"/>
              </a:spcAft>
            </a:pPr>
            <a:endParaRPr lang="en-US" sz="1800" dirty="0">
              <a:solidFill>
                <a:srgbClr val="003366"/>
              </a:solidFill>
              <a:latin typeface="Arial" panose="020B0604020202020204" pitchFamily="34" charset="0"/>
              <a:cs typeface="Arial" panose="020B0604020202020204" pitchFamily="34" charset="0"/>
            </a:endParaRPr>
          </a:p>
          <a:p>
            <a:pPr lvl="1" indent="-228600">
              <a:spcAft>
                <a:spcPts val="600"/>
              </a:spcAft>
            </a:pPr>
            <a:endParaRPr lang="en-US" sz="1800" dirty="0">
              <a:solidFill>
                <a:srgbClr val="003366"/>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1899D02-667A-429B-BCE3-A0DCBE713907}"/>
              </a:ext>
            </a:extLst>
          </p:cNvPr>
          <p:cNvSpPr>
            <a:spLocks noGrp="1"/>
          </p:cNvSpPr>
          <p:nvPr>
            <p:ph type="title"/>
          </p:nvPr>
        </p:nvSpPr>
        <p:spPr/>
        <p:txBody>
          <a:bodyPr>
            <a:normAutofit/>
          </a:bodyPr>
          <a:lstStyle/>
          <a:p>
            <a:r>
              <a:rPr lang="en-US" sz="2800" dirty="0">
                <a:solidFill>
                  <a:srgbClr val="003366"/>
                </a:solidFill>
              </a:rPr>
              <a:t>Space Contract</a:t>
            </a:r>
          </a:p>
        </p:txBody>
      </p:sp>
      <p:sp>
        <p:nvSpPr>
          <p:cNvPr id="3" name="Slide Number Placeholder 2">
            <a:extLst>
              <a:ext uri="{FF2B5EF4-FFF2-40B4-BE49-F238E27FC236}">
                <a16:creationId xmlns:a16="http://schemas.microsoft.com/office/drawing/2014/main" id="{5B6BDBAD-1480-4257-8495-10974784180F}"/>
              </a:ext>
            </a:extLst>
          </p:cNvPr>
          <p:cNvSpPr>
            <a:spLocks noGrp="1"/>
          </p:cNvSpPr>
          <p:nvPr>
            <p:ph type="sldNum" sz="quarter" idx="12"/>
          </p:nvPr>
        </p:nvSpPr>
        <p:spPr/>
        <p:txBody>
          <a:bodyPr/>
          <a:lstStyle/>
          <a:p>
            <a:fld id="{0FF54DE5-C571-48E8-A5BC-B369434E2F44}" type="slidenum">
              <a:rPr lang="en-US" smtClean="0"/>
              <a:t>12</a:t>
            </a:fld>
            <a:endParaRPr lang="en-US" dirty="0"/>
          </a:p>
        </p:txBody>
      </p:sp>
    </p:spTree>
    <p:extLst>
      <p:ext uri="{BB962C8B-B14F-4D97-AF65-F5344CB8AC3E}">
        <p14:creationId xmlns:p14="http://schemas.microsoft.com/office/powerpoint/2010/main" val="260059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B2557F-6590-43D4-BB19-6EC99AF8F06E}"/>
              </a:ext>
            </a:extLst>
          </p:cNvPr>
          <p:cNvSpPr/>
          <p:nvPr/>
        </p:nvSpPr>
        <p:spPr>
          <a:xfrm>
            <a:off x="1104900" y="1392707"/>
            <a:ext cx="9980682" cy="4867415"/>
          </a:xfrm>
          <a:prstGeom prst="rect">
            <a:avLst/>
          </a:prstGeom>
        </p:spPr>
        <p:txBody>
          <a:bodyPr vert="horz" lIns="0" tIns="45720" rIns="0" bIns="45720" rtlCol="0">
            <a:noAutofit/>
          </a:bodyPr>
          <a:lstStyle/>
          <a:p>
            <a:pPr>
              <a:lnSpc>
                <a:spcPct val="90000"/>
              </a:lnSpc>
              <a:spcBef>
                <a:spcPts val="1200"/>
              </a:spcBef>
              <a:spcAft>
                <a:spcPct val="35000"/>
              </a:spcAft>
            </a:pPr>
            <a:r>
              <a:rPr lang="en-US" b="1" dirty="0">
                <a:solidFill>
                  <a:srgbClr val="003366"/>
                </a:solidFill>
                <a:latin typeface="Arial" panose="020B0604020202020204" pitchFamily="34" charset="0"/>
                <a:cs typeface="Arial" panose="020B0604020202020204" pitchFamily="34" charset="0"/>
              </a:rPr>
              <a:t>Are flight instructors’ part of the faculty or are they contracted? 38 CFR 21.4233, 4253</a:t>
            </a:r>
          </a:p>
          <a:p>
            <a:pPr>
              <a:lnSpc>
                <a:spcPct val="90000"/>
              </a:lnSpc>
              <a:spcBef>
                <a:spcPts val="1200"/>
              </a:spcBef>
            </a:pPr>
            <a:r>
              <a:rPr lang="en-US" dirty="0">
                <a:solidFill>
                  <a:srgbClr val="003366"/>
                </a:solidFill>
                <a:latin typeface="Arial" panose="020B0604020202020204" pitchFamily="34" charset="0"/>
                <a:cs typeface="Arial" panose="020B0604020202020204" pitchFamily="34" charset="0"/>
              </a:rPr>
              <a:t>Contracts for instructors in a fully 141 program is authorized. However each instructor contracted must meet the following criteria (which may be the same criteria if hired as a member of the faculty):</a:t>
            </a:r>
          </a:p>
          <a:p>
            <a:pPr marL="514350" lvl="1" indent="-285750">
              <a:lnSpc>
                <a:spcPct val="90000"/>
              </a:lnSpc>
              <a:spcBef>
                <a:spcPts val="1200"/>
              </a:spcBef>
              <a:buFont typeface="Arial" panose="020B0604020202020204" pitchFamily="34" charset="0"/>
              <a:buChar char="•"/>
            </a:pPr>
            <a:r>
              <a:rPr lang="en-US" dirty="0">
                <a:solidFill>
                  <a:srgbClr val="003366"/>
                </a:solidFill>
                <a:latin typeface="Arial" panose="020B0604020202020204" pitchFamily="34" charset="0"/>
                <a:cs typeface="Arial" panose="020B0604020202020204" pitchFamily="34" charset="0"/>
              </a:rPr>
              <a:t>Must have FAA certifications for each course they are listed to teach</a:t>
            </a:r>
          </a:p>
          <a:p>
            <a:pPr marL="514350" lvl="1" indent="-285750">
              <a:lnSpc>
                <a:spcPct val="90000"/>
              </a:lnSpc>
              <a:spcBef>
                <a:spcPts val="1200"/>
              </a:spcBef>
              <a:buFont typeface="Arial" panose="020B0604020202020204" pitchFamily="34" charset="0"/>
              <a:buChar char="•"/>
            </a:pPr>
            <a:r>
              <a:rPr lang="en-US" dirty="0">
                <a:solidFill>
                  <a:srgbClr val="003366"/>
                </a:solidFill>
                <a:latin typeface="Arial" panose="020B0604020202020204" pitchFamily="34" charset="0"/>
                <a:cs typeface="Arial" panose="020B0604020202020204" pitchFamily="34" charset="0"/>
              </a:rPr>
              <a:t>Must have FAA certification to be a Flight Instructor</a:t>
            </a:r>
          </a:p>
          <a:p>
            <a:pPr marL="514350" lvl="1" indent="-285750">
              <a:lnSpc>
                <a:spcPct val="90000"/>
              </a:lnSpc>
              <a:spcBef>
                <a:spcPts val="1200"/>
              </a:spcBef>
              <a:buFont typeface="Arial" panose="020B0604020202020204" pitchFamily="34" charset="0"/>
              <a:buChar char="•"/>
            </a:pPr>
            <a:r>
              <a:rPr lang="en-US" dirty="0">
                <a:solidFill>
                  <a:srgbClr val="003366"/>
                </a:solidFill>
                <a:latin typeface="Arial" panose="020B0604020202020204" pitchFamily="34" charset="0"/>
                <a:cs typeface="Arial" panose="020B0604020202020204" pitchFamily="34" charset="0"/>
              </a:rPr>
              <a:t>Must meet the Accrediting Body’s criteria to teach at the accredited IHL</a:t>
            </a:r>
          </a:p>
          <a:p>
            <a:pPr marL="514350" lvl="1" indent="-285750">
              <a:lnSpc>
                <a:spcPct val="90000"/>
              </a:lnSpc>
              <a:spcBef>
                <a:spcPts val="1200"/>
              </a:spcBef>
              <a:buFont typeface="Arial" panose="020B0604020202020204" pitchFamily="34" charset="0"/>
              <a:buChar char="•"/>
            </a:pPr>
            <a:r>
              <a:rPr lang="en-US" dirty="0">
                <a:solidFill>
                  <a:srgbClr val="003366"/>
                </a:solidFill>
                <a:latin typeface="Arial" panose="020B0604020202020204" pitchFamily="34" charset="0"/>
                <a:cs typeface="Arial" panose="020B0604020202020204" pitchFamily="34" charset="0"/>
              </a:rPr>
              <a:t>Must meet the State criteria to teach at the IHL</a:t>
            </a:r>
          </a:p>
          <a:p>
            <a:pPr marL="514350" lvl="1" indent="-285750">
              <a:lnSpc>
                <a:spcPct val="90000"/>
              </a:lnSpc>
              <a:spcBef>
                <a:spcPts val="1200"/>
              </a:spcBef>
              <a:buFont typeface="Arial" panose="020B0604020202020204" pitchFamily="34" charset="0"/>
              <a:buChar char="•"/>
            </a:pPr>
            <a:r>
              <a:rPr lang="en-US" dirty="0">
                <a:solidFill>
                  <a:srgbClr val="003366"/>
                </a:solidFill>
                <a:latin typeface="Arial" panose="020B0604020202020204" pitchFamily="34" charset="0"/>
                <a:cs typeface="Arial" panose="020B0604020202020204" pitchFamily="34" charset="0"/>
              </a:rPr>
              <a:t>Can substitute certifications for IHL requirements if allowable by state and school regulations and monitored by the assigned faculty member in charge of the program.</a:t>
            </a:r>
          </a:p>
          <a:p>
            <a:pPr marL="514350" lvl="1" indent="-285750">
              <a:lnSpc>
                <a:spcPct val="90000"/>
              </a:lnSpc>
              <a:spcBef>
                <a:spcPts val="1200"/>
              </a:spcBef>
              <a:buFont typeface="Arial" panose="020B0604020202020204" pitchFamily="34" charset="0"/>
              <a:buChar char="•"/>
            </a:pPr>
            <a:r>
              <a:rPr lang="en-US" dirty="0">
                <a:solidFill>
                  <a:srgbClr val="003366"/>
                </a:solidFill>
                <a:latin typeface="Arial" panose="020B0604020202020204" pitchFamily="34" charset="0"/>
                <a:cs typeface="Arial" panose="020B0604020202020204" pitchFamily="34" charset="0"/>
              </a:rPr>
              <a:t>Must meet any additional requirements mandated by the institution to teach the course</a:t>
            </a:r>
          </a:p>
          <a:p>
            <a:pPr marL="971550" lvl="2" indent="-285750">
              <a:lnSpc>
                <a:spcPct val="90000"/>
              </a:lnSpc>
              <a:spcBef>
                <a:spcPts val="1200"/>
              </a:spcBef>
              <a:buFont typeface="Arial" panose="020B0604020202020204" pitchFamily="34" charset="0"/>
              <a:buChar char="•"/>
            </a:pPr>
            <a:r>
              <a:rPr lang="en-US" dirty="0">
                <a:solidFill>
                  <a:srgbClr val="003366"/>
                </a:solidFill>
                <a:latin typeface="Arial" panose="020B0604020202020204" pitchFamily="34" charset="0"/>
                <a:cs typeface="Arial" panose="020B0604020202020204" pitchFamily="34" charset="0"/>
              </a:rPr>
              <a:t>This includes the institutional policy on the substitution of FAA certifications for possible degree requirements</a:t>
            </a:r>
          </a:p>
          <a:p>
            <a:pPr>
              <a:lnSpc>
                <a:spcPct val="90000"/>
              </a:lnSpc>
              <a:spcBef>
                <a:spcPts val="1200"/>
              </a:spcBef>
              <a:spcAft>
                <a:spcPct val="35000"/>
              </a:spcAft>
            </a:pPr>
            <a:endParaRPr lang="en-US" dirty="0">
              <a:solidFill>
                <a:srgbClr val="003366"/>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104900" y="76200"/>
            <a:ext cx="9980682" cy="1096962"/>
          </a:xfrm>
        </p:spPr>
        <p:txBody>
          <a:bodyPr vert="horz" lIns="0" tIns="45720" rIns="0" bIns="45720" rtlCol="0" anchor="b">
            <a:normAutofit/>
          </a:bodyPr>
          <a:lstStyle/>
          <a:p>
            <a:r>
              <a:rPr lang="en-US" dirty="0"/>
              <a:t>Faculty or Contracted Instructors</a:t>
            </a:r>
          </a:p>
        </p:txBody>
      </p:sp>
      <p:sp>
        <p:nvSpPr>
          <p:cNvPr id="4" name="Slide Number Placeholder 3">
            <a:extLst>
              <a:ext uri="{FF2B5EF4-FFF2-40B4-BE49-F238E27FC236}">
                <a16:creationId xmlns:a16="http://schemas.microsoft.com/office/drawing/2014/main" id="{7C6C6D4C-F781-4CF5-877E-88383C869EE0}"/>
              </a:ext>
            </a:extLst>
          </p:cNvPr>
          <p:cNvSpPr>
            <a:spLocks noGrp="1"/>
          </p:cNvSpPr>
          <p:nvPr>
            <p:ph type="sldNum" sz="quarter" idx="12"/>
          </p:nvPr>
        </p:nvSpPr>
        <p:spPr/>
        <p:txBody>
          <a:bodyPr/>
          <a:lstStyle/>
          <a:p>
            <a:fld id="{0FF54DE5-C571-48E8-A5BC-B369434E2F44}" type="slidenum">
              <a:rPr lang="en-US" smtClean="0"/>
              <a:t>13</a:t>
            </a:fld>
            <a:endParaRPr lang="en-US" dirty="0"/>
          </a:p>
        </p:txBody>
      </p:sp>
    </p:spTree>
    <p:extLst>
      <p:ext uri="{BB962C8B-B14F-4D97-AF65-F5344CB8AC3E}">
        <p14:creationId xmlns:p14="http://schemas.microsoft.com/office/powerpoint/2010/main" val="1527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B2557F-6590-43D4-BB19-6EC99AF8F06E}"/>
              </a:ext>
            </a:extLst>
          </p:cNvPr>
          <p:cNvSpPr/>
          <p:nvPr/>
        </p:nvSpPr>
        <p:spPr>
          <a:xfrm>
            <a:off x="1104900" y="1392707"/>
            <a:ext cx="9980682" cy="4867415"/>
          </a:xfrm>
          <a:prstGeom prst="rect">
            <a:avLst/>
          </a:prstGeom>
        </p:spPr>
        <p:txBody>
          <a:bodyPr vert="horz" lIns="0" tIns="45720" rIns="0" bIns="45720" rtlCol="0">
            <a:noAutofit/>
          </a:bodyPr>
          <a:lstStyle/>
          <a:p>
            <a:pPr>
              <a:lnSpc>
                <a:spcPct val="90000"/>
              </a:lnSpc>
              <a:spcBef>
                <a:spcPts val="1200"/>
              </a:spcBef>
              <a:spcAft>
                <a:spcPct val="35000"/>
              </a:spcAft>
            </a:pPr>
            <a:r>
              <a:rPr lang="en-US" b="1" dirty="0">
                <a:solidFill>
                  <a:srgbClr val="003366"/>
                </a:solidFill>
                <a:latin typeface="Arial" panose="020B0604020202020204" pitchFamily="34" charset="0"/>
                <a:cs typeface="Arial" panose="020B0604020202020204" pitchFamily="34" charset="0"/>
              </a:rPr>
              <a:t>Are flight instructors’ part of the faculty or are they contracted? 38 CFR 21.4233, 4253</a:t>
            </a:r>
          </a:p>
          <a:p>
            <a:pPr marL="514350" lvl="1" indent="-285750">
              <a:lnSpc>
                <a:spcPct val="90000"/>
              </a:lnSpc>
              <a:spcBef>
                <a:spcPts val="1200"/>
              </a:spcBef>
              <a:buFont typeface="Arial" panose="020B0604020202020204" pitchFamily="34" charset="0"/>
              <a:buChar char="•"/>
            </a:pPr>
            <a:r>
              <a:rPr lang="en-US" dirty="0">
                <a:solidFill>
                  <a:srgbClr val="003366"/>
                </a:solidFill>
                <a:latin typeface="Arial" panose="020B0604020202020204" pitchFamily="34" charset="0"/>
                <a:cs typeface="Arial" panose="020B0604020202020204" pitchFamily="34" charset="0"/>
              </a:rPr>
              <a:t>Ensure the facility is applying the policy equally among “ALL” degree programs</a:t>
            </a:r>
          </a:p>
          <a:p>
            <a:pPr marL="514350" lvl="1" indent="-285750">
              <a:lnSpc>
                <a:spcPct val="90000"/>
              </a:lnSpc>
              <a:spcBef>
                <a:spcPts val="1200"/>
              </a:spcBef>
              <a:buFont typeface="Arial" panose="020B0604020202020204" pitchFamily="34" charset="0"/>
              <a:buChar char="•"/>
            </a:pPr>
            <a:r>
              <a:rPr lang="en-US" dirty="0">
                <a:solidFill>
                  <a:srgbClr val="003366"/>
                </a:solidFill>
                <a:latin typeface="Arial" panose="020B0604020202020204" pitchFamily="34" charset="0"/>
                <a:cs typeface="Arial" panose="020B0604020202020204" pitchFamily="34" charset="0"/>
              </a:rPr>
              <a:t>Watch for “Grow Your Own Instructors”  it was found</a:t>
            </a:r>
          </a:p>
          <a:p>
            <a:pPr marL="971550" lvl="2" indent="-285750">
              <a:lnSpc>
                <a:spcPct val="90000"/>
              </a:lnSpc>
              <a:spcBef>
                <a:spcPts val="1200"/>
              </a:spcBef>
              <a:buFont typeface="Arial" panose="020B0604020202020204" pitchFamily="34" charset="0"/>
              <a:buChar char="•"/>
            </a:pPr>
            <a:r>
              <a:rPr lang="en-US" dirty="0">
                <a:solidFill>
                  <a:srgbClr val="003366"/>
                </a:solidFill>
                <a:latin typeface="Arial" panose="020B0604020202020204" pitchFamily="34" charset="0"/>
                <a:cs typeface="Arial" panose="020B0604020202020204" pitchFamily="34" charset="0"/>
              </a:rPr>
              <a:t>Some schools are creating different policies in order to hire flight instructors with</a:t>
            </a:r>
          </a:p>
          <a:p>
            <a:pPr marL="971550" lvl="2" indent="-285750">
              <a:lnSpc>
                <a:spcPct val="90000"/>
              </a:lnSpc>
              <a:spcBef>
                <a:spcPts val="1200"/>
              </a:spcBef>
              <a:buFont typeface="Arial" panose="020B0604020202020204" pitchFamily="34" charset="0"/>
              <a:buChar char="•"/>
            </a:pPr>
            <a:r>
              <a:rPr lang="en-US" dirty="0">
                <a:solidFill>
                  <a:srgbClr val="003366"/>
                </a:solidFill>
                <a:latin typeface="Arial" panose="020B0604020202020204" pitchFamily="34" charset="0"/>
                <a:cs typeface="Arial" panose="020B0604020202020204" pitchFamily="34" charset="0"/>
              </a:rPr>
              <a:t>No listed flight instructors' hours and/or</a:t>
            </a:r>
          </a:p>
          <a:p>
            <a:pPr marL="971550" lvl="2" indent="-285750">
              <a:lnSpc>
                <a:spcPct val="90000"/>
              </a:lnSpc>
              <a:spcBef>
                <a:spcPts val="1200"/>
              </a:spcBef>
              <a:buFont typeface="Arial" panose="020B0604020202020204" pitchFamily="34" charset="0"/>
              <a:buChar char="•"/>
            </a:pPr>
            <a:r>
              <a:rPr lang="en-US" dirty="0">
                <a:solidFill>
                  <a:srgbClr val="003366"/>
                </a:solidFill>
                <a:latin typeface="Arial" panose="020B0604020202020204" pitchFamily="34" charset="0"/>
                <a:cs typeface="Arial" panose="020B0604020202020204" pitchFamily="34" charset="0"/>
              </a:rPr>
              <a:t>A recent graduate of IHLs’ flight program and/or </a:t>
            </a:r>
          </a:p>
          <a:p>
            <a:pPr marL="971550" lvl="2" indent="-285750">
              <a:lnSpc>
                <a:spcPct val="90000"/>
              </a:lnSpc>
              <a:spcBef>
                <a:spcPts val="1200"/>
              </a:spcBef>
              <a:buFont typeface="Arial" panose="020B0604020202020204" pitchFamily="34" charset="0"/>
              <a:buChar char="•"/>
            </a:pPr>
            <a:r>
              <a:rPr lang="en-US" dirty="0">
                <a:solidFill>
                  <a:srgbClr val="003366"/>
                </a:solidFill>
                <a:latin typeface="Arial" panose="020B0604020202020204" pitchFamily="34" charset="0"/>
                <a:cs typeface="Arial" panose="020B0604020202020204" pitchFamily="34" charset="0"/>
              </a:rPr>
              <a:t>Has not completed the Flight Instructor course</a:t>
            </a:r>
          </a:p>
          <a:p>
            <a:pPr>
              <a:lnSpc>
                <a:spcPct val="90000"/>
              </a:lnSpc>
              <a:spcBef>
                <a:spcPts val="1200"/>
              </a:spcBef>
              <a:spcAft>
                <a:spcPct val="35000"/>
              </a:spcAft>
            </a:pPr>
            <a:endParaRPr lang="en-US" dirty="0">
              <a:solidFill>
                <a:srgbClr val="003366"/>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104900" y="76200"/>
            <a:ext cx="9980682" cy="1096962"/>
          </a:xfrm>
        </p:spPr>
        <p:txBody>
          <a:bodyPr vert="horz" lIns="0" tIns="45720" rIns="0" bIns="45720" rtlCol="0" anchor="b">
            <a:normAutofit/>
          </a:bodyPr>
          <a:lstStyle/>
          <a:p>
            <a:r>
              <a:rPr lang="en-US" dirty="0"/>
              <a:t>Faculty or Contracted Instructors (Cont.)</a:t>
            </a:r>
          </a:p>
        </p:txBody>
      </p:sp>
      <p:sp>
        <p:nvSpPr>
          <p:cNvPr id="4" name="Slide Number Placeholder 3">
            <a:extLst>
              <a:ext uri="{FF2B5EF4-FFF2-40B4-BE49-F238E27FC236}">
                <a16:creationId xmlns:a16="http://schemas.microsoft.com/office/drawing/2014/main" id="{8803BECB-B301-49B4-83D0-3F73F3AF9175}"/>
              </a:ext>
            </a:extLst>
          </p:cNvPr>
          <p:cNvSpPr>
            <a:spLocks noGrp="1"/>
          </p:cNvSpPr>
          <p:nvPr>
            <p:ph type="sldNum" sz="quarter" idx="12"/>
          </p:nvPr>
        </p:nvSpPr>
        <p:spPr/>
        <p:txBody>
          <a:bodyPr/>
          <a:lstStyle/>
          <a:p>
            <a:fld id="{0FF54DE5-C571-48E8-A5BC-B369434E2F44}" type="slidenum">
              <a:rPr lang="en-US" smtClean="0"/>
              <a:t>14</a:t>
            </a:fld>
            <a:endParaRPr lang="en-US" dirty="0"/>
          </a:p>
        </p:txBody>
      </p:sp>
    </p:spTree>
    <p:extLst>
      <p:ext uri="{BB962C8B-B14F-4D97-AF65-F5344CB8AC3E}">
        <p14:creationId xmlns:p14="http://schemas.microsoft.com/office/powerpoint/2010/main" val="1544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B34A0-60B6-4970-B813-E0BB00AE17EA}"/>
              </a:ext>
            </a:extLst>
          </p:cNvPr>
          <p:cNvSpPr>
            <a:spLocks noGrp="1"/>
          </p:cNvSpPr>
          <p:nvPr>
            <p:ph type="title"/>
            <p:custDataLst>
              <p:tags r:id="rId2"/>
            </p:custDataLst>
          </p:nvPr>
        </p:nvSpPr>
        <p:spPr/>
        <p:txBody>
          <a:bodyPr/>
          <a:lstStyle/>
          <a:p>
            <a:r>
              <a:rPr lang="en-US" dirty="0"/>
              <a:t>KNOWLEDGE CHECK</a:t>
            </a:r>
          </a:p>
        </p:txBody>
      </p:sp>
      <p:sp>
        <p:nvSpPr>
          <p:cNvPr id="3" name="Text Placeholder 2">
            <a:extLst>
              <a:ext uri="{FF2B5EF4-FFF2-40B4-BE49-F238E27FC236}">
                <a16:creationId xmlns:a16="http://schemas.microsoft.com/office/drawing/2014/main" id="{487E91D1-6934-40A6-9006-890F4671B574}"/>
              </a:ext>
            </a:extLst>
          </p:cNvPr>
          <p:cNvSpPr>
            <a:spLocks noGrp="1"/>
          </p:cNvSpPr>
          <p:nvPr>
            <p:ph type="body" idx="1"/>
            <p:custDataLst>
              <p:tags r:id="rId3"/>
            </p:custDataLst>
          </p:nvPr>
        </p:nvSpPr>
        <p:spPr/>
        <p:txBody>
          <a:bodyPr/>
          <a:lstStyle/>
          <a:p>
            <a:r>
              <a:rPr lang="en-US" dirty="0"/>
              <a:t>LOG-IN </a:t>
            </a:r>
            <a:r>
              <a:rPr lang="en-US" u="sng" dirty="0"/>
              <a:t>MENTI.COM </a:t>
            </a:r>
            <a:r>
              <a:rPr lang="en-US" dirty="0"/>
              <a:t>WITH THE CODE IN THE INFO POD</a:t>
            </a:r>
          </a:p>
        </p:txBody>
      </p:sp>
      <p:pic>
        <p:nvPicPr>
          <p:cNvPr id="15" name="Picture 14" descr="A picture containing clock&#10;&#10;Description automatically generated">
            <a:extLst>
              <a:ext uri="{FF2B5EF4-FFF2-40B4-BE49-F238E27FC236}">
                <a16:creationId xmlns:a16="http://schemas.microsoft.com/office/drawing/2014/main" id="{B839E64D-3FF7-4472-8A17-8543C3A7FCD5}"/>
              </a:ext>
            </a:extLst>
          </p:cNvPr>
          <p:cNvPicPr>
            <a:picLocks noChangeAspect="1"/>
          </p:cNvPicPr>
          <p:nvPr>
            <p:custDataLst>
              <p:tags r:id="rId4"/>
            </p:custDataLst>
          </p:nvPr>
        </p:nvPicPr>
        <p:blipFill>
          <a:blip r:embed="rId7">
            <a:extLst>
              <a:ext uri="{28A0092B-C50C-407E-A947-70E740481C1C}">
                <a14:useLocalDpi xmlns:a14="http://schemas.microsoft.com/office/drawing/2010/main" val="0"/>
              </a:ext>
            </a:extLst>
          </a:blip>
          <a:srcRect r="58053"/>
          <a:stretch>
            <a:fillRect/>
          </a:stretch>
        </p:blipFill>
        <p:spPr>
          <a:xfrm>
            <a:off x="267855" y="304220"/>
            <a:ext cx="2309090" cy="1866046"/>
          </a:xfrm>
          <a:prstGeom prst="rect">
            <a:avLst/>
          </a:prstGeom>
        </p:spPr>
      </p:pic>
    </p:spTree>
    <p:custDataLst>
      <p:tags r:id="rId1"/>
    </p:custDataLst>
    <p:extLst>
      <p:ext uri="{BB962C8B-B14F-4D97-AF65-F5344CB8AC3E}">
        <p14:creationId xmlns:p14="http://schemas.microsoft.com/office/powerpoint/2010/main" val="61966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xmlns:p159="http://schemas.microsoft.com/office/powerpoint/2015/09/main">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ock, drawing&#10;&#10;Description automatically generated">
            <a:extLst>
              <a:ext uri="{FF2B5EF4-FFF2-40B4-BE49-F238E27FC236}">
                <a16:creationId xmlns:a16="http://schemas.microsoft.com/office/drawing/2014/main" id="{06F39B07-99FE-48FF-B4EF-79CAAAD7EF6E}"/>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0" y="0"/>
            <a:ext cx="12191998" cy="5803392"/>
          </a:xfrm>
          <a:prstGeom prst="rect">
            <a:avLst/>
          </a:prstGeom>
        </p:spPr>
      </p:pic>
      <p:sp>
        <p:nvSpPr>
          <p:cNvPr id="6" name="Title 1">
            <a:extLst>
              <a:ext uri="{FF2B5EF4-FFF2-40B4-BE49-F238E27FC236}">
                <a16:creationId xmlns:a16="http://schemas.microsoft.com/office/drawing/2014/main" id="{CD73C1DE-FBB2-4EED-BE7A-96B89CD278D6}"/>
              </a:ext>
            </a:extLst>
          </p:cNvPr>
          <p:cNvSpPr txBox="1"/>
          <p:nvPr>
            <p:custDataLst>
              <p:tags r:id="rId3"/>
            </p:custDataLst>
          </p:nvPr>
        </p:nvSpPr>
        <p:spPr>
          <a:xfrm>
            <a:off x="1" y="5230369"/>
            <a:ext cx="12191999" cy="2298192"/>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400" kern="1200" cap="all" baseline="0">
                <a:solidFill>
                  <a:srgbClr val="003366"/>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PLEASE RETURN IN 5-minutes!</a:t>
            </a:r>
          </a:p>
        </p:txBody>
      </p:sp>
    </p:spTree>
    <p:custDataLst>
      <p:tags r:id="rId1"/>
    </p:custDataLst>
    <p:extLst>
      <p:ext uri="{BB962C8B-B14F-4D97-AF65-F5344CB8AC3E}">
        <p14:creationId xmlns:p14="http://schemas.microsoft.com/office/powerpoint/2010/main" val="175765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99D02-667A-429B-BCE3-A0DCBE713907}"/>
              </a:ext>
            </a:extLst>
          </p:cNvPr>
          <p:cNvSpPr>
            <a:spLocks noGrp="1"/>
          </p:cNvSpPr>
          <p:nvPr>
            <p:ph type="title"/>
          </p:nvPr>
        </p:nvSpPr>
        <p:spPr/>
        <p:txBody>
          <a:bodyPr anchor="b">
            <a:normAutofit/>
          </a:bodyPr>
          <a:lstStyle/>
          <a:p>
            <a:r>
              <a:rPr lang="en-US" dirty="0"/>
              <a:t>Common Requirements in all Approvals</a:t>
            </a:r>
          </a:p>
        </p:txBody>
      </p:sp>
      <p:sp>
        <p:nvSpPr>
          <p:cNvPr id="6" name="Text Placeholder 3">
            <a:extLst>
              <a:ext uri="{FF2B5EF4-FFF2-40B4-BE49-F238E27FC236}">
                <a16:creationId xmlns:a16="http://schemas.microsoft.com/office/drawing/2014/main" id="{772BDA5F-D31C-4B58-99EF-2C37E9467286}"/>
              </a:ext>
            </a:extLst>
          </p:cNvPr>
          <p:cNvSpPr>
            <a:spLocks noGrp="1"/>
          </p:cNvSpPr>
          <p:nvPr>
            <p:ph idx="1"/>
          </p:nvPr>
        </p:nvSpPr>
        <p:spPr/>
        <p:txBody>
          <a:bodyPr vert="horz" lIns="91440" tIns="45720" rIns="91440" bIns="45720" rtlCol="0">
            <a:noAutofit/>
          </a:bodyPr>
          <a:lstStyle/>
          <a:p>
            <a:pPr marL="57150" indent="0">
              <a:lnSpc>
                <a:spcPct val="100000"/>
              </a:lnSpc>
              <a:spcBef>
                <a:spcPts val="0"/>
              </a:spcBef>
              <a:buNone/>
            </a:pPr>
            <a:r>
              <a:rPr lang="en-US" sz="1800" b="1" dirty="0"/>
              <a:t>Notice of Approval that contains:</a:t>
            </a:r>
          </a:p>
          <a:p>
            <a:pPr marL="685800" indent="-285750">
              <a:lnSpc>
                <a:spcPct val="100000"/>
              </a:lnSpc>
              <a:spcBef>
                <a:spcPts val="0"/>
              </a:spcBef>
              <a:buFont typeface="Arial" panose="020B0604020202020204" pitchFamily="34" charset="0"/>
              <a:buChar char="•"/>
            </a:pPr>
            <a:r>
              <a:rPr lang="en-US" sz="1800" dirty="0"/>
              <a:t>Date of letter </a:t>
            </a:r>
            <a:r>
              <a:rPr lang="en-US" sz="1800" b="1" dirty="0"/>
              <a:t>38 CFR 21.4258</a:t>
            </a:r>
          </a:p>
          <a:p>
            <a:pPr marL="685800" indent="-285750">
              <a:lnSpc>
                <a:spcPct val="100000"/>
              </a:lnSpc>
              <a:spcBef>
                <a:spcPts val="0"/>
              </a:spcBef>
              <a:buFont typeface="Arial" panose="020B0604020202020204" pitchFamily="34" charset="0"/>
              <a:buChar char="•"/>
            </a:pPr>
            <a:r>
              <a:rPr lang="en-US" sz="1800" dirty="0"/>
              <a:t>Proper name and address of facility </a:t>
            </a:r>
            <a:r>
              <a:rPr lang="en-US" sz="1800" b="1" dirty="0"/>
              <a:t>38 CFR 21.4258</a:t>
            </a:r>
          </a:p>
          <a:p>
            <a:pPr marL="685800" indent="-285750">
              <a:lnSpc>
                <a:spcPct val="100000"/>
              </a:lnSpc>
              <a:spcBef>
                <a:spcPts val="0"/>
              </a:spcBef>
              <a:buFont typeface="Arial" panose="020B0604020202020204" pitchFamily="34" charset="0"/>
              <a:buChar char="•"/>
            </a:pPr>
            <a:r>
              <a:rPr lang="en-US" sz="1800" dirty="0"/>
              <a:t>Legal authority of approval </a:t>
            </a:r>
            <a:r>
              <a:rPr lang="en-US" sz="1800" b="1" dirty="0"/>
              <a:t>38 CFR 21.4258</a:t>
            </a:r>
          </a:p>
          <a:p>
            <a:pPr marL="685800" indent="-285750">
              <a:lnSpc>
                <a:spcPct val="100000"/>
              </a:lnSpc>
              <a:spcBef>
                <a:spcPts val="0"/>
              </a:spcBef>
              <a:buFont typeface="Arial" panose="020B0604020202020204" pitchFamily="34" charset="0"/>
              <a:buChar char="•"/>
            </a:pPr>
            <a:r>
              <a:rPr lang="en-US" sz="1800" dirty="0"/>
              <a:t>Effective date of approval </a:t>
            </a:r>
            <a:r>
              <a:rPr lang="en-US" sz="1800" b="1" dirty="0"/>
              <a:t>38 CFR 21.4258</a:t>
            </a:r>
          </a:p>
          <a:p>
            <a:pPr marL="685800" indent="-285750">
              <a:lnSpc>
                <a:spcPct val="100000"/>
              </a:lnSpc>
              <a:spcBef>
                <a:spcPts val="0"/>
              </a:spcBef>
              <a:buFont typeface="Arial" panose="020B0604020202020204" pitchFamily="34" charset="0"/>
              <a:buChar char="•"/>
            </a:pPr>
            <a:r>
              <a:rPr lang="en-US" sz="1800" dirty="0"/>
              <a:t>The signature of the responsible SAA official </a:t>
            </a:r>
            <a:r>
              <a:rPr lang="en-US" sz="1800" b="1" dirty="0"/>
              <a:t>38 CFR 21.4258</a:t>
            </a:r>
          </a:p>
          <a:p>
            <a:pPr marL="685800" indent="-285750">
              <a:lnSpc>
                <a:spcPct val="100000"/>
              </a:lnSpc>
              <a:spcBef>
                <a:spcPts val="0"/>
              </a:spcBef>
              <a:buFont typeface="Arial" panose="020B0604020202020204" pitchFamily="34" charset="0"/>
              <a:buChar char="•"/>
            </a:pPr>
            <a:r>
              <a:rPr lang="en-US" sz="1800" dirty="0"/>
              <a:t>Lastly, the new FY 20 and forward requirement of the date in which all documents needed to verify the approval was received by the SAA (SAA Agreement Condition added in FY19)</a:t>
            </a:r>
          </a:p>
          <a:p>
            <a:pPr marL="400050" indent="0">
              <a:lnSpc>
                <a:spcPct val="100000"/>
              </a:lnSpc>
              <a:spcBef>
                <a:spcPts val="0"/>
              </a:spcBef>
              <a:buNone/>
            </a:pPr>
            <a:endParaRPr lang="en-US" sz="1800" dirty="0"/>
          </a:p>
          <a:p>
            <a:pPr marL="58738" indent="0">
              <a:lnSpc>
                <a:spcPct val="100000"/>
              </a:lnSpc>
              <a:spcBef>
                <a:spcPts val="0"/>
              </a:spcBef>
              <a:buNone/>
            </a:pPr>
            <a:r>
              <a:rPr lang="en-US" sz="1800" b="1" dirty="0"/>
              <a:t>Other Requirements for Initial Approval</a:t>
            </a:r>
          </a:p>
          <a:p>
            <a:pPr marL="685800" indent="-285750">
              <a:lnSpc>
                <a:spcPct val="100000"/>
              </a:lnSpc>
              <a:spcBef>
                <a:spcPts val="0"/>
              </a:spcBef>
              <a:buFont typeface="Arial" panose="020B0604020202020204" pitchFamily="34" charset="0"/>
              <a:buChar char="•"/>
            </a:pPr>
            <a:r>
              <a:rPr lang="en-US" sz="1800" dirty="0"/>
              <a:t>VA Form 22-8794 </a:t>
            </a:r>
            <a:r>
              <a:rPr lang="en-US" sz="1800" b="1" dirty="0"/>
              <a:t>38 USC 3684</a:t>
            </a:r>
          </a:p>
          <a:p>
            <a:pPr marL="685800" indent="-285750">
              <a:lnSpc>
                <a:spcPct val="100000"/>
              </a:lnSpc>
              <a:spcBef>
                <a:spcPts val="0"/>
              </a:spcBef>
              <a:buFont typeface="Arial" panose="020B0604020202020204" pitchFamily="34" charset="0"/>
              <a:buChar char="•"/>
            </a:pPr>
            <a:r>
              <a:rPr lang="en-US" sz="1800" dirty="0"/>
              <a:t>VA Form 22-1919 </a:t>
            </a:r>
            <a:r>
              <a:rPr lang="en-US" sz="1800" b="1" dirty="0"/>
              <a:t>38 CFR 21.4258</a:t>
            </a:r>
          </a:p>
          <a:p>
            <a:pPr marL="685800" indent="-285750">
              <a:lnSpc>
                <a:spcPct val="100000"/>
              </a:lnSpc>
              <a:spcBef>
                <a:spcPts val="0"/>
              </a:spcBef>
              <a:buFont typeface="Arial" panose="020B0604020202020204" pitchFamily="34" charset="0"/>
              <a:buChar char="•"/>
            </a:pPr>
            <a:r>
              <a:rPr lang="en-US" sz="1800" dirty="0"/>
              <a:t>VA Form 20-8206 </a:t>
            </a:r>
            <a:r>
              <a:rPr lang="en-US" sz="1800" b="1" dirty="0"/>
              <a:t>38 CFR 21.4258</a:t>
            </a:r>
          </a:p>
          <a:p>
            <a:pPr marL="685800" indent="-285750">
              <a:lnSpc>
                <a:spcPct val="100000"/>
              </a:lnSpc>
              <a:spcBef>
                <a:spcPts val="0"/>
              </a:spcBef>
              <a:buFont typeface="Arial" panose="020B0604020202020204" pitchFamily="34" charset="0"/>
              <a:buChar char="•"/>
            </a:pPr>
            <a:r>
              <a:rPr lang="en-US" sz="1800" dirty="0"/>
              <a:t>Visit Report </a:t>
            </a:r>
            <a:r>
              <a:rPr lang="en-US" sz="1800" b="1" dirty="0"/>
              <a:t>38 CFR 31.4253</a:t>
            </a:r>
          </a:p>
          <a:p>
            <a:pPr lvl="1" indent="0">
              <a:spcBef>
                <a:spcPts val="1200"/>
              </a:spcBef>
              <a:buFont typeface="Arial" panose="020B0604020202020204" pitchFamily="34" charset="0"/>
              <a:buChar char="•"/>
            </a:pPr>
            <a:endParaRPr lang="en-US" sz="1800" dirty="0"/>
          </a:p>
        </p:txBody>
      </p:sp>
      <p:sp>
        <p:nvSpPr>
          <p:cNvPr id="3" name="Slide Number Placeholder 2">
            <a:extLst>
              <a:ext uri="{FF2B5EF4-FFF2-40B4-BE49-F238E27FC236}">
                <a16:creationId xmlns:a16="http://schemas.microsoft.com/office/drawing/2014/main" id="{67430955-A7CA-4309-A3CB-3102424B9F5E}"/>
              </a:ext>
            </a:extLst>
          </p:cNvPr>
          <p:cNvSpPr>
            <a:spLocks noGrp="1"/>
          </p:cNvSpPr>
          <p:nvPr>
            <p:ph type="sldNum" sz="quarter" idx="12"/>
          </p:nvPr>
        </p:nvSpPr>
        <p:spPr/>
        <p:txBody>
          <a:bodyPr/>
          <a:lstStyle/>
          <a:p>
            <a:fld id="{0FF54DE5-C571-48E8-A5BC-B369434E2F44}" type="slidenum">
              <a:rPr lang="en-US" smtClean="0"/>
              <a:t>17</a:t>
            </a:fld>
            <a:endParaRPr lang="en-US" dirty="0"/>
          </a:p>
        </p:txBody>
      </p:sp>
    </p:spTree>
    <p:extLst>
      <p:ext uri="{BB962C8B-B14F-4D97-AF65-F5344CB8AC3E}">
        <p14:creationId xmlns:p14="http://schemas.microsoft.com/office/powerpoint/2010/main" val="31684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99D02-667A-429B-BCE3-A0DCBE713907}"/>
              </a:ext>
            </a:extLst>
          </p:cNvPr>
          <p:cNvSpPr>
            <a:spLocks noGrp="1"/>
          </p:cNvSpPr>
          <p:nvPr>
            <p:ph type="title"/>
          </p:nvPr>
        </p:nvSpPr>
        <p:spPr/>
        <p:txBody>
          <a:bodyPr anchor="b">
            <a:normAutofit/>
          </a:bodyPr>
          <a:lstStyle/>
          <a:p>
            <a:r>
              <a:rPr lang="en-US" sz="2800" dirty="0"/>
              <a:t>Common Requirements in all Approvals (Cont.)</a:t>
            </a:r>
          </a:p>
        </p:txBody>
      </p:sp>
      <p:sp>
        <p:nvSpPr>
          <p:cNvPr id="6" name="Text Placeholder 3">
            <a:extLst>
              <a:ext uri="{FF2B5EF4-FFF2-40B4-BE49-F238E27FC236}">
                <a16:creationId xmlns:a16="http://schemas.microsoft.com/office/drawing/2014/main" id="{772BDA5F-D31C-4B58-99EF-2C37E9467286}"/>
              </a:ext>
            </a:extLst>
          </p:cNvPr>
          <p:cNvSpPr>
            <a:spLocks noGrp="1"/>
          </p:cNvSpPr>
          <p:nvPr>
            <p:ph idx="1"/>
          </p:nvPr>
        </p:nvSpPr>
        <p:spPr/>
        <p:txBody>
          <a:bodyPr vert="horz" lIns="91440" tIns="45720" rIns="91440" bIns="45720" rtlCol="0">
            <a:noAutofit/>
          </a:bodyPr>
          <a:lstStyle/>
          <a:p>
            <a:pPr marL="0" indent="0">
              <a:lnSpc>
                <a:spcPct val="100000"/>
              </a:lnSpc>
              <a:buNone/>
            </a:pPr>
            <a:r>
              <a:rPr lang="en-US" b="1" dirty="0">
                <a:latin typeface="Arial" panose="020B0604020202020204" pitchFamily="34" charset="0"/>
                <a:cs typeface="Arial" panose="020B0604020202020204" pitchFamily="34" charset="0"/>
              </a:rPr>
              <a:t>Other Requirements for Initial Approval-Continued</a:t>
            </a:r>
          </a:p>
          <a:p>
            <a:pPr lvl="1">
              <a:lnSpc>
                <a:spcPct val="100000"/>
              </a:lnSpc>
              <a:buFont typeface="Arial" panose="020B0604020202020204" pitchFamily="34" charset="0"/>
              <a:buChar char="•"/>
            </a:pPr>
            <a:r>
              <a:rPr lang="en-US" dirty="0">
                <a:latin typeface="Arial" panose="020B0604020202020204" pitchFamily="34" charset="0"/>
                <a:cs typeface="Arial" panose="020B0604020202020204" pitchFamily="34" charset="0"/>
              </a:rPr>
              <a:t>Written application from the facility </a:t>
            </a:r>
            <a:r>
              <a:rPr lang="en-US" b="1" dirty="0"/>
              <a:t>38 CFR 31.4253</a:t>
            </a:r>
          </a:p>
          <a:p>
            <a:pPr lvl="1">
              <a:lnSpc>
                <a:spcPct val="100000"/>
              </a:lnSpc>
              <a:buFont typeface="Arial" panose="020B0604020202020204" pitchFamily="34" charset="0"/>
              <a:buChar char="•"/>
            </a:pPr>
            <a:r>
              <a:rPr lang="en-US" dirty="0">
                <a:latin typeface="Arial" panose="020B0604020202020204" pitchFamily="34" charset="0"/>
                <a:cs typeface="Arial" panose="020B0604020202020204" pitchFamily="34" charset="0"/>
              </a:rPr>
              <a:t>Academic calendar </a:t>
            </a:r>
            <a:r>
              <a:rPr lang="en-US" b="1" dirty="0"/>
              <a:t>38 CFR 31.4253</a:t>
            </a:r>
          </a:p>
          <a:p>
            <a:pPr lvl="1">
              <a:lnSpc>
                <a:spcPct val="100000"/>
              </a:lnSpc>
              <a:buFont typeface="Arial" panose="020B0604020202020204" pitchFamily="34" charset="0"/>
              <a:buChar char="•"/>
            </a:pPr>
            <a:r>
              <a:rPr lang="en-US" dirty="0">
                <a:latin typeface="Arial" panose="020B0604020202020204" pitchFamily="34" charset="0"/>
                <a:cs typeface="Arial" panose="020B0604020202020204" pitchFamily="34" charset="0"/>
              </a:rPr>
              <a:t>Catalog true and correct statement </a:t>
            </a:r>
            <a:r>
              <a:rPr lang="en-US" b="1" dirty="0"/>
              <a:t>38 CFR 31.4253</a:t>
            </a:r>
          </a:p>
          <a:p>
            <a:pPr lvl="1">
              <a:lnSpc>
                <a:spcPct val="100000"/>
              </a:lnSpc>
              <a:buFont typeface="Arial" panose="020B0604020202020204" pitchFamily="34" charset="0"/>
              <a:buChar char="•"/>
            </a:pPr>
            <a:r>
              <a:rPr lang="en-US" dirty="0">
                <a:latin typeface="Arial" panose="020B0604020202020204" pitchFamily="34" charset="0"/>
                <a:cs typeface="Arial" panose="020B0604020202020204" pitchFamily="34" charset="0"/>
              </a:rPr>
              <a:t>Statement of no use of erroneous, deceptive, or misleading practices </a:t>
            </a:r>
            <a:r>
              <a:rPr lang="en-US" b="1" dirty="0">
                <a:latin typeface="Arial" panose="020B0604020202020204" pitchFamily="34" charset="0"/>
                <a:cs typeface="Arial" panose="020B0604020202020204" pitchFamily="34" charset="0"/>
              </a:rPr>
              <a:t>38 CFR 21.4252</a:t>
            </a:r>
          </a:p>
          <a:p>
            <a:pPr lvl="1">
              <a:lnSpc>
                <a:spcPct val="100000"/>
              </a:lnSpc>
              <a:buFont typeface="Arial" panose="020B0604020202020204" pitchFamily="34" charset="0"/>
              <a:buChar char="•"/>
            </a:pPr>
            <a:r>
              <a:rPr lang="en-US" dirty="0">
                <a:latin typeface="Arial" panose="020B0604020202020204" pitchFamily="34" charset="0"/>
                <a:cs typeface="Arial" panose="020B0604020202020204" pitchFamily="34" charset="0"/>
              </a:rPr>
              <a:t>Program outline </a:t>
            </a:r>
            <a:r>
              <a:rPr lang="en-US" b="1" dirty="0"/>
              <a:t>38 CFR 31.4253</a:t>
            </a:r>
          </a:p>
          <a:p>
            <a:pPr lvl="1">
              <a:lnSpc>
                <a:spcPct val="100000"/>
              </a:lnSpc>
              <a:buFont typeface="Arial" panose="020B0604020202020204" pitchFamily="34" charset="0"/>
              <a:buChar char="•"/>
            </a:pPr>
            <a:r>
              <a:rPr lang="en-US" dirty="0">
                <a:latin typeface="Arial" panose="020B0604020202020204" pitchFamily="34" charset="0"/>
                <a:cs typeface="Arial" panose="020B0604020202020204" pitchFamily="34" charset="0"/>
              </a:rPr>
              <a:t>Description of space available, facilities, and equipment </a:t>
            </a:r>
            <a:r>
              <a:rPr lang="en-US" b="1" dirty="0"/>
              <a:t>38 CFR 31.4253</a:t>
            </a:r>
          </a:p>
          <a:p>
            <a:pPr lvl="1">
              <a:lnSpc>
                <a:spcPct val="100000"/>
              </a:lnSpc>
              <a:buFont typeface="Arial" panose="020B0604020202020204" pitchFamily="34" charset="0"/>
              <a:buChar char="•"/>
            </a:pPr>
            <a:r>
              <a:rPr lang="en-US" dirty="0">
                <a:latin typeface="Arial" panose="020B0604020202020204" pitchFamily="34" charset="0"/>
                <a:cs typeface="Arial" panose="020B0604020202020204" pitchFamily="34" charset="0"/>
              </a:rPr>
              <a:t>Instructor evidence or meeting hiring criteria </a:t>
            </a:r>
            <a:r>
              <a:rPr lang="en-US" b="1" dirty="0"/>
              <a:t>38 CFR 31.4253</a:t>
            </a:r>
          </a:p>
          <a:p>
            <a:pPr lvl="1">
              <a:lnSpc>
                <a:spcPct val="100000"/>
              </a:lnSpc>
              <a:buFont typeface="Arial" panose="020B0604020202020204" pitchFamily="34" charset="0"/>
              <a:buChar char="•"/>
            </a:pPr>
            <a:r>
              <a:rPr lang="en-US" dirty="0">
                <a:latin typeface="Arial" panose="020B0604020202020204" pitchFamily="34" charset="0"/>
                <a:cs typeface="Arial" panose="020B0604020202020204" pitchFamily="34" charset="0"/>
              </a:rPr>
              <a:t>List of approved coop programs </a:t>
            </a:r>
            <a:r>
              <a:rPr lang="en-US" b="1" dirty="0">
                <a:latin typeface="Arial" panose="020B0604020202020204" pitchFamily="34" charset="0"/>
                <a:cs typeface="Arial" panose="020B0604020202020204" pitchFamily="34" charset="0"/>
              </a:rPr>
              <a:t>38 CFR 21.4257, 4233</a:t>
            </a:r>
          </a:p>
          <a:p>
            <a:pPr lvl="1">
              <a:lnSpc>
                <a:spcPct val="100000"/>
              </a:lnSpc>
              <a:buFont typeface="Arial" panose="020B0604020202020204" pitchFamily="34" charset="0"/>
              <a:buChar char="•"/>
            </a:pPr>
            <a:r>
              <a:rPr lang="en-US" dirty="0">
                <a:latin typeface="Arial" panose="020B0604020202020204" pitchFamily="34" charset="0"/>
                <a:cs typeface="Arial" panose="020B0604020202020204" pitchFamily="34" charset="0"/>
              </a:rPr>
              <a:t>List of approved courses that includes practical training </a:t>
            </a:r>
            <a:r>
              <a:rPr lang="en-US" b="1" dirty="0">
                <a:latin typeface="Arial" panose="020B0604020202020204" pitchFamily="34" charset="0"/>
                <a:cs typeface="Arial" panose="020B0604020202020204" pitchFamily="34" charset="0"/>
              </a:rPr>
              <a:t>38 CFR 21.4265</a:t>
            </a:r>
          </a:p>
          <a:p>
            <a:pPr lvl="1">
              <a:lnSpc>
                <a:spcPct val="100000"/>
              </a:lnSpc>
              <a:buFont typeface="Arial" panose="020B0604020202020204" pitchFamily="34" charset="0"/>
              <a:buChar char="•"/>
            </a:pPr>
            <a:r>
              <a:rPr lang="en-US" dirty="0">
                <a:latin typeface="Arial" panose="020B0604020202020204" pitchFamily="34" charset="0"/>
                <a:cs typeface="Arial" panose="020B0604020202020204" pitchFamily="34" charset="0"/>
              </a:rPr>
              <a:t>List of approved independent study courses </a:t>
            </a:r>
            <a:r>
              <a:rPr lang="en-US" b="1" dirty="0">
                <a:latin typeface="Arial" panose="020B0604020202020204" pitchFamily="34" charset="0"/>
                <a:cs typeface="Arial" panose="020B0604020202020204" pitchFamily="34" charset="0"/>
              </a:rPr>
              <a:t>38 CFR 21.4267</a:t>
            </a:r>
          </a:p>
          <a:p>
            <a:pPr lvl="1">
              <a:lnSpc>
                <a:spcPct val="100000"/>
              </a:lnSpc>
              <a:buFont typeface="Arial" panose="020B0604020202020204" pitchFamily="34" charset="0"/>
              <a:buChar char="•"/>
            </a:pPr>
            <a:r>
              <a:rPr lang="en-US" dirty="0">
                <a:latin typeface="Arial" panose="020B0604020202020204" pitchFamily="34" charset="0"/>
                <a:cs typeface="Arial" panose="020B0604020202020204" pitchFamily="34" charset="0"/>
              </a:rPr>
              <a:t>List of approved off campus sites </a:t>
            </a:r>
            <a:r>
              <a:rPr lang="en-US" b="1" dirty="0">
                <a:latin typeface="Arial" panose="020B0604020202020204" pitchFamily="34" charset="0"/>
                <a:cs typeface="Arial" panose="020B0604020202020204" pitchFamily="34" charset="0"/>
              </a:rPr>
              <a:t>38 CFR 21.4267</a:t>
            </a:r>
          </a:p>
          <a:p>
            <a:pPr lvl="1">
              <a:lnSpc>
                <a:spcPct val="100000"/>
              </a:lnSpc>
              <a:buFont typeface="Arial" panose="020B0604020202020204" pitchFamily="34" charset="0"/>
              <a:buChar char="•"/>
            </a:pPr>
            <a:r>
              <a:rPr lang="en-US" dirty="0">
                <a:latin typeface="Arial" panose="020B0604020202020204" pitchFamily="34" charset="0"/>
                <a:cs typeface="Arial" panose="020B0604020202020204" pitchFamily="34" charset="0"/>
              </a:rPr>
              <a:t>List of remedial courses </a:t>
            </a:r>
            <a:r>
              <a:rPr lang="en-US" b="1" dirty="0">
                <a:latin typeface="Arial" panose="020B0604020202020204" pitchFamily="34" charset="0"/>
                <a:cs typeface="Arial" panose="020B0604020202020204" pitchFamily="34" charset="0"/>
              </a:rPr>
              <a:t>38 CFR 21.5230</a:t>
            </a:r>
          </a:p>
          <a:p>
            <a:pPr lvl="1">
              <a:lnSpc>
                <a:spcPct val="100000"/>
              </a:lnSpc>
              <a:buFont typeface="Arial" panose="020B0604020202020204" pitchFamily="34" charset="0"/>
              <a:buChar char="•"/>
            </a:pPr>
            <a:r>
              <a:rPr lang="en-US" dirty="0">
                <a:latin typeface="Arial" panose="020B0604020202020204" pitchFamily="34" charset="0"/>
                <a:cs typeface="Arial" panose="020B0604020202020204" pitchFamily="34" charset="0"/>
              </a:rPr>
              <a:t>Additional SAA criteria </a:t>
            </a:r>
          </a:p>
          <a:p>
            <a:pPr lvl="1" indent="-228600"/>
            <a:endParaRPr lang="en-US" sz="18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201B4F2B-B6F6-4A45-AFA6-21EB4E65C09C}"/>
              </a:ext>
            </a:extLst>
          </p:cNvPr>
          <p:cNvSpPr>
            <a:spLocks noGrp="1"/>
          </p:cNvSpPr>
          <p:nvPr>
            <p:ph type="sldNum" sz="quarter" idx="12"/>
          </p:nvPr>
        </p:nvSpPr>
        <p:spPr/>
        <p:txBody>
          <a:bodyPr/>
          <a:lstStyle/>
          <a:p>
            <a:fld id="{0FF54DE5-C571-48E8-A5BC-B369434E2F44}" type="slidenum">
              <a:rPr lang="en-US" smtClean="0"/>
              <a:t>18</a:t>
            </a:fld>
            <a:endParaRPr lang="en-US" dirty="0"/>
          </a:p>
        </p:txBody>
      </p:sp>
    </p:spTree>
    <p:extLst>
      <p:ext uri="{BB962C8B-B14F-4D97-AF65-F5344CB8AC3E}">
        <p14:creationId xmlns:p14="http://schemas.microsoft.com/office/powerpoint/2010/main" val="137934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99D02-667A-429B-BCE3-A0DCBE713907}"/>
              </a:ext>
            </a:extLst>
          </p:cNvPr>
          <p:cNvSpPr>
            <a:spLocks noGrp="1"/>
          </p:cNvSpPr>
          <p:nvPr>
            <p:ph type="title"/>
          </p:nvPr>
        </p:nvSpPr>
        <p:spPr/>
        <p:txBody>
          <a:bodyPr anchor="b">
            <a:normAutofit/>
          </a:bodyPr>
          <a:lstStyle/>
          <a:p>
            <a:r>
              <a:rPr lang="en-US" sz="2800" dirty="0"/>
              <a:t>Common Requirements in all Approvals (Cont.)</a:t>
            </a:r>
          </a:p>
        </p:txBody>
      </p:sp>
      <p:sp>
        <p:nvSpPr>
          <p:cNvPr id="6" name="Text Placeholder 3">
            <a:extLst>
              <a:ext uri="{FF2B5EF4-FFF2-40B4-BE49-F238E27FC236}">
                <a16:creationId xmlns:a16="http://schemas.microsoft.com/office/drawing/2014/main" id="{772BDA5F-D31C-4B58-99EF-2C37E9467286}"/>
              </a:ext>
            </a:extLst>
          </p:cNvPr>
          <p:cNvSpPr>
            <a:spLocks noGrp="1"/>
          </p:cNvSpPr>
          <p:nvPr>
            <p:ph idx="1"/>
          </p:nvPr>
        </p:nvSpPr>
        <p:spPr/>
        <p:txBody>
          <a:bodyPr vert="horz" lIns="91440" tIns="45720" rIns="91440" bIns="45720" rtlCol="0">
            <a:noAutofit/>
          </a:bodyPr>
          <a:lstStyle/>
          <a:p>
            <a:pPr marL="0" lvl="1" indent="0">
              <a:buNone/>
            </a:pPr>
            <a:r>
              <a:rPr lang="en-US" sz="1800" b="1" dirty="0">
                <a:latin typeface="Arial" panose="020B0604020202020204" pitchFamily="34" charset="0"/>
                <a:cs typeface="Arial" panose="020B0604020202020204" pitchFamily="34" charset="0"/>
              </a:rPr>
              <a:t>Other Requirements for Initial Approval-Continued-Catalog Requirements</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Are programs educational, professional, or vocational </a:t>
            </a:r>
            <a:r>
              <a:rPr lang="en-US" b="1" dirty="0"/>
              <a:t>38 CFR 31.4253</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Catalog meets approval requirements </a:t>
            </a:r>
            <a:r>
              <a:rPr lang="en-US" b="1" dirty="0">
                <a:latin typeface="Arial" panose="020B0604020202020204" pitchFamily="34" charset="0"/>
                <a:cs typeface="Arial" panose="020B0604020202020204" pitchFamily="34" charset="0"/>
              </a:rPr>
              <a:t>38 CFR 21.4258</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Practical training requirements met </a:t>
            </a:r>
            <a:r>
              <a:rPr lang="en-US" b="1" dirty="0">
                <a:latin typeface="Arial" panose="020B0604020202020204" pitchFamily="34" charset="0"/>
                <a:cs typeface="Arial" panose="020B0604020202020204" pitchFamily="34" charset="0"/>
              </a:rPr>
              <a:t>38 CFR 21.4265</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Cooperative training requirements met </a:t>
            </a:r>
            <a:r>
              <a:rPr lang="en-US" b="1" dirty="0"/>
              <a:t>38 CFR 31.4253</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Independent study training requirements met </a:t>
            </a:r>
            <a:r>
              <a:rPr lang="en-US" b="1" dirty="0"/>
              <a:t>38 CFR 31.4267</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Evidence of accreditation </a:t>
            </a:r>
            <a:r>
              <a:rPr lang="en-US" b="1" dirty="0"/>
              <a:t>38 CFR 31.4253</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Attendance standards (if established by school for all programs of study and not left to instructor discretion) </a:t>
            </a:r>
            <a:r>
              <a:rPr lang="en-US" b="1" dirty="0"/>
              <a:t>38 CFR 31.4253</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Standards of conduct </a:t>
            </a:r>
            <a:r>
              <a:rPr lang="en-US" b="1" dirty="0"/>
              <a:t>38 CFR 31.4253</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Prior credit policy (insure one for flight as there is an FAA limitation on the transferability of credit for flight as only 50% can </a:t>
            </a:r>
            <a:r>
              <a:rPr lang="en-US">
                <a:latin typeface="Arial" panose="020B0604020202020204" pitchFamily="34" charset="0"/>
                <a:cs typeface="Arial" panose="020B0604020202020204" pitchFamily="34" charset="0"/>
              </a:rPr>
              <a:t>be transferred) </a:t>
            </a:r>
            <a:r>
              <a:rPr lang="en-US" b="1" dirty="0"/>
              <a:t>38 CFR 31.4253</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Standards of progress (for the flight courses this includes the accurate number of hours to complete each flight course)</a:t>
            </a:r>
            <a:r>
              <a:rPr lang="en-US" dirty="0"/>
              <a:t> </a:t>
            </a:r>
            <a:r>
              <a:rPr lang="en-US" b="1" dirty="0"/>
              <a:t>38 CFR 31.4253</a:t>
            </a:r>
          </a:p>
          <a:p>
            <a:pPr marL="685800" lvl="2"/>
            <a:endParaRPr lang="en-US" sz="18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ED48E1EF-A5B4-4B37-914D-EC6C79D7298C}"/>
              </a:ext>
            </a:extLst>
          </p:cNvPr>
          <p:cNvSpPr>
            <a:spLocks noGrp="1"/>
          </p:cNvSpPr>
          <p:nvPr>
            <p:ph type="sldNum" sz="quarter" idx="12"/>
          </p:nvPr>
        </p:nvSpPr>
        <p:spPr/>
        <p:txBody>
          <a:bodyPr/>
          <a:lstStyle/>
          <a:p>
            <a:fld id="{0FF54DE5-C571-48E8-A5BC-B369434E2F44}" type="slidenum">
              <a:rPr lang="en-US" smtClean="0"/>
              <a:t>19</a:t>
            </a:fld>
            <a:endParaRPr lang="en-US" dirty="0"/>
          </a:p>
        </p:txBody>
      </p:sp>
    </p:spTree>
    <p:extLst>
      <p:ext uri="{BB962C8B-B14F-4D97-AF65-F5344CB8AC3E}">
        <p14:creationId xmlns:p14="http://schemas.microsoft.com/office/powerpoint/2010/main" val="137899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19CC4054-56B9-4995-8FEE-21622FD1B800}"/>
              </a:ext>
            </a:extLst>
          </p:cNvPr>
          <p:cNvSpPr txBox="1"/>
          <p:nvPr>
            <p:custDataLst>
              <p:tags r:id="rId2"/>
            </p:custDataLst>
          </p:nvPr>
        </p:nvSpPr>
        <p:spPr>
          <a:xfrm>
            <a:off x="335560" y="3141251"/>
            <a:ext cx="11727809" cy="1830294"/>
          </a:xfrm>
          <a:prstGeom prst="rect">
            <a:avLst/>
          </a:prstGeom>
        </p:spPr>
        <p:txBody>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rgbClr val="002060"/>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rgbClr val="002060"/>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rgbClr val="002060"/>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rgbClr val="002060"/>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rgbClr val="002060"/>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rgbClr val="002060"/>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rgbClr val="002060"/>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rgbClr val="002060"/>
                </a:solidFill>
                <a:latin typeface="+mn-lt"/>
                <a:ea typeface="+mn-ea"/>
                <a:cs typeface="+mn-cs"/>
              </a:defRPr>
            </a:lvl9pPr>
          </a:lstStyle>
          <a:p>
            <a:pPr marL="0" marR="0" lvl="0" indent="0" algn="l" defTabSz="914400" rtl="0" eaLnBrk="1" fontAlgn="auto" latinLnBrk="0" hangingPunct="1">
              <a:lnSpc>
                <a:spcPct val="100000"/>
              </a:lnSpc>
              <a:spcBef>
                <a:spcPts val="1800"/>
              </a:spcBef>
              <a:spcAft>
                <a:spcPct val="0"/>
              </a:spcAft>
              <a:buClrTx/>
              <a:buSzTx/>
              <a:buNone/>
              <a:defRPr/>
            </a:pP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Steven Nelle</a:t>
            </a:r>
            <a:endParaRPr lang="en-US" sz="3200" dirty="0">
              <a:solidFill>
                <a:srgbClr val="FFFFF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1800"/>
              </a:spcBef>
              <a:spcAft>
                <a:spcPct val="0"/>
              </a:spcAft>
              <a:buClrTx/>
              <a:buSzTx/>
              <a:buNone/>
              <a:defRPr/>
            </a:pP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Quality and Training Specialist</a:t>
            </a:r>
          </a:p>
        </p:txBody>
      </p:sp>
      <p:sp>
        <p:nvSpPr>
          <p:cNvPr id="18" name="Title 1">
            <a:extLst>
              <a:ext uri="{FF2B5EF4-FFF2-40B4-BE49-F238E27FC236}">
                <a16:creationId xmlns:a16="http://schemas.microsoft.com/office/drawing/2014/main" id="{98B38232-999F-4C9C-953C-71926ED936FD}"/>
              </a:ext>
            </a:extLst>
          </p:cNvPr>
          <p:cNvSpPr txBox="1"/>
          <p:nvPr>
            <p:custDataLst>
              <p:tags r:id="rId3"/>
            </p:custDataLst>
          </p:nvPr>
        </p:nvSpPr>
        <p:spPr>
          <a:xfrm>
            <a:off x="138648" y="1105033"/>
            <a:ext cx="11086700" cy="1025525"/>
          </a:xfrm>
          <a:prstGeom prst="rect">
            <a:avLst/>
          </a:prstGeom>
          <a:noFill/>
        </p:spPr>
        <p:txBody>
          <a:bodyPr vert="horz" lIns="0" tIns="45720" rIns="91440" bIns="0" rtlCol="0" anchor="b">
            <a:noAutofit/>
          </a:bodyPr>
          <a:lstStyle>
            <a:lvl1pPr algn="l" defTabSz="914400" rtl="0" eaLnBrk="1" latinLnBrk="0" hangingPunct="1">
              <a:lnSpc>
                <a:spcPct val="90000"/>
              </a:lnSpc>
              <a:spcBef>
                <a:spcPct val="0"/>
              </a:spcBef>
              <a:buNone/>
              <a:defRPr lang="en-US" sz="5000" b="1" kern="1200">
                <a:solidFill>
                  <a:schemeClr val="tx2"/>
                </a:solidFill>
                <a:latin typeface="+mj-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ct val="0"/>
              </a:spcAft>
              <a:buClrTx/>
              <a:buSzTx/>
              <a:buFontTx/>
              <a:buNone/>
              <a:defRPr/>
            </a:pP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Today’s Instructor</a:t>
            </a:r>
          </a:p>
        </p:txBody>
      </p:sp>
    </p:spTree>
    <p:custDataLst>
      <p:tags r:id="rId1"/>
    </p:custDataLst>
    <p:extLst>
      <p:ext uri="{BB962C8B-B14F-4D97-AF65-F5344CB8AC3E}">
        <p14:creationId xmlns:p14="http://schemas.microsoft.com/office/powerpoint/2010/main" val="360230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99D02-667A-429B-BCE3-A0DCBE713907}"/>
              </a:ext>
            </a:extLst>
          </p:cNvPr>
          <p:cNvSpPr>
            <a:spLocks noGrp="1"/>
          </p:cNvSpPr>
          <p:nvPr>
            <p:ph type="title"/>
          </p:nvPr>
        </p:nvSpPr>
        <p:spPr/>
        <p:txBody>
          <a:bodyPr anchor="b">
            <a:normAutofit/>
          </a:bodyPr>
          <a:lstStyle/>
          <a:p>
            <a:r>
              <a:rPr lang="en-US" sz="2800" dirty="0"/>
              <a:t>Specific Flight Approval Criteria</a:t>
            </a:r>
          </a:p>
        </p:txBody>
      </p:sp>
      <p:sp>
        <p:nvSpPr>
          <p:cNvPr id="6" name="Text Placeholder 3">
            <a:extLst>
              <a:ext uri="{FF2B5EF4-FFF2-40B4-BE49-F238E27FC236}">
                <a16:creationId xmlns:a16="http://schemas.microsoft.com/office/drawing/2014/main" id="{772BDA5F-D31C-4B58-99EF-2C37E9467286}"/>
              </a:ext>
            </a:extLst>
          </p:cNvPr>
          <p:cNvSpPr>
            <a:spLocks noGrp="1"/>
          </p:cNvSpPr>
          <p:nvPr>
            <p:ph idx="1"/>
          </p:nvPr>
        </p:nvSpPr>
        <p:spPr/>
        <p:txBody>
          <a:bodyPr vert="horz" lIns="91440" tIns="45720" rIns="91440" bIns="45720" rtlCol="0">
            <a:noAutofit/>
          </a:bodyPr>
          <a:lstStyle/>
          <a:p>
            <a:pPr marL="0" lvl="1" indent="0">
              <a:buNone/>
            </a:pPr>
            <a:r>
              <a:rPr lang="en-US" sz="1800" b="1" dirty="0">
                <a:latin typeface="Arial" panose="020B0604020202020204" pitchFamily="34" charset="0"/>
                <a:cs typeface="Arial" panose="020B0604020202020204" pitchFamily="34" charset="0"/>
              </a:rPr>
              <a:t>Other Requirements for Initial Approval-Continued-Catalog and additional 141 requirements</a:t>
            </a:r>
          </a:p>
          <a:p>
            <a:pPr marL="1028700" lvl="2"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Do the flight courses meet the requirements of </a:t>
            </a:r>
            <a:r>
              <a:rPr lang="en-US" sz="1800" b="1" dirty="0">
                <a:latin typeface="Arial" panose="020B0604020202020204" pitchFamily="34" charset="0"/>
                <a:cs typeface="Arial" panose="020B0604020202020204" pitchFamily="34" charset="0"/>
              </a:rPr>
              <a:t>PA 223-15-01 </a:t>
            </a:r>
            <a:r>
              <a:rPr lang="en-US" sz="1800" dirty="0">
                <a:latin typeface="Arial" panose="020B0604020202020204" pitchFamily="34" charset="0"/>
                <a:cs typeface="Arial" panose="020B0604020202020204" pitchFamily="34" charset="0"/>
              </a:rPr>
              <a:t>and </a:t>
            </a:r>
            <a:r>
              <a:rPr lang="en-US" sz="1800" b="1" dirty="0">
                <a:latin typeface="Arial" panose="020B0604020202020204" pitchFamily="34" charset="0"/>
                <a:cs typeface="Arial" panose="020B0604020202020204" pitchFamily="34" charset="0"/>
              </a:rPr>
              <a:t>02</a:t>
            </a:r>
          </a:p>
          <a:p>
            <a:pPr marL="1028700" lvl="2"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Do all flight courses listed in the flight program appear on the AAC </a:t>
            </a:r>
            <a:r>
              <a:rPr lang="en-US" sz="1800" b="1" dirty="0">
                <a:latin typeface="Arial" panose="020B0604020202020204" pitchFamily="34" charset="0"/>
                <a:cs typeface="Arial" panose="020B0604020202020204" pitchFamily="34" charset="0"/>
              </a:rPr>
              <a:t>38 CFR 21.4263</a:t>
            </a:r>
          </a:p>
          <a:p>
            <a:pPr marL="1028700" lvl="2"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All mandatory flight fees and costs are listed within the catalog </a:t>
            </a:r>
            <a:r>
              <a:rPr lang="en-US" sz="1800" b="1" dirty="0">
                <a:latin typeface="Arial" panose="020B0604020202020204" pitchFamily="34" charset="0"/>
                <a:cs typeface="Arial" panose="020B0604020202020204" pitchFamily="34" charset="0"/>
              </a:rPr>
              <a:t>38 USC 3690 (a)</a:t>
            </a:r>
          </a:p>
          <a:p>
            <a:pPr marL="1028700" lvl="2"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Is the AAC and LOA current </a:t>
            </a:r>
            <a:r>
              <a:rPr lang="en-US" sz="1800" b="1" dirty="0">
                <a:latin typeface="Arial" panose="020B0604020202020204" pitchFamily="34" charset="0"/>
                <a:cs typeface="Arial" panose="020B0604020202020204" pitchFamily="34" charset="0"/>
              </a:rPr>
              <a:t>38 CFR 21.4263</a:t>
            </a:r>
          </a:p>
          <a:p>
            <a:pPr marL="1028700" lvl="2"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Flight courses listed within the program are present on the FAA approved AAC </a:t>
            </a:r>
            <a:r>
              <a:rPr lang="en-US" sz="1800" b="1" dirty="0">
                <a:latin typeface="Arial" panose="020B0604020202020204" pitchFamily="34" charset="0"/>
                <a:cs typeface="Arial" panose="020B0604020202020204" pitchFamily="34" charset="0"/>
              </a:rPr>
              <a:t>38 CFR 21.4253, 4263</a:t>
            </a:r>
          </a:p>
          <a:p>
            <a:pPr marL="1028700" lvl="2"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Verification that if contracts are used, they are only for equipment, space, and or instructors </a:t>
            </a:r>
            <a:r>
              <a:rPr lang="en-US" sz="1800" b="1" dirty="0">
                <a:latin typeface="Arial" panose="020B0604020202020204" pitchFamily="34" charset="0"/>
                <a:cs typeface="Arial" panose="020B0604020202020204" pitchFamily="34" charset="0"/>
              </a:rPr>
              <a:t>38 CFR 21.4233</a:t>
            </a:r>
          </a:p>
          <a:p>
            <a:pPr marL="1028700" lvl="2"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CFI is listed as a permanent employee with the IHL and is licensed to instruct </a:t>
            </a:r>
            <a:r>
              <a:rPr lang="en-US" sz="1800" b="1" u="sng" dirty="0">
                <a:latin typeface="Arial" panose="020B0604020202020204" pitchFamily="34" charset="0"/>
                <a:cs typeface="Arial" panose="020B0604020202020204" pitchFamily="34" charset="0"/>
              </a:rPr>
              <a:t>ALL</a:t>
            </a:r>
            <a:r>
              <a:rPr lang="en-US" sz="1800" dirty="0">
                <a:latin typeface="Arial" panose="020B0604020202020204" pitchFamily="34" charset="0"/>
                <a:cs typeface="Arial" panose="020B0604020202020204" pitchFamily="34" charset="0"/>
              </a:rPr>
              <a:t> courses listed on the AAC </a:t>
            </a:r>
            <a:r>
              <a:rPr lang="en-US" sz="1800" b="1" dirty="0">
                <a:latin typeface="Arial" panose="020B0604020202020204" pitchFamily="34" charset="0"/>
                <a:cs typeface="Arial" panose="020B0604020202020204" pitchFamily="34" charset="0"/>
              </a:rPr>
              <a:t>38 CFR 21.4253, 4263</a:t>
            </a:r>
          </a:p>
          <a:p>
            <a:pPr marL="1028700" lvl="2"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Flight Instructors meet all hiring requirements </a:t>
            </a:r>
            <a:r>
              <a:rPr lang="en-US" sz="1800" b="1" dirty="0">
                <a:latin typeface="Arial" panose="020B0604020202020204" pitchFamily="34" charset="0"/>
                <a:cs typeface="Arial" panose="020B0604020202020204" pitchFamily="34" charset="0"/>
              </a:rPr>
              <a:t>38 CFR 21.4263</a:t>
            </a:r>
          </a:p>
          <a:p>
            <a:pPr marL="1028700" lvl="2"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If a contract is used for instructors, it cannot be with an NCD for their instructors.  Each instructor contract must be between the IHL and the instructor alone. </a:t>
            </a:r>
            <a:r>
              <a:rPr lang="en-US" sz="1800" b="1" dirty="0">
                <a:latin typeface="Arial" panose="020B0604020202020204" pitchFamily="34" charset="0"/>
                <a:cs typeface="Arial" panose="020B0604020202020204" pitchFamily="34" charset="0"/>
              </a:rPr>
              <a:t>PA 223-15-01 and 02, 38 CFR 21.4233</a:t>
            </a:r>
          </a:p>
        </p:txBody>
      </p:sp>
      <p:sp>
        <p:nvSpPr>
          <p:cNvPr id="3" name="Slide Number Placeholder 2">
            <a:extLst>
              <a:ext uri="{FF2B5EF4-FFF2-40B4-BE49-F238E27FC236}">
                <a16:creationId xmlns:a16="http://schemas.microsoft.com/office/drawing/2014/main" id="{3B5CE2DD-9CC3-4FF7-AAC5-07EA964AB0F1}"/>
              </a:ext>
            </a:extLst>
          </p:cNvPr>
          <p:cNvSpPr>
            <a:spLocks noGrp="1"/>
          </p:cNvSpPr>
          <p:nvPr>
            <p:ph type="sldNum" sz="quarter" idx="12"/>
          </p:nvPr>
        </p:nvSpPr>
        <p:spPr/>
        <p:txBody>
          <a:bodyPr/>
          <a:lstStyle/>
          <a:p>
            <a:fld id="{0FF54DE5-C571-48E8-A5BC-B369434E2F44}" type="slidenum">
              <a:rPr lang="en-US" smtClean="0"/>
              <a:t>20</a:t>
            </a:fld>
            <a:endParaRPr lang="en-US" dirty="0"/>
          </a:p>
        </p:txBody>
      </p:sp>
    </p:spTree>
    <p:extLst>
      <p:ext uri="{BB962C8B-B14F-4D97-AF65-F5344CB8AC3E}">
        <p14:creationId xmlns:p14="http://schemas.microsoft.com/office/powerpoint/2010/main" val="261528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99D02-667A-429B-BCE3-A0DCBE713907}"/>
              </a:ext>
            </a:extLst>
          </p:cNvPr>
          <p:cNvSpPr>
            <a:spLocks noGrp="1"/>
          </p:cNvSpPr>
          <p:nvPr>
            <p:ph type="title"/>
          </p:nvPr>
        </p:nvSpPr>
        <p:spPr/>
        <p:txBody>
          <a:bodyPr anchor="b">
            <a:normAutofit/>
          </a:bodyPr>
          <a:lstStyle/>
          <a:p>
            <a:r>
              <a:rPr lang="en-US" sz="2800" dirty="0"/>
              <a:t>Specific Flight Approval Criteria (Cont.)</a:t>
            </a:r>
          </a:p>
        </p:txBody>
      </p:sp>
      <p:sp>
        <p:nvSpPr>
          <p:cNvPr id="6" name="Text Placeholder 3">
            <a:extLst>
              <a:ext uri="{FF2B5EF4-FFF2-40B4-BE49-F238E27FC236}">
                <a16:creationId xmlns:a16="http://schemas.microsoft.com/office/drawing/2014/main" id="{772BDA5F-D31C-4B58-99EF-2C37E9467286}"/>
              </a:ext>
            </a:extLst>
          </p:cNvPr>
          <p:cNvSpPr>
            <a:spLocks noGrp="1"/>
          </p:cNvSpPr>
          <p:nvPr>
            <p:ph idx="1"/>
          </p:nvPr>
        </p:nvSpPr>
        <p:spPr/>
        <p:txBody>
          <a:bodyPr vert="horz" lIns="91440" tIns="45720" rIns="91440" bIns="45720" rtlCol="0">
            <a:noAutofit/>
          </a:bodyPr>
          <a:lstStyle/>
          <a:p>
            <a:pPr marL="228600" lvl="1"/>
            <a:r>
              <a:rPr lang="en-US" sz="1800" b="1" dirty="0">
                <a:latin typeface="Arial" panose="020B0604020202020204" pitchFamily="34" charset="0"/>
                <a:cs typeface="Arial" panose="020B0604020202020204" pitchFamily="34" charset="0"/>
              </a:rPr>
              <a:t>Other Requirements for Initial Approval-Continued-Catalog and additional 141 requirements</a:t>
            </a:r>
          </a:p>
          <a:p>
            <a:pPr marL="1314450" lvl="2"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Evidence that all flight courses will begin within 7 calendar days of the beginning of the term </a:t>
            </a:r>
            <a:r>
              <a:rPr lang="en-US" sz="1800" b="1" dirty="0">
                <a:latin typeface="Arial" panose="020B0604020202020204" pitchFamily="34" charset="0"/>
                <a:cs typeface="Arial" panose="020B0604020202020204" pitchFamily="34" charset="0"/>
              </a:rPr>
              <a:t>38 CFR 21.4131</a:t>
            </a:r>
          </a:p>
          <a:p>
            <a:pPr marL="1314450" lvl="2"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A specific incomplete policy is listed for flight courses if necessary </a:t>
            </a:r>
            <a:r>
              <a:rPr lang="en-US" sz="1800" b="1" dirty="0">
                <a:latin typeface="Arial" panose="020B0604020202020204" pitchFamily="34" charset="0"/>
                <a:cs typeface="Arial" panose="020B0604020202020204" pitchFamily="34" charset="0"/>
              </a:rPr>
              <a:t>38 CFR 21.4253</a:t>
            </a:r>
          </a:p>
          <a:p>
            <a:pPr marL="1314450" lvl="2"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Current copy of the 85/15 is provided by program track for flight </a:t>
            </a:r>
            <a:r>
              <a:rPr lang="en-US" sz="1800" b="1" dirty="0">
                <a:latin typeface="Arial" panose="020B0604020202020204" pitchFamily="34" charset="0"/>
                <a:cs typeface="Arial" panose="020B0604020202020204" pitchFamily="34" charset="0"/>
              </a:rPr>
              <a:t>38 CFR 21.4201</a:t>
            </a:r>
          </a:p>
          <a:p>
            <a:pPr marL="228600" lvl="1"/>
            <a:r>
              <a:rPr lang="en-US" sz="1800" b="1" dirty="0">
                <a:latin typeface="Arial" panose="020B0604020202020204" pitchFamily="34" charset="0"/>
                <a:cs typeface="Arial" panose="020B0604020202020204" pitchFamily="34" charset="0"/>
              </a:rPr>
              <a:t>Bonus Information:  Drone Approval</a:t>
            </a:r>
          </a:p>
          <a:p>
            <a:pPr marL="1028700" lvl="2"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Drone Programs can be approved as a certificate program as the VA has not addressed this issue</a:t>
            </a:r>
          </a:p>
          <a:p>
            <a:pPr marL="1028700" lvl="2"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Drone Programs can be approved as a degree granting program as the VA has not addressed this issue</a:t>
            </a:r>
          </a:p>
          <a:p>
            <a:pPr marL="1028700" lvl="2"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Flight courses can be approved as part of a drone pilot degree or certificate program as the VA has not addressed this issue</a:t>
            </a:r>
          </a:p>
          <a:p>
            <a:pPr lvl="1" indent="-228600"/>
            <a:endParaRPr lang="en-US" sz="18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497D78D9-6E46-4D5F-BE50-BDAE6AA317D7}"/>
              </a:ext>
            </a:extLst>
          </p:cNvPr>
          <p:cNvSpPr>
            <a:spLocks noGrp="1"/>
          </p:cNvSpPr>
          <p:nvPr>
            <p:ph type="sldNum" sz="quarter" idx="12"/>
          </p:nvPr>
        </p:nvSpPr>
        <p:spPr/>
        <p:txBody>
          <a:bodyPr/>
          <a:lstStyle/>
          <a:p>
            <a:fld id="{0FF54DE5-C571-48E8-A5BC-B369434E2F44}" type="slidenum">
              <a:rPr lang="en-US" smtClean="0"/>
              <a:t>21</a:t>
            </a:fld>
            <a:endParaRPr lang="en-US" dirty="0"/>
          </a:p>
        </p:txBody>
      </p:sp>
    </p:spTree>
    <p:extLst>
      <p:ext uri="{BB962C8B-B14F-4D97-AF65-F5344CB8AC3E}">
        <p14:creationId xmlns:p14="http://schemas.microsoft.com/office/powerpoint/2010/main" val="41964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090D7E-A3F2-46CF-8416-690936165B89}"/>
              </a:ext>
            </a:extLst>
          </p:cNvPr>
          <p:cNvSpPr>
            <a:spLocks noGrp="1"/>
          </p:cNvSpPr>
          <p:nvPr>
            <p:ph type="title"/>
          </p:nvPr>
        </p:nvSpPr>
        <p:spPr>
          <a:xfrm>
            <a:off x="1060450" y="3269517"/>
            <a:ext cx="10071099" cy="1684150"/>
          </a:xfrm>
        </p:spPr>
        <p:txBody>
          <a:bodyPr/>
          <a:lstStyle/>
          <a:p>
            <a:pPr lvl="0">
              <a:lnSpc>
                <a:spcPct val="100000"/>
              </a:lnSpc>
            </a:pPr>
            <a:r>
              <a:rPr lang="en-US" cap="none" dirty="0">
                <a:latin typeface="Arial" panose="020B0604020202020204" pitchFamily="34" charset="0"/>
                <a:cs typeface="Arial" panose="020B0604020202020204" pitchFamily="34" charset="0"/>
              </a:rPr>
              <a:t>RE-APPROVAL CRITERIA</a:t>
            </a:r>
          </a:p>
        </p:txBody>
      </p:sp>
    </p:spTree>
    <p:extLst>
      <p:ext uri="{BB962C8B-B14F-4D97-AF65-F5344CB8AC3E}">
        <p14:creationId xmlns:p14="http://schemas.microsoft.com/office/powerpoint/2010/main" val="170001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772BDA5F-D31C-4B58-99EF-2C37E9467286}"/>
              </a:ext>
            </a:extLst>
          </p:cNvPr>
          <p:cNvSpPr>
            <a:spLocks noGrp="1"/>
          </p:cNvSpPr>
          <p:nvPr>
            <p:ph type="body" sz="half" idx="2"/>
          </p:nvPr>
        </p:nvSpPr>
        <p:spPr>
          <a:xfrm>
            <a:off x="1104900" y="1368403"/>
            <a:ext cx="9980682" cy="5084618"/>
          </a:xfrm>
        </p:spPr>
        <p:txBody>
          <a:bodyPr vert="horz" lIns="91440" tIns="45720" rIns="91440" bIns="45720" rtlCol="0">
            <a:noAutofit/>
          </a:bodyPr>
          <a:lstStyle/>
          <a:p>
            <a:r>
              <a:rPr lang="en-US" b="1" dirty="0">
                <a:solidFill>
                  <a:srgbClr val="003366"/>
                </a:solidFill>
              </a:rPr>
              <a:t>38 USC 3672 (2) (A) (ii) states that: </a:t>
            </a:r>
            <a:r>
              <a:rPr lang="en-US" dirty="0">
                <a:solidFill>
                  <a:srgbClr val="003366"/>
                </a:solidFill>
              </a:rPr>
              <a:t>A flight training course approved by the Federal Aviation Administration that is offered by a certified pilot school that possesses a valid Federal Aviation Administration pilot school certificate is deemed approved.</a:t>
            </a:r>
          </a:p>
          <a:p>
            <a:r>
              <a:rPr lang="en-US" b="1" i="1" dirty="0">
                <a:solidFill>
                  <a:srgbClr val="003366"/>
                </a:solidFill>
              </a:rPr>
              <a:t>Notice the language</a:t>
            </a:r>
            <a:r>
              <a:rPr lang="en-US" dirty="0">
                <a:solidFill>
                  <a:srgbClr val="003366"/>
                </a:solidFill>
              </a:rPr>
              <a:t>: Refers to the course being deemed approved not the school</a:t>
            </a:r>
          </a:p>
          <a:p>
            <a:r>
              <a:rPr lang="en-US" dirty="0">
                <a:solidFill>
                  <a:srgbClr val="003366"/>
                </a:solidFill>
              </a:rPr>
              <a:t>An  IHL under 141, must submit the following for re-approval of the flight program:</a:t>
            </a:r>
          </a:p>
          <a:p>
            <a:pPr marL="628650" indent="-285750">
              <a:buFont typeface="Arial" panose="020B0604020202020204" pitchFamily="34" charset="0"/>
              <a:buChar char="•"/>
            </a:pPr>
            <a:r>
              <a:rPr lang="en-US" dirty="0">
                <a:solidFill>
                  <a:srgbClr val="003366"/>
                </a:solidFill>
              </a:rPr>
              <a:t>Must submit the current AAC prior to the expiration of the previous AAC to keep the deemed approved standing. Failure to do so could cause the program to be suspended.  If the FAA has issued a Letter of Extension, it must be submitted to the SAA immediately.   </a:t>
            </a:r>
            <a:r>
              <a:rPr lang="en-US" b="1" dirty="0"/>
              <a:t>38 CFR 21.4263, 4253</a:t>
            </a:r>
          </a:p>
          <a:p>
            <a:pPr marL="628650" indent="-285750">
              <a:buFont typeface="Arial" panose="020B0604020202020204" pitchFamily="34" charset="0"/>
              <a:buChar char="•"/>
            </a:pPr>
            <a:r>
              <a:rPr lang="en-US" dirty="0">
                <a:solidFill>
                  <a:srgbClr val="003366"/>
                </a:solidFill>
              </a:rPr>
              <a:t>Catalog must be submitted and verified to maintain compliance with </a:t>
            </a:r>
            <a:r>
              <a:rPr lang="en-US" b="1" dirty="0"/>
              <a:t>PA 223-15-01 and 02 </a:t>
            </a:r>
            <a:r>
              <a:rPr lang="en-US" dirty="0">
                <a:solidFill>
                  <a:srgbClr val="003366"/>
                </a:solidFill>
              </a:rPr>
              <a:t>and must be certified true and correct in content and policy </a:t>
            </a:r>
            <a:r>
              <a:rPr lang="en-US" b="1" dirty="0"/>
              <a:t>38 CFR 21.4253</a:t>
            </a:r>
          </a:p>
          <a:p>
            <a:pPr marL="628650" indent="-285750">
              <a:buFont typeface="Arial" panose="020B0604020202020204" pitchFamily="34" charset="0"/>
              <a:buChar char="•"/>
            </a:pPr>
            <a:r>
              <a:rPr lang="en-US" dirty="0">
                <a:solidFill>
                  <a:srgbClr val="003366"/>
                </a:solidFill>
              </a:rPr>
              <a:t>Standard approval letter containing the afore mentioned criteria must be submitted </a:t>
            </a:r>
            <a:r>
              <a:rPr lang="en-US" b="1" dirty="0"/>
              <a:t>38</a:t>
            </a:r>
            <a:r>
              <a:rPr lang="en-US" dirty="0">
                <a:solidFill>
                  <a:srgbClr val="FF0000"/>
                </a:solidFill>
              </a:rPr>
              <a:t> </a:t>
            </a:r>
            <a:r>
              <a:rPr lang="en-US" b="1" dirty="0"/>
              <a:t>CFR 21.4258</a:t>
            </a:r>
          </a:p>
          <a:p>
            <a:pPr marL="628650" indent="-285750">
              <a:buFont typeface="Arial" panose="020B0604020202020204" pitchFamily="34" charset="0"/>
              <a:buChar char="•"/>
            </a:pPr>
            <a:r>
              <a:rPr lang="en-US" dirty="0">
                <a:solidFill>
                  <a:srgbClr val="003366"/>
                </a:solidFill>
              </a:rPr>
              <a:t>New copies of any contracts for space, equipment, or instructors that supersedes the previous or are renewed due to contract expiration or copies of the contract extensions must be submitted </a:t>
            </a:r>
            <a:r>
              <a:rPr lang="en-US" b="1" dirty="0"/>
              <a:t>38 CFR 21.4233, 4253</a:t>
            </a:r>
          </a:p>
          <a:p>
            <a:pPr lvl="1" indent="-228600"/>
            <a:endParaRPr lang="en-US" sz="1800" dirty="0">
              <a:solidFill>
                <a:srgbClr val="003366"/>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1899D02-667A-429B-BCE3-A0DCBE713907}"/>
              </a:ext>
            </a:extLst>
          </p:cNvPr>
          <p:cNvSpPr>
            <a:spLocks noGrp="1"/>
          </p:cNvSpPr>
          <p:nvPr>
            <p:ph type="title"/>
          </p:nvPr>
        </p:nvSpPr>
        <p:spPr>
          <a:xfrm>
            <a:off x="1104900" y="76200"/>
            <a:ext cx="9980682" cy="1096962"/>
          </a:xfrm>
        </p:spPr>
        <p:txBody>
          <a:bodyPr anchor="b">
            <a:normAutofit/>
          </a:bodyPr>
          <a:lstStyle/>
          <a:p>
            <a:r>
              <a:rPr lang="en-US" sz="2800" dirty="0"/>
              <a:t>Re-Approval Criteria </a:t>
            </a:r>
          </a:p>
        </p:txBody>
      </p:sp>
      <p:sp>
        <p:nvSpPr>
          <p:cNvPr id="3" name="Slide Number Placeholder 2">
            <a:extLst>
              <a:ext uri="{FF2B5EF4-FFF2-40B4-BE49-F238E27FC236}">
                <a16:creationId xmlns:a16="http://schemas.microsoft.com/office/drawing/2014/main" id="{47DB9EA0-6CBE-4DA1-AF06-6F7B84C02A0E}"/>
              </a:ext>
            </a:extLst>
          </p:cNvPr>
          <p:cNvSpPr>
            <a:spLocks noGrp="1"/>
          </p:cNvSpPr>
          <p:nvPr>
            <p:ph type="sldNum" sz="quarter" idx="12"/>
          </p:nvPr>
        </p:nvSpPr>
        <p:spPr/>
        <p:txBody>
          <a:bodyPr/>
          <a:lstStyle/>
          <a:p>
            <a:fld id="{0FF54DE5-C571-48E8-A5BC-B369434E2F44}" type="slidenum">
              <a:rPr lang="en-US" smtClean="0"/>
              <a:t>23</a:t>
            </a:fld>
            <a:endParaRPr lang="en-US" dirty="0"/>
          </a:p>
        </p:txBody>
      </p:sp>
    </p:spTree>
    <p:extLst>
      <p:ext uri="{BB962C8B-B14F-4D97-AF65-F5344CB8AC3E}">
        <p14:creationId xmlns:p14="http://schemas.microsoft.com/office/powerpoint/2010/main" val="242340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772BDA5F-D31C-4B58-99EF-2C37E9467286}"/>
              </a:ext>
            </a:extLst>
          </p:cNvPr>
          <p:cNvSpPr>
            <a:spLocks noGrp="1"/>
          </p:cNvSpPr>
          <p:nvPr>
            <p:ph type="body" sz="half" idx="2"/>
          </p:nvPr>
        </p:nvSpPr>
        <p:spPr>
          <a:xfrm>
            <a:off x="1104899" y="1427018"/>
            <a:ext cx="9980682" cy="5084618"/>
          </a:xfrm>
        </p:spPr>
        <p:txBody>
          <a:bodyPr vert="horz" lIns="91440" tIns="45720" rIns="91440" bIns="45720" rtlCol="0">
            <a:noAutofit/>
          </a:bodyPr>
          <a:lstStyle/>
          <a:p>
            <a:pPr marL="1028700" lvl="1" indent="-285750">
              <a:buFont typeface="Arial" panose="020B0604020202020204" pitchFamily="34" charset="0"/>
              <a:buChar char="•"/>
            </a:pPr>
            <a:r>
              <a:rPr lang="en-US" sz="1800" dirty="0">
                <a:solidFill>
                  <a:srgbClr val="003366"/>
                </a:solidFill>
                <a:latin typeface="Arial" panose="020B0604020202020204" pitchFamily="34" charset="0"/>
                <a:cs typeface="Arial" panose="020B0604020202020204" pitchFamily="34" charset="0"/>
              </a:rPr>
              <a:t>If new copies of contracts are found, then verification of the contents must occur </a:t>
            </a:r>
            <a:r>
              <a:rPr lang="en-US" sz="1800" b="1" dirty="0">
                <a:latin typeface="Arial" panose="020B0604020202020204" pitchFamily="34" charset="0"/>
                <a:cs typeface="Arial" panose="020B0604020202020204" pitchFamily="34" charset="0"/>
              </a:rPr>
              <a:t>38 CFR 21.4233</a:t>
            </a:r>
          </a:p>
          <a:p>
            <a:pPr marL="285750"/>
            <a:r>
              <a:rPr lang="en-US" b="1" dirty="0">
                <a:solidFill>
                  <a:srgbClr val="003366"/>
                </a:solidFill>
              </a:rPr>
              <a:t>Example:  </a:t>
            </a:r>
            <a:r>
              <a:rPr lang="en-US" dirty="0">
                <a:solidFill>
                  <a:srgbClr val="003366"/>
                </a:solidFill>
              </a:rPr>
              <a:t>If new contract for space then another SAA visit must occur, if a new contract for flight instructor then qualifications must be submitted.</a:t>
            </a:r>
          </a:p>
          <a:p>
            <a:pPr marL="1028700" lvl="1" indent="-285750">
              <a:buFont typeface="Arial" panose="020B0604020202020204" pitchFamily="34" charset="0"/>
              <a:buChar char="•"/>
            </a:pPr>
            <a:r>
              <a:rPr lang="en-US" sz="1800" dirty="0">
                <a:solidFill>
                  <a:srgbClr val="003366"/>
                </a:solidFill>
                <a:latin typeface="Arial" panose="020B0604020202020204" pitchFamily="34" charset="0"/>
                <a:cs typeface="Arial" panose="020B0604020202020204" pitchFamily="34" charset="0"/>
              </a:rPr>
              <a:t>Current copy of the 85/15 for the tracks listed within the flight program must be submitted</a:t>
            </a:r>
          </a:p>
          <a:p>
            <a:pPr marL="1028700" lvl="1" indent="-285750">
              <a:buFont typeface="Arial" panose="020B0604020202020204" pitchFamily="34" charset="0"/>
              <a:buChar char="•"/>
            </a:pPr>
            <a:r>
              <a:rPr lang="en-US" sz="1800" dirty="0">
                <a:solidFill>
                  <a:srgbClr val="003366"/>
                </a:solidFill>
                <a:latin typeface="Arial" panose="020B0604020202020204" pitchFamily="34" charset="0"/>
                <a:cs typeface="Arial" panose="020B0604020202020204" pitchFamily="34" charset="0"/>
              </a:rPr>
              <a:t>Continued verification that the facility does not use erroneous, deceptive, or misleading practices</a:t>
            </a:r>
          </a:p>
          <a:p>
            <a:pPr marL="1028700" lvl="1" indent="-285750">
              <a:buFont typeface="Arial" panose="020B0604020202020204" pitchFamily="34" charset="0"/>
              <a:buChar char="•"/>
            </a:pPr>
            <a:r>
              <a:rPr lang="en-US" sz="1800" dirty="0">
                <a:solidFill>
                  <a:srgbClr val="003366"/>
                </a:solidFill>
                <a:latin typeface="Arial" panose="020B0604020202020204" pitchFamily="34" charset="0"/>
                <a:cs typeface="Arial" panose="020B0604020202020204" pitchFamily="34" charset="0"/>
              </a:rPr>
              <a:t>If changes in cost, then new tuition and fee schedule must be submitted</a:t>
            </a:r>
          </a:p>
          <a:p>
            <a:pPr marL="1028700" lvl="1" indent="-285750">
              <a:buFont typeface="Arial" panose="020B0604020202020204" pitchFamily="34" charset="0"/>
              <a:buChar char="•"/>
            </a:pPr>
            <a:r>
              <a:rPr lang="en-US" sz="1800" dirty="0">
                <a:solidFill>
                  <a:srgbClr val="003366"/>
                </a:solidFill>
                <a:latin typeface="Arial" panose="020B0604020202020204" pitchFamily="34" charset="0"/>
                <a:cs typeface="Arial" panose="020B0604020202020204" pitchFamily="34" charset="0"/>
              </a:rPr>
              <a:t>Courses listed on the AAC must be verified again against the flight courses contained within the program outline</a:t>
            </a:r>
          </a:p>
          <a:p>
            <a:r>
              <a:rPr lang="en-US" b="1" i="1" dirty="0">
                <a:solidFill>
                  <a:srgbClr val="003366"/>
                </a:solidFill>
              </a:rPr>
              <a:t>Note:</a:t>
            </a:r>
          </a:p>
          <a:p>
            <a:pPr marL="1031875" lvl="2" indent="-234950">
              <a:buFont typeface="Arial" panose="020B0604020202020204" pitchFamily="34" charset="0"/>
              <a:buChar char="•"/>
            </a:pPr>
            <a:r>
              <a:rPr lang="en-US" sz="1800" dirty="0">
                <a:solidFill>
                  <a:srgbClr val="003366"/>
                </a:solidFill>
                <a:latin typeface="Arial" panose="020B0604020202020204" pitchFamily="34" charset="0"/>
                <a:cs typeface="Arial" panose="020B0604020202020204" pitchFamily="34" charset="0"/>
              </a:rPr>
              <a:t>If the above 9 items are not address appropriately during the review it could lead to issues with the Part 141program approval</a:t>
            </a:r>
          </a:p>
          <a:p>
            <a:pPr marL="1031875" lvl="2" indent="-234950">
              <a:buFont typeface="Arial" panose="020B0604020202020204" pitchFamily="34" charset="0"/>
              <a:buChar char="•"/>
            </a:pPr>
            <a:r>
              <a:rPr lang="en-US" sz="1800" dirty="0">
                <a:solidFill>
                  <a:srgbClr val="003366"/>
                </a:solidFill>
                <a:latin typeface="Arial" panose="020B0604020202020204" pitchFamily="34" charset="0"/>
                <a:cs typeface="Arial" panose="020B0604020202020204" pitchFamily="34" charset="0"/>
              </a:rPr>
              <a:t>Any issues that arise during the review SAA Verification must be obtained</a:t>
            </a:r>
          </a:p>
          <a:p>
            <a:pPr lvl="1" indent="-228600"/>
            <a:endParaRPr lang="en-US" sz="1800" dirty="0">
              <a:solidFill>
                <a:srgbClr val="003366"/>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1899D02-667A-429B-BCE3-A0DCBE713907}"/>
              </a:ext>
            </a:extLst>
          </p:cNvPr>
          <p:cNvSpPr>
            <a:spLocks noGrp="1"/>
          </p:cNvSpPr>
          <p:nvPr>
            <p:ph type="title"/>
          </p:nvPr>
        </p:nvSpPr>
        <p:spPr>
          <a:xfrm>
            <a:off x="1104900" y="76200"/>
            <a:ext cx="9980682" cy="1096962"/>
          </a:xfrm>
        </p:spPr>
        <p:txBody>
          <a:bodyPr anchor="b">
            <a:normAutofit/>
          </a:bodyPr>
          <a:lstStyle/>
          <a:p>
            <a:r>
              <a:rPr lang="en-US" sz="2800" dirty="0"/>
              <a:t>Re-Approval Criteria (Cont.)</a:t>
            </a:r>
          </a:p>
        </p:txBody>
      </p:sp>
      <p:sp>
        <p:nvSpPr>
          <p:cNvPr id="3" name="Slide Number Placeholder 2">
            <a:extLst>
              <a:ext uri="{FF2B5EF4-FFF2-40B4-BE49-F238E27FC236}">
                <a16:creationId xmlns:a16="http://schemas.microsoft.com/office/drawing/2014/main" id="{615C3968-8ECA-42F1-9EE1-C99C7818BF3B}"/>
              </a:ext>
            </a:extLst>
          </p:cNvPr>
          <p:cNvSpPr>
            <a:spLocks noGrp="1"/>
          </p:cNvSpPr>
          <p:nvPr>
            <p:ph type="sldNum" sz="quarter" idx="12"/>
          </p:nvPr>
        </p:nvSpPr>
        <p:spPr/>
        <p:txBody>
          <a:bodyPr/>
          <a:lstStyle/>
          <a:p>
            <a:fld id="{0FF54DE5-C571-48E8-A5BC-B369434E2F44}" type="slidenum">
              <a:rPr lang="en-US" smtClean="0"/>
              <a:t>24</a:t>
            </a:fld>
            <a:endParaRPr lang="en-US" dirty="0"/>
          </a:p>
        </p:txBody>
      </p:sp>
    </p:spTree>
    <p:extLst>
      <p:ext uri="{BB962C8B-B14F-4D97-AF65-F5344CB8AC3E}">
        <p14:creationId xmlns:p14="http://schemas.microsoft.com/office/powerpoint/2010/main" val="125655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B34A0-60B6-4970-B813-E0BB00AE17EA}"/>
              </a:ext>
            </a:extLst>
          </p:cNvPr>
          <p:cNvSpPr>
            <a:spLocks noGrp="1"/>
          </p:cNvSpPr>
          <p:nvPr>
            <p:ph type="title"/>
            <p:custDataLst>
              <p:tags r:id="rId2"/>
            </p:custDataLst>
          </p:nvPr>
        </p:nvSpPr>
        <p:spPr/>
        <p:txBody>
          <a:bodyPr/>
          <a:lstStyle/>
          <a:p>
            <a:r>
              <a:rPr lang="en-US" dirty="0"/>
              <a:t>KNOWLEDGE CHECK</a:t>
            </a:r>
          </a:p>
        </p:txBody>
      </p:sp>
      <p:sp>
        <p:nvSpPr>
          <p:cNvPr id="3" name="Text Placeholder 2">
            <a:extLst>
              <a:ext uri="{FF2B5EF4-FFF2-40B4-BE49-F238E27FC236}">
                <a16:creationId xmlns:a16="http://schemas.microsoft.com/office/drawing/2014/main" id="{487E91D1-6934-40A6-9006-890F4671B574}"/>
              </a:ext>
            </a:extLst>
          </p:cNvPr>
          <p:cNvSpPr>
            <a:spLocks noGrp="1"/>
          </p:cNvSpPr>
          <p:nvPr>
            <p:ph type="body" idx="1"/>
            <p:custDataLst>
              <p:tags r:id="rId3"/>
            </p:custDataLst>
          </p:nvPr>
        </p:nvSpPr>
        <p:spPr/>
        <p:txBody>
          <a:bodyPr/>
          <a:lstStyle/>
          <a:p>
            <a:r>
              <a:rPr lang="en-US" dirty="0"/>
              <a:t>LOG-IN </a:t>
            </a:r>
            <a:r>
              <a:rPr lang="en-US" u="sng" dirty="0"/>
              <a:t>MENTI.COM </a:t>
            </a:r>
            <a:r>
              <a:rPr lang="en-US" dirty="0"/>
              <a:t>WITH THE CODE IN THE INFO POD</a:t>
            </a:r>
          </a:p>
        </p:txBody>
      </p:sp>
      <p:pic>
        <p:nvPicPr>
          <p:cNvPr id="15" name="Picture 14" descr="A picture containing clock&#10;&#10;Description automatically generated">
            <a:extLst>
              <a:ext uri="{FF2B5EF4-FFF2-40B4-BE49-F238E27FC236}">
                <a16:creationId xmlns:a16="http://schemas.microsoft.com/office/drawing/2014/main" id="{B839E64D-3FF7-4472-8A17-8543C3A7FCD5}"/>
              </a:ext>
            </a:extLst>
          </p:cNvPr>
          <p:cNvPicPr>
            <a:picLocks noChangeAspect="1"/>
          </p:cNvPicPr>
          <p:nvPr>
            <p:custDataLst>
              <p:tags r:id="rId4"/>
            </p:custDataLst>
          </p:nvPr>
        </p:nvPicPr>
        <p:blipFill>
          <a:blip r:embed="rId7">
            <a:extLst>
              <a:ext uri="{28A0092B-C50C-407E-A947-70E740481C1C}">
                <a14:useLocalDpi xmlns:a14="http://schemas.microsoft.com/office/drawing/2010/main" val="0"/>
              </a:ext>
            </a:extLst>
          </a:blip>
          <a:srcRect r="58053"/>
          <a:stretch>
            <a:fillRect/>
          </a:stretch>
        </p:blipFill>
        <p:spPr>
          <a:xfrm>
            <a:off x="267855" y="304220"/>
            <a:ext cx="2309090" cy="1866046"/>
          </a:xfrm>
          <a:prstGeom prst="rect">
            <a:avLst/>
          </a:prstGeom>
        </p:spPr>
      </p:pic>
    </p:spTree>
    <p:custDataLst>
      <p:tags r:id="rId1"/>
    </p:custDataLst>
    <p:extLst>
      <p:ext uri="{BB962C8B-B14F-4D97-AF65-F5344CB8AC3E}">
        <p14:creationId xmlns:p14="http://schemas.microsoft.com/office/powerpoint/2010/main" val="776400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xmlns:p159="http://schemas.microsoft.com/office/powerpoint/2015/09/main">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
            <a:extLst>
              <a:ext uri="{FF2B5EF4-FFF2-40B4-BE49-F238E27FC236}">
                <a16:creationId xmlns:a16="http://schemas.microsoft.com/office/drawing/2014/main" id="{0DE69D96-3F5F-4D04-95B3-C8B65166B1F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17368" y="1413327"/>
            <a:ext cx="4572000" cy="4572000"/>
          </a:xfrm>
          <a:prstGeom prst="rect">
            <a:avLst/>
          </a:prstGeom>
          <a:noFill/>
        </p:spPr>
      </p:pic>
      <p:sp>
        <p:nvSpPr>
          <p:cNvPr id="7" name="Text Placeholder 9">
            <a:extLst>
              <a:ext uri="{FF2B5EF4-FFF2-40B4-BE49-F238E27FC236}">
                <a16:creationId xmlns:a16="http://schemas.microsoft.com/office/drawing/2014/main" id="{D7730A51-D960-45D0-BC5C-D1F5DB5344ED}"/>
              </a:ext>
            </a:extLst>
          </p:cNvPr>
          <p:cNvSpPr txBox="1">
            <a:spLocks/>
          </p:cNvSpPr>
          <p:nvPr/>
        </p:nvSpPr>
        <p:spPr>
          <a:xfrm>
            <a:off x="6172202" y="1413327"/>
            <a:ext cx="4914900" cy="4945743"/>
          </a:xfrm>
          <a:prstGeom prst="rect">
            <a:avLst/>
          </a:prstGeom>
        </p:spPr>
        <p:txBody>
          <a:bodyPr vert="horz" lIns="0" tIns="45720" rIns="0" bIns="45720" rtlCol="0">
            <a:noAutofit/>
          </a:bodyPr>
          <a:lstStyle>
            <a:defPPr>
              <a:defRPr lang="en-US"/>
            </a:defPPr>
            <a:lvl1pPr marL="0" algn="ct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90000"/>
              </a:lnSpc>
              <a:spcAft>
                <a:spcPts val="600"/>
              </a:spcAft>
            </a:pPr>
            <a:endParaRPr lang="en-US" sz="3200" dirty="0">
              <a:solidFill>
                <a:srgbClr val="003366"/>
              </a:solidFill>
              <a:latin typeface="Arial" panose="020B0604020202020204" pitchFamily="34" charset="0"/>
              <a:cs typeface="Arial" panose="020B0604020202020204" pitchFamily="34" charset="0"/>
            </a:endParaRPr>
          </a:p>
          <a:p>
            <a:pPr algn="l">
              <a:lnSpc>
                <a:spcPct val="90000"/>
              </a:lnSpc>
              <a:spcAft>
                <a:spcPts val="600"/>
              </a:spcAft>
            </a:pPr>
            <a:endParaRPr lang="en-US" sz="3200" dirty="0">
              <a:solidFill>
                <a:srgbClr val="003366"/>
              </a:solidFill>
              <a:latin typeface="Arial" panose="020B0604020202020204" pitchFamily="34" charset="0"/>
              <a:cs typeface="Arial" panose="020B0604020202020204" pitchFamily="34" charset="0"/>
            </a:endParaRPr>
          </a:p>
          <a:p>
            <a:pPr algn="l">
              <a:lnSpc>
                <a:spcPct val="90000"/>
              </a:lnSpc>
              <a:spcAft>
                <a:spcPts val="600"/>
              </a:spcAft>
            </a:pPr>
            <a:endParaRPr lang="en-US" sz="3200" dirty="0">
              <a:solidFill>
                <a:srgbClr val="003366"/>
              </a:solidFill>
              <a:latin typeface="Arial" panose="020B0604020202020204" pitchFamily="34" charset="0"/>
              <a:cs typeface="Arial" panose="020B0604020202020204" pitchFamily="34" charset="0"/>
            </a:endParaRPr>
          </a:p>
          <a:p>
            <a:pPr algn="l">
              <a:lnSpc>
                <a:spcPct val="90000"/>
              </a:lnSpc>
              <a:spcAft>
                <a:spcPts val="600"/>
              </a:spcAft>
            </a:pPr>
            <a:endParaRPr lang="en-US" sz="3200" dirty="0">
              <a:solidFill>
                <a:srgbClr val="003366"/>
              </a:solidFill>
              <a:latin typeface="Arial" panose="020B0604020202020204" pitchFamily="34" charset="0"/>
              <a:cs typeface="Arial" panose="020B0604020202020204" pitchFamily="34" charset="0"/>
            </a:endParaRPr>
          </a:p>
          <a:p>
            <a:pPr algn="l">
              <a:lnSpc>
                <a:spcPct val="90000"/>
              </a:lnSpc>
              <a:spcAft>
                <a:spcPts val="600"/>
              </a:spcAft>
            </a:pPr>
            <a:r>
              <a:rPr lang="en-US" sz="2800" dirty="0">
                <a:solidFill>
                  <a:srgbClr val="003366"/>
                </a:solidFill>
                <a:latin typeface="Arial" panose="020B0604020202020204" pitchFamily="34" charset="0"/>
                <a:cs typeface="Arial" panose="020B0604020202020204" pitchFamily="34" charset="0"/>
              </a:rPr>
              <a:t>141 Flight Approval Training</a:t>
            </a:r>
          </a:p>
        </p:txBody>
      </p:sp>
      <p:sp>
        <p:nvSpPr>
          <p:cNvPr id="2" name="Title 1"/>
          <p:cNvSpPr>
            <a:spLocks noGrp="1"/>
          </p:cNvSpPr>
          <p:nvPr>
            <p:ph type="title"/>
          </p:nvPr>
        </p:nvSpPr>
        <p:spPr>
          <a:xfrm>
            <a:off x="1105659" y="0"/>
            <a:ext cx="9980682" cy="1096962"/>
          </a:xfrm>
        </p:spPr>
        <p:txBody>
          <a:bodyPr anchor="b">
            <a:normAutofit/>
          </a:bodyPr>
          <a:lstStyle/>
          <a:p>
            <a:r>
              <a:rPr lang="en-US" dirty="0">
                <a:latin typeface="Arial" panose="020B0604020202020204" pitchFamily="34" charset="0"/>
                <a:cs typeface="Arial" panose="020B0604020202020204" pitchFamily="34" charset="0"/>
              </a:rPr>
              <a:t>CONGRADULATIONS</a:t>
            </a:r>
          </a:p>
        </p:txBody>
      </p:sp>
      <p:pic>
        <p:nvPicPr>
          <p:cNvPr id="4" name="Picture 3" descr="A picture containing flying, aircraft, airplane, jet&#10;&#10;Description automatically generated">
            <a:extLst>
              <a:ext uri="{FF2B5EF4-FFF2-40B4-BE49-F238E27FC236}">
                <a16:creationId xmlns:a16="http://schemas.microsoft.com/office/drawing/2014/main" id="{70DF1ADC-E87A-4BE7-ACE4-22749F464F1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593377" y="3351088"/>
            <a:ext cx="3324347" cy="3324347"/>
          </a:xfrm>
          <a:prstGeom prst="rect">
            <a:avLst/>
          </a:prstGeom>
        </p:spPr>
      </p:pic>
    </p:spTree>
    <p:extLst>
      <p:ext uri="{BB962C8B-B14F-4D97-AF65-F5344CB8AC3E}">
        <p14:creationId xmlns:p14="http://schemas.microsoft.com/office/powerpoint/2010/main" val="2799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0D39D4-A40F-4F93-A91B-43DE70A7DD4C}"/>
              </a:ext>
              <a:ext uri="{C183D7F6-B498-43B3-948B-1728B52AA6E4}">
                <adec:decorative xmlns:adec="http://schemas.microsoft.com/office/drawing/2017/decorative" val="1"/>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rcRect l="35817" r="12090"/>
          <a:stretch>
            <a:fillRect/>
          </a:stretch>
        </p:blipFill>
        <p:spPr>
          <a:xfrm>
            <a:off x="8465020" y="1625744"/>
            <a:ext cx="2794107" cy="3620511"/>
          </a:xfrm>
          <a:prstGeom prst="rect">
            <a:avLst/>
          </a:prstGeom>
        </p:spPr>
      </p:pic>
      <p:sp>
        <p:nvSpPr>
          <p:cNvPr id="14" name="Content Placeholder 13"/>
          <p:cNvSpPr>
            <a:spLocks noGrp="1"/>
          </p:cNvSpPr>
          <p:nvPr>
            <p:ph sz="half" idx="1"/>
          </p:nvPr>
        </p:nvSpPr>
        <p:spPr>
          <a:xfrm>
            <a:off x="1104900" y="1372081"/>
            <a:ext cx="7476392" cy="3620512"/>
          </a:xfrm>
        </p:spPr>
        <p:txBody>
          <a:bodyPr>
            <a:noAutofit/>
          </a:bodyPr>
          <a:lstStyle/>
          <a:p>
            <a:pPr marL="0" indent="0">
              <a:spcBef>
                <a:spcPts val="1200"/>
              </a:spcBef>
              <a:buNone/>
            </a:pPr>
            <a:r>
              <a:rPr lang="en-US" sz="1800" b="1" dirty="0"/>
              <a:t>Upon completion of this module, you should be able to:</a:t>
            </a:r>
            <a:br>
              <a:rPr lang="en-US" sz="1800" b="1" dirty="0"/>
            </a:br>
            <a:endParaRPr lang="en-US" sz="1800" b="1" dirty="0"/>
          </a:p>
          <a:p>
            <a:pPr>
              <a:spcBef>
                <a:spcPts val="1200"/>
              </a:spcBef>
              <a:buFont typeface="Arial" panose="020B0604020202020204" pitchFamily="34" charset="0"/>
              <a:buChar char="•"/>
            </a:pPr>
            <a:r>
              <a:rPr lang="en-US" sz="1800" dirty="0"/>
              <a:t>Examine the requirements of flight programs at an IHL that is Part 141</a:t>
            </a:r>
          </a:p>
          <a:p>
            <a:pPr>
              <a:spcBef>
                <a:spcPts val="1200"/>
              </a:spcBef>
              <a:buFont typeface="Arial" panose="020B0604020202020204" pitchFamily="34" charset="0"/>
              <a:buChar char="•"/>
            </a:pPr>
            <a:r>
              <a:rPr lang="en-US" sz="1800" dirty="0"/>
              <a:t>Identify if the need for any type of contracts listed below: </a:t>
            </a:r>
          </a:p>
          <a:p>
            <a:pPr lvl="1">
              <a:spcBef>
                <a:spcPts val="1200"/>
              </a:spcBef>
              <a:buFont typeface="Arial" panose="020B0604020202020204" pitchFamily="34" charset="0"/>
              <a:buChar char="•"/>
            </a:pPr>
            <a:r>
              <a:rPr lang="en-US" sz="1800" dirty="0"/>
              <a:t>Space</a:t>
            </a:r>
          </a:p>
          <a:p>
            <a:pPr lvl="1">
              <a:spcBef>
                <a:spcPts val="1200"/>
              </a:spcBef>
              <a:buFont typeface="Arial" panose="020B0604020202020204" pitchFamily="34" charset="0"/>
              <a:buChar char="•"/>
            </a:pPr>
            <a:r>
              <a:rPr lang="en-US" sz="1800" dirty="0"/>
              <a:t>Equipment</a:t>
            </a:r>
          </a:p>
          <a:p>
            <a:pPr lvl="1">
              <a:spcBef>
                <a:spcPts val="1200"/>
              </a:spcBef>
              <a:buFont typeface="Arial" panose="020B0604020202020204" pitchFamily="34" charset="0"/>
              <a:buChar char="•"/>
            </a:pPr>
            <a:r>
              <a:rPr lang="en-US" sz="1800" dirty="0"/>
              <a:t>Instructors</a:t>
            </a:r>
          </a:p>
          <a:p>
            <a:pPr lvl="1">
              <a:spcBef>
                <a:spcPts val="1200"/>
              </a:spcBef>
              <a:buFont typeface="Arial" panose="020B0604020202020204" pitchFamily="34" charset="0"/>
              <a:buChar char="•"/>
            </a:pPr>
            <a:r>
              <a:rPr lang="en-US" sz="1800" dirty="0"/>
              <a:t>Programs should not be contracted for in a fully IHL 141 program</a:t>
            </a:r>
          </a:p>
          <a:p>
            <a:pPr>
              <a:spcBef>
                <a:spcPts val="1200"/>
              </a:spcBef>
              <a:buFont typeface="Arial" panose="020B0604020202020204" pitchFamily="34" charset="0"/>
              <a:buChar char="•"/>
            </a:pPr>
            <a:r>
              <a:rPr lang="en-US" sz="1800" dirty="0"/>
              <a:t>Be able to see if the program is a combination of 141 and other types of programs such as 61 and contracted</a:t>
            </a:r>
          </a:p>
        </p:txBody>
      </p:sp>
      <p:sp>
        <p:nvSpPr>
          <p:cNvPr id="13" name="Title 12"/>
          <p:cNvSpPr>
            <a:spLocks noGrp="1"/>
          </p:cNvSpPr>
          <p:nvPr>
            <p:ph type="title"/>
          </p:nvPr>
        </p:nvSpPr>
        <p:spPr>
          <a:xfrm>
            <a:off x="1104900" y="76200"/>
            <a:ext cx="9980682" cy="1096962"/>
          </a:xfrm>
        </p:spPr>
        <p:txBody>
          <a:bodyPr anchor="b">
            <a:normAutofit/>
          </a:bodyPr>
          <a:lstStyle/>
          <a:p>
            <a:r>
              <a:rPr lang="en-US" dirty="0"/>
              <a:t>Learning Objectives</a:t>
            </a:r>
          </a:p>
        </p:txBody>
      </p:sp>
      <p:sp>
        <p:nvSpPr>
          <p:cNvPr id="2" name="Slide Number Placeholder 1">
            <a:extLst>
              <a:ext uri="{FF2B5EF4-FFF2-40B4-BE49-F238E27FC236}">
                <a16:creationId xmlns:a16="http://schemas.microsoft.com/office/drawing/2014/main" id="{47020F17-6136-4AD1-B91C-2E120CA1A780}"/>
              </a:ext>
            </a:extLst>
          </p:cNvPr>
          <p:cNvSpPr>
            <a:spLocks noGrp="1"/>
          </p:cNvSpPr>
          <p:nvPr>
            <p:ph type="sldNum" sz="quarter" idx="12"/>
          </p:nvPr>
        </p:nvSpPr>
        <p:spPr/>
        <p:txBody>
          <a:bodyPr/>
          <a:lstStyle/>
          <a:p>
            <a:fld id="{0FF54DE5-C571-48E8-A5BC-B369434E2F44}" type="slidenum">
              <a:rPr lang="en-US" smtClean="0"/>
              <a:t>3</a:t>
            </a:fld>
            <a:endParaRPr lang="en-US" dirty="0"/>
          </a:p>
        </p:txBody>
      </p:sp>
    </p:spTree>
    <p:extLst>
      <p:ext uri="{BB962C8B-B14F-4D97-AF65-F5344CB8AC3E}">
        <p14:creationId xmlns:p14="http://schemas.microsoft.com/office/powerpoint/2010/main" val="7605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9A8A27AB-1454-47E0-A7F4-A2F7F99F8C46}"/>
              </a:ext>
            </a:extLst>
          </p:cNvPr>
          <p:cNvSpPr txBox="1">
            <a:spLocks/>
          </p:cNvSpPr>
          <p:nvPr>
            <p:custDataLst>
              <p:tags r:id="rId1"/>
            </p:custDataLst>
          </p:nvPr>
        </p:nvSpPr>
        <p:spPr>
          <a:xfrm>
            <a:off x="929055" y="1508356"/>
            <a:ext cx="4721469" cy="2395468"/>
          </a:xfrm>
          <a:prstGeom prst="rect">
            <a:avLst/>
          </a:prstGeom>
        </p:spPr>
        <p:txBody>
          <a:bodyPr vert="horz" lIns="0" tIns="45720" rIns="0" bIns="45720" rtlCol="0" anchor="ctr">
            <a:noAutofit/>
          </a:bodyPr>
          <a:lstStyle>
            <a:defPPr>
              <a:defRPr lang="en-US"/>
            </a:defPPr>
            <a:lvl1pPr marL="0" algn="l" defTabSz="914400" rtl="0" eaLnBrk="1" latinLnBrk="0" hangingPunct="1">
              <a:defRPr sz="1200" kern="1200" baseline="0">
                <a:solidFill>
                  <a:srgbClr val="00336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600"/>
              </a:spcBef>
              <a:spcAft>
                <a:spcPts val="600"/>
              </a:spcAft>
              <a:buFont typeface="Arial" panose="020B0604020202020204" pitchFamily="34" charset="0"/>
              <a:buChar char="•"/>
            </a:pPr>
            <a:endParaRPr lang="en-US" sz="1800" dirty="0"/>
          </a:p>
        </p:txBody>
      </p:sp>
      <p:sp>
        <p:nvSpPr>
          <p:cNvPr id="13" name="Title 12"/>
          <p:cNvSpPr>
            <a:spLocks noGrp="1"/>
          </p:cNvSpPr>
          <p:nvPr>
            <p:ph type="title"/>
          </p:nvPr>
        </p:nvSpPr>
        <p:spPr/>
        <p:txBody>
          <a:bodyPr anchor="b">
            <a:normAutofit/>
          </a:bodyPr>
          <a:lstStyle/>
          <a:p>
            <a:r>
              <a:rPr lang="en-US" dirty="0"/>
              <a:t>Definitions, Acronyms, and Common Terms</a:t>
            </a:r>
          </a:p>
        </p:txBody>
      </p:sp>
      <p:graphicFrame>
        <p:nvGraphicFramePr>
          <p:cNvPr id="8" name="Content Placeholder 7">
            <a:extLst>
              <a:ext uri="{FF2B5EF4-FFF2-40B4-BE49-F238E27FC236}">
                <a16:creationId xmlns:a16="http://schemas.microsoft.com/office/drawing/2014/main" id="{66FCAF1E-CF00-4ABA-922C-5605D9B8AF79}"/>
              </a:ext>
            </a:extLst>
          </p:cNvPr>
          <p:cNvGraphicFramePr>
            <a:graphicFrameLocks noGrp="1"/>
          </p:cNvGraphicFramePr>
          <p:nvPr>
            <p:ph idx="1"/>
            <p:extLst>
              <p:ext uri="{D42A27DB-BD31-4B8C-83A1-F6EECF244321}">
                <p14:modId xmlns:p14="http://schemas.microsoft.com/office/powerpoint/2010/main" val="2264400222"/>
              </p:ext>
            </p:extLst>
          </p:nvPr>
        </p:nvGraphicFramePr>
        <p:xfrm>
          <a:off x="1103382" y="1411941"/>
          <a:ext cx="9982200" cy="51876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E78748E6-E05A-462E-9DB2-B976D2C7001B}"/>
              </a:ext>
            </a:extLst>
          </p:cNvPr>
          <p:cNvSpPr>
            <a:spLocks noGrp="1"/>
          </p:cNvSpPr>
          <p:nvPr>
            <p:ph type="sldNum" sz="quarter" idx="12"/>
          </p:nvPr>
        </p:nvSpPr>
        <p:spPr/>
        <p:txBody>
          <a:bodyPr/>
          <a:lstStyle/>
          <a:p>
            <a:fld id="{0FF54DE5-C571-48E8-A5BC-B369434E2F44}" type="slidenum">
              <a:rPr lang="en-US" smtClean="0"/>
              <a:t>4</a:t>
            </a:fld>
            <a:endParaRPr lang="en-US" dirty="0"/>
          </a:p>
        </p:txBody>
      </p:sp>
    </p:spTree>
    <p:extLst>
      <p:ext uri="{BB962C8B-B14F-4D97-AF65-F5344CB8AC3E}">
        <p14:creationId xmlns:p14="http://schemas.microsoft.com/office/powerpoint/2010/main" val="11254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C13D56-77B7-4CA1-A4F4-55974A76C228}"/>
              </a:ext>
            </a:extLst>
          </p:cNvPr>
          <p:cNvSpPr>
            <a:spLocks noGrp="1"/>
          </p:cNvSpPr>
          <p:nvPr>
            <p:ph type="title"/>
          </p:nvPr>
        </p:nvSpPr>
        <p:spPr>
          <a:xfrm>
            <a:off x="1104900" y="-359648"/>
            <a:ext cx="9980682" cy="1483598"/>
          </a:xfrm>
        </p:spPr>
        <p:txBody>
          <a:bodyPr/>
          <a:lstStyle/>
          <a:p>
            <a:pPr marL="60325" indent="-60325"/>
            <a:r>
              <a:rPr lang="en-US" dirty="0">
                <a:latin typeface="Arial" panose="020B0604020202020204" pitchFamily="34" charset="0"/>
                <a:cs typeface="Arial" panose="020B0604020202020204" pitchFamily="34" charset="0"/>
              </a:rPr>
              <a:t>The AAC – Air Agency Certificate	</a:t>
            </a:r>
          </a:p>
        </p:txBody>
      </p:sp>
      <p:sp>
        <p:nvSpPr>
          <p:cNvPr id="6" name="Content Placeholder 5">
            <a:extLst>
              <a:ext uri="{FF2B5EF4-FFF2-40B4-BE49-F238E27FC236}">
                <a16:creationId xmlns:a16="http://schemas.microsoft.com/office/drawing/2014/main" id="{B9526656-9202-4A19-AD8C-32D8A15127C2}"/>
              </a:ext>
            </a:extLst>
          </p:cNvPr>
          <p:cNvSpPr>
            <a:spLocks noGrp="1"/>
          </p:cNvSpPr>
          <p:nvPr>
            <p:ph idx="1"/>
          </p:nvPr>
        </p:nvSpPr>
        <p:spPr>
          <a:xfrm>
            <a:off x="1104899" y="1520618"/>
            <a:ext cx="6433039" cy="3951847"/>
          </a:xfrm>
        </p:spPr>
        <p:txBody>
          <a:bodyPr anchor="ctr" anchorCtr="0">
            <a:noAutofit/>
          </a:bodyPr>
          <a:lstStyle/>
          <a:p>
            <a:pPr marL="0" indent="0">
              <a:spcBef>
                <a:spcPts val="1200"/>
              </a:spcBef>
              <a:buNone/>
            </a:pPr>
            <a:r>
              <a:rPr lang="en-US" sz="1800" b="1" dirty="0">
                <a:solidFill>
                  <a:srgbClr val="003366"/>
                </a:solidFill>
                <a:latin typeface="Arial" panose="020B0604020202020204" pitchFamily="34" charset="0"/>
                <a:cs typeface="Arial" panose="020B0604020202020204" pitchFamily="34" charset="0"/>
              </a:rPr>
              <a:t>What is an Air Agency Certificate?</a:t>
            </a:r>
          </a:p>
          <a:p>
            <a:pPr>
              <a:spcBef>
                <a:spcPts val="1200"/>
              </a:spcBef>
              <a:buFont typeface="Arial" panose="020B0604020202020204" pitchFamily="34" charset="0"/>
              <a:buChar char="•"/>
            </a:pPr>
            <a:r>
              <a:rPr lang="en-US" sz="1800" dirty="0">
                <a:solidFill>
                  <a:srgbClr val="003366"/>
                </a:solidFill>
                <a:latin typeface="Arial" panose="020B0604020202020204" pitchFamily="34" charset="0"/>
                <a:cs typeface="Arial" panose="020B0604020202020204" pitchFamily="34" charset="0"/>
              </a:rPr>
              <a:t>An AAC is issued by the FAA when they approve the flight syllabi and TCO submitted by an IHL</a:t>
            </a:r>
          </a:p>
          <a:p>
            <a:pPr>
              <a:spcBef>
                <a:spcPts val="1200"/>
              </a:spcBef>
              <a:buFont typeface="Arial" panose="020B0604020202020204" pitchFamily="34" charset="0"/>
              <a:buChar char="•"/>
            </a:pPr>
            <a:r>
              <a:rPr lang="en-US" sz="1800" dirty="0">
                <a:solidFill>
                  <a:srgbClr val="003366"/>
                </a:solidFill>
                <a:latin typeface="Arial" panose="020B0604020202020204" pitchFamily="34" charset="0"/>
                <a:cs typeface="Arial" panose="020B0604020202020204" pitchFamily="34" charset="0"/>
              </a:rPr>
              <a:t>Examples of approved courses are:</a:t>
            </a:r>
          </a:p>
          <a:p>
            <a:pPr lvl="1">
              <a:spcBef>
                <a:spcPts val="1200"/>
              </a:spcBef>
              <a:buFont typeface="Arial" panose="020B0604020202020204" pitchFamily="34" charset="0"/>
              <a:buChar char="•"/>
            </a:pPr>
            <a:r>
              <a:rPr lang="en-US" sz="1800" dirty="0">
                <a:solidFill>
                  <a:srgbClr val="003366"/>
                </a:solidFill>
                <a:latin typeface="Arial" panose="020B0604020202020204" pitchFamily="34" charset="0"/>
                <a:cs typeface="Arial" panose="020B0604020202020204" pitchFamily="34" charset="0"/>
              </a:rPr>
              <a:t>Private Pilot</a:t>
            </a:r>
          </a:p>
          <a:p>
            <a:pPr lvl="1">
              <a:spcBef>
                <a:spcPts val="1200"/>
              </a:spcBef>
              <a:buFont typeface="Arial" panose="020B0604020202020204" pitchFamily="34" charset="0"/>
              <a:buChar char="•"/>
            </a:pPr>
            <a:r>
              <a:rPr lang="en-US" sz="1800" dirty="0">
                <a:solidFill>
                  <a:srgbClr val="003366"/>
                </a:solidFill>
                <a:latin typeface="Arial" panose="020B0604020202020204" pitchFamily="34" charset="0"/>
                <a:cs typeface="Arial" panose="020B0604020202020204" pitchFamily="34" charset="0"/>
              </a:rPr>
              <a:t>Instrument Pilot</a:t>
            </a:r>
          </a:p>
          <a:p>
            <a:pPr lvl="1">
              <a:spcBef>
                <a:spcPts val="1200"/>
              </a:spcBef>
              <a:buFont typeface="Arial" panose="020B0604020202020204" pitchFamily="34" charset="0"/>
              <a:buChar char="•"/>
            </a:pPr>
            <a:r>
              <a:rPr lang="en-US" sz="1800" dirty="0">
                <a:solidFill>
                  <a:srgbClr val="003366"/>
                </a:solidFill>
                <a:latin typeface="Arial" panose="020B0604020202020204" pitchFamily="34" charset="0"/>
                <a:cs typeface="Arial" panose="020B0604020202020204" pitchFamily="34" charset="0"/>
              </a:rPr>
              <a:t>Commercial Pilot</a:t>
            </a:r>
          </a:p>
          <a:p>
            <a:pPr lvl="1">
              <a:spcBef>
                <a:spcPts val="1200"/>
              </a:spcBef>
              <a:buFont typeface="Arial" panose="020B0604020202020204" pitchFamily="34" charset="0"/>
              <a:buChar char="•"/>
            </a:pPr>
            <a:r>
              <a:rPr lang="en-US" sz="1800" dirty="0">
                <a:solidFill>
                  <a:srgbClr val="003366"/>
                </a:solidFill>
                <a:latin typeface="Arial" panose="020B0604020202020204" pitchFamily="34" charset="0"/>
                <a:cs typeface="Arial" panose="020B0604020202020204" pitchFamily="34" charset="0"/>
              </a:rPr>
              <a:t>Certified Flight Instructor</a:t>
            </a:r>
          </a:p>
          <a:p>
            <a:pPr>
              <a:spcBef>
                <a:spcPts val="1200"/>
              </a:spcBef>
              <a:buFont typeface="Arial" panose="020B0604020202020204" pitchFamily="34" charset="0"/>
              <a:buChar char="•"/>
            </a:pPr>
            <a:r>
              <a:rPr lang="en-US" sz="1800" dirty="0">
                <a:solidFill>
                  <a:srgbClr val="003366"/>
                </a:solidFill>
                <a:latin typeface="Arial" panose="020B0604020202020204" pitchFamily="34" charset="0"/>
                <a:cs typeface="Arial" panose="020B0604020202020204" pitchFamily="34" charset="0"/>
              </a:rPr>
              <a:t>If an IHL owns their AAC then they are a fully 141 program of education</a:t>
            </a:r>
          </a:p>
          <a:p>
            <a:pPr>
              <a:spcBef>
                <a:spcPts val="1200"/>
              </a:spcBef>
            </a:pPr>
            <a:endParaRPr lang="en-US" sz="1800" dirty="0">
              <a:solidFill>
                <a:srgbClr val="003366"/>
              </a:solidFill>
              <a:latin typeface="Arial" panose="020B0604020202020204" pitchFamily="34" charset="0"/>
              <a:cs typeface="Arial" panose="020B0604020202020204" pitchFamily="34" charset="0"/>
            </a:endParaRPr>
          </a:p>
        </p:txBody>
      </p:sp>
      <p:pic>
        <p:nvPicPr>
          <p:cNvPr id="4" name="Picture Placeholder 3">
            <a:extLst>
              <a:ext uri="{FF2B5EF4-FFF2-40B4-BE49-F238E27FC236}">
                <a16:creationId xmlns:a16="http://schemas.microsoft.com/office/drawing/2014/main" id="{EF401833-CA1A-403F-8BA6-4BD6F583C2A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37939" y="1335260"/>
            <a:ext cx="3547644" cy="3951848"/>
          </a:xfrm>
          <a:prstGeom prst="rect">
            <a:avLst/>
          </a:prstGeom>
        </p:spPr>
      </p:pic>
      <p:sp>
        <p:nvSpPr>
          <p:cNvPr id="2" name="Slide Number Placeholder 1">
            <a:extLst>
              <a:ext uri="{FF2B5EF4-FFF2-40B4-BE49-F238E27FC236}">
                <a16:creationId xmlns:a16="http://schemas.microsoft.com/office/drawing/2014/main" id="{6D1D0E09-1831-4650-9570-E00179884C61}"/>
              </a:ext>
            </a:extLst>
          </p:cNvPr>
          <p:cNvSpPr>
            <a:spLocks noGrp="1"/>
          </p:cNvSpPr>
          <p:nvPr>
            <p:ph type="sldNum" sz="quarter" idx="12"/>
          </p:nvPr>
        </p:nvSpPr>
        <p:spPr/>
        <p:txBody>
          <a:bodyPr/>
          <a:lstStyle/>
          <a:p>
            <a:fld id="{0FF54DE5-C571-48E8-A5BC-B369434E2F44}" type="slidenum">
              <a:rPr lang="en-US" smtClean="0"/>
              <a:t>5</a:t>
            </a:fld>
            <a:endParaRPr lang="en-US" dirty="0"/>
          </a:p>
        </p:txBody>
      </p:sp>
    </p:spTree>
    <p:extLst>
      <p:ext uri="{BB962C8B-B14F-4D97-AF65-F5344CB8AC3E}">
        <p14:creationId xmlns:p14="http://schemas.microsoft.com/office/powerpoint/2010/main" val="47222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94EC56CC-04D5-4217-B5CA-5418F3617EB6}"/>
              </a:ext>
            </a:extLst>
          </p:cNvPr>
          <p:cNvSpPr txBox="1">
            <a:spLocks/>
          </p:cNvSpPr>
          <p:nvPr/>
        </p:nvSpPr>
        <p:spPr>
          <a:xfrm>
            <a:off x="1105658" y="1345367"/>
            <a:ext cx="6608125" cy="3467242"/>
          </a:xfrm>
          <a:prstGeom prst="rect">
            <a:avLst/>
          </a:prstGeom>
        </p:spPr>
        <p:txBody>
          <a:bodyPr vert="horz" lIns="0" tIns="45720" rIns="0" bIns="45720" rtlCol="0">
            <a:normAutofit/>
          </a:bodyPr>
          <a:lstStyle>
            <a:defPPr>
              <a:defRPr lang="en-US"/>
            </a:defPPr>
            <a:lvl1pPr marL="0" algn="ct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90000"/>
              </a:lnSpc>
              <a:spcBef>
                <a:spcPts val="1200"/>
              </a:spcBef>
            </a:pPr>
            <a:r>
              <a:rPr lang="en-US" sz="1800" b="1" dirty="0">
                <a:solidFill>
                  <a:srgbClr val="003366"/>
                </a:solidFill>
                <a:latin typeface="Arial" panose="020B0604020202020204" pitchFamily="34" charset="0"/>
                <a:cs typeface="Arial" panose="020B0604020202020204" pitchFamily="34" charset="0"/>
              </a:rPr>
              <a:t>What is a Letter of Authorization?</a:t>
            </a:r>
          </a:p>
          <a:p>
            <a:pPr marL="514350" lvl="1" indent="-285750">
              <a:lnSpc>
                <a:spcPct val="90000"/>
              </a:lnSpc>
              <a:spcBef>
                <a:spcPts val="1200"/>
              </a:spcBef>
              <a:buFont typeface="Arial" panose="020B0604020202020204" pitchFamily="34" charset="0"/>
              <a:buChar char="•"/>
            </a:pPr>
            <a:r>
              <a:rPr lang="en-US" dirty="0">
                <a:solidFill>
                  <a:srgbClr val="003366"/>
                </a:solidFill>
                <a:latin typeface="Arial" panose="020B0604020202020204" pitchFamily="34" charset="0"/>
                <a:cs typeface="Arial" panose="020B0604020202020204" pitchFamily="34" charset="0"/>
              </a:rPr>
              <a:t>A LOA can be defined as basically a continuation of the flight schools AAC.  For instance, the AAC states that the flight school is approved for the following:</a:t>
            </a:r>
          </a:p>
          <a:p>
            <a:pPr marL="971550" lvl="2" indent="-285750">
              <a:lnSpc>
                <a:spcPct val="90000"/>
              </a:lnSpc>
              <a:spcBef>
                <a:spcPts val="1200"/>
              </a:spcBef>
              <a:buFont typeface="Arial" panose="020B0604020202020204" pitchFamily="34" charset="0"/>
              <a:buChar char="•"/>
            </a:pPr>
            <a:r>
              <a:rPr lang="en-US" dirty="0">
                <a:solidFill>
                  <a:srgbClr val="003366"/>
                </a:solidFill>
                <a:latin typeface="Arial" panose="020B0604020202020204" pitchFamily="34" charset="0"/>
                <a:cs typeface="Arial" panose="020B0604020202020204" pitchFamily="34" charset="0"/>
              </a:rPr>
              <a:t>Commercial Pilot</a:t>
            </a:r>
          </a:p>
          <a:p>
            <a:pPr marL="514350" lvl="1" indent="-285750">
              <a:lnSpc>
                <a:spcPct val="90000"/>
              </a:lnSpc>
              <a:spcBef>
                <a:spcPts val="1200"/>
              </a:spcBef>
              <a:buFont typeface="Arial" panose="020B0604020202020204" pitchFamily="34" charset="0"/>
              <a:buChar char="•"/>
            </a:pPr>
            <a:r>
              <a:rPr lang="en-US" dirty="0">
                <a:solidFill>
                  <a:srgbClr val="003366"/>
                </a:solidFill>
                <a:latin typeface="Arial" panose="020B0604020202020204" pitchFamily="34" charset="0"/>
                <a:cs typeface="Arial" panose="020B0604020202020204" pitchFamily="34" charset="0"/>
              </a:rPr>
              <a:t>The LOA would then go further and state that the Commercial Pilot course is approved for ASEL and AMEL </a:t>
            </a:r>
          </a:p>
          <a:p>
            <a:pPr algn="l">
              <a:lnSpc>
                <a:spcPct val="90000"/>
              </a:lnSpc>
              <a:spcBef>
                <a:spcPts val="1200"/>
              </a:spcBef>
            </a:pPr>
            <a:endParaRPr lang="en-US" sz="1800" dirty="0">
              <a:solidFill>
                <a:srgbClr val="003366"/>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105659" y="269822"/>
            <a:ext cx="9980682" cy="903339"/>
          </a:xfrm>
        </p:spPr>
        <p:txBody>
          <a:bodyPr vert="horz" lIns="0" tIns="45720" rIns="0" bIns="45720" rtlCol="0" anchor="b">
            <a:normAutofit/>
          </a:bodyPr>
          <a:lstStyle/>
          <a:p>
            <a:r>
              <a:rPr lang="en-US" dirty="0"/>
              <a:t>The LOA – Letter of Authorization</a:t>
            </a:r>
          </a:p>
        </p:txBody>
      </p:sp>
      <p:pic>
        <p:nvPicPr>
          <p:cNvPr id="9" name="Content Placeholder 8">
            <a:extLst>
              <a:ext uri="{FF2B5EF4-FFF2-40B4-BE49-F238E27FC236}">
                <a16:creationId xmlns:a16="http://schemas.microsoft.com/office/drawing/2014/main" id="{1C397B3B-5DD4-475B-946C-F69713D3AE43}"/>
              </a:ext>
            </a:extLst>
          </p:cNvPr>
          <p:cNvPicPr>
            <a:picLocks noGrp="1" noChangeAspect="1"/>
          </p:cNvPicPr>
          <p:nvPr>
            <p:ph sz="half" idx="2"/>
          </p:nvPr>
        </p:nvPicPr>
        <p:blipFill>
          <a:blip r:embed="rId2"/>
          <a:stretch>
            <a:fillRect/>
          </a:stretch>
        </p:blipFill>
        <p:spPr>
          <a:xfrm>
            <a:off x="7713784" y="1345367"/>
            <a:ext cx="3371797" cy="4003431"/>
          </a:xfrm>
          <a:prstGeom prst="rect">
            <a:avLst/>
          </a:prstGeom>
        </p:spPr>
      </p:pic>
      <p:sp>
        <p:nvSpPr>
          <p:cNvPr id="3" name="Slide Number Placeholder 2">
            <a:extLst>
              <a:ext uri="{FF2B5EF4-FFF2-40B4-BE49-F238E27FC236}">
                <a16:creationId xmlns:a16="http://schemas.microsoft.com/office/drawing/2014/main" id="{53DB2C5D-CDC5-475A-BBBE-199008AA7C45}"/>
              </a:ext>
            </a:extLst>
          </p:cNvPr>
          <p:cNvSpPr>
            <a:spLocks noGrp="1"/>
          </p:cNvSpPr>
          <p:nvPr>
            <p:ph type="sldNum" sz="quarter" idx="12"/>
          </p:nvPr>
        </p:nvSpPr>
        <p:spPr/>
        <p:txBody>
          <a:bodyPr/>
          <a:lstStyle/>
          <a:p>
            <a:fld id="{0FF54DE5-C571-48E8-A5BC-B369434E2F44}" type="slidenum">
              <a:rPr lang="en-US" smtClean="0"/>
              <a:t>6</a:t>
            </a:fld>
            <a:endParaRPr lang="en-US" dirty="0"/>
          </a:p>
        </p:txBody>
      </p:sp>
    </p:spTree>
    <p:extLst>
      <p:ext uri="{BB962C8B-B14F-4D97-AF65-F5344CB8AC3E}">
        <p14:creationId xmlns:p14="http://schemas.microsoft.com/office/powerpoint/2010/main" val="301664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5">
            <a:extLst>
              <a:ext uri="{FF2B5EF4-FFF2-40B4-BE49-F238E27FC236}">
                <a16:creationId xmlns:a16="http://schemas.microsoft.com/office/drawing/2014/main" id="{4B1A24B4-EC45-4B8D-8A0A-4FD041D2C0E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3612" r="-2" b="1824"/>
          <a:stretch/>
        </p:blipFill>
        <p:spPr>
          <a:xfrm>
            <a:off x="6625652" y="1731366"/>
            <a:ext cx="4459930" cy="4186002"/>
          </a:xfrm>
          <a:prstGeom prst="rect">
            <a:avLst/>
          </a:prstGeom>
          <a:noFill/>
        </p:spPr>
      </p:pic>
      <p:sp>
        <p:nvSpPr>
          <p:cNvPr id="8" name="Text Placeholder 6">
            <a:extLst>
              <a:ext uri="{FF2B5EF4-FFF2-40B4-BE49-F238E27FC236}">
                <a16:creationId xmlns:a16="http://schemas.microsoft.com/office/drawing/2014/main" id="{94EC56CC-04D5-4217-B5CA-5418F3617EB6}"/>
              </a:ext>
            </a:extLst>
          </p:cNvPr>
          <p:cNvSpPr txBox="1">
            <a:spLocks/>
          </p:cNvSpPr>
          <p:nvPr/>
        </p:nvSpPr>
        <p:spPr>
          <a:xfrm>
            <a:off x="1239811" y="1731366"/>
            <a:ext cx="5026078" cy="4572000"/>
          </a:xfrm>
          <a:prstGeom prst="rect">
            <a:avLst/>
          </a:prstGeom>
        </p:spPr>
        <p:txBody>
          <a:bodyPr vert="horz" lIns="0" tIns="45720" rIns="0" bIns="45720" rtlCol="0">
            <a:normAutofit/>
          </a:bodyPr>
          <a:lstStyle>
            <a:defPPr>
              <a:defRPr lang="en-US"/>
            </a:defPPr>
            <a:lvl1pPr marL="0" algn="ctr"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90000"/>
              </a:lnSpc>
              <a:spcBef>
                <a:spcPts val="1200"/>
              </a:spcBef>
            </a:pPr>
            <a:r>
              <a:rPr lang="en-US" sz="1800" kern="1200" dirty="0">
                <a:solidFill>
                  <a:srgbClr val="003366"/>
                </a:solidFill>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14 CFR 141.25 (c) </a:t>
            </a:r>
            <a:r>
              <a:rPr lang="en-US" sz="1800" kern="1200" dirty="0">
                <a:solidFill>
                  <a:srgbClr val="003366"/>
                </a:solidFill>
                <a:latin typeface="Arial" panose="020B0604020202020204" pitchFamily="34" charset="0"/>
                <a:ea typeface="+mn-ea"/>
                <a:cs typeface="Arial" panose="020B0604020202020204" pitchFamily="34" charset="0"/>
              </a:rPr>
              <a:t>- The principal business office may not be shared with, or used by, another pilot school.</a:t>
            </a:r>
          </a:p>
          <a:p>
            <a:pPr algn="l">
              <a:lnSpc>
                <a:spcPct val="90000"/>
              </a:lnSpc>
              <a:spcBef>
                <a:spcPts val="1200"/>
              </a:spcBef>
            </a:pPr>
            <a:r>
              <a:rPr lang="en-US" sz="1800" kern="1200" dirty="0">
                <a:solidFill>
                  <a:srgbClr val="003366"/>
                </a:solidFill>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14 CFR 141.43 </a:t>
            </a:r>
            <a:r>
              <a:rPr lang="en-US" sz="1800" kern="1200" dirty="0">
                <a:solidFill>
                  <a:srgbClr val="003366"/>
                </a:solidFill>
                <a:latin typeface="Arial" panose="020B0604020202020204" pitchFamily="34" charset="0"/>
                <a:ea typeface="+mn-ea"/>
                <a:cs typeface="Arial" panose="020B0604020202020204" pitchFamily="34" charset="0"/>
              </a:rPr>
              <a:t>- A briefing area may not be used by the applicant if it is available for use by any other pilot school during the period it is required for use by the applicant.</a:t>
            </a:r>
          </a:p>
          <a:p>
            <a:pPr algn="l">
              <a:lnSpc>
                <a:spcPct val="90000"/>
              </a:lnSpc>
              <a:spcBef>
                <a:spcPts val="1200"/>
              </a:spcBef>
            </a:pPr>
            <a:r>
              <a:rPr lang="en-US" sz="1800" kern="1200" dirty="0">
                <a:solidFill>
                  <a:srgbClr val="003366"/>
                </a:solidFill>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14 CFR 141.33 </a:t>
            </a:r>
            <a:r>
              <a:rPr lang="en-US" sz="1800" kern="1200" dirty="0">
                <a:solidFill>
                  <a:srgbClr val="003366"/>
                </a:solidFill>
                <a:latin typeface="Arial" panose="020B0604020202020204" pitchFamily="34" charset="0"/>
                <a:ea typeface="+mn-ea"/>
                <a:cs typeface="Arial" panose="020B0604020202020204" pitchFamily="34" charset="0"/>
              </a:rPr>
              <a:t>– A flight school issued an AAC (regardless of what approved for) must have a Chief Flight Instructor as a permanent employee.</a:t>
            </a:r>
          </a:p>
          <a:p>
            <a:pPr algn="l">
              <a:lnSpc>
                <a:spcPct val="90000"/>
              </a:lnSpc>
              <a:spcBef>
                <a:spcPts val="1200"/>
              </a:spcBef>
              <a:spcAft>
                <a:spcPts val="600"/>
              </a:spcAft>
            </a:pPr>
            <a:endParaRPr lang="en-US" sz="1800" kern="1200" dirty="0">
              <a:solidFill>
                <a:srgbClr val="003366"/>
              </a:solidFill>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104900" y="76200"/>
            <a:ext cx="9980682" cy="1096962"/>
          </a:xfrm>
        </p:spPr>
        <p:txBody>
          <a:bodyPr vert="horz" lIns="0" tIns="45720" rIns="0" bIns="45720" rtlCol="0" anchor="b">
            <a:normAutofit/>
          </a:bodyPr>
          <a:lstStyle/>
          <a:p>
            <a:r>
              <a:rPr lang="en-US" sz="2800" dirty="0"/>
              <a:t>FAA Approval Considerations</a:t>
            </a:r>
          </a:p>
        </p:txBody>
      </p:sp>
      <p:sp>
        <p:nvSpPr>
          <p:cNvPr id="3" name="Slide Number Placeholder 2">
            <a:extLst>
              <a:ext uri="{FF2B5EF4-FFF2-40B4-BE49-F238E27FC236}">
                <a16:creationId xmlns:a16="http://schemas.microsoft.com/office/drawing/2014/main" id="{C16DF28B-631D-4B67-95BB-3BA872234EE8}"/>
              </a:ext>
            </a:extLst>
          </p:cNvPr>
          <p:cNvSpPr>
            <a:spLocks noGrp="1"/>
          </p:cNvSpPr>
          <p:nvPr>
            <p:ph type="sldNum" sz="quarter" idx="12"/>
          </p:nvPr>
        </p:nvSpPr>
        <p:spPr/>
        <p:txBody>
          <a:bodyPr/>
          <a:lstStyle/>
          <a:p>
            <a:fld id="{0FF54DE5-C571-48E8-A5BC-B369434E2F44}" type="slidenum">
              <a:rPr lang="en-US" smtClean="0"/>
              <a:t>7</a:t>
            </a:fld>
            <a:endParaRPr lang="en-US" dirty="0"/>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E3E83C9-C49C-4FF0-A024-F265FB14101A}"/>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19" r="9225" b="-2"/>
          <a:stretch/>
        </p:blipFill>
        <p:spPr>
          <a:xfrm>
            <a:off x="7315200" y="1396538"/>
            <a:ext cx="3770382" cy="4572001"/>
          </a:xfrm>
          <a:prstGeom prst="rect">
            <a:avLst/>
          </a:prstGeom>
          <a:noFill/>
        </p:spPr>
      </p:pic>
      <p:sp>
        <p:nvSpPr>
          <p:cNvPr id="3" name="Text Placeholder 2">
            <a:extLst>
              <a:ext uri="{FF2B5EF4-FFF2-40B4-BE49-F238E27FC236}">
                <a16:creationId xmlns:a16="http://schemas.microsoft.com/office/drawing/2014/main" id="{896F1DC2-D774-4C5E-8CAF-440E45063107}"/>
              </a:ext>
            </a:extLst>
          </p:cNvPr>
          <p:cNvSpPr>
            <a:spLocks noGrp="1"/>
          </p:cNvSpPr>
          <p:nvPr>
            <p:ph type="body" sz="half" idx="2"/>
          </p:nvPr>
        </p:nvSpPr>
        <p:spPr>
          <a:xfrm>
            <a:off x="1104900" y="1396538"/>
            <a:ext cx="5823438" cy="4371853"/>
          </a:xfrm>
        </p:spPr>
        <p:txBody>
          <a:bodyPr>
            <a:normAutofit/>
          </a:bodyPr>
          <a:lstStyle/>
          <a:p>
            <a:r>
              <a:rPr lang="en-US" b="1" dirty="0">
                <a:solidFill>
                  <a:srgbClr val="003366"/>
                </a:solidFill>
              </a:rPr>
              <a:t>Records are to be maintained at the IHL Facility</a:t>
            </a:r>
          </a:p>
          <a:p>
            <a:r>
              <a:rPr lang="en-US" dirty="0">
                <a:solidFill>
                  <a:srgbClr val="003366"/>
                </a:solidFill>
              </a:rPr>
              <a:t>NCD facility record-keeping requirements are different than those for an IHL:</a:t>
            </a:r>
          </a:p>
          <a:p>
            <a:pPr marL="800100" lvl="1" indent="-342900">
              <a:spcBef>
                <a:spcPts val="1200"/>
              </a:spcBef>
              <a:buFont typeface="Arial" panose="020B0604020202020204" pitchFamily="34" charset="0"/>
              <a:buChar char="•"/>
            </a:pPr>
            <a:r>
              <a:rPr lang="en-US" sz="1800" dirty="0">
                <a:solidFill>
                  <a:srgbClr val="003366"/>
                </a:solidFill>
                <a:latin typeface="Arial" panose="020B0604020202020204" pitchFamily="34" charset="0"/>
                <a:cs typeface="Arial" panose="020B0604020202020204" pitchFamily="34" charset="0"/>
              </a:rPr>
              <a:t>NCD Flight Schools are required to only maintain records for 3 years after </a:t>
            </a:r>
            <a:r>
              <a:rPr lang="en-US" sz="1800" u="sng" dirty="0">
                <a:solidFill>
                  <a:srgbClr val="003366"/>
                </a:solidFill>
                <a:latin typeface="Arial" panose="020B0604020202020204" pitchFamily="34" charset="0"/>
                <a:cs typeface="Arial" panose="020B0604020202020204" pitchFamily="34" charset="0"/>
              </a:rPr>
              <a:t>COMPLETION OF THE FLIGHT CERTIFICATE</a:t>
            </a:r>
            <a:r>
              <a:rPr lang="en-US" sz="1800" dirty="0">
                <a:solidFill>
                  <a:srgbClr val="003366"/>
                </a:solidFill>
                <a:latin typeface="Arial" panose="020B0604020202020204" pitchFamily="34" charset="0"/>
                <a:cs typeface="Arial" panose="020B0604020202020204" pitchFamily="34" charset="0"/>
              </a:rPr>
              <a:t>.  This is an FAA requirement through their regulation that the VA abides by because it directly relates to our 3 year policy for record retention and can be found under 14 CFR 61.189 – Flight Instructor Records</a:t>
            </a:r>
          </a:p>
          <a:p>
            <a:pPr marL="800100" lvl="1" indent="-342900">
              <a:spcBef>
                <a:spcPts val="1200"/>
              </a:spcBef>
              <a:buFont typeface="Arial" panose="020B0604020202020204" pitchFamily="34" charset="0"/>
              <a:buChar char="•"/>
            </a:pPr>
            <a:r>
              <a:rPr lang="en-US" sz="1800" dirty="0">
                <a:solidFill>
                  <a:srgbClr val="003366"/>
                </a:solidFill>
                <a:latin typeface="Arial" panose="020B0604020202020204" pitchFamily="34" charset="0"/>
                <a:cs typeface="Arial" panose="020B0604020202020204" pitchFamily="34" charset="0"/>
              </a:rPr>
              <a:t>IHLs are required to maintain records for 3 years after </a:t>
            </a:r>
            <a:r>
              <a:rPr lang="en-US" sz="1800" u="sng" dirty="0">
                <a:solidFill>
                  <a:srgbClr val="003366"/>
                </a:solidFill>
                <a:latin typeface="Arial" panose="020B0604020202020204" pitchFamily="34" charset="0"/>
                <a:cs typeface="Arial" panose="020B0604020202020204" pitchFamily="34" charset="0"/>
              </a:rPr>
              <a:t>COMPLETION OF THE DEGREE OR LAST DATE OF REGISTRATION</a:t>
            </a:r>
          </a:p>
          <a:p>
            <a:endParaRPr lang="en-US" dirty="0"/>
          </a:p>
        </p:txBody>
      </p:sp>
      <p:sp>
        <p:nvSpPr>
          <p:cNvPr id="11" name="Title 1">
            <a:extLst>
              <a:ext uri="{FF2B5EF4-FFF2-40B4-BE49-F238E27FC236}">
                <a16:creationId xmlns:a16="http://schemas.microsoft.com/office/drawing/2014/main" id="{E2F36C02-E3EB-4101-93D3-46723EE18044}"/>
              </a:ext>
            </a:extLst>
          </p:cNvPr>
          <p:cNvSpPr>
            <a:spLocks noGrp="1"/>
          </p:cNvSpPr>
          <p:nvPr>
            <p:ph type="title"/>
          </p:nvPr>
        </p:nvSpPr>
        <p:spPr>
          <a:xfrm>
            <a:off x="1104900" y="76200"/>
            <a:ext cx="8308923" cy="1096962"/>
          </a:xfrm>
        </p:spPr>
        <p:txBody>
          <a:bodyPr>
            <a:normAutofit/>
          </a:bodyPr>
          <a:lstStyle/>
          <a:p>
            <a:r>
              <a:rPr lang="en-US" sz="2800" dirty="0">
                <a:solidFill>
                  <a:srgbClr val="003366"/>
                </a:solidFill>
              </a:rPr>
              <a:t>Major Points to Remember!</a:t>
            </a:r>
          </a:p>
        </p:txBody>
      </p:sp>
      <p:sp>
        <p:nvSpPr>
          <p:cNvPr id="2" name="Slide Number Placeholder 1">
            <a:extLst>
              <a:ext uri="{FF2B5EF4-FFF2-40B4-BE49-F238E27FC236}">
                <a16:creationId xmlns:a16="http://schemas.microsoft.com/office/drawing/2014/main" id="{E39EA0EA-805F-4F64-A971-26965084D447}"/>
              </a:ext>
            </a:extLst>
          </p:cNvPr>
          <p:cNvSpPr>
            <a:spLocks noGrp="1"/>
          </p:cNvSpPr>
          <p:nvPr>
            <p:ph type="sldNum" sz="quarter" idx="12"/>
          </p:nvPr>
        </p:nvSpPr>
        <p:spPr/>
        <p:txBody>
          <a:bodyPr/>
          <a:lstStyle/>
          <a:p>
            <a:fld id="{0FF54DE5-C571-48E8-A5BC-B369434E2F44}" type="slidenum">
              <a:rPr lang="en-US" smtClean="0"/>
              <a:t>8</a:t>
            </a:fld>
            <a:endParaRPr lang="en-US" dirty="0"/>
          </a:p>
        </p:txBody>
      </p:sp>
    </p:spTree>
    <p:extLst>
      <p:ext uri="{BB962C8B-B14F-4D97-AF65-F5344CB8AC3E}">
        <p14:creationId xmlns:p14="http://schemas.microsoft.com/office/powerpoint/2010/main" val="204315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06A3-B47B-417C-AA5F-5484381816FB}"/>
              </a:ext>
            </a:extLst>
          </p:cNvPr>
          <p:cNvSpPr>
            <a:spLocks noGrp="1"/>
          </p:cNvSpPr>
          <p:nvPr>
            <p:ph type="title"/>
          </p:nvPr>
        </p:nvSpPr>
        <p:spPr>
          <a:xfrm>
            <a:off x="1060450" y="3213853"/>
            <a:ext cx="10071099" cy="1684150"/>
          </a:xfrm>
        </p:spPr>
        <p:txBody>
          <a:bodyPr/>
          <a:lstStyle/>
          <a:p>
            <a:r>
              <a:rPr lang="en-US" cap="none" dirty="0">
                <a:latin typeface="Arial" panose="020B0604020202020204" pitchFamily="34" charset="0"/>
                <a:cs typeface="Arial" panose="020B0604020202020204" pitchFamily="34" charset="0"/>
              </a:rPr>
              <a:t>APPROVAL CRITERIA</a:t>
            </a:r>
          </a:p>
        </p:txBody>
      </p:sp>
    </p:spTree>
    <p:extLst>
      <p:ext uri="{BB962C8B-B14F-4D97-AF65-F5344CB8AC3E}">
        <p14:creationId xmlns:p14="http://schemas.microsoft.com/office/powerpoint/2010/main" val="340538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1001431-48fc-44af-91de-f47dc70cf2f3}&quot; /&gt;&lt;isInvalidForFieldText val=&quot;0&quot; /&gt;&lt;Image&gt;&lt;filename val=&quot;E:\breeze\content\2372973515\4045063478-1\input\breezo\data\asimages\{e1001431-48fc-44af-91de-f47dc70cf2f3}.png&quot; /&gt;&lt;left val=&quot;0&quot; /&gt;&lt;top val=&quot;0&quot; /&gt;&lt;width val=&quot;1280&quot; /&gt;&lt;height val=&quot;610&quot; /&gt;&lt;hasText val=&quot;1&quot; /&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06c87986-865d-4e2e-b189-3143215e1ec2}&quot; /&gt;&lt;isInvalidForFieldText val=&quot;0&quot; /&gt;&lt;Image&gt;&lt;filename val=&quot;E:\breeze\content\2372973515\4045063478-1\input\breezo\data\asimages\{06c87986-865d-4e2e-b189-3143215e1ec2}.png&quot; /&gt;&lt;left val=&quot;187&quot; /&gt;&lt;top val=&quot;646&quot; /&gt;&lt;width val=&quot;905&quot; /&gt;&lt;height val=&quot;45&quot; /&gt;&lt;hasText val=&quot;1&quot; /&gt;&lt;/Image&gt;&lt;/ThreeDShapeInfo&gt;"/>
  <p:tag name="PRESENTER_SHAPETEXTINFO" val="&lt;ShapeTextInfo&gt;&lt;TableIndex row=&quot;-1&quot; col=&quot;-1&quot;&gt;&lt;linesCount val=&quot;1&quot; /&gt;&lt;lineCharCount val=&quot;27&quot; /&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e7780a0-752a-4d4e-82db-ce65f57372dc}&quot; /&gt;&lt;isInvalidForFieldText val=&quot;0&quot; /&gt;&lt;Image&gt;&lt;filename val=&quot;E:\breeze\content\2372973515\4045063478-1\input\breezo\data\asimages\{5e7780a0-752a-4d4e-82db-ce65f57372dc}.png&quot; /&gt;&lt;left val=&quot;120&quot; /&gt;&lt;top val=&quot;376&quot; /&gt;&lt;width val=&quot;600&quot; /&gt;&lt;height val=&quot;45&quot; /&gt;&lt;hasText val=&quot;1&quot; /&gt;&lt;/Image&gt;&lt;/ThreeDShapeInfo&gt;"/>
  <p:tag name="PRESENTER_SHAPETEXTINFO" val="&lt;ShapeTextInfo&gt;&lt;TableIndex row=&quot;-1&quot; col=&quot;-1&quot;&gt;&lt;linesCount val=&quot;1&quot; /&gt;&lt;lineCharCount val=&quot;15&quot; /&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e77dcd9-dd08-4661-9922-e21bcf5adfa5}&quot; /&gt;&lt;isInvalidForFieldText val=&quot;0&quot; /&gt;&lt;Image&gt;&lt;filename val=&quot;E:\breeze\content\2372973515\4045063478-1\input\breezo\data\asimages\{8e77dcd9-dd08-4661-9922-e21bcf5adfa5}.png&quot; /&gt;&lt;left val=&quot;116&quot; /&gt;&lt;top val=&quot;496&quot; /&gt;&lt;width val=&quot;562&quot; /&gt;&lt;height val=&quot;21&quot; /&gt;&lt;hasText val=&quot;1&quot; /&gt;&lt;/Image&gt;&lt;/ThreeDShapeInfo&gt;"/>
  <p:tag name="PRESENTER_SHAPETEXTINFO" val="&lt;ShapeTextInfo&gt;&lt;TableIndex row=&quot;-1&quot; col=&quot;-1&quot;&gt;&lt;linesCount val=&quot;1&quot; /&gt;&lt;lineCharCount val=&quot;46&quot; /&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a5e034a-e92e-4337-b1d8-ea155a90e077}&quot; /&gt;&lt;isInvalidForFieldText val=&quot;0&quot; /&gt;&lt;Image&gt;&lt;filename val=&quot;E:\breeze\content\2372973515\4045063478-1\input\breezo\data\asimages\{2a5e034a-e92e-4337-b1d8-ea155a90e077}.png&quot; /&gt;&lt;left val=&quot;34&quot; /&gt;&lt;top val=&quot;31&quot; /&gt;&lt;width val=&quot;238&quot; /&gt;&lt;height val=&quot;197&quot; /&gt;&lt;hasText val=&quot;1&quot; /&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a0076eb-9060-4d69-8948-732c2fe6bfdc}&quot; /&gt;&lt;isInvalidForFieldText val=&quot;0&quot; /&gt;&lt;Image&gt;&lt;filename val=&quot;E:\breeze\content\2372973515\4045063478-1\input\breezo\data\asimages\{8a0076eb-9060-4d69-8948-732c2fe6bfdc}.png&quot; /&gt;&lt;left val=&quot;404&quot; /&gt;&lt;top val=&quot;470&quot; /&gt;&lt;width val=&quot;571&quot; /&gt;&lt;height val=&quot;58&quot; /&gt;&lt;hasText val=&quot;1&quot; /&gt;&lt;/Image&gt;&lt;/ThreeDShapeInfo&gt;"/>
  <p:tag name="PRESENTER_SHAPETEXTINFO" val="&lt;ShapeTextInfo&gt;&lt;TableIndex row=&quot;-1&quot; col=&quot;-1&quot;&gt;&lt;linesCount val=&quot;2&quot; /&gt;&lt;lineCharCount val=&quot;46&quot; /&gt;&lt;lineCharCount val=&quot;25&quot; /&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f288a27-312e-48d1-b409-de979808df60}&quot; /&gt;&lt;isInvalidForFieldText val=&quot;0&quot; /&gt;&lt;Image&gt;&lt;filename val=&quot;E:\breeze\content\2372973515\4045063478-1\input\breezo\data\asimages\{9f288a27-312e-48d1-b409-de979808df60}.png&quot; /&gt;&lt;left val=&quot;15&quot; /&gt;&lt;top val=&quot;169&quot; /&gt;&lt;width val=&quot;535&quot; /&gt;&lt;height val=&quot;56&quot; /&gt;&lt;hasText val=&quot;1&quot; /&gt;&lt;/Image&gt;&lt;/ThreeDShapeInfo&gt;"/>
  <p:tag name="PRESENTER_SHAPETEXTINFO" val="&lt;ShapeTextInfo&gt;&lt;TableIndex row=&quot;-1&quot; col=&quot;-1&quot;&gt;&lt;linesCount val=&quot;1&quot; /&gt;&lt;lineCharCount val=&quot;19&quot; /&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042acf76-bf31-4dc7-b64c-37ef94451abc}&quot; /&gt;&lt;isInvalidForFieldText val=&quot;0&quot; /&gt;&lt;Image&gt;&lt;filename val=&quot;E:\breeze\content\2372973515\4045063478-1\input\breezo\data\asimages\{042acf76-bf31-4dc7-b64c-37ef94451abc}.png&quot; /&gt;&lt;left val=&quot;913&quot; /&gt;&lt;top val=&quot;170&quot; /&gt;&lt;width val=&quot;261&quot; /&gt;&lt;height val=&quot;381&quot; /&gt;&lt;hasText val=&quot;1&quot; /&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8c9c487-9db5-44f5-a99d-1fd76245a016}&quot; /&gt;&lt;isInvalidForFieldText val=&quot;0&quot; /&gt;&lt;Image&gt;&lt;filename val=&quot;E:\breeze\content\2372973515\4045063478-1\input\breezo\data\asimages\{d8c9c487-9db5-44f5-a99d-1fd76245a016}.png&quot; /&gt;&lt;left val=&quot;148&quot; /&gt;&lt;top val=&quot;189&quot; /&gt;&lt;width val=&quot;809&quot; /&gt;&lt;height val=&quot;423&quot; /&gt;&lt;hasText val=&quot;1&quot; /&gt;&lt;/Image&gt;&lt;/ThreeDShapeInfo&gt;"/>
  <p:tag name="PRESENTER_SHAPETEXTINFO" val="&lt;ShapeTextInfo&gt;&lt;TableIndex row=&quot;-1&quot; col=&quot;-1&quot;&gt;&lt;linesCount val=&quot;11&quot; /&gt;&lt;lineCharCount val=&quot;38&quot; /&gt;&lt;lineCharCount val=&quot;37&quot; /&gt;&lt;lineCharCount val=&quot;74&quot; /&gt;&lt;lineCharCount val=&quot;30&quot; /&gt;&lt;lineCharCount val=&quot;40&quot; /&gt;&lt;lineCharCount val=&quot;36&quot; /&gt;&lt;lineCharCount val=&quot;25&quot; /&gt;&lt;lineCharCount val=&quot;30&quot; /&gt;&lt;lineCharCount val=&quot;29&quot; /&gt;&lt;lineCharCount val=&quot;1&quot; /&gt;&lt;lineCharCount val=&quot;1&quot; /&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5e7780a0-752a-4d4e-82db-ce65f57372dc}&quot; /&gt;&lt;isInvalidForFieldText val=&quot;0&quot; /&gt;&lt;Image&gt;&lt;filename val=&quot;E:\breeze\content\2372973515\4045063478-1\input\breezo\data\asimages\{5e7780a0-752a-4d4e-82db-ce65f57372dc}.png&quot; /&gt;&lt;left val=&quot;120&quot; /&gt;&lt;top val=&quot;376&quot; /&gt;&lt;width val=&quot;600&quot; /&gt;&lt;height val=&quot;45&quot; /&gt;&lt;hasText val=&quot;1&quot; /&gt;&lt;/Image&gt;&lt;/ThreeDShapeInfo&gt;"/>
  <p:tag name="PRESENTER_SHAPETEXTINFO" val="&lt;ShapeTextInfo&gt;&lt;TableIndex row=&quot;-1&quot; col=&quot;-1&quot;&gt;&lt;linesCount val=&quot;1&quot; /&gt;&lt;lineCharCount val=&quot;15&quot; /&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8e77dcd9-dd08-4661-9922-e21bcf5adfa5}&quot; /&gt;&lt;isInvalidForFieldText val=&quot;0&quot; /&gt;&lt;Image&gt;&lt;filename val=&quot;E:\breeze\content\2372973515\4045063478-1\input\breezo\data\asimages\{8e77dcd9-dd08-4661-9922-e21bcf5adfa5}.png&quot; /&gt;&lt;left val=&quot;116&quot; /&gt;&lt;top val=&quot;496&quot; /&gt;&lt;width val=&quot;562&quot; /&gt;&lt;height val=&quot;21&quot; /&gt;&lt;hasText val=&quot;1&quot; /&gt;&lt;/Image&gt;&lt;/ThreeDShapeInfo&gt;"/>
  <p:tag name="PRESENTER_SHAPETEXTINFO" val="&lt;ShapeTextInfo&gt;&lt;TableIndex row=&quot;-1&quot; col=&quot;-1&quot;&gt;&lt;linesCount val=&quot;1&quot; /&gt;&lt;lineCharCount val=&quot;46&quot; /&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a5e034a-e92e-4337-b1d8-ea155a90e077}&quot; /&gt;&lt;isInvalidForFieldText val=&quot;0&quot; /&gt;&lt;Image&gt;&lt;filename val=&quot;E:\breeze\content\2372973515\4045063478-1\input\breezo\data\asimages\{2a5e034a-e92e-4337-b1d8-ea155a90e077}.png&quot; /&gt;&lt;left val=&quot;34&quot; /&gt;&lt;top val=&quot;31&quot; /&gt;&lt;width val=&quot;238&quot; /&gt;&lt;height val=&quot;197&quot; /&gt;&lt;hasText val=&quot;1&quot; /&gt;&lt;/Image&gt;&lt;/ThreeDShapeInfo&gt;"/>
</p:tagLst>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CL Training Template  -  Read-Only" id="{5724D467-1D2E-4A04-82C7-42FE0C620624}" vid="{49D34F73-C130-455A-B291-80D7AF61BC9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schemas.microsoft.com/office/infopath/2007/PartnerControls"/>
    <ds:schemaRef ds:uri="4873beb7-5857-4685-be1f-d57550cc96cc"/>
    <ds:schemaRef ds:uri="http://purl.org/dc/dcmitype/"/>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1830</TotalTime>
  <Words>3556</Words>
  <Application>Microsoft Office PowerPoint</Application>
  <PresentationFormat>Widescreen</PresentationFormat>
  <Paragraphs>266</Paragraphs>
  <Slides>26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Euphemia</vt:lpstr>
      <vt:lpstr>Wingdings</vt:lpstr>
      <vt:lpstr>Academic Literature 16x9</vt:lpstr>
      <vt:lpstr>Institutions of Higher Learning (IHL) with Flight Programs -Under Part 141</vt:lpstr>
      <vt:lpstr>PowerPoint Presentation</vt:lpstr>
      <vt:lpstr>Learning Objectives</vt:lpstr>
      <vt:lpstr>Definitions, Acronyms, and Common Terms</vt:lpstr>
      <vt:lpstr>The AAC – Air Agency Certificate </vt:lpstr>
      <vt:lpstr>The LOA – Letter of Authorization</vt:lpstr>
      <vt:lpstr>FAA Approval Considerations</vt:lpstr>
      <vt:lpstr>Major Points to Remember!</vt:lpstr>
      <vt:lpstr>APPROVAL CRITERIA</vt:lpstr>
      <vt:lpstr>Requirements for Initial Approval</vt:lpstr>
      <vt:lpstr>Equipment Contract</vt:lpstr>
      <vt:lpstr>Space Contract</vt:lpstr>
      <vt:lpstr>Faculty or Contracted Instructors</vt:lpstr>
      <vt:lpstr>Faculty or Contracted Instructors (Cont.)</vt:lpstr>
      <vt:lpstr>KNOWLEDGE CHECK</vt:lpstr>
      <vt:lpstr>PowerPoint Presentation</vt:lpstr>
      <vt:lpstr>Common Requirements in all Approvals</vt:lpstr>
      <vt:lpstr>Common Requirements in all Approvals (Cont.)</vt:lpstr>
      <vt:lpstr>Common Requirements in all Approvals (Cont.)</vt:lpstr>
      <vt:lpstr>Specific Flight Approval Criteria</vt:lpstr>
      <vt:lpstr>Specific Flight Approval Criteria (Cont.)</vt:lpstr>
      <vt:lpstr>RE-APPROVAL CRITERIA</vt:lpstr>
      <vt:lpstr>Re-Approval Criteria </vt:lpstr>
      <vt:lpstr>Re-Approval Criteria (Cont.)</vt:lpstr>
      <vt:lpstr>KNOWLEDGE CHECK</vt:lpstr>
      <vt:lpstr>CONGRADULATIONS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141 Flight Training PowerPoint Presentation</dc:title>
  <dc:creator>Haynes, Jacqueline, VBAVACODepartment of Veterans Affairs, Veterans Benefits Administration, Education Service, STAFF</dc:creator>
  <cp:lastModifiedBy>Kathy Poole</cp:lastModifiedBy>
  <cp:revision>117</cp:revision>
  <dcterms:created xsi:type="dcterms:W3CDTF">2020-07-23T13:27:25Z</dcterms:created>
  <dcterms:modified xsi:type="dcterms:W3CDTF">2021-10-22T15:05:11Z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vt:lpwstr>
  </property>
  <property fmtid="{D5CDD505-2E9C-101B-9397-08002B2CF9AE}" pid="3" name="Type">
    <vt:lpwstr>Presentation</vt:lpwstr>
  </property>
</Properties>
</file>