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62" r:id="rId2"/>
    <p:sldId id="257" r:id="rId3"/>
    <p:sldId id="264" r:id="rId4"/>
    <p:sldId id="263" r:id="rId5"/>
    <p:sldId id="265" r:id="rId6"/>
    <p:sldId id="266" r:id="rId7"/>
    <p:sldId id="267" r:id="rId8"/>
    <p:sldId id="268" r:id="rId9"/>
    <p:sldId id="269" r:id="rId10"/>
    <p:sldId id="270" r:id="rId11"/>
    <p:sldId id="295" r:id="rId12"/>
    <p:sldId id="296" r:id="rId13"/>
    <p:sldId id="282" r:id="rId14"/>
    <p:sldId id="281" r:id="rId15"/>
    <p:sldId id="280" r:id="rId16"/>
    <p:sldId id="279" r:id="rId17"/>
    <p:sldId id="278" r:id="rId18"/>
    <p:sldId id="277" r:id="rId19"/>
    <p:sldId id="276" r:id="rId20"/>
    <p:sldId id="275" r:id="rId21"/>
    <p:sldId id="274" r:id="rId22"/>
    <p:sldId id="273" r:id="rId23"/>
    <p:sldId id="272" r:id="rId24"/>
    <p:sldId id="271" r:id="rId25"/>
    <p:sldId id="289" r:id="rId26"/>
    <p:sldId id="288" r:id="rId27"/>
    <p:sldId id="287" r:id="rId28"/>
    <p:sldId id="286" r:id="rId29"/>
    <p:sldId id="285" r:id="rId30"/>
    <p:sldId id="290" r:id="rId31"/>
    <p:sldId id="291" r:id="rId32"/>
    <p:sldId id="292" r:id="rId33"/>
    <p:sldId id="293" r:id="rId34"/>
    <p:sldId id="260"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997412-92C1-8C7F-CA9E-339B3D42890A}" name="Mattos, Hector L., VBAVACO" initials="MHLV" userId="S::Hector.MattosTorres@va.gov::0a730db2-cd94-4cee-a4a1-b376b162454c" providerId="AD"/>
  <p188:author id="{C1F277E8-BA01-705D-D2BF-D523849B5C1B}" name="Bundy, Jania V., VBAVACO" initials="BJVV" userId="S::Jania.Bundy@va.gov::a49f9063-e4d1-41fa-9afb-0e3080be25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3" d="100"/>
          <a:sy n="113" d="100"/>
        </p:scale>
        <p:origin x="133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E90FE-40E7-477F-B886-6AA2496E71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2590800" y="1927417"/>
            <a:ext cx="6553200" cy="968184"/>
          </a:xfrm>
          <a:prstGeom prst="rect">
            <a:avLst/>
          </a:prstGeom>
        </p:spPr>
        <p:txBody>
          <a:bodyPr>
            <a:normAutofit/>
          </a:bodyPr>
          <a:lstStyle>
            <a:lvl1pPr algn="l">
              <a:defRPr sz="4000">
                <a:solidFill>
                  <a:schemeClr val="bg1"/>
                </a:solidFill>
              </a:defRPr>
            </a:lvl1pPr>
          </a:lstStyle>
          <a:p>
            <a:r>
              <a:rPr lang="en-US"/>
              <a:t>Click to edit Master title style</a:t>
            </a:r>
            <a:endParaRPr lang="en-US" dirty="0"/>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6629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261" y="350837"/>
            <a:ext cx="7162800" cy="381000"/>
          </a:xfrm>
          <a:prstGeom prst="rect">
            <a:avLst/>
          </a:prstGeom>
        </p:spPr>
        <p:txBody>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379537"/>
            <a:ext cx="8229600" cy="437356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400800"/>
            <a:ext cx="2133600" cy="365125"/>
          </a:xfrm>
          <a:prstGeom prst="rect">
            <a:avLst/>
          </a:prstGeom>
        </p:spPr>
        <p:txBody>
          <a:bodyPr/>
          <a:lstStyle>
            <a:lvl1pPr algn="r">
              <a:defRPr sz="1600" b="0">
                <a:solidFill>
                  <a:schemeClr val="accent1">
                    <a:lumMod val="75000"/>
                  </a:schemeClr>
                </a:solidFill>
                <a:latin typeface="Arial" panose="020B0604020202020204" pitchFamily="34" charset="0"/>
                <a:cs typeface="Arial" panose="020B0604020202020204" pitchFamily="34" charset="0"/>
              </a:defRPr>
            </a:lvl1pPr>
          </a:lstStyle>
          <a:p>
            <a:fld id="{31640669-3FD2-4B34-9A2D-584949EF09F8}" type="slidenum">
              <a:rPr lang="en-US" smtClean="0"/>
              <a:pPr/>
              <a:t>‹#›</a:t>
            </a:fld>
            <a:endParaRPr lang="en-US"/>
          </a:p>
        </p:txBody>
      </p:sp>
      <p:sp>
        <p:nvSpPr>
          <p:cNvPr id="7" name="Slide Number Placeholder 5">
            <a:extLst>
              <a:ext uri="{FF2B5EF4-FFF2-40B4-BE49-F238E27FC236}">
                <a16:creationId xmlns:a16="http://schemas.microsoft.com/office/drawing/2014/main" id="{CF466D11-6C64-49E4-BEC0-E77201C91FBB}"/>
              </a:ext>
            </a:extLst>
          </p:cNvPr>
          <p:cNvSpPr txBox="1">
            <a:spLocks/>
          </p:cNvSpPr>
          <p:nvPr/>
        </p:nvSpPr>
        <p:spPr>
          <a:xfrm>
            <a:off x="88392" y="6400800"/>
            <a:ext cx="4407408" cy="365125"/>
          </a:xfrm>
          <a:prstGeom prst="rect">
            <a:avLst/>
          </a:prstGeom>
        </p:spPr>
        <p:txBody>
          <a:bodyPr/>
          <a:lstStyle>
            <a:defPPr>
              <a:defRPr lang="en-US"/>
            </a:defPPr>
            <a:lvl1pPr marL="0" algn="r" defTabSz="914400" rtl="0" eaLnBrk="1" latinLnBrk="0" hangingPunct="1">
              <a:defRPr sz="1800" b="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latin typeface="Arial" panose="020B0604020202020204" pitchFamily="34" charset="0"/>
                <a:cs typeface="Arial" panose="020B0604020202020204" pitchFamily="34" charset="0"/>
              </a:rPr>
              <a:t>Pension and Fiduciary Service</a:t>
            </a:r>
          </a:p>
        </p:txBody>
      </p:sp>
    </p:spTree>
    <p:extLst>
      <p:ext uri="{BB962C8B-B14F-4D97-AF65-F5344CB8AC3E}">
        <p14:creationId xmlns:p14="http://schemas.microsoft.com/office/powerpoint/2010/main" val="688579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0" y="-2"/>
            <a:ext cx="9144000" cy="1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457200" y="1407119"/>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C9B0C31-1D58-41AF-AF6C-AC3774E493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95430"/>
            <a:ext cx="9144000" cy="562570"/>
          </a:xfrm>
          <a:prstGeom prst="rect">
            <a:avLst/>
          </a:prstGeom>
        </p:spPr>
      </p:pic>
    </p:spTree>
    <p:extLst>
      <p:ext uri="{BB962C8B-B14F-4D97-AF65-F5344CB8AC3E}">
        <p14:creationId xmlns:p14="http://schemas.microsoft.com/office/powerpoint/2010/main" val="398858551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spcBef>
          <a:spcPct val="0"/>
        </a:spcBef>
        <a:buNone/>
        <a:defRPr sz="3200" b="0" i="0" u="none"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pps.gov.powerapps.us/play/e/default-e95f1b23-abaf-45ee-821d-b7ab251ab3bf/a/0a333bae-1e5d-446f-b2d1-c25be963c99d?tenantId=e95f1b23-abaf-45ee-821d-b7ab251ab3bf&amp;source=porta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C59C-0FF9-ACE7-35AD-EFCBFACBD1D2}"/>
              </a:ext>
            </a:extLst>
          </p:cNvPr>
          <p:cNvSpPr>
            <a:spLocks noGrp="1"/>
          </p:cNvSpPr>
          <p:nvPr>
            <p:ph type="ctrTitle"/>
          </p:nvPr>
        </p:nvSpPr>
        <p:spPr>
          <a:xfrm>
            <a:off x="2590801" y="2473784"/>
            <a:ext cx="6639674" cy="726138"/>
          </a:xfrm>
        </p:spPr>
        <p:txBody>
          <a:bodyPr lIns="68580" tIns="34290" rIns="68580" bIns="34290" anchor="t">
            <a:noAutofit/>
          </a:bodyPr>
          <a:lstStyle/>
          <a:p>
            <a:r>
              <a:rPr lang="en-US" sz="2850" dirty="0">
                <a:latin typeface="Arial"/>
                <a:cs typeface="Arial"/>
              </a:rPr>
              <a:t>Upfront Verification of </a:t>
            </a:r>
            <a:br>
              <a:rPr lang="en-US" sz="2850" dirty="0">
                <a:latin typeface="Arial"/>
                <a:cs typeface="Arial"/>
              </a:rPr>
            </a:br>
            <a:r>
              <a:rPr lang="en-US" sz="2850" dirty="0">
                <a:latin typeface="Arial"/>
                <a:cs typeface="Arial"/>
              </a:rPr>
              <a:t>Federal Tax Information</a:t>
            </a:r>
            <a:br>
              <a:rPr lang="en-US" sz="2100" dirty="0"/>
            </a:br>
            <a:endParaRPr lang="en-US" sz="2100" dirty="0">
              <a:latin typeface="Arial"/>
              <a:cs typeface="Arial"/>
            </a:endParaRPr>
          </a:p>
        </p:txBody>
      </p:sp>
      <p:sp>
        <p:nvSpPr>
          <p:cNvPr id="5" name="TextBox 4">
            <a:extLst>
              <a:ext uri="{FF2B5EF4-FFF2-40B4-BE49-F238E27FC236}">
                <a16:creationId xmlns:a16="http://schemas.microsoft.com/office/drawing/2014/main" id="{78FEE501-F93C-424B-A516-C2B9523CA77F}"/>
              </a:ext>
            </a:extLst>
          </p:cNvPr>
          <p:cNvSpPr txBox="1"/>
          <p:nvPr/>
        </p:nvSpPr>
        <p:spPr>
          <a:xfrm>
            <a:off x="2702532" y="6371659"/>
            <a:ext cx="4796746" cy="369332"/>
          </a:xfrm>
          <a:prstGeom prst="rect">
            <a:avLst/>
          </a:prstGeom>
          <a:noFill/>
        </p:spPr>
        <p:txBody>
          <a:bodyPr wrap="square">
            <a:spAutoFit/>
          </a:bodyPr>
          <a:lstStyle/>
          <a:p>
            <a:pPr algn="ctr"/>
            <a:r>
              <a:rPr lang="en-US" dirty="0">
                <a:solidFill>
                  <a:schemeClr val="bg1"/>
                </a:solidFill>
              </a:rPr>
              <a:t>Pension and Fiduciary Service | February 2024</a:t>
            </a:r>
          </a:p>
        </p:txBody>
      </p:sp>
    </p:spTree>
    <p:extLst>
      <p:ext uri="{BB962C8B-B14F-4D97-AF65-F5344CB8AC3E}">
        <p14:creationId xmlns:p14="http://schemas.microsoft.com/office/powerpoint/2010/main" val="83036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5DC5-21C0-E533-356D-ACAC4617A96D}"/>
              </a:ext>
            </a:extLst>
          </p:cNvPr>
          <p:cNvSpPr>
            <a:spLocks noGrp="1"/>
          </p:cNvSpPr>
          <p:nvPr>
            <p:ph type="title"/>
          </p:nvPr>
        </p:nvSpPr>
        <p:spPr/>
        <p:txBody>
          <a:bodyPr/>
          <a:lstStyle/>
          <a:p>
            <a:r>
              <a:rPr lang="en-US" dirty="0"/>
              <a:t>When FTI Will Not Populate</a:t>
            </a:r>
          </a:p>
        </p:txBody>
      </p:sp>
      <p:sp>
        <p:nvSpPr>
          <p:cNvPr id="3" name="Content Placeholder 2">
            <a:extLst>
              <a:ext uri="{FF2B5EF4-FFF2-40B4-BE49-F238E27FC236}">
                <a16:creationId xmlns:a16="http://schemas.microsoft.com/office/drawing/2014/main" id="{99CDFD7C-CF41-C8F3-26E3-D94640422E87}"/>
              </a:ext>
            </a:extLst>
          </p:cNvPr>
          <p:cNvSpPr>
            <a:spLocks noGrp="1"/>
          </p:cNvSpPr>
          <p:nvPr>
            <p:ph idx="1"/>
          </p:nvPr>
        </p:nvSpPr>
        <p:spPr/>
        <p:txBody>
          <a:bodyPr/>
          <a:lstStyle/>
          <a:p>
            <a:pPr marL="0" indent="0">
              <a:buNone/>
            </a:pPr>
            <a:r>
              <a:rPr lang="en-US" dirty="0"/>
              <a:t>FTI will not populate when:</a:t>
            </a:r>
          </a:p>
          <a:p>
            <a:r>
              <a:rPr lang="en-US" dirty="0"/>
              <a:t>The life cycle status is brokered out, cancelled, closed, authorized, continued at authorization or discontinued</a:t>
            </a:r>
          </a:p>
          <a:p>
            <a:r>
              <a:rPr lang="en-US" dirty="0"/>
              <a:t>The Social Security Number (SSN) was incorrect or not entered at the time the claim was established, or </a:t>
            </a:r>
          </a:p>
          <a:p>
            <a:r>
              <a:rPr lang="en-US" dirty="0"/>
              <a:t>The claimant already has a C&amp;P corporate record (i.e., the MOD has already been paid)</a:t>
            </a:r>
          </a:p>
          <a:p>
            <a:endParaRPr lang="en-US" dirty="0"/>
          </a:p>
        </p:txBody>
      </p:sp>
      <p:sp>
        <p:nvSpPr>
          <p:cNvPr id="4" name="Slide Number Placeholder 3">
            <a:extLst>
              <a:ext uri="{FF2B5EF4-FFF2-40B4-BE49-F238E27FC236}">
                <a16:creationId xmlns:a16="http://schemas.microsoft.com/office/drawing/2014/main" id="{F73F0911-70A1-F896-0FB9-37388FC7C57B}"/>
              </a:ext>
            </a:extLst>
          </p:cNvPr>
          <p:cNvSpPr>
            <a:spLocks noGrp="1"/>
          </p:cNvSpPr>
          <p:nvPr>
            <p:ph type="sldNum" sz="quarter" idx="12"/>
          </p:nvPr>
        </p:nvSpPr>
        <p:spPr/>
        <p:txBody>
          <a:bodyPr/>
          <a:lstStyle/>
          <a:p>
            <a:fld id="{31640669-3FD2-4B34-9A2D-584949EF09F8}" type="slidenum">
              <a:rPr lang="en-US" smtClean="0"/>
              <a:pPr/>
              <a:t>10</a:t>
            </a:fld>
            <a:endParaRPr lang="en-US"/>
          </a:p>
        </p:txBody>
      </p:sp>
    </p:spTree>
    <p:extLst>
      <p:ext uri="{BB962C8B-B14F-4D97-AF65-F5344CB8AC3E}">
        <p14:creationId xmlns:p14="http://schemas.microsoft.com/office/powerpoint/2010/main" val="171487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6A9E-A7FB-56F3-7080-E473A766C34D}"/>
              </a:ext>
            </a:extLst>
          </p:cNvPr>
          <p:cNvSpPr>
            <a:spLocks noGrp="1"/>
          </p:cNvSpPr>
          <p:nvPr>
            <p:ph type="title"/>
          </p:nvPr>
        </p:nvSpPr>
        <p:spPr/>
        <p:txBody>
          <a:bodyPr/>
          <a:lstStyle/>
          <a:p>
            <a:r>
              <a:rPr lang="en-US" dirty="0"/>
              <a:t>FTI Processing Exceptions (1 of 2)</a:t>
            </a:r>
          </a:p>
        </p:txBody>
      </p:sp>
      <p:sp>
        <p:nvSpPr>
          <p:cNvPr id="3" name="Content Placeholder 2">
            <a:extLst>
              <a:ext uri="{FF2B5EF4-FFF2-40B4-BE49-F238E27FC236}">
                <a16:creationId xmlns:a16="http://schemas.microsoft.com/office/drawing/2014/main" id="{24073660-4E51-5D4F-1B86-0BD41E596B85}"/>
              </a:ext>
            </a:extLst>
          </p:cNvPr>
          <p:cNvSpPr>
            <a:spLocks noGrp="1"/>
          </p:cNvSpPr>
          <p:nvPr>
            <p:ph idx="1"/>
          </p:nvPr>
        </p:nvSpPr>
        <p:spPr>
          <a:xfrm>
            <a:off x="457200" y="1379537"/>
            <a:ext cx="8229600" cy="4878650"/>
          </a:xfrm>
        </p:spPr>
        <p:txBody>
          <a:bodyPr>
            <a:normAutofit/>
          </a:bodyPr>
          <a:lstStyle/>
          <a:p>
            <a:pPr marL="0" indent="0" fontAlgn="auto">
              <a:spcAft>
                <a:spcPts val="0"/>
              </a:spcAft>
              <a:buFont typeface="Arial" panose="020B0604020202020204" pitchFamily="34" charset="0"/>
              <a:buNone/>
              <a:defRPr/>
            </a:pPr>
            <a:r>
              <a:rPr lang="en-US" dirty="0"/>
              <a:t>Medicaid rate ($90 rate)</a:t>
            </a:r>
          </a:p>
          <a:p>
            <a:pPr marL="274320" lvl="2" fontAlgn="auto">
              <a:spcAft>
                <a:spcPts val="0"/>
              </a:spcAft>
              <a:defRPr/>
            </a:pPr>
            <a:r>
              <a:rPr lang="en-US" dirty="0"/>
              <a:t>FTI data does not need to be used to verify income if $90 Medicaid rate may be granted; however, this exception does not apply if a net worth discrepancy is identified</a:t>
            </a:r>
          </a:p>
          <a:p>
            <a:pPr marL="0" indent="0" eaLnBrk="1" fontAlgn="auto" hangingPunct="1">
              <a:spcBef>
                <a:spcPts val="1200"/>
              </a:spcBef>
              <a:spcAft>
                <a:spcPts val="0"/>
              </a:spcAft>
              <a:buNone/>
              <a:defRPr/>
            </a:pPr>
            <a:r>
              <a:rPr lang="en-US" dirty="0">
                <a:solidFill>
                  <a:schemeClr val="accent1">
                    <a:lumMod val="75000"/>
                  </a:schemeClr>
                </a:solidFill>
              </a:rPr>
              <a:t>Terminally ill, and homeless claims</a:t>
            </a:r>
          </a:p>
          <a:p>
            <a:pPr marL="274320" lvl="2" eaLnBrk="1" fontAlgn="auto" hangingPunct="1">
              <a:spcBef>
                <a:spcPts val="1200"/>
              </a:spcBef>
              <a:spcAft>
                <a:spcPts val="0"/>
              </a:spcAft>
              <a:defRPr/>
            </a:pPr>
            <a:r>
              <a:rPr lang="en-US" dirty="0">
                <a:solidFill>
                  <a:schemeClr val="accent1">
                    <a:lumMod val="75000"/>
                  </a:schemeClr>
                </a:solidFill>
              </a:rPr>
              <a:t>If FTI data is available when the claim is ready to be adjudicated, use the data to adjudicate the claim. If not, continue to expedite adjudication of these claims.</a:t>
            </a:r>
          </a:p>
        </p:txBody>
      </p:sp>
      <p:sp>
        <p:nvSpPr>
          <p:cNvPr id="4" name="Slide Number Placeholder 3">
            <a:extLst>
              <a:ext uri="{FF2B5EF4-FFF2-40B4-BE49-F238E27FC236}">
                <a16:creationId xmlns:a16="http://schemas.microsoft.com/office/drawing/2014/main" id="{6195F66E-2D0A-3DAB-4E37-FE6E629D61FC}"/>
              </a:ext>
            </a:extLst>
          </p:cNvPr>
          <p:cNvSpPr>
            <a:spLocks noGrp="1"/>
          </p:cNvSpPr>
          <p:nvPr>
            <p:ph type="sldNum" sz="quarter" idx="12"/>
          </p:nvPr>
        </p:nvSpPr>
        <p:spPr/>
        <p:txBody>
          <a:bodyPr/>
          <a:lstStyle/>
          <a:p>
            <a:fld id="{31640669-3FD2-4B34-9A2D-584949EF09F8}" type="slidenum">
              <a:rPr lang="en-US" smtClean="0"/>
              <a:pPr/>
              <a:t>11</a:t>
            </a:fld>
            <a:endParaRPr lang="en-US"/>
          </a:p>
        </p:txBody>
      </p:sp>
    </p:spTree>
    <p:extLst>
      <p:ext uri="{BB962C8B-B14F-4D97-AF65-F5344CB8AC3E}">
        <p14:creationId xmlns:p14="http://schemas.microsoft.com/office/powerpoint/2010/main" val="408514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F8D4-07F2-4611-7C54-0550535A92A3}"/>
              </a:ext>
            </a:extLst>
          </p:cNvPr>
          <p:cNvSpPr>
            <a:spLocks noGrp="1"/>
          </p:cNvSpPr>
          <p:nvPr>
            <p:ph type="title"/>
          </p:nvPr>
        </p:nvSpPr>
        <p:spPr/>
        <p:txBody>
          <a:bodyPr/>
          <a:lstStyle/>
          <a:p>
            <a:r>
              <a:rPr lang="en-US" dirty="0"/>
              <a:t>FTI Processing Exceptions (2 of 2)</a:t>
            </a:r>
          </a:p>
        </p:txBody>
      </p:sp>
      <p:sp>
        <p:nvSpPr>
          <p:cNvPr id="3" name="Content Placeholder 2">
            <a:extLst>
              <a:ext uri="{FF2B5EF4-FFF2-40B4-BE49-F238E27FC236}">
                <a16:creationId xmlns:a16="http://schemas.microsoft.com/office/drawing/2014/main" id="{2847F9CE-2D13-44A0-BEBA-934884E5FF90}"/>
              </a:ext>
            </a:extLst>
          </p:cNvPr>
          <p:cNvSpPr>
            <a:spLocks noGrp="1"/>
          </p:cNvSpPr>
          <p:nvPr>
            <p:ph idx="1"/>
          </p:nvPr>
        </p:nvSpPr>
        <p:spPr/>
        <p:txBody>
          <a:bodyPr>
            <a:normAutofit fontScale="92500"/>
          </a:bodyPr>
          <a:lstStyle/>
          <a:p>
            <a:pPr marL="0" indent="0" eaLnBrk="1" fontAlgn="auto" hangingPunct="1">
              <a:spcBef>
                <a:spcPts val="1200"/>
              </a:spcBef>
              <a:spcAft>
                <a:spcPts val="0"/>
              </a:spcAft>
              <a:buNone/>
              <a:defRPr/>
            </a:pPr>
            <a:r>
              <a:rPr lang="en-US" dirty="0">
                <a:solidFill>
                  <a:schemeClr val="accent1">
                    <a:lumMod val="75000"/>
                  </a:schemeClr>
                </a:solidFill>
              </a:rPr>
              <a:t>Age 90 and older on or after June 15, 2023 </a:t>
            </a:r>
          </a:p>
          <a:p>
            <a:pPr marL="274320" lvl="1" eaLnBrk="1" fontAlgn="auto" hangingPunct="1">
              <a:spcBef>
                <a:spcPts val="1200"/>
              </a:spcBef>
              <a:spcAft>
                <a:spcPts val="0"/>
              </a:spcAft>
              <a:buFont typeface="Arial" panose="020B0604020202020204" pitchFamily="34" charset="0"/>
              <a:buChar char="•"/>
              <a:defRPr/>
            </a:pPr>
            <a:r>
              <a:rPr lang="en-US" dirty="0">
                <a:solidFill>
                  <a:schemeClr val="accent1">
                    <a:lumMod val="75000"/>
                  </a:schemeClr>
                </a:solidFill>
              </a:rPr>
              <a:t>Claims from claimants aged 90 and older will be excluded from upfront income verification. </a:t>
            </a:r>
          </a:p>
          <a:p>
            <a:pPr marL="274320" lvl="1" eaLnBrk="1" fontAlgn="auto" hangingPunct="1">
              <a:spcBef>
                <a:spcPts val="1200"/>
              </a:spcBef>
              <a:spcAft>
                <a:spcPts val="0"/>
              </a:spcAft>
              <a:buFont typeface="Arial" panose="020B0604020202020204" pitchFamily="34" charset="0"/>
              <a:buChar char="•"/>
              <a:defRPr/>
            </a:pPr>
            <a:r>
              <a:rPr lang="en-US" dirty="0">
                <a:solidFill>
                  <a:schemeClr val="accent1">
                    <a:lumMod val="75000"/>
                  </a:schemeClr>
                </a:solidFill>
              </a:rPr>
              <a:t>Any claim received before June 15, 2023, should adhere to normal processing guidance.</a:t>
            </a:r>
          </a:p>
          <a:p>
            <a:pPr marL="0" indent="0" eaLnBrk="1" fontAlgn="auto" hangingPunct="1">
              <a:spcBef>
                <a:spcPts val="1200"/>
              </a:spcBef>
              <a:spcAft>
                <a:spcPts val="0"/>
              </a:spcAft>
              <a:buFont typeface="Arial" panose="020B0604020202020204" pitchFamily="34" charset="0"/>
              <a:buNone/>
              <a:defRPr/>
            </a:pPr>
            <a:r>
              <a:rPr lang="en-US" b="1" dirty="0">
                <a:solidFill>
                  <a:schemeClr val="accent1">
                    <a:lumMod val="75000"/>
                  </a:schemeClr>
                </a:solidFill>
              </a:rPr>
              <a:t>Notes</a:t>
            </a:r>
            <a:r>
              <a:rPr lang="en-US" dirty="0">
                <a:solidFill>
                  <a:schemeClr val="accent1">
                    <a:lumMod val="75000"/>
                  </a:schemeClr>
                </a:solidFill>
              </a:rPr>
              <a:t>: </a:t>
            </a:r>
          </a:p>
          <a:p>
            <a:pPr marL="0" indent="0">
              <a:spcBef>
                <a:spcPts val="1200"/>
              </a:spcBef>
              <a:buNone/>
              <a:defRPr/>
            </a:pPr>
            <a:r>
              <a:rPr lang="en-US" dirty="0">
                <a:solidFill>
                  <a:schemeClr val="accent1">
                    <a:lumMod val="75000"/>
                  </a:schemeClr>
                </a:solidFill>
              </a:rPr>
              <a:t>- FTI is not required if the pension can be denied using the income from the application or other eligibility criteria. </a:t>
            </a:r>
          </a:p>
          <a:p>
            <a:pPr marL="0" indent="0">
              <a:spcBef>
                <a:spcPts val="1200"/>
              </a:spcBef>
              <a:buNone/>
              <a:defRPr/>
            </a:pPr>
            <a:r>
              <a:rPr lang="en-US" dirty="0">
                <a:solidFill>
                  <a:schemeClr val="accent1">
                    <a:lumMod val="75000"/>
                  </a:schemeClr>
                </a:solidFill>
              </a:rPr>
              <a:t>- Do not use the IRS/SSA return data for an end product 040 that was previously denied for service-connected death or DIC.</a:t>
            </a:r>
          </a:p>
          <a:p>
            <a:pPr>
              <a:spcBef>
                <a:spcPts val="1200"/>
              </a:spcBef>
              <a:defRPr/>
            </a:pPr>
            <a:endParaRPr lang="en-US" dirty="0">
              <a:solidFill>
                <a:schemeClr val="accent1">
                  <a:lumMod val="75000"/>
                </a:schemeClr>
              </a:solidFill>
            </a:endParaRPr>
          </a:p>
          <a:p>
            <a:endParaRPr lang="en-US" dirty="0"/>
          </a:p>
        </p:txBody>
      </p:sp>
      <p:sp>
        <p:nvSpPr>
          <p:cNvPr id="4" name="Slide Number Placeholder 3">
            <a:extLst>
              <a:ext uri="{FF2B5EF4-FFF2-40B4-BE49-F238E27FC236}">
                <a16:creationId xmlns:a16="http://schemas.microsoft.com/office/drawing/2014/main" id="{295207C5-9DB1-FE5E-BA01-FC7FCF5E88B5}"/>
              </a:ext>
            </a:extLst>
          </p:cNvPr>
          <p:cNvSpPr>
            <a:spLocks noGrp="1"/>
          </p:cNvSpPr>
          <p:nvPr>
            <p:ph type="sldNum" sz="quarter" idx="12"/>
          </p:nvPr>
        </p:nvSpPr>
        <p:spPr/>
        <p:txBody>
          <a:bodyPr/>
          <a:lstStyle/>
          <a:p>
            <a:fld id="{31640669-3FD2-4B34-9A2D-584949EF09F8}" type="slidenum">
              <a:rPr lang="en-US" smtClean="0"/>
              <a:pPr/>
              <a:t>12</a:t>
            </a:fld>
            <a:endParaRPr lang="en-US"/>
          </a:p>
        </p:txBody>
      </p:sp>
    </p:spTree>
    <p:extLst>
      <p:ext uri="{BB962C8B-B14F-4D97-AF65-F5344CB8AC3E}">
        <p14:creationId xmlns:p14="http://schemas.microsoft.com/office/powerpoint/2010/main" val="191263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6E5-7181-519A-B66B-D46B43407914}"/>
              </a:ext>
            </a:extLst>
          </p:cNvPr>
          <p:cNvSpPr>
            <a:spLocks noGrp="1"/>
          </p:cNvSpPr>
          <p:nvPr>
            <p:ph type="title"/>
          </p:nvPr>
        </p:nvSpPr>
        <p:spPr/>
        <p:txBody>
          <a:bodyPr/>
          <a:lstStyle/>
          <a:p>
            <a:r>
              <a:rPr lang="en-US" dirty="0"/>
              <a:t>Obtaining FTI Data (1 of 2)</a:t>
            </a:r>
          </a:p>
        </p:txBody>
      </p:sp>
      <p:sp>
        <p:nvSpPr>
          <p:cNvPr id="3" name="Content Placeholder 2">
            <a:extLst>
              <a:ext uri="{FF2B5EF4-FFF2-40B4-BE49-F238E27FC236}">
                <a16:creationId xmlns:a16="http://schemas.microsoft.com/office/drawing/2014/main" id="{E8B1EBA0-0B1A-EB96-BF45-AD55E30C7E07}"/>
              </a:ext>
            </a:extLst>
          </p:cNvPr>
          <p:cNvSpPr>
            <a:spLocks noGrp="1"/>
          </p:cNvSpPr>
          <p:nvPr>
            <p:ph idx="1"/>
          </p:nvPr>
        </p:nvSpPr>
        <p:spPr/>
        <p:txBody>
          <a:bodyPr/>
          <a:lstStyle/>
          <a:p>
            <a:pPr marL="0" indent="0" eaLnBrk="1" fontAlgn="auto" hangingPunct="1">
              <a:spcAft>
                <a:spcPts val="0"/>
              </a:spcAft>
              <a:buNone/>
              <a:defRPr/>
            </a:pPr>
            <a:r>
              <a:rPr lang="en-US" dirty="0">
                <a:solidFill>
                  <a:schemeClr val="accent1">
                    <a:lumMod val="75000"/>
                  </a:schemeClr>
                </a:solidFill>
              </a:rPr>
              <a:t>The FTI data</a:t>
            </a:r>
            <a:r>
              <a:rPr lang="en-US" dirty="0">
                <a:solidFill>
                  <a:srgbClr val="FF0000"/>
                </a:solidFill>
              </a:rPr>
              <a:t> </a:t>
            </a:r>
            <a:r>
              <a:rPr lang="en-US" dirty="0">
                <a:solidFill>
                  <a:schemeClr val="accent1">
                    <a:lumMod val="75000"/>
                  </a:schemeClr>
                </a:solidFill>
              </a:rPr>
              <a:t>obtained from IRS/SSA can be found in the following location:</a:t>
            </a:r>
          </a:p>
          <a:p>
            <a:pPr marL="274320" lvl="2" eaLnBrk="1" fontAlgn="auto" hangingPunct="1">
              <a:spcAft>
                <a:spcPts val="0"/>
              </a:spcAft>
              <a:defRPr/>
            </a:pPr>
            <a:r>
              <a:rPr lang="en-US" dirty="0">
                <a:solidFill>
                  <a:schemeClr val="accent1">
                    <a:lumMod val="75000"/>
                  </a:schemeClr>
                </a:solidFill>
              </a:rPr>
              <a:t>SHARE&gt;Corporate Record&gt;Claims/Denials Information, </a:t>
            </a:r>
          </a:p>
          <a:p>
            <a:pPr marL="274320" lvl="2" eaLnBrk="1" fontAlgn="auto" hangingPunct="1">
              <a:spcAft>
                <a:spcPts val="0"/>
              </a:spcAft>
              <a:defRPr/>
            </a:pPr>
            <a:r>
              <a:rPr lang="en-US" dirty="0">
                <a:solidFill>
                  <a:schemeClr val="accent1">
                    <a:lumMod val="75000"/>
                  </a:schemeClr>
                </a:solidFill>
              </a:rPr>
              <a:t>Select the Benefit Claim Line</a:t>
            </a:r>
          </a:p>
          <a:p>
            <a:pPr marL="274320" lvl="2" eaLnBrk="1" fontAlgn="auto" hangingPunct="1">
              <a:spcAft>
                <a:spcPts val="0"/>
              </a:spcAft>
              <a:defRPr/>
            </a:pPr>
            <a:r>
              <a:rPr lang="en-US" dirty="0">
                <a:solidFill>
                  <a:schemeClr val="accent1">
                    <a:lumMod val="75000"/>
                  </a:schemeClr>
                </a:solidFill>
              </a:rPr>
              <a:t>Select Veteran or S/P as applicable to view the details</a:t>
            </a:r>
          </a:p>
          <a:p>
            <a:pPr eaLnBrk="1" fontAlgn="auto" hangingPunct="1">
              <a:spcAft>
                <a:spcPts val="0"/>
              </a:spcAft>
              <a:defRPr/>
            </a:pPr>
            <a:endParaRPr lang="en-US" dirty="0">
              <a:solidFill>
                <a:schemeClr val="accent1">
                  <a:lumMod val="75000"/>
                </a:schemeClr>
              </a:solidFill>
            </a:endParaRPr>
          </a:p>
          <a:p>
            <a:pPr marL="0" indent="0" eaLnBrk="1" fontAlgn="auto" hangingPunct="1">
              <a:spcAft>
                <a:spcPts val="0"/>
              </a:spcAft>
              <a:buNone/>
              <a:defRPr/>
            </a:pPr>
            <a:r>
              <a:rPr lang="en-US" dirty="0">
                <a:solidFill>
                  <a:schemeClr val="accent1">
                    <a:lumMod val="75000"/>
                  </a:schemeClr>
                </a:solidFill>
              </a:rPr>
              <a:t>This information will be maintained, even after the EP is cleared.</a:t>
            </a:r>
          </a:p>
          <a:p>
            <a:endParaRPr lang="en-US" dirty="0"/>
          </a:p>
        </p:txBody>
      </p:sp>
      <p:sp>
        <p:nvSpPr>
          <p:cNvPr id="4" name="Slide Number Placeholder 3">
            <a:extLst>
              <a:ext uri="{FF2B5EF4-FFF2-40B4-BE49-F238E27FC236}">
                <a16:creationId xmlns:a16="http://schemas.microsoft.com/office/drawing/2014/main" id="{304A5427-2C97-E5E8-C98B-45522CDF65E1}"/>
              </a:ext>
            </a:extLst>
          </p:cNvPr>
          <p:cNvSpPr>
            <a:spLocks noGrp="1"/>
          </p:cNvSpPr>
          <p:nvPr>
            <p:ph type="sldNum" sz="quarter" idx="12"/>
          </p:nvPr>
        </p:nvSpPr>
        <p:spPr/>
        <p:txBody>
          <a:bodyPr/>
          <a:lstStyle/>
          <a:p>
            <a:fld id="{31640669-3FD2-4B34-9A2D-584949EF09F8}" type="slidenum">
              <a:rPr lang="en-US" smtClean="0"/>
              <a:pPr/>
              <a:t>13</a:t>
            </a:fld>
            <a:endParaRPr lang="en-US"/>
          </a:p>
        </p:txBody>
      </p:sp>
    </p:spTree>
    <p:extLst>
      <p:ext uri="{BB962C8B-B14F-4D97-AF65-F5344CB8AC3E}">
        <p14:creationId xmlns:p14="http://schemas.microsoft.com/office/powerpoint/2010/main" val="274770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2D04-4B8B-015C-F1E6-B3C3216873CA}"/>
              </a:ext>
            </a:extLst>
          </p:cNvPr>
          <p:cNvSpPr>
            <a:spLocks noGrp="1"/>
          </p:cNvSpPr>
          <p:nvPr>
            <p:ph type="title"/>
          </p:nvPr>
        </p:nvSpPr>
        <p:spPr/>
        <p:txBody>
          <a:bodyPr/>
          <a:lstStyle/>
          <a:p>
            <a:r>
              <a:rPr lang="en-US" dirty="0"/>
              <a:t>Obtaining FTI Data (2 of 2)</a:t>
            </a:r>
          </a:p>
        </p:txBody>
      </p:sp>
      <p:sp>
        <p:nvSpPr>
          <p:cNvPr id="3" name="Content Placeholder 2">
            <a:extLst>
              <a:ext uri="{FF2B5EF4-FFF2-40B4-BE49-F238E27FC236}">
                <a16:creationId xmlns:a16="http://schemas.microsoft.com/office/drawing/2014/main" id="{AF464794-7577-6490-5BAC-32370BC5D39C}"/>
              </a:ext>
            </a:extLst>
          </p:cNvPr>
          <p:cNvSpPr>
            <a:spLocks noGrp="1"/>
          </p:cNvSpPr>
          <p:nvPr>
            <p:ph idx="1"/>
          </p:nvPr>
        </p:nvSpPr>
        <p:spPr>
          <a:xfrm>
            <a:off x="457200" y="1198303"/>
            <a:ext cx="8229600" cy="4373563"/>
          </a:xfrm>
        </p:spPr>
        <p:txBody>
          <a:bodyPr/>
          <a:lstStyle/>
          <a:p>
            <a:r>
              <a:rPr lang="en-US" dirty="0"/>
              <a:t>Unless granting back to an earlier date, use the most recent year reported</a:t>
            </a:r>
          </a:p>
          <a:p>
            <a:r>
              <a:rPr lang="en-US" dirty="0"/>
              <a:t>After waiting the allotted time, a checkmark in the No Record Found box is sufficient if there is also a date in the Date Response Received box</a:t>
            </a:r>
          </a:p>
          <a:p>
            <a:endParaRPr lang="en-US" dirty="0"/>
          </a:p>
        </p:txBody>
      </p:sp>
      <p:sp>
        <p:nvSpPr>
          <p:cNvPr id="4" name="Slide Number Placeholder 3">
            <a:extLst>
              <a:ext uri="{FF2B5EF4-FFF2-40B4-BE49-F238E27FC236}">
                <a16:creationId xmlns:a16="http://schemas.microsoft.com/office/drawing/2014/main" id="{CDB7AC4B-CDD2-35E5-ACDA-B2026EB2C6E7}"/>
              </a:ext>
            </a:extLst>
          </p:cNvPr>
          <p:cNvSpPr>
            <a:spLocks noGrp="1"/>
          </p:cNvSpPr>
          <p:nvPr>
            <p:ph type="sldNum" sz="quarter" idx="12"/>
          </p:nvPr>
        </p:nvSpPr>
        <p:spPr/>
        <p:txBody>
          <a:bodyPr/>
          <a:lstStyle/>
          <a:p>
            <a:fld id="{31640669-3FD2-4B34-9A2D-584949EF09F8}" type="slidenum">
              <a:rPr lang="en-US" smtClean="0"/>
              <a:pPr/>
              <a:t>14</a:t>
            </a:fld>
            <a:endParaRPr lang="en-US"/>
          </a:p>
        </p:txBody>
      </p:sp>
      <p:pic>
        <p:nvPicPr>
          <p:cNvPr id="5" name="Picture 4">
            <a:extLst>
              <a:ext uri="{FF2B5EF4-FFF2-40B4-BE49-F238E27FC236}">
                <a16:creationId xmlns:a16="http://schemas.microsoft.com/office/drawing/2014/main" id="{619689F8-1BCD-7777-9577-902EDA31EC73}"/>
              </a:ext>
            </a:extLst>
          </p:cNvPr>
          <p:cNvPicPr>
            <a:picLocks noChangeAspect="1"/>
          </p:cNvPicPr>
          <p:nvPr/>
        </p:nvPicPr>
        <p:blipFill>
          <a:blip r:embed="rId2"/>
          <a:stretch>
            <a:fillRect/>
          </a:stretch>
        </p:blipFill>
        <p:spPr>
          <a:xfrm>
            <a:off x="670222" y="3566318"/>
            <a:ext cx="7803556" cy="2475191"/>
          </a:xfrm>
          <a:prstGeom prst="rect">
            <a:avLst/>
          </a:prstGeom>
        </p:spPr>
      </p:pic>
    </p:spTree>
    <p:extLst>
      <p:ext uri="{BB962C8B-B14F-4D97-AF65-F5344CB8AC3E}">
        <p14:creationId xmlns:p14="http://schemas.microsoft.com/office/powerpoint/2010/main" val="117833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5C16-156B-DA47-BFE2-82353BDDA777}"/>
              </a:ext>
            </a:extLst>
          </p:cNvPr>
          <p:cNvSpPr>
            <a:spLocks noGrp="1"/>
          </p:cNvSpPr>
          <p:nvPr>
            <p:ph type="title"/>
          </p:nvPr>
        </p:nvSpPr>
        <p:spPr/>
        <p:txBody>
          <a:bodyPr/>
          <a:lstStyle/>
          <a:p>
            <a:r>
              <a:rPr lang="en-US" dirty="0"/>
              <a:t>Analyzing Information Provided</a:t>
            </a:r>
          </a:p>
        </p:txBody>
      </p:sp>
      <p:sp>
        <p:nvSpPr>
          <p:cNvPr id="3" name="Content Placeholder 2">
            <a:extLst>
              <a:ext uri="{FF2B5EF4-FFF2-40B4-BE49-F238E27FC236}">
                <a16:creationId xmlns:a16="http://schemas.microsoft.com/office/drawing/2014/main" id="{FC1979DA-93C4-62D1-1C6F-521948B1BB4E}"/>
              </a:ext>
            </a:extLst>
          </p:cNvPr>
          <p:cNvSpPr>
            <a:spLocks noGrp="1"/>
          </p:cNvSpPr>
          <p:nvPr>
            <p:ph idx="1"/>
          </p:nvPr>
        </p:nvSpPr>
        <p:spPr/>
        <p:txBody>
          <a:bodyPr/>
          <a:lstStyle/>
          <a:p>
            <a:r>
              <a:rPr lang="en-US" dirty="0"/>
              <a:t>Match the income source and IRS income type on the FTI Income Reference Sheet</a:t>
            </a:r>
          </a:p>
          <a:p>
            <a:r>
              <a:rPr lang="en-US" dirty="0"/>
              <a:t>Determine if the income is countable for VA purposes</a:t>
            </a:r>
          </a:p>
          <a:p>
            <a:r>
              <a:rPr lang="en-US" dirty="0"/>
              <a:t>Compare information received to the information on the application</a:t>
            </a:r>
          </a:p>
          <a:p>
            <a:endParaRPr lang="en-US" dirty="0"/>
          </a:p>
        </p:txBody>
      </p:sp>
      <p:sp>
        <p:nvSpPr>
          <p:cNvPr id="4" name="Slide Number Placeholder 3">
            <a:extLst>
              <a:ext uri="{FF2B5EF4-FFF2-40B4-BE49-F238E27FC236}">
                <a16:creationId xmlns:a16="http://schemas.microsoft.com/office/drawing/2014/main" id="{EF0776B7-A6E1-C730-3E84-2D35B1FD1442}"/>
              </a:ext>
            </a:extLst>
          </p:cNvPr>
          <p:cNvSpPr>
            <a:spLocks noGrp="1"/>
          </p:cNvSpPr>
          <p:nvPr>
            <p:ph type="sldNum" sz="quarter" idx="12"/>
          </p:nvPr>
        </p:nvSpPr>
        <p:spPr/>
        <p:txBody>
          <a:bodyPr/>
          <a:lstStyle/>
          <a:p>
            <a:fld id="{31640669-3FD2-4B34-9A2D-584949EF09F8}" type="slidenum">
              <a:rPr lang="en-US" smtClean="0"/>
              <a:pPr/>
              <a:t>15</a:t>
            </a:fld>
            <a:endParaRPr lang="en-US"/>
          </a:p>
        </p:txBody>
      </p:sp>
    </p:spTree>
    <p:extLst>
      <p:ext uri="{BB962C8B-B14F-4D97-AF65-F5344CB8AC3E}">
        <p14:creationId xmlns:p14="http://schemas.microsoft.com/office/powerpoint/2010/main" val="15577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7199-25AF-64EE-DECB-3B4080D5B0F9}"/>
              </a:ext>
            </a:extLst>
          </p:cNvPr>
          <p:cNvSpPr>
            <a:spLocks noGrp="1"/>
          </p:cNvSpPr>
          <p:nvPr>
            <p:ph type="title"/>
          </p:nvPr>
        </p:nvSpPr>
        <p:spPr/>
        <p:txBody>
          <a:bodyPr/>
          <a:lstStyle/>
          <a:p>
            <a:r>
              <a:rPr lang="en-US" dirty="0"/>
              <a:t>Analyzing Information Provided (1 of 2)</a:t>
            </a:r>
          </a:p>
        </p:txBody>
      </p:sp>
      <p:pic>
        <p:nvPicPr>
          <p:cNvPr id="6" name="Content Placeholder 5">
            <a:extLst>
              <a:ext uri="{FF2B5EF4-FFF2-40B4-BE49-F238E27FC236}">
                <a16:creationId xmlns:a16="http://schemas.microsoft.com/office/drawing/2014/main" id="{E24276C0-94BE-67EE-6AFC-6F288CAF520B}"/>
              </a:ext>
            </a:extLst>
          </p:cNvPr>
          <p:cNvPicPr>
            <a:picLocks noGrp="1" noChangeAspect="1"/>
          </p:cNvPicPr>
          <p:nvPr>
            <p:ph idx="1"/>
          </p:nvPr>
        </p:nvPicPr>
        <p:blipFill>
          <a:blip r:embed="rId2"/>
          <a:stretch>
            <a:fillRect/>
          </a:stretch>
        </p:blipFill>
        <p:spPr>
          <a:xfrm>
            <a:off x="551339" y="1804422"/>
            <a:ext cx="8041321" cy="3523793"/>
          </a:xfrm>
        </p:spPr>
      </p:pic>
      <p:sp>
        <p:nvSpPr>
          <p:cNvPr id="4" name="Slide Number Placeholder 3">
            <a:extLst>
              <a:ext uri="{FF2B5EF4-FFF2-40B4-BE49-F238E27FC236}">
                <a16:creationId xmlns:a16="http://schemas.microsoft.com/office/drawing/2014/main" id="{532D600F-42CA-E578-4490-6230B0558FDB}"/>
              </a:ext>
            </a:extLst>
          </p:cNvPr>
          <p:cNvSpPr>
            <a:spLocks noGrp="1"/>
          </p:cNvSpPr>
          <p:nvPr>
            <p:ph type="sldNum" sz="quarter" idx="12"/>
          </p:nvPr>
        </p:nvSpPr>
        <p:spPr/>
        <p:txBody>
          <a:bodyPr/>
          <a:lstStyle/>
          <a:p>
            <a:fld id="{31640669-3FD2-4B34-9A2D-584949EF09F8}" type="slidenum">
              <a:rPr lang="en-US" smtClean="0"/>
              <a:pPr/>
              <a:t>16</a:t>
            </a:fld>
            <a:endParaRPr lang="en-US"/>
          </a:p>
        </p:txBody>
      </p:sp>
    </p:spTree>
    <p:extLst>
      <p:ext uri="{BB962C8B-B14F-4D97-AF65-F5344CB8AC3E}">
        <p14:creationId xmlns:p14="http://schemas.microsoft.com/office/powerpoint/2010/main" val="104004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E861-D81D-999D-4F91-B9E8FC75A03A}"/>
              </a:ext>
            </a:extLst>
          </p:cNvPr>
          <p:cNvSpPr>
            <a:spLocks noGrp="1"/>
          </p:cNvSpPr>
          <p:nvPr>
            <p:ph type="title"/>
          </p:nvPr>
        </p:nvSpPr>
        <p:spPr/>
        <p:txBody>
          <a:bodyPr/>
          <a:lstStyle/>
          <a:p>
            <a:r>
              <a:rPr lang="en-US" dirty="0"/>
              <a:t>Analyzing Information Provided (2 of 2)</a:t>
            </a:r>
          </a:p>
        </p:txBody>
      </p:sp>
      <p:pic>
        <p:nvPicPr>
          <p:cNvPr id="6" name="Content Placeholder 5">
            <a:extLst>
              <a:ext uri="{FF2B5EF4-FFF2-40B4-BE49-F238E27FC236}">
                <a16:creationId xmlns:a16="http://schemas.microsoft.com/office/drawing/2014/main" id="{2900FE11-5DF4-A3A5-D8F3-6C6C7017E6D3}"/>
              </a:ext>
            </a:extLst>
          </p:cNvPr>
          <p:cNvPicPr>
            <a:picLocks noGrp="1" noChangeAspect="1"/>
          </p:cNvPicPr>
          <p:nvPr>
            <p:ph idx="1"/>
          </p:nvPr>
        </p:nvPicPr>
        <p:blipFill>
          <a:blip r:embed="rId2"/>
          <a:stretch>
            <a:fillRect/>
          </a:stretch>
        </p:blipFill>
        <p:spPr>
          <a:xfrm>
            <a:off x="789383" y="1379538"/>
            <a:ext cx="7565234" cy="4373562"/>
          </a:xfrm>
        </p:spPr>
      </p:pic>
      <p:sp>
        <p:nvSpPr>
          <p:cNvPr id="4" name="Slide Number Placeholder 3">
            <a:extLst>
              <a:ext uri="{FF2B5EF4-FFF2-40B4-BE49-F238E27FC236}">
                <a16:creationId xmlns:a16="http://schemas.microsoft.com/office/drawing/2014/main" id="{62DB96B8-BEB3-6387-53D7-DE6CF5320A75}"/>
              </a:ext>
            </a:extLst>
          </p:cNvPr>
          <p:cNvSpPr>
            <a:spLocks noGrp="1"/>
          </p:cNvSpPr>
          <p:nvPr>
            <p:ph type="sldNum" sz="quarter" idx="12"/>
          </p:nvPr>
        </p:nvSpPr>
        <p:spPr/>
        <p:txBody>
          <a:bodyPr/>
          <a:lstStyle/>
          <a:p>
            <a:fld id="{31640669-3FD2-4B34-9A2D-584949EF09F8}" type="slidenum">
              <a:rPr lang="en-US" smtClean="0"/>
              <a:pPr/>
              <a:t>17</a:t>
            </a:fld>
            <a:endParaRPr lang="en-US"/>
          </a:p>
        </p:txBody>
      </p:sp>
    </p:spTree>
    <p:extLst>
      <p:ext uri="{BB962C8B-B14F-4D97-AF65-F5344CB8AC3E}">
        <p14:creationId xmlns:p14="http://schemas.microsoft.com/office/powerpoint/2010/main" val="282031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A070-F1BF-6C99-0FF1-ED8D840C9194}"/>
              </a:ext>
            </a:extLst>
          </p:cNvPr>
          <p:cNvSpPr>
            <a:spLocks noGrp="1"/>
          </p:cNvSpPr>
          <p:nvPr>
            <p:ph type="title"/>
          </p:nvPr>
        </p:nvSpPr>
        <p:spPr/>
        <p:txBody>
          <a:bodyPr/>
          <a:lstStyle/>
          <a:p>
            <a:r>
              <a:rPr lang="en-US" dirty="0"/>
              <a:t>FTI Notification Text</a:t>
            </a:r>
          </a:p>
        </p:txBody>
      </p:sp>
      <p:sp>
        <p:nvSpPr>
          <p:cNvPr id="3" name="Content Placeholder 2">
            <a:extLst>
              <a:ext uri="{FF2B5EF4-FFF2-40B4-BE49-F238E27FC236}">
                <a16:creationId xmlns:a16="http://schemas.microsoft.com/office/drawing/2014/main" id="{4C70083B-E836-6F55-FF95-B45AEB58F4A2}"/>
              </a:ext>
            </a:extLst>
          </p:cNvPr>
          <p:cNvSpPr>
            <a:spLocks noGrp="1"/>
          </p:cNvSpPr>
          <p:nvPr>
            <p:ph idx="1"/>
          </p:nvPr>
        </p:nvSpPr>
        <p:spPr>
          <a:xfrm>
            <a:off x="457200" y="1065212"/>
            <a:ext cx="8229600" cy="5154613"/>
          </a:xfrm>
        </p:spPr>
        <p:txBody>
          <a:bodyPr>
            <a:normAutofit fontScale="77500" lnSpcReduction="20000"/>
          </a:bodyPr>
          <a:lstStyle/>
          <a:p>
            <a:r>
              <a:rPr lang="en-US" sz="3100" dirty="0"/>
              <a:t>What Have We Done? We reviewed your application and determined that you are eligible for VA pension benefits.  However, the income from [insert payer name and account] that you reported on your application, [insert amount], is less than the income reported to VA by the Internal Revenue Service (IRS) and Social Security Administration (SSA). We have used the IRS and SSA information in calculating your income and your VA pension. If you believe the IRS or SSA information is incorrect, or if you no longer receive this income, please provide us a written statement regarding the payments made by [name of paying person or entity] and provide other acceptable information that supports your statement. Other acceptable information would include a statement from the person or entity that paid you showing the amount, type, frequency, and date last paid for the payments. </a:t>
            </a:r>
          </a:p>
          <a:p>
            <a:endParaRPr lang="en-US" dirty="0"/>
          </a:p>
        </p:txBody>
      </p:sp>
      <p:sp>
        <p:nvSpPr>
          <p:cNvPr id="4" name="Slide Number Placeholder 3">
            <a:extLst>
              <a:ext uri="{FF2B5EF4-FFF2-40B4-BE49-F238E27FC236}">
                <a16:creationId xmlns:a16="http://schemas.microsoft.com/office/drawing/2014/main" id="{582B66DC-5CC9-CACD-6A06-6648CED57483}"/>
              </a:ext>
            </a:extLst>
          </p:cNvPr>
          <p:cNvSpPr>
            <a:spLocks noGrp="1"/>
          </p:cNvSpPr>
          <p:nvPr>
            <p:ph type="sldNum" sz="quarter" idx="12"/>
          </p:nvPr>
        </p:nvSpPr>
        <p:spPr/>
        <p:txBody>
          <a:bodyPr/>
          <a:lstStyle/>
          <a:p>
            <a:fld id="{31640669-3FD2-4B34-9A2D-584949EF09F8}" type="slidenum">
              <a:rPr lang="en-US" smtClean="0"/>
              <a:pPr/>
              <a:t>18</a:t>
            </a:fld>
            <a:endParaRPr lang="en-US"/>
          </a:p>
        </p:txBody>
      </p:sp>
    </p:spTree>
    <p:extLst>
      <p:ext uri="{BB962C8B-B14F-4D97-AF65-F5344CB8AC3E}">
        <p14:creationId xmlns:p14="http://schemas.microsoft.com/office/powerpoint/2010/main" val="249995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31F1-8C08-145B-0D1F-341DA36B961F}"/>
              </a:ext>
            </a:extLst>
          </p:cNvPr>
          <p:cNvSpPr>
            <a:spLocks noGrp="1"/>
          </p:cNvSpPr>
          <p:nvPr>
            <p:ph type="title"/>
          </p:nvPr>
        </p:nvSpPr>
        <p:spPr/>
        <p:txBody>
          <a:bodyPr/>
          <a:lstStyle/>
          <a:p>
            <a:r>
              <a:rPr lang="en-US" dirty="0"/>
              <a:t>Analyzing the Information </a:t>
            </a:r>
          </a:p>
        </p:txBody>
      </p:sp>
      <p:pic>
        <p:nvPicPr>
          <p:cNvPr id="6" name="Content Placeholder 5">
            <a:extLst>
              <a:ext uri="{FF2B5EF4-FFF2-40B4-BE49-F238E27FC236}">
                <a16:creationId xmlns:a16="http://schemas.microsoft.com/office/drawing/2014/main" id="{9620DC02-22E3-35D2-680D-2FE5616F7CB5}"/>
              </a:ext>
            </a:extLst>
          </p:cNvPr>
          <p:cNvPicPr>
            <a:picLocks noGrp="1" noChangeAspect="1"/>
          </p:cNvPicPr>
          <p:nvPr>
            <p:ph idx="1"/>
          </p:nvPr>
        </p:nvPicPr>
        <p:blipFill>
          <a:blip r:embed="rId2"/>
          <a:stretch>
            <a:fillRect/>
          </a:stretch>
        </p:blipFill>
        <p:spPr>
          <a:xfrm>
            <a:off x="808570" y="1379538"/>
            <a:ext cx="7526860" cy="4373562"/>
          </a:xfrm>
        </p:spPr>
      </p:pic>
      <p:sp>
        <p:nvSpPr>
          <p:cNvPr id="4" name="Slide Number Placeholder 3">
            <a:extLst>
              <a:ext uri="{FF2B5EF4-FFF2-40B4-BE49-F238E27FC236}">
                <a16:creationId xmlns:a16="http://schemas.microsoft.com/office/drawing/2014/main" id="{D8C24D97-6D50-4B4A-927A-9E5848327324}"/>
              </a:ext>
            </a:extLst>
          </p:cNvPr>
          <p:cNvSpPr>
            <a:spLocks noGrp="1"/>
          </p:cNvSpPr>
          <p:nvPr>
            <p:ph type="sldNum" sz="quarter" idx="12"/>
          </p:nvPr>
        </p:nvSpPr>
        <p:spPr/>
        <p:txBody>
          <a:bodyPr/>
          <a:lstStyle/>
          <a:p>
            <a:fld id="{31640669-3FD2-4B34-9A2D-584949EF09F8}" type="slidenum">
              <a:rPr lang="en-US" smtClean="0"/>
              <a:pPr/>
              <a:t>19</a:t>
            </a:fld>
            <a:endParaRPr lang="en-US"/>
          </a:p>
        </p:txBody>
      </p:sp>
    </p:spTree>
    <p:extLst>
      <p:ext uri="{BB962C8B-B14F-4D97-AF65-F5344CB8AC3E}">
        <p14:creationId xmlns:p14="http://schemas.microsoft.com/office/powerpoint/2010/main" val="388143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BBDE-59BD-4EAC-A5C0-38DF01365D4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3F73CB3-F8F5-4A75-AEF0-C832E7CA5EB8}"/>
              </a:ext>
            </a:extLst>
          </p:cNvPr>
          <p:cNvSpPr>
            <a:spLocks noGrp="1"/>
          </p:cNvSpPr>
          <p:nvPr>
            <p:ph idx="1"/>
          </p:nvPr>
        </p:nvSpPr>
        <p:spPr>
          <a:xfrm>
            <a:off x="457200" y="1065212"/>
            <a:ext cx="8229600" cy="4373563"/>
          </a:xfrm>
        </p:spPr>
        <p:txBody>
          <a:bodyPr/>
          <a:lstStyle/>
          <a:p>
            <a:r>
              <a:rPr lang="en-US" dirty="0"/>
              <a:t>M21-1 XIV.4.A – Federal Tax Information (FTI) Match: General Information</a:t>
            </a:r>
          </a:p>
          <a:p>
            <a:r>
              <a:rPr lang="en-US" dirty="0"/>
              <a:t>M21-1 XIV.4.B – Federal Tax Information (FTI) Match: Safeguarding</a:t>
            </a:r>
          </a:p>
          <a:p>
            <a:r>
              <a:rPr lang="en-US" dirty="0"/>
              <a:t>Income Reference Sheet</a:t>
            </a:r>
          </a:p>
          <a:p>
            <a:r>
              <a:rPr lang="en-US" dirty="0"/>
              <a:t>IRS Publication 1075</a:t>
            </a:r>
          </a:p>
          <a:p>
            <a:endParaRPr lang="en-US" dirty="0"/>
          </a:p>
        </p:txBody>
      </p:sp>
      <p:sp>
        <p:nvSpPr>
          <p:cNvPr id="4" name="Slide Number Placeholder 3">
            <a:extLst>
              <a:ext uri="{FF2B5EF4-FFF2-40B4-BE49-F238E27FC236}">
                <a16:creationId xmlns:a16="http://schemas.microsoft.com/office/drawing/2014/main" id="{41C8BA16-A368-4F4B-8EEC-E5659A324745}"/>
              </a:ext>
            </a:extLst>
          </p:cNvPr>
          <p:cNvSpPr>
            <a:spLocks noGrp="1"/>
          </p:cNvSpPr>
          <p:nvPr>
            <p:ph type="sldNum" sz="quarter" idx="12"/>
          </p:nvPr>
        </p:nvSpPr>
        <p:spPr/>
        <p:txBody>
          <a:bodyPr/>
          <a:lstStyle/>
          <a:p>
            <a:fld id="{31640669-3FD2-4B34-9A2D-584949EF09F8}" type="slidenum">
              <a:rPr lang="en-US" smtClean="0"/>
              <a:pPr/>
              <a:t>2</a:t>
            </a:fld>
            <a:endParaRPr lang="en-US"/>
          </a:p>
        </p:txBody>
      </p:sp>
    </p:spTree>
    <p:extLst>
      <p:ext uri="{BB962C8B-B14F-4D97-AF65-F5344CB8AC3E}">
        <p14:creationId xmlns:p14="http://schemas.microsoft.com/office/powerpoint/2010/main" val="24980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98FF-3C8E-E010-94FB-2A2AB39D8E01}"/>
              </a:ext>
            </a:extLst>
          </p:cNvPr>
          <p:cNvSpPr>
            <a:spLocks noGrp="1"/>
          </p:cNvSpPr>
          <p:nvPr>
            <p:ph type="title"/>
          </p:nvPr>
        </p:nvSpPr>
        <p:spPr/>
        <p:txBody>
          <a:bodyPr/>
          <a:lstStyle/>
          <a:p>
            <a:r>
              <a:rPr lang="en-US" dirty="0"/>
              <a:t>FTI Development Text</a:t>
            </a:r>
          </a:p>
        </p:txBody>
      </p:sp>
      <p:sp>
        <p:nvSpPr>
          <p:cNvPr id="3" name="Content Placeholder 2">
            <a:extLst>
              <a:ext uri="{FF2B5EF4-FFF2-40B4-BE49-F238E27FC236}">
                <a16:creationId xmlns:a16="http://schemas.microsoft.com/office/drawing/2014/main" id="{6CB474CF-7DFB-E8BE-9702-7E6136C19DCB}"/>
              </a:ext>
            </a:extLst>
          </p:cNvPr>
          <p:cNvSpPr>
            <a:spLocks noGrp="1"/>
          </p:cNvSpPr>
          <p:nvPr>
            <p:ph idx="1"/>
          </p:nvPr>
        </p:nvSpPr>
        <p:spPr/>
        <p:txBody>
          <a:bodyPr/>
          <a:lstStyle/>
          <a:p>
            <a:r>
              <a:rPr lang="en-US" b="1" dirty="0"/>
              <a:t>What Happens If You Do Not Respond? </a:t>
            </a:r>
            <a:r>
              <a:rPr lang="en-US" dirty="0"/>
              <a:t>We will decide your claim for pension based on the [insert year] income of [insert amount] reported by IRS or SSA if we do not receive a response from you within 30 days after the date of this letter. In some cases, this may cause VA to find that your income exceeds the maximum annual pension rate for your circumstances and that you are ineligible for pension. </a:t>
            </a:r>
          </a:p>
          <a:p>
            <a:endParaRPr lang="en-US" dirty="0"/>
          </a:p>
        </p:txBody>
      </p:sp>
      <p:sp>
        <p:nvSpPr>
          <p:cNvPr id="4" name="Slide Number Placeholder 3">
            <a:extLst>
              <a:ext uri="{FF2B5EF4-FFF2-40B4-BE49-F238E27FC236}">
                <a16:creationId xmlns:a16="http://schemas.microsoft.com/office/drawing/2014/main" id="{AFC0CCE4-CB00-EAAE-4978-028AD7E8C46D}"/>
              </a:ext>
            </a:extLst>
          </p:cNvPr>
          <p:cNvSpPr>
            <a:spLocks noGrp="1"/>
          </p:cNvSpPr>
          <p:nvPr>
            <p:ph type="sldNum" sz="quarter" idx="12"/>
          </p:nvPr>
        </p:nvSpPr>
        <p:spPr/>
        <p:txBody>
          <a:bodyPr/>
          <a:lstStyle/>
          <a:p>
            <a:fld id="{31640669-3FD2-4B34-9A2D-584949EF09F8}" type="slidenum">
              <a:rPr lang="en-US" smtClean="0"/>
              <a:pPr/>
              <a:t>20</a:t>
            </a:fld>
            <a:endParaRPr lang="en-US"/>
          </a:p>
        </p:txBody>
      </p:sp>
    </p:spTree>
    <p:extLst>
      <p:ext uri="{BB962C8B-B14F-4D97-AF65-F5344CB8AC3E}">
        <p14:creationId xmlns:p14="http://schemas.microsoft.com/office/powerpoint/2010/main" val="5912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E50A-E191-140B-6E9B-BB1B01924267}"/>
              </a:ext>
            </a:extLst>
          </p:cNvPr>
          <p:cNvSpPr>
            <a:spLocks noGrp="1"/>
          </p:cNvSpPr>
          <p:nvPr>
            <p:ph type="title"/>
          </p:nvPr>
        </p:nvSpPr>
        <p:spPr/>
        <p:txBody>
          <a:bodyPr/>
          <a:lstStyle/>
          <a:p>
            <a:r>
              <a:rPr lang="en-US" dirty="0"/>
              <a:t>Letters Containing FTI</a:t>
            </a:r>
          </a:p>
        </p:txBody>
      </p:sp>
      <p:sp>
        <p:nvSpPr>
          <p:cNvPr id="3" name="Content Placeholder 2">
            <a:extLst>
              <a:ext uri="{FF2B5EF4-FFF2-40B4-BE49-F238E27FC236}">
                <a16:creationId xmlns:a16="http://schemas.microsoft.com/office/drawing/2014/main" id="{6ABB55A5-BF41-E602-95A7-23642500FB1F}"/>
              </a:ext>
            </a:extLst>
          </p:cNvPr>
          <p:cNvSpPr>
            <a:spLocks noGrp="1"/>
          </p:cNvSpPr>
          <p:nvPr>
            <p:ph idx="1"/>
          </p:nvPr>
        </p:nvSpPr>
        <p:spPr>
          <a:xfrm>
            <a:off x="457200" y="1046162"/>
            <a:ext cx="8229600" cy="4373563"/>
          </a:xfrm>
        </p:spPr>
        <p:txBody>
          <a:bodyPr/>
          <a:lstStyle/>
          <a:p>
            <a:r>
              <a:rPr lang="en-US" dirty="0"/>
              <a:t>FTI-related award prints can be stored in VBMS with an annotation See FTI Folder to alert others.</a:t>
            </a:r>
          </a:p>
          <a:p>
            <a:r>
              <a:rPr lang="en-US" dirty="0"/>
              <a:t>Letters and documents containing FTI should be stored in the restricted FTI File Repository (FFR). </a:t>
            </a:r>
          </a:p>
          <a:p>
            <a:r>
              <a:rPr lang="en-US" dirty="0"/>
              <a:t>The header on the first page and each subsequent page must include in capital letters and bold font “CONTAINS FTI”</a:t>
            </a:r>
          </a:p>
          <a:p>
            <a:endParaRPr lang="en-US" dirty="0"/>
          </a:p>
        </p:txBody>
      </p:sp>
      <p:sp>
        <p:nvSpPr>
          <p:cNvPr id="4" name="Slide Number Placeholder 3">
            <a:extLst>
              <a:ext uri="{FF2B5EF4-FFF2-40B4-BE49-F238E27FC236}">
                <a16:creationId xmlns:a16="http://schemas.microsoft.com/office/drawing/2014/main" id="{2BD86058-8214-475C-9D11-4EA2FFCA8B04}"/>
              </a:ext>
            </a:extLst>
          </p:cNvPr>
          <p:cNvSpPr>
            <a:spLocks noGrp="1"/>
          </p:cNvSpPr>
          <p:nvPr>
            <p:ph type="sldNum" sz="quarter" idx="12"/>
          </p:nvPr>
        </p:nvSpPr>
        <p:spPr/>
        <p:txBody>
          <a:bodyPr/>
          <a:lstStyle/>
          <a:p>
            <a:fld id="{31640669-3FD2-4B34-9A2D-584949EF09F8}" type="slidenum">
              <a:rPr lang="en-US" smtClean="0"/>
              <a:pPr/>
              <a:t>21</a:t>
            </a:fld>
            <a:endParaRPr lang="en-US"/>
          </a:p>
        </p:txBody>
      </p:sp>
      <p:pic>
        <p:nvPicPr>
          <p:cNvPr id="5" name="Picture 4">
            <a:extLst>
              <a:ext uri="{FF2B5EF4-FFF2-40B4-BE49-F238E27FC236}">
                <a16:creationId xmlns:a16="http://schemas.microsoft.com/office/drawing/2014/main" id="{3355C1BB-C931-DE06-66EC-C48582F1A06C}"/>
              </a:ext>
            </a:extLst>
          </p:cNvPr>
          <p:cNvPicPr>
            <a:picLocks noChangeAspect="1"/>
          </p:cNvPicPr>
          <p:nvPr/>
        </p:nvPicPr>
        <p:blipFill>
          <a:blip r:embed="rId2"/>
          <a:stretch>
            <a:fillRect/>
          </a:stretch>
        </p:blipFill>
        <p:spPr>
          <a:xfrm>
            <a:off x="373964" y="4218243"/>
            <a:ext cx="4090771" cy="2182557"/>
          </a:xfrm>
          <a:prstGeom prst="rect">
            <a:avLst/>
          </a:prstGeom>
        </p:spPr>
      </p:pic>
      <p:pic>
        <p:nvPicPr>
          <p:cNvPr id="6" name="Picture 5">
            <a:extLst>
              <a:ext uri="{FF2B5EF4-FFF2-40B4-BE49-F238E27FC236}">
                <a16:creationId xmlns:a16="http://schemas.microsoft.com/office/drawing/2014/main" id="{6C0DD476-3967-0EEE-3154-6CC8F99260B4}"/>
              </a:ext>
            </a:extLst>
          </p:cNvPr>
          <p:cNvPicPr>
            <a:picLocks noChangeAspect="1"/>
          </p:cNvPicPr>
          <p:nvPr/>
        </p:nvPicPr>
        <p:blipFill>
          <a:blip r:embed="rId3"/>
          <a:stretch>
            <a:fillRect/>
          </a:stretch>
        </p:blipFill>
        <p:spPr>
          <a:xfrm>
            <a:off x="5001600" y="4218243"/>
            <a:ext cx="3865199" cy="2145978"/>
          </a:xfrm>
          <a:prstGeom prst="rect">
            <a:avLst/>
          </a:prstGeom>
        </p:spPr>
      </p:pic>
    </p:spTree>
    <p:extLst>
      <p:ext uri="{BB962C8B-B14F-4D97-AF65-F5344CB8AC3E}">
        <p14:creationId xmlns:p14="http://schemas.microsoft.com/office/powerpoint/2010/main" val="134309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CE51-3B8A-AA80-DD4C-9D763482BD6A}"/>
              </a:ext>
            </a:extLst>
          </p:cNvPr>
          <p:cNvSpPr>
            <a:spLocks noGrp="1"/>
          </p:cNvSpPr>
          <p:nvPr>
            <p:ph type="title"/>
          </p:nvPr>
        </p:nvSpPr>
        <p:spPr/>
        <p:txBody>
          <a:bodyPr/>
          <a:lstStyle/>
          <a:p>
            <a:r>
              <a:rPr lang="en-US" dirty="0"/>
              <a:t>FTI and Net Worth</a:t>
            </a:r>
          </a:p>
        </p:txBody>
      </p:sp>
      <p:sp>
        <p:nvSpPr>
          <p:cNvPr id="3" name="Content Placeholder 2">
            <a:extLst>
              <a:ext uri="{FF2B5EF4-FFF2-40B4-BE49-F238E27FC236}">
                <a16:creationId xmlns:a16="http://schemas.microsoft.com/office/drawing/2014/main" id="{2E0A5762-C366-E64C-D915-BE32832F1267}"/>
              </a:ext>
            </a:extLst>
          </p:cNvPr>
          <p:cNvSpPr>
            <a:spLocks noGrp="1"/>
          </p:cNvSpPr>
          <p:nvPr>
            <p:ph idx="1"/>
          </p:nvPr>
        </p:nvSpPr>
        <p:spPr/>
        <p:txBody>
          <a:bodyPr>
            <a:normAutofit fontScale="92500"/>
          </a:bodyPr>
          <a:lstStyle/>
          <a:p>
            <a:pPr marL="0" indent="0" eaLnBrk="1" fontAlgn="auto" hangingPunct="1">
              <a:spcAft>
                <a:spcPts val="0"/>
              </a:spcAft>
              <a:buNone/>
              <a:defRPr/>
            </a:pPr>
            <a:r>
              <a:rPr lang="en-US" sz="2600" dirty="0">
                <a:solidFill>
                  <a:schemeClr val="accent1">
                    <a:lumMod val="75000"/>
                  </a:schemeClr>
                </a:solidFill>
              </a:rPr>
              <a:t>The income reported by FTI often has an associated net worth value:</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beneficiary's share of income, credits, deductions, etc.</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distributions from pensions, annuities, retirement or profit-sharing plans, Individual Retirement Arrangements (IRAs), insurance contracts, etc.</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shareholder's share of undistributed taxable income, credits, deductions, etc.	</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statement for recipients of dividends and distributions </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develop for net worth of the income source if not reported</a:t>
            </a:r>
          </a:p>
          <a:p>
            <a:endParaRPr lang="en-US" dirty="0"/>
          </a:p>
        </p:txBody>
      </p:sp>
      <p:sp>
        <p:nvSpPr>
          <p:cNvPr id="4" name="Slide Number Placeholder 3">
            <a:extLst>
              <a:ext uri="{FF2B5EF4-FFF2-40B4-BE49-F238E27FC236}">
                <a16:creationId xmlns:a16="http://schemas.microsoft.com/office/drawing/2014/main" id="{572E67A4-EDD3-721D-7A6A-067F6E44A451}"/>
              </a:ext>
            </a:extLst>
          </p:cNvPr>
          <p:cNvSpPr>
            <a:spLocks noGrp="1"/>
          </p:cNvSpPr>
          <p:nvPr>
            <p:ph type="sldNum" sz="quarter" idx="12"/>
          </p:nvPr>
        </p:nvSpPr>
        <p:spPr/>
        <p:txBody>
          <a:bodyPr/>
          <a:lstStyle/>
          <a:p>
            <a:fld id="{31640669-3FD2-4B34-9A2D-584949EF09F8}" type="slidenum">
              <a:rPr lang="en-US" smtClean="0"/>
              <a:pPr/>
              <a:t>22</a:t>
            </a:fld>
            <a:endParaRPr lang="en-US"/>
          </a:p>
        </p:txBody>
      </p:sp>
    </p:spTree>
    <p:extLst>
      <p:ext uri="{BB962C8B-B14F-4D97-AF65-F5344CB8AC3E}">
        <p14:creationId xmlns:p14="http://schemas.microsoft.com/office/powerpoint/2010/main" val="12763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F333-BFEE-841F-46CE-B80C23E23C11}"/>
              </a:ext>
            </a:extLst>
          </p:cNvPr>
          <p:cNvSpPr>
            <a:spLocks noGrp="1"/>
          </p:cNvSpPr>
          <p:nvPr>
            <p:ph type="title"/>
          </p:nvPr>
        </p:nvSpPr>
        <p:spPr/>
        <p:txBody>
          <a:bodyPr/>
          <a:lstStyle/>
          <a:p>
            <a:r>
              <a:rPr lang="en-US" dirty="0"/>
              <a:t>Development for Interest (1 of 2)</a:t>
            </a:r>
          </a:p>
        </p:txBody>
      </p:sp>
      <p:sp>
        <p:nvSpPr>
          <p:cNvPr id="3" name="Content Placeholder 2">
            <a:extLst>
              <a:ext uri="{FF2B5EF4-FFF2-40B4-BE49-F238E27FC236}">
                <a16:creationId xmlns:a16="http://schemas.microsoft.com/office/drawing/2014/main" id="{AACF1948-A91A-89AA-9D6C-1D148C647664}"/>
              </a:ext>
            </a:extLst>
          </p:cNvPr>
          <p:cNvSpPr>
            <a:spLocks noGrp="1"/>
          </p:cNvSpPr>
          <p:nvPr>
            <p:ph idx="1"/>
          </p:nvPr>
        </p:nvSpPr>
        <p:spPr/>
        <p:txBody>
          <a:bodyPr>
            <a:normAutofit fontScale="92500" lnSpcReduction="10000"/>
          </a:bodyPr>
          <a:lstStyle/>
          <a:p>
            <a:pPr marL="0" indent="0" eaLnBrk="1" fontAlgn="auto" hangingPunct="1">
              <a:spcAft>
                <a:spcPts val="0"/>
              </a:spcAft>
              <a:buNone/>
              <a:defRPr/>
            </a:pPr>
            <a:r>
              <a:rPr lang="en-US" sz="2600" dirty="0">
                <a:solidFill>
                  <a:schemeClr val="accent1">
                    <a:lumMod val="75000"/>
                  </a:schemeClr>
                </a:solidFill>
              </a:rPr>
              <a:t>Initiate development for interest income from net worth if a claimant reports or Federal tax information shows:</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assets which may be earning interest, but it is not clear whether they are</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FTI is not available and interest-bearing assets are over the threshold provided on the application with no interest income reported</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interest or dividend income of over $250, but does not report the source of the dividends or interest as net worth, or</a:t>
            </a:r>
          </a:p>
          <a:p>
            <a:pPr marL="274320" lvl="1" eaLnBrk="1" fontAlgn="auto" hangingPunct="1">
              <a:spcAft>
                <a:spcPts val="0"/>
              </a:spcAft>
              <a:buFont typeface="Arial" panose="020B0604020202020204" pitchFamily="34" charset="0"/>
              <a:buChar char="•"/>
              <a:defRPr/>
            </a:pPr>
            <a:r>
              <a:rPr lang="en-US" sz="2600" dirty="0">
                <a:solidFill>
                  <a:schemeClr val="accent1">
                    <a:lumMod val="75000"/>
                  </a:schemeClr>
                </a:solidFill>
              </a:rPr>
              <a:t>the same amount of interest and net worth, as the claimant most likely confused the two fields</a:t>
            </a:r>
          </a:p>
          <a:p>
            <a:endParaRPr lang="en-US" dirty="0"/>
          </a:p>
        </p:txBody>
      </p:sp>
      <p:sp>
        <p:nvSpPr>
          <p:cNvPr id="4" name="Slide Number Placeholder 3">
            <a:extLst>
              <a:ext uri="{FF2B5EF4-FFF2-40B4-BE49-F238E27FC236}">
                <a16:creationId xmlns:a16="http://schemas.microsoft.com/office/drawing/2014/main" id="{E09CDC59-B432-62CA-DB1B-8D91FAC97E35}"/>
              </a:ext>
            </a:extLst>
          </p:cNvPr>
          <p:cNvSpPr>
            <a:spLocks noGrp="1"/>
          </p:cNvSpPr>
          <p:nvPr>
            <p:ph type="sldNum" sz="quarter" idx="12"/>
          </p:nvPr>
        </p:nvSpPr>
        <p:spPr/>
        <p:txBody>
          <a:bodyPr/>
          <a:lstStyle/>
          <a:p>
            <a:fld id="{31640669-3FD2-4B34-9A2D-584949EF09F8}" type="slidenum">
              <a:rPr lang="en-US" smtClean="0"/>
              <a:pPr/>
              <a:t>23</a:t>
            </a:fld>
            <a:endParaRPr lang="en-US"/>
          </a:p>
        </p:txBody>
      </p:sp>
    </p:spTree>
    <p:extLst>
      <p:ext uri="{BB962C8B-B14F-4D97-AF65-F5344CB8AC3E}">
        <p14:creationId xmlns:p14="http://schemas.microsoft.com/office/powerpoint/2010/main" val="173564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8CCB-9D4E-8A4B-308F-F9399B5FE3B3}"/>
              </a:ext>
            </a:extLst>
          </p:cNvPr>
          <p:cNvSpPr>
            <a:spLocks noGrp="1"/>
          </p:cNvSpPr>
          <p:nvPr>
            <p:ph type="title"/>
          </p:nvPr>
        </p:nvSpPr>
        <p:spPr/>
        <p:txBody>
          <a:bodyPr/>
          <a:lstStyle/>
          <a:p>
            <a:r>
              <a:rPr lang="en-US" dirty="0"/>
              <a:t>Development for Interest (2 of 2)</a:t>
            </a:r>
          </a:p>
        </p:txBody>
      </p:sp>
      <p:sp>
        <p:nvSpPr>
          <p:cNvPr id="3" name="Content Placeholder 2">
            <a:extLst>
              <a:ext uri="{FF2B5EF4-FFF2-40B4-BE49-F238E27FC236}">
                <a16:creationId xmlns:a16="http://schemas.microsoft.com/office/drawing/2014/main" id="{65615E6B-E3FF-786D-A92F-972F2CD26B0E}"/>
              </a:ext>
            </a:extLst>
          </p:cNvPr>
          <p:cNvSpPr>
            <a:spLocks noGrp="1"/>
          </p:cNvSpPr>
          <p:nvPr>
            <p:ph idx="1"/>
          </p:nvPr>
        </p:nvSpPr>
        <p:spPr/>
        <p:txBody>
          <a:bodyPr/>
          <a:lstStyle/>
          <a:p>
            <a:pPr marL="0" indent="0" eaLnBrk="1" hangingPunct="1">
              <a:buNone/>
            </a:pPr>
            <a:r>
              <a:rPr lang="en-US" altLang="en-US" dirty="0"/>
              <a:t>When the claimant provided VA Form 21P-0969 Income and Asset Statement in Support of Claim for Pension or Parent’s DIC, because assets are over the threshold provided on the application, additional development is only necessary if:</a:t>
            </a:r>
          </a:p>
          <a:p>
            <a:pPr marL="274320" lvl="1" eaLnBrk="1" hangingPunct="1">
              <a:buFont typeface="Arial" panose="020B0604020202020204" pitchFamily="34" charset="0"/>
              <a:buChar char="•"/>
            </a:pPr>
            <a:r>
              <a:rPr lang="en-US" altLang="en-US" dirty="0"/>
              <a:t>The interest portion was left blank or,</a:t>
            </a:r>
          </a:p>
          <a:p>
            <a:pPr marL="274320" lvl="1" eaLnBrk="1" hangingPunct="1">
              <a:buFont typeface="Arial" panose="020B0604020202020204" pitchFamily="34" charset="0"/>
              <a:buChar char="•"/>
            </a:pPr>
            <a:r>
              <a:rPr lang="en-US" altLang="en-US" dirty="0"/>
              <a:t>There is contradictory evidence. </a:t>
            </a:r>
          </a:p>
          <a:p>
            <a:endParaRPr lang="en-US" dirty="0"/>
          </a:p>
          <a:p>
            <a:pPr marL="0" indent="0">
              <a:buNone/>
            </a:pPr>
            <a:r>
              <a:rPr lang="en-US" dirty="0"/>
              <a:t>Note: Advise claimants that failure to respond to the request for information will result in a denial of benefits.</a:t>
            </a:r>
          </a:p>
          <a:p>
            <a:endParaRPr lang="en-US" dirty="0"/>
          </a:p>
        </p:txBody>
      </p:sp>
      <p:sp>
        <p:nvSpPr>
          <p:cNvPr id="4" name="Slide Number Placeholder 3">
            <a:extLst>
              <a:ext uri="{FF2B5EF4-FFF2-40B4-BE49-F238E27FC236}">
                <a16:creationId xmlns:a16="http://schemas.microsoft.com/office/drawing/2014/main" id="{46F18ECF-8E29-0B16-ED76-93897C6247DB}"/>
              </a:ext>
            </a:extLst>
          </p:cNvPr>
          <p:cNvSpPr>
            <a:spLocks noGrp="1"/>
          </p:cNvSpPr>
          <p:nvPr>
            <p:ph type="sldNum" sz="quarter" idx="12"/>
          </p:nvPr>
        </p:nvSpPr>
        <p:spPr/>
        <p:txBody>
          <a:bodyPr/>
          <a:lstStyle/>
          <a:p>
            <a:fld id="{31640669-3FD2-4B34-9A2D-584949EF09F8}" type="slidenum">
              <a:rPr lang="en-US" smtClean="0"/>
              <a:pPr/>
              <a:t>24</a:t>
            </a:fld>
            <a:endParaRPr lang="en-US"/>
          </a:p>
        </p:txBody>
      </p:sp>
    </p:spTree>
    <p:extLst>
      <p:ext uri="{BB962C8B-B14F-4D97-AF65-F5344CB8AC3E}">
        <p14:creationId xmlns:p14="http://schemas.microsoft.com/office/powerpoint/2010/main" val="21102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69F8-6DD6-8D97-3CE8-4AA95CC93E57}"/>
              </a:ext>
            </a:extLst>
          </p:cNvPr>
          <p:cNvSpPr>
            <a:spLocks noGrp="1"/>
          </p:cNvSpPr>
          <p:nvPr>
            <p:ph type="title"/>
          </p:nvPr>
        </p:nvSpPr>
        <p:spPr/>
        <p:txBody>
          <a:bodyPr/>
          <a:lstStyle/>
          <a:p>
            <a:r>
              <a:rPr lang="en-US" dirty="0"/>
              <a:t>Liberalizing Legislation</a:t>
            </a:r>
          </a:p>
        </p:txBody>
      </p:sp>
      <p:sp>
        <p:nvSpPr>
          <p:cNvPr id="3" name="Content Placeholder 2">
            <a:extLst>
              <a:ext uri="{FF2B5EF4-FFF2-40B4-BE49-F238E27FC236}">
                <a16:creationId xmlns:a16="http://schemas.microsoft.com/office/drawing/2014/main" id="{31349D26-AC3A-5C60-3A51-0FDD2C6EAEE3}"/>
              </a:ext>
            </a:extLst>
          </p:cNvPr>
          <p:cNvSpPr>
            <a:spLocks noGrp="1"/>
          </p:cNvSpPr>
          <p:nvPr>
            <p:ph idx="1"/>
          </p:nvPr>
        </p:nvSpPr>
        <p:spPr/>
        <p:txBody>
          <a:bodyPr/>
          <a:lstStyle/>
          <a:p>
            <a:r>
              <a:rPr lang="en-US" dirty="0"/>
              <a:t>Use the appropriate year’s FTI information that corresponds to the year at issue under liberalizing law to process the claim</a:t>
            </a:r>
          </a:p>
          <a:p>
            <a:r>
              <a:rPr lang="en-US" dirty="0"/>
              <a:t>If liberalizing legislation would take effect in 2018, then use the 2018 data from IRS/SSA</a:t>
            </a:r>
          </a:p>
          <a:p>
            <a:endParaRPr lang="en-US" dirty="0"/>
          </a:p>
        </p:txBody>
      </p:sp>
      <p:sp>
        <p:nvSpPr>
          <p:cNvPr id="4" name="Slide Number Placeholder 3">
            <a:extLst>
              <a:ext uri="{FF2B5EF4-FFF2-40B4-BE49-F238E27FC236}">
                <a16:creationId xmlns:a16="http://schemas.microsoft.com/office/drawing/2014/main" id="{74151A32-838A-3DD7-01E2-F7857A02C1C4}"/>
              </a:ext>
            </a:extLst>
          </p:cNvPr>
          <p:cNvSpPr>
            <a:spLocks noGrp="1"/>
          </p:cNvSpPr>
          <p:nvPr>
            <p:ph type="sldNum" sz="quarter" idx="12"/>
          </p:nvPr>
        </p:nvSpPr>
        <p:spPr/>
        <p:txBody>
          <a:bodyPr/>
          <a:lstStyle/>
          <a:p>
            <a:fld id="{31640669-3FD2-4B34-9A2D-584949EF09F8}" type="slidenum">
              <a:rPr lang="en-US" smtClean="0"/>
              <a:pPr/>
              <a:t>25</a:t>
            </a:fld>
            <a:endParaRPr lang="en-US"/>
          </a:p>
        </p:txBody>
      </p:sp>
    </p:spTree>
    <p:extLst>
      <p:ext uri="{BB962C8B-B14F-4D97-AF65-F5344CB8AC3E}">
        <p14:creationId xmlns:p14="http://schemas.microsoft.com/office/powerpoint/2010/main" val="313359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7CF5-79FC-2D90-5CC9-3977EDB1345E}"/>
              </a:ext>
            </a:extLst>
          </p:cNvPr>
          <p:cNvSpPr>
            <a:spLocks noGrp="1"/>
          </p:cNvSpPr>
          <p:nvPr>
            <p:ph type="title"/>
          </p:nvPr>
        </p:nvSpPr>
        <p:spPr/>
        <p:txBody>
          <a:bodyPr/>
          <a:lstStyle/>
          <a:p>
            <a:r>
              <a:rPr lang="en-US" dirty="0"/>
              <a:t>Accrued Claims</a:t>
            </a:r>
          </a:p>
        </p:txBody>
      </p:sp>
      <p:sp>
        <p:nvSpPr>
          <p:cNvPr id="3" name="Content Placeholder 2">
            <a:extLst>
              <a:ext uri="{FF2B5EF4-FFF2-40B4-BE49-F238E27FC236}">
                <a16:creationId xmlns:a16="http://schemas.microsoft.com/office/drawing/2014/main" id="{59EFE792-8A38-C8CD-BC46-B87CA6014C75}"/>
              </a:ext>
            </a:extLst>
          </p:cNvPr>
          <p:cNvSpPr>
            <a:spLocks noGrp="1"/>
          </p:cNvSpPr>
          <p:nvPr>
            <p:ph idx="1"/>
          </p:nvPr>
        </p:nvSpPr>
        <p:spPr>
          <a:xfrm>
            <a:off x="457200" y="1047751"/>
            <a:ext cx="8229600" cy="5229224"/>
          </a:xfrm>
        </p:spPr>
        <p:txBody>
          <a:bodyPr>
            <a:normAutofit fontScale="92500" lnSpcReduction="20000"/>
          </a:bodyPr>
          <a:lstStyle/>
          <a:p>
            <a:r>
              <a:rPr lang="en-US" sz="2600" dirty="0"/>
              <a:t>FTI should be used for accrued claims based on the original EP pending at the time of death.</a:t>
            </a:r>
          </a:p>
          <a:p>
            <a:r>
              <a:rPr lang="en-US" sz="2600" dirty="0"/>
              <a:t>If development is needed, use MAP-D to request clarification from the established substitute claimant without specifically releasing FTI account numbers using the free-text paragraph listed below:</a:t>
            </a:r>
          </a:p>
          <a:p>
            <a:r>
              <a:rPr lang="en-US" sz="2600" dirty="0"/>
              <a:t>We have recently received information that (Person’s name) has received income from other sources not listed on his/her  original application for benefits. Please submit any information/evidence you may have regarding these other sources of income.</a:t>
            </a:r>
          </a:p>
          <a:p>
            <a:endParaRPr lang="en-US" sz="2600" dirty="0"/>
          </a:p>
          <a:p>
            <a:pPr marL="0" indent="0">
              <a:buNone/>
            </a:pPr>
            <a:r>
              <a:rPr lang="en-US" sz="2600" b="1" dirty="0"/>
              <a:t>Note:  </a:t>
            </a:r>
            <a:r>
              <a:rPr lang="en-US" sz="2600" dirty="0"/>
              <a:t>If a substitute claimant has not been established, VA is not allowed to disclose FTI information. This must be completed prior to disclosure of FTI.</a:t>
            </a:r>
          </a:p>
          <a:p>
            <a:endParaRPr lang="en-US" dirty="0"/>
          </a:p>
        </p:txBody>
      </p:sp>
      <p:sp>
        <p:nvSpPr>
          <p:cNvPr id="4" name="Slide Number Placeholder 3">
            <a:extLst>
              <a:ext uri="{FF2B5EF4-FFF2-40B4-BE49-F238E27FC236}">
                <a16:creationId xmlns:a16="http://schemas.microsoft.com/office/drawing/2014/main" id="{B3DCC1B1-0041-8822-FBD2-33A050F36C7A}"/>
              </a:ext>
            </a:extLst>
          </p:cNvPr>
          <p:cNvSpPr>
            <a:spLocks noGrp="1"/>
          </p:cNvSpPr>
          <p:nvPr>
            <p:ph type="sldNum" sz="quarter" idx="12"/>
          </p:nvPr>
        </p:nvSpPr>
        <p:spPr/>
        <p:txBody>
          <a:bodyPr/>
          <a:lstStyle/>
          <a:p>
            <a:fld id="{31640669-3FD2-4B34-9A2D-584949EF09F8}" type="slidenum">
              <a:rPr lang="en-US" smtClean="0"/>
              <a:pPr/>
              <a:t>26</a:t>
            </a:fld>
            <a:endParaRPr lang="en-US"/>
          </a:p>
        </p:txBody>
      </p:sp>
    </p:spTree>
    <p:extLst>
      <p:ext uri="{BB962C8B-B14F-4D97-AF65-F5344CB8AC3E}">
        <p14:creationId xmlns:p14="http://schemas.microsoft.com/office/powerpoint/2010/main" val="124960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5167-D7E2-AC19-12A0-11A361ED9CE8}"/>
              </a:ext>
            </a:extLst>
          </p:cNvPr>
          <p:cNvSpPr>
            <a:spLocks noGrp="1"/>
          </p:cNvSpPr>
          <p:nvPr>
            <p:ph type="title"/>
          </p:nvPr>
        </p:nvSpPr>
        <p:spPr/>
        <p:txBody>
          <a:bodyPr/>
          <a:lstStyle/>
          <a:p>
            <a:r>
              <a:rPr lang="en-US" dirty="0"/>
              <a:t>Releasing FTI</a:t>
            </a:r>
          </a:p>
        </p:txBody>
      </p:sp>
      <p:sp>
        <p:nvSpPr>
          <p:cNvPr id="3" name="Content Placeholder 2">
            <a:extLst>
              <a:ext uri="{FF2B5EF4-FFF2-40B4-BE49-F238E27FC236}">
                <a16:creationId xmlns:a16="http://schemas.microsoft.com/office/drawing/2014/main" id="{12807538-C3EC-138A-642D-2A2679514EE5}"/>
              </a:ext>
            </a:extLst>
          </p:cNvPr>
          <p:cNvSpPr>
            <a:spLocks noGrp="1"/>
          </p:cNvSpPr>
          <p:nvPr>
            <p:ph idx="1"/>
          </p:nvPr>
        </p:nvSpPr>
        <p:spPr/>
        <p:txBody>
          <a:bodyPr/>
          <a:lstStyle/>
          <a:p>
            <a:r>
              <a:rPr lang="en-US" dirty="0"/>
              <a:t>Generally, FTI can be released to the taxpayer, usually the income payer or income recipient.</a:t>
            </a:r>
          </a:p>
          <a:p>
            <a:r>
              <a:rPr lang="en-US" dirty="0"/>
              <a:t>VA may disclose tax information to an individual or Veteran’s service organization if the documentation is received within five years from the date the VA Form 21-22 is signed.</a:t>
            </a:r>
          </a:p>
          <a:p>
            <a:r>
              <a:rPr lang="en-US" dirty="0"/>
              <a:t>VA cannot disclose FTI to a fiduciary for verification of FTI unless the fiduciary is a court-appointed guardian.</a:t>
            </a:r>
          </a:p>
          <a:p>
            <a:endParaRPr lang="en-US" dirty="0"/>
          </a:p>
        </p:txBody>
      </p:sp>
      <p:sp>
        <p:nvSpPr>
          <p:cNvPr id="4" name="Slide Number Placeholder 3">
            <a:extLst>
              <a:ext uri="{FF2B5EF4-FFF2-40B4-BE49-F238E27FC236}">
                <a16:creationId xmlns:a16="http://schemas.microsoft.com/office/drawing/2014/main" id="{0DAAE851-3099-F350-CF22-90D77794C7B7}"/>
              </a:ext>
            </a:extLst>
          </p:cNvPr>
          <p:cNvSpPr>
            <a:spLocks noGrp="1"/>
          </p:cNvSpPr>
          <p:nvPr>
            <p:ph type="sldNum" sz="quarter" idx="12"/>
          </p:nvPr>
        </p:nvSpPr>
        <p:spPr/>
        <p:txBody>
          <a:bodyPr/>
          <a:lstStyle/>
          <a:p>
            <a:fld id="{31640669-3FD2-4B34-9A2D-584949EF09F8}" type="slidenum">
              <a:rPr lang="en-US" smtClean="0"/>
              <a:pPr/>
              <a:t>27</a:t>
            </a:fld>
            <a:endParaRPr lang="en-US"/>
          </a:p>
        </p:txBody>
      </p:sp>
    </p:spTree>
    <p:extLst>
      <p:ext uri="{BB962C8B-B14F-4D97-AF65-F5344CB8AC3E}">
        <p14:creationId xmlns:p14="http://schemas.microsoft.com/office/powerpoint/2010/main" val="225520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E780-D739-3C60-30DB-31BADA7D4D08}"/>
              </a:ext>
            </a:extLst>
          </p:cNvPr>
          <p:cNvSpPr>
            <a:spLocks noGrp="1"/>
          </p:cNvSpPr>
          <p:nvPr>
            <p:ph type="title"/>
          </p:nvPr>
        </p:nvSpPr>
        <p:spPr/>
        <p:txBody>
          <a:bodyPr/>
          <a:lstStyle/>
          <a:p>
            <a:r>
              <a:rPr lang="en-US" dirty="0"/>
              <a:t>Releasing Information Over the Telephone</a:t>
            </a:r>
          </a:p>
        </p:txBody>
      </p:sp>
      <p:sp>
        <p:nvSpPr>
          <p:cNvPr id="3" name="Content Placeholder 2">
            <a:extLst>
              <a:ext uri="{FF2B5EF4-FFF2-40B4-BE49-F238E27FC236}">
                <a16:creationId xmlns:a16="http://schemas.microsoft.com/office/drawing/2014/main" id="{6305B1DC-985C-E17B-BA27-B5570D164417}"/>
              </a:ext>
            </a:extLst>
          </p:cNvPr>
          <p:cNvSpPr>
            <a:spLocks noGrp="1"/>
          </p:cNvSpPr>
          <p:nvPr>
            <p:ph idx="1"/>
          </p:nvPr>
        </p:nvSpPr>
        <p:spPr/>
        <p:txBody>
          <a:bodyPr>
            <a:normAutofit fontScale="92500" lnSpcReduction="10000"/>
          </a:bodyPr>
          <a:lstStyle/>
          <a:p>
            <a:pPr eaLnBrk="1" fontAlgn="auto" hangingPunct="1">
              <a:spcAft>
                <a:spcPts val="0"/>
              </a:spcAft>
              <a:defRPr/>
            </a:pPr>
            <a:r>
              <a:rPr lang="en-US" sz="2600" dirty="0">
                <a:solidFill>
                  <a:schemeClr val="accent1">
                    <a:lumMod val="75000"/>
                  </a:schemeClr>
                </a:solidFill>
              </a:rPr>
              <a:t>VA employees may </a:t>
            </a:r>
            <a:r>
              <a:rPr lang="en-US" sz="2600" b="1" dirty="0">
                <a:solidFill>
                  <a:schemeClr val="accent1">
                    <a:lumMod val="75000"/>
                  </a:schemeClr>
                </a:solidFill>
              </a:rPr>
              <a:t>only</a:t>
            </a:r>
            <a:r>
              <a:rPr lang="en-US" sz="2600" dirty="0">
                <a:solidFill>
                  <a:schemeClr val="accent1">
                    <a:lumMod val="75000"/>
                  </a:schemeClr>
                </a:solidFill>
              </a:rPr>
              <a:t> speak directly to the individual whose FTI data was received. </a:t>
            </a:r>
          </a:p>
          <a:p>
            <a:pPr eaLnBrk="1" fontAlgn="auto" hangingPunct="1">
              <a:spcAft>
                <a:spcPts val="0"/>
              </a:spcAft>
              <a:defRPr/>
            </a:pPr>
            <a:r>
              <a:rPr lang="en-US" sz="2600" dirty="0">
                <a:solidFill>
                  <a:schemeClr val="accent1">
                    <a:lumMod val="75000"/>
                  </a:schemeClr>
                </a:solidFill>
              </a:rPr>
              <a:t>Telephone development is allowed to:</a:t>
            </a:r>
          </a:p>
          <a:p>
            <a:pPr marL="668387" lvl="2" indent="-342900" eaLnBrk="1" fontAlgn="auto" hangingPunct="1">
              <a:spcAft>
                <a:spcPts val="0"/>
              </a:spcAft>
              <a:defRPr/>
            </a:pPr>
            <a:r>
              <a:rPr lang="en-US" sz="2600" dirty="0">
                <a:solidFill>
                  <a:schemeClr val="accent1">
                    <a:lumMod val="75000"/>
                  </a:schemeClr>
                </a:solidFill>
              </a:rPr>
              <a:t>Discuss a claimant’s need to verify income, in addition to sending a formal letter that requests the same verification of income</a:t>
            </a:r>
          </a:p>
          <a:p>
            <a:pPr marL="668387" lvl="2" indent="-342900" eaLnBrk="1" fontAlgn="auto" hangingPunct="1">
              <a:spcAft>
                <a:spcPts val="0"/>
              </a:spcAft>
              <a:defRPr/>
            </a:pPr>
            <a:r>
              <a:rPr lang="en-US" sz="2600" dirty="0">
                <a:solidFill>
                  <a:schemeClr val="accent1">
                    <a:lumMod val="75000"/>
                  </a:schemeClr>
                </a:solidFill>
              </a:rPr>
              <a:t>Clarify amounts (gross vs. net), or </a:t>
            </a:r>
          </a:p>
          <a:p>
            <a:pPr marL="668387" lvl="2" indent="-342900" eaLnBrk="1" fontAlgn="auto" hangingPunct="1">
              <a:spcAft>
                <a:spcPts val="0"/>
              </a:spcAft>
              <a:defRPr/>
            </a:pPr>
            <a:r>
              <a:rPr lang="en-US" sz="2600" dirty="0">
                <a:solidFill>
                  <a:schemeClr val="accent1">
                    <a:lumMod val="75000"/>
                  </a:schemeClr>
                </a:solidFill>
              </a:rPr>
              <a:t>Discuss what types of documents will satisfy VA’s request for verification of current income</a:t>
            </a:r>
          </a:p>
          <a:p>
            <a:pPr marL="668387" lvl="2" indent="-342900" eaLnBrk="1" fontAlgn="auto" hangingPunct="1">
              <a:spcAft>
                <a:spcPts val="0"/>
              </a:spcAft>
              <a:defRPr/>
            </a:pPr>
            <a:r>
              <a:rPr lang="en-US" sz="2600" dirty="0">
                <a:solidFill>
                  <a:schemeClr val="accent1">
                    <a:lumMod val="75000"/>
                  </a:schemeClr>
                </a:solidFill>
              </a:rPr>
              <a:t>Documentation is required to count a lower amount than reported </a:t>
            </a:r>
          </a:p>
          <a:p>
            <a:endParaRPr lang="en-US" dirty="0"/>
          </a:p>
        </p:txBody>
      </p:sp>
      <p:sp>
        <p:nvSpPr>
          <p:cNvPr id="4" name="Slide Number Placeholder 3">
            <a:extLst>
              <a:ext uri="{FF2B5EF4-FFF2-40B4-BE49-F238E27FC236}">
                <a16:creationId xmlns:a16="http://schemas.microsoft.com/office/drawing/2014/main" id="{9CE6229F-A4E5-ACA6-7119-85F76D543E9D}"/>
              </a:ext>
            </a:extLst>
          </p:cNvPr>
          <p:cNvSpPr>
            <a:spLocks noGrp="1"/>
          </p:cNvSpPr>
          <p:nvPr>
            <p:ph type="sldNum" sz="quarter" idx="12"/>
          </p:nvPr>
        </p:nvSpPr>
        <p:spPr/>
        <p:txBody>
          <a:bodyPr/>
          <a:lstStyle/>
          <a:p>
            <a:fld id="{31640669-3FD2-4B34-9A2D-584949EF09F8}" type="slidenum">
              <a:rPr lang="en-US" smtClean="0"/>
              <a:pPr/>
              <a:t>28</a:t>
            </a:fld>
            <a:endParaRPr lang="en-US"/>
          </a:p>
        </p:txBody>
      </p:sp>
    </p:spTree>
    <p:extLst>
      <p:ext uri="{BB962C8B-B14F-4D97-AF65-F5344CB8AC3E}">
        <p14:creationId xmlns:p14="http://schemas.microsoft.com/office/powerpoint/2010/main" val="1036132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2F09-B9C2-0E84-9E55-C7D3BFF5BBA7}"/>
              </a:ext>
            </a:extLst>
          </p:cNvPr>
          <p:cNvSpPr>
            <a:spLocks noGrp="1"/>
          </p:cNvSpPr>
          <p:nvPr>
            <p:ph type="title"/>
          </p:nvPr>
        </p:nvSpPr>
        <p:spPr/>
        <p:txBody>
          <a:bodyPr/>
          <a:lstStyle/>
          <a:p>
            <a:r>
              <a:rPr lang="en-US" dirty="0"/>
              <a:t>Telephone Example</a:t>
            </a:r>
          </a:p>
        </p:txBody>
      </p:sp>
      <p:sp>
        <p:nvSpPr>
          <p:cNvPr id="3" name="Content Placeholder 2">
            <a:extLst>
              <a:ext uri="{FF2B5EF4-FFF2-40B4-BE49-F238E27FC236}">
                <a16:creationId xmlns:a16="http://schemas.microsoft.com/office/drawing/2014/main" id="{7D2A277A-B694-73B3-91FF-3C0C69C29BF7}"/>
              </a:ext>
            </a:extLst>
          </p:cNvPr>
          <p:cNvSpPr>
            <a:spLocks noGrp="1"/>
          </p:cNvSpPr>
          <p:nvPr>
            <p:ph idx="1"/>
          </p:nvPr>
        </p:nvSpPr>
        <p:spPr/>
        <p:txBody>
          <a:bodyPr>
            <a:normAutofit lnSpcReduction="10000"/>
          </a:bodyPr>
          <a:lstStyle/>
          <a:p>
            <a:r>
              <a:rPr lang="en-US" dirty="0"/>
              <a:t>Example:  IRS reports dividend income of $2,000 per year; however, the claimant did not report dividend income. The VA employee calls the claimant, and the claimant explains that he did not think to include the dividends as he has the dividend payments set up to automatically roll over into his savings account and that the $2,000 is accurate. Since the claimant has confirmed the FTI, the VA employee can use the call as verification.</a:t>
            </a:r>
          </a:p>
          <a:p>
            <a:r>
              <a:rPr lang="en-US" dirty="0"/>
              <a:t>Important:  VA employees may not accept a statement taken over the phone as verification of a claimant’s income if the amount is less than FTI reported by IRS/SSA</a:t>
            </a:r>
          </a:p>
          <a:p>
            <a:endParaRPr lang="en-US" dirty="0"/>
          </a:p>
        </p:txBody>
      </p:sp>
      <p:sp>
        <p:nvSpPr>
          <p:cNvPr id="4" name="Slide Number Placeholder 3">
            <a:extLst>
              <a:ext uri="{FF2B5EF4-FFF2-40B4-BE49-F238E27FC236}">
                <a16:creationId xmlns:a16="http://schemas.microsoft.com/office/drawing/2014/main" id="{6D4A4436-B55A-CEF1-499B-8B35A01EBCBD}"/>
              </a:ext>
            </a:extLst>
          </p:cNvPr>
          <p:cNvSpPr>
            <a:spLocks noGrp="1"/>
          </p:cNvSpPr>
          <p:nvPr>
            <p:ph type="sldNum" sz="quarter" idx="12"/>
          </p:nvPr>
        </p:nvSpPr>
        <p:spPr/>
        <p:txBody>
          <a:bodyPr/>
          <a:lstStyle/>
          <a:p>
            <a:fld id="{31640669-3FD2-4B34-9A2D-584949EF09F8}" type="slidenum">
              <a:rPr lang="en-US" smtClean="0"/>
              <a:pPr/>
              <a:t>29</a:t>
            </a:fld>
            <a:endParaRPr lang="en-US"/>
          </a:p>
        </p:txBody>
      </p:sp>
    </p:spTree>
    <p:extLst>
      <p:ext uri="{BB962C8B-B14F-4D97-AF65-F5344CB8AC3E}">
        <p14:creationId xmlns:p14="http://schemas.microsoft.com/office/powerpoint/2010/main" val="61886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D94B-ADEA-F522-AB4B-EB95B54632B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3DA0AFB-1232-1C6C-53BD-0C05CF658E79}"/>
              </a:ext>
            </a:extLst>
          </p:cNvPr>
          <p:cNvSpPr>
            <a:spLocks noGrp="1"/>
          </p:cNvSpPr>
          <p:nvPr>
            <p:ph idx="1"/>
          </p:nvPr>
        </p:nvSpPr>
        <p:spPr/>
        <p:txBody>
          <a:bodyPr/>
          <a:lstStyle/>
          <a:p>
            <a:pPr marL="0" indent="0">
              <a:buNone/>
            </a:pPr>
            <a:r>
              <a:rPr lang="en-US" dirty="0"/>
              <a:t>By the end of this course, trainees will be able to:</a:t>
            </a:r>
          </a:p>
          <a:p>
            <a:pPr marL="365760"/>
            <a:r>
              <a:rPr lang="en-US" dirty="0"/>
              <a:t>Define Federal Tax Information </a:t>
            </a:r>
          </a:p>
          <a:p>
            <a:pPr marL="365760"/>
            <a:r>
              <a:rPr lang="en-US" dirty="0"/>
              <a:t>Indicate the need and use of FTI</a:t>
            </a:r>
          </a:p>
          <a:p>
            <a:pPr marL="365760"/>
            <a:r>
              <a:rPr lang="en-US" dirty="0"/>
              <a:t>Identify where and when FTI is available </a:t>
            </a:r>
          </a:p>
          <a:p>
            <a:pPr marL="365760"/>
            <a:r>
              <a:rPr lang="en-US" dirty="0"/>
              <a:t>Analyze and apply FTI data to pension claims </a:t>
            </a:r>
          </a:p>
          <a:p>
            <a:pPr marL="365760"/>
            <a:r>
              <a:rPr lang="en-US" dirty="0"/>
              <a:t>Distinguish when FTI affects net worth </a:t>
            </a:r>
          </a:p>
          <a:p>
            <a:pPr marL="365760"/>
            <a:r>
              <a:rPr lang="en-US" dirty="0"/>
              <a:t>Explain FTI safeguarding and storage procedures </a:t>
            </a:r>
          </a:p>
        </p:txBody>
      </p:sp>
      <p:sp>
        <p:nvSpPr>
          <p:cNvPr id="4" name="Slide Number Placeholder 3">
            <a:extLst>
              <a:ext uri="{FF2B5EF4-FFF2-40B4-BE49-F238E27FC236}">
                <a16:creationId xmlns:a16="http://schemas.microsoft.com/office/drawing/2014/main" id="{9F056160-64DE-F8B7-0207-75AF38026CDE}"/>
              </a:ext>
            </a:extLst>
          </p:cNvPr>
          <p:cNvSpPr>
            <a:spLocks noGrp="1"/>
          </p:cNvSpPr>
          <p:nvPr>
            <p:ph type="sldNum" sz="quarter" idx="12"/>
          </p:nvPr>
        </p:nvSpPr>
        <p:spPr/>
        <p:txBody>
          <a:bodyPr/>
          <a:lstStyle/>
          <a:p>
            <a:fld id="{31640669-3FD2-4B34-9A2D-584949EF09F8}" type="slidenum">
              <a:rPr lang="en-US" smtClean="0"/>
              <a:pPr/>
              <a:t>3</a:t>
            </a:fld>
            <a:endParaRPr lang="en-US"/>
          </a:p>
        </p:txBody>
      </p:sp>
    </p:spTree>
    <p:extLst>
      <p:ext uri="{BB962C8B-B14F-4D97-AF65-F5344CB8AC3E}">
        <p14:creationId xmlns:p14="http://schemas.microsoft.com/office/powerpoint/2010/main" val="4257174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F5C3-41DC-8930-6CEE-AF4B1F5A29F3}"/>
              </a:ext>
            </a:extLst>
          </p:cNvPr>
          <p:cNvSpPr>
            <a:spLocks noGrp="1"/>
          </p:cNvSpPr>
          <p:nvPr>
            <p:ph type="title"/>
          </p:nvPr>
        </p:nvSpPr>
        <p:spPr/>
        <p:txBody>
          <a:bodyPr/>
          <a:lstStyle/>
          <a:p>
            <a:r>
              <a:rPr lang="en-US" dirty="0"/>
              <a:t>FTI Storage (1 of 2)</a:t>
            </a:r>
          </a:p>
        </p:txBody>
      </p:sp>
      <p:sp>
        <p:nvSpPr>
          <p:cNvPr id="3" name="Content Placeholder 2">
            <a:extLst>
              <a:ext uri="{FF2B5EF4-FFF2-40B4-BE49-F238E27FC236}">
                <a16:creationId xmlns:a16="http://schemas.microsoft.com/office/drawing/2014/main" id="{5A9F5C65-F99D-3731-4928-E58567B690FB}"/>
              </a:ext>
            </a:extLst>
          </p:cNvPr>
          <p:cNvSpPr>
            <a:spLocks noGrp="1"/>
          </p:cNvSpPr>
          <p:nvPr>
            <p:ph idx="1"/>
          </p:nvPr>
        </p:nvSpPr>
        <p:spPr/>
        <p:txBody>
          <a:bodyPr/>
          <a:lstStyle/>
          <a:p>
            <a:pPr marL="0" indent="0" eaLnBrk="1" hangingPunct="1">
              <a:buNone/>
            </a:pPr>
            <a:r>
              <a:rPr lang="en-US" altLang="en-US" dirty="0"/>
              <a:t>VA has obtained approval to process or store FTI in the following systems:</a:t>
            </a:r>
          </a:p>
          <a:p>
            <a:pPr marL="274320" lvl="2" indent="-342900" eaLnBrk="1" hangingPunct="1"/>
            <a:r>
              <a:rPr lang="en-US" altLang="en-US" dirty="0"/>
              <a:t>FTI File Repository (FFR), which allows documents to be viewed via the restricted FTI DOCUMENTS tab within VBMS, and</a:t>
            </a:r>
          </a:p>
          <a:p>
            <a:pPr marL="274320" lvl="2" indent="-342900" eaLnBrk="1" hangingPunct="1"/>
            <a:r>
              <a:rPr lang="en-US" altLang="en-US" dirty="0"/>
              <a:t>Modern Awards Processing-Development (MAPD)</a:t>
            </a:r>
          </a:p>
          <a:p>
            <a:endParaRPr lang="en-US" dirty="0"/>
          </a:p>
        </p:txBody>
      </p:sp>
      <p:sp>
        <p:nvSpPr>
          <p:cNvPr id="4" name="Slide Number Placeholder 3">
            <a:extLst>
              <a:ext uri="{FF2B5EF4-FFF2-40B4-BE49-F238E27FC236}">
                <a16:creationId xmlns:a16="http://schemas.microsoft.com/office/drawing/2014/main" id="{F53043FF-F3AE-3A69-2C04-B6289FE99C35}"/>
              </a:ext>
            </a:extLst>
          </p:cNvPr>
          <p:cNvSpPr>
            <a:spLocks noGrp="1"/>
          </p:cNvSpPr>
          <p:nvPr>
            <p:ph type="sldNum" sz="quarter" idx="12"/>
          </p:nvPr>
        </p:nvSpPr>
        <p:spPr/>
        <p:txBody>
          <a:bodyPr/>
          <a:lstStyle/>
          <a:p>
            <a:fld id="{31640669-3FD2-4B34-9A2D-584949EF09F8}" type="slidenum">
              <a:rPr lang="en-US" smtClean="0"/>
              <a:pPr/>
              <a:t>30</a:t>
            </a:fld>
            <a:endParaRPr lang="en-US"/>
          </a:p>
        </p:txBody>
      </p:sp>
    </p:spTree>
    <p:extLst>
      <p:ext uri="{BB962C8B-B14F-4D97-AF65-F5344CB8AC3E}">
        <p14:creationId xmlns:p14="http://schemas.microsoft.com/office/powerpoint/2010/main" val="185088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F176-7F87-34B0-A014-2549CEC9E1B6}"/>
              </a:ext>
            </a:extLst>
          </p:cNvPr>
          <p:cNvSpPr>
            <a:spLocks noGrp="1"/>
          </p:cNvSpPr>
          <p:nvPr>
            <p:ph type="title"/>
          </p:nvPr>
        </p:nvSpPr>
        <p:spPr/>
        <p:txBody>
          <a:bodyPr/>
          <a:lstStyle/>
          <a:p>
            <a:r>
              <a:rPr lang="en-US" dirty="0"/>
              <a:t>FTI Storage (2 of 2)</a:t>
            </a:r>
          </a:p>
        </p:txBody>
      </p:sp>
      <p:sp>
        <p:nvSpPr>
          <p:cNvPr id="3" name="Content Placeholder 2">
            <a:extLst>
              <a:ext uri="{FF2B5EF4-FFF2-40B4-BE49-F238E27FC236}">
                <a16:creationId xmlns:a16="http://schemas.microsoft.com/office/drawing/2014/main" id="{E2D6BBB8-7564-1724-ACEB-50A18CF7BF67}"/>
              </a:ext>
            </a:extLst>
          </p:cNvPr>
          <p:cNvSpPr>
            <a:spLocks noGrp="1"/>
          </p:cNvSpPr>
          <p:nvPr>
            <p:ph idx="1"/>
          </p:nvPr>
        </p:nvSpPr>
        <p:spPr/>
        <p:txBody>
          <a:bodyPr/>
          <a:lstStyle/>
          <a:p>
            <a:pPr marL="0" indent="0" eaLnBrk="1" hangingPunct="1">
              <a:buNone/>
            </a:pPr>
            <a:r>
              <a:rPr lang="en-US" altLang="en-US" dirty="0"/>
              <a:t>If FTI documents are discovered in VBMS, </a:t>
            </a:r>
          </a:p>
          <a:p>
            <a:pPr marL="274320" lvl="1" eaLnBrk="1" hangingPunct="1">
              <a:buFont typeface="Arial" panose="020B0604020202020204" pitchFamily="34" charset="0"/>
              <a:buChar char="•"/>
            </a:pPr>
            <a:r>
              <a:rPr lang="en-US" altLang="en-US" dirty="0"/>
              <a:t>Print out all FTI documents and send for imaging and storage in the secure FFR, </a:t>
            </a:r>
          </a:p>
          <a:p>
            <a:pPr marL="274320" lvl="1" eaLnBrk="1" hangingPunct="1">
              <a:buFont typeface="Arial" panose="020B0604020202020204" pitchFamily="34" charset="0"/>
              <a:buChar char="•"/>
            </a:pPr>
            <a:r>
              <a:rPr lang="en-US" altLang="en-US" dirty="0"/>
              <a:t>Create a service desk ticket, and </a:t>
            </a:r>
          </a:p>
          <a:p>
            <a:pPr marL="274320" lvl="1" eaLnBrk="1" hangingPunct="1">
              <a:buFont typeface="Arial" panose="020B0604020202020204" pitchFamily="34" charset="0"/>
              <a:buChar char="•"/>
            </a:pPr>
            <a:r>
              <a:rPr lang="en-US" altLang="en-US" dirty="0"/>
              <a:t>APMCM must e-mail the VBMS POC requesting deletion of the document</a:t>
            </a:r>
          </a:p>
          <a:p>
            <a:endParaRPr lang="en-US" dirty="0"/>
          </a:p>
        </p:txBody>
      </p:sp>
      <p:sp>
        <p:nvSpPr>
          <p:cNvPr id="4" name="Slide Number Placeholder 3">
            <a:extLst>
              <a:ext uri="{FF2B5EF4-FFF2-40B4-BE49-F238E27FC236}">
                <a16:creationId xmlns:a16="http://schemas.microsoft.com/office/drawing/2014/main" id="{75805EC1-2553-046D-A4B4-7DDF94EC74C2}"/>
              </a:ext>
            </a:extLst>
          </p:cNvPr>
          <p:cNvSpPr>
            <a:spLocks noGrp="1"/>
          </p:cNvSpPr>
          <p:nvPr>
            <p:ph type="sldNum" sz="quarter" idx="12"/>
          </p:nvPr>
        </p:nvSpPr>
        <p:spPr/>
        <p:txBody>
          <a:bodyPr/>
          <a:lstStyle/>
          <a:p>
            <a:fld id="{31640669-3FD2-4B34-9A2D-584949EF09F8}" type="slidenum">
              <a:rPr lang="en-US" smtClean="0"/>
              <a:pPr/>
              <a:t>31</a:t>
            </a:fld>
            <a:endParaRPr lang="en-US"/>
          </a:p>
        </p:txBody>
      </p:sp>
    </p:spTree>
    <p:extLst>
      <p:ext uri="{BB962C8B-B14F-4D97-AF65-F5344CB8AC3E}">
        <p14:creationId xmlns:p14="http://schemas.microsoft.com/office/powerpoint/2010/main" val="149581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79C3-5451-6BBD-4CF5-D7A372F943EF}"/>
              </a:ext>
            </a:extLst>
          </p:cNvPr>
          <p:cNvSpPr>
            <a:spLocks noGrp="1"/>
          </p:cNvSpPr>
          <p:nvPr>
            <p:ph type="title"/>
          </p:nvPr>
        </p:nvSpPr>
        <p:spPr/>
        <p:txBody>
          <a:bodyPr/>
          <a:lstStyle/>
          <a:p>
            <a:r>
              <a:rPr lang="en-US" dirty="0"/>
              <a:t>Safeguarding FTI</a:t>
            </a:r>
          </a:p>
        </p:txBody>
      </p:sp>
      <p:sp>
        <p:nvSpPr>
          <p:cNvPr id="3" name="Content Placeholder 2">
            <a:extLst>
              <a:ext uri="{FF2B5EF4-FFF2-40B4-BE49-F238E27FC236}">
                <a16:creationId xmlns:a16="http://schemas.microsoft.com/office/drawing/2014/main" id="{1C9839F6-D455-E263-17C0-1A586A68BF5E}"/>
              </a:ext>
            </a:extLst>
          </p:cNvPr>
          <p:cNvSpPr>
            <a:spLocks noGrp="1"/>
          </p:cNvSpPr>
          <p:nvPr>
            <p:ph idx="1"/>
          </p:nvPr>
        </p:nvSpPr>
        <p:spPr/>
        <p:txBody>
          <a:bodyPr/>
          <a:lstStyle/>
          <a:p>
            <a:pPr eaLnBrk="1" hangingPunct="1">
              <a:spcBef>
                <a:spcPts val="1200"/>
              </a:spcBef>
            </a:pPr>
            <a:r>
              <a:rPr lang="en-US" altLang="en-US" dirty="0"/>
              <a:t>As a condition of receiving FTI, the VA must establish and maintain certain safeguards designed to prevent unauthorized uses of the information and to protect the confidentiality of the information.</a:t>
            </a:r>
          </a:p>
          <a:p>
            <a:pPr eaLnBrk="1" hangingPunct="1">
              <a:spcBef>
                <a:spcPts val="1200"/>
              </a:spcBef>
            </a:pPr>
            <a:r>
              <a:rPr lang="en-US" altLang="en-US" dirty="0"/>
              <a:t>FTI is subject to the same safeguards while on telework.  VA must periodically inspect alternate work sites during the year to ensure proper safeguards are being met and document each inspection.</a:t>
            </a:r>
          </a:p>
          <a:p>
            <a:endParaRPr lang="en-US" dirty="0"/>
          </a:p>
        </p:txBody>
      </p:sp>
      <p:sp>
        <p:nvSpPr>
          <p:cNvPr id="4" name="Slide Number Placeholder 3">
            <a:extLst>
              <a:ext uri="{FF2B5EF4-FFF2-40B4-BE49-F238E27FC236}">
                <a16:creationId xmlns:a16="http://schemas.microsoft.com/office/drawing/2014/main" id="{BD4FFD0B-AB3B-00C9-A256-1CAA8259E733}"/>
              </a:ext>
            </a:extLst>
          </p:cNvPr>
          <p:cNvSpPr>
            <a:spLocks noGrp="1"/>
          </p:cNvSpPr>
          <p:nvPr>
            <p:ph type="sldNum" sz="quarter" idx="12"/>
          </p:nvPr>
        </p:nvSpPr>
        <p:spPr/>
        <p:txBody>
          <a:bodyPr/>
          <a:lstStyle/>
          <a:p>
            <a:fld id="{31640669-3FD2-4B34-9A2D-584949EF09F8}" type="slidenum">
              <a:rPr lang="en-US" smtClean="0"/>
              <a:pPr/>
              <a:t>32</a:t>
            </a:fld>
            <a:endParaRPr lang="en-US"/>
          </a:p>
        </p:txBody>
      </p:sp>
    </p:spTree>
    <p:extLst>
      <p:ext uri="{BB962C8B-B14F-4D97-AF65-F5344CB8AC3E}">
        <p14:creationId xmlns:p14="http://schemas.microsoft.com/office/powerpoint/2010/main" val="211749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B015-4D58-8CC8-8963-C8DF610BD4FB}"/>
              </a:ext>
            </a:extLst>
          </p:cNvPr>
          <p:cNvSpPr>
            <a:spLocks noGrp="1"/>
          </p:cNvSpPr>
          <p:nvPr>
            <p:ph type="title"/>
          </p:nvPr>
        </p:nvSpPr>
        <p:spPr/>
        <p:txBody>
          <a:bodyPr/>
          <a:lstStyle/>
          <a:p>
            <a:r>
              <a:rPr lang="en-US" dirty="0"/>
              <a:t>Unauthorized Disclosure of FTI</a:t>
            </a:r>
          </a:p>
        </p:txBody>
      </p:sp>
      <p:sp>
        <p:nvSpPr>
          <p:cNvPr id="3" name="Content Placeholder 2">
            <a:extLst>
              <a:ext uri="{FF2B5EF4-FFF2-40B4-BE49-F238E27FC236}">
                <a16:creationId xmlns:a16="http://schemas.microsoft.com/office/drawing/2014/main" id="{6D2CBEA4-B64C-777D-EB5B-4635DC5C1AA0}"/>
              </a:ext>
            </a:extLst>
          </p:cNvPr>
          <p:cNvSpPr>
            <a:spLocks noGrp="1"/>
          </p:cNvSpPr>
          <p:nvPr>
            <p:ph idx="1"/>
          </p:nvPr>
        </p:nvSpPr>
        <p:spPr/>
        <p:txBody>
          <a:bodyPr/>
          <a:lstStyle/>
          <a:p>
            <a:pPr marL="0" indent="0" eaLnBrk="1" hangingPunct="1">
              <a:buNone/>
              <a:defRPr/>
            </a:pPr>
            <a:r>
              <a:rPr lang="en-US" altLang="en-US" dirty="0"/>
              <a:t>The penalty for unauthorized disclosure of FTI by a federal employee (charged with felony) may be:</a:t>
            </a:r>
          </a:p>
          <a:p>
            <a:pPr lvl="1" eaLnBrk="1" hangingPunct="1">
              <a:buFont typeface="Arial" panose="020B0604020202020204" pitchFamily="34" charset="0"/>
              <a:buChar char="•"/>
              <a:defRPr/>
            </a:pPr>
            <a:r>
              <a:rPr lang="en-US" altLang="en-US" dirty="0"/>
              <a:t>Fined, not in excess of $5,000,</a:t>
            </a:r>
          </a:p>
          <a:p>
            <a:pPr lvl="1" eaLnBrk="1" hangingPunct="1">
              <a:buFont typeface="Arial" panose="020B0604020202020204" pitchFamily="34" charset="0"/>
              <a:buChar char="•"/>
              <a:defRPr/>
            </a:pPr>
            <a:r>
              <a:rPr lang="en-US" altLang="en-US" dirty="0"/>
              <a:t>Imprisoned, not in excess of five years, or</a:t>
            </a:r>
          </a:p>
          <a:p>
            <a:pPr lvl="1" eaLnBrk="1" hangingPunct="1">
              <a:buFont typeface="Arial" panose="020B0604020202020204" pitchFamily="34" charset="0"/>
              <a:buChar char="•"/>
              <a:defRPr/>
            </a:pPr>
            <a:r>
              <a:rPr lang="en-US" altLang="en-US" dirty="0"/>
              <a:t>Both</a:t>
            </a:r>
          </a:p>
          <a:p>
            <a:pPr eaLnBrk="1" hangingPunct="1">
              <a:defRPr/>
            </a:pPr>
            <a:endParaRPr lang="en-US" altLang="en-US" dirty="0"/>
          </a:p>
          <a:p>
            <a:pPr marL="0" indent="0" eaLnBrk="1" hangingPunct="1">
              <a:buNone/>
              <a:defRPr/>
            </a:pPr>
            <a:r>
              <a:rPr lang="en-US" altLang="en-US" b="1" dirty="0"/>
              <a:t>Note</a:t>
            </a:r>
            <a:r>
              <a:rPr lang="en-US" altLang="en-US" dirty="0"/>
              <a:t>:  Employee shall also be terminated from employment upon conviction of unlawful disclosure. Employees may also be charged with a misdemeanor and/or found liable of civil penalties </a:t>
            </a:r>
          </a:p>
          <a:p>
            <a:endParaRPr lang="en-US" dirty="0"/>
          </a:p>
        </p:txBody>
      </p:sp>
      <p:sp>
        <p:nvSpPr>
          <p:cNvPr id="4" name="Slide Number Placeholder 3">
            <a:extLst>
              <a:ext uri="{FF2B5EF4-FFF2-40B4-BE49-F238E27FC236}">
                <a16:creationId xmlns:a16="http://schemas.microsoft.com/office/drawing/2014/main" id="{B809528C-C65A-17F4-23ED-C39633C79A94}"/>
              </a:ext>
            </a:extLst>
          </p:cNvPr>
          <p:cNvSpPr>
            <a:spLocks noGrp="1"/>
          </p:cNvSpPr>
          <p:nvPr>
            <p:ph type="sldNum" sz="quarter" idx="12"/>
          </p:nvPr>
        </p:nvSpPr>
        <p:spPr/>
        <p:txBody>
          <a:bodyPr/>
          <a:lstStyle/>
          <a:p>
            <a:fld id="{31640669-3FD2-4B34-9A2D-584949EF09F8}" type="slidenum">
              <a:rPr lang="en-US" smtClean="0"/>
              <a:pPr/>
              <a:t>33</a:t>
            </a:fld>
            <a:endParaRPr lang="en-US"/>
          </a:p>
        </p:txBody>
      </p:sp>
    </p:spTree>
    <p:extLst>
      <p:ext uri="{BB962C8B-B14F-4D97-AF65-F5344CB8AC3E}">
        <p14:creationId xmlns:p14="http://schemas.microsoft.com/office/powerpoint/2010/main" val="116426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BBDE-59BD-4EAC-A5C0-38DF01365D47}"/>
              </a:ext>
            </a:extLst>
          </p:cNvPr>
          <p:cNvSpPr>
            <a:spLocks noGrp="1"/>
          </p:cNvSpPr>
          <p:nvPr>
            <p:ph type="title"/>
          </p:nvPr>
        </p:nvSpPr>
        <p:spPr>
          <a:xfrm>
            <a:off x="1568211" y="312737"/>
            <a:ext cx="7162800" cy="381000"/>
          </a:xfrm>
        </p:spPr>
        <p:txBody>
          <a:bodyPr/>
          <a:lstStyle/>
          <a:p>
            <a:r>
              <a:rPr lang="en-US" dirty="0"/>
              <a:t>Questions?</a:t>
            </a:r>
          </a:p>
        </p:txBody>
      </p:sp>
      <p:sp>
        <p:nvSpPr>
          <p:cNvPr id="4" name="Slide Number Placeholder 3">
            <a:extLst>
              <a:ext uri="{FF2B5EF4-FFF2-40B4-BE49-F238E27FC236}">
                <a16:creationId xmlns:a16="http://schemas.microsoft.com/office/drawing/2014/main" id="{41C8BA16-A368-4F4B-8EEC-E5659A324745}"/>
              </a:ext>
            </a:extLst>
          </p:cNvPr>
          <p:cNvSpPr>
            <a:spLocks noGrp="1"/>
          </p:cNvSpPr>
          <p:nvPr>
            <p:ph type="sldNum" sz="quarter" idx="12"/>
          </p:nvPr>
        </p:nvSpPr>
        <p:spPr/>
        <p:txBody>
          <a:bodyPr/>
          <a:lstStyle/>
          <a:p>
            <a:fld id="{31640669-3FD2-4B34-9A2D-584949EF09F8}" type="slidenum">
              <a:rPr lang="en-US" smtClean="0"/>
              <a:pPr/>
              <a:t>34</a:t>
            </a:fld>
            <a:endParaRPr lang="en-US"/>
          </a:p>
        </p:txBody>
      </p:sp>
      <p:pic>
        <p:nvPicPr>
          <p:cNvPr id="5" name="Content Placeholder 5" descr="This icon prompts you to ask trainees a discussion question or to ask trainees if they have any questions before proceeding with instruction. &#10;" title="Question Icon">
            <a:extLst>
              <a:ext uri="{FF2B5EF4-FFF2-40B4-BE49-F238E27FC236}">
                <a16:creationId xmlns:a16="http://schemas.microsoft.com/office/drawing/2014/main" id="{8599F7F3-D200-4F8D-5051-F9F25BBD3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194594"/>
            <a:ext cx="3457575" cy="3457575"/>
          </a:xfrm>
        </p:spPr>
      </p:pic>
      <p:sp>
        <p:nvSpPr>
          <p:cNvPr id="8" name="TextBox 7">
            <a:extLst>
              <a:ext uri="{FF2B5EF4-FFF2-40B4-BE49-F238E27FC236}">
                <a16:creationId xmlns:a16="http://schemas.microsoft.com/office/drawing/2014/main" id="{490A2C3B-3C17-A0C2-4F05-02784CB97DCD}"/>
              </a:ext>
            </a:extLst>
          </p:cNvPr>
          <p:cNvSpPr txBox="1"/>
          <p:nvPr/>
        </p:nvSpPr>
        <p:spPr>
          <a:xfrm>
            <a:off x="1568211" y="4934635"/>
            <a:ext cx="6670914" cy="830997"/>
          </a:xfrm>
          <a:prstGeom prst="rect">
            <a:avLst/>
          </a:prstGeom>
          <a:noFill/>
        </p:spPr>
        <p:txBody>
          <a:bodyPr wrap="square">
            <a:spAutoFit/>
          </a:bodyPr>
          <a:lstStyle/>
          <a:p>
            <a:pPr eaLnBrk="1" hangingPunct="1"/>
            <a:r>
              <a:rPr lang="en-US" altLang="en-US" sz="2400" dirty="0">
                <a:solidFill>
                  <a:schemeClr val="accent1">
                    <a:lumMod val="75000"/>
                  </a:schemeClr>
                </a:solidFill>
                <a:latin typeface="Arial" panose="020B0604020202020204" pitchFamily="34" charset="0"/>
                <a:cs typeface="Arial" panose="020B0604020202020204" pitchFamily="34" charset="0"/>
              </a:rPr>
              <a:t>Direct any questions about the content of this training to the </a:t>
            </a:r>
            <a:r>
              <a:rPr lang="en-US" altLang="en-US" sz="2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Field Inquiry Tool (FIT)</a:t>
            </a:r>
            <a:r>
              <a:rPr lang="en-US" altLang="en-US" sz="2400" dirty="0">
                <a:solidFill>
                  <a:schemeClr val="accent1">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762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1F36-02CF-36F0-5094-98C3BF290F38}"/>
              </a:ext>
            </a:extLst>
          </p:cNvPr>
          <p:cNvSpPr>
            <a:spLocks noGrp="1"/>
          </p:cNvSpPr>
          <p:nvPr>
            <p:ph type="title"/>
          </p:nvPr>
        </p:nvSpPr>
        <p:spPr/>
        <p:txBody>
          <a:bodyPr/>
          <a:lstStyle/>
          <a:p>
            <a:r>
              <a:rPr lang="en-US" dirty="0"/>
              <a:t>TMS Survey </a:t>
            </a:r>
          </a:p>
        </p:txBody>
      </p:sp>
      <p:sp>
        <p:nvSpPr>
          <p:cNvPr id="3" name="Content Placeholder 2">
            <a:extLst>
              <a:ext uri="{FF2B5EF4-FFF2-40B4-BE49-F238E27FC236}">
                <a16:creationId xmlns:a16="http://schemas.microsoft.com/office/drawing/2014/main" id="{4AFE41D2-71D7-DF39-86B7-CE5DDE0501CB}"/>
              </a:ext>
            </a:extLst>
          </p:cNvPr>
          <p:cNvSpPr>
            <a:spLocks noGrp="1"/>
          </p:cNvSpPr>
          <p:nvPr>
            <p:ph idx="1"/>
          </p:nvPr>
        </p:nvSpPr>
        <p:spPr/>
        <p:txBody>
          <a:bodyPr/>
          <a:lstStyle/>
          <a:p>
            <a:r>
              <a:rPr lang="en-US" dirty="0"/>
              <a:t>Complete the Upfront Verification of Federal Tax Information course survey for TMS ID # 4655828</a:t>
            </a:r>
          </a:p>
          <a:p>
            <a:endParaRPr lang="en-US" dirty="0"/>
          </a:p>
        </p:txBody>
      </p:sp>
      <p:sp>
        <p:nvSpPr>
          <p:cNvPr id="4" name="Slide Number Placeholder 3">
            <a:extLst>
              <a:ext uri="{FF2B5EF4-FFF2-40B4-BE49-F238E27FC236}">
                <a16:creationId xmlns:a16="http://schemas.microsoft.com/office/drawing/2014/main" id="{F3D31AD7-65C2-EC47-9344-4A33108A64E4}"/>
              </a:ext>
            </a:extLst>
          </p:cNvPr>
          <p:cNvSpPr>
            <a:spLocks noGrp="1"/>
          </p:cNvSpPr>
          <p:nvPr>
            <p:ph type="sldNum" sz="quarter" idx="12"/>
          </p:nvPr>
        </p:nvSpPr>
        <p:spPr/>
        <p:txBody>
          <a:bodyPr/>
          <a:lstStyle/>
          <a:p>
            <a:fld id="{31640669-3FD2-4B34-9A2D-584949EF09F8}" type="slidenum">
              <a:rPr lang="en-US" smtClean="0"/>
              <a:pPr/>
              <a:t>35</a:t>
            </a:fld>
            <a:endParaRPr lang="en-US"/>
          </a:p>
        </p:txBody>
      </p:sp>
    </p:spTree>
    <p:extLst>
      <p:ext uri="{BB962C8B-B14F-4D97-AF65-F5344CB8AC3E}">
        <p14:creationId xmlns:p14="http://schemas.microsoft.com/office/powerpoint/2010/main" val="106486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2C71-7609-80F7-0B5A-709F54DC2F87}"/>
              </a:ext>
            </a:extLst>
          </p:cNvPr>
          <p:cNvSpPr>
            <a:spLocks noGrp="1"/>
          </p:cNvSpPr>
          <p:nvPr>
            <p:ph type="title"/>
          </p:nvPr>
        </p:nvSpPr>
        <p:spPr/>
        <p:txBody>
          <a:bodyPr/>
          <a:lstStyle/>
          <a:p>
            <a:r>
              <a:rPr lang="en-US" dirty="0"/>
              <a:t>Federal Tax Information (FTI) Definition</a:t>
            </a:r>
          </a:p>
        </p:txBody>
      </p:sp>
      <p:pic>
        <p:nvPicPr>
          <p:cNvPr id="5" name="Content Placeholder 4">
            <a:extLst>
              <a:ext uri="{FF2B5EF4-FFF2-40B4-BE49-F238E27FC236}">
                <a16:creationId xmlns:a16="http://schemas.microsoft.com/office/drawing/2014/main" id="{38214043-7F70-70AC-0817-78A7B61E68FF}"/>
              </a:ext>
            </a:extLst>
          </p:cNvPr>
          <p:cNvPicPr>
            <a:picLocks noGrp="1" noChangeAspect="1"/>
          </p:cNvPicPr>
          <p:nvPr>
            <p:ph idx="1"/>
          </p:nvPr>
        </p:nvPicPr>
        <p:blipFill>
          <a:blip r:embed="rId2"/>
          <a:stretch>
            <a:fillRect/>
          </a:stretch>
        </p:blipFill>
        <p:spPr>
          <a:xfrm>
            <a:off x="457200" y="1420894"/>
            <a:ext cx="8229600" cy="4290850"/>
          </a:xfrm>
          <a:prstGeom prst="rect">
            <a:avLst/>
          </a:prstGeom>
        </p:spPr>
      </p:pic>
      <p:sp>
        <p:nvSpPr>
          <p:cNvPr id="4" name="Slide Number Placeholder 3">
            <a:extLst>
              <a:ext uri="{FF2B5EF4-FFF2-40B4-BE49-F238E27FC236}">
                <a16:creationId xmlns:a16="http://schemas.microsoft.com/office/drawing/2014/main" id="{DA8777DF-21DD-9351-8E9F-44C9993D08BE}"/>
              </a:ext>
            </a:extLst>
          </p:cNvPr>
          <p:cNvSpPr>
            <a:spLocks noGrp="1"/>
          </p:cNvSpPr>
          <p:nvPr>
            <p:ph type="sldNum" sz="quarter" idx="12"/>
          </p:nvPr>
        </p:nvSpPr>
        <p:spPr/>
        <p:txBody>
          <a:bodyPr/>
          <a:lstStyle/>
          <a:p>
            <a:fld id="{31640669-3FD2-4B34-9A2D-584949EF09F8}" type="slidenum">
              <a:rPr lang="en-US" smtClean="0"/>
              <a:pPr/>
              <a:t>4</a:t>
            </a:fld>
            <a:endParaRPr lang="en-US"/>
          </a:p>
        </p:txBody>
      </p:sp>
    </p:spTree>
    <p:extLst>
      <p:ext uri="{BB962C8B-B14F-4D97-AF65-F5344CB8AC3E}">
        <p14:creationId xmlns:p14="http://schemas.microsoft.com/office/powerpoint/2010/main" val="12924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67DF-DA31-2D9A-A181-72D3573E925A}"/>
              </a:ext>
            </a:extLst>
          </p:cNvPr>
          <p:cNvSpPr>
            <a:spLocks noGrp="1"/>
          </p:cNvSpPr>
          <p:nvPr>
            <p:ph type="title"/>
          </p:nvPr>
        </p:nvSpPr>
        <p:spPr/>
        <p:txBody>
          <a:bodyPr/>
          <a:lstStyle/>
          <a:p>
            <a:r>
              <a:rPr lang="en-US" dirty="0"/>
              <a:t>Use of FTI</a:t>
            </a:r>
          </a:p>
        </p:txBody>
      </p:sp>
      <p:sp>
        <p:nvSpPr>
          <p:cNvPr id="3" name="Content Placeholder 2">
            <a:extLst>
              <a:ext uri="{FF2B5EF4-FFF2-40B4-BE49-F238E27FC236}">
                <a16:creationId xmlns:a16="http://schemas.microsoft.com/office/drawing/2014/main" id="{4E128930-61F3-2946-67AF-7E4292ABA538}"/>
              </a:ext>
            </a:extLst>
          </p:cNvPr>
          <p:cNvSpPr>
            <a:spLocks noGrp="1"/>
          </p:cNvSpPr>
          <p:nvPr>
            <p:ph idx="1"/>
          </p:nvPr>
        </p:nvSpPr>
        <p:spPr/>
        <p:txBody>
          <a:bodyPr/>
          <a:lstStyle/>
          <a:p>
            <a:pPr marL="0" indent="0">
              <a:buNone/>
            </a:pPr>
            <a:r>
              <a:rPr lang="en-US" dirty="0"/>
              <a:t>Why is upfront verification needed? </a:t>
            </a:r>
          </a:p>
          <a:p>
            <a:r>
              <a:rPr lang="en-US" dirty="0"/>
              <a:t>Allows VA to view earned income from SSA and unearned income from IRS</a:t>
            </a:r>
          </a:p>
          <a:p>
            <a:r>
              <a:rPr lang="en-US" dirty="0"/>
              <a:t>VA can compare this information to income information provided by an applicant seeking income-based benefits from the VA</a:t>
            </a:r>
          </a:p>
          <a:p>
            <a:r>
              <a:rPr lang="en-US" dirty="0"/>
              <a:t>Congress mandated upfront verification to prevent pension poaching</a:t>
            </a:r>
          </a:p>
          <a:p>
            <a:endParaRPr lang="en-US" dirty="0"/>
          </a:p>
        </p:txBody>
      </p:sp>
      <p:sp>
        <p:nvSpPr>
          <p:cNvPr id="4" name="Slide Number Placeholder 3">
            <a:extLst>
              <a:ext uri="{FF2B5EF4-FFF2-40B4-BE49-F238E27FC236}">
                <a16:creationId xmlns:a16="http://schemas.microsoft.com/office/drawing/2014/main" id="{31E2BF84-85F2-E2CC-42EC-759E70D31805}"/>
              </a:ext>
            </a:extLst>
          </p:cNvPr>
          <p:cNvSpPr>
            <a:spLocks noGrp="1"/>
          </p:cNvSpPr>
          <p:nvPr>
            <p:ph type="sldNum" sz="quarter" idx="12"/>
          </p:nvPr>
        </p:nvSpPr>
        <p:spPr/>
        <p:txBody>
          <a:bodyPr/>
          <a:lstStyle/>
          <a:p>
            <a:fld id="{31640669-3FD2-4B34-9A2D-584949EF09F8}" type="slidenum">
              <a:rPr lang="en-US" smtClean="0"/>
              <a:pPr/>
              <a:t>5</a:t>
            </a:fld>
            <a:endParaRPr lang="en-US"/>
          </a:p>
        </p:txBody>
      </p:sp>
    </p:spTree>
    <p:extLst>
      <p:ext uri="{BB962C8B-B14F-4D97-AF65-F5344CB8AC3E}">
        <p14:creationId xmlns:p14="http://schemas.microsoft.com/office/powerpoint/2010/main" val="174333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B707-4CB1-6D99-7F8F-1B96C79B9A1A}"/>
              </a:ext>
            </a:extLst>
          </p:cNvPr>
          <p:cNvSpPr>
            <a:spLocks noGrp="1"/>
          </p:cNvSpPr>
          <p:nvPr>
            <p:ph type="title"/>
          </p:nvPr>
        </p:nvSpPr>
        <p:spPr/>
        <p:txBody>
          <a:bodyPr/>
          <a:lstStyle/>
          <a:p>
            <a:r>
              <a:rPr lang="en-US" dirty="0"/>
              <a:t>FTI Claim Labels</a:t>
            </a:r>
          </a:p>
        </p:txBody>
      </p:sp>
      <p:sp>
        <p:nvSpPr>
          <p:cNvPr id="3" name="Content Placeholder 2">
            <a:extLst>
              <a:ext uri="{FF2B5EF4-FFF2-40B4-BE49-F238E27FC236}">
                <a16:creationId xmlns:a16="http://schemas.microsoft.com/office/drawing/2014/main" id="{E42AF8A1-5EC5-004A-662F-3A6F230C7346}"/>
              </a:ext>
            </a:extLst>
          </p:cNvPr>
          <p:cNvSpPr>
            <a:spLocks noGrp="1"/>
          </p:cNvSpPr>
          <p:nvPr>
            <p:ph idx="1"/>
          </p:nvPr>
        </p:nvSpPr>
        <p:spPr>
          <a:xfrm>
            <a:off x="457200" y="1057275"/>
            <a:ext cx="8229600" cy="5229225"/>
          </a:xfrm>
        </p:spPr>
        <p:txBody>
          <a:bodyPr/>
          <a:lstStyle/>
          <a:p>
            <a:pPr marL="0" indent="0">
              <a:buNone/>
            </a:pPr>
            <a:r>
              <a:rPr lang="en-US" dirty="0"/>
              <a:t>Claims processors should utilize IRS/SSA return date when processing claims with the claim labels below.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D7E6051-E50A-CFDB-61BC-67C7C5923B75}"/>
              </a:ext>
            </a:extLst>
          </p:cNvPr>
          <p:cNvSpPr>
            <a:spLocks noGrp="1"/>
          </p:cNvSpPr>
          <p:nvPr>
            <p:ph type="sldNum" sz="quarter" idx="12"/>
          </p:nvPr>
        </p:nvSpPr>
        <p:spPr/>
        <p:txBody>
          <a:bodyPr/>
          <a:lstStyle/>
          <a:p>
            <a:fld id="{31640669-3FD2-4B34-9A2D-584949EF09F8}" type="slidenum">
              <a:rPr lang="en-US" smtClean="0"/>
              <a:pPr/>
              <a:t>6</a:t>
            </a:fld>
            <a:endParaRPr lang="en-US"/>
          </a:p>
        </p:txBody>
      </p:sp>
      <p:pic>
        <p:nvPicPr>
          <p:cNvPr id="7" name="Picture 6">
            <a:extLst>
              <a:ext uri="{FF2B5EF4-FFF2-40B4-BE49-F238E27FC236}">
                <a16:creationId xmlns:a16="http://schemas.microsoft.com/office/drawing/2014/main" id="{D235E656-3CCB-8A61-3B39-486C98AE5B6C}"/>
              </a:ext>
            </a:extLst>
          </p:cNvPr>
          <p:cNvPicPr>
            <a:picLocks noChangeAspect="1"/>
          </p:cNvPicPr>
          <p:nvPr/>
        </p:nvPicPr>
        <p:blipFill>
          <a:blip r:embed="rId2"/>
          <a:stretch>
            <a:fillRect/>
          </a:stretch>
        </p:blipFill>
        <p:spPr>
          <a:xfrm>
            <a:off x="553346" y="1924790"/>
            <a:ext cx="8028592" cy="4223391"/>
          </a:xfrm>
          <a:prstGeom prst="rect">
            <a:avLst/>
          </a:prstGeom>
        </p:spPr>
      </p:pic>
    </p:spTree>
    <p:extLst>
      <p:ext uri="{BB962C8B-B14F-4D97-AF65-F5344CB8AC3E}">
        <p14:creationId xmlns:p14="http://schemas.microsoft.com/office/powerpoint/2010/main" val="274139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67DF-DA31-2D9A-A181-72D3573E925A}"/>
              </a:ext>
            </a:extLst>
          </p:cNvPr>
          <p:cNvSpPr>
            <a:spLocks noGrp="1"/>
          </p:cNvSpPr>
          <p:nvPr>
            <p:ph type="title"/>
          </p:nvPr>
        </p:nvSpPr>
        <p:spPr/>
        <p:txBody>
          <a:bodyPr/>
          <a:lstStyle/>
          <a:p>
            <a:r>
              <a:rPr lang="en-US" dirty="0"/>
              <a:t>FTI Claim Label Notes </a:t>
            </a:r>
          </a:p>
        </p:txBody>
      </p:sp>
      <p:sp>
        <p:nvSpPr>
          <p:cNvPr id="3" name="Content Placeholder 2">
            <a:extLst>
              <a:ext uri="{FF2B5EF4-FFF2-40B4-BE49-F238E27FC236}">
                <a16:creationId xmlns:a16="http://schemas.microsoft.com/office/drawing/2014/main" id="{4E128930-61F3-2946-67AF-7E4292ABA538}"/>
              </a:ext>
            </a:extLst>
          </p:cNvPr>
          <p:cNvSpPr>
            <a:spLocks noGrp="1"/>
          </p:cNvSpPr>
          <p:nvPr>
            <p:ph idx="1"/>
          </p:nvPr>
        </p:nvSpPr>
        <p:spPr/>
        <p:txBody>
          <a:bodyPr/>
          <a:lstStyle/>
          <a:p>
            <a:r>
              <a:rPr lang="en-US" dirty="0"/>
              <a:t>FTI match excludes dependent spouses and children on live awards</a:t>
            </a:r>
          </a:p>
          <a:p>
            <a:r>
              <a:rPr lang="en-US" dirty="0"/>
              <a:t>Earned income and unearned income is combined under one screen viewed using the VETERAN and S/P tabs</a:t>
            </a:r>
          </a:p>
          <a:p>
            <a:r>
              <a:rPr lang="en-US" dirty="0"/>
              <a:t>There must be no active, suspended or terminated Veterans Pension, Survivors Pension, death compensation, or Dependency and Indemnity (DIC) award existing for that beneficiary</a:t>
            </a:r>
          </a:p>
          <a:p>
            <a:endParaRPr lang="en-US" dirty="0"/>
          </a:p>
        </p:txBody>
      </p:sp>
      <p:sp>
        <p:nvSpPr>
          <p:cNvPr id="4" name="Slide Number Placeholder 3">
            <a:extLst>
              <a:ext uri="{FF2B5EF4-FFF2-40B4-BE49-F238E27FC236}">
                <a16:creationId xmlns:a16="http://schemas.microsoft.com/office/drawing/2014/main" id="{31E2BF84-85F2-E2CC-42EC-759E70D31805}"/>
              </a:ext>
            </a:extLst>
          </p:cNvPr>
          <p:cNvSpPr>
            <a:spLocks noGrp="1"/>
          </p:cNvSpPr>
          <p:nvPr>
            <p:ph type="sldNum" sz="quarter" idx="12"/>
          </p:nvPr>
        </p:nvSpPr>
        <p:spPr/>
        <p:txBody>
          <a:bodyPr/>
          <a:lstStyle/>
          <a:p>
            <a:fld id="{31640669-3FD2-4B34-9A2D-584949EF09F8}" type="slidenum">
              <a:rPr lang="en-US" smtClean="0"/>
              <a:pPr/>
              <a:t>7</a:t>
            </a:fld>
            <a:endParaRPr lang="en-US"/>
          </a:p>
        </p:txBody>
      </p:sp>
    </p:spTree>
    <p:extLst>
      <p:ext uri="{BB962C8B-B14F-4D97-AF65-F5344CB8AC3E}">
        <p14:creationId xmlns:p14="http://schemas.microsoft.com/office/powerpoint/2010/main" val="120150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328F-B520-E784-FBE5-28C022A9790B}"/>
              </a:ext>
            </a:extLst>
          </p:cNvPr>
          <p:cNvSpPr>
            <a:spLocks noGrp="1"/>
          </p:cNvSpPr>
          <p:nvPr>
            <p:ph type="title"/>
          </p:nvPr>
        </p:nvSpPr>
        <p:spPr/>
        <p:txBody>
          <a:bodyPr/>
          <a:lstStyle/>
          <a:p>
            <a:r>
              <a:rPr lang="en-US" dirty="0"/>
              <a:t>Availability of FTI</a:t>
            </a:r>
          </a:p>
        </p:txBody>
      </p:sp>
      <p:sp>
        <p:nvSpPr>
          <p:cNvPr id="3" name="Content Placeholder 2">
            <a:extLst>
              <a:ext uri="{FF2B5EF4-FFF2-40B4-BE49-F238E27FC236}">
                <a16:creationId xmlns:a16="http://schemas.microsoft.com/office/drawing/2014/main" id="{87C3A91A-6190-5248-BA82-8BD95233397C}"/>
              </a:ext>
            </a:extLst>
          </p:cNvPr>
          <p:cNvSpPr>
            <a:spLocks noGrp="1"/>
          </p:cNvSpPr>
          <p:nvPr>
            <p:ph idx="1"/>
          </p:nvPr>
        </p:nvSpPr>
        <p:spPr/>
        <p:txBody>
          <a:bodyPr/>
          <a:lstStyle/>
          <a:p>
            <a:r>
              <a:rPr lang="en-US" dirty="0"/>
              <a:t>Adjudicators need to allow time for completion of the exchange of information between VA and IRS/SSA.</a:t>
            </a:r>
          </a:p>
          <a:p>
            <a:r>
              <a:rPr lang="en-US" dirty="0"/>
              <a:t>Once an adjudicator has waited the mandated time based on the claim establishment date, the claims processor may proceed with processing the claim even if FTI data was not returned.</a:t>
            </a:r>
          </a:p>
          <a:p>
            <a:r>
              <a:rPr lang="en-US" dirty="0"/>
              <a:t>If the IRS or SSA data exchange is experiencing technical difficulties, Pension and Fiduciary Service will notify the field to wait to process affected claims until VA receives the return file from both IRS and SSA.</a:t>
            </a:r>
          </a:p>
          <a:p>
            <a:endParaRPr lang="en-US" dirty="0"/>
          </a:p>
        </p:txBody>
      </p:sp>
      <p:sp>
        <p:nvSpPr>
          <p:cNvPr id="4" name="Slide Number Placeholder 3">
            <a:extLst>
              <a:ext uri="{FF2B5EF4-FFF2-40B4-BE49-F238E27FC236}">
                <a16:creationId xmlns:a16="http://schemas.microsoft.com/office/drawing/2014/main" id="{54446D71-48E0-3B63-63BF-431F60CB2E58}"/>
              </a:ext>
            </a:extLst>
          </p:cNvPr>
          <p:cNvSpPr>
            <a:spLocks noGrp="1"/>
          </p:cNvSpPr>
          <p:nvPr>
            <p:ph type="sldNum" sz="quarter" idx="12"/>
          </p:nvPr>
        </p:nvSpPr>
        <p:spPr/>
        <p:txBody>
          <a:bodyPr/>
          <a:lstStyle/>
          <a:p>
            <a:fld id="{31640669-3FD2-4B34-9A2D-584949EF09F8}" type="slidenum">
              <a:rPr lang="en-US" smtClean="0"/>
              <a:pPr/>
              <a:t>8</a:t>
            </a:fld>
            <a:endParaRPr lang="en-US"/>
          </a:p>
        </p:txBody>
      </p:sp>
    </p:spTree>
    <p:extLst>
      <p:ext uri="{BB962C8B-B14F-4D97-AF65-F5344CB8AC3E}">
        <p14:creationId xmlns:p14="http://schemas.microsoft.com/office/powerpoint/2010/main" val="284143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F3C2-FB6F-8CCB-F05F-3A314A9365B3}"/>
              </a:ext>
            </a:extLst>
          </p:cNvPr>
          <p:cNvSpPr>
            <a:spLocks noGrp="1"/>
          </p:cNvSpPr>
          <p:nvPr>
            <p:ph type="title"/>
          </p:nvPr>
        </p:nvSpPr>
        <p:spPr/>
        <p:txBody>
          <a:bodyPr/>
          <a:lstStyle/>
          <a:p>
            <a:r>
              <a:rPr lang="en-US" dirty="0"/>
              <a:t>Data Table </a:t>
            </a:r>
          </a:p>
        </p:txBody>
      </p:sp>
      <p:sp>
        <p:nvSpPr>
          <p:cNvPr id="3" name="Content Placeholder 2">
            <a:extLst>
              <a:ext uri="{FF2B5EF4-FFF2-40B4-BE49-F238E27FC236}">
                <a16:creationId xmlns:a16="http://schemas.microsoft.com/office/drawing/2014/main" id="{8B4DF50F-46B9-36D5-F8AC-E91AF531CA80}"/>
              </a:ext>
            </a:extLst>
          </p:cNvPr>
          <p:cNvSpPr>
            <a:spLocks noGrp="1"/>
          </p:cNvSpPr>
          <p:nvPr>
            <p:ph idx="1"/>
          </p:nvPr>
        </p:nvSpPr>
        <p:spPr>
          <a:xfrm>
            <a:off x="457200" y="1104900"/>
            <a:ext cx="8229600" cy="4373563"/>
          </a:xfrm>
        </p:spPr>
        <p:txBody>
          <a:bodyPr/>
          <a:lstStyle/>
          <a:p>
            <a:r>
              <a:rPr lang="en-US" dirty="0"/>
              <a:t>The table below explains the date the data will be available based on claims establishment dates.</a:t>
            </a:r>
          </a:p>
          <a:p>
            <a:endParaRPr lang="en-US" dirty="0"/>
          </a:p>
        </p:txBody>
      </p:sp>
      <p:sp>
        <p:nvSpPr>
          <p:cNvPr id="4" name="Slide Number Placeholder 3">
            <a:extLst>
              <a:ext uri="{FF2B5EF4-FFF2-40B4-BE49-F238E27FC236}">
                <a16:creationId xmlns:a16="http://schemas.microsoft.com/office/drawing/2014/main" id="{BF4D1B70-2DF7-996A-C684-B96CE4868160}"/>
              </a:ext>
            </a:extLst>
          </p:cNvPr>
          <p:cNvSpPr>
            <a:spLocks noGrp="1"/>
          </p:cNvSpPr>
          <p:nvPr>
            <p:ph type="sldNum" sz="quarter" idx="12"/>
          </p:nvPr>
        </p:nvSpPr>
        <p:spPr/>
        <p:txBody>
          <a:bodyPr/>
          <a:lstStyle/>
          <a:p>
            <a:fld id="{31640669-3FD2-4B34-9A2D-584949EF09F8}" type="slidenum">
              <a:rPr lang="en-US" smtClean="0"/>
              <a:pPr/>
              <a:t>9</a:t>
            </a:fld>
            <a:endParaRPr lang="en-US"/>
          </a:p>
        </p:txBody>
      </p:sp>
      <p:pic>
        <p:nvPicPr>
          <p:cNvPr id="6" name="Picture 5">
            <a:extLst>
              <a:ext uri="{FF2B5EF4-FFF2-40B4-BE49-F238E27FC236}">
                <a16:creationId xmlns:a16="http://schemas.microsoft.com/office/drawing/2014/main" id="{093AFA63-B109-FAAE-8E98-F56B8E5B10F6}"/>
              </a:ext>
            </a:extLst>
          </p:cNvPr>
          <p:cNvPicPr>
            <a:picLocks noChangeAspect="1"/>
          </p:cNvPicPr>
          <p:nvPr/>
        </p:nvPicPr>
        <p:blipFill>
          <a:blip r:embed="rId2"/>
          <a:stretch>
            <a:fillRect/>
          </a:stretch>
        </p:blipFill>
        <p:spPr>
          <a:xfrm>
            <a:off x="419908" y="1911460"/>
            <a:ext cx="8266892" cy="3657917"/>
          </a:xfrm>
          <a:prstGeom prst="rect">
            <a:avLst/>
          </a:prstGeom>
        </p:spPr>
      </p:pic>
      <p:sp>
        <p:nvSpPr>
          <p:cNvPr id="8" name="TextBox 7">
            <a:extLst>
              <a:ext uri="{FF2B5EF4-FFF2-40B4-BE49-F238E27FC236}">
                <a16:creationId xmlns:a16="http://schemas.microsoft.com/office/drawing/2014/main" id="{96A7BB08-E27C-95BE-D2C5-8A524D9A0FDB}"/>
              </a:ext>
            </a:extLst>
          </p:cNvPr>
          <p:cNvSpPr txBox="1"/>
          <p:nvPr/>
        </p:nvSpPr>
        <p:spPr>
          <a:xfrm>
            <a:off x="560921" y="5504957"/>
            <a:ext cx="8022158" cy="830997"/>
          </a:xfrm>
          <a:prstGeom prst="rect">
            <a:avLst/>
          </a:prstGeom>
          <a:noFill/>
        </p:spPr>
        <p:txBody>
          <a:bodyPr wrap="square">
            <a:spAutoFit/>
          </a:bodyPr>
          <a:lstStyle/>
          <a:p>
            <a:r>
              <a:rPr lang="en-US" altLang="en-US" sz="2400" dirty="0">
                <a:solidFill>
                  <a:schemeClr val="accent1">
                    <a:lumMod val="75000"/>
                  </a:schemeClr>
                </a:solidFill>
                <a:latin typeface="Arial" panose="020B0604020202020204" pitchFamily="34" charset="0"/>
                <a:cs typeface="Arial" panose="020B0604020202020204" pitchFamily="34" charset="0"/>
              </a:rPr>
              <a:t>*If it is after 6:00 p.m. Central time, consider the claim established on Thursday.</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903555"/>
      </p:ext>
    </p:extLst>
  </p:cSld>
  <p:clrMapOvr>
    <a:masterClrMapping/>
  </p:clrMapOvr>
</p:sld>
</file>

<file path=ppt/theme/theme1.xml><?xml version="1.0" encoding="utf-8"?>
<a:theme xmlns:a="http://schemas.openxmlformats.org/drawingml/2006/main" name="Pension Standardization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sion Standardization New Template" id="{DB451228-97EF-4A9F-8C0D-58D9AF727FDB}" vid="{37E63D48-4ED8-47E1-B0FA-8A8B005176B6}"/>
    </a:ext>
  </a:extLst>
</a:theme>
</file>

<file path=docProps/app.xml><?xml version="1.0" encoding="utf-8"?>
<Properties xmlns="http://schemas.openxmlformats.org/officeDocument/2006/extended-properties" xmlns:vt="http://schemas.openxmlformats.org/officeDocument/2006/docPropsVTypes">
  <Template>Pension Standardization New Template</Template>
  <TotalTime>191</TotalTime>
  <Words>2120</Words>
  <Application>Microsoft Office PowerPoint</Application>
  <PresentationFormat>On-screen Show (4:3)</PresentationFormat>
  <Paragraphs>175</Paragraphs>
  <Slides>35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Pension Standardization New Template</vt:lpstr>
      <vt:lpstr>Upfront Verification of  Federal Tax Information </vt:lpstr>
      <vt:lpstr>References</vt:lpstr>
      <vt:lpstr>Objectives</vt:lpstr>
      <vt:lpstr>Federal Tax Information (FTI) Definition</vt:lpstr>
      <vt:lpstr>Use of FTI</vt:lpstr>
      <vt:lpstr>FTI Claim Labels</vt:lpstr>
      <vt:lpstr>FTI Claim Label Notes </vt:lpstr>
      <vt:lpstr>Availability of FTI</vt:lpstr>
      <vt:lpstr>Data Table </vt:lpstr>
      <vt:lpstr>When FTI Will Not Populate</vt:lpstr>
      <vt:lpstr>FTI Processing Exceptions (1 of 2)</vt:lpstr>
      <vt:lpstr>FTI Processing Exceptions (2 of 2)</vt:lpstr>
      <vt:lpstr>Obtaining FTI Data (1 of 2)</vt:lpstr>
      <vt:lpstr>Obtaining FTI Data (2 of 2)</vt:lpstr>
      <vt:lpstr>Analyzing Information Provided</vt:lpstr>
      <vt:lpstr>Analyzing Information Provided (1 of 2)</vt:lpstr>
      <vt:lpstr>Analyzing Information Provided (2 of 2)</vt:lpstr>
      <vt:lpstr>FTI Notification Text</vt:lpstr>
      <vt:lpstr>Analyzing the Information </vt:lpstr>
      <vt:lpstr>FTI Development Text</vt:lpstr>
      <vt:lpstr>Letters Containing FTI</vt:lpstr>
      <vt:lpstr>FTI and Net Worth</vt:lpstr>
      <vt:lpstr>Development for Interest (1 of 2)</vt:lpstr>
      <vt:lpstr>Development for Interest (2 of 2)</vt:lpstr>
      <vt:lpstr>Liberalizing Legislation</vt:lpstr>
      <vt:lpstr>Accrued Claims</vt:lpstr>
      <vt:lpstr>Releasing FTI</vt:lpstr>
      <vt:lpstr>Releasing Information Over the Telephone</vt:lpstr>
      <vt:lpstr>Telephone Example</vt:lpstr>
      <vt:lpstr>FTI Storage (1 of 2)</vt:lpstr>
      <vt:lpstr>FTI Storage (2 of 2)</vt:lpstr>
      <vt:lpstr>Safeguarding FTI</vt:lpstr>
      <vt:lpstr>Unauthorized Disclosure of FTI</vt:lpstr>
      <vt:lpstr>Questions?</vt:lpstr>
      <vt:lpstr>TMS Survey </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Upfront Verification of Federal Tax Information PowerPoint Presentation</dc:title>
  <dc:creator>Department of Veterans Affairs, Veterans Benefits Administration, Pension and Fiduciary Service, STAFF</dc:creator>
  <cp:lastModifiedBy>Kathy Poole</cp:lastModifiedBy>
  <cp:revision>11</cp:revision>
  <dcterms:created xsi:type="dcterms:W3CDTF">2023-01-27T18:20:04Z</dcterms:created>
  <dcterms:modified xsi:type="dcterms:W3CDTF">2024-02-27T19:04:43Z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