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3" r:id="rId5"/>
    <p:sldMasterId id="2147483670" r:id="rId6"/>
  </p:sldMasterIdLst>
  <p:notesMasterIdLst>
    <p:notesMasterId r:id="rId21"/>
  </p:notesMasterIdLst>
  <p:sldIdLst>
    <p:sldId id="285" r:id="rId7"/>
    <p:sldId id="286" r:id="rId8"/>
    <p:sldId id="287" r:id="rId9"/>
    <p:sldId id="288" r:id="rId10"/>
    <p:sldId id="301" r:id="rId11"/>
    <p:sldId id="304" r:id="rId12"/>
    <p:sldId id="305" r:id="rId13"/>
    <p:sldId id="308" r:id="rId14"/>
    <p:sldId id="309" r:id="rId15"/>
    <p:sldId id="310" r:id="rId16"/>
    <p:sldId id="311" r:id="rId17"/>
    <p:sldId id="312" r:id="rId18"/>
    <p:sldId id="313" r:id="rId19"/>
    <p:sldId id="290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B3E175"/>
    <a:srgbClr val="66CCFF"/>
    <a:srgbClr val="3BA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6397" autoAdjust="0"/>
  </p:normalViewPr>
  <p:slideViewPr>
    <p:cSldViewPr>
      <p:cViewPr varScale="1">
        <p:scale>
          <a:sx n="70" d="100"/>
          <a:sy n="70" d="100"/>
        </p:scale>
        <p:origin x="20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5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F6123-5584-4859-9232-7C64D48C60BC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3C7BD-EE4B-42E2-A75C-958D06C6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6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086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62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14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>
                <a:effectLst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88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74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4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7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5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35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49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45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29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94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14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6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5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44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96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9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41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83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26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30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10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28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50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07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76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98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337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396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604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25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6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815296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65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989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4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9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7288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175756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47605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176069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24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71114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909" y="6184206"/>
            <a:ext cx="2563091" cy="64170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34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82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D316-A095-4798-BA6F-ADC1D3092531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1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1162-3151-427E-8584-F036A8B338EE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1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FTNGQUALOVRST.VBACO@va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FTNGQUALOVRST.VBACO@va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PFTNGQUALOVRST.VBACO@v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baw.vba.va.gov/bl/21/star/star_home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/>
              <a:t>Administrative Error Reminders</a:t>
            </a:r>
            <a:br>
              <a:rPr lang="en-US" sz="3600" b="1" dirty="0"/>
            </a:br>
            <a:r>
              <a:rPr lang="en-US" sz="3600" b="1" dirty="0"/>
              <a:t>Quality Call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267200"/>
            <a:ext cx="7696200" cy="1066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Pension and Fiduciary Service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12501" y="4267200"/>
            <a:ext cx="7467600" cy="15541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  <a:latin typeface="+mj-lt"/>
              </a:rPr>
              <a:t>July 2021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4" descr="dva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193799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0056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Requesting P&amp;F Approval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28B0E9-B5D9-45C4-8B43-C876A867E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>
            <a:normAutofit/>
          </a:bodyPr>
          <a:lstStyle/>
          <a:p>
            <a:pPr marL="514350" indent="-457200"/>
            <a:r>
              <a:rPr lang="en-US" sz="2400" dirty="0"/>
              <a:t>Extend suspense date 60 days</a:t>
            </a:r>
          </a:p>
          <a:p>
            <a:pPr marL="514350" indent="-457200"/>
            <a:r>
              <a:rPr lang="en-US" sz="2400" dirty="0"/>
              <a:t>Notify the P&amp;F Service Quality and Oversight Staff by e-mail (</a:t>
            </a:r>
            <a:r>
              <a:rPr lang="en-US" sz="2400" dirty="0">
                <a:hlinkClick r:id="rId3"/>
              </a:rPr>
              <a:t>VAVBAWAS/CO/P&amp;F TNG QUAL OVRST</a:t>
            </a:r>
            <a:r>
              <a:rPr lang="en-US" sz="2400" dirty="0"/>
              <a:t>) that an administrative decision requiring approval is available in the beneficiary’s eFolder.</a:t>
            </a:r>
          </a:p>
        </p:txBody>
      </p:sp>
    </p:spTree>
    <p:extLst>
      <p:ext uri="{BB962C8B-B14F-4D97-AF65-F5344CB8AC3E}">
        <p14:creationId xmlns:p14="http://schemas.microsoft.com/office/powerpoint/2010/main" val="3641781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Erroneous Payment Log (1 of 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28B0E9-B5D9-45C4-8B43-C876A867E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The log must contain the following information:</a:t>
            </a:r>
          </a:p>
          <a:p>
            <a:r>
              <a:rPr lang="en-US" sz="1800" dirty="0"/>
              <a:t>beneficiary’s claim number</a:t>
            </a:r>
          </a:p>
          <a:p>
            <a:r>
              <a:rPr lang="en-US" sz="1800" dirty="0"/>
              <a:t>Beneficiary Identification and Records Locator Subsystem record number (if applicable)</a:t>
            </a:r>
          </a:p>
          <a:p>
            <a:r>
              <a:rPr lang="en-US" sz="1800" dirty="0"/>
              <a:t>duplicate payment information, if applicable, including </a:t>
            </a:r>
          </a:p>
          <a:p>
            <a:pPr lvl="1"/>
            <a:r>
              <a:rPr lang="en-US" sz="1800" dirty="0"/>
              <a:t>number of additional payments (outside of the adjusted award) and</a:t>
            </a:r>
          </a:p>
          <a:p>
            <a:pPr lvl="1"/>
            <a:r>
              <a:rPr lang="en-US" sz="1800" dirty="0"/>
              <a:t>total amount of each additional payment (outside of the adjusted award)</a:t>
            </a:r>
          </a:p>
          <a:p>
            <a:r>
              <a:rPr lang="en-US" sz="1800" dirty="0"/>
              <a:t>the date each EP was established and cleared to control for </a:t>
            </a:r>
          </a:p>
          <a:p>
            <a:pPr lvl="1"/>
            <a:r>
              <a:rPr lang="en-US" sz="1800" dirty="0"/>
              <a:t>correction of the erroneous payment</a:t>
            </a:r>
          </a:p>
          <a:p>
            <a:pPr lvl="1"/>
            <a:r>
              <a:rPr lang="en-US" sz="1800" dirty="0"/>
              <a:t>due process, and</a:t>
            </a:r>
          </a:p>
          <a:p>
            <a:pPr lvl="1"/>
            <a:r>
              <a:rPr lang="en-US" sz="1800" dirty="0"/>
              <a:t>the potential overpayment</a:t>
            </a:r>
          </a:p>
          <a:p>
            <a:r>
              <a:rPr lang="en-US" sz="1800" dirty="0"/>
              <a:t>trouble ticket number</a:t>
            </a:r>
          </a:p>
          <a:p>
            <a:r>
              <a:rPr lang="en-US" sz="1800" dirty="0"/>
              <a:t>date the corporate record was corrected, and</a:t>
            </a:r>
          </a:p>
          <a:p>
            <a:r>
              <a:rPr lang="en-US" sz="1800" dirty="0"/>
              <a:t>amount of any overpayment waived as part of any administrative decision. 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5715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5807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Erroneous Payment Log (2 of 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28B0E9-B5D9-45C4-8B43-C876A867E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PMCMs must e-mail a copy of the log to P&amp;F Service (at </a:t>
            </a:r>
            <a:r>
              <a:rPr lang="en-US" sz="2400" dirty="0">
                <a:hlinkClick r:id="rId3"/>
              </a:rPr>
              <a:t>VAVBAWAS/CO/P&amp;F TNG QUAL OVRST</a:t>
            </a:r>
            <a:r>
              <a:rPr lang="en-US" sz="2400" dirty="0"/>
              <a:t>) on a quarterly basis.  (Negative reports are required.)  The due date for submission of the log is 14 business days after</a:t>
            </a:r>
          </a:p>
          <a:p>
            <a:r>
              <a:rPr lang="en-US" sz="2400" dirty="0"/>
              <a:t>March 31</a:t>
            </a:r>
          </a:p>
          <a:p>
            <a:r>
              <a:rPr lang="en-US" sz="2400" dirty="0"/>
              <a:t>June 30</a:t>
            </a:r>
          </a:p>
          <a:p>
            <a:r>
              <a:rPr lang="en-US" sz="2400" dirty="0"/>
              <a:t>September 30, and</a:t>
            </a:r>
          </a:p>
          <a:p>
            <a:r>
              <a:rPr lang="en-US" sz="2400" dirty="0"/>
              <a:t>December 31.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endParaRPr lang="en-US" sz="3500" dirty="0"/>
          </a:p>
          <a:p>
            <a:pPr marL="5715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6713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/>
              <a:t>Helpful Tips</a:t>
            </a:r>
            <a:endParaRPr lang="en-US" sz="2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28B0E9-B5D9-45C4-8B43-C876A867E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/>
              <a:t>Do not inform claimant that we will waive the overpayment in due process letter</a:t>
            </a:r>
          </a:p>
          <a:p>
            <a:r>
              <a:rPr lang="en-US" sz="2400" dirty="0"/>
              <a:t>Send admin error to P&amp;F Service as due process is sent to claimant</a:t>
            </a:r>
          </a:p>
          <a:p>
            <a:r>
              <a:rPr lang="en-US" sz="2400" dirty="0"/>
              <a:t>Document the correct dates of overpayment</a:t>
            </a:r>
          </a:p>
          <a:p>
            <a:r>
              <a:rPr lang="en-US" sz="2400" dirty="0"/>
              <a:t>Provide full review and clear explanations in narrative</a:t>
            </a:r>
          </a:p>
          <a:p>
            <a:r>
              <a:rPr lang="en-US" sz="2400" dirty="0"/>
              <a:t>Look for claimant knowledge</a:t>
            </a:r>
          </a:p>
          <a:p>
            <a:endParaRPr lang="en-US" sz="3500" dirty="0"/>
          </a:p>
          <a:p>
            <a:endParaRPr lang="en-US" sz="3500" dirty="0"/>
          </a:p>
          <a:p>
            <a:pPr marL="0" indent="0">
              <a:buNone/>
            </a:pPr>
            <a:endParaRPr lang="en-US" sz="3500" dirty="0"/>
          </a:p>
          <a:p>
            <a:pPr marL="5715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33119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Content Placeholder 3" descr="Image of question marks">
            <a:extLst>
              <a:ext uri="{FF2B5EF4-FFF2-40B4-BE49-F238E27FC236}">
                <a16:creationId xmlns:a16="http://schemas.microsoft.com/office/drawing/2014/main" id="{1A0B28A3-9AA8-4E7C-8558-099047C184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665876"/>
            <a:ext cx="2857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7262096-81B9-48E3-A3EA-31EBF592D077}"/>
              </a:ext>
            </a:extLst>
          </p:cNvPr>
          <p:cNvSpPr/>
          <p:nvPr/>
        </p:nvSpPr>
        <p:spPr>
          <a:xfrm>
            <a:off x="657225" y="4545793"/>
            <a:ext cx="78295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</a:rPr>
              <a:t>Additional questions should be sent to the Pension Quality and Oversight mailbox: </a:t>
            </a:r>
            <a:r>
              <a:rPr lang="en-US" sz="2200" dirty="0">
                <a:hlinkClick r:id="rId4"/>
              </a:rPr>
              <a:t>VAVBAWAS/CO/P&amp;F TNG QUAL OVRST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9252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464D5-BE1B-4BC1-9174-98A495696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M21-1, Part III, Subpart v, Chapter 1, Section I - Correcting the Erroneous Payment of Benefits to a Beneficiary</a:t>
            </a:r>
          </a:p>
          <a:p>
            <a:r>
              <a:rPr lang="en-US" sz="2400" dirty="0"/>
              <a:t>M21-1, Part III, Subpart vi, Chapter 5, Section A – Fraud</a:t>
            </a:r>
          </a:p>
          <a:p>
            <a:r>
              <a:rPr lang="en-US" sz="2400" dirty="0">
                <a:hlinkClick r:id="rId3"/>
              </a:rPr>
              <a:t>Administrative Error Paid/Due Calculator Over $25K</a:t>
            </a:r>
            <a:endParaRPr lang="en-US" sz="24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4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2782-0B30-4C4D-AA06-1C93BB57B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/>
              <a:t>Review characteristics of administrative errors</a:t>
            </a:r>
          </a:p>
          <a:p>
            <a:r>
              <a:rPr lang="en-US" sz="2400" dirty="0"/>
              <a:t>Discuss P&amp;F Service review of administrative errors</a:t>
            </a:r>
          </a:p>
          <a:p>
            <a:r>
              <a:rPr lang="en-US" sz="2400" dirty="0"/>
              <a:t>Understand that not all administrative errors are the fault of the VA</a:t>
            </a:r>
          </a:p>
          <a:p>
            <a:r>
              <a:rPr lang="en-US" sz="2400" dirty="0"/>
              <a:t>Identify the proper notification elements for due process</a:t>
            </a:r>
          </a:p>
          <a:p>
            <a:r>
              <a:rPr lang="en-US" sz="2400" dirty="0"/>
              <a:t>Recognize the approval process</a:t>
            </a:r>
          </a:p>
          <a:p>
            <a:r>
              <a:rPr lang="en-US" sz="2400" dirty="0"/>
              <a:t>Discuss the erroneous payment log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Objectives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52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BB7-265F-4AF1-839E-ECA3D661D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97363"/>
          </a:xfrm>
        </p:spPr>
        <p:txBody>
          <a:bodyPr>
            <a:normAutofit/>
          </a:bodyPr>
          <a:lstStyle/>
          <a:p>
            <a:r>
              <a:rPr lang="en-US" sz="2400" dirty="0"/>
              <a:t>Occur when VA pays benefits to a beneficiary in an amount that exceeds his/her entitlement due to actions VA took that usually, but not always, stem from misapplication of the law</a:t>
            </a:r>
          </a:p>
          <a:p>
            <a:r>
              <a:rPr lang="en-US" sz="2400" dirty="0"/>
              <a:t>All administrative errors must be logged and tracked by each Pension Management Center (PMC)</a:t>
            </a:r>
          </a:p>
          <a:p>
            <a:r>
              <a:rPr lang="en-US" sz="2400" dirty="0"/>
              <a:t>Each case that involves a payment over $25,000 must be approved by Pension and Fiduciary (P&amp;F) Service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Administrative Error Overview</a:t>
            </a:r>
          </a:p>
        </p:txBody>
      </p:sp>
    </p:spTree>
    <p:extLst>
      <p:ext uri="{BB962C8B-B14F-4D97-AF65-F5344CB8AC3E}">
        <p14:creationId xmlns:p14="http://schemas.microsoft.com/office/powerpoint/2010/main" val="365320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BB7-265F-4AF1-839E-ECA3D661D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97363"/>
          </a:xfrm>
        </p:spPr>
        <p:txBody>
          <a:bodyPr>
            <a:normAutofit/>
          </a:bodyPr>
          <a:lstStyle/>
          <a:p>
            <a:r>
              <a:rPr lang="en-US" sz="2400" dirty="0"/>
              <a:t>P&amp;F Service looks for:</a:t>
            </a:r>
          </a:p>
          <a:p>
            <a:pPr lvl="1"/>
            <a:r>
              <a:rPr lang="en-US" sz="2400" dirty="0"/>
              <a:t>Whether the station has made an error</a:t>
            </a:r>
          </a:p>
          <a:p>
            <a:pPr lvl="1"/>
            <a:r>
              <a:rPr lang="en-US" sz="2400" dirty="0"/>
              <a:t>Whether there is any claimant fault to be found</a:t>
            </a:r>
          </a:p>
          <a:p>
            <a:pPr lvl="1"/>
            <a:r>
              <a:rPr lang="en-US" sz="2400" dirty="0"/>
              <a:t>Whether the claimant should have, or did know they were not entitled to benefits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P&amp;F Service Review</a:t>
            </a:r>
          </a:p>
        </p:txBody>
      </p:sp>
    </p:spTree>
    <p:extLst>
      <p:ext uri="{BB962C8B-B14F-4D97-AF65-F5344CB8AC3E}">
        <p14:creationId xmlns:p14="http://schemas.microsoft.com/office/powerpoint/2010/main" val="306894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BB7-265F-4AF1-839E-ECA3D661D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Consider all the available evidence of record, such as:     </a:t>
            </a:r>
          </a:p>
          <a:p>
            <a:r>
              <a:rPr lang="en-US" sz="2400" dirty="0"/>
              <a:t>correspondence VA sent to the beneficiary, including </a:t>
            </a:r>
          </a:p>
          <a:p>
            <a:pPr lvl="1"/>
            <a:r>
              <a:rPr lang="en-US" sz="2400" dirty="0"/>
              <a:t>cost-of-living adjustment letters</a:t>
            </a:r>
          </a:p>
          <a:p>
            <a:pPr lvl="1"/>
            <a:r>
              <a:rPr lang="en-US" sz="2400" dirty="0"/>
              <a:t>decision notices, and</a:t>
            </a:r>
          </a:p>
          <a:p>
            <a:pPr lvl="1"/>
            <a:r>
              <a:rPr lang="en-US" sz="2400" dirty="0"/>
              <a:t>development letters, and</a:t>
            </a:r>
          </a:p>
          <a:p>
            <a:r>
              <a:rPr lang="en-US" sz="2400" dirty="0"/>
              <a:t>statements the beneficiary and others made to VA.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0"/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Determining Whether to Attribute the Erroneous Payment of Benefits to Administrative Error (1 of 2)</a:t>
            </a:r>
          </a:p>
        </p:txBody>
      </p:sp>
    </p:spTree>
    <p:extLst>
      <p:ext uri="{BB962C8B-B14F-4D97-AF65-F5344CB8AC3E}">
        <p14:creationId xmlns:p14="http://schemas.microsoft.com/office/powerpoint/2010/main" val="277712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BB7-265F-4AF1-839E-ECA3D661D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0"/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Determining Whether to Attribute the Erroneous Payment of Benefits to Administrative Error (2 of 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9E2B1-63A0-497B-B575-9EA19347B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853704"/>
            <a:ext cx="7391400" cy="515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034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Issuing Due Process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28B0E9-B5D9-45C4-8B43-C876A867E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Propose to retroactively adjust the beneficiary’s award to correct the error</a:t>
            </a:r>
          </a:p>
          <a:p>
            <a:r>
              <a:rPr lang="en-US" sz="2600" dirty="0"/>
              <a:t>Provide the effective date of the proposed adjustment</a:t>
            </a:r>
          </a:p>
          <a:p>
            <a:r>
              <a:rPr lang="en-US" sz="2600" dirty="0"/>
              <a:t>Advise the beneficiary that the proposed action, if taken, could create an overpayment that VA might require the beneficiary to repay, and</a:t>
            </a:r>
          </a:p>
          <a:p>
            <a:r>
              <a:rPr lang="en-US" sz="2600" dirty="0"/>
              <a:t>Inform the beneficiary that he/she has 60 days from the date of the notice to provide evidence showing VA should not take the proposed action</a:t>
            </a:r>
          </a:p>
          <a:p>
            <a:r>
              <a:rPr lang="en-US" sz="2600" dirty="0"/>
              <a:t>If correction of the administrative error will affect the beneficiary’s </a:t>
            </a:r>
            <a:r>
              <a:rPr lang="en-US" sz="2600" b="1" i="1" dirty="0"/>
              <a:t>current</a:t>
            </a:r>
            <a:r>
              <a:rPr lang="en-US" sz="2600" dirty="0"/>
              <a:t> rate of payment, include instructions in the notice of proposed adverse action for minimizing the potential overpayment of benefits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Note:  </a:t>
            </a:r>
            <a:r>
              <a:rPr lang="en-US" sz="2600" dirty="0"/>
              <a:t>If the administrative error is over $25,000, please send to P&amp;F Service while due process is pending.</a:t>
            </a:r>
            <a:endParaRPr lang="en-US" sz="2600" b="1" dirty="0"/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42123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Administrative Error Approval Process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B374E7-B75C-4DDF-B295-729DAB54FD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391854"/>
              </p:ext>
            </p:extLst>
          </p:nvPr>
        </p:nvGraphicFramePr>
        <p:xfrm>
          <a:off x="228600" y="1219200"/>
          <a:ext cx="8686800" cy="39551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111506228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504888872"/>
                    </a:ext>
                  </a:extLst>
                </a:gridCol>
              </a:tblGrid>
              <a:tr h="1036320">
                <a:tc>
                  <a:txBody>
                    <a:bodyPr/>
                    <a:lstStyle/>
                    <a:p>
                      <a:r>
                        <a:rPr lang="en-US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 total amount of benefits VA erroneously paid to the beneficiary is …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Then the decision must be approved by …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85655"/>
                  </a:ext>
                </a:extLst>
              </a:tr>
              <a:tr h="564769">
                <a:tc>
                  <a:txBody>
                    <a:bodyPr/>
                    <a:lstStyle/>
                    <a:p>
                      <a:r>
                        <a:rPr lang="en-US" sz="2200" dirty="0"/>
                        <a:t>less than 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 a coach.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552759"/>
                  </a:ext>
                </a:extLst>
              </a:tr>
              <a:tr h="1195789">
                <a:tc>
                  <a:txBody>
                    <a:bodyPr/>
                    <a:lstStyle/>
                    <a:p>
                      <a:r>
                        <a:rPr lang="en-US" sz="2200" dirty="0"/>
                        <a:t>between $2,000 and $24,999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Pension Management Center Manager (PMCM), or designee no lower than a coach.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25613"/>
                  </a:ext>
                </a:extLst>
              </a:tr>
              <a:tr h="1089321">
                <a:tc>
                  <a:txBody>
                    <a:bodyPr/>
                    <a:lstStyle/>
                    <a:p>
                      <a:r>
                        <a:rPr lang="en-US" sz="2200" dirty="0"/>
                        <a:t>$25,000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Compensation Service’s Program Review Staff or P&amp;F Service’s Quality and Oversight Staff.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916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854286"/>
      </p:ext>
    </p:extLst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244B86A16C994C9A3582C30FD75B66" ma:contentTypeVersion="0" ma:contentTypeDescription="Create a new document." ma:contentTypeScope="" ma:versionID="8c64f48251fb06f2fba6fc2415a870b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FB772B-7DBB-47D8-A86A-E6F279D35C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993FA49-FC48-493C-94A2-B5BE0B839CF0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41FB5B-AAB7-43F8-BCFB-F0AC22CB14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10855</TotalTime>
  <Words>826</Words>
  <Application>Microsoft Office PowerPoint</Application>
  <PresentationFormat>On-screen Show (4:3)</PresentationFormat>
  <Paragraphs>117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Myriad Pro</vt:lpstr>
      <vt:lpstr>10_Office Theme</vt:lpstr>
      <vt:lpstr>1_Custom Design</vt:lpstr>
      <vt:lpstr>Custom Design</vt:lpstr>
      <vt:lpstr>Administrative Error Reminders Quality Call</vt:lpstr>
      <vt:lpstr>References</vt:lpstr>
      <vt:lpstr>Objectives</vt:lpstr>
      <vt:lpstr>Administrative Error Overview</vt:lpstr>
      <vt:lpstr>P&amp;F Service Review</vt:lpstr>
      <vt:lpstr>Determining Whether to Attribute the Erroneous Payment of Benefits to Administrative Error (1 of 2)</vt:lpstr>
      <vt:lpstr>Determining Whether to Attribute the Erroneous Payment of Benefits to Administrative Error (2 of 2)</vt:lpstr>
      <vt:lpstr>Issuing Due Process</vt:lpstr>
      <vt:lpstr>Administrative Error Approval Process</vt:lpstr>
      <vt:lpstr>Requesting P&amp;F Approval</vt:lpstr>
      <vt:lpstr>Erroneous Payment Log (1 of 2)</vt:lpstr>
      <vt:lpstr>Erroneous Payment Log (2 of 2)</vt:lpstr>
      <vt:lpstr>Helpful Tips</vt:lpstr>
      <vt:lpstr>Questions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Pension &amp; Fiduciary Service Quality Call - July 2021</dc:title>
  <dc:creator>Department of Veterans Affairs, Veterans Benefits Administration, Pension Service, STAFF</dc:creator>
  <cp:lastModifiedBy>Kathy Poole</cp:lastModifiedBy>
  <cp:revision>186</cp:revision>
  <cp:lastPrinted>2018-01-09T18:11:21Z</cp:lastPrinted>
  <dcterms:created xsi:type="dcterms:W3CDTF">2017-12-21T16:13:31Z</dcterms:created>
  <dcterms:modified xsi:type="dcterms:W3CDTF">2021-08-03T13:15:19Z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0x01010009244B86A16C994C9A3582C30FD75B66</vt:lpwstr>
  </property>
  <property fmtid="{D5CDD505-2E9C-101B-9397-08002B2CF9AE}" pid="3" name="Language">
    <vt:lpwstr>en</vt:lpwstr>
  </property>
  <property fmtid="{D5CDD505-2E9C-101B-9397-08002B2CF9AE}" pid="4" name="Type">
    <vt:lpwstr>Presentation</vt:lpwstr>
  </property>
</Properties>
</file>