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83" r:id="rId5"/>
    <p:sldMasterId id="2147483670" r:id="rId6"/>
  </p:sldMasterIdLst>
  <p:notesMasterIdLst>
    <p:notesMasterId r:id="rId21"/>
  </p:notesMasterIdLst>
  <p:sldIdLst>
    <p:sldId id="285" r:id="rId7"/>
    <p:sldId id="286" r:id="rId8"/>
    <p:sldId id="287" r:id="rId9"/>
    <p:sldId id="288" r:id="rId10"/>
    <p:sldId id="301" r:id="rId11"/>
    <p:sldId id="304" r:id="rId12"/>
    <p:sldId id="305" r:id="rId13"/>
    <p:sldId id="308" r:id="rId14"/>
    <p:sldId id="309" r:id="rId15"/>
    <p:sldId id="310" r:id="rId16"/>
    <p:sldId id="311" r:id="rId17"/>
    <p:sldId id="312" r:id="rId18"/>
    <p:sldId id="313" r:id="rId19"/>
    <p:sldId id="290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B3E175"/>
    <a:srgbClr val="66CCFF"/>
    <a:srgbClr val="3BA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66397" autoAdjust="0"/>
  </p:normalViewPr>
  <p:slideViewPr>
    <p:cSldViewPr>
      <p:cViewPr varScale="1">
        <p:scale>
          <a:sx n="70" d="100"/>
          <a:sy n="70" d="100"/>
        </p:scale>
        <p:origin x="206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552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BF6123-5584-4859-9232-7C64D48C60BC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3C7BD-EE4B-42E2-A75C-958D06C60C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64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0869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1620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7143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>
                <a:effectLst/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9886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574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04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773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95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335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949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545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8294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3C7BD-EE4B-42E2-A75C-958D06C60C4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948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5376954"/>
            <a:ext cx="9144000" cy="14811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921339" y="4803733"/>
            <a:ext cx="5775325" cy="45053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</a:rPr>
              <a:t>August 30, 2017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285686" y="1694038"/>
            <a:ext cx="6572628" cy="1558035"/>
            <a:chOff x="966536" y="1694131"/>
            <a:chExt cx="6572628" cy="1558035"/>
          </a:xfrm>
        </p:grpSpPr>
        <p:sp>
          <p:nvSpPr>
            <p:cNvPr id="13" name="Title 1"/>
            <p:cNvSpPr txBox="1">
              <a:spLocks/>
            </p:cNvSpPr>
            <p:nvPr/>
          </p:nvSpPr>
          <p:spPr>
            <a:xfrm>
              <a:off x="966536" y="1763943"/>
              <a:ext cx="2133600" cy="1488223"/>
            </a:xfrm>
            <a:prstGeom prst="rect">
              <a:avLst/>
            </a:prstGeom>
            <a:ln>
              <a:solidFill>
                <a:schemeClr val="bg1"/>
              </a:solidFill>
            </a:ln>
            <a:effectLst/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11500" b="1" spc="-100" dirty="0">
                  <a:solidFill>
                    <a:srgbClr val="003F72">
                      <a:lumMod val="50000"/>
                    </a:srgbClr>
                  </a:solidFill>
                  <a:latin typeface="Myriad Pro"/>
                  <a:cs typeface="Arial" panose="020B0604020202020204" pitchFamily="34" charset="0"/>
                </a:rPr>
                <a:t>VA</a:t>
              </a:r>
            </a:p>
          </p:txBody>
        </p:sp>
        <p:sp>
          <p:nvSpPr>
            <p:cNvPr id="14" name="Title 1"/>
            <p:cNvSpPr txBox="1">
              <a:spLocks/>
            </p:cNvSpPr>
            <p:nvPr/>
          </p:nvSpPr>
          <p:spPr>
            <a:xfrm>
              <a:off x="3316705" y="1750278"/>
              <a:ext cx="4222459" cy="1307009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Key Leaders </a:t>
              </a:r>
              <a:b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Meeting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flipH="1">
              <a:off x="3172326" y="1694131"/>
              <a:ext cx="12032" cy="1280160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664" y="5644912"/>
            <a:ext cx="3048000" cy="82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4147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68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5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744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96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192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241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683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426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5303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85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Agenda</a:t>
            </a:r>
            <a:endParaRPr lang="en-US" sz="3600" u="sng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31373" y="1659466"/>
            <a:ext cx="8481253" cy="369332"/>
          </a:xfrm>
          <a:prstGeom prst="rect">
            <a:avLst/>
          </a:prstGeom>
          <a:solidFill>
            <a:srgbClr val="00B0F0"/>
          </a:solidFill>
        </p:spPr>
        <p:txBody>
          <a:bodyPr wrap="square" lIns="91440" tIns="45720" rIns="91440" bIns="45720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47693" y="2749897"/>
            <a:ext cx="7892223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0000"/>
                </a:solidFill>
              </a:rPr>
              <a:t>Good News Story</a:t>
            </a:r>
          </a:p>
          <a:p>
            <a:pPr marL="0" lvl="1">
              <a:spcBef>
                <a:spcPts val="1200"/>
              </a:spcBef>
            </a:pPr>
            <a:endParaRPr lang="en-US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110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5289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D316-A095-4798-BA6F-ADC1D3092531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7507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907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2760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9981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0337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0396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7604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9725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860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38152962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5656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9989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1162-3151-427E-8584-F036A8B338EE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343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1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937831" y="64002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790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72887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1757561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14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142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476056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1760697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971800" y="63246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271114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9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140680"/>
            <a:ext cx="9144000" cy="7318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00232"/>
            <a:ext cx="3846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050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72200"/>
            <a:ext cx="2037558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PPSeal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9909" y="6184206"/>
            <a:ext cx="2563091" cy="641708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234343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82" r:id="rId10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ED316-A095-4798-BA6F-ADC1D3092531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9919F-1677-44F2-BEEF-EAD82A0FC6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71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F1162-3151-427E-8584-F036A8B338EE}" type="datetimeFigureOut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5B4D9-9964-4CB5-BA93-086E985770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31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PFTNGQUALOVRST.VBACO@va.gov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PFTNGQUALOVRST.VBACO@va.gov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PFTNGQUALOVRST.VBACO@va.go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baw.vba.va.gov/bl/21/star/star_home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b="1" dirty="0"/>
              <a:t>Administrative Error Reminders</a:t>
            </a:r>
            <a:br>
              <a:rPr lang="en-US" sz="3600" b="1" dirty="0"/>
            </a:br>
            <a:r>
              <a:rPr lang="en-US" sz="3600" b="1" dirty="0"/>
              <a:t>Quality Call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267200"/>
            <a:ext cx="7696200" cy="10668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Pension and Fiduciary Service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12501" y="4267200"/>
            <a:ext cx="7467600" cy="15541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  <a:latin typeface="+mj-lt"/>
              </a:rPr>
              <a:t>July 2021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Picture 4" descr="dvase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1193799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80056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EA0F-F264-4DBA-8450-109ED0C85B89}" type="slidenum">
              <a:rPr lang="en-US" smtClean="0"/>
              <a:t>10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Requesting P&amp;F Approval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A28B0E9-B5D9-45C4-8B43-C876A867E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876800"/>
          </a:xfrm>
        </p:spPr>
        <p:txBody>
          <a:bodyPr>
            <a:normAutofit/>
          </a:bodyPr>
          <a:lstStyle/>
          <a:p>
            <a:pPr marL="514350" indent="-457200"/>
            <a:r>
              <a:rPr lang="en-US" sz="2400" dirty="0"/>
              <a:t>Extend suspense date 60 days</a:t>
            </a:r>
          </a:p>
          <a:p>
            <a:pPr marL="514350" indent="-457200"/>
            <a:r>
              <a:rPr lang="en-US" sz="2400" dirty="0"/>
              <a:t>Notify the P&amp;F Service Quality and Oversight Staff by e-mail (</a:t>
            </a:r>
            <a:r>
              <a:rPr lang="en-US" sz="2400" dirty="0">
                <a:hlinkClick r:id="rId3"/>
              </a:rPr>
              <a:t>VAVBAWAS/CO/P&amp;F TNG QUAL OVRST</a:t>
            </a:r>
            <a:r>
              <a:rPr lang="en-US" sz="2400" dirty="0"/>
              <a:t>) that an administrative decision requiring approval is available in the beneficiary’s eFolder.</a:t>
            </a:r>
          </a:p>
        </p:txBody>
      </p:sp>
    </p:spTree>
    <p:extLst>
      <p:ext uri="{BB962C8B-B14F-4D97-AF65-F5344CB8AC3E}">
        <p14:creationId xmlns:p14="http://schemas.microsoft.com/office/powerpoint/2010/main" val="3641781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EA0F-F264-4DBA-8450-109ED0C85B89}" type="slidenum">
              <a:rPr lang="en-US" smtClean="0"/>
              <a:t>11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Erroneous Payment Log (1 of 2)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A28B0E9-B5D9-45C4-8B43-C876A867E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The log must contain the following information:</a:t>
            </a:r>
          </a:p>
          <a:p>
            <a:r>
              <a:rPr lang="en-US" sz="1800" dirty="0"/>
              <a:t>beneficiary’s claim number</a:t>
            </a:r>
          </a:p>
          <a:p>
            <a:r>
              <a:rPr lang="en-US" sz="1800" dirty="0"/>
              <a:t>Beneficiary Identification and Records Locator Subsystem record number (if applicable)</a:t>
            </a:r>
          </a:p>
          <a:p>
            <a:r>
              <a:rPr lang="en-US" sz="1800" dirty="0"/>
              <a:t>duplicate payment information, if applicable, including </a:t>
            </a:r>
          </a:p>
          <a:p>
            <a:pPr lvl="1"/>
            <a:r>
              <a:rPr lang="en-US" sz="1800" dirty="0"/>
              <a:t>number of additional payments (outside of the adjusted award) and</a:t>
            </a:r>
          </a:p>
          <a:p>
            <a:pPr lvl="1"/>
            <a:r>
              <a:rPr lang="en-US" sz="1800" dirty="0"/>
              <a:t>total amount of each additional payment (outside of the adjusted award)</a:t>
            </a:r>
          </a:p>
          <a:p>
            <a:r>
              <a:rPr lang="en-US" sz="1800" dirty="0"/>
              <a:t>the date each EP was established and cleared to control for </a:t>
            </a:r>
          </a:p>
          <a:p>
            <a:pPr lvl="1"/>
            <a:r>
              <a:rPr lang="en-US" sz="1800" dirty="0"/>
              <a:t>correction of the erroneous payment</a:t>
            </a:r>
          </a:p>
          <a:p>
            <a:pPr lvl="1"/>
            <a:r>
              <a:rPr lang="en-US" sz="1800" dirty="0"/>
              <a:t>due process, and</a:t>
            </a:r>
          </a:p>
          <a:p>
            <a:pPr lvl="1"/>
            <a:r>
              <a:rPr lang="en-US" sz="1800" dirty="0"/>
              <a:t>the potential overpayment</a:t>
            </a:r>
          </a:p>
          <a:p>
            <a:r>
              <a:rPr lang="en-US" sz="1800" dirty="0"/>
              <a:t>trouble ticket number</a:t>
            </a:r>
          </a:p>
          <a:p>
            <a:r>
              <a:rPr lang="en-US" sz="1800" dirty="0"/>
              <a:t>date the corporate record was corrected, and</a:t>
            </a:r>
          </a:p>
          <a:p>
            <a:r>
              <a:rPr lang="en-US" sz="1800" dirty="0"/>
              <a:t>amount of any overpayment waived as part of any administrative decision. 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5715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5807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EA0F-F264-4DBA-8450-109ED0C85B89}" type="slidenum">
              <a:rPr lang="en-US" smtClean="0"/>
              <a:t>12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Erroneous Payment Log (2 of 2)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A28B0E9-B5D9-45C4-8B43-C876A867E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PMCMs must e-mail a copy of the log to P&amp;F Service (at </a:t>
            </a:r>
            <a:r>
              <a:rPr lang="en-US" sz="2400" dirty="0">
                <a:hlinkClick r:id="rId3"/>
              </a:rPr>
              <a:t>VAVBAWAS/CO/P&amp;F TNG QUAL OVRST</a:t>
            </a:r>
            <a:r>
              <a:rPr lang="en-US" sz="2400" dirty="0"/>
              <a:t>) on a quarterly basis.  (Negative reports are required.)  The due date for submission of the log is 14 business days after</a:t>
            </a:r>
          </a:p>
          <a:p>
            <a:r>
              <a:rPr lang="en-US" sz="2400" dirty="0"/>
              <a:t>March 31</a:t>
            </a:r>
          </a:p>
          <a:p>
            <a:r>
              <a:rPr lang="en-US" sz="2400" dirty="0"/>
              <a:t>June 30</a:t>
            </a:r>
          </a:p>
          <a:p>
            <a:r>
              <a:rPr lang="en-US" sz="2400" dirty="0"/>
              <a:t>September 30, and</a:t>
            </a:r>
          </a:p>
          <a:p>
            <a:r>
              <a:rPr lang="en-US" sz="2400" dirty="0"/>
              <a:t>December 31.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endParaRPr lang="en-US" sz="3500" dirty="0"/>
          </a:p>
          <a:p>
            <a:pPr marL="57150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46713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EA0F-F264-4DBA-8450-109ED0C85B89}" type="slidenum">
              <a:rPr lang="en-US" smtClean="0"/>
              <a:t>13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/>
              <a:t>Helpful Tips</a:t>
            </a:r>
            <a:endParaRPr lang="en-US" sz="28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A28B0E9-B5D9-45C4-8B43-C876A867E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876800"/>
          </a:xfrm>
        </p:spPr>
        <p:txBody>
          <a:bodyPr>
            <a:normAutofit/>
          </a:bodyPr>
          <a:lstStyle/>
          <a:p>
            <a:r>
              <a:rPr lang="en-US" sz="2400" dirty="0"/>
              <a:t>Do not inform claimant that we will waive the overpayment in due process letter</a:t>
            </a:r>
          </a:p>
          <a:p>
            <a:r>
              <a:rPr lang="en-US" sz="2400" dirty="0"/>
              <a:t>Send admin error to P&amp;F Service as due process is sent to claimant</a:t>
            </a:r>
          </a:p>
          <a:p>
            <a:r>
              <a:rPr lang="en-US" sz="2400" dirty="0"/>
              <a:t>Document the correct dates of overpayment</a:t>
            </a:r>
          </a:p>
          <a:p>
            <a:r>
              <a:rPr lang="en-US" sz="2400" dirty="0"/>
              <a:t>Provide full review and clear explanations in narrative</a:t>
            </a:r>
          </a:p>
          <a:p>
            <a:r>
              <a:rPr lang="en-US" sz="2400" dirty="0"/>
              <a:t>Look for claimant knowledge</a:t>
            </a:r>
          </a:p>
          <a:p>
            <a:endParaRPr lang="en-US" sz="3500" dirty="0"/>
          </a:p>
          <a:p>
            <a:endParaRPr lang="en-US" sz="3500" dirty="0"/>
          </a:p>
          <a:p>
            <a:pPr marL="0" indent="0">
              <a:buNone/>
            </a:pPr>
            <a:endParaRPr lang="en-US" sz="3500" dirty="0"/>
          </a:p>
          <a:p>
            <a:pPr marL="57150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033119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EA0F-F264-4DBA-8450-109ED0C85B89}" type="slidenum">
              <a:rPr lang="en-US" smtClean="0"/>
              <a:t>14</a:t>
            </a:fld>
            <a:endParaRPr lang="en-US" dirty="0"/>
          </a:p>
        </p:txBody>
      </p:sp>
      <p:pic>
        <p:nvPicPr>
          <p:cNvPr id="5" name="Content Placeholder 3" descr="Image of question marks">
            <a:extLst>
              <a:ext uri="{FF2B5EF4-FFF2-40B4-BE49-F238E27FC236}">
                <a16:creationId xmlns:a16="http://schemas.microsoft.com/office/drawing/2014/main" id="{1A0B28A3-9AA8-4E7C-8558-099047C184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1665876"/>
            <a:ext cx="285750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7262096-81B9-48E3-A3EA-31EBF592D077}"/>
              </a:ext>
            </a:extLst>
          </p:cNvPr>
          <p:cNvSpPr/>
          <p:nvPr/>
        </p:nvSpPr>
        <p:spPr>
          <a:xfrm>
            <a:off x="657225" y="4545793"/>
            <a:ext cx="78295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</a:rPr>
              <a:t>Additional questions should be sent to the Pension Quality and Oversight mailbox: </a:t>
            </a:r>
            <a:r>
              <a:rPr lang="en-US" sz="2200" dirty="0">
                <a:hlinkClick r:id="rId4"/>
              </a:rPr>
              <a:t>VAVBAWAS/CO/P&amp;F TNG QUAL OVRST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92521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464D5-BE1B-4BC1-9174-98A495696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M21-1, Part III, Subpart v, Chapter 1, Section I - Correcting the Erroneous Payment of Benefits to a Beneficiary</a:t>
            </a:r>
          </a:p>
          <a:p>
            <a:r>
              <a:rPr lang="en-US" sz="2400" dirty="0"/>
              <a:t>M21-1, Part III, Subpart vi, Chapter 5, Section A – Fraud</a:t>
            </a:r>
          </a:p>
          <a:p>
            <a:r>
              <a:rPr lang="en-US" sz="2400" dirty="0">
                <a:hlinkClick r:id="rId3"/>
              </a:rPr>
              <a:t>Administrative Error Paid/Due Calculator Over $25K</a:t>
            </a:r>
            <a:endParaRPr lang="en-US" sz="24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EA0F-F264-4DBA-8450-109ED0C85B89}" type="slidenum">
              <a:rPr lang="en-US" smtClean="0"/>
              <a:t>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746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F2782-0B30-4C4D-AA06-1C93BB57B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221163"/>
          </a:xfrm>
        </p:spPr>
        <p:txBody>
          <a:bodyPr>
            <a:normAutofit/>
          </a:bodyPr>
          <a:lstStyle/>
          <a:p>
            <a:r>
              <a:rPr lang="en-US" sz="2400" dirty="0"/>
              <a:t>Review characteristics of administrative errors</a:t>
            </a:r>
          </a:p>
          <a:p>
            <a:r>
              <a:rPr lang="en-US" sz="2400" dirty="0"/>
              <a:t>Discuss P&amp;F Service review of administrative errors</a:t>
            </a:r>
          </a:p>
          <a:p>
            <a:r>
              <a:rPr lang="en-US" sz="2400" dirty="0"/>
              <a:t>Understand that not all administrative errors are the fault of the VA</a:t>
            </a:r>
          </a:p>
          <a:p>
            <a:r>
              <a:rPr lang="en-US" sz="2400" dirty="0"/>
              <a:t>Identify the proper notification elements for due process</a:t>
            </a:r>
          </a:p>
          <a:p>
            <a:r>
              <a:rPr lang="en-US" sz="2400" dirty="0"/>
              <a:t>Recognize the approval process</a:t>
            </a:r>
          </a:p>
          <a:p>
            <a:r>
              <a:rPr lang="en-US" sz="2400" dirty="0"/>
              <a:t>Discuss the erroneous payment log</a:t>
            </a:r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EA0F-F264-4DBA-8450-109ED0C85B89}" type="slidenum">
              <a:rPr lang="en-US" smtClean="0"/>
              <a:t>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Objectives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1527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0BB7-265F-4AF1-839E-ECA3D661D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297363"/>
          </a:xfrm>
        </p:spPr>
        <p:txBody>
          <a:bodyPr>
            <a:normAutofit/>
          </a:bodyPr>
          <a:lstStyle/>
          <a:p>
            <a:r>
              <a:rPr lang="en-US" sz="2400" dirty="0"/>
              <a:t>Occur when VA pays benefits to a beneficiary in an amount that exceeds his/her entitlement due to actions VA took that usually, but not always, stem from misapplication of the law</a:t>
            </a:r>
          </a:p>
          <a:p>
            <a:r>
              <a:rPr lang="en-US" sz="2400" dirty="0"/>
              <a:t>All administrative errors must be logged and tracked by each Pension Management Center (PMC)</a:t>
            </a:r>
          </a:p>
          <a:p>
            <a:r>
              <a:rPr lang="en-US" sz="2400" dirty="0"/>
              <a:t>Each case that involves a payment over $25,000 must be approved by Pension and Fiduciary (P&amp;F) Service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EA0F-F264-4DBA-8450-109ED0C85B89}" type="slidenum">
              <a:rPr lang="en-US" smtClean="0"/>
              <a:t>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Administrative Error Overview</a:t>
            </a:r>
          </a:p>
        </p:txBody>
      </p:sp>
    </p:spTree>
    <p:extLst>
      <p:ext uri="{BB962C8B-B14F-4D97-AF65-F5344CB8AC3E}">
        <p14:creationId xmlns:p14="http://schemas.microsoft.com/office/powerpoint/2010/main" val="3653202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0BB7-265F-4AF1-839E-ECA3D661D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297363"/>
          </a:xfrm>
        </p:spPr>
        <p:txBody>
          <a:bodyPr>
            <a:normAutofit/>
          </a:bodyPr>
          <a:lstStyle/>
          <a:p>
            <a:r>
              <a:rPr lang="en-US" sz="2400" dirty="0"/>
              <a:t>P&amp;F Service looks for:</a:t>
            </a:r>
          </a:p>
          <a:p>
            <a:pPr lvl="1"/>
            <a:r>
              <a:rPr lang="en-US" sz="2400" dirty="0"/>
              <a:t>Whether the station has made an error</a:t>
            </a:r>
          </a:p>
          <a:p>
            <a:pPr lvl="1"/>
            <a:r>
              <a:rPr lang="en-US" sz="2400" dirty="0"/>
              <a:t>Whether there is any claimant fault to be found</a:t>
            </a:r>
          </a:p>
          <a:p>
            <a:pPr lvl="1"/>
            <a:r>
              <a:rPr lang="en-US" sz="2400" dirty="0"/>
              <a:t>Whether the claimant should have, or did know they were not entitled to benefits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EA0F-F264-4DBA-8450-109ED0C85B89}" type="slidenum">
              <a:rPr lang="en-US" smtClean="0"/>
              <a:t>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P&amp;F Service Review</a:t>
            </a:r>
          </a:p>
        </p:txBody>
      </p:sp>
    </p:spTree>
    <p:extLst>
      <p:ext uri="{BB962C8B-B14F-4D97-AF65-F5344CB8AC3E}">
        <p14:creationId xmlns:p14="http://schemas.microsoft.com/office/powerpoint/2010/main" val="3068945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0BB7-265F-4AF1-839E-ECA3D661D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Consider all the available evidence of record, such as:     </a:t>
            </a:r>
          </a:p>
          <a:p>
            <a:r>
              <a:rPr lang="en-US" sz="2400" dirty="0"/>
              <a:t>correspondence VA sent to the beneficiary, including </a:t>
            </a:r>
          </a:p>
          <a:p>
            <a:pPr lvl="1"/>
            <a:r>
              <a:rPr lang="en-US" sz="2400" dirty="0"/>
              <a:t>cost-of-living adjustment letters</a:t>
            </a:r>
          </a:p>
          <a:p>
            <a:pPr lvl="1"/>
            <a:r>
              <a:rPr lang="en-US" sz="2400" dirty="0"/>
              <a:t>decision notices, and</a:t>
            </a:r>
          </a:p>
          <a:p>
            <a:pPr lvl="1"/>
            <a:r>
              <a:rPr lang="en-US" sz="2400" dirty="0"/>
              <a:t>development letters, and</a:t>
            </a:r>
          </a:p>
          <a:p>
            <a:r>
              <a:rPr lang="en-US" sz="2400" dirty="0"/>
              <a:t>statements the beneficiary and others made to VA.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lvl="0"/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EA0F-F264-4DBA-8450-109ED0C85B89}" type="slidenum">
              <a:rPr lang="en-US" smtClean="0"/>
              <a:t>6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Determining Whether to Attribute the Erroneous Payment of Benefits to Administrative Error (1 of 2)</a:t>
            </a:r>
          </a:p>
        </p:txBody>
      </p:sp>
    </p:spTree>
    <p:extLst>
      <p:ext uri="{BB962C8B-B14F-4D97-AF65-F5344CB8AC3E}">
        <p14:creationId xmlns:p14="http://schemas.microsoft.com/office/powerpoint/2010/main" val="2777123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0BB7-265F-4AF1-839E-ECA3D661D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6783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lvl="0"/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EA0F-F264-4DBA-8450-109ED0C85B89}" type="slidenum">
              <a:rPr lang="en-US" smtClean="0"/>
              <a:t>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Determining Whether to Attribute the Erroneous Payment of Benefits to Administrative Error (2 of 2)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E9E2B1-63A0-497B-B575-9EA19347B7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853704"/>
            <a:ext cx="7391400" cy="5150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034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EA0F-F264-4DBA-8450-109ED0C85B89}" type="slidenum">
              <a:rPr lang="en-US" smtClean="0"/>
              <a:t>8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Issuing Due Process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A28B0E9-B5D9-45C4-8B43-C876A867E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sz="2600" dirty="0"/>
              <a:t>Propose to retroactively adjust the beneficiary’s award to correct the error</a:t>
            </a:r>
          </a:p>
          <a:p>
            <a:r>
              <a:rPr lang="en-US" sz="2600" dirty="0"/>
              <a:t>Provide the effective date of the proposed adjustment</a:t>
            </a:r>
          </a:p>
          <a:p>
            <a:r>
              <a:rPr lang="en-US" sz="2600" dirty="0"/>
              <a:t>Advise the beneficiary that the proposed action, if taken, could create an overpayment that VA might require the beneficiary to repay, and</a:t>
            </a:r>
          </a:p>
          <a:p>
            <a:r>
              <a:rPr lang="en-US" sz="2600" dirty="0"/>
              <a:t>Inform the beneficiary that he/she has 60 days from the date of the notice to provide evidence showing VA should not take the proposed action</a:t>
            </a:r>
          </a:p>
          <a:p>
            <a:r>
              <a:rPr lang="en-US" sz="2600" dirty="0"/>
              <a:t>If correction of the administrative error will affect the beneficiary’s </a:t>
            </a:r>
            <a:r>
              <a:rPr lang="en-US" sz="2600" b="1" i="1" dirty="0"/>
              <a:t>current</a:t>
            </a:r>
            <a:r>
              <a:rPr lang="en-US" sz="2600" dirty="0"/>
              <a:t> rate of payment, include instructions in the notice of proposed adverse action for minimizing the potential overpayment of benefits</a:t>
            </a:r>
          </a:p>
          <a:p>
            <a:endParaRPr lang="en-US" sz="2600" dirty="0"/>
          </a:p>
          <a:p>
            <a:pPr marL="0" indent="0">
              <a:buNone/>
            </a:pPr>
            <a:r>
              <a:rPr lang="en-US" sz="2600" b="1" dirty="0"/>
              <a:t>Note:  </a:t>
            </a:r>
            <a:r>
              <a:rPr lang="en-US" sz="2600" dirty="0"/>
              <a:t>If the administrative error is over $25,000, please send to P&amp;F Service while due process is pending.</a:t>
            </a:r>
            <a:endParaRPr lang="en-US" sz="2600" b="1" dirty="0"/>
          </a:p>
          <a:p>
            <a:pPr marL="457200" lvl="1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42123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7EA0F-F264-4DBA-8450-109ED0C85B89}" type="slidenum">
              <a:rPr lang="en-US" smtClean="0"/>
              <a:t>9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Administrative Error Approval Process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2B374E7-B75C-4DDF-B295-729DAB54FD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3391854"/>
              </p:ext>
            </p:extLst>
          </p:nvPr>
        </p:nvGraphicFramePr>
        <p:xfrm>
          <a:off x="228600" y="1219200"/>
          <a:ext cx="8686800" cy="39551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111506228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504888872"/>
                    </a:ext>
                  </a:extLst>
                </a:gridCol>
              </a:tblGrid>
              <a:tr h="1036320">
                <a:tc>
                  <a:txBody>
                    <a:bodyPr/>
                    <a:lstStyle/>
                    <a:p>
                      <a:r>
                        <a:rPr lang="en-US" sz="2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 total amount of benefits VA erroneously paid to the beneficiary is …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Then the decision must be approved by …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85655"/>
                  </a:ext>
                </a:extLst>
              </a:tr>
              <a:tr h="564769">
                <a:tc>
                  <a:txBody>
                    <a:bodyPr/>
                    <a:lstStyle/>
                    <a:p>
                      <a:r>
                        <a:rPr lang="en-US" sz="2200" dirty="0"/>
                        <a:t>less than $2,000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 a coach.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552759"/>
                  </a:ext>
                </a:extLst>
              </a:tr>
              <a:tr h="1195789">
                <a:tc>
                  <a:txBody>
                    <a:bodyPr/>
                    <a:lstStyle/>
                    <a:p>
                      <a:r>
                        <a:rPr lang="en-US" sz="2200" dirty="0"/>
                        <a:t>between $2,000 and $24,999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Pension Management Center Manager (PMCM), or designee no lower than a coach.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925613"/>
                  </a:ext>
                </a:extLst>
              </a:tr>
              <a:tr h="1089321">
                <a:tc>
                  <a:txBody>
                    <a:bodyPr/>
                    <a:lstStyle/>
                    <a:p>
                      <a:r>
                        <a:rPr lang="en-US" sz="2200" dirty="0"/>
                        <a:t>$25,000 or more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Compensation Service’s Program Review Staff or P&amp;F Service’s Quality and Oversight Staff.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916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854286"/>
      </p:ext>
    </p:extLst>
  </p:cSld>
  <p:clrMapOvr>
    <a:masterClrMapping/>
  </p:clrMapOvr>
</p:sld>
</file>

<file path=ppt/theme/theme1.xml><?xml version="1.0" encoding="utf-8"?>
<a:theme xmlns:a="http://schemas.openxmlformats.org/drawingml/2006/main" name="10_Office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244B86A16C994C9A3582C30FD75B66" ma:contentTypeVersion="0" ma:contentTypeDescription="Create a new document." ma:contentTypeScope="" ma:versionID="8c64f48251fb06f2fba6fc2415a870b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FB772B-7DBB-47D8-A86A-E6F279D35C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993FA49-FC48-493C-94A2-B5BE0B839CF0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D41FB5B-AAB7-43F8-BCFB-F0AC22CB14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10855</TotalTime>
  <Words>826</Words>
  <Application>Microsoft Office PowerPoint</Application>
  <PresentationFormat>On-screen Show (4:3)</PresentationFormat>
  <Paragraphs>117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Myriad Pro</vt:lpstr>
      <vt:lpstr>10_Office Theme</vt:lpstr>
      <vt:lpstr>1_Custom Design</vt:lpstr>
      <vt:lpstr>Custom Design</vt:lpstr>
      <vt:lpstr>Administrative Error Reminders Quality Call</vt:lpstr>
      <vt:lpstr>References</vt:lpstr>
      <vt:lpstr>Objectives</vt:lpstr>
      <vt:lpstr>Administrative Error Overview</vt:lpstr>
      <vt:lpstr>P&amp;F Service Review</vt:lpstr>
      <vt:lpstr>Determining Whether to Attribute the Erroneous Payment of Benefits to Administrative Error (1 of 2)</vt:lpstr>
      <vt:lpstr>Determining Whether to Attribute the Erroneous Payment of Benefits to Administrative Error (2 of 2)</vt:lpstr>
      <vt:lpstr>Issuing Due Process</vt:lpstr>
      <vt:lpstr>Administrative Error Approval Process</vt:lpstr>
      <vt:lpstr>Requesting P&amp;F Approval</vt:lpstr>
      <vt:lpstr>Erroneous Payment Log (1 of 2)</vt:lpstr>
      <vt:lpstr>Erroneous Payment Log (2 of 2)</vt:lpstr>
      <vt:lpstr>Helpful Tips</vt:lpstr>
      <vt:lpstr>Questions</vt:lpstr>
    </vt:vector>
  </TitlesOfParts>
  <Company>Veterans Benefits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Pension &amp; Fiduciary Service Quality Call - July 2021</dc:title>
  <dc:creator>Department of Veterans Affairs, Veterans Benefits Administration, Pension Service, STAFF</dc:creator>
  <cp:lastModifiedBy>Kathy Poole</cp:lastModifiedBy>
  <cp:revision>186</cp:revision>
  <cp:lastPrinted>2018-01-09T18:11:21Z</cp:lastPrinted>
  <dcterms:created xsi:type="dcterms:W3CDTF">2017-12-21T16:13:31Z</dcterms:created>
  <dcterms:modified xsi:type="dcterms:W3CDTF">2021-08-03T13:15:19Z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0x01010009244B86A16C994C9A3582C30FD75B66</vt:lpwstr>
  </property>
  <property fmtid="{D5CDD505-2E9C-101B-9397-08002B2CF9AE}" pid="3" name="Language">
    <vt:lpwstr>en</vt:lpwstr>
  </property>
  <property fmtid="{D5CDD505-2E9C-101B-9397-08002B2CF9AE}" pid="4" name="Type">
    <vt:lpwstr>Presentation</vt:lpwstr>
  </property>
</Properties>
</file>