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16" r:id="rId4"/>
  </p:sldMasterIdLst>
  <p:notesMasterIdLst>
    <p:notesMasterId r:id="rId47"/>
  </p:notesMasterIdLst>
  <p:sldIdLst>
    <p:sldId id="256" r:id="rId5"/>
    <p:sldId id="317" r:id="rId6"/>
    <p:sldId id="318" r:id="rId7"/>
    <p:sldId id="319" r:id="rId8"/>
    <p:sldId id="321" r:id="rId9"/>
    <p:sldId id="345" r:id="rId10"/>
    <p:sldId id="346" r:id="rId11"/>
    <p:sldId id="322" r:id="rId12"/>
    <p:sldId id="324" r:id="rId13"/>
    <p:sldId id="323" r:id="rId14"/>
    <p:sldId id="325" r:id="rId15"/>
    <p:sldId id="347" r:id="rId16"/>
    <p:sldId id="348" r:id="rId17"/>
    <p:sldId id="326" r:id="rId18"/>
    <p:sldId id="349" r:id="rId19"/>
    <p:sldId id="350" r:id="rId20"/>
    <p:sldId id="327" r:id="rId21"/>
    <p:sldId id="328" r:id="rId22"/>
    <p:sldId id="329" r:id="rId23"/>
    <p:sldId id="330" r:id="rId24"/>
    <p:sldId id="331" r:id="rId25"/>
    <p:sldId id="351" r:id="rId26"/>
    <p:sldId id="352" r:id="rId27"/>
    <p:sldId id="342" r:id="rId28"/>
    <p:sldId id="333" r:id="rId29"/>
    <p:sldId id="353" r:id="rId30"/>
    <p:sldId id="334" r:id="rId31"/>
    <p:sldId id="335" r:id="rId32"/>
    <p:sldId id="354" r:id="rId33"/>
    <p:sldId id="355" r:id="rId34"/>
    <p:sldId id="356" r:id="rId35"/>
    <p:sldId id="357" r:id="rId36"/>
    <p:sldId id="336" r:id="rId37"/>
    <p:sldId id="358" r:id="rId38"/>
    <p:sldId id="337" r:id="rId39"/>
    <p:sldId id="339" r:id="rId40"/>
    <p:sldId id="359" r:id="rId41"/>
    <p:sldId id="340" r:id="rId42"/>
    <p:sldId id="343" r:id="rId43"/>
    <p:sldId id="360" r:id="rId44"/>
    <p:sldId id="314" r:id="rId45"/>
    <p:sldId id="292" r:id="rId46"/>
  </p:sldIdLst>
  <p:sldSz cx="9144000" cy="6858000" type="screen4x3"/>
  <p:notesSz cx="6858000" cy="9144000"/>
  <p:custDataLst>
    <p:tags r:id="rId48"/>
  </p:custDataLst>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rley, Jeremy E., VBAVACO" initials="HJEV"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6092"/>
    <a:srgbClr val="D0D8E8"/>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19" autoAdjust="0"/>
    <p:restoredTop sz="64238" autoAdjust="0"/>
  </p:normalViewPr>
  <p:slideViewPr>
    <p:cSldViewPr>
      <p:cViewPr varScale="1">
        <p:scale>
          <a:sx n="71" d="100"/>
          <a:sy n="71" d="100"/>
        </p:scale>
        <p:origin x="166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ags" Target="tags/tag1.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7F661C2-A507-485C-9F6B-BA6704E6781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A7B3206F-3264-459A-99B6-D997E35F1C4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E6AFFA30-9CAD-4B69-8E17-106D00AE3147}" type="datetimeFigureOut">
              <a:rPr lang="en-US"/>
              <a:pPr>
                <a:defRPr/>
              </a:pPr>
              <a:t>4/10/2023</a:t>
            </a:fld>
            <a:endParaRPr lang="en-US"/>
          </a:p>
        </p:txBody>
      </p:sp>
      <p:sp>
        <p:nvSpPr>
          <p:cNvPr id="4" name="Slide Image Placeholder 3">
            <a:extLst>
              <a:ext uri="{FF2B5EF4-FFF2-40B4-BE49-F238E27FC236}">
                <a16:creationId xmlns:a16="http://schemas.microsoft.com/office/drawing/2014/main" id="{3087ADE8-7DDD-46E0-B7DC-3746486A0971}"/>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95F448E-237C-46AB-AC72-9D11618C4E0B}"/>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EBF292C6-F77C-4E44-ADF0-AB5DAD2DFF9D}"/>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11ECDE27-6724-4614-B58B-A43DF98D73F1}"/>
              </a:ext>
            </a:extLst>
          </p:cNvPr>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F1633827-21C9-4947-8F3F-6885072EE6D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vbaw.vba.va.gov/bl/20/cio/20s5/forms/VBA-27-0820-ARE.pdf"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vbaw.vba.va.gov/bl/20/cio/20s5/forms/VBA-27-0820-ARE.pdf"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vbaw.vba.va.gov/bl/20/cio/20s5/forms/VBA-27-0820-ARE.pdf"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vbaw.vba.va.gov/bl/20/cio/20s5/forms/VBA-21P-555-ARE.pdf" TargetMode="External"/><Relationship Id="rId2" Type="http://schemas.openxmlformats.org/officeDocument/2006/relationships/slide" Target="../slides/slide27.xml"/><Relationship Id="rId1" Type="http://schemas.openxmlformats.org/officeDocument/2006/relationships/notesMaster" Target="../notesMasters/notesMaster1.xml"/><Relationship Id="rId4" Type="http://schemas.openxmlformats.org/officeDocument/2006/relationships/hyperlink" Target="https://vaww.vrm.km.va.gov/system/templates/selfservice/va_kanew/help/agent/locale/en-US/portal/554400000001030/content/554400000153946/FPM,-Part-I,-Chapter-1,-Section-B---General-Information-on-the-Fiduciary-Program" TargetMode="Externa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B762E34D-25FE-4114-855B-5434CAC6CE0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16D1134D-C05A-4034-8F04-7B2026A29FC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u="sng" dirty="0"/>
              <a:t>Course Description:</a:t>
            </a:r>
          </a:p>
          <a:p>
            <a:pPr eaLnBrk="1" hangingPunct="1">
              <a:spcBef>
                <a:spcPct val="0"/>
              </a:spcBef>
            </a:pPr>
            <a:endParaRPr lang="en-US" altLang="en-US" dirty="0"/>
          </a:p>
          <a:p>
            <a:pPr eaLnBrk="1" hangingPunct="1">
              <a:spcBef>
                <a:spcPct val="0"/>
              </a:spcBef>
            </a:pPr>
            <a:r>
              <a:rPr lang="en-US" altLang="en-US" dirty="0"/>
              <a:t>This course teaches learners about the fund usage review </a:t>
            </a:r>
            <a:r>
              <a:rPr lang="en-US" altLang="en-US"/>
              <a:t>process.</a:t>
            </a:r>
            <a:endParaRPr lang="en-US" altLang="en-US" dirty="0"/>
          </a:p>
        </p:txBody>
      </p:sp>
      <p:sp>
        <p:nvSpPr>
          <p:cNvPr id="15364" name="Slide Number Placeholder 3">
            <a:extLst>
              <a:ext uri="{FF2B5EF4-FFF2-40B4-BE49-F238E27FC236}">
                <a16:creationId xmlns:a16="http://schemas.microsoft.com/office/drawing/2014/main" id="{CE7CAF9E-C591-4852-ACBF-7CC264B7B9C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ED94D15-974E-4102-B380-B9C3F70094C2}" type="slidenum">
              <a:rPr lang="en-US" altLang="en-US" smtClean="0"/>
              <a:pPr fontAlgn="base">
                <a:spcBef>
                  <a:spcPct val="0"/>
                </a:spcBef>
                <a:spcAft>
                  <a:spcPct val="0"/>
                </a:spcAft>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03691655-7C76-4ABD-9E81-9CC42F2407B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5F65201F-E14C-4CB0-95F8-1B7725FD75E4}"/>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FPM I.6.B.1.a.</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eaLnBrk="1" fontAlgn="auto" hangingPunct="1">
              <a:spcBef>
                <a:spcPts val="0"/>
              </a:spcBef>
              <a:spcAft>
                <a:spcPts val="0"/>
              </a:spcAft>
              <a:defRPr/>
            </a:pPr>
            <a:endParaRPr lang="en-US" dirty="0"/>
          </a:p>
          <a:p>
            <a:pPr algn="l"/>
            <a:r>
              <a:rPr lang="en-US" b="0" i="0" dirty="0">
                <a:solidFill>
                  <a:srgbClr val="000000"/>
                </a:solidFill>
                <a:effectLst/>
                <a:latin typeface="arial" panose="020B0604020202020204" pitchFamily="34" charset="0"/>
              </a:rPr>
              <a:t>The notification must include</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a description of what is being requested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requirement to provide financial statements for the three-month period prior to the date of notification</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when the information is due to VA</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a list of information that the fiduciary must submit</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where the fiduciary must submit the information, and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what the fiduciary should expect after the submission of the information.</a:t>
            </a:r>
            <a:endParaRPr lang="en-US" b="0" i="0" dirty="0">
              <a:solidFill>
                <a:srgbClr val="000000"/>
              </a:solidFill>
              <a:effectLst/>
              <a:latin typeface="Helvetica Neue"/>
            </a:endParaRPr>
          </a:p>
          <a:p>
            <a:pPr eaLnBrk="1" fontAlgn="auto" hangingPunct="1">
              <a:spcBef>
                <a:spcPts val="0"/>
              </a:spcBef>
              <a:spcAft>
                <a:spcPts val="0"/>
              </a:spcAft>
              <a:defRPr/>
            </a:pPr>
            <a:endParaRPr lang="en-US" dirty="0"/>
          </a:p>
        </p:txBody>
      </p:sp>
      <p:sp>
        <p:nvSpPr>
          <p:cNvPr id="29700" name="Slide Number Placeholder 3">
            <a:extLst>
              <a:ext uri="{FF2B5EF4-FFF2-40B4-BE49-F238E27FC236}">
                <a16:creationId xmlns:a16="http://schemas.microsoft.com/office/drawing/2014/main" id="{7EC2D4A6-F8EA-44F0-ADC5-2FB97206751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85D6D47-33B5-4EAF-A6C2-0994C3E431A9}" type="slidenum">
              <a:rPr lang="en-US" altLang="en-US" smtClean="0"/>
              <a:pPr fontAlgn="base">
                <a:spcBef>
                  <a:spcPct val="0"/>
                </a:spcBef>
                <a:spcAft>
                  <a:spcPct val="0"/>
                </a:spcAft>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FE5E9F2D-70B8-41B0-A6D7-A5CDDB496B0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7CCF78EE-2CAB-45D7-B268-6AF8C4EC1CAA}"/>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a:t>
            </a:r>
            <a:r>
              <a:rPr kumimoji="0" lang="en-US" altLang="en-US" sz="1200" b="0" i="1" u="none" strike="noStrike" kern="1200" cap="none" spc="0" normalizeH="0" baseline="0" noProof="0" dirty="0">
                <a:ln>
                  <a:noFill/>
                </a:ln>
                <a:solidFill>
                  <a:prstClr val="black"/>
                </a:solidFill>
                <a:effectLst/>
                <a:uLnTx/>
                <a:uFillTx/>
                <a:latin typeface="Calibri"/>
                <a:ea typeface="+mn-ea"/>
                <a:cs typeface="+mn-cs"/>
              </a:rPr>
              <a:t>FPM I</a:t>
            </a:r>
            <a:r>
              <a:rPr kumimoji="0" lang="pl-PL" altLang="en-US" sz="1200" b="0" i="1" u="none" strike="noStrike" kern="1200" cap="none" spc="0" normalizeH="0" baseline="0" noProof="0" dirty="0">
                <a:ln>
                  <a:noFill/>
                </a:ln>
                <a:solidFill>
                  <a:prstClr val="black"/>
                </a:solidFill>
                <a:effectLst/>
                <a:uLnTx/>
                <a:uFillTx/>
                <a:latin typeface="Calibri"/>
                <a:ea typeface="+mn-ea"/>
                <a:cs typeface="+mn-cs"/>
              </a:rPr>
              <a:t>.6.B.1.</a:t>
            </a:r>
            <a:r>
              <a:rPr kumimoji="0" lang="en-US" altLang="en-US" sz="1200" b="0" i="1" u="none" strike="noStrike" kern="1200" cap="none" spc="0" normalizeH="0" baseline="0" noProof="0" dirty="0">
                <a:ln>
                  <a:noFill/>
                </a:ln>
                <a:solidFill>
                  <a:prstClr val="black"/>
                </a:solidFill>
                <a:effectLst/>
                <a:uLnTx/>
                <a:uFillTx/>
                <a:latin typeface="Calibri"/>
                <a:ea typeface="+mn-ea"/>
                <a:cs typeface="+mn-cs"/>
              </a:rPr>
              <a:t>b</a:t>
            </a:r>
            <a:r>
              <a:rPr kumimoji="0" lang="pl-PL" altLang="en-US" sz="1200" b="0" i="1" u="none" strike="noStrike" kern="1200" cap="none" spc="0" normalizeH="0" baseline="0" noProof="0" dirty="0">
                <a:ln>
                  <a:noFill/>
                </a:ln>
                <a:solidFill>
                  <a:prstClr val="black"/>
                </a:solidFill>
                <a:effectLst/>
                <a:uLnTx/>
                <a:uFillTx/>
                <a:latin typeface="Calibri"/>
                <a:ea typeface="+mn-ea"/>
                <a:cs typeface="+mn-cs"/>
              </a:rPr>
              <a:t>.</a:t>
            </a:r>
            <a:endParaRPr kumimoji="0" lang="en-US" altLang="en-US" sz="1200" b="0" i="1"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eaLnBrk="1" fontAlgn="auto" hangingPunct="1">
              <a:spcBef>
                <a:spcPts val="0"/>
              </a:spcBef>
              <a:spcAft>
                <a:spcPts val="0"/>
              </a:spcAft>
              <a:defRPr/>
            </a:pPr>
            <a:endParaRPr lang="en-US" dirty="0"/>
          </a:p>
          <a:p>
            <a:pPr eaLnBrk="1" fontAlgn="auto" hangingPunct="1">
              <a:lnSpc>
                <a:spcPct val="107000"/>
              </a:lnSpc>
              <a:spcBef>
                <a:spcPts val="0"/>
              </a:spcBef>
              <a:spcAft>
                <a:spcPts val="0"/>
              </a:spcAft>
              <a:tabLst>
                <a:tab pos="1733550" algn="l"/>
              </a:tabLst>
              <a:defRPr/>
            </a:pPr>
            <a:r>
              <a:rPr lang="en-US" b="0" i="0" dirty="0">
                <a:solidFill>
                  <a:srgbClr val="000000"/>
                </a:solidFill>
                <a:effectLst/>
                <a:latin typeface="arial" panose="020B0604020202020204" pitchFamily="34" charset="0"/>
              </a:rPr>
              <a:t>The fund usage report becomes past due on the first day following the due date for the period under review.</a:t>
            </a:r>
          </a:p>
          <a:p>
            <a:pPr eaLnBrk="1" fontAlgn="auto" hangingPunct="1">
              <a:lnSpc>
                <a:spcPct val="107000"/>
              </a:lnSpc>
              <a:spcBef>
                <a:spcPts val="0"/>
              </a:spcBef>
              <a:spcAft>
                <a:spcPts val="0"/>
              </a:spcAft>
              <a:tabLst>
                <a:tab pos="1733550" algn="l"/>
              </a:tabLst>
              <a:defRPr/>
            </a:pPr>
            <a:endParaRPr lang="en-US" b="0" i="0" dirty="0">
              <a:solidFill>
                <a:srgbClr val="000000"/>
              </a:solidFill>
              <a:effectLst/>
              <a:latin typeface="arial" panose="020B0604020202020204" pitchFamily="34" charset="0"/>
            </a:endParaRPr>
          </a:p>
          <a:p>
            <a:pPr eaLnBrk="1" fontAlgn="auto" hangingPunct="1">
              <a:lnSpc>
                <a:spcPct val="107000"/>
              </a:lnSpc>
              <a:spcBef>
                <a:spcPts val="0"/>
              </a:spcBef>
              <a:spcAft>
                <a:spcPts val="0"/>
              </a:spcAft>
              <a:tabLst>
                <a:tab pos="1733550" algn="l"/>
              </a:tabLst>
              <a:defRPr/>
            </a:pPr>
            <a:r>
              <a:rPr lang="en-US" b="0" i="0" dirty="0">
                <a:solidFill>
                  <a:srgbClr val="000000"/>
                </a:solidFill>
                <a:effectLst/>
                <a:latin typeface="arial" panose="020B0604020202020204" pitchFamily="34" charset="0"/>
              </a:rPr>
              <a:t>When VA is not in receipt of a fund usage report that is past due, hubs must take immediate action to ensure timely oversight of the beneficiary’s VA funds. Follow the steps in this table to determine the necessary action(s) for a past due report.</a:t>
            </a:r>
          </a:p>
        </p:txBody>
      </p:sp>
      <p:sp>
        <p:nvSpPr>
          <p:cNvPr id="31748" name="Slide Number Placeholder 3">
            <a:extLst>
              <a:ext uri="{FF2B5EF4-FFF2-40B4-BE49-F238E27FC236}">
                <a16:creationId xmlns:a16="http://schemas.microsoft.com/office/drawing/2014/main" id="{B4662B30-938A-4FDE-A40D-0AFB1A76515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3B70394-1A86-4276-BC64-9F1F4ACFD176}" type="slidenum">
              <a:rPr lang="en-US" altLang="en-US" smtClean="0"/>
              <a:pPr fontAlgn="base">
                <a:spcBef>
                  <a:spcPct val="0"/>
                </a:spcBef>
                <a:spcAft>
                  <a:spcPct val="0"/>
                </a:spcAft>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FE5E9F2D-70B8-41B0-A6D7-A5CDDB496B0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7CCF78EE-2CAB-45D7-B268-6AF8C4EC1CAA}"/>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FPM I.6.B.1.b.</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1"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eaLnBrk="1" fontAlgn="auto" hangingPunct="1">
              <a:lnSpc>
                <a:spcPct val="107000"/>
              </a:lnSpc>
              <a:spcBef>
                <a:spcPts val="0"/>
              </a:spcBef>
              <a:spcAft>
                <a:spcPts val="0"/>
              </a:spcAft>
              <a:tabLst>
                <a:tab pos="1733550" algn="l"/>
              </a:tabLst>
              <a:defRPr/>
            </a:pPr>
            <a:endParaRPr lang="en-US" b="0" i="0" dirty="0">
              <a:solidFill>
                <a:srgbClr val="000000"/>
              </a:solidFill>
              <a:effectLst/>
              <a:latin typeface="arial" panose="020B0604020202020204" pitchFamily="34" charset="0"/>
            </a:endParaRPr>
          </a:p>
          <a:p>
            <a:pPr eaLnBrk="1" fontAlgn="auto" hangingPunct="1">
              <a:lnSpc>
                <a:spcPct val="107000"/>
              </a:lnSpc>
              <a:spcBef>
                <a:spcPts val="0"/>
              </a:spcBef>
              <a:spcAft>
                <a:spcPts val="0"/>
              </a:spcAft>
              <a:tabLst>
                <a:tab pos="1733550" algn="l"/>
              </a:tabLst>
              <a:defRPr/>
            </a:pPr>
            <a:r>
              <a:rPr lang="en-US" b="0" i="0" dirty="0">
                <a:solidFill>
                  <a:srgbClr val="000000"/>
                </a:solidFill>
                <a:effectLst/>
                <a:latin typeface="arial" panose="020B0604020202020204" pitchFamily="34" charset="0"/>
              </a:rPr>
              <a:t>Follow the steps in this table to determine the necessary action(s) for a past due report.</a:t>
            </a:r>
          </a:p>
        </p:txBody>
      </p:sp>
      <p:sp>
        <p:nvSpPr>
          <p:cNvPr id="31748" name="Slide Number Placeholder 3">
            <a:extLst>
              <a:ext uri="{FF2B5EF4-FFF2-40B4-BE49-F238E27FC236}">
                <a16:creationId xmlns:a16="http://schemas.microsoft.com/office/drawing/2014/main" id="{B4662B30-938A-4FDE-A40D-0AFB1A76515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3B70394-1A86-4276-BC64-9F1F4ACFD176}" type="slidenum">
              <a:rPr lang="en-US" altLang="en-US" smtClean="0"/>
              <a:pPr fontAlgn="base">
                <a:spcBef>
                  <a:spcPct val="0"/>
                </a:spcBef>
                <a:spcAft>
                  <a:spcPct val="0"/>
                </a:spcAft>
              </a:pPr>
              <a:t>12</a:t>
            </a:fld>
            <a:endParaRPr lang="en-US" altLang="en-US"/>
          </a:p>
        </p:txBody>
      </p:sp>
    </p:spTree>
    <p:extLst>
      <p:ext uri="{BB962C8B-B14F-4D97-AF65-F5344CB8AC3E}">
        <p14:creationId xmlns:p14="http://schemas.microsoft.com/office/powerpoint/2010/main" val="15972396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FE5E9F2D-70B8-41B0-A6D7-A5CDDB496B0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7CCF78EE-2CAB-45D7-B268-6AF8C4EC1CAA}"/>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FPM I.6.B.1.b.</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algn="l"/>
            <a:r>
              <a:rPr lang="en-US" b="0" i="0" dirty="0">
                <a:solidFill>
                  <a:srgbClr val="000000"/>
                </a:solidFill>
                <a:effectLst/>
                <a:latin typeface="arial" panose="020B0604020202020204" pitchFamily="34" charset="0"/>
              </a:rPr>
              <a:t>Hubs must manually generate and mail the </a:t>
            </a:r>
            <a:r>
              <a:rPr lang="en-US" b="0" i="1" dirty="0">
                <a:solidFill>
                  <a:srgbClr val="000000"/>
                </a:solidFill>
                <a:effectLst/>
                <a:latin typeface="arial" panose="020B0604020202020204" pitchFamily="34" charset="0"/>
              </a:rPr>
              <a:t>Fund Usage Past Due Letter</a:t>
            </a:r>
            <a:r>
              <a:rPr lang="en-US" b="0" i="0" dirty="0">
                <a:solidFill>
                  <a:srgbClr val="000000"/>
                </a:solidFill>
                <a:effectLst/>
                <a:latin typeface="arial" panose="020B0604020202020204" pitchFamily="34" charset="0"/>
              </a:rPr>
              <a:t> in the system.  The letter must notify the fiduciary of</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the past due status of the report</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actions that the VA may take upon failure to submit financial statements</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the 14-day due date from the date of the past due letter</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the information being requested, and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where to send the information.</a:t>
            </a:r>
          </a:p>
          <a:p>
            <a:pPr algn="l">
              <a:buFont typeface="Arial" panose="020B0604020202020204" pitchFamily="34" charset="0"/>
              <a:buChar char="•"/>
            </a:pP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Fiduciaries must submit a completed fund usage report within 14 calendar days of the date of the past due notification.  Control the 14-day response time under the EP 290.</a:t>
            </a:r>
            <a:endParaRPr lang="en-US" b="0" i="0" dirty="0">
              <a:solidFill>
                <a:srgbClr val="000000"/>
              </a:solidFill>
              <a:effectLst/>
              <a:latin typeface="Helvetica Neue"/>
            </a:endParaRPr>
          </a:p>
          <a:p>
            <a:pPr eaLnBrk="1" fontAlgn="auto" hangingPunct="1">
              <a:spcBef>
                <a:spcPts val="0"/>
              </a:spcBef>
              <a:spcAft>
                <a:spcPts val="0"/>
              </a:spcAft>
              <a:defRPr/>
            </a:pPr>
            <a:endParaRPr lang="en-US" dirty="0"/>
          </a:p>
        </p:txBody>
      </p:sp>
      <p:sp>
        <p:nvSpPr>
          <p:cNvPr id="31748" name="Slide Number Placeholder 3">
            <a:extLst>
              <a:ext uri="{FF2B5EF4-FFF2-40B4-BE49-F238E27FC236}">
                <a16:creationId xmlns:a16="http://schemas.microsoft.com/office/drawing/2014/main" id="{B4662B30-938A-4FDE-A40D-0AFB1A76515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3B70394-1A86-4276-BC64-9F1F4ACFD176}" type="slidenum">
              <a:rPr lang="en-US" altLang="en-US" smtClean="0"/>
              <a:pPr fontAlgn="base">
                <a:spcBef>
                  <a:spcPct val="0"/>
                </a:spcBef>
                <a:spcAft>
                  <a:spcPct val="0"/>
                </a:spcAft>
              </a:pPr>
              <a:t>13</a:t>
            </a:fld>
            <a:endParaRPr lang="en-US" altLang="en-US"/>
          </a:p>
        </p:txBody>
      </p:sp>
    </p:spTree>
    <p:extLst>
      <p:ext uri="{BB962C8B-B14F-4D97-AF65-F5344CB8AC3E}">
        <p14:creationId xmlns:p14="http://schemas.microsoft.com/office/powerpoint/2010/main" val="37841383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4822FA79-D876-405D-8986-9D76595B5FB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36143A46-1156-4350-A25A-A03F4F9C021C}"/>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FPM I.6.B.1.c.</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fontAlgn="base"/>
            <a:br>
              <a:rPr lang="en-US" dirty="0">
                <a:effectLst/>
                <a:latin typeface="arial" panose="020B0604020202020204" pitchFamily="34" charset="0"/>
              </a:rPr>
            </a:br>
            <a:r>
              <a:rPr lang="en-US" dirty="0">
                <a:effectLst/>
                <a:latin typeface="arial" panose="020B0604020202020204" pitchFamily="34" charset="0"/>
              </a:rPr>
              <a:t>Fiduciaries are provided with notification to submit the fund usage report 30 days prior to the fund usage review date.  The fiduciary is also given 14 additional days from the date of the </a:t>
            </a:r>
            <a:r>
              <a:rPr lang="en-US" i="1" dirty="0">
                <a:effectLst/>
                <a:latin typeface="arial" panose="020B0604020202020204" pitchFamily="34" charset="0"/>
              </a:rPr>
              <a:t>Fund Usage Past Due Letter</a:t>
            </a:r>
            <a:r>
              <a:rPr lang="en-US" dirty="0">
                <a:effectLst/>
                <a:latin typeface="arial" panose="020B0604020202020204" pitchFamily="34" charset="0"/>
              </a:rPr>
              <a:t> to provide hubs with the fund usage report if response to the original request is past due. </a:t>
            </a:r>
            <a:endParaRPr lang="en-US" dirty="0">
              <a:effectLst/>
            </a:endParaRPr>
          </a:p>
          <a:p>
            <a:pPr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A fiduciary who fails to respond to VA’s request for information within 30 days after a request is made may be removed from service, unless an extension is of record..  As a result, the hub should allow fund usage report extensions sparingly, and only in circumstances when there is no suspicion that the fiduciary is being intentionally evasive or misusing beneficiary funds.</a:t>
            </a:r>
            <a:endParaRPr lang="en-US" dirty="0">
              <a:effectLst/>
            </a:endParaRPr>
          </a:p>
          <a:p>
            <a:pPr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Unless presuming good cause, the hub may allow an extension of the fund usage report due date if:</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the fiduciary</a:t>
            </a:r>
            <a:endParaRPr lang="en-US" dirty="0">
              <a:effectLst/>
            </a:endParaRPr>
          </a:p>
          <a:p>
            <a:pPr marL="628650" lvl="1" indent="-171450" fontAlgn="base">
              <a:buFont typeface="Arial" panose="020B0604020202020204" pitchFamily="34" charset="0"/>
              <a:buChar char="•"/>
            </a:pPr>
            <a:r>
              <a:rPr lang="en-US" dirty="0">
                <a:effectLst/>
                <a:latin typeface="arial" panose="020B0604020202020204" pitchFamily="34" charset="0"/>
              </a:rPr>
              <a:t>provides a written or telephonic request for an extension prior to the fund usage request becoming past due, and</a:t>
            </a:r>
            <a:endParaRPr lang="en-US" dirty="0">
              <a:effectLst/>
            </a:endParaRPr>
          </a:p>
          <a:p>
            <a:pPr marL="628650" lvl="1" indent="-171450" fontAlgn="base">
              <a:buFont typeface="Arial" panose="020B0604020202020204" pitchFamily="34" charset="0"/>
              <a:buChar char="•"/>
            </a:pPr>
            <a:r>
              <a:rPr lang="en-US" dirty="0">
                <a:effectLst/>
                <a:latin typeface="arial" panose="020B0604020202020204" pitchFamily="34" charset="0"/>
              </a:rPr>
              <a:t>shows good cause for not submitting the report, and</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misuse is not at issue.</a:t>
            </a:r>
          </a:p>
        </p:txBody>
      </p:sp>
      <p:sp>
        <p:nvSpPr>
          <p:cNvPr id="33796" name="Slide Number Placeholder 3">
            <a:extLst>
              <a:ext uri="{FF2B5EF4-FFF2-40B4-BE49-F238E27FC236}">
                <a16:creationId xmlns:a16="http://schemas.microsoft.com/office/drawing/2014/main" id="{E92609AF-878F-4F9C-A88B-27BC512BE9F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9210AAC-53D1-4CE7-A976-05A3C143CE32}" type="slidenum">
              <a:rPr lang="en-US" altLang="en-US" smtClean="0"/>
              <a:pPr fontAlgn="base">
                <a:spcBef>
                  <a:spcPct val="0"/>
                </a:spcBef>
                <a:spcAft>
                  <a:spcPct val="0"/>
                </a:spcAft>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4822FA79-D876-405D-8986-9D76595B5FB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36143A46-1156-4350-A25A-A03F4F9C021C}"/>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a:t>
            </a:r>
            <a:r>
              <a:rPr kumimoji="0" lang="pl-PL" altLang="en-US" sz="1200" b="0" i="1" u="none" strike="noStrike" kern="1200" cap="none" spc="0" normalizeH="0" baseline="0" noProof="0" dirty="0">
                <a:ln>
                  <a:noFill/>
                </a:ln>
                <a:solidFill>
                  <a:prstClr val="black"/>
                </a:solidFill>
                <a:effectLst/>
                <a:uLnTx/>
                <a:uFillTx/>
                <a:latin typeface="+mn-lt"/>
                <a:ea typeface="+mn-ea"/>
                <a:cs typeface="+mn-cs"/>
              </a:rPr>
              <a:t>FPM I.6.B.1.c.</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fontAlgn="base"/>
            <a:endParaRPr lang="en-US" dirty="0">
              <a:effectLst/>
            </a:endParaRPr>
          </a:p>
          <a:p>
            <a:pPr fontAlgn="base"/>
            <a:r>
              <a:rPr lang="en-US" dirty="0">
                <a:effectLst/>
                <a:latin typeface="arial" panose="020B0604020202020204" pitchFamily="34" charset="0"/>
              </a:rPr>
              <a:t>A good cause extension for submission of a fund usage report must not exceed 14 days and the time granted will be </a:t>
            </a:r>
            <a:r>
              <a:rPr lang="en-US" i="1" dirty="0">
                <a:effectLst/>
                <a:latin typeface="arial" panose="020B0604020202020204" pitchFamily="34" charset="0"/>
              </a:rPr>
              <a:t>in addition</a:t>
            </a:r>
            <a:r>
              <a:rPr lang="en-US" dirty="0">
                <a:effectLst/>
                <a:latin typeface="arial" panose="020B0604020202020204" pitchFamily="34" charset="0"/>
              </a:rPr>
              <a:t> to the original 30-day submission period.</a:t>
            </a:r>
          </a:p>
          <a:p>
            <a:pPr fontAlgn="base"/>
            <a:endParaRPr lang="en-US" dirty="0">
              <a:effectLst/>
              <a:latin typeface="arial" panose="020B0604020202020204" pitchFamily="34" charset="0"/>
            </a:endParaRPr>
          </a:p>
          <a:p>
            <a:pPr fontAlgn="base"/>
            <a:r>
              <a:rPr lang="en-US" b="1" i="1" dirty="0">
                <a:solidFill>
                  <a:srgbClr val="000000"/>
                </a:solidFill>
                <a:effectLst/>
                <a:latin typeface="Arial" panose="020B0604020202020204" pitchFamily="34" charset="0"/>
              </a:rPr>
              <a:t>Exception</a:t>
            </a:r>
            <a:r>
              <a:rPr lang="en-US" b="0" i="0" dirty="0">
                <a:solidFill>
                  <a:srgbClr val="000000"/>
                </a:solidFill>
                <a:effectLst/>
                <a:latin typeface="Arial" panose="020B0604020202020204" pitchFamily="34" charset="0"/>
              </a:rPr>
              <a:t>:  A good cause extension may be greater than 14 days when the fiduciary is impacted by a catastrophic event, a documented extenuating circumstance exists beyond the fiduciary’s control, or as instructed by VA Central Office.</a:t>
            </a:r>
            <a:endParaRPr lang="en-US" dirty="0">
              <a:effectLst/>
            </a:endParaRPr>
          </a:p>
        </p:txBody>
      </p:sp>
      <p:sp>
        <p:nvSpPr>
          <p:cNvPr id="33796" name="Slide Number Placeholder 3">
            <a:extLst>
              <a:ext uri="{FF2B5EF4-FFF2-40B4-BE49-F238E27FC236}">
                <a16:creationId xmlns:a16="http://schemas.microsoft.com/office/drawing/2014/main" id="{E92609AF-878F-4F9C-A88B-27BC512BE9F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9210AAC-53D1-4CE7-A976-05A3C143CE32}" type="slidenum">
              <a:rPr lang="en-US" altLang="en-US" smtClean="0"/>
              <a:pPr fontAlgn="base">
                <a:spcBef>
                  <a:spcPct val="0"/>
                </a:spcBef>
                <a:spcAft>
                  <a:spcPct val="0"/>
                </a:spcAft>
              </a:pPr>
              <a:t>15</a:t>
            </a:fld>
            <a:endParaRPr lang="en-US" altLang="en-US"/>
          </a:p>
        </p:txBody>
      </p:sp>
    </p:spTree>
    <p:extLst>
      <p:ext uri="{BB962C8B-B14F-4D97-AF65-F5344CB8AC3E}">
        <p14:creationId xmlns:p14="http://schemas.microsoft.com/office/powerpoint/2010/main" val="5383870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4822FA79-D876-405D-8986-9D76595B5FB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36143A46-1156-4350-A25A-A03F4F9C021C}"/>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a:t>
            </a:r>
            <a:r>
              <a:rPr kumimoji="0" lang="pl-PL" altLang="en-US" sz="1200" b="0" i="1" u="none" strike="noStrike" kern="1200" cap="none" spc="0" normalizeH="0" baseline="0" noProof="0" dirty="0">
                <a:ln>
                  <a:noFill/>
                </a:ln>
                <a:solidFill>
                  <a:prstClr val="black"/>
                </a:solidFill>
                <a:effectLst/>
                <a:uLnTx/>
                <a:uFillTx/>
                <a:latin typeface="+mn-lt"/>
                <a:ea typeface="+mn-ea"/>
                <a:cs typeface="+mn-cs"/>
              </a:rPr>
              <a:t>FPM I.6.B.1.c.</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fontAlgn="base"/>
            <a:endParaRPr lang="en-US" dirty="0">
              <a:effectLst/>
            </a:endParaRPr>
          </a:p>
          <a:p>
            <a:pPr fontAlgn="base"/>
            <a:r>
              <a:rPr lang="en-US" dirty="0">
                <a:effectLst/>
                <a:latin typeface="arial" panose="020B0604020202020204" pitchFamily="34" charset="0"/>
              </a:rPr>
              <a:t>When the hub allows an extension of the fund usage report due date:</a:t>
            </a:r>
            <a:endParaRPr lang="en-US" dirty="0">
              <a:effectLst/>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contact the fiduciary telephonically to confirm that the fund usage report due date extension was granted, and document the contact on a </a:t>
            </a:r>
            <a:r>
              <a:rPr lang="en-US" b="1" i="1" u="sng" dirty="0">
                <a:solidFill>
                  <a:srgbClr val="0000FF"/>
                </a:solidFill>
                <a:effectLst/>
                <a:latin typeface="Arial" panose="020B0604020202020204" pitchFamily="34" charset="0"/>
                <a:hlinkClick r:id="rId3"/>
              </a:rPr>
              <a:t>VA Form 27-0820, Report of General Information</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send the </a:t>
            </a:r>
            <a:r>
              <a:rPr lang="en-US" b="0" i="1" dirty="0">
                <a:solidFill>
                  <a:srgbClr val="000000"/>
                </a:solidFill>
                <a:effectLst/>
                <a:latin typeface="Arial" panose="020B0604020202020204" pitchFamily="34" charset="0"/>
              </a:rPr>
              <a:t>Fund Usage Due Date Extension</a:t>
            </a:r>
            <a:r>
              <a:rPr lang="en-US" b="0" i="0" dirty="0">
                <a:solidFill>
                  <a:srgbClr val="000000"/>
                </a:solidFill>
                <a:effectLst/>
                <a:latin typeface="Arial" panose="020B0604020202020204" pitchFamily="34" charset="0"/>
              </a:rPr>
              <a:t> letter, unless good cause is presumed, or allowed for reasons outside of the fiduciary's control, and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update VBMS</a:t>
            </a:r>
          </a:p>
          <a:p>
            <a:pPr marL="0" indent="0" algn="l">
              <a:buFont typeface="Arial" panose="020B0604020202020204" pitchFamily="34" charset="0"/>
              <a:buNone/>
            </a:pP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Unless presuming good cause, do not allow an extension of the fund usage report due date if good cause is not shown, or if the report is already past due.</a:t>
            </a:r>
            <a:endParaRPr lang="en-US" b="0" i="0" dirty="0">
              <a:solidFill>
                <a:srgbClr val="000000"/>
              </a:solidFill>
              <a:effectLst/>
              <a:latin typeface="Helvetica Neue"/>
            </a:endParaRPr>
          </a:p>
          <a:p>
            <a:pPr eaLnBrk="1" fontAlgn="auto" hangingPunct="1">
              <a:spcBef>
                <a:spcPts val="0"/>
              </a:spcBef>
              <a:spcAft>
                <a:spcPts val="800"/>
              </a:spcAft>
              <a:defRPr/>
            </a:pPr>
            <a:endParaRPr lang="en-US" sz="1000" dirty="0">
              <a:ea typeface="Calibri" panose="020F0502020204030204" pitchFamily="34" charset="0"/>
              <a:cs typeface="Times New Roman" panose="02020603050405020304" pitchFamily="18" charset="0"/>
            </a:endParaRPr>
          </a:p>
        </p:txBody>
      </p:sp>
      <p:sp>
        <p:nvSpPr>
          <p:cNvPr id="33796" name="Slide Number Placeholder 3">
            <a:extLst>
              <a:ext uri="{FF2B5EF4-FFF2-40B4-BE49-F238E27FC236}">
                <a16:creationId xmlns:a16="http://schemas.microsoft.com/office/drawing/2014/main" id="{E92609AF-878F-4F9C-A88B-27BC512BE9F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9210AAC-53D1-4CE7-A976-05A3C143CE32}" type="slidenum">
              <a:rPr lang="en-US" altLang="en-US" smtClean="0"/>
              <a:pPr fontAlgn="base">
                <a:spcBef>
                  <a:spcPct val="0"/>
                </a:spcBef>
                <a:spcAft>
                  <a:spcPct val="0"/>
                </a:spcAft>
              </a:pPr>
              <a:t>16</a:t>
            </a:fld>
            <a:endParaRPr lang="en-US" altLang="en-US"/>
          </a:p>
        </p:txBody>
      </p:sp>
    </p:spTree>
    <p:extLst>
      <p:ext uri="{BB962C8B-B14F-4D97-AF65-F5344CB8AC3E}">
        <p14:creationId xmlns:p14="http://schemas.microsoft.com/office/powerpoint/2010/main" val="23423061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F9303D23-8596-4D50-A76A-FD4738E0E0B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99AEA88F-E7E0-4DB6-B2F9-1A137602C524}"/>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a:t>
            </a:r>
            <a:r>
              <a:rPr kumimoji="0" lang="pl-PL" altLang="en-US" sz="1200" b="0" i="1" u="none" strike="noStrike" kern="1200" cap="none" spc="0" normalizeH="0" baseline="0" noProof="0" dirty="0">
                <a:ln>
                  <a:noFill/>
                </a:ln>
                <a:solidFill>
                  <a:prstClr val="black"/>
                </a:solidFill>
                <a:effectLst/>
                <a:uLnTx/>
                <a:uFillTx/>
                <a:latin typeface="+mn-lt"/>
                <a:ea typeface="+mn-ea"/>
                <a:cs typeface="+mn-cs"/>
              </a:rPr>
              <a:t>FPM I.6.B.1.</a:t>
            </a:r>
            <a:r>
              <a:rPr kumimoji="0" lang="en-US" altLang="en-US" sz="1200" b="0" i="1" u="none" strike="noStrike" kern="1200" cap="none" spc="0" normalizeH="0" baseline="0" noProof="0" dirty="0">
                <a:ln>
                  <a:noFill/>
                </a:ln>
                <a:solidFill>
                  <a:prstClr val="black"/>
                </a:solidFill>
                <a:effectLst/>
                <a:uLnTx/>
                <a:uFillTx/>
                <a:latin typeface="+mn-lt"/>
                <a:ea typeface="+mn-ea"/>
                <a:cs typeface="+mn-cs"/>
              </a:rPr>
              <a:t>d</a:t>
            </a:r>
            <a:r>
              <a:rPr kumimoji="0" lang="pl-PL" altLang="en-US" sz="1200" b="0" i="1" u="none" strike="noStrike" kern="1200" cap="none" spc="0" normalizeH="0" baseline="0" noProof="0" dirty="0">
                <a:ln>
                  <a:noFill/>
                </a:ln>
                <a:solidFill>
                  <a:prstClr val="black"/>
                </a:solidFill>
                <a:effectLst/>
                <a:uLnTx/>
                <a:uFillTx/>
                <a:latin typeface="+mn-lt"/>
                <a:ea typeface="+mn-ea"/>
                <a:cs typeface="+mn-cs"/>
              </a:rPr>
              <a:t>.</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fontAlgn="base"/>
            <a:br>
              <a:rPr lang="en-US" dirty="0">
                <a:effectLst/>
                <a:latin typeface="arial" panose="020B0604020202020204" pitchFamily="34" charset="0"/>
              </a:rPr>
            </a:br>
            <a:r>
              <a:rPr lang="en-US" dirty="0">
                <a:effectLst/>
                <a:latin typeface="arial" panose="020B0604020202020204" pitchFamily="34" charset="0"/>
              </a:rPr>
              <a:t>The hub must make reasonable efforts to contact the fiduciary telephonically at least one time when</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the fund usage report is past due</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it is necessary to notify the fiduciary of an extension of the fund usage due date, or</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the hub is unable to complete the fund usage review due to missing or incomplete information.</a:t>
            </a:r>
          </a:p>
          <a:p>
            <a:pPr marL="0" indent="0" fontAlgn="base">
              <a:buFont typeface="Arial" panose="020B0604020202020204" pitchFamily="34" charset="0"/>
              <a:buNone/>
            </a:pPr>
            <a:endParaRPr lang="en-US" dirty="0">
              <a:effectLst/>
            </a:endParaRPr>
          </a:p>
          <a:p>
            <a:pPr fontAlgn="base"/>
            <a:r>
              <a:rPr lang="en-US" dirty="0">
                <a:effectLst/>
                <a:latin typeface="arial" panose="020B0604020202020204" pitchFamily="34" charset="0"/>
              </a:rPr>
              <a:t>Reasonable efforts generally consist of</a:t>
            </a:r>
            <a:endParaRPr lang="en-US" dirty="0">
              <a:effectLst/>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an initial attempt to contact the fiduciary by telephone, using the most current telephone number(s) of record, and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at least one follow-up on a separate day if the initial attempt is unsuccessful.</a:t>
            </a:r>
            <a:endParaRPr lang="en-US" b="0" i="0" dirty="0">
              <a:solidFill>
                <a:srgbClr val="000000"/>
              </a:solidFill>
              <a:effectLst/>
              <a:latin typeface="Helvetica Neue"/>
            </a:endParaRPr>
          </a:p>
          <a:p>
            <a:pPr marL="0" indent="0" fontAlgn="base">
              <a:buFont typeface="Arial" panose="020B0604020202020204" pitchFamily="34" charset="0"/>
              <a:buNone/>
            </a:pPr>
            <a:endParaRPr lang="en-US" dirty="0">
              <a:effectLst/>
            </a:endParaRPr>
          </a:p>
          <a:p>
            <a:pPr fontAlgn="base"/>
            <a:r>
              <a:rPr lang="en-US" dirty="0">
                <a:effectLst/>
                <a:latin typeface="arial" panose="020B0604020202020204" pitchFamily="34" charset="0"/>
              </a:rPr>
              <a:t>If the individual does not respond to the telephone call, the hub must attempt to leave a voice message.  When leaving a voice message, do not provide any personally identifiable information on the recording.  Leave a call back number for the fiduciary and inform the fiduciary that VA is also sending a follow-up letter detailing the information needed to approve the fund usage report.</a:t>
            </a:r>
            <a:endParaRPr lang="en-US" dirty="0">
              <a:effectLst/>
            </a:endParaRPr>
          </a:p>
          <a:p>
            <a:pPr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Do not make more than two telephone attempts to contact the fiduciary to request fund usage review information before sending a written request for information.</a:t>
            </a:r>
            <a:endParaRPr lang="en-US" dirty="0">
              <a:effectLst/>
            </a:endParaRPr>
          </a:p>
        </p:txBody>
      </p:sp>
      <p:sp>
        <p:nvSpPr>
          <p:cNvPr id="35844" name="Slide Number Placeholder 3">
            <a:extLst>
              <a:ext uri="{FF2B5EF4-FFF2-40B4-BE49-F238E27FC236}">
                <a16:creationId xmlns:a16="http://schemas.microsoft.com/office/drawing/2014/main" id="{8A784B9C-FD22-4CB6-B1DB-98FF0299623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ABA1A53-8CAC-4183-9BF9-887D3602E270}" type="slidenum">
              <a:rPr lang="en-US" altLang="en-US" smtClean="0"/>
              <a:pPr fontAlgn="base">
                <a:spcBef>
                  <a:spcPct val="0"/>
                </a:spcBef>
                <a:spcAft>
                  <a:spcPct val="0"/>
                </a:spcAft>
              </a:pPr>
              <a:t>17</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0DFCC839-7D2F-4534-8023-85846C99F0A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3E3691DC-325B-421A-8952-B6E4FDB56746}"/>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a:t>
            </a:r>
            <a:r>
              <a:rPr kumimoji="0" lang="pl-PL" altLang="en-US" sz="1200" b="0" i="1" u="none" strike="noStrike" kern="1200" cap="none" spc="0" normalizeH="0" baseline="0" noProof="0" dirty="0">
                <a:ln>
                  <a:noFill/>
                </a:ln>
                <a:solidFill>
                  <a:prstClr val="black"/>
                </a:solidFill>
                <a:effectLst/>
                <a:uLnTx/>
                <a:uFillTx/>
                <a:latin typeface="+mn-lt"/>
                <a:ea typeface="+mn-ea"/>
                <a:cs typeface="+mn-cs"/>
              </a:rPr>
              <a:t>FPM I.6.B.1.</a:t>
            </a:r>
            <a:r>
              <a:rPr kumimoji="0" lang="en-US" altLang="en-US" sz="1200" b="0" i="1" u="none" strike="noStrike" kern="1200" cap="none" spc="0" normalizeH="0" baseline="0" noProof="0" dirty="0">
                <a:ln>
                  <a:noFill/>
                </a:ln>
                <a:solidFill>
                  <a:prstClr val="black"/>
                </a:solidFill>
                <a:effectLst/>
                <a:uLnTx/>
                <a:uFillTx/>
                <a:latin typeface="+mn-lt"/>
                <a:ea typeface="+mn-ea"/>
                <a:cs typeface="+mn-cs"/>
              </a:rPr>
              <a:t>d</a:t>
            </a:r>
            <a:r>
              <a:rPr kumimoji="0" lang="pl-PL" altLang="en-US" sz="1200" b="0" i="1" u="none" strike="noStrike" kern="1200" cap="none" spc="0" normalizeH="0" baseline="0" noProof="0" dirty="0">
                <a:ln>
                  <a:noFill/>
                </a:ln>
                <a:solidFill>
                  <a:prstClr val="black"/>
                </a:solidFill>
                <a:effectLst/>
                <a:uLnTx/>
                <a:uFillTx/>
                <a:latin typeface="+mn-lt"/>
                <a:ea typeface="+mn-ea"/>
                <a:cs typeface="+mn-cs"/>
              </a:rPr>
              <a:t>.</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eaLnBrk="1" fontAlgn="auto" hangingPunct="1">
              <a:spcBef>
                <a:spcPts val="0"/>
              </a:spcBef>
              <a:spcAft>
                <a:spcPts val="0"/>
              </a:spcAft>
              <a:defRPr/>
            </a:pPr>
            <a:endParaRPr lang="en-US" dirty="0"/>
          </a:p>
          <a:p>
            <a:pPr algn="l"/>
            <a:r>
              <a:rPr lang="en-US" b="0" i="0" dirty="0">
                <a:solidFill>
                  <a:srgbClr val="000000"/>
                </a:solidFill>
                <a:effectLst/>
                <a:latin typeface="arial" panose="020B0604020202020204" pitchFamily="34" charset="0"/>
              </a:rPr>
              <a:t>The conversation with the fiduciary must</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detail the specific documents and any applicable date ranges for the documents that the fiduciary must provide VA for fund usage approval</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identify the date that VA must receive the documents and/or information being requested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ask the fiduciary if they have any questions regarding the submission process</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confirm that the fiduciary agrees to submit the requested information by the due date</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answer any questions regarding the request during the phone call, and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inform the fiduciary that if VA does not receive the information, VA may take actions to protect the beneficiary to include</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appointing a successor fiduciary, and</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complete an investigation to determine if the funds were used in the interest of the beneficiary.</a:t>
            </a:r>
          </a:p>
          <a:p>
            <a:pPr marL="742950" lvl="1" indent="-285750" algn="l">
              <a:buFont typeface="Arial" panose="020B0604020202020204" pitchFamily="34" charset="0"/>
              <a:buChar char="•"/>
            </a:pP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In addition to telephone contact, the hub must provide the fiduciary with written notice outlining the information VA requires when attempting to obtain the information.</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A letter is not required when the information needed to complete the fund usage review is obtained telephonically and documented on a </a:t>
            </a:r>
            <a:r>
              <a:rPr lang="en-US" b="1" i="1" u="sng" dirty="0">
                <a:solidFill>
                  <a:srgbClr val="0000FF"/>
                </a:solidFill>
                <a:effectLst/>
                <a:latin typeface="arial" panose="020B0604020202020204" pitchFamily="34" charset="0"/>
                <a:hlinkClick r:id="rId3">
                  <a:extLst>
                    <a:ext uri="{A12FA001-AC4F-418D-AE19-62706E023703}">
                      <ahyp:hlinkClr xmlns:ahyp="http://schemas.microsoft.com/office/drawing/2018/hyperlinkcolor" val="tx"/>
                    </a:ext>
                  </a:extLst>
                </a:hlinkClick>
              </a:rPr>
              <a:t>VA Form 27-0820</a:t>
            </a:r>
            <a:r>
              <a:rPr lang="en-US" b="1" i="0" u="sng" dirty="0">
                <a:solidFill>
                  <a:srgbClr val="0000FF"/>
                </a:solidFill>
                <a:effectLst/>
                <a:latin typeface="arial" panose="020B0604020202020204" pitchFamily="34" charset="0"/>
                <a:hlinkClick r:id="rId3">
                  <a:extLst>
                    <a:ext uri="{A12FA001-AC4F-418D-AE19-62706E023703}">
                      <ahyp:hlinkClr xmlns:ahyp="http://schemas.microsoft.com/office/drawing/2018/hyperlinkcolor" val="tx"/>
                    </a:ext>
                  </a:extLst>
                </a:hlinkClick>
              </a:rPr>
              <a:t>, </a:t>
            </a:r>
            <a:r>
              <a:rPr lang="en-US" b="1" i="1" u="sng" dirty="0">
                <a:solidFill>
                  <a:srgbClr val="0000FF"/>
                </a:solidFill>
                <a:effectLst/>
                <a:latin typeface="arial" panose="020B0604020202020204" pitchFamily="34" charset="0"/>
                <a:hlinkClick r:id="rId3">
                  <a:extLst>
                    <a:ext uri="{A12FA001-AC4F-418D-AE19-62706E023703}">
                      <ahyp:hlinkClr xmlns:ahyp="http://schemas.microsoft.com/office/drawing/2018/hyperlinkcolor" val="tx"/>
                    </a:ext>
                  </a:extLst>
                </a:hlinkClick>
              </a:rPr>
              <a:t>Report of General Information</a:t>
            </a:r>
            <a:r>
              <a:rPr lang="en-US" b="0" i="0" dirty="0">
                <a:solidFill>
                  <a:srgbClr val="000000"/>
                </a:solidFill>
                <a:effectLst/>
                <a:latin typeface="arial" panose="020B0604020202020204" pitchFamily="34" charset="0"/>
              </a:rPr>
              <a:t>.</a:t>
            </a:r>
            <a:endParaRPr lang="en-US" b="0" i="0" dirty="0">
              <a:solidFill>
                <a:srgbClr val="000000"/>
              </a:solidFill>
              <a:effectLst/>
              <a:latin typeface="Helvetica Neue"/>
            </a:endParaRPr>
          </a:p>
        </p:txBody>
      </p:sp>
      <p:sp>
        <p:nvSpPr>
          <p:cNvPr id="37892" name="Slide Number Placeholder 3">
            <a:extLst>
              <a:ext uri="{FF2B5EF4-FFF2-40B4-BE49-F238E27FC236}">
                <a16:creationId xmlns:a16="http://schemas.microsoft.com/office/drawing/2014/main" id="{85CCF1BD-CB28-4CE2-B010-9C5AC64D274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B8E3C8F-4A5F-41B6-B58B-652B301FD045}" type="slidenum">
              <a:rPr lang="en-US" altLang="en-US" smtClean="0"/>
              <a:pPr fontAlgn="base">
                <a:spcBef>
                  <a:spcPct val="0"/>
                </a:spcBef>
                <a:spcAft>
                  <a:spcPct val="0"/>
                </a:spcAft>
              </a:pPr>
              <a:t>18</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EEC28F38-3137-4A64-B899-022B27E5388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317C33DC-4A40-4CFF-9511-EE6468964C6E}"/>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a:t>
            </a:r>
            <a:r>
              <a:rPr kumimoji="0" lang="pl-PL" altLang="en-US" sz="1200" b="0" i="1" u="none" strike="noStrike" kern="1200" cap="none" spc="0" normalizeH="0" baseline="0" noProof="0" dirty="0">
                <a:ln>
                  <a:noFill/>
                </a:ln>
                <a:solidFill>
                  <a:prstClr val="black"/>
                </a:solidFill>
                <a:effectLst/>
                <a:uLnTx/>
                <a:uFillTx/>
                <a:latin typeface="+mn-lt"/>
                <a:ea typeface="+mn-ea"/>
                <a:cs typeface="+mn-cs"/>
              </a:rPr>
              <a:t>FPM I.6.B.1.</a:t>
            </a:r>
            <a:r>
              <a:rPr kumimoji="0" lang="en-US" altLang="en-US" sz="1200" b="0" i="1" u="none" strike="noStrike" kern="1200" cap="none" spc="0" normalizeH="0" baseline="0" noProof="0" dirty="0">
                <a:ln>
                  <a:noFill/>
                </a:ln>
                <a:solidFill>
                  <a:prstClr val="black"/>
                </a:solidFill>
                <a:effectLst/>
                <a:uLnTx/>
                <a:uFillTx/>
                <a:latin typeface="+mn-lt"/>
                <a:ea typeface="+mn-ea"/>
                <a:cs typeface="+mn-cs"/>
              </a:rPr>
              <a:t>e</a:t>
            </a:r>
            <a:r>
              <a:rPr kumimoji="0" lang="pl-PL" altLang="en-US" sz="1200" b="0" i="1" u="none" strike="noStrike" kern="1200" cap="none" spc="0" normalizeH="0" baseline="0" noProof="0" dirty="0">
                <a:ln>
                  <a:noFill/>
                </a:ln>
                <a:solidFill>
                  <a:prstClr val="black"/>
                </a:solidFill>
                <a:effectLst/>
                <a:uLnTx/>
                <a:uFillTx/>
                <a:latin typeface="+mn-lt"/>
                <a:ea typeface="+mn-ea"/>
                <a:cs typeface="+mn-cs"/>
              </a:rPr>
              <a:t>.</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algn="l"/>
            <a:r>
              <a:rPr lang="en-US" b="0" i="0" dirty="0">
                <a:solidFill>
                  <a:srgbClr val="000000"/>
                </a:solidFill>
                <a:effectLst/>
                <a:latin typeface="arial" panose="020B0604020202020204" pitchFamily="34" charset="0"/>
              </a:rPr>
              <a:t>Document all successful and unsuccessful phone call contact with fiduciaries, beneficiaries, or other parties on a </a:t>
            </a:r>
            <a:r>
              <a:rPr lang="en-US" b="1" i="1" u="sng" dirty="0">
                <a:solidFill>
                  <a:srgbClr val="0000FF"/>
                </a:solidFill>
                <a:effectLst/>
                <a:latin typeface="arial" panose="020B0604020202020204" pitchFamily="34" charset="0"/>
                <a:hlinkClick r:id="rId3">
                  <a:extLst>
                    <a:ext uri="{A12FA001-AC4F-418D-AE19-62706E023703}">
                      <ahyp:hlinkClr xmlns:ahyp="http://schemas.microsoft.com/office/drawing/2018/hyperlinkcolor" val="tx"/>
                    </a:ext>
                  </a:extLst>
                </a:hlinkClick>
              </a:rPr>
              <a:t>VA Form 27-0820</a:t>
            </a:r>
            <a:r>
              <a:rPr lang="en-US" b="0" i="0" dirty="0">
                <a:solidFill>
                  <a:srgbClr val="000000"/>
                </a:solidFill>
                <a:effectLst/>
                <a:latin typeface="arial" panose="020B0604020202020204" pitchFamily="34" charset="0"/>
              </a:rPr>
              <a:t>.  </a:t>
            </a:r>
            <a:r>
              <a:rPr lang="en-US" b="0" i="0" dirty="0">
                <a:solidFill>
                  <a:srgbClr val="000000"/>
                </a:solidFill>
                <a:effectLst/>
                <a:latin typeface="Arial" panose="020B0604020202020204" pitchFamily="34" charset="0"/>
              </a:rPr>
              <a:t>An individual </a:t>
            </a:r>
            <a:r>
              <a:rPr lang="en-US" b="1" i="1" u="sng" dirty="0">
                <a:solidFill>
                  <a:srgbClr val="0000FF"/>
                </a:solidFill>
                <a:effectLst/>
                <a:latin typeface="Arial" panose="020B0604020202020204" pitchFamily="34" charset="0"/>
                <a:hlinkClick r:id="rId3"/>
              </a:rPr>
              <a:t>VA Form 27-0820</a:t>
            </a:r>
            <a:r>
              <a:rPr lang="en-US" b="0" i="0" dirty="0">
                <a:solidFill>
                  <a:srgbClr val="000000"/>
                </a:solidFill>
                <a:effectLst/>
                <a:latin typeface="Arial" panose="020B0604020202020204" pitchFamily="34" charset="0"/>
              </a:rPr>
              <a:t> must be generated for each contact and uploaded to the eFolder.</a:t>
            </a: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Documentation must include the:</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name of the beneficiary</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address of the individual contacted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date of the contact</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phone number contacted, and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wet or electronic signature of the individual completing the </a:t>
            </a:r>
            <a:r>
              <a:rPr lang="en-US" b="1" i="1" u="sng" dirty="0">
                <a:solidFill>
                  <a:srgbClr val="0000FF"/>
                </a:solidFill>
                <a:effectLst/>
                <a:latin typeface="Arial" panose="020B0604020202020204" pitchFamily="34" charset="0"/>
                <a:hlinkClick r:id="rId3"/>
              </a:rPr>
              <a:t>VA Form 27-0820</a:t>
            </a:r>
            <a:r>
              <a:rPr lang="en-US" b="0" i="0" dirty="0">
                <a:solidFill>
                  <a:srgbClr val="000000"/>
                </a:solidFill>
                <a:effectLst/>
                <a:latin typeface="Helvetica Neue"/>
              </a:rPr>
              <a:t>.</a:t>
            </a:r>
          </a:p>
          <a:p>
            <a:pPr algn="l">
              <a:buFont typeface="Arial" panose="020B0604020202020204" pitchFamily="34" charset="0"/>
              <a:buNone/>
            </a:pP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When contact with the fiduciary is successful, the </a:t>
            </a:r>
            <a:r>
              <a:rPr lang="en-US" b="1" i="1" u="sng" dirty="0">
                <a:solidFill>
                  <a:srgbClr val="0000FF"/>
                </a:solidFill>
                <a:effectLst/>
                <a:latin typeface="Arial" panose="020B0604020202020204" pitchFamily="34" charset="0"/>
                <a:hlinkClick r:id="rId3"/>
              </a:rPr>
              <a:t>VA Form 27-0820</a:t>
            </a:r>
            <a:r>
              <a:rPr lang="en-US" b="0" i="0" dirty="0">
                <a:solidFill>
                  <a:srgbClr val="000000"/>
                </a:solidFill>
                <a:effectLst/>
                <a:latin typeface="Arial" panose="020B0604020202020204" pitchFamily="34" charset="0"/>
              </a:rPr>
              <a:t> must also include</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a detailed description of the call activities and/or conversation</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the fiduciary’s intent to submit the fund usage report information and when they plan to do so, and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a statement that the caller advised the fiduciary that their statement would be documented and used in the fiduciary fund usage review process.</a:t>
            </a:r>
            <a:endParaRPr lang="en-US" b="0" i="0" dirty="0">
              <a:solidFill>
                <a:srgbClr val="000000"/>
              </a:solidFill>
              <a:effectLst/>
              <a:latin typeface="Helvetica Neue"/>
            </a:endParaRPr>
          </a:p>
          <a:p>
            <a:pPr algn="l"/>
            <a:endParaRPr lang="en-US" b="0" i="0" dirty="0">
              <a:solidFill>
                <a:srgbClr val="000000"/>
              </a:solidFill>
              <a:effectLst/>
              <a:latin typeface="arial" panose="020B0604020202020204" pitchFamily="34" charset="0"/>
            </a:endParaRPr>
          </a:p>
          <a:p>
            <a:pPr algn="l"/>
            <a:r>
              <a:rPr lang="en-US" b="0" i="0" dirty="0">
                <a:solidFill>
                  <a:srgbClr val="000000"/>
                </a:solidFill>
                <a:effectLst/>
                <a:latin typeface="arial" panose="020B0604020202020204" pitchFamily="34" charset="0"/>
              </a:rPr>
              <a:t>Conversations must be thoroughly documented including specific amounts, dates, individuals involved, and circumstances as the information gathered during the call may be subject to appeal, if misuse is found.</a:t>
            </a:r>
            <a:endParaRPr lang="en-US" b="0" i="0" dirty="0">
              <a:solidFill>
                <a:srgbClr val="000000"/>
              </a:solidFill>
              <a:effectLst/>
              <a:latin typeface="Helvetica Neue"/>
            </a:endParaRPr>
          </a:p>
          <a:p>
            <a:pPr eaLnBrk="1" fontAlgn="auto" hangingPunct="1">
              <a:spcBef>
                <a:spcPts val="0"/>
              </a:spcBef>
              <a:spcAft>
                <a:spcPts val="0"/>
              </a:spcAft>
              <a:defRPr/>
            </a:pPr>
            <a:endParaRPr lang="en-US" dirty="0"/>
          </a:p>
        </p:txBody>
      </p:sp>
      <p:sp>
        <p:nvSpPr>
          <p:cNvPr id="39940" name="Slide Number Placeholder 3">
            <a:extLst>
              <a:ext uri="{FF2B5EF4-FFF2-40B4-BE49-F238E27FC236}">
                <a16:creationId xmlns:a16="http://schemas.microsoft.com/office/drawing/2014/main" id="{B3FF4D39-1E17-4B00-9ABF-EF2788A7752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FF44B52-CEF5-4ED6-AC11-FD9AF225EA2B}" type="slidenum">
              <a:rPr lang="en-US" altLang="en-US" smtClean="0"/>
              <a:pPr fontAlgn="base">
                <a:spcBef>
                  <a:spcPct val="0"/>
                </a:spcBef>
                <a:spcAft>
                  <a:spcPct val="0"/>
                </a:spcAft>
              </a:pPr>
              <a:t>19</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EF5F811C-4A9C-4587-A2C8-C35764F99AB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BE348DBA-8281-40D2-AA20-2E45B31311FC}"/>
              </a:ext>
            </a:extLst>
          </p:cNvPr>
          <p:cNvSpPr>
            <a:spLocks noGrp="1"/>
          </p:cNvSpPr>
          <p:nvPr>
            <p:ph type="body" idx="1"/>
          </p:nvPr>
        </p:nvSpPr>
        <p:spPr/>
        <p:txBody>
          <a:bodyPr/>
          <a:lstStyle/>
          <a:p>
            <a:pPr eaLnBrk="1" fontAlgn="auto" hangingPunct="1">
              <a:spcBef>
                <a:spcPts val="0"/>
              </a:spcBef>
              <a:spcAft>
                <a:spcPts val="0"/>
              </a:spcAft>
              <a:defRPr/>
            </a:pPr>
            <a:r>
              <a:rPr lang="en-US" u="sng" dirty="0"/>
              <a:t>Instructor Notes:</a:t>
            </a:r>
          </a:p>
          <a:p>
            <a:pPr eaLnBrk="1" fontAlgn="auto" hangingPunct="1">
              <a:spcBef>
                <a:spcPts val="0"/>
              </a:spcBef>
              <a:spcAft>
                <a:spcPts val="0"/>
              </a:spcAft>
              <a:defRPr/>
            </a:pPr>
            <a:endParaRPr lang="en-US" u="sng" dirty="0"/>
          </a:p>
          <a:p>
            <a:pPr eaLnBrk="1" fontAlgn="auto" hangingPunct="1">
              <a:spcBef>
                <a:spcPts val="0"/>
              </a:spcBef>
              <a:spcAft>
                <a:spcPts val="0"/>
              </a:spcAft>
              <a:defRPr/>
            </a:pPr>
            <a:r>
              <a:rPr lang="en-US" dirty="0"/>
              <a:t>At the end of this lesson, given the training and references, the learner will be able to do the following:</a:t>
            </a:r>
          </a:p>
          <a:p>
            <a:pPr marL="171450" indent="-171450" eaLnBrk="1" fontAlgn="auto" hangingPunct="1">
              <a:spcBef>
                <a:spcPts val="0"/>
              </a:spcBef>
              <a:spcAft>
                <a:spcPts val="0"/>
              </a:spcAft>
              <a:buFont typeface="Arial" panose="020B0604020202020204" pitchFamily="34" charset="0"/>
              <a:buChar char="•"/>
              <a:defRPr/>
            </a:pPr>
            <a:endParaRPr lang="en-US" dirty="0"/>
          </a:p>
          <a:p>
            <a:pPr marL="171450" indent="-171450" eaLnBrk="1" fontAlgn="auto" hangingPunct="1">
              <a:spcBef>
                <a:spcPts val="0"/>
              </a:spcBef>
              <a:spcAft>
                <a:spcPts val="0"/>
              </a:spcAft>
              <a:buFont typeface="Arial" panose="020B0604020202020204" pitchFamily="34" charset="0"/>
              <a:buChar char="•"/>
              <a:defRPr/>
            </a:pPr>
            <a:r>
              <a:rPr lang="en-US" dirty="0"/>
              <a:t>Define fund usage reviews</a:t>
            </a:r>
          </a:p>
          <a:p>
            <a:pPr marL="171450" indent="-171450" eaLnBrk="1" fontAlgn="auto" hangingPunct="1">
              <a:spcBef>
                <a:spcPts val="0"/>
              </a:spcBef>
              <a:spcAft>
                <a:spcPts val="0"/>
              </a:spcAft>
              <a:buFont typeface="Arial" panose="020B0604020202020204" pitchFamily="34" charset="0"/>
              <a:buChar char="•"/>
              <a:defRPr/>
            </a:pPr>
            <a:r>
              <a:rPr lang="en-US" dirty="0"/>
              <a:t>Identify exemptions</a:t>
            </a:r>
          </a:p>
          <a:p>
            <a:pPr marL="171450" indent="-171450" eaLnBrk="1" fontAlgn="auto" hangingPunct="1">
              <a:spcBef>
                <a:spcPts val="0"/>
              </a:spcBef>
              <a:spcAft>
                <a:spcPts val="0"/>
              </a:spcAft>
              <a:buFont typeface="Arial" panose="020B0604020202020204" pitchFamily="34" charset="0"/>
              <a:buChar char="•"/>
              <a:defRPr/>
            </a:pPr>
            <a:r>
              <a:rPr lang="en-US" dirty="0"/>
              <a:t>Confirm notification requirements</a:t>
            </a:r>
          </a:p>
          <a:p>
            <a:pPr marL="171450" indent="-171450" eaLnBrk="1" fontAlgn="auto" hangingPunct="1">
              <a:spcBef>
                <a:spcPts val="0"/>
              </a:spcBef>
              <a:spcAft>
                <a:spcPts val="0"/>
              </a:spcAft>
              <a:buFont typeface="Arial" panose="020B0604020202020204" pitchFamily="34" charset="0"/>
              <a:buChar char="•"/>
              <a:defRPr/>
            </a:pPr>
            <a:r>
              <a:rPr lang="en-US" dirty="0"/>
              <a:t>Control for receipt</a:t>
            </a:r>
          </a:p>
          <a:p>
            <a:pPr marL="171450" indent="-171450" eaLnBrk="1" fontAlgn="auto" hangingPunct="1">
              <a:spcBef>
                <a:spcPts val="0"/>
              </a:spcBef>
              <a:spcAft>
                <a:spcPts val="0"/>
              </a:spcAft>
              <a:buFont typeface="Arial" panose="020B0604020202020204" pitchFamily="34" charset="0"/>
              <a:buChar char="•"/>
              <a:defRPr/>
            </a:pPr>
            <a:r>
              <a:rPr lang="en-US" dirty="0"/>
              <a:t>Initiate telephone contact</a:t>
            </a:r>
          </a:p>
          <a:p>
            <a:pPr marL="171450" indent="-171450" eaLnBrk="1" fontAlgn="auto" hangingPunct="1">
              <a:spcBef>
                <a:spcPts val="0"/>
              </a:spcBef>
              <a:spcAft>
                <a:spcPts val="0"/>
              </a:spcAft>
              <a:buFont typeface="Arial" panose="020B0604020202020204" pitchFamily="34" charset="0"/>
              <a:buChar char="•"/>
              <a:defRPr/>
            </a:pPr>
            <a:r>
              <a:rPr lang="en-US" dirty="0"/>
              <a:t>Assess funds usage</a:t>
            </a:r>
          </a:p>
          <a:p>
            <a:pPr marL="171450" indent="-171450" eaLnBrk="1" fontAlgn="auto" hangingPunct="1">
              <a:spcBef>
                <a:spcPts val="0"/>
              </a:spcBef>
              <a:spcAft>
                <a:spcPts val="0"/>
              </a:spcAft>
              <a:buFont typeface="Arial" panose="020B0604020202020204" pitchFamily="34" charset="0"/>
              <a:buChar char="•"/>
              <a:defRPr/>
            </a:pPr>
            <a:r>
              <a:rPr lang="en-US" dirty="0"/>
              <a:t>Complete the process</a:t>
            </a:r>
          </a:p>
          <a:p>
            <a:pPr marL="171450" indent="-171450" eaLnBrk="1" fontAlgn="auto" hangingPunct="1">
              <a:spcBef>
                <a:spcPts val="0"/>
              </a:spcBef>
              <a:spcAft>
                <a:spcPts val="0"/>
              </a:spcAft>
              <a:buFont typeface="Arial" panose="020B0604020202020204" pitchFamily="34" charset="0"/>
              <a:buChar char="•"/>
              <a:defRPr/>
            </a:pPr>
            <a:endParaRPr lang="en-US" dirty="0"/>
          </a:p>
        </p:txBody>
      </p:sp>
      <p:sp>
        <p:nvSpPr>
          <p:cNvPr id="17412" name="Slide Number Placeholder 3">
            <a:extLst>
              <a:ext uri="{FF2B5EF4-FFF2-40B4-BE49-F238E27FC236}">
                <a16:creationId xmlns:a16="http://schemas.microsoft.com/office/drawing/2014/main" id="{773786F6-3BA5-4F23-AC13-7ACC11BBD23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32F1CE1-363F-49A5-BF35-E632BFC66499}" type="slidenum">
              <a:rPr lang="en-US" altLang="en-US" smtClean="0"/>
              <a:pPr fontAlgn="base">
                <a:spcBef>
                  <a:spcPct val="0"/>
                </a:spcBef>
                <a:spcAft>
                  <a:spcPct val="0"/>
                </a:spcAft>
              </a:pPr>
              <a:t>2</a:t>
            </a:fld>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9F2C3336-45C4-4CBA-9F2E-D2EBAEAA63B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B147B360-6F1B-4D39-B92D-BAB1A524F61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a:t>
            </a:r>
            <a:r>
              <a:rPr kumimoji="0" lang="pl-PL" altLang="en-US" sz="1200" b="0" i="1" u="none" strike="noStrike" kern="1200" cap="none" spc="0" normalizeH="0" baseline="0" noProof="0" dirty="0">
                <a:ln>
                  <a:noFill/>
                </a:ln>
                <a:solidFill>
                  <a:prstClr val="black"/>
                </a:solidFill>
                <a:effectLst/>
                <a:uLnTx/>
                <a:uFillTx/>
                <a:latin typeface="+mn-lt"/>
                <a:ea typeface="+mn-ea"/>
                <a:cs typeface="+mn-cs"/>
              </a:rPr>
              <a:t>FPM I.6.B.1.</a:t>
            </a:r>
            <a:r>
              <a:rPr kumimoji="0" lang="en-US" altLang="en-US" sz="1200" b="0" i="1" u="none" strike="noStrike" kern="1200" cap="none" spc="0" normalizeH="0" baseline="0" noProof="0" dirty="0">
                <a:ln>
                  <a:noFill/>
                </a:ln>
                <a:solidFill>
                  <a:prstClr val="black"/>
                </a:solidFill>
                <a:effectLst/>
                <a:uLnTx/>
                <a:uFillTx/>
                <a:latin typeface="+mn-lt"/>
                <a:ea typeface="+mn-ea"/>
                <a:cs typeface="+mn-cs"/>
              </a:rPr>
              <a:t>f</a:t>
            </a:r>
            <a:r>
              <a:rPr kumimoji="0" lang="pl-PL" altLang="en-US" sz="1200" b="0" i="1" u="none" strike="noStrike" kern="1200" cap="none" spc="0" normalizeH="0" baseline="0" noProof="0" dirty="0">
                <a:ln>
                  <a:noFill/>
                </a:ln>
                <a:solidFill>
                  <a:prstClr val="black"/>
                </a:solidFill>
                <a:effectLst/>
                <a:uLnTx/>
                <a:uFillTx/>
                <a:latin typeface="+mn-lt"/>
                <a:ea typeface="+mn-ea"/>
                <a:cs typeface="+mn-cs"/>
              </a:rPr>
              <a:t>.</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lang="en-US" altLang="en-US" dirty="0"/>
          </a:p>
          <a:p>
            <a:pPr fontAlgn="base"/>
            <a:br>
              <a:rPr lang="en-US" dirty="0">
                <a:effectLst/>
                <a:latin typeface="arial" panose="020B0604020202020204" pitchFamily="34" charset="0"/>
              </a:rPr>
            </a:br>
            <a:r>
              <a:rPr lang="en-US" dirty="0">
                <a:effectLst/>
                <a:latin typeface="arial" panose="020B0604020202020204" pitchFamily="34" charset="0"/>
              </a:rPr>
              <a:t>When the hub receives a fund usage request letter as undeliverable, verify the fiduciary’s current address and update the system.</a:t>
            </a:r>
          </a:p>
          <a:p>
            <a:pPr fontAlgn="base"/>
            <a:endParaRPr lang="en-US" dirty="0">
              <a:effectLst/>
              <a:latin typeface="arial" panose="020B0604020202020204" pitchFamily="34" charset="0"/>
            </a:endParaRPr>
          </a:p>
          <a:p>
            <a:pPr fontAlgn="base"/>
            <a:r>
              <a:rPr lang="en-US" dirty="0">
                <a:effectLst/>
                <a:latin typeface="arial" panose="020B0604020202020204" pitchFamily="34" charset="0"/>
              </a:rPr>
              <a:t>If the fiduciary’s address is verified, regenerate and re-mail the letter.  When re-generating the letter, the period of review must be adjusted to show the three-month period prior to the date of the new notification letter.</a:t>
            </a:r>
          </a:p>
          <a:p>
            <a:pPr fontAlgn="base"/>
            <a:endParaRPr lang="en-US" dirty="0">
              <a:effectLst/>
              <a:latin typeface="arial" panose="020B0604020202020204" pitchFamily="34" charset="0"/>
            </a:endParaRPr>
          </a:p>
          <a:p>
            <a:pPr fontAlgn="base"/>
            <a:r>
              <a:rPr lang="en-US" dirty="0">
                <a:effectLst/>
                <a:latin typeface="arial" panose="020B0604020202020204" pitchFamily="34" charset="0"/>
              </a:rPr>
              <a:t>Allow the fiduciary 30 days from the date of the </a:t>
            </a:r>
            <a:r>
              <a:rPr lang="en-US" i="1" dirty="0">
                <a:effectLst/>
                <a:latin typeface="arial" panose="020B0604020202020204" pitchFamily="34" charset="0"/>
              </a:rPr>
              <a:t>Fund Usage Due Letter </a:t>
            </a:r>
            <a:r>
              <a:rPr lang="en-US" dirty="0">
                <a:effectLst/>
                <a:latin typeface="arial" panose="020B0604020202020204" pitchFamily="34" charset="0"/>
              </a:rPr>
              <a:t>and 14 days from the </a:t>
            </a:r>
            <a:r>
              <a:rPr lang="en-US" i="1" dirty="0">
                <a:effectLst/>
                <a:latin typeface="arial" panose="020B0604020202020204" pitchFamily="34" charset="0"/>
              </a:rPr>
              <a:t>Fund Usage Past Due Letter </a:t>
            </a:r>
            <a:r>
              <a:rPr lang="en-US" dirty="0">
                <a:effectLst/>
                <a:latin typeface="arial" panose="020B0604020202020204" pitchFamily="34" charset="0"/>
              </a:rPr>
              <a:t>to provide the fund usage report when the letter had to be remailed due to an incorrect address.  Control the new suspense time through a development activity under the EP 290.</a:t>
            </a:r>
          </a:p>
          <a:p>
            <a:pPr fontAlgn="base"/>
            <a:endParaRPr lang="en-US" dirty="0">
              <a:effectLst/>
              <a:latin typeface="arial" panose="020B0604020202020204" pitchFamily="34" charset="0"/>
            </a:endParaRPr>
          </a:p>
          <a:p>
            <a:pPr fontAlgn="base"/>
            <a:r>
              <a:rPr lang="en-US" dirty="0">
                <a:effectLst/>
                <a:latin typeface="arial" panose="020B0604020202020204" pitchFamily="34" charset="0"/>
              </a:rPr>
              <a:t>If the fiduciary’s address cannot be verified, follow the due diligence guidance.</a:t>
            </a:r>
          </a:p>
          <a:p>
            <a:pPr fontAlgn="base"/>
            <a:r>
              <a:rPr lang="en-US" dirty="0">
                <a:effectLst/>
                <a:latin typeface="arial" panose="020B0604020202020204" pitchFamily="34" charset="0"/>
              </a:rPr>
              <a:t> </a:t>
            </a:r>
            <a:endParaRPr lang="en-US" dirty="0">
              <a:effectLst/>
            </a:endParaRPr>
          </a:p>
          <a:p>
            <a:pPr marL="0" indent="0" algn="l">
              <a:buFont typeface="Arial" panose="020B0604020202020204" pitchFamily="34" charset="0"/>
              <a:buNone/>
            </a:pPr>
            <a:r>
              <a:rPr lang="en-US" b="0" i="0" dirty="0">
                <a:solidFill>
                  <a:srgbClr val="000000"/>
                </a:solidFill>
                <a:effectLst/>
                <a:latin typeface="Arial" panose="020B0604020202020204" pitchFamily="34" charset="0"/>
              </a:rPr>
              <a:t>When remailing the </a:t>
            </a:r>
            <a:r>
              <a:rPr lang="en-US" b="0" i="1" dirty="0">
                <a:solidFill>
                  <a:srgbClr val="000000"/>
                </a:solidFill>
                <a:effectLst/>
                <a:latin typeface="Arial" panose="020B0604020202020204" pitchFamily="34" charset="0"/>
              </a:rPr>
              <a:t>Fund Usage Due Date Extension </a:t>
            </a:r>
            <a:r>
              <a:rPr lang="en-US" b="0" i="0" dirty="0">
                <a:solidFill>
                  <a:srgbClr val="000000"/>
                </a:solidFill>
                <a:effectLst/>
                <a:latin typeface="Arial" panose="020B0604020202020204" pitchFamily="34" charset="0"/>
              </a:rPr>
              <a:t>letter, only allow the fiduciary the remaining time granted under the initial extension, and do </a:t>
            </a:r>
            <a:r>
              <a:rPr lang="en-US" b="0" i="1" dirty="0">
                <a:solidFill>
                  <a:srgbClr val="000000"/>
                </a:solidFill>
                <a:effectLst/>
                <a:latin typeface="Arial" panose="020B0604020202020204" pitchFamily="34" charset="0"/>
              </a:rPr>
              <a:t>not</a:t>
            </a:r>
            <a:r>
              <a:rPr lang="en-US" b="0" i="0" dirty="0">
                <a:solidFill>
                  <a:srgbClr val="000000"/>
                </a:solidFill>
                <a:effectLst/>
                <a:latin typeface="Arial" panose="020B0604020202020204" pitchFamily="34" charset="0"/>
              </a:rPr>
              <a:t> readjust the period of review as described above.</a:t>
            </a:r>
            <a:endParaRPr lang="en-US" b="0" i="0" dirty="0">
              <a:solidFill>
                <a:srgbClr val="000000"/>
              </a:solidFill>
              <a:effectLst/>
              <a:latin typeface="Helvetica Neue"/>
            </a:endParaRPr>
          </a:p>
          <a:p>
            <a:pPr fontAlgn="base"/>
            <a:endParaRPr lang="en-US" dirty="0">
              <a:effectLst/>
              <a:latin typeface="arial" panose="020B0604020202020204" pitchFamily="34" charset="0"/>
            </a:endParaRPr>
          </a:p>
          <a:p>
            <a:pPr marL="0" indent="0" fontAlgn="base">
              <a:buFont typeface="Arial" panose="020B0604020202020204" pitchFamily="34" charset="0"/>
              <a:buNone/>
            </a:pPr>
            <a:r>
              <a:rPr lang="en-US" dirty="0">
                <a:effectLst/>
                <a:latin typeface="arial" panose="020B0604020202020204" pitchFamily="34" charset="0"/>
              </a:rPr>
              <a:t>Do not change the fund usage due date diary when re-mailing returned mail.  Establish a development activity with the appropriate suspense.</a:t>
            </a:r>
            <a:endParaRPr lang="en-US" dirty="0">
              <a:effectLst/>
            </a:endParaRPr>
          </a:p>
          <a:p>
            <a:pPr eaLnBrk="1" hangingPunct="1">
              <a:spcBef>
                <a:spcPct val="0"/>
              </a:spcBef>
            </a:pPr>
            <a:endParaRPr lang="en-US" altLang="en-US" dirty="0"/>
          </a:p>
        </p:txBody>
      </p:sp>
      <p:sp>
        <p:nvSpPr>
          <p:cNvPr id="41988" name="Slide Number Placeholder 3">
            <a:extLst>
              <a:ext uri="{FF2B5EF4-FFF2-40B4-BE49-F238E27FC236}">
                <a16:creationId xmlns:a16="http://schemas.microsoft.com/office/drawing/2014/main" id="{F492A6A9-2E31-4399-B794-F14B357DB86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1A13B1E-E052-4EF9-A931-15609F993665}" type="slidenum">
              <a:rPr lang="en-US" altLang="en-US" smtClean="0"/>
              <a:pPr fontAlgn="base">
                <a:spcBef>
                  <a:spcPct val="0"/>
                </a:spcBef>
                <a:spcAft>
                  <a:spcPct val="0"/>
                </a:spcAft>
              </a:pPr>
              <a:t>20</a:t>
            </a:fld>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A496CA65-9AAC-4312-980D-2434DCA11F9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12FD1743-8A9E-4E7A-BB2B-FDD7D21E314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FPM I</a:t>
            </a:r>
            <a:r>
              <a:rPr kumimoji="0" lang="pl-PL" altLang="en-US" sz="1200" b="0" i="1" u="none" strike="noStrike" kern="1200" cap="none" spc="0" normalizeH="0" baseline="0" noProof="0" dirty="0">
                <a:ln>
                  <a:noFill/>
                </a:ln>
                <a:solidFill>
                  <a:prstClr val="black"/>
                </a:solidFill>
                <a:effectLst/>
                <a:uLnTx/>
                <a:uFillTx/>
                <a:latin typeface="+mn-lt"/>
                <a:ea typeface="+mn-ea"/>
                <a:cs typeface="+mn-cs"/>
              </a:rPr>
              <a:t>.6.A.1.d.</a:t>
            </a:r>
            <a:endParaRPr kumimoji="0" lang="en-US" altLang="en-US" sz="1200" b="0" i="1"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algn="l"/>
            <a:br>
              <a:rPr lang="en-US" dirty="0">
                <a:effectLst/>
                <a:latin typeface="arial" panose="020B0604020202020204" pitchFamily="34" charset="0"/>
              </a:rPr>
            </a:br>
            <a:r>
              <a:rPr lang="en-US" sz="1200" b="0" i="0" dirty="0">
                <a:solidFill>
                  <a:srgbClr val="000000"/>
                </a:solidFill>
                <a:effectLst/>
                <a:latin typeface="arial" panose="020B0604020202020204" pitchFamily="34" charset="0"/>
              </a:rPr>
              <a:t>When required, VA-appointed fiduciaries must submit fund usage reports for review by the hub once every two years.  The funds to be reviewed will incorporate the three-month period prior to the date of the notification letter.</a:t>
            </a:r>
          </a:p>
          <a:p>
            <a:pPr algn="l"/>
            <a:endParaRPr lang="en-US" sz="1200" b="0" i="0" dirty="0">
              <a:solidFill>
                <a:srgbClr val="000000"/>
              </a:solidFill>
              <a:effectLst/>
              <a:latin typeface="Helvetica Neue"/>
            </a:endParaRPr>
          </a:p>
          <a:p>
            <a:pPr algn="l"/>
            <a:r>
              <a:rPr lang="en-US" sz="1200" b="0" i="0" dirty="0">
                <a:solidFill>
                  <a:srgbClr val="000000"/>
                </a:solidFill>
                <a:effectLst/>
                <a:latin typeface="arial" panose="020B0604020202020204" pitchFamily="34" charset="0"/>
              </a:rPr>
              <a:t>This table is an example of a fund usage review period from July 1‎, ‎2020, through October 1, 2020.  The example illustrates key dates for a fund usage review period when the FIDUCIARY OVERSIGHT TYPE field is set to </a:t>
            </a:r>
            <a:r>
              <a:rPr lang="en-US" sz="1200" b="0" i="1" dirty="0">
                <a:solidFill>
                  <a:srgbClr val="000000"/>
                </a:solidFill>
                <a:effectLst/>
                <a:latin typeface="arial" panose="020B0604020202020204" pitchFamily="34" charset="0"/>
              </a:rPr>
              <a:t>Fund Usage Review </a:t>
            </a:r>
            <a:r>
              <a:rPr lang="en-US" sz="1200" b="0" i="0" dirty="0">
                <a:solidFill>
                  <a:srgbClr val="000000"/>
                </a:solidFill>
                <a:effectLst/>
                <a:latin typeface="arial" panose="020B0604020202020204" pitchFamily="34" charset="0"/>
              </a:rPr>
              <a:t>with a FUND USAGE REVIEW DATE field updated with October 31, 2020.</a:t>
            </a:r>
            <a:endParaRPr lang="en-US" sz="1200" b="0" i="0" dirty="0">
              <a:solidFill>
                <a:srgbClr val="000000"/>
              </a:solidFill>
              <a:effectLst/>
              <a:latin typeface="Helvetica Neue"/>
            </a:endParaRPr>
          </a:p>
          <a:p>
            <a:pPr fontAlgn="base"/>
            <a:endParaRPr lang="en-US" altLang="en-US" sz="1000" dirty="0">
              <a:cs typeface="Calibri" panose="020F0502020204030204" pitchFamily="34" charset="0"/>
            </a:endParaRPr>
          </a:p>
        </p:txBody>
      </p:sp>
      <p:sp>
        <p:nvSpPr>
          <p:cNvPr id="44036" name="Slide Number Placeholder 3">
            <a:extLst>
              <a:ext uri="{FF2B5EF4-FFF2-40B4-BE49-F238E27FC236}">
                <a16:creationId xmlns:a16="http://schemas.microsoft.com/office/drawing/2014/main" id="{664F5D24-57CD-4DD9-8A9A-A163D584ACF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E4020EC-DD44-422C-9BF9-EE29A371C5AA}" type="slidenum">
              <a:rPr lang="en-US" altLang="en-US" smtClean="0"/>
              <a:pPr fontAlgn="base">
                <a:spcBef>
                  <a:spcPct val="0"/>
                </a:spcBef>
                <a:spcAft>
                  <a:spcPct val="0"/>
                </a:spcAft>
              </a:pPr>
              <a:t>21</a:t>
            </a:fld>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A496CA65-9AAC-4312-980D-2434DCA11F9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12FD1743-8A9E-4E7A-BB2B-FDD7D21E314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FPM I</a:t>
            </a:r>
            <a:r>
              <a:rPr kumimoji="0" lang="pl-PL" altLang="en-US" sz="1200" b="0" i="1" u="none" strike="noStrike" kern="1200" cap="none" spc="0" normalizeH="0" baseline="0" noProof="0" dirty="0">
                <a:ln>
                  <a:noFill/>
                </a:ln>
                <a:solidFill>
                  <a:prstClr val="black"/>
                </a:solidFill>
                <a:effectLst/>
                <a:uLnTx/>
                <a:uFillTx/>
                <a:latin typeface="+mn-lt"/>
                <a:ea typeface="+mn-ea"/>
                <a:cs typeface="+mn-cs"/>
              </a:rPr>
              <a:t>.6.B.3.a. </a:t>
            </a:r>
            <a:endParaRPr kumimoji="0" lang="en-US" altLang="en-US" sz="1200" b="0" i="1"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algn="l"/>
            <a:br>
              <a:rPr lang="en-US" dirty="0">
                <a:effectLst/>
                <a:latin typeface="arial" panose="020B0604020202020204" pitchFamily="34" charset="0"/>
              </a:rPr>
            </a:br>
            <a:r>
              <a:rPr lang="en-US" sz="1200" b="0" i="0" dirty="0">
                <a:solidFill>
                  <a:srgbClr val="000000"/>
                </a:solidFill>
                <a:effectLst/>
                <a:latin typeface="arial" panose="020B0604020202020204" pitchFamily="34" charset="0"/>
              </a:rPr>
              <a:t>The system automatically establishes the EP 290 </a:t>
            </a:r>
            <a:r>
              <a:rPr lang="en-US" sz="1200" b="0" i="1" dirty="0">
                <a:solidFill>
                  <a:srgbClr val="000000"/>
                </a:solidFill>
                <a:effectLst/>
                <a:latin typeface="arial" panose="020B0604020202020204" pitchFamily="34" charset="0"/>
              </a:rPr>
              <a:t>- Fund Usage Review </a:t>
            </a:r>
            <a:r>
              <a:rPr lang="en-US" sz="1200" b="0" i="0" dirty="0">
                <a:solidFill>
                  <a:srgbClr val="000000"/>
                </a:solidFill>
                <a:effectLst/>
                <a:latin typeface="arial" panose="020B0604020202020204" pitchFamily="34" charset="0"/>
              </a:rPr>
              <a:t>when the FIDUCIARY OVERSIGHT TYPE field is set to Fund Usage Review based on the previously established FUND USAGE REVIEW DATE field diary information.</a:t>
            </a:r>
          </a:p>
          <a:p>
            <a:pPr algn="l"/>
            <a:endParaRPr lang="en-US" sz="1200" b="0" i="0" dirty="0">
              <a:solidFill>
                <a:srgbClr val="000000"/>
              </a:solidFill>
              <a:effectLst/>
              <a:latin typeface="Helvetica Neue"/>
            </a:endParaRPr>
          </a:p>
          <a:p>
            <a:pPr algn="l"/>
            <a:r>
              <a:rPr lang="en-US" sz="1200" b="0" i="0" dirty="0">
                <a:solidFill>
                  <a:srgbClr val="000000"/>
                </a:solidFill>
                <a:effectLst/>
                <a:latin typeface="arial" panose="020B0604020202020204" pitchFamily="34" charset="0"/>
              </a:rPr>
              <a:t>The hub must ensure the fiduciary oversight types and diary date entered in VBMS accurately reflects the appropriate future type and diary for the appointed fiduciary.  If a successor initial appointment (SIA) is pending, leave the future diary in place for the appointed fiduciary and update the FIDUCIARY OVERSIGHT TYPE field and diary date upon completion of the SIA.</a:t>
            </a:r>
            <a:endParaRPr lang="en-US" sz="1200" b="0" i="0" dirty="0">
              <a:solidFill>
                <a:srgbClr val="000000"/>
              </a:solidFill>
              <a:effectLst/>
              <a:latin typeface="Helvetica Neue"/>
            </a:endParaRPr>
          </a:p>
          <a:p>
            <a:pPr fontAlgn="base"/>
            <a:endParaRPr lang="en-US" altLang="en-US" sz="1000" dirty="0">
              <a:cs typeface="Calibri" panose="020F0502020204030204" pitchFamily="34" charset="0"/>
            </a:endParaRPr>
          </a:p>
        </p:txBody>
      </p:sp>
      <p:sp>
        <p:nvSpPr>
          <p:cNvPr id="44036" name="Slide Number Placeholder 3">
            <a:extLst>
              <a:ext uri="{FF2B5EF4-FFF2-40B4-BE49-F238E27FC236}">
                <a16:creationId xmlns:a16="http://schemas.microsoft.com/office/drawing/2014/main" id="{664F5D24-57CD-4DD9-8A9A-A163D584ACF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E4020EC-DD44-422C-9BF9-EE29A371C5AA}" type="slidenum">
              <a:rPr lang="en-US" altLang="en-US" smtClean="0"/>
              <a:pPr fontAlgn="base">
                <a:spcBef>
                  <a:spcPct val="0"/>
                </a:spcBef>
                <a:spcAft>
                  <a:spcPct val="0"/>
                </a:spcAft>
              </a:pPr>
              <a:t>22</a:t>
            </a:fld>
            <a:endParaRPr lang="en-US" altLang="en-US"/>
          </a:p>
        </p:txBody>
      </p:sp>
    </p:spTree>
    <p:extLst>
      <p:ext uri="{BB962C8B-B14F-4D97-AF65-F5344CB8AC3E}">
        <p14:creationId xmlns:p14="http://schemas.microsoft.com/office/powerpoint/2010/main" val="25190868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A496CA65-9AAC-4312-980D-2434DCA11F9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12FD1743-8A9E-4E7A-BB2B-FDD7D21E314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FPM I.6.B.3.b.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algn="l"/>
            <a:br>
              <a:rPr lang="en-US" dirty="0">
                <a:effectLst/>
                <a:latin typeface="arial" panose="020B0604020202020204" pitchFamily="34" charset="0"/>
              </a:rPr>
            </a:br>
            <a:r>
              <a:rPr lang="en-US" sz="1200" b="0" i="0" dirty="0">
                <a:solidFill>
                  <a:srgbClr val="000000"/>
                </a:solidFill>
                <a:effectLst/>
                <a:latin typeface="arial" panose="020B0604020202020204" pitchFamily="34" charset="0"/>
              </a:rPr>
              <a:t>The hub must establish a diary with a date entered in the FUND USAGE REVIEW DATE field to ensure that the fiduciary receives notification to provide the fund usage report to VA.  The system will automatically establish the fund usage review EP 30-days prior to the fund usage review diary date.  Users must manually establish the EP if a fund usage review is required and the EP control was not already established.</a:t>
            </a:r>
          </a:p>
          <a:p>
            <a:pPr algn="l"/>
            <a:endParaRPr lang="en-US" sz="1200" b="0" i="0" dirty="0">
              <a:solidFill>
                <a:srgbClr val="000000"/>
              </a:solidFill>
              <a:effectLst/>
              <a:latin typeface="Helvetica Neue"/>
            </a:endParaRPr>
          </a:p>
          <a:p>
            <a:pPr algn="l"/>
            <a:r>
              <a:rPr lang="en-US" sz="1200" b="0" i="0" dirty="0">
                <a:solidFill>
                  <a:srgbClr val="000000"/>
                </a:solidFill>
                <a:effectLst/>
                <a:latin typeface="arial" panose="020B0604020202020204" pitchFamily="34" charset="0"/>
              </a:rPr>
              <a:t>Hubs are not required to align a diary date for a fund usage report for VA-appointed fiduciaries who are also court-appointed with a court accounting period if the fiduciary is required to provide an accounting to the court.</a:t>
            </a:r>
            <a:endParaRPr lang="en-US" sz="1200" b="0" i="0" dirty="0">
              <a:solidFill>
                <a:srgbClr val="000000"/>
              </a:solidFill>
              <a:effectLst/>
              <a:latin typeface="Helvetica Neue"/>
            </a:endParaRPr>
          </a:p>
          <a:p>
            <a:pPr fontAlgn="base"/>
            <a:endParaRPr lang="en-US" altLang="en-US" sz="1000" dirty="0">
              <a:cs typeface="Calibri" panose="020F0502020204030204" pitchFamily="34" charset="0"/>
            </a:endParaRPr>
          </a:p>
        </p:txBody>
      </p:sp>
      <p:sp>
        <p:nvSpPr>
          <p:cNvPr id="44036" name="Slide Number Placeholder 3">
            <a:extLst>
              <a:ext uri="{FF2B5EF4-FFF2-40B4-BE49-F238E27FC236}">
                <a16:creationId xmlns:a16="http://schemas.microsoft.com/office/drawing/2014/main" id="{664F5D24-57CD-4DD9-8A9A-A163D584ACF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E4020EC-DD44-422C-9BF9-EE29A371C5AA}" type="slidenum">
              <a:rPr lang="en-US" altLang="en-US" smtClean="0"/>
              <a:pPr fontAlgn="base">
                <a:spcBef>
                  <a:spcPct val="0"/>
                </a:spcBef>
                <a:spcAft>
                  <a:spcPct val="0"/>
                </a:spcAft>
              </a:pPr>
              <a:t>23</a:t>
            </a:fld>
            <a:endParaRPr lang="en-US" altLang="en-US"/>
          </a:p>
        </p:txBody>
      </p:sp>
    </p:spTree>
    <p:extLst>
      <p:ext uri="{BB962C8B-B14F-4D97-AF65-F5344CB8AC3E}">
        <p14:creationId xmlns:p14="http://schemas.microsoft.com/office/powerpoint/2010/main" val="21103196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F6974FDE-2FC8-4E97-A975-45EB75971E2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585B426E-F10F-4572-AEA7-8287C253FD8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FPM I.6.B.3.c.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eaLnBrk="1" hangingPunct="1">
              <a:spcBef>
                <a:spcPct val="0"/>
              </a:spcBef>
            </a:pPr>
            <a:endParaRPr lang="en-US" altLang="en-US" dirty="0"/>
          </a:p>
          <a:p>
            <a:pPr algn="l"/>
            <a:r>
              <a:rPr lang="en-US" b="0" i="0" dirty="0">
                <a:solidFill>
                  <a:srgbClr val="000000"/>
                </a:solidFill>
                <a:effectLst/>
                <a:latin typeface="arial" panose="020B0604020202020204" pitchFamily="34" charset="0"/>
              </a:rPr>
              <a:t>When a fiduciary is required to provide an initial fund usage report for a beneficiary for whom they have not provided a fund usage report in the past, the hub must establish an initial fund usage review date.</a:t>
            </a:r>
          </a:p>
          <a:p>
            <a:pPr algn="l"/>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Use this table to establish the initial fund usage diary date.</a:t>
            </a:r>
            <a:endParaRPr lang="en-US" b="0" i="0" dirty="0">
              <a:solidFill>
                <a:srgbClr val="000000"/>
              </a:solidFill>
              <a:effectLst/>
              <a:latin typeface="Helvetica Neue"/>
            </a:endParaRPr>
          </a:p>
          <a:p>
            <a:pPr eaLnBrk="1" hangingPunct="1">
              <a:spcBef>
                <a:spcPct val="0"/>
              </a:spcBef>
            </a:pPr>
            <a:endParaRPr lang="en-US" altLang="en-US" b="1" i="1" dirty="0">
              <a:latin typeface="Times New Roman" panose="02020603050405020304" pitchFamily="18" charset="0"/>
              <a:cs typeface="Calibri" panose="020F0502020204030204" pitchFamily="34" charset="0"/>
            </a:endParaRPr>
          </a:p>
          <a:p>
            <a:pPr eaLnBrk="1" hangingPunct="1">
              <a:spcBef>
                <a:spcPct val="0"/>
              </a:spcBef>
            </a:pPr>
            <a:r>
              <a:rPr lang="en-US" altLang="en-US" b="1" i="0" u="sng" dirty="0">
                <a:latin typeface="Times New Roman" panose="02020603050405020304" pitchFamily="18" charset="0"/>
                <a:cs typeface="Calibri" panose="020F0502020204030204" pitchFamily="34" charset="0"/>
              </a:rPr>
              <a:t>Instructor Actions</a:t>
            </a:r>
            <a:r>
              <a:rPr lang="en-US" altLang="en-US" b="1" i="1" dirty="0">
                <a:latin typeface="Times New Roman" panose="02020603050405020304" pitchFamily="18" charset="0"/>
                <a:cs typeface="Calibri" panose="020F0502020204030204" pitchFamily="34" charset="0"/>
              </a:rPr>
              <a:t>: </a:t>
            </a:r>
            <a:r>
              <a:rPr lang="en-US" altLang="en-US" b="0" i="0" dirty="0">
                <a:latin typeface="Times New Roman" panose="02020603050405020304" pitchFamily="18" charset="0"/>
                <a:cs typeface="Calibri" panose="020F0502020204030204" pitchFamily="34" charset="0"/>
              </a:rPr>
              <a:t>Go over the table with the class.</a:t>
            </a:r>
          </a:p>
          <a:p>
            <a:pPr eaLnBrk="1" hangingPunct="1">
              <a:spcBef>
                <a:spcPct val="0"/>
              </a:spcBef>
            </a:pPr>
            <a:endParaRPr lang="en-US" altLang="en-US" dirty="0"/>
          </a:p>
        </p:txBody>
      </p:sp>
      <p:sp>
        <p:nvSpPr>
          <p:cNvPr id="46084" name="Slide Number Placeholder 3">
            <a:extLst>
              <a:ext uri="{FF2B5EF4-FFF2-40B4-BE49-F238E27FC236}">
                <a16:creationId xmlns:a16="http://schemas.microsoft.com/office/drawing/2014/main" id="{B4E781D8-552E-4E88-BB95-38D3A36DA71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25CA24F-21AB-4241-88AA-0B98042B8E1A}" type="slidenum">
              <a:rPr lang="en-US" altLang="en-US" smtClean="0"/>
              <a:pPr fontAlgn="base">
                <a:spcBef>
                  <a:spcPct val="0"/>
                </a:spcBef>
                <a:spcAft>
                  <a:spcPct val="0"/>
                </a:spcAft>
              </a:pPr>
              <a:t>24</a:t>
            </a:fld>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F238C7B0-CFC1-4529-9CF9-A7E687CD5E0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4BB911F2-E119-4DC1-B40E-C323085F796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a:t>
            </a:r>
            <a:r>
              <a:rPr kumimoji="0" lang="pl-PL" altLang="en-US" sz="1200" b="0" i="1" u="none" strike="noStrike" kern="1200" cap="none" spc="0" normalizeH="0" baseline="0" noProof="0" dirty="0">
                <a:ln>
                  <a:noFill/>
                </a:ln>
                <a:solidFill>
                  <a:prstClr val="black"/>
                </a:solidFill>
                <a:effectLst/>
                <a:uLnTx/>
                <a:uFillTx/>
                <a:latin typeface="+mn-lt"/>
                <a:ea typeface="+mn-ea"/>
                <a:cs typeface="+mn-cs"/>
              </a:rPr>
              <a:t>FPM I.6.B.3.</a:t>
            </a:r>
            <a:r>
              <a:rPr kumimoji="0" lang="en-US" altLang="en-US" sz="1200" b="0" i="1" u="none" strike="noStrike" kern="1200" cap="none" spc="0" normalizeH="0" baseline="0" noProof="0" dirty="0">
                <a:ln>
                  <a:noFill/>
                </a:ln>
                <a:solidFill>
                  <a:prstClr val="black"/>
                </a:solidFill>
                <a:effectLst/>
                <a:uLnTx/>
                <a:uFillTx/>
                <a:latin typeface="+mn-lt"/>
                <a:ea typeface="+mn-ea"/>
                <a:cs typeface="+mn-cs"/>
              </a:rPr>
              <a:t>d</a:t>
            </a:r>
            <a:r>
              <a:rPr kumimoji="0" lang="pl-PL" altLang="en-US" sz="1200" b="0" i="1" u="none" strike="noStrike" kern="1200" cap="none" spc="0" normalizeH="0" baseline="0" noProof="0" dirty="0">
                <a:ln>
                  <a:noFill/>
                </a:ln>
                <a:solidFill>
                  <a:prstClr val="black"/>
                </a:solidFill>
                <a:effectLst/>
                <a:uLnTx/>
                <a:uFillTx/>
                <a:latin typeface="+mn-lt"/>
                <a:ea typeface="+mn-ea"/>
                <a:cs typeface="+mn-cs"/>
              </a:rPr>
              <a:t>.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br>
              <a:rPr lang="en-US" dirty="0">
                <a:effectLst/>
                <a:latin typeface="arial" panose="020B0604020202020204" pitchFamily="34" charset="0"/>
              </a:rPr>
            </a:br>
            <a:br>
              <a:rPr lang="en-US" dirty="0">
                <a:effectLst/>
                <a:latin typeface="arial" panose="020B0604020202020204" pitchFamily="34" charset="0"/>
              </a:rPr>
            </a:br>
            <a:r>
              <a:rPr lang="en-US" dirty="0">
                <a:effectLst/>
                <a:latin typeface="arial" panose="020B0604020202020204" pitchFamily="34" charset="0"/>
              </a:rPr>
              <a:t>Establish a subsequent fund usage diary date to occur two years from the date of the </a:t>
            </a:r>
            <a:r>
              <a:rPr lang="en-US" i="1" dirty="0">
                <a:effectLst/>
                <a:latin typeface="arial" panose="020B0604020202020204" pitchFamily="34" charset="0"/>
              </a:rPr>
              <a:t>Fund Usage Due Letter</a:t>
            </a:r>
            <a:r>
              <a:rPr lang="en-US" dirty="0">
                <a:effectLst/>
                <a:latin typeface="arial" panose="020B0604020202020204" pitchFamily="34" charset="0"/>
              </a:rPr>
              <a:t> sent for the most recent fund usage review.  The date that the letter is sent is the date listed on the </a:t>
            </a:r>
            <a:r>
              <a:rPr lang="en-US" i="1" dirty="0">
                <a:effectLst/>
                <a:latin typeface="arial" panose="020B0604020202020204" pitchFamily="34" charset="0"/>
              </a:rPr>
              <a:t>Fund Usage Due Letter</a:t>
            </a:r>
            <a:r>
              <a:rPr lang="en-US" dirty="0">
                <a:effectLst/>
                <a:latin typeface="arial" panose="020B0604020202020204" pitchFamily="34" charset="0"/>
              </a:rPr>
              <a:t>.</a:t>
            </a:r>
            <a:endParaRPr lang="en-US" dirty="0">
              <a:effectLst/>
            </a:endParaRPr>
          </a:p>
          <a:p>
            <a:pPr fontAlgn="base"/>
            <a:r>
              <a:rPr lang="en-US" dirty="0">
                <a:effectLst/>
                <a:latin typeface="arial" panose="020B0604020202020204" pitchFamily="34" charset="0"/>
              </a:rPr>
              <a:t> </a:t>
            </a:r>
            <a:endParaRPr lang="en-US" dirty="0">
              <a:effectLst/>
            </a:endParaRPr>
          </a:p>
          <a:p>
            <a:pPr fontAlgn="base"/>
            <a:r>
              <a:rPr lang="en-US" dirty="0">
                <a:effectLst/>
                <a:latin typeface="arial" panose="020B0604020202020204" pitchFamily="34" charset="0"/>
              </a:rPr>
              <a:t>If the </a:t>
            </a:r>
            <a:r>
              <a:rPr lang="en-US" i="1" dirty="0">
                <a:effectLst/>
                <a:latin typeface="arial" panose="020B0604020202020204" pitchFamily="34" charset="0"/>
              </a:rPr>
              <a:t>Fund Usage Due Letter</a:t>
            </a:r>
            <a:r>
              <a:rPr lang="en-US" dirty="0">
                <a:effectLst/>
                <a:latin typeface="arial" panose="020B0604020202020204" pitchFamily="34" charset="0"/>
              </a:rPr>
              <a:t> is re-mailed because the letter was undeliverable, hubs must not use the date of the re-mailed letter to establish the future fund usage diary.  Instead, hubs must utilize the date of the initial request for the fund usage review period that was most recently completed.</a:t>
            </a:r>
            <a:endParaRPr lang="en-US" dirty="0">
              <a:effectLst/>
            </a:endParaRPr>
          </a:p>
          <a:p>
            <a:pPr eaLnBrk="1" hangingPunct="1">
              <a:spcBef>
                <a:spcPct val="0"/>
              </a:spcBef>
            </a:pPr>
            <a:endParaRPr lang="en-US" altLang="en-US" dirty="0"/>
          </a:p>
          <a:p>
            <a:pPr eaLnBrk="1" hangingPunct="1">
              <a:spcBef>
                <a:spcPct val="0"/>
              </a:spcBef>
            </a:pPr>
            <a:r>
              <a:rPr lang="en-US" b="0" i="0" dirty="0">
                <a:solidFill>
                  <a:srgbClr val="000000"/>
                </a:solidFill>
                <a:effectLst/>
                <a:latin typeface="arial" panose="020B0604020202020204" pitchFamily="34" charset="0"/>
              </a:rPr>
              <a:t>Hubs must ensure that the FIDUCIARY OVERSIGHT TYPE field is set to Fund Usage Review and a date is entered in the FUND USAGE REVIEW DATE field when establishing a future fund usage review diary.</a:t>
            </a:r>
            <a:endParaRPr lang="en-US" altLang="en-US" dirty="0"/>
          </a:p>
        </p:txBody>
      </p:sp>
      <p:sp>
        <p:nvSpPr>
          <p:cNvPr id="48132" name="Slide Number Placeholder 3">
            <a:extLst>
              <a:ext uri="{FF2B5EF4-FFF2-40B4-BE49-F238E27FC236}">
                <a16:creationId xmlns:a16="http://schemas.microsoft.com/office/drawing/2014/main" id="{5355F231-B245-4B62-A68C-C1E441411CF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4ADBD3E-D4AC-40F8-A85B-2A2AE4DDA00A}" type="slidenum">
              <a:rPr lang="en-US" altLang="en-US" smtClean="0"/>
              <a:pPr fontAlgn="base">
                <a:spcBef>
                  <a:spcPct val="0"/>
                </a:spcBef>
                <a:spcAft>
                  <a:spcPct val="0"/>
                </a:spcAft>
              </a:pPr>
              <a:t>25</a:t>
            </a:fld>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F238C7B0-CFC1-4529-9CF9-A7E687CD5E0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4BB911F2-E119-4DC1-B40E-C323085F796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a:t>
            </a:r>
            <a:r>
              <a:rPr kumimoji="0" lang="da-DK" altLang="en-US" sz="1200" b="0" i="1" u="none" strike="noStrike" kern="1200" cap="none" spc="0" normalizeH="0" baseline="0" noProof="0" dirty="0">
                <a:ln>
                  <a:noFill/>
                </a:ln>
                <a:solidFill>
                  <a:prstClr val="black"/>
                </a:solidFill>
                <a:effectLst/>
                <a:uLnTx/>
                <a:uFillTx/>
                <a:latin typeface="+mn-lt"/>
                <a:ea typeface="+mn-ea"/>
                <a:cs typeface="+mn-cs"/>
              </a:rPr>
              <a:t>FPM I.6.B.3.d.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algn="l"/>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br>
              <a:rPr lang="en-US" dirty="0">
                <a:effectLst/>
                <a:latin typeface="arial" panose="020B0604020202020204" pitchFamily="34" charset="0"/>
              </a:rPr>
            </a:br>
            <a:br>
              <a:rPr lang="en-US" dirty="0">
                <a:effectLst/>
                <a:latin typeface="arial" panose="020B0604020202020204" pitchFamily="34" charset="0"/>
              </a:rPr>
            </a:br>
            <a:r>
              <a:rPr lang="en-US" b="1" i="1" dirty="0">
                <a:solidFill>
                  <a:srgbClr val="000000"/>
                </a:solidFill>
                <a:effectLst/>
                <a:latin typeface="arial" panose="020B0604020202020204" pitchFamily="34" charset="0"/>
              </a:rPr>
              <a:t>Examples</a:t>
            </a:r>
            <a:r>
              <a:rPr lang="en-US" b="0" i="0" dirty="0">
                <a:solidFill>
                  <a:srgbClr val="000000"/>
                </a:solidFill>
                <a:effectLst/>
                <a:latin typeface="arial" panose="020B0604020202020204" pitchFamily="34" charset="0"/>
              </a:rPr>
              <a:t>:</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The</a:t>
            </a:r>
            <a:r>
              <a:rPr lang="en-US" b="0" i="1" dirty="0">
                <a:solidFill>
                  <a:srgbClr val="000000"/>
                </a:solidFill>
                <a:effectLst/>
                <a:latin typeface="arial" panose="020B0604020202020204" pitchFamily="34" charset="0"/>
              </a:rPr>
              <a:t> Fund Usage Due Letter</a:t>
            </a:r>
            <a:r>
              <a:rPr lang="en-US" b="0" i="0" dirty="0">
                <a:solidFill>
                  <a:srgbClr val="000000"/>
                </a:solidFill>
                <a:effectLst/>
                <a:latin typeface="arial" panose="020B0604020202020204" pitchFamily="34" charset="0"/>
              </a:rPr>
              <a:t> was sent on October 1, 2020.  The fund usage review was completed on November 16, 2020, for the period of July 1‎, ‎2020, through October 1, 2020.  The FIDUCIARY OVERSIGHT TYPE field is set to </a:t>
            </a:r>
            <a:r>
              <a:rPr lang="en-US" b="0" i="1" dirty="0">
                <a:solidFill>
                  <a:srgbClr val="000000"/>
                </a:solidFill>
                <a:effectLst/>
                <a:latin typeface="arial" panose="020B0604020202020204" pitchFamily="34" charset="0"/>
              </a:rPr>
              <a:t>Fund Usage Review </a:t>
            </a:r>
            <a:r>
              <a:rPr lang="en-US" b="0" i="0" dirty="0">
                <a:solidFill>
                  <a:srgbClr val="000000"/>
                </a:solidFill>
                <a:effectLst/>
                <a:latin typeface="arial" panose="020B0604020202020204" pitchFamily="34" charset="0"/>
              </a:rPr>
              <a:t>with a review date of October 1, 2022.</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The </a:t>
            </a:r>
            <a:r>
              <a:rPr lang="en-US" b="0" i="1" dirty="0">
                <a:solidFill>
                  <a:srgbClr val="000000"/>
                </a:solidFill>
                <a:effectLst/>
                <a:latin typeface="arial" panose="020B0604020202020204" pitchFamily="34" charset="0"/>
              </a:rPr>
              <a:t>Fund Usage Due Letter</a:t>
            </a:r>
            <a:r>
              <a:rPr lang="en-US" b="0" i="0" dirty="0">
                <a:solidFill>
                  <a:srgbClr val="000000"/>
                </a:solidFill>
                <a:effectLst/>
                <a:latin typeface="arial" panose="020B0604020202020204" pitchFamily="34" charset="0"/>
              </a:rPr>
              <a:t> was sent on October 1, 2020.  The </a:t>
            </a:r>
            <a:r>
              <a:rPr lang="en-US" b="0" i="1" dirty="0">
                <a:solidFill>
                  <a:srgbClr val="000000"/>
                </a:solidFill>
                <a:effectLst/>
                <a:latin typeface="arial" panose="020B0604020202020204" pitchFamily="34" charset="0"/>
              </a:rPr>
              <a:t>Fund Usage Due Letter </a:t>
            </a:r>
            <a:r>
              <a:rPr lang="en-US" b="0" i="0" dirty="0">
                <a:solidFill>
                  <a:srgbClr val="000000"/>
                </a:solidFill>
                <a:effectLst/>
                <a:latin typeface="arial" panose="020B0604020202020204" pitchFamily="34" charset="0"/>
              </a:rPr>
              <a:t>was returned to VA undeliverable on October 29, 2020.  The hub regenerated and re-mailed the</a:t>
            </a:r>
            <a:r>
              <a:rPr lang="en-US" b="0" i="1" dirty="0">
                <a:solidFill>
                  <a:srgbClr val="000000"/>
                </a:solidFill>
                <a:effectLst/>
                <a:latin typeface="arial" panose="020B0604020202020204" pitchFamily="34" charset="0"/>
              </a:rPr>
              <a:t> Fund Usage Due Letter</a:t>
            </a:r>
            <a:r>
              <a:rPr lang="en-US" b="0" i="0" dirty="0">
                <a:solidFill>
                  <a:srgbClr val="000000"/>
                </a:solidFill>
                <a:effectLst/>
                <a:latin typeface="arial" panose="020B0604020202020204" pitchFamily="34" charset="0"/>
              </a:rPr>
              <a:t> on November 1, 2020.  The fund usage review was completed on November 30, 2020, for the period of August 1‎, ‎2020, through November 1, 2020 (the new three-month review period to correspond with the new notification letter).  The FIDUCIARY OVERSIGHT TYPE field is set to </a:t>
            </a:r>
            <a:r>
              <a:rPr lang="en-US" b="0" i="1" dirty="0">
                <a:solidFill>
                  <a:srgbClr val="000000"/>
                </a:solidFill>
                <a:effectLst/>
                <a:latin typeface="arial" panose="020B0604020202020204" pitchFamily="34" charset="0"/>
              </a:rPr>
              <a:t>Fund Usage Review </a:t>
            </a:r>
            <a:r>
              <a:rPr lang="en-US" b="0" i="0" dirty="0">
                <a:solidFill>
                  <a:srgbClr val="000000"/>
                </a:solidFill>
                <a:effectLst/>
                <a:latin typeface="arial" panose="020B0604020202020204" pitchFamily="34" charset="0"/>
              </a:rPr>
              <a:t>with a review date of October 1, 2022.</a:t>
            </a:r>
            <a:endParaRPr lang="en-US" b="0" i="0" dirty="0">
              <a:solidFill>
                <a:srgbClr val="000000"/>
              </a:solidFill>
              <a:effectLst/>
              <a:latin typeface="Helvetica Neue"/>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b="0" i="0" dirty="0">
              <a:solidFill>
                <a:srgbClr val="000000"/>
              </a:solidFill>
              <a:effectLst/>
              <a:latin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b="0" i="0" dirty="0">
                <a:solidFill>
                  <a:srgbClr val="000000"/>
                </a:solidFill>
                <a:effectLst/>
                <a:latin typeface="arial" panose="020B0604020202020204" pitchFamily="34" charset="0"/>
              </a:rPr>
              <a:t>This </a:t>
            </a:r>
            <a:r>
              <a:rPr lang="en-US" b="0" i="0" dirty="0">
                <a:solidFill>
                  <a:srgbClr val="000000"/>
                </a:solidFill>
                <a:effectLst/>
                <a:latin typeface="Arial" panose="020B0604020202020204" pitchFamily="34" charset="0"/>
              </a:rPr>
              <a:t>table describes key dates in detail.</a:t>
            </a:r>
            <a:endParaRPr lang="en-US" altLang="en-US" dirty="0"/>
          </a:p>
        </p:txBody>
      </p:sp>
      <p:sp>
        <p:nvSpPr>
          <p:cNvPr id="48132" name="Slide Number Placeholder 3">
            <a:extLst>
              <a:ext uri="{FF2B5EF4-FFF2-40B4-BE49-F238E27FC236}">
                <a16:creationId xmlns:a16="http://schemas.microsoft.com/office/drawing/2014/main" id="{5355F231-B245-4B62-A68C-C1E441411CF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4ADBD3E-D4AC-40F8-A85B-2A2AE4DDA00A}" type="slidenum">
              <a:rPr lang="en-US" altLang="en-US" smtClean="0"/>
              <a:pPr fontAlgn="base">
                <a:spcBef>
                  <a:spcPct val="0"/>
                </a:spcBef>
                <a:spcAft>
                  <a:spcPct val="0"/>
                </a:spcAft>
              </a:pPr>
              <a:t>26</a:t>
            </a:fld>
            <a:endParaRPr lang="en-US" altLang="en-US"/>
          </a:p>
        </p:txBody>
      </p:sp>
    </p:spTree>
    <p:extLst>
      <p:ext uri="{BB962C8B-B14F-4D97-AF65-F5344CB8AC3E}">
        <p14:creationId xmlns:p14="http://schemas.microsoft.com/office/powerpoint/2010/main" val="31745595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50F7D694-63BA-4DD9-BD3E-6483989D02F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C7773381-16D2-46FA-B96D-F487D6F8733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a:t>
            </a:r>
            <a:r>
              <a:rPr kumimoji="0" lang="da-DK" altLang="en-US" sz="1200" b="0" i="1" u="none" strike="noStrike" kern="1200" cap="none" spc="0" normalizeH="0" baseline="0" noProof="0" dirty="0">
                <a:ln>
                  <a:noFill/>
                </a:ln>
                <a:solidFill>
                  <a:prstClr val="black"/>
                </a:solidFill>
                <a:effectLst/>
                <a:uLnTx/>
                <a:uFillTx/>
                <a:latin typeface="+mn-lt"/>
                <a:ea typeface="+mn-ea"/>
                <a:cs typeface="+mn-cs"/>
              </a:rPr>
              <a:t>FPM I.6.B.2.a.</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eaLnBrk="1" hangingPunct="1">
              <a:spcBef>
                <a:spcPct val="0"/>
              </a:spcBef>
            </a:pPr>
            <a:endParaRPr lang="en-US" altLang="en-US" dirty="0"/>
          </a:p>
          <a:p>
            <a:pPr algn="l"/>
            <a:r>
              <a:rPr lang="en-US" b="0" i="0" dirty="0">
                <a:solidFill>
                  <a:srgbClr val="000000"/>
                </a:solidFill>
                <a:effectLst/>
                <a:latin typeface="arial" panose="020B0604020202020204" pitchFamily="34" charset="0"/>
              </a:rPr>
              <a:t>Hubs must take timely action to review all fund usage reports it receives and address non-receipt of fund usage reports regardless of whether the fiduciary who submitted the report is actively serving the beneficiary.</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During the process of completing the fund usage review, consider all historical and active information relating to the beneficiary and fiduciary in the system and eFolder.  When considering available information, identify all financial accounts that the fiduciary may manage and ensure that the financial statements are available for the period under review.</a:t>
            </a:r>
          </a:p>
          <a:p>
            <a:pPr algn="l"/>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Consideration of all historical and active information includes the </a:t>
            </a:r>
            <a:r>
              <a:rPr lang="en-US" b="1" i="1" u="sng" dirty="0">
                <a:solidFill>
                  <a:srgbClr val="0000FF"/>
                </a:solidFill>
                <a:effectLst/>
                <a:latin typeface="Arial" panose="020B0604020202020204" pitchFamily="34" charset="0"/>
                <a:hlinkClick r:id="rId3"/>
              </a:rPr>
              <a:t>VA Form 21P-555</a:t>
            </a:r>
            <a:r>
              <a:rPr lang="en-US" b="0" i="0" dirty="0">
                <a:solidFill>
                  <a:srgbClr val="000000"/>
                </a:solidFill>
                <a:effectLst/>
                <a:latin typeface="Arial" panose="020B0604020202020204" pitchFamily="34" charset="0"/>
              </a:rPr>
              <a:t>.  Follow the guidance in </a:t>
            </a:r>
            <a:r>
              <a:rPr lang="en-US" b="1" i="0" u="sng" dirty="0">
                <a:solidFill>
                  <a:srgbClr val="0000FF"/>
                </a:solidFill>
                <a:effectLst/>
                <a:latin typeface="Arial" panose="020B0604020202020204" pitchFamily="34" charset="0"/>
                <a:hlinkClick r:id="rId4"/>
              </a:rPr>
              <a:t>FPM, Part I, 1.B.3.d</a:t>
            </a:r>
            <a:r>
              <a:rPr lang="en-US" b="0" i="0" dirty="0">
                <a:solidFill>
                  <a:srgbClr val="000000"/>
                </a:solidFill>
                <a:effectLst/>
                <a:latin typeface="Arial" panose="020B0604020202020204" pitchFamily="34" charset="0"/>
              </a:rPr>
              <a:t> if a </a:t>
            </a:r>
            <a:r>
              <a:rPr lang="en-US" b="1" i="1" u="sng" dirty="0">
                <a:solidFill>
                  <a:srgbClr val="0000FF"/>
                </a:solidFill>
                <a:effectLst/>
                <a:latin typeface="Arial" panose="020B0604020202020204" pitchFamily="34" charset="0"/>
                <a:hlinkClick r:id="rId3"/>
              </a:rPr>
              <a:t>VA Form 21P-555</a:t>
            </a:r>
            <a:r>
              <a:rPr lang="en-US" b="0" i="0" dirty="0">
                <a:solidFill>
                  <a:srgbClr val="000000"/>
                </a:solidFill>
                <a:effectLst/>
                <a:latin typeface="Arial" panose="020B0604020202020204" pitchFamily="34" charset="0"/>
              </a:rPr>
              <a:t> is not of record at the time of the fund usage review.</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When a fiduciary submits more information than required for the fund usage review period, the hub must review the financial documents for red flags of misuse.  This includes any financial statements that fall outside of the financial review period.</a:t>
            </a:r>
            <a:endParaRPr lang="en-US" b="0" i="0" dirty="0">
              <a:solidFill>
                <a:srgbClr val="000000"/>
              </a:solidFill>
              <a:effectLst/>
              <a:latin typeface="Helvetica Neue"/>
            </a:endParaRPr>
          </a:p>
          <a:p>
            <a:pPr eaLnBrk="1" hangingPunct="1">
              <a:spcBef>
                <a:spcPct val="0"/>
              </a:spcBef>
            </a:pPr>
            <a:endParaRPr lang="en-US" altLang="en-US" dirty="0"/>
          </a:p>
        </p:txBody>
      </p:sp>
      <p:sp>
        <p:nvSpPr>
          <p:cNvPr id="50180" name="Slide Number Placeholder 3">
            <a:extLst>
              <a:ext uri="{FF2B5EF4-FFF2-40B4-BE49-F238E27FC236}">
                <a16:creationId xmlns:a16="http://schemas.microsoft.com/office/drawing/2014/main" id="{2035E6CB-5012-4129-9A07-E4C7EB12640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3607E94-D273-4444-A91E-2F0E3FD6D355}" type="slidenum">
              <a:rPr lang="en-US" altLang="en-US" smtClean="0"/>
              <a:pPr fontAlgn="base">
                <a:spcBef>
                  <a:spcPct val="0"/>
                </a:spcBef>
                <a:spcAft>
                  <a:spcPct val="0"/>
                </a:spcAft>
              </a:pPr>
              <a:t>27</a:t>
            </a:fld>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EAD5461D-A442-41CF-854B-C0C42BACBBB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E385F3DA-DC27-4E5D-8289-10EDB594BA4F}"/>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a:t>
            </a:r>
            <a:r>
              <a:rPr kumimoji="0" lang="da-DK" altLang="en-US" sz="1200" b="0" i="1" u="none" strike="noStrike" kern="1200" cap="none" spc="0" normalizeH="0" baseline="0" noProof="0" dirty="0">
                <a:ln>
                  <a:noFill/>
                </a:ln>
                <a:solidFill>
                  <a:prstClr val="black"/>
                </a:solidFill>
                <a:effectLst/>
                <a:uLnTx/>
                <a:uFillTx/>
                <a:latin typeface="Calibri"/>
                <a:ea typeface="+mn-ea"/>
                <a:cs typeface="+mn-cs"/>
              </a:rPr>
              <a:t>FPM I.6.B.2.b.</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eaLnBrk="1" fontAlgn="auto" hangingPunct="1">
              <a:lnSpc>
                <a:spcPct val="107000"/>
              </a:lnSpc>
              <a:spcBef>
                <a:spcPts val="0"/>
              </a:spcBef>
              <a:spcAft>
                <a:spcPts val="0"/>
              </a:spcAft>
              <a:defRPr/>
            </a:pP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l"/>
            <a:r>
              <a:rPr lang="en-US" b="0" i="0" dirty="0">
                <a:solidFill>
                  <a:srgbClr val="000000"/>
                </a:solidFill>
                <a:effectLst/>
                <a:latin typeface="Arial" panose="020B0604020202020204" pitchFamily="34" charset="0"/>
              </a:rPr>
              <a:t>Review all available systems and records to determine if the fiduciary manages VA funds in more than one financial account for the same beneficiary such as a dividend paying account.  In order for a fund usage report submission to be considered complete, the fiduciary must submit:</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three consecutive months of financial statements for all accounts containing VA funds for the prescribed fund usage review period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receipts or invoices for irregular purchases, when needed to verify fund usage, and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receipts, invoices, or copies of checks for any check transactions that</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cannot be associated with a known expense of record</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exceed $900.00, or</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are part of a financial statement in which three or more checks were cleared in any single month.</a:t>
            </a:r>
            <a:endParaRPr lang="en-US" b="0" i="0" dirty="0">
              <a:solidFill>
                <a:srgbClr val="000000"/>
              </a:solidFill>
              <a:effectLst/>
              <a:latin typeface="Helvetica Neue"/>
            </a:endParaRPr>
          </a:p>
          <a:p>
            <a:pPr eaLnBrk="1" fontAlgn="auto" hangingPunct="1">
              <a:lnSpc>
                <a:spcPct val="107000"/>
              </a:lnSpc>
              <a:spcBef>
                <a:spcPts val="0"/>
              </a:spcBef>
              <a:spcAft>
                <a:spcPts val="0"/>
              </a:spcAft>
              <a:defRPr/>
            </a:pPr>
            <a:endParaRPr lang="en-US"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52228" name="Slide Number Placeholder 3">
            <a:extLst>
              <a:ext uri="{FF2B5EF4-FFF2-40B4-BE49-F238E27FC236}">
                <a16:creationId xmlns:a16="http://schemas.microsoft.com/office/drawing/2014/main" id="{1F980845-8009-41BA-9807-2592C9D2B80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DD7C6F2-0AD4-44DF-BBEA-BA8F15D3D81A}" type="slidenum">
              <a:rPr lang="en-US" altLang="en-US" smtClean="0"/>
              <a:pPr fontAlgn="base">
                <a:spcBef>
                  <a:spcPct val="0"/>
                </a:spcBef>
                <a:spcAft>
                  <a:spcPct val="0"/>
                </a:spcAft>
              </a:pPr>
              <a:t>28</a:t>
            </a:fld>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EAD5461D-A442-41CF-854B-C0C42BACBBB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E385F3DA-DC27-4E5D-8289-10EDB594BA4F}"/>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FPM I.6.B.2.b.</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eaLnBrk="1" fontAlgn="auto" hangingPunct="1">
              <a:lnSpc>
                <a:spcPct val="107000"/>
              </a:lnSpc>
              <a:spcBef>
                <a:spcPts val="0"/>
              </a:spcBef>
              <a:spcAft>
                <a:spcPts val="0"/>
              </a:spcAft>
              <a:defRPr/>
            </a:pP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fontAlgn="base"/>
            <a:r>
              <a:rPr lang="en-US" dirty="0">
                <a:effectLst/>
                <a:latin typeface="Arial" panose="020B0604020202020204" pitchFamily="34" charset="0"/>
              </a:rPr>
              <a:t>For the entire period under review, all financial statements must:</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contain the beginning and ending balances, generally identified by a month, quarter, or year</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show all transactions to include</a:t>
            </a:r>
            <a:endParaRPr lang="en-US" dirty="0">
              <a:effectLst/>
            </a:endParaRPr>
          </a:p>
          <a:p>
            <a:pPr marL="628650" lvl="1" indent="-171450" fontAlgn="base">
              <a:buFont typeface="Arial" panose="020B0604020202020204" pitchFamily="34" charset="0"/>
              <a:buChar char="•"/>
            </a:pPr>
            <a:r>
              <a:rPr lang="en-US" dirty="0">
                <a:effectLst/>
                <a:latin typeface="Arial" panose="020B0604020202020204" pitchFamily="34" charset="0"/>
              </a:rPr>
              <a:t>income</a:t>
            </a:r>
            <a:endParaRPr lang="en-US" dirty="0">
              <a:effectLst/>
            </a:endParaRPr>
          </a:p>
          <a:p>
            <a:pPr marL="628650" lvl="1" indent="-171450" fontAlgn="base">
              <a:buFont typeface="Arial" panose="020B0604020202020204" pitchFamily="34" charset="0"/>
              <a:buChar char="•"/>
            </a:pPr>
            <a:r>
              <a:rPr lang="en-US" dirty="0">
                <a:effectLst/>
                <a:latin typeface="Arial" panose="020B0604020202020204" pitchFamily="34" charset="0"/>
              </a:rPr>
              <a:t>expenses</a:t>
            </a:r>
            <a:endParaRPr lang="en-US" dirty="0">
              <a:effectLst/>
            </a:endParaRPr>
          </a:p>
          <a:p>
            <a:pPr marL="628650" lvl="1" indent="-171450" fontAlgn="base">
              <a:buFont typeface="Arial" panose="020B0604020202020204" pitchFamily="34" charset="0"/>
              <a:buChar char="•"/>
            </a:pPr>
            <a:r>
              <a:rPr lang="en-US" dirty="0">
                <a:effectLst/>
                <a:latin typeface="Arial" panose="020B0604020202020204" pitchFamily="34" charset="0"/>
              </a:rPr>
              <a:t>fees, and</a:t>
            </a:r>
            <a:endParaRPr lang="en-US" dirty="0">
              <a:effectLst/>
            </a:endParaRPr>
          </a:p>
          <a:p>
            <a:pPr marL="628650" lvl="1" indent="-171450" fontAlgn="base">
              <a:buFont typeface="Arial" panose="020B0604020202020204" pitchFamily="34" charset="0"/>
              <a:buChar char="•"/>
            </a:pPr>
            <a:r>
              <a:rPr lang="en-US" dirty="0">
                <a:effectLst/>
                <a:latin typeface="Arial" panose="020B0604020202020204" pitchFamily="34" charset="0"/>
              </a:rPr>
              <a:t>transfers, and</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be original, photocopied, or computer-generated statements from the financial institution’s website that bear the institution’s internet address covering the entire fund usage review period with no signs of alteration.</a:t>
            </a:r>
            <a:endParaRPr lang="en-US" dirty="0">
              <a:effectLst/>
            </a:endParaRPr>
          </a:p>
          <a:p>
            <a:pPr eaLnBrk="1" fontAlgn="auto" hangingPunct="1">
              <a:lnSpc>
                <a:spcPct val="107000"/>
              </a:lnSpc>
              <a:spcBef>
                <a:spcPts val="0"/>
              </a:spcBef>
              <a:spcAft>
                <a:spcPts val="0"/>
              </a:spcAft>
              <a:defRPr/>
            </a:pPr>
            <a:endParaRPr lang="en-US"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52228" name="Slide Number Placeholder 3">
            <a:extLst>
              <a:ext uri="{FF2B5EF4-FFF2-40B4-BE49-F238E27FC236}">
                <a16:creationId xmlns:a16="http://schemas.microsoft.com/office/drawing/2014/main" id="{1F980845-8009-41BA-9807-2592C9D2B80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DD7C6F2-0AD4-44DF-BBEA-BA8F15D3D81A}" type="slidenum">
              <a:rPr lang="en-US" altLang="en-US" smtClean="0"/>
              <a:pPr fontAlgn="base">
                <a:spcBef>
                  <a:spcPct val="0"/>
                </a:spcBef>
                <a:spcAft>
                  <a:spcPct val="0"/>
                </a:spcAft>
              </a:pPr>
              <a:t>29</a:t>
            </a:fld>
            <a:endParaRPr lang="en-US" altLang="en-US"/>
          </a:p>
        </p:txBody>
      </p:sp>
    </p:spTree>
    <p:extLst>
      <p:ext uri="{BB962C8B-B14F-4D97-AF65-F5344CB8AC3E}">
        <p14:creationId xmlns:p14="http://schemas.microsoft.com/office/powerpoint/2010/main" val="586593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B938E89F-3E7C-4165-A4A9-3299F44381E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522DC4C4-E03B-4018-A241-FA96B04247A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u="sng" dirty="0"/>
              <a:t>Instructor Notes:</a:t>
            </a:r>
            <a:endParaRPr lang="en-US" altLang="en-US" dirty="0"/>
          </a:p>
          <a:p>
            <a:pPr eaLnBrk="1" hangingPunct="1">
              <a:spcBef>
                <a:spcPct val="0"/>
              </a:spcBef>
            </a:pPr>
            <a:endParaRPr lang="en-US" altLang="en-US" u="sng" dirty="0"/>
          </a:p>
          <a:p>
            <a:pPr eaLnBrk="1" hangingPunct="1">
              <a:spcBef>
                <a:spcPct val="0"/>
              </a:spcBef>
            </a:pPr>
            <a:r>
              <a:rPr lang="en-US" altLang="en-US" dirty="0"/>
              <a:t>These are the relevant references pertaining to this course:</a:t>
            </a:r>
          </a:p>
          <a:p>
            <a:pPr eaLnBrk="1" hangingPunct="1">
              <a:spcBef>
                <a:spcPct val="0"/>
              </a:spcBef>
            </a:pPr>
            <a:endParaRPr lang="en-US" altLang="en-US" dirty="0"/>
          </a:p>
          <a:p>
            <a:pPr marL="171450" indent="-171450" algn="l">
              <a:buFont typeface="Arial" panose="020B0604020202020204" pitchFamily="34" charset="0"/>
              <a:buChar char="•"/>
            </a:pPr>
            <a:r>
              <a:rPr lang="pl-PL" b="0" i="0" dirty="0">
                <a:solidFill>
                  <a:srgbClr val="000000"/>
                </a:solidFill>
                <a:effectLst/>
                <a:latin typeface="arial" panose="020B0604020202020204" pitchFamily="34" charset="0"/>
              </a:rPr>
              <a:t>FPM I</a:t>
            </a:r>
            <a:r>
              <a:rPr lang="en-US" b="0" i="0" dirty="0">
                <a:solidFill>
                  <a:srgbClr val="000000"/>
                </a:solidFill>
                <a:effectLst/>
                <a:latin typeface="arial" panose="020B0604020202020204" pitchFamily="34" charset="0"/>
              </a:rPr>
              <a:t>.6. Fund Usage Oversight</a:t>
            </a:r>
          </a:p>
        </p:txBody>
      </p:sp>
      <p:sp>
        <p:nvSpPr>
          <p:cNvPr id="19460" name="Slide Number Placeholder 3">
            <a:extLst>
              <a:ext uri="{FF2B5EF4-FFF2-40B4-BE49-F238E27FC236}">
                <a16:creationId xmlns:a16="http://schemas.microsoft.com/office/drawing/2014/main" id="{85AC02D0-B58F-4AD5-8698-A4455963718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A9644E1-DCDB-4EE2-8CE5-7BE3149B6482}" type="slidenum">
              <a:rPr lang="en-US" altLang="en-US" smtClean="0"/>
              <a:pPr fontAlgn="base">
                <a:spcBef>
                  <a:spcPct val="0"/>
                </a:spcBef>
                <a:spcAft>
                  <a:spcPct val="0"/>
                </a:spcAft>
              </a:pPr>
              <a:t>3</a:t>
            </a:fld>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EAD5461D-A442-41CF-854B-C0C42BACBBB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E385F3DA-DC27-4E5D-8289-10EDB594BA4F}"/>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FPM I.6.B.2.b.</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eaLnBrk="1" fontAlgn="auto" hangingPunct="1">
              <a:lnSpc>
                <a:spcPct val="107000"/>
              </a:lnSpc>
              <a:spcBef>
                <a:spcPts val="0"/>
              </a:spcBef>
              <a:spcAft>
                <a:spcPts val="0"/>
              </a:spcAft>
              <a:defRPr/>
            </a:pP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l"/>
            <a:r>
              <a:rPr lang="en-US" b="0" i="0" dirty="0">
                <a:solidFill>
                  <a:srgbClr val="000000"/>
                </a:solidFill>
                <a:effectLst/>
                <a:latin typeface="Arial" panose="020B0604020202020204" pitchFamily="34" charset="0"/>
              </a:rPr>
              <a:t>The period covered by the financial documentation should be close to the date of the </a:t>
            </a:r>
            <a:r>
              <a:rPr lang="en-US" b="0" i="1" dirty="0">
                <a:solidFill>
                  <a:srgbClr val="000000"/>
                </a:solidFill>
                <a:effectLst/>
                <a:latin typeface="Arial" panose="020B0604020202020204" pitchFamily="34" charset="0"/>
              </a:rPr>
              <a:t>Fund Usage Due Letter </a:t>
            </a:r>
            <a:r>
              <a:rPr lang="en-US" b="0" i="0" dirty="0">
                <a:solidFill>
                  <a:srgbClr val="000000"/>
                </a:solidFill>
                <a:effectLst/>
                <a:latin typeface="Arial" panose="020B0604020202020204" pitchFamily="34" charset="0"/>
              </a:rPr>
              <a:t>to fulfill the requirement of being within the three-month period prior to the date of the letter.  The dates do not need to be the period exactly preceding the date of that letter if they cover a consecutive three-month period that ends </a:t>
            </a:r>
            <a:r>
              <a:rPr lang="en-US" b="1" i="1" dirty="0">
                <a:solidFill>
                  <a:srgbClr val="000000"/>
                </a:solidFill>
                <a:effectLst/>
                <a:latin typeface="Arial" panose="020B0604020202020204" pitchFamily="34" charset="0"/>
              </a:rPr>
              <a:t>no earlier than</a:t>
            </a:r>
            <a:r>
              <a:rPr lang="en-US" b="0" i="0" dirty="0">
                <a:solidFill>
                  <a:srgbClr val="000000"/>
                </a:solidFill>
                <a:effectLst/>
                <a:latin typeface="Arial" panose="020B0604020202020204" pitchFamily="34" charset="0"/>
              </a:rPr>
              <a:t> one month prior to the date of the </a:t>
            </a:r>
            <a:r>
              <a:rPr lang="en-US" b="0" i="1" dirty="0">
                <a:solidFill>
                  <a:srgbClr val="000000"/>
                </a:solidFill>
                <a:effectLst/>
                <a:latin typeface="Arial" panose="020B0604020202020204" pitchFamily="34" charset="0"/>
              </a:rPr>
              <a:t>Fund Usage Due Letter</a:t>
            </a:r>
            <a:r>
              <a:rPr lang="en-US" b="0" i="0" dirty="0">
                <a:solidFill>
                  <a:srgbClr val="000000"/>
                </a:solidFill>
                <a:effectLst/>
                <a:latin typeface="Arial" panose="020B0604020202020204" pitchFamily="34" charset="0"/>
              </a:rPr>
              <a:t>.</a:t>
            </a:r>
          </a:p>
          <a:p>
            <a:pPr algn="l"/>
            <a:endParaRPr lang="en-US" b="0" i="0" dirty="0">
              <a:solidFill>
                <a:srgbClr val="000000"/>
              </a:solidFill>
              <a:effectLst/>
              <a:latin typeface="Helvetica Neue"/>
            </a:endParaRPr>
          </a:p>
          <a:p>
            <a:pPr algn="l"/>
            <a:r>
              <a:rPr lang="en-US" b="1" i="1" dirty="0">
                <a:solidFill>
                  <a:srgbClr val="000000"/>
                </a:solidFill>
                <a:effectLst/>
                <a:latin typeface="Arial" panose="020B0604020202020204" pitchFamily="34" charset="0"/>
              </a:rPr>
              <a:t>Example</a:t>
            </a:r>
            <a:r>
              <a:rPr lang="en-US" b="0" i="0" dirty="0">
                <a:solidFill>
                  <a:srgbClr val="000000"/>
                </a:solidFill>
                <a:effectLst/>
                <a:latin typeface="Arial" panose="020B0604020202020204" pitchFamily="34" charset="0"/>
              </a:rPr>
              <a:t>:  If the </a:t>
            </a:r>
            <a:r>
              <a:rPr lang="en-US" b="0" i="1" dirty="0">
                <a:solidFill>
                  <a:srgbClr val="000000"/>
                </a:solidFill>
                <a:effectLst/>
                <a:latin typeface="Arial" panose="020B0604020202020204" pitchFamily="34" charset="0"/>
              </a:rPr>
              <a:t>Fund Usage Due Letter </a:t>
            </a:r>
            <a:r>
              <a:rPr lang="en-US" b="0" i="0" dirty="0">
                <a:solidFill>
                  <a:srgbClr val="000000"/>
                </a:solidFill>
                <a:effectLst/>
                <a:latin typeface="Arial" panose="020B0604020202020204" pitchFamily="34" charset="0"/>
              </a:rPr>
              <a:t>is dated November 1, 2020, the earliest three-month financial statement transaction period allowable would be July 1, 2020, to October 1, 2020.  The statement transaction dates may cover any consecutive three-month period between July 1, 2020, and December 1, 2020.  The due date for submitting these financial statements is December 1, 2020.</a:t>
            </a:r>
            <a:endParaRPr lang="en-US" b="0" i="0" dirty="0">
              <a:solidFill>
                <a:srgbClr val="000000"/>
              </a:solidFill>
              <a:effectLst/>
              <a:latin typeface="Helvetica Neue"/>
            </a:endParaRPr>
          </a:p>
          <a:p>
            <a:pPr eaLnBrk="1" fontAlgn="auto" hangingPunct="1">
              <a:lnSpc>
                <a:spcPct val="107000"/>
              </a:lnSpc>
              <a:spcBef>
                <a:spcPts val="0"/>
              </a:spcBef>
              <a:spcAft>
                <a:spcPts val="0"/>
              </a:spcAft>
              <a:defRPr/>
            </a:pPr>
            <a:endParaRPr lang="en-US"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52228" name="Slide Number Placeholder 3">
            <a:extLst>
              <a:ext uri="{FF2B5EF4-FFF2-40B4-BE49-F238E27FC236}">
                <a16:creationId xmlns:a16="http://schemas.microsoft.com/office/drawing/2014/main" id="{1F980845-8009-41BA-9807-2592C9D2B80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DD7C6F2-0AD4-44DF-BBEA-BA8F15D3D81A}" type="slidenum">
              <a:rPr lang="en-US" altLang="en-US" smtClean="0"/>
              <a:pPr fontAlgn="base">
                <a:spcBef>
                  <a:spcPct val="0"/>
                </a:spcBef>
                <a:spcAft>
                  <a:spcPct val="0"/>
                </a:spcAft>
              </a:pPr>
              <a:t>30</a:t>
            </a:fld>
            <a:endParaRPr lang="en-US" altLang="en-US"/>
          </a:p>
        </p:txBody>
      </p:sp>
    </p:spTree>
    <p:extLst>
      <p:ext uri="{BB962C8B-B14F-4D97-AF65-F5344CB8AC3E}">
        <p14:creationId xmlns:p14="http://schemas.microsoft.com/office/powerpoint/2010/main" val="16376022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EAD5461D-A442-41CF-854B-C0C42BACBBB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E385F3DA-DC27-4E5D-8289-10EDB594BA4F}"/>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FPM I.6.B.2.b.</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eaLnBrk="1" fontAlgn="auto" hangingPunct="1">
              <a:lnSpc>
                <a:spcPct val="107000"/>
              </a:lnSpc>
              <a:spcBef>
                <a:spcPts val="0"/>
              </a:spcBef>
              <a:spcAft>
                <a:spcPts val="0"/>
              </a:spcAft>
              <a:defRPr/>
            </a:pP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When using a receipt or invoice to verify a check transaction, the documentation must clearly reflect the purpose and amount of the check(s) in question.</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1" dirty="0">
                <a:solidFill>
                  <a:srgbClr val="000000"/>
                </a:solidFill>
                <a:effectLst/>
                <a:latin typeface="Arial" panose="020B0604020202020204" pitchFamily="34" charset="0"/>
              </a:rPr>
              <a:t>Transaction period </a:t>
            </a:r>
            <a:r>
              <a:rPr lang="en-US" b="0" i="0" dirty="0">
                <a:solidFill>
                  <a:srgbClr val="000000"/>
                </a:solidFill>
                <a:effectLst/>
                <a:latin typeface="Arial" panose="020B0604020202020204" pitchFamily="34" charset="0"/>
              </a:rPr>
              <a:t>refers to the period in which the financial transactions took place and not the date listed at the top of the financial statement.</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There may be instances where fiduciaries use additional financial accounts for actions such as allowable investments and do not receive an account statement for the period under review (e.g., the three-month period prior to the date of the </a:t>
            </a:r>
            <a:r>
              <a:rPr lang="en-US" b="0" i="1" dirty="0">
                <a:solidFill>
                  <a:srgbClr val="000000"/>
                </a:solidFill>
                <a:effectLst/>
                <a:latin typeface="Arial" panose="020B0604020202020204" pitchFamily="34" charset="0"/>
              </a:rPr>
              <a:t>Fund Usage Due Letter</a:t>
            </a:r>
            <a:r>
              <a:rPr lang="en-US" b="0" i="0" dirty="0">
                <a:solidFill>
                  <a:srgbClr val="000000"/>
                </a:solidFill>
                <a:effectLst/>
                <a:latin typeface="Arial" panose="020B0604020202020204" pitchFamily="34" charset="0"/>
              </a:rPr>
              <a:t>).  In this situation, the fiduciary is not required to provide the statement for that account, unless the hub requires the information to</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support an allegation of misuse</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determine if a fiduciary must account</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verify proper titling of an account, or</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establish a bond requirement.</a:t>
            </a:r>
          </a:p>
        </p:txBody>
      </p:sp>
      <p:sp>
        <p:nvSpPr>
          <p:cNvPr id="52228" name="Slide Number Placeholder 3">
            <a:extLst>
              <a:ext uri="{FF2B5EF4-FFF2-40B4-BE49-F238E27FC236}">
                <a16:creationId xmlns:a16="http://schemas.microsoft.com/office/drawing/2014/main" id="{1F980845-8009-41BA-9807-2592C9D2B80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DD7C6F2-0AD4-44DF-BBEA-BA8F15D3D81A}" type="slidenum">
              <a:rPr lang="en-US" altLang="en-US" smtClean="0"/>
              <a:pPr fontAlgn="base">
                <a:spcBef>
                  <a:spcPct val="0"/>
                </a:spcBef>
                <a:spcAft>
                  <a:spcPct val="0"/>
                </a:spcAft>
              </a:pPr>
              <a:t>31</a:t>
            </a:fld>
            <a:endParaRPr lang="en-US" altLang="en-US"/>
          </a:p>
        </p:txBody>
      </p:sp>
    </p:spTree>
    <p:extLst>
      <p:ext uri="{BB962C8B-B14F-4D97-AF65-F5344CB8AC3E}">
        <p14:creationId xmlns:p14="http://schemas.microsoft.com/office/powerpoint/2010/main" val="123940687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EAD5461D-A442-41CF-854B-C0C42BACBBB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E385F3DA-DC27-4E5D-8289-10EDB594BA4F}"/>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FPM I.6.B.2.b.</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If the financial statements for the account in which monthly VA benefit payments are deposited show transfers of the VA funds to an account that was not included in the submission, the hub must request the most recent financial statement for the account to which the funds were transferred.</a:t>
            </a:r>
          </a:p>
          <a:p>
            <a:pPr algn="l"/>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Fiduciaries are not required to submit a form with the fund usage report.</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If the fiduciary submits the fund usage report more than one month prior to the date of the fund usage due notification letter, do not complete the fund usage review.  Instead, consider the submission non-actionable mail and complete the fund usage review when it is due.</a:t>
            </a:r>
            <a:endParaRPr lang="en-US" b="0" i="0" dirty="0">
              <a:solidFill>
                <a:srgbClr val="000000"/>
              </a:solidFill>
              <a:effectLst/>
              <a:latin typeface="Helvetica Neue"/>
            </a:endParaRPr>
          </a:p>
          <a:p>
            <a:pPr eaLnBrk="1" fontAlgn="auto" hangingPunct="1">
              <a:lnSpc>
                <a:spcPct val="107000"/>
              </a:lnSpc>
              <a:spcBef>
                <a:spcPts val="0"/>
              </a:spcBef>
              <a:spcAft>
                <a:spcPts val="0"/>
              </a:spcAft>
              <a:defRPr/>
            </a:pPr>
            <a:endParaRPr lang="en-US"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52228" name="Slide Number Placeholder 3">
            <a:extLst>
              <a:ext uri="{FF2B5EF4-FFF2-40B4-BE49-F238E27FC236}">
                <a16:creationId xmlns:a16="http://schemas.microsoft.com/office/drawing/2014/main" id="{1F980845-8009-41BA-9807-2592C9D2B80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DD7C6F2-0AD4-44DF-BBEA-BA8F15D3D81A}" type="slidenum">
              <a:rPr lang="en-US" altLang="en-US" smtClean="0"/>
              <a:pPr fontAlgn="base">
                <a:spcBef>
                  <a:spcPct val="0"/>
                </a:spcBef>
                <a:spcAft>
                  <a:spcPct val="0"/>
                </a:spcAft>
              </a:pPr>
              <a:t>32</a:t>
            </a:fld>
            <a:endParaRPr lang="en-US" altLang="en-US"/>
          </a:p>
        </p:txBody>
      </p:sp>
    </p:spTree>
    <p:extLst>
      <p:ext uri="{BB962C8B-B14F-4D97-AF65-F5344CB8AC3E}">
        <p14:creationId xmlns:p14="http://schemas.microsoft.com/office/powerpoint/2010/main" val="328587197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5B3E5F7B-2957-40D7-B112-22737D9562C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939FFECC-CE03-4465-BE75-526C5B1B29F4}"/>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FPM I.6.B.1.g.</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lang="en-US" dirty="0"/>
          </a:p>
          <a:p>
            <a:pPr algn="l"/>
            <a:br>
              <a:rPr lang="en-US" dirty="0">
                <a:effectLst/>
                <a:latin typeface="arial" panose="020B0604020202020204" pitchFamily="34" charset="0"/>
              </a:rPr>
            </a:br>
            <a:r>
              <a:rPr lang="en-US" b="0" i="0" dirty="0">
                <a:solidFill>
                  <a:srgbClr val="000000"/>
                </a:solidFill>
                <a:effectLst/>
                <a:latin typeface="Arial" panose="020B0604020202020204" pitchFamily="34" charset="0"/>
              </a:rPr>
              <a:t>To ensure the beneficiary’s funds are being used for the use and benefit of the beneficiary and the beneficiary’s dependents, a full and accurate report of fund usage must be provided by the fiduciary.</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Additional and/or corrected information relating to fund usage must be requested when not of record and fiduciaries must receive a written notification letter of the request.  The fiduciary must provide the additional and/or corrected information within 14 days of VA’s request.  Establish a development activity for the request of the corrected information and send the </a:t>
            </a:r>
            <a:r>
              <a:rPr lang="en-US" b="0" i="1" dirty="0">
                <a:solidFill>
                  <a:srgbClr val="000000"/>
                </a:solidFill>
                <a:effectLst/>
                <a:latin typeface="Arial" panose="020B0604020202020204" pitchFamily="34" charset="0"/>
              </a:rPr>
              <a:t>Fund Usage Additional Evidence Required Letter</a:t>
            </a:r>
            <a:r>
              <a:rPr lang="en-US" b="0" i="0" dirty="0">
                <a:solidFill>
                  <a:srgbClr val="000000"/>
                </a:solidFill>
                <a:effectLst/>
                <a:latin typeface="Arial" panose="020B0604020202020204" pitchFamily="34" charset="0"/>
              </a:rPr>
              <a:t>.</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The notification letter must specifically state the information the hub needs to complete the fund usage review including (but not limited to)</a:t>
            </a:r>
            <a:endParaRPr lang="en-US" b="0" i="0" dirty="0">
              <a:solidFill>
                <a:srgbClr val="000000"/>
              </a:solidFill>
              <a:effectLst/>
              <a:latin typeface="Helvetica Neue"/>
            </a:endParaRPr>
          </a:p>
          <a:p>
            <a:pPr marL="171450" indent="-171450" fontAlgn="base">
              <a:buFont typeface="Arial" panose="020B0604020202020204" pitchFamily="34" charset="0"/>
              <a:buChar char="•"/>
            </a:pPr>
            <a:r>
              <a:rPr lang="en-US" dirty="0">
                <a:effectLst/>
                <a:latin typeface="arial" panose="020B0604020202020204" pitchFamily="34" charset="0"/>
              </a:rPr>
              <a:t>financial statements</a:t>
            </a:r>
          </a:p>
          <a:p>
            <a:pPr marL="171450" indent="-171450" fontAlgn="base">
              <a:buFont typeface="Arial" panose="020B0604020202020204" pitchFamily="34" charset="0"/>
              <a:buChar char="•"/>
            </a:pPr>
            <a:r>
              <a:rPr lang="en-US" dirty="0">
                <a:effectLst/>
                <a:latin typeface="arial" panose="020B0604020202020204" pitchFamily="34" charset="0"/>
              </a:rPr>
              <a:t>properly titled account information</a:t>
            </a:r>
          </a:p>
          <a:p>
            <a:pPr marL="171450" indent="-171450" fontAlgn="base">
              <a:buFont typeface="Arial" panose="020B0604020202020204" pitchFamily="34" charset="0"/>
              <a:buChar char="•"/>
            </a:pPr>
            <a:r>
              <a:rPr lang="en-US" dirty="0">
                <a:effectLst/>
                <a:latin typeface="arial" panose="020B0604020202020204" pitchFamily="34" charset="0"/>
              </a:rPr>
              <a:t>receipts, invoices, or copies of checks</a:t>
            </a:r>
          </a:p>
          <a:p>
            <a:pPr marL="171450" indent="-171450" fontAlgn="base">
              <a:buFont typeface="Arial" panose="020B0604020202020204" pitchFamily="34" charset="0"/>
              <a:buChar char="•"/>
            </a:pPr>
            <a:r>
              <a:rPr lang="en-US" dirty="0">
                <a:effectLst/>
                <a:latin typeface="arial" panose="020B0604020202020204" pitchFamily="34" charset="0"/>
              </a:rPr>
              <a:t>documentation or receipts for large purchases</a:t>
            </a:r>
          </a:p>
        </p:txBody>
      </p:sp>
      <p:sp>
        <p:nvSpPr>
          <p:cNvPr id="54276" name="Slide Number Placeholder 3">
            <a:extLst>
              <a:ext uri="{FF2B5EF4-FFF2-40B4-BE49-F238E27FC236}">
                <a16:creationId xmlns:a16="http://schemas.microsoft.com/office/drawing/2014/main" id="{BF017751-19CC-4D5E-BAEB-1969C741D3E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06DD60E-B6B5-4E19-A395-C3CC46D59349}" type="slidenum">
              <a:rPr lang="en-US" altLang="en-US" smtClean="0"/>
              <a:pPr fontAlgn="base">
                <a:spcBef>
                  <a:spcPct val="0"/>
                </a:spcBef>
                <a:spcAft>
                  <a:spcPct val="0"/>
                </a:spcAft>
              </a:pPr>
              <a:t>33</a:t>
            </a:fld>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5B3E5F7B-2957-40D7-B112-22737D9562C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939FFECC-CE03-4465-BE75-526C5B1B29F4}"/>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a:t>
            </a:r>
            <a:r>
              <a:rPr kumimoji="0" lang="da-DK" altLang="en-US" sz="1200" b="0" i="1" u="none" strike="noStrike" kern="1200" cap="none" spc="0" normalizeH="0" baseline="0" noProof="0" dirty="0">
                <a:ln>
                  <a:noFill/>
                </a:ln>
                <a:solidFill>
                  <a:prstClr val="black"/>
                </a:solidFill>
                <a:effectLst/>
                <a:uLnTx/>
                <a:uFillTx/>
                <a:latin typeface="+mn-lt"/>
                <a:ea typeface="+mn-ea"/>
                <a:cs typeface="+mn-cs"/>
              </a:rPr>
              <a:t>FPM I.6.B.1.g.</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lang="en-US" dirty="0"/>
          </a:p>
          <a:p>
            <a:pPr algn="l">
              <a:buFont typeface="Arial" panose="020B0604020202020204" pitchFamily="34" charset="0"/>
              <a:buNone/>
            </a:pPr>
            <a:br>
              <a:rPr lang="en-US" dirty="0">
                <a:effectLst/>
                <a:latin typeface="arial" panose="020B0604020202020204" pitchFamily="34" charset="0"/>
              </a:rPr>
            </a:br>
            <a:r>
              <a:rPr lang="en-US" b="0" i="0" dirty="0">
                <a:solidFill>
                  <a:srgbClr val="000000"/>
                </a:solidFill>
                <a:effectLst/>
                <a:latin typeface="Arial" panose="020B0604020202020204" pitchFamily="34" charset="0"/>
              </a:rPr>
              <a:t>If necessary, request and obtain a bond.  The hub may accept the fund usage report as complete prior to receiving evidence of the surety bond if the report is otherwise acceptable and the</a:t>
            </a: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bond was not requested from the fiduciary prior to the fund usage review, or</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fiduciary’s bond submission is not past due</a:t>
            </a:r>
          </a:p>
          <a:p>
            <a:pPr marL="0" indent="0" algn="l">
              <a:buFont typeface="Arial" panose="020B0604020202020204" pitchFamily="34" charset="0"/>
              <a:buNone/>
            </a:pP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When a bond is required and the situation meets the criteria described above, complete the fund usage review.</a:t>
            </a:r>
          </a:p>
          <a:p>
            <a:pPr algn="l"/>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Electronic notification through FAST alone without the appropriate notification letter is not sufficient to inform the fiduciary of fund usage acceptance.</a:t>
            </a:r>
            <a:endParaRPr lang="en-US" b="0" i="0" dirty="0">
              <a:solidFill>
                <a:srgbClr val="000000"/>
              </a:solidFill>
              <a:effectLst/>
              <a:latin typeface="Helvetica Neue"/>
            </a:endParaRPr>
          </a:p>
          <a:p>
            <a:pPr algn="l"/>
            <a:endParaRPr lang="en-US" dirty="0">
              <a:effectLst/>
              <a:latin typeface="arial" panose="020B0604020202020204" pitchFamily="34" charset="0"/>
            </a:endParaRPr>
          </a:p>
        </p:txBody>
      </p:sp>
      <p:sp>
        <p:nvSpPr>
          <p:cNvPr id="54276" name="Slide Number Placeholder 3">
            <a:extLst>
              <a:ext uri="{FF2B5EF4-FFF2-40B4-BE49-F238E27FC236}">
                <a16:creationId xmlns:a16="http://schemas.microsoft.com/office/drawing/2014/main" id="{BF017751-19CC-4D5E-BAEB-1969C741D3E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06DD60E-B6B5-4E19-A395-C3CC46D59349}" type="slidenum">
              <a:rPr lang="en-US" altLang="en-US" smtClean="0"/>
              <a:pPr fontAlgn="base">
                <a:spcBef>
                  <a:spcPct val="0"/>
                </a:spcBef>
                <a:spcAft>
                  <a:spcPct val="0"/>
                </a:spcAft>
              </a:pPr>
              <a:t>34</a:t>
            </a:fld>
            <a:endParaRPr lang="en-US" altLang="en-US"/>
          </a:p>
        </p:txBody>
      </p:sp>
    </p:spTree>
    <p:extLst>
      <p:ext uri="{BB962C8B-B14F-4D97-AF65-F5344CB8AC3E}">
        <p14:creationId xmlns:p14="http://schemas.microsoft.com/office/powerpoint/2010/main" val="284532862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D7AFAAFE-5C72-4EB6-9AA3-099FF6BE48B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069D827B-B703-4BD8-A609-9E5A340D0BD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a:t>
            </a:r>
            <a:r>
              <a:rPr kumimoji="0" lang="da-DK" altLang="en-US" sz="1200" b="0" i="1" u="none" strike="noStrike" kern="1200" cap="none" spc="0" normalizeH="0" baseline="0" noProof="0" dirty="0">
                <a:ln>
                  <a:noFill/>
                </a:ln>
                <a:solidFill>
                  <a:prstClr val="black"/>
                </a:solidFill>
                <a:effectLst/>
                <a:uLnTx/>
                <a:uFillTx/>
                <a:latin typeface="+mn-lt"/>
                <a:ea typeface="+mn-ea"/>
                <a:cs typeface="+mn-cs"/>
              </a:rPr>
              <a:t>FPM I.6.B.2.c.</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eaLnBrk="1" hangingPunct="1">
              <a:spcBef>
                <a:spcPct val="0"/>
              </a:spcBef>
            </a:pPr>
            <a:endParaRPr lang="en-US" altLang="en-US" dirty="0"/>
          </a:p>
          <a:p>
            <a:pPr algn="l"/>
            <a:r>
              <a:rPr lang="en-US" b="0" i="0" dirty="0">
                <a:solidFill>
                  <a:srgbClr val="000000"/>
                </a:solidFill>
                <a:effectLst/>
                <a:latin typeface="Arial" panose="020B0604020202020204" pitchFamily="34" charset="0"/>
              </a:rPr>
              <a:t>Follow the general accounting guidance on fiduciary expenses to determine if expenses on the fiduciary’s fund usage report are questionable when reviewing all financial statements.</a:t>
            </a:r>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When questioning expenditures, follow accounting guidance. Request additional information when necessary</a:t>
            </a:r>
            <a:r>
              <a:rPr lang="en-US" b="0" i="0" dirty="0">
                <a:solidFill>
                  <a:srgbClr val="000000"/>
                </a:solidFill>
                <a:effectLst/>
                <a:latin typeface="arial" panose="020B0604020202020204" pitchFamily="34" charset="0"/>
              </a:rPr>
              <a:t>.</a:t>
            </a:r>
          </a:p>
          <a:p>
            <a:pPr algn="l"/>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Verify that accounts are properly titled.  If there is evidence to suggest that the accounts are not properly titled, request documentation to verify.</a:t>
            </a:r>
            <a:endParaRPr lang="en-US" b="0" i="0" dirty="0">
              <a:solidFill>
                <a:srgbClr val="000000"/>
              </a:solidFill>
              <a:effectLst/>
              <a:latin typeface="Helvetica Neue"/>
            </a:endParaRPr>
          </a:p>
          <a:p>
            <a:pPr algn="l"/>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To satisfy the purpose of the fund usage review, hubs must review all financial statements that contain VA beneficiary funds to determine if red flags of misuse exist in the fiduciaries fund usage statements.</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If red flags of misuse are identified, the hub must take immediate action to establish an allegation of misuse.</a:t>
            </a:r>
            <a:endParaRPr lang="en-US" b="0" i="0" dirty="0">
              <a:solidFill>
                <a:srgbClr val="000000"/>
              </a:solidFill>
              <a:effectLst/>
              <a:latin typeface="Helvetica Neue"/>
            </a:endParaRPr>
          </a:p>
        </p:txBody>
      </p:sp>
      <p:sp>
        <p:nvSpPr>
          <p:cNvPr id="56324" name="Slide Number Placeholder 3">
            <a:extLst>
              <a:ext uri="{FF2B5EF4-FFF2-40B4-BE49-F238E27FC236}">
                <a16:creationId xmlns:a16="http://schemas.microsoft.com/office/drawing/2014/main" id="{6A752AFC-ACFA-4F45-875C-696229B3EFF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CE7FBCE-BF80-4D10-B97B-C86E7FB4526B}" type="slidenum">
              <a:rPr lang="en-US" altLang="en-US" smtClean="0"/>
              <a:pPr fontAlgn="base">
                <a:spcBef>
                  <a:spcPct val="0"/>
                </a:spcBef>
                <a:spcAft>
                  <a:spcPct val="0"/>
                </a:spcAft>
              </a:pPr>
              <a:t>35</a:t>
            </a:fld>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7E5B3C64-FC17-4A7D-A1C1-220F2DBD781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17A1367D-D396-4CBD-A36F-8A6948850012}"/>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a:t>
            </a:r>
            <a:r>
              <a:rPr kumimoji="0" lang="da-DK" altLang="en-US" sz="1200" b="0" i="1" u="none" strike="noStrike" kern="1200" cap="none" spc="0" normalizeH="0" baseline="0" noProof="0" dirty="0">
                <a:ln>
                  <a:noFill/>
                </a:ln>
                <a:solidFill>
                  <a:prstClr val="black"/>
                </a:solidFill>
                <a:effectLst/>
                <a:uLnTx/>
                <a:uFillTx/>
                <a:latin typeface="+mn-lt"/>
                <a:ea typeface="+mn-ea"/>
                <a:cs typeface="+mn-cs"/>
              </a:rPr>
              <a:t>FPM I.6.A.2.a.</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mn-lt"/>
              <a:ea typeface="+mn-ea"/>
              <a:cs typeface="+mn-cs"/>
            </a:endParaRPr>
          </a:p>
          <a:p>
            <a:pPr algn="l"/>
            <a:r>
              <a:rPr lang="en-US" sz="1600" b="0" i="0" dirty="0">
                <a:solidFill>
                  <a:srgbClr val="000000"/>
                </a:solidFill>
                <a:effectLst/>
                <a:latin typeface="Arial" panose="020B0604020202020204" pitchFamily="34" charset="0"/>
              </a:rPr>
              <a:t>Fund usage reviews are not approved or disapproved.  Instead, the review is considered either accepted or rejected.  Accepted fund usage reviews are considered complete when</a:t>
            </a:r>
            <a:endParaRPr lang="en-US" sz="1600" b="0" i="0" dirty="0">
              <a:solidFill>
                <a:srgbClr val="000000"/>
              </a:solidFill>
              <a:effectLst/>
              <a:latin typeface="Helvetica Neue"/>
            </a:endParaRPr>
          </a:p>
          <a:p>
            <a:pPr marL="285750" indent="-285750" algn="l">
              <a:buFont typeface="Arial" panose="020B0604020202020204" pitchFamily="34" charset="0"/>
              <a:buChar char="•"/>
            </a:pPr>
            <a:r>
              <a:rPr lang="en-US" sz="1600" b="0" i="0" dirty="0">
                <a:solidFill>
                  <a:srgbClr val="000000"/>
                </a:solidFill>
                <a:effectLst/>
                <a:latin typeface="Arial" panose="020B0604020202020204" pitchFamily="34" charset="0"/>
              </a:rPr>
              <a:t>the fiduciary provides a full report</a:t>
            </a:r>
            <a:endParaRPr lang="en-US" sz="1600" b="0" i="0" dirty="0">
              <a:solidFill>
                <a:srgbClr val="000000"/>
              </a:solidFill>
              <a:effectLst/>
              <a:latin typeface="Helvetica Neue"/>
            </a:endParaRPr>
          </a:p>
          <a:p>
            <a:pPr marL="285750" indent="-285750" algn="l">
              <a:buFont typeface="Arial" panose="020B0604020202020204" pitchFamily="34" charset="0"/>
              <a:buChar char="•"/>
            </a:pPr>
            <a:r>
              <a:rPr lang="en-US" sz="1600" b="0" i="0" dirty="0">
                <a:solidFill>
                  <a:srgbClr val="000000"/>
                </a:solidFill>
                <a:effectLst/>
                <a:latin typeface="Arial" panose="020B0604020202020204" pitchFamily="34" charset="0"/>
              </a:rPr>
              <a:t>no substantive inaccuracies or inconsistencies in reported fund usage exist</a:t>
            </a:r>
            <a:endParaRPr lang="en-US" sz="1600" b="0" i="0" dirty="0">
              <a:solidFill>
                <a:srgbClr val="000000"/>
              </a:solidFill>
              <a:effectLst/>
              <a:latin typeface="Helvetica Neue"/>
            </a:endParaRPr>
          </a:p>
          <a:p>
            <a:pPr marL="285750" indent="-285750" algn="l">
              <a:buFont typeface="Arial" panose="020B0604020202020204" pitchFamily="34" charset="0"/>
              <a:buChar char="•"/>
            </a:pPr>
            <a:r>
              <a:rPr lang="en-US" sz="1600" b="0" i="0" dirty="0">
                <a:solidFill>
                  <a:srgbClr val="000000"/>
                </a:solidFill>
                <a:effectLst/>
                <a:latin typeface="Arial" panose="020B0604020202020204" pitchFamily="34" charset="0"/>
              </a:rPr>
              <a:t>corrections are not necessary, and</a:t>
            </a:r>
            <a:endParaRPr lang="en-US" sz="1600" b="0" i="0" dirty="0">
              <a:solidFill>
                <a:srgbClr val="000000"/>
              </a:solidFill>
              <a:effectLst/>
              <a:latin typeface="Helvetica Neue"/>
            </a:endParaRPr>
          </a:p>
          <a:p>
            <a:pPr marL="285750" indent="-285750" algn="l">
              <a:buFont typeface="Arial" panose="020B0604020202020204" pitchFamily="34" charset="0"/>
              <a:buChar char="•"/>
            </a:pPr>
            <a:r>
              <a:rPr lang="en-US" sz="1600" b="0" i="0" dirty="0">
                <a:solidFill>
                  <a:srgbClr val="000000"/>
                </a:solidFill>
                <a:effectLst/>
                <a:latin typeface="Arial" panose="020B0604020202020204" pitchFamily="34" charset="0"/>
              </a:rPr>
              <a:t>no red flags of misuse exist. </a:t>
            </a:r>
            <a:endParaRPr lang="en-US" sz="1600" b="0" i="0" dirty="0">
              <a:solidFill>
                <a:srgbClr val="000000"/>
              </a:solidFill>
              <a:effectLst/>
              <a:latin typeface="Helvetica Neue"/>
            </a:endParaRPr>
          </a:p>
          <a:p>
            <a:pPr eaLnBrk="1" fontAlgn="auto" hangingPunct="1">
              <a:lnSpc>
                <a:spcPct val="107000"/>
              </a:lnSpc>
              <a:spcBef>
                <a:spcPts val="0"/>
              </a:spcBef>
              <a:spcAft>
                <a:spcPts val="800"/>
              </a:spcAft>
              <a:defRPr/>
            </a:pPr>
            <a:endParaRPr lang="en-US" sz="1100" dirty="0">
              <a:ea typeface="Calibri" panose="020F0502020204030204" pitchFamily="34" charset="0"/>
              <a:cs typeface="Times New Roman" panose="02020603050405020304" pitchFamily="18" charset="0"/>
            </a:endParaRPr>
          </a:p>
        </p:txBody>
      </p:sp>
      <p:sp>
        <p:nvSpPr>
          <p:cNvPr id="60420" name="Slide Number Placeholder 3">
            <a:extLst>
              <a:ext uri="{FF2B5EF4-FFF2-40B4-BE49-F238E27FC236}">
                <a16:creationId xmlns:a16="http://schemas.microsoft.com/office/drawing/2014/main" id="{E008CFAC-CF1B-49E3-87E8-E0DDA76774F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567869D-B87B-4402-A240-4CA0F72B6461}" type="slidenum">
              <a:rPr lang="en-US" altLang="en-US" smtClean="0"/>
              <a:pPr fontAlgn="base">
                <a:spcBef>
                  <a:spcPct val="0"/>
                </a:spcBef>
                <a:spcAft>
                  <a:spcPct val="0"/>
                </a:spcAft>
              </a:pPr>
              <a:t>36</a:t>
            </a:fld>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7E5B3C64-FC17-4A7D-A1C1-220F2DBD781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17A1367D-D396-4CBD-A36F-8A6948850012}"/>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a:t>
            </a:r>
            <a:r>
              <a:rPr kumimoji="0" lang="pt-BR" altLang="en-US" sz="1200" b="0" i="1" u="none" strike="noStrike" kern="1200" cap="none" spc="0" normalizeH="0" baseline="0" noProof="0" dirty="0">
                <a:ln>
                  <a:noFill/>
                </a:ln>
                <a:solidFill>
                  <a:prstClr val="black"/>
                </a:solidFill>
                <a:effectLst/>
                <a:uLnTx/>
                <a:uFillTx/>
                <a:latin typeface="+mn-lt"/>
                <a:ea typeface="+mn-ea"/>
                <a:cs typeface="+mn-cs"/>
              </a:rPr>
              <a:t>FPM I.6.A.2.a.</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mn-lt"/>
              <a:ea typeface="+mn-ea"/>
              <a:cs typeface="+mn-cs"/>
            </a:endParaRPr>
          </a:p>
          <a:p>
            <a:pPr algn="l"/>
            <a:r>
              <a:rPr lang="en-US" sz="1600" b="0" i="0" dirty="0">
                <a:solidFill>
                  <a:srgbClr val="000000"/>
                </a:solidFill>
                <a:effectLst/>
                <a:latin typeface="Arial" panose="020B0604020202020204" pitchFamily="34" charset="0"/>
              </a:rPr>
              <a:t>Upon successful completion and acceptance of the fund usage review, send the fiduciary the </a:t>
            </a:r>
            <a:r>
              <a:rPr lang="en-US" sz="1600" b="0" i="1" dirty="0">
                <a:solidFill>
                  <a:srgbClr val="000000"/>
                </a:solidFill>
                <a:effectLst/>
                <a:latin typeface="Arial" panose="020B0604020202020204" pitchFamily="34" charset="0"/>
              </a:rPr>
              <a:t>Fund Usage Review Complete Letter</a:t>
            </a:r>
            <a:r>
              <a:rPr lang="en-US" sz="1600" b="0" i="0" dirty="0">
                <a:solidFill>
                  <a:srgbClr val="000000"/>
                </a:solidFill>
                <a:effectLst/>
                <a:latin typeface="Arial" panose="020B0604020202020204" pitchFamily="34" charset="0"/>
              </a:rPr>
              <a:t>.  The notification letter must inform the fiduciary that</a:t>
            </a:r>
            <a:endParaRPr lang="en-US" sz="1600" b="0" i="0" dirty="0">
              <a:solidFill>
                <a:srgbClr val="000000"/>
              </a:solidFill>
              <a:effectLst/>
              <a:latin typeface="Helvetica Neue"/>
            </a:endParaRPr>
          </a:p>
          <a:p>
            <a:pPr marL="285750" indent="-285750" algn="l">
              <a:buFont typeface="Arial" panose="020B0604020202020204" pitchFamily="34" charset="0"/>
              <a:buChar char="•"/>
            </a:pPr>
            <a:r>
              <a:rPr lang="en-US" sz="1600" b="0" i="0" dirty="0">
                <a:solidFill>
                  <a:srgbClr val="000000"/>
                </a:solidFill>
                <a:effectLst/>
                <a:latin typeface="Arial" panose="020B0604020202020204" pitchFamily="34" charset="0"/>
              </a:rPr>
              <a:t>the fund usage report for the period under review is complete</a:t>
            </a:r>
            <a:endParaRPr lang="en-US" sz="1600" b="0" i="0" dirty="0">
              <a:solidFill>
                <a:srgbClr val="000000"/>
              </a:solidFill>
              <a:effectLst/>
              <a:latin typeface="Helvetica Neue"/>
            </a:endParaRPr>
          </a:p>
          <a:p>
            <a:pPr marL="285750" indent="-285750" algn="l">
              <a:buFont typeface="Arial" panose="020B0604020202020204" pitchFamily="34" charset="0"/>
              <a:buChar char="•"/>
            </a:pPr>
            <a:r>
              <a:rPr lang="en-US" sz="1600" b="0" i="0" dirty="0">
                <a:solidFill>
                  <a:srgbClr val="000000"/>
                </a:solidFill>
                <a:effectLst/>
                <a:latin typeface="Arial" panose="020B0604020202020204" pitchFamily="34" charset="0"/>
              </a:rPr>
              <a:t>no additional information is needed regarding the fund usage review at this time, and</a:t>
            </a:r>
            <a:endParaRPr lang="en-US" sz="1600" b="0" i="0" dirty="0">
              <a:solidFill>
                <a:srgbClr val="000000"/>
              </a:solidFill>
              <a:effectLst/>
              <a:latin typeface="Helvetica Neue"/>
            </a:endParaRPr>
          </a:p>
          <a:p>
            <a:pPr marL="285750" indent="-285750" algn="l">
              <a:buFont typeface="Arial" panose="020B0604020202020204" pitchFamily="34" charset="0"/>
              <a:buChar char="•"/>
            </a:pPr>
            <a:r>
              <a:rPr lang="en-US" sz="1600" b="0" i="0" dirty="0">
                <a:solidFill>
                  <a:srgbClr val="000000"/>
                </a:solidFill>
                <a:effectLst/>
                <a:latin typeface="Arial" panose="020B0604020202020204" pitchFamily="34" charset="0"/>
              </a:rPr>
              <a:t>the fiduciary must contact the beneficiary to confirm the completion of the periodic review.</a:t>
            </a:r>
            <a:endParaRPr lang="en-US" sz="1600" b="0" i="0" dirty="0">
              <a:solidFill>
                <a:srgbClr val="000000"/>
              </a:solidFill>
              <a:effectLst/>
              <a:latin typeface="Helvetica Neue"/>
            </a:endParaRPr>
          </a:p>
          <a:p>
            <a:pPr eaLnBrk="1" fontAlgn="auto" hangingPunct="1">
              <a:lnSpc>
                <a:spcPct val="107000"/>
              </a:lnSpc>
              <a:spcBef>
                <a:spcPts val="0"/>
              </a:spcBef>
              <a:spcAft>
                <a:spcPts val="800"/>
              </a:spcAft>
              <a:defRPr/>
            </a:pPr>
            <a:endParaRPr lang="en-US" sz="1100" dirty="0">
              <a:ea typeface="Calibri" panose="020F0502020204030204" pitchFamily="34"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Calibri"/>
                <a:ea typeface="+mn-ea"/>
                <a:cs typeface="+mn-cs"/>
              </a:rPr>
              <a:t>If the fund usage review is accepted, the hub must also update VBMS and, as applicable, FAST to ensure that the system reflects the correct review status.</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Calibri"/>
                <a:ea typeface="+mn-ea"/>
                <a:cs typeface="+mn-cs"/>
              </a:rPr>
              <a:t>If the fiduciary submits fund usage documents in FAST and through other approved modes (for example, CM, fax, etc.), the hub must resolve the FAST submission.</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sng"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If a bond is required and no other information is needed to accept the fund usage review:</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send a bond request letter</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establish the appropriate administrative task to track for receipt of the bond</a:t>
            </a:r>
            <a:endParaRPr kumimoji="0" lang="en-US" sz="1200" b="0" i="0" u="none" strike="noStrike" kern="1200" cap="none" spc="0" normalizeH="0" baseline="0" noProof="0" dirty="0">
              <a:ln>
                <a:noFill/>
              </a:ln>
              <a:solidFill>
                <a:srgbClr val="000000"/>
              </a:solidFill>
              <a:effectLst/>
              <a:uLnTx/>
              <a:uFillTx/>
              <a:latin typeface="Helvetica Neue"/>
              <a:ea typeface="+mn-ea"/>
              <a:cs typeface="+mn-cs"/>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establish an accounting diary</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accept and complete the fund usage review</a:t>
            </a:r>
            <a:endParaRPr kumimoji="0" lang="en-US" sz="1200" b="0" i="0" u="sng" strike="noStrike" kern="1200" cap="none" spc="0" normalizeH="0" baseline="0" noProof="0" dirty="0">
              <a:ln>
                <a:noFill/>
              </a:ln>
              <a:solidFill>
                <a:prstClr val="black"/>
              </a:solidFill>
              <a:effectLst/>
              <a:uLnTx/>
              <a:uFillTx/>
              <a:latin typeface="Calibri"/>
              <a:ea typeface="+mn-ea"/>
              <a:cs typeface="+mn-cs"/>
            </a:endParaRPr>
          </a:p>
          <a:p>
            <a:pPr eaLnBrk="1" fontAlgn="auto" hangingPunct="1">
              <a:lnSpc>
                <a:spcPct val="107000"/>
              </a:lnSpc>
              <a:spcBef>
                <a:spcPts val="0"/>
              </a:spcBef>
              <a:spcAft>
                <a:spcPts val="800"/>
              </a:spcAft>
              <a:defRPr/>
            </a:pPr>
            <a:endParaRPr lang="en-US" sz="1100" dirty="0">
              <a:ea typeface="Calibri" panose="020F0502020204030204" pitchFamily="34" charset="0"/>
              <a:cs typeface="Times New Roman" panose="02020603050405020304" pitchFamily="18" charset="0"/>
            </a:endParaRPr>
          </a:p>
        </p:txBody>
      </p:sp>
      <p:sp>
        <p:nvSpPr>
          <p:cNvPr id="60420" name="Slide Number Placeholder 3">
            <a:extLst>
              <a:ext uri="{FF2B5EF4-FFF2-40B4-BE49-F238E27FC236}">
                <a16:creationId xmlns:a16="http://schemas.microsoft.com/office/drawing/2014/main" id="{E008CFAC-CF1B-49E3-87E8-E0DDA76774F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567869D-B87B-4402-A240-4CA0F72B6461}" type="slidenum">
              <a:rPr lang="en-US" altLang="en-US" smtClean="0"/>
              <a:pPr fontAlgn="base">
                <a:spcBef>
                  <a:spcPct val="0"/>
                </a:spcBef>
                <a:spcAft>
                  <a:spcPct val="0"/>
                </a:spcAft>
              </a:pPr>
              <a:t>37</a:t>
            </a:fld>
            <a:endParaRPr lang="en-US" altLang="en-US"/>
          </a:p>
        </p:txBody>
      </p:sp>
    </p:spTree>
    <p:extLst>
      <p:ext uri="{BB962C8B-B14F-4D97-AF65-F5344CB8AC3E}">
        <p14:creationId xmlns:p14="http://schemas.microsoft.com/office/powerpoint/2010/main" val="275950165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ACCFF15F-0C7C-4BF4-AE01-0946443B31C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7BD7AD13-5F74-4157-9DD1-74C67569ECF3}"/>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a:t>
            </a:r>
            <a:r>
              <a:rPr kumimoji="0" lang="pt-BR" altLang="en-US" sz="1200" b="0" i="1" u="none" strike="noStrike" kern="1200" cap="none" spc="0" normalizeH="0" baseline="0" noProof="0" dirty="0">
                <a:ln>
                  <a:noFill/>
                </a:ln>
                <a:solidFill>
                  <a:prstClr val="black"/>
                </a:solidFill>
                <a:effectLst/>
                <a:uLnTx/>
                <a:uFillTx/>
                <a:latin typeface="+mn-lt"/>
                <a:ea typeface="+mn-ea"/>
                <a:cs typeface="+mn-cs"/>
              </a:rPr>
              <a:t>FPM I.6.A.2.b.</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lang="en-US" dirty="0"/>
          </a:p>
          <a:p>
            <a:pPr fontAlgn="base"/>
            <a:br>
              <a:rPr lang="en-US" dirty="0">
                <a:effectLst/>
                <a:latin typeface="arial" panose="020B0604020202020204" pitchFamily="34" charset="0"/>
              </a:rPr>
            </a:br>
            <a:r>
              <a:rPr lang="en-US" dirty="0">
                <a:effectLst/>
                <a:latin typeface="arial" panose="020B0604020202020204" pitchFamily="34" charset="0"/>
              </a:rPr>
              <a:t>Completion of the fund usage review is not possible when</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the fiduciary fails to provide all fund usage documents or evidence VA requests</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red flags of misuse are found</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an allegation of misuse exists</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all accounts are not properly titled, or</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investments are improper</a:t>
            </a:r>
            <a:endParaRPr lang="en-US" dirty="0">
              <a:effectLst/>
            </a:endParaRP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b="0" i="0" dirty="0">
                <a:solidFill>
                  <a:srgbClr val="000000"/>
                </a:solidFill>
                <a:effectLst/>
                <a:latin typeface="Arial" panose="020B0604020202020204" pitchFamily="34" charset="0"/>
              </a:rPr>
              <a:t>When fund usage reviews cannot be completed, VBMS and, as applicable, FAST must be updated to reflect the correct system status.</a:t>
            </a:r>
            <a:endParaRPr lang="en-US" dirty="0"/>
          </a:p>
        </p:txBody>
      </p:sp>
      <p:sp>
        <p:nvSpPr>
          <p:cNvPr id="62468" name="Slide Number Placeholder 3">
            <a:extLst>
              <a:ext uri="{FF2B5EF4-FFF2-40B4-BE49-F238E27FC236}">
                <a16:creationId xmlns:a16="http://schemas.microsoft.com/office/drawing/2014/main" id="{594896AB-D142-49B5-94FD-3FEA679AA79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6CACD57-7C7E-44C0-8E4F-6464EA1F661C}" type="slidenum">
              <a:rPr lang="en-US" altLang="en-US" smtClean="0"/>
              <a:pPr fontAlgn="base">
                <a:spcBef>
                  <a:spcPct val="0"/>
                </a:spcBef>
                <a:spcAft>
                  <a:spcPct val="0"/>
                </a:spcAft>
              </a:pPr>
              <a:t>38</a:t>
            </a:fld>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121376BA-4BEA-496D-9BB8-5324F9F156F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3B01D94C-069B-46C9-BA8B-A09F7060098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a:t>
            </a:r>
            <a:r>
              <a:rPr kumimoji="0" lang="pt-BR" altLang="en-US" sz="1200" b="0" i="1" u="none" strike="noStrike" kern="1200" cap="none" spc="0" normalizeH="0" baseline="0" noProof="0" dirty="0">
                <a:ln>
                  <a:noFill/>
                </a:ln>
                <a:solidFill>
                  <a:prstClr val="black"/>
                </a:solidFill>
                <a:effectLst/>
                <a:uLnTx/>
                <a:uFillTx/>
                <a:latin typeface="+mn-lt"/>
                <a:ea typeface="+mn-ea"/>
                <a:cs typeface="+mn-cs"/>
              </a:rPr>
              <a:t>FPM I.6.A.2.c.</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eaLnBrk="1" hangingPunct="1">
              <a:spcBef>
                <a:spcPct val="0"/>
              </a:spcBef>
            </a:pPr>
            <a:endParaRPr lang="en-US" altLang="en-US" dirty="0"/>
          </a:p>
          <a:p>
            <a:pPr eaLnBrk="1" hangingPunct="1">
              <a:spcBef>
                <a:spcPct val="0"/>
              </a:spcBef>
            </a:pPr>
            <a:r>
              <a:rPr lang="en-US" b="0" i="0" dirty="0">
                <a:solidFill>
                  <a:srgbClr val="000000"/>
                </a:solidFill>
                <a:effectLst/>
                <a:latin typeface="arial" panose="020B0604020202020204" pitchFamily="34" charset="0"/>
              </a:rPr>
              <a:t>When completion of the fund usage review is not possible because the fiduciary failed to provide the information necessary to complete the review, as requested, the hub must take immediate action to move the case to the next stage of processing.</a:t>
            </a:r>
          </a:p>
          <a:p>
            <a:pPr eaLnBrk="1" hangingPunct="1">
              <a:spcBef>
                <a:spcPct val="0"/>
              </a:spcBef>
            </a:pPr>
            <a:endParaRPr lang="en-US" altLang="en-US" b="0" i="0" dirty="0">
              <a:solidFill>
                <a:srgbClr val="000000"/>
              </a:solidFill>
              <a:effectLst/>
              <a:latin typeface="arial" panose="020B0604020202020204" pitchFamily="34" charset="0"/>
            </a:endParaRPr>
          </a:p>
          <a:p>
            <a:pPr eaLnBrk="1" hangingPunct="1">
              <a:spcBef>
                <a:spcPct val="0"/>
              </a:spcBef>
            </a:pPr>
            <a:r>
              <a:rPr lang="en-US" b="0" i="0" dirty="0">
                <a:solidFill>
                  <a:srgbClr val="000000"/>
                </a:solidFill>
                <a:effectLst/>
                <a:latin typeface="arial" panose="020B0604020202020204" pitchFamily="34" charset="0"/>
              </a:rPr>
              <a:t>Use this table to determine the action required when a fund usage review cannot be completed.</a:t>
            </a:r>
          </a:p>
          <a:p>
            <a:pPr eaLnBrk="1" hangingPunct="1">
              <a:spcBef>
                <a:spcPct val="0"/>
              </a:spcBef>
            </a:pPr>
            <a:endParaRPr lang="en-US" b="0" i="0" dirty="0">
              <a:solidFill>
                <a:srgbClr val="000000"/>
              </a:solidFill>
              <a:effectLst/>
              <a:latin typeface="arial" panose="020B0604020202020204" pitchFamily="34" charset="0"/>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Consider if the fiduciary’s actions demonstrate willful neglect or refusal during the fund usage review process.</a:t>
            </a:r>
          </a:p>
          <a:p>
            <a:pPr marL="0" indent="0" algn="l">
              <a:buFont typeface="Arial" panose="020B0604020202020204" pitchFamily="34" charset="0"/>
              <a:buNone/>
            </a:pP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Do not update the future fund usage diary date when completing the actions in the table above.  The FE must update the fund usage future diary date after completing the appropriate field examination.</a:t>
            </a:r>
          </a:p>
          <a:p>
            <a:pPr marL="0" indent="0" algn="l">
              <a:buFont typeface="Arial" panose="020B0604020202020204" pitchFamily="34" charset="0"/>
              <a:buNone/>
            </a:pP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If the fiduciary states that they will not comply with any element of VA’s required fund usage review process at any time, regardless of whether VA has notified the fiduciary to submit the fund usage report, the hub must treat the statement as prima facie evidence of misuse.</a:t>
            </a:r>
          </a:p>
          <a:p>
            <a:pPr marL="0" indent="0" algn="l">
              <a:buFont typeface="Arial" panose="020B0604020202020204" pitchFamily="34" charset="0"/>
              <a:buNone/>
            </a:pP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Do not routinely suspend benefit payments because the fiduciary does not respond to VA’s request for the fund usage report.</a:t>
            </a:r>
            <a:endParaRPr lang="en-US" altLang="en-US" dirty="0"/>
          </a:p>
        </p:txBody>
      </p:sp>
      <p:sp>
        <p:nvSpPr>
          <p:cNvPr id="64516" name="Slide Number Placeholder 3">
            <a:extLst>
              <a:ext uri="{FF2B5EF4-FFF2-40B4-BE49-F238E27FC236}">
                <a16:creationId xmlns:a16="http://schemas.microsoft.com/office/drawing/2014/main" id="{87A24232-62BD-451C-8A67-B729167EBE4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9A19285-C15F-4BE5-961C-525D832E3FA1}" type="slidenum">
              <a:rPr lang="en-US" altLang="en-US" smtClean="0"/>
              <a:pPr fontAlgn="base">
                <a:spcBef>
                  <a:spcPct val="0"/>
                </a:spcBef>
                <a:spcAft>
                  <a:spcPct val="0"/>
                </a:spcAft>
              </a:pPr>
              <a:t>39</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AD783A8B-2703-4615-AA76-ECA04E3B66F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EBA3F688-0B29-4B69-9C11-BA883A9133A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i="1" dirty="0"/>
              <a:t>Policy Reference(s): FPM I</a:t>
            </a:r>
            <a:r>
              <a:rPr lang="pl-PL" altLang="en-US" i="1" dirty="0"/>
              <a:t>.6.A.1.a.</a:t>
            </a:r>
            <a:endParaRPr lang="en-US" altLang="en-US" i="1" dirty="0"/>
          </a:p>
          <a:p>
            <a:pPr eaLnBrk="1" hangingPunct="1">
              <a:spcBef>
                <a:spcPct val="0"/>
              </a:spcBef>
            </a:pPr>
            <a:endParaRPr lang="en-US" altLang="en-US" dirty="0"/>
          </a:p>
          <a:p>
            <a:pPr eaLnBrk="1" hangingPunct="1">
              <a:spcBef>
                <a:spcPct val="0"/>
              </a:spcBef>
            </a:pPr>
            <a:r>
              <a:rPr lang="en-US" altLang="en-US" u="sng" dirty="0"/>
              <a:t>Instructor Notes:</a:t>
            </a:r>
          </a:p>
          <a:p>
            <a:pPr eaLnBrk="1" hangingPunct="1">
              <a:spcBef>
                <a:spcPct val="0"/>
              </a:spcBef>
            </a:pPr>
            <a:endParaRPr lang="en-US" altLang="en-US" u="sng" dirty="0"/>
          </a:p>
          <a:p>
            <a:pPr algn="l"/>
            <a:r>
              <a:rPr lang="en-US" b="0" i="0" dirty="0">
                <a:solidFill>
                  <a:srgbClr val="000000"/>
                </a:solidFill>
                <a:effectLst/>
                <a:latin typeface="arial" panose="020B0604020202020204" pitchFamily="34" charset="0"/>
              </a:rPr>
              <a:t>A fund usage report consists of three months of all financial statements containing VA funds for each beneficiary that the fiduciary manages.</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 </a:t>
            </a:r>
            <a:endParaRPr lang="en-US" b="0" i="0" dirty="0">
              <a:solidFill>
                <a:srgbClr val="000000"/>
              </a:solidFill>
              <a:effectLst/>
              <a:latin typeface="Helvetica Neue"/>
            </a:endParaRPr>
          </a:p>
          <a:p>
            <a:pPr algn="l"/>
            <a:r>
              <a:rPr lang="en-US" b="0" i="0" dirty="0">
                <a:solidFill>
                  <a:srgbClr val="000000"/>
                </a:solidFill>
                <a:effectLst/>
                <a:latin typeface="arial" panose="020B0604020202020204" pitchFamily="34" charset="0"/>
              </a:rPr>
              <a:t>The fund usage report may also include any supporting documents (receipts, invoices, etc.) that show irregular purchases so that VA can confirm the funds are being spent in the beneficiary’s best interest.</a:t>
            </a:r>
            <a:endParaRPr lang="en-US" b="0" i="0" dirty="0">
              <a:solidFill>
                <a:srgbClr val="000000"/>
              </a:solidFill>
              <a:effectLst/>
              <a:latin typeface="Helvetica Neue"/>
            </a:endParaRPr>
          </a:p>
          <a:p>
            <a:pPr eaLnBrk="1" hangingPunct="1">
              <a:spcBef>
                <a:spcPct val="0"/>
              </a:spcBef>
            </a:pPr>
            <a:endParaRPr lang="en-US" altLang="en-US" u="sng" dirty="0"/>
          </a:p>
        </p:txBody>
      </p:sp>
      <p:sp>
        <p:nvSpPr>
          <p:cNvPr id="21508" name="Slide Number Placeholder 3">
            <a:extLst>
              <a:ext uri="{FF2B5EF4-FFF2-40B4-BE49-F238E27FC236}">
                <a16:creationId xmlns:a16="http://schemas.microsoft.com/office/drawing/2014/main" id="{BC36DDDA-1AB0-4C80-B222-9134CA3B641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9AD9A59-B497-4705-89D5-C0A1E31EFC9C}" type="slidenum">
              <a:rPr lang="en-US" altLang="en-US" smtClean="0"/>
              <a:pPr fontAlgn="base">
                <a:spcBef>
                  <a:spcPct val="0"/>
                </a:spcBef>
                <a:spcAft>
                  <a:spcPct val="0"/>
                </a:spcAft>
              </a:pPr>
              <a:t>4</a:t>
            </a:fld>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121376BA-4BEA-496D-9BB8-5324F9F156F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3B01D94C-069B-46C9-BA8B-A09F7060098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a:t>
            </a:r>
            <a:r>
              <a:rPr kumimoji="0" lang="pt-BR" altLang="en-US" sz="1200" b="0" i="1" u="none" strike="noStrike" kern="1200" cap="none" spc="0" normalizeH="0" baseline="0" noProof="0" dirty="0">
                <a:ln>
                  <a:noFill/>
                </a:ln>
                <a:solidFill>
                  <a:prstClr val="black"/>
                </a:solidFill>
                <a:effectLst/>
                <a:uLnTx/>
                <a:uFillTx/>
                <a:latin typeface="+mn-lt"/>
                <a:ea typeface="+mn-ea"/>
                <a:cs typeface="+mn-cs"/>
              </a:rPr>
              <a:t>FPM I.6.A.2.d.</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eaLnBrk="1" hangingPunct="1">
              <a:spcBef>
                <a:spcPct val="0"/>
              </a:spcBef>
            </a:pPr>
            <a:endParaRPr lang="en-US" altLang="en-US" dirty="0"/>
          </a:p>
          <a:p>
            <a:pPr marL="0" marR="0" lvl="0" indent="0" algn="l" defTabSz="914400" rtl="0" eaLnBrk="1" fontAlgn="base" latinLnBrk="0" hangingPunct="1">
              <a:lnSpc>
                <a:spcPct val="100000"/>
              </a:lnSpc>
              <a:spcBef>
                <a:spcPct val="0"/>
              </a:spcBef>
              <a:spcAft>
                <a:spcPct val="0"/>
              </a:spcAft>
              <a:buClrTx/>
              <a:buSzTx/>
              <a:buFontTx/>
              <a:buNone/>
              <a:tabLst/>
              <a:defRPr/>
            </a:pPr>
            <a:r>
              <a:rPr lang="en-US" b="0" i="0" dirty="0">
                <a:effectLst/>
                <a:latin typeface="Arial" panose="020B0604020202020204" pitchFamily="34" charset="0"/>
              </a:rPr>
              <a:t>To comply with VA’s request for information relating to the management of VA beneficiary funds, the fiduciary may submit the incorrect type of report in FAST.</a:t>
            </a:r>
          </a:p>
          <a:p>
            <a:pPr marL="0" marR="0" lvl="0" indent="0" algn="l" defTabSz="914400" rtl="0" eaLnBrk="1" fontAlgn="base" latinLnBrk="0" hangingPunct="1">
              <a:lnSpc>
                <a:spcPct val="100000"/>
              </a:lnSpc>
              <a:spcBef>
                <a:spcPct val="0"/>
              </a:spcBef>
              <a:spcAft>
                <a:spcPct val="0"/>
              </a:spcAft>
              <a:buClrTx/>
              <a:buSzTx/>
              <a:buFontTx/>
              <a:buNone/>
              <a:tabLst/>
              <a:defRPr/>
            </a:pPr>
            <a:endParaRPr lang="en-US" b="0" i="0" dirty="0">
              <a:effectLst/>
              <a:latin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b="0" i="0" dirty="0">
                <a:effectLst/>
                <a:latin typeface="Arial" panose="020B0604020202020204" pitchFamily="34" charset="0"/>
              </a:rPr>
              <a:t>Follow the steps in this table when the fiduciary uses the accounting submission option in FAST to submit a fund usage report.</a:t>
            </a:r>
          </a:p>
          <a:p>
            <a:pPr marL="0" marR="0" lvl="0" indent="0" algn="l" defTabSz="914400" rtl="0" eaLnBrk="1" fontAlgn="base" latinLnBrk="0" hangingPunct="1">
              <a:lnSpc>
                <a:spcPct val="100000"/>
              </a:lnSpc>
              <a:spcBef>
                <a:spcPct val="0"/>
              </a:spcBef>
              <a:spcAft>
                <a:spcPct val="0"/>
              </a:spcAft>
              <a:buClrTx/>
              <a:buSzTx/>
              <a:buFontTx/>
              <a:buNone/>
              <a:tabLst/>
              <a:defRPr/>
            </a:pPr>
            <a:endParaRPr lang="en-US" b="1" i="1" dirty="0">
              <a:effectLst/>
              <a:latin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b="1" i="1" dirty="0">
                <a:effectLst/>
                <a:latin typeface="Arial" panose="020B0604020202020204" pitchFamily="34" charset="0"/>
              </a:rPr>
              <a:t>Note for step 2</a:t>
            </a:r>
            <a:r>
              <a:rPr lang="en-US" dirty="0">
                <a:effectLst/>
                <a:latin typeface="Arial" panose="020B0604020202020204" pitchFamily="34" charset="0"/>
              </a:rPr>
              <a:t>:  If the responses indicate a bar to service exists, complete the fund usage review and establish a successor initial appointment field exam EP.</a:t>
            </a:r>
            <a:endParaRPr lang="en-US" dirty="0">
              <a:effectLst/>
            </a:endParaRPr>
          </a:p>
          <a:p>
            <a:pPr eaLnBrk="1" hangingPunct="1">
              <a:spcBef>
                <a:spcPct val="0"/>
              </a:spcBef>
            </a:pPr>
            <a:endParaRPr lang="en-US" altLang="en-US" dirty="0"/>
          </a:p>
          <a:p>
            <a:pPr marL="0" marR="0" lvl="0" indent="0" algn="l" defTabSz="914400" rtl="0" eaLnBrk="1" fontAlgn="base" latinLnBrk="0" hangingPunct="1">
              <a:lnSpc>
                <a:spcPct val="100000"/>
              </a:lnSpc>
              <a:spcBef>
                <a:spcPct val="0"/>
              </a:spcBef>
              <a:spcAft>
                <a:spcPct val="0"/>
              </a:spcAft>
              <a:buClrTx/>
              <a:buSzTx/>
              <a:buFontTx/>
              <a:buNone/>
              <a:tabLst/>
              <a:defRPr/>
            </a:pPr>
            <a:r>
              <a:rPr lang="en-US" b="1" i="1" dirty="0">
                <a:effectLst/>
                <a:latin typeface="Arial" panose="020B0604020202020204" pitchFamily="34" charset="0"/>
              </a:rPr>
              <a:t>Note for step 5</a:t>
            </a:r>
            <a:r>
              <a:rPr lang="en-US" dirty="0">
                <a:effectLst/>
                <a:latin typeface="Arial" panose="020B0604020202020204" pitchFamily="34" charset="0"/>
              </a:rPr>
              <a:t>:  Update both VBMS and FAST appropriately.</a:t>
            </a:r>
            <a:endParaRPr lang="en-US" dirty="0">
              <a:effectLst/>
            </a:endParaRPr>
          </a:p>
          <a:p>
            <a:pPr eaLnBrk="1" hangingPunct="1">
              <a:spcBef>
                <a:spcPct val="0"/>
              </a:spcBef>
            </a:pPr>
            <a:endParaRPr lang="en-US" altLang="en-US" dirty="0"/>
          </a:p>
        </p:txBody>
      </p:sp>
      <p:sp>
        <p:nvSpPr>
          <p:cNvPr id="64516" name="Slide Number Placeholder 3">
            <a:extLst>
              <a:ext uri="{FF2B5EF4-FFF2-40B4-BE49-F238E27FC236}">
                <a16:creationId xmlns:a16="http://schemas.microsoft.com/office/drawing/2014/main" id="{87A24232-62BD-451C-8A67-B729167EBE4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9A19285-C15F-4BE5-961C-525D832E3FA1}" type="slidenum">
              <a:rPr lang="en-US" altLang="en-US" smtClean="0"/>
              <a:pPr fontAlgn="base">
                <a:spcBef>
                  <a:spcPct val="0"/>
                </a:spcBef>
                <a:spcAft>
                  <a:spcPct val="0"/>
                </a:spcAft>
              </a:pPr>
              <a:t>40</a:t>
            </a:fld>
            <a:endParaRPr lang="en-US" altLang="en-US"/>
          </a:p>
        </p:txBody>
      </p:sp>
    </p:spTree>
    <p:extLst>
      <p:ext uri="{BB962C8B-B14F-4D97-AF65-F5344CB8AC3E}">
        <p14:creationId xmlns:p14="http://schemas.microsoft.com/office/powerpoint/2010/main" val="31985131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FFC3EC84-97D5-40AF-BFB6-01E528CAB5E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027A2113-D10D-4111-9605-B8317221B5C0}"/>
              </a:ext>
            </a:extLst>
          </p:cNvPr>
          <p:cNvSpPr>
            <a:spLocks noGrp="1"/>
          </p:cNvSpPr>
          <p:nvPr>
            <p:ph type="body" idx="1"/>
          </p:nvPr>
        </p:nvSpPr>
        <p:spPr/>
        <p:txBody>
          <a:bodyPr/>
          <a:lstStyle/>
          <a:p>
            <a:pPr marL="0" lvl="1" defTabSz="914350" eaLnBrk="1" fontAlgn="auto" hangingPunct="1">
              <a:spcBef>
                <a:spcPts val="0"/>
              </a:spcBef>
              <a:spcAft>
                <a:spcPts val="0"/>
              </a:spcAft>
              <a:defRPr/>
            </a:pPr>
            <a:r>
              <a:rPr lang="en-US" u="sng" dirty="0"/>
              <a:t>Instructor Notes:</a:t>
            </a:r>
            <a:endParaRPr lang="en-US" dirty="0"/>
          </a:p>
          <a:p>
            <a:pPr marL="0" lvl="1" defTabSz="914350" eaLnBrk="1" fontAlgn="auto" hangingPunct="1">
              <a:spcBef>
                <a:spcPts val="0"/>
              </a:spcBef>
              <a:spcAft>
                <a:spcPts val="0"/>
              </a:spcAft>
              <a:defRPr/>
            </a:pPr>
            <a:endParaRPr lang="en-US" u="sng" dirty="0"/>
          </a:p>
          <a:p>
            <a:pPr marL="0" lvl="1" defTabSz="914350" eaLnBrk="1" fontAlgn="auto" hangingPunct="1">
              <a:spcBef>
                <a:spcPts val="0"/>
              </a:spcBef>
              <a:spcAft>
                <a:spcPts val="0"/>
              </a:spcAft>
              <a:defRPr/>
            </a:pPr>
            <a:r>
              <a:rPr lang="en-US" dirty="0">
                <a:solidFill>
                  <a:prstClr val="black"/>
                </a:solidFill>
              </a:rPr>
              <a:t>We discussed the following topics today:</a:t>
            </a:r>
          </a:p>
          <a:p>
            <a:pPr marL="0" lvl="1" defTabSz="914350" eaLnBrk="1" fontAlgn="auto" hangingPunct="1">
              <a:spcBef>
                <a:spcPts val="0"/>
              </a:spcBef>
              <a:spcAft>
                <a:spcPts val="0"/>
              </a:spcAft>
              <a:defRPr/>
            </a:pPr>
            <a:endParaRPr lang="en-US" dirty="0">
              <a:solidFill>
                <a:prstClr val="black"/>
              </a:solidFill>
            </a:endParaRPr>
          </a:p>
          <a:p>
            <a:pPr marL="342900" indent="-342900" eaLnBrk="1" fontAlgn="auto" hangingPunct="1">
              <a:spcBef>
                <a:spcPct val="20000"/>
              </a:spcBef>
              <a:spcAft>
                <a:spcPts val="0"/>
              </a:spcAft>
              <a:buFont typeface="Arial" panose="020B0604020202020204" pitchFamily="34" charset="0"/>
              <a:buChar char="•"/>
              <a:defRPr/>
            </a:pPr>
            <a:r>
              <a:rPr lang="en-US" sz="2800" dirty="0">
                <a:solidFill>
                  <a:prstClr val="black"/>
                </a:solidFill>
              </a:rPr>
              <a:t>fund usage reviews</a:t>
            </a:r>
          </a:p>
          <a:p>
            <a:pPr marL="342900" indent="-342900" eaLnBrk="1" fontAlgn="auto" hangingPunct="1">
              <a:spcBef>
                <a:spcPct val="20000"/>
              </a:spcBef>
              <a:spcAft>
                <a:spcPts val="0"/>
              </a:spcAft>
              <a:buFont typeface="Arial" panose="020B0604020202020204" pitchFamily="34" charset="0"/>
              <a:buChar char="•"/>
              <a:defRPr/>
            </a:pPr>
            <a:r>
              <a:rPr lang="en-US" sz="2800" dirty="0">
                <a:solidFill>
                  <a:prstClr val="black"/>
                </a:solidFill>
              </a:rPr>
              <a:t>exemptions</a:t>
            </a:r>
          </a:p>
          <a:p>
            <a:pPr marL="342900" indent="-342900" eaLnBrk="1" fontAlgn="auto" hangingPunct="1">
              <a:spcBef>
                <a:spcPct val="20000"/>
              </a:spcBef>
              <a:spcAft>
                <a:spcPts val="0"/>
              </a:spcAft>
              <a:buFont typeface="Arial" panose="020B0604020202020204" pitchFamily="34" charset="0"/>
              <a:buChar char="•"/>
              <a:defRPr/>
            </a:pPr>
            <a:r>
              <a:rPr lang="en-US" sz="2800" dirty="0">
                <a:solidFill>
                  <a:prstClr val="black"/>
                </a:solidFill>
              </a:rPr>
              <a:t>notification requirements</a:t>
            </a:r>
          </a:p>
          <a:p>
            <a:pPr marL="342900" indent="-342900" eaLnBrk="1" fontAlgn="auto" hangingPunct="1">
              <a:spcBef>
                <a:spcPct val="20000"/>
              </a:spcBef>
              <a:spcAft>
                <a:spcPts val="0"/>
              </a:spcAft>
              <a:buFont typeface="Arial" panose="020B0604020202020204" pitchFamily="34" charset="0"/>
              <a:buChar char="•"/>
              <a:defRPr/>
            </a:pPr>
            <a:r>
              <a:rPr lang="en-US" sz="2800" dirty="0">
                <a:solidFill>
                  <a:prstClr val="black"/>
                </a:solidFill>
              </a:rPr>
              <a:t>Tracking mechanisms</a:t>
            </a:r>
          </a:p>
          <a:p>
            <a:pPr marL="342900" indent="-342900" eaLnBrk="1" fontAlgn="auto" hangingPunct="1">
              <a:spcBef>
                <a:spcPct val="20000"/>
              </a:spcBef>
              <a:spcAft>
                <a:spcPts val="0"/>
              </a:spcAft>
              <a:buFont typeface="Arial" panose="020B0604020202020204" pitchFamily="34" charset="0"/>
              <a:buChar char="•"/>
              <a:defRPr/>
            </a:pPr>
            <a:r>
              <a:rPr lang="en-US" sz="2800" dirty="0">
                <a:solidFill>
                  <a:prstClr val="black"/>
                </a:solidFill>
              </a:rPr>
              <a:t>telephone contact</a:t>
            </a:r>
          </a:p>
          <a:p>
            <a:pPr marL="342900" indent="-342900" eaLnBrk="1" fontAlgn="auto" hangingPunct="1">
              <a:spcBef>
                <a:spcPct val="20000"/>
              </a:spcBef>
              <a:spcAft>
                <a:spcPts val="0"/>
              </a:spcAft>
              <a:buFont typeface="Arial" panose="020B0604020202020204" pitchFamily="34" charset="0"/>
              <a:buChar char="•"/>
              <a:defRPr/>
            </a:pPr>
            <a:r>
              <a:rPr lang="en-US" sz="2800" dirty="0">
                <a:solidFill>
                  <a:prstClr val="black"/>
                </a:solidFill>
              </a:rPr>
              <a:t>Assessing funds usage</a:t>
            </a:r>
          </a:p>
          <a:p>
            <a:pPr marL="342900" indent="-342900" eaLnBrk="1" fontAlgn="auto" hangingPunct="1">
              <a:spcBef>
                <a:spcPct val="20000"/>
              </a:spcBef>
              <a:spcAft>
                <a:spcPts val="0"/>
              </a:spcAft>
              <a:buFont typeface="Arial" panose="020B0604020202020204" pitchFamily="34" charset="0"/>
              <a:buChar char="•"/>
              <a:defRPr/>
            </a:pPr>
            <a:r>
              <a:rPr lang="en-US" sz="2800" dirty="0">
                <a:solidFill>
                  <a:prstClr val="black"/>
                </a:solidFill>
              </a:rPr>
              <a:t>Completing reviews</a:t>
            </a:r>
          </a:p>
          <a:p>
            <a:pPr eaLnBrk="1" fontAlgn="auto" hangingPunct="1">
              <a:spcBef>
                <a:spcPct val="20000"/>
              </a:spcBef>
              <a:spcAft>
                <a:spcPts val="0"/>
              </a:spcAft>
              <a:buFont typeface="Arial" panose="020B0604020202020204" pitchFamily="34" charset="0"/>
              <a:buNone/>
              <a:defRPr/>
            </a:pPr>
            <a:endParaRPr lang="en-US" sz="2800" dirty="0">
              <a:solidFill>
                <a:prstClr val="black"/>
              </a:solidFill>
            </a:endParaRPr>
          </a:p>
          <a:p>
            <a:pPr marL="0" lvl="1" defTabSz="914350" eaLnBrk="1" fontAlgn="auto" hangingPunct="1">
              <a:spcBef>
                <a:spcPts val="0"/>
              </a:spcBef>
              <a:spcAft>
                <a:spcPts val="0"/>
              </a:spcAft>
              <a:defRPr/>
            </a:pPr>
            <a:r>
              <a:rPr lang="en-US" b="1" dirty="0">
                <a:solidFill>
                  <a:prstClr val="black"/>
                </a:solidFill>
              </a:rPr>
              <a:t>Are there any questions?</a:t>
            </a:r>
          </a:p>
        </p:txBody>
      </p:sp>
      <p:sp>
        <p:nvSpPr>
          <p:cNvPr id="66564" name="Slide Number Placeholder 3">
            <a:extLst>
              <a:ext uri="{FF2B5EF4-FFF2-40B4-BE49-F238E27FC236}">
                <a16:creationId xmlns:a16="http://schemas.microsoft.com/office/drawing/2014/main" id="{5202EDC8-B3FC-4789-ABD7-4BAF66A9F71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A70487A-FF2A-4A31-8E09-D6CA06AECF57}" type="slidenum">
              <a:rPr lang="en-US" altLang="en-US" smtClean="0"/>
              <a:pPr fontAlgn="base">
                <a:spcBef>
                  <a:spcPct val="0"/>
                </a:spcBef>
                <a:spcAft>
                  <a:spcPct val="0"/>
                </a:spcAft>
              </a:pPr>
              <a:t>41</a:t>
            </a:fld>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mn-lt"/>
              <a:ea typeface="+mn-ea"/>
              <a:cs typeface="+mn-cs"/>
            </a:endParaRPr>
          </a:p>
          <a:p>
            <a:r>
              <a:rPr lang="en-US" dirty="0"/>
              <a:t>A satisfaction survey has been assigned to you in TMS.  You should be able to complete the survey within ten minutes.  Completing the survey will allow you to receive credit for this training.</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B40390-A3B2-46B9-9773-DB13838AA23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66432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7C20A672-5127-4346-B0B1-DC4D8430CFD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56E54AAD-B06A-4B4F-B7A6-972B398050BB}"/>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a:t>
            </a:r>
            <a:r>
              <a:rPr kumimoji="0" lang="pt-BR" altLang="en-US" sz="1200" b="0" i="1" u="none" strike="noStrike" kern="1200" cap="none" spc="0" normalizeH="0" baseline="0" noProof="0" dirty="0">
                <a:ln>
                  <a:noFill/>
                </a:ln>
                <a:solidFill>
                  <a:prstClr val="black"/>
                </a:solidFill>
                <a:effectLst/>
                <a:uLnTx/>
                <a:uFillTx/>
                <a:latin typeface="+mn-lt"/>
                <a:ea typeface="+mn-ea"/>
                <a:cs typeface="+mn-cs"/>
              </a:rPr>
              <a:t>FPM I.6.A.1.a.</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p>
          <a:p>
            <a:pPr eaLnBrk="1" fontAlgn="auto" hangingPunct="1">
              <a:spcBef>
                <a:spcPts val="0"/>
              </a:spcBef>
              <a:spcAft>
                <a:spcPts val="0"/>
              </a:spcAft>
              <a:defRPr/>
            </a:pPr>
            <a:endParaRPr lang="en-US" dirty="0"/>
          </a:p>
          <a:p>
            <a:pPr algn="l"/>
            <a:r>
              <a:rPr lang="en-US" b="0" i="0" dirty="0">
                <a:solidFill>
                  <a:srgbClr val="000000"/>
                </a:solidFill>
                <a:effectLst/>
                <a:latin typeface="arial" panose="020B0604020202020204" pitchFamily="34" charset="0"/>
              </a:rPr>
              <a:t>Fund usage reviews are completed by hub personnel and are an assessment of the three months of financial statements and supporting documentation.  The purpose of the review is to provide targeted oversight of fiduciary use and management of VA beneficiary funds by:</a:t>
            </a:r>
          </a:p>
          <a:p>
            <a:pPr algn="l"/>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identifying expenditures that may not be for the use and benefit of the beneficiary and their dependents</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confirming that VA-appointed fiduciaries maintain properly titled accounts when required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establishing bond and accounting requirements when necessary, and</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ensuring fiduciary compliance with VA responsibilities</a:t>
            </a:r>
            <a:endParaRPr lang="en-US" b="0" i="0" dirty="0">
              <a:solidFill>
                <a:srgbClr val="000000"/>
              </a:solidFill>
              <a:effectLst/>
              <a:latin typeface="Helvetica Neue"/>
            </a:endParaRPr>
          </a:p>
        </p:txBody>
      </p:sp>
      <p:sp>
        <p:nvSpPr>
          <p:cNvPr id="23556" name="Slide Number Placeholder 3">
            <a:extLst>
              <a:ext uri="{FF2B5EF4-FFF2-40B4-BE49-F238E27FC236}">
                <a16:creationId xmlns:a16="http://schemas.microsoft.com/office/drawing/2014/main" id="{BC705DEB-DE64-40B2-8F20-C389364DA09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F90473F-A10F-40A8-B04B-4559FD41D206}" type="slidenum">
              <a:rPr lang="en-US" altLang="en-US" smtClean="0"/>
              <a:pPr fontAlgn="base">
                <a:spcBef>
                  <a:spcPct val="0"/>
                </a:spcBef>
                <a:spcAft>
                  <a:spcPct val="0"/>
                </a:spcAft>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7C20A672-5127-4346-B0B1-DC4D8430CFD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56E54AAD-B06A-4B4F-B7A6-972B398050BB}"/>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a:t>
            </a:r>
            <a:r>
              <a:rPr kumimoji="0" lang="pt-BR" altLang="en-US" sz="1200" b="0" i="1" u="none" strike="noStrike" kern="1200" cap="none" spc="0" normalizeH="0" baseline="0" noProof="0" dirty="0">
                <a:ln>
                  <a:noFill/>
                </a:ln>
                <a:solidFill>
                  <a:prstClr val="black"/>
                </a:solidFill>
                <a:effectLst/>
                <a:uLnTx/>
                <a:uFillTx/>
                <a:latin typeface="+mn-lt"/>
                <a:ea typeface="+mn-ea"/>
                <a:cs typeface="+mn-cs"/>
              </a:rPr>
              <a:t>FPM I.6.A.1.a.</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p>
          <a:p>
            <a:pPr eaLnBrk="1" fontAlgn="auto" hangingPunct="1">
              <a:spcBef>
                <a:spcPts val="0"/>
              </a:spcBef>
              <a:spcAft>
                <a:spcPts val="0"/>
              </a:spcAft>
              <a:defRPr/>
            </a:pPr>
            <a:endParaRPr lang="en-US" dirty="0"/>
          </a:p>
          <a:p>
            <a:pPr algn="l"/>
            <a:r>
              <a:rPr lang="en-US" b="0" i="0" dirty="0">
                <a:solidFill>
                  <a:srgbClr val="000000"/>
                </a:solidFill>
                <a:effectLst/>
                <a:latin typeface="arial" panose="020B0604020202020204" pitchFamily="34" charset="0"/>
              </a:rPr>
              <a:t>While the Fiduciary Accountings Submission Tool (FAST) is the preferred method for fiduciaries to submit fund usage reports, fiduciaries may also provide their reports through the Centralized Mail (CM) portal, encrypted email, or by other approved channels.</a:t>
            </a:r>
            <a:endParaRPr lang="en-US" b="0" i="0" dirty="0">
              <a:solidFill>
                <a:srgbClr val="000000"/>
              </a:solidFill>
              <a:effectLst/>
              <a:latin typeface="Helvetica Neue"/>
            </a:endParaRPr>
          </a:p>
        </p:txBody>
      </p:sp>
      <p:sp>
        <p:nvSpPr>
          <p:cNvPr id="23556" name="Slide Number Placeholder 3">
            <a:extLst>
              <a:ext uri="{FF2B5EF4-FFF2-40B4-BE49-F238E27FC236}">
                <a16:creationId xmlns:a16="http://schemas.microsoft.com/office/drawing/2014/main" id="{BC705DEB-DE64-40B2-8F20-C389364DA09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F90473F-A10F-40A8-B04B-4559FD41D206}" type="slidenum">
              <a:rPr lang="en-US" altLang="en-US" smtClean="0"/>
              <a:pPr fontAlgn="base">
                <a:spcBef>
                  <a:spcPct val="0"/>
                </a:spcBef>
                <a:spcAft>
                  <a:spcPct val="0"/>
                </a:spcAft>
              </a:pPr>
              <a:t>6</a:t>
            </a:fld>
            <a:endParaRPr lang="en-US" altLang="en-US"/>
          </a:p>
        </p:txBody>
      </p:sp>
    </p:spTree>
    <p:extLst>
      <p:ext uri="{BB962C8B-B14F-4D97-AF65-F5344CB8AC3E}">
        <p14:creationId xmlns:p14="http://schemas.microsoft.com/office/powerpoint/2010/main" val="16854965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7C20A672-5127-4346-B0B1-DC4D8430CFD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56E54AAD-B06A-4B4F-B7A6-972B398050BB}"/>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a:t>
            </a:r>
            <a:r>
              <a:rPr kumimoji="0" lang="pt-BR" altLang="en-US" sz="1200" b="0" i="1" u="none" strike="noStrike" kern="1200" cap="none" spc="0" normalizeH="0" baseline="0" noProof="0" dirty="0">
                <a:ln>
                  <a:noFill/>
                </a:ln>
                <a:solidFill>
                  <a:prstClr val="black"/>
                </a:solidFill>
                <a:effectLst/>
                <a:uLnTx/>
                <a:uFillTx/>
                <a:latin typeface="+mn-lt"/>
                <a:ea typeface="+mn-ea"/>
                <a:cs typeface="+mn-cs"/>
              </a:rPr>
              <a:t>FPM I.6.A.1.b.</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p>
          <a:p>
            <a:pPr fontAlgn="base"/>
            <a:br>
              <a:rPr lang="en-US" dirty="0">
                <a:effectLst/>
                <a:latin typeface="arial" panose="020B0604020202020204" pitchFamily="34" charset="0"/>
              </a:rPr>
            </a:br>
            <a:r>
              <a:rPr lang="en-US" dirty="0">
                <a:effectLst/>
                <a:latin typeface="arial" panose="020B0604020202020204" pitchFamily="34" charset="0"/>
              </a:rPr>
              <a:t>All fiduciaries are required to submit fund usage reports regardless of the amount of the VA benefit funds they manage or the type of benefit that the fiduciary receives, unless they meet one of the exemptions on the next slide.</a:t>
            </a:r>
          </a:p>
          <a:p>
            <a:pPr fontAlgn="base"/>
            <a:endParaRPr lang="en-US" b="1" i="1" dirty="0">
              <a:effectLst/>
              <a:latin typeface="arial" panose="020B0604020202020204" pitchFamily="34" charset="0"/>
            </a:endParaRPr>
          </a:p>
          <a:p>
            <a:pPr fontAlgn="base"/>
            <a:r>
              <a:rPr lang="en-US" dirty="0">
                <a:effectLst/>
                <a:latin typeface="arial" panose="020B0604020202020204" pitchFamily="34" charset="0"/>
              </a:rPr>
              <a:t>Hubs may not choose to perform less oversight than the situation dictates.  Due to this, hubs </a:t>
            </a:r>
            <a:r>
              <a:rPr lang="en-US" b="1" i="1" dirty="0">
                <a:effectLst/>
                <a:latin typeface="arial" panose="020B0604020202020204" pitchFamily="34" charset="0"/>
              </a:rPr>
              <a:t>may not</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waive the fund usage review requirement, or</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utilize the fund usage review in lieu of an accounting when a fiduciary is required to account.</a:t>
            </a:r>
            <a:endParaRPr lang="en-US" dirty="0">
              <a:effectLst/>
            </a:endParaRPr>
          </a:p>
          <a:p>
            <a:pPr fontAlgn="base"/>
            <a:endParaRPr lang="en-US" b="1" i="1" dirty="0">
              <a:effectLst/>
              <a:latin typeface="arial" panose="020B0604020202020204" pitchFamily="34" charset="0"/>
            </a:endParaRPr>
          </a:p>
          <a:p>
            <a:pPr marL="171450" indent="-171450" fontAlgn="base">
              <a:buFont typeface="Arial" panose="020B0604020202020204" pitchFamily="34" charset="0"/>
              <a:buChar char="•"/>
            </a:pPr>
            <a:r>
              <a:rPr lang="en-US" dirty="0">
                <a:effectLst/>
                <a:latin typeface="arial" panose="020B0604020202020204" pitchFamily="34" charset="0"/>
              </a:rPr>
              <a:t>When a beneficiary dies, a final fund usage review is not required unless an end product (EP) for fund usage review was pending at the time of the beneficiary's death.</a:t>
            </a:r>
            <a:endParaRPr lang="en-US" dirty="0">
              <a:effectLst/>
            </a:endParaRPr>
          </a:p>
          <a:p>
            <a:pPr marL="171450" indent="-171450" fontAlgn="base">
              <a:buFont typeface="Arial" panose="020B0604020202020204" pitchFamily="34" charset="0"/>
              <a:buChar char="•"/>
            </a:pPr>
            <a:r>
              <a:rPr lang="en-US" dirty="0">
                <a:effectLst/>
                <a:latin typeface="arial" panose="020B0604020202020204" pitchFamily="34" charset="0"/>
              </a:rPr>
              <a:t>When a beneficiary dies without heirs or a will, and the funds would escheat to the State, the fiduciary must submit a final accounting. When a final accounting is required, a final fund usage report will not be required.</a:t>
            </a:r>
            <a:endParaRPr lang="en-US" dirty="0">
              <a:effectLst/>
            </a:endParaRPr>
          </a:p>
          <a:p>
            <a:pPr eaLnBrk="1" fontAlgn="auto" hangingPunct="1">
              <a:spcBef>
                <a:spcPts val="0"/>
              </a:spcBef>
              <a:spcAft>
                <a:spcPts val="0"/>
              </a:spcAft>
              <a:defRPr/>
            </a:pPr>
            <a:endParaRPr lang="en-US" dirty="0"/>
          </a:p>
        </p:txBody>
      </p:sp>
      <p:sp>
        <p:nvSpPr>
          <p:cNvPr id="23556" name="Slide Number Placeholder 3">
            <a:extLst>
              <a:ext uri="{FF2B5EF4-FFF2-40B4-BE49-F238E27FC236}">
                <a16:creationId xmlns:a16="http://schemas.microsoft.com/office/drawing/2014/main" id="{BC705DEB-DE64-40B2-8F20-C389364DA09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F90473F-A10F-40A8-B04B-4559FD41D206}" type="slidenum">
              <a:rPr lang="en-US" altLang="en-US" smtClean="0"/>
              <a:pPr fontAlgn="base">
                <a:spcBef>
                  <a:spcPct val="0"/>
                </a:spcBef>
                <a:spcAft>
                  <a:spcPct val="0"/>
                </a:spcAft>
              </a:pPr>
              <a:t>7</a:t>
            </a:fld>
            <a:endParaRPr lang="en-US" altLang="en-US"/>
          </a:p>
        </p:txBody>
      </p:sp>
    </p:spTree>
    <p:extLst>
      <p:ext uri="{BB962C8B-B14F-4D97-AF65-F5344CB8AC3E}">
        <p14:creationId xmlns:p14="http://schemas.microsoft.com/office/powerpoint/2010/main" val="32559829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4EA2C0E8-347E-448E-B8A0-AEFB1F97D55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8F49C810-AF2F-4A10-ACF1-60B41DDCC7E4}"/>
              </a:ext>
            </a:extLst>
          </p:cNvPr>
          <p:cNvSpPr>
            <a:spLocks noGrp="1"/>
          </p:cNvSpPr>
          <p:nvPr>
            <p:ph type="body" idx="1"/>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a:t>
            </a:r>
            <a:r>
              <a:rPr kumimoji="0" lang="pt-BR" altLang="en-US" sz="1200" b="0" i="1" u="none" strike="noStrike" kern="1200" cap="none" spc="0" normalizeH="0" baseline="0" noProof="0" dirty="0">
                <a:ln>
                  <a:noFill/>
                </a:ln>
                <a:solidFill>
                  <a:prstClr val="black"/>
                </a:solidFill>
                <a:effectLst/>
                <a:uLnTx/>
                <a:uFillTx/>
                <a:latin typeface="+mn-lt"/>
                <a:ea typeface="+mn-ea"/>
                <a:cs typeface="+mn-cs"/>
              </a:rPr>
              <a:t>FPM I.6.A.1.c.</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p>
          <a:p>
            <a:pPr marL="0" marR="0" lvl="0" indent="0" algn="l" defTabSz="914400" rtl="0" eaLnBrk="1" fontAlgn="base" latinLnBrk="0" hangingPunct="1">
              <a:lnSpc>
                <a:spcPct val="100000"/>
              </a:lnSpc>
              <a:spcBef>
                <a:spcPct val="0"/>
              </a:spcBef>
              <a:spcAft>
                <a:spcPct val="0"/>
              </a:spcAft>
              <a:buClrTx/>
              <a:buSzTx/>
              <a:buFontTx/>
              <a:buNone/>
              <a:tabLst/>
              <a:defRPr/>
            </a:pPr>
            <a:endParaRPr lang="en-US" b="0" i="0" dirty="0">
              <a:solidFill>
                <a:srgbClr val="000000"/>
              </a:solidFill>
              <a:effectLst/>
              <a:latin typeface="arial" panose="020B0604020202020204" pitchFamily="34" charset="0"/>
            </a:endParaRPr>
          </a:p>
          <a:p>
            <a:pPr algn="l"/>
            <a:r>
              <a:rPr lang="en-US" b="0" i="0" dirty="0">
                <a:solidFill>
                  <a:srgbClr val="000000"/>
                </a:solidFill>
                <a:effectLst/>
                <a:latin typeface="arial" panose="020B0604020202020204" pitchFamily="34" charset="0"/>
              </a:rPr>
              <a:t>Fiduciaries excepted from the fund usage report submission requirement include</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fiduciaries who are required to submit an annual accounting</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VA appointed</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spouse fiduciary</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fiduciary who is the chief officer of a Federal institution, or</a:t>
            </a:r>
            <a:endParaRPr lang="en-US" b="0" i="0" dirty="0">
              <a:solidFill>
                <a:srgbClr val="000000"/>
              </a:solidFill>
              <a:effectLst/>
              <a:latin typeface="Helvetica Neue"/>
            </a:endParaRPr>
          </a:p>
          <a:p>
            <a:pPr marL="628650" lvl="1" indent="-171450" algn="l">
              <a:buFont typeface="Arial" panose="020B0604020202020204" pitchFamily="34" charset="0"/>
              <a:buChar char="•"/>
            </a:pPr>
            <a:r>
              <a:rPr lang="en-US" b="0" i="0" dirty="0">
                <a:solidFill>
                  <a:srgbClr val="000000"/>
                </a:solidFill>
                <a:effectLst/>
                <a:latin typeface="arial" panose="020B0604020202020204" pitchFamily="34" charset="0"/>
              </a:rPr>
              <a:t>fiduciary who is the chief officer of a non-VA facility receiving benefits for a beneficiary residing in the facility, or</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fiduciaries who were appointed outside of the U.S., in the Commonwealth of Puerto Rico or the Republic of the Philippines, and both the beneficiary and fiduciary permanently resides outside of the U.S., in the Commonwealth of Puerto Rico or the Republic of the Philippines.</a:t>
            </a:r>
            <a:endParaRPr lang="en-US" b="0" i="0" dirty="0">
              <a:solidFill>
                <a:srgbClr val="000000"/>
              </a:solidFill>
              <a:effectLst/>
              <a:latin typeface="Helvetica Neue"/>
            </a:endParaRPr>
          </a:p>
          <a:p>
            <a:pPr algn="l"/>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Hubs will not establish a date in the FUND USAGE REVIEW DATE field for exempted fiduciaries.</a:t>
            </a:r>
            <a:endParaRPr lang="en-US" b="0" i="0" dirty="0">
              <a:solidFill>
                <a:srgbClr val="000000"/>
              </a:solidFill>
              <a:effectLst/>
              <a:latin typeface="Helvetica Neue"/>
            </a:endParaRPr>
          </a:p>
          <a:p>
            <a:pPr marL="171450" indent="-171450" algn="l">
              <a:buFont typeface="Arial" panose="020B0604020202020204" pitchFamily="34" charset="0"/>
              <a:buChar char="•"/>
            </a:pPr>
            <a:r>
              <a:rPr lang="en-US" b="0" i="0" dirty="0">
                <a:solidFill>
                  <a:srgbClr val="000000"/>
                </a:solidFill>
                <a:effectLst/>
                <a:latin typeface="arial" panose="020B0604020202020204" pitchFamily="34" charset="0"/>
              </a:rPr>
              <a:t>Chief officer is a position within an institution that is filled by an individual for the purpose of representing that institution in a legal capacity.  As such, the individual in that position is not the fiduciary, but rather acts as a representative of the entity that is their institution.  The institution’s Federal Employer Identification number would be used to represent the institution and not the chief officer’s Social Security number.</a:t>
            </a:r>
            <a:endParaRPr lang="en-US" b="0" i="0" dirty="0">
              <a:solidFill>
                <a:srgbClr val="000000"/>
              </a:solidFill>
              <a:effectLst/>
              <a:latin typeface="Helvetica Neue"/>
            </a:endParaRPr>
          </a:p>
          <a:p>
            <a:pPr marL="0" indent="0" algn="l">
              <a:buFont typeface="Arial" panose="020B0604020202020204" pitchFamily="34" charset="0"/>
              <a:buNone/>
            </a:pPr>
            <a:endParaRPr lang="en-US" dirty="0"/>
          </a:p>
        </p:txBody>
      </p:sp>
      <p:sp>
        <p:nvSpPr>
          <p:cNvPr id="25604" name="Slide Number Placeholder 3">
            <a:extLst>
              <a:ext uri="{FF2B5EF4-FFF2-40B4-BE49-F238E27FC236}">
                <a16:creationId xmlns:a16="http://schemas.microsoft.com/office/drawing/2014/main" id="{3835ECA5-2B8B-4067-8FB1-C13EB894F53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E0BC910-D3A1-4530-816A-D682BFB909BE}" type="slidenum">
              <a:rPr lang="en-US" altLang="en-US" smtClean="0"/>
              <a:pPr fontAlgn="base">
                <a:spcBef>
                  <a:spcPct val="0"/>
                </a:spcBef>
                <a:spcAft>
                  <a:spcPct val="0"/>
                </a:spcAft>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0F78D4B-498C-400C-9D9E-FDC560EE90E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79E4B8DF-1D7F-464D-9539-50FDE811CE6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1" u="none" strike="noStrike" kern="1200" cap="none" spc="0" normalizeH="0" baseline="0" noProof="0" dirty="0">
                <a:ln>
                  <a:noFill/>
                </a:ln>
                <a:solidFill>
                  <a:prstClr val="black"/>
                </a:solidFill>
                <a:effectLst/>
                <a:uLnTx/>
                <a:uFillTx/>
                <a:latin typeface="+mn-lt"/>
                <a:ea typeface="+mn-ea"/>
                <a:cs typeface="+mn-cs"/>
              </a:rPr>
              <a:t>Policy Reference(s): FPM I</a:t>
            </a:r>
            <a:r>
              <a:rPr kumimoji="0" lang="pl-PL" altLang="en-US" sz="1200" b="0" i="1" u="none" strike="noStrike" kern="1200" cap="none" spc="0" normalizeH="0" baseline="0" noProof="0" dirty="0">
                <a:ln>
                  <a:noFill/>
                </a:ln>
                <a:solidFill>
                  <a:prstClr val="black"/>
                </a:solidFill>
                <a:effectLst/>
                <a:uLnTx/>
                <a:uFillTx/>
                <a:latin typeface="+mn-lt"/>
                <a:ea typeface="+mn-ea"/>
                <a:cs typeface="+mn-cs"/>
              </a:rPr>
              <a:t>.6.B.1.a.</a:t>
            </a:r>
            <a:endParaRPr kumimoji="0" lang="en-US" altLang="en-US" sz="1200" b="0" i="1"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sng" strike="noStrike" kern="1200" cap="none" spc="0" normalizeH="0" baseline="0" noProof="0" dirty="0">
                <a:ln>
                  <a:noFill/>
                </a:ln>
                <a:solidFill>
                  <a:prstClr val="black"/>
                </a:solidFill>
                <a:effectLst/>
                <a:uLnTx/>
                <a:uFillTx/>
                <a:latin typeface="+mn-lt"/>
                <a:ea typeface="+mn-ea"/>
                <a:cs typeface="+mn-cs"/>
              </a:rPr>
              <a:t>Instructor Notes:</a:t>
            </a:r>
            <a:endParaRPr lang="en-US" altLang="en-US" dirty="0"/>
          </a:p>
          <a:p>
            <a:pPr fontAlgn="base"/>
            <a:br>
              <a:rPr lang="en-US" sz="1100" dirty="0">
                <a:effectLst/>
                <a:latin typeface="arial" panose="020B0604020202020204" pitchFamily="34" charset="0"/>
              </a:rPr>
            </a:br>
            <a:r>
              <a:rPr lang="en-US" sz="1100" dirty="0">
                <a:effectLst/>
                <a:latin typeface="arial" panose="020B0604020202020204" pitchFamily="34" charset="0"/>
              </a:rPr>
              <a:t>The fund usage reports are required within regular intervals, but the review period is unique to each fiduciary.  Notification of the fund usage report is required and driven by the FUND USAGE REVIEW DATE field in the DIARY INFORMATION section in VBMS.</a:t>
            </a:r>
          </a:p>
          <a:p>
            <a:pPr fontAlgn="base"/>
            <a:endParaRPr lang="en-US" altLang="en-US" sz="1100" dirty="0">
              <a:ea typeface="Calibri" panose="020F0502020204030204" pitchFamily="34" charset="0"/>
              <a:cs typeface="Times New Roman" panose="02020603050405020304" pitchFamily="18" charset="0"/>
            </a:endParaRPr>
          </a:p>
          <a:p>
            <a:pPr marL="171450" indent="-171450" algn="l">
              <a:buFont typeface="Arial" panose="020B0604020202020204" pitchFamily="34" charset="0"/>
              <a:buChar char="•"/>
            </a:pPr>
            <a:r>
              <a:rPr lang="en-US" sz="1100" b="0" i="0" dirty="0">
                <a:solidFill>
                  <a:srgbClr val="000000"/>
                </a:solidFill>
                <a:effectLst/>
                <a:latin typeface="arial" panose="020B0604020202020204" pitchFamily="34" charset="0"/>
              </a:rPr>
              <a:t>The system will automatically generate and send the </a:t>
            </a:r>
            <a:r>
              <a:rPr lang="en-US" sz="1100" b="0" i="1" dirty="0">
                <a:solidFill>
                  <a:srgbClr val="000000"/>
                </a:solidFill>
                <a:effectLst/>
                <a:latin typeface="arial" panose="020B0604020202020204" pitchFamily="34" charset="0"/>
              </a:rPr>
              <a:t>Fund Usage Due Letter</a:t>
            </a:r>
            <a:r>
              <a:rPr lang="en-US" sz="1100" b="0" i="0" dirty="0">
                <a:solidFill>
                  <a:srgbClr val="000000"/>
                </a:solidFill>
                <a:effectLst/>
                <a:latin typeface="arial" panose="020B0604020202020204" pitchFamily="34" charset="0"/>
              </a:rPr>
              <a:t> and establish end product (EP) 290, </a:t>
            </a:r>
            <a:r>
              <a:rPr lang="en-US" sz="1100" b="0" i="1" dirty="0">
                <a:solidFill>
                  <a:srgbClr val="000000"/>
                </a:solidFill>
                <a:effectLst/>
                <a:latin typeface="arial" panose="020B0604020202020204" pitchFamily="34" charset="0"/>
              </a:rPr>
              <a:t>Fund Usage Review</a:t>
            </a:r>
            <a:r>
              <a:rPr lang="en-US" sz="1100" b="0" i="0" dirty="0">
                <a:solidFill>
                  <a:srgbClr val="000000"/>
                </a:solidFill>
                <a:effectLst/>
                <a:latin typeface="arial" panose="020B0604020202020204" pitchFamily="34" charset="0"/>
              </a:rPr>
              <a:t>, 30 days prior to the fund usage review diary date.</a:t>
            </a:r>
            <a:endParaRPr lang="en-US" sz="1100" b="0" i="0" dirty="0">
              <a:solidFill>
                <a:srgbClr val="000000"/>
              </a:solidFill>
              <a:effectLst/>
              <a:latin typeface="Helvetica Neue"/>
            </a:endParaRPr>
          </a:p>
          <a:p>
            <a:pPr eaLnBrk="1" hangingPunct="1">
              <a:lnSpc>
                <a:spcPct val="107000"/>
              </a:lnSpc>
              <a:spcBef>
                <a:spcPct val="0"/>
              </a:spcBef>
            </a:pPr>
            <a:endParaRPr lang="en-US" altLang="en-US" sz="1100" dirty="0">
              <a:ea typeface="Calibri" panose="020F0502020204030204" pitchFamily="34" charset="0"/>
              <a:cs typeface="Times New Roman" panose="02020603050405020304" pitchFamily="18" charset="0"/>
            </a:endParaRPr>
          </a:p>
          <a:p>
            <a:pPr eaLnBrk="1" hangingPunct="1">
              <a:lnSpc>
                <a:spcPct val="107000"/>
              </a:lnSpc>
              <a:spcBef>
                <a:spcPct val="0"/>
              </a:spcBef>
            </a:pPr>
            <a:r>
              <a:rPr lang="en-US" sz="1100" b="0" i="0" dirty="0">
                <a:solidFill>
                  <a:srgbClr val="000000"/>
                </a:solidFill>
                <a:effectLst/>
                <a:latin typeface="arial" panose="020B0604020202020204" pitchFamily="34" charset="0"/>
              </a:rPr>
              <a:t>Hubs must ensure the fiduciary receives notification that the fund usage report is due prior to the review due date.</a:t>
            </a:r>
          </a:p>
          <a:p>
            <a:pPr eaLnBrk="1" hangingPunct="1">
              <a:lnSpc>
                <a:spcPct val="107000"/>
              </a:lnSpc>
              <a:spcBef>
                <a:spcPct val="0"/>
              </a:spcBef>
            </a:pPr>
            <a:endParaRPr lang="en-US" altLang="en-US" sz="1100" b="0" i="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If the hub determines that the </a:t>
            </a:r>
            <a:r>
              <a:rPr kumimoji="0" lang="en-US" sz="1100" b="0" i="1" u="none" strike="noStrike" kern="1200" cap="none" spc="0" normalizeH="0" baseline="0" noProof="0" dirty="0">
                <a:ln>
                  <a:noFill/>
                </a:ln>
                <a:solidFill>
                  <a:srgbClr val="000000"/>
                </a:solidFill>
                <a:effectLst/>
                <a:uLnTx/>
                <a:uFillTx/>
                <a:latin typeface="arial" panose="020B0604020202020204" pitchFamily="34" charset="0"/>
                <a:ea typeface="+mn-ea"/>
                <a:cs typeface="+mn-cs"/>
              </a:rPr>
              <a:t>Fund Usage Due Letter</a:t>
            </a: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was not sent, manually generate and send the notification letter allowing the fiduciary 30 days to respond from the date of the manually generated letter.  Control the 30-day response time under the EP 290.</a:t>
            </a:r>
            <a:endParaRPr kumimoji="0" lang="en-US" sz="1100" b="0" i="0" u="none" strike="noStrike" kern="1200" cap="none" spc="0" normalizeH="0" baseline="0" noProof="0" dirty="0">
              <a:ln>
                <a:noFill/>
              </a:ln>
              <a:solidFill>
                <a:srgbClr val="000000"/>
              </a:solidFill>
              <a:effectLst/>
              <a:uLnTx/>
              <a:uFillTx/>
              <a:latin typeface="Helvetica Neue"/>
              <a:ea typeface="+mn-ea"/>
              <a:cs typeface="+mn-cs"/>
            </a:endParaRPr>
          </a:p>
          <a:p>
            <a:pPr eaLnBrk="1" hangingPunct="1">
              <a:lnSpc>
                <a:spcPct val="107000"/>
              </a:lnSpc>
              <a:spcBef>
                <a:spcPct val="0"/>
              </a:spcBef>
            </a:pPr>
            <a:endParaRPr lang="en-US" altLang="en-US" sz="1100" dirty="0">
              <a:ea typeface="Calibri" panose="020F0502020204030204" pitchFamily="34" charset="0"/>
              <a:cs typeface="Times New Roman" panose="02020603050405020304" pitchFamily="18" charset="0"/>
            </a:endParaRPr>
          </a:p>
        </p:txBody>
      </p:sp>
      <p:sp>
        <p:nvSpPr>
          <p:cNvPr id="27652" name="Slide Number Placeholder 3">
            <a:extLst>
              <a:ext uri="{FF2B5EF4-FFF2-40B4-BE49-F238E27FC236}">
                <a16:creationId xmlns:a16="http://schemas.microsoft.com/office/drawing/2014/main" id="{8A42A225-C7DC-4B34-8D6C-ADB756CBED2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8F44FB1-A1F9-4D28-999C-94B72E30C150}" type="slidenum">
              <a:rPr lang="en-US" altLang="en-US" smtClean="0"/>
              <a:pPr fontAlgn="base">
                <a:spcBef>
                  <a:spcPct val="0"/>
                </a:spcBef>
                <a:spcAft>
                  <a:spcPct val="0"/>
                </a:spcAft>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6BE90FE-40E7-477F-B886-6AA2496E71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p:cNvSpPr>
            <a:spLocks noGrp="1"/>
          </p:cNvSpPr>
          <p:nvPr>
            <p:ph type="ctrTitle"/>
          </p:nvPr>
        </p:nvSpPr>
        <p:spPr>
          <a:xfrm>
            <a:off x="2590800" y="1927417"/>
            <a:ext cx="6553200" cy="968184"/>
          </a:xfrm>
        </p:spPr>
        <p:txBody>
          <a:bodyPr>
            <a:normAutofit/>
          </a:bodyPr>
          <a:lstStyle>
            <a:lvl1pPr algn="l">
              <a:defRPr sz="4000">
                <a:solidFill>
                  <a:schemeClr val="bg1"/>
                </a:solidFill>
              </a:defRPr>
            </a:lvl1pPr>
          </a:lstStyle>
          <a:p>
            <a:r>
              <a:rPr lang="en-US" dirty="0"/>
              <a:t>Click to edit Master title style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819057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7162800" cy="381000"/>
          </a:xfrm>
        </p:spPr>
        <p:txBody>
          <a:bodyPr/>
          <a:lstStyle>
            <a:lvl1pPr>
              <a:defRPr sz="3200">
                <a:solidFill>
                  <a:schemeClr val="accent1">
                    <a:lumMod val="75000"/>
                  </a:schemeClr>
                </a:solidFill>
              </a:defRPr>
            </a:lvl1pPr>
          </a:lstStyle>
          <a:p>
            <a:r>
              <a:rPr lang="en-US" dirty="0"/>
              <a:t>Click to edit Master title style</a:t>
            </a:r>
          </a:p>
        </p:txBody>
      </p:sp>
      <p:sp>
        <p:nvSpPr>
          <p:cNvPr id="3" name="Content Placeholder 2"/>
          <p:cNvSpPr>
            <a:spLocks noGrp="1"/>
          </p:cNvSpPr>
          <p:nvPr>
            <p:ph idx="1"/>
          </p:nvPr>
        </p:nvSpPr>
        <p:spPr>
          <a:xfrm>
            <a:off x="457200" y="1752600"/>
            <a:ext cx="8229600" cy="4373563"/>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6934200" y="6400800"/>
            <a:ext cx="2133600" cy="365125"/>
          </a:xfrm>
          <a:prstGeom prst="rect">
            <a:avLst/>
          </a:prstGeom>
        </p:spPr>
        <p:txBody>
          <a:bodyPr/>
          <a:lstStyle>
            <a:lvl1pPr algn="r">
              <a:defRPr b="0">
                <a:solidFill>
                  <a:schemeClr val="accent1">
                    <a:lumMod val="75000"/>
                  </a:schemeClr>
                </a:solidFill>
              </a:defRPr>
            </a:lvl1pPr>
          </a:lstStyle>
          <a:p>
            <a:fld id="{31640669-3FD2-4B34-9A2D-584949EF09F8}" type="slidenum">
              <a:rPr lang="en-US" smtClean="0"/>
              <a:pPr/>
              <a:t>‹#›</a:t>
            </a:fld>
            <a:endParaRPr lang="en-US"/>
          </a:p>
        </p:txBody>
      </p:sp>
      <p:sp>
        <p:nvSpPr>
          <p:cNvPr id="7" name="Slide Number Placeholder 5">
            <a:extLst>
              <a:ext uri="{FF2B5EF4-FFF2-40B4-BE49-F238E27FC236}">
                <a16:creationId xmlns:a16="http://schemas.microsoft.com/office/drawing/2014/main" id="{CF466D11-6C64-49E4-BEC0-E77201C91FBB}"/>
              </a:ext>
            </a:extLst>
          </p:cNvPr>
          <p:cNvSpPr txBox="1">
            <a:spLocks/>
          </p:cNvSpPr>
          <p:nvPr userDrawn="1"/>
        </p:nvSpPr>
        <p:spPr>
          <a:xfrm>
            <a:off x="88392" y="6400800"/>
            <a:ext cx="3035808" cy="365125"/>
          </a:xfrm>
          <a:prstGeom prst="rect">
            <a:avLst/>
          </a:prstGeom>
        </p:spPr>
        <p:txBody>
          <a:bodyPr/>
          <a:lstStyle>
            <a:defPPr>
              <a:defRPr lang="en-US"/>
            </a:defPPr>
            <a:lvl1pPr marL="0" algn="r" defTabSz="914400" rtl="0" eaLnBrk="1" latinLnBrk="0" hangingPunct="1">
              <a:defRPr sz="1800" b="0" kern="1200">
                <a:solidFill>
                  <a:schemeClr val="accent1">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t>Pension and Fiduciary Service</a:t>
            </a:r>
          </a:p>
        </p:txBody>
      </p:sp>
    </p:spTree>
    <p:extLst>
      <p:ext uri="{BB962C8B-B14F-4D97-AF65-F5344CB8AC3E}">
        <p14:creationId xmlns:p14="http://schemas.microsoft.com/office/powerpoint/2010/main" val="1709879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26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p:blipFill>
        <p:spPr bwMode="auto">
          <a:xfrm>
            <a:off x="0" y="-2"/>
            <a:ext cx="9144000" cy="10447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1563624" y="143256"/>
            <a:ext cx="7162800" cy="3810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2C9B0C31-1D58-41AF-AF6C-AC3774E4933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6295430"/>
            <a:ext cx="9144000" cy="562570"/>
          </a:xfrm>
          <a:prstGeom prst="rect">
            <a:avLst/>
          </a:prstGeom>
        </p:spPr>
      </p:pic>
    </p:spTree>
    <p:extLst>
      <p:ext uri="{BB962C8B-B14F-4D97-AF65-F5344CB8AC3E}">
        <p14:creationId xmlns:p14="http://schemas.microsoft.com/office/powerpoint/2010/main" val="1091783741"/>
      </p:ext>
    </p:extLst>
  </p:cSld>
  <p:clrMap bg1="lt1" tx1="dk1" bg2="lt2" tx2="dk2" accent1="accent1" accent2="accent2" accent3="accent3" accent4="accent4" accent5="accent5" accent6="accent6" hlink="hlink" folHlink="folHlink"/>
  <p:sldLayoutIdLst>
    <p:sldLayoutId id="2147483817" r:id="rId1"/>
    <p:sldLayoutId id="2147483818" r:id="rId2"/>
  </p:sldLayoutIdLst>
  <p:hf hdr="0" ftr="0" dt="0"/>
  <p:txStyles>
    <p:titleStyle>
      <a:lvl1pPr algn="l" defTabSz="914400" rtl="0" eaLnBrk="1" latinLnBrk="0" hangingPunct="1">
        <a:spcBef>
          <a:spcPct val="0"/>
        </a:spcBef>
        <a:buNone/>
        <a:defRPr sz="2400" b="0" i="0" u="none"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B80BB-2434-4BA7-A625-7CE607BC65D0}"/>
              </a:ext>
            </a:extLst>
          </p:cNvPr>
          <p:cNvSpPr>
            <a:spLocks noGrp="1"/>
          </p:cNvSpPr>
          <p:nvPr>
            <p:ph type="ctrTitle"/>
          </p:nvPr>
        </p:nvSpPr>
        <p:spPr>
          <a:xfrm>
            <a:off x="2590800" y="2232216"/>
            <a:ext cx="6553200" cy="968184"/>
          </a:xfrm>
        </p:spPr>
        <p:txBody>
          <a:bodyPr rtlCol="0">
            <a:normAutofit/>
          </a:bodyPr>
          <a:lstStyle/>
          <a:p>
            <a:pPr eaLnBrk="1" fontAlgn="auto" hangingPunct="1">
              <a:spcAft>
                <a:spcPts val="0"/>
              </a:spcAft>
              <a:defRPr/>
            </a:pPr>
            <a:r>
              <a:rPr lang="en-US" dirty="0">
                <a:effectLst>
                  <a:outerShdw blurRad="38100" dist="38100" dir="2700000" algn="tl">
                    <a:srgbClr val="000000">
                      <a:alpha val="43137"/>
                    </a:srgbClr>
                  </a:outerShdw>
                </a:effectLst>
              </a:rPr>
              <a:t>Fund Usage Reviews</a:t>
            </a:r>
            <a:endParaRPr lang="en-US" dirty="0"/>
          </a:p>
        </p:txBody>
      </p:sp>
      <p:sp>
        <p:nvSpPr>
          <p:cNvPr id="4" name="Subtitle 2">
            <a:extLst>
              <a:ext uri="{FF2B5EF4-FFF2-40B4-BE49-F238E27FC236}">
                <a16:creationId xmlns:a16="http://schemas.microsoft.com/office/drawing/2014/main" id="{BC69CE69-D531-4F1F-7DA7-12B5CEB4E9DA}"/>
              </a:ext>
            </a:extLst>
          </p:cNvPr>
          <p:cNvSpPr txBox="1">
            <a:spLocks/>
          </p:cNvSpPr>
          <p:nvPr/>
        </p:nvSpPr>
        <p:spPr>
          <a:xfrm>
            <a:off x="2590800" y="6186487"/>
            <a:ext cx="5181600" cy="685800"/>
          </a:xfrm>
          <a:prstGeom prst="rect">
            <a:avLst/>
          </a:prstGeom>
        </p:spPr>
        <p:txBody>
          <a:bodyPr vert="horz" lIns="91440" tIns="45720" rIns="91440" bIns="45720" rtlCol="0" anchor="ct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pPr>
            <a:r>
              <a:rPr lang="en-US" sz="1800" dirty="0">
                <a:solidFill>
                  <a:schemeClr val="bg1"/>
                </a:solidFill>
              </a:rPr>
              <a:t>Pension and Fiduciary Service | April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3577281A-D7FA-41EC-BAE0-0F845C42648C}"/>
              </a:ext>
            </a:extLst>
          </p:cNvPr>
          <p:cNvSpPr>
            <a:spLocks noGrp="1" noChangeArrowheads="1"/>
          </p:cNvSpPr>
          <p:nvPr>
            <p:ph type="title"/>
          </p:nvPr>
        </p:nvSpPr>
        <p:spPr/>
        <p:txBody>
          <a:bodyPr/>
          <a:lstStyle/>
          <a:p>
            <a:pPr eaLnBrk="1" hangingPunct="1"/>
            <a:r>
              <a:rPr lang="en-US" altLang="en-US" dirty="0"/>
              <a:t>Notification (Cont.)</a:t>
            </a:r>
          </a:p>
        </p:txBody>
      </p:sp>
      <p:sp>
        <p:nvSpPr>
          <p:cNvPr id="28675" name="Content Placeholder 2">
            <a:extLst>
              <a:ext uri="{FF2B5EF4-FFF2-40B4-BE49-F238E27FC236}">
                <a16:creationId xmlns:a16="http://schemas.microsoft.com/office/drawing/2014/main" id="{ECAEA5E2-EDB9-4465-8A1A-9676D0BB2AE8}"/>
              </a:ext>
            </a:extLst>
          </p:cNvPr>
          <p:cNvSpPr>
            <a:spLocks noGrp="1" noChangeArrowheads="1"/>
          </p:cNvSpPr>
          <p:nvPr>
            <p:ph idx="1"/>
          </p:nvPr>
        </p:nvSpPr>
        <p:spPr/>
        <p:txBody>
          <a:bodyPr/>
          <a:lstStyle/>
          <a:p>
            <a:pPr eaLnBrk="1" hangingPunct="1"/>
            <a:r>
              <a:rPr lang="en-US" altLang="en-US" dirty="0"/>
              <a:t>Must include:</a:t>
            </a:r>
          </a:p>
          <a:p>
            <a:pPr lvl="1" eaLnBrk="1" hangingPunct="1"/>
            <a:r>
              <a:rPr lang="en-US" altLang="en-US" dirty="0"/>
              <a:t>description of information being requested</a:t>
            </a:r>
            <a:endParaRPr lang="en-US" altLang="en-US" sz="2400" dirty="0"/>
          </a:p>
          <a:p>
            <a:pPr lvl="1" eaLnBrk="1" hangingPunct="1"/>
            <a:r>
              <a:rPr lang="en-US" altLang="en-US" dirty="0"/>
              <a:t>requirement to provide financial statements</a:t>
            </a:r>
          </a:p>
          <a:p>
            <a:pPr lvl="1" eaLnBrk="1" hangingPunct="1"/>
            <a:r>
              <a:rPr lang="en-US" altLang="en-US" dirty="0"/>
              <a:t>when the information is due to VA</a:t>
            </a:r>
            <a:endParaRPr lang="en-US" altLang="en-US" sz="2400" dirty="0"/>
          </a:p>
          <a:p>
            <a:pPr lvl="1" eaLnBrk="1" hangingPunct="1"/>
            <a:r>
              <a:rPr lang="en-US" altLang="en-US" dirty="0"/>
              <a:t>list of information that the fiduciary must submit</a:t>
            </a:r>
            <a:endParaRPr lang="en-US" altLang="en-US" sz="2400" dirty="0"/>
          </a:p>
          <a:p>
            <a:pPr lvl="1" eaLnBrk="1" hangingPunct="1"/>
            <a:r>
              <a:rPr lang="en-US" altLang="en-US" dirty="0"/>
              <a:t>where to submit the information </a:t>
            </a:r>
            <a:endParaRPr lang="en-US" altLang="en-US" sz="2400" dirty="0"/>
          </a:p>
          <a:p>
            <a:pPr lvl="1" eaLnBrk="1" hangingPunct="1"/>
            <a:r>
              <a:rPr lang="en-US" altLang="en-US" dirty="0"/>
              <a:t>what fiduciary should expect after submission</a:t>
            </a:r>
          </a:p>
        </p:txBody>
      </p:sp>
      <p:sp>
        <p:nvSpPr>
          <p:cNvPr id="5" name="Slide Number Placeholder 3">
            <a:extLst>
              <a:ext uri="{FF2B5EF4-FFF2-40B4-BE49-F238E27FC236}">
                <a16:creationId xmlns:a16="http://schemas.microsoft.com/office/drawing/2014/main" id="{0DD9C858-CB1D-B8D2-1163-9F1CA43307F2}"/>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10</a:t>
            </a:fld>
            <a:endParaRPr lang="en-US" dirty="0"/>
          </a:p>
        </p:txBody>
      </p:sp>
      <p:sp>
        <p:nvSpPr>
          <p:cNvPr id="6" name="Title 1">
            <a:extLst>
              <a:ext uri="{FF2B5EF4-FFF2-40B4-BE49-F238E27FC236}">
                <a16:creationId xmlns:a16="http://schemas.microsoft.com/office/drawing/2014/main" id="{C620F64F-EF8A-94B2-D1E8-440A88C59011}"/>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788FCF14-21A6-4632-840C-B18B2D2E91B5}"/>
              </a:ext>
            </a:extLst>
          </p:cNvPr>
          <p:cNvSpPr>
            <a:spLocks noGrp="1" noChangeArrowheads="1"/>
          </p:cNvSpPr>
          <p:nvPr>
            <p:ph type="title"/>
          </p:nvPr>
        </p:nvSpPr>
        <p:spPr/>
        <p:txBody>
          <a:bodyPr/>
          <a:lstStyle/>
          <a:p>
            <a:pPr eaLnBrk="1" hangingPunct="1"/>
            <a:r>
              <a:rPr lang="en-US" altLang="en-US"/>
              <a:t>Past Due</a:t>
            </a:r>
          </a:p>
        </p:txBody>
      </p:sp>
      <p:sp>
        <p:nvSpPr>
          <p:cNvPr id="5" name="Slide Number Placeholder 3">
            <a:extLst>
              <a:ext uri="{FF2B5EF4-FFF2-40B4-BE49-F238E27FC236}">
                <a16:creationId xmlns:a16="http://schemas.microsoft.com/office/drawing/2014/main" id="{B735D728-F2DB-B5D8-5962-1B71C4D8EC6C}"/>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11</a:t>
            </a:fld>
            <a:endParaRPr lang="en-US" dirty="0"/>
          </a:p>
        </p:txBody>
      </p:sp>
      <p:sp>
        <p:nvSpPr>
          <p:cNvPr id="6" name="Title 1">
            <a:extLst>
              <a:ext uri="{FF2B5EF4-FFF2-40B4-BE49-F238E27FC236}">
                <a16:creationId xmlns:a16="http://schemas.microsoft.com/office/drawing/2014/main" id="{7560BB9F-7368-B821-DA26-C21B6E01286E}"/>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graphicFrame>
        <p:nvGraphicFramePr>
          <p:cNvPr id="7" name="Table 7">
            <a:extLst>
              <a:ext uri="{FF2B5EF4-FFF2-40B4-BE49-F238E27FC236}">
                <a16:creationId xmlns:a16="http://schemas.microsoft.com/office/drawing/2014/main" id="{AEBE32FD-F2C5-969B-F0D4-692F6E46067A}"/>
              </a:ext>
            </a:extLst>
          </p:cNvPr>
          <p:cNvGraphicFramePr>
            <a:graphicFrameLocks noGrp="1"/>
          </p:cNvGraphicFramePr>
          <p:nvPr>
            <p:ph idx="1"/>
            <p:extLst>
              <p:ext uri="{D42A27DB-BD31-4B8C-83A1-F6EECF244321}">
                <p14:modId xmlns:p14="http://schemas.microsoft.com/office/powerpoint/2010/main" val="163198686"/>
              </p:ext>
            </p:extLst>
          </p:nvPr>
        </p:nvGraphicFramePr>
        <p:xfrm>
          <a:off x="457200" y="1752600"/>
          <a:ext cx="8229600" cy="4114800"/>
        </p:xfrm>
        <a:graphic>
          <a:graphicData uri="http://schemas.openxmlformats.org/drawingml/2006/table">
            <a:tbl>
              <a:tblPr firstRow="1" bandRow="1">
                <a:tableStyleId>{5C22544A-7EE6-4342-B048-85BDC9FD1C3A}</a:tableStyleId>
              </a:tblPr>
              <a:tblGrid>
                <a:gridCol w="685800">
                  <a:extLst>
                    <a:ext uri="{9D8B030D-6E8A-4147-A177-3AD203B41FA5}">
                      <a16:colId xmlns:a16="http://schemas.microsoft.com/office/drawing/2014/main" val="3571998058"/>
                    </a:ext>
                  </a:extLst>
                </a:gridCol>
                <a:gridCol w="7543800">
                  <a:extLst>
                    <a:ext uri="{9D8B030D-6E8A-4147-A177-3AD203B41FA5}">
                      <a16:colId xmlns:a16="http://schemas.microsoft.com/office/drawing/2014/main" val="538039054"/>
                    </a:ext>
                  </a:extLst>
                </a:gridCol>
              </a:tblGrid>
              <a:tr h="484094">
                <a:tc>
                  <a:txBody>
                    <a:bodyPr/>
                    <a:lstStyle/>
                    <a:p>
                      <a:pPr algn="ctr" fontAlgn="base">
                        <a:spcAft>
                          <a:spcPts val="0"/>
                        </a:spcAft>
                      </a:pPr>
                      <a:r>
                        <a:rPr lang="en-US" b="1" dirty="0">
                          <a:effectLst/>
                          <a:latin typeface="Arial" panose="020B0604020202020204" pitchFamily="34" charset="0"/>
                        </a:rPr>
                        <a:t>Step</a:t>
                      </a:r>
                      <a:endParaRPr lang="en-US" dirty="0">
                        <a:effectLst/>
                      </a:endParaRPr>
                    </a:p>
                  </a:txBody>
                  <a:tcPr marL="66675" marR="66675" marT="9525" marB="9525"/>
                </a:tc>
                <a:tc>
                  <a:txBody>
                    <a:bodyPr/>
                    <a:lstStyle/>
                    <a:p>
                      <a:pPr algn="ctr" fontAlgn="base">
                        <a:spcAft>
                          <a:spcPts val="0"/>
                        </a:spcAft>
                      </a:pPr>
                      <a:r>
                        <a:rPr lang="en-US" b="1" dirty="0">
                          <a:effectLst/>
                          <a:latin typeface="Arial" panose="020B0604020202020204" pitchFamily="34" charset="0"/>
                        </a:rPr>
                        <a:t>Action</a:t>
                      </a:r>
                      <a:endParaRPr lang="en-US" dirty="0">
                        <a:effectLst/>
                      </a:endParaRPr>
                    </a:p>
                  </a:txBody>
                  <a:tcPr marL="66675" marR="66675" marT="9525" marB="9525"/>
                </a:tc>
                <a:extLst>
                  <a:ext uri="{0D108BD9-81ED-4DB2-BD59-A6C34878D82A}">
                    <a16:rowId xmlns:a16="http://schemas.microsoft.com/office/drawing/2014/main" val="3720966857"/>
                  </a:ext>
                </a:extLst>
              </a:tr>
              <a:tr h="2531547">
                <a:tc>
                  <a:txBody>
                    <a:bodyPr/>
                    <a:lstStyle/>
                    <a:p>
                      <a:pPr algn="ctr" fontAlgn="base">
                        <a:spcAft>
                          <a:spcPts val="0"/>
                        </a:spcAft>
                      </a:pPr>
                      <a:r>
                        <a:rPr lang="en-US">
                          <a:effectLst/>
                          <a:latin typeface="Arial" panose="020B0604020202020204" pitchFamily="34" charset="0"/>
                        </a:rPr>
                        <a:t>1</a:t>
                      </a:r>
                      <a:endParaRPr lang="en-US">
                        <a:effectLst/>
                      </a:endParaRPr>
                    </a:p>
                  </a:txBody>
                  <a:tcPr marL="66675" marR="66675" marT="9525" marB="9525"/>
                </a:tc>
                <a:tc>
                  <a:txBody>
                    <a:bodyPr/>
                    <a:lstStyle/>
                    <a:p>
                      <a:pPr fontAlgn="base">
                        <a:spcAft>
                          <a:spcPts val="0"/>
                        </a:spcAft>
                      </a:pPr>
                      <a:r>
                        <a:rPr lang="en-US" dirty="0">
                          <a:effectLst/>
                          <a:latin typeface="Arial" panose="020B0604020202020204" pitchFamily="34" charset="0"/>
                        </a:rPr>
                        <a:t>Review eFolder to confirm that fiduciary was notified of requirement through </a:t>
                      </a:r>
                      <a:r>
                        <a:rPr lang="en-US" i="1" dirty="0">
                          <a:effectLst/>
                          <a:latin typeface="Arial" panose="020B0604020202020204" pitchFamily="34" charset="0"/>
                        </a:rPr>
                        <a:t>Fund Usage Due Letter</a:t>
                      </a:r>
                      <a:endParaRPr lang="en-US" dirty="0">
                        <a:effectLst/>
                      </a:endParaRPr>
                    </a:p>
                    <a:p>
                      <a:pPr fontAlgn="base">
                        <a:spcAft>
                          <a:spcPts val="0"/>
                        </a:spcAft>
                      </a:pPr>
                      <a:r>
                        <a:rPr lang="en-US" dirty="0">
                          <a:effectLst/>
                          <a:latin typeface="Arial" panose="020B0604020202020204" pitchFamily="34" charset="0"/>
                        </a:rPr>
                        <a:t> </a:t>
                      </a:r>
                      <a:endParaRPr lang="en-US" dirty="0">
                        <a:effectLst/>
                      </a:endParaRPr>
                    </a:p>
                    <a:p>
                      <a:pPr fontAlgn="base">
                        <a:spcAft>
                          <a:spcPts val="0"/>
                        </a:spcAft>
                      </a:pPr>
                      <a:r>
                        <a:rPr lang="en-US" dirty="0">
                          <a:effectLst/>
                          <a:latin typeface="Arial" panose="020B0604020202020204" pitchFamily="34" charset="0"/>
                        </a:rPr>
                        <a:t>Was fiduciary properly notified?</a:t>
                      </a:r>
                      <a:endParaRPr lang="en-US" dirty="0">
                        <a:effectLst/>
                      </a:endParaRPr>
                    </a:p>
                    <a:p>
                      <a:pPr marL="386080" indent="-285750" fontAlgn="base">
                        <a:buFont typeface="Arial" panose="020B0604020202020204" pitchFamily="34" charset="0"/>
                        <a:buChar char="•"/>
                      </a:pPr>
                      <a:r>
                        <a:rPr lang="en-US" dirty="0">
                          <a:effectLst/>
                          <a:latin typeface="Arial" panose="020B0604020202020204" pitchFamily="34" charset="0"/>
                        </a:rPr>
                        <a:t>If </a:t>
                      </a:r>
                      <a:r>
                        <a:rPr lang="en-US" i="1" dirty="0">
                          <a:effectLst/>
                          <a:latin typeface="Arial" panose="020B0604020202020204" pitchFamily="34" charset="0"/>
                        </a:rPr>
                        <a:t>yes</a:t>
                      </a:r>
                      <a:r>
                        <a:rPr lang="en-US" dirty="0">
                          <a:effectLst/>
                          <a:latin typeface="Arial" panose="020B0604020202020204" pitchFamily="34" charset="0"/>
                        </a:rPr>
                        <a:t>, go to next step</a:t>
                      </a:r>
                      <a:endParaRPr lang="en-US" dirty="0">
                        <a:effectLst/>
                      </a:endParaRPr>
                    </a:p>
                    <a:p>
                      <a:pPr marL="386080" indent="-285750" fontAlgn="base">
                        <a:buFont typeface="Arial" panose="020B0604020202020204" pitchFamily="34" charset="0"/>
                        <a:buChar char="•"/>
                      </a:pPr>
                      <a:r>
                        <a:rPr lang="en-US" dirty="0">
                          <a:effectLst/>
                          <a:latin typeface="Arial" panose="020B0604020202020204" pitchFamily="34" charset="0"/>
                        </a:rPr>
                        <a:t>If </a:t>
                      </a:r>
                      <a:r>
                        <a:rPr lang="en-US" i="1" dirty="0">
                          <a:effectLst/>
                          <a:latin typeface="Arial" panose="020B0604020202020204" pitchFamily="34" charset="0"/>
                        </a:rPr>
                        <a:t>no</a:t>
                      </a:r>
                      <a:r>
                        <a:rPr lang="en-US" dirty="0">
                          <a:effectLst/>
                          <a:latin typeface="Arial" panose="020B0604020202020204" pitchFamily="34" charset="0"/>
                        </a:rPr>
                        <a:t>, manually generate and send notification letter, and disregard remaining steps</a:t>
                      </a:r>
                      <a:endParaRPr lang="en-US" dirty="0">
                        <a:effectLst/>
                      </a:endParaRPr>
                    </a:p>
                  </a:txBody>
                  <a:tcPr marL="66675" marR="66675" marT="9525" marB="9525"/>
                </a:tc>
                <a:extLst>
                  <a:ext uri="{0D108BD9-81ED-4DB2-BD59-A6C34878D82A}">
                    <a16:rowId xmlns:a16="http://schemas.microsoft.com/office/drawing/2014/main" val="1923209331"/>
                  </a:ext>
                </a:extLst>
              </a:tr>
              <a:tr h="1099159">
                <a:tc>
                  <a:txBody>
                    <a:bodyPr/>
                    <a:lstStyle/>
                    <a:p>
                      <a:pPr algn="ctr" fontAlgn="base">
                        <a:spcAft>
                          <a:spcPts val="0"/>
                        </a:spcAft>
                      </a:pPr>
                      <a:r>
                        <a:rPr lang="en-US">
                          <a:effectLst/>
                          <a:latin typeface="Arial" panose="020B0604020202020204" pitchFamily="34" charset="0"/>
                        </a:rPr>
                        <a:t>2</a:t>
                      </a:r>
                      <a:endParaRPr lang="en-US">
                        <a:effectLst/>
                      </a:endParaRPr>
                    </a:p>
                  </a:txBody>
                  <a:tcPr marL="66675" marR="66675" marT="9525" marB="9525"/>
                </a:tc>
                <a:tc>
                  <a:txBody>
                    <a:bodyPr/>
                    <a:lstStyle/>
                    <a:p>
                      <a:pPr fontAlgn="base">
                        <a:spcAft>
                          <a:spcPts val="0"/>
                        </a:spcAft>
                      </a:pPr>
                      <a:r>
                        <a:rPr lang="en-US" dirty="0">
                          <a:effectLst/>
                          <a:latin typeface="Arial" panose="020B0604020202020204" pitchFamily="34" charset="0"/>
                        </a:rPr>
                        <a:t>Was </a:t>
                      </a:r>
                      <a:r>
                        <a:rPr lang="en-US" i="1" dirty="0">
                          <a:effectLst/>
                          <a:latin typeface="Arial" panose="020B0604020202020204" pitchFamily="34" charset="0"/>
                        </a:rPr>
                        <a:t>Fund Usage Due Letter</a:t>
                      </a:r>
                      <a:r>
                        <a:rPr lang="en-US" dirty="0">
                          <a:effectLst/>
                          <a:latin typeface="Arial" panose="020B0604020202020204" pitchFamily="34" charset="0"/>
                        </a:rPr>
                        <a:t> returned?</a:t>
                      </a:r>
                      <a:endParaRPr lang="en-US" dirty="0">
                        <a:effectLst/>
                      </a:endParaRPr>
                    </a:p>
                    <a:p>
                      <a:pPr marL="386080" indent="-285750" fontAlgn="base">
                        <a:buFont typeface="Arial" panose="020B0604020202020204" pitchFamily="34" charset="0"/>
                        <a:buChar char="•"/>
                      </a:pPr>
                      <a:r>
                        <a:rPr lang="en-US" dirty="0">
                          <a:effectLst/>
                          <a:latin typeface="Arial" panose="020B0604020202020204" pitchFamily="34" charset="0"/>
                        </a:rPr>
                        <a:t>If </a:t>
                      </a:r>
                      <a:r>
                        <a:rPr lang="en-US" i="1" dirty="0">
                          <a:effectLst/>
                          <a:latin typeface="Arial" panose="020B0604020202020204" pitchFamily="34" charset="0"/>
                        </a:rPr>
                        <a:t>yes</a:t>
                      </a:r>
                      <a:r>
                        <a:rPr lang="en-US" dirty="0">
                          <a:effectLst/>
                          <a:latin typeface="Arial" panose="020B0604020202020204" pitchFamily="34" charset="0"/>
                        </a:rPr>
                        <a:t>, remail letter and disregard remaining steps</a:t>
                      </a:r>
                      <a:endParaRPr lang="en-US" dirty="0">
                        <a:effectLst/>
                      </a:endParaRPr>
                    </a:p>
                    <a:p>
                      <a:pPr marL="386080" indent="-285750" fontAlgn="base">
                        <a:buFont typeface="Arial" panose="020B0604020202020204" pitchFamily="34" charset="0"/>
                        <a:buChar char="•"/>
                      </a:pPr>
                      <a:r>
                        <a:rPr lang="en-US" dirty="0">
                          <a:effectLst/>
                          <a:latin typeface="Arial" panose="020B0604020202020204" pitchFamily="34" charset="0"/>
                        </a:rPr>
                        <a:t>If </a:t>
                      </a:r>
                      <a:r>
                        <a:rPr lang="en-US" i="1" dirty="0">
                          <a:effectLst/>
                          <a:latin typeface="Arial" panose="020B0604020202020204" pitchFamily="34" charset="0"/>
                        </a:rPr>
                        <a:t>no</a:t>
                      </a:r>
                      <a:r>
                        <a:rPr lang="en-US" dirty="0">
                          <a:effectLst/>
                          <a:latin typeface="Arial" panose="020B0604020202020204" pitchFamily="34" charset="0"/>
                        </a:rPr>
                        <a:t>, go to next step</a:t>
                      </a:r>
                      <a:endParaRPr lang="en-US" dirty="0">
                        <a:effectLst/>
                      </a:endParaRPr>
                    </a:p>
                  </a:txBody>
                  <a:tcPr marL="66675" marR="66675" marT="9525" marB="9525"/>
                </a:tc>
                <a:extLst>
                  <a:ext uri="{0D108BD9-81ED-4DB2-BD59-A6C34878D82A}">
                    <a16:rowId xmlns:a16="http://schemas.microsoft.com/office/drawing/2014/main" val="2326820434"/>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788FCF14-21A6-4632-840C-B18B2D2E91B5}"/>
              </a:ext>
            </a:extLst>
          </p:cNvPr>
          <p:cNvSpPr>
            <a:spLocks noGrp="1" noChangeArrowheads="1"/>
          </p:cNvSpPr>
          <p:nvPr>
            <p:ph type="title"/>
          </p:nvPr>
        </p:nvSpPr>
        <p:spPr/>
        <p:txBody>
          <a:bodyPr/>
          <a:lstStyle/>
          <a:p>
            <a:pPr eaLnBrk="1" hangingPunct="1"/>
            <a:r>
              <a:rPr lang="en-US" altLang="en-US" dirty="0"/>
              <a:t>Past Due (Cont.)</a:t>
            </a:r>
          </a:p>
        </p:txBody>
      </p:sp>
      <p:sp>
        <p:nvSpPr>
          <p:cNvPr id="5" name="Slide Number Placeholder 3">
            <a:extLst>
              <a:ext uri="{FF2B5EF4-FFF2-40B4-BE49-F238E27FC236}">
                <a16:creationId xmlns:a16="http://schemas.microsoft.com/office/drawing/2014/main" id="{B735D728-F2DB-B5D8-5962-1B71C4D8EC6C}"/>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12</a:t>
            </a:fld>
            <a:endParaRPr lang="en-US" dirty="0"/>
          </a:p>
        </p:txBody>
      </p:sp>
      <p:sp>
        <p:nvSpPr>
          <p:cNvPr id="6" name="Title 1">
            <a:extLst>
              <a:ext uri="{FF2B5EF4-FFF2-40B4-BE49-F238E27FC236}">
                <a16:creationId xmlns:a16="http://schemas.microsoft.com/office/drawing/2014/main" id="{7560BB9F-7368-B821-DA26-C21B6E01286E}"/>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graphicFrame>
        <p:nvGraphicFramePr>
          <p:cNvPr id="4" name="Table 7">
            <a:extLst>
              <a:ext uri="{FF2B5EF4-FFF2-40B4-BE49-F238E27FC236}">
                <a16:creationId xmlns:a16="http://schemas.microsoft.com/office/drawing/2014/main" id="{D35531BE-52B3-1C93-AF87-314C733C352B}"/>
              </a:ext>
            </a:extLst>
          </p:cNvPr>
          <p:cNvGraphicFramePr>
            <a:graphicFrameLocks noGrp="1"/>
          </p:cNvGraphicFramePr>
          <p:nvPr>
            <p:ph idx="1"/>
            <p:extLst>
              <p:ext uri="{D42A27DB-BD31-4B8C-83A1-F6EECF244321}">
                <p14:modId xmlns:p14="http://schemas.microsoft.com/office/powerpoint/2010/main" val="357571828"/>
              </p:ext>
            </p:extLst>
          </p:nvPr>
        </p:nvGraphicFramePr>
        <p:xfrm>
          <a:off x="457200" y="1752600"/>
          <a:ext cx="8229600" cy="4038599"/>
        </p:xfrm>
        <a:graphic>
          <a:graphicData uri="http://schemas.openxmlformats.org/drawingml/2006/table">
            <a:tbl>
              <a:tblPr firstRow="1" bandRow="1">
                <a:tableStyleId>{5C22544A-7EE6-4342-B048-85BDC9FD1C3A}</a:tableStyleId>
              </a:tblPr>
              <a:tblGrid>
                <a:gridCol w="685800">
                  <a:extLst>
                    <a:ext uri="{9D8B030D-6E8A-4147-A177-3AD203B41FA5}">
                      <a16:colId xmlns:a16="http://schemas.microsoft.com/office/drawing/2014/main" val="3768740070"/>
                    </a:ext>
                  </a:extLst>
                </a:gridCol>
                <a:gridCol w="7543800">
                  <a:extLst>
                    <a:ext uri="{9D8B030D-6E8A-4147-A177-3AD203B41FA5}">
                      <a16:colId xmlns:a16="http://schemas.microsoft.com/office/drawing/2014/main" val="1049562035"/>
                    </a:ext>
                  </a:extLst>
                </a:gridCol>
              </a:tblGrid>
              <a:tr h="469455">
                <a:tc>
                  <a:txBody>
                    <a:bodyPr/>
                    <a:lstStyle/>
                    <a:p>
                      <a:pPr algn="ctr" fontAlgn="base">
                        <a:spcAft>
                          <a:spcPts val="0"/>
                        </a:spcAft>
                      </a:pPr>
                      <a:r>
                        <a:rPr lang="en-US" b="1" dirty="0">
                          <a:effectLst/>
                          <a:latin typeface="Arial" panose="020B0604020202020204" pitchFamily="34" charset="0"/>
                        </a:rPr>
                        <a:t>Step</a:t>
                      </a:r>
                      <a:endParaRPr lang="en-US" dirty="0">
                        <a:effectLst/>
                      </a:endParaRPr>
                    </a:p>
                  </a:txBody>
                  <a:tcPr marL="66675" marR="66675" marT="9525" marB="9525"/>
                </a:tc>
                <a:tc>
                  <a:txBody>
                    <a:bodyPr/>
                    <a:lstStyle/>
                    <a:p>
                      <a:pPr algn="ctr" fontAlgn="base">
                        <a:spcAft>
                          <a:spcPts val="0"/>
                        </a:spcAft>
                      </a:pPr>
                      <a:r>
                        <a:rPr lang="en-US" b="1" dirty="0">
                          <a:effectLst/>
                          <a:latin typeface="Arial" panose="020B0604020202020204" pitchFamily="34" charset="0"/>
                        </a:rPr>
                        <a:t>Action</a:t>
                      </a:r>
                      <a:endParaRPr lang="en-US" dirty="0">
                        <a:effectLst/>
                      </a:endParaRPr>
                    </a:p>
                  </a:txBody>
                  <a:tcPr marL="66675" marR="66675" marT="9525" marB="9525"/>
                </a:tc>
                <a:extLst>
                  <a:ext uri="{0D108BD9-81ED-4DB2-BD59-A6C34878D82A}">
                    <a16:rowId xmlns:a16="http://schemas.microsoft.com/office/drawing/2014/main" val="1139954662"/>
                  </a:ext>
                </a:extLst>
              </a:tr>
              <a:tr h="1413188">
                <a:tc>
                  <a:txBody>
                    <a:bodyPr/>
                    <a:lstStyle/>
                    <a:p>
                      <a:pPr algn="ctr" fontAlgn="base">
                        <a:spcAft>
                          <a:spcPts val="0"/>
                        </a:spcAft>
                      </a:pPr>
                      <a:r>
                        <a:rPr lang="en-US" dirty="0">
                          <a:effectLst/>
                          <a:latin typeface="Arial" panose="020B0604020202020204" pitchFamily="34" charset="0"/>
                        </a:rPr>
                        <a:t>3</a:t>
                      </a:r>
                      <a:endParaRPr lang="en-US" dirty="0">
                        <a:effectLst/>
                      </a:endParaRPr>
                    </a:p>
                  </a:txBody>
                  <a:tcPr marL="66675" marR="66675" marT="9525" marB="9525"/>
                </a:tc>
                <a:tc>
                  <a:txBody>
                    <a:bodyPr/>
                    <a:lstStyle/>
                    <a:p>
                      <a:pPr fontAlgn="base">
                        <a:spcAft>
                          <a:spcPts val="0"/>
                        </a:spcAft>
                      </a:pPr>
                      <a:r>
                        <a:rPr lang="en-US" dirty="0">
                          <a:effectLst/>
                          <a:latin typeface="Arial" panose="020B0604020202020204" pitchFamily="34" charset="0"/>
                        </a:rPr>
                        <a:t>Was fiduciary impacted by catastrophic event?</a:t>
                      </a:r>
                      <a:endParaRPr lang="en-US" dirty="0">
                        <a:effectLst/>
                      </a:endParaRPr>
                    </a:p>
                    <a:p>
                      <a:pPr marL="386080" indent="-285750" fontAlgn="base">
                        <a:buFont typeface="Arial" panose="020B0604020202020204" pitchFamily="34" charset="0"/>
                        <a:buChar char="•"/>
                      </a:pPr>
                      <a:r>
                        <a:rPr lang="en-US" dirty="0">
                          <a:effectLst/>
                          <a:latin typeface="Arial" panose="020B0604020202020204" pitchFamily="34" charset="0"/>
                        </a:rPr>
                        <a:t>If </a:t>
                      </a:r>
                      <a:r>
                        <a:rPr lang="en-US" i="1" dirty="0">
                          <a:effectLst/>
                          <a:latin typeface="Arial" panose="020B0604020202020204" pitchFamily="34" charset="0"/>
                        </a:rPr>
                        <a:t>yes</a:t>
                      </a:r>
                      <a:r>
                        <a:rPr lang="en-US" dirty="0">
                          <a:effectLst/>
                          <a:latin typeface="Arial" panose="020B0604020202020204" pitchFamily="34" charset="0"/>
                        </a:rPr>
                        <a:t>, follow general guidance for presuming good cause and disregard remaining steps</a:t>
                      </a:r>
                      <a:endParaRPr lang="en-US" dirty="0">
                        <a:effectLst/>
                      </a:endParaRPr>
                    </a:p>
                    <a:p>
                      <a:pPr marL="386080" indent="-285750" fontAlgn="base">
                        <a:buFont typeface="Arial" panose="020B0604020202020204" pitchFamily="34" charset="0"/>
                        <a:buChar char="•"/>
                      </a:pPr>
                      <a:r>
                        <a:rPr lang="en-US" dirty="0">
                          <a:effectLst/>
                          <a:latin typeface="Arial" panose="020B0604020202020204" pitchFamily="34" charset="0"/>
                        </a:rPr>
                        <a:t>If </a:t>
                      </a:r>
                      <a:r>
                        <a:rPr lang="en-US" i="1" dirty="0">
                          <a:effectLst/>
                          <a:latin typeface="Arial" panose="020B0604020202020204" pitchFamily="34" charset="0"/>
                        </a:rPr>
                        <a:t>no</a:t>
                      </a:r>
                      <a:r>
                        <a:rPr lang="en-US" dirty="0">
                          <a:effectLst/>
                          <a:latin typeface="Arial" panose="020B0604020202020204" pitchFamily="34" charset="0"/>
                        </a:rPr>
                        <a:t>, go to next step</a:t>
                      </a:r>
                      <a:endParaRPr lang="en-US" dirty="0">
                        <a:effectLst/>
                      </a:endParaRPr>
                    </a:p>
                  </a:txBody>
                  <a:tcPr marL="66675" marR="66675" marT="9525" marB="9525"/>
                </a:tc>
                <a:extLst>
                  <a:ext uri="{0D108BD9-81ED-4DB2-BD59-A6C34878D82A}">
                    <a16:rowId xmlns:a16="http://schemas.microsoft.com/office/drawing/2014/main" val="1423123519"/>
                  </a:ext>
                </a:extLst>
              </a:tr>
              <a:tr h="718652">
                <a:tc>
                  <a:txBody>
                    <a:bodyPr/>
                    <a:lstStyle/>
                    <a:p>
                      <a:pPr algn="ctr" fontAlgn="base">
                        <a:spcAft>
                          <a:spcPts val="0"/>
                        </a:spcAft>
                      </a:pPr>
                      <a:r>
                        <a:rPr lang="en-US">
                          <a:effectLst/>
                          <a:latin typeface="Arial" panose="020B0604020202020204" pitchFamily="34" charset="0"/>
                        </a:rPr>
                        <a:t>4</a:t>
                      </a:r>
                      <a:endParaRPr lang="en-US">
                        <a:effectLst/>
                      </a:endParaRPr>
                    </a:p>
                  </a:txBody>
                  <a:tcPr marL="66675" marR="66675" marT="9525" marB="9525"/>
                </a:tc>
                <a:tc>
                  <a:txBody>
                    <a:bodyPr/>
                    <a:lstStyle/>
                    <a:p>
                      <a:pPr fontAlgn="base">
                        <a:spcAft>
                          <a:spcPts val="0"/>
                        </a:spcAft>
                      </a:pPr>
                      <a:r>
                        <a:rPr lang="en-US" dirty="0">
                          <a:effectLst/>
                          <a:latin typeface="Arial" panose="020B0604020202020204" pitchFamily="34" charset="0"/>
                        </a:rPr>
                        <a:t>Complete required telephone contact, then go to next step</a:t>
                      </a:r>
                      <a:endParaRPr lang="en-US" dirty="0">
                        <a:effectLst/>
                      </a:endParaRPr>
                    </a:p>
                  </a:txBody>
                  <a:tcPr marL="66675" marR="66675" marT="9525" marB="9525"/>
                </a:tc>
                <a:extLst>
                  <a:ext uri="{0D108BD9-81ED-4DB2-BD59-A6C34878D82A}">
                    <a16:rowId xmlns:a16="http://schemas.microsoft.com/office/drawing/2014/main" val="3335683208"/>
                  </a:ext>
                </a:extLst>
              </a:tr>
              <a:tr h="718652">
                <a:tc>
                  <a:txBody>
                    <a:bodyPr/>
                    <a:lstStyle/>
                    <a:p>
                      <a:pPr algn="ctr" fontAlgn="base">
                        <a:spcAft>
                          <a:spcPts val="0"/>
                        </a:spcAft>
                      </a:pPr>
                      <a:r>
                        <a:rPr lang="en-US">
                          <a:effectLst/>
                          <a:latin typeface="Arial" panose="020B0604020202020204" pitchFamily="34" charset="0"/>
                        </a:rPr>
                        <a:t>5</a:t>
                      </a:r>
                      <a:endParaRPr lang="en-US">
                        <a:effectLst/>
                      </a:endParaRPr>
                    </a:p>
                  </a:txBody>
                  <a:tcPr marL="66675" marR="66675" marT="9525" marB="9525"/>
                </a:tc>
                <a:tc>
                  <a:txBody>
                    <a:bodyPr/>
                    <a:lstStyle/>
                    <a:p>
                      <a:pPr fontAlgn="base">
                        <a:spcAft>
                          <a:spcPts val="0"/>
                        </a:spcAft>
                      </a:pPr>
                      <a:r>
                        <a:rPr lang="en-US" dirty="0">
                          <a:effectLst/>
                          <a:latin typeface="Arial" panose="020B0604020202020204" pitchFamily="34" charset="0"/>
                        </a:rPr>
                        <a:t>Send fiduciary </a:t>
                      </a:r>
                      <a:r>
                        <a:rPr lang="en-US" i="1" dirty="0">
                          <a:effectLst/>
                          <a:latin typeface="Arial" panose="020B0604020202020204" pitchFamily="34" charset="0"/>
                        </a:rPr>
                        <a:t>Fund Usage Past Due Letter</a:t>
                      </a:r>
                      <a:r>
                        <a:rPr lang="en-US" dirty="0">
                          <a:effectLst/>
                          <a:latin typeface="Arial" panose="020B0604020202020204" pitchFamily="34" charset="0"/>
                        </a:rPr>
                        <a:t>, then go to next step</a:t>
                      </a:r>
                      <a:endParaRPr lang="en-US" dirty="0">
                        <a:effectLst/>
                      </a:endParaRPr>
                    </a:p>
                  </a:txBody>
                  <a:tcPr marL="66675" marR="66675" marT="9525" marB="9525"/>
                </a:tc>
                <a:extLst>
                  <a:ext uri="{0D108BD9-81ED-4DB2-BD59-A6C34878D82A}">
                    <a16:rowId xmlns:a16="http://schemas.microsoft.com/office/drawing/2014/main" val="1006092525"/>
                  </a:ext>
                </a:extLst>
              </a:tr>
              <a:tr h="718652">
                <a:tc>
                  <a:txBody>
                    <a:bodyPr/>
                    <a:lstStyle/>
                    <a:p>
                      <a:pPr algn="ctr" fontAlgn="base">
                        <a:spcAft>
                          <a:spcPts val="0"/>
                        </a:spcAft>
                      </a:pPr>
                      <a:r>
                        <a:rPr lang="en-US">
                          <a:effectLst/>
                          <a:latin typeface="Arial" panose="020B0604020202020204" pitchFamily="34" charset="0"/>
                        </a:rPr>
                        <a:t>6</a:t>
                      </a:r>
                      <a:endParaRPr lang="en-US">
                        <a:effectLst/>
                      </a:endParaRPr>
                    </a:p>
                  </a:txBody>
                  <a:tcPr marL="66675" marR="66675" marT="9525" marB="9525"/>
                </a:tc>
                <a:tc>
                  <a:txBody>
                    <a:bodyPr/>
                    <a:lstStyle/>
                    <a:p>
                      <a:pPr fontAlgn="base">
                        <a:spcAft>
                          <a:spcPts val="0"/>
                        </a:spcAft>
                      </a:pPr>
                      <a:r>
                        <a:rPr lang="en-US" dirty="0">
                          <a:effectLst/>
                          <a:latin typeface="Arial" panose="020B0604020202020204" pitchFamily="34" charset="0"/>
                        </a:rPr>
                        <a:t>Add and/or update appropriate development activity and suspense date within EP</a:t>
                      </a:r>
                      <a:endParaRPr lang="en-US" dirty="0">
                        <a:effectLst/>
                      </a:endParaRPr>
                    </a:p>
                  </a:txBody>
                  <a:tcPr marL="66675" marR="66675" marT="9525" marB="9525"/>
                </a:tc>
                <a:extLst>
                  <a:ext uri="{0D108BD9-81ED-4DB2-BD59-A6C34878D82A}">
                    <a16:rowId xmlns:a16="http://schemas.microsoft.com/office/drawing/2014/main" val="3506290861"/>
                  </a:ext>
                </a:extLst>
              </a:tr>
            </a:tbl>
          </a:graphicData>
        </a:graphic>
      </p:graphicFrame>
    </p:spTree>
    <p:extLst>
      <p:ext uri="{BB962C8B-B14F-4D97-AF65-F5344CB8AC3E}">
        <p14:creationId xmlns:p14="http://schemas.microsoft.com/office/powerpoint/2010/main" val="536145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788FCF14-21A6-4632-840C-B18B2D2E91B5}"/>
              </a:ext>
            </a:extLst>
          </p:cNvPr>
          <p:cNvSpPr>
            <a:spLocks noGrp="1" noChangeArrowheads="1"/>
          </p:cNvSpPr>
          <p:nvPr>
            <p:ph type="title"/>
          </p:nvPr>
        </p:nvSpPr>
        <p:spPr/>
        <p:txBody>
          <a:bodyPr/>
          <a:lstStyle/>
          <a:p>
            <a:pPr eaLnBrk="1" hangingPunct="1"/>
            <a:r>
              <a:rPr lang="en-US" altLang="en-US" dirty="0"/>
              <a:t>Past Due (Cont.)</a:t>
            </a:r>
          </a:p>
        </p:txBody>
      </p:sp>
      <p:sp>
        <p:nvSpPr>
          <p:cNvPr id="5" name="Slide Number Placeholder 3">
            <a:extLst>
              <a:ext uri="{FF2B5EF4-FFF2-40B4-BE49-F238E27FC236}">
                <a16:creationId xmlns:a16="http://schemas.microsoft.com/office/drawing/2014/main" id="{B735D728-F2DB-B5D8-5962-1B71C4D8EC6C}"/>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13</a:t>
            </a:fld>
            <a:endParaRPr lang="en-US" dirty="0"/>
          </a:p>
        </p:txBody>
      </p:sp>
      <p:sp>
        <p:nvSpPr>
          <p:cNvPr id="6" name="Title 1">
            <a:extLst>
              <a:ext uri="{FF2B5EF4-FFF2-40B4-BE49-F238E27FC236}">
                <a16:creationId xmlns:a16="http://schemas.microsoft.com/office/drawing/2014/main" id="{7560BB9F-7368-B821-DA26-C21B6E01286E}"/>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
        <p:nvSpPr>
          <p:cNvPr id="3" name="Content Placeholder 2">
            <a:extLst>
              <a:ext uri="{FF2B5EF4-FFF2-40B4-BE49-F238E27FC236}">
                <a16:creationId xmlns:a16="http://schemas.microsoft.com/office/drawing/2014/main" id="{ED32F9E9-0B00-47FC-AA52-4630C2F8AF68}"/>
              </a:ext>
            </a:extLst>
          </p:cNvPr>
          <p:cNvSpPr>
            <a:spLocks noGrp="1"/>
          </p:cNvSpPr>
          <p:nvPr>
            <p:ph idx="1"/>
          </p:nvPr>
        </p:nvSpPr>
        <p:spPr/>
        <p:txBody>
          <a:bodyPr>
            <a:normAutofit/>
          </a:bodyPr>
          <a:lstStyle/>
          <a:p>
            <a:r>
              <a:rPr lang="en-US" dirty="0"/>
              <a:t>Manually generate and mail </a:t>
            </a:r>
            <a:r>
              <a:rPr lang="en-US" i="1" dirty="0"/>
              <a:t>Fund Usage Past Due Letter</a:t>
            </a:r>
            <a:r>
              <a:rPr lang="en-US" dirty="0"/>
              <a:t> </a:t>
            </a:r>
          </a:p>
          <a:p>
            <a:r>
              <a:rPr lang="en-US" dirty="0"/>
              <a:t>Letter must notify fiduciary of:</a:t>
            </a:r>
          </a:p>
          <a:p>
            <a:pPr lvl="1"/>
            <a:r>
              <a:rPr lang="en-US" dirty="0"/>
              <a:t>Past due status of report</a:t>
            </a:r>
          </a:p>
          <a:p>
            <a:pPr lvl="1"/>
            <a:r>
              <a:rPr lang="en-US" dirty="0"/>
              <a:t>Actions VA may take upon failure to submit</a:t>
            </a:r>
          </a:p>
          <a:p>
            <a:pPr lvl="1"/>
            <a:r>
              <a:rPr lang="en-US" dirty="0"/>
              <a:t>14-day due date from date of past due letter</a:t>
            </a:r>
          </a:p>
          <a:p>
            <a:pPr lvl="1"/>
            <a:r>
              <a:rPr lang="en-US" dirty="0"/>
              <a:t>Information being requested</a:t>
            </a:r>
          </a:p>
          <a:p>
            <a:pPr lvl="1"/>
            <a:r>
              <a:rPr lang="en-US" dirty="0"/>
              <a:t>Where to send information</a:t>
            </a:r>
          </a:p>
          <a:p>
            <a:r>
              <a:rPr lang="en-US" dirty="0"/>
              <a:t>Fiduciaries must submit FUR within 14 calendar days</a:t>
            </a:r>
          </a:p>
          <a:p>
            <a:pPr lvl="1"/>
            <a:r>
              <a:rPr lang="en-US" dirty="0"/>
              <a:t>Control 14-day response time under the EP 290</a:t>
            </a:r>
          </a:p>
        </p:txBody>
      </p:sp>
    </p:spTree>
    <p:extLst>
      <p:ext uri="{BB962C8B-B14F-4D97-AF65-F5344CB8AC3E}">
        <p14:creationId xmlns:p14="http://schemas.microsoft.com/office/powerpoint/2010/main" val="257238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B0CCB54C-5CC8-4A44-87F8-D92768C8E192}"/>
              </a:ext>
            </a:extLst>
          </p:cNvPr>
          <p:cNvSpPr>
            <a:spLocks noGrp="1" noChangeArrowheads="1"/>
          </p:cNvSpPr>
          <p:nvPr>
            <p:ph type="title"/>
          </p:nvPr>
        </p:nvSpPr>
        <p:spPr/>
        <p:txBody>
          <a:bodyPr/>
          <a:lstStyle/>
          <a:p>
            <a:pPr eaLnBrk="1" hangingPunct="1"/>
            <a:r>
              <a:rPr lang="en-US" altLang="en-US"/>
              <a:t>Extensions</a:t>
            </a:r>
          </a:p>
        </p:txBody>
      </p:sp>
      <p:sp>
        <p:nvSpPr>
          <p:cNvPr id="32771" name="Content Placeholder 2">
            <a:extLst>
              <a:ext uri="{FF2B5EF4-FFF2-40B4-BE49-F238E27FC236}">
                <a16:creationId xmlns:a16="http://schemas.microsoft.com/office/drawing/2014/main" id="{A7D127C6-A2E0-4BB5-A359-3B9CD8371978}"/>
              </a:ext>
            </a:extLst>
          </p:cNvPr>
          <p:cNvSpPr>
            <a:spLocks noGrp="1" noChangeArrowheads="1"/>
          </p:cNvSpPr>
          <p:nvPr>
            <p:ph idx="1"/>
          </p:nvPr>
        </p:nvSpPr>
        <p:spPr/>
        <p:txBody>
          <a:bodyPr/>
          <a:lstStyle/>
          <a:p>
            <a:pPr eaLnBrk="1" hangingPunct="1"/>
            <a:r>
              <a:rPr lang="en-US" altLang="en-US" dirty="0"/>
              <a:t>Fiduciary may be removed due to failure to submit</a:t>
            </a:r>
          </a:p>
          <a:p>
            <a:pPr lvl="1"/>
            <a:r>
              <a:rPr lang="en-US" altLang="en-US" dirty="0"/>
              <a:t>Unless extension is of record</a:t>
            </a:r>
          </a:p>
          <a:p>
            <a:r>
              <a:rPr lang="en-US" altLang="en-US" dirty="0"/>
              <a:t>Allow sparingly</a:t>
            </a:r>
          </a:p>
          <a:p>
            <a:pPr lvl="1"/>
            <a:r>
              <a:rPr lang="en-US" altLang="en-US" dirty="0"/>
              <a:t>No suspicion of evasiveness or misuse</a:t>
            </a:r>
          </a:p>
          <a:p>
            <a:r>
              <a:rPr lang="en-US" altLang="en-US" dirty="0"/>
              <a:t>Allow extension if:</a:t>
            </a:r>
          </a:p>
          <a:p>
            <a:pPr lvl="1"/>
            <a:r>
              <a:rPr lang="en-US" altLang="en-US" dirty="0"/>
              <a:t>Requested prior to FUR becoming past due</a:t>
            </a:r>
          </a:p>
          <a:p>
            <a:pPr lvl="1"/>
            <a:r>
              <a:rPr lang="en-US" altLang="en-US" dirty="0"/>
              <a:t>Good cause shown</a:t>
            </a:r>
          </a:p>
          <a:p>
            <a:pPr lvl="1"/>
            <a:r>
              <a:rPr lang="en-US" altLang="en-US" dirty="0"/>
              <a:t>Misuse not an issue</a:t>
            </a:r>
          </a:p>
          <a:p>
            <a:pPr lvl="1"/>
            <a:endParaRPr lang="en-US" altLang="en-US" dirty="0"/>
          </a:p>
        </p:txBody>
      </p:sp>
      <p:sp>
        <p:nvSpPr>
          <p:cNvPr id="5" name="Slide Number Placeholder 3">
            <a:extLst>
              <a:ext uri="{FF2B5EF4-FFF2-40B4-BE49-F238E27FC236}">
                <a16:creationId xmlns:a16="http://schemas.microsoft.com/office/drawing/2014/main" id="{2839162F-3967-2994-AE5B-27BE9E9382B2}"/>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14</a:t>
            </a:fld>
            <a:endParaRPr lang="en-US" dirty="0"/>
          </a:p>
        </p:txBody>
      </p:sp>
      <p:sp>
        <p:nvSpPr>
          <p:cNvPr id="6" name="Title 1">
            <a:extLst>
              <a:ext uri="{FF2B5EF4-FFF2-40B4-BE49-F238E27FC236}">
                <a16:creationId xmlns:a16="http://schemas.microsoft.com/office/drawing/2014/main" id="{C2843D75-8AA3-FA36-5F12-8952AEE12E4E}"/>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B0CCB54C-5CC8-4A44-87F8-D92768C8E192}"/>
              </a:ext>
            </a:extLst>
          </p:cNvPr>
          <p:cNvSpPr>
            <a:spLocks noGrp="1" noChangeArrowheads="1"/>
          </p:cNvSpPr>
          <p:nvPr>
            <p:ph type="title"/>
          </p:nvPr>
        </p:nvSpPr>
        <p:spPr/>
        <p:txBody>
          <a:bodyPr/>
          <a:lstStyle/>
          <a:p>
            <a:pPr eaLnBrk="1" hangingPunct="1"/>
            <a:r>
              <a:rPr lang="en-US" altLang="en-US" dirty="0"/>
              <a:t>Extensions (Cont.)</a:t>
            </a:r>
          </a:p>
        </p:txBody>
      </p:sp>
      <p:sp>
        <p:nvSpPr>
          <p:cNvPr id="32771" name="Content Placeholder 2">
            <a:extLst>
              <a:ext uri="{FF2B5EF4-FFF2-40B4-BE49-F238E27FC236}">
                <a16:creationId xmlns:a16="http://schemas.microsoft.com/office/drawing/2014/main" id="{A7D127C6-A2E0-4BB5-A359-3B9CD8371978}"/>
              </a:ext>
            </a:extLst>
          </p:cNvPr>
          <p:cNvSpPr>
            <a:spLocks noGrp="1" noChangeArrowheads="1"/>
          </p:cNvSpPr>
          <p:nvPr>
            <p:ph idx="1"/>
          </p:nvPr>
        </p:nvSpPr>
        <p:spPr/>
        <p:txBody>
          <a:bodyPr/>
          <a:lstStyle/>
          <a:p>
            <a:pPr eaLnBrk="1" hangingPunct="1"/>
            <a:r>
              <a:rPr lang="en-US" altLang="en-US" dirty="0"/>
              <a:t>Must not exceed 14 days</a:t>
            </a:r>
          </a:p>
          <a:p>
            <a:pPr lvl="1"/>
            <a:r>
              <a:rPr lang="en-US" altLang="en-US" dirty="0"/>
              <a:t>In addition to original 30-day period</a:t>
            </a:r>
          </a:p>
          <a:p>
            <a:pPr lvl="1"/>
            <a:r>
              <a:rPr lang="en-US" altLang="en-US" dirty="0"/>
              <a:t>Exceptions:</a:t>
            </a:r>
          </a:p>
          <a:p>
            <a:pPr lvl="2"/>
            <a:r>
              <a:rPr lang="en-US" altLang="en-US" sz="2000" dirty="0"/>
              <a:t>Catastrophic event</a:t>
            </a:r>
          </a:p>
          <a:p>
            <a:pPr lvl="2"/>
            <a:r>
              <a:rPr lang="en-US" altLang="en-US" sz="2000" dirty="0"/>
              <a:t>Extenuating circumstance</a:t>
            </a:r>
          </a:p>
          <a:p>
            <a:pPr lvl="2"/>
            <a:r>
              <a:rPr lang="en-US" altLang="en-US" sz="2000" dirty="0"/>
              <a:t>Instructed by VACO</a:t>
            </a:r>
          </a:p>
        </p:txBody>
      </p:sp>
      <p:sp>
        <p:nvSpPr>
          <p:cNvPr id="5" name="Slide Number Placeholder 3">
            <a:extLst>
              <a:ext uri="{FF2B5EF4-FFF2-40B4-BE49-F238E27FC236}">
                <a16:creationId xmlns:a16="http://schemas.microsoft.com/office/drawing/2014/main" id="{2839162F-3967-2994-AE5B-27BE9E9382B2}"/>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15</a:t>
            </a:fld>
            <a:endParaRPr lang="en-US" dirty="0"/>
          </a:p>
        </p:txBody>
      </p:sp>
      <p:sp>
        <p:nvSpPr>
          <p:cNvPr id="6" name="Title 1">
            <a:extLst>
              <a:ext uri="{FF2B5EF4-FFF2-40B4-BE49-F238E27FC236}">
                <a16:creationId xmlns:a16="http://schemas.microsoft.com/office/drawing/2014/main" id="{C2843D75-8AA3-FA36-5F12-8952AEE12E4E}"/>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extLst>
      <p:ext uri="{BB962C8B-B14F-4D97-AF65-F5344CB8AC3E}">
        <p14:creationId xmlns:p14="http://schemas.microsoft.com/office/powerpoint/2010/main" val="35555465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a:extLst>
              <a:ext uri="{FF2B5EF4-FFF2-40B4-BE49-F238E27FC236}">
                <a16:creationId xmlns:a16="http://schemas.microsoft.com/office/drawing/2014/main" id="{B0CCB54C-5CC8-4A44-87F8-D92768C8E192}"/>
              </a:ext>
            </a:extLst>
          </p:cNvPr>
          <p:cNvSpPr>
            <a:spLocks noGrp="1" noChangeArrowheads="1"/>
          </p:cNvSpPr>
          <p:nvPr>
            <p:ph type="title"/>
          </p:nvPr>
        </p:nvSpPr>
        <p:spPr/>
        <p:txBody>
          <a:bodyPr/>
          <a:lstStyle/>
          <a:p>
            <a:pPr eaLnBrk="1" hangingPunct="1"/>
            <a:r>
              <a:rPr lang="en-US" altLang="en-US" dirty="0"/>
              <a:t>Extensions (Cont.)</a:t>
            </a:r>
          </a:p>
        </p:txBody>
      </p:sp>
      <p:sp>
        <p:nvSpPr>
          <p:cNvPr id="32771" name="Content Placeholder 2">
            <a:extLst>
              <a:ext uri="{FF2B5EF4-FFF2-40B4-BE49-F238E27FC236}">
                <a16:creationId xmlns:a16="http://schemas.microsoft.com/office/drawing/2014/main" id="{A7D127C6-A2E0-4BB5-A359-3B9CD8371978}"/>
              </a:ext>
            </a:extLst>
          </p:cNvPr>
          <p:cNvSpPr>
            <a:spLocks noGrp="1" noChangeArrowheads="1"/>
          </p:cNvSpPr>
          <p:nvPr>
            <p:ph idx="1"/>
          </p:nvPr>
        </p:nvSpPr>
        <p:spPr/>
        <p:txBody>
          <a:bodyPr/>
          <a:lstStyle/>
          <a:p>
            <a:r>
              <a:rPr lang="en-US" altLang="en-US" dirty="0"/>
              <a:t>When extension allowed:</a:t>
            </a:r>
          </a:p>
          <a:p>
            <a:pPr lvl="1"/>
            <a:r>
              <a:rPr lang="en-US" altLang="en-US" dirty="0"/>
              <a:t>Notify fiduciary telephonically</a:t>
            </a:r>
          </a:p>
          <a:p>
            <a:pPr lvl="2"/>
            <a:r>
              <a:rPr lang="en-US" altLang="en-US" sz="2000" dirty="0"/>
              <a:t>Document on VA Form 27-0820</a:t>
            </a:r>
          </a:p>
          <a:p>
            <a:pPr lvl="1"/>
            <a:r>
              <a:rPr lang="en-US" altLang="en-US" dirty="0"/>
              <a:t>Send </a:t>
            </a:r>
            <a:r>
              <a:rPr lang="en-US" altLang="en-US" i="1" dirty="0"/>
              <a:t>Fund Usage Due Date Extension </a:t>
            </a:r>
            <a:r>
              <a:rPr lang="en-US" altLang="en-US" dirty="0"/>
              <a:t>letter</a:t>
            </a:r>
          </a:p>
          <a:p>
            <a:pPr lvl="2"/>
            <a:r>
              <a:rPr lang="en-US" altLang="en-US" sz="2000" dirty="0"/>
              <a:t>Unless:</a:t>
            </a:r>
          </a:p>
          <a:p>
            <a:pPr lvl="3"/>
            <a:r>
              <a:rPr lang="en-US" altLang="en-US" sz="2000" dirty="0"/>
              <a:t>Good cause presumed</a:t>
            </a:r>
          </a:p>
          <a:p>
            <a:pPr lvl="3"/>
            <a:r>
              <a:rPr lang="en-US" altLang="en-US" sz="2000" dirty="0"/>
              <a:t>Allowed for reasons outside fiduciary’s control</a:t>
            </a:r>
          </a:p>
          <a:p>
            <a:pPr lvl="1"/>
            <a:r>
              <a:rPr lang="en-US" altLang="en-US" dirty="0"/>
              <a:t>Update VBMS</a:t>
            </a:r>
          </a:p>
          <a:p>
            <a:pPr lvl="1"/>
            <a:endParaRPr lang="en-US" altLang="en-US" dirty="0"/>
          </a:p>
        </p:txBody>
      </p:sp>
      <p:sp>
        <p:nvSpPr>
          <p:cNvPr id="5" name="Slide Number Placeholder 3">
            <a:extLst>
              <a:ext uri="{FF2B5EF4-FFF2-40B4-BE49-F238E27FC236}">
                <a16:creationId xmlns:a16="http://schemas.microsoft.com/office/drawing/2014/main" id="{2839162F-3967-2994-AE5B-27BE9E9382B2}"/>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16</a:t>
            </a:fld>
            <a:endParaRPr lang="en-US" dirty="0"/>
          </a:p>
        </p:txBody>
      </p:sp>
      <p:sp>
        <p:nvSpPr>
          <p:cNvPr id="6" name="Title 1">
            <a:extLst>
              <a:ext uri="{FF2B5EF4-FFF2-40B4-BE49-F238E27FC236}">
                <a16:creationId xmlns:a16="http://schemas.microsoft.com/office/drawing/2014/main" id="{C2843D75-8AA3-FA36-5F12-8952AEE12E4E}"/>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extLst>
      <p:ext uri="{BB962C8B-B14F-4D97-AF65-F5344CB8AC3E}">
        <p14:creationId xmlns:p14="http://schemas.microsoft.com/office/powerpoint/2010/main" val="4097803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35A90202-F9E7-4C41-9E58-43B77A293461}"/>
              </a:ext>
            </a:extLst>
          </p:cNvPr>
          <p:cNvSpPr>
            <a:spLocks noGrp="1" noChangeArrowheads="1"/>
          </p:cNvSpPr>
          <p:nvPr>
            <p:ph type="title"/>
          </p:nvPr>
        </p:nvSpPr>
        <p:spPr/>
        <p:txBody>
          <a:bodyPr/>
          <a:lstStyle/>
          <a:p>
            <a:pPr eaLnBrk="1" hangingPunct="1"/>
            <a:r>
              <a:rPr lang="en-US" altLang="en-US"/>
              <a:t>Telephone Contact</a:t>
            </a:r>
          </a:p>
        </p:txBody>
      </p:sp>
      <p:sp>
        <p:nvSpPr>
          <p:cNvPr id="3" name="Content Placeholder 2">
            <a:extLst>
              <a:ext uri="{FF2B5EF4-FFF2-40B4-BE49-F238E27FC236}">
                <a16:creationId xmlns:a16="http://schemas.microsoft.com/office/drawing/2014/main" id="{C00F75A6-83FD-461C-A44A-7704FF504088}"/>
              </a:ext>
            </a:extLst>
          </p:cNvPr>
          <p:cNvSpPr>
            <a:spLocks noGrp="1"/>
          </p:cNvSpPr>
          <p:nvPr>
            <p:ph idx="1"/>
          </p:nvPr>
        </p:nvSpPr>
        <p:spPr/>
        <p:txBody>
          <a:bodyPr rtlCol="0">
            <a:normAutofit/>
          </a:bodyPr>
          <a:lstStyle/>
          <a:p>
            <a:pPr eaLnBrk="1" fontAlgn="auto" hangingPunct="1">
              <a:spcAft>
                <a:spcPts val="0"/>
              </a:spcAft>
              <a:defRPr/>
            </a:pPr>
            <a:r>
              <a:rPr lang="en-US" dirty="0"/>
              <a:t>Required when</a:t>
            </a:r>
          </a:p>
          <a:p>
            <a:pPr lvl="1" eaLnBrk="1" fontAlgn="auto" hangingPunct="1">
              <a:spcAft>
                <a:spcPts val="0"/>
              </a:spcAft>
              <a:defRPr/>
            </a:pPr>
            <a:r>
              <a:rPr lang="en-US" dirty="0"/>
              <a:t>Fund usage review is past due</a:t>
            </a:r>
          </a:p>
          <a:p>
            <a:pPr lvl="1" eaLnBrk="1" fontAlgn="auto" hangingPunct="1">
              <a:spcAft>
                <a:spcPts val="0"/>
              </a:spcAft>
              <a:defRPr/>
            </a:pPr>
            <a:r>
              <a:rPr lang="en-US" dirty="0"/>
              <a:t>Notification of extension</a:t>
            </a:r>
          </a:p>
          <a:p>
            <a:pPr lvl="1" eaLnBrk="1" fontAlgn="auto" hangingPunct="1">
              <a:spcAft>
                <a:spcPts val="0"/>
              </a:spcAft>
              <a:defRPr/>
            </a:pPr>
            <a:r>
              <a:rPr lang="en-US" dirty="0"/>
              <a:t>Missing or incomplete information</a:t>
            </a:r>
          </a:p>
          <a:p>
            <a:pPr eaLnBrk="1" fontAlgn="auto" hangingPunct="1">
              <a:spcAft>
                <a:spcPts val="0"/>
              </a:spcAft>
              <a:defRPr/>
            </a:pPr>
            <a:r>
              <a:rPr lang="en-US" dirty="0"/>
              <a:t>Reasonable efforts</a:t>
            </a:r>
          </a:p>
          <a:p>
            <a:pPr lvl="1" eaLnBrk="1" fontAlgn="auto" hangingPunct="1">
              <a:spcAft>
                <a:spcPts val="0"/>
              </a:spcAft>
              <a:defRPr/>
            </a:pPr>
            <a:r>
              <a:rPr lang="en-US" dirty="0"/>
              <a:t>Initial attempt</a:t>
            </a:r>
          </a:p>
          <a:p>
            <a:pPr lvl="1" eaLnBrk="1" fontAlgn="auto" hangingPunct="1">
              <a:spcAft>
                <a:spcPts val="0"/>
              </a:spcAft>
              <a:defRPr/>
            </a:pPr>
            <a:r>
              <a:rPr lang="en-US" dirty="0"/>
              <a:t>At least one follow-up on separate day</a:t>
            </a:r>
          </a:p>
          <a:p>
            <a:pPr eaLnBrk="1" fontAlgn="auto" hangingPunct="1">
              <a:spcAft>
                <a:spcPts val="0"/>
              </a:spcAft>
              <a:defRPr/>
            </a:pPr>
            <a:r>
              <a:rPr lang="en-US" dirty="0"/>
              <a:t>Leave voice message</a:t>
            </a:r>
          </a:p>
          <a:p>
            <a:pPr lvl="1" eaLnBrk="1" fontAlgn="auto" hangingPunct="1">
              <a:spcAft>
                <a:spcPts val="0"/>
              </a:spcAft>
              <a:defRPr/>
            </a:pPr>
            <a:r>
              <a:rPr lang="en-US" dirty="0"/>
              <a:t>No PII</a:t>
            </a:r>
          </a:p>
          <a:p>
            <a:pPr lvl="1" eaLnBrk="1" fontAlgn="auto" hangingPunct="1">
              <a:spcAft>
                <a:spcPts val="0"/>
              </a:spcAft>
              <a:defRPr/>
            </a:pPr>
            <a:r>
              <a:rPr lang="en-US" dirty="0"/>
              <a:t>Leave a call back number</a:t>
            </a:r>
          </a:p>
          <a:p>
            <a:pPr lvl="1" eaLnBrk="1" fontAlgn="auto" hangingPunct="1">
              <a:spcAft>
                <a:spcPts val="0"/>
              </a:spcAft>
              <a:defRPr/>
            </a:pPr>
            <a:r>
              <a:rPr lang="en-US" dirty="0"/>
              <a:t>Inform that letter is forthcoming</a:t>
            </a:r>
          </a:p>
        </p:txBody>
      </p:sp>
      <p:sp>
        <p:nvSpPr>
          <p:cNvPr id="5" name="Slide Number Placeholder 3">
            <a:extLst>
              <a:ext uri="{FF2B5EF4-FFF2-40B4-BE49-F238E27FC236}">
                <a16:creationId xmlns:a16="http://schemas.microsoft.com/office/drawing/2014/main" id="{7ECFC6CD-D1EB-60CE-7962-A95ADF28BD35}"/>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17</a:t>
            </a:fld>
            <a:endParaRPr lang="en-US" dirty="0"/>
          </a:p>
        </p:txBody>
      </p:sp>
      <p:sp>
        <p:nvSpPr>
          <p:cNvPr id="6" name="Title 1">
            <a:extLst>
              <a:ext uri="{FF2B5EF4-FFF2-40B4-BE49-F238E27FC236}">
                <a16:creationId xmlns:a16="http://schemas.microsoft.com/office/drawing/2014/main" id="{1DD9B1FF-D83C-B6C3-D41B-156C71209E44}"/>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A752B322-C5E3-42F5-9455-1829AF6B8B3F}"/>
              </a:ext>
            </a:extLst>
          </p:cNvPr>
          <p:cNvSpPr>
            <a:spLocks noGrp="1" noChangeArrowheads="1"/>
          </p:cNvSpPr>
          <p:nvPr>
            <p:ph type="title"/>
          </p:nvPr>
        </p:nvSpPr>
        <p:spPr/>
        <p:txBody>
          <a:bodyPr/>
          <a:lstStyle/>
          <a:p>
            <a:pPr eaLnBrk="1" hangingPunct="1"/>
            <a:r>
              <a:rPr lang="en-US" altLang="en-US" dirty="0"/>
              <a:t>Telephone Contact (Cont.)</a:t>
            </a:r>
          </a:p>
        </p:txBody>
      </p:sp>
      <p:sp>
        <p:nvSpPr>
          <p:cNvPr id="3" name="Content Placeholder 2">
            <a:extLst>
              <a:ext uri="{FF2B5EF4-FFF2-40B4-BE49-F238E27FC236}">
                <a16:creationId xmlns:a16="http://schemas.microsoft.com/office/drawing/2014/main" id="{7690223E-4F21-479C-A942-59C5AB0AC7E3}"/>
              </a:ext>
            </a:extLst>
          </p:cNvPr>
          <p:cNvSpPr>
            <a:spLocks noGrp="1"/>
          </p:cNvSpPr>
          <p:nvPr>
            <p:ph idx="1"/>
          </p:nvPr>
        </p:nvSpPr>
        <p:spPr/>
        <p:txBody>
          <a:bodyPr rtlCol="0">
            <a:normAutofit/>
          </a:bodyPr>
          <a:lstStyle/>
          <a:p>
            <a:pPr eaLnBrk="1" fontAlgn="auto" hangingPunct="1">
              <a:spcAft>
                <a:spcPts val="0"/>
              </a:spcAft>
              <a:defRPr/>
            </a:pPr>
            <a:r>
              <a:rPr lang="en-US" dirty="0"/>
              <a:t>Conversation requirements</a:t>
            </a:r>
          </a:p>
          <a:p>
            <a:pPr lvl="1">
              <a:defRPr/>
            </a:pPr>
            <a:r>
              <a:rPr lang="en-US" dirty="0"/>
              <a:t>Specific documents and date ranges</a:t>
            </a:r>
          </a:p>
          <a:p>
            <a:pPr lvl="1">
              <a:defRPr/>
            </a:pPr>
            <a:r>
              <a:rPr lang="en-US" dirty="0"/>
              <a:t>Date VA must receive documents</a:t>
            </a:r>
          </a:p>
          <a:p>
            <a:pPr lvl="1">
              <a:defRPr/>
            </a:pPr>
            <a:r>
              <a:rPr lang="en-US" dirty="0"/>
              <a:t>Questions regarding submission process</a:t>
            </a:r>
          </a:p>
          <a:p>
            <a:pPr lvl="1">
              <a:defRPr/>
            </a:pPr>
            <a:r>
              <a:rPr lang="en-US" dirty="0"/>
              <a:t>Confirm fiduciary agrees to submit</a:t>
            </a:r>
          </a:p>
          <a:p>
            <a:pPr lvl="1">
              <a:defRPr/>
            </a:pPr>
            <a:r>
              <a:rPr lang="en-US" dirty="0"/>
              <a:t>Answer any questions regarding request</a:t>
            </a:r>
          </a:p>
          <a:p>
            <a:pPr lvl="1">
              <a:defRPr/>
            </a:pPr>
            <a:r>
              <a:rPr lang="en-US" dirty="0"/>
              <a:t>Inform fiduciary of failure to submit consequences</a:t>
            </a:r>
          </a:p>
          <a:p>
            <a:pPr>
              <a:defRPr/>
            </a:pPr>
            <a:r>
              <a:rPr lang="en-US" dirty="0"/>
              <a:t>Provide written notice</a:t>
            </a:r>
          </a:p>
          <a:p>
            <a:pPr lvl="1">
              <a:defRPr/>
            </a:pPr>
            <a:r>
              <a:rPr lang="en-US" dirty="0"/>
              <a:t>Not required if all needed info obtained via phone call</a:t>
            </a:r>
          </a:p>
        </p:txBody>
      </p:sp>
      <p:sp>
        <p:nvSpPr>
          <p:cNvPr id="5" name="Slide Number Placeholder 3">
            <a:extLst>
              <a:ext uri="{FF2B5EF4-FFF2-40B4-BE49-F238E27FC236}">
                <a16:creationId xmlns:a16="http://schemas.microsoft.com/office/drawing/2014/main" id="{E6D11436-F531-D607-9450-E4CD0748C72A}"/>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18</a:t>
            </a:fld>
            <a:endParaRPr lang="en-US" dirty="0"/>
          </a:p>
        </p:txBody>
      </p:sp>
      <p:sp>
        <p:nvSpPr>
          <p:cNvPr id="6" name="Title 1">
            <a:extLst>
              <a:ext uri="{FF2B5EF4-FFF2-40B4-BE49-F238E27FC236}">
                <a16:creationId xmlns:a16="http://schemas.microsoft.com/office/drawing/2014/main" id="{5F4025F1-C2A1-4988-C6FC-10A08734A784}"/>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711ED244-05C3-435D-915F-DC13CCC0A572}"/>
              </a:ext>
            </a:extLst>
          </p:cNvPr>
          <p:cNvSpPr>
            <a:spLocks noGrp="1" noChangeArrowheads="1"/>
          </p:cNvSpPr>
          <p:nvPr>
            <p:ph type="title"/>
          </p:nvPr>
        </p:nvSpPr>
        <p:spPr/>
        <p:txBody>
          <a:bodyPr/>
          <a:lstStyle/>
          <a:p>
            <a:pPr eaLnBrk="1" hangingPunct="1"/>
            <a:r>
              <a:rPr lang="en-US" altLang="en-US" dirty="0"/>
              <a:t>Telephone Contact (Cont.)</a:t>
            </a:r>
          </a:p>
        </p:txBody>
      </p:sp>
      <p:sp>
        <p:nvSpPr>
          <p:cNvPr id="3" name="Content Placeholder 2">
            <a:extLst>
              <a:ext uri="{FF2B5EF4-FFF2-40B4-BE49-F238E27FC236}">
                <a16:creationId xmlns:a16="http://schemas.microsoft.com/office/drawing/2014/main" id="{2900FC78-E802-40CC-9E19-F8DCA4C9D513}"/>
              </a:ext>
            </a:extLst>
          </p:cNvPr>
          <p:cNvSpPr>
            <a:spLocks noGrp="1"/>
          </p:cNvSpPr>
          <p:nvPr>
            <p:ph idx="1"/>
          </p:nvPr>
        </p:nvSpPr>
        <p:spPr/>
        <p:txBody>
          <a:bodyPr rtlCol="0">
            <a:normAutofit/>
          </a:bodyPr>
          <a:lstStyle/>
          <a:p>
            <a:pPr eaLnBrk="1" fontAlgn="auto" hangingPunct="1">
              <a:spcAft>
                <a:spcPts val="0"/>
              </a:spcAft>
              <a:defRPr/>
            </a:pPr>
            <a:r>
              <a:rPr lang="en-US" dirty="0"/>
              <a:t>Document thoroughly on VAF 27-0820</a:t>
            </a:r>
          </a:p>
          <a:p>
            <a:pPr lvl="1" eaLnBrk="1" fontAlgn="auto" hangingPunct="1">
              <a:spcAft>
                <a:spcPts val="0"/>
              </a:spcAft>
              <a:defRPr/>
            </a:pPr>
            <a:r>
              <a:rPr lang="en-US" dirty="0"/>
              <a:t>Name of beneficiary</a:t>
            </a:r>
            <a:endParaRPr lang="en-US" sz="2400" dirty="0"/>
          </a:p>
          <a:p>
            <a:pPr lvl="1" eaLnBrk="1" fontAlgn="auto" hangingPunct="1">
              <a:spcAft>
                <a:spcPts val="0"/>
              </a:spcAft>
              <a:defRPr/>
            </a:pPr>
            <a:r>
              <a:rPr lang="en-US" dirty="0"/>
              <a:t>Address of individual contacted</a:t>
            </a:r>
            <a:endParaRPr lang="en-US" sz="2400" dirty="0"/>
          </a:p>
          <a:p>
            <a:pPr lvl="1" eaLnBrk="1" fontAlgn="auto" hangingPunct="1">
              <a:spcAft>
                <a:spcPts val="0"/>
              </a:spcAft>
              <a:defRPr/>
            </a:pPr>
            <a:r>
              <a:rPr lang="en-US" dirty="0"/>
              <a:t>Date of contact</a:t>
            </a:r>
            <a:endParaRPr lang="en-US" sz="2400" dirty="0"/>
          </a:p>
          <a:p>
            <a:pPr lvl="1" eaLnBrk="1" fontAlgn="auto" hangingPunct="1">
              <a:spcAft>
                <a:spcPts val="0"/>
              </a:spcAft>
              <a:defRPr/>
            </a:pPr>
            <a:r>
              <a:rPr lang="en-US" dirty="0"/>
              <a:t>Phone number contacted</a:t>
            </a:r>
            <a:endParaRPr lang="en-US" sz="2400" dirty="0"/>
          </a:p>
          <a:p>
            <a:pPr lvl="1" eaLnBrk="1" fontAlgn="auto" hangingPunct="1">
              <a:spcAft>
                <a:spcPts val="0"/>
              </a:spcAft>
              <a:defRPr/>
            </a:pPr>
            <a:r>
              <a:rPr lang="en-US" dirty="0"/>
              <a:t>Detailed description of call activities/conversation</a:t>
            </a:r>
          </a:p>
          <a:p>
            <a:pPr lvl="1" eaLnBrk="1" fontAlgn="auto" hangingPunct="1">
              <a:spcAft>
                <a:spcPts val="0"/>
              </a:spcAft>
              <a:defRPr/>
            </a:pPr>
            <a:r>
              <a:rPr lang="en-US" dirty="0"/>
              <a:t>Fiduciary’s intent to submit information and when</a:t>
            </a:r>
          </a:p>
          <a:p>
            <a:pPr lvl="1" eaLnBrk="1" fontAlgn="auto" hangingPunct="1">
              <a:spcAft>
                <a:spcPts val="0"/>
              </a:spcAft>
              <a:defRPr/>
            </a:pPr>
            <a:r>
              <a:rPr lang="en-US" dirty="0"/>
              <a:t>Required statement</a:t>
            </a:r>
            <a:endParaRPr lang="en-US" sz="2400" dirty="0"/>
          </a:p>
          <a:p>
            <a:pPr lvl="1" eaLnBrk="1" fontAlgn="auto" hangingPunct="1">
              <a:spcAft>
                <a:spcPts val="0"/>
              </a:spcAft>
              <a:defRPr/>
            </a:pPr>
            <a:r>
              <a:rPr lang="en-US" dirty="0"/>
              <a:t>contain the wet or electronic signature</a:t>
            </a:r>
          </a:p>
        </p:txBody>
      </p:sp>
      <p:sp>
        <p:nvSpPr>
          <p:cNvPr id="5" name="Slide Number Placeholder 3">
            <a:extLst>
              <a:ext uri="{FF2B5EF4-FFF2-40B4-BE49-F238E27FC236}">
                <a16:creationId xmlns:a16="http://schemas.microsoft.com/office/drawing/2014/main" id="{5F6BC95F-19F3-3E33-424F-4827282172B4}"/>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19</a:t>
            </a:fld>
            <a:endParaRPr lang="en-US" dirty="0"/>
          </a:p>
        </p:txBody>
      </p:sp>
      <p:sp>
        <p:nvSpPr>
          <p:cNvPr id="6" name="Title 1">
            <a:extLst>
              <a:ext uri="{FF2B5EF4-FFF2-40B4-BE49-F238E27FC236}">
                <a16:creationId xmlns:a16="http://schemas.microsoft.com/office/drawing/2014/main" id="{5C647E8C-5488-A49E-535E-D16BEB4BAC09}"/>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AF70A791-11AC-4286-8739-88581D22F8D5}"/>
              </a:ext>
            </a:extLst>
          </p:cNvPr>
          <p:cNvSpPr>
            <a:spLocks noGrp="1" noChangeArrowheads="1"/>
          </p:cNvSpPr>
          <p:nvPr>
            <p:ph type="title"/>
          </p:nvPr>
        </p:nvSpPr>
        <p:spPr/>
        <p:txBody>
          <a:bodyPr/>
          <a:lstStyle/>
          <a:p>
            <a:pPr eaLnBrk="1" hangingPunct="1"/>
            <a:r>
              <a:rPr lang="en-US" altLang="en-US"/>
              <a:t>Objectives</a:t>
            </a:r>
          </a:p>
        </p:txBody>
      </p:sp>
      <p:sp>
        <p:nvSpPr>
          <p:cNvPr id="16387" name="Content Placeholder 2">
            <a:extLst>
              <a:ext uri="{FF2B5EF4-FFF2-40B4-BE49-F238E27FC236}">
                <a16:creationId xmlns:a16="http://schemas.microsoft.com/office/drawing/2014/main" id="{40EB4393-5263-4635-B975-32BE83CA1BDD}"/>
              </a:ext>
            </a:extLst>
          </p:cNvPr>
          <p:cNvSpPr>
            <a:spLocks noGrp="1" noChangeArrowheads="1"/>
          </p:cNvSpPr>
          <p:nvPr>
            <p:ph idx="1"/>
          </p:nvPr>
        </p:nvSpPr>
        <p:spPr/>
        <p:txBody>
          <a:bodyPr/>
          <a:lstStyle/>
          <a:p>
            <a:pPr eaLnBrk="1" hangingPunct="1"/>
            <a:r>
              <a:rPr lang="en-US" altLang="en-US"/>
              <a:t>Define fund usage reviews</a:t>
            </a:r>
          </a:p>
          <a:p>
            <a:pPr eaLnBrk="1" hangingPunct="1"/>
            <a:r>
              <a:rPr lang="en-US" altLang="en-US"/>
              <a:t>Identify exemptions</a:t>
            </a:r>
          </a:p>
          <a:p>
            <a:pPr eaLnBrk="1" hangingPunct="1"/>
            <a:r>
              <a:rPr lang="en-US" altLang="en-US"/>
              <a:t>Confirm notification requirements</a:t>
            </a:r>
          </a:p>
          <a:p>
            <a:pPr eaLnBrk="1" hangingPunct="1"/>
            <a:r>
              <a:rPr lang="en-US" altLang="en-US"/>
              <a:t>Control for receipt</a:t>
            </a:r>
          </a:p>
          <a:p>
            <a:pPr eaLnBrk="1" hangingPunct="1"/>
            <a:r>
              <a:rPr lang="en-US" altLang="en-US"/>
              <a:t>Initiate telephone contact</a:t>
            </a:r>
          </a:p>
          <a:p>
            <a:pPr eaLnBrk="1" hangingPunct="1"/>
            <a:r>
              <a:rPr lang="en-US" altLang="en-US"/>
              <a:t>Assess funds usage</a:t>
            </a:r>
          </a:p>
          <a:p>
            <a:pPr eaLnBrk="1" hangingPunct="1"/>
            <a:r>
              <a:rPr lang="en-US" altLang="en-US"/>
              <a:t>Complete the process</a:t>
            </a:r>
          </a:p>
          <a:p>
            <a:pPr eaLnBrk="1" hangingPunct="1"/>
            <a:endParaRPr lang="en-US" altLang="en-US"/>
          </a:p>
        </p:txBody>
      </p:sp>
      <p:sp>
        <p:nvSpPr>
          <p:cNvPr id="6" name="Title 1">
            <a:extLst>
              <a:ext uri="{FF2B5EF4-FFF2-40B4-BE49-F238E27FC236}">
                <a16:creationId xmlns:a16="http://schemas.microsoft.com/office/drawing/2014/main" id="{F6AFC850-308F-B7B9-03F0-683C80F2E6F5}"/>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
        <p:nvSpPr>
          <p:cNvPr id="5" name="Slide Number Placeholder 3">
            <a:extLst>
              <a:ext uri="{FF2B5EF4-FFF2-40B4-BE49-F238E27FC236}">
                <a16:creationId xmlns:a16="http://schemas.microsoft.com/office/drawing/2014/main" id="{C5595D08-498F-4CA3-0EB9-624A1D5158A1}"/>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4231B1C1-4AE9-45E0-946C-AF06BD32A1D8}"/>
              </a:ext>
            </a:extLst>
          </p:cNvPr>
          <p:cNvSpPr>
            <a:spLocks noGrp="1" noChangeArrowheads="1"/>
          </p:cNvSpPr>
          <p:nvPr>
            <p:ph type="title"/>
          </p:nvPr>
        </p:nvSpPr>
        <p:spPr/>
        <p:txBody>
          <a:bodyPr/>
          <a:lstStyle/>
          <a:p>
            <a:pPr eaLnBrk="1" hangingPunct="1"/>
            <a:r>
              <a:rPr lang="en-US" altLang="en-US"/>
              <a:t>Returned Mail</a:t>
            </a:r>
          </a:p>
        </p:txBody>
      </p:sp>
      <p:sp>
        <p:nvSpPr>
          <p:cNvPr id="40963" name="Content Placeholder 2">
            <a:extLst>
              <a:ext uri="{FF2B5EF4-FFF2-40B4-BE49-F238E27FC236}">
                <a16:creationId xmlns:a16="http://schemas.microsoft.com/office/drawing/2014/main" id="{C21F1A90-33D2-48B5-A2DE-F3A2286E4D16}"/>
              </a:ext>
            </a:extLst>
          </p:cNvPr>
          <p:cNvSpPr>
            <a:spLocks noGrp="1" noChangeArrowheads="1"/>
          </p:cNvSpPr>
          <p:nvPr>
            <p:ph idx="1"/>
          </p:nvPr>
        </p:nvSpPr>
        <p:spPr/>
        <p:txBody>
          <a:bodyPr>
            <a:normAutofit/>
          </a:bodyPr>
          <a:lstStyle/>
          <a:p>
            <a:pPr eaLnBrk="1" hangingPunct="1"/>
            <a:r>
              <a:rPr lang="en-US" altLang="en-US" dirty="0"/>
              <a:t>Verify current address and update system</a:t>
            </a:r>
          </a:p>
          <a:p>
            <a:pPr eaLnBrk="1" hangingPunct="1"/>
            <a:r>
              <a:rPr lang="en-US" altLang="en-US" dirty="0"/>
              <a:t>Regenerate and re-mail letter</a:t>
            </a:r>
          </a:p>
          <a:p>
            <a:r>
              <a:rPr lang="en-US" altLang="en-US" dirty="0"/>
              <a:t>Adjust period of review for new letter</a:t>
            </a:r>
          </a:p>
          <a:p>
            <a:pPr eaLnBrk="1" hangingPunct="1"/>
            <a:r>
              <a:rPr lang="en-US" altLang="en-US" dirty="0"/>
              <a:t>Allow 30 days from remailing </a:t>
            </a:r>
            <a:r>
              <a:rPr lang="en-US" altLang="en-US" i="1" dirty="0"/>
              <a:t>Fund Usage Due Letter</a:t>
            </a:r>
          </a:p>
          <a:p>
            <a:pPr eaLnBrk="1" hangingPunct="1"/>
            <a:r>
              <a:rPr lang="en-US" altLang="en-US" dirty="0"/>
              <a:t>Allow 14 days from remailing </a:t>
            </a:r>
            <a:r>
              <a:rPr lang="en-US" altLang="en-US" i="1" dirty="0"/>
              <a:t>Fund Usage Past Due Letter</a:t>
            </a:r>
          </a:p>
          <a:p>
            <a:r>
              <a:rPr lang="en-US" altLang="en-US" i="1" dirty="0"/>
              <a:t>Fund Usage Due Date Extension Letter</a:t>
            </a:r>
          </a:p>
          <a:p>
            <a:pPr lvl="1"/>
            <a:r>
              <a:rPr lang="en-US" altLang="en-US" dirty="0"/>
              <a:t>Only allow remaining time granted under initial extension</a:t>
            </a:r>
          </a:p>
          <a:p>
            <a:pPr lvl="1"/>
            <a:r>
              <a:rPr lang="en-US" altLang="en-US" dirty="0"/>
              <a:t>Do NOT adjust period of review</a:t>
            </a:r>
          </a:p>
          <a:p>
            <a:pPr eaLnBrk="1" hangingPunct="1"/>
            <a:r>
              <a:rPr lang="en-US" altLang="en-US" dirty="0"/>
              <a:t>Do not change fund usage due date diary</a:t>
            </a:r>
          </a:p>
          <a:p>
            <a:pPr eaLnBrk="1" hangingPunct="1"/>
            <a:r>
              <a:rPr lang="en-US" altLang="en-US" dirty="0"/>
              <a:t>Establish development activity with appropriate suspense</a:t>
            </a:r>
          </a:p>
        </p:txBody>
      </p:sp>
      <p:sp>
        <p:nvSpPr>
          <p:cNvPr id="5" name="Slide Number Placeholder 3">
            <a:extLst>
              <a:ext uri="{FF2B5EF4-FFF2-40B4-BE49-F238E27FC236}">
                <a16:creationId xmlns:a16="http://schemas.microsoft.com/office/drawing/2014/main" id="{A499454E-13CD-C3E0-5CD1-06698ACDDEB7}"/>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20</a:t>
            </a:fld>
            <a:endParaRPr lang="en-US" dirty="0"/>
          </a:p>
        </p:txBody>
      </p:sp>
      <p:sp>
        <p:nvSpPr>
          <p:cNvPr id="6" name="Title 1">
            <a:extLst>
              <a:ext uri="{FF2B5EF4-FFF2-40B4-BE49-F238E27FC236}">
                <a16:creationId xmlns:a16="http://schemas.microsoft.com/office/drawing/2014/main" id="{5D156271-102B-43CA-6F0C-08B04AAC1B35}"/>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6BE3AD56-9748-4317-A124-32F83988CFEE}"/>
              </a:ext>
            </a:extLst>
          </p:cNvPr>
          <p:cNvSpPr>
            <a:spLocks noGrp="1" noChangeArrowheads="1"/>
          </p:cNvSpPr>
          <p:nvPr>
            <p:ph type="title"/>
          </p:nvPr>
        </p:nvSpPr>
        <p:spPr/>
        <p:txBody>
          <a:bodyPr/>
          <a:lstStyle/>
          <a:p>
            <a:pPr eaLnBrk="1" hangingPunct="1"/>
            <a:r>
              <a:rPr lang="en-US" altLang="en-US" dirty="0"/>
              <a:t>Control</a:t>
            </a:r>
          </a:p>
        </p:txBody>
      </p:sp>
      <p:sp>
        <p:nvSpPr>
          <p:cNvPr id="3" name="Content Placeholder 2">
            <a:extLst>
              <a:ext uri="{FF2B5EF4-FFF2-40B4-BE49-F238E27FC236}">
                <a16:creationId xmlns:a16="http://schemas.microsoft.com/office/drawing/2014/main" id="{3031EBBB-CE23-48F5-A181-EADABE102422}"/>
              </a:ext>
            </a:extLst>
          </p:cNvPr>
          <p:cNvSpPr>
            <a:spLocks noGrp="1"/>
          </p:cNvSpPr>
          <p:nvPr>
            <p:ph idx="1"/>
          </p:nvPr>
        </p:nvSpPr>
        <p:spPr>
          <a:xfrm>
            <a:off x="457200" y="1752601"/>
            <a:ext cx="8229600" cy="2514600"/>
          </a:xfrm>
        </p:spPr>
        <p:txBody>
          <a:bodyPr rtlCol="0">
            <a:normAutofit/>
          </a:bodyPr>
          <a:lstStyle/>
          <a:p>
            <a:pPr>
              <a:defRPr/>
            </a:pPr>
            <a:r>
              <a:rPr lang="en-US" dirty="0"/>
              <a:t>Once every two years</a:t>
            </a:r>
          </a:p>
          <a:p>
            <a:pPr>
              <a:defRPr/>
            </a:pPr>
            <a:r>
              <a:rPr lang="en-US" dirty="0"/>
              <a:t>3-month period prior to date of notification letter</a:t>
            </a:r>
          </a:p>
          <a:p>
            <a:pPr>
              <a:defRPr/>
            </a:pPr>
            <a:r>
              <a:rPr lang="en-US" dirty="0"/>
              <a:t>Example of key dates</a:t>
            </a:r>
          </a:p>
          <a:p>
            <a:pPr lvl="1">
              <a:defRPr/>
            </a:pPr>
            <a:r>
              <a:rPr lang="en-US" dirty="0"/>
              <a:t>Review period 07/01/2020-10/01/2020.</a:t>
            </a:r>
          </a:p>
          <a:p>
            <a:pPr lvl="1">
              <a:defRPr/>
            </a:pPr>
            <a:r>
              <a:rPr lang="en-US" dirty="0"/>
              <a:t>FIDUCIARY OVERSIGHT TYPE field set to </a:t>
            </a:r>
            <a:r>
              <a:rPr lang="en-US" i="1" dirty="0"/>
              <a:t>Fund Usage Review</a:t>
            </a:r>
          </a:p>
          <a:p>
            <a:pPr lvl="1">
              <a:defRPr/>
            </a:pPr>
            <a:r>
              <a:rPr lang="en-US" dirty="0"/>
              <a:t>FUND USAGE REVIEW DATE field updated to 10/31/2020</a:t>
            </a:r>
          </a:p>
          <a:p>
            <a:pPr>
              <a:defRPr/>
            </a:pPr>
            <a:endParaRPr lang="en-US" dirty="0"/>
          </a:p>
          <a:p>
            <a:pPr eaLnBrk="1" fontAlgn="auto" hangingPunct="1">
              <a:spcAft>
                <a:spcPts val="0"/>
              </a:spcAft>
              <a:defRPr/>
            </a:pPr>
            <a:endParaRPr lang="en-US" dirty="0"/>
          </a:p>
        </p:txBody>
      </p:sp>
      <p:sp>
        <p:nvSpPr>
          <p:cNvPr id="5" name="Slide Number Placeholder 3">
            <a:extLst>
              <a:ext uri="{FF2B5EF4-FFF2-40B4-BE49-F238E27FC236}">
                <a16:creationId xmlns:a16="http://schemas.microsoft.com/office/drawing/2014/main" id="{DBCCEDCF-A104-A201-CDC1-2AA3DF7DBCC5}"/>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21</a:t>
            </a:fld>
            <a:endParaRPr lang="en-US" dirty="0"/>
          </a:p>
        </p:txBody>
      </p:sp>
      <p:sp>
        <p:nvSpPr>
          <p:cNvPr id="6" name="Title 1">
            <a:extLst>
              <a:ext uri="{FF2B5EF4-FFF2-40B4-BE49-F238E27FC236}">
                <a16:creationId xmlns:a16="http://schemas.microsoft.com/office/drawing/2014/main" id="{8FF858C5-6CCC-ABDF-5D06-E7E2C1EEE74E}"/>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graphicFrame>
        <p:nvGraphicFramePr>
          <p:cNvPr id="2" name="Table 3">
            <a:extLst>
              <a:ext uri="{FF2B5EF4-FFF2-40B4-BE49-F238E27FC236}">
                <a16:creationId xmlns:a16="http://schemas.microsoft.com/office/drawing/2014/main" id="{7C9DC5BF-7A0F-4653-ACA9-38F77204DD7E}"/>
              </a:ext>
            </a:extLst>
          </p:cNvPr>
          <p:cNvGraphicFramePr>
            <a:graphicFrameLocks noGrp="1"/>
          </p:cNvGraphicFramePr>
          <p:nvPr>
            <p:extLst>
              <p:ext uri="{D42A27DB-BD31-4B8C-83A1-F6EECF244321}">
                <p14:modId xmlns:p14="http://schemas.microsoft.com/office/powerpoint/2010/main" val="1772396127"/>
              </p:ext>
            </p:extLst>
          </p:nvPr>
        </p:nvGraphicFramePr>
        <p:xfrm>
          <a:off x="457200" y="4267201"/>
          <a:ext cx="8229600" cy="1483360"/>
        </p:xfrm>
        <a:graphic>
          <a:graphicData uri="http://schemas.openxmlformats.org/drawingml/2006/table">
            <a:tbl>
              <a:tblPr firstRow="1" bandRow="1">
                <a:tableStyleId>{5C22544A-7EE6-4342-B048-85BDC9FD1C3A}</a:tableStyleId>
              </a:tblPr>
              <a:tblGrid>
                <a:gridCol w="2362200">
                  <a:extLst>
                    <a:ext uri="{9D8B030D-6E8A-4147-A177-3AD203B41FA5}">
                      <a16:colId xmlns:a16="http://schemas.microsoft.com/office/drawing/2014/main" val="2077039470"/>
                    </a:ext>
                  </a:extLst>
                </a:gridCol>
                <a:gridCol w="5867400">
                  <a:extLst>
                    <a:ext uri="{9D8B030D-6E8A-4147-A177-3AD203B41FA5}">
                      <a16:colId xmlns:a16="http://schemas.microsoft.com/office/drawing/2014/main" val="692498558"/>
                    </a:ext>
                  </a:extLst>
                </a:gridCol>
              </a:tblGrid>
              <a:tr h="370840">
                <a:tc>
                  <a:txBody>
                    <a:bodyPr/>
                    <a:lstStyle/>
                    <a:p>
                      <a:pPr algn="ctr" fontAlgn="base"/>
                      <a:r>
                        <a:rPr lang="en-US" b="1" dirty="0">
                          <a:effectLst/>
                          <a:latin typeface="arial" panose="020B0604020202020204" pitchFamily="34" charset="0"/>
                        </a:rPr>
                        <a:t>Key Dates</a:t>
                      </a:r>
                      <a:endParaRPr lang="en-US" dirty="0">
                        <a:effectLst/>
                      </a:endParaRPr>
                    </a:p>
                  </a:txBody>
                  <a:tcPr marL="6350" marR="6350" marT="6350" marB="6350" anchor="ctr"/>
                </a:tc>
                <a:tc>
                  <a:txBody>
                    <a:bodyPr/>
                    <a:lstStyle/>
                    <a:p>
                      <a:pPr algn="ctr" fontAlgn="base"/>
                      <a:r>
                        <a:rPr lang="en-US" b="1">
                          <a:effectLst/>
                          <a:latin typeface="arial" panose="020B0604020202020204" pitchFamily="34" charset="0"/>
                        </a:rPr>
                        <a:t>Description</a:t>
                      </a:r>
                      <a:endParaRPr lang="en-US">
                        <a:effectLst/>
                      </a:endParaRPr>
                    </a:p>
                  </a:txBody>
                  <a:tcPr marL="6350" marR="6350" marT="6350" marB="6350" anchor="ctr"/>
                </a:tc>
                <a:extLst>
                  <a:ext uri="{0D108BD9-81ED-4DB2-BD59-A6C34878D82A}">
                    <a16:rowId xmlns:a16="http://schemas.microsoft.com/office/drawing/2014/main" val="3989439414"/>
                  </a:ext>
                </a:extLst>
              </a:tr>
              <a:tr h="370840">
                <a:tc>
                  <a:txBody>
                    <a:bodyPr/>
                    <a:lstStyle/>
                    <a:p>
                      <a:pPr fontAlgn="t"/>
                      <a:r>
                        <a:rPr lang="en-US" dirty="0">
                          <a:effectLst/>
                          <a:latin typeface="arial" panose="020B0604020202020204" pitchFamily="34" charset="0"/>
                        </a:rPr>
                        <a:t>October 1, 2020</a:t>
                      </a:r>
                      <a:endParaRPr lang="en-US" dirty="0">
                        <a:effectLst/>
                      </a:endParaRPr>
                    </a:p>
                  </a:txBody>
                  <a:tcPr marL="6350" marR="6350" marT="6350" marB="6350"/>
                </a:tc>
                <a:tc>
                  <a:txBody>
                    <a:bodyPr/>
                    <a:lstStyle/>
                    <a:p>
                      <a:pPr fontAlgn="t"/>
                      <a:r>
                        <a:rPr lang="en-US" dirty="0">
                          <a:effectLst/>
                          <a:latin typeface="arial" panose="020B0604020202020204" pitchFamily="34" charset="0"/>
                        </a:rPr>
                        <a:t>System sends </a:t>
                      </a:r>
                      <a:r>
                        <a:rPr lang="en-US" i="1" dirty="0">
                          <a:effectLst/>
                          <a:latin typeface="arial" panose="020B0604020202020204" pitchFamily="34" charset="0"/>
                        </a:rPr>
                        <a:t>Fund Usage Due Letter</a:t>
                      </a:r>
                      <a:endParaRPr lang="en-US" dirty="0">
                        <a:effectLst/>
                      </a:endParaRPr>
                    </a:p>
                  </a:txBody>
                  <a:tcPr marL="6350" marR="6350" marT="6350" marB="6350"/>
                </a:tc>
                <a:extLst>
                  <a:ext uri="{0D108BD9-81ED-4DB2-BD59-A6C34878D82A}">
                    <a16:rowId xmlns:a16="http://schemas.microsoft.com/office/drawing/2014/main" val="1456901695"/>
                  </a:ext>
                </a:extLst>
              </a:tr>
              <a:tr h="370840">
                <a:tc>
                  <a:txBody>
                    <a:bodyPr/>
                    <a:lstStyle/>
                    <a:p>
                      <a:pPr fontAlgn="t"/>
                      <a:r>
                        <a:rPr lang="en-US">
                          <a:effectLst/>
                          <a:latin typeface="arial" panose="020B0604020202020204" pitchFamily="34" charset="0"/>
                        </a:rPr>
                        <a:t>October 31, 2020</a:t>
                      </a:r>
                      <a:endParaRPr lang="en-US">
                        <a:effectLst/>
                      </a:endParaRPr>
                    </a:p>
                  </a:txBody>
                  <a:tcPr marL="6350" marR="6350" marT="6350" marB="6350"/>
                </a:tc>
                <a:tc>
                  <a:txBody>
                    <a:bodyPr/>
                    <a:lstStyle/>
                    <a:p>
                      <a:pPr fontAlgn="t"/>
                      <a:r>
                        <a:rPr lang="en-US" dirty="0">
                          <a:effectLst/>
                          <a:latin typeface="arial" panose="020B0604020202020204" pitchFamily="34" charset="0"/>
                        </a:rPr>
                        <a:t>Fund usage report due to hub</a:t>
                      </a:r>
                      <a:endParaRPr lang="en-US" dirty="0">
                        <a:effectLst/>
                      </a:endParaRPr>
                    </a:p>
                  </a:txBody>
                  <a:tcPr marL="6350" marR="6350" marT="6350" marB="6350"/>
                </a:tc>
                <a:extLst>
                  <a:ext uri="{0D108BD9-81ED-4DB2-BD59-A6C34878D82A}">
                    <a16:rowId xmlns:a16="http://schemas.microsoft.com/office/drawing/2014/main" val="2096903597"/>
                  </a:ext>
                </a:extLst>
              </a:tr>
              <a:tr h="370840">
                <a:tc>
                  <a:txBody>
                    <a:bodyPr/>
                    <a:lstStyle/>
                    <a:p>
                      <a:pPr fontAlgn="t"/>
                      <a:r>
                        <a:rPr lang="en-US">
                          <a:effectLst/>
                          <a:latin typeface="arial" panose="020B0604020202020204" pitchFamily="34" charset="0"/>
                        </a:rPr>
                        <a:t>November 1, 2020</a:t>
                      </a:r>
                      <a:endParaRPr lang="en-US">
                        <a:effectLst/>
                      </a:endParaRPr>
                    </a:p>
                  </a:txBody>
                  <a:tcPr marL="6350" marR="6350" marT="6350" marB="6350"/>
                </a:tc>
                <a:tc>
                  <a:txBody>
                    <a:bodyPr/>
                    <a:lstStyle/>
                    <a:p>
                      <a:pPr fontAlgn="t"/>
                      <a:r>
                        <a:rPr lang="en-US" dirty="0">
                          <a:effectLst/>
                          <a:latin typeface="arial" panose="020B0604020202020204" pitchFamily="34" charset="0"/>
                        </a:rPr>
                        <a:t>Fund usage review past due if not received by hub</a:t>
                      </a:r>
                      <a:endParaRPr lang="en-US" dirty="0">
                        <a:effectLst/>
                      </a:endParaRPr>
                    </a:p>
                  </a:txBody>
                  <a:tcPr marL="6350" marR="6350" marT="6350" marB="6350"/>
                </a:tc>
                <a:extLst>
                  <a:ext uri="{0D108BD9-81ED-4DB2-BD59-A6C34878D82A}">
                    <a16:rowId xmlns:a16="http://schemas.microsoft.com/office/drawing/2014/main" val="2505899795"/>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6BE3AD56-9748-4317-A124-32F83988CFEE}"/>
              </a:ext>
            </a:extLst>
          </p:cNvPr>
          <p:cNvSpPr>
            <a:spLocks noGrp="1" noChangeArrowheads="1"/>
          </p:cNvSpPr>
          <p:nvPr>
            <p:ph type="title"/>
          </p:nvPr>
        </p:nvSpPr>
        <p:spPr/>
        <p:txBody>
          <a:bodyPr/>
          <a:lstStyle/>
          <a:p>
            <a:pPr eaLnBrk="1" hangingPunct="1"/>
            <a:r>
              <a:rPr lang="en-US" altLang="en-US" dirty="0"/>
              <a:t>Control (Cont.)</a:t>
            </a:r>
          </a:p>
        </p:txBody>
      </p:sp>
      <p:sp>
        <p:nvSpPr>
          <p:cNvPr id="3" name="Content Placeholder 2">
            <a:extLst>
              <a:ext uri="{FF2B5EF4-FFF2-40B4-BE49-F238E27FC236}">
                <a16:creationId xmlns:a16="http://schemas.microsoft.com/office/drawing/2014/main" id="{3031EBBB-CE23-48F5-A181-EADABE102422}"/>
              </a:ext>
            </a:extLst>
          </p:cNvPr>
          <p:cNvSpPr>
            <a:spLocks noGrp="1"/>
          </p:cNvSpPr>
          <p:nvPr>
            <p:ph idx="1"/>
          </p:nvPr>
        </p:nvSpPr>
        <p:spPr/>
        <p:txBody>
          <a:bodyPr rtlCol="0">
            <a:normAutofit/>
          </a:bodyPr>
          <a:lstStyle/>
          <a:p>
            <a:pPr>
              <a:defRPr/>
            </a:pPr>
            <a:r>
              <a:rPr lang="en-US" dirty="0"/>
              <a:t>System automatically establishes EP 290 - Fund Usage Review</a:t>
            </a:r>
          </a:p>
          <a:p>
            <a:pPr lvl="1">
              <a:defRPr/>
            </a:pPr>
            <a:r>
              <a:rPr lang="en-US" dirty="0"/>
              <a:t>When FIDUCIARY OVERSIGHT TYPE field set to </a:t>
            </a:r>
            <a:r>
              <a:rPr lang="en-US" i="1" dirty="0"/>
              <a:t>Fund Usage Review</a:t>
            </a:r>
          </a:p>
          <a:p>
            <a:pPr lvl="1">
              <a:defRPr/>
            </a:pPr>
            <a:r>
              <a:rPr lang="en-US" dirty="0"/>
              <a:t>Based on previously established FUND USAGE REVIEW DATE field</a:t>
            </a:r>
          </a:p>
          <a:p>
            <a:pPr>
              <a:defRPr/>
            </a:pPr>
            <a:r>
              <a:rPr lang="en-US" dirty="0"/>
              <a:t>Ensure fiduciary oversight and diary date appropriate</a:t>
            </a:r>
          </a:p>
          <a:p>
            <a:pPr>
              <a:defRPr/>
            </a:pPr>
            <a:r>
              <a:rPr lang="en-US" dirty="0"/>
              <a:t>If SIA pending</a:t>
            </a:r>
          </a:p>
          <a:p>
            <a:pPr lvl="1">
              <a:defRPr/>
            </a:pPr>
            <a:r>
              <a:rPr lang="en-US" dirty="0"/>
              <a:t>Leave future diary in place for appointed fiduciary</a:t>
            </a:r>
          </a:p>
          <a:p>
            <a:pPr lvl="1">
              <a:defRPr/>
            </a:pPr>
            <a:r>
              <a:rPr lang="en-US" dirty="0"/>
              <a:t>Update FIDUCIARY OVERSIGHT TYPE and diary upon completion of SIA</a:t>
            </a:r>
          </a:p>
          <a:p>
            <a:pPr>
              <a:defRPr/>
            </a:pPr>
            <a:endParaRPr lang="en-US" dirty="0"/>
          </a:p>
          <a:p>
            <a:pPr eaLnBrk="1" fontAlgn="auto" hangingPunct="1">
              <a:spcAft>
                <a:spcPts val="0"/>
              </a:spcAft>
              <a:defRPr/>
            </a:pPr>
            <a:endParaRPr lang="en-US" dirty="0"/>
          </a:p>
        </p:txBody>
      </p:sp>
      <p:sp>
        <p:nvSpPr>
          <p:cNvPr id="5" name="Slide Number Placeholder 3">
            <a:extLst>
              <a:ext uri="{FF2B5EF4-FFF2-40B4-BE49-F238E27FC236}">
                <a16:creationId xmlns:a16="http://schemas.microsoft.com/office/drawing/2014/main" id="{DBCCEDCF-A104-A201-CDC1-2AA3DF7DBCC5}"/>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22</a:t>
            </a:fld>
            <a:endParaRPr lang="en-US" dirty="0"/>
          </a:p>
        </p:txBody>
      </p:sp>
      <p:sp>
        <p:nvSpPr>
          <p:cNvPr id="6" name="Title 1">
            <a:extLst>
              <a:ext uri="{FF2B5EF4-FFF2-40B4-BE49-F238E27FC236}">
                <a16:creationId xmlns:a16="http://schemas.microsoft.com/office/drawing/2014/main" id="{8FF858C5-6CCC-ABDF-5D06-E7E2C1EEE74E}"/>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extLst>
      <p:ext uri="{BB962C8B-B14F-4D97-AF65-F5344CB8AC3E}">
        <p14:creationId xmlns:p14="http://schemas.microsoft.com/office/powerpoint/2010/main" val="35388910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6BE3AD56-9748-4317-A124-32F83988CFEE}"/>
              </a:ext>
            </a:extLst>
          </p:cNvPr>
          <p:cNvSpPr>
            <a:spLocks noGrp="1" noChangeArrowheads="1"/>
          </p:cNvSpPr>
          <p:nvPr>
            <p:ph type="title"/>
          </p:nvPr>
        </p:nvSpPr>
        <p:spPr/>
        <p:txBody>
          <a:bodyPr/>
          <a:lstStyle/>
          <a:p>
            <a:pPr eaLnBrk="1" hangingPunct="1"/>
            <a:r>
              <a:rPr lang="en-US" altLang="en-US" dirty="0"/>
              <a:t>Control (Cont.)</a:t>
            </a:r>
          </a:p>
        </p:txBody>
      </p:sp>
      <p:sp>
        <p:nvSpPr>
          <p:cNvPr id="3" name="Content Placeholder 2">
            <a:extLst>
              <a:ext uri="{FF2B5EF4-FFF2-40B4-BE49-F238E27FC236}">
                <a16:creationId xmlns:a16="http://schemas.microsoft.com/office/drawing/2014/main" id="{3031EBBB-CE23-48F5-A181-EADABE102422}"/>
              </a:ext>
            </a:extLst>
          </p:cNvPr>
          <p:cNvSpPr>
            <a:spLocks noGrp="1"/>
          </p:cNvSpPr>
          <p:nvPr>
            <p:ph idx="1"/>
          </p:nvPr>
        </p:nvSpPr>
        <p:spPr/>
        <p:txBody>
          <a:bodyPr rtlCol="0">
            <a:normAutofit/>
          </a:bodyPr>
          <a:lstStyle/>
          <a:p>
            <a:pPr>
              <a:defRPr/>
            </a:pPr>
            <a:r>
              <a:rPr lang="en-US" dirty="0"/>
              <a:t>Establish diary matching FUND USAGE REVIEW DATE field</a:t>
            </a:r>
          </a:p>
          <a:p>
            <a:pPr>
              <a:defRPr/>
            </a:pPr>
            <a:r>
              <a:rPr lang="en-US" dirty="0"/>
              <a:t>Ensure fiduciary receives notification to provide FUR</a:t>
            </a:r>
          </a:p>
          <a:p>
            <a:pPr>
              <a:defRPr/>
            </a:pPr>
            <a:r>
              <a:rPr lang="en-US" dirty="0"/>
              <a:t>System automatically establishes EP 30 days prior to diary</a:t>
            </a:r>
          </a:p>
          <a:p>
            <a:pPr>
              <a:defRPr/>
            </a:pPr>
            <a:r>
              <a:rPr lang="en-US" dirty="0"/>
              <a:t>Manually establish EP if not already established</a:t>
            </a:r>
          </a:p>
          <a:p>
            <a:pPr>
              <a:defRPr/>
            </a:pPr>
            <a:r>
              <a:rPr lang="en-US" dirty="0"/>
              <a:t>Not required to align diary date with court accounting</a:t>
            </a:r>
          </a:p>
        </p:txBody>
      </p:sp>
      <p:sp>
        <p:nvSpPr>
          <p:cNvPr id="5" name="Slide Number Placeholder 3">
            <a:extLst>
              <a:ext uri="{FF2B5EF4-FFF2-40B4-BE49-F238E27FC236}">
                <a16:creationId xmlns:a16="http://schemas.microsoft.com/office/drawing/2014/main" id="{DBCCEDCF-A104-A201-CDC1-2AA3DF7DBCC5}"/>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23</a:t>
            </a:fld>
            <a:endParaRPr lang="en-US" dirty="0"/>
          </a:p>
        </p:txBody>
      </p:sp>
      <p:sp>
        <p:nvSpPr>
          <p:cNvPr id="6" name="Title 1">
            <a:extLst>
              <a:ext uri="{FF2B5EF4-FFF2-40B4-BE49-F238E27FC236}">
                <a16:creationId xmlns:a16="http://schemas.microsoft.com/office/drawing/2014/main" id="{8FF858C5-6CCC-ABDF-5D06-E7E2C1EEE74E}"/>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extLst>
      <p:ext uri="{BB962C8B-B14F-4D97-AF65-F5344CB8AC3E}">
        <p14:creationId xmlns:p14="http://schemas.microsoft.com/office/powerpoint/2010/main" val="34104650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B00170D5-F419-4DEA-B8EE-41A9B59C058E}"/>
              </a:ext>
            </a:extLst>
          </p:cNvPr>
          <p:cNvSpPr>
            <a:spLocks noGrp="1" noChangeArrowheads="1"/>
          </p:cNvSpPr>
          <p:nvPr>
            <p:ph type="title"/>
          </p:nvPr>
        </p:nvSpPr>
        <p:spPr/>
        <p:txBody>
          <a:bodyPr/>
          <a:lstStyle/>
          <a:p>
            <a:pPr eaLnBrk="1" hangingPunct="1"/>
            <a:r>
              <a:rPr lang="en-US" altLang="en-US" dirty="0"/>
              <a:t>Initial Diary</a:t>
            </a:r>
          </a:p>
        </p:txBody>
      </p:sp>
      <p:sp>
        <p:nvSpPr>
          <p:cNvPr id="9" name="Title 1">
            <a:extLst>
              <a:ext uri="{FF2B5EF4-FFF2-40B4-BE49-F238E27FC236}">
                <a16:creationId xmlns:a16="http://schemas.microsoft.com/office/drawing/2014/main" id="{59DF7067-FDE3-BDFB-5A48-436612A4FC2B}"/>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pic>
        <p:nvPicPr>
          <p:cNvPr id="34" name="Picture 33">
            <a:extLst>
              <a:ext uri="{FF2B5EF4-FFF2-40B4-BE49-F238E27FC236}">
                <a16:creationId xmlns:a16="http://schemas.microsoft.com/office/drawing/2014/main" id="{A4B3EFBF-C7A4-5474-B8E6-EC608D7069B7}"/>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544" y="953516"/>
            <a:ext cx="9096456" cy="5294531"/>
          </a:xfrm>
          <a:prstGeom prst="rect">
            <a:avLst/>
          </a:prstGeom>
        </p:spPr>
      </p:pic>
      <p:sp>
        <p:nvSpPr>
          <p:cNvPr id="11" name="TextBox 10">
            <a:extLst>
              <a:ext uri="{FF2B5EF4-FFF2-40B4-BE49-F238E27FC236}">
                <a16:creationId xmlns:a16="http://schemas.microsoft.com/office/drawing/2014/main" id="{30385AB3-EB27-7E6C-942F-4AF6E07E1348}"/>
              </a:ext>
            </a:extLst>
          </p:cNvPr>
          <p:cNvSpPr txBox="1"/>
          <p:nvPr/>
        </p:nvSpPr>
        <p:spPr>
          <a:xfrm>
            <a:off x="181056" y="953516"/>
            <a:ext cx="4572000" cy="64633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a:ea typeface="+mn-ea"/>
                <a:cs typeface="+mn-cs"/>
              </a:rPr>
              <a:t>If the most recently completed oversight activity was…</a:t>
            </a:r>
          </a:p>
        </p:txBody>
      </p:sp>
      <p:sp>
        <p:nvSpPr>
          <p:cNvPr id="15" name="TextBox 14">
            <a:extLst>
              <a:ext uri="{FF2B5EF4-FFF2-40B4-BE49-F238E27FC236}">
                <a16:creationId xmlns:a16="http://schemas.microsoft.com/office/drawing/2014/main" id="{0E3D324F-F48D-BCC8-831D-043368BCC487}"/>
              </a:ext>
            </a:extLst>
          </p:cNvPr>
          <p:cNvSpPr txBox="1"/>
          <p:nvPr/>
        </p:nvSpPr>
        <p:spPr>
          <a:xfrm>
            <a:off x="146420" y="1560047"/>
            <a:ext cx="4572000" cy="35394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An unscheduled field examination</a:t>
            </a:r>
          </a:p>
        </p:txBody>
      </p:sp>
      <p:sp>
        <p:nvSpPr>
          <p:cNvPr id="17" name="TextBox 16">
            <a:extLst>
              <a:ext uri="{FF2B5EF4-FFF2-40B4-BE49-F238E27FC236}">
                <a16:creationId xmlns:a16="http://schemas.microsoft.com/office/drawing/2014/main" id="{CC37FF47-0E2A-6FBD-53DB-A0D719D8B7F5}"/>
              </a:ext>
            </a:extLst>
          </p:cNvPr>
          <p:cNvSpPr txBox="1"/>
          <p:nvPr/>
        </p:nvSpPr>
        <p:spPr>
          <a:xfrm>
            <a:off x="146420" y="1881073"/>
            <a:ext cx="4572000" cy="140038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Requesting or updating</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Bond information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Financial accounts, or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The fiduciary or beneficiary’s contact information</a:t>
            </a:r>
          </a:p>
        </p:txBody>
      </p:sp>
      <p:sp>
        <p:nvSpPr>
          <p:cNvPr id="19" name="TextBox 18">
            <a:extLst>
              <a:ext uri="{FF2B5EF4-FFF2-40B4-BE49-F238E27FC236}">
                <a16:creationId xmlns:a16="http://schemas.microsoft.com/office/drawing/2014/main" id="{E849AC7F-99B1-4073-EF81-ACC0B958D1E2}"/>
              </a:ext>
            </a:extLst>
          </p:cNvPr>
          <p:cNvSpPr txBox="1"/>
          <p:nvPr/>
        </p:nvSpPr>
        <p:spPr>
          <a:xfrm>
            <a:off x="146420" y="3236026"/>
            <a:ext cx="4572000" cy="35394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An initial appointment field examination</a:t>
            </a:r>
          </a:p>
        </p:txBody>
      </p:sp>
      <p:sp>
        <p:nvSpPr>
          <p:cNvPr id="21" name="TextBox 20">
            <a:extLst>
              <a:ext uri="{FF2B5EF4-FFF2-40B4-BE49-F238E27FC236}">
                <a16:creationId xmlns:a16="http://schemas.microsoft.com/office/drawing/2014/main" id="{688FECAE-573C-3E44-6FAB-94B65109137B}"/>
              </a:ext>
            </a:extLst>
          </p:cNvPr>
          <p:cNvSpPr txBox="1"/>
          <p:nvPr/>
        </p:nvSpPr>
        <p:spPr>
          <a:xfrm>
            <a:off x="146420" y="3608457"/>
            <a:ext cx="4572000" cy="35394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A successor initial appointment field examination</a:t>
            </a:r>
          </a:p>
        </p:txBody>
      </p:sp>
      <p:sp>
        <p:nvSpPr>
          <p:cNvPr id="23" name="TextBox 22">
            <a:extLst>
              <a:ext uri="{FF2B5EF4-FFF2-40B4-BE49-F238E27FC236}">
                <a16:creationId xmlns:a16="http://schemas.microsoft.com/office/drawing/2014/main" id="{8C67460F-CDF4-F630-1B5D-2737D119A271}"/>
              </a:ext>
            </a:extLst>
          </p:cNvPr>
          <p:cNvSpPr txBox="1"/>
          <p:nvPr/>
        </p:nvSpPr>
        <p:spPr>
          <a:xfrm>
            <a:off x="146420" y="4827657"/>
            <a:ext cx="4572000" cy="35394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A scheduled follow-up field examination</a:t>
            </a:r>
          </a:p>
        </p:txBody>
      </p:sp>
      <p:sp>
        <p:nvSpPr>
          <p:cNvPr id="25" name="TextBox 24">
            <a:extLst>
              <a:ext uri="{FF2B5EF4-FFF2-40B4-BE49-F238E27FC236}">
                <a16:creationId xmlns:a16="http://schemas.microsoft.com/office/drawing/2014/main" id="{87815092-85F6-65D9-4CF5-918F91A9DC57}"/>
              </a:ext>
            </a:extLst>
          </p:cNvPr>
          <p:cNvSpPr txBox="1"/>
          <p:nvPr/>
        </p:nvSpPr>
        <p:spPr>
          <a:xfrm>
            <a:off x="146420" y="5208657"/>
            <a:ext cx="4572000" cy="35394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An annual letter</a:t>
            </a:r>
          </a:p>
        </p:txBody>
      </p:sp>
      <p:sp>
        <p:nvSpPr>
          <p:cNvPr id="27" name="TextBox 26">
            <a:extLst>
              <a:ext uri="{FF2B5EF4-FFF2-40B4-BE49-F238E27FC236}">
                <a16:creationId xmlns:a16="http://schemas.microsoft.com/office/drawing/2014/main" id="{00E570E0-C225-B4C7-EB14-BFED1F3CC661}"/>
              </a:ext>
            </a:extLst>
          </p:cNvPr>
          <p:cNvSpPr txBox="1"/>
          <p:nvPr/>
        </p:nvSpPr>
        <p:spPr>
          <a:xfrm>
            <a:off x="146420" y="5556647"/>
            <a:ext cx="4572000" cy="61555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An approved accounting where the fiduciary is no longer required to account</a:t>
            </a:r>
          </a:p>
        </p:txBody>
      </p:sp>
      <p:sp>
        <p:nvSpPr>
          <p:cNvPr id="13" name="TextBox 12">
            <a:extLst>
              <a:ext uri="{FF2B5EF4-FFF2-40B4-BE49-F238E27FC236}">
                <a16:creationId xmlns:a16="http://schemas.microsoft.com/office/drawing/2014/main" id="{0ECC03DD-86DB-973F-2FDE-4B1E68E55E2D}"/>
              </a:ext>
            </a:extLst>
          </p:cNvPr>
          <p:cNvSpPr txBox="1"/>
          <p:nvPr/>
        </p:nvSpPr>
        <p:spPr>
          <a:xfrm>
            <a:off x="4524456" y="953516"/>
            <a:ext cx="4572000" cy="64633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a:ea typeface="+mn-ea"/>
                <a:cs typeface="+mn-cs"/>
              </a:rPr>
              <a:t>Then input a fund usage report due date to occur in…</a:t>
            </a:r>
          </a:p>
        </p:txBody>
      </p:sp>
      <p:sp>
        <p:nvSpPr>
          <p:cNvPr id="29" name="TextBox 28">
            <a:extLst>
              <a:ext uri="{FF2B5EF4-FFF2-40B4-BE49-F238E27FC236}">
                <a16:creationId xmlns:a16="http://schemas.microsoft.com/office/drawing/2014/main" id="{7A04EB9B-07FA-044B-6454-57ADC83CAE31}"/>
              </a:ext>
            </a:extLst>
          </p:cNvPr>
          <p:cNvSpPr txBox="1"/>
          <p:nvPr/>
        </p:nvSpPr>
        <p:spPr>
          <a:xfrm>
            <a:off x="4604119" y="1561742"/>
            <a:ext cx="4572000" cy="61555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Three months to allow for resolution of any fund usage/management issues by hub personnel</a:t>
            </a:r>
          </a:p>
        </p:txBody>
      </p:sp>
      <p:sp>
        <p:nvSpPr>
          <p:cNvPr id="31" name="TextBox 30">
            <a:extLst>
              <a:ext uri="{FF2B5EF4-FFF2-40B4-BE49-F238E27FC236}">
                <a16:creationId xmlns:a16="http://schemas.microsoft.com/office/drawing/2014/main" id="{1BC0CD84-CD45-2CBC-1C9D-1120E08912A8}"/>
              </a:ext>
            </a:extLst>
          </p:cNvPr>
          <p:cNvSpPr txBox="1"/>
          <p:nvPr/>
        </p:nvSpPr>
        <p:spPr>
          <a:xfrm>
            <a:off x="4604119" y="3207185"/>
            <a:ext cx="4572000" cy="140038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Six months to</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Allow hub personnel to confirm no issues exist early in the fiduciary appointment, and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Provide time for the fiduciary to acclimate to VA requirements</a:t>
            </a:r>
          </a:p>
        </p:txBody>
      </p:sp>
      <p:sp>
        <p:nvSpPr>
          <p:cNvPr id="33" name="TextBox 32">
            <a:extLst>
              <a:ext uri="{FF2B5EF4-FFF2-40B4-BE49-F238E27FC236}">
                <a16:creationId xmlns:a16="http://schemas.microsoft.com/office/drawing/2014/main" id="{A8DF6EDA-0EC0-C0BA-D0CE-345A2C920CC2}"/>
              </a:ext>
            </a:extLst>
          </p:cNvPr>
          <p:cNvSpPr txBox="1"/>
          <p:nvPr/>
        </p:nvSpPr>
        <p:spPr>
          <a:xfrm>
            <a:off x="4604119" y="4876800"/>
            <a:ext cx="4592782" cy="61555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12 months to establish regular oversight when no issues are reported</a:t>
            </a:r>
          </a:p>
        </p:txBody>
      </p:sp>
      <p:sp>
        <p:nvSpPr>
          <p:cNvPr id="35" name="TextBox 34">
            <a:extLst>
              <a:ext uri="{FF2B5EF4-FFF2-40B4-BE49-F238E27FC236}">
                <a16:creationId xmlns:a16="http://schemas.microsoft.com/office/drawing/2014/main" id="{D5ED7B70-D5BA-EE4D-1849-6CCA34557278}"/>
              </a:ext>
            </a:extLst>
          </p:cNvPr>
          <p:cNvSpPr txBox="1"/>
          <p:nvPr/>
        </p:nvSpPr>
        <p:spPr>
          <a:xfrm>
            <a:off x="4604119" y="5632847"/>
            <a:ext cx="4592782" cy="61555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12 months from the approved accounting notification letter date</a:t>
            </a:r>
          </a:p>
        </p:txBody>
      </p:sp>
      <p:sp>
        <p:nvSpPr>
          <p:cNvPr id="8" name="Slide Number Placeholder 3">
            <a:extLst>
              <a:ext uri="{FF2B5EF4-FFF2-40B4-BE49-F238E27FC236}">
                <a16:creationId xmlns:a16="http://schemas.microsoft.com/office/drawing/2014/main" id="{CAACCA38-ED6A-6F02-EE37-9C0A8C844C7B}"/>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AE050878-F522-4342-8A65-347C99A582C6}"/>
              </a:ext>
            </a:extLst>
          </p:cNvPr>
          <p:cNvSpPr>
            <a:spLocks noGrp="1" noChangeArrowheads="1"/>
          </p:cNvSpPr>
          <p:nvPr>
            <p:ph type="title"/>
          </p:nvPr>
        </p:nvSpPr>
        <p:spPr/>
        <p:txBody>
          <a:bodyPr/>
          <a:lstStyle/>
          <a:p>
            <a:pPr eaLnBrk="1" hangingPunct="1"/>
            <a:r>
              <a:rPr lang="en-US" altLang="en-US"/>
              <a:t>Subsequent Diaries</a:t>
            </a:r>
          </a:p>
        </p:txBody>
      </p:sp>
      <p:sp>
        <p:nvSpPr>
          <p:cNvPr id="47107" name="Content Placeholder 2">
            <a:extLst>
              <a:ext uri="{FF2B5EF4-FFF2-40B4-BE49-F238E27FC236}">
                <a16:creationId xmlns:a16="http://schemas.microsoft.com/office/drawing/2014/main" id="{38C237C6-4F23-4057-BB88-C9FF855ABD4F}"/>
              </a:ext>
            </a:extLst>
          </p:cNvPr>
          <p:cNvSpPr>
            <a:spLocks noGrp="1" noChangeArrowheads="1"/>
          </p:cNvSpPr>
          <p:nvPr>
            <p:ph idx="1"/>
          </p:nvPr>
        </p:nvSpPr>
        <p:spPr/>
        <p:txBody>
          <a:bodyPr/>
          <a:lstStyle/>
          <a:p>
            <a:pPr eaLnBrk="1" hangingPunct="1"/>
            <a:r>
              <a:rPr lang="en-US" altLang="en-US" dirty="0"/>
              <a:t>2 years from last </a:t>
            </a:r>
            <a:r>
              <a:rPr lang="en-US" altLang="en-US" i="1" dirty="0"/>
              <a:t>Fund Usage Due Letter </a:t>
            </a:r>
            <a:r>
              <a:rPr lang="en-US" altLang="en-US" dirty="0"/>
              <a:t>date</a:t>
            </a:r>
          </a:p>
          <a:p>
            <a:pPr eaLnBrk="1" hangingPunct="1"/>
            <a:r>
              <a:rPr lang="en-US" altLang="en-US" dirty="0"/>
              <a:t>If re-mailed, use original letter date</a:t>
            </a:r>
          </a:p>
          <a:p>
            <a:pPr eaLnBrk="1" hangingPunct="1"/>
            <a:r>
              <a:rPr lang="en-US" altLang="en-US" dirty="0"/>
              <a:t>Ensure systems updated</a:t>
            </a:r>
          </a:p>
          <a:p>
            <a:pPr lvl="1" eaLnBrk="1" hangingPunct="1"/>
            <a:r>
              <a:rPr lang="en-US" altLang="en-US" dirty="0"/>
              <a:t>FIDUCIARY OVERSIGHT TYPE field</a:t>
            </a:r>
          </a:p>
          <a:p>
            <a:pPr lvl="1" eaLnBrk="1" hangingPunct="1"/>
            <a:r>
              <a:rPr lang="en-US" altLang="en-US" dirty="0"/>
              <a:t>FUND USAGE REVIEW DATE field</a:t>
            </a:r>
          </a:p>
        </p:txBody>
      </p:sp>
      <p:sp>
        <p:nvSpPr>
          <p:cNvPr id="5" name="Slide Number Placeholder 3">
            <a:extLst>
              <a:ext uri="{FF2B5EF4-FFF2-40B4-BE49-F238E27FC236}">
                <a16:creationId xmlns:a16="http://schemas.microsoft.com/office/drawing/2014/main" id="{9A12ADBA-71C6-EE2C-BF0B-FB394CC7512C}"/>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25</a:t>
            </a:fld>
            <a:endParaRPr lang="en-US" dirty="0"/>
          </a:p>
        </p:txBody>
      </p:sp>
      <p:sp>
        <p:nvSpPr>
          <p:cNvPr id="6" name="Title 1">
            <a:extLst>
              <a:ext uri="{FF2B5EF4-FFF2-40B4-BE49-F238E27FC236}">
                <a16:creationId xmlns:a16="http://schemas.microsoft.com/office/drawing/2014/main" id="{326D5DC4-6EE1-5B5D-200A-196E50788D7C}"/>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AE050878-F522-4342-8A65-347C99A582C6}"/>
              </a:ext>
            </a:extLst>
          </p:cNvPr>
          <p:cNvSpPr>
            <a:spLocks noGrp="1" noChangeArrowheads="1"/>
          </p:cNvSpPr>
          <p:nvPr>
            <p:ph type="title"/>
          </p:nvPr>
        </p:nvSpPr>
        <p:spPr/>
        <p:txBody>
          <a:bodyPr/>
          <a:lstStyle/>
          <a:p>
            <a:pPr eaLnBrk="1" hangingPunct="1"/>
            <a:r>
              <a:rPr lang="en-US" altLang="en-US" dirty="0"/>
              <a:t>Subsequent Diaries (Cont.)</a:t>
            </a:r>
          </a:p>
        </p:txBody>
      </p:sp>
      <p:graphicFrame>
        <p:nvGraphicFramePr>
          <p:cNvPr id="2" name="Table 2">
            <a:extLst>
              <a:ext uri="{FF2B5EF4-FFF2-40B4-BE49-F238E27FC236}">
                <a16:creationId xmlns:a16="http://schemas.microsoft.com/office/drawing/2014/main" id="{29D9A0B5-6AD4-402F-B73E-B976BD913AD6}"/>
              </a:ext>
            </a:extLst>
          </p:cNvPr>
          <p:cNvGraphicFramePr>
            <a:graphicFrameLocks noGrp="1"/>
          </p:cNvGraphicFramePr>
          <p:nvPr>
            <p:ph idx="1"/>
            <p:extLst>
              <p:ext uri="{D42A27DB-BD31-4B8C-83A1-F6EECF244321}">
                <p14:modId xmlns:p14="http://schemas.microsoft.com/office/powerpoint/2010/main" val="728535745"/>
              </p:ext>
            </p:extLst>
          </p:nvPr>
        </p:nvGraphicFramePr>
        <p:xfrm>
          <a:off x="457200" y="2081383"/>
          <a:ext cx="8229600" cy="2895600"/>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2275948952"/>
                    </a:ext>
                  </a:extLst>
                </a:gridCol>
                <a:gridCol w="5638800">
                  <a:extLst>
                    <a:ext uri="{9D8B030D-6E8A-4147-A177-3AD203B41FA5}">
                      <a16:colId xmlns:a16="http://schemas.microsoft.com/office/drawing/2014/main" val="786952002"/>
                    </a:ext>
                  </a:extLst>
                </a:gridCol>
              </a:tblGrid>
              <a:tr h="482600">
                <a:tc>
                  <a:txBody>
                    <a:bodyPr/>
                    <a:lstStyle/>
                    <a:p>
                      <a:pPr algn="ctr" fontAlgn="base"/>
                      <a:r>
                        <a:rPr lang="en-US" b="1" dirty="0">
                          <a:effectLst/>
                          <a:latin typeface="Arial" panose="020B0604020202020204" pitchFamily="34" charset="0"/>
                        </a:rPr>
                        <a:t>Key Dates</a:t>
                      </a:r>
                      <a:endParaRPr lang="en-US" dirty="0">
                        <a:effectLst/>
                      </a:endParaRPr>
                    </a:p>
                  </a:txBody>
                  <a:tcPr marL="6350" marR="6350" marT="6350" marB="6350" anchor="ctr"/>
                </a:tc>
                <a:tc>
                  <a:txBody>
                    <a:bodyPr/>
                    <a:lstStyle/>
                    <a:p>
                      <a:pPr algn="ctr" fontAlgn="base"/>
                      <a:r>
                        <a:rPr lang="en-US" b="1">
                          <a:effectLst/>
                          <a:latin typeface="Arial" panose="020B0604020202020204" pitchFamily="34" charset="0"/>
                        </a:rPr>
                        <a:t>Description</a:t>
                      </a:r>
                      <a:endParaRPr lang="en-US">
                        <a:effectLst/>
                      </a:endParaRPr>
                    </a:p>
                  </a:txBody>
                  <a:tcPr marL="6350" marR="6350" marT="6350" marB="6350" anchor="ctr"/>
                </a:tc>
                <a:extLst>
                  <a:ext uri="{0D108BD9-81ED-4DB2-BD59-A6C34878D82A}">
                    <a16:rowId xmlns:a16="http://schemas.microsoft.com/office/drawing/2014/main" val="1691720711"/>
                  </a:ext>
                </a:extLst>
              </a:tr>
              <a:tr h="482600">
                <a:tc>
                  <a:txBody>
                    <a:bodyPr/>
                    <a:lstStyle/>
                    <a:p>
                      <a:pPr fontAlgn="base"/>
                      <a:r>
                        <a:rPr lang="en-US">
                          <a:effectLst/>
                          <a:latin typeface="Arial" panose="020B0604020202020204" pitchFamily="34" charset="0"/>
                        </a:rPr>
                        <a:t>October 1, 2020</a:t>
                      </a:r>
                      <a:endParaRPr lang="en-US">
                        <a:effectLst/>
                      </a:endParaRPr>
                    </a:p>
                  </a:txBody>
                  <a:tcPr marL="6350" marR="6350" marT="6350" marB="6350" anchor="ctr"/>
                </a:tc>
                <a:tc>
                  <a:txBody>
                    <a:bodyPr/>
                    <a:lstStyle/>
                    <a:p>
                      <a:pPr fontAlgn="base"/>
                      <a:r>
                        <a:rPr lang="en-US" i="1" dirty="0">
                          <a:effectLst/>
                          <a:latin typeface="Arial" panose="020B0604020202020204" pitchFamily="34" charset="0"/>
                        </a:rPr>
                        <a:t>Fund Usage Due Letter</a:t>
                      </a:r>
                      <a:r>
                        <a:rPr lang="en-US" dirty="0">
                          <a:effectLst/>
                          <a:latin typeface="Arial" panose="020B0604020202020204" pitchFamily="34" charset="0"/>
                        </a:rPr>
                        <a:t> sent by system</a:t>
                      </a:r>
                      <a:endParaRPr lang="en-US" dirty="0">
                        <a:effectLst/>
                      </a:endParaRPr>
                    </a:p>
                  </a:txBody>
                  <a:tcPr marL="6350" marR="6350" marT="6350" marB="6350" anchor="ctr"/>
                </a:tc>
                <a:extLst>
                  <a:ext uri="{0D108BD9-81ED-4DB2-BD59-A6C34878D82A}">
                    <a16:rowId xmlns:a16="http://schemas.microsoft.com/office/drawing/2014/main" val="3253628890"/>
                  </a:ext>
                </a:extLst>
              </a:tr>
              <a:tr h="482600">
                <a:tc>
                  <a:txBody>
                    <a:bodyPr/>
                    <a:lstStyle/>
                    <a:p>
                      <a:pPr fontAlgn="base"/>
                      <a:r>
                        <a:rPr lang="en-US">
                          <a:effectLst/>
                          <a:latin typeface="Arial" panose="020B0604020202020204" pitchFamily="34" charset="0"/>
                        </a:rPr>
                        <a:t>October 31, 2020</a:t>
                      </a:r>
                      <a:endParaRPr lang="en-US">
                        <a:effectLst/>
                      </a:endParaRPr>
                    </a:p>
                  </a:txBody>
                  <a:tcPr marL="6350" marR="6350" marT="6350" marB="6350" anchor="ctr"/>
                </a:tc>
                <a:tc>
                  <a:txBody>
                    <a:bodyPr/>
                    <a:lstStyle/>
                    <a:p>
                      <a:pPr fontAlgn="base"/>
                      <a:r>
                        <a:rPr lang="en-US" dirty="0">
                          <a:effectLst/>
                          <a:latin typeface="Arial" panose="020B0604020202020204" pitchFamily="34" charset="0"/>
                        </a:rPr>
                        <a:t>Fund usage report due to hub</a:t>
                      </a:r>
                      <a:endParaRPr lang="en-US" dirty="0">
                        <a:effectLst/>
                      </a:endParaRPr>
                    </a:p>
                  </a:txBody>
                  <a:tcPr marL="6350" marR="6350" marT="6350" marB="6350" anchor="ctr"/>
                </a:tc>
                <a:extLst>
                  <a:ext uri="{0D108BD9-81ED-4DB2-BD59-A6C34878D82A}">
                    <a16:rowId xmlns:a16="http://schemas.microsoft.com/office/drawing/2014/main" val="731069353"/>
                  </a:ext>
                </a:extLst>
              </a:tr>
              <a:tr h="482600">
                <a:tc>
                  <a:txBody>
                    <a:bodyPr/>
                    <a:lstStyle/>
                    <a:p>
                      <a:pPr fontAlgn="base"/>
                      <a:r>
                        <a:rPr lang="en-US">
                          <a:effectLst/>
                          <a:latin typeface="Arial" panose="020B0604020202020204" pitchFamily="34" charset="0"/>
                        </a:rPr>
                        <a:t>November 1, 2020</a:t>
                      </a:r>
                      <a:endParaRPr lang="en-US">
                        <a:effectLst/>
                      </a:endParaRPr>
                    </a:p>
                  </a:txBody>
                  <a:tcPr marL="6350" marR="6350" marT="6350" marB="6350" anchor="ctr"/>
                </a:tc>
                <a:tc>
                  <a:txBody>
                    <a:bodyPr/>
                    <a:lstStyle/>
                    <a:p>
                      <a:pPr fontAlgn="base"/>
                      <a:r>
                        <a:rPr lang="en-US" dirty="0">
                          <a:effectLst/>
                          <a:latin typeface="Arial" panose="020B0604020202020204" pitchFamily="34" charset="0"/>
                        </a:rPr>
                        <a:t>Fund usage report received by hub</a:t>
                      </a:r>
                      <a:endParaRPr lang="en-US" dirty="0">
                        <a:effectLst/>
                      </a:endParaRPr>
                    </a:p>
                  </a:txBody>
                  <a:tcPr marL="6350" marR="6350" marT="6350" marB="6350" anchor="ctr"/>
                </a:tc>
                <a:extLst>
                  <a:ext uri="{0D108BD9-81ED-4DB2-BD59-A6C34878D82A}">
                    <a16:rowId xmlns:a16="http://schemas.microsoft.com/office/drawing/2014/main" val="3310418171"/>
                  </a:ext>
                </a:extLst>
              </a:tr>
              <a:tr h="482600">
                <a:tc>
                  <a:txBody>
                    <a:bodyPr/>
                    <a:lstStyle/>
                    <a:p>
                      <a:pPr fontAlgn="base"/>
                      <a:r>
                        <a:rPr lang="en-US">
                          <a:effectLst/>
                          <a:latin typeface="Arial" panose="020B0604020202020204" pitchFamily="34" charset="0"/>
                        </a:rPr>
                        <a:t>November 18, 2020</a:t>
                      </a:r>
                      <a:endParaRPr lang="en-US">
                        <a:effectLst/>
                      </a:endParaRPr>
                    </a:p>
                  </a:txBody>
                  <a:tcPr marL="6350" marR="6350" marT="6350" marB="6350" anchor="ctr"/>
                </a:tc>
                <a:tc>
                  <a:txBody>
                    <a:bodyPr/>
                    <a:lstStyle/>
                    <a:p>
                      <a:pPr fontAlgn="base"/>
                      <a:r>
                        <a:rPr lang="en-US" dirty="0">
                          <a:effectLst/>
                          <a:latin typeface="Arial" panose="020B0604020202020204" pitchFamily="34" charset="0"/>
                        </a:rPr>
                        <a:t>Fund usage review completed by hub</a:t>
                      </a:r>
                      <a:endParaRPr lang="en-US" dirty="0">
                        <a:effectLst/>
                      </a:endParaRPr>
                    </a:p>
                  </a:txBody>
                  <a:tcPr marL="6350" marR="6350" marT="6350" marB="6350" anchor="ctr"/>
                </a:tc>
                <a:extLst>
                  <a:ext uri="{0D108BD9-81ED-4DB2-BD59-A6C34878D82A}">
                    <a16:rowId xmlns:a16="http://schemas.microsoft.com/office/drawing/2014/main" val="2705164733"/>
                  </a:ext>
                </a:extLst>
              </a:tr>
              <a:tr h="482600">
                <a:tc>
                  <a:txBody>
                    <a:bodyPr/>
                    <a:lstStyle/>
                    <a:p>
                      <a:pPr fontAlgn="base"/>
                      <a:r>
                        <a:rPr lang="en-US">
                          <a:effectLst/>
                          <a:latin typeface="Arial" panose="020B0604020202020204" pitchFamily="34" charset="0"/>
                        </a:rPr>
                        <a:t>October 1, 2022</a:t>
                      </a:r>
                      <a:endParaRPr lang="en-US">
                        <a:effectLst/>
                      </a:endParaRPr>
                    </a:p>
                  </a:txBody>
                  <a:tcPr marL="6350" marR="6350" marT="6350" marB="6350" anchor="ctr"/>
                </a:tc>
                <a:tc>
                  <a:txBody>
                    <a:bodyPr/>
                    <a:lstStyle/>
                    <a:p>
                      <a:pPr fontAlgn="base"/>
                      <a:r>
                        <a:rPr lang="en-US" dirty="0">
                          <a:effectLst/>
                          <a:latin typeface="Arial" panose="020B0604020202020204" pitchFamily="34" charset="0"/>
                        </a:rPr>
                        <a:t>Future fund usage review diary</a:t>
                      </a:r>
                      <a:endParaRPr lang="en-US" dirty="0">
                        <a:effectLst/>
                      </a:endParaRPr>
                    </a:p>
                  </a:txBody>
                  <a:tcPr marL="6350" marR="6350" marT="6350" marB="6350" anchor="ctr"/>
                </a:tc>
                <a:extLst>
                  <a:ext uri="{0D108BD9-81ED-4DB2-BD59-A6C34878D82A}">
                    <a16:rowId xmlns:a16="http://schemas.microsoft.com/office/drawing/2014/main" val="2711750758"/>
                  </a:ext>
                </a:extLst>
              </a:tr>
            </a:tbl>
          </a:graphicData>
        </a:graphic>
      </p:graphicFrame>
      <p:sp>
        <p:nvSpPr>
          <p:cNvPr id="5" name="Slide Number Placeholder 3">
            <a:extLst>
              <a:ext uri="{FF2B5EF4-FFF2-40B4-BE49-F238E27FC236}">
                <a16:creationId xmlns:a16="http://schemas.microsoft.com/office/drawing/2014/main" id="{9A12ADBA-71C6-EE2C-BF0B-FB394CC7512C}"/>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26</a:t>
            </a:fld>
            <a:endParaRPr lang="en-US" dirty="0"/>
          </a:p>
        </p:txBody>
      </p:sp>
      <p:sp>
        <p:nvSpPr>
          <p:cNvPr id="6" name="Title 1">
            <a:extLst>
              <a:ext uri="{FF2B5EF4-FFF2-40B4-BE49-F238E27FC236}">
                <a16:creationId xmlns:a16="http://schemas.microsoft.com/office/drawing/2014/main" id="{326D5DC4-6EE1-5B5D-200A-196E50788D7C}"/>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extLst>
      <p:ext uri="{BB962C8B-B14F-4D97-AF65-F5344CB8AC3E}">
        <p14:creationId xmlns:p14="http://schemas.microsoft.com/office/powerpoint/2010/main" val="35825763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FB3C1C8F-ED35-42D1-8438-DE464F95E393}"/>
              </a:ext>
            </a:extLst>
          </p:cNvPr>
          <p:cNvSpPr>
            <a:spLocks noGrp="1" noChangeArrowheads="1"/>
          </p:cNvSpPr>
          <p:nvPr>
            <p:ph type="title"/>
          </p:nvPr>
        </p:nvSpPr>
        <p:spPr/>
        <p:txBody>
          <a:bodyPr/>
          <a:lstStyle/>
          <a:p>
            <a:pPr eaLnBrk="1" hangingPunct="1"/>
            <a:r>
              <a:rPr lang="en-US" altLang="en-US"/>
              <a:t>Assessing Fund Usage</a:t>
            </a:r>
          </a:p>
        </p:txBody>
      </p:sp>
      <p:sp>
        <p:nvSpPr>
          <p:cNvPr id="49155" name="Content Placeholder 2">
            <a:extLst>
              <a:ext uri="{FF2B5EF4-FFF2-40B4-BE49-F238E27FC236}">
                <a16:creationId xmlns:a16="http://schemas.microsoft.com/office/drawing/2014/main" id="{E4BDD2F3-785F-4433-A7B0-37680BEF7BD5}"/>
              </a:ext>
            </a:extLst>
          </p:cNvPr>
          <p:cNvSpPr>
            <a:spLocks noGrp="1" noChangeArrowheads="1"/>
          </p:cNvSpPr>
          <p:nvPr>
            <p:ph idx="1"/>
          </p:nvPr>
        </p:nvSpPr>
        <p:spPr/>
        <p:txBody>
          <a:bodyPr/>
          <a:lstStyle/>
          <a:p>
            <a:pPr eaLnBrk="1" hangingPunct="1"/>
            <a:r>
              <a:rPr lang="en-US" altLang="en-US" dirty="0"/>
              <a:t>Review regardless of whether fiduciary still serves</a:t>
            </a:r>
          </a:p>
          <a:p>
            <a:pPr eaLnBrk="1" hangingPunct="1"/>
            <a:r>
              <a:rPr lang="en-US" altLang="en-US" dirty="0"/>
              <a:t>Consider all historical and active information</a:t>
            </a:r>
          </a:p>
          <a:p>
            <a:pPr lvl="1"/>
            <a:r>
              <a:rPr lang="en-US" altLang="en-US" dirty="0"/>
              <a:t>Includes VA Form 21P-555</a:t>
            </a:r>
          </a:p>
          <a:p>
            <a:pPr eaLnBrk="1" hangingPunct="1"/>
            <a:r>
              <a:rPr lang="en-US" altLang="en-US" dirty="0"/>
              <a:t>Identify all fiduciary financial accounts</a:t>
            </a:r>
          </a:p>
          <a:p>
            <a:pPr eaLnBrk="1" hangingPunct="1"/>
            <a:r>
              <a:rPr lang="en-US" altLang="en-US" dirty="0"/>
              <a:t>Ensure all statements available</a:t>
            </a:r>
          </a:p>
          <a:p>
            <a:pPr eaLnBrk="1" hangingPunct="1"/>
            <a:r>
              <a:rPr lang="en-US" altLang="en-US" dirty="0"/>
              <a:t>When more information received than required:</a:t>
            </a:r>
          </a:p>
          <a:p>
            <a:pPr lvl="1"/>
            <a:r>
              <a:rPr lang="en-US" altLang="en-US" dirty="0"/>
              <a:t>Review documents for misuse red flags</a:t>
            </a:r>
          </a:p>
        </p:txBody>
      </p:sp>
      <p:sp>
        <p:nvSpPr>
          <p:cNvPr id="5" name="Slide Number Placeholder 3">
            <a:extLst>
              <a:ext uri="{FF2B5EF4-FFF2-40B4-BE49-F238E27FC236}">
                <a16:creationId xmlns:a16="http://schemas.microsoft.com/office/drawing/2014/main" id="{C8696951-863C-6A7B-1C4E-20FC0EBD5452}"/>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27</a:t>
            </a:fld>
            <a:endParaRPr lang="en-US" dirty="0"/>
          </a:p>
        </p:txBody>
      </p:sp>
      <p:sp>
        <p:nvSpPr>
          <p:cNvPr id="6" name="Title 1">
            <a:extLst>
              <a:ext uri="{FF2B5EF4-FFF2-40B4-BE49-F238E27FC236}">
                <a16:creationId xmlns:a16="http://schemas.microsoft.com/office/drawing/2014/main" id="{CB1B01C7-B548-DFCA-613E-15EDC19E8D64}"/>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id="{BD93FDCF-6B98-4501-84CA-C15503AEA519}"/>
              </a:ext>
            </a:extLst>
          </p:cNvPr>
          <p:cNvSpPr>
            <a:spLocks noGrp="1" noChangeArrowheads="1"/>
          </p:cNvSpPr>
          <p:nvPr>
            <p:ph type="title"/>
          </p:nvPr>
        </p:nvSpPr>
        <p:spPr/>
        <p:txBody>
          <a:bodyPr/>
          <a:lstStyle/>
          <a:p>
            <a:pPr eaLnBrk="1" hangingPunct="1"/>
            <a:r>
              <a:rPr lang="en-US" altLang="en-US"/>
              <a:t>Elements</a:t>
            </a:r>
          </a:p>
        </p:txBody>
      </p:sp>
      <p:sp>
        <p:nvSpPr>
          <p:cNvPr id="51203" name="Content Placeholder 2">
            <a:extLst>
              <a:ext uri="{FF2B5EF4-FFF2-40B4-BE49-F238E27FC236}">
                <a16:creationId xmlns:a16="http://schemas.microsoft.com/office/drawing/2014/main" id="{A42EBCB8-23FC-41F8-AE1B-7C9276672F0A}"/>
              </a:ext>
            </a:extLst>
          </p:cNvPr>
          <p:cNvSpPr>
            <a:spLocks noGrp="1" noChangeArrowheads="1"/>
          </p:cNvSpPr>
          <p:nvPr>
            <p:ph idx="1"/>
          </p:nvPr>
        </p:nvSpPr>
        <p:spPr/>
        <p:txBody>
          <a:bodyPr/>
          <a:lstStyle/>
          <a:p>
            <a:pPr eaLnBrk="1" hangingPunct="1"/>
            <a:r>
              <a:rPr lang="en-US" altLang="en-US" dirty="0"/>
              <a:t>Review available systems and records</a:t>
            </a:r>
          </a:p>
          <a:p>
            <a:pPr lvl="1"/>
            <a:r>
              <a:rPr lang="en-US" altLang="en-US" dirty="0"/>
              <a:t>Determine if more than one financial account</a:t>
            </a:r>
          </a:p>
          <a:p>
            <a:r>
              <a:rPr lang="en-US" altLang="en-US" dirty="0"/>
              <a:t>Requirements to be considered complete:</a:t>
            </a:r>
          </a:p>
          <a:p>
            <a:pPr lvl="1"/>
            <a:r>
              <a:rPr lang="en-US" altLang="en-US" dirty="0"/>
              <a:t>3 consecutive months of statements</a:t>
            </a:r>
          </a:p>
          <a:p>
            <a:pPr lvl="2"/>
            <a:r>
              <a:rPr lang="en-US" altLang="en-US" dirty="0"/>
              <a:t>For all VA funds accounts during review period</a:t>
            </a:r>
          </a:p>
          <a:p>
            <a:pPr lvl="1"/>
            <a:r>
              <a:rPr lang="en-US" altLang="en-US" dirty="0"/>
              <a:t>Receipts or invoices for irregular purchases</a:t>
            </a:r>
          </a:p>
          <a:p>
            <a:pPr lvl="1"/>
            <a:r>
              <a:rPr lang="en-US" altLang="en-US" dirty="0"/>
              <a:t>Receipts, invoices, or check copies for transactions that:</a:t>
            </a:r>
          </a:p>
          <a:p>
            <a:pPr lvl="2"/>
            <a:r>
              <a:rPr lang="en-US" altLang="en-US" dirty="0"/>
              <a:t>Cannot be associated with known expense</a:t>
            </a:r>
          </a:p>
          <a:p>
            <a:pPr lvl="2"/>
            <a:r>
              <a:rPr lang="en-US" altLang="en-US" dirty="0"/>
              <a:t>Exceed $900</a:t>
            </a:r>
          </a:p>
          <a:p>
            <a:pPr lvl="2"/>
            <a:r>
              <a:rPr lang="en-US" altLang="en-US" dirty="0"/>
              <a:t>Are part of statement with 3 or more checks cleared any single month</a:t>
            </a:r>
          </a:p>
        </p:txBody>
      </p:sp>
      <p:sp>
        <p:nvSpPr>
          <p:cNvPr id="5" name="Slide Number Placeholder 3">
            <a:extLst>
              <a:ext uri="{FF2B5EF4-FFF2-40B4-BE49-F238E27FC236}">
                <a16:creationId xmlns:a16="http://schemas.microsoft.com/office/drawing/2014/main" id="{C496072B-CD30-B7F6-7398-F77BADE00BF3}"/>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28</a:t>
            </a:fld>
            <a:endParaRPr lang="en-US" dirty="0"/>
          </a:p>
        </p:txBody>
      </p:sp>
      <p:sp>
        <p:nvSpPr>
          <p:cNvPr id="6" name="Title 1">
            <a:extLst>
              <a:ext uri="{FF2B5EF4-FFF2-40B4-BE49-F238E27FC236}">
                <a16:creationId xmlns:a16="http://schemas.microsoft.com/office/drawing/2014/main" id="{4D76A09B-41E2-7EAD-BB37-06E21898ED1F}"/>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id="{BD93FDCF-6B98-4501-84CA-C15503AEA519}"/>
              </a:ext>
            </a:extLst>
          </p:cNvPr>
          <p:cNvSpPr>
            <a:spLocks noGrp="1" noChangeArrowheads="1"/>
          </p:cNvSpPr>
          <p:nvPr>
            <p:ph type="title"/>
          </p:nvPr>
        </p:nvSpPr>
        <p:spPr/>
        <p:txBody>
          <a:bodyPr/>
          <a:lstStyle/>
          <a:p>
            <a:pPr eaLnBrk="1" hangingPunct="1"/>
            <a:r>
              <a:rPr lang="en-US" altLang="en-US" dirty="0"/>
              <a:t>Elements (Cont.)</a:t>
            </a:r>
          </a:p>
        </p:txBody>
      </p:sp>
      <p:sp>
        <p:nvSpPr>
          <p:cNvPr id="51203" name="Content Placeholder 2">
            <a:extLst>
              <a:ext uri="{FF2B5EF4-FFF2-40B4-BE49-F238E27FC236}">
                <a16:creationId xmlns:a16="http://schemas.microsoft.com/office/drawing/2014/main" id="{A42EBCB8-23FC-41F8-AE1B-7C9276672F0A}"/>
              </a:ext>
            </a:extLst>
          </p:cNvPr>
          <p:cNvSpPr>
            <a:spLocks noGrp="1" noChangeArrowheads="1"/>
          </p:cNvSpPr>
          <p:nvPr>
            <p:ph idx="1"/>
          </p:nvPr>
        </p:nvSpPr>
        <p:spPr/>
        <p:txBody>
          <a:bodyPr/>
          <a:lstStyle/>
          <a:p>
            <a:pPr eaLnBrk="1" hangingPunct="1"/>
            <a:r>
              <a:rPr lang="en-US" altLang="en-US" dirty="0"/>
              <a:t>All financial statements must:</a:t>
            </a:r>
          </a:p>
          <a:p>
            <a:pPr lvl="1"/>
            <a:r>
              <a:rPr lang="en-US" altLang="en-US" dirty="0"/>
              <a:t>Contain beginning and ending balances</a:t>
            </a:r>
          </a:p>
          <a:p>
            <a:pPr lvl="1"/>
            <a:r>
              <a:rPr lang="en-US" altLang="en-US" dirty="0"/>
              <a:t>Show all transactions:</a:t>
            </a:r>
          </a:p>
          <a:p>
            <a:pPr lvl="2"/>
            <a:r>
              <a:rPr lang="en-US" altLang="en-US" dirty="0"/>
              <a:t>Income</a:t>
            </a:r>
          </a:p>
          <a:p>
            <a:pPr lvl="2"/>
            <a:r>
              <a:rPr lang="en-US" altLang="en-US" dirty="0"/>
              <a:t>Expenses</a:t>
            </a:r>
          </a:p>
          <a:p>
            <a:pPr lvl="2"/>
            <a:r>
              <a:rPr lang="en-US" altLang="en-US" dirty="0"/>
              <a:t>Fees</a:t>
            </a:r>
          </a:p>
          <a:p>
            <a:pPr lvl="2"/>
            <a:r>
              <a:rPr lang="en-US" altLang="en-US" dirty="0"/>
              <a:t>Transfers</a:t>
            </a:r>
          </a:p>
          <a:p>
            <a:pPr lvl="1"/>
            <a:r>
              <a:rPr lang="en-US" altLang="en-US" dirty="0"/>
              <a:t>Be original, photocopied, or computer-generated statements</a:t>
            </a:r>
          </a:p>
          <a:p>
            <a:pPr lvl="2"/>
            <a:r>
              <a:rPr lang="en-US" altLang="en-US" dirty="0"/>
              <a:t>From institution’s website that bear institution’s internet address</a:t>
            </a:r>
          </a:p>
          <a:p>
            <a:pPr lvl="2"/>
            <a:r>
              <a:rPr lang="en-US" altLang="en-US" dirty="0"/>
              <a:t>Cover entire fund usage review period with no signs of alteration</a:t>
            </a:r>
          </a:p>
          <a:p>
            <a:pPr lvl="1"/>
            <a:endParaRPr lang="en-US" altLang="en-US" dirty="0"/>
          </a:p>
        </p:txBody>
      </p:sp>
      <p:sp>
        <p:nvSpPr>
          <p:cNvPr id="5" name="Slide Number Placeholder 3">
            <a:extLst>
              <a:ext uri="{FF2B5EF4-FFF2-40B4-BE49-F238E27FC236}">
                <a16:creationId xmlns:a16="http://schemas.microsoft.com/office/drawing/2014/main" id="{C496072B-CD30-B7F6-7398-F77BADE00BF3}"/>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29</a:t>
            </a:fld>
            <a:endParaRPr lang="en-US" dirty="0"/>
          </a:p>
        </p:txBody>
      </p:sp>
      <p:sp>
        <p:nvSpPr>
          <p:cNvPr id="6" name="Title 1">
            <a:extLst>
              <a:ext uri="{FF2B5EF4-FFF2-40B4-BE49-F238E27FC236}">
                <a16:creationId xmlns:a16="http://schemas.microsoft.com/office/drawing/2014/main" id="{4D76A09B-41E2-7EAD-BB37-06E21898ED1F}"/>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extLst>
      <p:ext uri="{BB962C8B-B14F-4D97-AF65-F5344CB8AC3E}">
        <p14:creationId xmlns:p14="http://schemas.microsoft.com/office/powerpoint/2010/main" val="1618221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DEAC2CF3-4B3F-44D1-AC29-287743566EEE}"/>
              </a:ext>
            </a:extLst>
          </p:cNvPr>
          <p:cNvSpPr>
            <a:spLocks noGrp="1" noChangeArrowheads="1"/>
          </p:cNvSpPr>
          <p:nvPr>
            <p:ph type="title"/>
          </p:nvPr>
        </p:nvSpPr>
        <p:spPr/>
        <p:txBody>
          <a:bodyPr/>
          <a:lstStyle/>
          <a:p>
            <a:pPr eaLnBrk="1" hangingPunct="1"/>
            <a:r>
              <a:rPr lang="en-US" altLang="en-US" dirty="0"/>
              <a:t>References</a:t>
            </a:r>
          </a:p>
        </p:txBody>
      </p:sp>
      <p:sp>
        <p:nvSpPr>
          <p:cNvPr id="18435" name="Content Placeholder 2">
            <a:extLst>
              <a:ext uri="{FF2B5EF4-FFF2-40B4-BE49-F238E27FC236}">
                <a16:creationId xmlns:a16="http://schemas.microsoft.com/office/drawing/2014/main" id="{F103ECF9-AF24-4374-96AE-605E46A07772}"/>
              </a:ext>
            </a:extLst>
          </p:cNvPr>
          <p:cNvSpPr>
            <a:spLocks noGrp="1" noChangeArrowheads="1"/>
          </p:cNvSpPr>
          <p:nvPr>
            <p:ph idx="1"/>
          </p:nvPr>
        </p:nvSpPr>
        <p:spPr/>
        <p:txBody>
          <a:bodyPr/>
          <a:lstStyle/>
          <a:p>
            <a:pPr eaLnBrk="1" hangingPunct="1"/>
            <a:r>
              <a:rPr lang="en-US" altLang="en-US" dirty="0"/>
              <a:t>FPM I.6. </a:t>
            </a:r>
          </a:p>
        </p:txBody>
      </p:sp>
      <p:sp>
        <p:nvSpPr>
          <p:cNvPr id="5" name="Slide Number Placeholder 3">
            <a:extLst>
              <a:ext uri="{FF2B5EF4-FFF2-40B4-BE49-F238E27FC236}">
                <a16:creationId xmlns:a16="http://schemas.microsoft.com/office/drawing/2014/main" id="{9E4E0453-1D46-85ED-C069-4F84CA1FC57A}"/>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3</a:t>
            </a:fld>
            <a:endParaRPr lang="en-US" dirty="0"/>
          </a:p>
        </p:txBody>
      </p:sp>
      <p:sp>
        <p:nvSpPr>
          <p:cNvPr id="6" name="Title 1">
            <a:extLst>
              <a:ext uri="{FF2B5EF4-FFF2-40B4-BE49-F238E27FC236}">
                <a16:creationId xmlns:a16="http://schemas.microsoft.com/office/drawing/2014/main" id="{4A46A908-1D57-7494-952B-2C076BE31888}"/>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id="{BD93FDCF-6B98-4501-84CA-C15503AEA519}"/>
              </a:ext>
            </a:extLst>
          </p:cNvPr>
          <p:cNvSpPr>
            <a:spLocks noGrp="1" noChangeArrowheads="1"/>
          </p:cNvSpPr>
          <p:nvPr>
            <p:ph type="title"/>
          </p:nvPr>
        </p:nvSpPr>
        <p:spPr/>
        <p:txBody>
          <a:bodyPr/>
          <a:lstStyle/>
          <a:p>
            <a:pPr eaLnBrk="1" hangingPunct="1"/>
            <a:r>
              <a:rPr lang="en-US" altLang="en-US" dirty="0"/>
              <a:t>Elements (Cont.)</a:t>
            </a:r>
          </a:p>
        </p:txBody>
      </p:sp>
      <p:sp>
        <p:nvSpPr>
          <p:cNvPr id="51203" name="Content Placeholder 2">
            <a:extLst>
              <a:ext uri="{FF2B5EF4-FFF2-40B4-BE49-F238E27FC236}">
                <a16:creationId xmlns:a16="http://schemas.microsoft.com/office/drawing/2014/main" id="{A42EBCB8-23FC-41F8-AE1B-7C9276672F0A}"/>
              </a:ext>
            </a:extLst>
          </p:cNvPr>
          <p:cNvSpPr>
            <a:spLocks noGrp="1" noChangeArrowheads="1"/>
          </p:cNvSpPr>
          <p:nvPr>
            <p:ph idx="1"/>
          </p:nvPr>
        </p:nvSpPr>
        <p:spPr/>
        <p:txBody>
          <a:bodyPr/>
          <a:lstStyle/>
          <a:p>
            <a:r>
              <a:rPr lang="en-US" altLang="en-US" dirty="0"/>
              <a:t>Financial statement dates</a:t>
            </a:r>
          </a:p>
          <a:p>
            <a:pPr lvl="1"/>
            <a:r>
              <a:rPr lang="en-US" altLang="en-US" dirty="0"/>
              <a:t>Close to date of </a:t>
            </a:r>
            <a:r>
              <a:rPr lang="en-US" altLang="en-US" i="1" dirty="0"/>
              <a:t>Fund Usage Due Letter</a:t>
            </a:r>
          </a:p>
          <a:p>
            <a:pPr lvl="1"/>
            <a:r>
              <a:rPr lang="en-US" altLang="en-US" dirty="0"/>
              <a:t>Consecutive 3-month period</a:t>
            </a:r>
          </a:p>
          <a:p>
            <a:pPr lvl="1"/>
            <a:r>
              <a:rPr lang="en-US" altLang="en-US" dirty="0"/>
              <a:t>Ends no earlier than one month prior to letter date</a:t>
            </a:r>
          </a:p>
          <a:p>
            <a:r>
              <a:rPr lang="en-US" altLang="en-US" dirty="0"/>
              <a:t>Example</a:t>
            </a:r>
          </a:p>
          <a:p>
            <a:pPr lvl="1"/>
            <a:r>
              <a:rPr lang="en-US" altLang="en-US" i="1" dirty="0"/>
              <a:t>Fund Usage Due Letter </a:t>
            </a:r>
            <a:r>
              <a:rPr lang="en-US" altLang="en-US" dirty="0"/>
              <a:t>dated 11/01/2020</a:t>
            </a:r>
          </a:p>
          <a:p>
            <a:pPr lvl="1"/>
            <a:r>
              <a:rPr lang="en-US" altLang="en-US" dirty="0"/>
              <a:t>Earliest allowable period 07/01/2020-10/01/2020</a:t>
            </a:r>
          </a:p>
          <a:p>
            <a:pPr lvl="1"/>
            <a:r>
              <a:rPr lang="en-US" altLang="en-US" dirty="0"/>
              <a:t>Overall allowable period 07/01/2020-12/01/2020</a:t>
            </a:r>
          </a:p>
          <a:p>
            <a:pPr lvl="1"/>
            <a:r>
              <a:rPr lang="en-US" altLang="en-US" dirty="0"/>
              <a:t>Statements due 12/01/2020</a:t>
            </a:r>
          </a:p>
          <a:p>
            <a:pPr lvl="1"/>
            <a:endParaRPr lang="en-US" altLang="en-US" dirty="0"/>
          </a:p>
          <a:p>
            <a:endParaRPr lang="en-US" altLang="en-US" dirty="0"/>
          </a:p>
        </p:txBody>
      </p:sp>
      <p:sp>
        <p:nvSpPr>
          <p:cNvPr id="5" name="Slide Number Placeholder 3">
            <a:extLst>
              <a:ext uri="{FF2B5EF4-FFF2-40B4-BE49-F238E27FC236}">
                <a16:creationId xmlns:a16="http://schemas.microsoft.com/office/drawing/2014/main" id="{C496072B-CD30-B7F6-7398-F77BADE00BF3}"/>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30</a:t>
            </a:fld>
            <a:endParaRPr lang="en-US" dirty="0"/>
          </a:p>
        </p:txBody>
      </p:sp>
      <p:sp>
        <p:nvSpPr>
          <p:cNvPr id="6" name="Title 1">
            <a:extLst>
              <a:ext uri="{FF2B5EF4-FFF2-40B4-BE49-F238E27FC236}">
                <a16:creationId xmlns:a16="http://schemas.microsoft.com/office/drawing/2014/main" id="{4D76A09B-41E2-7EAD-BB37-06E21898ED1F}"/>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extLst>
      <p:ext uri="{BB962C8B-B14F-4D97-AF65-F5344CB8AC3E}">
        <p14:creationId xmlns:p14="http://schemas.microsoft.com/office/powerpoint/2010/main" val="27757805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id="{BD93FDCF-6B98-4501-84CA-C15503AEA519}"/>
              </a:ext>
            </a:extLst>
          </p:cNvPr>
          <p:cNvSpPr>
            <a:spLocks noGrp="1" noChangeArrowheads="1"/>
          </p:cNvSpPr>
          <p:nvPr>
            <p:ph type="title"/>
          </p:nvPr>
        </p:nvSpPr>
        <p:spPr/>
        <p:txBody>
          <a:bodyPr/>
          <a:lstStyle/>
          <a:p>
            <a:pPr eaLnBrk="1" hangingPunct="1"/>
            <a:r>
              <a:rPr lang="en-US" altLang="en-US" dirty="0"/>
              <a:t>Elements (Cont.)</a:t>
            </a:r>
          </a:p>
        </p:txBody>
      </p:sp>
      <p:sp>
        <p:nvSpPr>
          <p:cNvPr id="51203" name="Content Placeholder 2">
            <a:extLst>
              <a:ext uri="{FF2B5EF4-FFF2-40B4-BE49-F238E27FC236}">
                <a16:creationId xmlns:a16="http://schemas.microsoft.com/office/drawing/2014/main" id="{A42EBCB8-23FC-41F8-AE1B-7C9276672F0A}"/>
              </a:ext>
            </a:extLst>
          </p:cNvPr>
          <p:cNvSpPr>
            <a:spLocks noGrp="1" noChangeArrowheads="1"/>
          </p:cNvSpPr>
          <p:nvPr>
            <p:ph idx="1"/>
          </p:nvPr>
        </p:nvSpPr>
        <p:spPr/>
        <p:txBody>
          <a:bodyPr>
            <a:normAutofit/>
          </a:bodyPr>
          <a:lstStyle/>
          <a:p>
            <a:r>
              <a:rPr lang="en-US" altLang="en-US" dirty="0"/>
              <a:t>Using receipt or invoice to verify check transaction</a:t>
            </a:r>
          </a:p>
          <a:p>
            <a:pPr lvl="1"/>
            <a:r>
              <a:rPr lang="en-US" altLang="en-US" dirty="0"/>
              <a:t>Documentation must clearly reflect purpose and amount</a:t>
            </a:r>
          </a:p>
          <a:p>
            <a:r>
              <a:rPr lang="en-US" altLang="en-US" dirty="0"/>
              <a:t>Transaction period</a:t>
            </a:r>
          </a:p>
          <a:p>
            <a:pPr lvl="1"/>
            <a:r>
              <a:rPr lang="en-US" altLang="en-US" dirty="0"/>
              <a:t>Period in which financial transactions took place</a:t>
            </a:r>
          </a:p>
          <a:p>
            <a:pPr lvl="1"/>
            <a:r>
              <a:rPr lang="en-US" altLang="en-US" dirty="0"/>
              <a:t>Not date listed at top of financial statement</a:t>
            </a:r>
          </a:p>
          <a:p>
            <a:r>
              <a:rPr lang="en-US" altLang="en-US" dirty="0"/>
              <a:t>Additional allowable account(s) without statement for period</a:t>
            </a:r>
          </a:p>
          <a:p>
            <a:pPr lvl="1"/>
            <a:r>
              <a:rPr lang="en-US" altLang="en-US" dirty="0"/>
              <a:t>Not required to provide UNLESS required to:</a:t>
            </a:r>
          </a:p>
          <a:p>
            <a:pPr lvl="2"/>
            <a:r>
              <a:rPr lang="en-US" altLang="en-US" sz="2000" dirty="0"/>
              <a:t>Support misuse allegation</a:t>
            </a:r>
          </a:p>
          <a:p>
            <a:pPr lvl="2"/>
            <a:r>
              <a:rPr lang="en-US" altLang="en-US" sz="2000" dirty="0"/>
              <a:t>Determine accounting requirement</a:t>
            </a:r>
          </a:p>
          <a:p>
            <a:pPr lvl="2"/>
            <a:r>
              <a:rPr lang="en-US" altLang="en-US" sz="2000" dirty="0"/>
              <a:t>Verify proper account title</a:t>
            </a:r>
          </a:p>
          <a:p>
            <a:pPr lvl="2"/>
            <a:r>
              <a:rPr lang="en-US" altLang="en-US" sz="2000" dirty="0"/>
              <a:t>Establish bond requirement</a:t>
            </a:r>
          </a:p>
          <a:p>
            <a:pPr marL="457200" lvl="1" indent="0">
              <a:buNone/>
            </a:pPr>
            <a:endParaRPr lang="en-US" altLang="en-US" dirty="0"/>
          </a:p>
          <a:p>
            <a:endParaRPr lang="en-US" altLang="en-US" dirty="0"/>
          </a:p>
        </p:txBody>
      </p:sp>
      <p:sp>
        <p:nvSpPr>
          <p:cNvPr id="5" name="Slide Number Placeholder 3">
            <a:extLst>
              <a:ext uri="{FF2B5EF4-FFF2-40B4-BE49-F238E27FC236}">
                <a16:creationId xmlns:a16="http://schemas.microsoft.com/office/drawing/2014/main" id="{C496072B-CD30-B7F6-7398-F77BADE00BF3}"/>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31</a:t>
            </a:fld>
            <a:endParaRPr lang="en-US" dirty="0"/>
          </a:p>
        </p:txBody>
      </p:sp>
      <p:sp>
        <p:nvSpPr>
          <p:cNvPr id="6" name="Title 1">
            <a:extLst>
              <a:ext uri="{FF2B5EF4-FFF2-40B4-BE49-F238E27FC236}">
                <a16:creationId xmlns:a16="http://schemas.microsoft.com/office/drawing/2014/main" id="{4D76A09B-41E2-7EAD-BB37-06E21898ED1F}"/>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extLst>
      <p:ext uri="{BB962C8B-B14F-4D97-AF65-F5344CB8AC3E}">
        <p14:creationId xmlns:p14="http://schemas.microsoft.com/office/powerpoint/2010/main" val="42925173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a:extLst>
              <a:ext uri="{FF2B5EF4-FFF2-40B4-BE49-F238E27FC236}">
                <a16:creationId xmlns:a16="http://schemas.microsoft.com/office/drawing/2014/main" id="{BD93FDCF-6B98-4501-84CA-C15503AEA519}"/>
              </a:ext>
            </a:extLst>
          </p:cNvPr>
          <p:cNvSpPr>
            <a:spLocks noGrp="1" noChangeArrowheads="1"/>
          </p:cNvSpPr>
          <p:nvPr>
            <p:ph type="title"/>
          </p:nvPr>
        </p:nvSpPr>
        <p:spPr/>
        <p:txBody>
          <a:bodyPr/>
          <a:lstStyle/>
          <a:p>
            <a:pPr eaLnBrk="1" hangingPunct="1"/>
            <a:r>
              <a:rPr lang="en-US" altLang="en-US" dirty="0"/>
              <a:t>Elements (Cont.)</a:t>
            </a:r>
          </a:p>
        </p:txBody>
      </p:sp>
      <p:sp>
        <p:nvSpPr>
          <p:cNvPr id="51203" name="Content Placeholder 2">
            <a:extLst>
              <a:ext uri="{FF2B5EF4-FFF2-40B4-BE49-F238E27FC236}">
                <a16:creationId xmlns:a16="http://schemas.microsoft.com/office/drawing/2014/main" id="{A42EBCB8-23FC-41F8-AE1B-7C9276672F0A}"/>
              </a:ext>
            </a:extLst>
          </p:cNvPr>
          <p:cNvSpPr>
            <a:spLocks noGrp="1" noChangeArrowheads="1"/>
          </p:cNvSpPr>
          <p:nvPr>
            <p:ph idx="1"/>
          </p:nvPr>
        </p:nvSpPr>
        <p:spPr/>
        <p:txBody>
          <a:bodyPr>
            <a:normAutofit/>
          </a:bodyPr>
          <a:lstStyle/>
          <a:p>
            <a:r>
              <a:rPr lang="en-US" altLang="en-US" sz="2600" dirty="0"/>
              <a:t>When statements show transfer of VA funds to account not included in submission:</a:t>
            </a:r>
          </a:p>
          <a:p>
            <a:pPr lvl="1"/>
            <a:r>
              <a:rPr lang="en-US" altLang="en-US" sz="2200" dirty="0"/>
              <a:t>Request most recent statement for missing account</a:t>
            </a:r>
          </a:p>
          <a:p>
            <a:r>
              <a:rPr lang="en-US" altLang="en-US" sz="2600" dirty="0"/>
              <a:t>No form required</a:t>
            </a:r>
          </a:p>
          <a:p>
            <a:r>
              <a:rPr lang="en-US" altLang="en-US" sz="2600" dirty="0"/>
              <a:t>If submitted more than one month prior</a:t>
            </a:r>
          </a:p>
          <a:p>
            <a:pPr lvl="1"/>
            <a:r>
              <a:rPr lang="en-US" altLang="en-US" sz="2200" dirty="0"/>
              <a:t>Do not complete fund usage review</a:t>
            </a:r>
          </a:p>
          <a:p>
            <a:pPr lvl="1"/>
            <a:r>
              <a:rPr lang="en-US" altLang="en-US" sz="2200" dirty="0"/>
              <a:t>Consider submission non-actionable mail</a:t>
            </a:r>
          </a:p>
          <a:p>
            <a:pPr lvl="1"/>
            <a:r>
              <a:rPr lang="en-US" altLang="en-US" sz="2200" dirty="0"/>
              <a:t>Complete fund usage review when due</a:t>
            </a:r>
          </a:p>
          <a:p>
            <a:pPr marL="457200" lvl="1" indent="0">
              <a:buNone/>
            </a:pPr>
            <a:endParaRPr lang="en-US" altLang="en-US" dirty="0"/>
          </a:p>
          <a:p>
            <a:endParaRPr lang="en-US" altLang="en-US" dirty="0"/>
          </a:p>
        </p:txBody>
      </p:sp>
      <p:sp>
        <p:nvSpPr>
          <p:cNvPr id="5" name="Slide Number Placeholder 3">
            <a:extLst>
              <a:ext uri="{FF2B5EF4-FFF2-40B4-BE49-F238E27FC236}">
                <a16:creationId xmlns:a16="http://schemas.microsoft.com/office/drawing/2014/main" id="{C496072B-CD30-B7F6-7398-F77BADE00BF3}"/>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32</a:t>
            </a:fld>
            <a:endParaRPr lang="en-US" dirty="0"/>
          </a:p>
        </p:txBody>
      </p:sp>
      <p:sp>
        <p:nvSpPr>
          <p:cNvPr id="6" name="Title 1">
            <a:extLst>
              <a:ext uri="{FF2B5EF4-FFF2-40B4-BE49-F238E27FC236}">
                <a16:creationId xmlns:a16="http://schemas.microsoft.com/office/drawing/2014/main" id="{4D76A09B-41E2-7EAD-BB37-06E21898ED1F}"/>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extLst>
      <p:ext uri="{BB962C8B-B14F-4D97-AF65-F5344CB8AC3E}">
        <p14:creationId xmlns:p14="http://schemas.microsoft.com/office/powerpoint/2010/main" val="30719633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84A06091-4A61-46A4-83BE-EAB2BB993BB4}"/>
              </a:ext>
            </a:extLst>
          </p:cNvPr>
          <p:cNvSpPr>
            <a:spLocks noGrp="1" noChangeArrowheads="1"/>
          </p:cNvSpPr>
          <p:nvPr>
            <p:ph type="title"/>
          </p:nvPr>
        </p:nvSpPr>
        <p:spPr/>
        <p:txBody>
          <a:bodyPr/>
          <a:lstStyle/>
          <a:p>
            <a:pPr eaLnBrk="1" hangingPunct="1"/>
            <a:r>
              <a:rPr lang="en-US" altLang="en-US"/>
              <a:t>Follow Up Requests</a:t>
            </a:r>
          </a:p>
        </p:txBody>
      </p:sp>
      <p:sp>
        <p:nvSpPr>
          <p:cNvPr id="53251" name="Content Placeholder 2">
            <a:extLst>
              <a:ext uri="{FF2B5EF4-FFF2-40B4-BE49-F238E27FC236}">
                <a16:creationId xmlns:a16="http://schemas.microsoft.com/office/drawing/2014/main" id="{61DEF0BB-D90D-488F-ABEA-B3F620F24E3C}"/>
              </a:ext>
            </a:extLst>
          </p:cNvPr>
          <p:cNvSpPr>
            <a:spLocks noGrp="1" noChangeArrowheads="1"/>
          </p:cNvSpPr>
          <p:nvPr>
            <p:ph idx="1"/>
          </p:nvPr>
        </p:nvSpPr>
        <p:spPr/>
        <p:txBody>
          <a:bodyPr/>
          <a:lstStyle/>
          <a:p>
            <a:pPr eaLnBrk="1" hangingPunct="1"/>
            <a:r>
              <a:rPr lang="en-US" altLang="en-US" dirty="0"/>
              <a:t>When additional/corrected information required</a:t>
            </a:r>
          </a:p>
          <a:p>
            <a:pPr lvl="1"/>
            <a:r>
              <a:rPr lang="en-US" altLang="en-US" dirty="0"/>
              <a:t>Send </a:t>
            </a:r>
            <a:r>
              <a:rPr lang="en-US" altLang="en-US" i="1" dirty="0"/>
              <a:t>Fund Usage Additional Evidence Required Letter</a:t>
            </a:r>
          </a:p>
          <a:p>
            <a:pPr lvl="1"/>
            <a:r>
              <a:rPr lang="en-US" altLang="en-US" dirty="0"/>
              <a:t>Establish development activity</a:t>
            </a:r>
          </a:p>
          <a:p>
            <a:pPr lvl="1"/>
            <a:r>
              <a:rPr lang="en-US" altLang="en-US" dirty="0"/>
              <a:t>Allow 14 days for fiduciary response</a:t>
            </a:r>
          </a:p>
          <a:p>
            <a:r>
              <a:rPr lang="en-US" altLang="en-US" dirty="0"/>
              <a:t>Letter must state specific information required</a:t>
            </a:r>
          </a:p>
          <a:p>
            <a:pPr lvl="1"/>
            <a:r>
              <a:rPr lang="en-US" altLang="en-US" dirty="0"/>
              <a:t>Financial statements</a:t>
            </a:r>
          </a:p>
          <a:p>
            <a:pPr lvl="1"/>
            <a:r>
              <a:rPr lang="en-US" altLang="en-US" dirty="0"/>
              <a:t>Properly titled account information</a:t>
            </a:r>
          </a:p>
          <a:p>
            <a:pPr lvl="1"/>
            <a:r>
              <a:rPr lang="en-US" altLang="en-US" dirty="0"/>
              <a:t>Receipts, invoices, check copies</a:t>
            </a:r>
          </a:p>
          <a:p>
            <a:pPr lvl="1"/>
            <a:r>
              <a:rPr lang="en-US" altLang="en-US" dirty="0"/>
              <a:t>Documentation for large purchases</a:t>
            </a:r>
          </a:p>
          <a:p>
            <a:pPr lvl="1"/>
            <a:r>
              <a:rPr lang="en-US" altLang="en-US" dirty="0"/>
              <a:t>Other</a:t>
            </a:r>
          </a:p>
        </p:txBody>
      </p:sp>
      <p:sp>
        <p:nvSpPr>
          <p:cNvPr id="5" name="Slide Number Placeholder 3">
            <a:extLst>
              <a:ext uri="{FF2B5EF4-FFF2-40B4-BE49-F238E27FC236}">
                <a16:creationId xmlns:a16="http://schemas.microsoft.com/office/drawing/2014/main" id="{A3624F44-6365-1CEC-7E51-08720C91E10F}"/>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33</a:t>
            </a:fld>
            <a:endParaRPr lang="en-US" dirty="0"/>
          </a:p>
        </p:txBody>
      </p:sp>
      <p:sp>
        <p:nvSpPr>
          <p:cNvPr id="6" name="Title 1">
            <a:extLst>
              <a:ext uri="{FF2B5EF4-FFF2-40B4-BE49-F238E27FC236}">
                <a16:creationId xmlns:a16="http://schemas.microsoft.com/office/drawing/2014/main" id="{C1F5468F-58C1-9158-B132-ECB3403968AE}"/>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84A06091-4A61-46A4-83BE-EAB2BB993BB4}"/>
              </a:ext>
            </a:extLst>
          </p:cNvPr>
          <p:cNvSpPr>
            <a:spLocks noGrp="1" noChangeArrowheads="1"/>
          </p:cNvSpPr>
          <p:nvPr>
            <p:ph type="title"/>
          </p:nvPr>
        </p:nvSpPr>
        <p:spPr/>
        <p:txBody>
          <a:bodyPr/>
          <a:lstStyle/>
          <a:p>
            <a:pPr eaLnBrk="1" hangingPunct="1"/>
            <a:r>
              <a:rPr lang="en-US" altLang="en-US" dirty="0"/>
              <a:t>Follow Up Requests (Cont.)</a:t>
            </a:r>
          </a:p>
        </p:txBody>
      </p:sp>
      <p:sp>
        <p:nvSpPr>
          <p:cNvPr id="53251" name="Content Placeholder 2">
            <a:extLst>
              <a:ext uri="{FF2B5EF4-FFF2-40B4-BE49-F238E27FC236}">
                <a16:creationId xmlns:a16="http://schemas.microsoft.com/office/drawing/2014/main" id="{61DEF0BB-D90D-488F-ABEA-B3F620F24E3C}"/>
              </a:ext>
            </a:extLst>
          </p:cNvPr>
          <p:cNvSpPr>
            <a:spLocks noGrp="1" noChangeArrowheads="1"/>
          </p:cNvSpPr>
          <p:nvPr>
            <p:ph idx="1"/>
          </p:nvPr>
        </p:nvSpPr>
        <p:spPr/>
        <p:txBody>
          <a:bodyPr/>
          <a:lstStyle/>
          <a:p>
            <a:pPr eaLnBrk="1" hangingPunct="1"/>
            <a:r>
              <a:rPr lang="en-US" altLang="en-US" dirty="0"/>
              <a:t>Surety bonds</a:t>
            </a:r>
          </a:p>
          <a:p>
            <a:pPr lvl="1"/>
            <a:r>
              <a:rPr lang="en-US" altLang="en-US" dirty="0"/>
              <a:t>If necessary, request and obtain</a:t>
            </a:r>
          </a:p>
          <a:p>
            <a:pPr lvl="1"/>
            <a:r>
              <a:rPr lang="en-US" altLang="en-US" dirty="0"/>
              <a:t>Accept FUR as complete prior to receipt when:</a:t>
            </a:r>
          </a:p>
          <a:p>
            <a:pPr lvl="2"/>
            <a:r>
              <a:rPr lang="en-US" altLang="en-US" dirty="0"/>
              <a:t>FUR otherwise acceptable</a:t>
            </a:r>
          </a:p>
          <a:p>
            <a:pPr lvl="2"/>
            <a:r>
              <a:rPr lang="en-US" altLang="en-US" dirty="0"/>
              <a:t>Bond not requested prior to FUR</a:t>
            </a:r>
          </a:p>
          <a:p>
            <a:pPr lvl="2"/>
            <a:r>
              <a:rPr lang="en-US" altLang="en-US" dirty="0"/>
              <a:t>Bond not past due</a:t>
            </a:r>
          </a:p>
          <a:p>
            <a:r>
              <a:rPr lang="en-US" altLang="en-US" dirty="0"/>
              <a:t>FAST notification alone without letter</a:t>
            </a:r>
          </a:p>
          <a:p>
            <a:pPr lvl="1"/>
            <a:r>
              <a:rPr lang="en-US" altLang="en-US" dirty="0"/>
              <a:t>Not sufficient to inform fiduciary of fund usage acceptance</a:t>
            </a:r>
          </a:p>
          <a:p>
            <a:endParaRPr lang="en-US" altLang="en-US" dirty="0"/>
          </a:p>
          <a:p>
            <a:pPr lvl="1"/>
            <a:endParaRPr lang="en-US" altLang="en-US" dirty="0"/>
          </a:p>
        </p:txBody>
      </p:sp>
      <p:sp>
        <p:nvSpPr>
          <p:cNvPr id="5" name="Slide Number Placeholder 3">
            <a:extLst>
              <a:ext uri="{FF2B5EF4-FFF2-40B4-BE49-F238E27FC236}">
                <a16:creationId xmlns:a16="http://schemas.microsoft.com/office/drawing/2014/main" id="{A3624F44-6365-1CEC-7E51-08720C91E10F}"/>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34</a:t>
            </a:fld>
            <a:endParaRPr lang="en-US" dirty="0"/>
          </a:p>
        </p:txBody>
      </p:sp>
      <p:sp>
        <p:nvSpPr>
          <p:cNvPr id="6" name="Title 1">
            <a:extLst>
              <a:ext uri="{FF2B5EF4-FFF2-40B4-BE49-F238E27FC236}">
                <a16:creationId xmlns:a16="http://schemas.microsoft.com/office/drawing/2014/main" id="{C1F5468F-58C1-9158-B132-ECB3403968AE}"/>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extLst>
      <p:ext uri="{BB962C8B-B14F-4D97-AF65-F5344CB8AC3E}">
        <p14:creationId xmlns:p14="http://schemas.microsoft.com/office/powerpoint/2010/main" val="29860039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id="{E7666750-89F0-42DA-9C8F-D9DF89B315D9}"/>
              </a:ext>
            </a:extLst>
          </p:cNvPr>
          <p:cNvSpPr>
            <a:spLocks noGrp="1" noChangeArrowheads="1"/>
          </p:cNvSpPr>
          <p:nvPr>
            <p:ph type="title"/>
          </p:nvPr>
        </p:nvSpPr>
        <p:spPr/>
        <p:txBody>
          <a:bodyPr/>
          <a:lstStyle/>
          <a:p>
            <a:pPr eaLnBrk="1" hangingPunct="1"/>
            <a:r>
              <a:rPr lang="en-US" altLang="en-US"/>
              <a:t>Evaluating Statements</a:t>
            </a:r>
          </a:p>
        </p:txBody>
      </p:sp>
      <p:sp>
        <p:nvSpPr>
          <p:cNvPr id="55299" name="Content Placeholder 2">
            <a:extLst>
              <a:ext uri="{FF2B5EF4-FFF2-40B4-BE49-F238E27FC236}">
                <a16:creationId xmlns:a16="http://schemas.microsoft.com/office/drawing/2014/main" id="{77103A41-0EC2-4291-A2AE-3FE4AC44FFE8}"/>
              </a:ext>
            </a:extLst>
          </p:cNvPr>
          <p:cNvSpPr>
            <a:spLocks noGrp="1" noChangeArrowheads="1"/>
          </p:cNvSpPr>
          <p:nvPr>
            <p:ph idx="1"/>
          </p:nvPr>
        </p:nvSpPr>
        <p:spPr/>
        <p:txBody>
          <a:bodyPr/>
          <a:lstStyle/>
          <a:p>
            <a:pPr eaLnBrk="1" hangingPunct="1"/>
            <a:r>
              <a:rPr lang="en-US" altLang="en-US" dirty="0"/>
              <a:t>General accounting expense guidance </a:t>
            </a:r>
          </a:p>
          <a:p>
            <a:pPr lvl="1" eaLnBrk="1" hangingPunct="1"/>
            <a:r>
              <a:rPr lang="en-US" altLang="en-US" dirty="0"/>
              <a:t>Best interests of beneficiary and dependents</a:t>
            </a:r>
          </a:p>
          <a:p>
            <a:pPr eaLnBrk="1" hangingPunct="1"/>
            <a:r>
              <a:rPr lang="en-US" altLang="en-US" dirty="0"/>
              <a:t>When questioning expenses:</a:t>
            </a:r>
          </a:p>
          <a:p>
            <a:pPr lvl="1"/>
            <a:r>
              <a:rPr lang="en-US" altLang="en-US" dirty="0"/>
              <a:t>Follow accounting guidance</a:t>
            </a:r>
          </a:p>
          <a:p>
            <a:pPr lvl="1"/>
            <a:r>
              <a:rPr lang="en-US" altLang="en-US" dirty="0"/>
              <a:t>Request additional information when necessary</a:t>
            </a:r>
          </a:p>
          <a:p>
            <a:pPr eaLnBrk="1" hangingPunct="1"/>
            <a:r>
              <a:rPr lang="en-US" altLang="en-US" dirty="0"/>
              <a:t>Verify proper account title</a:t>
            </a:r>
          </a:p>
          <a:p>
            <a:pPr lvl="1"/>
            <a:r>
              <a:rPr lang="en-US" altLang="en-US" dirty="0"/>
              <a:t>Request documentation to verify when necessary</a:t>
            </a:r>
          </a:p>
          <a:p>
            <a:pPr eaLnBrk="1" hangingPunct="1"/>
            <a:r>
              <a:rPr lang="en-US" altLang="en-US" dirty="0"/>
              <a:t>Red flags of misuse</a:t>
            </a:r>
          </a:p>
          <a:p>
            <a:pPr lvl="1"/>
            <a:r>
              <a:rPr lang="en-US" altLang="en-US" dirty="0"/>
              <a:t>Misuse allegation</a:t>
            </a:r>
          </a:p>
        </p:txBody>
      </p:sp>
      <p:sp>
        <p:nvSpPr>
          <p:cNvPr id="5" name="Slide Number Placeholder 3">
            <a:extLst>
              <a:ext uri="{FF2B5EF4-FFF2-40B4-BE49-F238E27FC236}">
                <a16:creationId xmlns:a16="http://schemas.microsoft.com/office/drawing/2014/main" id="{E31AFDBA-CDED-7C48-F0AB-424E1E1DA00E}"/>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35</a:t>
            </a:fld>
            <a:endParaRPr lang="en-US" dirty="0"/>
          </a:p>
        </p:txBody>
      </p:sp>
      <p:sp>
        <p:nvSpPr>
          <p:cNvPr id="6" name="Title 1">
            <a:extLst>
              <a:ext uri="{FF2B5EF4-FFF2-40B4-BE49-F238E27FC236}">
                <a16:creationId xmlns:a16="http://schemas.microsoft.com/office/drawing/2014/main" id="{439FB424-9E6A-A329-AF4A-6C886FF28FE1}"/>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id="{C93E5A48-FC6D-4140-A18D-9F1CAD585B6F}"/>
              </a:ext>
            </a:extLst>
          </p:cNvPr>
          <p:cNvSpPr>
            <a:spLocks noGrp="1" noChangeArrowheads="1"/>
          </p:cNvSpPr>
          <p:nvPr>
            <p:ph type="title"/>
          </p:nvPr>
        </p:nvSpPr>
        <p:spPr/>
        <p:txBody>
          <a:bodyPr/>
          <a:lstStyle/>
          <a:p>
            <a:pPr eaLnBrk="1" hangingPunct="1"/>
            <a:r>
              <a:rPr lang="en-US" altLang="en-US"/>
              <a:t>Review Completion</a:t>
            </a:r>
          </a:p>
        </p:txBody>
      </p:sp>
      <p:sp>
        <p:nvSpPr>
          <p:cNvPr id="3" name="Content Placeholder 2">
            <a:extLst>
              <a:ext uri="{FF2B5EF4-FFF2-40B4-BE49-F238E27FC236}">
                <a16:creationId xmlns:a16="http://schemas.microsoft.com/office/drawing/2014/main" id="{4F5F45A0-1F99-4504-B136-E9F2AF4456F0}"/>
              </a:ext>
            </a:extLst>
          </p:cNvPr>
          <p:cNvSpPr>
            <a:spLocks noGrp="1"/>
          </p:cNvSpPr>
          <p:nvPr>
            <p:ph idx="1"/>
          </p:nvPr>
        </p:nvSpPr>
        <p:spPr/>
        <p:txBody>
          <a:bodyPr rtlCol="0">
            <a:normAutofit/>
          </a:bodyPr>
          <a:lstStyle/>
          <a:p>
            <a:pPr eaLnBrk="1" fontAlgn="auto" hangingPunct="1">
              <a:spcAft>
                <a:spcPts val="0"/>
              </a:spcAft>
              <a:defRPr/>
            </a:pPr>
            <a:r>
              <a:rPr lang="en-US" dirty="0"/>
              <a:t>Accepted or rejected</a:t>
            </a:r>
          </a:p>
          <a:p>
            <a:pPr lvl="1">
              <a:defRPr/>
            </a:pPr>
            <a:r>
              <a:rPr lang="en-US" dirty="0"/>
              <a:t>Not approved or disapproved</a:t>
            </a:r>
          </a:p>
          <a:p>
            <a:pPr>
              <a:defRPr/>
            </a:pPr>
            <a:r>
              <a:rPr lang="en-US" dirty="0"/>
              <a:t>Considered complete when:</a:t>
            </a:r>
          </a:p>
          <a:p>
            <a:pPr lvl="1">
              <a:defRPr/>
            </a:pPr>
            <a:r>
              <a:rPr lang="en-US" dirty="0"/>
              <a:t>Fiduciary provides full report</a:t>
            </a:r>
          </a:p>
          <a:p>
            <a:pPr lvl="1">
              <a:defRPr/>
            </a:pPr>
            <a:r>
              <a:rPr lang="en-US" dirty="0"/>
              <a:t>No substantive inaccuracies or inconsistencies</a:t>
            </a:r>
          </a:p>
          <a:p>
            <a:pPr lvl="1">
              <a:defRPr/>
            </a:pPr>
            <a:r>
              <a:rPr lang="en-US" dirty="0"/>
              <a:t>Corrections not necessary</a:t>
            </a:r>
          </a:p>
          <a:p>
            <a:pPr lvl="1">
              <a:defRPr/>
            </a:pPr>
            <a:r>
              <a:rPr lang="en-US" dirty="0"/>
              <a:t>No misuse red flags</a:t>
            </a:r>
          </a:p>
        </p:txBody>
      </p:sp>
      <p:sp>
        <p:nvSpPr>
          <p:cNvPr id="5" name="Slide Number Placeholder 3">
            <a:extLst>
              <a:ext uri="{FF2B5EF4-FFF2-40B4-BE49-F238E27FC236}">
                <a16:creationId xmlns:a16="http://schemas.microsoft.com/office/drawing/2014/main" id="{B4A2D70A-F348-A3E8-F134-A290E839CFEE}"/>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36</a:t>
            </a:fld>
            <a:endParaRPr lang="en-US" dirty="0"/>
          </a:p>
        </p:txBody>
      </p:sp>
      <p:sp>
        <p:nvSpPr>
          <p:cNvPr id="6" name="Title 1">
            <a:extLst>
              <a:ext uri="{FF2B5EF4-FFF2-40B4-BE49-F238E27FC236}">
                <a16:creationId xmlns:a16="http://schemas.microsoft.com/office/drawing/2014/main" id="{5397A94A-81B5-5E47-B447-A730656E9964}"/>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id="{C93E5A48-FC6D-4140-A18D-9F1CAD585B6F}"/>
              </a:ext>
            </a:extLst>
          </p:cNvPr>
          <p:cNvSpPr>
            <a:spLocks noGrp="1" noChangeArrowheads="1"/>
          </p:cNvSpPr>
          <p:nvPr>
            <p:ph type="title"/>
          </p:nvPr>
        </p:nvSpPr>
        <p:spPr/>
        <p:txBody>
          <a:bodyPr/>
          <a:lstStyle/>
          <a:p>
            <a:pPr eaLnBrk="1" hangingPunct="1"/>
            <a:r>
              <a:rPr lang="en-US" altLang="en-US" dirty="0"/>
              <a:t>Review Completion (Cont.)</a:t>
            </a:r>
          </a:p>
        </p:txBody>
      </p:sp>
      <p:sp>
        <p:nvSpPr>
          <p:cNvPr id="3" name="Content Placeholder 2">
            <a:extLst>
              <a:ext uri="{FF2B5EF4-FFF2-40B4-BE49-F238E27FC236}">
                <a16:creationId xmlns:a16="http://schemas.microsoft.com/office/drawing/2014/main" id="{4F5F45A0-1F99-4504-B136-E9F2AF4456F0}"/>
              </a:ext>
            </a:extLst>
          </p:cNvPr>
          <p:cNvSpPr>
            <a:spLocks noGrp="1"/>
          </p:cNvSpPr>
          <p:nvPr>
            <p:ph idx="1"/>
          </p:nvPr>
        </p:nvSpPr>
        <p:spPr/>
        <p:txBody>
          <a:bodyPr rtlCol="0">
            <a:normAutofit/>
          </a:bodyPr>
          <a:lstStyle/>
          <a:p>
            <a:pPr eaLnBrk="1" fontAlgn="auto" hangingPunct="1">
              <a:spcAft>
                <a:spcPts val="0"/>
              </a:spcAft>
              <a:defRPr/>
            </a:pPr>
            <a:r>
              <a:rPr lang="en-US" i="1" dirty="0"/>
              <a:t>Fund Usage Review Complete Letter </a:t>
            </a:r>
            <a:r>
              <a:rPr lang="en-US" dirty="0"/>
              <a:t>informs that:</a:t>
            </a:r>
          </a:p>
          <a:p>
            <a:pPr lvl="1">
              <a:defRPr/>
            </a:pPr>
            <a:r>
              <a:rPr lang="en-US" dirty="0"/>
              <a:t>Fund usage review complete</a:t>
            </a:r>
          </a:p>
          <a:p>
            <a:pPr lvl="1">
              <a:defRPr/>
            </a:pPr>
            <a:r>
              <a:rPr lang="en-US" dirty="0"/>
              <a:t>No additional information needed</a:t>
            </a:r>
          </a:p>
          <a:p>
            <a:pPr lvl="1">
              <a:defRPr/>
            </a:pPr>
            <a:r>
              <a:rPr lang="en-US" dirty="0"/>
              <a:t>Fiduciary must inform beneficiary</a:t>
            </a:r>
          </a:p>
          <a:p>
            <a:pPr>
              <a:defRPr/>
            </a:pPr>
            <a:r>
              <a:rPr lang="en-US" dirty="0"/>
              <a:t>Update VBMS and FAST, where applicable</a:t>
            </a:r>
          </a:p>
          <a:p>
            <a:pPr>
              <a:defRPr/>
            </a:pPr>
            <a:r>
              <a:rPr lang="en-US" dirty="0"/>
              <a:t>If bond required:</a:t>
            </a:r>
          </a:p>
          <a:p>
            <a:pPr lvl="1">
              <a:defRPr/>
            </a:pPr>
            <a:r>
              <a:rPr lang="en-US" dirty="0"/>
              <a:t>Send bond request letter</a:t>
            </a:r>
          </a:p>
          <a:p>
            <a:pPr lvl="1">
              <a:defRPr/>
            </a:pPr>
            <a:r>
              <a:rPr lang="en-US" dirty="0"/>
              <a:t>Establish task to track receipt</a:t>
            </a:r>
          </a:p>
          <a:p>
            <a:pPr lvl="1">
              <a:defRPr/>
            </a:pPr>
            <a:r>
              <a:rPr lang="en-US" dirty="0"/>
              <a:t>Establish accounting diary</a:t>
            </a:r>
          </a:p>
          <a:p>
            <a:pPr lvl="1">
              <a:defRPr/>
            </a:pPr>
            <a:r>
              <a:rPr lang="en-US" dirty="0"/>
              <a:t>Accept and complete FUR</a:t>
            </a:r>
          </a:p>
          <a:p>
            <a:pPr>
              <a:defRPr/>
            </a:pPr>
            <a:endParaRPr lang="en-US" dirty="0"/>
          </a:p>
        </p:txBody>
      </p:sp>
      <p:sp>
        <p:nvSpPr>
          <p:cNvPr id="5" name="Slide Number Placeholder 3">
            <a:extLst>
              <a:ext uri="{FF2B5EF4-FFF2-40B4-BE49-F238E27FC236}">
                <a16:creationId xmlns:a16="http://schemas.microsoft.com/office/drawing/2014/main" id="{B4A2D70A-F348-A3E8-F134-A290E839CFEE}"/>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37</a:t>
            </a:fld>
            <a:endParaRPr lang="en-US" dirty="0"/>
          </a:p>
        </p:txBody>
      </p:sp>
      <p:sp>
        <p:nvSpPr>
          <p:cNvPr id="6" name="Title 1">
            <a:extLst>
              <a:ext uri="{FF2B5EF4-FFF2-40B4-BE49-F238E27FC236}">
                <a16:creationId xmlns:a16="http://schemas.microsoft.com/office/drawing/2014/main" id="{5397A94A-81B5-5E47-B447-A730656E9964}"/>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extLst>
      <p:ext uri="{BB962C8B-B14F-4D97-AF65-F5344CB8AC3E}">
        <p14:creationId xmlns:p14="http://schemas.microsoft.com/office/powerpoint/2010/main" val="41391983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a:extLst>
              <a:ext uri="{FF2B5EF4-FFF2-40B4-BE49-F238E27FC236}">
                <a16:creationId xmlns:a16="http://schemas.microsoft.com/office/drawing/2014/main" id="{31C132C8-C7AC-48E8-A2C0-DB7F601E8CE6}"/>
              </a:ext>
            </a:extLst>
          </p:cNvPr>
          <p:cNvSpPr>
            <a:spLocks noGrp="1" noChangeArrowheads="1"/>
          </p:cNvSpPr>
          <p:nvPr>
            <p:ph type="title"/>
          </p:nvPr>
        </p:nvSpPr>
        <p:spPr/>
        <p:txBody>
          <a:bodyPr/>
          <a:lstStyle/>
          <a:p>
            <a:pPr eaLnBrk="1" hangingPunct="1"/>
            <a:r>
              <a:rPr lang="en-US" altLang="en-US"/>
              <a:t>Incomplete Review</a:t>
            </a:r>
          </a:p>
        </p:txBody>
      </p:sp>
      <p:sp>
        <p:nvSpPr>
          <p:cNvPr id="61443" name="Content Placeholder 2">
            <a:extLst>
              <a:ext uri="{FF2B5EF4-FFF2-40B4-BE49-F238E27FC236}">
                <a16:creationId xmlns:a16="http://schemas.microsoft.com/office/drawing/2014/main" id="{B842FDB6-7DD3-43FF-9491-999B40797E6A}"/>
              </a:ext>
            </a:extLst>
          </p:cNvPr>
          <p:cNvSpPr>
            <a:spLocks noGrp="1" noChangeArrowheads="1"/>
          </p:cNvSpPr>
          <p:nvPr>
            <p:ph idx="1"/>
          </p:nvPr>
        </p:nvSpPr>
        <p:spPr/>
        <p:txBody>
          <a:bodyPr/>
          <a:lstStyle/>
          <a:p>
            <a:pPr eaLnBrk="1" hangingPunct="1"/>
            <a:r>
              <a:rPr lang="en-US" altLang="en-US" dirty="0"/>
              <a:t>Completion not possible when:</a:t>
            </a:r>
          </a:p>
          <a:p>
            <a:pPr lvl="1"/>
            <a:r>
              <a:rPr lang="en-US" altLang="en-US" dirty="0"/>
              <a:t>Fiduciary fails to provide all evidence/documents</a:t>
            </a:r>
          </a:p>
          <a:p>
            <a:pPr lvl="1"/>
            <a:r>
              <a:rPr lang="en-US" altLang="en-US" dirty="0"/>
              <a:t>Misuse red flags found</a:t>
            </a:r>
          </a:p>
          <a:p>
            <a:pPr lvl="1"/>
            <a:r>
              <a:rPr lang="en-US" altLang="en-US" dirty="0"/>
              <a:t>Misuse allegation exists</a:t>
            </a:r>
          </a:p>
          <a:p>
            <a:pPr lvl="1"/>
            <a:r>
              <a:rPr lang="en-US" altLang="en-US" dirty="0"/>
              <a:t>Accounts not properly titled</a:t>
            </a:r>
          </a:p>
          <a:p>
            <a:pPr lvl="1"/>
            <a:r>
              <a:rPr lang="en-US" altLang="en-US" dirty="0"/>
              <a:t>Investments are improper</a:t>
            </a:r>
          </a:p>
          <a:p>
            <a:r>
              <a:rPr lang="en-US" altLang="en-US" dirty="0"/>
              <a:t>Update unresolvable FURs to reflect correct status</a:t>
            </a:r>
          </a:p>
          <a:p>
            <a:pPr lvl="1"/>
            <a:r>
              <a:rPr lang="en-US" altLang="en-US" dirty="0"/>
              <a:t>VBMS and FAST, where applicable</a:t>
            </a:r>
          </a:p>
          <a:p>
            <a:endParaRPr lang="en-US" altLang="en-US" dirty="0"/>
          </a:p>
        </p:txBody>
      </p:sp>
      <p:sp>
        <p:nvSpPr>
          <p:cNvPr id="5" name="Slide Number Placeholder 3">
            <a:extLst>
              <a:ext uri="{FF2B5EF4-FFF2-40B4-BE49-F238E27FC236}">
                <a16:creationId xmlns:a16="http://schemas.microsoft.com/office/drawing/2014/main" id="{4E65735B-9954-CE4D-E64C-C70F241E1009}"/>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38</a:t>
            </a:fld>
            <a:endParaRPr lang="en-US" dirty="0"/>
          </a:p>
        </p:txBody>
      </p:sp>
      <p:sp>
        <p:nvSpPr>
          <p:cNvPr id="6" name="Title 1">
            <a:extLst>
              <a:ext uri="{FF2B5EF4-FFF2-40B4-BE49-F238E27FC236}">
                <a16:creationId xmlns:a16="http://schemas.microsoft.com/office/drawing/2014/main" id="{CF602BDC-F6E7-D9F5-14EE-D7158710BAD0}"/>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a:extLst>
              <a:ext uri="{FF2B5EF4-FFF2-40B4-BE49-F238E27FC236}">
                <a16:creationId xmlns:a16="http://schemas.microsoft.com/office/drawing/2014/main" id="{AAFC6B72-AD76-4B04-BC61-203192F2606B}"/>
              </a:ext>
            </a:extLst>
          </p:cNvPr>
          <p:cNvSpPr>
            <a:spLocks noGrp="1" noChangeArrowheads="1"/>
          </p:cNvSpPr>
          <p:nvPr>
            <p:ph type="title"/>
          </p:nvPr>
        </p:nvSpPr>
        <p:spPr>
          <a:xfrm>
            <a:off x="152400" y="1091899"/>
            <a:ext cx="8589818" cy="573281"/>
          </a:xfrm>
        </p:spPr>
        <p:txBody>
          <a:bodyPr/>
          <a:lstStyle/>
          <a:p>
            <a:r>
              <a:rPr lang="en-US" altLang="en-US" sz="2800" dirty="0"/>
              <a:t>Incomplete Review: When completion is not possible:</a:t>
            </a:r>
            <a:endParaRPr lang="en-US" altLang="en-US" dirty="0"/>
          </a:p>
        </p:txBody>
      </p:sp>
      <p:sp>
        <p:nvSpPr>
          <p:cNvPr id="7" name="Title 1">
            <a:extLst>
              <a:ext uri="{FF2B5EF4-FFF2-40B4-BE49-F238E27FC236}">
                <a16:creationId xmlns:a16="http://schemas.microsoft.com/office/drawing/2014/main" id="{EAFF5CF9-9A95-4D3B-D05A-0B2B1EA7EBBC}"/>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pic>
        <p:nvPicPr>
          <p:cNvPr id="30" name="Picture 29">
            <a:extLst>
              <a:ext uri="{FF2B5EF4-FFF2-40B4-BE49-F238E27FC236}">
                <a16:creationId xmlns:a16="http://schemas.microsoft.com/office/drawing/2014/main" id="{056E6544-2DF7-77D4-A939-659F86267E20}"/>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3742" y="1602830"/>
            <a:ext cx="8456517" cy="4617796"/>
          </a:xfrm>
          <a:prstGeom prst="rect">
            <a:avLst/>
          </a:prstGeom>
        </p:spPr>
      </p:pic>
      <p:sp>
        <p:nvSpPr>
          <p:cNvPr id="9" name="TextBox 8">
            <a:extLst>
              <a:ext uri="{FF2B5EF4-FFF2-40B4-BE49-F238E27FC236}">
                <a16:creationId xmlns:a16="http://schemas.microsoft.com/office/drawing/2014/main" id="{91EEA5F7-DF77-BB55-361D-AE2C02FAC00C}"/>
              </a:ext>
            </a:extLst>
          </p:cNvPr>
          <p:cNvSpPr txBox="1"/>
          <p:nvPr/>
        </p:nvSpPr>
        <p:spPr>
          <a:xfrm>
            <a:off x="477982" y="1643871"/>
            <a:ext cx="4094018"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a:ea typeface="+mn-ea"/>
                <a:cs typeface="+mn-cs"/>
              </a:rPr>
              <a:t>If the fiduciary….</a:t>
            </a:r>
          </a:p>
        </p:txBody>
      </p:sp>
      <p:sp>
        <p:nvSpPr>
          <p:cNvPr id="13" name="TextBox 12">
            <a:extLst>
              <a:ext uri="{FF2B5EF4-FFF2-40B4-BE49-F238E27FC236}">
                <a16:creationId xmlns:a16="http://schemas.microsoft.com/office/drawing/2014/main" id="{2EDCF070-2DAA-8D04-188B-DDCE5BA4652B}"/>
              </a:ext>
            </a:extLst>
          </p:cNvPr>
          <p:cNvSpPr txBox="1"/>
          <p:nvPr/>
        </p:nvSpPr>
        <p:spPr>
          <a:xfrm>
            <a:off x="457200" y="1978567"/>
            <a:ext cx="4094018" cy="61555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Does not provide any financial statements and the report is past due</a:t>
            </a:r>
          </a:p>
        </p:txBody>
      </p:sp>
      <p:sp>
        <p:nvSpPr>
          <p:cNvPr id="15" name="TextBox 14">
            <a:extLst>
              <a:ext uri="{FF2B5EF4-FFF2-40B4-BE49-F238E27FC236}">
                <a16:creationId xmlns:a16="http://schemas.microsoft.com/office/drawing/2014/main" id="{EED53D4F-505C-9B83-AD69-EA6BFB05597C}"/>
              </a:ext>
            </a:extLst>
          </p:cNvPr>
          <p:cNvSpPr txBox="1"/>
          <p:nvPr/>
        </p:nvSpPr>
        <p:spPr>
          <a:xfrm>
            <a:off x="457200" y="2847696"/>
            <a:ext cx="4087091" cy="87716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Provides incomplete financial statements for the period under review and the documents are past due</a:t>
            </a:r>
          </a:p>
        </p:txBody>
      </p:sp>
      <p:sp>
        <p:nvSpPr>
          <p:cNvPr id="17" name="TextBox 16">
            <a:extLst>
              <a:ext uri="{FF2B5EF4-FFF2-40B4-BE49-F238E27FC236}">
                <a16:creationId xmlns:a16="http://schemas.microsoft.com/office/drawing/2014/main" id="{1E5F0C50-A377-F2FB-1490-91825D79B186}"/>
              </a:ext>
            </a:extLst>
          </p:cNvPr>
          <p:cNvSpPr txBox="1"/>
          <p:nvPr/>
        </p:nvSpPr>
        <p:spPr>
          <a:xfrm>
            <a:off x="457200" y="3978435"/>
            <a:ext cx="4572000" cy="35394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Fails to submit corrections per VA request</a:t>
            </a:r>
          </a:p>
        </p:txBody>
      </p:sp>
      <p:sp>
        <p:nvSpPr>
          <p:cNvPr id="19" name="TextBox 18">
            <a:extLst>
              <a:ext uri="{FF2B5EF4-FFF2-40B4-BE49-F238E27FC236}">
                <a16:creationId xmlns:a16="http://schemas.microsoft.com/office/drawing/2014/main" id="{BD72BDE3-D71D-07A2-58AB-D818AB268C2E}"/>
              </a:ext>
            </a:extLst>
          </p:cNvPr>
          <p:cNvSpPr txBox="1"/>
          <p:nvPr/>
        </p:nvSpPr>
        <p:spPr>
          <a:xfrm>
            <a:off x="457200" y="4559352"/>
            <a:ext cx="4114800" cy="87716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Submits the financial statements or other information to VA that warrant an allegation of misuse</a:t>
            </a:r>
          </a:p>
        </p:txBody>
      </p:sp>
      <p:sp>
        <p:nvSpPr>
          <p:cNvPr id="27" name="TextBox 26">
            <a:extLst>
              <a:ext uri="{FF2B5EF4-FFF2-40B4-BE49-F238E27FC236}">
                <a16:creationId xmlns:a16="http://schemas.microsoft.com/office/drawing/2014/main" id="{0BAF1131-5BF1-FE64-FCD6-C10C2A3199AE}"/>
              </a:ext>
            </a:extLst>
          </p:cNvPr>
          <p:cNvSpPr txBox="1"/>
          <p:nvPr/>
        </p:nvSpPr>
        <p:spPr>
          <a:xfrm>
            <a:off x="4648200" y="1637592"/>
            <a:ext cx="4572000"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a:ea typeface="+mn-ea"/>
                <a:cs typeface="+mn-cs"/>
              </a:rPr>
              <a:t>Then….</a:t>
            </a:r>
          </a:p>
        </p:txBody>
      </p:sp>
      <p:sp>
        <p:nvSpPr>
          <p:cNvPr id="21" name="TextBox 20">
            <a:extLst>
              <a:ext uri="{FF2B5EF4-FFF2-40B4-BE49-F238E27FC236}">
                <a16:creationId xmlns:a16="http://schemas.microsoft.com/office/drawing/2014/main" id="{47FAD880-C48C-89C3-67C6-5DA5A91842CD}"/>
              </a:ext>
            </a:extLst>
          </p:cNvPr>
          <p:cNvSpPr txBox="1"/>
          <p:nvPr/>
        </p:nvSpPr>
        <p:spPr>
          <a:xfrm>
            <a:off x="4558146" y="1970119"/>
            <a:ext cx="4087091" cy="877163"/>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Cancel the fund usage EP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Establish the appropriate fund usage follow-up field examination EP 590</a:t>
            </a:r>
          </a:p>
        </p:txBody>
      </p:sp>
      <p:sp>
        <p:nvSpPr>
          <p:cNvPr id="23" name="TextBox 22">
            <a:extLst>
              <a:ext uri="{FF2B5EF4-FFF2-40B4-BE49-F238E27FC236}">
                <a16:creationId xmlns:a16="http://schemas.microsoft.com/office/drawing/2014/main" id="{2C5014E4-4AA6-8ED4-FC74-8FF7474323F2}"/>
              </a:ext>
            </a:extLst>
          </p:cNvPr>
          <p:cNvSpPr txBox="1"/>
          <p:nvPr/>
        </p:nvSpPr>
        <p:spPr>
          <a:xfrm>
            <a:off x="4558146" y="2871712"/>
            <a:ext cx="4045526" cy="1661993"/>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Establish the appropriate fund usage follow-up field examination EP 590</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Ensure status reflects deactivation for each fund usage report submission for period under review in FAST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700" dirty="0">
                <a:solidFill>
                  <a:prstClr val="black"/>
                </a:solidFill>
                <a:latin typeface="Calibri"/>
              </a:rPr>
              <a:t>Cl</a:t>
            </a:r>
            <a:r>
              <a:rPr kumimoji="0" lang="en-US" sz="1700" b="0" i="0" u="none" strike="noStrike" kern="1200" cap="none" spc="0" normalizeH="0" baseline="0" noProof="0" dirty="0">
                <a:ln>
                  <a:noFill/>
                </a:ln>
                <a:solidFill>
                  <a:prstClr val="black"/>
                </a:solidFill>
                <a:effectLst/>
                <a:uLnTx/>
                <a:uFillTx/>
                <a:latin typeface="Calibri"/>
                <a:ea typeface="+mn-ea"/>
                <a:cs typeface="+mn-cs"/>
              </a:rPr>
              <a:t>ear the fund usage EP</a:t>
            </a:r>
          </a:p>
        </p:txBody>
      </p:sp>
      <p:sp>
        <p:nvSpPr>
          <p:cNvPr id="25" name="TextBox 24">
            <a:extLst>
              <a:ext uri="{FF2B5EF4-FFF2-40B4-BE49-F238E27FC236}">
                <a16:creationId xmlns:a16="http://schemas.microsoft.com/office/drawing/2014/main" id="{5823004F-6A31-ED31-C033-55D2A8A52917}"/>
              </a:ext>
            </a:extLst>
          </p:cNvPr>
          <p:cNvSpPr txBox="1"/>
          <p:nvPr/>
        </p:nvSpPr>
        <p:spPr>
          <a:xfrm>
            <a:off x="4558146" y="4543217"/>
            <a:ext cx="4045526" cy="1661993"/>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Establish the appropriate misuse EP 290 and SIA EP 590</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Ensure status reflects deactivation for each submission in FAST, if applicable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700" b="0" i="0" u="none" strike="noStrike" kern="1200" cap="none" spc="0" normalizeH="0" baseline="0" noProof="0" dirty="0">
                <a:ln>
                  <a:noFill/>
                </a:ln>
                <a:solidFill>
                  <a:prstClr val="black"/>
                </a:solidFill>
                <a:effectLst/>
                <a:uLnTx/>
                <a:uFillTx/>
                <a:latin typeface="Calibri"/>
                <a:ea typeface="+mn-ea"/>
                <a:cs typeface="+mn-cs"/>
              </a:rPr>
              <a:t>Clear the fund usage EP</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7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Slide Number Placeholder 3">
            <a:extLst>
              <a:ext uri="{FF2B5EF4-FFF2-40B4-BE49-F238E27FC236}">
                <a16:creationId xmlns:a16="http://schemas.microsoft.com/office/drawing/2014/main" id="{CA124620-2C65-7769-A1A2-FF40079E70F2}"/>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39</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6860842D-3578-4D75-9804-6EF2010AA2E5}"/>
              </a:ext>
            </a:extLst>
          </p:cNvPr>
          <p:cNvSpPr>
            <a:spLocks noGrp="1" noChangeArrowheads="1"/>
          </p:cNvSpPr>
          <p:nvPr>
            <p:ph type="title"/>
          </p:nvPr>
        </p:nvSpPr>
        <p:spPr/>
        <p:txBody>
          <a:bodyPr/>
          <a:lstStyle/>
          <a:p>
            <a:pPr eaLnBrk="1" hangingPunct="1"/>
            <a:r>
              <a:rPr lang="en-US" altLang="en-US"/>
              <a:t>Definition</a:t>
            </a:r>
          </a:p>
        </p:txBody>
      </p:sp>
      <p:sp>
        <p:nvSpPr>
          <p:cNvPr id="20483" name="Content Placeholder 2">
            <a:extLst>
              <a:ext uri="{FF2B5EF4-FFF2-40B4-BE49-F238E27FC236}">
                <a16:creationId xmlns:a16="http://schemas.microsoft.com/office/drawing/2014/main" id="{B181EBA1-6FBD-43FA-BD28-012AAB43F68C}"/>
              </a:ext>
            </a:extLst>
          </p:cNvPr>
          <p:cNvSpPr>
            <a:spLocks noGrp="1" noChangeArrowheads="1"/>
          </p:cNvSpPr>
          <p:nvPr>
            <p:ph idx="1"/>
          </p:nvPr>
        </p:nvSpPr>
        <p:spPr/>
        <p:txBody>
          <a:bodyPr/>
          <a:lstStyle/>
          <a:p>
            <a:pPr eaLnBrk="1" hangingPunct="1"/>
            <a:r>
              <a:rPr lang="en-US" altLang="en-US" dirty="0"/>
              <a:t>Fund usage reviews (FUR)</a:t>
            </a:r>
          </a:p>
          <a:p>
            <a:pPr eaLnBrk="1" hangingPunct="1"/>
            <a:r>
              <a:rPr lang="en-US" altLang="en-US" dirty="0"/>
              <a:t>Assessment</a:t>
            </a:r>
          </a:p>
          <a:p>
            <a:pPr eaLnBrk="1" hangingPunct="1"/>
            <a:r>
              <a:rPr lang="en-US" altLang="en-US" dirty="0"/>
              <a:t>3 months of financial statements</a:t>
            </a:r>
          </a:p>
          <a:p>
            <a:pPr eaLnBrk="1" hangingPunct="1"/>
            <a:r>
              <a:rPr lang="en-US" altLang="en-US" dirty="0"/>
              <a:t>Fiduciary accounts</a:t>
            </a:r>
          </a:p>
          <a:p>
            <a:pPr eaLnBrk="1" hangingPunct="1"/>
            <a:r>
              <a:rPr lang="en-US" altLang="en-US" dirty="0"/>
              <a:t>Containing VA funds</a:t>
            </a:r>
          </a:p>
          <a:p>
            <a:pPr eaLnBrk="1" hangingPunct="1"/>
            <a:r>
              <a:rPr lang="en-US" altLang="en-US" dirty="0"/>
              <a:t>Supporting documents</a:t>
            </a:r>
          </a:p>
        </p:txBody>
      </p:sp>
      <p:sp>
        <p:nvSpPr>
          <p:cNvPr id="5" name="Slide Number Placeholder 3">
            <a:extLst>
              <a:ext uri="{FF2B5EF4-FFF2-40B4-BE49-F238E27FC236}">
                <a16:creationId xmlns:a16="http://schemas.microsoft.com/office/drawing/2014/main" id="{696E8A06-5231-41E2-1CAA-FC6CD26FB8F6}"/>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4</a:t>
            </a:fld>
            <a:endParaRPr lang="en-US" dirty="0"/>
          </a:p>
        </p:txBody>
      </p:sp>
      <p:sp>
        <p:nvSpPr>
          <p:cNvPr id="6" name="Title 1">
            <a:extLst>
              <a:ext uri="{FF2B5EF4-FFF2-40B4-BE49-F238E27FC236}">
                <a16:creationId xmlns:a16="http://schemas.microsoft.com/office/drawing/2014/main" id="{6EF5F5E4-C509-C735-F088-E1DA4A0BDF20}"/>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a:extLst>
              <a:ext uri="{FF2B5EF4-FFF2-40B4-BE49-F238E27FC236}">
                <a16:creationId xmlns:a16="http://schemas.microsoft.com/office/drawing/2014/main" id="{AAFC6B72-AD76-4B04-BC61-203192F2606B}"/>
              </a:ext>
            </a:extLst>
          </p:cNvPr>
          <p:cNvSpPr>
            <a:spLocks noGrp="1" noChangeArrowheads="1"/>
          </p:cNvSpPr>
          <p:nvPr>
            <p:ph type="title"/>
          </p:nvPr>
        </p:nvSpPr>
        <p:spPr>
          <a:xfrm>
            <a:off x="152400" y="1091899"/>
            <a:ext cx="8589818" cy="573281"/>
          </a:xfrm>
        </p:spPr>
        <p:txBody>
          <a:bodyPr/>
          <a:lstStyle/>
          <a:p>
            <a:r>
              <a:rPr lang="en-US" altLang="en-US" dirty="0"/>
              <a:t>Incorrect FAST Submission</a:t>
            </a:r>
          </a:p>
        </p:txBody>
      </p:sp>
      <p:sp>
        <p:nvSpPr>
          <p:cNvPr id="7" name="Title 1">
            <a:extLst>
              <a:ext uri="{FF2B5EF4-FFF2-40B4-BE49-F238E27FC236}">
                <a16:creationId xmlns:a16="http://schemas.microsoft.com/office/drawing/2014/main" id="{EAFF5CF9-9A95-4D3B-D05A-0B2B1EA7EBBC}"/>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
        <p:nvSpPr>
          <p:cNvPr id="27" name="TextBox 26">
            <a:extLst>
              <a:ext uri="{FF2B5EF4-FFF2-40B4-BE49-F238E27FC236}">
                <a16:creationId xmlns:a16="http://schemas.microsoft.com/office/drawing/2014/main" id="{0BAF1131-5BF1-FE64-FCD6-C10C2A3199AE}"/>
              </a:ext>
            </a:extLst>
          </p:cNvPr>
          <p:cNvSpPr txBox="1"/>
          <p:nvPr/>
        </p:nvSpPr>
        <p:spPr>
          <a:xfrm>
            <a:off x="4648200" y="1637592"/>
            <a:ext cx="4572000"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white"/>
                </a:solidFill>
                <a:effectLst/>
                <a:uLnTx/>
                <a:uFillTx/>
                <a:latin typeface="Calibri"/>
                <a:ea typeface="+mn-ea"/>
                <a:cs typeface="+mn-cs"/>
              </a:rPr>
              <a:t>Then….</a:t>
            </a:r>
          </a:p>
        </p:txBody>
      </p:sp>
      <p:sp>
        <p:nvSpPr>
          <p:cNvPr id="6" name="Slide Number Placeholder 3">
            <a:extLst>
              <a:ext uri="{FF2B5EF4-FFF2-40B4-BE49-F238E27FC236}">
                <a16:creationId xmlns:a16="http://schemas.microsoft.com/office/drawing/2014/main" id="{CA124620-2C65-7769-A1A2-FF40079E70F2}"/>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40</a:t>
            </a:fld>
            <a:endParaRPr lang="en-US" dirty="0"/>
          </a:p>
        </p:txBody>
      </p:sp>
      <p:graphicFrame>
        <p:nvGraphicFramePr>
          <p:cNvPr id="2" name="Table 2">
            <a:extLst>
              <a:ext uri="{FF2B5EF4-FFF2-40B4-BE49-F238E27FC236}">
                <a16:creationId xmlns:a16="http://schemas.microsoft.com/office/drawing/2014/main" id="{2010574B-70AD-4298-91D2-969F1B2B8A3C}"/>
              </a:ext>
            </a:extLst>
          </p:cNvPr>
          <p:cNvGraphicFramePr>
            <a:graphicFrameLocks noGrp="1"/>
          </p:cNvGraphicFramePr>
          <p:nvPr>
            <p:extLst>
              <p:ext uri="{D42A27DB-BD31-4B8C-83A1-F6EECF244321}">
                <p14:modId xmlns:p14="http://schemas.microsoft.com/office/powerpoint/2010/main" val="3518155438"/>
              </p:ext>
            </p:extLst>
          </p:nvPr>
        </p:nvGraphicFramePr>
        <p:xfrm>
          <a:off x="401782" y="1665180"/>
          <a:ext cx="8340436" cy="4393878"/>
        </p:xfrm>
        <a:graphic>
          <a:graphicData uri="http://schemas.openxmlformats.org/drawingml/2006/table">
            <a:tbl>
              <a:tblPr firstRow="1" bandRow="1">
                <a:tableStyleId>{5C22544A-7EE6-4342-B048-85BDC9FD1C3A}</a:tableStyleId>
              </a:tblPr>
              <a:tblGrid>
                <a:gridCol w="1042554">
                  <a:extLst>
                    <a:ext uri="{9D8B030D-6E8A-4147-A177-3AD203B41FA5}">
                      <a16:colId xmlns:a16="http://schemas.microsoft.com/office/drawing/2014/main" val="2540771273"/>
                    </a:ext>
                  </a:extLst>
                </a:gridCol>
                <a:gridCol w="7297882">
                  <a:extLst>
                    <a:ext uri="{9D8B030D-6E8A-4147-A177-3AD203B41FA5}">
                      <a16:colId xmlns:a16="http://schemas.microsoft.com/office/drawing/2014/main" val="3232086867"/>
                    </a:ext>
                  </a:extLst>
                </a:gridCol>
              </a:tblGrid>
              <a:tr h="396849">
                <a:tc>
                  <a:txBody>
                    <a:bodyPr/>
                    <a:lstStyle/>
                    <a:p>
                      <a:pPr algn="ctr" fontAlgn="base">
                        <a:spcAft>
                          <a:spcPts val="0"/>
                        </a:spcAft>
                      </a:pPr>
                      <a:r>
                        <a:rPr lang="en-US" b="1" dirty="0">
                          <a:effectLst/>
                          <a:latin typeface="Arial" panose="020B0604020202020204" pitchFamily="34" charset="0"/>
                        </a:rPr>
                        <a:t>Step</a:t>
                      </a:r>
                      <a:endParaRPr lang="en-US" dirty="0">
                        <a:effectLst/>
                      </a:endParaRPr>
                    </a:p>
                  </a:txBody>
                  <a:tcPr marL="66675" marR="66675" marT="9525" marB="9525"/>
                </a:tc>
                <a:tc>
                  <a:txBody>
                    <a:bodyPr/>
                    <a:lstStyle/>
                    <a:p>
                      <a:pPr algn="ctr" fontAlgn="base">
                        <a:spcAft>
                          <a:spcPts val="0"/>
                        </a:spcAft>
                      </a:pPr>
                      <a:r>
                        <a:rPr lang="en-US" b="1">
                          <a:effectLst/>
                          <a:latin typeface="Arial" panose="020B0604020202020204" pitchFamily="34" charset="0"/>
                        </a:rPr>
                        <a:t>Action</a:t>
                      </a:r>
                      <a:endParaRPr lang="en-US">
                        <a:effectLst/>
                      </a:endParaRPr>
                    </a:p>
                  </a:txBody>
                  <a:tcPr marL="66675" marR="66675" marT="9525" marB="9525"/>
                </a:tc>
                <a:extLst>
                  <a:ext uri="{0D108BD9-81ED-4DB2-BD59-A6C34878D82A}">
                    <a16:rowId xmlns:a16="http://schemas.microsoft.com/office/drawing/2014/main" val="1739558174"/>
                  </a:ext>
                </a:extLst>
              </a:tr>
              <a:tr h="396849">
                <a:tc>
                  <a:txBody>
                    <a:bodyPr/>
                    <a:lstStyle/>
                    <a:p>
                      <a:pPr algn="ctr" fontAlgn="base">
                        <a:spcAft>
                          <a:spcPts val="0"/>
                        </a:spcAft>
                      </a:pPr>
                      <a:r>
                        <a:rPr lang="en-US">
                          <a:effectLst/>
                          <a:latin typeface="Arial" panose="020B0604020202020204" pitchFamily="34" charset="0"/>
                        </a:rPr>
                        <a:t>1</a:t>
                      </a:r>
                      <a:endParaRPr lang="en-US">
                        <a:effectLst/>
                      </a:endParaRPr>
                    </a:p>
                  </a:txBody>
                  <a:tcPr marL="66675" marR="66675" marT="9525" marB="9525"/>
                </a:tc>
                <a:tc>
                  <a:txBody>
                    <a:bodyPr/>
                    <a:lstStyle/>
                    <a:p>
                      <a:pPr fontAlgn="base">
                        <a:spcAft>
                          <a:spcPts val="0"/>
                        </a:spcAft>
                      </a:pPr>
                      <a:r>
                        <a:rPr lang="en-US" dirty="0">
                          <a:effectLst/>
                          <a:latin typeface="Arial" panose="020B0604020202020204" pitchFamily="34" charset="0"/>
                        </a:rPr>
                        <a:t>Confirm all documents submitted in FAST are available in eFolder</a:t>
                      </a:r>
                      <a:endParaRPr lang="en-US" dirty="0">
                        <a:effectLst/>
                      </a:endParaRPr>
                    </a:p>
                  </a:txBody>
                  <a:tcPr marL="66675" marR="66675" marT="9525" marB="9525"/>
                </a:tc>
                <a:extLst>
                  <a:ext uri="{0D108BD9-81ED-4DB2-BD59-A6C34878D82A}">
                    <a16:rowId xmlns:a16="http://schemas.microsoft.com/office/drawing/2014/main" val="3510312388"/>
                  </a:ext>
                </a:extLst>
              </a:tr>
              <a:tr h="396849">
                <a:tc>
                  <a:txBody>
                    <a:bodyPr/>
                    <a:lstStyle/>
                    <a:p>
                      <a:pPr algn="ctr" fontAlgn="base">
                        <a:spcAft>
                          <a:spcPts val="0"/>
                        </a:spcAft>
                      </a:pPr>
                      <a:r>
                        <a:rPr lang="en-US">
                          <a:effectLst/>
                          <a:latin typeface="Arial" panose="020B0604020202020204" pitchFamily="34" charset="0"/>
                        </a:rPr>
                        <a:t>2</a:t>
                      </a:r>
                      <a:endParaRPr lang="en-US">
                        <a:effectLst/>
                      </a:endParaRPr>
                    </a:p>
                  </a:txBody>
                  <a:tcPr marL="66675" marR="66675" marT="9525" marB="9525"/>
                </a:tc>
                <a:tc>
                  <a:txBody>
                    <a:bodyPr/>
                    <a:lstStyle/>
                    <a:p>
                      <a:pPr fontAlgn="base">
                        <a:spcAft>
                          <a:spcPts val="0"/>
                        </a:spcAft>
                      </a:pPr>
                      <a:r>
                        <a:rPr lang="en-US" dirty="0">
                          <a:effectLst/>
                          <a:latin typeface="Arial" panose="020B0604020202020204" pitchFamily="34" charset="0"/>
                        </a:rPr>
                        <a:t>Review fiduciary’s responses regarding fiduciary’s background</a:t>
                      </a:r>
                      <a:endParaRPr lang="en-US" dirty="0">
                        <a:effectLst/>
                      </a:endParaRPr>
                    </a:p>
                  </a:txBody>
                  <a:tcPr marL="66675" marR="66675" marT="9525" marB="9525"/>
                </a:tc>
                <a:extLst>
                  <a:ext uri="{0D108BD9-81ED-4DB2-BD59-A6C34878D82A}">
                    <a16:rowId xmlns:a16="http://schemas.microsoft.com/office/drawing/2014/main" val="3575174808"/>
                  </a:ext>
                </a:extLst>
              </a:tr>
              <a:tr h="901064">
                <a:tc>
                  <a:txBody>
                    <a:bodyPr/>
                    <a:lstStyle/>
                    <a:p>
                      <a:pPr algn="ctr" fontAlgn="base">
                        <a:spcAft>
                          <a:spcPts val="0"/>
                        </a:spcAft>
                      </a:pPr>
                      <a:r>
                        <a:rPr lang="en-US">
                          <a:effectLst/>
                          <a:latin typeface="Arial" panose="020B0604020202020204" pitchFamily="34" charset="0"/>
                        </a:rPr>
                        <a:t>3</a:t>
                      </a:r>
                      <a:endParaRPr lang="en-US">
                        <a:effectLst/>
                      </a:endParaRPr>
                    </a:p>
                  </a:txBody>
                  <a:tcPr marL="66675" marR="66675" marT="9525" marB="9525"/>
                </a:tc>
                <a:tc>
                  <a:txBody>
                    <a:bodyPr/>
                    <a:lstStyle/>
                    <a:p>
                      <a:pPr fontAlgn="base">
                        <a:spcAft>
                          <a:spcPts val="0"/>
                        </a:spcAft>
                      </a:pPr>
                      <a:r>
                        <a:rPr lang="en-US" dirty="0">
                          <a:effectLst/>
                          <a:latin typeface="Arial" panose="020B0604020202020204" pitchFamily="34" charset="0"/>
                        </a:rPr>
                        <a:t>Evaluate fund usage review.</a:t>
                      </a:r>
                      <a:r>
                        <a:rPr lang="en-US" dirty="0">
                          <a:effectLst/>
                          <a:latin typeface="+mn-lt"/>
                        </a:rPr>
                        <a:t> </a:t>
                      </a:r>
                      <a:r>
                        <a:rPr lang="en-US" dirty="0">
                          <a:effectLst/>
                          <a:latin typeface="Arial" panose="020B0604020202020204" pitchFamily="34" charset="0"/>
                        </a:rPr>
                        <a:t>If fund usage report:</a:t>
                      </a:r>
                      <a:endParaRPr lang="en-US" dirty="0">
                        <a:effectLst/>
                      </a:endParaRPr>
                    </a:p>
                    <a:p>
                      <a:pPr marL="285750" indent="-285750" fontAlgn="base">
                        <a:spcAft>
                          <a:spcPts val="0"/>
                        </a:spcAft>
                        <a:buFont typeface="Arial" panose="020B0604020202020204" pitchFamily="34" charset="0"/>
                        <a:buChar char="•"/>
                      </a:pPr>
                      <a:r>
                        <a:rPr lang="en-US" i="1" dirty="0">
                          <a:effectLst/>
                          <a:latin typeface="Arial" panose="020B0604020202020204" pitchFamily="34" charset="0"/>
                        </a:rPr>
                        <a:t>accepted</a:t>
                      </a:r>
                      <a:r>
                        <a:rPr lang="en-US" dirty="0">
                          <a:effectLst/>
                          <a:latin typeface="Arial" panose="020B0604020202020204" pitchFamily="34" charset="0"/>
                        </a:rPr>
                        <a:t>, go to Step 4</a:t>
                      </a:r>
                      <a:endParaRPr lang="en-US" dirty="0">
                        <a:effectLst/>
                      </a:endParaRPr>
                    </a:p>
                    <a:p>
                      <a:pPr marL="285750" indent="-285750" fontAlgn="base">
                        <a:spcAft>
                          <a:spcPts val="0"/>
                        </a:spcAft>
                        <a:buFont typeface="Arial" panose="020B0604020202020204" pitchFamily="34" charset="0"/>
                        <a:buChar char="•"/>
                      </a:pPr>
                      <a:r>
                        <a:rPr lang="en-US" i="1" dirty="0">
                          <a:effectLst/>
                          <a:latin typeface="Arial" panose="020B0604020202020204" pitchFamily="34" charset="0"/>
                        </a:rPr>
                        <a:t>incomplete</a:t>
                      </a:r>
                      <a:r>
                        <a:rPr lang="en-US" dirty="0">
                          <a:effectLst/>
                          <a:latin typeface="Arial" panose="020B0604020202020204" pitchFamily="34" charset="0"/>
                        </a:rPr>
                        <a:t>, go to Step 5</a:t>
                      </a:r>
                      <a:endParaRPr lang="en-US" dirty="0">
                        <a:effectLst/>
                      </a:endParaRPr>
                    </a:p>
                  </a:txBody>
                  <a:tcPr marL="66675" marR="66675" marT="9525" marB="9525"/>
                </a:tc>
                <a:extLst>
                  <a:ext uri="{0D108BD9-81ED-4DB2-BD59-A6C34878D82A}">
                    <a16:rowId xmlns:a16="http://schemas.microsoft.com/office/drawing/2014/main" val="4190932320"/>
                  </a:ext>
                </a:extLst>
              </a:tr>
              <a:tr h="607505">
                <a:tc>
                  <a:txBody>
                    <a:bodyPr/>
                    <a:lstStyle/>
                    <a:p>
                      <a:pPr algn="ctr" fontAlgn="base">
                        <a:spcAft>
                          <a:spcPts val="0"/>
                        </a:spcAft>
                      </a:pPr>
                      <a:r>
                        <a:rPr lang="en-US">
                          <a:effectLst/>
                          <a:latin typeface="Arial" panose="020B0604020202020204" pitchFamily="34" charset="0"/>
                        </a:rPr>
                        <a:t>4</a:t>
                      </a:r>
                      <a:endParaRPr lang="en-US">
                        <a:effectLst/>
                      </a:endParaRPr>
                    </a:p>
                  </a:txBody>
                  <a:tcPr marL="66675" marR="66675" marT="9525" marB="9525"/>
                </a:tc>
                <a:tc>
                  <a:txBody>
                    <a:bodyPr/>
                    <a:lstStyle/>
                    <a:p>
                      <a:pPr fontAlgn="base">
                        <a:spcAft>
                          <a:spcPts val="0"/>
                        </a:spcAft>
                      </a:pPr>
                      <a:r>
                        <a:rPr lang="en-US" dirty="0">
                          <a:effectLst/>
                          <a:latin typeface="Arial" panose="020B0604020202020204" pitchFamily="34" charset="0"/>
                        </a:rPr>
                        <a:t>Complete fund usage review notification. Update VBMS and FAST to indicate review complete and take no further action.</a:t>
                      </a:r>
                      <a:endParaRPr lang="en-US" dirty="0">
                        <a:effectLst/>
                      </a:endParaRPr>
                    </a:p>
                  </a:txBody>
                  <a:tcPr marL="66675" marR="66675" marT="9525" marB="9525"/>
                </a:tc>
                <a:extLst>
                  <a:ext uri="{0D108BD9-81ED-4DB2-BD59-A6C34878D82A}">
                    <a16:rowId xmlns:a16="http://schemas.microsoft.com/office/drawing/2014/main" val="406961238"/>
                  </a:ext>
                </a:extLst>
              </a:tr>
              <a:tr h="396849">
                <a:tc>
                  <a:txBody>
                    <a:bodyPr/>
                    <a:lstStyle/>
                    <a:p>
                      <a:pPr algn="ctr" fontAlgn="base">
                        <a:spcAft>
                          <a:spcPts val="0"/>
                        </a:spcAft>
                      </a:pPr>
                      <a:r>
                        <a:rPr lang="en-US">
                          <a:effectLst/>
                          <a:latin typeface="Arial" panose="020B0604020202020204" pitchFamily="34" charset="0"/>
                        </a:rPr>
                        <a:t>5</a:t>
                      </a:r>
                      <a:endParaRPr lang="en-US">
                        <a:effectLst/>
                      </a:endParaRPr>
                    </a:p>
                  </a:txBody>
                  <a:tcPr marL="66675" marR="66675" marT="9525" marB="9525"/>
                </a:tc>
                <a:tc>
                  <a:txBody>
                    <a:bodyPr/>
                    <a:lstStyle/>
                    <a:p>
                      <a:pPr fontAlgn="base">
                        <a:spcAft>
                          <a:spcPts val="0"/>
                        </a:spcAft>
                      </a:pPr>
                      <a:r>
                        <a:rPr lang="en-US" dirty="0">
                          <a:effectLst/>
                          <a:latin typeface="Arial" panose="020B0604020202020204" pitchFamily="34" charset="0"/>
                        </a:rPr>
                        <a:t>Request additional information and go to Step 6</a:t>
                      </a:r>
                      <a:endParaRPr lang="en-US" dirty="0">
                        <a:effectLst/>
                      </a:endParaRPr>
                    </a:p>
                  </a:txBody>
                  <a:tcPr marL="66675" marR="66675" marT="9525" marB="9525"/>
                </a:tc>
                <a:extLst>
                  <a:ext uri="{0D108BD9-81ED-4DB2-BD59-A6C34878D82A}">
                    <a16:rowId xmlns:a16="http://schemas.microsoft.com/office/drawing/2014/main" val="3747273544"/>
                  </a:ext>
                </a:extLst>
              </a:tr>
              <a:tr h="901064">
                <a:tc>
                  <a:txBody>
                    <a:bodyPr/>
                    <a:lstStyle/>
                    <a:p>
                      <a:pPr algn="ctr" fontAlgn="base">
                        <a:spcAft>
                          <a:spcPts val="0"/>
                        </a:spcAft>
                      </a:pPr>
                      <a:r>
                        <a:rPr lang="en-US">
                          <a:effectLst/>
                          <a:latin typeface="Arial" panose="020B0604020202020204" pitchFamily="34" charset="0"/>
                        </a:rPr>
                        <a:t>6</a:t>
                      </a:r>
                      <a:endParaRPr lang="en-US">
                        <a:effectLst/>
                      </a:endParaRPr>
                    </a:p>
                  </a:txBody>
                  <a:tcPr marL="66675" marR="66675" marT="9525" marB="9525"/>
                </a:tc>
                <a:tc>
                  <a:txBody>
                    <a:bodyPr/>
                    <a:lstStyle/>
                    <a:p>
                      <a:pPr fontAlgn="base">
                        <a:spcAft>
                          <a:spcPts val="0"/>
                        </a:spcAft>
                      </a:pPr>
                      <a:r>
                        <a:rPr lang="en-US" dirty="0">
                          <a:effectLst/>
                          <a:latin typeface="Arial" panose="020B0604020202020204" pitchFamily="34" charset="0"/>
                        </a:rPr>
                        <a:t>Was information provided as requested? </a:t>
                      </a:r>
                      <a:endParaRPr lang="en-US" dirty="0">
                        <a:effectLst/>
                      </a:endParaRPr>
                    </a:p>
                    <a:p>
                      <a:pPr marL="285750" indent="-285750" fontAlgn="base">
                        <a:spcAft>
                          <a:spcPts val="0"/>
                        </a:spcAft>
                        <a:buFont typeface="Arial" panose="020B0604020202020204" pitchFamily="34" charset="0"/>
                        <a:buChar char="•"/>
                      </a:pPr>
                      <a:r>
                        <a:rPr lang="en-US" i="1" dirty="0">
                          <a:effectLst/>
                          <a:latin typeface="Arial" panose="020B0604020202020204" pitchFamily="34" charset="0"/>
                        </a:rPr>
                        <a:t>yes</a:t>
                      </a:r>
                      <a:r>
                        <a:rPr lang="en-US" dirty="0">
                          <a:effectLst/>
                          <a:latin typeface="Arial" panose="020B0604020202020204" pitchFamily="34" charset="0"/>
                        </a:rPr>
                        <a:t>, go to Step 4</a:t>
                      </a:r>
                      <a:endParaRPr lang="en-US" dirty="0">
                        <a:effectLst/>
                      </a:endParaRPr>
                    </a:p>
                    <a:p>
                      <a:pPr marL="285750" indent="-285750" fontAlgn="base">
                        <a:spcAft>
                          <a:spcPts val="0"/>
                        </a:spcAft>
                        <a:buFont typeface="Arial" panose="020B0604020202020204" pitchFamily="34" charset="0"/>
                        <a:buChar char="•"/>
                      </a:pPr>
                      <a:r>
                        <a:rPr lang="en-US" i="1" dirty="0">
                          <a:effectLst/>
                          <a:latin typeface="Arial" panose="020B0604020202020204" pitchFamily="34" charset="0"/>
                        </a:rPr>
                        <a:t>no</a:t>
                      </a:r>
                      <a:r>
                        <a:rPr lang="en-US" dirty="0">
                          <a:effectLst/>
                          <a:latin typeface="Arial" panose="020B0604020202020204" pitchFamily="34" charset="0"/>
                        </a:rPr>
                        <a:t>, go to Step 7</a:t>
                      </a:r>
                      <a:endParaRPr lang="en-US" dirty="0">
                        <a:effectLst/>
                      </a:endParaRPr>
                    </a:p>
                  </a:txBody>
                  <a:tcPr marL="66675" marR="66675" marT="9525" marB="9525"/>
                </a:tc>
                <a:extLst>
                  <a:ext uri="{0D108BD9-81ED-4DB2-BD59-A6C34878D82A}">
                    <a16:rowId xmlns:a16="http://schemas.microsoft.com/office/drawing/2014/main" val="1931169507"/>
                  </a:ext>
                </a:extLst>
              </a:tr>
              <a:tr h="396849">
                <a:tc>
                  <a:txBody>
                    <a:bodyPr/>
                    <a:lstStyle/>
                    <a:p>
                      <a:pPr algn="ctr" fontAlgn="base">
                        <a:spcAft>
                          <a:spcPts val="0"/>
                        </a:spcAft>
                      </a:pPr>
                      <a:r>
                        <a:rPr lang="en-US">
                          <a:effectLst/>
                          <a:latin typeface="Arial" panose="020B0604020202020204" pitchFamily="34" charset="0"/>
                        </a:rPr>
                        <a:t>7</a:t>
                      </a:r>
                      <a:endParaRPr lang="en-US">
                        <a:effectLst/>
                      </a:endParaRPr>
                    </a:p>
                  </a:txBody>
                  <a:tcPr marL="66675" marR="66675" marT="9525" marB="9525"/>
                </a:tc>
                <a:tc>
                  <a:txBody>
                    <a:bodyPr/>
                    <a:lstStyle/>
                    <a:p>
                      <a:pPr fontAlgn="base">
                        <a:spcAft>
                          <a:spcPts val="0"/>
                        </a:spcAft>
                      </a:pPr>
                      <a:r>
                        <a:rPr lang="en-US" dirty="0">
                          <a:effectLst/>
                          <a:latin typeface="Arial" panose="020B0604020202020204" pitchFamily="34" charset="0"/>
                        </a:rPr>
                        <a:t>Take actions for when completing a fund usage review is not possible</a:t>
                      </a:r>
                      <a:endParaRPr lang="en-US" dirty="0">
                        <a:effectLst/>
                      </a:endParaRPr>
                    </a:p>
                  </a:txBody>
                  <a:tcPr marL="66675" marR="66675" marT="9525" marB="9525"/>
                </a:tc>
                <a:extLst>
                  <a:ext uri="{0D108BD9-81ED-4DB2-BD59-A6C34878D82A}">
                    <a16:rowId xmlns:a16="http://schemas.microsoft.com/office/drawing/2014/main" val="2013358397"/>
                  </a:ext>
                </a:extLst>
              </a:tr>
            </a:tbl>
          </a:graphicData>
        </a:graphic>
      </p:graphicFrame>
    </p:spTree>
    <p:extLst>
      <p:ext uri="{BB962C8B-B14F-4D97-AF65-F5344CB8AC3E}">
        <p14:creationId xmlns:p14="http://schemas.microsoft.com/office/powerpoint/2010/main" val="5227355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820D4-89B8-4253-B5D4-C4CF221F2E0B}"/>
              </a:ext>
            </a:extLst>
          </p:cNvPr>
          <p:cNvSpPr>
            <a:spLocks noGrp="1"/>
          </p:cNvSpPr>
          <p:nvPr>
            <p:ph type="title"/>
          </p:nvPr>
        </p:nvSpPr>
        <p:spPr/>
        <p:txBody>
          <a:bodyPr rtlCol="0">
            <a:normAutofit fontScale="90000"/>
          </a:bodyPr>
          <a:lstStyle/>
          <a:p>
            <a:pPr eaLnBrk="1" fontAlgn="auto" hangingPunct="1">
              <a:spcAft>
                <a:spcPts val="0"/>
              </a:spcAft>
              <a:defRPr/>
            </a:pPr>
            <a:r>
              <a:rPr lang="en-US" dirty="0">
                <a:solidFill>
                  <a:srgbClr val="376092"/>
                </a:solidFill>
              </a:rPr>
              <a:t>Questions?</a:t>
            </a:r>
          </a:p>
        </p:txBody>
      </p:sp>
      <p:pic>
        <p:nvPicPr>
          <p:cNvPr id="65541" name="Picture 2" descr="man sitting on question mark">
            <a:extLst>
              <a:ext uri="{FF2B5EF4-FFF2-40B4-BE49-F238E27FC236}">
                <a16:creationId xmlns:a16="http://schemas.microsoft.com/office/drawing/2014/main" id="{7DDF8D39-E6BB-448E-B11C-67CF3F47A5DD}"/>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a:xfrm>
            <a:off x="914400" y="1586345"/>
            <a:ext cx="3498850" cy="4373563"/>
          </a:xfrm>
          <a:noFill/>
        </p:spPr>
      </p:pic>
      <p:sp>
        <p:nvSpPr>
          <p:cNvPr id="65539" name="Content Placeholder 3">
            <a:extLst>
              <a:ext uri="{FF2B5EF4-FFF2-40B4-BE49-F238E27FC236}">
                <a16:creationId xmlns:a16="http://schemas.microsoft.com/office/drawing/2014/main" id="{DE5B357A-AD77-4437-A6C7-8CDAA5AEFB37}"/>
              </a:ext>
            </a:extLst>
          </p:cNvPr>
          <p:cNvSpPr>
            <a:spLocks noGrp="1" noChangeArrowheads="1"/>
          </p:cNvSpPr>
          <p:nvPr>
            <p:ph sz="half" idx="4294967295"/>
          </p:nvPr>
        </p:nvSpPr>
        <p:spPr>
          <a:xfrm>
            <a:off x="5105400" y="1600200"/>
            <a:ext cx="4038600" cy="4525963"/>
          </a:xfrm>
        </p:spPr>
        <p:txBody>
          <a:bodyPr>
            <a:normAutofit fontScale="92500"/>
          </a:bodyPr>
          <a:lstStyle/>
          <a:p>
            <a:pPr eaLnBrk="1" hangingPunct="1"/>
            <a:r>
              <a:rPr lang="en-US" altLang="en-US"/>
              <a:t>Fund usage reviews</a:t>
            </a:r>
          </a:p>
          <a:p>
            <a:pPr eaLnBrk="1" hangingPunct="1"/>
            <a:r>
              <a:rPr lang="en-US" altLang="en-US"/>
              <a:t>Exemptions</a:t>
            </a:r>
          </a:p>
          <a:p>
            <a:pPr eaLnBrk="1" hangingPunct="1"/>
            <a:r>
              <a:rPr lang="en-US" altLang="en-US"/>
              <a:t>Notification requirements</a:t>
            </a:r>
          </a:p>
          <a:p>
            <a:pPr eaLnBrk="1" hangingPunct="1"/>
            <a:r>
              <a:rPr lang="en-US" altLang="en-US"/>
              <a:t>Tracking mechanisms</a:t>
            </a:r>
          </a:p>
          <a:p>
            <a:pPr eaLnBrk="1" hangingPunct="1"/>
            <a:r>
              <a:rPr lang="en-US" altLang="en-US"/>
              <a:t>Telephone contact</a:t>
            </a:r>
          </a:p>
          <a:p>
            <a:pPr eaLnBrk="1" hangingPunct="1"/>
            <a:r>
              <a:rPr lang="en-US" altLang="en-US"/>
              <a:t>Assessing funds usage</a:t>
            </a:r>
          </a:p>
          <a:p>
            <a:pPr eaLnBrk="1" hangingPunct="1"/>
            <a:r>
              <a:rPr lang="en-US" altLang="en-US"/>
              <a:t>Completing reviews</a:t>
            </a:r>
          </a:p>
        </p:txBody>
      </p:sp>
      <p:sp>
        <p:nvSpPr>
          <p:cNvPr id="6" name="Slide Number Placeholder 3">
            <a:extLst>
              <a:ext uri="{FF2B5EF4-FFF2-40B4-BE49-F238E27FC236}">
                <a16:creationId xmlns:a16="http://schemas.microsoft.com/office/drawing/2014/main" id="{EF64D615-0CDB-13B2-89DE-6A106D7328F1}"/>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41</a:t>
            </a:fld>
            <a:endParaRPr lang="en-US" dirty="0"/>
          </a:p>
        </p:txBody>
      </p:sp>
      <p:sp>
        <p:nvSpPr>
          <p:cNvPr id="7" name="Title 1">
            <a:extLst>
              <a:ext uri="{FF2B5EF4-FFF2-40B4-BE49-F238E27FC236}">
                <a16:creationId xmlns:a16="http://schemas.microsoft.com/office/drawing/2014/main" id="{46776D81-B8B9-A4C6-30F8-571B9798C62A}"/>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TMS Survey</a:t>
            </a:r>
          </a:p>
        </p:txBody>
      </p:sp>
      <p:sp>
        <p:nvSpPr>
          <p:cNvPr id="3" name="Content Placeholder 2"/>
          <p:cNvSpPr>
            <a:spLocks noGrp="1"/>
          </p:cNvSpPr>
          <p:nvPr>
            <p:ph idx="1"/>
          </p:nvPr>
        </p:nvSpPr>
        <p:spPr/>
        <p:txBody>
          <a:bodyPr/>
          <a:lstStyle/>
          <a:p>
            <a:r>
              <a:rPr lang="en-US" dirty="0"/>
              <a:t>A satisfaction survey has been assigned to you in TMS.</a:t>
            </a:r>
          </a:p>
          <a:p>
            <a:r>
              <a:rPr lang="en-US" dirty="0"/>
              <a:t>You should be able to complete the survey within ten minutes.</a:t>
            </a:r>
          </a:p>
          <a:p>
            <a:r>
              <a:rPr lang="en-US" dirty="0"/>
              <a:t>Be sure to complete the survey in TMS to receive credit for this training.</a:t>
            </a:r>
          </a:p>
        </p:txBody>
      </p:sp>
      <p:sp>
        <p:nvSpPr>
          <p:cNvPr id="5" name="Slide Number Placeholder 3">
            <a:extLst>
              <a:ext uri="{FF2B5EF4-FFF2-40B4-BE49-F238E27FC236}">
                <a16:creationId xmlns:a16="http://schemas.microsoft.com/office/drawing/2014/main" id="{64C51EA5-299A-B99E-385E-B9FCC5FAC932}"/>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42</a:t>
            </a:fld>
            <a:endParaRPr lang="en-US" dirty="0"/>
          </a:p>
        </p:txBody>
      </p:sp>
      <p:sp>
        <p:nvSpPr>
          <p:cNvPr id="6" name="Title 1">
            <a:extLst>
              <a:ext uri="{FF2B5EF4-FFF2-40B4-BE49-F238E27FC236}">
                <a16:creationId xmlns:a16="http://schemas.microsoft.com/office/drawing/2014/main" id="{E6D1612F-C118-D7D9-0C02-E89070A7BDF3}"/>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extLst>
      <p:ext uri="{BB962C8B-B14F-4D97-AF65-F5344CB8AC3E}">
        <p14:creationId xmlns:p14="http://schemas.microsoft.com/office/powerpoint/2010/main" val="225031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4B464013-19B2-4610-9787-5DDEC732826D}"/>
              </a:ext>
            </a:extLst>
          </p:cNvPr>
          <p:cNvSpPr>
            <a:spLocks noGrp="1" noChangeArrowheads="1"/>
          </p:cNvSpPr>
          <p:nvPr>
            <p:ph type="title"/>
          </p:nvPr>
        </p:nvSpPr>
        <p:spPr/>
        <p:txBody>
          <a:bodyPr/>
          <a:lstStyle/>
          <a:p>
            <a:pPr eaLnBrk="1" hangingPunct="1"/>
            <a:r>
              <a:rPr lang="en-US" altLang="en-US"/>
              <a:t>Purpose</a:t>
            </a:r>
          </a:p>
        </p:txBody>
      </p:sp>
      <p:sp>
        <p:nvSpPr>
          <p:cNvPr id="22531" name="Content Placeholder 2">
            <a:extLst>
              <a:ext uri="{FF2B5EF4-FFF2-40B4-BE49-F238E27FC236}">
                <a16:creationId xmlns:a16="http://schemas.microsoft.com/office/drawing/2014/main" id="{3DEC216A-77F6-4ABA-AED4-DCD23AD54583}"/>
              </a:ext>
            </a:extLst>
          </p:cNvPr>
          <p:cNvSpPr>
            <a:spLocks noGrp="1" noChangeArrowheads="1"/>
          </p:cNvSpPr>
          <p:nvPr>
            <p:ph idx="1"/>
          </p:nvPr>
        </p:nvSpPr>
        <p:spPr/>
        <p:txBody>
          <a:bodyPr/>
          <a:lstStyle/>
          <a:p>
            <a:pPr eaLnBrk="1" hangingPunct="1"/>
            <a:r>
              <a:rPr lang="en-US" altLang="en-US"/>
              <a:t>Targeted fiduciary funds oversight</a:t>
            </a:r>
          </a:p>
          <a:p>
            <a:pPr eaLnBrk="1" hangingPunct="1"/>
            <a:r>
              <a:rPr lang="en-US" altLang="en-US"/>
              <a:t>Identify questionable expenditures</a:t>
            </a:r>
          </a:p>
          <a:p>
            <a:pPr eaLnBrk="1" hangingPunct="1"/>
            <a:r>
              <a:rPr lang="en-US" altLang="en-US"/>
              <a:t>Confirm properly titled accounts</a:t>
            </a:r>
          </a:p>
          <a:p>
            <a:pPr eaLnBrk="1" hangingPunct="1"/>
            <a:r>
              <a:rPr lang="en-US" altLang="en-US"/>
              <a:t>Establish bonds and accountings</a:t>
            </a:r>
          </a:p>
          <a:p>
            <a:pPr eaLnBrk="1" hangingPunct="1"/>
            <a:r>
              <a:rPr lang="en-US" altLang="en-US"/>
              <a:t>Ensure fiduciary compliance</a:t>
            </a:r>
          </a:p>
        </p:txBody>
      </p:sp>
      <p:sp>
        <p:nvSpPr>
          <p:cNvPr id="5" name="Slide Number Placeholder 3">
            <a:extLst>
              <a:ext uri="{FF2B5EF4-FFF2-40B4-BE49-F238E27FC236}">
                <a16:creationId xmlns:a16="http://schemas.microsoft.com/office/drawing/2014/main" id="{F76A38D9-D0E8-D233-E34D-4D906DB3AEC0}"/>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5</a:t>
            </a:fld>
            <a:endParaRPr lang="en-US" dirty="0"/>
          </a:p>
        </p:txBody>
      </p:sp>
      <p:sp>
        <p:nvSpPr>
          <p:cNvPr id="6" name="Title 1">
            <a:extLst>
              <a:ext uri="{FF2B5EF4-FFF2-40B4-BE49-F238E27FC236}">
                <a16:creationId xmlns:a16="http://schemas.microsoft.com/office/drawing/2014/main" id="{632421DB-0BEA-2B90-A30A-EE5A3B4FEEC1}"/>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4B464013-19B2-4610-9787-5DDEC732826D}"/>
              </a:ext>
            </a:extLst>
          </p:cNvPr>
          <p:cNvSpPr>
            <a:spLocks noGrp="1" noChangeArrowheads="1"/>
          </p:cNvSpPr>
          <p:nvPr>
            <p:ph type="title"/>
          </p:nvPr>
        </p:nvSpPr>
        <p:spPr/>
        <p:txBody>
          <a:bodyPr/>
          <a:lstStyle/>
          <a:p>
            <a:pPr eaLnBrk="1" hangingPunct="1"/>
            <a:r>
              <a:rPr lang="en-US" altLang="en-US" dirty="0"/>
              <a:t>Submission Methods</a:t>
            </a:r>
          </a:p>
        </p:txBody>
      </p:sp>
      <p:sp>
        <p:nvSpPr>
          <p:cNvPr id="22531" name="Content Placeholder 2">
            <a:extLst>
              <a:ext uri="{FF2B5EF4-FFF2-40B4-BE49-F238E27FC236}">
                <a16:creationId xmlns:a16="http://schemas.microsoft.com/office/drawing/2014/main" id="{3DEC216A-77F6-4ABA-AED4-DCD23AD54583}"/>
              </a:ext>
            </a:extLst>
          </p:cNvPr>
          <p:cNvSpPr>
            <a:spLocks noGrp="1" noChangeArrowheads="1"/>
          </p:cNvSpPr>
          <p:nvPr>
            <p:ph idx="1"/>
          </p:nvPr>
        </p:nvSpPr>
        <p:spPr/>
        <p:txBody>
          <a:bodyPr/>
          <a:lstStyle/>
          <a:p>
            <a:pPr eaLnBrk="1" hangingPunct="1"/>
            <a:r>
              <a:rPr lang="en-US" altLang="en-US" dirty="0"/>
              <a:t>FAST- preferred method</a:t>
            </a:r>
          </a:p>
          <a:p>
            <a:pPr eaLnBrk="1" hangingPunct="1"/>
            <a:r>
              <a:rPr lang="en-US" altLang="en-US" dirty="0"/>
              <a:t>Centralized Mail (CM)</a:t>
            </a:r>
          </a:p>
          <a:p>
            <a:pPr eaLnBrk="1" hangingPunct="1"/>
            <a:r>
              <a:rPr lang="en-US" altLang="en-US" dirty="0"/>
              <a:t>Encrypted email</a:t>
            </a:r>
          </a:p>
          <a:p>
            <a:pPr eaLnBrk="1" hangingPunct="1"/>
            <a:r>
              <a:rPr lang="en-US" altLang="en-US" dirty="0"/>
              <a:t>Other approved channels</a:t>
            </a:r>
          </a:p>
        </p:txBody>
      </p:sp>
      <p:sp>
        <p:nvSpPr>
          <p:cNvPr id="5" name="Slide Number Placeholder 3">
            <a:extLst>
              <a:ext uri="{FF2B5EF4-FFF2-40B4-BE49-F238E27FC236}">
                <a16:creationId xmlns:a16="http://schemas.microsoft.com/office/drawing/2014/main" id="{F76A38D9-D0E8-D233-E34D-4D906DB3AEC0}"/>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6</a:t>
            </a:fld>
            <a:endParaRPr lang="en-US" dirty="0"/>
          </a:p>
        </p:txBody>
      </p:sp>
      <p:sp>
        <p:nvSpPr>
          <p:cNvPr id="6" name="Title 1">
            <a:extLst>
              <a:ext uri="{FF2B5EF4-FFF2-40B4-BE49-F238E27FC236}">
                <a16:creationId xmlns:a16="http://schemas.microsoft.com/office/drawing/2014/main" id="{632421DB-0BEA-2B90-A30A-EE5A3B4FEEC1}"/>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extLst>
      <p:ext uri="{BB962C8B-B14F-4D97-AF65-F5344CB8AC3E}">
        <p14:creationId xmlns:p14="http://schemas.microsoft.com/office/powerpoint/2010/main" val="2823611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4B464013-19B2-4610-9787-5DDEC732826D}"/>
              </a:ext>
            </a:extLst>
          </p:cNvPr>
          <p:cNvSpPr>
            <a:spLocks noGrp="1" noChangeArrowheads="1"/>
          </p:cNvSpPr>
          <p:nvPr>
            <p:ph type="title"/>
          </p:nvPr>
        </p:nvSpPr>
        <p:spPr/>
        <p:txBody>
          <a:bodyPr/>
          <a:lstStyle/>
          <a:p>
            <a:pPr eaLnBrk="1" hangingPunct="1"/>
            <a:r>
              <a:rPr lang="en-US" altLang="en-US" dirty="0"/>
              <a:t>Requirements</a:t>
            </a:r>
          </a:p>
        </p:txBody>
      </p:sp>
      <p:sp>
        <p:nvSpPr>
          <p:cNvPr id="22531" name="Content Placeholder 2">
            <a:extLst>
              <a:ext uri="{FF2B5EF4-FFF2-40B4-BE49-F238E27FC236}">
                <a16:creationId xmlns:a16="http://schemas.microsoft.com/office/drawing/2014/main" id="{3DEC216A-77F6-4ABA-AED4-DCD23AD54583}"/>
              </a:ext>
            </a:extLst>
          </p:cNvPr>
          <p:cNvSpPr>
            <a:spLocks noGrp="1" noChangeArrowheads="1"/>
          </p:cNvSpPr>
          <p:nvPr>
            <p:ph idx="1"/>
          </p:nvPr>
        </p:nvSpPr>
        <p:spPr/>
        <p:txBody>
          <a:bodyPr/>
          <a:lstStyle/>
          <a:p>
            <a:pPr eaLnBrk="1" hangingPunct="1"/>
            <a:r>
              <a:rPr lang="en-US" altLang="en-US" dirty="0"/>
              <a:t>All fiduciaries required to submit fund usage reports</a:t>
            </a:r>
          </a:p>
          <a:p>
            <a:pPr lvl="1"/>
            <a:r>
              <a:rPr lang="en-US" altLang="en-US" dirty="0"/>
              <a:t>Regardless of amount of funds managed or benefit type</a:t>
            </a:r>
          </a:p>
          <a:p>
            <a:pPr lvl="1"/>
            <a:r>
              <a:rPr lang="en-US" altLang="en-US" dirty="0"/>
              <a:t>Unless exempt</a:t>
            </a:r>
          </a:p>
          <a:p>
            <a:r>
              <a:rPr lang="en-US" altLang="en-US" dirty="0"/>
              <a:t>Hubs may NOT:</a:t>
            </a:r>
          </a:p>
          <a:p>
            <a:pPr lvl="1"/>
            <a:r>
              <a:rPr lang="en-US" altLang="en-US" dirty="0"/>
              <a:t>Waive fund usage review requirement</a:t>
            </a:r>
          </a:p>
          <a:p>
            <a:pPr lvl="1"/>
            <a:r>
              <a:rPr lang="en-US" altLang="en-US" dirty="0"/>
              <a:t>Utilize FUR in lieu of required accounting</a:t>
            </a:r>
          </a:p>
          <a:p>
            <a:r>
              <a:rPr lang="en-US" altLang="en-US" dirty="0"/>
              <a:t>When beneficiary dies:</a:t>
            </a:r>
          </a:p>
          <a:p>
            <a:pPr lvl="1"/>
            <a:r>
              <a:rPr lang="en-US" altLang="en-US" dirty="0"/>
              <a:t>Final fund usage review not required unless EP already pending</a:t>
            </a:r>
          </a:p>
          <a:p>
            <a:pPr lvl="1"/>
            <a:r>
              <a:rPr lang="en-US" altLang="en-US" dirty="0"/>
              <a:t>Final fund usage review not required when final accounting required</a:t>
            </a:r>
          </a:p>
        </p:txBody>
      </p:sp>
      <p:sp>
        <p:nvSpPr>
          <p:cNvPr id="5" name="Slide Number Placeholder 3">
            <a:extLst>
              <a:ext uri="{FF2B5EF4-FFF2-40B4-BE49-F238E27FC236}">
                <a16:creationId xmlns:a16="http://schemas.microsoft.com/office/drawing/2014/main" id="{F76A38D9-D0E8-D233-E34D-4D906DB3AEC0}"/>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7</a:t>
            </a:fld>
            <a:endParaRPr lang="en-US" dirty="0"/>
          </a:p>
        </p:txBody>
      </p:sp>
      <p:sp>
        <p:nvSpPr>
          <p:cNvPr id="6" name="Title 1">
            <a:extLst>
              <a:ext uri="{FF2B5EF4-FFF2-40B4-BE49-F238E27FC236}">
                <a16:creationId xmlns:a16="http://schemas.microsoft.com/office/drawing/2014/main" id="{632421DB-0BEA-2B90-A30A-EE5A3B4FEEC1}"/>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extLst>
      <p:ext uri="{BB962C8B-B14F-4D97-AF65-F5344CB8AC3E}">
        <p14:creationId xmlns:p14="http://schemas.microsoft.com/office/powerpoint/2010/main" val="2043310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908C34F8-C268-47F0-A1A9-EFD24E859AF9}"/>
              </a:ext>
            </a:extLst>
          </p:cNvPr>
          <p:cNvSpPr>
            <a:spLocks noGrp="1" noChangeArrowheads="1"/>
          </p:cNvSpPr>
          <p:nvPr>
            <p:ph type="title"/>
          </p:nvPr>
        </p:nvSpPr>
        <p:spPr/>
        <p:txBody>
          <a:bodyPr/>
          <a:lstStyle/>
          <a:p>
            <a:pPr eaLnBrk="1" hangingPunct="1"/>
            <a:r>
              <a:rPr lang="en-US" altLang="en-US"/>
              <a:t>Exemptions</a:t>
            </a:r>
          </a:p>
        </p:txBody>
      </p:sp>
      <p:sp>
        <p:nvSpPr>
          <p:cNvPr id="24579" name="Content Placeholder 2">
            <a:extLst>
              <a:ext uri="{FF2B5EF4-FFF2-40B4-BE49-F238E27FC236}">
                <a16:creationId xmlns:a16="http://schemas.microsoft.com/office/drawing/2014/main" id="{7468A20E-852D-4607-9DED-9CF7847F3695}"/>
              </a:ext>
            </a:extLst>
          </p:cNvPr>
          <p:cNvSpPr>
            <a:spLocks noGrp="1" noChangeArrowheads="1"/>
          </p:cNvSpPr>
          <p:nvPr>
            <p:ph idx="1"/>
          </p:nvPr>
        </p:nvSpPr>
        <p:spPr/>
        <p:txBody>
          <a:bodyPr/>
          <a:lstStyle/>
          <a:p>
            <a:pPr eaLnBrk="1" hangingPunct="1"/>
            <a:r>
              <a:rPr lang="en-US" altLang="en-US" dirty="0"/>
              <a:t>Fiduciaries who are required to account</a:t>
            </a:r>
          </a:p>
          <a:p>
            <a:pPr eaLnBrk="1" hangingPunct="1"/>
            <a:r>
              <a:rPr lang="en-US" altLang="en-US" dirty="0"/>
              <a:t>Spouse fiduciaries</a:t>
            </a:r>
          </a:p>
          <a:p>
            <a:pPr eaLnBrk="1" hangingPunct="1"/>
            <a:r>
              <a:rPr lang="en-US" altLang="en-US" dirty="0"/>
              <a:t>Chief officers of a Federal institution</a:t>
            </a:r>
          </a:p>
          <a:p>
            <a:pPr eaLnBrk="1" hangingPunct="1"/>
            <a:r>
              <a:rPr lang="en-US" altLang="en-US" dirty="0"/>
              <a:t>Chief officers of a non-VA facility</a:t>
            </a:r>
          </a:p>
          <a:p>
            <a:pPr eaLnBrk="1" hangingPunct="1"/>
            <a:r>
              <a:rPr lang="en-US" altLang="en-US" dirty="0"/>
              <a:t>Puerto Rico or the Philippines</a:t>
            </a:r>
          </a:p>
          <a:p>
            <a:pPr eaLnBrk="1" hangingPunct="1"/>
            <a:endParaRPr lang="en-US" altLang="en-US" dirty="0"/>
          </a:p>
        </p:txBody>
      </p:sp>
      <p:sp>
        <p:nvSpPr>
          <p:cNvPr id="5" name="Slide Number Placeholder 3">
            <a:extLst>
              <a:ext uri="{FF2B5EF4-FFF2-40B4-BE49-F238E27FC236}">
                <a16:creationId xmlns:a16="http://schemas.microsoft.com/office/drawing/2014/main" id="{83C441FE-B299-252D-6302-52D5B94C46F8}"/>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8</a:t>
            </a:fld>
            <a:endParaRPr lang="en-US" dirty="0"/>
          </a:p>
        </p:txBody>
      </p:sp>
      <p:sp>
        <p:nvSpPr>
          <p:cNvPr id="6" name="Title 1">
            <a:extLst>
              <a:ext uri="{FF2B5EF4-FFF2-40B4-BE49-F238E27FC236}">
                <a16:creationId xmlns:a16="http://schemas.microsoft.com/office/drawing/2014/main" id="{AA285E35-0519-C865-2FB6-E7BFCD187D36}"/>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B18E2521-DA0B-4A23-B5D8-BC5126D5146E}"/>
              </a:ext>
            </a:extLst>
          </p:cNvPr>
          <p:cNvSpPr>
            <a:spLocks noGrp="1" noChangeArrowheads="1"/>
          </p:cNvSpPr>
          <p:nvPr>
            <p:ph type="title"/>
          </p:nvPr>
        </p:nvSpPr>
        <p:spPr/>
        <p:txBody>
          <a:bodyPr/>
          <a:lstStyle/>
          <a:p>
            <a:pPr eaLnBrk="1" hangingPunct="1"/>
            <a:r>
              <a:rPr lang="en-US" altLang="en-US"/>
              <a:t>Notification</a:t>
            </a:r>
          </a:p>
        </p:txBody>
      </p:sp>
      <p:sp>
        <p:nvSpPr>
          <p:cNvPr id="26627" name="Content Placeholder 2">
            <a:extLst>
              <a:ext uri="{FF2B5EF4-FFF2-40B4-BE49-F238E27FC236}">
                <a16:creationId xmlns:a16="http://schemas.microsoft.com/office/drawing/2014/main" id="{B2132762-1259-48B8-A933-FB685D307EFF}"/>
              </a:ext>
            </a:extLst>
          </p:cNvPr>
          <p:cNvSpPr>
            <a:spLocks noGrp="1" noChangeArrowheads="1"/>
          </p:cNvSpPr>
          <p:nvPr>
            <p:ph idx="1"/>
          </p:nvPr>
        </p:nvSpPr>
        <p:spPr/>
        <p:txBody>
          <a:bodyPr/>
          <a:lstStyle/>
          <a:p>
            <a:pPr eaLnBrk="1" hangingPunct="1"/>
            <a:r>
              <a:rPr lang="en-US" altLang="en-US" dirty="0"/>
              <a:t>Driven by FUND USAGE REVIEW DATE field in VBMS</a:t>
            </a:r>
          </a:p>
          <a:p>
            <a:pPr lvl="1"/>
            <a:r>
              <a:rPr lang="en-US" altLang="en-US" dirty="0"/>
              <a:t>DIARY INFORMATION section</a:t>
            </a:r>
          </a:p>
          <a:p>
            <a:pPr eaLnBrk="1" hangingPunct="1"/>
            <a:r>
              <a:rPr lang="en-US" altLang="en-US" dirty="0"/>
              <a:t>Sent 30 days prior to diary date</a:t>
            </a:r>
          </a:p>
          <a:p>
            <a:pPr eaLnBrk="1" hangingPunct="1"/>
            <a:r>
              <a:rPr lang="en-US" altLang="en-US" dirty="0"/>
              <a:t>Must ensure receipt</a:t>
            </a:r>
          </a:p>
          <a:p>
            <a:pPr eaLnBrk="1" hangingPunct="1"/>
            <a:r>
              <a:rPr lang="en-US" altLang="en-US" dirty="0"/>
              <a:t>If not sent:</a:t>
            </a:r>
          </a:p>
          <a:p>
            <a:pPr lvl="1"/>
            <a:r>
              <a:rPr lang="en-US" altLang="en-US" dirty="0"/>
              <a:t>Manually generate and send letter</a:t>
            </a:r>
          </a:p>
          <a:p>
            <a:pPr lvl="1"/>
            <a:r>
              <a:rPr lang="en-US" altLang="en-US" dirty="0"/>
              <a:t>Allow fiduciary 30 days to respond</a:t>
            </a:r>
          </a:p>
          <a:p>
            <a:pPr lvl="2"/>
            <a:r>
              <a:rPr lang="en-US" altLang="en-US" sz="2000" dirty="0"/>
              <a:t>Control under EP 290</a:t>
            </a:r>
          </a:p>
        </p:txBody>
      </p:sp>
      <p:sp>
        <p:nvSpPr>
          <p:cNvPr id="5" name="Slide Number Placeholder 3">
            <a:extLst>
              <a:ext uri="{FF2B5EF4-FFF2-40B4-BE49-F238E27FC236}">
                <a16:creationId xmlns:a16="http://schemas.microsoft.com/office/drawing/2014/main" id="{3F1C7F74-470B-EC3D-BEC4-A2218723009D}"/>
              </a:ext>
            </a:extLst>
          </p:cNvPr>
          <p:cNvSpPr>
            <a:spLocks noGrp="1"/>
          </p:cNvSpPr>
          <p:nvPr>
            <p:ph type="sldNum" sz="quarter" idx="12"/>
          </p:nvPr>
        </p:nvSpPr>
        <p:spPr>
          <a:xfrm>
            <a:off x="6934200" y="6400800"/>
            <a:ext cx="2133600" cy="365125"/>
          </a:xfrm>
        </p:spPr>
        <p:txBody>
          <a:bodyPr/>
          <a:lstStyle/>
          <a:p>
            <a:pPr>
              <a:defRPr/>
            </a:pPr>
            <a:fld id="{5EDB033D-9087-4CA9-AF04-A02BD3519CB6}" type="slidenum">
              <a:rPr lang="en-US" smtClean="0"/>
              <a:pPr>
                <a:defRPr/>
              </a:pPr>
              <a:t>9</a:t>
            </a:fld>
            <a:endParaRPr lang="en-US" dirty="0"/>
          </a:p>
        </p:txBody>
      </p:sp>
      <p:sp>
        <p:nvSpPr>
          <p:cNvPr id="6" name="Title 1">
            <a:extLst>
              <a:ext uri="{FF2B5EF4-FFF2-40B4-BE49-F238E27FC236}">
                <a16:creationId xmlns:a16="http://schemas.microsoft.com/office/drawing/2014/main" id="{8DCDDEC3-6288-CF1B-FD97-774BB30724CB}"/>
              </a:ext>
              <a:ext uri="{C183D7F6-B498-43B3-948B-1728B52AA6E4}">
                <adec:decorative xmlns:adec="http://schemas.microsoft.com/office/drawing/2017/decorative" val="1"/>
              </a:ext>
            </a:extLst>
          </p:cNvPr>
          <p:cNvSpPr txBox="1">
            <a:spLocks/>
          </p:cNvSpPr>
          <p:nvPr/>
        </p:nvSpPr>
        <p:spPr>
          <a:xfrm>
            <a:off x="1600200" y="123824"/>
            <a:ext cx="6553200" cy="6858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r>
              <a:rPr lang="en-US" sz="3200" dirty="0">
                <a:effectLst>
                  <a:outerShdw blurRad="38100" dist="38100" dir="2700000" algn="tl">
                    <a:srgbClr val="000000">
                      <a:alpha val="43137"/>
                    </a:srgbClr>
                  </a:outerShdw>
                </a:effectLst>
              </a:rPr>
              <a:t>Fund Usage Reviews</a:t>
            </a:r>
            <a:endParaRPr lang="en-US" sz="3200"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Title of Training&amp;quot;&quot;/&gt;&lt;property id=&quot;20307&quot; value=&quot;256&quot;/&gt;&lt;/object&gt;&lt;object type=&quot;3&quot; unique_id=&quot;10004&quot;&gt;&lt;property id=&quot;20148&quot; value=&quot;5&quot;/&gt;&lt;property id=&quot;20300&quot; value=&quot;Slide 2 - &amp;quot;Objectives&amp;quot;&quot;/&gt;&lt;property id=&quot;20307&quot; value=&quot;317&quot;/&gt;&lt;/object&gt;&lt;object type=&quot;3&quot; unique_id=&quot;10005&quot;&gt;&lt;property id=&quot;20148&quot; value=&quot;5&quot;/&gt;&lt;property id=&quot;20300&quot; value=&quot;Slide 3 - &amp;quot;References&amp;quot;&quot;/&gt;&lt;property id=&quot;20307&quot; value=&quot;318&quot;/&gt;&lt;/object&gt;&lt;object type=&quot;3&quot; unique_id=&quot;10006&quot;&gt;&lt;property id=&quot;20148&quot; value=&quot;5&quot;/&gt;&lt;property id=&quot;20300&quot; value=&quot;Slide 4 - &amp;quot;Content&amp;quot;&quot;/&gt;&lt;property id=&quot;20307&quot; value=&quot;319&quot;/&gt;&lt;/object&gt;&lt;object type=&quot;3&quot; unique_id=&quot;10007&quot;&gt;&lt;property id=&quot;20148&quot; value=&quot;5&quot;/&gt;&lt;property id=&quot;20300&quot; value=&quot;Slide 5 - &amp;quot;31. Questions?&amp;quot;&quot;/&gt;&lt;property id=&quot;20307&quot; value=&quot;314&quot;/&gt;&lt;/object&gt;&lt;object type=&quot;3&quot; unique_id=&quot;10008&quot;&gt;&lt;property id=&quot;20148&quot; value=&quot;5&quot;/&gt;&lt;property id=&quot;20300&quot; value=&quot;Slide 6 - &amp;quot;TMS Survey and Assessment&amp;quot;&quot;/&gt;&lt;property id=&quot;20307&quot; value=&quot;320&quot;/&gt;&lt;/object&gt;&lt;/object&gt;&lt;object type=&quot;8&quot; unique_id=&quot;10016&quot;&gt;&lt;/object&gt;&lt;/object&gt;&lt;/database&gt;"/>
  <p:tag name="SECTOMILLISECCONVERTED" val="1"/>
</p:tagLst>
</file>

<file path=ppt/theme/theme1.xml><?xml version="1.0" encoding="utf-8"?>
<a:theme xmlns:a="http://schemas.openxmlformats.org/drawingml/2006/main" name="2_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escription0 xmlns="c2890bd7-e8ab-4aef-aa1e-8c6f23a9c1f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845E7958EC9444E9367FFAFF8D145B6" ma:contentTypeVersion="13" ma:contentTypeDescription="Create a new document." ma:contentTypeScope="" ma:versionID="93acde9d26358c3d1926501f070d6de5">
  <xsd:schema xmlns:xsd="http://www.w3.org/2001/XMLSchema" xmlns:xs="http://www.w3.org/2001/XMLSchema" xmlns:p="http://schemas.microsoft.com/office/2006/metadata/properties" xmlns:ns2="c2890bd7-e8ab-4aef-aa1e-8c6f23a9c1f6" xmlns:ns3="5306c06b-3bde-47e8-935a-c34b2f6da98c" targetNamespace="http://schemas.microsoft.com/office/2006/metadata/properties" ma:root="true" ma:fieldsID="2bf1d53d6aad5e176fc8ba8a14916f56" ns2:_="" ns3:_="">
    <xsd:import namespace="c2890bd7-e8ab-4aef-aa1e-8c6f23a9c1f6"/>
    <xsd:import namespace="5306c06b-3bde-47e8-935a-c34b2f6da98c"/>
    <xsd:element name="properties">
      <xsd:complexType>
        <xsd:sequence>
          <xsd:element name="documentManagement">
            <xsd:complexType>
              <xsd:all>
                <xsd:element ref="ns2:MediaServiceMetadata" minOccurs="0"/>
                <xsd:element ref="ns2:MediaServiceFastMetadata" minOccurs="0"/>
                <xsd:element ref="ns2:Description0" minOccurs="0"/>
                <xsd:element ref="ns3:SharedWithUsers" minOccurs="0"/>
                <xsd:element ref="ns3:SharedWithDetails" minOccurs="0"/>
                <xsd:element ref="ns2:MediaServiceDateTaken" minOccurs="0"/>
                <xsd:element ref="ns2:MediaServiceAutoTags" minOccurs="0"/>
                <xsd:element ref="ns2:MediaServiceOCR" minOccurs="0"/>
                <xsd:element ref="ns2:MediaServiceEventHashCode" minOccurs="0"/>
                <xsd:element ref="ns2:MediaServiceGenerationTime"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2890bd7-e8ab-4aef-aa1e-8c6f23a9c1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Description0" ma:index="10" nillable="true" ma:displayName="Description" ma:internalName="Description0">
      <xsd:simpleType>
        <xsd:restriction base="dms:Note">
          <xsd:maxLength value="255"/>
        </xsd:restriction>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306c06b-3bde-47e8-935a-c34b2f6da98c"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18CA40-FE1B-482E-94D5-93F813B8C0D6}">
  <ds:schemaRefs>
    <ds:schemaRef ds:uri="http://purl.org/dc/terms/"/>
    <ds:schemaRef ds:uri="http://www.w3.org/XML/1998/namespace"/>
    <ds:schemaRef ds:uri="http://schemas.microsoft.com/office/2006/metadata/properties"/>
    <ds:schemaRef ds:uri="5306c06b-3bde-47e8-935a-c34b2f6da98c"/>
    <ds:schemaRef ds:uri="http://schemas.microsoft.com/office/2006/documentManagement/types"/>
    <ds:schemaRef ds:uri="c2890bd7-e8ab-4aef-aa1e-8c6f23a9c1f6"/>
    <ds:schemaRef ds:uri="http://purl.org/dc/dcmitype/"/>
    <ds:schemaRef ds:uri="http://schemas.openxmlformats.org/package/2006/metadata/core-properties"/>
    <ds:schemaRef ds:uri="http://schemas.microsoft.com/office/infopath/2007/PartnerControls"/>
    <ds:schemaRef ds:uri="http://purl.org/dc/elements/1.1/"/>
  </ds:schemaRefs>
</ds:datastoreItem>
</file>

<file path=customXml/itemProps2.xml><?xml version="1.0" encoding="utf-8"?>
<ds:datastoreItem xmlns:ds="http://schemas.openxmlformats.org/officeDocument/2006/customXml" ds:itemID="{58D90A30-2D4C-4B1B-ACA8-2A25EA1CCE67}">
  <ds:schemaRefs>
    <ds:schemaRef ds:uri="http://schemas.microsoft.com/sharepoint/v3/contenttype/forms"/>
  </ds:schemaRefs>
</ds:datastoreItem>
</file>

<file path=customXml/itemProps3.xml><?xml version="1.0" encoding="utf-8"?>
<ds:datastoreItem xmlns:ds="http://schemas.openxmlformats.org/officeDocument/2006/customXml" ds:itemID="{AFF206EC-EC6F-4240-A9F1-65A73C386D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2890bd7-e8ab-4aef-aa1e-8c6f23a9c1f6"/>
    <ds:schemaRef ds:uri="5306c06b-3bde-47e8-935a-c34b2f6da9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PFS Template</Template>
  <TotalTime>3187</TotalTime>
  <Words>7684</Words>
  <Application>Microsoft Office PowerPoint</Application>
  <PresentationFormat>On-screen Show (4:3)</PresentationFormat>
  <Paragraphs>945</Paragraphs>
  <Slides>42</Slides>
  <Notes>42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Arial</vt:lpstr>
      <vt:lpstr>Calibri</vt:lpstr>
      <vt:lpstr>Helvetica Neue</vt:lpstr>
      <vt:lpstr>Times New Roman</vt:lpstr>
      <vt:lpstr>2_PFS Template</vt:lpstr>
      <vt:lpstr>Fund Usage Reviews</vt:lpstr>
      <vt:lpstr>Objectives</vt:lpstr>
      <vt:lpstr>References</vt:lpstr>
      <vt:lpstr>Definition</vt:lpstr>
      <vt:lpstr>Purpose</vt:lpstr>
      <vt:lpstr>Submission Methods</vt:lpstr>
      <vt:lpstr>Requirements</vt:lpstr>
      <vt:lpstr>Exemptions</vt:lpstr>
      <vt:lpstr>Notification</vt:lpstr>
      <vt:lpstr>Notification (Cont.)</vt:lpstr>
      <vt:lpstr>Past Due</vt:lpstr>
      <vt:lpstr>Past Due (Cont.)</vt:lpstr>
      <vt:lpstr>Past Due (Cont.)</vt:lpstr>
      <vt:lpstr>Extensions</vt:lpstr>
      <vt:lpstr>Extensions (Cont.)</vt:lpstr>
      <vt:lpstr>Extensions (Cont.)</vt:lpstr>
      <vt:lpstr>Telephone Contact</vt:lpstr>
      <vt:lpstr>Telephone Contact (Cont.)</vt:lpstr>
      <vt:lpstr>Telephone Contact (Cont.)</vt:lpstr>
      <vt:lpstr>Returned Mail</vt:lpstr>
      <vt:lpstr>Control</vt:lpstr>
      <vt:lpstr>Control (Cont.)</vt:lpstr>
      <vt:lpstr>Control (Cont.)</vt:lpstr>
      <vt:lpstr>Initial Diary</vt:lpstr>
      <vt:lpstr>Subsequent Diaries</vt:lpstr>
      <vt:lpstr>Subsequent Diaries (Cont.)</vt:lpstr>
      <vt:lpstr>Assessing Fund Usage</vt:lpstr>
      <vt:lpstr>Elements</vt:lpstr>
      <vt:lpstr>Elements (Cont.)</vt:lpstr>
      <vt:lpstr>Elements (Cont.)</vt:lpstr>
      <vt:lpstr>Elements (Cont.)</vt:lpstr>
      <vt:lpstr>Elements (Cont.)</vt:lpstr>
      <vt:lpstr>Follow Up Requests</vt:lpstr>
      <vt:lpstr>Follow Up Requests (Cont.)</vt:lpstr>
      <vt:lpstr>Evaluating Statements</vt:lpstr>
      <vt:lpstr>Review Completion</vt:lpstr>
      <vt:lpstr>Review Completion (Cont.)</vt:lpstr>
      <vt:lpstr>Incomplete Review</vt:lpstr>
      <vt:lpstr>Incomplete Review: When completion is not possible:</vt:lpstr>
      <vt:lpstr>Incorrect FAST Submission</vt:lpstr>
      <vt:lpstr>Questions?</vt:lpstr>
      <vt:lpstr>TMS Survey</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 Usage Reviews PowerPoint Presentation</dc:title>
  <dc:creator>Department of Veterans Affairs, Veterans Benefits Administration, Fiduciary Service, STAFF</dc:creator>
  <cp:lastModifiedBy>Kathy Poole</cp:lastModifiedBy>
  <cp:revision>159</cp:revision>
  <dcterms:created xsi:type="dcterms:W3CDTF">2016-10-13T19:12:55Z</dcterms:created>
  <dcterms:modified xsi:type="dcterms:W3CDTF">2023-04-10T17:06:14Z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y fmtid="{D5CDD505-2E9C-101B-9397-08002B2CF9AE}" pid="4" name="ContentTypeId">
    <vt:lpwstr>0x0101006845E7958EC9444E9367FFAFF8D145B6</vt:lpwstr>
  </property>
</Properties>
</file>