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8"/>
  </p:notesMasterIdLst>
  <p:sldIdLst>
    <p:sldId id="256" r:id="rId5"/>
    <p:sldId id="317" r:id="rId6"/>
    <p:sldId id="318" r:id="rId7"/>
    <p:sldId id="342" r:id="rId8"/>
    <p:sldId id="348" r:id="rId9"/>
    <p:sldId id="343" r:id="rId10"/>
    <p:sldId id="351" r:id="rId11"/>
    <p:sldId id="350" r:id="rId12"/>
    <p:sldId id="349" r:id="rId13"/>
    <p:sldId id="344"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71" r:id="rId28"/>
    <p:sldId id="365" r:id="rId29"/>
    <p:sldId id="366" r:id="rId30"/>
    <p:sldId id="367" r:id="rId31"/>
    <p:sldId id="368" r:id="rId32"/>
    <p:sldId id="369" r:id="rId33"/>
    <p:sldId id="370" r:id="rId34"/>
    <p:sldId id="372" r:id="rId35"/>
    <p:sldId id="332" r:id="rId36"/>
    <p:sldId id="292" r:id="rId37"/>
  </p:sldIdLst>
  <p:sldSz cx="9144000" cy="6858000" type="screen4x3"/>
  <p:notesSz cx="6954838" cy="9309100"/>
  <p:custDataLst>
    <p:tags r:id="rId3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69" autoAdjust="0"/>
    <p:restoredTop sz="58974" autoAdjust="0"/>
  </p:normalViewPr>
  <p:slideViewPr>
    <p:cSldViewPr>
      <p:cViewPr varScale="1">
        <p:scale>
          <a:sx n="62" d="100"/>
          <a:sy n="62" d="100"/>
        </p:scale>
        <p:origin x="192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gs" Target="tags/tag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A52273F2-AC38-4C03-8E5C-2CFF03455D9E}" type="datetimeFigureOut">
              <a:rPr lang="en-US" smtClean="0"/>
              <a:t>11/16/2022</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aww.vrm.km.va.gov/system/templates/selfservice/va_kanew/help/agent/locale/en-US/portal/554400000001030/content/554400000153966/FPM,-Part-II,-Chapter-1,-Section-C---Issues-Regarding-Beneficiary's-Funds"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vbaw.vba.va.gov/bl/20/cio/20s5/forms/VBA-27-0820-ARE.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ecfr.gov/cgi-bin/text-idx?SID=6d197939b483239217382d5fd2bddd72&amp;mc=true&amp;node=se38.1.13_1140&amp;rgn=div8"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ecfr.gov/current/title-38/section-13.140"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vbaw.vba.va.gov/bl/20/cio/20s5/forms/VBA-21-3537b-ARE.pdf"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dirty="0"/>
              <a:t>The lesson teaches learners about the purpose, critical elements, and specific requirements of fund usage field examinations to include how a fund usage field examination is initiated, documented, and reported.</a:t>
            </a:r>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I.2.D.4.d</a:t>
            </a:r>
          </a:p>
          <a:p>
            <a:endParaRPr lang="en-US" u="sng" dirty="0"/>
          </a:p>
          <a:p>
            <a:r>
              <a:rPr lang="en-US" u="sng" dirty="0"/>
              <a:t>Instructor Notes:</a:t>
            </a:r>
          </a:p>
          <a:p>
            <a:pPr fontAlgn="base"/>
            <a:r>
              <a:rPr lang="en-US" dirty="0">
                <a:effectLst/>
                <a:latin typeface="arial" panose="020B0604020202020204" pitchFamily="34" charset="0"/>
              </a:rPr>
              <a:t>	</a:t>
            </a:r>
          </a:p>
          <a:p>
            <a:pPr fontAlgn="base"/>
            <a:r>
              <a:rPr lang="en-US" dirty="0">
                <a:effectLst/>
                <a:latin typeface="arial" panose="020B0604020202020204" pitchFamily="34" charset="0"/>
              </a:rPr>
              <a:t>The FE may conduct fund usage follow-up field examinations to assist with the completion of accountings.</a:t>
            </a: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Requests for FE assistance are typically reserved for unpaid VA-appointed fiduciaries.  Fiduciaries receiving a fee should not require the personal visit of a FE to assist with performing a service for which they receive a fee.  However, it is the discretion of the Fiduciary Hub Manager (FHM) to determine if a visit with a paid fiduciary for the purpose of accounting assistance is an appropriate use of resources.</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Hub personnel may assist the fiduciary with preparation of the accounting to the extent of providing information on VA requirements.  Hub personnel should not make entries on an accounting document during the field examination as submission of the accounting is the fiduciary's responsibility.  Hub personnel may reconcile accountings, however accounting documents must not be altered by anyone other than the fiduciary as they could serve as evidence of misuse of a beneficiary’s funds.</a:t>
            </a: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The FE must evaluate and document information collected while assisting with an annual accounting including the specific actions taken during the examination and any recommendations.  The FE should also critically evaluate the likelihood that the fiduciary will continue to require assistance with annual accountings and whether the fiduciary should continue to serve.</a:t>
            </a:r>
            <a:endParaRPr lang="en-US" dirty="0">
              <a:effectLst/>
            </a:endParaRPr>
          </a:p>
          <a:p>
            <a:pPr fontAlgn="base"/>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dirty="0"/>
          </a:p>
        </p:txBody>
      </p:sp>
    </p:spTree>
    <p:extLst>
      <p:ext uri="{BB962C8B-B14F-4D97-AF65-F5344CB8AC3E}">
        <p14:creationId xmlns:p14="http://schemas.microsoft.com/office/powerpoint/2010/main" val="3070105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I.2.D.4.d</a:t>
            </a:r>
          </a:p>
          <a:p>
            <a:endParaRPr lang="en-US" u="sng" dirty="0"/>
          </a:p>
          <a:p>
            <a:r>
              <a:rPr lang="en-US" u="sng" dirty="0"/>
              <a:t>Instructor Notes:</a:t>
            </a: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All information available should be considered and documented to include:</a:t>
            </a:r>
            <a:endParaRPr lang="en-US" dirty="0">
              <a:effectLst/>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FE making a recommendation regarding the continued service of the fiduciary to include why the fiduciary should remain in place despite the failure to comply with fiduciary responsibilities and accounting requirements</a:t>
            </a:r>
          </a:p>
          <a:p>
            <a:pPr marL="171450" indent="-171450" algn="l">
              <a:buFont typeface="Arial" panose="020B0604020202020204" pitchFamily="34" charset="0"/>
              <a:buChar char="•"/>
            </a:pPr>
            <a:r>
              <a:rPr lang="en-US" b="0" i="0" dirty="0">
                <a:solidFill>
                  <a:srgbClr val="000000"/>
                </a:solidFill>
                <a:effectLst/>
                <a:latin typeface="Helvetica Neue"/>
              </a:rPr>
              <a:t>assessment of the fiduciary's ability to complete the accounting without field examination assistance in the future</a:t>
            </a: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determination that the funds were or were not used for the benefit of the beneficiary and/or their dependents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a misuse allegation is appropriate,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an accounting is received and audit is necessary.</a:t>
            </a:r>
          </a:p>
          <a:p>
            <a:pPr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In the situation where the FE determines that the fiduciary did not use the funds inappropriately but was unable to complete the accounting or will likely need field examination assistance in the future to complete the accounting, the FE must appoint a successor fiduciary and request that the accounting EP be cleared.</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Legal Instruments Examiner will review the recommendation and confer with management in the event they disagree with the FE.</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dirty="0"/>
          </a:p>
        </p:txBody>
      </p:sp>
    </p:spTree>
    <p:extLst>
      <p:ext uri="{BB962C8B-B14F-4D97-AF65-F5344CB8AC3E}">
        <p14:creationId xmlns:p14="http://schemas.microsoft.com/office/powerpoint/2010/main" val="2622464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I.2.D.4.e</a:t>
            </a:r>
          </a:p>
          <a:p>
            <a:endParaRPr lang="en-US" u="sng" dirty="0"/>
          </a:p>
          <a:p>
            <a:r>
              <a:rPr lang="en-US" u="sng" dirty="0"/>
              <a:t>Instructor Notes:</a:t>
            </a:r>
          </a:p>
          <a:p>
            <a:pPr fontAlgn="base"/>
            <a:r>
              <a:rPr lang="en-US" dirty="0">
                <a:effectLst/>
                <a:latin typeface="arial" panose="020B0604020202020204" pitchFamily="34" charset="0"/>
              </a:rPr>
              <a:t>	 </a:t>
            </a:r>
            <a:endParaRPr lang="en-US" dirty="0">
              <a:effectLst/>
            </a:endParaRPr>
          </a:p>
          <a:p>
            <a:pPr algn="l"/>
            <a:r>
              <a:rPr lang="en-US" b="0" i="0" dirty="0">
                <a:solidFill>
                  <a:srgbClr val="000000"/>
                </a:solidFill>
                <a:effectLst/>
                <a:latin typeface="Arial" panose="020B0604020202020204" pitchFamily="34" charset="0"/>
              </a:rPr>
              <a:t>The hub must establish a fund usage follow-up field examination after all requests have been exhausted to obtain an accounting or fund usage review.</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Use this table to identify the actions to take based on the fiduciary’s response(s) to the FE’s inquiry.</a:t>
            </a:r>
            <a:endParaRPr lang="en-US" b="0" i="0" dirty="0">
              <a:solidFill>
                <a:srgbClr val="000000"/>
              </a:solidFill>
              <a:effectLst/>
              <a:latin typeface="Helvetica Neue"/>
            </a:endParaRPr>
          </a:p>
          <a:p>
            <a:endParaRPr lang="en-US" u="sng" dirty="0"/>
          </a:p>
          <a:p>
            <a:r>
              <a:rPr lang="en-US" b="1" i="1" dirty="0">
                <a:solidFill>
                  <a:srgbClr val="000000"/>
                </a:solidFill>
                <a:effectLst/>
                <a:latin typeface="Arial" panose="020B0604020202020204" pitchFamily="34" charset="0"/>
              </a:rPr>
              <a:t>Important</a:t>
            </a:r>
            <a:r>
              <a:rPr lang="en-US" b="0" i="0" dirty="0">
                <a:solidFill>
                  <a:srgbClr val="000000"/>
                </a:solidFill>
                <a:effectLst/>
                <a:latin typeface="Arial" panose="020B0604020202020204" pitchFamily="34" charset="0"/>
              </a:rPr>
              <a:t>:  If VA does not receive the requested information after 14 days, follow the guidance for accounting or fund usage review non-receipt.</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dirty="0"/>
          </a:p>
        </p:txBody>
      </p:sp>
    </p:spTree>
    <p:extLst>
      <p:ext uri="{BB962C8B-B14F-4D97-AF65-F5344CB8AC3E}">
        <p14:creationId xmlns:p14="http://schemas.microsoft.com/office/powerpoint/2010/main" val="3416701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I.2.D.4.e</a:t>
            </a:r>
          </a:p>
          <a:p>
            <a:endParaRPr lang="en-US" u="sng" dirty="0"/>
          </a:p>
          <a:p>
            <a:r>
              <a:rPr lang="en-US" u="sng" dirty="0"/>
              <a:t>Instructor Notes:</a:t>
            </a:r>
          </a:p>
          <a:p>
            <a:pPr fontAlgn="base"/>
            <a:r>
              <a:rPr lang="en-US" dirty="0">
                <a:effectLst/>
                <a:latin typeface="arial" panose="020B0604020202020204" pitchFamily="34" charset="0"/>
              </a:rPr>
              <a:t>	 </a:t>
            </a:r>
            <a:endParaRPr lang="en-US" dirty="0">
              <a:effectLst/>
            </a:endParaRPr>
          </a:p>
          <a:p>
            <a:pPr algn="l"/>
            <a:r>
              <a:rPr lang="en-US" b="0" i="0" dirty="0">
                <a:solidFill>
                  <a:srgbClr val="000000"/>
                </a:solidFill>
                <a:effectLst/>
                <a:latin typeface="Arial" panose="020B0604020202020204" pitchFamily="34" charset="0"/>
              </a:rPr>
              <a:t>The hub must establish a fund usage follow-up field examination after all requests have been exhausted to obtain an accounting or fund usage review.</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Use this table to identify the actions to take based on the fiduciary’s response(s) to the FE’s inquiry.</a:t>
            </a:r>
            <a:endParaRPr lang="en-US" b="0" i="0" dirty="0">
              <a:solidFill>
                <a:srgbClr val="000000"/>
              </a:solidFill>
              <a:effectLst/>
              <a:latin typeface="Helvetica Neue"/>
            </a:endParaRPr>
          </a:p>
          <a:p>
            <a:endParaRPr lang="en-US" u="sng" dirty="0"/>
          </a:p>
          <a:p>
            <a:pPr algn="l"/>
            <a:r>
              <a:rPr lang="en-US" b="1" i="1" dirty="0">
                <a:solidFill>
                  <a:srgbClr val="000000"/>
                </a:solidFill>
                <a:effectLst/>
                <a:latin typeface="Arial" panose="020B0604020202020204" pitchFamily="34" charset="0"/>
              </a:rPr>
              <a:t>Note</a:t>
            </a:r>
            <a:r>
              <a:rPr lang="en-US" b="0" i="0" dirty="0">
                <a:solidFill>
                  <a:srgbClr val="000000"/>
                </a:solidFill>
                <a:effectLst/>
                <a:latin typeface="Arial" panose="020B0604020202020204" pitchFamily="34" charset="0"/>
              </a:rPr>
              <a:t>:  FEs should encourage fiduciaries to use the Fiduciary Accounting Submission Tool to expedite the receipt of information by VA.</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1" i="1" dirty="0">
                <a:solidFill>
                  <a:srgbClr val="000000"/>
                </a:solidFill>
                <a:effectLst/>
                <a:latin typeface="Arial" panose="020B0604020202020204" pitchFamily="34" charset="0"/>
              </a:rPr>
              <a:t>Important</a:t>
            </a:r>
            <a:r>
              <a:rPr lang="en-US" b="0" i="0" dirty="0">
                <a:solidFill>
                  <a:srgbClr val="000000"/>
                </a:solidFill>
                <a:effectLst/>
                <a:latin typeface="Arial" panose="020B0604020202020204" pitchFamily="34" charset="0"/>
              </a:rPr>
              <a:t>:  The accounting EP remains active when the fund usage review follow-up field examination is pending</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dirty="0"/>
          </a:p>
        </p:txBody>
      </p:sp>
    </p:spTree>
    <p:extLst>
      <p:ext uri="{BB962C8B-B14F-4D97-AF65-F5344CB8AC3E}">
        <p14:creationId xmlns:p14="http://schemas.microsoft.com/office/powerpoint/2010/main" val="1631105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I.2.D.4.f.</a:t>
            </a:r>
          </a:p>
          <a:p>
            <a:endParaRPr lang="en-US" u="sng" dirty="0"/>
          </a:p>
          <a:p>
            <a:r>
              <a:rPr lang="en-US" u="sng" dirty="0"/>
              <a:t>Instructor Notes:</a:t>
            </a:r>
          </a:p>
          <a:p>
            <a:pPr fontAlgn="base"/>
            <a:r>
              <a:rPr lang="en-US" dirty="0">
                <a:effectLst/>
                <a:latin typeface="arial" panose="020B0604020202020204" pitchFamily="34" charset="0"/>
              </a:rPr>
              <a:t>	 </a:t>
            </a:r>
            <a:br>
              <a:rPr lang="en-US" dirty="0">
                <a:effectLst/>
                <a:latin typeface="Arial" panose="020B0604020202020204" pitchFamily="34" charset="0"/>
              </a:rPr>
            </a:br>
            <a:r>
              <a:rPr lang="en-US" dirty="0">
                <a:effectLst/>
                <a:latin typeface="Arial" panose="020B0604020202020204" pitchFamily="34" charset="0"/>
              </a:rPr>
              <a:t>A fund usage follow-up field examination may be requested following the fiduciary’s failure to submit an acceptable fund usage report.  In these situations, the FE must meet with the fiduciary to:</a:t>
            </a:r>
          </a:p>
          <a:p>
            <a:pPr fontAlgn="base"/>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attempt to obtain any missing financial documents requested a part of the fund usage review</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determine if</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the fiduciary should remain in place, despite their unresponsiveness or inability to submit a complete fund usage report, and</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a misuse allegation is warranted,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assist with submitting correct and timely fund usage reports in the future.</a:t>
            </a:r>
          </a:p>
          <a:p>
            <a:pPr marL="0" indent="0" fontAlgn="base">
              <a:buFont typeface="Arial" panose="020B0604020202020204" pitchFamily="34" charset="0"/>
              <a:buNone/>
            </a:pPr>
            <a:endParaRPr lang="en-US" dirty="0">
              <a:effectLst/>
            </a:endParaRPr>
          </a:p>
          <a:p>
            <a:pPr algn="l"/>
            <a:r>
              <a:rPr lang="en-US" b="0" i="0" dirty="0">
                <a:solidFill>
                  <a:srgbClr val="000000"/>
                </a:solidFill>
                <a:effectLst/>
                <a:latin typeface="Arial" panose="020B0604020202020204" pitchFamily="34" charset="0"/>
              </a:rPr>
              <a:t>If financial statements are obtained during the field examination, the FE must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evaluate the financial documentation,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determine if the statements warrant</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an allegation of misuse, and/or</a:t>
            </a:r>
            <a:endParaRPr lang="en-US" b="0" i="0" dirty="0">
              <a:solidFill>
                <a:srgbClr val="000000"/>
              </a:solidFill>
              <a:effectLst/>
              <a:latin typeface="Helvetica Neue"/>
            </a:endParaRPr>
          </a:p>
          <a:p>
            <a:pPr marL="742950" lvl="1" indent="-285750" algn="l">
              <a:buFont typeface="Arial" panose="020B0604020202020204" pitchFamily="34" charset="0"/>
              <a:buChar char="•"/>
            </a:pPr>
            <a:r>
              <a:rPr lang="en-US" b="0" i="0" dirty="0">
                <a:solidFill>
                  <a:srgbClr val="000000"/>
                </a:solidFill>
                <a:effectLst/>
                <a:latin typeface="Arial" panose="020B0604020202020204" pitchFamily="34" charset="0"/>
              </a:rPr>
              <a:t>the replacement of the fiduciary.</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dirty="0"/>
          </a:p>
        </p:txBody>
      </p:sp>
    </p:spTree>
    <p:extLst>
      <p:ext uri="{BB962C8B-B14F-4D97-AF65-F5344CB8AC3E}">
        <p14:creationId xmlns:p14="http://schemas.microsoft.com/office/powerpoint/2010/main" val="1085491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I.2.D.4.f.</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The FE must evaluate and document the information collected, to include the specific actions taken during the examination and any recommendations.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considering whether the fiduciary should remain in place, the FE must evaluate the likelihood that the fiduciary will be unable or unwilling to meet VA financial reporting requirements in the future.  The fiduciary should only remain in place if it is in the best interest of the beneficiary and the financial statements show that funds are being used appropriately.</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dirty="0"/>
          </a:p>
        </p:txBody>
      </p:sp>
    </p:spTree>
    <p:extLst>
      <p:ext uri="{BB962C8B-B14F-4D97-AF65-F5344CB8AC3E}">
        <p14:creationId xmlns:p14="http://schemas.microsoft.com/office/powerpoint/2010/main" val="2286894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I.2.D.4.f.</a:t>
            </a:r>
          </a:p>
          <a:p>
            <a:endParaRPr lang="en-US" u="sng" dirty="0"/>
          </a:p>
          <a:p>
            <a:r>
              <a:rPr lang="en-US" u="sng" dirty="0"/>
              <a:t>Instructor Notes:</a:t>
            </a:r>
          </a:p>
          <a:p>
            <a:endParaRPr lang="en-US" u="sng" dirty="0"/>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Hubs must </a:t>
            </a:r>
            <a:r>
              <a:rPr lang="en-US" b="0" i="1" dirty="0">
                <a:solidFill>
                  <a:srgbClr val="000000"/>
                </a:solidFill>
                <a:effectLst/>
                <a:latin typeface="Arial" panose="020B0604020202020204" pitchFamily="34" charset="0"/>
              </a:rPr>
              <a:t>not</a:t>
            </a:r>
            <a:r>
              <a:rPr lang="en-US" b="0" i="0" dirty="0">
                <a:solidFill>
                  <a:srgbClr val="000000"/>
                </a:solidFill>
                <a:effectLst/>
                <a:latin typeface="Arial" panose="020B0604020202020204" pitchFamily="34" charset="0"/>
              </a:rPr>
              <a:t> establish a new fund usage review EP when financial documents are obtained.  The financial documents will be reviewed under the pending follow-up fund usage review EP.</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When misuse is suspected or identified, immediately act to</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initiate an SIA field examination</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recommend the suspension of benefits, and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document the evidence to support a misuse allegation.</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dirty="0"/>
          </a:p>
        </p:txBody>
      </p:sp>
    </p:spTree>
    <p:extLst>
      <p:ext uri="{BB962C8B-B14F-4D97-AF65-F5344CB8AC3E}">
        <p14:creationId xmlns:p14="http://schemas.microsoft.com/office/powerpoint/2010/main" val="2497311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I.2.D.4.f.</a:t>
            </a:r>
          </a:p>
          <a:p>
            <a:endParaRPr lang="en-US" u="sng" dirty="0"/>
          </a:p>
          <a:p>
            <a:r>
              <a:rPr lang="en-US" u="sng" dirty="0"/>
              <a:t>Instructor Notes:</a:t>
            </a:r>
          </a:p>
          <a:p>
            <a:endParaRPr lang="en-US" u="sng" dirty="0"/>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it is determined that the fiduciary will remain in place, the FE must</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update the future fund usage review diary date in accordance with </a:t>
            </a:r>
            <a:r>
              <a:rPr lang="en-US" b="1" i="0" u="sng" dirty="0">
                <a:solidFill>
                  <a:srgbClr val="0000FF"/>
                </a:solidFill>
                <a:effectLst/>
                <a:latin typeface="Arial" panose="020B0604020202020204" pitchFamily="34" charset="0"/>
                <a:hlinkClick r:id="rId3"/>
              </a:rPr>
              <a:t>FPM, Part II, 1.C.4.n</a:t>
            </a:r>
            <a:r>
              <a:rPr lang="en-US" b="0" i="0" dirty="0">
                <a:solidFill>
                  <a:srgbClr val="000000"/>
                </a:solidFill>
                <a:effectLst/>
                <a:latin typeface="Arial" panose="020B0604020202020204" pitchFamily="34" charset="0"/>
              </a:rPr>
              <a:t>, and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provide justification in the field examination documentation for retaining a fiduciary who was unable to submitting a complete and timely fund usage report.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it is determined that replacing the fiduciary is in the best interest of the beneficiary, provide justification in the field examination for replacing the fiduciary and establish the SIA EP.</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dirty="0"/>
          </a:p>
        </p:txBody>
      </p:sp>
    </p:spTree>
    <p:extLst>
      <p:ext uri="{BB962C8B-B14F-4D97-AF65-F5344CB8AC3E}">
        <p14:creationId xmlns:p14="http://schemas.microsoft.com/office/powerpoint/2010/main" val="3061251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I.2.D.4.g.</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Hubs must follow the guidance for scheduling follow-up field examinations when attempting to schedule a fund usage follow-up field examination.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Fiduciaries may demonstrate evasive behavior when attempts are made to schedule or during a fund usage follow-up field examination.  A fiduciary demonstrates evasiveness when they respond indirectly or make efforts to delay or avoid responding to VA’s inquiry into their use of beneficiary funds.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Examples of evasive behavior may include, but are not limited, situations where the fiduciary avoids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scheduling the field examination within a reasonable time frame or meeting with the FE as planned without good cause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discussing the issue or concern that VA is attempting to resolve,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providing answers to questions that the FE did not ask in response to specific questions regarding the use of beneficiary funds,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providing the requested documents or information.</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dirty="0"/>
          </a:p>
        </p:txBody>
      </p:sp>
    </p:spTree>
    <p:extLst>
      <p:ext uri="{BB962C8B-B14F-4D97-AF65-F5344CB8AC3E}">
        <p14:creationId xmlns:p14="http://schemas.microsoft.com/office/powerpoint/2010/main" val="116895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I.2.D.4.g.</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When the FE determines that a fiduciary is being evasive, the FE must  document the specific actions and/or statements that describe the fiduciary’s evasive actions and determine if a misuse allegation is warranted.</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accounting is not approvable following the fund usage review field examination, and the fiduciary has been evasive, resolve the accounting.</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dirty="0"/>
          </a:p>
        </p:txBody>
      </p:sp>
    </p:spTree>
    <p:extLst>
      <p:ext uri="{BB962C8B-B14F-4D97-AF65-F5344CB8AC3E}">
        <p14:creationId xmlns:p14="http://schemas.microsoft.com/office/powerpoint/2010/main" val="2668151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Describe the purpose of a fund usage field exam</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Implement due diligence requirements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Identify the types of fund usage field exams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Process and complete fund usage field exams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I.2.D.4.h.</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When misuse is suspected or the fiduciary fails and/or refuses to provide the information VA request during the fund usage follow-up field examination, the FE must develop for evidence of actual or potential misuse prior to closing the field examination.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must document all evidence discovered in the field examination report and upload any information obtained to support the misuse allegation to the eFolder.</a:t>
            </a:r>
            <a:endParaRPr lang="en-US" b="0" i="0" dirty="0">
              <a:solidFill>
                <a:srgbClr val="000000"/>
              </a:solidFill>
              <a:effectLst/>
              <a:latin typeface="Helvetica Neue"/>
            </a:endParaRP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dirty="0"/>
          </a:p>
        </p:txBody>
      </p:sp>
    </p:spTree>
    <p:extLst>
      <p:ext uri="{BB962C8B-B14F-4D97-AF65-F5344CB8AC3E}">
        <p14:creationId xmlns:p14="http://schemas.microsoft.com/office/powerpoint/2010/main" val="4191760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I.2.D.4.h.</a:t>
            </a:r>
          </a:p>
          <a:p>
            <a:endParaRPr lang="en-US" u="sng" dirty="0"/>
          </a:p>
          <a:p>
            <a:r>
              <a:rPr lang="en-US" u="sng" dirty="0"/>
              <a:t>Instructor Notes:</a:t>
            </a:r>
          </a:p>
          <a:p>
            <a:endParaRPr lang="en-US" u="sng" dirty="0"/>
          </a:p>
          <a:p>
            <a:r>
              <a:rPr lang="en-US" b="0" i="0" dirty="0">
                <a:solidFill>
                  <a:srgbClr val="000000"/>
                </a:solidFill>
                <a:effectLst/>
                <a:latin typeface="Arial" panose="020B0604020202020204" pitchFamily="34" charset="0"/>
              </a:rPr>
              <a:t>This table lists sources of information that may be used to determine whether an allegation of misuse is warranted.  The determination to submit or not submit a misuse allegation must include at least one of the sources listed in this table.</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21</a:t>
            </a:fld>
            <a:endParaRPr lang="en-US" dirty="0"/>
          </a:p>
        </p:txBody>
      </p:sp>
    </p:spTree>
    <p:extLst>
      <p:ext uri="{BB962C8B-B14F-4D97-AF65-F5344CB8AC3E}">
        <p14:creationId xmlns:p14="http://schemas.microsoft.com/office/powerpoint/2010/main" val="39671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I.2.D.4.h.</a:t>
            </a:r>
          </a:p>
          <a:p>
            <a:endParaRPr lang="en-US" u="sng" dirty="0"/>
          </a:p>
          <a:p>
            <a:r>
              <a:rPr lang="en-US" u="sng" dirty="0"/>
              <a:t>Instructor Notes:</a:t>
            </a:r>
          </a:p>
          <a:p>
            <a:endParaRPr lang="en-US" u="sng" dirty="0"/>
          </a:p>
          <a:p>
            <a:r>
              <a:rPr lang="en-US" b="0" i="0" dirty="0">
                <a:solidFill>
                  <a:srgbClr val="000000"/>
                </a:solidFill>
                <a:effectLst/>
                <a:latin typeface="Arial" panose="020B0604020202020204" pitchFamily="34" charset="0"/>
              </a:rPr>
              <a:t>This table lists sources of information that may be used to determine whether an allegation of misuse is warranted.  The determination to submit or not submit a misuse allegation must include at least one of the sources listed in this table.</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22</a:t>
            </a:fld>
            <a:endParaRPr lang="en-US" dirty="0"/>
          </a:p>
        </p:txBody>
      </p:sp>
    </p:spTree>
    <p:extLst>
      <p:ext uri="{BB962C8B-B14F-4D97-AF65-F5344CB8AC3E}">
        <p14:creationId xmlns:p14="http://schemas.microsoft.com/office/powerpoint/2010/main" val="20422955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I.2.D.4.h.</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The FE is responsible for thoroughly documenting the misuse allegation on a </a:t>
            </a:r>
            <a:r>
              <a:rPr lang="en-US" b="1" i="1" u="sng" dirty="0">
                <a:solidFill>
                  <a:srgbClr val="0000FF"/>
                </a:solidFill>
                <a:effectLst/>
                <a:latin typeface="Arial" panose="020B0604020202020204" pitchFamily="34" charset="0"/>
                <a:hlinkClick r:id="rId3"/>
              </a:rPr>
              <a:t>VA Form 27-0820, Report of General Information</a:t>
            </a:r>
            <a:r>
              <a:rPr lang="en-US" b="0" i="0" u="sng" dirty="0">
                <a:solidFill>
                  <a:srgbClr val="000000"/>
                </a:solidFill>
                <a:effectLst/>
                <a:latin typeface="Arial" panose="020B0604020202020204" pitchFamily="34" charset="0"/>
              </a:rPr>
              <a:t>.</a:t>
            </a:r>
            <a:r>
              <a:rPr lang="en-US" b="0" i="0" dirty="0">
                <a:solidFill>
                  <a:srgbClr val="000000"/>
                </a:solidFill>
                <a:effectLst/>
                <a:latin typeface="Arial" panose="020B0604020202020204" pitchFamily="34" charset="0"/>
              </a:rPr>
              <a:t>  While the FE is required to provide evidence to support the allegation of misuse, the FE is not required to identify the amount of misuse or all of the instances where misuse may have occurred during the fund usage field examination.  The evidence the FE obtains should be sufficient to clearly identify misuse that exists or may exist to be investigated sufficiently during a misuse determination process.</a:t>
            </a:r>
          </a:p>
          <a:p>
            <a:pPr algn="l"/>
            <a:endParaRPr lang="en-US" b="0" i="0" dirty="0">
              <a:solidFill>
                <a:srgbClr val="000000"/>
              </a:solidFill>
              <a:effectLst/>
              <a:latin typeface="Helvetica Neue"/>
            </a:endParaRPr>
          </a:p>
          <a:p>
            <a:pPr marL="27178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FE must make efforts to resolve red flags and gather evidence regarding the fiduciary’s usage of the beneficiary’s funds during the fund usage review field examination.  If the FE is unable to resolve the red flag, documenting an allegation of misuse is warranted.</a:t>
            </a:r>
          </a:p>
          <a:p>
            <a:pPr algn="l"/>
            <a:endParaRPr lang="en-US" b="1" i="1" dirty="0">
              <a:solidFill>
                <a:srgbClr val="000000"/>
              </a:solidFill>
              <a:effectLst/>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23</a:t>
            </a:fld>
            <a:endParaRPr lang="en-US" dirty="0"/>
          </a:p>
        </p:txBody>
      </p:sp>
    </p:spTree>
    <p:extLst>
      <p:ext uri="{BB962C8B-B14F-4D97-AF65-F5344CB8AC3E}">
        <p14:creationId xmlns:p14="http://schemas.microsoft.com/office/powerpoint/2010/main" val="9791578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I.2.D.4.h.; i.</a:t>
            </a:r>
          </a:p>
          <a:p>
            <a:endParaRPr lang="en-US" u="sng" dirty="0"/>
          </a:p>
          <a:p>
            <a:r>
              <a:rPr lang="en-US" u="sng" dirty="0"/>
              <a:t>Instructor Notes:</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marL="271780" indent="-171450" algn="l">
              <a:buFont typeface="Arial" panose="020B0604020202020204" pitchFamily="34" charset="0"/>
              <a:buChar char="•"/>
            </a:pPr>
            <a:r>
              <a:rPr lang="en-US" b="0" i="0" dirty="0">
                <a:solidFill>
                  <a:srgbClr val="000000"/>
                </a:solidFill>
                <a:effectLst/>
                <a:latin typeface="Arial" panose="020B0604020202020204" pitchFamily="34" charset="0"/>
              </a:rPr>
              <a:t>Missing information or unresolved corrections alone do not demonstrate willful neglect or refusal requiring a misuse allegation.  Therefore, the FE must determine if evidence is found to support an allegation of misuse and if the fiduciary should remain in place.</a:t>
            </a:r>
          </a:p>
          <a:p>
            <a:pPr marL="271780" indent="-171450" algn="l">
              <a:buFont typeface="Arial" panose="020B0604020202020204" pitchFamily="34" charset="0"/>
              <a:buChar char="•"/>
            </a:pPr>
            <a:endParaRPr lang="en-US" b="0" i="0"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When the fund usage review field examination documents the evidence to support the misuse allegation, the FE may reference the field examination in lieu of duplicating the information on the misuse allegation.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hub must act to suspend benefit payments when misuse or suspected misuse is identified during the course of the fund usage follow-up field examination.  Establish a misuse allegation.</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00330" indent="0" algn="l">
              <a:buFont typeface="Arial" panose="020B0604020202020204" pitchFamily="34" charset="0"/>
              <a:buNone/>
            </a:pPr>
            <a:endParaRPr lang="en-US" b="0" i="0" dirty="0">
              <a:solidFill>
                <a:srgbClr val="000000"/>
              </a:solidFill>
              <a:effectLst/>
              <a:latin typeface="Helvetica Neu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When a misuse allegation is documented as a result of the fund usage field examination, ensure the resolution of the EP.</a:t>
            </a:r>
          </a:p>
          <a:p>
            <a:pPr marL="100330" indent="0" algn="l">
              <a:buFont typeface="Arial" panose="020B0604020202020204" pitchFamily="34" charset="0"/>
              <a:buNone/>
            </a:pPr>
            <a:endParaRPr lang="en-US" b="0" i="0" dirty="0">
              <a:solidFill>
                <a:srgbClr val="000000"/>
              </a:solidFill>
              <a:effectLst/>
              <a:latin typeface="Helvetica Neue"/>
            </a:endParaRPr>
          </a:p>
          <a:p>
            <a:pPr marL="100330" indent="0" algn="l">
              <a:buFont typeface="Arial" panose="020B0604020202020204" pitchFamily="34" charset="0"/>
              <a:buNone/>
            </a:pP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24</a:t>
            </a:fld>
            <a:endParaRPr lang="en-US" dirty="0"/>
          </a:p>
        </p:txBody>
      </p:sp>
    </p:spTree>
    <p:extLst>
      <p:ext uri="{BB962C8B-B14F-4D97-AF65-F5344CB8AC3E}">
        <p14:creationId xmlns:p14="http://schemas.microsoft.com/office/powerpoint/2010/main" val="40985508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I.2.D.4.i.</a:t>
            </a:r>
          </a:p>
          <a:p>
            <a:endParaRPr lang="en-US" u="sng" dirty="0"/>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Per </a:t>
            </a:r>
            <a:r>
              <a:rPr lang="en-US" b="1" u="sng" dirty="0">
                <a:solidFill>
                  <a:srgbClr val="0000FF"/>
                </a:solidFill>
                <a:effectLst/>
                <a:latin typeface="arial" panose="020B0604020202020204" pitchFamily="34" charset="0"/>
                <a:hlinkClick r:id="rId3"/>
              </a:rPr>
              <a:t>38 CFR 13.140(d)</a:t>
            </a:r>
            <a:r>
              <a:rPr lang="en-US" dirty="0">
                <a:effectLst/>
                <a:latin typeface="arial" panose="020B0604020202020204" pitchFamily="34" charset="0"/>
              </a:rPr>
              <a:t>, a fiduciary maintains specific responsibilities to VA when serving as a fiduciary.  Responsibilities include but are not limited to the following:</a:t>
            </a:r>
          </a:p>
          <a:p>
            <a:pPr fontAlgn="base"/>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provide documentation or verification of any records concerning the beneficiary or matters relating to the fiduciary's responsibilities within 30 days of a VA request, unless otherwise directed by the FHM</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appear before VA for face-to-face meetings,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comply with the policies and procedures prescribed in </a:t>
            </a:r>
            <a:r>
              <a:rPr lang="en-US" b="1" u="sng" dirty="0">
                <a:solidFill>
                  <a:srgbClr val="0000FF"/>
                </a:solidFill>
                <a:effectLst/>
                <a:latin typeface="arial" panose="020B0604020202020204" pitchFamily="34" charset="0"/>
                <a:hlinkClick r:id="rId3"/>
              </a:rPr>
              <a:t>38 CFR 13.140</a:t>
            </a:r>
            <a:r>
              <a:rPr lang="en-US" dirty="0">
                <a:effectLst/>
                <a:latin typeface="arial" panose="020B0604020202020204" pitchFamily="34" charset="0"/>
              </a:rPr>
              <a:t>.</a:t>
            </a:r>
            <a:endParaRPr lang="en-US"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25</a:t>
            </a:fld>
            <a:endParaRPr lang="en-US" dirty="0"/>
          </a:p>
        </p:txBody>
      </p:sp>
    </p:spTree>
    <p:extLst>
      <p:ext uri="{BB962C8B-B14F-4D97-AF65-F5344CB8AC3E}">
        <p14:creationId xmlns:p14="http://schemas.microsoft.com/office/powerpoint/2010/main" val="41003430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I.2.D.4.i.</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When a fiduciary is unresponsive to VA, the use of a fund usage follow-up field examination may be an appropriate option to determine if there is a reason for the unresponsiveness that could affect the fiduciary’s ability to continue to serve as a fiduciary.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must evaluate and document the reason for the unresponsiveness to the VA requests to determine if this represents a potential pattern or just a one-time issue for the fiduciary.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Anytime a field examination is created based on unresponsiveness to VA requests, the FE must also evaluate the continued suitability of the fiduciary to serve, as responsiveness to VA is a key responsibility of a fiduciary.  If the determination of suitability indicates the fiduciary should no longer serve, the FE must initiate an SIA examination to replace the fiduciary.</a:t>
            </a:r>
          </a:p>
          <a:p>
            <a:pPr algn="l"/>
            <a:endParaRPr lang="en-US" b="0" i="0" dirty="0">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arial" panose="020B0604020202020204" pitchFamily="34" charset="0"/>
              </a:rPr>
              <a:t>The FE must replace any fiduciary who has demonstrated a continued inability to comply with VA requests.  If the fiduciary serves more than one beneficiary, the fiduciary must be replaced for </a:t>
            </a:r>
            <a:r>
              <a:rPr lang="en-US" b="1" i="1" dirty="0">
                <a:solidFill>
                  <a:srgbClr val="000000"/>
                </a:solidFill>
                <a:effectLst/>
                <a:latin typeface="arial" panose="020B0604020202020204" pitchFamily="34" charset="0"/>
              </a:rPr>
              <a:t>all</a:t>
            </a:r>
            <a:r>
              <a:rPr lang="en-US" b="0" i="0" dirty="0">
                <a:solidFill>
                  <a:srgbClr val="000000"/>
                </a:solidFill>
                <a:effectLst/>
                <a:latin typeface="arial" panose="020B0604020202020204" pitchFamily="34" charset="0"/>
              </a:rPr>
              <a:t> beneficiaries.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must also obtain all information the hub requested that lead to the fund usage follow-up field examination.</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26</a:t>
            </a:fld>
            <a:endParaRPr lang="en-US" dirty="0"/>
          </a:p>
        </p:txBody>
      </p:sp>
    </p:spTree>
    <p:extLst>
      <p:ext uri="{BB962C8B-B14F-4D97-AF65-F5344CB8AC3E}">
        <p14:creationId xmlns:p14="http://schemas.microsoft.com/office/powerpoint/2010/main" val="2632210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I.2.D.4.j.</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Hubs may receive notification from a Regional Loan Center (RLC) if a beneficiary in the Fiduciary Program defaults on a home loan or becomes delinquent over several months.</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hubs receive this notification, hubs must immediately establish a fund usage follow-up field examination EP using the date of RLC notification for the date of claim for the EP.</a:t>
            </a:r>
          </a:p>
          <a:p>
            <a:pPr algn="l"/>
            <a:endParaRPr lang="en-US" b="0" i="0" u="sng"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If warranted based on findings of the field examination, the hub must establish the appropriate EP to complete a successor field examination and/or misuse investigation when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fiduciary is unable to meet their responsibilities described in </a:t>
            </a:r>
            <a:r>
              <a:rPr lang="en-US" b="1" i="0" u="sng" dirty="0">
                <a:solidFill>
                  <a:srgbClr val="0000FF"/>
                </a:solidFill>
                <a:effectLst/>
                <a:latin typeface="Arial" panose="020B0604020202020204" pitchFamily="34" charset="0"/>
                <a:hlinkClick r:id="rId3"/>
              </a:rPr>
              <a:t>38 CFR 13.140(d)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misuse allegation is warranted,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sufficient justification does not exist for the defaulted VA backed home loan payment.</a:t>
            </a:r>
            <a:endParaRPr lang="en-US" b="0" i="0" dirty="0">
              <a:solidFill>
                <a:srgbClr val="000000"/>
              </a:solidFill>
              <a:effectLst/>
              <a:latin typeface="Helvetica Neue"/>
            </a:endParaRPr>
          </a:p>
          <a:p>
            <a:pPr algn="l"/>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27</a:t>
            </a:fld>
            <a:endParaRPr lang="en-US" dirty="0"/>
          </a:p>
        </p:txBody>
      </p:sp>
    </p:spTree>
    <p:extLst>
      <p:ext uri="{BB962C8B-B14F-4D97-AF65-F5344CB8AC3E}">
        <p14:creationId xmlns:p14="http://schemas.microsoft.com/office/powerpoint/2010/main" val="22920804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I.2.D.4.j.</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Use this table to identify the elements of the field examination.</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28</a:t>
            </a:fld>
            <a:endParaRPr lang="en-US" dirty="0"/>
          </a:p>
        </p:txBody>
      </p:sp>
    </p:spTree>
    <p:extLst>
      <p:ext uri="{BB962C8B-B14F-4D97-AF65-F5344CB8AC3E}">
        <p14:creationId xmlns:p14="http://schemas.microsoft.com/office/powerpoint/2010/main" val="38264894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I.2.D.4.k.</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Hub management may at any time request additional contact with the fiduciary.  These requests typically regard a concern or problem identified from another source.</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29</a:t>
            </a:fld>
            <a:endParaRPr lang="en-US" dirty="0"/>
          </a:p>
        </p:txBody>
      </p:sp>
    </p:spTree>
    <p:extLst>
      <p:ext uri="{BB962C8B-B14F-4D97-AF65-F5344CB8AC3E}">
        <p14:creationId xmlns:p14="http://schemas.microsoft.com/office/powerpoint/2010/main" val="595416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dirty="0"/>
          </a:p>
          <a:p>
            <a:r>
              <a:rPr lang="en-US" dirty="0"/>
              <a:t>The</a:t>
            </a:r>
            <a:r>
              <a:rPr lang="en-US" baseline="0" dirty="0"/>
              <a:t> following is the relevant reference pertaining to fund usage field examinations: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FPM I.2.D.4. Fund Usage Follow-Up Field Examinations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FPM I.2.E.1.d. How to Prepare Field Examination Documentation</a:t>
            </a:r>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9459773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I.2.D.4.l.</a:t>
            </a:r>
          </a:p>
          <a:p>
            <a:endParaRPr lang="en-US" u="sng" dirty="0"/>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Following completion of a fund usage field examination that was requested due to an incomplete accounting, notify the applicable team that made the request for the exam in order to resolve any outstanding issues on the accounting EP.</a:t>
            </a:r>
          </a:p>
          <a:p>
            <a:pPr fontAlgn="base"/>
            <a:endParaRPr lang="en-US" dirty="0">
              <a:effectLst/>
            </a:endParaRPr>
          </a:p>
          <a:p>
            <a:pPr fontAlgn="base"/>
            <a:r>
              <a:rPr lang="en-US" dirty="0">
                <a:effectLst/>
                <a:latin typeface="Arial" panose="020B0604020202020204" pitchFamily="34" charset="0"/>
              </a:rPr>
              <a:t>Following completion of a fund usage field examination that was established because the hub is notified that a VA backed home loan is in default, the hub must provide a copy of the field examination report electronically to the RLC of jurisdiction.  If a misuse allegation is established and/or a successor fiduciary is appointed, the hub must inform the RLC.</a:t>
            </a:r>
            <a:endParaRPr lang="en-US" dirty="0">
              <a:effectLst/>
            </a:endParaRPr>
          </a:p>
          <a:p>
            <a:pPr algn="l"/>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30</a:t>
            </a:fld>
            <a:endParaRPr lang="en-US" dirty="0"/>
          </a:p>
        </p:txBody>
      </p:sp>
    </p:spTree>
    <p:extLst>
      <p:ext uri="{BB962C8B-B14F-4D97-AF65-F5344CB8AC3E}">
        <p14:creationId xmlns:p14="http://schemas.microsoft.com/office/powerpoint/2010/main" val="10006293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Policy Reference(s): FPM </a:t>
            </a:r>
            <a:r>
              <a:rPr lang="en-US" dirty="0"/>
              <a:t>I.2.E.1.d.</a:t>
            </a:r>
          </a:p>
          <a:p>
            <a:endParaRPr lang="en-US" dirty="0"/>
          </a:p>
          <a:p>
            <a:r>
              <a:rPr lang="en-US" u="sng" dirty="0"/>
              <a:t>Instructor Notes:</a:t>
            </a:r>
          </a:p>
          <a:p>
            <a:endParaRPr lang="en-US" u="sng" dirty="0"/>
          </a:p>
          <a:p>
            <a:r>
              <a:rPr lang="en-US" b="0" i="0" dirty="0">
                <a:solidFill>
                  <a:srgbClr val="000000"/>
                </a:solidFill>
                <a:effectLst/>
                <a:latin typeface="arial" panose="020B0604020202020204" pitchFamily="34" charset="0"/>
              </a:rPr>
              <a:t>Hub personnel must enter the information gathered during the field examination process in the appropriate system or on the appropriate form.  Hub personnel must also generate the applicable field examination and upload the report and required form(s) to the eFolder.</a:t>
            </a:r>
            <a:endParaRPr lang="en-US" u="sng" dirty="0"/>
          </a:p>
          <a:p>
            <a:endParaRPr lang="en-US" u="sng" dirty="0"/>
          </a:p>
          <a:p>
            <a:pPr algn="l"/>
            <a:r>
              <a:rPr lang="en-US" b="0" i="0" dirty="0">
                <a:solidFill>
                  <a:srgbClr val="000000"/>
                </a:solidFill>
                <a:effectLst/>
                <a:latin typeface="Arial" panose="020B0604020202020204" pitchFamily="34" charset="0"/>
              </a:rPr>
              <a:t>The hub must complete</a:t>
            </a:r>
            <a:r>
              <a:rPr lang="en-US" b="0" i="1" dirty="0">
                <a:solidFill>
                  <a:srgbClr val="000000"/>
                </a:solidFill>
                <a:effectLst/>
                <a:latin typeface="Arial" panose="020B0604020202020204" pitchFamily="34" charset="0"/>
              </a:rPr>
              <a:t> </a:t>
            </a:r>
            <a:r>
              <a:rPr lang="en-US" b="1" i="1" u="sng" dirty="0">
                <a:solidFill>
                  <a:srgbClr val="0000FF"/>
                </a:solidFill>
                <a:effectLst/>
                <a:latin typeface="Arial" panose="020B0604020202020204" pitchFamily="34" charset="0"/>
                <a:hlinkClick r:id="rId3"/>
              </a:rPr>
              <a:t>VA Form 21-3537b, Report of Field Examination</a:t>
            </a:r>
            <a:r>
              <a:rPr lang="en-US" b="0" i="1" dirty="0">
                <a:solidFill>
                  <a:srgbClr val="000000"/>
                </a:solidFill>
                <a:effectLst/>
                <a:latin typeface="Arial" panose="020B0604020202020204" pitchFamily="34" charset="0"/>
              </a:rPr>
              <a:t>, </a:t>
            </a:r>
            <a:r>
              <a:rPr lang="en-US" b="0" i="0" dirty="0">
                <a:solidFill>
                  <a:srgbClr val="000000"/>
                </a:solidFill>
                <a:effectLst/>
                <a:latin typeface="Arial" panose="020B0604020202020204" pitchFamily="34" charset="0"/>
              </a:rPr>
              <a:t>available within the EP in VBMS.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generated, the </a:t>
            </a:r>
            <a:r>
              <a:rPr lang="en-US" b="1" i="1" u="sng" dirty="0">
                <a:solidFill>
                  <a:srgbClr val="0000FF"/>
                </a:solidFill>
                <a:effectLst/>
                <a:latin typeface="Arial" panose="020B0604020202020204" pitchFamily="34" charset="0"/>
                <a:hlinkClick r:id="rId3"/>
              </a:rPr>
              <a:t>VA Form 21-3537b</a:t>
            </a:r>
            <a:r>
              <a:rPr lang="en-US" b="0" i="0" dirty="0">
                <a:solidFill>
                  <a:srgbClr val="000000"/>
                </a:solidFill>
                <a:effectLst/>
                <a:latin typeface="Arial" panose="020B0604020202020204" pitchFamily="34" charset="0"/>
              </a:rPr>
              <a:t> within VBMS will automatically upload to the beneficiary’s eFolder.</a:t>
            </a:r>
            <a:endParaRPr lang="en-US" b="0" i="0" dirty="0">
              <a:solidFill>
                <a:srgbClr val="000000"/>
              </a:solidFill>
              <a:effectLst/>
              <a:latin typeface="Helvetica Neue"/>
            </a:endParaRPr>
          </a:p>
          <a:p>
            <a:endParaRPr lang="en-US" sz="1200" kern="1200" dirty="0">
              <a:solidFill>
                <a:schemeClr val="tx1"/>
              </a:solidFill>
              <a:effectLst/>
              <a:latin typeface="+mn-lt"/>
              <a:ea typeface="+mn-ea"/>
              <a:cs typeface="+mn-cs"/>
            </a:endParaRPr>
          </a:p>
          <a:p>
            <a:endParaRPr lang="en-US" b="0" dirty="0"/>
          </a:p>
        </p:txBody>
      </p:sp>
      <p:sp>
        <p:nvSpPr>
          <p:cNvPr id="4" name="Slide Number Placeholder 3"/>
          <p:cNvSpPr>
            <a:spLocks noGrp="1"/>
          </p:cNvSpPr>
          <p:nvPr>
            <p:ph type="sldNum" sz="quarter" idx="10"/>
          </p:nvPr>
        </p:nvSpPr>
        <p:spPr/>
        <p:txBody>
          <a:bodyPr/>
          <a:lstStyle/>
          <a:p>
            <a:fld id="{8DB40390-A3B2-46B9-9773-DB13838AA237}" type="slidenum">
              <a:rPr lang="en-US" smtClean="0"/>
              <a:t>31</a:t>
            </a:fld>
            <a:endParaRPr lang="en-US" dirty="0"/>
          </a:p>
        </p:txBody>
      </p:sp>
    </p:spTree>
    <p:extLst>
      <p:ext uri="{BB962C8B-B14F-4D97-AF65-F5344CB8AC3E}">
        <p14:creationId xmlns:p14="http://schemas.microsoft.com/office/powerpoint/2010/main" val="40470748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9254">
              <a:defRPr/>
            </a:pPr>
            <a:r>
              <a:rPr lang="en-US" u="sng" dirty="0"/>
              <a:t>Instructor Notes:</a:t>
            </a:r>
            <a:endParaRPr lang="en-US" u="none" dirty="0"/>
          </a:p>
          <a:p>
            <a:pPr marL="0" lvl="1" defTabSz="929254">
              <a:defRPr/>
            </a:pPr>
            <a:endParaRPr lang="en-US" u="sng" dirty="0"/>
          </a:p>
          <a:p>
            <a:r>
              <a:rPr lang="en-US" dirty="0"/>
              <a:t>(Recall)  These</a:t>
            </a:r>
            <a:r>
              <a:rPr lang="en-US" baseline="0" dirty="0"/>
              <a:t> are our learning objectives as stated from the beginning of the training:</a:t>
            </a:r>
            <a:endParaRPr lang="en-US" dirty="0"/>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Describe the purpose of a fund usage field exam</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Implement due diligence requirements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Identify the types of fund usage field exams</a:t>
            </a:r>
          </a:p>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4F81BD">
                    <a:lumMod val="75000"/>
                  </a:srgbClr>
                </a:solidFill>
                <a:effectLst/>
                <a:uLnTx/>
                <a:uFillTx/>
                <a:latin typeface="Calibri"/>
                <a:ea typeface="+mn-ea"/>
                <a:cs typeface="+mn-cs"/>
              </a:rPr>
              <a:t>Process and complete fund usage field exams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a:p>
            <a:pPr marL="0" lvl="1" defTabSz="929254">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Purpose</a:t>
            </a:r>
          </a:p>
          <a:p>
            <a:pPr marL="171450" indent="-171450">
              <a:buFont typeface="Arial" panose="020B0604020202020204" pitchFamily="34" charset="0"/>
              <a:buChar char="•"/>
            </a:pPr>
            <a:r>
              <a:rPr lang="en-US" dirty="0"/>
              <a:t>Reasons</a:t>
            </a:r>
          </a:p>
          <a:p>
            <a:pPr marL="171450" indent="-171450">
              <a:buFont typeface="Arial" panose="020B0604020202020204" pitchFamily="34" charset="0"/>
              <a:buChar char="•"/>
            </a:pPr>
            <a:r>
              <a:rPr lang="en-US" dirty="0"/>
              <a:t>Logistics</a:t>
            </a:r>
          </a:p>
          <a:p>
            <a:pPr marL="171450" indent="-171450">
              <a:buFont typeface="Arial" panose="020B0604020202020204" pitchFamily="34" charset="0"/>
              <a:buChar char="•"/>
            </a:pPr>
            <a:r>
              <a:rPr lang="en-US" dirty="0"/>
              <a:t>Due Diligence</a:t>
            </a:r>
          </a:p>
          <a:p>
            <a:pPr marL="171450" indent="-171450">
              <a:buFont typeface="Arial" panose="020B0604020202020204" pitchFamily="34" charset="0"/>
              <a:buChar char="•"/>
            </a:pPr>
            <a:r>
              <a:rPr lang="en-US" dirty="0"/>
              <a:t>Face-to-Face Contact</a:t>
            </a:r>
          </a:p>
          <a:p>
            <a:pPr marL="171450" indent="-171450">
              <a:buFont typeface="Arial" panose="020B0604020202020204" pitchFamily="34" charset="0"/>
              <a:buChar char="•"/>
            </a:pPr>
            <a:r>
              <a:rPr lang="en-US" dirty="0"/>
              <a:t>Accounting Assistance</a:t>
            </a:r>
          </a:p>
          <a:p>
            <a:pPr marL="171450" indent="-171450">
              <a:buFont typeface="Arial" panose="020B0604020202020204" pitchFamily="34" charset="0"/>
              <a:buChar char="•"/>
            </a:pPr>
            <a:r>
              <a:rPr lang="en-US" dirty="0"/>
              <a:t>Fiduciary Responses</a:t>
            </a:r>
          </a:p>
          <a:p>
            <a:pPr marL="171450" indent="-171450">
              <a:buFont typeface="Arial" panose="020B0604020202020204" pitchFamily="34" charset="0"/>
              <a:buChar char="•"/>
            </a:pPr>
            <a:r>
              <a:rPr lang="en-US" dirty="0"/>
              <a:t>Missing Fund Usage Reports</a:t>
            </a:r>
          </a:p>
          <a:p>
            <a:pPr marL="171450" indent="-171450">
              <a:buFont typeface="Arial" panose="020B0604020202020204" pitchFamily="34" charset="0"/>
              <a:buChar char="•"/>
            </a:pPr>
            <a:r>
              <a:rPr lang="en-US" dirty="0"/>
              <a:t>Actions</a:t>
            </a:r>
          </a:p>
          <a:p>
            <a:pPr marL="171450" indent="-171450">
              <a:buFont typeface="Arial" panose="020B0604020202020204" pitchFamily="34" charset="0"/>
              <a:buChar char="•"/>
            </a:pPr>
            <a:r>
              <a:rPr lang="en-US" dirty="0"/>
              <a:t>Fiduciary Evasiveness</a:t>
            </a:r>
          </a:p>
          <a:p>
            <a:pPr marL="171450" indent="-171450">
              <a:buFont typeface="Arial" panose="020B0604020202020204" pitchFamily="34" charset="0"/>
              <a:buChar char="•"/>
            </a:pPr>
            <a:r>
              <a:rPr lang="en-US" dirty="0"/>
              <a:t>Misuse Allegation</a:t>
            </a:r>
          </a:p>
          <a:p>
            <a:pPr marL="171450" indent="-171450">
              <a:buFont typeface="Arial" panose="020B0604020202020204" pitchFamily="34" charset="0"/>
              <a:buChar char="•"/>
            </a:pPr>
            <a:r>
              <a:rPr lang="en-US" dirty="0"/>
              <a:t>Fiduciary Responsibilities</a:t>
            </a:r>
          </a:p>
          <a:p>
            <a:pPr marL="171450" indent="-171450">
              <a:buFont typeface="Arial" panose="020B0604020202020204" pitchFamily="34" charset="0"/>
              <a:buChar char="•"/>
            </a:pPr>
            <a:r>
              <a:rPr lang="en-US" dirty="0"/>
              <a:t>Fiduciary Unresponsiveness</a:t>
            </a:r>
          </a:p>
          <a:p>
            <a:pPr marL="171450" indent="-171450">
              <a:buFont typeface="Arial" panose="020B0604020202020204" pitchFamily="34" charset="0"/>
              <a:buChar char="•"/>
            </a:pPr>
            <a:r>
              <a:rPr lang="en-US" dirty="0"/>
              <a:t>VA Home Loan Issues</a:t>
            </a:r>
          </a:p>
          <a:p>
            <a:pPr marL="171450" indent="-171450">
              <a:buFont typeface="Arial" panose="020B0604020202020204" pitchFamily="34" charset="0"/>
              <a:buChar char="•"/>
            </a:pPr>
            <a:r>
              <a:rPr lang="en-US" dirty="0"/>
              <a:t>Management Specific Requests</a:t>
            </a:r>
          </a:p>
          <a:p>
            <a:pPr marL="171450" indent="-171450">
              <a:buFont typeface="Arial" panose="020B0604020202020204" pitchFamily="34" charset="0"/>
              <a:buChar char="•"/>
            </a:pPr>
            <a:r>
              <a:rPr lang="en-US" dirty="0"/>
              <a:t>Completion</a:t>
            </a:r>
          </a:p>
          <a:p>
            <a:pPr marL="174245" lvl="1" indent="-174245" defTabSz="929254">
              <a:buFont typeface="Arial" panose="020B0604020202020204" pitchFamily="34" charset="0"/>
              <a:buChar char="•"/>
              <a:defRPr/>
            </a:pPr>
            <a:endParaRPr lang="en-US" dirty="0"/>
          </a:p>
          <a:p>
            <a:pPr marL="0" lvl="1" defTabSz="929254">
              <a:defRPr/>
            </a:pPr>
            <a:r>
              <a:rPr lang="en-US" b="0"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32</a:t>
            </a:fld>
            <a:endParaRPr lang="en-US" dirty="0"/>
          </a:p>
        </p:txBody>
      </p:sp>
    </p:spTree>
    <p:extLst>
      <p:ext uri="{BB962C8B-B14F-4D97-AF65-F5344CB8AC3E}">
        <p14:creationId xmlns:p14="http://schemas.microsoft.com/office/powerpoint/2010/main" val="3079672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33</a:t>
            </a:fld>
            <a:endParaRPr lang="en-US" dirty="0"/>
          </a:p>
        </p:txBody>
      </p:sp>
    </p:spTree>
    <p:extLst>
      <p:ext uri="{BB962C8B-B14F-4D97-AF65-F5344CB8AC3E}">
        <p14:creationId xmlns:p14="http://schemas.microsoft.com/office/powerpoint/2010/main" val="1666432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I.2.D.4.a.</a:t>
            </a:r>
          </a:p>
          <a:p>
            <a:pPr marL="0" marR="0" lvl="0" indent="0" algn="l" defTabSz="929305" rtl="0" eaLnBrk="1" fontAlgn="auto" latinLnBrk="0" hangingPunct="1">
              <a:lnSpc>
                <a:spcPct val="100000"/>
              </a:lnSpc>
              <a:spcBef>
                <a:spcPts val="0"/>
              </a:spcBef>
              <a:spcAft>
                <a:spcPts val="0"/>
              </a:spcAft>
              <a:buClrTx/>
              <a:buSzTx/>
              <a:buFontTx/>
              <a:buNone/>
              <a:tabLst/>
              <a:defRPr/>
            </a:pPr>
            <a:endParaRPr lang="en-US" sz="1200" b="0" i="1" kern="1200" dirty="0">
              <a:solidFill>
                <a:schemeClr val="tx1"/>
              </a:solidFill>
              <a:effectLst/>
              <a:latin typeface="+mn-lt"/>
              <a:ea typeface="+mn-ea"/>
              <a:cs typeface="+mn-cs"/>
            </a:endParaRPr>
          </a:p>
          <a:p>
            <a:r>
              <a:rPr lang="en-US" u="sng" dirty="0"/>
              <a:t>Instructor Notes:</a:t>
            </a:r>
          </a:p>
          <a:p>
            <a:endParaRPr lang="en-US" u="none" dirty="0">
              <a:effectLst/>
            </a:endParaRPr>
          </a:p>
          <a:p>
            <a:pPr algn="l"/>
            <a:r>
              <a:rPr lang="en-US" b="0" i="0" dirty="0">
                <a:solidFill>
                  <a:srgbClr val="000000"/>
                </a:solidFill>
                <a:effectLst/>
                <a:latin typeface="arial" panose="020B0604020202020204" pitchFamily="34" charset="0"/>
              </a:rPr>
              <a:t>VA uses fund usage follow-up field examinations to address specific issues regarding the fiduciary’s management of VA benefits.  The field examination must address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specific issue(s) identified in the request for the field examination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the fiduciary should remain in place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whether a misuse allegation is warranted,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any other issues identified during the field examination.</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a fund usage field examination is appropriate, do </a:t>
            </a:r>
            <a:r>
              <a:rPr lang="en-US" b="0" i="1" dirty="0">
                <a:solidFill>
                  <a:srgbClr val="000000"/>
                </a:solidFill>
                <a:effectLst/>
                <a:latin typeface="arial" panose="020B0604020202020204" pitchFamily="34" charset="0"/>
              </a:rPr>
              <a:t>not</a:t>
            </a:r>
            <a:r>
              <a:rPr lang="en-US" b="0" i="0" dirty="0">
                <a:solidFill>
                  <a:srgbClr val="000000"/>
                </a:solidFill>
                <a:effectLst/>
                <a:latin typeface="arial" panose="020B0604020202020204" pitchFamily="34" charset="0"/>
              </a:rPr>
              <a:t> establish an unscheduled follow-up field examination.</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dirty="0"/>
          </a:p>
        </p:txBody>
      </p:sp>
    </p:spTree>
    <p:extLst>
      <p:ext uri="{BB962C8B-B14F-4D97-AF65-F5344CB8AC3E}">
        <p14:creationId xmlns:p14="http://schemas.microsoft.com/office/powerpoint/2010/main" val="1742078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I.2.D.4.b.</a:t>
            </a:r>
          </a:p>
          <a:p>
            <a:pPr marL="0" marR="0" lvl="0" indent="0" algn="l" defTabSz="929305" rtl="0" eaLnBrk="1" fontAlgn="auto" latinLnBrk="0" hangingPunct="1">
              <a:lnSpc>
                <a:spcPct val="100000"/>
              </a:lnSpc>
              <a:spcBef>
                <a:spcPts val="0"/>
              </a:spcBef>
              <a:spcAft>
                <a:spcPts val="0"/>
              </a:spcAft>
              <a:buClrTx/>
              <a:buSzTx/>
              <a:buFontTx/>
              <a:buNone/>
              <a:tabLst/>
              <a:defRPr/>
            </a:pPr>
            <a:endParaRPr lang="en-US" sz="1200" b="0" i="1" kern="1200" dirty="0">
              <a:solidFill>
                <a:schemeClr val="tx1"/>
              </a:solidFill>
              <a:effectLst/>
              <a:latin typeface="+mn-lt"/>
              <a:ea typeface="+mn-ea"/>
              <a:cs typeface="+mn-cs"/>
            </a:endParaRPr>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Reasons for conducting fund usage follow-up field examinations may include the need to</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aid a fiduciary in complying with an accounting or fund usage review requirement</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obtain required documents relating to the fiduciary's use of the beneficiary's funds</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determine the reason for a fiduciary’s unresponsiveness to a VA request</a:t>
            </a:r>
            <a:endParaRPr lang="en-US" dirty="0">
              <a:effectLst/>
            </a:endParaRPr>
          </a:p>
          <a:p>
            <a:pPr marL="742950" lvl="1" indent="-285750" fontAlgn="base">
              <a:buFont typeface="Arial" panose="020B0604020202020204" pitchFamily="34" charset="0"/>
              <a:buChar char="•"/>
            </a:pPr>
            <a:r>
              <a:rPr lang="en-US" dirty="0">
                <a:effectLst/>
                <a:latin typeface="Arial" panose="020B0604020202020204" pitchFamily="34" charset="0"/>
              </a:rPr>
              <a:t>review fiduciary performance following notification that a VA backed home loan is in default, and</a:t>
            </a:r>
          </a:p>
          <a:p>
            <a:pPr marL="742950" lvl="1" indent="-285750" fontAlgn="base">
              <a:buFont typeface="Arial" panose="020B0604020202020204" pitchFamily="34" charset="0"/>
              <a:buChar char="•"/>
            </a:pPr>
            <a:r>
              <a:rPr lang="en-US" dirty="0">
                <a:effectLst/>
              </a:rPr>
              <a:t>evaluate a report of concern received from an internal or external source</a:t>
            </a:r>
          </a:p>
          <a:p>
            <a:br>
              <a:rPr lang="en-US" dirty="0"/>
            </a:br>
            <a:endParaRPr lang="en-US" sz="1200"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dirty="0"/>
          </a:p>
        </p:txBody>
      </p:sp>
    </p:spTree>
    <p:extLst>
      <p:ext uri="{BB962C8B-B14F-4D97-AF65-F5344CB8AC3E}">
        <p14:creationId xmlns:p14="http://schemas.microsoft.com/office/powerpoint/2010/main" val="2677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I.2.D.4.c</a:t>
            </a:r>
          </a:p>
          <a:p>
            <a:endParaRPr lang="en-US" u="sng" dirty="0"/>
          </a:p>
          <a:p>
            <a:r>
              <a:rPr lang="en-US" u="sng" dirty="0"/>
              <a:t>Instructor Notes:</a:t>
            </a:r>
          </a:p>
          <a:p>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EP590 – Fund Usage Field Exam will be the specific EP assigned to the FE.</a:t>
            </a:r>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The FE must contact the fiduciary utilizing the most efficient method of communication given the unique circumstances of the field examination request.</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Generally, interviews should be conducted telephonically for field examinations following the discovery of</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new negative credit information during an accounting audit,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yellow or red calculated result on a criminal background inquiry during an accounting audit.</a:t>
            </a:r>
          </a:p>
          <a:p>
            <a:pPr marL="0" indent="0" algn="l">
              <a:buFont typeface="Arial" panose="020B0604020202020204" pitchFamily="34" charset="0"/>
              <a:buNone/>
            </a:pPr>
            <a:endParaRPr lang="en-US" b="0" i="0" dirty="0">
              <a:solidFill>
                <a:srgbClr val="000000"/>
              </a:solidFill>
              <a:effectLst/>
              <a:latin typeface="Helvetica Neue"/>
            </a:endParaRPr>
          </a:p>
          <a:p>
            <a:pPr marL="0" indent="0" algn="l">
              <a:buFont typeface="Arial" panose="020B0604020202020204" pitchFamily="34" charset="0"/>
              <a:buNone/>
            </a:pPr>
            <a:r>
              <a:rPr lang="en-US" b="0" i="0" dirty="0">
                <a:solidFill>
                  <a:srgbClr val="000000"/>
                </a:solidFill>
                <a:effectLst/>
                <a:latin typeface="Helvetica Neue"/>
              </a:rPr>
              <a:t>Contact with the beneficiary and dependents is not required during fund usage field examinations unless needed to confirm fund usage information.</a:t>
            </a:r>
          </a:p>
          <a:p>
            <a:pPr marL="0" indent="0" algn="l">
              <a:buFont typeface="Arial" panose="020B0604020202020204" pitchFamily="34" charset="0"/>
              <a:buNone/>
            </a:pPr>
            <a:endParaRPr lang="en-US" b="0" i="0" dirty="0">
              <a:solidFill>
                <a:srgbClr val="000000"/>
              </a:solidFill>
              <a:effectLst/>
              <a:latin typeface="Helvetica Neue"/>
            </a:endParaRPr>
          </a:p>
          <a:p>
            <a:pPr marL="0" indent="0" algn="l">
              <a:buFont typeface="Arial" panose="020B0604020202020204" pitchFamily="34" charset="0"/>
              <a:buNone/>
            </a:pPr>
            <a:r>
              <a:rPr lang="en-US" b="0" i="0" dirty="0">
                <a:solidFill>
                  <a:srgbClr val="000000"/>
                </a:solidFill>
                <a:effectLst/>
                <a:latin typeface="Helvetica Neue"/>
              </a:rPr>
              <a:t>The FE must document the interview logistics.</a:t>
            </a:r>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dirty="0"/>
          </a:p>
        </p:txBody>
      </p:sp>
    </p:spTree>
    <p:extLst>
      <p:ext uri="{BB962C8B-B14F-4D97-AF65-F5344CB8AC3E}">
        <p14:creationId xmlns:p14="http://schemas.microsoft.com/office/powerpoint/2010/main" val="3191690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a:t>
            </a:r>
            <a:r>
              <a:rPr lang="pt-BR" sz="1200" b="0" i="1" kern="1200" dirty="0">
                <a:solidFill>
                  <a:schemeClr val="tx1"/>
                </a:solidFill>
                <a:effectLst/>
                <a:latin typeface="+mn-lt"/>
                <a:ea typeface="+mn-ea"/>
                <a:cs typeface="+mn-cs"/>
              </a:rPr>
              <a:t>I.2.B.2.h.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r>
              <a:rPr lang="en-US" u="sng" dirty="0"/>
              <a:t>Instructor Notes:</a:t>
            </a:r>
          </a:p>
          <a:p>
            <a:pPr fontAlgn="base"/>
            <a:br>
              <a:rPr lang="en-US" dirty="0">
                <a:effectLst/>
                <a:latin typeface="arial" panose="020B0604020202020204" pitchFamily="34" charset="0"/>
              </a:rPr>
            </a:br>
            <a:r>
              <a:rPr lang="en-US" dirty="0">
                <a:effectLst/>
                <a:latin typeface="arial" panose="020B0604020202020204" pitchFamily="34" charset="0"/>
              </a:rPr>
              <a:t>To schedule a follow-up field examination with an appointed fiduciary, hub personnel will review the eFolder and attempt to call the fiduciary at the most recent telephone number(s) available.  If multiple telephone numbers are identified, attempt contact to each number.  Two attempts to each number at varying times during the day or on consecutive days must be made.  If possible, leave a voicemail message indicating an immediate call back is requested due to a time sensitive matter.</a:t>
            </a:r>
          </a:p>
          <a:p>
            <a:pPr fontAlgn="base"/>
            <a:endParaRPr lang="en-US" dirty="0">
              <a:effectLst/>
            </a:endParaRPr>
          </a:p>
          <a:p>
            <a:pPr fontAlgn="base"/>
            <a:r>
              <a:rPr lang="en-US" dirty="0">
                <a:effectLst/>
                <a:latin typeface="arial" panose="020B0604020202020204" pitchFamily="34" charset="0"/>
              </a:rPr>
              <a:t>Do not include PII in the voicemail.</a:t>
            </a:r>
            <a:endParaRPr lang="en-US" dirty="0">
              <a:effectLst/>
            </a:endParaRPr>
          </a:p>
          <a:p>
            <a:pPr fontAlgn="base"/>
            <a:endParaRPr lang="en-US" b="1" i="0"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3075630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I.2.D.4.c; FPM </a:t>
            </a:r>
            <a:r>
              <a:rPr lang="pt-BR" sz="1200" b="0" i="1" kern="1200" dirty="0">
                <a:solidFill>
                  <a:schemeClr val="tx1"/>
                </a:solidFill>
                <a:effectLst/>
                <a:latin typeface="+mn-lt"/>
                <a:ea typeface="+mn-ea"/>
                <a:cs typeface="+mn-cs"/>
              </a:rPr>
              <a:t>I.2.B.2.h. </a:t>
            </a:r>
            <a:endParaRPr lang="en-US" sz="1200" b="0" i="1" kern="1200" dirty="0">
              <a:solidFill>
                <a:schemeClr val="tx1"/>
              </a:solidFill>
              <a:effectLst/>
              <a:latin typeface="+mn-lt"/>
              <a:ea typeface="+mn-ea"/>
              <a:cs typeface="+mn-cs"/>
            </a:endParaRPr>
          </a:p>
          <a:p>
            <a:endParaRPr lang="en-US" u="sng" dirty="0"/>
          </a:p>
          <a:p>
            <a:r>
              <a:rPr lang="en-US" u="sng" dirty="0"/>
              <a:t>Instructor Notes:</a:t>
            </a:r>
          </a:p>
          <a:p>
            <a:endParaRPr lang="en-US" u="sng" dirty="0"/>
          </a:p>
          <a:p>
            <a:pPr fontAlgn="base"/>
            <a:r>
              <a:rPr lang="en-US" b="0" i="0" dirty="0">
                <a:solidFill>
                  <a:srgbClr val="000000"/>
                </a:solidFill>
                <a:effectLst/>
                <a:latin typeface="Arial" panose="020B0604020202020204" pitchFamily="34" charset="0"/>
              </a:rPr>
              <a:t>Follow the steps in this table when contact is unsuccessful.</a:t>
            </a:r>
          </a:p>
          <a:p>
            <a:pPr fontAlgn="base"/>
            <a:endParaRPr lang="en-US" b="0" i="0" dirty="0">
              <a:solidFill>
                <a:srgbClr val="000000"/>
              </a:solidFill>
              <a:effectLst/>
              <a:latin typeface="Arial" panose="020B0604020202020204" pitchFamily="34" charset="0"/>
            </a:endParaRPr>
          </a:p>
          <a:p>
            <a:pPr fontAlgn="base"/>
            <a:r>
              <a:rPr lang="en-US" b="0" i="0" dirty="0">
                <a:solidFill>
                  <a:srgbClr val="000000"/>
                </a:solidFill>
                <a:effectLst/>
                <a:latin typeface="Arial" panose="020B0604020202020204" pitchFamily="34" charset="0"/>
              </a:rPr>
              <a:t>The FE must exercise due diligence but go no further than Step 3 when scheduling the fund usage follow-up field examination.  If the fiduciary is unresponsive after Step 3, determine if a misuse allegation is warranted.</a:t>
            </a:r>
            <a:endParaRPr lang="en-US" b="1" i="0" dirty="0">
              <a:effectLst/>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dirty="0"/>
          </a:p>
        </p:txBody>
      </p:sp>
    </p:spTree>
    <p:extLst>
      <p:ext uri="{BB962C8B-B14F-4D97-AF65-F5344CB8AC3E}">
        <p14:creationId xmlns:p14="http://schemas.microsoft.com/office/powerpoint/2010/main" val="2915685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Policy Reference(s): </a:t>
            </a:r>
            <a:r>
              <a:rPr lang="en-US" sz="1200" b="0" i="1" kern="1200" dirty="0">
                <a:solidFill>
                  <a:schemeClr val="tx1"/>
                </a:solidFill>
                <a:effectLst/>
                <a:latin typeface="+mn-lt"/>
                <a:ea typeface="+mn-ea"/>
                <a:cs typeface="+mn-cs"/>
              </a:rPr>
              <a:t>FPM I.2.D.4.c</a:t>
            </a:r>
          </a:p>
          <a:p>
            <a:endParaRPr lang="en-US" u="sng" dirty="0"/>
          </a:p>
          <a:p>
            <a:r>
              <a:rPr lang="en-US" u="sng" dirty="0"/>
              <a:t>Instructor Notes:</a:t>
            </a:r>
          </a:p>
          <a:p>
            <a:endParaRPr lang="en-US" u="sng" dirty="0"/>
          </a:p>
          <a:p>
            <a:pPr algn="l"/>
            <a:r>
              <a:rPr lang="en-US" b="0" i="0" dirty="0">
                <a:solidFill>
                  <a:srgbClr val="000000"/>
                </a:solidFill>
                <a:effectLst/>
                <a:latin typeface="Arial" panose="020B0604020202020204" pitchFamily="34" charset="0"/>
              </a:rPr>
              <a:t>When a fund usage field examination is requested because previous telephonic attempts to contact the fiduciary have been unsuccessful, or because adequate documentation has not been provided, the FE must attempt to schedule and meet with the fiduciary face-to-face.</a:t>
            </a:r>
          </a:p>
          <a:p>
            <a:pPr algn="l"/>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Helvetica Neue"/>
              </a:rPr>
              <a:t>Secure videoconferencing may be utilized in lieu of face-to-face contact when it is available and adequately addresses VA’s inability to obtain the necessary information telephonically.</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FE may bypass the face-to-face examination when an exception to face-to-face contact applies:</a:t>
            </a: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beneficiary</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is incarcerated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is a patient in a hospital with restrictive entry rules, such as a facility for the criminally insane that requires warden approval, 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would not be contacted directly because of their age,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there is a documented safety concern that has not been resolved.</a:t>
            </a:r>
            <a:endParaRPr lang="en-US" b="0" i="0" dirty="0">
              <a:solidFill>
                <a:srgbClr val="000000"/>
              </a:solidFill>
              <a:effectLst/>
              <a:latin typeface="Helvetica Neue"/>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088612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dirty="0"/>
              <a:t>Click to edit Master title style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379884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userDrawn="1"/>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Tree>
    <p:extLst>
      <p:ext uri="{BB962C8B-B14F-4D97-AF65-F5344CB8AC3E}">
        <p14:creationId xmlns:p14="http://schemas.microsoft.com/office/powerpoint/2010/main" val="17632309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563624" y="143256"/>
            <a:ext cx="7162800" cy="381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C9B0C31-1D58-41AF-AF6C-AC3774E4933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2532120600"/>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l" defTabSz="914400" rtl="0" eaLnBrk="1" latinLnBrk="0" hangingPunct="1">
        <a:spcBef>
          <a:spcPct val="0"/>
        </a:spcBef>
        <a:buNone/>
        <a:defRPr sz="24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2286000"/>
            <a:ext cx="6553200" cy="968184"/>
          </a:xfrm>
        </p:spPr>
        <p:txBody>
          <a:bodyPr>
            <a:normAutofit/>
          </a:bodyPr>
          <a:lstStyle/>
          <a:p>
            <a:r>
              <a:rPr lang="en-US" dirty="0">
                <a:effectLst>
                  <a:outerShdw blurRad="38100" dist="38100" dir="2700000" algn="tl">
                    <a:srgbClr val="000000">
                      <a:alpha val="43137"/>
                    </a:srgbClr>
                  </a:outerShdw>
                </a:effectLst>
              </a:rPr>
              <a:t>Fund Usage Field Examinations</a:t>
            </a:r>
            <a:endParaRPr lang="en-US" dirty="0"/>
          </a:p>
        </p:txBody>
      </p:sp>
      <p:sp>
        <p:nvSpPr>
          <p:cNvPr id="4" name="Subtitle 2">
            <a:extLst>
              <a:ext uri="{FF2B5EF4-FFF2-40B4-BE49-F238E27FC236}">
                <a16:creationId xmlns:a16="http://schemas.microsoft.com/office/drawing/2014/main" id="{D3A6522C-D849-D876-7940-BAB7A1D0DB31}"/>
              </a:ext>
            </a:extLst>
          </p:cNvPr>
          <p:cNvSpPr txBox="1">
            <a:spLocks/>
          </p:cNvSpPr>
          <p:nvPr/>
        </p:nvSpPr>
        <p:spPr>
          <a:xfrm>
            <a:off x="2590800" y="6186487"/>
            <a:ext cx="5181600" cy="6858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solidFill>
                  <a:schemeClr val="bg1"/>
                </a:solidFill>
              </a:rPr>
              <a:t>Pension and Fiduciary Service | November 2022</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Accounting Assistance</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228600" indent="-171450"/>
            <a:r>
              <a:rPr lang="en-US" dirty="0"/>
              <a:t>Typically reserved for unpaid VA-appointed fiduciaries</a:t>
            </a:r>
          </a:p>
          <a:p>
            <a:pPr marL="628650" lvl="1" indent="-171450"/>
            <a:r>
              <a:rPr lang="en-US" dirty="0"/>
              <a:t>At discretion of Fiduciary Hub Manager (FHM)</a:t>
            </a:r>
          </a:p>
          <a:p>
            <a:pPr marL="228600" indent="-171450"/>
            <a:r>
              <a:rPr lang="en-US" dirty="0"/>
              <a:t>Provide information on VA requirements</a:t>
            </a:r>
          </a:p>
          <a:p>
            <a:pPr marL="228600" indent="-171450"/>
            <a:r>
              <a:rPr lang="en-US" dirty="0"/>
              <a:t>Do not make entries or alter accounting documents</a:t>
            </a:r>
          </a:p>
          <a:p>
            <a:pPr marL="228600" indent="-171450"/>
            <a:r>
              <a:rPr lang="en-US" dirty="0"/>
              <a:t>Evaluate and document information collected</a:t>
            </a:r>
          </a:p>
          <a:p>
            <a:pPr marL="228600" indent="-171450"/>
            <a:r>
              <a:rPr lang="en-US" dirty="0"/>
              <a:t>Document specific actions taken and recommendations</a:t>
            </a:r>
          </a:p>
          <a:p>
            <a:pPr marL="228600" indent="-171450"/>
            <a:r>
              <a:rPr lang="en-US" dirty="0"/>
              <a:t>Critically evaluate:</a:t>
            </a:r>
          </a:p>
          <a:p>
            <a:pPr marL="628650" lvl="1" indent="-171450"/>
            <a:r>
              <a:rPr lang="en-US" dirty="0"/>
              <a:t>Likelihood fiduciary will continue to require accounting assistance</a:t>
            </a:r>
          </a:p>
          <a:p>
            <a:pPr marL="628650" lvl="1" indent="-171450"/>
            <a:r>
              <a:rPr lang="en-US" dirty="0"/>
              <a:t>Whether fiduciary should continue to serve</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10</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385973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Accounting Assistance</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228600" indent="-171450"/>
            <a:r>
              <a:rPr lang="en-US" dirty="0"/>
              <a:t>Consider and document all information</a:t>
            </a:r>
          </a:p>
          <a:p>
            <a:pPr marL="628650" lvl="1" indent="-171450"/>
            <a:r>
              <a:rPr lang="en-US" dirty="0"/>
              <a:t>Recommendation regarding continued service and justification</a:t>
            </a:r>
          </a:p>
          <a:p>
            <a:pPr marL="628650" lvl="1" indent="-171450"/>
            <a:r>
              <a:rPr lang="en-US" dirty="0"/>
              <a:t>Assessment of fiduciary’s ability to complete accountings</a:t>
            </a:r>
          </a:p>
          <a:p>
            <a:pPr marL="628650" lvl="1" indent="-171450"/>
            <a:r>
              <a:rPr lang="en-US" dirty="0"/>
              <a:t>Determination regarding appropriate funds usage</a:t>
            </a:r>
          </a:p>
          <a:p>
            <a:pPr marL="628650" lvl="1" indent="-171450"/>
            <a:r>
              <a:rPr lang="en-US" dirty="0"/>
              <a:t>If misuse allegation appropriate</a:t>
            </a:r>
          </a:p>
          <a:p>
            <a:pPr marL="628650" lvl="1" indent="-171450"/>
            <a:r>
              <a:rPr lang="en-US" dirty="0"/>
              <a:t>If accounting received and audit necessary</a:t>
            </a:r>
          </a:p>
          <a:p>
            <a:pPr marL="228600" indent="-171450"/>
            <a:r>
              <a:rPr lang="en-US" dirty="0"/>
              <a:t>Fiduciary unable to complete accountings</a:t>
            </a:r>
          </a:p>
          <a:p>
            <a:pPr marL="628650" lvl="1" indent="-171450"/>
            <a:r>
              <a:rPr lang="en-US" dirty="0"/>
              <a:t>Appoint successor fiduciary</a:t>
            </a:r>
          </a:p>
          <a:p>
            <a:pPr marL="628650" lvl="1" indent="-171450"/>
            <a:r>
              <a:rPr lang="en-US" dirty="0"/>
              <a:t>Clear accounting EP</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11</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2061236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Responses</a:t>
            </a:r>
          </a:p>
        </p:txBody>
      </p:sp>
      <p:graphicFrame>
        <p:nvGraphicFramePr>
          <p:cNvPr id="6" name="Table 6">
            <a:extLst>
              <a:ext uri="{FF2B5EF4-FFF2-40B4-BE49-F238E27FC236}">
                <a16:creationId xmlns:a16="http://schemas.microsoft.com/office/drawing/2014/main" id="{3E154578-CF96-4830-94FF-63041F7561EB}"/>
              </a:ext>
            </a:extLst>
          </p:cNvPr>
          <p:cNvGraphicFramePr>
            <a:graphicFrameLocks noGrp="1"/>
          </p:cNvGraphicFramePr>
          <p:nvPr>
            <p:ph idx="1"/>
            <p:extLst>
              <p:ext uri="{D42A27DB-BD31-4B8C-83A1-F6EECF244321}">
                <p14:modId xmlns:p14="http://schemas.microsoft.com/office/powerpoint/2010/main" val="406051173"/>
              </p:ext>
            </p:extLst>
          </p:nvPr>
        </p:nvGraphicFramePr>
        <p:xfrm>
          <a:off x="457200" y="1752601"/>
          <a:ext cx="8229600" cy="4273871"/>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633376080"/>
                    </a:ext>
                  </a:extLst>
                </a:gridCol>
                <a:gridCol w="4114800">
                  <a:extLst>
                    <a:ext uri="{9D8B030D-6E8A-4147-A177-3AD203B41FA5}">
                      <a16:colId xmlns:a16="http://schemas.microsoft.com/office/drawing/2014/main" val="526263523"/>
                    </a:ext>
                  </a:extLst>
                </a:gridCol>
              </a:tblGrid>
              <a:tr h="389638">
                <a:tc>
                  <a:txBody>
                    <a:bodyPr/>
                    <a:lstStyle/>
                    <a:p>
                      <a:pPr algn="l" fontAlgn="base">
                        <a:spcAft>
                          <a:spcPts val="0"/>
                        </a:spcAft>
                      </a:pPr>
                      <a:r>
                        <a:rPr lang="en-US" b="1" dirty="0">
                          <a:effectLst/>
                          <a:latin typeface="Arial" panose="020B0604020202020204" pitchFamily="34" charset="0"/>
                        </a:rPr>
                        <a:t>If fiduciary …</a:t>
                      </a:r>
                      <a:endParaRPr lang="en-US" dirty="0">
                        <a:effectLst/>
                      </a:endParaRPr>
                    </a:p>
                  </a:txBody>
                  <a:tcPr marL="66675" marR="66675" marT="9525" marB="9525"/>
                </a:tc>
                <a:tc>
                  <a:txBody>
                    <a:bodyPr/>
                    <a:lstStyle/>
                    <a:p>
                      <a:pPr algn="l" fontAlgn="base">
                        <a:spcAft>
                          <a:spcPts val="0"/>
                        </a:spcAft>
                      </a:pPr>
                      <a:r>
                        <a:rPr lang="en-US" b="1" dirty="0">
                          <a:effectLst/>
                          <a:latin typeface="Arial" panose="020B0604020202020204" pitchFamily="34" charset="0"/>
                        </a:rPr>
                        <a:t>Then …</a:t>
                      </a:r>
                      <a:endParaRPr lang="en-US" dirty="0">
                        <a:effectLst/>
                      </a:endParaRPr>
                    </a:p>
                  </a:txBody>
                  <a:tcPr marL="66675" marR="66675" marT="9525" marB="9525"/>
                </a:tc>
                <a:extLst>
                  <a:ext uri="{0D108BD9-81ED-4DB2-BD59-A6C34878D82A}">
                    <a16:rowId xmlns:a16="http://schemas.microsoft.com/office/drawing/2014/main" val="1809867740"/>
                  </a:ext>
                </a:extLst>
              </a:tr>
              <a:tr h="981961">
                <a:tc>
                  <a:txBody>
                    <a:bodyPr/>
                    <a:lstStyle/>
                    <a:p>
                      <a:pPr marL="285750" indent="-285750" fontAlgn="base">
                        <a:spcAft>
                          <a:spcPts val="0"/>
                        </a:spcAft>
                        <a:buFont typeface="Arial" panose="020B0604020202020204" pitchFamily="34" charset="0"/>
                        <a:buChar char="•"/>
                      </a:pPr>
                      <a:r>
                        <a:rPr lang="en-US" dirty="0">
                          <a:effectLst/>
                          <a:latin typeface="Arial" panose="020B0604020202020204" pitchFamily="34" charset="0"/>
                        </a:rPr>
                        <a:t>indicates they do not intend or refuse to submit documents, or</a:t>
                      </a:r>
                      <a:endParaRPr lang="en-US" dirty="0">
                        <a:effectLst/>
                      </a:endParaRPr>
                    </a:p>
                    <a:p>
                      <a:pPr marL="285750" indent="-285750" fontAlgn="base">
                        <a:spcAft>
                          <a:spcPts val="0"/>
                        </a:spcAft>
                        <a:buFont typeface="Arial" panose="020B0604020202020204" pitchFamily="34" charset="0"/>
                        <a:buChar char="•"/>
                      </a:pPr>
                      <a:r>
                        <a:rPr lang="en-US" dirty="0">
                          <a:effectLst/>
                          <a:latin typeface="Arial" panose="020B0604020202020204" pitchFamily="34" charset="0"/>
                        </a:rPr>
                        <a:t>is evasive during the field exam</a:t>
                      </a:r>
                      <a:endParaRPr lang="en-US" dirty="0">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document fiduciary funds usage to assist in determining if misuse allegation warranted</a:t>
                      </a:r>
                      <a:endParaRPr lang="en-US" dirty="0">
                        <a:effectLst/>
                      </a:endParaRPr>
                    </a:p>
                  </a:txBody>
                  <a:tcPr marL="66675" marR="66675" marT="9525" marB="9525"/>
                </a:tc>
                <a:extLst>
                  <a:ext uri="{0D108BD9-81ED-4DB2-BD59-A6C34878D82A}">
                    <a16:rowId xmlns:a16="http://schemas.microsoft.com/office/drawing/2014/main" val="3417841829"/>
                  </a:ext>
                </a:extLst>
              </a:tr>
              <a:tr h="2902272">
                <a:tc>
                  <a:txBody>
                    <a:bodyPr/>
                    <a:lstStyle/>
                    <a:p>
                      <a:pPr fontAlgn="base">
                        <a:spcAft>
                          <a:spcPts val="0"/>
                        </a:spcAft>
                      </a:pPr>
                      <a:r>
                        <a:rPr lang="en-US" dirty="0">
                          <a:effectLst/>
                          <a:latin typeface="Arial" panose="020B0604020202020204" pitchFamily="34" charset="0"/>
                        </a:rPr>
                        <a:t>agrees to provide documents as requested through a secure method of communication</a:t>
                      </a:r>
                      <a:endParaRPr lang="en-US" dirty="0">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review funds usage and determine if misuse allegation warranted.</a:t>
                      </a:r>
                      <a:endParaRPr lang="en-US" dirty="0">
                        <a:effectLst/>
                      </a:endParaRPr>
                    </a:p>
                    <a:p>
                      <a:pPr marL="285750" indent="-285750" fontAlgn="base">
                        <a:spcAft>
                          <a:spcPts val="0"/>
                        </a:spcAft>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yes</a:t>
                      </a:r>
                      <a:r>
                        <a:rPr lang="en-US" dirty="0">
                          <a:effectLst/>
                          <a:latin typeface="Arial" panose="020B0604020202020204" pitchFamily="34" charset="0"/>
                        </a:rPr>
                        <a:t>, document misuse allegation</a:t>
                      </a:r>
                      <a:endParaRPr lang="en-US" dirty="0">
                        <a:effectLst/>
                      </a:endParaRPr>
                    </a:p>
                    <a:p>
                      <a:pPr marL="285750" indent="-285750" fontAlgn="base">
                        <a:spcAft>
                          <a:spcPts val="0"/>
                        </a:spcAft>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no</a:t>
                      </a:r>
                      <a:r>
                        <a:rPr lang="en-US" dirty="0">
                          <a:effectLst/>
                          <a:latin typeface="Arial" panose="020B0604020202020204" pitchFamily="34" charset="0"/>
                        </a:rPr>
                        <a:t>,</a:t>
                      </a:r>
                      <a:endParaRPr lang="en-US" dirty="0">
                        <a:effectLst/>
                      </a:endParaRPr>
                    </a:p>
                    <a:p>
                      <a:pPr marL="742950" lvl="1" indent="-285750" fontAlgn="base">
                        <a:spcAft>
                          <a:spcPts val="0"/>
                        </a:spcAft>
                        <a:buFont typeface="Arial" panose="020B0604020202020204" pitchFamily="34" charset="0"/>
                        <a:buChar char="•"/>
                      </a:pPr>
                      <a:r>
                        <a:rPr lang="en-US" dirty="0">
                          <a:effectLst/>
                          <a:latin typeface="Arial" panose="020B0604020202020204" pitchFamily="34" charset="0"/>
                        </a:rPr>
                        <a:t>ensure accounting or fund usage EP remains pending</a:t>
                      </a:r>
                      <a:endParaRPr lang="en-US" dirty="0">
                        <a:effectLst/>
                      </a:endParaRPr>
                    </a:p>
                    <a:p>
                      <a:pPr marL="742950" lvl="1" indent="-285750" fontAlgn="base">
                        <a:spcAft>
                          <a:spcPts val="0"/>
                        </a:spcAft>
                        <a:buFont typeface="Arial" panose="020B0604020202020204" pitchFamily="34" charset="0"/>
                        <a:buChar char="•"/>
                      </a:pPr>
                      <a:r>
                        <a:rPr lang="en-US" dirty="0">
                          <a:effectLst/>
                          <a:latin typeface="Arial" panose="020B0604020202020204" pitchFamily="34" charset="0"/>
                        </a:rPr>
                        <a:t>allow fiduciary 14 days to submit documents</a:t>
                      </a:r>
                      <a:endParaRPr lang="en-US" dirty="0">
                        <a:effectLst/>
                      </a:endParaRPr>
                    </a:p>
                    <a:p>
                      <a:pPr marL="742950" lvl="1" indent="-285750" fontAlgn="base">
                        <a:spcAft>
                          <a:spcPts val="0"/>
                        </a:spcAft>
                        <a:buFont typeface="Arial" panose="020B0604020202020204" pitchFamily="34" charset="0"/>
                        <a:buChar char="•"/>
                      </a:pPr>
                      <a:r>
                        <a:rPr lang="en-US" dirty="0">
                          <a:effectLst/>
                          <a:latin typeface="Arial" panose="020B0604020202020204" pitchFamily="34" charset="0"/>
                        </a:rPr>
                        <a:t>add development activity to field exam EP to track</a:t>
                      </a:r>
                      <a:endParaRPr lang="en-US" dirty="0">
                        <a:effectLst/>
                      </a:endParaRPr>
                    </a:p>
                  </a:txBody>
                  <a:tcPr marL="66675" marR="66675" marT="9525" marB="9525"/>
                </a:tc>
                <a:extLst>
                  <a:ext uri="{0D108BD9-81ED-4DB2-BD59-A6C34878D82A}">
                    <a16:rowId xmlns:a16="http://schemas.microsoft.com/office/drawing/2014/main" val="780229423"/>
                  </a:ext>
                </a:extLst>
              </a:tr>
            </a:tbl>
          </a:graphicData>
        </a:graphic>
      </p:graphicFrame>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12</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3110446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Responses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13</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graphicFrame>
        <p:nvGraphicFramePr>
          <p:cNvPr id="8" name="Table 8">
            <a:extLst>
              <a:ext uri="{FF2B5EF4-FFF2-40B4-BE49-F238E27FC236}">
                <a16:creationId xmlns:a16="http://schemas.microsoft.com/office/drawing/2014/main" id="{517E284F-8286-4A9E-9790-D34E4B881E7A}"/>
              </a:ext>
            </a:extLst>
          </p:cNvPr>
          <p:cNvGraphicFramePr>
            <a:graphicFrameLocks noGrp="1"/>
          </p:cNvGraphicFramePr>
          <p:nvPr>
            <p:ph idx="1"/>
            <p:extLst>
              <p:ext uri="{D42A27DB-BD31-4B8C-83A1-F6EECF244321}">
                <p14:modId xmlns:p14="http://schemas.microsoft.com/office/powerpoint/2010/main" val="2295629842"/>
              </p:ext>
            </p:extLst>
          </p:nvPr>
        </p:nvGraphicFramePr>
        <p:xfrm>
          <a:off x="457200" y="1979296"/>
          <a:ext cx="8229600" cy="3310573"/>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777545940"/>
                    </a:ext>
                  </a:extLst>
                </a:gridCol>
                <a:gridCol w="4114800">
                  <a:extLst>
                    <a:ext uri="{9D8B030D-6E8A-4147-A177-3AD203B41FA5}">
                      <a16:colId xmlns:a16="http://schemas.microsoft.com/office/drawing/2014/main" val="1046541053"/>
                    </a:ext>
                  </a:extLst>
                </a:gridCol>
              </a:tblGrid>
              <a:tr h="429448">
                <a:tc>
                  <a:txBody>
                    <a:bodyPr/>
                    <a:lstStyle/>
                    <a:p>
                      <a:pPr algn="l" fontAlgn="base">
                        <a:spcAft>
                          <a:spcPts val="0"/>
                        </a:spcAft>
                      </a:pPr>
                      <a:r>
                        <a:rPr lang="en-US" b="1" dirty="0">
                          <a:effectLst/>
                          <a:latin typeface="Arial" panose="020B0604020202020204" pitchFamily="34" charset="0"/>
                        </a:rPr>
                        <a:t>If fiduciary …</a:t>
                      </a:r>
                      <a:endParaRPr lang="en-US" dirty="0">
                        <a:effectLst/>
                      </a:endParaRPr>
                    </a:p>
                  </a:txBody>
                  <a:tcPr marL="66675" marR="66675" marT="9525" marB="9525"/>
                </a:tc>
                <a:tc>
                  <a:txBody>
                    <a:bodyPr/>
                    <a:lstStyle/>
                    <a:p>
                      <a:pPr algn="l" fontAlgn="base">
                        <a:spcAft>
                          <a:spcPts val="0"/>
                        </a:spcAft>
                      </a:pPr>
                      <a:r>
                        <a:rPr lang="en-US" b="1" dirty="0">
                          <a:effectLst/>
                          <a:latin typeface="Arial" panose="020B0604020202020204" pitchFamily="34" charset="0"/>
                        </a:rPr>
                        <a:t>Then …</a:t>
                      </a:r>
                      <a:endParaRPr lang="en-US" dirty="0">
                        <a:effectLst/>
                      </a:endParaRPr>
                    </a:p>
                  </a:txBody>
                  <a:tcPr marL="66675" marR="66675" marT="9525" marB="9525"/>
                </a:tc>
                <a:extLst>
                  <a:ext uri="{0D108BD9-81ED-4DB2-BD59-A6C34878D82A}">
                    <a16:rowId xmlns:a16="http://schemas.microsoft.com/office/drawing/2014/main" val="1531049526"/>
                  </a:ext>
                </a:extLst>
              </a:tr>
              <a:tr h="2881125">
                <a:tc>
                  <a:txBody>
                    <a:bodyPr/>
                    <a:lstStyle/>
                    <a:p>
                      <a:pPr fontAlgn="base">
                        <a:spcAft>
                          <a:spcPts val="0"/>
                        </a:spcAft>
                      </a:pPr>
                      <a:r>
                        <a:rPr lang="en-US" dirty="0">
                          <a:effectLst/>
                          <a:latin typeface="Arial" panose="020B0604020202020204" pitchFamily="34" charset="0"/>
                        </a:rPr>
                        <a:t>provides required documents during field exam</a:t>
                      </a:r>
                      <a:endParaRPr lang="en-US" dirty="0">
                        <a:effectLst/>
                      </a:endParaRPr>
                    </a:p>
                  </a:txBody>
                  <a:tcPr marL="66675" marR="66675" marT="9525" marB="9525"/>
                </a:tc>
                <a:tc>
                  <a:txBody>
                    <a:bodyPr/>
                    <a:lstStyle/>
                    <a:p>
                      <a:pPr marL="285750" indent="-285750" fontAlgn="base">
                        <a:spcAft>
                          <a:spcPts val="0"/>
                        </a:spcAft>
                        <a:buFont typeface="Arial" panose="020B0604020202020204" pitchFamily="34" charset="0"/>
                        <a:buChar char="•"/>
                      </a:pPr>
                      <a:r>
                        <a:rPr lang="en-US" dirty="0">
                          <a:effectLst/>
                          <a:latin typeface="Arial" panose="020B0604020202020204" pitchFamily="34" charset="0"/>
                        </a:rPr>
                        <a:t>ensure documents date stamped and securely handled</a:t>
                      </a:r>
                      <a:endParaRPr lang="en-US" dirty="0">
                        <a:effectLst/>
                      </a:endParaRPr>
                    </a:p>
                    <a:p>
                      <a:pPr marL="285750" indent="-285750" fontAlgn="base">
                        <a:spcAft>
                          <a:spcPts val="0"/>
                        </a:spcAft>
                        <a:buFont typeface="Arial" panose="020B0604020202020204" pitchFamily="34" charset="0"/>
                        <a:buChar char="•"/>
                      </a:pPr>
                      <a:r>
                        <a:rPr lang="en-US" dirty="0">
                          <a:effectLst/>
                          <a:latin typeface="Arial" panose="020B0604020202020204" pitchFamily="34" charset="0"/>
                        </a:rPr>
                        <a:t>review documents</a:t>
                      </a:r>
                      <a:endParaRPr lang="en-US" dirty="0">
                        <a:effectLst/>
                      </a:endParaRPr>
                    </a:p>
                    <a:p>
                      <a:pPr marL="285750" indent="-285750" fontAlgn="base">
                        <a:spcAft>
                          <a:spcPts val="0"/>
                        </a:spcAft>
                        <a:buFont typeface="Arial" panose="020B0604020202020204" pitchFamily="34" charset="0"/>
                        <a:buChar char="•"/>
                      </a:pPr>
                      <a:r>
                        <a:rPr lang="en-US" dirty="0">
                          <a:effectLst/>
                          <a:latin typeface="Arial" panose="020B0604020202020204" pitchFamily="34" charset="0"/>
                        </a:rPr>
                        <a:t>resolve field exam EP</a:t>
                      </a:r>
                    </a:p>
                    <a:p>
                      <a:pPr fontAlgn="base">
                        <a:spcAft>
                          <a:spcPts val="0"/>
                        </a:spcAft>
                        <a:buFont typeface="Arial" panose="020B0604020202020204" pitchFamily="34" charset="0"/>
                        <a:buNone/>
                      </a:pPr>
                      <a:endParaRPr lang="en-US" dirty="0">
                        <a:effectLst/>
                      </a:endParaRPr>
                    </a:p>
                    <a:p>
                      <a:pPr fontAlgn="base">
                        <a:spcAft>
                          <a:spcPts val="0"/>
                        </a:spcAft>
                      </a:pPr>
                      <a:r>
                        <a:rPr lang="en-US" b="1" i="1" dirty="0">
                          <a:effectLst/>
                          <a:latin typeface="Arial" panose="020B0604020202020204" pitchFamily="34" charset="0"/>
                        </a:rPr>
                        <a:t>Note</a:t>
                      </a:r>
                      <a:r>
                        <a:rPr lang="en-US" dirty="0">
                          <a:effectLst/>
                          <a:latin typeface="Arial" panose="020B0604020202020204" pitchFamily="34" charset="0"/>
                        </a:rPr>
                        <a:t>:  The documents received must be reviewed per procedures for handling accountings or fund usage reviews received during field exams</a:t>
                      </a:r>
                      <a:endParaRPr lang="en-US" dirty="0">
                        <a:effectLst/>
                      </a:endParaRPr>
                    </a:p>
                  </a:txBody>
                  <a:tcPr marL="66675" marR="66675" marT="9525" marB="9525"/>
                </a:tc>
                <a:extLst>
                  <a:ext uri="{0D108BD9-81ED-4DB2-BD59-A6C34878D82A}">
                    <a16:rowId xmlns:a16="http://schemas.microsoft.com/office/drawing/2014/main" val="80117917"/>
                  </a:ext>
                </a:extLst>
              </a:tr>
            </a:tbl>
          </a:graphicData>
        </a:graphic>
      </p:graphicFrame>
    </p:spTree>
    <p:extLst>
      <p:ext uri="{BB962C8B-B14F-4D97-AF65-F5344CB8AC3E}">
        <p14:creationId xmlns:p14="http://schemas.microsoft.com/office/powerpoint/2010/main" val="431983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Missing Fund Usage Reports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14</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lstStyle/>
          <a:p>
            <a:r>
              <a:rPr lang="en-US" dirty="0"/>
              <a:t>Fiduciary fails to submit acceptable fund usage report</a:t>
            </a:r>
          </a:p>
          <a:p>
            <a:r>
              <a:rPr lang="en-US" dirty="0"/>
              <a:t>FE meets with fiduciary to:</a:t>
            </a:r>
          </a:p>
          <a:p>
            <a:pPr lvl="1"/>
            <a:r>
              <a:rPr lang="en-US" dirty="0"/>
              <a:t>Obtain missing documents</a:t>
            </a:r>
          </a:p>
          <a:p>
            <a:pPr lvl="1"/>
            <a:r>
              <a:rPr lang="en-US" dirty="0"/>
              <a:t>Determine if fiduciary should remain in place</a:t>
            </a:r>
          </a:p>
          <a:p>
            <a:pPr lvl="1"/>
            <a:r>
              <a:rPr lang="en-US" dirty="0"/>
              <a:t>Determine if misuse allegation warranted</a:t>
            </a:r>
          </a:p>
          <a:p>
            <a:pPr lvl="1"/>
            <a:r>
              <a:rPr lang="en-US" dirty="0"/>
              <a:t>Assist with future submissions</a:t>
            </a:r>
          </a:p>
          <a:p>
            <a:r>
              <a:rPr lang="en-US" dirty="0"/>
              <a:t>If financial statements received during exam:</a:t>
            </a:r>
          </a:p>
          <a:p>
            <a:pPr lvl="1"/>
            <a:r>
              <a:rPr lang="en-US" dirty="0"/>
              <a:t>Evaluate documents</a:t>
            </a:r>
          </a:p>
          <a:p>
            <a:pPr lvl="1"/>
            <a:r>
              <a:rPr lang="en-US" dirty="0"/>
              <a:t>Determine if misuse allegation or SIA warranted</a:t>
            </a:r>
          </a:p>
        </p:txBody>
      </p:sp>
    </p:spTree>
    <p:extLst>
      <p:ext uri="{BB962C8B-B14F-4D97-AF65-F5344CB8AC3E}">
        <p14:creationId xmlns:p14="http://schemas.microsoft.com/office/powerpoint/2010/main" val="397082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Missing Fund Usage Reports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15</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lstStyle/>
          <a:p>
            <a:r>
              <a:rPr lang="en-US" dirty="0"/>
              <a:t>Field Examiner must:</a:t>
            </a:r>
          </a:p>
          <a:p>
            <a:pPr lvl="1"/>
            <a:r>
              <a:rPr lang="en-US" dirty="0"/>
              <a:t>Evaluate and document information collected</a:t>
            </a:r>
          </a:p>
          <a:p>
            <a:pPr lvl="1"/>
            <a:r>
              <a:rPr lang="en-US" dirty="0"/>
              <a:t>Evaluate and document actions taken and recommendations</a:t>
            </a:r>
          </a:p>
          <a:p>
            <a:pPr lvl="1"/>
            <a:r>
              <a:rPr lang="en-US" dirty="0"/>
              <a:t>Evaluate fiduciary’s ability to meet VA requirements</a:t>
            </a:r>
          </a:p>
          <a:p>
            <a:r>
              <a:rPr lang="en-US" dirty="0"/>
              <a:t>Fiduciary should only remain in place if:</a:t>
            </a:r>
          </a:p>
          <a:p>
            <a:pPr lvl="1"/>
            <a:r>
              <a:rPr lang="en-US" dirty="0"/>
              <a:t>In best interest of beneficiary</a:t>
            </a:r>
          </a:p>
          <a:p>
            <a:pPr lvl="1"/>
            <a:r>
              <a:rPr lang="en-US" dirty="0"/>
              <a:t>Financial statements show funds used appropriately</a:t>
            </a:r>
          </a:p>
          <a:p>
            <a:endParaRPr lang="en-US" dirty="0"/>
          </a:p>
        </p:txBody>
      </p:sp>
    </p:spTree>
    <p:extLst>
      <p:ext uri="{BB962C8B-B14F-4D97-AF65-F5344CB8AC3E}">
        <p14:creationId xmlns:p14="http://schemas.microsoft.com/office/powerpoint/2010/main" val="3032093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Actions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16</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normAutofit/>
          </a:bodyPr>
          <a:lstStyle/>
          <a:p>
            <a:r>
              <a:rPr lang="en-US" dirty="0"/>
              <a:t>When financial documents obtained:</a:t>
            </a:r>
          </a:p>
          <a:p>
            <a:pPr lvl="1"/>
            <a:r>
              <a:rPr lang="en-US" dirty="0"/>
              <a:t>Do NOT establish new fund usage review EP</a:t>
            </a:r>
          </a:p>
          <a:p>
            <a:pPr lvl="1"/>
            <a:r>
              <a:rPr lang="en-US" dirty="0"/>
              <a:t>Review under pending EP</a:t>
            </a:r>
          </a:p>
          <a:p>
            <a:r>
              <a:rPr lang="en-US" dirty="0"/>
              <a:t>When misuse suspected or identified:</a:t>
            </a:r>
          </a:p>
          <a:p>
            <a:pPr lvl="1"/>
            <a:r>
              <a:rPr lang="en-US" dirty="0"/>
              <a:t>Initiate SIA</a:t>
            </a:r>
          </a:p>
          <a:p>
            <a:pPr lvl="1"/>
            <a:r>
              <a:rPr lang="en-US" dirty="0"/>
              <a:t>Recommend benefit suspension</a:t>
            </a:r>
          </a:p>
          <a:p>
            <a:pPr lvl="1"/>
            <a:r>
              <a:rPr lang="en-US" dirty="0"/>
              <a:t>Document supporting evidence</a:t>
            </a:r>
          </a:p>
        </p:txBody>
      </p:sp>
    </p:spTree>
    <p:extLst>
      <p:ext uri="{BB962C8B-B14F-4D97-AF65-F5344CB8AC3E}">
        <p14:creationId xmlns:p14="http://schemas.microsoft.com/office/powerpoint/2010/main" val="3540475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Actions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17</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normAutofit/>
          </a:bodyPr>
          <a:lstStyle/>
          <a:p>
            <a:r>
              <a:rPr lang="en-US" dirty="0"/>
              <a:t>When fiduciary will remain in place:</a:t>
            </a:r>
          </a:p>
          <a:p>
            <a:pPr lvl="1"/>
            <a:r>
              <a:rPr lang="en-US" dirty="0"/>
              <a:t>Update fund usage review diary date</a:t>
            </a:r>
          </a:p>
          <a:p>
            <a:pPr lvl="1"/>
            <a:r>
              <a:rPr lang="en-US" dirty="0"/>
              <a:t>Provide justification in field exam</a:t>
            </a:r>
          </a:p>
          <a:p>
            <a:r>
              <a:rPr lang="en-US" dirty="0"/>
              <a:t>When fiduciary will be replaced:</a:t>
            </a:r>
          </a:p>
          <a:p>
            <a:pPr lvl="1"/>
            <a:r>
              <a:rPr lang="en-US" dirty="0"/>
              <a:t>Provide justification in field exam</a:t>
            </a:r>
          </a:p>
          <a:p>
            <a:pPr lvl="1"/>
            <a:r>
              <a:rPr lang="en-US" dirty="0"/>
              <a:t>Establish SIA EP</a:t>
            </a:r>
          </a:p>
        </p:txBody>
      </p:sp>
    </p:spTree>
    <p:extLst>
      <p:ext uri="{BB962C8B-B14F-4D97-AF65-F5344CB8AC3E}">
        <p14:creationId xmlns:p14="http://schemas.microsoft.com/office/powerpoint/2010/main" val="2469936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Evasiveness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18</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normAutofit/>
          </a:bodyPr>
          <a:lstStyle/>
          <a:p>
            <a:r>
              <a:rPr lang="en-US" dirty="0"/>
              <a:t>During scheduling or examination</a:t>
            </a:r>
          </a:p>
          <a:p>
            <a:r>
              <a:rPr lang="en-US" dirty="0"/>
              <a:t>Fiduciary responds indirectly</a:t>
            </a:r>
          </a:p>
          <a:p>
            <a:r>
              <a:rPr lang="en-US" dirty="0"/>
              <a:t>Fiduciary delays or avoids responding</a:t>
            </a:r>
          </a:p>
          <a:p>
            <a:r>
              <a:rPr lang="en-US" dirty="0"/>
              <a:t>Fiduciary avoids:</a:t>
            </a:r>
          </a:p>
          <a:p>
            <a:pPr lvl="1"/>
            <a:r>
              <a:rPr lang="en-US" dirty="0"/>
              <a:t>Scheduling or meeting with FE</a:t>
            </a:r>
          </a:p>
          <a:p>
            <a:pPr lvl="1"/>
            <a:r>
              <a:rPr lang="en-US" dirty="0"/>
              <a:t>Discussing issue or concern</a:t>
            </a:r>
          </a:p>
          <a:p>
            <a:pPr lvl="1"/>
            <a:r>
              <a:rPr lang="en-US" dirty="0"/>
              <a:t>Providing answers</a:t>
            </a:r>
          </a:p>
          <a:p>
            <a:pPr lvl="1"/>
            <a:r>
              <a:rPr lang="en-US" dirty="0"/>
              <a:t>Providing requested documents or information</a:t>
            </a:r>
          </a:p>
        </p:txBody>
      </p:sp>
    </p:spTree>
    <p:extLst>
      <p:ext uri="{BB962C8B-B14F-4D97-AF65-F5344CB8AC3E}">
        <p14:creationId xmlns:p14="http://schemas.microsoft.com/office/powerpoint/2010/main" val="258919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Evasiveness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19</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normAutofit/>
          </a:bodyPr>
          <a:lstStyle/>
          <a:p>
            <a:r>
              <a:rPr lang="en-US" dirty="0"/>
              <a:t>When FE determines fiduciary is evasive:</a:t>
            </a:r>
          </a:p>
          <a:p>
            <a:pPr lvl="1"/>
            <a:r>
              <a:rPr lang="en-US" dirty="0"/>
              <a:t>Document actions/statements</a:t>
            </a:r>
          </a:p>
          <a:p>
            <a:pPr lvl="1"/>
            <a:r>
              <a:rPr lang="en-US" dirty="0"/>
              <a:t>Determine if misuse allegation warranted</a:t>
            </a:r>
          </a:p>
          <a:p>
            <a:r>
              <a:rPr lang="en-US" dirty="0"/>
              <a:t>If accounting is not approvable and fiduciary evasive:</a:t>
            </a:r>
          </a:p>
          <a:p>
            <a:pPr lvl="1"/>
            <a:r>
              <a:rPr lang="en-US" dirty="0"/>
              <a:t>Resolve accounting</a:t>
            </a:r>
          </a:p>
          <a:p>
            <a:pPr lvl="1"/>
            <a:endParaRPr lang="en-US" dirty="0"/>
          </a:p>
        </p:txBody>
      </p:sp>
    </p:spTree>
    <p:extLst>
      <p:ext uri="{BB962C8B-B14F-4D97-AF65-F5344CB8AC3E}">
        <p14:creationId xmlns:p14="http://schemas.microsoft.com/office/powerpoint/2010/main" val="153585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0"/>
              </a:ext>
            </a:extLst>
          </p:cNvPr>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indent="-171450"/>
            <a:r>
              <a:rPr lang="en-US" dirty="0"/>
              <a:t>Describe the purpose of a fund usage field exam</a:t>
            </a:r>
          </a:p>
          <a:p>
            <a:pPr marL="171450" indent="-171450"/>
            <a:r>
              <a:rPr lang="en-US" dirty="0"/>
              <a:t>Implement due diligence requirements</a:t>
            </a:r>
          </a:p>
          <a:p>
            <a:pPr marL="171450" indent="-171450"/>
            <a:r>
              <a:rPr lang="en-US" dirty="0"/>
              <a:t>Identify the types of fund usage field exams</a:t>
            </a:r>
          </a:p>
          <a:p>
            <a:pPr marL="171450" indent="-171450"/>
            <a:r>
              <a:rPr lang="en-US" dirty="0"/>
              <a:t>Process and complete fund usage field exams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dirty="0"/>
          </a:p>
        </p:txBody>
      </p:sp>
      <p:sp>
        <p:nvSpPr>
          <p:cNvPr id="5" name="Title 1">
            <a:extLst>
              <a:ext uri="{FF2B5EF4-FFF2-40B4-BE49-F238E27FC236}">
                <a16:creationId xmlns:a16="http://schemas.microsoft.com/office/drawing/2014/main" id="{DDE18D09-74A2-7C64-A137-37D6B930122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233194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Misuse Allegation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20</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6" name="Content Placeholder 5">
            <a:extLst>
              <a:ext uri="{FF2B5EF4-FFF2-40B4-BE49-F238E27FC236}">
                <a16:creationId xmlns:a16="http://schemas.microsoft.com/office/drawing/2014/main" id="{A2DFEBFA-40FF-4ED5-9C8C-4684EB1FD5EC}"/>
              </a:ext>
            </a:extLst>
          </p:cNvPr>
          <p:cNvSpPr>
            <a:spLocks noGrp="1"/>
          </p:cNvSpPr>
          <p:nvPr>
            <p:ph idx="1"/>
          </p:nvPr>
        </p:nvSpPr>
        <p:spPr/>
        <p:txBody>
          <a:bodyPr>
            <a:normAutofit/>
          </a:bodyPr>
          <a:lstStyle/>
          <a:p>
            <a:r>
              <a:rPr lang="en-US" dirty="0"/>
              <a:t>FE must develop for evidence of misuse when:</a:t>
            </a:r>
          </a:p>
          <a:p>
            <a:pPr lvl="1"/>
            <a:r>
              <a:rPr lang="en-US" dirty="0"/>
              <a:t>Misuse suspected</a:t>
            </a:r>
          </a:p>
          <a:p>
            <a:pPr lvl="1"/>
            <a:r>
              <a:rPr lang="en-US" dirty="0"/>
              <a:t>Fiduciary fails and/or refuses to provide information</a:t>
            </a:r>
          </a:p>
          <a:p>
            <a:r>
              <a:rPr lang="en-US" dirty="0"/>
              <a:t>FE must document all evidence in field exam report</a:t>
            </a:r>
          </a:p>
          <a:p>
            <a:pPr lvl="1"/>
            <a:r>
              <a:rPr lang="en-US" dirty="0"/>
              <a:t>Upload supporting information to eFolder</a:t>
            </a:r>
          </a:p>
        </p:txBody>
      </p:sp>
    </p:spTree>
    <p:extLst>
      <p:ext uri="{BB962C8B-B14F-4D97-AF65-F5344CB8AC3E}">
        <p14:creationId xmlns:p14="http://schemas.microsoft.com/office/powerpoint/2010/main" val="1290037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Misuse Allegation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21</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graphicFrame>
        <p:nvGraphicFramePr>
          <p:cNvPr id="3" name="Table 6">
            <a:extLst>
              <a:ext uri="{FF2B5EF4-FFF2-40B4-BE49-F238E27FC236}">
                <a16:creationId xmlns:a16="http://schemas.microsoft.com/office/drawing/2014/main" id="{F205802A-260C-45A5-A220-AE91D8F4CB53}"/>
              </a:ext>
            </a:extLst>
          </p:cNvPr>
          <p:cNvGraphicFramePr>
            <a:graphicFrameLocks noGrp="1"/>
          </p:cNvGraphicFramePr>
          <p:nvPr>
            <p:ph idx="1"/>
            <p:extLst>
              <p:ext uri="{D42A27DB-BD31-4B8C-83A1-F6EECF244321}">
                <p14:modId xmlns:p14="http://schemas.microsoft.com/office/powerpoint/2010/main" val="793160941"/>
              </p:ext>
            </p:extLst>
          </p:nvPr>
        </p:nvGraphicFramePr>
        <p:xfrm>
          <a:off x="457200" y="1752600"/>
          <a:ext cx="8229600" cy="40386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357426607"/>
                    </a:ext>
                  </a:extLst>
                </a:gridCol>
                <a:gridCol w="6705600">
                  <a:extLst>
                    <a:ext uri="{9D8B030D-6E8A-4147-A177-3AD203B41FA5}">
                      <a16:colId xmlns:a16="http://schemas.microsoft.com/office/drawing/2014/main" val="3278297437"/>
                    </a:ext>
                  </a:extLst>
                </a:gridCol>
              </a:tblGrid>
              <a:tr h="482621">
                <a:tc>
                  <a:txBody>
                    <a:bodyPr/>
                    <a:lstStyle/>
                    <a:p>
                      <a:pPr fontAlgn="base"/>
                      <a:r>
                        <a:rPr lang="en-US" b="1" dirty="0">
                          <a:effectLst/>
                          <a:latin typeface="Arial" panose="020B0604020202020204" pitchFamily="34" charset="0"/>
                        </a:rPr>
                        <a:t>Source</a:t>
                      </a:r>
                      <a:endParaRPr lang="en-US" dirty="0">
                        <a:effectLst/>
                      </a:endParaRPr>
                    </a:p>
                  </a:txBody>
                  <a:tcPr marL="66675" marR="66675" marT="9525" marB="9525"/>
                </a:tc>
                <a:tc>
                  <a:txBody>
                    <a:bodyPr/>
                    <a:lstStyle/>
                    <a:p>
                      <a:pPr fontAlgn="base"/>
                      <a:r>
                        <a:rPr lang="en-US" b="1">
                          <a:effectLst/>
                          <a:latin typeface="Arial" panose="020B0604020202020204" pitchFamily="34" charset="0"/>
                        </a:rPr>
                        <a:t>Description</a:t>
                      </a:r>
                      <a:endParaRPr lang="en-US">
                        <a:effectLst/>
                      </a:endParaRPr>
                    </a:p>
                  </a:txBody>
                  <a:tcPr marL="66675" marR="66675" marT="9525" marB="9525"/>
                </a:tc>
                <a:extLst>
                  <a:ext uri="{0D108BD9-81ED-4DB2-BD59-A6C34878D82A}">
                    <a16:rowId xmlns:a16="http://schemas.microsoft.com/office/drawing/2014/main" val="1517989903"/>
                  </a:ext>
                </a:extLst>
              </a:tr>
              <a:tr h="1452822">
                <a:tc>
                  <a:txBody>
                    <a:bodyPr/>
                    <a:lstStyle/>
                    <a:p>
                      <a:pPr fontAlgn="base"/>
                      <a:r>
                        <a:rPr lang="en-US">
                          <a:effectLst/>
                          <a:latin typeface="Arial" panose="020B0604020202020204" pitchFamily="34" charset="0"/>
                        </a:rPr>
                        <a:t>VA systems</a:t>
                      </a:r>
                      <a:endParaRPr lang="en-US">
                        <a:effectLst/>
                      </a:endParaRPr>
                    </a:p>
                  </a:txBody>
                  <a:tcPr marL="66675" marR="66675" marT="9525" marB="9525"/>
                </a:tc>
                <a:tc>
                  <a:txBody>
                    <a:bodyPr/>
                    <a:lstStyle/>
                    <a:p>
                      <a:pPr fontAlgn="base"/>
                      <a:r>
                        <a:rPr lang="en-US" dirty="0">
                          <a:effectLst/>
                          <a:latin typeface="Arial" panose="020B0604020202020204" pitchFamily="34" charset="0"/>
                        </a:rPr>
                        <a:t>Documents or notes that provide evidence or reports of:</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current expenses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fund usage</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non-payment of expenses</a:t>
                      </a:r>
                      <a:endParaRPr lang="en-US" dirty="0">
                        <a:effectLst/>
                      </a:endParaRPr>
                    </a:p>
                  </a:txBody>
                  <a:tcPr marL="66675" marR="66675" marT="9525" marB="9525"/>
                </a:tc>
                <a:extLst>
                  <a:ext uri="{0D108BD9-81ED-4DB2-BD59-A6C34878D82A}">
                    <a16:rowId xmlns:a16="http://schemas.microsoft.com/office/drawing/2014/main" val="2238285079"/>
                  </a:ext>
                </a:extLst>
              </a:tr>
              <a:tr h="2103157">
                <a:tc>
                  <a:txBody>
                    <a:bodyPr/>
                    <a:lstStyle/>
                    <a:p>
                      <a:pPr fontAlgn="base"/>
                      <a:r>
                        <a:rPr lang="en-US">
                          <a:effectLst/>
                          <a:latin typeface="Arial" panose="020B0604020202020204" pitchFamily="34" charset="0"/>
                        </a:rPr>
                        <a:t>Beneficiary</a:t>
                      </a:r>
                      <a:endParaRPr lang="en-US">
                        <a:effectLst/>
                      </a:endParaRPr>
                    </a:p>
                  </a:txBody>
                  <a:tcPr marL="66675" marR="66675" marT="9525" marB="9525"/>
                </a:tc>
                <a:tc>
                  <a:txBody>
                    <a:bodyPr/>
                    <a:lstStyle/>
                    <a:p>
                      <a:pPr fontAlgn="base"/>
                      <a:r>
                        <a:rPr lang="en-US" dirty="0">
                          <a:effectLst/>
                          <a:latin typeface="Arial" panose="020B0604020202020204" pitchFamily="34" charset="0"/>
                        </a:rPr>
                        <a:t>Conversations with beneficiary to determine if:</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expenses paid timely</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changes in living conditions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funds being saved and may not be spent</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Beneficiary informed by fiduciary that funds unavailable for desired expenses</a:t>
                      </a:r>
                      <a:endParaRPr lang="en-US" dirty="0">
                        <a:effectLst/>
                      </a:endParaRPr>
                    </a:p>
                  </a:txBody>
                  <a:tcPr marL="66675" marR="66675" marT="9525" marB="9525"/>
                </a:tc>
                <a:extLst>
                  <a:ext uri="{0D108BD9-81ED-4DB2-BD59-A6C34878D82A}">
                    <a16:rowId xmlns:a16="http://schemas.microsoft.com/office/drawing/2014/main" val="1175838338"/>
                  </a:ext>
                </a:extLst>
              </a:tr>
            </a:tbl>
          </a:graphicData>
        </a:graphic>
      </p:graphicFrame>
    </p:spTree>
    <p:extLst>
      <p:ext uri="{BB962C8B-B14F-4D97-AF65-F5344CB8AC3E}">
        <p14:creationId xmlns:p14="http://schemas.microsoft.com/office/powerpoint/2010/main" val="1668090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Misuse Allegation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22</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graphicFrame>
        <p:nvGraphicFramePr>
          <p:cNvPr id="3" name="Table 6">
            <a:extLst>
              <a:ext uri="{FF2B5EF4-FFF2-40B4-BE49-F238E27FC236}">
                <a16:creationId xmlns:a16="http://schemas.microsoft.com/office/drawing/2014/main" id="{F205802A-260C-45A5-A220-AE91D8F4CB53}"/>
              </a:ext>
            </a:extLst>
          </p:cNvPr>
          <p:cNvGraphicFramePr>
            <a:graphicFrameLocks noGrp="1"/>
          </p:cNvGraphicFramePr>
          <p:nvPr>
            <p:ph idx="1"/>
            <p:extLst>
              <p:ext uri="{D42A27DB-BD31-4B8C-83A1-F6EECF244321}">
                <p14:modId xmlns:p14="http://schemas.microsoft.com/office/powerpoint/2010/main" val="2069821335"/>
              </p:ext>
            </p:extLst>
          </p:nvPr>
        </p:nvGraphicFramePr>
        <p:xfrm>
          <a:off x="457200" y="1752600"/>
          <a:ext cx="8229600" cy="3588909"/>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357426607"/>
                    </a:ext>
                  </a:extLst>
                </a:gridCol>
                <a:gridCol w="6705600">
                  <a:extLst>
                    <a:ext uri="{9D8B030D-6E8A-4147-A177-3AD203B41FA5}">
                      <a16:colId xmlns:a16="http://schemas.microsoft.com/office/drawing/2014/main" val="3278297437"/>
                    </a:ext>
                  </a:extLst>
                </a:gridCol>
              </a:tblGrid>
              <a:tr h="530971">
                <a:tc>
                  <a:txBody>
                    <a:bodyPr/>
                    <a:lstStyle/>
                    <a:p>
                      <a:pPr fontAlgn="base"/>
                      <a:r>
                        <a:rPr lang="en-US" b="1" dirty="0">
                          <a:effectLst/>
                          <a:latin typeface="Arial" panose="020B0604020202020204" pitchFamily="34" charset="0"/>
                        </a:rPr>
                        <a:t>Source</a:t>
                      </a:r>
                      <a:endParaRPr lang="en-US" dirty="0">
                        <a:effectLst/>
                      </a:endParaRPr>
                    </a:p>
                  </a:txBody>
                  <a:tcPr marL="66675" marR="66675" marT="9525" marB="9525"/>
                </a:tc>
                <a:tc>
                  <a:txBody>
                    <a:bodyPr/>
                    <a:lstStyle/>
                    <a:p>
                      <a:pPr fontAlgn="base"/>
                      <a:r>
                        <a:rPr lang="en-US" b="1" dirty="0">
                          <a:effectLst/>
                          <a:latin typeface="Arial" panose="020B0604020202020204" pitchFamily="34" charset="0"/>
                        </a:rPr>
                        <a:t>Description</a:t>
                      </a:r>
                      <a:endParaRPr lang="en-US" dirty="0">
                        <a:effectLst/>
                      </a:endParaRPr>
                    </a:p>
                  </a:txBody>
                  <a:tcPr marL="66675" marR="66675" marT="9525" marB="9525"/>
                </a:tc>
                <a:extLst>
                  <a:ext uri="{0D108BD9-81ED-4DB2-BD59-A6C34878D82A}">
                    <a16:rowId xmlns:a16="http://schemas.microsoft.com/office/drawing/2014/main" val="1517989903"/>
                  </a:ext>
                </a:extLst>
              </a:tr>
              <a:tr h="2212229">
                <a:tc>
                  <a:txBody>
                    <a:bodyPr/>
                    <a:lstStyle/>
                    <a:p>
                      <a:pPr fontAlgn="base"/>
                      <a:r>
                        <a:rPr lang="en-US">
                          <a:effectLst/>
                          <a:latin typeface="Arial" panose="020B0604020202020204" pitchFamily="34" charset="0"/>
                        </a:rPr>
                        <a:t>Fiduciary</a:t>
                      </a:r>
                      <a:endParaRPr lang="en-US">
                        <a:effectLst/>
                      </a:endParaRPr>
                    </a:p>
                  </a:txBody>
                  <a:tcPr marL="66675" marR="66675" marT="9525" marB="9525"/>
                </a:tc>
                <a:tc>
                  <a:txBody>
                    <a:bodyPr/>
                    <a:lstStyle/>
                    <a:p>
                      <a:pPr fontAlgn="base"/>
                      <a:r>
                        <a:rPr lang="en-US" dirty="0">
                          <a:effectLst/>
                          <a:latin typeface="Arial" panose="020B0604020202020204" pitchFamily="34" charset="0"/>
                        </a:rPr>
                        <a:t>Conversations with fiduciary to determine if:</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expenses paid timely</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funds invested, transferred, expended, or withdrawn consistent with fiduciary responsibilities</a:t>
                      </a:r>
                    </a:p>
                    <a:p>
                      <a:pPr marL="0" indent="0" fontAlgn="base">
                        <a:buFont typeface="Arial" panose="020B0604020202020204" pitchFamily="34" charset="0"/>
                        <a:buNone/>
                      </a:pPr>
                      <a:endParaRPr lang="en-US" dirty="0">
                        <a:effectLst/>
                      </a:endParaRPr>
                    </a:p>
                    <a:p>
                      <a:pPr fontAlgn="base"/>
                      <a:r>
                        <a:rPr lang="en-US" dirty="0">
                          <a:effectLst/>
                          <a:latin typeface="Arial" panose="020B0604020202020204" pitchFamily="34" charset="0"/>
                        </a:rPr>
                        <a:t>Attempt to confirm based on review of bank statements, receipts, and invoices during field examination</a:t>
                      </a:r>
                      <a:endParaRPr lang="en-US" dirty="0">
                        <a:effectLst/>
                      </a:endParaRPr>
                    </a:p>
                  </a:txBody>
                  <a:tcPr marL="66675" marR="66675" marT="9525" marB="9525"/>
                </a:tc>
                <a:extLst>
                  <a:ext uri="{0D108BD9-81ED-4DB2-BD59-A6C34878D82A}">
                    <a16:rowId xmlns:a16="http://schemas.microsoft.com/office/drawing/2014/main" val="2238285079"/>
                  </a:ext>
                </a:extLst>
              </a:tr>
              <a:tr h="845709">
                <a:tc>
                  <a:txBody>
                    <a:bodyPr/>
                    <a:lstStyle/>
                    <a:p>
                      <a:pPr fontAlgn="base"/>
                      <a:r>
                        <a:rPr lang="en-US">
                          <a:effectLst/>
                          <a:latin typeface="Arial" panose="020B0604020202020204" pitchFamily="34" charset="0"/>
                        </a:rPr>
                        <a:t>Disinterested third parties</a:t>
                      </a:r>
                      <a:endParaRPr lang="en-US">
                        <a:effectLst/>
                      </a:endParaRPr>
                    </a:p>
                  </a:txBody>
                  <a:tcPr marL="66675" marR="66675" marT="9525" marB="9525"/>
                </a:tc>
                <a:tc>
                  <a:txBody>
                    <a:bodyPr/>
                    <a:lstStyle/>
                    <a:p>
                      <a:pPr fontAlgn="base"/>
                      <a:r>
                        <a:rPr lang="en-US" dirty="0">
                          <a:effectLst/>
                          <a:latin typeface="Arial" panose="020B0604020202020204" pitchFamily="34" charset="0"/>
                        </a:rPr>
                        <a:t>Conversations regarding timely payment of expenses and use of beneficiary funds</a:t>
                      </a:r>
                      <a:endParaRPr lang="en-US" dirty="0">
                        <a:effectLst/>
                      </a:endParaRPr>
                    </a:p>
                  </a:txBody>
                  <a:tcPr marL="66675" marR="66675" marT="9525" marB="9525"/>
                </a:tc>
                <a:extLst>
                  <a:ext uri="{0D108BD9-81ED-4DB2-BD59-A6C34878D82A}">
                    <a16:rowId xmlns:a16="http://schemas.microsoft.com/office/drawing/2014/main" val="1175838338"/>
                  </a:ext>
                </a:extLst>
              </a:tr>
            </a:tbl>
          </a:graphicData>
        </a:graphic>
      </p:graphicFrame>
    </p:spTree>
    <p:extLst>
      <p:ext uri="{BB962C8B-B14F-4D97-AF65-F5344CB8AC3E}">
        <p14:creationId xmlns:p14="http://schemas.microsoft.com/office/powerpoint/2010/main" val="2996712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Misuse Allegation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23</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FE documents misuse allegation on VA Form 27-0820</a:t>
            </a:r>
          </a:p>
          <a:p>
            <a:r>
              <a:rPr lang="en-US" dirty="0"/>
              <a:t>Not required:</a:t>
            </a:r>
          </a:p>
          <a:p>
            <a:pPr lvl="1"/>
            <a:r>
              <a:rPr lang="en-US" dirty="0"/>
              <a:t>Amount of misuse</a:t>
            </a:r>
          </a:p>
          <a:p>
            <a:pPr lvl="1"/>
            <a:r>
              <a:rPr lang="en-US" dirty="0"/>
              <a:t>All occurrences of misuse</a:t>
            </a:r>
          </a:p>
          <a:p>
            <a:r>
              <a:rPr lang="en-US" dirty="0"/>
              <a:t>Supporting evidence</a:t>
            </a:r>
          </a:p>
          <a:p>
            <a:pPr lvl="1"/>
            <a:r>
              <a:rPr lang="en-US" dirty="0"/>
              <a:t>Clearly identify misuse that exists or may exist</a:t>
            </a:r>
          </a:p>
          <a:p>
            <a:r>
              <a:rPr lang="en-US" dirty="0"/>
              <a:t>Red flags</a:t>
            </a:r>
          </a:p>
          <a:p>
            <a:pPr lvl="1"/>
            <a:r>
              <a:rPr lang="en-US" dirty="0"/>
              <a:t>FE must make efforts to resolve and gather evidence</a:t>
            </a:r>
          </a:p>
          <a:p>
            <a:pPr lvl="1"/>
            <a:r>
              <a:rPr lang="en-US" dirty="0"/>
              <a:t>If unable to resolve, document misuse allegation</a:t>
            </a:r>
          </a:p>
          <a:p>
            <a:endParaRPr lang="en-US" dirty="0"/>
          </a:p>
        </p:txBody>
      </p:sp>
    </p:spTree>
    <p:extLst>
      <p:ext uri="{BB962C8B-B14F-4D97-AF65-F5344CB8AC3E}">
        <p14:creationId xmlns:p14="http://schemas.microsoft.com/office/powerpoint/2010/main" val="3384443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Misuse Allegation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24</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Willful neglect or refusal NOT demonstrated by:</a:t>
            </a:r>
          </a:p>
          <a:p>
            <a:pPr lvl="1"/>
            <a:r>
              <a:rPr lang="en-US" dirty="0"/>
              <a:t>Missing information or unresolved corrections alone</a:t>
            </a:r>
          </a:p>
          <a:p>
            <a:r>
              <a:rPr lang="en-US" dirty="0"/>
              <a:t>FE may reference field exam in lieu of duplicating info</a:t>
            </a:r>
          </a:p>
          <a:p>
            <a:pPr lvl="1"/>
            <a:r>
              <a:rPr lang="en-US" dirty="0"/>
              <a:t>When field exam documents supporting evidence</a:t>
            </a:r>
          </a:p>
          <a:p>
            <a:r>
              <a:rPr lang="en-US" dirty="0"/>
              <a:t>When suspected misuse identified</a:t>
            </a:r>
          </a:p>
          <a:p>
            <a:pPr lvl="1"/>
            <a:r>
              <a:rPr lang="en-US" dirty="0"/>
              <a:t>Hub must act to suspend benefit payments</a:t>
            </a:r>
          </a:p>
          <a:p>
            <a:r>
              <a:rPr lang="en-US" dirty="0"/>
              <a:t>When field exam results in misuse allegation</a:t>
            </a:r>
          </a:p>
          <a:p>
            <a:pPr lvl="1"/>
            <a:r>
              <a:rPr lang="en-US" dirty="0"/>
              <a:t>Ensure resolution of EP</a:t>
            </a:r>
          </a:p>
        </p:txBody>
      </p:sp>
    </p:spTree>
    <p:extLst>
      <p:ext uri="{BB962C8B-B14F-4D97-AF65-F5344CB8AC3E}">
        <p14:creationId xmlns:p14="http://schemas.microsoft.com/office/powerpoint/2010/main" val="3247258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Responsibilities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25</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Provide documentation or verification of any records concerning the beneficiary or matters relating to the fiduciary's responsibilities within 30 days of a VA request, unless otherwise directed by the FHM</a:t>
            </a:r>
          </a:p>
          <a:p>
            <a:r>
              <a:rPr lang="en-US" dirty="0"/>
              <a:t>Appear before VA for face-to-face meetings</a:t>
            </a:r>
          </a:p>
          <a:p>
            <a:r>
              <a:rPr lang="en-US" dirty="0"/>
              <a:t>Comply with the policies and procedures</a:t>
            </a:r>
          </a:p>
          <a:p>
            <a:endParaRPr lang="en-US" dirty="0"/>
          </a:p>
        </p:txBody>
      </p:sp>
    </p:spTree>
    <p:extLst>
      <p:ext uri="{BB962C8B-B14F-4D97-AF65-F5344CB8AC3E}">
        <p14:creationId xmlns:p14="http://schemas.microsoft.com/office/powerpoint/2010/main" val="3840126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Fiduciary Unresponsiveness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26</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Fund usage field exam may be warranted</a:t>
            </a:r>
          </a:p>
          <a:p>
            <a:r>
              <a:rPr lang="en-US" dirty="0"/>
              <a:t>Evaluate and document reason for unresponsiveness</a:t>
            </a:r>
          </a:p>
          <a:p>
            <a:pPr lvl="1"/>
            <a:r>
              <a:rPr lang="en-US" dirty="0"/>
              <a:t>Determine if pattern or one-time issue</a:t>
            </a:r>
          </a:p>
          <a:p>
            <a:r>
              <a:rPr lang="en-US" dirty="0"/>
              <a:t>Evaluate fiduciary’s continued suitability to serve</a:t>
            </a:r>
          </a:p>
          <a:p>
            <a:pPr lvl="1"/>
            <a:r>
              <a:rPr lang="en-US" dirty="0"/>
              <a:t>If not suitable, initiate SIA</a:t>
            </a:r>
          </a:p>
          <a:p>
            <a:pPr lvl="1"/>
            <a:r>
              <a:rPr lang="en-US" dirty="0"/>
              <a:t>Must perform SIA for ALL beneficiaries served</a:t>
            </a:r>
          </a:p>
          <a:p>
            <a:r>
              <a:rPr lang="en-US" dirty="0"/>
              <a:t>Obtain all requested info that led to field exam</a:t>
            </a:r>
          </a:p>
          <a:p>
            <a:endParaRPr lang="en-US" dirty="0"/>
          </a:p>
        </p:txBody>
      </p:sp>
    </p:spTree>
    <p:extLst>
      <p:ext uri="{BB962C8B-B14F-4D97-AF65-F5344CB8AC3E}">
        <p14:creationId xmlns:p14="http://schemas.microsoft.com/office/powerpoint/2010/main" val="1334718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VA Home Loan Issues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27</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Beneficiary defaults or becomes delinquent</a:t>
            </a:r>
          </a:p>
          <a:p>
            <a:pPr lvl="1"/>
            <a:r>
              <a:rPr lang="en-US" dirty="0"/>
              <a:t>Hub notified by Regional Loan Center (RLC)</a:t>
            </a:r>
          </a:p>
          <a:p>
            <a:r>
              <a:rPr lang="en-US" dirty="0"/>
              <a:t>Establish fund usage follow-up field exam EP</a:t>
            </a:r>
          </a:p>
          <a:p>
            <a:pPr lvl="1"/>
            <a:r>
              <a:rPr lang="en-US" dirty="0"/>
              <a:t>RLC notification date as date of claim</a:t>
            </a:r>
          </a:p>
          <a:p>
            <a:r>
              <a:rPr lang="en-US" dirty="0"/>
              <a:t>Findings of field exam determine next actions</a:t>
            </a:r>
          </a:p>
          <a:p>
            <a:r>
              <a:rPr lang="en-US" dirty="0"/>
              <a:t>Must establish SIA or misuse investigation EP when:</a:t>
            </a:r>
          </a:p>
          <a:p>
            <a:pPr lvl="1"/>
            <a:r>
              <a:rPr lang="en-US" dirty="0"/>
              <a:t>Fiduciary unable to meet responsibilities</a:t>
            </a:r>
          </a:p>
          <a:p>
            <a:pPr lvl="1"/>
            <a:r>
              <a:rPr lang="en-US" dirty="0"/>
              <a:t>Misuse allegation warranted</a:t>
            </a:r>
          </a:p>
          <a:p>
            <a:pPr lvl="1"/>
            <a:r>
              <a:rPr lang="en-US" dirty="0"/>
              <a:t>Justification does not exist for defaulted payment</a:t>
            </a:r>
          </a:p>
          <a:p>
            <a:pPr lvl="1"/>
            <a:endParaRPr lang="en-US" dirty="0"/>
          </a:p>
          <a:p>
            <a:pPr lvl="1"/>
            <a:endParaRPr lang="en-US" dirty="0"/>
          </a:p>
        </p:txBody>
      </p:sp>
    </p:spTree>
    <p:extLst>
      <p:ext uri="{BB962C8B-B14F-4D97-AF65-F5344CB8AC3E}">
        <p14:creationId xmlns:p14="http://schemas.microsoft.com/office/powerpoint/2010/main" val="83362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VA Home Loan Issues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28</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graphicFrame>
        <p:nvGraphicFramePr>
          <p:cNvPr id="3" name="Table 5">
            <a:extLst>
              <a:ext uri="{FF2B5EF4-FFF2-40B4-BE49-F238E27FC236}">
                <a16:creationId xmlns:a16="http://schemas.microsoft.com/office/drawing/2014/main" id="{8DEDD050-5D6C-4584-992F-F0FD63E13B3F}"/>
              </a:ext>
            </a:extLst>
          </p:cNvPr>
          <p:cNvGraphicFramePr>
            <a:graphicFrameLocks noGrp="1"/>
          </p:cNvGraphicFramePr>
          <p:nvPr>
            <p:ph idx="1"/>
            <p:extLst>
              <p:ext uri="{D42A27DB-BD31-4B8C-83A1-F6EECF244321}">
                <p14:modId xmlns:p14="http://schemas.microsoft.com/office/powerpoint/2010/main" val="1679199541"/>
              </p:ext>
            </p:extLst>
          </p:nvPr>
        </p:nvGraphicFramePr>
        <p:xfrm>
          <a:off x="457200" y="1752600"/>
          <a:ext cx="8229600" cy="44653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784579067"/>
                    </a:ext>
                  </a:extLst>
                </a:gridCol>
                <a:gridCol w="5181600">
                  <a:extLst>
                    <a:ext uri="{9D8B030D-6E8A-4147-A177-3AD203B41FA5}">
                      <a16:colId xmlns:a16="http://schemas.microsoft.com/office/drawing/2014/main" val="2346243858"/>
                    </a:ext>
                  </a:extLst>
                </a:gridCol>
              </a:tblGrid>
              <a:tr h="370840">
                <a:tc>
                  <a:txBody>
                    <a:bodyPr/>
                    <a:lstStyle/>
                    <a:p>
                      <a:pPr algn="l" fontAlgn="base"/>
                      <a:r>
                        <a:rPr lang="en-US" b="1" dirty="0">
                          <a:effectLst/>
                          <a:latin typeface="Arial" panose="020B0604020202020204" pitchFamily="34" charset="0"/>
                        </a:rPr>
                        <a:t>The field exam must assess and document the …</a:t>
                      </a:r>
                      <a:endParaRPr lang="en-US" dirty="0">
                        <a:effectLst/>
                      </a:endParaRPr>
                    </a:p>
                  </a:txBody>
                  <a:tcPr marL="9525" marR="9525" marT="9525" marB="9525" anchor="ctr"/>
                </a:tc>
                <a:tc>
                  <a:txBody>
                    <a:bodyPr/>
                    <a:lstStyle/>
                    <a:p>
                      <a:pPr algn="l" fontAlgn="base"/>
                      <a:r>
                        <a:rPr lang="en-US" b="1" dirty="0">
                          <a:effectLst/>
                          <a:latin typeface="Arial" panose="020B0604020202020204" pitchFamily="34" charset="0"/>
                        </a:rPr>
                        <a:t>By …</a:t>
                      </a:r>
                      <a:endParaRPr lang="en-US" dirty="0">
                        <a:effectLst/>
                      </a:endParaRPr>
                    </a:p>
                  </a:txBody>
                  <a:tcPr marL="9525" marR="9525" marT="9525" marB="9525" anchor="ctr"/>
                </a:tc>
                <a:extLst>
                  <a:ext uri="{0D108BD9-81ED-4DB2-BD59-A6C34878D82A}">
                    <a16:rowId xmlns:a16="http://schemas.microsoft.com/office/drawing/2014/main" val="121886597"/>
                  </a:ext>
                </a:extLst>
              </a:tr>
              <a:tr h="370840">
                <a:tc>
                  <a:txBody>
                    <a:bodyPr/>
                    <a:lstStyle/>
                    <a:p>
                      <a:pPr marL="285750" indent="-285750" algn="l" fontAlgn="t">
                        <a:buFont typeface="Arial" panose="020B0604020202020204" pitchFamily="34" charset="0"/>
                        <a:buChar char="•"/>
                      </a:pPr>
                      <a:r>
                        <a:rPr lang="en-US" dirty="0">
                          <a:effectLst/>
                          <a:latin typeface="Arial" panose="020B0604020202020204" pitchFamily="34" charset="0"/>
                        </a:rPr>
                        <a:t>Current VA FUM</a:t>
                      </a:r>
                      <a:endParaRPr lang="en-US" dirty="0">
                        <a:effectLst/>
                      </a:endParaRPr>
                    </a:p>
                    <a:p>
                      <a:pPr marL="285750" indent="-285750" algn="l" fontAlgn="t">
                        <a:buFont typeface="Arial" panose="020B0604020202020204" pitchFamily="34" charset="0"/>
                        <a:buChar char="•"/>
                      </a:pPr>
                      <a:r>
                        <a:rPr lang="en-US" dirty="0">
                          <a:effectLst/>
                          <a:latin typeface="Arial" panose="020B0604020202020204" pitchFamily="34" charset="0"/>
                        </a:rPr>
                        <a:t>Use of VA funds to determine if misuse allegation warranted </a:t>
                      </a:r>
                      <a:endParaRPr lang="en-US" dirty="0">
                        <a:effectLst/>
                      </a:endParaRPr>
                    </a:p>
                  </a:txBody>
                  <a:tcPr marL="9525" marR="9525" marT="9525" marB="9525"/>
                </a:tc>
                <a:tc>
                  <a:txBody>
                    <a:bodyPr/>
                    <a:lstStyle/>
                    <a:p>
                      <a:pPr fontAlgn="base"/>
                      <a:r>
                        <a:rPr lang="en-US" dirty="0">
                          <a:effectLst/>
                          <a:latin typeface="Arial" panose="020B0604020202020204" pitchFamily="34" charset="0"/>
                        </a:rPr>
                        <a:t>Reviewing all bank statements containing VA funds for 3 months preceding date of field exam</a:t>
                      </a:r>
                      <a:endParaRPr lang="en-US" dirty="0">
                        <a:effectLst/>
                      </a:endParaRPr>
                    </a:p>
                  </a:txBody>
                  <a:tcPr marL="9525" marR="9525" marT="9525" marB="9525" anchor="ctr"/>
                </a:tc>
                <a:extLst>
                  <a:ext uri="{0D108BD9-81ED-4DB2-BD59-A6C34878D82A}">
                    <a16:rowId xmlns:a16="http://schemas.microsoft.com/office/drawing/2014/main" val="554024179"/>
                  </a:ext>
                </a:extLst>
              </a:tr>
              <a:tr h="370840">
                <a:tc>
                  <a:txBody>
                    <a:bodyPr/>
                    <a:lstStyle/>
                    <a:p>
                      <a:pPr algn="l" fontAlgn="t"/>
                      <a:r>
                        <a:rPr lang="en-US" dirty="0">
                          <a:effectLst/>
                          <a:latin typeface="Arial" panose="020B0604020202020204" pitchFamily="34" charset="0"/>
                        </a:rPr>
                        <a:t>Fiduciary beneficiary relationship to determine if SIA necessary</a:t>
                      </a:r>
                      <a:endParaRPr lang="en-US" dirty="0">
                        <a:effectLst/>
                      </a:endParaRPr>
                    </a:p>
                  </a:txBody>
                  <a:tcPr marL="9525" marR="9525" marT="9525" marB="9525"/>
                </a:tc>
                <a:tc>
                  <a:txBody>
                    <a:bodyPr/>
                    <a:lstStyle/>
                    <a:p>
                      <a:pPr fontAlgn="base"/>
                      <a:r>
                        <a:rPr lang="en-US" dirty="0">
                          <a:effectLst/>
                          <a:latin typeface="Arial" panose="020B0604020202020204" pitchFamily="34" charset="0"/>
                        </a:rPr>
                        <a:t>Assessing</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Beneficiary-fiduciary interactions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Fiduciary’s understanding of income/expenses</a:t>
                      </a:r>
                      <a:endParaRPr lang="en-US" dirty="0">
                        <a:effectLst/>
                      </a:endParaRPr>
                    </a:p>
                  </a:txBody>
                  <a:tcPr marL="9525" marR="9525" marT="9525" marB="9525" anchor="ctr"/>
                </a:tc>
                <a:extLst>
                  <a:ext uri="{0D108BD9-81ED-4DB2-BD59-A6C34878D82A}">
                    <a16:rowId xmlns:a16="http://schemas.microsoft.com/office/drawing/2014/main" val="2484582677"/>
                  </a:ext>
                </a:extLst>
              </a:tr>
              <a:tr h="370840">
                <a:tc>
                  <a:txBody>
                    <a:bodyPr/>
                    <a:lstStyle/>
                    <a:p>
                      <a:pPr fontAlgn="t"/>
                      <a:r>
                        <a:rPr lang="en-US" dirty="0">
                          <a:effectLst/>
                          <a:latin typeface="Arial" panose="020B0604020202020204" pitchFamily="34" charset="0"/>
                        </a:rPr>
                        <a:t>Reasons for past due mortgage payments to determine if events caused overwhelming financial hardship</a:t>
                      </a:r>
                      <a:endParaRPr lang="en-US" dirty="0">
                        <a:effectLst/>
                      </a:endParaRPr>
                    </a:p>
                  </a:txBody>
                  <a:tcPr marL="9525" marR="9525" marT="9525" marB="9525"/>
                </a:tc>
                <a:tc>
                  <a:txBody>
                    <a:bodyPr/>
                    <a:lstStyle/>
                    <a:p>
                      <a:pPr fontAlgn="base"/>
                      <a:r>
                        <a:rPr lang="en-US" dirty="0">
                          <a:effectLst/>
                          <a:latin typeface="Arial" panose="020B0604020202020204" pitchFamily="34" charset="0"/>
                        </a:rPr>
                        <a:t>Considering documents or other info that validate the occurrence of events</a:t>
                      </a:r>
                      <a:endParaRPr lang="en-US" dirty="0">
                        <a:effectLst/>
                      </a:endParaRPr>
                    </a:p>
                    <a:p>
                      <a:pPr fontAlgn="base"/>
                      <a:r>
                        <a:rPr lang="en-US" dirty="0">
                          <a:effectLst/>
                          <a:latin typeface="Arial" panose="020B0604020202020204" pitchFamily="34" charset="0"/>
                        </a:rPr>
                        <a:t>Examples of overwhelming financial events:</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loss of income</a:t>
                      </a:r>
                    </a:p>
                    <a:p>
                      <a:pPr marL="285750" indent="-285750" fontAlgn="base">
                        <a:buFont typeface="Arial" panose="020B0604020202020204" pitchFamily="34" charset="0"/>
                        <a:buChar char="•"/>
                      </a:pPr>
                      <a:r>
                        <a:rPr lang="en-US" dirty="0">
                          <a:effectLst/>
                          <a:latin typeface="Arial" panose="020B0604020202020204" pitchFamily="34" charset="0"/>
                        </a:rPr>
                        <a:t>serious illness or injury</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bankruptcy</a:t>
                      </a:r>
                      <a:endParaRPr lang="en-US" dirty="0">
                        <a:effectLst/>
                      </a:endParaRPr>
                    </a:p>
                    <a:p>
                      <a:pPr marL="285750" indent="-285750" fontAlgn="base">
                        <a:buFont typeface="Arial" panose="020B0604020202020204" pitchFamily="34" charset="0"/>
                        <a:buChar char="•"/>
                      </a:pPr>
                      <a:r>
                        <a:rPr lang="en-US" dirty="0">
                          <a:effectLst/>
                          <a:latin typeface="Arial" panose="020B0604020202020204" pitchFamily="34" charset="0"/>
                        </a:rPr>
                        <a:t>divorce</a:t>
                      </a:r>
                      <a:endParaRPr lang="en-US" dirty="0">
                        <a:effectLst/>
                      </a:endParaRPr>
                    </a:p>
                  </a:txBody>
                  <a:tcPr marL="9525" marR="9525" marT="9525" marB="9525" anchor="ctr"/>
                </a:tc>
                <a:extLst>
                  <a:ext uri="{0D108BD9-81ED-4DB2-BD59-A6C34878D82A}">
                    <a16:rowId xmlns:a16="http://schemas.microsoft.com/office/drawing/2014/main" val="4260400141"/>
                  </a:ext>
                </a:extLst>
              </a:tr>
            </a:tbl>
          </a:graphicData>
        </a:graphic>
      </p:graphicFrame>
    </p:spTree>
    <p:extLst>
      <p:ext uri="{BB962C8B-B14F-4D97-AF65-F5344CB8AC3E}">
        <p14:creationId xmlns:p14="http://schemas.microsoft.com/office/powerpoint/2010/main" val="1642643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Management  Specific Requests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29</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pPr marL="0" indent="0" algn="ctr">
              <a:buNone/>
            </a:pPr>
            <a:endParaRPr lang="en-US" dirty="0"/>
          </a:p>
          <a:p>
            <a:pPr marL="0" indent="0" algn="ctr">
              <a:buNone/>
            </a:pPr>
            <a:r>
              <a:rPr lang="en-US" dirty="0"/>
              <a:t>Hub management may at any time request additional contact with the fiduciary.  These requests typically regard a concern or problem identified from another source.</a:t>
            </a:r>
          </a:p>
        </p:txBody>
      </p:sp>
    </p:spTree>
    <p:extLst>
      <p:ext uri="{BB962C8B-B14F-4D97-AF65-F5344CB8AC3E}">
        <p14:creationId xmlns:p14="http://schemas.microsoft.com/office/powerpoint/2010/main" val="4229531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0"/>
              </a:ext>
            </a:extLst>
          </p:cNvPr>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a:lnSpc>
                <a:spcPct val="150000"/>
              </a:lnSpc>
              <a:spcBef>
                <a:spcPts val="0"/>
              </a:spcBef>
              <a:defRPr/>
            </a:pPr>
            <a:r>
              <a:rPr lang="en-US" dirty="0"/>
              <a:t>FPM I.2.D.4. </a:t>
            </a:r>
          </a:p>
          <a:p>
            <a:r>
              <a:rPr lang="en-US" dirty="0"/>
              <a:t>FPM I.2.E.1.d.</a:t>
            </a:r>
          </a:p>
          <a:p>
            <a:endParaRPr lang="en-US" i="1" dirty="0"/>
          </a:p>
          <a:p>
            <a:endParaRPr lang="en-US" i="1" dirty="0"/>
          </a:p>
          <a:p>
            <a:endParaRPr lang="en-US" i="1"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dirty="0"/>
          </a:p>
        </p:txBody>
      </p:sp>
      <p:sp>
        <p:nvSpPr>
          <p:cNvPr id="5" name="Title 1">
            <a:extLst>
              <a:ext uri="{FF2B5EF4-FFF2-40B4-BE49-F238E27FC236}">
                <a16:creationId xmlns:a16="http://schemas.microsoft.com/office/drawing/2014/main" id="{94DB5C14-0D36-5E59-16FE-A98472AFFE8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843494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Lst>
          </p:cNvPr>
          <p:cNvSpPr>
            <a:spLocks noGrp="1"/>
          </p:cNvSpPr>
          <p:nvPr>
            <p:ph type="title"/>
          </p:nvPr>
        </p:nvSpPr>
        <p:spPr/>
        <p:txBody>
          <a:bodyPr>
            <a:normAutofit fontScale="90000"/>
          </a:bodyPr>
          <a:lstStyle/>
          <a:p>
            <a:r>
              <a:rPr lang="en-US" dirty="0"/>
              <a:t>Completion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30</a:t>
            </a:fld>
            <a:endParaRPr lang="en-US" dirty="0"/>
          </a:p>
        </p:txBody>
      </p:sp>
      <p:sp>
        <p:nvSpPr>
          <p:cNvPr id="5" name="Title 1">
            <a:extLst>
              <a:ext uri="{FF2B5EF4-FFF2-40B4-BE49-F238E27FC236}">
                <a16:creationId xmlns:a16="http://schemas.microsoft.com/office/drawing/2014/main" id="{B8C5AF93-B8EB-4301-2A97-C10E568DDCD7}"/>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
        <p:nvSpPr>
          <p:cNvPr id="7" name="Content Placeholder 6">
            <a:extLst>
              <a:ext uri="{FF2B5EF4-FFF2-40B4-BE49-F238E27FC236}">
                <a16:creationId xmlns:a16="http://schemas.microsoft.com/office/drawing/2014/main" id="{21E52E52-A690-4401-9892-63101A109BF6}"/>
              </a:ext>
            </a:extLst>
          </p:cNvPr>
          <p:cNvSpPr>
            <a:spLocks noGrp="1"/>
          </p:cNvSpPr>
          <p:nvPr>
            <p:ph idx="1"/>
          </p:nvPr>
        </p:nvSpPr>
        <p:spPr/>
        <p:txBody>
          <a:bodyPr/>
          <a:lstStyle/>
          <a:p>
            <a:r>
              <a:rPr lang="en-US" dirty="0"/>
              <a:t>Field exam due to incomplete accounting</a:t>
            </a:r>
          </a:p>
          <a:p>
            <a:pPr lvl="1"/>
            <a:r>
              <a:rPr lang="en-US" dirty="0"/>
              <a:t>Notify applicable team that requested exam</a:t>
            </a:r>
          </a:p>
          <a:p>
            <a:pPr lvl="1"/>
            <a:r>
              <a:rPr lang="en-US" dirty="0"/>
              <a:t>Resolve outstanding issues with accounting EP</a:t>
            </a:r>
          </a:p>
          <a:p>
            <a:r>
              <a:rPr lang="en-US" dirty="0"/>
              <a:t>Field exam due to VA home loan issues</a:t>
            </a:r>
          </a:p>
          <a:p>
            <a:pPr lvl="1"/>
            <a:r>
              <a:rPr lang="en-US" dirty="0"/>
              <a:t>Provide field exam to RLC of jurisdiction</a:t>
            </a:r>
          </a:p>
          <a:p>
            <a:pPr lvl="1"/>
            <a:r>
              <a:rPr lang="en-US" dirty="0"/>
              <a:t>Inform RLC of any misuse allegation or SIA</a:t>
            </a:r>
          </a:p>
          <a:p>
            <a:pPr lvl="1"/>
            <a:endParaRPr lang="en-US" dirty="0"/>
          </a:p>
        </p:txBody>
      </p:sp>
    </p:spTree>
    <p:extLst>
      <p:ext uri="{BB962C8B-B14F-4D97-AF65-F5344CB8AC3E}">
        <p14:creationId xmlns:p14="http://schemas.microsoft.com/office/powerpoint/2010/main" val="1969347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C6794-FDC1-4081-8291-7A04979F923B}"/>
              </a:ext>
            </a:extLst>
          </p:cNvPr>
          <p:cNvSpPr>
            <a:spLocks noGrp="1"/>
          </p:cNvSpPr>
          <p:nvPr>
            <p:ph type="title"/>
          </p:nvPr>
        </p:nvSpPr>
        <p:spPr/>
        <p:txBody>
          <a:bodyPr/>
          <a:lstStyle/>
          <a:p>
            <a:r>
              <a:rPr lang="en-US" sz="2900" dirty="0"/>
              <a:t>Documentation</a:t>
            </a:r>
          </a:p>
        </p:txBody>
      </p:sp>
      <p:sp>
        <p:nvSpPr>
          <p:cNvPr id="3" name="Content Placeholder 2">
            <a:extLst>
              <a:ext uri="{FF2B5EF4-FFF2-40B4-BE49-F238E27FC236}">
                <a16:creationId xmlns:a16="http://schemas.microsoft.com/office/drawing/2014/main" id="{5A299DFC-9141-44BE-A6C4-718B55605EB9}"/>
              </a:ext>
            </a:extLst>
          </p:cNvPr>
          <p:cNvSpPr>
            <a:spLocks noGrp="1"/>
          </p:cNvSpPr>
          <p:nvPr>
            <p:ph idx="1"/>
          </p:nvPr>
        </p:nvSpPr>
        <p:spPr/>
        <p:txBody>
          <a:bodyPr/>
          <a:lstStyle/>
          <a:p>
            <a:r>
              <a:rPr lang="en-US" dirty="0"/>
              <a:t>Document information gathered during field exam</a:t>
            </a:r>
          </a:p>
          <a:p>
            <a:pPr lvl="1"/>
            <a:r>
              <a:rPr lang="en-US" dirty="0"/>
              <a:t>In appropriate system</a:t>
            </a:r>
          </a:p>
          <a:p>
            <a:pPr lvl="1"/>
            <a:r>
              <a:rPr lang="en-US" dirty="0"/>
              <a:t>On appropriate form</a:t>
            </a:r>
          </a:p>
          <a:p>
            <a:r>
              <a:rPr lang="en-US" dirty="0"/>
              <a:t>Generate field exam report</a:t>
            </a:r>
          </a:p>
          <a:p>
            <a:pPr lvl="1"/>
            <a:r>
              <a:rPr lang="en-US" dirty="0"/>
              <a:t>Upload report and required forms to eFolder</a:t>
            </a:r>
          </a:p>
          <a:p>
            <a:r>
              <a:rPr lang="en-US" dirty="0"/>
              <a:t>VA Form 21-3537b</a:t>
            </a:r>
          </a:p>
          <a:p>
            <a:pPr lvl="1"/>
            <a:r>
              <a:rPr lang="en-US" dirty="0"/>
              <a:t>Available within EP in VBMS</a:t>
            </a:r>
          </a:p>
        </p:txBody>
      </p:sp>
      <p:sp>
        <p:nvSpPr>
          <p:cNvPr id="4" name="Slide Number Placeholder 3">
            <a:extLst>
              <a:ext uri="{FF2B5EF4-FFF2-40B4-BE49-F238E27FC236}">
                <a16:creationId xmlns:a16="http://schemas.microsoft.com/office/drawing/2014/main" id="{EB533D35-D695-42DF-BC97-0AB29CD53187}"/>
              </a:ext>
            </a:extLst>
          </p:cNvPr>
          <p:cNvSpPr>
            <a:spLocks noGrp="1"/>
          </p:cNvSpPr>
          <p:nvPr>
            <p:ph type="sldNum" sz="quarter" idx="12"/>
          </p:nvPr>
        </p:nvSpPr>
        <p:spPr/>
        <p:txBody>
          <a:bodyPr/>
          <a:lstStyle/>
          <a:p>
            <a:fld id="{31640669-3FD2-4B34-9A2D-584949EF09F8}" type="slidenum">
              <a:rPr lang="en-US" smtClean="0"/>
              <a:pPr/>
              <a:t>31</a:t>
            </a:fld>
            <a:endParaRPr lang="en-US" dirty="0"/>
          </a:p>
        </p:txBody>
      </p:sp>
      <p:sp>
        <p:nvSpPr>
          <p:cNvPr id="5" name="Title 1">
            <a:extLst>
              <a:ext uri="{FF2B5EF4-FFF2-40B4-BE49-F238E27FC236}">
                <a16:creationId xmlns:a16="http://schemas.microsoft.com/office/drawing/2014/main" id="{84AF13A4-7090-70EF-7A19-5832A719D473}"/>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Non-Program Field Examinations</a:t>
            </a:r>
            <a:endParaRPr lang="en-US" sz="3200" dirty="0"/>
          </a:p>
        </p:txBody>
      </p:sp>
    </p:spTree>
    <p:extLst>
      <p:ext uri="{BB962C8B-B14F-4D97-AF65-F5344CB8AC3E}">
        <p14:creationId xmlns:p14="http://schemas.microsoft.com/office/powerpoint/2010/main" val="286933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 b="0" dirty="0">
                <a:solidFill>
                  <a:schemeClr val="accent1">
                    <a:lumMod val="20000"/>
                    <a:lumOff val="80000"/>
                  </a:schemeClr>
                </a:solidFill>
              </a:rPr>
              <a:t>31. </a:t>
            </a:r>
            <a:r>
              <a:rPr lang="en-US" dirty="0"/>
              <a:t>Questions?</a:t>
            </a:r>
          </a:p>
        </p:txBody>
      </p:sp>
      <p:pic>
        <p:nvPicPr>
          <p:cNvPr id="1026" name="Picture 2" descr="Man sitting on a question mark."/>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914400" y="1736724"/>
            <a:ext cx="3498850" cy="43735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4294967295"/>
          </p:nvPr>
        </p:nvSpPr>
        <p:spPr>
          <a:xfrm>
            <a:off x="5090160" y="1409700"/>
            <a:ext cx="4038600" cy="4891087"/>
          </a:xfrm>
        </p:spPr>
        <p:txBody>
          <a:bodyPr>
            <a:normAutofit lnSpcReduction="10000"/>
          </a:bodyPr>
          <a:lstStyle/>
          <a:p>
            <a:pPr marL="171450" indent="-171450">
              <a:buFont typeface="Arial" panose="020B0604020202020204" pitchFamily="34" charset="0"/>
              <a:buChar char="•"/>
            </a:pPr>
            <a:r>
              <a:rPr lang="en-US" sz="1700" dirty="0"/>
              <a:t>Purpose</a:t>
            </a:r>
          </a:p>
          <a:p>
            <a:pPr marL="171450" indent="-171450">
              <a:buFont typeface="Arial" panose="020B0604020202020204" pitchFamily="34" charset="0"/>
              <a:buChar char="•"/>
            </a:pPr>
            <a:r>
              <a:rPr lang="en-US" sz="1700" dirty="0"/>
              <a:t>Reasons</a:t>
            </a:r>
          </a:p>
          <a:p>
            <a:pPr marL="171450" indent="-171450">
              <a:buFont typeface="Arial" panose="020B0604020202020204" pitchFamily="34" charset="0"/>
              <a:buChar char="•"/>
            </a:pPr>
            <a:r>
              <a:rPr lang="en-US" sz="1700" dirty="0"/>
              <a:t>Logistics</a:t>
            </a:r>
          </a:p>
          <a:p>
            <a:pPr marL="171450" indent="-171450">
              <a:buFont typeface="Arial" panose="020B0604020202020204" pitchFamily="34" charset="0"/>
              <a:buChar char="•"/>
            </a:pPr>
            <a:r>
              <a:rPr lang="en-US" sz="1700" dirty="0"/>
              <a:t>Due Diligence</a:t>
            </a:r>
          </a:p>
          <a:p>
            <a:pPr marL="171450" indent="-171450">
              <a:buFont typeface="Arial" panose="020B0604020202020204" pitchFamily="34" charset="0"/>
              <a:buChar char="•"/>
            </a:pPr>
            <a:r>
              <a:rPr lang="en-US" sz="1700" dirty="0"/>
              <a:t>Face-to-Face Contact</a:t>
            </a:r>
          </a:p>
          <a:p>
            <a:pPr marL="171450" indent="-171450">
              <a:buFont typeface="Arial" panose="020B0604020202020204" pitchFamily="34" charset="0"/>
              <a:buChar char="•"/>
            </a:pPr>
            <a:r>
              <a:rPr lang="en-US" sz="1700" dirty="0"/>
              <a:t>Accounting Assistance</a:t>
            </a:r>
          </a:p>
          <a:p>
            <a:pPr marL="171450" indent="-171450">
              <a:buFont typeface="Arial" panose="020B0604020202020204" pitchFamily="34" charset="0"/>
              <a:buChar char="•"/>
            </a:pPr>
            <a:r>
              <a:rPr lang="en-US" sz="1700" dirty="0"/>
              <a:t>Fiduciary Responses</a:t>
            </a:r>
          </a:p>
          <a:p>
            <a:pPr marL="171450" indent="-171450">
              <a:buFont typeface="Arial" panose="020B0604020202020204" pitchFamily="34" charset="0"/>
              <a:buChar char="•"/>
            </a:pPr>
            <a:r>
              <a:rPr lang="en-US" sz="1700" dirty="0"/>
              <a:t>Missing Fund Usage Reports</a:t>
            </a:r>
          </a:p>
          <a:p>
            <a:pPr marL="171450" indent="-171450">
              <a:buFont typeface="Arial" panose="020B0604020202020204" pitchFamily="34" charset="0"/>
              <a:buChar char="•"/>
            </a:pPr>
            <a:r>
              <a:rPr lang="en-US" sz="1700" dirty="0"/>
              <a:t>Actions</a:t>
            </a:r>
          </a:p>
          <a:p>
            <a:pPr marL="171450" indent="-171450">
              <a:buFont typeface="Arial" panose="020B0604020202020204" pitchFamily="34" charset="0"/>
              <a:buChar char="•"/>
            </a:pPr>
            <a:r>
              <a:rPr lang="en-US" sz="1700" dirty="0"/>
              <a:t>Fiduciary Evasiveness</a:t>
            </a:r>
          </a:p>
          <a:p>
            <a:pPr marL="171450" indent="-171450">
              <a:buFont typeface="Arial" panose="020B0604020202020204" pitchFamily="34" charset="0"/>
              <a:buChar char="•"/>
            </a:pPr>
            <a:r>
              <a:rPr lang="en-US" sz="1700" dirty="0"/>
              <a:t>Misuse Allegation</a:t>
            </a:r>
          </a:p>
          <a:p>
            <a:pPr marL="171450" indent="-171450">
              <a:buFont typeface="Arial" panose="020B0604020202020204" pitchFamily="34" charset="0"/>
              <a:buChar char="•"/>
            </a:pPr>
            <a:r>
              <a:rPr lang="en-US" sz="1700" dirty="0"/>
              <a:t>Fiduciary Responsibilities</a:t>
            </a:r>
          </a:p>
          <a:p>
            <a:pPr marL="171450" indent="-171450">
              <a:buFont typeface="Arial" panose="020B0604020202020204" pitchFamily="34" charset="0"/>
              <a:buChar char="•"/>
            </a:pPr>
            <a:r>
              <a:rPr lang="en-US" sz="1700" dirty="0"/>
              <a:t>Fiduciary Unresponsiveness</a:t>
            </a:r>
          </a:p>
          <a:p>
            <a:pPr marL="171450" indent="-171450">
              <a:buFont typeface="Arial" panose="020B0604020202020204" pitchFamily="34" charset="0"/>
              <a:buChar char="•"/>
            </a:pPr>
            <a:r>
              <a:rPr lang="en-US" sz="1700" dirty="0"/>
              <a:t>VA Home Loan Issues</a:t>
            </a:r>
          </a:p>
          <a:p>
            <a:pPr marL="171450" indent="-171450">
              <a:buFont typeface="Arial" panose="020B0604020202020204" pitchFamily="34" charset="0"/>
              <a:buChar char="•"/>
            </a:pPr>
            <a:r>
              <a:rPr lang="en-US" sz="1700" dirty="0"/>
              <a:t>Management Specific Requests</a:t>
            </a:r>
          </a:p>
          <a:p>
            <a:pPr marL="171450" indent="-171450">
              <a:buFont typeface="Arial" panose="020B0604020202020204" pitchFamily="34" charset="0"/>
              <a:buChar char="•"/>
            </a:pPr>
            <a:r>
              <a:rPr lang="en-US" sz="1700" dirty="0"/>
              <a:t>Completion</a:t>
            </a:r>
          </a:p>
        </p:txBody>
      </p:sp>
      <p:sp>
        <p:nvSpPr>
          <p:cNvPr id="7" name="Slide Number Placeholder 3">
            <a:extLst>
              <a:ext uri="{FF2B5EF4-FFF2-40B4-BE49-F238E27FC236}">
                <a16:creationId xmlns:a16="http://schemas.microsoft.com/office/drawing/2014/main" id="{04A9B3E0-6D2D-4FCC-7FB2-FE2DD4A5F78A}"/>
              </a:ext>
            </a:extLst>
          </p:cNvPr>
          <p:cNvSpPr>
            <a:spLocks noGrp="1"/>
          </p:cNvSpPr>
          <p:nvPr>
            <p:ph type="sldNum" sz="quarter" idx="12"/>
          </p:nvPr>
        </p:nvSpPr>
        <p:spPr>
          <a:xfrm>
            <a:off x="6934200" y="6400800"/>
            <a:ext cx="2133600" cy="365125"/>
          </a:xfrm>
        </p:spPr>
        <p:txBody>
          <a:bodyPr/>
          <a:lstStyle/>
          <a:p>
            <a:fld id="{31640669-3FD2-4B34-9A2D-584949EF09F8}" type="slidenum">
              <a:rPr lang="en-US" smtClean="0"/>
              <a:pPr/>
              <a:t>32</a:t>
            </a:fld>
            <a:endParaRPr lang="en-US" dirty="0"/>
          </a:p>
        </p:txBody>
      </p:sp>
      <p:sp>
        <p:nvSpPr>
          <p:cNvPr id="6" name="Title 1">
            <a:extLst>
              <a:ext uri="{FF2B5EF4-FFF2-40B4-BE49-F238E27FC236}">
                <a16:creationId xmlns:a16="http://schemas.microsoft.com/office/drawing/2014/main" id="{45746B5E-EC38-E761-8B77-78CA8C02CB2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1815471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33</a:t>
            </a:fld>
            <a:endParaRPr lang="en-US" dirty="0"/>
          </a:p>
        </p:txBody>
      </p:sp>
      <p:sp>
        <p:nvSpPr>
          <p:cNvPr id="5" name="Title 1">
            <a:extLst>
              <a:ext uri="{FF2B5EF4-FFF2-40B4-BE49-F238E27FC236}">
                <a16:creationId xmlns:a16="http://schemas.microsoft.com/office/drawing/2014/main" id="{72883C61-FDBB-F574-A492-10DEBDA2C775}"/>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225031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Purpose</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171450" indent="-171450">
              <a:defRPr/>
            </a:pPr>
            <a:r>
              <a:rPr lang="en-US" dirty="0"/>
              <a:t>Field Examination must address:</a:t>
            </a:r>
          </a:p>
          <a:p>
            <a:pPr marL="571500" lvl="1" indent="-171450">
              <a:defRPr/>
            </a:pPr>
            <a:r>
              <a:rPr lang="en-US" sz="2400" dirty="0"/>
              <a:t>Specific issue(s) identified in field exam request</a:t>
            </a:r>
          </a:p>
          <a:p>
            <a:pPr marL="571500" lvl="1" indent="-171450">
              <a:defRPr/>
            </a:pPr>
            <a:r>
              <a:rPr lang="en-US" sz="2400" dirty="0"/>
              <a:t>If fiduciary should remain in place</a:t>
            </a:r>
          </a:p>
          <a:p>
            <a:pPr marL="571500" lvl="1" indent="-171450">
              <a:defRPr/>
            </a:pPr>
            <a:r>
              <a:rPr lang="en-US" sz="2400" dirty="0"/>
              <a:t>Whether misuse allegation warranted</a:t>
            </a:r>
          </a:p>
          <a:p>
            <a:pPr marL="571500" lvl="1" indent="-171450">
              <a:defRPr/>
            </a:pPr>
            <a:r>
              <a:rPr lang="en-US" sz="2400" dirty="0"/>
              <a:t>Any other issues identified during field exam</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4</a:t>
            </a:fld>
            <a:endParaRPr lang="en-US" dirty="0"/>
          </a:p>
        </p:txBody>
      </p:sp>
      <p:sp>
        <p:nvSpPr>
          <p:cNvPr id="5" name="Title 1">
            <a:extLst>
              <a:ext uri="{FF2B5EF4-FFF2-40B4-BE49-F238E27FC236}">
                <a16:creationId xmlns:a16="http://schemas.microsoft.com/office/drawing/2014/main" id="{38978716-6358-3EBD-723A-7F0F2B8207F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131724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Reasons</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171450" indent="-171450">
              <a:defRPr/>
            </a:pPr>
            <a:r>
              <a:rPr lang="en-US" dirty="0"/>
              <a:t>Aid fiduciary with accounting or fund usage review</a:t>
            </a:r>
          </a:p>
          <a:p>
            <a:pPr marL="171450" indent="-171450">
              <a:defRPr/>
            </a:pPr>
            <a:r>
              <a:rPr lang="en-US" dirty="0"/>
              <a:t>Obtain required financial documents</a:t>
            </a:r>
          </a:p>
          <a:p>
            <a:pPr marL="171450" indent="-171450">
              <a:defRPr/>
            </a:pPr>
            <a:r>
              <a:rPr lang="en-US" dirty="0"/>
              <a:t>Determine reason for fiduciary unresponsiveness</a:t>
            </a:r>
          </a:p>
          <a:p>
            <a:pPr marL="171450" indent="-171450">
              <a:defRPr/>
            </a:pPr>
            <a:r>
              <a:rPr lang="en-US" dirty="0"/>
              <a:t>VA backed home loan in default</a:t>
            </a:r>
          </a:p>
          <a:p>
            <a:pPr marL="171450" indent="-171450">
              <a:defRPr/>
            </a:pPr>
            <a:r>
              <a:rPr lang="en-US" dirty="0"/>
              <a:t>Evaluate report of concern</a:t>
            </a:r>
          </a:p>
          <a:p>
            <a:pPr marL="171450" indent="-171450">
              <a:spcBef>
                <a:spcPts val="0"/>
              </a:spcBef>
              <a:defRPr/>
            </a:pPr>
            <a:endParaRPr lang="en-US" dirty="0"/>
          </a:p>
          <a:p>
            <a:pPr marL="171450" indent="-171450">
              <a:spcBef>
                <a:spcPts val="0"/>
              </a:spcBef>
              <a:defRPr/>
            </a:pPr>
            <a:endParaRPr lang="en-US" dirty="0"/>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5</a:t>
            </a:fld>
            <a:endParaRPr lang="en-US" dirty="0"/>
          </a:p>
        </p:txBody>
      </p:sp>
      <p:sp>
        <p:nvSpPr>
          <p:cNvPr id="5" name="Title 1">
            <a:extLst>
              <a:ext uri="{FF2B5EF4-FFF2-40B4-BE49-F238E27FC236}">
                <a16:creationId xmlns:a16="http://schemas.microsoft.com/office/drawing/2014/main" id="{38978716-6358-3EBD-723A-7F0F2B8207F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354034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Logistics</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400050"/>
            <a:r>
              <a:rPr lang="en-US" dirty="0"/>
              <a:t>EP590- Fund Usage Field Exam</a:t>
            </a:r>
          </a:p>
          <a:p>
            <a:pPr marL="400050"/>
            <a:r>
              <a:rPr lang="en-US" dirty="0"/>
              <a:t>Utilize most efficient contact method</a:t>
            </a:r>
          </a:p>
          <a:p>
            <a:pPr marL="800100" lvl="1"/>
            <a:r>
              <a:rPr lang="en-US" dirty="0"/>
              <a:t>Based on unique circumstances of each request</a:t>
            </a:r>
          </a:p>
          <a:p>
            <a:pPr marL="400050"/>
            <a:r>
              <a:rPr lang="en-US" dirty="0"/>
              <a:t>Conduct telephonically when:</a:t>
            </a:r>
          </a:p>
          <a:p>
            <a:pPr marL="800100" lvl="1"/>
            <a:r>
              <a:rPr lang="en-US" dirty="0"/>
              <a:t>New negative credit information during accounting audit</a:t>
            </a:r>
          </a:p>
          <a:p>
            <a:pPr marL="800100" lvl="1"/>
            <a:r>
              <a:rPr lang="en-US" dirty="0"/>
              <a:t>Yellow or red result on CBI during accounting audit</a:t>
            </a:r>
          </a:p>
          <a:p>
            <a:pPr marL="400050"/>
            <a:r>
              <a:rPr lang="en-US" dirty="0"/>
              <a:t>Contact with beneficiary and dependents not required</a:t>
            </a:r>
          </a:p>
          <a:p>
            <a:pPr marL="800100" lvl="1"/>
            <a:r>
              <a:rPr lang="en-US" dirty="0"/>
              <a:t>Unless needed to confirm fund usage information</a:t>
            </a:r>
          </a:p>
          <a:p>
            <a:pPr marL="400050"/>
            <a:r>
              <a:rPr lang="en-US" dirty="0"/>
              <a:t>FE must document interview logistics</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6</a:t>
            </a:fld>
            <a:endParaRPr lang="en-US" dirty="0"/>
          </a:p>
        </p:txBody>
      </p:sp>
      <p:sp>
        <p:nvSpPr>
          <p:cNvPr id="5" name="Title 1">
            <a:extLst>
              <a:ext uri="{FF2B5EF4-FFF2-40B4-BE49-F238E27FC236}">
                <a16:creationId xmlns:a16="http://schemas.microsoft.com/office/drawing/2014/main" id="{6FF974E8-513E-CA73-BB12-BCC6934050B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3944615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Due Diligence</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400050"/>
            <a:r>
              <a:rPr lang="en-US" dirty="0"/>
              <a:t>Review eFolder</a:t>
            </a:r>
          </a:p>
          <a:p>
            <a:pPr marL="400050"/>
            <a:r>
              <a:rPr lang="en-US" dirty="0"/>
              <a:t>Attempt phone call to fiduciary</a:t>
            </a:r>
          </a:p>
          <a:p>
            <a:pPr marL="400050"/>
            <a:r>
              <a:rPr lang="en-US" dirty="0"/>
              <a:t>Most recent phone number(s) available</a:t>
            </a:r>
          </a:p>
          <a:p>
            <a:pPr marL="400050"/>
            <a:r>
              <a:rPr lang="en-US" dirty="0"/>
              <a:t>Two attempts to each number at varying times</a:t>
            </a:r>
          </a:p>
          <a:p>
            <a:pPr marL="400050"/>
            <a:r>
              <a:rPr lang="en-US" dirty="0"/>
              <a:t>Consecutive days</a:t>
            </a:r>
          </a:p>
          <a:p>
            <a:pPr marL="400050"/>
            <a:r>
              <a:rPr lang="en-US" dirty="0"/>
              <a:t>Leave voicemail message</a:t>
            </a:r>
          </a:p>
          <a:p>
            <a:pPr marL="800100" lvl="1"/>
            <a:r>
              <a:rPr lang="en-US" dirty="0"/>
              <a:t>Do not include PII</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7</a:t>
            </a:fld>
            <a:endParaRPr lang="en-US" dirty="0"/>
          </a:p>
        </p:txBody>
      </p:sp>
      <p:sp>
        <p:nvSpPr>
          <p:cNvPr id="5" name="Title 1">
            <a:extLst>
              <a:ext uri="{FF2B5EF4-FFF2-40B4-BE49-F238E27FC236}">
                <a16:creationId xmlns:a16="http://schemas.microsoft.com/office/drawing/2014/main" id="{6FF974E8-513E-CA73-BB12-BCC6934050B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1262889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Due Diligence</a:t>
            </a:r>
          </a:p>
        </p:txBody>
      </p:sp>
      <p:graphicFrame>
        <p:nvGraphicFramePr>
          <p:cNvPr id="6" name="Table 6">
            <a:extLst>
              <a:ext uri="{FF2B5EF4-FFF2-40B4-BE49-F238E27FC236}">
                <a16:creationId xmlns:a16="http://schemas.microsoft.com/office/drawing/2014/main" id="{343B74E5-0FEC-41CC-85AF-FE2C143BF53B}"/>
              </a:ext>
            </a:extLst>
          </p:cNvPr>
          <p:cNvGraphicFramePr>
            <a:graphicFrameLocks noGrp="1"/>
          </p:cNvGraphicFramePr>
          <p:nvPr>
            <p:ph idx="1"/>
            <p:extLst>
              <p:ext uri="{D42A27DB-BD31-4B8C-83A1-F6EECF244321}">
                <p14:modId xmlns:p14="http://schemas.microsoft.com/office/powerpoint/2010/main" val="2976196852"/>
              </p:ext>
            </p:extLst>
          </p:nvPr>
        </p:nvGraphicFramePr>
        <p:xfrm>
          <a:off x="457200" y="1752600"/>
          <a:ext cx="8229600" cy="4363427"/>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1729315605"/>
                    </a:ext>
                  </a:extLst>
                </a:gridCol>
                <a:gridCol w="7543800">
                  <a:extLst>
                    <a:ext uri="{9D8B030D-6E8A-4147-A177-3AD203B41FA5}">
                      <a16:colId xmlns:a16="http://schemas.microsoft.com/office/drawing/2014/main" val="2853943362"/>
                    </a:ext>
                  </a:extLst>
                </a:gridCol>
              </a:tblGrid>
              <a:tr h="381000">
                <a:tc>
                  <a:txBody>
                    <a:bodyPr/>
                    <a:lstStyle/>
                    <a:p>
                      <a:pPr algn="ctr" fontAlgn="t"/>
                      <a:r>
                        <a:rPr lang="en-US" b="1" dirty="0">
                          <a:effectLst/>
                          <a:latin typeface="arial" panose="020B0604020202020204" pitchFamily="34" charset="0"/>
                        </a:rPr>
                        <a:t>Step</a:t>
                      </a:r>
                      <a:endParaRPr lang="en-US" dirty="0">
                        <a:effectLst/>
                      </a:endParaRPr>
                    </a:p>
                  </a:txBody>
                  <a:tcPr marL="6350" marR="6350" marT="6350" marB="6350"/>
                </a:tc>
                <a:tc>
                  <a:txBody>
                    <a:bodyPr/>
                    <a:lstStyle/>
                    <a:p>
                      <a:pPr algn="ctr" fontAlgn="t"/>
                      <a:r>
                        <a:rPr lang="en-US" b="1" dirty="0">
                          <a:effectLst/>
                          <a:latin typeface="arial" panose="020B0604020202020204" pitchFamily="34" charset="0"/>
                        </a:rPr>
                        <a:t>Action</a:t>
                      </a:r>
                      <a:endParaRPr lang="en-US" dirty="0">
                        <a:effectLst/>
                      </a:endParaRPr>
                    </a:p>
                  </a:txBody>
                  <a:tcPr marL="6350" marR="6350" marT="6350" marB="6350"/>
                </a:tc>
                <a:extLst>
                  <a:ext uri="{0D108BD9-81ED-4DB2-BD59-A6C34878D82A}">
                    <a16:rowId xmlns:a16="http://schemas.microsoft.com/office/drawing/2014/main" val="4027333516"/>
                  </a:ext>
                </a:extLst>
              </a:tr>
              <a:tr h="1279867">
                <a:tc>
                  <a:txBody>
                    <a:bodyPr/>
                    <a:lstStyle/>
                    <a:p>
                      <a:pPr algn="ctr" fontAlgn="t"/>
                      <a:r>
                        <a:rPr lang="en-US">
                          <a:effectLst/>
                          <a:latin typeface="arial" panose="020B0604020202020204" pitchFamily="34" charset="0"/>
                        </a:rPr>
                        <a:t>1</a:t>
                      </a:r>
                      <a:endParaRPr lang="en-US">
                        <a:effectLst/>
                      </a:endParaRPr>
                    </a:p>
                  </a:txBody>
                  <a:tcPr marL="6350" marR="6350" marT="6350" marB="6350"/>
                </a:tc>
                <a:tc>
                  <a:txBody>
                    <a:bodyPr/>
                    <a:lstStyle/>
                    <a:p>
                      <a:pPr fontAlgn="t"/>
                      <a:r>
                        <a:rPr lang="en-US" dirty="0">
                          <a:effectLst/>
                          <a:latin typeface="arial" panose="020B0604020202020204" pitchFamily="34" charset="0"/>
                        </a:rPr>
                        <a:t>Verify fiduciary contact info using address locator service. If additional phone numbers identified, make 2 attempts to each new number</a:t>
                      </a:r>
                    </a:p>
                    <a:p>
                      <a:pPr fontAlgn="t"/>
                      <a:endParaRPr lang="en-US" dirty="0">
                        <a:effectLst/>
                      </a:endParaRPr>
                    </a:p>
                    <a:p>
                      <a:pPr fontAlgn="t"/>
                      <a:r>
                        <a:rPr lang="en-US" dirty="0">
                          <a:effectLst/>
                          <a:latin typeface="arial" panose="020B0604020202020204" pitchFamily="34" charset="0"/>
                        </a:rPr>
                        <a:t>If no new numbers identified or contact unsuccessful, go to Step 2</a:t>
                      </a:r>
                      <a:endParaRPr lang="en-US" dirty="0">
                        <a:effectLst/>
                      </a:endParaRPr>
                    </a:p>
                  </a:txBody>
                  <a:tcPr marL="6350" marR="6350" marT="6350" marB="6350"/>
                </a:tc>
                <a:extLst>
                  <a:ext uri="{0D108BD9-81ED-4DB2-BD59-A6C34878D82A}">
                    <a16:rowId xmlns:a16="http://schemas.microsoft.com/office/drawing/2014/main" val="1523834804"/>
                  </a:ext>
                </a:extLst>
              </a:tr>
              <a:tr h="1738999">
                <a:tc>
                  <a:txBody>
                    <a:bodyPr/>
                    <a:lstStyle/>
                    <a:p>
                      <a:pPr algn="ctr" fontAlgn="t"/>
                      <a:r>
                        <a:rPr lang="en-US">
                          <a:effectLst/>
                          <a:latin typeface="arial" panose="020B0604020202020204" pitchFamily="34" charset="0"/>
                        </a:rPr>
                        <a:t>2</a:t>
                      </a:r>
                      <a:endParaRPr lang="en-US">
                        <a:effectLst/>
                      </a:endParaRPr>
                    </a:p>
                  </a:txBody>
                  <a:tcPr marL="6350" marR="6350" marT="6350" marB="6350"/>
                </a:tc>
                <a:tc>
                  <a:txBody>
                    <a:bodyPr/>
                    <a:lstStyle/>
                    <a:p>
                      <a:pPr fontAlgn="t"/>
                      <a:r>
                        <a:rPr lang="en-US" dirty="0">
                          <a:effectLst/>
                          <a:latin typeface="arial" panose="020B0604020202020204" pitchFamily="34" charset="0"/>
                        </a:rPr>
                        <a:t>Send letter notifying fiduciary of exam request. Letter must outline:</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date response due back to hub (not to exceed 10 days)</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phone number for fiduciary to call if they have questions</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address for written responses</a:t>
                      </a:r>
                    </a:p>
                    <a:p>
                      <a:pPr marL="0" indent="0" fontAlgn="t">
                        <a:buFont typeface="Arial" panose="020B0604020202020204" pitchFamily="34" charset="0"/>
                        <a:buNone/>
                      </a:pPr>
                      <a:endParaRPr lang="en-US" dirty="0">
                        <a:effectLst/>
                      </a:endParaRPr>
                    </a:p>
                    <a:p>
                      <a:pPr fontAlgn="t"/>
                      <a:r>
                        <a:rPr lang="en-US" dirty="0">
                          <a:effectLst/>
                          <a:latin typeface="arial" panose="020B0604020202020204" pitchFamily="34" charset="0"/>
                        </a:rPr>
                        <a:t>Establish </a:t>
                      </a:r>
                      <a:r>
                        <a:rPr lang="en-US" i="1" dirty="0">
                          <a:effectLst/>
                          <a:latin typeface="arial" panose="020B0604020202020204" pitchFamily="34" charset="0"/>
                        </a:rPr>
                        <a:t>Interview - Fiduciary </a:t>
                      </a:r>
                      <a:r>
                        <a:rPr lang="en-US" dirty="0">
                          <a:effectLst/>
                          <a:latin typeface="arial" panose="020B0604020202020204" pitchFamily="34" charset="0"/>
                        </a:rPr>
                        <a:t>development activity for review in 14 days</a:t>
                      </a:r>
                      <a:endParaRPr lang="en-US" dirty="0">
                        <a:effectLst/>
                      </a:endParaRPr>
                    </a:p>
                  </a:txBody>
                  <a:tcPr marL="6350" marR="6350" marT="6350" marB="6350"/>
                </a:tc>
                <a:extLst>
                  <a:ext uri="{0D108BD9-81ED-4DB2-BD59-A6C34878D82A}">
                    <a16:rowId xmlns:a16="http://schemas.microsoft.com/office/drawing/2014/main" val="3356683723"/>
                  </a:ext>
                </a:extLst>
              </a:tr>
              <a:tr h="963561">
                <a:tc>
                  <a:txBody>
                    <a:bodyPr/>
                    <a:lstStyle/>
                    <a:p>
                      <a:pPr algn="ctr" fontAlgn="t"/>
                      <a:r>
                        <a:rPr lang="en-US" dirty="0">
                          <a:effectLst/>
                          <a:latin typeface="arial" panose="020B0604020202020204" pitchFamily="34" charset="0"/>
                        </a:rPr>
                        <a:t>3</a:t>
                      </a:r>
                      <a:endParaRPr lang="en-US" dirty="0">
                        <a:effectLst/>
                      </a:endParaRPr>
                    </a:p>
                  </a:txBody>
                  <a:tcPr marL="6350" marR="6350" marT="6350" marB="6350"/>
                </a:tc>
                <a:tc>
                  <a:txBody>
                    <a:bodyPr/>
                    <a:lstStyle/>
                    <a:p>
                      <a:pPr fontAlgn="t"/>
                      <a:r>
                        <a:rPr lang="en-US" dirty="0">
                          <a:effectLst/>
                          <a:latin typeface="arial" panose="020B0604020202020204" pitchFamily="34" charset="0"/>
                        </a:rPr>
                        <a:t>If no response received after 14 days:</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update DATE field for development activity for 14 days</a:t>
                      </a:r>
                      <a:endParaRPr lang="en-US" dirty="0">
                        <a:effectLst/>
                      </a:endParaRPr>
                    </a:p>
                    <a:p>
                      <a:pPr marL="285750" indent="-285750" fontAlgn="t">
                        <a:buFont typeface="Arial" panose="020B0604020202020204" pitchFamily="34" charset="0"/>
                        <a:buChar char="•"/>
                      </a:pPr>
                      <a:r>
                        <a:rPr lang="en-US" dirty="0">
                          <a:effectLst/>
                          <a:latin typeface="arial" panose="020B0604020202020204" pitchFamily="34" charset="0"/>
                        </a:rPr>
                        <a:t>send </a:t>
                      </a:r>
                      <a:r>
                        <a:rPr lang="en-US" i="1" dirty="0">
                          <a:effectLst/>
                          <a:latin typeface="arial" panose="020B0604020202020204" pitchFamily="34" charset="0"/>
                        </a:rPr>
                        <a:t>Bank Letter Fiduciary</a:t>
                      </a:r>
                      <a:r>
                        <a:rPr lang="en-US" dirty="0">
                          <a:effectLst/>
                          <a:latin typeface="arial" panose="020B0604020202020204" pitchFamily="34" charset="0"/>
                        </a:rPr>
                        <a:t> for final address verification</a:t>
                      </a:r>
                      <a:endParaRPr lang="en-US" dirty="0">
                        <a:effectLst/>
                      </a:endParaRPr>
                    </a:p>
                  </a:txBody>
                  <a:tcPr marL="6350" marR="6350" marT="6350" marB="6350"/>
                </a:tc>
                <a:extLst>
                  <a:ext uri="{0D108BD9-81ED-4DB2-BD59-A6C34878D82A}">
                    <a16:rowId xmlns:a16="http://schemas.microsoft.com/office/drawing/2014/main" val="4286024605"/>
                  </a:ext>
                </a:extLst>
              </a:tr>
            </a:tbl>
          </a:graphicData>
        </a:graphic>
      </p:graphicFrame>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8</a:t>
            </a:fld>
            <a:endParaRPr lang="en-US" dirty="0"/>
          </a:p>
        </p:txBody>
      </p:sp>
      <p:sp>
        <p:nvSpPr>
          <p:cNvPr id="5" name="Title 1">
            <a:extLst>
              <a:ext uri="{FF2B5EF4-FFF2-40B4-BE49-F238E27FC236}">
                <a16:creationId xmlns:a16="http://schemas.microsoft.com/office/drawing/2014/main" id="{6FF974E8-513E-CA73-BB12-BCC6934050B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2620991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6BEBD-5B00-4E6E-B428-720A924092C1}"/>
              </a:ext>
              <a:ext uri="{C183D7F6-B498-43B3-948B-1728B52AA6E4}">
                <adec:decorative xmlns:adec="http://schemas.microsoft.com/office/drawing/2017/decorative" val="0"/>
              </a:ext>
            </a:extLst>
          </p:cNvPr>
          <p:cNvSpPr>
            <a:spLocks noGrp="1"/>
          </p:cNvSpPr>
          <p:nvPr>
            <p:ph type="title"/>
          </p:nvPr>
        </p:nvSpPr>
        <p:spPr/>
        <p:txBody>
          <a:bodyPr>
            <a:normAutofit fontScale="90000"/>
          </a:bodyPr>
          <a:lstStyle/>
          <a:p>
            <a:r>
              <a:rPr lang="en-US" dirty="0"/>
              <a:t>Face-to-Face Contact</a:t>
            </a:r>
          </a:p>
        </p:txBody>
      </p:sp>
      <p:sp>
        <p:nvSpPr>
          <p:cNvPr id="3" name="Content Placeholder 2">
            <a:extLst>
              <a:ext uri="{FF2B5EF4-FFF2-40B4-BE49-F238E27FC236}">
                <a16:creationId xmlns:a16="http://schemas.microsoft.com/office/drawing/2014/main" id="{5CFC08FF-3097-466B-A1BE-63D7A4C5B753}"/>
              </a:ext>
            </a:extLst>
          </p:cNvPr>
          <p:cNvSpPr>
            <a:spLocks noGrp="1"/>
          </p:cNvSpPr>
          <p:nvPr>
            <p:ph idx="1"/>
          </p:nvPr>
        </p:nvSpPr>
        <p:spPr/>
        <p:txBody>
          <a:bodyPr>
            <a:normAutofit/>
          </a:bodyPr>
          <a:lstStyle/>
          <a:p>
            <a:pPr marL="400050"/>
            <a:r>
              <a:rPr lang="en-US" dirty="0"/>
              <a:t>Schedule face-to-face meeting when:</a:t>
            </a:r>
          </a:p>
          <a:p>
            <a:pPr marL="800100" lvl="1"/>
            <a:r>
              <a:rPr lang="en-US" dirty="0"/>
              <a:t>Previous telephonic attempts unsuccessful</a:t>
            </a:r>
          </a:p>
          <a:p>
            <a:pPr marL="800100" lvl="1"/>
            <a:r>
              <a:rPr lang="en-US" dirty="0"/>
              <a:t>Adequate documentation not provided</a:t>
            </a:r>
          </a:p>
          <a:p>
            <a:pPr marL="400050"/>
            <a:r>
              <a:rPr lang="en-US" dirty="0"/>
              <a:t>Exceptions</a:t>
            </a:r>
          </a:p>
          <a:p>
            <a:pPr marL="800100" lvl="1"/>
            <a:r>
              <a:rPr lang="en-US" dirty="0"/>
              <a:t>Incarcerated</a:t>
            </a:r>
          </a:p>
          <a:p>
            <a:pPr marL="800100" lvl="1"/>
            <a:r>
              <a:rPr lang="en-US" dirty="0"/>
              <a:t>Hospital with restrictive entry rules</a:t>
            </a:r>
          </a:p>
          <a:p>
            <a:pPr marL="800100" lvl="1"/>
            <a:r>
              <a:rPr lang="en-US" dirty="0"/>
              <a:t>Exempt due to age</a:t>
            </a:r>
          </a:p>
          <a:p>
            <a:pPr marL="800100" lvl="1"/>
            <a:r>
              <a:rPr lang="en-US" dirty="0"/>
              <a:t>Documented safety concern</a:t>
            </a:r>
          </a:p>
        </p:txBody>
      </p:sp>
      <p:sp>
        <p:nvSpPr>
          <p:cNvPr id="4" name="Slide Number Placeholder 3">
            <a:extLst>
              <a:ext uri="{FF2B5EF4-FFF2-40B4-BE49-F238E27FC236}">
                <a16:creationId xmlns:a16="http://schemas.microsoft.com/office/drawing/2014/main" id="{3B7B82BF-FD21-449D-9ABD-B571CD7BF67D}"/>
              </a:ext>
            </a:extLst>
          </p:cNvPr>
          <p:cNvSpPr>
            <a:spLocks noGrp="1"/>
          </p:cNvSpPr>
          <p:nvPr>
            <p:ph type="sldNum" sz="quarter" idx="12"/>
          </p:nvPr>
        </p:nvSpPr>
        <p:spPr/>
        <p:txBody>
          <a:bodyPr/>
          <a:lstStyle/>
          <a:p>
            <a:fld id="{31640669-3FD2-4B34-9A2D-584949EF09F8}" type="slidenum">
              <a:rPr lang="en-US" smtClean="0"/>
              <a:pPr/>
              <a:t>9</a:t>
            </a:fld>
            <a:endParaRPr lang="en-US" dirty="0"/>
          </a:p>
        </p:txBody>
      </p:sp>
      <p:sp>
        <p:nvSpPr>
          <p:cNvPr id="5" name="Title 1">
            <a:extLst>
              <a:ext uri="{FF2B5EF4-FFF2-40B4-BE49-F238E27FC236}">
                <a16:creationId xmlns:a16="http://schemas.microsoft.com/office/drawing/2014/main" id="{6FF974E8-513E-CA73-BB12-BCC6934050B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Field Examinations</a:t>
            </a:r>
            <a:endParaRPr lang="en-US" sz="3200" dirty="0"/>
          </a:p>
        </p:txBody>
      </p:sp>
    </p:spTree>
    <p:extLst>
      <p:ext uri="{BB962C8B-B14F-4D97-AF65-F5344CB8AC3E}">
        <p14:creationId xmlns:p14="http://schemas.microsoft.com/office/powerpoint/2010/main" val="31426762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Initial Appointment Field Examinations&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8&quot;&gt;&lt;property id=&quot;20148&quot; value=&quot;5&quot;/&gt;&lt;property id=&quot;20300&quot; value=&quot;Slide 18 - &amp;quot;TMS Survey and Assessment&amp;quot;&quot;/&gt;&lt;property id=&quot;20307&quot; value=&quot;320&quot;/&gt;&lt;/object&gt;&lt;object type=&quot;3&quot; unique_id=&quot;10049&quot;&gt;&lt;property id=&quot;20148&quot; value=&quot;5&quot;/&gt;&lt;property id=&quot;20300&quot; value=&quot;Slide 5 - &amp;quot;Purpose&amp;quot;&quot;/&gt;&lt;property id=&quot;20307&quot; value=&quot;322&quot;/&gt;&lt;/object&gt;&lt;object type=&quot;3&quot; unique_id=&quot;10050&quot;&gt;&lt;property id=&quot;20148&quot; value=&quot;5&quot;/&gt;&lt;property id=&quot;20300&quot; value=&quot;Slide 8 - &amp;quot;Interview Logistics and Contacts&amp;quot;&quot;/&gt;&lt;property id=&quot;20307&quot; value=&quot;325&quot;/&gt;&lt;/object&gt;&lt;object type=&quot;3&quot; unique_id=&quot;10051&quot;&gt;&lt;property id=&quot;20148&quot; value=&quot;5&quot;/&gt;&lt;property id=&quot;20300&quot; value=&quot;Slide 9 - &amp;quot;Conditions of the Beneficiary&amp;quot;&quot;/&gt;&lt;property id=&quot;20307&quot; value=&quot;324&quot;/&gt;&lt;/object&gt;&lt;object type=&quot;3&quot; unique_id=&quot;10052&quot;&gt;&lt;property id=&quot;20148&quot; value=&quot;5&quot;/&gt;&lt;property id=&quot;20300&quot; value=&quot;Slide 10 - &amp;quot;Financial Information&amp;quot;&quot;/&gt;&lt;property id=&quot;20307&quot; value=&quot;328&quot;/&gt;&lt;/object&gt;&lt;object type=&quot;3&quot; unique_id=&quot;10053&quot;&gt;&lt;property id=&quot;20148&quot; value=&quot;5&quot;/&gt;&lt;property id=&quot;20300&quot; value=&quot;Slide 12 - &amp;quot;Fiduciary Information&amp;quot;&quot;/&gt;&lt;property id=&quot;20307&quot; value=&quot;327&quot;/&gt;&lt;/object&gt;&lt;object type=&quot;3&quot; unique_id=&quot;10054&quot;&gt;&lt;property id=&quot;20148&quot; value=&quot;5&quot;/&gt;&lt;property id=&quot;20300&quot; value=&quot;Slide 13 - &amp;quot;Authorizing Fees for Fiduciaries&amp;quot;&quot;/&gt;&lt;property id=&quot;20307&quot; value=&quot;326&quot;/&gt;&lt;/object&gt;&lt;object type=&quot;3&quot; unique_id=&quot;10055&quot;&gt;&lt;property id=&quot;20148&quot; value=&quot;5&quot;/&gt;&lt;property id=&quot;20300&quot; value=&quot;Slide 14 - &amp;quot;Protection of Funds Under Management&amp;quot;&quot;/&gt;&lt;property id=&quot;20307&quot; value=&quot;331&quot;/&gt;&lt;/object&gt;&lt;object type=&quot;3&quot; unique_id=&quot;10056&quot;&gt;&lt;property id=&quot;20148&quot; value=&quot;5&quot;/&gt;&lt;property id=&quot;20300&quot; value=&quot;Slide 15 - &amp;quot;Follow-up Actions&amp;quot;&quot;/&gt;&lt;property id=&quot;20307&quot; value=&quot;330&quot;/&gt;&lt;/object&gt;&lt;object type=&quot;3&quot; unique_id=&quot;10057&quot;&gt;&lt;property id=&quot;20148&quot; value=&quot;5&quot;/&gt;&lt;property id=&quot;20300&quot; value=&quot;Slide 16 - &amp;quot;Reports, Letters and Forms&amp;quot;&quot;/&gt;&lt;property id=&quot;20307&quot; value=&quot;329&quot;/&gt;&lt;/object&gt;&lt;object type=&quot;3&quot; unique_id=&quot;10058&quot;&gt;&lt;property id=&quot;20148&quot; value=&quot;5&quot;/&gt;&lt;property id=&quot;20300&quot; value=&quot;Slide 17 - &amp;quot;31. Questions?&amp;quot;&quot;/&gt;&lt;property id=&quot;20307&quot; value=&quot;332&quot;/&gt;&lt;/object&gt;&lt;object type=&quot;3&quot; unique_id=&quot;11615&quot;&gt;&lt;property id=&quot;20148&quot; value=&quot;5&quot;/&gt;&lt;property id=&quot;20300&quot; value=&quot;Slide 4 - &amp;quot;References Cont’d&amp;quot;&quot;/&gt;&lt;property id=&quot;20307&quot; value=&quot;337&quot;/&gt;&lt;/object&gt;&lt;object type=&quot;3&quot; unique_id=&quot;11618&quot;&gt;&lt;property id=&quot;20148&quot; value=&quot;5&quot;/&gt;&lt;property id=&quot;20300&quot; value=&quot;Slide 11 - &amp;quot;Financial Information Cont’d&amp;quot;&quot;/&gt;&lt;property id=&quot;20307&quot; value=&quot;336&quot;/&gt;&lt;/object&gt;&lt;object type=&quot;3&quot; unique_id=&quot;11860&quot;&gt;&lt;property id=&quot;20148&quot; value=&quot;5&quot;/&gt;&lt;property id=&quot;20300&quot; value=&quot;Slide 6 - &amp;quot;Reasons to Conduct&amp;quot;&quot;/&gt;&lt;property id=&quot;20307&quot; value=&quot;339&quot;/&gt;&lt;/object&gt;&lt;object type=&quot;3&quot; unique_id=&quot;11861&quot;&gt;&lt;property id=&quot;20148&quot; value=&quot;5&quot;/&gt;&lt;property id=&quot;20300&quot; value=&quot;Slide 7 - &amp;quot;Types and Frequency&amp;quot;&quot;/&gt;&lt;property id=&quot;20307&quot; value=&quot;338&quot;/&gt;&lt;/object&gt;&lt;/object&gt;&lt;object type=&quot;8&quot; unique_id=&quot;10016&quot;&gt;&lt;/object&gt;&lt;/object&gt;&lt;/database&gt;"/>
  <p:tag name="SECTOMILLISECCONVERTED" val="1"/>
</p:tagLst>
</file>

<file path=ppt/theme/theme1.xml><?xml version="1.0" encoding="utf-8"?>
<a:theme xmlns:a="http://schemas.openxmlformats.org/drawingml/2006/main" name="1_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c2890bd7-e8ab-4aef-aa1e-8c6f23a9c1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45E7958EC9444E9367FFAFF8D145B6" ma:contentTypeVersion="13" ma:contentTypeDescription="Create a new document." ma:contentTypeScope="" ma:versionID="93acde9d26358c3d1926501f070d6de5">
  <xsd:schema xmlns:xsd="http://www.w3.org/2001/XMLSchema" xmlns:xs="http://www.w3.org/2001/XMLSchema" xmlns:p="http://schemas.microsoft.com/office/2006/metadata/properties" xmlns:ns2="c2890bd7-e8ab-4aef-aa1e-8c6f23a9c1f6" xmlns:ns3="5306c06b-3bde-47e8-935a-c34b2f6da98c" targetNamespace="http://schemas.microsoft.com/office/2006/metadata/properties" ma:root="true" ma:fieldsID="2bf1d53d6aad5e176fc8ba8a14916f56" ns2:_="" ns3:_="">
    <xsd:import namespace="c2890bd7-e8ab-4aef-aa1e-8c6f23a9c1f6"/>
    <xsd:import namespace="5306c06b-3bde-47e8-935a-c34b2f6da98c"/>
    <xsd:element name="properties">
      <xsd:complexType>
        <xsd:sequence>
          <xsd:element name="documentManagement">
            <xsd:complexType>
              <xsd:all>
                <xsd:element ref="ns2:MediaServiceMetadata" minOccurs="0"/>
                <xsd:element ref="ns2:MediaServiceFastMetadata" minOccurs="0"/>
                <xsd:element ref="ns2:Description0"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90bd7-e8ab-4aef-aa1e-8c6f23a9c1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Description0" ma:index="10" nillable="true" ma:displayName="Description" ma:internalName="Description0">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306c06b-3bde-47e8-935a-c34b2f6da98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B41635-9CA2-4E4C-8F43-50F466B63852}">
  <ds:schemaRefs>
    <ds:schemaRef ds:uri="c2890bd7-e8ab-4aef-aa1e-8c6f23a9c1f6"/>
    <ds:schemaRef ds:uri="http://schemas.microsoft.com/office/2006/metadata/properties"/>
    <ds:schemaRef ds:uri="http://purl.org/dc/term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 ds:uri="5306c06b-3bde-47e8-935a-c34b2f6da98c"/>
    <ds:schemaRef ds:uri="http://schemas.openxmlformats.org/package/2006/metadata/core-properties"/>
  </ds:schemaRefs>
</ds:datastoreItem>
</file>

<file path=customXml/itemProps2.xml><?xml version="1.0" encoding="utf-8"?>
<ds:datastoreItem xmlns:ds="http://schemas.openxmlformats.org/officeDocument/2006/customXml" ds:itemID="{DC939E2C-26CD-4160-9C14-A57E621C2729}">
  <ds:schemaRefs>
    <ds:schemaRef ds:uri="http://schemas.microsoft.com/sharepoint/v3/contenttype/forms"/>
  </ds:schemaRefs>
</ds:datastoreItem>
</file>

<file path=customXml/itemProps3.xml><?xml version="1.0" encoding="utf-8"?>
<ds:datastoreItem xmlns:ds="http://schemas.openxmlformats.org/officeDocument/2006/customXml" ds:itemID="{20A7321B-CF7A-45E2-A523-F7FAC4F5F0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890bd7-e8ab-4aef-aa1e-8c6f23a9c1f6"/>
    <ds:schemaRef ds:uri="5306c06b-3bde-47e8-935a-c34b2f6da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PFS Template</Template>
  <TotalTime>5090</TotalTime>
  <Words>5303</Words>
  <Application>Microsoft Office PowerPoint</Application>
  <PresentationFormat>On-screen Show (4:3)</PresentationFormat>
  <Paragraphs>688</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arial</vt:lpstr>
      <vt:lpstr>Calibri</vt:lpstr>
      <vt:lpstr>Helvetica Neue</vt:lpstr>
      <vt:lpstr>1_PFS Template</vt:lpstr>
      <vt:lpstr>Fund Usage Field Examinations</vt:lpstr>
      <vt:lpstr>Objectives</vt:lpstr>
      <vt:lpstr>References</vt:lpstr>
      <vt:lpstr>Purpose</vt:lpstr>
      <vt:lpstr>Reasons</vt:lpstr>
      <vt:lpstr>Logistics</vt:lpstr>
      <vt:lpstr>Due Diligence</vt:lpstr>
      <vt:lpstr>Due Diligence</vt:lpstr>
      <vt:lpstr>Face-to-Face Contact</vt:lpstr>
      <vt:lpstr>Accounting Assistance</vt:lpstr>
      <vt:lpstr>Accounting Assistance</vt:lpstr>
      <vt:lpstr>Fiduciary Responses</vt:lpstr>
      <vt:lpstr>Fiduciary Responses</vt:lpstr>
      <vt:lpstr>Missing Fund Usage Reports</vt:lpstr>
      <vt:lpstr>Missing Fund Usage Reports</vt:lpstr>
      <vt:lpstr>Actions</vt:lpstr>
      <vt:lpstr>Actions</vt:lpstr>
      <vt:lpstr>Fiduciary Evasiveness</vt:lpstr>
      <vt:lpstr>Fiduciary Evasiveness</vt:lpstr>
      <vt:lpstr>Misuse Allegation</vt:lpstr>
      <vt:lpstr>Misuse Allegation</vt:lpstr>
      <vt:lpstr>Misuse Allegation</vt:lpstr>
      <vt:lpstr>Misuse Allegation</vt:lpstr>
      <vt:lpstr>Misuse Allegation</vt:lpstr>
      <vt:lpstr>Fiduciary Responsibilities</vt:lpstr>
      <vt:lpstr>Fiduciary Unresponsiveness</vt:lpstr>
      <vt:lpstr>VA Home Loan Issues</vt:lpstr>
      <vt:lpstr>VA Home Loan Issues</vt:lpstr>
      <vt:lpstr>Management  Specific Requests</vt:lpstr>
      <vt:lpstr>Completion</vt:lpstr>
      <vt:lpstr>Documentation</vt:lpstr>
      <vt:lpstr>31. 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 Usage Field Examinations PowerPoint Presentation</dc:title>
  <dc:subject>FE, FSR, LIE, QRT, Misuse Team</dc:subject>
  <dc:creator>Department of Veterans Affairs, Veterans Benefits Administration, Fiduciary Service, STAFF</dc:creator>
  <dc:description>This course teaches learners how to handle information requests and inquiries from external sources other than typical fiduciary correspondence such as Freedom of Information Act (FOIA) requests and congressional inquiries.</dc:description>
  <cp:lastModifiedBy>Kathy Poole</cp:lastModifiedBy>
  <cp:revision>264</cp:revision>
  <cp:lastPrinted>2018-08-06T13:32:09Z</cp:lastPrinted>
  <dcterms:created xsi:type="dcterms:W3CDTF">2016-10-13T19:12:55Z</dcterms:created>
  <dcterms:modified xsi:type="dcterms:W3CDTF">2022-11-16T17:29:22Z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0x0101006845E7958EC9444E9367FFAFF8D145B6</vt:lpwstr>
  </property>
  <property fmtid="{D5CDD505-2E9C-101B-9397-08002B2CF9AE}" pid="3" name="_dlc_DocIdItemGuid">
    <vt:lpwstr>f77a782a-4b87-46a7-880c-bfe650335a61</vt:lpwstr>
  </property>
  <property fmtid="{D5CDD505-2E9C-101B-9397-08002B2CF9AE}" pid="4" name="Language">
    <vt:lpwstr>en</vt:lpwstr>
  </property>
  <property fmtid="{D5CDD505-2E9C-101B-9397-08002B2CF9AE}" pid="5" name="Type">
    <vt:lpwstr>Presentation</vt:lpwstr>
  </property>
</Properties>
</file>