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 id="2147483660" r:id="rId5"/>
    <p:sldMasterId id="2147483683" r:id="rId6"/>
    <p:sldMasterId id="2147483670" r:id="rId7"/>
    <p:sldMasterId id="2147483695" r:id="rId8"/>
    <p:sldMasterId id="2147483719" r:id="rId9"/>
  </p:sldMasterIdLst>
  <p:notesMasterIdLst>
    <p:notesMasterId r:id="rId46"/>
  </p:notesMasterIdLst>
  <p:handoutMasterIdLst>
    <p:handoutMasterId r:id="rId47"/>
  </p:handoutMasterIdLst>
  <p:sldIdLst>
    <p:sldId id="300" r:id="rId10"/>
    <p:sldId id="301" r:id="rId11"/>
    <p:sldId id="285" r:id="rId12"/>
    <p:sldId id="288" r:id="rId13"/>
    <p:sldId id="289" r:id="rId14"/>
    <p:sldId id="330" r:id="rId15"/>
    <p:sldId id="331" r:id="rId16"/>
    <p:sldId id="290" r:id="rId17"/>
    <p:sldId id="291" r:id="rId18"/>
    <p:sldId id="321" r:id="rId19"/>
    <p:sldId id="322" r:id="rId20"/>
    <p:sldId id="323" r:id="rId21"/>
    <p:sldId id="332" r:id="rId22"/>
    <p:sldId id="324" r:id="rId23"/>
    <p:sldId id="295" r:id="rId24"/>
    <p:sldId id="296" r:id="rId25"/>
    <p:sldId id="297" r:id="rId26"/>
    <p:sldId id="298" r:id="rId27"/>
    <p:sldId id="308" r:id="rId28"/>
    <p:sldId id="325" r:id="rId29"/>
    <p:sldId id="326" r:id="rId30"/>
    <p:sldId id="327" r:id="rId31"/>
    <p:sldId id="311" r:id="rId32"/>
    <p:sldId id="312" r:id="rId33"/>
    <p:sldId id="313" r:id="rId34"/>
    <p:sldId id="314" r:id="rId35"/>
    <p:sldId id="315" r:id="rId36"/>
    <p:sldId id="316" r:id="rId37"/>
    <p:sldId id="318" r:id="rId38"/>
    <p:sldId id="319" r:id="rId39"/>
    <p:sldId id="320" r:id="rId40"/>
    <p:sldId id="303" r:id="rId41"/>
    <p:sldId id="328" r:id="rId42"/>
    <p:sldId id="304" r:id="rId43"/>
    <p:sldId id="305" r:id="rId44"/>
    <p:sldId id="307" r:id="rId45"/>
  </p:sldIdLst>
  <p:sldSz cx="12192000" cy="6858000"/>
  <p:notesSz cx="7010400"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mudez, Leland N., VBACO" initials="LNB" lastIdx="7" clrIdx="0">
    <p:extLst>
      <p:ext uri="{19B8F6BF-5375-455C-9EA6-DF929625EA0E}">
        <p15:presenceInfo xmlns:p15="http://schemas.microsoft.com/office/powerpoint/2012/main" userId="Bermudez, Leland N., VBACO" providerId="None"/>
      </p:ext>
    </p:extLst>
  </p:cmAuthor>
  <p:cmAuthor id="2" name="Bernheimer, Allison, VBAVACO" initials="BAV" lastIdx="5" clrIdx="1">
    <p:extLst>
      <p:ext uri="{19B8F6BF-5375-455C-9EA6-DF929625EA0E}">
        <p15:presenceInfo xmlns:p15="http://schemas.microsoft.com/office/powerpoint/2012/main" userId="S::Allison.Bernheimer@va.gov::3340869d-597f-49bb-b879-acf4870afd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FF99"/>
    <a:srgbClr val="B3E175"/>
    <a:srgbClr val="66CCFF"/>
    <a:srgbClr val="3B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11" autoAdjust="0"/>
    <p:restoredTop sz="66200" autoAdjust="0"/>
  </p:normalViewPr>
  <p:slideViewPr>
    <p:cSldViewPr>
      <p:cViewPr varScale="1">
        <p:scale>
          <a:sx n="73" d="100"/>
          <a:sy n="73" d="100"/>
        </p:scale>
        <p:origin x="138" y="60"/>
      </p:cViewPr>
      <p:guideLst>
        <p:guide orient="horz" pos="2160"/>
        <p:guide pos="3840"/>
      </p:guideLst>
    </p:cSldViewPr>
  </p:slideViewPr>
  <p:outlineViewPr>
    <p:cViewPr>
      <p:scale>
        <a:sx n="33" d="100"/>
        <a:sy n="33" d="100"/>
      </p:scale>
      <p:origin x="0" y="-12384"/>
    </p:cViewPr>
  </p:outlineViewPr>
  <p:notesTextViewPr>
    <p:cViewPr>
      <p:scale>
        <a:sx n="1" d="1"/>
        <a:sy n="1" d="1"/>
      </p:scale>
      <p:origin x="0" y="0"/>
    </p:cViewPr>
  </p:notesTextViewPr>
  <p:sorterViewPr>
    <p:cViewPr>
      <p:scale>
        <a:sx n="200" d="100"/>
        <a:sy n="200" d="100"/>
      </p:scale>
      <p:origin x="0" y="-6786"/>
    </p:cViewPr>
  </p:sorterViewPr>
  <p:notesViewPr>
    <p:cSldViewPr>
      <p:cViewPr>
        <p:scale>
          <a:sx n="100" d="100"/>
          <a:sy n="100" d="100"/>
        </p:scale>
        <p:origin x="1842" y="-2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8B904D-FE1D-4BC2-9AA1-D8ADF62BAD1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dirty="0"/>
              <a:t>NIMFA</a:t>
            </a:r>
          </a:p>
        </p:txBody>
      </p:sp>
      <p:sp>
        <p:nvSpPr>
          <p:cNvPr id="3" name="Date Placeholder 2">
            <a:extLst>
              <a:ext uri="{FF2B5EF4-FFF2-40B4-BE49-F238E27FC236}">
                <a16:creationId xmlns:a16="http://schemas.microsoft.com/office/drawing/2014/main" id="{7FB5BD1B-6723-4C35-A936-08BA17B5196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77B6186-0D8B-47F1-994C-4F85488A2691}" type="datetimeFigureOut">
              <a:rPr lang="en-US" smtClean="0"/>
              <a:t>3/5/2021</a:t>
            </a:fld>
            <a:endParaRPr lang="en-US" dirty="0"/>
          </a:p>
        </p:txBody>
      </p:sp>
      <p:sp>
        <p:nvSpPr>
          <p:cNvPr id="4" name="Footer Placeholder 3">
            <a:extLst>
              <a:ext uri="{FF2B5EF4-FFF2-40B4-BE49-F238E27FC236}">
                <a16:creationId xmlns:a16="http://schemas.microsoft.com/office/drawing/2014/main" id="{B93860DC-F393-4C26-8D8E-39CCB2A57E92}"/>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38AC463-DFD4-496B-9C67-BE5490699189}"/>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098D71A-EF90-4C78-9367-3C390DAB54AB}" type="slidenum">
              <a:rPr lang="en-US" smtClean="0"/>
              <a:t>‹#›</a:t>
            </a:fld>
            <a:endParaRPr lang="en-US" dirty="0"/>
          </a:p>
        </p:txBody>
      </p:sp>
    </p:spTree>
    <p:extLst>
      <p:ext uri="{BB962C8B-B14F-4D97-AF65-F5344CB8AC3E}">
        <p14:creationId xmlns:p14="http://schemas.microsoft.com/office/powerpoint/2010/main" val="57969874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a:t>NIMFA</a:t>
            </a:r>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BF6123-5584-4859-9232-7C64D48C60BC}" type="datetimeFigureOut">
              <a:rPr lang="en-US" smtClean="0"/>
              <a:t>3/5/2021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50/content/554400000142700/M28C.VI.A.3--Veterans'-Preference-and-Special-Hiring-Authoritie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vbaw.vba.va.gov/bl/20/cio/20s5/forms/VBA-28-1902f-ARE.pdf" TargetMode="External"/><Relationship Id="rId5" Type="http://schemas.openxmlformats.org/officeDocument/2006/relationships/hyperlink" Target="https://vbaw.vba.va.gov/bl/20/cio/20s5/forms/VBA-28-1902n-ARE.pdf" TargetMode="External"/><Relationship Id="rId4" Type="http://schemas.openxmlformats.org/officeDocument/2006/relationships/hyperlink" Target="https://vbaw.vba.va.gov/bl/20/cio/20s5/forms/VBA-28-1902b-ARE.pdf"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cfr.federalregister.gov/current/title-38/chapter-I/part-21/subpart-A/subject-group-ECFR7c553c1aef4712d/section-21.254#p-21.254(a)" TargetMode="External"/><Relationship Id="rId3" Type="http://schemas.openxmlformats.org/officeDocument/2006/relationships/hyperlink" Target="https://vaww.vrm.km.va.gov/system/templates/selfservice/va_kanew/help/agent/locale/en-US/portal/554400000001050/content/554400000144554/M28C.IV.B.1--Evaluation-Process" TargetMode="External"/><Relationship Id="rId7" Type="http://schemas.openxmlformats.org/officeDocument/2006/relationships/hyperlink" Target="https://vaww.vrm.km.va.gov/system/templates/selfservice/va_kanew/help/agent/locale/en-US/portal/554400000001050/content/554400000156328/M28C.IV.C.4-Rehabilitation-Plans-to-Employability"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vaww.vrm.km.va.gov/system/templates/selfservice/va_kanew/help/agent/locale/en-US/portal/554400000001050/content/554400000144324/M28C.IV.B.2--Vocational-Exploration" TargetMode="External"/><Relationship Id="rId5" Type="http://schemas.openxmlformats.org/officeDocument/2006/relationships/hyperlink" Target="https://vaww.vrm.km.va.gov/system/templates/selfservice/va_kanew/help/agent/locale/en-US/portal/554400000001050/content/554400000144548/M28C.IV.A.1--Chapter-31-Application-Processing-and-Scheduling" TargetMode="External"/><Relationship Id="rId4" Type="http://schemas.openxmlformats.org/officeDocument/2006/relationships/hyperlink" Target="https://vaww.vrm.km.va.gov/system/templates/selfservice/va_kanew/help/agent/locale/en-US/portal/554400000001050/content/554400000149185/M28C.V.A.6--Case-Closur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vaww.vrm.km.va.gov/img/vre/Appendix%20G.docx"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vbaw.vba.va.gov/bl/20/cio/20s5/forms/VBA-28-8606-ARE.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aww.vrm.km.va.gov/img/vre/Appendix%20G.doc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50/content/554400000150244/M28C.IV.C.2-Rehabilitation-Plan-Development-and-Redevelopmen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50/content/554400000150244/M28C.IV.C.2-Rehabilitation-Plan-Development-and-Redevelopment"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vaww.vrm.km.va.gov/system/templates/selfservice/va_kanew/help/agent/locale/en-US/portal/554400000001050/content/554400000156328/M28C.IV.C.4-Rehabilitation-Plans-to-Employability" TargetMode="External"/><Relationship Id="rId4" Type="http://schemas.openxmlformats.org/officeDocument/2006/relationships/hyperlink" Target="https://vaww.vrm.km.va.gov/system/templates/selfservice/va_kanew/help/agent/locale/en-US/portal/554400000001050/content/554400000143054/M28C.IV.C.3--Extended-Evaluation-Pla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vaww.vrm.km.va.gov/img/vre/Appendix%20H.docx"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cfr.federalregister.gov/current/title-38/chapter-I/part-21/subpart-A/subject-group-ECFR7c553c1aef4712d/section-21.257" TargetMode="External"/><Relationship Id="rId5" Type="http://schemas.openxmlformats.org/officeDocument/2006/relationships/hyperlink" Target="https://vaww.vrm.km.va.gov/img/vre/Appendix%20L.docx" TargetMode="External"/><Relationship Id="rId4" Type="http://schemas.openxmlformats.org/officeDocument/2006/relationships/hyperlink" Target="https://vaww.vrm.km.va.gov/system/templates/selfservice/va_kanew/help/agent/locale/en-US/portal/554400000001050/content/554400000150413/M28C.V.A.3--Services,-Supplies,-and-Equipment"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tel:+18727010185,,198457921# "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vaww.vrm.km.va.gov/img/vre/Appendix%20H.docx"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vaww.vrm.km.va.gov/system/templates/selfservice/va_kanew/help/agent/locale/en-US/portal/554400000001050/content/554400000150252/M28C.IV.C.6--Independent-Living-Plan" TargetMode="External"/><Relationship Id="rId5" Type="http://schemas.openxmlformats.org/officeDocument/2006/relationships/hyperlink" Target="https://ecfr.federalregister.gov/current/title-38/chapter-I/part-21/subpart-A/subject-group-ECFR7c553c1aef4712d/section-21.257" TargetMode="External"/><Relationship Id="rId4" Type="http://schemas.openxmlformats.org/officeDocument/2006/relationships/hyperlink" Target="https://vaww.vrm.km.va.gov/img/vre/Appendix%20L.docx"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50/content/554400000144225/M28C.II.A.4--Advisory-Committee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vbaw.vba.va.gov/bl/20/cio/20s5/forms/VBA-28-8606-ARE.pdf"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vaww.vrm.km.va.gov/system/templates/selfservice/va_kanew/help/agent/locale/en-US/portal/554400000001050/content/554400000143787/M28C.III.A.1--Case-Status-System" TargetMode="External"/><Relationship Id="rId3" Type="http://schemas.openxmlformats.org/officeDocument/2006/relationships/hyperlink" Target="https://ecfr.federalregister.gov/current/title-38/chapter-I/part-21/subpart-A/subject-group-ECFR7c05ce4415bdcf4/section-21.84" TargetMode="External"/><Relationship Id="rId7" Type="http://schemas.openxmlformats.org/officeDocument/2006/relationships/hyperlink" Target="https://ecfr.federalregister.gov/current/title-38/chapter-I/part-21/subpart-A/subject-group-ECFR1772199ffaa592f/section-21.212"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ecfr.federalregister.gov/current/title-38/chapter-I/part-21/subpart-A/subject-group-ECFR1772199ffaa592f/section-21.214" TargetMode="External"/><Relationship Id="rId5" Type="http://schemas.openxmlformats.org/officeDocument/2006/relationships/hyperlink" Target="https://vaww.vrm.km.va.gov/system/templates/selfservice/va_kanew/help/agent/locale/en-US/portal/554400000001050/content/554400000150244/M28C.IV.C.2-Rehabilitation-Plan-Development-and-Redevelopment" TargetMode="External"/><Relationship Id="rId4" Type="http://schemas.openxmlformats.org/officeDocument/2006/relationships/hyperlink" Target="https://ecfr.federalregister.gov/current/title-38/chapter-I/part-21/subpart-A/subject-group-ECFR7c05ce4415bdcf4/section-21.88"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cfr.federalregister.gov/current/title-38/chapter-I/part-21/subpart-A/subject-group-ECFR1772199ffaa592f/section-21.214"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ecfr.federalregister.gov/current/title-38/chapter-I/part-21/subpart-A/subject-group-ECFR7c553c1aef4712d/section-21.257" TargetMode="External"/><Relationship Id="rId4" Type="http://schemas.openxmlformats.org/officeDocument/2006/relationships/hyperlink" Target="https://ecfr.federalregister.gov/current/title-38/chapter-I/part-21/subpart-A/subject-group-ECFR7c553c1aef4712d/section-21.252"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cfr.federalregister.gov/current/title-38/chapter-I/part-21/subpart-A/subject-group-ECFR7c553c1aef4712d/section-21.252"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ecfr.federalregister.gov/current/title-38/chapter-I/part-21/subpart-A/subject-group-ECFR7c553c1aef4712d/section-21.257"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50/content/554400000150244/M28C.IV.C.2-Rehabilitation-Plan-Development-and-Redevelopmen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cfr.federalregister.gov/current/title-38/chapter-I/part-21/subpart-A/subject-group-ECFR1772199ffaa592f/section-21.214"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50/content/554400000150244/M28C.IV.C.2-Rehabilitation-Plan-Development-and-Redevelopmen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vaww.vrm.km.va.gov/system/templates/selfservice/va_kanew/help/agent/locale/en-US/portal/554400000001050/content/554400000143117/M28C.V.A.5--Interruptions" TargetMode="External"/><Relationship Id="rId3" Type="http://schemas.openxmlformats.org/officeDocument/2006/relationships/hyperlink" Target="https://vaww.vrm.km.va.gov/system/templates/selfservice/va_kanew/help/agent/locale/en-US/portal/554400000001050/content/554400000150244/M28C.IV.C.2-Rehabilitation-Plan-Development-and-Redevelopment" TargetMode="External"/><Relationship Id="rId7" Type="http://schemas.openxmlformats.org/officeDocument/2006/relationships/hyperlink" Target="https://vaww.vrm.km.va.gov/system/templates/selfservice/va_kanew/help/agent/locale/en-US/portal/554400000001050/content/554400000143787/M28C.III.A.1--Case-Status-System"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vbaw.vba.va.gov/bl/20/cio/20s5/forms/VBA-20-0998-ARE.pdf" TargetMode="External"/><Relationship Id="rId5" Type="http://schemas.openxmlformats.org/officeDocument/2006/relationships/hyperlink" Target="https://www.knowva.ebenefits.va.gov/img/vre/VR-58.docx" TargetMode="External"/><Relationship Id="rId4" Type="http://schemas.openxmlformats.org/officeDocument/2006/relationships/hyperlink" Target="https://vaww.vrm.km.va.gov/system/templates/selfservice/va_kanew/help/agent/locale/en-US/portal/554400000001050/content/554400000150621/M28C.V.A.2--Case-Management-Assistance" TargetMode="External"/><Relationship Id="rId9" Type="http://schemas.openxmlformats.org/officeDocument/2006/relationships/hyperlink" Target="https://vaww.vrm.km.va.gov/system/templates/selfservice/va_kanew/help/agent/locale/en-US/portal/554400000001050/content/554400000149185/M28C.V.A.6--Case-Closur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50/content/554400000143787/M28C.III.A.1--Case-Status-Syste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cfr.federalregister.gov/current/title-38/chapter-I/part-21/subpart-A/subject-group-ECFR0d0752d1c772ae2/section-21.268"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vaww.vrm.km.va.gov/system/templates/selfservice/va_kanew/help/agent/locale/en-US/portal/554400000001050/content/554400000144166/M28C.V.B.9--Employment-Adjustment-Allowance"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50/content/554400000149185/M28C.V.A.6--Case-Closur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uscode.house.gov/view.xhtml?req=(title:38%20section:3117%20edition:prelim)%20OR%20(granuleid:USC-prelim-title38-section3117)&amp;f=treesort&amp;edition=prelim&amp;num=0&amp;jumpTo=true"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vaww.vrm.km.va.gov/system/templates/selfservice/va_kanew/help/agent/locale/en-US/portal/554400000001050/content/554400000143938/M28C.IV.C.5%20%20Self-Employment%20Plan#b 5.04a" TargetMode="External"/><Relationship Id="rId5" Type="http://schemas.openxmlformats.org/officeDocument/2006/relationships/hyperlink" Target="https://uscode.house.gov/view.xhtml?req=(title:15%20section:633%20edition:prelim)%20OR%20(granuleid:USC-prelim-title15-section633)&amp;f=treesort&amp;edition=prelim&amp;num=0&amp;jumpTo=true" TargetMode="External"/><Relationship Id="rId4" Type="http://schemas.openxmlformats.org/officeDocument/2006/relationships/hyperlink" Target="https://vaww.vrm.km.va.gov/system/templates/selfservice/va_kanew/help/agent/locale/en-US/portal/554400000001050/content/554400000143938/M28C.IV.C.5%20%20Self-Employment%20Plan#a 5.04a"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ba.go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Dale: </a:t>
            </a:r>
            <a:r>
              <a:rPr lang="en-US" dirty="0"/>
              <a:t>Hello everyone, welcome and thanks for dialing in early to our VR&amp;E Self-Employment Training for Chicago. My name is Lamoyd Figures, VR&amp;E Training Specialist and I would like to take the time to conduct an audio check and to go over some MS Teams functions that we will be using today. Assisting me from training is Dale Sagotsky.  First, let’s go over this slide, hopefully most of you all have been hearing me indicating that the audio is working well. If not, hopefully you have been reading the screen and will use the floating menu bar to raise your hand to indicate you may need some assistance and a training team member will be reaching out to you behind the scenes individually. You can use this raise or hand icon or the IM chat to indicate your need for assistance throughout the training. We will go over the IM Chat feature on the next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DBC8F-63B1-4FA3-B2AA-042012ECE9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718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a claimant expresses an interest in self-employment, the VRC must assess whether the claimant has an existing business by verifying that both of the following factors apply:</a:t>
            </a:r>
            <a:endParaRPr lang="en-US" dirty="0">
              <a:effectLst/>
            </a:endParaRPr>
          </a:p>
          <a:p>
            <a:r>
              <a:rPr lang="en-US" sz="1200" kern="1200" dirty="0">
                <a:solidFill>
                  <a:schemeClr val="tx1"/>
                </a:solidFill>
                <a:effectLst/>
                <a:latin typeface="+mn-lt"/>
                <a:ea typeface="+mn-ea"/>
                <a:cs typeface="+mn-cs"/>
              </a:rPr>
              <a:t>The claimant has been self-employed for one year or more (see note below).</a:t>
            </a:r>
          </a:p>
          <a:p>
            <a:endParaRPr lang="en-US" dirty="0">
              <a:effectLst/>
            </a:endParaRPr>
          </a:p>
          <a:p>
            <a:r>
              <a:rPr lang="en-US" sz="1200" kern="1200" dirty="0">
                <a:solidFill>
                  <a:schemeClr val="tx1"/>
                </a:solidFill>
                <a:effectLst/>
                <a:latin typeface="+mn-lt"/>
                <a:ea typeface="+mn-ea"/>
                <a:cs typeface="+mn-cs"/>
              </a:rPr>
              <a:t>The business is operational and economically viable as evidenced by tax returns or financial statements that verify generated income.</a:t>
            </a:r>
          </a:p>
          <a:p>
            <a:endParaRPr lang="en-US" dirty="0">
              <a:effectLst/>
            </a:endParaRP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 In general, the VRC may accept the claimant’s statement whether he or she has been self-employed for a year or more.  (This does not apply to evidence validating the business is operational and economically viable.)  The only time VA will not accept a claimant’s statement concerning being self-employed for a year or more is when the claimant’s statement raises a question of validity, the statement conflicts with other evidence in the record, or there is a reasonable indication of fraud or misrepresentation.  In these instances, VR&amp;E staff should request income data to verify if the claimant owns an existing business.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VRC must conduct a job analysis on-site at the existing business to determine if the existing business is suitable, if accommodations are needed to enable the claimant to perform essential job functions, and if the claimant has overcome the effects of any identified impairment(s) to employment.  Refer to </a:t>
            </a:r>
            <a:r>
              <a:rPr lang="en-US" sz="1200" kern="1200" dirty="0">
                <a:solidFill>
                  <a:schemeClr val="tx1"/>
                </a:solidFill>
                <a:effectLst/>
                <a:latin typeface="+mn-lt"/>
                <a:ea typeface="+mn-ea"/>
                <a:cs typeface="+mn-cs"/>
                <a:hlinkClick r:id="rId3"/>
              </a:rPr>
              <a:t>M28C.VI.A.2</a:t>
            </a:r>
            <a:r>
              <a:rPr lang="en-US" dirty="0">
                <a:effectLst/>
                <a:hlinkClick r:id="rId3"/>
              </a:rPr>
              <a:t> </a:t>
            </a:r>
            <a:r>
              <a:rPr lang="en-US" sz="1200" kern="1200" dirty="0">
                <a:solidFill>
                  <a:schemeClr val="tx1"/>
                </a:solidFill>
                <a:effectLst/>
                <a:latin typeface="+mn-lt"/>
                <a:ea typeface="+mn-ea"/>
                <a:cs typeface="+mn-cs"/>
              </a:rPr>
              <a:t> for more information on job accommodations.</a:t>
            </a:r>
          </a:p>
          <a:p>
            <a:endParaRPr lang="en-US" dirty="0">
              <a:effectLst/>
            </a:endParaRPr>
          </a:p>
          <a:p>
            <a:r>
              <a:rPr lang="en-US" sz="1200" kern="1200" dirty="0">
                <a:solidFill>
                  <a:schemeClr val="tx1"/>
                </a:solidFill>
                <a:effectLst/>
                <a:latin typeface="+mn-lt"/>
                <a:ea typeface="+mn-ea"/>
                <a:cs typeface="+mn-cs"/>
              </a:rPr>
              <a:t>When a claimant who owns an existing business has been determined entitled to VR&amp;E services, the VRC must determine whether it is currently reasonably feasible for the claimant to maintain the business as suitable employment.</a:t>
            </a:r>
          </a:p>
          <a:p>
            <a:endParaRPr lang="en-US" dirty="0">
              <a:effectLst/>
            </a:endParaRPr>
          </a:p>
          <a:p>
            <a:r>
              <a:rPr lang="en-US" sz="1200" kern="1200" dirty="0">
                <a:solidFill>
                  <a:schemeClr val="tx1"/>
                </a:solidFill>
                <a:effectLst/>
                <a:latin typeface="+mn-lt"/>
                <a:ea typeface="+mn-ea"/>
                <a:cs typeface="+mn-cs"/>
              </a:rPr>
              <a:t>If the existing business is suitable, but the claimant needs accommodations to perform the essential job functions as identified in a job analysis, the services needed to maintain employment must be outlined in a rehabilitation plan.  VR&amp;E cannot provide services solely to expand or update an existing suitable business or make it more profitable.</a:t>
            </a:r>
            <a:endParaRPr lang="en-US" dirty="0">
              <a:effectLst/>
            </a:endParaRPr>
          </a:p>
          <a:p>
            <a:r>
              <a:rPr lang="en-US" sz="1200" kern="1200" dirty="0">
                <a:solidFill>
                  <a:schemeClr val="tx1"/>
                </a:solidFill>
                <a:effectLst/>
                <a:latin typeface="+mn-lt"/>
                <a:ea typeface="+mn-ea"/>
                <a:cs typeface="+mn-cs"/>
              </a:rPr>
              <a:t>If the existing business is not suitable, the VRC must use the job analysis to identify the factors precluding the existing business from being suitable and what services would be needed to address those factors.  The VRC must then determine if the needed services are reasonable.  If they are not reasonable, the VRC must determine that it is not possible to make the existing business suitable and assist the claimant in selecting a suitable vocational goal.</a:t>
            </a:r>
            <a:endParaRPr lang="en-US" dirty="0">
              <a:effectLst/>
            </a:endParaRPr>
          </a:p>
          <a:p>
            <a:r>
              <a:rPr lang="en-US" sz="1200" kern="1200" dirty="0">
                <a:solidFill>
                  <a:schemeClr val="tx1"/>
                </a:solidFill>
                <a:effectLst/>
                <a:latin typeface="+mn-lt"/>
                <a:ea typeface="+mn-ea"/>
                <a:cs typeface="+mn-cs"/>
              </a:rPr>
              <a:t>All determinations related to the existing business process must be clearly documented using </a:t>
            </a:r>
            <a:r>
              <a:rPr lang="en-US" sz="1200" kern="1200" dirty="0">
                <a:solidFill>
                  <a:schemeClr val="tx1"/>
                </a:solidFill>
                <a:effectLst/>
                <a:latin typeface="+mn-lt"/>
                <a:ea typeface="+mn-ea"/>
                <a:cs typeface="+mn-cs"/>
                <a:hlinkClick r:id="rId4"/>
              </a:rPr>
              <a:t>VAF 28-1902b</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5"/>
              </a:rPr>
              <a:t>VAF 28-1902n</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6"/>
              </a:rPr>
              <a:t>VAF 28-1902f</a:t>
            </a:r>
            <a:r>
              <a:rPr lang="en-US" sz="1200" kern="1200" dirty="0">
                <a:solidFill>
                  <a:schemeClr val="tx1"/>
                </a:solidFill>
                <a:effectLst/>
                <a:latin typeface="+mn-lt"/>
                <a:ea typeface="+mn-ea"/>
                <a:cs typeface="+mn-cs"/>
              </a:rPr>
              <a:t>, or in electronic case notes, as appropriate.</a:t>
            </a:r>
            <a:endParaRPr lang="en-US" dirty="0">
              <a:effectLst/>
            </a:endParaRPr>
          </a:p>
          <a:p>
            <a:endParaRPr lang="en-US" dirty="0">
              <a:effectLst/>
            </a:endParaRPr>
          </a:p>
          <a:p>
            <a:endParaRPr lang="en-US" dirty="0"/>
          </a:p>
        </p:txBody>
      </p:sp>
      <p:sp>
        <p:nvSpPr>
          <p:cNvPr id="4" name="Header Placeholder 3"/>
          <p:cNvSpPr>
            <a:spLocks noGrp="1"/>
          </p:cNvSpPr>
          <p:nvPr>
            <p:ph type="hdr" sz="quarter"/>
          </p:nvPr>
        </p:nvSpPr>
        <p:spPr/>
        <p:txBody>
          <a:bodyPr/>
          <a:lstStyle/>
          <a:p>
            <a:r>
              <a:rPr lang="en-US"/>
              <a:t>NIMFA</a:t>
            </a:r>
            <a:endParaRPr lang="en-US" dirty="0"/>
          </a:p>
        </p:txBody>
      </p:sp>
      <p:sp>
        <p:nvSpPr>
          <p:cNvPr id="5" name="Slide Number Placeholder 4"/>
          <p:cNvSpPr>
            <a:spLocks noGrp="1"/>
          </p:cNvSpPr>
          <p:nvPr>
            <p:ph type="sldNum" sz="quarter" idx="5"/>
          </p:nvPr>
        </p:nvSpPr>
        <p:spPr/>
        <p:txBody>
          <a:bodyPr/>
          <a:lstStyle/>
          <a:p>
            <a:fld id="{A263C7BD-EE4B-42E2-A75C-958D06C60C46}" type="slidenum">
              <a:rPr lang="en-US" smtClean="0"/>
              <a:t>10</a:t>
            </a:fld>
            <a:endParaRPr lang="en-US" dirty="0"/>
          </a:p>
        </p:txBody>
      </p:sp>
    </p:spTree>
    <p:extLst>
      <p:ext uri="{BB962C8B-B14F-4D97-AF65-F5344CB8AC3E}">
        <p14:creationId xmlns:p14="http://schemas.microsoft.com/office/powerpoint/2010/main" val="291148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following explains the different scenarios for pre-entitlement or post-entitlement determinations needed when the claimant owns an existing business: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Business is Suitable</a:t>
            </a:r>
            <a:endParaRPr lang="en-US" b="1" dirty="0">
              <a:effectLst/>
            </a:endParaRPr>
          </a:p>
          <a:p>
            <a:r>
              <a:rPr lang="en-US" sz="1200" b="1" kern="1200" dirty="0">
                <a:solidFill>
                  <a:schemeClr val="tx1"/>
                </a:solidFill>
                <a:effectLst/>
                <a:latin typeface="+mn-lt"/>
                <a:ea typeface="+mn-ea"/>
                <a:cs typeface="+mn-cs"/>
              </a:rPr>
              <a:t>(a) Entitlement Not Determined</a:t>
            </a:r>
            <a:endParaRPr lang="en-US" b="1" dirty="0">
              <a:effectLst/>
            </a:endParaRPr>
          </a:p>
          <a:p>
            <a:r>
              <a:rPr lang="en-US" sz="1200" b="1" kern="1200" dirty="0">
                <a:solidFill>
                  <a:schemeClr val="tx1"/>
                </a:solidFill>
                <a:effectLst/>
                <a:latin typeface="+mn-lt"/>
                <a:ea typeface="+mn-ea"/>
                <a:cs typeface="+mn-cs"/>
              </a:rPr>
              <a:t>(Change Date February 14, 2017)</a:t>
            </a:r>
            <a:endParaRPr lang="en-US" b="1" dirty="0">
              <a:effectLst/>
            </a:endParaRPr>
          </a:p>
          <a:p>
            <a:r>
              <a:rPr lang="en-US" sz="1200" kern="1200" dirty="0">
                <a:solidFill>
                  <a:schemeClr val="tx1"/>
                </a:solidFill>
                <a:effectLst/>
                <a:latin typeface="+mn-lt"/>
                <a:ea typeface="+mn-ea"/>
                <a:cs typeface="+mn-cs"/>
              </a:rPr>
              <a:t>If an entitlement determination has not yet been finalized, and after the job analysis it is determined that the business is suitable and accommodations are not needed to enable the claimant to perform essential job functions, the VRC must pursue discontinuance since the claimant has overcome the effects of the identified impairment to employment and would not be entitled for services, as outlined in </a:t>
            </a:r>
            <a:r>
              <a:rPr lang="en-US" sz="1200" kern="1200" dirty="0">
                <a:solidFill>
                  <a:schemeClr val="tx1"/>
                </a:solidFill>
                <a:effectLst/>
                <a:latin typeface="+mn-lt"/>
                <a:ea typeface="+mn-ea"/>
                <a:cs typeface="+mn-cs"/>
                <a:hlinkClick r:id="rId3"/>
              </a:rPr>
              <a:t>M28C.IV.B.1 </a:t>
            </a:r>
            <a:r>
              <a:rPr lang="en-US" sz="1200" kern="1200" dirty="0">
                <a:solidFill>
                  <a:schemeClr val="tx1"/>
                </a:solidFill>
                <a:effectLst/>
                <a:latin typeface="+mn-lt"/>
                <a:ea typeface="+mn-ea"/>
                <a:cs typeface="+mn-cs"/>
              </a:rPr>
              <a:t>.</a:t>
            </a:r>
            <a:endParaRPr lang="en-US" dirty="0">
              <a:effectLst/>
            </a:endParaRPr>
          </a:p>
          <a:p>
            <a:r>
              <a:rPr lang="en-US" sz="1200" b="1" kern="1200" dirty="0">
                <a:solidFill>
                  <a:schemeClr val="tx1"/>
                </a:solidFill>
                <a:effectLst/>
                <a:latin typeface="+mn-lt"/>
                <a:ea typeface="+mn-ea"/>
                <a:cs typeface="+mn-cs"/>
              </a:rPr>
              <a:t>(b) Entitlement Determined</a:t>
            </a:r>
            <a:endParaRPr lang="en-US" b="1" dirty="0">
              <a:effectLst/>
            </a:endParaRPr>
          </a:p>
          <a:p>
            <a:r>
              <a:rPr lang="en-US" sz="1200" b="1" kern="1200" dirty="0">
                <a:solidFill>
                  <a:schemeClr val="tx1"/>
                </a:solidFill>
                <a:effectLst/>
                <a:latin typeface="+mn-lt"/>
                <a:ea typeface="+mn-ea"/>
                <a:cs typeface="+mn-cs"/>
              </a:rPr>
              <a:t>(Change Date February 14, 2017)</a:t>
            </a:r>
            <a:endParaRPr lang="en-US" b="1" dirty="0">
              <a:effectLst/>
            </a:endParaRPr>
          </a:p>
          <a:p>
            <a:r>
              <a:rPr lang="en-US" sz="1200" kern="1200" dirty="0">
                <a:solidFill>
                  <a:schemeClr val="tx1"/>
                </a:solidFill>
                <a:effectLst/>
                <a:latin typeface="+mn-lt"/>
                <a:ea typeface="+mn-ea"/>
                <a:cs typeface="+mn-cs"/>
              </a:rPr>
              <a:t>If the VRC determines that the claimant owns or has started an existing business after the claimant has already been found entitled and the claimant is requesting assistance with the business, the VRC must determine if the business is suitable by conducting a job analysis to determine if accommodations are needed to enable the claimant to perform essential job functions.</a:t>
            </a:r>
            <a:endParaRPr lang="en-US" dirty="0">
              <a:effectLst/>
            </a:endParaRPr>
          </a:p>
          <a:p>
            <a:r>
              <a:rPr lang="en-US" sz="1200" kern="1200" dirty="0">
                <a:solidFill>
                  <a:schemeClr val="tx1"/>
                </a:solidFill>
                <a:effectLst/>
                <a:latin typeface="+mn-lt"/>
                <a:ea typeface="+mn-ea"/>
                <a:cs typeface="+mn-cs"/>
              </a:rPr>
              <a:t>If the claimant has been determined entitled and the VRC discovers and verifies that the claimant has an existing business that is suitable and accommodations are not needed to enable the claimant to perform essential job functions, the VRC may pursue discontinuance.  Refer to </a:t>
            </a:r>
            <a:r>
              <a:rPr lang="en-US" sz="1200" kern="1200" dirty="0">
                <a:solidFill>
                  <a:schemeClr val="tx1"/>
                </a:solidFill>
                <a:effectLst/>
                <a:latin typeface="+mn-lt"/>
                <a:ea typeface="+mn-ea"/>
                <a:cs typeface="+mn-cs"/>
                <a:hlinkClick r:id="rId4"/>
              </a:rPr>
              <a:t>M28C.V.A.6</a:t>
            </a:r>
            <a:r>
              <a:rPr lang="en-US" dirty="0">
                <a:effectLst/>
                <a:hlinkClick r:id="rId4"/>
              </a:rPr>
              <a:t> </a:t>
            </a:r>
            <a:r>
              <a:rPr lang="en-US" sz="1200" kern="1200" dirty="0">
                <a:solidFill>
                  <a:schemeClr val="tx1"/>
                </a:solidFill>
                <a:effectLst/>
                <a:latin typeface="+mn-lt"/>
                <a:ea typeface="+mn-ea"/>
                <a:cs typeface="+mn-cs"/>
              </a:rPr>
              <a:t> for information on case closures.</a:t>
            </a:r>
          </a:p>
          <a:p>
            <a:endParaRPr lang="en-US" dirty="0">
              <a:effectLst/>
            </a:endParaRPr>
          </a:p>
          <a:p>
            <a:r>
              <a:rPr lang="en-US" sz="1200" kern="1200" dirty="0">
                <a:solidFill>
                  <a:schemeClr val="tx1"/>
                </a:solidFill>
                <a:effectLst/>
                <a:latin typeface="+mn-lt"/>
                <a:ea typeface="+mn-ea"/>
                <a:cs typeface="+mn-cs"/>
              </a:rPr>
              <a:t>If a rehabilitation plan has already been written and approved for the claimant, he or she may continue to receive services outlined in his or her current plan to achieve suitable employment.</a:t>
            </a:r>
          </a:p>
          <a:p>
            <a:endParaRPr lang="en-US" dirty="0">
              <a:effectLst/>
            </a:endParaRPr>
          </a:p>
          <a:p>
            <a:r>
              <a:rPr lang="en-US" sz="1200" b="1" kern="1200" dirty="0">
                <a:solidFill>
                  <a:schemeClr val="tx1"/>
                </a:solidFill>
                <a:effectLst/>
                <a:latin typeface="+mn-lt"/>
                <a:ea typeface="+mn-ea"/>
                <a:cs typeface="+mn-cs"/>
              </a:rPr>
              <a:t>2.  Business is Not Suitable</a:t>
            </a:r>
            <a:endParaRPr lang="en-US" b="1" dirty="0">
              <a:effectLst/>
            </a:endParaRPr>
          </a:p>
          <a:p>
            <a:r>
              <a:rPr lang="en-US" sz="1200" b="1" kern="1200" dirty="0">
                <a:solidFill>
                  <a:schemeClr val="tx1"/>
                </a:solidFill>
                <a:effectLst/>
                <a:latin typeface="+mn-lt"/>
                <a:ea typeface="+mn-ea"/>
                <a:cs typeface="+mn-cs"/>
              </a:rPr>
              <a:t>(Change Date October 1, 2020)</a:t>
            </a:r>
            <a:endParaRPr lang="en-US" b="1" dirty="0">
              <a:effectLst/>
            </a:endParaRPr>
          </a:p>
          <a:p>
            <a:r>
              <a:rPr lang="en-US" sz="1200" kern="1200" dirty="0">
                <a:solidFill>
                  <a:schemeClr val="tx1"/>
                </a:solidFill>
                <a:effectLst/>
                <a:latin typeface="+mn-lt"/>
                <a:ea typeface="+mn-ea"/>
                <a:cs typeface="+mn-cs"/>
              </a:rPr>
              <a:t>If the business is not suitable because accommodations are needed to enable the claimant to perform essential job functions, the VRC must determine entitlement and follow the processes for entitlement, feasibility determination, and vocational exploration as outlined in </a:t>
            </a:r>
            <a:r>
              <a:rPr lang="en-US" sz="1200" kern="1200" dirty="0">
                <a:solidFill>
                  <a:schemeClr val="tx1"/>
                </a:solidFill>
                <a:effectLst/>
                <a:latin typeface="+mn-lt"/>
                <a:ea typeface="+mn-ea"/>
                <a:cs typeface="+mn-cs"/>
                <a:hlinkClick r:id="rId5"/>
              </a:rPr>
              <a:t>M28C.IV.A.1 </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3"/>
              </a:rPr>
              <a:t>M28C.IV.B.1 </a:t>
            </a:r>
            <a:r>
              <a:rPr lang="en-US" sz="1200" kern="1200" dirty="0">
                <a:solidFill>
                  <a:schemeClr val="tx1"/>
                </a:solidFill>
                <a:effectLst/>
                <a:latin typeface="+mn-lt"/>
                <a:ea typeface="+mn-ea"/>
                <a:cs typeface="+mn-cs"/>
              </a:rPr>
              <a:t>, and </a:t>
            </a:r>
            <a:r>
              <a:rPr lang="en-US" sz="1200" kern="1200" dirty="0">
                <a:solidFill>
                  <a:schemeClr val="tx1"/>
                </a:solidFill>
                <a:effectLst/>
                <a:latin typeface="+mn-lt"/>
                <a:ea typeface="+mn-ea"/>
                <a:cs typeface="+mn-cs"/>
                <a:hlinkClick r:id="rId6"/>
              </a:rPr>
              <a:t>M28C.IV.B.2</a:t>
            </a:r>
            <a:r>
              <a:rPr lang="en-US" dirty="0">
                <a:effectLst/>
                <a:hlinkClick r:id="rId6"/>
              </a:rPr>
              <a:t> </a:t>
            </a:r>
            <a:r>
              <a:rPr lang="en-US" sz="1200" kern="1200" dirty="0">
                <a:solidFill>
                  <a:schemeClr val="tx1"/>
                </a:solidFill>
                <a:effectLst/>
                <a:latin typeface="+mn-lt"/>
                <a:ea typeface="+mn-ea"/>
                <a:cs typeface="+mn-cs"/>
              </a:rPr>
              <a:t>.</a:t>
            </a:r>
            <a:endParaRPr lang="en-US" dirty="0">
              <a:effectLst/>
            </a:endParaRPr>
          </a:p>
          <a:p>
            <a:r>
              <a:rPr lang="en-US" sz="1200" kern="1200" dirty="0">
                <a:solidFill>
                  <a:schemeClr val="tx1"/>
                </a:solidFill>
                <a:effectLst/>
                <a:latin typeface="+mn-lt"/>
                <a:ea typeface="+mn-ea"/>
                <a:cs typeface="+mn-cs"/>
              </a:rPr>
              <a:t>After selection of a suitable vocational goal, if it is determined that it is appropriate for the claimant to continue pursuit of the existing business, services may be provided under a combined Individualized Written Rehabilitation Plan (IWRP) / Individualized Employment Assistance Plan (IEAP), as outlined in </a:t>
            </a:r>
            <a:r>
              <a:rPr lang="en-US" sz="1200" kern="1200" dirty="0">
                <a:solidFill>
                  <a:schemeClr val="tx1"/>
                </a:solidFill>
                <a:effectLst/>
                <a:latin typeface="+mn-lt"/>
                <a:ea typeface="+mn-ea"/>
                <a:cs typeface="+mn-cs"/>
                <a:hlinkClick r:id="rId7"/>
              </a:rPr>
              <a:t>M28C.IV.C.4</a:t>
            </a:r>
            <a:r>
              <a:rPr lang="en-US" sz="1200" kern="1200" dirty="0">
                <a:solidFill>
                  <a:schemeClr val="tx1"/>
                </a:solidFill>
                <a:effectLst/>
                <a:latin typeface="+mn-lt"/>
                <a:ea typeface="+mn-ea"/>
                <a:cs typeface="+mn-cs"/>
              </a:rPr>
              <a:t>, to enable the claimant to perform essential job functions.  In accordance with </a:t>
            </a:r>
            <a:r>
              <a:rPr lang="en-US" sz="1200" kern="1200" dirty="0">
                <a:solidFill>
                  <a:schemeClr val="tx1"/>
                </a:solidFill>
                <a:effectLst/>
                <a:latin typeface="+mn-lt"/>
                <a:ea typeface="+mn-ea"/>
                <a:cs typeface="+mn-cs"/>
                <a:hlinkClick r:id="rId8"/>
              </a:rPr>
              <a:t>38 CFR 21.254(a), </a:t>
            </a:r>
            <a:r>
              <a:rPr lang="en-US" sz="1200" kern="1200" dirty="0">
                <a:solidFill>
                  <a:schemeClr val="tx1"/>
                </a:solidFill>
                <a:effectLst/>
                <a:latin typeface="+mn-lt"/>
                <a:ea typeface="+mn-ea"/>
                <a:cs typeface="+mn-cs"/>
              </a:rPr>
              <a:t>VR&amp;E may authorize payment for an assistive technology specialist to travel to the claimant’s workplace and assess his or her worksite to ensure it is ergonomically correct and meets his or her needs.  The case will not be considered as a self-employment case for the purposes of vocational rehabilitation.  Services must only include accommodations needed to overcome disability related barriers (i.e., referral to a VA Medical Center for therapy and other medical treatment options).  Neither a business plan nor category assignment are required for these cases.  Prior to case closure, the claimant must receive follow-up services for a minimum of 60 calendar days and a final site visit is required.  If the business is virtual, the case manager must visit the site online.</a:t>
            </a:r>
            <a:endParaRPr lang="en-US" dirty="0">
              <a:effectLst/>
            </a:endParaRPr>
          </a:p>
          <a:p>
            <a:r>
              <a:rPr lang="en-US" sz="1200" kern="1200" dirty="0">
                <a:solidFill>
                  <a:schemeClr val="tx1"/>
                </a:solidFill>
                <a:effectLst/>
                <a:latin typeface="+mn-lt"/>
                <a:ea typeface="+mn-ea"/>
                <a:cs typeface="+mn-cs"/>
              </a:rPr>
              <a:t>If the claimant owns an existing business and the VRC determines that intensive accommodations that could potentially change the business structure are needed to make the business suitable (e.g., hiring employees to perform essential job functions), the VRC must assess the claimant’s rehabilitation needs to determine the next steps.</a:t>
            </a:r>
            <a:endParaRPr lang="en-US" dirty="0">
              <a:effectLst/>
            </a:endParaRPr>
          </a:p>
          <a:p>
            <a:r>
              <a:rPr lang="en-US" sz="1200" kern="1200" dirty="0">
                <a:solidFill>
                  <a:schemeClr val="tx1"/>
                </a:solidFill>
                <a:effectLst/>
                <a:latin typeface="+mn-lt"/>
                <a:ea typeface="+mn-ea"/>
                <a:cs typeface="+mn-cs"/>
              </a:rPr>
              <a:t>If self-employment is determined to be appropriate for the claimant after further vocational exploration, the self-employment process outlined in this chapter must be followed.  Since intensive accommodations that would change the business structure are needed, a new business plan would be required.</a:t>
            </a:r>
            <a:endParaRPr lang="en-US" dirty="0">
              <a:effectLst/>
            </a:endParaRPr>
          </a:p>
          <a:p>
            <a:r>
              <a:rPr lang="en-US" sz="1200" kern="1200" dirty="0">
                <a:solidFill>
                  <a:schemeClr val="tx1"/>
                </a:solidFill>
                <a:effectLst/>
                <a:latin typeface="+mn-lt"/>
                <a:ea typeface="+mn-ea"/>
                <a:cs typeface="+mn-cs"/>
              </a:rPr>
              <a:t>The claimant may pursue alternative rehabilitation options if self-employment is not determined to be appropriate.</a:t>
            </a:r>
          </a:p>
          <a:p>
            <a:endParaRPr lang="en-US" dirty="0">
              <a:effectLst/>
            </a:endParaRPr>
          </a:p>
          <a:p>
            <a:endParaRPr lang="en-US" dirty="0"/>
          </a:p>
        </p:txBody>
      </p:sp>
      <p:sp>
        <p:nvSpPr>
          <p:cNvPr id="4" name="Header Placeholder 3"/>
          <p:cNvSpPr>
            <a:spLocks noGrp="1"/>
          </p:cNvSpPr>
          <p:nvPr>
            <p:ph type="hdr" sz="quarter"/>
          </p:nvPr>
        </p:nvSpPr>
        <p:spPr/>
        <p:txBody>
          <a:bodyPr/>
          <a:lstStyle/>
          <a:p>
            <a:r>
              <a:rPr lang="en-US"/>
              <a:t>NIMFA</a:t>
            </a:r>
            <a:endParaRPr lang="en-US" dirty="0"/>
          </a:p>
        </p:txBody>
      </p:sp>
      <p:sp>
        <p:nvSpPr>
          <p:cNvPr id="5" name="Slide Number Placeholder 4"/>
          <p:cNvSpPr>
            <a:spLocks noGrp="1"/>
          </p:cNvSpPr>
          <p:nvPr>
            <p:ph type="sldNum" sz="quarter" idx="5"/>
          </p:nvPr>
        </p:nvSpPr>
        <p:spPr/>
        <p:txBody>
          <a:bodyPr/>
          <a:lstStyle/>
          <a:p>
            <a:fld id="{A263C7BD-EE4B-42E2-A75C-958D06C60C46}" type="slidenum">
              <a:rPr lang="en-US" smtClean="0"/>
              <a:t>11</a:t>
            </a:fld>
            <a:endParaRPr lang="en-US" dirty="0"/>
          </a:p>
        </p:txBody>
      </p:sp>
    </p:spTree>
    <p:extLst>
      <p:ext uri="{BB962C8B-B14F-4D97-AF65-F5344CB8AC3E}">
        <p14:creationId xmlns:p14="http://schemas.microsoft.com/office/powerpoint/2010/main" val="3245253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combined IWRP/IEAP may be completed after determination of a suitable vocational goal to provide services to a claimant who owns an existing business.  The combined IWRP/IEAP guides a claimant who owns an existing business through a program of employment services designed to maintain suitable employment.  Since a plan to maintain an existing business is not considered a self-employment plan, neither VR&amp;E Officer nor Executive Director of VR&amp;E Service approval is required unless the annual cost of the plan is </a:t>
            </a:r>
            <a:r>
              <a:rPr lang="en-US" sz="1200" kern="1200">
                <a:solidFill>
                  <a:schemeClr val="tx1"/>
                </a:solidFill>
                <a:effectLst/>
                <a:latin typeface="+mn-lt"/>
                <a:ea typeface="+mn-ea"/>
                <a:cs typeface="+mn-cs"/>
              </a:rPr>
              <a:t>over $35,000</a:t>
            </a:r>
            <a:r>
              <a:rPr lang="en-US" sz="1200" kern="1200" dirty="0">
                <a:solidFill>
                  <a:schemeClr val="tx1"/>
                </a:solidFill>
                <a:effectLst/>
                <a:latin typeface="+mn-lt"/>
                <a:ea typeface="+mn-ea"/>
                <a:cs typeface="+mn-cs"/>
              </a:rPr>
              <a:t>.</a:t>
            </a:r>
            <a:endParaRPr lang="en-US" dirty="0"/>
          </a:p>
        </p:txBody>
      </p:sp>
      <p:sp>
        <p:nvSpPr>
          <p:cNvPr id="4" name="Header Placeholder 3"/>
          <p:cNvSpPr>
            <a:spLocks noGrp="1"/>
          </p:cNvSpPr>
          <p:nvPr>
            <p:ph type="hdr" sz="quarter"/>
          </p:nvPr>
        </p:nvSpPr>
        <p:spPr/>
        <p:txBody>
          <a:bodyPr/>
          <a:lstStyle/>
          <a:p>
            <a:r>
              <a:rPr lang="en-US"/>
              <a:t>NIMFA</a:t>
            </a:r>
            <a:endParaRPr lang="en-US" dirty="0"/>
          </a:p>
        </p:txBody>
      </p:sp>
      <p:sp>
        <p:nvSpPr>
          <p:cNvPr id="5" name="Slide Number Placeholder 4"/>
          <p:cNvSpPr>
            <a:spLocks noGrp="1"/>
          </p:cNvSpPr>
          <p:nvPr>
            <p:ph type="sldNum" sz="quarter" idx="5"/>
          </p:nvPr>
        </p:nvSpPr>
        <p:spPr/>
        <p:txBody>
          <a:bodyPr/>
          <a:lstStyle/>
          <a:p>
            <a:fld id="{A263C7BD-EE4B-42E2-A75C-958D06C60C46}" type="slidenum">
              <a:rPr lang="en-US" smtClean="0"/>
              <a:t>12</a:t>
            </a:fld>
            <a:endParaRPr lang="en-US" dirty="0"/>
          </a:p>
        </p:txBody>
      </p:sp>
    </p:spTree>
    <p:extLst>
      <p:ext uri="{BB962C8B-B14F-4D97-AF65-F5344CB8AC3E}">
        <p14:creationId xmlns:p14="http://schemas.microsoft.com/office/powerpoint/2010/main" val="2446556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1181099" y="4416425"/>
            <a:ext cx="4838701" cy="4183063"/>
          </a:xfrm>
        </p:spPr>
        <p:txBody>
          <a:bodyPr/>
          <a:lstStyle/>
          <a:p>
            <a:pPr marL="0" indent="0">
              <a:buNone/>
            </a:pPr>
            <a:endParaRPr lang="en-US" sz="1200" dirty="0"/>
          </a:p>
          <a:p>
            <a:pPr marL="114300" indent="0">
              <a:buNone/>
            </a:pPr>
            <a:r>
              <a:rPr lang="en-US" sz="2000" dirty="0"/>
              <a:t>What is the required tool to assist in determining if self-employment is appropriate? Appendix G. Preliminary Evaluation Self-Employment Checklist . </a:t>
            </a:r>
          </a:p>
          <a:p>
            <a:pPr marL="114300" indent="0">
              <a:buNone/>
            </a:pPr>
            <a:endParaRPr lang="en-US" sz="2000" dirty="0"/>
          </a:p>
          <a:p>
            <a:r>
              <a:rPr lang="en-US" sz="1200" kern="1200" dirty="0">
                <a:solidFill>
                  <a:schemeClr val="tx1"/>
                </a:solidFill>
                <a:effectLst/>
                <a:latin typeface="+mn-lt"/>
                <a:ea typeface="+mn-ea"/>
                <a:cs typeface="+mn-cs"/>
              </a:rPr>
              <a:t>As part of the vocational exploration process, the VRC must utilize the Preliminary Evaluation Self-Employment Checklist, </a:t>
            </a:r>
            <a:r>
              <a:rPr lang="en-US" sz="1200" kern="1200" dirty="0">
                <a:solidFill>
                  <a:schemeClr val="tx1"/>
                </a:solidFill>
                <a:effectLst/>
                <a:latin typeface="+mn-lt"/>
                <a:ea typeface="+mn-ea"/>
                <a:cs typeface="+mn-cs"/>
                <a:hlinkClick r:id="rId3"/>
              </a:rPr>
              <a:t>Appendix G</a:t>
            </a:r>
            <a:r>
              <a:rPr lang="en-US" sz="1200" kern="1200" dirty="0">
                <a:solidFill>
                  <a:schemeClr val="tx1"/>
                </a:solidFill>
                <a:effectLst/>
                <a:latin typeface="+mn-lt"/>
                <a:ea typeface="+mn-ea"/>
                <a:cs typeface="+mn-cs"/>
              </a:rPr>
              <a:t>, to determine if self-employment is appropriate for the claimant.  The Preliminary Evaluation Self-Employment Checklist is a guide to assess the claimant’s needs, potential, suitability and readiness to start a business.  The checklist also identifies and addresses all issues or barriers to the successful pursuit of a self-employment plan.  Since self-employment is one of the most demanding tracks to employment, at this point in the evaluation the VRC must obtain a clear understanding of the claimant’s motivation, functional abilities, and interests.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Appendix G has 64 questions designed to ensure the Veteran has considered all of the various issues surrounding and challenges anticipated with a self-employment plan.</a:t>
            </a:r>
          </a:p>
          <a:p>
            <a:endParaRPr lang="en-US" sz="2000" dirty="0">
              <a:effectLst/>
            </a:endParaRPr>
          </a:p>
          <a:p>
            <a:r>
              <a:rPr lang="en-US" sz="1200" kern="1200" dirty="0">
                <a:solidFill>
                  <a:schemeClr val="tx1"/>
                </a:solidFill>
                <a:effectLst/>
                <a:latin typeface="+mn-lt"/>
                <a:ea typeface="+mn-ea"/>
                <a:cs typeface="+mn-cs"/>
                <a:hlinkClick r:id="rId3"/>
              </a:rPr>
              <a:t>Appendix G</a:t>
            </a:r>
            <a:r>
              <a:rPr lang="en-US" sz="1200" kern="1200" dirty="0">
                <a:solidFill>
                  <a:schemeClr val="tx1"/>
                </a:solidFill>
                <a:effectLst/>
                <a:latin typeface="+mn-lt"/>
                <a:ea typeface="+mn-ea"/>
                <a:cs typeface="+mn-cs"/>
              </a:rPr>
              <a:t> findings will assist the VRC in determining next steps.  The VRC must discuss the findings from the checklist with the claimant and determine if self-employment is appropriate.  If self-employment is appropriate, the VRC will proceed to the self-employment process below.  If self-employment is not appropriate at this time, the VRC will consider alternatives and/or further rehabilitation services to assist the claimant in becoming ready for self-employment.  The VRC must document the next steps in the plan development process on the </a:t>
            </a:r>
            <a:r>
              <a:rPr lang="en-US" sz="1200" kern="1200" dirty="0">
                <a:solidFill>
                  <a:schemeClr val="tx1"/>
                </a:solidFill>
                <a:effectLst/>
                <a:latin typeface="+mn-lt"/>
                <a:ea typeface="+mn-ea"/>
                <a:cs typeface="+mn-cs"/>
                <a:hlinkClick r:id="rId4"/>
              </a:rPr>
              <a:t>VAF 28-8606</a:t>
            </a:r>
            <a:r>
              <a:rPr lang="en-US" sz="1200" kern="1200" dirty="0">
                <a:solidFill>
                  <a:schemeClr val="tx1"/>
                </a:solidFill>
                <a:effectLst/>
                <a:latin typeface="+mn-lt"/>
                <a:ea typeface="+mn-ea"/>
                <a:cs typeface="+mn-cs"/>
              </a:rPr>
              <a:t>, Notes from Counseling and Next Steps.  The claimant’s signature on </a:t>
            </a:r>
            <a:r>
              <a:rPr lang="en-US" sz="1200" kern="1200" dirty="0">
                <a:solidFill>
                  <a:schemeClr val="tx1"/>
                </a:solidFill>
                <a:effectLst/>
                <a:latin typeface="+mn-lt"/>
                <a:ea typeface="+mn-ea"/>
                <a:cs typeface="+mn-cs"/>
                <a:hlinkClick r:id="rId4"/>
              </a:rPr>
              <a:t>VAF 28-8606 </a:t>
            </a:r>
            <a:r>
              <a:rPr lang="en-US" sz="1200" kern="1200" dirty="0">
                <a:solidFill>
                  <a:schemeClr val="tx1"/>
                </a:solidFill>
                <a:effectLst/>
                <a:latin typeface="+mn-lt"/>
                <a:ea typeface="+mn-ea"/>
                <a:cs typeface="+mn-cs"/>
              </a:rPr>
              <a:t>must be obtained, the original copy must be provided to him or her, and a copy filed in the claimant’s VR&amp;E record along with </a:t>
            </a:r>
            <a:r>
              <a:rPr lang="en-US" sz="1200" kern="1200" dirty="0">
                <a:solidFill>
                  <a:schemeClr val="tx1"/>
                </a:solidFill>
                <a:effectLst/>
                <a:latin typeface="+mn-lt"/>
                <a:ea typeface="+mn-ea"/>
                <a:cs typeface="+mn-cs"/>
                <a:hlinkClick r:id="rId3"/>
              </a:rPr>
              <a:t>Appendix G.</a:t>
            </a:r>
            <a:endParaRPr lang="en-US" sz="2000" dirty="0">
              <a:effectLst/>
            </a:endParaRPr>
          </a:p>
          <a:p>
            <a:pPr marL="114300" indent="0">
              <a:buNone/>
            </a:pPr>
            <a:endParaRPr lang="en-US" sz="2000" dirty="0"/>
          </a:p>
          <a:p>
            <a:pPr marL="114300" indent="0">
              <a:buNone/>
            </a:pPr>
            <a:endParaRPr lang="en-US" sz="2000" dirty="0"/>
          </a:p>
        </p:txBody>
      </p:sp>
      <p:sp>
        <p:nvSpPr>
          <p:cNvPr id="4" name="Slide Number Placeholder 3"/>
          <p:cNvSpPr>
            <a:spLocks noGrp="1"/>
          </p:cNvSpPr>
          <p:nvPr>
            <p:ph type="sldNum" sz="quarter" idx="10"/>
          </p:nvPr>
        </p:nvSpPr>
        <p:spPr/>
        <p:txBody>
          <a:bodyPr/>
          <a:lstStyle/>
          <a:p>
            <a:fld id="{E7DBB7C3-9A60-4780-BF7E-18E95E50321D}" type="slidenum">
              <a:rPr lang="en-US" smtClean="0"/>
              <a:t>13</a:t>
            </a:fld>
            <a:endParaRPr lang="en-US" dirty="0"/>
          </a:p>
        </p:txBody>
      </p:sp>
      <p:sp>
        <p:nvSpPr>
          <p:cNvPr id="5" name="Header Placeholder 4">
            <a:extLst>
              <a:ext uri="{FF2B5EF4-FFF2-40B4-BE49-F238E27FC236}">
                <a16:creationId xmlns:a16="http://schemas.microsoft.com/office/drawing/2014/main" id="{E11E418C-D3F6-4C54-9CA8-BEA748AEDDA5}"/>
              </a:ext>
            </a:extLst>
          </p:cNvPr>
          <p:cNvSpPr>
            <a:spLocks noGrp="1"/>
          </p:cNvSpPr>
          <p:nvPr>
            <p:ph type="hdr" sz="quarter" idx="11"/>
          </p:nvPr>
        </p:nvSpPr>
        <p:spPr/>
        <p:txBody>
          <a:bodyPr/>
          <a:lstStyle/>
          <a:p>
            <a:r>
              <a:rPr lang="en-US" dirty="0"/>
              <a:t>NIMFA</a:t>
            </a:r>
          </a:p>
        </p:txBody>
      </p:sp>
    </p:spTree>
    <p:extLst>
      <p:ext uri="{BB962C8B-B14F-4D97-AF65-F5344CB8AC3E}">
        <p14:creationId xmlns:p14="http://schemas.microsoft.com/office/powerpoint/2010/main" val="356149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some situations, a claimant will complete the objectives of an Individualized Written Rehabilitation Plan leading to a traditional employment goal and subsequently request VR&amp;E assistance with self-employment.  If it is determined that the claimant does not own an existing business, the claimant must be given the Self-Employment Fact Sheet and the </a:t>
            </a:r>
            <a:r>
              <a:rPr lang="en-US" sz="1200" kern="1200" dirty="0">
                <a:solidFill>
                  <a:schemeClr val="tx1"/>
                </a:solidFill>
                <a:effectLst/>
                <a:latin typeface="+mn-lt"/>
                <a:ea typeface="+mn-ea"/>
                <a:cs typeface="+mn-cs"/>
                <a:hlinkClick r:id="rId3"/>
              </a:rPr>
              <a:t>Appendix G</a:t>
            </a:r>
            <a:r>
              <a:rPr lang="en-US" sz="1200" kern="1200" dirty="0">
                <a:solidFill>
                  <a:schemeClr val="tx1"/>
                </a:solidFill>
                <a:effectLst/>
                <a:latin typeface="+mn-lt"/>
                <a:ea typeface="+mn-ea"/>
                <a:cs typeface="+mn-cs"/>
              </a:rPr>
              <a:t>, which must be completed prior to beginning the self-employment process.  If self-employment is appropriate, then the VRC will proceed to the self-employment process.  If self-employment is not appropriate, then the VRC may consider alternative rehabilitation services, such as employment services or further services to assist the claimant in becoming ready for self-employment.</a:t>
            </a:r>
            <a:endParaRPr lang="en-US" dirty="0"/>
          </a:p>
        </p:txBody>
      </p:sp>
      <p:sp>
        <p:nvSpPr>
          <p:cNvPr id="4" name="Header Placeholder 3"/>
          <p:cNvSpPr>
            <a:spLocks noGrp="1"/>
          </p:cNvSpPr>
          <p:nvPr>
            <p:ph type="hdr" sz="quarter"/>
          </p:nvPr>
        </p:nvSpPr>
        <p:spPr/>
        <p:txBody>
          <a:bodyPr/>
          <a:lstStyle/>
          <a:p>
            <a:r>
              <a:rPr lang="en-US"/>
              <a:t>NIMFA</a:t>
            </a:r>
            <a:endParaRPr lang="en-US" dirty="0"/>
          </a:p>
        </p:txBody>
      </p:sp>
      <p:sp>
        <p:nvSpPr>
          <p:cNvPr id="5" name="Slide Number Placeholder 4"/>
          <p:cNvSpPr>
            <a:spLocks noGrp="1"/>
          </p:cNvSpPr>
          <p:nvPr>
            <p:ph type="sldNum" sz="quarter" idx="5"/>
          </p:nvPr>
        </p:nvSpPr>
        <p:spPr/>
        <p:txBody>
          <a:bodyPr/>
          <a:lstStyle/>
          <a:p>
            <a:fld id="{A263C7BD-EE4B-42E2-A75C-958D06C60C46}" type="slidenum">
              <a:rPr lang="en-US" smtClean="0"/>
              <a:t>14</a:t>
            </a:fld>
            <a:endParaRPr lang="en-US" dirty="0"/>
          </a:p>
        </p:txBody>
      </p:sp>
    </p:spTree>
    <p:extLst>
      <p:ext uri="{BB962C8B-B14F-4D97-AF65-F5344CB8AC3E}">
        <p14:creationId xmlns:p14="http://schemas.microsoft.com/office/powerpoint/2010/main" val="166265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1209675" y="4495800"/>
            <a:ext cx="4708525" cy="4183063"/>
          </a:xfrm>
        </p:spPr>
        <p:txBody>
          <a:bodyPr/>
          <a:lstStyle/>
          <a:p>
            <a:pPr marL="114300" indent="0">
              <a:buNone/>
            </a:pPr>
            <a:endParaRPr lang="en-US" dirty="0"/>
          </a:p>
          <a:p>
            <a:pPr marL="114300" indent="0">
              <a:buNone/>
            </a:pPr>
            <a:r>
              <a:rPr lang="en-US" sz="2000" dirty="0"/>
              <a:t>What is the basis for providing self-employment services? Category assignment.</a:t>
            </a:r>
          </a:p>
          <a:p>
            <a:pPr marL="914400" lvl="2" indent="0" algn="r">
              <a:buNone/>
            </a:pPr>
            <a:r>
              <a:rPr lang="en-US" sz="1400" dirty="0"/>
              <a:t>Citations -  38 CFR 21.214; 21.257; M28C.IV.C.5.03.a</a:t>
            </a:r>
          </a:p>
          <a:p>
            <a:pPr marL="914400" lvl="2" indent="0" algn="r">
              <a:buNone/>
            </a:pPr>
            <a:endParaRPr lang="en-US" sz="1400" dirty="0"/>
          </a:p>
          <a:p>
            <a:r>
              <a:rPr lang="en-US" sz="1200" kern="1200" dirty="0">
                <a:solidFill>
                  <a:schemeClr val="tx1"/>
                </a:solidFill>
                <a:effectLst/>
                <a:latin typeface="+mn-lt"/>
                <a:ea typeface="+mn-ea"/>
                <a:cs typeface="+mn-cs"/>
              </a:rPr>
              <a:t>The provision of service for self-employment in the IWRP/IEAP is based on category assignment. The VRC must assign the claimant to a category of service when the self-employment track is elected.  The category assignment is based on the information obtained from the initial evaluation and the vocational exploration process.</a:t>
            </a:r>
          </a:p>
          <a:p>
            <a:endParaRPr lang="en-US" dirty="0">
              <a:effectLst/>
            </a:endParaRPr>
          </a:p>
          <a:p>
            <a:r>
              <a:rPr lang="en-US" sz="1200" kern="1200" dirty="0">
                <a:solidFill>
                  <a:schemeClr val="tx1"/>
                </a:solidFill>
                <a:effectLst/>
                <a:latin typeface="+mn-lt"/>
                <a:ea typeface="+mn-ea"/>
                <a:cs typeface="+mn-cs"/>
              </a:rPr>
              <a:t>The VRC must inform the claimant that the provision of services is based on category assignment and that VR&amp;E must not be considered the sole source in establishing a business.  Establishing a business requires the claimant to rely mainly on his or her own resources if supplies or related assistance needs are beyond the scope of services that may be provided by VR&amp;E under Category I or Category II assignment.  The claimant may need to secure alternate funding sources if his or her business requires services greater than what VR&amp;E can authorize.  When identifying services and costs during plan development, the VRC must determine whether the services and costs are essential or optional.</a:t>
            </a:r>
          </a:p>
          <a:p>
            <a:endParaRPr lang="en-US" sz="1200" kern="1200" dirty="0">
              <a:solidFill>
                <a:schemeClr val="tx1"/>
              </a:solidFill>
              <a:effectLst/>
              <a:latin typeface="+mn-lt"/>
              <a:ea typeface="+mn-ea"/>
              <a:cs typeface="+mn-cs"/>
            </a:endParaRPr>
          </a:p>
          <a:p>
            <a:pPr marL="914400" lvl="2" indent="0" algn="l">
              <a:buNone/>
            </a:pPr>
            <a:endParaRPr lang="en-US" sz="1400" dirty="0"/>
          </a:p>
          <a:p>
            <a:pPr marL="914400" lvl="2" indent="0" algn="l">
              <a:buNone/>
            </a:pPr>
            <a:endParaRPr lang="en-US" sz="1400" dirty="0"/>
          </a:p>
        </p:txBody>
      </p:sp>
      <p:sp>
        <p:nvSpPr>
          <p:cNvPr id="4" name="Slide Number Placeholder 3"/>
          <p:cNvSpPr>
            <a:spLocks noGrp="1"/>
          </p:cNvSpPr>
          <p:nvPr>
            <p:ph type="sldNum" sz="quarter" idx="10"/>
          </p:nvPr>
        </p:nvSpPr>
        <p:spPr/>
        <p:txBody>
          <a:bodyPr/>
          <a:lstStyle/>
          <a:p>
            <a:fld id="{E7DBB7C3-9A60-4780-BF7E-18E95E50321D}" type="slidenum">
              <a:rPr lang="en-US" smtClean="0"/>
              <a:t>15</a:t>
            </a:fld>
            <a:endParaRPr lang="en-US" dirty="0"/>
          </a:p>
        </p:txBody>
      </p:sp>
      <p:sp>
        <p:nvSpPr>
          <p:cNvPr id="5" name="Header Placeholder 4">
            <a:extLst>
              <a:ext uri="{FF2B5EF4-FFF2-40B4-BE49-F238E27FC236}">
                <a16:creationId xmlns:a16="http://schemas.microsoft.com/office/drawing/2014/main" id="{B9352485-9626-433C-9FBF-035D023FCEC0}"/>
              </a:ext>
            </a:extLst>
          </p:cNvPr>
          <p:cNvSpPr>
            <a:spLocks noGrp="1"/>
          </p:cNvSpPr>
          <p:nvPr>
            <p:ph type="hdr" sz="quarter" idx="11"/>
          </p:nvPr>
        </p:nvSpPr>
        <p:spPr/>
        <p:txBody>
          <a:bodyPr/>
          <a:lstStyle/>
          <a:p>
            <a:r>
              <a:rPr lang="en-US" dirty="0"/>
              <a:t>NIMFA</a:t>
            </a:r>
          </a:p>
        </p:txBody>
      </p:sp>
    </p:spTree>
    <p:extLst>
      <p:ext uri="{BB962C8B-B14F-4D97-AF65-F5344CB8AC3E}">
        <p14:creationId xmlns:p14="http://schemas.microsoft.com/office/powerpoint/2010/main" val="2826490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1152525" y="4424362"/>
            <a:ext cx="4784725" cy="4183063"/>
          </a:xfrm>
        </p:spPr>
        <p:txBody>
          <a:bodyPr/>
          <a:lstStyle/>
          <a:p>
            <a:pPr marL="0" indent="0" algn="l">
              <a:buNone/>
            </a:pPr>
            <a:endParaRPr lang="en-US" sz="900" dirty="0"/>
          </a:p>
          <a:p>
            <a:r>
              <a:rPr lang="en-US" sz="1200" kern="1200" dirty="0">
                <a:solidFill>
                  <a:schemeClr val="tx1"/>
                </a:solidFill>
                <a:effectLst/>
                <a:latin typeface="+mn-lt"/>
                <a:ea typeface="+mn-ea"/>
                <a:cs typeface="+mn-cs"/>
              </a:rPr>
              <a:t>Claimants designated as Category I must meet the following conditions: </a:t>
            </a:r>
            <a:endParaRPr lang="en-US" sz="1800" dirty="0">
              <a:effectLst/>
            </a:endParaRPr>
          </a:p>
          <a:p>
            <a:r>
              <a:rPr lang="en-US" sz="1200" kern="1200" dirty="0">
                <a:solidFill>
                  <a:schemeClr val="tx1"/>
                </a:solidFill>
                <a:effectLst/>
                <a:latin typeface="+mn-lt"/>
                <a:ea typeface="+mn-ea"/>
                <a:cs typeface="+mn-cs"/>
              </a:rPr>
              <a:t>Serious employment handicap (SEH)</a:t>
            </a:r>
            <a:endParaRPr lang="en-US" sz="1800" dirty="0">
              <a:effectLst/>
            </a:endParaRPr>
          </a:p>
          <a:p>
            <a:r>
              <a:rPr lang="en-US" sz="1200" kern="1200" dirty="0">
                <a:solidFill>
                  <a:schemeClr val="tx1"/>
                </a:solidFill>
                <a:effectLst/>
                <a:latin typeface="+mn-lt"/>
                <a:ea typeface="+mn-ea"/>
                <a:cs typeface="+mn-cs"/>
              </a:rPr>
              <a:t>Most-severe service-connected disabilities (SCD).</a:t>
            </a:r>
            <a:endParaRPr lang="en-US" sz="1800" dirty="0">
              <a:effectLst/>
            </a:endParaRPr>
          </a:p>
          <a:p>
            <a:r>
              <a:rPr lang="en-US" sz="1200" kern="1200" dirty="0">
                <a:solidFill>
                  <a:schemeClr val="tx1"/>
                </a:solidFill>
                <a:effectLst/>
                <a:latin typeface="+mn-lt"/>
                <a:ea typeface="+mn-ea"/>
                <a:cs typeface="+mn-cs"/>
              </a:rPr>
              <a:t>Employability limitations are so severe that self-employment is the only option to achieve the rehabilitation goal.</a:t>
            </a:r>
            <a:endParaRPr lang="en-US" sz="1800" dirty="0">
              <a:effectLst/>
            </a:endParaRPr>
          </a:p>
          <a:p>
            <a:r>
              <a:rPr lang="en-US" sz="1200" kern="1200" dirty="0">
                <a:solidFill>
                  <a:schemeClr val="tx1"/>
                </a:solidFill>
                <a:effectLst/>
                <a:latin typeface="+mn-lt"/>
                <a:ea typeface="+mn-ea"/>
                <a:cs typeface="+mn-cs"/>
              </a:rPr>
              <a:t>All other reasonable vocational goals are unsuitable due to the severity of the claimant’s SCDs.</a:t>
            </a:r>
            <a:endParaRPr lang="en-US" sz="1800" dirty="0">
              <a:effectLst/>
            </a:endParaRPr>
          </a:p>
          <a:p>
            <a:r>
              <a:rPr lang="en-US" sz="1200" kern="1200" dirty="0">
                <a:solidFill>
                  <a:schemeClr val="tx1"/>
                </a:solidFill>
                <a:effectLst/>
                <a:latin typeface="+mn-lt"/>
                <a:ea typeface="+mn-ea"/>
                <a:cs typeface="+mn-cs"/>
              </a:rPr>
              <a:t>Individualized Extended Evaluation Plan (IEEP) completed.</a:t>
            </a:r>
            <a:endParaRPr lang="en-US" sz="1800" dirty="0">
              <a:effectLst/>
            </a:endParaRPr>
          </a:p>
          <a:p>
            <a:r>
              <a:rPr lang="en-US" sz="1200" kern="1200" dirty="0">
                <a:solidFill>
                  <a:schemeClr val="tx1"/>
                </a:solidFill>
                <a:effectLst/>
                <a:latin typeface="+mn-lt"/>
                <a:ea typeface="+mn-ea"/>
                <a:cs typeface="+mn-cs"/>
              </a:rPr>
              <a:t>Both the VR&amp;E Officer and Executive Director of VR&amp;E Service concur with the Category I Assignment.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See </a:t>
            </a:r>
            <a:r>
              <a:rPr lang="en-US" sz="1200" kern="1200" dirty="0">
                <a:solidFill>
                  <a:schemeClr val="tx1"/>
                </a:solidFill>
                <a:effectLst/>
                <a:latin typeface="+mn-lt"/>
                <a:ea typeface="+mn-ea"/>
                <a:cs typeface="+mn-cs"/>
                <a:hlinkClick r:id="rId3"/>
              </a:rPr>
              <a:t>M28C.IV.C.2</a:t>
            </a:r>
            <a:r>
              <a:rPr lang="en-US" sz="1200" kern="1200" dirty="0">
                <a:solidFill>
                  <a:schemeClr val="tx1"/>
                </a:solidFill>
                <a:effectLst/>
                <a:latin typeface="+mn-lt"/>
                <a:ea typeface="+mn-ea"/>
                <a:cs typeface="+mn-cs"/>
              </a:rPr>
              <a:t> for information on the Category I approval process.</a:t>
            </a:r>
          </a:p>
          <a:p>
            <a:endParaRPr lang="en-US" sz="1200" kern="1200" dirty="0">
              <a:solidFill>
                <a:schemeClr val="tx1"/>
              </a:solidFill>
              <a:effectLst/>
              <a:latin typeface="+mn-lt"/>
              <a:ea typeface="+mn-ea"/>
              <a:cs typeface="+mn-cs"/>
            </a:endParaRPr>
          </a:p>
          <a:p>
            <a:endParaRPr lang="en-US" sz="1800" dirty="0">
              <a:effectLst/>
            </a:endParaRPr>
          </a:p>
          <a:p>
            <a:r>
              <a:rPr lang="en-US" sz="1200" kern="1200" dirty="0">
                <a:solidFill>
                  <a:schemeClr val="tx1"/>
                </a:solidFill>
                <a:effectLst/>
                <a:latin typeface="+mn-lt"/>
                <a:ea typeface="+mn-ea"/>
                <a:cs typeface="+mn-cs"/>
              </a:rPr>
              <a:t>For a Category I assignment, a realistic start-up budget should only include items that are necessary to start a business.</a:t>
            </a:r>
            <a:endParaRPr lang="en-US" sz="1800" dirty="0">
              <a:effectLst/>
            </a:endParaRPr>
          </a:p>
          <a:p>
            <a:r>
              <a:rPr lang="en-US" sz="1200" kern="1200" dirty="0">
                <a:solidFill>
                  <a:schemeClr val="tx1"/>
                </a:solidFill>
                <a:effectLst/>
                <a:latin typeface="+mn-lt"/>
                <a:ea typeface="+mn-ea"/>
                <a:cs typeface="+mn-cs"/>
              </a:rPr>
              <a:t>Given the stringent requirements for a Category I assignment, it is anticipated that only a small number of claimants will qualify for this level of self-employment services.  If the claimant does not meet the qualifications for Category I, the VRC will consider Category II assignment.</a:t>
            </a:r>
            <a:endParaRPr lang="en-US" sz="1800" dirty="0">
              <a:effectLst/>
            </a:endParaRPr>
          </a:p>
          <a:p>
            <a:pPr marL="0" indent="0" algn="l">
              <a:buNone/>
            </a:pPr>
            <a:endParaRPr lang="en-US" sz="900" dirty="0"/>
          </a:p>
          <a:p>
            <a:pPr marL="0" indent="0" algn="r">
              <a:buNone/>
            </a:pPr>
            <a:endParaRPr lang="en-US" sz="900" dirty="0"/>
          </a:p>
        </p:txBody>
      </p:sp>
      <p:sp>
        <p:nvSpPr>
          <p:cNvPr id="4" name="Slide Number Placeholder 3"/>
          <p:cNvSpPr>
            <a:spLocks noGrp="1"/>
          </p:cNvSpPr>
          <p:nvPr>
            <p:ph type="sldNum" sz="quarter" idx="10"/>
          </p:nvPr>
        </p:nvSpPr>
        <p:spPr/>
        <p:txBody>
          <a:bodyPr/>
          <a:lstStyle/>
          <a:p>
            <a:fld id="{E7DBB7C3-9A60-4780-BF7E-18E95E50321D}" type="slidenum">
              <a:rPr lang="en-US" smtClean="0"/>
              <a:t>16</a:t>
            </a:fld>
            <a:endParaRPr lang="en-US" dirty="0"/>
          </a:p>
        </p:txBody>
      </p:sp>
      <p:sp>
        <p:nvSpPr>
          <p:cNvPr id="5" name="Header Placeholder 4">
            <a:extLst>
              <a:ext uri="{FF2B5EF4-FFF2-40B4-BE49-F238E27FC236}">
                <a16:creationId xmlns:a16="http://schemas.microsoft.com/office/drawing/2014/main" id="{A6694792-D29E-45D6-BAC7-D3BB8903F745}"/>
              </a:ext>
            </a:extLst>
          </p:cNvPr>
          <p:cNvSpPr>
            <a:spLocks noGrp="1"/>
          </p:cNvSpPr>
          <p:nvPr>
            <p:ph type="hdr" sz="quarter" idx="11"/>
          </p:nvPr>
        </p:nvSpPr>
        <p:spPr/>
        <p:txBody>
          <a:bodyPr/>
          <a:lstStyle/>
          <a:p>
            <a:r>
              <a:rPr lang="en-US" dirty="0"/>
              <a:t>NIMFA</a:t>
            </a:r>
          </a:p>
        </p:txBody>
      </p:sp>
    </p:spTree>
    <p:extLst>
      <p:ext uri="{BB962C8B-B14F-4D97-AF65-F5344CB8AC3E}">
        <p14:creationId xmlns:p14="http://schemas.microsoft.com/office/powerpoint/2010/main" val="1430300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304800" y="4416425"/>
            <a:ext cx="6477000" cy="4183063"/>
          </a:xfrm>
        </p:spPr>
        <p:txBody>
          <a:bodyPr/>
          <a:lstStyle/>
          <a:p>
            <a:r>
              <a:rPr lang="en-US" sz="1200" kern="1200" dirty="0">
                <a:solidFill>
                  <a:schemeClr val="tx1"/>
                </a:solidFill>
                <a:effectLst/>
                <a:latin typeface="+mn-lt"/>
                <a:ea typeface="+mn-ea"/>
                <a:cs typeface="+mn-cs"/>
              </a:rPr>
              <a:t>If the VRC suspects a Category I assignment may be appropriate, the claimant must first participate in an extended evaluation under an Individualized Extended Evaluation Plan (IEEP) to demonstrate that, due to the severity of SCD(s), even with accommodations, the only way to achieve a suitable vocational goal is through self-employment.  All policy and procedural guidance on the development and administration of an IEEP, as provided in </a:t>
            </a:r>
            <a:r>
              <a:rPr lang="en-US" sz="1200" kern="1200" dirty="0">
                <a:solidFill>
                  <a:schemeClr val="tx1"/>
                </a:solidFill>
                <a:effectLst/>
                <a:latin typeface="+mn-lt"/>
                <a:ea typeface="+mn-ea"/>
                <a:cs typeface="+mn-cs"/>
                <a:hlinkClick r:id="rId3"/>
              </a:rPr>
              <a:t>M28C.IV.C.2</a:t>
            </a:r>
            <a:r>
              <a:rPr lang="en-US" dirty="0">
                <a:effectLst/>
                <a:hlinkClick r:id="rId3"/>
              </a:rPr>
              <a:t> </a:t>
            </a:r>
            <a:r>
              <a:rPr lang="en-US" sz="1200" kern="1200" dirty="0">
                <a:solidFill>
                  <a:schemeClr val="tx1"/>
                </a:solidFill>
                <a:effectLst/>
                <a:latin typeface="+mn-lt"/>
                <a:ea typeface="+mn-ea"/>
                <a:cs typeface="+mn-cs"/>
              </a:rPr>
              <a:t> and </a:t>
            </a:r>
            <a:r>
              <a:rPr lang="en-US" sz="1200" kern="1200" dirty="0">
                <a:solidFill>
                  <a:schemeClr val="tx1"/>
                </a:solidFill>
                <a:effectLst/>
                <a:latin typeface="+mn-lt"/>
                <a:ea typeface="+mn-ea"/>
                <a:cs typeface="+mn-cs"/>
                <a:hlinkClick r:id="rId4"/>
              </a:rPr>
              <a:t>M28C.IV.C.3 </a:t>
            </a:r>
            <a:r>
              <a:rPr lang="en-US" dirty="0">
                <a:effectLst/>
              </a:rPr>
              <a:t> </a:t>
            </a:r>
            <a:r>
              <a:rPr lang="en-US" sz="1200" kern="1200" dirty="0">
                <a:solidFill>
                  <a:schemeClr val="tx1"/>
                </a:solidFill>
                <a:effectLst/>
                <a:latin typeface="+mn-lt"/>
                <a:ea typeface="+mn-ea"/>
                <a:cs typeface="+mn-cs"/>
              </a:rPr>
              <a:t>apply.  The IEEP, which may not be a fast track plan, must be completed before category assignment.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IEEP must address the claimant’s functional limitations and include the following services:</a:t>
            </a:r>
          </a:p>
          <a:p>
            <a:endParaRPr lang="en-US" sz="1400" dirty="0">
              <a:effectLst/>
            </a:endParaRPr>
          </a:p>
          <a:p>
            <a:pPr marL="228600" indent="-228600">
              <a:buAutoNum type="arabicPeriod"/>
            </a:pPr>
            <a:r>
              <a:rPr lang="en-US" sz="1200" kern="1200" dirty="0">
                <a:solidFill>
                  <a:schemeClr val="tx1"/>
                </a:solidFill>
                <a:effectLst/>
                <a:latin typeface="+mn-lt"/>
                <a:ea typeface="+mn-ea"/>
                <a:cs typeface="+mn-cs"/>
              </a:rPr>
              <a:t>Request a medical opinion related to functional limitations and capabilities from the claimant’s treating physician following guidance specified in </a:t>
            </a:r>
            <a:r>
              <a:rPr lang="en-US" sz="1200" kern="1200" dirty="0">
                <a:solidFill>
                  <a:schemeClr val="tx1"/>
                </a:solidFill>
                <a:effectLst/>
                <a:latin typeface="+mn-lt"/>
                <a:ea typeface="+mn-ea"/>
                <a:cs typeface="+mn-cs"/>
                <a:hlinkClick r:id="rId5"/>
              </a:rPr>
              <a:t>M28C.IV.C.4</a:t>
            </a:r>
            <a:r>
              <a:rPr lang="en-US" sz="1200" kern="1200" dirty="0">
                <a:solidFill>
                  <a:schemeClr val="tx1"/>
                </a:solidFill>
                <a:effectLst/>
                <a:latin typeface="+mn-lt"/>
                <a:ea typeface="+mn-ea"/>
                <a:cs typeface="+mn-cs"/>
              </a:rPr>
              <a:t>.</a:t>
            </a:r>
          </a:p>
          <a:p>
            <a:pPr marL="0" indent="0">
              <a:buNone/>
            </a:pPr>
            <a:endParaRPr lang="en-US" sz="1400" dirty="0">
              <a:effectLst/>
            </a:endParaRPr>
          </a:p>
          <a:p>
            <a:pPr marL="228600" indent="-228600">
              <a:buAutoNum type="arabicPeriod" startAt="2"/>
            </a:pPr>
            <a:r>
              <a:rPr lang="en-US" sz="1200" kern="1200" dirty="0">
                <a:solidFill>
                  <a:schemeClr val="tx1"/>
                </a:solidFill>
                <a:effectLst/>
                <a:latin typeface="+mn-lt"/>
                <a:ea typeface="+mn-ea"/>
                <a:cs typeface="+mn-cs"/>
              </a:rPr>
              <a:t>A referral to a provider who offers training and education to help determine the claimant’s aptitude for self-employment, which must include completion of required classes on starting one’s own business, such as classes offered at the local SBDC.</a:t>
            </a:r>
          </a:p>
          <a:p>
            <a:pPr marL="228600" indent="-228600">
              <a:buAutoNum type="arabicPeriod" startAt="2"/>
            </a:pPr>
            <a:endParaRPr lang="en-US" sz="1400" dirty="0">
              <a:effectLst/>
            </a:endParaRPr>
          </a:p>
          <a:p>
            <a:r>
              <a:rPr lang="en-US" sz="1200" kern="1200" dirty="0">
                <a:solidFill>
                  <a:schemeClr val="tx1"/>
                </a:solidFill>
                <a:effectLst/>
                <a:latin typeface="+mn-lt"/>
                <a:ea typeface="+mn-ea"/>
                <a:cs typeface="+mn-cs"/>
              </a:rPr>
              <a:t>3. Objective information indicating self-employment is the only employment option based on the claimant’s functional limitations, which must result in a substantial part from his or her SCDs, is required.  This information may be obtained by a concentrated formal job search, including accommodations, if necessary; a referral for a period of work hardening; letters from employers outlining the claimant’s recent failed attempts at employment; or another source.  The determination that the claimant lacks the ability to work in a traditional setting cannot be based solely on the claimant’s self-report.</a:t>
            </a:r>
            <a:endParaRPr lang="en-US" sz="1400" dirty="0">
              <a:effectLst/>
            </a:endParaRPr>
          </a:p>
          <a:p>
            <a:endParaRPr lang="en-US" sz="1400" dirty="0"/>
          </a:p>
          <a:p>
            <a:pPr marL="0" indent="0" algn="l">
              <a:buNone/>
            </a:pPr>
            <a:endParaRPr lang="en-US" sz="1000" dirty="0"/>
          </a:p>
          <a:p>
            <a:pPr marL="0" indent="0" algn="r">
              <a:buNone/>
            </a:pPr>
            <a:endParaRPr lang="en-US" sz="1000" dirty="0"/>
          </a:p>
        </p:txBody>
      </p:sp>
      <p:sp>
        <p:nvSpPr>
          <p:cNvPr id="4" name="Slide Number Placeholder 3"/>
          <p:cNvSpPr>
            <a:spLocks noGrp="1"/>
          </p:cNvSpPr>
          <p:nvPr>
            <p:ph type="sldNum" sz="quarter" idx="10"/>
          </p:nvPr>
        </p:nvSpPr>
        <p:spPr/>
        <p:txBody>
          <a:bodyPr/>
          <a:lstStyle/>
          <a:p>
            <a:fld id="{E7DBB7C3-9A60-4780-BF7E-18E95E50321D}" type="slidenum">
              <a:rPr lang="en-US" smtClean="0"/>
              <a:t>17</a:t>
            </a:fld>
            <a:endParaRPr lang="en-US" dirty="0"/>
          </a:p>
        </p:txBody>
      </p:sp>
      <p:sp>
        <p:nvSpPr>
          <p:cNvPr id="5" name="Header Placeholder 4">
            <a:extLst>
              <a:ext uri="{FF2B5EF4-FFF2-40B4-BE49-F238E27FC236}">
                <a16:creationId xmlns:a16="http://schemas.microsoft.com/office/drawing/2014/main" id="{8FA6D86F-9005-4F3E-A867-E12A0DF46F11}"/>
              </a:ext>
            </a:extLst>
          </p:cNvPr>
          <p:cNvSpPr>
            <a:spLocks noGrp="1"/>
          </p:cNvSpPr>
          <p:nvPr>
            <p:ph type="hdr" sz="quarter" idx="11"/>
          </p:nvPr>
        </p:nvSpPr>
        <p:spPr/>
        <p:txBody>
          <a:bodyPr/>
          <a:lstStyle/>
          <a:p>
            <a:r>
              <a:rPr lang="en-US" dirty="0"/>
              <a:t>NIMFA</a:t>
            </a:r>
          </a:p>
        </p:txBody>
      </p:sp>
    </p:spTree>
    <p:extLst>
      <p:ext uri="{BB962C8B-B14F-4D97-AF65-F5344CB8AC3E}">
        <p14:creationId xmlns:p14="http://schemas.microsoft.com/office/powerpoint/2010/main" val="2622247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600" baseline="0" dirty="0"/>
          </a:p>
          <a:p>
            <a:r>
              <a:rPr lang="en-US" sz="1600" dirty="0"/>
              <a:t>Category II assignment is appropriate for Claimants who request assistance to start a business during the rehabilitation process and do not meet Category I criteria. Category II assignments do not require CO approval and do not require an IEEP.</a:t>
            </a:r>
            <a:endParaRPr lang="en-US" sz="1600"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7DBB7C3-9A60-4780-BF7E-18E95E50321D}" type="slidenum">
              <a:rPr lang="en-US" smtClean="0"/>
              <a:t>18</a:t>
            </a:fld>
            <a:endParaRPr lang="en-US" dirty="0"/>
          </a:p>
        </p:txBody>
      </p:sp>
      <p:sp>
        <p:nvSpPr>
          <p:cNvPr id="5" name="Header Placeholder 4">
            <a:extLst>
              <a:ext uri="{FF2B5EF4-FFF2-40B4-BE49-F238E27FC236}">
                <a16:creationId xmlns:a16="http://schemas.microsoft.com/office/drawing/2014/main" id="{53E368AB-F3F4-4EA0-8428-635B97CF99ED}"/>
              </a:ext>
            </a:extLst>
          </p:cNvPr>
          <p:cNvSpPr>
            <a:spLocks noGrp="1"/>
          </p:cNvSpPr>
          <p:nvPr>
            <p:ph type="hdr" sz="quarter" idx="11"/>
          </p:nvPr>
        </p:nvSpPr>
        <p:spPr/>
        <p:txBody>
          <a:bodyPr/>
          <a:lstStyle/>
          <a:p>
            <a:r>
              <a:rPr lang="en-US" dirty="0"/>
              <a:t>NIMFA</a:t>
            </a:r>
          </a:p>
        </p:txBody>
      </p:sp>
    </p:spTree>
    <p:extLst>
      <p:ext uri="{BB962C8B-B14F-4D97-AF65-F5344CB8AC3E}">
        <p14:creationId xmlns:p14="http://schemas.microsoft.com/office/powerpoint/2010/main" val="1043780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675" y="4416425"/>
            <a:ext cx="5013325" cy="4183063"/>
          </a:xfrm>
        </p:spPr>
        <p:txBody>
          <a:bodyPr/>
          <a:lstStyle/>
          <a:p>
            <a:r>
              <a:rPr lang="en-US" sz="1200" kern="1200" dirty="0">
                <a:solidFill>
                  <a:schemeClr val="tx1"/>
                </a:solidFill>
                <a:effectLst/>
                <a:latin typeface="+mn-lt"/>
                <a:ea typeface="+mn-ea"/>
                <a:cs typeface="+mn-cs"/>
              </a:rPr>
              <a:t>The Initial Individualized Written Rehabilitation Plan (IWRP) may be developed when the determination of a suitable vocational goal is made.  The rehabilitation plan may be developed as a combined IWRP/IEAP.</a:t>
            </a:r>
          </a:p>
          <a:p>
            <a:endParaRPr lang="en-US" sz="1600" dirty="0">
              <a:effectLst/>
            </a:endParaRPr>
          </a:p>
          <a:p>
            <a:r>
              <a:rPr lang="en-US" sz="1200" kern="1200" dirty="0">
                <a:solidFill>
                  <a:schemeClr val="tx1"/>
                </a:solidFill>
                <a:effectLst/>
                <a:latin typeface="+mn-lt"/>
                <a:ea typeface="+mn-ea"/>
                <a:cs typeface="+mn-cs"/>
              </a:rPr>
              <a:t>For Category I cases, this will occur after the IEEP is completed and approval for the Category I assignment is received from the Executive Director of VR&amp;E Service.</a:t>
            </a:r>
          </a:p>
          <a:p>
            <a:endParaRPr lang="en-US" sz="1600" dirty="0">
              <a:effectLst/>
            </a:endParaRPr>
          </a:p>
          <a:p>
            <a:r>
              <a:rPr lang="en-US" sz="1200" kern="1200" dirty="0">
                <a:solidFill>
                  <a:schemeClr val="tx1"/>
                </a:solidFill>
                <a:effectLst/>
                <a:latin typeface="+mn-lt"/>
                <a:ea typeface="+mn-ea"/>
                <a:cs typeface="+mn-cs"/>
              </a:rPr>
              <a:t>For Category II cases, this will occur after the category assignment.</a:t>
            </a:r>
            <a:endParaRPr lang="en-US" sz="1600" dirty="0">
              <a:effectLst/>
            </a:endParaRPr>
          </a:p>
          <a:p>
            <a:pPr marL="0" indent="0">
              <a:buNone/>
            </a:pPr>
            <a:endParaRPr lang="en-US" sz="1600" dirty="0"/>
          </a:p>
          <a:p>
            <a:r>
              <a:rPr lang="en-US" sz="1200" b="1" kern="1200" dirty="0">
                <a:solidFill>
                  <a:schemeClr val="tx1"/>
                </a:solidFill>
                <a:effectLst/>
                <a:latin typeface="+mn-lt"/>
                <a:ea typeface="+mn-ea"/>
                <a:cs typeface="+mn-cs"/>
              </a:rPr>
              <a:t>Training and Certifications:</a:t>
            </a:r>
            <a:r>
              <a:rPr lang="en-US" sz="1200" kern="1200" dirty="0">
                <a:solidFill>
                  <a:schemeClr val="tx1"/>
                </a:solidFill>
                <a:effectLst/>
                <a:latin typeface="+mn-lt"/>
                <a:ea typeface="+mn-ea"/>
                <a:cs typeface="+mn-cs"/>
              </a:rPr>
              <a:t>  The IWRP may include any necessary, relevant training the claimant needs to complete in order to own and operate a business in the selected vocational goal.  The claimant may begin any training necessary to achieve the vocational goal, as soon as possible, while concurrently working on the other objectives of the IWRP related to the self-employment process.</a:t>
            </a:r>
            <a:endParaRPr lang="en-US" sz="1600" dirty="0">
              <a:effectLst/>
            </a:endParaRPr>
          </a:p>
          <a:p>
            <a:r>
              <a:rPr lang="en-US" sz="1200" b="1" kern="1200" dirty="0">
                <a:solidFill>
                  <a:schemeClr val="tx1"/>
                </a:solidFill>
                <a:effectLst/>
                <a:latin typeface="+mn-lt"/>
                <a:ea typeface="+mn-ea"/>
                <a:cs typeface="+mn-cs"/>
              </a:rPr>
              <a:t>Aptitude for Self-Employment: </a:t>
            </a:r>
            <a:r>
              <a:rPr lang="en-US" sz="1200" kern="1200" dirty="0">
                <a:solidFill>
                  <a:schemeClr val="tx1"/>
                </a:solidFill>
                <a:effectLst/>
                <a:latin typeface="+mn-lt"/>
                <a:ea typeface="+mn-ea"/>
                <a:cs typeface="+mn-cs"/>
              </a:rPr>
              <a:t> The IWRP must include a referral to a provider who offers training and education to help enhance aptitude for self-employment and must include completion of classes on starting a business, such as classes offered at a local SBDC.  When selecting a service provider, the VRC may consider any training facility or provider that offers this type of course.  For Category I assignment, this objective may be waived if already completed under an IEEP.  </a:t>
            </a:r>
            <a:endParaRPr lang="en-US" sz="1600" dirty="0">
              <a:effectLst/>
            </a:endParaRPr>
          </a:p>
          <a:p>
            <a:r>
              <a:rPr lang="en-US" sz="1200" b="1" kern="1200" dirty="0">
                <a:solidFill>
                  <a:schemeClr val="tx1"/>
                </a:solidFill>
                <a:effectLst/>
                <a:latin typeface="+mn-lt"/>
                <a:ea typeface="+mn-ea"/>
                <a:cs typeface="+mn-cs"/>
              </a:rPr>
              <a:t>Feasibility Study:</a:t>
            </a:r>
            <a:r>
              <a:rPr lang="en-US" sz="1200" kern="1200" dirty="0">
                <a:solidFill>
                  <a:schemeClr val="tx1"/>
                </a:solidFill>
                <a:effectLst/>
                <a:latin typeface="+mn-lt"/>
                <a:ea typeface="+mn-ea"/>
                <a:cs typeface="+mn-cs"/>
              </a:rPr>
              <a:t>  The IWRP must include a feasibility study of the business concept to determine if there is a need for the business, how much of a need there is, and the likelihood of success of the business.  The feasibility study, along with the required classes to enhance aptitude for self-employment, provides support to help the claimant write a business plan.  </a:t>
            </a:r>
          </a:p>
          <a:p>
            <a:endParaRPr lang="en-US" sz="1600" dirty="0">
              <a:effectLst/>
            </a:endParaRPr>
          </a:p>
          <a:p>
            <a:r>
              <a:rPr lang="en-US" sz="1200" kern="1200" dirty="0">
                <a:solidFill>
                  <a:schemeClr val="tx1"/>
                </a:solidFill>
                <a:effectLst/>
                <a:latin typeface="+mn-lt"/>
                <a:ea typeface="+mn-ea"/>
                <a:cs typeface="+mn-cs"/>
              </a:rPr>
              <a:t>A copy of </a:t>
            </a:r>
            <a:r>
              <a:rPr lang="en-US" sz="1200" kern="1200" dirty="0">
                <a:solidFill>
                  <a:schemeClr val="tx1"/>
                </a:solidFill>
                <a:effectLst/>
                <a:latin typeface="+mn-lt"/>
                <a:ea typeface="+mn-ea"/>
                <a:cs typeface="+mn-cs"/>
                <a:hlinkClick r:id="rId3"/>
              </a:rPr>
              <a:t>Appendix H</a:t>
            </a:r>
            <a:r>
              <a:rPr lang="en-US" sz="1200" kern="1200" dirty="0">
                <a:solidFill>
                  <a:schemeClr val="tx1"/>
                </a:solidFill>
                <a:effectLst/>
                <a:latin typeface="+mn-lt"/>
                <a:ea typeface="+mn-ea"/>
                <a:cs typeface="+mn-cs"/>
              </a:rPr>
              <a:t>, Feasibility Study of the Business Concept Checklist, must be given to the claimant as a guide in the process.  The VRC must instruct the claimant to address each of the 12 items listed in </a:t>
            </a:r>
            <a:r>
              <a:rPr lang="en-US" sz="1200" kern="1200" dirty="0">
                <a:solidFill>
                  <a:schemeClr val="tx1"/>
                </a:solidFill>
                <a:effectLst/>
                <a:latin typeface="+mn-lt"/>
                <a:ea typeface="+mn-ea"/>
                <a:cs typeface="+mn-cs"/>
                <a:hlinkClick r:id="rId3"/>
              </a:rPr>
              <a:t>Appendix H</a:t>
            </a:r>
            <a:r>
              <a:rPr lang="en-US" sz="1200" kern="1200" dirty="0">
                <a:solidFill>
                  <a:schemeClr val="tx1"/>
                </a:solidFill>
                <a:effectLst/>
                <a:latin typeface="+mn-lt"/>
                <a:ea typeface="+mn-ea"/>
                <a:cs typeface="+mn-cs"/>
              </a:rPr>
              <a:t> in the order listed on the form and return to the VRC.  In providing the information for the feasibility study, the claimant is laying the groundwork for the business plan and gaining information regarding the challenges and risks that he or she will encounter in the pursuit of self-employment.  </a:t>
            </a:r>
          </a:p>
          <a:p>
            <a:endParaRPr lang="en-US" sz="1600" dirty="0">
              <a:effectLst/>
            </a:endParaRPr>
          </a:p>
          <a:p>
            <a:r>
              <a:rPr lang="en-US" sz="1200" kern="1200" dirty="0">
                <a:solidFill>
                  <a:schemeClr val="tx1"/>
                </a:solidFill>
                <a:effectLst/>
                <a:latin typeface="+mn-lt"/>
                <a:ea typeface="+mn-ea"/>
                <a:cs typeface="+mn-cs"/>
              </a:rPr>
              <a:t>The claimant must be referred to a business consultant to assist with the feasibility study and may also need to talk to business owners or complete additional research to complete the feasibility study.  </a:t>
            </a:r>
          </a:p>
          <a:p>
            <a:endParaRPr lang="en-US" sz="1600" dirty="0">
              <a:effectLst/>
            </a:endParaRPr>
          </a:p>
          <a:p>
            <a:r>
              <a:rPr lang="en-US" sz="1200" kern="1200" dirty="0">
                <a:solidFill>
                  <a:schemeClr val="tx1"/>
                </a:solidFill>
                <a:effectLst/>
                <a:latin typeface="+mn-lt"/>
                <a:ea typeface="+mn-ea"/>
                <a:cs typeface="+mn-cs"/>
              </a:rPr>
              <a:t>The study must substantially justify the existence of a market for the goods or services that will be produced and/or sold by the small business and support the financial solvency, or ability to pay debts, of the claimant.    </a:t>
            </a:r>
          </a:p>
          <a:p>
            <a:endParaRPr lang="en-US" sz="1600" dirty="0">
              <a:effectLst/>
            </a:endParaRPr>
          </a:p>
          <a:p>
            <a:r>
              <a:rPr lang="en-US" sz="1200" b="1" kern="1200" dirty="0">
                <a:solidFill>
                  <a:schemeClr val="tx1"/>
                </a:solidFill>
                <a:effectLst/>
                <a:latin typeface="+mn-lt"/>
                <a:ea typeface="+mn-ea"/>
                <a:cs typeface="+mn-cs"/>
              </a:rPr>
              <a:t>Credit History: </a:t>
            </a:r>
            <a:r>
              <a:rPr lang="en-US" sz="1200" kern="1200" dirty="0">
                <a:solidFill>
                  <a:schemeClr val="tx1"/>
                </a:solidFill>
                <a:effectLst/>
                <a:latin typeface="+mn-lt"/>
                <a:ea typeface="+mn-ea"/>
                <a:cs typeface="+mn-cs"/>
              </a:rPr>
              <a:t>Important services during pursuit of this objective include a referral to assist the claimant in obtaining and understanding their credit score, asset development, and other tasks needed to ensure that the claimant is financially ready to pursue self-employment.  Since most free credit reports provided by credit reporting agencies do not include credit scores, agencies may charge a fee for providing this information, which may be reimbursed, as outlined in </a:t>
            </a:r>
            <a:r>
              <a:rPr lang="en-US" sz="1200" kern="1200" dirty="0">
                <a:solidFill>
                  <a:schemeClr val="tx1"/>
                </a:solidFill>
                <a:effectLst/>
                <a:latin typeface="+mn-lt"/>
                <a:ea typeface="+mn-ea"/>
                <a:cs typeface="+mn-cs"/>
                <a:hlinkClick r:id="rId4"/>
              </a:rPr>
              <a:t>M28C.V.A.3</a:t>
            </a:r>
            <a:r>
              <a:rPr lang="en-US" sz="1600" dirty="0">
                <a:effectLst/>
                <a:hlinkClick r:id="rId4"/>
              </a:rPr>
              <a:t> </a:t>
            </a:r>
            <a:r>
              <a:rPr lang="en-US" sz="1200" kern="1200" dirty="0">
                <a:solidFill>
                  <a:schemeClr val="tx1"/>
                </a:solidFill>
                <a:effectLst/>
                <a:latin typeface="+mn-lt"/>
                <a:ea typeface="+mn-ea"/>
                <a:cs typeface="+mn-cs"/>
              </a:rPr>
              <a:t>.</a:t>
            </a:r>
            <a:endParaRPr lang="en-US" sz="1600" dirty="0">
              <a:effectLst/>
            </a:endParaRPr>
          </a:p>
          <a:p>
            <a:r>
              <a:rPr lang="en-US" sz="1200" b="1" kern="1200" dirty="0">
                <a:solidFill>
                  <a:schemeClr val="tx1"/>
                </a:solidFill>
                <a:effectLst/>
                <a:latin typeface="+mn-lt"/>
                <a:ea typeface="+mn-ea"/>
                <a:cs typeface="+mn-cs"/>
              </a:rPr>
              <a:t>Business Plan Development: </a:t>
            </a:r>
            <a:r>
              <a:rPr lang="en-US" sz="1200" kern="1200" dirty="0">
                <a:solidFill>
                  <a:schemeClr val="tx1"/>
                </a:solidFill>
                <a:effectLst/>
                <a:latin typeface="+mn-lt"/>
                <a:ea typeface="+mn-ea"/>
                <a:cs typeface="+mn-cs"/>
              </a:rPr>
              <a:t> The IWRP must include business plan development services; this must only be conducted after the feasibility study of the business concept is approved by the VRC.  The claimant is responsible for developing the written business plan for VR&amp;E’s consideration.  The claimant may opt to begin the development of the business plan prior or subsequent to completion of training as long as the feasibility study of the business concept has been approved. The VRC will provide the claimant with </a:t>
            </a:r>
            <a:r>
              <a:rPr lang="en-US" sz="1200" kern="1200" dirty="0">
                <a:solidFill>
                  <a:schemeClr val="tx1"/>
                </a:solidFill>
                <a:effectLst/>
                <a:latin typeface="+mn-lt"/>
                <a:ea typeface="+mn-ea"/>
                <a:cs typeface="+mn-cs"/>
                <a:hlinkClick r:id="rId5"/>
              </a:rPr>
              <a:t>Appendix L,</a:t>
            </a:r>
            <a:r>
              <a:rPr lang="en-US" sz="1200" kern="1200" dirty="0">
                <a:solidFill>
                  <a:schemeClr val="tx1"/>
                </a:solidFill>
                <a:effectLst/>
                <a:latin typeface="+mn-lt"/>
                <a:ea typeface="+mn-ea"/>
                <a:cs typeface="+mn-cs"/>
              </a:rPr>
              <a:t> Business Plan Guide; this form contains an outline of the sections and pertinent information that should be included in the claimant’s business plan.  In accordance with </a:t>
            </a:r>
            <a:r>
              <a:rPr lang="en-US" sz="1200" kern="1200" dirty="0">
                <a:solidFill>
                  <a:schemeClr val="tx1"/>
                </a:solidFill>
                <a:effectLst/>
                <a:latin typeface="+mn-lt"/>
                <a:ea typeface="+mn-ea"/>
                <a:cs typeface="+mn-cs"/>
                <a:hlinkClick r:id="rId6"/>
              </a:rPr>
              <a:t>38 CFR 21.257</a:t>
            </a:r>
            <a:r>
              <a:rPr lang="en-US" sz="1200" kern="1200" dirty="0">
                <a:solidFill>
                  <a:schemeClr val="tx1"/>
                </a:solidFill>
                <a:effectLst/>
                <a:latin typeface="+mn-lt"/>
                <a:ea typeface="+mn-ea"/>
                <a:cs typeface="+mn-cs"/>
              </a:rPr>
              <a:t>, underlined items on the form are items that are required for the feasibility study of the business plan conducted by the VRC.  The VRC must inform the claimant that the business plan must clearly document all underlined items even if the outline suggested in </a:t>
            </a:r>
            <a:r>
              <a:rPr lang="en-US" sz="1200" kern="1200" dirty="0">
                <a:solidFill>
                  <a:schemeClr val="tx1"/>
                </a:solidFill>
                <a:effectLst/>
                <a:latin typeface="+mn-lt"/>
                <a:ea typeface="+mn-ea"/>
                <a:cs typeface="+mn-cs"/>
                <a:hlinkClick r:id="rId5"/>
              </a:rPr>
              <a:t>Appendix L</a:t>
            </a:r>
            <a:r>
              <a:rPr lang="en-US" sz="1200" kern="1200" dirty="0">
                <a:solidFill>
                  <a:schemeClr val="tx1"/>
                </a:solidFill>
                <a:effectLst/>
                <a:latin typeface="+mn-lt"/>
                <a:ea typeface="+mn-ea"/>
                <a:cs typeface="+mn-cs"/>
              </a:rPr>
              <a:t> is not used as a guide in developing the business plan.</a:t>
            </a:r>
          </a:p>
          <a:p>
            <a:endParaRPr lang="en-US" sz="1600" dirty="0">
              <a:effectLst/>
            </a:endParaRP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This IWRP is likely to be amended following completion of the feasibility study and review by the self-employment plan as outlined below in this chapter.</a:t>
            </a:r>
            <a:endParaRPr lang="en-US" sz="1600" dirty="0">
              <a:effectLst/>
            </a:endParaRPr>
          </a:p>
        </p:txBody>
      </p:sp>
      <p:sp>
        <p:nvSpPr>
          <p:cNvPr id="4" name="Slide Number Placeholder 3"/>
          <p:cNvSpPr>
            <a:spLocks noGrp="1"/>
          </p:cNvSpPr>
          <p:nvPr>
            <p:ph type="sldNum" sz="quarter" idx="10"/>
          </p:nvPr>
        </p:nvSpPr>
        <p:spPr/>
        <p:txBody>
          <a:bodyPr/>
          <a:lstStyle/>
          <a:p>
            <a:fld id="{E7DBB7C3-9A60-4780-BF7E-18E95E50321D}" type="slidenum">
              <a:rPr lang="en-US" smtClean="0"/>
              <a:t>19</a:t>
            </a:fld>
            <a:endParaRPr lang="en-US" dirty="0"/>
          </a:p>
        </p:txBody>
      </p:sp>
      <p:sp>
        <p:nvSpPr>
          <p:cNvPr id="5" name="Header Placeholder 4">
            <a:extLst>
              <a:ext uri="{FF2B5EF4-FFF2-40B4-BE49-F238E27FC236}">
                <a16:creationId xmlns:a16="http://schemas.microsoft.com/office/drawing/2014/main" id="{24277CF7-7F97-403F-8F70-6E7D23945E48}"/>
              </a:ext>
            </a:extLst>
          </p:cNvPr>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137183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Dale: </a:t>
            </a:r>
            <a:r>
              <a:rPr lang="en-US" dirty="0"/>
              <a:t>Since MS Teams is fairly new, I would like to go over some features that will ensure that we have a successful virtual event today. Again I would like to say if you experience any technical issues you can raise your hand, leave a message in the chat box, which I will be going over shortly, or in some cases you may need to leave the call and rejoin. </a:t>
            </a:r>
          </a:p>
          <a:p>
            <a:endParaRPr lang="en-US" dirty="0"/>
          </a:p>
          <a:p>
            <a:r>
              <a:rPr lang="en-US" dirty="0"/>
              <a:t>If you experience any visual problems or audio problems, you may need to log in to the event again, by using the information on the calendar invite or you may use the call in number and conference ID code to join the meeting audio as indicated on the screen. </a:t>
            </a:r>
          </a:p>
          <a:p>
            <a:endParaRPr lang="en-US" b="1" dirty="0">
              <a:highlight>
                <a:srgbClr val="FFFF00"/>
              </a:highlight>
            </a:endParaRPr>
          </a:p>
          <a:p>
            <a:r>
              <a:rPr lang="en-US" sz="1200" b="1" kern="1200" dirty="0">
                <a:solidFill>
                  <a:schemeClr val="tx1"/>
                </a:solidFill>
                <a:effectLst/>
                <a:highlight>
                  <a:srgbClr val="FFFF00"/>
                </a:highlight>
                <a:latin typeface="+mn-lt"/>
                <a:ea typeface="+mn-ea"/>
                <a:cs typeface="+mn-cs"/>
              </a:rPr>
              <a:t>Or call in (audio only)</a:t>
            </a:r>
            <a:r>
              <a:rPr lang="en-US" sz="1200" kern="1200" dirty="0">
                <a:solidFill>
                  <a:schemeClr val="tx1"/>
                </a:solidFill>
                <a:effectLst/>
                <a:highlight>
                  <a:srgbClr val="FFFF00"/>
                </a:highlight>
                <a:latin typeface="+mn-lt"/>
                <a:ea typeface="+mn-ea"/>
                <a:cs typeface="+mn-cs"/>
              </a:rPr>
              <a:t> </a:t>
            </a:r>
          </a:p>
          <a:p>
            <a:r>
              <a:rPr lang="en-US" sz="1200" u="sng" kern="1200" dirty="0">
                <a:solidFill>
                  <a:schemeClr val="tx1"/>
                </a:solidFill>
                <a:effectLst/>
                <a:highlight>
                  <a:srgbClr val="FFFF00"/>
                </a:highlight>
                <a:latin typeface="+mn-lt"/>
                <a:ea typeface="+mn-ea"/>
                <a:cs typeface="+mn-cs"/>
                <a:hlinkClick r:id="rId3"/>
              </a:rPr>
              <a:t>+1 872-701-0185,,198457921#</a:t>
            </a:r>
            <a:r>
              <a:rPr lang="en-US" sz="1200" kern="1200" dirty="0">
                <a:solidFill>
                  <a:schemeClr val="tx1"/>
                </a:solidFill>
                <a:effectLst/>
                <a:highlight>
                  <a:srgbClr val="FFFF00"/>
                </a:highlight>
                <a:latin typeface="+mn-lt"/>
                <a:ea typeface="+mn-ea"/>
                <a:cs typeface="+mn-cs"/>
              </a:rPr>
              <a:t>   United States, Chicago </a:t>
            </a:r>
          </a:p>
          <a:p>
            <a:r>
              <a:rPr lang="en-US" sz="1200" kern="1200" dirty="0">
                <a:solidFill>
                  <a:schemeClr val="tx1"/>
                </a:solidFill>
                <a:effectLst/>
                <a:highlight>
                  <a:srgbClr val="FFFF00"/>
                </a:highlight>
                <a:latin typeface="+mn-lt"/>
                <a:ea typeface="+mn-ea"/>
                <a:cs typeface="+mn-cs"/>
              </a:rPr>
              <a:t>Phone Conference ID: 198 457 921# </a:t>
            </a:r>
          </a:p>
          <a:p>
            <a:endParaRPr lang="en-US" b="1" dirty="0">
              <a:highlight>
                <a:srgbClr val="FFFF00"/>
              </a:highlight>
            </a:endParaRPr>
          </a:p>
          <a:p>
            <a:r>
              <a:rPr lang="en-US" dirty="0"/>
              <a:t>I will leave this slide up while I go over the MS Teams features that we will be using from the floating menu. </a:t>
            </a:r>
          </a:p>
          <a:p>
            <a:endParaRPr lang="en-US" dirty="0"/>
          </a:p>
          <a:p>
            <a:r>
              <a:rPr lang="en-US" dirty="0"/>
              <a:t>Now let's go over some features. Please ensure that your microphones are muted unless you have a speaking part or providing remarks as an award participant and/or on the behalf of an award participant. </a:t>
            </a:r>
          </a:p>
          <a:p>
            <a:endParaRPr lang="en-US" dirty="0"/>
          </a:p>
          <a:p>
            <a:r>
              <a:rPr lang="en-US" dirty="0"/>
              <a:t>#1. Please keep your camera or video turned off for this event.  </a:t>
            </a:r>
          </a:p>
          <a:p>
            <a:endParaRPr lang="en-US" dirty="0"/>
          </a:p>
          <a:p>
            <a:r>
              <a:rPr lang="en-US" dirty="0"/>
              <a:t>#2 – Microphone icon  - Please ensure that your microphones are muted. If your icon does not have a diagonal line going across the mic icon you are not muted, if it does then you are muted.  We will be addressing questions. This will help us reduce the bandwidth that is used for this call </a:t>
            </a:r>
          </a:p>
          <a:p>
            <a:endParaRPr lang="en-US" dirty="0"/>
          </a:p>
          <a:p>
            <a:r>
              <a:rPr lang="en-US" dirty="0"/>
              <a:t>Our 3</a:t>
            </a:r>
            <a:r>
              <a:rPr lang="en-US" baseline="30000" dirty="0"/>
              <a:t>rd</a:t>
            </a:r>
            <a:r>
              <a:rPr lang="en-US" dirty="0"/>
              <a:t> feature is the Options Menu or the Ellipses Icon, which provides multiple options for us to select. I will be reviewing the main ones that you may utilize for this call.</a:t>
            </a:r>
          </a:p>
          <a:p>
            <a:r>
              <a:rPr lang="en-US" dirty="0"/>
              <a:t>The enter full screen option will increase the size of what is being broadcasted or shown vis MS Team to the full size of your monitor. </a:t>
            </a:r>
          </a:p>
          <a:p>
            <a:r>
              <a:rPr lang="en-US" dirty="0"/>
              <a:t>To access closed captioning, you can click on the Turn on live captions prompt and the captions will be displayed towards the bottom of your screen.  Those are the main features within the ellipses icon that we would like to mention today, but please feel free to play with these and other options at your leisure. </a:t>
            </a:r>
          </a:p>
          <a:p>
            <a:endParaRPr lang="en-US" dirty="0"/>
          </a:p>
          <a:p>
            <a:r>
              <a:rPr lang="en-US" dirty="0"/>
              <a:t>#4 is the show conversation or the IM Chat feature, which will show the chat box and you can converse with all the participants in the event. Again please use this to post any additional questions you may have, we will be addressing all questions at the end of this training. When posting your questions in the chat, please include the slide # so we can reference that during your question. We are addressing questions at the end of this training because we want to ensure that we go over all of the self-employment information today.  Also, please keep all questions geared towards the training content that is presented today. </a:t>
            </a:r>
          </a:p>
          <a:p>
            <a:endParaRPr lang="en-US" dirty="0"/>
          </a:p>
          <a:p>
            <a:r>
              <a:rPr lang="en-US" dirty="0"/>
              <a:t>#5 is the Show Participants button, this button will present a list of the event attendees on the right side of the MS Teams window. </a:t>
            </a:r>
          </a:p>
          <a:p>
            <a:endParaRPr lang="en-US" dirty="0"/>
          </a:p>
          <a:p>
            <a:r>
              <a:rPr lang="en-US" dirty="0"/>
              <a:t>And #6 is the Hang Up icon, when you are ready to leave the call, please click this icon. </a:t>
            </a:r>
          </a:p>
          <a:p>
            <a:endParaRPr lang="en-US" dirty="0"/>
          </a:p>
          <a:p>
            <a:r>
              <a:rPr lang="en-US" dirty="0"/>
              <a:t>Now that we have gone over some of the virtual event space logistics, I would like to welcome you to the VR&amp;E Self-Employment Training.  </a:t>
            </a:r>
          </a:p>
          <a:p>
            <a:endParaRPr lang="en-US" dirty="0"/>
          </a:p>
          <a:p>
            <a:r>
              <a:rPr lang="en-US" dirty="0"/>
              <a:t>We will be beginning in XXXXX minutes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2DBC8F-63B1-4FA3-B2AA-042012ECE9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94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  Requirements for the Feasibility Study of the Business Concept</a:t>
            </a:r>
            <a:endParaRPr lang="en-US" b="1" dirty="0">
              <a:effectLst/>
            </a:endParaRPr>
          </a:p>
          <a:p>
            <a:r>
              <a:rPr lang="en-US" sz="1200" b="1" kern="1200" dirty="0">
                <a:solidFill>
                  <a:schemeClr val="tx1"/>
                </a:solidFill>
                <a:effectLst/>
                <a:latin typeface="+mn-lt"/>
                <a:ea typeface="+mn-ea"/>
                <a:cs typeface="+mn-cs"/>
              </a:rPr>
              <a:t>(Change Date February 14, 2017)</a:t>
            </a:r>
            <a:endParaRPr lang="en-US" b="1" dirty="0">
              <a:effectLst/>
            </a:endParaRPr>
          </a:p>
          <a:p>
            <a:r>
              <a:rPr lang="en-US" sz="1200" kern="1200" dirty="0">
                <a:solidFill>
                  <a:schemeClr val="tx1"/>
                </a:solidFill>
                <a:effectLst/>
                <a:latin typeface="+mn-lt"/>
                <a:ea typeface="+mn-ea"/>
                <a:cs typeface="+mn-cs"/>
              </a:rPr>
              <a:t>The VRC must use </a:t>
            </a:r>
            <a:r>
              <a:rPr lang="en-US" sz="1200" kern="1200" dirty="0">
                <a:solidFill>
                  <a:schemeClr val="tx1"/>
                </a:solidFill>
                <a:effectLst/>
                <a:latin typeface="+mn-lt"/>
                <a:ea typeface="+mn-ea"/>
                <a:cs typeface="+mn-cs"/>
                <a:hlinkClick r:id="rId3"/>
              </a:rPr>
              <a:t>Appendix H</a:t>
            </a:r>
            <a:r>
              <a:rPr lang="en-US" sz="1200" kern="1200" dirty="0">
                <a:solidFill>
                  <a:schemeClr val="tx1"/>
                </a:solidFill>
                <a:effectLst/>
                <a:latin typeface="+mn-lt"/>
                <a:ea typeface="+mn-ea"/>
                <a:cs typeface="+mn-cs"/>
              </a:rPr>
              <a:t>, once submitted by the claimant, to assess the feasibility of the business concept. The VRC will review the form to ensure the feasibility study sufficiently addresses all items and contact the business consultant who assisted the claimant with the development of the feasibility concept if any questions arise. The VRC will also review the rehabilitation aspects of the feasibility study using to assess whether the feasibility study shows the occupation selected for self-employment is consistent with the claimant’s interests, aptitudes, and abilities.</a:t>
            </a:r>
            <a:endParaRPr lang="en-US" dirty="0">
              <a:effectLst/>
            </a:endParaRPr>
          </a:p>
          <a:p>
            <a:r>
              <a:rPr lang="en-US" sz="1200" kern="1200" dirty="0">
                <a:solidFill>
                  <a:schemeClr val="tx1"/>
                </a:solidFill>
                <a:effectLst/>
                <a:latin typeface="+mn-lt"/>
                <a:ea typeface="+mn-ea"/>
                <a:cs typeface="+mn-cs"/>
              </a:rPr>
              <a:t>The feasibility study must be approved before the claimant can proceed with the development of the Business Plan.  The VRC must document recommendations, questions, and concerns in the comments section of </a:t>
            </a:r>
            <a:r>
              <a:rPr lang="en-US" sz="1200" kern="1200" dirty="0">
                <a:solidFill>
                  <a:schemeClr val="tx1"/>
                </a:solidFill>
                <a:effectLst/>
                <a:latin typeface="+mn-lt"/>
                <a:ea typeface="+mn-ea"/>
                <a:cs typeface="+mn-cs"/>
                <a:hlinkClick r:id="rId3"/>
              </a:rPr>
              <a:t>Appendix H</a:t>
            </a:r>
            <a:r>
              <a:rPr lang="en-US" sz="1200" kern="1200" dirty="0">
                <a:solidFill>
                  <a:schemeClr val="tx1"/>
                </a:solidFill>
                <a:effectLst/>
                <a:latin typeface="+mn-lt"/>
                <a:ea typeface="+mn-ea"/>
                <a:cs typeface="+mn-cs"/>
              </a:rPr>
              <a:t>, place a copy in the claimant’s VR&amp;E record, and provide a copy to the claimant.  If the feasibility study requires corrections, clarifications, or additions, the claimant must address the VRC’s comments in </a:t>
            </a:r>
            <a:r>
              <a:rPr lang="en-US" sz="1200" kern="1200" dirty="0">
                <a:solidFill>
                  <a:schemeClr val="tx1"/>
                </a:solidFill>
                <a:effectLst/>
                <a:latin typeface="+mn-lt"/>
                <a:ea typeface="+mn-ea"/>
                <a:cs typeface="+mn-cs"/>
                <a:hlinkClick r:id="rId3"/>
              </a:rPr>
              <a:t>Appendix H</a:t>
            </a:r>
            <a:r>
              <a:rPr lang="en-US" sz="1200" kern="1200" dirty="0">
                <a:solidFill>
                  <a:schemeClr val="tx1"/>
                </a:solidFill>
                <a:effectLst/>
                <a:latin typeface="+mn-lt"/>
                <a:ea typeface="+mn-ea"/>
                <a:cs typeface="+mn-cs"/>
              </a:rPr>
              <a:t> and, upon completion, resubmit to the VRC for further review. </a:t>
            </a:r>
            <a:endParaRPr lang="en-US" dirty="0">
              <a:effectLst/>
            </a:endParaRPr>
          </a:p>
          <a:p>
            <a:r>
              <a:rPr lang="en-US" sz="1200" b="1" kern="1200" dirty="0">
                <a:solidFill>
                  <a:schemeClr val="tx1"/>
                </a:solidFill>
                <a:effectLst/>
                <a:latin typeface="+mn-lt"/>
                <a:ea typeface="+mn-ea"/>
                <a:cs typeface="+mn-cs"/>
              </a:rPr>
              <a:t>2.  Requirements for the Feasibility Study of the Business Plan</a:t>
            </a:r>
            <a:endParaRPr lang="en-US" b="1" dirty="0">
              <a:effectLst/>
            </a:endParaRPr>
          </a:p>
          <a:p>
            <a:r>
              <a:rPr lang="en-US" sz="1200" b="1" kern="1200" dirty="0">
                <a:solidFill>
                  <a:schemeClr val="tx1"/>
                </a:solidFill>
                <a:effectLst/>
                <a:latin typeface="+mn-lt"/>
                <a:ea typeface="+mn-ea"/>
                <a:cs typeface="+mn-cs"/>
              </a:rPr>
              <a:t>(Change Date February 14, 2017)</a:t>
            </a:r>
            <a:endParaRPr lang="en-US" b="1" dirty="0">
              <a:effectLst/>
            </a:endParaRPr>
          </a:p>
          <a:p>
            <a:r>
              <a:rPr lang="en-US" sz="1200" kern="1200" dirty="0">
                <a:solidFill>
                  <a:schemeClr val="tx1"/>
                </a:solidFill>
                <a:effectLst/>
                <a:latin typeface="+mn-lt"/>
                <a:ea typeface="+mn-ea"/>
                <a:cs typeface="+mn-cs"/>
              </a:rPr>
              <a:t>The VRC will ensure that the claimant is referred to a professional business consultant, either on a voluntary or contractual basis, as a guide in this process.  The VRC must instruct the claimant that his or her business plan should outline and organize all necessary elements required to start a business since it is the tool presented to lenders to convince them to take a risk on the business to provide financing.</a:t>
            </a:r>
            <a:endParaRPr lang="en-US" dirty="0">
              <a:effectLst/>
            </a:endParaRPr>
          </a:p>
          <a:p>
            <a:r>
              <a:rPr lang="en-US" sz="1200" kern="1200" dirty="0">
                <a:solidFill>
                  <a:schemeClr val="tx1"/>
                </a:solidFill>
                <a:effectLst/>
                <a:latin typeface="+mn-lt"/>
                <a:ea typeface="+mn-ea"/>
                <a:cs typeface="+mn-cs"/>
              </a:rPr>
              <a:t>All proposed and formal business plans must address the areas outlined in </a:t>
            </a:r>
            <a:r>
              <a:rPr lang="en-US" sz="1200" kern="1200" dirty="0">
                <a:solidFill>
                  <a:schemeClr val="tx1"/>
                </a:solidFill>
                <a:effectLst/>
                <a:latin typeface="+mn-lt"/>
                <a:ea typeface="+mn-ea"/>
                <a:cs typeface="+mn-cs"/>
                <a:hlinkClick r:id="rId4"/>
              </a:rPr>
              <a:t>Appendix L</a:t>
            </a:r>
            <a:r>
              <a:rPr lang="en-US" sz="1200" kern="1200" dirty="0">
                <a:solidFill>
                  <a:schemeClr val="tx1"/>
                </a:solidFill>
                <a:effectLst/>
                <a:latin typeface="+mn-lt"/>
                <a:ea typeface="+mn-ea"/>
                <a:cs typeface="+mn-cs"/>
              </a:rPr>
              <a:t> and </a:t>
            </a:r>
            <a:r>
              <a:rPr lang="en-US" sz="1200" kern="1200" dirty="0">
                <a:solidFill>
                  <a:schemeClr val="tx1"/>
                </a:solidFill>
                <a:effectLst/>
                <a:latin typeface="+mn-lt"/>
                <a:ea typeface="+mn-ea"/>
                <a:cs typeface="+mn-cs"/>
                <a:hlinkClick r:id="rId5"/>
              </a:rPr>
              <a:t>38 CFR 21.257 </a:t>
            </a:r>
            <a:r>
              <a:rPr lang="en-US" sz="1200" kern="1200" dirty="0">
                <a:solidFill>
                  <a:schemeClr val="tx1"/>
                </a:solidFill>
                <a:effectLst/>
                <a:latin typeface="+mn-lt"/>
                <a:ea typeface="+mn-ea"/>
                <a:cs typeface="+mn-cs"/>
              </a:rPr>
              <a:t>for the VRC to conduct a thorough analysis of the plan.  The business plan must be extremely thorough, thought-provoking, and customized for the proposed business.  The completed business plan must “tell the story” of the business to a potential lender; it should serve as a stand-alone document in that all business issues are addressed.</a:t>
            </a:r>
            <a:endParaRPr lang="en-US" dirty="0">
              <a:effectLst/>
            </a:endParaRP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Most of the funding for small businesses comes from either investors or lenders who will closely scrutinize the financial section of the business plan.</a:t>
            </a:r>
            <a:endParaRPr lang="en-US" dirty="0">
              <a:effectLst/>
            </a:endParaRPr>
          </a:p>
          <a:p>
            <a:r>
              <a:rPr lang="en-US" sz="1200" kern="1200" dirty="0">
                <a:solidFill>
                  <a:schemeClr val="tx1"/>
                </a:solidFill>
                <a:effectLst/>
                <a:latin typeface="+mn-lt"/>
                <a:ea typeface="+mn-ea"/>
                <a:cs typeface="+mn-cs"/>
              </a:rPr>
              <a:t>Once the claimant submits a business plan, the VRC must conduct an analysis to ensure that the business plan clearly addresses the feasibility of the business and identifies the rehabilitation services needed.  To assist with the analysis of the business plan, a VRC must consult with a variety of organizations and entities, including, but not limited to, the business consultant who assisted the claimant with the development of the business plan.  Organizations and entities to consult with vary based on the type of business the claimant seeks to pursue; the case manager must use professional judgment in selecting who to consult.  For approved Category I cases, the VRC must also ensure that the scope of the business plan is consistent with the results of the claimant’s IEEP, as well as his or her functional abilities and limitations.</a:t>
            </a:r>
            <a:endParaRPr lang="en-US" dirty="0">
              <a:effectLst/>
            </a:endParaRPr>
          </a:p>
          <a:p>
            <a:r>
              <a:rPr lang="en-US" sz="1200" b="1" kern="1200" dirty="0">
                <a:solidFill>
                  <a:schemeClr val="tx1"/>
                </a:solidFill>
                <a:effectLst/>
                <a:latin typeface="+mn-lt"/>
                <a:ea typeface="+mn-ea"/>
                <a:cs typeface="+mn-cs"/>
              </a:rPr>
              <a:t>3.  Summation of Business Plan Feasibility Study</a:t>
            </a:r>
            <a:endParaRPr lang="en-US" b="1" dirty="0">
              <a:effectLst/>
            </a:endParaRPr>
          </a:p>
          <a:p>
            <a:r>
              <a:rPr lang="en-US" sz="1200" b="1" kern="1200" dirty="0">
                <a:solidFill>
                  <a:schemeClr val="tx1"/>
                </a:solidFill>
                <a:effectLst/>
                <a:latin typeface="+mn-lt"/>
                <a:ea typeface="+mn-ea"/>
                <a:cs typeface="+mn-cs"/>
              </a:rPr>
              <a:t>(Change Date February 14, 2017)</a:t>
            </a:r>
            <a:endParaRPr lang="en-US" b="1" dirty="0">
              <a:effectLst/>
            </a:endParaRPr>
          </a:p>
          <a:p>
            <a:r>
              <a:rPr lang="en-US" sz="1200" kern="1200" dirty="0">
                <a:solidFill>
                  <a:schemeClr val="tx1"/>
                </a:solidFill>
                <a:effectLst/>
                <a:latin typeface="+mn-lt"/>
                <a:ea typeface="+mn-ea"/>
                <a:cs typeface="+mn-cs"/>
              </a:rPr>
              <a:t>The VRC, in conjunction with the business consultant if necessary, must complete a summation of the business plan feasibility study.  This summation must address all required areas listed in </a:t>
            </a:r>
            <a:r>
              <a:rPr lang="en-US" sz="1200" kern="1200" dirty="0">
                <a:solidFill>
                  <a:schemeClr val="tx1"/>
                </a:solidFill>
                <a:effectLst/>
                <a:latin typeface="+mn-lt"/>
                <a:ea typeface="+mn-ea"/>
                <a:cs typeface="+mn-cs"/>
                <a:hlinkClick r:id="rId3"/>
              </a:rPr>
              <a:t>Appendix H</a:t>
            </a:r>
            <a:r>
              <a:rPr lang="en-US" sz="1200" kern="1200" dirty="0">
                <a:solidFill>
                  <a:schemeClr val="tx1"/>
                </a:solidFill>
                <a:effectLst/>
                <a:latin typeface="+mn-lt"/>
                <a:ea typeface="+mn-ea"/>
                <a:cs typeface="+mn-cs"/>
              </a:rPr>
              <a:t>, as well as any additional supporting documentation relevant to the self-employment process.  The summation should clearly identify the feasibility of the business plan and rehabilitation services needed.  The VRC must:</a:t>
            </a:r>
            <a:endParaRPr lang="en-US" dirty="0">
              <a:effectLst/>
            </a:endParaRPr>
          </a:p>
          <a:p>
            <a:r>
              <a:rPr lang="en-US" sz="1200" kern="1200" dirty="0">
                <a:solidFill>
                  <a:schemeClr val="tx1"/>
                </a:solidFill>
                <a:effectLst/>
                <a:latin typeface="+mn-lt"/>
                <a:ea typeface="+mn-ea"/>
                <a:cs typeface="+mn-cs"/>
              </a:rPr>
              <a:t>Summarize information from the business plan analysis in an electronic case note in the claimant’s VR&amp;E record.</a:t>
            </a:r>
            <a:endParaRPr lang="en-US" dirty="0">
              <a:effectLst/>
            </a:endParaRPr>
          </a:p>
          <a:p>
            <a:r>
              <a:rPr lang="en-US" sz="1200" kern="1200" dirty="0">
                <a:solidFill>
                  <a:schemeClr val="tx1"/>
                </a:solidFill>
                <a:effectLst/>
                <a:latin typeface="+mn-lt"/>
                <a:ea typeface="+mn-ea"/>
                <a:cs typeface="+mn-cs"/>
              </a:rPr>
              <a:t>If applicable, obtain a written report from the contractor or vendor who assisted in completing the evaluation of feasibility for a proposed business plan.  A copy of this report must be included in the claimant’s VR&amp;E record.</a:t>
            </a:r>
            <a:endParaRPr lang="en-US" dirty="0">
              <a:effectLst/>
            </a:endParaRPr>
          </a:p>
          <a:p>
            <a:r>
              <a:rPr lang="en-US" sz="1200" b="1" kern="1200" dirty="0">
                <a:solidFill>
                  <a:schemeClr val="tx1"/>
                </a:solidFill>
                <a:effectLst/>
                <a:latin typeface="+mn-lt"/>
                <a:ea typeface="+mn-ea"/>
                <a:cs typeface="+mn-cs"/>
              </a:rPr>
              <a:t>4.  Business Plan is Not Feasible</a:t>
            </a:r>
            <a:endParaRPr lang="en-US" b="1" dirty="0">
              <a:effectLst/>
            </a:endParaRPr>
          </a:p>
          <a:p>
            <a:r>
              <a:rPr lang="en-US" sz="1200" b="1" kern="1200" dirty="0">
                <a:solidFill>
                  <a:schemeClr val="tx1"/>
                </a:solidFill>
                <a:effectLst/>
                <a:latin typeface="+mn-lt"/>
                <a:ea typeface="+mn-ea"/>
                <a:cs typeface="+mn-cs"/>
              </a:rPr>
              <a:t>(Change Date February 14, 2017)</a:t>
            </a:r>
            <a:endParaRPr lang="en-US" b="1" dirty="0">
              <a:effectLst/>
            </a:endParaRPr>
          </a:p>
          <a:p>
            <a:r>
              <a:rPr lang="en-US" sz="1200" kern="1200" dirty="0">
                <a:solidFill>
                  <a:schemeClr val="tx1"/>
                </a:solidFill>
                <a:effectLst/>
                <a:latin typeface="+mn-lt"/>
                <a:ea typeface="+mn-ea"/>
                <a:cs typeface="+mn-cs"/>
              </a:rPr>
              <a:t>If the business plan is not feasible upon submission, the VRC must give the claimant the option to redevelop the business plan.  The VRC may also consider alternative rehabilitation options, such as traditional employment, if revision will not result in approval.  Once the final vocational goal is determined, then the VRC and the claimant will develop and sign a revised IWRP or combination IWRP/IEAP.</a:t>
            </a:r>
            <a:endParaRPr lang="en-US" dirty="0">
              <a:effectLst/>
            </a:endParaRPr>
          </a:p>
          <a:p>
            <a:r>
              <a:rPr lang="en-US" sz="1200" kern="1200" dirty="0">
                <a:solidFill>
                  <a:schemeClr val="tx1"/>
                </a:solidFill>
                <a:effectLst/>
                <a:latin typeface="+mn-lt"/>
                <a:ea typeface="+mn-ea"/>
                <a:cs typeface="+mn-cs"/>
              </a:rPr>
              <a:t>If the claimant has been designated as Category I, then a comprehensive Independent Living (IL) assessment must be conducted.  See </a:t>
            </a:r>
            <a:r>
              <a:rPr lang="en-US" sz="1200" kern="1200" dirty="0">
                <a:solidFill>
                  <a:schemeClr val="tx1"/>
                </a:solidFill>
                <a:effectLst/>
                <a:latin typeface="+mn-lt"/>
                <a:ea typeface="+mn-ea"/>
                <a:cs typeface="+mn-cs"/>
                <a:hlinkClick r:id="rId6"/>
              </a:rPr>
              <a:t>M28C.IV.C.6 </a:t>
            </a:r>
            <a:r>
              <a:rPr lang="en-US" sz="1200" kern="1200" dirty="0">
                <a:solidFill>
                  <a:schemeClr val="tx1"/>
                </a:solidFill>
                <a:effectLst/>
                <a:latin typeface="+mn-lt"/>
                <a:ea typeface="+mn-ea"/>
                <a:cs typeface="+mn-cs"/>
              </a:rPr>
              <a:t> for information on IL assessment.</a:t>
            </a:r>
            <a:endParaRPr lang="en-US" dirty="0">
              <a:effectLst/>
            </a:endParaRPr>
          </a:p>
          <a:p>
            <a:r>
              <a:rPr lang="en-US" sz="1200" b="1" kern="1200" dirty="0">
                <a:solidFill>
                  <a:schemeClr val="tx1"/>
                </a:solidFill>
                <a:effectLst/>
                <a:latin typeface="+mn-lt"/>
                <a:ea typeface="+mn-ea"/>
                <a:cs typeface="+mn-cs"/>
              </a:rPr>
              <a:t>5.  Business Plan is Feasible</a:t>
            </a:r>
            <a:endParaRPr lang="en-US" b="1" dirty="0">
              <a:effectLst/>
            </a:endParaRPr>
          </a:p>
          <a:p>
            <a:r>
              <a:rPr lang="en-US" sz="1200" b="1" kern="1200" dirty="0">
                <a:solidFill>
                  <a:schemeClr val="tx1"/>
                </a:solidFill>
                <a:effectLst/>
                <a:latin typeface="+mn-lt"/>
                <a:ea typeface="+mn-ea"/>
                <a:cs typeface="+mn-cs"/>
              </a:rPr>
              <a:t>(Change Date February 14, 2017)</a:t>
            </a:r>
            <a:endParaRPr lang="en-US" b="1" dirty="0">
              <a:effectLst/>
            </a:endParaRPr>
          </a:p>
          <a:p>
            <a:r>
              <a:rPr lang="en-US" sz="1200" kern="1200" dirty="0">
                <a:solidFill>
                  <a:schemeClr val="tx1"/>
                </a:solidFill>
                <a:effectLst/>
                <a:latin typeface="+mn-lt"/>
                <a:ea typeface="+mn-ea"/>
                <a:cs typeface="+mn-cs"/>
              </a:rPr>
              <a:t>If the VRC determines the business plan is feasible, the VRC must refer the business plan to the Self-Employment Panel (SEP) for review.  The VRC will refer to and consult with the SEP, prior to development of an IWRP/IEAP authorizing self-employment services.</a:t>
            </a:r>
            <a:endParaRPr lang="en-US" dirty="0">
              <a:effectLst/>
            </a:endParaRPr>
          </a:p>
          <a:p>
            <a:endParaRPr lang="en-US" dirty="0"/>
          </a:p>
        </p:txBody>
      </p:sp>
      <p:sp>
        <p:nvSpPr>
          <p:cNvPr id="4" name="Header Placeholder 3"/>
          <p:cNvSpPr>
            <a:spLocks noGrp="1"/>
          </p:cNvSpPr>
          <p:nvPr>
            <p:ph type="hdr" sz="quarter"/>
          </p:nvPr>
        </p:nvSpPr>
        <p:spPr/>
        <p:txBody>
          <a:bodyPr/>
          <a:lstStyle/>
          <a:p>
            <a:r>
              <a:rPr lang="en-US"/>
              <a:t>NIMFA</a:t>
            </a:r>
            <a:endParaRPr lang="en-US" dirty="0"/>
          </a:p>
        </p:txBody>
      </p:sp>
      <p:sp>
        <p:nvSpPr>
          <p:cNvPr id="5" name="Slide Number Placeholder 4"/>
          <p:cNvSpPr>
            <a:spLocks noGrp="1"/>
          </p:cNvSpPr>
          <p:nvPr>
            <p:ph type="sldNum" sz="quarter" idx="5"/>
          </p:nvPr>
        </p:nvSpPr>
        <p:spPr/>
        <p:txBody>
          <a:bodyPr/>
          <a:lstStyle/>
          <a:p>
            <a:fld id="{A263C7BD-EE4B-42E2-A75C-958D06C60C46}" type="slidenum">
              <a:rPr lang="en-US" smtClean="0"/>
              <a:t>20</a:t>
            </a:fld>
            <a:endParaRPr lang="en-US" dirty="0"/>
          </a:p>
        </p:txBody>
      </p:sp>
    </p:spTree>
    <p:extLst>
      <p:ext uri="{BB962C8B-B14F-4D97-AF65-F5344CB8AC3E}">
        <p14:creationId xmlns:p14="http://schemas.microsoft.com/office/powerpoint/2010/main" val="4081739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SEP serves as a consultative body, at the regional office (RO) level for claimants who are pursuing a self-employment plan.  See </a:t>
            </a:r>
            <a:r>
              <a:rPr lang="en-US" sz="1200" kern="1200" dirty="0">
                <a:solidFill>
                  <a:schemeClr val="tx1"/>
                </a:solidFill>
                <a:effectLst/>
                <a:latin typeface="+mn-lt"/>
                <a:ea typeface="+mn-ea"/>
                <a:cs typeface="+mn-cs"/>
                <a:hlinkClick r:id="rId3"/>
              </a:rPr>
              <a:t>M28C.II.A.4</a:t>
            </a:r>
            <a:r>
              <a:rPr lang="en-US" dirty="0">
                <a:effectLst/>
                <a:hlinkClick r:id="rId3"/>
              </a:rPr>
              <a:t> </a:t>
            </a:r>
            <a:r>
              <a:rPr lang="en-US" sz="1200" kern="1200" dirty="0">
                <a:solidFill>
                  <a:schemeClr val="tx1"/>
                </a:solidFill>
                <a:effectLst/>
                <a:latin typeface="+mn-lt"/>
                <a:ea typeface="+mn-ea"/>
                <a:cs typeface="+mn-cs"/>
              </a:rPr>
              <a:t> for details on SEP membership and roles.   The members of the SEP include, but are not limited to:</a:t>
            </a:r>
          </a:p>
          <a:p>
            <a:endParaRPr lang="en-US" sz="1200" kern="1200" dirty="0">
              <a:solidFill>
                <a:schemeClr val="tx1"/>
              </a:solidFill>
              <a:effectLst/>
              <a:latin typeface="+mn-lt"/>
              <a:ea typeface="+mn-ea"/>
              <a:cs typeface="+mn-cs"/>
            </a:endParaRPr>
          </a:p>
          <a:p>
            <a:pPr marL="228600" indent="-228600">
              <a:buAutoNum type="arabicParenR"/>
            </a:pPr>
            <a:r>
              <a:rPr lang="en-US" sz="1200" kern="1200" dirty="0">
                <a:solidFill>
                  <a:schemeClr val="tx1"/>
                </a:solidFill>
                <a:effectLst/>
                <a:latin typeface="+mn-lt"/>
                <a:ea typeface="+mn-ea"/>
                <a:cs typeface="+mn-cs"/>
              </a:rPr>
              <a:t>A VRC or EC, appointed by the VR&amp;E Officer, serves as the Chairperson</a:t>
            </a:r>
          </a:p>
          <a:p>
            <a:pPr marL="228600" indent="-228600">
              <a:buAutoNum type="arabicParenR"/>
            </a:pPr>
            <a:r>
              <a:rPr lang="en-US" sz="1200" kern="1200" dirty="0">
                <a:solidFill>
                  <a:schemeClr val="tx1"/>
                </a:solidFill>
                <a:effectLst/>
                <a:latin typeface="+mn-lt"/>
                <a:ea typeface="+mn-ea"/>
                <a:cs typeface="+mn-cs"/>
              </a:rPr>
              <a:t>The referring VRC for expert knowledge of the specific case</a:t>
            </a:r>
          </a:p>
          <a:p>
            <a:pPr marL="228600" indent="-228600">
              <a:buAutoNum type="arabicParenR"/>
            </a:pPr>
            <a:r>
              <a:rPr lang="en-US" sz="1200" kern="1200" dirty="0">
                <a:solidFill>
                  <a:schemeClr val="tx1"/>
                </a:solidFill>
                <a:effectLst/>
                <a:latin typeface="+mn-lt"/>
                <a:ea typeface="+mn-ea"/>
                <a:cs typeface="+mn-cs"/>
              </a:rPr>
              <a:t>A business consultant from the SBA or SBDC</a:t>
            </a:r>
          </a:p>
          <a:p>
            <a:pPr marL="228600" indent="-228600">
              <a:buAutoNum type="arabicParenR"/>
            </a:pPr>
            <a:r>
              <a:rPr lang="en-US" sz="1200" kern="1200" dirty="0">
                <a:solidFill>
                  <a:schemeClr val="tx1"/>
                </a:solidFill>
                <a:effectLst/>
                <a:latin typeface="+mn-lt"/>
                <a:ea typeface="+mn-ea"/>
                <a:cs typeface="+mn-cs"/>
              </a:rPr>
              <a:t>A representative from the local Chamber of Commerce</a:t>
            </a:r>
          </a:p>
          <a:p>
            <a:pPr marL="228600" indent="-228600">
              <a:buAutoNum type="arabicParenR"/>
            </a:pPr>
            <a:r>
              <a:rPr lang="en-US" sz="1200" kern="1200" dirty="0">
                <a:solidFill>
                  <a:schemeClr val="tx1"/>
                </a:solidFill>
                <a:effectLst/>
                <a:latin typeface="+mn-lt"/>
                <a:ea typeface="+mn-ea"/>
                <a:cs typeface="+mn-cs"/>
              </a:rPr>
              <a:t>Other business professionals from the community</a:t>
            </a:r>
          </a:p>
          <a:p>
            <a:pPr marL="0" indent="0">
              <a:buNone/>
            </a:pPr>
            <a:endParaRPr lang="en-US" dirty="0">
              <a:effectLst/>
            </a:endParaRPr>
          </a:p>
          <a:p>
            <a:r>
              <a:rPr lang="en-US" sz="1200" kern="1200" dirty="0">
                <a:solidFill>
                  <a:schemeClr val="tx1"/>
                </a:solidFill>
                <a:effectLst/>
                <a:latin typeface="+mn-lt"/>
                <a:ea typeface="+mn-ea"/>
                <a:cs typeface="+mn-cs"/>
              </a:rPr>
              <a:t>Upon receipt of the written report of recommendations from the SEP, the referring VRC must address any action items in the report.  If further action is needed from the claimant, the VRC must contact him or her to discuss next steps.  Next steps should be documented on </a:t>
            </a:r>
            <a:r>
              <a:rPr lang="en-US" sz="1200" kern="1200" dirty="0">
                <a:solidFill>
                  <a:schemeClr val="tx1"/>
                </a:solidFill>
                <a:effectLst/>
                <a:latin typeface="+mn-lt"/>
                <a:ea typeface="+mn-ea"/>
                <a:cs typeface="+mn-cs"/>
                <a:hlinkClick r:id="rId4"/>
              </a:rPr>
              <a:t>VAF 28-8606</a:t>
            </a:r>
            <a:r>
              <a:rPr lang="en-US" sz="1200" kern="1200" dirty="0">
                <a:solidFill>
                  <a:schemeClr val="tx1"/>
                </a:solidFill>
                <a:effectLst/>
                <a:latin typeface="+mn-lt"/>
                <a:ea typeface="+mn-ea"/>
                <a:cs typeface="+mn-cs"/>
              </a:rPr>
              <a:t>, Notes from Counseling and Next Steps, and filed in the claimant’s VR&amp;E record; a copy must be given to the claimant.</a:t>
            </a:r>
            <a:endParaRPr lang="en-US" dirty="0">
              <a:effectLst/>
            </a:endParaRPr>
          </a:p>
          <a:p>
            <a:r>
              <a:rPr lang="en-US" sz="1200" kern="1200" dirty="0">
                <a:solidFill>
                  <a:schemeClr val="tx1"/>
                </a:solidFill>
                <a:effectLst/>
                <a:latin typeface="+mn-lt"/>
                <a:ea typeface="+mn-ea"/>
                <a:cs typeface="+mn-cs"/>
              </a:rPr>
              <a:t>The case does not need to return to the SEP once the VRC approves any updates made to the business plan based on recommendations from the SEP.</a:t>
            </a:r>
            <a:endParaRPr lang="en-US" dirty="0">
              <a:effectLst/>
            </a:endParaRPr>
          </a:p>
          <a:p>
            <a:endParaRPr lang="en-US" dirty="0"/>
          </a:p>
        </p:txBody>
      </p:sp>
      <p:sp>
        <p:nvSpPr>
          <p:cNvPr id="4" name="Header Placeholder 3"/>
          <p:cNvSpPr>
            <a:spLocks noGrp="1"/>
          </p:cNvSpPr>
          <p:nvPr>
            <p:ph type="hdr" sz="quarter"/>
          </p:nvPr>
        </p:nvSpPr>
        <p:spPr/>
        <p:txBody>
          <a:bodyPr/>
          <a:lstStyle/>
          <a:p>
            <a:r>
              <a:rPr lang="en-US"/>
              <a:t>NIMFA</a:t>
            </a:r>
            <a:endParaRPr lang="en-US" dirty="0"/>
          </a:p>
        </p:txBody>
      </p:sp>
      <p:sp>
        <p:nvSpPr>
          <p:cNvPr id="5" name="Slide Number Placeholder 4"/>
          <p:cNvSpPr>
            <a:spLocks noGrp="1"/>
          </p:cNvSpPr>
          <p:nvPr>
            <p:ph type="sldNum" sz="quarter" idx="5"/>
          </p:nvPr>
        </p:nvSpPr>
        <p:spPr/>
        <p:txBody>
          <a:bodyPr/>
          <a:lstStyle/>
          <a:p>
            <a:fld id="{A263C7BD-EE4B-42E2-A75C-958D06C60C46}" type="slidenum">
              <a:rPr lang="en-US" smtClean="0"/>
              <a:t>21</a:t>
            </a:fld>
            <a:endParaRPr lang="en-US" dirty="0"/>
          </a:p>
        </p:txBody>
      </p:sp>
    </p:spTree>
    <p:extLst>
      <p:ext uri="{BB962C8B-B14F-4D97-AF65-F5344CB8AC3E}">
        <p14:creationId xmlns:p14="http://schemas.microsoft.com/office/powerpoint/2010/main" val="3078055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  IWRP/IEAP Redevelopment</a:t>
            </a:r>
            <a:endParaRPr lang="en-US" b="1" dirty="0">
              <a:effectLst/>
            </a:endParaRPr>
          </a:p>
          <a:p>
            <a:r>
              <a:rPr lang="en-US" sz="1200" b="1" kern="1200" dirty="0">
                <a:solidFill>
                  <a:schemeClr val="tx1"/>
                </a:solidFill>
                <a:effectLst/>
                <a:latin typeface="+mn-lt"/>
                <a:ea typeface="+mn-ea"/>
                <a:cs typeface="+mn-cs"/>
              </a:rPr>
              <a:t>(Change Date February 14, 2017)</a:t>
            </a:r>
            <a:endParaRPr lang="en-US" b="1" dirty="0">
              <a:effectLst/>
            </a:endParaRPr>
          </a:p>
          <a:p>
            <a:r>
              <a:rPr lang="en-US" sz="1200" kern="1200" dirty="0">
                <a:solidFill>
                  <a:schemeClr val="tx1"/>
                </a:solidFill>
                <a:effectLst/>
                <a:latin typeface="+mn-lt"/>
                <a:ea typeface="+mn-ea"/>
                <a:cs typeface="+mn-cs"/>
              </a:rPr>
              <a:t>The VRC and claimant will discuss the findings of the business plan review and analysis in an effort to amend the current IWRP to a combined IWRP/IEAP self-employment plan.  The rehabilitation plan must clearly outline the claimant’s goals and objectives, as well as criteria for measuring the success of those goals and objectives.  The self-employment plan may not be solely for employment assistance.  The VRC must ensure that the objectives of the IWRP/IEAP specifically address all identified needs to prepare for, obtain, and maintain self-employment as outlined in </a:t>
            </a:r>
            <a:r>
              <a:rPr lang="en-US" sz="1200" kern="1200" dirty="0">
                <a:solidFill>
                  <a:schemeClr val="tx1"/>
                </a:solidFill>
                <a:effectLst/>
                <a:latin typeface="+mn-lt"/>
                <a:ea typeface="+mn-ea"/>
                <a:cs typeface="+mn-cs"/>
                <a:hlinkClick r:id="rId3"/>
              </a:rPr>
              <a:t>38 CFR 21.84</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4"/>
              </a:rPr>
              <a:t>38 CFR 21.88,</a:t>
            </a:r>
            <a:r>
              <a:rPr lang="en-US" sz="1200" kern="1200" dirty="0">
                <a:solidFill>
                  <a:schemeClr val="tx1"/>
                </a:solidFill>
                <a:effectLst/>
                <a:latin typeface="+mn-lt"/>
                <a:ea typeface="+mn-ea"/>
                <a:cs typeface="+mn-cs"/>
              </a:rPr>
              <a:t> and </a:t>
            </a:r>
            <a:r>
              <a:rPr lang="en-US" sz="1200" kern="1200" dirty="0">
                <a:solidFill>
                  <a:schemeClr val="tx1"/>
                </a:solidFill>
                <a:effectLst/>
                <a:latin typeface="+mn-lt"/>
                <a:ea typeface="+mn-ea"/>
                <a:cs typeface="+mn-cs"/>
                <a:hlinkClick r:id="rId5"/>
              </a:rPr>
              <a:t>M28C.IV.C.2 </a:t>
            </a:r>
            <a:r>
              <a:rPr lang="en-US" sz="1200" kern="1200" dirty="0">
                <a:solidFill>
                  <a:schemeClr val="tx1"/>
                </a:solidFill>
                <a:effectLst/>
                <a:latin typeface="+mn-lt"/>
                <a:ea typeface="+mn-ea"/>
                <a:cs typeface="+mn-cs"/>
              </a:rPr>
              <a:t> including:</a:t>
            </a:r>
            <a:endParaRPr lang="en-US" dirty="0">
              <a:effectLst/>
            </a:endParaRPr>
          </a:p>
          <a:p>
            <a:r>
              <a:rPr lang="en-US" sz="1200" kern="1200" dirty="0">
                <a:solidFill>
                  <a:schemeClr val="tx1"/>
                </a:solidFill>
                <a:effectLst/>
                <a:latin typeface="+mn-lt"/>
                <a:ea typeface="+mn-ea"/>
                <a:cs typeface="+mn-cs"/>
              </a:rPr>
              <a:t>Allocation of resources.</a:t>
            </a:r>
            <a:endParaRPr lang="en-US" dirty="0">
              <a:effectLst/>
            </a:endParaRPr>
          </a:p>
          <a:p>
            <a:r>
              <a:rPr lang="en-US" sz="1200" kern="1200" dirty="0">
                <a:solidFill>
                  <a:schemeClr val="tx1"/>
                </a:solidFill>
                <a:effectLst/>
                <a:latin typeface="+mn-lt"/>
                <a:ea typeface="+mn-ea"/>
                <a:cs typeface="+mn-cs"/>
              </a:rPr>
              <a:t>Purchasing of equipment, inventory, and supplies.</a:t>
            </a:r>
            <a:endParaRPr lang="en-US" dirty="0">
              <a:effectLst/>
            </a:endParaRPr>
          </a:p>
          <a:p>
            <a:r>
              <a:rPr lang="en-US" sz="1200" kern="1200" dirty="0">
                <a:solidFill>
                  <a:schemeClr val="tx1"/>
                </a:solidFill>
                <a:effectLst/>
                <a:latin typeface="+mn-lt"/>
                <a:ea typeface="+mn-ea"/>
                <a:cs typeface="+mn-cs"/>
              </a:rPr>
              <a:t>Required licenses and permits.</a:t>
            </a:r>
            <a:endParaRPr lang="en-US" dirty="0">
              <a:effectLst/>
            </a:endParaRPr>
          </a:p>
          <a:p>
            <a:r>
              <a:rPr lang="en-US" sz="1200" kern="1200" dirty="0">
                <a:solidFill>
                  <a:schemeClr val="tx1"/>
                </a:solidFill>
                <a:effectLst/>
                <a:latin typeface="+mn-lt"/>
                <a:ea typeface="+mn-ea"/>
                <a:cs typeface="+mn-cs"/>
              </a:rPr>
              <a:t>Funding needs.</a:t>
            </a:r>
          </a:p>
          <a:p>
            <a:endParaRPr lang="en-US" dirty="0">
              <a:effectLst/>
            </a:endParaRPr>
          </a:p>
          <a:p>
            <a:r>
              <a:rPr lang="en-US" sz="1200" kern="1200" dirty="0">
                <a:solidFill>
                  <a:schemeClr val="tx1"/>
                </a:solidFill>
                <a:effectLst/>
                <a:latin typeface="+mn-lt"/>
                <a:ea typeface="+mn-ea"/>
                <a:cs typeface="+mn-cs"/>
              </a:rPr>
              <a:t>For self-employment, the supplies and assistance pertaining to special programs which may or may not be provided are outlined in </a:t>
            </a:r>
            <a:r>
              <a:rPr lang="en-US" sz="1200" kern="1200" dirty="0">
                <a:solidFill>
                  <a:schemeClr val="tx1"/>
                </a:solidFill>
                <a:effectLst/>
                <a:latin typeface="+mn-lt"/>
                <a:ea typeface="+mn-ea"/>
                <a:cs typeface="+mn-cs"/>
                <a:hlinkClick r:id="rId6"/>
              </a:rPr>
              <a:t>38 CFR 21.214 </a:t>
            </a:r>
            <a:r>
              <a:rPr lang="en-US" sz="1200"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hlinkClick r:id="rId7"/>
              </a:rPr>
              <a:t>38 CFR 21.212</a:t>
            </a:r>
            <a:r>
              <a:rPr lang="en-US" sz="1200" kern="1200" dirty="0">
                <a:solidFill>
                  <a:schemeClr val="tx1"/>
                </a:solidFill>
                <a:effectLst/>
                <a:latin typeface="+mn-lt"/>
                <a:ea typeface="+mn-ea"/>
                <a:cs typeface="+mn-cs"/>
              </a:rPr>
              <a:t>.  See </a:t>
            </a:r>
            <a:r>
              <a:rPr lang="en-US" sz="1200" kern="1200" dirty="0">
                <a:solidFill>
                  <a:schemeClr val="tx1"/>
                </a:solidFill>
                <a:effectLst/>
                <a:latin typeface="+mn-lt"/>
                <a:ea typeface="+mn-ea"/>
                <a:cs typeface="+mn-cs"/>
                <a:hlinkClick r:id="rId8"/>
              </a:rPr>
              <a:t>M28C.III.A.1</a:t>
            </a:r>
            <a:r>
              <a:rPr lang="en-US" dirty="0">
                <a:effectLst/>
                <a:hlinkClick r:id="rId8"/>
              </a:rPr>
              <a:t> </a:t>
            </a:r>
            <a:r>
              <a:rPr lang="en-US" sz="1200" kern="1200" dirty="0">
                <a:solidFill>
                  <a:schemeClr val="tx1"/>
                </a:solidFill>
                <a:effectLst/>
                <a:latin typeface="+mn-lt"/>
                <a:ea typeface="+mn-ea"/>
                <a:cs typeface="+mn-cs"/>
              </a:rPr>
              <a:t> for information on case status during plan development and redevelopment.  Follow </a:t>
            </a:r>
            <a:r>
              <a:rPr lang="en-US" sz="1200" kern="1200" dirty="0">
                <a:solidFill>
                  <a:schemeClr val="tx1"/>
                </a:solidFill>
                <a:effectLst/>
                <a:latin typeface="+mn-lt"/>
                <a:ea typeface="+mn-ea"/>
                <a:cs typeface="+mn-cs"/>
                <a:hlinkClick r:id="rId5"/>
              </a:rPr>
              <a:t>M28C.IV.C.2</a:t>
            </a:r>
            <a:r>
              <a:rPr lang="en-US" sz="1200" kern="1200" dirty="0">
                <a:solidFill>
                  <a:schemeClr val="tx1"/>
                </a:solidFill>
                <a:effectLst/>
                <a:latin typeface="+mn-lt"/>
                <a:ea typeface="+mn-ea"/>
                <a:cs typeface="+mn-cs"/>
              </a:rPr>
              <a:t> to provide the claimant with an orientation and document the orientation.</a:t>
            </a:r>
            <a:endParaRPr lang="en-US" dirty="0">
              <a:effectLst/>
            </a:endParaRPr>
          </a:p>
          <a:p>
            <a:endParaRPr lang="en-US" dirty="0"/>
          </a:p>
        </p:txBody>
      </p:sp>
      <p:sp>
        <p:nvSpPr>
          <p:cNvPr id="4" name="Header Placeholder 3"/>
          <p:cNvSpPr>
            <a:spLocks noGrp="1"/>
          </p:cNvSpPr>
          <p:nvPr>
            <p:ph type="hdr" sz="quarter"/>
          </p:nvPr>
        </p:nvSpPr>
        <p:spPr/>
        <p:txBody>
          <a:bodyPr/>
          <a:lstStyle/>
          <a:p>
            <a:r>
              <a:rPr lang="en-US"/>
              <a:t>NIMFA</a:t>
            </a:r>
            <a:endParaRPr lang="en-US" dirty="0"/>
          </a:p>
        </p:txBody>
      </p:sp>
      <p:sp>
        <p:nvSpPr>
          <p:cNvPr id="5" name="Slide Number Placeholder 4"/>
          <p:cNvSpPr>
            <a:spLocks noGrp="1"/>
          </p:cNvSpPr>
          <p:nvPr>
            <p:ph type="sldNum" sz="quarter" idx="5"/>
          </p:nvPr>
        </p:nvSpPr>
        <p:spPr/>
        <p:txBody>
          <a:bodyPr/>
          <a:lstStyle/>
          <a:p>
            <a:fld id="{A263C7BD-EE4B-42E2-A75C-958D06C60C46}" type="slidenum">
              <a:rPr lang="en-US" smtClean="0"/>
              <a:t>22</a:t>
            </a:fld>
            <a:endParaRPr lang="en-US" dirty="0"/>
          </a:p>
        </p:txBody>
      </p:sp>
    </p:spTree>
    <p:extLst>
      <p:ext uri="{BB962C8B-B14F-4D97-AF65-F5344CB8AC3E}">
        <p14:creationId xmlns:p14="http://schemas.microsoft.com/office/powerpoint/2010/main" val="3780469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accordance with </a:t>
            </a:r>
            <a:r>
              <a:rPr lang="en-US" sz="1200" kern="1200" dirty="0">
                <a:solidFill>
                  <a:schemeClr val="tx1"/>
                </a:solidFill>
                <a:effectLst/>
                <a:latin typeface="+mn-lt"/>
                <a:ea typeface="+mn-ea"/>
                <a:cs typeface="+mn-cs"/>
                <a:hlinkClick r:id="rId3"/>
              </a:rPr>
              <a:t>38 CFR 21.214</a:t>
            </a:r>
            <a:r>
              <a:rPr lang="en-U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hlinkClick r:id="rId4"/>
              </a:rPr>
              <a:t> 21.252</a:t>
            </a:r>
            <a:r>
              <a:rPr lang="en-US" sz="1200" kern="1200" dirty="0">
                <a:solidFill>
                  <a:schemeClr val="tx1"/>
                </a:solidFill>
                <a:effectLst/>
                <a:latin typeface="+mn-lt"/>
                <a:ea typeface="+mn-ea"/>
                <a:cs typeface="+mn-cs"/>
              </a:rPr>
              <a:t>, and </a:t>
            </a:r>
            <a:r>
              <a:rPr lang="en-US" sz="1200" kern="1200" dirty="0">
                <a:solidFill>
                  <a:schemeClr val="tx1"/>
                </a:solidFill>
                <a:effectLst/>
                <a:latin typeface="+mn-lt"/>
                <a:ea typeface="+mn-ea"/>
                <a:cs typeface="+mn-cs"/>
                <a:hlinkClick r:id="rId5"/>
              </a:rPr>
              <a:t>21.257</a:t>
            </a:r>
            <a:r>
              <a:rPr lang="en-US" sz="1200" kern="1200" dirty="0">
                <a:solidFill>
                  <a:schemeClr val="tx1"/>
                </a:solidFill>
                <a:effectLst/>
                <a:latin typeface="+mn-lt"/>
                <a:ea typeface="+mn-ea"/>
                <a:cs typeface="+mn-cs"/>
              </a:rPr>
              <a:t>, VR&amp;E may provide the following level of special services and assistance to claimants assigned to Category I:</a:t>
            </a:r>
          </a:p>
          <a:p>
            <a:endParaRPr lang="en-US" dirty="0">
              <a:effectLst/>
            </a:endParaRPr>
          </a:p>
          <a:p>
            <a:r>
              <a:rPr lang="en-US" sz="1200" kern="1200" dirty="0">
                <a:solidFill>
                  <a:schemeClr val="tx1"/>
                </a:solidFill>
                <a:effectLst/>
                <a:latin typeface="+mn-lt"/>
                <a:ea typeface="+mn-ea"/>
                <a:cs typeface="+mn-cs"/>
              </a:rPr>
              <a:t>Comprehensive training in the vocational goal and in the operation of a small business.</a:t>
            </a:r>
            <a:endParaRPr lang="en-US" dirty="0">
              <a:effectLst/>
            </a:endParaRPr>
          </a:p>
          <a:p>
            <a:r>
              <a:rPr lang="en-US" sz="1200" kern="1200" dirty="0">
                <a:solidFill>
                  <a:schemeClr val="tx1"/>
                </a:solidFill>
                <a:effectLst/>
                <a:latin typeface="+mn-lt"/>
                <a:ea typeface="+mn-ea"/>
                <a:cs typeface="+mn-cs"/>
              </a:rPr>
              <a:t>Minimum stocks of materials such as an inventory of salable merchandise or goods.</a:t>
            </a:r>
            <a:endParaRPr lang="en-US" dirty="0">
              <a:effectLst/>
            </a:endParaRPr>
          </a:p>
          <a:p>
            <a:r>
              <a:rPr lang="en-US" sz="1200" kern="1200" dirty="0">
                <a:solidFill>
                  <a:schemeClr val="tx1"/>
                </a:solidFill>
                <a:effectLst/>
                <a:latin typeface="+mn-lt"/>
                <a:ea typeface="+mn-ea"/>
                <a:cs typeface="+mn-cs"/>
              </a:rPr>
              <a:t>Expendable items required for day-to-day operations and items which are consumed on the premises.</a:t>
            </a:r>
            <a:endParaRPr lang="en-US" dirty="0">
              <a:effectLst/>
            </a:endParaRPr>
          </a:p>
          <a:p>
            <a:r>
              <a:rPr lang="en-US" sz="1200" kern="1200" dirty="0">
                <a:solidFill>
                  <a:schemeClr val="tx1"/>
                </a:solidFill>
                <a:effectLst/>
                <a:latin typeface="+mn-lt"/>
                <a:ea typeface="+mn-ea"/>
                <a:cs typeface="+mn-cs"/>
              </a:rPr>
              <a:t>Essential equipment, including machinery, occupational fixtures, accessories, and appliances.</a:t>
            </a:r>
            <a:endParaRPr lang="en-US" dirty="0">
              <a:effectLst/>
            </a:endParaRPr>
          </a:p>
          <a:p>
            <a:r>
              <a:rPr lang="en-US" sz="1200" kern="1200" dirty="0">
                <a:solidFill>
                  <a:schemeClr val="tx1"/>
                </a:solidFill>
                <a:effectLst/>
                <a:latin typeface="+mn-lt"/>
                <a:ea typeface="+mn-ea"/>
                <a:cs typeface="+mn-cs"/>
              </a:rPr>
              <a:t>Incidental services, such as business license fees, Workers’ Compensation Insurance, and disability insurance.</a:t>
            </a:r>
            <a:endParaRPr lang="en-US" dirty="0">
              <a:effectLst/>
            </a:endParaRPr>
          </a:p>
          <a:p>
            <a:r>
              <a:rPr lang="en-US" sz="1200" kern="1200" dirty="0">
                <a:solidFill>
                  <a:schemeClr val="tx1"/>
                </a:solidFill>
                <a:effectLst/>
                <a:latin typeface="+mn-lt"/>
                <a:ea typeface="+mn-ea"/>
                <a:cs typeface="+mn-cs"/>
              </a:rPr>
              <a:t>Job development and placement services.</a:t>
            </a:r>
            <a:endParaRPr lang="en-US" dirty="0">
              <a:effectLst/>
            </a:endParaRPr>
          </a:p>
          <a:p>
            <a:endParaRPr lang="en-US" dirty="0"/>
          </a:p>
        </p:txBody>
      </p:sp>
      <p:sp>
        <p:nvSpPr>
          <p:cNvPr id="4" name="Header Placeholder 3"/>
          <p:cNvSpPr>
            <a:spLocks noGrp="1"/>
          </p:cNvSpPr>
          <p:nvPr>
            <p:ph type="hdr" sz="quarter"/>
          </p:nvPr>
        </p:nvSpPr>
        <p:spPr/>
        <p:txBody>
          <a:bodyPr/>
          <a:lstStyle/>
          <a:p>
            <a:r>
              <a:rPr lang="en-US"/>
              <a:t>NIMFA</a:t>
            </a:r>
            <a:endParaRPr lang="en-US" dirty="0"/>
          </a:p>
        </p:txBody>
      </p:sp>
      <p:sp>
        <p:nvSpPr>
          <p:cNvPr id="5" name="Slide Number Placeholder 4"/>
          <p:cNvSpPr>
            <a:spLocks noGrp="1"/>
          </p:cNvSpPr>
          <p:nvPr>
            <p:ph type="sldNum" sz="quarter" idx="5"/>
          </p:nvPr>
        </p:nvSpPr>
        <p:spPr/>
        <p:txBody>
          <a:bodyPr/>
          <a:lstStyle/>
          <a:p>
            <a:fld id="{A263C7BD-EE4B-42E2-A75C-958D06C60C46}" type="slidenum">
              <a:rPr lang="en-US" smtClean="0"/>
              <a:t>23</a:t>
            </a:fld>
            <a:endParaRPr lang="en-US" dirty="0"/>
          </a:p>
        </p:txBody>
      </p:sp>
    </p:spTree>
    <p:extLst>
      <p:ext uri="{BB962C8B-B14F-4D97-AF65-F5344CB8AC3E}">
        <p14:creationId xmlns:p14="http://schemas.microsoft.com/office/powerpoint/2010/main" val="31213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accordance with </a:t>
            </a:r>
            <a:r>
              <a:rPr lang="en-US" sz="1200" kern="1200" dirty="0">
                <a:solidFill>
                  <a:schemeClr val="tx1"/>
                </a:solidFill>
                <a:effectLst/>
                <a:latin typeface="+mn-lt"/>
                <a:ea typeface="+mn-ea"/>
                <a:cs typeface="+mn-cs"/>
                <a:hlinkClick r:id="rId3"/>
              </a:rPr>
              <a:t>38 CFR 21.252 </a:t>
            </a:r>
            <a:r>
              <a:rPr lang="en-US" sz="1200"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hlinkClick r:id="rId4"/>
              </a:rPr>
              <a:t>21.257</a:t>
            </a:r>
            <a:r>
              <a:rPr lang="en-US" sz="1200" kern="1200" dirty="0">
                <a:solidFill>
                  <a:schemeClr val="tx1"/>
                </a:solidFill>
                <a:effectLst/>
                <a:latin typeface="+mn-lt"/>
                <a:ea typeface="+mn-ea"/>
                <a:cs typeface="+mn-cs"/>
              </a:rPr>
              <a:t>, VR&amp;E may provide the following level of special services and assistance to claimants assigned to Category II:</a:t>
            </a:r>
            <a:endParaRPr lang="en-US" dirty="0">
              <a:effectLst/>
            </a:endParaRPr>
          </a:p>
          <a:p>
            <a:r>
              <a:rPr lang="en-US" sz="1200" kern="1200" dirty="0">
                <a:solidFill>
                  <a:schemeClr val="tx1"/>
                </a:solidFill>
                <a:effectLst/>
                <a:latin typeface="+mn-lt"/>
                <a:ea typeface="+mn-ea"/>
                <a:cs typeface="+mn-cs"/>
              </a:rPr>
              <a:t>Comprehensive training in the vocational goal.</a:t>
            </a:r>
            <a:endParaRPr lang="en-US" dirty="0">
              <a:effectLst/>
            </a:endParaRPr>
          </a:p>
          <a:p>
            <a:r>
              <a:rPr lang="en-US" sz="1200" kern="1200" dirty="0">
                <a:solidFill>
                  <a:schemeClr val="tx1"/>
                </a:solidFill>
                <a:effectLst/>
                <a:latin typeface="+mn-lt"/>
                <a:ea typeface="+mn-ea"/>
                <a:cs typeface="+mn-cs"/>
              </a:rPr>
              <a:t>Incidental training in the management of a small business.</a:t>
            </a:r>
            <a:endParaRPr lang="en-US" dirty="0">
              <a:effectLst/>
            </a:endParaRPr>
          </a:p>
          <a:p>
            <a:r>
              <a:rPr lang="en-US" sz="1200" kern="1200" dirty="0">
                <a:solidFill>
                  <a:schemeClr val="tx1"/>
                </a:solidFill>
                <a:effectLst/>
                <a:latin typeface="+mn-lt"/>
                <a:ea typeface="+mn-ea"/>
                <a:cs typeface="+mn-cs"/>
              </a:rPr>
              <a:t>License or other fees required for employment (e.g., required business insurance such as workers’ compensation insurance and disability insurance).</a:t>
            </a:r>
            <a:endParaRPr lang="en-US" dirty="0">
              <a:effectLst/>
            </a:endParaRPr>
          </a:p>
          <a:p>
            <a:r>
              <a:rPr lang="en-US" sz="1200" kern="1200" dirty="0">
                <a:solidFill>
                  <a:schemeClr val="tx1"/>
                </a:solidFill>
                <a:effectLst/>
                <a:latin typeface="+mn-lt"/>
                <a:ea typeface="+mn-ea"/>
                <a:cs typeface="+mn-cs"/>
              </a:rPr>
              <a:t>Necessary tools and supplies that are required of all individuals to begin employment in the approved occupational field.</a:t>
            </a:r>
            <a:endParaRPr lang="en-US" dirty="0">
              <a:effectLst/>
            </a:endParaRPr>
          </a:p>
          <a:p>
            <a:r>
              <a:rPr lang="en-US" sz="1200" kern="1200" dirty="0">
                <a:solidFill>
                  <a:schemeClr val="tx1"/>
                </a:solidFill>
                <a:effectLst/>
                <a:latin typeface="+mn-lt"/>
                <a:ea typeface="+mn-ea"/>
                <a:cs typeface="+mn-cs"/>
              </a:rPr>
              <a:t>Job development and placement services.</a:t>
            </a:r>
            <a:endParaRPr lang="en-US" dirty="0">
              <a:effectLst/>
            </a:endParaRPr>
          </a:p>
          <a:p>
            <a:endParaRPr lang="en-US" dirty="0"/>
          </a:p>
        </p:txBody>
      </p:sp>
      <p:sp>
        <p:nvSpPr>
          <p:cNvPr id="4" name="Header Placeholder 3"/>
          <p:cNvSpPr>
            <a:spLocks noGrp="1"/>
          </p:cNvSpPr>
          <p:nvPr>
            <p:ph type="hdr" sz="quarter"/>
          </p:nvPr>
        </p:nvSpPr>
        <p:spPr/>
        <p:txBody>
          <a:bodyPr/>
          <a:lstStyle/>
          <a:p>
            <a:r>
              <a:rPr lang="en-US"/>
              <a:t>NIMFA</a:t>
            </a:r>
            <a:endParaRPr lang="en-US" dirty="0"/>
          </a:p>
        </p:txBody>
      </p:sp>
      <p:sp>
        <p:nvSpPr>
          <p:cNvPr id="5" name="Slide Number Placeholder 4"/>
          <p:cNvSpPr>
            <a:spLocks noGrp="1"/>
          </p:cNvSpPr>
          <p:nvPr>
            <p:ph type="sldNum" sz="quarter" idx="5"/>
          </p:nvPr>
        </p:nvSpPr>
        <p:spPr/>
        <p:txBody>
          <a:bodyPr/>
          <a:lstStyle/>
          <a:p>
            <a:fld id="{A263C7BD-EE4B-42E2-A75C-958D06C60C46}" type="slidenum">
              <a:rPr lang="en-US" smtClean="0"/>
              <a:t>24</a:t>
            </a:fld>
            <a:endParaRPr lang="en-US" dirty="0"/>
          </a:p>
        </p:txBody>
      </p:sp>
    </p:spTree>
    <p:extLst>
      <p:ext uri="{BB962C8B-B14F-4D97-AF65-F5344CB8AC3E}">
        <p14:creationId xmlns:p14="http://schemas.microsoft.com/office/powerpoint/2010/main" val="2707281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Retroactive induction may be considered if the claimant incurred costs for training or other rehabilitation services related to training (i.e., required program costs).</a:t>
            </a:r>
          </a:p>
          <a:p>
            <a:endParaRPr lang="en-US" dirty="0">
              <a:effectLst/>
            </a:endParaRPr>
          </a:p>
          <a:p>
            <a:r>
              <a:rPr lang="en-US" sz="1200" kern="1200" dirty="0">
                <a:solidFill>
                  <a:schemeClr val="tx1"/>
                </a:solidFill>
                <a:effectLst/>
                <a:latin typeface="+mn-lt"/>
                <a:ea typeface="+mn-ea"/>
                <a:cs typeface="+mn-cs"/>
              </a:rPr>
              <a:t>Retroactive reimbursement may be considered if the claimant utilized the Chapter 33, Post 9/11 GI Bill for training or other rehabilitation services related to training (i.e. required program costs) to gain the skills necessary to operate a business.  However, if training or related services were to start a business, the VRC must follow the existing business process outlined in this chapter.</a:t>
            </a:r>
            <a:endParaRPr lang="en-US" dirty="0">
              <a:effectLst/>
            </a:endParaRPr>
          </a:p>
          <a:p>
            <a:r>
              <a:rPr lang="en-US" sz="1200" kern="1200" dirty="0">
                <a:solidFill>
                  <a:schemeClr val="tx1"/>
                </a:solidFill>
                <a:effectLst/>
                <a:latin typeface="+mn-lt"/>
                <a:ea typeface="+mn-ea"/>
                <a:cs typeface="+mn-cs"/>
              </a:rPr>
              <a:t>See </a:t>
            </a:r>
            <a:r>
              <a:rPr lang="en-US" sz="1200" kern="1200" dirty="0">
                <a:solidFill>
                  <a:schemeClr val="tx1"/>
                </a:solidFill>
                <a:effectLst/>
                <a:latin typeface="+mn-lt"/>
                <a:ea typeface="+mn-ea"/>
                <a:cs typeface="+mn-cs"/>
                <a:hlinkClick r:id="rId3"/>
              </a:rPr>
              <a:t>M28C.IV.C.2</a:t>
            </a:r>
            <a:r>
              <a:rPr lang="en-US" dirty="0">
                <a:effectLst/>
                <a:hlinkClick r:id="rId3"/>
              </a:rPr>
              <a:t> </a:t>
            </a:r>
            <a:r>
              <a:rPr lang="en-US" sz="1200" kern="1200" dirty="0">
                <a:solidFill>
                  <a:schemeClr val="tx1"/>
                </a:solidFill>
                <a:effectLst/>
                <a:latin typeface="+mn-lt"/>
                <a:ea typeface="+mn-ea"/>
                <a:cs typeface="+mn-cs"/>
              </a:rPr>
              <a:t> for information on retroactive induction and retroactive reimbursement.</a:t>
            </a:r>
            <a:endParaRPr lang="en-US" dirty="0">
              <a:effectLst/>
            </a:endParaRPr>
          </a:p>
          <a:p>
            <a:endParaRPr lang="en-US" dirty="0"/>
          </a:p>
        </p:txBody>
      </p:sp>
      <p:sp>
        <p:nvSpPr>
          <p:cNvPr id="4" name="Header Placeholder 3"/>
          <p:cNvSpPr>
            <a:spLocks noGrp="1"/>
          </p:cNvSpPr>
          <p:nvPr>
            <p:ph type="hdr" sz="quarter"/>
          </p:nvPr>
        </p:nvSpPr>
        <p:spPr/>
        <p:txBody>
          <a:bodyPr/>
          <a:lstStyle/>
          <a:p>
            <a:r>
              <a:rPr lang="en-US"/>
              <a:t>NIMFA</a:t>
            </a:r>
            <a:endParaRPr lang="en-US" dirty="0"/>
          </a:p>
        </p:txBody>
      </p:sp>
      <p:sp>
        <p:nvSpPr>
          <p:cNvPr id="5" name="Slide Number Placeholder 4"/>
          <p:cNvSpPr>
            <a:spLocks noGrp="1"/>
          </p:cNvSpPr>
          <p:nvPr>
            <p:ph type="sldNum" sz="quarter" idx="5"/>
          </p:nvPr>
        </p:nvSpPr>
        <p:spPr/>
        <p:txBody>
          <a:bodyPr/>
          <a:lstStyle/>
          <a:p>
            <a:fld id="{A263C7BD-EE4B-42E2-A75C-958D06C60C46}" type="slidenum">
              <a:rPr lang="en-US" smtClean="0"/>
              <a:t>25</a:t>
            </a:fld>
            <a:endParaRPr lang="en-US" dirty="0"/>
          </a:p>
        </p:txBody>
      </p:sp>
    </p:spTree>
    <p:extLst>
      <p:ext uri="{BB962C8B-B14F-4D97-AF65-F5344CB8AC3E}">
        <p14:creationId xmlns:p14="http://schemas.microsoft.com/office/powerpoint/2010/main" val="1348814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Certain discrete services may not be provided to claimants participating in the self-employment track.  In accordance with </a:t>
            </a:r>
            <a:r>
              <a:rPr lang="en-US" sz="1200" kern="1200" dirty="0">
                <a:solidFill>
                  <a:schemeClr val="tx1"/>
                </a:solidFill>
                <a:effectLst/>
                <a:latin typeface="+mn-lt"/>
                <a:ea typeface="+mn-ea"/>
                <a:cs typeface="+mn-cs"/>
                <a:hlinkClick r:id="rId3"/>
              </a:rPr>
              <a:t>38 CFR 21.214</a:t>
            </a:r>
            <a:r>
              <a:rPr lang="en-US" sz="1200" kern="1200" dirty="0">
                <a:solidFill>
                  <a:schemeClr val="tx1"/>
                </a:solidFill>
                <a:effectLst/>
                <a:latin typeface="+mn-lt"/>
                <a:ea typeface="+mn-ea"/>
                <a:cs typeface="+mn-cs"/>
              </a:rPr>
              <a:t>, claimants must be informed that VA will not authorize any of the following items, under any circumstances, even if considered essential to the startup of the business for Category I assignments:</a:t>
            </a:r>
            <a:endParaRPr lang="en-US" dirty="0">
              <a:effectLst/>
            </a:endParaRPr>
          </a:p>
          <a:p>
            <a:r>
              <a:rPr lang="en-US" sz="1200" kern="1200" dirty="0">
                <a:solidFill>
                  <a:schemeClr val="tx1"/>
                </a:solidFill>
                <a:effectLst/>
                <a:latin typeface="+mn-lt"/>
                <a:ea typeface="+mn-ea"/>
                <a:cs typeface="+mn-cs"/>
              </a:rPr>
              <a:t>Full or partial payment to purchase land or buildings</a:t>
            </a:r>
            <a:endParaRPr lang="en-US" dirty="0">
              <a:effectLst/>
            </a:endParaRPr>
          </a:p>
          <a:p>
            <a:r>
              <a:rPr lang="en-US" sz="1200" kern="1200" dirty="0">
                <a:solidFill>
                  <a:schemeClr val="tx1"/>
                </a:solidFill>
                <a:effectLst/>
                <a:latin typeface="+mn-lt"/>
                <a:ea typeface="+mn-ea"/>
                <a:cs typeface="+mn-cs"/>
              </a:rPr>
              <a:t>Lease or rental payments</a:t>
            </a:r>
            <a:endParaRPr lang="en-US" dirty="0">
              <a:effectLst/>
            </a:endParaRPr>
          </a:p>
          <a:p>
            <a:r>
              <a:rPr lang="en-US" sz="1200" kern="1200" dirty="0">
                <a:solidFill>
                  <a:schemeClr val="tx1"/>
                </a:solidFill>
                <a:effectLst/>
                <a:latin typeface="+mn-lt"/>
                <a:ea typeface="+mn-ea"/>
                <a:cs typeface="+mn-cs"/>
              </a:rPr>
              <a:t>Purchase or rentals of cars, trucks, or other means of transportation.</a:t>
            </a:r>
            <a:endParaRPr lang="en-US" dirty="0">
              <a:effectLst/>
            </a:endParaRPr>
          </a:p>
          <a:p>
            <a:r>
              <a:rPr lang="en-US" sz="1200" kern="1200" dirty="0">
                <a:solidFill>
                  <a:schemeClr val="tx1"/>
                </a:solidFill>
                <a:effectLst/>
                <a:latin typeface="+mn-lt"/>
                <a:ea typeface="+mn-ea"/>
                <a:cs typeface="+mn-cs"/>
              </a:rPr>
              <a:t>Stocking either a farm for animal husbandry operations or a fishery</a:t>
            </a:r>
            <a:endParaRPr lang="en-US" dirty="0">
              <a:effectLst/>
            </a:endParaRPr>
          </a:p>
          <a:p>
            <a:r>
              <a:rPr lang="en-US" sz="1200" kern="1200" dirty="0">
                <a:solidFill>
                  <a:schemeClr val="tx1"/>
                </a:solidFill>
                <a:effectLst/>
                <a:latin typeface="+mn-lt"/>
                <a:ea typeface="+mn-ea"/>
                <a:cs typeface="+mn-cs"/>
              </a:rPr>
              <a:t>Franchise fees</a:t>
            </a:r>
            <a:endParaRPr lang="en-US" dirty="0">
              <a:effectLst/>
            </a:endParaRPr>
          </a:p>
          <a:p>
            <a:r>
              <a:rPr lang="en-US" sz="1200" kern="1200" dirty="0">
                <a:solidFill>
                  <a:schemeClr val="tx1"/>
                </a:solidFill>
                <a:effectLst/>
                <a:latin typeface="+mn-lt"/>
                <a:ea typeface="+mn-ea"/>
                <a:cs typeface="+mn-cs"/>
              </a:rPr>
              <a:t>Support for non-profit business concepts</a:t>
            </a:r>
            <a:endParaRPr lang="en-US" dirty="0">
              <a:effectLst/>
            </a:endParaRPr>
          </a:p>
          <a:p>
            <a:endParaRPr lang="en-US" dirty="0"/>
          </a:p>
        </p:txBody>
      </p:sp>
      <p:sp>
        <p:nvSpPr>
          <p:cNvPr id="4" name="Header Placeholder 3"/>
          <p:cNvSpPr>
            <a:spLocks noGrp="1"/>
          </p:cNvSpPr>
          <p:nvPr>
            <p:ph type="hdr" sz="quarter"/>
          </p:nvPr>
        </p:nvSpPr>
        <p:spPr/>
        <p:txBody>
          <a:bodyPr/>
          <a:lstStyle/>
          <a:p>
            <a:r>
              <a:rPr lang="en-US"/>
              <a:t>NIMFA</a:t>
            </a:r>
            <a:endParaRPr lang="en-US" dirty="0"/>
          </a:p>
        </p:txBody>
      </p:sp>
      <p:sp>
        <p:nvSpPr>
          <p:cNvPr id="5" name="Slide Number Placeholder 4"/>
          <p:cNvSpPr>
            <a:spLocks noGrp="1"/>
          </p:cNvSpPr>
          <p:nvPr>
            <p:ph type="sldNum" sz="quarter" idx="5"/>
          </p:nvPr>
        </p:nvSpPr>
        <p:spPr/>
        <p:txBody>
          <a:bodyPr/>
          <a:lstStyle/>
          <a:p>
            <a:fld id="{A263C7BD-EE4B-42E2-A75C-958D06C60C46}" type="slidenum">
              <a:rPr lang="en-US" smtClean="0"/>
              <a:t>26</a:t>
            </a:fld>
            <a:endParaRPr lang="en-US" dirty="0"/>
          </a:p>
        </p:txBody>
      </p:sp>
    </p:spTree>
    <p:extLst>
      <p:ext uri="{BB962C8B-B14F-4D97-AF65-F5344CB8AC3E}">
        <p14:creationId xmlns:p14="http://schemas.microsoft.com/office/powerpoint/2010/main" val="619362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the VRC and the claimant agree upon the services to be provided during the IWRP/IEAP self-employment plan, the VRC must amend the initial IWRP by completing the rehabilitation plan data fields under the Rehab tab of CWINRS, as outlined in </a:t>
            </a:r>
            <a:r>
              <a:rPr lang="en-US" sz="1200" kern="1200" dirty="0">
                <a:solidFill>
                  <a:schemeClr val="tx1"/>
                </a:solidFill>
                <a:effectLst/>
                <a:latin typeface="+mn-lt"/>
                <a:ea typeface="+mn-ea"/>
                <a:cs typeface="+mn-cs"/>
                <a:hlinkClick r:id="rId3"/>
              </a:rPr>
              <a:t>M28C.IV.C.2</a:t>
            </a:r>
            <a:r>
              <a:rPr lang="en-US" dirty="0">
                <a:effectLst/>
                <a:hlinkClick r:id="rId3"/>
              </a:rPr>
              <a:t> </a:t>
            </a:r>
            <a:r>
              <a:rPr lang="en-US" sz="1200" kern="1200" dirty="0">
                <a:solidFill>
                  <a:schemeClr val="tx1"/>
                </a:solidFill>
                <a:effectLst/>
                <a:latin typeface="+mn-lt"/>
                <a:ea typeface="+mn-ea"/>
                <a:cs typeface="+mn-cs"/>
              </a:rPr>
              <a:t>.</a:t>
            </a:r>
            <a:endParaRPr lang="en-US" dirty="0"/>
          </a:p>
        </p:txBody>
      </p:sp>
      <p:sp>
        <p:nvSpPr>
          <p:cNvPr id="4" name="Header Placeholder 3"/>
          <p:cNvSpPr>
            <a:spLocks noGrp="1"/>
          </p:cNvSpPr>
          <p:nvPr>
            <p:ph type="hdr" sz="quarter"/>
          </p:nvPr>
        </p:nvSpPr>
        <p:spPr/>
        <p:txBody>
          <a:bodyPr/>
          <a:lstStyle/>
          <a:p>
            <a:r>
              <a:rPr lang="en-US"/>
              <a:t>NIMFA</a:t>
            </a:r>
            <a:endParaRPr lang="en-US" dirty="0"/>
          </a:p>
        </p:txBody>
      </p:sp>
      <p:sp>
        <p:nvSpPr>
          <p:cNvPr id="5" name="Slide Number Placeholder 4"/>
          <p:cNvSpPr>
            <a:spLocks noGrp="1"/>
          </p:cNvSpPr>
          <p:nvPr>
            <p:ph type="sldNum" sz="quarter" idx="5"/>
          </p:nvPr>
        </p:nvSpPr>
        <p:spPr/>
        <p:txBody>
          <a:bodyPr/>
          <a:lstStyle/>
          <a:p>
            <a:fld id="{A263C7BD-EE4B-42E2-A75C-958D06C60C46}" type="slidenum">
              <a:rPr lang="en-US" smtClean="0"/>
              <a:t>27</a:t>
            </a:fld>
            <a:endParaRPr lang="en-US" dirty="0"/>
          </a:p>
        </p:txBody>
      </p:sp>
    </p:spTree>
    <p:extLst>
      <p:ext uri="{BB962C8B-B14F-4D97-AF65-F5344CB8AC3E}">
        <p14:creationId xmlns:p14="http://schemas.microsoft.com/office/powerpoint/2010/main" val="3020978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NIMFA</a:t>
            </a:r>
            <a:endParaRPr lang="en-US" dirty="0"/>
          </a:p>
        </p:txBody>
      </p:sp>
      <p:sp>
        <p:nvSpPr>
          <p:cNvPr id="5" name="Slide Number Placeholder 4"/>
          <p:cNvSpPr>
            <a:spLocks noGrp="1"/>
          </p:cNvSpPr>
          <p:nvPr>
            <p:ph type="sldNum" sz="quarter" idx="5"/>
          </p:nvPr>
        </p:nvSpPr>
        <p:spPr/>
        <p:txBody>
          <a:bodyPr/>
          <a:lstStyle/>
          <a:p>
            <a:fld id="{A263C7BD-EE4B-42E2-A75C-958D06C60C46}" type="slidenum">
              <a:rPr lang="en-US" smtClean="0"/>
              <a:t>28</a:t>
            </a:fld>
            <a:endParaRPr lang="en-US" dirty="0"/>
          </a:p>
        </p:txBody>
      </p:sp>
    </p:spTree>
    <p:extLst>
      <p:ext uri="{BB962C8B-B14F-4D97-AF65-F5344CB8AC3E}">
        <p14:creationId xmlns:p14="http://schemas.microsoft.com/office/powerpoint/2010/main" val="3412384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Implementation and provision of services may begin after all approvals and signatures are obtained for the self-employment plan.  During this time, the VRC provides case management services to ensure that the objectives and goals of the rehabilitation plan are being addressed and met based on case management level, as outlined </a:t>
            </a:r>
            <a:r>
              <a:rPr lang="en-US" sz="1200" kern="1200" dirty="0">
                <a:solidFill>
                  <a:schemeClr val="tx1"/>
                </a:solidFill>
                <a:effectLst/>
                <a:latin typeface="+mn-lt"/>
                <a:ea typeface="+mn-ea"/>
                <a:cs typeface="+mn-cs"/>
                <a:hlinkClick r:id="rId3"/>
              </a:rPr>
              <a:t>M28C.IV.C.2</a:t>
            </a:r>
            <a:r>
              <a:rPr lang="en-US" dirty="0">
                <a:effectLst/>
                <a:hlinkClick r:id="rId3"/>
              </a:rPr>
              <a:t> </a:t>
            </a:r>
            <a:r>
              <a:rPr lang="en-US" sz="1200" kern="1200" dirty="0">
                <a:solidFill>
                  <a:schemeClr val="tx1"/>
                </a:solidFill>
                <a:effectLst/>
                <a:latin typeface="+mn-lt"/>
                <a:ea typeface="+mn-ea"/>
                <a:cs typeface="+mn-cs"/>
              </a:rPr>
              <a:t> and </a:t>
            </a:r>
            <a:r>
              <a:rPr lang="en-US" sz="1200" kern="1200" dirty="0">
                <a:solidFill>
                  <a:schemeClr val="tx1"/>
                </a:solidFill>
                <a:effectLst/>
                <a:latin typeface="+mn-lt"/>
                <a:ea typeface="+mn-ea"/>
                <a:cs typeface="+mn-cs"/>
                <a:hlinkClick r:id="rId4"/>
              </a:rPr>
              <a:t>M28C.V.A.2</a:t>
            </a:r>
            <a:r>
              <a:rPr lang="en-US" dirty="0">
                <a:effectLst/>
                <a:hlinkClick r:id="rId4"/>
              </a:rPr>
              <a:t> </a:t>
            </a:r>
            <a:r>
              <a:rPr lang="en-US" sz="1200" kern="1200" dirty="0">
                <a:solidFill>
                  <a:schemeClr val="tx1"/>
                </a:solidFill>
                <a:effectLst/>
                <a:latin typeface="+mn-lt"/>
                <a:ea typeface="+mn-ea"/>
                <a:cs typeface="+mn-cs"/>
              </a:rPr>
              <a:t>.  Additionally, the VRC must discuss any concerns with the claimant that may arise and take appropriate action(s) to address those concerns, ensuring that the claimant has every opportunity to succeed.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claimant is not progressing with the plan as expected, or it becomes clear that the goal of the plan needs to be reassessed, the VRC must amend the rehabilitation plan as outlined in </a:t>
            </a:r>
            <a:r>
              <a:rPr lang="en-US" sz="1200" kern="1200" dirty="0">
                <a:solidFill>
                  <a:schemeClr val="tx1"/>
                </a:solidFill>
                <a:effectLst/>
                <a:latin typeface="+mn-lt"/>
                <a:ea typeface="+mn-ea"/>
                <a:cs typeface="+mn-cs"/>
                <a:hlinkClick r:id="rId3"/>
              </a:rPr>
              <a:t>M28C.IV.C.2</a:t>
            </a:r>
            <a:r>
              <a:rPr lang="en-US" dirty="0">
                <a:effectLst/>
                <a:hlinkClick r:id="rId3"/>
              </a:rPr>
              <a:t> </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5"/>
              </a:rPr>
              <a:t>VR-58</a:t>
            </a:r>
            <a:r>
              <a:rPr lang="en-US" sz="1200" kern="1200" dirty="0">
                <a:solidFill>
                  <a:schemeClr val="tx1"/>
                </a:solidFill>
                <a:effectLst/>
                <a:latin typeface="+mn-lt"/>
                <a:ea typeface="+mn-ea"/>
                <a:cs typeface="+mn-cs"/>
              </a:rPr>
              <a:t> and </a:t>
            </a:r>
            <a:r>
              <a:rPr lang="en-US" sz="1200" kern="1200" dirty="0">
                <a:solidFill>
                  <a:schemeClr val="tx1"/>
                </a:solidFill>
                <a:effectLst/>
                <a:latin typeface="+mn-lt"/>
                <a:ea typeface="+mn-ea"/>
                <a:cs typeface="+mn-cs"/>
                <a:hlinkClick r:id="rId6"/>
              </a:rPr>
              <a:t>VAF 20-0998 </a:t>
            </a:r>
            <a:r>
              <a:rPr lang="en-US" sz="1200" kern="1200" dirty="0">
                <a:solidFill>
                  <a:schemeClr val="tx1"/>
                </a:solidFill>
                <a:effectLst/>
                <a:latin typeface="+mn-lt"/>
                <a:ea typeface="+mn-ea"/>
                <a:cs typeface="+mn-cs"/>
              </a:rPr>
              <a:t>must be provided to inform the claimant of the plan redevelopment unless the claimant requested the redevelopment.  See </a:t>
            </a:r>
            <a:r>
              <a:rPr lang="en-US" sz="1200" kern="1200" dirty="0">
                <a:solidFill>
                  <a:schemeClr val="tx1"/>
                </a:solidFill>
                <a:effectLst/>
                <a:latin typeface="+mn-lt"/>
                <a:ea typeface="+mn-ea"/>
                <a:cs typeface="+mn-cs"/>
                <a:hlinkClick r:id="rId7"/>
              </a:rPr>
              <a:t>M28C.III.A.1</a:t>
            </a:r>
            <a:r>
              <a:rPr lang="en-US" dirty="0">
                <a:effectLst/>
                <a:hlinkClick r:id="rId7"/>
              </a:rPr>
              <a:t> </a:t>
            </a:r>
            <a:r>
              <a:rPr lang="en-US" sz="1200" kern="1200" dirty="0">
                <a:solidFill>
                  <a:schemeClr val="tx1"/>
                </a:solidFill>
                <a:effectLst/>
                <a:latin typeface="+mn-lt"/>
                <a:ea typeface="+mn-ea"/>
                <a:cs typeface="+mn-cs"/>
              </a:rPr>
              <a:t> for information on case status during plan modification or amendment.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claimant does not follow through with services or elects to discontinue participation, the VRC must follow the processes outlined in </a:t>
            </a:r>
            <a:r>
              <a:rPr lang="en-US" sz="1200" kern="1200" dirty="0">
                <a:solidFill>
                  <a:schemeClr val="tx1"/>
                </a:solidFill>
                <a:effectLst/>
                <a:latin typeface="+mn-lt"/>
                <a:ea typeface="+mn-ea"/>
                <a:cs typeface="+mn-cs"/>
                <a:hlinkClick r:id="rId8"/>
              </a:rPr>
              <a:t>M28C.V.A.5</a:t>
            </a:r>
            <a:r>
              <a:rPr lang="en-US" sz="1200" kern="1200" dirty="0">
                <a:solidFill>
                  <a:schemeClr val="tx1"/>
                </a:solidFill>
                <a:effectLst/>
                <a:latin typeface="+mn-lt"/>
                <a:ea typeface="+mn-ea"/>
                <a:cs typeface="+mn-cs"/>
              </a:rPr>
              <a:t> and </a:t>
            </a:r>
            <a:r>
              <a:rPr lang="en-US" sz="1200" kern="1200" dirty="0">
                <a:solidFill>
                  <a:schemeClr val="tx1"/>
                </a:solidFill>
                <a:effectLst/>
                <a:latin typeface="+mn-lt"/>
                <a:ea typeface="+mn-ea"/>
                <a:cs typeface="+mn-cs"/>
                <a:hlinkClick r:id="rId9"/>
              </a:rPr>
              <a:t>M28C.V.A.6</a:t>
            </a:r>
            <a:r>
              <a:rPr lang="en-US" dirty="0">
                <a:effectLst/>
                <a:hlinkClick r:id="rId9"/>
              </a:rPr>
              <a:t> </a:t>
            </a:r>
            <a:r>
              <a:rPr lang="en-US" sz="1200" kern="1200" dirty="0">
                <a:solidFill>
                  <a:schemeClr val="tx1"/>
                </a:solidFill>
                <a:effectLst/>
                <a:latin typeface="+mn-lt"/>
                <a:ea typeface="+mn-ea"/>
                <a:cs typeface="+mn-cs"/>
              </a:rPr>
              <a:t>.</a:t>
            </a:r>
            <a:endParaRPr lang="en-US" dirty="0"/>
          </a:p>
          <a:p>
            <a:endParaRPr lang="en-US" dirty="0"/>
          </a:p>
        </p:txBody>
      </p:sp>
      <p:sp>
        <p:nvSpPr>
          <p:cNvPr id="4" name="Header Placeholder 3"/>
          <p:cNvSpPr>
            <a:spLocks noGrp="1"/>
          </p:cNvSpPr>
          <p:nvPr>
            <p:ph type="hdr" sz="quarter"/>
          </p:nvPr>
        </p:nvSpPr>
        <p:spPr/>
        <p:txBody>
          <a:bodyPr/>
          <a:lstStyle/>
          <a:p>
            <a:r>
              <a:rPr lang="en-US"/>
              <a:t>NIMFA</a:t>
            </a:r>
            <a:endParaRPr lang="en-US" dirty="0"/>
          </a:p>
        </p:txBody>
      </p:sp>
      <p:sp>
        <p:nvSpPr>
          <p:cNvPr id="5" name="Slide Number Placeholder 4"/>
          <p:cNvSpPr>
            <a:spLocks noGrp="1"/>
          </p:cNvSpPr>
          <p:nvPr>
            <p:ph type="sldNum" sz="quarter" idx="5"/>
          </p:nvPr>
        </p:nvSpPr>
        <p:spPr/>
        <p:txBody>
          <a:bodyPr/>
          <a:lstStyle/>
          <a:p>
            <a:fld id="{A263C7BD-EE4B-42E2-A75C-958D06C60C46}" type="slidenum">
              <a:rPr lang="en-US" smtClean="0"/>
              <a:t>29</a:t>
            </a:fld>
            <a:endParaRPr lang="en-US" dirty="0"/>
          </a:p>
        </p:txBody>
      </p:sp>
    </p:spTree>
    <p:extLst>
      <p:ext uri="{BB962C8B-B14F-4D97-AF65-F5344CB8AC3E}">
        <p14:creationId xmlns:p14="http://schemas.microsoft.com/office/powerpoint/2010/main" val="2543168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3</a:t>
            </a:fld>
            <a:endParaRPr lang="en-US" dirty="0"/>
          </a:p>
        </p:txBody>
      </p:sp>
      <p:sp>
        <p:nvSpPr>
          <p:cNvPr id="5" name="Header Placeholder 4">
            <a:extLst>
              <a:ext uri="{FF2B5EF4-FFF2-40B4-BE49-F238E27FC236}">
                <a16:creationId xmlns:a16="http://schemas.microsoft.com/office/drawing/2014/main" id="{587FA0C7-1556-47F0-9F11-BD839F64F6B8}"/>
              </a:ext>
            </a:extLst>
          </p:cNvPr>
          <p:cNvSpPr>
            <a:spLocks noGrp="1"/>
          </p:cNvSpPr>
          <p:nvPr>
            <p:ph type="hdr" sz="quarter" idx="11"/>
          </p:nvPr>
        </p:nvSpPr>
        <p:spPr/>
        <p:txBody>
          <a:bodyPr/>
          <a:lstStyle/>
          <a:p>
            <a:r>
              <a:rPr lang="en-US" dirty="0"/>
              <a:t>NIMFA</a:t>
            </a:r>
          </a:p>
        </p:txBody>
      </p:sp>
    </p:spTree>
    <p:extLst>
      <p:ext uri="{BB962C8B-B14F-4D97-AF65-F5344CB8AC3E}">
        <p14:creationId xmlns:p14="http://schemas.microsoft.com/office/powerpoint/2010/main" val="598967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VRC must make a determination of the claimant’s job-readiness after all necessary services have been provided to successfully establish the business and there are no impediments to operating the business.  Once the claimant is declared job-ready and the justification for the decision is documented in the claimant’s VR&amp;E record, the VRC must change the case status to Job Ready (JR).  Refer to </a:t>
            </a:r>
            <a:r>
              <a:rPr lang="en-US" sz="1200" kern="1200" dirty="0">
                <a:solidFill>
                  <a:schemeClr val="tx1"/>
                </a:solidFill>
                <a:effectLst/>
                <a:latin typeface="+mn-lt"/>
                <a:ea typeface="+mn-ea"/>
                <a:cs typeface="+mn-cs"/>
                <a:hlinkClick r:id="rId3"/>
              </a:rPr>
              <a:t>M28C.III.A.1</a:t>
            </a:r>
            <a:r>
              <a:rPr lang="en-US" dirty="0">
                <a:effectLst/>
                <a:hlinkClick r:id="rId3"/>
              </a:rPr>
              <a:t> </a:t>
            </a:r>
            <a:r>
              <a:rPr lang="en-US" sz="1200" kern="1200" dirty="0">
                <a:solidFill>
                  <a:schemeClr val="tx1"/>
                </a:solidFill>
                <a:effectLst/>
                <a:latin typeface="+mn-lt"/>
                <a:ea typeface="+mn-ea"/>
                <a:cs typeface="+mn-cs"/>
              </a:rPr>
              <a:t> for more information on case status procedures.</a:t>
            </a:r>
            <a:endParaRPr lang="en-US" dirty="0"/>
          </a:p>
        </p:txBody>
      </p:sp>
      <p:sp>
        <p:nvSpPr>
          <p:cNvPr id="4" name="Header Placeholder 3"/>
          <p:cNvSpPr>
            <a:spLocks noGrp="1"/>
          </p:cNvSpPr>
          <p:nvPr>
            <p:ph type="hdr" sz="quarter"/>
          </p:nvPr>
        </p:nvSpPr>
        <p:spPr/>
        <p:txBody>
          <a:bodyPr/>
          <a:lstStyle/>
          <a:p>
            <a:r>
              <a:rPr lang="en-US"/>
              <a:t>NIMFA</a:t>
            </a:r>
            <a:endParaRPr lang="en-US" dirty="0"/>
          </a:p>
        </p:txBody>
      </p:sp>
      <p:sp>
        <p:nvSpPr>
          <p:cNvPr id="5" name="Slide Number Placeholder 4"/>
          <p:cNvSpPr>
            <a:spLocks noGrp="1"/>
          </p:cNvSpPr>
          <p:nvPr>
            <p:ph type="sldNum" sz="quarter" idx="5"/>
          </p:nvPr>
        </p:nvSpPr>
        <p:spPr/>
        <p:txBody>
          <a:bodyPr/>
          <a:lstStyle/>
          <a:p>
            <a:fld id="{A263C7BD-EE4B-42E2-A75C-958D06C60C46}" type="slidenum">
              <a:rPr lang="en-US" smtClean="0"/>
              <a:t>30</a:t>
            </a:fld>
            <a:endParaRPr lang="en-US" dirty="0"/>
          </a:p>
        </p:txBody>
      </p:sp>
    </p:spTree>
    <p:extLst>
      <p:ext uri="{BB962C8B-B14F-4D97-AF65-F5344CB8AC3E}">
        <p14:creationId xmlns:p14="http://schemas.microsoft.com/office/powerpoint/2010/main" val="1635703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VRC must perform the follow-up activities during JR status listed below:</a:t>
            </a:r>
          </a:p>
          <a:p>
            <a:endParaRPr lang="en-US" dirty="0">
              <a:effectLst/>
            </a:endParaRPr>
          </a:p>
          <a:p>
            <a:r>
              <a:rPr lang="en-US" sz="1200" kern="1200" dirty="0">
                <a:solidFill>
                  <a:schemeClr val="tx1"/>
                </a:solidFill>
                <a:effectLst/>
                <a:latin typeface="+mn-lt"/>
                <a:ea typeface="+mn-ea"/>
                <a:cs typeface="+mn-cs"/>
              </a:rPr>
              <a:t>In accordance with </a:t>
            </a:r>
            <a:r>
              <a:rPr lang="en-US" sz="1200" kern="1200" dirty="0">
                <a:solidFill>
                  <a:schemeClr val="tx1"/>
                </a:solidFill>
                <a:effectLst/>
                <a:latin typeface="+mn-lt"/>
                <a:ea typeface="+mn-ea"/>
                <a:cs typeface="+mn-cs"/>
                <a:hlinkClick r:id="rId3"/>
              </a:rPr>
              <a:t>38 CFR 21.268</a:t>
            </a:r>
            <a:r>
              <a:rPr lang="en-US" sz="1200" kern="1200" dirty="0">
                <a:solidFill>
                  <a:schemeClr val="tx1"/>
                </a:solidFill>
                <a:effectLst/>
                <a:latin typeface="+mn-lt"/>
                <a:ea typeface="+mn-ea"/>
                <a:cs typeface="+mn-cs"/>
              </a:rPr>
              <a:t>, the VRC must determine the claimant’s eligibility for Employment Adjustment Allowance (EAA) and process the payment as appropriate, as outlined in </a:t>
            </a:r>
            <a:r>
              <a:rPr lang="en-US" sz="1200" kern="1200" dirty="0">
                <a:solidFill>
                  <a:schemeClr val="tx1"/>
                </a:solidFill>
                <a:effectLst/>
                <a:latin typeface="+mn-lt"/>
                <a:ea typeface="+mn-ea"/>
                <a:cs typeface="+mn-cs"/>
                <a:hlinkClick r:id="rId4"/>
              </a:rPr>
              <a:t>M28C.V.B.9</a:t>
            </a:r>
            <a:r>
              <a:rPr lang="en-US" dirty="0">
                <a:effectLst/>
                <a:hlinkClick r:id="rId4"/>
              </a:rPr>
              <a:t> </a:t>
            </a:r>
            <a:r>
              <a:rPr lang="en-US" sz="1200" kern="1200" dirty="0">
                <a:solidFill>
                  <a:schemeClr val="tx1"/>
                </a:solidFill>
                <a:effectLst/>
                <a:latin typeface="+mn-lt"/>
                <a:ea typeface="+mn-ea"/>
                <a:cs typeface="+mn-cs"/>
              </a:rPr>
              <a:t>.</a:t>
            </a:r>
          </a:p>
          <a:p>
            <a:endParaRPr lang="en-US" dirty="0">
              <a:effectLst/>
            </a:endParaRPr>
          </a:p>
          <a:p>
            <a:r>
              <a:rPr lang="en-US" sz="1200" kern="1200" dirty="0">
                <a:solidFill>
                  <a:schemeClr val="tx1"/>
                </a:solidFill>
                <a:effectLst/>
                <a:latin typeface="+mn-lt"/>
                <a:ea typeface="+mn-ea"/>
                <a:cs typeface="+mn-cs"/>
              </a:rPr>
              <a:t>Conduct follow-up contacts after the successful start of a business to ensure that the claimant’s business is operational, and all needs are addressed and met.  A minimum of 12 months of extended follow-up must be provided while the case is in JR status for self-employment cases.  The VRC must ensure that all provided services are sustainable without continued support from VR&amp;E.  Follow-up should include a review of financial statements, such as an income statement, profit and loss statement, or tax returns by the VRC or by someone (e.g., a business consultant or a member of the SEP) that can interpret and make judgment on the business progress.  These records should be reviewed at least quarterly until case closure.</a:t>
            </a:r>
          </a:p>
          <a:p>
            <a:endParaRPr lang="en-US" dirty="0">
              <a:effectLst/>
            </a:endParaRPr>
          </a:p>
          <a:p>
            <a:r>
              <a:rPr lang="en-US" sz="1200" kern="1200" dirty="0">
                <a:solidFill>
                  <a:schemeClr val="tx1"/>
                </a:solidFill>
                <a:effectLst/>
                <a:latin typeface="+mn-lt"/>
                <a:ea typeface="+mn-ea"/>
                <a:cs typeface="+mn-cs"/>
              </a:rPr>
              <a:t>Prior to case closure, a final site visit is required.  If the business is virtual, the VRC must visit the business site online during the follow-up period.</a:t>
            </a:r>
            <a:endParaRPr lang="en-US" dirty="0">
              <a:effectLst/>
            </a:endParaRPr>
          </a:p>
          <a:p>
            <a:endParaRPr lang="en-US" dirty="0"/>
          </a:p>
        </p:txBody>
      </p:sp>
      <p:sp>
        <p:nvSpPr>
          <p:cNvPr id="4" name="Header Placeholder 3"/>
          <p:cNvSpPr>
            <a:spLocks noGrp="1"/>
          </p:cNvSpPr>
          <p:nvPr>
            <p:ph type="hdr" sz="quarter"/>
          </p:nvPr>
        </p:nvSpPr>
        <p:spPr/>
        <p:txBody>
          <a:bodyPr/>
          <a:lstStyle/>
          <a:p>
            <a:r>
              <a:rPr lang="en-US"/>
              <a:t>NIMFA</a:t>
            </a:r>
            <a:endParaRPr lang="en-US" dirty="0"/>
          </a:p>
        </p:txBody>
      </p:sp>
      <p:sp>
        <p:nvSpPr>
          <p:cNvPr id="5" name="Slide Number Placeholder 4"/>
          <p:cNvSpPr>
            <a:spLocks noGrp="1"/>
          </p:cNvSpPr>
          <p:nvPr>
            <p:ph type="sldNum" sz="quarter" idx="5"/>
          </p:nvPr>
        </p:nvSpPr>
        <p:spPr/>
        <p:txBody>
          <a:bodyPr/>
          <a:lstStyle/>
          <a:p>
            <a:fld id="{A263C7BD-EE4B-42E2-A75C-958D06C60C46}" type="slidenum">
              <a:rPr lang="en-US" smtClean="0"/>
              <a:t>31</a:t>
            </a:fld>
            <a:endParaRPr lang="en-US" dirty="0"/>
          </a:p>
        </p:txBody>
      </p:sp>
    </p:spTree>
    <p:extLst>
      <p:ext uri="{BB962C8B-B14F-4D97-AF65-F5344CB8AC3E}">
        <p14:creationId xmlns:p14="http://schemas.microsoft.com/office/powerpoint/2010/main" val="1762146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the case manager’s responsibility to ensure that procedures related to case closures outlined in </a:t>
            </a:r>
            <a:r>
              <a:rPr lang="en-US" sz="1200" kern="1200" dirty="0">
                <a:solidFill>
                  <a:schemeClr val="tx1"/>
                </a:solidFill>
                <a:effectLst/>
                <a:latin typeface="+mn-lt"/>
                <a:ea typeface="+mn-ea"/>
                <a:cs typeface="+mn-cs"/>
                <a:hlinkClick r:id="rId3"/>
              </a:rPr>
              <a:t>M28C.V.A.6 </a:t>
            </a:r>
            <a:r>
              <a:rPr lang="en-US" sz="1200" kern="1200" dirty="0">
                <a:solidFill>
                  <a:schemeClr val="tx1"/>
                </a:solidFill>
                <a:effectLst/>
                <a:latin typeface="+mn-lt"/>
                <a:ea typeface="+mn-ea"/>
                <a:cs typeface="+mn-cs"/>
              </a:rPr>
              <a:t>are followed.</a:t>
            </a:r>
          </a:p>
          <a:p>
            <a:endParaRPr lang="en-US" sz="1200" kern="1200" dirty="0">
              <a:solidFill>
                <a:schemeClr val="tx1"/>
              </a:solidFill>
              <a:effectLst/>
              <a:latin typeface="+mn-lt"/>
              <a:ea typeface="+mn-ea"/>
              <a:cs typeface="+mn-cs"/>
            </a:endParaRPr>
          </a:p>
          <a:p>
            <a:pPr marL="0" indent="0" algn="l">
              <a:buNone/>
            </a:pPr>
            <a:r>
              <a:rPr lang="en-US" sz="900" dirty="0"/>
              <a:t>Examples</a:t>
            </a:r>
            <a:r>
              <a:rPr lang="en-US" sz="900" baseline="0" dirty="0"/>
              <a:t>:</a:t>
            </a:r>
          </a:p>
          <a:p>
            <a:pPr marL="0" indent="0" algn="l">
              <a:buNone/>
            </a:pPr>
            <a:r>
              <a:rPr lang="en-US" sz="900" baseline="0" dirty="0"/>
              <a:t>Rehabilitation - Claimant goes to work in sponsored self employment, 12 months of documented case management and employment services, services provided as outlined in plan, business is operating and sustainable.  It should be mentioned that the business doesn’t need to turn a profit, but it must generate sufficient income to cover business expenses. </a:t>
            </a:r>
          </a:p>
          <a:p>
            <a:pPr marL="0" indent="0" algn="l">
              <a:buNone/>
            </a:pPr>
            <a:endParaRPr lang="en-US" sz="900" baseline="0" dirty="0"/>
          </a:p>
          <a:p>
            <a:pPr marL="0" indent="0" algn="l">
              <a:buNone/>
            </a:pPr>
            <a:r>
              <a:rPr lang="en-US" sz="900" baseline="0" dirty="0"/>
              <a:t>MRG – Does not meet criteria for Rehabilitation, however services from VR&amp;E assisted the claimant in employment.  Claimant may choose to pursue self employment that is not sponsored by VR&amp;E or operate an existing business that VR&amp;E cannot support, however VR&amp;E did provide services in their rehabilitation that have assisted the claimant with an employment outcome, albeit not one that VR&amp;E supports.  </a:t>
            </a:r>
          </a:p>
          <a:p>
            <a:pPr marL="0" indent="0" algn="l">
              <a:buNone/>
            </a:pPr>
            <a:endParaRPr lang="en-US" sz="900" baseline="0" dirty="0"/>
          </a:p>
          <a:p>
            <a:pPr marL="0" indent="0" algn="l">
              <a:buNone/>
            </a:pPr>
            <a:r>
              <a:rPr lang="en-US" sz="900" baseline="0" dirty="0"/>
              <a:t>Discontinued – claimant does not pursue services.  </a:t>
            </a:r>
            <a:endParaRPr lang="en-US" sz="900" dirty="0"/>
          </a:p>
          <a:p>
            <a:pPr marL="0" indent="0" algn="r">
              <a:buNone/>
            </a:pPr>
            <a:endParaRPr lang="en-US" sz="900" dirty="0"/>
          </a:p>
          <a:p>
            <a:pPr marL="0" indent="0" algn="r">
              <a:buNone/>
            </a:pPr>
            <a:endParaRPr lang="en-US" sz="900" dirty="0"/>
          </a:p>
        </p:txBody>
      </p:sp>
      <p:sp>
        <p:nvSpPr>
          <p:cNvPr id="4" name="Slide Number Placeholder 3"/>
          <p:cNvSpPr>
            <a:spLocks noGrp="1"/>
          </p:cNvSpPr>
          <p:nvPr>
            <p:ph type="sldNum" sz="quarter" idx="10"/>
          </p:nvPr>
        </p:nvSpPr>
        <p:spPr/>
        <p:txBody>
          <a:bodyPr/>
          <a:lstStyle/>
          <a:p>
            <a:fld id="{E7DBB7C3-9A60-4780-BF7E-18E95E50321D}" type="slidenum">
              <a:rPr lang="en-US" smtClean="0"/>
              <a:t>32</a:t>
            </a:fld>
            <a:endParaRPr lang="en-US" dirty="0"/>
          </a:p>
        </p:txBody>
      </p:sp>
      <p:sp>
        <p:nvSpPr>
          <p:cNvPr id="5" name="Header Placeholder 4">
            <a:extLst>
              <a:ext uri="{FF2B5EF4-FFF2-40B4-BE49-F238E27FC236}">
                <a16:creationId xmlns:a16="http://schemas.microsoft.com/office/drawing/2014/main" id="{D6BB2D7D-F4B5-45A6-8667-461731EA54F7}"/>
              </a:ext>
            </a:extLst>
          </p:cNvPr>
          <p:cNvSpPr>
            <a:spLocks noGrp="1"/>
          </p:cNvSpPr>
          <p:nvPr>
            <p:ph type="hdr" sz="quarter" idx="11"/>
          </p:nvPr>
        </p:nvSpPr>
        <p:spPr/>
        <p:txBody>
          <a:bodyPr/>
          <a:lstStyle/>
          <a:p>
            <a:r>
              <a:rPr lang="en-US" dirty="0"/>
              <a:t>NIMFA</a:t>
            </a:r>
          </a:p>
        </p:txBody>
      </p:sp>
    </p:spTree>
    <p:extLst>
      <p:ext uri="{BB962C8B-B14F-4D97-AF65-F5344CB8AC3E}">
        <p14:creationId xmlns:p14="http://schemas.microsoft.com/office/powerpoint/2010/main" val="340814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Limited and specifically defined self-employment assistance offered under</a:t>
            </a:r>
            <a:r>
              <a:rPr lang="en-US" sz="1200" kern="1200" dirty="0">
                <a:solidFill>
                  <a:schemeClr val="tx1"/>
                </a:solidFill>
                <a:effectLst/>
                <a:latin typeface="+mn-lt"/>
                <a:ea typeface="+mn-ea"/>
                <a:cs typeface="+mn-cs"/>
                <a:hlinkClick r:id="rId3"/>
              </a:rPr>
              <a:t> 38 U.S.C. 3117 </a:t>
            </a:r>
            <a:r>
              <a:rPr lang="en-US" sz="1200" kern="1200" dirty="0">
                <a:solidFill>
                  <a:schemeClr val="tx1"/>
                </a:solidFill>
                <a:effectLst/>
                <a:latin typeface="+mn-lt"/>
                <a:ea typeface="+mn-ea"/>
                <a:cs typeface="+mn-cs"/>
              </a:rPr>
              <a:t>is provided for Veterans rated at 10 percent or more who have previously participated in a vocational rehabilitation program either under Chapter 31 or in a State vocational rehabilitation program who do not meet entitlement criteria for Chapter 31 benefits and services.</a:t>
            </a:r>
            <a:endParaRPr lang="en-US" dirty="0"/>
          </a:p>
          <a:p>
            <a:r>
              <a:rPr lang="en-US" sz="1200" b="1" kern="1200" dirty="0">
                <a:solidFill>
                  <a:schemeClr val="tx1"/>
                </a:solidFill>
                <a:effectLst/>
                <a:latin typeface="+mn-lt"/>
                <a:ea typeface="+mn-ea"/>
                <a:cs typeface="+mn-cs"/>
                <a:hlinkClick r:id="rId4"/>
              </a:rPr>
              <a:t>a.  Chapter 31</a:t>
            </a:r>
            <a:endParaRPr lang="en-US" b="1" dirty="0">
              <a:effectLst/>
            </a:endParaRPr>
          </a:p>
          <a:p>
            <a:r>
              <a:rPr lang="en-US" sz="1200" b="1" kern="1200" dirty="0">
                <a:solidFill>
                  <a:schemeClr val="tx1"/>
                </a:solidFill>
                <a:effectLst/>
                <a:latin typeface="+mn-lt"/>
                <a:ea typeface="+mn-ea"/>
                <a:cs typeface="+mn-cs"/>
              </a:rPr>
              <a:t>(Change Date February 14, 2017)</a:t>
            </a:r>
            <a:endParaRPr lang="en-US" b="1" dirty="0">
              <a:effectLst/>
            </a:endParaRPr>
          </a:p>
          <a:p>
            <a:r>
              <a:rPr lang="en-US" sz="1200" kern="1200" dirty="0">
                <a:solidFill>
                  <a:schemeClr val="tx1"/>
                </a:solidFill>
                <a:effectLst/>
                <a:latin typeface="+mn-lt"/>
                <a:ea typeface="+mn-ea"/>
                <a:cs typeface="+mn-cs"/>
              </a:rPr>
              <a:t>Previous Chapter 31 claimants may receive the following:</a:t>
            </a:r>
            <a:endParaRPr lang="en-US" dirty="0">
              <a:effectLst/>
            </a:endParaRPr>
          </a:p>
          <a:p>
            <a:r>
              <a:rPr lang="en-US" sz="1200" kern="1200" dirty="0">
                <a:solidFill>
                  <a:schemeClr val="tx1"/>
                </a:solidFill>
                <a:effectLst/>
                <a:latin typeface="+mn-lt"/>
                <a:ea typeface="+mn-ea"/>
                <a:cs typeface="+mn-cs"/>
              </a:rPr>
              <a:t>Employment services that are limited to the facilitation of services required to secure an SBA-backed loan to buy equipment necessary to establish a business, and</a:t>
            </a:r>
            <a:endParaRPr lang="en-US" dirty="0">
              <a:effectLst/>
            </a:endParaRPr>
          </a:p>
          <a:p>
            <a:r>
              <a:rPr lang="en-US" sz="1200" kern="1200" dirty="0">
                <a:solidFill>
                  <a:schemeClr val="tx1"/>
                </a:solidFill>
                <a:effectLst/>
                <a:latin typeface="+mn-lt"/>
                <a:ea typeface="+mn-ea"/>
                <a:cs typeface="+mn-cs"/>
              </a:rPr>
              <a:t>Assistance to ensure receipt of the special consideration (preference for small business, veteran-owned business, etc.) provided for in the Small Business Act (</a:t>
            </a:r>
            <a:r>
              <a:rPr lang="en-US" sz="1200" kern="1200" dirty="0">
                <a:solidFill>
                  <a:schemeClr val="tx1"/>
                </a:solidFill>
                <a:effectLst/>
                <a:latin typeface="+mn-lt"/>
                <a:ea typeface="+mn-ea"/>
                <a:cs typeface="+mn-cs"/>
                <a:hlinkClick r:id="rId5"/>
              </a:rPr>
              <a:t>15 U.S.C. 633(b)(1)).</a:t>
            </a:r>
            <a:endParaRPr lang="en-US" dirty="0">
              <a:effectLst/>
            </a:endParaRPr>
          </a:p>
          <a:p>
            <a:r>
              <a:rPr lang="en-US" sz="1200" kern="1200" dirty="0">
                <a:solidFill>
                  <a:schemeClr val="tx1"/>
                </a:solidFill>
                <a:effectLst/>
                <a:latin typeface="+mn-lt"/>
                <a:ea typeface="+mn-ea"/>
                <a:cs typeface="+mn-cs"/>
              </a:rPr>
              <a:t>To provide this assistance, the VRC must conduct an initial evaluation to determine that the Veteran is employable in an occupation consistent with his or her interests, aptitudes, and abilities.  Development of an IEAP is required.  Determinations of EH, SEH, and current reasonable feasibility are not applicable, unless the evaluation indicates that the Veteran is not employable.  If the Veteran is not employable, entitlement to other Chapter 31 services and assistance must be determined.</a:t>
            </a:r>
            <a:endParaRPr lang="en-US" dirty="0">
              <a:effectLst/>
            </a:endParaRPr>
          </a:p>
          <a:p>
            <a:r>
              <a:rPr lang="en-US" sz="1200" b="1" kern="1200" dirty="0">
                <a:solidFill>
                  <a:schemeClr val="tx1"/>
                </a:solidFill>
                <a:effectLst/>
                <a:latin typeface="+mn-lt"/>
                <a:ea typeface="+mn-ea"/>
                <a:cs typeface="+mn-cs"/>
                <a:hlinkClick r:id="rId6"/>
              </a:rPr>
              <a:t>b.  State Vocational Rehabilitation Program</a:t>
            </a:r>
            <a:endParaRPr lang="en-US" b="1" dirty="0">
              <a:effectLst/>
            </a:endParaRPr>
          </a:p>
          <a:p>
            <a:r>
              <a:rPr lang="en-US" sz="1200" b="1" kern="1200" dirty="0">
                <a:solidFill>
                  <a:schemeClr val="tx1"/>
                </a:solidFill>
                <a:effectLst/>
                <a:latin typeface="+mn-lt"/>
                <a:ea typeface="+mn-ea"/>
                <a:cs typeface="+mn-cs"/>
              </a:rPr>
              <a:t>(Change Date February 14, 2017)</a:t>
            </a:r>
            <a:endParaRPr lang="en-US" b="1" dirty="0">
              <a:effectLst/>
            </a:endParaRPr>
          </a:p>
          <a:p>
            <a:r>
              <a:rPr lang="en-US" sz="1200" kern="1200" dirty="0">
                <a:solidFill>
                  <a:schemeClr val="tx1"/>
                </a:solidFill>
                <a:effectLst/>
                <a:latin typeface="+mn-lt"/>
                <a:ea typeface="+mn-ea"/>
                <a:cs typeface="+mn-cs"/>
              </a:rPr>
              <a:t>Previous participants of a State vocational rehabilitation program may receive supplementary equipment and initial stocks and supplies that the VRC determines are necessary to establish a business, if such supplementary equipment and initial stocks and supplies, or assistance in acquiring them, are not available through the State vocational rehabilitation program or other sources.</a:t>
            </a:r>
            <a:endParaRPr lang="en-US" dirty="0">
              <a:effectLst/>
            </a:endParaRPr>
          </a:p>
          <a:p>
            <a:endParaRPr lang="en-US" dirty="0"/>
          </a:p>
        </p:txBody>
      </p:sp>
      <p:sp>
        <p:nvSpPr>
          <p:cNvPr id="4" name="Header Placeholder 3"/>
          <p:cNvSpPr>
            <a:spLocks noGrp="1"/>
          </p:cNvSpPr>
          <p:nvPr>
            <p:ph type="hdr" sz="quarter"/>
          </p:nvPr>
        </p:nvSpPr>
        <p:spPr/>
        <p:txBody>
          <a:bodyPr/>
          <a:lstStyle/>
          <a:p>
            <a:r>
              <a:rPr lang="en-US"/>
              <a:t>NIMFA</a:t>
            </a:r>
            <a:endParaRPr lang="en-US" dirty="0"/>
          </a:p>
        </p:txBody>
      </p:sp>
      <p:sp>
        <p:nvSpPr>
          <p:cNvPr id="5" name="Slide Number Placeholder 4"/>
          <p:cNvSpPr>
            <a:spLocks noGrp="1"/>
          </p:cNvSpPr>
          <p:nvPr>
            <p:ph type="sldNum" sz="quarter" idx="5"/>
          </p:nvPr>
        </p:nvSpPr>
        <p:spPr/>
        <p:txBody>
          <a:bodyPr/>
          <a:lstStyle/>
          <a:p>
            <a:fld id="{A263C7BD-EE4B-42E2-A75C-958D06C60C46}" type="slidenum">
              <a:rPr lang="en-US" smtClean="0"/>
              <a:t>33</a:t>
            </a:fld>
            <a:endParaRPr lang="en-US" dirty="0"/>
          </a:p>
        </p:txBody>
      </p:sp>
    </p:spTree>
    <p:extLst>
      <p:ext uri="{BB962C8B-B14F-4D97-AF65-F5344CB8AC3E}">
        <p14:creationId xmlns:p14="http://schemas.microsoft.com/office/powerpoint/2010/main" val="3647193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There is a lot going on here. Don’t let this flow chart alarm and overwhelm you. </a:t>
            </a:r>
          </a:p>
          <a:p>
            <a:endParaRPr lang="en-US" dirty="0"/>
          </a:p>
          <a:p>
            <a:r>
              <a:rPr lang="en-US" dirty="0"/>
              <a:t>Flow chart re-caps each step previously discussed.  (This is Appendix BF.) </a:t>
            </a:r>
          </a:p>
        </p:txBody>
      </p:sp>
      <p:sp>
        <p:nvSpPr>
          <p:cNvPr id="4" name="Slide Number Placeholder 3"/>
          <p:cNvSpPr>
            <a:spLocks noGrp="1"/>
          </p:cNvSpPr>
          <p:nvPr>
            <p:ph type="sldNum" sz="quarter" idx="10"/>
          </p:nvPr>
        </p:nvSpPr>
        <p:spPr/>
        <p:txBody>
          <a:bodyPr/>
          <a:lstStyle/>
          <a:p>
            <a:fld id="{E7DBB7C3-9A60-4780-BF7E-18E95E50321D}" type="slidenum">
              <a:rPr lang="en-US" smtClean="0"/>
              <a:t>34</a:t>
            </a:fld>
            <a:endParaRPr lang="en-US" dirty="0"/>
          </a:p>
        </p:txBody>
      </p:sp>
      <p:sp>
        <p:nvSpPr>
          <p:cNvPr id="5" name="Header Placeholder 4">
            <a:extLst>
              <a:ext uri="{FF2B5EF4-FFF2-40B4-BE49-F238E27FC236}">
                <a16:creationId xmlns:a16="http://schemas.microsoft.com/office/drawing/2014/main" id="{BBC0762D-22F3-4BED-A44B-417F47F73DAE}"/>
              </a:ext>
            </a:extLst>
          </p:cNvPr>
          <p:cNvSpPr>
            <a:spLocks noGrp="1"/>
          </p:cNvSpPr>
          <p:nvPr>
            <p:ph type="hdr" sz="quarter" idx="11"/>
          </p:nvPr>
        </p:nvSpPr>
        <p:spPr/>
        <p:txBody>
          <a:bodyPr/>
          <a:lstStyle/>
          <a:p>
            <a:r>
              <a:rPr lang="en-US" dirty="0"/>
              <a:t>NIMFA</a:t>
            </a:r>
          </a:p>
        </p:txBody>
      </p:sp>
    </p:spTree>
    <p:extLst>
      <p:ext uri="{BB962C8B-B14F-4D97-AF65-F5344CB8AC3E}">
        <p14:creationId xmlns:p14="http://schemas.microsoft.com/office/powerpoint/2010/main" val="2599339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This is Appendix BH. </a:t>
            </a:r>
          </a:p>
        </p:txBody>
      </p:sp>
      <p:sp>
        <p:nvSpPr>
          <p:cNvPr id="4" name="Header Placeholder 3"/>
          <p:cNvSpPr>
            <a:spLocks noGrp="1"/>
          </p:cNvSpPr>
          <p:nvPr>
            <p:ph type="hdr" sz="quarter" idx="10"/>
          </p:nvPr>
        </p:nvSpPr>
        <p:spPr/>
        <p:txBody>
          <a:bodyPr/>
          <a:lstStyle/>
          <a:p>
            <a:r>
              <a:rPr lang="en-US" dirty="0"/>
              <a:t>NIMFA</a:t>
            </a:r>
          </a:p>
        </p:txBody>
      </p:sp>
      <p:sp>
        <p:nvSpPr>
          <p:cNvPr id="5" name="Slide Number Placeholder 4"/>
          <p:cNvSpPr>
            <a:spLocks noGrp="1"/>
          </p:cNvSpPr>
          <p:nvPr>
            <p:ph type="sldNum" sz="quarter" idx="11"/>
          </p:nvPr>
        </p:nvSpPr>
        <p:spPr/>
        <p:txBody>
          <a:bodyPr/>
          <a:lstStyle/>
          <a:p>
            <a:fld id="{A263C7BD-EE4B-42E2-A75C-958D06C60C46}" type="slidenum">
              <a:rPr lang="en-US" smtClean="0"/>
              <a:t>35</a:t>
            </a:fld>
            <a:endParaRPr lang="en-US" dirty="0"/>
          </a:p>
        </p:txBody>
      </p:sp>
    </p:spTree>
    <p:extLst>
      <p:ext uri="{BB962C8B-B14F-4D97-AF65-F5344CB8AC3E}">
        <p14:creationId xmlns:p14="http://schemas.microsoft.com/office/powerpoint/2010/main" val="3783687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DBB7C3-9A60-4780-BF7E-18E95E50321D}" type="slidenum">
              <a:rPr lang="en-US" smtClean="0"/>
              <a:t>36</a:t>
            </a:fld>
            <a:endParaRPr lang="en-US" dirty="0"/>
          </a:p>
        </p:txBody>
      </p:sp>
      <p:sp>
        <p:nvSpPr>
          <p:cNvPr id="5" name="Header Placeholder 4">
            <a:extLst>
              <a:ext uri="{FF2B5EF4-FFF2-40B4-BE49-F238E27FC236}">
                <a16:creationId xmlns:a16="http://schemas.microsoft.com/office/drawing/2014/main" id="{39068063-6374-48A0-A3F0-38FB1CBCA18D}"/>
              </a:ext>
            </a:extLst>
          </p:cNvPr>
          <p:cNvSpPr>
            <a:spLocks noGrp="1"/>
          </p:cNvSpPr>
          <p:nvPr>
            <p:ph type="hdr" sz="quarter" idx="11"/>
          </p:nvPr>
        </p:nvSpPr>
        <p:spPr/>
        <p:txBody>
          <a:bodyPr/>
          <a:lstStyle/>
          <a:p>
            <a:r>
              <a:rPr lang="en-US" dirty="0"/>
              <a:t>NIMFA</a:t>
            </a:r>
          </a:p>
        </p:txBody>
      </p:sp>
    </p:spTree>
    <p:extLst>
      <p:ext uri="{BB962C8B-B14F-4D97-AF65-F5344CB8AC3E}">
        <p14:creationId xmlns:p14="http://schemas.microsoft.com/office/powerpoint/2010/main" val="357750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The correct answer is B.</a:t>
            </a:r>
            <a:endParaRPr lang="en-US" dirty="0"/>
          </a:p>
        </p:txBody>
      </p:sp>
      <p:sp>
        <p:nvSpPr>
          <p:cNvPr id="4" name="Slide Number Placeholder 3"/>
          <p:cNvSpPr>
            <a:spLocks noGrp="1"/>
          </p:cNvSpPr>
          <p:nvPr>
            <p:ph type="sldNum" sz="quarter" idx="10"/>
          </p:nvPr>
        </p:nvSpPr>
        <p:spPr/>
        <p:txBody>
          <a:bodyPr/>
          <a:lstStyle/>
          <a:p>
            <a:fld id="{E7DBB7C3-9A60-4780-BF7E-18E95E50321D}" type="slidenum">
              <a:rPr lang="en-US" smtClean="0"/>
              <a:t>4</a:t>
            </a:fld>
            <a:endParaRPr lang="en-US" dirty="0"/>
          </a:p>
        </p:txBody>
      </p:sp>
      <p:sp>
        <p:nvSpPr>
          <p:cNvPr id="5" name="Header Placeholder 4">
            <a:extLst>
              <a:ext uri="{FF2B5EF4-FFF2-40B4-BE49-F238E27FC236}">
                <a16:creationId xmlns:a16="http://schemas.microsoft.com/office/drawing/2014/main" id="{23620FAA-8A5E-41A4-A047-43EEC1D4C871}"/>
              </a:ext>
            </a:extLst>
          </p:cNvPr>
          <p:cNvSpPr>
            <a:spLocks noGrp="1"/>
          </p:cNvSpPr>
          <p:nvPr>
            <p:ph type="hdr" sz="quarter" idx="11"/>
          </p:nvPr>
        </p:nvSpPr>
        <p:spPr/>
        <p:txBody>
          <a:bodyPr/>
          <a:lstStyle/>
          <a:p>
            <a:r>
              <a:rPr lang="en-US" dirty="0"/>
              <a:t>NIMFA</a:t>
            </a:r>
          </a:p>
        </p:txBody>
      </p:sp>
    </p:spTree>
    <p:extLst>
      <p:ext uri="{BB962C8B-B14F-4D97-AF65-F5344CB8AC3E}">
        <p14:creationId xmlns:p14="http://schemas.microsoft.com/office/powerpoint/2010/main" val="3309132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1181100" y="4405313"/>
            <a:ext cx="4937125" cy="472757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Participants will also have an understanding of how to apply laws, regulations, and the M28C to assist in making appropriate decisions in choosing the Self-Employment track.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p>
            <a:endParaRPr lang="en-US" dirty="0"/>
          </a:p>
        </p:txBody>
      </p:sp>
      <p:sp>
        <p:nvSpPr>
          <p:cNvPr id="4" name="Slide Number Placeholder 3"/>
          <p:cNvSpPr>
            <a:spLocks noGrp="1"/>
          </p:cNvSpPr>
          <p:nvPr>
            <p:ph type="sldNum" sz="quarter" idx="10"/>
          </p:nvPr>
        </p:nvSpPr>
        <p:spPr/>
        <p:txBody>
          <a:bodyPr/>
          <a:lstStyle/>
          <a:p>
            <a:fld id="{E7DBB7C3-9A60-4780-BF7E-18E95E50321D}" type="slidenum">
              <a:rPr lang="en-US" smtClean="0"/>
              <a:t>5</a:t>
            </a:fld>
            <a:endParaRPr lang="en-US" dirty="0"/>
          </a:p>
        </p:txBody>
      </p:sp>
      <p:sp>
        <p:nvSpPr>
          <p:cNvPr id="5" name="Header Placeholder 4">
            <a:extLst>
              <a:ext uri="{FF2B5EF4-FFF2-40B4-BE49-F238E27FC236}">
                <a16:creationId xmlns:a16="http://schemas.microsoft.com/office/drawing/2014/main" id="{10BC993A-6E4E-4B0E-8887-99D824A1D118}"/>
              </a:ext>
            </a:extLst>
          </p:cNvPr>
          <p:cNvSpPr>
            <a:spLocks noGrp="1"/>
          </p:cNvSpPr>
          <p:nvPr>
            <p:ph type="hdr" sz="quarter" idx="11"/>
          </p:nvPr>
        </p:nvSpPr>
        <p:spPr/>
        <p:txBody>
          <a:bodyPr/>
          <a:lstStyle/>
          <a:p>
            <a:r>
              <a:rPr lang="en-US" dirty="0"/>
              <a:t>NIMFA</a:t>
            </a:r>
          </a:p>
        </p:txBody>
      </p:sp>
    </p:spTree>
    <p:extLst>
      <p:ext uri="{BB962C8B-B14F-4D97-AF65-F5344CB8AC3E}">
        <p14:creationId xmlns:p14="http://schemas.microsoft.com/office/powerpoint/2010/main" val="173204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600" dirty="0"/>
              <a:t>The following terms and definitions can be helpful to ensure that Claimants understand self-employment concepts. </a:t>
            </a:r>
          </a:p>
          <a:p>
            <a:endParaRPr lang="en-US" sz="1600" dirty="0"/>
          </a:p>
          <a:p>
            <a:r>
              <a:rPr lang="en-US" sz="1600" b="1" dirty="0"/>
              <a:t>Economically</a:t>
            </a:r>
            <a:r>
              <a:rPr lang="en-US" sz="1600" b="1" baseline="0" dirty="0"/>
              <a:t> viable </a:t>
            </a:r>
            <a:r>
              <a:rPr lang="en-US" sz="1600" baseline="0" dirty="0"/>
              <a:t>– the ability to sustain operations (1 to 3 years of tax returns verifying generated income)</a:t>
            </a:r>
            <a:r>
              <a:rPr lang="en-US" sz="1600" dirty="0"/>
              <a:t> 38CFR 21.257 (f)</a:t>
            </a:r>
          </a:p>
          <a:p>
            <a:r>
              <a:rPr lang="en-US" sz="1600" b="1" baseline="0" dirty="0"/>
              <a:t>Income</a:t>
            </a:r>
            <a:r>
              <a:rPr lang="en-US" sz="1600" baseline="0" dirty="0"/>
              <a:t> – money earned from work, investments, business</a:t>
            </a:r>
          </a:p>
          <a:p>
            <a:r>
              <a:rPr lang="en-US" sz="1600" b="1" baseline="0" dirty="0"/>
              <a:t>Operational</a:t>
            </a:r>
            <a:r>
              <a:rPr lang="en-US" sz="1600" baseline="0" dirty="0"/>
              <a:t> –review tax returns from 1-3 years, or income or earnings statement</a:t>
            </a:r>
          </a:p>
          <a:p>
            <a:r>
              <a:rPr lang="en-US" sz="1600" b="1" baseline="0" dirty="0"/>
              <a:t>Profit</a:t>
            </a:r>
            <a:r>
              <a:rPr lang="en-US" sz="1600" baseline="0" dirty="0"/>
              <a:t> – money that is made in a business through investing after all costs and expenses are paid; a financial gain</a:t>
            </a:r>
          </a:p>
          <a:p>
            <a:r>
              <a:rPr lang="en-US" sz="1600" b="1" baseline="0" dirty="0"/>
              <a:t>Start-up Costs </a:t>
            </a:r>
            <a:r>
              <a:rPr lang="en-US" sz="1600" baseline="0" dirty="0"/>
              <a:t>– costs needed to start a business (minimum stock of materials, essential equipment, business license fees, etc</a:t>
            </a:r>
            <a:r>
              <a:rPr lang="en-US" sz="1600" dirty="0"/>
              <a:t>.</a:t>
            </a:r>
            <a:r>
              <a:rPr lang="en-US" sz="1600" baseline="0" dirty="0"/>
              <a:t>)  *Marketing fees limited to purchase of business cards.  Franchise fees and trademark fees cannot be provided.  </a:t>
            </a:r>
          </a:p>
          <a:p>
            <a:r>
              <a:rPr lang="en-US" sz="1600" b="1" baseline="0" dirty="0"/>
              <a:t>Sustainable</a:t>
            </a:r>
            <a:r>
              <a:rPr lang="en-US" sz="1600" baseline="0" dirty="0"/>
              <a:t> – business can be maintained or can continue for a long time</a:t>
            </a:r>
            <a:endParaRPr lang="en-US" sz="1600" dirty="0"/>
          </a:p>
        </p:txBody>
      </p:sp>
      <p:sp>
        <p:nvSpPr>
          <p:cNvPr id="4" name="Slide Number Placeholder 3"/>
          <p:cNvSpPr>
            <a:spLocks noGrp="1"/>
          </p:cNvSpPr>
          <p:nvPr>
            <p:ph type="sldNum" sz="quarter" idx="10"/>
          </p:nvPr>
        </p:nvSpPr>
        <p:spPr/>
        <p:txBody>
          <a:bodyPr/>
          <a:lstStyle/>
          <a:p>
            <a:fld id="{E7DBB7C3-9A60-4780-BF7E-18E95E50321D}" type="slidenum">
              <a:rPr lang="en-US" smtClean="0"/>
              <a:t>6</a:t>
            </a:fld>
            <a:endParaRPr lang="en-US" dirty="0"/>
          </a:p>
        </p:txBody>
      </p:sp>
      <p:sp>
        <p:nvSpPr>
          <p:cNvPr id="5" name="Header Placeholder 4">
            <a:extLst>
              <a:ext uri="{FF2B5EF4-FFF2-40B4-BE49-F238E27FC236}">
                <a16:creationId xmlns:a16="http://schemas.microsoft.com/office/drawing/2014/main" id="{9AC5DC49-7B8E-4279-9538-280905661923}"/>
              </a:ext>
            </a:extLst>
          </p:cNvPr>
          <p:cNvSpPr>
            <a:spLocks noGrp="1"/>
          </p:cNvSpPr>
          <p:nvPr>
            <p:ph type="hdr" sz="quarter" idx="11"/>
          </p:nvPr>
        </p:nvSpPr>
        <p:spPr/>
        <p:txBody>
          <a:bodyPr/>
          <a:lstStyle/>
          <a:p>
            <a:r>
              <a:rPr lang="en-US" dirty="0"/>
              <a:t>NIMFA</a:t>
            </a:r>
          </a:p>
        </p:txBody>
      </p:sp>
    </p:spTree>
    <p:extLst>
      <p:ext uri="{BB962C8B-B14F-4D97-AF65-F5344CB8AC3E}">
        <p14:creationId xmlns:p14="http://schemas.microsoft.com/office/powerpoint/2010/main" val="202687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1066799" y="4416425"/>
            <a:ext cx="5257801" cy="4270375"/>
          </a:xfrm>
        </p:spPr>
        <p:txBody>
          <a:bodyPr/>
          <a:lstStyle/>
          <a:p>
            <a:r>
              <a:rPr lang="en-US" sz="1400" dirty="0"/>
              <a:t>As</a:t>
            </a:r>
            <a:r>
              <a:rPr lang="en-US" sz="1400" baseline="0" dirty="0"/>
              <a:t> part of the process for the individual to put together a business plan as required by the VA for self employment, the VRC should provide referral information to the agencies mentioned for one-on-one mentoring, consultation and advisory services. </a:t>
            </a:r>
          </a:p>
          <a:p>
            <a:endParaRPr lang="en-US" sz="1400" baseline="0" dirty="0"/>
          </a:p>
          <a:p>
            <a:r>
              <a:rPr lang="en-US" sz="1400" baseline="0" dirty="0"/>
              <a:t> Public or private small business consulting agencies may serve as resources, which include universities, colleges, and business development centers.  The following resources are also available to assist in the self-employment process:</a:t>
            </a:r>
          </a:p>
          <a:p>
            <a:endParaRPr lang="en-US" sz="1400" baseline="0" dirty="0"/>
          </a:p>
          <a:p>
            <a:r>
              <a:rPr lang="en-US" sz="1400" baseline="0" dirty="0"/>
              <a:t>1. Small Business Administration</a:t>
            </a:r>
            <a:endParaRPr lang="en-US" sz="1400" dirty="0"/>
          </a:p>
          <a:p>
            <a:endParaRPr lang="en-US" dirty="0"/>
          </a:p>
          <a:p>
            <a:r>
              <a:rPr lang="en-US" sz="1200" b="1" kern="1200" dirty="0">
                <a:solidFill>
                  <a:schemeClr val="tx1"/>
                </a:solidFill>
                <a:effectLst/>
                <a:latin typeface="+mn-lt"/>
                <a:ea typeface="+mn-ea"/>
                <a:cs typeface="+mn-cs"/>
              </a:rPr>
              <a:t>The Small Business Administration </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3"/>
              </a:rPr>
              <a:t>SBA</a:t>
            </a:r>
            <a:r>
              <a:rPr lang="en-US" sz="1200" kern="1200" dirty="0">
                <a:solidFill>
                  <a:schemeClr val="tx1"/>
                </a:solidFill>
                <a:effectLst/>
                <a:latin typeface="+mn-lt"/>
                <a:ea typeface="+mn-ea"/>
                <a:cs typeface="+mn-cs"/>
              </a:rPr>
              <a:t> ) is a federal government agency designed to provide free, community-based counseling, advice, and information on starting a business.  SBA has district offices located around the country that provide services through a variety of programs, including:</a:t>
            </a:r>
          </a:p>
          <a:p>
            <a:endParaRPr lang="en-US" sz="1200" b="1" kern="1200" baseline="0" dirty="0">
              <a:solidFill>
                <a:schemeClr val="tx1"/>
              </a:solidFill>
              <a:effectLst/>
              <a:latin typeface="+mn-lt"/>
              <a:ea typeface="+mn-ea"/>
              <a:cs typeface="+mn-cs"/>
            </a:endParaRPr>
          </a:p>
          <a:p>
            <a:r>
              <a:rPr lang="en-US" sz="1400" b="1" baseline="0" dirty="0"/>
              <a:t>SBDC</a:t>
            </a:r>
            <a:r>
              <a:rPr lang="en-US" sz="1400" baseline="0" dirty="0"/>
              <a:t> partnerships primarily between the government and colleges/universities.  SBDCs provide education services to people who are attempting to start a business.  SBDC services include financial, marketing, production, organization, engineering, and technical issues and feasibility studies.</a:t>
            </a:r>
          </a:p>
          <a:p>
            <a:endParaRPr lang="en-US" sz="1400" baseline="0" dirty="0"/>
          </a:p>
          <a:p>
            <a:r>
              <a:rPr lang="en-US" sz="1400" b="1" baseline="0" dirty="0"/>
              <a:t>SCORE</a:t>
            </a:r>
            <a:r>
              <a:rPr lang="en-US" sz="1400" baseline="0" dirty="0"/>
              <a:t> is a non-profit association of volunteer business counselors trained to serve as advisors and mentors to people who are attempting to start a business.</a:t>
            </a:r>
          </a:p>
          <a:p>
            <a:endParaRPr lang="en-US" sz="1400" b="1" baseline="0" dirty="0"/>
          </a:p>
          <a:p>
            <a:r>
              <a:rPr lang="en-US" sz="1400" b="1" baseline="0" dirty="0"/>
              <a:t>VBOC</a:t>
            </a:r>
            <a:r>
              <a:rPr lang="en-US" sz="1400" baseline="0" dirty="0"/>
              <a:t> are designed to provide entrepreneurial development services such as business training, counseling, and mentoring services.  VBOCs provide pre-business plan workshops, concept assessments, business plan preparations and comprehensive feasibility study.</a:t>
            </a:r>
          </a:p>
          <a:p>
            <a:endParaRPr lang="en-US" sz="1400" baseline="0" dirty="0"/>
          </a:p>
          <a:p>
            <a:r>
              <a:rPr lang="en-US" sz="1400" baseline="0" dirty="0"/>
              <a:t>2. Office of Small and Disadvantaged Business Utilization (OSDBU)</a:t>
            </a:r>
          </a:p>
          <a:p>
            <a:endParaRPr lang="en-US" sz="1400" baseline="0" dirty="0"/>
          </a:p>
          <a:p>
            <a:r>
              <a:rPr lang="en-US" sz="1400" baseline="0" dirty="0"/>
              <a:t>VA's Office of Small and Disadvantaged Business Utilization's (OSDBU) mission is to enable claimants to gain access to economic opportunity by leveraging the federal procurement system and expanding participation of procurement-ready small businesses.</a:t>
            </a:r>
          </a:p>
          <a:p>
            <a:endParaRPr lang="en-US" sz="1400" baseline="0" dirty="0"/>
          </a:p>
          <a:p>
            <a:r>
              <a:rPr lang="en-US" sz="1400" b="1" dirty="0"/>
              <a:t>VEP</a:t>
            </a:r>
            <a:r>
              <a:rPr lang="en-US" sz="1400" dirty="0"/>
              <a:t> is designed to save time for claimants by offering direct access to the resources necessary to guide every step of entrepreneurship through Business USA and VA OSDBU</a:t>
            </a:r>
          </a:p>
          <a:p>
            <a:endParaRPr lang="en-US" sz="1400" b="1" dirty="0"/>
          </a:p>
          <a:p>
            <a:r>
              <a:rPr lang="en-US" sz="1400" b="1" dirty="0"/>
              <a:t>CVE</a:t>
            </a:r>
            <a:r>
              <a:rPr lang="en-US" sz="1400" dirty="0"/>
              <a:t> The Center for Verification and Evaluation (CVE), a subdivision of VA OSDBU, runs the Vets First Verification Program to allow access to the Veterans First Contract Program for VA set-asides and sole source contracts for Service-Disabled Veteran-Owned Small Businesses (SDVOSB) and VSOBs, in accordance with 38 CFR 74.1.  VA’s OSDBU communicates with SBA regarding small business status.  OSDBU provides a variety of services, such as education and training for Veteran-owned and other small businesses on various topics specific to doing business within the federal and commercial marketplaces.  Refer to </a:t>
            </a:r>
            <a:r>
              <a:rPr lang="en-US" sz="1400" dirty="0" err="1"/>
              <a:t>VetBiz</a:t>
            </a:r>
            <a:r>
              <a:rPr lang="en-US" sz="1400" dirty="0"/>
              <a:t> for more information. https://www.vetbiz.va.gov/</a:t>
            </a:r>
          </a:p>
        </p:txBody>
      </p:sp>
      <p:sp>
        <p:nvSpPr>
          <p:cNvPr id="4" name="Slide Number Placeholder 3"/>
          <p:cNvSpPr>
            <a:spLocks noGrp="1"/>
          </p:cNvSpPr>
          <p:nvPr>
            <p:ph type="sldNum" sz="quarter" idx="10"/>
          </p:nvPr>
        </p:nvSpPr>
        <p:spPr/>
        <p:txBody>
          <a:bodyPr/>
          <a:lstStyle/>
          <a:p>
            <a:fld id="{E7DBB7C3-9A60-4780-BF7E-18E95E50321D}" type="slidenum">
              <a:rPr lang="en-US" smtClean="0"/>
              <a:t>7</a:t>
            </a:fld>
            <a:endParaRPr lang="en-US" dirty="0"/>
          </a:p>
        </p:txBody>
      </p:sp>
      <p:sp>
        <p:nvSpPr>
          <p:cNvPr id="5" name="Header Placeholder 4">
            <a:extLst>
              <a:ext uri="{FF2B5EF4-FFF2-40B4-BE49-F238E27FC236}">
                <a16:creationId xmlns:a16="http://schemas.microsoft.com/office/drawing/2014/main" id="{F43CD5D3-F923-4FB2-9DCD-0290CAFE8EC5}"/>
              </a:ext>
            </a:extLst>
          </p:cNvPr>
          <p:cNvSpPr>
            <a:spLocks noGrp="1"/>
          </p:cNvSpPr>
          <p:nvPr>
            <p:ph type="hdr" sz="quarter" idx="11"/>
          </p:nvPr>
        </p:nvSpPr>
        <p:spPr/>
        <p:txBody>
          <a:bodyPr/>
          <a:lstStyle/>
          <a:p>
            <a:r>
              <a:rPr lang="en-US" dirty="0"/>
              <a:t>NIMFA</a:t>
            </a:r>
          </a:p>
        </p:txBody>
      </p:sp>
    </p:spTree>
    <p:extLst>
      <p:ext uri="{BB962C8B-B14F-4D97-AF65-F5344CB8AC3E}">
        <p14:creationId xmlns:p14="http://schemas.microsoft.com/office/powerpoint/2010/main" val="4208407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1066800" y="4495800"/>
            <a:ext cx="5127625" cy="4183063"/>
          </a:xfrm>
        </p:spPr>
        <p:txBody>
          <a:bodyPr/>
          <a:lstStyle/>
          <a:p>
            <a:r>
              <a:rPr lang="en-US" sz="1600" dirty="0"/>
              <a:t>After completion of a comprehensive initial evaluation and selection of the Self-Employment track, services are determined by the severity of the disability and limitations to employability.</a:t>
            </a:r>
          </a:p>
          <a:p>
            <a:pPr marL="457200" lvl="1" indent="0" algn="r">
              <a:buNone/>
            </a:pPr>
            <a:endParaRPr lang="en-US" sz="1400" dirty="0"/>
          </a:p>
          <a:p>
            <a:pPr marL="457200" lvl="1" indent="0" algn="l">
              <a:buNone/>
            </a:pPr>
            <a:r>
              <a:rPr lang="en-US" sz="1400" dirty="0"/>
              <a:t>The VRC must work closely with the claimant to foster an open line of communication to ensure that this process is successful.  The claimant must have a clear understanding of the self-employment process before the pursuit of this track to employment.  An informed claimant will be better prepared to anticipate and work within the self-employment process.  In accordance with 38 CFR 21.362 and 21.364, the claimant must be notified that he or she must actively participate and cooperate during the self-employment process from the onset of service.</a:t>
            </a:r>
          </a:p>
          <a:p>
            <a:pPr marL="457200" lvl="1" indent="0" algn="l">
              <a:buNone/>
            </a:pPr>
            <a:endParaRPr lang="en-US" sz="1400" dirty="0"/>
          </a:p>
          <a:p>
            <a:pPr marL="457200" lvl="1" indent="0" algn="l">
              <a:buNone/>
            </a:pPr>
            <a:r>
              <a:rPr lang="en-US" sz="1400" dirty="0"/>
              <a:t>Refer to M28C.V.B.1  and M28C.IV.C.2  for more information on cost approval and concurrence levels.  Refer to M28C.IV.C.2  and M28C.V.A.2  for information on case management.  Refer to M28C.V.B.3  for information on obtaining the assistance of a VBA Contracting Officer (CO) for procuring items and/or services over the micro-purchase threshold.  See Appendix BF, Self-Employment Process Flow Chart, for information on the self-employment process.</a:t>
            </a:r>
          </a:p>
          <a:p>
            <a:pPr marL="457200" lvl="1" indent="0" algn="l">
              <a:buNone/>
            </a:pPr>
            <a:endParaRPr lang="en-US" sz="1400" dirty="0"/>
          </a:p>
          <a:p>
            <a:pPr marL="457200" lvl="1" indent="0" algn="l">
              <a:buNone/>
            </a:pPr>
            <a:endParaRPr lang="en-US" sz="1400" dirty="0"/>
          </a:p>
          <a:p>
            <a:endParaRPr lang="en-US" dirty="0"/>
          </a:p>
        </p:txBody>
      </p:sp>
      <p:sp>
        <p:nvSpPr>
          <p:cNvPr id="4" name="Slide Number Placeholder 3"/>
          <p:cNvSpPr>
            <a:spLocks noGrp="1"/>
          </p:cNvSpPr>
          <p:nvPr>
            <p:ph type="sldNum" sz="quarter" idx="10"/>
          </p:nvPr>
        </p:nvSpPr>
        <p:spPr/>
        <p:txBody>
          <a:bodyPr/>
          <a:lstStyle/>
          <a:p>
            <a:fld id="{E7DBB7C3-9A60-4780-BF7E-18E95E50321D}" type="slidenum">
              <a:rPr lang="en-US" smtClean="0"/>
              <a:t>8</a:t>
            </a:fld>
            <a:endParaRPr lang="en-US" dirty="0"/>
          </a:p>
        </p:txBody>
      </p:sp>
      <p:sp>
        <p:nvSpPr>
          <p:cNvPr id="5" name="Header Placeholder 4">
            <a:extLst>
              <a:ext uri="{FF2B5EF4-FFF2-40B4-BE49-F238E27FC236}">
                <a16:creationId xmlns:a16="http://schemas.microsoft.com/office/drawing/2014/main" id="{A9845AC6-917B-455B-AC0D-10337C9EE562}"/>
              </a:ext>
            </a:extLst>
          </p:cNvPr>
          <p:cNvSpPr>
            <a:spLocks noGrp="1"/>
          </p:cNvSpPr>
          <p:nvPr>
            <p:ph type="hdr" sz="quarter" idx="11"/>
          </p:nvPr>
        </p:nvSpPr>
        <p:spPr/>
        <p:txBody>
          <a:bodyPr/>
          <a:lstStyle/>
          <a:p>
            <a:r>
              <a:rPr lang="en-US" dirty="0"/>
              <a:t>NIMFA</a:t>
            </a:r>
          </a:p>
        </p:txBody>
      </p:sp>
    </p:spTree>
    <p:extLst>
      <p:ext uri="{BB962C8B-B14F-4D97-AF65-F5344CB8AC3E}">
        <p14:creationId xmlns:p14="http://schemas.microsoft.com/office/powerpoint/2010/main" val="180393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If the claimant expresses an interest in self-employment during the initial evaluation, the Vocational Rehabilitation Counselor (VRC) must orient the claimant to the self-employment process.</a:t>
            </a:r>
          </a:p>
          <a:p>
            <a:endParaRPr lang="en-US" sz="1600" baseline="0" dirty="0"/>
          </a:p>
          <a:p>
            <a:r>
              <a:rPr lang="en-US" sz="1600" baseline="0" dirty="0"/>
              <a:t>Self Employment Orientation: </a:t>
            </a:r>
          </a:p>
          <a:p>
            <a:pPr marL="685800" lvl="1" indent="-228600">
              <a:buFont typeface="+mj-lt"/>
              <a:buAutoNum type="arabicPeriod"/>
            </a:pPr>
            <a:r>
              <a:rPr lang="en-US" sz="1600" baseline="0" dirty="0">
                <a:highlight>
                  <a:srgbClr val="FFFF00"/>
                </a:highlight>
              </a:rPr>
              <a:t>Self-Employment Fact Sheet </a:t>
            </a:r>
          </a:p>
          <a:p>
            <a:pPr marL="685800" lvl="1" indent="-228600">
              <a:buFont typeface="+mj-lt"/>
              <a:buAutoNum type="arabicPeriod"/>
            </a:pPr>
            <a:r>
              <a:rPr lang="en-US" sz="1600" dirty="0"/>
              <a:t>A</a:t>
            </a:r>
            <a:r>
              <a:rPr lang="en-US" sz="1600" baseline="0" dirty="0"/>
              <a:t> link to video Operation Boots to Business(B2B)- B2B, offered by SBA, is an entrepreneurial education and training program, open to transitioning Servicemembers and their spouses, which provides claimants with an overview of business ownership.  For Veterans, SBA offers “Boots to Business: Reboot” program which brings B2B courses off the military installation and into the community.</a:t>
            </a:r>
          </a:p>
          <a:p>
            <a:pPr marL="457200" lvl="1" indent="0">
              <a:buFont typeface="+mj-lt"/>
              <a:buNone/>
            </a:pPr>
            <a:r>
              <a:rPr lang="en-US" sz="1600" baseline="0" dirty="0"/>
              <a:t>https://sbavets.force.com/s/</a:t>
            </a:r>
          </a:p>
          <a:p>
            <a:pPr marL="457200" lvl="1" indent="0">
              <a:buFont typeface="+mj-lt"/>
              <a:buNone/>
            </a:pPr>
            <a:endParaRPr lang="en-US" sz="1600" dirty="0"/>
          </a:p>
          <a:p>
            <a:r>
              <a:rPr lang="en-US" sz="1600" baseline="0" dirty="0"/>
              <a:t>Existing business</a:t>
            </a:r>
          </a:p>
          <a:p>
            <a:pPr marL="685800" lvl="1" indent="-228600">
              <a:buFont typeface="+mj-lt"/>
              <a:buAutoNum type="arabicPeriod"/>
            </a:pPr>
            <a:r>
              <a:rPr lang="en-US" sz="1600" dirty="0"/>
              <a:t>Ownership</a:t>
            </a:r>
          </a:p>
          <a:p>
            <a:pPr marL="685800" lvl="1" indent="-228600">
              <a:buFont typeface="+mj-lt"/>
              <a:buAutoNum type="arabicPeriod"/>
            </a:pPr>
            <a:r>
              <a:rPr lang="en-US" sz="1600" dirty="0"/>
              <a:t>In existence for one year or more</a:t>
            </a:r>
          </a:p>
          <a:p>
            <a:pPr marL="685800" lvl="1" indent="-228600">
              <a:buFont typeface="+mj-lt"/>
              <a:buAutoNum type="arabicPeriod"/>
            </a:pPr>
            <a:r>
              <a:rPr lang="en-US" sz="1600" baseline="0" dirty="0"/>
              <a:t>Operational – shown on the income tax returns  </a:t>
            </a:r>
          </a:p>
          <a:p>
            <a:pPr marL="457200" lvl="1" indent="0">
              <a:buFont typeface="+mj-lt"/>
              <a:buNone/>
            </a:pPr>
            <a:endParaRPr lang="en-US" sz="1600" baseline="0" dirty="0"/>
          </a:p>
          <a:p>
            <a:pPr marL="457200" lvl="1" indent="0">
              <a:buFont typeface="+mj-lt"/>
              <a:buNone/>
            </a:pPr>
            <a:endParaRPr lang="en-US" sz="1600" baseline="0" dirty="0"/>
          </a:p>
          <a:p>
            <a:r>
              <a:rPr lang="en-US" baseline="0" dirty="0"/>
              <a:t>For a claimant interested in self-employment, the VRC must gather information to determine what type of business he or she would like to start and whether the stated goal is consistent with the claimant’s interests, aptitudes, and abilities.</a:t>
            </a:r>
          </a:p>
          <a:p>
            <a:endParaRPr lang="en-US" baseline="0" dirty="0"/>
          </a:p>
          <a:p>
            <a:r>
              <a:rPr lang="en-US" baseline="0" dirty="0"/>
              <a:t>The VRC must determine, during the initial evaluation, if the claimant has an existing business.  If the claimant has an existing business that is suitable and no accommodations are needed, the VRC must pursue discontinuance since the claimant is suitably employed.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7DBB7C3-9A60-4780-BF7E-18E95E50321D}" type="slidenum">
              <a:rPr lang="en-US" smtClean="0"/>
              <a:t>9</a:t>
            </a:fld>
            <a:endParaRPr lang="en-US" dirty="0"/>
          </a:p>
        </p:txBody>
      </p:sp>
      <p:sp>
        <p:nvSpPr>
          <p:cNvPr id="5" name="Header Placeholder 4">
            <a:extLst>
              <a:ext uri="{FF2B5EF4-FFF2-40B4-BE49-F238E27FC236}">
                <a16:creationId xmlns:a16="http://schemas.microsoft.com/office/drawing/2014/main" id="{3D9B40E5-1C7A-42C3-995D-05EBBD953495}"/>
              </a:ext>
            </a:extLst>
          </p:cNvPr>
          <p:cNvSpPr>
            <a:spLocks noGrp="1"/>
          </p:cNvSpPr>
          <p:nvPr>
            <p:ph type="hdr" sz="quarter" idx="11"/>
          </p:nvPr>
        </p:nvSpPr>
        <p:spPr/>
        <p:txBody>
          <a:bodyPr/>
          <a:lstStyle/>
          <a:p>
            <a:r>
              <a:rPr lang="en-US" dirty="0"/>
              <a:t>NIMFA</a:t>
            </a:r>
          </a:p>
        </p:txBody>
      </p:sp>
    </p:spTree>
    <p:extLst>
      <p:ext uri="{BB962C8B-B14F-4D97-AF65-F5344CB8AC3E}">
        <p14:creationId xmlns:p14="http://schemas.microsoft.com/office/powerpoint/2010/main" val="1313287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94B38-FABC-FB41-AD08-3348CFB792CE}"/>
              </a:ext>
            </a:extLst>
          </p:cNvPr>
          <p:cNvSpPr/>
          <p:nvPr userDrawn="1"/>
        </p:nvSpPr>
        <p:spPr>
          <a:xfrm>
            <a:off x="0" y="0"/>
            <a:ext cx="12192000" cy="6866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C0582E7-8953-3F4C-8634-1C6FB4EFDA6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D9D88D-4A19-2744-BD82-0762372CF112}"/>
              </a:ext>
            </a:extLst>
          </p:cNvPr>
          <p:cNvSpPr>
            <a:spLocks noGrp="1"/>
          </p:cNvSpPr>
          <p:nvPr>
            <p:ph type="ctrTitle"/>
          </p:nvPr>
        </p:nvSpPr>
        <p:spPr>
          <a:xfrm>
            <a:off x="389682" y="1810853"/>
            <a:ext cx="7077919" cy="2387600"/>
          </a:xfrm>
        </p:spPr>
        <p:txBody>
          <a:bodyPr anchor="b"/>
          <a:lstStyle>
            <a:lvl1pPr algn="l">
              <a:defRPr sz="45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508EFAD-519D-1A45-9661-63F66A218F78}"/>
              </a:ext>
            </a:extLst>
          </p:cNvPr>
          <p:cNvSpPr>
            <a:spLocks noGrp="1"/>
          </p:cNvSpPr>
          <p:nvPr>
            <p:ph type="subTitle" idx="1"/>
          </p:nvPr>
        </p:nvSpPr>
        <p:spPr>
          <a:xfrm>
            <a:off x="389682" y="4564065"/>
            <a:ext cx="7077919" cy="933095"/>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56722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82400" y="6400233"/>
            <a:ext cx="512840" cy="365125"/>
          </a:xfrm>
          <a:prstGeom prst="rect">
            <a:avLst/>
          </a:prstGeom>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5"/>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solidFill>
                <a:prstClr val="white"/>
              </a:solidFill>
            </a:endParaRPr>
          </a:p>
        </p:txBody>
      </p:sp>
      <p:sp>
        <p:nvSpPr>
          <p:cNvPr id="6" name="Title 1"/>
          <p:cNvSpPr txBox="1">
            <a:spLocks/>
          </p:cNvSpPr>
          <p:nvPr userDrawn="1"/>
        </p:nvSpPr>
        <p:spPr>
          <a:xfrm>
            <a:off x="3895120" y="4803734"/>
            <a:ext cx="7700433"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714248" y="1694039"/>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82400" y="6400233"/>
            <a:ext cx="512840" cy="365125"/>
          </a:xfrm>
          <a:prstGeom prst="rect">
            <a:avLst/>
          </a:prstGeom>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441832" y="1659466"/>
            <a:ext cx="11308337" cy="369332"/>
          </a:xfrm>
          <a:prstGeom prst="rect">
            <a:avLst/>
          </a:prstGeom>
          <a:solidFill>
            <a:srgbClr val="00B0F0"/>
          </a:solidFill>
        </p:spPr>
        <p:txBody>
          <a:bodyPr wrap="square" lIns="91440" tIns="45720" rIns="91440" bIns="45720" rtlCol="0">
            <a:spAutoFit/>
          </a:bodyPr>
          <a:lstStyle/>
          <a:p>
            <a:endParaRPr lang="en-US" sz="1800" dirty="0">
              <a:solidFill>
                <a:srgbClr val="000000"/>
              </a:solidFill>
            </a:endParaRPr>
          </a:p>
        </p:txBody>
      </p:sp>
      <p:sp>
        <p:nvSpPr>
          <p:cNvPr id="7" name="TextBox 6"/>
          <p:cNvSpPr txBox="1"/>
          <p:nvPr userDrawn="1"/>
        </p:nvSpPr>
        <p:spPr>
          <a:xfrm>
            <a:off x="863591" y="2749897"/>
            <a:ext cx="10522964"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285110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82400" y="6400233"/>
            <a:ext cx="512840" cy="365125"/>
          </a:xfrm>
          <a:prstGeom prst="rect">
            <a:avLst/>
          </a:prstGeom>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5">
            <a:extLst>
              <a:ext uri="{FF2B5EF4-FFF2-40B4-BE49-F238E27FC236}">
                <a16:creationId xmlns:a16="http://schemas.microsoft.com/office/drawing/2014/main" id="{B7DB592A-3A85-4699-A5F7-99DE5F5330AB}"/>
              </a:ext>
            </a:extLst>
          </p:cNvPr>
          <p:cNvSpPr>
            <a:spLocks noGrp="1"/>
          </p:cNvSpPr>
          <p:nvPr>
            <p:ph type="sldNum" sz="quarter" idx="12"/>
          </p:nvPr>
        </p:nvSpPr>
        <p:spPr>
          <a:xfrm>
            <a:off x="11621728" y="6429729"/>
            <a:ext cx="609600" cy="365125"/>
          </a:xfrm>
          <a:prstGeom prst="rect">
            <a:avLst/>
          </a:prstGeom>
        </p:spPr>
        <p:txBody>
          <a:bodyPr/>
          <a:lstStyle>
            <a:lvl1pPr>
              <a:defRPr sz="1400"/>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9790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582400" y="6400233"/>
            <a:ext cx="512840" cy="365125"/>
          </a:xfrm>
          <a:prstGeom prst="rect">
            <a:avLst/>
          </a:prstGeom>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p:cNvSpPr txBox="1"/>
          <p:nvPr userDrawn="1"/>
        </p:nvSpPr>
        <p:spPr>
          <a:xfrm>
            <a:off x="3962400" y="6336268"/>
            <a:ext cx="3962400" cy="369332"/>
          </a:xfrm>
          <a:prstGeom prst="rect">
            <a:avLst/>
          </a:prstGeom>
          <a:noFill/>
        </p:spPr>
        <p:txBody>
          <a:bodyPr wrap="square" rtlCol="0">
            <a:spAutoFit/>
          </a:bodyPr>
          <a:lstStyle/>
          <a:p>
            <a:pPr algn="ctr"/>
            <a:r>
              <a:rPr lang="en-US" sz="1800" b="1" dirty="0">
                <a:solidFill>
                  <a:srgbClr val="C00000"/>
                </a:solidFill>
              </a:rPr>
              <a:t>FOR VA INTERNAL USE ONLY</a:t>
            </a:r>
          </a:p>
        </p:txBody>
      </p:sp>
    </p:spTree>
    <p:extLst>
      <p:ext uri="{BB962C8B-B14F-4D97-AF65-F5344CB8AC3E}">
        <p14:creationId xmlns:p14="http://schemas.microsoft.com/office/powerpoint/2010/main" val="3728874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582400" y="6400233"/>
            <a:ext cx="512840" cy="365125"/>
          </a:xfrm>
          <a:prstGeom prst="rect">
            <a:avLst/>
          </a:prstGeom>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175756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11582400" y="6400233"/>
            <a:ext cx="512840" cy="365125"/>
          </a:xfrm>
          <a:prstGeom prst="rect">
            <a:avLst/>
          </a:prstGeom>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userDrawn="1"/>
        </p:nvSpPr>
        <p:spPr>
          <a:xfrm>
            <a:off x="3962400" y="6336268"/>
            <a:ext cx="3962400" cy="369332"/>
          </a:xfrm>
          <a:prstGeom prst="rect">
            <a:avLst/>
          </a:prstGeom>
          <a:noFill/>
        </p:spPr>
        <p:txBody>
          <a:bodyPr wrap="square" rtlCol="0">
            <a:spAutoFit/>
          </a:bodyPr>
          <a:lstStyle/>
          <a:p>
            <a:pPr algn="ctr"/>
            <a:r>
              <a:rPr lang="en-US" sz="1800" b="1" dirty="0">
                <a:solidFill>
                  <a:srgbClr val="C00000"/>
                </a:solidFill>
              </a:rPr>
              <a:t>FOR VA INTERAL USE ONLY</a:t>
            </a:r>
          </a:p>
        </p:txBody>
      </p:sp>
    </p:spTree>
    <p:extLst>
      <p:ext uri="{BB962C8B-B14F-4D97-AF65-F5344CB8AC3E}">
        <p14:creationId xmlns:p14="http://schemas.microsoft.com/office/powerpoint/2010/main" val="476056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1582400" y="6400233"/>
            <a:ext cx="512840" cy="365125"/>
          </a:xfrm>
          <a:prstGeom prst="rect">
            <a:avLst/>
          </a:prstGeom>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userDrawn="1"/>
        </p:nvSpPr>
        <p:spPr>
          <a:xfrm>
            <a:off x="3962400" y="6336268"/>
            <a:ext cx="3962400" cy="369332"/>
          </a:xfrm>
          <a:prstGeom prst="rect">
            <a:avLst/>
          </a:prstGeom>
          <a:noFill/>
        </p:spPr>
        <p:txBody>
          <a:bodyPr wrap="square" rtlCol="0">
            <a:spAutoFit/>
          </a:bodyPr>
          <a:lstStyle/>
          <a:p>
            <a:pPr algn="ctr"/>
            <a:r>
              <a:rPr lang="en-US" sz="1800" b="1" dirty="0">
                <a:solidFill>
                  <a:srgbClr val="C00000"/>
                </a:solidFill>
              </a:rPr>
              <a:t>FOR VA INTERAL USE ONLY</a:t>
            </a:r>
          </a:p>
        </p:txBody>
      </p:sp>
    </p:spTree>
    <p:extLst>
      <p:ext uri="{BB962C8B-B14F-4D97-AF65-F5344CB8AC3E}">
        <p14:creationId xmlns:p14="http://schemas.microsoft.com/office/powerpoint/2010/main" val="1760697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582400" y="6400233"/>
            <a:ext cx="512840" cy="365125"/>
          </a:xfrm>
          <a:prstGeom prst="rect">
            <a:avLst/>
          </a:prstGeom>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3962400" y="6324600"/>
            <a:ext cx="3962400" cy="369332"/>
          </a:xfrm>
          <a:prstGeom prst="rect">
            <a:avLst/>
          </a:prstGeom>
          <a:noFill/>
        </p:spPr>
        <p:txBody>
          <a:bodyPr wrap="square" rtlCol="0">
            <a:spAutoFit/>
          </a:bodyPr>
          <a:lstStyle/>
          <a:p>
            <a:pPr algn="ctr"/>
            <a:r>
              <a:rPr lang="en-US" sz="1800" b="1" dirty="0">
                <a:solidFill>
                  <a:srgbClr val="C00000"/>
                </a:solidFill>
              </a:rPr>
              <a:t>FOR VA INTERAL USE ONLY</a:t>
            </a:r>
          </a:p>
        </p:txBody>
      </p:sp>
    </p:spTree>
    <p:extLst>
      <p:ext uri="{BB962C8B-B14F-4D97-AF65-F5344CB8AC3E}">
        <p14:creationId xmlns:p14="http://schemas.microsoft.com/office/powerpoint/2010/main" val="2711147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11582400" y="6400233"/>
            <a:ext cx="512840" cy="365125"/>
          </a:xfrm>
          <a:prstGeom prst="rect">
            <a:avLst/>
          </a:prstGeom>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996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9" y="6350973"/>
            <a:ext cx="881381" cy="365125"/>
          </a:xfrm>
          <a:prstGeom prst="rect">
            <a:avLst/>
          </a:prstGeom>
        </p:spPr>
        <p:txBody>
          <a:bodyPr/>
          <a:lstStyle/>
          <a:p>
            <a:pPr>
              <a:defRPr/>
            </a:pPr>
            <a:fld id="{B25F8142-C204-434A-8B16-AF1EA53FE7AA}" type="datetime1">
              <a:rPr lang="en-US" smtClean="0">
                <a:solidFill>
                  <a:srgbClr val="000000"/>
                </a:solidFill>
              </a:rPr>
              <a:t>3/5/2021</a:t>
            </a:fld>
            <a:endParaRPr lang="en-US">
              <a:solidFill>
                <a:srgbClr val="000000"/>
              </a:solidFill>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2"/>
            <a:ext cx="6992469" cy="365125"/>
          </a:xfrm>
          <a:prstGeom prst="rect">
            <a:avLst/>
          </a:prstGeom>
        </p:spPr>
        <p:txBody>
          <a:bodyPr/>
          <a:lstStyle/>
          <a:p>
            <a:pPr>
              <a:defRPr/>
            </a:pPr>
            <a:endParaRPr lang="en-US">
              <a:solidFill>
                <a:srgbClr val="000000"/>
              </a:solidFill>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a:defRPr/>
            </a:pPr>
            <a:fld id="{2346C6CC-1531-9D43-9929-56C34AA4FDB5}"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712303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DD4C11-3C2A-48CF-B8E7-8082C8B340B6}" type="datetime1">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96835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E91C2C-30FA-4EE7-9E5C-745FB9F48A2D}" type="datetime1">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780744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BDD81-0DBE-4D33-9463-AB338BD0753A}" type="datetime1">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05596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F2E871-8F0A-48D9-B53C-0D40CA6041D9}" type="datetime1">
              <a:rPr lang="en-US" smtClean="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6719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94F81-3E5A-4F84-AB6B-7AEFD76AC51F}" type="datetime1">
              <a:rPr lang="en-US" smtClean="0"/>
              <a:t>3/5/2021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732241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656658-0B83-4132-B9AE-233CD8C5CA83}" type="datetime1">
              <a:rPr lang="en-US" smtClean="0"/>
              <a:t>3/5/2021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253683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12BAD-7F65-42C5-9007-6C83AD38941A}" type="datetime1">
              <a:rPr lang="en-US" smtClean="0"/>
              <a:t>3/5/2021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20426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9C8331-4DC2-4208-AB07-7A43575166B3}" type="datetime1">
              <a:rPr lang="en-US" smtClean="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20530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88D410-E9CF-4FC6-90B1-2A898A497496}" type="datetime1">
              <a:rPr lang="en-US" smtClean="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841785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E676CD-2382-45A6-A9A8-CB2602345C90}" type="datetime1">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45352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9" y="6350973"/>
            <a:ext cx="881381" cy="365125"/>
          </a:xfrm>
          <a:prstGeom prst="rect">
            <a:avLst/>
          </a:prstGeom>
        </p:spPr>
        <p:txBody>
          <a:bodyPr/>
          <a:lstStyle/>
          <a:p>
            <a:pPr>
              <a:defRPr/>
            </a:pPr>
            <a:fld id="{8A28B6CC-DD85-4DEC-99CB-31DE74AB077A}" type="datetime1">
              <a:rPr lang="en-US" smtClean="0">
                <a:solidFill>
                  <a:srgbClr val="000000"/>
                </a:solidFill>
              </a:rPr>
              <a:t>3/5/2021</a:t>
            </a:fld>
            <a:endParaRPr lang="en-US">
              <a:solidFill>
                <a:srgbClr val="000000"/>
              </a:solidFill>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2"/>
            <a:ext cx="6992469" cy="365125"/>
          </a:xfrm>
          <a:prstGeom prst="rect">
            <a:avLst/>
          </a:prstGeom>
        </p:spPr>
        <p:txBody>
          <a:bodyPr/>
          <a:lstStyle/>
          <a:p>
            <a:pPr>
              <a:defRPr/>
            </a:pPr>
            <a:endParaRPr lang="en-US">
              <a:solidFill>
                <a:srgbClr val="000000"/>
              </a:solidFill>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a:defRPr/>
            </a:pPr>
            <a:fld id="{2346C6CC-1531-9D43-9929-56C34AA4FDB5}" type="slidenum">
              <a:rPr lang="en-US" smtClean="0">
                <a:solidFill>
                  <a:srgbClr val="000000">
                    <a:tint val="75000"/>
                  </a:srgbClr>
                </a:solidFill>
              </a:rPr>
              <a:pPr>
                <a:defRPr/>
              </a:pPr>
              <a:t>‹#›</a:t>
            </a:fld>
            <a:endParaRPr lang="en-US">
              <a:solidFill>
                <a:srgbClr val="000000">
                  <a:tint val="75000"/>
                </a:srgbClr>
              </a:solidFill>
            </a:endParaRPr>
          </a:p>
        </p:txBody>
      </p:sp>
      <p:sp>
        <p:nvSpPr>
          <p:cNvPr id="8" name="Rectangle 7">
            <a:extLst>
              <a:ext uri="{FF2B5EF4-FFF2-40B4-BE49-F238E27FC236}">
                <a16:creationId xmlns:a16="http://schemas.microsoft.com/office/drawing/2014/main" id="{7EB7E956-7124-F941-B989-529BD87A7B2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1FE956A-43BB-7847-8D72-306D51FCB5B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7377677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2E1B38-16CA-4CAD-89FB-93D440AB3150}" type="datetime1">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52750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1AA583-23FA-4D86-A53A-D544BF48A144}" type="datetime1">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42DDB9-2D14-48C1-AE3F-9A82635C70DC}" type="datetime1">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258B20-DDA9-4493-816E-ADD17E783ABD}" type="datetime1">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4D156E-A285-4316-A9DE-4F1A0077C722}" type="datetime1">
              <a:rPr lang="en-US" smtClean="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CE596A-3A72-476D-8F93-A2BCE15A4E11}" type="datetime1">
              <a:rPr lang="en-US" smtClean="0"/>
              <a:t>3/5/2021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8F332E-E614-4176-A6D2-66011B62373D}" type="datetime1">
              <a:rPr lang="en-US" smtClean="0"/>
              <a:t>3/5/2021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9F4E3-7C54-4010-870E-AAFB3B01B94E}" type="datetime1">
              <a:rPr lang="en-US" smtClean="0"/>
              <a:t>3/5/2021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DB1446-31DA-445A-A4EB-1F4856A85E31}" type="datetime1">
              <a:rPr lang="en-US" smtClean="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1E5271-4AFA-416C-943C-4D23D5669370}" type="datetime1">
              <a:rPr lang="en-US" smtClean="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4280C-0C66-B047-B9C7-373A1EDEFF0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A close up of a building&#10;&#10;Description automatically generated">
            <a:extLst>
              <a:ext uri="{FF2B5EF4-FFF2-40B4-BE49-F238E27FC236}">
                <a16:creationId xmlns:a16="http://schemas.microsoft.com/office/drawing/2014/main" id="{18F4825A-768D-E240-AE9A-E6929ED173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hasCustomPrompt="1"/>
          </p:nvPr>
        </p:nvSpPr>
        <p:spPr>
          <a:xfrm>
            <a:off x="4250525" y="1709740"/>
            <a:ext cx="7721841" cy="2852737"/>
          </a:xfrm>
        </p:spPr>
        <p:txBody>
          <a:bodyPr anchor="b"/>
          <a:lstStyle>
            <a:lvl1pPr algn="r">
              <a:defRPr sz="4500" b="1">
                <a:solidFill>
                  <a:schemeClr val="tx2"/>
                </a:solidFill>
              </a:defRPr>
            </a:lvl1pPr>
          </a:lstStyle>
          <a:p>
            <a:r>
              <a:rPr lang="en-US" dirty="0"/>
              <a:t>Click to edit</a:t>
            </a:r>
            <a:br>
              <a:rPr lang="en-US" dirty="0"/>
            </a:br>
            <a:r>
              <a:rPr lang="en-US" dirty="0"/>
              <a:t>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4250525" y="4589464"/>
            <a:ext cx="7721841" cy="735572"/>
          </a:xfrm>
        </p:spPr>
        <p:txBody>
          <a:bodyPr/>
          <a:lstStyle>
            <a:lvl1pPr marL="0" indent="0" algn="r">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4718051" y="6208174"/>
            <a:ext cx="2743200" cy="365125"/>
          </a:xfrm>
        </p:spPr>
        <p:txBody>
          <a:bodyPr/>
          <a:lstStyle>
            <a:lvl1pPr algn="ctr">
              <a:defRPr/>
            </a:lvl1pPr>
          </a:lstStyle>
          <a:p>
            <a:pPr>
              <a:defRPr/>
            </a:pPr>
            <a:fld id="{2346C6CC-1531-9D43-9929-56C34AA4FDB5}"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7291853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16BD91-7695-4650-9005-69DBEC783D48}" type="datetime1">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685791-F003-4388-9EB5-B80DA6228CD1}" type="datetime1">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hidden="1"/>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hidden="1"/>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300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28" name="Picture 4" descr="dvaseal">
            <a:extLst>
              <a:ext uri="{FF2B5EF4-FFF2-40B4-BE49-F238E27FC236}">
                <a16:creationId xmlns:a16="http://schemas.microsoft.com/office/drawing/2014/main" id="{93505B40-7A31-482C-8AA6-F15BE2EE36CC}"/>
              </a:ext>
            </a:extLst>
          </p:cNvPr>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10118728" y="5308516"/>
            <a:ext cx="1371600" cy="1371600"/>
          </a:xfrm>
          <a:prstGeom prst="rect">
            <a:avLst/>
          </a:prstGeom>
          <a:noFill/>
          <a:ln w="9525">
            <a:noFill/>
            <a:miter lim="800000"/>
            <a:headEnd/>
            <a:tailEnd/>
          </a:ln>
        </p:spPr>
      </p:pic>
      <p:pic>
        <p:nvPicPr>
          <p:cNvPr id="5" name="Picture 4">
            <a:extLst>
              <a:ext uri="{FF2B5EF4-FFF2-40B4-BE49-F238E27FC236}">
                <a16:creationId xmlns:a16="http://schemas.microsoft.com/office/drawing/2014/main" id="{A889C264-8593-40F6-AA34-E0F76335C8B7}"/>
              </a:ext>
            </a:extLst>
          </p:cNvPr>
          <p:cNvPicPr>
            <a:picLocks noChangeAspect="1"/>
          </p:cNvPicPr>
          <p:nvPr userDrawn="1"/>
        </p:nvPicPr>
        <p:blipFill rotWithShape="1">
          <a:blip r:embed="rId3"/>
          <a:srcRect l="30944" r="28632" b="19326"/>
          <a:stretch/>
        </p:blipFill>
        <p:spPr>
          <a:xfrm>
            <a:off x="261749" y="5525590"/>
            <a:ext cx="1005347" cy="923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a:extLst>
              <a:ext uri="{FF2B5EF4-FFF2-40B4-BE49-F238E27FC236}">
                <a16:creationId xmlns:a16="http://schemas.microsoft.com/office/drawing/2014/main" id="{12CD4BEA-6D12-4730-922A-3228ADB4DE4B}"/>
              </a:ext>
            </a:extLst>
          </p:cNvPr>
          <p:cNvSpPr/>
          <p:nvPr userDrawn="1"/>
        </p:nvSpPr>
        <p:spPr>
          <a:xfrm>
            <a:off x="109328" y="6519447"/>
            <a:ext cx="1249381" cy="253916"/>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200" b="0" i="1" cap="none" spc="0" dirty="0">
                <a:ln w="0"/>
                <a:solidFill>
                  <a:schemeClr val="accent1">
                    <a:lumMod val="75000"/>
                  </a:schemeClr>
                </a:solidFill>
                <a:effectLst>
                  <a:outerShdw blurRad="38100" dist="25400" dir="5400000" algn="ctr" rotWithShape="0">
                    <a:srgbClr val="6E747A">
                      <a:alpha val="43000"/>
                    </a:srgbClr>
                  </a:outerShdw>
                </a:effectLst>
              </a:rPr>
              <a:t>   VR&amp;E </a:t>
            </a:r>
            <a:r>
              <a:rPr lang="en-US" sz="1200" b="0" i="1" kern="1200" cap="none" spc="0" dirty="0">
                <a:ln w="0"/>
                <a:solidFill>
                  <a:schemeClr val="accent1">
                    <a:lumMod val="75000"/>
                  </a:schemeClr>
                </a:solidFill>
                <a:effectLst>
                  <a:outerShdw blurRad="38100" dist="25400" dir="5400000" algn="ctr" rotWithShape="0">
                    <a:srgbClr val="6E747A">
                      <a:alpha val="43000"/>
                    </a:srgbClr>
                  </a:outerShdw>
                </a:effectLst>
                <a:latin typeface="+mn-lt"/>
                <a:ea typeface="+mn-ea"/>
                <a:cs typeface="+mn-cs"/>
              </a:rPr>
              <a:t>Training</a:t>
            </a:r>
          </a:p>
        </p:txBody>
      </p:sp>
    </p:spTree>
    <p:extLst>
      <p:ext uri="{BB962C8B-B14F-4D97-AF65-F5344CB8AC3E}">
        <p14:creationId xmlns:p14="http://schemas.microsoft.com/office/powerpoint/2010/main" val="41321724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77335" y="1343951"/>
            <a:ext cx="9694332" cy="499580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2858396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9682379" cy="1826581"/>
          </a:xfrm>
        </p:spPr>
        <p:txBody>
          <a:bodyPr anchor="b">
            <a:normAutofit/>
          </a:bodyPr>
          <a:lstStyle>
            <a:lvl1pPr algn="l">
              <a:defRPr sz="2400" b="0" cap="none"/>
            </a:lvl1pPr>
          </a:lstStyle>
          <a:p>
            <a:r>
              <a:rPr lang="en-US" dirty="0"/>
              <a:t>Click to edit Master title style</a:t>
            </a:r>
          </a:p>
        </p:txBody>
      </p:sp>
      <p:sp>
        <p:nvSpPr>
          <p:cNvPr id="3" name="Text Placeholder 2"/>
          <p:cNvSpPr>
            <a:spLocks noGrp="1"/>
          </p:cNvSpPr>
          <p:nvPr>
            <p:ph type="body" idx="1"/>
          </p:nvPr>
        </p:nvSpPr>
        <p:spPr>
          <a:xfrm>
            <a:off x="677335" y="4527448"/>
            <a:ext cx="9682379" cy="860400"/>
          </a:xfrm>
        </p:spPr>
        <p:txBody>
          <a:bodyPr anchor="t">
            <a:normAutofit/>
          </a:bodyPr>
          <a:lstStyle>
            <a:lvl1pPr marL="0" indent="0" algn="l">
              <a:buNone/>
              <a:defRPr sz="18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41478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65913" y="2160589"/>
            <a:ext cx="4184035" cy="38807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78549" y="2160590"/>
            <a:ext cx="4184035"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5017891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2"/>
            <a:ext cx="9704916" cy="734351"/>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43286" y="2160983"/>
            <a:ext cx="4185623"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243286" y="2737247"/>
            <a:ext cx="4185623" cy="330411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5923" y="2160983"/>
            <a:ext cx="418561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655925" y="2737247"/>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3842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9743016" cy="723900"/>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888093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41109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723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6B0-5ACE-8D4E-8C61-B0A8014772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E959F2-A51D-2B40-A03E-C4721B18EA50}"/>
              </a:ext>
            </a:extLst>
          </p:cNvPr>
          <p:cNvSpPr>
            <a:spLocks noGrp="1"/>
          </p:cNvSpPr>
          <p:nvPr>
            <p:ph sz="half" idx="1"/>
          </p:nvPr>
        </p:nvSpPr>
        <p:spPr>
          <a:xfrm>
            <a:off x="420624"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758A00-57DD-1944-AE99-7E13F92CFABE}"/>
              </a:ext>
            </a:extLst>
          </p:cNvPr>
          <p:cNvSpPr>
            <a:spLocks noGrp="1"/>
          </p:cNvSpPr>
          <p:nvPr>
            <p:ph sz="half" idx="2"/>
          </p:nvPr>
        </p:nvSpPr>
        <p:spPr>
          <a:xfrm>
            <a:off x="5822449" y="183696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79C73C1-75CC-C74E-9F27-2B4B01127AC3}"/>
              </a:ext>
            </a:extLst>
          </p:cNvPr>
          <p:cNvSpPr>
            <a:spLocks noGrp="1"/>
          </p:cNvSpPr>
          <p:nvPr>
            <p:ph type="dt" sz="half" idx="10"/>
          </p:nvPr>
        </p:nvSpPr>
        <p:spPr>
          <a:xfrm>
            <a:off x="3055919" y="6350973"/>
            <a:ext cx="881381" cy="365125"/>
          </a:xfrm>
          <a:prstGeom prst="rect">
            <a:avLst/>
          </a:prstGeom>
        </p:spPr>
        <p:txBody>
          <a:bodyPr/>
          <a:lstStyle/>
          <a:p>
            <a:pPr>
              <a:defRPr/>
            </a:pPr>
            <a:fld id="{E8C1F89A-05AF-45A1-8940-55E3A3D9995B}" type="datetime1">
              <a:rPr lang="en-US" smtClean="0">
                <a:solidFill>
                  <a:srgbClr val="000000"/>
                </a:solidFill>
              </a:rPr>
              <a:t>3/5/2021</a:t>
            </a:fld>
            <a:endParaRPr lang="en-US">
              <a:solidFill>
                <a:srgbClr val="000000"/>
              </a:solidFill>
            </a:endParaRPr>
          </a:p>
        </p:txBody>
      </p:sp>
      <p:sp>
        <p:nvSpPr>
          <p:cNvPr id="6" name="Footer Placeholder 5">
            <a:extLst>
              <a:ext uri="{FF2B5EF4-FFF2-40B4-BE49-F238E27FC236}">
                <a16:creationId xmlns:a16="http://schemas.microsoft.com/office/drawing/2014/main" id="{11BFA9B3-ADEB-0648-A921-275E49B763A4}"/>
              </a:ext>
            </a:extLst>
          </p:cNvPr>
          <p:cNvSpPr>
            <a:spLocks noGrp="1"/>
          </p:cNvSpPr>
          <p:nvPr>
            <p:ph type="ftr" sz="quarter" idx="11"/>
          </p:nvPr>
        </p:nvSpPr>
        <p:spPr>
          <a:xfrm>
            <a:off x="4098664" y="6356352"/>
            <a:ext cx="6992469" cy="365125"/>
          </a:xfrm>
          <a:prstGeom prst="rect">
            <a:avLst/>
          </a:prstGeom>
        </p:spPr>
        <p:txBody>
          <a:bodyPr/>
          <a:lstStyle/>
          <a:p>
            <a:pPr>
              <a:defRPr/>
            </a:pPr>
            <a:endParaRPr lang="en-US">
              <a:solidFill>
                <a:srgbClr val="000000"/>
              </a:solidFill>
            </a:endParaRPr>
          </a:p>
        </p:txBody>
      </p:sp>
      <p:sp>
        <p:nvSpPr>
          <p:cNvPr id="7" name="Slide Number Placeholder 6">
            <a:extLst>
              <a:ext uri="{FF2B5EF4-FFF2-40B4-BE49-F238E27FC236}">
                <a16:creationId xmlns:a16="http://schemas.microsoft.com/office/drawing/2014/main" id="{9905EE3E-3409-834B-A175-A52573B009B2}"/>
              </a:ext>
            </a:extLst>
          </p:cNvPr>
          <p:cNvSpPr>
            <a:spLocks noGrp="1"/>
          </p:cNvSpPr>
          <p:nvPr>
            <p:ph type="sldNum" sz="quarter" idx="12"/>
          </p:nvPr>
        </p:nvSpPr>
        <p:spPr/>
        <p:txBody>
          <a:bodyPr/>
          <a:lstStyle/>
          <a:p>
            <a:pPr>
              <a:defRPr/>
            </a:pPr>
            <a:fld id="{2346C6CC-1531-9D43-9929-56C34AA4FDB5}"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7310831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6177" y="1498604"/>
            <a:ext cx="4225687" cy="1358896"/>
          </a:xfrm>
        </p:spPr>
        <p:txBody>
          <a:bodyPr anchor="b">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4760461" y="514926"/>
            <a:ext cx="5983739" cy="552643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06177" y="2891371"/>
            <a:ext cx="4225687" cy="2584449"/>
          </a:xfrm>
        </p:spPr>
        <p:txBody>
          <a:bodyPr>
            <a:normAutofit/>
          </a:bodyPr>
          <a:lstStyle>
            <a:lvl1pPr marL="0" indent="0">
              <a:buNone/>
              <a:defRPr sz="180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4830653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56641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2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940955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616329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444" y="609602"/>
            <a:ext cx="1621449"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838016" cy="525145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385586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94B38-FABC-FB41-AD08-3348CFB792CE}"/>
              </a:ext>
            </a:extLst>
          </p:cNvPr>
          <p:cNvSpPr/>
          <p:nvPr userDrawn="1"/>
        </p:nvSpPr>
        <p:spPr>
          <a:xfrm>
            <a:off x="0" y="0"/>
            <a:ext cx="12192000" cy="6866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C0582E7-8953-3F4C-8634-1C6FB4EFDA6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D9D88D-4A19-2744-BD82-0762372CF112}"/>
              </a:ext>
            </a:extLst>
          </p:cNvPr>
          <p:cNvSpPr>
            <a:spLocks noGrp="1"/>
          </p:cNvSpPr>
          <p:nvPr>
            <p:ph type="ctrTitle"/>
          </p:nvPr>
        </p:nvSpPr>
        <p:spPr>
          <a:xfrm>
            <a:off x="389681" y="1810853"/>
            <a:ext cx="7077919" cy="2387600"/>
          </a:xfrm>
        </p:spPr>
        <p:txBody>
          <a:bodyPr anchor="b"/>
          <a:lstStyle>
            <a:lvl1pPr algn="l">
              <a:defRPr sz="6000" b="1">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2508EFAD-519D-1A45-9661-63F66A218F78}"/>
              </a:ext>
            </a:extLst>
          </p:cNvPr>
          <p:cNvSpPr>
            <a:spLocks noGrp="1"/>
          </p:cNvSpPr>
          <p:nvPr>
            <p:ph type="subTitle" idx="1"/>
          </p:nvPr>
        </p:nvSpPr>
        <p:spPr>
          <a:xfrm>
            <a:off x="389681" y="4564063"/>
            <a:ext cx="7077919" cy="9330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42983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8" y="6350971"/>
            <a:ext cx="881381" cy="365125"/>
          </a:xfrm>
          <a:prstGeom prst="rect">
            <a:avLst/>
          </a:prstGeom>
        </p:spPr>
        <p:txBody>
          <a:bodyPr/>
          <a:lstStyle/>
          <a:p>
            <a:fld id="{58CC529B-FABC-4BA4-BFCB-E5A87BCD84E9}" type="datetime1">
              <a:rPr lang="en-US" smtClean="0"/>
              <a:t>3/5/2021</a:t>
            </a:fld>
            <a:endParaRPr lang="en-US"/>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0"/>
            <a:ext cx="6992469"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35788394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8" y="6350971"/>
            <a:ext cx="881381" cy="365125"/>
          </a:xfrm>
          <a:prstGeom prst="rect">
            <a:avLst/>
          </a:prstGeom>
        </p:spPr>
        <p:txBody>
          <a:bodyPr/>
          <a:lstStyle/>
          <a:p>
            <a:fld id="{99C1EC78-6043-4C74-B205-415B34CB08AA}" type="datetime1">
              <a:rPr lang="en-US" smtClean="0"/>
              <a:t>3/5/2021</a:t>
            </a:fld>
            <a:endParaRPr lang="en-US"/>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0"/>
            <a:ext cx="6992469"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fld id="{2346C6CC-1531-9D43-9929-56C34AA4FDB5}" type="slidenum">
              <a:rPr lang="en-US" smtClean="0"/>
              <a:t>‹#›</a:t>
            </a:fld>
            <a:endParaRPr lang="en-US"/>
          </a:p>
        </p:txBody>
      </p:sp>
      <p:sp>
        <p:nvSpPr>
          <p:cNvPr id="8" name="Rectangle 7">
            <a:extLst>
              <a:ext uri="{FF2B5EF4-FFF2-40B4-BE49-F238E27FC236}">
                <a16:creationId xmlns:a16="http://schemas.microsoft.com/office/drawing/2014/main" id="{7EB7E956-7124-F941-B989-529BD87A7B2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1FE956A-43BB-7847-8D72-306D51FCB5B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7667978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4280C-0C66-B047-B9C7-373A1EDEFF0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building&#10;&#10;Description automatically generated">
            <a:extLst>
              <a:ext uri="{FF2B5EF4-FFF2-40B4-BE49-F238E27FC236}">
                <a16:creationId xmlns:a16="http://schemas.microsoft.com/office/drawing/2014/main" id="{18F4825A-768D-E240-AE9A-E6929ED173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hasCustomPrompt="1"/>
          </p:nvPr>
        </p:nvSpPr>
        <p:spPr>
          <a:xfrm>
            <a:off x="4250523" y="1709738"/>
            <a:ext cx="7721841" cy="2852737"/>
          </a:xfrm>
        </p:spPr>
        <p:txBody>
          <a:bodyPr anchor="b"/>
          <a:lstStyle>
            <a:lvl1pPr algn="r">
              <a:defRPr sz="6000" b="1">
                <a:solidFill>
                  <a:schemeClr val="tx2"/>
                </a:solidFill>
                <a:latin typeface="+mn-lt"/>
              </a:defRPr>
            </a:lvl1pPr>
          </a:lstStyle>
          <a:p>
            <a:r>
              <a:rPr lang="en-US" dirty="0"/>
              <a:t>Click to edit</a:t>
            </a:r>
            <a:br>
              <a:rPr lang="en-US" dirty="0"/>
            </a:br>
            <a:r>
              <a:rPr lang="en-US" dirty="0"/>
              <a:t>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4250523" y="4589464"/>
            <a:ext cx="7721841" cy="735572"/>
          </a:xfrm>
        </p:spPr>
        <p:txBody>
          <a:bodyPr/>
          <a:lstStyle>
            <a:lvl1pPr marL="0" indent="0" algn="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4718050" y="6208172"/>
            <a:ext cx="2743200" cy="365125"/>
          </a:xfrm>
        </p:spPr>
        <p:txBody>
          <a:bodyPr/>
          <a:lstStyle>
            <a:lvl1pPr algn="ctr">
              <a:defRPr/>
            </a:lvl1pPr>
          </a:lstStyle>
          <a:p>
            <a:fld id="{2346C6CC-1531-9D43-9929-56C34AA4FDB5}" type="slidenum">
              <a:rPr lang="en-US" smtClean="0"/>
              <a:pPr/>
              <a:t>‹#›</a:t>
            </a:fld>
            <a:endParaRPr lang="en-US"/>
          </a:p>
        </p:txBody>
      </p:sp>
    </p:spTree>
    <p:extLst>
      <p:ext uri="{BB962C8B-B14F-4D97-AF65-F5344CB8AC3E}">
        <p14:creationId xmlns:p14="http://schemas.microsoft.com/office/powerpoint/2010/main" val="21488901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6B0-5ACE-8D4E-8C61-B0A8014772B2}"/>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E959F2-A51D-2B40-A03E-C4721B18EA50}"/>
              </a:ext>
            </a:extLst>
          </p:cNvPr>
          <p:cNvSpPr>
            <a:spLocks noGrp="1"/>
          </p:cNvSpPr>
          <p:nvPr>
            <p:ph sz="half" idx="1"/>
          </p:nvPr>
        </p:nvSpPr>
        <p:spPr>
          <a:xfrm>
            <a:off x="424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58A00-57DD-1944-AE99-7E13F92CFABE}"/>
              </a:ext>
            </a:extLst>
          </p:cNvPr>
          <p:cNvSpPr>
            <a:spLocks noGrp="1"/>
          </p:cNvSpPr>
          <p:nvPr>
            <p:ph sz="half" idx="2"/>
          </p:nvPr>
        </p:nvSpPr>
        <p:spPr>
          <a:xfrm>
            <a:off x="5758915"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79C73C1-75CC-C74E-9F27-2B4B01127AC3}"/>
              </a:ext>
            </a:extLst>
          </p:cNvPr>
          <p:cNvSpPr>
            <a:spLocks noGrp="1"/>
          </p:cNvSpPr>
          <p:nvPr>
            <p:ph type="dt" sz="half" idx="10"/>
          </p:nvPr>
        </p:nvSpPr>
        <p:spPr>
          <a:xfrm>
            <a:off x="3055918" y="6350971"/>
            <a:ext cx="881381" cy="365125"/>
          </a:xfrm>
          <a:prstGeom prst="rect">
            <a:avLst/>
          </a:prstGeom>
        </p:spPr>
        <p:txBody>
          <a:bodyPr/>
          <a:lstStyle/>
          <a:p>
            <a:fld id="{6B38FDC1-3E1C-43BB-AF2C-02F843E662D7}" type="datetime1">
              <a:rPr lang="en-US" smtClean="0"/>
              <a:t>3/5/2021</a:t>
            </a:fld>
            <a:endParaRPr lang="en-US"/>
          </a:p>
        </p:txBody>
      </p:sp>
      <p:sp>
        <p:nvSpPr>
          <p:cNvPr id="6" name="Footer Placeholder 5">
            <a:extLst>
              <a:ext uri="{FF2B5EF4-FFF2-40B4-BE49-F238E27FC236}">
                <a16:creationId xmlns:a16="http://schemas.microsoft.com/office/drawing/2014/main" id="{11BFA9B3-ADEB-0648-A921-275E49B763A4}"/>
              </a:ext>
            </a:extLst>
          </p:cNvPr>
          <p:cNvSpPr>
            <a:spLocks noGrp="1"/>
          </p:cNvSpPr>
          <p:nvPr>
            <p:ph type="ftr" sz="quarter" idx="11"/>
          </p:nvPr>
        </p:nvSpPr>
        <p:spPr>
          <a:xfrm>
            <a:off x="4098664" y="6356350"/>
            <a:ext cx="6992469"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905EE3E-3409-834B-A175-A52573B009B2}"/>
              </a:ext>
            </a:extLst>
          </p:cNvPr>
          <p:cNvSpPr>
            <a:spLocks noGrp="1"/>
          </p:cNvSpPr>
          <p:nvPr>
            <p:ph type="sldNum" sz="quarter" idx="12"/>
          </p:nvPr>
        </p:nvSpPr>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96919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D342-8FB4-D641-ADD6-F82A97725C8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5FA87B4-9641-B243-8366-4ABDBBD53A70}"/>
              </a:ext>
            </a:extLst>
          </p:cNvPr>
          <p:cNvSpPr>
            <a:spLocks noGrp="1"/>
          </p:cNvSpPr>
          <p:nvPr>
            <p:ph type="sldNum" sz="quarter" idx="12"/>
          </p:nvPr>
        </p:nvSpPr>
        <p:spPr/>
        <p:txBody>
          <a:bodyPr/>
          <a:lstStyle/>
          <a:p>
            <a:pPr>
              <a:defRPr/>
            </a:pPr>
            <a:fld id="{2346C6CC-1531-9D43-9929-56C34AA4FDB5}"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3476611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D342-8FB4-D641-ADD6-F82A97725C8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Date Placeholder 2">
            <a:extLst>
              <a:ext uri="{FF2B5EF4-FFF2-40B4-BE49-F238E27FC236}">
                <a16:creationId xmlns:a16="http://schemas.microsoft.com/office/drawing/2014/main" id="{F61479D4-4F64-0644-9795-5E6296999777}"/>
              </a:ext>
            </a:extLst>
          </p:cNvPr>
          <p:cNvSpPr>
            <a:spLocks noGrp="1"/>
          </p:cNvSpPr>
          <p:nvPr>
            <p:ph type="dt" sz="half" idx="10"/>
          </p:nvPr>
        </p:nvSpPr>
        <p:spPr>
          <a:xfrm>
            <a:off x="3055918" y="6350971"/>
            <a:ext cx="881381" cy="365125"/>
          </a:xfrm>
          <a:prstGeom prst="rect">
            <a:avLst/>
          </a:prstGeom>
        </p:spPr>
        <p:txBody>
          <a:bodyPr/>
          <a:lstStyle/>
          <a:p>
            <a:fld id="{B5795176-771C-4E1B-8411-5D5D4FB9CE0A}" type="datetime1">
              <a:rPr lang="en-US" smtClean="0"/>
              <a:t>3/5/2021</a:t>
            </a:fld>
            <a:endParaRPr lang="en-US"/>
          </a:p>
        </p:txBody>
      </p:sp>
      <p:sp>
        <p:nvSpPr>
          <p:cNvPr id="4" name="Footer Placeholder 3">
            <a:extLst>
              <a:ext uri="{FF2B5EF4-FFF2-40B4-BE49-F238E27FC236}">
                <a16:creationId xmlns:a16="http://schemas.microsoft.com/office/drawing/2014/main" id="{E65D2BB8-6205-7E47-BA23-424C3B6CF835}"/>
              </a:ext>
            </a:extLst>
          </p:cNvPr>
          <p:cNvSpPr>
            <a:spLocks noGrp="1"/>
          </p:cNvSpPr>
          <p:nvPr>
            <p:ph type="ftr" sz="quarter" idx="11"/>
          </p:nvPr>
        </p:nvSpPr>
        <p:spPr>
          <a:xfrm>
            <a:off x="4098664" y="6356350"/>
            <a:ext cx="6992469"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5FA87B4-9641-B243-8366-4ABDBBD53A70}"/>
              </a:ext>
            </a:extLst>
          </p:cNvPr>
          <p:cNvSpPr>
            <a:spLocks noGrp="1"/>
          </p:cNvSpPr>
          <p:nvPr>
            <p:ph type="sldNum" sz="quarter" idx="12"/>
          </p:nvPr>
        </p:nvSpPr>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3918766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3055918" y="6350971"/>
            <a:ext cx="881381" cy="365125"/>
          </a:xfrm>
          <a:prstGeom prst="rect">
            <a:avLst/>
          </a:prstGeom>
        </p:spPr>
        <p:txBody>
          <a:bodyPr/>
          <a:lstStyle/>
          <a:p>
            <a:fld id="{4DFA114C-31FB-403A-A0F7-373FE4F614F5}" type="datetime1">
              <a:rPr lang="en-US" smtClean="0"/>
              <a:t>3/5/2021</a:t>
            </a:fld>
            <a:endParaRPr lang="en-US"/>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4098664" y="6356350"/>
            <a:ext cx="6992469"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p:txBody>
          <a:bodyPr/>
          <a:lstStyle/>
          <a:p>
            <a:fld id="{2346C6CC-1531-9D43-9929-56C34AA4FDB5}" type="slidenum">
              <a:rPr lang="en-US" smtClean="0"/>
              <a:t>‹#›</a:t>
            </a:fld>
            <a:endParaRPr lang="en-US"/>
          </a:p>
        </p:txBody>
      </p:sp>
      <p:sp>
        <p:nvSpPr>
          <p:cNvPr id="5" name="Rectangle 4">
            <a:extLst>
              <a:ext uri="{FF2B5EF4-FFF2-40B4-BE49-F238E27FC236}">
                <a16:creationId xmlns:a16="http://schemas.microsoft.com/office/drawing/2014/main" id="{6021F079-1338-5A4B-97B4-06BF11FD921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3784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831B-CB70-C84D-8145-3968943E3A47}"/>
              </a:ext>
            </a:extLst>
          </p:cNvPr>
          <p:cNvSpPr>
            <a:spLocks noGrp="1"/>
          </p:cNvSpPr>
          <p:nvPr>
            <p:ph type="title"/>
          </p:nvPr>
        </p:nvSpPr>
        <p:spPr>
          <a:xfrm>
            <a:off x="446249" y="1011630"/>
            <a:ext cx="3932237" cy="1600200"/>
          </a:xfrm>
        </p:spPr>
        <p:txBody>
          <a:bodyPr anchor="b"/>
          <a:lstStyle>
            <a:lvl1pPr>
              <a:defRPr sz="3200">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4B110CE6-528D-314C-A679-134BE283F761}"/>
              </a:ext>
            </a:extLst>
          </p:cNvPr>
          <p:cNvSpPr>
            <a:spLocks noGrp="1"/>
          </p:cNvSpPr>
          <p:nvPr>
            <p:ph idx="1"/>
          </p:nvPr>
        </p:nvSpPr>
        <p:spPr>
          <a:xfrm>
            <a:off x="4789649" y="344245"/>
            <a:ext cx="6956102" cy="55168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98EE-C23F-694A-96E4-99B23841D7A8}"/>
              </a:ext>
            </a:extLst>
          </p:cNvPr>
          <p:cNvSpPr>
            <a:spLocks noGrp="1"/>
          </p:cNvSpPr>
          <p:nvPr>
            <p:ph type="body" sz="half" idx="2"/>
          </p:nvPr>
        </p:nvSpPr>
        <p:spPr>
          <a:xfrm>
            <a:off x="446249" y="2710928"/>
            <a:ext cx="3932237" cy="315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3B0384-F08C-664D-9A32-62383351C711}"/>
              </a:ext>
            </a:extLst>
          </p:cNvPr>
          <p:cNvSpPr>
            <a:spLocks noGrp="1"/>
          </p:cNvSpPr>
          <p:nvPr>
            <p:ph type="dt" sz="half" idx="10"/>
          </p:nvPr>
        </p:nvSpPr>
        <p:spPr>
          <a:xfrm>
            <a:off x="3055918" y="6350971"/>
            <a:ext cx="881381" cy="365125"/>
          </a:xfrm>
          <a:prstGeom prst="rect">
            <a:avLst/>
          </a:prstGeom>
        </p:spPr>
        <p:txBody>
          <a:bodyPr/>
          <a:lstStyle/>
          <a:p>
            <a:fld id="{65929F29-7425-491C-9205-ABBA0E6C89DF}" type="datetime1">
              <a:rPr lang="en-US" smtClean="0"/>
              <a:t>3/5/2021</a:t>
            </a:fld>
            <a:endParaRPr lang="en-US"/>
          </a:p>
        </p:txBody>
      </p:sp>
      <p:sp>
        <p:nvSpPr>
          <p:cNvPr id="6" name="Footer Placeholder 5">
            <a:extLst>
              <a:ext uri="{FF2B5EF4-FFF2-40B4-BE49-F238E27FC236}">
                <a16:creationId xmlns:a16="http://schemas.microsoft.com/office/drawing/2014/main" id="{B9C2A991-4033-6147-BEDB-E686A035596B}"/>
              </a:ext>
            </a:extLst>
          </p:cNvPr>
          <p:cNvSpPr>
            <a:spLocks noGrp="1"/>
          </p:cNvSpPr>
          <p:nvPr>
            <p:ph type="ftr" sz="quarter" idx="11"/>
          </p:nvPr>
        </p:nvSpPr>
        <p:spPr>
          <a:xfrm>
            <a:off x="4098664" y="6356350"/>
            <a:ext cx="6992469"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F92A62-751D-7648-8B00-3AD85445A22D}"/>
              </a:ext>
            </a:extLst>
          </p:cNvPr>
          <p:cNvSpPr>
            <a:spLocks noGrp="1"/>
          </p:cNvSpPr>
          <p:nvPr>
            <p:ph type="sldNum" sz="quarter" idx="12"/>
          </p:nvPr>
        </p:nvSpPr>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23133802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10EB-75D7-8442-9EB4-C10FCA97143C}"/>
              </a:ext>
            </a:extLst>
          </p:cNvPr>
          <p:cNvSpPr>
            <a:spLocks noGrp="1"/>
          </p:cNvSpPr>
          <p:nvPr>
            <p:ph type="title"/>
          </p:nvPr>
        </p:nvSpPr>
        <p:spPr>
          <a:xfrm>
            <a:off x="480973" y="1065006"/>
            <a:ext cx="3932237" cy="1225791"/>
          </a:xfrm>
        </p:spPr>
        <p:txBody>
          <a:bodyPr anchor="b"/>
          <a:lstStyle>
            <a:lvl1pPr>
              <a:defRPr sz="3200">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7C3901F6-1923-0943-9E01-E4286D238956}"/>
              </a:ext>
            </a:extLst>
          </p:cNvPr>
          <p:cNvSpPr>
            <a:spLocks noGrp="1"/>
          </p:cNvSpPr>
          <p:nvPr>
            <p:ph type="pic" idx="1"/>
          </p:nvPr>
        </p:nvSpPr>
        <p:spPr>
          <a:xfrm>
            <a:off x="4824373" y="457201"/>
            <a:ext cx="6886654"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EFD46D-A4B6-1D4F-8164-9E842D2942C6}"/>
              </a:ext>
            </a:extLst>
          </p:cNvPr>
          <p:cNvSpPr>
            <a:spLocks noGrp="1"/>
          </p:cNvSpPr>
          <p:nvPr>
            <p:ph type="body" sz="half" idx="2"/>
          </p:nvPr>
        </p:nvSpPr>
        <p:spPr>
          <a:xfrm>
            <a:off x="480973" y="2377440"/>
            <a:ext cx="3932237" cy="34915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D6476633-FBEF-9041-AFB4-D3289965B082}"/>
              </a:ext>
            </a:extLst>
          </p:cNvPr>
          <p:cNvSpPr>
            <a:spLocks noGrp="1"/>
          </p:cNvSpPr>
          <p:nvPr>
            <p:ph type="sldNum" sz="quarter" idx="12"/>
          </p:nvPr>
        </p:nvSpPr>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3436513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3055919" y="6350973"/>
            <a:ext cx="881381" cy="365125"/>
          </a:xfrm>
          <a:prstGeom prst="rect">
            <a:avLst/>
          </a:prstGeom>
        </p:spPr>
        <p:txBody>
          <a:bodyPr/>
          <a:lstStyle/>
          <a:p>
            <a:pPr>
              <a:defRPr/>
            </a:pPr>
            <a:fld id="{F757DF39-64C3-4946-9D2A-F27B5543BFDB}" type="datetime1">
              <a:rPr lang="en-US" smtClean="0">
                <a:solidFill>
                  <a:srgbClr val="000000"/>
                </a:solidFill>
              </a:rPr>
              <a:t>3/5/2021</a:t>
            </a:fld>
            <a:endParaRPr lang="en-US">
              <a:solidFill>
                <a:srgbClr val="000000"/>
              </a:solidFill>
            </a:endParaRPr>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4098664" y="6356352"/>
            <a:ext cx="6992469" cy="365125"/>
          </a:xfrm>
          <a:prstGeom prst="rect">
            <a:avLst/>
          </a:prstGeom>
        </p:spPr>
        <p:txBody>
          <a:bodyPr/>
          <a:lstStyle/>
          <a:p>
            <a:pPr>
              <a:defRPr/>
            </a:pPr>
            <a:endParaRPr lang="en-US">
              <a:solidFill>
                <a:srgbClr val="000000"/>
              </a:solidFill>
            </a:endParaRPr>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p:txBody>
          <a:bodyPr/>
          <a:lstStyle/>
          <a:p>
            <a:pPr>
              <a:defRPr/>
            </a:pPr>
            <a:fld id="{2346C6CC-1531-9D43-9929-56C34AA4FDB5}" type="slidenum">
              <a:rPr lang="en-US" smtClean="0">
                <a:solidFill>
                  <a:srgbClr val="000000">
                    <a:tint val="75000"/>
                  </a:srgbClr>
                </a:solidFill>
              </a:rPr>
              <a:pPr>
                <a:defRPr/>
              </a:pPr>
              <a:t>‹#›</a:t>
            </a:fld>
            <a:endParaRPr lang="en-US">
              <a:solidFill>
                <a:srgbClr val="000000">
                  <a:tint val="75000"/>
                </a:srgbClr>
              </a:solidFill>
            </a:endParaRPr>
          </a:p>
        </p:txBody>
      </p:sp>
      <p:sp>
        <p:nvSpPr>
          <p:cNvPr id="5" name="Rectangle 4">
            <a:extLst>
              <a:ext uri="{FF2B5EF4-FFF2-40B4-BE49-F238E27FC236}">
                <a16:creationId xmlns:a16="http://schemas.microsoft.com/office/drawing/2014/main" id="{6021F079-1338-5A4B-97B4-06BF11FD921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510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831B-CB70-C84D-8145-3968943E3A47}"/>
              </a:ext>
            </a:extLst>
          </p:cNvPr>
          <p:cNvSpPr>
            <a:spLocks noGrp="1"/>
          </p:cNvSpPr>
          <p:nvPr>
            <p:ph type="title"/>
          </p:nvPr>
        </p:nvSpPr>
        <p:spPr>
          <a:xfrm>
            <a:off x="420624" y="101163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B110CE6-528D-314C-A679-134BE283F761}"/>
              </a:ext>
            </a:extLst>
          </p:cNvPr>
          <p:cNvSpPr>
            <a:spLocks noGrp="1"/>
          </p:cNvSpPr>
          <p:nvPr>
            <p:ph idx="1"/>
          </p:nvPr>
        </p:nvSpPr>
        <p:spPr>
          <a:xfrm>
            <a:off x="4753041" y="344247"/>
            <a:ext cx="6172200" cy="551680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98EE-C23F-694A-96E4-99B23841D7A8}"/>
              </a:ext>
            </a:extLst>
          </p:cNvPr>
          <p:cNvSpPr>
            <a:spLocks noGrp="1"/>
          </p:cNvSpPr>
          <p:nvPr>
            <p:ph type="body" sz="half" idx="2"/>
          </p:nvPr>
        </p:nvSpPr>
        <p:spPr>
          <a:xfrm>
            <a:off x="420624" y="2710928"/>
            <a:ext cx="3932237" cy="31580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E2F92A62-751D-7648-8B00-3AD85445A22D}"/>
              </a:ext>
            </a:extLst>
          </p:cNvPr>
          <p:cNvSpPr>
            <a:spLocks noGrp="1"/>
          </p:cNvSpPr>
          <p:nvPr>
            <p:ph type="sldNum" sz="quarter" idx="12"/>
          </p:nvPr>
        </p:nvSpPr>
        <p:spPr/>
        <p:txBody>
          <a:bodyPr/>
          <a:lstStyle/>
          <a:p>
            <a:pPr>
              <a:defRPr/>
            </a:pPr>
            <a:fld id="{2346C6CC-1531-9D43-9929-56C34AA4FDB5}"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800430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C3901F6-1923-0943-9E01-E4286D238956}"/>
              </a:ext>
            </a:extLst>
          </p:cNvPr>
          <p:cNvSpPr>
            <a:spLocks noGrp="1"/>
          </p:cNvSpPr>
          <p:nvPr>
            <p:ph type="pic" idx="1"/>
          </p:nvPr>
        </p:nvSpPr>
        <p:spPr>
          <a:xfrm>
            <a:off x="4753043"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7" name="Slide Number Placeholder 6">
            <a:extLst>
              <a:ext uri="{FF2B5EF4-FFF2-40B4-BE49-F238E27FC236}">
                <a16:creationId xmlns:a16="http://schemas.microsoft.com/office/drawing/2014/main" id="{D6476633-FBEF-9041-AFB4-D3289965B082}"/>
              </a:ext>
            </a:extLst>
          </p:cNvPr>
          <p:cNvSpPr>
            <a:spLocks noGrp="1"/>
          </p:cNvSpPr>
          <p:nvPr>
            <p:ph type="sldNum" sz="quarter" idx="12"/>
          </p:nvPr>
        </p:nvSpPr>
        <p:spPr/>
        <p:txBody>
          <a:bodyPr/>
          <a:lstStyle/>
          <a:p>
            <a:pPr>
              <a:defRPr/>
            </a:pPr>
            <a:fld id="{2346C6CC-1531-9D43-9929-56C34AA4FDB5}" type="slidenum">
              <a:rPr lang="en-US" smtClean="0">
                <a:solidFill>
                  <a:srgbClr val="000000">
                    <a:tint val="75000"/>
                  </a:srgbClr>
                </a:solidFill>
              </a:rPr>
              <a:pPr>
                <a:defRPr/>
              </a:pPr>
              <a:t>‹#›</a:t>
            </a:fld>
            <a:endParaRPr lang="en-US">
              <a:solidFill>
                <a:srgbClr val="000000">
                  <a:tint val="75000"/>
                </a:srgbClr>
              </a:solidFill>
            </a:endParaRPr>
          </a:p>
        </p:txBody>
      </p:sp>
      <p:sp>
        <p:nvSpPr>
          <p:cNvPr id="8" name="Title 1">
            <a:extLst>
              <a:ext uri="{FF2B5EF4-FFF2-40B4-BE49-F238E27FC236}">
                <a16:creationId xmlns:a16="http://schemas.microsoft.com/office/drawing/2014/main" id="{0AFADA8D-6A86-8249-ADEA-796716BB7401}"/>
              </a:ext>
            </a:extLst>
          </p:cNvPr>
          <p:cNvSpPr>
            <a:spLocks noGrp="1"/>
          </p:cNvSpPr>
          <p:nvPr>
            <p:ph type="title"/>
          </p:nvPr>
        </p:nvSpPr>
        <p:spPr>
          <a:xfrm>
            <a:off x="420624" y="1011630"/>
            <a:ext cx="3932237" cy="1600200"/>
          </a:xfrm>
        </p:spPr>
        <p:txBody>
          <a:bodyPr anchor="b"/>
          <a:lstStyle>
            <a:lvl1pPr>
              <a:defRPr sz="2400"/>
            </a:lvl1pPr>
          </a:lstStyle>
          <a:p>
            <a:r>
              <a:rPr lang="en-US"/>
              <a:t>Click to edit Master title style</a:t>
            </a:r>
          </a:p>
        </p:txBody>
      </p:sp>
      <p:sp>
        <p:nvSpPr>
          <p:cNvPr id="10" name="Text Placeholder 3">
            <a:extLst>
              <a:ext uri="{FF2B5EF4-FFF2-40B4-BE49-F238E27FC236}">
                <a16:creationId xmlns:a16="http://schemas.microsoft.com/office/drawing/2014/main" id="{909A328A-5C98-EA44-8A4A-2D0BFCA4FE59}"/>
              </a:ext>
            </a:extLst>
          </p:cNvPr>
          <p:cNvSpPr>
            <a:spLocks noGrp="1"/>
          </p:cNvSpPr>
          <p:nvPr>
            <p:ph type="body" sz="half" idx="2"/>
          </p:nvPr>
        </p:nvSpPr>
        <p:spPr>
          <a:xfrm>
            <a:off x="420624" y="2710928"/>
            <a:ext cx="3932237" cy="31580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125713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1.png"/><Relationship Id="rId5" Type="http://schemas.openxmlformats.org/officeDocument/2006/relationships/slideLayout" Target="../slideLayouts/slideLayout59.xml"/><Relationship Id="rId10" Type="http://schemas.openxmlformats.org/officeDocument/2006/relationships/theme" Target="../theme/theme6.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D826E-BF38-704C-BC1A-E057D4FC5B4A}"/>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10F51E-F5B2-C94D-807C-A2289D861856}"/>
              </a:ext>
            </a:extLst>
          </p:cNvPr>
          <p:cNvSpPr>
            <a:spLocks noGrp="1"/>
          </p:cNvSpPr>
          <p:nvPr>
            <p:ph type="title"/>
          </p:nvPr>
        </p:nvSpPr>
        <p:spPr>
          <a:xfrm>
            <a:off x="420626" y="291307"/>
            <a:ext cx="9720431" cy="7794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13CD293-CF85-0C4F-890C-1D67788ABB62}"/>
              </a:ext>
            </a:extLst>
          </p:cNvPr>
          <p:cNvSpPr>
            <a:spLocks noGrp="1"/>
          </p:cNvSpPr>
          <p:nvPr>
            <p:ph type="body" idx="1"/>
          </p:nvPr>
        </p:nvSpPr>
        <p:spPr>
          <a:xfrm>
            <a:off x="420624" y="1409254"/>
            <a:ext cx="10515600" cy="47677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135FEA8-9C6D-4C4D-864E-4E206D9F7587}"/>
              </a:ext>
            </a:extLst>
          </p:cNvPr>
          <p:cNvSpPr>
            <a:spLocks noGrp="1"/>
          </p:cNvSpPr>
          <p:nvPr>
            <p:ph type="sldNum" sz="quarter" idx="4"/>
          </p:nvPr>
        </p:nvSpPr>
        <p:spPr>
          <a:xfrm>
            <a:off x="5354582" y="6356352"/>
            <a:ext cx="687668" cy="365125"/>
          </a:xfrm>
          <a:prstGeom prst="rect">
            <a:avLst/>
          </a:prstGeom>
        </p:spPr>
        <p:txBody>
          <a:bodyPr vert="horz" lIns="91440" tIns="45720" rIns="91440" bIns="45720" rtlCol="0" anchor="ctr"/>
          <a:lstStyle>
            <a:lvl1pPr algn="ctr">
              <a:defRPr sz="1200">
                <a:solidFill>
                  <a:schemeClr val="tx1"/>
                </a:solidFill>
              </a:defRPr>
            </a:lvl1pPr>
          </a:lstStyle>
          <a:p>
            <a:pPr>
              <a:defRPr/>
            </a:pPr>
            <a:fld id="{2346C6CC-1531-9D43-9929-56C34AA4FDB5}" type="slidenum">
              <a:rPr lang="en-US" smtClean="0"/>
              <a:pPr>
                <a:defRPr/>
              </a:pPr>
              <a:t>‹#›</a:t>
            </a:fld>
            <a:endParaRPr lang="en-US" dirty="0"/>
          </a:p>
        </p:txBody>
      </p:sp>
    </p:spTree>
    <p:extLst>
      <p:ext uri="{BB962C8B-B14F-4D97-AF65-F5344CB8AC3E}">
        <p14:creationId xmlns:p14="http://schemas.microsoft.com/office/powerpoint/2010/main" val="387833022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Lst>
  <p:hf hdr="0" ftr="0" dt="0"/>
  <p:txStyles>
    <p:titleStyle>
      <a:lvl1pPr marL="8335" indent="0" algn="l" defTabSz="685800" rtl="0" eaLnBrk="1" latinLnBrk="0" hangingPunct="1">
        <a:lnSpc>
          <a:spcPct val="90000"/>
        </a:lnSpc>
        <a:spcBef>
          <a:spcPct val="0"/>
        </a:spcBef>
        <a:buNone/>
        <a:tabLst/>
        <a:defRPr sz="3000" b="1" kern="1200">
          <a:solidFill>
            <a:srgbClr val="003F72"/>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391716" indent="-176213" algn="l" defTabSz="685800" rtl="0" eaLnBrk="1" latinLnBrk="0" hangingPunct="1">
        <a:lnSpc>
          <a:spcPct val="90000"/>
        </a:lnSpc>
        <a:spcBef>
          <a:spcPts val="375"/>
        </a:spcBef>
        <a:buSzPct val="75000"/>
        <a:buFont typeface="Courier New" panose="02070309020205020404" pitchFamily="49" charset="0"/>
        <a:buChar char="o"/>
        <a:tabLst/>
        <a:defRPr sz="1800" kern="1200">
          <a:solidFill>
            <a:schemeClr val="tx1"/>
          </a:solidFill>
          <a:latin typeface="+mn-lt"/>
          <a:ea typeface="+mn-ea"/>
          <a:cs typeface="+mn-cs"/>
        </a:defRPr>
      </a:lvl2pPr>
      <a:lvl3pPr marL="600075" indent="-176213" algn="l" defTabSz="685800" rtl="0" eaLnBrk="1" latinLnBrk="0" hangingPunct="1">
        <a:lnSpc>
          <a:spcPct val="90000"/>
        </a:lnSpc>
        <a:spcBef>
          <a:spcPts val="375"/>
        </a:spcBef>
        <a:buFont typeface="Wingdings" pitchFamily="2" charset="2"/>
        <a:buChar char="§"/>
        <a:tabLst/>
        <a:defRPr sz="1500" kern="1200">
          <a:solidFill>
            <a:srgbClr val="003F72"/>
          </a:solidFill>
          <a:latin typeface="+mn-lt"/>
          <a:ea typeface="+mn-ea"/>
          <a:cs typeface="+mn-cs"/>
        </a:defRPr>
      </a:lvl3pPr>
      <a:lvl4pPr marL="776288" indent="-160735" algn="l" defTabSz="685800" rtl="0" eaLnBrk="1" latinLnBrk="0" hangingPunct="1">
        <a:lnSpc>
          <a:spcPct val="90000"/>
        </a:lnSpc>
        <a:spcBef>
          <a:spcPts val="375"/>
        </a:spcBef>
        <a:buFont typeface="Arial" panose="020B0604020202020204" pitchFamily="34" charset="0"/>
        <a:buChar char="•"/>
        <a:tabLst/>
        <a:defRPr sz="1350" kern="1200">
          <a:solidFill>
            <a:schemeClr val="tx1">
              <a:lumMod val="50000"/>
              <a:lumOff val="50000"/>
            </a:schemeClr>
          </a:solidFill>
          <a:latin typeface="+mn-lt"/>
          <a:ea typeface="+mn-ea"/>
          <a:cs typeface="+mn-cs"/>
        </a:defRPr>
      </a:lvl4pPr>
      <a:lvl5pPr marL="944166" indent="-160735" algn="l" defTabSz="685800" rtl="0" eaLnBrk="1" latinLnBrk="0" hangingPunct="1">
        <a:lnSpc>
          <a:spcPct val="90000"/>
        </a:lnSpc>
        <a:spcBef>
          <a:spcPts val="375"/>
        </a:spcBef>
        <a:buSzPct val="85000"/>
        <a:buFont typeface="Courier New" panose="02070309020205020404" pitchFamily="49" charset="0"/>
        <a:buChar char="o"/>
        <a:tabLst/>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81"/>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66546" y="6184206"/>
            <a:ext cx="3417455" cy="641708"/>
          </a:xfrm>
          <a:prstGeom prst="rect">
            <a:avLst/>
          </a:prstGeom>
        </p:spPr>
      </p:pic>
      <p:sp>
        <p:nvSpPr>
          <p:cNvPr id="10" name="TextBox 9"/>
          <p:cNvSpPr txBox="1"/>
          <p:nvPr userDrawn="1"/>
        </p:nvSpPr>
        <p:spPr>
          <a:xfrm>
            <a:off x="3962400" y="6336268"/>
            <a:ext cx="3962400" cy="369332"/>
          </a:xfrm>
          <a:prstGeom prst="rect">
            <a:avLst/>
          </a:prstGeom>
          <a:noFill/>
        </p:spPr>
        <p:txBody>
          <a:bodyPr wrap="square" rtlCol="0">
            <a:spAutoFit/>
          </a:bodyPr>
          <a:lstStyle/>
          <a:p>
            <a:pPr algn="ctr"/>
            <a:r>
              <a:rPr lang="en-US" sz="1800" b="1" dirty="0">
                <a:solidFill>
                  <a:srgbClr val="C00000"/>
                </a:solidFill>
              </a:rPr>
              <a:t>FOR VA INTERNAL USE ONLY</a:t>
            </a:r>
          </a:p>
        </p:txBody>
      </p:sp>
      <p:sp>
        <p:nvSpPr>
          <p:cNvPr id="9" name="Slide Number Placeholder 5">
            <a:extLst>
              <a:ext uri="{FF2B5EF4-FFF2-40B4-BE49-F238E27FC236}">
                <a16:creationId xmlns:a16="http://schemas.microsoft.com/office/drawing/2014/main" id="{4393B1B6-4D54-4022-9D17-A13AC198F9CA}"/>
              </a:ext>
            </a:extLst>
          </p:cNvPr>
          <p:cNvSpPr>
            <a:spLocks noGrp="1"/>
          </p:cNvSpPr>
          <p:nvPr>
            <p:ph type="sldNum" sz="quarter" idx="4"/>
          </p:nvPr>
        </p:nvSpPr>
        <p:spPr>
          <a:xfrm>
            <a:off x="11621728" y="6429729"/>
            <a:ext cx="609600" cy="365125"/>
          </a:xfrm>
          <a:prstGeom prst="rect">
            <a:avLst/>
          </a:prstGeom>
        </p:spPr>
        <p:txBody>
          <a:bodyPr/>
          <a:lstStyle>
            <a:lvl1pPr>
              <a:defRPr sz="1400"/>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2" r:id="rId10"/>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72D59-DC8A-4FF9-814D-8F7229B57899}" type="datetime1">
              <a:rPr lang="en-US" smtClean="0"/>
              <a:t>3/5/2021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919F-1677-44F2-BEEF-EAD82A0FC6EF}" type="slidenum">
              <a:rPr lang="en-US" smtClean="0"/>
              <a:t>‹#›</a:t>
            </a:fld>
            <a:endParaRPr lang="en-US" dirty="0"/>
          </a:p>
        </p:txBody>
      </p:sp>
    </p:spTree>
    <p:extLst>
      <p:ext uri="{BB962C8B-B14F-4D97-AF65-F5344CB8AC3E}">
        <p14:creationId xmlns:p14="http://schemas.microsoft.com/office/powerpoint/2010/main" val="12357110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20093-F981-4D5E-98E0-AA3EB94DD2C1}" type="datetime1">
              <a:rPr lang="en-US" smtClean="0"/>
              <a:t>3/5/2021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hidden="1"/>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hidden="1"/>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hidden="1"/>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hidden="1"/>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hidden="1"/>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hidden="1"/>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2"/>
            <a:ext cx="9694332" cy="73435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5" y="1343951"/>
            <a:ext cx="9694332" cy="49958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58482" y="6339759"/>
            <a:ext cx="770591" cy="365125"/>
          </a:xfrm>
          <a:prstGeom prst="rect">
            <a:avLst/>
          </a:prstGeom>
        </p:spPr>
        <p:txBody>
          <a:bodyPr vert="horz" lIns="91440" tIns="45720" rIns="91440" bIns="45720" rtlCol="0" anchor="ctr"/>
          <a:lstStyle>
            <a:lvl1pPr algn="ctr">
              <a:defRPr sz="825">
                <a:solidFill>
                  <a:schemeClr val="bg1"/>
                </a:solidFill>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34770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hf hdr="0" ftr="0" dt="0"/>
  <p:txStyles>
    <p:titleStyle>
      <a:lvl1pPr algn="l" defTabSz="342900" rtl="0" eaLnBrk="1" latinLnBrk="0" hangingPunct="1">
        <a:spcBef>
          <a:spcPct val="0"/>
        </a:spcBef>
        <a:buNone/>
        <a:defRPr sz="2400" b="0" i="0" u="none" kern="1200">
          <a:solidFill>
            <a:schemeClr val="accent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800" kern="1200">
          <a:solidFill>
            <a:srgbClr val="0070C0"/>
          </a:solidFill>
          <a:latin typeface="Calibri" panose="020F0502020204030204" pitchFamily="34" charset="0"/>
          <a:ea typeface="+mn-ea"/>
          <a:cs typeface="Calibri" panose="020F0502020204030204" pitchFamily="34" charset="0"/>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500" kern="1200">
          <a:solidFill>
            <a:srgbClr val="0070C0"/>
          </a:solidFill>
          <a:latin typeface="Calibri" panose="020F0502020204030204" pitchFamily="34" charset="0"/>
          <a:ea typeface="+mn-ea"/>
          <a:cs typeface="Calibri" panose="020F0502020204030204" pitchFamily="34" charset="0"/>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350" kern="1200">
          <a:solidFill>
            <a:srgbClr val="0070C0"/>
          </a:solidFill>
          <a:latin typeface="Calibri" panose="020F0502020204030204" pitchFamily="34" charset="0"/>
          <a:ea typeface="+mn-ea"/>
          <a:cs typeface="Calibri" panose="020F0502020204030204" pitchFamily="34" charset="0"/>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200" kern="1200">
          <a:solidFill>
            <a:srgbClr val="0070C0"/>
          </a:solidFill>
          <a:latin typeface="Calibri" panose="020F0502020204030204" pitchFamily="34" charset="0"/>
          <a:ea typeface="+mn-ea"/>
          <a:cs typeface="Calibri" panose="020F0502020204030204" pitchFamily="34" charset="0"/>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200" kern="1200">
          <a:solidFill>
            <a:srgbClr val="0070C0"/>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D826E-BF38-704C-BC1A-E057D4FC5B4A}"/>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10F51E-F5B2-C94D-807C-A2289D861856}"/>
              </a:ext>
            </a:extLst>
          </p:cNvPr>
          <p:cNvSpPr>
            <a:spLocks noGrp="1"/>
          </p:cNvSpPr>
          <p:nvPr>
            <p:ph type="title"/>
          </p:nvPr>
        </p:nvSpPr>
        <p:spPr>
          <a:xfrm>
            <a:off x="424915" y="334167"/>
            <a:ext cx="9720431" cy="7794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13CD293-CF85-0C4F-890C-1D67788ABB62}"/>
              </a:ext>
            </a:extLst>
          </p:cNvPr>
          <p:cNvSpPr>
            <a:spLocks noGrp="1"/>
          </p:cNvSpPr>
          <p:nvPr>
            <p:ph type="body" idx="1"/>
          </p:nvPr>
        </p:nvSpPr>
        <p:spPr>
          <a:xfrm>
            <a:off x="424915" y="1452114"/>
            <a:ext cx="10515600" cy="47677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135FEA8-9C6D-4C4D-864E-4E206D9F7587}"/>
              </a:ext>
            </a:extLst>
          </p:cNvPr>
          <p:cNvSpPr>
            <a:spLocks noGrp="1"/>
          </p:cNvSpPr>
          <p:nvPr>
            <p:ph type="sldNum" sz="quarter" idx="4"/>
          </p:nvPr>
        </p:nvSpPr>
        <p:spPr>
          <a:xfrm>
            <a:off x="5354581" y="6356350"/>
            <a:ext cx="68766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346C6CC-1531-9D43-9929-56C34AA4FDB5}" type="slidenum">
              <a:rPr lang="en-US" smtClean="0"/>
              <a:pPr/>
              <a:t>‹#›</a:t>
            </a:fld>
            <a:endParaRPr lang="en-US" dirty="0"/>
          </a:p>
        </p:txBody>
      </p:sp>
    </p:spTree>
    <p:extLst>
      <p:ext uri="{BB962C8B-B14F-4D97-AF65-F5344CB8AC3E}">
        <p14:creationId xmlns:p14="http://schemas.microsoft.com/office/powerpoint/2010/main" val="122695702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hdr="0" ftr="0" dt="0"/>
  <p:txStyles>
    <p:titleStyle>
      <a:lvl1pPr marL="11113" indent="0" algn="l" defTabSz="914400" rtl="0" eaLnBrk="1" latinLnBrk="0" hangingPunct="1">
        <a:lnSpc>
          <a:spcPct val="90000"/>
        </a:lnSpc>
        <a:spcBef>
          <a:spcPct val="0"/>
        </a:spcBef>
        <a:buNone/>
        <a:tabLst/>
        <a:defRPr sz="4000" b="1" kern="1200">
          <a:solidFill>
            <a:srgbClr val="003F7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22288" indent="-234950" algn="l" defTabSz="914400" rtl="0" eaLnBrk="1" latinLnBrk="0" hangingPunct="1">
        <a:lnSpc>
          <a:spcPct val="90000"/>
        </a:lnSpc>
        <a:spcBef>
          <a:spcPts val="500"/>
        </a:spcBef>
        <a:buSzPct val="75000"/>
        <a:buFont typeface="Courier New" panose="02070309020205020404" pitchFamily="49" charset="0"/>
        <a:buChar char="o"/>
        <a:tabLst/>
        <a:defRPr sz="2400" kern="1200">
          <a:solidFill>
            <a:schemeClr val="tx1"/>
          </a:solidFill>
          <a:latin typeface="+mn-lt"/>
          <a:ea typeface="+mn-ea"/>
          <a:cs typeface="+mn-cs"/>
        </a:defRPr>
      </a:lvl2pPr>
      <a:lvl3pPr marL="800100" indent="-234950" algn="l" defTabSz="914400" rtl="0" eaLnBrk="1" latinLnBrk="0" hangingPunct="1">
        <a:lnSpc>
          <a:spcPct val="90000"/>
        </a:lnSpc>
        <a:spcBef>
          <a:spcPts val="500"/>
        </a:spcBef>
        <a:buFont typeface="Wingdings" pitchFamily="2" charset="2"/>
        <a:buChar char="§"/>
        <a:tabLst/>
        <a:defRPr sz="2000" kern="1200">
          <a:solidFill>
            <a:srgbClr val="003F72"/>
          </a:solidFill>
          <a:latin typeface="+mn-lt"/>
          <a:ea typeface="+mn-ea"/>
          <a:cs typeface="+mn-cs"/>
        </a:defRPr>
      </a:lvl3pPr>
      <a:lvl4pPr marL="1035050" indent="-214313" algn="l" defTabSz="914400" rtl="0" eaLnBrk="1" latinLnBrk="0" hangingPunct="1">
        <a:lnSpc>
          <a:spcPct val="90000"/>
        </a:lnSpc>
        <a:spcBef>
          <a:spcPts val="500"/>
        </a:spcBef>
        <a:buFont typeface="Arial" panose="020B0604020202020204" pitchFamily="34" charset="0"/>
        <a:buChar char="•"/>
        <a:tabLst/>
        <a:defRPr sz="1800" kern="1200">
          <a:solidFill>
            <a:schemeClr val="tx1">
              <a:lumMod val="50000"/>
              <a:lumOff val="50000"/>
            </a:schemeClr>
          </a:solidFill>
          <a:latin typeface="+mn-lt"/>
          <a:ea typeface="+mn-ea"/>
          <a:cs typeface="+mn-cs"/>
        </a:defRPr>
      </a:lvl4pPr>
      <a:lvl5pPr marL="1258888" indent="-214313" algn="l" defTabSz="914400" rtl="0" eaLnBrk="1" latinLnBrk="0" hangingPunct="1">
        <a:lnSpc>
          <a:spcPct val="90000"/>
        </a:lnSpc>
        <a:spcBef>
          <a:spcPts val="500"/>
        </a:spcBef>
        <a:buSzPct val="85000"/>
        <a:buFont typeface="Courier New" panose="02070309020205020404" pitchFamily="49" charset="0"/>
        <a:buChar char="o"/>
        <a:tabLst/>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vaww.vrm.km.va.gov/img/vre/Appendix%20G.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package" Target="../embeddings/Microsoft_Word_Document.docx"/></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6.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eb.microsoftstream.com/video/861d5102-e50d-4839-b19d-54d36c2ab798"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9801E1-633A-4620-AD89-CFDEF55FEB10}"/>
              </a:ext>
            </a:extLst>
          </p:cNvPr>
          <p:cNvPicPr>
            <a:picLocks noChangeAspect="1"/>
          </p:cNvPicPr>
          <p:nvPr/>
        </p:nvPicPr>
        <p:blipFill rotWithShape="1">
          <a:blip r:embed="rId3"/>
          <a:srcRect l="3761"/>
          <a:stretch/>
        </p:blipFill>
        <p:spPr>
          <a:xfrm>
            <a:off x="6307969" y="2279432"/>
            <a:ext cx="2924175" cy="2047875"/>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D20EAF4C-37D1-416C-9F3D-D62858191306}"/>
              </a:ext>
            </a:extLst>
          </p:cNvPr>
          <p:cNvSpPr>
            <a:spLocks noGrp="1"/>
          </p:cNvSpPr>
          <p:nvPr>
            <p:ph type="title"/>
          </p:nvPr>
        </p:nvSpPr>
        <p:spPr/>
        <p:txBody>
          <a:bodyPr/>
          <a:lstStyle/>
          <a:p>
            <a:r>
              <a:rPr lang="en-US" dirty="0"/>
              <a:t>Audio Check </a:t>
            </a:r>
          </a:p>
        </p:txBody>
      </p:sp>
      <p:sp>
        <p:nvSpPr>
          <p:cNvPr id="4" name="Content Placeholder 2">
            <a:extLst>
              <a:ext uri="{FF2B5EF4-FFF2-40B4-BE49-F238E27FC236}">
                <a16:creationId xmlns:a16="http://schemas.microsoft.com/office/drawing/2014/main" id="{B93B5611-C0A4-4CB2-B29F-367A0782734C}"/>
              </a:ext>
            </a:extLst>
          </p:cNvPr>
          <p:cNvSpPr txBox="1">
            <a:spLocks/>
          </p:cNvSpPr>
          <p:nvPr/>
        </p:nvSpPr>
        <p:spPr>
          <a:xfrm>
            <a:off x="2667000" y="3054606"/>
            <a:ext cx="2297220" cy="915374"/>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391716" indent="-176213" algn="l" defTabSz="685800" rtl="0" eaLnBrk="1" latinLnBrk="0" hangingPunct="1">
              <a:lnSpc>
                <a:spcPct val="90000"/>
              </a:lnSpc>
              <a:spcBef>
                <a:spcPts val="375"/>
              </a:spcBef>
              <a:buSzPct val="75000"/>
              <a:buFont typeface="Courier New" panose="02070309020205020404" pitchFamily="49" charset="0"/>
              <a:buChar char="o"/>
              <a:tabLst/>
              <a:defRPr sz="1800" kern="1200">
                <a:solidFill>
                  <a:schemeClr val="tx1"/>
                </a:solidFill>
                <a:latin typeface="+mn-lt"/>
                <a:ea typeface="+mn-ea"/>
                <a:cs typeface="+mn-cs"/>
              </a:defRPr>
            </a:lvl2pPr>
            <a:lvl3pPr marL="600075" indent="-176213" algn="l" defTabSz="685800" rtl="0" eaLnBrk="1" latinLnBrk="0" hangingPunct="1">
              <a:lnSpc>
                <a:spcPct val="90000"/>
              </a:lnSpc>
              <a:spcBef>
                <a:spcPts val="375"/>
              </a:spcBef>
              <a:buFont typeface="Wingdings" pitchFamily="2" charset="2"/>
              <a:buChar char="§"/>
              <a:tabLst/>
              <a:defRPr sz="1500" kern="1200">
                <a:solidFill>
                  <a:srgbClr val="003F72"/>
                </a:solidFill>
                <a:latin typeface="+mn-lt"/>
                <a:ea typeface="+mn-ea"/>
                <a:cs typeface="+mn-cs"/>
              </a:defRPr>
            </a:lvl3pPr>
            <a:lvl4pPr marL="776288" indent="-160735" algn="l" defTabSz="685800" rtl="0" eaLnBrk="1" latinLnBrk="0" hangingPunct="1">
              <a:lnSpc>
                <a:spcPct val="90000"/>
              </a:lnSpc>
              <a:spcBef>
                <a:spcPts val="375"/>
              </a:spcBef>
              <a:buFont typeface="Arial" panose="020B0604020202020204" pitchFamily="34" charset="0"/>
              <a:buChar char="•"/>
              <a:tabLst/>
              <a:defRPr sz="1350" kern="1200">
                <a:solidFill>
                  <a:schemeClr val="tx1">
                    <a:lumMod val="50000"/>
                    <a:lumOff val="50000"/>
                  </a:schemeClr>
                </a:solidFill>
                <a:latin typeface="+mn-lt"/>
                <a:ea typeface="+mn-ea"/>
                <a:cs typeface="+mn-cs"/>
              </a:defRPr>
            </a:lvl4pPr>
            <a:lvl5pPr marL="944166" indent="-160735" algn="l" defTabSz="685800" rtl="0" eaLnBrk="1" latinLnBrk="0" hangingPunct="1">
              <a:lnSpc>
                <a:spcPct val="90000"/>
              </a:lnSpc>
              <a:spcBef>
                <a:spcPts val="375"/>
              </a:spcBef>
              <a:buSzPct val="85000"/>
              <a:buFont typeface="Courier New" panose="02070309020205020404" pitchFamily="49" charset="0"/>
              <a:buChar char="o"/>
              <a:tabLst/>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1" indent="0" algn="ctr" defTabSz="685800" rtl="0" eaLnBrk="1" fontAlgn="auto" latinLnBrk="0" hangingPunct="1">
              <a:lnSpc>
                <a:spcPct val="90000"/>
              </a:lnSpc>
              <a:spcBef>
                <a:spcPts val="375"/>
              </a:spcBef>
              <a:spcAft>
                <a:spcPts val="0"/>
              </a:spcAft>
              <a:buClrTx/>
              <a:buSzPct val="75000"/>
              <a:buFont typeface="Courier New" panose="02070309020205020404" pitchFamily="49" charset="0"/>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rPr>
              <a:t>If you </a:t>
            </a:r>
            <a:r>
              <a:rPr kumimoji="0" lang="en-US" sz="2100" b="1" i="0" u="none" strike="noStrike" kern="1200" cap="none" spc="0" normalizeH="0" baseline="0" noProof="0" dirty="0">
                <a:ln>
                  <a:noFill/>
                </a:ln>
                <a:solidFill>
                  <a:srgbClr val="000000"/>
                </a:solidFill>
                <a:effectLst/>
                <a:uLnTx/>
                <a:uFillTx/>
                <a:latin typeface="Calibri" panose="020F0502020204030204"/>
                <a:ea typeface="+mn-ea"/>
                <a:cs typeface="+mn-cs"/>
              </a:rPr>
              <a:t>CANNOT</a:t>
            </a:r>
            <a:r>
              <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rPr>
              <a:t> hear, please click the “Raise Your Hand” Icon.</a:t>
            </a:r>
          </a:p>
        </p:txBody>
      </p:sp>
      <p:sp>
        <p:nvSpPr>
          <p:cNvPr id="5" name="Rounded Rectangular Callout 3">
            <a:extLst>
              <a:ext uri="{FF2B5EF4-FFF2-40B4-BE49-F238E27FC236}">
                <a16:creationId xmlns:a16="http://schemas.microsoft.com/office/drawing/2014/main" id="{3DD9CFC2-407A-4C48-890D-3110DCB00C79}"/>
              </a:ext>
            </a:extLst>
          </p:cNvPr>
          <p:cNvSpPr/>
          <p:nvPr/>
        </p:nvSpPr>
        <p:spPr>
          <a:xfrm>
            <a:off x="4807709" y="1651610"/>
            <a:ext cx="4424434" cy="327542"/>
          </a:xfrm>
          <a:prstGeom prst="wedgeRoundRectCallout">
            <a:avLst>
              <a:gd name="adj1" fmla="val -58340"/>
              <a:gd name="adj2" fmla="val 14313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3F71"/>
                </a:solidFill>
                <a:effectLst/>
                <a:uLnTx/>
                <a:uFillTx/>
                <a:latin typeface="Calibri" panose="020F0502020204030204"/>
                <a:ea typeface="+mn-ea"/>
                <a:cs typeface="+mn-cs"/>
              </a:rPr>
              <a:t>A Training Specialist is speaking now</a:t>
            </a:r>
            <a:r>
              <a:rPr kumimoji="0" lang="en-US" sz="1500" b="1" i="0" u="none" strike="noStrike" kern="1200" cap="none" spc="0" normalizeH="0" baseline="0" noProof="0" dirty="0">
                <a:ln>
                  <a:noFill/>
                </a:ln>
                <a:solidFill>
                  <a:srgbClr val="003F71"/>
                </a:solidFill>
                <a:effectLst/>
                <a:uLnTx/>
                <a:uFillTx/>
                <a:latin typeface="Calibri" panose="020F0502020204030204"/>
                <a:ea typeface="+mn-ea"/>
                <a:cs typeface="+mn-cs"/>
              </a:rPr>
              <a:t>.</a:t>
            </a:r>
          </a:p>
        </p:txBody>
      </p:sp>
      <p:pic>
        <p:nvPicPr>
          <p:cNvPr id="6" name="Picture 5">
            <a:extLst>
              <a:ext uri="{FF2B5EF4-FFF2-40B4-BE49-F238E27FC236}">
                <a16:creationId xmlns:a16="http://schemas.microsoft.com/office/drawing/2014/main" id="{8E67619E-B18D-4E87-981B-D9E3B4C7C0BD}"/>
              </a:ext>
            </a:extLst>
          </p:cNvPr>
          <p:cNvPicPr>
            <a:picLocks noChangeAspect="1"/>
          </p:cNvPicPr>
          <p:nvPr/>
        </p:nvPicPr>
        <p:blipFill>
          <a:blip r:embed="rId4"/>
          <a:srcRect/>
          <a:stretch/>
        </p:blipFill>
        <p:spPr>
          <a:xfrm>
            <a:off x="2906739" y="1891620"/>
            <a:ext cx="1364611" cy="1250519"/>
          </a:xfrm>
          <a:prstGeom prst="ellipse">
            <a:avLst/>
          </a:prstGeom>
          <a:ln>
            <a:noFill/>
          </a:ln>
          <a:effectLst>
            <a:softEdge rad="112500"/>
          </a:effectLst>
        </p:spPr>
      </p:pic>
      <p:pic>
        <p:nvPicPr>
          <p:cNvPr id="7" name="Picture 6">
            <a:extLst>
              <a:ext uri="{FF2B5EF4-FFF2-40B4-BE49-F238E27FC236}">
                <a16:creationId xmlns:a16="http://schemas.microsoft.com/office/drawing/2014/main" id="{01DFBF95-45B7-469B-A065-E696158B9898}"/>
              </a:ext>
            </a:extLst>
          </p:cNvPr>
          <p:cNvPicPr>
            <a:picLocks noChangeAspect="1"/>
          </p:cNvPicPr>
          <p:nvPr/>
        </p:nvPicPr>
        <p:blipFill>
          <a:blip r:embed="rId5"/>
          <a:stretch>
            <a:fillRect/>
          </a:stretch>
        </p:blipFill>
        <p:spPr>
          <a:xfrm>
            <a:off x="4003728" y="4698937"/>
            <a:ext cx="4465607" cy="507455"/>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D7A9E424-DFD6-4C2B-B8E8-B2CB62145344}"/>
              </a:ext>
            </a:extLst>
          </p:cNvPr>
          <p:cNvSpPr/>
          <p:nvPr/>
        </p:nvSpPr>
        <p:spPr>
          <a:xfrm>
            <a:off x="6600825" y="4698937"/>
            <a:ext cx="419100" cy="49873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2B4091D-E09E-4EAE-849A-C59DE2561EF9}"/>
              </a:ext>
            </a:extLst>
          </p:cNvPr>
          <p:cNvSpPr/>
          <p:nvPr/>
        </p:nvSpPr>
        <p:spPr>
          <a:xfrm>
            <a:off x="8629516" y="3758514"/>
            <a:ext cx="419100" cy="49873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E607FCBF-2420-4818-9D04-C26B70CF71D6}"/>
              </a:ext>
            </a:extLst>
          </p:cNvPr>
          <p:cNvCxnSpPr>
            <a:cxnSpLocks/>
          </p:cNvCxnSpPr>
          <p:nvPr/>
        </p:nvCxnSpPr>
        <p:spPr>
          <a:xfrm flipV="1">
            <a:off x="7034446" y="4157178"/>
            <a:ext cx="1595071" cy="5316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D2514061-6AB7-4A0F-9377-1B153DC4649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D999A057-9FB3-4C7F-ADCE-AD1DFA06F13A}"/>
              </a:ext>
            </a:extLst>
          </p:cNvPr>
          <p:cNvPicPr>
            <a:picLocks noChangeAspect="1"/>
          </p:cNvPicPr>
          <p:nvPr/>
        </p:nvPicPr>
        <p:blipFill>
          <a:blip r:embed="rId6"/>
          <a:stretch>
            <a:fillRect/>
          </a:stretch>
        </p:blipFill>
        <p:spPr>
          <a:xfrm>
            <a:off x="2827044" y="1779294"/>
            <a:ext cx="1524000" cy="1323975"/>
          </a:xfrm>
          <a:prstGeom prst="rect">
            <a:avLst/>
          </a:prstGeom>
        </p:spPr>
      </p:pic>
    </p:spTree>
    <p:extLst>
      <p:ext uri="{BB962C8B-B14F-4D97-AF65-F5344CB8AC3E}">
        <p14:creationId xmlns:p14="http://schemas.microsoft.com/office/powerpoint/2010/main" val="2386900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F6DB-AF4F-45A7-A16A-7C56DF2FEBD6}"/>
              </a:ext>
            </a:extLst>
          </p:cNvPr>
          <p:cNvSpPr>
            <a:spLocks noGrp="1"/>
          </p:cNvSpPr>
          <p:nvPr>
            <p:ph type="title"/>
          </p:nvPr>
        </p:nvSpPr>
        <p:spPr/>
        <p:txBody>
          <a:bodyPr/>
          <a:lstStyle/>
          <a:p>
            <a:r>
              <a:rPr lang="en-US" dirty="0"/>
              <a:t>Existing Business</a:t>
            </a:r>
          </a:p>
        </p:txBody>
      </p:sp>
      <p:sp>
        <p:nvSpPr>
          <p:cNvPr id="3" name="Content Placeholder 2">
            <a:extLst>
              <a:ext uri="{FF2B5EF4-FFF2-40B4-BE49-F238E27FC236}">
                <a16:creationId xmlns:a16="http://schemas.microsoft.com/office/drawing/2014/main" id="{3EA11A28-ED80-47DA-AB77-EDBB8C5F614D}"/>
              </a:ext>
            </a:extLst>
          </p:cNvPr>
          <p:cNvSpPr>
            <a:spLocks noGrp="1"/>
          </p:cNvSpPr>
          <p:nvPr>
            <p:ph idx="1"/>
          </p:nvPr>
        </p:nvSpPr>
        <p:spPr/>
        <p:txBody>
          <a:bodyPr/>
          <a:lstStyle/>
          <a:p>
            <a:pPr marL="0" indent="0">
              <a:buNone/>
            </a:pPr>
            <a:r>
              <a:rPr lang="en-US" sz="2400" dirty="0"/>
              <a:t>VRC must assess whether the claimant has an existing business by verifying that both of the following factors apply:</a:t>
            </a:r>
          </a:p>
          <a:p>
            <a:r>
              <a:rPr lang="en-US" sz="2400" dirty="0"/>
              <a:t>The claimant has been self-employed for one year or more</a:t>
            </a:r>
            <a:br>
              <a:rPr lang="en-US" sz="2400" dirty="0"/>
            </a:br>
            <a:endParaRPr lang="en-US" sz="2400" dirty="0"/>
          </a:p>
          <a:p>
            <a:r>
              <a:rPr lang="en-US" sz="2400" dirty="0"/>
              <a:t>The business is operational and economically viable as evidenced by tax returns or financial statements that verify generated income.</a:t>
            </a:r>
            <a:br>
              <a:rPr lang="en-US" sz="2400" dirty="0"/>
            </a:br>
            <a:endParaRPr lang="en-US" sz="2400" dirty="0"/>
          </a:p>
          <a:p>
            <a:pPr marL="0" indent="0">
              <a:buNone/>
            </a:pPr>
            <a:endParaRPr lang="en-US" dirty="0"/>
          </a:p>
        </p:txBody>
      </p:sp>
      <p:sp>
        <p:nvSpPr>
          <p:cNvPr id="6" name="Slide Number Placeholder 5">
            <a:extLst>
              <a:ext uri="{FF2B5EF4-FFF2-40B4-BE49-F238E27FC236}">
                <a16:creationId xmlns:a16="http://schemas.microsoft.com/office/drawing/2014/main" id="{8522F29C-A593-4F29-B170-F45DC401C6DE}"/>
              </a:ext>
            </a:extLst>
          </p:cNvPr>
          <p:cNvSpPr>
            <a:spLocks noGrp="1"/>
          </p:cNvSpPr>
          <p:nvPr>
            <p:ph type="sldNum" sz="quarter" idx="12"/>
          </p:nvPr>
        </p:nvSpPr>
        <p:spPr/>
        <p:txBody>
          <a:bodyPr/>
          <a:lstStyle/>
          <a:p>
            <a:pPr>
              <a:defRPr/>
            </a:pPr>
            <a:fld id="{2346C6CC-1531-9D43-9929-56C34AA4FDB5}" type="slidenum">
              <a:rPr lang="en-US" smtClean="0"/>
              <a:pPr>
                <a:defRPr/>
              </a:pPr>
              <a:t>10</a:t>
            </a:fld>
            <a:endParaRPr lang="en-US"/>
          </a:p>
        </p:txBody>
      </p:sp>
    </p:spTree>
    <p:extLst>
      <p:ext uri="{BB962C8B-B14F-4D97-AF65-F5344CB8AC3E}">
        <p14:creationId xmlns:p14="http://schemas.microsoft.com/office/powerpoint/2010/main" val="1079720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2D173-EBC2-4371-927B-AA0B91BE90F4}"/>
              </a:ext>
            </a:extLst>
          </p:cNvPr>
          <p:cNvSpPr>
            <a:spLocks noGrp="1"/>
          </p:cNvSpPr>
          <p:nvPr>
            <p:ph type="title"/>
          </p:nvPr>
        </p:nvSpPr>
        <p:spPr/>
        <p:txBody>
          <a:bodyPr/>
          <a:lstStyle/>
          <a:p>
            <a:r>
              <a:rPr lang="en-US" dirty="0"/>
              <a:t>Business is Suitable or Not Suitable</a:t>
            </a:r>
          </a:p>
        </p:txBody>
      </p:sp>
      <p:sp>
        <p:nvSpPr>
          <p:cNvPr id="3" name="Content Placeholder 2">
            <a:extLst>
              <a:ext uri="{FF2B5EF4-FFF2-40B4-BE49-F238E27FC236}">
                <a16:creationId xmlns:a16="http://schemas.microsoft.com/office/drawing/2014/main" id="{12DC6B6F-7F4C-4B9C-BCEA-F57C24F3AFB5}"/>
              </a:ext>
            </a:extLst>
          </p:cNvPr>
          <p:cNvSpPr>
            <a:spLocks noGrp="1"/>
          </p:cNvSpPr>
          <p:nvPr>
            <p:ph idx="1"/>
          </p:nvPr>
        </p:nvSpPr>
        <p:spPr/>
        <p:txBody>
          <a:bodyPr/>
          <a:lstStyle/>
          <a:p>
            <a:pPr marL="0" indent="0">
              <a:buNone/>
            </a:pPr>
            <a:r>
              <a:rPr lang="en-US" sz="2400" b="1" u="sng" dirty="0"/>
              <a:t>Business is Suitable</a:t>
            </a:r>
          </a:p>
          <a:p>
            <a:r>
              <a:rPr lang="en-US" sz="2400" dirty="0"/>
              <a:t>Entitlement Not Determined</a:t>
            </a:r>
          </a:p>
          <a:p>
            <a:r>
              <a:rPr lang="en-US" sz="2400" dirty="0"/>
              <a:t>Entitlement Determined</a:t>
            </a:r>
          </a:p>
          <a:p>
            <a:endParaRPr lang="en-US" sz="2400" b="1" dirty="0"/>
          </a:p>
          <a:p>
            <a:pPr marL="0" indent="0">
              <a:buNone/>
            </a:pPr>
            <a:r>
              <a:rPr lang="en-US" sz="2400" b="1" u="sng" dirty="0"/>
              <a:t>Business is Not Suitable</a:t>
            </a:r>
          </a:p>
          <a:p>
            <a:r>
              <a:rPr lang="en-US" sz="2400" dirty="0"/>
              <a:t>Entitlement Not Determined</a:t>
            </a:r>
          </a:p>
          <a:p>
            <a:r>
              <a:rPr lang="en-US" sz="2400" dirty="0"/>
              <a:t>Entitlement Determined</a:t>
            </a:r>
          </a:p>
          <a:p>
            <a:endParaRPr lang="en-US" dirty="0"/>
          </a:p>
        </p:txBody>
      </p:sp>
      <p:sp>
        <p:nvSpPr>
          <p:cNvPr id="6" name="Slide Number Placeholder 5">
            <a:extLst>
              <a:ext uri="{FF2B5EF4-FFF2-40B4-BE49-F238E27FC236}">
                <a16:creationId xmlns:a16="http://schemas.microsoft.com/office/drawing/2014/main" id="{7BC9A20D-772B-417E-B829-4F40ED4DE3E2}"/>
              </a:ext>
            </a:extLst>
          </p:cNvPr>
          <p:cNvSpPr>
            <a:spLocks noGrp="1"/>
          </p:cNvSpPr>
          <p:nvPr>
            <p:ph type="sldNum" sz="quarter" idx="12"/>
          </p:nvPr>
        </p:nvSpPr>
        <p:spPr/>
        <p:txBody>
          <a:bodyPr/>
          <a:lstStyle/>
          <a:p>
            <a:pPr>
              <a:defRPr/>
            </a:pPr>
            <a:fld id="{2346C6CC-1531-9D43-9929-56C34AA4FDB5}" type="slidenum">
              <a:rPr lang="en-US" smtClean="0"/>
              <a:pPr>
                <a:defRPr/>
              </a:pPr>
              <a:t>11</a:t>
            </a:fld>
            <a:endParaRPr lang="en-US" dirty="0"/>
          </a:p>
        </p:txBody>
      </p:sp>
    </p:spTree>
    <p:extLst>
      <p:ext uri="{BB962C8B-B14F-4D97-AF65-F5344CB8AC3E}">
        <p14:creationId xmlns:p14="http://schemas.microsoft.com/office/powerpoint/2010/main" val="157952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1FD82-1A04-4EC9-8EA6-B20D5C251E6F}"/>
              </a:ext>
            </a:extLst>
          </p:cNvPr>
          <p:cNvSpPr>
            <a:spLocks noGrp="1"/>
          </p:cNvSpPr>
          <p:nvPr>
            <p:ph type="title"/>
          </p:nvPr>
        </p:nvSpPr>
        <p:spPr/>
        <p:txBody>
          <a:bodyPr/>
          <a:lstStyle/>
          <a:p>
            <a:r>
              <a:rPr lang="en-US" dirty="0"/>
              <a:t>Plan Development for Existing Business</a:t>
            </a:r>
          </a:p>
        </p:txBody>
      </p:sp>
      <p:sp>
        <p:nvSpPr>
          <p:cNvPr id="3" name="Content Placeholder 2">
            <a:extLst>
              <a:ext uri="{FF2B5EF4-FFF2-40B4-BE49-F238E27FC236}">
                <a16:creationId xmlns:a16="http://schemas.microsoft.com/office/drawing/2014/main" id="{3DBDDEC8-4552-4D65-9604-29B69BEB799B}"/>
              </a:ext>
            </a:extLst>
          </p:cNvPr>
          <p:cNvSpPr>
            <a:spLocks noGrp="1"/>
          </p:cNvSpPr>
          <p:nvPr>
            <p:ph idx="1"/>
          </p:nvPr>
        </p:nvSpPr>
        <p:spPr/>
        <p:txBody>
          <a:bodyPr>
            <a:normAutofit/>
          </a:bodyPr>
          <a:lstStyle/>
          <a:p>
            <a:pPr marL="0" indent="0">
              <a:buNone/>
            </a:pPr>
            <a:r>
              <a:rPr lang="en-US" sz="2400" dirty="0"/>
              <a:t>A plan to maintain an existing business is </a:t>
            </a:r>
            <a:r>
              <a:rPr lang="en-US" sz="2400" b="1" dirty="0"/>
              <a:t>not</a:t>
            </a:r>
            <a:r>
              <a:rPr lang="en-US" sz="2400" dirty="0"/>
              <a:t> considered a self-employment plan, neither VR&amp;E Officer nor Executive Director of VR&amp;E Service approval is required unless the annual cost of the plan is over $35,000.</a:t>
            </a:r>
          </a:p>
        </p:txBody>
      </p:sp>
      <p:sp>
        <p:nvSpPr>
          <p:cNvPr id="6" name="Slide Number Placeholder 5">
            <a:extLst>
              <a:ext uri="{FF2B5EF4-FFF2-40B4-BE49-F238E27FC236}">
                <a16:creationId xmlns:a16="http://schemas.microsoft.com/office/drawing/2014/main" id="{46EE2618-FB42-4C60-9D80-0F45D2015440}"/>
              </a:ext>
            </a:extLst>
          </p:cNvPr>
          <p:cNvSpPr>
            <a:spLocks noGrp="1"/>
          </p:cNvSpPr>
          <p:nvPr>
            <p:ph type="sldNum" sz="quarter" idx="12"/>
          </p:nvPr>
        </p:nvSpPr>
        <p:spPr/>
        <p:txBody>
          <a:bodyPr/>
          <a:lstStyle/>
          <a:p>
            <a:pPr>
              <a:defRPr/>
            </a:pPr>
            <a:fld id="{2346C6CC-1531-9D43-9929-56C34AA4FDB5}" type="slidenum">
              <a:rPr lang="en-US" smtClean="0"/>
              <a:pPr>
                <a:defRPr/>
              </a:pPr>
              <a:t>12</a:t>
            </a:fld>
            <a:endParaRPr lang="en-US" dirty="0"/>
          </a:p>
        </p:txBody>
      </p:sp>
    </p:spTree>
    <p:extLst>
      <p:ext uri="{BB962C8B-B14F-4D97-AF65-F5344CB8AC3E}">
        <p14:creationId xmlns:p14="http://schemas.microsoft.com/office/powerpoint/2010/main" val="4207494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Vocational Exploration</a:t>
            </a:r>
          </a:p>
        </p:txBody>
      </p:sp>
      <p:sp>
        <p:nvSpPr>
          <p:cNvPr id="2" name="Content Placeholder 1"/>
          <p:cNvSpPr>
            <a:spLocks noGrp="1"/>
          </p:cNvSpPr>
          <p:nvPr>
            <p:ph idx="1"/>
          </p:nvPr>
        </p:nvSpPr>
        <p:spPr/>
        <p:txBody>
          <a:bodyPr>
            <a:normAutofit/>
          </a:bodyPr>
          <a:lstStyle/>
          <a:p>
            <a:pPr marL="0" indent="0">
              <a:buNone/>
            </a:pPr>
            <a:r>
              <a:rPr lang="en-US" sz="2400" dirty="0"/>
              <a:t>Vocational exploration ensures that the claimant selects a suitable vocational goal that is consistent with his/her interests, aptitudes and abilities, and does not aggravate his/her disability(ies).  </a:t>
            </a:r>
          </a:p>
          <a:p>
            <a:pPr marL="0" indent="0">
              <a:buNone/>
            </a:pPr>
            <a:endParaRPr lang="en-US" sz="2400" dirty="0"/>
          </a:p>
          <a:p>
            <a:pPr marL="0" indent="0">
              <a:buNone/>
            </a:pPr>
            <a:r>
              <a:rPr lang="en-US" sz="2400" dirty="0"/>
              <a:t>Determine if self-employment is appropriate</a:t>
            </a:r>
          </a:p>
          <a:p>
            <a:pPr marL="0" indent="0">
              <a:buNone/>
            </a:pPr>
            <a:endParaRPr lang="en-US" sz="2400" dirty="0"/>
          </a:p>
        </p:txBody>
      </p:sp>
      <p:sp>
        <p:nvSpPr>
          <p:cNvPr id="6" name="Slide Number Placeholder 5">
            <a:extLst>
              <a:ext uri="{FF2B5EF4-FFF2-40B4-BE49-F238E27FC236}">
                <a16:creationId xmlns:a16="http://schemas.microsoft.com/office/drawing/2014/main" id="{DAFBDD6B-303E-45B3-B243-044CA00FBD9E}"/>
              </a:ext>
            </a:extLst>
          </p:cNvPr>
          <p:cNvSpPr>
            <a:spLocks noGrp="1"/>
          </p:cNvSpPr>
          <p:nvPr>
            <p:ph type="sldNum" sz="quarter" idx="12"/>
          </p:nvPr>
        </p:nvSpPr>
        <p:spPr/>
        <p:txBody>
          <a:bodyPr/>
          <a:lstStyle/>
          <a:p>
            <a:pPr>
              <a:defRPr/>
            </a:pPr>
            <a:fld id="{2346C6CC-1531-9D43-9929-56C34AA4FDB5}" type="slidenum">
              <a:rPr lang="en-US" smtClean="0"/>
              <a:pPr>
                <a:defRPr/>
              </a:pPr>
              <a:t>13</a:t>
            </a:fld>
            <a:endParaRPr lang="en-US" dirty="0"/>
          </a:p>
        </p:txBody>
      </p:sp>
    </p:spTree>
    <p:extLst>
      <p:ext uri="{BB962C8B-B14F-4D97-AF65-F5344CB8AC3E}">
        <p14:creationId xmlns:p14="http://schemas.microsoft.com/office/powerpoint/2010/main" val="328022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1624-BDCD-468B-AD9D-BE7283C496D4}"/>
              </a:ext>
            </a:extLst>
          </p:cNvPr>
          <p:cNvSpPr>
            <a:spLocks noGrp="1"/>
          </p:cNvSpPr>
          <p:nvPr>
            <p:ph type="title"/>
          </p:nvPr>
        </p:nvSpPr>
        <p:spPr/>
        <p:txBody>
          <a:bodyPr>
            <a:noAutofit/>
          </a:bodyPr>
          <a:lstStyle/>
          <a:p>
            <a:r>
              <a:rPr lang="en-US" dirty="0"/>
              <a:t>Claimant Assistance to Start a Business During/After Development of IWRP</a:t>
            </a:r>
          </a:p>
        </p:txBody>
      </p:sp>
      <p:sp>
        <p:nvSpPr>
          <p:cNvPr id="3" name="Content Placeholder 2">
            <a:extLst>
              <a:ext uri="{FF2B5EF4-FFF2-40B4-BE49-F238E27FC236}">
                <a16:creationId xmlns:a16="http://schemas.microsoft.com/office/drawing/2014/main" id="{7B25D440-6AC2-494B-A9F6-20D5E90E12A1}"/>
              </a:ext>
            </a:extLst>
          </p:cNvPr>
          <p:cNvSpPr>
            <a:spLocks noGrp="1"/>
          </p:cNvSpPr>
          <p:nvPr>
            <p:ph idx="1"/>
          </p:nvPr>
        </p:nvSpPr>
        <p:spPr/>
        <p:txBody>
          <a:bodyPr>
            <a:normAutofit/>
          </a:bodyPr>
          <a:lstStyle/>
          <a:p>
            <a:r>
              <a:rPr lang="en-US" sz="2400" dirty="0"/>
              <a:t>Claimant must be given the Self-Employment Fact Sheet and the </a:t>
            </a:r>
            <a:r>
              <a:rPr lang="en-US" sz="2400" dirty="0">
                <a:hlinkClick r:id="rId3"/>
              </a:rPr>
              <a:t>Appendix G</a:t>
            </a:r>
            <a:r>
              <a:rPr lang="en-US" sz="2400" dirty="0"/>
              <a:t>, Preliminary Evaluation Self-Employment Checklist, which must be completed prior to beginning the self-employment process.  </a:t>
            </a:r>
          </a:p>
          <a:p>
            <a:r>
              <a:rPr lang="en-US" sz="2400" dirty="0"/>
              <a:t>VRC will proceed to the self-employment process if appropriate.  If not consider alternative rehabilitation services.</a:t>
            </a:r>
          </a:p>
        </p:txBody>
      </p:sp>
      <p:sp>
        <p:nvSpPr>
          <p:cNvPr id="6" name="Slide Number Placeholder 5">
            <a:extLst>
              <a:ext uri="{FF2B5EF4-FFF2-40B4-BE49-F238E27FC236}">
                <a16:creationId xmlns:a16="http://schemas.microsoft.com/office/drawing/2014/main" id="{13AE98E6-4893-4D32-879A-39DC299221CD}"/>
              </a:ext>
            </a:extLst>
          </p:cNvPr>
          <p:cNvSpPr>
            <a:spLocks noGrp="1"/>
          </p:cNvSpPr>
          <p:nvPr>
            <p:ph type="sldNum" sz="quarter" idx="12"/>
          </p:nvPr>
        </p:nvSpPr>
        <p:spPr/>
        <p:txBody>
          <a:bodyPr/>
          <a:lstStyle/>
          <a:p>
            <a:pPr>
              <a:defRPr/>
            </a:pPr>
            <a:fld id="{2346C6CC-1531-9D43-9929-56C34AA4FDB5}" type="slidenum">
              <a:rPr lang="en-US" smtClean="0"/>
              <a:pPr>
                <a:defRPr/>
              </a:pPr>
              <a:t>14</a:t>
            </a:fld>
            <a:endParaRPr lang="en-US" dirty="0"/>
          </a:p>
        </p:txBody>
      </p:sp>
      <p:graphicFrame>
        <p:nvGraphicFramePr>
          <p:cNvPr id="5" name="Object 4">
            <a:extLst>
              <a:ext uri="{FF2B5EF4-FFF2-40B4-BE49-F238E27FC236}">
                <a16:creationId xmlns:a16="http://schemas.microsoft.com/office/drawing/2014/main" id="{FDAAC0A6-F883-488F-B632-627E6A75D51A}"/>
              </a:ext>
            </a:extLst>
          </p:cNvPr>
          <p:cNvGraphicFramePr>
            <a:graphicFrameLocks noChangeAspect="1"/>
          </p:cNvGraphicFramePr>
          <p:nvPr>
            <p:extLst>
              <p:ext uri="{D42A27DB-BD31-4B8C-83A1-F6EECF244321}">
                <p14:modId xmlns:p14="http://schemas.microsoft.com/office/powerpoint/2010/main" val="483427360"/>
              </p:ext>
            </p:extLst>
          </p:nvPr>
        </p:nvGraphicFramePr>
        <p:xfrm>
          <a:off x="10002774" y="5109371"/>
          <a:ext cx="914400" cy="771525"/>
        </p:xfrm>
        <a:graphic>
          <a:graphicData uri="http://schemas.openxmlformats.org/presentationml/2006/ole">
            <mc:AlternateContent xmlns:mc="http://schemas.openxmlformats.org/markup-compatibility/2006">
              <mc:Choice xmlns:v="urn:schemas-microsoft-com:vml" Requires="v">
                <p:oleObj name="Document" showAsIcon="1" r:id="rId4" imgW="914385" imgH="771519" progId="Word.Document.12">
                  <p:embed/>
                </p:oleObj>
              </mc:Choice>
              <mc:Fallback>
                <p:oleObj name="Document" showAsIcon="1" r:id="rId4" imgW="914385" imgH="771519" progId="Word.Document.12">
                  <p:embed/>
                  <p:pic>
                    <p:nvPicPr>
                      <p:cNvPr id="0" name=""/>
                      <p:cNvPicPr/>
                      <p:nvPr/>
                    </p:nvPicPr>
                    <p:blipFill>
                      <a:blip r:embed="rId5"/>
                      <a:stretch>
                        <a:fillRect/>
                      </a:stretch>
                    </p:blipFill>
                    <p:spPr>
                      <a:xfrm>
                        <a:off x="10002774" y="5109371"/>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770093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Category</a:t>
            </a:r>
            <a:r>
              <a:rPr lang="en-US" dirty="0">
                <a:solidFill>
                  <a:srgbClr val="FF0000"/>
                </a:solidFill>
              </a:rPr>
              <a:t> </a:t>
            </a:r>
            <a:r>
              <a:rPr lang="en-US" dirty="0"/>
              <a:t>Assignment</a:t>
            </a:r>
          </a:p>
        </p:txBody>
      </p:sp>
      <p:sp>
        <p:nvSpPr>
          <p:cNvPr id="2" name="Content Placeholder 1"/>
          <p:cNvSpPr>
            <a:spLocks noGrp="1"/>
          </p:cNvSpPr>
          <p:nvPr>
            <p:ph idx="1"/>
          </p:nvPr>
        </p:nvSpPr>
        <p:spPr/>
        <p:txBody>
          <a:bodyPr>
            <a:normAutofit/>
          </a:bodyPr>
          <a:lstStyle/>
          <a:p>
            <a:pPr marL="0" indent="0">
              <a:buNone/>
            </a:pPr>
            <a:r>
              <a:rPr lang="en-US" sz="2400" b="1" u="sng" dirty="0"/>
              <a:t>Category I </a:t>
            </a:r>
          </a:p>
          <a:p>
            <a:pPr marL="0" indent="0">
              <a:buNone/>
            </a:pPr>
            <a:endParaRPr lang="en-US" sz="2400" dirty="0"/>
          </a:p>
          <a:p>
            <a:pPr lvl="1">
              <a:buFont typeface="Arial" panose="020B0604020202020204" pitchFamily="34" charset="0"/>
              <a:buChar char="•"/>
            </a:pPr>
            <a:r>
              <a:rPr lang="en-US" sz="2400" dirty="0"/>
              <a:t>Requires VR&amp;E Central Office Approval</a:t>
            </a:r>
          </a:p>
          <a:p>
            <a:pPr lvl="1">
              <a:buFont typeface="Arial" panose="020B0604020202020204" pitchFamily="34" charset="0"/>
              <a:buChar char="•"/>
            </a:pPr>
            <a:r>
              <a:rPr lang="en-US" sz="2400" dirty="0"/>
              <a:t>Must Complete an Individualized Extended Evaluation Plan (IEEP) </a:t>
            </a:r>
          </a:p>
          <a:p>
            <a:pPr marL="0" indent="0">
              <a:buNone/>
            </a:pPr>
            <a:endParaRPr lang="en-US" sz="2400" dirty="0"/>
          </a:p>
          <a:p>
            <a:pPr marL="0" indent="0">
              <a:buNone/>
            </a:pPr>
            <a:r>
              <a:rPr lang="en-US" sz="2400" b="1" u="sng" dirty="0"/>
              <a:t>Category II </a:t>
            </a:r>
          </a:p>
          <a:p>
            <a:pPr marL="0" indent="0">
              <a:buNone/>
            </a:pPr>
            <a:endParaRPr lang="en-US" sz="2400" dirty="0"/>
          </a:p>
          <a:p>
            <a:pPr lvl="1">
              <a:lnSpc>
                <a:spcPct val="100000"/>
              </a:lnSpc>
              <a:buFont typeface="Arial" panose="020B0604020202020204" pitchFamily="34" charset="0"/>
              <a:buChar char="•"/>
            </a:pPr>
            <a:r>
              <a:rPr lang="en-US" sz="2400" dirty="0"/>
              <a:t>Is appropriate for claimants who request assistance to start a business during the rehabilitation process and do not meet Category I criteria.</a:t>
            </a:r>
          </a:p>
        </p:txBody>
      </p:sp>
      <p:sp>
        <p:nvSpPr>
          <p:cNvPr id="6" name="Slide Number Placeholder 5">
            <a:extLst>
              <a:ext uri="{FF2B5EF4-FFF2-40B4-BE49-F238E27FC236}">
                <a16:creationId xmlns:a16="http://schemas.microsoft.com/office/drawing/2014/main" id="{EE8BF02B-5BAA-4C3C-B2A5-074E91849548}"/>
              </a:ext>
            </a:extLst>
          </p:cNvPr>
          <p:cNvSpPr>
            <a:spLocks noGrp="1"/>
          </p:cNvSpPr>
          <p:nvPr>
            <p:ph type="sldNum" sz="quarter" idx="12"/>
          </p:nvPr>
        </p:nvSpPr>
        <p:spPr/>
        <p:txBody>
          <a:bodyPr/>
          <a:lstStyle/>
          <a:p>
            <a:pPr>
              <a:defRPr/>
            </a:pPr>
            <a:fld id="{2346C6CC-1531-9D43-9929-56C34AA4FDB5}" type="slidenum">
              <a:rPr lang="en-US" smtClean="0"/>
              <a:pPr>
                <a:defRPr/>
              </a:pPr>
              <a:t>15</a:t>
            </a:fld>
            <a:endParaRPr lang="en-US" dirty="0"/>
          </a:p>
        </p:txBody>
      </p:sp>
    </p:spTree>
    <p:extLst>
      <p:ext uri="{BB962C8B-B14F-4D97-AF65-F5344CB8AC3E}">
        <p14:creationId xmlns:p14="http://schemas.microsoft.com/office/powerpoint/2010/main" val="3805512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Category I</a:t>
            </a:r>
          </a:p>
        </p:txBody>
      </p:sp>
      <p:sp>
        <p:nvSpPr>
          <p:cNvPr id="2" name="Content Placeholder 1"/>
          <p:cNvSpPr>
            <a:spLocks noGrp="1"/>
          </p:cNvSpPr>
          <p:nvPr>
            <p:ph idx="1"/>
          </p:nvPr>
        </p:nvSpPr>
        <p:spPr/>
        <p:txBody>
          <a:bodyPr>
            <a:normAutofit/>
          </a:bodyPr>
          <a:lstStyle/>
          <a:p>
            <a:pPr marL="0" indent="0">
              <a:buNone/>
            </a:pPr>
            <a:r>
              <a:rPr lang="en-US" sz="2400" dirty="0"/>
              <a:t>Claimants designated as Category I must meet all of the following conditions: </a:t>
            </a:r>
            <a:br>
              <a:rPr lang="en-US" sz="2400" dirty="0"/>
            </a:br>
            <a:endParaRPr lang="en-US" sz="2400" dirty="0"/>
          </a:p>
          <a:p>
            <a:pPr lvl="1">
              <a:buFont typeface="Arial" panose="020B0604020202020204" pitchFamily="34" charset="0"/>
              <a:buChar char="•"/>
            </a:pPr>
            <a:r>
              <a:rPr lang="en-US" sz="2400" dirty="0"/>
              <a:t>Serious employment handicap (SEH) </a:t>
            </a:r>
          </a:p>
          <a:p>
            <a:pPr lvl="1">
              <a:buFont typeface="Arial" panose="020B0604020202020204" pitchFamily="34" charset="0"/>
              <a:buChar char="•"/>
            </a:pPr>
            <a:r>
              <a:rPr lang="en-US" sz="2400" dirty="0"/>
              <a:t>Most-severe service-connected disabilities </a:t>
            </a:r>
          </a:p>
          <a:p>
            <a:pPr lvl="1">
              <a:buFont typeface="Arial" panose="020B0604020202020204" pitchFamily="34" charset="0"/>
              <a:buChar char="•"/>
            </a:pPr>
            <a:r>
              <a:rPr lang="en-US" sz="2400" dirty="0"/>
              <a:t>Employability limitations are so severe that self-employment is the only option to achieve the vocational goal</a:t>
            </a:r>
            <a:endParaRPr lang="en-US" sz="2400" dirty="0">
              <a:highlight>
                <a:srgbClr val="FFFF00"/>
              </a:highlight>
            </a:endParaRPr>
          </a:p>
          <a:p>
            <a:pPr lvl="1">
              <a:buFont typeface="Arial" panose="020B0604020202020204" pitchFamily="34" charset="0"/>
              <a:buChar char="•"/>
            </a:pPr>
            <a:r>
              <a:rPr lang="en-US" sz="2400" dirty="0"/>
              <a:t>All other reasonable vocational goals are unsuitable due to the severity of the claimant’s service-connected disability(</a:t>
            </a:r>
            <a:r>
              <a:rPr lang="en-US" sz="2400" dirty="0" err="1"/>
              <a:t>ies</a:t>
            </a:r>
            <a:r>
              <a:rPr lang="en-US" sz="2400" dirty="0"/>
              <a:t>)</a:t>
            </a:r>
          </a:p>
          <a:p>
            <a:pPr lvl="1">
              <a:buFont typeface="Arial" panose="020B0604020202020204" pitchFamily="34" charset="0"/>
              <a:buChar char="•"/>
            </a:pPr>
            <a:r>
              <a:rPr lang="en-US" sz="2400" dirty="0"/>
              <a:t>Individualized Extended Evaluation Plan (IEEP) completed</a:t>
            </a:r>
          </a:p>
          <a:p>
            <a:pPr lvl="1">
              <a:buFont typeface="Arial" panose="020B0604020202020204" pitchFamily="34" charset="0"/>
              <a:buChar char="•"/>
            </a:pPr>
            <a:r>
              <a:rPr lang="en-US" sz="2400" dirty="0"/>
              <a:t>Both the VR&amp;E Officer and Executive Director of VR&amp;E Service concur with the Category I Assignment</a:t>
            </a:r>
          </a:p>
          <a:p>
            <a:pPr lvl="1">
              <a:buFont typeface="Arial" panose="020B0604020202020204" pitchFamily="34" charset="0"/>
              <a:buChar char="•"/>
            </a:pPr>
            <a:endParaRPr lang="en-US" sz="2400" dirty="0"/>
          </a:p>
          <a:p>
            <a:pPr lvl="1">
              <a:buFont typeface="Arial" panose="020B0604020202020204" pitchFamily="34" charset="0"/>
              <a:buChar char="•"/>
            </a:pPr>
            <a:endParaRPr lang="en-US" sz="2400" dirty="0"/>
          </a:p>
          <a:p>
            <a:pPr marL="215503" lvl="1" indent="0">
              <a:buNone/>
            </a:pPr>
            <a:endParaRPr lang="en-US" sz="2400" dirty="0"/>
          </a:p>
        </p:txBody>
      </p:sp>
      <p:sp>
        <p:nvSpPr>
          <p:cNvPr id="6" name="Slide Number Placeholder 5">
            <a:extLst>
              <a:ext uri="{FF2B5EF4-FFF2-40B4-BE49-F238E27FC236}">
                <a16:creationId xmlns:a16="http://schemas.microsoft.com/office/drawing/2014/main" id="{4844B597-84BA-4A12-8CFB-BA3D05DABC47}"/>
              </a:ext>
            </a:extLst>
          </p:cNvPr>
          <p:cNvSpPr>
            <a:spLocks noGrp="1"/>
          </p:cNvSpPr>
          <p:nvPr>
            <p:ph type="sldNum" sz="quarter" idx="12"/>
          </p:nvPr>
        </p:nvSpPr>
        <p:spPr/>
        <p:txBody>
          <a:bodyPr/>
          <a:lstStyle/>
          <a:p>
            <a:pPr>
              <a:defRPr/>
            </a:pPr>
            <a:fld id="{2346C6CC-1531-9D43-9929-56C34AA4FDB5}" type="slidenum">
              <a:rPr lang="en-US" smtClean="0"/>
              <a:pPr>
                <a:defRPr/>
              </a:pPr>
              <a:t>16</a:t>
            </a:fld>
            <a:endParaRPr lang="en-US" dirty="0"/>
          </a:p>
        </p:txBody>
      </p:sp>
    </p:spTree>
    <p:extLst>
      <p:ext uri="{BB962C8B-B14F-4D97-AF65-F5344CB8AC3E}">
        <p14:creationId xmlns:p14="http://schemas.microsoft.com/office/powerpoint/2010/main" val="29825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IEEP</a:t>
            </a:r>
            <a:r>
              <a:rPr lang="en-US" dirty="0">
                <a:solidFill>
                  <a:srgbClr val="FF0000"/>
                </a:solidFill>
              </a:rPr>
              <a:t> </a:t>
            </a:r>
            <a:r>
              <a:rPr lang="en-US" dirty="0"/>
              <a:t>Plan Development </a:t>
            </a:r>
          </a:p>
        </p:txBody>
      </p:sp>
      <p:sp>
        <p:nvSpPr>
          <p:cNvPr id="2" name="Content Placeholder 1"/>
          <p:cNvSpPr>
            <a:spLocks noGrp="1"/>
          </p:cNvSpPr>
          <p:nvPr>
            <p:ph idx="1"/>
          </p:nvPr>
        </p:nvSpPr>
        <p:spPr/>
        <p:txBody>
          <a:bodyPr>
            <a:normAutofit/>
          </a:bodyPr>
          <a:lstStyle/>
          <a:p>
            <a:pPr marL="0" indent="0">
              <a:buNone/>
            </a:pPr>
            <a:r>
              <a:rPr lang="en-US" sz="2400" dirty="0"/>
              <a:t>An IEEP, under Category I, must include the following:</a:t>
            </a:r>
            <a:br>
              <a:rPr lang="en-US" sz="2400" dirty="0"/>
            </a:br>
            <a:r>
              <a:rPr lang="en-US" sz="2400" dirty="0"/>
              <a:t> </a:t>
            </a:r>
          </a:p>
          <a:p>
            <a:pPr lvl="1">
              <a:buFont typeface="Arial" panose="020B0604020202020204" pitchFamily="34" charset="0"/>
              <a:buChar char="•"/>
            </a:pPr>
            <a:r>
              <a:rPr lang="en-US" sz="2400" dirty="0"/>
              <a:t>Functional limitation(s) </a:t>
            </a:r>
          </a:p>
          <a:p>
            <a:pPr lvl="1">
              <a:buFont typeface="Arial" panose="020B0604020202020204" pitchFamily="34" charset="0"/>
              <a:buChar char="•"/>
            </a:pPr>
            <a:r>
              <a:rPr lang="en-US" sz="2400" dirty="0"/>
              <a:t>Medical Opinion(s)</a:t>
            </a:r>
          </a:p>
          <a:p>
            <a:pPr lvl="1">
              <a:buFont typeface="Arial" panose="020B0604020202020204" pitchFamily="34" charset="0"/>
              <a:buChar char="•"/>
            </a:pPr>
            <a:r>
              <a:rPr lang="en-US" sz="2400" dirty="0"/>
              <a:t>Training and education evaluation </a:t>
            </a:r>
          </a:p>
          <a:p>
            <a:pPr lvl="1">
              <a:buFont typeface="Arial" panose="020B0604020202020204" pitchFamily="34" charset="0"/>
              <a:buChar char="•"/>
            </a:pPr>
            <a:r>
              <a:rPr lang="en-US" sz="2400" dirty="0"/>
              <a:t>Self-Employment is the only option  </a:t>
            </a:r>
          </a:p>
          <a:p>
            <a:pPr marL="0" indent="0">
              <a:buNone/>
            </a:pPr>
            <a:endParaRPr lang="en-US" sz="2400" dirty="0"/>
          </a:p>
          <a:p>
            <a:pPr>
              <a:buFontTx/>
              <a:buChar char="-"/>
            </a:pPr>
            <a:endParaRPr lang="en-US" sz="2400" dirty="0"/>
          </a:p>
        </p:txBody>
      </p:sp>
      <p:sp>
        <p:nvSpPr>
          <p:cNvPr id="6" name="Slide Number Placeholder 5">
            <a:extLst>
              <a:ext uri="{FF2B5EF4-FFF2-40B4-BE49-F238E27FC236}">
                <a16:creationId xmlns:a16="http://schemas.microsoft.com/office/drawing/2014/main" id="{65877A22-CEE5-44A0-A910-D12697AB6BA2}"/>
              </a:ext>
            </a:extLst>
          </p:cNvPr>
          <p:cNvSpPr>
            <a:spLocks noGrp="1"/>
          </p:cNvSpPr>
          <p:nvPr>
            <p:ph type="sldNum" sz="quarter" idx="12"/>
          </p:nvPr>
        </p:nvSpPr>
        <p:spPr/>
        <p:txBody>
          <a:bodyPr/>
          <a:lstStyle/>
          <a:p>
            <a:pPr>
              <a:defRPr/>
            </a:pPr>
            <a:fld id="{2346C6CC-1531-9D43-9929-56C34AA4FDB5}" type="slidenum">
              <a:rPr lang="en-US" smtClean="0"/>
              <a:pPr>
                <a:defRPr/>
              </a:pPr>
              <a:t>17</a:t>
            </a:fld>
            <a:endParaRPr lang="en-US"/>
          </a:p>
        </p:txBody>
      </p:sp>
    </p:spTree>
    <p:extLst>
      <p:ext uri="{BB962C8B-B14F-4D97-AF65-F5344CB8AC3E}">
        <p14:creationId xmlns:p14="http://schemas.microsoft.com/office/powerpoint/2010/main" val="3127560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Category II</a:t>
            </a:r>
          </a:p>
        </p:txBody>
      </p:sp>
      <p:sp>
        <p:nvSpPr>
          <p:cNvPr id="2" name="Content Placeholder 1"/>
          <p:cNvSpPr>
            <a:spLocks noGrp="1"/>
          </p:cNvSpPr>
          <p:nvPr>
            <p:ph idx="1"/>
          </p:nvPr>
        </p:nvSpPr>
        <p:spPr/>
        <p:txBody>
          <a:bodyPr>
            <a:normAutofit/>
          </a:bodyPr>
          <a:lstStyle/>
          <a:p>
            <a:pPr marL="0" indent="0">
              <a:buNone/>
            </a:pPr>
            <a:r>
              <a:rPr lang="en-US" sz="2400" dirty="0"/>
              <a:t>Claimants designated as Category II must have one of the following: </a:t>
            </a:r>
            <a:br>
              <a:rPr lang="en-US" sz="2400" dirty="0"/>
            </a:br>
            <a:endParaRPr lang="en-US" sz="2400" dirty="0"/>
          </a:p>
          <a:p>
            <a:pPr lvl="1">
              <a:buFont typeface="Arial" panose="020B0604020202020204" pitchFamily="34" charset="0"/>
              <a:buChar char="•"/>
            </a:pPr>
            <a:r>
              <a:rPr lang="en-US" sz="2400" dirty="0"/>
              <a:t>Employment handicap, or </a:t>
            </a:r>
          </a:p>
          <a:p>
            <a:pPr lvl="1">
              <a:buFont typeface="Arial" panose="020B0604020202020204" pitchFamily="34" charset="0"/>
              <a:buChar char="•"/>
            </a:pPr>
            <a:r>
              <a:rPr lang="en-US" sz="2400" dirty="0"/>
              <a:t>Serious Employment Handicap, but the service-connected disability(ies) is not considered most severe </a:t>
            </a:r>
          </a:p>
          <a:p>
            <a:pPr marL="0" indent="0">
              <a:buNone/>
            </a:pPr>
            <a:endParaRPr lang="en-US" sz="2400" dirty="0"/>
          </a:p>
          <a:p>
            <a:pPr marL="0" indent="0">
              <a:buNone/>
            </a:pPr>
            <a:endParaRPr lang="en-US" sz="2400" dirty="0"/>
          </a:p>
          <a:p>
            <a:pPr marL="0" indent="0" algn="r">
              <a:buNone/>
            </a:pPr>
            <a:endParaRPr lang="en-US" sz="2400" dirty="0"/>
          </a:p>
        </p:txBody>
      </p:sp>
      <p:sp>
        <p:nvSpPr>
          <p:cNvPr id="6" name="Slide Number Placeholder 5">
            <a:extLst>
              <a:ext uri="{FF2B5EF4-FFF2-40B4-BE49-F238E27FC236}">
                <a16:creationId xmlns:a16="http://schemas.microsoft.com/office/drawing/2014/main" id="{273EE5EF-2A34-42BB-A7B7-33BF3D4DA19E}"/>
              </a:ext>
            </a:extLst>
          </p:cNvPr>
          <p:cNvSpPr>
            <a:spLocks noGrp="1"/>
          </p:cNvSpPr>
          <p:nvPr>
            <p:ph type="sldNum" sz="quarter" idx="12"/>
          </p:nvPr>
        </p:nvSpPr>
        <p:spPr/>
        <p:txBody>
          <a:bodyPr/>
          <a:lstStyle/>
          <a:p>
            <a:pPr>
              <a:defRPr/>
            </a:pPr>
            <a:fld id="{2346C6CC-1531-9D43-9929-56C34AA4FDB5}" type="slidenum">
              <a:rPr lang="en-US" smtClean="0"/>
              <a:pPr>
                <a:defRPr/>
              </a:pPr>
              <a:t>18</a:t>
            </a:fld>
            <a:endParaRPr lang="en-US" dirty="0"/>
          </a:p>
        </p:txBody>
      </p:sp>
    </p:spTree>
    <p:extLst>
      <p:ext uri="{BB962C8B-B14F-4D97-AF65-F5344CB8AC3E}">
        <p14:creationId xmlns:p14="http://schemas.microsoft.com/office/powerpoint/2010/main" val="828977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Plan Development: Initial IWRP</a:t>
            </a:r>
          </a:p>
        </p:txBody>
      </p:sp>
      <p:sp>
        <p:nvSpPr>
          <p:cNvPr id="2" name="Content Placeholder 1"/>
          <p:cNvSpPr>
            <a:spLocks noGrp="1"/>
          </p:cNvSpPr>
          <p:nvPr>
            <p:ph idx="1"/>
          </p:nvPr>
        </p:nvSpPr>
        <p:spPr/>
        <p:txBody>
          <a:bodyPr>
            <a:normAutofit/>
          </a:bodyPr>
          <a:lstStyle/>
          <a:p>
            <a:pPr marL="0" indent="0">
              <a:buNone/>
            </a:pPr>
            <a:r>
              <a:rPr lang="en-US" sz="2400" dirty="0"/>
              <a:t>Objectives of a self-employment IWRP must contain the following objectives:</a:t>
            </a:r>
          </a:p>
          <a:p>
            <a:pPr marL="0" indent="0">
              <a:buNone/>
            </a:pPr>
            <a:endParaRPr lang="en-US" sz="2400" dirty="0"/>
          </a:p>
          <a:p>
            <a:pPr lvl="1">
              <a:buFont typeface="Arial" panose="020B0604020202020204" pitchFamily="34" charset="0"/>
              <a:buChar char="•"/>
            </a:pPr>
            <a:r>
              <a:rPr lang="en-US" sz="2400" dirty="0"/>
              <a:t>Training and Certifications</a:t>
            </a:r>
          </a:p>
          <a:p>
            <a:pPr lvl="1">
              <a:buFont typeface="Arial" panose="020B0604020202020204" pitchFamily="34" charset="0"/>
              <a:buChar char="•"/>
            </a:pPr>
            <a:r>
              <a:rPr lang="en-US" sz="2400" dirty="0"/>
              <a:t>Aptitude for Self-Employment</a:t>
            </a:r>
          </a:p>
          <a:p>
            <a:pPr lvl="1">
              <a:buFont typeface="Arial" panose="020B0604020202020204" pitchFamily="34" charset="0"/>
              <a:buChar char="•"/>
            </a:pPr>
            <a:r>
              <a:rPr lang="en-US" sz="2400" dirty="0"/>
              <a:t>Feasibility Study</a:t>
            </a:r>
          </a:p>
          <a:p>
            <a:pPr lvl="1">
              <a:buFont typeface="Arial" panose="020B0604020202020204" pitchFamily="34" charset="0"/>
              <a:buChar char="•"/>
            </a:pPr>
            <a:r>
              <a:rPr lang="en-US" sz="2400" dirty="0"/>
              <a:t>Credit History (to include credit score)</a:t>
            </a:r>
          </a:p>
          <a:p>
            <a:pPr lvl="1">
              <a:buFont typeface="Arial" panose="020B0604020202020204" pitchFamily="34" charset="0"/>
              <a:buChar char="•"/>
            </a:pPr>
            <a:r>
              <a:rPr lang="en-US" sz="2400" dirty="0"/>
              <a:t>Business Plan Development</a:t>
            </a:r>
          </a:p>
          <a:p>
            <a:pPr marL="457200" lvl="1" indent="0">
              <a:buNone/>
            </a:pPr>
            <a:endParaRPr lang="en-US" sz="2400" dirty="0">
              <a:highlight>
                <a:srgbClr val="FFFF00"/>
              </a:highlight>
            </a:endParaRPr>
          </a:p>
          <a:p>
            <a:pPr lvl="1">
              <a:buFont typeface="Arial" panose="020B0604020202020204" pitchFamily="34" charset="0"/>
              <a:buChar char="•"/>
            </a:pPr>
            <a:endParaRPr lang="en-US" sz="2400" dirty="0"/>
          </a:p>
          <a:p>
            <a:pPr marL="0" indent="0">
              <a:buNone/>
            </a:pPr>
            <a:endParaRPr lang="en-US" sz="2400" dirty="0"/>
          </a:p>
        </p:txBody>
      </p:sp>
      <p:sp>
        <p:nvSpPr>
          <p:cNvPr id="6" name="Slide Number Placeholder 5">
            <a:extLst>
              <a:ext uri="{FF2B5EF4-FFF2-40B4-BE49-F238E27FC236}">
                <a16:creationId xmlns:a16="http://schemas.microsoft.com/office/drawing/2014/main" id="{AC85A70E-048C-43B6-9F5A-6291EA32643C}"/>
              </a:ext>
            </a:extLst>
          </p:cNvPr>
          <p:cNvSpPr>
            <a:spLocks noGrp="1"/>
          </p:cNvSpPr>
          <p:nvPr>
            <p:ph type="sldNum" sz="quarter" idx="12"/>
          </p:nvPr>
        </p:nvSpPr>
        <p:spPr/>
        <p:txBody>
          <a:bodyPr/>
          <a:lstStyle/>
          <a:p>
            <a:pPr>
              <a:defRPr/>
            </a:pPr>
            <a:fld id="{2346C6CC-1531-9D43-9929-56C34AA4FDB5}" type="slidenum">
              <a:rPr lang="en-US" smtClean="0"/>
              <a:pPr>
                <a:defRPr/>
              </a:pPr>
              <a:t>19</a:t>
            </a:fld>
            <a:endParaRPr lang="en-US" dirty="0"/>
          </a:p>
        </p:txBody>
      </p:sp>
    </p:spTree>
    <p:extLst>
      <p:ext uri="{BB962C8B-B14F-4D97-AF65-F5344CB8AC3E}">
        <p14:creationId xmlns:p14="http://schemas.microsoft.com/office/powerpoint/2010/main" val="270590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EE7F-C3ED-4483-8754-2FF51413BB68}"/>
              </a:ext>
            </a:extLst>
          </p:cNvPr>
          <p:cNvSpPr>
            <a:spLocks noGrp="1"/>
          </p:cNvSpPr>
          <p:nvPr>
            <p:ph type="title"/>
          </p:nvPr>
        </p:nvSpPr>
        <p:spPr/>
        <p:txBody>
          <a:bodyPr/>
          <a:lstStyle/>
          <a:p>
            <a:r>
              <a:rPr lang="en-US" dirty="0"/>
              <a:t>Virtual Overview and Etiquette </a:t>
            </a:r>
          </a:p>
        </p:txBody>
      </p:sp>
      <p:pic>
        <p:nvPicPr>
          <p:cNvPr id="4" name="Picture 3">
            <a:extLst>
              <a:ext uri="{FF2B5EF4-FFF2-40B4-BE49-F238E27FC236}">
                <a16:creationId xmlns:a16="http://schemas.microsoft.com/office/drawing/2014/main" id="{FC7219EE-A45C-4A3E-956A-4C0E6661AEEA}"/>
              </a:ext>
            </a:extLst>
          </p:cNvPr>
          <p:cNvPicPr>
            <a:picLocks noChangeAspect="1"/>
          </p:cNvPicPr>
          <p:nvPr/>
        </p:nvPicPr>
        <p:blipFill>
          <a:blip r:embed="rId3"/>
          <a:stretch>
            <a:fillRect/>
          </a:stretch>
        </p:blipFill>
        <p:spPr>
          <a:xfrm>
            <a:off x="4886326" y="2079373"/>
            <a:ext cx="4638675" cy="3691277"/>
          </a:xfrm>
          <a:prstGeom prst="rect">
            <a:avLst/>
          </a:prstGeom>
        </p:spPr>
      </p:pic>
      <p:pic>
        <p:nvPicPr>
          <p:cNvPr id="5" name="Picture 4">
            <a:extLst>
              <a:ext uri="{FF2B5EF4-FFF2-40B4-BE49-F238E27FC236}">
                <a16:creationId xmlns:a16="http://schemas.microsoft.com/office/drawing/2014/main" id="{6AAC9FB9-9116-4AC3-BB23-1A9CC3C0AFEE}"/>
              </a:ext>
            </a:extLst>
          </p:cNvPr>
          <p:cNvPicPr>
            <a:picLocks noChangeAspect="1"/>
          </p:cNvPicPr>
          <p:nvPr/>
        </p:nvPicPr>
        <p:blipFill>
          <a:blip r:embed="rId4"/>
          <a:stretch>
            <a:fillRect/>
          </a:stretch>
        </p:blipFill>
        <p:spPr>
          <a:xfrm>
            <a:off x="5320476" y="2496769"/>
            <a:ext cx="1764506" cy="2628900"/>
          </a:xfrm>
          <a:prstGeom prst="rect">
            <a:avLst/>
          </a:prstGeom>
          <a:ln w="38100">
            <a:solidFill>
              <a:schemeClr val="accent1"/>
            </a:solid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31AE2E9-8509-46ED-A796-9003AACE0C2D}"/>
              </a:ext>
            </a:extLst>
          </p:cNvPr>
          <p:cNvSpPr txBox="1"/>
          <p:nvPr/>
        </p:nvSpPr>
        <p:spPr>
          <a:xfrm>
            <a:off x="2892552" y="3003553"/>
            <a:ext cx="1757363" cy="1962076"/>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257175" marR="0" lvl="0" indent="-257175" algn="l" defTabSz="9144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rPr>
              <a:t>Turn Camera On</a:t>
            </a:r>
          </a:p>
          <a:p>
            <a:pPr marL="257175" marR="0" lvl="0" indent="-257175" algn="l" defTabSz="9144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rPr>
              <a:t>Mute Microphone</a:t>
            </a:r>
          </a:p>
          <a:p>
            <a:pPr marL="257175" marR="0" lvl="0" indent="-257175" algn="l" defTabSz="9144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rPr>
              <a:t>Options Menu</a:t>
            </a:r>
          </a:p>
          <a:p>
            <a:pPr marL="257175" marR="0" lvl="0" indent="-257175" algn="l" defTabSz="9144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rPr>
              <a:t>Show Conversation (Chat) </a:t>
            </a:r>
          </a:p>
          <a:p>
            <a:pPr marL="257175" marR="0" lvl="0" indent="-257175" algn="l" defTabSz="9144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rPr>
              <a:t>Show Participants</a:t>
            </a:r>
          </a:p>
          <a:p>
            <a:pPr marL="257175" marR="0" lvl="0" indent="-257175" algn="l" defTabSz="9144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rPr>
              <a:t>Hang up</a:t>
            </a:r>
          </a:p>
          <a:p>
            <a:pPr marL="257175" marR="0" lvl="0" indent="-257175" algn="l" defTabSz="914400" rtl="0" eaLnBrk="1" fontAlgn="auto" latinLnBrk="0" hangingPunct="1">
              <a:lnSpc>
                <a:spcPct val="100000"/>
              </a:lnSpc>
              <a:spcBef>
                <a:spcPts val="0"/>
              </a:spcBef>
              <a:spcAft>
                <a:spcPts val="0"/>
              </a:spcAft>
              <a:buClrTx/>
              <a:buSzTx/>
              <a:buFontTx/>
              <a:buAutoNum type="arabicPeriod"/>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C1F5B3A3-A97D-41BD-AB0C-325F69D9C53C}"/>
              </a:ext>
            </a:extLst>
          </p:cNvPr>
          <p:cNvSpPr/>
          <p:nvPr/>
        </p:nvSpPr>
        <p:spPr>
          <a:xfrm>
            <a:off x="5140586" y="2321323"/>
            <a:ext cx="3238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3" name="Slide Number Placeholder 2">
            <a:extLst>
              <a:ext uri="{FF2B5EF4-FFF2-40B4-BE49-F238E27FC236}">
                <a16:creationId xmlns:a16="http://schemas.microsoft.com/office/drawing/2014/main" id="{845E63E6-A93A-4B21-83FE-590D24C3F50A}"/>
              </a:ext>
            </a:extLst>
          </p:cNvPr>
          <p:cNvSpPr>
            <a:spLocks noGrp="1"/>
          </p:cNvSpPr>
          <p:nvPr>
            <p:ph type="sldNum" sz="quarter" idx="12"/>
          </p:nvPr>
        </p:nvSpPr>
        <p:spPr>
          <a:xfrm>
            <a:off x="5354581" y="6416675"/>
            <a:ext cx="68766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9162187-C4D2-4466-ADE9-B399E6A86FD3}"/>
              </a:ext>
            </a:extLst>
          </p:cNvPr>
          <p:cNvPicPr>
            <a:picLocks noChangeAspect="1"/>
          </p:cNvPicPr>
          <p:nvPr/>
        </p:nvPicPr>
        <p:blipFill>
          <a:blip r:embed="rId5"/>
          <a:stretch>
            <a:fillRect/>
          </a:stretch>
        </p:blipFill>
        <p:spPr>
          <a:xfrm>
            <a:off x="3048000" y="1155673"/>
            <a:ext cx="3457575" cy="392906"/>
          </a:xfrm>
          <a:prstGeom prst="rect">
            <a:avLst/>
          </a:prstGeom>
          <a:ln>
            <a:no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6E74720D-2BAA-4A02-8E67-92487B569DB9}"/>
              </a:ext>
            </a:extLst>
          </p:cNvPr>
          <p:cNvSpPr/>
          <p:nvPr/>
        </p:nvSpPr>
        <p:spPr>
          <a:xfrm>
            <a:off x="3559792" y="933880"/>
            <a:ext cx="3238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11" name="Oval 10">
            <a:extLst>
              <a:ext uri="{FF2B5EF4-FFF2-40B4-BE49-F238E27FC236}">
                <a16:creationId xmlns:a16="http://schemas.microsoft.com/office/drawing/2014/main" id="{F1C67867-1476-491B-8175-BFCB816022AE}"/>
              </a:ext>
            </a:extLst>
          </p:cNvPr>
          <p:cNvSpPr/>
          <p:nvPr/>
        </p:nvSpPr>
        <p:spPr>
          <a:xfrm>
            <a:off x="3961285" y="1446527"/>
            <a:ext cx="3238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12" name="Oval 11">
            <a:extLst>
              <a:ext uri="{FF2B5EF4-FFF2-40B4-BE49-F238E27FC236}">
                <a16:creationId xmlns:a16="http://schemas.microsoft.com/office/drawing/2014/main" id="{74C73F7B-BD3E-4264-B615-825B2338A9A5}"/>
              </a:ext>
            </a:extLst>
          </p:cNvPr>
          <p:cNvSpPr/>
          <p:nvPr/>
        </p:nvSpPr>
        <p:spPr>
          <a:xfrm>
            <a:off x="4667010" y="1466596"/>
            <a:ext cx="3238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13" name="Oval 12">
            <a:extLst>
              <a:ext uri="{FF2B5EF4-FFF2-40B4-BE49-F238E27FC236}">
                <a16:creationId xmlns:a16="http://schemas.microsoft.com/office/drawing/2014/main" id="{75C08C39-8FBE-4CBE-A85B-0787A59E0403}"/>
              </a:ext>
            </a:extLst>
          </p:cNvPr>
          <p:cNvSpPr/>
          <p:nvPr/>
        </p:nvSpPr>
        <p:spPr>
          <a:xfrm>
            <a:off x="5426777" y="1466850"/>
            <a:ext cx="3238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4</a:t>
            </a:r>
          </a:p>
        </p:txBody>
      </p:sp>
      <p:sp>
        <p:nvSpPr>
          <p:cNvPr id="14" name="Oval 13">
            <a:extLst>
              <a:ext uri="{FF2B5EF4-FFF2-40B4-BE49-F238E27FC236}">
                <a16:creationId xmlns:a16="http://schemas.microsoft.com/office/drawing/2014/main" id="{A9A27C3E-342D-4145-A59E-B66D6DECE946}"/>
              </a:ext>
            </a:extLst>
          </p:cNvPr>
          <p:cNvSpPr/>
          <p:nvPr/>
        </p:nvSpPr>
        <p:spPr>
          <a:xfrm>
            <a:off x="5806884" y="1460817"/>
            <a:ext cx="3238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5</a:t>
            </a:r>
          </a:p>
        </p:txBody>
      </p:sp>
      <p:sp>
        <p:nvSpPr>
          <p:cNvPr id="15" name="Oval 14">
            <a:extLst>
              <a:ext uri="{FF2B5EF4-FFF2-40B4-BE49-F238E27FC236}">
                <a16:creationId xmlns:a16="http://schemas.microsoft.com/office/drawing/2014/main" id="{095404F3-C7D3-4448-874A-D7C28A401B91}"/>
              </a:ext>
            </a:extLst>
          </p:cNvPr>
          <p:cNvSpPr/>
          <p:nvPr/>
        </p:nvSpPr>
        <p:spPr>
          <a:xfrm>
            <a:off x="6200328" y="1466262"/>
            <a:ext cx="3238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6</a:t>
            </a:r>
          </a:p>
        </p:txBody>
      </p:sp>
      <p:sp>
        <p:nvSpPr>
          <p:cNvPr id="6" name="Rectangle 5">
            <a:extLst>
              <a:ext uri="{FF2B5EF4-FFF2-40B4-BE49-F238E27FC236}">
                <a16:creationId xmlns:a16="http://schemas.microsoft.com/office/drawing/2014/main" id="{BF07F4D4-6873-417E-BCF6-63E0511C5C60}"/>
              </a:ext>
            </a:extLst>
          </p:cNvPr>
          <p:cNvSpPr/>
          <p:nvPr/>
        </p:nvSpPr>
        <p:spPr>
          <a:xfrm>
            <a:off x="5345082" y="3035229"/>
            <a:ext cx="1739900" cy="2857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A936BD55-8BF6-4AA0-AC92-130F82BEE8C7}"/>
              </a:ext>
            </a:extLst>
          </p:cNvPr>
          <p:cNvPicPr>
            <a:picLocks noChangeAspect="1"/>
          </p:cNvPicPr>
          <p:nvPr/>
        </p:nvPicPr>
        <p:blipFill>
          <a:blip r:embed="rId6"/>
          <a:stretch>
            <a:fillRect/>
          </a:stretch>
        </p:blipFill>
        <p:spPr>
          <a:xfrm>
            <a:off x="7109588" y="1600200"/>
            <a:ext cx="3457575" cy="3501761"/>
          </a:xfrm>
          <a:prstGeom prst="rect">
            <a:avLst/>
          </a:prstGeom>
        </p:spPr>
      </p:pic>
    </p:spTree>
    <p:extLst>
      <p:ext uri="{BB962C8B-B14F-4D97-AF65-F5344CB8AC3E}">
        <p14:creationId xmlns:p14="http://schemas.microsoft.com/office/powerpoint/2010/main" val="990638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75D3-DBFB-4FD4-88A2-50EC63E448F3}"/>
              </a:ext>
            </a:extLst>
          </p:cNvPr>
          <p:cNvSpPr>
            <a:spLocks noGrp="1"/>
          </p:cNvSpPr>
          <p:nvPr>
            <p:ph type="title"/>
          </p:nvPr>
        </p:nvSpPr>
        <p:spPr/>
        <p:txBody>
          <a:bodyPr/>
          <a:lstStyle/>
          <a:p>
            <a:r>
              <a:rPr lang="en-US" dirty="0"/>
              <a:t>Feasibility Study</a:t>
            </a:r>
          </a:p>
        </p:txBody>
      </p:sp>
      <p:sp>
        <p:nvSpPr>
          <p:cNvPr id="3" name="Content Placeholder 2">
            <a:extLst>
              <a:ext uri="{FF2B5EF4-FFF2-40B4-BE49-F238E27FC236}">
                <a16:creationId xmlns:a16="http://schemas.microsoft.com/office/drawing/2014/main" id="{A98733D7-007E-4B65-99DE-5A7382382C57}"/>
              </a:ext>
            </a:extLst>
          </p:cNvPr>
          <p:cNvSpPr>
            <a:spLocks noGrp="1"/>
          </p:cNvSpPr>
          <p:nvPr>
            <p:ph idx="1"/>
          </p:nvPr>
        </p:nvSpPr>
        <p:spPr/>
        <p:txBody>
          <a:bodyPr>
            <a:normAutofit/>
          </a:bodyPr>
          <a:lstStyle/>
          <a:p>
            <a:r>
              <a:rPr lang="en-US" sz="2400" dirty="0"/>
              <a:t>Requirements for the Feasibility Study of the Business Concept</a:t>
            </a:r>
          </a:p>
          <a:p>
            <a:r>
              <a:rPr lang="en-US" sz="2400" dirty="0"/>
              <a:t>Requirements for the Feasibility Study of the Business Plan</a:t>
            </a:r>
          </a:p>
          <a:p>
            <a:r>
              <a:rPr lang="en-US" sz="2400" dirty="0"/>
              <a:t>Summation of Business Plan Feasibility Study</a:t>
            </a:r>
          </a:p>
        </p:txBody>
      </p:sp>
      <p:sp>
        <p:nvSpPr>
          <p:cNvPr id="6" name="Slide Number Placeholder 5">
            <a:extLst>
              <a:ext uri="{FF2B5EF4-FFF2-40B4-BE49-F238E27FC236}">
                <a16:creationId xmlns:a16="http://schemas.microsoft.com/office/drawing/2014/main" id="{CF5307C3-ACEB-4A06-9195-CD91ED29FC32}"/>
              </a:ext>
            </a:extLst>
          </p:cNvPr>
          <p:cNvSpPr>
            <a:spLocks noGrp="1"/>
          </p:cNvSpPr>
          <p:nvPr>
            <p:ph type="sldNum" sz="quarter" idx="12"/>
          </p:nvPr>
        </p:nvSpPr>
        <p:spPr/>
        <p:txBody>
          <a:bodyPr/>
          <a:lstStyle/>
          <a:p>
            <a:pPr>
              <a:defRPr/>
            </a:pPr>
            <a:fld id="{2346C6CC-1531-9D43-9929-56C34AA4FDB5}" type="slidenum">
              <a:rPr lang="en-US" smtClean="0"/>
              <a:pPr>
                <a:defRPr/>
              </a:pPr>
              <a:t>20</a:t>
            </a:fld>
            <a:endParaRPr lang="en-US" dirty="0"/>
          </a:p>
        </p:txBody>
      </p:sp>
    </p:spTree>
    <p:extLst>
      <p:ext uri="{BB962C8B-B14F-4D97-AF65-F5344CB8AC3E}">
        <p14:creationId xmlns:p14="http://schemas.microsoft.com/office/powerpoint/2010/main" val="2349542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54AE-525D-4F04-AAC8-85C911A40E23}"/>
              </a:ext>
            </a:extLst>
          </p:cNvPr>
          <p:cNvSpPr>
            <a:spLocks noGrp="1"/>
          </p:cNvSpPr>
          <p:nvPr>
            <p:ph type="title"/>
          </p:nvPr>
        </p:nvSpPr>
        <p:spPr/>
        <p:txBody>
          <a:bodyPr/>
          <a:lstStyle/>
          <a:p>
            <a:r>
              <a:rPr lang="en-US" dirty="0"/>
              <a:t>Self-Employment Panel</a:t>
            </a:r>
          </a:p>
        </p:txBody>
      </p:sp>
      <p:sp>
        <p:nvSpPr>
          <p:cNvPr id="3" name="Content Placeholder 2">
            <a:extLst>
              <a:ext uri="{FF2B5EF4-FFF2-40B4-BE49-F238E27FC236}">
                <a16:creationId xmlns:a16="http://schemas.microsoft.com/office/drawing/2014/main" id="{7A09583B-2D99-47E0-AF7F-CA6D940F7335}"/>
              </a:ext>
            </a:extLst>
          </p:cNvPr>
          <p:cNvSpPr>
            <a:spLocks noGrp="1"/>
          </p:cNvSpPr>
          <p:nvPr>
            <p:ph idx="1"/>
          </p:nvPr>
        </p:nvSpPr>
        <p:spPr/>
        <p:txBody>
          <a:bodyPr>
            <a:normAutofit/>
          </a:bodyPr>
          <a:lstStyle/>
          <a:p>
            <a:r>
              <a:rPr lang="en-US" sz="2400" dirty="0"/>
              <a:t>A consultative body, at the regional office (RO) level for claimants who are pursuing a self-employment plan. </a:t>
            </a:r>
            <a:br>
              <a:rPr lang="en-US" sz="2400" dirty="0"/>
            </a:br>
            <a:endParaRPr lang="en-US" sz="2400" dirty="0"/>
          </a:p>
          <a:p>
            <a:r>
              <a:rPr lang="en-US" sz="2400" dirty="0"/>
              <a:t>Upon receipt of the written report of recommendations from the SEP, the referring VRC must address any action items in the report</a:t>
            </a:r>
            <a:br>
              <a:rPr lang="en-US" sz="2400" dirty="0"/>
            </a:br>
            <a:endParaRPr lang="en-US" sz="2400" dirty="0"/>
          </a:p>
          <a:p>
            <a:pPr marL="0" indent="0">
              <a:buNone/>
            </a:pPr>
            <a:endParaRPr lang="en-US" sz="2400" dirty="0"/>
          </a:p>
        </p:txBody>
      </p:sp>
      <p:sp>
        <p:nvSpPr>
          <p:cNvPr id="6" name="Slide Number Placeholder 5">
            <a:extLst>
              <a:ext uri="{FF2B5EF4-FFF2-40B4-BE49-F238E27FC236}">
                <a16:creationId xmlns:a16="http://schemas.microsoft.com/office/drawing/2014/main" id="{EC5FC665-0D4B-4BBA-A104-D7F28ECBF44B}"/>
              </a:ext>
            </a:extLst>
          </p:cNvPr>
          <p:cNvSpPr>
            <a:spLocks noGrp="1"/>
          </p:cNvSpPr>
          <p:nvPr>
            <p:ph type="sldNum" sz="quarter" idx="12"/>
          </p:nvPr>
        </p:nvSpPr>
        <p:spPr/>
        <p:txBody>
          <a:bodyPr/>
          <a:lstStyle/>
          <a:p>
            <a:pPr>
              <a:defRPr/>
            </a:pPr>
            <a:fld id="{2346C6CC-1531-9D43-9929-56C34AA4FDB5}" type="slidenum">
              <a:rPr lang="en-US" smtClean="0"/>
              <a:pPr>
                <a:defRPr/>
              </a:pPr>
              <a:t>21</a:t>
            </a:fld>
            <a:endParaRPr lang="en-US" dirty="0"/>
          </a:p>
        </p:txBody>
      </p:sp>
    </p:spTree>
    <p:extLst>
      <p:ext uri="{BB962C8B-B14F-4D97-AF65-F5344CB8AC3E}">
        <p14:creationId xmlns:p14="http://schemas.microsoft.com/office/powerpoint/2010/main" val="2669981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4D188-CFB3-4378-BB8C-9C0DD2D19F82}"/>
              </a:ext>
            </a:extLst>
          </p:cNvPr>
          <p:cNvSpPr>
            <a:spLocks noGrp="1"/>
          </p:cNvSpPr>
          <p:nvPr>
            <p:ph type="title"/>
          </p:nvPr>
        </p:nvSpPr>
        <p:spPr/>
        <p:txBody>
          <a:bodyPr>
            <a:normAutofit/>
          </a:bodyPr>
          <a:lstStyle/>
          <a:p>
            <a:r>
              <a:rPr lang="en-US" dirty="0"/>
              <a:t>Amend the IWRP</a:t>
            </a:r>
          </a:p>
        </p:txBody>
      </p:sp>
      <p:sp>
        <p:nvSpPr>
          <p:cNvPr id="3" name="Content Placeholder 2">
            <a:extLst>
              <a:ext uri="{FF2B5EF4-FFF2-40B4-BE49-F238E27FC236}">
                <a16:creationId xmlns:a16="http://schemas.microsoft.com/office/drawing/2014/main" id="{B570F4C6-C1F3-4CCA-9AD3-D8368E8EEF28}"/>
              </a:ext>
            </a:extLst>
          </p:cNvPr>
          <p:cNvSpPr>
            <a:spLocks noGrp="1"/>
          </p:cNvSpPr>
          <p:nvPr>
            <p:ph idx="1"/>
          </p:nvPr>
        </p:nvSpPr>
        <p:spPr/>
        <p:txBody>
          <a:bodyPr/>
          <a:lstStyle/>
          <a:p>
            <a:pPr marL="0" indent="0">
              <a:buNone/>
            </a:pPr>
            <a:r>
              <a:rPr lang="en-US" sz="2400" dirty="0"/>
              <a:t>The VRC must ensure that the objectives of the IWRP specifically address the following:</a:t>
            </a:r>
          </a:p>
          <a:p>
            <a:r>
              <a:rPr lang="en-US" sz="2400" dirty="0"/>
              <a:t>Allocation of resources.</a:t>
            </a:r>
          </a:p>
          <a:p>
            <a:r>
              <a:rPr lang="en-US" sz="2400" dirty="0"/>
              <a:t>Purchasing of equipment, inventory, and supplies.</a:t>
            </a:r>
          </a:p>
          <a:p>
            <a:r>
              <a:rPr lang="en-US" sz="2400" dirty="0"/>
              <a:t>Required licenses and permits.</a:t>
            </a:r>
          </a:p>
          <a:p>
            <a:r>
              <a:rPr lang="en-US" sz="2400" dirty="0"/>
              <a:t>Funding needs.</a:t>
            </a:r>
          </a:p>
          <a:p>
            <a:pPr marL="0" indent="0">
              <a:buNone/>
            </a:pPr>
            <a:endParaRPr lang="en-US" dirty="0"/>
          </a:p>
        </p:txBody>
      </p:sp>
      <p:sp>
        <p:nvSpPr>
          <p:cNvPr id="6" name="Slide Number Placeholder 5">
            <a:extLst>
              <a:ext uri="{FF2B5EF4-FFF2-40B4-BE49-F238E27FC236}">
                <a16:creationId xmlns:a16="http://schemas.microsoft.com/office/drawing/2014/main" id="{701CA2CB-ABD8-4DBB-98A6-67E0D3A46D06}"/>
              </a:ext>
            </a:extLst>
          </p:cNvPr>
          <p:cNvSpPr>
            <a:spLocks noGrp="1"/>
          </p:cNvSpPr>
          <p:nvPr>
            <p:ph type="sldNum" sz="quarter" idx="12"/>
          </p:nvPr>
        </p:nvSpPr>
        <p:spPr/>
        <p:txBody>
          <a:bodyPr/>
          <a:lstStyle/>
          <a:p>
            <a:pPr>
              <a:defRPr/>
            </a:pPr>
            <a:fld id="{2346C6CC-1531-9D43-9929-56C34AA4FDB5}" type="slidenum">
              <a:rPr lang="en-US" smtClean="0"/>
              <a:pPr>
                <a:defRPr/>
              </a:pPr>
              <a:t>22</a:t>
            </a:fld>
            <a:endParaRPr lang="en-US" dirty="0"/>
          </a:p>
        </p:txBody>
      </p:sp>
    </p:spTree>
    <p:extLst>
      <p:ext uri="{BB962C8B-B14F-4D97-AF65-F5344CB8AC3E}">
        <p14:creationId xmlns:p14="http://schemas.microsoft.com/office/powerpoint/2010/main" val="287840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EF52AE-2864-4693-8A19-DB29303E887F}"/>
              </a:ext>
            </a:extLst>
          </p:cNvPr>
          <p:cNvSpPr>
            <a:spLocks noGrp="1"/>
          </p:cNvSpPr>
          <p:nvPr>
            <p:ph type="title"/>
          </p:nvPr>
        </p:nvSpPr>
        <p:spPr/>
        <p:txBody>
          <a:bodyPr>
            <a:noAutofit/>
          </a:bodyPr>
          <a:lstStyle/>
          <a:p>
            <a:r>
              <a:rPr lang="en-US" dirty="0"/>
              <a:t>Special Services &amp; Assistance for Category I</a:t>
            </a:r>
          </a:p>
        </p:txBody>
      </p:sp>
      <p:sp>
        <p:nvSpPr>
          <p:cNvPr id="2" name="Content Placeholder 1">
            <a:extLst>
              <a:ext uri="{FF2B5EF4-FFF2-40B4-BE49-F238E27FC236}">
                <a16:creationId xmlns:a16="http://schemas.microsoft.com/office/drawing/2014/main" id="{7FF57853-1FFD-4405-8531-35036ADF8282}"/>
              </a:ext>
            </a:extLst>
          </p:cNvPr>
          <p:cNvSpPr>
            <a:spLocks noGrp="1"/>
          </p:cNvSpPr>
          <p:nvPr>
            <p:ph idx="1"/>
          </p:nvPr>
        </p:nvSpPr>
        <p:spPr>
          <a:xfrm>
            <a:off x="420626" y="1108870"/>
            <a:ext cx="11542774" cy="4767711"/>
          </a:xfrm>
        </p:spPr>
        <p:txBody>
          <a:bodyPr>
            <a:normAutofit/>
          </a:bodyPr>
          <a:lstStyle/>
          <a:p>
            <a:pPr marL="0" indent="0">
              <a:buNone/>
            </a:pPr>
            <a:r>
              <a:rPr lang="en-US" sz="2400" dirty="0"/>
              <a:t>VR&amp;E may provide the following level of special services and assistance to claimants assigned to </a:t>
            </a:r>
            <a:r>
              <a:rPr lang="en-US" sz="2400" b="1" dirty="0"/>
              <a:t>Category I: </a:t>
            </a:r>
          </a:p>
          <a:p>
            <a:pPr marL="0" indent="0">
              <a:buNone/>
            </a:pPr>
            <a:endParaRPr lang="en-US" sz="2400" dirty="0"/>
          </a:p>
          <a:p>
            <a:r>
              <a:rPr lang="en-US" sz="2400" dirty="0"/>
              <a:t>Comprehensive training</a:t>
            </a:r>
          </a:p>
          <a:p>
            <a:pPr>
              <a:buFont typeface="Arial" panose="020B0604020202020204" pitchFamily="34" charset="0"/>
              <a:buChar char="•"/>
            </a:pPr>
            <a:r>
              <a:rPr lang="en-US" sz="2400" dirty="0"/>
              <a:t>Minimum stocks of materials</a:t>
            </a:r>
          </a:p>
          <a:p>
            <a:r>
              <a:rPr lang="en-US" sz="2400" dirty="0"/>
              <a:t>Expendable items required for day-to-day operations</a:t>
            </a:r>
          </a:p>
          <a:p>
            <a:r>
              <a:rPr lang="en-US" sz="2400" dirty="0"/>
              <a:t> Essential equipment</a:t>
            </a:r>
          </a:p>
          <a:p>
            <a:r>
              <a:rPr lang="en-US" sz="2400" dirty="0"/>
              <a:t>Incidental services</a:t>
            </a:r>
          </a:p>
          <a:p>
            <a:r>
              <a:rPr lang="en-US" sz="2400" dirty="0"/>
              <a:t>Job development and placement services.</a:t>
            </a:r>
          </a:p>
          <a:p>
            <a:endParaRPr lang="en-US" dirty="0"/>
          </a:p>
        </p:txBody>
      </p:sp>
      <p:sp>
        <p:nvSpPr>
          <p:cNvPr id="6" name="Slide Number Placeholder 5">
            <a:extLst>
              <a:ext uri="{FF2B5EF4-FFF2-40B4-BE49-F238E27FC236}">
                <a16:creationId xmlns:a16="http://schemas.microsoft.com/office/drawing/2014/main" id="{19B9FAC9-836F-473E-9E37-4CA048E1CAF7}"/>
              </a:ext>
            </a:extLst>
          </p:cNvPr>
          <p:cNvSpPr>
            <a:spLocks noGrp="1"/>
          </p:cNvSpPr>
          <p:nvPr>
            <p:ph type="sldNum" sz="quarter" idx="12"/>
          </p:nvPr>
        </p:nvSpPr>
        <p:spPr/>
        <p:txBody>
          <a:bodyPr/>
          <a:lstStyle/>
          <a:p>
            <a:pPr>
              <a:defRPr/>
            </a:pPr>
            <a:fld id="{2346C6CC-1531-9D43-9929-56C34AA4FDB5}" type="slidenum">
              <a:rPr lang="en-US" smtClean="0"/>
              <a:pPr>
                <a:defRPr/>
              </a:pPr>
              <a:t>23</a:t>
            </a:fld>
            <a:endParaRPr lang="en-US" dirty="0"/>
          </a:p>
        </p:txBody>
      </p:sp>
    </p:spTree>
    <p:extLst>
      <p:ext uri="{BB962C8B-B14F-4D97-AF65-F5344CB8AC3E}">
        <p14:creationId xmlns:p14="http://schemas.microsoft.com/office/powerpoint/2010/main" val="2995318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ED300D-2043-4951-BF88-7F8D4E50FF5F}"/>
              </a:ext>
            </a:extLst>
          </p:cNvPr>
          <p:cNvSpPr>
            <a:spLocks noGrp="1"/>
          </p:cNvSpPr>
          <p:nvPr>
            <p:ph type="title"/>
          </p:nvPr>
        </p:nvSpPr>
        <p:spPr/>
        <p:txBody>
          <a:bodyPr>
            <a:noAutofit/>
          </a:bodyPr>
          <a:lstStyle/>
          <a:p>
            <a:r>
              <a:rPr lang="en-US" dirty="0"/>
              <a:t>Special Services &amp; Assistance for Category II </a:t>
            </a:r>
          </a:p>
        </p:txBody>
      </p:sp>
      <p:sp>
        <p:nvSpPr>
          <p:cNvPr id="2" name="Content Placeholder 1">
            <a:extLst>
              <a:ext uri="{FF2B5EF4-FFF2-40B4-BE49-F238E27FC236}">
                <a16:creationId xmlns:a16="http://schemas.microsoft.com/office/drawing/2014/main" id="{AB2C8D97-7C3E-49D8-AC40-41348D7243DF}"/>
              </a:ext>
            </a:extLst>
          </p:cNvPr>
          <p:cNvSpPr>
            <a:spLocks noGrp="1"/>
          </p:cNvSpPr>
          <p:nvPr>
            <p:ph idx="1"/>
          </p:nvPr>
        </p:nvSpPr>
        <p:spPr>
          <a:xfrm>
            <a:off x="420626" y="1033984"/>
            <a:ext cx="10018774" cy="4767711"/>
          </a:xfrm>
        </p:spPr>
        <p:txBody>
          <a:bodyPr>
            <a:normAutofit/>
          </a:bodyPr>
          <a:lstStyle/>
          <a:p>
            <a:pPr marL="0" indent="0">
              <a:buNone/>
            </a:pPr>
            <a:r>
              <a:rPr lang="en-US" sz="2400" dirty="0"/>
              <a:t>VR&amp;E may provide the following level of special services and assistance to claimants assigned to </a:t>
            </a:r>
            <a:r>
              <a:rPr lang="en-US" sz="2400" b="1" dirty="0"/>
              <a:t>Category II</a:t>
            </a:r>
            <a:r>
              <a:rPr lang="en-US" sz="2400" dirty="0"/>
              <a:t>:</a:t>
            </a:r>
          </a:p>
          <a:p>
            <a:pPr marL="0" indent="0">
              <a:buNone/>
            </a:pPr>
            <a:endParaRPr lang="en-US" sz="2400" dirty="0"/>
          </a:p>
          <a:p>
            <a:r>
              <a:rPr lang="en-US" sz="2400" dirty="0"/>
              <a:t>Comprehensive training</a:t>
            </a:r>
          </a:p>
          <a:p>
            <a:r>
              <a:rPr lang="en-US" sz="2400" dirty="0"/>
              <a:t>Incidental training</a:t>
            </a:r>
          </a:p>
          <a:p>
            <a:r>
              <a:rPr lang="en-US" sz="2400" dirty="0"/>
              <a:t>License or other fees required for employment</a:t>
            </a:r>
          </a:p>
          <a:p>
            <a:r>
              <a:rPr lang="en-US" sz="2400" dirty="0"/>
              <a:t>Necessary tools and supplies that are required of all individuals to begin employment in the approved occupational field. </a:t>
            </a:r>
          </a:p>
          <a:p>
            <a:r>
              <a:rPr lang="en-US" sz="2400" dirty="0"/>
              <a:t>Job development and placement services</a:t>
            </a:r>
          </a:p>
          <a:p>
            <a:pPr marL="0" indent="0">
              <a:buNone/>
            </a:pPr>
            <a:endParaRPr lang="en-US" sz="2800" dirty="0"/>
          </a:p>
          <a:p>
            <a:pPr marL="0" indent="0">
              <a:buNone/>
            </a:pPr>
            <a:endParaRPr lang="en-US" sz="2800" dirty="0"/>
          </a:p>
        </p:txBody>
      </p:sp>
      <p:sp>
        <p:nvSpPr>
          <p:cNvPr id="6" name="Slide Number Placeholder 5">
            <a:extLst>
              <a:ext uri="{FF2B5EF4-FFF2-40B4-BE49-F238E27FC236}">
                <a16:creationId xmlns:a16="http://schemas.microsoft.com/office/drawing/2014/main" id="{8F373302-CF7D-40A7-9C82-925B16658BEB}"/>
              </a:ext>
            </a:extLst>
          </p:cNvPr>
          <p:cNvSpPr>
            <a:spLocks noGrp="1"/>
          </p:cNvSpPr>
          <p:nvPr>
            <p:ph type="sldNum" sz="quarter" idx="12"/>
          </p:nvPr>
        </p:nvSpPr>
        <p:spPr/>
        <p:txBody>
          <a:bodyPr/>
          <a:lstStyle/>
          <a:p>
            <a:pPr>
              <a:defRPr/>
            </a:pPr>
            <a:fld id="{2346C6CC-1531-9D43-9929-56C34AA4FDB5}" type="slidenum">
              <a:rPr lang="en-US" smtClean="0"/>
              <a:pPr>
                <a:defRPr/>
              </a:pPr>
              <a:t>24</a:t>
            </a:fld>
            <a:endParaRPr lang="en-US" dirty="0"/>
          </a:p>
        </p:txBody>
      </p:sp>
    </p:spTree>
    <p:extLst>
      <p:ext uri="{BB962C8B-B14F-4D97-AF65-F5344CB8AC3E}">
        <p14:creationId xmlns:p14="http://schemas.microsoft.com/office/powerpoint/2010/main" val="3686908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7227-6B42-4825-8160-0DA37AB143D4}"/>
              </a:ext>
            </a:extLst>
          </p:cNvPr>
          <p:cNvSpPr>
            <a:spLocks noGrp="1"/>
          </p:cNvSpPr>
          <p:nvPr>
            <p:ph type="title"/>
          </p:nvPr>
        </p:nvSpPr>
        <p:spPr/>
        <p:txBody>
          <a:bodyPr>
            <a:normAutofit/>
          </a:bodyPr>
          <a:lstStyle/>
          <a:p>
            <a:r>
              <a:rPr lang="en-US" dirty="0"/>
              <a:t>Retroactive Induction and Retroactive Reimbursement</a:t>
            </a:r>
          </a:p>
        </p:txBody>
      </p:sp>
      <p:sp>
        <p:nvSpPr>
          <p:cNvPr id="3" name="Content Placeholder 2">
            <a:extLst>
              <a:ext uri="{FF2B5EF4-FFF2-40B4-BE49-F238E27FC236}">
                <a16:creationId xmlns:a16="http://schemas.microsoft.com/office/drawing/2014/main" id="{B1AB9FE2-13CE-470B-9564-5EB63ADFB9A7}"/>
              </a:ext>
            </a:extLst>
          </p:cNvPr>
          <p:cNvSpPr>
            <a:spLocks noGrp="1"/>
          </p:cNvSpPr>
          <p:nvPr>
            <p:ph idx="1"/>
          </p:nvPr>
        </p:nvSpPr>
        <p:spPr/>
        <p:txBody>
          <a:bodyPr>
            <a:normAutofit/>
          </a:bodyPr>
          <a:lstStyle/>
          <a:p>
            <a:endParaRPr lang="en-US" sz="2400" dirty="0"/>
          </a:p>
          <a:p>
            <a:r>
              <a:rPr lang="en-US" sz="2400" dirty="0"/>
              <a:t>Retroactive induction may be considered if the claimant incurred costs for training or other rehabilitation services related to training.  </a:t>
            </a:r>
          </a:p>
          <a:p>
            <a:endParaRPr lang="en-US" sz="2400" dirty="0"/>
          </a:p>
          <a:p>
            <a:r>
              <a:rPr lang="en-US" sz="2400" dirty="0"/>
              <a:t>Retroactive reimbursement may be considered if the claimant utilized Chapter 33 to gain the skills necessary to operate a business. </a:t>
            </a:r>
          </a:p>
        </p:txBody>
      </p:sp>
      <p:sp>
        <p:nvSpPr>
          <p:cNvPr id="6" name="Slide Number Placeholder 5">
            <a:extLst>
              <a:ext uri="{FF2B5EF4-FFF2-40B4-BE49-F238E27FC236}">
                <a16:creationId xmlns:a16="http://schemas.microsoft.com/office/drawing/2014/main" id="{F3D029A5-E1A2-45F2-A03D-12DB037729F0}"/>
              </a:ext>
            </a:extLst>
          </p:cNvPr>
          <p:cNvSpPr>
            <a:spLocks noGrp="1"/>
          </p:cNvSpPr>
          <p:nvPr>
            <p:ph type="sldNum" sz="quarter" idx="12"/>
          </p:nvPr>
        </p:nvSpPr>
        <p:spPr/>
        <p:txBody>
          <a:bodyPr/>
          <a:lstStyle/>
          <a:p>
            <a:pPr>
              <a:defRPr/>
            </a:pPr>
            <a:fld id="{2346C6CC-1531-9D43-9929-56C34AA4FDB5}" type="slidenum">
              <a:rPr lang="en-US" smtClean="0"/>
              <a:pPr>
                <a:defRPr/>
              </a:pPr>
              <a:t>25</a:t>
            </a:fld>
            <a:endParaRPr lang="en-US" dirty="0"/>
          </a:p>
        </p:txBody>
      </p:sp>
    </p:spTree>
    <p:extLst>
      <p:ext uri="{BB962C8B-B14F-4D97-AF65-F5344CB8AC3E}">
        <p14:creationId xmlns:p14="http://schemas.microsoft.com/office/powerpoint/2010/main" val="4035798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5FFF5-6B36-43A5-9FD4-6E8AE8E463A5}"/>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41F7CB5E-2C4A-4BF5-80D0-07B79130DE2F}"/>
              </a:ext>
            </a:extLst>
          </p:cNvPr>
          <p:cNvSpPr>
            <a:spLocks noGrp="1"/>
          </p:cNvSpPr>
          <p:nvPr>
            <p:ph idx="1"/>
          </p:nvPr>
        </p:nvSpPr>
        <p:spPr/>
        <p:txBody>
          <a:bodyPr/>
          <a:lstStyle/>
          <a:p>
            <a:pPr marL="0" indent="0">
              <a:buNone/>
            </a:pPr>
            <a:r>
              <a:rPr lang="en-US" sz="2400" dirty="0"/>
              <a:t>VA will not authorize any of the following items, under any circumstances:</a:t>
            </a:r>
          </a:p>
          <a:p>
            <a:r>
              <a:rPr lang="en-US" sz="2400" dirty="0"/>
              <a:t>Full or partial payment to purchase land or buildings</a:t>
            </a:r>
          </a:p>
          <a:p>
            <a:r>
              <a:rPr lang="en-US" sz="2400" dirty="0"/>
              <a:t>Lease or rental payments</a:t>
            </a:r>
          </a:p>
          <a:p>
            <a:r>
              <a:rPr lang="en-US" sz="2400" dirty="0"/>
              <a:t>Purchase or rentals of cars, trucks, or other means of transportation.</a:t>
            </a:r>
          </a:p>
          <a:p>
            <a:r>
              <a:rPr lang="en-US" sz="2400" dirty="0"/>
              <a:t>Stocking either a farm for animal husbandry operations or a fishery</a:t>
            </a:r>
          </a:p>
          <a:p>
            <a:r>
              <a:rPr lang="en-US" sz="2400" dirty="0"/>
              <a:t>Franchise fees</a:t>
            </a:r>
          </a:p>
          <a:p>
            <a:r>
              <a:rPr lang="en-US" sz="2400" dirty="0"/>
              <a:t>Support for non-profit business concepts</a:t>
            </a:r>
          </a:p>
          <a:p>
            <a:endParaRPr lang="en-US" dirty="0"/>
          </a:p>
        </p:txBody>
      </p:sp>
      <p:sp>
        <p:nvSpPr>
          <p:cNvPr id="6" name="Slide Number Placeholder 5">
            <a:extLst>
              <a:ext uri="{FF2B5EF4-FFF2-40B4-BE49-F238E27FC236}">
                <a16:creationId xmlns:a16="http://schemas.microsoft.com/office/drawing/2014/main" id="{5746CEB4-D13C-461E-A81D-D763A479F7F4}"/>
              </a:ext>
            </a:extLst>
          </p:cNvPr>
          <p:cNvSpPr>
            <a:spLocks noGrp="1"/>
          </p:cNvSpPr>
          <p:nvPr>
            <p:ph type="sldNum" sz="quarter" idx="12"/>
          </p:nvPr>
        </p:nvSpPr>
        <p:spPr/>
        <p:txBody>
          <a:bodyPr/>
          <a:lstStyle/>
          <a:p>
            <a:pPr>
              <a:defRPr/>
            </a:pPr>
            <a:fld id="{2346C6CC-1531-9D43-9929-56C34AA4FDB5}" type="slidenum">
              <a:rPr lang="en-US" smtClean="0"/>
              <a:pPr>
                <a:defRPr/>
              </a:pPr>
              <a:t>26</a:t>
            </a:fld>
            <a:endParaRPr lang="en-US" dirty="0"/>
          </a:p>
        </p:txBody>
      </p:sp>
    </p:spTree>
    <p:extLst>
      <p:ext uri="{BB962C8B-B14F-4D97-AF65-F5344CB8AC3E}">
        <p14:creationId xmlns:p14="http://schemas.microsoft.com/office/powerpoint/2010/main" val="3201290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E77EC-C01E-433A-9FA9-2C25B0921D09}"/>
              </a:ext>
            </a:extLst>
          </p:cNvPr>
          <p:cNvSpPr>
            <a:spLocks noGrp="1"/>
          </p:cNvSpPr>
          <p:nvPr>
            <p:ph type="title"/>
          </p:nvPr>
        </p:nvSpPr>
        <p:spPr/>
        <p:txBody>
          <a:bodyPr/>
          <a:lstStyle/>
          <a:p>
            <a:r>
              <a:rPr lang="en-US" dirty="0"/>
              <a:t>Corporate WINRS Activity</a:t>
            </a:r>
          </a:p>
        </p:txBody>
      </p:sp>
      <p:sp>
        <p:nvSpPr>
          <p:cNvPr id="3" name="Content Placeholder 2">
            <a:extLst>
              <a:ext uri="{FF2B5EF4-FFF2-40B4-BE49-F238E27FC236}">
                <a16:creationId xmlns:a16="http://schemas.microsoft.com/office/drawing/2014/main" id="{D6FCE1F3-93E8-4CAC-B399-F6597FAE6AC0}"/>
              </a:ext>
            </a:extLst>
          </p:cNvPr>
          <p:cNvSpPr>
            <a:spLocks noGrp="1"/>
          </p:cNvSpPr>
          <p:nvPr>
            <p:ph idx="1"/>
          </p:nvPr>
        </p:nvSpPr>
        <p:spPr/>
        <p:txBody>
          <a:bodyPr>
            <a:normAutofit/>
          </a:bodyPr>
          <a:lstStyle/>
          <a:p>
            <a:r>
              <a:rPr lang="en-US" sz="2400" dirty="0"/>
              <a:t>When the VRC and the claimant agree upon the services to be provided during the self-employment plan, the VRC must amend the initial IWRP.</a:t>
            </a:r>
          </a:p>
        </p:txBody>
      </p:sp>
      <p:sp>
        <p:nvSpPr>
          <p:cNvPr id="6" name="Slide Number Placeholder 5">
            <a:extLst>
              <a:ext uri="{FF2B5EF4-FFF2-40B4-BE49-F238E27FC236}">
                <a16:creationId xmlns:a16="http://schemas.microsoft.com/office/drawing/2014/main" id="{C4FCE14C-34CE-4F70-8C1A-A3AC6B67B933}"/>
              </a:ext>
            </a:extLst>
          </p:cNvPr>
          <p:cNvSpPr>
            <a:spLocks noGrp="1"/>
          </p:cNvSpPr>
          <p:nvPr>
            <p:ph type="sldNum" sz="quarter" idx="12"/>
          </p:nvPr>
        </p:nvSpPr>
        <p:spPr/>
        <p:txBody>
          <a:bodyPr/>
          <a:lstStyle/>
          <a:p>
            <a:pPr>
              <a:defRPr/>
            </a:pPr>
            <a:fld id="{2346C6CC-1531-9D43-9929-56C34AA4FDB5}" type="slidenum">
              <a:rPr lang="en-US" smtClean="0"/>
              <a:pPr>
                <a:defRPr/>
              </a:pPr>
              <a:t>27</a:t>
            </a:fld>
            <a:endParaRPr lang="en-US" dirty="0"/>
          </a:p>
        </p:txBody>
      </p:sp>
    </p:spTree>
    <p:extLst>
      <p:ext uri="{BB962C8B-B14F-4D97-AF65-F5344CB8AC3E}">
        <p14:creationId xmlns:p14="http://schemas.microsoft.com/office/powerpoint/2010/main" val="1088978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CA336-92FE-43FD-B069-2DED937ECE87}"/>
              </a:ext>
            </a:extLst>
          </p:cNvPr>
          <p:cNvSpPr>
            <a:spLocks noGrp="1"/>
          </p:cNvSpPr>
          <p:nvPr>
            <p:ph type="title"/>
          </p:nvPr>
        </p:nvSpPr>
        <p:spPr/>
        <p:txBody>
          <a:bodyPr/>
          <a:lstStyle/>
          <a:p>
            <a:r>
              <a:rPr lang="en-US" dirty="0"/>
              <a:t>Self-Employment Plan Concurrence</a:t>
            </a:r>
          </a:p>
        </p:txBody>
      </p:sp>
      <p:sp>
        <p:nvSpPr>
          <p:cNvPr id="3" name="Content Placeholder 2">
            <a:extLst>
              <a:ext uri="{FF2B5EF4-FFF2-40B4-BE49-F238E27FC236}">
                <a16:creationId xmlns:a16="http://schemas.microsoft.com/office/drawing/2014/main" id="{7EC06D32-08FE-4439-AC65-8FB074F0200F}"/>
              </a:ext>
            </a:extLst>
          </p:cNvPr>
          <p:cNvSpPr>
            <a:spLocks noGrp="1"/>
          </p:cNvSpPr>
          <p:nvPr>
            <p:ph idx="1"/>
          </p:nvPr>
        </p:nvSpPr>
        <p:spPr/>
        <p:txBody>
          <a:bodyPr/>
          <a:lstStyle/>
          <a:p>
            <a:pPr marL="0" indent="0">
              <a:buNone/>
            </a:pPr>
            <a:r>
              <a:rPr lang="en-US" sz="2400" dirty="0"/>
              <a:t>Prior to execution of the business plan, the following self-employment cases must be submitted to VR&amp;E Service for approval: </a:t>
            </a:r>
          </a:p>
          <a:p>
            <a:pPr marL="0" indent="0">
              <a:buNone/>
            </a:pPr>
            <a:endParaRPr lang="en-US" sz="2400" dirty="0"/>
          </a:p>
          <a:p>
            <a:pPr marL="514350" indent="-514350">
              <a:buAutoNum type="alphaLcParenBoth"/>
            </a:pPr>
            <a:r>
              <a:rPr lang="en-US" dirty="0"/>
              <a:t>Category I, regardless of program cost</a:t>
            </a:r>
          </a:p>
          <a:p>
            <a:pPr marL="749300" lvl="1" indent="-292100">
              <a:buFont typeface="Arial" panose="020B0604020202020204" pitchFamily="34" charset="0"/>
              <a:buChar char="•"/>
            </a:pPr>
            <a:r>
              <a:rPr lang="en-US" sz="2100" dirty="0"/>
              <a:t>Note:  VR&amp;E Service must approve a Category I designation prior to the business plan development. </a:t>
            </a:r>
          </a:p>
          <a:p>
            <a:endParaRPr lang="en-US" dirty="0"/>
          </a:p>
          <a:p>
            <a:pPr marL="0" indent="0">
              <a:buNone/>
            </a:pPr>
            <a:r>
              <a:rPr lang="en-US" dirty="0"/>
              <a:t>(b) Category II, if the program cost is over $25,000. </a:t>
            </a:r>
          </a:p>
          <a:p>
            <a:pPr lvl="1">
              <a:buFont typeface="Arial" panose="020B0604020202020204" pitchFamily="34" charset="0"/>
              <a:buChar char="•"/>
            </a:pPr>
            <a:r>
              <a:rPr lang="en-US" sz="2100" dirty="0"/>
              <a:t>The VREO or designee must submit the approval request documentation with the VR&amp;E record to the attention of the Executive Director of VR&amp;E Service.  The case will be reviewed for appropriateness of the entitlement and feasibility determination, as well as the category</a:t>
            </a:r>
            <a:r>
              <a:rPr lang="en-US" sz="2400" dirty="0"/>
              <a:t> assignment. </a:t>
            </a:r>
          </a:p>
          <a:p>
            <a:pPr marL="0" indent="0">
              <a:buNone/>
            </a:pPr>
            <a:endParaRPr lang="en-US" sz="2400" dirty="0"/>
          </a:p>
        </p:txBody>
      </p:sp>
      <p:sp>
        <p:nvSpPr>
          <p:cNvPr id="6" name="Slide Number Placeholder 5">
            <a:extLst>
              <a:ext uri="{FF2B5EF4-FFF2-40B4-BE49-F238E27FC236}">
                <a16:creationId xmlns:a16="http://schemas.microsoft.com/office/drawing/2014/main" id="{D9BD2517-DFD6-43B2-9C12-2CDC51BC5D95}"/>
              </a:ext>
            </a:extLst>
          </p:cNvPr>
          <p:cNvSpPr>
            <a:spLocks noGrp="1"/>
          </p:cNvSpPr>
          <p:nvPr>
            <p:ph type="sldNum" sz="quarter" idx="12"/>
          </p:nvPr>
        </p:nvSpPr>
        <p:spPr/>
        <p:txBody>
          <a:bodyPr/>
          <a:lstStyle/>
          <a:p>
            <a:pPr>
              <a:defRPr/>
            </a:pPr>
            <a:fld id="{2346C6CC-1531-9D43-9929-56C34AA4FDB5}" type="slidenum">
              <a:rPr lang="en-US" smtClean="0"/>
              <a:pPr>
                <a:defRPr/>
              </a:pPr>
              <a:t>28</a:t>
            </a:fld>
            <a:endParaRPr lang="en-US" dirty="0"/>
          </a:p>
        </p:txBody>
      </p:sp>
    </p:spTree>
    <p:extLst>
      <p:ext uri="{BB962C8B-B14F-4D97-AF65-F5344CB8AC3E}">
        <p14:creationId xmlns:p14="http://schemas.microsoft.com/office/powerpoint/2010/main" val="3041634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A2EDA-365B-41A0-B047-E1579C0378C0}"/>
              </a:ext>
            </a:extLst>
          </p:cNvPr>
          <p:cNvSpPr>
            <a:spLocks noGrp="1"/>
          </p:cNvSpPr>
          <p:nvPr>
            <p:ph type="title"/>
          </p:nvPr>
        </p:nvSpPr>
        <p:spPr/>
        <p:txBody>
          <a:bodyPr/>
          <a:lstStyle/>
          <a:p>
            <a:r>
              <a:rPr lang="en-US" dirty="0"/>
              <a:t>Case Management</a:t>
            </a:r>
          </a:p>
        </p:txBody>
      </p:sp>
      <p:sp>
        <p:nvSpPr>
          <p:cNvPr id="3" name="Content Placeholder 2">
            <a:extLst>
              <a:ext uri="{FF2B5EF4-FFF2-40B4-BE49-F238E27FC236}">
                <a16:creationId xmlns:a16="http://schemas.microsoft.com/office/drawing/2014/main" id="{5EF76CD0-61D2-483A-B21B-BF15768CF63F}"/>
              </a:ext>
            </a:extLst>
          </p:cNvPr>
          <p:cNvSpPr>
            <a:spLocks noGrp="1"/>
          </p:cNvSpPr>
          <p:nvPr>
            <p:ph idx="1"/>
          </p:nvPr>
        </p:nvSpPr>
        <p:spPr/>
        <p:txBody>
          <a:bodyPr>
            <a:normAutofit/>
          </a:bodyPr>
          <a:lstStyle/>
          <a:p>
            <a:r>
              <a:rPr lang="en-US" sz="2400" dirty="0"/>
              <a:t>VRC must discuss any concerns with the claimant that may arise and take appropriate action(s) to address those concerns, ensuring that the claimant has every opportunity to succeed.</a:t>
            </a:r>
          </a:p>
          <a:p>
            <a:endParaRPr lang="en-US" sz="2400" dirty="0"/>
          </a:p>
          <a:p>
            <a:r>
              <a:rPr lang="en-US" sz="2400" dirty="0"/>
              <a:t>If the claimant is not progressing with the plan as expected, or it becomes clear that the goal of the plan needs to be reassessed, the VRC must amend the rehabilitation plan.</a:t>
            </a:r>
          </a:p>
          <a:p>
            <a:pPr marL="0" indent="0">
              <a:buNone/>
            </a:pPr>
            <a:endParaRPr lang="en-US" sz="2400" dirty="0"/>
          </a:p>
          <a:p>
            <a:pPr marL="0" indent="0">
              <a:buNone/>
            </a:pPr>
            <a:r>
              <a:rPr lang="en-US" sz="2400" dirty="0"/>
              <a:t>*Case management levels: </a:t>
            </a:r>
          </a:p>
          <a:p>
            <a:r>
              <a:rPr lang="en-US" sz="2400" dirty="0"/>
              <a:t>IWRP- Level 2</a:t>
            </a:r>
          </a:p>
          <a:p>
            <a:r>
              <a:rPr lang="en-US" sz="2400" dirty="0"/>
              <a:t>IEAP- Level 3</a:t>
            </a:r>
          </a:p>
        </p:txBody>
      </p:sp>
      <p:sp>
        <p:nvSpPr>
          <p:cNvPr id="6" name="Slide Number Placeholder 5">
            <a:extLst>
              <a:ext uri="{FF2B5EF4-FFF2-40B4-BE49-F238E27FC236}">
                <a16:creationId xmlns:a16="http://schemas.microsoft.com/office/drawing/2014/main" id="{126FCA6F-8CE8-4BF5-A856-A1A14504CD54}"/>
              </a:ext>
            </a:extLst>
          </p:cNvPr>
          <p:cNvSpPr>
            <a:spLocks noGrp="1"/>
          </p:cNvSpPr>
          <p:nvPr>
            <p:ph type="sldNum" sz="quarter" idx="12"/>
          </p:nvPr>
        </p:nvSpPr>
        <p:spPr/>
        <p:txBody>
          <a:bodyPr/>
          <a:lstStyle/>
          <a:p>
            <a:pPr>
              <a:defRPr/>
            </a:pPr>
            <a:fld id="{2346C6CC-1531-9D43-9929-56C34AA4FDB5}" type="slidenum">
              <a:rPr lang="en-US" smtClean="0"/>
              <a:pPr>
                <a:defRPr/>
              </a:pPr>
              <a:t>29</a:t>
            </a:fld>
            <a:endParaRPr lang="en-US" dirty="0"/>
          </a:p>
        </p:txBody>
      </p:sp>
    </p:spTree>
    <p:extLst>
      <p:ext uri="{BB962C8B-B14F-4D97-AF65-F5344CB8AC3E}">
        <p14:creationId xmlns:p14="http://schemas.microsoft.com/office/powerpoint/2010/main" val="1332615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6262" y="457200"/>
            <a:ext cx="5308439" cy="2387600"/>
          </a:xfrm>
        </p:spPr>
        <p:txBody>
          <a:bodyPr>
            <a:normAutofit/>
          </a:bodyPr>
          <a:lstStyle/>
          <a:p>
            <a:r>
              <a:rPr lang="en-US" sz="3600" dirty="0"/>
              <a:t>Self-Employment</a:t>
            </a:r>
          </a:p>
        </p:txBody>
      </p:sp>
      <p:sp>
        <p:nvSpPr>
          <p:cNvPr id="3" name="Subtitle 2"/>
          <p:cNvSpPr>
            <a:spLocks noGrp="1"/>
          </p:cNvSpPr>
          <p:nvPr>
            <p:ph type="subTitle" idx="1"/>
          </p:nvPr>
        </p:nvSpPr>
        <p:spPr>
          <a:xfrm>
            <a:off x="1816262" y="3276601"/>
            <a:ext cx="5308439" cy="933095"/>
          </a:xfrm>
        </p:spPr>
        <p:txBody>
          <a:bodyPr>
            <a:normAutofit/>
          </a:bodyPr>
          <a:lstStyle/>
          <a:p>
            <a:r>
              <a:rPr lang="en-US" sz="2800" b="1"/>
              <a:t>Virtual Training Session</a:t>
            </a:r>
            <a:endParaRPr lang="en-US" sz="2800" b="1" dirty="0"/>
          </a:p>
        </p:txBody>
      </p:sp>
      <p:sp>
        <p:nvSpPr>
          <p:cNvPr id="4" name="Subtitle 2"/>
          <p:cNvSpPr txBox="1">
            <a:spLocks/>
          </p:cNvSpPr>
          <p:nvPr/>
        </p:nvSpPr>
        <p:spPr>
          <a:xfrm>
            <a:off x="1736501" y="4861223"/>
            <a:ext cx="7467600" cy="731521"/>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800" dirty="0">
                <a:solidFill>
                  <a:schemeClr val="bg1"/>
                </a:solidFill>
                <a:latin typeface="+mj-lt"/>
              </a:rPr>
              <a:t>Briefed by:</a:t>
            </a:r>
          </a:p>
          <a:p>
            <a:r>
              <a:rPr lang="en-US" sz="1800" b="1" dirty="0">
                <a:solidFill>
                  <a:schemeClr val="bg1"/>
                </a:solidFill>
                <a:latin typeface="+mj-lt"/>
              </a:rPr>
              <a:t>Policy and Procedures, VR&amp;E Service </a:t>
            </a:r>
          </a:p>
          <a:p>
            <a:r>
              <a:rPr lang="en-US" sz="1800" dirty="0">
                <a:solidFill>
                  <a:schemeClr val="bg1"/>
                </a:solidFill>
                <a:latin typeface="+mj-lt"/>
              </a:rPr>
              <a:t> </a:t>
            </a:r>
          </a:p>
        </p:txBody>
      </p:sp>
      <p:sp>
        <p:nvSpPr>
          <p:cNvPr id="5" name="Rectangle 4"/>
          <p:cNvSpPr/>
          <p:nvPr/>
        </p:nvSpPr>
        <p:spPr>
          <a:xfrm>
            <a:off x="0" y="9144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extBox 5">
            <a:extLst>
              <a:ext uri="{FF2B5EF4-FFF2-40B4-BE49-F238E27FC236}">
                <a16:creationId xmlns:a16="http://schemas.microsoft.com/office/drawing/2014/main" id="{C3607EDB-A9AC-4B9D-97EF-B22A8F9D37B0}"/>
              </a:ext>
            </a:extLst>
          </p:cNvPr>
          <p:cNvSpPr txBox="1"/>
          <p:nvPr/>
        </p:nvSpPr>
        <p:spPr>
          <a:xfrm>
            <a:off x="8991600" y="1066800"/>
            <a:ext cx="2514600" cy="369332"/>
          </a:xfrm>
          <a:prstGeom prst="rect">
            <a:avLst/>
          </a:prstGeom>
          <a:solidFill>
            <a:srgbClr val="FFFF00"/>
          </a:solidFill>
        </p:spPr>
        <p:txBody>
          <a:bodyPr wrap="square" rtlCol="0">
            <a:spAutoFit/>
          </a:bodyPr>
          <a:lstStyle/>
          <a:p>
            <a:r>
              <a:rPr lang="en-US" dirty="0">
                <a:hlinkClick r:id="rId3"/>
              </a:rPr>
              <a:t>Click Here to Play Video</a:t>
            </a:r>
            <a:endParaRPr lang="en-US" dirty="0"/>
          </a:p>
        </p:txBody>
      </p:sp>
    </p:spTree>
    <p:extLst>
      <p:ext uri="{BB962C8B-B14F-4D97-AF65-F5344CB8AC3E}">
        <p14:creationId xmlns:p14="http://schemas.microsoft.com/office/powerpoint/2010/main" val="4080056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57E7-E85D-4F37-A701-EE2B8EDC0961}"/>
              </a:ext>
            </a:extLst>
          </p:cNvPr>
          <p:cNvSpPr>
            <a:spLocks noGrp="1"/>
          </p:cNvSpPr>
          <p:nvPr>
            <p:ph type="title"/>
          </p:nvPr>
        </p:nvSpPr>
        <p:spPr/>
        <p:txBody>
          <a:bodyPr/>
          <a:lstStyle/>
          <a:p>
            <a:r>
              <a:rPr lang="en-US" dirty="0"/>
              <a:t>Job Ready Determination</a:t>
            </a:r>
          </a:p>
        </p:txBody>
      </p:sp>
      <p:sp>
        <p:nvSpPr>
          <p:cNvPr id="3" name="Content Placeholder 2">
            <a:extLst>
              <a:ext uri="{FF2B5EF4-FFF2-40B4-BE49-F238E27FC236}">
                <a16:creationId xmlns:a16="http://schemas.microsoft.com/office/drawing/2014/main" id="{2066BEC6-9A57-4925-B973-8C0BBA329631}"/>
              </a:ext>
            </a:extLst>
          </p:cNvPr>
          <p:cNvSpPr>
            <a:spLocks noGrp="1"/>
          </p:cNvSpPr>
          <p:nvPr>
            <p:ph idx="1"/>
          </p:nvPr>
        </p:nvSpPr>
        <p:spPr/>
        <p:txBody>
          <a:bodyPr>
            <a:normAutofit/>
          </a:bodyPr>
          <a:lstStyle/>
          <a:p>
            <a:r>
              <a:rPr lang="en-US" sz="2400" dirty="0"/>
              <a:t>The VRC must make a determination of the claimant’s job-readiness after all necessary services have been provided to successfully establish the business and there are no impediments to operating the business.  </a:t>
            </a:r>
          </a:p>
        </p:txBody>
      </p:sp>
      <p:sp>
        <p:nvSpPr>
          <p:cNvPr id="6" name="Slide Number Placeholder 5">
            <a:extLst>
              <a:ext uri="{FF2B5EF4-FFF2-40B4-BE49-F238E27FC236}">
                <a16:creationId xmlns:a16="http://schemas.microsoft.com/office/drawing/2014/main" id="{B8F4C2C4-426D-4A76-A745-AEDD8B148B72}"/>
              </a:ext>
            </a:extLst>
          </p:cNvPr>
          <p:cNvSpPr>
            <a:spLocks noGrp="1"/>
          </p:cNvSpPr>
          <p:nvPr>
            <p:ph type="sldNum" sz="quarter" idx="12"/>
          </p:nvPr>
        </p:nvSpPr>
        <p:spPr/>
        <p:txBody>
          <a:bodyPr/>
          <a:lstStyle/>
          <a:p>
            <a:pPr>
              <a:defRPr/>
            </a:pPr>
            <a:fld id="{2346C6CC-1531-9D43-9929-56C34AA4FDB5}" type="slidenum">
              <a:rPr lang="en-US" smtClean="0"/>
              <a:pPr>
                <a:defRPr/>
              </a:pPr>
              <a:t>30</a:t>
            </a:fld>
            <a:endParaRPr lang="en-US" dirty="0"/>
          </a:p>
        </p:txBody>
      </p:sp>
    </p:spTree>
    <p:extLst>
      <p:ext uri="{BB962C8B-B14F-4D97-AF65-F5344CB8AC3E}">
        <p14:creationId xmlns:p14="http://schemas.microsoft.com/office/powerpoint/2010/main" val="3366019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AF6D7-3D6C-43C3-B739-E9BB1E972B5A}"/>
              </a:ext>
            </a:extLst>
          </p:cNvPr>
          <p:cNvSpPr>
            <a:spLocks noGrp="1"/>
          </p:cNvSpPr>
          <p:nvPr>
            <p:ph type="title"/>
          </p:nvPr>
        </p:nvSpPr>
        <p:spPr/>
        <p:txBody>
          <a:bodyPr/>
          <a:lstStyle/>
          <a:p>
            <a:r>
              <a:rPr lang="en-US" dirty="0"/>
              <a:t>Follow-up Activities</a:t>
            </a:r>
          </a:p>
        </p:txBody>
      </p:sp>
      <p:sp>
        <p:nvSpPr>
          <p:cNvPr id="3" name="Content Placeholder 2">
            <a:extLst>
              <a:ext uri="{FF2B5EF4-FFF2-40B4-BE49-F238E27FC236}">
                <a16:creationId xmlns:a16="http://schemas.microsoft.com/office/drawing/2014/main" id="{1FC73FD3-1AC6-4CAB-916F-D1D32A5453BE}"/>
              </a:ext>
            </a:extLst>
          </p:cNvPr>
          <p:cNvSpPr>
            <a:spLocks noGrp="1"/>
          </p:cNvSpPr>
          <p:nvPr>
            <p:ph idx="1"/>
          </p:nvPr>
        </p:nvSpPr>
        <p:spPr/>
        <p:txBody>
          <a:bodyPr>
            <a:normAutofit/>
          </a:bodyPr>
          <a:lstStyle/>
          <a:p>
            <a:pPr marL="0" indent="0">
              <a:buNone/>
            </a:pPr>
            <a:r>
              <a:rPr lang="en-US" sz="2400" dirty="0"/>
              <a:t>The VRC must perform the follow-up activities during JR status listed below: </a:t>
            </a:r>
          </a:p>
          <a:p>
            <a:r>
              <a:rPr lang="en-US" sz="2400" dirty="0"/>
              <a:t>Determine the claimant’s eligibility for Employment Adjustment Allowance (EAA) </a:t>
            </a:r>
          </a:p>
          <a:p>
            <a:r>
              <a:rPr lang="en-US" sz="2400" dirty="0"/>
              <a:t>Conduct follow-up contacts </a:t>
            </a:r>
          </a:p>
          <a:p>
            <a:r>
              <a:rPr lang="en-US" sz="2400" dirty="0"/>
              <a:t>Conduct a final site visit</a:t>
            </a:r>
          </a:p>
        </p:txBody>
      </p:sp>
      <p:sp>
        <p:nvSpPr>
          <p:cNvPr id="6" name="Slide Number Placeholder 5">
            <a:extLst>
              <a:ext uri="{FF2B5EF4-FFF2-40B4-BE49-F238E27FC236}">
                <a16:creationId xmlns:a16="http://schemas.microsoft.com/office/drawing/2014/main" id="{68D73659-B14F-46E8-9912-572593A22A38}"/>
              </a:ext>
            </a:extLst>
          </p:cNvPr>
          <p:cNvSpPr>
            <a:spLocks noGrp="1"/>
          </p:cNvSpPr>
          <p:nvPr>
            <p:ph type="sldNum" sz="quarter" idx="12"/>
          </p:nvPr>
        </p:nvSpPr>
        <p:spPr/>
        <p:txBody>
          <a:bodyPr/>
          <a:lstStyle/>
          <a:p>
            <a:pPr>
              <a:defRPr/>
            </a:pPr>
            <a:fld id="{2346C6CC-1531-9D43-9929-56C34AA4FDB5}" type="slidenum">
              <a:rPr lang="en-US" smtClean="0"/>
              <a:pPr>
                <a:defRPr/>
              </a:pPr>
              <a:t>31</a:t>
            </a:fld>
            <a:endParaRPr lang="en-US"/>
          </a:p>
        </p:txBody>
      </p:sp>
    </p:spTree>
    <p:extLst>
      <p:ext uri="{BB962C8B-B14F-4D97-AF65-F5344CB8AC3E}">
        <p14:creationId xmlns:p14="http://schemas.microsoft.com/office/powerpoint/2010/main" val="3780826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Possible Outcomes</a:t>
            </a:r>
          </a:p>
        </p:txBody>
      </p:sp>
      <p:sp>
        <p:nvSpPr>
          <p:cNvPr id="2" name="Content Placeholder 1"/>
          <p:cNvSpPr>
            <a:spLocks noGrp="1"/>
          </p:cNvSpPr>
          <p:nvPr>
            <p:ph idx="1"/>
          </p:nvPr>
        </p:nvSpPr>
        <p:spPr/>
        <p:txBody>
          <a:bodyPr>
            <a:normAutofit/>
          </a:bodyPr>
          <a:lstStyle/>
          <a:p>
            <a:pPr marL="349250" indent="-349250">
              <a:buFont typeface="+mj-lt"/>
              <a:buAutoNum type="arabicPeriod"/>
            </a:pPr>
            <a:r>
              <a:rPr lang="en-US" sz="2400" dirty="0"/>
              <a:t>Rehabilitated:</a:t>
            </a:r>
          </a:p>
          <a:p>
            <a:pPr lvl="1">
              <a:buFont typeface="Arial" panose="020B0604020202020204" pitchFamily="34" charset="0"/>
              <a:buChar char="•"/>
            </a:pPr>
            <a:r>
              <a:rPr lang="en-US" sz="2400" dirty="0"/>
              <a:t>The claimant has maintained suitable and successful self-employment for one year and the business is operational </a:t>
            </a:r>
          </a:p>
          <a:p>
            <a:pPr lvl="1">
              <a:buFont typeface="Arial" panose="020B0604020202020204" pitchFamily="34" charset="0"/>
              <a:buChar char="•"/>
            </a:pPr>
            <a:r>
              <a:rPr lang="en-US" sz="2400" dirty="0"/>
              <a:t>The claimant is successfully adjusted to the vocational goal </a:t>
            </a:r>
          </a:p>
          <a:p>
            <a:pPr lvl="1">
              <a:buFont typeface="Arial" panose="020B0604020202020204" pitchFamily="34" charset="0"/>
              <a:buChar char="•"/>
            </a:pPr>
            <a:r>
              <a:rPr lang="en-US" sz="2400" dirty="0"/>
              <a:t>All services have been provided </a:t>
            </a:r>
          </a:p>
          <a:p>
            <a:pPr lvl="1">
              <a:buClr>
                <a:schemeClr val="tx2"/>
              </a:buClr>
              <a:buFont typeface="Arial" panose="020B0604020202020204" pitchFamily="34" charset="0"/>
              <a:buChar char="•"/>
            </a:pPr>
            <a:endParaRPr lang="en-US" sz="2400" dirty="0"/>
          </a:p>
          <a:p>
            <a:pPr marL="338138" indent="-338138">
              <a:buFont typeface="+mj-lt"/>
              <a:buAutoNum type="arabicPeriod"/>
            </a:pPr>
            <a:r>
              <a:rPr lang="en-US" sz="2400" dirty="0"/>
              <a:t>Maximum Rehabilitation Gain</a:t>
            </a:r>
          </a:p>
          <a:p>
            <a:pPr lvl="1">
              <a:buFont typeface="Arial" panose="020B0604020202020204" pitchFamily="34" charset="0"/>
              <a:buChar char="•"/>
            </a:pPr>
            <a:r>
              <a:rPr lang="en-US" sz="2400" dirty="0"/>
              <a:t>Services contributed to a claimant obtaining or maintaining employment that does not meet the criteria for rehabilitation</a:t>
            </a:r>
          </a:p>
          <a:p>
            <a:pPr lvl="1">
              <a:buFont typeface="Arial" panose="020B0604020202020204" pitchFamily="34" charset="0"/>
              <a:buChar char="•"/>
            </a:pPr>
            <a:endParaRPr lang="en-US" sz="2400" dirty="0"/>
          </a:p>
          <a:p>
            <a:pPr marL="338138" indent="-338138">
              <a:buFont typeface="+mj-lt"/>
              <a:buAutoNum type="arabicPeriod" startAt="3"/>
            </a:pPr>
            <a:r>
              <a:rPr lang="en-US" sz="2400" dirty="0"/>
              <a:t>Discontinued </a:t>
            </a:r>
          </a:p>
          <a:p>
            <a:pPr lvl="1">
              <a:buClr>
                <a:schemeClr val="tx2"/>
              </a:buClr>
              <a:buFont typeface="Arial" panose="020B0604020202020204" pitchFamily="34" charset="0"/>
              <a:buChar char="•"/>
            </a:pPr>
            <a:endParaRPr lang="en-US" sz="2400" dirty="0"/>
          </a:p>
        </p:txBody>
      </p:sp>
      <p:sp>
        <p:nvSpPr>
          <p:cNvPr id="6" name="Slide Number Placeholder 5">
            <a:extLst>
              <a:ext uri="{FF2B5EF4-FFF2-40B4-BE49-F238E27FC236}">
                <a16:creationId xmlns:a16="http://schemas.microsoft.com/office/drawing/2014/main" id="{4362DBBE-7BB9-49E8-B9C6-242041A8D7F3}"/>
              </a:ext>
            </a:extLst>
          </p:cNvPr>
          <p:cNvSpPr>
            <a:spLocks noGrp="1"/>
          </p:cNvSpPr>
          <p:nvPr>
            <p:ph type="sldNum" sz="quarter" idx="12"/>
          </p:nvPr>
        </p:nvSpPr>
        <p:spPr/>
        <p:txBody>
          <a:bodyPr/>
          <a:lstStyle/>
          <a:p>
            <a:pPr>
              <a:defRPr/>
            </a:pPr>
            <a:fld id="{2346C6CC-1531-9D43-9929-56C34AA4FDB5}" type="slidenum">
              <a:rPr lang="en-US" smtClean="0"/>
              <a:pPr>
                <a:defRPr/>
              </a:pPr>
              <a:t>32</a:t>
            </a:fld>
            <a:endParaRPr lang="en-US" dirty="0"/>
          </a:p>
        </p:txBody>
      </p:sp>
    </p:spTree>
    <p:extLst>
      <p:ext uri="{BB962C8B-B14F-4D97-AF65-F5344CB8AC3E}">
        <p14:creationId xmlns:p14="http://schemas.microsoft.com/office/powerpoint/2010/main" val="3109840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16FE-AFB9-47B1-9C97-1EAAD3F7282B}"/>
              </a:ext>
            </a:extLst>
          </p:cNvPr>
          <p:cNvSpPr>
            <a:spLocks noGrp="1"/>
          </p:cNvSpPr>
          <p:nvPr>
            <p:ph type="title"/>
          </p:nvPr>
        </p:nvSpPr>
        <p:spPr/>
        <p:txBody>
          <a:bodyPr>
            <a:noAutofit/>
          </a:bodyPr>
          <a:lstStyle/>
          <a:p>
            <a:r>
              <a:rPr lang="en-US" dirty="0"/>
              <a:t>Limited and Specifically Defined Self-Employment Assistance 3117</a:t>
            </a:r>
          </a:p>
        </p:txBody>
      </p:sp>
      <p:sp>
        <p:nvSpPr>
          <p:cNvPr id="3" name="Content Placeholder 2">
            <a:extLst>
              <a:ext uri="{FF2B5EF4-FFF2-40B4-BE49-F238E27FC236}">
                <a16:creationId xmlns:a16="http://schemas.microsoft.com/office/drawing/2014/main" id="{5C5CCBE6-2BC0-4730-8B6A-7B53C6343B1E}"/>
              </a:ext>
            </a:extLst>
          </p:cNvPr>
          <p:cNvSpPr>
            <a:spLocks noGrp="1"/>
          </p:cNvSpPr>
          <p:nvPr>
            <p:ph idx="1"/>
          </p:nvPr>
        </p:nvSpPr>
        <p:spPr/>
        <p:txBody>
          <a:bodyPr>
            <a:normAutofit/>
          </a:bodyPr>
          <a:lstStyle/>
          <a:p>
            <a:r>
              <a:rPr lang="en-US" sz="2400" b="1" dirty="0"/>
              <a:t>Previous Chapter 31 claimants may receive the following:</a:t>
            </a:r>
          </a:p>
          <a:p>
            <a:pPr marL="0" indent="0">
              <a:buNone/>
            </a:pPr>
            <a:r>
              <a:rPr lang="en-US" sz="2400" dirty="0"/>
              <a:t>Employment services that are limited to the facilitation of services required to secure an SBA-backed loan to buy equipment necessary to establish a business</a:t>
            </a:r>
          </a:p>
          <a:p>
            <a:pPr marL="0" indent="0">
              <a:buNone/>
            </a:pPr>
            <a:r>
              <a:rPr lang="en-US" sz="2400" dirty="0"/>
              <a:t>Assistance to ensure receipt of the special consideration provided for in the Small Business Act </a:t>
            </a:r>
          </a:p>
          <a:p>
            <a:pPr marL="0" indent="0">
              <a:buNone/>
            </a:pPr>
            <a:endParaRPr lang="en-US" sz="2400" dirty="0"/>
          </a:p>
          <a:p>
            <a:r>
              <a:rPr lang="en-US" sz="2400" b="1" dirty="0"/>
              <a:t>State Vocational Rehabilitation Program</a:t>
            </a:r>
          </a:p>
          <a:p>
            <a:pPr marL="0" indent="0">
              <a:buNone/>
            </a:pPr>
            <a:r>
              <a:rPr lang="en-US" sz="2400" dirty="0"/>
              <a:t>Previous participants may receive supplementary equipment and initial stocks and supplies that the VRC determines are necessary to establish a business.</a:t>
            </a:r>
          </a:p>
          <a:p>
            <a:endParaRPr lang="en-US" dirty="0">
              <a:effectLst/>
            </a:endParaRPr>
          </a:p>
        </p:txBody>
      </p:sp>
      <p:sp>
        <p:nvSpPr>
          <p:cNvPr id="6" name="Slide Number Placeholder 5">
            <a:extLst>
              <a:ext uri="{FF2B5EF4-FFF2-40B4-BE49-F238E27FC236}">
                <a16:creationId xmlns:a16="http://schemas.microsoft.com/office/drawing/2014/main" id="{07AC9D20-975D-41E5-A3EB-2F59681DF69A}"/>
              </a:ext>
            </a:extLst>
          </p:cNvPr>
          <p:cNvSpPr>
            <a:spLocks noGrp="1"/>
          </p:cNvSpPr>
          <p:nvPr>
            <p:ph type="sldNum" sz="quarter" idx="12"/>
          </p:nvPr>
        </p:nvSpPr>
        <p:spPr/>
        <p:txBody>
          <a:bodyPr/>
          <a:lstStyle/>
          <a:p>
            <a:pPr>
              <a:defRPr/>
            </a:pPr>
            <a:fld id="{2346C6CC-1531-9D43-9929-56C34AA4FDB5}" type="slidenum">
              <a:rPr lang="en-US" smtClean="0"/>
              <a:pPr>
                <a:defRPr/>
              </a:pPr>
              <a:t>33</a:t>
            </a:fld>
            <a:endParaRPr lang="en-US" dirty="0"/>
          </a:p>
        </p:txBody>
      </p:sp>
    </p:spTree>
    <p:extLst>
      <p:ext uri="{BB962C8B-B14F-4D97-AF65-F5344CB8AC3E}">
        <p14:creationId xmlns:p14="http://schemas.microsoft.com/office/powerpoint/2010/main" val="3874564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dirty="0"/>
            </a:br>
            <a:r>
              <a:rPr lang="en-US" dirty="0"/>
              <a:t> </a:t>
            </a:r>
          </a:p>
        </p:txBody>
      </p:sp>
      <p:pic>
        <p:nvPicPr>
          <p:cNvPr id="2" name="Picture 1">
            <a:extLst>
              <a:ext uri="{FF2B5EF4-FFF2-40B4-BE49-F238E27FC236}">
                <a16:creationId xmlns:a16="http://schemas.microsoft.com/office/drawing/2014/main" id="{A2E4AC03-F0F9-4F4E-A6BA-D7E1FBD6F163}"/>
              </a:ext>
            </a:extLst>
          </p:cNvPr>
          <p:cNvPicPr>
            <a:picLocks noChangeAspect="1"/>
          </p:cNvPicPr>
          <p:nvPr/>
        </p:nvPicPr>
        <p:blipFill>
          <a:blip r:embed="rId3"/>
          <a:stretch>
            <a:fillRect/>
          </a:stretch>
        </p:blipFill>
        <p:spPr>
          <a:xfrm>
            <a:off x="1676401" y="381000"/>
            <a:ext cx="8505409" cy="5791200"/>
          </a:xfrm>
          <a:prstGeom prst="rect">
            <a:avLst/>
          </a:prstGeom>
        </p:spPr>
      </p:pic>
      <p:sp>
        <p:nvSpPr>
          <p:cNvPr id="6" name="Slide Number Placeholder 5">
            <a:extLst>
              <a:ext uri="{FF2B5EF4-FFF2-40B4-BE49-F238E27FC236}">
                <a16:creationId xmlns:a16="http://schemas.microsoft.com/office/drawing/2014/main" id="{C863016C-3093-47DA-B06A-E3FD42E5E24F}"/>
              </a:ext>
            </a:extLst>
          </p:cNvPr>
          <p:cNvSpPr>
            <a:spLocks noGrp="1"/>
          </p:cNvSpPr>
          <p:nvPr>
            <p:ph type="sldNum" sz="quarter" idx="12"/>
          </p:nvPr>
        </p:nvSpPr>
        <p:spPr/>
        <p:txBody>
          <a:bodyPr/>
          <a:lstStyle/>
          <a:p>
            <a:pPr>
              <a:defRPr/>
            </a:pPr>
            <a:fld id="{2346C6CC-1531-9D43-9929-56C34AA4FDB5}" type="slidenum">
              <a:rPr lang="en-US" smtClean="0"/>
              <a:pPr>
                <a:defRPr/>
              </a:pPr>
              <a:t>34</a:t>
            </a:fld>
            <a:endParaRPr lang="en-US" dirty="0"/>
          </a:p>
        </p:txBody>
      </p:sp>
    </p:spTree>
    <p:extLst>
      <p:ext uri="{BB962C8B-B14F-4D97-AF65-F5344CB8AC3E}">
        <p14:creationId xmlns:p14="http://schemas.microsoft.com/office/powerpoint/2010/main" val="203257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E987C8-7AF9-4816-8C39-4B2210E1CEBA}"/>
              </a:ext>
            </a:extLst>
          </p:cNvPr>
          <p:cNvPicPr>
            <a:picLocks noChangeAspect="1"/>
          </p:cNvPicPr>
          <p:nvPr/>
        </p:nvPicPr>
        <p:blipFill>
          <a:blip r:embed="rId3"/>
          <a:stretch>
            <a:fillRect/>
          </a:stretch>
        </p:blipFill>
        <p:spPr>
          <a:xfrm>
            <a:off x="1828800" y="304800"/>
            <a:ext cx="8305800" cy="5791200"/>
          </a:xfrm>
          <a:prstGeom prst="rect">
            <a:avLst/>
          </a:prstGeom>
        </p:spPr>
      </p:pic>
      <p:sp>
        <p:nvSpPr>
          <p:cNvPr id="4" name="Slide Number Placeholder 3">
            <a:extLst>
              <a:ext uri="{FF2B5EF4-FFF2-40B4-BE49-F238E27FC236}">
                <a16:creationId xmlns:a16="http://schemas.microsoft.com/office/drawing/2014/main" id="{FA5C1079-3C09-48FB-B113-A323D5D4EA40}"/>
              </a:ext>
            </a:extLst>
          </p:cNvPr>
          <p:cNvSpPr>
            <a:spLocks noGrp="1"/>
          </p:cNvSpPr>
          <p:nvPr>
            <p:ph type="sldNum" sz="quarter" idx="12"/>
          </p:nvPr>
        </p:nvSpPr>
        <p:spPr/>
        <p:txBody>
          <a:bodyPr/>
          <a:lstStyle/>
          <a:p>
            <a:pPr>
              <a:defRPr/>
            </a:pPr>
            <a:fld id="{2346C6CC-1531-9D43-9929-56C34AA4FDB5}" type="slidenum">
              <a:rPr lang="en-US" smtClean="0"/>
              <a:pPr>
                <a:defRPr/>
              </a:pPr>
              <a:t>35</a:t>
            </a:fld>
            <a:endParaRPr lang="en-US" dirty="0"/>
          </a:p>
        </p:txBody>
      </p:sp>
    </p:spTree>
    <p:extLst>
      <p:ext uri="{BB962C8B-B14F-4D97-AF65-F5344CB8AC3E}">
        <p14:creationId xmlns:p14="http://schemas.microsoft.com/office/powerpoint/2010/main" val="1567123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Questions	</a:t>
            </a:r>
          </a:p>
        </p:txBody>
      </p:sp>
      <p:pic>
        <p:nvPicPr>
          <p:cNvPr id="6" name="Content Placeholder 6"/>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461056" y="1838325"/>
            <a:ext cx="5657850" cy="3181350"/>
          </a:xfrm>
          <a:prstGeom prst="rect">
            <a:avLst/>
          </a:prstGeom>
        </p:spPr>
      </p:pic>
      <p:sp>
        <p:nvSpPr>
          <p:cNvPr id="4" name="Slide Number Placeholder 3">
            <a:extLst>
              <a:ext uri="{FF2B5EF4-FFF2-40B4-BE49-F238E27FC236}">
                <a16:creationId xmlns:a16="http://schemas.microsoft.com/office/drawing/2014/main" id="{6C559610-E7BE-4296-89FB-2D053928729B}"/>
              </a:ext>
            </a:extLst>
          </p:cNvPr>
          <p:cNvSpPr>
            <a:spLocks noGrp="1"/>
          </p:cNvSpPr>
          <p:nvPr>
            <p:ph type="sldNum" sz="quarter" idx="12"/>
          </p:nvPr>
        </p:nvSpPr>
        <p:spPr/>
        <p:txBody>
          <a:bodyPr/>
          <a:lstStyle/>
          <a:p>
            <a:pPr>
              <a:defRPr/>
            </a:pPr>
            <a:fld id="{2346C6CC-1531-9D43-9929-56C34AA4FDB5}" type="slidenum">
              <a:rPr lang="en-US" smtClean="0"/>
              <a:pPr>
                <a:defRPr/>
              </a:pPr>
              <a:t>36</a:t>
            </a:fld>
            <a:endParaRPr lang="en-US" dirty="0"/>
          </a:p>
        </p:txBody>
      </p:sp>
    </p:spTree>
    <p:extLst>
      <p:ext uri="{BB962C8B-B14F-4D97-AF65-F5344CB8AC3E}">
        <p14:creationId xmlns:p14="http://schemas.microsoft.com/office/powerpoint/2010/main" val="12587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 Question</a:t>
            </a:r>
          </a:p>
        </p:txBody>
      </p:sp>
      <p:sp>
        <p:nvSpPr>
          <p:cNvPr id="3" name="Content Placeholder 2"/>
          <p:cNvSpPr>
            <a:spLocks noGrp="1"/>
          </p:cNvSpPr>
          <p:nvPr>
            <p:ph idx="1"/>
          </p:nvPr>
        </p:nvSpPr>
        <p:spPr>
          <a:xfrm>
            <a:off x="1854461" y="1107157"/>
            <a:ext cx="7886700" cy="4767711"/>
          </a:xfrm>
        </p:spPr>
        <p:txBody>
          <a:bodyPr/>
          <a:lstStyle/>
          <a:p>
            <a:pPr marL="0" indent="0">
              <a:buNone/>
            </a:pPr>
            <a:r>
              <a:rPr lang="en-US" sz="2400" dirty="0"/>
              <a:t>Which of the following plan of services is the primary purpose for self-employment?</a:t>
            </a:r>
            <a:endParaRPr lang="en-US" dirty="0"/>
          </a:p>
          <a:p>
            <a:pPr marL="0" indent="0">
              <a:buNone/>
            </a:pPr>
            <a:endParaRPr lang="en-US" dirty="0"/>
          </a:p>
        </p:txBody>
      </p:sp>
      <p:sp>
        <p:nvSpPr>
          <p:cNvPr id="4" name="Rectangle 3"/>
          <p:cNvSpPr/>
          <p:nvPr/>
        </p:nvSpPr>
        <p:spPr>
          <a:xfrm>
            <a:off x="2209799" y="1981200"/>
            <a:ext cx="7531362" cy="98489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 Services for claimants whose pursuit of a vocational goal is determined not currently reasonably feasible due to the effects of their disability, and services are needed to improve their independence in daily living	</a:t>
            </a:r>
          </a:p>
        </p:txBody>
      </p:sp>
      <p:sp>
        <p:nvSpPr>
          <p:cNvPr id="5" name="Rectangle 4"/>
          <p:cNvSpPr/>
          <p:nvPr/>
        </p:nvSpPr>
        <p:spPr>
          <a:xfrm>
            <a:off x="2209799" y="3065897"/>
            <a:ext cx="7531362" cy="833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B. Services for claimants who have limited access to traditional employment, need flexible work schedules, or need a more accommodating work environment due to the effects of disability  or other  life circumstances </a:t>
            </a:r>
          </a:p>
        </p:txBody>
      </p:sp>
      <p:sp>
        <p:nvSpPr>
          <p:cNvPr id="6" name="Rectangle 5"/>
          <p:cNvSpPr/>
          <p:nvPr/>
        </p:nvSpPr>
        <p:spPr>
          <a:xfrm>
            <a:off x="2209799" y="5042185"/>
            <a:ext cx="7531362" cy="8326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D. Services for claimants who need long-term services, such as remedial or refresher courses, specialized training, and/or post-secondary education, to obtain and maintain suitable employment</a:t>
            </a:r>
          </a:p>
        </p:txBody>
      </p:sp>
      <p:sp>
        <p:nvSpPr>
          <p:cNvPr id="7" name="Rectangle 6"/>
          <p:cNvSpPr/>
          <p:nvPr/>
        </p:nvSpPr>
        <p:spPr>
          <a:xfrm>
            <a:off x="2209799" y="4051435"/>
            <a:ext cx="7531362" cy="7822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C. Services for claimants who express a desire to obtain employment as soon as possible and already have the necessary skills to qualify for competitive employment in a suitable career</a:t>
            </a:r>
          </a:p>
        </p:txBody>
      </p:sp>
      <p:sp>
        <p:nvSpPr>
          <p:cNvPr id="10" name="Slide Number Placeholder 9">
            <a:extLst>
              <a:ext uri="{FF2B5EF4-FFF2-40B4-BE49-F238E27FC236}">
                <a16:creationId xmlns:a16="http://schemas.microsoft.com/office/drawing/2014/main" id="{B7C1B154-280E-439F-80F7-2037FDC0362F}"/>
              </a:ext>
            </a:extLst>
          </p:cNvPr>
          <p:cNvSpPr>
            <a:spLocks noGrp="1"/>
          </p:cNvSpPr>
          <p:nvPr>
            <p:ph type="sldNum" sz="quarter" idx="12"/>
          </p:nvPr>
        </p:nvSpPr>
        <p:spPr/>
        <p:txBody>
          <a:bodyPr/>
          <a:lstStyle/>
          <a:p>
            <a:pPr>
              <a:defRPr/>
            </a:pPr>
            <a:fld id="{2346C6CC-1531-9D43-9929-56C34AA4FDB5}" type="slidenum">
              <a:rPr lang="en-US" smtClean="0"/>
              <a:pPr>
                <a:defRPr/>
              </a:pPr>
              <a:t>4</a:t>
            </a:fld>
            <a:endParaRPr lang="en-US" dirty="0"/>
          </a:p>
        </p:txBody>
      </p:sp>
    </p:spTree>
    <p:extLst>
      <p:ext uri="{BB962C8B-B14F-4D97-AF65-F5344CB8AC3E}">
        <p14:creationId xmlns:p14="http://schemas.microsoft.com/office/powerpoint/2010/main" val="123870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Topic Objectives</a:t>
            </a:r>
          </a:p>
        </p:txBody>
      </p:sp>
      <p:sp>
        <p:nvSpPr>
          <p:cNvPr id="2" name="Content Placeholder 1"/>
          <p:cNvSpPr>
            <a:spLocks noGrp="1"/>
          </p:cNvSpPr>
          <p:nvPr>
            <p:ph idx="1"/>
          </p:nvPr>
        </p:nvSpPr>
        <p:spPr/>
        <p:txBody>
          <a:bodyPr>
            <a:noAutofit/>
          </a:bodyPr>
          <a:lstStyle/>
          <a:p>
            <a:pPr marL="0" indent="0">
              <a:buNone/>
            </a:pPr>
            <a:r>
              <a:rPr lang="en-US" sz="2400" i="1" dirty="0"/>
              <a:t>Upon completion of this topic, you will be able to:</a:t>
            </a:r>
          </a:p>
          <a:p>
            <a:pPr marL="0" indent="0">
              <a:buNone/>
            </a:pPr>
            <a:endParaRPr lang="en-US" sz="2400" i="1" dirty="0"/>
          </a:p>
          <a:p>
            <a:pPr lvl="1">
              <a:buFont typeface="Arial" panose="020B0604020202020204" pitchFamily="34" charset="0"/>
              <a:buChar char="•"/>
            </a:pPr>
            <a:r>
              <a:rPr lang="en-US" sz="2400" dirty="0"/>
              <a:t>Define the activities required in the evaluation and planning phase</a:t>
            </a:r>
          </a:p>
          <a:p>
            <a:pPr lvl="1">
              <a:buFont typeface="Arial" panose="020B0604020202020204" pitchFamily="34" charset="0"/>
              <a:buChar char="•"/>
            </a:pPr>
            <a:r>
              <a:rPr lang="en-US" sz="2400" dirty="0"/>
              <a:t>Identify self employment resources</a:t>
            </a:r>
          </a:p>
          <a:p>
            <a:pPr lvl="1">
              <a:buFont typeface="Arial" panose="020B0604020202020204" pitchFamily="34" charset="0"/>
              <a:buChar char="•"/>
            </a:pPr>
            <a:r>
              <a:rPr lang="en-US" sz="2400" dirty="0"/>
              <a:t>Explore a suitable vocational goal</a:t>
            </a:r>
          </a:p>
          <a:p>
            <a:pPr lvl="1">
              <a:buFont typeface="Arial" panose="020B0604020202020204" pitchFamily="34" charset="0"/>
              <a:buChar char="•"/>
            </a:pPr>
            <a:r>
              <a:rPr lang="en-US" sz="2400" dirty="0"/>
              <a:t>Choose appropriate category assignment for self-employment</a:t>
            </a:r>
          </a:p>
          <a:p>
            <a:pPr lvl="1">
              <a:buFont typeface="Arial" panose="020B0604020202020204" pitchFamily="34" charset="0"/>
              <a:buChar char="•"/>
            </a:pPr>
            <a:r>
              <a:rPr lang="en-US" sz="2400" dirty="0"/>
              <a:t>Understand the process for self-employment track </a:t>
            </a:r>
          </a:p>
          <a:p>
            <a:pPr lvl="1">
              <a:buFont typeface="Arial" panose="020B0604020202020204" pitchFamily="34" charset="0"/>
              <a:buChar char="•"/>
            </a:pPr>
            <a:r>
              <a:rPr lang="en-US" sz="2400" dirty="0"/>
              <a:t>Develop an effective self-employment plan </a:t>
            </a:r>
          </a:p>
          <a:p>
            <a:pPr lvl="1">
              <a:buFont typeface="Arial" panose="020B0604020202020204" pitchFamily="34" charset="0"/>
              <a:buChar char="•"/>
            </a:pPr>
            <a:r>
              <a:rPr lang="en-US" sz="2400" dirty="0"/>
              <a:t>Identify the activities required in Job Ready Services</a:t>
            </a:r>
          </a:p>
          <a:p>
            <a:pPr lvl="1">
              <a:buFont typeface="Arial" panose="020B0604020202020204" pitchFamily="34" charset="0"/>
              <a:buChar char="•"/>
            </a:pPr>
            <a:r>
              <a:rPr lang="en-US" sz="2400" dirty="0"/>
              <a:t>Identify requirements for self-employment under 3117</a:t>
            </a:r>
          </a:p>
          <a:p>
            <a:pPr marL="0" indent="0">
              <a:buNone/>
            </a:pPr>
            <a:endParaRPr lang="en-US" sz="2800" dirty="0"/>
          </a:p>
        </p:txBody>
      </p:sp>
      <p:sp>
        <p:nvSpPr>
          <p:cNvPr id="6" name="Slide Number Placeholder 5">
            <a:extLst>
              <a:ext uri="{FF2B5EF4-FFF2-40B4-BE49-F238E27FC236}">
                <a16:creationId xmlns:a16="http://schemas.microsoft.com/office/drawing/2014/main" id="{23B5EA08-A809-4234-A874-80F29DFAAB91}"/>
              </a:ext>
            </a:extLst>
          </p:cNvPr>
          <p:cNvSpPr>
            <a:spLocks noGrp="1"/>
          </p:cNvSpPr>
          <p:nvPr>
            <p:ph type="sldNum" sz="quarter" idx="12"/>
          </p:nvPr>
        </p:nvSpPr>
        <p:spPr>
          <a:xfrm>
            <a:off x="5354582" y="6440557"/>
            <a:ext cx="687668" cy="280920"/>
          </a:xfrm>
        </p:spPr>
        <p:txBody>
          <a:bodyPr/>
          <a:lstStyle/>
          <a:p>
            <a:pPr>
              <a:defRPr/>
            </a:pPr>
            <a:fld id="{2346C6CC-1531-9D43-9929-56C34AA4FDB5}" type="slidenum">
              <a:rPr lang="en-US" smtClean="0"/>
              <a:pPr>
                <a:defRPr/>
              </a:pPr>
              <a:t>5</a:t>
            </a:fld>
            <a:endParaRPr lang="en-US"/>
          </a:p>
        </p:txBody>
      </p:sp>
    </p:spTree>
    <p:extLst>
      <p:ext uri="{BB962C8B-B14F-4D97-AF65-F5344CB8AC3E}">
        <p14:creationId xmlns:p14="http://schemas.microsoft.com/office/powerpoint/2010/main" val="2666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Self-Employment Terms/Definitions</a:t>
            </a:r>
          </a:p>
        </p:txBody>
      </p:sp>
      <p:sp>
        <p:nvSpPr>
          <p:cNvPr id="2" name="Content Placeholder 1"/>
          <p:cNvSpPr>
            <a:spLocks noGrp="1"/>
          </p:cNvSpPr>
          <p:nvPr>
            <p:ph idx="1"/>
          </p:nvPr>
        </p:nvSpPr>
        <p:spPr/>
        <p:txBody>
          <a:bodyPr>
            <a:normAutofit/>
          </a:bodyPr>
          <a:lstStyle/>
          <a:p>
            <a:pPr marL="0" indent="0">
              <a:buNone/>
            </a:pPr>
            <a:r>
              <a:rPr lang="en-US" sz="2400" dirty="0"/>
              <a:t>Important Terms/Definitions:</a:t>
            </a:r>
          </a:p>
          <a:p>
            <a:pPr marL="0" indent="0">
              <a:buNone/>
            </a:pPr>
            <a:endParaRPr lang="en-US" sz="2400" dirty="0"/>
          </a:p>
          <a:p>
            <a:pPr lvl="1">
              <a:buFont typeface="Arial" panose="020B0604020202020204" pitchFamily="34" charset="0"/>
              <a:buChar char="•"/>
            </a:pPr>
            <a:r>
              <a:rPr lang="en-US" sz="2400" dirty="0"/>
              <a:t>Economically Viable</a:t>
            </a:r>
          </a:p>
          <a:p>
            <a:pPr lvl="1">
              <a:buFont typeface="Arial" panose="020B0604020202020204" pitchFamily="34" charset="0"/>
              <a:buChar char="•"/>
            </a:pPr>
            <a:r>
              <a:rPr lang="en-US" sz="2400" dirty="0"/>
              <a:t>Income</a:t>
            </a:r>
          </a:p>
          <a:p>
            <a:pPr lvl="1">
              <a:buFont typeface="Arial" panose="020B0604020202020204" pitchFamily="34" charset="0"/>
              <a:buChar char="•"/>
            </a:pPr>
            <a:r>
              <a:rPr lang="en-US" sz="2400" dirty="0"/>
              <a:t>Operational</a:t>
            </a:r>
          </a:p>
          <a:p>
            <a:pPr lvl="1">
              <a:buFont typeface="Arial" panose="020B0604020202020204" pitchFamily="34" charset="0"/>
              <a:buChar char="•"/>
            </a:pPr>
            <a:r>
              <a:rPr lang="en-US" sz="2400" dirty="0"/>
              <a:t>Profit</a:t>
            </a:r>
          </a:p>
          <a:p>
            <a:pPr lvl="1">
              <a:buFont typeface="Arial" panose="020B0604020202020204" pitchFamily="34" charset="0"/>
              <a:buChar char="•"/>
            </a:pPr>
            <a:r>
              <a:rPr lang="en-US" sz="2400" dirty="0"/>
              <a:t>Start-up Costs</a:t>
            </a:r>
          </a:p>
          <a:p>
            <a:pPr lvl="1">
              <a:buFont typeface="Arial" panose="020B0604020202020204" pitchFamily="34" charset="0"/>
              <a:buChar char="•"/>
            </a:pPr>
            <a:r>
              <a:rPr lang="en-US" sz="2400" dirty="0"/>
              <a:t>Sustainable</a:t>
            </a:r>
          </a:p>
        </p:txBody>
      </p:sp>
      <p:sp>
        <p:nvSpPr>
          <p:cNvPr id="6" name="Slide Number Placeholder 5">
            <a:extLst>
              <a:ext uri="{FF2B5EF4-FFF2-40B4-BE49-F238E27FC236}">
                <a16:creationId xmlns:a16="http://schemas.microsoft.com/office/drawing/2014/main" id="{BAB3608B-FF69-41B2-89C9-B8E62FADE676}"/>
              </a:ext>
            </a:extLst>
          </p:cNvPr>
          <p:cNvSpPr>
            <a:spLocks noGrp="1"/>
          </p:cNvSpPr>
          <p:nvPr>
            <p:ph type="sldNum" sz="quarter" idx="12"/>
          </p:nvPr>
        </p:nvSpPr>
        <p:spPr/>
        <p:txBody>
          <a:bodyPr/>
          <a:lstStyle/>
          <a:p>
            <a:pPr>
              <a:defRPr/>
            </a:pPr>
            <a:fld id="{2346C6CC-1531-9D43-9929-56C34AA4FDB5}" type="slidenum">
              <a:rPr lang="en-US" smtClean="0"/>
              <a:pPr>
                <a:defRPr/>
              </a:pPr>
              <a:t>6</a:t>
            </a:fld>
            <a:endParaRPr lang="en-US"/>
          </a:p>
        </p:txBody>
      </p:sp>
    </p:spTree>
    <p:extLst>
      <p:ext uri="{BB962C8B-B14F-4D97-AF65-F5344CB8AC3E}">
        <p14:creationId xmlns:p14="http://schemas.microsoft.com/office/powerpoint/2010/main" val="3180300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Self-Employment Resources</a:t>
            </a:r>
          </a:p>
        </p:txBody>
      </p:sp>
      <p:sp>
        <p:nvSpPr>
          <p:cNvPr id="3" name="Content Placeholder 2"/>
          <p:cNvSpPr>
            <a:spLocks noGrp="1"/>
          </p:cNvSpPr>
          <p:nvPr>
            <p:ph idx="1"/>
          </p:nvPr>
        </p:nvSpPr>
        <p:spPr/>
        <p:txBody>
          <a:bodyPr>
            <a:normAutofit/>
          </a:bodyPr>
          <a:lstStyle/>
          <a:p>
            <a:pPr marL="0" indent="0">
              <a:buNone/>
            </a:pPr>
            <a:r>
              <a:rPr lang="en-US" sz="2400" dirty="0"/>
              <a:t>Collaborative Agencies:</a:t>
            </a:r>
          </a:p>
          <a:p>
            <a:pPr marL="0" indent="0">
              <a:buNone/>
            </a:pPr>
            <a:endParaRPr lang="en-US" sz="2400" dirty="0"/>
          </a:p>
          <a:p>
            <a:pPr lvl="1">
              <a:buFont typeface="Arial" panose="020B0604020202020204" pitchFamily="34" charset="0"/>
              <a:buChar char="•"/>
            </a:pPr>
            <a:r>
              <a:rPr lang="en-US" sz="2400" dirty="0"/>
              <a:t>Small Business Administration (SBA)</a:t>
            </a:r>
          </a:p>
          <a:p>
            <a:pPr lvl="1">
              <a:buFont typeface="Arial" panose="020B0604020202020204" pitchFamily="34" charset="0"/>
              <a:buChar char="•"/>
            </a:pPr>
            <a:r>
              <a:rPr lang="en-US" sz="2400" dirty="0"/>
              <a:t>Small Business Development Centers (SBDC)</a:t>
            </a:r>
          </a:p>
          <a:p>
            <a:pPr lvl="1">
              <a:buFont typeface="Arial" panose="020B0604020202020204" pitchFamily="34" charset="0"/>
              <a:buChar char="•"/>
            </a:pPr>
            <a:r>
              <a:rPr lang="en-US" sz="2400" dirty="0"/>
              <a:t>Service Corps of Retired Executives (SCORE)</a:t>
            </a:r>
          </a:p>
          <a:p>
            <a:pPr lvl="1">
              <a:buFont typeface="Arial" panose="020B0604020202020204" pitchFamily="34" charset="0"/>
              <a:buChar char="•"/>
            </a:pPr>
            <a:r>
              <a:rPr lang="en-US" sz="2400" dirty="0"/>
              <a:t>Veteran Business Outreach Centers (VBOC)</a:t>
            </a:r>
          </a:p>
          <a:p>
            <a:pPr lvl="1">
              <a:buFont typeface="Arial" panose="020B0604020202020204" pitchFamily="34" charset="0"/>
              <a:buChar char="•"/>
            </a:pPr>
            <a:r>
              <a:rPr lang="en-US" sz="2400" dirty="0"/>
              <a:t>Veterans Entrepreneurial Portal (VEP)</a:t>
            </a:r>
          </a:p>
          <a:p>
            <a:pPr lvl="1">
              <a:buFont typeface="Arial" panose="020B0604020202020204" pitchFamily="34" charset="0"/>
              <a:buChar char="•"/>
            </a:pPr>
            <a:r>
              <a:rPr lang="en-US" sz="2400" dirty="0"/>
              <a:t>Center for Veterans Experience (CVE)</a:t>
            </a:r>
          </a:p>
          <a:p>
            <a:pPr lvl="1">
              <a:buFont typeface="Arial" panose="020B0604020202020204" pitchFamily="34" charset="0"/>
              <a:buChar char="•"/>
            </a:pPr>
            <a:r>
              <a:rPr lang="en-US" sz="2400" dirty="0"/>
              <a:t>Other private services available.</a:t>
            </a:r>
          </a:p>
        </p:txBody>
      </p:sp>
      <p:sp>
        <p:nvSpPr>
          <p:cNvPr id="6" name="Slide Number Placeholder 5">
            <a:extLst>
              <a:ext uri="{FF2B5EF4-FFF2-40B4-BE49-F238E27FC236}">
                <a16:creationId xmlns:a16="http://schemas.microsoft.com/office/drawing/2014/main" id="{A0A30A80-6BE4-409F-99F3-9A2FBF4A8DDB}"/>
              </a:ext>
            </a:extLst>
          </p:cNvPr>
          <p:cNvSpPr>
            <a:spLocks noGrp="1"/>
          </p:cNvSpPr>
          <p:nvPr>
            <p:ph type="sldNum" sz="quarter" idx="12"/>
          </p:nvPr>
        </p:nvSpPr>
        <p:spPr/>
        <p:txBody>
          <a:bodyPr/>
          <a:lstStyle/>
          <a:p>
            <a:pPr>
              <a:defRPr/>
            </a:pPr>
            <a:fld id="{2346C6CC-1531-9D43-9929-56C34AA4FDB5}" type="slidenum">
              <a:rPr lang="en-US" smtClean="0"/>
              <a:pPr>
                <a:defRPr/>
              </a:pPr>
              <a:t>7</a:t>
            </a:fld>
            <a:endParaRPr lang="en-US"/>
          </a:p>
        </p:txBody>
      </p:sp>
    </p:spTree>
    <p:extLst>
      <p:ext uri="{BB962C8B-B14F-4D97-AF65-F5344CB8AC3E}">
        <p14:creationId xmlns:p14="http://schemas.microsoft.com/office/powerpoint/2010/main" val="3448560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Self-Employment Track Overview </a:t>
            </a:r>
          </a:p>
        </p:txBody>
      </p:sp>
      <p:sp>
        <p:nvSpPr>
          <p:cNvPr id="2" name="Content Placeholder 1"/>
          <p:cNvSpPr>
            <a:spLocks noGrp="1"/>
          </p:cNvSpPr>
          <p:nvPr>
            <p:ph idx="1"/>
          </p:nvPr>
        </p:nvSpPr>
        <p:spPr/>
        <p:txBody>
          <a:bodyPr>
            <a:normAutofit/>
          </a:bodyPr>
          <a:lstStyle/>
          <a:p>
            <a:pPr marL="57150" indent="0">
              <a:buNone/>
            </a:pPr>
            <a:r>
              <a:rPr lang="en-US" sz="2400" dirty="0"/>
              <a:t>Self-Employment services are provided to claimants who:</a:t>
            </a:r>
          </a:p>
          <a:p>
            <a:pPr lvl="1">
              <a:buFont typeface="Arial" panose="020B0604020202020204" pitchFamily="34" charset="0"/>
              <a:buChar char="•"/>
            </a:pPr>
            <a:r>
              <a:rPr lang="en-US" sz="2400" dirty="0"/>
              <a:t>have limited access to traditional employment </a:t>
            </a:r>
          </a:p>
          <a:p>
            <a:pPr lvl="1">
              <a:buFont typeface="Arial" panose="020B0604020202020204" pitchFamily="34" charset="0"/>
              <a:buChar char="•"/>
            </a:pPr>
            <a:r>
              <a:rPr lang="en-US" sz="2400" dirty="0"/>
              <a:t>need flexible work schedules</a:t>
            </a:r>
          </a:p>
          <a:p>
            <a:pPr lvl="1">
              <a:buFont typeface="Arial" panose="020B0604020202020204" pitchFamily="34" charset="0"/>
              <a:buChar char="•"/>
            </a:pPr>
            <a:r>
              <a:rPr lang="en-US" sz="2400" dirty="0"/>
              <a:t>or need a more accommodating work environment due to their disabling conditions or other life circumstances </a:t>
            </a:r>
          </a:p>
          <a:p>
            <a:pPr marL="457200" lvl="1" indent="0">
              <a:buNone/>
            </a:pPr>
            <a:endParaRPr lang="en-US" sz="2400" dirty="0"/>
          </a:p>
          <a:p>
            <a:pPr marL="0" indent="0">
              <a:buNone/>
            </a:pPr>
            <a:r>
              <a:rPr lang="en-US" sz="2400" dirty="0"/>
              <a:t>To ensure the likelihood of success, claimants must have a vested interest, financial resources, and aptitude to pursue self-employment. </a:t>
            </a:r>
          </a:p>
        </p:txBody>
      </p:sp>
      <p:sp>
        <p:nvSpPr>
          <p:cNvPr id="6" name="Slide Number Placeholder 5">
            <a:extLst>
              <a:ext uri="{FF2B5EF4-FFF2-40B4-BE49-F238E27FC236}">
                <a16:creationId xmlns:a16="http://schemas.microsoft.com/office/drawing/2014/main" id="{3A30D708-9C45-4D04-B5B9-E73F8C7A74F7}"/>
              </a:ext>
            </a:extLst>
          </p:cNvPr>
          <p:cNvSpPr>
            <a:spLocks noGrp="1"/>
          </p:cNvSpPr>
          <p:nvPr>
            <p:ph type="sldNum" sz="quarter" idx="12"/>
          </p:nvPr>
        </p:nvSpPr>
        <p:spPr/>
        <p:txBody>
          <a:bodyPr/>
          <a:lstStyle/>
          <a:p>
            <a:pPr>
              <a:defRPr/>
            </a:pPr>
            <a:fld id="{2346C6CC-1531-9D43-9929-56C34AA4FDB5}" type="slidenum">
              <a:rPr lang="en-US" smtClean="0"/>
              <a:pPr>
                <a:defRPr/>
              </a:pPr>
              <a:t>8</a:t>
            </a:fld>
            <a:endParaRPr lang="en-US" dirty="0"/>
          </a:p>
        </p:txBody>
      </p:sp>
    </p:spTree>
    <p:extLst>
      <p:ext uri="{BB962C8B-B14F-4D97-AF65-F5344CB8AC3E}">
        <p14:creationId xmlns:p14="http://schemas.microsoft.com/office/powerpoint/2010/main" val="2819977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Evaluation and Planning Activities</a:t>
            </a:r>
          </a:p>
        </p:txBody>
      </p:sp>
      <p:sp>
        <p:nvSpPr>
          <p:cNvPr id="2" name="Content Placeholder 1"/>
          <p:cNvSpPr>
            <a:spLocks noGrp="1"/>
          </p:cNvSpPr>
          <p:nvPr>
            <p:ph idx="1"/>
          </p:nvPr>
        </p:nvSpPr>
        <p:spPr/>
        <p:txBody>
          <a:bodyPr>
            <a:normAutofit/>
          </a:bodyPr>
          <a:lstStyle/>
          <a:p>
            <a:pPr marL="0" indent="0">
              <a:buNone/>
            </a:pPr>
            <a:r>
              <a:rPr lang="en-US" sz="2400" dirty="0"/>
              <a:t>Claimants interested in Self-Employment will be provided the following:</a:t>
            </a:r>
            <a:br>
              <a:rPr lang="en-US" sz="2400" dirty="0"/>
            </a:br>
            <a:endParaRPr lang="en-US" sz="2400" dirty="0"/>
          </a:p>
          <a:p>
            <a:pPr lvl="1">
              <a:lnSpc>
                <a:spcPct val="100000"/>
              </a:lnSpc>
              <a:buFont typeface="Arial" panose="020B0604020202020204" pitchFamily="34" charset="0"/>
              <a:buChar char="•"/>
            </a:pPr>
            <a:r>
              <a:rPr lang="en-US" sz="2400" dirty="0"/>
              <a:t>Orientation to the Self-Employment Process</a:t>
            </a:r>
          </a:p>
          <a:p>
            <a:pPr lvl="1">
              <a:lnSpc>
                <a:spcPct val="100000"/>
              </a:lnSpc>
              <a:buFont typeface="Arial" panose="020B0604020202020204" pitchFamily="34" charset="0"/>
              <a:buChar char="•"/>
            </a:pPr>
            <a:r>
              <a:rPr lang="en-US" sz="2400" dirty="0"/>
              <a:t>Assessment for Existing Business</a:t>
            </a:r>
          </a:p>
          <a:p>
            <a:pPr marL="0" indent="0">
              <a:buNone/>
            </a:pPr>
            <a:endParaRPr lang="en-US" sz="2400" dirty="0"/>
          </a:p>
          <a:p>
            <a:pPr marL="0" indent="0">
              <a:buNone/>
            </a:pPr>
            <a:r>
              <a:rPr lang="en-US" sz="2400" dirty="0"/>
              <a:t>		</a:t>
            </a:r>
            <a:r>
              <a:rPr lang="en-US" sz="2400" b="1" dirty="0"/>
              <a:t>Citation – M28C.IV.C.5.01.b </a:t>
            </a:r>
            <a:r>
              <a:rPr lang="en-US" sz="2400" dirty="0"/>
              <a:t>and</a:t>
            </a:r>
            <a:r>
              <a:rPr lang="en-US" sz="2400" b="1" dirty="0"/>
              <a:t> M28C.IV.C.5.02.b</a:t>
            </a:r>
          </a:p>
          <a:p>
            <a:pPr marL="0" indent="0">
              <a:buNone/>
            </a:pPr>
            <a:endParaRPr lang="en-US" sz="2400" dirty="0"/>
          </a:p>
        </p:txBody>
      </p:sp>
      <p:sp>
        <p:nvSpPr>
          <p:cNvPr id="6" name="Slide Number Placeholder 5">
            <a:extLst>
              <a:ext uri="{FF2B5EF4-FFF2-40B4-BE49-F238E27FC236}">
                <a16:creationId xmlns:a16="http://schemas.microsoft.com/office/drawing/2014/main" id="{CB5EA8BA-A3D9-4241-8015-DD493EB362ED}"/>
              </a:ext>
            </a:extLst>
          </p:cNvPr>
          <p:cNvSpPr>
            <a:spLocks noGrp="1"/>
          </p:cNvSpPr>
          <p:nvPr>
            <p:ph type="sldNum" sz="quarter" idx="12"/>
          </p:nvPr>
        </p:nvSpPr>
        <p:spPr/>
        <p:txBody>
          <a:bodyPr/>
          <a:lstStyle/>
          <a:p>
            <a:pPr>
              <a:defRPr/>
            </a:pPr>
            <a:fld id="{2346C6CC-1531-9D43-9929-56C34AA4FDB5}" type="slidenum">
              <a:rPr lang="en-US" smtClean="0"/>
              <a:pPr>
                <a:defRPr/>
              </a:pPr>
              <a:t>9</a:t>
            </a:fld>
            <a:endParaRPr lang="en-US"/>
          </a:p>
        </p:txBody>
      </p:sp>
    </p:spTree>
    <p:extLst>
      <p:ext uri="{BB962C8B-B14F-4D97-AF65-F5344CB8AC3E}">
        <p14:creationId xmlns:p14="http://schemas.microsoft.com/office/powerpoint/2010/main" val="39064677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221&quot;&gt;&lt;object type=&quot;3&quot; unique_id=&quot;10222&quot;&gt;&lt;property id=&quot;20148&quot; value=&quot;5&quot;/&gt;&lt;property id=&quot;20300&quot; value=&quot;Slide 1 - &amp;quot;Self Employment&amp;quot;&quot;/&gt;&lt;property id=&quot;20307&quot; value=&quot;285&quot;/&gt;&lt;/object&gt;&lt;object type=&quot;3&quot; unique_id=&quot;10223&quot;&gt;&lt;property id=&quot;20148&quot; value=&quot;5&quot;/&gt;&lt;property id=&quot;20300&quot; value=&quot;Slide 2 - &amp;quot;Review Question&amp;quot;&quot;/&gt;&lt;property id=&quot;20307&quot; value=&quot;288&quot;/&gt;&lt;/object&gt;&lt;object type=&quot;3&quot; unique_id=&quot;10224&quot;&gt;&lt;property id=&quot;20148&quot; value=&quot;5&quot;/&gt;&lt;property id=&quot;20300&quot; value=&quot;Slide 3 - &amp;quot;Topic Objectives&amp;quot;&quot;/&gt;&lt;property id=&quot;20307&quot; value=&quot;289&quot;/&gt;&lt;/object&gt;&lt;object type=&quot;3&quot; unique_id=&quot;10225&quot;&gt;&lt;property id=&quot;20148&quot; value=&quot;5&quot;/&gt;&lt;property id=&quot;20300&quot; value=&quot;Slide 4 - &amp;quot;Self-Employment Track Overview &amp;quot;&quot;/&gt;&lt;property id=&quot;20307&quot; value=&quot;290&quot;/&gt;&lt;/object&gt;&lt;object type=&quot;3&quot; unique_id=&quot;10226&quot;&gt;&lt;property id=&quot;20148&quot; value=&quot;5&quot;/&gt;&lt;property id=&quot;20300&quot; value=&quot;Slide 5 - &amp;quot;Evaluation and Planning Activities&amp;quot;&quot;/&gt;&lt;property id=&quot;20307&quot; value=&quot;291&quot;/&gt;&lt;/object&gt;&lt;object type=&quot;3&quot; unique_id=&quot;10227&quot;&gt;&lt;property id=&quot;20148&quot; value=&quot;5&quot;/&gt;&lt;property id=&quot;20300&quot; value=&quot;Slide 6 - &amp;quot;Self-Employment Terms/Definitions&amp;quot;&quot;/&gt;&lt;property id=&quot;20307&quot; value=&quot;292&quot;/&gt;&lt;/object&gt;&lt;object type=&quot;3&quot; unique_id=&quot;10228&quot;&gt;&lt;property id=&quot;20148&quot; value=&quot;5&quot;/&gt;&lt;property id=&quot;20300&quot; value=&quot;Slide 7 - &amp;quot;Self-Employment Resources&amp;quot;&quot;/&gt;&lt;property id=&quot;20307&quot; value=&quot;293&quot;/&gt;&lt;/object&gt;&lt;object type=&quot;3&quot; unique_id=&quot;10229&quot;&gt;&lt;property id=&quot;20148&quot; value=&quot;5&quot;/&gt;&lt;property id=&quot;20300&quot; value=&quot;Slide 8 - &amp;quot;Vocational Exploration&amp;quot;&quot;/&gt;&lt;property id=&quot;20307&quot; value=&quot;294&quot;/&gt;&lt;/object&gt;&lt;object type=&quot;3&quot; unique_id=&quot;10230&quot;&gt;&lt;property id=&quot;20148&quot; value=&quot;5&quot;/&gt;&lt;property id=&quot;20300&quot; value=&quot;Slide 9 - &amp;quot;       Category Assignment&amp;quot;&quot;/&gt;&lt;property id=&quot;20307&quot; value=&quot;295&quot;/&gt;&lt;/object&gt;&lt;object type=&quot;3&quot; unique_id=&quot;10231&quot;&gt;&lt;property id=&quot;20148&quot; value=&quot;5&quot;/&gt;&lt;property id=&quot;20300&quot; value=&quot;Slide 10 - &amp;quot;Category I&amp;quot;&quot;/&gt;&lt;property id=&quot;20307&quot; value=&quot;296&quot;/&gt;&lt;/object&gt;&lt;object type=&quot;3&quot; unique_id=&quot;10232&quot;&gt;&lt;property id=&quot;20148&quot; value=&quot;5&quot;/&gt;&lt;property id=&quot;20300&quot; value=&quot;Slide 11 - &amp;quot;IEEP Plan Development &amp;quot;&quot;/&gt;&lt;property id=&quot;20307&quot; value=&quot;297&quot;/&gt;&lt;/object&gt;&lt;object type=&quot;3&quot; unique_id=&quot;10233&quot;&gt;&lt;property id=&quot;20148&quot; value=&quot;5&quot;/&gt;&lt;property id=&quot;20300&quot; value=&quot;Slide 12 - &amp;quot;Category II&amp;quot;&quot;/&gt;&lt;property id=&quot;20307&quot; value=&quot;298&quot;/&gt;&lt;/object&gt;&lt;object type=&quot;3&quot; unique_id=&quot;10234&quot;&gt;&lt;property id=&quot;20148&quot; value=&quot;5&quot;/&gt;&lt;property id=&quot;20300&quot; value=&quot;Slide 13 - &amp;quot;Self-Employment Process&amp;quot;&quot;/&gt;&lt;property id=&quot;20307&quot; value=&quot;299&quot;/&gt;&lt;/object&gt;&lt;object type=&quot;3&quot; unique_id=&quot;10235&quot;&gt;&lt;property id=&quot;20148&quot; value=&quot;5&quot;/&gt;&lt;property id=&quot;20300&quot; value=&quot;Slide 14 - &amp;quot;Plan Development: Part I&amp;quot;&quot;/&gt;&lt;property id=&quot;20307&quot; value=&quot;300&quot;/&gt;&lt;/object&gt;&lt;object type=&quot;3&quot; unique_id=&quot;10236&quot;&gt;&lt;property id=&quot;20148&quot; value=&quot;5&quot;/&gt;&lt;property id=&quot;20300&quot; value=&quot;Slide 15 - &amp;quot;Plan Development: Part II&amp;quot;&quot;/&gt;&lt;property id=&quot;20307&quot; value=&quot;301&quot;/&gt;&lt;/object&gt;&lt;object type=&quot;3&quot; unique_id=&quot;10237&quot;&gt;&lt;property id=&quot;20148&quot; value=&quot;5&quot;/&gt;&lt;property id=&quot;20300&quot; value=&quot;Slide 16 - &amp;quot;SE Case Management&amp;quot;&quot;/&gt;&lt;property id=&quot;20307&quot; value=&quot;302&quot;/&gt;&lt;/object&gt;&lt;object type=&quot;3&quot; unique_id=&quot;10238&quot;&gt;&lt;property id=&quot;20148&quot; value=&quot;5&quot;/&gt;&lt;property id=&quot;20300&quot; value=&quot;Slide 17 - &amp;quot;Possible Outcomes&amp;quot;&quot;/&gt;&lt;property id=&quot;20307&quot; value=&quot;303&quot;/&gt;&lt;/object&gt;&lt;object type=&quot;3&quot; unique_id=&quot;10239&quot;&gt;&lt;property id=&quot;20148&quot; value=&quot;5&quot;/&gt;&lt;property id=&quot;20300&quot; value=&quot;Slide 18 - &amp;quot;Self-Employment Overview &amp;quot;&quot;/&gt;&lt;property id=&quot;20307&quot; value=&quot;304&quot;/&gt;&lt;/object&gt;&lt;object type=&quot;3&quot; unique_id=&quot;10240&quot;&gt;&lt;property id=&quot;20148&quot; value=&quot;5&quot;/&gt;&lt;property id=&quot;20300&quot; value=&quot;Slide 19 - &amp;quot;Existing Business Overview &amp;quot;&quot;/&gt;&lt;property id=&quot;20307&quot; value=&quot;305&quot;/&gt;&lt;/object&gt;&lt;object type=&quot;3&quot; unique_id=&quot;10241&quot;&gt;&lt;property id=&quot;20148&quot; value=&quot;5&quot;/&gt;&lt;property id=&quot;20300&quot; value=&quot;Slide 20 - &amp;quot;Topic Recap&amp;quot;&quot;/&gt;&lt;property id=&quot;20307&quot; value=&quot;306&quot;/&gt;&lt;/object&gt;&lt;object type=&quot;3&quot; unique_id=&quot;10242&quot;&gt;&lt;property id=&quot;20148&quot; value=&quot;5&quot;/&gt;&lt;property id=&quot;20300&quot; value=&quot;Slide 21 - &amp;quot;Questions&amp;amp;#x09;&amp;quot;&quot;/&gt;&lt;property id=&quot;20307&quot; value=&quot;307&quot;/&gt;&lt;/object&gt;&lt;/object&gt;&lt;object type=&quot;8&quot; unique_id=&quot;10265&quot;&gt;&lt;/object&gt;&lt;/object&gt;&lt;/database&gt;"/>
  <p:tag name="MMPROD_NEXTUNIQUEID" val="10011"/>
  <p:tag name="SECTOMILLISECCONVERTED" val="1"/>
</p:tagLst>
</file>

<file path=ppt/theme/theme1.xml><?xml version="1.0" encoding="utf-8"?>
<a:theme xmlns:a="http://schemas.openxmlformats.org/drawingml/2006/main" name="Offic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R&amp;E-Template-Presentation-16x9-FINAL" id="{F5454CE2-7372-C849-A4C7-F4D007202D35}" vid="{E83D7A00-CE3D-0349-88D4-9FB408278DB2}"/>
    </a:ext>
  </a:extLst>
</a:theme>
</file>

<file path=ppt/theme/theme2.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6.xml><?xml version="1.0" encoding="utf-8"?>
<a:theme xmlns:a="http://schemas.openxmlformats.org/drawingml/2006/main" name="1_Offic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244B86A16C994C9A3582C30FD75B66" ma:contentTypeVersion="0" ma:contentTypeDescription="Create a new document." ma:contentTypeScope="" ma:versionID="8c64f48251fb06f2fba6fc2415a870b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93FA49-FC48-493C-94A2-B5BE0B839CF0}">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www.w3.org/XML/1998/namespace"/>
  </ds:schemaRefs>
</ds:datastoreItem>
</file>

<file path=customXml/itemProps2.xml><?xml version="1.0" encoding="utf-8"?>
<ds:datastoreItem xmlns:ds="http://schemas.openxmlformats.org/officeDocument/2006/customXml" ds:itemID="{CD41FB5B-AAB7-43F8-BCFB-F0AC22CB1470}">
  <ds:schemaRefs>
    <ds:schemaRef ds:uri="http://schemas.microsoft.com/sharepoint/v3/contenttype/forms"/>
  </ds:schemaRefs>
</ds:datastoreItem>
</file>

<file path=customXml/itemProps3.xml><?xml version="1.0" encoding="utf-8"?>
<ds:datastoreItem xmlns:ds="http://schemas.openxmlformats.org/officeDocument/2006/customXml" ds:itemID="{82FB772B-7DBB-47D8-A86A-E6F279D35C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14442</TotalTime>
  <Words>9628</Words>
  <Application>Microsoft Office PowerPoint</Application>
  <PresentationFormat>Widescreen</PresentationFormat>
  <Paragraphs>607</Paragraphs>
  <Slides>36</Slides>
  <Notes>36</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36</vt:i4>
      </vt:variant>
    </vt:vector>
  </HeadingPairs>
  <TitlesOfParts>
    <vt:vector size="51" baseType="lpstr">
      <vt:lpstr>Arial</vt:lpstr>
      <vt:lpstr>Calibri</vt:lpstr>
      <vt:lpstr>Calibri Light</vt:lpstr>
      <vt:lpstr>Courier New</vt:lpstr>
      <vt:lpstr>Myriad Pro</vt:lpstr>
      <vt:lpstr>Trebuchet MS</vt:lpstr>
      <vt:lpstr>Wingdings</vt:lpstr>
      <vt:lpstr>Wingdings 3</vt:lpstr>
      <vt:lpstr>Office Theme</vt:lpstr>
      <vt:lpstr>10_Office Theme</vt:lpstr>
      <vt:lpstr>1_Custom Design</vt:lpstr>
      <vt:lpstr>Custom Design</vt:lpstr>
      <vt:lpstr>Facet</vt:lpstr>
      <vt:lpstr>1_Office Theme</vt:lpstr>
      <vt:lpstr>Document</vt:lpstr>
      <vt:lpstr>Audio Check </vt:lpstr>
      <vt:lpstr>Virtual Overview and Etiquette </vt:lpstr>
      <vt:lpstr>Self-Employment</vt:lpstr>
      <vt:lpstr>Review Question</vt:lpstr>
      <vt:lpstr>Topic Objectives</vt:lpstr>
      <vt:lpstr>Self-Employment Terms/Definitions</vt:lpstr>
      <vt:lpstr>Self-Employment Resources</vt:lpstr>
      <vt:lpstr>Self-Employment Track Overview </vt:lpstr>
      <vt:lpstr>Evaluation and Planning Activities</vt:lpstr>
      <vt:lpstr>Existing Business</vt:lpstr>
      <vt:lpstr>Business is Suitable or Not Suitable</vt:lpstr>
      <vt:lpstr>Plan Development for Existing Business</vt:lpstr>
      <vt:lpstr>Vocational Exploration</vt:lpstr>
      <vt:lpstr>Claimant Assistance to Start a Business During/After Development of IWRP</vt:lpstr>
      <vt:lpstr>Category Assignment</vt:lpstr>
      <vt:lpstr>Category I</vt:lpstr>
      <vt:lpstr>IEEP Plan Development </vt:lpstr>
      <vt:lpstr>Category II</vt:lpstr>
      <vt:lpstr>Plan Development: Initial IWRP</vt:lpstr>
      <vt:lpstr>Feasibility Study</vt:lpstr>
      <vt:lpstr>Self-Employment Panel</vt:lpstr>
      <vt:lpstr>Amend the IWRP</vt:lpstr>
      <vt:lpstr>Special Services &amp; Assistance for Category I</vt:lpstr>
      <vt:lpstr>Special Services &amp; Assistance for Category II </vt:lpstr>
      <vt:lpstr>Retroactive Induction and Retroactive Reimbursement</vt:lpstr>
      <vt:lpstr>Limitations</vt:lpstr>
      <vt:lpstr>Corporate WINRS Activity</vt:lpstr>
      <vt:lpstr>Self-Employment Plan Concurrence</vt:lpstr>
      <vt:lpstr>Case Management</vt:lpstr>
      <vt:lpstr>Job Ready Determination</vt:lpstr>
      <vt:lpstr>Follow-up Activities</vt:lpstr>
      <vt:lpstr>Possible Outcomes</vt:lpstr>
      <vt:lpstr>Limited and Specifically Defined Self-Employment Assistance 3117</vt:lpstr>
      <vt:lpstr>  </vt:lpstr>
      <vt:lpstr>PowerPoint Presentation</vt:lpstr>
      <vt:lpstr>Questions </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VRE Self-Employment Training PowerPoint Presentation</dc:title>
  <dc:creator>Department of Veterans Affairs, Veterans Benefits Administration, Veteran Readiness &amp; Employment Service, STAFF</dc:creator>
  <cp:lastModifiedBy>Kathy Poole</cp:lastModifiedBy>
  <cp:revision>266</cp:revision>
  <cp:lastPrinted>2018-01-09T18:11:21Z</cp:lastPrinted>
  <dcterms:created xsi:type="dcterms:W3CDTF">2017-12-21T16:13:31Z</dcterms:created>
  <dcterms:modified xsi:type="dcterms:W3CDTF">2021-03-05T20:04:18Z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0x01010009244B86A16C994C9A3582C30FD75B66</vt:lpwstr>
  </property>
  <property fmtid="{D5CDD505-2E9C-101B-9397-08002B2CF9AE}" pid="3" name="Language">
    <vt:lpwstr>en</vt:lpwstr>
  </property>
  <property fmtid="{D5CDD505-2E9C-101B-9397-08002B2CF9AE}" pid="4" name="Type">
    <vt:lpwstr>Presentation</vt:lpwstr>
  </property>
</Properties>
</file>