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51"/>
  </p:notesMasterIdLst>
  <p:handoutMasterIdLst>
    <p:handoutMasterId r:id="rId52"/>
  </p:handoutMasterIdLst>
  <p:sldIdLst>
    <p:sldId id="261" r:id="rId6"/>
    <p:sldId id="326" r:id="rId7"/>
    <p:sldId id="262" r:id="rId8"/>
    <p:sldId id="263" r:id="rId9"/>
    <p:sldId id="293" r:id="rId10"/>
    <p:sldId id="264" r:id="rId11"/>
    <p:sldId id="294" r:id="rId12"/>
    <p:sldId id="281" r:id="rId13"/>
    <p:sldId id="282" r:id="rId14"/>
    <p:sldId id="296" r:id="rId15"/>
    <p:sldId id="295" r:id="rId16"/>
    <p:sldId id="289" r:id="rId17"/>
    <p:sldId id="297" r:id="rId18"/>
    <p:sldId id="290" r:id="rId19"/>
    <p:sldId id="291" r:id="rId20"/>
    <p:sldId id="298" r:id="rId21"/>
    <p:sldId id="292" r:id="rId22"/>
    <p:sldId id="288" r:id="rId23"/>
    <p:sldId id="286" r:id="rId24"/>
    <p:sldId id="284" r:id="rId25"/>
    <p:sldId id="283" r:id="rId26"/>
    <p:sldId id="304" r:id="rId27"/>
    <p:sldId id="303" r:id="rId28"/>
    <p:sldId id="302" r:id="rId29"/>
    <p:sldId id="301" r:id="rId30"/>
    <p:sldId id="300" r:id="rId31"/>
    <p:sldId id="299" r:id="rId32"/>
    <p:sldId id="309" r:id="rId33"/>
    <p:sldId id="308" r:id="rId34"/>
    <p:sldId id="307" r:id="rId35"/>
    <p:sldId id="306" r:id="rId36"/>
    <p:sldId id="305" r:id="rId37"/>
    <p:sldId id="314" r:id="rId38"/>
    <p:sldId id="313" r:id="rId39"/>
    <p:sldId id="312" r:id="rId40"/>
    <p:sldId id="311" r:id="rId41"/>
    <p:sldId id="310" r:id="rId42"/>
    <p:sldId id="324" r:id="rId43"/>
    <p:sldId id="325" r:id="rId44"/>
    <p:sldId id="323" r:id="rId45"/>
    <p:sldId id="322" r:id="rId46"/>
    <p:sldId id="321" r:id="rId47"/>
    <p:sldId id="320" r:id="rId48"/>
    <p:sldId id="319" r:id="rId49"/>
    <p:sldId id="280"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 id="2" name="Peterson, Paul, VBABALT\ACAD" initials="PPV" lastIdx="13" clrIdx="2">
    <p:extLst>
      <p:ext uri="{19B8F6BF-5375-455C-9EA6-DF929625EA0E}">
        <p15:presenceInfo xmlns:p15="http://schemas.microsoft.com/office/powerpoint/2012/main" userId="S::Paul.Peterson4@va.gov::51d68bab-254c-48af-9179-ee4da02f2d08" providerId="AD"/>
      </p:ext>
    </p:extLst>
  </p:cmAuthor>
  <p:cmAuthor id="3" name="Bricker, Dana, VBABALT\ACAD" initials="BDV" lastIdx="1" clrIdx="3">
    <p:extLst>
      <p:ext uri="{19B8F6BF-5375-455C-9EA6-DF929625EA0E}">
        <p15:presenceInfo xmlns:p15="http://schemas.microsoft.com/office/powerpoint/2012/main" userId="S::dana.bricker@va.gov::250165cb-f669-426c-9ee3-d7b5cb2ae9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6600"/>
    <a:srgbClr val="1F497D"/>
    <a:srgbClr val="7C5F1E"/>
    <a:srgbClr val="E7D0A4"/>
    <a:srgbClr val="6A5B3F"/>
    <a:srgbClr val="987734"/>
    <a:srgbClr val="AB8C4E"/>
    <a:srgbClr val="C6A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80325" autoAdjust="0"/>
  </p:normalViewPr>
  <p:slideViewPr>
    <p:cSldViewPr snapToGrid="0">
      <p:cViewPr varScale="1">
        <p:scale>
          <a:sx n="88" d="100"/>
          <a:sy n="88" d="100"/>
        </p:scale>
        <p:origin x="180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11/23/2020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11/23/2020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baw.vba.va.gov/VBMS/docs/VBMS_Core_User_Guide_Release_19_0_4.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a.gov/ogc/apps/accreditation/index.asp"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vaww.vrm.km.va.gov/system/templates/selfservice/va_kanew/help/agent/locale/en-US/portal/554400000001034/content/554400000014077/M21-1-Part-I-Chapter-3-Section-B-A-Representatives-Right-to-Notification-and-Review-of-Record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143603/M21-1-Part-X-Chapter-04-Section-B-Federal-Tax-Information-FTI-Match-Safeguarding?query=federal%20tax%20information%20ft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xfrm>
            <a:off x="533400" y="4345587"/>
            <a:ext cx="5791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 the audience that the following slides will provide instruction on navigating to package manager from the Veteran’s Letter Finalization screen and the Veteran’s eFolder in VBMS-Core. Additional information is available in VBMS-Core’s User Guide </a:t>
            </a:r>
            <a:r>
              <a:rPr lang="en-US" sz="1800" dirty="0">
                <a:hlinkClick r:id="rId3"/>
              </a:rPr>
              <a:t>https://vbaw.vba.va.gov/VBMS/docs/VBMS_Core_User_Guide_Release_19_0_4.pdf</a:t>
            </a:r>
            <a:r>
              <a:rPr lang="en-US" sz="1800" dirty="0"/>
              <a:t>.  Package Manager instruction starts on page 190 of the user guide. </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326799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slide will demonstrate what happens when a letter is finalized in VBMS and how to navigate to Package Manager from letters in VBMS-Core.</a:t>
            </a:r>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165922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Finalized letters are automatically saved to a draft package.   Inform the audience that once they click on </a:t>
            </a:r>
            <a:r>
              <a:rPr lang="en-US" sz="1800" dirty="0"/>
              <a:t>“</a:t>
            </a:r>
            <a:r>
              <a:rPr lang="en-US" sz="1800" b="1" dirty="0">
                <a:solidFill>
                  <a:srgbClr val="00B0F0"/>
                </a:solidFill>
              </a:rPr>
              <a:t>here</a:t>
            </a:r>
            <a:r>
              <a:rPr lang="en-US" sz="1800" dirty="0"/>
              <a:t>” they are automatically directed to  Package Manager.   Additionally, when the Request for Application letter and/or the Standard 5103 Notice letter generated through clam's establishment these letters will also prompt the system to create a package. </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3778139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When the document package is finalized the package is communicated through CBCM to the centralized printing vendor.   The vendor prints and mails the letter, documents and enclosures to the designated recipient.   Inform the audience the process for finalizing the package in Package Manager will be taught later in the presentation.    </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294842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several slides will exhibit how to create a package in Package Manager, adding documents, and deleting a package.  This process is not applicable to packages automatically created at letter finalization.  If a letter is finalized in VBMS-Core, a “draft” package is automatically created in Package Manager. </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4244374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351679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358129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Chose New Package to Create the package. </a:t>
            </a:r>
          </a:p>
        </p:txBody>
      </p:sp>
      <p:sp>
        <p:nvSpPr>
          <p:cNvPr id="4" name="Slide Number Placeholder 3"/>
          <p:cNvSpPr>
            <a:spLocks noGrp="1"/>
          </p:cNvSpPr>
          <p:nvPr>
            <p:ph type="sldNum" sz="quarter" idx="5"/>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95829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package will default to “New Package” as the packages name.  See highlighted Package Name in lower image.  Note to the audience that it is hard to see but that there is a</a:t>
            </a:r>
            <a:r>
              <a:rPr lang="en-US" sz="1400" dirty="0">
                <a:solidFill>
                  <a:srgbClr val="FF0000"/>
                </a:solidFill>
              </a:rPr>
              <a:t> red (*) </a:t>
            </a:r>
            <a:r>
              <a:rPr lang="en-US" dirty="0"/>
              <a:t>asterisk in front of Package Name, as with most forms in VA, if there is a red (</a:t>
            </a:r>
            <a:r>
              <a:rPr lang="en-US" dirty="0">
                <a:solidFill>
                  <a:srgbClr val="FF0000"/>
                </a:solidFill>
              </a:rPr>
              <a:t>*</a:t>
            </a:r>
            <a:r>
              <a:rPr lang="en-US" dirty="0"/>
              <a:t>) this means the item needs to be completed to move forward. </a:t>
            </a:r>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1127605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all (*) asterisks, name the package using the Veterans name or the document name.  Once the package has been named click on “Add Documents”</a:t>
            </a:r>
          </a:p>
        </p:txBody>
      </p:sp>
      <p:sp>
        <p:nvSpPr>
          <p:cNvPr id="4" name="Slide Number Placeholder 3"/>
          <p:cNvSpPr>
            <a:spLocks noGrp="1"/>
          </p:cNvSpPr>
          <p:nvPr>
            <p:ph type="sldNum" sz="quarter" idx="5"/>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232042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solidFill>
                  <a:schemeClr val="tx1"/>
                </a:solidFill>
                <a:latin typeface="Arial" panose="020B0604020202020204" pitchFamily="34" charset="0"/>
                <a:cs typeface="Arial" panose="020B0604020202020204" pitchFamily="34" charset="0"/>
              </a:rPr>
              <a:t>This lesson provides an overview of Centralized Benefits Communication Management (CBCM).  CBCM is VA’s initiative deployed Nationally in March 2018.  The program is designed to improve productivity and streamline correspondence on Veterans compensation benefits.</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3100180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Standard enclosures will populate all Standard Forms.   Choosing the eFolder will allow the user to select the documents in the Veteran’s eFolder to attach to the package.   Choose the document on the left column and using the arrow keys in the middle move the documents from the left column to the right. </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3160794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documents have been added to the package, user will designate the recipients by going to the “Recipients” tab.   Choosing Individual or Organization.  If the user selects Veteran is Recipient, the Veteran’s information will populate the screen. </a:t>
            </a:r>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279728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Choosing the co-located organization and identifying a POA will automatically populate the address of the co-located RO.</a:t>
            </a:r>
          </a:p>
          <a:p>
            <a:endParaRPr lang="en-US" dirty="0"/>
          </a:p>
          <a:p>
            <a:r>
              <a:rPr lang="en-US" dirty="0"/>
              <a:t>Once the recipient choice has been made, the Save tab needs to be clicked to move the request forward. </a:t>
            </a:r>
          </a:p>
        </p:txBody>
      </p:sp>
      <p:sp>
        <p:nvSpPr>
          <p:cNvPr id="4" name="Slide Number Placeholder 3"/>
          <p:cNvSpPr>
            <a:spLocks noGrp="1"/>
          </p:cNvSpPr>
          <p:nvPr>
            <p:ph type="sldNum" sz="quarter" idx="5"/>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5172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package status will display as “Draft” on the left side of the screen, to send the package click on “Send Package” tab. Verify the package has been sent when the yellow dot changes to a yellow envelope and the status changes to FINALIZED.  Recipients cannot be edited once the package is finalized.  Once the package is finalized the </a:t>
            </a:r>
            <a:r>
              <a:rPr lang="en-US" altLang="en-US" sz="1200" b="0" dirty="0">
                <a:solidFill>
                  <a:schemeClr val="tx1"/>
                </a:solidFill>
                <a:latin typeface="Arial" panose="020B0604020202020204" pitchFamily="34" charset="0"/>
                <a:cs typeface="Arial" panose="020B0604020202020204" pitchFamily="34" charset="0"/>
              </a:rPr>
              <a:t>document package is communicated through CBCM to the centralized vendor.</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4242342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Under the “Distributions” tab, users can see the status of the package.  The user will see one of the following four (4) statuses: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Draft with a circle indicates the package has not been finalized and sent.  This status means the user must finalize the package to be sent.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Progress with an envelope indicates the package has been finalized and is being processed by Centralized Printing.  This status means the user does not need to take any further action.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Success with a checkmark indicates Centralized Printing has received and accepted the package.  This status means that no user action is needed.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Fail with an exclamation point indicates Centralized Printing has received the package, but is unable to print it.  In this rare instance, the User should contact VAVBAWAS/CO/VCIP.</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315779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Under the “Packages” tab, users can see the status of the package.  The user will see one of the following two (2) status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New with a blue circle indicates the package has not been finalized and sent.  This means the User needs to finalize and send package.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Finalized with a green circle indicates the package has been sent to Centralized Printing.  This means no further action is needed.</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427903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there is a package you no longer need, you can delete it under the “Packages” tab.  In order to do so, select the trash can icon on the same line as the package name to delete the package.   Packages which are “Finalized” cannot be deleted.</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3770934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Advise audience that the following slides are an overview of creating a packet in VBMS-A.  CBCM recently updated the VBMS-A interface which mirrors the VBMS-Core Package Manager interface for Veteran Service Offices at co-located Regional offices.  With this update the co-located VSO’s addresses will automatically populate the address fields when creating a packet in Package Manager.  They should review the VBMS-A User Guide for more additional information. </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32</a:t>
            </a:fld>
            <a:endParaRPr lang="en-US" dirty="0"/>
          </a:p>
        </p:txBody>
      </p:sp>
    </p:spTree>
    <p:extLst>
      <p:ext uri="{BB962C8B-B14F-4D97-AF65-F5344CB8AC3E}">
        <p14:creationId xmlns:p14="http://schemas.microsoft.com/office/powerpoint/2010/main" val="3874174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Just as there is a way to create a package through VBMS-Core, a user can also create a package through VBMS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generating an award, the user must navigate to the “Award Letter Interview” by selecting Gen Letter button.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in the “Award Letter Interview, ” the user will select the “Enclosures” tab.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note that the Package Manger sends the documents you indicate.  Thus, the user should only add documents that are not already in the Letter Preview.  </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33</a:t>
            </a:fld>
            <a:endParaRPr lang="en-US" dirty="0"/>
          </a:p>
        </p:txBody>
      </p:sp>
    </p:spTree>
    <p:extLst>
      <p:ext uri="{BB962C8B-B14F-4D97-AF65-F5344CB8AC3E}">
        <p14:creationId xmlns:p14="http://schemas.microsoft.com/office/powerpoint/2010/main" val="1506622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specific additional enclosures are needed for certain recipients, such as the Rating Code sheet to a POA but NOT a Veteran, you can do this in the “Enclosures” tab.  To do so, select “N” under “Part of Award Ltr” and then select the appropriate recipient(s) using the pencil scratchpad icon.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Users must enter a unique number into the “Enclosure Order” when adding documents this way. </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34</a:t>
            </a:fld>
            <a:endParaRPr lang="en-US" dirty="0"/>
          </a:p>
        </p:txBody>
      </p:sp>
    </p:spTree>
    <p:extLst>
      <p:ext uri="{BB962C8B-B14F-4D97-AF65-F5344CB8AC3E}">
        <p14:creationId xmlns:p14="http://schemas.microsoft.com/office/powerpoint/2010/main" val="265355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Through the lesson the audience will learn and demonstrate how to create packages in VBMS-Core and VBMS-A, identify CBCM’s updated functionality in VBMS-A and identify package status and actions required to move the package forward. </a:t>
            </a: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3</a:t>
            </a:fld>
            <a:endParaRPr lang="en-US"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After</a:t>
            </a:r>
            <a:r>
              <a:rPr lang="en-US" sz="1200" baseline="0" dirty="0"/>
              <a:t> building the package, the user must navigate to the “Recipients” tab.  Here, the user must ensure the recipients’ addresses are correct.  </a:t>
            </a:r>
          </a:p>
          <a:p>
            <a:r>
              <a:rPr lang="en-US" sz="1200" baseline="0" dirty="0"/>
              <a:t>Under the “Recipients” tab, the user can also add any additional recipients by selecting the “Add” button. </a:t>
            </a:r>
            <a:r>
              <a:rPr lang="en-US" dirty="0"/>
              <a:t>Important: If the “Local SOJ” is not populated, or the claimant has a private attorney, an address will still be required to be entered. The “Station of Jurisdiction” is the closest regional office based on the Veteran’s zip code. This is automatically selected and is not editable. </a:t>
            </a:r>
            <a:endParaRPr lang="en-US" sz="1200"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35</a:t>
            </a:fld>
            <a:endParaRPr lang="en-US" dirty="0"/>
          </a:p>
        </p:txBody>
      </p:sp>
    </p:spTree>
    <p:extLst>
      <p:ext uri="{BB962C8B-B14F-4D97-AF65-F5344CB8AC3E}">
        <p14:creationId xmlns:p14="http://schemas.microsoft.com/office/powerpoint/2010/main" val="644962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all recipients have been identified, click on the arrow under “Delivery Method.”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note that if an award requires concurrence, the delivery method and recipient information will persist from the Authorizer’s changes.  </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36</a:t>
            </a:fld>
            <a:endParaRPr lang="en-US" dirty="0"/>
          </a:p>
        </p:txBody>
      </p:sp>
    </p:spTree>
    <p:extLst>
      <p:ext uri="{BB962C8B-B14F-4D97-AF65-F5344CB8AC3E}">
        <p14:creationId xmlns:p14="http://schemas.microsoft.com/office/powerpoint/2010/main" val="2180849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Upon clicking the drop-down menu, the new “Print Central” delivery option will reveal.  Selecting this option will send the letter distribution for that recipient to the Package Manager upon finalization.   Once all the recipient's rows are complete, the user must select the “Accept” button.</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37</a:t>
            </a:fld>
            <a:endParaRPr lang="en-US" dirty="0"/>
          </a:p>
        </p:txBody>
      </p:sp>
    </p:spTree>
    <p:extLst>
      <p:ext uri="{BB962C8B-B14F-4D97-AF65-F5344CB8AC3E}">
        <p14:creationId xmlns:p14="http://schemas.microsoft.com/office/powerpoint/2010/main" val="1089868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are able to check on the status of a packet from the Correspondence screen in VBMS-A.   </a:t>
            </a:r>
          </a:p>
        </p:txBody>
      </p:sp>
      <p:sp>
        <p:nvSpPr>
          <p:cNvPr id="4" name="Slide Number Placeholder 3"/>
          <p:cNvSpPr>
            <a:spLocks noGrp="1"/>
          </p:cNvSpPr>
          <p:nvPr>
            <p:ph type="sldNum" sz="quarter" idx="5"/>
          </p:nvPr>
        </p:nvSpPr>
        <p:spPr/>
        <p:txBody>
          <a:bodyPr/>
          <a:lstStyle/>
          <a:p>
            <a:fld id="{0E7C618C-DDD3-4DC9-ADAB-73264023D4F2}" type="slidenum">
              <a:rPr lang="en-US" smtClean="0"/>
              <a:t>38</a:t>
            </a:fld>
            <a:endParaRPr lang="en-US" dirty="0"/>
          </a:p>
        </p:txBody>
      </p:sp>
    </p:spTree>
    <p:extLst>
      <p:ext uri="{BB962C8B-B14F-4D97-AF65-F5344CB8AC3E}">
        <p14:creationId xmlns:p14="http://schemas.microsoft.com/office/powerpoint/2010/main" val="4284132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Status explanations and action needed.  </a:t>
            </a:r>
            <a:r>
              <a:rPr kumimoji="0" lang="en-US" sz="1200" b="0" i="0" u="none" strike="noStrike" kern="1200" cap="none" spc="0" normalizeH="0" baseline="0" noProof="0" dirty="0">
                <a:ln>
                  <a:noFill/>
                </a:ln>
                <a:solidFill>
                  <a:prstClr val="black"/>
                </a:solidFill>
                <a:effectLst/>
                <a:uLnTx/>
                <a:uFillTx/>
                <a:latin typeface="+mn-lt"/>
                <a:ea typeface="+mn-ea"/>
                <a:cs typeface="+mn-cs"/>
              </a:rPr>
              <a:t>See Job Aid- Centralized Printing Job Status Quick Reference </a:t>
            </a:r>
          </a:p>
          <a:p>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39</a:t>
            </a:fld>
            <a:endParaRPr lang="en-US" dirty="0"/>
          </a:p>
        </p:txBody>
      </p:sp>
    </p:spTree>
    <p:extLst>
      <p:ext uri="{BB962C8B-B14F-4D97-AF65-F5344CB8AC3E}">
        <p14:creationId xmlns:p14="http://schemas.microsoft.com/office/powerpoint/2010/main" val="2747603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40</a:t>
            </a:fld>
            <a:endParaRPr lang="en-US" dirty="0"/>
          </a:p>
        </p:txBody>
      </p:sp>
    </p:spTree>
    <p:extLst>
      <p:ext uri="{BB962C8B-B14F-4D97-AF65-F5344CB8AC3E}">
        <p14:creationId xmlns:p14="http://schemas.microsoft.com/office/powerpoint/2010/main" val="3955123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From the Award Letter Interview screen,  the user completes the necessary</a:t>
            </a:r>
            <a:r>
              <a:rPr lang="en-US" sz="1200" baseline="0" dirty="0"/>
              <a:t> information under the “Recipients” and “Enclosures” tabs, the user can navigate to the “Correspondence Summary” tab to review both Recipients and Enclosures for the correspondence.  </a:t>
            </a:r>
          </a:p>
          <a:p>
            <a:r>
              <a:rPr lang="en-US" sz="1200" baseline="0" dirty="0"/>
              <a:t>The authorizer can make edits to either recipients or enclosures in their respective tabs.  </a:t>
            </a:r>
            <a:endParaRPr lang="en-US" sz="1200"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41</a:t>
            </a:fld>
            <a:endParaRPr lang="en-US" dirty="0"/>
          </a:p>
        </p:txBody>
      </p:sp>
    </p:spTree>
    <p:extLst>
      <p:ext uri="{BB962C8B-B14F-4D97-AF65-F5344CB8AC3E}">
        <p14:creationId xmlns:p14="http://schemas.microsoft.com/office/powerpoint/2010/main" val="619185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an award is finalized, users will receive one of 2 messages.  If the package is successfully sent to package manager, then the message will indicate success.  However, if the package failed to submit, the message will refer the user to the Package Manager.  </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42</a:t>
            </a:fld>
            <a:endParaRPr lang="en-US" dirty="0"/>
          </a:p>
        </p:txBody>
      </p:sp>
    </p:spTree>
    <p:extLst>
      <p:ext uri="{BB962C8B-B14F-4D97-AF65-F5344CB8AC3E}">
        <p14:creationId xmlns:p14="http://schemas.microsoft.com/office/powerpoint/2010/main" val="1251763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Users can verify that packages sent from VBMS Awards were received by Package Manager and sent to Centralized Printing by navigating to the Package Manager for that Veteran in VBMS Core. The “Recipients” tab status displays “in progress” for successful submission.   See Job Aid-Sending Packages in VBMS-Awards.</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43</a:t>
            </a:fld>
            <a:endParaRPr lang="en-US" dirty="0"/>
          </a:p>
        </p:txBody>
      </p:sp>
    </p:spTree>
    <p:extLst>
      <p:ext uri="{BB962C8B-B14F-4D97-AF65-F5344CB8AC3E}">
        <p14:creationId xmlns:p14="http://schemas.microsoft.com/office/powerpoint/2010/main" val="1479983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44</a:t>
            </a:fld>
            <a:endParaRPr lang="en-US" dirty="0"/>
          </a:p>
        </p:txBody>
      </p:sp>
    </p:spTree>
    <p:extLst>
      <p:ext uri="{BB962C8B-B14F-4D97-AF65-F5344CB8AC3E}">
        <p14:creationId xmlns:p14="http://schemas.microsoft.com/office/powerpoint/2010/main" val="186095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Additional references are included in the Lesson Plan (LP) and Hand Out (HO).  Instruct the audience to take time to review the Job Aids included with the trainee HO</a:t>
            </a: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4</a:t>
            </a:fld>
            <a:endParaRPr lang="en-US"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45</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VBMS </a:t>
            </a:r>
            <a:r>
              <a:rPr lang="en-US" sz="1200" kern="1200" dirty="0">
                <a:solidFill>
                  <a:schemeClr val="tx1"/>
                </a:solidFill>
                <a:effectLst/>
                <a:latin typeface="+mn-lt"/>
                <a:ea typeface="+mn-ea"/>
                <a:cs typeface="+mn-cs"/>
              </a:rPr>
              <a:t>is the primary connection to CBCM, through CBCM-Centralized Printing letters are electronically submitted to one central location for printing and distribution. This functionality already active in VBMS-Core.   </a:t>
            </a:r>
            <a:r>
              <a:rPr lang="en-US" altLang="en-US" sz="1800" b="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417359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 VBMS-Awards, when creating a package the VSO’s address will automatically populate if the VSO is co-located at a Regional Office (RO).  </a:t>
            </a:r>
          </a:p>
          <a:p>
            <a:r>
              <a:rPr lang="en-US" sz="1200" kern="1200" dirty="0">
                <a:solidFill>
                  <a:schemeClr val="tx1"/>
                </a:solidFill>
                <a:effectLst/>
                <a:latin typeface="+mn-lt"/>
                <a:ea typeface="+mn-ea"/>
                <a:cs typeface="+mn-cs"/>
              </a:rPr>
              <a:t>M21-1 I.3.B.1.c. – Providing Notice of Correspondence to VSOs (use smart look up option-to access this reference)</a:t>
            </a:r>
          </a:p>
          <a:p>
            <a:r>
              <a:rPr lang="en-US" sz="1200" u="sng" kern="1200" dirty="0">
                <a:solidFill>
                  <a:schemeClr val="tx1"/>
                </a:solidFill>
                <a:effectLst/>
                <a:latin typeface="+mn-lt"/>
                <a:ea typeface="+mn-ea"/>
                <a:cs typeface="+mn-cs"/>
                <a:hlinkClick r:id="rId3"/>
              </a:rPr>
              <a:t>Office of General Counsel (OGC) database</a:t>
            </a:r>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M21-1 I.3.B.1.d – i</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394624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The audience is aware of terminology associated with centralized printing and package manager; this is a review of terms related to CBCM-Package Manager.  Tell the audience a comprehensive glossary is attached to the lesson, titled: Centralized Printing Glossary Quick Reference.</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75212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As a reminder, if FTI is discovered in VBMS the employee should follow the guidance in </a:t>
            </a:r>
            <a:r>
              <a:rPr lang="en-US" sz="1200" i="1" u="sng" kern="1200" dirty="0">
                <a:solidFill>
                  <a:schemeClr val="tx1"/>
                </a:solidFill>
                <a:effectLst/>
                <a:latin typeface="+mn-lt"/>
                <a:ea typeface="+mn-ea"/>
                <a:cs typeface="+mn-cs"/>
                <a:hlinkClick r:id="rId3"/>
              </a:rPr>
              <a:t>X.4.B.2.d.  Removing an FTI Document Within VBMS and Securely Storing Within LCM. </a:t>
            </a:r>
            <a:endParaRPr lang="en-US" sz="1800" b="0" i="1"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altLang="en-US" sz="1800" b="0" i="0" dirty="0">
                <a:solidFill>
                  <a:schemeClr val="tx1"/>
                </a:solidFill>
                <a:latin typeface="Arial" panose="020B0604020202020204" pitchFamily="34" charset="0"/>
                <a:cs typeface="Arial" panose="020B0604020202020204" pitchFamily="34" charset="0"/>
              </a:rPr>
              <a:t>When creating a package to send through CBCM for the Veteran, the Veteran’s beneficiaries or the Veteran’s POA ensure that no FTI is attached to the package. </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183307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demonstrate how a finalized letter in VBMS-Core will automatically create a draft package in Package Manager.</a:t>
            </a:r>
          </a:p>
        </p:txBody>
      </p:sp>
      <p:sp>
        <p:nvSpPr>
          <p:cNvPr id="4" name="Slide Number Placeholder 3"/>
          <p:cNvSpPr>
            <a:spLocks noGrp="1"/>
          </p:cNvSpPr>
          <p:nvPr>
            <p:ph type="sldNum" sz="quarter" idx="5"/>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3264389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emf"/><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emf"/><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5.emf"/><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VCIP.VBACO@va.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s://vaww.vrm.km.va.gov/system/templates/selfservice/va_kanew/help/agent/locale/en-US/portal/554400000001034/content/554400000143603/M21-1-Part-X-Chapter-04-Section-B-Federal-Tax-Information-FTI-Match-Safeguarding?query=federal%20tax%20information%20fti" TargetMode="Externa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1" y="2819400"/>
            <a:ext cx="7772400" cy="1219200"/>
          </a:xfrm>
        </p:spPr>
        <p:txBody>
          <a:bodyPr>
            <a:normAutofit fontScale="90000"/>
          </a:bodyPr>
          <a:lstStyle/>
          <a:p>
            <a:pPr>
              <a:spcAft>
                <a:spcPts val="600"/>
              </a:spcAft>
              <a:defRPr/>
            </a:pPr>
            <a:r>
              <a:rPr lang="en-US" altLang="en-US" dirty="0"/>
              <a:t>Centralized Benefits Communication Management (CBCM) Phase One – Centralized Printing</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August 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15FD-0040-4C0D-B6DD-B79B67AB39B9}"/>
              </a:ext>
            </a:extLst>
          </p:cNvPr>
          <p:cNvSpPr>
            <a:spLocks noGrp="1"/>
          </p:cNvSpPr>
          <p:nvPr>
            <p:ph type="title"/>
          </p:nvPr>
        </p:nvSpPr>
        <p:spPr/>
        <p:txBody>
          <a:bodyPr/>
          <a:lstStyle/>
          <a:p>
            <a:r>
              <a:rPr lang="en-US" dirty="0"/>
              <a:t>Topic 1 Knowledge Check</a:t>
            </a:r>
          </a:p>
        </p:txBody>
      </p:sp>
      <p:sp>
        <p:nvSpPr>
          <p:cNvPr id="3" name="Content Placeholder 2">
            <a:extLst>
              <a:ext uri="{FF2B5EF4-FFF2-40B4-BE49-F238E27FC236}">
                <a16:creationId xmlns:a16="http://schemas.microsoft.com/office/drawing/2014/main" id="{8C2DDC43-B004-4813-BE5E-DF31C39530DB}"/>
              </a:ext>
            </a:extLst>
          </p:cNvPr>
          <p:cNvSpPr>
            <a:spLocks noGrp="1"/>
          </p:cNvSpPr>
          <p:nvPr>
            <p:ph idx="1"/>
          </p:nvPr>
        </p:nvSpPr>
        <p:spPr/>
        <p:txBody>
          <a:bodyPr>
            <a:normAutofit/>
          </a:bodyPr>
          <a:lstStyle/>
          <a:p>
            <a:pPr marL="0" indent="0">
              <a:buNone/>
            </a:pPr>
            <a:r>
              <a:rPr lang="en-US" sz="2000" dirty="0"/>
              <a:t>1.	</a:t>
            </a:r>
            <a:r>
              <a:rPr lang="en-US" sz="2400" dirty="0"/>
              <a:t>What does CBCM stand for?</a:t>
            </a:r>
          </a:p>
          <a:p>
            <a:pPr marL="0" indent="0">
              <a:buNone/>
            </a:pPr>
            <a:r>
              <a:rPr lang="en-US" sz="2000" dirty="0">
                <a:solidFill>
                  <a:srgbClr val="FF0000"/>
                </a:solidFill>
              </a:rPr>
              <a:t>	A:  Centralized Benefit Communication Management (CBCM)</a:t>
            </a:r>
          </a:p>
          <a:p>
            <a:pPr marL="342900" indent="-342900">
              <a:buAutoNum type="arabicPeriod"/>
            </a:pPr>
            <a:endParaRPr lang="en-US" sz="2000" dirty="0"/>
          </a:p>
          <a:p>
            <a:pPr marL="342900" indent="-342900">
              <a:buAutoNum type="arabicPeriod"/>
            </a:pPr>
            <a:endParaRPr lang="en-US" sz="2000" dirty="0"/>
          </a:p>
          <a:p>
            <a:pPr marL="0" indent="0">
              <a:buNone/>
            </a:pPr>
            <a:r>
              <a:rPr lang="en-US" sz="2000" dirty="0"/>
              <a:t>2.	The functionality of sending correspondences through CBCM-	Centralized Printing is through which two VBA systems?</a:t>
            </a:r>
          </a:p>
          <a:p>
            <a:pPr marL="0" indent="0">
              <a:buNone/>
            </a:pPr>
            <a:r>
              <a:rPr lang="en-US" altLang="en-US" dirty="0">
                <a:solidFill>
                  <a:srgbClr val="FF0000"/>
                </a:solidFill>
              </a:rPr>
              <a:t>	</a:t>
            </a:r>
            <a:r>
              <a:rPr lang="en-US" altLang="en-US" sz="1900" dirty="0">
                <a:solidFill>
                  <a:srgbClr val="FF0000"/>
                </a:solidFill>
              </a:rPr>
              <a:t>A:	VBMS-Core and VBMS-Awards (VBMS-A)</a:t>
            </a:r>
          </a:p>
          <a:p>
            <a:endParaRPr lang="en-US" dirty="0"/>
          </a:p>
          <a:p>
            <a:endParaRPr lang="en-US" dirty="0"/>
          </a:p>
          <a:p>
            <a:endParaRPr lang="en-US" dirty="0"/>
          </a:p>
          <a:p>
            <a:pPr marL="342900" indent="-342900">
              <a:buAutoNum type="arabicPeriod" startAt="2"/>
            </a:pPr>
            <a:endParaRPr lang="en-US" dirty="0"/>
          </a:p>
          <a:p>
            <a:endParaRPr lang="en-US" dirty="0"/>
          </a:p>
        </p:txBody>
      </p:sp>
      <p:sp>
        <p:nvSpPr>
          <p:cNvPr id="4" name="Slide Number Placeholder 3">
            <a:extLst>
              <a:ext uri="{FF2B5EF4-FFF2-40B4-BE49-F238E27FC236}">
                <a16:creationId xmlns:a16="http://schemas.microsoft.com/office/drawing/2014/main" id="{AD7B22E4-E877-41AC-81D5-E2C402238CDC}"/>
              </a:ext>
            </a:extLst>
          </p:cNvPr>
          <p:cNvSpPr>
            <a:spLocks noGrp="1"/>
          </p:cNvSpPr>
          <p:nvPr>
            <p:ph type="sldNum" sz="quarter" idx="12"/>
          </p:nvPr>
        </p:nvSpPr>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10382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42A2-44FB-44D4-990A-721B81E5B25C}"/>
              </a:ext>
            </a:extLst>
          </p:cNvPr>
          <p:cNvSpPr>
            <a:spLocks noGrp="1"/>
          </p:cNvSpPr>
          <p:nvPr>
            <p:ph type="title"/>
          </p:nvPr>
        </p:nvSpPr>
        <p:spPr>
          <a:xfrm>
            <a:off x="0" y="1691640"/>
            <a:ext cx="9144000" cy="2331720"/>
          </a:xfrm>
        </p:spPr>
        <p:txBody>
          <a:bodyPr>
            <a:normAutofit/>
          </a:bodyPr>
          <a:lstStyle/>
          <a:p>
            <a:r>
              <a:rPr lang="en-US" sz="3500" dirty="0"/>
              <a:t>Topic 2</a:t>
            </a:r>
            <a:br>
              <a:rPr lang="en-US" dirty="0"/>
            </a:br>
            <a:br>
              <a:rPr lang="en-US" dirty="0"/>
            </a:br>
            <a:r>
              <a:rPr lang="en-US" dirty="0"/>
              <a:t>Creating a Package in VBMS-Core </a:t>
            </a:r>
          </a:p>
        </p:txBody>
      </p:sp>
      <p:sp>
        <p:nvSpPr>
          <p:cNvPr id="4" name="Slide Number Placeholder 3">
            <a:extLst>
              <a:ext uri="{FF2B5EF4-FFF2-40B4-BE49-F238E27FC236}">
                <a16:creationId xmlns:a16="http://schemas.microsoft.com/office/drawing/2014/main" id="{7D169B92-5844-4EF1-972A-CE2542CCD85A}"/>
              </a:ext>
            </a:extLst>
          </p:cNvPr>
          <p:cNvSpPr>
            <a:spLocks noGrp="1"/>
          </p:cNvSpPr>
          <p:nvPr>
            <p:ph type="sldNum" sz="quarter" idx="12"/>
          </p:nvPr>
        </p:nvSpPr>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234883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Creating a Package in VBMS-Core</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r>
              <a:rPr lang="en-US" altLang="en-US" sz="2000" dirty="0"/>
              <a:t>A Package is created in VBMS-Core in two ways:</a:t>
            </a:r>
          </a:p>
          <a:p>
            <a:pPr marL="457200" indent="-457200">
              <a:buAutoNum type="arabicPeriod"/>
            </a:pPr>
            <a:r>
              <a:rPr lang="en-US" altLang="en-US" sz="2000" dirty="0"/>
              <a:t>Automatically, when a letter is finalized.</a:t>
            </a:r>
          </a:p>
          <a:p>
            <a:pPr marL="457200" indent="-457200">
              <a:buAutoNum type="arabicPeriod"/>
            </a:pPr>
            <a:r>
              <a:rPr lang="en-US" altLang="en-US" sz="2000" dirty="0"/>
              <a:t>Manually, in Package Manager under the “Veteran” tab.</a:t>
            </a:r>
          </a:p>
          <a:p>
            <a:pPr marL="0" indent="0">
              <a:buNone/>
            </a:pPr>
            <a:endParaRPr lang="en-US" altLang="en-US" sz="2000" dirty="0"/>
          </a:p>
          <a:p>
            <a:pPr marL="0" indent="0">
              <a:buNone/>
            </a:pPr>
            <a:r>
              <a:rPr lang="en-US" altLang="en-US" sz="2000" dirty="0"/>
              <a:t> </a:t>
            </a:r>
          </a:p>
          <a:p>
            <a:pPr marL="0" indent="0">
              <a:buNone/>
            </a:pPr>
            <a:endParaRPr lang="en-US" altLang="en-US" sz="2000" dirty="0"/>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36841140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AAFA-5133-4F33-AD9A-934D8F0B228F}"/>
              </a:ext>
            </a:extLst>
          </p:cNvPr>
          <p:cNvSpPr>
            <a:spLocks noGrp="1"/>
          </p:cNvSpPr>
          <p:nvPr>
            <p:ph type="title"/>
          </p:nvPr>
        </p:nvSpPr>
        <p:spPr>
          <a:xfrm>
            <a:off x="0" y="2345167"/>
            <a:ext cx="9144000" cy="1398494"/>
          </a:xfrm>
        </p:spPr>
        <p:txBody>
          <a:bodyPr/>
          <a:lstStyle/>
          <a:p>
            <a:r>
              <a:rPr lang="en-US" dirty="0"/>
              <a:t>Creating a Package via Letter Finalization</a:t>
            </a:r>
          </a:p>
        </p:txBody>
      </p:sp>
      <p:sp>
        <p:nvSpPr>
          <p:cNvPr id="4" name="Slide Number Placeholder 3">
            <a:extLst>
              <a:ext uri="{FF2B5EF4-FFF2-40B4-BE49-F238E27FC236}">
                <a16:creationId xmlns:a16="http://schemas.microsoft.com/office/drawing/2014/main" id="{DC76EFD2-8E82-4A70-B82F-7152E606DEB3}"/>
              </a:ext>
            </a:extLst>
          </p:cNvPr>
          <p:cNvSpPr>
            <a:spLocks noGrp="1"/>
          </p:cNvSpPr>
          <p:nvPr>
            <p:ph type="sldNum" sz="quarter" idx="12"/>
          </p:nvPr>
        </p:nvSpPr>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164826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8"/>
            <a:ext cx="9144000" cy="701686"/>
          </a:xfrm>
        </p:spPr>
        <p:txBody>
          <a:bodyPr/>
          <a:lstStyle/>
          <a:p>
            <a:pPr eaLnBrk="1" hangingPunct="1"/>
            <a:r>
              <a:rPr lang="en-US" altLang="en-US" dirty="0"/>
              <a:t>Creating a Package via Letter Finalization</a:t>
            </a:r>
            <a:endParaRPr lang="en-US" altLang="en-US" dirty="0">
              <a:effectLst/>
            </a:endParaRPr>
          </a:p>
        </p:txBody>
      </p:sp>
      <p:sp>
        <p:nvSpPr>
          <p:cNvPr id="57347" name="Content Placeholder 2"/>
          <p:cNvSpPr>
            <a:spLocks noGrp="1"/>
          </p:cNvSpPr>
          <p:nvPr>
            <p:ph idx="1"/>
            <p:custDataLst>
              <p:tags r:id="rId2"/>
            </p:custDataLst>
          </p:nvPr>
        </p:nvSpPr>
        <p:spPr>
          <a:xfrm>
            <a:off x="451821" y="1495314"/>
            <a:ext cx="8444753" cy="5362685"/>
          </a:xfrm>
        </p:spPr>
        <p:txBody>
          <a:bodyPr>
            <a:normAutofit/>
          </a:bodyPr>
          <a:lstStyle/>
          <a:p>
            <a:pPr marL="0" indent="0">
              <a:buNone/>
            </a:pPr>
            <a:r>
              <a:rPr lang="en-US" altLang="en-US" dirty="0"/>
              <a:t>VBMS-Core will </a:t>
            </a:r>
            <a:r>
              <a:rPr lang="en-US" altLang="en-US" b="1" dirty="0"/>
              <a:t>automatically</a:t>
            </a:r>
            <a:r>
              <a:rPr lang="en-US" altLang="en-US" dirty="0"/>
              <a:t> create a package when a letter is finalized.</a:t>
            </a:r>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r>
              <a:rPr lang="en-US" altLang="en-US" dirty="0"/>
              <a:t>From the Letter Chevron in VBMS-Core a letter is generated and finalized.  Upon successful creation of the letter a green success</a:t>
            </a:r>
            <a:r>
              <a:rPr lang="en-US" altLang="en-US" dirty="0">
                <a:solidFill>
                  <a:srgbClr val="006600"/>
                </a:solidFill>
              </a:rPr>
              <a:t> </a:t>
            </a:r>
            <a:r>
              <a:rPr lang="en-US" altLang="en-US" dirty="0"/>
              <a:t>bar will appear.  Users will be directed to Package Manager by clicking on </a:t>
            </a:r>
            <a:r>
              <a:rPr lang="en-US" dirty="0"/>
              <a:t>“</a:t>
            </a:r>
            <a:r>
              <a:rPr lang="en-US" b="1" dirty="0">
                <a:solidFill>
                  <a:srgbClr val="00B0F0"/>
                </a:solidFill>
              </a:rPr>
              <a:t>here</a:t>
            </a:r>
            <a:r>
              <a:rPr lang="en-US" dirty="0"/>
              <a:t>” </a:t>
            </a:r>
            <a:r>
              <a:rPr lang="en-US" altLang="en-US" dirty="0"/>
              <a:t>within the success bar</a:t>
            </a:r>
          </a:p>
          <a:p>
            <a:pPr marL="0" indent="0">
              <a:buNone/>
            </a:pPr>
            <a:endParaRPr lang="en-US" altLang="en-US" dirty="0">
              <a:solidFill>
                <a:srgbClr val="006600"/>
              </a:solidFill>
            </a:endParaRPr>
          </a:p>
          <a:p>
            <a:pPr marL="0" indent="0">
              <a:buNone/>
            </a:pPr>
            <a:r>
              <a:rPr lang="en-US" altLang="en-US" dirty="0"/>
              <a:t>Through claims establishment, generation of the Request for Application letter and Standard 5103 Notice will also prompt the creation of a package.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14</a:t>
            </a:fld>
            <a:endParaRPr lang="en-US" dirty="0"/>
          </a:p>
        </p:txBody>
      </p:sp>
      <p:pic>
        <p:nvPicPr>
          <p:cNvPr id="5" name="Picture 4">
            <a:extLst>
              <a:ext uri="{FF2B5EF4-FFF2-40B4-BE49-F238E27FC236}">
                <a16:creationId xmlns:a16="http://schemas.microsoft.com/office/drawing/2014/main" id="{EC437560-B3A4-4EC1-9194-98824884C4AC}"/>
              </a:ext>
            </a:extLst>
          </p:cNvPr>
          <p:cNvPicPr>
            <a:picLocks noChangeAspect="1"/>
          </p:cNvPicPr>
          <p:nvPr/>
        </p:nvPicPr>
        <p:blipFill>
          <a:blip r:embed="rId6"/>
          <a:stretch>
            <a:fillRect/>
          </a:stretch>
        </p:blipFill>
        <p:spPr>
          <a:xfrm>
            <a:off x="603030" y="1964680"/>
            <a:ext cx="7916849" cy="2141807"/>
          </a:xfrm>
          <a:prstGeom prst="rect">
            <a:avLst/>
          </a:prstGeom>
        </p:spPr>
      </p:pic>
      <p:sp>
        <p:nvSpPr>
          <p:cNvPr id="3" name="Rectangle 2">
            <a:extLst>
              <a:ext uri="{FF2B5EF4-FFF2-40B4-BE49-F238E27FC236}">
                <a16:creationId xmlns:a16="http://schemas.microsoft.com/office/drawing/2014/main" id="{E76A2747-AC65-41FF-B618-2343781DC6E2}"/>
              </a:ext>
            </a:extLst>
          </p:cNvPr>
          <p:cNvSpPr/>
          <p:nvPr/>
        </p:nvSpPr>
        <p:spPr>
          <a:xfrm>
            <a:off x="677731" y="2425431"/>
            <a:ext cx="7788537" cy="61015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highlight>
                <a:srgbClr val="FFFF00"/>
              </a:highlight>
            </a:endParaRPr>
          </a:p>
        </p:txBody>
      </p:sp>
      <p:sp>
        <p:nvSpPr>
          <p:cNvPr id="4" name="Arrow: Left 3">
            <a:extLst>
              <a:ext uri="{FF2B5EF4-FFF2-40B4-BE49-F238E27FC236}">
                <a16:creationId xmlns:a16="http://schemas.microsoft.com/office/drawing/2014/main" id="{E3180937-9DEF-4541-8D25-49ABC6317771}"/>
              </a:ext>
            </a:extLst>
          </p:cNvPr>
          <p:cNvSpPr/>
          <p:nvPr/>
        </p:nvSpPr>
        <p:spPr>
          <a:xfrm rot="2599897">
            <a:off x="2985445" y="3021303"/>
            <a:ext cx="544593" cy="333652"/>
          </a:xfrm>
          <a:prstGeom prst="leftArrow">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6122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Creating a Package via Letter Finalization (cont.)</a:t>
            </a:r>
            <a:endParaRPr lang="en-US" altLang="en-US" dirty="0">
              <a:effectLst/>
            </a:endParaRPr>
          </a:p>
        </p:txBody>
      </p:sp>
      <p:sp>
        <p:nvSpPr>
          <p:cNvPr id="57347" name="Content Placeholder 2"/>
          <p:cNvSpPr>
            <a:spLocks noGrp="1"/>
          </p:cNvSpPr>
          <p:nvPr>
            <p:ph idx="1"/>
            <p:custDataLst>
              <p:tags r:id="rId2"/>
            </p:custDataLst>
          </p:nvPr>
        </p:nvSpPr>
        <p:spPr>
          <a:xfrm>
            <a:off x="602429" y="1635162"/>
            <a:ext cx="8195768" cy="4582758"/>
          </a:xfrm>
        </p:spPr>
        <p:txBody>
          <a:bodyPr>
            <a:normAutofit/>
          </a:bodyPr>
          <a:lstStyle/>
          <a:p>
            <a:pPr marL="0" indent="0">
              <a:buNone/>
            </a:pPr>
            <a:r>
              <a:rPr lang="en-US" altLang="en-US" sz="2000" dirty="0"/>
              <a:t>From Package Manager, select the name of the package just created. </a:t>
            </a:r>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r>
              <a:rPr lang="en-US" altLang="en-US" sz="2000" dirty="0"/>
              <a:t>Choose the correct package from the Distributions tab.  The package, automatically generated from the letter finalization will display a “Draft” Status, indicated by a yellow dot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15</a:t>
            </a:fld>
            <a:endParaRPr lang="en-US" dirty="0"/>
          </a:p>
        </p:txBody>
      </p:sp>
      <p:pic>
        <p:nvPicPr>
          <p:cNvPr id="5" name="Picture 4">
            <a:extLst>
              <a:ext uri="{FF2B5EF4-FFF2-40B4-BE49-F238E27FC236}">
                <a16:creationId xmlns:a16="http://schemas.microsoft.com/office/drawing/2014/main" id="{CB5B3CD7-42B6-4A79-B4D1-BAE95CDFFFAA}"/>
              </a:ext>
            </a:extLst>
          </p:cNvPr>
          <p:cNvPicPr>
            <a:picLocks noChangeAspect="1"/>
          </p:cNvPicPr>
          <p:nvPr/>
        </p:nvPicPr>
        <p:blipFill>
          <a:blip r:embed="rId6"/>
          <a:stretch>
            <a:fillRect/>
          </a:stretch>
        </p:blipFill>
        <p:spPr>
          <a:xfrm>
            <a:off x="653085" y="2326415"/>
            <a:ext cx="8195768" cy="1761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97340DF5-8D9F-48A1-AA24-D0B5B8BC291B}"/>
              </a:ext>
            </a:extLst>
          </p:cNvPr>
          <p:cNvSpPr/>
          <p:nvPr/>
        </p:nvSpPr>
        <p:spPr>
          <a:xfrm>
            <a:off x="824428" y="3120206"/>
            <a:ext cx="7853082" cy="24742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Connector 3">
            <a:extLst>
              <a:ext uri="{FF2B5EF4-FFF2-40B4-BE49-F238E27FC236}">
                <a16:creationId xmlns:a16="http://schemas.microsoft.com/office/drawing/2014/main" id="{90742036-FEA8-4006-869B-7C3000C82CC5}"/>
              </a:ext>
            </a:extLst>
          </p:cNvPr>
          <p:cNvSpPr/>
          <p:nvPr/>
        </p:nvSpPr>
        <p:spPr>
          <a:xfrm>
            <a:off x="4442909" y="5039958"/>
            <a:ext cx="172122" cy="182880"/>
          </a:xfrm>
          <a:prstGeom prst="flowChartConnector">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D9A063D4-9355-48D0-AAE5-AB1449516B7D}"/>
              </a:ext>
            </a:extLst>
          </p:cNvPr>
          <p:cNvSpPr/>
          <p:nvPr/>
        </p:nvSpPr>
        <p:spPr>
          <a:xfrm>
            <a:off x="7735529" y="3030967"/>
            <a:ext cx="710004" cy="3523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2909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F55A-86D9-4DD5-8B19-35183EBF888F}"/>
              </a:ext>
            </a:extLst>
          </p:cNvPr>
          <p:cNvSpPr>
            <a:spLocks noGrp="1"/>
          </p:cNvSpPr>
          <p:nvPr>
            <p:ph type="title"/>
          </p:nvPr>
        </p:nvSpPr>
        <p:spPr>
          <a:xfrm>
            <a:off x="0" y="2086984"/>
            <a:ext cx="9144000" cy="1667434"/>
          </a:xfrm>
        </p:spPr>
        <p:txBody>
          <a:bodyPr/>
          <a:lstStyle/>
          <a:p>
            <a:r>
              <a:rPr lang="en-US" altLang="en-US" dirty="0"/>
              <a:t>Creating a Package in Package Manager</a:t>
            </a:r>
            <a:endParaRPr lang="en-US" dirty="0"/>
          </a:p>
        </p:txBody>
      </p:sp>
      <p:sp>
        <p:nvSpPr>
          <p:cNvPr id="4" name="Slide Number Placeholder 3">
            <a:extLst>
              <a:ext uri="{FF2B5EF4-FFF2-40B4-BE49-F238E27FC236}">
                <a16:creationId xmlns:a16="http://schemas.microsoft.com/office/drawing/2014/main" id="{D688CB3A-CBBD-464C-B322-FD9559C42556}"/>
              </a:ext>
            </a:extLst>
          </p:cNvPr>
          <p:cNvSpPr>
            <a:spLocks noGrp="1"/>
          </p:cNvSpPr>
          <p:nvPr>
            <p:ph type="sldNum" sz="quarter" idx="12"/>
          </p:nvPr>
        </p:nvSpPr>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1782296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Creating a Package in Package Manager (cont.)</a:t>
            </a:r>
            <a:endParaRPr lang="en-US" altLang="en-US" dirty="0">
              <a:effectLst/>
            </a:endParaRPr>
          </a:p>
        </p:txBody>
      </p:sp>
      <p:sp>
        <p:nvSpPr>
          <p:cNvPr id="57347" name="Content Placeholder 2"/>
          <p:cNvSpPr>
            <a:spLocks noGrp="1"/>
          </p:cNvSpPr>
          <p:nvPr>
            <p:ph idx="1"/>
            <p:custDataLst>
              <p:tags r:id="rId2"/>
            </p:custDataLst>
          </p:nvPr>
        </p:nvSpPr>
        <p:spPr>
          <a:xfrm>
            <a:off x="484094" y="1951384"/>
            <a:ext cx="8315661" cy="4212748"/>
          </a:xfrm>
        </p:spPr>
        <p:txBody>
          <a:bodyPr>
            <a:normAutofit/>
          </a:bodyPr>
          <a:lstStyle/>
          <a:p>
            <a:pPr marL="0" indent="0">
              <a:buNone/>
            </a:pPr>
            <a:r>
              <a:rPr lang="en-US" altLang="en-US" sz="2000" dirty="0"/>
              <a:t>Packages can be manually created from Package Manager. </a:t>
            </a:r>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r>
              <a:rPr lang="en-US" altLang="en-US" sz="2000" dirty="0"/>
              <a:t>Select the Veteran tab and then choose Package Manager.</a:t>
            </a:r>
          </a:p>
          <a:p>
            <a:pPr marL="0" indent="0">
              <a:buNone/>
            </a:pPr>
            <a:endParaRPr lang="en-US" altLang="en-US" sz="2000" dirty="0"/>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17</a:t>
            </a:fld>
            <a:endParaRPr lang="en-US" dirty="0"/>
          </a:p>
        </p:txBody>
      </p:sp>
      <p:pic>
        <p:nvPicPr>
          <p:cNvPr id="3" name="Picture 2">
            <a:extLst>
              <a:ext uri="{FF2B5EF4-FFF2-40B4-BE49-F238E27FC236}">
                <a16:creationId xmlns:a16="http://schemas.microsoft.com/office/drawing/2014/main" id="{024ED5A6-818E-4B88-9645-83F602F75453}"/>
              </a:ext>
            </a:extLst>
          </p:cNvPr>
          <p:cNvPicPr>
            <a:picLocks noChangeAspect="1"/>
          </p:cNvPicPr>
          <p:nvPr/>
        </p:nvPicPr>
        <p:blipFill>
          <a:blip r:embed="rId6"/>
          <a:stretch>
            <a:fillRect/>
          </a:stretch>
        </p:blipFill>
        <p:spPr>
          <a:xfrm>
            <a:off x="638306" y="2436638"/>
            <a:ext cx="7867385" cy="1984723"/>
          </a:xfrm>
          <a:prstGeom prst="rect">
            <a:avLst/>
          </a:prstGeom>
        </p:spPr>
      </p:pic>
      <p:sp>
        <p:nvSpPr>
          <p:cNvPr id="8" name="Rectangle 7">
            <a:extLst>
              <a:ext uri="{FF2B5EF4-FFF2-40B4-BE49-F238E27FC236}">
                <a16:creationId xmlns:a16="http://schemas.microsoft.com/office/drawing/2014/main" id="{49E7E5A6-5EF7-40BF-9F6B-8A8C44D9E4D4}"/>
              </a:ext>
            </a:extLst>
          </p:cNvPr>
          <p:cNvSpPr/>
          <p:nvPr/>
        </p:nvSpPr>
        <p:spPr>
          <a:xfrm>
            <a:off x="5013063" y="2529946"/>
            <a:ext cx="692467" cy="22193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a:extLst>
              <a:ext uri="{FF2B5EF4-FFF2-40B4-BE49-F238E27FC236}">
                <a16:creationId xmlns:a16="http://schemas.microsoft.com/office/drawing/2014/main" id="{B39FB5BA-71ED-4C0C-B278-5963937B9236}"/>
              </a:ext>
            </a:extLst>
          </p:cNvPr>
          <p:cNvSpPr/>
          <p:nvPr/>
        </p:nvSpPr>
        <p:spPr>
          <a:xfrm>
            <a:off x="5013063" y="3962507"/>
            <a:ext cx="1052457" cy="2219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9378629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1A45-302C-495A-BD30-416DEAF9DD9F}"/>
              </a:ext>
            </a:extLst>
          </p:cNvPr>
          <p:cNvSpPr>
            <a:spLocks noGrp="1"/>
          </p:cNvSpPr>
          <p:nvPr>
            <p:ph type="title"/>
          </p:nvPr>
        </p:nvSpPr>
        <p:spPr/>
        <p:txBody>
          <a:bodyPr/>
          <a:lstStyle/>
          <a:p>
            <a:r>
              <a:rPr lang="en-US" altLang="en-US" dirty="0"/>
              <a:t>Creating a Package in Package Manager (cont.)</a:t>
            </a:r>
            <a:endParaRPr lang="en-US" dirty="0"/>
          </a:p>
        </p:txBody>
      </p:sp>
      <p:sp>
        <p:nvSpPr>
          <p:cNvPr id="4" name="Slide Number Placeholder 3">
            <a:extLst>
              <a:ext uri="{FF2B5EF4-FFF2-40B4-BE49-F238E27FC236}">
                <a16:creationId xmlns:a16="http://schemas.microsoft.com/office/drawing/2014/main" id="{4FE90A1A-12C7-4EF7-9CEE-A1E7D5D8B634}"/>
              </a:ext>
            </a:extLst>
          </p:cNvPr>
          <p:cNvSpPr>
            <a:spLocks noGrp="1"/>
          </p:cNvSpPr>
          <p:nvPr>
            <p:ph type="sldNum" sz="quarter" idx="12"/>
          </p:nvPr>
        </p:nvSpPr>
        <p:spPr/>
        <p:txBody>
          <a:bodyPr/>
          <a:lstStyle/>
          <a:p>
            <a:fld id="{36A6A193-2FDC-48DD-8023-1C75B05EEA9A}" type="slidenum">
              <a:rPr lang="en-US" smtClean="0"/>
              <a:pPr/>
              <a:t>18</a:t>
            </a:fld>
            <a:endParaRPr lang="en-US" dirty="0"/>
          </a:p>
        </p:txBody>
      </p:sp>
      <p:sp>
        <p:nvSpPr>
          <p:cNvPr id="9" name="Content Placeholder 8">
            <a:extLst>
              <a:ext uri="{FF2B5EF4-FFF2-40B4-BE49-F238E27FC236}">
                <a16:creationId xmlns:a16="http://schemas.microsoft.com/office/drawing/2014/main" id="{2513DEFE-83A6-4F44-966A-62B985682F63}"/>
              </a:ext>
            </a:extLst>
          </p:cNvPr>
          <p:cNvSpPr>
            <a:spLocks noGrp="1"/>
          </p:cNvSpPr>
          <p:nvPr>
            <p:ph idx="1"/>
          </p:nvPr>
        </p:nvSpPr>
        <p:spPr>
          <a:xfrm>
            <a:off x="295835" y="2164968"/>
            <a:ext cx="8552330" cy="4130938"/>
          </a:xfrm>
        </p:spPr>
        <p:txBody>
          <a:bodyPr/>
          <a:lstStyle/>
          <a:p>
            <a:pPr marL="0" indent="0">
              <a:buNone/>
            </a:pPr>
            <a:r>
              <a:rPr lang="en-US" sz="1900" dirty="0"/>
              <a:t>The main page opens to the Distributions tab by default.</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A new package can be created by clicking on the “Create” tab in the upper right hand of the screen.</a:t>
            </a:r>
          </a:p>
          <a:p>
            <a:pPr marL="0" indent="0">
              <a:buNone/>
            </a:pPr>
            <a:endParaRPr lang="en-US" dirty="0"/>
          </a:p>
          <a:p>
            <a:pPr marL="0" indent="0">
              <a:buNone/>
            </a:pPr>
            <a:endParaRPr lang="en-US" dirty="0"/>
          </a:p>
        </p:txBody>
      </p:sp>
      <p:pic>
        <p:nvPicPr>
          <p:cNvPr id="10" name="Picture 9">
            <a:extLst>
              <a:ext uri="{FF2B5EF4-FFF2-40B4-BE49-F238E27FC236}">
                <a16:creationId xmlns:a16="http://schemas.microsoft.com/office/drawing/2014/main" id="{816ABD26-DDF4-4CBC-BD2B-1AACCB73364D}"/>
              </a:ext>
            </a:extLst>
          </p:cNvPr>
          <p:cNvPicPr>
            <a:picLocks noChangeAspect="1"/>
          </p:cNvPicPr>
          <p:nvPr/>
        </p:nvPicPr>
        <p:blipFill>
          <a:blip r:embed="rId3"/>
          <a:stretch>
            <a:fillRect/>
          </a:stretch>
        </p:blipFill>
        <p:spPr>
          <a:xfrm>
            <a:off x="219703" y="2619450"/>
            <a:ext cx="8704593" cy="1955275"/>
          </a:xfrm>
          <a:prstGeom prst="rect">
            <a:avLst/>
          </a:prstGeom>
        </p:spPr>
      </p:pic>
      <p:sp>
        <p:nvSpPr>
          <p:cNvPr id="13" name="Rectangle 12">
            <a:extLst>
              <a:ext uri="{FF2B5EF4-FFF2-40B4-BE49-F238E27FC236}">
                <a16:creationId xmlns:a16="http://schemas.microsoft.com/office/drawing/2014/main" id="{A0C7F9CD-1035-4815-831A-E9D7488B6148}"/>
              </a:ext>
            </a:extLst>
          </p:cNvPr>
          <p:cNvSpPr/>
          <p:nvPr/>
        </p:nvSpPr>
        <p:spPr>
          <a:xfrm>
            <a:off x="295835" y="2939838"/>
            <a:ext cx="973567" cy="33617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516009D-C99D-4F7B-BCCF-22B9145446CF}"/>
              </a:ext>
            </a:extLst>
          </p:cNvPr>
          <p:cNvSpPr/>
          <p:nvPr/>
        </p:nvSpPr>
        <p:spPr>
          <a:xfrm>
            <a:off x="7173737" y="2692393"/>
            <a:ext cx="882127" cy="40345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966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C206-A94D-4C86-AAB9-07EA8B8F1385}"/>
              </a:ext>
            </a:extLst>
          </p:cNvPr>
          <p:cNvSpPr>
            <a:spLocks noGrp="1"/>
          </p:cNvSpPr>
          <p:nvPr>
            <p:ph type="title"/>
          </p:nvPr>
        </p:nvSpPr>
        <p:spPr/>
        <p:txBody>
          <a:bodyPr/>
          <a:lstStyle/>
          <a:p>
            <a:r>
              <a:rPr lang="en-US" altLang="en-US" dirty="0"/>
              <a:t>Creating a Package in Package Manager (cont.)</a:t>
            </a:r>
            <a:endParaRPr lang="en-US" dirty="0"/>
          </a:p>
        </p:txBody>
      </p:sp>
      <p:sp>
        <p:nvSpPr>
          <p:cNvPr id="3" name="Content Placeholder 2">
            <a:extLst>
              <a:ext uri="{FF2B5EF4-FFF2-40B4-BE49-F238E27FC236}">
                <a16:creationId xmlns:a16="http://schemas.microsoft.com/office/drawing/2014/main" id="{F74D7A9F-7016-4CF5-A4CB-4A32E2F2D1E7}"/>
              </a:ext>
            </a:extLst>
          </p:cNvPr>
          <p:cNvSpPr>
            <a:spLocks noGrp="1"/>
          </p:cNvSpPr>
          <p:nvPr>
            <p:ph idx="1"/>
          </p:nvPr>
        </p:nvSpPr>
        <p:spPr>
          <a:xfrm>
            <a:off x="457200" y="1880494"/>
            <a:ext cx="8229600" cy="4498790"/>
          </a:xfrm>
        </p:spPr>
        <p:txBody>
          <a:bodyPr/>
          <a:lstStyle/>
          <a:p>
            <a:pPr marL="0" indent="0">
              <a:buNone/>
            </a:pPr>
            <a:r>
              <a:rPr lang="en-US" sz="2000" dirty="0"/>
              <a:t>The Create dialog box will appear.  When creating a new package, select </a:t>
            </a:r>
            <a:r>
              <a:rPr lang="en-US" sz="2000" i="1" dirty="0"/>
              <a:t>“New Package” </a:t>
            </a:r>
            <a:r>
              <a:rPr lang="en-US" sz="2000" dirty="0"/>
              <a:t>and then “Create”.</a:t>
            </a:r>
          </a:p>
          <a:p>
            <a:pPr marL="0" indent="0">
              <a:buNone/>
            </a:pPr>
            <a:endParaRPr lang="en-US" i="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D88AC88-1048-4E00-AAD9-0638A2476256}"/>
              </a:ext>
            </a:extLst>
          </p:cNvPr>
          <p:cNvSpPr>
            <a:spLocks noGrp="1"/>
          </p:cNvSpPr>
          <p:nvPr>
            <p:ph type="sldNum" sz="quarter" idx="12"/>
          </p:nvPr>
        </p:nvSpPr>
        <p:spPr/>
        <p:txBody>
          <a:bodyPr/>
          <a:lstStyle/>
          <a:p>
            <a:fld id="{36A6A193-2FDC-48DD-8023-1C75B05EEA9A}" type="slidenum">
              <a:rPr lang="en-US" smtClean="0"/>
              <a:pPr/>
              <a:t>19</a:t>
            </a:fld>
            <a:endParaRPr lang="en-US" dirty="0"/>
          </a:p>
        </p:txBody>
      </p:sp>
      <p:pic>
        <p:nvPicPr>
          <p:cNvPr id="5" name="Picture 4">
            <a:extLst>
              <a:ext uri="{FF2B5EF4-FFF2-40B4-BE49-F238E27FC236}">
                <a16:creationId xmlns:a16="http://schemas.microsoft.com/office/drawing/2014/main" id="{34AD179A-7121-4AA7-9476-0C8FC7E35093}"/>
              </a:ext>
            </a:extLst>
          </p:cNvPr>
          <p:cNvPicPr>
            <a:picLocks noChangeAspect="1"/>
          </p:cNvPicPr>
          <p:nvPr/>
        </p:nvPicPr>
        <p:blipFill>
          <a:blip r:embed="rId3"/>
          <a:stretch>
            <a:fillRect/>
          </a:stretch>
        </p:blipFill>
        <p:spPr>
          <a:xfrm>
            <a:off x="337140" y="2822717"/>
            <a:ext cx="8469719" cy="2404635"/>
          </a:xfrm>
          <a:prstGeom prst="rect">
            <a:avLst/>
          </a:prstGeom>
        </p:spPr>
      </p:pic>
      <p:sp>
        <p:nvSpPr>
          <p:cNvPr id="6" name="Rectangle 5">
            <a:extLst>
              <a:ext uri="{FF2B5EF4-FFF2-40B4-BE49-F238E27FC236}">
                <a16:creationId xmlns:a16="http://schemas.microsoft.com/office/drawing/2014/main" id="{1A6325A6-1461-4F7A-8B54-E69CC19AA4A3}"/>
              </a:ext>
            </a:extLst>
          </p:cNvPr>
          <p:cNvSpPr/>
          <p:nvPr/>
        </p:nvSpPr>
        <p:spPr>
          <a:xfrm>
            <a:off x="6056948" y="3544253"/>
            <a:ext cx="874204" cy="311467"/>
          </a:xfrm>
          <a:prstGeom prst="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56220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A6D7-4659-41CF-BC8A-C46A4D921A68}"/>
              </a:ext>
            </a:extLst>
          </p:cNvPr>
          <p:cNvSpPr>
            <a:spLocks noGrp="1"/>
          </p:cNvSpPr>
          <p:nvPr>
            <p:ph type="title"/>
          </p:nvPr>
        </p:nvSpPr>
        <p:spPr>
          <a:xfrm>
            <a:off x="0" y="971935"/>
            <a:ext cx="9144000" cy="1086867"/>
          </a:xfrm>
        </p:spPr>
        <p:txBody>
          <a:bodyPr/>
          <a:lstStyle/>
          <a:p>
            <a:r>
              <a:rPr lang="en-US" dirty="0"/>
              <a:t>Motivation </a:t>
            </a:r>
          </a:p>
        </p:txBody>
      </p:sp>
      <p:sp>
        <p:nvSpPr>
          <p:cNvPr id="3" name="Content Placeholder 2">
            <a:extLst>
              <a:ext uri="{FF2B5EF4-FFF2-40B4-BE49-F238E27FC236}">
                <a16:creationId xmlns:a16="http://schemas.microsoft.com/office/drawing/2014/main" id="{C662C4DE-B599-466E-8556-797EB03AD0DB}"/>
              </a:ext>
            </a:extLst>
          </p:cNvPr>
          <p:cNvSpPr>
            <a:spLocks noGrp="1"/>
          </p:cNvSpPr>
          <p:nvPr>
            <p:ph idx="1"/>
          </p:nvPr>
        </p:nvSpPr>
        <p:spPr>
          <a:xfrm>
            <a:off x="457200" y="1880494"/>
            <a:ext cx="8229600" cy="4721480"/>
          </a:xfrm>
        </p:spPr>
        <p:txBody>
          <a:bodyPr>
            <a:normAutofit/>
          </a:bodyPr>
          <a:lstStyle/>
          <a:p>
            <a:pPr marL="0" indent="0">
              <a:buNone/>
            </a:pPr>
            <a:endParaRPr lang="en-US" dirty="0"/>
          </a:p>
          <a:p>
            <a:pPr marL="0" indent="0">
              <a:buNone/>
            </a:pPr>
            <a:r>
              <a:rPr lang="en-US" dirty="0"/>
              <a:t>Centralized Benefits Communication Management (CBCM) allows claims processors the ability to submit letters electronically to one central location for printing and distribution, allowing claims processors more time to focus on assessing Veterans compensation claims. And reduces the risk of Personal Identifiable Information (PII) violations. </a:t>
            </a:r>
          </a:p>
          <a:p>
            <a:pPr marL="0" indent="0">
              <a:buNone/>
            </a:pPr>
            <a:endParaRPr lang="en-US" dirty="0"/>
          </a:p>
          <a:p>
            <a:pPr marL="0" indent="0">
              <a:buNone/>
            </a:pPr>
            <a:r>
              <a:rPr lang="en-US" dirty="0"/>
              <a:t>The lesson also reviews the August 2018 update to VBMS-Awards (VBMS-A)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C90C0C4-D5F9-452E-B47F-D015F5EA242F}"/>
              </a:ext>
            </a:extLst>
          </p:cNvPr>
          <p:cNvSpPr>
            <a:spLocks noGrp="1"/>
          </p:cNvSpPr>
          <p:nvPr>
            <p:ph type="sldNum" sz="quarter" idx="12"/>
          </p:nvPr>
        </p:nvSpPr>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289836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CAC8-6ECC-450C-A8A4-ED1C9FC1C159}"/>
              </a:ext>
            </a:extLst>
          </p:cNvPr>
          <p:cNvSpPr>
            <a:spLocks noGrp="1"/>
          </p:cNvSpPr>
          <p:nvPr>
            <p:ph type="title"/>
          </p:nvPr>
        </p:nvSpPr>
        <p:spPr/>
        <p:txBody>
          <a:bodyPr/>
          <a:lstStyle/>
          <a:p>
            <a:r>
              <a:rPr lang="en-US" altLang="en-US" dirty="0"/>
              <a:t>Creating a Package in Package Manager (cont.)</a:t>
            </a:r>
            <a:endParaRPr lang="en-US" dirty="0"/>
          </a:p>
        </p:txBody>
      </p:sp>
      <p:sp>
        <p:nvSpPr>
          <p:cNvPr id="3" name="Content Placeholder 2">
            <a:extLst>
              <a:ext uri="{FF2B5EF4-FFF2-40B4-BE49-F238E27FC236}">
                <a16:creationId xmlns:a16="http://schemas.microsoft.com/office/drawing/2014/main" id="{9E0F8C17-3BF6-410A-AF3B-10BB5CC0706E}"/>
              </a:ext>
            </a:extLst>
          </p:cNvPr>
          <p:cNvSpPr>
            <a:spLocks noGrp="1"/>
          </p:cNvSpPr>
          <p:nvPr>
            <p:ph idx="1"/>
          </p:nvPr>
        </p:nvSpPr>
        <p:spPr>
          <a:xfrm>
            <a:off x="457200" y="1880494"/>
            <a:ext cx="8229600" cy="4093269"/>
          </a:xfrm>
        </p:spPr>
        <p:txBody>
          <a:bodyPr/>
          <a:lstStyle/>
          <a:p>
            <a:pPr marL="0" indent="0">
              <a:buNone/>
            </a:pPr>
            <a:r>
              <a:rPr lang="en-US" sz="2000" dirty="0"/>
              <a:t>When the package information opens the package name defaults to </a:t>
            </a:r>
            <a:r>
              <a:rPr lang="en-US" sz="2000" i="1" dirty="0"/>
              <a:t>“New Package”</a:t>
            </a:r>
          </a:p>
          <a:p>
            <a:pPr marL="0" indent="0">
              <a:buNone/>
            </a:pPr>
            <a:r>
              <a:rPr lang="en-US" sz="2000" dirty="0"/>
              <a:t>Create a name for the package, using the Veteran’s name or the document/letter related to the package. </a:t>
            </a:r>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364B85E-C46C-41B8-8A32-699949A5207B}"/>
              </a:ext>
            </a:extLst>
          </p:cNvPr>
          <p:cNvSpPr>
            <a:spLocks noGrp="1"/>
          </p:cNvSpPr>
          <p:nvPr>
            <p:ph type="sldNum" sz="quarter" idx="12"/>
          </p:nvPr>
        </p:nvSpPr>
        <p:spPr/>
        <p:txBody>
          <a:bodyPr/>
          <a:lstStyle/>
          <a:p>
            <a:fld id="{36A6A193-2FDC-48DD-8023-1C75B05EEA9A}" type="slidenum">
              <a:rPr lang="en-US" smtClean="0"/>
              <a:pPr/>
              <a:t>20</a:t>
            </a:fld>
            <a:endParaRPr lang="en-US" dirty="0"/>
          </a:p>
        </p:txBody>
      </p:sp>
      <p:pic>
        <p:nvPicPr>
          <p:cNvPr id="6" name="Picture 5">
            <a:extLst>
              <a:ext uri="{FF2B5EF4-FFF2-40B4-BE49-F238E27FC236}">
                <a16:creationId xmlns:a16="http://schemas.microsoft.com/office/drawing/2014/main" id="{39AA87BA-B31F-4727-A187-06BC4939BEDD}"/>
              </a:ext>
            </a:extLst>
          </p:cNvPr>
          <p:cNvPicPr>
            <a:picLocks noChangeAspect="1"/>
          </p:cNvPicPr>
          <p:nvPr/>
        </p:nvPicPr>
        <p:blipFill>
          <a:blip r:embed="rId3"/>
          <a:stretch>
            <a:fillRect/>
          </a:stretch>
        </p:blipFill>
        <p:spPr>
          <a:xfrm>
            <a:off x="345089" y="3363812"/>
            <a:ext cx="8453822" cy="2110359"/>
          </a:xfrm>
          <a:prstGeom prst="rect">
            <a:avLst/>
          </a:prstGeom>
        </p:spPr>
      </p:pic>
      <p:sp>
        <p:nvSpPr>
          <p:cNvPr id="8" name="Rectangle 7">
            <a:extLst>
              <a:ext uri="{FF2B5EF4-FFF2-40B4-BE49-F238E27FC236}">
                <a16:creationId xmlns:a16="http://schemas.microsoft.com/office/drawing/2014/main" id="{122490DB-11C0-4707-A63C-D40E4CEA640A}"/>
              </a:ext>
            </a:extLst>
          </p:cNvPr>
          <p:cNvSpPr/>
          <p:nvPr/>
        </p:nvSpPr>
        <p:spPr>
          <a:xfrm>
            <a:off x="6174889" y="5363655"/>
            <a:ext cx="677731" cy="11051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F826353-7810-47A6-9E6E-28491823161D}"/>
              </a:ext>
            </a:extLst>
          </p:cNvPr>
          <p:cNvSpPr/>
          <p:nvPr/>
        </p:nvSpPr>
        <p:spPr>
          <a:xfrm>
            <a:off x="457200" y="3791434"/>
            <a:ext cx="3657600" cy="449800"/>
          </a:xfrm>
          <a:prstGeom prst="rect">
            <a:avLst/>
          </a:prstGeom>
          <a:no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30335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999F-C8CC-48B7-8DA4-EEC6C4F1AA0A}"/>
              </a:ext>
            </a:extLst>
          </p:cNvPr>
          <p:cNvSpPr>
            <a:spLocks noGrp="1"/>
          </p:cNvSpPr>
          <p:nvPr>
            <p:ph type="title"/>
          </p:nvPr>
        </p:nvSpPr>
        <p:spPr/>
        <p:txBody>
          <a:bodyPr/>
          <a:lstStyle/>
          <a:p>
            <a:r>
              <a:rPr lang="en-US" altLang="en-US" dirty="0"/>
              <a:t>Creating a Package in Package Manager (cont.)</a:t>
            </a:r>
            <a:endParaRPr lang="en-US" dirty="0"/>
          </a:p>
        </p:txBody>
      </p:sp>
      <p:sp>
        <p:nvSpPr>
          <p:cNvPr id="3" name="Content Placeholder 2">
            <a:extLst>
              <a:ext uri="{FF2B5EF4-FFF2-40B4-BE49-F238E27FC236}">
                <a16:creationId xmlns:a16="http://schemas.microsoft.com/office/drawing/2014/main" id="{8026BE29-61E8-419D-BF9F-B040158BA178}"/>
              </a:ext>
            </a:extLst>
          </p:cNvPr>
          <p:cNvSpPr>
            <a:spLocks noGrp="1"/>
          </p:cNvSpPr>
          <p:nvPr>
            <p:ph idx="1"/>
          </p:nvPr>
        </p:nvSpPr>
        <p:spPr>
          <a:xfrm>
            <a:off x="457200" y="2043953"/>
            <a:ext cx="8229600" cy="3929810"/>
          </a:xfrm>
        </p:spPr>
        <p:txBody>
          <a:bodyPr/>
          <a:lstStyle/>
          <a:p>
            <a:pPr marL="0" indent="0">
              <a:buNone/>
            </a:pPr>
            <a:r>
              <a:rPr lang="en-US" dirty="0"/>
              <a:t>Add any additional documents by clicking on the “Add Document(s)” button.</a:t>
            </a:r>
          </a:p>
          <a:p>
            <a:pPr marL="0" indent="0">
              <a:buNone/>
            </a:pPr>
            <a:endParaRPr lang="en-US" dirty="0"/>
          </a:p>
        </p:txBody>
      </p:sp>
      <p:sp>
        <p:nvSpPr>
          <p:cNvPr id="4" name="Slide Number Placeholder 3">
            <a:extLst>
              <a:ext uri="{FF2B5EF4-FFF2-40B4-BE49-F238E27FC236}">
                <a16:creationId xmlns:a16="http://schemas.microsoft.com/office/drawing/2014/main" id="{2D51EB3E-5A0E-4207-B10C-DFF96A0F1547}"/>
              </a:ext>
            </a:extLst>
          </p:cNvPr>
          <p:cNvSpPr>
            <a:spLocks noGrp="1"/>
          </p:cNvSpPr>
          <p:nvPr>
            <p:ph type="sldNum" sz="quarter" idx="12"/>
          </p:nvPr>
        </p:nvSpPr>
        <p:spPr/>
        <p:txBody>
          <a:bodyPr/>
          <a:lstStyle/>
          <a:p>
            <a:fld id="{36A6A193-2FDC-48DD-8023-1C75B05EEA9A}" type="slidenum">
              <a:rPr lang="en-US" smtClean="0"/>
              <a:pPr/>
              <a:t>21</a:t>
            </a:fld>
            <a:endParaRPr lang="en-US" dirty="0"/>
          </a:p>
        </p:txBody>
      </p:sp>
      <p:pic>
        <p:nvPicPr>
          <p:cNvPr id="5" name="Picture 4">
            <a:extLst>
              <a:ext uri="{FF2B5EF4-FFF2-40B4-BE49-F238E27FC236}">
                <a16:creationId xmlns:a16="http://schemas.microsoft.com/office/drawing/2014/main" id="{B4F9F63A-C5F4-48C7-AF19-B2482B0569B8}"/>
              </a:ext>
            </a:extLst>
          </p:cNvPr>
          <p:cNvPicPr>
            <a:picLocks noChangeAspect="1"/>
          </p:cNvPicPr>
          <p:nvPr/>
        </p:nvPicPr>
        <p:blipFill>
          <a:blip r:embed="rId3"/>
          <a:stretch>
            <a:fillRect/>
          </a:stretch>
        </p:blipFill>
        <p:spPr>
          <a:xfrm>
            <a:off x="519056" y="2760500"/>
            <a:ext cx="8105887" cy="2023503"/>
          </a:xfrm>
          <a:prstGeom prst="rect">
            <a:avLst/>
          </a:prstGeom>
        </p:spPr>
      </p:pic>
    </p:spTree>
    <p:extLst>
      <p:ext uri="{BB962C8B-B14F-4D97-AF65-F5344CB8AC3E}">
        <p14:creationId xmlns:p14="http://schemas.microsoft.com/office/powerpoint/2010/main" val="213100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F4F3-56E1-4413-A108-1E4CE038B99C}"/>
              </a:ext>
            </a:extLst>
          </p:cNvPr>
          <p:cNvSpPr>
            <a:spLocks noGrp="1"/>
          </p:cNvSpPr>
          <p:nvPr>
            <p:ph type="title"/>
          </p:nvPr>
        </p:nvSpPr>
        <p:spPr/>
        <p:txBody>
          <a:bodyPr/>
          <a:lstStyle/>
          <a:p>
            <a:r>
              <a:rPr lang="en-US" altLang="en-US" dirty="0"/>
              <a:t>Creating a Package in Package Manager (cont.)</a:t>
            </a:r>
            <a:endParaRPr lang="en-US" dirty="0"/>
          </a:p>
        </p:txBody>
      </p:sp>
      <p:sp>
        <p:nvSpPr>
          <p:cNvPr id="4" name="Slide Number Placeholder 3">
            <a:extLst>
              <a:ext uri="{FF2B5EF4-FFF2-40B4-BE49-F238E27FC236}">
                <a16:creationId xmlns:a16="http://schemas.microsoft.com/office/drawing/2014/main" id="{BF9736EF-DD97-443E-B1F7-5C10B6BA0703}"/>
              </a:ext>
            </a:extLst>
          </p:cNvPr>
          <p:cNvSpPr>
            <a:spLocks noGrp="1"/>
          </p:cNvSpPr>
          <p:nvPr>
            <p:ph type="sldNum" sz="quarter" idx="12"/>
          </p:nvPr>
        </p:nvSpPr>
        <p:spPr/>
        <p:txBody>
          <a:bodyPr/>
          <a:lstStyle/>
          <a:p>
            <a:fld id="{36A6A193-2FDC-48DD-8023-1C75B05EEA9A}" type="slidenum">
              <a:rPr lang="en-US" smtClean="0"/>
              <a:pPr/>
              <a:t>22</a:t>
            </a:fld>
            <a:endParaRPr lang="en-US" dirty="0"/>
          </a:p>
        </p:txBody>
      </p:sp>
      <p:sp>
        <p:nvSpPr>
          <p:cNvPr id="6" name="TextBox 5">
            <a:extLst>
              <a:ext uri="{FF2B5EF4-FFF2-40B4-BE49-F238E27FC236}">
                <a16:creationId xmlns:a16="http://schemas.microsoft.com/office/drawing/2014/main" id="{4E1C3B80-9154-4792-BA59-6A630A7A5108}"/>
              </a:ext>
            </a:extLst>
          </p:cNvPr>
          <p:cNvSpPr txBox="1"/>
          <p:nvPr/>
        </p:nvSpPr>
        <p:spPr>
          <a:xfrm>
            <a:off x="666974" y="5325035"/>
            <a:ext cx="8208084" cy="1200329"/>
          </a:xfrm>
          <a:prstGeom prst="rect">
            <a:avLst/>
          </a:prstGeom>
          <a:noFill/>
        </p:spPr>
        <p:txBody>
          <a:bodyPr wrap="square" rtlCol="0">
            <a:spAutoFit/>
          </a:bodyPr>
          <a:lstStyle/>
          <a:p>
            <a:r>
              <a:rPr lang="en-US" dirty="0"/>
              <a:t>Select Standard Enclosures or eFolder Documents.  Chose the document to add to this package.  Use the arrows in the middle column to move the document from the left column to the right.  Click on “Add Document(s)” once all documents have been moved to the right column.</a:t>
            </a:r>
          </a:p>
        </p:txBody>
      </p:sp>
      <p:pic>
        <p:nvPicPr>
          <p:cNvPr id="10" name="Content Placeholder 9">
            <a:extLst>
              <a:ext uri="{FF2B5EF4-FFF2-40B4-BE49-F238E27FC236}">
                <a16:creationId xmlns:a16="http://schemas.microsoft.com/office/drawing/2014/main" id="{48F62241-498A-4028-9185-0408D7531E79}"/>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2433" y="1663104"/>
            <a:ext cx="6648226" cy="3531792"/>
          </a:xfrm>
          <a:prstGeom prst="rect">
            <a:avLst/>
          </a:prstGeom>
          <a:noFill/>
          <a:ln>
            <a:noFill/>
          </a:ln>
        </p:spPr>
      </p:pic>
      <p:sp>
        <p:nvSpPr>
          <p:cNvPr id="11" name="Rectangle 10">
            <a:extLst>
              <a:ext uri="{FF2B5EF4-FFF2-40B4-BE49-F238E27FC236}">
                <a16:creationId xmlns:a16="http://schemas.microsoft.com/office/drawing/2014/main" id="{8C9842CD-9826-45E0-9CAD-73109070B69B}"/>
              </a:ext>
            </a:extLst>
          </p:cNvPr>
          <p:cNvSpPr/>
          <p:nvPr/>
        </p:nvSpPr>
        <p:spPr>
          <a:xfrm>
            <a:off x="1312433" y="1957104"/>
            <a:ext cx="1592132" cy="377305"/>
          </a:xfrm>
          <a:prstGeom prst="rect">
            <a:avLst/>
          </a:prstGeom>
          <a:noFill/>
          <a:ln w="571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81F8CD4-8730-4AA5-A15C-7C3ED805F52F}"/>
              </a:ext>
            </a:extLst>
          </p:cNvPr>
          <p:cNvSpPr/>
          <p:nvPr/>
        </p:nvSpPr>
        <p:spPr>
          <a:xfrm>
            <a:off x="4442908" y="3429000"/>
            <a:ext cx="430306" cy="432996"/>
          </a:xfrm>
          <a:prstGeom prst="ellipse">
            <a:avLst/>
          </a:prstGeom>
          <a:noFill/>
          <a:ln w="381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8DB6D245-DF7A-4070-A2BB-EEAE4D2E299B}"/>
              </a:ext>
            </a:extLst>
          </p:cNvPr>
          <p:cNvSpPr/>
          <p:nvPr/>
        </p:nvSpPr>
        <p:spPr>
          <a:xfrm>
            <a:off x="5593977" y="4788854"/>
            <a:ext cx="656215" cy="3773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364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898D-81CD-43D2-AD7E-33F54C9EE385}"/>
              </a:ext>
            </a:extLst>
          </p:cNvPr>
          <p:cNvSpPr>
            <a:spLocks noGrp="1"/>
          </p:cNvSpPr>
          <p:nvPr>
            <p:ph type="title"/>
          </p:nvPr>
        </p:nvSpPr>
        <p:spPr/>
        <p:txBody>
          <a:bodyPr/>
          <a:lstStyle/>
          <a:p>
            <a:r>
              <a:rPr lang="en-US" altLang="en-US" dirty="0"/>
              <a:t>Creating a Package in Package Manager (cont.)</a:t>
            </a:r>
            <a:endParaRPr lang="en-US" dirty="0"/>
          </a:p>
        </p:txBody>
      </p:sp>
      <p:sp>
        <p:nvSpPr>
          <p:cNvPr id="3" name="Content Placeholder 2">
            <a:extLst>
              <a:ext uri="{FF2B5EF4-FFF2-40B4-BE49-F238E27FC236}">
                <a16:creationId xmlns:a16="http://schemas.microsoft.com/office/drawing/2014/main" id="{130C77A0-6920-4AC2-8775-04ECDD75F278}"/>
              </a:ext>
            </a:extLst>
          </p:cNvPr>
          <p:cNvSpPr>
            <a:spLocks noGrp="1"/>
          </p:cNvSpPr>
          <p:nvPr>
            <p:ph idx="1"/>
          </p:nvPr>
        </p:nvSpPr>
        <p:spPr>
          <a:xfrm>
            <a:off x="540571" y="1899915"/>
            <a:ext cx="8062858" cy="4305153"/>
          </a:xfrm>
        </p:spPr>
        <p:txBody>
          <a:bodyPr>
            <a:normAutofit lnSpcReduction="10000"/>
          </a:bodyPr>
          <a:lstStyle/>
          <a:p>
            <a:pPr marL="0" indent="0">
              <a:buNone/>
            </a:pPr>
            <a:r>
              <a:rPr lang="en-US" dirty="0"/>
              <a:t>After documents have been added user will choose the “Recipients” tab to add recipients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User will choose either Individual or Organization.  Choosing “Veteran is Recipient” will populate the Veteran’s information to the screen.</a:t>
            </a:r>
          </a:p>
          <a:p>
            <a:pPr marL="0" indent="0">
              <a:buNone/>
            </a:pPr>
            <a:endParaRPr lang="en-US" dirty="0"/>
          </a:p>
        </p:txBody>
      </p:sp>
      <p:sp>
        <p:nvSpPr>
          <p:cNvPr id="4" name="Slide Number Placeholder 3">
            <a:extLst>
              <a:ext uri="{FF2B5EF4-FFF2-40B4-BE49-F238E27FC236}">
                <a16:creationId xmlns:a16="http://schemas.microsoft.com/office/drawing/2014/main" id="{51F922DB-3FF9-42AA-B8C2-E934C4792017}"/>
              </a:ext>
            </a:extLst>
          </p:cNvPr>
          <p:cNvSpPr>
            <a:spLocks noGrp="1"/>
          </p:cNvSpPr>
          <p:nvPr>
            <p:ph type="sldNum" sz="quarter" idx="12"/>
          </p:nvPr>
        </p:nvSpPr>
        <p:spPr/>
        <p:txBody>
          <a:bodyPr/>
          <a:lstStyle/>
          <a:p>
            <a:fld id="{36A6A193-2FDC-48DD-8023-1C75B05EEA9A}" type="slidenum">
              <a:rPr lang="en-US" smtClean="0"/>
              <a:pPr/>
              <a:t>23</a:t>
            </a:fld>
            <a:endParaRPr lang="en-US" dirty="0"/>
          </a:p>
        </p:txBody>
      </p:sp>
      <p:pic>
        <p:nvPicPr>
          <p:cNvPr id="5" name="Picture 4">
            <a:extLst>
              <a:ext uri="{FF2B5EF4-FFF2-40B4-BE49-F238E27FC236}">
                <a16:creationId xmlns:a16="http://schemas.microsoft.com/office/drawing/2014/main" id="{D0FCD87D-CA6C-490A-8BF8-564E614277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0571" y="2584079"/>
            <a:ext cx="8062858" cy="2663414"/>
          </a:xfrm>
          <a:prstGeom prst="rect">
            <a:avLst/>
          </a:prstGeom>
          <a:noFill/>
          <a:ln>
            <a:noFill/>
          </a:ln>
        </p:spPr>
      </p:pic>
      <p:sp>
        <p:nvSpPr>
          <p:cNvPr id="6" name="Rectangle 5">
            <a:extLst>
              <a:ext uri="{FF2B5EF4-FFF2-40B4-BE49-F238E27FC236}">
                <a16:creationId xmlns:a16="http://schemas.microsoft.com/office/drawing/2014/main" id="{E54768FC-C2EE-420A-A1F1-B9077E4B7E0B}"/>
              </a:ext>
            </a:extLst>
          </p:cNvPr>
          <p:cNvSpPr/>
          <p:nvPr/>
        </p:nvSpPr>
        <p:spPr>
          <a:xfrm>
            <a:off x="1307053" y="2669019"/>
            <a:ext cx="925158" cy="29045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40AFE01-AC82-46BB-B643-BBB17B87111D}"/>
              </a:ext>
            </a:extLst>
          </p:cNvPr>
          <p:cNvSpPr/>
          <p:nvPr/>
        </p:nvSpPr>
        <p:spPr>
          <a:xfrm>
            <a:off x="2575560" y="3317389"/>
            <a:ext cx="1452282" cy="223222"/>
          </a:xfrm>
          <a:prstGeom prst="rect">
            <a:avLst/>
          </a:prstGeom>
          <a:noFill/>
          <a:ln w="571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03E3A3FD-1626-4319-B545-FDFD5D37BE67}"/>
              </a:ext>
            </a:extLst>
          </p:cNvPr>
          <p:cNvSpPr/>
          <p:nvPr/>
        </p:nvSpPr>
        <p:spPr>
          <a:xfrm>
            <a:off x="1359944" y="3450517"/>
            <a:ext cx="570156" cy="290457"/>
          </a:xfrm>
          <a:prstGeom prst="rightArrow">
            <a:avLst/>
          </a:prstGeom>
          <a:solidFill>
            <a:srgbClr val="FF0000"/>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71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2F33-C291-4102-9DB1-15BC7826D7E7}"/>
              </a:ext>
            </a:extLst>
          </p:cNvPr>
          <p:cNvSpPr>
            <a:spLocks noGrp="1"/>
          </p:cNvSpPr>
          <p:nvPr>
            <p:ph type="title"/>
          </p:nvPr>
        </p:nvSpPr>
        <p:spPr>
          <a:xfrm>
            <a:off x="0" y="793627"/>
            <a:ext cx="9144000" cy="995963"/>
          </a:xfrm>
        </p:spPr>
        <p:txBody>
          <a:bodyPr>
            <a:normAutofit/>
          </a:bodyPr>
          <a:lstStyle/>
          <a:p>
            <a:r>
              <a:rPr lang="en-US" altLang="en-US" dirty="0"/>
              <a:t>Creating a Package in Package Manager (cont.)</a:t>
            </a:r>
            <a:endParaRPr lang="en-US" dirty="0"/>
          </a:p>
        </p:txBody>
      </p:sp>
      <p:sp>
        <p:nvSpPr>
          <p:cNvPr id="3" name="Content Placeholder 2">
            <a:extLst>
              <a:ext uri="{FF2B5EF4-FFF2-40B4-BE49-F238E27FC236}">
                <a16:creationId xmlns:a16="http://schemas.microsoft.com/office/drawing/2014/main" id="{6CD536C2-A834-49AC-84DD-A2DB6767495A}"/>
              </a:ext>
            </a:extLst>
          </p:cNvPr>
          <p:cNvSpPr>
            <a:spLocks noGrp="1"/>
          </p:cNvSpPr>
          <p:nvPr>
            <p:ph idx="1"/>
          </p:nvPr>
        </p:nvSpPr>
        <p:spPr>
          <a:xfrm>
            <a:off x="365759" y="1753497"/>
            <a:ext cx="8159675" cy="4937760"/>
          </a:xfrm>
        </p:spPr>
        <p:txBody>
          <a:bodyPr/>
          <a:lstStyle/>
          <a:p>
            <a:pPr marL="0" indent="0">
              <a:buNone/>
            </a:pPr>
            <a:endParaRPr lang="en-US" dirty="0"/>
          </a:p>
          <a:p>
            <a:pPr marL="0" indent="0">
              <a:buNone/>
            </a:pPr>
            <a:r>
              <a:rPr lang="en-US" dirty="0"/>
              <a:t>If “Organization” is chosen, the user can select the Co-located Organization box, and then choose the appropriate POA from the drop-down menu. </a:t>
            </a:r>
          </a:p>
          <a:p>
            <a:endParaRPr lang="en-US" dirty="0"/>
          </a:p>
          <a:p>
            <a:endParaRPr lang="en-US" dirty="0"/>
          </a:p>
        </p:txBody>
      </p:sp>
      <p:pic>
        <p:nvPicPr>
          <p:cNvPr id="5" name="Picture 4">
            <a:extLst>
              <a:ext uri="{FF2B5EF4-FFF2-40B4-BE49-F238E27FC236}">
                <a16:creationId xmlns:a16="http://schemas.microsoft.com/office/drawing/2014/main" id="{74A4D543-72F1-4487-9A55-037268047D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2036"/>
            <a:ext cx="6045798" cy="2901625"/>
          </a:xfrm>
          <a:prstGeom prst="rect">
            <a:avLst/>
          </a:prstGeom>
          <a:noFill/>
          <a:ln>
            <a:noFill/>
          </a:ln>
        </p:spPr>
      </p:pic>
      <p:sp>
        <p:nvSpPr>
          <p:cNvPr id="6" name="Rectangle 5">
            <a:extLst>
              <a:ext uri="{FF2B5EF4-FFF2-40B4-BE49-F238E27FC236}">
                <a16:creationId xmlns:a16="http://schemas.microsoft.com/office/drawing/2014/main" id="{6B7664E9-8CAC-4B8B-BA1A-7DD12CD1FD9E}"/>
              </a:ext>
            </a:extLst>
          </p:cNvPr>
          <p:cNvSpPr/>
          <p:nvPr/>
        </p:nvSpPr>
        <p:spPr>
          <a:xfrm>
            <a:off x="2452745" y="4015581"/>
            <a:ext cx="720762" cy="30899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DCFB34FD-E6C1-4D0B-875B-5A8B769EABB6}"/>
              </a:ext>
            </a:extLst>
          </p:cNvPr>
          <p:cNvCxnSpPr>
            <a:cxnSpLocks/>
          </p:cNvCxnSpPr>
          <p:nvPr/>
        </p:nvCxnSpPr>
        <p:spPr>
          <a:xfrm flipH="1">
            <a:off x="2512987" y="4465271"/>
            <a:ext cx="4118025"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9E050AF3-7E0A-4540-BA38-9F57D19B72EE}"/>
              </a:ext>
            </a:extLst>
          </p:cNvPr>
          <p:cNvSpPr txBox="1"/>
          <p:nvPr/>
        </p:nvSpPr>
        <p:spPr>
          <a:xfrm>
            <a:off x="6631012" y="3772773"/>
            <a:ext cx="2641002" cy="1384995"/>
          </a:xfrm>
          <a:prstGeom prst="rect">
            <a:avLst/>
          </a:prstGeom>
          <a:noFill/>
        </p:spPr>
        <p:txBody>
          <a:bodyPr wrap="square" rtlCol="0">
            <a:spAutoFit/>
          </a:bodyPr>
          <a:lstStyle/>
          <a:p>
            <a:r>
              <a:rPr lang="en-US" sz="1400" dirty="0"/>
              <a:t>Choose Co-located Organization will prompt the system for POA designation. Complete the </a:t>
            </a:r>
            <a:r>
              <a:rPr lang="en-US" sz="1400" dirty="0">
                <a:solidFill>
                  <a:srgbClr val="FF0000"/>
                </a:solidFill>
              </a:rPr>
              <a:t>(**) </a:t>
            </a:r>
            <a:r>
              <a:rPr lang="en-US" sz="1400" dirty="0"/>
              <a:t>National/State/Regional Organization</a:t>
            </a:r>
          </a:p>
        </p:txBody>
      </p:sp>
      <p:sp>
        <p:nvSpPr>
          <p:cNvPr id="15" name="Rectangle 14">
            <a:extLst>
              <a:ext uri="{FF2B5EF4-FFF2-40B4-BE49-F238E27FC236}">
                <a16:creationId xmlns:a16="http://schemas.microsoft.com/office/drawing/2014/main" id="{344867B4-4858-4D19-9F3C-C1E9A000EC38}"/>
              </a:ext>
            </a:extLst>
          </p:cNvPr>
          <p:cNvSpPr/>
          <p:nvPr/>
        </p:nvSpPr>
        <p:spPr>
          <a:xfrm>
            <a:off x="989703" y="4830183"/>
            <a:ext cx="570155" cy="236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962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9F00-BFFE-47B1-A564-B186C454383C}"/>
              </a:ext>
            </a:extLst>
          </p:cNvPr>
          <p:cNvSpPr>
            <a:spLocks noGrp="1"/>
          </p:cNvSpPr>
          <p:nvPr>
            <p:ph type="title"/>
          </p:nvPr>
        </p:nvSpPr>
        <p:spPr/>
        <p:txBody>
          <a:bodyPr/>
          <a:lstStyle/>
          <a:p>
            <a:r>
              <a:rPr lang="en-US" dirty="0"/>
              <a:t>Creating a Package in Package Manager (cont.)</a:t>
            </a:r>
          </a:p>
        </p:txBody>
      </p:sp>
      <p:sp>
        <p:nvSpPr>
          <p:cNvPr id="3" name="Content Placeholder 2">
            <a:extLst>
              <a:ext uri="{FF2B5EF4-FFF2-40B4-BE49-F238E27FC236}">
                <a16:creationId xmlns:a16="http://schemas.microsoft.com/office/drawing/2014/main" id="{EEC9DC3F-A8E7-4973-96C2-2522BE7B43D4}"/>
              </a:ext>
            </a:extLst>
          </p:cNvPr>
          <p:cNvSpPr>
            <a:spLocks noGrp="1"/>
          </p:cNvSpPr>
          <p:nvPr>
            <p:ph idx="1"/>
          </p:nvPr>
        </p:nvSpPr>
        <p:spPr>
          <a:xfrm>
            <a:off x="457200" y="1880494"/>
            <a:ext cx="8229600" cy="4627883"/>
          </a:xfrm>
        </p:spPr>
        <p:txBody>
          <a:bodyPr>
            <a:normAutofit/>
          </a:bodyPr>
          <a:lstStyle/>
          <a:p>
            <a:pPr marL="0" indent="0">
              <a:buNone/>
            </a:pPr>
            <a:r>
              <a:rPr lang="en-US" dirty="0"/>
              <a:t>Once all sections are complete and the Save tab selected, the package status will show as “Draft” indicated as a yellow dot.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If all the information is correct click on “Send Package”.</a:t>
            </a:r>
          </a:p>
        </p:txBody>
      </p:sp>
      <p:sp>
        <p:nvSpPr>
          <p:cNvPr id="4" name="Slide Number Placeholder 3">
            <a:extLst>
              <a:ext uri="{FF2B5EF4-FFF2-40B4-BE49-F238E27FC236}">
                <a16:creationId xmlns:a16="http://schemas.microsoft.com/office/drawing/2014/main" id="{9C8AA0E6-CF8E-48EC-8C87-7E1ACB7DF63A}"/>
              </a:ext>
            </a:extLst>
          </p:cNvPr>
          <p:cNvSpPr>
            <a:spLocks noGrp="1"/>
          </p:cNvSpPr>
          <p:nvPr>
            <p:ph type="sldNum" sz="quarter" idx="12"/>
          </p:nvPr>
        </p:nvSpPr>
        <p:spPr/>
        <p:txBody>
          <a:bodyPr/>
          <a:lstStyle/>
          <a:p>
            <a:fld id="{36A6A193-2FDC-48DD-8023-1C75B05EEA9A}" type="slidenum">
              <a:rPr lang="en-US" smtClean="0"/>
              <a:pPr/>
              <a:t>25</a:t>
            </a:fld>
            <a:endParaRPr lang="en-US" dirty="0"/>
          </a:p>
        </p:txBody>
      </p:sp>
      <p:pic>
        <p:nvPicPr>
          <p:cNvPr id="5" name="Picture 4">
            <a:extLst>
              <a:ext uri="{FF2B5EF4-FFF2-40B4-BE49-F238E27FC236}">
                <a16:creationId xmlns:a16="http://schemas.microsoft.com/office/drawing/2014/main" id="{BD81FAC9-4B40-4841-8A0C-D59E789440B1}"/>
              </a:ext>
            </a:extLst>
          </p:cNvPr>
          <p:cNvPicPr>
            <a:picLocks noChangeAspect="1"/>
          </p:cNvPicPr>
          <p:nvPr/>
        </p:nvPicPr>
        <p:blipFill>
          <a:blip r:embed="rId3"/>
          <a:stretch>
            <a:fillRect/>
          </a:stretch>
        </p:blipFill>
        <p:spPr>
          <a:xfrm>
            <a:off x="580913" y="2796988"/>
            <a:ext cx="7691717" cy="2624866"/>
          </a:xfrm>
          <a:prstGeom prst="rect">
            <a:avLst/>
          </a:prstGeom>
        </p:spPr>
      </p:pic>
      <p:sp>
        <p:nvSpPr>
          <p:cNvPr id="6" name="Rectangle 5">
            <a:extLst>
              <a:ext uri="{FF2B5EF4-FFF2-40B4-BE49-F238E27FC236}">
                <a16:creationId xmlns:a16="http://schemas.microsoft.com/office/drawing/2014/main" id="{C7FE8120-0D47-4588-BE7B-84A8C456F804}"/>
              </a:ext>
            </a:extLst>
          </p:cNvPr>
          <p:cNvSpPr/>
          <p:nvPr/>
        </p:nvSpPr>
        <p:spPr>
          <a:xfrm>
            <a:off x="1635163" y="3883511"/>
            <a:ext cx="355002" cy="387275"/>
          </a:xfrm>
          <a:prstGeom prst="rect">
            <a:avLst/>
          </a:prstGeom>
          <a:noFill/>
          <a:ln w="762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F82EA8-5CDB-409A-A66C-825F04CB1F97}"/>
              </a:ext>
            </a:extLst>
          </p:cNvPr>
          <p:cNvSpPr/>
          <p:nvPr/>
        </p:nvSpPr>
        <p:spPr>
          <a:xfrm>
            <a:off x="7164593" y="3184264"/>
            <a:ext cx="957431" cy="699247"/>
          </a:xfrm>
          <a:prstGeom prst="rect">
            <a:avLst/>
          </a:prstGeom>
          <a:noFill/>
          <a:ln w="762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950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B6F7-5303-4F23-B2E3-D5C0BBF62455}"/>
              </a:ext>
            </a:extLst>
          </p:cNvPr>
          <p:cNvSpPr>
            <a:spLocks noGrp="1"/>
          </p:cNvSpPr>
          <p:nvPr>
            <p:ph type="title"/>
          </p:nvPr>
        </p:nvSpPr>
        <p:spPr/>
        <p:txBody>
          <a:bodyPr/>
          <a:lstStyle/>
          <a:p>
            <a:r>
              <a:rPr lang="en-US" dirty="0"/>
              <a:t>Topic 2 Knowledge Check</a:t>
            </a:r>
          </a:p>
        </p:txBody>
      </p:sp>
      <p:sp>
        <p:nvSpPr>
          <p:cNvPr id="3" name="Content Placeholder 2">
            <a:extLst>
              <a:ext uri="{FF2B5EF4-FFF2-40B4-BE49-F238E27FC236}">
                <a16:creationId xmlns:a16="http://schemas.microsoft.com/office/drawing/2014/main" id="{B50E4760-324E-41CF-94CE-EC80B425381A}"/>
              </a:ext>
            </a:extLst>
          </p:cNvPr>
          <p:cNvSpPr>
            <a:spLocks noGrp="1"/>
          </p:cNvSpPr>
          <p:nvPr>
            <p:ph idx="1"/>
          </p:nvPr>
        </p:nvSpPr>
        <p:spPr>
          <a:xfrm>
            <a:off x="457200" y="2057400"/>
            <a:ext cx="8331798" cy="3916363"/>
          </a:xfrm>
        </p:spPr>
        <p:txBody>
          <a:bodyPr/>
          <a:lstStyle/>
          <a:p>
            <a:pPr marL="342900" indent="-342900">
              <a:buAutoNum type="arabicParenR"/>
            </a:pPr>
            <a:r>
              <a:rPr lang="en-US" dirty="0"/>
              <a:t>Name two areas in VBMS-Core where you can navigate to Package Manager.</a:t>
            </a:r>
          </a:p>
          <a:p>
            <a:pPr marL="0" indent="0">
              <a:buNone/>
            </a:pPr>
            <a:endParaRPr lang="en-US" dirty="0"/>
          </a:p>
          <a:p>
            <a:pPr marL="0" indent="0">
              <a:buNone/>
            </a:pPr>
            <a:r>
              <a:rPr lang="en-US" dirty="0">
                <a:solidFill>
                  <a:srgbClr val="FF0000"/>
                </a:solidFill>
              </a:rPr>
              <a:t>A:	1. 	Letter finalization screen, under letter tab</a:t>
            </a:r>
          </a:p>
          <a:p>
            <a:pPr marL="0" indent="0">
              <a:buNone/>
            </a:pPr>
            <a:r>
              <a:rPr lang="en-US" dirty="0">
                <a:solidFill>
                  <a:srgbClr val="FF0000"/>
                </a:solidFill>
              </a:rPr>
              <a:t>	2.	from the “Veteran” tab</a:t>
            </a:r>
          </a:p>
          <a:p>
            <a:pPr marL="0" indent="0">
              <a:buNone/>
            </a:pPr>
            <a:endParaRPr lang="en-US" dirty="0"/>
          </a:p>
          <a:p>
            <a:pPr marL="342900" indent="-342900">
              <a:buAutoNum type="arabicParenR" startAt="2"/>
            </a:pPr>
            <a:r>
              <a:rPr lang="en-US" dirty="0"/>
              <a:t>When creating a package, which box do you check to automatically populate the Veteran’s name and address?</a:t>
            </a:r>
          </a:p>
          <a:p>
            <a:pPr marL="342900" indent="-342900">
              <a:buAutoNum type="arabicParenR" startAt="2"/>
            </a:pPr>
            <a:endParaRPr lang="en-US" dirty="0"/>
          </a:p>
          <a:p>
            <a:pPr marL="0" indent="0">
              <a:buNone/>
            </a:pPr>
            <a:r>
              <a:rPr lang="en-US" dirty="0">
                <a:solidFill>
                  <a:srgbClr val="FF0000"/>
                </a:solidFill>
              </a:rPr>
              <a:t>A:	“Veteran is Recipient” box</a:t>
            </a:r>
          </a:p>
        </p:txBody>
      </p:sp>
      <p:sp>
        <p:nvSpPr>
          <p:cNvPr id="4" name="Slide Number Placeholder 3">
            <a:extLst>
              <a:ext uri="{FF2B5EF4-FFF2-40B4-BE49-F238E27FC236}">
                <a16:creationId xmlns:a16="http://schemas.microsoft.com/office/drawing/2014/main" id="{AF3C78AB-3C70-499A-9E16-54DEE831DD86}"/>
              </a:ext>
            </a:extLst>
          </p:cNvPr>
          <p:cNvSpPr>
            <a:spLocks noGrp="1"/>
          </p:cNvSpPr>
          <p:nvPr>
            <p:ph type="sldNum" sz="quarter" idx="12"/>
          </p:nvPr>
        </p:nvSpPr>
        <p:spPr/>
        <p:txBody>
          <a:bodyPr/>
          <a:lstStyle/>
          <a:p>
            <a:fld id="{36A6A193-2FDC-48DD-8023-1C75B05EEA9A}" type="slidenum">
              <a:rPr lang="en-US" smtClean="0"/>
              <a:pPr/>
              <a:t>26</a:t>
            </a:fld>
            <a:endParaRPr lang="en-US" dirty="0"/>
          </a:p>
        </p:txBody>
      </p:sp>
    </p:spTree>
    <p:extLst>
      <p:ext uri="{BB962C8B-B14F-4D97-AF65-F5344CB8AC3E}">
        <p14:creationId xmlns:p14="http://schemas.microsoft.com/office/powerpoint/2010/main" val="160563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CDB7-F2D1-4928-B840-234E41663E67}"/>
              </a:ext>
            </a:extLst>
          </p:cNvPr>
          <p:cNvSpPr>
            <a:spLocks noGrp="1"/>
          </p:cNvSpPr>
          <p:nvPr>
            <p:ph type="title"/>
          </p:nvPr>
        </p:nvSpPr>
        <p:spPr>
          <a:xfrm>
            <a:off x="1086523" y="1219201"/>
            <a:ext cx="7508838" cy="2209800"/>
          </a:xfrm>
        </p:spPr>
        <p:txBody>
          <a:bodyPr>
            <a:normAutofit/>
          </a:bodyPr>
          <a:lstStyle/>
          <a:p>
            <a:r>
              <a:rPr lang="en-US" sz="3500" dirty="0"/>
              <a:t>Topic 3</a:t>
            </a:r>
            <a:br>
              <a:rPr lang="en-US" dirty="0"/>
            </a:br>
            <a:br>
              <a:rPr lang="en-US" dirty="0"/>
            </a:br>
            <a:r>
              <a:rPr lang="en-US" dirty="0"/>
              <a:t>Identifying the Status of a Package</a:t>
            </a:r>
          </a:p>
        </p:txBody>
      </p:sp>
      <p:sp>
        <p:nvSpPr>
          <p:cNvPr id="4" name="Slide Number Placeholder 3">
            <a:extLst>
              <a:ext uri="{FF2B5EF4-FFF2-40B4-BE49-F238E27FC236}">
                <a16:creationId xmlns:a16="http://schemas.microsoft.com/office/drawing/2014/main" id="{37CE16A0-3AD9-4C00-8E95-65BD53724FA8}"/>
              </a:ext>
            </a:extLst>
          </p:cNvPr>
          <p:cNvSpPr>
            <a:spLocks noGrp="1"/>
          </p:cNvSpPr>
          <p:nvPr>
            <p:ph type="sldNum" sz="quarter" idx="12"/>
          </p:nvPr>
        </p:nvSpPr>
        <p:spPr/>
        <p:txBody>
          <a:bodyPr/>
          <a:lstStyle/>
          <a:p>
            <a:fld id="{36A6A193-2FDC-48DD-8023-1C75B05EEA9A}" type="slidenum">
              <a:rPr lang="en-US" smtClean="0"/>
              <a:pPr/>
              <a:t>27</a:t>
            </a:fld>
            <a:endParaRPr lang="en-US" dirty="0"/>
          </a:p>
        </p:txBody>
      </p:sp>
    </p:spTree>
    <p:extLst>
      <p:ext uri="{BB962C8B-B14F-4D97-AF65-F5344CB8AC3E}">
        <p14:creationId xmlns:p14="http://schemas.microsoft.com/office/powerpoint/2010/main" val="195680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B6DE-E8FF-47AA-AE72-C4015C066E8A}"/>
              </a:ext>
            </a:extLst>
          </p:cNvPr>
          <p:cNvSpPr>
            <a:spLocks noGrp="1"/>
          </p:cNvSpPr>
          <p:nvPr>
            <p:ph type="title"/>
          </p:nvPr>
        </p:nvSpPr>
        <p:spPr>
          <a:xfrm>
            <a:off x="0" y="793627"/>
            <a:ext cx="9144000" cy="1099719"/>
          </a:xfrm>
        </p:spPr>
        <p:txBody>
          <a:bodyPr/>
          <a:lstStyle/>
          <a:p>
            <a:r>
              <a:rPr lang="en-US" dirty="0"/>
              <a:t>Identifying the Status of a Package</a:t>
            </a:r>
          </a:p>
        </p:txBody>
      </p:sp>
      <p:sp>
        <p:nvSpPr>
          <p:cNvPr id="3" name="Content Placeholder 2">
            <a:extLst>
              <a:ext uri="{FF2B5EF4-FFF2-40B4-BE49-F238E27FC236}">
                <a16:creationId xmlns:a16="http://schemas.microsoft.com/office/drawing/2014/main" id="{0A90A07D-96C6-4E5E-90A5-4EC4BEFBA09A}"/>
              </a:ext>
            </a:extLst>
          </p:cNvPr>
          <p:cNvSpPr>
            <a:spLocks noGrp="1"/>
          </p:cNvSpPr>
          <p:nvPr>
            <p:ph idx="1"/>
          </p:nvPr>
        </p:nvSpPr>
        <p:spPr>
          <a:xfrm>
            <a:off x="321397" y="1997464"/>
            <a:ext cx="8229600" cy="2734537"/>
          </a:xfrm>
        </p:spPr>
        <p:txBody>
          <a:bodyPr/>
          <a:lstStyle/>
          <a:p>
            <a:pPr marL="0" indent="0">
              <a:buNone/>
            </a:pPr>
            <a:r>
              <a:rPr lang="en-US" dirty="0"/>
              <a:t> “</a:t>
            </a:r>
            <a:r>
              <a:rPr lang="en-US" b="1" dirty="0"/>
              <a:t>Distributions Tab</a:t>
            </a:r>
            <a:r>
              <a:rPr lang="en-US" dirty="0"/>
              <a:t>” status messages:</a:t>
            </a:r>
          </a:p>
          <a:p>
            <a:pPr lvl="1">
              <a:buFont typeface="Wingdings" panose="05000000000000000000" pitchFamily="2" charset="2"/>
              <a:buChar char="Ø"/>
            </a:pPr>
            <a:r>
              <a:rPr lang="en-US" sz="1300" dirty="0"/>
              <a:t>Draft, circle; The package is not finalized. </a:t>
            </a:r>
            <a:r>
              <a:rPr lang="en-US" sz="1300" dirty="0">
                <a:solidFill>
                  <a:srgbClr val="FF0000"/>
                </a:solidFill>
              </a:rPr>
              <a:t>This status means the user must finalize the package to be sent. </a:t>
            </a:r>
          </a:p>
          <a:p>
            <a:pPr lvl="1">
              <a:buFont typeface="Wingdings" panose="05000000000000000000" pitchFamily="2" charset="2"/>
              <a:buChar char="Ø"/>
            </a:pPr>
            <a:r>
              <a:rPr lang="en-US" sz="1300" dirty="0"/>
              <a:t>In Progress, envelope; The package is finalized and sent to Centralized Printing. </a:t>
            </a:r>
            <a:r>
              <a:rPr lang="en-US" sz="1300" dirty="0">
                <a:solidFill>
                  <a:srgbClr val="FF0000"/>
                </a:solidFill>
              </a:rPr>
              <a:t>No action is needed.</a:t>
            </a:r>
          </a:p>
          <a:p>
            <a:pPr lvl="1">
              <a:buFont typeface="Wingdings" panose="05000000000000000000" pitchFamily="2" charset="2"/>
              <a:buChar char="Ø"/>
            </a:pPr>
            <a:r>
              <a:rPr lang="en-US" sz="1300" dirty="0"/>
              <a:t>Success, checkmark; Centralized Printing received and accepted the package. </a:t>
            </a:r>
            <a:r>
              <a:rPr lang="en-US" sz="1300" dirty="0">
                <a:solidFill>
                  <a:srgbClr val="FF0000"/>
                </a:solidFill>
              </a:rPr>
              <a:t>No action is needed.</a:t>
            </a:r>
          </a:p>
          <a:p>
            <a:pPr lvl="1">
              <a:buFont typeface="Wingdings" panose="05000000000000000000" pitchFamily="2" charset="2"/>
              <a:buChar char="Ø"/>
            </a:pPr>
            <a:r>
              <a:rPr lang="en-US" sz="1300" dirty="0"/>
              <a:t>Fail, exclamation point; Centralized Printing received the package, but unable to print it. </a:t>
            </a:r>
            <a:r>
              <a:rPr lang="en-US" sz="1300" dirty="0">
                <a:solidFill>
                  <a:srgbClr val="FF0000"/>
                </a:solidFill>
              </a:rPr>
              <a:t>User should contact </a:t>
            </a:r>
            <a:r>
              <a:rPr lang="en-US" sz="1300" dirty="0">
                <a:solidFill>
                  <a:srgbClr val="0000FF"/>
                </a:solidFill>
                <a:hlinkClick r:id="rId3"/>
              </a:rPr>
              <a:t>VAVBAWAS/CO/VCIP</a:t>
            </a:r>
            <a:endParaRPr lang="en-US" sz="1300" dirty="0">
              <a:solidFill>
                <a:srgbClr val="0000FF"/>
              </a:solidFill>
            </a:endParaRPr>
          </a:p>
          <a:p>
            <a:pPr lvl="1">
              <a:buFont typeface="Wingdings" panose="05000000000000000000" pitchFamily="2" charset="2"/>
              <a:buChar char="Ø"/>
            </a:pPr>
            <a:endParaRPr lang="en-US" sz="1500" dirty="0">
              <a:solidFill>
                <a:srgbClr val="0000FF"/>
              </a:solidFill>
            </a:endParaRPr>
          </a:p>
          <a:p>
            <a:pPr lvl="1">
              <a:buFont typeface="Wingdings" panose="05000000000000000000" pitchFamily="2" charset="2"/>
              <a:buChar char="Ø"/>
            </a:pPr>
            <a:endParaRPr lang="en-US" sz="1500" dirty="0">
              <a:solidFill>
                <a:srgbClr val="0000FF"/>
              </a:solidFill>
            </a:endParaRPr>
          </a:p>
          <a:p>
            <a:pPr lvl="1">
              <a:buFont typeface="Wingdings" panose="05000000000000000000" pitchFamily="2" charset="2"/>
              <a:buChar char="Ø"/>
            </a:pPr>
            <a:endParaRPr lang="en-US" sz="1500" dirty="0">
              <a:solidFill>
                <a:srgbClr val="0000FF"/>
              </a:solidFill>
            </a:endParaRPr>
          </a:p>
          <a:p>
            <a:pPr lvl="1">
              <a:buFont typeface="Wingdings" panose="05000000000000000000" pitchFamily="2" charset="2"/>
              <a:buChar char="Ø"/>
            </a:pPr>
            <a:endParaRPr lang="en-US" sz="1500" dirty="0">
              <a:solidFill>
                <a:srgbClr val="0000FF"/>
              </a:solidFill>
            </a:endParaRPr>
          </a:p>
          <a:p>
            <a:pPr lvl="1">
              <a:buFont typeface="Wingdings" panose="05000000000000000000" pitchFamily="2" charset="2"/>
              <a:buChar char="Ø"/>
            </a:pPr>
            <a:endParaRPr lang="en-US" sz="1500" dirty="0">
              <a:solidFill>
                <a:srgbClr val="0000FF"/>
              </a:solidFill>
            </a:endParaRPr>
          </a:p>
          <a:p>
            <a:pPr marL="0" indent="0">
              <a:buNone/>
            </a:pPr>
            <a:endParaRPr lang="en-US" dirty="0"/>
          </a:p>
        </p:txBody>
      </p:sp>
      <p:sp>
        <p:nvSpPr>
          <p:cNvPr id="4" name="Slide Number Placeholder 3">
            <a:extLst>
              <a:ext uri="{FF2B5EF4-FFF2-40B4-BE49-F238E27FC236}">
                <a16:creationId xmlns:a16="http://schemas.microsoft.com/office/drawing/2014/main" id="{C26264B4-C4C3-4192-AB60-27FA4635DC1A}"/>
              </a:ext>
            </a:extLst>
          </p:cNvPr>
          <p:cNvSpPr>
            <a:spLocks noGrp="1"/>
          </p:cNvSpPr>
          <p:nvPr>
            <p:ph type="sldNum" sz="quarter" idx="12"/>
          </p:nvPr>
        </p:nvSpPr>
        <p:spPr/>
        <p:txBody>
          <a:bodyPr/>
          <a:lstStyle/>
          <a:p>
            <a:fld id="{36A6A193-2FDC-48DD-8023-1C75B05EEA9A}" type="slidenum">
              <a:rPr lang="en-US" smtClean="0"/>
              <a:pPr/>
              <a:t>28</a:t>
            </a:fld>
            <a:endParaRPr lang="en-US" dirty="0"/>
          </a:p>
        </p:txBody>
      </p:sp>
      <p:pic>
        <p:nvPicPr>
          <p:cNvPr id="6" name="Picture 3">
            <a:extLst>
              <a:ext uri="{FF2B5EF4-FFF2-40B4-BE49-F238E27FC236}">
                <a16:creationId xmlns:a16="http://schemas.microsoft.com/office/drawing/2014/main" id="{E0A435FB-C156-4A31-9A49-6B773F8E0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97" y="4053490"/>
            <a:ext cx="8544235" cy="21300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5">
            <a:extLst>
              <a:ext uri="{FF2B5EF4-FFF2-40B4-BE49-F238E27FC236}">
                <a16:creationId xmlns:a16="http://schemas.microsoft.com/office/drawing/2014/main" id="{6681FC3D-C474-49F1-8885-C74D4BC6D0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89" y="5359705"/>
            <a:ext cx="7826189" cy="82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5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CD84-1E00-4226-86FC-1B42E2CCA1A9}"/>
              </a:ext>
            </a:extLst>
          </p:cNvPr>
          <p:cNvSpPr>
            <a:spLocks noGrp="1"/>
          </p:cNvSpPr>
          <p:nvPr>
            <p:ph type="title"/>
          </p:nvPr>
        </p:nvSpPr>
        <p:spPr/>
        <p:txBody>
          <a:bodyPr/>
          <a:lstStyle/>
          <a:p>
            <a:r>
              <a:rPr lang="en-US" dirty="0"/>
              <a:t>Identifying Package Status’s in Package Tab and Deleting Packages (cont.)</a:t>
            </a:r>
          </a:p>
        </p:txBody>
      </p:sp>
      <p:sp>
        <p:nvSpPr>
          <p:cNvPr id="3" name="Content Placeholder 2">
            <a:extLst>
              <a:ext uri="{FF2B5EF4-FFF2-40B4-BE49-F238E27FC236}">
                <a16:creationId xmlns:a16="http://schemas.microsoft.com/office/drawing/2014/main" id="{15694AF6-942D-445E-B97F-0968B7CA0AC9}"/>
              </a:ext>
            </a:extLst>
          </p:cNvPr>
          <p:cNvSpPr>
            <a:spLocks noGrp="1"/>
          </p:cNvSpPr>
          <p:nvPr>
            <p:ph idx="1"/>
          </p:nvPr>
        </p:nvSpPr>
        <p:spPr/>
        <p:txBody>
          <a:bodyPr/>
          <a:lstStyle/>
          <a:p>
            <a:pPr marL="0" indent="0">
              <a:buNone/>
            </a:pPr>
            <a:r>
              <a:rPr lang="en-US" dirty="0"/>
              <a:t>“Packages” status messages:</a:t>
            </a:r>
          </a:p>
          <a:p>
            <a:pPr lvl="1">
              <a:buFont typeface="Wingdings" panose="05000000000000000000" pitchFamily="2" charset="2"/>
              <a:buChar char="Ø"/>
            </a:pPr>
            <a:r>
              <a:rPr lang="en-US" dirty="0"/>
              <a:t>New, blue circle; The package has not been finalized and sent. </a:t>
            </a:r>
            <a:r>
              <a:rPr lang="en-US" dirty="0">
                <a:solidFill>
                  <a:srgbClr val="FF0000"/>
                </a:solidFill>
              </a:rPr>
              <a:t>User needs to finalize and send package.</a:t>
            </a:r>
          </a:p>
          <a:p>
            <a:pPr lvl="1">
              <a:buFont typeface="Wingdings" panose="05000000000000000000" pitchFamily="2" charset="2"/>
              <a:buChar char="Ø"/>
            </a:pPr>
            <a:r>
              <a:rPr lang="en-US" dirty="0"/>
              <a:t>Finalized, green circle; The package has been sent to Centralized Printing.  </a:t>
            </a:r>
            <a:r>
              <a:rPr lang="en-US" dirty="0">
                <a:solidFill>
                  <a:srgbClr val="FF0000"/>
                </a:solidFill>
              </a:rPr>
              <a:t>No further action is needed.</a:t>
            </a:r>
          </a:p>
          <a:p>
            <a:endParaRPr lang="en-US" dirty="0"/>
          </a:p>
        </p:txBody>
      </p:sp>
      <p:sp>
        <p:nvSpPr>
          <p:cNvPr id="4" name="Slide Number Placeholder 3">
            <a:extLst>
              <a:ext uri="{FF2B5EF4-FFF2-40B4-BE49-F238E27FC236}">
                <a16:creationId xmlns:a16="http://schemas.microsoft.com/office/drawing/2014/main" id="{53577A1D-F1D0-4209-9E27-6E2F6A8E09D9}"/>
              </a:ext>
            </a:extLst>
          </p:cNvPr>
          <p:cNvSpPr>
            <a:spLocks noGrp="1"/>
          </p:cNvSpPr>
          <p:nvPr>
            <p:ph type="sldNum" sz="quarter" idx="12"/>
          </p:nvPr>
        </p:nvSpPr>
        <p:spPr/>
        <p:txBody>
          <a:bodyPr/>
          <a:lstStyle/>
          <a:p>
            <a:fld id="{36A6A193-2FDC-48DD-8023-1C75B05EEA9A}" type="slidenum">
              <a:rPr lang="en-US" smtClean="0"/>
              <a:pPr/>
              <a:t>29</a:t>
            </a:fld>
            <a:endParaRPr lang="en-US" dirty="0"/>
          </a:p>
        </p:txBody>
      </p:sp>
      <p:pic>
        <p:nvPicPr>
          <p:cNvPr id="5" name="Picture 4">
            <a:extLst>
              <a:ext uri="{FF2B5EF4-FFF2-40B4-BE49-F238E27FC236}">
                <a16:creationId xmlns:a16="http://schemas.microsoft.com/office/drawing/2014/main" id="{07F3041A-4378-459E-AF75-D32C3C7F4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60835"/>
            <a:ext cx="8058839" cy="181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70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Lesson Objectives</a:t>
            </a:r>
          </a:p>
        </p:txBody>
      </p:sp>
      <p:sp>
        <p:nvSpPr>
          <p:cNvPr id="3" name="Content Placeholder 2"/>
          <p:cNvSpPr>
            <a:spLocks noGrp="1"/>
          </p:cNvSpPr>
          <p:nvPr>
            <p:ph idx="1"/>
            <p:custDataLst>
              <p:tags r:id="rId2"/>
            </p:custDataLst>
          </p:nvPr>
        </p:nvSpPr>
        <p:spPr>
          <a:xfrm>
            <a:off x="457200" y="2148010"/>
            <a:ext cx="8229600" cy="3916363"/>
          </a:xfrm>
        </p:spPr>
        <p:txBody>
          <a:bodyPr>
            <a:noAutofit/>
          </a:bodyPr>
          <a:lstStyle/>
          <a:p>
            <a:pPr lvl="0" hangingPunct="0"/>
            <a:r>
              <a:rPr lang="en-US" sz="2000" dirty="0"/>
              <a:t>Explain the new CBCM update in the Veterans Business Management System-Awards (VBMS-A) program.</a:t>
            </a:r>
          </a:p>
          <a:p>
            <a:pPr>
              <a:defRPr/>
            </a:pPr>
            <a:r>
              <a:rPr lang="en-US" sz="2000" dirty="0"/>
              <a:t>Demonstrate how to create packages in VBMS-Core and VBMS-A</a:t>
            </a:r>
          </a:p>
          <a:p>
            <a:pPr>
              <a:defRPr/>
            </a:pPr>
            <a:r>
              <a:rPr lang="en-US" sz="2000" dirty="0"/>
              <a:t>Recognize Package status in VBMS-Core.</a:t>
            </a:r>
          </a:p>
          <a:p>
            <a:pPr>
              <a:defRPr/>
            </a:pPr>
            <a:r>
              <a:rPr lang="en-US" sz="2000" dirty="0"/>
              <a:t>Identify the actions required of each status: Draft, In Progress, Success, and Failure. </a:t>
            </a:r>
          </a:p>
          <a:p>
            <a:pPr>
              <a:defRPr/>
            </a:pPr>
            <a:endParaRPr lang="en-US" sz="2000" dirty="0"/>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D991-0BFB-4FFC-8A38-441B971AD11A}"/>
              </a:ext>
            </a:extLst>
          </p:cNvPr>
          <p:cNvSpPr>
            <a:spLocks noGrp="1"/>
          </p:cNvSpPr>
          <p:nvPr>
            <p:ph type="title"/>
          </p:nvPr>
        </p:nvSpPr>
        <p:spPr/>
        <p:txBody>
          <a:bodyPr/>
          <a:lstStyle/>
          <a:p>
            <a:r>
              <a:rPr lang="en-US" dirty="0"/>
              <a:t>Identifying Package Status’s in Package Tab and Deleting Packages</a:t>
            </a:r>
          </a:p>
        </p:txBody>
      </p:sp>
      <p:sp>
        <p:nvSpPr>
          <p:cNvPr id="3" name="Content Placeholder 2">
            <a:extLst>
              <a:ext uri="{FF2B5EF4-FFF2-40B4-BE49-F238E27FC236}">
                <a16:creationId xmlns:a16="http://schemas.microsoft.com/office/drawing/2014/main" id="{BAD5FB74-3ADC-4C96-AEBD-8D3FBE333E29}"/>
              </a:ext>
            </a:extLst>
          </p:cNvPr>
          <p:cNvSpPr>
            <a:spLocks noGrp="1"/>
          </p:cNvSpPr>
          <p:nvPr>
            <p:ph idx="1"/>
          </p:nvPr>
        </p:nvSpPr>
        <p:spPr>
          <a:xfrm>
            <a:off x="258184" y="1880495"/>
            <a:ext cx="8428616" cy="4060996"/>
          </a:xfrm>
        </p:spPr>
        <p:txBody>
          <a:bodyPr/>
          <a:lstStyle/>
          <a:p>
            <a:pPr marL="0" indent="0">
              <a:buNone/>
            </a:pPr>
            <a:r>
              <a:rPr lang="en-US" dirty="0"/>
              <a:t>Delete a package in “New” status by selecting Delete (trash can icon).</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Package needs to be in “New” status in order to delete.</a:t>
            </a:r>
          </a:p>
        </p:txBody>
      </p:sp>
      <p:sp>
        <p:nvSpPr>
          <p:cNvPr id="4" name="Slide Number Placeholder 3">
            <a:extLst>
              <a:ext uri="{FF2B5EF4-FFF2-40B4-BE49-F238E27FC236}">
                <a16:creationId xmlns:a16="http://schemas.microsoft.com/office/drawing/2014/main" id="{D160551D-885A-4414-9278-11C2F38E852D}"/>
              </a:ext>
            </a:extLst>
          </p:cNvPr>
          <p:cNvSpPr>
            <a:spLocks noGrp="1"/>
          </p:cNvSpPr>
          <p:nvPr>
            <p:ph type="sldNum" sz="quarter" idx="12"/>
          </p:nvPr>
        </p:nvSpPr>
        <p:spPr/>
        <p:txBody>
          <a:bodyPr/>
          <a:lstStyle/>
          <a:p>
            <a:fld id="{36A6A193-2FDC-48DD-8023-1C75B05EEA9A}" type="slidenum">
              <a:rPr lang="en-US" smtClean="0"/>
              <a:pPr/>
              <a:t>30</a:t>
            </a:fld>
            <a:endParaRPr lang="en-US" dirty="0"/>
          </a:p>
        </p:txBody>
      </p:sp>
      <p:pic>
        <p:nvPicPr>
          <p:cNvPr id="5" name="Picture 3">
            <a:extLst>
              <a:ext uri="{FF2B5EF4-FFF2-40B4-BE49-F238E27FC236}">
                <a16:creationId xmlns:a16="http://schemas.microsoft.com/office/drawing/2014/main" id="{E771B96D-7C7A-47A3-BDA1-5BD045128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25" y="2710926"/>
            <a:ext cx="8337175" cy="188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DF720E42-D79A-4159-B1FE-E218426E6C92}"/>
              </a:ext>
            </a:extLst>
          </p:cNvPr>
          <p:cNvSpPr/>
          <p:nvPr/>
        </p:nvSpPr>
        <p:spPr>
          <a:xfrm>
            <a:off x="7637570" y="4101384"/>
            <a:ext cx="570155" cy="279699"/>
          </a:xfrm>
          <a:prstGeom prst="rect">
            <a:avLst/>
          </a:prstGeom>
          <a:noFill/>
          <a:ln w="762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8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DED5-84D9-4EDC-9FA4-C51185169E83}"/>
              </a:ext>
            </a:extLst>
          </p:cNvPr>
          <p:cNvSpPr>
            <a:spLocks noGrp="1"/>
          </p:cNvSpPr>
          <p:nvPr>
            <p:ph type="title"/>
          </p:nvPr>
        </p:nvSpPr>
        <p:spPr/>
        <p:txBody>
          <a:bodyPr/>
          <a:lstStyle/>
          <a:p>
            <a:r>
              <a:rPr lang="en-US" dirty="0"/>
              <a:t>Topic 3 Knowledge Check</a:t>
            </a:r>
          </a:p>
        </p:txBody>
      </p:sp>
      <p:sp>
        <p:nvSpPr>
          <p:cNvPr id="3" name="Content Placeholder 2">
            <a:extLst>
              <a:ext uri="{FF2B5EF4-FFF2-40B4-BE49-F238E27FC236}">
                <a16:creationId xmlns:a16="http://schemas.microsoft.com/office/drawing/2014/main" id="{D10168D0-AA5C-493A-B0E6-6F256213C36E}"/>
              </a:ext>
            </a:extLst>
          </p:cNvPr>
          <p:cNvSpPr>
            <a:spLocks noGrp="1"/>
          </p:cNvSpPr>
          <p:nvPr>
            <p:ph idx="1"/>
          </p:nvPr>
        </p:nvSpPr>
        <p:spPr/>
        <p:txBody>
          <a:bodyPr/>
          <a:lstStyle/>
          <a:p>
            <a:pPr marL="0" indent="0">
              <a:buNone/>
            </a:pPr>
            <a:r>
              <a:rPr lang="en-US" dirty="0"/>
              <a:t>1)	Under the “Distributions” tab what are the 4 status’s a user may see?</a:t>
            </a:r>
          </a:p>
          <a:p>
            <a:pPr marL="0" indent="0">
              <a:buNone/>
            </a:pPr>
            <a:endParaRPr lang="en-US" dirty="0"/>
          </a:p>
          <a:p>
            <a:pPr marL="0" indent="0">
              <a:buNone/>
            </a:pPr>
            <a:r>
              <a:rPr lang="en-US" dirty="0">
                <a:solidFill>
                  <a:srgbClr val="FF0000"/>
                </a:solidFill>
              </a:rPr>
              <a:t>A:	Draft, In Progress, Success and Fail</a:t>
            </a:r>
          </a:p>
          <a:p>
            <a:pPr marL="0" indent="0">
              <a:buNone/>
            </a:pPr>
            <a:endParaRPr lang="en-US" dirty="0"/>
          </a:p>
          <a:p>
            <a:pPr marL="0" indent="0">
              <a:buNone/>
            </a:pPr>
            <a:endParaRPr lang="en-US" dirty="0"/>
          </a:p>
          <a:p>
            <a:pPr marL="0" indent="0">
              <a:buNone/>
            </a:pPr>
            <a:endParaRPr lang="en-US" dirty="0"/>
          </a:p>
          <a:p>
            <a:pPr marL="342900" indent="-342900">
              <a:buAutoNum type="arabicParenR" startAt="2"/>
            </a:pPr>
            <a:r>
              <a:rPr lang="en-US" dirty="0"/>
              <a:t>Under the “Packages” tab what would a user click to delete a new package?</a:t>
            </a:r>
          </a:p>
          <a:p>
            <a:pPr marL="342900" indent="-342900">
              <a:buAutoNum type="arabicParenR" startAt="2"/>
            </a:pPr>
            <a:endParaRPr lang="en-US" dirty="0"/>
          </a:p>
          <a:p>
            <a:pPr marL="0" indent="0">
              <a:buNone/>
            </a:pPr>
            <a:r>
              <a:rPr lang="en-US" dirty="0">
                <a:solidFill>
                  <a:srgbClr val="FF0000"/>
                </a:solidFill>
              </a:rPr>
              <a:t>A:	The trash icon </a:t>
            </a:r>
          </a:p>
        </p:txBody>
      </p:sp>
      <p:sp>
        <p:nvSpPr>
          <p:cNvPr id="4" name="Slide Number Placeholder 3">
            <a:extLst>
              <a:ext uri="{FF2B5EF4-FFF2-40B4-BE49-F238E27FC236}">
                <a16:creationId xmlns:a16="http://schemas.microsoft.com/office/drawing/2014/main" id="{7875F28E-A083-4012-90E4-CB99C70AA5C8}"/>
              </a:ext>
            </a:extLst>
          </p:cNvPr>
          <p:cNvSpPr>
            <a:spLocks noGrp="1"/>
          </p:cNvSpPr>
          <p:nvPr>
            <p:ph type="sldNum" sz="quarter" idx="12"/>
          </p:nvPr>
        </p:nvSpPr>
        <p:spPr/>
        <p:txBody>
          <a:bodyPr/>
          <a:lstStyle/>
          <a:p>
            <a:fld id="{36A6A193-2FDC-48DD-8023-1C75B05EEA9A}" type="slidenum">
              <a:rPr lang="en-US" smtClean="0"/>
              <a:pPr/>
              <a:t>31</a:t>
            </a:fld>
            <a:endParaRPr lang="en-US" dirty="0"/>
          </a:p>
        </p:txBody>
      </p:sp>
    </p:spTree>
    <p:extLst>
      <p:ext uri="{BB962C8B-B14F-4D97-AF65-F5344CB8AC3E}">
        <p14:creationId xmlns:p14="http://schemas.microsoft.com/office/powerpoint/2010/main" val="21693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B098-AB92-4EED-B3EA-6F06405AEF20}"/>
              </a:ext>
            </a:extLst>
          </p:cNvPr>
          <p:cNvSpPr>
            <a:spLocks noGrp="1"/>
          </p:cNvSpPr>
          <p:nvPr>
            <p:ph type="title"/>
          </p:nvPr>
        </p:nvSpPr>
        <p:spPr>
          <a:xfrm>
            <a:off x="0" y="1341120"/>
            <a:ext cx="9144000" cy="2087880"/>
          </a:xfrm>
        </p:spPr>
        <p:txBody>
          <a:bodyPr>
            <a:normAutofit/>
          </a:bodyPr>
          <a:lstStyle/>
          <a:p>
            <a:br>
              <a:rPr lang="en-US" dirty="0"/>
            </a:br>
            <a:r>
              <a:rPr lang="en-US" sz="3500" dirty="0"/>
              <a:t>Topic 4</a:t>
            </a:r>
            <a:br>
              <a:rPr lang="en-US" dirty="0"/>
            </a:br>
            <a:r>
              <a:rPr lang="en-US" dirty="0"/>
              <a:t> </a:t>
            </a:r>
            <a:br>
              <a:rPr lang="en-US" dirty="0"/>
            </a:br>
            <a:r>
              <a:rPr lang="en-US" dirty="0"/>
              <a:t>Creating a Package in VBMS-A</a:t>
            </a:r>
          </a:p>
        </p:txBody>
      </p:sp>
      <p:sp>
        <p:nvSpPr>
          <p:cNvPr id="4" name="Slide Number Placeholder 3">
            <a:extLst>
              <a:ext uri="{FF2B5EF4-FFF2-40B4-BE49-F238E27FC236}">
                <a16:creationId xmlns:a16="http://schemas.microsoft.com/office/drawing/2014/main" id="{00F6354F-AA80-440A-8EFD-4CE1D9AC57BE}"/>
              </a:ext>
            </a:extLst>
          </p:cNvPr>
          <p:cNvSpPr>
            <a:spLocks noGrp="1"/>
          </p:cNvSpPr>
          <p:nvPr>
            <p:ph type="sldNum" sz="quarter" idx="12"/>
          </p:nvPr>
        </p:nvSpPr>
        <p:spPr/>
        <p:txBody>
          <a:bodyPr/>
          <a:lstStyle/>
          <a:p>
            <a:fld id="{36A6A193-2FDC-48DD-8023-1C75B05EEA9A}" type="slidenum">
              <a:rPr lang="en-US" smtClean="0"/>
              <a:pPr/>
              <a:t>32</a:t>
            </a:fld>
            <a:endParaRPr lang="en-US" dirty="0"/>
          </a:p>
        </p:txBody>
      </p:sp>
    </p:spTree>
    <p:extLst>
      <p:ext uri="{BB962C8B-B14F-4D97-AF65-F5344CB8AC3E}">
        <p14:creationId xmlns:p14="http://schemas.microsoft.com/office/powerpoint/2010/main" val="1466213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8B6D1-11F7-49C0-93DE-4083FBEBC0B2}"/>
              </a:ext>
            </a:extLst>
          </p:cNvPr>
          <p:cNvSpPr>
            <a:spLocks noGrp="1"/>
          </p:cNvSpPr>
          <p:nvPr>
            <p:ph type="title"/>
          </p:nvPr>
        </p:nvSpPr>
        <p:spPr/>
        <p:txBody>
          <a:bodyPr/>
          <a:lstStyle/>
          <a:p>
            <a:r>
              <a:rPr lang="en-US" dirty="0"/>
              <a:t>Creating a Package in VBMS-Awards</a:t>
            </a:r>
          </a:p>
        </p:txBody>
      </p:sp>
      <p:sp>
        <p:nvSpPr>
          <p:cNvPr id="3" name="Content Placeholder 2">
            <a:extLst>
              <a:ext uri="{FF2B5EF4-FFF2-40B4-BE49-F238E27FC236}">
                <a16:creationId xmlns:a16="http://schemas.microsoft.com/office/drawing/2014/main" id="{80689086-8C09-4C94-85A7-BF37096364F6}"/>
              </a:ext>
            </a:extLst>
          </p:cNvPr>
          <p:cNvSpPr>
            <a:spLocks noGrp="1"/>
          </p:cNvSpPr>
          <p:nvPr>
            <p:ph idx="1"/>
          </p:nvPr>
        </p:nvSpPr>
        <p:spPr>
          <a:xfrm>
            <a:off x="457200" y="1731981"/>
            <a:ext cx="8229600" cy="4332391"/>
          </a:xfrm>
        </p:spPr>
        <p:txBody>
          <a:bodyPr>
            <a:normAutofit/>
          </a:bodyPr>
          <a:lstStyle/>
          <a:p>
            <a:pPr marL="0" indent="0">
              <a:buNone/>
            </a:pPr>
            <a:r>
              <a:rPr lang="en-US" dirty="0"/>
              <a:t>After generating an award in VBMS-A, navigate to “Award Letter Interview” and select “Gen Letter.” </a:t>
            </a:r>
          </a:p>
          <a:p>
            <a:pPr marL="0" indent="0">
              <a:buNone/>
            </a:pPr>
            <a:r>
              <a:rPr lang="en-US" dirty="0"/>
              <a:t>Click “Enclosures”</a:t>
            </a:r>
          </a:p>
          <a:p>
            <a:endParaRPr lang="en-US" dirty="0"/>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pPr marL="0" indent="0">
              <a:buNone/>
            </a:pPr>
            <a:r>
              <a:rPr lang="en-US" dirty="0"/>
              <a:t>Note: Package Manager sends the documents you indicate. </a:t>
            </a:r>
            <a:r>
              <a:rPr lang="en-US" b="1" dirty="0"/>
              <a:t>Only</a:t>
            </a:r>
            <a:r>
              <a:rPr lang="en-US" dirty="0"/>
              <a:t> add documents that are not already in the Letter Preview. </a:t>
            </a:r>
            <a:endParaRPr lang="en-US" dirty="0">
              <a:solidFill>
                <a:srgbClr val="FFC000"/>
              </a:solidFill>
            </a:endParaRPr>
          </a:p>
          <a:p>
            <a:endParaRPr lang="en-US" dirty="0"/>
          </a:p>
        </p:txBody>
      </p:sp>
      <p:sp>
        <p:nvSpPr>
          <p:cNvPr id="4" name="Slide Number Placeholder 3">
            <a:extLst>
              <a:ext uri="{FF2B5EF4-FFF2-40B4-BE49-F238E27FC236}">
                <a16:creationId xmlns:a16="http://schemas.microsoft.com/office/drawing/2014/main" id="{94083C1B-EC3E-4445-9A22-D6BA3D797CB0}"/>
              </a:ext>
            </a:extLst>
          </p:cNvPr>
          <p:cNvSpPr>
            <a:spLocks noGrp="1"/>
          </p:cNvSpPr>
          <p:nvPr>
            <p:ph type="sldNum" sz="quarter" idx="12"/>
          </p:nvPr>
        </p:nvSpPr>
        <p:spPr/>
        <p:txBody>
          <a:bodyPr/>
          <a:lstStyle/>
          <a:p>
            <a:fld id="{36A6A193-2FDC-48DD-8023-1C75B05EEA9A}" type="slidenum">
              <a:rPr lang="en-US" smtClean="0"/>
              <a:pPr/>
              <a:t>33</a:t>
            </a:fld>
            <a:endParaRPr lang="en-US" dirty="0"/>
          </a:p>
        </p:txBody>
      </p:sp>
      <p:pic>
        <p:nvPicPr>
          <p:cNvPr id="5" name="Picture 2">
            <a:extLst>
              <a:ext uri="{FF2B5EF4-FFF2-40B4-BE49-F238E27FC236}">
                <a16:creationId xmlns:a16="http://schemas.microsoft.com/office/drawing/2014/main" id="{D8C88306-297F-4972-BB2C-DB5F9BC76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73997"/>
            <a:ext cx="7897914" cy="178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AA71BE95-8082-49F4-9B7F-BF58C0231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25260"/>
            <a:ext cx="946673" cy="5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25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0BE7-90F9-4747-99AF-C2A7DA05120A}"/>
              </a:ext>
            </a:extLst>
          </p:cNvPr>
          <p:cNvSpPr>
            <a:spLocks noGrp="1"/>
          </p:cNvSpPr>
          <p:nvPr>
            <p:ph type="title"/>
          </p:nvPr>
        </p:nvSpPr>
        <p:spPr/>
        <p:txBody>
          <a:bodyPr/>
          <a:lstStyle/>
          <a:p>
            <a:r>
              <a:rPr lang="en-US" dirty="0"/>
              <a:t>Creating a Package in VBMS-Awards (cont.)</a:t>
            </a:r>
          </a:p>
        </p:txBody>
      </p:sp>
      <p:sp>
        <p:nvSpPr>
          <p:cNvPr id="3" name="Content Placeholder 2">
            <a:extLst>
              <a:ext uri="{FF2B5EF4-FFF2-40B4-BE49-F238E27FC236}">
                <a16:creationId xmlns:a16="http://schemas.microsoft.com/office/drawing/2014/main" id="{164EA182-CEB2-439A-BF70-D68B290DD80B}"/>
              </a:ext>
            </a:extLst>
          </p:cNvPr>
          <p:cNvSpPr>
            <a:spLocks noGrp="1"/>
          </p:cNvSpPr>
          <p:nvPr>
            <p:ph idx="1"/>
          </p:nvPr>
        </p:nvSpPr>
        <p:spPr/>
        <p:txBody>
          <a:bodyPr/>
          <a:lstStyle/>
          <a:p>
            <a:pPr marL="0" indent="0" hangingPunct="0">
              <a:spcAft>
                <a:spcPts val="0"/>
              </a:spcAft>
              <a:buClr>
                <a:srgbClr val="2D2DB9">
                  <a:lumMod val="75000"/>
                </a:srgbClr>
              </a:buClr>
              <a:buNone/>
            </a:pPr>
            <a:r>
              <a:rPr lang="en-US" dirty="0"/>
              <a:t>To send additional enclosures, </a:t>
            </a:r>
            <a:r>
              <a:rPr lang="en-US" b="1" dirty="0"/>
              <a:t>specify </a:t>
            </a:r>
            <a:r>
              <a:rPr lang="en-US" dirty="0"/>
              <a:t>the recipients, using the “Enclosures” tab:</a:t>
            </a:r>
          </a:p>
          <a:p>
            <a:pPr lvl="1" hangingPunct="0">
              <a:spcAft>
                <a:spcPts val="0"/>
              </a:spcAft>
              <a:buClr>
                <a:srgbClr val="2D2DB9">
                  <a:lumMod val="75000"/>
                </a:srgbClr>
              </a:buClr>
            </a:pPr>
            <a:r>
              <a:rPr lang="en-US" dirty="0"/>
              <a:t>Select “N” under “Part of Award Ltr,” if it is not a part of the normal award package.</a:t>
            </a:r>
          </a:p>
          <a:p>
            <a:pPr lvl="1" hangingPunct="0">
              <a:spcAft>
                <a:spcPts val="0"/>
              </a:spcAft>
              <a:buClr>
                <a:srgbClr val="2D2DB9">
                  <a:lumMod val="75000"/>
                </a:srgbClr>
              </a:buClr>
            </a:pPr>
            <a:r>
              <a:rPr lang="en-US" dirty="0"/>
              <a:t>Select the recipient(s) using the pencil scratchpad icon.</a:t>
            </a:r>
          </a:p>
          <a:p>
            <a:pPr lvl="1" hangingPunct="0">
              <a:spcAft>
                <a:spcPts val="0"/>
              </a:spcAft>
              <a:buClr>
                <a:srgbClr val="2D2DB9">
                  <a:lumMod val="75000"/>
                </a:srgbClr>
              </a:buClr>
            </a:pPr>
            <a:r>
              <a:rPr lang="en-US" dirty="0"/>
              <a:t>Enter the “Enclosure Order.”  For example, if this enclosure goes first, then place a 1 in the space.</a:t>
            </a:r>
          </a:p>
          <a:p>
            <a:endParaRPr lang="en-US" dirty="0"/>
          </a:p>
        </p:txBody>
      </p:sp>
      <p:sp>
        <p:nvSpPr>
          <p:cNvPr id="4" name="Slide Number Placeholder 3">
            <a:extLst>
              <a:ext uri="{FF2B5EF4-FFF2-40B4-BE49-F238E27FC236}">
                <a16:creationId xmlns:a16="http://schemas.microsoft.com/office/drawing/2014/main" id="{2EBF8450-1842-4019-82FD-B9145B5A53CF}"/>
              </a:ext>
            </a:extLst>
          </p:cNvPr>
          <p:cNvSpPr>
            <a:spLocks noGrp="1"/>
          </p:cNvSpPr>
          <p:nvPr>
            <p:ph type="sldNum" sz="quarter" idx="12"/>
          </p:nvPr>
        </p:nvSpPr>
        <p:spPr/>
        <p:txBody>
          <a:bodyPr/>
          <a:lstStyle/>
          <a:p>
            <a:fld id="{36A6A193-2FDC-48DD-8023-1C75B05EEA9A}" type="slidenum">
              <a:rPr lang="en-US" smtClean="0"/>
              <a:pPr/>
              <a:t>34</a:t>
            </a:fld>
            <a:endParaRPr lang="en-US" dirty="0"/>
          </a:p>
        </p:txBody>
      </p:sp>
      <p:pic>
        <p:nvPicPr>
          <p:cNvPr id="5" name="Picture 2">
            <a:extLst>
              <a:ext uri="{FF2B5EF4-FFF2-40B4-BE49-F238E27FC236}">
                <a16:creationId xmlns:a16="http://schemas.microsoft.com/office/drawing/2014/main" id="{F808126E-F33F-4733-BF57-097C09D73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99" y="3891036"/>
            <a:ext cx="8064403" cy="136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D1E3BD2F-F77A-407C-89E5-9DCD3059B302}"/>
              </a:ext>
            </a:extLst>
          </p:cNvPr>
          <p:cNvSpPr/>
          <p:nvPr/>
        </p:nvSpPr>
        <p:spPr bwMode="auto">
          <a:xfrm>
            <a:off x="5378824" y="4948518"/>
            <a:ext cx="3225378" cy="305128"/>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1895106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7C00-A680-489A-8BC7-91F4301C64FF}"/>
              </a:ext>
            </a:extLst>
          </p:cNvPr>
          <p:cNvSpPr>
            <a:spLocks noGrp="1"/>
          </p:cNvSpPr>
          <p:nvPr>
            <p:ph type="title"/>
          </p:nvPr>
        </p:nvSpPr>
        <p:spPr/>
        <p:txBody>
          <a:bodyPr/>
          <a:lstStyle/>
          <a:p>
            <a:r>
              <a:rPr lang="en-US" dirty="0"/>
              <a:t>Creating a Package in VBMS-Awards (cont.)</a:t>
            </a:r>
          </a:p>
        </p:txBody>
      </p:sp>
      <p:sp>
        <p:nvSpPr>
          <p:cNvPr id="3" name="Content Placeholder 2">
            <a:extLst>
              <a:ext uri="{FF2B5EF4-FFF2-40B4-BE49-F238E27FC236}">
                <a16:creationId xmlns:a16="http://schemas.microsoft.com/office/drawing/2014/main" id="{6B3B6C40-E6AF-4DF8-8AF4-2E4AFC43638E}"/>
              </a:ext>
            </a:extLst>
          </p:cNvPr>
          <p:cNvSpPr>
            <a:spLocks noGrp="1"/>
          </p:cNvSpPr>
          <p:nvPr>
            <p:ph idx="1"/>
          </p:nvPr>
        </p:nvSpPr>
        <p:spPr>
          <a:xfrm>
            <a:off x="457200" y="2057400"/>
            <a:ext cx="8229600" cy="4225066"/>
          </a:xfrm>
        </p:spPr>
        <p:txBody>
          <a:bodyPr>
            <a:normAutofit fontScale="92500" lnSpcReduction="10000"/>
          </a:bodyPr>
          <a:lstStyle/>
          <a:p>
            <a:pPr marL="0" indent="0" hangingPunct="0">
              <a:spcAft>
                <a:spcPts val="0"/>
              </a:spcAft>
              <a:buClr>
                <a:srgbClr val="2D2DB9">
                  <a:lumMod val="75000"/>
                </a:srgbClr>
              </a:buClr>
              <a:buNone/>
            </a:pPr>
            <a:r>
              <a:rPr lang="en-US" dirty="0"/>
              <a:t>After building the package, navigate to “Recipients” tab and ensure recipients’ addresses are correct.</a:t>
            </a:r>
          </a:p>
          <a:p>
            <a:pPr marL="0" indent="0" hangingPunct="0">
              <a:lnSpc>
                <a:spcPts val="2000"/>
              </a:lnSpc>
              <a:spcAft>
                <a:spcPts val="0"/>
              </a:spcAft>
              <a:buClr>
                <a:srgbClr val="2D2DB9">
                  <a:lumMod val="75000"/>
                </a:srgbClr>
              </a:buClr>
              <a:buNone/>
            </a:pPr>
            <a:endParaRPr lang="en-US" dirty="0"/>
          </a:p>
          <a:p>
            <a:pPr marL="0" indent="0" hangingPunct="0">
              <a:spcAft>
                <a:spcPts val="0"/>
              </a:spcAft>
              <a:buClr>
                <a:srgbClr val="2D2DB9">
                  <a:lumMod val="75000"/>
                </a:srgbClr>
              </a:buClr>
              <a:buNone/>
            </a:pPr>
            <a:r>
              <a:rPr lang="en-US" dirty="0"/>
              <a:t>Additional recipients can be added by selecting the “Add” button.</a:t>
            </a:r>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r>
              <a:rPr lang="en-US" dirty="0"/>
              <a:t> </a:t>
            </a:r>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r>
              <a:rPr lang="en-US" dirty="0"/>
              <a:t>With the CBCM VSO co-location updated functionality, if the claimant has a Veteran Service Organization (VSO) associated to their profile, the VSO information will automatically populate with the “Local Station of Jurisdiction” (SOJ).</a:t>
            </a:r>
          </a:p>
          <a:p>
            <a:endParaRPr lang="en-US" dirty="0"/>
          </a:p>
        </p:txBody>
      </p:sp>
      <p:pic>
        <p:nvPicPr>
          <p:cNvPr id="5" name="Picture 2">
            <a:extLst>
              <a:ext uri="{FF2B5EF4-FFF2-40B4-BE49-F238E27FC236}">
                <a16:creationId xmlns:a16="http://schemas.microsoft.com/office/drawing/2014/main" id="{D048BD85-27AA-4595-8689-41BD9D3E7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8229600" cy="14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17F0AF84-ABF6-48AC-A59E-FBA51613767E}"/>
              </a:ext>
            </a:extLst>
          </p:cNvPr>
          <p:cNvSpPr/>
          <p:nvPr/>
        </p:nvSpPr>
        <p:spPr bwMode="auto">
          <a:xfrm>
            <a:off x="7949900" y="3745831"/>
            <a:ext cx="736900" cy="277529"/>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8718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8591-8082-4DF5-BB55-B8219DCC2BFF}"/>
              </a:ext>
            </a:extLst>
          </p:cNvPr>
          <p:cNvSpPr>
            <a:spLocks noGrp="1"/>
          </p:cNvSpPr>
          <p:nvPr>
            <p:ph type="title"/>
          </p:nvPr>
        </p:nvSpPr>
        <p:spPr/>
        <p:txBody>
          <a:bodyPr/>
          <a:lstStyle/>
          <a:p>
            <a:r>
              <a:rPr lang="en-US" dirty="0"/>
              <a:t>Creating a Package in VBMS-Awards (cont.)</a:t>
            </a:r>
          </a:p>
        </p:txBody>
      </p:sp>
      <p:sp>
        <p:nvSpPr>
          <p:cNvPr id="3" name="Content Placeholder 2">
            <a:extLst>
              <a:ext uri="{FF2B5EF4-FFF2-40B4-BE49-F238E27FC236}">
                <a16:creationId xmlns:a16="http://schemas.microsoft.com/office/drawing/2014/main" id="{8DC83619-87AA-4AD7-B003-7654292619DA}"/>
              </a:ext>
            </a:extLst>
          </p:cNvPr>
          <p:cNvSpPr>
            <a:spLocks noGrp="1"/>
          </p:cNvSpPr>
          <p:nvPr>
            <p:ph idx="1"/>
          </p:nvPr>
        </p:nvSpPr>
        <p:spPr>
          <a:xfrm>
            <a:off x="457200" y="2057400"/>
            <a:ext cx="8229600" cy="4544574"/>
          </a:xfrm>
        </p:spPr>
        <p:txBody>
          <a:bodyPr>
            <a:normAutofit/>
          </a:bodyPr>
          <a:lstStyle/>
          <a:p>
            <a:pPr marL="0" indent="0" hangingPunct="0">
              <a:spcAft>
                <a:spcPts val="0"/>
              </a:spcAft>
              <a:buClr>
                <a:srgbClr val="2D2DB9">
                  <a:lumMod val="75000"/>
                </a:srgbClr>
              </a:buClr>
              <a:buNone/>
            </a:pPr>
            <a:r>
              <a:rPr lang="en-US" dirty="0"/>
              <a:t>Once all recipients have been identified, click on the arrow under “Delivery Method.”</a:t>
            </a:r>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r>
              <a:rPr lang="en-US" sz="1500" b="1" dirty="0"/>
              <a:t>Print Local: </a:t>
            </a:r>
            <a:r>
              <a:rPr lang="en-US" sz="1500" dirty="0"/>
              <a:t>the correspondence package will be sent to a local printer</a:t>
            </a:r>
          </a:p>
          <a:p>
            <a:pPr marL="0" indent="0" hangingPunct="0">
              <a:spcAft>
                <a:spcPts val="0"/>
              </a:spcAft>
              <a:buClr>
                <a:srgbClr val="2D2DB9">
                  <a:lumMod val="75000"/>
                </a:srgbClr>
              </a:buClr>
              <a:buNone/>
            </a:pPr>
            <a:endParaRPr lang="en-US" sz="1500" dirty="0"/>
          </a:p>
          <a:p>
            <a:pPr marL="0" indent="0" hangingPunct="0">
              <a:spcAft>
                <a:spcPts val="0"/>
              </a:spcAft>
              <a:buClr>
                <a:srgbClr val="2D2DB9">
                  <a:lumMod val="75000"/>
                </a:srgbClr>
              </a:buClr>
              <a:buNone/>
            </a:pPr>
            <a:r>
              <a:rPr lang="en-US" sz="1500" b="1" dirty="0"/>
              <a:t>Print Central: </a:t>
            </a:r>
            <a:r>
              <a:rPr lang="en-US" sz="1500" dirty="0"/>
              <a:t>the correspondence package will be sent to the CBCM facility for distribution</a:t>
            </a:r>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r>
              <a:rPr lang="en-US" sz="1400" b="1" dirty="0"/>
              <a:t>*Note</a:t>
            </a:r>
            <a:r>
              <a:rPr lang="en-US" sz="1400" dirty="0"/>
              <a:t>:</a:t>
            </a:r>
            <a:r>
              <a:rPr lang="en-US" sz="1400" b="1" dirty="0"/>
              <a:t>  </a:t>
            </a:r>
            <a:r>
              <a:rPr lang="en-US" sz="1400" dirty="0"/>
              <a:t>If the Award requires concurrence, the delivery method and recipient information will continue from the Authorizer’s changes.</a:t>
            </a:r>
            <a:endParaRPr lang="en-US" sz="1400" b="1" dirty="0"/>
          </a:p>
          <a:p>
            <a:pPr marL="0" indent="0" hangingPunct="0">
              <a:spcAft>
                <a:spcPts val="0"/>
              </a:spcAft>
              <a:buClr>
                <a:srgbClr val="2D2DB9">
                  <a:lumMod val="75000"/>
                </a:srgbClr>
              </a:buClr>
              <a:buNone/>
            </a:pPr>
            <a:endParaRPr lang="en-US" sz="1400" dirty="0"/>
          </a:p>
          <a:p>
            <a:endParaRPr lang="en-US" dirty="0"/>
          </a:p>
        </p:txBody>
      </p:sp>
      <p:sp>
        <p:nvSpPr>
          <p:cNvPr id="4" name="Slide Number Placeholder 3">
            <a:extLst>
              <a:ext uri="{FF2B5EF4-FFF2-40B4-BE49-F238E27FC236}">
                <a16:creationId xmlns:a16="http://schemas.microsoft.com/office/drawing/2014/main" id="{923DB7FF-3201-43DD-9BC7-7DEBAA100673}"/>
              </a:ext>
            </a:extLst>
          </p:cNvPr>
          <p:cNvSpPr>
            <a:spLocks noGrp="1"/>
          </p:cNvSpPr>
          <p:nvPr>
            <p:ph type="sldNum" sz="quarter" idx="12"/>
          </p:nvPr>
        </p:nvSpPr>
        <p:spPr/>
        <p:txBody>
          <a:bodyPr/>
          <a:lstStyle/>
          <a:p>
            <a:fld id="{36A6A193-2FDC-48DD-8023-1C75B05EEA9A}" type="slidenum">
              <a:rPr lang="en-US" smtClean="0"/>
              <a:pPr/>
              <a:t>36</a:t>
            </a:fld>
            <a:endParaRPr lang="en-US" dirty="0"/>
          </a:p>
        </p:txBody>
      </p:sp>
      <p:pic>
        <p:nvPicPr>
          <p:cNvPr id="5" name="Picture 2">
            <a:extLst>
              <a:ext uri="{FF2B5EF4-FFF2-40B4-BE49-F238E27FC236}">
                <a16:creationId xmlns:a16="http://schemas.microsoft.com/office/drawing/2014/main" id="{53BFC579-42B5-4663-8DFE-DE8ECF669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5" y="2971302"/>
            <a:ext cx="7846850" cy="163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285BB6BA-8F3E-4BDB-832E-359785C67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152" y="3416649"/>
            <a:ext cx="793708" cy="38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53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620F-9A4D-4E99-83F0-7B8D59F9903D}"/>
              </a:ext>
            </a:extLst>
          </p:cNvPr>
          <p:cNvSpPr>
            <a:spLocks noGrp="1"/>
          </p:cNvSpPr>
          <p:nvPr>
            <p:ph type="title"/>
          </p:nvPr>
        </p:nvSpPr>
        <p:spPr/>
        <p:txBody>
          <a:bodyPr/>
          <a:lstStyle/>
          <a:p>
            <a:r>
              <a:rPr lang="en-US" dirty="0"/>
              <a:t>Creating a Package in VBMS-Awards (cont.)</a:t>
            </a:r>
          </a:p>
        </p:txBody>
      </p:sp>
      <p:sp>
        <p:nvSpPr>
          <p:cNvPr id="3" name="Content Placeholder 2">
            <a:extLst>
              <a:ext uri="{FF2B5EF4-FFF2-40B4-BE49-F238E27FC236}">
                <a16:creationId xmlns:a16="http://schemas.microsoft.com/office/drawing/2014/main" id="{01AC4730-EF00-4E4B-BEB0-2241BEF3F9B0}"/>
              </a:ext>
            </a:extLst>
          </p:cNvPr>
          <p:cNvSpPr>
            <a:spLocks noGrp="1"/>
          </p:cNvSpPr>
          <p:nvPr>
            <p:ph idx="1"/>
          </p:nvPr>
        </p:nvSpPr>
        <p:spPr>
          <a:xfrm>
            <a:off x="353829" y="1796527"/>
            <a:ext cx="8229600" cy="3793031"/>
          </a:xfrm>
        </p:spPr>
        <p:txBody>
          <a:bodyPr/>
          <a:lstStyle/>
          <a:p>
            <a:pPr marL="0" indent="0" hangingPunct="0">
              <a:spcAft>
                <a:spcPts val="0"/>
              </a:spcAft>
              <a:buClr>
                <a:srgbClr val="2D2DB9">
                  <a:lumMod val="75000"/>
                </a:srgbClr>
              </a:buClr>
              <a:buNone/>
            </a:pPr>
            <a:r>
              <a:rPr lang="en-US" dirty="0"/>
              <a:t>The promulgating VSR will select “Print Central.”</a:t>
            </a:r>
          </a:p>
          <a:p>
            <a:pPr marL="0" indent="0" hangingPunct="0">
              <a:spcAft>
                <a:spcPts val="0"/>
              </a:spcAft>
              <a:buClr>
                <a:srgbClr val="2D2DB9">
                  <a:lumMod val="75000"/>
                </a:srgbClr>
              </a:buClr>
              <a:buNone/>
            </a:pPr>
            <a:endParaRPr lang="en-US" dirty="0"/>
          </a:p>
          <a:p>
            <a:pPr marL="0" indent="0" hangingPunct="0">
              <a:spcAft>
                <a:spcPts val="0"/>
              </a:spcAft>
              <a:buClr>
                <a:srgbClr val="2D2DB9">
                  <a:lumMod val="75000"/>
                </a:srgbClr>
              </a:buClr>
              <a:buNone/>
            </a:pPr>
            <a:r>
              <a:rPr lang="en-US" dirty="0"/>
              <a:t>Once all the recipients are added and the delivery method of “Print Central” is complete, select “Accept”</a:t>
            </a:r>
          </a:p>
          <a:p>
            <a:endParaRPr lang="en-US" dirty="0"/>
          </a:p>
        </p:txBody>
      </p:sp>
      <p:sp>
        <p:nvSpPr>
          <p:cNvPr id="4" name="Slide Number Placeholder 3">
            <a:extLst>
              <a:ext uri="{FF2B5EF4-FFF2-40B4-BE49-F238E27FC236}">
                <a16:creationId xmlns:a16="http://schemas.microsoft.com/office/drawing/2014/main" id="{24281272-8072-4693-A726-C649281E331A}"/>
              </a:ext>
            </a:extLst>
          </p:cNvPr>
          <p:cNvSpPr>
            <a:spLocks noGrp="1"/>
          </p:cNvSpPr>
          <p:nvPr>
            <p:ph type="sldNum" sz="quarter" idx="12"/>
          </p:nvPr>
        </p:nvSpPr>
        <p:spPr/>
        <p:txBody>
          <a:bodyPr/>
          <a:lstStyle/>
          <a:p>
            <a:fld id="{36A6A193-2FDC-48DD-8023-1C75B05EEA9A}" type="slidenum">
              <a:rPr lang="en-US" smtClean="0"/>
              <a:pPr/>
              <a:t>37</a:t>
            </a:fld>
            <a:endParaRPr lang="en-US" dirty="0"/>
          </a:p>
        </p:txBody>
      </p:sp>
      <p:pic>
        <p:nvPicPr>
          <p:cNvPr id="5" name="Picture 2">
            <a:extLst>
              <a:ext uri="{FF2B5EF4-FFF2-40B4-BE49-F238E27FC236}">
                <a16:creationId xmlns:a16="http://schemas.microsoft.com/office/drawing/2014/main" id="{AF6F80FD-BC9A-47CF-826A-FFAAAC6EA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28" y="3122094"/>
            <a:ext cx="8229601" cy="20086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E8E2C58F-9027-4CA8-9EDB-0F1B5E71064C}"/>
              </a:ext>
            </a:extLst>
          </p:cNvPr>
          <p:cNvSpPr/>
          <p:nvPr/>
        </p:nvSpPr>
        <p:spPr>
          <a:xfrm>
            <a:off x="7837063" y="4235158"/>
            <a:ext cx="702283" cy="3227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64B5637-5B73-4BBB-AFD8-4625A0EC3F92}"/>
              </a:ext>
            </a:extLst>
          </p:cNvPr>
          <p:cNvSpPr/>
          <p:nvPr/>
        </p:nvSpPr>
        <p:spPr bwMode="auto">
          <a:xfrm>
            <a:off x="7018527" y="3886232"/>
            <a:ext cx="706777" cy="236668"/>
          </a:xfrm>
          <a:prstGeom prst="rect">
            <a:avLst/>
          </a:prstGeom>
          <a:noFill/>
          <a:ln w="762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9" name="Rectangle 8">
            <a:extLst>
              <a:ext uri="{FF2B5EF4-FFF2-40B4-BE49-F238E27FC236}">
                <a16:creationId xmlns:a16="http://schemas.microsoft.com/office/drawing/2014/main" id="{D967E554-E16C-4A5A-B660-F3BBA3CC958B}"/>
              </a:ext>
            </a:extLst>
          </p:cNvPr>
          <p:cNvSpPr/>
          <p:nvPr/>
        </p:nvSpPr>
        <p:spPr>
          <a:xfrm>
            <a:off x="6931152" y="4122900"/>
            <a:ext cx="842129" cy="15731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79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DB35-B22F-4B8F-BE26-2AB5660FAEE1}"/>
              </a:ext>
            </a:extLst>
          </p:cNvPr>
          <p:cNvSpPr>
            <a:spLocks noGrp="1"/>
          </p:cNvSpPr>
          <p:nvPr>
            <p:ph type="title"/>
          </p:nvPr>
        </p:nvSpPr>
        <p:spPr/>
        <p:txBody>
          <a:bodyPr/>
          <a:lstStyle/>
          <a:p>
            <a:r>
              <a:rPr lang="en-US" dirty="0"/>
              <a:t>Creating a Package in VBMS-Awards (cont.)</a:t>
            </a:r>
          </a:p>
        </p:txBody>
      </p:sp>
      <p:sp>
        <p:nvSpPr>
          <p:cNvPr id="3" name="Content Placeholder 2">
            <a:extLst>
              <a:ext uri="{FF2B5EF4-FFF2-40B4-BE49-F238E27FC236}">
                <a16:creationId xmlns:a16="http://schemas.microsoft.com/office/drawing/2014/main" id="{321F784F-E94F-4456-9AF6-258048DD023C}"/>
              </a:ext>
            </a:extLst>
          </p:cNvPr>
          <p:cNvSpPr>
            <a:spLocks noGrp="1"/>
          </p:cNvSpPr>
          <p:nvPr>
            <p:ph idx="1"/>
          </p:nvPr>
        </p:nvSpPr>
        <p:spPr>
          <a:xfrm>
            <a:off x="457200" y="1973883"/>
            <a:ext cx="8374828" cy="3324403"/>
          </a:xfrm>
        </p:spPr>
        <p:txBody>
          <a:bodyPr/>
          <a:lstStyle/>
          <a:p>
            <a:pPr marL="0" indent="0">
              <a:buNone/>
            </a:pPr>
            <a:r>
              <a:rPr lang="en-US" dirty="0"/>
              <a:t>From the Awards Correspondence Screen, users can verify the status of the package from the Distribution Status column.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ED10508-2E94-43FF-B661-87EF988BC153}"/>
              </a:ext>
            </a:extLst>
          </p:cNvPr>
          <p:cNvSpPr>
            <a:spLocks noGrp="1"/>
          </p:cNvSpPr>
          <p:nvPr>
            <p:ph type="sldNum" sz="quarter" idx="12"/>
          </p:nvPr>
        </p:nvSpPr>
        <p:spPr/>
        <p:txBody>
          <a:bodyPr/>
          <a:lstStyle/>
          <a:p>
            <a:fld id="{36A6A193-2FDC-48DD-8023-1C75B05EEA9A}" type="slidenum">
              <a:rPr lang="en-US" smtClean="0"/>
              <a:pPr/>
              <a:t>38</a:t>
            </a:fld>
            <a:endParaRPr lang="en-US" dirty="0"/>
          </a:p>
        </p:txBody>
      </p:sp>
      <p:pic>
        <p:nvPicPr>
          <p:cNvPr id="5" name="Picture 4">
            <a:extLst>
              <a:ext uri="{FF2B5EF4-FFF2-40B4-BE49-F238E27FC236}">
                <a16:creationId xmlns:a16="http://schemas.microsoft.com/office/drawing/2014/main" id="{50AF6F49-3D08-4C48-9942-5A79BA29F61B}"/>
              </a:ext>
            </a:extLst>
          </p:cNvPr>
          <p:cNvPicPr>
            <a:picLocks noChangeAspect="1"/>
          </p:cNvPicPr>
          <p:nvPr/>
        </p:nvPicPr>
        <p:blipFill>
          <a:blip r:embed="rId3"/>
          <a:stretch>
            <a:fillRect/>
          </a:stretch>
        </p:blipFill>
        <p:spPr>
          <a:xfrm>
            <a:off x="457199" y="2993179"/>
            <a:ext cx="7976795" cy="1995816"/>
          </a:xfrm>
          <a:prstGeom prst="rect">
            <a:avLst/>
          </a:prstGeom>
        </p:spPr>
      </p:pic>
      <p:sp>
        <p:nvSpPr>
          <p:cNvPr id="7" name="Rectangle 6">
            <a:extLst>
              <a:ext uri="{FF2B5EF4-FFF2-40B4-BE49-F238E27FC236}">
                <a16:creationId xmlns:a16="http://schemas.microsoft.com/office/drawing/2014/main" id="{0CEFC0F4-F4B7-4CAE-8A6D-174894B7036C}"/>
              </a:ext>
            </a:extLst>
          </p:cNvPr>
          <p:cNvSpPr/>
          <p:nvPr/>
        </p:nvSpPr>
        <p:spPr>
          <a:xfrm>
            <a:off x="7433533" y="3813586"/>
            <a:ext cx="1000461" cy="355002"/>
          </a:xfrm>
          <a:prstGeom prst="rect">
            <a:avLst/>
          </a:prstGeom>
          <a:noFill/>
          <a:ln w="762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0728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6C82-768E-4E47-B16D-EC22D05C14D2}"/>
              </a:ext>
            </a:extLst>
          </p:cNvPr>
          <p:cNvSpPr>
            <a:spLocks noGrp="1"/>
          </p:cNvSpPr>
          <p:nvPr>
            <p:ph type="title"/>
          </p:nvPr>
        </p:nvSpPr>
        <p:spPr/>
        <p:txBody>
          <a:bodyPr/>
          <a:lstStyle/>
          <a:p>
            <a:r>
              <a:rPr lang="en-US" dirty="0"/>
              <a:t>Creating a Package in VBMS-Awards (cont.)</a:t>
            </a:r>
          </a:p>
        </p:txBody>
      </p:sp>
      <p:graphicFrame>
        <p:nvGraphicFramePr>
          <p:cNvPr id="5" name="Table 5">
            <a:extLst>
              <a:ext uri="{FF2B5EF4-FFF2-40B4-BE49-F238E27FC236}">
                <a16:creationId xmlns:a16="http://schemas.microsoft.com/office/drawing/2014/main" id="{FC2A09BA-3351-4244-8E10-FA14AD51F0DC}"/>
              </a:ext>
            </a:extLst>
          </p:cNvPr>
          <p:cNvGraphicFramePr>
            <a:graphicFrameLocks noGrp="1"/>
          </p:cNvGraphicFramePr>
          <p:nvPr>
            <p:ph idx="1"/>
            <p:extLst>
              <p:ext uri="{D42A27DB-BD31-4B8C-83A1-F6EECF244321}">
                <p14:modId xmlns:p14="http://schemas.microsoft.com/office/powerpoint/2010/main" val="242764559"/>
              </p:ext>
            </p:extLst>
          </p:nvPr>
        </p:nvGraphicFramePr>
        <p:xfrm>
          <a:off x="457200" y="2057399"/>
          <a:ext cx="8229600" cy="4128246"/>
        </p:xfrm>
        <a:graphic>
          <a:graphicData uri="http://schemas.openxmlformats.org/drawingml/2006/table">
            <a:tbl>
              <a:tblPr firstRow="1" bandRow="1">
                <a:tableStyleId>{5C22544A-7EE6-4342-B048-85BDC9FD1C3A}</a:tableStyleId>
              </a:tblPr>
              <a:tblGrid>
                <a:gridCol w="2716306">
                  <a:extLst>
                    <a:ext uri="{9D8B030D-6E8A-4147-A177-3AD203B41FA5}">
                      <a16:colId xmlns:a16="http://schemas.microsoft.com/office/drawing/2014/main" val="4059334844"/>
                    </a:ext>
                  </a:extLst>
                </a:gridCol>
                <a:gridCol w="2770094">
                  <a:extLst>
                    <a:ext uri="{9D8B030D-6E8A-4147-A177-3AD203B41FA5}">
                      <a16:colId xmlns:a16="http://schemas.microsoft.com/office/drawing/2014/main" val="2956073851"/>
                    </a:ext>
                  </a:extLst>
                </a:gridCol>
                <a:gridCol w="2743200">
                  <a:extLst>
                    <a:ext uri="{9D8B030D-6E8A-4147-A177-3AD203B41FA5}">
                      <a16:colId xmlns:a16="http://schemas.microsoft.com/office/drawing/2014/main" val="3711134304"/>
                    </a:ext>
                  </a:extLst>
                </a:gridCol>
              </a:tblGrid>
              <a:tr h="688041">
                <a:tc>
                  <a:txBody>
                    <a:bodyPr/>
                    <a:lstStyle/>
                    <a:p>
                      <a:pPr algn="ctr"/>
                      <a:r>
                        <a:rPr lang="en-US" sz="1800" dirty="0">
                          <a:solidFill>
                            <a:schemeClr val="tx1"/>
                          </a:solidFill>
                        </a:rPr>
                        <a:t>Status Indication</a:t>
                      </a:r>
                    </a:p>
                  </a:txBody>
                  <a:tcPr/>
                </a:tc>
                <a:tc>
                  <a:txBody>
                    <a:bodyPr/>
                    <a:lstStyle/>
                    <a:p>
                      <a:pPr algn="ctr"/>
                      <a:r>
                        <a:rPr lang="en-US" sz="1800" dirty="0">
                          <a:solidFill>
                            <a:schemeClr val="tx1"/>
                          </a:solidFill>
                        </a:rPr>
                        <a:t>Explanation of Status</a:t>
                      </a:r>
                    </a:p>
                  </a:txBody>
                  <a:tcPr/>
                </a:tc>
                <a:tc>
                  <a:txBody>
                    <a:bodyPr/>
                    <a:lstStyle/>
                    <a:p>
                      <a:pPr algn="ctr"/>
                      <a:r>
                        <a:rPr lang="en-US" sz="1800" dirty="0">
                          <a:solidFill>
                            <a:schemeClr val="tx1"/>
                          </a:solidFill>
                        </a:rPr>
                        <a:t>Action Required, if any</a:t>
                      </a:r>
                    </a:p>
                  </a:txBody>
                  <a:tcPr/>
                </a:tc>
                <a:extLst>
                  <a:ext uri="{0D108BD9-81ED-4DB2-BD59-A6C34878D82A}">
                    <a16:rowId xmlns:a16="http://schemas.microsoft.com/office/drawing/2014/main" val="1405056469"/>
                  </a:ext>
                </a:extLst>
              </a:tr>
              <a:tr h="688041">
                <a:tc>
                  <a:txBody>
                    <a:bodyPr/>
                    <a:lstStyle/>
                    <a:p>
                      <a:r>
                        <a:rPr lang="en-US" sz="1200" dirty="0"/>
                        <a:t>Submitted</a:t>
                      </a:r>
                    </a:p>
                  </a:txBody>
                  <a:tcPr/>
                </a:tc>
                <a:tc>
                  <a:txBody>
                    <a:bodyPr/>
                    <a:lstStyle/>
                    <a:p>
                      <a:r>
                        <a:rPr lang="en-US" sz="1200" dirty="0"/>
                        <a:t>Correspondence package has been submitted to the Package Manager</a:t>
                      </a:r>
                    </a:p>
                  </a:txBody>
                  <a:tcPr/>
                </a:tc>
                <a:tc>
                  <a:txBody>
                    <a:bodyPr/>
                    <a:lstStyle/>
                    <a:p>
                      <a:r>
                        <a:rPr lang="en-US" sz="1200" dirty="0"/>
                        <a:t>No user action is needed</a:t>
                      </a:r>
                    </a:p>
                  </a:txBody>
                  <a:tcPr/>
                </a:tc>
                <a:extLst>
                  <a:ext uri="{0D108BD9-81ED-4DB2-BD59-A6C34878D82A}">
                    <a16:rowId xmlns:a16="http://schemas.microsoft.com/office/drawing/2014/main" val="3131312881"/>
                  </a:ext>
                </a:extLst>
              </a:tr>
              <a:tr h="688041">
                <a:tc>
                  <a:txBody>
                    <a:bodyPr/>
                    <a:lstStyle/>
                    <a:p>
                      <a:r>
                        <a:rPr lang="en-US" sz="1200" dirty="0"/>
                        <a:t>Submission Failed</a:t>
                      </a:r>
                    </a:p>
                  </a:txBody>
                  <a:tcPr/>
                </a:tc>
                <a:tc>
                  <a:txBody>
                    <a:bodyPr/>
                    <a:lstStyle/>
                    <a:p>
                      <a:r>
                        <a:rPr lang="en-US" sz="1200" dirty="0"/>
                        <a:t>Correspondence Package submission failed to Package Manager</a:t>
                      </a:r>
                    </a:p>
                  </a:txBody>
                  <a:tcPr/>
                </a:tc>
                <a:tc>
                  <a:txBody>
                    <a:bodyPr/>
                    <a:lstStyle/>
                    <a:p>
                      <a:r>
                        <a:rPr lang="en-US" sz="1200" dirty="0"/>
                        <a:t>User creates a package via the VBMS –Core Package Manager</a:t>
                      </a:r>
                    </a:p>
                  </a:txBody>
                  <a:tcPr/>
                </a:tc>
                <a:extLst>
                  <a:ext uri="{0D108BD9-81ED-4DB2-BD59-A6C34878D82A}">
                    <a16:rowId xmlns:a16="http://schemas.microsoft.com/office/drawing/2014/main" val="3466485426"/>
                  </a:ext>
                </a:extLst>
              </a:tr>
              <a:tr h="688041">
                <a:tc>
                  <a:txBody>
                    <a:bodyPr/>
                    <a:lstStyle/>
                    <a:p>
                      <a:r>
                        <a:rPr lang="en-US" sz="1200" dirty="0"/>
                        <a:t>Distribution Acknowledged</a:t>
                      </a:r>
                    </a:p>
                  </a:txBody>
                  <a:tcPr/>
                </a:tc>
                <a:tc>
                  <a:txBody>
                    <a:bodyPr/>
                    <a:lstStyle/>
                    <a:p>
                      <a:r>
                        <a:rPr lang="en-US" sz="1200" dirty="0"/>
                        <a:t>Correspondence package submitted to Centralized Printing, and acknowledgement has been received</a:t>
                      </a:r>
                    </a:p>
                  </a:txBody>
                  <a:tcPr/>
                </a:tc>
                <a:tc>
                  <a:txBody>
                    <a:bodyPr/>
                    <a:lstStyle/>
                    <a:p>
                      <a:r>
                        <a:rPr lang="en-US" sz="1200" dirty="0"/>
                        <a:t>No user action is needed</a:t>
                      </a:r>
                    </a:p>
                  </a:txBody>
                  <a:tcPr/>
                </a:tc>
                <a:extLst>
                  <a:ext uri="{0D108BD9-81ED-4DB2-BD59-A6C34878D82A}">
                    <a16:rowId xmlns:a16="http://schemas.microsoft.com/office/drawing/2014/main" val="833476387"/>
                  </a:ext>
                </a:extLst>
              </a:tr>
              <a:tr h="688041">
                <a:tc>
                  <a:txBody>
                    <a:bodyPr/>
                    <a:lstStyle/>
                    <a:p>
                      <a:r>
                        <a:rPr lang="en-US" sz="1200" dirty="0"/>
                        <a:t>Distribution Completed</a:t>
                      </a:r>
                    </a:p>
                  </a:txBody>
                  <a:tcPr/>
                </a:tc>
                <a:tc>
                  <a:txBody>
                    <a:bodyPr/>
                    <a:lstStyle/>
                    <a:p>
                      <a:r>
                        <a:rPr lang="en-US" sz="1200" dirty="0"/>
                        <a:t>Centralized Printing has received the package, and has printed the documents</a:t>
                      </a:r>
                    </a:p>
                  </a:txBody>
                  <a:tcPr/>
                </a:tc>
                <a:tc>
                  <a:txBody>
                    <a:bodyPr/>
                    <a:lstStyle/>
                    <a:p>
                      <a:r>
                        <a:rPr lang="en-US" sz="1200" dirty="0"/>
                        <a:t>No user action is needed</a:t>
                      </a:r>
                    </a:p>
                  </a:txBody>
                  <a:tcPr/>
                </a:tc>
                <a:extLst>
                  <a:ext uri="{0D108BD9-81ED-4DB2-BD59-A6C34878D82A}">
                    <a16:rowId xmlns:a16="http://schemas.microsoft.com/office/drawing/2014/main" val="1848795754"/>
                  </a:ext>
                </a:extLst>
              </a:tr>
              <a:tr h="688041">
                <a:tc>
                  <a:txBody>
                    <a:bodyPr/>
                    <a:lstStyle/>
                    <a:p>
                      <a:r>
                        <a:rPr lang="en-US" sz="1200" dirty="0"/>
                        <a:t>Distribution Failed</a:t>
                      </a:r>
                    </a:p>
                  </a:txBody>
                  <a:tcPr/>
                </a:tc>
                <a:tc>
                  <a:txBody>
                    <a:bodyPr/>
                    <a:lstStyle/>
                    <a:p>
                      <a:r>
                        <a:rPr lang="en-US" sz="1200" dirty="0"/>
                        <a:t>Centralized Printing was either unable to create the distribution or unable to hand over the distribution for printing. </a:t>
                      </a:r>
                    </a:p>
                  </a:txBody>
                  <a:tcPr/>
                </a:tc>
                <a:tc>
                  <a:txBody>
                    <a:bodyPr/>
                    <a:lstStyle/>
                    <a:p>
                      <a:r>
                        <a:rPr lang="en-US" sz="1200" dirty="0"/>
                        <a:t>User should contact VBVBWAS/CO/VCIP</a:t>
                      </a:r>
                    </a:p>
                  </a:txBody>
                  <a:tcPr/>
                </a:tc>
                <a:extLst>
                  <a:ext uri="{0D108BD9-81ED-4DB2-BD59-A6C34878D82A}">
                    <a16:rowId xmlns:a16="http://schemas.microsoft.com/office/drawing/2014/main" val="3583429858"/>
                  </a:ext>
                </a:extLst>
              </a:tr>
            </a:tbl>
          </a:graphicData>
        </a:graphic>
      </p:graphicFrame>
      <p:sp>
        <p:nvSpPr>
          <p:cNvPr id="4" name="Slide Number Placeholder 3">
            <a:extLst>
              <a:ext uri="{FF2B5EF4-FFF2-40B4-BE49-F238E27FC236}">
                <a16:creationId xmlns:a16="http://schemas.microsoft.com/office/drawing/2014/main" id="{EF083869-E643-415E-A2EA-2D9D29F9E16A}"/>
              </a:ext>
            </a:extLst>
          </p:cNvPr>
          <p:cNvSpPr>
            <a:spLocks noGrp="1"/>
          </p:cNvSpPr>
          <p:nvPr>
            <p:ph type="sldNum" sz="quarter" idx="12"/>
          </p:nvPr>
        </p:nvSpPr>
        <p:spPr/>
        <p:txBody>
          <a:bodyPr/>
          <a:lstStyle/>
          <a:p>
            <a:fld id="{36A6A193-2FDC-48DD-8023-1C75B05EEA9A}" type="slidenum">
              <a:rPr lang="en-US" smtClean="0"/>
              <a:pPr/>
              <a:t>39</a:t>
            </a:fld>
            <a:endParaRPr lang="en-US" dirty="0"/>
          </a:p>
        </p:txBody>
      </p:sp>
    </p:spTree>
    <p:extLst>
      <p:ext uri="{BB962C8B-B14F-4D97-AF65-F5344CB8AC3E}">
        <p14:creationId xmlns:p14="http://schemas.microsoft.com/office/powerpoint/2010/main" val="189443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831574" y="2057400"/>
            <a:ext cx="7480852" cy="3916363"/>
          </a:xfrm>
        </p:spPr>
        <p:txBody>
          <a:bodyPr>
            <a:normAutofit/>
          </a:bodyPr>
          <a:lstStyle/>
          <a:p>
            <a:pPr eaLnBrk="1" hangingPunct="1"/>
            <a:r>
              <a:rPr lang="en-US" altLang="en-US" dirty="0"/>
              <a:t>M21-1 1.1.B – Duty to Notify Under 38 U.S.C. 5102 and 5103</a:t>
            </a:r>
          </a:p>
          <a:p>
            <a:pPr eaLnBrk="1" hangingPunct="1"/>
            <a:r>
              <a:rPr lang="en-US" altLang="en-US" dirty="0"/>
              <a:t>M21-1 1.3.B – A Representative’s Right to Notification and Review Records.</a:t>
            </a:r>
          </a:p>
          <a:p>
            <a:pPr eaLnBrk="1" hangingPunct="1"/>
            <a:r>
              <a:rPr lang="en-US" altLang="en-US" dirty="0"/>
              <a:t>M21-1 III.ii.1.B – Mail Management</a:t>
            </a:r>
          </a:p>
          <a:p>
            <a:pPr eaLnBrk="1" hangingPunct="1"/>
            <a:r>
              <a:rPr lang="en-US" altLang="en-US" dirty="0"/>
              <a:t>M21-1 III.ii.1.B – Evidence Requested from the Claimant</a:t>
            </a:r>
          </a:p>
          <a:p>
            <a:pPr eaLnBrk="1" hangingPunct="1"/>
            <a:r>
              <a:rPr lang="en-US" altLang="en-US" dirty="0"/>
              <a:t>M21-1 III.v.2.B – Decision Notices</a:t>
            </a:r>
          </a:p>
          <a:p>
            <a:pPr eaLnBrk="1" hangingPunct="1"/>
            <a:r>
              <a:rPr lang="en-US" altLang="en-US" dirty="0"/>
              <a:t>VBMS-Awards User Guide</a:t>
            </a:r>
          </a:p>
          <a:p>
            <a:pPr eaLnBrk="1" hangingPunct="1"/>
            <a:r>
              <a:rPr lang="en-US" altLang="en-US" dirty="0"/>
              <a:t>VBMS-Core User Guide</a:t>
            </a:r>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7016-18A0-4C40-88DE-F15981B4AB85}"/>
              </a:ext>
            </a:extLst>
          </p:cNvPr>
          <p:cNvSpPr>
            <a:spLocks noGrp="1"/>
          </p:cNvSpPr>
          <p:nvPr>
            <p:ph type="title"/>
          </p:nvPr>
        </p:nvSpPr>
        <p:spPr>
          <a:xfrm>
            <a:off x="0" y="1912422"/>
            <a:ext cx="9144000" cy="1086867"/>
          </a:xfrm>
        </p:spPr>
        <p:txBody>
          <a:bodyPr/>
          <a:lstStyle/>
          <a:p>
            <a:r>
              <a:rPr lang="en-US" dirty="0"/>
              <a:t>Creating Packages in VBMS-A</a:t>
            </a:r>
            <a:br>
              <a:rPr lang="en-US" dirty="0"/>
            </a:br>
            <a:r>
              <a:rPr lang="en-US" dirty="0"/>
              <a:t>Authorization Review</a:t>
            </a:r>
          </a:p>
        </p:txBody>
      </p:sp>
      <p:sp>
        <p:nvSpPr>
          <p:cNvPr id="4" name="Slide Number Placeholder 3">
            <a:extLst>
              <a:ext uri="{FF2B5EF4-FFF2-40B4-BE49-F238E27FC236}">
                <a16:creationId xmlns:a16="http://schemas.microsoft.com/office/drawing/2014/main" id="{B29E5064-2C83-4C86-9F03-B20EB27405F8}"/>
              </a:ext>
            </a:extLst>
          </p:cNvPr>
          <p:cNvSpPr>
            <a:spLocks noGrp="1"/>
          </p:cNvSpPr>
          <p:nvPr>
            <p:ph type="sldNum" sz="quarter" idx="12"/>
          </p:nvPr>
        </p:nvSpPr>
        <p:spPr/>
        <p:txBody>
          <a:bodyPr/>
          <a:lstStyle/>
          <a:p>
            <a:fld id="{36A6A193-2FDC-48DD-8023-1C75B05EEA9A}" type="slidenum">
              <a:rPr lang="en-US" smtClean="0"/>
              <a:pPr/>
              <a:t>40</a:t>
            </a:fld>
            <a:endParaRPr lang="en-US" dirty="0"/>
          </a:p>
        </p:txBody>
      </p:sp>
    </p:spTree>
    <p:extLst>
      <p:ext uri="{BB962C8B-B14F-4D97-AF65-F5344CB8AC3E}">
        <p14:creationId xmlns:p14="http://schemas.microsoft.com/office/powerpoint/2010/main" val="136140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A1A9-4365-4D2E-977E-01A0E8846BFD}"/>
              </a:ext>
            </a:extLst>
          </p:cNvPr>
          <p:cNvSpPr>
            <a:spLocks noGrp="1"/>
          </p:cNvSpPr>
          <p:nvPr>
            <p:ph type="title"/>
          </p:nvPr>
        </p:nvSpPr>
        <p:spPr>
          <a:xfrm>
            <a:off x="0" y="793628"/>
            <a:ext cx="9144000" cy="949112"/>
          </a:xfrm>
        </p:spPr>
        <p:txBody>
          <a:bodyPr/>
          <a:lstStyle/>
          <a:p>
            <a:r>
              <a:rPr lang="en-US" dirty="0"/>
              <a:t>Creating Packages in VBMS-A</a:t>
            </a:r>
            <a:br>
              <a:rPr lang="en-US" dirty="0"/>
            </a:br>
            <a:r>
              <a:rPr lang="en-US" dirty="0"/>
              <a:t>Authorization Review</a:t>
            </a:r>
          </a:p>
        </p:txBody>
      </p:sp>
      <p:sp>
        <p:nvSpPr>
          <p:cNvPr id="3" name="Content Placeholder 2">
            <a:extLst>
              <a:ext uri="{FF2B5EF4-FFF2-40B4-BE49-F238E27FC236}">
                <a16:creationId xmlns:a16="http://schemas.microsoft.com/office/drawing/2014/main" id="{22DF717A-C6F3-4A33-86EF-279E98A80BE2}"/>
              </a:ext>
            </a:extLst>
          </p:cNvPr>
          <p:cNvSpPr>
            <a:spLocks noGrp="1"/>
          </p:cNvSpPr>
          <p:nvPr>
            <p:ph idx="1"/>
          </p:nvPr>
        </p:nvSpPr>
        <p:spPr/>
        <p:txBody>
          <a:bodyPr/>
          <a:lstStyle/>
          <a:p>
            <a:pPr marL="0" indent="0">
              <a:buNone/>
            </a:pPr>
            <a:r>
              <a:rPr lang="en-US" dirty="0"/>
              <a:t>Navigate to the Correspondence Summary to review a snapshot of both “Recipients” and “Enclosures” tabs. </a:t>
            </a:r>
          </a:p>
          <a:p>
            <a:pPr marL="0" indent="0">
              <a:buNone/>
            </a:pPr>
            <a:r>
              <a:rPr lang="en-US" dirty="0"/>
              <a:t>Authorizer can make edits to either recipients or enclosures in their respective tabs</a:t>
            </a:r>
          </a:p>
          <a:p>
            <a:endParaRPr lang="en-US" dirty="0"/>
          </a:p>
        </p:txBody>
      </p:sp>
      <p:sp>
        <p:nvSpPr>
          <p:cNvPr id="4" name="Slide Number Placeholder 3">
            <a:extLst>
              <a:ext uri="{FF2B5EF4-FFF2-40B4-BE49-F238E27FC236}">
                <a16:creationId xmlns:a16="http://schemas.microsoft.com/office/drawing/2014/main" id="{55120C76-BCC1-4737-AD3F-2CF9C8C8CFB9}"/>
              </a:ext>
            </a:extLst>
          </p:cNvPr>
          <p:cNvSpPr>
            <a:spLocks noGrp="1"/>
          </p:cNvSpPr>
          <p:nvPr>
            <p:ph type="sldNum" sz="quarter" idx="12"/>
          </p:nvPr>
        </p:nvSpPr>
        <p:spPr/>
        <p:txBody>
          <a:bodyPr/>
          <a:lstStyle/>
          <a:p>
            <a:fld id="{36A6A193-2FDC-48DD-8023-1C75B05EEA9A}" type="slidenum">
              <a:rPr lang="en-US" smtClean="0"/>
              <a:pPr/>
              <a:t>41</a:t>
            </a:fld>
            <a:endParaRPr lang="en-US" dirty="0"/>
          </a:p>
        </p:txBody>
      </p:sp>
      <p:pic>
        <p:nvPicPr>
          <p:cNvPr id="5" name="Picture 2">
            <a:extLst>
              <a:ext uri="{FF2B5EF4-FFF2-40B4-BE49-F238E27FC236}">
                <a16:creationId xmlns:a16="http://schemas.microsoft.com/office/drawing/2014/main" id="{8BFB0EB8-0712-40DE-B755-3895F0F93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 y="3570533"/>
            <a:ext cx="8345170" cy="208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9B3FD593-A1E2-47F5-9CF8-A9F8FD99568C}"/>
              </a:ext>
            </a:extLst>
          </p:cNvPr>
          <p:cNvSpPr/>
          <p:nvPr/>
        </p:nvSpPr>
        <p:spPr>
          <a:xfrm>
            <a:off x="6260951" y="3682094"/>
            <a:ext cx="1097280" cy="3334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3443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74DE-60D1-4626-A911-A5226CBF98B7}"/>
              </a:ext>
            </a:extLst>
          </p:cNvPr>
          <p:cNvSpPr>
            <a:spLocks noGrp="1"/>
          </p:cNvSpPr>
          <p:nvPr>
            <p:ph type="title"/>
          </p:nvPr>
        </p:nvSpPr>
        <p:spPr/>
        <p:txBody>
          <a:bodyPr/>
          <a:lstStyle/>
          <a:p>
            <a:r>
              <a:rPr lang="en-US" dirty="0"/>
              <a:t>Creating Packages in VBMS-Awards</a:t>
            </a:r>
            <a:br>
              <a:rPr lang="en-US" dirty="0"/>
            </a:br>
            <a:r>
              <a:rPr lang="en-US" dirty="0"/>
              <a:t>Authorization Review</a:t>
            </a:r>
          </a:p>
        </p:txBody>
      </p:sp>
      <p:sp>
        <p:nvSpPr>
          <p:cNvPr id="4" name="Slide Number Placeholder 3">
            <a:extLst>
              <a:ext uri="{FF2B5EF4-FFF2-40B4-BE49-F238E27FC236}">
                <a16:creationId xmlns:a16="http://schemas.microsoft.com/office/drawing/2014/main" id="{75A27A6A-DBAE-43F5-9B8D-09CD584FFD14}"/>
              </a:ext>
            </a:extLst>
          </p:cNvPr>
          <p:cNvSpPr>
            <a:spLocks noGrp="1"/>
          </p:cNvSpPr>
          <p:nvPr>
            <p:ph type="sldNum" sz="quarter" idx="12"/>
          </p:nvPr>
        </p:nvSpPr>
        <p:spPr/>
        <p:txBody>
          <a:bodyPr/>
          <a:lstStyle/>
          <a:p>
            <a:fld id="{36A6A193-2FDC-48DD-8023-1C75B05EEA9A}" type="slidenum">
              <a:rPr lang="en-US" smtClean="0"/>
              <a:pPr/>
              <a:t>42</a:t>
            </a:fld>
            <a:endParaRPr lang="en-US" dirty="0"/>
          </a:p>
        </p:txBody>
      </p:sp>
      <p:sp>
        <p:nvSpPr>
          <p:cNvPr id="6" name="TextBox 5">
            <a:extLst>
              <a:ext uri="{FF2B5EF4-FFF2-40B4-BE49-F238E27FC236}">
                <a16:creationId xmlns:a16="http://schemas.microsoft.com/office/drawing/2014/main" id="{6C748C73-D8F6-4B2C-AF48-0D70FAB9C158}"/>
              </a:ext>
            </a:extLst>
          </p:cNvPr>
          <p:cNvSpPr txBox="1"/>
          <p:nvPr/>
        </p:nvSpPr>
        <p:spPr>
          <a:xfrm>
            <a:off x="640080" y="1998232"/>
            <a:ext cx="2630245" cy="1754326"/>
          </a:xfrm>
          <a:prstGeom prst="rect">
            <a:avLst/>
          </a:prstGeom>
          <a:noFill/>
        </p:spPr>
        <p:txBody>
          <a:bodyPr wrap="square" rtlCol="0">
            <a:spAutoFit/>
          </a:bodyPr>
          <a:lstStyle/>
          <a:p>
            <a:r>
              <a:rPr lang="en-US" dirty="0"/>
              <a:t>Authorizers will receive the following message when a “Print Central” letter is authorized and successfully sent to Package Manager.</a:t>
            </a:r>
          </a:p>
        </p:txBody>
      </p:sp>
      <p:pic>
        <p:nvPicPr>
          <p:cNvPr id="8" name="Picture 2">
            <a:extLst>
              <a:ext uri="{FF2B5EF4-FFF2-40B4-BE49-F238E27FC236}">
                <a16:creationId xmlns:a16="http://schemas.microsoft.com/office/drawing/2014/main" id="{1B0C210A-EA96-4E01-B0D2-91D847AA0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68" y="3989514"/>
            <a:ext cx="3235249" cy="261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A0E0CDDA-5B84-4736-AFB5-C15459B4A4CC}"/>
              </a:ext>
            </a:extLst>
          </p:cNvPr>
          <p:cNvSpPr txBox="1"/>
          <p:nvPr/>
        </p:nvSpPr>
        <p:spPr>
          <a:xfrm>
            <a:off x="5531225" y="1998232"/>
            <a:ext cx="2630245" cy="1200329"/>
          </a:xfrm>
          <a:prstGeom prst="rect">
            <a:avLst/>
          </a:prstGeom>
          <a:noFill/>
        </p:spPr>
        <p:txBody>
          <a:bodyPr wrap="square" rtlCol="0">
            <a:spAutoFit/>
          </a:bodyPr>
          <a:lstStyle/>
          <a:p>
            <a:r>
              <a:rPr lang="en-US" dirty="0"/>
              <a:t>If the package failed to submit, the message will refer the user to the Package Manager.</a:t>
            </a:r>
          </a:p>
        </p:txBody>
      </p:sp>
      <p:pic>
        <p:nvPicPr>
          <p:cNvPr id="11" name="Picture 3">
            <a:extLst>
              <a:ext uri="{FF2B5EF4-FFF2-40B4-BE49-F238E27FC236}">
                <a16:creationId xmlns:a16="http://schemas.microsoft.com/office/drawing/2014/main" id="{DE4305AE-0C05-473E-BF89-B7A170B10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913" y="3989514"/>
            <a:ext cx="3343440" cy="243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DB69585D-B759-46E8-BA6A-97D0B569DE6E}"/>
              </a:ext>
            </a:extLst>
          </p:cNvPr>
          <p:cNvSpPr/>
          <p:nvPr/>
        </p:nvSpPr>
        <p:spPr>
          <a:xfrm>
            <a:off x="640080" y="5341201"/>
            <a:ext cx="589482" cy="34781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0B76A36-500E-4BD8-B144-344ACF427369}"/>
              </a:ext>
            </a:extLst>
          </p:cNvPr>
          <p:cNvSpPr/>
          <p:nvPr/>
        </p:nvSpPr>
        <p:spPr>
          <a:xfrm>
            <a:off x="5123445" y="5206356"/>
            <a:ext cx="570155" cy="613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04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EBE1-07E0-4230-902E-B26F25FCDC73}"/>
              </a:ext>
            </a:extLst>
          </p:cNvPr>
          <p:cNvSpPr>
            <a:spLocks noGrp="1"/>
          </p:cNvSpPr>
          <p:nvPr>
            <p:ph type="title"/>
          </p:nvPr>
        </p:nvSpPr>
        <p:spPr/>
        <p:txBody>
          <a:bodyPr/>
          <a:lstStyle/>
          <a:p>
            <a:r>
              <a:rPr lang="en-US" dirty="0"/>
              <a:t>Creating Packages in VBMS-Awards</a:t>
            </a:r>
            <a:br>
              <a:rPr lang="en-US" dirty="0"/>
            </a:br>
            <a:r>
              <a:rPr lang="en-US" dirty="0"/>
              <a:t>Authorization Review (cont.)</a:t>
            </a:r>
          </a:p>
        </p:txBody>
      </p:sp>
      <p:sp>
        <p:nvSpPr>
          <p:cNvPr id="3" name="Content Placeholder 2">
            <a:extLst>
              <a:ext uri="{FF2B5EF4-FFF2-40B4-BE49-F238E27FC236}">
                <a16:creationId xmlns:a16="http://schemas.microsoft.com/office/drawing/2014/main" id="{0BE64CB6-D5CA-491F-8CE6-5C092380B9EF}"/>
              </a:ext>
            </a:extLst>
          </p:cNvPr>
          <p:cNvSpPr>
            <a:spLocks noGrp="1"/>
          </p:cNvSpPr>
          <p:nvPr>
            <p:ph idx="1"/>
          </p:nvPr>
        </p:nvSpPr>
        <p:spPr/>
        <p:txBody>
          <a:bodyPr/>
          <a:lstStyle/>
          <a:p>
            <a:pPr marL="0" indent="0">
              <a:buNone/>
            </a:pPr>
            <a:r>
              <a:rPr lang="en-US" dirty="0"/>
              <a:t>Verify that packages have been sent from VBMS Awards were received by Package Manager and sent to Centralized Printing by navigating to the Package Manager for that Veteran in VBMS Core.</a:t>
            </a:r>
          </a:p>
          <a:p>
            <a:pPr marL="0" indent="0">
              <a:buNone/>
            </a:pPr>
            <a:endParaRPr lang="en-US" dirty="0"/>
          </a:p>
          <a:p>
            <a:pPr marL="0" indent="0">
              <a:buNone/>
            </a:pPr>
            <a:r>
              <a:rPr lang="en-US" dirty="0"/>
              <a:t>The “Recipient tab” status displays “In Progress” for successful submission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4B4333D-81D9-407C-B38F-4D18C3123C66}"/>
              </a:ext>
            </a:extLst>
          </p:cNvPr>
          <p:cNvSpPr>
            <a:spLocks noGrp="1"/>
          </p:cNvSpPr>
          <p:nvPr>
            <p:ph type="sldNum" sz="quarter" idx="12"/>
          </p:nvPr>
        </p:nvSpPr>
        <p:spPr/>
        <p:txBody>
          <a:bodyPr/>
          <a:lstStyle/>
          <a:p>
            <a:fld id="{36A6A193-2FDC-48DD-8023-1C75B05EEA9A}" type="slidenum">
              <a:rPr lang="en-US" smtClean="0"/>
              <a:pPr/>
              <a:t>43</a:t>
            </a:fld>
            <a:endParaRPr lang="en-US" dirty="0"/>
          </a:p>
        </p:txBody>
      </p:sp>
      <p:pic>
        <p:nvPicPr>
          <p:cNvPr id="5" name="Picture 2">
            <a:extLst>
              <a:ext uri="{FF2B5EF4-FFF2-40B4-BE49-F238E27FC236}">
                <a16:creationId xmlns:a16="http://schemas.microsoft.com/office/drawing/2014/main" id="{1EA8209A-45D8-4F06-B2A2-7A00F7CD0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86" y="4227521"/>
            <a:ext cx="8416028" cy="187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01A7B11D-F28C-4EDA-9263-74A0C8DE05BA}"/>
              </a:ext>
            </a:extLst>
          </p:cNvPr>
          <p:cNvSpPr/>
          <p:nvPr/>
        </p:nvSpPr>
        <p:spPr>
          <a:xfrm>
            <a:off x="7116155" y="5347927"/>
            <a:ext cx="1140311" cy="289080"/>
          </a:xfrm>
          <a:prstGeom prst="rect">
            <a:avLst/>
          </a:prstGeom>
          <a:noFill/>
          <a:ln w="571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080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E758-A93F-41B0-996A-28A4FB61E634}"/>
              </a:ext>
            </a:extLst>
          </p:cNvPr>
          <p:cNvSpPr>
            <a:spLocks noGrp="1"/>
          </p:cNvSpPr>
          <p:nvPr>
            <p:ph type="title"/>
          </p:nvPr>
        </p:nvSpPr>
        <p:spPr/>
        <p:txBody>
          <a:bodyPr/>
          <a:lstStyle/>
          <a:p>
            <a:r>
              <a:rPr lang="en-US" dirty="0"/>
              <a:t>Lesson Review</a:t>
            </a:r>
          </a:p>
        </p:txBody>
      </p:sp>
      <p:sp>
        <p:nvSpPr>
          <p:cNvPr id="3" name="Content Placeholder 2">
            <a:extLst>
              <a:ext uri="{FF2B5EF4-FFF2-40B4-BE49-F238E27FC236}">
                <a16:creationId xmlns:a16="http://schemas.microsoft.com/office/drawing/2014/main" id="{2564209F-A81B-4FD1-825A-FC37253BB1B9}"/>
              </a:ext>
            </a:extLst>
          </p:cNvPr>
          <p:cNvSpPr>
            <a:spLocks noGrp="1"/>
          </p:cNvSpPr>
          <p:nvPr>
            <p:ph idx="1"/>
          </p:nvPr>
        </p:nvSpPr>
        <p:spPr/>
        <p:txBody>
          <a:bodyPr>
            <a:normAutofit/>
          </a:bodyPr>
          <a:lstStyle/>
          <a:p>
            <a:pPr hangingPunct="0">
              <a:spcBef>
                <a:spcPts val="1200"/>
              </a:spcBef>
              <a:spcAft>
                <a:spcPts val="0"/>
              </a:spcAft>
            </a:pPr>
            <a:r>
              <a:rPr lang="en-US" dirty="0"/>
              <a:t>Explain the CBCM update in VBMS-A</a:t>
            </a:r>
          </a:p>
          <a:p>
            <a:pPr hangingPunct="0">
              <a:spcBef>
                <a:spcPts val="1200"/>
              </a:spcBef>
              <a:spcAft>
                <a:spcPts val="0"/>
              </a:spcAft>
            </a:pPr>
            <a:endParaRPr lang="en-US" dirty="0"/>
          </a:p>
          <a:p>
            <a:pPr hangingPunct="0">
              <a:spcBef>
                <a:spcPts val="1200"/>
              </a:spcBef>
              <a:spcAft>
                <a:spcPts val="0"/>
              </a:spcAft>
            </a:pPr>
            <a:r>
              <a:rPr lang="en-US" dirty="0"/>
              <a:t>Demonstrate how to navigate to package manager through VBMS-Core and VBMS-A.</a:t>
            </a:r>
          </a:p>
          <a:p>
            <a:pPr hangingPunct="0">
              <a:spcBef>
                <a:spcPts val="1200"/>
              </a:spcBef>
              <a:spcAft>
                <a:spcPts val="0"/>
              </a:spcAft>
            </a:pPr>
            <a:endParaRPr lang="en-US" dirty="0"/>
          </a:p>
          <a:p>
            <a:pPr hangingPunct="0">
              <a:spcBef>
                <a:spcPts val="1200"/>
              </a:spcBef>
              <a:spcAft>
                <a:spcPts val="0"/>
              </a:spcAft>
            </a:pPr>
            <a:r>
              <a:rPr lang="en-US" dirty="0"/>
              <a:t>Recognize the status of a package.</a:t>
            </a:r>
          </a:p>
          <a:p>
            <a:pPr hangingPunct="0">
              <a:spcBef>
                <a:spcPts val="1200"/>
              </a:spcBef>
              <a:spcAft>
                <a:spcPts val="0"/>
              </a:spcAft>
            </a:pPr>
            <a:endParaRPr lang="en-US" dirty="0"/>
          </a:p>
          <a:p>
            <a:pPr hangingPunct="0">
              <a:spcBef>
                <a:spcPts val="1200"/>
              </a:spcBef>
              <a:spcAft>
                <a:spcPts val="0"/>
              </a:spcAft>
            </a:pPr>
            <a:r>
              <a:rPr lang="en-US" dirty="0"/>
              <a:t>Identify the actions required of each package status, draft, in progress, success and failure. </a:t>
            </a:r>
          </a:p>
          <a:p>
            <a:endParaRPr lang="en-US" dirty="0"/>
          </a:p>
        </p:txBody>
      </p:sp>
      <p:sp>
        <p:nvSpPr>
          <p:cNvPr id="4" name="Slide Number Placeholder 3">
            <a:extLst>
              <a:ext uri="{FF2B5EF4-FFF2-40B4-BE49-F238E27FC236}">
                <a16:creationId xmlns:a16="http://schemas.microsoft.com/office/drawing/2014/main" id="{8B40F244-50F6-4C86-96DD-8268DD535056}"/>
              </a:ext>
            </a:extLst>
          </p:cNvPr>
          <p:cNvSpPr>
            <a:spLocks noGrp="1"/>
          </p:cNvSpPr>
          <p:nvPr>
            <p:ph type="sldNum" sz="quarter" idx="12"/>
          </p:nvPr>
        </p:nvSpPr>
        <p:spPr/>
        <p:txBody>
          <a:bodyPr/>
          <a:lstStyle/>
          <a:p>
            <a:fld id="{36A6A193-2FDC-48DD-8023-1C75B05EEA9A}" type="slidenum">
              <a:rPr lang="en-US" smtClean="0"/>
              <a:pPr/>
              <a:t>44</a:t>
            </a:fld>
            <a:endParaRPr lang="en-US" dirty="0"/>
          </a:p>
        </p:txBody>
      </p:sp>
    </p:spTree>
    <p:extLst>
      <p:ext uri="{BB962C8B-B14F-4D97-AF65-F5344CB8AC3E}">
        <p14:creationId xmlns:p14="http://schemas.microsoft.com/office/powerpoint/2010/main" val="2888297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45</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03B4-76F9-44C0-8B00-5E7D552986E9}"/>
              </a:ext>
            </a:extLst>
          </p:cNvPr>
          <p:cNvSpPr>
            <a:spLocks noGrp="1"/>
          </p:cNvSpPr>
          <p:nvPr>
            <p:ph type="title"/>
          </p:nvPr>
        </p:nvSpPr>
        <p:spPr>
          <a:xfrm>
            <a:off x="0" y="728663"/>
            <a:ext cx="9144000" cy="4171950"/>
          </a:xfrm>
        </p:spPr>
        <p:txBody>
          <a:bodyPr>
            <a:normAutofit/>
          </a:bodyPr>
          <a:lstStyle/>
          <a:p>
            <a:br>
              <a:rPr lang="en-US" dirty="0"/>
            </a:br>
            <a:br>
              <a:rPr lang="en-US" dirty="0"/>
            </a:br>
            <a:r>
              <a:rPr lang="en-US" sz="3500" dirty="0"/>
              <a:t>Topic 1</a:t>
            </a:r>
            <a:br>
              <a:rPr lang="en-US" dirty="0"/>
            </a:br>
            <a:br>
              <a:rPr lang="en-US" dirty="0"/>
            </a:br>
            <a:r>
              <a:rPr lang="en-US" dirty="0"/>
              <a:t>Purpose and Benefits of Centralized Benefits Communication Management (CBCM) Phase One – Centralized Printing</a:t>
            </a:r>
          </a:p>
        </p:txBody>
      </p:sp>
      <p:sp>
        <p:nvSpPr>
          <p:cNvPr id="4" name="Slide Number Placeholder 3">
            <a:extLst>
              <a:ext uri="{FF2B5EF4-FFF2-40B4-BE49-F238E27FC236}">
                <a16:creationId xmlns:a16="http://schemas.microsoft.com/office/drawing/2014/main" id="{9115856A-F89A-4FFD-A167-D6F4E2C31FC6}"/>
              </a:ext>
            </a:extLst>
          </p:cNvPr>
          <p:cNvSpPr>
            <a:spLocks noGrp="1"/>
          </p:cNvSpPr>
          <p:nvPr>
            <p:ph type="sldNum" sz="quarter" idx="12"/>
          </p:nvPr>
        </p:nvSpPr>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238722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normAutofit fontScale="90000"/>
          </a:bodyPr>
          <a:lstStyle/>
          <a:p>
            <a:pPr eaLnBrk="1" hangingPunct="1"/>
            <a:r>
              <a:rPr lang="en-US" altLang="en-US" sz="2500" dirty="0">
                <a:effectLst/>
              </a:rPr>
              <a:t>Purpose and Benefits of Centralized Benefits Communications Management (CBCM) Phase One – Centralized Printing</a:t>
            </a:r>
          </a:p>
        </p:txBody>
      </p:sp>
      <p:sp>
        <p:nvSpPr>
          <p:cNvPr id="57347" name="Content Placeholder 2"/>
          <p:cNvSpPr>
            <a:spLocks noGrp="1"/>
          </p:cNvSpPr>
          <p:nvPr>
            <p:ph idx="1"/>
            <p:custDataLst>
              <p:tags r:id="rId2"/>
            </p:custDataLst>
          </p:nvPr>
        </p:nvSpPr>
        <p:spPr>
          <a:xfrm>
            <a:off x="841512" y="1898726"/>
            <a:ext cx="7460975" cy="4588135"/>
          </a:xfrm>
        </p:spPr>
        <p:txBody>
          <a:bodyPr>
            <a:normAutofit fontScale="92500" lnSpcReduction="10000"/>
          </a:bodyPr>
          <a:lstStyle/>
          <a:p>
            <a:pPr marL="0" indent="0">
              <a:buNone/>
            </a:pPr>
            <a:r>
              <a:rPr lang="en-US" sz="1900" dirty="0"/>
              <a:t>Centralized Benefits Communications Management (CBCM) is a Veterans Benefits Administration (VBA) initiative designed to provide greater choice for claimants and beneficiaries in how they receive correspondence from VBA. </a:t>
            </a:r>
          </a:p>
          <a:p>
            <a:pPr marL="0" indent="0">
              <a:buNone/>
            </a:pPr>
            <a:endParaRPr lang="en-US" sz="1900" dirty="0"/>
          </a:p>
          <a:p>
            <a:pPr marL="0" indent="0">
              <a:buNone/>
            </a:pPr>
            <a:r>
              <a:rPr lang="en-US" sz="1900" dirty="0"/>
              <a:t>Through CBCM-Centralized Printing, letters are electronically submitted to one central location for printing and distribution.</a:t>
            </a:r>
          </a:p>
          <a:p>
            <a:pPr marL="0" indent="0">
              <a:buNone/>
            </a:pPr>
            <a:endParaRPr lang="en-US" sz="1900" dirty="0"/>
          </a:p>
          <a:p>
            <a:pPr marL="0" indent="0">
              <a:buNone/>
            </a:pPr>
            <a:r>
              <a:rPr lang="en-US" sz="1900" dirty="0"/>
              <a:t>Streamlining the delivery of outbound communications across all VBA business lines. </a:t>
            </a:r>
          </a:p>
          <a:p>
            <a:pPr marL="0" indent="0">
              <a:buNone/>
            </a:pPr>
            <a:endParaRPr lang="en-US" sz="2000" dirty="0"/>
          </a:p>
          <a:p>
            <a:pPr lvl="1"/>
            <a:r>
              <a:rPr lang="en-US" dirty="0"/>
              <a:t>Providing an automated and efficient means of generating and delivering compensation benefit letters to claimants.</a:t>
            </a:r>
          </a:p>
          <a:p>
            <a:pPr lvl="1"/>
            <a:r>
              <a:rPr lang="en-US" dirty="0"/>
              <a:t>Reducing the risk of Personally Identifiable Information (PII) violations and,</a:t>
            </a:r>
          </a:p>
          <a:p>
            <a:pPr lvl="1"/>
            <a:r>
              <a:rPr lang="en-US" dirty="0"/>
              <a:t>Allows more time for VSR’s to focus on claims processing.  </a:t>
            </a:r>
          </a:p>
          <a:p>
            <a:pPr marL="0" indent="0">
              <a:buNone/>
            </a:pPr>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5CF9-3CF4-45F5-981C-F03553188D9A}"/>
              </a:ext>
            </a:extLst>
          </p:cNvPr>
          <p:cNvSpPr>
            <a:spLocks noGrp="1"/>
          </p:cNvSpPr>
          <p:nvPr>
            <p:ph type="title"/>
          </p:nvPr>
        </p:nvSpPr>
        <p:spPr/>
        <p:txBody>
          <a:bodyPr>
            <a:normAutofit fontScale="90000"/>
          </a:bodyPr>
          <a:lstStyle/>
          <a:p>
            <a:r>
              <a:rPr lang="en-US" altLang="en-US" sz="2500" dirty="0"/>
              <a:t>Purpose and Benefits of Centralized Benefits Communications Management (CBCM) Phase One – Centralized Printing (cont.)</a:t>
            </a:r>
            <a:endParaRPr lang="en-US" sz="2500" dirty="0"/>
          </a:p>
        </p:txBody>
      </p:sp>
      <p:sp>
        <p:nvSpPr>
          <p:cNvPr id="3" name="Content Placeholder 2">
            <a:extLst>
              <a:ext uri="{FF2B5EF4-FFF2-40B4-BE49-F238E27FC236}">
                <a16:creationId xmlns:a16="http://schemas.microsoft.com/office/drawing/2014/main" id="{DE561035-F2FE-4FA3-961E-A5163F4EC286}"/>
              </a:ext>
            </a:extLst>
          </p:cNvPr>
          <p:cNvSpPr>
            <a:spLocks noGrp="1"/>
          </p:cNvSpPr>
          <p:nvPr>
            <p:ph idx="1"/>
          </p:nvPr>
        </p:nvSpPr>
        <p:spPr>
          <a:xfrm>
            <a:off x="457200" y="1880494"/>
            <a:ext cx="8229600" cy="4093269"/>
          </a:xfrm>
        </p:spPr>
        <p:txBody>
          <a:bodyPr/>
          <a:lstStyle/>
          <a:p>
            <a:r>
              <a:rPr lang="en-US" dirty="0"/>
              <a:t>In August 2018 VBMS-Awards updated, VBMS-Awards interface now mirrors VBMS-Cores Package Manager interface for Veteran Service Officers at co-located Regional Offices (RO).</a:t>
            </a:r>
          </a:p>
          <a:p>
            <a:endParaRPr lang="en-US" dirty="0"/>
          </a:p>
          <a:p>
            <a:r>
              <a:rPr lang="en-US" dirty="0"/>
              <a:t>Claims processors will continue to follow manual guidance for private attorney representatives, addressing correspondence to the attorney’s address listed on VA Form 21-22a Appointment of Individual As Claimant’s Representative and/or referencing the address list in the Office of General Counsel (OGC) database.</a:t>
            </a:r>
          </a:p>
        </p:txBody>
      </p:sp>
      <p:sp>
        <p:nvSpPr>
          <p:cNvPr id="4" name="Slide Number Placeholder 3">
            <a:extLst>
              <a:ext uri="{FF2B5EF4-FFF2-40B4-BE49-F238E27FC236}">
                <a16:creationId xmlns:a16="http://schemas.microsoft.com/office/drawing/2014/main" id="{F3174E5F-9110-454F-927E-0A050F9B2555}"/>
              </a:ext>
            </a:extLst>
          </p:cNvPr>
          <p:cNvSpPr>
            <a:spLocks noGrp="1"/>
          </p:cNvSpPr>
          <p:nvPr>
            <p:ph type="sldNum" sz="quarter" idx="12"/>
          </p:nvPr>
        </p:nvSpPr>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352190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Commonly Used Terminology</a:t>
            </a:r>
          </a:p>
        </p:txBody>
      </p:sp>
      <p:sp>
        <p:nvSpPr>
          <p:cNvPr id="57347" name="Content Placeholder 2"/>
          <p:cNvSpPr>
            <a:spLocks noGrp="1"/>
          </p:cNvSpPr>
          <p:nvPr>
            <p:ph idx="1"/>
            <p:custDataLst>
              <p:tags r:id="rId2"/>
            </p:custDataLst>
          </p:nvPr>
        </p:nvSpPr>
        <p:spPr>
          <a:xfrm>
            <a:off x="841512" y="1660927"/>
            <a:ext cx="7460975" cy="4258497"/>
          </a:xfrm>
        </p:spPr>
        <p:txBody>
          <a:bodyPr>
            <a:normAutofit/>
          </a:bodyPr>
          <a:lstStyle/>
          <a:p>
            <a:r>
              <a:rPr lang="en-US" altLang="en-US" sz="2000" b="1" dirty="0"/>
              <a:t>Centralized Printing </a:t>
            </a:r>
            <a:r>
              <a:rPr lang="en-US" altLang="en-US" sz="2000" dirty="0"/>
              <a:t>– Describes the functionality implemented with phase 1 of CBCM.  This term may also refer to VBA’s print vendor, </a:t>
            </a:r>
            <a:r>
              <a:rPr lang="en-US" sz="2000" dirty="0"/>
              <a:t>who completes the printing and mailing of the documents.</a:t>
            </a:r>
            <a:endParaRPr lang="en-US" altLang="en-US" sz="2000" dirty="0"/>
          </a:p>
          <a:p>
            <a:r>
              <a:rPr lang="en-US" altLang="en-US" sz="2000" b="1" dirty="0"/>
              <a:t>Package Manager </a:t>
            </a:r>
            <a:r>
              <a:rPr lang="en-US" altLang="en-US" sz="2000" dirty="0"/>
              <a:t>– Functionality in VBMS which allows the user the ability to create a package, add documents to a package, and indicates the recipient(s) of the documents.  The interface is integrated with VBMS-A application.  Packages created in the Letter Interview functionality are provided to the CBCM Vendor. </a:t>
            </a:r>
          </a:p>
          <a:p>
            <a:r>
              <a:rPr lang="en-US" altLang="en-US" sz="2000" b="1" dirty="0"/>
              <a:t>Package</a:t>
            </a:r>
            <a:r>
              <a:rPr lang="en-US" altLang="en-US" sz="2000" dirty="0"/>
              <a:t> – a group of documents in a particular order (i.e. 5103 Letter, VA Form 21-4142/4142a, and incomplete form.</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9493037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Federal Tax Information (FTI)</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lvl="0" indent="0">
              <a:buClr>
                <a:srgbClr val="0000E7">
                  <a:lumMod val="75000"/>
                </a:srgbClr>
              </a:buClr>
              <a:buNone/>
            </a:pPr>
            <a:r>
              <a:rPr lang="en-US" sz="2000" dirty="0"/>
              <a:t>VBMS is not an approved system for storing Federal Tax Information (FTI).  Therefore, </a:t>
            </a:r>
            <a:r>
              <a:rPr lang="en-US" sz="2000" b="1" u="sng" dirty="0"/>
              <a:t>you must not </a:t>
            </a:r>
            <a:r>
              <a:rPr lang="en-US" sz="2000" dirty="0"/>
              <a:t>add any documents to the VBMS eFolder that contain FTI, or create a package for Centralized Printing using a document containing FTI.</a:t>
            </a:r>
          </a:p>
          <a:p>
            <a:pPr marL="0" lvl="0" indent="0">
              <a:buClr>
                <a:srgbClr val="0000E7">
                  <a:lumMod val="75000"/>
                </a:srgbClr>
              </a:buClr>
              <a:buNone/>
            </a:pPr>
            <a:endParaRPr lang="en-US" sz="2000" dirty="0"/>
          </a:p>
          <a:p>
            <a:pPr marL="0" indent="0">
              <a:buClr>
                <a:srgbClr val="0000E7">
                  <a:lumMod val="75000"/>
                </a:srgbClr>
              </a:buClr>
              <a:buNone/>
            </a:pPr>
            <a:r>
              <a:rPr lang="en-US" sz="2000" dirty="0"/>
              <a:t>If you discover FTI in VBMS follow the guidance in:  </a:t>
            </a:r>
            <a:r>
              <a:rPr lang="en-US" sz="2000" i="1" u="sng" dirty="0">
                <a:hlinkClick r:id="rId6"/>
              </a:rPr>
              <a:t>X.4.B.2.d.  Removing an FTI Document Within VBMS and Securely Storing Within LCM. </a:t>
            </a:r>
            <a:r>
              <a:rPr lang="en-US" sz="2000" i="1" dirty="0"/>
              <a:t> </a:t>
            </a:r>
            <a:endParaRPr lang="en-US" sz="2000" dirty="0"/>
          </a:p>
          <a:p>
            <a:pPr marL="0" lvl="0" indent="0">
              <a:buClr>
                <a:srgbClr val="0000E7">
                  <a:lumMod val="75000"/>
                </a:srgbClr>
              </a:buClr>
              <a:buNone/>
            </a:pPr>
            <a:r>
              <a:rPr lang="en-US" sz="2000" dirty="0"/>
              <a:t>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27593432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Centralized Benefits Communication Management (CBCM) Phase One – Centralized Printing&amp;quot;&quot;/&gt;&lt;property id=&quot;20302&quot; value=&quot;0&quot;/&gt;&lt;property id=&quot;20307&quot; value=&quot;261&quot;/&gt;&lt;/object&gt;&lt;object type=&quot;3&quot; unique_id=&quot;10046&quot;&gt;&lt;property id=&quot;20148&quot; value=&quot;5&quot;/&gt;&lt;property id=&quot;20300&quot; value=&quot;Slide 2 - &amp;quot;Lesson Objectives&amp;quot;&quot;/&gt;&lt;property id=&quot;20302&quot; value=&quot;0&quot;/&gt;&lt;property id=&quot;20307&quot; value=&quot;262&quot;/&gt;&lt;/object&gt;&lt;object type=&quot;3&quot; unique_id=&quot;10047&quot;&gt;&lt;property id=&quot;20148&quot; value=&quot;5&quot;/&gt;&lt;property id=&quot;20300&quot; value=&quot;Slide 3 - &amp;quot;References&amp;quot;&quot;/&gt;&lt;property id=&quot;20302&quot; value=&quot;0&quot;/&gt;&lt;property id=&quot;20307&quot; value=&quot;263&quot;/&gt;&lt;/object&gt;&lt;object type=&quot;3&quot; unique_id=&quot;10048&quot;&gt;&lt;property id=&quot;20148&quot; value=&quot;5&quot;/&gt;&lt;property id=&quot;20300&quot; value=&quot;Slide 5 - &amp;quot;Purpose and Benefits of Centralized Benefits Communications Management (CBCM) Phase One – Centralized Printing&amp;quot;&quot;/&gt;&lt;property id=&quot;20302&quot; value=&quot;0&quot;/&gt;&lt;property id=&quot;20307&quot; value=&quot;264&quot;/&gt;&lt;/object&gt;&lt;object type=&quot;3&quot; unique_id=&quot;10063&quot;&gt;&lt;property id=&quot;20148&quot; value=&quot;5&quot;/&gt;&lt;property id=&quot;20300&quot; value=&quot;Slide 44 - &amp;quot;Review&amp;quot;&quot;/&gt;&lt;property id=&quot;20302&quot; value=&quot;0&quot;/&gt;&lt;property id=&quot;20307&quot; value=&quot;280&quot;/&gt;&lt;/object&gt;&lt;object type=&quot;3&quot; unique_id=&quot;10268&quot;&gt;&lt;property id=&quot;20148&quot; value=&quot;5&quot;/&gt;&lt;property id=&quot;20300&quot; value=&quot;Slide 7 - &amp;quot;Commonly Used Terminology&amp;quot;&quot;/&gt;&lt;property id=&quot;20302&quot; value=&quot;0&quot;/&gt;&lt;property id=&quot;20307&quot; value=&quot;281&quot;/&gt;&lt;/object&gt;&lt;object type=&quot;3&quot; unique_id=&quot;10269&quot;&gt;&lt;property id=&quot;20148&quot; value=&quot;5&quot;/&gt;&lt;property id=&quot;20300&quot; value=&quot;Slide 8 - &amp;quot;Federal Tax Information (FTI)&amp;quot;&quot;/&gt;&lt;property id=&quot;20302&quot; value=&quot;0&quot;/&gt;&lt;property id=&quot;20307&quot; value=&quot;282&quot;/&gt;&lt;/object&gt;&lt;object type=&quot;3&quot; unique_id=&quot;10270&quot;&gt;&lt;property id=&quot;20148&quot; value=&quot;5&quot;/&gt;&lt;property id=&quot;20300&quot; value=&quot;Slide 11 - &amp;quot;Creating a Package in VBMS-Core&amp;quot;&quot;/&gt;&lt;property id=&quot;20302&quot; value=&quot;0&quot;/&gt;&lt;property id=&quot;20307&quot; value=&quot;289&quot;/&gt;&lt;/object&gt;&lt;object type=&quot;3&quot; unique_id=&quot;10271&quot;&gt;&lt;property id=&quot;20148&quot; value=&quot;5&quot;/&gt;&lt;property id=&quot;20300&quot; value=&quot;Slide 13 - &amp;quot;Creating a Package via Letter Finalization&amp;quot;&quot;/&gt;&lt;property id=&quot;20302&quot; value=&quot;0&quot;/&gt;&lt;property id=&quot;20307&quot; value=&quot;290&quot;/&gt;&lt;/object&gt;&lt;object type=&quot;3&quot; unique_id=&quot;10272&quot;&gt;&lt;property id=&quot;20148&quot; value=&quot;5&quot;/&gt;&lt;property id=&quot;20300&quot; value=&quot;Slide 14 - &amp;quot;Creating a Package via Letter Finalization (cont.)&amp;quot;&quot;/&gt;&lt;property id=&quot;20302&quot; value=&quot;0&quot;/&gt;&lt;property id=&quot;20307&quot; value=&quot;291&quot;/&gt;&lt;/object&gt;&lt;object type=&quot;3&quot; unique_id=&quot;10273&quot;&gt;&lt;property id=&quot;20148&quot; value=&quot;5&quot;/&gt;&lt;property id=&quot;20300&quot; value=&quot;Slide 16 - &amp;quot;Creating a Package in Package Manager (cont.)&amp;quot;&quot;/&gt;&lt;property id=&quot;20302&quot; value=&quot;0&quot;/&gt;&lt;property id=&quot;20307&quot; value=&quot;292&quot;/&gt;&lt;/object&gt;&lt;object type=&quot;3&quot; unique_id=&quot;10274&quot;&gt;&lt;property id=&quot;20148&quot; value=&quot;5&quot;/&gt;&lt;property id=&quot;20300&quot; value=&quot;Slide 17 - &amp;quot;Creating a Package in Package Manager (cont.)&amp;quot;&quot;/&gt;&lt;property id=&quot;20302&quot; value=&quot;0&quot;/&gt;&lt;property id=&quot;20307&quot; value=&quot;288&quot;/&gt;&lt;/object&gt;&lt;object type=&quot;3&quot; unique_id=&quot;10277&quot;&gt;&lt;property id=&quot;20148&quot; value=&quot;5&quot;/&gt;&lt;property id=&quot;20300&quot; value=&quot;Slide 18 - &amp;quot;Creating a Package in Package Manager (cont.)&amp;quot;&quot;/&gt;&lt;property id=&quot;20302&quot; value=&quot;0&quot;/&gt;&lt;property id=&quot;20307&quot; value=&quot;286&quot;/&gt;&lt;/object&gt;&lt;object type=&quot;3&quot; unique_id=&quot;10278&quot;&gt;&lt;property id=&quot;20148&quot; value=&quot;5&quot;/&gt;&lt;property id=&quot;20300&quot; value=&quot;Slide 19 - &amp;quot;Creating a Package in Package Manager (cont.)&amp;quot;&quot;/&gt;&lt;property id=&quot;20302&quot; value=&quot;0&quot;/&gt;&lt;property id=&quot;20307&quot; value=&quot;284&quot;/&gt;&lt;/object&gt;&lt;object type=&quot;3&quot; unique_id=&quot;10279&quot;&gt;&lt;property id=&quot;20148&quot; value=&quot;5&quot;/&gt;&lt;property id=&quot;20300&quot; value=&quot;Slide 20 - &amp;quot;Creating a Package in Package Manager (cont.)&amp;quot;&quot;/&gt;&lt;property id=&quot;20302&quot; value=&quot;0&quot;/&gt;&lt;property id=&quot;20307&quot; value=&quot;283&quot;/&gt;&lt;/object&gt;&lt;object type=&quot;3&quot; unique_id=&quot;11238&quot;&gt;&lt;property id=&quot;20148&quot; value=&quot;5&quot;/&gt;&lt;property id=&quot;20300&quot; value=&quot;Slide 4 - &amp;quot;  Topic 1  Purpose and Benefits of Centralized Benefits Communication Management (CBCM) Phase One – Centralized Pri&quot;/&gt;&lt;property id=&quot;20307&quot; value=&quot;293&quot;/&gt;&lt;/object&gt;&lt;object type=&quot;3&quot; unique_id=&quot;11239&quot;&gt;&lt;property id=&quot;20148&quot; value=&quot;5&quot;/&gt;&lt;property id=&quot;20300&quot; value=&quot;Slide 6 - &amp;quot;Purpose and Benefits of Centralized Benefits Communications Management (CBCM) Phase One – Centralized Printing (con&quot;/&gt;&lt;property id=&quot;20307&quot; value=&quot;294&quot;/&gt;&lt;/object&gt;&lt;object type=&quot;3&quot; unique_id=&quot;11240&quot;&gt;&lt;property id=&quot;20148&quot; value=&quot;5&quot;/&gt;&lt;property id=&quot;20300&quot; value=&quot;Slide 9 - &amp;quot;Topic 1 Knowledge Check&amp;quot;&quot;/&gt;&lt;property id=&quot;20307&quot; value=&quot;296&quot;/&gt;&lt;/object&gt;&lt;object type=&quot;3&quot; unique_id=&quot;11241&quot;&gt;&lt;property id=&quot;20148&quot; value=&quot;5&quot;/&gt;&lt;property id=&quot;20300&quot; value=&quot;Slide 10 - &amp;quot;Topic 2  Creating a Package in VBMS-Core &amp;quot;&quot;/&gt;&lt;property id=&quot;20307&quot; value=&quot;295&quot;/&gt;&lt;/object&gt;&lt;object type=&quot;3&quot; unique_id=&quot;11380&quot;&gt;&lt;property id=&quot;20148&quot; value=&quot;5&quot;/&gt;&lt;property id=&quot;20300&quot; value=&quot;Slide 12 - &amp;quot;Creating a Package via Letter Finalization&amp;quot;&quot;/&gt;&lt;property id=&quot;20307&quot; value=&quot;297&quot;/&gt;&lt;/object&gt;&lt;object type=&quot;3&quot; unique_id=&quot;11501&quot;&gt;&lt;property id=&quot;20148&quot; value=&quot;5&quot;/&gt;&lt;property id=&quot;20300&quot; value=&quot;Slide 15 - &amp;quot;Creating a Package in Package Manager&amp;quot;&quot;/&gt;&lt;property id=&quot;20307&quot; value=&quot;298&quot;/&gt;&lt;/object&gt;&lt;object type=&quot;3&quot; unique_id=&quot;11802&quot;&gt;&lt;property id=&quot;20148&quot; value=&quot;5&quot;/&gt;&lt;property id=&quot;20300&quot; value=&quot;Slide 21 - &amp;quot;Creating a Package in Package Manager (cont.)&amp;quot;&quot;/&gt;&lt;property id=&quot;20307&quot; value=&quot;304&quot;/&gt;&lt;/object&gt;&lt;object type=&quot;3&quot; unique_id=&quot;11803&quot;&gt;&lt;property id=&quot;20148&quot; value=&quot;5&quot;/&gt;&lt;property id=&quot;20300&quot; value=&quot;Slide 22 - &amp;quot;Creating a Package in Package Manager (cont.)&amp;quot;&quot;/&gt;&lt;property id=&quot;20307&quot; value=&quot;303&quot;/&gt;&lt;/object&gt;&lt;object type=&quot;3&quot; unique_id=&quot;11804&quot;&gt;&lt;property id=&quot;20148&quot; value=&quot;5&quot;/&gt;&lt;property id=&quot;20300&quot; value=&quot;Slide 23 - &amp;quot;Creating a Package in Package Manager (cont.)&amp;quot;&quot;/&gt;&lt;property id=&quot;20307&quot; value=&quot;302&quot;/&gt;&lt;/object&gt;&lt;object type=&quot;3&quot; unique_id=&quot;11805&quot;&gt;&lt;property id=&quot;20148&quot; value=&quot;5&quot;/&gt;&lt;property id=&quot;20300&quot; value=&quot;Slide 24 - &amp;quot;Creating a Package in Package Manager (cont.)&amp;quot;&quot;/&gt;&lt;property id=&quot;20307&quot; value=&quot;301&quot;/&gt;&lt;/object&gt;&lt;object type=&quot;3&quot; unique_id=&quot;11806&quot;&gt;&lt;property id=&quot;20148&quot; value=&quot;5&quot;/&gt;&lt;property id=&quot;20300&quot; value=&quot;Slide 25 - &amp;quot;Topic 2 Knowledge Check&amp;quot;&quot;/&gt;&lt;property id=&quot;20307&quot; value=&quot;300&quot;/&gt;&lt;/object&gt;&lt;object type=&quot;3&quot; unique_id=&quot;11807&quot;&gt;&lt;property id=&quot;20148&quot; value=&quot;5&quot;/&gt;&lt;property id=&quot;20300&quot; value=&quot;Slide 26 - &amp;quot;Topic 3  Identifying Package Status’s in Package Tab and Deleting Packages&amp;quot;&quot;/&gt;&lt;property id=&quot;20307&quot; value=&quot;299&quot;/&gt;&lt;/object&gt;&lt;object type=&quot;3&quot; unique_id=&quot;11808&quot;&gt;&lt;property id=&quot;20148&quot; value=&quot;5&quot;/&gt;&lt;property id=&quot;20300&quot; value=&quot;Slide 27 - &amp;quot;Identifying Package Status’s in Package Tab and Deleting Packages&amp;quot;&quot;/&gt;&lt;property id=&quot;20307&quot; value=&quot;309&quot;/&gt;&lt;/object&gt;&lt;object type=&quot;3&quot; unique_id=&quot;11809&quot;&gt;&lt;property id=&quot;20148&quot; value=&quot;5&quot;/&gt;&lt;property id=&quot;20300&quot; value=&quot;Slide 28 - &amp;quot;Identifying Package Status’s in Package Tab and Deleting Packages (cont.)&amp;quot;&quot;/&gt;&lt;property id=&quot;20307&quot; value=&quot;308&quot;/&gt;&lt;/object&gt;&lt;object type=&quot;3&quot; unique_id=&quot;11810&quot;&gt;&lt;property id=&quot;20148&quot; value=&quot;5&quot;/&gt;&lt;property id=&quot;20300&quot; value=&quot;Slide 29 - &amp;quot;Identifying Package Status’s in Package Tab and Deleting Packages&amp;quot;&quot;/&gt;&lt;property id=&quot;20307&quot; value=&quot;307&quot;/&gt;&lt;/object&gt;&lt;object type=&quot;3&quot; unique_id=&quot;11811&quot;&gt;&lt;property id=&quot;20148&quot; value=&quot;5&quot;/&gt;&lt;property id=&quot;20300&quot; value=&quot;Slide 30 - &amp;quot;Topic 3 Knowledge Check&amp;quot;&quot;/&gt;&lt;property id=&quot;20307&quot; value=&quot;306&quot;/&gt;&lt;/object&gt;&lt;object type=&quot;3&quot; unique_id=&quot;11812&quot;&gt;&lt;property id=&quot;20148&quot; value=&quot;5&quot;/&gt;&lt;property id=&quot;20300&quot; value=&quot;Slide 31 - &amp;quot; Topic 4   Creating a Package in VBMS-A&amp;quot;&quot;/&gt;&lt;property id=&quot;20307&quot; value=&quot;305&quot;/&gt;&lt;/object&gt;&lt;object type=&quot;3&quot; unique_id=&quot;12101&quot;&gt;&lt;property id=&quot;20148&quot; value=&quot;5&quot;/&gt;&lt;property id=&quot;20300&quot; value=&quot;Slide 32 - &amp;quot;Creating a Package in VBMS-Awards&amp;quot;&quot;/&gt;&lt;property id=&quot;20307&quot; value=&quot;314&quot;/&gt;&lt;/object&gt;&lt;object type=&quot;3&quot; unique_id=&quot;12102&quot;&gt;&lt;property id=&quot;20148&quot; value=&quot;5&quot;/&gt;&lt;property id=&quot;20300&quot; value=&quot;Slide 33 - &amp;quot;Creating a Package in VBMS-Awards (cont.)&amp;quot;&quot;/&gt;&lt;property id=&quot;20307&quot; value=&quot;313&quot;/&gt;&lt;/object&gt;&lt;object type=&quot;3&quot; unique_id=&quot;12103&quot;&gt;&lt;property id=&quot;20148&quot; value=&quot;5&quot;/&gt;&lt;property id=&quot;20300&quot; value=&quot;Slide 34 - &amp;quot;Creating a Package in VBMS-Awards (cont.)&amp;quot;&quot;/&gt;&lt;property id=&quot;20307&quot; value=&quot;312&quot;/&gt;&lt;/object&gt;&lt;object type=&quot;3&quot; unique_id=&quot;12104&quot;&gt;&lt;property id=&quot;20148&quot; value=&quot;5&quot;/&gt;&lt;property id=&quot;20300&quot; value=&quot;Slide 35 - &amp;quot;Creating a Package in VBMS-Awards (cont.)&amp;quot;&quot;/&gt;&lt;property id=&quot;20307&quot; value=&quot;311&quot;/&gt;&lt;/object&gt;&lt;object type=&quot;3&quot; unique_id=&quot;12105&quot;&gt;&lt;property id=&quot;20148&quot; value=&quot;5&quot;/&gt;&lt;property id=&quot;20300&quot; value=&quot;Slide 36 - &amp;quot;Creating a Package in VBMS-Awards (cont.)&amp;quot;&quot;/&gt;&lt;property id=&quot;20307&quot; value=&quot;310&quot;/&gt;&lt;/object&gt;&lt;object type=&quot;3&quot; unique_id=&quot;12680&quot;&gt;&lt;property id=&quot;20148&quot; value=&quot;5&quot;/&gt;&lt;property id=&quot;20300&quot; value=&quot;Slide 40 - &amp;quot;Creating Packages in VBMS-A Authorization Review&amp;quot;&quot;/&gt;&lt;property id=&quot;20307&quot; value=&quot;322&quot;/&gt;&lt;/object&gt;&lt;object type=&quot;3&quot; unique_id=&quot;12681&quot;&gt;&lt;property id=&quot;20148&quot; value=&quot;5&quot;/&gt;&lt;property id=&quot;20300&quot; value=&quot;Slide 41 - &amp;quot;Creating Packages in VBMS-Awards Authorization Review&amp;quot;&quot;/&gt;&lt;property id=&quot;20307&quot; value=&quot;321&quot;/&gt;&lt;/object&gt;&lt;object type=&quot;3&quot; unique_id=&quot;12682&quot;&gt;&lt;property id=&quot;20148&quot; value=&quot;5&quot;/&gt;&lt;property id=&quot;20300&quot; value=&quot;Slide 42 - &amp;quot;Creating Packages in VBMS-Awards Authorization Review (cont.)&amp;quot;&quot;/&gt;&lt;property id=&quot;20307&quot; value=&quot;320&quot;/&gt;&lt;/object&gt;&lt;object type=&quot;3&quot; unique_id=&quot;12683&quot;&gt;&lt;property id=&quot;20148&quot; value=&quot;5&quot;/&gt;&lt;property id=&quot;20300&quot; value=&quot;Slide 43 - &amp;quot;Lesson Review&amp;quot;&quot;/&gt;&lt;property id=&quot;20307&quot; value=&quot;319&quot;/&gt;&lt;/object&gt;&lt;object type=&quot;3&quot; unique_id=&quot;12835&quot;&gt;&lt;property id=&quot;20148&quot; value=&quot;5&quot;/&gt;&lt;property id=&quot;20300&quot; value=&quot;Slide 39 - &amp;quot;Creating Packages in VBMS-A Authorization Review&amp;quot;&quot;/&gt;&lt;property id=&quot;20307&quot; value=&quot;323&quot;/&gt;&lt;/object&gt;&lt;object type=&quot;3&quot; unique_id=&quot;13085&quot;&gt;&lt;property id=&quot;20148&quot; value=&quot;5&quot;/&gt;&lt;property id=&quot;20300&quot; value=&quot;Slide 37 - &amp;quot;Creating a Package in VBMS-Awards (cont.)&amp;quot;&quot;/&gt;&lt;property id=&quot;20307&quot; value=&quot;324&quot;/&gt;&lt;/object&gt;&lt;object type=&quot;3&quot; unique_id=&quot;13086&quot;&gt;&lt;property id=&quot;20148&quot; value=&quot;5&quot;/&gt;&lt;property id=&quot;20300&quot; value=&quot;Slide 38 - &amp;quot;Creating a Package in VBMS-Awards (cont.)&amp;quot;&quot;/&gt;&lt;property id=&quot;20307&quot; value=&quot;32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RO317-839076992-15112</_dlc_DocId>
    <_dlc_DocIdUrl xmlns="b62c6c12-24c5-4d47-ac4d-c5cc93bcdf7b">
      <Url>https://vaww.vashare.vba.va.gov/sites/SPTNCIO/focusedveterans/training/VSRvirtualtraining/_layouts/15/DocIdRedir.aspx?ID=RO317-839076992-15112</Url>
      <Description>RO317-839076992-15112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BE40C-E79F-4960-8CB6-C28E1CE322E4}">
  <ds:schemaRefs>
    <ds:schemaRef ds:uri="http://schemas.microsoft.com/sharepoint/events"/>
  </ds:schemaRefs>
</ds:datastoreItem>
</file>

<file path=customXml/itemProps2.xml><?xml version="1.0" encoding="utf-8"?>
<ds:datastoreItem xmlns:ds="http://schemas.openxmlformats.org/officeDocument/2006/customXml" ds:itemID="{A35E050F-F6DD-446A-BC54-722BE857956D}">
  <ds:schemaRefs>
    <ds:schemaRef ds:uri="http://schemas.microsoft.com/office/infopath/2007/PartnerControls"/>
    <ds:schemaRef ds:uri="b62c6c12-24c5-4d47-ac4d-c5cc93bcdf7b"/>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F7950644-92ED-4E86-BDFC-5C32F4271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9760</TotalTime>
  <Words>4257</Words>
  <Application>Microsoft Office PowerPoint</Application>
  <PresentationFormat>On-screen Show (4:3)</PresentationFormat>
  <Paragraphs>436</Paragraphs>
  <Slides>45</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Tahoma</vt:lpstr>
      <vt:lpstr>Times New Roman</vt:lpstr>
      <vt:lpstr>Verdana</vt:lpstr>
      <vt:lpstr>Wingdings</vt:lpstr>
      <vt:lpstr>VA Design Style Theme 2</vt:lpstr>
      <vt:lpstr>Centralized Benefits Communication Management (CBCM) Phase One – Centralized Printing</vt:lpstr>
      <vt:lpstr>Motivation </vt:lpstr>
      <vt:lpstr>Lesson Objectives</vt:lpstr>
      <vt:lpstr>References</vt:lpstr>
      <vt:lpstr>  Topic 1  Purpose and Benefits of Centralized Benefits Communication Management (CBCM) Phase One – Centralized Printing</vt:lpstr>
      <vt:lpstr>Purpose and Benefits of Centralized Benefits Communications Management (CBCM) Phase One – Centralized Printing</vt:lpstr>
      <vt:lpstr>Purpose and Benefits of Centralized Benefits Communications Management (CBCM) Phase One – Centralized Printing (cont.)</vt:lpstr>
      <vt:lpstr>Commonly Used Terminology</vt:lpstr>
      <vt:lpstr>Federal Tax Information (FTI)</vt:lpstr>
      <vt:lpstr>Topic 1 Knowledge Check</vt:lpstr>
      <vt:lpstr>Topic 2  Creating a Package in VBMS-Core </vt:lpstr>
      <vt:lpstr>Creating a Package in VBMS-Core</vt:lpstr>
      <vt:lpstr>Creating a Package via Letter Finalization</vt:lpstr>
      <vt:lpstr>Creating a Package via Letter Finalization</vt:lpstr>
      <vt:lpstr>Creating a Package via Letter Finalization (cont.)</vt:lpstr>
      <vt:lpstr>Creating a Package in Package Manager</vt:lpstr>
      <vt:lpstr>Creating a Package in Package Manager (cont.)</vt:lpstr>
      <vt:lpstr>Creating a Package in Package Manager (cont.)</vt:lpstr>
      <vt:lpstr>Creating a Package in Package Manager (cont.)</vt:lpstr>
      <vt:lpstr>Creating a Package in Package Manager (cont.)</vt:lpstr>
      <vt:lpstr>Creating a Package in Package Manager (cont.)</vt:lpstr>
      <vt:lpstr>Creating a Package in Package Manager (cont.)</vt:lpstr>
      <vt:lpstr>Creating a Package in Package Manager (cont.)</vt:lpstr>
      <vt:lpstr>Creating a Package in Package Manager (cont.)</vt:lpstr>
      <vt:lpstr>Creating a Package in Package Manager (cont.)</vt:lpstr>
      <vt:lpstr>Topic 2 Knowledge Check</vt:lpstr>
      <vt:lpstr>Topic 3  Identifying the Status of a Package</vt:lpstr>
      <vt:lpstr>Identifying the Status of a Package</vt:lpstr>
      <vt:lpstr>Identifying Package Status’s in Package Tab and Deleting Packages (cont.)</vt:lpstr>
      <vt:lpstr>Identifying Package Status’s in Package Tab and Deleting Packages</vt:lpstr>
      <vt:lpstr>Topic 3 Knowledge Check</vt:lpstr>
      <vt:lpstr> Topic 4   Creating a Package in VBMS-A</vt:lpstr>
      <vt:lpstr>Creating a Package in VBMS-Awards</vt:lpstr>
      <vt:lpstr>Creating a Package in VBMS-Awards (cont.)</vt:lpstr>
      <vt:lpstr>Creating a Package in VBMS-Awards (cont.)</vt:lpstr>
      <vt:lpstr>Creating a Package in VBMS-Awards (cont.)</vt:lpstr>
      <vt:lpstr>Creating a Package in VBMS-Awards (cont.)</vt:lpstr>
      <vt:lpstr>Creating a Package in VBMS-Awards (cont.)</vt:lpstr>
      <vt:lpstr>Creating a Package in VBMS-Awards (cont.)</vt:lpstr>
      <vt:lpstr>Creating Packages in VBMS-A Authorization Review</vt:lpstr>
      <vt:lpstr>Creating Packages in VBMS-A Authorization Review</vt:lpstr>
      <vt:lpstr>Creating Packages in VBMS-Awards Authorization Review</vt:lpstr>
      <vt:lpstr>Creating Packages in VBMS-Awards Authorization Review (cont.)</vt:lpstr>
      <vt:lpstr>Lesson Review</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Centralized Benefit Communication Management (CBCM) Phase One-Centralized Printing PowerPoint Presentation</dc:title>
  <dc:subject>VSR, Pre-D MSC, PTC VSR, AQRS, RVSR, RQRS, MST Processor</dc:subject>
  <dc:creator>Department of Veterans Affairs, Veterans Benefits Administration, Compensation Service, STAFF</dc:creator>
  <cp:keywords/>
  <dc:description/>
  <cp:lastModifiedBy>Kathy Poole</cp:lastModifiedBy>
  <cp:revision>620</cp:revision>
  <dcterms:created xsi:type="dcterms:W3CDTF">2014-04-30T02:32:11Z</dcterms:created>
  <dcterms:modified xsi:type="dcterms:W3CDTF">2020-11-23T16:53:35Z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