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tags/tag10.xml" ContentType="application/vnd.openxmlformats-officedocument.presentationml.tags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302" r:id="rId2"/>
    <p:sldId id="347" r:id="rId3"/>
    <p:sldId id="364" r:id="rId4"/>
    <p:sldId id="360" r:id="rId5"/>
    <p:sldId id="371" r:id="rId6"/>
    <p:sldId id="372" r:id="rId7"/>
    <p:sldId id="362" r:id="rId8"/>
    <p:sldId id="361" r:id="rId9"/>
    <p:sldId id="365" r:id="rId10"/>
    <p:sldId id="366" r:id="rId11"/>
    <p:sldId id="421" r:id="rId12"/>
    <p:sldId id="368" r:id="rId13"/>
    <p:sldId id="419" r:id="rId14"/>
    <p:sldId id="379" r:id="rId15"/>
    <p:sldId id="401" r:id="rId16"/>
    <p:sldId id="385" r:id="rId17"/>
    <p:sldId id="386" r:id="rId18"/>
    <p:sldId id="370" r:id="rId19"/>
    <p:sldId id="279" r:id="rId20"/>
    <p:sldId id="418" r:id="rId2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nnifer Williams" initials="JDW" lastIdx="13" clrIdx="0">
    <p:extLst>
      <p:ext uri="{19B8F6BF-5375-455C-9EA6-DF929625EA0E}">
        <p15:presenceInfo xmlns:p15="http://schemas.microsoft.com/office/powerpoint/2012/main" userId="Jennifer Williams" providerId="None"/>
      </p:ext>
    </p:extLst>
  </p:cmAuthor>
  <p:cmAuthor id="2" name="Kondrak, Chelsey, VBAWASH" initials="KCV" lastIdx="38" clrIdx="1">
    <p:extLst>
      <p:ext uri="{19B8F6BF-5375-455C-9EA6-DF929625EA0E}">
        <p15:presenceInfo xmlns:p15="http://schemas.microsoft.com/office/powerpoint/2012/main" userId="S-1-5-21-1409082233-764733703-682003330-472082" providerId="AD"/>
      </p:ext>
    </p:extLst>
  </p:cmAuthor>
  <p:cmAuthor id="3" name="Kennell, Jon, VBABALT\ACAD" initials="KJV" lastIdx="9" clrIdx="2">
    <p:extLst>
      <p:ext uri="{19B8F6BF-5375-455C-9EA6-DF929625EA0E}">
        <p15:presenceInfo xmlns:p15="http://schemas.microsoft.com/office/powerpoint/2012/main" userId="S-1-5-21-1409082233-764733703-682003330-478134" providerId="AD"/>
      </p:ext>
    </p:extLst>
  </p:cmAuthor>
  <p:cmAuthor id="4" name="OAR" initials="OAR" lastIdx="38" clrIdx="3">
    <p:extLst>
      <p:ext uri="{19B8F6BF-5375-455C-9EA6-DF929625EA0E}">
        <p15:presenceInfo xmlns:p15="http://schemas.microsoft.com/office/powerpoint/2012/main" userId="OAR" providerId="None"/>
      </p:ext>
    </p:extLst>
  </p:cmAuthor>
  <p:cmAuthor id="5" name="OLMO, SIXTO, VBAWAS" initials="OSV" lastIdx="11" clrIdx="4">
    <p:extLst>
      <p:ext uri="{19B8F6BF-5375-455C-9EA6-DF929625EA0E}">
        <p15:presenceInfo xmlns:p15="http://schemas.microsoft.com/office/powerpoint/2012/main" userId="S::SIXTO.OLMO@va.gov::9a8611b0-ec85-4ede-bc68-60f852e7ecf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D6D6"/>
    <a:srgbClr val="002F56"/>
    <a:srgbClr val="5D7B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9" autoAdjust="0"/>
    <p:restoredTop sz="77365" autoAdjust="0"/>
  </p:normalViewPr>
  <p:slideViewPr>
    <p:cSldViewPr snapToGrid="0">
      <p:cViewPr varScale="1">
        <p:scale>
          <a:sx n="81" d="100"/>
          <a:sy n="81" d="100"/>
        </p:scale>
        <p:origin x="97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2034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9E975C0-C458-45F1-A03C-E826BA3989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FF8A5C-9D3B-4699-889C-13AF27DE9D2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1B550D5-3064-4B35-9B20-FE4E0F859721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BF78F6-E6B1-48B5-B4AD-A4D1911F16F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78BF3F-EFA3-4803-A2A9-9E6C0F5AEAB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DB2E0F6-EA46-4FA0-899E-3683BB7A69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1866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6BF7689-9446-46DC-863F-6232E9EFF4BC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C5C6998-EDEF-4A05-9E82-FF9216FA35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331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u="sng" dirty="0">
                <a:solidFill>
                  <a:srgbClr val="002060"/>
                </a:solidFill>
                <a:latin typeface="Myriad Pro"/>
                <a:cs typeface="Times New Roman" panose="02020603050405020304" pitchFamily="18" charset="0"/>
              </a:rPr>
              <a:t>Instructor Notes: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u="sng" dirty="0">
              <a:solidFill>
                <a:srgbClr val="002060"/>
              </a:solidFill>
              <a:latin typeface="Myriad Pro"/>
              <a:cs typeface="Times New Roman" panose="02020603050405020304" pitchFamily="18" charset="0"/>
            </a:endParaRPr>
          </a:p>
          <a:p>
            <a:r>
              <a:rPr lang="en-US" b="1" dirty="0"/>
              <a:t>INTRODUCE</a:t>
            </a:r>
            <a:r>
              <a:rPr lang="en-US" dirty="0"/>
              <a:t> yourself as the instructor and introduce fellow instructors.</a:t>
            </a:r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b="1" dirty="0"/>
              <a:t>INTRODUCE</a:t>
            </a:r>
            <a:r>
              <a:rPr lang="en-US" dirty="0"/>
              <a:t> the lesson.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u="sng" dirty="0">
              <a:solidFill>
                <a:srgbClr val="002060"/>
              </a:solidFill>
              <a:latin typeface="Myriad Pro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C6998-EDEF-4A05-9E82-FF9216FA355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8925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u="sng" dirty="0">
                <a:solidFill>
                  <a:srgbClr val="002060"/>
                </a:solidFill>
                <a:latin typeface="Myriad Pro"/>
                <a:cs typeface="Times New Roman" panose="02020603050405020304" pitchFamily="18" charset="0"/>
              </a:rPr>
              <a:t>Instructor Notes: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200" b="1" dirty="0"/>
              <a:t>3. Electronic Record Updates: Did CA take correct actions to update systems to allow complete tracking and routing of claims and benefits?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VBMS Manage Evidence screen and/or legacy systems incorrectly completed when evidence is received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Contentions and Tracked Items were not input and, when required, updated incorrectly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Priority flashes and/or special issues were incorrectly established when required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Power of Attorney (POA) incorrectly updated, to include granting appropriate access (if VA Form 21-22 submitted with mail packet). Prior POA not revoked when applicable.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en-US" sz="1200" dirty="0"/>
              <a:t>Documents uploaded to the electronic folder were incorrectly indexed.</a:t>
            </a:r>
          </a:p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C6998-EDEF-4A05-9E82-FF9216FA355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5322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u="sng" dirty="0">
                <a:solidFill>
                  <a:srgbClr val="002060"/>
                </a:solidFill>
                <a:latin typeface="Myriad Pro"/>
                <a:cs typeface="Times New Roman" panose="02020603050405020304" pitchFamily="18" charset="0"/>
              </a:rPr>
              <a:t>Instructor Notes: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200" b="1" dirty="0"/>
              <a:t>3. Electronic Record Updates: Did CA take correct actions to update systems to allow complete tracking and routing of claims and benefits?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en-US" sz="1200" dirty="0"/>
              <a:t>VACOLS was incomplete and or/ inaccurately updated as required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en-US" sz="1200" dirty="0"/>
              <a:t>Direct Deposit information was input or updated incorrectly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en-US" sz="1200" dirty="0"/>
              <a:t>Any Notice of Death (FNOD) was input incorrectly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Intent to File (ITF) information input or updated incorrectly, when applicable</a:t>
            </a:r>
          </a:p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C6998-EDEF-4A05-9E82-FF9216FA355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6301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u="sng" dirty="0">
                <a:solidFill>
                  <a:srgbClr val="002060"/>
                </a:solidFill>
                <a:latin typeface="Myriad Pro"/>
                <a:cs typeface="Times New Roman" panose="02020603050405020304" pitchFamily="18" charset="0"/>
              </a:rPr>
              <a:t>Instructor Notes: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200" b="1" dirty="0"/>
              <a:t>4. Other CA Actions: Were any and all other necessary CA actions taken, and taken correctly?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Hearing Scheduled: Actions pertinent to the scheduling of an individual hearing were incomplete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en-US" sz="1200" dirty="0"/>
              <a:t>Non-system generated correspondence incorrectly prepared and/or released (e.g., Request for Application (RFA), Intent to File (ITF), Benefits Verification letter, Commissary letter)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Any one-time end product PCLR incorrectly completed, when applicable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Incorrect exam request follow-up was initiated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Incorrect Folder boxed, shipped and tracked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Incorrect Folder boxed, shipped and tracked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Incorrect FOIA,  privacy or other request logged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Incorrect FOIA, privacy or other response</a:t>
            </a:r>
          </a:p>
          <a:p>
            <a:pPr marL="0" indent="0">
              <a:buNone/>
            </a:pPr>
            <a:endParaRPr lang="en-US" sz="1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C6998-EDEF-4A05-9E82-FF9216FA355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8575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u="sng" dirty="0">
                <a:solidFill>
                  <a:srgbClr val="002060"/>
                </a:solidFill>
                <a:latin typeface="Myriad Pro"/>
                <a:cs typeface="Times New Roman" panose="02020603050405020304" pitchFamily="18" charset="0"/>
              </a:rPr>
              <a:t>Instructor Notes: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200" b="1" dirty="0"/>
              <a:t>4. Other CA Actions: Were any and all other necessary CA actions taken, and taken correctly?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Incorrect Centralized Mail printing and mailing (Assistance with Work-at-Home Letters)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Any Folder Request not associated with the establishment of a claim was initiated incorrectly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Incorrect Burial Development or Award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Incorrect Re-assignment or Re-routing of mail packet</a:t>
            </a:r>
          </a:p>
          <a:p>
            <a:pPr marL="0" indent="0">
              <a:buNone/>
            </a:pPr>
            <a:endParaRPr lang="en-US" sz="1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C6998-EDEF-4A05-9E82-FF9216FA355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812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u="sng" dirty="0">
                <a:solidFill>
                  <a:srgbClr val="002060"/>
                </a:solidFill>
                <a:latin typeface="Myriad Pro"/>
                <a:cs typeface="Times New Roman" panose="02020603050405020304" pitchFamily="18" charset="0"/>
              </a:rPr>
              <a:t>Instructor Notes:</a:t>
            </a:r>
          </a:p>
          <a:p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 CA has five business days following notification of the error(s) to correct any errors or submit a reconsideration.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Reconsideration procedures should follow any local guidelines/policy.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C6998-EDEF-4A05-9E82-FF9216FA355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5112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u="sng" dirty="0">
                <a:solidFill>
                  <a:srgbClr val="002060"/>
                </a:solidFill>
                <a:latin typeface="Myriad Pro"/>
                <a:cs typeface="Times New Roman" panose="02020603050405020304" pitchFamily="18" charset="0"/>
              </a:rPr>
              <a:t>Instructor Notes:</a:t>
            </a:r>
          </a:p>
          <a:p>
            <a:endParaRPr lang="en-US" dirty="0"/>
          </a:p>
          <a:p>
            <a:r>
              <a:rPr lang="en-US" dirty="0"/>
              <a:t>This screen shot is a view of the Centralized Mail Portal.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C6998-EDEF-4A05-9E82-FF9216FA355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152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u="sng" dirty="0">
                <a:solidFill>
                  <a:srgbClr val="002060"/>
                </a:solidFill>
                <a:latin typeface="Myriad Pro"/>
                <a:cs typeface="Times New Roman" panose="02020603050405020304" pitchFamily="18" charset="0"/>
              </a:rPr>
              <a:t>Instructor Notes:</a:t>
            </a:r>
          </a:p>
          <a:p>
            <a:endParaRPr lang="en-US" dirty="0"/>
          </a:p>
          <a:p>
            <a:r>
              <a:rPr lang="en-US" dirty="0"/>
              <a:t>This screen shot is a view of the Centralized Mail Portal.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C6998-EDEF-4A05-9E82-FF9216FA355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4612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u="sng" dirty="0">
                <a:solidFill>
                  <a:srgbClr val="002060"/>
                </a:solidFill>
                <a:latin typeface="Myriad Pro"/>
                <a:cs typeface="Times New Roman" panose="02020603050405020304" pitchFamily="18" charset="0"/>
              </a:rPr>
              <a:t>Instructor Notes:</a:t>
            </a:r>
          </a:p>
          <a:p>
            <a:endParaRPr lang="en-US" dirty="0"/>
          </a:p>
          <a:p>
            <a:r>
              <a:rPr lang="en-US" dirty="0"/>
              <a:t>This screen shot is a view of the Centralized Mail Portal.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C6998-EDEF-4A05-9E82-FF9216FA355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0670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u="sng" dirty="0">
                <a:solidFill>
                  <a:srgbClr val="002060"/>
                </a:solidFill>
                <a:latin typeface="Myriad Pro"/>
                <a:cs typeface="Times New Roman" panose="02020603050405020304" pitchFamily="18" charset="0"/>
              </a:rPr>
              <a:t>Instructor Notes: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Below is a list of trainings available in TMS related to the functions of a CA.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Appeals Modernization Mail Routing (TMS 4492331)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Mail Management (TMS 1279424)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Introduction to End Product Controls and Claims Establishment (CA) (4415893)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Intake Processing Center (IPC) Identifying and Routing Mail (TMS 4444822)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Unidentifiable Mail (TMS 4183702)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C6998-EDEF-4A05-9E82-FF9216FA3557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5376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C6998-EDEF-4A05-9E82-FF9216FA3557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14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sz="1200" u="sng" dirty="0">
                <a:solidFill>
                  <a:srgbClr val="002060"/>
                </a:solidFill>
                <a:latin typeface="Myriad Pro"/>
                <a:cs typeface="Times New Roman" panose="02020603050405020304" pitchFamily="18" charset="0"/>
              </a:rPr>
              <a:t>Instructor Notes:</a:t>
            </a:r>
          </a:p>
          <a:p>
            <a:pPr defTabSz="931774">
              <a:defRPr/>
            </a:pPr>
            <a:endParaRPr lang="en-US" sz="1200" u="sng" dirty="0">
              <a:solidFill>
                <a:srgbClr val="002060"/>
              </a:solidFill>
              <a:latin typeface="Myriad Pro"/>
              <a:cs typeface="Times New Roman" panose="02020603050405020304" pitchFamily="18" charset="0"/>
            </a:endParaRPr>
          </a:p>
          <a:p>
            <a:pPr defTabSz="931774">
              <a:defRPr/>
            </a:pPr>
            <a:r>
              <a:rPr lang="en-US" sz="1200" u="none" dirty="0">
                <a:solidFill>
                  <a:srgbClr val="002060"/>
                </a:solidFill>
                <a:latin typeface="Myriad Pro"/>
                <a:cs typeface="Times New Roman" panose="02020603050405020304" pitchFamily="18" charset="0"/>
              </a:rPr>
              <a:t>At the end of this training, learners will be able to:</a:t>
            </a:r>
          </a:p>
          <a:p>
            <a:pPr defTabSz="931774">
              <a:defRPr/>
            </a:pPr>
            <a:endParaRPr lang="en-US" sz="1200" u="none" dirty="0">
              <a:solidFill>
                <a:srgbClr val="002060"/>
              </a:solidFill>
              <a:latin typeface="Myriad Pro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Identify updates incorporated into the M21-5,Chapter 3, Section A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Identify updates incorporated into the M21-4, Chapter 6, Appendix C </a:t>
            </a:r>
            <a:endParaRPr lang="en-US" dirty="0">
              <a:solidFill>
                <a:srgbClr val="FF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Recognize the Claims Assistant (CA) Performance Standards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Understand how to conduct quality reviews on CAs in QMS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Recognize and understand the CA Quality Review Checklist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Identify the systems related to the CAs’ performance </a:t>
            </a:r>
          </a:p>
          <a:p>
            <a:pPr defTabSz="931774">
              <a:defRPr/>
            </a:pPr>
            <a:endParaRPr lang="en-US" sz="1200" u="none" dirty="0">
              <a:solidFill>
                <a:srgbClr val="002060"/>
              </a:solidFill>
              <a:latin typeface="Myriad Pro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C6998-EDEF-4A05-9E82-FF9216FA355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3845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sz="1800" b="0" u="sng" dirty="0">
                <a:latin typeface="+mn-lt"/>
              </a:rPr>
              <a:t>Instructor Notes:</a:t>
            </a:r>
          </a:p>
          <a:p>
            <a:pPr defTabSz="931774">
              <a:defRPr/>
            </a:pPr>
            <a:endParaRPr lang="en-US" sz="1800" dirty="0">
              <a:latin typeface="+mn-lt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2F56"/>
                </a:solidFill>
                <a:latin typeface="+mn-lt"/>
              </a:rPr>
              <a:t>We have assigned an assessment and satisfaction survey to you in TMS</a:t>
            </a:r>
            <a:r>
              <a:rPr lang="en-US" sz="1800" u="none" baseline="0" dirty="0">
                <a:latin typeface="+mn-lt"/>
              </a:rPr>
              <a:t>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>
                <a:solidFill>
                  <a:srgbClr val="002F56"/>
                </a:solidFill>
                <a:latin typeface="Myriad Pro" panose="020B0503030403020204"/>
              </a:rPr>
              <a:t>Be sure to complete the survey and assessment.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u="none" baseline="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E2DA0-8F57-44EE-B15D-28E5615A8A1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977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sz="1200" u="sng" dirty="0">
                <a:solidFill>
                  <a:srgbClr val="002060"/>
                </a:solidFill>
                <a:latin typeface="Myriad Pro"/>
                <a:cs typeface="Times New Roman" panose="02020603050405020304" pitchFamily="18" charset="0"/>
              </a:rPr>
              <a:t>Instructor Notes:</a:t>
            </a:r>
          </a:p>
          <a:p>
            <a:pPr defTabSz="931774">
              <a:defRPr/>
            </a:pPr>
            <a:endParaRPr lang="en-US" sz="1200" u="sng" dirty="0">
              <a:solidFill>
                <a:srgbClr val="002060"/>
              </a:solidFill>
              <a:latin typeface="Myriad Pro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M21-5, Chapter 3, Section A, </a:t>
            </a:r>
            <a:r>
              <a:rPr lang="en-US" i="1" dirty="0"/>
              <a:t>Decision Review Operations Center (DROC) Quality Review Team (QRT)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M21-4, Chapter 6, </a:t>
            </a:r>
            <a:r>
              <a:rPr lang="en-US" i="1" dirty="0"/>
              <a:t>Quality Review Team (QRT)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M21-4, Chapter 6, Appendix C, CA Checklist, </a:t>
            </a:r>
            <a:r>
              <a:rPr lang="en-US" i="1" dirty="0"/>
              <a:t>Quality Review Team (QRT)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ea typeface="Times New Roman"/>
              </a:rPr>
              <a:t>M21-1, Part II, Subpart ii, Chapter 1, Section B, Mail Management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CA National Performance Standards, Appendix 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>
              <a:ea typeface="Times New Roman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>
              <a:ea typeface="Times New Roman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i="1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i="0" dirty="0"/>
          </a:p>
          <a:p>
            <a:pPr marL="0" indent="0">
              <a:buFont typeface="Arial" panose="020B0604020202020204" pitchFamily="34" charset="0"/>
              <a:buNone/>
            </a:pPr>
            <a:endParaRPr lang="en-US" i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C6998-EDEF-4A05-9E82-FF9216FA355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056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17550" y="1162050"/>
            <a:ext cx="5575300" cy="31369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200" u="sng" dirty="0">
                <a:solidFill>
                  <a:srgbClr val="002060"/>
                </a:solidFill>
                <a:latin typeface="Myriad Pro"/>
                <a:cs typeface="Times New Roman" panose="02020603050405020304" pitchFamily="18" charset="0"/>
              </a:rPr>
              <a:t>Instructor Notes: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dirty="0">
              <a:solidFill>
                <a:srgbClr val="002060"/>
              </a:solidFill>
              <a:latin typeface="Myriad Pro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2060"/>
                </a:solidFill>
                <a:latin typeface="Myriad Pro"/>
                <a:cs typeface="Times New Roman" panose="02020603050405020304" pitchFamily="18" charset="0"/>
              </a:rPr>
              <a:t>Quality reviews for CAs are currently performed using questions contained in Appendix A of the CA Performance Standards.</a:t>
            </a:r>
          </a:p>
          <a:p>
            <a:pPr marL="0" indent="0">
              <a:buNone/>
            </a:pPr>
            <a:endParaRPr lang="en-US" altLang="en-US" sz="1000" dirty="0">
              <a:solidFill>
                <a:srgbClr val="002060"/>
              </a:solidFill>
              <a:latin typeface="Myriad Pro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Office of Administrative Review  (OAR) incorporated the CA Quality Review Checklist into the M21-5 to place the performance of quality reviews under the QRT oversight. </a:t>
            </a:r>
          </a:p>
          <a:p>
            <a:pPr marL="0" indent="0">
              <a:buNone/>
            </a:pPr>
            <a:endParaRPr lang="en-US" altLang="en-US" sz="1050" dirty="0">
              <a:solidFill>
                <a:srgbClr val="002060"/>
              </a:solidFill>
              <a:latin typeface="Myriad Pro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b="1" dirty="0">
                <a:solidFill>
                  <a:srgbClr val="002060"/>
                </a:solidFill>
                <a:cs typeface="Times New Roman" panose="02020603050405020304" pitchFamily="18" charset="0"/>
              </a:rPr>
              <a:t>To improve the quality and consistency of mail intake and management, OAR implemented the requirement for DROC AQRS to conduct reviews on all DROC CAs effective October 1, 2020.</a:t>
            </a:r>
            <a:endParaRPr lang="en-US" altLang="en-US" b="1" dirty="0">
              <a:solidFill>
                <a:srgbClr val="002060"/>
              </a:solidFill>
              <a:latin typeface="Myriad Pro"/>
              <a:cs typeface="Times New Roman" panose="02020603050405020304" pitchFamily="18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FB7F25E6-CD0E-43BB-8351-BA9F9A07464B}" type="slidenum">
              <a:rPr lang="en-US" altLang="en-US" sz="1200"/>
              <a:pPr eaLnBrk="1" hangingPunct="1">
                <a:defRPr/>
              </a:pPr>
              <a:t>4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1470687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200" u="sng" dirty="0">
                <a:solidFill>
                  <a:srgbClr val="002060"/>
                </a:solidFill>
                <a:latin typeface="Myriad Pro"/>
                <a:cs typeface="Times New Roman" panose="02020603050405020304" pitchFamily="18" charset="0"/>
              </a:rPr>
              <a:t>Instructor Notes: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 random selection of an average of (5) five assigned actions completed by the CA will be reviewed each month of the evaluation period.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All work completed by a CA is eligible/subject to quality review.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Random selection, by QMS, will reflect an appropriate mix of work performed independently by the employee for that month.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C6998-EDEF-4A05-9E82-FF9216FA355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6855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u="sng" dirty="0">
                <a:solidFill>
                  <a:srgbClr val="002060"/>
                </a:solidFill>
                <a:latin typeface="Myriad Pro"/>
                <a:cs typeface="Times New Roman" panose="02020603050405020304" pitchFamily="18" charset="0"/>
              </a:rPr>
              <a:t>Instructor Notes:</a:t>
            </a:r>
          </a:p>
          <a:p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QMS generates an accuracy rate by dividing the number of components that are correct by the total number of questions  applicable to the packets and other actions reviewed. </a:t>
            </a:r>
          </a:p>
          <a:p>
            <a:pPr marL="0" indent="0">
              <a:buNone/>
            </a:pPr>
            <a:endParaRPr lang="en-US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Factors that do not apply to a specific packet or other action will not be subject to the calculation.</a:t>
            </a:r>
          </a:p>
          <a:p>
            <a:pPr marL="0" indent="0">
              <a:buNone/>
            </a:pPr>
            <a:endParaRPr lang="en-US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 accuracy rate will be cumulative for the entire performance review period.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C6998-EDEF-4A05-9E82-FF9216FA355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6056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17550" y="1162050"/>
            <a:ext cx="5575300" cy="31369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u="sng" dirty="0">
                <a:solidFill>
                  <a:srgbClr val="002060"/>
                </a:solidFill>
                <a:latin typeface="Myriad Pro"/>
                <a:cs typeface="Times New Roman" panose="02020603050405020304" pitchFamily="18" charset="0"/>
              </a:rPr>
              <a:t>Instructor Notes:</a:t>
            </a:r>
          </a:p>
          <a:p>
            <a:pPr defTabSz="931774">
              <a:defRPr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en-US" altLang="en-US" sz="1200" dirty="0">
                <a:solidFill>
                  <a:srgbClr val="002060"/>
                </a:solidFill>
                <a:latin typeface="Myriad Pro" panose="020B0503030403020204"/>
                <a:cs typeface="Times New Roman" panose="02020603050405020304" pitchFamily="18" charset="0"/>
              </a:rPr>
              <a:t>DROCs are required to coordinate full access for the AQRSs for the following applications:</a:t>
            </a:r>
          </a:p>
          <a:p>
            <a:pPr lvl="0">
              <a:defRPr/>
            </a:pPr>
            <a:endParaRPr lang="en-US" altLang="en-US" sz="800" dirty="0">
              <a:solidFill>
                <a:srgbClr val="002060"/>
              </a:solidFill>
              <a:latin typeface="Myriad Pro" panose="020B0503030403020204"/>
              <a:cs typeface="Times New Roman" panose="02020603050405020304" pitchFamily="18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  <a:defRPr/>
            </a:pPr>
            <a:r>
              <a:rPr lang="en-US" altLang="en-US" sz="1200" b="1" dirty="0">
                <a:solidFill>
                  <a:srgbClr val="002060"/>
                </a:solidFill>
                <a:latin typeface="Myriad Pro" panose="020B0503030403020204"/>
                <a:cs typeface="Times New Roman" panose="02020603050405020304" pitchFamily="18" charset="0"/>
              </a:rPr>
              <a:t>Quality Management System (QMS)</a:t>
            </a:r>
            <a:r>
              <a:rPr lang="en-US" altLang="en-US" sz="1200" dirty="0">
                <a:solidFill>
                  <a:srgbClr val="002060"/>
                </a:solidFill>
                <a:latin typeface="Myriad Pro" panose="020B0503030403020204"/>
                <a:cs typeface="Times New Roman" panose="02020603050405020304" pitchFamily="18" charset="0"/>
              </a:rPr>
              <a:t> - application used to perform Claims Assistant individual quality reviews (IQR)</a:t>
            </a:r>
          </a:p>
          <a:p>
            <a:pPr marL="457200" lvl="0" indent="-457200">
              <a:buFont typeface="Arial" panose="020B0604020202020204" pitchFamily="34" charset="0"/>
              <a:buChar char="•"/>
              <a:defRPr/>
            </a:pPr>
            <a:endParaRPr lang="en-US" altLang="en-US" sz="1200" dirty="0">
              <a:solidFill>
                <a:srgbClr val="002060"/>
              </a:solidFill>
              <a:latin typeface="Myriad Pro" panose="020B0503030403020204"/>
              <a:cs typeface="Times New Roman" panose="02020603050405020304" pitchFamily="18" charset="0"/>
            </a:endParaRPr>
          </a:p>
          <a:p>
            <a:pPr marL="0" lvl="0" indent="0">
              <a:buFont typeface="Arial" panose="020B0604020202020204" pitchFamily="34" charset="0"/>
              <a:buNone/>
              <a:defRPr/>
            </a:pPr>
            <a:r>
              <a:rPr lang="en-US" altLang="en-US" sz="1200" dirty="0">
                <a:solidFill>
                  <a:srgbClr val="002060"/>
                </a:solidFill>
                <a:latin typeface="Myriad Pro" panose="020B0503030403020204"/>
                <a:cs typeface="Times New Roman" panose="02020603050405020304" pitchFamily="18" charset="0"/>
              </a:rPr>
              <a:t>	User Guide: https://QMS.vba.va.gov/QMS%20Users%20Guide.pdf</a:t>
            </a:r>
          </a:p>
          <a:p>
            <a:pPr marL="457200" lvl="0" indent="-457200">
              <a:buFont typeface="Arial" panose="020B0604020202020204" pitchFamily="34" charset="0"/>
              <a:buChar char="•"/>
              <a:defRPr/>
            </a:pPr>
            <a:endParaRPr lang="en-US" altLang="en-US" sz="1200" b="1" dirty="0">
              <a:solidFill>
                <a:srgbClr val="002060"/>
              </a:solidFill>
              <a:latin typeface="Myriad Pro" panose="020B0503030403020204"/>
              <a:cs typeface="Times New Roman" panose="02020603050405020304" pitchFamily="18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  <a:defRPr/>
            </a:pPr>
            <a:r>
              <a:rPr lang="en-US" altLang="en-US" sz="1200" b="1" dirty="0">
                <a:solidFill>
                  <a:srgbClr val="002060"/>
                </a:solidFill>
                <a:latin typeface="Myriad Pro" panose="020B0503030403020204"/>
                <a:cs typeface="Times New Roman" panose="02020603050405020304" pitchFamily="18" charset="0"/>
              </a:rPr>
              <a:t>Centralized Mail Portal (CMP) </a:t>
            </a:r>
            <a:r>
              <a:rPr lang="en-US" altLang="en-US" sz="1200" dirty="0">
                <a:solidFill>
                  <a:srgbClr val="002060"/>
                </a:solidFill>
                <a:latin typeface="Myriad Pro" panose="020B0503030403020204"/>
                <a:cs typeface="Times New Roman" panose="02020603050405020304" pitchFamily="18" charset="0"/>
              </a:rPr>
              <a:t>- system used for processing mail received from Veterans, Claimants and/or their representatives</a:t>
            </a:r>
          </a:p>
          <a:p>
            <a:pPr marL="457200" lvl="0" indent="-457200">
              <a:buFont typeface="Arial" panose="020B0604020202020204" pitchFamily="34" charset="0"/>
              <a:buChar char="•"/>
              <a:defRPr/>
            </a:pPr>
            <a:endParaRPr lang="en-US" altLang="en-US" sz="1200" b="1" dirty="0">
              <a:solidFill>
                <a:srgbClr val="002060"/>
              </a:solidFill>
              <a:latin typeface="Myriad Pro" panose="020B0503030403020204"/>
              <a:cs typeface="Times New Roman" panose="02020603050405020304" pitchFamily="18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  <a:defRPr/>
            </a:pPr>
            <a:r>
              <a:rPr lang="en-US" altLang="en-US" sz="1200" b="1" dirty="0" err="1">
                <a:solidFill>
                  <a:srgbClr val="002060"/>
                </a:solidFill>
                <a:latin typeface="Myriad Pro" panose="020B0503030403020204"/>
                <a:cs typeface="Times New Roman" panose="02020603050405020304" pitchFamily="18" charset="0"/>
              </a:rPr>
              <a:t>Caseflow</a:t>
            </a:r>
            <a:r>
              <a:rPr lang="en-US" altLang="en-US" sz="1200" b="1" dirty="0">
                <a:solidFill>
                  <a:srgbClr val="002060"/>
                </a:solidFill>
                <a:latin typeface="Myriad Pro" panose="020B0503030403020204"/>
                <a:cs typeface="Times New Roman" panose="02020603050405020304" pitchFamily="18" charset="0"/>
              </a:rPr>
              <a:t> Intake</a:t>
            </a:r>
            <a:r>
              <a:rPr lang="en-US" altLang="en-US" sz="1200" dirty="0">
                <a:solidFill>
                  <a:srgbClr val="002060"/>
                </a:solidFill>
                <a:latin typeface="Myriad Pro" panose="020B0503030403020204"/>
                <a:cs typeface="Times New Roman" panose="02020603050405020304" pitchFamily="18" charset="0"/>
              </a:rPr>
              <a:t> – web-based application designed to process Appeals Modernization Act (AMA) decision review requests for Veterans or Claimants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en-US" sz="1200" dirty="0">
                <a:solidFill>
                  <a:srgbClr val="002060"/>
                </a:solidFill>
                <a:latin typeface="Myriad Pro" panose="020B0503030403020204"/>
                <a:cs typeface="Times New Roman" panose="02020603050405020304" pitchFamily="18" charset="0"/>
              </a:rPr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en-US" sz="1200" dirty="0">
                <a:solidFill>
                  <a:srgbClr val="002060"/>
                </a:solidFill>
                <a:latin typeface="Myriad Pro" panose="020B0503030403020204"/>
                <a:cs typeface="Times New Roman" panose="02020603050405020304" pitchFamily="18" charset="0"/>
              </a:rPr>
              <a:t>	User Guide: 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https://vbaw.vba.va.gov/OAR/docs/Intake_Comp_TrainingGuide_v16.pdf</a:t>
            </a:r>
          </a:p>
          <a:p>
            <a:pPr marL="457200" lvl="0" indent="-457200">
              <a:buFont typeface="Arial" panose="020B0604020202020204" pitchFamily="34" charset="0"/>
              <a:buChar char="•"/>
              <a:defRPr/>
            </a:pPr>
            <a:endParaRPr lang="en-US" altLang="en-US" sz="1200" dirty="0">
              <a:solidFill>
                <a:srgbClr val="002060"/>
              </a:solidFill>
              <a:latin typeface="Myriad Pro" panose="020B0503030403020204"/>
              <a:cs typeface="Times New Roman" panose="02020603050405020304" pitchFamily="18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  <a:defRPr/>
            </a:pPr>
            <a:r>
              <a:rPr lang="en-US" altLang="en-US" sz="1200" b="1" dirty="0">
                <a:solidFill>
                  <a:srgbClr val="002060"/>
                </a:solidFill>
                <a:latin typeface="Myriad Pro" panose="020B0503030403020204"/>
                <a:cs typeface="Times New Roman" panose="02020603050405020304" pitchFamily="18" charset="0"/>
              </a:rPr>
              <a:t>Veterans Appeals Control and Locator System (VACOLS)</a:t>
            </a:r>
            <a:r>
              <a:rPr lang="en-US" altLang="en-US" sz="1200" dirty="0">
                <a:solidFill>
                  <a:srgbClr val="002060"/>
                </a:solidFill>
                <a:latin typeface="Myriad Pro" panose="020B0503030403020204"/>
                <a:cs typeface="Times New Roman" panose="02020603050405020304" pitchFamily="18" charset="0"/>
              </a:rPr>
              <a:t> – system used for tracking and monitoring the status of appeals</a:t>
            </a:r>
            <a:endParaRPr lang="en-US" altLang="en-US" sz="1200" b="1" dirty="0">
              <a:solidFill>
                <a:srgbClr val="002060"/>
              </a:solidFill>
              <a:latin typeface="Myriad Pro" panose="020B0503030403020204"/>
              <a:cs typeface="Times New Roman" panose="02020603050405020304" pitchFamily="18" charset="0"/>
            </a:endParaRPr>
          </a:p>
          <a:p>
            <a:pPr marL="0" lvl="0" indent="0" defTabSz="931774">
              <a:buFont typeface="Arial" panose="020B0604020202020204" pitchFamily="34" charset="0"/>
              <a:buNone/>
              <a:defRPr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defTabSz="931774">
              <a:buFont typeface="Arial" panose="020B0604020202020204" pitchFamily="34" charset="0"/>
              <a:buNone/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User Guide: http://vbaw.vba.va.gov/bl/21/publicat/Users/Index.htm#bmv 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FB7F25E6-CD0E-43BB-8351-BA9F9A07464B}" type="slidenum">
              <a:rPr lang="en-US" altLang="en-US" sz="1200"/>
              <a:pPr eaLnBrk="1" hangingPunct="1">
                <a:defRPr/>
              </a:pPr>
              <a:t>7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9696773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17550" y="1162050"/>
            <a:ext cx="5575300" cy="31369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u="sng" dirty="0">
                <a:solidFill>
                  <a:srgbClr val="002060"/>
                </a:solidFill>
                <a:latin typeface="Myriad Pro"/>
                <a:cs typeface="Times New Roman" panose="02020603050405020304" pitchFamily="18" charset="0"/>
              </a:rPr>
              <a:t>Instructor Notes: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1200" u="sng" dirty="0">
              <a:solidFill>
                <a:srgbClr val="002060"/>
              </a:solidFill>
              <a:latin typeface="Myriad Pro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b="1" dirty="0">
                <a:solidFill>
                  <a:srgbClr val="002F56"/>
                </a:solidFill>
                <a:latin typeface="Myriad Pro"/>
              </a:rPr>
              <a:t>1. Claimant Identification: Was the claimant correctly identified in all systems?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Documents contained in the mail packet under review were not uploaded to the correct e-folder related to the correct Veteran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Incorrect action regarding unidentified mail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Incorrect updated appropriate systems for any name, including spelling, and/or address changes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Failed to identify and/or took incorrect action regarding any duplicate records identified for the Veteran or other claimant (i.e. Dup-C)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dirty="0"/>
              <a:t>Incorrectly created a duplicate corporate record for the same Veteran</a:t>
            </a:r>
            <a:endParaRPr lang="en-US" altLang="en-US" dirty="0"/>
          </a:p>
          <a:p>
            <a:pPr marL="0" lvl="0" indent="0" defTabSz="931774">
              <a:buFont typeface="Arial" panose="020B0604020202020204" pitchFamily="34" charset="0"/>
              <a:buNone/>
              <a:defRPr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FB7F25E6-CD0E-43BB-8351-BA9F9A07464B}" type="slidenum">
              <a:rPr lang="en-US" altLang="en-US" sz="1200"/>
              <a:pPr eaLnBrk="1" hangingPunct="1">
                <a:defRPr/>
              </a:pPr>
              <a:t>8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3788279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u="sng" dirty="0">
                <a:solidFill>
                  <a:srgbClr val="002060"/>
                </a:solidFill>
                <a:latin typeface="Myriad Pro"/>
                <a:cs typeface="Times New Roman" panose="02020603050405020304" pitchFamily="18" charset="0"/>
              </a:rPr>
              <a:t>Instructor Notes:</a:t>
            </a:r>
          </a:p>
          <a:p>
            <a:pPr marL="0" indent="0">
              <a:buNone/>
            </a:pPr>
            <a:endParaRPr lang="en-US" sz="1200" b="1" dirty="0"/>
          </a:p>
          <a:p>
            <a:pPr marL="0" indent="0">
              <a:buNone/>
            </a:pPr>
            <a:r>
              <a:rPr lang="en-US" sz="1200" b="1" dirty="0"/>
              <a:t>2. Claims Establishment: Did the CA correctly determine that a new end product control was needed; and, if so, did CA establish it correctly?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An EP was not required and/or not established based upon the packet or other assignment under review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The incorrect Date of Claim was established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The incorrect End Product Code was established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The Benefit Type, payee code, and claim label were incorrectly established, where applicable, (based upon current manual guidance)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Failed to request folder at the time of claim establishment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System letter not generated or suppressed incorrectly (i.e. 5103)</a:t>
            </a:r>
          </a:p>
          <a:p>
            <a:endParaRPr lang="en-US" sz="12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C6998-EDEF-4A05-9E82-FF9216FA355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578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87725"/>
            <a:ext cx="10363200" cy="1470025"/>
          </a:xfrm>
        </p:spPr>
        <p:txBody>
          <a:bodyPr/>
          <a:lstStyle>
            <a:lvl1pPr>
              <a:defRPr b="1" i="1">
                <a:solidFill>
                  <a:srgbClr val="002F56"/>
                </a:solidFill>
                <a:latin typeface="Myriad Pro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278088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Myriad Pro" panose="020B0503030403020204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9250441" y="640023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83F1FA-211D-3044-9E35-958DFBC26156}" type="slidenum">
              <a:rPr lang="en-US" sz="1200" smtClean="0">
                <a:solidFill>
                  <a:prstClr val="white"/>
                </a:solidFill>
              </a:rPr>
              <a:pPr/>
              <a:t>‹#›</a:t>
            </a:fld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5018EC-B20E-440F-A94A-92EE545F4135}"/>
              </a:ext>
            </a:extLst>
          </p:cNvPr>
          <p:cNvSpPr txBox="1"/>
          <p:nvPr userDrawn="1"/>
        </p:nvSpPr>
        <p:spPr>
          <a:xfrm>
            <a:off x="3962400" y="6336268"/>
            <a:ext cx="3962400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C00000"/>
                </a:solidFill>
              </a:rPr>
              <a:t>FOR VA INTERNAL USE ONLY</a:t>
            </a:r>
          </a:p>
        </p:txBody>
      </p:sp>
      <p:pic>
        <p:nvPicPr>
          <p:cNvPr id="6" name="Picture 5" descr="3. VA-PRIMARY-HORIZONTAL-WHITE-VECTOR2.png">
            <a:extLst>
              <a:ext uri="{FF2B5EF4-FFF2-40B4-BE49-F238E27FC236}">
                <a16:creationId xmlns:a16="http://schemas.microsoft.com/office/drawing/2014/main" id="{FF2DC24D-4AD4-454A-AAD5-AB72DD2F86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9284" y="640600"/>
            <a:ext cx="7714998" cy="1738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95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1"/>
            <a:ext cx="10972800" cy="4525963"/>
          </a:xfrm>
        </p:spPr>
        <p:txBody>
          <a:bodyPr/>
          <a:lstStyle>
            <a:lvl1pPr>
              <a:defRPr>
                <a:solidFill>
                  <a:srgbClr val="002F56"/>
                </a:solidFill>
                <a:latin typeface="Myriad Pro" panose="020B0503030403020204"/>
              </a:defRPr>
            </a:lvl1pPr>
            <a:lvl2pPr>
              <a:defRPr>
                <a:solidFill>
                  <a:srgbClr val="002F56"/>
                </a:solidFill>
                <a:latin typeface="Myriad Pro" panose="020B0503030403020204"/>
              </a:defRPr>
            </a:lvl2pPr>
            <a:lvl3pPr>
              <a:defRPr>
                <a:solidFill>
                  <a:srgbClr val="002F56"/>
                </a:solidFill>
                <a:latin typeface="Myriad Pro" panose="020B0503030403020204"/>
              </a:defRPr>
            </a:lvl3pPr>
            <a:lvl4pPr>
              <a:defRPr>
                <a:solidFill>
                  <a:srgbClr val="002F56"/>
                </a:solidFill>
                <a:latin typeface="Myriad Pro" panose="020B0503030403020204"/>
              </a:defRPr>
            </a:lvl4pPr>
            <a:lvl5pPr>
              <a:defRPr>
                <a:solidFill>
                  <a:srgbClr val="002F56"/>
                </a:solidFill>
                <a:latin typeface="Myriad Pro" panose="020B050303040302020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-76200"/>
            <a:ext cx="12192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12192000" cy="731520"/>
          </a:xfrm>
        </p:spPr>
        <p:txBody>
          <a:bodyPr>
            <a:normAutofit/>
          </a:bodyPr>
          <a:lstStyle>
            <a:lvl1pPr>
              <a:defRPr sz="4000" b="0" baseline="0">
                <a:solidFill>
                  <a:schemeClr val="bg1"/>
                </a:solidFill>
                <a:latin typeface="Myriad Pro"/>
              </a:defRPr>
            </a:lvl1pPr>
          </a:lstStyle>
          <a:p>
            <a:r>
              <a:rPr lang="en-US" sz="3600" dirty="0"/>
              <a:t>Click to edit Slide Master Style</a:t>
            </a:r>
            <a:endParaRPr lang="en-US" sz="3600" u="sng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962400" y="6336268"/>
            <a:ext cx="3962400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C00000"/>
                </a:solidFill>
              </a:rPr>
              <a:t>FOR VA INTERNAL USE ONLY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CE14515-ED2E-48E7-B923-6FB66518398C}"/>
              </a:ext>
            </a:extLst>
          </p:cNvPr>
          <p:cNvSpPr txBox="1">
            <a:spLocks/>
          </p:cNvSpPr>
          <p:nvPr userDrawn="1"/>
        </p:nvSpPr>
        <p:spPr>
          <a:xfrm>
            <a:off x="9250441" y="640023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83F1FA-211D-3044-9E35-958DFBC26156}" type="slidenum">
              <a:rPr lang="en-US" sz="1200" smtClean="0">
                <a:solidFill>
                  <a:prstClr val="white"/>
                </a:solidFill>
              </a:rPr>
              <a:pPr/>
              <a:t>‹#›</a:t>
            </a:fld>
            <a:endParaRPr lang="en-US" sz="12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37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>
                <a:solidFill>
                  <a:srgbClr val="002F56"/>
                </a:solidFill>
                <a:latin typeface="Myriad Pro"/>
              </a:defRPr>
            </a:lvl1pPr>
            <a:lvl2pPr>
              <a:defRPr sz="2400">
                <a:solidFill>
                  <a:srgbClr val="002F56"/>
                </a:solidFill>
                <a:latin typeface="Myriad Pro"/>
              </a:defRPr>
            </a:lvl2pPr>
            <a:lvl3pPr>
              <a:defRPr sz="2000">
                <a:solidFill>
                  <a:srgbClr val="002F56"/>
                </a:solidFill>
                <a:latin typeface="Myriad Pro"/>
              </a:defRPr>
            </a:lvl3pPr>
            <a:lvl4pPr>
              <a:defRPr sz="1800">
                <a:solidFill>
                  <a:srgbClr val="002F56"/>
                </a:solidFill>
                <a:latin typeface="Myriad Pro"/>
              </a:defRPr>
            </a:lvl4pPr>
            <a:lvl5pPr>
              <a:defRPr sz="1800">
                <a:solidFill>
                  <a:srgbClr val="002F56"/>
                </a:solidFill>
                <a:latin typeface="Myriad Pro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>
                <a:solidFill>
                  <a:srgbClr val="002F56"/>
                </a:solidFill>
                <a:latin typeface="Myriad Pro"/>
              </a:defRPr>
            </a:lvl1pPr>
            <a:lvl2pPr>
              <a:defRPr sz="2400">
                <a:solidFill>
                  <a:srgbClr val="002F56"/>
                </a:solidFill>
                <a:latin typeface="Myriad Pro"/>
              </a:defRPr>
            </a:lvl2pPr>
            <a:lvl3pPr>
              <a:defRPr sz="2000">
                <a:solidFill>
                  <a:srgbClr val="002F56"/>
                </a:solidFill>
                <a:latin typeface="Myriad Pro"/>
              </a:defRPr>
            </a:lvl3pPr>
            <a:lvl4pPr>
              <a:defRPr sz="1800">
                <a:solidFill>
                  <a:srgbClr val="002F56"/>
                </a:solidFill>
                <a:latin typeface="Myriad Pro"/>
              </a:defRPr>
            </a:lvl4pPr>
            <a:lvl5pPr>
              <a:defRPr sz="1800">
                <a:solidFill>
                  <a:srgbClr val="002F56"/>
                </a:solidFill>
                <a:latin typeface="Myriad Pro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D2D5761-C086-4537-89FC-BCC73D16601A}"/>
              </a:ext>
            </a:extLst>
          </p:cNvPr>
          <p:cNvSpPr/>
          <p:nvPr userDrawn="1"/>
        </p:nvSpPr>
        <p:spPr>
          <a:xfrm>
            <a:off x="0" y="-76200"/>
            <a:ext cx="12192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CB16B73-D11F-4C6E-BE90-F196503EC2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-78062"/>
            <a:ext cx="12192000" cy="731520"/>
          </a:xfrm>
        </p:spPr>
        <p:txBody>
          <a:bodyPr>
            <a:normAutofit/>
          </a:bodyPr>
          <a:lstStyle>
            <a:lvl1pPr>
              <a:defRPr sz="4000" b="0" baseline="0">
                <a:solidFill>
                  <a:schemeClr val="bg1"/>
                </a:solidFill>
                <a:latin typeface="Myriad Pro"/>
              </a:defRPr>
            </a:lvl1pPr>
          </a:lstStyle>
          <a:p>
            <a:r>
              <a:rPr lang="en-US" sz="3600" dirty="0"/>
              <a:t>Click to edit Slide Master Style</a:t>
            </a:r>
            <a:endParaRPr lang="en-US" sz="3600" u="sng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BB62D4C-E2D5-4C37-80FA-50DCE41513A5}"/>
              </a:ext>
            </a:extLst>
          </p:cNvPr>
          <p:cNvSpPr/>
          <p:nvPr userDrawn="1"/>
        </p:nvSpPr>
        <p:spPr>
          <a:xfrm>
            <a:off x="0" y="6140681"/>
            <a:ext cx="12192000" cy="73183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5561693D-7A42-4C55-BED9-9B70476481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400233"/>
            <a:ext cx="512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36383B9-8516-422F-8979-8D4EBC5CDDA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2" name="Picture 2" descr="C:\Users\vacoGrovem\AppData\Local\Microsoft\Windows\Temporary Internet Files\Content.Outlook\83QVOJUE\CHOOSE-VA-rev.png">
            <a:extLst>
              <a:ext uri="{FF2B5EF4-FFF2-40B4-BE49-F238E27FC236}">
                <a16:creationId xmlns:a16="http://schemas.microsoft.com/office/drawing/2014/main" id="{2C7FE6AB-BF05-4947-8671-2F77CC9A354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6172200"/>
            <a:ext cx="2716744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PPSeal.png">
            <a:extLst>
              <a:ext uri="{FF2B5EF4-FFF2-40B4-BE49-F238E27FC236}">
                <a16:creationId xmlns:a16="http://schemas.microsoft.com/office/drawing/2014/main" id="{4ABD0140-471C-4784-9B40-2297D8D44E7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6546" y="6184206"/>
            <a:ext cx="3417455" cy="64170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4CA1F2BE-7414-4EAA-96B0-B54A8F393A54}"/>
              </a:ext>
            </a:extLst>
          </p:cNvPr>
          <p:cNvSpPr txBox="1"/>
          <p:nvPr userDrawn="1"/>
        </p:nvSpPr>
        <p:spPr>
          <a:xfrm>
            <a:off x="3962400" y="6336268"/>
            <a:ext cx="3962400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C00000"/>
                </a:solidFill>
              </a:rPr>
              <a:t>FOR VA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2652045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F56"/>
                </a:solidFill>
                <a:latin typeface="Myriad Pro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solidFill>
                  <a:srgbClr val="002F56"/>
                </a:solidFill>
                <a:latin typeface="Myriad Pro"/>
              </a:defRPr>
            </a:lvl1pPr>
            <a:lvl2pPr>
              <a:defRPr sz="2000">
                <a:solidFill>
                  <a:srgbClr val="002F56"/>
                </a:solidFill>
                <a:latin typeface="Myriad Pro"/>
              </a:defRPr>
            </a:lvl2pPr>
            <a:lvl3pPr>
              <a:defRPr sz="1800">
                <a:solidFill>
                  <a:srgbClr val="002F56"/>
                </a:solidFill>
                <a:latin typeface="Myriad Pro"/>
              </a:defRPr>
            </a:lvl3pPr>
            <a:lvl4pPr>
              <a:defRPr sz="1600">
                <a:solidFill>
                  <a:srgbClr val="002F56"/>
                </a:solidFill>
                <a:latin typeface="Myriad Pro"/>
              </a:defRPr>
            </a:lvl4pPr>
            <a:lvl5pPr>
              <a:defRPr sz="1600">
                <a:solidFill>
                  <a:srgbClr val="002F56"/>
                </a:solidFill>
                <a:latin typeface="Myriad Pro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F56"/>
                </a:solidFill>
                <a:latin typeface="Myriad Pro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solidFill>
                  <a:srgbClr val="002F56"/>
                </a:solidFill>
                <a:latin typeface="Myriad Pro"/>
              </a:defRPr>
            </a:lvl1pPr>
            <a:lvl2pPr>
              <a:defRPr sz="2000">
                <a:solidFill>
                  <a:srgbClr val="002F56"/>
                </a:solidFill>
                <a:latin typeface="Myriad Pro"/>
              </a:defRPr>
            </a:lvl2pPr>
            <a:lvl3pPr>
              <a:defRPr sz="1800">
                <a:solidFill>
                  <a:srgbClr val="002F56"/>
                </a:solidFill>
                <a:latin typeface="Myriad Pro"/>
              </a:defRPr>
            </a:lvl3pPr>
            <a:lvl4pPr>
              <a:defRPr sz="1600">
                <a:solidFill>
                  <a:srgbClr val="002F56"/>
                </a:solidFill>
                <a:latin typeface="Myriad Pro"/>
              </a:defRPr>
            </a:lvl4pPr>
            <a:lvl5pPr>
              <a:defRPr sz="1600">
                <a:solidFill>
                  <a:srgbClr val="002F56"/>
                </a:solidFill>
                <a:latin typeface="Myriad Pro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B73682C-156B-478C-A7B3-1332CF23EBE3}"/>
              </a:ext>
            </a:extLst>
          </p:cNvPr>
          <p:cNvSpPr/>
          <p:nvPr userDrawn="1"/>
        </p:nvSpPr>
        <p:spPr>
          <a:xfrm>
            <a:off x="0" y="-76200"/>
            <a:ext cx="12192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F935438-E66F-4008-82EC-F91DDED5F7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-78062"/>
            <a:ext cx="12192000" cy="731520"/>
          </a:xfrm>
        </p:spPr>
        <p:txBody>
          <a:bodyPr>
            <a:normAutofit/>
          </a:bodyPr>
          <a:lstStyle>
            <a:lvl1pPr>
              <a:defRPr sz="4000" b="0" baseline="0">
                <a:solidFill>
                  <a:schemeClr val="bg1"/>
                </a:solidFill>
                <a:latin typeface="Myriad Pro"/>
              </a:defRPr>
            </a:lvl1pPr>
          </a:lstStyle>
          <a:p>
            <a:r>
              <a:rPr lang="en-US" sz="3600" dirty="0"/>
              <a:t>Click to edit Slide Master Style</a:t>
            </a:r>
            <a:endParaRPr lang="en-US" sz="3600" u="sng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746907D-B1B1-40FD-B991-C4DB8C47D4A4}"/>
              </a:ext>
            </a:extLst>
          </p:cNvPr>
          <p:cNvSpPr/>
          <p:nvPr userDrawn="1"/>
        </p:nvSpPr>
        <p:spPr>
          <a:xfrm>
            <a:off x="0" y="6140681"/>
            <a:ext cx="12192000" cy="73183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005958CE-E5DA-4B17-8A2B-91B107DCFF8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582400" y="6400233"/>
            <a:ext cx="512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36383B9-8516-422F-8979-8D4EBC5CDDA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4" name="Picture 2" descr="C:\Users\vacoGrovem\AppData\Local\Microsoft\Windows\Temporary Internet Files\Content.Outlook\83QVOJUE\CHOOSE-VA-rev.png">
            <a:extLst>
              <a:ext uri="{FF2B5EF4-FFF2-40B4-BE49-F238E27FC236}">
                <a16:creationId xmlns:a16="http://schemas.microsoft.com/office/drawing/2014/main" id="{1B7C34C4-55A1-4966-80E4-2A240416337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6172200"/>
            <a:ext cx="2716744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 descr="PPSeal.png">
            <a:extLst>
              <a:ext uri="{FF2B5EF4-FFF2-40B4-BE49-F238E27FC236}">
                <a16:creationId xmlns:a16="http://schemas.microsoft.com/office/drawing/2014/main" id="{32555A7F-6FF7-4E61-99A0-1E31993F55E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6546" y="6184206"/>
            <a:ext cx="3417455" cy="641708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5046A4F-F1DB-4D27-B11B-05231FEA6F34}"/>
              </a:ext>
            </a:extLst>
          </p:cNvPr>
          <p:cNvSpPr txBox="1"/>
          <p:nvPr userDrawn="1"/>
        </p:nvSpPr>
        <p:spPr>
          <a:xfrm>
            <a:off x="3962400" y="6336268"/>
            <a:ext cx="3962400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C00000"/>
                </a:solidFill>
              </a:rPr>
              <a:t>FOR VA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1517775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383B9-8516-422F-8979-8D4EBC5CDDA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-76200"/>
            <a:ext cx="12192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12192000" cy="731520"/>
          </a:xfrm>
        </p:spPr>
        <p:txBody>
          <a:bodyPr>
            <a:normAutofit/>
          </a:bodyPr>
          <a:lstStyle>
            <a:lvl1pPr>
              <a:defRPr sz="4000" b="0" baseline="0">
                <a:solidFill>
                  <a:schemeClr val="bg1"/>
                </a:solidFill>
                <a:latin typeface="Myriad Pro"/>
              </a:defRPr>
            </a:lvl1pPr>
          </a:lstStyle>
          <a:p>
            <a:r>
              <a:rPr lang="en-US" sz="3600" dirty="0"/>
              <a:t>Click to edit Slide Master Style</a:t>
            </a:r>
            <a:endParaRPr lang="en-US" sz="3600" u="sng" dirty="0"/>
          </a:p>
        </p:txBody>
      </p:sp>
    </p:spTree>
    <p:extLst>
      <p:ext uri="{BB962C8B-B14F-4D97-AF65-F5344CB8AC3E}">
        <p14:creationId xmlns:p14="http://schemas.microsoft.com/office/powerpoint/2010/main" val="2881823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383B9-8516-422F-8979-8D4EBC5CDDA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DAEC34-B324-407F-A6DF-3D3CE9458A9C}"/>
              </a:ext>
            </a:extLst>
          </p:cNvPr>
          <p:cNvSpPr txBox="1"/>
          <p:nvPr userDrawn="1"/>
        </p:nvSpPr>
        <p:spPr>
          <a:xfrm>
            <a:off x="3962400" y="6336268"/>
            <a:ext cx="3962400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C00000"/>
                </a:solidFill>
              </a:rPr>
              <a:t>FOR VA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2820304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76200"/>
            <a:ext cx="12192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12192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 dirty="0"/>
              <a:t>Click to edit Slide Master Style</a:t>
            </a:r>
            <a:endParaRPr lang="en-US" sz="3600" u="sng" dirty="0"/>
          </a:p>
        </p:txBody>
      </p:sp>
    </p:spTree>
    <p:extLst>
      <p:ext uri="{BB962C8B-B14F-4D97-AF65-F5344CB8AC3E}">
        <p14:creationId xmlns:p14="http://schemas.microsoft.com/office/powerpoint/2010/main" val="2938759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94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140681"/>
            <a:ext cx="12192000" cy="73183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2400" y="6400233"/>
            <a:ext cx="512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36383B9-8516-422F-8979-8D4EBC5CDDA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2050" name="Picture 2" descr="C:\Users\vacoGrovem\AppData\Local\Microsoft\Windows\Temporary Internet Files\Content.Outlook\83QVOJUE\CHOOSE-VA-rev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6172200"/>
            <a:ext cx="2716744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PPSeal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6546" y="6184206"/>
            <a:ext cx="3417455" cy="64170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FA54688-A01F-46D7-956E-0C900C402DB6}"/>
              </a:ext>
            </a:extLst>
          </p:cNvPr>
          <p:cNvSpPr txBox="1"/>
          <p:nvPr userDrawn="1"/>
        </p:nvSpPr>
        <p:spPr>
          <a:xfrm>
            <a:off x="3962400" y="6336268"/>
            <a:ext cx="3962400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C00000"/>
                </a:solidFill>
              </a:rPr>
              <a:t>FOR VA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3222984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97" r:id="rId3"/>
    <p:sldLayoutId id="2147483698" r:id="rId4"/>
    <p:sldLayoutId id="2147483663" r:id="rId5"/>
    <p:sldLayoutId id="2147483668" r:id="rId6"/>
    <p:sldLayoutId id="2147483699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002F56"/>
          </a:solidFill>
          <a:latin typeface="Myriad Pro" panose="020B0503030403020204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002F56"/>
          </a:solidFill>
          <a:latin typeface="Myriad Pro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002F56"/>
          </a:solidFill>
          <a:latin typeface="Myriad Pro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2F56"/>
          </a:solidFill>
          <a:latin typeface="Myriad Pro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2F56"/>
          </a:solidFill>
          <a:latin typeface="Myriad Pro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2F56"/>
          </a:solidFill>
          <a:latin typeface="Myriad Pro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68EBE-345D-49A1-9464-6BEBC79BDE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521299"/>
            <a:ext cx="10363200" cy="1470025"/>
          </a:xfrm>
        </p:spPr>
        <p:txBody>
          <a:bodyPr/>
          <a:lstStyle/>
          <a:p>
            <a:r>
              <a:rPr lang="en-US" dirty="0"/>
              <a:t>Claims Assistant </a:t>
            </a:r>
            <a:br>
              <a:rPr lang="en-US" dirty="0"/>
            </a:br>
            <a:r>
              <a:rPr lang="en-US" dirty="0"/>
              <a:t>Quality Review Checklist</a:t>
            </a:r>
            <a:endParaRPr lang="en-US" b="1" i="1" dirty="0">
              <a:solidFill>
                <a:srgbClr val="002F56"/>
              </a:solidFill>
              <a:latin typeface="Myriad Pro" panose="020B0503030403020204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EBCFE4-A447-4693-BA5D-7870772E34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Myriad Pro" panose="020B0503030403020204"/>
              </a:rPr>
              <a:t>Office of Administrative Review</a:t>
            </a:r>
          </a:p>
          <a:p>
            <a:r>
              <a:rPr lang="en-US" dirty="0">
                <a:latin typeface="Myriad Pro" panose="020B0503030403020204"/>
              </a:rPr>
              <a:t>September 2021</a:t>
            </a:r>
          </a:p>
        </p:txBody>
      </p:sp>
    </p:spTree>
    <p:extLst>
      <p:ext uri="{BB962C8B-B14F-4D97-AF65-F5344CB8AC3E}">
        <p14:creationId xmlns:p14="http://schemas.microsoft.com/office/powerpoint/2010/main" val="19556485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8E760BD-757D-4B9E-87E6-85AD83B53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128" y="937909"/>
            <a:ext cx="11867744" cy="498218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b="1" dirty="0"/>
              <a:t>3. Electronic Record Updates: Did CA take correct actions to update systems to allow complete tracking and routing of claims and benefits?</a:t>
            </a:r>
          </a:p>
          <a:p>
            <a:r>
              <a:rPr lang="en-US" sz="2800" dirty="0"/>
              <a:t>VBMS Manage Evidence screen and/or legacy systems incorrectly completed when evidence is received</a:t>
            </a:r>
          </a:p>
          <a:p>
            <a:r>
              <a:rPr lang="en-US" sz="2800" dirty="0"/>
              <a:t>Contentions and Tracked Items were not input and, when required, updated incorrectly</a:t>
            </a:r>
          </a:p>
          <a:p>
            <a:r>
              <a:rPr lang="en-US" sz="2800" dirty="0"/>
              <a:t>Priority flashes and/or special issues were incorrectly established when required</a:t>
            </a:r>
          </a:p>
          <a:p>
            <a:r>
              <a:rPr lang="en-US" sz="2800" dirty="0"/>
              <a:t>Power of Attorney (POA) incorrectly updated, to include granting appropriate access (if VA Form 21-22 submitted with mail packet). Prior POA not revoked when applicable.</a:t>
            </a:r>
          </a:p>
          <a:p>
            <a:pPr lvl="0" fontAlgn="base"/>
            <a:r>
              <a:rPr lang="en-US" sz="2800" dirty="0"/>
              <a:t>Documents uploaded to the electronic folder were incorrectly indexed.</a:t>
            </a:r>
          </a:p>
          <a:p>
            <a:pPr marL="0" indent="0">
              <a:buNone/>
            </a:pPr>
            <a:endParaRPr lang="en-US" sz="2600" dirty="0"/>
          </a:p>
          <a:p>
            <a:endParaRPr 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519B2E6-1352-4BC2-9EC0-09140CFA9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CA Quality Review Checklist, continued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228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8E760BD-757D-4B9E-87E6-85AD83B53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128" y="937909"/>
            <a:ext cx="11867744" cy="4982182"/>
          </a:xfrm>
        </p:spPr>
        <p:txBody>
          <a:bodyPr>
            <a:normAutofit/>
          </a:bodyPr>
          <a:lstStyle/>
          <a:p>
            <a:pPr lvl="0" fontAlgn="base"/>
            <a:r>
              <a:rPr lang="en-US" sz="2600" dirty="0"/>
              <a:t>VACOLS was incomplete and or/ inaccurately updated as required</a:t>
            </a:r>
          </a:p>
          <a:p>
            <a:pPr lvl="0" fontAlgn="base"/>
            <a:r>
              <a:rPr lang="en-US" sz="2600" dirty="0"/>
              <a:t>Direct Deposit information was input or updated incorrectly</a:t>
            </a:r>
          </a:p>
          <a:p>
            <a:pPr lvl="0" fontAlgn="base"/>
            <a:r>
              <a:rPr lang="en-US" sz="2600" dirty="0"/>
              <a:t>Any Notice of Death (FNOD) was input incorrectly</a:t>
            </a:r>
          </a:p>
          <a:p>
            <a:r>
              <a:rPr lang="en-US" sz="2600" dirty="0"/>
              <a:t>Intent to File (ITF) information input or updated incorrectly, when applicable</a:t>
            </a:r>
          </a:p>
          <a:p>
            <a:pPr marL="0" indent="0">
              <a:buNone/>
            </a:pPr>
            <a:endParaRPr lang="en-US" sz="2600" dirty="0"/>
          </a:p>
          <a:p>
            <a:endParaRPr 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519B2E6-1352-4BC2-9EC0-09140CFA9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31520"/>
          </a:xfrm>
        </p:spPr>
        <p:txBody>
          <a:bodyPr/>
          <a:lstStyle/>
          <a:p>
            <a:r>
              <a:rPr lang="en-US" altLang="en-US" dirty="0"/>
              <a:t>CA Quality Review Checklist, continued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660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AC4DEF7-C4BC-4D09-A1EE-9D4FDE53E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553" y="836578"/>
            <a:ext cx="11770467" cy="5218533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AutoNum type="arabicPeriod" startAt="4"/>
            </a:pPr>
            <a:r>
              <a:rPr lang="en-US" sz="2800" b="1" dirty="0"/>
              <a:t>Other CA Actions: Were any and all other necessary CA actions taken, and taken correctly?</a:t>
            </a:r>
          </a:p>
          <a:p>
            <a:r>
              <a:rPr lang="en-US" sz="2800" dirty="0"/>
              <a:t>Hearing Scheduled: Actions pertinent to the scheduling of an individual hearing were incomplete</a:t>
            </a:r>
          </a:p>
          <a:p>
            <a:pPr lvl="0" fontAlgn="base"/>
            <a:r>
              <a:rPr lang="en-US" sz="2800" dirty="0"/>
              <a:t>Non-system generated correspondence incorrectly prepared and/or released (e.g., Request for Application (RFA), Intent to File (ITF), Benefits Verification letter, Commissary letter)</a:t>
            </a:r>
          </a:p>
          <a:p>
            <a:r>
              <a:rPr lang="en-US" sz="2800" dirty="0"/>
              <a:t>Any one-time end product PCLR incorrectly completed, when applicable</a:t>
            </a:r>
          </a:p>
          <a:p>
            <a:r>
              <a:rPr lang="en-US" sz="2800" dirty="0"/>
              <a:t>Incorrect exam request follow-up was initiated </a:t>
            </a:r>
          </a:p>
          <a:p>
            <a:r>
              <a:rPr lang="en-US" sz="2800" dirty="0"/>
              <a:t>Incorrect Folder boxed, shipped and tracked</a:t>
            </a:r>
          </a:p>
          <a:p>
            <a:r>
              <a:rPr lang="en-US" sz="2800" dirty="0"/>
              <a:t>Incorrect Folder boxed, shipped and tracked</a:t>
            </a:r>
          </a:p>
          <a:p>
            <a:r>
              <a:rPr lang="en-US" sz="2800" dirty="0"/>
              <a:t>Incorrect FOIA,  privacy or other request logged</a:t>
            </a:r>
          </a:p>
          <a:p>
            <a:r>
              <a:rPr lang="en-US" sz="2800" dirty="0"/>
              <a:t>Incorrect FOIA, privacy or other response</a:t>
            </a:r>
          </a:p>
          <a:p>
            <a:endParaRPr lang="en-US" sz="2400" b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C27DF70-D4AD-40CC-BBE0-7EB906D6B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CA Quality Review Checklist, continued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636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AC4DEF7-C4BC-4D09-A1EE-9D4FDE53E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553" y="836578"/>
            <a:ext cx="11770467" cy="5218533"/>
          </a:xfrm>
        </p:spPr>
        <p:txBody>
          <a:bodyPr>
            <a:normAutofit/>
          </a:bodyPr>
          <a:lstStyle/>
          <a:p>
            <a:r>
              <a:rPr lang="en-US" sz="2600" dirty="0"/>
              <a:t>Incorrect Centralized Mail printing and mailing (Assistance with Work-at-Home Letters)</a:t>
            </a:r>
          </a:p>
          <a:p>
            <a:r>
              <a:rPr lang="en-US" sz="2600" dirty="0"/>
              <a:t>Any Folder Request not associated with the establishment of a claim was initiated incorrectly</a:t>
            </a:r>
          </a:p>
          <a:p>
            <a:r>
              <a:rPr lang="en-US" sz="2600" dirty="0"/>
              <a:t>Incorrect Burial Development or Award</a:t>
            </a:r>
          </a:p>
          <a:p>
            <a:r>
              <a:rPr lang="en-US" sz="2600" dirty="0"/>
              <a:t>Incorrect Re-assignment or Re-routing of mail packet</a:t>
            </a:r>
          </a:p>
          <a:p>
            <a:endParaRPr lang="en-US" sz="2400" b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C27DF70-D4AD-40CC-BBE0-7EB906D6B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CA Quality Review Checklist, continued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223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526D262-E587-4283-BBD7-97C4BB6E1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374" y="990601"/>
            <a:ext cx="11673192" cy="5001637"/>
          </a:xfrm>
        </p:spPr>
        <p:txBody>
          <a:bodyPr>
            <a:normAutofit/>
          </a:bodyPr>
          <a:lstStyle/>
          <a:p>
            <a:r>
              <a:rPr lang="en-US" dirty="0"/>
              <a:t>The CA has five business days following notification of the error(s) to correct any errors or submit a reconsideration.</a:t>
            </a:r>
          </a:p>
          <a:p>
            <a:r>
              <a:rPr lang="en-US" dirty="0"/>
              <a:t>Reconsideration procedures should follow any local guidelines/policy.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52BC8E-7CCD-44FC-BC92-CE84640A6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 Notification</a:t>
            </a:r>
          </a:p>
        </p:txBody>
      </p:sp>
    </p:spTree>
    <p:extLst>
      <p:ext uri="{BB962C8B-B14F-4D97-AF65-F5344CB8AC3E}">
        <p14:creationId xmlns:p14="http://schemas.microsoft.com/office/powerpoint/2010/main" val="538372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4070D00-A828-4BAF-A8FC-E0715AB4A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 I, Centralized Mail Portal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CA55BB2-0CF6-4915-A19B-4BC0D9A06B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8208" y="1511594"/>
            <a:ext cx="10375584" cy="3432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9956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9FA25FE-A689-49EE-AB4E-FC1D7FB58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 I, Centralized Mail Portal, continued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6477D92-D982-40E6-9C21-3A0DB80925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517" y="1318266"/>
            <a:ext cx="10915508" cy="4221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6888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7D756EE-6E19-4804-A794-D614BFE93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 I, Centralized Mail Portal, continued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3E0A541-14E3-4401-87B7-756ECCAA90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832" y="1311942"/>
            <a:ext cx="11562336" cy="3753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2414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14DEC3D-5221-4B41-9104-72F34E4B2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716" y="770021"/>
            <a:ext cx="11646568" cy="51334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Below is a list of trainings available in TMS related to the functions of a CA.</a:t>
            </a:r>
          </a:p>
          <a:p>
            <a:r>
              <a:rPr lang="en-US" sz="3000" dirty="0"/>
              <a:t>Appeals Modernization Mail Routing (TMS 4492331)</a:t>
            </a:r>
          </a:p>
          <a:p>
            <a:r>
              <a:rPr lang="en-US" sz="3000" dirty="0"/>
              <a:t>Mail Management (TMS 1279424)</a:t>
            </a:r>
          </a:p>
          <a:p>
            <a:r>
              <a:rPr lang="en-US" sz="3000" dirty="0"/>
              <a:t>Introduction to End Product Controls and Claims Establishment (CA) (4415893)</a:t>
            </a:r>
          </a:p>
          <a:p>
            <a:r>
              <a:rPr lang="en-US" sz="3000" dirty="0"/>
              <a:t>Intake Processing Center (IPC) Identifying and Routing Mail (TMS 4444822)</a:t>
            </a:r>
          </a:p>
          <a:p>
            <a:r>
              <a:rPr lang="en-US" sz="3000" dirty="0"/>
              <a:t>Unidentifiable Mail (TMS 4183702)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78EAD33-3C62-4C05-A136-7609522BD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Resources</a:t>
            </a:r>
          </a:p>
        </p:txBody>
      </p:sp>
    </p:spTree>
    <p:extLst>
      <p:ext uri="{BB962C8B-B14F-4D97-AF65-F5344CB8AC3E}">
        <p14:creationId xmlns:p14="http://schemas.microsoft.com/office/powerpoint/2010/main" val="29069030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B217FC8-75ED-4407-86AB-D22D410DE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>
                <a:latin typeface="Myriad Pro" panose="020B0503030403020204" pitchFamily="34" charset="0"/>
              </a:rPr>
              <a:t>Questions?</a:t>
            </a:r>
          </a:p>
        </p:txBody>
      </p:sp>
      <p:pic>
        <p:nvPicPr>
          <p:cNvPr id="4" name="Content Placeholder 3" descr="Image of question marks">
            <a:extLst>
              <a:ext uri="{FF2B5EF4-FFF2-40B4-BE49-F238E27FC236}">
                <a16:creationId xmlns:a16="http://schemas.microsoft.com/office/drawing/2014/main" id="{AB865EC6-0CA3-4DD8-8385-605F2FB4CF4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5838" y="1422862"/>
            <a:ext cx="4720324" cy="401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7335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B54EDA-50FB-4A20-B292-6A0E55674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90601"/>
            <a:ext cx="10972800" cy="5012634"/>
          </a:xfrm>
        </p:spPr>
        <p:txBody>
          <a:bodyPr>
            <a:normAutofit fontScale="92500"/>
          </a:bodyPr>
          <a:lstStyle/>
          <a:p>
            <a:r>
              <a:rPr lang="en-US" dirty="0"/>
              <a:t>Identify updates incorporated into the M21-5, Chapter 3, Section A </a:t>
            </a:r>
          </a:p>
          <a:p>
            <a:r>
              <a:rPr lang="en-US" dirty="0"/>
              <a:t>Identify updates incorporated into the M21-4, Chapter 6, Appendix C 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Recognize the Claims Assistant (CA) Performance Standards</a:t>
            </a:r>
          </a:p>
          <a:p>
            <a:r>
              <a:rPr lang="en-US" dirty="0"/>
              <a:t>Understand how to conduct quality reviews on CAs using the Quality Management System (QMS) </a:t>
            </a:r>
          </a:p>
          <a:p>
            <a:r>
              <a:rPr lang="en-US" dirty="0"/>
              <a:t>Recognize and understand the CA Quality Review Checklist</a:t>
            </a:r>
          </a:p>
          <a:p>
            <a:r>
              <a:rPr lang="en-US" dirty="0"/>
              <a:t>Identify the systems related to the CAs’ performance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47B9898-E5F6-4B34-BBF7-E7D87D1BE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Myriad Pro" panose="020B0503030403020204" pitchFamily="34" charset="0"/>
              </a:rPr>
              <a:t>Lesson 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0048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0" dirty="0">
                <a:latin typeface="Myriad Pro"/>
              </a:rPr>
              <a:t>Next Steps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3810-F788-485F-88D7-68BADDE72A29}" type="slidenum">
              <a:rPr lang="en-US" smtClean="0"/>
              <a:t>20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A86614F-EA99-42A4-9CFC-82984615EF4B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354562" y="990601"/>
            <a:ext cx="11227837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rgbClr val="002F56"/>
                </a:solidFill>
                <a:latin typeface="Myriad Pro" panose="020B0503030403020204"/>
              </a:rPr>
              <a:t>We have assigned an assessment and satisfaction survey to you in TMS.</a:t>
            </a:r>
          </a:p>
          <a:p>
            <a:r>
              <a:rPr lang="en-US" sz="3600" dirty="0">
                <a:solidFill>
                  <a:srgbClr val="002F56"/>
                </a:solidFill>
                <a:latin typeface="Myriad Pro" panose="020B0503030403020204"/>
              </a:rPr>
              <a:t>Be sure to complete the survey and assessment.</a:t>
            </a:r>
          </a:p>
        </p:txBody>
      </p:sp>
    </p:spTree>
    <p:extLst>
      <p:ext uri="{BB962C8B-B14F-4D97-AF65-F5344CB8AC3E}">
        <p14:creationId xmlns:p14="http://schemas.microsoft.com/office/powerpoint/2010/main" val="1040335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B54EDA-50FB-4A20-B292-6A0E55674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M21-5, Chapter 3, Section A, </a:t>
            </a:r>
            <a:r>
              <a:rPr lang="en-US" i="1" dirty="0"/>
              <a:t>Decision Review Operations Center (DROC) Quality Review Team (QRT)</a:t>
            </a:r>
            <a:endParaRPr lang="en-US" dirty="0"/>
          </a:p>
          <a:p>
            <a:r>
              <a:rPr lang="en-US" dirty="0"/>
              <a:t>M21-4, Chapter 6, </a:t>
            </a:r>
            <a:r>
              <a:rPr lang="en-US" i="1" dirty="0"/>
              <a:t>Quality Review Team (QRT)</a:t>
            </a:r>
          </a:p>
          <a:p>
            <a:r>
              <a:rPr lang="en-US" dirty="0"/>
              <a:t>M21-4, Chapter 6, Appendix C, CA Checklist, </a:t>
            </a:r>
            <a:r>
              <a:rPr lang="en-US" i="1" dirty="0"/>
              <a:t>Quality Review Team (QRT)</a:t>
            </a:r>
            <a:endParaRPr lang="en-US" dirty="0"/>
          </a:p>
          <a:p>
            <a:r>
              <a:rPr lang="en-US" dirty="0">
                <a:ea typeface="Times New Roman"/>
              </a:rPr>
              <a:t>M21-1, Part II, Subpart i, Chapter 2, Section C, Mail Management</a:t>
            </a:r>
          </a:p>
          <a:p>
            <a:r>
              <a:rPr lang="en-US" dirty="0"/>
              <a:t>CA National Performance Standards, Appendix A</a:t>
            </a:r>
          </a:p>
          <a:p>
            <a:endParaRPr lang="en-US" dirty="0">
              <a:ea typeface="Times New Roman"/>
            </a:endParaRPr>
          </a:p>
          <a:p>
            <a:pPr marL="0" indent="0">
              <a:buNone/>
            </a:pPr>
            <a:endParaRPr lang="en-US" dirty="0">
              <a:ea typeface="Times New Roman"/>
            </a:endParaRPr>
          </a:p>
          <a:p>
            <a:endParaRPr lang="en-US" i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47B9898-E5F6-4B34-BBF7-E7D87D1BE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Myriad Pro" panose="020B0503030403020204" pitchFamily="34" charset="0"/>
              </a:rPr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582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354563" y="824752"/>
            <a:ext cx="11442990" cy="5229651"/>
          </a:xfrm>
        </p:spPr>
        <p:txBody>
          <a:bodyPr>
            <a:noAutofit/>
          </a:bodyPr>
          <a:lstStyle/>
          <a:p>
            <a:r>
              <a:rPr lang="en-US" altLang="en-US" dirty="0">
                <a:solidFill>
                  <a:srgbClr val="002060"/>
                </a:solidFill>
                <a:latin typeface="Myriad Pro"/>
                <a:cs typeface="Times New Roman" panose="02020603050405020304" pitchFamily="18" charset="0"/>
              </a:rPr>
              <a:t>Quality reviews for CAs are currently performed using questions contained in Appendix A of the CA Performance Standards.</a:t>
            </a:r>
          </a:p>
          <a:p>
            <a:r>
              <a:rPr lang="en-US" alt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Office of Administrative Review  (OAR) incorporated the CA Quality Review Checklist into the M21-5 to place the performance of quality reviews under the QRT oversight. </a:t>
            </a:r>
            <a:endParaRPr lang="en-US" altLang="en-US" dirty="0">
              <a:solidFill>
                <a:srgbClr val="002060"/>
              </a:solidFill>
              <a:latin typeface="Myriad Pro"/>
              <a:cs typeface="Times New Roman" panose="02020603050405020304" pitchFamily="18" charset="0"/>
            </a:endParaRPr>
          </a:p>
          <a:p>
            <a:r>
              <a:rPr lang="en-US" altLang="en-US" b="1" dirty="0">
                <a:solidFill>
                  <a:srgbClr val="002060"/>
                </a:solidFill>
                <a:cs typeface="Times New Roman" panose="02020603050405020304" pitchFamily="18" charset="0"/>
              </a:rPr>
              <a:t>To improve the quality and consistency of mail intake and management, OAR implemented the requirement for DROC AQRS to conduct reviews on all DROC CAs effective October 1, 2020.</a:t>
            </a:r>
            <a:endParaRPr lang="en-US" altLang="en-US" b="1" dirty="0">
              <a:solidFill>
                <a:srgbClr val="002060"/>
              </a:solidFill>
              <a:latin typeface="Myriad Pro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AD56FF0-1DD2-4EDA-9553-84A5F4363CB0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xfrm>
            <a:off x="11582400" y="6400233"/>
            <a:ext cx="512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36383B9-8516-422F-8979-8D4EBC5CDDA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632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latin typeface="Myriad Pro" panose="020B0503030403020204" pitchFamily="34" charset="0"/>
              </a:rPr>
              <a:t>CA Quality Review Checklist</a:t>
            </a:r>
            <a:endParaRPr lang="en-US" altLang="en-US" b="0" dirty="0">
              <a:effectLst/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20106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74B133A-1E86-42D2-9536-E43A1B343A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205" y="766119"/>
            <a:ext cx="11714206" cy="525162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AQRS will review a random selection of an average of (5) five assigned actions completed by the CA during each month of the evaluation period.</a:t>
            </a:r>
          </a:p>
          <a:p>
            <a:pPr marL="0" indent="0">
              <a:buNone/>
            </a:pPr>
            <a:endParaRPr lang="en-US" sz="20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All work completed by a CA is eligible/subject to quality review.</a:t>
            </a:r>
          </a:p>
          <a:p>
            <a:pPr marL="0" indent="0">
              <a:buNone/>
            </a:pPr>
            <a:endParaRPr lang="en-US" sz="20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Random selection, by QMS, will reflect an appropriate mix of work performed independently by the employee for that month.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2AEB94C-D0D9-48CE-96E0-A74D5542F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 Performance Standards</a:t>
            </a:r>
          </a:p>
        </p:txBody>
      </p:sp>
    </p:spTree>
    <p:extLst>
      <p:ext uri="{BB962C8B-B14F-4D97-AF65-F5344CB8AC3E}">
        <p14:creationId xmlns:p14="http://schemas.microsoft.com/office/powerpoint/2010/main" val="23478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A21D34F-787B-4A0F-A084-E9E23C3141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351" y="778476"/>
            <a:ext cx="11714206" cy="5239265"/>
          </a:xfrm>
        </p:spPr>
        <p:txBody>
          <a:bodyPr>
            <a:noAutofit/>
          </a:bodyPr>
          <a:lstStyle/>
          <a:p>
            <a:r>
              <a:rPr lang="en-US" dirty="0"/>
              <a:t>QMS generates an accuracy rate by dividing the number of components that are correct by the total number of questions  applicable to the packets and other actions reviewed. 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dirty="0"/>
              <a:t>Factors that do not apply to a specific packet or other action will not be subject to the calculation.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dirty="0"/>
              <a:t>The accuracy rate will be cumulative for the entire performance review period.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BC63D3D-A6BF-4851-B7AD-117C98823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Accuracy Rate</a:t>
            </a:r>
          </a:p>
        </p:txBody>
      </p:sp>
    </p:spTree>
    <p:extLst>
      <p:ext uri="{BB962C8B-B14F-4D97-AF65-F5344CB8AC3E}">
        <p14:creationId xmlns:p14="http://schemas.microsoft.com/office/powerpoint/2010/main" val="813066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138897" y="655319"/>
            <a:ext cx="11571022" cy="5540207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altLang="en-US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lvl="1"/>
            <a:endParaRPr lang="en-US" altLang="en-US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en-US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lvl="1"/>
            <a:endParaRPr lang="en-US" altLang="en-US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lvl="1"/>
            <a:endParaRPr lang="en-US" altLang="en-US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en-US" sz="20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en-US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lvl="1"/>
            <a:endParaRPr lang="en-US" altLang="en-US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lvl="1"/>
            <a:endParaRPr lang="en-US" altLang="en-US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lvl="1"/>
            <a:endParaRPr lang="en-US" altLang="en-US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AD56FF0-1DD2-4EDA-9553-84A5F4363CB0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xfrm>
            <a:off x="11582400" y="6400233"/>
            <a:ext cx="512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36383B9-8516-422F-8979-8D4EBC5CDDA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632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0" y="-76200"/>
            <a:ext cx="12192000" cy="731520"/>
          </a:xfrm>
        </p:spPr>
        <p:txBody>
          <a:bodyPr>
            <a:normAutofit/>
          </a:bodyPr>
          <a:lstStyle/>
          <a:p>
            <a:r>
              <a:rPr lang="en-US" altLang="en-US" dirty="0">
                <a:latin typeface="Myriad Pro" panose="020B0503030403020204" pitchFamily="34" charset="0"/>
              </a:rPr>
              <a:t>Required Applications</a:t>
            </a:r>
            <a:endParaRPr lang="en-US" altLang="en-US" b="0" dirty="0">
              <a:effectLst/>
              <a:latin typeface="Myriad Pro" panose="020B0503030403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D7D971-822C-41D7-873C-AA50C1FC91B8}"/>
              </a:ext>
            </a:extLst>
          </p:cNvPr>
          <p:cNvSpPr/>
          <p:nvPr/>
        </p:nvSpPr>
        <p:spPr>
          <a:xfrm>
            <a:off x="138897" y="735040"/>
            <a:ext cx="11613464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en-US" sz="3000" dirty="0">
                <a:solidFill>
                  <a:srgbClr val="002060"/>
                </a:solidFill>
                <a:latin typeface="Myriad Pro" panose="020B0503030403020204"/>
                <a:cs typeface="Times New Roman" panose="02020603050405020304" pitchFamily="18" charset="0"/>
              </a:rPr>
              <a:t>DROCs are required to coordinate full access for the AQRSs for the following applications:</a:t>
            </a:r>
          </a:p>
          <a:p>
            <a:pPr lvl="0">
              <a:defRPr/>
            </a:pPr>
            <a:endParaRPr lang="en-US" altLang="en-US" sz="2800" dirty="0">
              <a:solidFill>
                <a:srgbClr val="002060"/>
              </a:solidFill>
              <a:latin typeface="Myriad Pro" panose="020B0503030403020204"/>
              <a:cs typeface="Times New Roman" panose="02020603050405020304" pitchFamily="18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  <a:defRPr/>
            </a:pPr>
            <a:r>
              <a:rPr lang="en-US" altLang="en-US" sz="2800" b="1" dirty="0">
                <a:solidFill>
                  <a:srgbClr val="002060"/>
                </a:solidFill>
                <a:latin typeface="Myriad Pro" panose="020B0503030403020204"/>
                <a:cs typeface="Times New Roman" panose="02020603050405020304" pitchFamily="18" charset="0"/>
              </a:rPr>
              <a:t>Quality Management System (QMS)</a:t>
            </a:r>
            <a:r>
              <a:rPr lang="en-US" altLang="en-US" sz="2800" dirty="0">
                <a:solidFill>
                  <a:srgbClr val="002060"/>
                </a:solidFill>
                <a:latin typeface="Myriad Pro" panose="020B0503030403020204"/>
                <a:cs typeface="Times New Roman" panose="02020603050405020304" pitchFamily="18" charset="0"/>
              </a:rPr>
              <a:t> - application used to perform Claims Assistant individual quality reviews (IQR)</a:t>
            </a:r>
          </a:p>
          <a:p>
            <a:pPr marL="457200" lvl="0" indent="-457200">
              <a:buFont typeface="Arial" panose="020B0604020202020204" pitchFamily="34" charset="0"/>
              <a:buChar char="•"/>
              <a:defRPr/>
            </a:pPr>
            <a:r>
              <a:rPr lang="en-US" altLang="en-US" sz="2800" b="1" dirty="0">
                <a:solidFill>
                  <a:srgbClr val="002060"/>
                </a:solidFill>
                <a:latin typeface="Myriad Pro" panose="020B0503030403020204"/>
                <a:cs typeface="Times New Roman" panose="02020603050405020304" pitchFamily="18" charset="0"/>
              </a:rPr>
              <a:t>Centralized Mail Portal (CMP) </a:t>
            </a:r>
            <a:r>
              <a:rPr lang="en-US" altLang="en-US" sz="2800" dirty="0">
                <a:solidFill>
                  <a:srgbClr val="002060"/>
                </a:solidFill>
                <a:latin typeface="Myriad Pro" panose="020B0503030403020204"/>
                <a:cs typeface="Times New Roman" panose="02020603050405020304" pitchFamily="18" charset="0"/>
              </a:rPr>
              <a:t>- system used for processing mail received from Veterans, Claimants and/or their representatives</a:t>
            </a:r>
          </a:p>
          <a:p>
            <a:pPr marL="457200" lvl="0" indent="-457200">
              <a:buFont typeface="Arial" panose="020B0604020202020204" pitchFamily="34" charset="0"/>
              <a:buChar char="•"/>
              <a:defRPr/>
            </a:pPr>
            <a:r>
              <a:rPr lang="en-US" altLang="en-US" sz="2800" b="1" dirty="0" err="1">
                <a:solidFill>
                  <a:srgbClr val="002060"/>
                </a:solidFill>
                <a:latin typeface="Myriad Pro" panose="020B0503030403020204"/>
                <a:cs typeface="Times New Roman" panose="02020603050405020304" pitchFamily="18" charset="0"/>
              </a:rPr>
              <a:t>Caseflow</a:t>
            </a:r>
            <a:r>
              <a:rPr lang="en-US" altLang="en-US" sz="2800" b="1" dirty="0">
                <a:solidFill>
                  <a:srgbClr val="002060"/>
                </a:solidFill>
                <a:latin typeface="Myriad Pro" panose="020B0503030403020204"/>
                <a:cs typeface="Times New Roman" panose="02020603050405020304" pitchFamily="18" charset="0"/>
              </a:rPr>
              <a:t> Intake</a:t>
            </a:r>
            <a:r>
              <a:rPr lang="en-US" altLang="en-US" sz="2800" dirty="0">
                <a:solidFill>
                  <a:srgbClr val="002060"/>
                </a:solidFill>
                <a:latin typeface="Myriad Pro" panose="020B0503030403020204"/>
                <a:cs typeface="Times New Roman" panose="02020603050405020304" pitchFamily="18" charset="0"/>
              </a:rPr>
              <a:t> – web-based application designed to process Appeals Modernization Act (AMA) decision review requests for Veterans or Claimants</a:t>
            </a:r>
          </a:p>
          <a:p>
            <a:pPr marL="457200" lvl="0" indent="-457200">
              <a:buFont typeface="Arial" panose="020B0604020202020204" pitchFamily="34" charset="0"/>
              <a:buChar char="•"/>
              <a:defRPr/>
            </a:pPr>
            <a:r>
              <a:rPr lang="en-US" altLang="en-US" sz="2800" b="1" dirty="0">
                <a:solidFill>
                  <a:srgbClr val="002060"/>
                </a:solidFill>
                <a:latin typeface="Myriad Pro" panose="020B0503030403020204"/>
                <a:cs typeface="Times New Roman" panose="02020603050405020304" pitchFamily="18" charset="0"/>
              </a:rPr>
              <a:t>Veterans Appeals Control and Locator System (VACOLS)</a:t>
            </a:r>
            <a:r>
              <a:rPr lang="en-US" altLang="en-US" sz="2800" dirty="0">
                <a:solidFill>
                  <a:srgbClr val="002060"/>
                </a:solidFill>
                <a:latin typeface="Myriad Pro" panose="020B0503030403020204"/>
                <a:cs typeface="Times New Roman" panose="02020603050405020304" pitchFamily="18" charset="0"/>
              </a:rPr>
              <a:t> – system used for tracking and monitoring the status of appeals</a:t>
            </a:r>
            <a:endParaRPr lang="en-US" altLang="en-US" sz="2800" b="1" dirty="0">
              <a:solidFill>
                <a:srgbClr val="002060"/>
              </a:solidFill>
              <a:latin typeface="Myriad Pro" panose="020B0503030403020204"/>
              <a:cs typeface="Times New Roman" panose="02020603050405020304" pitchFamily="18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  <a:defRPr/>
            </a:pPr>
            <a:endParaRPr lang="en-US" altLang="en-US" sz="2400" dirty="0">
              <a:solidFill>
                <a:srgbClr val="002060"/>
              </a:solidFill>
              <a:latin typeface="Myriad Pro" panose="020B0503030403020204"/>
              <a:cs typeface="Times New Roman" panose="02020603050405020304" pitchFamily="18" charset="0"/>
            </a:endParaRPr>
          </a:p>
          <a:p>
            <a:pPr lvl="0">
              <a:defRPr/>
            </a:pPr>
            <a:endParaRPr lang="en-US" altLang="en-US" sz="3000" dirty="0">
              <a:solidFill>
                <a:srgbClr val="002060"/>
              </a:solidFill>
              <a:latin typeface="Myriad Pro" panose="020B0503030403020204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755742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D82531C-08BD-4487-984D-6DA7FE4C6A65}"/>
              </a:ext>
            </a:extLst>
          </p:cNvPr>
          <p:cNvSpPr/>
          <p:nvPr/>
        </p:nvSpPr>
        <p:spPr>
          <a:xfrm>
            <a:off x="342901" y="920954"/>
            <a:ext cx="11252200" cy="98828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514350" indent="-514350" defTabSz="457200">
              <a:lnSpc>
                <a:spcPct val="90000"/>
              </a:lnSpc>
              <a:spcBef>
                <a:spcPct val="20000"/>
              </a:spcBef>
              <a:buAutoNum type="arabicPeriod"/>
              <a:defRPr/>
            </a:pPr>
            <a:r>
              <a:rPr lang="en-US" altLang="en-US" sz="2800" b="1" dirty="0">
                <a:solidFill>
                  <a:srgbClr val="002F56"/>
                </a:solidFill>
                <a:latin typeface="Myriad Pro"/>
              </a:rPr>
              <a:t>Claimant Identification: Was the claimant correctly identified in all systems?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609600" y="990601"/>
            <a:ext cx="10972800" cy="4946445"/>
          </a:xfrm>
        </p:spPr>
        <p:txBody>
          <a:bodyPr vert="horz" lIns="91440" tIns="45720" rIns="91440" bIns="45720" rtlCol="0">
            <a:normAutofit/>
          </a:bodyPr>
          <a:lstStyle/>
          <a:p>
            <a:pPr marL="457200" lvl="1" indent="0">
              <a:buFont typeface="Arial"/>
              <a:buNone/>
            </a:pPr>
            <a:endParaRPr lang="en-US" altLang="en-US" sz="2400" dirty="0"/>
          </a:p>
          <a:p>
            <a:pPr marL="457200" lvl="1" indent="0">
              <a:buNone/>
            </a:pPr>
            <a:endParaRPr lang="en-US" altLang="en-US" sz="2400" dirty="0"/>
          </a:p>
          <a:p>
            <a:r>
              <a:rPr lang="en-US" sz="2600" dirty="0"/>
              <a:t>Documents contained in the mail packet under review were not uploaded to the correct e-folder related to the correct Veteran</a:t>
            </a:r>
          </a:p>
          <a:p>
            <a:r>
              <a:rPr lang="en-US" sz="2600" dirty="0"/>
              <a:t>Incorrect action regarding unidentified mail</a:t>
            </a:r>
          </a:p>
          <a:p>
            <a:r>
              <a:rPr lang="en-US" sz="2600" dirty="0"/>
              <a:t>Incorrect updated appropriate systems for any name, including spelling, and/or address changes</a:t>
            </a:r>
          </a:p>
          <a:p>
            <a:r>
              <a:rPr lang="en-US" sz="2600" dirty="0"/>
              <a:t>Failed to identify and/or took incorrect action regarding any duplicate records identified for the Veteran or other claimant (i.e. Dup-C)</a:t>
            </a:r>
          </a:p>
          <a:p>
            <a:r>
              <a:rPr lang="en-US" altLang="en-US" sz="2600" dirty="0"/>
              <a:t>Incorrectly created a duplicate corporate record for the same Veteran</a:t>
            </a:r>
            <a:endParaRPr lang="en-US" altLang="en-US" dirty="0"/>
          </a:p>
          <a:p>
            <a:pPr lvl="1"/>
            <a:endParaRPr lang="en-US" altLang="en-US" sz="2400" dirty="0"/>
          </a:p>
          <a:p>
            <a:pPr lvl="1"/>
            <a:endParaRPr lang="en-US" altLang="en-US" sz="2400" dirty="0"/>
          </a:p>
          <a:p>
            <a:pPr lvl="1"/>
            <a:endParaRPr lang="en-US" altLang="en-US" sz="2400" dirty="0"/>
          </a:p>
          <a:p>
            <a:pPr marL="0" indent="0">
              <a:buFont typeface="Arial"/>
              <a:buNone/>
            </a:pPr>
            <a:endParaRPr lang="en-US" altLang="en-US" dirty="0"/>
          </a:p>
        </p:txBody>
      </p:sp>
      <p:sp>
        <p:nvSpPr>
          <p:cNvPr id="5632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CA Quality Review Checklist</a:t>
            </a:r>
            <a:endParaRPr lang="en-US" altLang="en-US" dirty="0">
              <a:effectLst/>
            </a:endParaRPr>
          </a:p>
        </p:txBody>
      </p:sp>
      <p:sp>
        <p:nvSpPr>
          <p:cNvPr id="2" name="Slide Number Placeholder 1" hidden="1">
            <a:extLst>
              <a:ext uri="{FF2B5EF4-FFF2-40B4-BE49-F238E27FC236}">
                <a16:creationId xmlns:a16="http://schemas.microsoft.com/office/drawing/2014/main" id="{5AD56FF0-1DD2-4EDA-9553-84A5F4363CB0}"/>
              </a:ext>
            </a:extLst>
          </p:cNvPr>
          <p:cNvSpPr>
            <a:spLocks noGrp="1"/>
          </p:cNvSpPr>
          <p:nvPr>
            <p:ph type="sldNum" sz="quarter" idx="4294967295"/>
            <p:custDataLst>
              <p:tags r:id="rId3"/>
            </p:custDataLst>
          </p:nvPr>
        </p:nvSpPr>
        <p:spPr>
          <a:xfrm>
            <a:off x="11679238" y="6400800"/>
            <a:ext cx="512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fld id="{A36383B9-8516-422F-8979-8D4EBC5CDDAB}" type="slidenum">
              <a:rPr lang="en-US" smtClean="0"/>
              <a:pPr>
                <a:spcAft>
                  <a:spcPts val="60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93865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5FEE0F3-D09A-491E-9D36-362AC47CE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766" y="918453"/>
            <a:ext cx="11770467" cy="50210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2. Did the CA correctly determine that a new end product control was needed; and, if so, did CA establish it correctly?</a:t>
            </a:r>
          </a:p>
          <a:p>
            <a:r>
              <a:rPr lang="en-US" sz="2600" dirty="0"/>
              <a:t>An EP was not required and/or not established based upon the packet or other assignment under review</a:t>
            </a:r>
          </a:p>
          <a:p>
            <a:r>
              <a:rPr lang="en-US" sz="2600" dirty="0"/>
              <a:t>The incorrect Date of Claim was established</a:t>
            </a:r>
          </a:p>
          <a:p>
            <a:r>
              <a:rPr lang="en-US" sz="2600" dirty="0"/>
              <a:t>The incorrect End Product Code was established</a:t>
            </a:r>
          </a:p>
          <a:p>
            <a:r>
              <a:rPr lang="en-US" sz="2600" dirty="0"/>
              <a:t>The Benefit Type, payee code, and claim label were incorrectly established, where applicable, (based upon current manual guidance)</a:t>
            </a:r>
          </a:p>
          <a:p>
            <a:r>
              <a:rPr lang="en-US" sz="2600" dirty="0"/>
              <a:t>Failed to request folder at the time of claim establishment</a:t>
            </a:r>
          </a:p>
          <a:p>
            <a:r>
              <a:rPr lang="en-US" sz="2600" dirty="0"/>
              <a:t>System letter not generated or suppressed incorrectly (i.e. 5103)</a:t>
            </a:r>
          </a:p>
          <a:p>
            <a:endParaRPr lang="en-US" sz="2400" dirty="0"/>
          </a:p>
          <a:p>
            <a:endParaRPr lang="en-US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E758A03-2639-4B9F-89A5-49A60B189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CA Quality Review Checklist, continued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50869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40&quot;/&gt;&lt;lineCharCount val=&quot;1&quot;/&gt;&lt;lineCharCount val=&quot;17&quot;/&gt;&lt;lineCharCount val=&quot;1&quot;/&gt;&lt;lineCharCount val=&quot;28&quot;/&gt;&lt;/TableIndex&gt;&lt;/ShapeTextInfo&gt;"/>
  <p:tag name="HTML_SHAPEINFO" val="&lt;ThreeDShapeInfo&gt;&lt;uuid val=&quot;{17314F31-8AB8-4C37-A27B-0D31F0A58B93}&quot;/&gt;&lt;isInvalidForFieldText val=&quot;0&quot;/&gt;&lt;Image&gt;&lt;filename val=&quot;C:\Users\VBADENHolcoJ\AppData\Local\Temp\1\CP928014069199Session\CPTrustFolder928014069199\PPTImport928014258569\data\asimages\{17314F31-8AB8-4C37-A27B-0D31F0A58B93}_3.png&quot;/&gt;&lt;left val=&quot;81&quot;/&gt;&lt;top val=&quot;212&quot;/&gt;&lt;width val=&quot;792&quot;/&gt;&lt;height val=&quot;415&quot;/&gt;&lt;hasText val=&quot;1&quot;/&gt;&lt;/Image&gt;&lt;/ThreeDShapeInfo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40&quot;/&gt;&lt;lineCharCount val=&quot;1&quot;/&gt;&lt;lineCharCount val=&quot;17&quot;/&gt;&lt;lineCharCount val=&quot;1&quot;/&gt;&lt;lineCharCount val=&quot;28&quot;/&gt;&lt;/TableIndex&gt;&lt;/ShapeTextInfo&gt;"/>
  <p:tag name="HTML_SHAPEINFO" val="&lt;ThreeDShapeInfo&gt;&lt;uuid val=&quot;{17314F31-8AB8-4C37-A27B-0D31F0A58B93}&quot;/&gt;&lt;isInvalidForFieldText val=&quot;0&quot;/&gt;&lt;Image&gt;&lt;filename val=&quot;C:\Users\VBADENHolcoJ\AppData\Local\Temp\1\CP928014069199Session\CPTrustFolder928014069199\PPTImport928014258569\data\asimages\{17314F31-8AB8-4C37-A27B-0D31F0A58B93}_3.png&quot;/&gt;&lt;left val=&quot;81&quot;/&gt;&lt;top val=&quot;212&quot;/&gt;&lt;width val=&quot;792&quot;/&gt;&lt;height val=&quot;415&quot;/&gt;&lt;hasText val=&quot;1&quot;/&gt;&lt;/Image&gt;&lt;/ThreeDShapeInfo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  <p:tag name="HTML_SHAPEINFO" val="&lt;ThreeDShapeInfo&gt;&lt;uuid val=&quot;{520261E1-7D09-406B-9A68-CD1A7047D573}&quot;/&gt;&lt;isInvalidForFieldText val=&quot;0&quot;/&gt;&lt;Image&gt;&lt;filename val=&quot;C:\Users\VBADENHolcoJ\AppData\Local\Temp\1\CP928014069199Session\CPTrustFolder928014069199\PPTImport928014258569\data\asimages\{520261E1-7D09-406B-9A68-CD1A7047D573}_3.png&quot;/&gt;&lt;left val=&quot;727&quot;/&gt;&lt;top val=&quot;687&quot;/&gt;&lt;width val=&quot;226&quot;/&gt;&lt;height val=&quot;45&quot;/&gt;&lt;hasText val=&quot;1&quot;/&gt;&lt;/Image&gt;&lt;/ThreeDShape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  <p:tag name="HTML_SHAPEINFO" val="&lt;ThreeDShapeInfo&gt;&lt;uuid val=&quot;{9D5C93B9-8495-4CC6-AFF8-E5C9774EED3C}&quot;/&gt;&lt;isInvalidForFieldText val=&quot;0&quot;/&gt;&lt;Image&gt;&lt;filename val=&quot;C:\Users\VBADENHolcoJ\AppData\Local\Temp\1\CP928014069199Session\CPTrustFolder928014069199\PPTImport928014258569\data\asimages\{9D5C93B9-8495-4CC6-AFF8-E5C9774EED3C}_3.png&quot;/&gt;&lt;left val=&quot;0&quot;/&gt;&lt;top val=&quot;76&quot;/&gt;&lt;width val=&quot;961&quot;/&gt;&lt;height val=&quot;122&quot;/&gt;&lt;hasText val=&quot;1&quot;/&gt;&lt;/Image&gt;&lt;/ThreeDShapeInfo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40&quot;/&gt;&lt;lineCharCount val=&quot;1&quot;/&gt;&lt;lineCharCount val=&quot;17&quot;/&gt;&lt;lineCharCount val=&quot;1&quot;/&gt;&lt;lineCharCount val=&quot;28&quot;/&gt;&lt;/TableIndex&gt;&lt;/ShapeTextInfo&gt;"/>
  <p:tag name="HTML_SHAPEINFO" val="&lt;ThreeDShapeInfo&gt;&lt;uuid val=&quot;{17314F31-8AB8-4C37-A27B-0D31F0A58B93}&quot;/&gt;&lt;isInvalidForFieldText val=&quot;0&quot;/&gt;&lt;Image&gt;&lt;filename val=&quot;C:\Users\VBADENHolcoJ\AppData\Local\Temp\1\CP928014069199Session\CPTrustFolder928014069199\PPTImport928014258569\data\asimages\{17314F31-8AB8-4C37-A27B-0D31F0A58B93}_3.png&quot;/&gt;&lt;left val=&quot;81&quot;/&gt;&lt;top val=&quot;212&quot;/&gt;&lt;width val=&quot;792&quot;/&gt;&lt;height val=&quot;415&quot;/&gt;&lt;hasText val=&quot;1&quot;/&gt;&lt;/Image&gt;&lt;/ThreeDShapeInfo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  <p:tag name="HTML_SHAPEINFO" val="&lt;ThreeDShapeInfo&gt;&lt;uuid val=&quot;{520261E1-7D09-406B-9A68-CD1A7047D573}&quot;/&gt;&lt;isInvalidForFieldText val=&quot;0&quot;/&gt;&lt;Image&gt;&lt;filename val=&quot;C:\Users\VBADENHolcoJ\AppData\Local\Temp\1\CP928014069199Session\CPTrustFolder928014069199\PPTImport928014258569\data\asimages\{520261E1-7D09-406B-9A68-CD1A7047D573}_3.png&quot;/&gt;&lt;left val=&quot;727&quot;/&gt;&lt;top val=&quot;687&quot;/&gt;&lt;width val=&quot;226&quot;/&gt;&lt;height val=&quot;45&quot;/&gt;&lt;hasText val=&quot;1&quot;/&gt;&lt;/Image&gt;&lt;/ThreeDShapeInfo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  <p:tag name="HTML_SHAPEINFO" val="&lt;ThreeDShapeInfo&gt;&lt;uuid val=&quot;{9D5C93B9-8495-4CC6-AFF8-E5C9774EED3C}&quot;/&gt;&lt;isInvalidForFieldText val=&quot;0&quot;/&gt;&lt;Image&gt;&lt;filename val=&quot;C:\Users\VBADENHolcoJ\AppData\Local\Temp\1\CP928014069199Session\CPTrustFolder928014069199\PPTImport928014258569\data\asimages\{9D5C93B9-8495-4CC6-AFF8-E5C9774EED3C}_3.png&quot;/&gt;&lt;left val=&quot;0&quot;/&gt;&lt;top val=&quot;76&quot;/&gt;&lt;width val=&quot;961&quot;/&gt;&lt;height val=&quot;122&quot;/&gt;&lt;hasText val=&quot;1&quot;/&gt;&lt;/Image&gt;&lt;/ThreeDShapeInfo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40&quot;/&gt;&lt;lineCharCount val=&quot;1&quot;/&gt;&lt;lineCharCount val=&quot;17&quot;/&gt;&lt;lineCharCount val=&quot;1&quot;/&gt;&lt;lineCharCount val=&quot;28&quot;/&gt;&lt;/TableIndex&gt;&lt;/ShapeTextInfo&gt;"/>
  <p:tag name="HTML_SHAPEINFO" val="&lt;ThreeDShapeInfo&gt;&lt;uuid val=&quot;{17314F31-8AB8-4C37-A27B-0D31F0A58B93}&quot;/&gt;&lt;isInvalidForFieldText val=&quot;0&quot;/&gt;&lt;Image&gt;&lt;filename val=&quot;C:\Users\VBADENHolcoJ\AppData\Local\Temp\1\CP928014069199Session\CPTrustFolder928014069199\PPTImport928014258569\data\asimages\{17314F31-8AB8-4C37-A27B-0D31F0A58B93}_3.png&quot;/&gt;&lt;left val=&quot;81&quot;/&gt;&lt;top val=&quot;212&quot;/&gt;&lt;width val=&quot;792&quot;/&gt;&lt;height val=&quot;415&quot;/&gt;&lt;hasText val=&quot;1&quot;/&gt;&lt;/Image&gt;&lt;/ThreeDShapeInfo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  <p:tag name="HTML_SHAPEINFO" val="&lt;ThreeDShapeInfo&gt;&lt;uuid val=&quot;{9D5C93B9-8495-4CC6-AFF8-E5C9774EED3C}&quot;/&gt;&lt;isInvalidForFieldText val=&quot;0&quot;/&gt;&lt;Image&gt;&lt;filename val=&quot;C:\Users\VBADENHolcoJ\AppData\Local\Temp\1\CP928014069199Session\CPTrustFolder928014069199\PPTImport928014258569\data\asimages\{9D5C93B9-8495-4CC6-AFF8-E5C9774EED3C}_3.png&quot;/&gt;&lt;left val=&quot;0&quot;/&gt;&lt;top val=&quot;76&quot;/&gt;&lt;width val=&quot;961&quot;/&gt;&lt;height val=&quot;122&quot;/&gt;&lt;hasText val=&quot;1&quot;/&gt;&lt;/Image&gt;&lt;/ThreeDShapeInfo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  <p:tag name="HTML_SHAPEINFO" val="&lt;ThreeDShapeInfo&gt;&lt;uuid val=&quot;{520261E1-7D09-406B-9A68-CD1A7047D573}&quot;/&gt;&lt;isInvalidForFieldText val=&quot;0&quot;/&gt;&lt;Image&gt;&lt;filename val=&quot;C:\Users\VBADENHolcoJ\AppData\Local\Temp\1\CP928014069199Session\CPTrustFolder928014069199\PPTImport928014258569\data\asimages\{520261E1-7D09-406B-9A68-CD1A7047D573}_3.png&quot;/&gt;&lt;left val=&quot;727&quot;/&gt;&lt;top val=&quot;687&quot;/&gt;&lt;width val=&quot;226&quot;/&gt;&lt;height val=&quot;45&quot;/&gt;&lt;hasText val=&quot;1&quot;/&gt;&lt;/Image&gt;&lt;/ThreeDShapeInfo&gt;"/>
</p:tagLst>
</file>

<file path=ppt/theme/theme1.xml><?xml version="1.0" encoding="utf-8"?>
<a:theme xmlns:a="http://schemas.openxmlformats.org/drawingml/2006/main" name="Choose VA Theme">
  <a:themeElements>
    <a:clrScheme name="myVA">
      <a:dk1>
        <a:srgbClr val="000000"/>
      </a:dk1>
      <a:lt1>
        <a:sysClr val="window" lastClr="FFFFFF"/>
      </a:lt1>
      <a:dk2>
        <a:srgbClr val="003F72"/>
      </a:dk2>
      <a:lt2>
        <a:srgbClr val="EEECE1"/>
      </a:lt2>
      <a:accent1>
        <a:srgbClr val="C62630"/>
      </a:accent1>
      <a:accent2>
        <a:srgbClr val="0083BE"/>
      </a:accent2>
      <a:accent3>
        <a:srgbClr val="F3CF45"/>
      </a:accent3>
      <a:accent4>
        <a:srgbClr val="F7955B"/>
      </a:accent4>
      <a:accent5>
        <a:srgbClr val="839097"/>
      </a:accent5>
      <a:accent6>
        <a:srgbClr val="DCDDDE"/>
      </a:accent6>
      <a:hlink>
        <a:srgbClr val="C2B48F"/>
      </a:hlink>
      <a:folHlink>
        <a:srgbClr val="A3A86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9116</TotalTime>
  <Words>2467</Words>
  <Application>Microsoft Office PowerPoint</Application>
  <PresentationFormat>Widescreen</PresentationFormat>
  <Paragraphs>278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Myriad Pro</vt:lpstr>
      <vt:lpstr>Times New Roman</vt:lpstr>
      <vt:lpstr>Choose VA Theme</vt:lpstr>
      <vt:lpstr>Claims Assistant  Quality Review Checklist</vt:lpstr>
      <vt:lpstr>Lesson Objectives</vt:lpstr>
      <vt:lpstr>References</vt:lpstr>
      <vt:lpstr>CA Quality Review Checklist</vt:lpstr>
      <vt:lpstr>CA Performance Standards</vt:lpstr>
      <vt:lpstr>Accuracy Rate</vt:lpstr>
      <vt:lpstr>Required Applications</vt:lpstr>
      <vt:lpstr>CA Quality Review Checklist</vt:lpstr>
      <vt:lpstr>CA Quality Review Checklist, continued</vt:lpstr>
      <vt:lpstr>CA Quality Review Checklist, continued</vt:lpstr>
      <vt:lpstr>CA Quality Review Checklist, continued</vt:lpstr>
      <vt:lpstr>CA Quality Review Checklist, continued</vt:lpstr>
      <vt:lpstr>CA Quality Review Checklist, continued</vt:lpstr>
      <vt:lpstr>Error Notification</vt:lpstr>
      <vt:lpstr>Appendix I, Centralized Mail Portal</vt:lpstr>
      <vt:lpstr>Appendix I, Centralized Mail Portal, continued</vt:lpstr>
      <vt:lpstr>Appendix I, Centralized Mail Portal, continued</vt:lpstr>
      <vt:lpstr>Additional Resources</vt:lpstr>
      <vt:lpstr>Questions?</vt:lpstr>
      <vt:lpstr>Next Steps</vt:lpstr>
    </vt:vector>
  </TitlesOfParts>
  <Company>Veterans Benefits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 Quality Review Checklist PowerPoint Presentation</dc:title>
  <dc:subject>AQRS</dc:subject>
  <dc:creator>Department of Veterans Affairs, Veterans Benefits Administration, Office of Administrative Review, STAFF</dc:creator>
  <cp:lastModifiedBy>Kathy Poole</cp:lastModifiedBy>
  <cp:revision>188</cp:revision>
  <dcterms:created xsi:type="dcterms:W3CDTF">2020-09-23T19:41:17Z</dcterms:created>
  <dcterms:modified xsi:type="dcterms:W3CDTF">2021-10-06T18:07:31Z</dcterms:modified>
  <cp:category>NTC Curriculum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</vt:lpwstr>
  </property>
  <property fmtid="{D5CDD505-2E9C-101B-9397-08002B2CF9AE}" pid="3" name="Type">
    <vt:lpwstr>Presentation</vt:lpwstr>
  </property>
</Properties>
</file>