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34"/>
  </p:notesMasterIdLst>
  <p:sldIdLst>
    <p:sldId id="786" r:id="rId5"/>
    <p:sldId id="787" r:id="rId6"/>
    <p:sldId id="788" r:id="rId7"/>
    <p:sldId id="793" r:id="rId8"/>
    <p:sldId id="789" r:id="rId9"/>
    <p:sldId id="790" r:id="rId10"/>
    <p:sldId id="814" r:id="rId11"/>
    <p:sldId id="832" r:id="rId12"/>
    <p:sldId id="833" r:id="rId13"/>
    <p:sldId id="845" r:id="rId14"/>
    <p:sldId id="847" r:id="rId15"/>
    <p:sldId id="834" r:id="rId16"/>
    <p:sldId id="791" r:id="rId17"/>
    <p:sldId id="836" r:id="rId18"/>
    <p:sldId id="843" r:id="rId19"/>
    <p:sldId id="841" r:id="rId20"/>
    <p:sldId id="842" r:id="rId21"/>
    <p:sldId id="844" r:id="rId22"/>
    <p:sldId id="798" r:id="rId23"/>
    <p:sldId id="831" r:id="rId24"/>
    <p:sldId id="799" r:id="rId25"/>
    <p:sldId id="810" r:id="rId26"/>
    <p:sldId id="800" r:id="rId27"/>
    <p:sldId id="801" r:id="rId28"/>
    <p:sldId id="811" r:id="rId29"/>
    <p:sldId id="812" r:id="rId30"/>
    <p:sldId id="802" r:id="rId31"/>
    <p:sldId id="803" r:id="rId32"/>
    <p:sldId id="819"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nos, Alexandria, VBAVACO" initials="KAV" lastIdx="2" clrIdx="0">
    <p:extLst>
      <p:ext uri="{19B8F6BF-5375-455C-9EA6-DF929625EA0E}">
        <p15:presenceInfo xmlns:p15="http://schemas.microsoft.com/office/powerpoint/2012/main" userId="S::Alexandria.Katinos@va.gov::cbe4351a-7940-4ed7-bc47-3b713fded8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ECFF"/>
    <a:srgbClr val="000066"/>
    <a:srgbClr val="1D3275"/>
    <a:srgbClr val="FF3300"/>
    <a:srgbClr val="0000FF"/>
    <a:srgbClr val="66CCFF"/>
    <a:srgbClr val="3333FF"/>
    <a:srgbClr val="7C5F1E"/>
    <a:srgbClr val="E7D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55" autoAdjust="0"/>
    <p:restoredTop sz="83527" autoAdjust="0"/>
  </p:normalViewPr>
  <p:slideViewPr>
    <p:cSldViewPr snapToGrid="0">
      <p:cViewPr varScale="1">
        <p:scale>
          <a:sx n="92" d="100"/>
          <a:sy n="92" d="100"/>
        </p:scale>
        <p:origin x="840"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10/5/2020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Gain Attention</a:t>
            </a:r>
            <a:r>
              <a:rPr lang="en-US" baseline="0" dirty="0">
                <a:latin typeface="Arial" panose="020B0604020202020204" pitchFamily="34" charset="0"/>
                <a:cs typeface="Arial" panose="020B0604020202020204" pitchFamily="34" charset="0"/>
              </a:rPr>
              <a:t> – </a:t>
            </a:r>
            <a:r>
              <a:rPr lang="en-US" sz="1200" baseline="0" dirty="0">
                <a:latin typeface="Arial" panose="020B0604020202020204" pitchFamily="34" charset="0"/>
                <a:ea typeface="MS PGothic" pitchFamily="34" charset="-128"/>
                <a:cs typeface="Arial" panose="020B0604020202020204" pitchFamily="34" charset="0"/>
              </a:rPr>
              <a:t>Giving the class the “WIIFM” (What’s in it for me) with using QMS.</a:t>
            </a:r>
            <a:endParaRPr lang="en-US" sz="1200" dirty="0">
              <a:latin typeface="Arial" panose="020B0604020202020204" pitchFamily="34" charset="0"/>
              <a:ea typeface="MS PGothic" pitchFamily="34"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a:t>
            </a:fld>
            <a:endParaRPr lang="en-US" dirty="0"/>
          </a:p>
        </p:txBody>
      </p:sp>
    </p:spTree>
    <p:extLst>
      <p:ext uri="{BB962C8B-B14F-4D97-AF65-F5344CB8AC3E}">
        <p14:creationId xmlns:p14="http://schemas.microsoft.com/office/powerpoint/2010/main" val="2075522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Use a live claim for visual presentation training  QMS Review ID:   or BCID:    EP  </a:t>
            </a:r>
          </a:p>
          <a:p>
            <a:r>
              <a:rPr lang="en-US" b="1" dirty="0"/>
              <a:t>IMPORTANT: If recording, stop the recording when accessing live claims. </a:t>
            </a:r>
          </a:p>
          <a:p>
            <a:endParaRPr lang="en-US" b="1" dirty="0"/>
          </a:p>
          <a:p>
            <a:r>
              <a:rPr lang="en-US" dirty="0"/>
              <a:t>Use the definitions</a:t>
            </a:r>
            <a:r>
              <a:rPr lang="en-US" baseline="0" dirty="0"/>
              <a:t> from the QMS User Guide.</a:t>
            </a:r>
            <a:endParaRPr lang="en-US" dirty="0"/>
          </a:p>
          <a:p>
            <a:endParaRPr lang="en-US" dirty="0"/>
          </a:p>
          <a:p>
            <a:r>
              <a:rPr lang="en-US" dirty="0"/>
              <a:t>IMPORTANT:</a:t>
            </a:r>
            <a:r>
              <a:rPr lang="en-US" baseline="0" dirty="0"/>
              <a:t> </a:t>
            </a:r>
            <a:r>
              <a:rPr lang="en-US" dirty="0"/>
              <a:t>Inform class “Change Reviewer”</a:t>
            </a:r>
            <a:r>
              <a:rPr lang="en-US" baseline="0" dirty="0"/>
              <a:t> and “Deselect Approve/Reject” commands are accessible only to the QRT Coach Team.</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 not take</a:t>
            </a:r>
            <a:r>
              <a:rPr lang="en-US" b="1" baseline="0" dirty="0"/>
              <a:t> a lot of time on these headings.</a:t>
            </a:r>
            <a:r>
              <a:rPr lang="en-US" baseline="0" dirty="0"/>
              <a:t>   Experience will be the best training tool.</a:t>
            </a:r>
            <a:endParaRPr lang="en-US" dirty="0"/>
          </a:p>
          <a:p>
            <a:endParaRPr lang="en-US" baseline="0" dirty="0"/>
          </a:p>
          <a:p>
            <a:r>
              <a:rPr lang="en-US" dirty="0"/>
              <a:t>Provide</a:t>
            </a:r>
            <a:r>
              <a:rPr lang="en-US" baseline="0" dirty="0"/>
              <a:t> a thorough, but brief</a:t>
            </a:r>
            <a:r>
              <a:rPr lang="en-US" dirty="0"/>
              <a:t> explanation</a:t>
            </a:r>
            <a:r>
              <a:rPr lang="en-US" baseline="0" dirty="0"/>
              <a:t> of each option and its benefit and relation to review. </a:t>
            </a:r>
            <a:endParaRPr lang="en-US" dirty="0"/>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12</a:t>
            </a:fld>
            <a:endParaRPr lang="en-US" dirty="0"/>
          </a:p>
        </p:txBody>
      </p:sp>
    </p:spTree>
    <p:extLst>
      <p:ext uri="{BB962C8B-B14F-4D97-AF65-F5344CB8AC3E}">
        <p14:creationId xmlns:p14="http://schemas.microsoft.com/office/powerpoint/2010/main" val="3514726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Use the definitions</a:t>
            </a:r>
            <a:r>
              <a:rPr lang="en-US" baseline="0" dirty="0"/>
              <a:t> from QMS User Guide.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Hint: Inform students the above data will contain zeros for all initial reviews.</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 not take</a:t>
            </a:r>
            <a:r>
              <a:rPr lang="en-US" b="1" baseline="0" dirty="0"/>
              <a:t> a lot of time on these headings.</a:t>
            </a:r>
            <a:r>
              <a:rPr lang="en-US" baseline="0" dirty="0"/>
              <a:t>   Experience will be the best training tool</a:t>
            </a:r>
            <a:endParaRPr lang="en-US" dirty="0"/>
          </a:p>
          <a:p>
            <a:r>
              <a:rPr lang="en-US" dirty="0"/>
              <a:t>Provide</a:t>
            </a:r>
            <a:r>
              <a:rPr lang="en-US" baseline="0" dirty="0"/>
              <a:t> a thorough, but </a:t>
            </a:r>
            <a:r>
              <a:rPr lang="en-US" u="sng" baseline="0" dirty="0"/>
              <a:t>brief</a:t>
            </a:r>
            <a:r>
              <a:rPr lang="en-US" u="sng" dirty="0"/>
              <a:t> explanation</a:t>
            </a:r>
            <a:r>
              <a:rPr lang="en-US" baseline="0" dirty="0"/>
              <a:t> of each option and its benefit and relation to review. </a:t>
            </a:r>
            <a:endParaRPr lang="en-US" dirty="0"/>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13</a:t>
            </a:fld>
            <a:endParaRPr lang="en-US" dirty="0"/>
          </a:p>
        </p:txBody>
      </p:sp>
    </p:spTree>
    <p:extLst>
      <p:ext uri="{BB962C8B-B14F-4D97-AF65-F5344CB8AC3E}">
        <p14:creationId xmlns:p14="http://schemas.microsoft.com/office/powerpoint/2010/main" val="1708651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Use the definitions</a:t>
            </a:r>
            <a:r>
              <a:rPr lang="en-US" baseline="0" dirty="0"/>
              <a:t> from the QMS User Guide.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All data above is received from VBMS sites, unless manually added.</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Go over when comments will be included with</a:t>
            </a:r>
            <a:r>
              <a:rPr lang="en-US" baseline="0" dirty="0"/>
              <a:t> an IQR in QMS.  Remind class all Comments are stored in a historical record.  Never deleted.</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 not take</a:t>
            </a:r>
            <a:r>
              <a:rPr lang="en-US" b="1" baseline="0" dirty="0"/>
              <a:t> a lot of time on these headings.</a:t>
            </a:r>
            <a:r>
              <a:rPr lang="en-US" baseline="0" dirty="0"/>
              <a:t>   Experience will be the best training tool.</a:t>
            </a:r>
            <a:endParaRPr lang="en-US" dirty="0"/>
          </a:p>
          <a:p>
            <a:endParaRPr lang="en-US" baseline="0" dirty="0"/>
          </a:p>
          <a:p>
            <a:r>
              <a:rPr lang="en-US" dirty="0"/>
              <a:t>Provide</a:t>
            </a:r>
            <a:r>
              <a:rPr lang="en-US" baseline="0" dirty="0"/>
              <a:t> a thorough, but brief</a:t>
            </a:r>
            <a:r>
              <a:rPr lang="en-US" dirty="0"/>
              <a:t> explanation</a:t>
            </a:r>
            <a:r>
              <a:rPr lang="en-US" baseline="0" dirty="0"/>
              <a:t> of each option and its benefit and relation to review. </a:t>
            </a:r>
            <a:endParaRPr lang="en-US" dirty="0"/>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14</a:t>
            </a:fld>
            <a:endParaRPr lang="en-US" dirty="0"/>
          </a:p>
        </p:txBody>
      </p:sp>
    </p:spTree>
    <p:extLst>
      <p:ext uri="{BB962C8B-B14F-4D97-AF65-F5344CB8AC3E}">
        <p14:creationId xmlns:p14="http://schemas.microsoft.com/office/powerpoint/2010/main" val="422101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Use the definitions</a:t>
            </a:r>
            <a:r>
              <a:rPr lang="en-US" baseline="0" dirty="0"/>
              <a:t> from QMS User Guide.</a:t>
            </a:r>
          </a:p>
          <a:p>
            <a:endParaRPr lang="en-US" baseline="0" dirty="0"/>
          </a:p>
          <a:p>
            <a:r>
              <a:rPr lang="en-US" baseline="0" dirty="0"/>
              <a:t>Inform class Contentions, Transactions, Issues are from VBMS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 not take</a:t>
            </a:r>
            <a:r>
              <a:rPr lang="en-US" b="1" baseline="0" dirty="0"/>
              <a:t> a lot of time on these headings.</a:t>
            </a:r>
            <a:r>
              <a:rPr lang="en-US" baseline="0" dirty="0"/>
              <a:t>   Experience will be the best training tool.</a:t>
            </a:r>
            <a:endParaRPr lang="en-US" dirty="0"/>
          </a:p>
          <a:p>
            <a:endParaRPr lang="en-US" baseline="0" dirty="0"/>
          </a:p>
          <a:p>
            <a:r>
              <a:rPr lang="en-US" dirty="0"/>
              <a:t>Provide</a:t>
            </a:r>
            <a:r>
              <a:rPr lang="en-US" baseline="0" dirty="0"/>
              <a:t> a thorough, but brief</a:t>
            </a:r>
            <a:r>
              <a:rPr lang="en-US" dirty="0"/>
              <a:t> explanation</a:t>
            </a:r>
            <a:r>
              <a:rPr lang="en-US" baseline="0" dirty="0"/>
              <a:t> of each option and its benefit and relation to review. </a:t>
            </a:r>
            <a:endParaRPr lang="en-US" dirty="0"/>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15</a:t>
            </a:fld>
            <a:endParaRPr lang="en-US" dirty="0"/>
          </a:p>
        </p:txBody>
      </p:sp>
    </p:spTree>
    <p:extLst>
      <p:ext uri="{BB962C8B-B14F-4D97-AF65-F5344CB8AC3E}">
        <p14:creationId xmlns:p14="http://schemas.microsoft.com/office/powerpoint/2010/main" val="2698878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Use the definitions</a:t>
            </a:r>
            <a:r>
              <a:rPr lang="en-US" baseline="0" dirty="0"/>
              <a:t> from QMS User Guide.</a:t>
            </a:r>
          </a:p>
          <a:p>
            <a:endParaRPr lang="en-US" baseline="0" dirty="0"/>
          </a:p>
          <a:p>
            <a:r>
              <a:rPr lang="en-US" dirty="0"/>
              <a:t>Go over the difference with Question Response and Error Response.</a:t>
            </a:r>
            <a:r>
              <a:rPr lang="en-US" baseline="0" dirty="0"/>
              <a:t>  Question response total should be accurate with the total number of </a:t>
            </a:r>
          </a:p>
          <a:p>
            <a:r>
              <a:rPr lang="en-US" baseline="0" dirty="0"/>
              <a:t>questions per Review Type checklist.  Ex. </a:t>
            </a:r>
            <a:r>
              <a:rPr lang="en-US" baseline="0" dirty="0" err="1"/>
              <a:t>VSRIQRPre</a:t>
            </a:r>
            <a:r>
              <a:rPr lang="en-US" baseline="0" dirty="0"/>
              <a:t> or Post = 11 questions VSR and for RVSRIQR = 13 RVSR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Briefly, go over </a:t>
            </a:r>
            <a:r>
              <a:rPr lang="en-US" baseline="0" dirty="0"/>
              <a:t>the primary use of the Historical record.  To understand who opened the review and edited the data.</a:t>
            </a:r>
            <a:r>
              <a:rPr lang="en-US" dirty="0"/>
              <a:t> Note: Any change made to the review data is recorded under Review History and includes the users name.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 not take</a:t>
            </a:r>
            <a:r>
              <a:rPr lang="en-US" b="1" baseline="0" dirty="0"/>
              <a:t> a lot of time on these headings.</a:t>
            </a:r>
            <a:r>
              <a:rPr lang="en-US" baseline="0" dirty="0"/>
              <a:t>   Experience will be the best training tool.</a:t>
            </a:r>
            <a:endParaRPr lang="en-US" dirty="0"/>
          </a:p>
          <a:p>
            <a:endParaRPr lang="en-US" baseline="0" dirty="0"/>
          </a:p>
          <a:p>
            <a:r>
              <a:rPr lang="en-US" dirty="0"/>
              <a:t>Provide</a:t>
            </a:r>
            <a:r>
              <a:rPr lang="en-US" baseline="0" dirty="0"/>
              <a:t> a thorough, but brief</a:t>
            </a:r>
            <a:r>
              <a:rPr lang="en-US" dirty="0"/>
              <a:t> explanation</a:t>
            </a:r>
            <a:r>
              <a:rPr lang="en-US" baseline="0" dirty="0"/>
              <a:t> of each option and its benefit and relation to review. </a:t>
            </a:r>
            <a:endParaRPr lang="en-US" dirty="0"/>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16</a:t>
            </a:fld>
            <a:endParaRPr lang="en-US" dirty="0"/>
          </a:p>
        </p:txBody>
      </p:sp>
    </p:spTree>
    <p:extLst>
      <p:ext uri="{BB962C8B-B14F-4D97-AF65-F5344CB8AC3E}">
        <p14:creationId xmlns:p14="http://schemas.microsoft.com/office/powerpoint/2010/main" val="3303408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Reinforce</a:t>
            </a:r>
            <a:r>
              <a:rPr lang="en-US" baseline="0" dirty="0"/>
              <a:t> the need to complete a review of the claim transactions that were taken and the ones that were not, prior to performing the review in QMS. </a:t>
            </a:r>
          </a:p>
          <a:p>
            <a:r>
              <a:rPr lang="en-US" dirty="0"/>
              <a:t>Retention:</a:t>
            </a:r>
            <a:r>
              <a:rPr lang="en-US" baseline="0" dirty="0"/>
              <a:t> </a:t>
            </a:r>
            <a:r>
              <a:rPr lang="en-US" dirty="0"/>
              <a:t>Include</a:t>
            </a:r>
            <a:r>
              <a:rPr lang="en-US" baseline="0" dirty="0"/>
              <a:t> the different methods of selecting a review: Request a New Review button, Pending review in an “In process” or “Assigned” review status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Reminder: When QMS is open and leaving to take a break, go to training or a meeting, make sure to Save and Close the Error Citation or Error Checklist browser before leaving or locking computer.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NEVER select “Perform Review” when you currently have Perform a review open!</a:t>
            </a:r>
            <a:endParaRPr lang="en-US" b="1" dirty="0"/>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17</a:t>
            </a:fld>
            <a:endParaRPr lang="en-US" dirty="0"/>
          </a:p>
        </p:txBody>
      </p:sp>
    </p:spTree>
    <p:extLst>
      <p:ext uri="{BB962C8B-B14F-4D97-AF65-F5344CB8AC3E}">
        <p14:creationId xmlns:p14="http://schemas.microsoft.com/office/powerpoint/2010/main" val="4166201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Inform class: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Each review checklist will consist of questions related to that specific review.  The review will have two separate checklist formats for answering questions. A. Clicking the circle next to “Yes, No or N/A”.  B. Click the answer from available list.</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Reminder: When QMS is open and leaving to take a break, go to training or a meeting, make sure to Save and Close the Error Citation or Error Checklist browser before leaving or locking computer.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NEVER select “Perform Review” when you currently have Perform a review open!</a:t>
            </a:r>
            <a:endParaRPr lang="en-US" b="1" dirty="0"/>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18</a:t>
            </a:fld>
            <a:endParaRPr lang="en-US" dirty="0"/>
          </a:p>
        </p:txBody>
      </p:sp>
    </p:spTree>
    <p:extLst>
      <p:ext uri="{BB962C8B-B14F-4D97-AF65-F5344CB8AC3E}">
        <p14:creationId xmlns:p14="http://schemas.microsoft.com/office/powerpoint/2010/main" val="2673499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Inform class</a:t>
            </a:r>
            <a:r>
              <a:rPr lang="en-US" baseline="0" dirty="0"/>
              <a:t> the blocks in List of Errors are not activated.</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Different methods of opening errors and activating error citation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 over function of each action button on the bottom of page</a:t>
            </a:r>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19</a:t>
            </a:fld>
            <a:endParaRPr lang="en-US" dirty="0"/>
          </a:p>
        </p:txBody>
      </p:sp>
    </p:spTree>
    <p:extLst>
      <p:ext uri="{BB962C8B-B14F-4D97-AF65-F5344CB8AC3E}">
        <p14:creationId xmlns:p14="http://schemas.microsoft.com/office/powerpoint/2010/main" val="585621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Explain</a:t>
            </a:r>
            <a:r>
              <a:rPr lang="en-US" baseline="0" dirty="0"/>
              <a:t> how the error description list is displayed and once an error description is checked, the error citation screen is opened.  Go over requirements for error narrative and error message. </a:t>
            </a:r>
            <a:r>
              <a:rPr lang="en-US" dirty="0"/>
              <a:t>Reminder – Use Narrative Error training to write Error comments.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Contains:</a:t>
            </a:r>
            <a:r>
              <a:rPr lang="en-US" baseline="0" dirty="0"/>
              <a:t> </a:t>
            </a:r>
            <a:r>
              <a:rPr lang="en-US" dirty="0"/>
              <a:t>Error Description – Brief explanation</a:t>
            </a:r>
            <a:r>
              <a:rPr lang="en-US" baseline="0" dirty="0"/>
              <a:t> w</a:t>
            </a:r>
            <a:r>
              <a:rPr lang="en-US" dirty="0"/>
              <a:t>hy an error and a Reference to support the call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Important: If QMS Error message is received do not “Duplicate Tab” or select “Perform Review” if the error citation screens are open.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Reminder: When QMS is open and leaving to take a break, go to training or a meeting, make sure to Save and Close the Error Citation or Error Checklist browser before leaving or locking computer.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NEVER select “Perform Review” when you currently have Perform a review open!</a:t>
            </a:r>
            <a:endParaRPr lang="en-US" b="1" dirty="0"/>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20</a:t>
            </a:fld>
            <a:endParaRPr lang="en-US" dirty="0"/>
          </a:p>
        </p:txBody>
      </p:sp>
    </p:spTree>
    <p:extLst>
      <p:ext uri="{BB962C8B-B14F-4D97-AF65-F5344CB8AC3E}">
        <p14:creationId xmlns:p14="http://schemas.microsoft.com/office/powerpoint/2010/main" val="26927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Explain Critical Error</a:t>
            </a:r>
            <a:r>
              <a:rPr lang="en-US" baseline="0" dirty="0"/>
              <a:t> and Non Critical Error Example of a non-critical error: A transaction taken within a 30 day window for manual change, IAW: M21-4, CH 6.  </a:t>
            </a:r>
          </a:p>
          <a:p>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Include the function, when and why to check Correction Required, Training Recommended and Payment Adjustment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Reminder: When QMS is open and leaving to take a break, go to training or a meeting, make sure to Save and Close the Error Citation or Error Checklist browser before leaving or locking computer.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NEVER select “Perform Review” when you currently have perform a review open!</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21</a:t>
            </a:fld>
            <a:endParaRPr lang="en-US" dirty="0"/>
          </a:p>
        </p:txBody>
      </p:sp>
    </p:spTree>
    <p:extLst>
      <p:ext uri="{BB962C8B-B14F-4D97-AF65-F5344CB8AC3E}">
        <p14:creationId xmlns:p14="http://schemas.microsoft.com/office/powerpoint/2010/main" val="1560068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ea typeface="MS PGothic" pitchFamily="34" charset="-128"/>
                <a:cs typeface="Arial" panose="020B0604020202020204" pitchFamily="34" charset="0"/>
              </a:rPr>
              <a:t>Instructional Hint:</a:t>
            </a:r>
            <a:r>
              <a:rPr lang="en-US" sz="1200" baseline="0" dirty="0">
                <a:latin typeface="Arial" panose="020B0604020202020204" pitchFamily="34" charset="0"/>
                <a:ea typeface="MS PGothic" pitchFamily="34" charset="-128"/>
                <a:cs typeface="Arial" panose="020B0604020202020204" pitchFamily="34" charset="0"/>
              </a:rPr>
              <a:t> </a:t>
            </a:r>
            <a:r>
              <a:rPr lang="en-US" sz="1200" dirty="0">
                <a:latin typeface="Arial" panose="020B0604020202020204" pitchFamily="34" charset="0"/>
                <a:ea typeface="MS PGothic" pitchFamily="34" charset="-128"/>
                <a:cs typeface="Arial" panose="020B0604020202020204" pitchFamily="34" charset="0"/>
              </a:rPr>
              <a:t>While providing objectives, explain how each</a:t>
            </a:r>
            <a:r>
              <a:rPr lang="en-US" sz="1200" baseline="0" dirty="0">
                <a:latin typeface="Arial" panose="020B0604020202020204" pitchFamily="34" charset="0"/>
                <a:ea typeface="MS PGothic" pitchFamily="34" charset="-128"/>
                <a:cs typeface="Arial" panose="020B0604020202020204" pitchFamily="34" charset="0"/>
              </a:rPr>
              <a:t> will be addressed and presented.  </a:t>
            </a:r>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a:t>
            </a:fld>
            <a:endParaRPr lang="en-US" dirty="0"/>
          </a:p>
        </p:txBody>
      </p:sp>
    </p:spTree>
    <p:extLst>
      <p:ext uri="{BB962C8B-B14F-4D97-AF65-F5344CB8AC3E}">
        <p14:creationId xmlns:p14="http://schemas.microsoft.com/office/powerpoint/2010/main" val="1577640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Validate comprehension of bottom 3 action buttons.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Inform class</a:t>
            </a:r>
            <a:r>
              <a:rPr lang="en-US" baseline="0" dirty="0"/>
              <a:t> all checklist questions must be answered prior to going to Review Summary.</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Reminder: When QMS is open and leaving to take a break, go to training or a meeting, make sure to close the Error Citation or Error Checklist browser before leaving or locking computer.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NEVER select “Perform Review” when you currently have Perform a review open!</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22</a:t>
            </a:fld>
            <a:endParaRPr lang="en-US" dirty="0"/>
          </a:p>
        </p:txBody>
      </p:sp>
    </p:spTree>
    <p:extLst>
      <p:ext uri="{BB962C8B-B14F-4D97-AF65-F5344CB8AC3E}">
        <p14:creationId xmlns:p14="http://schemas.microsoft.com/office/powerpoint/2010/main" val="2687501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Inform</a:t>
            </a:r>
            <a:r>
              <a:rPr lang="en-US" baseline="0" dirty="0"/>
              <a:t> class an error message will be received if “Payment Adjustment Required” block was checked and no input in Payment Adjustment Amount.  </a:t>
            </a:r>
          </a:p>
          <a:p>
            <a:r>
              <a:rPr lang="en-US" baseline="0" dirty="0"/>
              <a:t>Go over the data in Review Metrics.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NEVER select “Perform Review” when you currently have Perform a review open!</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Reminder: When QMS is open and the User leaves to take a break, go to training or a meeting, make sure to Save and Close the Error Citation or Error Checklist browser before leaving or locking computer.</a:t>
            </a:r>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23</a:t>
            </a:fld>
            <a:endParaRPr lang="en-US" dirty="0"/>
          </a:p>
        </p:txBody>
      </p:sp>
    </p:spTree>
    <p:extLst>
      <p:ext uri="{BB962C8B-B14F-4D97-AF65-F5344CB8AC3E}">
        <p14:creationId xmlns:p14="http://schemas.microsoft.com/office/powerpoint/2010/main" val="1253016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Inform</a:t>
            </a:r>
            <a:r>
              <a:rPr lang="en-US" baseline="0" dirty="0"/>
              <a:t> class the primary purpose of the Summary Review page.  A quick review of the error citation to include error narrative and confirm.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NEVER select “Perform Review” when you currently have Perform a review open!</a:t>
            </a:r>
            <a:endParaRPr lang="en-US" b="1" dirty="0"/>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24</a:t>
            </a:fld>
            <a:endParaRPr lang="en-US" dirty="0"/>
          </a:p>
        </p:txBody>
      </p:sp>
    </p:spTree>
    <p:extLst>
      <p:ext uri="{BB962C8B-B14F-4D97-AF65-F5344CB8AC3E}">
        <p14:creationId xmlns:p14="http://schemas.microsoft.com/office/powerpoint/2010/main" val="3883483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Important: At the end of the checklist questions the user will have the option to include additional comments. These comments will not be recorded on the Review Details page.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Inform class once the review</a:t>
            </a:r>
            <a:r>
              <a:rPr lang="en-US" baseline="0" dirty="0"/>
              <a:t> is submitted, it is final and the reviewer will be taken to the Review Details page.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Reminder: When QMS is open and leaving to take a break, go to training or a meeting, make sure to Save and Close the Error Citation or Error Checklist browser before leaving or locking computer.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NEVER select “Perform Review” when you currently have Perform a review open!</a:t>
            </a:r>
            <a:endParaRPr lang="en-US" b="1" dirty="0"/>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25</a:t>
            </a:fld>
            <a:endParaRPr lang="en-US" dirty="0"/>
          </a:p>
        </p:txBody>
      </p:sp>
    </p:spTree>
    <p:extLst>
      <p:ext uri="{BB962C8B-B14F-4D97-AF65-F5344CB8AC3E}">
        <p14:creationId xmlns:p14="http://schemas.microsoft.com/office/powerpoint/2010/main" val="890001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Stress the understanding, the QRT Coach makes the decision to resolve any QMS issues.</a:t>
            </a:r>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26</a:t>
            </a:fld>
            <a:endParaRPr lang="en-US" dirty="0"/>
          </a:p>
        </p:txBody>
      </p:sp>
    </p:spTree>
    <p:extLst>
      <p:ext uri="{BB962C8B-B14F-4D97-AF65-F5344CB8AC3E}">
        <p14:creationId xmlns:p14="http://schemas.microsoft.com/office/powerpoint/2010/main" val="402541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instructor should</a:t>
            </a:r>
            <a:r>
              <a:rPr lang="en-US" baseline="0" dirty="0"/>
              <a:t> allow the class to answer questions related to each objective to evaluate understanding and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to build retention.  Refer class to their notes and the QMS User Guide.</a:t>
            </a:r>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27</a:t>
            </a:fld>
            <a:endParaRPr lang="en-US" dirty="0"/>
          </a:p>
        </p:txBody>
      </p:sp>
    </p:spTree>
    <p:extLst>
      <p:ext uri="{BB962C8B-B14F-4D97-AF65-F5344CB8AC3E}">
        <p14:creationId xmlns:p14="http://schemas.microsoft.com/office/powerpoint/2010/main" val="3198409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an opportunity to check and evaluate understanding</a:t>
            </a:r>
            <a:r>
              <a:rPr lang="en-US" baseline="0" dirty="0"/>
              <a:t> of QMS and improving retention.  While reading the bullet of information, have class explain how they understood QMS functions related to access, perform reviews, review flow and issues with QMS functioning properly.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For retention, the instructor will read the beginning of each bulleted statement and have the class read out-loud the </a:t>
            </a:r>
            <a:r>
              <a:rPr lang="en-US" b="1" baseline="0" dirty="0"/>
              <a:t>bold</a:t>
            </a:r>
            <a:r>
              <a:rPr lang="en-US" baseline="0" dirty="0"/>
              <a:t> font.</a:t>
            </a:r>
            <a:endParaRPr lang="en-US" dirty="0"/>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28</a:t>
            </a:fld>
            <a:endParaRPr lang="en-US" dirty="0"/>
          </a:p>
        </p:txBody>
      </p:sp>
    </p:spTree>
    <p:extLst>
      <p:ext uri="{BB962C8B-B14F-4D97-AF65-F5344CB8AC3E}">
        <p14:creationId xmlns:p14="http://schemas.microsoft.com/office/powerpoint/2010/main" val="1263773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IMPORTANT:  Reinforce: Do not send a request or inquiry to the QRT mailbox, it will be returned with instructions to refer to Coach </a:t>
            </a:r>
          </a:p>
          <a:p>
            <a:r>
              <a:rPr lang="en-US" dirty="0"/>
              <a:t>and/or Station Management to resend their request or inquiry.</a:t>
            </a:r>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29</a:t>
            </a:fld>
            <a:endParaRPr lang="en-US" dirty="0"/>
          </a:p>
        </p:txBody>
      </p:sp>
    </p:spTree>
    <p:extLst>
      <p:ext uri="{BB962C8B-B14F-4D97-AF65-F5344CB8AC3E}">
        <p14:creationId xmlns:p14="http://schemas.microsoft.com/office/powerpoint/2010/main" val="1291832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Validate audience has access to each and the benefit they provide.</a:t>
            </a:r>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3</a:t>
            </a:fld>
            <a:endParaRPr lang="en-US" dirty="0"/>
          </a:p>
        </p:txBody>
      </p:sp>
    </p:spTree>
    <p:extLst>
      <p:ext uri="{BB962C8B-B14F-4D97-AF65-F5344CB8AC3E}">
        <p14:creationId xmlns:p14="http://schemas.microsoft.com/office/powerpoint/2010/main" val="3862357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dirty="0">
                <a:solidFill>
                  <a:schemeClr val="tx1"/>
                </a:solidFill>
                <a:effectLst/>
                <a:latin typeface="+mn-lt"/>
                <a:ea typeface="+mn-ea"/>
                <a:cs typeface="+mn-cs"/>
              </a:rPr>
              <a:t>Explain and point out we will provide definitions while we are navigating through the screens during a mock Perform a review.  Inform students they can open the QMS User Guide (located in QRT SharePoint site</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dirty="0">
                <a:solidFill>
                  <a:schemeClr val="tx1"/>
                </a:solidFill>
                <a:effectLst/>
                <a:latin typeface="+mn-lt"/>
                <a:ea typeface="+mn-ea"/>
                <a:cs typeface="+mn-cs"/>
              </a:rPr>
              <a:t>Other QMS Term ex: Contact screen, BCID, Error Response, Payment adjustment required</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dirty="0">
                <a:solidFill>
                  <a:schemeClr val="tx1"/>
                </a:solidFill>
                <a:effectLst/>
                <a:latin typeface="+mn-lt"/>
                <a:ea typeface="+mn-ea"/>
                <a:cs typeface="+mn-cs"/>
              </a:rPr>
              <a:t>Inform students: The examples above are only some of the QMS Terms</a:t>
            </a:r>
            <a:endParaRPr lang="en-US" dirty="0"/>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4</a:t>
            </a:fld>
            <a:endParaRPr lang="en-US" dirty="0"/>
          </a:p>
        </p:txBody>
      </p:sp>
    </p:spTree>
    <p:extLst>
      <p:ext uri="{BB962C8B-B14F-4D97-AF65-F5344CB8AC3E}">
        <p14:creationId xmlns:p14="http://schemas.microsoft.com/office/powerpoint/2010/main" val="2998756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Important: Must be in Salesforce Classic view to perform quality reviews.</a:t>
            </a:r>
          </a:p>
          <a:p>
            <a:endParaRPr lang="en-US" dirty="0"/>
          </a:p>
          <a:p>
            <a:endParaRPr lang="en-US" baseline="0" dirty="0"/>
          </a:p>
          <a:p>
            <a:r>
              <a:rPr lang="en-US" baseline="0" dirty="0"/>
              <a:t>Inform the class, by walking them through creating a shortcut to QMS</a:t>
            </a:r>
            <a:endParaRPr lang="en-US" dirty="0"/>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5</a:t>
            </a:fld>
            <a:endParaRPr lang="en-US" dirty="0"/>
          </a:p>
        </p:txBody>
      </p:sp>
    </p:spTree>
    <p:extLst>
      <p:ext uri="{BB962C8B-B14F-4D97-AF65-F5344CB8AC3E}">
        <p14:creationId xmlns:p14="http://schemas.microsoft.com/office/powerpoint/2010/main" val="709530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Important: Must be in Salesforce Classic view to perform quality reviews.</a:t>
            </a:r>
          </a:p>
          <a:p>
            <a:endParaRPr lang="en-US" dirty="0"/>
          </a:p>
          <a:p>
            <a:r>
              <a:rPr lang="en-US" dirty="0"/>
              <a:t>While in WATRS, direct the attention of the</a:t>
            </a:r>
            <a:r>
              <a:rPr lang="en-US" baseline="0" dirty="0"/>
              <a:t> class to the person icon to drop down the menu for switching to Salesforce Classic.</a:t>
            </a:r>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6</a:t>
            </a:fld>
            <a:endParaRPr lang="en-US" dirty="0"/>
          </a:p>
        </p:txBody>
      </p:sp>
    </p:spTree>
    <p:extLst>
      <p:ext uri="{BB962C8B-B14F-4D97-AF65-F5344CB8AC3E}">
        <p14:creationId xmlns:p14="http://schemas.microsoft.com/office/powerpoint/2010/main" val="2459477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Direct the attention of the</a:t>
            </a:r>
            <a:r>
              <a:rPr lang="en-US" baseline="0" dirty="0"/>
              <a:t> class to the drop menu next to “Help &amp; Training” for switching to QMS site.</a:t>
            </a:r>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7</a:t>
            </a:fld>
            <a:endParaRPr lang="en-US" dirty="0"/>
          </a:p>
        </p:txBody>
      </p:sp>
    </p:spTree>
    <p:extLst>
      <p:ext uri="{BB962C8B-B14F-4D97-AF65-F5344CB8AC3E}">
        <p14:creationId xmlns:p14="http://schemas.microsoft.com/office/powerpoint/2010/main" val="4236747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Important: Tabs can be customized to the user’s preference. Suggested initial QRS</a:t>
            </a:r>
            <a:r>
              <a:rPr lang="en-US" baseline="0" dirty="0"/>
              <a:t> Tabs = Home-Review Landing Page-Error Corrections and the “+” sign for “All Tabs”.</a:t>
            </a:r>
            <a:endParaRPr lang="en-US" dirty="0"/>
          </a:p>
          <a:p>
            <a:r>
              <a:rPr lang="en-US" dirty="0"/>
              <a:t>Explain</a:t>
            </a:r>
            <a:r>
              <a:rPr lang="en-US" baseline="0" dirty="0"/>
              <a:t> the Home screen (Chatter) is a media function in QMS for personnel to communicate with other QRSs. Similar to “Pulse”</a:t>
            </a:r>
          </a:p>
          <a:p>
            <a:endParaRPr lang="en-US" baseline="0" dirty="0"/>
          </a:p>
          <a:p>
            <a:r>
              <a:rPr lang="en-US" baseline="0" dirty="0"/>
              <a:t>Suggestion: Explain to the class the benefits of creating a shortcut to QMS, using “Favorite Bar”  ( Step by step instructions may be needed to walk some through the process)</a:t>
            </a:r>
            <a:endParaRPr lang="en-US" dirty="0"/>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8</a:t>
            </a:fld>
            <a:endParaRPr lang="en-US" dirty="0"/>
          </a:p>
        </p:txBody>
      </p:sp>
    </p:spTree>
    <p:extLst>
      <p:ext uri="{BB962C8B-B14F-4D97-AF65-F5344CB8AC3E}">
        <p14:creationId xmlns:p14="http://schemas.microsoft.com/office/powerpoint/2010/main" val="556148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171450" indent="-171450">
              <a:buFont typeface="Wingdings" panose="05000000000000000000" pitchFamily="2" charset="2"/>
              <a:buChar char="Ø"/>
            </a:pPr>
            <a:r>
              <a:rPr lang="en-US" sz="1400" dirty="0"/>
              <a:t>Make sure to go over the benefits</a:t>
            </a:r>
            <a:r>
              <a:rPr lang="en-US" sz="1400" baseline="0" dirty="0"/>
              <a:t> and function with </a:t>
            </a:r>
            <a:r>
              <a:rPr lang="en-US" sz="1400" dirty="0"/>
              <a:t>each option and heading. Note to self: This will satisfy QMS Terminology objective.</a:t>
            </a:r>
          </a:p>
          <a:p>
            <a:pPr marL="171450" indent="-171450">
              <a:buFont typeface="Wingdings" panose="05000000000000000000" pitchFamily="2" charset="2"/>
              <a:buChar char="Ø"/>
            </a:pPr>
            <a:r>
              <a:rPr lang="en-US" sz="1400" dirty="0"/>
              <a:t>Explain the individual headings </a:t>
            </a:r>
            <a:r>
              <a:rPr lang="en-US" sz="1400" baseline="0" dirty="0"/>
              <a:t>and how the “Request a New Review” button works. </a:t>
            </a:r>
          </a:p>
          <a:p>
            <a:pPr marL="171450" indent="-171450">
              <a:buFont typeface="Wingdings" panose="05000000000000000000" pitchFamily="2" charset="2"/>
              <a:buChar char="Ø"/>
            </a:pPr>
            <a:r>
              <a:rPr lang="en-US" sz="1400" baseline="0" dirty="0"/>
              <a:t>As a reviewer this is the only list of reviews that will be accessible.  </a:t>
            </a:r>
          </a:p>
          <a:p>
            <a:pPr marL="171450" indent="-171450">
              <a:buFont typeface="Wingdings" panose="05000000000000000000" pitchFamily="2" charset="2"/>
              <a:buChar char="Ø"/>
            </a:pPr>
            <a:r>
              <a:rPr lang="en-US" sz="1400" baseline="0" dirty="0"/>
              <a:t>Remind class all reviews showing a review status of “In process” must be completed or placed “On hold”, before requesting an additional review using the “Request a New Review” button and/or processing any other pending reviews on list.</a:t>
            </a:r>
          </a:p>
          <a:p>
            <a:pPr marL="171450" indent="-171450">
              <a:buFont typeface="Wingdings" panose="05000000000000000000" pitchFamily="2" charset="2"/>
              <a:buChar char="Ø"/>
            </a:pPr>
            <a:r>
              <a:rPr lang="en-US" sz="1400" baseline="0" dirty="0"/>
              <a:t>IMPORTANT: Inform students if VBMS does not react to BCID search or gives an error message no claim found, could be due to improper/low Security Level.</a:t>
            </a:r>
            <a:endParaRPr lang="en-US" sz="1400" dirty="0"/>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9</a:t>
            </a:fld>
            <a:endParaRPr lang="en-US" dirty="0"/>
          </a:p>
        </p:txBody>
      </p:sp>
    </p:spTree>
    <p:extLst>
      <p:ext uri="{BB962C8B-B14F-4D97-AF65-F5344CB8AC3E}">
        <p14:creationId xmlns:p14="http://schemas.microsoft.com/office/powerpoint/2010/main" val="531334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flipV="1">
            <a:off x="501649" y="2969606"/>
            <a:ext cx="11692467" cy="4762"/>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 name="Freeform 3"/>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 name="Freeform 4"/>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 name="Line 5"/>
          <p:cNvSpPr>
            <a:spLocks noChangeShapeType="1"/>
          </p:cNvSpPr>
          <p:nvPr/>
        </p:nvSpPr>
        <p:spPr bwMode="auto">
          <a:xfrm>
            <a:off x="499533" y="2875289"/>
            <a:ext cx="11694583" cy="4762"/>
          </a:xfrm>
          <a:prstGeom prst="line">
            <a:avLst/>
          </a:prstGeom>
          <a:noFill/>
          <a:ln w="76200">
            <a:solidFill>
              <a:srgbClr val="1D327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7" name="Rectangle 8"/>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8" name="Rectangle 9"/>
          <p:cNvSpPr>
            <a:spLocks noChangeArrowheads="1"/>
          </p:cNvSpPr>
          <p:nvPr/>
        </p:nvSpPr>
        <p:spPr bwMode="auto">
          <a:xfrm>
            <a:off x="299946"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pic>
        <p:nvPicPr>
          <p:cNvPr id="10" name="Picture 2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74543" y="701452"/>
            <a:ext cx="3946677" cy="393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892109"/>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691956896"/>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3685" y="0"/>
            <a:ext cx="2618316" cy="6051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16617" y="0"/>
            <a:ext cx="7653867" cy="6051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520776356"/>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15149" y="0"/>
            <a:ext cx="8976852" cy="1179321"/>
          </a:xfrm>
        </p:spPr>
        <p:txBody>
          <a:bodyPr/>
          <a:lstStyle/>
          <a:p>
            <a:r>
              <a:rPr lang="en-US" dirty="0"/>
              <a:t>Click to edit Master title style</a:t>
            </a:r>
          </a:p>
        </p:txBody>
      </p:sp>
      <p:sp>
        <p:nvSpPr>
          <p:cNvPr id="3" name="Content Placeholder 2"/>
          <p:cNvSpPr>
            <a:spLocks noGrp="1"/>
          </p:cNvSpPr>
          <p:nvPr>
            <p:ph idx="1"/>
          </p:nvPr>
        </p:nvSpPr>
        <p:spPr>
          <a:xfrm>
            <a:off x="847165" y="1589518"/>
            <a:ext cx="10945906" cy="4691641"/>
          </a:xfrm>
        </p:spPr>
        <p:txBody>
          <a:bodyPr/>
          <a:lstStyle>
            <a:lvl1pPr>
              <a:defRPr>
                <a:solidFill>
                  <a:srgbClr val="000066"/>
                </a:solidFill>
              </a:defRPr>
            </a:lvl1pPr>
            <a:lvl2pPr marL="860425" indent="-403225">
              <a:buClr>
                <a:srgbClr val="FF0000"/>
              </a:buClr>
              <a:buFont typeface="Wingdings" panose="05000000000000000000" pitchFamily="2" charset="2"/>
              <a:buChar char="Ø"/>
              <a:defRPr>
                <a:solidFill>
                  <a:srgbClr val="000066"/>
                </a:solidFill>
                <a:latin typeface="Arial" panose="020B0604020202020204" pitchFamily="34" charset="0"/>
                <a:cs typeface="Arial" panose="020B0604020202020204" pitchFamily="34" charset="0"/>
              </a:defRPr>
            </a:lvl2pPr>
            <a:lvl3pPr marL="1258888" indent="-344488">
              <a:buFont typeface="Wingdings" panose="05000000000000000000" pitchFamily="2" charset="2"/>
              <a:buChar char="ü"/>
              <a:defRPr>
                <a:solidFill>
                  <a:srgbClr val="000066"/>
                </a:solidFill>
                <a:latin typeface="Arial" panose="020B0604020202020204" pitchFamily="34" charset="0"/>
                <a:cs typeface="Arial" panose="020B0604020202020204" pitchFamily="34" charset="0"/>
              </a:defRPr>
            </a:lvl3pPr>
            <a:lvl4pPr marL="1709738" indent="-338138">
              <a:buClr>
                <a:srgbClr val="FF0000"/>
              </a:buClr>
              <a:buFont typeface="Wingdings" panose="05000000000000000000" pitchFamily="2" charset="2"/>
              <a:buChar char="v"/>
              <a:defRPr>
                <a:solidFill>
                  <a:srgbClr val="000066"/>
                </a:solidFill>
                <a:latin typeface="Arial" panose="020B0604020202020204" pitchFamily="34" charset="0"/>
                <a:cs typeface="Arial" panose="020B0604020202020204" pitchFamily="34" charset="0"/>
              </a:defRPr>
            </a:lvl4pPr>
            <a:lvl5pPr marL="2173288" indent="-344488">
              <a:buClr>
                <a:srgbClr val="FF0000"/>
              </a:buClr>
              <a:buFont typeface="Courier New" panose="02070309020205020404" pitchFamily="49" charset="0"/>
              <a:buChar char="o"/>
              <a:defRPr>
                <a:solidFill>
                  <a:srgbClr val="00006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278502549"/>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8357842"/>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716618" y="1789114"/>
            <a:ext cx="4991100"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10917" y="1789114"/>
            <a:ext cx="4993216"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538704649"/>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29896" y="0"/>
            <a:ext cx="8962103" cy="1175657"/>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27231076"/>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363441376"/>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501218521"/>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453744763"/>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714953659"/>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463553" y="1327042"/>
            <a:ext cx="11728448" cy="0"/>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027" name="Rectangle 3"/>
          <p:cNvSpPr>
            <a:spLocks noChangeArrowheads="1"/>
          </p:cNvSpPr>
          <p:nvPr/>
        </p:nvSpPr>
        <p:spPr bwMode="auto">
          <a:xfrm>
            <a:off x="565152" y="6396039"/>
            <a:ext cx="11626849" cy="53975"/>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28" name="Rectangle 4"/>
          <p:cNvSpPr>
            <a:spLocks noChangeArrowheads="1"/>
          </p:cNvSpPr>
          <p:nvPr/>
        </p:nvSpPr>
        <p:spPr bwMode="auto">
          <a:xfrm>
            <a:off x="463553" y="1199871"/>
            <a:ext cx="11728448" cy="50800"/>
          </a:xfrm>
          <a:prstGeom prst="rect">
            <a:avLst/>
          </a:prstGeom>
          <a:gradFill rotWithShape="0">
            <a:gsLst>
              <a:gs pos="0">
                <a:srgbClr val="1D3275"/>
              </a:gs>
              <a:gs pos="100000">
                <a:srgbClr val="1A2D69"/>
              </a:gs>
            </a:gsLst>
            <a:lin ang="0" scaled="1"/>
          </a:gradFill>
          <a:ln w="12700">
            <a:solidFill>
              <a:srgbClr val="000080"/>
            </a:solidFill>
            <a:miter lim="800000"/>
            <a:headEnd/>
            <a:tailEnd/>
          </a:ln>
        </p:spPr>
        <p:txBody>
          <a:bodyPr wrap="none" anchor="ctr"/>
          <a:lstStyle/>
          <a:p>
            <a:pPr algn="ctr"/>
            <a:endParaRPr lang="en-US" dirty="0"/>
          </a:p>
        </p:txBody>
      </p:sp>
      <p:sp>
        <p:nvSpPr>
          <p:cNvPr id="1029" name="Freeform 5"/>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30" name="Freeform 6"/>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2215" name="Rectangle 7"/>
          <p:cNvSpPr>
            <a:spLocks noGrp="1" noChangeArrowheads="1"/>
          </p:cNvSpPr>
          <p:nvPr>
            <p:ph type="title"/>
          </p:nvPr>
        </p:nvSpPr>
        <p:spPr bwMode="auto">
          <a:xfrm>
            <a:off x="3208665" y="0"/>
            <a:ext cx="8983333" cy="119987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32" name="Rectangle 8"/>
          <p:cNvSpPr>
            <a:spLocks noGrp="1" noChangeArrowheads="1"/>
          </p:cNvSpPr>
          <p:nvPr>
            <p:ph type="body" idx="1"/>
          </p:nvPr>
        </p:nvSpPr>
        <p:spPr bwMode="auto">
          <a:xfrm>
            <a:off x="859367" y="1573306"/>
            <a:ext cx="11044767" cy="473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en-US" dirty="0"/>
          </a:p>
        </p:txBody>
      </p:sp>
      <p:sp>
        <p:nvSpPr>
          <p:cNvPr id="222218" name="Rectangle 10"/>
          <p:cNvSpPr>
            <a:spLocks noGrp="1" noChangeArrowheads="1"/>
          </p:cNvSpPr>
          <p:nvPr>
            <p:ph type="sldNum" sz="quarter" idx="4"/>
          </p:nvPr>
        </p:nvSpPr>
        <p:spPr bwMode="auto">
          <a:xfrm>
            <a:off x="10566400" y="6356350"/>
            <a:ext cx="1625600" cy="457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lvl1pPr algn="ctr" eaLnBrk="0" hangingPunct="0">
              <a:defRPr sz="1600" b="1" i="1">
                <a:solidFill>
                  <a:srgbClr val="1D3275"/>
                </a:solidFill>
                <a:effectLst>
                  <a:outerShdw blurRad="38100" dist="38100" dir="2700000" algn="tl">
                    <a:srgbClr val="C0C0C0"/>
                  </a:outerShdw>
                </a:effectLst>
                <a:latin typeface="Century Schoolbook" pitchFamily="18" charset="0"/>
              </a:defRPr>
            </a:lvl1pPr>
          </a:lstStyle>
          <a:p>
            <a:fld id="{36A6A193-2FDC-48DD-8023-1C75B05EEA9A}" type="slidenum">
              <a:rPr lang="en-US" smtClean="0"/>
              <a:t>‹#›</a:t>
            </a:fld>
            <a:endParaRPr lang="en-US" dirty="0"/>
          </a:p>
        </p:txBody>
      </p:sp>
      <p:sp>
        <p:nvSpPr>
          <p:cNvPr id="1034" name="Rectangle 11"/>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35" name="Rectangle 12"/>
          <p:cNvSpPr>
            <a:spLocks noChangeArrowheads="1"/>
          </p:cNvSpPr>
          <p:nvPr/>
        </p:nvSpPr>
        <p:spPr bwMode="auto">
          <a:xfrm>
            <a:off x="273052"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sp>
        <p:nvSpPr>
          <p:cNvPr id="1036" name="Rectangle 13"/>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037" name="Rectangle 14"/>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8" name="Rectangle 17"/>
          <p:cNvSpPr/>
          <p:nvPr userDrawn="1"/>
        </p:nvSpPr>
        <p:spPr>
          <a:xfrm>
            <a:off x="565152" y="6386630"/>
            <a:ext cx="10008569" cy="479842"/>
          </a:xfrm>
          <a:prstGeom prst="rect">
            <a:avLst/>
          </a:prstGeom>
          <a:gradFill flip="none" rotWithShape="1">
            <a:gsLst>
              <a:gs pos="0">
                <a:srgbClr val="1D3275"/>
              </a:gs>
              <a:gs pos="100000">
                <a:srgbClr val="111E46"/>
              </a:gs>
            </a:gsLst>
            <a:lin ang="2700000" scaled="1"/>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9" name="Picture 18" descr="3. VA-PRIMARY-HORIZONTAL-WHITE-VECTOR2.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82086" y="6396039"/>
            <a:ext cx="2209800" cy="461961"/>
          </a:xfrm>
          <a:prstGeom prst="rect">
            <a:avLst/>
          </a:prstGeom>
        </p:spPr>
      </p:pic>
      <p:sp>
        <p:nvSpPr>
          <p:cNvPr id="2" name="TextBox 1"/>
          <p:cNvSpPr txBox="1"/>
          <p:nvPr userDrawn="1"/>
        </p:nvSpPr>
        <p:spPr>
          <a:xfrm>
            <a:off x="626534" y="6433668"/>
            <a:ext cx="7244900" cy="369332"/>
          </a:xfrm>
          <a:prstGeom prst="rect">
            <a:avLst/>
          </a:prstGeom>
          <a:noFill/>
        </p:spPr>
        <p:txBody>
          <a:bodyPr wrap="square" rtlCol="0">
            <a:spAutoFit/>
          </a:bodyPr>
          <a:lstStyle/>
          <a:p>
            <a:r>
              <a:rPr lang="en-US" sz="1800" dirty="0">
                <a:solidFill>
                  <a:schemeClr val="bg1"/>
                </a:solidFill>
                <a:latin typeface="Arial Black" panose="020B0A04020102020204" pitchFamily="34" charset="0"/>
              </a:rPr>
              <a:t>Compensation</a:t>
            </a:r>
            <a:r>
              <a:rPr lang="en-US" sz="1800" baseline="0" dirty="0">
                <a:solidFill>
                  <a:schemeClr val="bg1"/>
                </a:solidFill>
                <a:latin typeface="Arial Black" panose="020B0A04020102020204" pitchFamily="34" charset="0"/>
              </a:rPr>
              <a:t> Service Quality Assurance</a:t>
            </a:r>
            <a:endParaRPr lang="en-US" sz="1800" dirty="0">
              <a:solidFill>
                <a:schemeClr val="bg1"/>
              </a:solidFill>
              <a:latin typeface="Arial Black" panose="020B0A04020102020204" pitchFamily="34" charset="0"/>
            </a:endParaRPr>
          </a:p>
        </p:txBody>
      </p:sp>
      <p:cxnSp>
        <p:nvCxnSpPr>
          <p:cNvPr id="5" name="Straight Connector 4">
            <a:extLst>
              <a:ext uri="{FF2B5EF4-FFF2-40B4-BE49-F238E27FC236}">
                <a16:creationId xmlns:a16="http://schemas.microsoft.com/office/drawing/2014/main" id="{D3709D1B-6294-4726-B871-5207A75E1632}"/>
              </a:ext>
            </a:extLst>
          </p:cNvPr>
          <p:cNvCxnSpPr/>
          <p:nvPr userDrawn="1"/>
        </p:nvCxnSpPr>
        <p:spPr bwMode="auto">
          <a:xfrm>
            <a:off x="3208666" y="0"/>
            <a:ext cx="0" cy="1199871"/>
          </a:xfrm>
          <a:prstGeom prst="line">
            <a:avLst/>
          </a:prstGeom>
          <a:solidFill>
            <a:schemeClr val="accent1"/>
          </a:solidFill>
          <a:ln w="57150" cap="flat" cmpd="sng" algn="ctr">
            <a:solidFill>
              <a:srgbClr val="1D3275"/>
            </a:solidFill>
            <a:prstDash val="solid"/>
            <a:round/>
            <a:headEnd type="none" w="sm" len="sm"/>
            <a:tailEnd type="none" w="sm" len="sm"/>
          </a:ln>
          <a:effectLst/>
        </p:spPr>
      </p:cxnSp>
      <p:pic>
        <p:nvPicPr>
          <p:cNvPr id="3" name="Picture 2">
            <a:extLst>
              <a:ext uri="{FF2B5EF4-FFF2-40B4-BE49-F238E27FC236}">
                <a16:creationId xmlns:a16="http://schemas.microsoft.com/office/drawing/2014/main" id="{BA294EE8-BBF7-4F40-B850-ED152ED64510}"/>
              </a:ext>
            </a:extLst>
          </p:cNvPr>
          <p:cNvPicPr>
            <a:picLocks noChangeAspect="1"/>
          </p:cNvPicPr>
          <p:nvPr userDrawn="1"/>
        </p:nvPicPr>
        <p:blipFill>
          <a:blip r:embed="rId14"/>
          <a:stretch>
            <a:fillRect/>
          </a:stretch>
        </p:blipFill>
        <p:spPr>
          <a:xfrm>
            <a:off x="565152" y="170069"/>
            <a:ext cx="2574735" cy="979001"/>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advClick="0"/>
  <p:hf hdr="0" ftr="0" dt="0"/>
  <p:txStyles>
    <p:title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rgbClr val="FF0000"/>
        </a:buClr>
        <a:buFont typeface="Arial" panose="020B0604020202020204" pitchFamily="34" charset="0"/>
        <a:buChar char="•"/>
        <a:defRPr sz="2800">
          <a:solidFill>
            <a:srgbClr val="000066"/>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va.my.salesforce.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C414AED-89CE-4A48-8B2B-1B3A5C68EA2A}" type="slidenum">
              <a:rPr lang="en-US" smtClean="0"/>
              <a:t>1</a:t>
            </a:fld>
            <a:endParaRPr lang="en-US" dirty="0"/>
          </a:p>
        </p:txBody>
      </p:sp>
      <p:pic>
        <p:nvPicPr>
          <p:cNvPr id="3" name="Picture 2">
            <a:extLst>
              <a:ext uri="{FF2B5EF4-FFF2-40B4-BE49-F238E27FC236}">
                <a16:creationId xmlns:a16="http://schemas.microsoft.com/office/drawing/2014/main" id="{99F0B051-51C5-494E-A41B-0144A17132A1}"/>
              </a:ext>
            </a:extLst>
          </p:cNvPr>
          <p:cNvPicPr>
            <a:picLocks noChangeAspect="1"/>
          </p:cNvPicPr>
          <p:nvPr/>
        </p:nvPicPr>
        <p:blipFill>
          <a:blip r:embed="rId3"/>
          <a:stretch>
            <a:fillRect/>
          </a:stretch>
        </p:blipFill>
        <p:spPr>
          <a:xfrm>
            <a:off x="2394409" y="1559615"/>
            <a:ext cx="7040104" cy="4308423"/>
          </a:xfrm>
          <a:prstGeom prst="rect">
            <a:avLst/>
          </a:prstGeom>
        </p:spPr>
      </p:pic>
    </p:spTree>
    <p:extLst>
      <p:ext uri="{BB962C8B-B14F-4D97-AF65-F5344CB8AC3E}">
        <p14:creationId xmlns:p14="http://schemas.microsoft.com/office/powerpoint/2010/main" val="16506358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AA85-FEC0-478E-8432-2515153176BE}"/>
              </a:ext>
            </a:extLst>
          </p:cNvPr>
          <p:cNvSpPr>
            <a:spLocks noGrp="1"/>
          </p:cNvSpPr>
          <p:nvPr>
            <p:ph type="title"/>
          </p:nvPr>
        </p:nvSpPr>
        <p:spPr/>
        <p:txBody>
          <a:bodyPr/>
          <a:lstStyle/>
          <a:p>
            <a:r>
              <a:rPr lang="en-US" sz="2400" dirty="0"/>
              <a:t>How to use the field, Benefit Claim ID (BCID)</a:t>
            </a:r>
          </a:p>
        </p:txBody>
      </p:sp>
      <p:sp>
        <p:nvSpPr>
          <p:cNvPr id="4" name="Slide Number Placeholder 3">
            <a:extLst>
              <a:ext uri="{FF2B5EF4-FFF2-40B4-BE49-F238E27FC236}">
                <a16:creationId xmlns:a16="http://schemas.microsoft.com/office/drawing/2014/main" id="{651316BF-5BEE-40E9-BF21-7108B0F0808B}"/>
              </a:ext>
            </a:extLst>
          </p:cNvPr>
          <p:cNvSpPr>
            <a:spLocks noGrp="1"/>
          </p:cNvSpPr>
          <p:nvPr>
            <p:ph type="sldNum" sz="quarter" idx="10"/>
          </p:nvPr>
        </p:nvSpPr>
        <p:spPr/>
        <p:txBody>
          <a:bodyPr/>
          <a:lstStyle/>
          <a:p>
            <a:fld id="{7C414AED-89CE-4A48-8B2B-1B3A5C68EA2A}" type="slidenum">
              <a:rPr lang="en-US" smtClean="0"/>
              <a:t>10</a:t>
            </a:fld>
            <a:endParaRPr lang="en-US" dirty="0"/>
          </a:p>
        </p:txBody>
      </p:sp>
      <p:pic>
        <p:nvPicPr>
          <p:cNvPr id="9" name="Content Placeholder 8">
            <a:extLst>
              <a:ext uri="{FF2B5EF4-FFF2-40B4-BE49-F238E27FC236}">
                <a16:creationId xmlns:a16="http://schemas.microsoft.com/office/drawing/2014/main" id="{D5BF08E6-F06F-443B-A897-0F0FF8DEB693}"/>
              </a:ext>
            </a:extLst>
          </p:cNvPr>
          <p:cNvPicPr>
            <a:picLocks noGrp="1" noChangeAspect="1"/>
          </p:cNvPicPr>
          <p:nvPr>
            <p:ph idx="1"/>
          </p:nvPr>
        </p:nvPicPr>
        <p:blipFill>
          <a:blip r:embed="rId2"/>
          <a:stretch>
            <a:fillRect/>
          </a:stretch>
        </p:blipFill>
        <p:spPr>
          <a:xfrm>
            <a:off x="2055043" y="1468324"/>
            <a:ext cx="7805394" cy="4706233"/>
          </a:xfrm>
          <a:prstGeom prst="rect">
            <a:avLst/>
          </a:prstGeom>
        </p:spPr>
      </p:pic>
    </p:spTree>
    <p:extLst>
      <p:ext uri="{BB962C8B-B14F-4D97-AF65-F5344CB8AC3E}">
        <p14:creationId xmlns:p14="http://schemas.microsoft.com/office/powerpoint/2010/main" val="788377950"/>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AA85-FEC0-478E-8432-2515153176BE}"/>
              </a:ext>
            </a:extLst>
          </p:cNvPr>
          <p:cNvSpPr>
            <a:spLocks noGrp="1"/>
          </p:cNvSpPr>
          <p:nvPr>
            <p:ph type="title"/>
          </p:nvPr>
        </p:nvSpPr>
        <p:spPr/>
        <p:txBody>
          <a:bodyPr/>
          <a:lstStyle/>
          <a:p>
            <a:r>
              <a:rPr lang="en-US" sz="2400" dirty="0"/>
              <a:t>How to use the field, Benefit Claim ID (BCID)</a:t>
            </a:r>
          </a:p>
        </p:txBody>
      </p:sp>
      <p:sp>
        <p:nvSpPr>
          <p:cNvPr id="4" name="Slide Number Placeholder 3">
            <a:extLst>
              <a:ext uri="{FF2B5EF4-FFF2-40B4-BE49-F238E27FC236}">
                <a16:creationId xmlns:a16="http://schemas.microsoft.com/office/drawing/2014/main" id="{651316BF-5BEE-40E9-BF21-7108B0F0808B}"/>
              </a:ext>
            </a:extLst>
          </p:cNvPr>
          <p:cNvSpPr>
            <a:spLocks noGrp="1"/>
          </p:cNvSpPr>
          <p:nvPr>
            <p:ph type="sldNum" sz="quarter" idx="10"/>
          </p:nvPr>
        </p:nvSpPr>
        <p:spPr/>
        <p:txBody>
          <a:bodyPr/>
          <a:lstStyle/>
          <a:p>
            <a:fld id="{7C414AED-89CE-4A48-8B2B-1B3A5C68EA2A}" type="slidenum">
              <a:rPr lang="en-US" smtClean="0"/>
              <a:t>11</a:t>
            </a:fld>
            <a:endParaRPr lang="en-US" dirty="0"/>
          </a:p>
        </p:txBody>
      </p:sp>
      <p:pic>
        <p:nvPicPr>
          <p:cNvPr id="6" name="Content Placeholder 5">
            <a:extLst>
              <a:ext uri="{FF2B5EF4-FFF2-40B4-BE49-F238E27FC236}">
                <a16:creationId xmlns:a16="http://schemas.microsoft.com/office/drawing/2014/main" id="{9F1D0558-4A34-4D70-88C0-D963779BEB87}"/>
              </a:ext>
            </a:extLst>
          </p:cNvPr>
          <p:cNvPicPr>
            <a:picLocks noGrp="1"/>
          </p:cNvPicPr>
          <p:nvPr>
            <p:ph idx="1"/>
          </p:nvPr>
        </p:nvPicPr>
        <p:blipFill>
          <a:blip r:embed="rId2"/>
          <a:stretch>
            <a:fillRect/>
          </a:stretch>
        </p:blipFill>
        <p:spPr>
          <a:xfrm>
            <a:off x="2130458" y="1428913"/>
            <a:ext cx="8185126" cy="890081"/>
          </a:xfrm>
          <a:prstGeom prst="rect">
            <a:avLst/>
          </a:prstGeom>
        </p:spPr>
      </p:pic>
      <p:pic>
        <p:nvPicPr>
          <p:cNvPr id="7" name="Picture 6">
            <a:extLst>
              <a:ext uri="{FF2B5EF4-FFF2-40B4-BE49-F238E27FC236}">
                <a16:creationId xmlns:a16="http://schemas.microsoft.com/office/drawing/2014/main" id="{B47E8600-762A-465F-B6F1-6DF6B8190D67}"/>
              </a:ext>
            </a:extLst>
          </p:cNvPr>
          <p:cNvPicPr/>
          <p:nvPr/>
        </p:nvPicPr>
        <p:blipFill>
          <a:blip r:embed="rId3"/>
          <a:stretch>
            <a:fillRect/>
          </a:stretch>
        </p:blipFill>
        <p:spPr>
          <a:xfrm>
            <a:off x="2476509" y="2615706"/>
            <a:ext cx="7839075" cy="3379742"/>
          </a:xfrm>
          <a:prstGeom prst="rect">
            <a:avLst/>
          </a:prstGeom>
        </p:spPr>
      </p:pic>
    </p:spTree>
    <p:extLst>
      <p:ext uri="{BB962C8B-B14F-4D97-AF65-F5344CB8AC3E}">
        <p14:creationId xmlns:p14="http://schemas.microsoft.com/office/powerpoint/2010/main" val="564843852"/>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“Reviews Landing Page”</a:t>
            </a:r>
            <a:br>
              <a:rPr lang="en-US" dirty="0"/>
            </a:br>
            <a:r>
              <a:rPr lang="en-US" sz="2000" dirty="0"/>
              <a:t>(Review Details)</a:t>
            </a: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12</a:t>
            </a:fld>
            <a:endParaRPr lang="en-US" dirty="0"/>
          </a:p>
        </p:txBody>
      </p:sp>
      <p:pic>
        <p:nvPicPr>
          <p:cNvPr id="6" name="Content Placeholder 5">
            <a:extLst>
              <a:ext uri="{FF2B5EF4-FFF2-40B4-BE49-F238E27FC236}">
                <a16:creationId xmlns:a16="http://schemas.microsoft.com/office/drawing/2014/main" id="{A6EF2D90-5A7A-49E9-BBE8-6406EBD55424}"/>
              </a:ext>
            </a:extLst>
          </p:cNvPr>
          <p:cNvPicPr>
            <a:picLocks noGrp="1" noChangeAspect="1"/>
          </p:cNvPicPr>
          <p:nvPr>
            <p:ph idx="1"/>
          </p:nvPr>
        </p:nvPicPr>
        <p:blipFill>
          <a:blip r:embed="rId3"/>
          <a:stretch>
            <a:fillRect/>
          </a:stretch>
        </p:blipFill>
        <p:spPr>
          <a:xfrm>
            <a:off x="2130458" y="1361628"/>
            <a:ext cx="8022210" cy="4916624"/>
          </a:xfrm>
          <a:prstGeom prst="rect">
            <a:avLst/>
          </a:prstGeom>
        </p:spPr>
      </p:pic>
    </p:spTree>
    <p:extLst>
      <p:ext uri="{BB962C8B-B14F-4D97-AF65-F5344CB8AC3E}">
        <p14:creationId xmlns:p14="http://schemas.microsoft.com/office/powerpoint/2010/main" val="3924388068"/>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“Reviews Landing Page” </a:t>
            </a:r>
            <a:br>
              <a:rPr lang="en-US" dirty="0"/>
            </a:br>
            <a:r>
              <a:rPr lang="en-US" sz="2000" dirty="0"/>
              <a:t>(Review Details)</a:t>
            </a: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13</a:t>
            </a:fld>
            <a:endParaRPr lang="en-US" dirty="0"/>
          </a:p>
        </p:txBody>
      </p:sp>
      <p:pic>
        <p:nvPicPr>
          <p:cNvPr id="6" name="Content Placeholder 5">
            <a:extLst>
              <a:ext uri="{FF2B5EF4-FFF2-40B4-BE49-F238E27FC236}">
                <a16:creationId xmlns:a16="http://schemas.microsoft.com/office/drawing/2014/main" id="{0413DDB4-0637-46CE-83A4-4092A1562C39}"/>
              </a:ext>
            </a:extLst>
          </p:cNvPr>
          <p:cNvPicPr>
            <a:picLocks noGrp="1" noChangeAspect="1"/>
          </p:cNvPicPr>
          <p:nvPr>
            <p:ph idx="1"/>
          </p:nvPr>
        </p:nvPicPr>
        <p:blipFill>
          <a:blip r:embed="rId3"/>
          <a:stretch>
            <a:fillRect/>
          </a:stretch>
        </p:blipFill>
        <p:spPr>
          <a:xfrm>
            <a:off x="1353126" y="1451294"/>
            <a:ext cx="10324627" cy="4844579"/>
          </a:xfrm>
          <a:prstGeom prst="rect">
            <a:avLst/>
          </a:prstGeom>
        </p:spPr>
      </p:pic>
    </p:spTree>
    <p:extLst>
      <p:ext uri="{BB962C8B-B14F-4D97-AF65-F5344CB8AC3E}">
        <p14:creationId xmlns:p14="http://schemas.microsoft.com/office/powerpoint/2010/main" val="1851754520"/>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“Reviews Landing Page”</a:t>
            </a:r>
            <a:br>
              <a:rPr lang="en-US" dirty="0"/>
            </a:br>
            <a:r>
              <a:rPr lang="en-US" sz="2000" dirty="0"/>
              <a:t>(Review Details)</a:t>
            </a: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14</a:t>
            </a:fld>
            <a:endParaRPr lang="en-US" dirty="0"/>
          </a:p>
        </p:txBody>
      </p:sp>
      <p:pic>
        <p:nvPicPr>
          <p:cNvPr id="6" name="Content Placeholder 5">
            <a:extLst>
              <a:ext uri="{FF2B5EF4-FFF2-40B4-BE49-F238E27FC236}">
                <a16:creationId xmlns:a16="http://schemas.microsoft.com/office/drawing/2014/main" id="{661A8386-E9C5-432D-8AC4-48B35B9948FA}"/>
              </a:ext>
            </a:extLst>
          </p:cNvPr>
          <p:cNvPicPr>
            <a:picLocks noGrp="1" noChangeAspect="1"/>
          </p:cNvPicPr>
          <p:nvPr>
            <p:ph idx="1"/>
          </p:nvPr>
        </p:nvPicPr>
        <p:blipFill>
          <a:blip r:embed="rId3"/>
          <a:stretch>
            <a:fillRect/>
          </a:stretch>
        </p:blipFill>
        <p:spPr>
          <a:xfrm>
            <a:off x="2233794" y="1362590"/>
            <a:ext cx="9097225" cy="4842071"/>
          </a:xfrm>
          <a:prstGeom prst="rect">
            <a:avLst/>
          </a:prstGeom>
        </p:spPr>
      </p:pic>
    </p:spTree>
    <p:extLst>
      <p:ext uri="{BB962C8B-B14F-4D97-AF65-F5344CB8AC3E}">
        <p14:creationId xmlns:p14="http://schemas.microsoft.com/office/powerpoint/2010/main" val="4114228160"/>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“Reviews Landing Page”</a:t>
            </a:r>
            <a:br>
              <a:rPr lang="en-US" dirty="0"/>
            </a:br>
            <a:r>
              <a:rPr lang="en-US" sz="2000" dirty="0"/>
              <a:t>(Review Details)</a:t>
            </a: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15</a:t>
            </a:fld>
            <a:endParaRPr lang="en-US" dirty="0"/>
          </a:p>
        </p:txBody>
      </p:sp>
      <p:pic>
        <p:nvPicPr>
          <p:cNvPr id="6" name="Content Placeholder 5">
            <a:extLst>
              <a:ext uri="{FF2B5EF4-FFF2-40B4-BE49-F238E27FC236}">
                <a16:creationId xmlns:a16="http://schemas.microsoft.com/office/drawing/2014/main" id="{02F2A106-F8ED-4298-90D9-9179F844C758}"/>
              </a:ext>
            </a:extLst>
          </p:cNvPr>
          <p:cNvPicPr>
            <a:picLocks noGrp="1" noChangeAspect="1"/>
          </p:cNvPicPr>
          <p:nvPr>
            <p:ph idx="1"/>
          </p:nvPr>
        </p:nvPicPr>
        <p:blipFill>
          <a:blip r:embed="rId3"/>
          <a:stretch>
            <a:fillRect/>
          </a:stretch>
        </p:blipFill>
        <p:spPr>
          <a:xfrm>
            <a:off x="2097354" y="1470396"/>
            <a:ext cx="9616561" cy="4732441"/>
          </a:xfrm>
          <a:prstGeom prst="rect">
            <a:avLst/>
          </a:prstGeom>
        </p:spPr>
      </p:pic>
    </p:spTree>
    <p:extLst>
      <p:ext uri="{BB962C8B-B14F-4D97-AF65-F5344CB8AC3E}">
        <p14:creationId xmlns:p14="http://schemas.microsoft.com/office/powerpoint/2010/main" val="1567564342"/>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“Reviews Landing Page”</a:t>
            </a:r>
            <a:br>
              <a:rPr lang="en-US" dirty="0"/>
            </a:br>
            <a:r>
              <a:rPr lang="en-US" sz="2000" dirty="0"/>
              <a:t>(Review Details)</a:t>
            </a:r>
            <a:endParaRPr lang="en-US" dirty="0"/>
          </a:p>
        </p:txBody>
      </p:sp>
      <p:sp>
        <p:nvSpPr>
          <p:cNvPr id="3" name="Content Placeholder 2"/>
          <p:cNvSpPr>
            <a:spLocks noGrp="1"/>
          </p:cNvSpPr>
          <p:nvPr>
            <p:ph idx="1"/>
          </p:nvPr>
        </p:nvSpPr>
        <p:spPr>
          <a:xfrm>
            <a:off x="847165" y="1455938"/>
            <a:ext cx="10945906" cy="4825221"/>
          </a:xfrm>
        </p:spPr>
        <p:txBody>
          <a:bodyPr/>
          <a:lstStyle/>
          <a:p>
            <a:pPr marL="0" indent="0">
              <a:buNone/>
            </a:pPr>
            <a:endParaRPr lang="en-US" sz="2500" dirty="0"/>
          </a:p>
          <a:p>
            <a:pPr marL="0" indent="0">
              <a:buNone/>
            </a:pPr>
            <a:endParaRPr lang="en-US" sz="1500" dirty="0"/>
          </a:p>
        </p:txBody>
      </p:sp>
      <p:sp>
        <p:nvSpPr>
          <p:cNvPr id="4" name="Slide Number Placeholder 3"/>
          <p:cNvSpPr>
            <a:spLocks noGrp="1"/>
          </p:cNvSpPr>
          <p:nvPr>
            <p:ph type="sldNum" sz="quarter" idx="10"/>
          </p:nvPr>
        </p:nvSpPr>
        <p:spPr/>
        <p:txBody>
          <a:bodyPr/>
          <a:lstStyle/>
          <a:p>
            <a:fld id="{7C414AED-89CE-4A48-8B2B-1B3A5C68EA2A}" type="slidenum">
              <a:rPr lang="en-US" smtClean="0"/>
              <a:t>16</a:t>
            </a:fld>
            <a:endParaRPr lang="en-US" dirty="0"/>
          </a:p>
        </p:txBody>
      </p:sp>
      <p:pic>
        <p:nvPicPr>
          <p:cNvPr id="5" name="Picture 4">
            <a:extLst>
              <a:ext uri="{FF2B5EF4-FFF2-40B4-BE49-F238E27FC236}">
                <a16:creationId xmlns:a16="http://schemas.microsoft.com/office/drawing/2014/main" id="{D59B1D22-5028-485E-BA03-22AE69E2FFD2}"/>
              </a:ext>
            </a:extLst>
          </p:cNvPr>
          <p:cNvPicPr>
            <a:picLocks noChangeAspect="1"/>
          </p:cNvPicPr>
          <p:nvPr/>
        </p:nvPicPr>
        <p:blipFill>
          <a:blip r:embed="rId3"/>
          <a:stretch>
            <a:fillRect/>
          </a:stretch>
        </p:blipFill>
        <p:spPr>
          <a:xfrm>
            <a:off x="1432873" y="1420838"/>
            <a:ext cx="9577633" cy="4895419"/>
          </a:xfrm>
          <a:prstGeom prst="rect">
            <a:avLst/>
          </a:prstGeom>
        </p:spPr>
      </p:pic>
    </p:spTree>
    <p:extLst>
      <p:ext uri="{BB962C8B-B14F-4D97-AF65-F5344CB8AC3E}">
        <p14:creationId xmlns:p14="http://schemas.microsoft.com/office/powerpoint/2010/main" val="1263549020"/>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Performing a Review</a:t>
            </a:r>
            <a:br>
              <a:rPr lang="en-US" dirty="0"/>
            </a:br>
            <a:r>
              <a:rPr lang="en-US" sz="2000" dirty="0"/>
              <a:t>(Initial Action)</a:t>
            </a:r>
            <a:endParaRPr lang="en-US" dirty="0"/>
          </a:p>
        </p:txBody>
      </p:sp>
      <p:sp>
        <p:nvSpPr>
          <p:cNvPr id="3" name="Content Placeholder 2"/>
          <p:cNvSpPr>
            <a:spLocks noGrp="1"/>
          </p:cNvSpPr>
          <p:nvPr>
            <p:ph idx="1"/>
          </p:nvPr>
        </p:nvSpPr>
        <p:spPr/>
        <p:txBody>
          <a:bodyPr/>
          <a:lstStyle/>
          <a:p>
            <a:pPr marL="0" indent="0">
              <a:buNone/>
            </a:pPr>
            <a:endParaRPr lang="en-US" sz="2500" dirty="0"/>
          </a:p>
          <a:p>
            <a:pPr marL="0" indent="0">
              <a:buNone/>
            </a:pPr>
            <a:endParaRPr lang="en-US" sz="1500" dirty="0"/>
          </a:p>
        </p:txBody>
      </p:sp>
      <p:sp>
        <p:nvSpPr>
          <p:cNvPr id="4" name="Slide Number Placeholder 3"/>
          <p:cNvSpPr>
            <a:spLocks noGrp="1"/>
          </p:cNvSpPr>
          <p:nvPr>
            <p:ph type="sldNum" sz="quarter" idx="10"/>
          </p:nvPr>
        </p:nvSpPr>
        <p:spPr/>
        <p:txBody>
          <a:bodyPr/>
          <a:lstStyle/>
          <a:p>
            <a:fld id="{7C414AED-89CE-4A48-8B2B-1B3A5C68EA2A}" type="slidenum">
              <a:rPr lang="en-US" smtClean="0"/>
              <a:t>17</a:t>
            </a:fld>
            <a:endParaRPr lang="en-US" dirty="0"/>
          </a:p>
        </p:txBody>
      </p:sp>
      <p:pic>
        <p:nvPicPr>
          <p:cNvPr id="5" name="Picture 4">
            <a:extLst>
              <a:ext uri="{FF2B5EF4-FFF2-40B4-BE49-F238E27FC236}">
                <a16:creationId xmlns:a16="http://schemas.microsoft.com/office/drawing/2014/main" id="{944DDBA1-EA53-4273-99FD-0D6994251634}"/>
              </a:ext>
            </a:extLst>
          </p:cNvPr>
          <p:cNvPicPr>
            <a:picLocks noChangeAspect="1"/>
          </p:cNvPicPr>
          <p:nvPr/>
        </p:nvPicPr>
        <p:blipFill>
          <a:blip r:embed="rId3"/>
          <a:stretch>
            <a:fillRect/>
          </a:stretch>
        </p:blipFill>
        <p:spPr>
          <a:xfrm>
            <a:off x="1791093" y="1578019"/>
            <a:ext cx="9840783" cy="4368348"/>
          </a:xfrm>
          <a:prstGeom prst="rect">
            <a:avLst/>
          </a:prstGeom>
        </p:spPr>
      </p:pic>
    </p:spTree>
    <p:extLst>
      <p:ext uri="{BB962C8B-B14F-4D97-AF65-F5344CB8AC3E}">
        <p14:creationId xmlns:p14="http://schemas.microsoft.com/office/powerpoint/2010/main" val="514296850"/>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Performing a Review</a:t>
            </a:r>
            <a:br>
              <a:rPr lang="en-US" dirty="0"/>
            </a:br>
            <a:r>
              <a:rPr lang="en-US" sz="1600" dirty="0"/>
              <a:t>(Review Checklist)</a:t>
            </a: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18</a:t>
            </a:fld>
            <a:endParaRPr lang="en-US" dirty="0"/>
          </a:p>
        </p:txBody>
      </p:sp>
      <p:pic>
        <p:nvPicPr>
          <p:cNvPr id="6" name="Content Placeholder 5">
            <a:extLst>
              <a:ext uri="{FF2B5EF4-FFF2-40B4-BE49-F238E27FC236}">
                <a16:creationId xmlns:a16="http://schemas.microsoft.com/office/drawing/2014/main" id="{5D61E9D3-0F1B-4F0E-BDBC-2E27D6F5E926}"/>
              </a:ext>
            </a:extLst>
          </p:cNvPr>
          <p:cNvPicPr>
            <a:picLocks noGrp="1" noChangeAspect="1"/>
          </p:cNvPicPr>
          <p:nvPr>
            <p:ph idx="1"/>
          </p:nvPr>
        </p:nvPicPr>
        <p:blipFill>
          <a:blip r:embed="rId3"/>
          <a:stretch>
            <a:fillRect/>
          </a:stretch>
        </p:blipFill>
        <p:spPr>
          <a:xfrm>
            <a:off x="1799827" y="1536569"/>
            <a:ext cx="9364039" cy="4637988"/>
          </a:xfrm>
          <a:prstGeom prst="rect">
            <a:avLst/>
          </a:prstGeom>
        </p:spPr>
      </p:pic>
    </p:spTree>
    <p:extLst>
      <p:ext uri="{BB962C8B-B14F-4D97-AF65-F5344CB8AC3E}">
        <p14:creationId xmlns:p14="http://schemas.microsoft.com/office/powerpoint/2010/main" val="845030522"/>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Performing a Review</a:t>
            </a:r>
            <a:br>
              <a:rPr lang="en-US" dirty="0"/>
            </a:br>
            <a:r>
              <a:rPr lang="en-US" sz="1600" dirty="0"/>
              <a:t>(List of Errors)</a:t>
            </a:r>
            <a:endParaRPr lang="en-US" dirty="0"/>
          </a:p>
        </p:txBody>
      </p:sp>
      <p:pic>
        <p:nvPicPr>
          <p:cNvPr id="5" name="Content Placeholder 4">
            <a:extLst>
              <a:ext uri="{FF2B5EF4-FFF2-40B4-BE49-F238E27FC236}">
                <a16:creationId xmlns:a16="http://schemas.microsoft.com/office/drawing/2014/main" id="{B607CA17-E06E-464A-BD6B-44566EF3C60A}"/>
              </a:ext>
            </a:extLst>
          </p:cNvPr>
          <p:cNvPicPr>
            <a:picLocks noGrp="1" noChangeAspect="1"/>
          </p:cNvPicPr>
          <p:nvPr>
            <p:ph idx="1"/>
          </p:nvPr>
        </p:nvPicPr>
        <p:blipFill>
          <a:blip r:embed="rId3"/>
          <a:stretch>
            <a:fillRect/>
          </a:stretch>
        </p:blipFill>
        <p:spPr>
          <a:xfrm>
            <a:off x="1715678" y="1411736"/>
            <a:ext cx="9096865" cy="4810907"/>
          </a:xfrm>
          <a:prstGeom prst="rect">
            <a:avLst/>
          </a:prstGeom>
        </p:spPr>
      </p:pic>
      <p:sp>
        <p:nvSpPr>
          <p:cNvPr id="4" name="Slide Number Placeholder 3"/>
          <p:cNvSpPr>
            <a:spLocks noGrp="1"/>
          </p:cNvSpPr>
          <p:nvPr>
            <p:ph type="sldNum" sz="quarter" idx="10"/>
          </p:nvPr>
        </p:nvSpPr>
        <p:spPr/>
        <p:txBody>
          <a:bodyPr/>
          <a:lstStyle/>
          <a:p>
            <a:fld id="{7C414AED-89CE-4A48-8B2B-1B3A5C68EA2A}" type="slidenum">
              <a:rPr lang="en-US" smtClean="0"/>
              <a:t>19</a:t>
            </a:fld>
            <a:endParaRPr lang="en-US" dirty="0"/>
          </a:p>
        </p:txBody>
      </p:sp>
    </p:spTree>
    <p:extLst>
      <p:ext uri="{BB962C8B-B14F-4D97-AF65-F5344CB8AC3E}">
        <p14:creationId xmlns:p14="http://schemas.microsoft.com/office/powerpoint/2010/main" val="2942077538"/>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endParaRPr lang="en-US" dirty="0"/>
          </a:p>
          <a:p>
            <a:pPr lvl="0" fontAlgn="auto">
              <a:spcAft>
                <a:spcPts val="0"/>
              </a:spcAft>
              <a:buClrTx/>
            </a:pPr>
            <a:r>
              <a:rPr lang="en-US" sz="3200" kern="1200" dirty="0">
                <a:solidFill>
                  <a:prstClr val="black"/>
                </a:solidFill>
                <a:latin typeface="Calibri"/>
                <a:cs typeface="+mn-cs"/>
              </a:rPr>
              <a:t>Access to QMS</a:t>
            </a:r>
          </a:p>
          <a:p>
            <a:pPr lvl="0" fontAlgn="auto">
              <a:spcAft>
                <a:spcPts val="0"/>
              </a:spcAft>
              <a:buClrTx/>
            </a:pPr>
            <a:r>
              <a:rPr lang="en-US" sz="3200" kern="1200" dirty="0">
                <a:solidFill>
                  <a:prstClr val="black"/>
                </a:solidFill>
                <a:latin typeface="Calibri"/>
                <a:cs typeface="+mn-cs"/>
              </a:rPr>
              <a:t>Understanding QMS Terminology</a:t>
            </a:r>
          </a:p>
          <a:p>
            <a:pPr lvl="0" fontAlgn="auto">
              <a:spcAft>
                <a:spcPts val="0"/>
              </a:spcAft>
              <a:buClrTx/>
            </a:pPr>
            <a:r>
              <a:rPr lang="en-US" sz="3200" kern="1200" dirty="0">
                <a:solidFill>
                  <a:prstClr val="black"/>
                </a:solidFill>
                <a:latin typeface="Calibri"/>
                <a:cs typeface="+mn-cs"/>
              </a:rPr>
              <a:t>Know the basic functions of the “Review Landing Page” tab</a:t>
            </a:r>
          </a:p>
          <a:p>
            <a:pPr lvl="0" fontAlgn="auto">
              <a:spcAft>
                <a:spcPts val="0"/>
              </a:spcAft>
              <a:buClrTx/>
            </a:pPr>
            <a:r>
              <a:rPr lang="en-US" sz="3200" kern="1200" dirty="0">
                <a:solidFill>
                  <a:prstClr val="black"/>
                </a:solidFill>
                <a:latin typeface="Calibri"/>
                <a:cs typeface="+mn-cs"/>
              </a:rPr>
              <a:t>How to use the field, Benefit Claim ID (BCID)</a:t>
            </a:r>
          </a:p>
          <a:p>
            <a:pPr lvl="0" fontAlgn="auto">
              <a:spcAft>
                <a:spcPts val="0"/>
              </a:spcAft>
              <a:buClrTx/>
            </a:pPr>
            <a:r>
              <a:rPr lang="en-US" sz="3200" kern="1200" dirty="0">
                <a:solidFill>
                  <a:prstClr val="black"/>
                </a:solidFill>
                <a:latin typeface="Calibri"/>
                <a:cs typeface="+mn-cs"/>
              </a:rPr>
              <a:t>Performing an Initial Review</a:t>
            </a:r>
          </a:p>
          <a:p>
            <a:pPr lvl="0" fontAlgn="auto">
              <a:spcAft>
                <a:spcPts val="0"/>
              </a:spcAft>
              <a:buClrTx/>
            </a:pPr>
            <a:r>
              <a:rPr lang="en-US" sz="3200" kern="1200" dirty="0">
                <a:solidFill>
                  <a:prstClr val="black"/>
                </a:solidFill>
                <a:latin typeface="Calibri"/>
                <a:cs typeface="+mn-cs"/>
              </a:rPr>
              <a:t>QMS Error message and other Issues</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2</a:t>
            </a:fld>
            <a:endParaRPr lang="en-US" dirty="0"/>
          </a:p>
        </p:txBody>
      </p:sp>
    </p:spTree>
    <p:extLst>
      <p:ext uri="{BB962C8B-B14F-4D97-AF65-F5344CB8AC3E}">
        <p14:creationId xmlns:p14="http://schemas.microsoft.com/office/powerpoint/2010/main" val="90863533"/>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Performing a Review</a:t>
            </a:r>
            <a:br>
              <a:rPr lang="en-US" dirty="0"/>
            </a:br>
            <a:r>
              <a:rPr lang="en-US" sz="1600" dirty="0"/>
              <a:t>(Error Citation)</a:t>
            </a:r>
            <a:endParaRPr lang="en-US" dirty="0"/>
          </a:p>
        </p:txBody>
      </p:sp>
      <p:pic>
        <p:nvPicPr>
          <p:cNvPr id="5" name="Content Placeholder 4">
            <a:extLst>
              <a:ext uri="{FF2B5EF4-FFF2-40B4-BE49-F238E27FC236}">
                <a16:creationId xmlns:a16="http://schemas.microsoft.com/office/drawing/2014/main" id="{A4D8CCE4-E6DE-4D21-AEE8-96AAC32B019E}"/>
              </a:ext>
            </a:extLst>
          </p:cNvPr>
          <p:cNvPicPr>
            <a:picLocks noGrp="1" noChangeAspect="1"/>
          </p:cNvPicPr>
          <p:nvPr>
            <p:ph idx="1"/>
          </p:nvPr>
        </p:nvPicPr>
        <p:blipFill>
          <a:blip r:embed="rId3"/>
          <a:stretch>
            <a:fillRect/>
          </a:stretch>
        </p:blipFill>
        <p:spPr>
          <a:xfrm>
            <a:off x="1461155" y="1377025"/>
            <a:ext cx="9844118" cy="4947678"/>
          </a:xfrm>
          <a:prstGeom prst="rect">
            <a:avLst/>
          </a:prstGeom>
        </p:spPr>
      </p:pic>
      <p:sp>
        <p:nvSpPr>
          <p:cNvPr id="4" name="Slide Number Placeholder 3"/>
          <p:cNvSpPr>
            <a:spLocks noGrp="1"/>
          </p:cNvSpPr>
          <p:nvPr>
            <p:ph type="sldNum" sz="quarter" idx="10"/>
          </p:nvPr>
        </p:nvSpPr>
        <p:spPr/>
        <p:txBody>
          <a:bodyPr/>
          <a:lstStyle/>
          <a:p>
            <a:fld id="{7C414AED-89CE-4A48-8B2B-1B3A5C68EA2A}" type="slidenum">
              <a:rPr lang="en-US" smtClean="0"/>
              <a:t>20</a:t>
            </a:fld>
            <a:endParaRPr lang="en-US" dirty="0"/>
          </a:p>
        </p:txBody>
      </p:sp>
    </p:spTree>
    <p:extLst>
      <p:ext uri="{BB962C8B-B14F-4D97-AF65-F5344CB8AC3E}">
        <p14:creationId xmlns:p14="http://schemas.microsoft.com/office/powerpoint/2010/main" val="2487217608"/>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Performing a Review</a:t>
            </a:r>
            <a:br>
              <a:rPr lang="en-US" sz="2400" dirty="0"/>
            </a:br>
            <a:r>
              <a:rPr lang="en-US" sz="1600" dirty="0"/>
              <a:t>(Error Citation)</a:t>
            </a:r>
          </a:p>
        </p:txBody>
      </p:sp>
      <p:pic>
        <p:nvPicPr>
          <p:cNvPr id="5" name="Content Placeholder 4">
            <a:extLst>
              <a:ext uri="{FF2B5EF4-FFF2-40B4-BE49-F238E27FC236}">
                <a16:creationId xmlns:a16="http://schemas.microsoft.com/office/drawing/2014/main" id="{6DE68B0F-352D-425E-8B39-E1FC48358EDC}"/>
              </a:ext>
            </a:extLst>
          </p:cNvPr>
          <p:cNvPicPr>
            <a:picLocks noGrp="1" noChangeAspect="1"/>
          </p:cNvPicPr>
          <p:nvPr>
            <p:ph idx="1"/>
          </p:nvPr>
        </p:nvPicPr>
        <p:blipFill>
          <a:blip r:embed="rId3"/>
          <a:stretch>
            <a:fillRect/>
          </a:stretch>
        </p:blipFill>
        <p:spPr>
          <a:xfrm>
            <a:off x="1300899" y="1423447"/>
            <a:ext cx="9982985" cy="4932904"/>
          </a:xfrm>
          <a:prstGeom prst="rect">
            <a:avLst/>
          </a:prstGeom>
        </p:spPr>
      </p:pic>
      <p:sp>
        <p:nvSpPr>
          <p:cNvPr id="4" name="Slide Number Placeholder 3"/>
          <p:cNvSpPr>
            <a:spLocks noGrp="1"/>
          </p:cNvSpPr>
          <p:nvPr>
            <p:ph type="sldNum" sz="quarter" idx="10"/>
          </p:nvPr>
        </p:nvSpPr>
        <p:spPr/>
        <p:txBody>
          <a:bodyPr/>
          <a:lstStyle/>
          <a:p>
            <a:fld id="{7C414AED-89CE-4A48-8B2B-1B3A5C68EA2A}" type="slidenum">
              <a:rPr lang="en-US" smtClean="0"/>
              <a:t>21</a:t>
            </a:fld>
            <a:endParaRPr lang="en-US" dirty="0"/>
          </a:p>
        </p:txBody>
      </p:sp>
    </p:spTree>
    <p:extLst>
      <p:ext uri="{BB962C8B-B14F-4D97-AF65-F5344CB8AC3E}">
        <p14:creationId xmlns:p14="http://schemas.microsoft.com/office/powerpoint/2010/main" val="2731743219"/>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Performing a Review</a:t>
            </a:r>
            <a:br>
              <a:rPr lang="en-US" sz="2400" dirty="0"/>
            </a:br>
            <a:r>
              <a:rPr lang="en-US" sz="1600" dirty="0"/>
              <a:t>(Complete Checklist)</a:t>
            </a:r>
          </a:p>
        </p:txBody>
      </p:sp>
      <p:pic>
        <p:nvPicPr>
          <p:cNvPr id="5" name="Content Placeholder 4">
            <a:extLst>
              <a:ext uri="{FF2B5EF4-FFF2-40B4-BE49-F238E27FC236}">
                <a16:creationId xmlns:a16="http://schemas.microsoft.com/office/drawing/2014/main" id="{10EE3CA4-742B-4265-9E6C-3C93D32FA475}"/>
              </a:ext>
            </a:extLst>
          </p:cNvPr>
          <p:cNvPicPr>
            <a:picLocks noGrp="1" noChangeAspect="1"/>
          </p:cNvPicPr>
          <p:nvPr>
            <p:ph idx="1"/>
          </p:nvPr>
        </p:nvPicPr>
        <p:blipFill>
          <a:blip r:embed="rId3"/>
          <a:stretch>
            <a:fillRect/>
          </a:stretch>
        </p:blipFill>
        <p:spPr>
          <a:xfrm>
            <a:off x="1423447" y="1401767"/>
            <a:ext cx="9539926" cy="4833014"/>
          </a:xfrm>
          <a:prstGeom prst="rect">
            <a:avLst/>
          </a:prstGeom>
        </p:spPr>
      </p:pic>
      <p:sp>
        <p:nvSpPr>
          <p:cNvPr id="4" name="Slide Number Placeholder 3"/>
          <p:cNvSpPr>
            <a:spLocks noGrp="1"/>
          </p:cNvSpPr>
          <p:nvPr>
            <p:ph type="sldNum" sz="quarter" idx="10"/>
          </p:nvPr>
        </p:nvSpPr>
        <p:spPr/>
        <p:txBody>
          <a:bodyPr/>
          <a:lstStyle/>
          <a:p>
            <a:fld id="{7C414AED-89CE-4A48-8B2B-1B3A5C68EA2A}" type="slidenum">
              <a:rPr lang="en-US" smtClean="0"/>
              <a:t>22</a:t>
            </a:fld>
            <a:endParaRPr lang="en-US" dirty="0"/>
          </a:p>
        </p:txBody>
      </p:sp>
    </p:spTree>
    <p:extLst>
      <p:ext uri="{BB962C8B-B14F-4D97-AF65-F5344CB8AC3E}">
        <p14:creationId xmlns:p14="http://schemas.microsoft.com/office/powerpoint/2010/main" val="3515950177"/>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Performing a Review</a:t>
            </a:r>
            <a:br>
              <a:rPr lang="en-US" sz="2400" dirty="0"/>
            </a:br>
            <a:r>
              <a:rPr lang="en-US" sz="1600" dirty="0"/>
              <a:t>(Review Summary)</a:t>
            </a:r>
          </a:p>
        </p:txBody>
      </p:sp>
      <p:sp>
        <p:nvSpPr>
          <p:cNvPr id="4" name="Slide Number Placeholder 3"/>
          <p:cNvSpPr>
            <a:spLocks noGrp="1"/>
          </p:cNvSpPr>
          <p:nvPr>
            <p:ph type="sldNum" sz="quarter" idx="10"/>
          </p:nvPr>
        </p:nvSpPr>
        <p:spPr/>
        <p:txBody>
          <a:bodyPr/>
          <a:lstStyle/>
          <a:p>
            <a:fld id="{7C414AED-89CE-4A48-8B2B-1B3A5C68EA2A}" type="slidenum">
              <a:rPr lang="en-US" smtClean="0"/>
              <a:t>23</a:t>
            </a:fld>
            <a:endParaRPr lang="en-US" dirty="0"/>
          </a:p>
        </p:txBody>
      </p:sp>
      <p:pic>
        <p:nvPicPr>
          <p:cNvPr id="6" name="Content Placeholder 5">
            <a:extLst>
              <a:ext uri="{FF2B5EF4-FFF2-40B4-BE49-F238E27FC236}">
                <a16:creationId xmlns:a16="http://schemas.microsoft.com/office/drawing/2014/main" id="{B8931468-9FA7-4C26-A5AA-54B439615EBD}"/>
              </a:ext>
            </a:extLst>
          </p:cNvPr>
          <p:cNvPicPr>
            <a:picLocks noGrp="1" noChangeAspect="1"/>
          </p:cNvPicPr>
          <p:nvPr>
            <p:ph idx="1"/>
          </p:nvPr>
        </p:nvPicPr>
        <p:blipFill>
          <a:blip r:embed="rId3"/>
          <a:stretch>
            <a:fillRect/>
          </a:stretch>
        </p:blipFill>
        <p:spPr>
          <a:xfrm>
            <a:off x="2004851" y="1423447"/>
            <a:ext cx="8961805" cy="4845378"/>
          </a:xfrm>
          <a:prstGeom prst="rect">
            <a:avLst/>
          </a:prstGeom>
        </p:spPr>
      </p:pic>
    </p:spTree>
    <p:extLst>
      <p:ext uri="{BB962C8B-B14F-4D97-AF65-F5344CB8AC3E}">
        <p14:creationId xmlns:p14="http://schemas.microsoft.com/office/powerpoint/2010/main" val="3361433304"/>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Performing a Review</a:t>
            </a:r>
            <a:br>
              <a:rPr lang="en-US" sz="2400" dirty="0"/>
            </a:br>
            <a:r>
              <a:rPr lang="en-US" sz="1600" dirty="0"/>
              <a:t>(Confirm all Responses)</a:t>
            </a:r>
          </a:p>
        </p:txBody>
      </p:sp>
      <p:pic>
        <p:nvPicPr>
          <p:cNvPr id="5" name="Content Placeholder 4">
            <a:extLst>
              <a:ext uri="{FF2B5EF4-FFF2-40B4-BE49-F238E27FC236}">
                <a16:creationId xmlns:a16="http://schemas.microsoft.com/office/drawing/2014/main" id="{A3EEC8EF-2164-4295-8C4A-0D644262E09A}"/>
              </a:ext>
            </a:extLst>
          </p:cNvPr>
          <p:cNvPicPr>
            <a:picLocks noGrp="1" noChangeAspect="1"/>
          </p:cNvPicPr>
          <p:nvPr>
            <p:ph idx="1"/>
          </p:nvPr>
        </p:nvPicPr>
        <p:blipFill>
          <a:blip r:embed="rId3"/>
          <a:stretch>
            <a:fillRect/>
          </a:stretch>
        </p:blipFill>
        <p:spPr>
          <a:xfrm>
            <a:off x="1807412" y="1371788"/>
            <a:ext cx="8976852" cy="4971525"/>
          </a:xfrm>
          <a:prstGeom prst="rect">
            <a:avLst/>
          </a:prstGeom>
        </p:spPr>
      </p:pic>
      <p:sp>
        <p:nvSpPr>
          <p:cNvPr id="4" name="Slide Number Placeholder 3"/>
          <p:cNvSpPr>
            <a:spLocks noGrp="1"/>
          </p:cNvSpPr>
          <p:nvPr>
            <p:ph type="sldNum" sz="quarter" idx="10"/>
          </p:nvPr>
        </p:nvSpPr>
        <p:spPr/>
        <p:txBody>
          <a:bodyPr/>
          <a:lstStyle/>
          <a:p>
            <a:fld id="{7C414AED-89CE-4A48-8B2B-1B3A5C68EA2A}" type="slidenum">
              <a:rPr lang="en-US" smtClean="0"/>
              <a:t>24</a:t>
            </a:fld>
            <a:endParaRPr lang="en-US" dirty="0"/>
          </a:p>
        </p:txBody>
      </p:sp>
    </p:spTree>
    <p:extLst>
      <p:ext uri="{BB962C8B-B14F-4D97-AF65-F5344CB8AC3E}">
        <p14:creationId xmlns:p14="http://schemas.microsoft.com/office/powerpoint/2010/main" val="1907224081"/>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Performing a Review</a:t>
            </a:r>
            <a:br>
              <a:rPr lang="en-US" sz="2400" dirty="0"/>
            </a:br>
            <a:r>
              <a:rPr lang="en-US" sz="1600" dirty="0"/>
              <a:t>(Submit Review)</a:t>
            </a:r>
          </a:p>
        </p:txBody>
      </p:sp>
      <p:pic>
        <p:nvPicPr>
          <p:cNvPr id="5" name="Content Placeholder 4">
            <a:extLst>
              <a:ext uri="{FF2B5EF4-FFF2-40B4-BE49-F238E27FC236}">
                <a16:creationId xmlns:a16="http://schemas.microsoft.com/office/drawing/2014/main" id="{75A4E6FA-3783-4260-9966-E9EE3181472A}"/>
              </a:ext>
            </a:extLst>
          </p:cNvPr>
          <p:cNvPicPr>
            <a:picLocks noGrp="1" noChangeAspect="1"/>
          </p:cNvPicPr>
          <p:nvPr>
            <p:ph idx="1"/>
          </p:nvPr>
        </p:nvPicPr>
        <p:blipFill>
          <a:blip r:embed="rId3"/>
          <a:stretch>
            <a:fillRect/>
          </a:stretch>
        </p:blipFill>
        <p:spPr>
          <a:xfrm>
            <a:off x="1621410" y="1451575"/>
            <a:ext cx="9426804" cy="4858479"/>
          </a:xfrm>
          <a:prstGeom prst="rect">
            <a:avLst/>
          </a:prstGeom>
        </p:spPr>
      </p:pic>
      <p:sp>
        <p:nvSpPr>
          <p:cNvPr id="4" name="Slide Number Placeholder 3"/>
          <p:cNvSpPr>
            <a:spLocks noGrp="1"/>
          </p:cNvSpPr>
          <p:nvPr>
            <p:ph type="sldNum" sz="quarter" idx="10"/>
          </p:nvPr>
        </p:nvSpPr>
        <p:spPr/>
        <p:txBody>
          <a:bodyPr/>
          <a:lstStyle/>
          <a:p>
            <a:fld id="{7C414AED-89CE-4A48-8B2B-1B3A5C68EA2A}" type="slidenum">
              <a:rPr lang="en-US" smtClean="0"/>
              <a:t>25</a:t>
            </a:fld>
            <a:endParaRPr lang="en-US" dirty="0"/>
          </a:p>
        </p:txBody>
      </p:sp>
    </p:spTree>
    <p:extLst>
      <p:ext uri="{BB962C8B-B14F-4D97-AF65-F5344CB8AC3E}">
        <p14:creationId xmlns:p14="http://schemas.microsoft.com/office/powerpoint/2010/main" val="2952515171"/>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Calibri"/>
              </a:rPr>
              <a:t>QMS Error message or Issues</a:t>
            </a:r>
            <a:endParaRPr lang="en-US" sz="2800" dirty="0"/>
          </a:p>
        </p:txBody>
      </p:sp>
      <p:pic>
        <p:nvPicPr>
          <p:cNvPr id="5" name="Content Placeholder 4">
            <a:extLst>
              <a:ext uri="{FF2B5EF4-FFF2-40B4-BE49-F238E27FC236}">
                <a16:creationId xmlns:a16="http://schemas.microsoft.com/office/drawing/2014/main" id="{5A3A0D7C-C5B2-4EE5-B160-D8EE6F093568}"/>
              </a:ext>
            </a:extLst>
          </p:cNvPr>
          <p:cNvPicPr>
            <a:picLocks noGrp="1" noChangeAspect="1"/>
          </p:cNvPicPr>
          <p:nvPr>
            <p:ph idx="1"/>
          </p:nvPr>
        </p:nvPicPr>
        <p:blipFill>
          <a:blip r:embed="rId3"/>
          <a:stretch>
            <a:fillRect/>
          </a:stretch>
        </p:blipFill>
        <p:spPr>
          <a:xfrm>
            <a:off x="1461155" y="1362609"/>
            <a:ext cx="9832156" cy="4938413"/>
          </a:xfrm>
          <a:prstGeom prst="rect">
            <a:avLst/>
          </a:prstGeom>
        </p:spPr>
      </p:pic>
      <p:sp>
        <p:nvSpPr>
          <p:cNvPr id="4" name="Slide Number Placeholder 3"/>
          <p:cNvSpPr>
            <a:spLocks noGrp="1"/>
          </p:cNvSpPr>
          <p:nvPr>
            <p:ph type="sldNum" sz="quarter" idx="10"/>
          </p:nvPr>
        </p:nvSpPr>
        <p:spPr/>
        <p:txBody>
          <a:bodyPr/>
          <a:lstStyle/>
          <a:p>
            <a:fld id="{7C414AED-89CE-4A48-8B2B-1B3A5C68EA2A}" type="slidenum">
              <a:rPr lang="en-US" smtClean="0"/>
              <a:t>26</a:t>
            </a:fld>
            <a:endParaRPr lang="en-US" dirty="0"/>
          </a:p>
        </p:txBody>
      </p:sp>
    </p:spTree>
    <p:extLst>
      <p:ext uri="{BB962C8B-B14F-4D97-AF65-F5344CB8AC3E}">
        <p14:creationId xmlns:p14="http://schemas.microsoft.com/office/powerpoint/2010/main" val="2785604785"/>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Recap</a:t>
            </a:r>
          </a:p>
        </p:txBody>
      </p:sp>
      <p:sp>
        <p:nvSpPr>
          <p:cNvPr id="4" name="Slide Number Placeholder 3"/>
          <p:cNvSpPr>
            <a:spLocks noGrp="1"/>
          </p:cNvSpPr>
          <p:nvPr>
            <p:ph type="sldNum" sz="quarter" idx="10"/>
          </p:nvPr>
        </p:nvSpPr>
        <p:spPr/>
        <p:txBody>
          <a:bodyPr/>
          <a:lstStyle/>
          <a:p>
            <a:fld id="{7C414AED-89CE-4A48-8B2B-1B3A5C68EA2A}" type="slidenum">
              <a:rPr lang="en-US" smtClean="0"/>
              <a:t>27</a:t>
            </a:fld>
            <a:endParaRPr lang="en-US" dirty="0"/>
          </a:p>
        </p:txBody>
      </p:sp>
      <p:sp>
        <p:nvSpPr>
          <p:cNvPr id="5" name="Content Placeholder 2">
            <a:extLst>
              <a:ext uri="{FF2B5EF4-FFF2-40B4-BE49-F238E27FC236}">
                <a16:creationId xmlns:a16="http://schemas.microsoft.com/office/drawing/2014/main" id="{4A02D7C9-FA8C-4F3C-AC3A-7F1F4EEF9611}"/>
              </a:ext>
            </a:extLst>
          </p:cNvPr>
          <p:cNvSpPr>
            <a:spLocks noGrp="1"/>
          </p:cNvSpPr>
          <p:nvPr>
            <p:ph idx="1"/>
          </p:nvPr>
        </p:nvSpPr>
        <p:spPr>
          <a:xfrm>
            <a:off x="847725" y="1589088"/>
            <a:ext cx="10945813" cy="4692650"/>
          </a:xfrm>
        </p:spPr>
        <p:txBody>
          <a:bodyPr>
            <a:normAutofit/>
          </a:bodyPr>
          <a:lstStyle/>
          <a:p>
            <a:pPr lvl="0" fontAlgn="auto">
              <a:spcAft>
                <a:spcPts val="0"/>
              </a:spcAft>
              <a:buClrTx/>
            </a:pPr>
            <a:endParaRPr lang="en-US" kern="1200" dirty="0">
              <a:solidFill>
                <a:prstClr val="black"/>
              </a:solidFill>
              <a:latin typeface="Calibri"/>
            </a:endParaRPr>
          </a:p>
          <a:p>
            <a:pPr lvl="0" fontAlgn="auto">
              <a:spcAft>
                <a:spcPts val="0"/>
              </a:spcAft>
              <a:buClrTx/>
            </a:pPr>
            <a:r>
              <a:rPr lang="en-US" kern="1200" dirty="0">
                <a:solidFill>
                  <a:prstClr val="black"/>
                </a:solidFill>
                <a:latin typeface="Calibri"/>
              </a:rPr>
              <a:t>Access to QMS</a:t>
            </a:r>
          </a:p>
          <a:p>
            <a:pPr lvl="0" fontAlgn="auto">
              <a:spcAft>
                <a:spcPts val="0"/>
              </a:spcAft>
              <a:buClrTx/>
            </a:pPr>
            <a:r>
              <a:rPr lang="en-US" kern="1200" dirty="0">
                <a:solidFill>
                  <a:prstClr val="black"/>
                </a:solidFill>
                <a:latin typeface="Calibri"/>
              </a:rPr>
              <a:t>Understanding QMS Terminology</a:t>
            </a:r>
          </a:p>
          <a:p>
            <a:pPr lvl="0" fontAlgn="auto">
              <a:spcAft>
                <a:spcPts val="0"/>
              </a:spcAft>
              <a:buClrTx/>
            </a:pPr>
            <a:r>
              <a:rPr lang="en-US" kern="1200" dirty="0">
                <a:solidFill>
                  <a:prstClr val="black"/>
                </a:solidFill>
                <a:latin typeface="Calibri"/>
              </a:rPr>
              <a:t>Know the basic functions of the “Review Landing Page” tab</a:t>
            </a:r>
          </a:p>
          <a:p>
            <a:pPr lvl="0" fontAlgn="auto">
              <a:spcAft>
                <a:spcPts val="0"/>
              </a:spcAft>
              <a:buClrTx/>
            </a:pPr>
            <a:r>
              <a:rPr lang="en-US" kern="1200" dirty="0">
                <a:solidFill>
                  <a:prstClr val="black"/>
                </a:solidFill>
                <a:latin typeface="Calibri"/>
              </a:rPr>
              <a:t>How to use the field, Benefit Claim ID (BCID)</a:t>
            </a:r>
          </a:p>
          <a:p>
            <a:pPr lvl="0" fontAlgn="auto">
              <a:spcAft>
                <a:spcPts val="0"/>
              </a:spcAft>
              <a:buClrTx/>
            </a:pPr>
            <a:r>
              <a:rPr lang="en-US" kern="1200" dirty="0">
                <a:solidFill>
                  <a:prstClr val="black"/>
                </a:solidFill>
                <a:latin typeface="Calibri"/>
              </a:rPr>
              <a:t>Performing an Initial Review</a:t>
            </a:r>
          </a:p>
          <a:p>
            <a:pPr lvl="0" fontAlgn="auto">
              <a:spcAft>
                <a:spcPts val="0"/>
              </a:spcAft>
              <a:buClrTx/>
            </a:pPr>
            <a:r>
              <a:rPr lang="en-US" kern="1200" dirty="0">
                <a:solidFill>
                  <a:prstClr val="black"/>
                </a:solidFill>
                <a:latin typeface="Calibri"/>
              </a:rPr>
              <a:t>QMS Error message and other Issues</a:t>
            </a:r>
          </a:p>
          <a:p>
            <a:endParaRPr lang="en-US" dirty="0"/>
          </a:p>
        </p:txBody>
      </p:sp>
    </p:spTree>
    <p:extLst>
      <p:ext uri="{BB962C8B-B14F-4D97-AF65-F5344CB8AC3E}">
        <p14:creationId xmlns:p14="http://schemas.microsoft.com/office/powerpoint/2010/main" val="2226028572"/>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Things to Remember</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28</a:t>
            </a:fld>
            <a:endParaRPr lang="en-US" dirty="0"/>
          </a:p>
        </p:txBody>
      </p:sp>
      <p:sp>
        <p:nvSpPr>
          <p:cNvPr id="5" name="Content Placeholder 2">
            <a:extLst>
              <a:ext uri="{FF2B5EF4-FFF2-40B4-BE49-F238E27FC236}">
                <a16:creationId xmlns:a16="http://schemas.microsoft.com/office/drawing/2014/main" id="{53BA7A78-48C6-4403-856C-A9FBB9CD6C1E}"/>
              </a:ext>
            </a:extLst>
          </p:cNvPr>
          <p:cNvSpPr txBox="1">
            <a:spLocks/>
          </p:cNvSpPr>
          <p:nvPr/>
        </p:nvSpPr>
        <p:spPr bwMode="auto">
          <a:xfrm>
            <a:off x="1852260" y="1405894"/>
            <a:ext cx="8097838" cy="495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rmAutofit lnSpcReduction="10000"/>
          </a:bodyPr>
          <a:lstStyle>
            <a:lvl1pPr marL="342900" indent="-342900" algn="l" rtl="0" eaLnBrk="1" fontAlgn="base" hangingPunct="1">
              <a:spcBef>
                <a:spcPct val="20000"/>
              </a:spcBef>
              <a:spcAft>
                <a:spcPct val="0"/>
              </a:spcAft>
              <a:buClr>
                <a:srgbClr val="FF0000"/>
              </a:buClr>
              <a:buFont typeface="Arial" panose="020B0604020202020204" pitchFamily="34" charset="0"/>
              <a:buChar char="•"/>
              <a:defRPr sz="2800">
                <a:solidFill>
                  <a:srgbClr val="000066"/>
                </a:solidFill>
                <a:latin typeface="Arial" panose="020B0604020202020204" pitchFamily="34" charset="0"/>
                <a:ea typeface="+mn-ea"/>
                <a:cs typeface="Arial" panose="020B0604020202020204" pitchFamily="34" charset="0"/>
              </a:defRPr>
            </a:lvl1pPr>
            <a:lvl2pPr marL="860425" indent="-403225" algn="l" rtl="0" eaLnBrk="1" fontAlgn="base" hangingPunct="1">
              <a:spcBef>
                <a:spcPct val="20000"/>
              </a:spcBef>
              <a:spcAft>
                <a:spcPct val="0"/>
              </a:spcAft>
              <a:buClr>
                <a:srgbClr val="FF0000"/>
              </a:buClr>
              <a:buFont typeface="Wingdings" panose="05000000000000000000" pitchFamily="2" charset="2"/>
              <a:buChar char="Ø"/>
              <a:defRPr sz="2400">
                <a:solidFill>
                  <a:srgbClr val="000066"/>
                </a:solidFill>
                <a:latin typeface="Arial" panose="020B0604020202020204" pitchFamily="34" charset="0"/>
                <a:cs typeface="Arial" panose="020B0604020202020204" pitchFamily="34" charset="0"/>
              </a:defRPr>
            </a:lvl2pPr>
            <a:lvl3pPr marL="1258888" indent="-344488" algn="l" rtl="0" eaLnBrk="1" fontAlgn="base" hangingPunct="1">
              <a:spcBef>
                <a:spcPct val="20000"/>
              </a:spcBef>
              <a:spcAft>
                <a:spcPct val="0"/>
              </a:spcAft>
              <a:buClr>
                <a:srgbClr val="CC0000"/>
              </a:buClr>
              <a:buFont typeface="Wingdings" panose="05000000000000000000" pitchFamily="2" charset="2"/>
              <a:buChar char="ü"/>
              <a:defRPr sz="2000">
                <a:solidFill>
                  <a:srgbClr val="000066"/>
                </a:solidFill>
                <a:latin typeface="Arial" panose="020B0604020202020204" pitchFamily="34" charset="0"/>
                <a:cs typeface="Arial" panose="020B0604020202020204" pitchFamily="34" charset="0"/>
              </a:defRPr>
            </a:lvl3pPr>
            <a:lvl4pPr marL="1709738" indent="-338138" algn="l" rtl="0" eaLnBrk="1" fontAlgn="base" hangingPunct="1">
              <a:spcBef>
                <a:spcPct val="20000"/>
              </a:spcBef>
              <a:spcAft>
                <a:spcPct val="0"/>
              </a:spcAft>
              <a:buClr>
                <a:srgbClr val="FF0000"/>
              </a:buClr>
              <a:buFont typeface="Wingdings" panose="05000000000000000000" pitchFamily="2" charset="2"/>
              <a:buChar char="v"/>
              <a:defRPr sz="2000">
                <a:solidFill>
                  <a:srgbClr val="000066"/>
                </a:solidFill>
                <a:latin typeface="Arial" panose="020B0604020202020204" pitchFamily="34" charset="0"/>
                <a:cs typeface="Arial" panose="020B0604020202020204" pitchFamily="34" charset="0"/>
              </a:defRPr>
            </a:lvl4pPr>
            <a:lvl5pPr marL="2173288" indent="-344488" algn="l" rtl="0" eaLnBrk="1" fontAlgn="base" hangingPunct="1">
              <a:spcBef>
                <a:spcPct val="20000"/>
              </a:spcBef>
              <a:spcAft>
                <a:spcPct val="0"/>
              </a:spcAft>
              <a:buClr>
                <a:srgbClr val="FF0000"/>
              </a:buClr>
              <a:buFont typeface="Courier New" panose="02070309020205020404" pitchFamily="49" charset="0"/>
              <a:buChar char="o"/>
              <a:defRPr sz="2000">
                <a:solidFill>
                  <a:srgbClr val="000066"/>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a:buFont typeface="Wingdings" panose="05000000000000000000" pitchFamily="2" charset="2"/>
              <a:buChar char="Ø"/>
              <a:defRPr/>
            </a:pPr>
            <a:r>
              <a:rPr lang="en-US" sz="2000" kern="0" dirty="0"/>
              <a:t>For quicker access to QMS, </a:t>
            </a:r>
            <a:r>
              <a:rPr lang="en-US" sz="2000" b="1" kern="0" dirty="0"/>
              <a:t>create a shortcut in “Favorites” or “Favorites Bar” </a:t>
            </a:r>
            <a:r>
              <a:rPr lang="en-US" sz="2000" kern="0" dirty="0"/>
              <a:t>. </a:t>
            </a:r>
          </a:p>
          <a:p>
            <a:pPr>
              <a:buFont typeface="Wingdings" panose="05000000000000000000" pitchFamily="2" charset="2"/>
              <a:buChar char="Ø"/>
              <a:defRPr/>
            </a:pPr>
            <a:r>
              <a:rPr lang="en-US" sz="2000" kern="0" dirty="0"/>
              <a:t>The “Request a New Review” button will not give you a review if </a:t>
            </a:r>
            <a:r>
              <a:rPr lang="en-US" sz="2000" b="1" kern="0" dirty="0"/>
              <a:t>Review Status shows “In process”. </a:t>
            </a:r>
          </a:p>
          <a:p>
            <a:pPr>
              <a:buFont typeface="Wingdings" panose="05000000000000000000" pitchFamily="2" charset="2"/>
              <a:buChar char="Ø"/>
              <a:defRPr/>
            </a:pPr>
            <a:r>
              <a:rPr lang="en-US" sz="2000" kern="0" dirty="0"/>
              <a:t>Any action or editing taken on a review, </a:t>
            </a:r>
            <a:r>
              <a:rPr lang="en-US" sz="2000" b="1" kern="0" dirty="0"/>
              <a:t>a comment is always required.</a:t>
            </a:r>
            <a:endParaRPr lang="en-US" sz="2400" b="1" kern="0" dirty="0"/>
          </a:p>
          <a:p>
            <a:pPr>
              <a:buFont typeface="Wingdings" panose="05000000000000000000" pitchFamily="2" charset="2"/>
              <a:buChar char="Ø"/>
              <a:defRPr/>
            </a:pPr>
            <a:r>
              <a:rPr lang="en-US" sz="2000" kern="0" dirty="0"/>
              <a:t>The Benefit Claim ID# can be used to </a:t>
            </a:r>
            <a:r>
              <a:rPr lang="en-US" sz="2000" b="1" kern="0" dirty="0"/>
              <a:t>open the claim in VBMS.</a:t>
            </a:r>
          </a:p>
          <a:p>
            <a:pPr>
              <a:buFont typeface="Wingdings" panose="05000000000000000000" pitchFamily="2" charset="2"/>
              <a:buChar char="Ø"/>
              <a:defRPr/>
            </a:pPr>
            <a:r>
              <a:rPr lang="en-US" sz="2000" kern="0" dirty="0"/>
              <a:t>If VBMS does not react to a BCID search or gives an error message no claim found, it could be due to </a:t>
            </a:r>
            <a:r>
              <a:rPr lang="en-US" sz="2000" b="1" kern="0" dirty="0"/>
              <a:t>an improper/low Security Level.</a:t>
            </a:r>
          </a:p>
          <a:p>
            <a:pPr>
              <a:buFont typeface="Wingdings" panose="05000000000000000000" pitchFamily="2" charset="2"/>
              <a:buChar char="Ø"/>
              <a:defRPr/>
            </a:pPr>
            <a:r>
              <a:rPr lang="en-US" sz="2000" kern="0" dirty="0"/>
              <a:t>Non critical errors will be resolved and any communication to employee will be </a:t>
            </a:r>
            <a:r>
              <a:rPr lang="en-US" sz="2000" b="1" kern="0" dirty="0"/>
              <a:t>outside of QMS. i.e. E-mail, Skype (IM), Phone</a:t>
            </a:r>
          </a:p>
          <a:p>
            <a:pPr>
              <a:buFont typeface="Wingdings" panose="05000000000000000000" pitchFamily="2" charset="2"/>
              <a:buChar char="Ø"/>
              <a:defRPr/>
            </a:pPr>
            <a:r>
              <a:rPr lang="en-US" sz="2000" kern="0" dirty="0"/>
              <a:t>All error messages or issues with QMS will be referred to </a:t>
            </a:r>
            <a:r>
              <a:rPr lang="en-US" sz="2000" b="1" kern="0" dirty="0"/>
              <a:t>your QRT Coach Team, first.</a:t>
            </a:r>
          </a:p>
          <a:p>
            <a:pPr>
              <a:spcBef>
                <a:spcPts val="0"/>
              </a:spcBef>
              <a:buFont typeface="Wingdings" panose="05000000000000000000" pitchFamily="2" charset="2"/>
              <a:buChar char="Ø"/>
              <a:defRPr/>
            </a:pPr>
            <a:r>
              <a:rPr lang="en-US" sz="2000" b="1" kern="0" dirty="0"/>
              <a:t> NEVER select “Perform Review” when you currently have Perform a review open!</a:t>
            </a:r>
          </a:p>
          <a:p>
            <a:pPr>
              <a:buFont typeface="Wingdings" panose="05000000000000000000" pitchFamily="2" charset="2"/>
              <a:buChar char="Ø"/>
              <a:defRPr/>
            </a:pPr>
            <a:endParaRPr lang="en-US" sz="2000" kern="0" dirty="0"/>
          </a:p>
        </p:txBody>
      </p:sp>
    </p:spTree>
    <p:extLst>
      <p:ext uri="{BB962C8B-B14F-4D97-AF65-F5344CB8AC3E}">
        <p14:creationId xmlns:p14="http://schemas.microsoft.com/office/powerpoint/2010/main" val="839411371"/>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Georgia" pitchFamily="18" charset="0"/>
                <a:cs typeface="Georgia" pitchFamily="18" charset="0"/>
              </a:rPr>
              <a:t>Discussion and Questions </a:t>
            </a:r>
            <a:endParaRPr lang="en-US" dirty="0"/>
          </a:p>
        </p:txBody>
      </p:sp>
      <p:pic>
        <p:nvPicPr>
          <p:cNvPr id="5" name="Content Placeholder 4">
            <a:extLst>
              <a:ext uri="{FF2B5EF4-FFF2-40B4-BE49-F238E27FC236}">
                <a16:creationId xmlns:a16="http://schemas.microsoft.com/office/drawing/2014/main" id="{5557F398-4DDA-4C49-891E-3475C35A0747}"/>
              </a:ext>
            </a:extLst>
          </p:cNvPr>
          <p:cNvPicPr>
            <a:picLocks noGrp="1" noChangeAspect="1"/>
          </p:cNvPicPr>
          <p:nvPr>
            <p:ph idx="1"/>
          </p:nvPr>
        </p:nvPicPr>
        <p:blipFill>
          <a:blip r:embed="rId3"/>
          <a:stretch>
            <a:fillRect/>
          </a:stretch>
        </p:blipFill>
        <p:spPr>
          <a:xfrm>
            <a:off x="3327662" y="1632570"/>
            <a:ext cx="6495068" cy="4656521"/>
          </a:xfrm>
          <a:prstGeom prst="rect">
            <a:avLst/>
          </a:prstGeom>
        </p:spPr>
      </p:pic>
      <p:sp>
        <p:nvSpPr>
          <p:cNvPr id="4" name="Slide Number Placeholder 3"/>
          <p:cNvSpPr>
            <a:spLocks noGrp="1"/>
          </p:cNvSpPr>
          <p:nvPr>
            <p:ph type="sldNum" sz="quarter" idx="10"/>
          </p:nvPr>
        </p:nvSpPr>
        <p:spPr/>
        <p:txBody>
          <a:bodyPr/>
          <a:lstStyle/>
          <a:p>
            <a:fld id="{7C414AED-89CE-4A48-8B2B-1B3A5C68EA2A}" type="slidenum">
              <a:rPr lang="en-US" smtClean="0"/>
              <a:t>29</a:t>
            </a:fld>
            <a:endParaRPr lang="en-US" dirty="0"/>
          </a:p>
        </p:txBody>
      </p:sp>
    </p:spTree>
    <p:extLst>
      <p:ext uri="{BB962C8B-B14F-4D97-AF65-F5344CB8AC3E}">
        <p14:creationId xmlns:p14="http://schemas.microsoft.com/office/powerpoint/2010/main" val="2517779566"/>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endParaRPr lang="en-US" sz="3300" dirty="0"/>
          </a:p>
          <a:p>
            <a:endParaRPr lang="en-US" sz="3300" dirty="0"/>
          </a:p>
          <a:p>
            <a:r>
              <a:rPr lang="en-US" sz="3300" dirty="0"/>
              <a:t>QMS User Guide</a:t>
            </a:r>
          </a:p>
          <a:p>
            <a:r>
              <a:rPr lang="en-US" altLang="en-US" sz="3300" dirty="0"/>
              <a:t>M21-4, CH 6</a:t>
            </a:r>
            <a:endParaRPr lang="en-US" altLang="en-US" sz="2500" dirty="0"/>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3</a:t>
            </a:fld>
            <a:endParaRPr lang="en-US" dirty="0"/>
          </a:p>
        </p:txBody>
      </p:sp>
    </p:spTree>
    <p:extLst>
      <p:ext uri="{BB962C8B-B14F-4D97-AF65-F5344CB8AC3E}">
        <p14:creationId xmlns:p14="http://schemas.microsoft.com/office/powerpoint/2010/main" val="3396410738"/>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QMS Terminology</a:t>
            </a:r>
          </a:p>
        </p:txBody>
      </p:sp>
      <p:sp>
        <p:nvSpPr>
          <p:cNvPr id="3" name="Content Placeholder 2"/>
          <p:cNvSpPr>
            <a:spLocks noGrp="1"/>
          </p:cNvSpPr>
          <p:nvPr>
            <p:ph idx="1"/>
          </p:nvPr>
        </p:nvSpPr>
        <p:spPr>
          <a:xfrm>
            <a:off x="832416" y="1422015"/>
            <a:ext cx="10945906" cy="4691641"/>
          </a:xfrm>
        </p:spPr>
        <p:txBody>
          <a:bodyPr/>
          <a:lstStyle/>
          <a:p>
            <a:pPr lvl="0" fontAlgn="auto">
              <a:spcAft>
                <a:spcPts val="0"/>
              </a:spcAft>
              <a:buClrTx/>
              <a:defRPr/>
            </a:pPr>
            <a:endParaRPr lang="en-US" dirty="0">
              <a:solidFill>
                <a:prstClr val="black"/>
              </a:solidFill>
            </a:endParaRPr>
          </a:p>
          <a:p>
            <a:pPr lvl="0" fontAlgn="auto">
              <a:spcAft>
                <a:spcPts val="0"/>
              </a:spcAft>
              <a:buClrTx/>
              <a:defRPr/>
            </a:pPr>
            <a:r>
              <a:rPr lang="en-US" dirty="0">
                <a:solidFill>
                  <a:prstClr val="black"/>
                </a:solidFill>
              </a:rPr>
              <a:t>Review Types – VSRPREMQRL and VSRPOSTMentor</a:t>
            </a:r>
          </a:p>
          <a:p>
            <a:pPr lvl="0" fontAlgn="auto">
              <a:spcAft>
                <a:spcPts val="0"/>
              </a:spcAft>
              <a:buClrTx/>
              <a:defRPr/>
            </a:pPr>
            <a:r>
              <a:rPr lang="en-US" dirty="0">
                <a:solidFill>
                  <a:prstClr val="black"/>
                </a:solidFill>
              </a:rPr>
              <a:t>Review Status – In-process, On-hold</a:t>
            </a:r>
          </a:p>
          <a:p>
            <a:pPr lvl="0" fontAlgn="auto">
              <a:spcAft>
                <a:spcPts val="0"/>
              </a:spcAft>
              <a:buClrTx/>
              <a:defRPr/>
            </a:pPr>
            <a:r>
              <a:rPr lang="en-US" dirty="0">
                <a:solidFill>
                  <a:prstClr val="black"/>
                </a:solidFill>
              </a:rPr>
              <a:t>Review Levels – Initial (INIT)</a:t>
            </a:r>
          </a:p>
          <a:p>
            <a:pPr lvl="0" fontAlgn="auto">
              <a:spcAft>
                <a:spcPts val="0"/>
              </a:spcAft>
              <a:buClrTx/>
              <a:defRPr/>
            </a:pPr>
            <a:r>
              <a:rPr lang="en-US" dirty="0">
                <a:solidFill>
                  <a:prstClr val="black"/>
                </a:solidFill>
              </a:rPr>
              <a:t>Individual QMS Tabs – Home, Chatter, Reviews Landing Page and Error Correction</a:t>
            </a:r>
          </a:p>
          <a:p>
            <a:pPr lvl="0" fontAlgn="auto">
              <a:spcAft>
                <a:spcPts val="0"/>
              </a:spcAft>
              <a:buClrTx/>
              <a:defRPr/>
            </a:pPr>
            <a:r>
              <a:rPr lang="en-US" dirty="0">
                <a:solidFill>
                  <a:prstClr val="black"/>
                </a:solidFill>
              </a:rPr>
              <a:t>Other QMS Terms – QMS Checklist, Benefit Claim ID (BCID)</a:t>
            </a:r>
          </a:p>
          <a:p>
            <a:pPr marL="91440">
              <a:lnSpc>
                <a:spcPct val="150000"/>
              </a:lnSpc>
            </a:pP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4</a:t>
            </a:fld>
            <a:endParaRPr lang="en-US" dirty="0"/>
          </a:p>
        </p:txBody>
      </p:sp>
    </p:spTree>
    <p:extLst>
      <p:ext uri="{BB962C8B-B14F-4D97-AF65-F5344CB8AC3E}">
        <p14:creationId xmlns:p14="http://schemas.microsoft.com/office/powerpoint/2010/main" val="739559235"/>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Access QMS</a:t>
            </a:r>
            <a:br>
              <a:rPr lang="en-US" dirty="0"/>
            </a:br>
            <a:r>
              <a:rPr lang="en-US" dirty="0"/>
              <a:t>(Access to Salesforce App)</a:t>
            </a:r>
          </a:p>
        </p:txBody>
      </p:sp>
      <p:sp>
        <p:nvSpPr>
          <p:cNvPr id="4" name="Slide Number Placeholder 3"/>
          <p:cNvSpPr>
            <a:spLocks noGrp="1"/>
          </p:cNvSpPr>
          <p:nvPr>
            <p:ph type="sldNum" sz="quarter" idx="10"/>
          </p:nvPr>
        </p:nvSpPr>
        <p:spPr/>
        <p:txBody>
          <a:bodyPr/>
          <a:lstStyle/>
          <a:p>
            <a:fld id="{7C414AED-89CE-4A48-8B2B-1B3A5C68EA2A}" type="slidenum">
              <a:rPr lang="en-US" smtClean="0"/>
              <a:t>5</a:t>
            </a:fld>
            <a:endParaRPr lang="en-US" dirty="0"/>
          </a:p>
        </p:txBody>
      </p:sp>
      <p:sp>
        <p:nvSpPr>
          <p:cNvPr id="6" name="Content Placeholder 5">
            <a:extLst>
              <a:ext uri="{FF2B5EF4-FFF2-40B4-BE49-F238E27FC236}">
                <a16:creationId xmlns:a16="http://schemas.microsoft.com/office/drawing/2014/main" id="{90B7D2FA-A727-4A17-BB3B-68453A2E78DB}"/>
              </a:ext>
            </a:extLst>
          </p:cNvPr>
          <p:cNvSpPr>
            <a:spLocks noGrp="1"/>
          </p:cNvSpPr>
          <p:nvPr>
            <p:ph idx="1"/>
          </p:nvPr>
        </p:nvSpPr>
        <p:spPr>
          <a:xfrm>
            <a:off x="847725" y="1589088"/>
            <a:ext cx="10945813" cy="2973764"/>
          </a:xfrm>
          <a:prstGeom prst="rect">
            <a:avLst/>
          </a:prstGeom>
        </p:spPr>
        <p:txBody>
          <a:bodyPr wrap="square">
            <a:spAutoFit/>
          </a:bodyPr>
          <a:lstStyle/>
          <a:p>
            <a:pPr marL="342900" marR="0" lvl="0" indent="-342900"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prstClr val="black"/>
                </a:solidFill>
                <a:effectLst/>
                <a:uLnTx/>
                <a:uFillTx/>
              </a:rPr>
              <a:t>Single sign-on method in Salesforce site</a:t>
            </a:r>
          </a:p>
          <a:p>
            <a:pPr lvl="1" defTabSz="914400">
              <a:spcBef>
                <a:spcPct val="20000"/>
              </a:spcBef>
              <a:defRPr/>
            </a:pPr>
            <a:r>
              <a:rPr lang="en-US" kern="0" dirty="0">
                <a:solidFill>
                  <a:prstClr val="black"/>
                </a:solidFill>
              </a:rPr>
              <a:t>via Start – All Apps – VBAPPS – Salesforce</a:t>
            </a:r>
          </a:p>
          <a:p>
            <a:pPr lvl="1" defTabSz="914400">
              <a:spcBef>
                <a:spcPct val="20000"/>
              </a:spcBef>
              <a:defRPr/>
            </a:pPr>
            <a:r>
              <a:rPr lang="en-US" kern="0" dirty="0">
                <a:solidFill>
                  <a:prstClr val="black"/>
                </a:solidFill>
                <a:hlinkClick r:id="rId3"/>
              </a:rPr>
              <a:t>https://va.my.salesforce.com/</a:t>
            </a:r>
            <a:r>
              <a:rPr lang="en-US" kern="0" dirty="0">
                <a:solidFill>
                  <a:prstClr val="black"/>
                </a:solidFill>
              </a:rPr>
              <a:t> </a:t>
            </a:r>
          </a:p>
          <a:p>
            <a:pPr lvl="1" defTabSz="914400">
              <a:spcBef>
                <a:spcPct val="20000"/>
              </a:spcBef>
              <a:defRPr/>
            </a:pPr>
            <a:r>
              <a:rPr lang="en-US" kern="0" dirty="0">
                <a:solidFill>
                  <a:prstClr val="black"/>
                </a:solidFill>
              </a:rPr>
              <a:t>First time in Salesforce</a:t>
            </a:r>
          </a:p>
          <a:p>
            <a:pPr lvl="1" defTabSz="914400">
              <a:spcBef>
                <a:spcPct val="20000"/>
              </a:spcBef>
              <a:defRPr/>
            </a:pPr>
            <a:endParaRPr lang="en-US" sz="3200" kern="0" dirty="0">
              <a:solidFill>
                <a:prstClr val="black"/>
              </a:solidFill>
            </a:endParaRPr>
          </a:p>
          <a:p>
            <a:pPr lvl="1" defTabSz="914400">
              <a:spcBef>
                <a:spcPct val="20000"/>
              </a:spcBef>
              <a:defRPr/>
            </a:pPr>
            <a:endParaRPr kumimoji="0" lang="en-US" sz="3200" b="0" i="0" u="none" strike="noStrike" kern="0" cap="none" spc="0" normalizeH="0" baseline="0" noProof="0" dirty="0">
              <a:ln>
                <a:noFill/>
              </a:ln>
              <a:solidFill>
                <a:prstClr val="black"/>
              </a:solidFill>
              <a:effectLst/>
              <a:uLnTx/>
              <a:uFillTx/>
            </a:endParaRPr>
          </a:p>
        </p:txBody>
      </p:sp>
      <p:pic>
        <p:nvPicPr>
          <p:cNvPr id="7" name="Picture 6">
            <a:extLst>
              <a:ext uri="{FF2B5EF4-FFF2-40B4-BE49-F238E27FC236}">
                <a16:creationId xmlns:a16="http://schemas.microsoft.com/office/drawing/2014/main" id="{96B9695E-E4F6-4FF6-8BB5-DE9EB0E4B75B}"/>
              </a:ext>
            </a:extLst>
          </p:cNvPr>
          <p:cNvPicPr>
            <a:picLocks noChangeAspect="1"/>
          </p:cNvPicPr>
          <p:nvPr/>
        </p:nvPicPr>
        <p:blipFill>
          <a:blip r:embed="rId4"/>
          <a:stretch>
            <a:fillRect/>
          </a:stretch>
        </p:blipFill>
        <p:spPr>
          <a:xfrm>
            <a:off x="1219200" y="3555999"/>
            <a:ext cx="9347200" cy="2299855"/>
          </a:xfrm>
          <a:prstGeom prst="rect">
            <a:avLst/>
          </a:prstGeom>
        </p:spPr>
      </p:pic>
    </p:spTree>
    <p:extLst>
      <p:ext uri="{BB962C8B-B14F-4D97-AF65-F5344CB8AC3E}">
        <p14:creationId xmlns:p14="http://schemas.microsoft.com/office/powerpoint/2010/main" val="858519211"/>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2400" dirty="0"/>
            </a:br>
            <a:r>
              <a:rPr lang="en-US" sz="2800" dirty="0"/>
              <a:t>How to Access QMS</a:t>
            </a:r>
            <a:br>
              <a:rPr lang="en-US" sz="2800" dirty="0"/>
            </a:br>
            <a:r>
              <a:rPr lang="en-US" sz="2800" dirty="0"/>
              <a:t>(Lightning to Salesforce Classic)</a:t>
            </a:r>
            <a:br>
              <a:rPr lang="en-US" dirty="0"/>
            </a:b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6</a:t>
            </a:fld>
            <a:endParaRPr lang="en-US" dirty="0"/>
          </a:p>
        </p:txBody>
      </p:sp>
      <p:sp>
        <p:nvSpPr>
          <p:cNvPr id="5" name="Content Placeholder 4">
            <a:extLst>
              <a:ext uri="{FF2B5EF4-FFF2-40B4-BE49-F238E27FC236}">
                <a16:creationId xmlns:a16="http://schemas.microsoft.com/office/drawing/2014/main" id="{283120DD-9007-46EC-B916-6149D57EE7C1}"/>
              </a:ext>
            </a:extLst>
          </p:cNvPr>
          <p:cNvSpPr>
            <a:spLocks noGrp="1"/>
          </p:cNvSpPr>
          <p:nvPr>
            <p:ph idx="1"/>
          </p:nvPr>
        </p:nvSpPr>
        <p:spPr>
          <a:xfrm>
            <a:off x="847725" y="1589088"/>
            <a:ext cx="10945813" cy="1668791"/>
          </a:xfrm>
          <a:prstGeom prst="rect">
            <a:avLst/>
          </a:prstGeom>
        </p:spPr>
        <p:txBody>
          <a:bodyPr wrap="square">
            <a:spAutoFit/>
          </a:bodyPr>
          <a:lstStyle/>
          <a:p>
            <a:pPr marL="342900" marR="0" lvl="0" indent="-342900"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0" cap="none" spc="0" normalizeH="0" baseline="0" noProof="0" dirty="0">
                <a:ln>
                  <a:noFill/>
                </a:ln>
                <a:solidFill>
                  <a:prstClr val="black"/>
                </a:solidFill>
                <a:effectLst/>
                <a:uLnTx/>
                <a:uFillTx/>
              </a:rPr>
              <a:t>Now you will need to switch from Lightning view to Salesforce Classic</a:t>
            </a:r>
          </a:p>
          <a:p>
            <a:pPr marL="342900" marR="0" lvl="0" indent="-342900"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0" cap="none" spc="0" normalizeH="0" baseline="0" noProof="0" dirty="0">
              <a:ln>
                <a:noFill/>
              </a:ln>
              <a:solidFill>
                <a:prstClr val="black"/>
              </a:solidFill>
              <a:effectLst/>
              <a:uLnTx/>
              <a:uFillTx/>
            </a:endParaRPr>
          </a:p>
        </p:txBody>
      </p:sp>
      <p:pic>
        <p:nvPicPr>
          <p:cNvPr id="6" name="Picture 5">
            <a:extLst>
              <a:ext uri="{FF2B5EF4-FFF2-40B4-BE49-F238E27FC236}">
                <a16:creationId xmlns:a16="http://schemas.microsoft.com/office/drawing/2014/main" id="{B990FF27-60A3-4A19-B24C-05803500E4EE}"/>
              </a:ext>
            </a:extLst>
          </p:cNvPr>
          <p:cNvPicPr/>
          <p:nvPr/>
        </p:nvPicPr>
        <p:blipFill>
          <a:blip r:embed="rId3"/>
          <a:stretch>
            <a:fillRect/>
          </a:stretch>
        </p:blipFill>
        <p:spPr>
          <a:xfrm>
            <a:off x="847725" y="2707311"/>
            <a:ext cx="9644308" cy="3241002"/>
          </a:xfrm>
          <a:prstGeom prst="rect">
            <a:avLst/>
          </a:prstGeom>
        </p:spPr>
      </p:pic>
    </p:spTree>
    <p:extLst>
      <p:ext uri="{BB962C8B-B14F-4D97-AF65-F5344CB8AC3E}">
        <p14:creationId xmlns:p14="http://schemas.microsoft.com/office/powerpoint/2010/main" val="4085097640"/>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Access QMS (cont.)</a:t>
            </a:r>
          </a:p>
        </p:txBody>
      </p:sp>
      <p:sp>
        <p:nvSpPr>
          <p:cNvPr id="4" name="Slide Number Placeholder 3"/>
          <p:cNvSpPr>
            <a:spLocks noGrp="1"/>
          </p:cNvSpPr>
          <p:nvPr>
            <p:ph type="sldNum" sz="quarter" idx="10"/>
          </p:nvPr>
        </p:nvSpPr>
        <p:spPr/>
        <p:txBody>
          <a:bodyPr/>
          <a:lstStyle/>
          <a:p>
            <a:fld id="{7C414AED-89CE-4A48-8B2B-1B3A5C68EA2A}" type="slidenum">
              <a:rPr lang="en-US" smtClean="0"/>
              <a:t>7</a:t>
            </a:fld>
            <a:endParaRPr lang="en-US" dirty="0"/>
          </a:p>
        </p:txBody>
      </p:sp>
      <p:pic>
        <p:nvPicPr>
          <p:cNvPr id="5" name="Content Placeholder 4">
            <a:extLst>
              <a:ext uri="{FF2B5EF4-FFF2-40B4-BE49-F238E27FC236}">
                <a16:creationId xmlns:a16="http://schemas.microsoft.com/office/drawing/2014/main" id="{B5434107-1F6D-48DF-9A45-E0C5DE5A0013}"/>
              </a:ext>
            </a:extLst>
          </p:cNvPr>
          <p:cNvPicPr>
            <a:picLocks noGrp="1" noChangeAspect="1"/>
          </p:cNvPicPr>
          <p:nvPr>
            <p:ph idx="1"/>
          </p:nvPr>
        </p:nvPicPr>
        <p:blipFill>
          <a:blip r:embed="rId3"/>
          <a:stretch>
            <a:fillRect/>
          </a:stretch>
        </p:blipFill>
        <p:spPr>
          <a:xfrm>
            <a:off x="1586213" y="1316989"/>
            <a:ext cx="8976852" cy="4964749"/>
          </a:xfrm>
          <a:prstGeom prst="rect">
            <a:avLst/>
          </a:prstGeom>
        </p:spPr>
      </p:pic>
    </p:spTree>
    <p:extLst>
      <p:ext uri="{BB962C8B-B14F-4D97-AF65-F5344CB8AC3E}">
        <p14:creationId xmlns:p14="http://schemas.microsoft.com/office/powerpoint/2010/main" val="2511797607"/>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Tab</a:t>
            </a:r>
          </a:p>
        </p:txBody>
      </p:sp>
      <p:sp>
        <p:nvSpPr>
          <p:cNvPr id="4" name="Slide Number Placeholder 3"/>
          <p:cNvSpPr>
            <a:spLocks noGrp="1"/>
          </p:cNvSpPr>
          <p:nvPr>
            <p:ph type="sldNum" sz="quarter" idx="10"/>
          </p:nvPr>
        </p:nvSpPr>
        <p:spPr/>
        <p:txBody>
          <a:bodyPr/>
          <a:lstStyle/>
          <a:p>
            <a:fld id="{7C414AED-89CE-4A48-8B2B-1B3A5C68EA2A}" type="slidenum">
              <a:rPr lang="en-US" smtClean="0"/>
              <a:t>8</a:t>
            </a:fld>
            <a:endParaRPr lang="en-US" dirty="0"/>
          </a:p>
        </p:txBody>
      </p:sp>
      <p:pic>
        <p:nvPicPr>
          <p:cNvPr id="6" name="Content Placeholder 5">
            <a:extLst>
              <a:ext uri="{FF2B5EF4-FFF2-40B4-BE49-F238E27FC236}">
                <a16:creationId xmlns:a16="http://schemas.microsoft.com/office/drawing/2014/main" id="{4585737B-9F9B-4ABF-8462-E35856EF7B84}"/>
              </a:ext>
            </a:extLst>
          </p:cNvPr>
          <p:cNvPicPr>
            <a:picLocks noGrp="1" noChangeAspect="1"/>
          </p:cNvPicPr>
          <p:nvPr>
            <p:ph idx="1"/>
          </p:nvPr>
        </p:nvPicPr>
        <p:blipFill>
          <a:blip r:embed="rId3"/>
          <a:stretch>
            <a:fillRect/>
          </a:stretch>
        </p:blipFill>
        <p:spPr>
          <a:xfrm>
            <a:off x="2281287" y="1366887"/>
            <a:ext cx="8078771" cy="4873576"/>
          </a:xfrm>
          <a:prstGeom prst="rect">
            <a:avLst/>
          </a:prstGeom>
        </p:spPr>
      </p:pic>
    </p:spTree>
    <p:extLst>
      <p:ext uri="{BB962C8B-B14F-4D97-AF65-F5344CB8AC3E}">
        <p14:creationId xmlns:p14="http://schemas.microsoft.com/office/powerpoint/2010/main" val="4105329795"/>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“Reviews Landing Page”</a:t>
            </a:r>
            <a:br>
              <a:rPr lang="en-US" dirty="0"/>
            </a:br>
            <a:r>
              <a:rPr lang="en-US" sz="2000" dirty="0"/>
              <a:t>(My Reviews)</a:t>
            </a: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9</a:t>
            </a:fld>
            <a:endParaRPr lang="en-US" dirty="0"/>
          </a:p>
        </p:txBody>
      </p:sp>
      <p:sp>
        <p:nvSpPr>
          <p:cNvPr id="6" name="Rectangle 5">
            <a:extLst>
              <a:ext uri="{FF2B5EF4-FFF2-40B4-BE49-F238E27FC236}">
                <a16:creationId xmlns:a16="http://schemas.microsoft.com/office/drawing/2014/main" id="{BB989150-2E22-469E-BFF5-7E4C69026130}"/>
              </a:ext>
            </a:extLst>
          </p:cNvPr>
          <p:cNvSpPr/>
          <p:nvPr/>
        </p:nvSpPr>
        <p:spPr>
          <a:xfrm>
            <a:off x="1550131" y="4516408"/>
            <a:ext cx="7858125" cy="1477328"/>
          </a:xfrm>
          <a:prstGeom prst="rect">
            <a:avLst/>
          </a:prstGeom>
        </p:spPr>
        <p:txBody>
          <a:bodyPr wrap="square">
            <a:spAutoFit/>
          </a:bodyPr>
          <a:lstStyle/>
          <a:p>
            <a:r>
              <a:rPr lang="en-US" dirty="0"/>
              <a:t>This screen provides all pending reviews individually selected by using the “Request a New Review” button.  The button provides the QRS a review based on their preset availability in “QMS Information” located in the Contact Detail page. </a:t>
            </a:r>
          </a:p>
          <a:p>
            <a:endParaRPr lang="en-US" dirty="0"/>
          </a:p>
          <a:p>
            <a:r>
              <a:rPr lang="en-US" dirty="0"/>
              <a:t>Note: The Contact Detail page will not be addressed.  </a:t>
            </a:r>
          </a:p>
        </p:txBody>
      </p:sp>
      <p:pic>
        <p:nvPicPr>
          <p:cNvPr id="7" name="Content Placeholder 6">
            <a:extLst>
              <a:ext uri="{FF2B5EF4-FFF2-40B4-BE49-F238E27FC236}">
                <a16:creationId xmlns:a16="http://schemas.microsoft.com/office/drawing/2014/main" id="{6609FE16-D86C-4301-B396-B9B853643E9B}"/>
              </a:ext>
            </a:extLst>
          </p:cNvPr>
          <p:cNvPicPr>
            <a:picLocks noGrp="1" noChangeAspect="1"/>
          </p:cNvPicPr>
          <p:nvPr>
            <p:ph idx="1"/>
          </p:nvPr>
        </p:nvPicPr>
        <p:blipFill>
          <a:blip r:embed="rId3"/>
          <a:stretch>
            <a:fillRect/>
          </a:stretch>
        </p:blipFill>
        <p:spPr>
          <a:xfrm>
            <a:off x="1424878" y="1536569"/>
            <a:ext cx="7448601" cy="2938623"/>
          </a:xfrm>
          <a:prstGeom prst="rect">
            <a:avLst/>
          </a:prstGeom>
        </p:spPr>
      </p:pic>
    </p:spTree>
    <p:extLst>
      <p:ext uri="{BB962C8B-B14F-4D97-AF65-F5344CB8AC3E}">
        <p14:creationId xmlns:p14="http://schemas.microsoft.com/office/powerpoint/2010/main" val="3652647816"/>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heme/theme1.xml><?xml version="1.0" encoding="utf-8"?>
<a:theme xmlns:a="http://schemas.openxmlformats.org/drawingml/2006/main" name="Ppt0000000">
  <a:themeElements>
    <a:clrScheme name="Custom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000066"/>
      </a:folHlink>
    </a:clrScheme>
    <a:fontScheme name="SecBrfNov20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ecBrfNov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cBrfNov2002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cBrfNov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cBrfNov2002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cBrfNov2002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cBrfNov2002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E91A1BCDDB6D4E879527B81D28FB21" ma:contentTypeVersion="5" ma:contentTypeDescription="Create a new document." ma:contentTypeScope="" ma:versionID="a7034ccb6e8677fecdf17850350c463f">
  <xsd:schema xmlns:xsd="http://www.w3.org/2001/XMLSchema" xmlns:xs="http://www.w3.org/2001/XMLSchema" xmlns:p="http://schemas.microsoft.com/office/2006/metadata/properties" targetNamespace="http://schemas.microsoft.com/office/2006/metadata/properties" ma:root="true" ma:fieldsID="d6254111a8e32ab6085427428fc563f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F841B9-F256-4CB1-97A0-D3BB93DA7606}">
  <ds:schemaRefs>
    <ds:schemaRef ds:uri="http://schemas.microsoft.com/sharepoint/v3/contenttype/forms"/>
  </ds:schemaRefs>
</ds:datastoreItem>
</file>

<file path=customXml/itemProps2.xml><?xml version="1.0" encoding="utf-8"?>
<ds:datastoreItem xmlns:ds="http://schemas.openxmlformats.org/officeDocument/2006/customXml" ds:itemID="{5A94588C-E34C-4DF3-8A8E-A0EED5A305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CD7B6E5-0F04-4CEF-A7BC-E28EF6BF7FB8}">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14196</TotalTime>
  <Words>2486</Words>
  <Application>Microsoft Office PowerPoint</Application>
  <PresentationFormat>Widescreen</PresentationFormat>
  <Paragraphs>240</Paragraphs>
  <Slides>29</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Arial Black</vt:lpstr>
      <vt:lpstr>Calibri</vt:lpstr>
      <vt:lpstr>Century Schoolbook</vt:lpstr>
      <vt:lpstr>Courier New</vt:lpstr>
      <vt:lpstr>Georgia</vt:lpstr>
      <vt:lpstr>Tahoma</vt:lpstr>
      <vt:lpstr>Wingdings</vt:lpstr>
      <vt:lpstr>Ppt0000000</vt:lpstr>
      <vt:lpstr>PowerPoint Presentation</vt:lpstr>
      <vt:lpstr>Objectives</vt:lpstr>
      <vt:lpstr>References</vt:lpstr>
      <vt:lpstr>QMS Terminology</vt:lpstr>
      <vt:lpstr>How to Access QMS (Access to Salesforce App)</vt:lpstr>
      <vt:lpstr> How to Access QMS (Lightning to Salesforce Classic) </vt:lpstr>
      <vt:lpstr>How to Access QMS (cont.)</vt:lpstr>
      <vt:lpstr>“Home” Tab</vt:lpstr>
      <vt:lpstr>“Reviews Landing Page” (My Reviews)</vt:lpstr>
      <vt:lpstr>How to use the field, Benefit Claim ID (BCID)</vt:lpstr>
      <vt:lpstr>How to use the field, Benefit Claim ID (BCID)</vt:lpstr>
      <vt:lpstr>“Reviews Landing Page” (Review Details)</vt:lpstr>
      <vt:lpstr>“Reviews Landing Page”  (Review Details)</vt:lpstr>
      <vt:lpstr>“Reviews Landing Page” (Review Details)</vt:lpstr>
      <vt:lpstr>“Reviews Landing Page” (Review Details)</vt:lpstr>
      <vt:lpstr>“Reviews Landing Page” (Review Details)</vt:lpstr>
      <vt:lpstr>Performing a Review (Initial Action)</vt:lpstr>
      <vt:lpstr>Performing a Review (Review Checklist)</vt:lpstr>
      <vt:lpstr>Performing a Review (List of Errors)</vt:lpstr>
      <vt:lpstr>Performing a Review (Error Citation)</vt:lpstr>
      <vt:lpstr>Performing a Review (Error Citation)</vt:lpstr>
      <vt:lpstr>Performing a Review (Complete Checklist)</vt:lpstr>
      <vt:lpstr>Performing a Review (Review Summary)</vt:lpstr>
      <vt:lpstr>Performing a Review (Confirm all Responses)</vt:lpstr>
      <vt:lpstr>Performing a Review (Submit Review)</vt:lpstr>
      <vt:lpstr>QMS Error message or Issues</vt:lpstr>
      <vt:lpstr>Recap</vt:lpstr>
      <vt:lpstr>Things to Remember</vt:lpstr>
      <vt:lpstr>Discussion and Questions </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Management System (QMS) PowerPoint Presentation</dc:title>
  <dc:subject/>
  <dc:creator>Department of Veterans Affairs, Veterans Benefits Administration, Compensation Service, STAFF</dc:creator>
  <cp:lastModifiedBy>Kathy Poole</cp:lastModifiedBy>
  <cp:revision>1163</cp:revision>
  <dcterms:created xsi:type="dcterms:W3CDTF">2014-04-30T02:32:11Z</dcterms:created>
  <dcterms:modified xsi:type="dcterms:W3CDTF">2020-10-05T16:48:42Z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0x01010000E91A1BCDDB6D4E879527B81D28FB21</vt:lpwstr>
  </property>
  <property fmtid="{D5CDD505-2E9C-101B-9397-08002B2CF9AE}" pid="8" name="Language">
    <vt:lpwstr>en</vt:lpwstr>
  </property>
  <property fmtid="{D5CDD505-2E9C-101B-9397-08002B2CF9AE}" pid="9" name="Type">
    <vt:lpwstr>Presentation</vt:lpwstr>
  </property>
</Properties>
</file>