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44"/>
  </p:notesMasterIdLst>
  <p:sldIdLst>
    <p:sldId id="786" r:id="rId5"/>
    <p:sldId id="787" r:id="rId6"/>
    <p:sldId id="788" r:id="rId7"/>
    <p:sldId id="793" r:id="rId8"/>
    <p:sldId id="789" r:id="rId9"/>
    <p:sldId id="790" r:id="rId10"/>
    <p:sldId id="814" r:id="rId11"/>
    <p:sldId id="832" r:id="rId12"/>
    <p:sldId id="833" r:id="rId13"/>
    <p:sldId id="834" r:id="rId14"/>
    <p:sldId id="791" r:id="rId15"/>
    <p:sldId id="836" r:id="rId16"/>
    <p:sldId id="843" r:id="rId17"/>
    <p:sldId id="841" r:id="rId18"/>
    <p:sldId id="842" r:id="rId19"/>
    <p:sldId id="844" r:id="rId20"/>
    <p:sldId id="798" r:id="rId21"/>
    <p:sldId id="810" r:id="rId22"/>
    <p:sldId id="799" r:id="rId23"/>
    <p:sldId id="800" r:id="rId24"/>
    <p:sldId id="823" r:id="rId25"/>
    <p:sldId id="804" r:id="rId26"/>
    <p:sldId id="805" r:id="rId27"/>
    <p:sldId id="809" r:id="rId28"/>
    <p:sldId id="807" r:id="rId29"/>
    <p:sldId id="808" r:id="rId30"/>
    <p:sldId id="806" r:id="rId31"/>
    <p:sldId id="820" r:id="rId32"/>
    <p:sldId id="822" r:id="rId33"/>
    <p:sldId id="821" r:id="rId34"/>
    <p:sldId id="838" r:id="rId35"/>
    <p:sldId id="840" r:id="rId36"/>
    <p:sldId id="813" r:id="rId37"/>
    <p:sldId id="837" r:id="rId38"/>
    <p:sldId id="824" r:id="rId39"/>
    <p:sldId id="825" r:id="rId40"/>
    <p:sldId id="826" r:id="rId41"/>
    <p:sldId id="827" r:id="rId42"/>
    <p:sldId id="828" r:id="rId43"/>
  </p:sldIdLst>
  <p:sldSz cx="12192000" cy="6858000"/>
  <p:notesSz cx="6858000" cy="9144000"/>
  <p:custDataLst>
    <p:tags r:id="rId4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inos, Alexandria, VBAVACO" initials="KAV" lastIdx="2" clrIdx="0">
    <p:extLst>
      <p:ext uri="{19B8F6BF-5375-455C-9EA6-DF929625EA0E}">
        <p15:presenceInfo xmlns:p15="http://schemas.microsoft.com/office/powerpoint/2012/main" userId="S::Alexandria.Katinos@va.gov::cbe4351a-7940-4ed7-bc47-3b713fded8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CECFF"/>
    <a:srgbClr val="000066"/>
    <a:srgbClr val="1D3275"/>
    <a:srgbClr val="FF3300"/>
    <a:srgbClr val="0000FF"/>
    <a:srgbClr val="66CCFF"/>
    <a:srgbClr val="3333FF"/>
    <a:srgbClr val="7C5F1E"/>
    <a:srgbClr val="E7D0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55" autoAdjust="0"/>
    <p:restoredTop sz="99301" autoAdjust="0"/>
  </p:normalViewPr>
  <p:slideViewPr>
    <p:cSldViewPr snapToGrid="0">
      <p:cViewPr varScale="1">
        <p:scale>
          <a:sx n="110" d="100"/>
          <a:sy n="110" d="100"/>
        </p:scale>
        <p:origin x="162"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3" d="100"/>
          <a:sy n="53" d="100"/>
        </p:scale>
        <p:origin x="-286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05838-7BCA-4652-9007-BD0302928936}" type="datetimeFigureOut">
              <a:rPr lang="en-US" smtClean="0"/>
              <a:t>10/5/2020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dirty="0"/>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501649" y="2969606"/>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5" name="Line 5"/>
          <p:cNvSpPr>
            <a:spLocks noChangeShapeType="1"/>
          </p:cNvSpPr>
          <p:nvPr/>
        </p:nvSpPr>
        <p:spPr bwMode="auto">
          <a:xfrm>
            <a:off x="499533" y="2875289"/>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p>
        </p:txBody>
      </p:sp>
      <p:pic>
        <p:nvPicPr>
          <p:cNvPr id="10" name="Picture 23"/>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373485" y="792892"/>
            <a:ext cx="3946677" cy="3933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691956896"/>
      </p:ext>
    </p:extLst>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1520776356"/>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15149" y="0"/>
            <a:ext cx="8976852" cy="1179321"/>
          </a:xfrm>
        </p:spPr>
        <p:txBody>
          <a:bodyPr/>
          <a:lstStyle/>
          <a:p>
            <a:r>
              <a:rPr lang="en-US" dirty="0"/>
              <a:t>Click to edit Master title style</a:t>
            </a:r>
          </a:p>
        </p:txBody>
      </p:sp>
      <p:sp>
        <p:nvSpPr>
          <p:cNvPr id="3" name="Content Placeholder 2"/>
          <p:cNvSpPr>
            <a:spLocks noGrp="1"/>
          </p:cNvSpPr>
          <p:nvPr>
            <p:ph idx="1"/>
          </p:nvPr>
        </p:nvSpPr>
        <p:spPr>
          <a:xfrm>
            <a:off x="847165" y="1589518"/>
            <a:ext cx="10945906" cy="4691641"/>
          </a:xfrm>
        </p:spPr>
        <p:txBody>
          <a:bodyPr/>
          <a:lstStyle>
            <a:lvl1pPr>
              <a:defRPr>
                <a:solidFill>
                  <a:srgbClr val="000066"/>
                </a:solidFill>
              </a:defRPr>
            </a:lvl1pPr>
            <a:lvl2pPr marL="860425" indent="-403225">
              <a:buClr>
                <a:srgbClr val="FF0000"/>
              </a:buClr>
              <a:buFont typeface="Wingdings" panose="05000000000000000000" pitchFamily="2" charset="2"/>
              <a:buChar char="Ø"/>
              <a:defRPr>
                <a:solidFill>
                  <a:srgbClr val="000066"/>
                </a:solidFill>
                <a:latin typeface="Arial" panose="020B0604020202020204" pitchFamily="34" charset="0"/>
                <a:cs typeface="Arial" panose="020B0604020202020204" pitchFamily="34" charset="0"/>
              </a:defRPr>
            </a:lvl2pPr>
            <a:lvl3pPr marL="1258888" indent="-344488">
              <a:buFont typeface="Wingdings" panose="05000000000000000000" pitchFamily="2" charset="2"/>
              <a:buChar char="ü"/>
              <a:defRPr>
                <a:solidFill>
                  <a:srgbClr val="000066"/>
                </a:solidFill>
                <a:latin typeface="Arial" panose="020B0604020202020204" pitchFamily="34" charset="0"/>
                <a:cs typeface="Arial" panose="020B0604020202020204" pitchFamily="34" charset="0"/>
              </a:defRPr>
            </a:lvl3pPr>
            <a:lvl4pPr marL="1709738" indent="-338138">
              <a:buClr>
                <a:srgbClr val="FF0000"/>
              </a:buClr>
              <a:buFont typeface="Wingdings" panose="05000000000000000000" pitchFamily="2" charset="2"/>
              <a:buChar char="v"/>
              <a:defRPr>
                <a:solidFill>
                  <a:srgbClr val="000066"/>
                </a:solidFill>
                <a:latin typeface="Arial" panose="020B0604020202020204" pitchFamily="34" charset="0"/>
                <a:cs typeface="Arial" panose="020B0604020202020204" pitchFamily="34" charset="0"/>
              </a:defRPr>
            </a:lvl4pPr>
            <a:lvl5pPr marL="2173288" indent="-344488">
              <a:buClr>
                <a:srgbClr val="FF0000"/>
              </a:buClr>
              <a:buFont typeface="Courier New" panose="02070309020205020404" pitchFamily="49" charset="0"/>
              <a:buChar char="o"/>
              <a:defRPr>
                <a:solidFill>
                  <a:srgbClr val="000066"/>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278502549"/>
      </p:ext>
    </p:extLst>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18357842"/>
      </p:ext>
    </p:extLst>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538704649"/>
      </p:ext>
    </p:extLst>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229896" y="0"/>
            <a:ext cx="8962103" cy="1175657"/>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127231076"/>
      </p:ext>
    </p:extLst>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1363441376"/>
      </p:ext>
    </p:extLst>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3501218521"/>
      </p:ext>
    </p:extLst>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2453744763"/>
      </p:ext>
    </p:extLst>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2714953659"/>
      </p:ext>
    </p:extLst>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463553" y="1327042"/>
            <a:ext cx="11728448" cy="0"/>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1028" name="Rectangle 4"/>
          <p:cNvSpPr>
            <a:spLocks noChangeArrowheads="1"/>
          </p:cNvSpPr>
          <p:nvPr/>
        </p:nvSpPr>
        <p:spPr bwMode="auto">
          <a:xfrm>
            <a:off x="463553" y="1199871"/>
            <a:ext cx="11728448" cy="50800"/>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dirty="0"/>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222215" name="Rectangle 7"/>
          <p:cNvSpPr>
            <a:spLocks noGrp="1" noChangeArrowheads="1"/>
          </p:cNvSpPr>
          <p:nvPr>
            <p:ph type="title"/>
          </p:nvPr>
        </p:nvSpPr>
        <p:spPr bwMode="auto">
          <a:xfrm>
            <a:off x="3208665" y="0"/>
            <a:ext cx="8983333" cy="119987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59367" y="1573306"/>
            <a:ext cx="11044767" cy="4732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dirty="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dirty="0"/>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p>
        </p:txBody>
      </p:sp>
      <p:sp>
        <p:nvSpPr>
          <p:cNvPr id="18" name="Rectangle 17"/>
          <p:cNvSpPr/>
          <p:nvPr userDrawn="1"/>
        </p:nvSpPr>
        <p:spPr>
          <a:xfrm>
            <a:off x="565152" y="6386630"/>
            <a:ext cx="10008569" cy="479842"/>
          </a:xfrm>
          <a:prstGeom prst="rect">
            <a:avLst/>
          </a:prstGeom>
          <a:gradFill flip="none" rotWithShape="1">
            <a:gsLst>
              <a:gs pos="0">
                <a:srgbClr val="1D3275"/>
              </a:gs>
              <a:gs pos="100000">
                <a:srgbClr val="111E46"/>
              </a:gs>
            </a:gsLst>
            <a:lin ang="2700000" scaled="1"/>
            <a:tileRect/>
          </a:grad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pic>
        <p:nvPicPr>
          <p:cNvPr id="19" name="Picture 18" descr="3. VA-PRIMARY-HORIZONTAL-WHITE-VECTOR2.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182086" y="6396039"/>
            <a:ext cx="2209800" cy="461961"/>
          </a:xfrm>
          <a:prstGeom prst="rect">
            <a:avLst/>
          </a:prstGeom>
        </p:spPr>
      </p:pic>
      <p:sp>
        <p:nvSpPr>
          <p:cNvPr id="2" name="TextBox 1"/>
          <p:cNvSpPr txBox="1"/>
          <p:nvPr userDrawn="1"/>
        </p:nvSpPr>
        <p:spPr>
          <a:xfrm>
            <a:off x="626534" y="6433668"/>
            <a:ext cx="7244900" cy="369332"/>
          </a:xfrm>
          <a:prstGeom prst="rect">
            <a:avLst/>
          </a:prstGeom>
          <a:noFill/>
        </p:spPr>
        <p:txBody>
          <a:bodyPr wrap="square" rtlCol="0">
            <a:spAutoFit/>
          </a:bodyPr>
          <a:lstStyle/>
          <a:p>
            <a:r>
              <a:rPr lang="en-US" sz="1800" dirty="0">
                <a:solidFill>
                  <a:schemeClr val="bg1"/>
                </a:solidFill>
                <a:latin typeface="Arial Black" panose="020B0A04020102020204" pitchFamily="34" charset="0"/>
              </a:rPr>
              <a:t>Compensation</a:t>
            </a:r>
            <a:r>
              <a:rPr lang="en-US" sz="1800" baseline="0" dirty="0">
                <a:solidFill>
                  <a:schemeClr val="bg1"/>
                </a:solidFill>
                <a:latin typeface="Arial Black" panose="020B0A04020102020204" pitchFamily="34" charset="0"/>
              </a:rPr>
              <a:t> Service Quality Assurance</a:t>
            </a:r>
            <a:endParaRPr lang="en-US" sz="1800" dirty="0">
              <a:solidFill>
                <a:schemeClr val="bg1"/>
              </a:solidFill>
              <a:latin typeface="Arial Black" panose="020B0A04020102020204" pitchFamily="34" charset="0"/>
            </a:endParaRPr>
          </a:p>
        </p:txBody>
      </p:sp>
      <p:cxnSp>
        <p:nvCxnSpPr>
          <p:cNvPr id="5" name="Straight Connector 4">
            <a:extLst>
              <a:ext uri="{FF2B5EF4-FFF2-40B4-BE49-F238E27FC236}">
                <a16:creationId xmlns:a16="http://schemas.microsoft.com/office/drawing/2014/main" id="{D3709D1B-6294-4726-B871-5207A75E1632}"/>
              </a:ext>
            </a:extLst>
          </p:cNvPr>
          <p:cNvCxnSpPr/>
          <p:nvPr userDrawn="1"/>
        </p:nvCxnSpPr>
        <p:spPr bwMode="auto">
          <a:xfrm>
            <a:off x="3208666" y="0"/>
            <a:ext cx="0" cy="1199871"/>
          </a:xfrm>
          <a:prstGeom prst="line">
            <a:avLst/>
          </a:prstGeom>
          <a:solidFill>
            <a:schemeClr val="accent1"/>
          </a:solidFill>
          <a:ln w="57150" cap="flat" cmpd="sng" algn="ctr">
            <a:solidFill>
              <a:srgbClr val="1D3275"/>
            </a:solidFill>
            <a:prstDash val="solid"/>
            <a:round/>
            <a:headEnd type="none" w="sm" len="sm"/>
            <a:tailEnd type="none" w="sm" len="sm"/>
          </a:ln>
          <a:effectLst/>
        </p:spPr>
      </p:cxnSp>
      <p:pic>
        <p:nvPicPr>
          <p:cNvPr id="4" name="Picture 3">
            <a:extLst>
              <a:ext uri="{FF2B5EF4-FFF2-40B4-BE49-F238E27FC236}">
                <a16:creationId xmlns:a16="http://schemas.microsoft.com/office/drawing/2014/main" id="{FDBDD09C-AFEC-41E0-A19D-D21FB05CB370}"/>
              </a:ext>
            </a:extLst>
          </p:cNvPr>
          <p:cNvPicPr>
            <a:picLocks noChangeAspect="1"/>
          </p:cNvPicPr>
          <p:nvPr userDrawn="1"/>
        </p:nvPicPr>
        <p:blipFill>
          <a:blip r:embed="rId14"/>
          <a:stretch>
            <a:fillRect/>
          </a:stretch>
        </p:blipFill>
        <p:spPr>
          <a:xfrm>
            <a:off x="551686" y="195254"/>
            <a:ext cx="2568844" cy="809361"/>
          </a:xfrm>
          <a:prstGeom prst="rect">
            <a:avLst/>
          </a:prstGeom>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advClick="0"/>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rgbClr val="FF0000"/>
        </a:buClr>
        <a:buFont typeface="Arial" panose="020B0604020202020204" pitchFamily="34" charset="0"/>
        <a:buChar char="•"/>
        <a:defRPr sz="2800">
          <a:solidFill>
            <a:srgbClr val="000066"/>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C414AED-89CE-4A48-8B2B-1B3A5C68EA2A}" type="slidenum">
              <a:rPr lang="en-US" smtClean="0"/>
              <a:t>1</a:t>
            </a:fld>
            <a:endParaRPr lang="en-US" dirty="0"/>
          </a:p>
        </p:txBody>
      </p:sp>
      <p:sp>
        <p:nvSpPr>
          <p:cNvPr id="7" name="TextBox 1"/>
          <p:cNvSpPr txBox="1">
            <a:spLocks noChangeArrowheads="1"/>
          </p:cNvSpPr>
          <p:nvPr/>
        </p:nvSpPr>
        <p:spPr bwMode="auto">
          <a:xfrm>
            <a:off x="585494" y="2229142"/>
            <a:ext cx="11360074" cy="2616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CC0000"/>
              </a:buClr>
              <a:buFont typeface="Arial" charset="0"/>
              <a:buChar char="•"/>
              <a:defRPr sz="2800">
                <a:solidFill>
                  <a:srgbClr val="1D3275"/>
                </a:solidFill>
                <a:latin typeface="Arial" charset="0"/>
                <a:cs typeface="Arial" charset="0"/>
              </a:defRPr>
            </a:lvl1pPr>
            <a:lvl2pPr marL="742950" indent="-285750" eaLnBrk="0" hangingPunct="0">
              <a:spcBef>
                <a:spcPct val="20000"/>
              </a:spcBef>
              <a:buClr>
                <a:srgbClr val="FF0000"/>
              </a:buClr>
              <a:buFont typeface="Wingdings" pitchFamily="2" charset="2"/>
              <a:buChar char="Ø"/>
              <a:defRPr sz="2400">
                <a:solidFill>
                  <a:srgbClr val="1D3275"/>
                </a:solidFill>
                <a:latin typeface="Arial" charset="0"/>
                <a:cs typeface="Arial" charset="0"/>
              </a:defRPr>
            </a:lvl2pPr>
            <a:lvl3pPr marL="1143000" indent="-228600" eaLnBrk="0" hangingPunct="0">
              <a:spcBef>
                <a:spcPct val="20000"/>
              </a:spcBef>
              <a:buClr>
                <a:srgbClr val="CC0000"/>
              </a:buClr>
              <a:buFont typeface="Wingdings" pitchFamily="2" charset="2"/>
              <a:buChar char="ü"/>
              <a:defRPr sz="2000">
                <a:solidFill>
                  <a:srgbClr val="1D3275"/>
                </a:solidFill>
                <a:latin typeface="Tahoma" pitchFamily="34" charset="0"/>
                <a:cs typeface="Arial" charset="0"/>
              </a:defRPr>
            </a:lvl3pPr>
            <a:lvl4pPr marL="1600200" indent="-228600" eaLnBrk="0" hangingPunct="0">
              <a:spcBef>
                <a:spcPct val="20000"/>
              </a:spcBef>
              <a:buChar char="–"/>
              <a:defRPr sz="2000">
                <a:solidFill>
                  <a:srgbClr val="1D3275"/>
                </a:solidFill>
                <a:latin typeface="Tahoma" pitchFamily="34" charset="0"/>
                <a:cs typeface="Arial" charset="0"/>
              </a:defRPr>
            </a:lvl4pPr>
            <a:lvl5pPr marL="2057400" indent="-228600" eaLnBrk="0" hangingPunct="0">
              <a:spcBef>
                <a:spcPct val="20000"/>
              </a:spcBef>
              <a:buChar char="»"/>
              <a:defRPr sz="2000">
                <a:solidFill>
                  <a:srgbClr val="1D3275"/>
                </a:solidFill>
                <a:latin typeface="Tahoma" pitchFamily="34" charset="0"/>
                <a:cs typeface="Arial" charset="0"/>
              </a:defRPr>
            </a:lvl5pPr>
            <a:lvl6pPr marL="2514600" indent="-228600" eaLnBrk="0" fontAlgn="base" hangingPunct="0">
              <a:spcBef>
                <a:spcPct val="20000"/>
              </a:spcBef>
              <a:spcAft>
                <a:spcPct val="0"/>
              </a:spcAft>
              <a:buChar char="»"/>
              <a:defRPr sz="2000">
                <a:solidFill>
                  <a:srgbClr val="1D3275"/>
                </a:solidFill>
                <a:latin typeface="Tahoma" pitchFamily="34" charset="0"/>
                <a:cs typeface="Arial" charset="0"/>
              </a:defRPr>
            </a:lvl6pPr>
            <a:lvl7pPr marL="2971800" indent="-228600" eaLnBrk="0" fontAlgn="base" hangingPunct="0">
              <a:spcBef>
                <a:spcPct val="20000"/>
              </a:spcBef>
              <a:spcAft>
                <a:spcPct val="0"/>
              </a:spcAft>
              <a:buChar char="»"/>
              <a:defRPr sz="2000">
                <a:solidFill>
                  <a:srgbClr val="1D3275"/>
                </a:solidFill>
                <a:latin typeface="Tahoma" pitchFamily="34" charset="0"/>
                <a:cs typeface="Arial" charset="0"/>
              </a:defRPr>
            </a:lvl7pPr>
            <a:lvl8pPr marL="3429000" indent="-228600" eaLnBrk="0" fontAlgn="base" hangingPunct="0">
              <a:spcBef>
                <a:spcPct val="20000"/>
              </a:spcBef>
              <a:spcAft>
                <a:spcPct val="0"/>
              </a:spcAft>
              <a:buChar char="»"/>
              <a:defRPr sz="2000">
                <a:solidFill>
                  <a:srgbClr val="1D3275"/>
                </a:solidFill>
                <a:latin typeface="Tahoma" pitchFamily="34" charset="0"/>
                <a:cs typeface="Arial" charset="0"/>
              </a:defRPr>
            </a:lvl8pPr>
            <a:lvl9pPr marL="3886200" indent="-228600" eaLnBrk="0" fontAlgn="base" hangingPunct="0">
              <a:spcBef>
                <a:spcPct val="20000"/>
              </a:spcBef>
              <a:spcAft>
                <a:spcPct val="0"/>
              </a:spcAft>
              <a:buChar char="»"/>
              <a:defRPr sz="2000">
                <a:solidFill>
                  <a:srgbClr val="1D3275"/>
                </a:solidFill>
                <a:latin typeface="Tahoma" pitchFamily="34" charset="0"/>
                <a:cs typeface="Arial" charset="0"/>
              </a:defRPr>
            </a:lvl9pPr>
          </a:lstStyle>
          <a:p>
            <a:pPr lvl="0" algn="ctr" eaLnBrk="1" fontAlgn="base" hangingPunct="1">
              <a:spcBef>
                <a:spcPct val="0"/>
              </a:spcBef>
              <a:spcAft>
                <a:spcPct val="0"/>
              </a:spcAft>
              <a:buClrTx/>
              <a:buNone/>
              <a:defRPr/>
            </a:pPr>
            <a:r>
              <a:rPr lang="en-US" sz="5400" b="1" dirty="0"/>
              <a:t>VSR IQR Checklist </a:t>
            </a:r>
          </a:p>
          <a:p>
            <a:pPr lvl="0" algn="ctr" eaLnBrk="1" fontAlgn="base" hangingPunct="1">
              <a:spcBef>
                <a:spcPct val="0"/>
              </a:spcBef>
              <a:spcAft>
                <a:spcPct val="0"/>
              </a:spcAft>
              <a:buClrTx/>
              <a:buNone/>
              <a:defRPr/>
            </a:pPr>
            <a:r>
              <a:rPr lang="en-US" sz="5400" b="1" dirty="0"/>
              <a:t>Training for Mentors</a:t>
            </a:r>
          </a:p>
          <a:p>
            <a:pPr lvl="0" algn="ctr" eaLnBrk="1" fontAlgn="base" hangingPunct="1">
              <a:spcBef>
                <a:spcPct val="0"/>
              </a:spcBef>
              <a:spcAft>
                <a:spcPct val="0"/>
              </a:spcAft>
              <a:buClrTx/>
              <a:buNone/>
              <a:defRPr/>
            </a:pPr>
            <a:endParaRPr lang="en-US" altLang="en-US" dirty="0"/>
          </a:p>
          <a:p>
            <a:pPr lvl="0" algn="ctr" eaLnBrk="1" fontAlgn="base" hangingPunct="1">
              <a:spcBef>
                <a:spcPct val="0"/>
              </a:spcBef>
              <a:spcAft>
                <a:spcPct val="0"/>
              </a:spcAft>
              <a:buClrTx/>
              <a:buNone/>
              <a:defRPr/>
            </a:pPr>
            <a:r>
              <a:rPr lang="en-US" altLang="en-US" dirty="0"/>
              <a:t>July 2020</a:t>
            </a:r>
          </a:p>
        </p:txBody>
      </p:sp>
    </p:spTree>
    <p:extLst>
      <p:ext uri="{BB962C8B-B14F-4D97-AF65-F5344CB8AC3E}">
        <p14:creationId xmlns:p14="http://schemas.microsoft.com/office/powerpoint/2010/main" val="165063581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Required Error Narrative Elements</a:t>
            </a:r>
          </a:p>
        </p:txBody>
      </p:sp>
      <p:sp>
        <p:nvSpPr>
          <p:cNvPr id="3" name="Content Placeholder 2"/>
          <p:cNvSpPr>
            <a:spLocks noGrp="1"/>
          </p:cNvSpPr>
          <p:nvPr>
            <p:ph idx="1"/>
          </p:nvPr>
        </p:nvSpPr>
        <p:spPr>
          <a:xfrm>
            <a:off x="609600" y="1664709"/>
            <a:ext cx="10972800" cy="4691641"/>
          </a:xfrm>
        </p:spPr>
        <p:txBody>
          <a:bodyPr/>
          <a:lstStyle/>
          <a:p>
            <a:pPr marL="571500" indent="-571500">
              <a:buClr>
                <a:srgbClr val="000066"/>
              </a:buClr>
              <a:buAutoNum type="romanUcPeriod" startAt="3"/>
            </a:pPr>
            <a:r>
              <a:rPr lang="en-US" dirty="0"/>
              <a:t>   </a:t>
            </a:r>
            <a:r>
              <a:rPr lang="en-US" sz="2700" dirty="0"/>
              <a:t>Supporting Reference(s): Specific and all appropriate references 	to support the error citation and correction(s) required</a:t>
            </a:r>
          </a:p>
          <a:p>
            <a:pPr lvl="2">
              <a:buClr>
                <a:srgbClr val="1D3275"/>
              </a:buClr>
              <a:buFont typeface="Arial" panose="020B0604020202020204" pitchFamily="34" charset="0"/>
              <a:buChar char="•"/>
            </a:pPr>
            <a:r>
              <a:rPr lang="en-US" dirty="0"/>
              <a:t>Public Law (PL)</a:t>
            </a:r>
          </a:p>
          <a:p>
            <a:pPr lvl="2">
              <a:buClr>
                <a:srgbClr val="1D3275"/>
              </a:buClr>
              <a:buFont typeface="Arial" panose="020B0604020202020204" pitchFamily="34" charset="0"/>
              <a:buChar char="•"/>
            </a:pPr>
            <a:r>
              <a:rPr lang="en-US" dirty="0"/>
              <a:t>Regulation (CFR) and Manual (M21) instruction</a:t>
            </a:r>
          </a:p>
          <a:p>
            <a:pPr lvl="2">
              <a:buClr>
                <a:srgbClr val="1D3275"/>
              </a:buClr>
              <a:buFont typeface="Arial" panose="020B0604020202020204" pitchFamily="34" charset="0"/>
              <a:buChar char="•"/>
            </a:pPr>
            <a:r>
              <a:rPr lang="en-US" dirty="0"/>
              <a:t>Supporting aids such as the NWQ Playbook and VBMS User Guides.</a:t>
            </a:r>
          </a:p>
          <a:p>
            <a:pPr marL="0" indent="0">
              <a:buNone/>
            </a:pPr>
            <a:endParaRPr lang="en-US" sz="1000" dirty="0"/>
          </a:p>
          <a:p>
            <a:pPr marL="0" indent="0">
              <a:buNone/>
            </a:pPr>
            <a:r>
              <a:rPr lang="en-US" dirty="0"/>
              <a:t>	</a:t>
            </a:r>
            <a:r>
              <a:rPr lang="en-US" sz="2700" dirty="0"/>
              <a:t>Appropriate references </a:t>
            </a:r>
            <a:r>
              <a:rPr lang="en-US" sz="2700" u="sng" dirty="0"/>
              <a:t>do not</a:t>
            </a:r>
            <a:r>
              <a:rPr lang="en-US" sz="2700" dirty="0"/>
              <a:t> include:</a:t>
            </a:r>
          </a:p>
          <a:p>
            <a:pPr lvl="2">
              <a:buClr>
                <a:srgbClr val="1D3275"/>
              </a:buClr>
              <a:buFont typeface="Arial" panose="020B0604020202020204" pitchFamily="34" charset="0"/>
              <a:buChar char="•"/>
            </a:pPr>
            <a:r>
              <a:rPr lang="en-US" dirty="0"/>
              <a:t>Court cases without a supporting manual citation or regulation</a:t>
            </a:r>
          </a:p>
          <a:p>
            <a:pPr lvl="2">
              <a:buClr>
                <a:srgbClr val="1D3275"/>
              </a:buClr>
              <a:buFont typeface="Arial" panose="020B0604020202020204" pitchFamily="34" charset="0"/>
              <a:buChar char="•"/>
            </a:pPr>
            <a:r>
              <a:rPr lang="en-US" dirty="0"/>
              <a:t>Local policy directive</a:t>
            </a:r>
          </a:p>
          <a:p>
            <a:pPr lvl="2">
              <a:buClr>
                <a:srgbClr val="1D3275"/>
              </a:buClr>
              <a:buFont typeface="Arial" panose="020B0604020202020204" pitchFamily="34" charset="0"/>
              <a:buChar char="•"/>
            </a:pPr>
            <a:r>
              <a:rPr lang="en-US" dirty="0"/>
              <a:t>Fast Letters or Training Letters (unless relevant based upon a retroactive award), or</a:t>
            </a:r>
          </a:p>
          <a:p>
            <a:pPr lvl="2">
              <a:buClr>
                <a:srgbClr val="1D3275"/>
              </a:buClr>
              <a:buFont typeface="Arial" panose="020B0604020202020204" pitchFamily="34" charset="0"/>
              <a:buChar char="•"/>
            </a:pPr>
            <a:r>
              <a:rPr lang="en-US" dirty="0"/>
              <a:t>Information on VA Pulse or QMS Chatter</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10</a:t>
            </a:fld>
            <a:endParaRPr lang="en-US" dirty="0"/>
          </a:p>
        </p:txBody>
      </p:sp>
    </p:spTree>
    <p:extLst>
      <p:ext uri="{BB962C8B-B14F-4D97-AF65-F5344CB8AC3E}">
        <p14:creationId xmlns:p14="http://schemas.microsoft.com/office/powerpoint/2010/main" val="3924388068"/>
      </p:ext>
    </p:extLst>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Narrative Considerations</a:t>
            </a:r>
          </a:p>
        </p:txBody>
      </p:sp>
      <p:sp>
        <p:nvSpPr>
          <p:cNvPr id="3" name="Content Placeholder 2"/>
          <p:cNvSpPr>
            <a:spLocks noGrp="1"/>
          </p:cNvSpPr>
          <p:nvPr>
            <p:ph idx="1"/>
          </p:nvPr>
        </p:nvSpPr>
        <p:spPr/>
        <p:txBody>
          <a:bodyPr/>
          <a:lstStyle/>
          <a:p>
            <a:r>
              <a:rPr lang="en-US" sz="2000" dirty="0"/>
              <a:t>Don’t: 	Personalize the Narrative:</a:t>
            </a:r>
          </a:p>
          <a:p>
            <a:pPr marL="0" indent="0">
              <a:buNone/>
            </a:pPr>
            <a:r>
              <a:rPr lang="en-US" sz="2000" dirty="0"/>
              <a:t>		“You failed to…”  or   “You didn’t…”</a:t>
            </a:r>
          </a:p>
          <a:p>
            <a:endParaRPr lang="en-US" sz="2000" dirty="0"/>
          </a:p>
          <a:p>
            <a:r>
              <a:rPr lang="en-US" sz="2000" dirty="0"/>
              <a:t>Do:		Stick to the Facts of the Case</a:t>
            </a:r>
          </a:p>
          <a:p>
            <a:pPr marL="0" indent="0">
              <a:buNone/>
            </a:pPr>
            <a:r>
              <a:rPr lang="en-US" sz="2000" dirty="0"/>
              <a:t>		The VAE dated…” or “The evidence submitted shows…”</a:t>
            </a:r>
          </a:p>
          <a:p>
            <a:endParaRPr lang="en-US" sz="2000" dirty="0"/>
          </a:p>
          <a:p>
            <a:r>
              <a:rPr lang="en-US" sz="2000" dirty="0"/>
              <a:t>Remember that you review for employees new to the material. By sticking to the facts of the case, you are more likely to effectively communicate the error narrative objectives. Use of subtle, insinuating language or lengthy commentary will distract from the intended message.</a:t>
            </a:r>
          </a:p>
          <a:p>
            <a:endParaRPr lang="en-US" sz="2000" dirty="0"/>
          </a:p>
          <a:p>
            <a:r>
              <a:rPr lang="en-US" sz="2000" dirty="0"/>
              <a:t>Don’t put the employee immediately on the defensive by not only citing an error, but by emphasizing their deficiency.</a:t>
            </a:r>
          </a:p>
          <a:p>
            <a:endParaRPr lang="en-US" sz="1500" dirty="0"/>
          </a:p>
        </p:txBody>
      </p:sp>
      <p:sp>
        <p:nvSpPr>
          <p:cNvPr id="4" name="Slide Number Placeholder 3"/>
          <p:cNvSpPr>
            <a:spLocks noGrp="1"/>
          </p:cNvSpPr>
          <p:nvPr>
            <p:ph type="sldNum" sz="quarter" idx="10"/>
          </p:nvPr>
        </p:nvSpPr>
        <p:spPr/>
        <p:txBody>
          <a:bodyPr/>
          <a:lstStyle/>
          <a:p>
            <a:fld id="{7C414AED-89CE-4A48-8B2B-1B3A5C68EA2A}" type="slidenum">
              <a:rPr lang="en-US" smtClean="0"/>
              <a:t>11</a:t>
            </a:fld>
            <a:endParaRPr lang="en-US" dirty="0"/>
          </a:p>
        </p:txBody>
      </p:sp>
    </p:spTree>
    <p:extLst>
      <p:ext uri="{BB962C8B-B14F-4D97-AF65-F5344CB8AC3E}">
        <p14:creationId xmlns:p14="http://schemas.microsoft.com/office/powerpoint/2010/main" val="1851754520"/>
      </p:ext>
    </p:extLst>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Error Narrative Example 1</a:t>
            </a:r>
          </a:p>
        </p:txBody>
      </p:sp>
      <p:sp>
        <p:nvSpPr>
          <p:cNvPr id="3" name="Content Placeholder 2"/>
          <p:cNvSpPr>
            <a:spLocks noGrp="1"/>
          </p:cNvSpPr>
          <p:nvPr>
            <p:ph idx="1"/>
          </p:nvPr>
        </p:nvSpPr>
        <p:spPr/>
        <p:txBody>
          <a:bodyPr/>
          <a:lstStyle/>
          <a:p>
            <a:pPr marL="0" indent="0">
              <a:buNone/>
            </a:pPr>
            <a:r>
              <a:rPr lang="en-US" dirty="0"/>
              <a:t>Development to the Veteran for a marriage certificate was not required; the claim was otherwise ready for decision and the development for the marriage certificate resulted in a delay of claim.  The Veteran submitted a VA Form 21-686c that was received electronically on 08/03/2017 in order to add his spouse Stefani to his award. The VA Form 21-686c was substantially complete and there was no conflicting evidence of record. [38 CFR 3.155]              [38 CFR 3.204] [M21-1 III.iii.5.B.2.a]</a:t>
            </a:r>
          </a:p>
          <a:p>
            <a:pPr marL="0" indent="0">
              <a:buNone/>
            </a:pPr>
            <a:endParaRPr lang="en-US" sz="1500" dirty="0"/>
          </a:p>
        </p:txBody>
      </p:sp>
      <p:sp>
        <p:nvSpPr>
          <p:cNvPr id="4" name="Slide Number Placeholder 3"/>
          <p:cNvSpPr>
            <a:spLocks noGrp="1"/>
          </p:cNvSpPr>
          <p:nvPr>
            <p:ph type="sldNum" sz="quarter" idx="10"/>
          </p:nvPr>
        </p:nvSpPr>
        <p:spPr/>
        <p:txBody>
          <a:bodyPr/>
          <a:lstStyle/>
          <a:p>
            <a:fld id="{7C414AED-89CE-4A48-8B2B-1B3A5C68EA2A}" type="slidenum">
              <a:rPr lang="en-US" smtClean="0"/>
              <a:t>12</a:t>
            </a:fld>
            <a:endParaRPr lang="en-US" dirty="0"/>
          </a:p>
        </p:txBody>
      </p:sp>
    </p:spTree>
    <p:extLst>
      <p:ext uri="{BB962C8B-B14F-4D97-AF65-F5344CB8AC3E}">
        <p14:creationId xmlns:p14="http://schemas.microsoft.com/office/powerpoint/2010/main" val="4114228160"/>
      </p:ext>
    </p:extLst>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Error Narrative Example 2</a:t>
            </a:r>
          </a:p>
        </p:txBody>
      </p:sp>
      <p:sp>
        <p:nvSpPr>
          <p:cNvPr id="3" name="Content Placeholder 2"/>
          <p:cNvSpPr>
            <a:spLocks noGrp="1"/>
          </p:cNvSpPr>
          <p:nvPr>
            <p:ph idx="1"/>
          </p:nvPr>
        </p:nvSpPr>
        <p:spPr/>
        <p:txBody>
          <a:bodyPr/>
          <a:lstStyle/>
          <a:p>
            <a:pPr marL="0" indent="0">
              <a:buNone/>
            </a:pPr>
            <a:r>
              <a:rPr lang="en-US" dirty="0"/>
              <a:t>The effective date of 6/18/18 for adding the spouse onto the award is incorrect. The claim was received within one year of notification for the Rating Decision dated 8/14/18 which granted a condition with an effective date of 4/6/16. Since the claim was received within one year of notification, the spouse can be added effective 4/6/16.          [M21-1 III.iii.5.L.2.a] [M21-1 III.iii.5.L.1.c] [38 CFR 3.401(b)]</a:t>
            </a:r>
          </a:p>
        </p:txBody>
      </p:sp>
      <p:sp>
        <p:nvSpPr>
          <p:cNvPr id="4" name="Slide Number Placeholder 3"/>
          <p:cNvSpPr>
            <a:spLocks noGrp="1"/>
          </p:cNvSpPr>
          <p:nvPr>
            <p:ph type="sldNum" sz="quarter" idx="10"/>
          </p:nvPr>
        </p:nvSpPr>
        <p:spPr/>
        <p:txBody>
          <a:bodyPr/>
          <a:lstStyle/>
          <a:p>
            <a:fld id="{7C414AED-89CE-4A48-8B2B-1B3A5C68EA2A}" type="slidenum">
              <a:rPr lang="en-US" smtClean="0"/>
              <a:t>13</a:t>
            </a:fld>
            <a:endParaRPr lang="en-US" dirty="0"/>
          </a:p>
        </p:txBody>
      </p:sp>
    </p:spTree>
    <p:extLst>
      <p:ext uri="{BB962C8B-B14F-4D97-AF65-F5344CB8AC3E}">
        <p14:creationId xmlns:p14="http://schemas.microsoft.com/office/powerpoint/2010/main" val="1567564342"/>
      </p:ext>
    </p:extLst>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Cascading</a:t>
            </a:r>
          </a:p>
        </p:txBody>
      </p:sp>
      <p:sp>
        <p:nvSpPr>
          <p:cNvPr id="3" name="Content Placeholder 2"/>
          <p:cNvSpPr>
            <a:spLocks noGrp="1"/>
          </p:cNvSpPr>
          <p:nvPr>
            <p:ph idx="1"/>
          </p:nvPr>
        </p:nvSpPr>
        <p:spPr>
          <a:xfrm>
            <a:off x="847165" y="1455938"/>
            <a:ext cx="10945906" cy="4825221"/>
          </a:xfrm>
        </p:spPr>
        <p:txBody>
          <a:bodyPr/>
          <a:lstStyle/>
          <a:p>
            <a:pPr marL="0" indent="0">
              <a:buNone/>
            </a:pPr>
            <a:r>
              <a:rPr lang="en-US" sz="2500" dirty="0"/>
              <a:t>Some actions require multiple steps. For example:</a:t>
            </a:r>
          </a:p>
          <a:p>
            <a:pPr marL="0" indent="0">
              <a:buNone/>
            </a:pPr>
            <a:endParaRPr lang="en-US" sz="1000" dirty="0"/>
          </a:p>
          <a:p>
            <a:pPr marL="974725" lvl="1" indent="-457200">
              <a:buClr>
                <a:srgbClr val="000066"/>
              </a:buClr>
              <a:buFont typeface="+mj-lt"/>
              <a:buAutoNum type="arabicParenR"/>
            </a:pPr>
            <a:r>
              <a:rPr lang="en-US" sz="1800" dirty="0"/>
              <a:t>VSR prepares a Due Process Letter</a:t>
            </a:r>
          </a:p>
          <a:p>
            <a:pPr marL="974725" lvl="1" indent="-457200">
              <a:buClr>
                <a:srgbClr val="000066"/>
              </a:buClr>
              <a:buFont typeface="+mj-lt"/>
              <a:buAutoNum type="arabicParenR"/>
            </a:pPr>
            <a:r>
              <a:rPr lang="en-US" sz="1800" dirty="0"/>
              <a:t>VSR establishes an EP600 </a:t>
            </a:r>
          </a:p>
          <a:p>
            <a:pPr marL="974725" lvl="1" indent="-457200">
              <a:buClr>
                <a:srgbClr val="000066"/>
              </a:buClr>
              <a:buFont typeface="+mj-lt"/>
              <a:buAutoNum type="arabicParenR"/>
            </a:pPr>
            <a:r>
              <a:rPr lang="en-US" sz="1800" dirty="0"/>
              <a:t>VSR updates the contentions on the EP600</a:t>
            </a:r>
          </a:p>
          <a:p>
            <a:pPr marL="974725" lvl="1" indent="-457200">
              <a:buClr>
                <a:srgbClr val="000066"/>
              </a:buClr>
              <a:buFont typeface="+mj-lt"/>
              <a:buAutoNum type="arabicParenR"/>
            </a:pPr>
            <a:r>
              <a:rPr lang="en-US" sz="1800" dirty="0"/>
              <a:t>VSR enters a tracked item for the Due Process correspondence</a:t>
            </a:r>
          </a:p>
          <a:p>
            <a:pPr marL="0" indent="0">
              <a:buNone/>
            </a:pPr>
            <a:endParaRPr lang="en-US" sz="1000" dirty="0"/>
          </a:p>
          <a:p>
            <a:pPr marL="0" indent="0">
              <a:buNone/>
            </a:pPr>
            <a:r>
              <a:rPr lang="en-US" sz="2500" dirty="0"/>
              <a:t>If the VSR makes an error early in the series of steps, it stands to reason that the sequential steps will also include the error. Multiple errors should not be cited on the Checklist for the same (root) error; a reviewer should complete the review as if the “wrong” decision was right.</a:t>
            </a:r>
          </a:p>
          <a:p>
            <a:pPr marL="0" indent="0">
              <a:buNone/>
            </a:pPr>
            <a:endParaRPr lang="en-US" sz="2500" dirty="0"/>
          </a:p>
          <a:p>
            <a:pPr marL="0" indent="0">
              <a:buNone/>
            </a:pPr>
            <a:endParaRPr lang="en-US" sz="1500" dirty="0"/>
          </a:p>
        </p:txBody>
      </p:sp>
      <p:sp>
        <p:nvSpPr>
          <p:cNvPr id="4" name="Slide Number Placeholder 3"/>
          <p:cNvSpPr>
            <a:spLocks noGrp="1"/>
          </p:cNvSpPr>
          <p:nvPr>
            <p:ph type="sldNum" sz="quarter" idx="10"/>
          </p:nvPr>
        </p:nvSpPr>
        <p:spPr/>
        <p:txBody>
          <a:bodyPr/>
          <a:lstStyle/>
          <a:p>
            <a:fld id="{7C414AED-89CE-4A48-8B2B-1B3A5C68EA2A}" type="slidenum">
              <a:rPr lang="en-US" smtClean="0"/>
              <a:t>14</a:t>
            </a:fld>
            <a:endParaRPr lang="en-US" dirty="0"/>
          </a:p>
        </p:txBody>
      </p:sp>
    </p:spTree>
    <p:extLst>
      <p:ext uri="{BB962C8B-B14F-4D97-AF65-F5344CB8AC3E}">
        <p14:creationId xmlns:p14="http://schemas.microsoft.com/office/powerpoint/2010/main" val="1263549020"/>
      </p:ext>
    </p:extLst>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Cascading Example 1</a:t>
            </a:r>
          </a:p>
        </p:txBody>
      </p:sp>
      <p:sp>
        <p:nvSpPr>
          <p:cNvPr id="3" name="Content Placeholder 2"/>
          <p:cNvSpPr>
            <a:spLocks noGrp="1"/>
          </p:cNvSpPr>
          <p:nvPr>
            <p:ph idx="1"/>
          </p:nvPr>
        </p:nvSpPr>
        <p:spPr/>
        <p:txBody>
          <a:bodyPr/>
          <a:lstStyle/>
          <a:p>
            <a:pPr marL="0" indent="0">
              <a:buNone/>
            </a:pPr>
            <a:r>
              <a:rPr lang="en-US" sz="2500" dirty="0"/>
              <a:t>Example 1:  A Veteran submits a VAF 21-686c indicating a spouse and a minor child as dependents. The VSR under review only adds the spouse onto the award and misses the issue of the minor child. An error should be cited under Task 6 under “Were all issues addressed and decided -- Dependents not addressed and decided.”  </a:t>
            </a:r>
          </a:p>
          <a:p>
            <a:pPr marL="0" indent="0">
              <a:buNone/>
            </a:pPr>
            <a:endParaRPr lang="en-US" sz="1000" dirty="0"/>
          </a:p>
          <a:p>
            <a:pPr marL="0" indent="0">
              <a:buNone/>
            </a:pPr>
            <a:r>
              <a:rPr lang="en-US" sz="2500" dirty="0"/>
              <a:t>Since the minor child issue was missed, an additional error under Task 11 (Systems Compliance) should not be cited for failing to include the minor child as a contention on the claim.</a:t>
            </a:r>
          </a:p>
          <a:p>
            <a:pPr marL="0" indent="0">
              <a:buNone/>
            </a:pPr>
            <a:endParaRPr lang="en-US" sz="1000" dirty="0"/>
          </a:p>
          <a:p>
            <a:pPr marL="0" indent="0">
              <a:buNone/>
            </a:pPr>
            <a:r>
              <a:rPr lang="en-US" sz="2500" dirty="0"/>
              <a:t>If a separate, unrelated error is found with System Compliance (such as date of claim incorrect), a Task 11 error would be warranted.</a:t>
            </a:r>
          </a:p>
          <a:p>
            <a:pPr marL="0" indent="0">
              <a:buNone/>
            </a:pPr>
            <a:endParaRPr lang="en-US" sz="2500" dirty="0"/>
          </a:p>
          <a:p>
            <a:pPr marL="0" indent="0">
              <a:buNone/>
            </a:pPr>
            <a:endParaRPr lang="en-US" sz="1500" dirty="0"/>
          </a:p>
        </p:txBody>
      </p:sp>
      <p:sp>
        <p:nvSpPr>
          <p:cNvPr id="4" name="Slide Number Placeholder 3"/>
          <p:cNvSpPr>
            <a:spLocks noGrp="1"/>
          </p:cNvSpPr>
          <p:nvPr>
            <p:ph type="sldNum" sz="quarter" idx="10"/>
          </p:nvPr>
        </p:nvSpPr>
        <p:spPr/>
        <p:txBody>
          <a:bodyPr/>
          <a:lstStyle/>
          <a:p>
            <a:fld id="{7C414AED-89CE-4A48-8B2B-1B3A5C68EA2A}" type="slidenum">
              <a:rPr lang="en-US" smtClean="0"/>
              <a:t>15</a:t>
            </a:fld>
            <a:endParaRPr lang="en-US" dirty="0"/>
          </a:p>
        </p:txBody>
      </p:sp>
    </p:spTree>
    <p:extLst>
      <p:ext uri="{BB962C8B-B14F-4D97-AF65-F5344CB8AC3E}">
        <p14:creationId xmlns:p14="http://schemas.microsoft.com/office/powerpoint/2010/main" val="514296850"/>
      </p:ext>
    </p:extLst>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Cascading Example 2</a:t>
            </a:r>
          </a:p>
        </p:txBody>
      </p:sp>
      <p:sp>
        <p:nvSpPr>
          <p:cNvPr id="3" name="Content Placeholder 2"/>
          <p:cNvSpPr>
            <a:spLocks noGrp="1"/>
          </p:cNvSpPr>
          <p:nvPr>
            <p:ph idx="1"/>
          </p:nvPr>
        </p:nvSpPr>
        <p:spPr/>
        <p:txBody>
          <a:bodyPr/>
          <a:lstStyle/>
          <a:p>
            <a:pPr marL="0" indent="0">
              <a:buNone/>
            </a:pPr>
            <a:r>
              <a:rPr lang="en-US" sz="2500" dirty="0"/>
              <a:t>Example 2:  A VSR processes a claim to add a spouse onto the Veteran’s award. However, the VSR under review uses an incorrect effective date. An error should be cited under Task 8 for “Dependency adjustment effective date incorrect.”</a:t>
            </a:r>
          </a:p>
          <a:p>
            <a:pPr marL="0" indent="0">
              <a:buNone/>
            </a:pPr>
            <a:endParaRPr lang="en-US" sz="1000" dirty="0"/>
          </a:p>
          <a:p>
            <a:pPr marL="0" indent="0">
              <a:buNone/>
            </a:pPr>
            <a:r>
              <a:rPr lang="en-US" sz="2500" dirty="0"/>
              <a:t>Since the Notification Letter will also include the incorrect effective date, an additional error under Task 10 (notification errors) should not be cited. The Notification Letter should be reviewed as though the “wrong” decision was right.</a:t>
            </a:r>
          </a:p>
          <a:p>
            <a:pPr marL="0" indent="0">
              <a:buNone/>
            </a:pPr>
            <a:endParaRPr lang="en-US" sz="1000" dirty="0"/>
          </a:p>
          <a:p>
            <a:pPr marL="0" indent="0">
              <a:buNone/>
            </a:pPr>
            <a:r>
              <a:rPr lang="en-US" sz="2500" dirty="0"/>
              <a:t>If a separate, unrelated error is found in the Notification Letter (such as failing to provide the Laws and Regulations), a Task 10 error would be warranted.</a:t>
            </a:r>
          </a:p>
          <a:p>
            <a:pPr marL="0" indent="0">
              <a:buNone/>
            </a:pPr>
            <a:endParaRPr lang="en-US" sz="1500" dirty="0"/>
          </a:p>
        </p:txBody>
      </p:sp>
      <p:sp>
        <p:nvSpPr>
          <p:cNvPr id="4" name="Slide Number Placeholder 3"/>
          <p:cNvSpPr>
            <a:spLocks noGrp="1"/>
          </p:cNvSpPr>
          <p:nvPr>
            <p:ph type="sldNum" sz="quarter" idx="10"/>
          </p:nvPr>
        </p:nvSpPr>
        <p:spPr/>
        <p:txBody>
          <a:bodyPr/>
          <a:lstStyle/>
          <a:p>
            <a:fld id="{7C414AED-89CE-4A48-8B2B-1B3A5C68EA2A}" type="slidenum">
              <a:rPr lang="en-US" smtClean="0"/>
              <a:t>16</a:t>
            </a:fld>
            <a:endParaRPr lang="en-US" dirty="0"/>
          </a:p>
        </p:txBody>
      </p:sp>
    </p:spTree>
    <p:extLst>
      <p:ext uri="{BB962C8B-B14F-4D97-AF65-F5344CB8AC3E}">
        <p14:creationId xmlns:p14="http://schemas.microsoft.com/office/powerpoint/2010/main" val="845030522"/>
      </p:ext>
    </p:extLst>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Checklist</a:t>
            </a:r>
          </a:p>
        </p:txBody>
      </p:sp>
      <p:sp>
        <p:nvSpPr>
          <p:cNvPr id="3" name="Content Placeholder 2"/>
          <p:cNvSpPr>
            <a:spLocks noGrp="1"/>
          </p:cNvSpPr>
          <p:nvPr>
            <p:ph idx="1"/>
          </p:nvPr>
        </p:nvSpPr>
        <p:spPr/>
        <p:txBody>
          <a:bodyPr/>
          <a:lstStyle/>
          <a:p>
            <a:pPr marL="0" indent="0">
              <a:buNone/>
            </a:pPr>
            <a:r>
              <a:rPr lang="en-US" dirty="0"/>
              <a:t>The checklist is comprised of 11 questions.</a:t>
            </a:r>
          </a:p>
          <a:p>
            <a:pPr marL="0" indent="0">
              <a:buNone/>
            </a:pPr>
            <a:endParaRPr lang="en-US" dirty="0"/>
          </a:p>
          <a:p>
            <a:pPr lvl="1"/>
            <a:r>
              <a:rPr lang="en-US" dirty="0"/>
              <a:t>Questions 1-5 are development-related tasks (Pre)</a:t>
            </a:r>
          </a:p>
          <a:p>
            <a:pPr marL="457200" lvl="1" indent="0">
              <a:buNone/>
            </a:pPr>
            <a:endParaRPr lang="en-US" dirty="0"/>
          </a:p>
          <a:p>
            <a:pPr lvl="1"/>
            <a:r>
              <a:rPr lang="en-US" dirty="0"/>
              <a:t>Questions 6-10 are promulgation-related tasks (Post)</a:t>
            </a:r>
          </a:p>
          <a:p>
            <a:pPr lvl="1"/>
            <a:endParaRPr lang="en-US" dirty="0"/>
          </a:p>
          <a:p>
            <a:pPr lvl="1"/>
            <a:r>
              <a:rPr lang="en-US" dirty="0"/>
              <a:t>Question 11 is Systems Compliance and applies to every review</a:t>
            </a:r>
          </a:p>
        </p:txBody>
      </p:sp>
      <p:sp>
        <p:nvSpPr>
          <p:cNvPr id="4" name="Slide Number Placeholder 3"/>
          <p:cNvSpPr>
            <a:spLocks noGrp="1"/>
          </p:cNvSpPr>
          <p:nvPr>
            <p:ph type="sldNum" sz="quarter" idx="10"/>
          </p:nvPr>
        </p:nvSpPr>
        <p:spPr/>
        <p:txBody>
          <a:bodyPr/>
          <a:lstStyle/>
          <a:p>
            <a:fld id="{7C414AED-89CE-4A48-8B2B-1B3A5C68EA2A}" type="slidenum">
              <a:rPr lang="en-US" smtClean="0"/>
              <a:t>17</a:t>
            </a:fld>
            <a:endParaRPr lang="en-US" dirty="0"/>
          </a:p>
        </p:txBody>
      </p:sp>
    </p:spTree>
    <p:extLst>
      <p:ext uri="{BB962C8B-B14F-4D97-AF65-F5344CB8AC3E}">
        <p14:creationId xmlns:p14="http://schemas.microsoft.com/office/powerpoint/2010/main" val="2942077538"/>
      </p:ext>
    </p:extLst>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Overdevelopment</a:t>
            </a:r>
          </a:p>
        </p:txBody>
      </p:sp>
      <p:sp>
        <p:nvSpPr>
          <p:cNvPr id="3" name="Content Placeholder 2"/>
          <p:cNvSpPr>
            <a:spLocks noGrp="1"/>
          </p:cNvSpPr>
          <p:nvPr>
            <p:ph idx="1"/>
          </p:nvPr>
        </p:nvSpPr>
        <p:spPr/>
        <p:txBody>
          <a:bodyPr/>
          <a:lstStyle/>
          <a:p>
            <a:pPr marL="0" indent="0">
              <a:buNone/>
            </a:pPr>
            <a:r>
              <a:rPr lang="en-US" dirty="0"/>
              <a:t>Overdevelopment:</a:t>
            </a:r>
          </a:p>
          <a:p>
            <a:pPr lvl="1">
              <a:buFont typeface="Arial" panose="020B0604020202020204" pitchFamily="34" charset="0"/>
              <a:buChar char="•"/>
            </a:pPr>
            <a:r>
              <a:rPr lang="en-US" dirty="0"/>
              <a:t>Prevents a claim from moving forward to the next process (i.e. RTW and Auth)</a:t>
            </a:r>
          </a:p>
          <a:p>
            <a:pPr lvl="1">
              <a:buFont typeface="Arial" panose="020B0604020202020204" pitchFamily="34" charset="0"/>
              <a:buChar char="•"/>
            </a:pPr>
            <a:endParaRPr lang="en-US" sz="1500" dirty="0"/>
          </a:p>
          <a:p>
            <a:pPr lvl="1">
              <a:buFont typeface="Arial" panose="020B0604020202020204" pitchFamily="34" charset="0"/>
              <a:buChar char="•"/>
            </a:pPr>
            <a:r>
              <a:rPr lang="en-US" dirty="0"/>
              <a:t>Overdevelopment would include sending an unneeded revised Due Process letter and extending the claim for an additional 60 days</a:t>
            </a:r>
          </a:p>
          <a:p>
            <a:pPr lvl="1">
              <a:buFont typeface="Arial" panose="020B0604020202020204" pitchFamily="34" charset="0"/>
              <a:buChar char="•"/>
            </a:pPr>
            <a:endParaRPr lang="en-US" sz="1500" dirty="0"/>
          </a:p>
          <a:p>
            <a:pPr lvl="1">
              <a:buFont typeface="Arial" panose="020B0604020202020204" pitchFamily="34" charset="0"/>
              <a:buChar char="•"/>
            </a:pPr>
            <a:r>
              <a:rPr lang="en-US" dirty="0"/>
              <a:t>Another example of overdevelopment would be sending a letter requesting dependency information when all the required information was already of record</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18</a:t>
            </a:fld>
            <a:endParaRPr lang="en-US" dirty="0"/>
          </a:p>
        </p:txBody>
      </p:sp>
    </p:spTree>
    <p:extLst>
      <p:ext uri="{BB962C8B-B14F-4D97-AF65-F5344CB8AC3E}">
        <p14:creationId xmlns:p14="http://schemas.microsoft.com/office/powerpoint/2010/main" val="3515950177"/>
      </p:ext>
    </p:extLst>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a:t>1. Was proper pre-decisional notification provided and / or was proper development to the Veteran / claimant completed as required by regulations and/or the manual?</a:t>
            </a:r>
          </a:p>
        </p:txBody>
      </p:sp>
      <p:sp>
        <p:nvSpPr>
          <p:cNvPr id="3" name="Content Placeholder 2"/>
          <p:cNvSpPr>
            <a:spLocks noGrp="1"/>
          </p:cNvSpPr>
          <p:nvPr>
            <p:ph idx="1"/>
          </p:nvPr>
        </p:nvSpPr>
        <p:spPr>
          <a:xfrm>
            <a:off x="855294" y="3287381"/>
            <a:ext cx="10945906" cy="2723147"/>
          </a:xfrm>
        </p:spPr>
        <p:txBody>
          <a:bodyPr/>
          <a:lstStyle/>
          <a:p>
            <a:pPr marL="0" indent="0" algn="ctr">
              <a:buNone/>
            </a:pPr>
            <a:r>
              <a:rPr lang="en-US" sz="2200" b="1" u="sng" dirty="0"/>
              <a:t>Subcategories of the Task</a:t>
            </a:r>
          </a:p>
          <a:p>
            <a:r>
              <a:rPr lang="en-US" sz="2200" dirty="0"/>
              <a:t>Supplemental development letter not sent to Veteran / claimant as required</a:t>
            </a:r>
          </a:p>
          <a:p>
            <a:r>
              <a:rPr lang="en-US" sz="2200" dirty="0"/>
              <a:t>Supplemental development letter sent, but lacked critical information</a:t>
            </a:r>
          </a:p>
          <a:p>
            <a:r>
              <a:rPr lang="en-US" sz="2200" dirty="0"/>
              <a:t>Pre-decisional (due process) letter not sent</a:t>
            </a:r>
          </a:p>
          <a:p>
            <a:r>
              <a:rPr lang="en-US" sz="2200" dirty="0"/>
              <a:t>Pre-decisional (due process) letter sent, but lacked critical information </a:t>
            </a:r>
          </a:p>
          <a:p>
            <a:r>
              <a:rPr lang="en-US" sz="2200" dirty="0"/>
              <a:t>Overdevelopment related to the category which prevented the claim from moving forward to the next step in claims processing (materially delayed the claim)</a:t>
            </a:r>
          </a:p>
        </p:txBody>
      </p:sp>
      <p:sp>
        <p:nvSpPr>
          <p:cNvPr id="4" name="Slide Number Placeholder 3"/>
          <p:cNvSpPr>
            <a:spLocks noGrp="1"/>
          </p:cNvSpPr>
          <p:nvPr>
            <p:ph type="sldNum" sz="quarter" idx="10"/>
          </p:nvPr>
        </p:nvSpPr>
        <p:spPr/>
        <p:txBody>
          <a:bodyPr/>
          <a:lstStyle/>
          <a:p>
            <a:fld id="{7C414AED-89CE-4A48-8B2B-1B3A5C68EA2A}" type="slidenum">
              <a:rPr lang="en-US" smtClean="0"/>
              <a:t>19</a:t>
            </a:fld>
            <a:endParaRPr lang="en-US" dirty="0"/>
          </a:p>
        </p:txBody>
      </p:sp>
      <p:sp>
        <p:nvSpPr>
          <p:cNvPr id="5" name="Content Placeholder 2">
            <a:extLst>
              <a:ext uri="{FF2B5EF4-FFF2-40B4-BE49-F238E27FC236}">
                <a16:creationId xmlns:a16="http://schemas.microsoft.com/office/drawing/2014/main" id="{F4AE89BE-85FA-4B9B-BE31-8CAC24B40420}"/>
              </a:ext>
            </a:extLst>
          </p:cNvPr>
          <p:cNvSpPr txBox="1">
            <a:spLocks/>
          </p:cNvSpPr>
          <p:nvPr/>
        </p:nvSpPr>
        <p:spPr bwMode="auto">
          <a:xfrm>
            <a:off x="847165" y="2096512"/>
            <a:ext cx="10945906" cy="97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2" anchor="t" anchorCtr="0" compatLnSpc="1">
            <a:prstTxWarp prst="textNoShape">
              <a:avLst/>
            </a:prstTxWarp>
          </a:bodyPr>
          <a:lstStyle>
            <a:lvl1pPr marL="342900" indent="-342900" algn="l" rtl="0" eaLnBrk="1" fontAlgn="base" hangingPunct="1">
              <a:spcBef>
                <a:spcPct val="20000"/>
              </a:spcBef>
              <a:spcAft>
                <a:spcPct val="0"/>
              </a:spcAft>
              <a:buClr>
                <a:srgbClr val="FF0000"/>
              </a:buClr>
              <a:buFont typeface="Arial" panose="020B0604020202020204" pitchFamily="34" charset="0"/>
              <a:buChar char="•"/>
              <a:defRPr sz="2800">
                <a:solidFill>
                  <a:srgbClr val="000066"/>
                </a:solidFill>
                <a:latin typeface="Arial" panose="020B0604020202020204" pitchFamily="34" charset="0"/>
                <a:ea typeface="+mn-ea"/>
                <a:cs typeface="Arial" panose="020B0604020202020204" pitchFamily="34" charset="0"/>
              </a:defRPr>
            </a:lvl1pPr>
            <a:lvl2pPr marL="860425" indent="-403225" algn="l" rtl="0" eaLnBrk="1" fontAlgn="base" hangingPunct="1">
              <a:spcBef>
                <a:spcPct val="20000"/>
              </a:spcBef>
              <a:spcAft>
                <a:spcPct val="0"/>
              </a:spcAft>
              <a:buClr>
                <a:srgbClr val="FF0000"/>
              </a:buClr>
              <a:buFont typeface="Wingdings" panose="05000000000000000000" pitchFamily="2" charset="2"/>
              <a:buChar char="Ø"/>
              <a:defRPr sz="2400">
                <a:solidFill>
                  <a:srgbClr val="000066"/>
                </a:solidFill>
                <a:latin typeface="Arial" panose="020B0604020202020204" pitchFamily="34" charset="0"/>
                <a:cs typeface="Arial" panose="020B0604020202020204" pitchFamily="34" charset="0"/>
              </a:defRPr>
            </a:lvl2pPr>
            <a:lvl3pPr marL="1258888" indent="-344488" algn="l" rtl="0" eaLnBrk="1" fontAlgn="base" hangingPunct="1">
              <a:spcBef>
                <a:spcPct val="20000"/>
              </a:spcBef>
              <a:spcAft>
                <a:spcPct val="0"/>
              </a:spcAft>
              <a:buClr>
                <a:srgbClr val="CC0000"/>
              </a:buClr>
              <a:buFont typeface="Wingdings" panose="05000000000000000000" pitchFamily="2" charset="2"/>
              <a:buChar char="ü"/>
              <a:defRPr sz="2000">
                <a:solidFill>
                  <a:srgbClr val="000066"/>
                </a:solidFill>
                <a:latin typeface="Arial" panose="020B0604020202020204" pitchFamily="34" charset="0"/>
                <a:cs typeface="Arial" panose="020B0604020202020204" pitchFamily="34" charset="0"/>
              </a:defRPr>
            </a:lvl3pPr>
            <a:lvl4pPr marL="1709738" indent="-338138" algn="l" rtl="0" eaLnBrk="1" fontAlgn="base" hangingPunct="1">
              <a:spcBef>
                <a:spcPct val="20000"/>
              </a:spcBef>
              <a:spcAft>
                <a:spcPct val="0"/>
              </a:spcAft>
              <a:buClr>
                <a:srgbClr val="FF0000"/>
              </a:buClr>
              <a:buFont typeface="Wingdings" panose="05000000000000000000" pitchFamily="2" charset="2"/>
              <a:buChar char="v"/>
              <a:defRPr sz="2000">
                <a:solidFill>
                  <a:srgbClr val="000066"/>
                </a:solidFill>
                <a:latin typeface="Arial" panose="020B0604020202020204" pitchFamily="34" charset="0"/>
                <a:cs typeface="Arial" panose="020B0604020202020204" pitchFamily="34" charset="0"/>
              </a:defRPr>
            </a:lvl4pPr>
            <a:lvl5pPr marL="2173288" indent="-344488" algn="l" rtl="0" eaLnBrk="1" fontAlgn="base" hangingPunct="1">
              <a:spcBef>
                <a:spcPct val="20000"/>
              </a:spcBef>
              <a:spcAft>
                <a:spcPct val="0"/>
              </a:spcAft>
              <a:buClr>
                <a:srgbClr val="FF0000"/>
              </a:buClr>
              <a:buFont typeface="Courier New" panose="02070309020205020404" pitchFamily="49" charset="0"/>
              <a:buChar char="o"/>
              <a:defRPr sz="2000">
                <a:solidFill>
                  <a:srgbClr val="000066"/>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r>
              <a:rPr lang="en-US" sz="2200" kern="0" dirty="0"/>
              <a:t>Required supplemental/follow-up letters</a:t>
            </a:r>
          </a:p>
          <a:p>
            <a:r>
              <a:rPr lang="en-US" sz="2200" kern="0" dirty="0"/>
              <a:t>Due Process</a:t>
            </a:r>
          </a:p>
          <a:p>
            <a:r>
              <a:rPr lang="en-US" sz="2200" kern="0" dirty="0"/>
              <a:t>Dependency development/requests</a:t>
            </a:r>
          </a:p>
          <a:p>
            <a:r>
              <a:rPr lang="en-US" sz="2200" kern="0" dirty="0"/>
              <a:t>RFA/Incomplete claims</a:t>
            </a:r>
          </a:p>
        </p:txBody>
      </p:sp>
      <p:sp>
        <p:nvSpPr>
          <p:cNvPr id="6" name="Content Placeholder 2">
            <a:extLst>
              <a:ext uri="{FF2B5EF4-FFF2-40B4-BE49-F238E27FC236}">
                <a16:creationId xmlns:a16="http://schemas.microsoft.com/office/drawing/2014/main" id="{9316CD9B-3105-4A20-9AE3-EC06C57560AE}"/>
              </a:ext>
            </a:extLst>
          </p:cNvPr>
          <p:cNvSpPr txBox="1">
            <a:spLocks/>
          </p:cNvSpPr>
          <p:nvPr/>
        </p:nvSpPr>
        <p:spPr bwMode="auto">
          <a:xfrm>
            <a:off x="847165" y="1589519"/>
            <a:ext cx="10945906" cy="506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FF0000"/>
              </a:buClr>
              <a:buFont typeface="Arial" panose="020B0604020202020204" pitchFamily="34" charset="0"/>
              <a:buChar char="•"/>
              <a:defRPr sz="2800">
                <a:solidFill>
                  <a:srgbClr val="000066"/>
                </a:solidFill>
                <a:latin typeface="Arial" panose="020B0604020202020204" pitchFamily="34" charset="0"/>
                <a:ea typeface="+mn-ea"/>
                <a:cs typeface="Arial" panose="020B0604020202020204" pitchFamily="34" charset="0"/>
              </a:defRPr>
            </a:lvl1pPr>
            <a:lvl2pPr marL="860425" indent="-403225" algn="l" rtl="0" eaLnBrk="1" fontAlgn="base" hangingPunct="1">
              <a:spcBef>
                <a:spcPct val="20000"/>
              </a:spcBef>
              <a:spcAft>
                <a:spcPct val="0"/>
              </a:spcAft>
              <a:buClr>
                <a:srgbClr val="FF0000"/>
              </a:buClr>
              <a:buFont typeface="Wingdings" panose="05000000000000000000" pitchFamily="2" charset="2"/>
              <a:buChar char="Ø"/>
              <a:defRPr sz="2400">
                <a:solidFill>
                  <a:srgbClr val="000066"/>
                </a:solidFill>
                <a:latin typeface="Arial" panose="020B0604020202020204" pitchFamily="34" charset="0"/>
                <a:cs typeface="Arial" panose="020B0604020202020204" pitchFamily="34" charset="0"/>
              </a:defRPr>
            </a:lvl2pPr>
            <a:lvl3pPr marL="1258888" indent="-344488" algn="l" rtl="0" eaLnBrk="1" fontAlgn="base" hangingPunct="1">
              <a:spcBef>
                <a:spcPct val="20000"/>
              </a:spcBef>
              <a:spcAft>
                <a:spcPct val="0"/>
              </a:spcAft>
              <a:buClr>
                <a:srgbClr val="CC0000"/>
              </a:buClr>
              <a:buFont typeface="Wingdings" panose="05000000000000000000" pitchFamily="2" charset="2"/>
              <a:buChar char="ü"/>
              <a:defRPr sz="2000">
                <a:solidFill>
                  <a:srgbClr val="000066"/>
                </a:solidFill>
                <a:latin typeface="Arial" panose="020B0604020202020204" pitchFamily="34" charset="0"/>
                <a:cs typeface="Arial" panose="020B0604020202020204" pitchFamily="34" charset="0"/>
              </a:defRPr>
            </a:lvl3pPr>
            <a:lvl4pPr marL="1709738" indent="-338138" algn="l" rtl="0" eaLnBrk="1" fontAlgn="base" hangingPunct="1">
              <a:spcBef>
                <a:spcPct val="20000"/>
              </a:spcBef>
              <a:spcAft>
                <a:spcPct val="0"/>
              </a:spcAft>
              <a:buClr>
                <a:srgbClr val="FF0000"/>
              </a:buClr>
              <a:buFont typeface="Wingdings" panose="05000000000000000000" pitchFamily="2" charset="2"/>
              <a:buChar char="v"/>
              <a:defRPr sz="2000">
                <a:solidFill>
                  <a:srgbClr val="000066"/>
                </a:solidFill>
                <a:latin typeface="Arial" panose="020B0604020202020204" pitchFamily="34" charset="0"/>
                <a:cs typeface="Arial" panose="020B0604020202020204" pitchFamily="34" charset="0"/>
              </a:defRPr>
            </a:lvl4pPr>
            <a:lvl5pPr marL="2173288" indent="-344488" algn="l" rtl="0" eaLnBrk="1" fontAlgn="base" hangingPunct="1">
              <a:spcBef>
                <a:spcPct val="20000"/>
              </a:spcBef>
              <a:spcAft>
                <a:spcPct val="0"/>
              </a:spcAft>
              <a:buClr>
                <a:srgbClr val="FF0000"/>
              </a:buClr>
              <a:buFont typeface="Courier New" panose="02070309020205020404" pitchFamily="49" charset="0"/>
              <a:buChar char="o"/>
              <a:defRPr sz="2000">
                <a:solidFill>
                  <a:srgbClr val="000066"/>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buFont typeface="Arial" panose="020B0604020202020204" pitchFamily="34" charset="0"/>
              <a:buNone/>
            </a:pPr>
            <a:r>
              <a:rPr lang="en-US" sz="2200" b="1" u="sng" kern="0" dirty="0"/>
              <a:t>Examples of Development for Non-Rating Claims</a:t>
            </a:r>
          </a:p>
        </p:txBody>
      </p:sp>
    </p:spTree>
    <p:extLst>
      <p:ext uri="{BB962C8B-B14F-4D97-AF65-F5344CB8AC3E}">
        <p14:creationId xmlns:p14="http://schemas.microsoft.com/office/powerpoint/2010/main" val="2731743219"/>
      </p:ext>
    </p:extLst>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pPr marL="0" indent="0">
              <a:buNone/>
            </a:pPr>
            <a:r>
              <a:rPr lang="en-US" sz="4000" dirty="0"/>
              <a:t>The Reviewer will:</a:t>
            </a:r>
          </a:p>
          <a:p>
            <a:endParaRPr lang="en-US" dirty="0"/>
          </a:p>
          <a:p>
            <a:r>
              <a:rPr lang="en-US" dirty="0"/>
              <a:t>Understand the purpose for the task based checklist</a:t>
            </a:r>
          </a:p>
          <a:p>
            <a:endParaRPr lang="en-US" dirty="0"/>
          </a:p>
          <a:p>
            <a:r>
              <a:rPr lang="en-US" dirty="0"/>
              <a:t>Understand the basics of writing an error narrative</a:t>
            </a:r>
          </a:p>
          <a:p>
            <a:pPr marL="0" indent="0">
              <a:buNone/>
            </a:pPr>
            <a:endParaRPr lang="en-US" dirty="0"/>
          </a:p>
          <a:p>
            <a:r>
              <a:rPr lang="en-US" dirty="0"/>
              <a:t>Understand how to complete the task based checklist</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a:t>
            </a:fld>
            <a:endParaRPr lang="en-US" dirty="0"/>
          </a:p>
        </p:txBody>
      </p:sp>
    </p:spTree>
    <p:extLst>
      <p:ext uri="{BB962C8B-B14F-4D97-AF65-F5344CB8AC3E}">
        <p14:creationId xmlns:p14="http://schemas.microsoft.com/office/powerpoint/2010/main" val="90863533"/>
      </p:ext>
    </p:extLst>
  </p:cSld>
  <p:clrMapOvr>
    <a:masterClrMapping/>
  </p:clrMapOvr>
  <p:transition advClick="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Development Tasks</a:t>
            </a:r>
          </a:p>
        </p:txBody>
      </p:sp>
      <p:sp>
        <p:nvSpPr>
          <p:cNvPr id="3" name="Content Placeholder 2"/>
          <p:cNvSpPr>
            <a:spLocks noGrp="1"/>
          </p:cNvSpPr>
          <p:nvPr>
            <p:ph idx="1"/>
          </p:nvPr>
        </p:nvSpPr>
        <p:spPr/>
        <p:txBody>
          <a:bodyPr/>
          <a:lstStyle/>
          <a:p>
            <a:r>
              <a:rPr lang="en-US" dirty="0"/>
              <a:t>Task 2:  Were all pertinent service treatment records (STRs)                obtained / requested or determined to be of record?</a:t>
            </a:r>
            <a:endParaRPr lang="en-US" sz="1500" dirty="0"/>
          </a:p>
          <a:p>
            <a:r>
              <a:rPr lang="en-US" dirty="0"/>
              <a:t>Task 3:  Were all pertinent Federal records (other than STRs)                  obtained / requested or determined to be of record? </a:t>
            </a:r>
          </a:p>
          <a:p>
            <a:pPr lvl="1"/>
            <a:r>
              <a:rPr lang="en-US" dirty="0">
                <a:solidFill>
                  <a:srgbClr val="FF0000"/>
                </a:solidFill>
              </a:rPr>
              <a:t>Personnel records (DPRIS requests)</a:t>
            </a:r>
          </a:p>
          <a:p>
            <a:r>
              <a:rPr lang="en-US" dirty="0"/>
              <a:t>Task 4:  Were all pertinent private / non-Federal records                  obtained / requested or determined to be of record?</a:t>
            </a:r>
            <a:endParaRPr lang="en-US" sz="1500" dirty="0"/>
          </a:p>
          <a:p>
            <a:r>
              <a:rPr lang="en-US" dirty="0"/>
              <a:t>Task 5:  Were all necessary examinations / medical opinions requested and correct?</a:t>
            </a:r>
          </a:p>
        </p:txBody>
      </p:sp>
      <p:sp>
        <p:nvSpPr>
          <p:cNvPr id="4" name="Slide Number Placeholder 3"/>
          <p:cNvSpPr>
            <a:spLocks noGrp="1"/>
          </p:cNvSpPr>
          <p:nvPr>
            <p:ph type="sldNum" sz="quarter" idx="10"/>
          </p:nvPr>
        </p:nvSpPr>
        <p:spPr/>
        <p:txBody>
          <a:bodyPr/>
          <a:lstStyle/>
          <a:p>
            <a:fld id="{7C414AED-89CE-4A48-8B2B-1B3A5C68EA2A}" type="slidenum">
              <a:rPr lang="en-US" smtClean="0"/>
              <a:t>20</a:t>
            </a:fld>
            <a:endParaRPr lang="en-US" dirty="0"/>
          </a:p>
        </p:txBody>
      </p:sp>
    </p:spTree>
    <p:extLst>
      <p:ext uri="{BB962C8B-B14F-4D97-AF65-F5344CB8AC3E}">
        <p14:creationId xmlns:p14="http://schemas.microsoft.com/office/powerpoint/2010/main" val="3361433304"/>
      </p:ext>
    </p:extLst>
  </p:cSld>
  <p:clrMapOvr>
    <a:masterClrMapping/>
  </p:clrMapOvr>
  <p:transition advClick="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Promulgation (Post) Questions: 6-10</a:t>
            </a:r>
          </a:p>
        </p:txBody>
      </p:sp>
      <p:sp>
        <p:nvSpPr>
          <p:cNvPr id="3" name="Content Placeholder 2"/>
          <p:cNvSpPr>
            <a:spLocks noGrp="1"/>
          </p:cNvSpPr>
          <p:nvPr>
            <p:ph idx="1"/>
          </p:nvPr>
        </p:nvSpPr>
        <p:spPr/>
        <p:txBody>
          <a:bodyPr/>
          <a:lstStyle/>
          <a:p>
            <a:r>
              <a:rPr lang="en-US" dirty="0"/>
              <a:t>Promulgation (Post) Tasks include error descriptors that are Pension related. They are annotated on the slides with a </a:t>
            </a:r>
            <a:r>
              <a:rPr lang="en-US" strike="sngStrike" dirty="0"/>
              <a:t>strikethrough</a:t>
            </a:r>
            <a:r>
              <a:rPr lang="en-US" dirty="0"/>
              <a:t> at the end of the presentation</a:t>
            </a:r>
          </a:p>
          <a:p>
            <a:pPr marL="0" indent="0">
              <a:buNone/>
            </a:pPr>
            <a:endParaRPr lang="en-US" dirty="0"/>
          </a:p>
          <a:p>
            <a:r>
              <a:rPr lang="en-US" dirty="0"/>
              <a:t>A Post action could include both promulgation and development (such as adding a spouse and also developing for school child information), so both parts of the checklist could be used</a:t>
            </a:r>
          </a:p>
          <a:p>
            <a:endParaRPr lang="en-US"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21</a:t>
            </a:fld>
            <a:endParaRPr lang="en-US" dirty="0"/>
          </a:p>
        </p:txBody>
      </p:sp>
    </p:spTree>
    <p:extLst>
      <p:ext uri="{BB962C8B-B14F-4D97-AF65-F5344CB8AC3E}">
        <p14:creationId xmlns:p14="http://schemas.microsoft.com/office/powerpoint/2010/main" val="3303182132"/>
      </p:ext>
    </p:extLst>
  </p:cSld>
  <p:clrMapOvr>
    <a:masterClrMapping/>
  </p:clrMapOvr>
  <p:transition advClick="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6. Were all issues addressed and decided?</a:t>
            </a:r>
          </a:p>
        </p:txBody>
      </p:sp>
      <p:sp>
        <p:nvSpPr>
          <p:cNvPr id="3" name="Content Placeholder 2"/>
          <p:cNvSpPr>
            <a:spLocks noGrp="1"/>
          </p:cNvSpPr>
          <p:nvPr>
            <p:ph idx="1"/>
          </p:nvPr>
        </p:nvSpPr>
        <p:spPr/>
        <p:txBody>
          <a:bodyPr/>
          <a:lstStyle/>
          <a:p>
            <a:r>
              <a:rPr lang="en-US" dirty="0"/>
              <a:t>Covers claimed issues that were not addressed in any manner</a:t>
            </a:r>
          </a:p>
          <a:p>
            <a:r>
              <a:rPr lang="en-US" dirty="0"/>
              <a:t>Pension</a:t>
            </a:r>
          </a:p>
          <a:p>
            <a:r>
              <a:rPr lang="en-US" dirty="0"/>
              <a:t>Dependency (does not include adjustments)</a:t>
            </a:r>
          </a:p>
          <a:p>
            <a:r>
              <a:rPr lang="en-US" dirty="0"/>
              <a:t>Claimed disabilities not addressed by rating</a:t>
            </a:r>
          </a:p>
          <a:p>
            <a:r>
              <a:rPr lang="en-US" dirty="0"/>
              <a:t>Administrative claims addressed</a:t>
            </a:r>
          </a:p>
          <a:p>
            <a:r>
              <a:rPr lang="en-US" dirty="0"/>
              <a:t>Award generated prior to eligibility determination</a:t>
            </a:r>
          </a:p>
          <a:p>
            <a:r>
              <a:rPr lang="en-US" dirty="0"/>
              <a:t>AEW action</a:t>
            </a:r>
          </a:p>
        </p:txBody>
      </p:sp>
      <p:sp>
        <p:nvSpPr>
          <p:cNvPr id="4" name="Slide Number Placeholder 3"/>
          <p:cNvSpPr>
            <a:spLocks noGrp="1"/>
          </p:cNvSpPr>
          <p:nvPr>
            <p:ph type="sldNum" sz="quarter" idx="10"/>
          </p:nvPr>
        </p:nvSpPr>
        <p:spPr/>
        <p:txBody>
          <a:bodyPr/>
          <a:lstStyle/>
          <a:p>
            <a:fld id="{7C414AED-89CE-4A48-8B2B-1B3A5C68EA2A}" type="slidenum">
              <a:rPr lang="en-US" smtClean="0"/>
              <a:t>22</a:t>
            </a:fld>
            <a:endParaRPr lang="en-US" dirty="0"/>
          </a:p>
        </p:txBody>
      </p:sp>
    </p:spTree>
    <p:extLst>
      <p:ext uri="{BB962C8B-B14F-4D97-AF65-F5344CB8AC3E}">
        <p14:creationId xmlns:p14="http://schemas.microsoft.com/office/powerpoint/2010/main" val="2414908863"/>
      </p:ext>
    </p:extLst>
  </p:cSld>
  <p:clrMapOvr>
    <a:masterClrMapping/>
  </p:clrMapOvr>
  <p:transition advClick="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7. Was necessary administrative decision or award generated/completed and correct?</a:t>
            </a:r>
          </a:p>
        </p:txBody>
      </p:sp>
      <p:sp>
        <p:nvSpPr>
          <p:cNvPr id="3" name="Content Placeholder 2"/>
          <p:cNvSpPr>
            <a:spLocks noGrp="1"/>
          </p:cNvSpPr>
          <p:nvPr>
            <p:ph idx="1"/>
          </p:nvPr>
        </p:nvSpPr>
        <p:spPr>
          <a:xfrm>
            <a:off x="554182" y="1589518"/>
            <a:ext cx="11508509" cy="4691641"/>
          </a:xfrm>
        </p:spPr>
        <p:txBody>
          <a:bodyPr numCol="1"/>
          <a:lstStyle/>
          <a:p>
            <a:r>
              <a:rPr lang="en-US" sz="2500" dirty="0"/>
              <a:t>Payment change not valid or effectuated</a:t>
            </a:r>
          </a:p>
          <a:p>
            <a:r>
              <a:rPr lang="en-US" sz="2500" dirty="0"/>
              <a:t>Calculations of Pension income/expenses</a:t>
            </a:r>
          </a:p>
          <a:p>
            <a:r>
              <a:rPr lang="en-US" sz="2500" dirty="0"/>
              <a:t>Admin decision provides incorrect entitlement outcome or procedurally incorrect</a:t>
            </a:r>
          </a:p>
          <a:p>
            <a:r>
              <a:rPr lang="en-US" sz="2500" dirty="0"/>
              <a:t>Burial Awards &amp; Accrued Awards </a:t>
            </a:r>
          </a:p>
          <a:p>
            <a:r>
              <a:rPr lang="en-US" sz="2500" dirty="0"/>
              <a:t>Resumption of benefits implementation</a:t>
            </a:r>
          </a:p>
          <a:p>
            <a:r>
              <a:rPr lang="en-US" sz="2500" dirty="0"/>
              <a:t>Award suspensions/terminations</a:t>
            </a:r>
          </a:p>
          <a:p>
            <a:r>
              <a:rPr lang="en-US" sz="2500" dirty="0"/>
              <a:t>Award adjustment prior to expiration of 60 day due process period</a:t>
            </a:r>
          </a:p>
          <a:p>
            <a:pPr marL="0" indent="0">
              <a:buNone/>
            </a:pPr>
            <a:endParaRPr lang="en-US" sz="1300" strike="sngStrike" dirty="0"/>
          </a:p>
        </p:txBody>
      </p:sp>
      <p:sp>
        <p:nvSpPr>
          <p:cNvPr id="4" name="Slide Number Placeholder 3"/>
          <p:cNvSpPr>
            <a:spLocks noGrp="1"/>
          </p:cNvSpPr>
          <p:nvPr>
            <p:ph type="sldNum" sz="quarter" idx="10"/>
          </p:nvPr>
        </p:nvSpPr>
        <p:spPr/>
        <p:txBody>
          <a:bodyPr/>
          <a:lstStyle/>
          <a:p>
            <a:fld id="{7C414AED-89CE-4A48-8B2B-1B3A5C68EA2A}" type="slidenum">
              <a:rPr lang="en-US" smtClean="0"/>
              <a:t>23</a:t>
            </a:fld>
            <a:endParaRPr lang="en-US" dirty="0"/>
          </a:p>
        </p:txBody>
      </p:sp>
    </p:spTree>
    <p:extLst>
      <p:ext uri="{BB962C8B-B14F-4D97-AF65-F5344CB8AC3E}">
        <p14:creationId xmlns:p14="http://schemas.microsoft.com/office/powerpoint/2010/main" val="958939857"/>
      </p:ext>
    </p:extLst>
  </p:cSld>
  <p:clrMapOvr>
    <a:masterClrMapping/>
  </p:clrMapOvr>
  <p:transition advClick="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8. Were all dependency adjustments and/or                decisions correct?</a:t>
            </a:r>
          </a:p>
        </p:txBody>
      </p:sp>
      <p:sp>
        <p:nvSpPr>
          <p:cNvPr id="4" name="Slide Number Placeholder 3"/>
          <p:cNvSpPr>
            <a:spLocks noGrp="1"/>
          </p:cNvSpPr>
          <p:nvPr>
            <p:ph type="sldNum" sz="quarter" idx="10"/>
          </p:nvPr>
        </p:nvSpPr>
        <p:spPr/>
        <p:txBody>
          <a:bodyPr/>
          <a:lstStyle/>
          <a:p>
            <a:fld id="{7C414AED-89CE-4A48-8B2B-1B3A5C68EA2A}" type="slidenum">
              <a:rPr lang="en-US" smtClean="0"/>
              <a:t>24</a:t>
            </a:fld>
            <a:endParaRPr lang="en-US" dirty="0"/>
          </a:p>
        </p:txBody>
      </p:sp>
      <p:sp>
        <p:nvSpPr>
          <p:cNvPr id="5" name="Content Placeholder 2">
            <a:extLst>
              <a:ext uri="{FF2B5EF4-FFF2-40B4-BE49-F238E27FC236}">
                <a16:creationId xmlns:a16="http://schemas.microsoft.com/office/drawing/2014/main" id="{07C14F46-7DEA-43A1-90A2-323F1635CBFA}"/>
              </a:ext>
            </a:extLst>
          </p:cNvPr>
          <p:cNvSpPr>
            <a:spLocks noGrp="1"/>
          </p:cNvSpPr>
          <p:nvPr>
            <p:ph idx="1"/>
          </p:nvPr>
        </p:nvSpPr>
        <p:spPr>
          <a:xfrm>
            <a:off x="554182" y="1589518"/>
            <a:ext cx="11508509" cy="4691641"/>
          </a:xfrm>
        </p:spPr>
        <p:txBody>
          <a:bodyPr numCol="1"/>
          <a:lstStyle/>
          <a:p>
            <a:r>
              <a:rPr lang="en-US" sz="2500" dirty="0"/>
              <a:t>Prematurely adding/removing dependent(s)</a:t>
            </a:r>
          </a:p>
          <a:p>
            <a:r>
              <a:rPr lang="en-US" sz="2500" dirty="0"/>
              <a:t>Adding ineligible dependent(s)</a:t>
            </a:r>
          </a:p>
          <a:p>
            <a:r>
              <a:rPr lang="en-US" sz="2500" dirty="0"/>
              <a:t>Removing or denying eligible dependents(s)</a:t>
            </a:r>
          </a:p>
          <a:p>
            <a:r>
              <a:rPr lang="en-US" sz="2500" dirty="0"/>
              <a:t>Incorrect dependency effective dates</a:t>
            </a:r>
          </a:p>
          <a:p>
            <a:r>
              <a:rPr lang="en-US" sz="2500" dirty="0"/>
              <a:t>Unless effective date is due to incorrect effective date on rating code sheet</a:t>
            </a:r>
          </a:p>
          <a:p>
            <a:r>
              <a:rPr lang="en-US" sz="2500" dirty="0"/>
              <a:t>Erroneously changing dependent(s) status</a:t>
            </a:r>
          </a:p>
          <a:p>
            <a:r>
              <a:rPr lang="en-US" sz="2500" dirty="0"/>
              <a:t>Failing to change dependent(s) status</a:t>
            </a:r>
          </a:p>
          <a:p>
            <a:r>
              <a:rPr lang="en-US" sz="2500" dirty="0"/>
              <a:t>Incorrect future date for removal or change in dependent(s) status</a:t>
            </a:r>
          </a:p>
          <a:p>
            <a:pPr marL="0" indent="0">
              <a:buNone/>
            </a:pPr>
            <a:endParaRPr lang="en-US" sz="1300" strike="sngStrike" dirty="0"/>
          </a:p>
        </p:txBody>
      </p:sp>
    </p:spTree>
    <p:extLst>
      <p:ext uri="{BB962C8B-B14F-4D97-AF65-F5344CB8AC3E}">
        <p14:creationId xmlns:p14="http://schemas.microsoft.com/office/powerpoint/2010/main" val="1401169330"/>
      </p:ext>
    </p:extLst>
  </p:cSld>
  <p:clrMapOvr>
    <a:masterClrMapping/>
  </p:clrMapOvr>
  <p:transition advClick="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9. Were all required withholdings / reductions correctly implemented?</a:t>
            </a:r>
          </a:p>
        </p:txBody>
      </p:sp>
      <p:sp>
        <p:nvSpPr>
          <p:cNvPr id="4" name="Slide Number Placeholder 3"/>
          <p:cNvSpPr>
            <a:spLocks noGrp="1"/>
          </p:cNvSpPr>
          <p:nvPr>
            <p:ph type="sldNum" sz="quarter" idx="10"/>
          </p:nvPr>
        </p:nvSpPr>
        <p:spPr/>
        <p:txBody>
          <a:bodyPr/>
          <a:lstStyle/>
          <a:p>
            <a:fld id="{7C414AED-89CE-4A48-8B2B-1B3A5C68EA2A}" type="slidenum">
              <a:rPr lang="en-US" smtClean="0"/>
              <a:t>25</a:t>
            </a:fld>
            <a:endParaRPr lang="en-US" dirty="0"/>
          </a:p>
        </p:txBody>
      </p:sp>
      <p:sp>
        <p:nvSpPr>
          <p:cNvPr id="5" name="Content Placeholder 2">
            <a:extLst>
              <a:ext uri="{FF2B5EF4-FFF2-40B4-BE49-F238E27FC236}">
                <a16:creationId xmlns:a16="http://schemas.microsoft.com/office/drawing/2014/main" id="{C8C197F0-1AB9-43A8-8090-378B2768D8E4}"/>
              </a:ext>
            </a:extLst>
          </p:cNvPr>
          <p:cNvSpPr>
            <a:spLocks noGrp="1"/>
          </p:cNvSpPr>
          <p:nvPr>
            <p:ph idx="1"/>
          </p:nvPr>
        </p:nvSpPr>
        <p:spPr>
          <a:xfrm>
            <a:off x="1349406" y="1589518"/>
            <a:ext cx="10713285" cy="4691641"/>
          </a:xfrm>
        </p:spPr>
        <p:txBody>
          <a:bodyPr numCol="1"/>
          <a:lstStyle/>
          <a:p>
            <a:pPr marL="0" indent="0">
              <a:buNone/>
            </a:pPr>
            <a:r>
              <a:rPr lang="en-US" sz="2500" dirty="0"/>
              <a:t>Withholdings/Reductions</a:t>
            </a:r>
          </a:p>
          <a:p>
            <a:pPr lvl="1"/>
            <a:r>
              <a:rPr lang="en-US" sz="2100" dirty="0"/>
              <a:t>Retired pay</a:t>
            </a:r>
          </a:p>
          <a:p>
            <a:pPr lvl="1"/>
            <a:r>
              <a:rPr lang="en-US" sz="2100" dirty="0"/>
              <a:t>Severance pay</a:t>
            </a:r>
          </a:p>
          <a:p>
            <a:pPr lvl="1"/>
            <a:r>
              <a:rPr lang="en-US" sz="2100" dirty="0"/>
              <a:t>Drill Pay</a:t>
            </a:r>
          </a:p>
          <a:p>
            <a:pPr lvl="1"/>
            <a:r>
              <a:rPr lang="en-US" sz="2100" dirty="0"/>
              <a:t>Incarceration</a:t>
            </a:r>
          </a:p>
          <a:p>
            <a:pPr lvl="1"/>
            <a:r>
              <a:rPr lang="en-US" sz="2100" dirty="0"/>
              <a:t>Hospital adjustments</a:t>
            </a:r>
          </a:p>
          <a:p>
            <a:pPr lvl="1"/>
            <a:r>
              <a:rPr lang="en-US" sz="2100" dirty="0"/>
              <a:t>CRDP/CRSC</a:t>
            </a:r>
          </a:p>
          <a:p>
            <a:pPr lvl="1"/>
            <a:r>
              <a:rPr lang="en-US" sz="2100" dirty="0"/>
              <a:t>Separation pay</a:t>
            </a:r>
          </a:p>
          <a:p>
            <a:pPr lvl="1"/>
            <a:r>
              <a:rPr lang="en-US" sz="2100" dirty="0"/>
              <a:t>Apportionment</a:t>
            </a:r>
          </a:p>
          <a:p>
            <a:pPr lvl="1"/>
            <a:r>
              <a:rPr lang="en-US" sz="2100" dirty="0"/>
              <a:t>Attorney fee</a:t>
            </a:r>
          </a:p>
          <a:p>
            <a:pPr marL="0" indent="0">
              <a:buNone/>
            </a:pPr>
            <a:endParaRPr lang="en-US" sz="1300" strike="sngStrike" dirty="0"/>
          </a:p>
        </p:txBody>
      </p:sp>
    </p:spTree>
    <p:extLst>
      <p:ext uri="{BB962C8B-B14F-4D97-AF65-F5344CB8AC3E}">
        <p14:creationId xmlns:p14="http://schemas.microsoft.com/office/powerpoint/2010/main" val="3675133718"/>
      </p:ext>
    </p:extLst>
  </p:cSld>
  <p:clrMapOvr>
    <a:masterClrMapping/>
  </p:clrMapOvr>
  <p:transition advClick="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10. Was the claimant properly notified?</a:t>
            </a:r>
          </a:p>
        </p:txBody>
      </p:sp>
      <p:sp>
        <p:nvSpPr>
          <p:cNvPr id="4" name="Slide Number Placeholder 3"/>
          <p:cNvSpPr>
            <a:spLocks noGrp="1"/>
          </p:cNvSpPr>
          <p:nvPr>
            <p:ph type="sldNum" sz="quarter" idx="10"/>
          </p:nvPr>
        </p:nvSpPr>
        <p:spPr/>
        <p:txBody>
          <a:bodyPr/>
          <a:lstStyle/>
          <a:p>
            <a:fld id="{7C414AED-89CE-4A48-8B2B-1B3A5C68EA2A}" type="slidenum">
              <a:rPr lang="en-US" smtClean="0"/>
              <a:t>26</a:t>
            </a:fld>
            <a:endParaRPr lang="en-US" dirty="0"/>
          </a:p>
        </p:txBody>
      </p:sp>
      <p:sp>
        <p:nvSpPr>
          <p:cNvPr id="7" name="Content Placeholder 2">
            <a:extLst>
              <a:ext uri="{FF2B5EF4-FFF2-40B4-BE49-F238E27FC236}">
                <a16:creationId xmlns:a16="http://schemas.microsoft.com/office/drawing/2014/main" id="{00744629-A4C6-4F11-ABF3-535AEE6CB93E}"/>
              </a:ext>
            </a:extLst>
          </p:cNvPr>
          <p:cNvSpPr txBox="1">
            <a:spLocks/>
          </p:cNvSpPr>
          <p:nvPr/>
        </p:nvSpPr>
        <p:spPr bwMode="auto">
          <a:xfrm>
            <a:off x="476555" y="1469882"/>
            <a:ext cx="11597076" cy="4886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2" anchor="t" anchorCtr="0" compatLnSpc="1">
            <a:prstTxWarp prst="textNoShape">
              <a:avLst/>
            </a:prstTxWarp>
          </a:bodyPr>
          <a:lstStyle>
            <a:lvl1pPr marL="342900" indent="-342900" algn="l" rtl="0" eaLnBrk="1" fontAlgn="base" hangingPunct="1">
              <a:spcBef>
                <a:spcPct val="20000"/>
              </a:spcBef>
              <a:spcAft>
                <a:spcPct val="0"/>
              </a:spcAft>
              <a:buClr>
                <a:srgbClr val="FF0000"/>
              </a:buClr>
              <a:buFont typeface="Arial" panose="020B0604020202020204" pitchFamily="34" charset="0"/>
              <a:buChar char="•"/>
              <a:defRPr sz="2800">
                <a:solidFill>
                  <a:srgbClr val="000066"/>
                </a:solidFill>
                <a:latin typeface="Arial" panose="020B0604020202020204" pitchFamily="34" charset="0"/>
                <a:ea typeface="+mn-ea"/>
                <a:cs typeface="Arial" panose="020B0604020202020204" pitchFamily="34" charset="0"/>
              </a:defRPr>
            </a:lvl1pPr>
            <a:lvl2pPr marL="860425" indent="-403225" algn="l" rtl="0" eaLnBrk="1" fontAlgn="base" hangingPunct="1">
              <a:spcBef>
                <a:spcPct val="20000"/>
              </a:spcBef>
              <a:spcAft>
                <a:spcPct val="0"/>
              </a:spcAft>
              <a:buClr>
                <a:srgbClr val="FF0000"/>
              </a:buClr>
              <a:buFont typeface="Wingdings" panose="05000000000000000000" pitchFamily="2" charset="2"/>
              <a:buChar char="Ø"/>
              <a:defRPr sz="2400">
                <a:solidFill>
                  <a:srgbClr val="000066"/>
                </a:solidFill>
                <a:latin typeface="Arial" panose="020B0604020202020204" pitchFamily="34" charset="0"/>
                <a:cs typeface="Arial" panose="020B0604020202020204" pitchFamily="34" charset="0"/>
              </a:defRPr>
            </a:lvl2pPr>
            <a:lvl3pPr marL="1258888" indent="-344488" algn="l" rtl="0" eaLnBrk="1" fontAlgn="base" hangingPunct="1">
              <a:spcBef>
                <a:spcPct val="20000"/>
              </a:spcBef>
              <a:spcAft>
                <a:spcPct val="0"/>
              </a:spcAft>
              <a:buClr>
                <a:srgbClr val="CC0000"/>
              </a:buClr>
              <a:buFont typeface="Wingdings" panose="05000000000000000000" pitchFamily="2" charset="2"/>
              <a:buChar char="ü"/>
              <a:defRPr sz="2000">
                <a:solidFill>
                  <a:srgbClr val="000066"/>
                </a:solidFill>
                <a:latin typeface="Arial" panose="020B0604020202020204" pitchFamily="34" charset="0"/>
                <a:cs typeface="Arial" panose="020B0604020202020204" pitchFamily="34" charset="0"/>
              </a:defRPr>
            </a:lvl3pPr>
            <a:lvl4pPr marL="1709738" indent="-338138" algn="l" rtl="0" eaLnBrk="1" fontAlgn="base" hangingPunct="1">
              <a:spcBef>
                <a:spcPct val="20000"/>
              </a:spcBef>
              <a:spcAft>
                <a:spcPct val="0"/>
              </a:spcAft>
              <a:buClr>
                <a:srgbClr val="FF0000"/>
              </a:buClr>
              <a:buFont typeface="Wingdings" panose="05000000000000000000" pitchFamily="2" charset="2"/>
              <a:buChar char="v"/>
              <a:defRPr sz="2000">
                <a:solidFill>
                  <a:srgbClr val="000066"/>
                </a:solidFill>
                <a:latin typeface="Arial" panose="020B0604020202020204" pitchFamily="34" charset="0"/>
                <a:cs typeface="Arial" panose="020B0604020202020204" pitchFamily="34" charset="0"/>
              </a:defRPr>
            </a:lvl4pPr>
            <a:lvl5pPr marL="2173288" indent="-344488" algn="l" rtl="0" eaLnBrk="1" fontAlgn="base" hangingPunct="1">
              <a:spcBef>
                <a:spcPct val="20000"/>
              </a:spcBef>
              <a:spcAft>
                <a:spcPct val="0"/>
              </a:spcAft>
              <a:buClr>
                <a:srgbClr val="FF0000"/>
              </a:buClr>
              <a:buFont typeface="Courier New" panose="02070309020205020404" pitchFamily="49" charset="0"/>
              <a:buChar char="o"/>
              <a:defRPr sz="2000">
                <a:solidFill>
                  <a:srgbClr val="000066"/>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r>
              <a:rPr lang="en-US" sz="1800" kern="0" dirty="0"/>
              <a:t>AMA Notification Requirements</a:t>
            </a:r>
          </a:p>
          <a:p>
            <a:pPr lvl="1"/>
            <a:r>
              <a:rPr lang="en-US" sz="1800" kern="0" dirty="0"/>
              <a:t>How to obtain or access evidence used in making the decision</a:t>
            </a:r>
          </a:p>
          <a:p>
            <a:pPr lvl="1"/>
            <a:r>
              <a:rPr lang="en-US" sz="1800" kern="0" dirty="0"/>
              <a:t>Laws and Regulations</a:t>
            </a:r>
          </a:p>
          <a:p>
            <a:pPr lvl="1"/>
            <a:r>
              <a:rPr lang="en-US" sz="1800" kern="0" dirty="0"/>
              <a:t>Review of the Decision Options</a:t>
            </a:r>
          </a:p>
          <a:p>
            <a:r>
              <a:rPr lang="en-US" sz="1800" kern="0" dirty="0"/>
              <a:t>Incorrect/missing effective dates and/or payment rates</a:t>
            </a:r>
          </a:p>
          <a:p>
            <a:r>
              <a:rPr lang="en-US" sz="1800" kern="0" dirty="0"/>
              <a:t>Withholding amounts/reasons</a:t>
            </a:r>
          </a:p>
          <a:p>
            <a:r>
              <a:rPr lang="en-US" sz="1800" kern="0" dirty="0"/>
              <a:t>Failure to notify veteran/claimant of the decisions that were made (rating or admin)</a:t>
            </a:r>
          </a:p>
          <a:p>
            <a:r>
              <a:rPr lang="en-US" sz="1800" kern="0" dirty="0"/>
              <a:t>Summary of evidence considered </a:t>
            </a:r>
          </a:p>
          <a:p>
            <a:r>
              <a:rPr lang="en-US" sz="1800" kern="0" dirty="0"/>
              <a:t>Appellate rights (if applicable)</a:t>
            </a:r>
          </a:p>
          <a:p>
            <a:r>
              <a:rPr lang="en-US" sz="1800" kern="0" dirty="0"/>
              <a:t>POAs must be included in our notifications (including failure to include a private attorney’s address on the cc line)</a:t>
            </a:r>
          </a:p>
          <a:p>
            <a:r>
              <a:rPr lang="en-US" sz="1800" kern="0" dirty="0"/>
              <a:t>Entitlement to additional benefits</a:t>
            </a:r>
          </a:p>
          <a:p>
            <a:r>
              <a:rPr lang="en-US" sz="1800" kern="0" dirty="0"/>
              <a:t>Non-rating higher-level review decisions:  provide notice that there was evidence received after the record closed that was not considered</a:t>
            </a:r>
          </a:p>
          <a:p>
            <a:r>
              <a:rPr lang="en-US" sz="1800" kern="0" dirty="0"/>
              <a:t>Non-rating decisions:  Favorable findings for denials</a:t>
            </a:r>
          </a:p>
          <a:p>
            <a:r>
              <a:rPr lang="en-US" sz="1800" kern="0" dirty="0"/>
              <a:t>Non-rating decisions:  Elements met and/or not met</a:t>
            </a:r>
          </a:p>
          <a:p>
            <a:r>
              <a:rPr lang="en-US" sz="1800" kern="0" dirty="0"/>
              <a:t>Notification letter failed to provide appropriate time limits, or time limits were provided incorrectly</a:t>
            </a:r>
          </a:p>
          <a:p>
            <a:r>
              <a:rPr lang="en-US" sz="1800" kern="0" dirty="0"/>
              <a:t>Notification letter failed to include information obtained telephonically</a:t>
            </a:r>
          </a:p>
        </p:txBody>
      </p:sp>
    </p:spTree>
    <p:extLst>
      <p:ext uri="{BB962C8B-B14F-4D97-AF65-F5344CB8AC3E}">
        <p14:creationId xmlns:p14="http://schemas.microsoft.com/office/powerpoint/2010/main" val="3730229884"/>
      </p:ext>
    </p:extLst>
  </p:cSld>
  <p:clrMapOvr>
    <a:masterClrMapping/>
  </p:clrMapOvr>
  <p:transition advClick="0"/>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11. Were all systems accurately updated?</a:t>
            </a:r>
          </a:p>
        </p:txBody>
      </p:sp>
      <p:sp>
        <p:nvSpPr>
          <p:cNvPr id="4" name="Slide Number Placeholder 3"/>
          <p:cNvSpPr>
            <a:spLocks noGrp="1"/>
          </p:cNvSpPr>
          <p:nvPr>
            <p:ph type="sldNum" sz="quarter" idx="10"/>
          </p:nvPr>
        </p:nvSpPr>
        <p:spPr/>
        <p:txBody>
          <a:bodyPr/>
          <a:lstStyle/>
          <a:p>
            <a:fld id="{7C414AED-89CE-4A48-8B2B-1B3A5C68EA2A}" type="slidenum">
              <a:rPr lang="en-US" smtClean="0"/>
              <a:t>27</a:t>
            </a:fld>
            <a:endParaRPr lang="en-US" dirty="0"/>
          </a:p>
        </p:txBody>
      </p:sp>
      <p:pic>
        <p:nvPicPr>
          <p:cNvPr id="6" name="Content Placeholder 8">
            <a:extLst>
              <a:ext uri="{FF2B5EF4-FFF2-40B4-BE49-F238E27FC236}">
                <a16:creationId xmlns:a16="http://schemas.microsoft.com/office/drawing/2014/main" id="{B17AE596-67FB-45DE-8BD8-97A2B37ECDBD}"/>
              </a:ext>
            </a:extLst>
          </p:cNvPr>
          <p:cNvPicPr>
            <a:picLocks noChangeAspect="1"/>
          </p:cNvPicPr>
          <p:nvPr/>
        </p:nvPicPr>
        <p:blipFill rotWithShape="1">
          <a:blip r:embed="rId2"/>
          <a:srcRect r="784" b="10831"/>
          <a:stretch/>
        </p:blipFill>
        <p:spPr bwMode="auto">
          <a:xfrm>
            <a:off x="598129" y="1395950"/>
            <a:ext cx="11377562" cy="486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5082594"/>
      </p:ext>
    </p:extLst>
  </p:cSld>
  <p:clrMapOvr>
    <a:masterClrMapping/>
  </p:clrMapOvr>
  <p:transition advClick="0"/>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11. Were all systems accurately updated?</a:t>
            </a:r>
          </a:p>
        </p:txBody>
      </p:sp>
      <p:sp>
        <p:nvSpPr>
          <p:cNvPr id="3" name="Content Placeholder 2"/>
          <p:cNvSpPr>
            <a:spLocks noGrp="1"/>
          </p:cNvSpPr>
          <p:nvPr>
            <p:ph idx="1"/>
          </p:nvPr>
        </p:nvSpPr>
        <p:spPr/>
        <p:txBody>
          <a:bodyPr/>
          <a:lstStyle/>
          <a:p>
            <a:r>
              <a:rPr lang="en-US" dirty="0"/>
              <a:t>Only deficiencies that fall under the task 11 error descriptions are considered errors.</a:t>
            </a:r>
          </a:p>
          <a:p>
            <a:endParaRPr lang="en-US" sz="1500" dirty="0"/>
          </a:p>
          <a:p>
            <a:r>
              <a:rPr lang="en-US" dirty="0"/>
              <a:t>Any deficiencies that do not fall under the nine error descriptions are should be corrected, however no error will be called.</a:t>
            </a:r>
          </a:p>
          <a:p>
            <a:endParaRPr lang="en-US" sz="1500" dirty="0"/>
          </a:p>
          <a:p>
            <a:r>
              <a:rPr lang="en-US" dirty="0"/>
              <a:t>Only designated special issues and corporate flashes are errors.  All others should be corrected, however no error will be called.</a:t>
            </a:r>
          </a:p>
          <a:p>
            <a:endParaRPr lang="en-US" sz="1500" dirty="0"/>
          </a:p>
          <a:p>
            <a:r>
              <a:rPr lang="en-US" dirty="0"/>
              <a:t>Unless you are reviewing a pension claim, the FTI descriptors does not apply to compensation reviews.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28</a:t>
            </a:fld>
            <a:endParaRPr lang="en-US" dirty="0"/>
          </a:p>
        </p:txBody>
      </p:sp>
    </p:spTree>
    <p:extLst>
      <p:ext uri="{BB962C8B-B14F-4D97-AF65-F5344CB8AC3E}">
        <p14:creationId xmlns:p14="http://schemas.microsoft.com/office/powerpoint/2010/main" val="1021527392"/>
      </p:ext>
    </p:extLst>
  </p:cSld>
  <p:clrMapOvr>
    <a:masterClrMapping/>
  </p:clrMapOvr>
  <p:transition advClick="0"/>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11. Were all systems accurately updated?</a:t>
            </a:r>
          </a:p>
        </p:txBody>
      </p:sp>
      <p:sp>
        <p:nvSpPr>
          <p:cNvPr id="4" name="Slide Number Placeholder 3"/>
          <p:cNvSpPr>
            <a:spLocks noGrp="1"/>
          </p:cNvSpPr>
          <p:nvPr>
            <p:ph type="sldNum" sz="quarter" idx="10"/>
          </p:nvPr>
        </p:nvSpPr>
        <p:spPr/>
        <p:txBody>
          <a:bodyPr/>
          <a:lstStyle/>
          <a:p>
            <a:fld id="{7C414AED-89CE-4A48-8B2B-1B3A5C68EA2A}" type="slidenum">
              <a:rPr lang="en-US" smtClean="0"/>
              <a:t>29</a:t>
            </a:fld>
            <a:endParaRPr lang="en-US" dirty="0"/>
          </a:p>
        </p:txBody>
      </p:sp>
      <p:sp>
        <p:nvSpPr>
          <p:cNvPr id="6" name="Rectangle 6">
            <a:extLst>
              <a:ext uri="{FF2B5EF4-FFF2-40B4-BE49-F238E27FC236}">
                <a16:creationId xmlns:a16="http://schemas.microsoft.com/office/drawing/2014/main" id="{8D0161B2-45A4-4FF1-86B7-CA983CF97B91}"/>
              </a:ext>
            </a:extLst>
          </p:cNvPr>
          <p:cNvSpPr txBox="1">
            <a:spLocks noChangeArrowheads="1"/>
          </p:cNvSpPr>
          <p:nvPr/>
        </p:nvSpPr>
        <p:spPr bwMode="auto">
          <a:xfrm>
            <a:off x="644012" y="1363950"/>
            <a:ext cx="11420169" cy="4807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lvl1pPr marL="342900" indent="-342900" algn="l" rtl="0" eaLnBrk="1" fontAlgn="base" hangingPunct="1">
              <a:spcBef>
                <a:spcPct val="20000"/>
              </a:spcBef>
              <a:spcAft>
                <a:spcPct val="0"/>
              </a:spcAft>
              <a:buClr>
                <a:srgbClr val="FF0000"/>
              </a:buClr>
              <a:buFont typeface="Arial" panose="020B0604020202020204" pitchFamily="34" charset="0"/>
              <a:buChar char="•"/>
              <a:defRPr sz="2800">
                <a:solidFill>
                  <a:srgbClr val="000066"/>
                </a:solidFill>
                <a:latin typeface="Arial" panose="020B0604020202020204" pitchFamily="34" charset="0"/>
                <a:ea typeface="+mn-ea"/>
                <a:cs typeface="Arial" panose="020B0604020202020204" pitchFamily="34" charset="0"/>
              </a:defRPr>
            </a:lvl1pPr>
            <a:lvl2pPr marL="860425" indent="-403225" algn="l" rtl="0" eaLnBrk="1" fontAlgn="base" hangingPunct="1">
              <a:spcBef>
                <a:spcPct val="20000"/>
              </a:spcBef>
              <a:spcAft>
                <a:spcPct val="0"/>
              </a:spcAft>
              <a:buClr>
                <a:srgbClr val="FF0000"/>
              </a:buClr>
              <a:buFont typeface="Wingdings" panose="05000000000000000000" pitchFamily="2" charset="2"/>
              <a:buChar char="Ø"/>
              <a:defRPr sz="2400">
                <a:solidFill>
                  <a:srgbClr val="000066"/>
                </a:solidFill>
                <a:latin typeface="Arial" panose="020B0604020202020204" pitchFamily="34" charset="0"/>
                <a:cs typeface="Arial" panose="020B0604020202020204" pitchFamily="34" charset="0"/>
              </a:defRPr>
            </a:lvl2pPr>
            <a:lvl3pPr marL="1258888" indent="-344488" algn="l" rtl="0" eaLnBrk="1" fontAlgn="base" hangingPunct="1">
              <a:spcBef>
                <a:spcPct val="20000"/>
              </a:spcBef>
              <a:spcAft>
                <a:spcPct val="0"/>
              </a:spcAft>
              <a:buClr>
                <a:srgbClr val="CC0000"/>
              </a:buClr>
              <a:buFont typeface="Wingdings" panose="05000000000000000000" pitchFamily="2" charset="2"/>
              <a:buChar char="ü"/>
              <a:defRPr sz="2000">
                <a:solidFill>
                  <a:srgbClr val="000066"/>
                </a:solidFill>
                <a:latin typeface="Arial" panose="020B0604020202020204" pitchFamily="34" charset="0"/>
                <a:cs typeface="Arial" panose="020B0604020202020204" pitchFamily="34" charset="0"/>
              </a:defRPr>
            </a:lvl3pPr>
            <a:lvl4pPr marL="1709738" indent="-338138" algn="l" rtl="0" eaLnBrk="1" fontAlgn="base" hangingPunct="1">
              <a:spcBef>
                <a:spcPct val="20000"/>
              </a:spcBef>
              <a:spcAft>
                <a:spcPct val="0"/>
              </a:spcAft>
              <a:buClr>
                <a:srgbClr val="FF0000"/>
              </a:buClr>
              <a:buFont typeface="Wingdings" panose="05000000000000000000" pitchFamily="2" charset="2"/>
              <a:buChar char="v"/>
              <a:defRPr sz="2000">
                <a:solidFill>
                  <a:srgbClr val="000066"/>
                </a:solidFill>
                <a:latin typeface="Arial" panose="020B0604020202020204" pitchFamily="34" charset="0"/>
                <a:cs typeface="Arial" panose="020B0604020202020204" pitchFamily="34" charset="0"/>
              </a:defRPr>
            </a:lvl4pPr>
            <a:lvl5pPr marL="2173288" indent="-344488" algn="l" rtl="0" eaLnBrk="1" fontAlgn="base" hangingPunct="1">
              <a:spcBef>
                <a:spcPct val="20000"/>
              </a:spcBef>
              <a:spcAft>
                <a:spcPct val="0"/>
              </a:spcAft>
              <a:buClr>
                <a:srgbClr val="FF0000"/>
              </a:buClr>
              <a:buFont typeface="Courier New" panose="02070309020205020404" pitchFamily="49" charset="0"/>
              <a:buChar char="o"/>
              <a:defRPr sz="2000">
                <a:solidFill>
                  <a:srgbClr val="000066"/>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a:defRPr/>
            </a:pPr>
            <a:r>
              <a:rPr lang="en-US" sz="2000" b="1" kern="0" dirty="0"/>
              <a:t>Date of Claim</a:t>
            </a:r>
          </a:p>
          <a:p>
            <a:pPr lvl="1">
              <a:spcAft>
                <a:spcPts val="0"/>
              </a:spcAft>
              <a:defRPr/>
            </a:pPr>
            <a:r>
              <a:rPr lang="en-US" sz="1800" kern="0" dirty="0"/>
              <a:t>The earliest date VA Facility received the claim or first day after discharge for BDD</a:t>
            </a:r>
          </a:p>
          <a:p>
            <a:pPr lvl="1">
              <a:spcAft>
                <a:spcPts val="0"/>
              </a:spcAft>
              <a:defRPr/>
            </a:pPr>
            <a:r>
              <a:rPr lang="en-US" sz="1800" kern="0" dirty="0"/>
              <a:t>Work items is the date shown on the message or if no date is shown, the date of the review</a:t>
            </a:r>
          </a:p>
          <a:p>
            <a:pPr lvl="2">
              <a:spcAft>
                <a:spcPts val="0"/>
              </a:spcAft>
              <a:buFont typeface="Wingdings" panose="05000000000000000000" pitchFamily="2" charset="2"/>
              <a:buChar char="v"/>
              <a:defRPr/>
            </a:pPr>
            <a:r>
              <a:rPr lang="en-US" sz="1600" kern="0" dirty="0"/>
              <a:t>SHARE date vs VBMS date not an error</a:t>
            </a:r>
          </a:p>
          <a:p>
            <a:pPr lvl="1">
              <a:defRPr/>
            </a:pPr>
            <a:r>
              <a:rPr lang="en-US" sz="1800" kern="0" dirty="0"/>
              <a:t>Due process is the date the notice of proposed adverse action is sent</a:t>
            </a:r>
          </a:p>
          <a:p>
            <a:pPr lvl="2">
              <a:spcAft>
                <a:spcPts val="0"/>
              </a:spcAft>
              <a:buFont typeface="Wingdings" panose="05000000000000000000" pitchFamily="2" charset="2"/>
              <a:buChar char="v"/>
              <a:defRPr/>
            </a:pPr>
            <a:r>
              <a:rPr lang="en-US" sz="1600" kern="0" dirty="0"/>
              <a:t>VBMS dates letters the next day, this is not an error</a:t>
            </a:r>
          </a:p>
          <a:p>
            <a:pPr lvl="1">
              <a:defRPr/>
            </a:pPr>
            <a:r>
              <a:rPr lang="en-US" sz="1800" kern="0" dirty="0"/>
              <a:t>EP 930 is the same date of claim of the underlying EP prematurely cleared or the same date of claim of the underlying EP incorrectly processed</a:t>
            </a:r>
          </a:p>
          <a:p>
            <a:pPr>
              <a:defRPr/>
            </a:pPr>
            <a:r>
              <a:rPr lang="en-US" sz="2000" b="1" kern="0" dirty="0"/>
              <a:t>Correct EP series</a:t>
            </a:r>
          </a:p>
          <a:p>
            <a:pPr lvl="1">
              <a:spcAft>
                <a:spcPts val="0"/>
              </a:spcAft>
              <a:defRPr/>
            </a:pPr>
            <a:r>
              <a:rPr lang="en-US" sz="1800" kern="0" dirty="0"/>
              <a:t>Third digit modifier is not an error</a:t>
            </a:r>
          </a:p>
          <a:p>
            <a:r>
              <a:rPr lang="en-US" sz="2000" b="1" dirty="0"/>
              <a:t>Payees’ address and direct deposit information</a:t>
            </a:r>
          </a:p>
          <a:p>
            <a:pPr lvl="1"/>
            <a:r>
              <a:rPr lang="en-US" sz="1800" dirty="0"/>
              <a:t>Most up-to-date mailing address is reflected in all systems</a:t>
            </a:r>
          </a:p>
          <a:p>
            <a:pPr lvl="1"/>
            <a:r>
              <a:rPr lang="en-US" sz="1800" dirty="0"/>
              <a:t>Most up-to-date direct deposit is reflected in all systems</a:t>
            </a:r>
          </a:p>
          <a:p>
            <a:pPr lvl="1"/>
            <a:r>
              <a:rPr lang="en-US" sz="1800" dirty="0"/>
              <a:t>Temporary address is correct</a:t>
            </a:r>
          </a:p>
          <a:p>
            <a:pPr lvl="1">
              <a:spcAft>
                <a:spcPts val="0"/>
              </a:spcAft>
              <a:buFont typeface="Wingdings" panose="05000000000000000000" pitchFamily="2" charset="2"/>
              <a:buChar char="§"/>
              <a:defRPr/>
            </a:pPr>
            <a:endParaRPr lang="en-US" sz="1800" kern="0" dirty="0"/>
          </a:p>
          <a:p>
            <a:pPr lvl="1">
              <a:spcBef>
                <a:spcPts val="0"/>
              </a:spcBef>
              <a:spcAft>
                <a:spcPts val="0"/>
              </a:spcAft>
              <a:buFont typeface="Arial" panose="020B0604020202020204" pitchFamily="34" charset="0"/>
              <a:buChar char="•"/>
              <a:defRPr/>
            </a:pPr>
            <a:endParaRPr lang="en-US" sz="600" kern="0" dirty="0"/>
          </a:p>
          <a:p>
            <a:pPr marL="0" indent="0">
              <a:spcBef>
                <a:spcPts val="0"/>
              </a:spcBef>
              <a:buFont typeface="Wingdings" pitchFamily="2" charset="2"/>
              <a:buNone/>
              <a:defRPr/>
            </a:pPr>
            <a:endParaRPr lang="en-US" sz="1700" kern="0" dirty="0"/>
          </a:p>
        </p:txBody>
      </p:sp>
    </p:spTree>
    <p:extLst>
      <p:ext uri="{BB962C8B-B14F-4D97-AF65-F5344CB8AC3E}">
        <p14:creationId xmlns:p14="http://schemas.microsoft.com/office/powerpoint/2010/main" val="3656044674"/>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pPr marL="0" indent="0">
              <a:buNone/>
            </a:pPr>
            <a:r>
              <a:rPr lang="en-US" sz="3300" dirty="0"/>
              <a:t>Task based reviews are intended to improve our local quality and training program by:</a:t>
            </a:r>
          </a:p>
          <a:p>
            <a:pPr lvl="1">
              <a:lnSpc>
                <a:spcPct val="150000"/>
              </a:lnSpc>
              <a:buFont typeface="Arial" panose="020B0604020202020204" pitchFamily="34" charset="0"/>
              <a:buChar char="•"/>
            </a:pPr>
            <a:r>
              <a:rPr lang="en-US" sz="2500" dirty="0"/>
              <a:t>One checklist to review all VSR work</a:t>
            </a:r>
          </a:p>
          <a:p>
            <a:pPr lvl="1">
              <a:lnSpc>
                <a:spcPct val="150000"/>
              </a:lnSpc>
              <a:buFont typeface="Arial" panose="020B0604020202020204" pitchFamily="34" charset="0"/>
              <a:buChar char="•"/>
            </a:pPr>
            <a:r>
              <a:rPr lang="en-US" sz="2500" dirty="0"/>
              <a:t>Checklist is more uniform with the work completed by a VSR</a:t>
            </a:r>
          </a:p>
          <a:p>
            <a:pPr lvl="2">
              <a:lnSpc>
                <a:spcPct val="150000"/>
              </a:lnSpc>
              <a:buFont typeface="Wingdings" panose="05000000000000000000" pitchFamily="2" charset="2"/>
              <a:buChar char="Ø"/>
            </a:pPr>
            <a:r>
              <a:rPr lang="en-US" altLang="en-US" sz="2200" dirty="0"/>
              <a:t>VSRs assess claims as a whole, then decide what tasks are required</a:t>
            </a:r>
            <a:endParaRPr lang="en-US" sz="2200" dirty="0"/>
          </a:p>
          <a:p>
            <a:pPr lvl="1">
              <a:lnSpc>
                <a:spcPct val="150000"/>
              </a:lnSpc>
              <a:buFont typeface="Arial" panose="020B0604020202020204" pitchFamily="34" charset="0"/>
              <a:buChar char="•"/>
            </a:pPr>
            <a:r>
              <a:rPr lang="en-US" sz="2500" dirty="0"/>
              <a:t>Enhanced error trend analysis </a:t>
            </a:r>
          </a:p>
          <a:p>
            <a:pPr lvl="1">
              <a:lnSpc>
                <a:spcPct val="150000"/>
              </a:lnSpc>
              <a:buFont typeface="Arial" panose="020B0604020202020204" pitchFamily="34" charset="0"/>
              <a:buChar char="•"/>
            </a:pPr>
            <a:r>
              <a:rPr lang="en-US" altLang="en-US" sz="2500" dirty="0"/>
              <a:t>Allows us to focus VSR training on identified error trends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a:t>
            </a:fld>
            <a:endParaRPr lang="en-US" dirty="0"/>
          </a:p>
        </p:txBody>
      </p:sp>
    </p:spTree>
    <p:extLst>
      <p:ext uri="{BB962C8B-B14F-4D97-AF65-F5344CB8AC3E}">
        <p14:creationId xmlns:p14="http://schemas.microsoft.com/office/powerpoint/2010/main" val="3396410738"/>
      </p:ext>
    </p:extLst>
  </p:cSld>
  <p:clrMapOvr>
    <a:masterClrMapping/>
  </p:clrMapOvr>
  <p:transition advClick="0"/>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11. Were all systems accurately updated?</a:t>
            </a:r>
          </a:p>
        </p:txBody>
      </p:sp>
      <p:sp>
        <p:nvSpPr>
          <p:cNvPr id="4" name="Slide Number Placeholder 3"/>
          <p:cNvSpPr>
            <a:spLocks noGrp="1"/>
          </p:cNvSpPr>
          <p:nvPr>
            <p:ph type="sldNum" sz="quarter" idx="10"/>
          </p:nvPr>
        </p:nvSpPr>
        <p:spPr/>
        <p:txBody>
          <a:bodyPr/>
          <a:lstStyle/>
          <a:p>
            <a:fld id="{7C414AED-89CE-4A48-8B2B-1B3A5C68EA2A}" type="slidenum">
              <a:rPr lang="en-US" smtClean="0"/>
              <a:t>30</a:t>
            </a:fld>
            <a:endParaRPr lang="en-US" dirty="0"/>
          </a:p>
        </p:txBody>
      </p:sp>
      <p:sp>
        <p:nvSpPr>
          <p:cNvPr id="6" name="Content Placeholder 2">
            <a:extLst>
              <a:ext uri="{FF2B5EF4-FFF2-40B4-BE49-F238E27FC236}">
                <a16:creationId xmlns:a16="http://schemas.microsoft.com/office/drawing/2014/main" id="{7B29B65B-4895-46C4-BBE3-F6F484A713EA}"/>
              </a:ext>
            </a:extLst>
          </p:cNvPr>
          <p:cNvSpPr txBox="1">
            <a:spLocks/>
          </p:cNvSpPr>
          <p:nvPr/>
        </p:nvSpPr>
        <p:spPr bwMode="auto">
          <a:xfrm>
            <a:off x="556496" y="1386347"/>
            <a:ext cx="11635504" cy="4970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lr>
                <a:srgbClr val="CC0000"/>
              </a:buClr>
              <a:buFont typeface="Wingdings" pitchFamily="2" charset="2"/>
              <a:buChar char="§"/>
              <a:defRPr sz="26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400">
                <a:solidFill>
                  <a:srgbClr val="000066"/>
                </a:solidFill>
                <a:latin typeface="+mn-lt"/>
              </a:defRPr>
            </a:lvl2pPr>
            <a:lvl3pPr marL="1143000" indent="-228600" algn="l" rtl="0" eaLnBrk="0" fontAlgn="base" hangingPunct="0">
              <a:spcBef>
                <a:spcPct val="20000"/>
              </a:spcBef>
              <a:spcAft>
                <a:spcPct val="0"/>
              </a:spcAft>
              <a:buClr>
                <a:srgbClr val="CC0000"/>
              </a:buClr>
              <a:buChar char="•"/>
              <a:defRPr sz="2200">
                <a:solidFill>
                  <a:srgbClr val="000066"/>
                </a:solidFill>
                <a:latin typeface="+mn-lt"/>
              </a:defRPr>
            </a:lvl3pPr>
            <a:lvl4pPr marL="1600200" indent="-228600" algn="l" rtl="0" eaLnBrk="0" fontAlgn="base" hangingPunct="0">
              <a:spcBef>
                <a:spcPct val="20000"/>
              </a:spcBef>
              <a:spcAft>
                <a:spcPct val="0"/>
              </a:spcAft>
              <a:buChar char="–"/>
              <a:defRPr sz="2000">
                <a:solidFill>
                  <a:srgbClr val="000066"/>
                </a:solidFill>
                <a:latin typeface="+mn-lt"/>
              </a:defRPr>
            </a:lvl4pPr>
            <a:lvl5pPr marL="2057400" indent="-228600" algn="l" rtl="0" eaLnBrk="0" fontAlgn="base" hangingPunct="0">
              <a:spcBef>
                <a:spcPct val="20000"/>
              </a:spcBef>
              <a:spcAft>
                <a:spcPct val="0"/>
              </a:spcAft>
              <a:buChar char="»"/>
              <a:defRPr sz="2000">
                <a:solidFill>
                  <a:srgbClr val="000066"/>
                </a:solidFill>
                <a:latin typeface="+mn-lt"/>
              </a:defRPr>
            </a:lvl5pPr>
            <a:lvl6pPr marL="2514600" indent="-228600" algn="l" rtl="0" eaLnBrk="0" fontAlgn="base" hangingPunct="0">
              <a:spcBef>
                <a:spcPct val="20000"/>
              </a:spcBef>
              <a:spcAft>
                <a:spcPct val="0"/>
              </a:spcAft>
              <a:buChar char="»"/>
              <a:defRPr sz="2000">
                <a:solidFill>
                  <a:srgbClr val="000066"/>
                </a:solidFill>
                <a:latin typeface="+mn-lt"/>
              </a:defRPr>
            </a:lvl6pPr>
            <a:lvl7pPr marL="2971800" indent="-228600" algn="l" rtl="0" eaLnBrk="0" fontAlgn="base" hangingPunct="0">
              <a:spcBef>
                <a:spcPct val="20000"/>
              </a:spcBef>
              <a:spcAft>
                <a:spcPct val="0"/>
              </a:spcAft>
              <a:buChar char="»"/>
              <a:defRPr sz="2000">
                <a:solidFill>
                  <a:srgbClr val="000066"/>
                </a:solidFill>
                <a:latin typeface="+mn-lt"/>
              </a:defRPr>
            </a:lvl7pPr>
            <a:lvl8pPr marL="3429000" indent="-228600" algn="l" rtl="0" eaLnBrk="0" fontAlgn="base" hangingPunct="0">
              <a:spcBef>
                <a:spcPct val="20000"/>
              </a:spcBef>
              <a:spcAft>
                <a:spcPct val="0"/>
              </a:spcAft>
              <a:buChar char="»"/>
              <a:defRPr sz="2000">
                <a:solidFill>
                  <a:srgbClr val="000066"/>
                </a:solidFill>
                <a:latin typeface="+mn-lt"/>
              </a:defRPr>
            </a:lvl8pPr>
            <a:lvl9pPr marL="3886200" indent="-228600" algn="l" rtl="0" eaLnBrk="0" fontAlgn="base" hangingPunct="0">
              <a:spcBef>
                <a:spcPct val="20000"/>
              </a:spcBef>
              <a:spcAft>
                <a:spcPct val="0"/>
              </a:spcAft>
              <a:buChar char="»"/>
              <a:defRPr sz="2000">
                <a:solidFill>
                  <a:srgbClr val="000066"/>
                </a:solidFill>
                <a:latin typeface="+mn-lt"/>
              </a:defRPr>
            </a:lvl9pPr>
          </a:lstStyle>
          <a:p>
            <a:pPr>
              <a:spcBef>
                <a:spcPts val="0"/>
              </a:spcBef>
              <a:buClr>
                <a:srgbClr val="FF0000"/>
              </a:buClr>
              <a:defRPr/>
            </a:pPr>
            <a:endParaRPr lang="en-US" sz="300" kern="0" dirty="0">
              <a:latin typeface="Arial" panose="020B0604020202020204" pitchFamily="34" charset="0"/>
              <a:cs typeface="Arial" panose="020B0604020202020204" pitchFamily="34" charset="0"/>
            </a:endParaRPr>
          </a:p>
          <a:p>
            <a:pPr>
              <a:spcBef>
                <a:spcPts val="0"/>
              </a:spcBef>
              <a:buClr>
                <a:srgbClr val="FF0000"/>
              </a:buClr>
              <a:buFont typeface="Arial" panose="020B0604020202020204" pitchFamily="34" charset="0"/>
              <a:buChar char="•"/>
              <a:defRPr/>
            </a:pPr>
            <a:r>
              <a:rPr lang="en-US" sz="2400" b="1" kern="0" dirty="0">
                <a:latin typeface="Arial" panose="020B0604020202020204" pitchFamily="34" charset="0"/>
                <a:cs typeface="Arial" panose="020B0604020202020204" pitchFamily="34" charset="0"/>
              </a:rPr>
              <a:t>Veteran’s Service</a:t>
            </a:r>
          </a:p>
          <a:p>
            <a:pPr lvl="1">
              <a:spcBef>
                <a:spcPts val="0"/>
              </a:spcBef>
              <a:buClr>
                <a:srgbClr val="FF0000"/>
              </a:buClr>
              <a:buFont typeface="Wingdings" panose="05000000000000000000" pitchFamily="2" charset="2"/>
              <a:buChar char="Ø"/>
              <a:defRPr/>
            </a:pPr>
            <a:r>
              <a:rPr lang="en-US" sz="2000" kern="0" dirty="0">
                <a:latin typeface="Arial" panose="020B0604020202020204" pitchFamily="34" charset="0"/>
                <a:cs typeface="Arial" panose="020B0604020202020204" pitchFamily="34" charset="0"/>
              </a:rPr>
              <a:t>Veteran’s service information is verified and updated in VBMS</a:t>
            </a:r>
          </a:p>
          <a:p>
            <a:pPr lvl="1">
              <a:spcBef>
                <a:spcPts val="0"/>
              </a:spcBef>
              <a:buClr>
                <a:srgbClr val="FF0000"/>
              </a:buClr>
              <a:buFont typeface="Wingdings" panose="05000000000000000000" pitchFamily="2" charset="2"/>
              <a:buChar char="Ø"/>
              <a:defRPr/>
            </a:pPr>
            <a:r>
              <a:rPr lang="en-US" sz="2000" kern="0" dirty="0">
                <a:latin typeface="Arial" panose="020B0604020202020204" pitchFamily="34" charset="0"/>
                <a:cs typeface="Arial" panose="020B0604020202020204" pitchFamily="34" charset="0"/>
              </a:rPr>
              <a:t>Required service periods</a:t>
            </a:r>
          </a:p>
          <a:p>
            <a:pPr lvl="2">
              <a:spcBef>
                <a:spcPts val="0"/>
              </a:spcBef>
              <a:buClr>
                <a:srgbClr val="FF0000"/>
              </a:buClr>
              <a:buFont typeface="Wingdings" panose="05000000000000000000" pitchFamily="2" charset="2"/>
              <a:buChar char="§"/>
              <a:defRPr/>
            </a:pPr>
            <a:r>
              <a:rPr lang="en-US" sz="1800" kern="0" dirty="0">
                <a:latin typeface="Arial" panose="020B0604020202020204" pitchFamily="34" charset="0"/>
                <a:cs typeface="Arial" panose="020B0604020202020204" pitchFamily="34" charset="0"/>
              </a:rPr>
              <a:t>All active duty periods associated with claim</a:t>
            </a:r>
          </a:p>
          <a:p>
            <a:pPr lvl="2">
              <a:spcBef>
                <a:spcPts val="0"/>
              </a:spcBef>
              <a:buClr>
                <a:srgbClr val="FF0000"/>
              </a:buClr>
              <a:buFont typeface="Wingdings" panose="05000000000000000000" pitchFamily="2" charset="2"/>
              <a:buChar char="§"/>
              <a:defRPr/>
            </a:pPr>
            <a:r>
              <a:rPr lang="en-US" sz="1800" dirty="0">
                <a:latin typeface="Arial" panose="020B0604020202020204" pitchFamily="34" charset="0"/>
                <a:cs typeface="Arial" panose="020B0604020202020204" pitchFamily="34" charset="0"/>
              </a:rPr>
              <a:t>Active military service by reason of award of SC</a:t>
            </a:r>
            <a:endParaRPr lang="en-US" sz="1800" kern="0" dirty="0">
              <a:latin typeface="Arial" panose="020B0604020202020204" pitchFamily="34" charset="0"/>
              <a:cs typeface="Arial" panose="020B0604020202020204" pitchFamily="34" charset="0"/>
            </a:endParaRPr>
          </a:p>
          <a:p>
            <a:pPr>
              <a:buClr>
                <a:srgbClr val="FF0000"/>
              </a:buClr>
              <a:defRPr/>
            </a:pPr>
            <a:endParaRPr lang="en-US" sz="800" kern="0" dirty="0">
              <a:latin typeface="Arial" panose="020B0604020202020204" pitchFamily="34" charset="0"/>
              <a:cs typeface="Arial" panose="020B0604020202020204" pitchFamily="34" charset="0"/>
            </a:endParaRPr>
          </a:p>
          <a:p>
            <a:pPr>
              <a:buClr>
                <a:srgbClr val="FF0000"/>
              </a:buClr>
              <a:buFont typeface="Arial" panose="020B0604020202020204" pitchFamily="34" charset="0"/>
              <a:buChar char="•"/>
              <a:defRPr/>
            </a:pPr>
            <a:r>
              <a:rPr lang="en-US" sz="2400" b="1" kern="0" dirty="0">
                <a:latin typeface="Arial" panose="020B0604020202020204" pitchFamily="34" charset="0"/>
                <a:cs typeface="Arial" panose="020B0604020202020204" pitchFamily="34" charset="0"/>
              </a:rPr>
              <a:t>Power of Attorney</a:t>
            </a:r>
          </a:p>
          <a:p>
            <a:pPr lvl="1" eaLnBrk="1" fontAlgn="auto" hangingPunct="1">
              <a:spcBef>
                <a:spcPts val="600"/>
              </a:spcBef>
              <a:spcAft>
                <a:spcPts val="0"/>
              </a:spcAft>
              <a:buClr>
                <a:srgbClr val="FF0000"/>
              </a:buClr>
              <a:buFont typeface="Wingdings" panose="05000000000000000000" pitchFamily="2" charset="2"/>
              <a:buChar char="Ø"/>
              <a:defRPr/>
            </a:pPr>
            <a:r>
              <a:rPr lang="en-US" sz="1800" dirty="0">
                <a:latin typeface="Arial" panose="020B0604020202020204" pitchFamily="34" charset="0"/>
                <a:cs typeface="Arial" panose="020B0604020202020204" pitchFamily="34" charset="0"/>
              </a:rPr>
              <a:t>New appointments received on acceptable version of VAF 21-22/22a</a:t>
            </a:r>
          </a:p>
          <a:p>
            <a:pPr lvl="1" eaLnBrk="1" fontAlgn="auto" hangingPunct="1">
              <a:spcBef>
                <a:spcPts val="600"/>
              </a:spcBef>
              <a:spcAft>
                <a:spcPts val="0"/>
              </a:spcAft>
              <a:buClr>
                <a:srgbClr val="FF0000"/>
              </a:buClr>
              <a:buFont typeface="Wingdings" panose="05000000000000000000" pitchFamily="2" charset="2"/>
              <a:buChar char="Ø"/>
              <a:defRPr/>
            </a:pPr>
            <a:r>
              <a:rPr lang="en-US" sz="1800" dirty="0">
                <a:latin typeface="Arial" panose="020B0604020202020204" pitchFamily="34" charset="0"/>
                <a:cs typeface="Arial" panose="020B0604020202020204" pitchFamily="34" charset="0"/>
              </a:rPr>
              <a:t>Complete VAF 21-22/22a</a:t>
            </a:r>
          </a:p>
          <a:p>
            <a:pPr lvl="1" eaLnBrk="1" fontAlgn="auto" hangingPunct="1">
              <a:spcBef>
                <a:spcPts val="600"/>
              </a:spcBef>
              <a:spcAft>
                <a:spcPts val="0"/>
              </a:spcAft>
              <a:buClr>
                <a:srgbClr val="FF0000"/>
              </a:buClr>
              <a:buFont typeface="Wingdings" panose="05000000000000000000" pitchFamily="2" charset="2"/>
              <a:buChar char="Ø"/>
              <a:defRPr/>
            </a:pPr>
            <a:r>
              <a:rPr lang="en-US" sz="1800" dirty="0">
                <a:latin typeface="Arial" panose="020B0604020202020204" pitchFamily="34" charset="0"/>
                <a:cs typeface="Arial" panose="020B0604020202020204" pitchFamily="34" charset="0"/>
              </a:rPr>
              <a:t>Correct POA reflected in VBMS</a:t>
            </a:r>
          </a:p>
          <a:p>
            <a:pPr lvl="1" eaLnBrk="1" fontAlgn="auto" hangingPunct="1">
              <a:spcBef>
                <a:spcPts val="600"/>
              </a:spcBef>
              <a:spcAft>
                <a:spcPts val="0"/>
              </a:spcAft>
              <a:buClr>
                <a:srgbClr val="FF0000"/>
              </a:buClr>
              <a:buFont typeface="Wingdings" panose="05000000000000000000" pitchFamily="2" charset="2"/>
              <a:buChar char="Ø"/>
              <a:defRPr/>
            </a:pPr>
            <a:r>
              <a:rPr lang="en-US" sz="1800" dirty="0">
                <a:latin typeface="Arial" panose="020B0604020202020204" pitchFamily="34" charset="0"/>
                <a:cs typeface="Arial" panose="020B0604020202020204" pitchFamily="34" charset="0"/>
              </a:rPr>
              <a:t>POA eFolder access authorized</a:t>
            </a:r>
          </a:p>
          <a:p>
            <a:pPr lvl="1" eaLnBrk="1" fontAlgn="auto" hangingPunct="1">
              <a:spcBef>
                <a:spcPts val="600"/>
              </a:spcBef>
              <a:spcAft>
                <a:spcPts val="0"/>
              </a:spcAft>
              <a:buClr>
                <a:srgbClr val="FF0000"/>
              </a:buClr>
              <a:buFont typeface="Wingdings" panose="05000000000000000000" pitchFamily="2" charset="2"/>
              <a:buChar char="Ø"/>
              <a:defRPr/>
            </a:pPr>
            <a:r>
              <a:rPr lang="en-US" sz="1800" dirty="0">
                <a:latin typeface="Arial" panose="020B0604020202020204" pitchFamily="34" charset="0"/>
                <a:cs typeface="Arial" panose="020B0604020202020204" pitchFamily="34" charset="0"/>
              </a:rPr>
              <a:t>POA CADD </a:t>
            </a:r>
            <a:r>
              <a:rPr lang="en-US" sz="1800" dirty="0" err="1">
                <a:latin typeface="Arial" panose="020B0604020202020204" pitchFamily="34" charset="0"/>
                <a:cs typeface="Arial" panose="020B0604020202020204" pitchFamily="34" charset="0"/>
              </a:rPr>
              <a:t>Auth’d</a:t>
            </a:r>
            <a:r>
              <a:rPr lang="en-US" sz="1800" dirty="0">
                <a:latin typeface="Arial" panose="020B0604020202020204" pitchFamily="34" charset="0"/>
                <a:cs typeface="Arial" panose="020B0604020202020204" pitchFamily="34" charset="0"/>
              </a:rPr>
              <a:t> </a:t>
            </a:r>
          </a:p>
          <a:p>
            <a:pPr lvl="1" eaLnBrk="1" fontAlgn="auto" hangingPunct="1">
              <a:spcBef>
                <a:spcPts val="600"/>
              </a:spcBef>
              <a:spcAft>
                <a:spcPts val="0"/>
              </a:spcAft>
              <a:buClr>
                <a:srgbClr val="FF0000"/>
              </a:buClr>
              <a:buFont typeface="Wingdings" panose="05000000000000000000" pitchFamily="2" charset="2"/>
              <a:buChar char="Ø"/>
              <a:defRPr/>
            </a:pPr>
            <a:r>
              <a:rPr lang="en-US" sz="1800" dirty="0">
                <a:latin typeface="Arial" panose="020B0604020202020204" pitchFamily="34" charset="0"/>
                <a:cs typeface="Arial" panose="020B0604020202020204" pitchFamily="34" charset="0"/>
              </a:rPr>
              <a:t>A new VAF 21-22/22a signed by the Veteran is a request to revoke the prior POA regardless if the new form is fully complete</a:t>
            </a:r>
          </a:p>
          <a:p>
            <a:pPr lvl="1">
              <a:buClr>
                <a:srgbClr val="FF0000"/>
              </a:buClr>
              <a:buFont typeface="Wingdings" panose="05000000000000000000" pitchFamily="2" charset="2"/>
              <a:buChar char="Ø"/>
              <a:defRPr/>
            </a:pPr>
            <a:endParaRPr lang="en-US" sz="1600" kern="0" dirty="0">
              <a:latin typeface="Arial" panose="020B0604020202020204" pitchFamily="34" charset="0"/>
              <a:cs typeface="Arial" panose="020B0604020202020204" pitchFamily="34" charset="0"/>
            </a:endParaRPr>
          </a:p>
          <a:p>
            <a:pPr>
              <a:buClr>
                <a:srgbClr val="FF0000"/>
              </a:buClr>
              <a:defRPr/>
            </a:pPr>
            <a:endParaRPr lang="en-US" sz="1400" kern="0" dirty="0">
              <a:latin typeface="Arial" panose="020B0604020202020204" pitchFamily="34" charset="0"/>
              <a:cs typeface="Arial" panose="020B0604020202020204" pitchFamily="34" charset="0"/>
            </a:endParaRPr>
          </a:p>
          <a:p>
            <a:pPr>
              <a:buClr>
                <a:srgbClr val="FF0000"/>
              </a:buClr>
              <a:defRPr/>
            </a:pPr>
            <a:endParaRPr lang="en-US" sz="900" kern="0" dirty="0">
              <a:latin typeface="Arial" panose="020B0604020202020204" pitchFamily="34" charset="0"/>
              <a:cs typeface="Arial" panose="020B0604020202020204" pitchFamily="34" charset="0"/>
            </a:endParaRPr>
          </a:p>
          <a:p>
            <a:pPr>
              <a:buClr>
                <a:srgbClr val="FF0000"/>
              </a:buClr>
              <a:defRPr/>
            </a:pPr>
            <a:endParaRPr lang="en-US" sz="1800" kern="0" dirty="0">
              <a:latin typeface="Arial" panose="020B0604020202020204" pitchFamily="34" charset="0"/>
              <a:cs typeface="Arial" panose="020B0604020202020204" pitchFamily="34" charset="0"/>
            </a:endParaRPr>
          </a:p>
          <a:p>
            <a:pPr>
              <a:buClr>
                <a:srgbClr val="FF0000"/>
              </a:buClr>
              <a:defRPr/>
            </a:pPr>
            <a:endParaRPr lang="en-US" sz="1600" kern="0" dirty="0">
              <a:latin typeface="Arial" panose="020B0604020202020204" pitchFamily="34" charset="0"/>
              <a:cs typeface="Arial" panose="020B0604020202020204" pitchFamily="34" charset="0"/>
            </a:endParaRPr>
          </a:p>
          <a:p>
            <a:pPr>
              <a:buClr>
                <a:srgbClr val="FF0000"/>
              </a:buClr>
              <a:defRPr/>
            </a:pPr>
            <a:endParaRPr lang="en-US" sz="1800" kern="0" dirty="0">
              <a:latin typeface="Arial" panose="020B0604020202020204" pitchFamily="34" charset="0"/>
              <a:cs typeface="Arial" panose="020B0604020202020204" pitchFamily="34" charset="0"/>
            </a:endParaRPr>
          </a:p>
          <a:p>
            <a:pPr>
              <a:buClr>
                <a:srgbClr val="FF0000"/>
              </a:buClr>
              <a:defRPr/>
            </a:pPr>
            <a:endParaRPr lang="en-US" sz="1800" kern="0" dirty="0">
              <a:latin typeface="Arial" panose="020B0604020202020204" pitchFamily="34" charset="0"/>
              <a:cs typeface="Arial" panose="020B0604020202020204" pitchFamily="34" charset="0"/>
            </a:endParaRPr>
          </a:p>
          <a:p>
            <a:pPr>
              <a:spcBef>
                <a:spcPts val="0"/>
              </a:spcBef>
              <a:buClr>
                <a:srgbClr val="FF0000"/>
              </a:buClr>
              <a:defRPr/>
            </a:pPr>
            <a:endParaRPr lang="en-US" sz="1800" kern="0" dirty="0">
              <a:latin typeface="Arial" panose="020B0604020202020204" pitchFamily="34" charset="0"/>
              <a:cs typeface="Arial" panose="020B0604020202020204" pitchFamily="34" charset="0"/>
            </a:endParaRPr>
          </a:p>
          <a:p>
            <a:pPr>
              <a:spcBef>
                <a:spcPts val="0"/>
              </a:spcBef>
              <a:buClr>
                <a:srgbClr val="FF0000"/>
              </a:buClr>
              <a:defRPr/>
            </a:pPr>
            <a:endParaRPr lang="en-US" sz="1800" kern="0" dirty="0">
              <a:latin typeface="Arial" panose="020B0604020202020204" pitchFamily="34" charset="0"/>
              <a:cs typeface="Arial" panose="020B0604020202020204" pitchFamily="34" charset="0"/>
            </a:endParaRPr>
          </a:p>
          <a:p>
            <a:pPr>
              <a:spcBef>
                <a:spcPct val="0"/>
              </a:spcBef>
              <a:buClr>
                <a:srgbClr val="FF0000"/>
              </a:buClr>
              <a:defRPr/>
            </a:pPr>
            <a:endParaRPr lang="en-US" altLang="en-US" kern="0" dirty="0">
              <a:latin typeface="Arial" panose="020B0604020202020204" pitchFamily="34" charset="0"/>
              <a:cs typeface="Arial" panose="020B0604020202020204" pitchFamily="34" charset="0"/>
            </a:endParaRPr>
          </a:p>
          <a:p>
            <a:pPr>
              <a:spcBef>
                <a:spcPct val="0"/>
              </a:spcBef>
              <a:buClr>
                <a:srgbClr val="FF0000"/>
              </a:buClr>
              <a:defRPr/>
            </a:pPr>
            <a:endParaRPr lang="en-US" altLang="en-US" kern="0" dirty="0">
              <a:latin typeface="Arial" panose="020B0604020202020204" pitchFamily="34" charset="0"/>
              <a:cs typeface="Arial" panose="020B0604020202020204" pitchFamily="34" charset="0"/>
            </a:endParaRPr>
          </a:p>
          <a:p>
            <a:pPr>
              <a:buClr>
                <a:srgbClr val="FF0000"/>
              </a:buClr>
              <a:defRPr/>
            </a:pPr>
            <a:endParaRPr lang="en-US" altLang="en-US" kern="0" dirty="0">
              <a:latin typeface="Arial" panose="020B0604020202020204" pitchFamily="34" charset="0"/>
              <a:cs typeface="Arial" panose="020B0604020202020204" pitchFamily="34" charset="0"/>
            </a:endParaRPr>
          </a:p>
          <a:p>
            <a:pPr>
              <a:buClr>
                <a:srgbClr val="FF0000"/>
              </a:buClr>
              <a:defRPr/>
            </a:pPr>
            <a:endParaRPr lang="en-US" altLang="en-US"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766556"/>
      </p:ext>
    </p:extLst>
  </p:cSld>
  <p:clrMapOvr>
    <a:masterClrMapping/>
  </p:clrMapOvr>
  <p:transition advClick="0"/>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11. Were all systems accurately updated?</a:t>
            </a:r>
          </a:p>
        </p:txBody>
      </p:sp>
      <p:sp>
        <p:nvSpPr>
          <p:cNvPr id="4" name="Slide Number Placeholder 3"/>
          <p:cNvSpPr>
            <a:spLocks noGrp="1"/>
          </p:cNvSpPr>
          <p:nvPr>
            <p:ph type="sldNum" sz="quarter" idx="10"/>
          </p:nvPr>
        </p:nvSpPr>
        <p:spPr/>
        <p:txBody>
          <a:bodyPr/>
          <a:lstStyle/>
          <a:p>
            <a:fld id="{7C414AED-89CE-4A48-8B2B-1B3A5C68EA2A}" type="slidenum">
              <a:rPr lang="en-US" smtClean="0"/>
              <a:t>31</a:t>
            </a:fld>
            <a:endParaRPr lang="en-US" dirty="0"/>
          </a:p>
        </p:txBody>
      </p:sp>
      <p:sp>
        <p:nvSpPr>
          <p:cNvPr id="5" name="Content Placeholder 2">
            <a:extLst>
              <a:ext uri="{FF2B5EF4-FFF2-40B4-BE49-F238E27FC236}">
                <a16:creationId xmlns:a16="http://schemas.microsoft.com/office/drawing/2014/main" id="{45332D03-5FB6-425F-B494-55B894964BEB}"/>
              </a:ext>
            </a:extLst>
          </p:cNvPr>
          <p:cNvSpPr txBox="1">
            <a:spLocks/>
          </p:cNvSpPr>
          <p:nvPr/>
        </p:nvSpPr>
        <p:spPr bwMode="auto">
          <a:xfrm>
            <a:off x="556496" y="1386347"/>
            <a:ext cx="11635504" cy="4970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lr>
                <a:srgbClr val="CC0000"/>
              </a:buClr>
              <a:buFont typeface="Wingdings" pitchFamily="2" charset="2"/>
              <a:buChar char="§"/>
              <a:defRPr sz="26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400">
                <a:solidFill>
                  <a:srgbClr val="000066"/>
                </a:solidFill>
                <a:latin typeface="+mn-lt"/>
              </a:defRPr>
            </a:lvl2pPr>
            <a:lvl3pPr marL="1143000" indent="-228600" algn="l" rtl="0" eaLnBrk="0" fontAlgn="base" hangingPunct="0">
              <a:spcBef>
                <a:spcPct val="20000"/>
              </a:spcBef>
              <a:spcAft>
                <a:spcPct val="0"/>
              </a:spcAft>
              <a:buClr>
                <a:srgbClr val="CC0000"/>
              </a:buClr>
              <a:buChar char="•"/>
              <a:defRPr sz="2200">
                <a:solidFill>
                  <a:srgbClr val="000066"/>
                </a:solidFill>
                <a:latin typeface="+mn-lt"/>
              </a:defRPr>
            </a:lvl3pPr>
            <a:lvl4pPr marL="1600200" indent="-228600" algn="l" rtl="0" eaLnBrk="0" fontAlgn="base" hangingPunct="0">
              <a:spcBef>
                <a:spcPct val="20000"/>
              </a:spcBef>
              <a:spcAft>
                <a:spcPct val="0"/>
              </a:spcAft>
              <a:buChar char="–"/>
              <a:defRPr sz="2000">
                <a:solidFill>
                  <a:srgbClr val="000066"/>
                </a:solidFill>
                <a:latin typeface="+mn-lt"/>
              </a:defRPr>
            </a:lvl4pPr>
            <a:lvl5pPr marL="2057400" indent="-228600" algn="l" rtl="0" eaLnBrk="0" fontAlgn="base" hangingPunct="0">
              <a:spcBef>
                <a:spcPct val="20000"/>
              </a:spcBef>
              <a:spcAft>
                <a:spcPct val="0"/>
              </a:spcAft>
              <a:buChar char="»"/>
              <a:defRPr sz="2000">
                <a:solidFill>
                  <a:srgbClr val="000066"/>
                </a:solidFill>
                <a:latin typeface="+mn-lt"/>
              </a:defRPr>
            </a:lvl5pPr>
            <a:lvl6pPr marL="2514600" indent="-228600" algn="l" rtl="0" eaLnBrk="0" fontAlgn="base" hangingPunct="0">
              <a:spcBef>
                <a:spcPct val="20000"/>
              </a:spcBef>
              <a:spcAft>
                <a:spcPct val="0"/>
              </a:spcAft>
              <a:buChar char="»"/>
              <a:defRPr sz="2000">
                <a:solidFill>
                  <a:srgbClr val="000066"/>
                </a:solidFill>
                <a:latin typeface="+mn-lt"/>
              </a:defRPr>
            </a:lvl6pPr>
            <a:lvl7pPr marL="2971800" indent="-228600" algn="l" rtl="0" eaLnBrk="0" fontAlgn="base" hangingPunct="0">
              <a:spcBef>
                <a:spcPct val="20000"/>
              </a:spcBef>
              <a:spcAft>
                <a:spcPct val="0"/>
              </a:spcAft>
              <a:buChar char="»"/>
              <a:defRPr sz="2000">
                <a:solidFill>
                  <a:srgbClr val="000066"/>
                </a:solidFill>
                <a:latin typeface="+mn-lt"/>
              </a:defRPr>
            </a:lvl7pPr>
            <a:lvl8pPr marL="3429000" indent="-228600" algn="l" rtl="0" eaLnBrk="0" fontAlgn="base" hangingPunct="0">
              <a:spcBef>
                <a:spcPct val="20000"/>
              </a:spcBef>
              <a:spcAft>
                <a:spcPct val="0"/>
              </a:spcAft>
              <a:buChar char="»"/>
              <a:defRPr sz="2000">
                <a:solidFill>
                  <a:srgbClr val="000066"/>
                </a:solidFill>
                <a:latin typeface="+mn-lt"/>
              </a:defRPr>
            </a:lvl8pPr>
            <a:lvl9pPr marL="3886200" indent="-228600" algn="l" rtl="0" eaLnBrk="0" fontAlgn="base" hangingPunct="0">
              <a:spcBef>
                <a:spcPct val="20000"/>
              </a:spcBef>
              <a:spcAft>
                <a:spcPct val="0"/>
              </a:spcAft>
              <a:buChar char="»"/>
              <a:defRPr sz="2000">
                <a:solidFill>
                  <a:srgbClr val="000066"/>
                </a:solidFill>
                <a:latin typeface="+mn-lt"/>
              </a:defRPr>
            </a:lvl9pPr>
          </a:lstStyle>
          <a:p>
            <a:pPr>
              <a:buClr>
                <a:srgbClr val="FF0000"/>
              </a:buClr>
              <a:buFont typeface="Arial" panose="020B0604020202020204" pitchFamily="34" charset="0"/>
              <a:buChar char="•"/>
              <a:defRPr/>
            </a:pPr>
            <a:r>
              <a:rPr lang="en-US" altLang="en-US" sz="2400" b="1" dirty="0">
                <a:latin typeface="Arial" panose="020B0604020202020204" pitchFamily="34" charset="0"/>
                <a:cs typeface="Arial" panose="020B0604020202020204" pitchFamily="34" charset="0"/>
              </a:rPr>
              <a:t>Special Issues are claim specific indicators </a:t>
            </a:r>
          </a:p>
          <a:p>
            <a:pPr lvl="1">
              <a:buClr>
                <a:srgbClr val="FF0000"/>
              </a:buClr>
              <a:buFont typeface="Wingdings" panose="05000000000000000000" pitchFamily="2" charset="2"/>
              <a:buChar char="Ø"/>
              <a:defRPr/>
            </a:pPr>
            <a:r>
              <a:rPr lang="en-US" altLang="en-US" sz="2000" dirty="0">
                <a:latin typeface="Arial" panose="020B0604020202020204" pitchFamily="34" charset="0"/>
                <a:cs typeface="Arial" panose="020B0604020202020204" pitchFamily="34" charset="0"/>
              </a:rPr>
              <a:t>Mandatory for all claims as necessary</a:t>
            </a:r>
          </a:p>
          <a:p>
            <a:pPr lvl="1">
              <a:buClr>
                <a:srgbClr val="FF0000"/>
              </a:buClr>
              <a:buFont typeface="Wingdings" panose="05000000000000000000" pitchFamily="2" charset="2"/>
              <a:buChar char="Ø"/>
              <a:defRPr/>
            </a:pPr>
            <a:r>
              <a:rPr lang="en-US" altLang="en-US" sz="2000" dirty="0">
                <a:latin typeface="Arial" panose="020B0604020202020204" pitchFamily="34" charset="0"/>
                <a:cs typeface="Arial" panose="020B0604020202020204" pitchFamily="34" charset="0"/>
              </a:rPr>
              <a:t>Applied to contentions and updated as necessary</a:t>
            </a:r>
          </a:p>
          <a:p>
            <a:pPr lvl="1">
              <a:buClr>
                <a:srgbClr val="FF0000"/>
              </a:buClr>
              <a:buFont typeface="Wingdings" panose="05000000000000000000" pitchFamily="2" charset="2"/>
              <a:buChar char="Ø"/>
              <a:defRPr/>
            </a:pPr>
            <a:r>
              <a:rPr lang="en-US" altLang="en-US" sz="2000" dirty="0">
                <a:latin typeface="Arial" panose="020B0604020202020204" pitchFamily="34" charset="0"/>
                <a:cs typeface="Arial" panose="020B0604020202020204" pitchFamily="34" charset="0"/>
              </a:rPr>
              <a:t>Only those listed in M21-4 Ch 6 App A Sec e are errors</a:t>
            </a:r>
          </a:p>
          <a:p>
            <a:pPr lvl="1">
              <a:buClr>
                <a:srgbClr val="FF0000"/>
              </a:buClr>
              <a:buFont typeface="Wingdings" panose="05000000000000000000" pitchFamily="2" charset="2"/>
              <a:buChar char="Ø"/>
              <a:defRPr/>
            </a:pPr>
            <a:r>
              <a:rPr lang="en-US" altLang="en-US" sz="2000" dirty="0">
                <a:latin typeface="Arial" panose="020B0604020202020204" pitchFamily="34" charset="0"/>
                <a:cs typeface="Arial" panose="020B0604020202020204" pitchFamily="34" charset="0"/>
              </a:rPr>
              <a:t>M21-4, App C provides when each special issue is required</a:t>
            </a:r>
          </a:p>
          <a:p>
            <a:pPr lvl="1">
              <a:buClr>
                <a:srgbClr val="FF0000"/>
              </a:buClr>
              <a:buFont typeface="Wingdings" panose="05000000000000000000" pitchFamily="2" charset="2"/>
              <a:buChar char="Ø"/>
              <a:defRPr/>
            </a:pPr>
            <a:endParaRPr lang="en-US" altLang="en-US" dirty="0">
              <a:latin typeface="Arial" panose="020B0604020202020204" pitchFamily="34" charset="0"/>
              <a:cs typeface="Arial" panose="020B0604020202020204" pitchFamily="34" charset="0"/>
            </a:endParaRPr>
          </a:p>
          <a:p>
            <a:pPr>
              <a:buClr>
                <a:srgbClr val="FF0000"/>
              </a:buClr>
              <a:buFont typeface="Arial" panose="020B0604020202020204" pitchFamily="34" charset="0"/>
              <a:buChar char="•"/>
              <a:defRPr/>
            </a:pPr>
            <a:r>
              <a:rPr lang="en-US" altLang="en-US" sz="2400" b="1" dirty="0">
                <a:latin typeface="Arial" panose="020B0604020202020204" pitchFamily="34" charset="0"/>
                <a:cs typeface="Arial" panose="020B0604020202020204" pitchFamily="34" charset="0"/>
              </a:rPr>
              <a:t>Corporate flashes are claimant-level indicators</a:t>
            </a:r>
          </a:p>
          <a:p>
            <a:pPr lvl="1">
              <a:buClr>
                <a:srgbClr val="FF0000"/>
              </a:buClr>
              <a:buFont typeface="Wingdings" panose="05000000000000000000" pitchFamily="2" charset="2"/>
              <a:buChar char="Ø"/>
              <a:defRPr/>
            </a:pPr>
            <a:r>
              <a:rPr lang="en-US" altLang="en-US" sz="2000" dirty="0">
                <a:latin typeface="Arial" panose="020B0604020202020204" pitchFamily="34" charset="0"/>
                <a:cs typeface="Arial" panose="020B0604020202020204" pitchFamily="34" charset="0"/>
              </a:rPr>
              <a:t>Entered in the corporate record</a:t>
            </a:r>
          </a:p>
          <a:p>
            <a:pPr lvl="1">
              <a:buClr>
                <a:srgbClr val="FF0000"/>
              </a:buClr>
              <a:buFont typeface="Wingdings" panose="05000000000000000000" pitchFamily="2" charset="2"/>
              <a:buChar char="Ø"/>
              <a:defRPr/>
            </a:pPr>
            <a:r>
              <a:rPr lang="en-US" altLang="en-US" sz="2000" dirty="0">
                <a:latin typeface="Arial" panose="020B0604020202020204" pitchFamily="34" charset="0"/>
                <a:cs typeface="Arial" panose="020B0604020202020204" pitchFamily="34" charset="0"/>
              </a:rPr>
              <a:t>Update as necessary</a:t>
            </a:r>
          </a:p>
          <a:p>
            <a:pPr lvl="1">
              <a:buClr>
                <a:srgbClr val="FF0000"/>
              </a:buClr>
              <a:buFont typeface="Wingdings" panose="05000000000000000000" pitchFamily="2" charset="2"/>
              <a:buChar char="Ø"/>
              <a:defRPr/>
            </a:pPr>
            <a:r>
              <a:rPr lang="en-US" altLang="en-US" sz="2000" dirty="0">
                <a:latin typeface="Arial" panose="020B0604020202020204" pitchFamily="34" charset="0"/>
                <a:cs typeface="Arial" panose="020B0604020202020204" pitchFamily="34" charset="0"/>
              </a:rPr>
              <a:t>Ex: POW, Homeless, Attorney Fee flashes, Restricted Access , etc.</a:t>
            </a:r>
          </a:p>
          <a:p>
            <a:pPr lvl="1">
              <a:buClr>
                <a:srgbClr val="FF0000"/>
              </a:buClr>
              <a:buFont typeface="Wingdings" panose="05000000000000000000" pitchFamily="2" charset="2"/>
              <a:buChar char="Ø"/>
              <a:defRPr/>
            </a:pPr>
            <a:r>
              <a:rPr lang="en-US" altLang="en-US" sz="2000" dirty="0">
                <a:latin typeface="Arial" panose="020B0604020202020204" pitchFamily="34" charset="0"/>
                <a:cs typeface="Arial" panose="020B0604020202020204" pitchFamily="34" charset="0"/>
              </a:rPr>
              <a:t>Only those listed in M21-4 Ch 6 App A Sec d are errors</a:t>
            </a:r>
          </a:p>
        </p:txBody>
      </p:sp>
    </p:spTree>
    <p:extLst>
      <p:ext uri="{BB962C8B-B14F-4D97-AF65-F5344CB8AC3E}">
        <p14:creationId xmlns:p14="http://schemas.microsoft.com/office/powerpoint/2010/main" val="1727597118"/>
      </p:ext>
    </p:extLst>
  </p:cSld>
  <p:clrMapOvr>
    <a:masterClrMapping/>
  </p:clrMapOvr>
  <p:transition advClick="0"/>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11. Were all systems accurately updated?</a:t>
            </a:r>
          </a:p>
        </p:txBody>
      </p:sp>
      <p:sp>
        <p:nvSpPr>
          <p:cNvPr id="4" name="Slide Number Placeholder 3"/>
          <p:cNvSpPr>
            <a:spLocks noGrp="1"/>
          </p:cNvSpPr>
          <p:nvPr>
            <p:ph type="sldNum" sz="quarter" idx="10"/>
          </p:nvPr>
        </p:nvSpPr>
        <p:spPr/>
        <p:txBody>
          <a:bodyPr/>
          <a:lstStyle/>
          <a:p>
            <a:fld id="{7C414AED-89CE-4A48-8B2B-1B3A5C68EA2A}" type="slidenum">
              <a:rPr lang="en-US" smtClean="0"/>
              <a:t>32</a:t>
            </a:fld>
            <a:endParaRPr lang="en-US" dirty="0"/>
          </a:p>
        </p:txBody>
      </p:sp>
      <p:sp>
        <p:nvSpPr>
          <p:cNvPr id="9" name="Content Placeholder 2">
            <a:extLst>
              <a:ext uri="{FF2B5EF4-FFF2-40B4-BE49-F238E27FC236}">
                <a16:creationId xmlns:a16="http://schemas.microsoft.com/office/drawing/2014/main" id="{369701FB-B0F0-4BC6-A306-51DCE634C594}"/>
              </a:ext>
            </a:extLst>
          </p:cNvPr>
          <p:cNvSpPr>
            <a:spLocks noGrp="1"/>
          </p:cNvSpPr>
          <p:nvPr>
            <p:ph idx="1"/>
          </p:nvPr>
        </p:nvSpPr>
        <p:spPr>
          <a:xfrm>
            <a:off x="526025" y="1528916"/>
            <a:ext cx="11449665" cy="4650658"/>
          </a:xfrm>
        </p:spPr>
        <p:txBody>
          <a:bodyPr>
            <a:noAutofit/>
          </a:bodyPr>
          <a:lstStyle/>
          <a:p>
            <a:pPr>
              <a:spcBef>
                <a:spcPct val="0"/>
              </a:spcBef>
              <a:spcAft>
                <a:spcPts val="0"/>
              </a:spcAft>
              <a:defRPr/>
            </a:pPr>
            <a:r>
              <a:rPr lang="en-US" altLang="en-US" sz="2400" b="1" dirty="0">
                <a:cs typeface="Arial" charset="0"/>
              </a:rPr>
              <a:t>Contentions</a:t>
            </a:r>
          </a:p>
          <a:p>
            <a:pPr lvl="1">
              <a:spcBef>
                <a:spcPct val="0"/>
              </a:spcBef>
              <a:spcAft>
                <a:spcPts val="0"/>
              </a:spcAft>
              <a:defRPr/>
            </a:pPr>
            <a:r>
              <a:rPr lang="en-US" altLang="en-US" sz="2000" dirty="0">
                <a:cs typeface="Arial" charset="0"/>
              </a:rPr>
              <a:t>Confirm and identify each claimed issue</a:t>
            </a:r>
          </a:p>
          <a:p>
            <a:pPr lvl="1">
              <a:spcBef>
                <a:spcPct val="0"/>
              </a:spcBef>
              <a:spcAft>
                <a:spcPts val="0"/>
              </a:spcAft>
              <a:defRPr/>
            </a:pPr>
            <a:r>
              <a:rPr lang="en-US" altLang="en-US" sz="2000" dirty="0">
                <a:cs typeface="Arial" charset="0"/>
              </a:rPr>
              <a:t>Includes non-rating claims</a:t>
            </a:r>
          </a:p>
          <a:p>
            <a:pPr lvl="2">
              <a:spcBef>
                <a:spcPct val="0"/>
              </a:spcBef>
              <a:buFont typeface="Wingdings" panose="05000000000000000000" pitchFamily="2" charset="2"/>
              <a:buChar char="v"/>
              <a:defRPr/>
            </a:pPr>
            <a:r>
              <a:rPr lang="en-US" altLang="en-US" sz="1600" dirty="0">
                <a:cs typeface="Arial" charset="0"/>
              </a:rPr>
              <a:t>Each claimed dependent must listed separately but does not have to be exact M21-1 wording </a:t>
            </a:r>
          </a:p>
          <a:p>
            <a:pPr lvl="1">
              <a:spcBef>
                <a:spcPct val="0"/>
              </a:spcBef>
              <a:spcAft>
                <a:spcPts val="0"/>
              </a:spcAft>
              <a:defRPr/>
            </a:pPr>
            <a:r>
              <a:rPr lang="en-US" altLang="en-US" sz="2000" dirty="0">
                <a:cs typeface="Arial" charset="0"/>
              </a:rPr>
              <a:t>Lower case vs Upper case does not rise to the level of an error</a:t>
            </a:r>
          </a:p>
          <a:p>
            <a:pPr lvl="1">
              <a:spcBef>
                <a:spcPct val="0"/>
              </a:spcBef>
              <a:spcAft>
                <a:spcPts val="0"/>
              </a:spcAft>
              <a:defRPr/>
            </a:pPr>
            <a:r>
              <a:rPr lang="en-US" altLang="en-US" sz="2000" dirty="0">
                <a:cs typeface="Arial" charset="0"/>
              </a:rPr>
              <a:t>Contention Classifications - not a systems compliance error but must be corrected</a:t>
            </a:r>
          </a:p>
          <a:p>
            <a:pPr lvl="1">
              <a:spcBef>
                <a:spcPts val="0"/>
              </a:spcBef>
              <a:defRPr/>
            </a:pPr>
            <a:r>
              <a:rPr lang="en-US" altLang="en-US" sz="2000" dirty="0">
                <a:cs typeface="Arial" charset="0"/>
              </a:rPr>
              <a:t>Contentions must be verified to show in </a:t>
            </a:r>
            <a:r>
              <a:rPr lang="en-US" altLang="en-US" sz="2000" dirty="0" err="1">
                <a:cs typeface="Arial" charset="0"/>
              </a:rPr>
              <a:t>eBenefits</a:t>
            </a:r>
            <a:endParaRPr lang="en-US" altLang="en-US" sz="2000" dirty="0">
              <a:cs typeface="Arial" charset="0"/>
            </a:endParaRPr>
          </a:p>
          <a:p>
            <a:pPr lvl="1">
              <a:spcBef>
                <a:spcPts val="0"/>
              </a:spcBef>
              <a:defRPr/>
            </a:pPr>
            <a:endParaRPr lang="en-US" altLang="en-US" sz="2000" dirty="0">
              <a:cs typeface="Arial" charset="0"/>
            </a:endParaRPr>
          </a:p>
          <a:p>
            <a:pPr>
              <a:spcBef>
                <a:spcPts val="0"/>
              </a:spcBef>
              <a:spcAft>
                <a:spcPts val="0"/>
              </a:spcAft>
              <a:defRPr/>
            </a:pPr>
            <a:r>
              <a:rPr lang="en-US" altLang="en-US" sz="2400" b="1" dirty="0">
                <a:cs typeface="Arial" charset="0"/>
              </a:rPr>
              <a:t>Tracked items</a:t>
            </a:r>
          </a:p>
          <a:p>
            <a:pPr lvl="1">
              <a:spcBef>
                <a:spcPts val="0"/>
              </a:spcBef>
              <a:spcAft>
                <a:spcPts val="600"/>
              </a:spcAft>
              <a:defRPr/>
            </a:pPr>
            <a:r>
              <a:rPr lang="en-US" altLang="en-US" sz="2000" dirty="0">
                <a:cs typeface="Arial" charset="0"/>
              </a:rPr>
              <a:t>Required to control receipt or non-receipt of all requested information</a:t>
            </a:r>
          </a:p>
          <a:p>
            <a:pPr lvl="1">
              <a:spcBef>
                <a:spcPts val="0"/>
              </a:spcBef>
              <a:spcAft>
                <a:spcPts val="600"/>
              </a:spcAft>
              <a:defRPr/>
            </a:pPr>
            <a:r>
              <a:rPr lang="en-US" altLang="en-US" sz="2000" dirty="0">
                <a:cs typeface="Arial" charset="0"/>
              </a:rPr>
              <a:t>Do not have employees enter after tracking is no longer necessary</a:t>
            </a:r>
          </a:p>
          <a:p>
            <a:pPr lvl="1">
              <a:spcBef>
                <a:spcPts val="0"/>
              </a:spcBef>
              <a:defRPr/>
            </a:pPr>
            <a:r>
              <a:rPr lang="en-US" altLang="en-US" sz="2000" dirty="0">
                <a:cs typeface="Arial" charset="0"/>
              </a:rPr>
              <a:t>Incorrect use of custom tracked items is an error</a:t>
            </a:r>
          </a:p>
          <a:p>
            <a:pPr lvl="1">
              <a:spcBef>
                <a:spcPts val="0"/>
              </a:spcBef>
              <a:defRPr/>
            </a:pPr>
            <a:r>
              <a:rPr lang="en-US" altLang="en-US" sz="2000" dirty="0">
                <a:cs typeface="Arial" charset="0"/>
              </a:rPr>
              <a:t>Unnecessary tracked items are errors</a:t>
            </a:r>
          </a:p>
          <a:p>
            <a:pPr lvl="1">
              <a:spcBef>
                <a:spcPts val="0"/>
              </a:spcBef>
              <a:defRPr/>
            </a:pPr>
            <a:r>
              <a:rPr lang="en-US" altLang="en-US" sz="2000" dirty="0">
                <a:cs typeface="Arial" charset="0"/>
              </a:rPr>
              <a:t>Follow-up vs extending suspense is an error when done incorrectly</a:t>
            </a:r>
          </a:p>
          <a:p>
            <a:pPr lvl="1">
              <a:spcBef>
                <a:spcPct val="0"/>
              </a:spcBef>
              <a:spcAft>
                <a:spcPts val="0"/>
              </a:spcAft>
              <a:buFont typeface="Wingdings" pitchFamily="2" charset="2"/>
              <a:buChar char="§"/>
              <a:defRPr/>
            </a:pPr>
            <a:endParaRPr lang="en-US" altLang="en-US" dirty="0">
              <a:cs typeface="Arial" charset="0"/>
            </a:endParaRPr>
          </a:p>
          <a:p>
            <a:pPr lvl="1">
              <a:spcBef>
                <a:spcPct val="0"/>
              </a:spcBef>
              <a:spcAft>
                <a:spcPts val="0"/>
              </a:spcAft>
              <a:buFont typeface="Wingdings" pitchFamily="2" charset="2"/>
              <a:buChar char="§"/>
              <a:defRPr/>
            </a:pPr>
            <a:endParaRPr lang="en-US" altLang="en-US" dirty="0">
              <a:cs typeface="Arial" charset="0"/>
            </a:endParaRPr>
          </a:p>
        </p:txBody>
      </p:sp>
    </p:spTree>
    <p:extLst>
      <p:ext uri="{BB962C8B-B14F-4D97-AF65-F5344CB8AC3E}">
        <p14:creationId xmlns:p14="http://schemas.microsoft.com/office/powerpoint/2010/main" val="1786919423"/>
      </p:ext>
    </p:extLst>
  </p:cSld>
  <p:clrMapOvr>
    <a:masterClrMapping/>
  </p:clrMapOvr>
  <p:transition advClick="0"/>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and Questions</a:t>
            </a:r>
          </a:p>
        </p:txBody>
      </p:sp>
      <p:sp>
        <p:nvSpPr>
          <p:cNvPr id="3" name="Content Placeholder 2"/>
          <p:cNvSpPr>
            <a:spLocks noGrp="1"/>
          </p:cNvSpPr>
          <p:nvPr>
            <p:ph idx="1"/>
          </p:nvPr>
        </p:nvSpPr>
        <p:spPr/>
        <p:txBody>
          <a:bodyPr/>
          <a:lstStyle/>
          <a:p>
            <a:pPr marL="0" indent="0" algn="ctr">
              <a:buNone/>
            </a:pPr>
            <a:endParaRPr lang="en-US" dirty="0">
              <a:solidFill>
                <a:srgbClr val="000000"/>
              </a:solidFill>
            </a:endParaRPr>
          </a:p>
          <a:p>
            <a:pPr marL="0" indent="0" algn="ctr">
              <a:buNone/>
            </a:pPr>
            <a:endParaRPr lang="en-US" dirty="0">
              <a:solidFill>
                <a:srgbClr val="000000"/>
              </a:solidFill>
            </a:endParaRPr>
          </a:p>
          <a:p>
            <a:pPr marL="0" indent="0" algn="ctr">
              <a:buNone/>
            </a:pPr>
            <a:endParaRPr lang="en-US" dirty="0">
              <a:solidFill>
                <a:srgbClr val="000000"/>
              </a:solidFill>
            </a:endParaRPr>
          </a:p>
          <a:p>
            <a:pPr marL="0" indent="0" algn="ctr">
              <a:buNone/>
            </a:pPr>
            <a:endParaRPr lang="en-US" dirty="0">
              <a:solidFill>
                <a:srgbClr val="000000"/>
              </a:solidFill>
            </a:endParaRPr>
          </a:p>
          <a:p>
            <a:pPr marL="0" indent="0" algn="ctr">
              <a:buNone/>
            </a:pPr>
            <a:endParaRPr lang="en-US" dirty="0">
              <a:solidFill>
                <a:srgbClr val="000000"/>
              </a:solidFill>
            </a:endParaRPr>
          </a:p>
          <a:p>
            <a:pPr marL="0" indent="0" algn="ctr">
              <a:buNone/>
            </a:pPr>
            <a:endParaRPr lang="en-US" dirty="0">
              <a:solidFill>
                <a:srgbClr val="000000"/>
              </a:solidFill>
            </a:endParaRPr>
          </a:p>
          <a:p>
            <a:pPr marL="0" indent="0" algn="ctr">
              <a:buNone/>
            </a:pPr>
            <a:r>
              <a:rPr lang="en-US" dirty="0">
                <a:solidFill>
                  <a:srgbClr val="000000"/>
                </a:solidFill>
              </a:rPr>
              <a:t>Any questions should be directed to your local QRT.</a:t>
            </a:r>
          </a:p>
        </p:txBody>
      </p:sp>
      <p:sp>
        <p:nvSpPr>
          <p:cNvPr id="4" name="Slide Number Placeholder 3"/>
          <p:cNvSpPr>
            <a:spLocks noGrp="1"/>
          </p:cNvSpPr>
          <p:nvPr>
            <p:ph type="sldNum" sz="quarter" idx="10"/>
          </p:nvPr>
        </p:nvSpPr>
        <p:spPr/>
        <p:txBody>
          <a:bodyPr/>
          <a:lstStyle/>
          <a:p>
            <a:fld id="{7C414AED-89CE-4A48-8B2B-1B3A5C68EA2A}" type="slidenum">
              <a:rPr lang="en-US" smtClean="0"/>
              <a:t>33</a:t>
            </a:fld>
            <a:endParaRPr lang="en-US" dirty="0"/>
          </a:p>
        </p:txBody>
      </p:sp>
      <p:pic>
        <p:nvPicPr>
          <p:cNvPr id="6" name="Picture 2" descr="C:\Users\capjhend\AppData\Local\Microsoft\Windows\Temporary Internet Files\Content.IE5\EN444QCL\MP900289433[1].jpg">
            <a:extLst>
              <a:ext uri="{FF2B5EF4-FFF2-40B4-BE49-F238E27FC236}">
                <a16:creationId xmlns:a16="http://schemas.microsoft.com/office/drawing/2014/main" id="{40C967A4-5B61-43A8-8044-8F9400DBB6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1318" y="1917762"/>
            <a:ext cx="3657600" cy="240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3412676"/>
      </p:ext>
    </p:extLst>
  </p:cSld>
  <p:clrMapOvr>
    <a:masterClrMapping/>
  </p:clrMapOvr>
  <p:transition advClick="0"/>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112C6-A8CB-4037-9039-999B26AB52AA}"/>
              </a:ext>
            </a:extLst>
          </p:cNvPr>
          <p:cNvSpPr>
            <a:spLocks noGrp="1"/>
          </p:cNvSpPr>
          <p:nvPr>
            <p:ph type="title"/>
          </p:nvPr>
        </p:nvSpPr>
        <p:spPr/>
        <p:txBody>
          <a:bodyPr/>
          <a:lstStyle/>
          <a:p>
            <a:r>
              <a:rPr lang="en-US" dirty="0"/>
              <a:t>Tasks 6-10 Pension Questions</a:t>
            </a:r>
          </a:p>
        </p:txBody>
      </p:sp>
      <p:sp>
        <p:nvSpPr>
          <p:cNvPr id="3" name="Content Placeholder 2">
            <a:extLst>
              <a:ext uri="{FF2B5EF4-FFF2-40B4-BE49-F238E27FC236}">
                <a16:creationId xmlns:a16="http://schemas.microsoft.com/office/drawing/2014/main" id="{8905D5F0-1B0F-4E70-AC3D-318651244083}"/>
              </a:ext>
            </a:extLst>
          </p:cNvPr>
          <p:cNvSpPr>
            <a:spLocks noGrp="1"/>
          </p:cNvSpPr>
          <p:nvPr>
            <p:ph idx="1"/>
          </p:nvPr>
        </p:nvSpPr>
        <p:spPr/>
        <p:txBody>
          <a:bodyPr/>
          <a:lstStyle/>
          <a:p>
            <a:pPr marL="0" indent="0">
              <a:buNone/>
            </a:pPr>
            <a:endParaRPr lang="en-US" sz="3500" dirty="0"/>
          </a:p>
          <a:p>
            <a:pPr marL="0" indent="0">
              <a:buNone/>
            </a:pPr>
            <a:r>
              <a:rPr lang="en-US" sz="3500" dirty="0"/>
              <a:t>The following slides list the error descriptors that are Pension related.  They are annotated on the slides with a </a:t>
            </a:r>
            <a:r>
              <a:rPr lang="en-US" sz="3500" strike="sngStrike" dirty="0"/>
              <a:t>strikethrough.</a:t>
            </a:r>
            <a:endParaRPr lang="en-US" sz="3500" dirty="0"/>
          </a:p>
        </p:txBody>
      </p:sp>
      <p:sp>
        <p:nvSpPr>
          <p:cNvPr id="4" name="Slide Number Placeholder 3">
            <a:extLst>
              <a:ext uri="{FF2B5EF4-FFF2-40B4-BE49-F238E27FC236}">
                <a16:creationId xmlns:a16="http://schemas.microsoft.com/office/drawing/2014/main" id="{07624E6C-C57D-44DF-B3A5-DC84C75858B9}"/>
              </a:ext>
            </a:extLst>
          </p:cNvPr>
          <p:cNvSpPr>
            <a:spLocks noGrp="1"/>
          </p:cNvSpPr>
          <p:nvPr>
            <p:ph type="sldNum" sz="quarter" idx="10"/>
          </p:nvPr>
        </p:nvSpPr>
        <p:spPr/>
        <p:txBody>
          <a:bodyPr/>
          <a:lstStyle/>
          <a:p>
            <a:fld id="{7C414AED-89CE-4A48-8B2B-1B3A5C68EA2A}" type="slidenum">
              <a:rPr lang="en-US" smtClean="0"/>
              <a:t>34</a:t>
            </a:fld>
            <a:endParaRPr lang="en-US" dirty="0"/>
          </a:p>
        </p:txBody>
      </p:sp>
    </p:spTree>
    <p:extLst>
      <p:ext uri="{BB962C8B-B14F-4D97-AF65-F5344CB8AC3E}">
        <p14:creationId xmlns:p14="http://schemas.microsoft.com/office/powerpoint/2010/main" val="2781846310"/>
      </p:ext>
    </p:extLst>
  </p:cSld>
  <p:clrMapOvr>
    <a:masterClrMapping/>
  </p:clrMapOvr>
  <p:transition advClick="0"/>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a:t>6. Were all issues addressed and decided?</a:t>
            </a:r>
          </a:p>
        </p:txBody>
      </p:sp>
      <p:sp>
        <p:nvSpPr>
          <p:cNvPr id="3" name="Content Placeholder 2"/>
          <p:cNvSpPr>
            <a:spLocks noGrp="1"/>
          </p:cNvSpPr>
          <p:nvPr>
            <p:ph idx="1"/>
          </p:nvPr>
        </p:nvSpPr>
        <p:spPr/>
        <p:txBody>
          <a:bodyPr/>
          <a:lstStyle/>
          <a:p>
            <a:r>
              <a:rPr lang="en-US" sz="1700" dirty="0"/>
              <a:t>Dependents not addressed and decided</a:t>
            </a:r>
          </a:p>
          <a:p>
            <a:r>
              <a:rPr lang="en-US" sz="1700" dirty="0"/>
              <a:t>All drill pay adjustments not addressed and decided</a:t>
            </a:r>
          </a:p>
          <a:p>
            <a:r>
              <a:rPr lang="en-US" sz="1700" dirty="0"/>
              <a:t>All claimed issues not addressed and decided by rating decision</a:t>
            </a:r>
          </a:p>
          <a:p>
            <a:r>
              <a:rPr lang="en-US" sz="1700" dirty="0"/>
              <a:t>All claimed issues not addressed and decided administratively (not by rating) (e.g. apportionment claims)</a:t>
            </a:r>
          </a:p>
          <a:p>
            <a:r>
              <a:rPr lang="en-US" sz="1700" dirty="0"/>
              <a:t>Award generated prior to determining military eligibility</a:t>
            </a:r>
          </a:p>
          <a:p>
            <a:r>
              <a:rPr lang="en-US" sz="1700" dirty="0"/>
              <a:t>Active duty period not addressed</a:t>
            </a:r>
          </a:p>
          <a:p>
            <a:r>
              <a:rPr lang="en-US" sz="1700" dirty="0"/>
              <a:t>No action taken on AEW</a:t>
            </a:r>
          </a:p>
          <a:p>
            <a:r>
              <a:rPr lang="en-US" sz="1700" strike="sngStrike" dirty="0"/>
              <a:t>Award generated prior to determining pension disability eligibility, (</a:t>
            </a:r>
            <a:r>
              <a:rPr lang="en-US" sz="1700" strike="sngStrike" dirty="0" err="1"/>
              <a:t>P&amp;T,age</a:t>
            </a:r>
            <a:r>
              <a:rPr lang="en-US" sz="1700" strike="sngStrike" dirty="0"/>
              <a:t>)</a:t>
            </a:r>
          </a:p>
          <a:p>
            <a:r>
              <a:rPr lang="en-US" sz="1700" strike="sngStrike" dirty="0"/>
              <a:t>All accrued issues were not addressed</a:t>
            </a:r>
          </a:p>
          <a:p>
            <a:r>
              <a:rPr lang="en-US" sz="1700" strike="sngStrike" dirty="0"/>
              <a:t>Pending Work Items not addressed correctly</a:t>
            </a:r>
          </a:p>
          <a:p>
            <a:r>
              <a:rPr lang="en-US" sz="1700" strike="sngStrike" dirty="0"/>
              <a:t>MOD not addressed correctly</a:t>
            </a:r>
          </a:p>
          <a:p>
            <a:r>
              <a:rPr lang="en-US" sz="1700" strike="sngStrike" dirty="0"/>
              <a:t>SMP or SMC not addressed correctly</a:t>
            </a:r>
          </a:p>
        </p:txBody>
      </p:sp>
      <p:sp>
        <p:nvSpPr>
          <p:cNvPr id="4" name="Slide Number Placeholder 3"/>
          <p:cNvSpPr>
            <a:spLocks noGrp="1"/>
          </p:cNvSpPr>
          <p:nvPr>
            <p:ph type="sldNum" sz="quarter" idx="10"/>
          </p:nvPr>
        </p:nvSpPr>
        <p:spPr/>
        <p:txBody>
          <a:bodyPr/>
          <a:lstStyle/>
          <a:p>
            <a:fld id="{7C414AED-89CE-4A48-8B2B-1B3A5C68EA2A}" type="slidenum">
              <a:rPr lang="en-US" smtClean="0"/>
              <a:t>35</a:t>
            </a:fld>
            <a:endParaRPr lang="en-US" dirty="0"/>
          </a:p>
        </p:txBody>
      </p:sp>
    </p:spTree>
    <p:extLst>
      <p:ext uri="{BB962C8B-B14F-4D97-AF65-F5344CB8AC3E}">
        <p14:creationId xmlns:p14="http://schemas.microsoft.com/office/powerpoint/2010/main" val="3767959717"/>
      </p:ext>
    </p:extLst>
  </p:cSld>
  <p:clrMapOvr>
    <a:masterClrMapping/>
  </p:clrMapOvr>
  <p:transition advClick="0"/>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a:t>7. Was necessary administrative decision or award generated/completed and correct?</a:t>
            </a:r>
          </a:p>
        </p:txBody>
      </p:sp>
      <p:sp>
        <p:nvSpPr>
          <p:cNvPr id="3" name="Content Placeholder 2"/>
          <p:cNvSpPr>
            <a:spLocks noGrp="1"/>
          </p:cNvSpPr>
          <p:nvPr>
            <p:ph idx="1"/>
          </p:nvPr>
        </p:nvSpPr>
        <p:spPr>
          <a:xfrm>
            <a:off x="554182" y="1589518"/>
            <a:ext cx="11508509" cy="4691641"/>
          </a:xfrm>
        </p:spPr>
        <p:txBody>
          <a:bodyPr numCol="2"/>
          <a:lstStyle/>
          <a:p>
            <a:r>
              <a:rPr lang="en-US" sz="1300" dirty="0"/>
              <a:t>Payment change (other than dependent or withholding action) not valid</a:t>
            </a:r>
          </a:p>
          <a:p>
            <a:r>
              <a:rPr lang="en-US" sz="1300" dirty="0"/>
              <a:t>Necessary payment change not effectuated</a:t>
            </a:r>
          </a:p>
          <a:p>
            <a:r>
              <a:rPr lang="en-US" sz="1300" dirty="0"/>
              <a:t>Administrative decision provided incorrect entitlement outcome</a:t>
            </a:r>
          </a:p>
          <a:p>
            <a:r>
              <a:rPr lang="en-US" sz="1300" dirty="0"/>
              <a:t>Administrative decision was not procedurally complete (e.g., missing signatures, all decision(s) not provided, relevant evidence not discussed)</a:t>
            </a:r>
          </a:p>
          <a:p>
            <a:r>
              <a:rPr lang="en-US" sz="1300" dirty="0"/>
              <a:t>Accrued award processed incorrectly</a:t>
            </a:r>
          </a:p>
          <a:p>
            <a:r>
              <a:rPr lang="en-US" sz="1300" dirty="0"/>
              <a:t>Restoration Resumption of benefits not implemented or implemented incorrectly</a:t>
            </a:r>
          </a:p>
          <a:p>
            <a:r>
              <a:rPr lang="en-US" sz="1300" dirty="0"/>
              <a:t>Award not suspended/terminated or award suspended/terminated incorrectly</a:t>
            </a:r>
          </a:p>
          <a:p>
            <a:r>
              <a:rPr lang="en-US" sz="1300" dirty="0"/>
              <a:t>Award adjusted prior to expiration of due process period (60 days)</a:t>
            </a:r>
          </a:p>
          <a:p>
            <a:r>
              <a:rPr lang="en-US" sz="1300" dirty="0"/>
              <a:t>Decisionmaker considered and listed evidence received after the record closed for a higher-level review.</a:t>
            </a:r>
          </a:p>
          <a:p>
            <a:r>
              <a:rPr lang="en-US" sz="1300" strike="sngStrike" dirty="0"/>
              <a:t>Administrative decision for Net Worth not addressed correctly (claims prior to 10-18-18)</a:t>
            </a:r>
          </a:p>
          <a:p>
            <a:r>
              <a:rPr lang="en-US" sz="1300" dirty="0"/>
              <a:t>Administrative decision for service eligibility not addressed correctly (e.g. Line of Duty, Willful Misconduct, Character of Discharge)</a:t>
            </a:r>
          </a:p>
          <a:p>
            <a:endParaRPr lang="en-US" sz="1300" dirty="0"/>
          </a:p>
          <a:p>
            <a:endParaRPr lang="en-US" sz="1300" dirty="0"/>
          </a:p>
          <a:p>
            <a:r>
              <a:rPr lang="en-US" sz="1300" dirty="0"/>
              <a:t>Administrative decision to establish spousal relationship not addressed correctly (e.g., Deemed Valid, Common Law, Continuous Cohabitation, Apportionments)</a:t>
            </a:r>
          </a:p>
          <a:p>
            <a:r>
              <a:rPr lang="en-US" sz="1300" dirty="0"/>
              <a:t>Administrative decision to establish child relationship not addressed correctly (e.g., Child Adoption, Step-Child, Hardship Exclusion)</a:t>
            </a:r>
          </a:p>
          <a:p>
            <a:r>
              <a:rPr lang="en-US" sz="1300" strike="sngStrike" dirty="0"/>
              <a:t>Improper or incomplete burial benefit decision (e.g., NSC vs SC, hospital, plot, and/or transportation)</a:t>
            </a:r>
          </a:p>
          <a:p>
            <a:r>
              <a:rPr lang="en-US" sz="1300" strike="sngStrike" dirty="0"/>
              <a:t>Income not calculated correctly</a:t>
            </a:r>
          </a:p>
          <a:p>
            <a:r>
              <a:rPr lang="en-US" sz="1300" strike="sngStrike" dirty="0"/>
              <a:t>Federal Tax Information (FTI) incorrectly counted or omitted from the award</a:t>
            </a:r>
          </a:p>
          <a:p>
            <a:r>
              <a:rPr lang="en-US" sz="1300" strike="sngStrike" dirty="0"/>
              <a:t>Expenses and/or deductions not calculated correctly</a:t>
            </a:r>
          </a:p>
          <a:p>
            <a:r>
              <a:rPr lang="en-US" sz="1300" strike="sngStrike" dirty="0"/>
              <a:t>Net Worth not calculated correctly or addressed (e.g., Transfer of Assets, Look-back Period, Change in Net Worth, Conversion of Assets)</a:t>
            </a:r>
          </a:p>
          <a:p>
            <a:r>
              <a:rPr lang="en-US" sz="1300" strike="sngStrike" dirty="0"/>
              <a:t>COWAC or waiver of debt not addressed</a:t>
            </a:r>
          </a:p>
          <a:p>
            <a:r>
              <a:rPr lang="en-US" sz="1300" strike="sngStrike" dirty="0"/>
              <a:t>Liberalized law not accurately invited and/or applied</a:t>
            </a:r>
          </a:p>
          <a:p>
            <a:r>
              <a:rPr lang="en-US" sz="1300" dirty="0"/>
              <a:t>Time limits not accurately applied (e.g., Burial, Accrued, Intent to File)</a:t>
            </a:r>
          </a:p>
        </p:txBody>
      </p:sp>
      <p:sp>
        <p:nvSpPr>
          <p:cNvPr id="4" name="Slide Number Placeholder 3"/>
          <p:cNvSpPr>
            <a:spLocks noGrp="1"/>
          </p:cNvSpPr>
          <p:nvPr>
            <p:ph type="sldNum" sz="quarter" idx="10"/>
          </p:nvPr>
        </p:nvSpPr>
        <p:spPr/>
        <p:txBody>
          <a:bodyPr/>
          <a:lstStyle/>
          <a:p>
            <a:fld id="{7C414AED-89CE-4A48-8B2B-1B3A5C68EA2A}" type="slidenum">
              <a:rPr lang="en-US" smtClean="0"/>
              <a:t>36</a:t>
            </a:fld>
            <a:endParaRPr lang="en-US" dirty="0"/>
          </a:p>
        </p:txBody>
      </p:sp>
    </p:spTree>
    <p:extLst>
      <p:ext uri="{BB962C8B-B14F-4D97-AF65-F5344CB8AC3E}">
        <p14:creationId xmlns:p14="http://schemas.microsoft.com/office/powerpoint/2010/main" val="1958576199"/>
      </p:ext>
    </p:extLst>
  </p:cSld>
  <p:clrMapOvr>
    <a:masterClrMapping/>
  </p:clrMapOvr>
  <p:transition advClick="0"/>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a:t>8. Were all dependency adjustments and/or decisions correct?</a:t>
            </a:r>
          </a:p>
        </p:txBody>
      </p:sp>
      <p:sp>
        <p:nvSpPr>
          <p:cNvPr id="3" name="Content Placeholder 2"/>
          <p:cNvSpPr>
            <a:spLocks noGrp="1"/>
          </p:cNvSpPr>
          <p:nvPr>
            <p:ph idx="1"/>
          </p:nvPr>
        </p:nvSpPr>
        <p:spPr/>
        <p:txBody>
          <a:bodyPr/>
          <a:lstStyle/>
          <a:p>
            <a:r>
              <a:rPr lang="en-US" sz="1800" dirty="0"/>
              <a:t>Dependent spouse established, denied, or removed incorrectly</a:t>
            </a:r>
          </a:p>
          <a:p>
            <a:r>
              <a:rPr lang="en-US" sz="1800" dirty="0"/>
              <a:t>Dependent minor biological child/children established, denied, or removed incorrectly</a:t>
            </a:r>
          </a:p>
          <a:p>
            <a:r>
              <a:rPr lang="en-US" sz="1800" dirty="0"/>
              <a:t>Dependent minor step-child/children established, denied, or removed incorrectly</a:t>
            </a:r>
          </a:p>
          <a:p>
            <a:r>
              <a:rPr lang="en-US" sz="1800" dirty="0"/>
              <a:t>Dependent minor adopted child/children established, denied, or removed incorrectly</a:t>
            </a:r>
          </a:p>
          <a:p>
            <a:r>
              <a:rPr lang="en-US" sz="1800" dirty="0"/>
              <a:t>Dependent school age child/children established, denied, or removed incorrectly</a:t>
            </a:r>
          </a:p>
          <a:p>
            <a:r>
              <a:rPr lang="en-US" sz="1800" dirty="0"/>
              <a:t>Dependent helpless child/children established, denied, or removed incorrectly</a:t>
            </a:r>
          </a:p>
          <a:p>
            <a:r>
              <a:rPr lang="en-US" sz="1800" dirty="0"/>
              <a:t>Dependent parent established, denied, or removed incorrectly</a:t>
            </a:r>
          </a:p>
          <a:p>
            <a:r>
              <a:rPr lang="en-US" sz="1800" strike="sngStrike" dirty="0"/>
              <a:t>Surviving spouse established, denied, or removed incorrectly</a:t>
            </a:r>
          </a:p>
          <a:p>
            <a:r>
              <a:rPr lang="en-US" sz="1800" strike="sngStrike" dirty="0"/>
              <a:t>Surviving child/children established, denied, or removed incorrectly</a:t>
            </a:r>
          </a:p>
          <a:p>
            <a:r>
              <a:rPr lang="en-US" sz="1800" dirty="0"/>
              <a:t>Dependency adjustment effective date incorrect</a:t>
            </a:r>
          </a:p>
          <a:p>
            <a:pPr lvl="1"/>
            <a:r>
              <a:rPr lang="en-US" sz="1400" dirty="0"/>
              <a:t>Unless the effective date error is due to a Rating Decision effective date error</a:t>
            </a:r>
          </a:p>
          <a:p>
            <a:r>
              <a:rPr lang="en-US" sz="1800" dirty="0"/>
              <a:t>Failed to </a:t>
            </a:r>
            <a:r>
              <a:rPr lang="en-US" sz="1800" dirty="0" err="1"/>
              <a:t>readjudicate</a:t>
            </a:r>
            <a:r>
              <a:rPr lang="en-US" sz="1800" dirty="0"/>
              <a:t> issue on the merits when new and relevant evidence was of record</a:t>
            </a:r>
          </a:p>
          <a:p>
            <a:r>
              <a:rPr lang="en-US" sz="1800" strike="sngStrike" dirty="0"/>
              <a:t>Surviving parent established, denied, or removed incorrectly</a:t>
            </a:r>
          </a:p>
        </p:txBody>
      </p:sp>
      <p:sp>
        <p:nvSpPr>
          <p:cNvPr id="4" name="Slide Number Placeholder 3"/>
          <p:cNvSpPr>
            <a:spLocks noGrp="1"/>
          </p:cNvSpPr>
          <p:nvPr>
            <p:ph type="sldNum" sz="quarter" idx="10"/>
          </p:nvPr>
        </p:nvSpPr>
        <p:spPr/>
        <p:txBody>
          <a:bodyPr/>
          <a:lstStyle/>
          <a:p>
            <a:fld id="{7C414AED-89CE-4A48-8B2B-1B3A5C68EA2A}" type="slidenum">
              <a:rPr lang="en-US" smtClean="0"/>
              <a:t>37</a:t>
            </a:fld>
            <a:endParaRPr lang="en-US" dirty="0"/>
          </a:p>
        </p:txBody>
      </p:sp>
    </p:spTree>
    <p:extLst>
      <p:ext uri="{BB962C8B-B14F-4D97-AF65-F5344CB8AC3E}">
        <p14:creationId xmlns:p14="http://schemas.microsoft.com/office/powerpoint/2010/main" val="2569987192"/>
      </p:ext>
    </p:extLst>
  </p:cSld>
  <p:clrMapOvr>
    <a:masterClrMapping/>
  </p:clrMapOvr>
  <p:transition advClick="0"/>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a:t>9. Were all required withholdings / reductions correctly implemented?</a:t>
            </a:r>
          </a:p>
        </p:txBody>
      </p:sp>
      <p:sp>
        <p:nvSpPr>
          <p:cNvPr id="3" name="Content Placeholder 2"/>
          <p:cNvSpPr>
            <a:spLocks noGrp="1"/>
          </p:cNvSpPr>
          <p:nvPr>
            <p:ph idx="1"/>
          </p:nvPr>
        </p:nvSpPr>
        <p:spPr/>
        <p:txBody>
          <a:bodyPr/>
          <a:lstStyle/>
          <a:p>
            <a:r>
              <a:rPr lang="en-US" sz="1600" dirty="0"/>
              <a:t>Retired pay not withheld or withheld incorrectly</a:t>
            </a:r>
          </a:p>
          <a:p>
            <a:r>
              <a:rPr lang="en-US" sz="1600" dirty="0"/>
              <a:t>Severance pay not withheld or withheld incorrectly</a:t>
            </a:r>
          </a:p>
          <a:p>
            <a:r>
              <a:rPr lang="en-US" sz="1600" dirty="0"/>
              <a:t>Drill pay not withheld or withheld incorrectly</a:t>
            </a:r>
          </a:p>
          <a:p>
            <a:r>
              <a:rPr lang="en-US" sz="1600" dirty="0"/>
              <a:t>Adjustment due to incarceration not implemented or implemented incorrectly</a:t>
            </a:r>
          </a:p>
          <a:p>
            <a:r>
              <a:rPr lang="en-US" sz="1600" dirty="0"/>
              <a:t>Hospital adjustments not implemented or implemented incorrectly </a:t>
            </a:r>
          </a:p>
          <a:p>
            <a:r>
              <a:rPr lang="en-US" sz="1600" dirty="0"/>
              <a:t>CRDP or CRSC adjustment incorrect</a:t>
            </a:r>
          </a:p>
          <a:p>
            <a:r>
              <a:rPr lang="en-US" sz="1600" dirty="0"/>
              <a:t>Recoupment of separation pay not implemented or implemented incorrectly</a:t>
            </a:r>
          </a:p>
          <a:p>
            <a:r>
              <a:rPr lang="en-US" sz="1600" dirty="0"/>
              <a:t>Apportionment not executed or executed incorrectly</a:t>
            </a:r>
          </a:p>
          <a:p>
            <a:r>
              <a:rPr lang="en-US" sz="1600" dirty="0"/>
              <a:t>Attorney fee not withheld or withheld/calculated incorrectly</a:t>
            </a:r>
          </a:p>
          <a:p>
            <a:r>
              <a:rPr lang="en-US" sz="1600" dirty="0"/>
              <a:t>Incompetency adjustment not withheld or withheld incorrectly</a:t>
            </a:r>
          </a:p>
          <a:p>
            <a:r>
              <a:rPr lang="en-US" sz="1600" strike="sngStrike" dirty="0"/>
              <a:t>Survivor Benefit Plan (SBP) adjustment not withheld or withheld incorrectly</a:t>
            </a:r>
          </a:p>
          <a:p>
            <a:r>
              <a:rPr lang="en-US" sz="1600" dirty="0"/>
              <a:t>COLA adjustment not withheld or withheld incorrectly</a:t>
            </a:r>
          </a:p>
          <a:p>
            <a:r>
              <a:rPr lang="en-US" sz="1600" dirty="0"/>
              <a:t>Adjustment due to fugitive felon not implemented or implemented incorrectly</a:t>
            </a:r>
          </a:p>
          <a:p>
            <a:r>
              <a:rPr lang="en-US" sz="1600" strike="sngStrike" dirty="0"/>
              <a:t>Medicaid adjustments not implemented or implemented incorrectly</a:t>
            </a:r>
          </a:p>
          <a:p>
            <a:r>
              <a:rPr lang="en-US" sz="1600" dirty="0"/>
              <a:t>Election of benefit not accurately completed (e.g., change in law or VA policy, election of greater benefit, election to change benefit type)</a:t>
            </a:r>
          </a:p>
        </p:txBody>
      </p:sp>
      <p:sp>
        <p:nvSpPr>
          <p:cNvPr id="4" name="Slide Number Placeholder 3"/>
          <p:cNvSpPr>
            <a:spLocks noGrp="1"/>
          </p:cNvSpPr>
          <p:nvPr>
            <p:ph type="sldNum" sz="quarter" idx="10"/>
          </p:nvPr>
        </p:nvSpPr>
        <p:spPr/>
        <p:txBody>
          <a:bodyPr/>
          <a:lstStyle/>
          <a:p>
            <a:fld id="{7C414AED-89CE-4A48-8B2B-1B3A5C68EA2A}" type="slidenum">
              <a:rPr lang="en-US" smtClean="0"/>
              <a:t>38</a:t>
            </a:fld>
            <a:endParaRPr lang="en-US" dirty="0"/>
          </a:p>
        </p:txBody>
      </p:sp>
    </p:spTree>
    <p:extLst>
      <p:ext uri="{BB962C8B-B14F-4D97-AF65-F5344CB8AC3E}">
        <p14:creationId xmlns:p14="http://schemas.microsoft.com/office/powerpoint/2010/main" val="563021062"/>
      </p:ext>
    </p:extLst>
  </p:cSld>
  <p:clrMapOvr>
    <a:masterClrMapping/>
  </p:clrMapOvr>
  <p:transition advClick="0"/>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a:t>10. Was the claimant properly notified?</a:t>
            </a:r>
          </a:p>
        </p:txBody>
      </p:sp>
      <p:sp>
        <p:nvSpPr>
          <p:cNvPr id="3" name="Content Placeholder 2"/>
          <p:cNvSpPr>
            <a:spLocks noGrp="1"/>
          </p:cNvSpPr>
          <p:nvPr>
            <p:ph idx="1"/>
          </p:nvPr>
        </p:nvSpPr>
        <p:spPr>
          <a:xfrm>
            <a:off x="554182" y="1394692"/>
            <a:ext cx="11238889" cy="4886468"/>
          </a:xfrm>
        </p:spPr>
        <p:txBody>
          <a:bodyPr numCol="2"/>
          <a:lstStyle/>
          <a:p>
            <a:r>
              <a:rPr lang="en-US" sz="1300" dirty="0"/>
              <a:t>Notification letter failed to explain how to obtain or access evidence used in making the decision (AMA)</a:t>
            </a:r>
          </a:p>
          <a:p>
            <a:r>
              <a:rPr lang="en-US" sz="1300" dirty="0"/>
              <a:t>Notification letter failed to provide a summary of the applicable laws and regulations (AMA)</a:t>
            </a:r>
          </a:p>
          <a:p>
            <a:r>
              <a:rPr lang="en-US" sz="1300" dirty="0"/>
              <a:t>Notification letter failed to provide review options to the claimant to seek review of the decision (AMA)</a:t>
            </a:r>
          </a:p>
          <a:p>
            <a:r>
              <a:rPr lang="en-US" sz="1300" dirty="0"/>
              <a:t>Notification letter not sent and/or not documented in file</a:t>
            </a:r>
          </a:p>
          <a:p>
            <a:r>
              <a:rPr lang="en-US" sz="1300" dirty="0"/>
              <a:t>Notification letter has incorrect or missing effective dates and/or payment rates</a:t>
            </a:r>
          </a:p>
          <a:p>
            <a:r>
              <a:rPr lang="en-US" sz="1300" dirty="0"/>
              <a:t>Notification letter does not provide or incorrectly provides the amount of any benefits VA is withholding and the reason for the withholding</a:t>
            </a:r>
          </a:p>
          <a:p>
            <a:r>
              <a:rPr lang="en-US" sz="1300" dirty="0"/>
              <a:t>Failure to notify outcome of all issues decided by a rating decision</a:t>
            </a:r>
          </a:p>
          <a:p>
            <a:r>
              <a:rPr lang="en-US" sz="1300" dirty="0"/>
              <a:t>Notification letter fails to or incorrectly explains the decision(s) made</a:t>
            </a:r>
          </a:p>
          <a:p>
            <a:r>
              <a:rPr lang="en-US" sz="1300" dirty="0"/>
              <a:t>Notification letter failed to include summary of evidence considered (excluding evidence discussed in preceding proposed adverse action or evidence provided in rating decision for rating-related issues)</a:t>
            </a:r>
          </a:p>
          <a:p>
            <a:r>
              <a:rPr lang="en-US" sz="1300" dirty="0"/>
              <a:t>Notification letter failed to provide appellate rights, or appellate rights were provided incorrectly</a:t>
            </a:r>
          </a:p>
          <a:p>
            <a:r>
              <a:rPr lang="en-US" sz="1300" dirty="0"/>
              <a:t>Courtesy copy of the notification letter was not sent to the appropriate appointed representative (including failure to include a private attorney’s address on the cc line)</a:t>
            </a:r>
          </a:p>
          <a:p>
            <a:r>
              <a:rPr lang="en-US" sz="1300" dirty="0"/>
              <a:t>Notification letter failed to notify claimants of potential entitlement to</a:t>
            </a:r>
          </a:p>
          <a:p>
            <a:r>
              <a:rPr lang="en-US" sz="1300" dirty="0"/>
              <a:t>additional benefits</a:t>
            </a:r>
          </a:p>
          <a:p>
            <a:r>
              <a:rPr lang="en-US" sz="1300" dirty="0"/>
              <a:t>Non-rating higher-level review decision failed to provide notice that there was evidence received after the record closed that was not considered</a:t>
            </a:r>
          </a:p>
          <a:p>
            <a:r>
              <a:rPr lang="en-US" sz="1300" dirty="0"/>
              <a:t>Non-rating decision failed to list favorable findings when required for denials</a:t>
            </a:r>
          </a:p>
          <a:p>
            <a:r>
              <a:rPr lang="en-US" sz="1300" dirty="0"/>
              <a:t>Non-rating decision failed to explain elements met and/or not met</a:t>
            </a:r>
          </a:p>
          <a:p>
            <a:r>
              <a:rPr lang="en-US" sz="1300" dirty="0"/>
              <a:t>Notification letter failed to explain how to obtain or access evidence used in making the decision</a:t>
            </a:r>
          </a:p>
          <a:p>
            <a:r>
              <a:rPr lang="en-US" sz="1300" dirty="0"/>
              <a:t>Notification letter failed to provide appropriate time limits, or time limits were provided incorrectly</a:t>
            </a:r>
          </a:p>
          <a:p>
            <a:r>
              <a:rPr lang="en-US" sz="1300" dirty="0"/>
              <a:t>Notification letter failed to include information obtained telephonically</a:t>
            </a:r>
          </a:p>
          <a:p>
            <a:r>
              <a:rPr lang="en-US" sz="1300" strike="sngStrike" dirty="0"/>
              <a:t>Pension notification failed to provide favorable findings, or provided incorrect favorable findings</a:t>
            </a:r>
          </a:p>
          <a:p>
            <a:r>
              <a:rPr lang="en-US" sz="1300" strike="sngStrike" dirty="0"/>
              <a:t>Pension issues not addressed in notification letter (e.g., breakdown of income/medical expenses, or incorrect income/medical expenses)</a:t>
            </a:r>
          </a:p>
          <a:p>
            <a:r>
              <a:rPr lang="en-US" sz="1300" strike="sngStrike" dirty="0"/>
              <a:t>Federal Tax Information (FTI) notification procedures not followed</a:t>
            </a:r>
          </a:p>
        </p:txBody>
      </p:sp>
      <p:sp>
        <p:nvSpPr>
          <p:cNvPr id="4" name="Slide Number Placeholder 3"/>
          <p:cNvSpPr>
            <a:spLocks noGrp="1"/>
          </p:cNvSpPr>
          <p:nvPr>
            <p:ph type="sldNum" sz="quarter" idx="10"/>
          </p:nvPr>
        </p:nvSpPr>
        <p:spPr/>
        <p:txBody>
          <a:bodyPr/>
          <a:lstStyle/>
          <a:p>
            <a:fld id="{7C414AED-89CE-4A48-8B2B-1B3A5C68EA2A}" type="slidenum">
              <a:rPr lang="en-US" smtClean="0"/>
              <a:t>39</a:t>
            </a:fld>
            <a:endParaRPr lang="en-US" dirty="0"/>
          </a:p>
        </p:txBody>
      </p:sp>
    </p:spTree>
    <p:extLst>
      <p:ext uri="{BB962C8B-B14F-4D97-AF65-F5344CB8AC3E}">
        <p14:creationId xmlns:p14="http://schemas.microsoft.com/office/powerpoint/2010/main" val="3760049693"/>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Checklist Instructions</a:t>
            </a:r>
          </a:p>
        </p:txBody>
      </p:sp>
      <p:sp>
        <p:nvSpPr>
          <p:cNvPr id="3" name="Content Placeholder 2"/>
          <p:cNvSpPr>
            <a:spLocks noGrp="1"/>
          </p:cNvSpPr>
          <p:nvPr>
            <p:ph idx="1"/>
          </p:nvPr>
        </p:nvSpPr>
        <p:spPr>
          <a:xfrm>
            <a:off x="832416" y="1422015"/>
            <a:ext cx="10945906" cy="4691641"/>
          </a:xfrm>
        </p:spPr>
        <p:txBody>
          <a:bodyPr/>
          <a:lstStyle/>
          <a:p>
            <a:pPr marL="91440">
              <a:lnSpc>
                <a:spcPct val="150000"/>
              </a:lnSpc>
            </a:pPr>
            <a:r>
              <a:rPr lang="en-US" dirty="0"/>
              <a:t>All questions on the checklist must be answered for every review.</a:t>
            </a:r>
          </a:p>
          <a:p>
            <a:r>
              <a:rPr lang="en-US" dirty="0"/>
              <a:t>As a reviewer, you are not only looking at the actions taken by the VSR but also the actions that should have been taken by the VSR</a:t>
            </a:r>
          </a:p>
          <a:p>
            <a:pPr>
              <a:lnSpc>
                <a:spcPct val="150000"/>
              </a:lnSpc>
            </a:pPr>
            <a:r>
              <a:rPr lang="en-US" dirty="0"/>
              <a:t>There are three possible answers for each of the eleven tasks:</a:t>
            </a:r>
          </a:p>
          <a:p>
            <a:pPr lvl="1"/>
            <a:r>
              <a:rPr lang="en-US" dirty="0"/>
              <a:t>“Yes” indicates the activity associated with the question was completed accurately</a:t>
            </a:r>
          </a:p>
          <a:p>
            <a:pPr lvl="1">
              <a:lnSpc>
                <a:spcPct val="150000"/>
              </a:lnSpc>
            </a:pPr>
            <a:r>
              <a:rPr lang="en-US" dirty="0"/>
              <a:t>“No” indicates that the activity associated with the question was “in error”</a:t>
            </a:r>
          </a:p>
          <a:p>
            <a:pPr lvl="1"/>
            <a:r>
              <a:rPr lang="en-US" dirty="0"/>
              <a:t>“NA” indicates that the question is not applicable to the case under review</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4</a:t>
            </a:fld>
            <a:endParaRPr lang="en-US" dirty="0"/>
          </a:p>
        </p:txBody>
      </p:sp>
    </p:spTree>
    <p:extLst>
      <p:ext uri="{BB962C8B-B14F-4D97-AF65-F5344CB8AC3E}">
        <p14:creationId xmlns:p14="http://schemas.microsoft.com/office/powerpoint/2010/main" val="739559235"/>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Checklist Instructions</a:t>
            </a:r>
          </a:p>
        </p:txBody>
      </p:sp>
      <p:sp>
        <p:nvSpPr>
          <p:cNvPr id="3" name="Content Placeholder 2"/>
          <p:cNvSpPr>
            <a:spLocks noGrp="1"/>
          </p:cNvSpPr>
          <p:nvPr>
            <p:ph idx="1"/>
          </p:nvPr>
        </p:nvSpPr>
        <p:spPr/>
        <p:txBody>
          <a:bodyPr/>
          <a:lstStyle/>
          <a:p>
            <a:r>
              <a:rPr lang="en-US" dirty="0"/>
              <a:t>A task is “in error” when an action taken, or lack of action, violates current regulations, policies, and procedures.</a:t>
            </a:r>
          </a:p>
          <a:p>
            <a:pPr marL="0" indent="0">
              <a:buNone/>
            </a:pPr>
            <a:endParaRPr lang="en-US" sz="1500" dirty="0"/>
          </a:p>
          <a:p>
            <a:r>
              <a:rPr lang="en-US" dirty="0"/>
              <a:t>All errors or “No” response require an error narrative with supporting references.</a:t>
            </a:r>
          </a:p>
          <a:p>
            <a:pPr marL="0" indent="0">
              <a:buNone/>
            </a:pPr>
            <a:endParaRPr lang="en-US" sz="1500" dirty="0"/>
          </a:p>
          <a:p>
            <a:r>
              <a:rPr lang="en-US" dirty="0"/>
              <a:t>When “No” is selected, multiple error descriptions can be selected</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5</a:t>
            </a:fld>
            <a:endParaRPr lang="en-US" dirty="0"/>
          </a:p>
        </p:txBody>
      </p:sp>
    </p:spTree>
    <p:extLst>
      <p:ext uri="{BB962C8B-B14F-4D97-AF65-F5344CB8AC3E}">
        <p14:creationId xmlns:p14="http://schemas.microsoft.com/office/powerpoint/2010/main" val="858519211"/>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Checklist Instructions</a:t>
            </a:r>
          </a:p>
        </p:txBody>
      </p:sp>
      <p:sp>
        <p:nvSpPr>
          <p:cNvPr id="3" name="Content Placeholder 2"/>
          <p:cNvSpPr>
            <a:spLocks noGrp="1"/>
          </p:cNvSpPr>
          <p:nvPr>
            <p:ph idx="1"/>
          </p:nvPr>
        </p:nvSpPr>
        <p:spPr/>
        <p:txBody>
          <a:bodyPr/>
          <a:lstStyle/>
          <a:p>
            <a:r>
              <a:rPr lang="en-US" dirty="0"/>
              <a:t>VSRs are reviewed for all actions taken or not taken up to that point.</a:t>
            </a:r>
          </a:p>
          <a:p>
            <a:pPr marL="0" indent="0">
              <a:buNone/>
            </a:pPr>
            <a:endParaRPr lang="en-US" sz="1500" dirty="0"/>
          </a:p>
          <a:p>
            <a:pPr lvl="1"/>
            <a:r>
              <a:rPr lang="en-US" dirty="0"/>
              <a:t>Overdevelopment completed previously by another VSR will not be cited on the current VSR under review.</a:t>
            </a:r>
          </a:p>
          <a:p>
            <a:pPr marL="457200" lvl="1" indent="0">
              <a:buNone/>
            </a:pPr>
            <a:endParaRPr lang="en-US" dirty="0"/>
          </a:p>
          <a:p>
            <a:r>
              <a:rPr lang="en-US" dirty="0"/>
              <a:t>Differences of opinions or best practices are not errors.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6</a:t>
            </a:fld>
            <a:endParaRPr lang="en-US" dirty="0"/>
          </a:p>
        </p:txBody>
      </p:sp>
    </p:spTree>
    <p:extLst>
      <p:ext uri="{BB962C8B-B14F-4D97-AF65-F5344CB8AC3E}">
        <p14:creationId xmlns:p14="http://schemas.microsoft.com/office/powerpoint/2010/main" val="4085097640"/>
      </p:ext>
    </p:extLst>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Error Standard</a:t>
            </a:r>
          </a:p>
        </p:txBody>
      </p:sp>
      <p:sp>
        <p:nvSpPr>
          <p:cNvPr id="3" name="Content Placeholder 2"/>
          <p:cNvSpPr>
            <a:spLocks noGrp="1"/>
          </p:cNvSpPr>
          <p:nvPr>
            <p:ph idx="1"/>
          </p:nvPr>
        </p:nvSpPr>
        <p:spPr/>
        <p:txBody>
          <a:bodyPr/>
          <a:lstStyle/>
          <a:p>
            <a:pPr marL="0" indent="0">
              <a:buNone/>
            </a:pPr>
            <a:r>
              <a:rPr lang="en-US" dirty="0"/>
              <a:t>A review should ask:</a:t>
            </a:r>
          </a:p>
          <a:p>
            <a:pPr marL="0" indent="0">
              <a:buNone/>
            </a:pPr>
            <a:endParaRPr lang="en-US" sz="1500" dirty="0"/>
          </a:p>
          <a:p>
            <a:pPr lvl="1"/>
            <a:r>
              <a:rPr lang="en-US" dirty="0"/>
              <a:t>Is there a clear and unmistakable error (CUE)?</a:t>
            </a:r>
          </a:p>
          <a:p>
            <a:pPr lvl="1"/>
            <a:r>
              <a:rPr lang="en-US" dirty="0"/>
              <a:t>Is there a violation of current regulation or directives?</a:t>
            </a:r>
          </a:p>
          <a:p>
            <a:endParaRPr lang="en-US" dirty="0"/>
          </a:p>
          <a:p>
            <a:pPr marL="0" indent="0">
              <a:buNone/>
            </a:pPr>
            <a:r>
              <a:rPr lang="en-US" dirty="0"/>
              <a:t>The reviewer should only cite an error if the answer is a definitive “yes.” If you waiver or have to collaborate too much on the decision to cite an error, it most likely does not meet the required standard.</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7</a:t>
            </a:fld>
            <a:endParaRPr lang="en-US" dirty="0"/>
          </a:p>
        </p:txBody>
      </p:sp>
    </p:spTree>
    <p:extLst>
      <p:ext uri="{BB962C8B-B14F-4D97-AF65-F5344CB8AC3E}">
        <p14:creationId xmlns:p14="http://schemas.microsoft.com/office/powerpoint/2010/main" val="2511797607"/>
      </p:ext>
    </p:extLst>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Required Error Narrative Elements</a:t>
            </a:r>
          </a:p>
        </p:txBody>
      </p:sp>
      <p:sp>
        <p:nvSpPr>
          <p:cNvPr id="3" name="Content Placeholder 2"/>
          <p:cNvSpPr>
            <a:spLocks noGrp="1"/>
          </p:cNvSpPr>
          <p:nvPr>
            <p:ph idx="1"/>
          </p:nvPr>
        </p:nvSpPr>
        <p:spPr>
          <a:xfrm>
            <a:off x="1097871" y="1664709"/>
            <a:ext cx="9996258" cy="4691641"/>
          </a:xfrm>
        </p:spPr>
        <p:txBody>
          <a:bodyPr/>
          <a:lstStyle/>
          <a:p>
            <a:pPr marL="571500" indent="-571500">
              <a:buClr>
                <a:srgbClr val="000066"/>
              </a:buClr>
              <a:buFont typeface="+mj-lt"/>
              <a:buAutoNum type="romanUcPeriod"/>
            </a:pPr>
            <a:r>
              <a:rPr lang="en-US" dirty="0"/>
              <a:t>Statement of the Error: Provide a short error description</a:t>
            </a:r>
          </a:p>
          <a:p>
            <a:pPr marL="571500" indent="-571500">
              <a:buClr>
                <a:srgbClr val="000066"/>
              </a:buClr>
              <a:buFont typeface="+mj-lt"/>
              <a:buAutoNum type="romanUcPeriod"/>
            </a:pPr>
            <a:endParaRPr lang="en-US" dirty="0"/>
          </a:p>
          <a:p>
            <a:pPr marL="571500" indent="-571500">
              <a:buClr>
                <a:srgbClr val="000066"/>
              </a:buClr>
              <a:buFont typeface="+mj-lt"/>
              <a:buAutoNum type="romanUcPeriod"/>
            </a:pPr>
            <a:r>
              <a:rPr lang="en-US" dirty="0"/>
              <a:t>Statement of the Facts: Short discussion of the evidence used to identify the CUE violation of policy or directive</a:t>
            </a:r>
          </a:p>
          <a:p>
            <a:pPr marL="571500" indent="-571500">
              <a:buClr>
                <a:srgbClr val="000066"/>
              </a:buClr>
              <a:buFont typeface="+mj-lt"/>
              <a:buAutoNum type="romanUcPeriod"/>
            </a:pPr>
            <a:endParaRPr lang="en-US" dirty="0"/>
          </a:p>
          <a:p>
            <a:pPr marL="571500" indent="-571500">
              <a:buClr>
                <a:srgbClr val="000066"/>
              </a:buClr>
              <a:buFont typeface="+mj-lt"/>
              <a:buAutoNum type="romanUcPeriod"/>
            </a:pPr>
            <a:r>
              <a:rPr lang="en-US" dirty="0"/>
              <a:t>Supporting Reference(s): Specific and all appropriate references to support the error citation and correction(s) required</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8</a:t>
            </a:fld>
            <a:endParaRPr lang="en-US" dirty="0"/>
          </a:p>
        </p:txBody>
      </p:sp>
    </p:spTree>
    <p:extLst>
      <p:ext uri="{BB962C8B-B14F-4D97-AF65-F5344CB8AC3E}">
        <p14:creationId xmlns:p14="http://schemas.microsoft.com/office/powerpoint/2010/main" val="4105329795"/>
      </p:ext>
    </p:extLst>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Required Error Narrative Points</a:t>
            </a:r>
          </a:p>
        </p:txBody>
      </p:sp>
      <p:sp>
        <p:nvSpPr>
          <p:cNvPr id="3" name="Content Placeholder 2"/>
          <p:cNvSpPr>
            <a:spLocks noGrp="1"/>
          </p:cNvSpPr>
          <p:nvPr>
            <p:ph idx="1"/>
          </p:nvPr>
        </p:nvSpPr>
        <p:spPr>
          <a:xfrm>
            <a:off x="1097871" y="1664709"/>
            <a:ext cx="9996258" cy="4691641"/>
          </a:xfrm>
        </p:spPr>
        <p:txBody>
          <a:bodyPr/>
          <a:lstStyle/>
          <a:p>
            <a:pPr marL="571500" indent="-571500">
              <a:buClr>
                <a:srgbClr val="000066"/>
              </a:buClr>
              <a:buFont typeface="+mj-lt"/>
              <a:buAutoNum type="romanUcPeriod"/>
            </a:pPr>
            <a:r>
              <a:rPr lang="en-US" dirty="0"/>
              <a:t>Statement of the Error: Provide a short error description</a:t>
            </a:r>
          </a:p>
          <a:p>
            <a:pPr marL="285750" indent="-285750">
              <a:buClr>
                <a:srgbClr val="000066"/>
              </a:buClr>
              <a:buFont typeface="+mj-lt"/>
              <a:buAutoNum type="romanUcPeriod"/>
            </a:pPr>
            <a:endParaRPr lang="en-US" sz="500" dirty="0"/>
          </a:p>
          <a:p>
            <a:pPr lvl="1">
              <a:buClr>
                <a:srgbClr val="000066"/>
              </a:buClr>
              <a:buFont typeface="Arial" panose="020B0604020202020204" pitchFamily="34" charset="0"/>
              <a:buChar char="•"/>
            </a:pPr>
            <a:r>
              <a:rPr lang="en-US" dirty="0"/>
              <a:t>The statement of the error should be the first item in the narrative and clearly identify the error. </a:t>
            </a:r>
          </a:p>
          <a:p>
            <a:pPr marL="571500" indent="-571500">
              <a:buClr>
                <a:srgbClr val="000066"/>
              </a:buClr>
              <a:buFont typeface="+mj-lt"/>
              <a:buAutoNum type="romanUcPeriod"/>
            </a:pPr>
            <a:endParaRPr lang="en-US" dirty="0"/>
          </a:p>
          <a:p>
            <a:pPr marL="571500" indent="-571500">
              <a:buClr>
                <a:srgbClr val="000066"/>
              </a:buClr>
              <a:buFont typeface="+mj-lt"/>
              <a:buAutoNum type="romanUcPeriod"/>
            </a:pPr>
            <a:r>
              <a:rPr lang="en-US" dirty="0"/>
              <a:t>Statement of the Facts: Short discussion of the evidence used to identify the CUE violation of policy or directive</a:t>
            </a:r>
          </a:p>
          <a:p>
            <a:pPr marL="0" indent="0">
              <a:buClr>
                <a:srgbClr val="000066"/>
              </a:buClr>
              <a:buNone/>
            </a:pPr>
            <a:endParaRPr lang="en-US" sz="500" dirty="0"/>
          </a:p>
          <a:p>
            <a:pPr lvl="1">
              <a:buClr>
                <a:srgbClr val="000066"/>
              </a:buClr>
              <a:buFont typeface="Arial" panose="020B0604020202020204" pitchFamily="34" charset="0"/>
              <a:buChar char="•"/>
            </a:pPr>
            <a:r>
              <a:rPr lang="en-US" dirty="0"/>
              <a:t>The facts should be brief and too the point, but provide enough information to be clear on how the evidence supports the finding of CUE or violation of policy or directive.</a:t>
            </a:r>
          </a:p>
        </p:txBody>
      </p:sp>
      <p:sp>
        <p:nvSpPr>
          <p:cNvPr id="4" name="Slide Number Placeholder 3"/>
          <p:cNvSpPr>
            <a:spLocks noGrp="1"/>
          </p:cNvSpPr>
          <p:nvPr>
            <p:ph type="sldNum" sz="quarter" idx="10"/>
          </p:nvPr>
        </p:nvSpPr>
        <p:spPr/>
        <p:txBody>
          <a:bodyPr/>
          <a:lstStyle/>
          <a:p>
            <a:fld id="{7C414AED-89CE-4A48-8B2B-1B3A5C68EA2A}" type="slidenum">
              <a:rPr lang="en-US" smtClean="0"/>
              <a:t>9</a:t>
            </a:fld>
            <a:endParaRPr lang="en-US" dirty="0"/>
          </a:p>
        </p:txBody>
      </p:sp>
    </p:spTree>
    <p:extLst>
      <p:ext uri="{BB962C8B-B14F-4D97-AF65-F5344CB8AC3E}">
        <p14:creationId xmlns:p14="http://schemas.microsoft.com/office/powerpoint/2010/main" val="3652647816"/>
      </p:ext>
    </p:extLst>
  </p:cSld>
  <p:clrMapOvr>
    <a:masterClrMapping/>
  </p:clrMapOvr>
  <p:transition advClick="0"/>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heme/theme1.xml><?xml version="1.0" encoding="utf-8"?>
<a:theme xmlns:a="http://schemas.openxmlformats.org/drawingml/2006/main" name="Ppt0000000">
  <a:themeElements>
    <a:clrScheme name="Custom 1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66"/>
      </a:hlink>
      <a:folHlink>
        <a:srgbClr val="000066"/>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7BC273D991D8B4F842A13ABA0213F79" ma:contentTypeVersion="5" ma:contentTypeDescription="Create a new document." ma:contentTypeScope="" ma:versionID="f2d6b333baec443af91ddf54377c9f9f">
  <xsd:schema xmlns:xsd="http://www.w3.org/2001/XMLSchema" xmlns:xs="http://www.w3.org/2001/XMLSchema" xmlns:p="http://schemas.microsoft.com/office/2006/metadata/properties" targetNamespace="http://schemas.microsoft.com/office/2006/metadata/properties" ma:root="true" ma:fieldsID="d6254111a8e32ab6085427428fc563f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7F841B9-F256-4CB1-97A0-D3BB93DA7606}">
  <ds:schemaRefs>
    <ds:schemaRef ds:uri="http://schemas.microsoft.com/sharepoint/v3/contenttype/forms"/>
  </ds:schemaRefs>
</ds:datastoreItem>
</file>

<file path=customXml/itemProps2.xml><?xml version="1.0" encoding="utf-8"?>
<ds:datastoreItem xmlns:ds="http://schemas.openxmlformats.org/officeDocument/2006/customXml" ds:itemID="{0132FE8F-02B0-4B9D-9778-F5B524544E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ECD7B6E5-0F04-4CEF-A7BC-E28EF6BF7FB8}">
  <ds:schemaRef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http://purl.org/dc/term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13387</TotalTime>
  <Words>3688</Words>
  <Application>Microsoft Office PowerPoint</Application>
  <PresentationFormat>Widescreen</PresentationFormat>
  <Paragraphs>412</Paragraphs>
  <Slides>39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Arial Black</vt:lpstr>
      <vt:lpstr>Calibri</vt:lpstr>
      <vt:lpstr>Century Schoolbook</vt:lpstr>
      <vt:lpstr>Courier New</vt:lpstr>
      <vt:lpstr>Tahoma</vt:lpstr>
      <vt:lpstr>Wingdings</vt:lpstr>
      <vt:lpstr>Ppt0000000</vt:lpstr>
      <vt:lpstr>PowerPoint Presentation</vt:lpstr>
      <vt:lpstr>Objectives</vt:lpstr>
      <vt:lpstr>Introduction</vt:lpstr>
      <vt:lpstr>Checklist Instructions</vt:lpstr>
      <vt:lpstr>Checklist Instructions</vt:lpstr>
      <vt:lpstr>Checklist Instructions</vt:lpstr>
      <vt:lpstr>Error Standard</vt:lpstr>
      <vt:lpstr>Required Error Narrative Elements</vt:lpstr>
      <vt:lpstr>Required Error Narrative Points</vt:lpstr>
      <vt:lpstr>Required Error Narrative Elements</vt:lpstr>
      <vt:lpstr>Other Narrative Considerations</vt:lpstr>
      <vt:lpstr>Error Narrative Example 1</vt:lpstr>
      <vt:lpstr>Error Narrative Example 2</vt:lpstr>
      <vt:lpstr>Cascading</vt:lpstr>
      <vt:lpstr>Cascading Example 1</vt:lpstr>
      <vt:lpstr>Cascading Example 2</vt:lpstr>
      <vt:lpstr>Checklist</vt:lpstr>
      <vt:lpstr>Overdevelopment</vt:lpstr>
      <vt:lpstr>1. Was proper pre-decisional notification provided and / or was proper development to the Veteran / claimant completed as required by regulations and/or the manual?</vt:lpstr>
      <vt:lpstr>Other Development Tasks</vt:lpstr>
      <vt:lpstr>Promulgation (Post) Questions: 6-10</vt:lpstr>
      <vt:lpstr>6. Were all issues addressed and decided?</vt:lpstr>
      <vt:lpstr>7. Was necessary administrative decision or award generated/completed and correct?</vt:lpstr>
      <vt:lpstr>8. Were all dependency adjustments and/or                decisions correct?</vt:lpstr>
      <vt:lpstr>9. Were all required withholdings / reductions correctly implemented?</vt:lpstr>
      <vt:lpstr>10. Was the claimant properly notified?</vt:lpstr>
      <vt:lpstr>11. Were all systems accurately updated?</vt:lpstr>
      <vt:lpstr>11. Were all systems accurately updated?</vt:lpstr>
      <vt:lpstr>11. Were all systems accurately updated?</vt:lpstr>
      <vt:lpstr>11. Were all systems accurately updated?</vt:lpstr>
      <vt:lpstr>11. Were all systems accurately updated?</vt:lpstr>
      <vt:lpstr>11. Were all systems accurately updated?</vt:lpstr>
      <vt:lpstr>Discussion and Questions</vt:lpstr>
      <vt:lpstr>Tasks 6-10 Pension Questions</vt:lpstr>
      <vt:lpstr>6. Were all issues addressed and decided?</vt:lpstr>
      <vt:lpstr>7. Was necessary administrative decision or award generated/completed and correct?</vt:lpstr>
      <vt:lpstr>8. Were all dependency adjustments and/or decisions correct?</vt:lpstr>
      <vt:lpstr>9. Were all required withholdings / reductions correctly implemented?</vt:lpstr>
      <vt:lpstr>10. Was the claimant properly notified?</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VSR IQR Checklist Training for Mentors PowerPoint Presentation</dc:title>
  <dc:subject/>
  <dc:creator>Department of Veterans Affairs, Veterans Benefits Administration, Compensation Service, STAFF</dc:creator>
  <cp:lastModifiedBy>Kathy Poole</cp:lastModifiedBy>
  <cp:revision>1117</cp:revision>
  <dcterms:created xsi:type="dcterms:W3CDTF">2014-04-30T02:32:11Z</dcterms:created>
  <dcterms:modified xsi:type="dcterms:W3CDTF">2020-10-05T16:45:28Z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0x01010017BC273D991D8B4F842A13ABA0213F79</vt:lpwstr>
  </property>
  <property fmtid="{D5CDD505-2E9C-101B-9397-08002B2CF9AE}" pid="8" name="Language">
    <vt:lpwstr>en</vt:lpwstr>
  </property>
  <property fmtid="{D5CDD505-2E9C-101B-9397-08002B2CF9AE}" pid="9" name="Type">
    <vt:lpwstr>Presentation</vt:lpwstr>
  </property>
</Properties>
</file>