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38"/>
  </p:notesMasterIdLst>
  <p:handoutMasterIdLst>
    <p:handoutMasterId r:id="rId39"/>
  </p:handoutMasterIdLst>
  <p:sldIdLst>
    <p:sldId id="261" r:id="rId6"/>
    <p:sldId id="283" r:id="rId7"/>
    <p:sldId id="284" r:id="rId8"/>
    <p:sldId id="285" r:id="rId9"/>
    <p:sldId id="262" r:id="rId10"/>
    <p:sldId id="306" r:id="rId11"/>
    <p:sldId id="263" r:id="rId12"/>
    <p:sldId id="264" r:id="rId13"/>
    <p:sldId id="286" r:id="rId14"/>
    <p:sldId id="287" r:id="rId15"/>
    <p:sldId id="305" r:id="rId16"/>
    <p:sldId id="288" r:id="rId17"/>
    <p:sldId id="289" r:id="rId18"/>
    <p:sldId id="290" r:id="rId19"/>
    <p:sldId id="291" r:id="rId20"/>
    <p:sldId id="281" r:id="rId21"/>
    <p:sldId id="282"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7" r:id="rId35"/>
    <p:sldId id="304" r:id="rId36"/>
    <p:sldId id="280"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Jones, Sherelle, VBAVACO" initials="JSV" lastIdx="1" clrIdx="2">
    <p:extLst>
      <p:ext uri="{19B8F6BF-5375-455C-9EA6-DF929625EA0E}">
        <p15:presenceInfo xmlns:p15="http://schemas.microsoft.com/office/powerpoint/2012/main" userId="S::Sherelle.Jones@va.gov::574a8089-b0b5-43ab-8ccc-afedc0b086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1F497D"/>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772" autoAdjust="0"/>
  </p:normalViewPr>
  <p:slideViewPr>
    <p:cSldViewPr snapToGrid="0">
      <p:cViewPr varScale="1">
        <p:scale>
          <a:sx n="103" d="100"/>
          <a:sy n="10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9/30/2020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
        <p:nvSpPr>
          <p:cNvPr id="2" name="Notes Placeholder 1">
            <a:extLst>
              <a:ext uri="{FF2B5EF4-FFF2-40B4-BE49-F238E27FC236}">
                <a16:creationId xmlns:a16="http://schemas.microsoft.com/office/drawing/2014/main" id="{9C61FA7D-0305-4429-9291-DBB7AAF63EB5}"/>
              </a:ext>
            </a:extLst>
          </p:cNvPr>
          <p:cNvSpPr>
            <a:spLocks noGrp="1"/>
          </p:cNvSpPr>
          <p:nvPr>
            <p:ph type="body" sz="quarter"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406799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57498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9450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90171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73163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322792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83307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426072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408730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713407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4102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215406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57473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213764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3601532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2907350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375024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113593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73124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357302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898145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713245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1141598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32</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379921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5</a:t>
            </a:fld>
            <a:endParaRPr lang="en-US" altLang="en-US" sz="1200" dirty="0"/>
          </a:p>
        </p:txBody>
      </p:sp>
      <p:sp>
        <p:nvSpPr>
          <p:cNvPr id="2" name="Notes Placeholder 1">
            <a:extLst>
              <a:ext uri="{FF2B5EF4-FFF2-40B4-BE49-F238E27FC236}">
                <a16:creationId xmlns:a16="http://schemas.microsoft.com/office/drawing/2014/main" id="{F47AF13D-B0D1-4CD4-A86E-9BE75159D18E}"/>
              </a:ext>
            </a:extLst>
          </p:cNvPr>
          <p:cNvSpPr>
            <a:spLocks noGrp="1"/>
          </p:cNvSpPr>
          <p:nvPr>
            <p:ph type="body" sz="quarter"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6</a:t>
            </a:fld>
            <a:endParaRPr lang="en-US" altLang="en-US" sz="1200" dirty="0"/>
          </a:p>
        </p:txBody>
      </p:sp>
      <p:sp>
        <p:nvSpPr>
          <p:cNvPr id="2" name="Notes Placeholder 1">
            <a:extLst>
              <a:ext uri="{FF2B5EF4-FFF2-40B4-BE49-F238E27FC236}">
                <a16:creationId xmlns:a16="http://schemas.microsoft.com/office/drawing/2014/main" id="{F47AF13D-B0D1-4CD4-A86E-9BE75159D18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8645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7</a:t>
            </a:fld>
            <a:endParaRPr lang="en-US" altLang="en-US" sz="1200" dirty="0"/>
          </a:p>
        </p:txBody>
      </p:sp>
      <p:sp>
        <p:nvSpPr>
          <p:cNvPr id="2" name="Notes Placeholder 1">
            <a:extLst>
              <a:ext uri="{FF2B5EF4-FFF2-40B4-BE49-F238E27FC236}">
                <a16:creationId xmlns:a16="http://schemas.microsoft.com/office/drawing/2014/main" id="{1F0CD4D5-292A-418F-B09F-F86F3447679E}"/>
              </a:ext>
            </a:extLst>
          </p:cNvPr>
          <p:cNvSpPr>
            <a:spLocks noGrp="1"/>
          </p:cNvSpPr>
          <p:nvPr>
            <p:ph type="body" sz="quarter"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00160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158/M21-1,-Part-III,-Subpart-iii,-Chapter-2,-Section-D---Requesting-Information-and-Records-Through-the-Personnel-Information-Exchange-System-(P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ecfr.gov/cgi-bin/text-idx?SID=9455393d1e81372be32a98bc63592566&amp;mc=true&amp;node=se38.1.3_1317&amp;rgn=div8" TargetMode="External"/><Relationship Id="rId4" Type="http://schemas.openxmlformats.org/officeDocument/2006/relationships/hyperlink" Target="https://vaww.vrm.km.va.gov/system/templates/selfservice/va_kanew/help/agent/locale/en-US/portal/554400000001034/content/554400000014155/M21-1,-Part-III,-Subpart-iii,-Chapter-2,-Section-B---Migration-of-Service-Records-and-the-Procedures-for-Obtaining-The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ecfr.gov/cgi-bin/text-idx?SID=0995d33f9047781b71559a1428fccffd&amp;mc=true&amp;node=se38.1.3_1159&amp;rgn=div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ecfr.gov/cgi-bin/retrieveECFR?gp=1&amp;SID=5a1991dcf0fbbbeb73d1a8cbdf5f4d5b&amp;ty=HTML&amp;h=L&amp;r=SECTION&amp;n=se38.1.3_131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938/M21-1-Part-IV-Subpart-ii-Chapter-1-Section-E-Developing-Claims-Based-on-Service-in-Southwest-Asia-Under-38-CFR-3317#2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vaww.vrm.km.va.gov/system/templates/selfservice/va_kanew/help/agent/locale/en-US/portal/554400000001034/content/554400000015809/M21-1,-Part-III,-Subpart-iv,-Chapter-3,-Section-A---Examination-Requests-Overview" TargetMode="External"/><Relationship Id="rId4" Type="http://schemas.openxmlformats.org/officeDocument/2006/relationships/hyperlink" Target="http://www.ecfr.gov/cgi-bin/text-idx?SID=0995d33f9047781b71559a1428fccffd&amp;mc=true&amp;node=se38.1.3_1317&amp;rgn=div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gi-bin/text-idx?SID=ad35a75ff932683b9d123718d32bf38b&amp;mc=true&amp;node=se38.1.3_1160&amp;rgn=div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gi-bin/text-idx?SID=ad35a75ff932683b9d123718d32bf38b&amp;mc=true&amp;node=se38.1.3_1160&amp;rgn=div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938/M21-1-Part-IV-Subpart-ii-Chapter-1-Section-E-Developing-Claims-Based-on-Service-in-Southwest-Asia-Under-38-CFR-3317#2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vaww.vrm.km.va.gov/system/templates/selfservice/va_kanew/help/agent/locale/en-US/portal/554400000001034/content/554400000014938/M21-1-Part-IV-Subpart-ii-Chapter-1-Section-E-Developing-Claims-Based-on-Service-in-Southwest-Asia-Under-38-CFR-3317#2n" TargetMode="External"/><Relationship Id="rId4" Type="http://schemas.openxmlformats.org/officeDocument/2006/relationships/hyperlink" Target="https://vaww.vrm.km.va.gov/system/templates/selfservice/va_kanew/help/agent/locale/en-US/portal/554400000001034/content/554400000015809/M21-1,-Part-III,-Subpart-iv,-Chapter-3,-Section-A---Examination-Requests-Overvie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ecfr.gov/cgi-bin/text-idx?SID=949d4bf40fb728850a1e6e1579ee234c&amp;mc=true&amp;node=se38.1.3_1317&amp;rgn=div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ecfr.gov/cgi-bin/text-idx?SID=0995d33f9047781b71559a1428fccffd&amp;mc=true&amp;node=se38.1.3_1317&amp;rgn=div8"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938/M21-1-Part-IV-Subpart-ii-Chapter-1-Section-E-Developing-Claims-Based-on-Service-in-Southwest-Asia-Under-38-CFR-3317#2"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Development for Gulf War Veterans Based on Southwest Asia Service</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32DD-5A6B-4076-880A-6FF745C0EE20}"/>
              </a:ext>
            </a:extLst>
          </p:cNvPr>
          <p:cNvSpPr>
            <a:spLocks noGrp="1"/>
          </p:cNvSpPr>
          <p:nvPr>
            <p:ph type="title"/>
          </p:nvPr>
        </p:nvSpPr>
        <p:spPr>
          <a:xfrm>
            <a:off x="364331" y="519647"/>
            <a:ext cx="8415338" cy="649411"/>
          </a:xfrm>
        </p:spPr>
        <p:txBody>
          <a:bodyPr/>
          <a:lstStyle/>
          <a:p>
            <a:r>
              <a:rPr lang="en-US" dirty="0"/>
              <a:t>Verification of Service in SWA (Cont.)</a:t>
            </a:r>
          </a:p>
        </p:txBody>
      </p:sp>
      <p:sp>
        <p:nvSpPr>
          <p:cNvPr id="4" name="Slide Number Placeholder 3">
            <a:extLst>
              <a:ext uri="{FF2B5EF4-FFF2-40B4-BE49-F238E27FC236}">
                <a16:creationId xmlns:a16="http://schemas.microsoft.com/office/drawing/2014/main" id="{2D23F07B-7DCE-4DAB-9CC0-A6FF4168540D}"/>
              </a:ext>
            </a:extLst>
          </p:cNvPr>
          <p:cNvSpPr>
            <a:spLocks noGrp="1"/>
          </p:cNvSpPr>
          <p:nvPr>
            <p:ph type="sldNum" sz="quarter" idx="12"/>
          </p:nvPr>
        </p:nvSpPr>
        <p:spPr/>
        <p:txBody>
          <a:bodyPr/>
          <a:lstStyle/>
          <a:p>
            <a:fld id="{36A6A193-2FDC-48DD-8023-1C75B05EEA9A}" type="slidenum">
              <a:rPr lang="en-US" smtClean="0"/>
              <a:pPr/>
              <a:t>10</a:t>
            </a:fld>
            <a:endParaRPr lang="en-US" dirty="0"/>
          </a:p>
        </p:txBody>
      </p:sp>
      <p:graphicFrame>
        <p:nvGraphicFramePr>
          <p:cNvPr id="6" name="Table 6">
            <a:extLst>
              <a:ext uri="{FF2B5EF4-FFF2-40B4-BE49-F238E27FC236}">
                <a16:creationId xmlns:a16="http://schemas.microsoft.com/office/drawing/2014/main" id="{2858E2B4-99BE-4E25-9141-0F791673FA5E}"/>
              </a:ext>
            </a:extLst>
          </p:cNvPr>
          <p:cNvGraphicFramePr>
            <a:graphicFrameLocks noGrp="1"/>
          </p:cNvGraphicFramePr>
          <p:nvPr>
            <p:ph idx="1"/>
            <p:extLst>
              <p:ext uri="{D42A27DB-BD31-4B8C-83A1-F6EECF244321}">
                <p14:modId xmlns:p14="http://schemas.microsoft.com/office/powerpoint/2010/main" val="712620669"/>
              </p:ext>
            </p:extLst>
          </p:nvPr>
        </p:nvGraphicFramePr>
        <p:xfrm>
          <a:off x="457200" y="1169058"/>
          <a:ext cx="8229600" cy="516940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82894872"/>
                    </a:ext>
                  </a:extLst>
                </a:gridCol>
                <a:gridCol w="4114800">
                  <a:extLst>
                    <a:ext uri="{9D8B030D-6E8A-4147-A177-3AD203B41FA5}">
                      <a16:colId xmlns:a16="http://schemas.microsoft.com/office/drawing/2014/main" val="865322473"/>
                    </a:ext>
                  </a:extLst>
                </a:gridCol>
              </a:tblGrid>
              <a:tr h="370840">
                <a:tc>
                  <a:txBody>
                    <a:bodyPr/>
                    <a:lstStyle/>
                    <a:p>
                      <a:r>
                        <a:rPr lang="en-US" sz="2000" dirty="0">
                          <a:solidFill>
                            <a:schemeClr val="tx1"/>
                          </a:solidFill>
                        </a:rPr>
                        <a:t>If the DD Form 214 shows…</a:t>
                      </a:r>
                    </a:p>
                  </a:txBody>
                  <a:tcPr/>
                </a:tc>
                <a:tc>
                  <a:txBody>
                    <a:bodyPr/>
                    <a:lstStyle/>
                    <a:p>
                      <a:r>
                        <a:rPr lang="en-US" sz="2000" dirty="0">
                          <a:solidFill>
                            <a:schemeClr val="tx1"/>
                          </a:solidFill>
                        </a:rPr>
                        <a:t>Then consider…</a:t>
                      </a:r>
                    </a:p>
                  </a:txBody>
                  <a:tcPr/>
                </a:tc>
                <a:extLst>
                  <a:ext uri="{0D108BD9-81ED-4DB2-BD59-A6C34878D82A}">
                    <a16:rowId xmlns:a16="http://schemas.microsoft.com/office/drawing/2014/main" val="1517321859"/>
                  </a:ext>
                </a:extLst>
              </a:tr>
              <a:tr h="370840">
                <a:tc>
                  <a:txBody>
                    <a:bodyPr/>
                    <a:lstStyle/>
                    <a:p>
                      <a:r>
                        <a:rPr lang="en-US" sz="2000" dirty="0"/>
                        <a:t>service in Southwest Asia with exact dates listed in the Remarks section</a:t>
                      </a:r>
                    </a:p>
                    <a:p>
                      <a:r>
                        <a:rPr lang="en-US" sz="2000" dirty="0"/>
                        <a:t>Iraq Campaign Medal, or</a:t>
                      </a:r>
                    </a:p>
                    <a:p>
                      <a:r>
                        <a:rPr lang="en-US" sz="2000" dirty="0"/>
                        <a:t>Kuwait Liberation Medal</a:t>
                      </a:r>
                    </a:p>
                    <a:p>
                      <a:endParaRPr lang="en-US" dirty="0"/>
                    </a:p>
                  </a:txBody>
                  <a:tcPr/>
                </a:tc>
                <a:tc>
                  <a:txBody>
                    <a:bodyPr/>
                    <a:lstStyle/>
                    <a:p>
                      <a:r>
                        <a:rPr lang="en-US" sz="2000" dirty="0"/>
                        <a:t>Service in Southwest Asia verified.</a:t>
                      </a:r>
                    </a:p>
                  </a:txBody>
                  <a:tcPr/>
                </a:tc>
                <a:extLst>
                  <a:ext uri="{0D108BD9-81ED-4DB2-BD59-A6C34878D82A}">
                    <a16:rowId xmlns:a16="http://schemas.microsoft.com/office/drawing/2014/main" val="3844196948"/>
                  </a:ext>
                </a:extLst>
              </a:tr>
              <a:tr h="370840">
                <a:tc>
                  <a:txBody>
                    <a:bodyPr/>
                    <a:lstStyle/>
                    <a:p>
                      <a:r>
                        <a:rPr lang="en-US" sz="2000" dirty="0"/>
                        <a:t>Southwest Asia Service Medal</a:t>
                      </a:r>
                    </a:p>
                  </a:txBody>
                  <a:tcPr/>
                </a:tc>
                <a:tc>
                  <a:txBody>
                    <a:bodyPr/>
                    <a:lstStyle/>
                    <a:p>
                      <a:r>
                        <a:rPr lang="en-US" sz="2000" dirty="0"/>
                        <a:t>service in Southwest Asia potentially verified.</a:t>
                      </a:r>
                    </a:p>
                    <a:p>
                      <a:r>
                        <a:rPr lang="en-US" sz="2000" b="1" dirty="0">
                          <a:solidFill>
                            <a:schemeClr val="tx1"/>
                          </a:solidFill>
                        </a:rPr>
                        <a:t>Important: </a:t>
                      </a:r>
                      <a:r>
                        <a:rPr lang="en-US" sz="1800" dirty="0"/>
                        <a:t>Review the DD Form 214 and/or personnel records to ensure that this medal was not awarded solely for service in Israel, Egypt, Turkey, Syria, or Jordan (including the airspace above and the territorial waters) from January 17, 1991, through November 30, 1995.</a:t>
                      </a:r>
                    </a:p>
                    <a:p>
                      <a:endParaRPr lang="en-US" dirty="0"/>
                    </a:p>
                  </a:txBody>
                  <a:tcPr/>
                </a:tc>
                <a:extLst>
                  <a:ext uri="{0D108BD9-81ED-4DB2-BD59-A6C34878D82A}">
                    <a16:rowId xmlns:a16="http://schemas.microsoft.com/office/drawing/2014/main" val="1275929900"/>
                  </a:ext>
                </a:extLst>
              </a:tr>
            </a:tbl>
          </a:graphicData>
        </a:graphic>
      </p:graphicFrame>
    </p:spTree>
    <p:extLst>
      <p:ext uri="{BB962C8B-B14F-4D97-AF65-F5344CB8AC3E}">
        <p14:creationId xmlns:p14="http://schemas.microsoft.com/office/powerpoint/2010/main" val="125906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32DD-5A6B-4076-880A-6FF745C0EE20}"/>
              </a:ext>
            </a:extLst>
          </p:cNvPr>
          <p:cNvSpPr>
            <a:spLocks noGrp="1"/>
          </p:cNvSpPr>
          <p:nvPr>
            <p:ph type="title"/>
          </p:nvPr>
        </p:nvSpPr>
        <p:spPr>
          <a:xfrm>
            <a:off x="300037" y="572910"/>
            <a:ext cx="8586787" cy="649411"/>
          </a:xfrm>
        </p:spPr>
        <p:txBody>
          <a:bodyPr/>
          <a:lstStyle/>
          <a:p>
            <a:r>
              <a:rPr lang="en-US" dirty="0"/>
              <a:t>Verification of Service in SWA Service (Cont.)</a:t>
            </a:r>
          </a:p>
        </p:txBody>
      </p:sp>
      <p:graphicFrame>
        <p:nvGraphicFramePr>
          <p:cNvPr id="5" name="Content Placeholder 4">
            <a:extLst>
              <a:ext uri="{FF2B5EF4-FFF2-40B4-BE49-F238E27FC236}">
                <a16:creationId xmlns:a16="http://schemas.microsoft.com/office/drawing/2014/main" id="{F5BCAB04-8BC2-4003-8516-9B12ACC8AF4B}"/>
              </a:ext>
            </a:extLst>
          </p:cNvPr>
          <p:cNvGraphicFramePr>
            <a:graphicFrameLocks noGrp="1"/>
          </p:cNvGraphicFramePr>
          <p:nvPr>
            <p:ph idx="1"/>
            <p:extLst>
              <p:ext uri="{D42A27DB-BD31-4B8C-83A1-F6EECF244321}">
                <p14:modId xmlns:p14="http://schemas.microsoft.com/office/powerpoint/2010/main" val="3829580449"/>
              </p:ext>
            </p:extLst>
          </p:nvPr>
        </p:nvGraphicFramePr>
        <p:xfrm>
          <a:off x="257176" y="1222321"/>
          <a:ext cx="8586787" cy="5225775"/>
        </p:xfrm>
        <a:graphic>
          <a:graphicData uri="http://schemas.openxmlformats.org/drawingml/2006/table">
            <a:tbl>
              <a:tblPr firstRow="1" firstCol="1" bandRow="1">
                <a:tableStyleId>{5C22544A-7EE6-4342-B048-85BDC9FD1C3A}</a:tableStyleId>
              </a:tblPr>
              <a:tblGrid>
                <a:gridCol w="4029635">
                  <a:extLst>
                    <a:ext uri="{9D8B030D-6E8A-4147-A177-3AD203B41FA5}">
                      <a16:colId xmlns:a16="http://schemas.microsoft.com/office/drawing/2014/main" val="3493716270"/>
                    </a:ext>
                  </a:extLst>
                </a:gridCol>
                <a:gridCol w="4557152">
                  <a:extLst>
                    <a:ext uri="{9D8B030D-6E8A-4147-A177-3AD203B41FA5}">
                      <a16:colId xmlns:a16="http://schemas.microsoft.com/office/drawing/2014/main" val="493911991"/>
                    </a:ext>
                  </a:extLst>
                </a:gridCol>
              </a:tblGrid>
              <a:tr h="490929">
                <a:tc>
                  <a:txBody>
                    <a:bodyPr/>
                    <a:lstStyle/>
                    <a:p>
                      <a:pPr marL="0" marR="0" hangingPunct="0">
                        <a:lnSpc>
                          <a:spcPts val="1350"/>
                        </a:lnSpc>
                        <a:spcBef>
                          <a:spcPts val="600"/>
                        </a:spcBef>
                        <a:spcAft>
                          <a:spcPts val="0"/>
                        </a:spcAft>
                      </a:pPr>
                      <a:endParaRPr lang="en-US" sz="1800" dirty="0">
                        <a:solidFill>
                          <a:schemeClr val="tx1"/>
                        </a:solidFill>
                        <a:effectLst/>
                      </a:endParaRPr>
                    </a:p>
                    <a:p>
                      <a:pPr marL="0" marR="0" hangingPunct="0">
                        <a:lnSpc>
                          <a:spcPts val="1350"/>
                        </a:lnSpc>
                        <a:spcBef>
                          <a:spcPts val="600"/>
                        </a:spcBef>
                        <a:spcAft>
                          <a:spcPts val="0"/>
                        </a:spcAft>
                      </a:pPr>
                      <a:r>
                        <a:rPr lang="en-US" sz="1800" dirty="0">
                          <a:solidFill>
                            <a:schemeClr val="tx1"/>
                          </a:solidFill>
                          <a:effectLst/>
                        </a:rPr>
                        <a:t>If the DD Form 214 shows…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7685" marR="47685" marT="0" marB="0">
                    <a:solidFill>
                      <a:schemeClr val="accent1"/>
                    </a:solidFill>
                  </a:tcPr>
                </a:tc>
                <a:tc>
                  <a:txBody>
                    <a:bodyPr/>
                    <a:lstStyle/>
                    <a:p>
                      <a:pPr marL="0" marR="0" hangingPunct="0">
                        <a:lnSpc>
                          <a:spcPts val="1350"/>
                        </a:lnSpc>
                        <a:spcBef>
                          <a:spcPts val="600"/>
                        </a:spcBef>
                        <a:spcAft>
                          <a:spcPts val="0"/>
                        </a:spcAft>
                      </a:pPr>
                      <a:endParaRPr lang="en-US" sz="1800" dirty="0">
                        <a:solidFill>
                          <a:schemeClr val="tx1"/>
                        </a:solidFill>
                        <a:effectLst/>
                      </a:endParaRPr>
                    </a:p>
                    <a:p>
                      <a:pPr marL="0" marR="0" hangingPunct="0">
                        <a:lnSpc>
                          <a:spcPts val="1350"/>
                        </a:lnSpc>
                        <a:spcBef>
                          <a:spcPts val="600"/>
                        </a:spcBef>
                        <a:spcAft>
                          <a:spcPts val="0"/>
                        </a:spcAft>
                      </a:pPr>
                      <a:r>
                        <a:rPr lang="en-US" sz="1800" dirty="0">
                          <a:solidFill>
                            <a:schemeClr val="tx1"/>
                          </a:solidFill>
                          <a:effectLst/>
                        </a:rPr>
                        <a:t>Then consider…</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7685" marR="47685" marT="0" marB="0">
                    <a:solidFill>
                      <a:schemeClr val="accent1"/>
                    </a:solidFill>
                  </a:tcPr>
                </a:tc>
                <a:extLst>
                  <a:ext uri="{0D108BD9-81ED-4DB2-BD59-A6C34878D82A}">
                    <a16:rowId xmlns:a16="http://schemas.microsoft.com/office/drawing/2014/main" val="367472509"/>
                  </a:ext>
                </a:extLst>
              </a:tr>
              <a:tr h="2663351">
                <a:tc>
                  <a:txBody>
                    <a:bodyPr/>
                    <a:lstStyle/>
                    <a:p>
                      <a:pPr marL="285750" marR="0" indent="-285750" hangingPunct="1">
                        <a:lnSpc>
                          <a:spcPct val="100000"/>
                        </a:lnSpc>
                        <a:spcBef>
                          <a:spcPts val="0"/>
                        </a:spcBef>
                        <a:spcAft>
                          <a:spcPts val="0"/>
                        </a:spcAft>
                        <a:buFont typeface="Arial" panose="020B0604020202020204" pitchFamily="34" charset="0"/>
                        <a:buChar char="•"/>
                      </a:pPr>
                      <a:r>
                        <a:rPr lang="en-US" sz="1800" b="0" dirty="0">
                          <a:solidFill>
                            <a:schemeClr val="tx1"/>
                          </a:solidFill>
                          <a:effectLst/>
                        </a:rPr>
                        <a:t>Global War on Terrorism Service/Expeditionary Medal, or</a:t>
                      </a:r>
                    </a:p>
                    <a:p>
                      <a:pPr marL="285750" marR="0" indent="-285750" hangingPunct="0">
                        <a:lnSpc>
                          <a:spcPct val="100000"/>
                        </a:lnSpc>
                        <a:spcBef>
                          <a:spcPts val="0"/>
                        </a:spcBef>
                        <a:spcAft>
                          <a:spcPts val="0"/>
                        </a:spcAft>
                        <a:buFont typeface="Arial" panose="020B0604020202020204" pitchFamily="34" charset="0"/>
                        <a:buChar char="•"/>
                      </a:pPr>
                      <a:r>
                        <a:rPr lang="en-US" sz="1800" b="0" dirty="0">
                          <a:solidFill>
                            <a:schemeClr val="tx1"/>
                          </a:solidFill>
                          <a:effectLst/>
                        </a:rPr>
                        <a:t>Inherent Resolve Campaign Medal</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7685" marR="47685" marT="0" marB="0">
                    <a:solidFill>
                      <a:schemeClr val="accent1"/>
                    </a:solidFill>
                  </a:tcPr>
                </a:tc>
                <a:tc>
                  <a:txBody>
                    <a:bodyPr/>
                    <a:lstStyle/>
                    <a:p>
                      <a:pPr marL="0" marR="0" hangingPunct="1">
                        <a:spcBef>
                          <a:spcPts val="0"/>
                        </a:spcBef>
                        <a:spcAft>
                          <a:spcPts val="0"/>
                        </a:spcAft>
                      </a:pPr>
                      <a:r>
                        <a:rPr lang="en-US" sz="1800" dirty="0">
                          <a:effectLst/>
                        </a:rPr>
                        <a:t>service in Southwest Asia not verified, and</a:t>
                      </a:r>
                    </a:p>
                    <a:p>
                      <a:pPr marL="0" marR="0" hangingPunct="1">
                        <a:spcBef>
                          <a:spcPts val="0"/>
                        </a:spcBef>
                        <a:spcAft>
                          <a:spcPts val="0"/>
                        </a:spcAft>
                      </a:pPr>
                      <a:r>
                        <a:rPr lang="en-US" sz="1800" dirty="0">
                          <a:effectLst/>
                        </a:rPr>
                        <a:t>request service personnel records, if not already of record, for verification of Southwest Asia service.</a:t>
                      </a:r>
                    </a:p>
                    <a:p>
                      <a:pPr marL="0" marR="0" hangingPunct="1">
                        <a:spcBef>
                          <a:spcPts val="0"/>
                        </a:spcBef>
                        <a:spcAft>
                          <a:spcPts val="0"/>
                        </a:spcAft>
                      </a:pPr>
                      <a:r>
                        <a:rPr lang="en-US" sz="1800" b="1" dirty="0">
                          <a:effectLst/>
                        </a:rPr>
                        <a:t>Reference:  </a:t>
                      </a:r>
                      <a:r>
                        <a:rPr lang="en-US" sz="1800" dirty="0">
                          <a:effectLst/>
                        </a:rPr>
                        <a:t>For more information on procedures for locating and obtaining personnel records, see</a:t>
                      </a:r>
                      <a:br>
                        <a:rPr lang="en-US" sz="1800" dirty="0">
                          <a:effectLst/>
                        </a:rPr>
                      </a:br>
                      <a:r>
                        <a:rPr lang="en-US" sz="1800" u="sng" dirty="0">
                          <a:effectLst/>
                          <a:hlinkClick r:id="rId3"/>
                        </a:rPr>
                        <a:t>M21-1, Part III, Subpart iii, 2.D</a:t>
                      </a:r>
                      <a:r>
                        <a:rPr lang="en-US" sz="1800" dirty="0">
                          <a:effectLst/>
                        </a:rPr>
                        <a:t>, and</a:t>
                      </a:r>
                      <a:br>
                        <a:rPr lang="en-US" sz="1800" dirty="0">
                          <a:effectLst/>
                        </a:rPr>
                      </a:br>
                      <a:r>
                        <a:rPr lang="en-US" sz="1800" u="sng" dirty="0">
                          <a:effectLst/>
                          <a:hlinkClick r:id="rId4"/>
                        </a:rPr>
                        <a:t>M21-1, Part III, Subpart iii, 2.B.5</a:t>
                      </a: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47685" marR="47685" marT="0" marB="0">
                    <a:solidFill>
                      <a:schemeClr val="accent1"/>
                    </a:solidFill>
                  </a:tcPr>
                </a:tc>
                <a:extLst>
                  <a:ext uri="{0D108BD9-81ED-4DB2-BD59-A6C34878D82A}">
                    <a16:rowId xmlns:a16="http://schemas.microsoft.com/office/drawing/2014/main" val="4121969647"/>
                  </a:ext>
                </a:extLst>
              </a:tr>
              <a:tr h="2071495">
                <a:tc>
                  <a:txBody>
                    <a:bodyPr/>
                    <a:lstStyle/>
                    <a:p>
                      <a:pPr marL="0" marR="0" hangingPunct="0">
                        <a:lnSpc>
                          <a:spcPts val="1350"/>
                        </a:lnSpc>
                        <a:spcBef>
                          <a:spcPts val="600"/>
                        </a:spcBef>
                        <a:spcAft>
                          <a:spcPts val="0"/>
                        </a:spcAft>
                      </a:pPr>
                      <a:endParaRPr lang="en-US" sz="1800" b="0" dirty="0">
                        <a:solidFill>
                          <a:schemeClr val="tx1"/>
                        </a:solidFill>
                        <a:effectLst/>
                      </a:endParaRPr>
                    </a:p>
                    <a:p>
                      <a:pPr marL="285750" marR="0" indent="-285750" hangingPunct="0">
                        <a:lnSpc>
                          <a:spcPct val="100000"/>
                        </a:lnSpc>
                        <a:spcBef>
                          <a:spcPts val="0"/>
                        </a:spcBef>
                        <a:spcAft>
                          <a:spcPts val="0"/>
                        </a:spcAft>
                        <a:buFont typeface="Arial" panose="020B0604020202020204" pitchFamily="34" charset="0"/>
                        <a:buChar char="•"/>
                      </a:pPr>
                      <a:r>
                        <a:rPr lang="en-US" sz="1800" b="0" dirty="0">
                          <a:solidFill>
                            <a:schemeClr val="tx1"/>
                          </a:solidFill>
                          <a:effectLst/>
                        </a:rPr>
                        <a:t>Afghanistan Campaign Medal</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7685" marR="47685" marT="0" marB="0">
                    <a:solidFill>
                      <a:schemeClr val="accent1"/>
                    </a:solidFill>
                  </a:tcPr>
                </a:tc>
                <a:tc>
                  <a:txBody>
                    <a:bodyPr/>
                    <a:lstStyle/>
                    <a:p>
                      <a:pPr marL="0" marR="0" hangingPunct="1">
                        <a:lnSpc>
                          <a:spcPct val="100000"/>
                        </a:lnSpc>
                        <a:spcBef>
                          <a:spcPts val="0"/>
                        </a:spcBef>
                        <a:spcAft>
                          <a:spcPts val="0"/>
                        </a:spcAft>
                      </a:pPr>
                      <a:r>
                        <a:rPr lang="en-US" sz="1800" dirty="0">
                          <a:effectLst/>
                        </a:rPr>
                        <a:t>service in Afghanistan verified for the sole purpose of a claim for presumptive SC for infectious diseases listed under </a:t>
                      </a:r>
                      <a:r>
                        <a:rPr lang="en-US" sz="1800" u="sng" dirty="0">
                          <a:effectLst/>
                          <a:hlinkClick r:id="rId5"/>
                        </a:rPr>
                        <a:t>38 CFR 3.317(c)</a:t>
                      </a:r>
                      <a:r>
                        <a:rPr lang="en-US" sz="1800" dirty="0">
                          <a:effectLst/>
                        </a:rPr>
                        <a:t>, and</a:t>
                      </a:r>
                    </a:p>
                    <a:p>
                      <a:pPr marL="0" marR="0" hangingPunct="0">
                        <a:lnSpc>
                          <a:spcPct val="100000"/>
                        </a:lnSpc>
                        <a:spcBef>
                          <a:spcPts val="0"/>
                        </a:spcBef>
                        <a:spcAft>
                          <a:spcPts val="0"/>
                        </a:spcAft>
                      </a:pPr>
                      <a:r>
                        <a:rPr lang="en-US" sz="1800" dirty="0">
                          <a:effectLst/>
                        </a:rPr>
                        <a:t>Southwest Asia service not verified for the purpose of compensation for undiagnosed illness or MUCMIs.</a:t>
                      </a:r>
                      <a:endParaRPr lang="en-US" sz="1800" dirty="0">
                        <a:effectLst/>
                        <a:latin typeface="Times New Roman" panose="02020603050405020304" pitchFamily="18" charset="0"/>
                        <a:ea typeface="Times New Roman" panose="02020603050405020304" pitchFamily="18" charset="0"/>
                      </a:endParaRPr>
                    </a:p>
                  </a:txBody>
                  <a:tcPr marL="47685" marR="47685" marT="0" marB="0">
                    <a:solidFill>
                      <a:schemeClr val="accent1"/>
                    </a:solidFill>
                  </a:tcPr>
                </a:tc>
                <a:extLst>
                  <a:ext uri="{0D108BD9-81ED-4DB2-BD59-A6C34878D82A}">
                    <a16:rowId xmlns:a16="http://schemas.microsoft.com/office/drawing/2014/main" val="1345885426"/>
                  </a:ext>
                </a:extLst>
              </a:tr>
            </a:tbl>
          </a:graphicData>
        </a:graphic>
      </p:graphicFrame>
      <p:sp>
        <p:nvSpPr>
          <p:cNvPr id="4" name="Slide Number Placeholder 3">
            <a:extLst>
              <a:ext uri="{FF2B5EF4-FFF2-40B4-BE49-F238E27FC236}">
                <a16:creationId xmlns:a16="http://schemas.microsoft.com/office/drawing/2014/main" id="{2D23F07B-7DCE-4DAB-9CC0-A6FF4168540D}"/>
              </a:ext>
            </a:extLst>
          </p:cNvPr>
          <p:cNvSpPr>
            <a:spLocks noGrp="1"/>
          </p:cNvSpPr>
          <p:nvPr>
            <p:ph type="sldNum" sz="quarter" idx="12"/>
          </p:nvPr>
        </p:nvSpPr>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130510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EC80-AA3C-4777-94FD-E3EDCB2B2A3A}"/>
              </a:ext>
            </a:extLst>
          </p:cNvPr>
          <p:cNvSpPr>
            <a:spLocks noGrp="1"/>
          </p:cNvSpPr>
          <p:nvPr>
            <p:ph type="title"/>
          </p:nvPr>
        </p:nvSpPr>
        <p:spPr/>
        <p:txBody>
          <a:bodyPr/>
          <a:lstStyle/>
          <a:p>
            <a:r>
              <a:rPr lang="en-US" dirty="0"/>
              <a:t>Requesting Medical Evidence in Claims under </a:t>
            </a:r>
            <a:br>
              <a:rPr lang="en-US" dirty="0"/>
            </a:br>
            <a:r>
              <a:rPr lang="en-US" dirty="0"/>
              <a:t>38 CFR 3.317</a:t>
            </a:r>
          </a:p>
        </p:txBody>
      </p:sp>
      <p:sp>
        <p:nvSpPr>
          <p:cNvPr id="3" name="Content Placeholder 2">
            <a:extLst>
              <a:ext uri="{FF2B5EF4-FFF2-40B4-BE49-F238E27FC236}">
                <a16:creationId xmlns:a16="http://schemas.microsoft.com/office/drawing/2014/main" id="{3A669FCA-7F7E-453C-998E-1C7BA4EFC153}"/>
              </a:ext>
            </a:extLst>
          </p:cNvPr>
          <p:cNvSpPr>
            <a:spLocks noGrp="1"/>
          </p:cNvSpPr>
          <p:nvPr>
            <p:ph idx="1"/>
          </p:nvPr>
        </p:nvSpPr>
        <p:spPr/>
        <p:txBody>
          <a:bodyPr/>
          <a:lstStyle/>
          <a:p>
            <a:pPr marL="0" indent="0" fontAlgn="base" hangingPunct="0">
              <a:buNone/>
            </a:pPr>
            <a:r>
              <a:rPr lang="en-US" sz="2000" dirty="0"/>
              <a:t>Request reports of all private and Department of Veterans Affairs (VA) medical treatment that is indicated by the Veteran, both during and after service, including records such as</a:t>
            </a:r>
          </a:p>
          <a:p>
            <a:pPr fontAlgn="base" hangingPunct="0"/>
            <a:r>
              <a:rPr lang="en-US" sz="2000" dirty="0"/>
              <a:t>statements or reports from</a:t>
            </a:r>
          </a:p>
          <a:p>
            <a:pPr lvl="0" fontAlgn="base" hangingPunct="0"/>
            <a:r>
              <a:rPr lang="en-US" sz="2000" dirty="0"/>
              <a:t>doctors, hospitals, laboratories, medical facilities, and mental health clinics</a:t>
            </a:r>
          </a:p>
          <a:p>
            <a:pPr fontAlgn="base" hangingPunct="0"/>
            <a:r>
              <a:rPr lang="en-US" sz="2000" dirty="0"/>
              <a:t>x-rays, and physical therapy records</a:t>
            </a:r>
          </a:p>
          <a:p>
            <a:pPr marL="0" indent="0" fontAlgn="base" hangingPunct="0">
              <a:buNone/>
            </a:pPr>
            <a:endParaRPr lang="en-US" sz="2000" dirty="0"/>
          </a:p>
          <a:p>
            <a:pPr marL="0" indent="0" hangingPunct="0">
              <a:buNone/>
            </a:pPr>
            <a:r>
              <a:rPr lang="en-US" sz="2000" b="1" i="1" dirty="0"/>
              <a:t>Note</a:t>
            </a:r>
            <a:r>
              <a:rPr lang="en-US" sz="2000" dirty="0"/>
              <a:t>:  </a:t>
            </a:r>
            <a:r>
              <a:rPr lang="en-US" dirty="0"/>
              <a:t>If the Veteran indicates that a Gulf War Registry Health examination has been conducted, request the examination report from the appropriate medical facility.</a:t>
            </a:r>
          </a:p>
          <a:p>
            <a:endParaRPr lang="en-US" dirty="0"/>
          </a:p>
        </p:txBody>
      </p:sp>
      <p:sp>
        <p:nvSpPr>
          <p:cNvPr id="4" name="Slide Number Placeholder 3">
            <a:extLst>
              <a:ext uri="{FF2B5EF4-FFF2-40B4-BE49-F238E27FC236}">
                <a16:creationId xmlns:a16="http://schemas.microsoft.com/office/drawing/2014/main" id="{C12EF50D-D473-42E5-B1B6-8D664BE264FB}"/>
              </a:ext>
            </a:extLst>
          </p:cNvPr>
          <p:cNvSpPr>
            <a:spLocks noGrp="1"/>
          </p:cNvSpPr>
          <p:nvPr>
            <p:ph type="sldNum" sz="quarter" idx="12"/>
          </p:nvPr>
        </p:nvSpPr>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252034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9989-0F5D-421A-A62E-DCC16623271D}"/>
              </a:ext>
            </a:extLst>
          </p:cNvPr>
          <p:cNvSpPr>
            <a:spLocks noGrp="1"/>
          </p:cNvSpPr>
          <p:nvPr>
            <p:ph type="title"/>
          </p:nvPr>
        </p:nvSpPr>
        <p:spPr/>
        <p:txBody>
          <a:bodyPr/>
          <a:lstStyle/>
          <a:p>
            <a:r>
              <a:rPr lang="en-US" dirty="0"/>
              <a:t>Exposure to Environmental Hazards </a:t>
            </a:r>
            <a:br>
              <a:rPr lang="en-US" dirty="0"/>
            </a:br>
            <a:r>
              <a:rPr lang="en-US" dirty="0"/>
              <a:t>but claims no disability </a:t>
            </a:r>
          </a:p>
        </p:txBody>
      </p:sp>
      <p:sp>
        <p:nvSpPr>
          <p:cNvPr id="3" name="Content Placeholder 2">
            <a:extLst>
              <a:ext uri="{FF2B5EF4-FFF2-40B4-BE49-F238E27FC236}">
                <a16:creationId xmlns:a16="http://schemas.microsoft.com/office/drawing/2014/main" id="{2A57B886-FE52-4C74-8E8F-5ACD1386CC07}"/>
              </a:ext>
            </a:extLst>
          </p:cNvPr>
          <p:cNvSpPr>
            <a:spLocks noGrp="1"/>
          </p:cNvSpPr>
          <p:nvPr>
            <p:ph idx="1"/>
          </p:nvPr>
        </p:nvSpPr>
        <p:spPr/>
        <p:txBody>
          <a:bodyPr/>
          <a:lstStyle/>
          <a:p>
            <a:pPr fontAlgn="base" hangingPunct="0"/>
            <a:r>
              <a:rPr lang="en-US" sz="2000" dirty="0"/>
              <a:t>A claim is not substantially complete if a Veteran alleges exposure to environmental hazards during service but does not claim service connection for a specific disability. </a:t>
            </a:r>
          </a:p>
          <a:p>
            <a:pPr hangingPunct="0"/>
            <a:r>
              <a:rPr lang="en-US" sz="2000" dirty="0"/>
              <a:t>In cases such as these, follow the procedures for handling an incomplete application.</a:t>
            </a:r>
          </a:p>
          <a:p>
            <a:pPr marL="0" lvl="0" indent="0" hangingPunct="0">
              <a:buNone/>
            </a:pPr>
            <a:endParaRPr lang="en-US" sz="2000" dirty="0"/>
          </a:p>
          <a:p>
            <a:pPr marL="0" indent="0" fontAlgn="base" hangingPunct="0">
              <a:buNone/>
            </a:pPr>
            <a:r>
              <a:rPr lang="en-US" sz="2000" b="1" i="1" dirty="0"/>
              <a:t>Important: </a:t>
            </a:r>
            <a:r>
              <a:rPr lang="en-US" sz="2000" dirty="0"/>
              <a:t> </a:t>
            </a:r>
            <a:r>
              <a:rPr lang="en-US" dirty="0"/>
              <a:t>When a Veteran with Southwest Asia service files a claim for a sign or symptom of undiagnosed illness or medically unexplained chronic multi-symptom illness (MUCMI), it must be processed as a substantially complete claim.</a:t>
            </a:r>
          </a:p>
          <a:p>
            <a:endParaRPr lang="en-US" dirty="0"/>
          </a:p>
        </p:txBody>
      </p:sp>
      <p:sp>
        <p:nvSpPr>
          <p:cNvPr id="4" name="Slide Number Placeholder 3">
            <a:extLst>
              <a:ext uri="{FF2B5EF4-FFF2-40B4-BE49-F238E27FC236}">
                <a16:creationId xmlns:a16="http://schemas.microsoft.com/office/drawing/2014/main" id="{27BA33A7-3465-4CB2-B392-7B63DF8CBEB0}"/>
              </a:ext>
            </a:extLst>
          </p:cNvPr>
          <p:cNvSpPr>
            <a:spLocks noGrp="1"/>
          </p:cNvSpPr>
          <p:nvPr>
            <p:ph type="sldNum" sz="quarter" idx="12"/>
          </p:nvPr>
        </p:nvSpPr>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415955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FECF-A1FA-4691-B375-A55E43008710}"/>
              </a:ext>
            </a:extLst>
          </p:cNvPr>
          <p:cNvSpPr>
            <a:spLocks noGrp="1"/>
          </p:cNvSpPr>
          <p:nvPr>
            <p:ph type="title"/>
          </p:nvPr>
        </p:nvSpPr>
        <p:spPr/>
        <p:txBody>
          <a:bodyPr/>
          <a:lstStyle/>
          <a:p>
            <a:r>
              <a:rPr lang="en-US" dirty="0"/>
              <a:t>5103 Notification Requirement</a:t>
            </a:r>
          </a:p>
        </p:txBody>
      </p:sp>
      <p:sp>
        <p:nvSpPr>
          <p:cNvPr id="3" name="Content Placeholder 2">
            <a:extLst>
              <a:ext uri="{FF2B5EF4-FFF2-40B4-BE49-F238E27FC236}">
                <a16:creationId xmlns:a16="http://schemas.microsoft.com/office/drawing/2014/main" id="{5DF390F2-7288-4DC6-99D3-6EB0C15E161F}"/>
              </a:ext>
            </a:extLst>
          </p:cNvPr>
          <p:cNvSpPr>
            <a:spLocks noGrp="1"/>
          </p:cNvSpPr>
          <p:nvPr>
            <p:ph idx="1"/>
          </p:nvPr>
        </p:nvSpPr>
        <p:spPr>
          <a:xfrm>
            <a:off x="457200" y="2057400"/>
            <a:ext cx="8229600" cy="4230468"/>
          </a:xfrm>
        </p:spPr>
        <p:txBody>
          <a:bodyPr/>
          <a:lstStyle/>
          <a:p>
            <a:r>
              <a:rPr lang="en-US" sz="2000" dirty="0"/>
              <a:t>It is unnecessary to issue the 5103 notice when a Veteran files a new claim for SC for a qualifying disability that resulted from service in Southwest Asia on a form that provides, or otherwise indicates he/she receive, the notice. </a:t>
            </a:r>
          </a:p>
          <a:p>
            <a:endParaRPr lang="en-US" dirty="0"/>
          </a:p>
          <a:p>
            <a:endParaRPr lang="en-US" dirty="0"/>
          </a:p>
        </p:txBody>
      </p:sp>
      <p:sp>
        <p:nvSpPr>
          <p:cNvPr id="4" name="Slide Number Placeholder 3">
            <a:extLst>
              <a:ext uri="{FF2B5EF4-FFF2-40B4-BE49-F238E27FC236}">
                <a16:creationId xmlns:a16="http://schemas.microsoft.com/office/drawing/2014/main" id="{2390C9E8-6578-4DF7-BE34-F6CD9A9B4DF8}"/>
              </a:ext>
            </a:extLst>
          </p:cNvPr>
          <p:cNvSpPr>
            <a:spLocks noGrp="1"/>
          </p:cNvSpPr>
          <p:nvPr>
            <p:ph type="sldNum" sz="quarter" idx="12"/>
          </p:nvPr>
        </p:nvSpPr>
        <p:spPr/>
        <p:txBody>
          <a:bodyPr/>
          <a:lstStyle/>
          <a:p>
            <a:fld id="{36A6A193-2FDC-48DD-8023-1C75B05EEA9A}" type="slidenum">
              <a:rPr lang="en-US" smtClean="0"/>
              <a:pPr/>
              <a:t>14</a:t>
            </a:fld>
            <a:endParaRPr lang="en-US" dirty="0"/>
          </a:p>
        </p:txBody>
      </p:sp>
      <p:graphicFrame>
        <p:nvGraphicFramePr>
          <p:cNvPr id="5" name="Table 4">
            <a:extLst>
              <a:ext uri="{FF2B5EF4-FFF2-40B4-BE49-F238E27FC236}">
                <a16:creationId xmlns:a16="http://schemas.microsoft.com/office/drawing/2014/main" id="{93F85643-302A-4444-B7DE-E5AF4AE67A8C}"/>
              </a:ext>
            </a:extLst>
          </p:cNvPr>
          <p:cNvGraphicFramePr>
            <a:graphicFrameLocks noGrp="1"/>
          </p:cNvGraphicFramePr>
          <p:nvPr>
            <p:extLst>
              <p:ext uri="{D42A27DB-BD31-4B8C-83A1-F6EECF244321}">
                <p14:modId xmlns:p14="http://schemas.microsoft.com/office/powerpoint/2010/main" val="1399815440"/>
              </p:ext>
            </p:extLst>
          </p:nvPr>
        </p:nvGraphicFramePr>
        <p:xfrm>
          <a:off x="835152" y="3429000"/>
          <a:ext cx="7851648" cy="2858868"/>
        </p:xfrm>
        <a:graphic>
          <a:graphicData uri="http://schemas.openxmlformats.org/drawingml/2006/table">
            <a:tbl>
              <a:tblPr firstRow="1" firstCol="1" bandRow="1">
                <a:tableStyleId>{5C22544A-7EE6-4342-B048-85BDC9FD1C3A}</a:tableStyleId>
              </a:tblPr>
              <a:tblGrid>
                <a:gridCol w="7851648">
                  <a:extLst>
                    <a:ext uri="{9D8B030D-6E8A-4147-A177-3AD203B41FA5}">
                      <a16:colId xmlns:a16="http://schemas.microsoft.com/office/drawing/2014/main" val="1504146424"/>
                    </a:ext>
                  </a:extLst>
                </a:gridCol>
              </a:tblGrid>
              <a:tr h="747704">
                <a:tc>
                  <a:txBody>
                    <a:bodyPr/>
                    <a:lstStyle/>
                    <a:p>
                      <a:pPr marL="0" marR="0" fontAlgn="base" hangingPunct="0">
                        <a:spcBef>
                          <a:spcPts val="1200"/>
                        </a:spcBef>
                        <a:spcAft>
                          <a:spcPts val="1200"/>
                        </a:spcAft>
                      </a:pPr>
                      <a:r>
                        <a:rPr lang="en-US" sz="2000" b="1" dirty="0">
                          <a:solidFill>
                            <a:schemeClr val="tx1"/>
                          </a:solidFill>
                          <a:effectLst/>
                        </a:rPr>
                        <a:t>Note</a:t>
                      </a:r>
                      <a:r>
                        <a:rPr lang="en-US" sz="2000" b="0" dirty="0">
                          <a:solidFill>
                            <a:schemeClr val="tx1"/>
                          </a:solidFill>
                          <a:effectLst/>
                        </a:rPr>
                        <a:t>: If a Veteran alleges joint and/or muscle pain without specifying which joint(s) and/or area(s) affected</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29135610"/>
                  </a:ext>
                </a:extLst>
              </a:tr>
              <a:tr h="2111164">
                <a:tc>
                  <a:txBody>
                    <a:bodyPr/>
                    <a:lstStyle/>
                    <a:p>
                      <a:pPr marL="342900" marR="0" lvl="0" indent="-342900" fontAlgn="base" hangingPunct="0">
                        <a:spcBef>
                          <a:spcPts val="600"/>
                        </a:spcBef>
                        <a:spcAft>
                          <a:spcPts val="600"/>
                        </a:spcAft>
                        <a:buFont typeface="Symbol" panose="05050102010706020507" pitchFamily="18" charset="2"/>
                        <a:buChar char=""/>
                      </a:pPr>
                      <a:r>
                        <a:rPr lang="en-US" sz="2000" b="0" dirty="0">
                          <a:solidFill>
                            <a:schemeClr val="tx1"/>
                          </a:solidFill>
                          <a:effectLst/>
                        </a:rPr>
                        <a:t>make an attempt to contact the Veteran by telephone to specify the joint(s) and/or area(s) affected, and</a:t>
                      </a:r>
                    </a:p>
                    <a:p>
                      <a:pPr marL="342900" marR="0" lvl="0" indent="-342900" fontAlgn="base" hangingPunct="0">
                        <a:spcBef>
                          <a:spcPts val="600"/>
                        </a:spcBef>
                        <a:spcAft>
                          <a:spcPts val="600"/>
                        </a:spcAft>
                        <a:buFont typeface="Symbol" panose="05050102010706020507" pitchFamily="18" charset="2"/>
                        <a:buChar char=""/>
                      </a:pPr>
                      <a:r>
                        <a:rPr lang="en-US" sz="2000" b="0" dirty="0">
                          <a:solidFill>
                            <a:schemeClr val="tx1"/>
                          </a:solidFill>
                          <a:effectLst/>
                        </a:rPr>
                        <a:t>even if telephone contact is unsuccessful, proceed with all necessary claims development procedures, including requesting an examination, if needed to decide the claim.</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22964721"/>
                  </a:ext>
                </a:extLst>
              </a:tr>
            </a:tbl>
          </a:graphicData>
        </a:graphic>
      </p:graphicFrame>
    </p:spTree>
    <p:extLst>
      <p:ext uri="{BB962C8B-B14F-4D97-AF65-F5344CB8AC3E}">
        <p14:creationId xmlns:p14="http://schemas.microsoft.com/office/powerpoint/2010/main" val="57019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677F-6683-45B5-935F-736712B3208E}"/>
              </a:ext>
            </a:extLst>
          </p:cNvPr>
          <p:cNvSpPr>
            <a:spLocks noGrp="1"/>
          </p:cNvSpPr>
          <p:nvPr>
            <p:ph type="title"/>
          </p:nvPr>
        </p:nvSpPr>
        <p:spPr>
          <a:xfrm>
            <a:off x="0" y="2885566"/>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331BAEF0-47D8-4B70-810D-7C9537180964}"/>
              </a:ext>
            </a:extLst>
          </p:cNvPr>
          <p:cNvSpPr>
            <a:spLocks noGrp="1"/>
          </p:cNvSpPr>
          <p:nvPr>
            <p:ph type="sldNum" sz="quarter" idx="12"/>
          </p:nvPr>
        </p:nvSpPr>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318875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100012" y="828165"/>
            <a:ext cx="8964739" cy="772036"/>
          </a:xfrm>
        </p:spPr>
        <p:txBody>
          <a:bodyPr>
            <a:normAutofit fontScale="90000"/>
          </a:bodyPr>
          <a:lstStyle/>
          <a:p>
            <a:r>
              <a:rPr lang="en-US" altLang="en-US" sz="3100" dirty="0">
                <a:effectLst/>
              </a:rPr>
              <a:t>Topic 2: Overview of Southwest Asia </a:t>
            </a:r>
            <a:r>
              <a:rPr lang="en-US" altLang="en-US" sz="3100" dirty="0"/>
              <a:t>Exams</a:t>
            </a:r>
            <a:br>
              <a:rPr lang="en-US" altLang="en-US" dirty="0"/>
            </a:br>
            <a:br>
              <a:rPr lang="en-US" altLang="en-US" dirty="0"/>
            </a:br>
            <a:endParaRPr lang="en-US" altLang="en-US" sz="2200" b="0" dirty="0">
              <a:solidFill>
                <a:schemeClr val="tx1"/>
              </a:solidFill>
              <a:effectLst/>
              <a:latin typeface="+mn-l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16</a:t>
            </a:fld>
            <a:endParaRPr lang="en-US" dirty="0"/>
          </a:p>
        </p:txBody>
      </p:sp>
      <p:sp>
        <p:nvSpPr>
          <p:cNvPr id="3" name="TextBox 2">
            <a:extLst>
              <a:ext uri="{FF2B5EF4-FFF2-40B4-BE49-F238E27FC236}">
                <a16:creationId xmlns:a16="http://schemas.microsoft.com/office/drawing/2014/main" id="{E9F794E1-6C09-42ED-918F-1C477D2BCB94}"/>
              </a:ext>
            </a:extLst>
          </p:cNvPr>
          <p:cNvSpPr txBox="1"/>
          <p:nvPr/>
        </p:nvSpPr>
        <p:spPr>
          <a:xfrm>
            <a:off x="260412" y="1731207"/>
            <a:ext cx="8643938" cy="4401205"/>
          </a:xfrm>
          <a:prstGeom prst="rect">
            <a:avLst/>
          </a:prstGeom>
          <a:noFill/>
        </p:spPr>
        <p:txBody>
          <a:bodyPr wrap="square" rtlCol="0">
            <a:spAutoFit/>
          </a:bodyPr>
          <a:lstStyle/>
          <a:p>
            <a:pPr hangingPunct="0"/>
            <a:r>
              <a:rPr lang="en-US" altLang="en-US" sz="2000" dirty="0"/>
              <a:t>This topic will allow the trainee to identify SWA Exams.</a:t>
            </a:r>
          </a:p>
          <a:p>
            <a:pPr hangingPunct="0">
              <a:spcAft>
                <a:spcPts val="600"/>
              </a:spcAft>
            </a:pPr>
            <a:br>
              <a:rPr lang="en-US" altLang="en-US" sz="2000" dirty="0"/>
            </a:br>
            <a:r>
              <a:rPr lang="en-US" sz="2000" dirty="0"/>
              <a:t>Topic objectives:</a:t>
            </a:r>
          </a:p>
          <a:p>
            <a:pPr marL="342900" lvl="0" indent="-342900" hangingPunct="0">
              <a:spcAft>
                <a:spcPts val="600"/>
              </a:spcAft>
              <a:buFont typeface="Arial" panose="020B0604020202020204" pitchFamily="34" charset="0"/>
              <a:buChar char="•"/>
            </a:pPr>
            <a:r>
              <a:rPr lang="en-US" sz="2000" dirty="0"/>
              <a:t>Identify when an examination is necessary in Southwest Asia claims</a:t>
            </a:r>
          </a:p>
          <a:p>
            <a:pPr marL="342900" lvl="0" indent="-342900" hangingPunct="0">
              <a:spcAft>
                <a:spcPts val="600"/>
              </a:spcAft>
              <a:buFont typeface="Arial" panose="020B0604020202020204" pitchFamily="34" charset="0"/>
              <a:buChar char="•"/>
            </a:pPr>
            <a:r>
              <a:rPr lang="en-US" sz="2000" dirty="0"/>
              <a:t>Determine when to request a Gulf War general medical examination in Southwest Asia claims</a:t>
            </a:r>
          </a:p>
          <a:p>
            <a:pPr hangingPunct="0">
              <a:spcAft>
                <a:spcPts val="600"/>
              </a:spcAft>
            </a:pPr>
            <a:r>
              <a:rPr lang="en-US" sz="2000" dirty="0"/>
              <a:t>The following topic teaching points support the topic objectives: </a:t>
            </a:r>
          </a:p>
          <a:p>
            <a:pPr marL="342900" lvl="0" indent="-342900" hangingPunct="0">
              <a:spcAft>
                <a:spcPts val="600"/>
              </a:spcAft>
              <a:buFont typeface="Arial" panose="020B0604020202020204" pitchFamily="34" charset="0"/>
              <a:buChar char="•"/>
            </a:pPr>
            <a:r>
              <a:rPr lang="en-US" sz="2000" dirty="0"/>
              <a:t>Gulf war registry examination</a:t>
            </a:r>
          </a:p>
          <a:p>
            <a:pPr marL="342900" indent="-342900">
              <a:spcAft>
                <a:spcPts val="600"/>
              </a:spcAft>
              <a:buFont typeface="Arial" panose="020B0604020202020204" pitchFamily="34" charset="0"/>
              <a:buChar char="•"/>
            </a:pPr>
            <a:r>
              <a:rPr lang="en-US" sz="2000" dirty="0"/>
              <a:t>Gulf war general medical examination</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9493037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Overview of SWA Exams</a:t>
            </a:r>
          </a:p>
        </p:txBody>
      </p:sp>
      <p:sp>
        <p:nvSpPr>
          <p:cNvPr id="57347" name="Content Placeholder 2"/>
          <p:cNvSpPr>
            <a:spLocks noGrp="1"/>
          </p:cNvSpPr>
          <p:nvPr>
            <p:ph idx="1"/>
            <p:custDataLst>
              <p:tags r:id="rId2"/>
            </p:custDataLst>
          </p:nvPr>
        </p:nvSpPr>
        <p:spPr>
          <a:xfrm>
            <a:off x="385763" y="2200275"/>
            <a:ext cx="8386761" cy="3667472"/>
          </a:xfrm>
        </p:spPr>
        <p:txBody>
          <a:bodyPr>
            <a:normAutofit/>
          </a:bodyPr>
          <a:lstStyle/>
          <a:p>
            <a:pPr marL="0" indent="0">
              <a:buNone/>
            </a:pPr>
            <a:r>
              <a:rPr lang="en-US" sz="2000" dirty="0"/>
              <a:t>The Gulf War Registry Examination is part of the Veteran's Health Administration Persian Gulf Registry. We need to make sure these results have been obtained and considered with Gulf War claims. This registry exam can be used to establish the chronicity requirement under</a:t>
            </a:r>
            <a:br>
              <a:rPr lang="en-US" dirty="0"/>
            </a:br>
            <a:r>
              <a:rPr lang="en-US" sz="2000" dirty="0"/>
              <a:t>38 CFR 3.317. </a:t>
            </a: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27593432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46FD-D4E9-41F7-8A43-15AEDBA46C18}"/>
              </a:ext>
            </a:extLst>
          </p:cNvPr>
          <p:cNvSpPr>
            <a:spLocks noGrp="1"/>
          </p:cNvSpPr>
          <p:nvPr>
            <p:ph type="title"/>
          </p:nvPr>
        </p:nvSpPr>
        <p:spPr>
          <a:xfrm>
            <a:off x="157163" y="793628"/>
            <a:ext cx="8801100" cy="677986"/>
          </a:xfrm>
        </p:spPr>
        <p:txBody>
          <a:bodyPr>
            <a:normAutofit fontScale="90000"/>
          </a:bodyPr>
          <a:lstStyle/>
          <a:p>
            <a:r>
              <a:rPr lang="en-US" sz="3100" dirty="0"/>
              <a:t>When an Exam is Necessary in SWA Claims</a:t>
            </a:r>
            <a:br>
              <a:rPr lang="en-US" dirty="0"/>
            </a:br>
            <a:endParaRPr lang="en-US" dirty="0"/>
          </a:p>
        </p:txBody>
      </p:sp>
      <p:sp>
        <p:nvSpPr>
          <p:cNvPr id="3" name="Content Placeholder 2">
            <a:extLst>
              <a:ext uri="{FF2B5EF4-FFF2-40B4-BE49-F238E27FC236}">
                <a16:creationId xmlns:a16="http://schemas.microsoft.com/office/drawing/2014/main" id="{7E5F8B83-EBC7-40AB-ABE7-23998D9EA3D2}"/>
              </a:ext>
            </a:extLst>
          </p:cNvPr>
          <p:cNvSpPr>
            <a:spLocks noGrp="1"/>
          </p:cNvSpPr>
          <p:nvPr>
            <p:ph idx="1"/>
          </p:nvPr>
        </p:nvSpPr>
        <p:spPr>
          <a:xfrm>
            <a:off x="171449" y="1720971"/>
            <a:ext cx="8801100" cy="4636967"/>
          </a:xfrm>
        </p:spPr>
        <p:txBody>
          <a:bodyPr>
            <a:normAutofit lnSpcReduction="10000"/>
          </a:bodyPr>
          <a:lstStyle/>
          <a:p>
            <a:r>
              <a:rPr lang="en-US" dirty="0"/>
              <a:t>When an examination is needed to decide the claim, </a:t>
            </a:r>
            <a:r>
              <a:rPr lang="en-US" u="sng" dirty="0">
                <a:hlinkClick r:id="rId3"/>
              </a:rPr>
              <a:t>38 CFR 3.159(c)(4)</a:t>
            </a:r>
            <a:r>
              <a:rPr lang="en-US" dirty="0"/>
              <a:t> provides that an examination must be requested in cases falling under </a:t>
            </a:r>
            <a:r>
              <a:rPr lang="en-US" u="sng" dirty="0">
                <a:hlinkClick r:id="rId4"/>
              </a:rPr>
              <a:t>38 CFR 3.317</a:t>
            </a:r>
            <a:r>
              <a:rPr lang="en-US" dirty="0"/>
              <a:t> when there is:</a:t>
            </a:r>
          </a:p>
          <a:p>
            <a:r>
              <a:rPr lang="en-US" dirty="0"/>
              <a:t>competent lay or medical evidence of a disease (or signs or symptoms of a disease) listed in 38 CFR 3.317 manifesting within the period specified in 38 CFR 3.317, namely</a:t>
            </a:r>
          </a:p>
          <a:p>
            <a:pPr marL="342900" lvl="0" indent="-342900">
              <a:buFont typeface="Arial" panose="020B0604020202020204" pitchFamily="34" charset="0"/>
              <a:buChar char="•"/>
            </a:pPr>
            <a:r>
              <a:rPr lang="en-US" dirty="0"/>
              <a:t>no later than December 31, 2021, for disability due to undiagnosed illness and MUCMIs, or</a:t>
            </a:r>
          </a:p>
          <a:p>
            <a:pPr marL="342900" lvl="0" indent="-342900">
              <a:buFont typeface="Arial" panose="020B0604020202020204" pitchFamily="34" charset="0"/>
              <a:buChar char="•"/>
            </a:pPr>
            <a:r>
              <a:rPr lang="en-US" dirty="0"/>
              <a:t>as provided in 38 CFR 3.317(c)(3)(i) for infectious diseases, and</a:t>
            </a:r>
          </a:p>
          <a:p>
            <a:r>
              <a:rPr lang="en-US" dirty="0"/>
              <a:t> 	service required by 38 CFR 3.317, which is either</a:t>
            </a:r>
          </a:p>
          <a:p>
            <a:pPr marL="342900" lvl="0" indent="-342900">
              <a:buFont typeface="Arial" panose="020B0604020202020204" pitchFamily="34" charset="0"/>
              <a:buChar char="•"/>
            </a:pPr>
            <a:r>
              <a:rPr lang="en-US" dirty="0"/>
              <a:t>qualifying service in the Southwest Asia theater of operations as defined in 38 CFR 3.317(e)(2), or</a:t>
            </a:r>
          </a:p>
          <a:p>
            <a:pPr marL="342900" lvl="0" indent="-342900">
              <a:buFont typeface="Arial" panose="020B0604020202020204" pitchFamily="34" charset="0"/>
              <a:buChar char="•"/>
            </a:pPr>
            <a:r>
              <a:rPr lang="en-US" dirty="0"/>
              <a:t>qualifying service in Afghanistan (for the purpose of a claim under 38 CFR 3.317(c) only).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AAA05E1-629A-4889-99F6-699BB088C570}"/>
              </a:ext>
            </a:extLst>
          </p:cNvPr>
          <p:cNvSpPr>
            <a:spLocks noGrp="1"/>
          </p:cNvSpPr>
          <p:nvPr>
            <p:ph type="sldNum" sz="quarter" idx="12"/>
          </p:nvPr>
        </p:nvSpPr>
        <p:spPr/>
        <p:txBody>
          <a:bodyPr/>
          <a:lstStyle/>
          <a:p>
            <a:fld id="{7C414AED-89CE-4A48-8B2B-1B3A5C68EA2A}" type="slidenum">
              <a:rPr lang="en-US" smtClean="0"/>
              <a:pPr/>
              <a:t>18</a:t>
            </a:fld>
            <a:endParaRPr lang="en-US" dirty="0"/>
          </a:p>
        </p:txBody>
      </p:sp>
    </p:spTree>
    <p:extLst>
      <p:ext uri="{BB962C8B-B14F-4D97-AF65-F5344CB8AC3E}">
        <p14:creationId xmlns:p14="http://schemas.microsoft.com/office/powerpoint/2010/main" val="329519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1575-DFEA-4538-A6BC-DD79E39CBC18}"/>
              </a:ext>
            </a:extLst>
          </p:cNvPr>
          <p:cNvSpPr>
            <a:spLocks noGrp="1"/>
          </p:cNvSpPr>
          <p:nvPr>
            <p:ph type="title"/>
          </p:nvPr>
        </p:nvSpPr>
        <p:spPr>
          <a:xfrm>
            <a:off x="0" y="2885566"/>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ACE97D53-6E9D-4B19-A39B-89EFAAFD3FA8}"/>
              </a:ext>
            </a:extLst>
          </p:cNvPr>
          <p:cNvSpPr>
            <a:spLocks noGrp="1"/>
          </p:cNvSpPr>
          <p:nvPr>
            <p:ph type="sldNum" sz="quarter" idx="12"/>
          </p:nvPr>
        </p:nvSpPr>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159863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59D9-8DDF-45C0-8414-BB88062EB591}"/>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26A8F244-95B8-40B9-A1DB-D349775798CE}"/>
              </a:ext>
            </a:extLst>
          </p:cNvPr>
          <p:cNvSpPr>
            <a:spLocks noGrp="1"/>
          </p:cNvSpPr>
          <p:nvPr>
            <p:ph idx="1"/>
          </p:nvPr>
        </p:nvSpPr>
        <p:spPr/>
        <p:txBody>
          <a:bodyPr>
            <a:normAutofit fontScale="92500" lnSpcReduction="20000"/>
          </a:bodyPr>
          <a:lstStyle/>
          <a:p>
            <a:r>
              <a:rPr lang="en-US" sz="2200" dirty="0"/>
              <a:t>Topic discussions</a:t>
            </a:r>
          </a:p>
          <a:p>
            <a:pPr lvl="1"/>
            <a:r>
              <a:rPr lang="en-US" sz="2200" dirty="0"/>
              <a:t>Topic 1: Verification of Southwest Asia Service</a:t>
            </a:r>
          </a:p>
          <a:p>
            <a:pPr lvl="1"/>
            <a:r>
              <a:rPr lang="en-US" sz="2200" dirty="0"/>
              <a:t>Topic 2: Overview of Southwest Asia Examinations</a:t>
            </a:r>
          </a:p>
          <a:p>
            <a:pPr lvl="1"/>
            <a:r>
              <a:rPr lang="en-US" sz="2200" dirty="0"/>
              <a:t>Topic 3: Requesting Southwest Asia Examinations</a:t>
            </a:r>
          </a:p>
          <a:p>
            <a:r>
              <a:rPr lang="en-US" sz="2200" dirty="0"/>
              <a:t>Knowledge checks after each </a:t>
            </a:r>
            <a:r>
              <a:rPr lang="en-US" sz="2200" b="1" dirty="0"/>
              <a:t>Topic</a:t>
            </a:r>
            <a:r>
              <a:rPr lang="en-US" sz="2200" dirty="0"/>
              <a:t> to ensure understanding/clarity</a:t>
            </a:r>
          </a:p>
          <a:p>
            <a:r>
              <a:rPr lang="en-US" sz="2200" dirty="0"/>
              <a:t>Practical Exercise</a:t>
            </a:r>
          </a:p>
          <a:p>
            <a:r>
              <a:rPr lang="en-US" sz="2200" dirty="0"/>
              <a:t>Lesson Review/Wrap-up</a:t>
            </a:r>
          </a:p>
          <a:p>
            <a:r>
              <a:rPr lang="en-US" sz="2200" dirty="0"/>
              <a:t>End of course assessment</a:t>
            </a:r>
          </a:p>
          <a:p>
            <a:pPr lvl="1"/>
            <a:r>
              <a:rPr lang="en-US" sz="2200" dirty="0"/>
              <a:t>In TMS…must achieve 80% &gt; to receive credit for course  </a:t>
            </a:r>
          </a:p>
          <a:p>
            <a:pPr lvl="1"/>
            <a:r>
              <a:rPr lang="en-US" sz="2200" dirty="0"/>
              <a:t>Unlimited attempts to achieve passing score</a:t>
            </a:r>
          </a:p>
          <a:p>
            <a:pPr lvl="1"/>
            <a:r>
              <a:rPr lang="en-US" sz="2200" dirty="0"/>
              <a:t>Open book (all resources can be utilized)  </a:t>
            </a:r>
          </a:p>
          <a:p>
            <a:endParaRPr lang="en-US" dirty="0"/>
          </a:p>
        </p:txBody>
      </p:sp>
      <p:sp>
        <p:nvSpPr>
          <p:cNvPr id="4" name="Slide Number Placeholder 3">
            <a:extLst>
              <a:ext uri="{FF2B5EF4-FFF2-40B4-BE49-F238E27FC236}">
                <a16:creationId xmlns:a16="http://schemas.microsoft.com/office/drawing/2014/main" id="{025CA9B2-D0E6-4797-A108-4295BED0CEBF}"/>
              </a:ext>
            </a:extLst>
          </p:cNvPr>
          <p:cNvSpPr>
            <a:spLocks noGrp="1"/>
          </p:cNvSpPr>
          <p:nvPr>
            <p:ph type="sldNum" sz="quarter" idx="12"/>
          </p:nvPr>
        </p:nvSpPr>
        <p:spPr/>
        <p:txBody>
          <a:bodyPr/>
          <a:lstStyle/>
          <a:p>
            <a:fld id="{7C414AED-89CE-4A48-8B2B-1B3A5C68EA2A}" type="slidenum">
              <a:rPr lang="en-US" smtClean="0"/>
              <a:pPr/>
              <a:t>2</a:t>
            </a:fld>
            <a:endParaRPr lang="en-US" dirty="0"/>
          </a:p>
        </p:txBody>
      </p:sp>
    </p:spTree>
    <p:extLst>
      <p:ext uri="{BB962C8B-B14F-4D97-AF65-F5344CB8AC3E}">
        <p14:creationId xmlns:p14="http://schemas.microsoft.com/office/powerpoint/2010/main" val="42370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155A-0F53-4DEC-A09B-595261129529}"/>
              </a:ext>
            </a:extLst>
          </p:cNvPr>
          <p:cNvSpPr>
            <a:spLocks noGrp="1"/>
          </p:cNvSpPr>
          <p:nvPr>
            <p:ph type="title"/>
          </p:nvPr>
        </p:nvSpPr>
        <p:spPr>
          <a:xfrm>
            <a:off x="214313" y="842454"/>
            <a:ext cx="8715376" cy="729172"/>
          </a:xfrm>
        </p:spPr>
        <p:txBody>
          <a:bodyPr>
            <a:normAutofit fontScale="90000"/>
          </a:bodyPr>
          <a:lstStyle/>
          <a:p>
            <a:pPr>
              <a:spcBef>
                <a:spcPts val="0"/>
              </a:spcBef>
              <a:spcAft>
                <a:spcPts val="600"/>
              </a:spcAft>
            </a:pPr>
            <a:r>
              <a:rPr lang="en-US" sz="3100" dirty="0"/>
              <a:t>Topic 3: Requesting Southwest Asia Exams</a:t>
            </a:r>
            <a:br>
              <a:rPr lang="en-US" dirty="0"/>
            </a:br>
            <a:br>
              <a:rPr lang="en-US" dirty="0"/>
            </a:br>
            <a:br>
              <a:rPr lang="en-US" sz="2200" b="0" dirty="0">
                <a:solidFill>
                  <a:schemeClr val="tx1"/>
                </a:solidFill>
                <a:latin typeface="+mn-lt"/>
              </a:rPr>
            </a:br>
            <a:endParaRPr lang="en-US" sz="2200" b="0" dirty="0">
              <a:solidFill>
                <a:schemeClr val="tx1"/>
              </a:solidFill>
              <a:latin typeface="+mn-lt"/>
            </a:endParaRPr>
          </a:p>
        </p:txBody>
      </p:sp>
      <p:sp>
        <p:nvSpPr>
          <p:cNvPr id="4" name="Slide Number Placeholder 3">
            <a:extLst>
              <a:ext uri="{FF2B5EF4-FFF2-40B4-BE49-F238E27FC236}">
                <a16:creationId xmlns:a16="http://schemas.microsoft.com/office/drawing/2014/main" id="{78D187A2-A3D6-42A4-916B-E7F3356F148C}"/>
              </a:ext>
            </a:extLst>
          </p:cNvPr>
          <p:cNvSpPr>
            <a:spLocks noGrp="1"/>
          </p:cNvSpPr>
          <p:nvPr>
            <p:ph type="sldNum" sz="quarter" idx="12"/>
          </p:nvPr>
        </p:nvSpPr>
        <p:spPr/>
        <p:txBody>
          <a:bodyPr/>
          <a:lstStyle/>
          <a:p>
            <a:fld id="{36A6A193-2FDC-48DD-8023-1C75B05EEA9A}" type="slidenum">
              <a:rPr lang="en-US" smtClean="0"/>
              <a:pPr/>
              <a:t>20</a:t>
            </a:fld>
            <a:endParaRPr lang="en-US" dirty="0"/>
          </a:p>
        </p:txBody>
      </p:sp>
      <p:sp>
        <p:nvSpPr>
          <p:cNvPr id="3" name="TextBox 2">
            <a:extLst>
              <a:ext uri="{FF2B5EF4-FFF2-40B4-BE49-F238E27FC236}">
                <a16:creationId xmlns:a16="http://schemas.microsoft.com/office/drawing/2014/main" id="{CD5E0A68-C1A5-41CC-BAE2-E1B73FE97E76}"/>
              </a:ext>
            </a:extLst>
          </p:cNvPr>
          <p:cNvSpPr txBox="1"/>
          <p:nvPr/>
        </p:nvSpPr>
        <p:spPr>
          <a:xfrm>
            <a:off x="385762" y="1891340"/>
            <a:ext cx="8372475" cy="4124206"/>
          </a:xfrm>
          <a:prstGeom prst="rect">
            <a:avLst/>
          </a:prstGeom>
          <a:noFill/>
        </p:spPr>
        <p:txBody>
          <a:bodyPr wrap="square" rtlCol="0">
            <a:spAutoFit/>
          </a:bodyPr>
          <a:lstStyle/>
          <a:p>
            <a:pPr>
              <a:spcAft>
                <a:spcPts val="600"/>
              </a:spcAft>
            </a:pPr>
            <a:r>
              <a:rPr lang="en-US" sz="2000" dirty="0"/>
              <a:t>This topic will allow the VSR to identify the proper examinations based on SWA service and when specialized exam language is required based on this identified service.</a:t>
            </a:r>
          </a:p>
          <a:p>
            <a:pPr>
              <a:spcAft>
                <a:spcPts val="600"/>
              </a:spcAft>
            </a:pPr>
            <a:r>
              <a:rPr lang="en-US" sz="2000" dirty="0"/>
              <a:t>Topic objectives:</a:t>
            </a:r>
          </a:p>
          <a:p>
            <a:pPr marL="285750" indent="-285750">
              <a:spcAft>
                <a:spcPts val="600"/>
              </a:spcAft>
              <a:buFont typeface="Arial" panose="020B0604020202020204" pitchFamily="34" charset="0"/>
              <a:buChar char="•"/>
            </a:pPr>
            <a:r>
              <a:rPr lang="en-US" sz="2000" dirty="0"/>
              <a:t>identify a gulf war general medical exam</a:t>
            </a:r>
          </a:p>
          <a:p>
            <a:pPr marL="285750" indent="-285750">
              <a:spcAft>
                <a:spcPts val="1200"/>
              </a:spcAft>
              <a:buFont typeface="Arial" panose="020B0604020202020204" pitchFamily="34" charset="0"/>
              <a:buChar char="•"/>
            </a:pPr>
            <a:r>
              <a:rPr lang="en-US" sz="2000" dirty="0"/>
              <a:t>recognizing required language for gulf war exams</a:t>
            </a:r>
          </a:p>
          <a:p>
            <a:pPr>
              <a:spcAft>
                <a:spcPts val="600"/>
              </a:spcAft>
            </a:pPr>
            <a:r>
              <a:rPr lang="en-US" sz="2000" dirty="0"/>
              <a:t>The following topic teaching points support the topic objectives:</a:t>
            </a:r>
          </a:p>
          <a:p>
            <a:pPr marL="285750" indent="-285750">
              <a:buFont typeface="Arial" panose="020B0604020202020204" pitchFamily="34" charset="0"/>
              <a:buChar char="•"/>
            </a:pPr>
            <a:r>
              <a:rPr lang="en-US" sz="2000" dirty="0"/>
              <a:t>evidence required for gulf war examinations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89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BB87-4BFE-4290-8FA3-680BE5AF1B99}"/>
              </a:ext>
            </a:extLst>
          </p:cNvPr>
          <p:cNvSpPr>
            <a:spLocks noGrp="1"/>
          </p:cNvSpPr>
          <p:nvPr>
            <p:ph type="title"/>
          </p:nvPr>
        </p:nvSpPr>
        <p:spPr>
          <a:xfrm>
            <a:off x="123092" y="793627"/>
            <a:ext cx="8941660" cy="749423"/>
          </a:xfrm>
        </p:spPr>
        <p:txBody>
          <a:bodyPr/>
          <a:lstStyle/>
          <a:p>
            <a:r>
              <a:rPr lang="en-US" dirty="0"/>
              <a:t>Ordering a Gulf War General Medical Exam</a:t>
            </a:r>
          </a:p>
        </p:txBody>
      </p:sp>
      <p:sp>
        <p:nvSpPr>
          <p:cNvPr id="3" name="Content Placeholder 2">
            <a:extLst>
              <a:ext uri="{FF2B5EF4-FFF2-40B4-BE49-F238E27FC236}">
                <a16:creationId xmlns:a16="http://schemas.microsoft.com/office/drawing/2014/main" id="{410E2279-4936-4B3B-ACED-37B2831CDC98}"/>
              </a:ext>
            </a:extLst>
          </p:cNvPr>
          <p:cNvSpPr>
            <a:spLocks noGrp="1"/>
          </p:cNvSpPr>
          <p:nvPr>
            <p:ph idx="1"/>
          </p:nvPr>
        </p:nvSpPr>
        <p:spPr>
          <a:xfrm>
            <a:off x="457200" y="1880494"/>
            <a:ext cx="8229600" cy="3916363"/>
          </a:xfrm>
        </p:spPr>
        <p:txBody>
          <a:bodyPr/>
          <a:lstStyle/>
          <a:p>
            <a:pPr marL="0" indent="0">
              <a:buNone/>
            </a:pPr>
            <a:r>
              <a:rPr lang="en-US" sz="2000" dirty="0"/>
              <a:t>Request a Gulf War general medical examination when the threshold for an examination is met as provided in </a:t>
            </a:r>
            <a:r>
              <a:rPr lang="en-US" sz="2000" u="sng" dirty="0">
                <a:hlinkClick r:id="rId3"/>
              </a:rPr>
              <a:t>M21-1, Part IV, Subpart ii, 1.E.2.a</a:t>
            </a:r>
            <a:r>
              <a:rPr lang="en-US" sz="2000" dirty="0"/>
              <a:t>.  When an examination is needed for a claim under the provisions of </a:t>
            </a:r>
            <a:r>
              <a:rPr lang="en-US" sz="2000" u="sng" dirty="0">
                <a:hlinkClick r:id="rId4"/>
              </a:rPr>
              <a:t>38 CFR 3.317</a:t>
            </a:r>
            <a:r>
              <a:rPr lang="en-US" sz="2000" dirty="0"/>
              <a:t>, request</a:t>
            </a:r>
            <a:r>
              <a:rPr lang="en-US" sz="2000" b="1" dirty="0"/>
              <a:t> </a:t>
            </a:r>
            <a:endParaRPr lang="en-US" sz="2000" dirty="0"/>
          </a:p>
          <a:p>
            <a:pPr lvl="0"/>
            <a:r>
              <a:rPr lang="en-US" sz="2000" dirty="0"/>
              <a:t>a </a:t>
            </a:r>
            <a:r>
              <a:rPr lang="en-US" sz="2000" i="1" dirty="0"/>
              <a:t>Gulf War General Medical Examination (Including Burn Pits) Disability Benefits Questionnaire </a:t>
            </a:r>
            <a:r>
              <a:rPr lang="en-US" sz="2000" dirty="0"/>
              <a:t>(DBQ), </a:t>
            </a:r>
            <a:r>
              <a:rPr lang="en-US" sz="2000" b="1" dirty="0"/>
              <a:t>and</a:t>
            </a:r>
            <a:endParaRPr lang="en-US" sz="2000" dirty="0"/>
          </a:p>
          <a:p>
            <a:pPr lvl="0"/>
            <a:r>
              <a:rPr lang="en-US" sz="2000" dirty="0"/>
              <a:t>any required specialist DBQs as defined in </a:t>
            </a:r>
            <a:r>
              <a:rPr lang="en-US" sz="2000" u="sng" dirty="0">
                <a:hlinkClick r:id="rId5"/>
              </a:rPr>
              <a:t>M21-1, Part III, Subpart iv, 3.A.1.h</a:t>
            </a:r>
            <a:r>
              <a:rPr lang="en-US" sz="2000" dirty="0"/>
              <a:t>. </a:t>
            </a:r>
            <a:r>
              <a:rPr lang="en-US" sz="2000" b="1" dirty="0"/>
              <a:t> </a:t>
            </a:r>
            <a:endParaRPr lang="en-US" sz="2000" dirty="0"/>
          </a:p>
          <a:p>
            <a:endParaRPr lang="en-US" dirty="0"/>
          </a:p>
        </p:txBody>
      </p:sp>
      <p:sp>
        <p:nvSpPr>
          <p:cNvPr id="4" name="Slide Number Placeholder 3">
            <a:extLst>
              <a:ext uri="{FF2B5EF4-FFF2-40B4-BE49-F238E27FC236}">
                <a16:creationId xmlns:a16="http://schemas.microsoft.com/office/drawing/2014/main" id="{00BF5135-3B3F-40A7-9BE0-80265DAEE83C}"/>
              </a:ext>
            </a:extLst>
          </p:cNvPr>
          <p:cNvSpPr>
            <a:spLocks noGrp="1"/>
          </p:cNvSpPr>
          <p:nvPr>
            <p:ph type="sldNum" sz="quarter" idx="12"/>
          </p:nvPr>
        </p:nvSpPr>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158559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7A10-283E-4818-90E3-BACF31E1FDE3}"/>
              </a:ext>
            </a:extLst>
          </p:cNvPr>
          <p:cNvSpPr>
            <a:spLocks noGrp="1"/>
          </p:cNvSpPr>
          <p:nvPr>
            <p:ph type="title"/>
          </p:nvPr>
        </p:nvSpPr>
        <p:spPr>
          <a:xfrm>
            <a:off x="161066" y="718142"/>
            <a:ext cx="8821865" cy="824157"/>
          </a:xfrm>
        </p:spPr>
        <p:txBody>
          <a:bodyPr>
            <a:noAutofit/>
          </a:bodyPr>
          <a:lstStyle/>
          <a:p>
            <a:r>
              <a:rPr lang="en-US" dirty="0"/>
              <a:t>Ordering a Gulf War General Medical Exam (Cont.)</a:t>
            </a:r>
          </a:p>
        </p:txBody>
      </p:sp>
      <p:graphicFrame>
        <p:nvGraphicFramePr>
          <p:cNvPr id="5" name="Content Placeholder 4">
            <a:extLst>
              <a:ext uri="{FF2B5EF4-FFF2-40B4-BE49-F238E27FC236}">
                <a16:creationId xmlns:a16="http://schemas.microsoft.com/office/drawing/2014/main" id="{FF83513E-AD4F-44A8-8274-5FF49316F648}"/>
              </a:ext>
            </a:extLst>
          </p:cNvPr>
          <p:cNvGraphicFramePr>
            <a:graphicFrameLocks noGrp="1"/>
          </p:cNvGraphicFramePr>
          <p:nvPr>
            <p:ph idx="1"/>
            <p:extLst>
              <p:ext uri="{D42A27DB-BD31-4B8C-83A1-F6EECF244321}">
                <p14:modId xmlns:p14="http://schemas.microsoft.com/office/powerpoint/2010/main" val="3933023821"/>
              </p:ext>
            </p:extLst>
          </p:nvPr>
        </p:nvGraphicFramePr>
        <p:xfrm>
          <a:off x="242887" y="1874735"/>
          <a:ext cx="8658225" cy="3982725"/>
        </p:xfrm>
        <a:graphic>
          <a:graphicData uri="http://schemas.openxmlformats.org/drawingml/2006/table">
            <a:tbl>
              <a:tblPr firstRow="1" firstCol="1" bandRow="1">
                <a:tableStyleId>{5C22544A-7EE6-4342-B048-85BDC9FD1C3A}</a:tableStyleId>
              </a:tblPr>
              <a:tblGrid>
                <a:gridCol w="8658225">
                  <a:extLst>
                    <a:ext uri="{9D8B030D-6E8A-4147-A177-3AD203B41FA5}">
                      <a16:colId xmlns:a16="http://schemas.microsoft.com/office/drawing/2014/main" val="2454646830"/>
                    </a:ext>
                  </a:extLst>
                </a:gridCol>
              </a:tblGrid>
              <a:tr h="2875065">
                <a:tc>
                  <a:txBody>
                    <a:bodyPr/>
                    <a:lstStyle/>
                    <a:p>
                      <a:pPr marL="0" marR="0" algn="l" hangingPunct="1">
                        <a:spcBef>
                          <a:spcPts val="0"/>
                        </a:spcBef>
                        <a:spcAft>
                          <a:spcPts val="0"/>
                        </a:spcAft>
                      </a:pPr>
                      <a:r>
                        <a:rPr lang="en-US" sz="2000" b="1" dirty="0">
                          <a:solidFill>
                            <a:schemeClr val="tx1"/>
                          </a:solidFill>
                          <a:effectLst/>
                        </a:rPr>
                        <a:t>Example 1</a:t>
                      </a:r>
                      <a:r>
                        <a:rPr lang="en-US" sz="2000" b="0" dirty="0">
                          <a:solidFill>
                            <a:schemeClr val="tx1"/>
                          </a:solidFill>
                          <a:effectLst/>
                        </a:rPr>
                        <a:t>:  A claim is received for SC for irritable bowel syndrome (IBS) based on Southwest Asia service and hearing loss based on military acoustic trauma. A Gulf War general medical examination is requested. Since it requires a specialist, a hearing loss DBQ is also ordered. SC for hearing loss is granted, but the claim for SC for IBS is denied.  A claim for SC for chronic fatigue syndrome (CFS) based on Southwest Asia service is received five months after the denial of SC for IBS. The regional office (RO) determines an examination is needed to decide the CFS claim.</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71282697"/>
                  </a:ext>
                </a:extLst>
              </a:tr>
              <a:tr h="1107660">
                <a:tc>
                  <a:txBody>
                    <a:bodyPr/>
                    <a:lstStyle/>
                    <a:p>
                      <a:pPr marL="0" marR="0" hangingPunct="1">
                        <a:spcBef>
                          <a:spcPts val="0"/>
                        </a:spcBef>
                        <a:spcAft>
                          <a:spcPts val="0"/>
                        </a:spcAft>
                      </a:pPr>
                      <a:r>
                        <a:rPr lang="en-US" sz="2000" b="1" dirty="0">
                          <a:solidFill>
                            <a:schemeClr val="tx1"/>
                          </a:solidFill>
                          <a:effectLst/>
                        </a:rPr>
                        <a:t>Analysis</a:t>
                      </a:r>
                      <a:r>
                        <a:rPr lang="en-US" sz="2000" b="0" dirty="0">
                          <a:solidFill>
                            <a:schemeClr val="tx1"/>
                          </a:solidFill>
                          <a:effectLst/>
                        </a:rPr>
                        <a:t>: In this case, do not request a new Gulf War general medical examination since the decision on the previous claim is not yet final per </a:t>
                      </a:r>
                      <a:r>
                        <a:rPr lang="en-US" sz="2000" u="sng" dirty="0">
                          <a:effectLst/>
                          <a:hlinkClick r:id="rId3"/>
                        </a:rPr>
                        <a:t>38 CFR 3.160(d)</a:t>
                      </a:r>
                      <a:r>
                        <a:rPr lang="en-US" sz="2000" b="0" i="0" dirty="0">
                          <a:solidFill>
                            <a:schemeClr val="tx1"/>
                          </a:solidFill>
                          <a:effectLst/>
                        </a:rPr>
                        <a:t>.</a:t>
                      </a:r>
                      <a:r>
                        <a:rPr lang="en-US" sz="2000" b="0" dirty="0">
                          <a:solidFill>
                            <a:schemeClr val="tx1"/>
                          </a:solidFill>
                          <a:effectLst/>
                        </a:rPr>
                        <a:t> Request the CFS DBQ only.</a:t>
                      </a: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81391501"/>
                  </a:ext>
                </a:extLst>
              </a:tr>
            </a:tbl>
          </a:graphicData>
        </a:graphic>
      </p:graphicFrame>
      <p:sp>
        <p:nvSpPr>
          <p:cNvPr id="4" name="Slide Number Placeholder 3">
            <a:extLst>
              <a:ext uri="{FF2B5EF4-FFF2-40B4-BE49-F238E27FC236}">
                <a16:creationId xmlns:a16="http://schemas.microsoft.com/office/drawing/2014/main" id="{BB6BAD2E-2AA2-471C-9109-560F16408064}"/>
              </a:ext>
            </a:extLst>
          </p:cNvPr>
          <p:cNvSpPr>
            <a:spLocks noGrp="1"/>
          </p:cNvSpPr>
          <p:nvPr>
            <p:ph type="sldNum" sz="quarter" idx="12"/>
          </p:nvPr>
        </p:nvSpPr>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81526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6FAD-E60E-4246-8D66-15573E9E2AB1}"/>
              </a:ext>
            </a:extLst>
          </p:cNvPr>
          <p:cNvSpPr>
            <a:spLocks noGrp="1"/>
          </p:cNvSpPr>
          <p:nvPr>
            <p:ph type="title"/>
          </p:nvPr>
        </p:nvSpPr>
        <p:spPr>
          <a:xfrm>
            <a:off x="0" y="793628"/>
            <a:ext cx="9144000" cy="663698"/>
          </a:xfrm>
        </p:spPr>
        <p:txBody>
          <a:bodyPr/>
          <a:lstStyle/>
          <a:p>
            <a:r>
              <a:rPr lang="en-US" dirty="0"/>
              <a:t>Ordering a Gulf War General Medical Exam</a:t>
            </a:r>
          </a:p>
        </p:txBody>
      </p:sp>
      <p:sp>
        <p:nvSpPr>
          <p:cNvPr id="4" name="Slide Number Placeholder 3">
            <a:extLst>
              <a:ext uri="{FF2B5EF4-FFF2-40B4-BE49-F238E27FC236}">
                <a16:creationId xmlns:a16="http://schemas.microsoft.com/office/drawing/2014/main" id="{D1B1D872-690E-4418-86EA-A7F5322EE307}"/>
              </a:ext>
            </a:extLst>
          </p:cNvPr>
          <p:cNvSpPr>
            <a:spLocks noGrp="1"/>
          </p:cNvSpPr>
          <p:nvPr>
            <p:ph type="sldNum" sz="quarter" idx="12"/>
          </p:nvPr>
        </p:nvSpPr>
        <p:spPr/>
        <p:txBody>
          <a:bodyPr/>
          <a:lstStyle/>
          <a:p>
            <a:fld id="{36A6A193-2FDC-48DD-8023-1C75B05EEA9A}" type="slidenum">
              <a:rPr lang="en-US" smtClean="0"/>
              <a:pPr/>
              <a:t>23</a:t>
            </a:fld>
            <a:endParaRPr lang="en-US" dirty="0"/>
          </a:p>
        </p:txBody>
      </p:sp>
      <p:sp>
        <p:nvSpPr>
          <p:cNvPr id="6" name="Content Placeholder 5">
            <a:extLst>
              <a:ext uri="{FF2B5EF4-FFF2-40B4-BE49-F238E27FC236}">
                <a16:creationId xmlns:a16="http://schemas.microsoft.com/office/drawing/2014/main" id="{50A32120-4BDC-4917-B4A0-C04404082078}"/>
              </a:ext>
            </a:extLst>
          </p:cNvPr>
          <p:cNvSpPr>
            <a:spLocks noGrp="1"/>
          </p:cNvSpPr>
          <p:nvPr>
            <p:ph idx="1"/>
          </p:nvPr>
        </p:nvSpPr>
        <p:spPr>
          <a:xfrm>
            <a:off x="300037" y="2071468"/>
            <a:ext cx="8543925" cy="3916363"/>
          </a:xfrm>
        </p:spPr>
        <p:txBody>
          <a:bodyPr/>
          <a:lstStyle/>
          <a:p>
            <a:pPr marL="0" indent="0" fontAlgn="t">
              <a:buNone/>
            </a:pPr>
            <a:r>
              <a:rPr lang="en-US" sz="2000" b="1" dirty="0"/>
              <a:t>Example 2</a:t>
            </a:r>
            <a:r>
              <a:rPr lang="en-US" sz="2000" dirty="0"/>
              <a:t>:  Same scenario as in Example 1, except the claim for SC for CFS is received 15 months after the denial of SC for IBS.  The RO determines an examination is needed to decide the CFS claim.</a:t>
            </a:r>
          </a:p>
          <a:p>
            <a:pPr marL="0" indent="0" fontAlgn="t">
              <a:buNone/>
            </a:pPr>
            <a:endParaRPr lang="en-US" sz="2000" dirty="0"/>
          </a:p>
          <a:p>
            <a:pPr marL="0" indent="0" fontAlgn="t">
              <a:buNone/>
            </a:pPr>
            <a:endParaRPr lang="en-US" sz="2000" dirty="0"/>
          </a:p>
          <a:p>
            <a:pPr marL="0" indent="0" fontAlgn="t">
              <a:buNone/>
            </a:pPr>
            <a:endParaRPr lang="en-US" sz="2000" dirty="0"/>
          </a:p>
          <a:p>
            <a:pPr marL="0" indent="0" fontAlgn="t">
              <a:buNone/>
            </a:pPr>
            <a:endParaRPr lang="en-US" sz="2000" dirty="0"/>
          </a:p>
          <a:p>
            <a:pPr marL="0" indent="0" fontAlgn="t">
              <a:buNone/>
            </a:pPr>
            <a:r>
              <a:rPr lang="en-US" sz="2000" b="1" dirty="0"/>
              <a:t>Analysis</a:t>
            </a:r>
            <a:r>
              <a:rPr lang="en-US" sz="2000" dirty="0"/>
              <a:t>: In this case, order the Gulf War general medical examination for the CFS claim since the rating decision on the previous claim is now final per </a:t>
            </a:r>
            <a:r>
              <a:rPr lang="en-US" sz="2000" b="1" u="sng" dirty="0">
                <a:hlinkClick r:id="rId3"/>
              </a:rPr>
              <a:t>38 CFR 3.160(d)</a:t>
            </a:r>
            <a:r>
              <a:rPr lang="en-US" sz="2000" b="1" dirty="0"/>
              <a:t>. </a:t>
            </a:r>
            <a:endParaRPr lang="en-US" sz="2000" dirty="0"/>
          </a:p>
          <a:p>
            <a:endParaRPr lang="en-US" dirty="0"/>
          </a:p>
        </p:txBody>
      </p:sp>
    </p:spTree>
    <p:extLst>
      <p:ext uri="{BB962C8B-B14F-4D97-AF65-F5344CB8AC3E}">
        <p14:creationId xmlns:p14="http://schemas.microsoft.com/office/powerpoint/2010/main" val="152595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6E65-DA73-4507-A34D-E92EDBC283E8}"/>
              </a:ext>
            </a:extLst>
          </p:cNvPr>
          <p:cNvSpPr>
            <a:spLocks noGrp="1"/>
          </p:cNvSpPr>
          <p:nvPr>
            <p:ph type="title"/>
          </p:nvPr>
        </p:nvSpPr>
        <p:spPr>
          <a:xfrm>
            <a:off x="0" y="793628"/>
            <a:ext cx="9144000" cy="635562"/>
          </a:xfrm>
        </p:spPr>
        <p:txBody>
          <a:bodyPr/>
          <a:lstStyle/>
          <a:p>
            <a:r>
              <a:rPr lang="en-US" dirty="0"/>
              <a:t>Ordering a Gulf War General Medical Exam</a:t>
            </a:r>
          </a:p>
        </p:txBody>
      </p:sp>
      <p:sp>
        <p:nvSpPr>
          <p:cNvPr id="3" name="Content Placeholder 2">
            <a:extLst>
              <a:ext uri="{FF2B5EF4-FFF2-40B4-BE49-F238E27FC236}">
                <a16:creationId xmlns:a16="http://schemas.microsoft.com/office/drawing/2014/main" id="{09E5399B-01BD-4487-81D0-CD11743ADA91}"/>
              </a:ext>
            </a:extLst>
          </p:cNvPr>
          <p:cNvSpPr>
            <a:spLocks noGrp="1"/>
          </p:cNvSpPr>
          <p:nvPr>
            <p:ph idx="1"/>
          </p:nvPr>
        </p:nvSpPr>
        <p:spPr/>
        <p:txBody>
          <a:bodyPr/>
          <a:lstStyle/>
          <a:p>
            <a:pPr marL="0" indent="0">
              <a:buNone/>
            </a:pPr>
            <a:r>
              <a:rPr lang="en-US" sz="2000" b="1" i="1" dirty="0"/>
              <a:t>Note: </a:t>
            </a:r>
            <a:r>
              <a:rPr lang="en-US" sz="2000" dirty="0"/>
              <a:t> When requesting examinations in support of a Southwest Asia claim</a:t>
            </a:r>
          </a:p>
          <a:p>
            <a:pPr marL="0" indent="0">
              <a:buNone/>
            </a:pPr>
            <a:endParaRPr lang="en-US" sz="2000" dirty="0"/>
          </a:p>
          <a:p>
            <a:pPr lvl="0"/>
            <a:r>
              <a:rPr lang="en-US" sz="2000" dirty="0"/>
              <a:t>send the claims folder to the examiner to review</a:t>
            </a:r>
          </a:p>
          <a:p>
            <a:pPr lvl="0"/>
            <a:r>
              <a:rPr lang="en-US" sz="2000" dirty="0"/>
              <a:t>insert the required language for the examination type as shown in M21-1, Part IV, Subpart ii, 1.E.2.c, </a:t>
            </a:r>
            <a:r>
              <a:rPr lang="en-US" sz="2000" b="1" i="1" dirty="0"/>
              <a:t>and</a:t>
            </a:r>
            <a:endParaRPr lang="en-US" sz="2000" dirty="0"/>
          </a:p>
          <a:p>
            <a:pPr lvl="0"/>
            <a:r>
              <a:rPr lang="en-US" sz="2000" dirty="0"/>
              <a:t>do not prepare a separate medical opinion DBQ. The </a:t>
            </a:r>
            <a:r>
              <a:rPr lang="en-US" sz="2000" i="1" dirty="0"/>
              <a:t>Notice</a:t>
            </a:r>
            <a:r>
              <a:rPr lang="en-US" sz="2000" dirty="0"/>
              <a:t> </a:t>
            </a:r>
            <a:r>
              <a:rPr lang="en-US" sz="2000" i="1" dirty="0"/>
              <a:t>to Examiners in Southwest Asia Claims </a:t>
            </a:r>
            <a:r>
              <a:rPr lang="en-US" sz="2000" dirty="0"/>
              <a:t>directs the examiner to provide the required medical opinion.</a:t>
            </a:r>
          </a:p>
          <a:p>
            <a:endParaRPr lang="en-US" dirty="0"/>
          </a:p>
        </p:txBody>
      </p:sp>
      <p:sp>
        <p:nvSpPr>
          <p:cNvPr id="4" name="Slide Number Placeholder 3">
            <a:extLst>
              <a:ext uri="{FF2B5EF4-FFF2-40B4-BE49-F238E27FC236}">
                <a16:creationId xmlns:a16="http://schemas.microsoft.com/office/drawing/2014/main" id="{046B4122-962F-4CA1-9171-BC69B178B7F1}"/>
              </a:ext>
            </a:extLst>
          </p:cNvPr>
          <p:cNvSpPr>
            <a:spLocks noGrp="1"/>
          </p:cNvSpPr>
          <p:nvPr>
            <p:ph type="sldNum" sz="quarter" idx="12"/>
          </p:nvPr>
        </p:nvSpPr>
        <p:spPr/>
        <p:txBody>
          <a:bodyPr/>
          <a:lstStyle/>
          <a:p>
            <a:fld id="{36A6A193-2FDC-48DD-8023-1C75B05EEA9A}" type="slidenum">
              <a:rPr lang="en-US" smtClean="0"/>
              <a:pPr/>
              <a:t>24</a:t>
            </a:fld>
            <a:endParaRPr lang="en-US" dirty="0"/>
          </a:p>
        </p:txBody>
      </p:sp>
    </p:spTree>
    <p:extLst>
      <p:ext uri="{BB962C8B-B14F-4D97-AF65-F5344CB8AC3E}">
        <p14:creationId xmlns:p14="http://schemas.microsoft.com/office/powerpoint/2010/main" val="341646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0B56-11CF-4DF6-ABEB-A6891F7C45D5}"/>
              </a:ext>
            </a:extLst>
          </p:cNvPr>
          <p:cNvSpPr>
            <a:spLocks noGrp="1"/>
          </p:cNvSpPr>
          <p:nvPr>
            <p:ph type="title"/>
          </p:nvPr>
        </p:nvSpPr>
        <p:spPr>
          <a:xfrm>
            <a:off x="0" y="694204"/>
            <a:ext cx="9144000" cy="605959"/>
          </a:xfrm>
        </p:spPr>
        <p:txBody>
          <a:bodyPr/>
          <a:lstStyle/>
          <a:p>
            <a:r>
              <a:rPr lang="en-US" dirty="0"/>
              <a:t>Required Language in Exams for SWA Claims</a:t>
            </a:r>
          </a:p>
        </p:txBody>
      </p:sp>
      <p:sp>
        <p:nvSpPr>
          <p:cNvPr id="4" name="Slide Number Placeholder 3">
            <a:extLst>
              <a:ext uri="{FF2B5EF4-FFF2-40B4-BE49-F238E27FC236}">
                <a16:creationId xmlns:a16="http://schemas.microsoft.com/office/drawing/2014/main" id="{6B7793E6-86D9-470F-A639-D860090C65AB}"/>
              </a:ext>
            </a:extLst>
          </p:cNvPr>
          <p:cNvSpPr>
            <a:spLocks noGrp="1"/>
          </p:cNvSpPr>
          <p:nvPr>
            <p:ph type="sldNum" sz="quarter" idx="12"/>
          </p:nvPr>
        </p:nvSpPr>
        <p:spPr/>
        <p:txBody>
          <a:bodyPr/>
          <a:lstStyle/>
          <a:p>
            <a:fld id="{36A6A193-2FDC-48DD-8023-1C75B05EEA9A}" type="slidenum">
              <a:rPr lang="en-US" smtClean="0"/>
              <a:pPr/>
              <a:t>25</a:t>
            </a:fld>
            <a:endParaRPr lang="en-US" dirty="0"/>
          </a:p>
        </p:txBody>
      </p:sp>
      <p:graphicFrame>
        <p:nvGraphicFramePr>
          <p:cNvPr id="6" name="Table 6">
            <a:extLst>
              <a:ext uri="{FF2B5EF4-FFF2-40B4-BE49-F238E27FC236}">
                <a16:creationId xmlns:a16="http://schemas.microsoft.com/office/drawing/2014/main" id="{8A0FB299-52E5-4A8D-8D9C-6E05DC70C224}"/>
              </a:ext>
            </a:extLst>
          </p:cNvPr>
          <p:cNvGraphicFramePr>
            <a:graphicFrameLocks noGrp="1"/>
          </p:cNvGraphicFramePr>
          <p:nvPr>
            <p:ph idx="1"/>
            <p:extLst>
              <p:ext uri="{D42A27DB-BD31-4B8C-83A1-F6EECF244321}">
                <p14:modId xmlns:p14="http://schemas.microsoft.com/office/powerpoint/2010/main" val="4262949303"/>
              </p:ext>
            </p:extLst>
          </p:nvPr>
        </p:nvGraphicFramePr>
        <p:xfrm>
          <a:off x="257175" y="1420374"/>
          <a:ext cx="8629650" cy="4718616"/>
        </p:xfrm>
        <a:graphic>
          <a:graphicData uri="http://schemas.openxmlformats.org/drawingml/2006/table">
            <a:tbl>
              <a:tblPr firstRow="1" bandRow="1">
                <a:tableStyleId>{5C22544A-7EE6-4342-B048-85BDC9FD1C3A}</a:tableStyleId>
              </a:tblPr>
              <a:tblGrid>
                <a:gridCol w="4151441">
                  <a:extLst>
                    <a:ext uri="{9D8B030D-6E8A-4147-A177-3AD203B41FA5}">
                      <a16:colId xmlns:a16="http://schemas.microsoft.com/office/drawing/2014/main" val="4255326930"/>
                    </a:ext>
                  </a:extLst>
                </a:gridCol>
                <a:gridCol w="4478209">
                  <a:extLst>
                    <a:ext uri="{9D8B030D-6E8A-4147-A177-3AD203B41FA5}">
                      <a16:colId xmlns:a16="http://schemas.microsoft.com/office/drawing/2014/main" val="4170603495"/>
                    </a:ext>
                  </a:extLst>
                </a:gridCol>
              </a:tblGrid>
              <a:tr h="555131">
                <a:tc>
                  <a:txBody>
                    <a:bodyPr/>
                    <a:lstStyle/>
                    <a:p>
                      <a:pPr marL="0" marR="0" hangingPunct="1">
                        <a:spcBef>
                          <a:spcPts val="0"/>
                        </a:spcBef>
                        <a:spcAft>
                          <a:spcPts val="0"/>
                        </a:spcAft>
                      </a:pPr>
                      <a:r>
                        <a:rPr lang="en-US" sz="1800" dirty="0">
                          <a:solidFill>
                            <a:schemeClr val="tx1"/>
                          </a:solidFill>
                          <a:effectLst/>
                        </a:rPr>
                        <a:t>If requesting a…</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hangingPunct="1">
                        <a:spcBef>
                          <a:spcPts val="0"/>
                        </a:spcBef>
                        <a:spcAft>
                          <a:spcPts val="0"/>
                        </a:spcAft>
                      </a:pPr>
                      <a:r>
                        <a:rPr lang="en-US" sz="1800" dirty="0">
                          <a:solidFill>
                            <a:schemeClr val="tx1"/>
                          </a:solidFill>
                          <a:effectLst/>
                        </a:rPr>
                        <a:t>Then in the examination request, include the…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540590893"/>
                  </a:ext>
                </a:extLst>
              </a:tr>
              <a:tr h="832697">
                <a:tc>
                  <a:txBody>
                    <a:bodyPr/>
                    <a:lstStyle/>
                    <a:p>
                      <a:pPr marL="0" marR="0" hangingPunct="1">
                        <a:spcBef>
                          <a:spcPts val="0"/>
                        </a:spcBef>
                        <a:spcAft>
                          <a:spcPts val="0"/>
                        </a:spcAft>
                      </a:pPr>
                      <a:r>
                        <a:rPr lang="en-US" sz="1800" b="0" dirty="0">
                          <a:solidFill>
                            <a:schemeClr val="tx1"/>
                          </a:solidFill>
                          <a:effectLst/>
                        </a:rPr>
                        <a:t>gulf war general medical examination only</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hangingPunct="1">
                        <a:spcBef>
                          <a:spcPts val="0"/>
                        </a:spcBef>
                        <a:spcAft>
                          <a:spcPts val="0"/>
                        </a:spcAft>
                      </a:pPr>
                      <a:r>
                        <a:rPr lang="en-US" sz="1800" dirty="0">
                          <a:effectLst/>
                        </a:rPr>
                        <a:t>Notice to Examiners in Southwest Asia Claims from </a:t>
                      </a:r>
                      <a:r>
                        <a:rPr lang="en-US" sz="1800" u="sng" dirty="0">
                          <a:effectLst/>
                          <a:hlinkClick r:id="rId3"/>
                        </a:rPr>
                        <a:t>M21-1, Part IV, Subpart ii, 1.E.2.m</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994687078"/>
                  </a:ext>
                </a:extLst>
              </a:tr>
              <a:tr h="1942960">
                <a:tc>
                  <a:txBody>
                    <a:bodyPr/>
                    <a:lstStyle/>
                    <a:p>
                      <a:pPr marL="342900" marR="0" lvl="0" indent="-342900" hangingPunct="1">
                        <a:spcBef>
                          <a:spcPts val="0"/>
                        </a:spcBef>
                        <a:spcAft>
                          <a:spcPts val="0"/>
                        </a:spcAft>
                        <a:buFont typeface="Symbol" panose="05050102010706020507" pitchFamily="18" charset="2"/>
                        <a:buChar char=""/>
                      </a:pPr>
                      <a:r>
                        <a:rPr lang="en-US" sz="1800" b="0" dirty="0">
                          <a:solidFill>
                            <a:schemeClr val="tx1"/>
                          </a:solidFill>
                          <a:effectLst/>
                        </a:rPr>
                        <a:t>gulf war general medical examination, and </a:t>
                      </a:r>
                    </a:p>
                    <a:p>
                      <a:pPr marL="342900" marR="0" lvl="0" indent="-342900" hangingPunct="1">
                        <a:spcBef>
                          <a:spcPts val="0"/>
                        </a:spcBef>
                        <a:spcAft>
                          <a:spcPts val="0"/>
                        </a:spcAft>
                        <a:buFont typeface="Symbol" panose="05050102010706020507" pitchFamily="18" charset="2"/>
                        <a:buChar char=""/>
                      </a:pPr>
                      <a:r>
                        <a:rPr lang="en-US" sz="1800" b="0" dirty="0">
                          <a:solidFill>
                            <a:schemeClr val="tx1"/>
                          </a:solidFill>
                          <a:effectLst/>
                        </a:rPr>
                        <a:t>specialist examination(s)</a:t>
                      </a:r>
                    </a:p>
                    <a:p>
                      <a:pPr marL="0" marR="0" hangingPunct="1">
                        <a:spcBef>
                          <a:spcPts val="0"/>
                        </a:spcBef>
                        <a:spcAft>
                          <a:spcPts val="0"/>
                        </a:spcAft>
                      </a:pPr>
                      <a:r>
                        <a:rPr lang="en-US" sz="1800" b="0" dirty="0">
                          <a:solidFill>
                            <a:schemeClr val="tx1"/>
                          </a:solidFill>
                          <a:effectLst/>
                        </a:rPr>
                        <a:t> </a:t>
                      </a:r>
                    </a:p>
                    <a:p>
                      <a:pPr marL="0" marR="0" hangingPunct="1">
                        <a:spcBef>
                          <a:spcPts val="0"/>
                        </a:spcBef>
                        <a:spcAft>
                          <a:spcPts val="0"/>
                        </a:spcAft>
                      </a:pPr>
                      <a:r>
                        <a:rPr lang="en-US" sz="1800" b="1" dirty="0">
                          <a:solidFill>
                            <a:schemeClr val="tx1"/>
                          </a:solidFill>
                          <a:effectLst/>
                        </a:rPr>
                        <a:t>Reference: </a:t>
                      </a:r>
                      <a:r>
                        <a:rPr lang="en-US" sz="1800" b="0" dirty="0">
                          <a:solidFill>
                            <a:schemeClr val="tx1"/>
                          </a:solidFill>
                          <a:effectLst/>
                        </a:rPr>
                        <a:t>For more information on specialist examinations, see </a:t>
                      </a:r>
                      <a:r>
                        <a:rPr lang="en-US" sz="1800" u="sng" dirty="0">
                          <a:effectLst/>
                          <a:hlinkClick r:id="rId4"/>
                        </a:rPr>
                        <a:t>M21-1, Part III, Subpart iv, 3.A.1.h</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marL="342900" marR="0" lvl="0" indent="-342900" hangingPunct="1">
                        <a:spcBef>
                          <a:spcPts val="600"/>
                        </a:spcBef>
                        <a:spcAft>
                          <a:spcPts val="0"/>
                        </a:spcAft>
                        <a:buSzPts val="1000"/>
                        <a:buFont typeface="Symbol" panose="05050102010706020507" pitchFamily="18" charset="2"/>
                        <a:buChar char=""/>
                        <a:tabLst>
                          <a:tab pos="457200" algn="l"/>
                        </a:tabLst>
                      </a:pPr>
                      <a:r>
                        <a:rPr lang="en-US" sz="1800" dirty="0">
                          <a:effectLst/>
                        </a:rPr>
                        <a:t>Notice to Examiners in Southwest Asia Claims from </a:t>
                      </a:r>
                      <a:r>
                        <a:rPr lang="en-US" sz="1800" u="sng" dirty="0">
                          <a:effectLst/>
                          <a:hlinkClick r:id="rId3"/>
                        </a:rPr>
                        <a:t>M21-1, Part IV, Subpart ii, 1.E.2.m</a:t>
                      </a:r>
                      <a:r>
                        <a:rPr lang="en-US" sz="1800" dirty="0">
                          <a:effectLst/>
                        </a:rPr>
                        <a:t>, and</a:t>
                      </a:r>
                    </a:p>
                    <a:p>
                      <a:pPr marL="342900" marR="0" lvl="0" indent="-342900" hangingPunct="1">
                        <a:spcBef>
                          <a:spcPts val="0"/>
                        </a:spcBef>
                        <a:spcAft>
                          <a:spcPts val="0"/>
                        </a:spcAft>
                        <a:buSzPts val="1000"/>
                        <a:buFont typeface="Symbol" panose="05050102010706020507" pitchFamily="18" charset="2"/>
                        <a:buChar char=""/>
                        <a:tabLst>
                          <a:tab pos="457200" algn="l"/>
                        </a:tabLst>
                      </a:pPr>
                      <a:r>
                        <a:rPr lang="en-US" sz="1800" dirty="0">
                          <a:effectLst/>
                        </a:rPr>
                        <a:t>definition language from </a:t>
                      </a:r>
                      <a:r>
                        <a:rPr lang="en-US" sz="1800" u="sng" dirty="0">
                          <a:effectLst/>
                          <a:hlinkClick r:id="rId5"/>
                        </a:rPr>
                        <a:t>M21-1, Part IV, Subpart ii, 1.E.2.n</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932852328"/>
                  </a:ext>
                </a:extLst>
              </a:tr>
              <a:tr h="1387828">
                <a:tc>
                  <a:txBody>
                    <a:bodyPr/>
                    <a:lstStyle/>
                    <a:p>
                      <a:pPr marL="0" marR="0" hangingPunct="1">
                        <a:spcBef>
                          <a:spcPts val="0"/>
                        </a:spcBef>
                        <a:spcAft>
                          <a:spcPts val="0"/>
                        </a:spcAft>
                      </a:pPr>
                      <a:r>
                        <a:rPr lang="en-US" sz="1800" b="0" dirty="0">
                          <a:solidFill>
                            <a:schemeClr val="tx1"/>
                          </a:solidFill>
                          <a:effectLst/>
                        </a:rPr>
                        <a:t>specialty DBQ only </a:t>
                      </a:r>
                    </a:p>
                    <a:p>
                      <a:pPr marL="0" marR="0" hangingPunct="1">
                        <a:spcBef>
                          <a:spcPts val="0"/>
                        </a:spcBef>
                        <a:spcAft>
                          <a:spcPts val="0"/>
                        </a:spcAft>
                      </a:pPr>
                      <a:r>
                        <a:rPr lang="en-US" sz="1800" b="0" dirty="0">
                          <a:solidFill>
                            <a:schemeClr val="tx1"/>
                          </a:solidFill>
                          <a:effectLst/>
                        </a:rPr>
                        <a:t> </a:t>
                      </a:r>
                    </a:p>
                    <a:p>
                      <a:pPr marL="0" marR="0" hangingPunct="1">
                        <a:spcBef>
                          <a:spcPts val="0"/>
                        </a:spcBef>
                        <a:spcAft>
                          <a:spcPts val="0"/>
                        </a:spcAft>
                      </a:pPr>
                      <a:r>
                        <a:rPr lang="en-US" sz="1800" b="1" dirty="0">
                          <a:solidFill>
                            <a:schemeClr val="tx1"/>
                          </a:solidFill>
                          <a:effectLst/>
                        </a:rPr>
                        <a:t>Reference: </a:t>
                      </a:r>
                      <a:r>
                        <a:rPr lang="en-US" sz="1800" b="0" dirty="0">
                          <a:solidFill>
                            <a:schemeClr val="tx1"/>
                          </a:solidFill>
                          <a:effectLst/>
                        </a:rPr>
                        <a:t>For more information on specialty examinations, see </a:t>
                      </a:r>
                      <a:r>
                        <a:rPr lang="en-US" sz="1800" u="sng" dirty="0">
                          <a:effectLst/>
                          <a:hlinkClick r:id="rId4"/>
                        </a:rPr>
                        <a:t>M21-1, Part III, Subpart iv, 3.A.1.g</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marL="342900" marR="0" lvl="0" indent="-342900" hangingPunct="1">
                        <a:spcBef>
                          <a:spcPts val="600"/>
                        </a:spcBef>
                        <a:spcAft>
                          <a:spcPts val="0"/>
                        </a:spcAft>
                        <a:buSzPts val="1000"/>
                        <a:buFont typeface="Symbol" panose="05050102010706020507" pitchFamily="18" charset="2"/>
                        <a:buChar char=""/>
                        <a:tabLst>
                          <a:tab pos="457200" algn="l"/>
                        </a:tabLst>
                      </a:pPr>
                      <a:r>
                        <a:rPr lang="en-US" sz="1800" dirty="0">
                          <a:effectLst/>
                        </a:rPr>
                        <a:t>Notice to Examiners in Southwest Asia Claims from </a:t>
                      </a:r>
                      <a:r>
                        <a:rPr lang="en-US" sz="1800" u="sng" dirty="0">
                          <a:effectLst/>
                          <a:hlinkClick r:id="rId3"/>
                        </a:rPr>
                        <a:t>M21-1, Part IV, Subpart ii, 1.E.2.m</a:t>
                      </a:r>
                      <a:r>
                        <a:rPr lang="en-US" sz="1800" dirty="0">
                          <a:effectLst/>
                        </a:rPr>
                        <a:t>, and</a:t>
                      </a:r>
                    </a:p>
                    <a:p>
                      <a:pPr marL="342900" marR="0" lvl="0" indent="-342900" hangingPunct="1">
                        <a:spcBef>
                          <a:spcPts val="0"/>
                        </a:spcBef>
                        <a:spcAft>
                          <a:spcPts val="0"/>
                        </a:spcAft>
                        <a:buSzPts val="1000"/>
                        <a:buFont typeface="Symbol" panose="05050102010706020507" pitchFamily="18" charset="2"/>
                        <a:buChar char=""/>
                        <a:tabLst>
                          <a:tab pos="457200" algn="l"/>
                        </a:tabLst>
                      </a:pPr>
                      <a:r>
                        <a:rPr lang="en-US" sz="1800" dirty="0">
                          <a:effectLst/>
                        </a:rPr>
                        <a:t>definition language from </a:t>
                      </a:r>
                      <a:r>
                        <a:rPr lang="en-US" sz="1800" u="sng" dirty="0">
                          <a:effectLst/>
                          <a:hlinkClick r:id="rId5"/>
                        </a:rPr>
                        <a:t>M21-1, Part IV, Subpart ii, 1.E.2.n</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643563757"/>
                  </a:ext>
                </a:extLst>
              </a:tr>
            </a:tbl>
          </a:graphicData>
        </a:graphic>
      </p:graphicFrame>
    </p:spTree>
    <p:extLst>
      <p:ext uri="{BB962C8B-B14F-4D97-AF65-F5344CB8AC3E}">
        <p14:creationId xmlns:p14="http://schemas.microsoft.com/office/powerpoint/2010/main" val="259536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2D44-9331-4150-A64E-F8F846539224}"/>
              </a:ext>
            </a:extLst>
          </p:cNvPr>
          <p:cNvSpPr>
            <a:spLocks noGrp="1"/>
          </p:cNvSpPr>
          <p:nvPr>
            <p:ph type="title"/>
          </p:nvPr>
        </p:nvSpPr>
        <p:spPr>
          <a:xfrm>
            <a:off x="0" y="793627"/>
            <a:ext cx="9144000" cy="763711"/>
          </a:xfrm>
        </p:spPr>
        <p:txBody>
          <a:bodyPr/>
          <a:lstStyle/>
          <a:p>
            <a:r>
              <a:rPr lang="en-US" dirty="0"/>
              <a:t>Clinical Diagnosis for SWA Claim</a:t>
            </a:r>
          </a:p>
        </p:txBody>
      </p:sp>
      <p:sp>
        <p:nvSpPr>
          <p:cNvPr id="3" name="Content Placeholder 2">
            <a:extLst>
              <a:ext uri="{FF2B5EF4-FFF2-40B4-BE49-F238E27FC236}">
                <a16:creationId xmlns:a16="http://schemas.microsoft.com/office/drawing/2014/main" id="{0098AF14-BBA7-490F-ACCF-D34171E0FE51}"/>
              </a:ext>
            </a:extLst>
          </p:cNvPr>
          <p:cNvSpPr>
            <a:spLocks noGrp="1"/>
          </p:cNvSpPr>
          <p:nvPr>
            <p:ph idx="1"/>
          </p:nvPr>
        </p:nvSpPr>
        <p:spPr/>
        <p:txBody>
          <a:bodyPr>
            <a:normAutofit/>
          </a:bodyPr>
          <a:lstStyle/>
          <a:p>
            <a:pPr lvl="0"/>
            <a:r>
              <a:rPr lang="en-US" sz="2000" dirty="0"/>
              <a:t>When a Veteran has sought treatment for claimed chronic signs and symptoms listed in </a:t>
            </a:r>
            <a:r>
              <a:rPr lang="en-US" sz="2000" u="sng" dirty="0">
                <a:hlinkClick r:id="rId3"/>
              </a:rPr>
              <a:t>38 CFR 3.317</a:t>
            </a:r>
            <a:r>
              <a:rPr lang="en-US" sz="2000" dirty="0"/>
              <a:t>, it is likely that the medical provider has rendered a diagnosis for those symptoms.   </a:t>
            </a:r>
          </a:p>
          <a:p>
            <a:r>
              <a:rPr lang="en-US" sz="2000" dirty="0"/>
              <a:t>However, the existence of a clinical diagnosis with specific etiology, which may weigh against </a:t>
            </a:r>
            <a:r>
              <a:rPr lang="en-US" sz="2000" u="sng" dirty="0">
                <a:hlinkClick r:id="rId4"/>
              </a:rPr>
              <a:t>38 CFR 3.317</a:t>
            </a:r>
            <a:r>
              <a:rPr lang="en-US" sz="2000" dirty="0"/>
              <a:t> entitlement, does not preclude the ordering of an examination </a:t>
            </a:r>
            <a:r>
              <a:rPr lang="en-US" sz="2000" b="1" i="1" dirty="0"/>
              <a:t>unless</a:t>
            </a:r>
            <a:r>
              <a:rPr lang="en-US" sz="2000" dirty="0"/>
              <a:t> all symptoms claimed by the Veteran are clearly attributable to the diagnosis</a:t>
            </a:r>
          </a:p>
        </p:txBody>
      </p:sp>
      <p:sp>
        <p:nvSpPr>
          <p:cNvPr id="4" name="Slide Number Placeholder 3">
            <a:extLst>
              <a:ext uri="{FF2B5EF4-FFF2-40B4-BE49-F238E27FC236}">
                <a16:creationId xmlns:a16="http://schemas.microsoft.com/office/drawing/2014/main" id="{272BC446-993B-4BBC-830F-0305FCD98CFD}"/>
              </a:ext>
            </a:extLst>
          </p:cNvPr>
          <p:cNvSpPr>
            <a:spLocks noGrp="1"/>
          </p:cNvSpPr>
          <p:nvPr>
            <p:ph type="sldNum" sz="quarter" idx="12"/>
          </p:nvPr>
        </p:nvSpPr>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310410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D10F-5EE0-4DC9-A5FA-B02100448A66}"/>
              </a:ext>
            </a:extLst>
          </p:cNvPr>
          <p:cNvSpPr>
            <a:spLocks noGrp="1"/>
          </p:cNvSpPr>
          <p:nvPr>
            <p:ph type="title"/>
          </p:nvPr>
        </p:nvSpPr>
        <p:spPr>
          <a:xfrm>
            <a:off x="0" y="793628"/>
            <a:ext cx="9144000" cy="663698"/>
          </a:xfrm>
        </p:spPr>
        <p:txBody>
          <a:bodyPr/>
          <a:lstStyle/>
          <a:p>
            <a:r>
              <a:rPr lang="en-US" dirty="0"/>
              <a:t>No Potential Entitlement under 38 CFR 3.317</a:t>
            </a:r>
          </a:p>
        </p:txBody>
      </p:sp>
      <p:sp>
        <p:nvSpPr>
          <p:cNvPr id="4" name="Slide Number Placeholder 3">
            <a:extLst>
              <a:ext uri="{FF2B5EF4-FFF2-40B4-BE49-F238E27FC236}">
                <a16:creationId xmlns:a16="http://schemas.microsoft.com/office/drawing/2014/main" id="{5DA00343-9C11-42B9-92E8-6F604C5A6B42}"/>
              </a:ext>
            </a:extLst>
          </p:cNvPr>
          <p:cNvSpPr>
            <a:spLocks noGrp="1"/>
          </p:cNvSpPr>
          <p:nvPr>
            <p:ph type="sldNum" sz="quarter" idx="12"/>
          </p:nvPr>
        </p:nvSpPr>
        <p:spPr/>
        <p:txBody>
          <a:bodyPr/>
          <a:lstStyle/>
          <a:p>
            <a:fld id="{36A6A193-2FDC-48DD-8023-1C75B05EEA9A}" type="slidenum">
              <a:rPr lang="en-US" smtClean="0"/>
              <a:pPr/>
              <a:t>27</a:t>
            </a:fld>
            <a:endParaRPr lang="en-US" dirty="0"/>
          </a:p>
        </p:txBody>
      </p:sp>
      <p:sp>
        <p:nvSpPr>
          <p:cNvPr id="3" name="Content Placeholder 2">
            <a:extLst>
              <a:ext uri="{FF2B5EF4-FFF2-40B4-BE49-F238E27FC236}">
                <a16:creationId xmlns:a16="http://schemas.microsoft.com/office/drawing/2014/main" id="{C3B200F6-1028-488E-A800-1CDA4C970D7E}"/>
              </a:ext>
            </a:extLst>
          </p:cNvPr>
          <p:cNvSpPr>
            <a:spLocks noGrp="1"/>
          </p:cNvSpPr>
          <p:nvPr>
            <p:ph idx="1"/>
          </p:nvPr>
        </p:nvSpPr>
        <p:spPr>
          <a:xfrm>
            <a:off x="457200" y="1807944"/>
            <a:ext cx="8229600" cy="4443412"/>
          </a:xfrm>
        </p:spPr>
        <p:txBody>
          <a:bodyPr>
            <a:normAutofit fontScale="92500" lnSpcReduction="10000"/>
          </a:bodyPr>
          <a:lstStyle/>
          <a:p>
            <a:pPr marL="0" indent="0" fontAlgn="t" hangingPunct="0">
              <a:buNone/>
            </a:pPr>
            <a:r>
              <a:rPr lang="en-US" sz="2200" b="1" dirty="0"/>
              <a:t>Do not </a:t>
            </a:r>
            <a:r>
              <a:rPr lang="en-US" sz="2200" dirty="0"/>
              <a:t>order a Gulf War General Medical Exam when there is no potential entitlement under 38 CFR 3.317.</a:t>
            </a:r>
          </a:p>
          <a:p>
            <a:pPr marL="0" indent="0" fontAlgn="t" hangingPunct="0">
              <a:buNone/>
            </a:pPr>
            <a:r>
              <a:rPr lang="en-US" sz="2200" b="1" dirty="0"/>
              <a:t>Example: </a:t>
            </a:r>
            <a:r>
              <a:rPr lang="en-US" sz="2200" dirty="0"/>
              <a:t>A Gulf War Veteran with service in SWA files a claim on VA Form 21-526EZ. The Veteran was HON discharged from service in May 2004. </a:t>
            </a:r>
          </a:p>
          <a:p>
            <a:pPr marL="0" indent="0" fontAlgn="t" hangingPunct="0">
              <a:buNone/>
            </a:pPr>
            <a:r>
              <a:rPr lang="en-US" sz="2200" dirty="0"/>
              <a:t>The Veteran is claiming SC for neurological symptoms to include numbness and tingling of his legs as due to the Gulf War. However, there is a diagnosis of multiple sclerosis in the treatment records dated December 2009.</a:t>
            </a:r>
          </a:p>
          <a:p>
            <a:pPr marL="0" indent="0" fontAlgn="t" hangingPunct="0">
              <a:buNone/>
            </a:pPr>
            <a:r>
              <a:rPr lang="en-US" sz="2200" dirty="0"/>
              <a:t>Since the evidence shows the neurological symptoms are related to MS, there is no need for a GW General Medical Exam. Entitlement to service connection may be in order, but under a different regulation such as 38 CFR 3.307 and 38 CFR 3.309 for presumptive service connection.</a:t>
            </a:r>
          </a:p>
          <a:p>
            <a:endParaRPr lang="en-US" dirty="0"/>
          </a:p>
        </p:txBody>
      </p:sp>
    </p:spTree>
    <p:extLst>
      <p:ext uri="{BB962C8B-B14F-4D97-AF65-F5344CB8AC3E}">
        <p14:creationId xmlns:p14="http://schemas.microsoft.com/office/powerpoint/2010/main" val="144524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A026-2FDC-4E72-9B4A-B0EA993BF645}"/>
              </a:ext>
            </a:extLst>
          </p:cNvPr>
          <p:cNvSpPr>
            <a:spLocks noGrp="1"/>
          </p:cNvSpPr>
          <p:nvPr>
            <p:ph type="title"/>
          </p:nvPr>
        </p:nvSpPr>
        <p:spPr>
          <a:xfrm>
            <a:off x="0" y="793628"/>
            <a:ext cx="9144000" cy="635562"/>
          </a:xfrm>
        </p:spPr>
        <p:txBody>
          <a:bodyPr/>
          <a:lstStyle/>
          <a:p>
            <a:r>
              <a:rPr lang="en-US" dirty="0"/>
              <a:t>Evidence under 38 CFR 3.317 Received</a:t>
            </a:r>
          </a:p>
        </p:txBody>
      </p:sp>
      <p:sp>
        <p:nvSpPr>
          <p:cNvPr id="3" name="Content Placeholder 2">
            <a:extLst>
              <a:ext uri="{FF2B5EF4-FFF2-40B4-BE49-F238E27FC236}">
                <a16:creationId xmlns:a16="http://schemas.microsoft.com/office/drawing/2014/main" id="{412D7CC8-AC15-4D5C-A190-540072B1DBCD}"/>
              </a:ext>
            </a:extLst>
          </p:cNvPr>
          <p:cNvSpPr>
            <a:spLocks noGrp="1"/>
          </p:cNvSpPr>
          <p:nvPr>
            <p:ph idx="1"/>
          </p:nvPr>
        </p:nvSpPr>
        <p:spPr>
          <a:xfrm>
            <a:off x="321468" y="1692275"/>
            <a:ext cx="8501063" cy="3916363"/>
          </a:xfrm>
        </p:spPr>
        <p:txBody>
          <a:bodyPr>
            <a:noAutofit/>
          </a:bodyPr>
          <a:lstStyle/>
          <a:p>
            <a:pPr marL="0" indent="0" hangingPunct="0">
              <a:buNone/>
            </a:pPr>
            <a:r>
              <a:rPr lang="en-US" sz="2000" dirty="0"/>
              <a:t>Do not order a Gulf War General Medical Exam, if all evidence is in the file to show a grant of SC is warranted.</a:t>
            </a:r>
          </a:p>
          <a:p>
            <a:pPr marL="0" indent="0" hangingPunct="0">
              <a:buNone/>
            </a:pPr>
            <a:endParaRPr lang="en-US" sz="2000" dirty="0"/>
          </a:p>
          <a:p>
            <a:pPr hangingPunct="0"/>
            <a:r>
              <a:rPr lang="en-US" sz="2000" b="1" dirty="0"/>
              <a:t>Example: </a:t>
            </a:r>
            <a:r>
              <a:rPr lang="en-US" sz="2000" dirty="0"/>
              <a:t>A Gulf War Veteran with service in SWA files a claim on VA Form 21-526EZ. The Veteran is claiming SC for Chronic Fatigue Syndrome. Along with the application, the Veteran submitted an appropriate DBQ completed by his/her private doctor showing a diagnosis of CFS.</a:t>
            </a:r>
          </a:p>
          <a:p>
            <a:r>
              <a:rPr lang="en-US" sz="2000" dirty="0"/>
              <a:t>In this case, all the evidence is in the file to show the claim is ready for a decision to grant service connection with no additional delays or requests for unnecessary requests for records. The claim should be sent directly to an RVSR for a decision.</a:t>
            </a:r>
          </a:p>
        </p:txBody>
      </p:sp>
      <p:sp>
        <p:nvSpPr>
          <p:cNvPr id="4" name="Slide Number Placeholder 3">
            <a:extLst>
              <a:ext uri="{FF2B5EF4-FFF2-40B4-BE49-F238E27FC236}">
                <a16:creationId xmlns:a16="http://schemas.microsoft.com/office/drawing/2014/main" id="{C416834A-D1AA-44ED-ACEC-D3B19C792571}"/>
              </a:ext>
            </a:extLst>
          </p:cNvPr>
          <p:cNvSpPr>
            <a:spLocks noGrp="1"/>
          </p:cNvSpPr>
          <p:nvPr>
            <p:ph type="sldNum" sz="quarter" idx="12"/>
          </p:nvPr>
        </p:nvSpPr>
        <p:spPr/>
        <p:txBody>
          <a:bodyPr/>
          <a:lstStyle/>
          <a:p>
            <a:fld id="{36A6A193-2FDC-48DD-8023-1C75B05EEA9A}" type="slidenum">
              <a:rPr lang="en-US" smtClean="0"/>
              <a:pPr/>
              <a:t>28</a:t>
            </a:fld>
            <a:endParaRPr lang="en-US" dirty="0"/>
          </a:p>
        </p:txBody>
      </p:sp>
    </p:spTree>
    <p:extLst>
      <p:ext uri="{BB962C8B-B14F-4D97-AF65-F5344CB8AC3E}">
        <p14:creationId xmlns:p14="http://schemas.microsoft.com/office/powerpoint/2010/main" val="2907319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2ECA-B0D3-45EA-910E-D363F35A8C2A}"/>
              </a:ext>
            </a:extLst>
          </p:cNvPr>
          <p:cNvSpPr>
            <a:spLocks noGrp="1"/>
          </p:cNvSpPr>
          <p:nvPr>
            <p:ph type="title"/>
          </p:nvPr>
        </p:nvSpPr>
        <p:spPr/>
        <p:txBody>
          <a:bodyPr/>
          <a:lstStyle/>
          <a:p>
            <a:r>
              <a:rPr lang="en-US" dirty="0"/>
              <a:t>SC Established Under Another Regulation</a:t>
            </a:r>
          </a:p>
        </p:txBody>
      </p:sp>
      <p:sp>
        <p:nvSpPr>
          <p:cNvPr id="3" name="Content Placeholder 2">
            <a:extLst>
              <a:ext uri="{FF2B5EF4-FFF2-40B4-BE49-F238E27FC236}">
                <a16:creationId xmlns:a16="http://schemas.microsoft.com/office/drawing/2014/main" id="{B4C1EC6A-6C09-434A-840B-CBC2FCD5E964}"/>
              </a:ext>
            </a:extLst>
          </p:cNvPr>
          <p:cNvSpPr>
            <a:spLocks noGrp="1"/>
          </p:cNvSpPr>
          <p:nvPr>
            <p:ph idx="1"/>
          </p:nvPr>
        </p:nvSpPr>
        <p:spPr>
          <a:xfrm>
            <a:off x="457200" y="2057400"/>
            <a:ext cx="8286750" cy="4229100"/>
          </a:xfrm>
        </p:spPr>
        <p:txBody>
          <a:bodyPr>
            <a:normAutofit/>
          </a:bodyPr>
          <a:lstStyle/>
          <a:p>
            <a:pPr marL="0" indent="0" fontAlgn="base" hangingPunct="0">
              <a:buNone/>
            </a:pPr>
            <a:r>
              <a:rPr lang="en-US" sz="2000" b="1" dirty="0"/>
              <a:t>Example:</a:t>
            </a:r>
            <a:r>
              <a:rPr lang="en-US" sz="2000" dirty="0"/>
              <a:t> A Gulf War Veteran with service in SWA files a claim for service connection for leg pain. The claim was submitted on VA Form 21-526EZ. Review of the STRs were negative for any evidence of an injury or other reason for the condition. Post service treatment records shows treatment for leg pain secondary to an injury to the leg that happened after service. </a:t>
            </a:r>
          </a:p>
          <a:p>
            <a:pPr marL="0" indent="0" fontAlgn="base" hangingPunct="0">
              <a:buNone/>
            </a:pPr>
            <a:endParaRPr lang="en-US" sz="2000" dirty="0"/>
          </a:p>
          <a:p>
            <a:pPr marL="0" indent="0">
              <a:buNone/>
            </a:pPr>
            <a:r>
              <a:rPr lang="en-US" sz="2000" b="1" dirty="0"/>
              <a:t>Rationale: </a:t>
            </a:r>
            <a:r>
              <a:rPr lang="en-US" sz="2000" dirty="0"/>
              <a:t>In this case, there is a reason for the disability other than service. Since you have the DBQ with the diagnosis of one of the MUCMI conditions listed in 38 CFR 3.317(a)(2)(i)(B)(1) to (3), no exam is needed. The Veteran's claim has all evidence required; therefore, it can go straight to an RVSR for a decision. See </a:t>
            </a:r>
            <a:r>
              <a:rPr lang="en-US" sz="2000" u="sng" dirty="0">
                <a:hlinkClick r:id="rId3"/>
              </a:rPr>
              <a:t>M21-1, IV.ii.1.E.2.d.</a:t>
            </a:r>
            <a:endParaRPr lang="en-US" sz="2000" dirty="0"/>
          </a:p>
        </p:txBody>
      </p:sp>
      <p:sp>
        <p:nvSpPr>
          <p:cNvPr id="4" name="Slide Number Placeholder 3">
            <a:extLst>
              <a:ext uri="{FF2B5EF4-FFF2-40B4-BE49-F238E27FC236}">
                <a16:creationId xmlns:a16="http://schemas.microsoft.com/office/drawing/2014/main" id="{421194DD-87E5-4371-9024-49D178BB2905}"/>
              </a:ext>
            </a:extLst>
          </p:cNvPr>
          <p:cNvSpPr>
            <a:spLocks noGrp="1"/>
          </p:cNvSpPr>
          <p:nvPr>
            <p:ph type="sldNum" sz="quarter" idx="12"/>
          </p:nvPr>
        </p:nvSpPr>
        <p:spPr/>
        <p:txBody>
          <a:bodyPr/>
          <a:lstStyle/>
          <a:p>
            <a:fld id="{36A6A193-2FDC-48DD-8023-1C75B05EEA9A}" type="slidenum">
              <a:rPr lang="en-US" smtClean="0"/>
              <a:pPr/>
              <a:t>29</a:t>
            </a:fld>
            <a:endParaRPr lang="en-US" dirty="0"/>
          </a:p>
        </p:txBody>
      </p:sp>
    </p:spTree>
    <p:extLst>
      <p:ext uri="{BB962C8B-B14F-4D97-AF65-F5344CB8AC3E}">
        <p14:creationId xmlns:p14="http://schemas.microsoft.com/office/powerpoint/2010/main" val="358300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86FB-460D-4506-90CA-5441A3C61174}"/>
              </a:ext>
            </a:extLst>
          </p:cNvPr>
          <p:cNvSpPr>
            <a:spLocks noGrp="1"/>
          </p:cNvSpPr>
          <p:nvPr>
            <p:ph type="title"/>
          </p:nvPr>
        </p:nvSpPr>
        <p:spPr>
          <a:xfrm>
            <a:off x="228600" y="2885566"/>
            <a:ext cx="8686800" cy="1086867"/>
          </a:xfrm>
        </p:spPr>
        <p:txBody>
          <a:bodyPr/>
          <a:lstStyle/>
          <a:p>
            <a:r>
              <a:rPr lang="en-US" dirty="0"/>
              <a:t>Introduction to: Development Based on Gulf War Veterans with Southwest Asia Service</a:t>
            </a:r>
          </a:p>
        </p:txBody>
      </p:sp>
      <p:sp>
        <p:nvSpPr>
          <p:cNvPr id="4" name="Slide Number Placeholder 3">
            <a:extLst>
              <a:ext uri="{FF2B5EF4-FFF2-40B4-BE49-F238E27FC236}">
                <a16:creationId xmlns:a16="http://schemas.microsoft.com/office/drawing/2014/main" id="{64B4A843-7C30-4BF0-9875-E3C253E49C0B}"/>
              </a:ext>
            </a:extLst>
          </p:cNvPr>
          <p:cNvSpPr>
            <a:spLocks noGrp="1"/>
          </p:cNvSpPr>
          <p:nvPr>
            <p:ph type="sldNum" sz="quarter" idx="12"/>
          </p:nvPr>
        </p:nvSpPr>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4046154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2ECA-B0D3-45EA-910E-D363F35A8C2A}"/>
              </a:ext>
            </a:extLst>
          </p:cNvPr>
          <p:cNvSpPr>
            <a:spLocks noGrp="1"/>
          </p:cNvSpPr>
          <p:nvPr>
            <p:ph type="title"/>
          </p:nvPr>
        </p:nvSpPr>
        <p:spPr>
          <a:xfrm>
            <a:off x="126124" y="2885566"/>
            <a:ext cx="8812924"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421194DD-87E5-4371-9024-49D178BB2905}"/>
              </a:ext>
            </a:extLst>
          </p:cNvPr>
          <p:cNvSpPr>
            <a:spLocks noGrp="1"/>
          </p:cNvSpPr>
          <p:nvPr>
            <p:ph type="sldNum" sz="quarter" idx="12"/>
          </p:nvPr>
        </p:nvSpPr>
        <p:spPr/>
        <p:txBody>
          <a:bodyPr/>
          <a:lstStyle/>
          <a:p>
            <a:fld id="{36A6A193-2FDC-48DD-8023-1C75B05EEA9A}" type="slidenum">
              <a:rPr lang="en-US" smtClean="0"/>
              <a:pPr/>
              <a:t>30</a:t>
            </a:fld>
            <a:endParaRPr lang="en-US" dirty="0"/>
          </a:p>
        </p:txBody>
      </p:sp>
    </p:spTree>
    <p:extLst>
      <p:ext uri="{BB962C8B-B14F-4D97-AF65-F5344CB8AC3E}">
        <p14:creationId xmlns:p14="http://schemas.microsoft.com/office/powerpoint/2010/main" val="973964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067E-666F-4653-ACD7-CCDD4165AFD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F79014C-3D05-44A9-8262-8AD72053BD1C}"/>
              </a:ext>
            </a:extLst>
          </p:cNvPr>
          <p:cNvSpPr>
            <a:spLocks noGrp="1"/>
          </p:cNvSpPr>
          <p:nvPr>
            <p:ph idx="1"/>
          </p:nvPr>
        </p:nvSpPr>
        <p:spPr/>
        <p:txBody>
          <a:bodyPr/>
          <a:lstStyle/>
          <a:p>
            <a:r>
              <a:rPr lang="en-US" sz="2000" dirty="0"/>
              <a:t>VSRs have the responsibility of identifying Southwest Asia Service. </a:t>
            </a:r>
          </a:p>
          <a:p>
            <a:pPr marL="0" indent="0">
              <a:buNone/>
            </a:pPr>
            <a:endParaRPr lang="en-US" sz="2000" dirty="0"/>
          </a:p>
          <a:p>
            <a:r>
              <a:rPr lang="en-US" sz="2000" dirty="0"/>
              <a:t>Proper identification of SWA service will ensure proper examinations.</a:t>
            </a:r>
            <a:r>
              <a:rPr lang="en-US" dirty="0"/>
              <a:t> </a:t>
            </a:r>
          </a:p>
        </p:txBody>
      </p:sp>
      <p:sp>
        <p:nvSpPr>
          <p:cNvPr id="4" name="Slide Number Placeholder 3">
            <a:extLst>
              <a:ext uri="{FF2B5EF4-FFF2-40B4-BE49-F238E27FC236}">
                <a16:creationId xmlns:a16="http://schemas.microsoft.com/office/drawing/2014/main" id="{74EC7D36-3440-4FC5-9F95-9CCB8F9DBCC7}"/>
              </a:ext>
            </a:extLst>
          </p:cNvPr>
          <p:cNvSpPr>
            <a:spLocks noGrp="1"/>
          </p:cNvSpPr>
          <p:nvPr>
            <p:ph type="sldNum" sz="quarter" idx="12"/>
          </p:nvPr>
        </p:nvSpPr>
        <p:spPr/>
        <p:txBody>
          <a:bodyPr/>
          <a:lstStyle/>
          <a:p>
            <a:fld id="{36A6A193-2FDC-48DD-8023-1C75B05EEA9A}" type="slidenum">
              <a:rPr lang="en-US" smtClean="0"/>
              <a:pPr/>
              <a:t>31</a:t>
            </a:fld>
            <a:endParaRPr lang="en-US" dirty="0"/>
          </a:p>
        </p:txBody>
      </p:sp>
    </p:spTree>
    <p:extLst>
      <p:ext uri="{BB962C8B-B14F-4D97-AF65-F5344CB8AC3E}">
        <p14:creationId xmlns:p14="http://schemas.microsoft.com/office/powerpoint/2010/main" val="208469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32</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4441-E27D-44D2-BABD-A6EF355056AA}"/>
              </a:ext>
            </a:extLst>
          </p:cNvPr>
          <p:cNvSpPr>
            <a:spLocks noGrp="1"/>
          </p:cNvSpPr>
          <p:nvPr>
            <p:ph type="title"/>
          </p:nvPr>
        </p:nvSpPr>
        <p:spPr/>
        <p:txBody>
          <a:bodyPr/>
          <a:lstStyle/>
          <a:p>
            <a:r>
              <a:rPr lang="en-US" dirty="0"/>
              <a:t>Purpose of Lesson</a:t>
            </a:r>
          </a:p>
        </p:txBody>
      </p:sp>
      <p:sp>
        <p:nvSpPr>
          <p:cNvPr id="3" name="Content Placeholder 2">
            <a:extLst>
              <a:ext uri="{FF2B5EF4-FFF2-40B4-BE49-F238E27FC236}">
                <a16:creationId xmlns:a16="http://schemas.microsoft.com/office/drawing/2014/main" id="{AFF2EDD3-C112-41D2-BA90-D1331C871057}"/>
              </a:ext>
            </a:extLst>
          </p:cNvPr>
          <p:cNvSpPr>
            <a:spLocks noGrp="1"/>
          </p:cNvSpPr>
          <p:nvPr>
            <p:ph idx="1"/>
          </p:nvPr>
        </p:nvSpPr>
        <p:spPr/>
        <p:txBody>
          <a:bodyPr/>
          <a:lstStyle/>
          <a:p>
            <a:pPr hangingPunct="0">
              <a:spcBef>
                <a:spcPts val="600"/>
              </a:spcBef>
            </a:pPr>
            <a:r>
              <a:rPr lang="en-US" dirty="0"/>
              <a:t>This lesson is intended to introduce and reinforce knowledge of the claims procedures surrounding development for gulf war Veterans with SWA service. This lesson will contain discussions and exercises that will allow you to gain a better understanding of: </a:t>
            </a:r>
          </a:p>
          <a:p>
            <a:pPr marL="342900" lvl="0" indent="-342900" hangingPunct="0">
              <a:buFont typeface="Arial" panose="020B0604020202020204" pitchFamily="34" charset="0"/>
              <a:buChar char="•"/>
            </a:pPr>
            <a:r>
              <a:rPr lang="en-US" dirty="0"/>
              <a:t>initial development for Gulf War Veterans</a:t>
            </a:r>
          </a:p>
          <a:p>
            <a:pPr marL="342900" lvl="0" indent="-342900" hangingPunct="0">
              <a:buFont typeface="Arial" panose="020B0604020202020204" pitchFamily="34" charset="0"/>
              <a:buChar char="•"/>
            </a:pPr>
            <a:r>
              <a:rPr lang="en-US" dirty="0"/>
              <a:t>5103 notification requirements</a:t>
            </a:r>
          </a:p>
          <a:p>
            <a:pPr marL="342900" indent="-342900">
              <a:buFont typeface="Arial" panose="020B0604020202020204" pitchFamily="34" charset="0"/>
              <a:buChar char="•"/>
            </a:pPr>
            <a:r>
              <a:rPr lang="en-US" dirty="0"/>
              <a:t>when an examination is needed</a:t>
            </a:r>
          </a:p>
        </p:txBody>
      </p:sp>
      <p:sp>
        <p:nvSpPr>
          <p:cNvPr id="4" name="Slide Number Placeholder 3">
            <a:extLst>
              <a:ext uri="{FF2B5EF4-FFF2-40B4-BE49-F238E27FC236}">
                <a16:creationId xmlns:a16="http://schemas.microsoft.com/office/drawing/2014/main" id="{C98C28BA-27D2-4BDB-BDAC-03378F7DC094}"/>
              </a:ext>
            </a:extLst>
          </p:cNvPr>
          <p:cNvSpPr>
            <a:spLocks noGrp="1"/>
          </p:cNvSpPr>
          <p:nvPr>
            <p:ph type="sldNum" sz="quarter" idx="12"/>
          </p:nvPr>
        </p:nvSpPr>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133411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290146" y="825785"/>
            <a:ext cx="8563708" cy="1086867"/>
          </a:xfrm>
        </p:spPr>
        <p:txBody>
          <a:bodyPr/>
          <a:lstStyle/>
          <a:p>
            <a:pPr eaLnBrk="1" hangingPunct="1"/>
            <a:r>
              <a:rPr lang="en-US" altLang="en-US" dirty="0">
                <a:effectLst/>
              </a:rPr>
              <a:t>Motivation</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marL="0" lvl="0" indent="0" hangingPunct="0">
              <a:buNone/>
            </a:pPr>
            <a:r>
              <a:rPr lang="en-US" sz="2000" dirty="0"/>
              <a:t>The proper identification and development of SWA service claims will enable VSRs to process these claims more efficiently. This will ensure the proper examination with appropriate language is applied to these type of claims. The proper development to include examination if required will lead to a more streamlined processing of SWA claims and reduce benefit entitlement errors. </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lvl="0" hangingPunct="0"/>
            <a:r>
              <a:rPr lang="en-US" sz="2000" dirty="0"/>
              <a:t>Determine if the Veteran meets Southwest Asia service eligibility as a Gulf War Veteran</a:t>
            </a:r>
          </a:p>
          <a:p>
            <a:pPr lvl="0" hangingPunct="0"/>
            <a:r>
              <a:rPr lang="en-US" sz="2000" dirty="0"/>
              <a:t>Determine if 5103 notification for Gulf War Veterans is required</a:t>
            </a:r>
          </a:p>
          <a:p>
            <a:r>
              <a:rPr lang="en-US" sz="2000" dirty="0"/>
              <a:t>Determine if a VA examination for Gulf War claim is warranted or needed</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33719246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400049" y="2148010"/>
            <a:ext cx="8272463" cy="3916363"/>
          </a:xfrm>
        </p:spPr>
        <p:txBody>
          <a:bodyPr>
            <a:normAutofit/>
          </a:bodyPr>
          <a:lstStyle/>
          <a:p>
            <a:pPr lvl="0" hangingPunct="0"/>
            <a:r>
              <a:rPr lang="en-US" sz="2000" u="sng" dirty="0"/>
              <a:t>38 CFR §3.2 Periods of War</a:t>
            </a:r>
            <a:endParaRPr lang="en-US" sz="2000" dirty="0"/>
          </a:p>
          <a:p>
            <a:pPr lvl="0" hangingPunct="0"/>
            <a:r>
              <a:rPr lang="en-US" sz="2000" u="sng" dirty="0"/>
              <a:t>38 CFR §3.159, Department of Veterans Affairs assistance in developing claims</a:t>
            </a:r>
            <a:endParaRPr lang="en-US" sz="2000" dirty="0"/>
          </a:p>
          <a:p>
            <a:pPr lvl="0" hangingPunct="0"/>
            <a:r>
              <a:rPr lang="en-US" sz="2000" u="sng" dirty="0"/>
              <a:t>38 CFR §3.317, Compensation for certain disabilities occurring in Persian Gulf Veterans</a:t>
            </a:r>
            <a:endParaRPr lang="en-US" sz="2000" dirty="0"/>
          </a:p>
          <a:p>
            <a:r>
              <a:rPr lang="en-US" sz="2000" u="sng" dirty="0"/>
              <a:t>M21-1, Part IV, Subpart ii, Chapter 1, Section E – Developing Claims Based on Service in SWA</a:t>
            </a:r>
            <a:endParaRPr lang="en-US" altLang="en-US" sz="2000"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Topic 1: Verification of Southwest Asia Service</a:t>
            </a:r>
          </a:p>
        </p:txBody>
      </p:sp>
      <p:sp>
        <p:nvSpPr>
          <p:cNvPr id="57347" name="Content Placeholder 2"/>
          <p:cNvSpPr>
            <a:spLocks noGrp="1"/>
          </p:cNvSpPr>
          <p:nvPr>
            <p:ph idx="1"/>
            <p:custDataLst>
              <p:tags r:id="rId2"/>
            </p:custDataLst>
          </p:nvPr>
        </p:nvSpPr>
        <p:spPr>
          <a:xfrm>
            <a:off x="350043" y="1880494"/>
            <a:ext cx="8443913" cy="3916363"/>
          </a:xfrm>
        </p:spPr>
        <p:txBody>
          <a:bodyPr>
            <a:normAutofit/>
          </a:bodyPr>
          <a:lstStyle/>
          <a:p>
            <a:pPr marL="0" indent="0">
              <a:buNone/>
            </a:pPr>
            <a:r>
              <a:rPr lang="en-US" sz="2000" dirty="0"/>
              <a:t>This topic will allow the VSR to determine if the Veteran meets Southwest Asia service eligibility as a Gulf War Veteran.</a:t>
            </a:r>
          </a:p>
          <a:p>
            <a:pPr marL="0" indent="0" hangingPunct="0">
              <a:buNone/>
            </a:pPr>
            <a:r>
              <a:rPr lang="en-US" sz="2000" dirty="0"/>
              <a:t>Upon completion of this topic given all available resources to include the live manual, the VSR will be able to:</a:t>
            </a:r>
          </a:p>
          <a:p>
            <a:pPr lvl="0" hangingPunct="0"/>
            <a:r>
              <a:rPr lang="en-US" sz="2000" dirty="0"/>
              <a:t>identify qualifying SWA service </a:t>
            </a:r>
          </a:p>
          <a:p>
            <a:pPr lvl="0" hangingPunct="0"/>
            <a:r>
              <a:rPr lang="en-US" sz="2000" dirty="0"/>
              <a:t>recognize the steps for qualification</a:t>
            </a:r>
          </a:p>
          <a:p>
            <a:pPr lvl="0" hangingPunct="0"/>
            <a:r>
              <a:rPr lang="en-US" sz="2000" dirty="0"/>
              <a:t>recognize 5103 requirements</a:t>
            </a:r>
          </a:p>
          <a:p>
            <a:pPr marL="0" indent="0" hangingPunct="0">
              <a:buNone/>
            </a:pPr>
            <a:r>
              <a:rPr lang="en-US" sz="2000" dirty="0"/>
              <a:t>The following topic teaching points support the topic objectives: </a:t>
            </a:r>
          </a:p>
          <a:p>
            <a:r>
              <a:rPr lang="en-US" sz="2000" dirty="0"/>
              <a:t>VSRs have the primary responsibility for identifying SWA Service. </a:t>
            </a: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6B50-7C90-40E7-A0EC-57FB5E8F769A}"/>
              </a:ext>
            </a:extLst>
          </p:cNvPr>
          <p:cNvSpPr>
            <a:spLocks noGrp="1"/>
          </p:cNvSpPr>
          <p:nvPr>
            <p:ph type="title"/>
          </p:nvPr>
        </p:nvSpPr>
        <p:spPr>
          <a:xfrm>
            <a:off x="285750" y="806278"/>
            <a:ext cx="8418635" cy="1086867"/>
          </a:xfrm>
        </p:spPr>
        <p:txBody>
          <a:bodyPr/>
          <a:lstStyle/>
          <a:p>
            <a:r>
              <a:rPr lang="en-US" dirty="0"/>
              <a:t>Verification of Service in Southwest Asia </a:t>
            </a:r>
          </a:p>
        </p:txBody>
      </p:sp>
      <p:sp>
        <p:nvSpPr>
          <p:cNvPr id="3" name="Content Placeholder 2">
            <a:extLst>
              <a:ext uri="{FF2B5EF4-FFF2-40B4-BE49-F238E27FC236}">
                <a16:creationId xmlns:a16="http://schemas.microsoft.com/office/drawing/2014/main" id="{1610F03A-07ED-4E93-B21D-CB4467114C51}"/>
              </a:ext>
            </a:extLst>
          </p:cNvPr>
          <p:cNvSpPr>
            <a:spLocks noGrp="1"/>
          </p:cNvSpPr>
          <p:nvPr>
            <p:ph idx="1"/>
          </p:nvPr>
        </p:nvSpPr>
        <p:spPr>
          <a:xfrm>
            <a:off x="285750" y="2057400"/>
            <a:ext cx="8643938" cy="4429125"/>
          </a:xfrm>
        </p:spPr>
        <p:txBody>
          <a:bodyPr/>
          <a:lstStyle/>
          <a:p>
            <a:pPr marL="0" indent="0">
              <a:buNone/>
            </a:pPr>
            <a:r>
              <a:rPr lang="en-US" sz="2000" dirty="0"/>
              <a:t>When reviewing a Veteran's DD214, take a look at the </a:t>
            </a:r>
            <a:r>
              <a:rPr lang="en-US" sz="2000" b="1" dirty="0"/>
              <a:t>REMARKS</a:t>
            </a:r>
            <a:r>
              <a:rPr lang="en-US" sz="2000" dirty="0"/>
              <a:t> block and the field which identifies decorations, medals, badges, citations and campaign ribbons awarded to the Veteran.</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22097EE-ABF1-47B1-9D35-06FB68B322BF}"/>
              </a:ext>
            </a:extLst>
          </p:cNvPr>
          <p:cNvSpPr>
            <a:spLocks noGrp="1"/>
          </p:cNvSpPr>
          <p:nvPr>
            <p:ph type="sldNum" sz="quarter" idx="12"/>
          </p:nvPr>
        </p:nvSpPr>
        <p:spPr/>
        <p:txBody>
          <a:bodyPr/>
          <a:lstStyle/>
          <a:p>
            <a:fld id="{36A6A193-2FDC-48DD-8023-1C75B05EEA9A}" type="slidenum">
              <a:rPr lang="en-US" smtClean="0"/>
              <a:pPr/>
              <a:t>9</a:t>
            </a:fld>
            <a:endParaRPr lang="en-US" dirty="0"/>
          </a:p>
        </p:txBody>
      </p:sp>
      <p:pic>
        <p:nvPicPr>
          <p:cNvPr id="5" name="Picture 4">
            <a:extLst>
              <a:ext uri="{FF2B5EF4-FFF2-40B4-BE49-F238E27FC236}">
                <a16:creationId xmlns:a16="http://schemas.microsoft.com/office/drawing/2014/main" id="{E6F10C31-9831-492E-B2E5-D60044DBCAED}"/>
              </a:ext>
            </a:extLst>
          </p:cNvPr>
          <p:cNvPicPr/>
          <p:nvPr/>
        </p:nvPicPr>
        <p:blipFill>
          <a:blip r:embed="rId3"/>
          <a:stretch>
            <a:fillRect/>
          </a:stretch>
        </p:blipFill>
        <p:spPr>
          <a:xfrm>
            <a:off x="457200" y="3252945"/>
            <a:ext cx="8229600" cy="2897723"/>
          </a:xfrm>
          <a:prstGeom prst="rect">
            <a:avLst/>
          </a:prstGeom>
          <a:ln w="25400" cap="flat">
            <a:solidFill>
              <a:schemeClr val="tx1"/>
            </a:solidFill>
            <a:miter lim="800000"/>
          </a:ln>
        </p:spPr>
      </p:pic>
    </p:spTree>
    <p:extLst>
      <p:ext uri="{BB962C8B-B14F-4D97-AF65-F5344CB8AC3E}">
        <p14:creationId xmlns:p14="http://schemas.microsoft.com/office/powerpoint/2010/main" val="1626457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Development for Gulf War Veterans Based on Southwest Asia Service&amp;quot;&quot;/&gt;&lt;property id=&quot;20307&quot; value=&quot;261&quot;/&gt;&lt;/object&gt;&lt;object type=&quot;3&quot; unique_id=&quot;10046&quot;&gt;&lt;property id=&quot;20148&quot; value=&quot;5&quot;/&gt;&lt;property id=&quot;20300&quot; value=&quot;Slide 5 - &amp;quot;Motivation&amp;quot;&quot;/&gt;&lt;property id=&quot;20307&quot; value=&quot;262&quot;/&gt;&lt;/object&gt;&lt;object type=&quot;3&quot; unique_id=&quot;10047&quot;&gt;&lt;property id=&quot;20148&quot; value=&quot;5&quot;/&gt;&lt;property id=&quot;20300&quot; value=&quot;Slide 7 - &amp;quot;References&amp;quot;&quot;/&gt;&lt;property id=&quot;20307&quot; value=&quot;263&quot;/&gt;&lt;/object&gt;&lt;object type=&quot;3&quot; unique_id=&quot;10048&quot;&gt;&lt;property id=&quot;20148&quot; value=&quot;5&quot;/&gt;&lt;property id=&quot;20300&quot; value=&quot;Slide 8 - &amp;quot;Topic 1: Verification of Southwest Asia Service&amp;quot;&quot;/&gt;&lt;property id=&quot;20307&quot; value=&quot;264&quot;/&gt;&lt;/object&gt;&lt;object type=&quot;3&quot; unique_id=&quot;10063&quot;&gt;&lt;property id=&quot;20148&quot; value=&quot;5&quot;/&gt;&lt;property id=&quot;20300&quot; value=&quot;Slide 32 - &amp;quot;Review&amp;quot;&quot;/&gt;&lt;property id=&quot;20307&quot; value=&quot;280&quot;/&gt;&lt;/object&gt;&lt;object type=&quot;3&quot; unique_id=&quot;10268&quot;&gt;&lt;property id=&quot;20148&quot; value=&quot;5&quot;/&gt;&lt;property id=&quot;20300&quot; value=&quot;Slide 16 - &amp;quot;Topic 2: Overview of Southwest Asia Exams  &amp;quot;&quot;/&gt;&lt;property id=&quot;20307&quot; value=&quot;281&quot;/&gt;&lt;/object&gt;&lt;object type=&quot;3&quot; unique_id=&quot;10269&quot;&gt;&lt;property id=&quot;20148&quot; value=&quot;5&quot;/&gt;&lt;property id=&quot;20300&quot; value=&quot;Slide 17 - &amp;quot;Overview of SWA Exams&amp;quot;&quot;/&gt;&lt;property id=&quot;20307&quot; value=&quot;282&quot;/&gt;&lt;/object&gt;&lt;object type=&quot;3&quot; unique_id=&quot;10270&quot;&gt;&lt;property id=&quot;20148&quot; value=&quot;5&quot;/&gt;&lt;property id=&quot;20300&quot; value=&quot;Slide 2 - &amp;quot;Course Agenda&amp;quot;&quot;/&gt;&lt;property id=&quot;20307&quot; value=&quot;283&quot;/&gt;&lt;/object&gt;&lt;object type=&quot;3&quot; unique_id=&quot;10271&quot;&gt;&lt;property id=&quot;20148&quot; value=&quot;5&quot;/&gt;&lt;property id=&quot;20300&quot; value=&quot;Slide 3 - &amp;quot;Introduction to: Development Based on Gulf War Veterans with Southwest Asia Service&amp;quot;&quot;/&gt;&lt;property id=&quot;20307&quot; value=&quot;284&quot;/&gt;&lt;/object&gt;&lt;object type=&quot;3&quot; unique_id=&quot;10272&quot;&gt;&lt;property id=&quot;20148&quot; value=&quot;5&quot;/&gt;&lt;property id=&quot;20300&quot; value=&quot;Slide 4 - &amp;quot;Purpose of Lesson&amp;quot;&quot;/&gt;&lt;property id=&quot;20307&quot; value=&quot;285&quot;/&gt;&lt;/object&gt;&lt;object type=&quot;3&quot; unique_id=&quot;10273&quot;&gt;&lt;property id=&quot;20148&quot; value=&quot;5&quot;/&gt;&lt;property id=&quot;20300&quot; value=&quot;Slide 9 - &amp;quot;Verification of Service in Southwest Asia &amp;quot;&quot;/&gt;&lt;property id=&quot;20307&quot; value=&quot;286&quot;/&gt;&lt;/object&gt;&lt;object type=&quot;3&quot; unique_id=&quot;10274&quot;&gt;&lt;property id=&quot;20148&quot; value=&quot;5&quot;/&gt;&lt;property id=&quot;20300&quot; value=&quot;Slide 10 - &amp;quot;Verification of Service in SWA (Cont.)&amp;quot;&quot;/&gt;&lt;property id=&quot;20307&quot; value=&quot;287&quot;/&gt;&lt;/object&gt;&lt;object type=&quot;3&quot; unique_id=&quot;10275&quot;&gt;&lt;property id=&quot;20148&quot; value=&quot;5&quot;/&gt;&lt;property id=&quot;20300&quot; value=&quot;Slide 12 - &amp;quot;Requesting Medical Evidence in Claims under  38 CFR 3.317&amp;quot;&quot;/&gt;&lt;property id=&quot;20307&quot; value=&quot;288&quot;/&gt;&lt;/object&gt;&lt;object type=&quot;3&quot; unique_id=&quot;10276&quot;&gt;&lt;property id=&quot;20148&quot; value=&quot;5&quot;/&gt;&lt;property id=&quot;20300&quot; value=&quot;Slide 13 - &amp;quot;Exposure to Environmental Hazards  but claims no disability &amp;quot;&quot;/&gt;&lt;property id=&quot;20307&quot; value=&quot;289&quot;/&gt;&lt;/object&gt;&lt;object type=&quot;3&quot; unique_id=&quot;10277&quot;&gt;&lt;property id=&quot;20148&quot; value=&quot;5&quot;/&gt;&lt;property id=&quot;20300&quot; value=&quot;Slide 14 - &amp;quot;5103 Notification Requirement&amp;quot;&quot;/&gt;&lt;property id=&quot;20307&quot; value=&quot;290&quot;/&gt;&lt;/object&gt;&lt;object type=&quot;3&quot; unique_id=&quot;10278&quot;&gt;&lt;property id=&quot;20148&quot; value=&quot;5&quot;/&gt;&lt;property id=&quot;20300&quot; value=&quot;Slide 15 - &amp;quot;Knowledge Check&amp;quot;&quot;/&gt;&lt;property id=&quot;20307&quot; value=&quot;291&quot;/&gt;&lt;/object&gt;&lt;object type=&quot;3&quot; unique_id=&quot;10279&quot;&gt;&lt;property id=&quot;20148&quot; value=&quot;5&quot;/&gt;&lt;property id=&quot;20300&quot; value=&quot;Slide 18 - &amp;quot;When an Exam is Necessary in SWA Claims &amp;quot;&quot;/&gt;&lt;property id=&quot;20307&quot; value=&quot;292&quot;/&gt;&lt;/object&gt;&lt;object type=&quot;3&quot; unique_id=&quot;10280&quot;&gt;&lt;property id=&quot;20148&quot; value=&quot;5&quot;/&gt;&lt;property id=&quot;20300&quot; value=&quot;Slide 19 - &amp;quot;Knowledge Check&amp;quot;&quot;/&gt;&lt;property id=&quot;20307&quot; value=&quot;293&quot;/&gt;&lt;/object&gt;&lt;object type=&quot;3&quot; unique_id=&quot;10281&quot;&gt;&lt;property id=&quot;20148&quot; value=&quot;5&quot;/&gt;&lt;property id=&quot;20300&quot; value=&quot;Slide 20 - &amp;quot;Topic 3: Requesting Southwest Asia Exams   &amp;quot;&quot;/&gt;&lt;property id=&quot;20307&quot; value=&quot;294&quot;/&gt;&lt;/object&gt;&lt;object type=&quot;3&quot; unique_id=&quot;10282&quot;&gt;&lt;property id=&quot;20148&quot; value=&quot;5&quot;/&gt;&lt;property id=&quot;20300&quot; value=&quot;Slide 21 - &amp;quot;Ordering a Gulf War General Medical Exam&amp;quot;&quot;/&gt;&lt;property id=&quot;20307&quot; value=&quot;295&quot;/&gt;&lt;/object&gt;&lt;object type=&quot;3&quot; unique_id=&quot;10283&quot;&gt;&lt;property id=&quot;20148&quot; value=&quot;5&quot;/&gt;&lt;property id=&quot;20300&quot; value=&quot;Slide 22 - &amp;quot;Ordering a Gulf War General Medical Exam (Cont.)&amp;quot;&quot;/&gt;&lt;property id=&quot;20307&quot; value=&quot;296&quot;/&gt;&lt;/object&gt;&lt;object type=&quot;3&quot; unique_id=&quot;10284&quot;&gt;&lt;property id=&quot;20148&quot; value=&quot;5&quot;/&gt;&lt;property id=&quot;20300&quot; value=&quot;Slide 23 - &amp;quot;Ordering a Gulf War General Medical Exam&amp;quot;&quot;/&gt;&lt;property id=&quot;20307&quot; value=&quot;297&quot;/&gt;&lt;/object&gt;&lt;object type=&quot;3&quot; unique_id=&quot;10285&quot;&gt;&lt;property id=&quot;20148&quot; value=&quot;5&quot;/&gt;&lt;property id=&quot;20300&quot; value=&quot;Slide 24 - &amp;quot;Ordering a Gulf War General Medical Exam&amp;quot;&quot;/&gt;&lt;property id=&quot;20307&quot; value=&quot;298&quot;/&gt;&lt;/object&gt;&lt;object type=&quot;3&quot; unique_id=&quot;10286&quot;&gt;&lt;property id=&quot;20148&quot; value=&quot;5&quot;/&gt;&lt;property id=&quot;20300&quot; value=&quot;Slide 25 - &amp;quot;Required Language in Exams for SWA Claims&amp;quot;&quot;/&gt;&lt;property id=&quot;20307&quot; value=&quot;299&quot;/&gt;&lt;/object&gt;&lt;object type=&quot;3&quot; unique_id=&quot;10287&quot;&gt;&lt;property id=&quot;20148&quot; value=&quot;5&quot;/&gt;&lt;property id=&quot;20300&quot; value=&quot;Slide 26 - &amp;quot;Clinical Diagnosis for SWA Claim&amp;quot;&quot;/&gt;&lt;property id=&quot;20307&quot; value=&quot;300&quot;/&gt;&lt;/object&gt;&lt;object type=&quot;3&quot; unique_id=&quot;10288&quot;&gt;&lt;property id=&quot;20148&quot; value=&quot;5&quot;/&gt;&lt;property id=&quot;20300&quot; value=&quot;Slide 27 - &amp;quot;No Potential Entitlement under 38 CFR 3.317&amp;quot;&quot;/&gt;&lt;property id=&quot;20307&quot; value=&quot;301&quot;/&gt;&lt;/object&gt;&lt;object type=&quot;3&quot; unique_id=&quot;10289&quot;&gt;&lt;property id=&quot;20148&quot; value=&quot;5&quot;/&gt;&lt;property id=&quot;20300&quot; value=&quot;Slide 28 - &amp;quot;Evidence under 38 CFR 3.317 Received&amp;quot;&quot;/&gt;&lt;property id=&quot;20307&quot; value=&quot;302&quot;/&gt;&lt;/object&gt;&lt;object type=&quot;3&quot; unique_id=&quot;10290&quot;&gt;&lt;property id=&quot;20148&quot; value=&quot;5&quot;/&gt;&lt;property id=&quot;20300&quot; value=&quot;Slide 29 - &amp;quot;SC Established Under Another Regulation&amp;quot;&quot;/&gt;&lt;property id=&quot;20307&quot; value=&quot;303&quot;/&gt;&lt;/object&gt;&lt;object type=&quot;3&quot; unique_id=&quot;10291&quot;&gt;&lt;property id=&quot;20148&quot; value=&quot;5&quot;/&gt;&lt;property id=&quot;20300&quot; value=&quot;Slide 31 - &amp;quot;Conclusion&amp;quot;&quot;/&gt;&lt;property id=&quot;20307&quot; value=&quot;304&quot;/&gt;&lt;/object&gt;&lt;object type=&quot;3&quot; unique_id=&quot;10385&quot;&gt;&lt;property id=&quot;20148&quot; value=&quot;5&quot;/&gt;&lt;property id=&quot;20300&quot; value=&quot;Slide 11 - &amp;quot;Verification of Service in SWA Service (Cont.)&amp;quot;&quot;/&gt;&lt;property id=&quot;20307&quot; value=&quot;305&quot;/&gt;&lt;/object&gt;&lt;object type=&quot;3&quot; unique_id=&quot;10721&quot;&gt;&lt;property id=&quot;20148&quot; value=&quot;5&quot;/&gt;&lt;property id=&quot;20300&quot; value=&quot;Slide 6 - &amp;quot;Lesson Objectives&amp;quot;&quot;/&gt;&lt;property id=&quot;20307&quot; value=&quot;306&quot;/&gt;&lt;/object&gt;&lt;object type=&quot;3&quot; unique_id=&quot;10854&quot;&gt;&lt;property id=&quot;20148&quot; value=&quot;5&quot;/&gt;&lt;property id=&quot;20300&quot; value=&quot;Slide 30 - &amp;quot;Knowledge Check&amp;quot;&quot;/&gt;&lt;property id=&quot;20307&quot; value=&quot;30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RO317-839076992-15112</_dlc_DocId>
    <_dlc_DocIdUrl xmlns="b62c6c12-24c5-4d47-ac4d-c5cc93bcdf7b">
      <Url>https://vaww.vashare.vba.va.gov/sites/SPTNCIO/focusedveterans/training/VSRvirtualtraining/_layouts/15/DocIdRedir.aspx?ID=RO317-839076992-15112</Url>
      <Description>RO317-839076992-15112</Description>
    </_dlc_DocIdUrl>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F7950644-92ED-4E86-BDFC-5C32F42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BE40C-E79F-4960-8CB6-C28E1CE322E4}">
  <ds:schemaRefs>
    <ds:schemaRef ds:uri="http://schemas.microsoft.com/sharepoint/events"/>
  </ds:schemaRefs>
</ds:datastoreItem>
</file>

<file path=customXml/itemProps4.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6956</TotalTime>
  <Words>2627</Words>
  <Application>Microsoft Office PowerPoint</Application>
  <PresentationFormat>On-screen Show (4:3)</PresentationFormat>
  <Paragraphs>240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Symbol</vt:lpstr>
      <vt:lpstr>Tahoma</vt:lpstr>
      <vt:lpstr>Times New Roman</vt:lpstr>
      <vt:lpstr>Verdana</vt:lpstr>
      <vt:lpstr>VA Design Style Theme 2</vt:lpstr>
      <vt:lpstr>Development for Gulf War Veterans Based on Southwest Asia Service</vt:lpstr>
      <vt:lpstr>Course Agenda</vt:lpstr>
      <vt:lpstr>Introduction to: Development Based on Gulf War Veterans with Southwest Asia Service</vt:lpstr>
      <vt:lpstr>Purpose of Lesson</vt:lpstr>
      <vt:lpstr>Motivation</vt:lpstr>
      <vt:lpstr>Lesson Objectives</vt:lpstr>
      <vt:lpstr>References</vt:lpstr>
      <vt:lpstr>Topic 1: Verification of Southwest Asia Service</vt:lpstr>
      <vt:lpstr>Verification of Service in Southwest Asia </vt:lpstr>
      <vt:lpstr>Verification of Service in SWA (Cont.)</vt:lpstr>
      <vt:lpstr>Verification of Service in SWA Service (Cont.)</vt:lpstr>
      <vt:lpstr>Requesting Medical Evidence in Claims under  38 CFR 3.317</vt:lpstr>
      <vt:lpstr>Exposure to Environmental Hazards  but claims no disability </vt:lpstr>
      <vt:lpstr>5103 Notification Requirement</vt:lpstr>
      <vt:lpstr>Knowledge Check</vt:lpstr>
      <vt:lpstr>Topic 2: Overview of Southwest Asia Exams  </vt:lpstr>
      <vt:lpstr>Overview of SWA Exams</vt:lpstr>
      <vt:lpstr>When an Exam is Necessary in SWA Claims </vt:lpstr>
      <vt:lpstr>Knowledge Check</vt:lpstr>
      <vt:lpstr>Topic 3: Requesting Southwest Asia Exams   </vt:lpstr>
      <vt:lpstr>Ordering a Gulf War General Medical Exam</vt:lpstr>
      <vt:lpstr>Ordering a Gulf War General Medical Exam (Cont.)</vt:lpstr>
      <vt:lpstr>Ordering a Gulf War General Medical Exam</vt:lpstr>
      <vt:lpstr>Ordering a Gulf War General Medical Exam</vt:lpstr>
      <vt:lpstr>Required Language in Exams for SWA Claims</vt:lpstr>
      <vt:lpstr>Clinical Diagnosis for SWA Claim</vt:lpstr>
      <vt:lpstr>No Potential Entitlement under 38 CFR 3.317</vt:lpstr>
      <vt:lpstr>Evidence under 38 CFR 3.317 Received</vt:lpstr>
      <vt:lpstr>SC Established Under Another Regulation</vt:lpstr>
      <vt:lpstr>Knowledge Check</vt:lpstr>
      <vt:lpstr>Conclusion</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Based on Gulf War Veterans with SWA Service PowerPoint Presentation</dc:title>
  <dc:subject>VSR</dc:subject>
  <dc:creator>Department of Veterans Affairs, Veterans Benefits Administration, Compensation Service, STAFF</dc:creator>
  <cp:keywords>Gulf War, SWA, sothwest asia, service exams, examination, DD 214, verification of service, 38 CFR 3.317</cp:keywords>
  <dc:description/>
  <cp:lastModifiedBy>Kathy Poole</cp:lastModifiedBy>
  <cp:revision>510</cp:revision>
  <dcterms:created xsi:type="dcterms:W3CDTF">2014-04-30T02:32:11Z</dcterms:created>
  <dcterms:modified xsi:type="dcterms:W3CDTF">2020-09-30T17:57:52Z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