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30"/>
  </p:notesMasterIdLst>
  <p:handoutMasterIdLst>
    <p:handoutMasterId r:id="rId31"/>
  </p:handoutMasterIdLst>
  <p:sldIdLst>
    <p:sldId id="261" r:id="rId6"/>
    <p:sldId id="286" r:id="rId7"/>
    <p:sldId id="262" r:id="rId8"/>
    <p:sldId id="283" r:id="rId9"/>
    <p:sldId id="284" r:id="rId10"/>
    <p:sldId id="287" r:id="rId11"/>
    <p:sldId id="288" r:id="rId12"/>
    <p:sldId id="264" r:id="rId13"/>
    <p:sldId id="294" r:id="rId14"/>
    <p:sldId id="289" r:id="rId15"/>
    <p:sldId id="290" r:id="rId16"/>
    <p:sldId id="291" r:id="rId17"/>
    <p:sldId id="292" r:id="rId18"/>
    <p:sldId id="281" r:id="rId19"/>
    <p:sldId id="295" r:id="rId20"/>
    <p:sldId id="296" r:id="rId21"/>
    <p:sldId id="297" r:id="rId22"/>
    <p:sldId id="298" r:id="rId23"/>
    <p:sldId id="299" r:id="rId24"/>
    <p:sldId id="301" r:id="rId25"/>
    <p:sldId id="302" r:id="rId26"/>
    <p:sldId id="300" r:id="rId27"/>
    <p:sldId id="303" r:id="rId28"/>
    <p:sldId id="280"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Standfield, Keith VBAVACO" initials="SKV" lastIdx="1" clrIdx="2">
    <p:extLst>
      <p:ext uri="{19B8F6BF-5375-455C-9EA6-DF929625EA0E}">
        <p15:presenceInfo xmlns:p15="http://schemas.microsoft.com/office/powerpoint/2012/main" userId="S::Keith.Standfield@va.gov::c461930f-d129-4aba-857d-f2d415348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772" autoAdjust="0"/>
  </p:normalViewPr>
  <p:slideViewPr>
    <p:cSldViewPr snapToGrid="0">
      <p:cViewPr varScale="1">
        <p:scale>
          <a:sx n="103" d="100"/>
          <a:sy n="10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9/29/2020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the Introduction to Medical Electronic Performance Support System (E P S S) course. To advance each slide, click anywhere on the screen.</a:t>
            </a: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how to access Medical EPSS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how to access the Help Menu</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Determine how to access the menu tabs at the top of the Medical EPSS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Determine how to utilize the Search function box on the main menu</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other reference tools </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Locate elements within the Medical EPSS in a practical activity</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3</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4823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83859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24</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hyperlink" Target="https://www.va.gov/oig/hotlin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baw.vba.va.gov/bl/21/corona.htm" TargetMode="External"/><Relationship Id="rId2" Type="http://schemas.openxmlformats.org/officeDocument/2006/relationships/hyperlink" Target="https://vaww.compensation.pension.km.va.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fontScale="90000"/>
          </a:bodyPr>
          <a:lstStyle/>
          <a:p>
            <a:pPr>
              <a:spcAft>
                <a:spcPts val="600"/>
              </a:spcAft>
              <a:defRPr/>
            </a:pPr>
            <a:r>
              <a:rPr lang="en-US" dirty="0"/>
              <a:t>Accuracy of Disability Benefit Evaluations for Veterans' Service-Connected Heart Diseases</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October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DC99-346F-458E-8C8E-67E1E9590355}"/>
              </a:ext>
            </a:extLst>
          </p:cNvPr>
          <p:cNvSpPr>
            <a:spLocks noGrp="1"/>
          </p:cNvSpPr>
          <p:nvPr>
            <p:ph type="title"/>
          </p:nvPr>
        </p:nvSpPr>
        <p:spPr/>
        <p:txBody>
          <a:bodyPr/>
          <a:lstStyle/>
          <a:p>
            <a:r>
              <a:rPr lang="en-US" dirty="0"/>
              <a:t>Cardiovascular Disability Benefits Questionnaire (DBQ) Sufficiency</a:t>
            </a:r>
          </a:p>
        </p:txBody>
      </p:sp>
      <p:sp>
        <p:nvSpPr>
          <p:cNvPr id="3" name="Content Placeholder 2">
            <a:extLst>
              <a:ext uri="{FF2B5EF4-FFF2-40B4-BE49-F238E27FC236}">
                <a16:creationId xmlns:a16="http://schemas.microsoft.com/office/drawing/2014/main" id="{1A54BD14-B479-4B26-881B-D63D3D1AB0B7}"/>
              </a:ext>
            </a:extLst>
          </p:cNvPr>
          <p:cNvSpPr>
            <a:spLocks noGrp="1"/>
          </p:cNvSpPr>
          <p:nvPr>
            <p:ph idx="1"/>
          </p:nvPr>
        </p:nvSpPr>
        <p:spPr/>
        <p:txBody>
          <a:bodyPr/>
          <a:lstStyle/>
          <a:p>
            <a:r>
              <a:rPr lang="en-US" dirty="0">
                <a:solidFill>
                  <a:srgbClr val="000000"/>
                </a:solidFill>
              </a:rPr>
              <a:t>A disability benefits questionnaire is determined to be insufficient if it does not contain enough findings to render a decision on the claim. For example, this could include missed fields on the disability benefits questionnaire or conflicting or unclear statements by the medical provider.</a:t>
            </a:r>
            <a:endParaRPr lang="en-US" dirty="0"/>
          </a:p>
          <a:p>
            <a:endParaRPr lang="en-US" dirty="0"/>
          </a:p>
          <a:p>
            <a:r>
              <a:rPr lang="en-US" dirty="0"/>
              <a:t>The OIG review team found </a:t>
            </a:r>
            <a:r>
              <a:rPr lang="en-US" u="sng" dirty="0"/>
              <a:t>RVSRs had not consistently requested clarification necessary for making disability evaluations</a:t>
            </a:r>
            <a:r>
              <a:rPr lang="en-US" dirty="0"/>
              <a:t>. For example, a medical provider may have indicated one measurement was used to evaluate the heart disease but then provided an additional statement that another measurement was better. </a:t>
            </a:r>
            <a:r>
              <a:rPr lang="en-US" u="sng" dirty="0"/>
              <a:t>Per VBA guidance, the RVSR should request clarification from the medical provider if the disability benefits questionnaire is insufficient. </a:t>
            </a:r>
          </a:p>
          <a:p>
            <a:endParaRPr lang="en-US" dirty="0"/>
          </a:p>
        </p:txBody>
      </p:sp>
      <p:sp>
        <p:nvSpPr>
          <p:cNvPr id="4" name="Slide Number Placeholder 3">
            <a:extLst>
              <a:ext uri="{FF2B5EF4-FFF2-40B4-BE49-F238E27FC236}">
                <a16:creationId xmlns:a16="http://schemas.microsoft.com/office/drawing/2014/main" id="{8BFBD7FB-C182-4A93-B1F9-D764A7E78EBE}"/>
              </a:ext>
            </a:extLst>
          </p:cNvPr>
          <p:cNvSpPr>
            <a:spLocks noGrp="1"/>
          </p:cNvSpPr>
          <p:nvPr>
            <p:ph type="sldNum" sz="quarter" idx="12"/>
          </p:nvPr>
        </p:nvSpPr>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211503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5A8B-28A1-49E6-8FE8-7BAD935C1F3A}"/>
              </a:ext>
            </a:extLst>
          </p:cNvPr>
          <p:cNvSpPr>
            <a:spLocks noGrp="1"/>
          </p:cNvSpPr>
          <p:nvPr>
            <p:ph type="title"/>
          </p:nvPr>
        </p:nvSpPr>
        <p:spPr/>
        <p:txBody>
          <a:bodyPr>
            <a:normAutofit fontScale="90000"/>
          </a:bodyPr>
          <a:lstStyle/>
          <a:p>
            <a:r>
              <a:rPr lang="en-US" dirty="0"/>
              <a:t>Cardiovascular Disability Benefits Questionnaire (DBQ) Sufficiency</a:t>
            </a:r>
            <a:br>
              <a:rPr lang="en-US" dirty="0"/>
            </a:br>
            <a:endParaRPr lang="en-US" dirty="0"/>
          </a:p>
        </p:txBody>
      </p:sp>
      <p:graphicFrame>
        <p:nvGraphicFramePr>
          <p:cNvPr id="5" name="Content Placeholder 4">
            <a:extLst>
              <a:ext uri="{FF2B5EF4-FFF2-40B4-BE49-F238E27FC236}">
                <a16:creationId xmlns:a16="http://schemas.microsoft.com/office/drawing/2014/main" id="{1B38D073-1525-4C50-AF99-A42AB657C222}"/>
              </a:ext>
            </a:extLst>
          </p:cNvPr>
          <p:cNvGraphicFramePr>
            <a:graphicFrameLocks noGrp="1"/>
          </p:cNvGraphicFramePr>
          <p:nvPr>
            <p:ph idx="1"/>
            <p:extLst>
              <p:ext uri="{D42A27DB-BD31-4B8C-83A1-F6EECF244321}">
                <p14:modId xmlns:p14="http://schemas.microsoft.com/office/powerpoint/2010/main" val="2196497898"/>
              </p:ext>
            </p:extLst>
          </p:nvPr>
        </p:nvGraphicFramePr>
        <p:xfrm>
          <a:off x="1048624" y="2406874"/>
          <a:ext cx="6878972" cy="2827856"/>
        </p:xfrm>
        <a:graphic>
          <a:graphicData uri="http://schemas.openxmlformats.org/drawingml/2006/table">
            <a:tbl>
              <a:tblPr firstRow="1" firstCol="1" bandRow="1">
                <a:tableStyleId>{5C22544A-7EE6-4342-B048-85BDC9FD1C3A}</a:tableStyleId>
              </a:tblPr>
              <a:tblGrid>
                <a:gridCol w="3439486">
                  <a:extLst>
                    <a:ext uri="{9D8B030D-6E8A-4147-A177-3AD203B41FA5}">
                      <a16:colId xmlns:a16="http://schemas.microsoft.com/office/drawing/2014/main" val="482322553"/>
                    </a:ext>
                  </a:extLst>
                </a:gridCol>
                <a:gridCol w="3439486">
                  <a:extLst>
                    <a:ext uri="{9D8B030D-6E8A-4147-A177-3AD203B41FA5}">
                      <a16:colId xmlns:a16="http://schemas.microsoft.com/office/drawing/2014/main" val="113052287"/>
                    </a:ext>
                  </a:extLst>
                </a:gridCol>
              </a:tblGrid>
              <a:tr h="201990">
                <a:tc>
                  <a:txBody>
                    <a:bodyPr/>
                    <a:lstStyle/>
                    <a:p>
                      <a:pPr marL="0" marR="0" hangingPunct="0">
                        <a:lnSpc>
                          <a:spcPts val="1350"/>
                        </a:lnSpc>
                        <a:spcBef>
                          <a:spcPts val="600"/>
                        </a:spcBef>
                        <a:spcAft>
                          <a:spcPts val="0"/>
                        </a:spcAft>
                      </a:pPr>
                      <a:r>
                        <a:rPr lang="en-US" sz="1200" b="1" dirty="0">
                          <a:solidFill>
                            <a:schemeClr val="tx1"/>
                          </a:solidFill>
                          <a:effectLst/>
                        </a:rPr>
                        <a:t>If…</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lnSpc>
                          <a:spcPts val="1350"/>
                        </a:lnSpc>
                        <a:spcBef>
                          <a:spcPts val="600"/>
                        </a:spcBef>
                        <a:spcAft>
                          <a:spcPts val="0"/>
                        </a:spcAft>
                      </a:pPr>
                      <a:r>
                        <a:rPr lang="en-US" sz="1200" b="1" dirty="0">
                          <a:solidFill>
                            <a:schemeClr val="tx1"/>
                          </a:solidFill>
                          <a:effectLst/>
                        </a:rPr>
                        <a:t>Then…</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4268681"/>
                  </a:ext>
                </a:extLst>
              </a:tr>
              <a:tr h="1009948">
                <a:tc>
                  <a:txBody>
                    <a:bodyPr/>
                    <a:lstStyle/>
                    <a:p>
                      <a:pPr marL="0" marR="0" hangingPunct="0">
                        <a:lnSpc>
                          <a:spcPts val="1350"/>
                        </a:lnSpc>
                        <a:spcBef>
                          <a:spcPts val="600"/>
                        </a:spcBef>
                        <a:spcAft>
                          <a:spcPts val="0"/>
                        </a:spcAft>
                      </a:pPr>
                      <a:r>
                        <a:rPr lang="en-US" sz="1200" b="0" dirty="0">
                          <a:solidFill>
                            <a:schemeClr val="tx1"/>
                          </a:solidFill>
                          <a:effectLst/>
                        </a:rPr>
                        <a:t>A medical provider may have indicated one measurement was used to evaluate the heart disease but then provided an additional statement that another measurement was better</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lnSpc>
                          <a:spcPts val="1350"/>
                        </a:lnSpc>
                        <a:spcBef>
                          <a:spcPts val="600"/>
                        </a:spcBef>
                        <a:spcAft>
                          <a:spcPts val="0"/>
                        </a:spcAft>
                      </a:pPr>
                      <a:r>
                        <a:rPr lang="en-US" sz="1200" dirty="0">
                          <a:effectLst/>
                        </a:rPr>
                        <a:t>decision makers should request clarification from the medical provider if the DBQ is insufficient.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12134814"/>
                  </a:ext>
                </a:extLst>
              </a:tr>
              <a:tr h="807959">
                <a:tc>
                  <a:txBody>
                    <a:bodyPr/>
                    <a:lstStyle/>
                    <a:p>
                      <a:pPr marL="0" marR="0" hangingPunct="0">
                        <a:lnSpc>
                          <a:spcPts val="1350"/>
                        </a:lnSpc>
                        <a:spcBef>
                          <a:spcPts val="600"/>
                        </a:spcBef>
                        <a:spcAft>
                          <a:spcPts val="0"/>
                        </a:spcAft>
                      </a:pPr>
                      <a:r>
                        <a:rPr lang="en-US" sz="1200" b="0" dirty="0">
                          <a:solidFill>
                            <a:schemeClr val="tx1"/>
                          </a:solidFill>
                          <a:effectLst/>
                        </a:rPr>
                        <a:t>the evidence is ambiguous or incomplete, such as in the case of insufficient or conflicting information on a DBQ</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lnSpc>
                          <a:spcPts val="1350"/>
                        </a:lnSpc>
                        <a:spcBef>
                          <a:spcPts val="600"/>
                        </a:spcBef>
                        <a:spcAft>
                          <a:spcPts val="0"/>
                        </a:spcAft>
                      </a:pPr>
                      <a:r>
                        <a:rPr lang="en-US" sz="1200" dirty="0">
                          <a:effectLst/>
                        </a:rPr>
                        <a:t>decision makers to seek medical clarification before completing a disability evaluation.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5266198"/>
                  </a:ext>
                </a:extLst>
              </a:tr>
              <a:tr h="807959">
                <a:tc>
                  <a:txBody>
                    <a:bodyPr/>
                    <a:lstStyle/>
                    <a:p>
                      <a:pPr marL="0" marR="0" hangingPunct="0">
                        <a:lnSpc>
                          <a:spcPts val="1350"/>
                        </a:lnSpc>
                        <a:spcBef>
                          <a:spcPts val="600"/>
                        </a:spcBef>
                        <a:spcAft>
                          <a:spcPts val="0"/>
                        </a:spcAft>
                      </a:pPr>
                      <a:r>
                        <a:rPr lang="en-US" sz="1200" b="0" dirty="0">
                          <a:solidFill>
                            <a:schemeClr val="tx1"/>
                          </a:solidFill>
                          <a:effectLst/>
                        </a:rPr>
                        <a:t>the DBQ requires clarification</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lnSpc>
                          <a:spcPts val="1350"/>
                        </a:lnSpc>
                        <a:spcBef>
                          <a:spcPts val="600"/>
                        </a:spcBef>
                        <a:spcAft>
                          <a:spcPts val="0"/>
                        </a:spcAft>
                      </a:pPr>
                      <a:r>
                        <a:rPr lang="en-US" sz="1200" dirty="0">
                          <a:effectLst/>
                        </a:rPr>
                        <a:t>the decision maker should not inappropriately apply reasonable doubt or “higher of two evaluations”, the examination should be returned for clarification.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64915054"/>
                  </a:ext>
                </a:extLst>
              </a:tr>
            </a:tbl>
          </a:graphicData>
        </a:graphic>
      </p:graphicFrame>
      <p:sp>
        <p:nvSpPr>
          <p:cNvPr id="4" name="Slide Number Placeholder 3">
            <a:extLst>
              <a:ext uri="{FF2B5EF4-FFF2-40B4-BE49-F238E27FC236}">
                <a16:creationId xmlns:a16="http://schemas.microsoft.com/office/drawing/2014/main" id="{DDFA5FE3-6AE1-426E-8C86-36A65FF739C9}"/>
              </a:ext>
            </a:extLst>
          </p:cNvPr>
          <p:cNvSpPr>
            <a:spLocks noGrp="1"/>
          </p:cNvSpPr>
          <p:nvPr>
            <p:ph type="sldNum" sz="quarter" idx="12"/>
          </p:nvPr>
        </p:nvSpPr>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76152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DA6-4DCB-4832-A9EF-9AC8250D0093}"/>
              </a:ext>
            </a:extLst>
          </p:cNvPr>
          <p:cNvSpPr>
            <a:spLocks noGrp="1"/>
          </p:cNvSpPr>
          <p:nvPr>
            <p:ph type="title"/>
          </p:nvPr>
        </p:nvSpPr>
        <p:spPr/>
        <p:txBody>
          <a:bodyPr/>
          <a:lstStyle/>
          <a:p>
            <a:r>
              <a:rPr lang="en-US" dirty="0"/>
              <a:t>Reasonable Doubt</a:t>
            </a:r>
          </a:p>
        </p:txBody>
      </p:sp>
      <p:sp>
        <p:nvSpPr>
          <p:cNvPr id="3" name="Content Placeholder 2">
            <a:extLst>
              <a:ext uri="{FF2B5EF4-FFF2-40B4-BE49-F238E27FC236}">
                <a16:creationId xmlns:a16="http://schemas.microsoft.com/office/drawing/2014/main" id="{2B9173D5-84DB-4D18-B6CC-216F7A1494DD}"/>
              </a:ext>
            </a:extLst>
          </p:cNvPr>
          <p:cNvSpPr>
            <a:spLocks noGrp="1"/>
          </p:cNvSpPr>
          <p:nvPr>
            <p:ph idx="1"/>
          </p:nvPr>
        </p:nvSpPr>
        <p:spPr/>
        <p:txBody>
          <a:bodyPr>
            <a:normAutofit lnSpcReduction="10000"/>
          </a:bodyPr>
          <a:lstStyle/>
          <a:p>
            <a:pPr marL="0" indent="0">
              <a:buNone/>
            </a:pPr>
            <a:r>
              <a:rPr lang="en-US" dirty="0"/>
              <a:t>Reasonable doubt allows claims processors to resolve conflicting evidence in favor of the Veterans if evidence is equal and not due to insuffiency or lack of clarity, however:</a:t>
            </a:r>
          </a:p>
          <a:p>
            <a:pPr marL="342900" indent="-342900"/>
            <a:r>
              <a:rPr lang="en-US" dirty="0"/>
              <a:t>Reasonable doubt does not apply if the evidence is unclear or incomplete, such as in the case of insufficient, missing, or conflicting information on a disability benefits questionnaire. </a:t>
            </a:r>
            <a:r>
              <a:rPr lang="en-US" b="1" u="sng" dirty="0"/>
              <a:t>In these instances, RVSRs should seek medical clarification before completing a disability evaluation. </a:t>
            </a:r>
          </a:p>
          <a:p>
            <a:pPr marL="342900" indent="-342900"/>
            <a:endParaRPr lang="en-US" b="1" u="sng" dirty="0"/>
          </a:p>
          <a:p>
            <a:pPr>
              <a:lnSpc>
                <a:spcPct val="107000"/>
              </a:lnSpc>
              <a:spcAft>
                <a:spcPts val="800"/>
              </a:spcAft>
              <a:buFont typeface="Wingdings" panose="05000000000000000000" pitchFamily="2" charset="2"/>
              <a:buChar char="Ø"/>
            </a:pPr>
            <a:r>
              <a:rPr lang="en-US" sz="1600" dirty="0"/>
              <a:t>Note: RVSRs</a:t>
            </a:r>
            <a:r>
              <a:rPr lang="en-US" sz="1600" dirty="0">
                <a:ea typeface="Calibri" panose="020F0502020204030204" pitchFamily="34" charset="0"/>
              </a:rPr>
              <a:t> evaluate the credibility and probative value of all data and determine the approximate balance of positive and negative evidence for or against a finding. In those cases for which there is an approximate balance of positive and negative evidence, the reasonable doubt rule would apply, and such doubt should be resolved in the veteran’s favor. 38 CFR 3.102</a:t>
            </a:r>
          </a:p>
          <a:p>
            <a:pPr marL="0" indent="0">
              <a:buNone/>
            </a:pPr>
            <a:endParaRPr lang="en-US" dirty="0"/>
          </a:p>
        </p:txBody>
      </p:sp>
      <p:sp>
        <p:nvSpPr>
          <p:cNvPr id="4" name="Slide Number Placeholder 3">
            <a:extLst>
              <a:ext uri="{FF2B5EF4-FFF2-40B4-BE49-F238E27FC236}">
                <a16:creationId xmlns:a16="http://schemas.microsoft.com/office/drawing/2014/main" id="{296ECDAA-D0CB-4745-968C-1D30743F0C42}"/>
              </a:ext>
            </a:extLst>
          </p:cNvPr>
          <p:cNvSpPr>
            <a:spLocks noGrp="1"/>
          </p:cNvSpPr>
          <p:nvPr>
            <p:ph type="sldNum" sz="quarter" idx="12"/>
          </p:nvPr>
        </p:nvSpPr>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83255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6493-8F28-47AA-B950-C10523C0AD34}"/>
              </a:ext>
            </a:extLst>
          </p:cNvPr>
          <p:cNvSpPr>
            <a:spLocks noGrp="1"/>
          </p:cNvSpPr>
          <p:nvPr>
            <p:ph type="title"/>
          </p:nvPr>
        </p:nvSpPr>
        <p:spPr/>
        <p:txBody>
          <a:bodyPr/>
          <a:lstStyle/>
          <a:p>
            <a:r>
              <a:rPr lang="en-US" dirty="0"/>
              <a:t>Higher of Two Evaluations</a:t>
            </a:r>
          </a:p>
        </p:txBody>
      </p:sp>
      <p:sp>
        <p:nvSpPr>
          <p:cNvPr id="3" name="Content Placeholder 2">
            <a:extLst>
              <a:ext uri="{FF2B5EF4-FFF2-40B4-BE49-F238E27FC236}">
                <a16:creationId xmlns:a16="http://schemas.microsoft.com/office/drawing/2014/main" id="{3B3F3924-6C1E-4CE2-BD93-9E62227F963A}"/>
              </a:ext>
            </a:extLst>
          </p:cNvPr>
          <p:cNvSpPr>
            <a:spLocks noGrp="1"/>
          </p:cNvSpPr>
          <p:nvPr>
            <p:ph idx="1"/>
          </p:nvPr>
        </p:nvSpPr>
        <p:spPr/>
        <p:txBody>
          <a:bodyPr/>
          <a:lstStyle/>
          <a:p>
            <a:pPr marL="0" indent="0">
              <a:buNone/>
            </a:pPr>
            <a:r>
              <a:rPr lang="en-US" dirty="0"/>
              <a:t>Higher of two evaluations allows for a higher percentage to be assigned during the evaluation in the Veteran’s favor if warranted by available evidence if there is doubt between which two percentage evaluations to assign. </a:t>
            </a:r>
          </a:p>
          <a:p>
            <a:pPr>
              <a:buFont typeface="Wingdings" panose="05000000000000000000" pitchFamily="2" charset="2"/>
              <a:buChar char="v"/>
            </a:pPr>
            <a:r>
              <a:rPr lang="en-US" dirty="0"/>
              <a:t>However, the evidence must equally (or approximately equally) support two levels of evaluation in order for the higher evaluation to be awarded. RVSRs should not grant the higher of two evaluations.</a:t>
            </a:r>
            <a:r>
              <a:rPr lang="en-US" b="1" u="sng" dirty="0"/>
              <a:t> In these instances, VBA guidance RVSRs should seek medical clarification before completing a disability evaluation</a:t>
            </a:r>
            <a:r>
              <a:rPr lang="en-US" dirty="0"/>
              <a:t> </a:t>
            </a:r>
          </a:p>
          <a:p>
            <a:pPr marL="342900" indent="-342900"/>
            <a:endParaRPr lang="en-US" dirty="0"/>
          </a:p>
          <a:p>
            <a:pPr marL="342900" indent="-342900"/>
            <a:r>
              <a:rPr lang="en-US" sz="1600" b="1" dirty="0"/>
              <a:t>Note:</a:t>
            </a:r>
            <a:r>
              <a:rPr lang="en-US" sz="1600" b="1" dirty="0">
                <a:solidFill>
                  <a:srgbClr val="000000"/>
                </a:solidFill>
              </a:rPr>
              <a:t> </a:t>
            </a:r>
            <a:r>
              <a:rPr lang="en-US" sz="1600" dirty="0">
                <a:solidFill>
                  <a:srgbClr val="000000"/>
                </a:solidFill>
              </a:rPr>
              <a:t>Where there is a question as to which of two evaluations shall be applied, the higher evaluation will be assigned if the disability picture more nearly approximates the criteria required for that rating. Otherwise, the lower rating will be assigned. 38 CFR 4.7 </a:t>
            </a:r>
          </a:p>
          <a:p>
            <a:pPr marL="0" indent="0">
              <a:buNone/>
            </a:pPr>
            <a:endParaRPr lang="en-US" dirty="0"/>
          </a:p>
        </p:txBody>
      </p:sp>
      <p:sp>
        <p:nvSpPr>
          <p:cNvPr id="4" name="Slide Number Placeholder 3">
            <a:extLst>
              <a:ext uri="{FF2B5EF4-FFF2-40B4-BE49-F238E27FC236}">
                <a16:creationId xmlns:a16="http://schemas.microsoft.com/office/drawing/2014/main" id="{48BFEEEA-1E69-4216-AA11-A30F70BCC762}"/>
              </a:ext>
            </a:extLst>
          </p:cNvPr>
          <p:cNvSpPr>
            <a:spLocks noGrp="1"/>
          </p:cNvSpPr>
          <p:nvPr>
            <p:ph type="sldNum" sz="quarter" idx="12"/>
          </p:nvPr>
        </p:nvSpPr>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20575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2342133"/>
            <a:ext cx="9144000" cy="1086867"/>
          </a:xfrm>
        </p:spPr>
        <p:txBody>
          <a:bodyPr/>
          <a:lstStyle/>
          <a:p>
            <a:pPr eaLnBrk="1" hangingPunct="1"/>
            <a:r>
              <a:rPr lang="en-US" altLang="en-US" dirty="0">
                <a:effectLst/>
              </a:rPr>
              <a:t>Knowledge Check</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2342133"/>
            <a:ext cx="9144000" cy="1086867"/>
          </a:xfrm>
        </p:spPr>
        <p:txBody>
          <a:bodyPr>
            <a:normAutofit/>
          </a:bodyPr>
          <a:lstStyle/>
          <a:p>
            <a:r>
              <a:rPr lang="en-US" altLang="en-US" dirty="0">
                <a:effectLst/>
              </a:rPr>
              <a:t>Topic 2</a:t>
            </a:r>
            <a:r>
              <a:rPr lang="en-US" altLang="en-US" dirty="0"/>
              <a:t>: </a:t>
            </a:r>
            <a:r>
              <a:rPr lang="en-US" dirty="0"/>
              <a:t>Cardiovascular Disability Evaluation</a:t>
            </a:r>
            <a:br>
              <a:rPr lang="en-US" altLang="en-US" dirty="0"/>
            </a:b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15320449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53E6-8834-4B35-805F-6F4C673E76C0}"/>
              </a:ext>
            </a:extLst>
          </p:cNvPr>
          <p:cNvSpPr>
            <a:spLocks noGrp="1"/>
          </p:cNvSpPr>
          <p:nvPr>
            <p:ph type="title"/>
          </p:nvPr>
        </p:nvSpPr>
        <p:spPr/>
        <p:txBody>
          <a:bodyPr/>
          <a:lstStyle/>
          <a:p>
            <a:r>
              <a:rPr lang="en-US" dirty="0"/>
              <a:t>Proper Cardiovascular Evaluation</a:t>
            </a:r>
          </a:p>
        </p:txBody>
      </p:sp>
      <p:sp>
        <p:nvSpPr>
          <p:cNvPr id="3" name="Content Placeholder 2">
            <a:extLst>
              <a:ext uri="{FF2B5EF4-FFF2-40B4-BE49-F238E27FC236}">
                <a16:creationId xmlns:a16="http://schemas.microsoft.com/office/drawing/2014/main" id="{6816B2AE-D110-4B62-A245-552439F12F51}"/>
              </a:ext>
            </a:extLst>
          </p:cNvPr>
          <p:cNvSpPr>
            <a:spLocks noGrp="1"/>
          </p:cNvSpPr>
          <p:nvPr>
            <p:ph idx="1"/>
          </p:nvPr>
        </p:nvSpPr>
        <p:spPr/>
        <p:txBody>
          <a:bodyPr/>
          <a:lstStyle/>
          <a:p>
            <a:pPr marL="0" indent="0" hangingPunct="0">
              <a:buNone/>
            </a:pPr>
            <a:r>
              <a:rPr lang="en-US" dirty="0"/>
              <a:t>When evaluating heart conditions, METs testing is required, with some exceptions. </a:t>
            </a:r>
          </a:p>
          <a:p>
            <a:pPr lvl="0" hangingPunct="0">
              <a:buFont typeface="Wingdings" panose="05000000000000000000" pitchFamily="2" charset="2"/>
              <a:buChar char="Ø"/>
            </a:pPr>
            <a:r>
              <a:rPr lang="en-US" dirty="0"/>
              <a:t>When METs testing cannot be conducted for health reasons, the medical provider may provide an estimate of the METs by interviewing the Veteran to determine the lowest activity level at which the veteran reports symptoms of heart disease. </a:t>
            </a:r>
          </a:p>
          <a:p>
            <a:pPr lvl="0" hangingPunct="0">
              <a:buFont typeface="Wingdings" panose="05000000000000000000" pitchFamily="2" charset="2"/>
              <a:buChar char="Ø"/>
            </a:pPr>
            <a:r>
              <a:rPr lang="en-US" dirty="0"/>
              <a:t>In some situations, however, Veterans may have both service-connected disabilities and disabilities not related to service. Disabilities that are not related to service may also have an impact on METs results. The medical provider must state in the examination that the estimated METs are due solely to the Veteran’s claimed service-connected heart disability.</a:t>
            </a:r>
          </a:p>
          <a:p>
            <a:pPr marL="0" indent="0">
              <a:buNone/>
            </a:pPr>
            <a:endParaRPr lang="en-US" dirty="0"/>
          </a:p>
        </p:txBody>
      </p:sp>
      <p:sp>
        <p:nvSpPr>
          <p:cNvPr id="4" name="Slide Number Placeholder 3">
            <a:extLst>
              <a:ext uri="{FF2B5EF4-FFF2-40B4-BE49-F238E27FC236}">
                <a16:creationId xmlns:a16="http://schemas.microsoft.com/office/drawing/2014/main" id="{1A359154-0A4A-4A89-B692-110D7FFDAC65}"/>
              </a:ext>
            </a:extLst>
          </p:cNvPr>
          <p:cNvSpPr>
            <a:spLocks noGrp="1"/>
          </p:cNvSpPr>
          <p:nvPr>
            <p:ph type="sldNum" sz="quarter" idx="12"/>
          </p:nvPr>
        </p:nvSpPr>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50865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40AE-93E2-4F61-AB17-FDD9EA4E3C71}"/>
              </a:ext>
            </a:extLst>
          </p:cNvPr>
          <p:cNvSpPr>
            <a:spLocks noGrp="1"/>
          </p:cNvSpPr>
          <p:nvPr>
            <p:ph type="title"/>
          </p:nvPr>
        </p:nvSpPr>
        <p:spPr/>
        <p:txBody>
          <a:bodyPr/>
          <a:lstStyle/>
          <a:p>
            <a:r>
              <a:rPr lang="en-US" dirty="0"/>
              <a:t>Cardiovascular Evaluation</a:t>
            </a:r>
          </a:p>
        </p:txBody>
      </p:sp>
      <p:sp>
        <p:nvSpPr>
          <p:cNvPr id="4" name="Slide Number Placeholder 3">
            <a:extLst>
              <a:ext uri="{FF2B5EF4-FFF2-40B4-BE49-F238E27FC236}">
                <a16:creationId xmlns:a16="http://schemas.microsoft.com/office/drawing/2014/main" id="{65BCFB4A-F15E-4F1C-AC44-DBBAF6626C81}"/>
              </a:ext>
            </a:extLst>
          </p:cNvPr>
          <p:cNvSpPr>
            <a:spLocks noGrp="1"/>
          </p:cNvSpPr>
          <p:nvPr>
            <p:ph type="sldNum" sz="quarter" idx="12"/>
          </p:nvPr>
        </p:nvSpPr>
        <p:spPr/>
        <p:txBody>
          <a:bodyPr/>
          <a:lstStyle/>
          <a:p>
            <a:fld id="{36A6A193-2FDC-48DD-8023-1C75B05EEA9A}" type="slidenum">
              <a:rPr lang="en-US" smtClean="0"/>
              <a:pPr/>
              <a:t>17</a:t>
            </a:fld>
            <a:endParaRPr lang="en-US" dirty="0"/>
          </a:p>
        </p:txBody>
      </p:sp>
      <p:pic>
        <p:nvPicPr>
          <p:cNvPr id="5" name="Content Placeholder 4">
            <a:extLst>
              <a:ext uri="{FF2B5EF4-FFF2-40B4-BE49-F238E27FC236}">
                <a16:creationId xmlns:a16="http://schemas.microsoft.com/office/drawing/2014/main" id="{8A319B7E-D500-4C07-A54A-F8234991F6C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137" y="2057400"/>
            <a:ext cx="5545726" cy="3916363"/>
          </a:xfrm>
          <a:prstGeom prst="rect">
            <a:avLst/>
          </a:prstGeom>
          <a:noFill/>
        </p:spPr>
      </p:pic>
    </p:spTree>
    <p:extLst>
      <p:ext uri="{BB962C8B-B14F-4D97-AF65-F5344CB8AC3E}">
        <p14:creationId xmlns:p14="http://schemas.microsoft.com/office/powerpoint/2010/main" val="384733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DDD7-BEEE-4228-BA3F-9C203DEC2629}"/>
              </a:ext>
            </a:extLst>
          </p:cNvPr>
          <p:cNvSpPr>
            <a:spLocks noGrp="1"/>
          </p:cNvSpPr>
          <p:nvPr>
            <p:ph type="title"/>
          </p:nvPr>
        </p:nvSpPr>
        <p:spPr/>
        <p:txBody>
          <a:bodyPr/>
          <a:lstStyle/>
          <a:p>
            <a:r>
              <a:rPr lang="en-US" dirty="0"/>
              <a:t>OIG Note	</a:t>
            </a:r>
          </a:p>
        </p:txBody>
      </p:sp>
      <p:sp>
        <p:nvSpPr>
          <p:cNvPr id="3" name="Content Placeholder 2">
            <a:extLst>
              <a:ext uri="{FF2B5EF4-FFF2-40B4-BE49-F238E27FC236}">
                <a16:creationId xmlns:a16="http://schemas.microsoft.com/office/drawing/2014/main" id="{CE42AAF9-0D00-4D2D-A86F-644F077484CA}"/>
              </a:ext>
            </a:extLst>
          </p:cNvPr>
          <p:cNvSpPr>
            <a:spLocks noGrp="1"/>
          </p:cNvSpPr>
          <p:nvPr>
            <p:ph idx="1"/>
          </p:nvPr>
        </p:nvSpPr>
        <p:spPr/>
        <p:txBody>
          <a:bodyPr/>
          <a:lstStyle/>
          <a:p>
            <a:pPr marL="0" indent="0" hangingPunct="0">
              <a:buNone/>
            </a:pPr>
            <a:r>
              <a:rPr lang="en-US" dirty="0"/>
              <a:t>In addition to this refresher training the OIG recommended that the Under Secretary for Benefits implement a plan to:</a:t>
            </a:r>
          </a:p>
          <a:p>
            <a:pPr lvl="0">
              <a:buFont typeface="Wingdings" panose="05000000000000000000" pitchFamily="2" charset="2"/>
              <a:buChar char="Ø"/>
            </a:pPr>
            <a:r>
              <a:rPr lang="en-US" dirty="0"/>
              <a:t>Incorporate the system-generated instructions for medical providers directly into the heart disability benefits questionnaire (instead of separately on the examination re quest) and determine whether additional revisions are necessary to ensure medical providers’ findings are sufficient for evaluation purposes.</a:t>
            </a:r>
          </a:p>
          <a:p>
            <a:pPr lvl="0">
              <a:buFont typeface="Wingdings" panose="05000000000000000000" pitchFamily="2" charset="2"/>
              <a:buChar char="Ø"/>
            </a:pPr>
            <a:r>
              <a:rPr lang="en-US" dirty="0"/>
              <a:t>Ensure medical providers who complete heart disability benefits questionnaires are made aware of common problem areas related to the questionnaire format and system-generated instructions and are provided guidance on how to avoid giving conflicting or insufficient information. </a:t>
            </a:r>
          </a:p>
          <a:p>
            <a:pPr marL="0" indent="0">
              <a:buNone/>
            </a:pPr>
            <a:endParaRPr lang="en-US" dirty="0"/>
          </a:p>
        </p:txBody>
      </p:sp>
      <p:sp>
        <p:nvSpPr>
          <p:cNvPr id="4" name="Slide Number Placeholder 3">
            <a:extLst>
              <a:ext uri="{FF2B5EF4-FFF2-40B4-BE49-F238E27FC236}">
                <a16:creationId xmlns:a16="http://schemas.microsoft.com/office/drawing/2014/main" id="{6147AB57-9CC0-47E1-844F-A4C16DF78866}"/>
              </a:ext>
            </a:extLst>
          </p:cNvPr>
          <p:cNvSpPr>
            <a:spLocks noGrp="1"/>
          </p:cNvSpPr>
          <p:nvPr>
            <p:ph type="sldNum" sz="quarter" idx="12"/>
          </p:nvPr>
        </p:nvSpPr>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55872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47E1-2F25-4276-B68E-D046B83ED024}"/>
              </a:ext>
            </a:extLst>
          </p:cNvPr>
          <p:cNvSpPr>
            <a:spLocks noGrp="1"/>
          </p:cNvSpPr>
          <p:nvPr>
            <p:ph type="title"/>
          </p:nvPr>
        </p:nvSpPr>
        <p:spPr/>
        <p:txBody>
          <a:bodyPr/>
          <a:lstStyle/>
          <a:p>
            <a:r>
              <a:rPr lang="en-US" dirty="0"/>
              <a:t>Interpreting Cardiovascular DBQ</a:t>
            </a:r>
          </a:p>
        </p:txBody>
      </p:sp>
      <p:sp>
        <p:nvSpPr>
          <p:cNvPr id="3" name="Content Placeholder 2">
            <a:extLst>
              <a:ext uri="{FF2B5EF4-FFF2-40B4-BE49-F238E27FC236}">
                <a16:creationId xmlns:a16="http://schemas.microsoft.com/office/drawing/2014/main" id="{272CF2BE-BB81-4CFC-A9DA-462F11FE6A30}"/>
              </a:ext>
            </a:extLst>
          </p:cNvPr>
          <p:cNvSpPr>
            <a:spLocks noGrp="1"/>
          </p:cNvSpPr>
          <p:nvPr>
            <p:ph idx="1"/>
          </p:nvPr>
        </p:nvSpPr>
        <p:spPr/>
        <p:txBody>
          <a:bodyPr/>
          <a:lstStyle/>
          <a:p>
            <a:pPr marL="0" indent="0">
              <a:buNone/>
            </a:pPr>
            <a:r>
              <a:rPr lang="en-US" dirty="0"/>
              <a:t>The diagnosis section, shown below, contains a list of several heart related diagnoses that a medical provider can select that may not be relevant to the decision.</a:t>
            </a:r>
          </a:p>
          <a:p>
            <a:pPr marL="0" indent="0">
              <a:buNone/>
            </a:pPr>
            <a:endParaRPr lang="en-US" dirty="0"/>
          </a:p>
        </p:txBody>
      </p:sp>
      <p:sp>
        <p:nvSpPr>
          <p:cNvPr id="4" name="Slide Number Placeholder 3">
            <a:extLst>
              <a:ext uri="{FF2B5EF4-FFF2-40B4-BE49-F238E27FC236}">
                <a16:creationId xmlns:a16="http://schemas.microsoft.com/office/drawing/2014/main" id="{E380AF6C-C9D8-452D-8F38-40F97AC06CC6}"/>
              </a:ext>
            </a:extLst>
          </p:cNvPr>
          <p:cNvSpPr>
            <a:spLocks noGrp="1"/>
          </p:cNvSpPr>
          <p:nvPr>
            <p:ph type="sldNum" sz="quarter" idx="12"/>
          </p:nvPr>
        </p:nvSpPr>
        <p:spPr/>
        <p:txBody>
          <a:bodyPr/>
          <a:lstStyle/>
          <a:p>
            <a:fld id="{36A6A193-2FDC-48DD-8023-1C75B05EEA9A}" type="slidenum">
              <a:rPr lang="en-US" smtClean="0"/>
              <a:pPr/>
              <a:t>19</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2B2259D0-6E11-4D85-80D0-AFE395831AB1}"/>
              </a:ext>
            </a:extLst>
          </p:cNvPr>
          <p:cNvPicPr/>
          <p:nvPr/>
        </p:nvPicPr>
        <p:blipFill>
          <a:blip r:embed="rId2">
            <a:extLst>
              <a:ext uri="{28A0092B-C50C-407E-A947-70E740481C1C}">
                <a14:useLocalDpi xmlns:a14="http://schemas.microsoft.com/office/drawing/2010/main" val="0"/>
              </a:ext>
            </a:extLst>
          </a:blip>
          <a:stretch>
            <a:fillRect/>
          </a:stretch>
        </p:blipFill>
        <p:spPr>
          <a:xfrm>
            <a:off x="1197529" y="2964227"/>
            <a:ext cx="5943600" cy="3479800"/>
          </a:xfrm>
          <a:prstGeom prst="rect">
            <a:avLst/>
          </a:prstGeom>
        </p:spPr>
      </p:pic>
    </p:spTree>
    <p:extLst>
      <p:ext uri="{BB962C8B-B14F-4D97-AF65-F5344CB8AC3E}">
        <p14:creationId xmlns:p14="http://schemas.microsoft.com/office/powerpoint/2010/main" val="295852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26C4-2BA4-4538-8D1C-FE1BEC338601}"/>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B425FA92-C6EC-41FA-9EA9-4EDDA2B53C0F}"/>
              </a:ext>
            </a:extLst>
          </p:cNvPr>
          <p:cNvSpPr>
            <a:spLocks noGrp="1"/>
          </p:cNvSpPr>
          <p:nvPr>
            <p:ph idx="1"/>
          </p:nvPr>
        </p:nvSpPr>
        <p:spPr/>
        <p:txBody>
          <a:bodyPr/>
          <a:lstStyle/>
          <a:p>
            <a:r>
              <a:rPr lang="en-US" sz="2000" dirty="0"/>
              <a:t>Topic discussions</a:t>
            </a:r>
          </a:p>
          <a:p>
            <a:r>
              <a:rPr lang="en-US" sz="2000" dirty="0"/>
              <a:t>Knowledge checks after each </a:t>
            </a:r>
            <a:r>
              <a:rPr lang="en-US" sz="2000" b="1" dirty="0"/>
              <a:t>Topic</a:t>
            </a:r>
            <a:r>
              <a:rPr lang="en-US" sz="2000" dirty="0"/>
              <a:t> to ensure understanding/clarity</a:t>
            </a:r>
          </a:p>
          <a:p>
            <a:r>
              <a:rPr lang="en-US" sz="2000" dirty="0"/>
              <a:t>Practical Exercise</a:t>
            </a:r>
          </a:p>
          <a:p>
            <a:r>
              <a:rPr lang="en-US" sz="2000" dirty="0"/>
              <a:t>Lesson Review/Wrap-up</a:t>
            </a:r>
          </a:p>
          <a:p>
            <a:r>
              <a:rPr lang="en-US" sz="2000" dirty="0"/>
              <a:t>End of course assessment</a:t>
            </a:r>
          </a:p>
          <a:p>
            <a:pPr lvl="1"/>
            <a:r>
              <a:rPr lang="en-US" sz="2000" dirty="0"/>
              <a:t>In TMS must achieve 80% &gt; pass  </a:t>
            </a:r>
          </a:p>
          <a:p>
            <a:pPr lvl="1"/>
            <a:r>
              <a:rPr lang="en-US" sz="2000" dirty="0"/>
              <a:t>Unlimited attempts to achieve a passing score</a:t>
            </a:r>
          </a:p>
          <a:p>
            <a:pPr lvl="1"/>
            <a:r>
              <a:rPr lang="en-US" sz="2000" dirty="0"/>
              <a:t>Open book (all resources can be utilized) </a:t>
            </a:r>
            <a:r>
              <a:rPr lang="en-US" dirty="0"/>
              <a:t> </a:t>
            </a:r>
          </a:p>
        </p:txBody>
      </p:sp>
      <p:sp>
        <p:nvSpPr>
          <p:cNvPr id="4" name="Slide Number Placeholder 3">
            <a:extLst>
              <a:ext uri="{FF2B5EF4-FFF2-40B4-BE49-F238E27FC236}">
                <a16:creationId xmlns:a16="http://schemas.microsoft.com/office/drawing/2014/main" id="{DE4F9EF2-DAED-4B9D-88D3-BB79499C83AC}"/>
              </a:ext>
            </a:extLst>
          </p:cNvPr>
          <p:cNvSpPr>
            <a:spLocks noGrp="1"/>
          </p:cNvSpPr>
          <p:nvPr>
            <p:ph type="sldNum" sz="quarter" idx="12"/>
          </p:nvPr>
        </p:nvSpPr>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241892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5D2B-3A20-4BD2-81D3-6792F9580B18}"/>
              </a:ext>
            </a:extLst>
          </p:cNvPr>
          <p:cNvSpPr>
            <a:spLocks noGrp="1"/>
          </p:cNvSpPr>
          <p:nvPr>
            <p:ph type="title"/>
          </p:nvPr>
        </p:nvSpPr>
        <p:spPr/>
        <p:txBody>
          <a:bodyPr/>
          <a:lstStyle/>
          <a:p>
            <a:r>
              <a:rPr lang="en-US" dirty="0"/>
              <a:t>Interpreting Cardiovascular DBQ</a:t>
            </a:r>
          </a:p>
        </p:txBody>
      </p:sp>
      <p:sp>
        <p:nvSpPr>
          <p:cNvPr id="3" name="Content Placeholder 2">
            <a:extLst>
              <a:ext uri="{FF2B5EF4-FFF2-40B4-BE49-F238E27FC236}">
                <a16:creationId xmlns:a16="http://schemas.microsoft.com/office/drawing/2014/main" id="{25046820-D21B-4E18-861D-E5408DDF6A22}"/>
              </a:ext>
            </a:extLst>
          </p:cNvPr>
          <p:cNvSpPr>
            <a:spLocks noGrp="1"/>
          </p:cNvSpPr>
          <p:nvPr>
            <p:ph idx="1"/>
          </p:nvPr>
        </p:nvSpPr>
        <p:spPr/>
        <p:txBody>
          <a:bodyPr/>
          <a:lstStyle/>
          <a:p>
            <a:pPr marL="0" indent="0" hangingPunct="0">
              <a:buNone/>
            </a:pPr>
            <a:r>
              <a:rPr lang="en-US" dirty="0"/>
              <a:t>Medical providers can select several diagnoses listed on the DBQ.</a:t>
            </a:r>
          </a:p>
          <a:p>
            <a:pPr marL="0" indent="0" hangingPunct="0">
              <a:buNone/>
            </a:pPr>
            <a:r>
              <a:rPr lang="en-US" dirty="0"/>
              <a:t> </a:t>
            </a:r>
          </a:p>
          <a:p>
            <a:pPr lvl="0" hangingPunct="0">
              <a:buFont typeface="Wingdings" panose="05000000000000000000" pitchFamily="2" charset="2"/>
              <a:buChar char="Ø"/>
            </a:pPr>
            <a:r>
              <a:rPr lang="en-US" dirty="0"/>
              <a:t>However, providing a new diagnosis of a heart condition not claimed by the Veteran or that is not service connected could be problematic. New diagnoses require VBA</a:t>
            </a:r>
            <a:r>
              <a:rPr lang="en-US" b="1" dirty="0"/>
              <a:t> to obtain clarification to determine whether these conditions affect the MET level or whether any of the conditions should be considered for service connection.</a:t>
            </a:r>
            <a:endParaRPr lang="en-US" dirty="0"/>
          </a:p>
          <a:p>
            <a:pPr hangingPunct="0">
              <a:buFont typeface="Wingdings" panose="05000000000000000000" pitchFamily="2" charset="2"/>
              <a:buChar char="Ø"/>
            </a:pPr>
            <a:r>
              <a:rPr lang="en-US" dirty="0"/>
              <a:t>The unrelated diagnoses sometimes conflict with responses to a later question on the DBQ regarding METs due solely to the heart condition as shown below. </a:t>
            </a:r>
          </a:p>
          <a:p>
            <a:pPr marL="0" indent="0">
              <a:buNone/>
            </a:pPr>
            <a:endParaRPr lang="en-US" dirty="0"/>
          </a:p>
        </p:txBody>
      </p:sp>
      <p:sp>
        <p:nvSpPr>
          <p:cNvPr id="4" name="Slide Number Placeholder 3">
            <a:extLst>
              <a:ext uri="{FF2B5EF4-FFF2-40B4-BE49-F238E27FC236}">
                <a16:creationId xmlns:a16="http://schemas.microsoft.com/office/drawing/2014/main" id="{BEB690F3-38FF-4B63-AD6D-90541D0FB822}"/>
              </a:ext>
            </a:extLst>
          </p:cNvPr>
          <p:cNvSpPr>
            <a:spLocks noGrp="1"/>
          </p:cNvSpPr>
          <p:nvPr>
            <p:ph type="sldNum" sz="quarter" idx="12"/>
          </p:nvPr>
        </p:nvSpPr>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379570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D386-4018-4B61-B3ED-E66684BBCF43}"/>
              </a:ext>
            </a:extLst>
          </p:cNvPr>
          <p:cNvSpPr>
            <a:spLocks noGrp="1"/>
          </p:cNvSpPr>
          <p:nvPr>
            <p:ph type="title"/>
          </p:nvPr>
        </p:nvSpPr>
        <p:spPr/>
        <p:txBody>
          <a:bodyPr/>
          <a:lstStyle/>
          <a:p>
            <a:r>
              <a:rPr lang="en-US" dirty="0"/>
              <a:t>Interpreting Cardiovascular DBQ</a:t>
            </a:r>
          </a:p>
        </p:txBody>
      </p:sp>
      <p:sp>
        <p:nvSpPr>
          <p:cNvPr id="3" name="Content Placeholder 2">
            <a:extLst>
              <a:ext uri="{FF2B5EF4-FFF2-40B4-BE49-F238E27FC236}">
                <a16:creationId xmlns:a16="http://schemas.microsoft.com/office/drawing/2014/main" id="{A5A555EE-D1F6-4782-A762-CA5E97062941}"/>
              </a:ext>
            </a:extLst>
          </p:cNvPr>
          <p:cNvSpPr>
            <a:spLocks noGrp="1"/>
          </p:cNvSpPr>
          <p:nvPr>
            <p:ph idx="1"/>
          </p:nvPr>
        </p:nvSpPr>
        <p:spPr/>
        <p:txBody>
          <a:bodyPr/>
          <a:lstStyle/>
          <a:p>
            <a:pPr marL="0" indent="0">
              <a:buNone/>
            </a:pPr>
            <a:r>
              <a:rPr lang="en-US" dirty="0"/>
              <a:t>Example: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EF5C17D-5E37-4B58-9648-BB449B926E35}"/>
              </a:ext>
            </a:extLst>
          </p:cNvPr>
          <p:cNvSpPr>
            <a:spLocks noGrp="1"/>
          </p:cNvSpPr>
          <p:nvPr>
            <p:ph type="sldNum" sz="quarter" idx="12"/>
          </p:nvPr>
        </p:nvSpPr>
        <p:spPr/>
        <p:txBody>
          <a:bodyPr/>
          <a:lstStyle/>
          <a:p>
            <a:fld id="{36A6A193-2FDC-48DD-8023-1C75B05EEA9A}" type="slidenum">
              <a:rPr lang="en-US" smtClean="0"/>
              <a:pPr/>
              <a:t>21</a:t>
            </a:fld>
            <a:endParaRPr lang="en-US" dirty="0"/>
          </a:p>
        </p:txBody>
      </p:sp>
      <p:pic>
        <p:nvPicPr>
          <p:cNvPr id="5" name="Picture 4">
            <a:extLst>
              <a:ext uri="{FF2B5EF4-FFF2-40B4-BE49-F238E27FC236}">
                <a16:creationId xmlns:a16="http://schemas.microsoft.com/office/drawing/2014/main" id="{3626809B-5B8D-4EEA-9F29-B1ABBD23E807}"/>
              </a:ext>
            </a:extLst>
          </p:cNvPr>
          <p:cNvPicPr/>
          <p:nvPr/>
        </p:nvPicPr>
        <p:blipFill>
          <a:blip r:embed="rId2"/>
          <a:stretch>
            <a:fillRect/>
          </a:stretch>
        </p:blipFill>
        <p:spPr>
          <a:xfrm>
            <a:off x="895524" y="2680598"/>
            <a:ext cx="6453231" cy="2906469"/>
          </a:xfrm>
          <a:prstGeom prst="rect">
            <a:avLst/>
          </a:prstGeom>
        </p:spPr>
      </p:pic>
    </p:spTree>
    <p:extLst>
      <p:ext uri="{BB962C8B-B14F-4D97-AF65-F5344CB8AC3E}">
        <p14:creationId xmlns:p14="http://schemas.microsoft.com/office/powerpoint/2010/main" val="121655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2342133"/>
            <a:ext cx="9144000" cy="1086867"/>
          </a:xfrm>
        </p:spPr>
        <p:txBody>
          <a:bodyPr/>
          <a:lstStyle/>
          <a:p>
            <a:pPr eaLnBrk="1" hangingPunct="1"/>
            <a:r>
              <a:rPr lang="en-US" altLang="en-US" dirty="0">
                <a:effectLst/>
              </a:rPr>
              <a:t>Knowledge Check</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33395889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959C-2227-4480-90CD-9AD2F895639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AFEDDDB-48CA-43FD-933F-9C889DEC619A}"/>
              </a:ext>
            </a:extLst>
          </p:cNvPr>
          <p:cNvSpPr>
            <a:spLocks noGrp="1"/>
          </p:cNvSpPr>
          <p:nvPr>
            <p:ph idx="1"/>
          </p:nvPr>
        </p:nvSpPr>
        <p:spPr/>
        <p:txBody>
          <a:bodyPr/>
          <a:lstStyle/>
          <a:p>
            <a:pPr marL="0" indent="0">
              <a:buNone/>
            </a:pPr>
            <a:r>
              <a:rPr lang="en-US" dirty="0"/>
              <a:t>VBA decision makers inappropriately evaluated service-connected heart disease based on insufficient disability benefits questionnaires. </a:t>
            </a:r>
          </a:p>
          <a:p>
            <a:pPr marL="0" indent="0">
              <a:buNone/>
            </a:pPr>
            <a:endParaRPr lang="en-US" dirty="0"/>
          </a:p>
          <a:p>
            <a:pPr marL="0" indent="0">
              <a:buNone/>
            </a:pPr>
            <a:r>
              <a:rPr lang="en-US" dirty="0"/>
              <a:t>The formatting of the disability benefits questionnaire used to evaluate the Veteran’s heart disease and the system-generated instructions on examination requests contributed to the identified errors. </a:t>
            </a:r>
          </a:p>
          <a:p>
            <a:pPr marL="0" indent="0">
              <a:buNone/>
            </a:pPr>
            <a:endParaRPr lang="en-US" dirty="0"/>
          </a:p>
          <a:p>
            <a:pPr marL="0" indent="0">
              <a:buNone/>
            </a:pPr>
            <a:r>
              <a:rPr lang="en-US" dirty="0"/>
              <a:t>In addition, the OIG found VBA decision makers inappropriately applied VBA guidance rather than returning conflicting or unclear disability benefits questionnaire findings for clarification. Errors resulted in both overpayments and underpayments to Veterans.</a:t>
            </a:r>
          </a:p>
        </p:txBody>
      </p:sp>
      <p:sp>
        <p:nvSpPr>
          <p:cNvPr id="4" name="Slide Number Placeholder 3">
            <a:extLst>
              <a:ext uri="{FF2B5EF4-FFF2-40B4-BE49-F238E27FC236}">
                <a16:creationId xmlns:a16="http://schemas.microsoft.com/office/drawing/2014/main" id="{67F112DC-2672-4296-ADEC-CA7D0C8EBFB6}"/>
              </a:ext>
            </a:extLst>
          </p:cNvPr>
          <p:cNvSpPr>
            <a:spLocks noGrp="1"/>
          </p:cNvSpPr>
          <p:nvPr>
            <p:ph type="sldNum" sz="quarter" idx="12"/>
          </p:nvPr>
        </p:nvSpPr>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16009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24</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2342133"/>
            <a:ext cx="9144000" cy="1086867"/>
          </a:xfrm>
        </p:spPr>
        <p:txBody>
          <a:bodyPr>
            <a:normAutofit fontScale="90000"/>
          </a:bodyPr>
          <a:lstStyle/>
          <a:p>
            <a:r>
              <a:rPr lang="en-US" altLang="en-US" dirty="0">
                <a:effectLst/>
              </a:rPr>
              <a:t>Introduction to “</a:t>
            </a:r>
            <a:r>
              <a:rPr lang="en-US" dirty="0"/>
              <a:t>Accuracy of Disability Benefit Evaluations for Veterans' Service-Connected Heart Diseases</a:t>
            </a:r>
            <a:r>
              <a:rPr lang="en-US" altLang="en-US" dirty="0">
                <a:effectLst/>
              </a:rPr>
              <a:t>”</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0D6B-893A-44D0-BA59-F0DD90E6A96F}"/>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D38F0BC6-0914-42A4-90F9-2F556B789B97}"/>
              </a:ext>
            </a:extLst>
          </p:cNvPr>
          <p:cNvSpPr>
            <a:spLocks noGrp="1"/>
          </p:cNvSpPr>
          <p:nvPr>
            <p:ph idx="1"/>
          </p:nvPr>
        </p:nvSpPr>
        <p:spPr/>
        <p:txBody>
          <a:bodyPr>
            <a:normAutofit/>
          </a:bodyPr>
          <a:lstStyle/>
          <a:p>
            <a:pPr marL="0" indent="0" hangingPunct="0">
              <a:spcBef>
                <a:spcPts val="600"/>
              </a:spcBef>
              <a:buNone/>
            </a:pPr>
            <a:r>
              <a:rPr lang="en-US" dirty="0"/>
              <a:t>This lesson is intended to introduce and reinforce knowledge of the claims procedures for evaluating claims for heart disease. This lesson will contain discussions and exercises that will allow you to gain a better understanding properly processing these types of claims. This lesson will focus of the findings of </a:t>
            </a:r>
            <a:r>
              <a:rPr lang="en-US" dirty="0">
                <a:hlinkClick r:id="rId2"/>
              </a:rPr>
              <a:t>OIG VA OIG 19-08095-198  </a:t>
            </a:r>
            <a:r>
              <a:rPr lang="en-US" dirty="0"/>
              <a:t>which include:</a:t>
            </a:r>
          </a:p>
          <a:p>
            <a:pPr lvl="1" hangingPunct="0">
              <a:spcBef>
                <a:spcPts val="600"/>
              </a:spcBef>
            </a:pPr>
            <a:r>
              <a:rPr lang="en-US" sz="1800" dirty="0"/>
              <a:t>VBA decision makers inappropriately evaluated heart disease using insufficient disability benefits questionnaires.</a:t>
            </a:r>
          </a:p>
          <a:p>
            <a:pPr lvl="1"/>
            <a:r>
              <a:rPr lang="en-US" sz="1800" dirty="0"/>
              <a:t>VBA decision makers inaccurately assigned disability evaluations for service-connected heart disease.</a:t>
            </a:r>
          </a:p>
        </p:txBody>
      </p:sp>
      <p:sp>
        <p:nvSpPr>
          <p:cNvPr id="4" name="Slide Number Placeholder 3">
            <a:extLst>
              <a:ext uri="{FF2B5EF4-FFF2-40B4-BE49-F238E27FC236}">
                <a16:creationId xmlns:a16="http://schemas.microsoft.com/office/drawing/2014/main" id="{8870F605-7D9B-441F-ACD4-058FB53B8ACD}"/>
              </a:ext>
            </a:extLst>
          </p:cNvPr>
          <p:cNvSpPr>
            <a:spLocks noGrp="1"/>
          </p:cNvSpPr>
          <p:nvPr>
            <p:ph type="sldNum" sz="quarter" idx="12"/>
          </p:nvPr>
        </p:nvSpPr>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18098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E52F-7EBD-4EA3-978A-2204D5D7EC15}"/>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71242165-E8A7-479D-9CD8-340952398920}"/>
              </a:ext>
            </a:extLst>
          </p:cNvPr>
          <p:cNvSpPr>
            <a:spLocks noGrp="1"/>
          </p:cNvSpPr>
          <p:nvPr>
            <p:ph idx="1"/>
          </p:nvPr>
        </p:nvSpPr>
        <p:spPr/>
        <p:txBody>
          <a:bodyPr>
            <a:normAutofit fontScale="85000" lnSpcReduction="10000"/>
          </a:bodyPr>
          <a:lstStyle/>
          <a:p>
            <a:pPr marL="0" indent="0" hangingPunct="0">
              <a:lnSpc>
                <a:spcPct val="120000"/>
              </a:lnSpc>
              <a:buNone/>
            </a:pPr>
            <a:r>
              <a:rPr lang="en-US" dirty="0"/>
              <a:t>The OIG review team found RVSRs had not consistently requested clarification necessary for making disability evaluations. </a:t>
            </a:r>
          </a:p>
          <a:p>
            <a:pPr marL="0" indent="0" hangingPunct="0">
              <a:lnSpc>
                <a:spcPct val="120000"/>
              </a:lnSpc>
              <a:buNone/>
            </a:pPr>
            <a:endParaRPr lang="en-US" dirty="0"/>
          </a:p>
          <a:p>
            <a:pPr marL="0" indent="0" hangingPunct="0">
              <a:lnSpc>
                <a:spcPct val="120000"/>
              </a:lnSpc>
              <a:buNone/>
            </a:pPr>
            <a:r>
              <a:rPr lang="en-US" b="1" i="1" dirty="0"/>
              <a:t>Example</a:t>
            </a:r>
            <a:r>
              <a:rPr lang="en-US" b="1" dirty="0"/>
              <a:t>: </a:t>
            </a:r>
            <a:endParaRPr lang="en-US" dirty="0"/>
          </a:p>
          <a:p>
            <a:pPr hangingPunct="0">
              <a:lnSpc>
                <a:spcPct val="120000"/>
              </a:lnSpc>
            </a:pPr>
            <a:r>
              <a:rPr lang="en-US" dirty="0"/>
              <a:t>A medical provider may have indicated one measurement was used to evaluate the heart disease but then provided an additional statement that another measurement was better. Per VBA guidance, decision makers should request clarification from the medical provider if the disability benefits questionnaire is insufficient. </a:t>
            </a:r>
          </a:p>
          <a:p>
            <a:pPr hangingPunct="0">
              <a:lnSpc>
                <a:spcPct val="120000"/>
              </a:lnSpc>
            </a:pPr>
            <a:endParaRPr lang="en-US" dirty="0"/>
          </a:p>
          <a:p>
            <a:pPr marL="0" indent="0" hangingPunct="0">
              <a:lnSpc>
                <a:spcPct val="120000"/>
              </a:lnSpc>
              <a:buNone/>
            </a:pPr>
            <a:r>
              <a:rPr lang="en-US" dirty="0"/>
              <a:t>According to VBA, about 382,000 veterans had service connected disabilities involving heart disease as of September 30, 2019. In addition, VA estimated that up to 560,000 additional veterans may be eligible to receive compensation for illnesses related to herbicide exposure, one of which is heart disease, beginning in January 2020.</a:t>
            </a:r>
          </a:p>
          <a:p>
            <a:pPr marL="0" indent="0" hangingPunct="0">
              <a:buNone/>
            </a:pPr>
            <a:endParaRPr lang="en-US" dirty="0"/>
          </a:p>
        </p:txBody>
      </p:sp>
      <p:sp>
        <p:nvSpPr>
          <p:cNvPr id="4" name="Slide Number Placeholder 3">
            <a:extLst>
              <a:ext uri="{FF2B5EF4-FFF2-40B4-BE49-F238E27FC236}">
                <a16:creationId xmlns:a16="http://schemas.microsoft.com/office/drawing/2014/main" id="{238C07F3-DD6A-4690-BDC6-BC3B5A4E8665}"/>
              </a:ext>
            </a:extLst>
          </p:cNvPr>
          <p:cNvSpPr>
            <a:spLocks noGrp="1"/>
          </p:cNvSpPr>
          <p:nvPr>
            <p:ph type="sldNum" sz="quarter" idx="12"/>
          </p:nvPr>
        </p:nvSpPr>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302206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A2A2-47D8-4F96-92DD-93723371F859}"/>
              </a:ext>
            </a:extLst>
          </p:cNvPr>
          <p:cNvSpPr>
            <a:spLocks noGrp="1"/>
          </p:cNvSpPr>
          <p:nvPr>
            <p:ph type="title"/>
          </p:nvPr>
        </p:nvSpPr>
        <p:spPr/>
        <p:txBody>
          <a:bodyPr/>
          <a:lstStyle/>
          <a:p>
            <a:r>
              <a:rPr lang="en-US" dirty="0"/>
              <a:t>Lesson Objectives</a:t>
            </a:r>
          </a:p>
        </p:txBody>
      </p:sp>
      <p:sp>
        <p:nvSpPr>
          <p:cNvPr id="3" name="Content Placeholder 2">
            <a:extLst>
              <a:ext uri="{FF2B5EF4-FFF2-40B4-BE49-F238E27FC236}">
                <a16:creationId xmlns:a16="http://schemas.microsoft.com/office/drawing/2014/main" id="{41680B56-1547-4CFF-ABFE-15BC8C3DE740}"/>
              </a:ext>
            </a:extLst>
          </p:cNvPr>
          <p:cNvSpPr>
            <a:spLocks noGrp="1"/>
          </p:cNvSpPr>
          <p:nvPr>
            <p:ph idx="1"/>
          </p:nvPr>
        </p:nvSpPr>
        <p:spPr/>
        <p:txBody>
          <a:bodyPr/>
          <a:lstStyle/>
          <a:p>
            <a:pPr marL="342900" lvl="0" indent="-342900" hangingPunct="0">
              <a:buFont typeface="Arial" panose="020B0604020202020204" pitchFamily="34" charset="0"/>
              <a:buChar char="•"/>
            </a:pPr>
            <a:r>
              <a:rPr lang="en-US" dirty="0"/>
              <a:t>Determine the sufficiency of the disability benefits questionnaires (DBQ) when evaluating claims for heart disease.</a:t>
            </a:r>
          </a:p>
          <a:p>
            <a:pPr marL="342900" lvl="0" indent="-342900" hangingPunct="0">
              <a:buFont typeface="Arial" panose="020B0604020202020204" pitchFamily="34" charset="0"/>
              <a:buChar char="•"/>
            </a:pPr>
            <a:r>
              <a:rPr lang="en-US" dirty="0"/>
              <a:t>Determine the appropriate disability evaluation when deciding claims for heart disease.</a:t>
            </a:r>
          </a:p>
        </p:txBody>
      </p:sp>
      <p:sp>
        <p:nvSpPr>
          <p:cNvPr id="4" name="Slide Number Placeholder 3">
            <a:extLst>
              <a:ext uri="{FF2B5EF4-FFF2-40B4-BE49-F238E27FC236}">
                <a16:creationId xmlns:a16="http://schemas.microsoft.com/office/drawing/2014/main" id="{868B45E1-9A02-46C9-9466-DC61B39AB97F}"/>
              </a:ext>
            </a:extLst>
          </p:cNvPr>
          <p:cNvSpPr>
            <a:spLocks noGrp="1"/>
          </p:cNvSpPr>
          <p:nvPr>
            <p:ph type="sldNum" sz="quarter" idx="12"/>
          </p:nvPr>
        </p:nvSpPr>
        <p:spPr/>
        <p:txBody>
          <a:bodyPr/>
          <a:lstStyle/>
          <a:p>
            <a:fld id="{7C414AED-89CE-4A48-8B2B-1B3A5C68EA2A}" type="slidenum">
              <a:rPr lang="en-US" smtClean="0"/>
              <a:pPr/>
              <a:t>6</a:t>
            </a:fld>
            <a:endParaRPr lang="en-US" dirty="0"/>
          </a:p>
        </p:txBody>
      </p:sp>
    </p:spTree>
    <p:extLst>
      <p:ext uri="{BB962C8B-B14F-4D97-AF65-F5344CB8AC3E}">
        <p14:creationId xmlns:p14="http://schemas.microsoft.com/office/powerpoint/2010/main" val="146800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7B44-3303-425D-A646-B02E53AC3A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E452548-32AD-4353-AEF0-29F32CE25ABD}"/>
              </a:ext>
            </a:extLst>
          </p:cNvPr>
          <p:cNvSpPr>
            <a:spLocks noGrp="1"/>
          </p:cNvSpPr>
          <p:nvPr>
            <p:ph idx="1"/>
          </p:nvPr>
        </p:nvSpPr>
        <p:spPr/>
        <p:txBody>
          <a:bodyPr>
            <a:normAutofit/>
          </a:bodyPr>
          <a:lstStyle/>
          <a:p>
            <a:pPr marL="0" indent="0" hangingPunct="0">
              <a:buNone/>
            </a:pPr>
            <a:r>
              <a:rPr lang="en-US" dirty="0"/>
              <a:t>All M21-1 references are found in the  </a:t>
            </a:r>
            <a:r>
              <a:rPr lang="en-US" u="sng" dirty="0">
                <a:hlinkClick r:id="rId2"/>
              </a:rPr>
              <a:t>Live Manual Website</a:t>
            </a:r>
            <a:r>
              <a:rPr lang="en-US" dirty="0"/>
              <a:t>.</a:t>
            </a:r>
          </a:p>
          <a:p>
            <a:pPr lvl="0" hangingPunct="0"/>
            <a:r>
              <a:rPr lang="en-US" u="sng" dirty="0"/>
              <a:t>38 CFR 3.102, Reasonable doubt </a:t>
            </a:r>
            <a:endParaRPr lang="en-US" dirty="0"/>
          </a:p>
          <a:p>
            <a:pPr lvl="0" hangingPunct="0"/>
            <a:r>
              <a:rPr lang="en-US" u="sng" dirty="0"/>
              <a:t>38 CFR 4.7, Choosing between two levels of evaluation</a:t>
            </a:r>
            <a:endParaRPr lang="en-US" dirty="0"/>
          </a:p>
          <a:p>
            <a:pPr lvl="0" hangingPunct="0"/>
            <a:r>
              <a:rPr lang="en-US" u="sng" dirty="0"/>
              <a:t>38 CFR 4.104, Schedule of ratings-cardiovascular system</a:t>
            </a:r>
            <a:endParaRPr lang="en-US" dirty="0"/>
          </a:p>
          <a:p>
            <a:pPr lvl="0" hangingPunct="0"/>
            <a:r>
              <a:rPr lang="en-US" u="sng" dirty="0"/>
              <a:t>38 CFR 3.309(e), Disease associated with exposure to certain herbicide agents</a:t>
            </a:r>
            <a:endParaRPr lang="en-US" dirty="0"/>
          </a:p>
          <a:p>
            <a:pPr lvl="0" hangingPunct="0"/>
            <a:r>
              <a:rPr lang="en-US" u="sng" dirty="0"/>
              <a:t>M21-1 Part IV, Subpart ii.2.C, Service Connection (SC) for disabilities resulting from exposure to environmental hazards or service in the Republic of Vietnam (RVN)</a:t>
            </a:r>
            <a:endParaRPr lang="en-US" dirty="0"/>
          </a:p>
          <a:p>
            <a:pPr lvl="0" hangingPunct="0"/>
            <a:r>
              <a:rPr lang="en-US" u="sng" dirty="0">
                <a:hlinkClick r:id="rId3">
                  <a:extLst>
                    <a:ext uri="{A12FA001-AC4F-418D-AE19-62706E023703}">
                      <ahyp:hlinkClr xmlns:ahyp="http://schemas.microsoft.com/office/drawing/2018/hyperlinkcolor" val="tx"/>
                    </a:ext>
                  </a:extLst>
                </a:hlinkClick>
              </a:rPr>
              <a:t>Compensation Service Novel Coronavirus (COVID-19) Operational Information Page</a:t>
            </a:r>
            <a:endParaRPr lang="en-US" dirty="0"/>
          </a:p>
          <a:p>
            <a:pPr lvl="0"/>
            <a:endParaRPr lang="en-US" sz="2000" dirty="0"/>
          </a:p>
          <a:p>
            <a:endParaRPr lang="en-US" dirty="0"/>
          </a:p>
        </p:txBody>
      </p:sp>
      <p:sp>
        <p:nvSpPr>
          <p:cNvPr id="4" name="Slide Number Placeholder 3">
            <a:extLst>
              <a:ext uri="{FF2B5EF4-FFF2-40B4-BE49-F238E27FC236}">
                <a16:creationId xmlns:a16="http://schemas.microsoft.com/office/drawing/2014/main" id="{B6BC2672-AEA0-459C-877B-5BF62D80C8F4}"/>
              </a:ext>
            </a:extLst>
          </p:cNvPr>
          <p:cNvSpPr>
            <a:spLocks noGrp="1"/>
          </p:cNvSpPr>
          <p:nvPr>
            <p:ph type="sldNum" sz="quarter" idx="12"/>
          </p:nvPr>
        </p:nvSpPr>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184612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2342133"/>
            <a:ext cx="9144000" cy="1086867"/>
          </a:xfrm>
        </p:spPr>
        <p:txBody>
          <a:bodyPr>
            <a:normAutofit fontScale="90000"/>
          </a:bodyPr>
          <a:lstStyle/>
          <a:p>
            <a:r>
              <a:rPr lang="en-US" altLang="en-US" dirty="0">
                <a:effectLst/>
              </a:rPr>
              <a:t>Topic </a:t>
            </a:r>
            <a:r>
              <a:rPr lang="en-US" altLang="en-US" dirty="0"/>
              <a:t>1: </a:t>
            </a:r>
            <a:r>
              <a:rPr lang="en-US" dirty="0"/>
              <a:t>Cardiovascular Disability Benefits Questionnaire (DBQ) Sufficiency</a:t>
            </a:r>
            <a:br>
              <a:rPr lang="en-US" altLang="en-US" dirty="0"/>
            </a:b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08CA-2EAE-4569-9A4D-BE4A72366C6F}"/>
              </a:ext>
            </a:extLst>
          </p:cNvPr>
          <p:cNvSpPr>
            <a:spLocks noGrp="1"/>
          </p:cNvSpPr>
          <p:nvPr>
            <p:ph type="title"/>
          </p:nvPr>
        </p:nvSpPr>
        <p:spPr/>
        <p:txBody>
          <a:bodyPr/>
          <a:lstStyle/>
          <a:p>
            <a:r>
              <a:rPr lang="en-US" dirty="0"/>
              <a:t>Determining Sufficiency of Cardio DBQ</a:t>
            </a:r>
          </a:p>
        </p:txBody>
      </p:sp>
      <p:sp>
        <p:nvSpPr>
          <p:cNvPr id="3" name="Content Placeholder 2">
            <a:extLst>
              <a:ext uri="{FF2B5EF4-FFF2-40B4-BE49-F238E27FC236}">
                <a16:creationId xmlns:a16="http://schemas.microsoft.com/office/drawing/2014/main" id="{52E98F3E-89E3-439B-B491-463A1F4BA4B7}"/>
              </a:ext>
            </a:extLst>
          </p:cNvPr>
          <p:cNvSpPr>
            <a:spLocks noGrp="1"/>
          </p:cNvSpPr>
          <p:nvPr>
            <p:ph idx="1"/>
          </p:nvPr>
        </p:nvSpPr>
        <p:spPr/>
        <p:txBody>
          <a:bodyPr/>
          <a:lstStyle/>
          <a:p>
            <a:pPr marL="342900" marR="0" lvl="0" indent="-342900" hangingPunct="0">
              <a:spcBef>
                <a:spcPts val="600"/>
              </a:spcBef>
              <a:spcAft>
                <a:spcPts val="0"/>
              </a:spcAft>
              <a:buFont typeface="Symbol" panose="05050102010706020507" pitchFamily="18" charset="2"/>
              <a:buChar char=""/>
            </a:pPr>
            <a:r>
              <a:rPr lang="en-US" dirty="0">
                <a:latin typeface="+mj-lt"/>
                <a:ea typeface="Times New Roman" panose="02020603050405020304" pitchFamily="18" charset="0"/>
                <a:cs typeface="Calibri" panose="020F0502020204030204" pitchFamily="34" charset="0"/>
              </a:rPr>
              <a:t>A disability benefits questionnaire is determined to be insufficient if it does not contain enough findings to render a decision on the claim. This could include missed fields on the disability benefits questionnaire or conflicting or unclear statements by the medical provider.</a:t>
            </a:r>
            <a:br>
              <a:rPr lang="en-US" dirty="0">
                <a:latin typeface="+mj-lt"/>
                <a:ea typeface="Times New Roman" panose="02020603050405020304" pitchFamily="18" charset="0"/>
                <a:cs typeface="Calibri" panose="020F0502020204030204" pitchFamily="34" charset="0"/>
              </a:rPr>
            </a:br>
            <a:endParaRPr lang="en-US" dirty="0">
              <a:latin typeface="+mj-lt"/>
              <a:ea typeface="Times New Roman" panose="02020603050405020304" pitchFamily="18" charset="0"/>
            </a:endParaRPr>
          </a:p>
          <a:p>
            <a:pPr marL="342900" marR="0" lvl="0" indent="-342900" hangingPunct="0">
              <a:spcBef>
                <a:spcPts val="600"/>
              </a:spcBef>
              <a:spcAft>
                <a:spcPts val="0"/>
              </a:spcAft>
              <a:buFont typeface="Symbol" panose="05050102010706020507" pitchFamily="18" charset="2"/>
              <a:buChar char=""/>
            </a:pPr>
            <a:r>
              <a:rPr lang="en-US" dirty="0">
                <a:latin typeface="+mj-lt"/>
                <a:ea typeface="Times New Roman" panose="02020603050405020304" pitchFamily="18" charset="0"/>
                <a:cs typeface="Calibri" panose="020F0502020204030204" pitchFamily="34" charset="0"/>
              </a:rPr>
              <a:t>The RVSR must request clarification when necessary when making disability evaluations. If a medical provider indicates one measurement was used to evaluate the heart disease but then provided an additional statement that another measurement was better. The RVSR should request clarification from the medical provider if the disability benefits questionnaire is insufficient.</a:t>
            </a:r>
            <a:r>
              <a:rPr lang="en-US" u="sng" dirty="0">
                <a:latin typeface="+mj-lt"/>
                <a:ea typeface="Times New Roman" panose="02020603050405020304" pitchFamily="18" charset="0"/>
                <a:cs typeface="Calibri" panose="020F0502020204030204" pitchFamily="34" charset="0"/>
              </a:rPr>
              <a:t> </a:t>
            </a:r>
            <a:endParaRPr lang="en-US" dirty="0">
              <a:latin typeface="+mj-l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0BE44D3-C130-4604-BCD2-960A795E0CFA}"/>
              </a:ext>
            </a:extLst>
          </p:cNvPr>
          <p:cNvSpPr>
            <a:spLocks noGrp="1"/>
          </p:cNvSpPr>
          <p:nvPr>
            <p:ph type="sldNum" sz="quarter" idx="12"/>
          </p:nvPr>
        </p:nvSpPr>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2014981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Development for Gulf War Veterans with SWA Service&amp;quot;&quot;/&gt;&lt;property id=&quot;20307&quot; value=&quot;261&quot;/&gt;&lt;/object&gt;&lt;object type=&quot;3&quot; unique_id=&quot;10046&quot;&gt;&lt;property id=&quot;20148&quot; value=&quot;5&quot;/&gt;&lt;property id=&quot;20300&quot; value=&quot;Slide 3 - &amp;quot;Introduction to “Enter Title of Lesson”&amp;quot;&quot;/&gt;&lt;property id=&quot;20307&quot; value=&quot;262&quot;/&gt;&lt;/object&gt;&lt;object type=&quot;3&quot; unique_id=&quot;10048&quot;&gt;&lt;property id=&quot;20148&quot; value=&quot;5&quot;/&gt;&lt;property id=&quot;20300&quot; value=&quot;Slide 8 - &amp;quot;Topic 1: “Enter Topic 1 Title” &amp;quot;&quot;/&gt;&lt;property id=&quot;20307&quot; value=&quot;264&quot;/&gt;&lt;/object&gt;&lt;object type=&quot;3&quot; unique_id=&quot;10063&quot;&gt;&lt;property id=&quot;20148&quot; value=&quot;5&quot;/&gt;&lt;property id=&quot;20300&quot; value=&quot;Slide 10 - &amp;quot;Review&amp;quot;&quot;/&gt;&lt;property id=&quot;20307&quot; value=&quot;280&quot;/&gt;&lt;/object&gt;&lt;object type=&quot;3&quot; unique_id=&quot;10268&quot;&gt;&lt;property id=&quot;20148&quot; value=&quot;5&quot;/&gt;&lt;property id=&quot;20300&quot; value=&quot;Slide 9 - &amp;quot;Knowledge Check&amp;quot;&quot;/&gt;&lt;property id=&quot;20307&quot; value=&quot;281&quot;/&gt;&lt;/object&gt;&lt;object type=&quot;3&quot; unique_id=&quot;10270&quot;&gt;&lt;property id=&quot;20148&quot; value=&quot;5&quot;/&gt;&lt;property id=&quot;20300&quot; value=&quot;Slide 4 - &amp;quot;Purpose&amp;quot;&quot;/&gt;&lt;property id=&quot;20307&quot; value=&quot;283&quot;/&gt;&lt;/object&gt;&lt;object type=&quot;3&quot; unique_id=&quot;10271&quot;&gt;&lt;property id=&quot;20148&quot; value=&quot;5&quot;/&gt;&lt;property id=&quot;20300&quot; value=&quot;Slide 5 - &amp;quot;Motivation&amp;quot;&quot;/&gt;&lt;property id=&quot;20307&quot; value=&quot;284&quot;/&gt;&lt;/object&gt;&lt;object type=&quot;3&quot; unique_id=&quot;10304&quot;&gt;&lt;property id=&quot;20148&quot; value=&quot;5&quot;/&gt;&lt;property id=&quot;20300&quot; value=&quot;Slide 2 - &amp;quot;Course Agenda&amp;quot;&quot;/&gt;&lt;property id=&quot;20307&quot; value=&quot;286&quot;/&gt;&lt;/object&gt;&lt;object type=&quot;3&quot; unique_id=&quot;10305&quot;&gt;&lt;property id=&quot;20148&quot; value=&quot;5&quot;/&gt;&lt;property id=&quot;20300&quot; value=&quot;Slide 7 - &amp;quot;References&amp;quot;&quot;/&gt;&lt;property id=&quot;20307&quot; value=&quot;288&quot;/&gt;&lt;/object&gt;&lt;object type=&quot;3&quot; unique_id=&quot;10306&quot;&gt;&lt;property id=&quot;20148&quot; value=&quot;5&quot;/&gt;&lt;property id=&quot;20300&quot; value=&quot;Slide 6 - &amp;quot;Lesson Objectives&amp;quot;&quot;/&gt;&lt;property id=&quot;20307&quot; value=&quot;28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RO317-839076992-15112</_dlc_DocId>
    <_dlc_DocIdUrl xmlns="b62c6c12-24c5-4d47-ac4d-c5cc93bcdf7b">
      <Url>https://vaww.vashare.vba.va.gov/sites/SPTNCIO/focusedveterans/training/VSRvirtualtraining/_layouts/15/DocIdRedir.aspx?ID=RO317-839076992-15112</Url>
      <Description>RO317-839076992-15112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950644-92ED-4E86-BDFC-5C32F42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b62c6c12-24c5-4d47-ac4d-c5cc93bcdf7b"/>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25DBE40C-E79F-4960-8CB6-C28E1CE322E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8240</TotalTime>
  <Words>1630</Words>
  <Application>Microsoft Office PowerPoint</Application>
  <PresentationFormat>On-screen Show (4:3)</PresentationFormat>
  <Paragraphs>133</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Symbol</vt:lpstr>
      <vt:lpstr>Tahoma</vt:lpstr>
      <vt:lpstr>Times New Roman</vt:lpstr>
      <vt:lpstr>Verdana</vt:lpstr>
      <vt:lpstr>Wingdings</vt:lpstr>
      <vt:lpstr>VA Design Style Theme 2</vt:lpstr>
      <vt:lpstr>Accuracy of Disability Benefit Evaluations for Veterans' Service-Connected Heart Diseases</vt:lpstr>
      <vt:lpstr>Course Agenda</vt:lpstr>
      <vt:lpstr>Introduction to “Accuracy of Disability Benefit Evaluations for Veterans' Service-Connected Heart Diseases”</vt:lpstr>
      <vt:lpstr>Purpose</vt:lpstr>
      <vt:lpstr>Motivation</vt:lpstr>
      <vt:lpstr>Lesson Objectives</vt:lpstr>
      <vt:lpstr>References</vt:lpstr>
      <vt:lpstr>Topic 1: Cardiovascular Disability Benefits Questionnaire (DBQ) Sufficiency </vt:lpstr>
      <vt:lpstr>Determining Sufficiency of Cardio DBQ</vt:lpstr>
      <vt:lpstr>Cardiovascular Disability Benefits Questionnaire (DBQ) Sufficiency</vt:lpstr>
      <vt:lpstr>Cardiovascular Disability Benefits Questionnaire (DBQ) Sufficiency </vt:lpstr>
      <vt:lpstr>Reasonable Doubt</vt:lpstr>
      <vt:lpstr>Higher of Two Evaluations</vt:lpstr>
      <vt:lpstr>Knowledge Check</vt:lpstr>
      <vt:lpstr>Topic 2: Cardiovascular Disability Evaluation </vt:lpstr>
      <vt:lpstr>Proper Cardiovascular Evaluation</vt:lpstr>
      <vt:lpstr>Cardiovascular Evaluation</vt:lpstr>
      <vt:lpstr>OIG Note </vt:lpstr>
      <vt:lpstr>Interpreting Cardiovascular DBQ</vt:lpstr>
      <vt:lpstr>Interpreting Cardiovascular DBQ</vt:lpstr>
      <vt:lpstr>Interpreting Cardiovascular DBQ</vt:lpstr>
      <vt:lpstr>Knowledge Check</vt:lpstr>
      <vt:lpstr>Conclusion</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Medical Electronic Performance Support System (EPSS) and the Body Systems PowerPoint Presentation</dc:title>
  <dc:subject>VSR</dc:subject>
  <dc:creator>Department of Veterans Affairs, Veterans Benefits Administration, Compensation Service, STAFF</dc:creator>
  <cp:keywords>introduction, medical, EPSS, body, systems</cp:keywords>
  <dc:description>This lesson introduces employees to the functions of the body systems.</dc:description>
  <cp:lastModifiedBy>Kathy Poole</cp:lastModifiedBy>
  <cp:revision>493</cp:revision>
  <dcterms:created xsi:type="dcterms:W3CDTF">2014-04-30T02:32:11Z</dcterms:created>
  <dcterms:modified xsi:type="dcterms:W3CDTF">2020-09-29T18:30:23Z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