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6.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3.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1.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25.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34.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5"/>
  </p:sldMasterIdLst>
  <p:notesMasterIdLst>
    <p:notesMasterId r:id="rId41"/>
  </p:notesMasterIdLst>
  <p:handoutMasterIdLst>
    <p:handoutMasterId r:id="rId42"/>
  </p:handoutMasterIdLst>
  <p:sldIdLst>
    <p:sldId id="283" r:id="rId6"/>
    <p:sldId id="274" r:id="rId7"/>
    <p:sldId id="279" r:id="rId8"/>
    <p:sldId id="284" r:id="rId9"/>
    <p:sldId id="285" r:id="rId10"/>
    <p:sldId id="262" r:id="rId11"/>
    <p:sldId id="263" r:id="rId12"/>
    <p:sldId id="337" r:id="rId13"/>
    <p:sldId id="264" r:id="rId14"/>
    <p:sldId id="286" r:id="rId15"/>
    <p:sldId id="340" r:id="rId16"/>
    <p:sldId id="339" r:id="rId17"/>
    <p:sldId id="341" r:id="rId18"/>
    <p:sldId id="342" r:id="rId19"/>
    <p:sldId id="344" r:id="rId20"/>
    <p:sldId id="321" r:id="rId21"/>
    <p:sldId id="324" r:id="rId22"/>
    <p:sldId id="325" r:id="rId23"/>
    <p:sldId id="326" r:id="rId24"/>
    <p:sldId id="327" r:id="rId25"/>
    <p:sldId id="328" r:id="rId26"/>
    <p:sldId id="329" r:id="rId27"/>
    <p:sldId id="330" r:id="rId28"/>
    <p:sldId id="331" r:id="rId29"/>
    <p:sldId id="345" r:id="rId30"/>
    <p:sldId id="346" r:id="rId31"/>
    <p:sldId id="315" r:id="rId32"/>
    <p:sldId id="332" r:id="rId33"/>
    <p:sldId id="333" r:id="rId34"/>
    <p:sldId id="334" r:id="rId35"/>
    <p:sldId id="335" r:id="rId36"/>
    <p:sldId id="336" r:id="rId37"/>
    <p:sldId id="320" r:id="rId38"/>
    <p:sldId id="347" r:id="rId39"/>
    <p:sldId id="280" r:id="rId40"/>
  </p:sldIdLst>
  <p:sldSz cx="9144000" cy="6858000" type="screen4x3"/>
  <p:notesSz cx="6858000" cy="91440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partment of Veterans Affairs" initials="DoVA" lastIdx="8" clrIdx="0"/>
  <p:cmAuthor id="1" name="Holcomb, Jeffrey, VBADENV Trng Facility" initials="HJVTF" lastIdx="13" clrIdx="1">
    <p:extLst>
      <p:ext uri="{19B8F6BF-5375-455C-9EA6-DF929625EA0E}">
        <p15:presenceInfo xmlns:p15="http://schemas.microsoft.com/office/powerpoint/2012/main" userId="S-1-5-21-1409082233-764733703-682003330-3017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7C5F1E"/>
    <a:srgbClr val="E7D0A4"/>
    <a:srgbClr val="6A5B3F"/>
    <a:srgbClr val="987734"/>
    <a:srgbClr val="AB8C4E"/>
    <a:srgbClr val="C6A156"/>
    <a:srgbClr val="E8D2A8"/>
    <a:srgbClr val="F5F0E9"/>
    <a:srgbClr val="BEA5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91" autoAdjust="0"/>
    <p:restoredTop sz="93767" autoAdjust="0"/>
  </p:normalViewPr>
  <p:slideViewPr>
    <p:cSldViewPr snapToGrid="0">
      <p:cViewPr varScale="1">
        <p:scale>
          <a:sx n="103" d="100"/>
          <a:sy n="103" d="100"/>
        </p:scale>
        <p:origin x="1380"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2880"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47"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gs" Target="tags/tag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DACAB9-A087-46C6-8392-9DA45A27783B}" type="datetimeFigureOut">
              <a:rPr lang="en-US" smtClean="0"/>
              <a:t>9/28/2020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4BF439-490C-45C3-9C2D-A971383A48DD}" type="slidenum">
              <a:rPr lang="en-US" smtClean="0"/>
              <a:t>‹#›</a:t>
            </a:fld>
            <a:endParaRPr lang="en-US" dirty="0"/>
          </a:p>
        </p:txBody>
      </p:sp>
    </p:spTree>
    <p:extLst>
      <p:ext uri="{BB962C8B-B14F-4D97-AF65-F5344CB8AC3E}">
        <p14:creationId xmlns:p14="http://schemas.microsoft.com/office/powerpoint/2010/main" val="293229890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8-11T18:32:51.707"/>
    </inkml:context>
    <inkml:brush xml:id="br0">
      <inkml:brushProperty name="width" value="0.1" units="cm"/>
      <inkml:brushProperty name="height" value="0.1" units="cm"/>
      <inkml:brushProperty name="color" value="#AE198D"/>
      <inkml:brushProperty name="ignorePressure" value="1"/>
      <inkml:brushProperty name="inkEffects" value="galaxy"/>
      <inkml:brushProperty name="anchorX" value="0"/>
      <inkml:brushProperty name="anchorY" value="0"/>
      <inkml:brushProperty name="scaleFactor" value="0.5"/>
    </inkml:brush>
  </inkml:definitions>
  <inkml:trace contextRef="#ctx0" brushRef="#br0">0 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5838-7BCA-4652-9007-BD0302928936}" type="datetimeFigureOut">
              <a:rPr lang="en-US" smtClean="0"/>
              <a:t>9/28/2020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dirty="0"/>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r>
              <a:rPr lang="en-US" sz="1200" dirty="0">
                <a:solidFill>
                  <a:prstClr val="black"/>
                </a:solidFill>
              </a:rPr>
              <a:t>VBA Overview</a:t>
            </a:r>
          </a:p>
        </p:txBody>
      </p:sp>
      <p:sp>
        <p:nvSpPr>
          <p:cNvPr id="9219"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fld id="{D27D6963-04BD-4B61-B378-66A6C4476EE9}" type="slidenum">
              <a:rPr lang="en-US" sz="1200" smtClean="0">
                <a:solidFill>
                  <a:prstClr val="black"/>
                </a:solidFill>
              </a:rPr>
              <a:pPr>
                <a:defRPr/>
              </a:pPr>
              <a:t>1</a:t>
            </a:fld>
            <a:endParaRPr lang="en-US" sz="1200" dirty="0">
              <a:solidFill>
                <a:prstClr val="black"/>
              </a:solidFill>
            </a:endParaRPr>
          </a:p>
        </p:txBody>
      </p:sp>
      <p:sp>
        <p:nvSpPr>
          <p:cNvPr id="76804" name="Rectangle 2"/>
          <p:cNvSpPr>
            <a:spLocks noGrp="1" noRot="1" noChangeAspect="1" noChangeArrowheads="1" noTextEdit="1"/>
          </p:cNvSpPr>
          <p:nvPr>
            <p:ph type="sldImg"/>
          </p:nvPr>
        </p:nvSpPr>
        <p:spPr bwMode="auto">
          <a:xfrm>
            <a:off x="1144588" y="687388"/>
            <a:ext cx="4570412" cy="3427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2" name="Footer Placeholder 5"/>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dirty="0">
              <a:solidFill>
                <a:prstClr val="black"/>
              </a:solidFill>
            </a:endParaRPr>
          </a:p>
        </p:txBody>
      </p:sp>
      <p:sp>
        <p:nvSpPr>
          <p:cNvPr id="2" name="Notes Placeholder 1">
            <a:extLst>
              <a:ext uri="{FF2B5EF4-FFF2-40B4-BE49-F238E27FC236}">
                <a16:creationId xmlns:a16="http://schemas.microsoft.com/office/drawing/2014/main" id="{EA30C9A1-4DA0-4A0E-8528-59D4B4C72C8E}"/>
              </a:ext>
            </a:extLst>
          </p:cNvPr>
          <p:cNvSpPr>
            <a:spLocks noGrp="1"/>
          </p:cNvSpPr>
          <p:nvPr>
            <p:ph type="body" sz="quarter" idx="3"/>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10</a:t>
            </a:fld>
            <a:endParaRPr lang="en-US" dirty="0"/>
          </a:p>
        </p:txBody>
      </p:sp>
    </p:spTree>
    <p:extLst>
      <p:ext uri="{BB962C8B-B14F-4D97-AF65-F5344CB8AC3E}">
        <p14:creationId xmlns:p14="http://schemas.microsoft.com/office/powerpoint/2010/main" val="234831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0E7C618C-DDD3-4DC9-ADAB-73264023D4F2}" type="slidenum">
              <a:rPr lang="en-US" smtClean="0"/>
              <a:t>11</a:t>
            </a:fld>
            <a:endParaRPr lang="en-US" dirty="0"/>
          </a:p>
        </p:txBody>
      </p:sp>
      <p:sp>
        <p:nvSpPr>
          <p:cNvPr id="5" name="Notes Placeholder 4">
            <a:extLst>
              <a:ext uri="{FF2B5EF4-FFF2-40B4-BE49-F238E27FC236}">
                <a16:creationId xmlns:a16="http://schemas.microsoft.com/office/drawing/2014/main" id="{52075FDE-1B89-45E6-9895-EAF99B18AE32}"/>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1833077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12</a:t>
            </a:fld>
            <a:endParaRPr lang="en-US" dirty="0"/>
          </a:p>
        </p:txBody>
      </p:sp>
    </p:spTree>
    <p:extLst>
      <p:ext uri="{BB962C8B-B14F-4D97-AF65-F5344CB8AC3E}">
        <p14:creationId xmlns:p14="http://schemas.microsoft.com/office/powerpoint/2010/main" val="752736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13</a:t>
            </a:fld>
            <a:endParaRPr lang="en-US" dirty="0"/>
          </a:p>
        </p:txBody>
      </p:sp>
    </p:spTree>
    <p:extLst>
      <p:ext uri="{BB962C8B-B14F-4D97-AF65-F5344CB8AC3E}">
        <p14:creationId xmlns:p14="http://schemas.microsoft.com/office/powerpoint/2010/main" val="2903955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14</a:t>
            </a:fld>
            <a:endParaRPr lang="en-US" dirty="0"/>
          </a:p>
        </p:txBody>
      </p:sp>
    </p:spTree>
    <p:extLst>
      <p:ext uri="{BB962C8B-B14F-4D97-AF65-F5344CB8AC3E}">
        <p14:creationId xmlns:p14="http://schemas.microsoft.com/office/powerpoint/2010/main" val="3820367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15</a:t>
            </a:fld>
            <a:endParaRPr lang="en-US" dirty="0"/>
          </a:p>
        </p:txBody>
      </p:sp>
    </p:spTree>
    <p:extLst>
      <p:ext uri="{BB962C8B-B14F-4D97-AF65-F5344CB8AC3E}">
        <p14:creationId xmlns:p14="http://schemas.microsoft.com/office/powerpoint/2010/main" val="80886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16</a:t>
            </a:fld>
            <a:endParaRPr lang="en-US" dirty="0"/>
          </a:p>
        </p:txBody>
      </p:sp>
    </p:spTree>
    <p:extLst>
      <p:ext uri="{BB962C8B-B14F-4D97-AF65-F5344CB8AC3E}">
        <p14:creationId xmlns:p14="http://schemas.microsoft.com/office/powerpoint/2010/main" val="30720917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17</a:t>
            </a:fld>
            <a:endParaRPr lang="en-US" dirty="0"/>
          </a:p>
        </p:txBody>
      </p:sp>
    </p:spTree>
    <p:extLst>
      <p:ext uri="{BB962C8B-B14F-4D97-AF65-F5344CB8AC3E}">
        <p14:creationId xmlns:p14="http://schemas.microsoft.com/office/powerpoint/2010/main" val="28797458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18</a:t>
            </a:fld>
            <a:endParaRPr lang="en-US" dirty="0"/>
          </a:p>
        </p:txBody>
      </p:sp>
    </p:spTree>
    <p:extLst>
      <p:ext uri="{BB962C8B-B14F-4D97-AF65-F5344CB8AC3E}">
        <p14:creationId xmlns:p14="http://schemas.microsoft.com/office/powerpoint/2010/main" val="12291965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19</a:t>
            </a:fld>
            <a:endParaRPr lang="en-US" dirty="0"/>
          </a:p>
        </p:txBody>
      </p:sp>
    </p:spTree>
    <p:extLst>
      <p:ext uri="{BB962C8B-B14F-4D97-AF65-F5344CB8AC3E}">
        <p14:creationId xmlns:p14="http://schemas.microsoft.com/office/powerpoint/2010/main" val="3771924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2</a:t>
            </a:fld>
            <a:endParaRPr lang="en-US" dirty="0"/>
          </a:p>
        </p:txBody>
      </p:sp>
    </p:spTree>
    <p:extLst>
      <p:ext uri="{BB962C8B-B14F-4D97-AF65-F5344CB8AC3E}">
        <p14:creationId xmlns:p14="http://schemas.microsoft.com/office/powerpoint/2010/main" val="24976494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20</a:t>
            </a:fld>
            <a:endParaRPr lang="en-US" dirty="0"/>
          </a:p>
        </p:txBody>
      </p:sp>
    </p:spTree>
    <p:extLst>
      <p:ext uri="{BB962C8B-B14F-4D97-AF65-F5344CB8AC3E}">
        <p14:creationId xmlns:p14="http://schemas.microsoft.com/office/powerpoint/2010/main" val="20796051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21</a:t>
            </a:fld>
            <a:endParaRPr lang="en-US" dirty="0"/>
          </a:p>
        </p:txBody>
      </p:sp>
    </p:spTree>
    <p:extLst>
      <p:ext uri="{BB962C8B-B14F-4D97-AF65-F5344CB8AC3E}">
        <p14:creationId xmlns:p14="http://schemas.microsoft.com/office/powerpoint/2010/main" val="1888482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22</a:t>
            </a:fld>
            <a:endParaRPr lang="en-US" dirty="0"/>
          </a:p>
        </p:txBody>
      </p:sp>
    </p:spTree>
    <p:extLst>
      <p:ext uri="{BB962C8B-B14F-4D97-AF65-F5344CB8AC3E}">
        <p14:creationId xmlns:p14="http://schemas.microsoft.com/office/powerpoint/2010/main" val="23022427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23</a:t>
            </a:fld>
            <a:endParaRPr lang="en-US" dirty="0"/>
          </a:p>
        </p:txBody>
      </p:sp>
    </p:spTree>
    <p:extLst>
      <p:ext uri="{BB962C8B-B14F-4D97-AF65-F5344CB8AC3E}">
        <p14:creationId xmlns:p14="http://schemas.microsoft.com/office/powerpoint/2010/main" val="5925050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24</a:t>
            </a:fld>
            <a:endParaRPr lang="en-US" dirty="0"/>
          </a:p>
        </p:txBody>
      </p:sp>
    </p:spTree>
    <p:extLst>
      <p:ext uri="{BB962C8B-B14F-4D97-AF65-F5344CB8AC3E}">
        <p14:creationId xmlns:p14="http://schemas.microsoft.com/office/powerpoint/2010/main" val="22318833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25</a:t>
            </a:fld>
            <a:endParaRPr lang="en-US" dirty="0"/>
          </a:p>
        </p:txBody>
      </p:sp>
    </p:spTree>
    <p:extLst>
      <p:ext uri="{BB962C8B-B14F-4D97-AF65-F5344CB8AC3E}">
        <p14:creationId xmlns:p14="http://schemas.microsoft.com/office/powerpoint/2010/main" val="16869653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26</a:t>
            </a:fld>
            <a:endParaRPr lang="en-US" dirty="0"/>
          </a:p>
        </p:txBody>
      </p:sp>
    </p:spTree>
    <p:extLst>
      <p:ext uri="{BB962C8B-B14F-4D97-AF65-F5344CB8AC3E}">
        <p14:creationId xmlns:p14="http://schemas.microsoft.com/office/powerpoint/2010/main" val="42545017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27</a:t>
            </a:fld>
            <a:endParaRPr lang="en-US" dirty="0"/>
          </a:p>
        </p:txBody>
      </p:sp>
    </p:spTree>
    <p:extLst>
      <p:ext uri="{BB962C8B-B14F-4D97-AF65-F5344CB8AC3E}">
        <p14:creationId xmlns:p14="http://schemas.microsoft.com/office/powerpoint/2010/main" val="16957911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28</a:t>
            </a:fld>
            <a:endParaRPr lang="en-US" dirty="0"/>
          </a:p>
        </p:txBody>
      </p:sp>
    </p:spTree>
    <p:extLst>
      <p:ext uri="{BB962C8B-B14F-4D97-AF65-F5344CB8AC3E}">
        <p14:creationId xmlns:p14="http://schemas.microsoft.com/office/powerpoint/2010/main" val="9061833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29</a:t>
            </a:fld>
            <a:endParaRPr lang="en-US" dirty="0"/>
          </a:p>
        </p:txBody>
      </p:sp>
    </p:spTree>
    <p:extLst>
      <p:ext uri="{BB962C8B-B14F-4D97-AF65-F5344CB8AC3E}">
        <p14:creationId xmlns:p14="http://schemas.microsoft.com/office/powerpoint/2010/main" val="3733401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3</a:t>
            </a:fld>
            <a:endParaRPr lang="en-US" dirty="0"/>
          </a:p>
        </p:txBody>
      </p:sp>
    </p:spTree>
    <p:extLst>
      <p:ext uri="{BB962C8B-B14F-4D97-AF65-F5344CB8AC3E}">
        <p14:creationId xmlns:p14="http://schemas.microsoft.com/office/powerpoint/2010/main" val="33193313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30</a:t>
            </a:fld>
            <a:endParaRPr lang="en-US" dirty="0"/>
          </a:p>
        </p:txBody>
      </p:sp>
    </p:spTree>
    <p:extLst>
      <p:ext uri="{BB962C8B-B14F-4D97-AF65-F5344CB8AC3E}">
        <p14:creationId xmlns:p14="http://schemas.microsoft.com/office/powerpoint/2010/main" val="8672179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31</a:t>
            </a:fld>
            <a:endParaRPr lang="en-US" dirty="0"/>
          </a:p>
        </p:txBody>
      </p:sp>
    </p:spTree>
    <p:extLst>
      <p:ext uri="{BB962C8B-B14F-4D97-AF65-F5344CB8AC3E}">
        <p14:creationId xmlns:p14="http://schemas.microsoft.com/office/powerpoint/2010/main" val="9702717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32</a:t>
            </a:fld>
            <a:endParaRPr lang="en-US" dirty="0"/>
          </a:p>
        </p:txBody>
      </p:sp>
    </p:spTree>
    <p:extLst>
      <p:ext uri="{BB962C8B-B14F-4D97-AF65-F5344CB8AC3E}">
        <p14:creationId xmlns:p14="http://schemas.microsoft.com/office/powerpoint/2010/main" val="23748184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33</a:t>
            </a:fld>
            <a:endParaRPr lang="en-US" dirty="0"/>
          </a:p>
        </p:txBody>
      </p:sp>
    </p:spTree>
    <p:extLst>
      <p:ext uri="{BB962C8B-B14F-4D97-AF65-F5344CB8AC3E}">
        <p14:creationId xmlns:p14="http://schemas.microsoft.com/office/powerpoint/2010/main" val="2642867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34</a:t>
            </a:fld>
            <a:endParaRPr lang="en-US" dirty="0"/>
          </a:p>
        </p:txBody>
      </p:sp>
    </p:spTree>
    <p:extLst>
      <p:ext uri="{BB962C8B-B14F-4D97-AF65-F5344CB8AC3E}">
        <p14:creationId xmlns:p14="http://schemas.microsoft.com/office/powerpoint/2010/main" val="29955935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800" b="0" dirty="0">
                <a:solidFill>
                  <a:schemeClr val="tx1"/>
                </a:solidFill>
                <a:latin typeface="Arial" panose="020B0604020202020204" pitchFamily="34" charset="0"/>
                <a:cs typeface="Arial" panose="020B0604020202020204" pitchFamily="34" charset="0"/>
              </a:rPr>
              <a:t>Questions?</a:t>
            </a:r>
          </a:p>
        </p:txBody>
      </p:sp>
      <p:sp>
        <p:nvSpPr>
          <p:cNvPr id="12292" name="Header Placehold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r>
              <a:rPr lang="en-US" sz="1200" dirty="0"/>
              <a:t>VBA Overview</a:t>
            </a:r>
          </a:p>
        </p:txBody>
      </p:sp>
      <p:sp>
        <p:nvSpPr>
          <p:cNvPr id="12293" name="Footer Placeholder 4"/>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dirty="0"/>
          </a:p>
        </p:txBody>
      </p:sp>
      <p:sp>
        <p:nvSpPr>
          <p:cNvPr id="12294" name="Slide Number Placeholder 5"/>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fld id="{86D5C344-1A10-41A0-8397-E6BDA9878842}" type="slidenum">
              <a:rPr lang="en-US" sz="1200" smtClean="0"/>
              <a:pPr>
                <a:defRPr/>
              </a:pPr>
              <a:t>35</a:t>
            </a:fld>
            <a:endParaRPr 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4</a:t>
            </a:fld>
            <a:endParaRPr lang="en-US" dirty="0"/>
          </a:p>
        </p:txBody>
      </p:sp>
    </p:spTree>
    <p:extLst>
      <p:ext uri="{BB962C8B-B14F-4D97-AF65-F5344CB8AC3E}">
        <p14:creationId xmlns:p14="http://schemas.microsoft.com/office/powerpoint/2010/main" val="908023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5</a:t>
            </a:fld>
            <a:endParaRPr lang="en-US" dirty="0"/>
          </a:p>
        </p:txBody>
      </p:sp>
    </p:spTree>
    <p:extLst>
      <p:ext uri="{BB962C8B-B14F-4D97-AF65-F5344CB8AC3E}">
        <p14:creationId xmlns:p14="http://schemas.microsoft.com/office/powerpoint/2010/main" val="3467930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D79D9245-7ABC-42B3-AFA3-32F0D0009954}" type="slidenum">
              <a:rPr lang="en-US" altLang="en-US" sz="1200" smtClean="0"/>
              <a:pPr eaLnBrk="1" hangingPunct="1">
                <a:defRPr/>
              </a:pPr>
              <a:t>6</a:t>
            </a:fld>
            <a:endParaRPr lang="en-US" altLang="en-US" sz="1200" dirty="0"/>
          </a:p>
        </p:txBody>
      </p:sp>
      <p:sp>
        <p:nvSpPr>
          <p:cNvPr id="2" name="Notes Placeholder 1">
            <a:extLst>
              <a:ext uri="{FF2B5EF4-FFF2-40B4-BE49-F238E27FC236}">
                <a16:creationId xmlns:a16="http://schemas.microsoft.com/office/drawing/2014/main" id="{EE2D0622-01D7-40F6-9CBF-556A487DE3BD}"/>
              </a:ext>
            </a:extLst>
          </p:cNvPr>
          <p:cNvSpPr>
            <a:spLocks noGrp="1"/>
          </p:cNvSpPr>
          <p:nvPr>
            <p:ph type="body" sz="quarter" idx="3"/>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FB7F25E6-CD0E-43BB-8351-BA9F9A07464B}" type="slidenum">
              <a:rPr lang="en-US" altLang="en-US" sz="1200" smtClean="0"/>
              <a:pPr eaLnBrk="1" hangingPunct="1">
                <a:defRPr/>
              </a:pPr>
              <a:t>7</a:t>
            </a:fld>
            <a:endParaRPr lang="en-US" altLang="en-US" sz="1200" dirty="0"/>
          </a:p>
        </p:txBody>
      </p:sp>
      <p:sp>
        <p:nvSpPr>
          <p:cNvPr id="2" name="Notes Placeholder 1">
            <a:extLst>
              <a:ext uri="{FF2B5EF4-FFF2-40B4-BE49-F238E27FC236}">
                <a16:creationId xmlns:a16="http://schemas.microsoft.com/office/drawing/2014/main" id="{8F44C58B-577F-4BC5-9022-D087D380A08C}"/>
              </a:ext>
            </a:extLst>
          </p:cNvPr>
          <p:cNvSpPr>
            <a:spLocks noGrp="1"/>
          </p:cNvSpPr>
          <p:nvPr>
            <p:ph type="body" sz="quarter" idx="3"/>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8</a:t>
            </a:fld>
            <a:endParaRPr lang="en-US" dirty="0"/>
          </a:p>
        </p:txBody>
      </p:sp>
    </p:spTree>
    <p:extLst>
      <p:ext uri="{BB962C8B-B14F-4D97-AF65-F5344CB8AC3E}">
        <p14:creationId xmlns:p14="http://schemas.microsoft.com/office/powerpoint/2010/main" val="803671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0E7C618C-DDD3-4DC9-ADAB-73264023D4F2}" type="slidenum">
              <a:rPr lang="en-US" smtClean="0"/>
              <a:t>9</a:t>
            </a:fld>
            <a:endParaRPr lang="en-US" dirty="0"/>
          </a:p>
        </p:txBody>
      </p:sp>
      <p:sp>
        <p:nvSpPr>
          <p:cNvPr id="5" name="Notes Placeholder 4">
            <a:extLst>
              <a:ext uri="{FF2B5EF4-FFF2-40B4-BE49-F238E27FC236}">
                <a16:creationId xmlns:a16="http://schemas.microsoft.com/office/drawing/2014/main" id="{7EF99A83-2EB2-40AD-A3BE-3144DCCB6529}"/>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41735920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defRPr sz="28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450"/>
              </a:spcAft>
              <a:buNone/>
              <a:defRPr sz="1800" b="1">
                <a:solidFill>
                  <a:srgbClr val="1F497D"/>
                </a:solidFill>
              </a:defRPr>
            </a:lvl1pPr>
            <a:lvl5pPr marL="771525"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buNone/>
              <a:defRPr sz="1800" b="1">
                <a:solidFill>
                  <a:srgbClr val="1F497D"/>
                </a:solidFill>
              </a:defRPr>
            </a:lvl1pPr>
            <a:lvl5pPr marL="771525" indent="0">
              <a:buNone/>
              <a:defRPr/>
            </a:lvl5pPr>
          </a:lstStyle>
          <a:p>
            <a:pPr lvl="0"/>
            <a:r>
              <a:rPr lang="en-US" dirty="0"/>
              <a:t>Date sub-title</a:t>
            </a:r>
          </a:p>
        </p:txBody>
      </p:sp>
    </p:spTree>
    <p:extLst>
      <p:ext uri="{BB962C8B-B14F-4D97-AF65-F5344CB8AC3E}">
        <p14:creationId xmlns:p14="http://schemas.microsoft.com/office/powerpoint/2010/main" val="197213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nchor="t">
            <a:normAutofit/>
          </a:bodyPr>
          <a:lstStyle>
            <a:lvl1pPr algn="ctr">
              <a:defRPr sz="2800">
                <a:solidFill>
                  <a:srgbClr val="1F497D"/>
                </a:solidFil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600"/>
              </a:spcAft>
              <a:buFontTx/>
              <a:buNone/>
              <a:defRPr sz="2000">
                <a:latin typeface="Arial" panose="020B0604020202020204" pitchFamily="34" charset="0"/>
                <a:cs typeface="Arial" panose="020B0604020202020204" pitchFamily="34" charset="0"/>
              </a:defRPr>
            </a:lvl1pPr>
            <a:lvl2pPr marL="385763" indent="-192881">
              <a:spcBef>
                <a:spcPts val="0"/>
              </a:spcBef>
              <a:spcAft>
                <a:spcPts val="600"/>
              </a:spcAft>
              <a:buFont typeface="Arial" panose="020B0604020202020204" pitchFamily="34" charset="0"/>
              <a:buChar char="•"/>
              <a:defRPr sz="1800">
                <a:latin typeface="Arial" panose="020B0604020202020204" pitchFamily="34" charset="0"/>
                <a:cs typeface="Arial" panose="020B0604020202020204" pitchFamily="34" charset="0"/>
              </a:defRPr>
            </a:lvl2pPr>
            <a:lvl3pPr marL="578644" indent="-192881">
              <a:spcBef>
                <a:spcPts val="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3pPr>
            <a:lvl4pPr marL="771525" indent="-192881">
              <a:spcBef>
                <a:spcPts val="0"/>
              </a:spcBef>
              <a:spcAft>
                <a:spcPts val="600"/>
              </a:spcAft>
              <a:buFont typeface="Arial" panose="020B0604020202020204" pitchFamily="34" charset="0"/>
              <a:buChar char="•"/>
              <a:defRPr sz="1400">
                <a:latin typeface="Arial" panose="020B0604020202020204" pitchFamily="34" charset="0"/>
                <a:cs typeface="Arial" panose="020B0604020202020204" pitchFamily="34" charset="0"/>
              </a:defRPr>
            </a:lvl4pPr>
            <a:lvl5pPr marL="964406" indent="-192881">
              <a:spcBef>
                <a:spcPts val="0"/>
              </a:spcBef>
              <a:spcAft>
                <a:spcPts val="60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4"/>
            <a:ext cx="2133600" cy="365125"/>
          </a:xfrm>
          <a:prstGeom prst="rect">
            <a:avLst/>
          </a:prstGeom>
        </p:spPr>
        <p:txBody>
          <a:bodyPr/>
          <a:lstStyle>
            <a:lvl1pPr algn="r">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a:t>
            </a:fld>
            <a:endParaRPr lang="en-US" dirty="0"/>
          </a:p>
        </p:txBody>
      </p:sp>
    </p:spTree>
    <p:extLst>
      <p:ext uri="{BB962C8B-B14F-4D97-AF65-F5344CB8AC3E}">
        <p14:creationId xmlns:p14="http://schemas.microsoft.com/office/powerpoint/2010/main" val="3344421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nchor="t">
            <a:normAutofit/>
          </a:bodyPr>
          <a:lstStyle>
            <a:lvl1pPr algn="ctr">
              <a:defRPr sz="2800">
                <a:solidFill>
                  <a:srgbClr val="1F497D"/>
                </a:solidFill>
              </a:defRPr>
            </a:lvl1pPr>
          </a:lstStyle>
          <a:p>
            <a:r>
              <a:rPr lang="en-US"/>
              <a:t>Click to edit Master title style</a:t>
            </a:r>
            <a:endParaRPr lang="en-US" dirty="0"/>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285750" indent="-285750">
              <a:spcBef>
                <a:spcPts val="0"/>
              </a:spcBef>
              <a:spcAft>
                <a:spcPts val="600"/>
              </a:spcAft>
              <a:buFont typeface="Arial" panose="020B0604020202020204" pitchFamily="34" charset="0"/>
              <a:buChar char="•"/>
              <a:defRPr sz="1800">
                <a:latin typeface="Arial" panose="020B0604020202020204" pitchFamily="34" charset="0"/>
                <a:cs typeface="Arial" panose="020B0604020202020204" pitchFamily="34" charset="0"/>
              </a:defRPr>
            </a:lvl1pPr>
            <a:lvl2pPr marL="478632" indent="-285750">
              <a:spcBef>
                <a:spcPts val="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2pPr>
            <a:lvl3pPr marL="671513" indent="-285750">
              <a:spcBef>
                <a:spcPts val="0"/>
              </a:spcBef>
              <a:spcAft>
                <a:spcPts val="600"/>
              </a:spcAft>
              <a:buFont typeface="Arial" panose="020B0604020202020204" pitchFamily="34" charset="0"/>
              <a:buChar char="•"/>
              <a:defRPr sz="1400">
                <a:latin typeface="Arial" panose="020B0604020202020204" pitchFamily="34" charset="0"/>
                <a:cs typeface="Arial" panose="020B0604020202020204" pitchFamily="34" charset="0"/>
              </a:defRPr>
            </a:lvl3pPr>
            <a:lvl4pPr marL="864394" indent="-285750">
              <a:spcBef>
                <a:spcPts val="0"/>
              </a:spcBef>
              <a:spcAft>
                <a:spcPts val="600"/>
              </a:spcAft>
              <a:buFont typeface="Arial" panose="020B0604020202020204" pitchFamily="34" charset="0"/>
              <a:buChar char="•"/>
              <a:defRPr sz="1400">
                <a:latin typeface="Arial" panose="020B0604020202020204" pitchFamily="34" charset="0"/>
                <a:cs typeface="Arial" panose="020B0604020202020204" pitchFamily="34" charset="0"/>
              </a:defRPr>
            </a:lvl4pPr>
            <a:lvl5pPr marL="964406" indent="-192881">
              <a:spcBef>
                <a:spcPts val="0"/>
              </a:spcBef>
              <a:spcAft>
                <a:spcPts val="60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4"/>
            <a:ext cx="2133600" cy="365125"/>
          </a:xfrm>
          <a:prstGeom prst="rect">
            <a:avLst/>
          </a:prstGeom>
        </p:spPr>
        <p:txBody>
          <a:bodyPr/>
          <a:lstStyle>
            <a:lvl1pPr algn="r">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1580904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ags" Target="../tags/tag4.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5"/>
            </p:custDataLst>
          </p:nvPr>
        </p:nvSpPr>
        <p:spPr>
          <a:xfrm>
            <a:off x="0" y="457200"/>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6"/>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b="0" i="0" u="none"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7"/>
            </p:custDataLst>
          </p:nvPr>
        </p:nvSpPr>
        <p:spPr>
          <a:xfrm>
            <a:off x="6931152" y="6601974"/>
            <a:ext cx="2133600" cy="365125"/>
          </a:xfrm>
          <a:prstGeom prst="rect">
            <a:avLst/>
          </a:prstGeom>
        </p:spPr>
        <p:txBody>
          <a:bodyPr tIns="0"/>
          <a:lstStyle>
            <a:lvl1pPr algn="r">
              <a:defRPr sz="1050">
                <a:latin typeface="Arial" panose="020B0604020202020204" pitchFamily="34" charset="0"/>
                <a:cs typeface="Arial" panose="020B0604020202020204" pitchFamily="34" charset="0"/>
              </a:defRPr>
            </a:lvl1pPr>
          </a:lstStyle>
          <a:p>
            <a:fld id="{36A6A193-2FDC-48DD-8023-1C75B05EEA9A}" type="slidenum">
              <a:rPr lang="en-US" smtClean="0"/>
              <a:t>‹#›</a:t>
            </a:fld>
            <a:endParaRPr lang="en-US" dirty="0"/>
          </a:p>
        </p:txBody>
      </p:sp>
    </p:spTree>
    <p:extLst>
      <p:ext uri="{BB962C8B-B14F-4D97-AF65-F5344CB8AC3E}">
        <p14:creationId xmlns:p14="http://schemas.microsoft.com/office/powerpoint/2010/main" val="191120228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Lst>
  <p:hf hdr="0" ftr="0" dt="0"/>
  <p:txStyles>
    <p:titleStyle>
      <a:lvl1pPr algn="ctr" defTabSz="385763" rtl="0" eaLnBrk="1" latinLnBrk="0" hangingPunct="1">
        <a:spcBef>
          <a:spcPct val="0"/>
        </a:spcBef>
        <a:buNone/>
        <a:defRPr sz="2100"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385763" rtl="0" eaLnBrk="1" latinLnBrk="0" hangingPunct="1">
        <a:spcBef>
          <a:spcPct val="20000"/>
        </a:spcBef>
        <a:buFont typeface="Arial" panose="020B0604020202020204" pitchFamily="34" charset="0"/>
        <a:buNone/>
        <a:defRPr sz="1013" kern="1200">
          <a:solidFill>
            <a:schemeClr val="tx1"/>
          </a:solidFill>
          <a:latin typeface="Arial" panose="020B0604020202020204" pitchFamily="34" charset="0"/>
          <a:ea typeface="+mn-ea"/>
          <a:cs typeface="Arial" panose="020B0604020202020204" pitchFamily="34" charset="0"/>
        </a:defRPr>
      </a:lvl1pPr>
      <a:lvl2pPr marL="192881" indent="0" algn="l" defTabSz="385763" rtl="0" eaLnBrk="1" latinLnBrk="0" hangingPunct="1">
        <a:spcBef>
          <a:spcPct val="20000"/>
        </a:spcBef>
        <a:buFont typeface="Arial" panose="020B0604020202020204" pitchFamily="34" charset="0"/>
        <a:buNone/>
        <a:defRPr sz="1013" b="0" i="0" u="none" kern="1200">
          <a:solidFill>
            <a:schemeClr val="tx1"/>
          </a:solidFill>
          <a:latin typeface="Arial" panose="020B0604020202020204" pitchFamily="34" charset="0"/>
          <a:ea typeface="+mn-ea"/>
          <a:cs typeface="Arial" panose="020B0604020202020204" pitchFamily="34" charset="0"/>
        </a:defRPr>
      </a:lvl2pPr>
      <a:lvl3pPr marL="385763" indent="0" algn="l" defTabSz="385763" rtl="0" eaLnBrk="1" latinLnBrk="0" hangingPunct="1">
        <a:spcBef>
          <a:spcPct val="20000"/>
        </a:spcBef>
        <a:buFont typeface="Arial" panose="020B0604020202020204" pitchFamily="34" charset="0"/>
        <a:buNone/>
        <a:defRPr sz="1013" kern="1200">
          <a:solidFill>
            <a:schemeClr val="tx1"/>
          </a:solidFill>
          <a:latin typeface="Arial" panose="020B0604020202020204" pitchFamily="34" charset="0"/>
          <a:ea typeface="+mn-ea"/>
          <a:cs typeface="Arial" panose="020B0604020202020204" pitchFamily="34" charset="0"/>
        </a:defRPr>
      </a:lvl3pPr>
      <a:lvl4pPr marL="578644" indent="0" algn="l" defTabSz="385763" rtl="0" eaLnBrk="1" latinLnBrk="0" hangingPunct="1">
        <a:spcBef>
          <a:spcPct val="20000"/>
        </a:spcBef>
        <a:buFont typeface="Arial" panose="020B0604020202020204" pitchFamily="34" charset="0"/>
        <a:buNone/>
        <a:defRPr sz="1013" kern="1200">
          <a:solidFill>
            <a:schemeClr val="tx1"/>
          </a:solidFill>
          <a:latin typeface="Arial" panose="020B0604020202020204" pitchFamily="34" charset="0"/>
          <a:ea typeface="+mn-ea"/>
          <a:cs typeface="Arial" panose="020B0604020202020204" pitchFamily="34" charset="0"/>
        </a:defRPr>
      </a:lvl4pPr>
      <a:lvl5pPr marL="771525" indent="0" algn="l" defTabSz="385763" rtl="0" eaLnBrk="1" latinLnBrk="0" hangingPunct="1">
        <a:spcBef>
          <a:spcPct val="20000"/>
        </a:spcBef>
        <a:buFont typeface="Arial" panose="020B0604020202020204" pitchFamily="34" charset="0"/>
        <a:buNone/>
        <a:defRPr sz="1013" kern="1200">
          <a:solidFill>
            <a:schemeClr val="tx1"/>
          </a:solidFill>
          <a:latin typeface="Arial" panose="020B0604020202020204" pitchFamily="34" charset="0"/>
          <a:ea typeface="+mn-ea"/>
          <a:cs typeface="Arial" panose="020B0604020202020204" pitchFamily="34" charset="0"/>
        </a:defRPr>
      </a:lvl5pPr>
      <a:lvl6pPr marL="1060847"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6pPr>
      <a:lvl7pPr marL="1253729"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7pPr>
      <a:lvl8pPr marL="1446610"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8pPr>
      <a:lvl9pPr marL="1639491"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notesSlide" Target="../notesSlides/notesSlide11.xml"/><Relationship Id="rId4"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ustomXml" Target="../ink/ink1.xml"/><Relationship Id="rId7"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notesSlide" Target="../notesSlides/notesSlide35.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notesSlide" Target="../notesSlides/notesSlide6.xml"/><Relationship Id="rId4"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notesSlide" Target="../notesSlides/notesSlide7.xml"/><Relationship Id="rId4"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notesSlide" Target="../notesSlides/notesSlide9.xml"/><Relationship Id="rId4"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ctrTitle"/>
            <p:custDataLst>
              <p:tags r:id="rId1"/>
            </p:custDataLst>
          </p:nvPr>
        </p:nvSpPr>
        <p:spPr>
          <a:xfrm>
            <a:off x="685800" y="2819400"/>
            <a:ext cx="7772400" cy="1219200"/>
          </a:xfrm>
        </p:spPr>
        <p:txBody>
          <a:bodyPr>
            <a:normAutofit/>
          </a:bodyPr>
          <a:lstStyle/>
          <a:p>
            <a:pPr>
              <a:spcAft>
                <a:spcPts val="600"/>
              </a:spcAft>
              <a:defRPr/>
            </a:pPr>
            <a:r>
              <a:rPr lang="en-US" altLang="en-US" dirty="0"/>
              <a:t>VBMS-R TipMaster Prompts for Addressing Chap 35 and SMC HB Entitlement</a:t>
            </a:r>
            <a:endParaRPr lang="en-US" sz="4800" i="1" dirty="0">
              <a:solidFill>
                <a:srgbClr val="003366"/>
              </a:solidFill>
              <a:latin typeface="Verdana" pitchFamily="34" charset="0"/>
            </a:endParaRPr>
          </a:p>
        </p:txBody>
      </p:sp>
      <p:sp>
        <p:nvSpPr>
          <p:cNvPr id="54275" name="Rectangle 3"/>
          <p:cNvSpPr>
            <a:spLocks noGrp="1" noChangeArrowheads="1"/>
          </p:cNvSpPr>
          <p:nvPr>
            <p:ph type="body" sz="quarter" idx="10"/>
            <p:custDataLst>
              <p:tags r:id="rId2"/>
            </p:custDataLst>
          </p:nvPr>
        </p:nvSpPr>
        <p:spPr>
          <a:xfrm>
            <a:off x="685801" y="4729316"/>
            <a:ext cx="2362200" cy="838200"/>
          </a:xfrm>
          <a:prstGeom prst="rect">
            <a:avLst/>
          </a:prstGeom>
        </p:spPr>
        <p:txBody>
          <a:bodyPr/>
          <a:lstStyle/>
          <a:p>
            <a:pPr algn="ctr">
              <a:spcAft>
                <a:spcPts val="600"/>
              </a:spcAft>
            </a:pPr>
            <a:r>
              <a:rPr lang="en-US" altLang="en-US" sz="2100" b="1" dirty="0"/>
              <a:t>Compensation Service</a:t>
            </a:r>
          </a:p>
        </p:txBody>
      </p:sp>
      <p:sp>
        <p:nvSpPr>
          <p:cNvPr id="2" name="Text Placeholder 1">
            <a:extLst>
              <a:ext uri="{FF2B5EF4-FFF2-40B4-BE49-F238E27FC236}">
                <a16:creationId xmlns:a16="http://schemas.microsoft.com/office/drawing/2014/main" id="{FE33A18D-C35C-40D7-B9E7-B2E0EEFFAA87}"/>
              </a:ext>
            </a:extLst>
          </p:cNvPr>
          <p:cNvSpPr>
            <a:spLocks noGrp="1"/>
          </p:cNvSpPr>
          <p:nvPr>
            <p:ph type="body" sz="quarter" idx="11"/>
            <p:custDataLst>
              <p:tags r:id="rId3"/>
            </p:custDataLst>
          </p:nvPr>
        </p:nvSpPr>
        <p:spPr>
          <a:xfrm>
            <a:off x="6096000" y="4724400"/>
            <a:ext cx="2362200" cy="838200"/>
          </a:xfrm>
        </p:spPr>
        <p:txBody>
          <a:bodyPr/>
          <a:lstStyle/>
          <a:p>
            <a:pPr>
              <a:spcBef>
                <a:spcPts val="0"/>
              </a:spcBef>
              <a:spcAft>
                <a:spcPts val="600"/>
              </a:spcAft>
            </a:pPr>
            <a:r>
              <a:rPr lang="en-US" sz="2100" dirty="0"/>
              <a:t>September 2020</a:t>
            </a:r>
          </a:p>
        </p:txBody>
      </p:sp>
    </p:spTree>
    <p:extLst>
      <p:ext uri="{BB962C8B-B14F-4D97-AF65-F5344CB8AC3E}">
        <p14:creationId xmlns:p14="http://schemas.microsoft.com/office/powerpoint/2010/main" val="1402346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58580-B9F2-4D4E-9279-49942D84629A}"/>
              </a:ext>
            </a:extLst>
          </p:cNvPr>
          <p:cNvSpPr>
            <a:spLocks noGrp="1"/>
          </p:cNvSpPr>
          <p:nvPr>
            <p:ph type="title"/>
          </p:nvPr>
        </p:nvSpPr>
        <p:spPr>
          <a:xfrm>
            <a:off x="0" y="793628"/>
            <a:ext cx="9144000" cy="777998"/>
          </a:xfrm>
        </p:spPr>
        <p:txBody>
          <a:bodyPr/>
          <a:lstStyle/>
          <a:p>
            <a:r>
              <a:rPr lang="en-US" altLang="en-US" dirty="0"/>
              <a:t>Purpose of Tip Master Prompt (cont.)</a:t>
            </a:r>
            <a:endParaRPr lang="en-US" dirty="0"/>
          </a:p>
        </p:txBody>
      </p:sp>
      <p:sp>
        <p:nvSpPr>
          <p:cNvPr id="3" name="Content Placeholder 2">
            <a:extLst>
              <a:ext uri="{FF2B5EF4-FFF2-40B4-BE49-F238E27FC236}">
                <a16:creationId xmlns:a16="http://schemas.microsoft.com/office/drawing/2014/main" id="{B28EF393-9328-42DA-8CE2-87CA61804C2F}"/>
              </a:ext>
            </a:extLst>
          </p:cNvPr>
          <p:cNvSpPr>
            <a:spLocks noGrp="1"/>
          </p:cNvSpPr>
          <p:nvPr>
            <p:ph idx="1"/>
          </p:nvPr>
        </p:nvSpPr>
        <p:spPr>
          <a:xfrm>
            <a:off x="371475" y="2057400"/>
            <a:ext cx="8458200" cy="3916363"/>
          </a:xfrm>
        </p:spPr>
        <p:txBody>
          <a:bodyPr/>
          <a:lstStyle/>
          <a:p>
            <a:r>
              <a:rPr lang="en-US" dirty="0"/>
              <a:t>VBMS-R is designed to provide “TIP” prompts the RVSR is to consider at different stages of the rating process. </a:t>
            </a:r>
          </a:p>
          <a:p>
            <a:r>
              <a:rPr lang="en-US" dirty="0"/>
              <a:t>These “TIPS” are to prompt the RVSR to consider whether additional entitlements are to be granted for the Veteran. </a:t>
            </a:r>
          </a:p>
          <a:p>
            <a:r>
              <a:rPr lang="en-US" dirty="0"/>
              <a:t>Citations and pertinent law are also provided.</a:t>
            </a:r>
          </a:p>
          <a:p>
            <a:endParaRPr lang="en-US" dirty="0"/>
          </a:p>
          <a:p>
            <a:r>
              <a:rPr lang="en-US" b="1" dirty="0"/>
              <a:t>Reminder:</a:t>
            </a:r>
            <a:r>
              <a:rPr lang="en-US" dirty="0"/>
              <a:t> See M21-1 Part III, Subpart iv.5.A.1.e- Attitude When Evaluating Evidence</a:t>
            </a:r>
          </a:p>
        </p:txBody>
      </p:sp>
      <p:sp>
        <p:nvSpPr>
          <p:cNvPr id="4" name="Slide Number Placeholder 3">
            <a:extLst>
              <a:ext uri="{FF2B5EF4-FFF2-40B4-BE49-F238E27FC236}">
                <a16:creationId xmlns:a16="http://schemas.microsoft.com/office/drawing/2014/main" id="{082D0226-6C07-4658-A201-1DD1E3BF9ADA}"/>
              </a:ext>
            </a:extLst>
          </p:cNvPr>
          <p:cNvSpPr>
            <a:spLocks noGrp="1"/>
          </p:cNvSpPr>
          <p:nvPr>
            <p:ph type="sldNum" sz="quarter" idx="12"/>
          </p:nvPr>
        </p:nvSpPr>
        <p:spPr/>
        <p:txBody>
          <a:bodyPr/>
          <a:lstStyle/>
          <a:p>
            <a:fld id="{7C414AED-89CE-4A48-8B2B-1B3A5C68EA2A}" type="slidenum">
              <a:rPr lang="en-US" smtClean="0"/>
              <a:pPr/>
              <a:t>10</a:t>
            </a:fld>
            <a:endParaRPr lang="en-US" dirty="0"/>
          </a:p>
        </p:txBody>
      </p:sp>
    </p:spTree>
    <p:extLst>
      <p:ext uri="{BB962C8B-B14F-4D97-AF65-F5344CB8AC3E}">
        <p14:creationId xmlns:p14="http://schemas.microsoft.com/office/powerpoint/2010/main" val="1293951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8"/>
            <a:ext cx="9144000" cy="548612"/>
          </a:xfrm>
        </p:spPr>
        <p:txBody>
          <a:bodyPr/>
          <a:lstStyle/>
          <a:p>
            <a:pPr eaLnBrk="1" hangingPunct="1"/>
            <a:r>
              <a:rPr lang="en-US" altLang="en-US" dirty="0">
                <a:effectLst/>
              </a:rPr>
              <a:t>Using Tip Master</a:t>
            </a:r>
          </a:p>
        </p:txBody>
      </p:sp>
      <p:sp>
        <p:nvSpPr>
          <p:cNvPr id="57347" name="Content Placeholder 2"/>
          <p:cNvSpPr>
            <a:spLocks noGrp="1"/>
          </p:cNvSpPr>
          <p:nvPr>
            <p:ph idx="1"/>
            <p:custDataLst>
              <p:tags r:id="rId2"/>
            </p:custDataLst>
          </p:nvPr>
        </p:nvSpPr>
        <p:spPr>
          <a:xfrm>
            <a:off x="428625" y="1675641"/>
            <a:ext cx="8229599" cy="4388731"/>
          </a:xfrm>
        </p:spPr>
        <p:txBody>
          <a:bodyPr>
            <a:noAutofit/>
          </a:bodyPr>
          <a:lstStyle/>
          <a:p>
            <a:r>
              <a:rPr lang="en-US" sz="2000" dirty="0"/>
              <a:t>Issues are listed in Tip-Master indicate that an issue (s) should be addressed as suggested within the prompt box.</a:t>
            </a:r>
          </a:p>
          <a:p>
            <a:r>
              <a:rPr lang="en-US" sz="2000" dirty="0"/>
              <a:t>Select the issue you want to review. You can highlight any issue in the list, but the first issue will be automatically highlighted.</a:t>
            </a:r>
          </a:p>
          <a:p>
            <a:r>
              <a:rPr lang="en-US" sz="2000" dirty="0"/>
              <a:t>The tip text that applies to the highlighted issue is shown in the Tip for box on the right.</a:t>
            </a:r>
          </a:p>
          <a:p>
            <a:r>
              <a:rPr lang="en-US" sz="2000" dirty="0"/>
              <a:t>Citations are listed in the Citations box.</a:t>
            </a:r>
          </a:p>
          <a:p>
            <a:r>
              <a:rPr lang="en-US" sz="2000" dirty="0"/>
              <a:t>Select the citation you want to review. You can highlight any citation in the list, but the first citation will be automatically highlighted.</a:t>
            </a:r>
          </a:p>
          <a:p>
            <a:r>
              <a:rPr lang="en-US" sz="2000" dirty="0"/>
              <a:t>The law that applies to this citation is shown in the Pertinent Law for box on the right.</a:t>
            </a:r>
          </a:p>
          <a:p>
            <a:r>
              <a:rPr lang="en-US" sz="2000" dirty="0"/>
              <a:t>Select OK to return to the Issue Summary screen.</a:t>
            </a:r>
          </a:p>
          <a:p>
            <a:pPr marL="0" indent="0">
              <a:buNone/>
            </a:pPr>
            <a:endParaRPr lang="en-US" altLang="en-US" sz="2000" dirty="0"/>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11</a:t>
            </a:fld>
            <a:endParaRPr lang="en-US" dirty="0"/>
          </a:p>
        </p:txBody>
      </p:sp>
    </p:spTree>
    <p:extLst>
      <p:ext uri="{BB962C8B-B14F-4D97-AF65-F5344CB8AC3E}">
        <p14:creationId xmlns:p14="http://schemas.microsoft.com/office/powerpoint/2010/main" val="24018194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6FB4F-2302-4051-85A7-CB9FA2A05020}"/>
              </a:ext>
            </a:extLst>
          </p:cNvPr>
          <p:cNvSpPr>
            <a:spLocks noGrp="1"/>
          </p:cNvSpPr>
          <p:nvPr>
            <p:ph type="title"/>
          </p:nvPr>
        </p:nvSpPr>
        <p:spPr>
          <a:xfrm>
            <a:off x="244929" y="793628"/>
            <a:ext cx="8654144" cy="624626"/>
          </a:xfrm>
        </p:spPr>
        <p:txBody>
          <a:bodyPr/>
          <a:lstStyle/>
          <a:p>
            <a:r>
              <a:rPr lang="en-US" altLang="en-US" dirty="0"/>
              <a:t>Using Tip Master (cont.)</a:t>
            </a:r>
            <a:endParaRPr lang="en-US" dirty="0"/>
          </a:p>
        </p:txBody>
      </p:sp>
      <p:sp>
        <p:nvSpPr>
          <p:cNvPr id="4" name="Slide Number Placeholder 3">
            <a:extLst>
              <a:ext uri="{FF2B5EF4-FFF2-40B4-BE49-F238E27FC236}">
                <a16:creationId xmlns:a16="http://schemas.microsoft.com/office/drawing/2014/main" id="{4BA92ECE-BFC6-4843-9DCF-D8334BB9B08F}"/>
              </a:ext>
            </a:extLst>
          </p:cNvPr>
          <p:cNvSpPr>
            <a:spLocks noGrp="1"/>
          </p:cNvSpPr>
          <p:nvPr>
            <p:ph type="sldNum" sz="quarter" idx="12"/>
          </p:nvPr>
        </p:nvSpPr>
        <p:spPr/>
        <p:txBody>
          <a:bodyPr/>
          <a:lstStyle/>
          <a:p>
            <a:fld id="{7C414AED-89CE-4A48-8B2B-1B3A5C68EA2A}" type="slidenum">
              <a:rPr lang="en-US" smtClean="0"/>
              <a:pPr/>
              <a:t>12</a:t>
            </a:fld>
            <a:endParaRPr lang="en-US" dirty="0"/>
          </a:p>
        </p:txBody>
      </p:sp>
      <p:pic>
        <p:nvPicPr>
          <p:cNvPr id="5" name="Picture 2">
            <a:extLst>
              <a:ext uri="{FF2B5EF4-FFF2-40B4-BE49-F238E27FC236}">
                <a16:creationId xmlns:a16="http://schemas.microsoft.com/office/drawing/2014/main" id="{9143FD46-EB21-4F14-9F63-A93F2754337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4929" y="1812279"/>
            <a:ext cx="8654143" cy="4588521"/>
          </a:xfrm>
          <a:prstGeom prst="rect">
            <a:avLst/>
          </a:prstGeom>
          <a:solidFill>
            <a:schemeClr val="accent1"/>
          </a:solidFill>
          <a:ln w="22225" cap="sq">
            <a:solidFill>
              <a:schemeClr val="tx1"/>
            </a:solidFill>
            <a:miter lim="800000"/>
          </a:ln>
        </p:spPr>
      </p:pic>
    </p:spTree>
    <p:extLst>
      <p:ext uri="{BB962C8B-B14F-4D97-AF65-F5344CB8AC3E}">
        <p14:creationId xmlns:p14="http://schemas.microsoft.com/office/powerpoint/2010/main" val="3958408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2885566"/>
            <a:ext cx="9144000" cy="1086867"/>
          </a:xfrm>
        </p:spPr>
        <p:txBody>
          <a:bodyPr>
            <a:normAutofit/>
          </a:bodyPr>
          <a:lstStyle/>
          <a:p>
            <a:r>
              <a:rPr lang="en-US" dirty="0"/>
              <a:t>Knowledge Check</a:t>
            </a:r>
          </a:p>
        </p:txBody>
      </p:sp>
      <p:sp>
        <p:nvSpPr>
          <p:cNvPr id="4" name="Slide Number Placeholder 3"/>
          <p:cNvSpPr>
            <a:spLocks noGrp="1"/>
          </p:cNvSpPr>
          <p:nvPr>
            <p:ph type="sldNum" sz="quarter" idx="12"/>
            <p:custDataLst>
              <p:tags r:id="rId2"/>
            </p:custDataLst>
          </p:nvPr>
        </p:nvSpPr>
        <p:spPr>
          <a:xfrm>
            <a:off x="6931152" y="6601976"/>
            <a:ext cx="2133600" cy="365125"/>
          </a:xfrm>
        </p:spPr>
        <p:txBody>
          <a:bodyPr/>
          <a:lstStyle/>
          <a:p>
            <a:fld id="{7C414AED-89CE-4A48-8B2B-1B3A5C68EA2A}" type="slidenum">
              <a:rPr lang="en-US" smtClean="0"/>
              <a:t>13</a:t>
            </a:fld>
            <a:endParaRPr lang="en-US" dirty="0"/>
          </a:p>
        </p:txBody>
      </p:sp>
      <p:sp>
        <p:nvSpPr>
          <p:cNvPr id="3" name="TextBox 2">
            <a:extLst>
              <a:ext uri="{FF2B5EF4-FFF2-40B4-BE49-F238E27FC236}">
                <a16:creationId xmlns:a16="http://schemas.microsoft.com/office/drawing/2014/main" id="{E37EE7CE-097D-4C90-A670-4F722ED0711F}"/>
              </a:ext>
            </a:extLst>
          </p:cNvPr>
          <p:cNvSpPr txBox="1"/>
          <p:nvPr/>
        </p:nvSpPr>
        <p:spPr>
          <a:xfrm>
            <a:off x="235744" y="3618490"/>
            <a:ext cx="8672512" cy="707886"/>
          </a:xfrm>
          <a:prstGeom prst="rect">
            <a:avLst/>
          </a:prstGeom>
          <a:noFill/>
        </p:spPr>
        <p:txBody>
          <a:bodyPr wrap="square" rtlCol="0">
            <a:spAutoFit/>
          </a:bodyPr>
          <a:lstStyle/>
          <a:p>
            <a:r>
              <a:rPr lang="en-US" sz="2000" dirty="0"/>
              <a:t>The instructor will ask questions based on the topics covered to this point to foster understanding and provide clarity to the information provided.</a:t>
            </a:r>
            <a:r>
              <a:rPr lang="en-US" dirty="0"/>
              <a:t> </a:t>
            </a:r>
          </a:p>
        </p:txBody>
      </p:sp>
    </p:spTree>
    <p:extLst>
      <p:ext uri="{BB962C8B-B14F-4D97-AF65-F5344CB8AC3E}">
        <p14:creationId xmlns:p14="http://schemas.microsoft.com/office/powerpoint/2010/main" val="2603249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28588" y="840584"/>
            <a:ext cx="8815387" cy="1002504"/>
          </a:xfrm>
        </p:spPr>
        <p:txBody>
          <a:bodyPr>
            <a:normAutofit/>
          </a:bodyPr>
          <a:lstStyle/>
          <a:p>
            <a:r>
              <a:rPr lang="en-US" dirty="0"/>
              <a:t>Topic 2: Tip Master Prompts for 38 USC Chapter 35</a:t>
            </a:r>
          </a:p>
        </p:txBody>
      </p:sp>
      <p:sp>
        <p:nvSpPr>
          <p:cNvPr id="4" name="Slide Number Placeholder 3"/>
          <p:cNvSpPr>
            <a:spLocks noGrp="1"/>
          </p:cNvSpPr>
          <p:nvPr>
            <p:ph type="sldNum" sz="quarter" idx="12"/>
            <p:custDataLst>
              <p:tags r:id="rId2"/>
            </p:custDataLst>
          </p:nvPr>
        </p:nvSpPr>
        <p:spPr>
          <a:xfrm>
            <a:off x="6931152" y="6601976"/>
            <a:ext cx="2133600" cy="365125"/>
          </a:xfrm>
        </p:spPr>
        <p:txBody>
          <a:bodyPr/>
          <a:lstStyle/>
          <a:p>
            <a:fld id="{7C414AED-89CE-4A48-8B2B-1B3A5C68EA2A}" type="slidenum">
              <a:rPr lang="en-US" smtClean="0"/>
              <a:t>14</a:t>
            </a:fld>
            <a:endParaRPr lang="en-US" dirty="0"/>
          </a:p>
        </p:txBody>
      </p:sp>
      <p:sp>
        <p:nvSpPr>
          <p:cNvPr id="3" name="TextBox 2">
            <a:extLst>
              <a:ext uri="{FF2B5EF4-FFF2-40B4-BE49-F238E27FC236}">
                <a16:creationId xmlns:a16="http://schemas.microsoft.com/office/drawing/2014/main" id="{28AE9377-0156-4D7F-98E9-EC0810F9BC86}"/>
              </a:ext>
            </a:extLst>
          </p:cNvPr>
          <p:cNvSpPr txBox="1"/>
          <p:nvPr/>
        </p:nvSpPr>
        <p:spPr>
          <a:xfrm>
            <a:off x="327230" y="1843088"/>
            <a:ext cx="8489540" cy="3362459"/>
          </a:xfrm>
          <a:prstGeom prst="rect">
            <a:avLst/>
          </a:prstGeom>
          <a:noFill/>
        </p:spPr>
        <p:txBody>
          <a:bodyPr wrap="square" rtlCol="0">
            <a:spAutoFit/>
          </a:bodyPr>
          <a:lstStyle/>
          <a:p>
            <a:pPr>
              <a:spcBef>
                <a:spcPts val="600"/>
              </a:spcBef>
              <a:spcAft>
                <a:spcPts val="600"/>
              </a:spcAft>
            </a:pPr>
            <a:r>
              <a:rPr lang="en-US" sz="2000" dirty="0"/>
              <a:t>Overview of the Topic:</a:t>
            </a:r>
          </a:p>
          <a:p>
            <a:pPr marL="342900" indent="-342900">
              <a:buFont typeface="Arial" panose="020B0604020202020204" pitchFamily="34" charset="0"/>
              <a:buChar char="•"/>
            </a:pPr>
            <a:r>
              <a:rPr lang="en-US" sz="2000" dirty="0"/>
              <a:t>This topic will provide an overview of the VBMS-R Tip-Master prompt and its purpose in making sure Chap 35 is addressed in a rating decision.</a:t>
            </a:r>
          </a:p>
          <a:p>
            <a:pPr>
              <a:spcBef>
                <a:spcPts val="600"/>
              </a:spcBef>
              <a:spcAft>
                <a:spcPts val="600"/>
              </a:spcAft>
            </a:pPr>
            <a:r>
              <a:rPr lang="en-US" sz="2000" dirty="0"/>
              <a:t>Learning Objective for this topic:</a:t>
            </a:r>
          </a:p>
          <a:p>
            <a:pPr marL="285750" indent="-285750" hangingPunct="0">
              <a:spcBef>
                <a:spcPts val="300"/>
              </a:spcBef>
              <a:spcAft>
                <a:spcPts val="300"/>
              </a:spcAft>
              <a:buFont typeface="Arial" panose="020B0604020202020204" pitchFamily="34" charset="0"/>
              <a:buChar char="•"/>
            </a:pPr>
            <a:r>
              <a:rPr lang="en-US" sz="2000" dirty="0"/>
              <a:t>Recognize when to address Chap 35 entitlement.</a:t>
            </a:r>
          </a:p>
          <a:p>
            <a:pPr>
              <a:spcBef>
                <a:spcPts val="600"/>
              </a:spcBef>
              <a:spcAft>
                <a:spcPts val="600"/>
              </a:spcAft>
            </a:pPr>
            <a:r>
              <a:rPr lang="en-US" sz="2000" dirty="0"/>
              <a:t>Students expected level of understanding:</a:t>
            </a:r>
          </a:p>
          <a:p>
            <a:pPr marL="342900" indent="-342900">
              <a:spcBef>
                <a:spcPts val="300"/>
              </a:spcBef>
              <a:spcAft>
                <a:spcPts val="300"/>
              </a:spcAft>
              <a:buFont typeface="Arial" panose="020B0604020202020204" pitchFamily="34" charset="0"/>
              <a:buChar char="•"/>
            </a:pPr>
            <a:r>
              <a:rPr lang="en-US" sz="2000" dirty="0"/>
              <a:t>Identify what action to take when VBMS-R Tip-Master prompt is generated in the rating decision. </a:t>
            </a:r>
          </a:p>
        </p:txBody>
      </p:sp>
    </p:spTree>
    <p:extLst>
      <p:ext uri="{BB962C8B-B14F-4D97-AF65-F5344CB8AC3E}">
        <p14:creationId xmlns:p14="http://schemas.microsoft.com/office/powerpoint/2010/main" val="2992284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0B340-D1F0-4F81-9E0A-2032842D5D41}"/>
              </a:ext>
            </a:extLst>
          </p:cNvPr>
          <p:cNvSpPr>
            <a:spLocks noGrp="1"/>
          </p:cNvSpPr>
          <p:nvPr>
            <p:ph type="title"/>
          </p:nvPr>
        </p:nvSpPr>
        <p:spPr>
          <a:xfrm>
            <a:off x="314325" y="793627"/>
            <a:ext cx="8515350" cy="616073"/>
          </a:xfrm>
        </p:spPr>
        <p:txBody>
          <a:bodyPr/>
          <a:lstStyle/>
          <a:p>
            <a:r>
              <a:rPr lang="en-US" dirty="0"/>
              <a:t>Scenario 1: Establishing DEA/Chapter 35</a:t>
            </a:r>
          </a:p>
        </p:txBody>
      </p:sp>
      <p:sp>
        <p:nvSpPr>
          <p:cNvPr id="3" name="Content Placeholder 2">
            <a:extLst>
              <a:ext uri="{FF2B5EF4-FFF2-40B4-BE49-F238E27FC236}">
                <a16:creationId xmlns:a16="http://schemas.microsoft.com/office/drawing/2014/main" id="{0AE2B554-4D31-497D-B927-84E565AAB22A}"/>
              </a:ext>
            </a:extLst>
          </p:cNvPr>
          <p:cNvSpPr>
            <a:spLocks noGrp="1"/>
          </p:cNvSpPr>
          <p:nvPr>
            <p:ph idx="1"/>
          </p:nvPr>
        </p:nvSpPr>
        <p:spPr>
          <a:xfrm>
            <a:off x="314325" y="1829474"/>
            <a:ext cx="8515350" cy="4093269"/>
          </a:xfrm>
        </p:spPr>
        <p:txBody>
          <a:bodyPr>
            <a:normAutofit lnSpcReduction="10000"/>
          </a:bodyPr>
          <a:lstStyle/>
          <a:p>
            <a:r>
              <a:rPr lang="en-US" sz="2000" dirty="0"/>
              <a:t>Veteran is service-connected at 100 percent disabling for posttraumatic stress disorder (PTSD), September 11, 2018.</a:t>
            </a:r>
          </a:p>
          <a:p>
            <a:r>
              <a:rPr lang="en-US" sz="2000" dirty="0"/>
              <a:t>Medical evidence of Record supports no future examination is warranted, as the total disability will continue for the remainder of the Veteran’s life.</a:t>
            </a:r>
          </a:p>
          <a:p>
            <a:pPr marL="0" indent="0">
              <a:buNone/>
            </a:pPr>
            <a:endParaRPr lang="en-US" b="1" dirty="0"/>
          </a:p>
          <a:p>
            <a:pPr marL="0" indent="0">
              <a:buNone/>
            </a:pPr>
            <a:r>
              <a:rPr lang="en-US" sz="2000" b="1" dirty="0"/>
              <a:t>Reminder: Ancillary Benefits are secondary benefits that are to be considered when evaluating claims for compensation, pension or Dependency and Indemnity Compensation (DIC)</a:t>
            </a:r>
          </a:p>
          <a:p>
            <a:pPr marL="0" indent="0">
              <a:buNone/>
            </a:pPr>
            <a:endParaRPr lang="en-US" b="1" dirty="0"/>
          </a:p>
          <a:p>
            <a:pPr marL="0" indent="0">
              <a:buNone/>
            </a:pPr>
            <a:r>
              <a:rPr lang="en-US" sz="2000" dirty="0"/>
              <a:t>The following slides will demonstrate steps the RVSR must take in addressing the ancillary benefit 38 U.S.C. Chap 35.</a:t>
            </a:r>
          </a:p>
          <a:p>
            <a:pPr marL="0" indent="0">
              <a:buNone/>
            </a:pPr>
            <a:endParaRPr lang="en-US" b="1" dirty="0"/>
          </a:p>
        </p:txBody>
      </p:sp>
      <p:sp>
        <p:nvSpPr>
          <p:cNvPr id="4" name="Slide Number Placeholder 3">
            <a:extLst>
              <a:ext uri="{FF2B5EF4-FFF2-40B4-BE49-F238E27FC236}">
                <a16:creationId xmlns:a16="http://schemas.microsoft.com/office/drawing/2014/main" id="{19818D15-EF16-4D5E-BFD0-E2EFA957B659}"/>
              </a:ext>
            </a:extLst>
          </p:cNvPr>
          <p:cNvSpPr>
            <a:spLocks noGrp="1"/>
          </p:cNvSpPr>
          <p:nvPr>
            <p:ph type="sldNum" sz="quarter" idx="12"/>
          </p:nvPr>
        </p:nvSpPr>
        <p:spPr/>
        <p:txBody>
          <a:bodyPr/>
          <a:lstStyle/>
          <a:p>
            <a:fld id="{36A6A193-2FDC-48DD-8023-1C75B05EEA9A}" type="slidenum">
              <a:rPr lang="en-US" smtClean="0"/>
              <a:pPr/>
              <a:t>15</a:t>
            </a:fld>
            <a:endParaRPr lang="en-US" dirty="0"/>
          </a:p>
        </p:txBody>
      </p:sp>
    </p:spTree>
    <p:extLst>
      <p:ext uri="{BB962C8B-B14F-4D97-AF65-F5344CB8AC3E}">
        <p14:creationId xmlns:p14="http://schemas.microsoft.com/office/powerpoint/2010/main" val="2442558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C680D-76C8-4F4C-8982-EB480DCA88A9}"/>
              </a:ext>
            </a:extLst>
          </p:cNvPr>
          <p:cNvSpPr>
            <a:spLocks noGrp="1"/>
          </p:cNvSpPr>
          <p:nvPr>
            <p:ph type="title"/>
          </p:nvPr>
        </p:nvSpPr>
        <p:spPr>
          <a:xfrm>
            <a:off x="257175" y="889097"/>
            <a:ext cx="8529638" cy="1367968"/>
          </a:xfrm>
        </p:spPr>
        <p:txBody>
          <a:bodyPr>
            <a:normAutofit fontScale="90000"/>
          </a:bodyPr>
          <a:lstStyle/>
          <a:p>
            <a:pPr algn="l"/>
            <a:r>
              <a:rPr lang="en-US" sz="2200" b="0" dirty="0">
                <a:solidFill>
                  <a:schemeClr val="tx1"/>
                </a:solidFill>
                <a:latin typeface="+mn-lt"/>
              </a:rPr>
              <a:t>VBMS-R will automatically create an “Other-Ancillary Decisions” issue when it believes entitlement to an ancillary benefit is grantable and within the scope of the claim</a:t>
            </a:r>
            <a:r>
              <a:rPr lang="en-US" sz="2200" b="0" dirty="0">
                <a:latin typeface="+mn-lt"/>
              </a:rPr>
              <a:t>. </a:t>
            </a:r>
            <a:r>
              <a:rPr lang="en-US" sz="2200" b="0" dirty="0">
                <a:solidFill>
                  <a:schemeClr val="tx1"/>
                </a:solidFill>
                <a:latin typeface="+mn-lt"/>
              </a:rPr>
              <a:t>The RVSR is to determine if an ancillary benefit is warranted</a:t>
            </a:r>
            <a:r>
              <a:rPr lang="en-US" sz="2000" b="0" dirty="0">
                <a:solidFill>
                  <a:schemeClr val="tx1"/>
                </a:solidFill>
                <a:latin typeface="+mn-lt"/>
              </a:rPr>
              <a:t>.</a:t>
            </a:r>
          </a:p>
        </p:txBody>
      </p:sp>
      <p:sp>
        <p:nvSpPr>
          <p:cNvPr id="4" name="Slide Number Placeholder 3">
            <a:extLst>
              <a:ext uri="{FF2B5EF4-FFF2-40B4-BE49-F238E27FC236}">
                <a16:creationId xmlns:a16="http://schemas.microsoft.com/office/drawing/2014/main" id="{26D01D3A-4E44-4067-B61A-9BE68EC8E79A}"/>
              </a:ext>
            </a:extLst>
          </p:cNvPr>
          <p:cNvSpPr>
            <a:spLocks noGrp="1"/>
          </p:cNvSpPr>
          <p:nvPr>
            <p:ph type="sldNum" sz="quarter" idx="12"/>
          </p:nvPr>
        </p:nvSpPr>
        <p:spPr/>
        <p:txBody>
          <a:bodyPr/>
          <a:lstStyle/>
          <a:p>
            <a:fld id="{36A6A193-2FDC-48DD-8023-1C75B05EEA9A}" type="slidenum">
              <a:rPr lang="en-US" smtClean="0"/>
              <a:pPr/>
              <a:t>16</a:t>
            </a:fld>
            <a:endParaRPr lang="en-US" dirty="0"/>
          </a:p>
        </p:txBody>
      </p:sp>
      <mc:AlternateContent xmlns:mc="http://schemas.openxmlformats.org/markup-compatibility/2006" xmlns:p14="http://schemas.microsoft.com/office/powerpoint/2010/main" xmlns:aink="http://schemas.microsoft.com/office/drawing/2016/ink">
        <mc:Choice Requires="p14 aink">
          <p:contentPart p14:bwMode="auto" r:id="rId3">
            <p14:nvContentPartPr>
              <p14:cNvPr id="7" name="Ink 6">
                <a:extLst>
                  <a:ext uri="{FF2B5EF4-FFF2-40B4-BE49-F238E27FC236}">
                    <a16:creationId xmlns:a16="http://schemas.microsoft.com/office/drawing/2014/main" id="{D0EA48CA-C037-4BD7-BE66-6BB1D2BA70E8}"/>
                  </a:ext>
                </a:extLst>
              </p14:cNvPr>
              <p14:cNvContentPartPr/>
              <p14:nvPr/>
            </p14:nvContentPartPr>
            <p14:xfrm>
              <a:off x="4045387" y="5704133"/>
              <a:ext cx="360" cy="360"/>
            </p14:xfrm>
          </p:contentPart>
        </mc:Choice>
        <mc:Fallback xmlns="">
          <p:pic>
            <p:nvPicPr>
              <p:cNvPr id="7" name="Ink 6">
                <a:extLst>
                  <a:ext uri="{FF2B5EF4-FFF2-40B4-BE49-F238E27FC236}">
                    <a16:creationId xmlns:a16="http://schemas.microsoft.com/office/drawing/2014/main" id="{D0EA48CA-C037-4BD7-BE66-6BB1D2BA70E8}"/>
                  </a:ext>
                </a:extLst>
              </p:cNvPr>
              <p:cNvPicPr/>
              <p:nvPr/>
            </p:nvPicPr>
            <p:blipFill>
              <a:blip r:embed="rId6"/>
              <a:stretch>
                <a:fillRect/>
              </a:stretch>
            </p:blipFill>
            <p:spPr>
              <a:xfrm>
                <a:off x="4027387" y="5686133"/>
                <a:ext cx="36000" cy="36000"/>
              </a:xfrm>
              <a:prstGeom prst="rect">
                <a:avLst/>
              </a:prstGeom>
            </p:spPr>
          </p:pic>
        </mc:Fallback>
      </mc:AlternateContent>
      <p:pic>
        <p:nvPicPr>
          <p:cNvPr id="6" name="Content Placeholder 5" descr="VBMS-R Tripmaster screenshot">
            <a:extLst>
              <a:ext uri="{FF2B5EF4-FFF2-40B4-BE49-F238E27FC236}">
                <a16:creationId xmlns:a16="http://schemas.microsoft.com/office/drawing/2014/main" id="{1BD4FFDE-C114-4FA4-88CC-667E2AC07CDF}"/>
              </a:ext>
            </a:extLst>
          </p:cNvPr>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357187" y="2257065"/>
            <a:ext cx="8429626" cy="3916363"/>
          </a:xfrm>
          <a:solidFill>
            <a:schemeClr val="accent1"/>
          </a:solidFill>
          <a:ln w="22225" cap="sq">
            <a:solidFill>
              <a:schemeClr val="tx1"/>
            </a:solidFill>
            <a:miter lim="800000"/>
          </a:ln>
        </p:spPr>
      </p:pic>
    </p:spTree>
    <p:extLst>
      <p:ext uri="{BB962C8B-B14F-4D97-AF65-F5344CB8AC3E}">
        <p14:creationId xmlns:p14="http://schemas.microsoft.com/office/powerpoint/2010/main" val="503369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A1493-A4F5-4A9B-A05D-06565460455E}"/>
              </a:ext>
            </a:extLst>
          </p:cNvPr>
          <p:cNvSpPr>
            <a:spLocks noGrp="1"/>
          </p:cNvSpPr>
          <p:nvPr>
            <p:ph type="title"/>
          </p:nvPr>
        </p:nvSpPr>
        <p:spPr>
          <a:xfrm>
            <a:off x="171450" y="1056555"/>
            <a:ext cx="8693944" cy="775326"/>
          </a:xfrm>
        </p:spPr>
        <p:txBody>
          <a:bodyPr>
            <a:normAutofit/>
          </a:bodyPr>
          <a:lstStyle/>
          <a:p>
            <a:pPr algn="l"/>
            <a:r>
              <a:rPr lang="en-US" sz="2000" b="0" dirty="0">
                <a:solidFill>
                  <a:schemeClr val="tx1"/>
                </a:solidFill>
                <a:latin typeface="+mn-lt"/>
              </a:rPr>
              <a:t>Under the “Category” section of issue management screen click the downward arrow and highlight “other”.</a:t>
            </a:r>
          </a:p>
        </p:txBody>
      </p:sp>
      <p:sp>
        <p:nvSpPr>
          <p:cNvPr id="4" name="Slide Number Placeholder 3">
            <a:extLst>
              <a:ext uri="{FF2B5EF4-FFF2-40B4-BE49-F238E27FC236}">
                <a16:creationId xmlns:a16="http://schemas.microsoft.com/office/drawing/2014/main" id="{600D6F66-EF25-45C7-9980-5951694ED875}"/>
              </a:ext>
            </a:extLst>
          </p:cNvPr>
          <p:cNvSpPr>
            <a:spLocks noGrp="1"/>
          </p:cNvSpPr>
          <p:nvPr>
            <p:ph type="sldNum" sz="quarter" idx="12"/>
          </p:nvPr>
        </p:nvSpPr>
        <p:spPr/>
        <p:txBody>
          <a:bodyPr/>
          <a:lstStyle/>
          <a:p>
            <a:fld id="{7C414AED-89CE-4A48-8B2B-1B3A5C68EA2A}" type="slidenum">
              <a:rPr lang="en-US" smtClean="0"/>
              <a:pPr/>
              <a:t>17</a:t>
            </a:fld>
            <a:endParaRPr lang="en-US" dirty="0"/>
          </a:p>
        </p:txBody>
      </p:sp>
      <p:pic>
        <p:nvPicPr>
          <p:cNvPr id="5" name="Picture 4" descr="VBMS-R Tipmaster screenshot">
            <a:extLst>
              <a:ext uri="{FF2B5EF4-FFF2-40B4-BE49-F238E27FC236}">
                <a16:creationId xmlns:a16="http://schemas.microsoft.com/office/drawing/2014/main" id="{6F338D85-62A5-4657-B033-09FD816899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606" y="1831880"/>
            <a:ext cx="8586788" cy="4526057"/>
          </a:xfrm>
          <a:prstGeom prst="rect">
            <a:avLst/>
          </a:prstGeom>
          <a:ln w="22225" cap="sq">
            <a:solidFill>
              <a:schemeClr val="tx1"/>
            </a:solidFill>
            <a:miter lim="800000"/>
          </a:ln>
        </p:spPr>
      </p:pic>
    </p:spTree>
    <p:extLst>
      <p:ext uri="{BB962C8B-B14F-4D97-AF65-F5344CB8AC3E}">
        <p14:creationId xmlns:p14="http://schemas.microsoft.com/office/powerpoint/2010/main" val="1467453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519D4-F22A-4B1A-B169-2F23C41D05CD}"/>
              </a:ext>
            </a:extLst>
          </p:cNvPr>
          <p:cNvSpPr>
            <a:spLocks noGrp="1"/>
          </p:cNvSpPr>
          <p:nvPr>
            <p:ph type="title"/>
          </p:nvPr>
        </p:nvSpPr>
        <p:spPr>
          <a:xfrm>
            <a:off x="285750" y="975990"/>
            <a:ext cx="8572500" cy="794511"/>
          </a:xfrm>
        </p:spPr>
        <p:txBody>
          <a:bodyPr>
            <a:normAutofit/>
          </a:bodyPr>
          <a:lstStyle/>
          <a:p>
            <a:pPr algn="l"/>
            <a:r>
              <a:rPr lang="en-US" sz="2000" b="0" dirty="0">
                <a:solidFill>
                  <a:schemeClr val="tx1"/>
                </a:solidFill>
                <a:latin typeface="+mn-lt"/>
              </a:rPr>
              <a:t>Under the “Subject” section click the downward arrow and select “Ancillary Decisions” then click “enter decision” in lower right-hand corner</a:t>
            </a:r>
          </a:p>
        </p:txBody>
      </p:sp>
      <p:sp>
        <p:nvSpPr>
          <p:cNvPr id="4" name="Slide Number Placeholder 3">
            <a:extLst>
              <a:ext uri="{FF2B5EF4-FFF2-40B4-BE49-F238E27FC236}">
                <a16:creationId xmlns:a16="http://schemas.microsoft.com/office/drawing/2014/main" id="{02579FE6-ED44-44E5-A6C4-B0B896AB9B5A}"/>
              </a:ext>
            </a:extLst>
          </p:cNvPr>
          <p:cNvSpPr>
            <a:spLocks noGrp="1"/>
          </p:cNvSpPr>
          <p:nvPr>
            <p:ph type="sldNum" sz="quarter" idx="12"/>
          </p:nvPr>
        </p:nvSpPr>
        <p:spPr/>
        <p:txBody>
          <a:bodyPr/>
          <a:lstStyle/>
          <a:p>
            <a:fld id="{7C414AED-89CE-4A48-8B2B-1B3A5C68EA2A}" type="slidenum">
              <a:rPr lang="en-US" smtClean="0"/>
              <a:pPr/>
              <a:t>18</a:t>
            </a:fld>
            <a:endParaRPr lang="en-US" dirty="0"/>
          </a:p>
        </p:txBody>
      </p:sp>
      <p:pic>
        <p:nvPicPr>
          <p:cNvPr id="6" name="Content Placeholder 5" descr="A screenshot of a social media post&#10;&#10;Description automatically generated">
            <a:extLst>
              <a:ext uri="{FF2B5EF4-FFF2-40B4-BE49-F238E27FC236}">
                <a16:creationId xmlns:a16="http://schemas.microsoft.com/office/drawing/2014/main" id="{34EFFFAF-E3A9-46AD-B3B8-76EE52322D0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5750" y="2057400"/>
            <a:ext cx="8572500" cy="4257675"/>
          </a:xfrm>
          <a:ln w="22225" cap="sq">
            <a:solidFill>
              <a:schemeClr val="tx1"/>
            </a:solidFill>
            <a:miter lim="800000"/>
          </a:ln>
        </p:spPr>
      </p:pic>
    </p:spTree>
    <p:extLst>
      <p:ext uri="{BB962C8B-B14F-4D97-AF65-F5344CB8AC3E}">
        <p14:creationId xmlns:p14="http://schemas.microsoft.com/office/powerpoint/2010/main" val="2183168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9B65C-66C6-4295-AD30-217A77665772}"/>
              </a:ext>
            </a:extLst>
          </p:cNvPr>
          <p:cNvSpPr>
            <a:spLocks noGrp="1"/>
          </p:cNvSpPr>
          <p:nvPr>
            <p:ph type="title"/>
          </p:nvPr>
        </p:nvSpPr>
        <p:spPr>
          <a:xfrm>
            <a:off x="250031" y="929933"/>
            <a:ext cx="8643938" cy="814255"/>
          </a:xfrm>
        </p:spPr>
        <p:txBody>
          <a:bodyPr>
            <a:normAutofit/>
          </a:bodyPr>
          <a:lstStyle/>
          <a:p>
            <a:pPr algn="l"/>
            <a:r>
              <a:rPr lang="en-US" sz="2000" b="0" dirty="0">
                <a:solidFill>
                  <a:schemeClr val="tx1"/>
                </a:solidFill>
                <a:latin typeface="+mn-lt"/>
              </a:rPr>
              <a:t>Under the “Decision” section click the downward arrow and select Basic Eligibility under 38 USC Ch 35. </a:t>
            </a:r>
          </a:p>
        </p:txBody>
      </p:sp>
      <p:sp>
        <p:nvSpPr>
          <p:cNvPr id="4" name="Slide Number Placeholder 3">
            <a:extLst>
              <a:ext uri="{FF2B5EF4-FFF2-40B4-BE49-F238E27FC236}">
                <a16:creationId xmlns:a16="http://schemas.microsoft.com/office/drawing/2014/main" id="{8C4262D8-0216-409B-88F1-DEAA482E0955}"/>
              </a:ext>
            </a:extLst>
          </p:cNvPr>
          <p:cNvSpPr>
            <a:spLocks noGrp="1"/>
          </p:cNvSpPr>
          <p:nvPr>
            <p:ph type="sldNum" sz="quarter" idx="12"/>
          </p:nvPr>
        </p:nvSpPr>
        <p:spPr/>
        <p:txBody>
          <a:bodyPr/>
          <a:lstStyle/>
          <a:p>
            <a:fld id="{7C414AED-89CE-4A48-8B2B-1B3A5C68EA2A}" type="slidenum">
              <a:rPr lang="en-US" smtClean="0"/>
              <a:pPr/>
              <a:t>19</a:t>
            </a:fld>
            <a:endParaRPr lang="en-US" dirty="0"/>
          </a:p>
        </p:txBody>
      </p:sp>
      <p:pic>
        <p:nvPicPr>
          <p:cNvPr id="6" name="Content Placeholder 5" descr="VBMS-R Tipmaster screenshot">
            <a:extLst>
              <a:ext uri="{FF2B5EF4-FFF2-40B4-BE49-F238E27FC236}">
                <a16:creationId xmlns:a16="http://schemas.microsoft.com/office/drawing/2014/main" id="{D376520E-A51C-4AB0-9DF2-275B23DAE6E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7188" y="1744188"/>
            <a:ext cx="8415337" cy="4513737"/>
          </a:xfrm>
          <a:ln w="22225" cap="sq">
            <a:solidFill>
              <a:schemeClr val="tx1"/>
            </a:solidFill>
            <a:miter lim="800000"/>
          </a:ln>
        </p:spPr>
      </p:pic>
    </p:spTree>
    <p:extLst>
      <p:ext uri="{BB962C8B-B14F-4D97-AF65-F5344CB8AC3E}">
        <p14:creationId xmlns:p14="http://schemas.microsoft.com/office/powerpoint/2010/main" val="2773987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83F13-366C-435F-B94D-B385F7EB16A7}"/>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CFDFD59A-7F71-443B-91D3-8AF56F71B376}"/>
              </a:ext>
            </a:extLst>
          </p:cNvPr>
          <p:cNvSpPr>
            <a:spLocks noGrp="1"/>
          </p:cNvSpPr>
          <p:nvPr>
            <p:ph idx="1"/>
          </p:nvPr>
        </p:nvSpPr>
        <p:spPr>
          <a:xfrm>
            <a:off x="457200" y="1880495"/>
            <a:ext cx="8229600" cy="4391717"/>
          </a:xfrm>
        </p:spPr>
        <p:txBody>
          <a:bodyPr>
            <a:normAutofit/>
          </a:bodyPr>
          <a:lstStyle/>
          <a:p>
            <a:pPr marL="285750" lvl="0" indent="-285750" defTabSz="385763">
              <a:buFont typeface="Arial" panose="020B0604020202020204" pitchFamily="34" charset="0"/>
              <a:buChar char="•"/>
            </a:pPr>
            <a:r>
              <a:rPr lang="en-US" dirty="0">
                <a:solidFill>
                  <a:prstClr val="black"/>
                </a:solidFill>
              </a:rPr>
              <a:t>Topic discussion</a:t>
            </a:r>
          </a:p>
          <a:p>
            <a:pPr marL="575072" lvl="1" indent="-285750"/>
            <a:r>
              <a:rPr lang="en-US" sz="2000" dirty="0">
                <a:solidFill>
                  <a:prstClr val="black"/>
                </a:solidFill>
              </a:rPr>
              <a:t>Purpose of Tip Master Within VBMS-R</a:t>
            </a:r>
          </a:p>
          <a:p>
            <a:pPr marL="575072" lvl="1" indent="-285750"/>
            <a:r>
              <a:rPr lang="en-US" sz="2000" dirty="0">
                <a:solidFill>
                  <a:prstClr val="black"/>
                </a:solidFill>
              </a:rPr>
              <a:t>Tip Master Prompts For 38 USC Chap 35</a:t>
            </a:r>
          </a:p>
          <a:p>
            <a:pPr marL="575072" lvl="1" indent="-285750"/>
            <a:r>
              <a:rPr lang="en-US" sz="2000" dirty="0">
                <a:solidFill>
                  <a:prstClr val="black"/>
                </a:solidFill>
              </a:rPr>
              <a:t>Tip Master Prompt For SMC HB</a:t>
            </a:r>
          </a:p>
          <a:p>
            <a:pPr marL="285750" lvl="0" indent="-285750" defTabSz="385763">
              <a:buFont typeface="Arial" panose="020B0604020202020204" pitchFamily="34" charset="0"/>
              <a:buChar char="•"/>
            </a:pPr>
            <a:r>
              <a:rPr lang="en-US" dirty="0">
                <a:solidFill>
                  <a:prstClr val="black"/>
                </a:solidFill>
              </a:rPr>
              <a:t>Knowledge checks</a:t>
            </a:r>
          </a:p>
          <a:p>
            <a:pPr marL="285750" lvl="0" indent="-285750" defTabSz="385763">
              <a:buFont typeface="Arial" panose="020B0604020202020204" pitchFamily="34" charset="0"/>
              <a:buChar char="•"/>
            </a:pPr>
            <a:r>
              <a:rPr lang="en-US" dirty="0">
                <a:solidFill>
                  <a:prstClr val="black"/>
                </a:solidFill>
              </a:rPr>
              <a:t>Practical Exercise </a:t>
            </a:r>
          </a:p>
          <a:p>
            <a:pPr marL="285750" lvl="0" indent="-285750" defTabSz="385763">
              <a:buFont typeface="Arial" panose="020B0604020202020204" pitchFamily="34" charset="0"/>
              <a:buChar char="•"/>
            </a:pPr>
            <a:r>
              <a:rPr lang="en-US" dirty="0">
                <a:solidFill>
                  <a:prstClr val="black"/>
                </a:solidFill>
              </a:rPr>
              <a:t>Lesson Review/Wrap-up</a:t>
            </a:r>
          </a:p>
          <a:p>
            <a:pPr marL="285750" lvl="0" indent="-285750" defTabSz="385763">
              <a:buFont typeface="Arial" panose="020B0604020202020204" pitchFamily="34" charset="0"/>
              <a:buChar char="•"/>
            </a:pPr>
            <a:r>
              <a:rPr lang="en-US" dirty="0">
                <a:solidFill>
                  <a:prstClr val="black"/>
                </a:solidFill>
              </a:rPr>
              <a:t>End of course assessment</a:t>
            </a:r>
          </a:p>
          <a:p>
            <a:pPr marL="478632" lvl="1" indent="-285750" defTabSz="385763">
              <a:spcAft>
                <a:spcPts val="600"/>
              </a:spcAft>
            </a:pPr>
            <a:r>
              <a:rPr lang="en-US" sz="2000" dirty="0">
                <a:solidFill>
                  <a:prstClr val="black"/>
                </a:solidFill>
              </a:rPr>
              <a:t>In TMS…must achieve 80% &gt; pass  </a:t>
            </a:r>
          </a:p>
          <a:p>
            <a:pPr marL="478632" lvl="1" indent="-285750" defTabSz="385763">
              <a:spcAft>
                <a:spcPts val="600"/>
              </a:spcAft>
            </a:pPr>
            <a:r>
              <a:rPr lang="en-US" sz="2000" dirty="0">
                <a:solidFill>
                  <a:prstClr val="black"/>
                </a:solidFill>
              </a:rPr>
              <a:t>Unlimited attempts allowed to meet requirement</a:t>
            </a:r>
          </a:p>
          <a:p>
            <a:pPr marL="478632" lvl="1" indent="-285750" defTabSz="385763">
              <a:spcAft>
                <a:spcPts val="600"/>
              </a:spcAft>
            </a:pPr>
            <a:r>
              <a:rPr lang="en-US" sz="2000" dirty="0">
                <a:solidFill>
                  <a:prstClr val="black"/>
                </a:solidFill>
              </a:rPr>
              <a:t>Open book (all resources can be utilized)</a:t>
            </a:r>
            <a:endParaRPr lang="en-US" dirty="0"/>
          </a:p>
        </p:txBody>
      </p:sp>
      <p:sp>
        <p:nvSpPr>
          <p:cNvPr id="4" name="Slide Number Placeholder 3">
            <a:extLst>
              <a:ext uri="{FF2B5EF4-FFF2-40B4-BE49-F238E27FC236}">
                <a16:creationId xmlns:a16="http://schemas.microsoft.com/office/drawing/2014/main" id="{79970A18-F5A8-4344-9868-0440C47DEC20}"/>
              </a:ext>
            </a:extLst>
          </p:cNvPr>
          <p:cNvSpPr>
            <a:spLocks noGrp="1"/>
          </p:cNvSpPr>
          <p:nvPr>
            <p:ph type="sldNum" sz="quarter" idx="12"/>
          </p:nvPr>
        </p:nvSpPr>
        <p:spPr/>
        <p:txBody>
          <a:bodyPr/>
          <a:lstStyle/>
          <a:p>
            <a:fld id="{7C414AED-89CE-4A48-8B2B-1B3A5C68EA2A}" type="slidenum">
              <a:rPr lang="en-US" smtClean="0"/>
              <a:t>2</a:t>
            </a:fld>
            <a:endParaRPr lang="en-US" dirty="0"/>
          </a:p>
        </p:txBody>
      </p:sp>
    </p:spTree>
    <p:extLst>
      <p:ext uri="{BB962C8B-B14F-4D97-AF65-F5344CB8AC3E}">
        <p14:creationId xmlns:p14="http://schemas.microsoft.com/office/powerpoint/2010/main" val="3961900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548C5-1CFC-45FC-9649-5E3B690DE68B}"/>
              </a:ext>
            </a:extLst>
          </p:cNvPr>
          <p:cNvSpPr>
            <a:spLocks noGrp="1"/>
          </p:cNvSpPr>
          <p:nvPr>
            <p:ph type="title"/>
          </p:nvPr>
        </p:nvSpPr>
        <p:spPr>
          <a:xfrm>
            <a:off x="242887" y="1062952"/>
            <a:ext cx="8658224" cy="621481"/>
          </a:xfrm>
        </p:spPr>
        <p:txBody>
          <a:bodyPr>
            <a:normAutofit/>
          </a:bodyPr>
          <a:lstStyle/>
          <a:p>
            <a:pPr algn="l"/>
            <a:r>
              <a:rPr lang="en-US" sz="2000" b="0" dirty="0">
                <a:solidFill>
                  <a:schemeClr val="tx1"/>
                </a:solidFill>
                <a:latin typeface="+mn-lt"/>
              </a:rPr>
              <a:t>Enter a “From Date”.  Enter a “To Date” if applicable.  Then select “OK”</a:t>
            </a:r>
          </a:p>
        </p:txBody>
      </p:sp>
      <p:sp>
        <p:nvSpPr>
          <p:cNvPr id="4" name="Slide Number Placeholder 3">
            <a:extLst>
              <a:ext uri="{FF2B5EF4-FFF2-40B4-BE49-F238E27FC236}">
                <a16:creationId xmlns:a16="http://schemas.microsoft.com/office/drawing/2014/main" id="{E0502391-8C34-460C-ACA1-AE6456481ED6}"/>
              </a:ext>
            </a:extLst>
          </p:cNvPr>
          <p:cNvSpPr>
            <a:spLocks noGrp="1"/>
          </p:cNvSpPr>
          <p:nvPr>
            <p:ph type="sldNum" sz="quarter" idx="12"/>
          </p:nvPr>
        </p:nvSpPr>
        <p:spPr/>
        <p:txBody>
          <a:bodyPr/>
          <a:lstStyle/>
          <a:p>
            <a:fld id="{7C414AED-89CE-4A48-8B2B-1B3A5C68EA2A}" type="slidenum">
              <a:rPr lang="en-US" smtClean="0"/>
              <a:pPr/>
              <a:t>20</a:t>
            </a:fld>
            <a:endParaRPr lang="en-US" dirty="0"/>
          </a:p>
        </p:txBody>
      </p:sp>
      <p:pic>
        <p:nvPicPr>
          <p:cNvPr id="5" name="Picture 4" descr="VBMS-R Tipmaster screenshot">
            <a:extLst>
              <a:ext uri="{FF2B5EF4-FFF2-40B4-BE49-F238E27FC236}">
                <a16:creationId xmlns:a16="http://schemas.microsoft.com/office/drawing/2014/main" id="{863E5CCC-D500-46A7-AADA-8B89F13806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887" y="1684433"/>
            <a:ext cx="8658224" cy="4759230"/>
          </a:xfrm>
          <a:prstGeom prst="rect">
            <a:avLst/>
          </a:prstGeom>
          <a:ln w="22225" cap="sq">
            <a:solidFill>
              <a:schemeClr val="tx1"/>
            </a:solidFill>
            <a:miter lim="800000"/>
          </a:ln>
        </p:spPr>
      </p:pic>
    </p:spTree>
    <p:extLst>
      <p:ext uri="{BB962C8B-B14F-4D97-AF65-F5344CB8AC3E}">
        <p14:creationId xmlns:p14="http://schemas.microsoft.com/office/powerpoint/2010/main" val="764723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A77F2-A90F-4302-A2D1-1B130B7B7311}"/>
              </a:ext>
            </a:extLst>
          </p:cNvPr>
          <p:cNvSpPr>
            <a:spLocks noGrp="1"/>
          </p:cNvSpPr>
          <p:nvPr>
            <p:ph type="title"/>
          </p:nvPr>
        </p:nvSpPr>
        <p:spPr>
          <a:xfrm>
            <a:off x="185739" y="922214"/>
            <a:ext cx="8629648" cy="741671"/>
          </a:xfrm>
        </p:spPr>
        <p:txBody>
          <a:bodyPr>
            <a:normAutofit/>
          </a:bodyPr>
          <a:lstStyle/>
          <a:p>
            <a:pPr algn="l"/>
            <a:r>
              <a:rPr lang="en-US" sz="2000" b="0" dirty="0">
                <a:solidFill>
                  <a:schemeClr val="tx1"/>
                </a:solidFill>
                <a:latin typeface="+mn-lt"/>
              </a:rPr>
              <a:t>Select the appropriate descriptive reason for CH35 grant and then select “Accept”</a:t>
            </a:r>
          </a:p>
        </p:txBody>
      </p:sp>
      <p:sp>
        <p:nvSpPr>
          <p:cNvPr id="4" name="Slide Number Placeholder 3">
            <a:extLst>
              <a:ext uri="{FF2B5EF4-FFF2-40B4-BE49-F238E27FC236}">
                <a16:creationId xmlns:a16="http://schemas.microsoft.com/office/drawing/2014/main" id="{B6936139-9E0E-47AF-8727-41BBF2F4A167}"/>
              </a:ext>
            </a:extLst>
          </p:cNvPr>
          <p:cNvSpPr>
            <a:spLocks noGrp="1"/>
          </p:cNvSpPr>
          <p:nvPr>
            <p:ph type="sldNum" sz="quarter" idx="12"/>
          </p:nvPr>
        </p:nvSpPr>
        <p:spPr/>
        <p:txBody>
          <a:bodyPr/>
          <a:lstStyle/>
          <a:p>
            <a:fld id="{7C414AED-89CE-4A48-8B2B-1B3A5C68EA2A}" type="slidenum">
              <a:rPr lang="en-US" smtClean="0"/>
              <a:pPr/>
              <a:t>21</a:t>
            </a:fld>
            <a:endParaRPr lang="en-US" dirty="0"/>
          </a:p>
        </p:txBody>
      </p:sp>
      <p:pic>
        <p:nvPicPr>
          <p:cNvPr id="5" name="Picture 4" descr="VBMS-R Tipmaster screenshot">
            <a:extLst>
              <a:ext uri="{FF2B5EF4-FFF2-40B4-BE49-F238E27FC236}">
                <a16:creationId xmlns:a16="http://schemas.microsoft.com/office/drawing/2014/main" id="{AE0D635D-BAEC-43EF-8BAC-181DF26755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610" y="1809654"/>
            <a:ext cx="8486777" cy="4505421"/>
          </a:xfrm>
          <a:prstGeom prst="rect">
            <a:avLst/>
          </a:prstGeom>
          <a:ln w="22225" cap="sq">
            <a:solidFill>
              <a:schemeClr val="tx1"/>
            </a:solidFill>
            <a:miter lim="800000"/>
          </a:ln>
        </p:spPr>
      </p:pic>
    </p:spTree>
    <p:extLst>
      <p:ext uri="{BB962C8B-B14F-4D97-AF65-F5344CB8AC3E}">
        <p14:creationId xmlns:p14="http://schemas.microsoft.com/office/powerpoint/2010/main" val="14576587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417A5-650C-4A0F-85C9-0CF5FD376BCF}"/>
              </a:ext>
            </a:extLst>
          </p:cNvPr>
          <p:cNvSpPr>
            <a:spLocks noGrp="1"/>
          </p:cNvSpPr>
          <p:nvPr>
            <p:ph type="title"/>
          </p:nvPr>
        </p:nvSpPr>
        <p:spPr>
          <a:xfrm>
            <a:off x="314326" y="793627"/>
            <a:ext cx="8472488" cy="1086867"/>
          </a:xfrm>
        </p:spPr>
        <p:txBody>
          <a:bodyPr>
            <a:normAutofit/>
          </a:bodyPr>
          <a:lstStyle/>
          <a:p>
            <a:pPr algn="l"/>
            <a:r>
              <a:rPr lang="en-US" sz="2000" b="0" dirty="0">
                <a:solidFill>
                  <a:schemeClr val="tx1"/>
                </a:solidFill>
                <a:latin typeface="+mn-lt"/>
              </a:rPr>
              <a:t>To further qualify your analysis select and add the available reason provided as you want them to appear in your narrative and select “Add”.  Then click on “Accept”</a:t>
            </a:r>
          </a:p>
        </p:txBody>
      </p:sp>
      <p:sp>
        <p:nvSpPr>
          <p:cNvPr id="4" name="Slide Number Placeholder 3">
            <a:extLst>
              <a:ext uri="{FF2B5EF4-FFF2-40B4-BE49-F238E27FC236}">
                <a16:creationId xmlns:a16="http://schemas.microsoft.com/office/drawing/2014/main" id="{FF927BF9-ED0D-418E-A710-401004153D74}"/>
              </a:ext>
            </a:extLst>
          </p:cNvPr>
          <p:cNvSpPr>
            <a:spLocks noGrp="1"/>
          </p:cNvSpPr>
          <p:nvPr>
            <p:ph type="sldNum" sz="quarter" idx="12"/>
          </p:nvPr>
        </p:nvSpPr>
        <p:spPr/>
        <p:txBody>
          <a:bodyPr/>
          <a:lstStyle/>
          <a:p>
            <a:fld id="{7C414AED-89CE-4A48-8B2B-1B3A5C68EA2A}" type="slidenum">
              <a:rPr lang="en-US" smtClean="0"/>
              <a:pPr/>
              <a:t>22</a:t>
            </a:fld>
            <a:endParaRPr lang="en-US" dirty="0"/>
          </a:p>
        </p:txBody>
      </p:sp>
      <p:pic>
        <p:nvPicPr>
          <p:cNvPr id="5" name="Picture 4" descr="VBMS-R Tipmaster screenshot">
            <a:extLst>
              <a:ext uri="{FF2B5EF4-FFF2-40B4-BE49-F238E27FC236}">
                <a16:creationId xmlns:a16="http://schemas.microsoft.com/office/drawing/2014/main" id="{E3F6E72C-569B-419E-88F6-C837D8D791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88" y="1880494"/>
            <a:ext cx="8315326" cy="4477444"/>
          </a:xfrm>
          <a:prstGeom prst="rect">
            <a:avLst/>
          </a:prstGeom>
          <a:ln w="22225" cap="sq">
            <a:solidFill>
              <a:schemeClr val="tx1"/>
            </a:solidFill>
            <a:miter lim="800000"/>
          </a:ln>
        </p:spPr>
      </p:pic>
    </p:spTree>
    <p:extLst>
      <p:ext uri="{BB962C8B-B14F-4D97-AF65-F5344CB8AC3E}">
        <p14:creationId xmlns:p14="http://schemas.microsoft.com/office/powerpoint/2010/main" val="11489353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46F3A-228C-4ECE-A326-4D44114614A9}"/>
              </a:ext>
            </a:extLst>
          </p:cNvPr>
          <p:cNvSpPr>
            <a:spLocks noGrp="1"/>
          </p:cNvSpPr>
          <p:nvPr>
            <p:ph type="title"/>
          </p:nvPr>
        </p:nvSpPr>
        <p:spPr>
          <a:xfrm>
            <a:off x="321468" y="793627"/>
            <a:ext cx="8501063" cy="1543621"/>
          </a:xfrm>
        </p:spPr>
        <p:txBody>
          <a:bodyPr>
            <a:noAutofit/>
          </a:bodyPr>
          <a:lstStyle/>
          <a:p>
            <a:pPr algn="l"/>
            <a:r>
              <a:rPr lang="en-US" sz="2000" b="0" dirty="0">
                <a:solidFill>
                  <a:schemeClr val="tx1"/>
                </a:solidFill>
                <a:latin typeface="+mn-lt"/>
              </a:rPr>
              <a:t>The required text to be included into the Veteran’s rating decision will appear. It remains the RVSR’s responsibility to review the “Reasons for Decision” for completeness and accuracy. Copy accepted narrative language to the Reasons for Decision section. Then click on “OK” located in bottom right-hand corner.</a:t>
            </a:r>
          </a:p>
        </p:txBody>
      </p:sp>
      <p:sp>
        <p:nvSpPr>
          <p:cNvPr id="4" name="Slide Number Placeholder 3">
            <a:extLst>
              <a:ext uri="{FF2B5EF4-FFF2-40B4-BE49-F238E27FC236}">
                <a16:creationId xmlns:a16="http://schemas.microsoft.com/office/drawing/2014/main" id="{FED8F33A-2AF4-4D3F-8BEA-5782BF587326}"/>
              </a:ext>
            </a:extLst>
          </p:cNvPr>
          <p:cNvSpPr>
            <a:spLocks noGrp="1"/>
          </p:cNvSpPr>
          <p:nvPr>
            <p:ph type="sldNum" sz="quarter" idx="12"/>
          </p:nvPr>
        </p:nvSpPr>
        <p:spPr/>
        <p:txBody>
          <a:bodyPr/>
          <a:lstStyle/>
          <a:p>
            <a:fld id="{7C414AED-89CE-4A48-8B2B-1B3A5C68EA2A}" type="slidenum">
              <a:rPr lang="en-US" smtClean="0"/>
              <a:pPr/>
              <a:t>23</a:t>
            </a:fld>
            <a:endParaRPr lang="en-US" dirty="0"/>
          </a:p>
        </p:txBody>
      </p:sp>
      <p:pic>
        <p:nvPicPr>
          <p:cNvPr id="5" name="Picture 4" descr="A screenshot of a computer&#10;&#10;Description automatically generated">
            <a:extLst>
              <a:ext uri="{FF2B5EF4-FFF2-40B4-BE49-F238E27FC236}">
                <a16:creationId xmlns:a16="http://schemas.microsoft.com/office/drawing/2014/main" id="{C87816D5-1D68-4847-8DE9-3B1B47BFD0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046" y="2443448"/>
            <a:ext cx="8393906" cy="4052326"/>
          </a:xfrm>
          <a:prstGeom prst="rect">
            <a:avLst/>
          </a:prstGeom>
          <a:ln w="22225" cap="sq">
            <a:solidFill>
              <a:schemeClr val="tx1"/>
            </a:solidFill>
            <a:miter lim="800000"/>
          </a:ln>
        </p:spPr>
      </p:pic>
    </p:spTree>
    <p:extLst>
      <p:ext uri="{BB962C8B-B14F-4D97-AF65-F5344CB8AC3E}">
        <p14:creationId xmlns:p14="http://schemas.microsoft.com/office/powerpoint/2010/main" val="4190475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51C1E-95F0-44BE-8EC4-953FBF6C25C2}"/>
              </a:ext>
            </a:extLst>
          </p:cNvPr>
          <p:cNvSpPr>
            <a:spLocks noGrp="1"/>
          </p:cNvSpPr>
          <p:nvPr>
            <p:ph type="title"/>
          </p:nvPr>
        </p:nvSpPr>
        <p:spPr>
          <a:xfrm>
            <a:off x="185738" y="904783"/>
            <a:ext cx="8772525" cy="820861"/>
          </a:xfrm>
        </p:spPr>
        <p:txBody>
          <a:bodyPr>
            <a:normAutofit/>
          </a:bodyPr>
          <a:lstStyle/>
          <a:p>
            <a:pPr algn="l"/>
            <a:r>
              <a:rPr lang="en-US" sz="2000" b="0" dirty="0">
                <a:solidFill>
                  <a:schemeClr val="tx1"/>
                </a:solidFill>
                <a:latin typeface="+mn-lt"/>
              </a:rPr>
              <a:t>Your ancillary issue “Eligibility to Dependents Educational Assistance under 38 U.S.C. Chapter 35” has been created.</a:t>
            </a:r>
          </a:p>
        </p:txBody>
      </p:sp>
      <p:sp>
        <p:nvSpPr>
          <p:cNvPr id="4" name="Slide Number Placeholder 3">
            <a:extLst>
              <a:ext uri="{FF2B5EF4-FFF2-40B4-BE49-F238E27FC236}">
                <a16:creationId xmlns:a16="http://schemas.microsoft.com/office/drawing/2014/main" id="{266131F7-201D-48EF-8347-9D06285B59EF}"/>
              </a:ext>
            </a:extLst>
          </p:cNvPr>
          <p:cNvSpPr>
            <a:spLocks noGrp="1"/>
          </p:cNvSpPr>
          <p:nvPr>
            <p:ph type="sldNum" sz="quarter" idx="12"/>
          </p:nvPr>
        </p:nvSpPr>
        <p:spPr/>
        <p:txBody>
          <a:bodyPr/>
          <a:lstStyle/>
          <a:p>
            <a:fld id="{7C414AED-89CE-4A48-8B2B-1B3A5C68EA2A}" type="slidenum">
              <a:rPr lang="en-US" smtClean="0"/>
              <a:pPr/>
              <a:t>24</a:t>
            </a:fld>
            <a:endParaRPr lang="en-US" dirty="0"/>
          </a:p>
        </p:txBody>
      </p:sp>
      <p:pic>
        <p:nvPicPr>
          <p:cNvPr id="5" name="Picture 4" descr="VBMS-R Tipmaster screenshot">
            <a:extLst>
              <a:ext uri="{FF2B5EF4-FFF2-40B4-BE49-F238E27FC236}">
                <a16:creationId xmlns:a16="http://schemas.microsoft.com/office/drawing/2014/main" id="{0CCF357D-8452-40C4-8BB1-AC32E6082F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468" y="1725644"/>
            <a:ext cx="8501063" cy="4632294"/>
          </a:xfrm>
          <a:prstGeom prst="rect">
            <a:avLst/>
          </a:prstGeom>
          <a:ln w="22225" cap="sq">
            <a:solidFill>
              <a:schemeClr val="tx1"/>
            </a:solidFill>
            <a:miter lim="800000"/>
          </a:ln>
        </p:spPr>
      </p:pic>
    </p:spTree>
    <p:extLst>
      <p:ext uri="{BB962C8B-B14F-4D97-AF65-F5344CB8AC3E}">
        <p14:creationId xmlns:p14="http://schemas.microsoft.com/office/powerpoint/2010/main" val="3801083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93766" y="2885566"/>
            <a:ext cx="8956468" cy="707887"/>
          </a:xfrm>
        </p:spPr>
        <p:txBody>
          <a:bodyPr>
            <a:normAutofit/>
          </a:bodyPr>
          <a:lstStyle/>
          <a:p>
            <a:r>
              <a:rPr lang="en-US" dirty="0"/>
              <a:t>Knowledge Check</a:t>
            </a:r>
          </a:p>
        </p:txBody>
      </p:sp>
      <p:sp>
        <p:nvSpPr>
          <p:cNvPr id="4" name="Slide Number Placeholder 3"/>
          <p:cNvSpPr>
            <a:spLocks noGrp="1"/>
          </p:cNvSpPr>
          <p:nvPr>
            <p:ph type="sldNum" sz="quarter" idx="12"/>
            <p:custDataLst>
              <p:tags r:id="rId2"/>
            </p:custDataLst>
          </p:nvPr>
        </p:nvSpPr>
        <p:spPr>
          <a:xfrm>
            <a:off x="6931152" y="6601976"/>
            <a:ext cx="2133600" cy="365125"/>
          </a:xfrm>
        </p:spPr>
        <p:txBody>
          <a:bodyPr/>
          <a:lstStyle/>
          <a:p>
            <a:fld id="{7C414AED-89CE-4A48-8B2B-1B3A5C68EA2A}" type="slidenum">
              <a:rPr lang="en-US" smtClean="0"/>
              <a:t>25</a:t>
            </a:fld>
            <a:endParaRPr lang="en-US" dirty="0"/>
          </a:p>
        </p:txBody>
      </p:sp>
      <p:sp>
        <p:nvSpPr>
          <p:cNvPr id="3" name="TextBox 2">
            <a:extLst>
              <a:ext uri="{FF2B5EF4-FFF2-40B4-BE49-F238E27FC236}">
                <a16:creationId xmlns:a16="http://schemas.microsoft.com/office/drawing/2014/main" id="{B11DA962-9590-4E10-908A-53CCF243F11F}"/>
              </a:ext>
            </a:extLst>
          </p:cNvPr>
          <p:cNvSpPr txBox="1"/>
          <p:nvPr/>
        </p:nvSpPr>
        <p:spPr>
          <a:xfrm>
            <a:off x="292894" y="3607740"/>
            <a:ext cx="8558212" cy="707886"/>
          </a:xfrm>
          <a:prstGeom prst="rect">
            <a:avLst/>
          </a:prstGeom>
          <a:noFill/>
        </p:spPr>
        <p:txBody>
          <a:bodyPr wrap="square" rtlCol="0">
            <a:spAutoFit/>
          </a:bodyPr>
          <a:lstStyle/>
          <a:p>
            <a:r>
              <a:rPr lang="en-US" sz="2000" dirty="0"/>
              <a:t>The instructor will ask questions based on the topics covered to this point to foster understanding and provide clarity to the information provided. </a:t>
            </a:r>
          </a:p>
        </p:txBody>
      </p:sp>
    </p:spTree>
    <p:extLst>
      <p:ext uri="{BB962C8B-B14F-4D97-AF65-F5344CB8AC3E}">
        <p14:creationId xmlns:p14="http://schemas.microsoft.com/office/powerpoint/2010/main" val="36274401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909638"/>
            <a:ext cx="9144000" cy="1266824"/>
          </a:xfrm>
        </p:spPr>
        <p:txBody>
          <a:bodyPr>
            <a:noAutofit/>
          </a:bodyPr>
          <a:lstStyle/>
          <a:p>
            <a:r>
              <a:rPr lang="en-US" dirty="0"/>
              <a:t>Topic 3: </a:t>
            </a:r>
            <a:r>
              <a:rPr lang="en-US" dirty="0">
                <a:ea typeface="Times New Roman" panose="02020603050405020304" pitchFamily="18" charset="0"/>
              </a:rPr>
              <a:t>Tip Master Prompt for Special Monthly Compensation (SMC) Housebound (HB)</a:t>
            </a:r>
            <a:br>
              <a:rPr lang="en-US" dirty="0"/>
            </a:br>
            <a:endParaRPr lang="en-US" dirty="0"/>
          </a:p>
        </p:txBody>
      </p:sp>
      <p:sp>
        <p:nvSpPr>
          <p:cNvPr id="4" name="Slide Number Placeholder 3"/>
          <p:cNvSpPr>
            <a:spLocks noGrp="1"/>
          </p:cNvSpPr>
          <p:nvPr>
            <p:ph type="sldNum" sz="quarter" idx="12"/>
            <p:custDataLst>
              <p:tags r:id="rId2"/>
            </p:custDataLst>
          </p:nvPr>
        </p:nvSpPr>
        <p:spPr>
          <a:xfrm>
            <a:off x="6931152" y="6601976"/>
            <a:ext cx="2133600" cy="365125"/>
          </a:xfrm>
        </p:spPr>
        <p:txBody>
          <a:bodyPr/>
          <a:lstStyle/>
          <a:p>
            <a:fld id="{7C414AED-89CE-4A48-8B2B-1B3A5C68EA2A}" type="slidenum">
              <a:rPr lang="en-US" smtClean="0"/>
              <a:t>26</a:t>
            </a:fld>
            <a:endParaRPr lang="en-US" dirty="0"/>
          </a:p>
        </p:txBody>
      </p:sp>
      <p:sp>
        <p:nvSpPr>
          <p:cNvPr id="3" name="TextBox 2">
            <a:extLst>
              <a:ext uri="{FF2B5EF4-FFF2-40B4-BE49-F238E27FC236}">
                <a16:creationId xmlns:a16="http://schemas.microsoft.com/office/drawing/2014/main" id="{96A2B088-B601-4BC3-AF74-8C6E38652A28}"/>
              </a:ext>
            </a:extLst>
          </p:cNvPr>
          <p:cNvSpPr txBox="1"/>
          <p:nvPr/>
        </p:nvSpPr>
        <p:spPr>
          <a:xfrm>
            <a:off x="471488" y="2176462"/>
            <a:ext cx="8258175" cy="3747180"/>
          </a:xfrm>
          <a:prstGeom prst="rect">
            <a:avLst/>
          </a:prstGeom>
          <a:noFill/>
        </p:spPr>
        <p:txBody>
          <a:bodyPr wrap="square" rtlCol="0">
            <a:spAutoFit/>
          </a:bodyPr>
          <a:lstStyle/>
          <a:p>
            <a:pPr>
              <a:spcBef>
                <a:spcPts val="600"/>
              </a:spcBef>
              <a:spcAft>
                <a:spcPts val="300"/>
              </a:spcAft>
            </a:pPr>
            <a:r>
              <a:rPr lang="en-US" sz="2000" dirty="0"/>
              <a:t>Overview of the Topic:</a:t>
            </a:r>
          </a:p>
          <a:p>
            <a:pPr marL="283464" indent="-283464">
              <a:spcBef>
                <a:spcPts val="600"/>
              </a:spcBef>
              <a:spcAft>
                <a:spcPts val="300"/>
              </a:spcAft>
              <a:buFont typeface="Arial" panose="020B0604020202020204" pitchFamily="34" charset="0"/>
              <a:buChar char="•"/>
            </a:pPr>
            <a:r>
              <a:rPr lang="en-US" sz="2000" dirty="0"/>
              <a:t>This topic will provide an overview of the Tip-Master prompt in VBMS-R and how it can ensure SMC HB is addressed in a rating decision.</a:t>
            </a:r>
          </a:p>
          <a:p>
            <a:pPr>
              <a:spcBef>
                <a:spcPts val="600"/>
              </a:spcBef>
              <a:spcAft>
                <a:spcPts val="300"/>
              </a:spcAft>
            </a:pPr>
            <a:r>
              <a:rPr lang="en-US" sz="2000" dirty="0"/>
              <a:t>Learning Objective for this topic:</a:t>
            </a:r>
          </a:p>
          <a:p>
            <a:pPr marL="285750" lvl="0" indent="-285750" defTabSz="385763" hangingPunct="0">
              <a:spcAft>
                <a:spcPts val="600"/>
              </a:spcAft>
              <a:buFont typeface="Arial" panose="020B0604020202020204" pitchFamily="34" charset="0"/>
              <a:buChar char="•"/>
            </a:pPr>
            <a:r>
              <a:rPr lang="en-US" sz="2000" dirty="0">
                <a:solidFill>
                  <a:prstClr val="black"/>
                </a:solidFill>
                <a:latin typeface="Arial" panose="020B0604020202020204" pitchFamily="34" charset="0"/>
                <a:cs typeface="Arial" panose="020B0604020202020204" pitchFamily="34" charset="0"/>
              </a:rPr>
              <a:t>Identify when to address SMC HB.</a:t>
            </a:r>
          </a:p>
          <a:p>
            <a:pPr marL="285750" lvl="0" indent="-285750" defTabSz="385763">
              <a:spcAft>
                <a:spcPts val="600"/>
              </a:spcAft>
              <a:buFont typeface="Arial" panose="020B0604020202020204" pitchFamily="34" charset="0"/>
              <a:buChar char="•"/>
            </a:pPr>
            <a:r>
              <a:rPr lang="en-US" sz="2000" dirty="0">
                <a:solidFill>
                  <a:prstClr val="black"/>
                </a:solidFill>
                <a:latin typeface="Arial" panose="020B0604020202020204" pitchFamily="34" charset="0"/>
                <a:cs typeface="Arial" panose="020B0604020202020204" pitchFamily="34" charset="0"/>
              </a:rPr>
              <a:t>Identify when/when not to address other SMC entitlements.</a:t>
            </a:r>
          </a:p>
          <a:p>
            <a:pPr>
              <a:spcBef>
                <a:spcPts val="600"/>
              </a:spcBef>
              <a:spcAft>
                <a:spcPts val="300"/>
              </a:spcAft>
            </a:pPr>
            <a:r>
              <a:rPr lang="en-US" sz="2000" dirty="0"/>
              <a:t>Students expected level of understanding:</a:t>
            </a:r>
          </a:p>
          <a:p>
            <a:pPr marL="342900" indent="-342900">
              <a:spcBef>
                <a:spcPts val="300"/>
              </a:spcBef>
              <a:spcAft>
                <a:spcPts val="300"/>
              </a:spcAft>
              <a:buFont typeface="Arial" panose="020B0604020202020204" pitchFamily="34" charset="0"/>
              <a:buChar char="•"/>
            </a:pPr>
            <a:r>
              <a:rPr lang="en-US" sz="2000" dirty="0"/>
              <a:t>Identify what actions to take in a rating decision when Tip-Master prompts are generated. </a:t>
            </a:r>
          </a:p>
        </p:txBody>
      </p:sp>
    </p:spTree>
    <p:extLst>
      <p:ext uri="{BB962C8B-B14F-4D97-AF65-F5344CB8AC3E}">
        <p14:creationId xmlns:p14="http://schemas.microsoft.com/office/powerpoint/2010/main" val="40991745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44B2D-2FD1-46B4-8087-9CA55133A69D}"/>
              </a:ext>
            </a:extLst>
          </p:cNvPr>
          <p:cNvSpPr>
            <a:spLocks noGrp="1"/>
          </p:cNvSpPr>
          <p:nvPr>
            <p:ph type="title"/>
          </p:nvPr>
        </p:nvSpPr>
        <p:spPr>
          <a:xfrm>
            <a:off x="228600" y="793627"/>
            <a:ext cx="8686800" cy="1086867"/>
          </a:xfrm>
        </p:spPr>
        <p:txBody>
          <a:bodyPr/>
          <a:lstStyle/>
          <a:p>
            <a:r>
              <a:rPr lang="en-US" dirty="0"/>
              <a:t>Prompts for SMC Housebound (HB) Scenario 2</a:t>
            </a:r>
          </a:p>
        </p:txBody>
      </p:sp>
      <p:sp>
        <p:nvSpPr>
          <p:cNvPr id="3" name="Content Placeholder 2">
            <a:extLst>
              <a:ext uri="{FF2B5EF4-FFF2-40B4-BE49-F238E27FC236}">
                <a16:creationId xmlns:a16="http://schemas.microsoft.com/office/drawing/2014/main" id="{717A1AD8-7D7E-4262-B30A-E3C8B9B4E7E1}"/>
              </a:ext>
            </a:extLst>
          </p:cNvPr>
          <p:cNvSpPr>
            <a:spLocks noGrp="1"/>
          </p:cNvSpPr>
          <p:nvPr>
            <p:ph idx="1"/>
          </p:nvPr>
        </p:nvSpPr>
        <p:spPr/>
        <p:txBody>
          <a:bodyPr/>
          <a:lstStyle/>
          <a:p>
            <a:r>
              <a:rPr lang="en-US" dirty="0">
                <a:latin typeface="+mn-lt"/>
                <a:ea typeface="Calibri" panose="020F0502020204030204" pitchFamily="34" charset="0"/>
                <a:cs typeface="Times New Roman" panose="02020603050405020304" pitchFamily="18" charset="0"/>
              </a:rPr>
              <a:t>In the case where the RVSR has granted a Veteran a single issue at 100% and other service-connected issues add up to 60%, VBMS-R will prompt the RVSR after clicking on the </a:t>
            </a:r>
            <a:r>
              <a:rPr lang="en-US" b="1" dirty="0">
                <a:latin typeface="+mn-lt"/>
                <a:ea typeface="Calibri" panose="020F0502020204030204" pitchFamily="34" charset="0"/>
                <a:cs typeface="Times New Roman" panose="02020603050405020304" pitchFamily="18" charset="0"/>
              </a:rPr>
              <a:t>“document tab” </a:t>
            </a:r>
            <a:r>
              <a:rPr lang="en-US" dirty="0">
                <a:latin typeface="+mn-lt"/>
                <a:ea typeface="Calibri" panose="020F0502020204030204" pitchFamily="34" charset="0"/>
                <a:cs typeface="Times New Roman" panose="02020603050405020304" pitchFamily="18" charset="0"/>
              </a:rPr>
              <a:t>to review the rating decision for additional entitlements, specifically SMC HB entitlement. The following screen shots demonstrate the steps the RVSR is to take.</a:t>
            </a:r>
          </a:p>
          <a:p>
            <a:endParaRPr lang="en-US" dirty="0"/>
          </a:p>
        </p:txBody>
      </p:sp>
      <p:sp>
        <p:nvSpPr>
          <p:cNvPr id="4" name="Slide Number Placeholder 3">
            <a:extLst>
              <a:ext uri="{FF2B5EF4-FFF2-40B4-BE49-F238E27FC236}">
                <a16:creationId xmlns:a16="http://schemas.microsoft.com/office/drawing/2014/main" id="{E6DD1157-CBC4-4EC1-A698-4BFAEAA2F468}"/>
              </a:ext>
            </a:extLst>
          </p:cNvPr>
          <p:cNvSpPr>
            <a:spLocks noGrp="1"/>
          </p:cNvSpPr>
          <p:nvPr>
            <p:ph type="sldNum" sz="quarter" idx="12"/>
          </p:nvPr>
        </p:nvSpPr>
        <p:spPr/>
        <p:txBody>
          <a:bodyPr/>
          <a:lstStyle/>
          <a:p>
            <a:fld id="{7C414AED-89CE-4A48-8B2B-1B3A5C68EA2A}" type="slidenum">
              <a:rPr lang="en-US" smtClean="0"/>
              <a:pPr/>
              <a:t>27</a:t>
            </a:fld>
            <a:endParaRPr lang="en-US" dirty="0"/>
          </a:p>
        </p:txBody>
      </p:sp>
    </p:spTree>
    <p:extLst>
      <p:ext uri="{BB962C8B-B14F-4D97-AF65-F5344CB8AC3E}">
        <p14:creationId xmlns:p14="http://schemas.microsoft.com/office/powerpoint/2010/main" val="24477192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27B0D-2897-4655-9EF1-A14B3D4CD1F4}"/>
              </a:ext>
            </a:extLst>
          </p:cNvPr>
          <p:cNvSpPr>
            <a:spLocks noGrp="1"/>
          </p:cNvSpPr>
          <p:nvPr>
            <p:ph type="title"/>
          </p:nvPr>
        </p:nvSpPr>
        <p:spPr/>
        <p:txBody>
          <a:bodyPr>
            <a:normAutofit/>
          </a:bodyPr>
          <a:lstStyle/>
          <a:p>
            <a:pPr algn="l"/>
            <a:r>
              <a:rPr lang="en-US" sz="2000" b="0" dirty="0">
                <a:solidFill>
                  <a:schemeClr val="tx1"/>
                </a:solidFill>
                <a:latin typeface="+mn-lt"/>
              </a:rPr>
              <a:t>During the “Document” review phase, Tip-Master will prompt the RVSR to review the rating decision to address “statutory housebound”. The RVSR </a:t>
            </a:r>
            <a:r>
              <a:rPr lang="en-US" sz="2000" dirty="0">
                <a:solidFill>
                  <a:schemeClr val="tx1"/>
                </a:solidFill>
                <a:latin typeface="+mn-lt"/>
              </a:rPr>
              <a:t>MUST </a:t>
            </a:r>
            <a:r>
              <a:rPr lang="en-US" sz="2000" b="0" dirty="0">
                <a:solidFill>
                  <a:schemeClr val="tx1"/>
                </a:solidFill>
                <a:latin typeface="+mn-lt"/>
              </a:rPr>
              <a:t>click on the </a:t>
            </a:r>
            <a:r>
              <a:rPr lang="en-US" sz="2000" dirty="0">
                <a:solidFill>
                  <a:srgbClr val="FF0000"/>
                </a:solidFill>
                <a:latin typeface="+mn-lt"/>
              </a:rPr>
              <a:t>“red sentence” </a:t>
            </a:r>
            <a:r>
              <a:rPr lang="en-US" sz="2000" b="0" dirty="0">
                <a:solidFill>
                  <a:schemeClr val="tx1"/>
                </a:solidFill>
                <a:latin typeface="+mn-lt"/>
              </a:rPr>
              <a:t>to further investigate whether a grant is warranted</a:t>
            </a:r>
            <a:r>
              <a:rPr lang="en-US" sz="2000" b="0" dirty="0">
                <a:solidFill>
                  <a:schemeClr val="tx2"/>
                </a:solidFill>
                <a:latin typeface="+mn-lt"/>
              </a:rPr>
              <a:t>.</a:t>
            </a:r>
            <a:r>
              <a:rPr lang="en-US" sz="2000" dirty="0">
                <a:solidFill>
                  <a:srgbClr val="FF0000"/>
                </a:solidFill>
                <a:latin typeface="+mn-lt"/>
              </a:rPr>
              <a:t> </a:t>
            </a:r>
            <a:endParaRPr lang="en-US" sz="2000" dirty="0">
              <a:latin typeface="+mn-lt"/>
            </a:endParaRPr>
          </a:p>
        </p:txBody>
      </p:sp>
      <p:sp>
        <p:nvSpPr>
          <p:cNvPr id="4" name="Slide Number Placeholder 3">
            <a:extLst>
              <a:ext uri="{FF2B5EF4-FFF2-40B4-BE49-F238E27FC236}">
                <a16:creationId xmlns:a16="http://schemas.microsoft.com/office/drawing/2014/main" id="{EF3C47F0-1EB9-4B0D-9F5D-2A421C8A7D31}"/>
              </a:ext>
            </a:extLst>
          </p:cNvPr>
          <p:cNvSpPr>
            <a:spLocks noGrp="1"/>
          </p:cNvSpPr>
          <p:nvPr>
            <p:ph type="sldNum" sz="quarter" idx="12"/>
          </p:nvPr>
        </p:nvSpPr>
        <p:spPr/>
        <p:txBody>
          <a:bodyPr/>
          <a:lstStyle/>
          <a:p>
            <a:fld id="{7C414AED-89CE-4A48-8B2B-1B3A5C68EA2A}" type="slidenum">
              <a:rPr lang="en-US" smtClean="0"/>
              <a:pPr/>
              <a:t>28</a:t>
            </a:fld>
            <a:endParaRPr lang="en-US" dirty="0"/>
          </a:p>
        </p:txBody>
      </p:sp>
      <p:pic>
        <p:nvPicPr>
          <p:cNvPr id="10" name="Picture 9" descr="VBMS-R Tipmaster screenshot">
            <a:extLst>
              <a:ext uri="{FF2B5EF4-FFF2-40B4-BE49-F238E27FC236}">
                <a16:creationId xmlns:a16="http://schemas.microsoft.com/office/drawing/2014/main" id="{D027642F-0920-4123-9865-EDE4147760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456" y="2024451"/>
            <a:ext cx="8701088" cy="4279777"/>
          </a:xfrm>
          <a:prstGeom prst="rect">
            <a:avLst/>
          </a:prstGeom>
          <a:ln w="22225" cap="sq">
            <a:solidFill>
              <a:schemeClr val="tx1"/>
            </a:solidFill>
            <a:miter lim="800000"/>
          </a:ln>
        </p:spPr>
      </p:pic>
    </p:spTree>
    <p:extLst>
      <p:ext uri="{BB962C8B-B14F-4D97-AF65-F5344CB8AC3E}">
        <p14:creationId xmlns:p14="http://schemas.microsoft.com/office/powerpoint/2010/main" val="37068577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43782-4A8F-4D82-A6A1-02EEA8708F89}"/>
              </a:ext>
            </a:extLst>
          </p:cNvPr>
          <p:cNvSpPr>
            <a:spLocks noGrp="1"/>
          </p:cNvSpPr>
          <p:nvPr>
            <p:ph type="title"/>
          </p:nvPr>
        </p:nvSpPr>
        <p:spPr>
          <a:xfrm>
            <a:off x="185737" y="836489"/>
            <a:ext cx="8743951" cy="1020885"/>
          </a:xfrm>
        </p:spPr>
        <p:txBody>
          <a:bodyPr>
            <a:normAutofit/>
          </a:bodyPr>
          <a:lstStyle/>
          <a:p>
            <a:pPr algn="l"/>
            <a:r>
              <a:rPr lang="en-US" sz="2000" b="0" dirty="0">
                <a:solidFill>
                  <a:schemeClr val="tx1"/>
                </a:solidFill>
                <a:latin typeface="+mn-lt"/>
              </a:rPr>
              <a:t>Follow the tip-master prompt by clicking the “</a:t>
            </a:r>
            <a:r>
              <a:rPr lang="en-US" sz="2000" dirty="0">
                <a:solidFill>
                  <a:schemeClr val="tx1"/>
                </a:solidFill>
                <a:latin typeface="+mn-lt"/>
              </a:rPr>
              <a:t>Yellow hyperlink”</a:t>
            </a:r>
            <a:r>
              <a:rPr lang="en-US" sz="2000" b="0" dirty="0">
                <a:solidFill>
                  <a:schemeClr val="tx1"/>
                </a:solidFill>
                <a:latin typeface="+mn-lt"/>
              </a:rPr>
              <a:t> </a:t>
            </a:r>
            <a:r>
              <a:rPr lang="en-US" sz="2000" b="0" dirty="0">
                <a:solidFill>
                  <a:srgbClr val="FF0000"/>
                </a:solidFill>
                <a:latin typeface="+mn-lt"/>
              </a:rPr>
              <a:t>(see arrow) </a:t>
            </a:r>
            <a:r>
              <a:rPr lang="en-US" sz="2000" b="0" dirty="0">
                <a:solidFill>
                  <a:schemeClr val="tx1"/>
                </a:solidFill>
                <a:latin typeface="+mn-lt"/>
              </a:rPr>
              <a:t>failing to do this could result in a critical error for missing an issue the Veteran is entitled to.</a:t>
            </a:r>
          </a:p>
        </p:txBody>
      </p:sp>
      <p:sp>
        <p:nvSpPr>
          <p:cNvPr id="4" name="Slide Number Placeholder 3">
            <a:extLst>
              <a:ext uri="{FF2B5EF4-FFF2-40B4-BE49-F238E27FC236}">
                <a16:creationId xmlns:a16="http://schemas.microsoft.com/office/drawing/2014/main" id="{CD58D2B2-19B2-446C-A570-D8D28662E34D}"/>
              </a:ext>
            </a:extLst>
          </p:cNvPr>
          <p:cNvSpPr>
            <a:spLocks noGrp="1"/>
          </p:cNvSpPr>
          <p:nvPr>
            <p:ph type="sldNum" sz="quarter" idx="12"/>
          </p:nvPr>
        </p:nvSpPr>
        <p:spPr/>
        <p:txBody>
          <a:bodyPr/>
          <a:lstStyle/>
          <a:p>
            <a:fld id="{7C414AED-89CE-4A48-8B2B-1B3A5C68EA2A}" type="slidenum">
              <a:rPr lang="en-US" smtClean="0"/>
              <a:pPr/>
              <a:t>29</a:t>
            </a:fld>
            <a:endParaRPr lang="en-US" dirty="0"/>
          </a:p>
        </p:txBody>
      </p:sp>
      <p:pic>
        <p:nvPicPr>
          <p:cNvPr id="7" name="Picture 6" descr="VBMS-R Tipmaster screenshot">
            <a:extLst>
              <a:ext uri="{FF2B5EF4-FFF2-40B4-BE49-F238E27FC236}">
                <a16:creationId xmlns:a16="http://schemas.microsoft.com/office/drawing/2014/main" id="{3AA637F6-1DB0-4A90-9B56-8E8B6C516C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12" y="1965764"/>
            <a:ext cx="8743951" cy="4323809"/>
          </a:xfrm>
          <a:prstGeom prst="rect">
            <a:avLst/>
          </a:prstGeom>
          <a:ln w="22225" cap="sq">
            <a:solidFill>
              <a:schemeClr val="tx1"/>
            </a:solidFill>
            <a:miter lim="800000"/>
          </a:ln>
        </p:spPr>
      </p:pic>
    </p:spTree>
    <p:extLst>
      <p:ext uri="{BB962C8B-B14F-4D97-AF65-F5344CB8AC3E}">
        <p14:creationId xmlns:p14="http://schemas.microsoft.com/office/powerpoint/2010/main" val="692200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83F13-366C-435F-B94D-B385F7EB16A7}"/>
              </a:ext>
            </a:extLst>
          </p:cNvPr>
          <p:cNvSpPr>
            <a:spLocks noGrp="1"/>
          </p:cNvSpPr>
          <p:nvPr>
            <p:ph type="title"/>
          </p:nvPr>
        </p:nvSpPr>
        <p:spPr>
          <a:xfrm>
            <a:off x="178593" y="2885566"/>
            <a:ext cx="8786814" cy="1086867"/>
          </a:xfrm>
        </p:spPr>
        <p:txBody>
          <a:bodyPr>
            <a:normAutofit/>
          </a:bodyPr>
          <a:lstStyle/>
          <a:p>
            <a:r>
              <a:rPr lang="en-US" dirty="0"/>
              <a:t>Introduction to VBMS-R TipMaster Prompts for Addressing Chap 35 and SMC HB Entitlement</a:t>
            </a:r>
          </a:p>
        </p:txBody>
      </p:sp>
      <p:sp>
        <p:nvSpPr>
          <p:cNvPr id="4" name="Slide Number Placeholder 3">
            <a:extLst>
              <a:ext uri="{FF2B5EF4-FFF2-40B4-BE49-F238E27FC236}">
                <a16:creationId xmlns:a16="http://schemas.microsoft.com/office/drawing/2014/main" id="{79970A18-F5A8-4344-9868-0440C47DEC20}"/>
              </a:ext>
            </a:extLst>
          </p:cNvPr>
          <p:cNvSpPr>
            <a:spLocks noGrp="1"/>
          </p:cNvSpPr>
          <p:nvPr>
            <p:ph type="sldNum" sz="quarter" idx="12"/>
          </p:nvPr>
        </p:nvSpPr>
        <p:spPr/>
        <p:txBody>
          <a:bodyPr/>
          <a:lstStyle/>
          <a:p>
            <a:fld id="{7C414AED-89CE-4A48-8B2B-1B3A5C68EA2A}" type="slidenum">
              <a:rPr lang="en-US" smtClean="0"/>
              <a:t>3</a:t>
            </a:fld>
            <a:endParaRPr lang="en-US" dirty="0"/>
          </a:p>
        </p:txBody>
      </p:sp>
    </p:spTree>
    <p:extLst>
      <p:ext uri="{BB962C8B-B14F-4D97-AF65-F5344CB8AC3E}">
        <p14:creationId xmlns:p14="http://schemas.microsoft.com/office/powerpoint/2010/main" val="6656965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18F2C-C3E0-4CF1-8E97-601D949C7D6C}"/>
              </a:ext>
            </a:extLst>
          </p:cNvPr>
          <p:cNvSpPr>
            <a:spLocks noGrp="1"/>
          </p:cNvSpPr>
          <p:nvPr>
            <p:ph type="title"/>
          </p:nvPr>
        </p:nvSpPr>
        <p:spPr/>
        <p:txBody>
          <a:bodyPr>
            <a:normAutofit/>
          </a:bodyPr>
          <a:lstStyle/>
          <a:p>
            <a:pPr algn="l"/>
            <a:r>
              <a:rPr lang="en-US" sz="2000" b="0" dirty="0">
                <a:solidFill>
                  <a:schemeClr val="tx1"/>
                </a:solidFill>
                <a:latin typeface="+mn-lt"/>
              </a:rPr>
              <a:t>Next the RVSR must determine if the Tip-Master prompt is correct in indicating SMC Housebound criteria is met.  If this entitlement is met click “YES” if not click “NO”.</a:t>
            </a:r>
          </a:p>
        </p:txBody>
      </p:sp>
      <p:sp>
        <p:nvSpPr>
          <p:cNvPr id="4" name="Slide Number Placeholder 3">
            <a:extLst>
              <a:ext uri="{FF2B5EF4-FFF2-40B4-BE49-F238E27FC236}">
                <a16:creationId xmlns:a16="http://schemas.microsoft.com/office/drawing/2014/main" id="{6D3D7088-E6AF-4FF8-922B-DB15E4EB3486}"/>
              </a:ext>
            </a:extLst>
          </p:cNvPr>
          <p:cNvSpPr>
            <a:spLocks noGrp="1"/>
          </p:cNvSpPr>
          <p:nvPr>
            <p:ph type="sldNum" sz="quarter" idx="12"/>
          </p:nvPr>
        </p:nvSpPr>
        <p:spPr/>
        <p:txBody>
          <a:bodyPr/>
          <a:lstStyle/>
          <a:p>
            <a:fld id="{7C414AED-89CE-4A48-8B2B-1B3A5C68EA2A}" type="slidenum">
              <a:rPr lang="en-US" smtClean="0"/>
              <a:pPr/>
              <a:t>30</a:t>
            </a:fld>
            <a:endParaRPr lang="en-US" dirty="0"/>
          </a:p>
        </p:txBody>
      </p:sp>
      <p:pic>
        <p:nvPicPr>
          <p:cNvPr id="8" name="Picture 7" descr="VBMS-R Tripmaster screenshot">
            <a:extLst>
              <a:ext uri="{FF2B5EF4-FFF2-40B4-BE49-F238E27FC236}">
                <a16:creationId xmlns:a16="http://schemas.microsoft.com/office/drawing/2014/main" id="{DCF2CFB1-B103-4458-9010-16B29701C8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13" y="1880494"/>
            <a:ext cx="8715375" cy="4504762"/>
          </a:xfrm>
          <a:prstGeom prst="rect">
            <a:avLst/>
          </a:prstGeom>
          <a:ln w="22225" cap="sq">
            <a:solidFill>
              <a:schemeClr val="tx1"/>
            </a:solidFill>
            <a:miter lim="800000"/>
          </a:ln>
        </p:spPr>
      </p:pic>
    </p:spTree>
    <p:extLst>
      <p:ext uri="{BB962C8B-B14F-4D97-AF65-F5344CB8AC3E}">
        <p14:creationId xmlns:p14="http://schemas.microsoft.com/office/powerpoint/2010/main" val="34545048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F96C9-6DA9-47A5-9212-CB846D78CFF3}"/>
              </a:ext>
            </a:extLst>
          </p:cNvPr>
          <p:cNvSpPr>
            <a:spLocks noGrp="1"/>
          </p:cNvSpPr>
          <p:nvPr>
            <p:ph type="title"/>
          </p:nvPr>
        </p:nvSpPr>
        <p:spPr>
          <a:xfrm>
            <a:off x="0" y="893639"/>
            <a:ext cx="9144000" cy="1086867"/>
          </a:xfrm>
        </p:spPr>
        <p:txBody>
          <a:bodyPr>
            <a:normAutofit/>
          </a:bodyPr>
          <a:lstStyle/>
          <a:p>
            <a:pPr algn="l"/>
            <a:r>
              <a:rPr lang="en-US" sz="2000" b="0" dirty="0">
                <a:solidFill>
                  <a:schemeClr val="tx1"/>
                </a:solidFill>
              </a:rPr>
              <a:t>If you select “NO” you will be prompted to select one or more reasons as to why you did not grant SMC. You then will select “Save”</a:t>
            </a:r>
          </a:p>
        </p:txBody>
      </p:sp>
      <p:sp>
        <p:nvSpPr>
          <p:cNvPr id="4" name="Slide Number Placeholder 3">
            <a:extLst>
              <a:ext uri="{FF2B5EF4-FFF2-40B4-BE49-F238E27FC236}">
                <a16:creationId xmlns:a16="http://schemas.microsoft.com/office/drawing/2014/main" id="{2B9544EA-1F46-4F0F-8A65-0745C232A2AE}"/>
              </a:ext>
            </a:extLst>
          </p:cNvPr>
          <p:cNvSpPr>
            <a:spLocks noGrp="1"/>
          </p:cNvSpPr>
          <p:nvPr>
            <p:ph type="sldNum" sz="quarter" idx="12"/>
          </p:nvPr>
        </p:nvSpPr>
        <p:spPr/>
        <p:txBody>
          <a:bodyPr/>
          <a:lstStyle/>
          <a:p>
            <a:fld id="{7C414AED-89CE-4A48-8B2B-1B3A5C68EA2A}" type="slidenum">
              <a:rPr lang="en-US" smtClean="0"/>
              <a:pPr/>
              <a:t>31</a:t>
            </a:fld>
            <a:endParaRPr lang="en-US" dirty="0"/>
          </a:p>
        </p:txBody>
      </p:sp>
      <p:pic>
        <p:nvPicPr>
          <p:cNvPr id="9" name="Picture 8" descr="VBMS-R Tipmaster screenshot">
            <a:extLst>
              <a:ext uri="{FF2B5EF4-FFF2-40B4-BE49-F238E27FC236}">
                <a16:creationId xmlns:a16="http://schemas.microsoft.com/office/drawing/2014/main" id="{DF4815F6-E3DC-4731-8540-A53617353D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12" y="1980506"/>
            <a:ext cx="8715376" cy="4491732"/>
          </a:xfrm>
          <a:prstGeom prst="rect">
            <a:avLst/>
          </a:prstGeom>
          <a:ln w="22225" cap="sq">
            <a:solidFill>
              <a:schemeClr val="tx1"/>
            </a:solidFill>
            <a:miter lim="800000"/>
          </a:ln>
        </p:spPr>
      </p:pic>
    </p:spTree>
    <p:extLst>
      <p:ext uri="{BB962C8B-B14F-4D97-AF65-F5344CB8AC3E}">
        <p14:creationId xmlns:p14="http://schemas.microsoft.com/office/powerpoint/2010/main" val="8156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34F12-9427-422F-BDF8-74EEC4AFE7B5}"/>
              </a:ext>
            </a:extLst>
          </p:cNvPr>
          <p:cNvSpPr>
            <a:spLocks noGrp="1"/>
          </p:cNvSpPr>
          <p:nvPr>
            <p:ph type="title"/>
          </p:nvPr>
        </p:nvSpPr>
        <p:spPr/>
        <p:txBody>
          <a:bodyPr>
            <a:normAutofit/>
          </a:bodyPr>
          <a:lstStyle/>
          <a:p>
            <a:pPr algn="l"/>
            <a:r>
              <a:rPr lang="en-US" sz="2000" b="0" dirty="0">
                <a:solidFill>
                  <a:schemeClr val="tx1"/>
                </a:solidFill>
                <a:latin typeface="+mn-lt"/>
              </a:rPr>
              <a:t>Selecting “YES” will prompt a statement asking if the RVSR wants to grant SMC Housebound for the rating period from XX/XX/XXXX (effective date).  RVSR must select save. [</a:t>
            </a:r>
            <a:r>
              <a:rPr lang="en-US" sz="2000" b="0" dirty="0">
                <a:solidFill>
                  <a:srgbClr val="FF0000"/>
                </a:solidFill>
                <a:latin typeface="+mn-lt"/>
              </a:rPr>
              <a:t>See arrow</a:t>
            </a:r>
            <a:r>
              <a:rPr lang="en-US" sz="2000" b="0" dirty="0">
                <a:solidFill>
                  <a:schemeClr val="tx1"/>
                </a:solidFill>
                <a:latin typeface="+mn-lt"/>
              </a:rPr>
              <a:t>]</a:t>
            </a:r>
          </a:p>
        </p:txBody>
      </p:sp>
      <p:sp>
        <p:nvSpPr>
          <p:cNvPr id="4" name="Slide Number Placeholder 3">
            <a:extLst>
              <a:ext uri="{FF2B5EF4-FFF2-40B4-BE49-F238E27FC236}">
                <a16:creationId xmlns:a16="http://schemas.microsoft.com/office/drawing/2014/main" id="{BAEAC0B6-F91A-42C7-AB38-F79AB5D0D87C}"/>
              </a:ext>
            </a:extLst>
          </p:cNvPr>
          <p:cNvSpPr>
            <a:spLocks noGrp="1"/>
          </p:cNvSpPr>
          <p:nvPr>
            <p:ph type="sldNum" sz="quarter" idx="12"/>
          </p:nvPr>
        </p:nvSpPr>
        <p:spPr/>
        <p:txBody>
          <a:bodyPr/>
          <a:lstStyle/>
          <a:p>
            <a:fld id="{7C414AED-89CE-4A48-8B2B-1B3A5C68EA2A}" type="slidenum">
              <a:rPr lang="en-US" smtClean="0"/>
              <a:pPr/>
              <a:t>32</a:t>
            </a:fld>
            <a:endParaRPr lang="en-US" dirty="0"/>
          </a:p>
        </p:txBody>
      </p:sp>
      <p:pic>
        <p:nvPicPr>
          <p:cNvPr id="9" name="Picture 8" descr="VBMS-R Tipmaster screenshot">
            <a:extLst>
              <a:ext uri="{FF2B5EF4-FFF2-40B4-BE49-F238E27FC236}">
                <a16:creationId xmlns:a16="http://schemas.microsoft.com/office/drawing/2014/main" id="{2C230DFC-F8FA-418A-B8AA-43A483CA9B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175" y="2012662"/>
            <a:ext cx="8629650" cy="4457143"/>
          </a:xfrm>
          <a:prstGeom prst="rect">
            <a:avLst/>
          </a:prstGeom>
          <a:ln w="22225" cap="sq">
            <a:solidFill>
              <a:schemeClr val="tx1"/>
            </a:solidFill>
            <a:miter lim="800000"/>
          </a:ln>
        </p:spPr>
      </p:pic>
    </p:spTree>
    <p:extLst>
      <p:ext uri="{BB962C8B-B14F-4D97-AF65-F5344CB8AC3E}">
        <p14:creationId xmlns:p14="http://schemas.microsoft.com/office/powerpoint/2010/main" val="38571543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7155C-17C7-44EA-93F8-D4C342725FBD}"/>
              </a:ext>
            </a:extLst>
          </p:cNvPr>
          <p:cNvSpPr>
            <a:spLocks noGrp="1"/>
          </p:cNvSpPr>
          <p:nvPr>
            <p:ph type="title"/>
          </p:nvPr>
        </p:nvSpPr>
        <p:spPr>
          <a:xfrm>
            <a:off x="171450" y="793627"/>
            <a:ext cx="8643937" cy="1086867"/>
          </a:xfrm>
        </p:spPr>
        <p:txBody>
          <a:bodyPr>
            <a:noAutofit/>
          </a:bodyPr>
          <a:lstStyle/>
          <a:p>
            <a:pPr algn="l"/>
            <a:r>
              <a:rPr lang="en-US" sz="2000" b="0" dirty="0">
                <a:solidFill>
                  <a:schemeClr val="tx1"/>
                </a:solidFill>
                <a:latin typeface="+mn-lt"/>
                <a:cs typeface="Times New Roman" panose="02020603050405020304" pitchFamily="18" charset="0"/>
              </a:rPr>
              <a:t>Once the Rater chooses “YES” and save you will be taken to VBMS “Issue Management” screen and the RVSR can now address SMC HB issue.</a:t>
            </a:r>
            <a:br>
              <a:rPr lang="en-US" sz="2000" dirty="0">
                <a:latin typeface="+mn-lt"/>
              </a:rPr>
            </a:br>
            <a:endParaRPr lang="en-US" sz="2000" dirty="0">
              <a:latin typeface="+mn-lt"/>
              <a:cs typeface="Times New Roman" panose="02020603050405020304" pitchFamily="18" charset="0"/>
            </a:endParaRPr>
          </a:p>
        </p:txBody>
      </p:sp>
      <p:sp>
        <p:nvSpPr>
          <p:cNvPr id="4" name="Slide Number Placeholder 3">
            <a:extLst>
              <a:ext uri="{FF2B5EF4-FFF2-40B4-BE49-F238E27FC236}">
                <a16:creationId xmlns:a16="http://schemas.microsoft.com/office/drawing/2014/main" id="{AB8DF976-C1E9-453F-AA01-55E2F94DB071}"/>
              </a:ext>
            </a:extLst>
          </p:cNvPr>
          <p:cNvSpPr>
            <a:spLocks noGrp="1"/>
          </p:cNvSpPr>
          <p:nvPr>
            <p:ph type="sldNum" sz="quarter" idx="12"/>
          </p:nvPr>
        </p:nvSpPr>
        <p:spPr/>
        <p:txBody>
          <a:bodyPr/>
          <a:lstStyle/>
          <a:p>
            <a:fld id="{7C414AED-89CE-4A48-8B2B-1B3A5C68EA2A}" type="slidenum">
              <a:rPr lang="en-US" smtClean="0"/>
              <a:pPr/>
              <a:t>33</a:t>
            </a:fld>
            <a:endParaRPr lang="en-US" dirty="0"/>
          </a:p>
        </p:txBody>
      </p:sp>
      <p:pic>
        <p:nvPicPr>
          <p:cNvPr id="9" name="Picture 8" descr="VBMS-R Tipmaster screenshot">
            <a:extLst>
              <a:ext uri="{FF2B5EF4-FFF2-40B4-BE49-F238E27FC236}">
                <a16:creationId xmlns:a16="http://schemas.microsoft.com/office/drawing/2014/main" id="{72BA7707-4776-4BC2-B7E5-04E317F20C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24" y="1880494"/>
            <a:ext cx="8501063" cy="4561905"/>
          </a:xfrm>
          <a:prstGeom prst="rect">
            <a:avLst/>
          </a:prstGeom>
          <a:ln w="22225" cap="sq">
            <a:solidFill>
              <a:schemeClr val="tx1"/>
            </a:solidFill>
            <a:miter lim="800000"/>
          </a:ln>
        </p:spPr>
      </p:pic>
    </p:spTree>
    <p:extLst>
      <p:ext uri="{BB962C8B-B14F-4D97-AF65-F5344CB8AC3E}">
        <p14:creationId xmlns:p14="http://schemas.microsoft.com/office/powerpoint/2010/main" val="845952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14324" y="2885566"/>
            <a:ext cx="8472487" cy="1086867"/>
          </a:xfrm>
        </p:spPr>
        <p:txBody>
          <a:bodyPr>
            <a:normAutofit/>
          </a:bodyPr>
          <a:lstStyle/>
          <a:p>
            <a:r>
              <a:rPr lang="en-US" dirty="0"/>
              <a:t>Knowledge Check</a:t>
            </a:r>
          </a:p>
        </p:txBody>
      </p:sp>
      <p:sp>
        <p:nvSpPr>
          <p:cNvPr id="4" name="Slide Number Placeholder 3"/>
          <p:cNvSpPr>
            <a:spLocks noGrp="1"/>
          </p:cNvSpPr>
          <p:nvPr>
            <p:ph type="sldNum" sz="quarter" idx="12"/>
            <p:custDataLst>
              <p:tags r:id="rId2"/>
            </p:custDataLst>
          </p:nvPr>
        </p:nvSpPr>
        <p:spPr>
          <a:xfrm>
            <a:off x="6931152" y="6601976"/>
            <a:ext cx="2133600" cy="365125"/>
          </a:xfrm>
        </p:spPr>
        <p:txBody>
          <a:bodyPr/>
          <a:lstStyle/>
          <a:p>
            <a:fld id="{7C414AED-89CE-4A48-8B2B-1B3A5C68EA2A}" type="slidenum">
              <a:rPr lang="en-US" smtClean="0"/>
              <a:t>34</a:t>
            </a:fld>
            <a:endParaRPr lang="en-US" dirty="0"/>
          </a:p>
        </p:txBody>
      </p:sp>
      <p:sp>
        <p:nvSpPr>
          <p:cNvPr id="3" name="TextBox 2">
            <a:extLst>
              <a:ext uri="{FF2B5EF4-FFF2-40B4-BE49-F238E27FC236}">
                <a16:creationId xmlns:a16="http://schemas.microsoft.com/office/drawing/2014/main" id="{FE0DA301-6A63-4940-8C07-D78AC1809FBE}"/>
              </a:ext>
            </a:extLst>
          </p:cNvPr>
          <p:cNvSpPr txBox="1"/>
          <p:nvPr/>
        </p:nvSpPr>
        <p:spPr>
          <a:xfrm>
            <a:off x="357189" y="3618490"/>
            <a:ext cx="8472487" cy="707886"/>
          </a:xfrm>
          <a:prstGeom prst="rect">
            <a:avLst/>
          </a:prstGeom>
          <a:noFill/>
        </p:spPr>
        <p:txBody>
          <a:bodyPr wrap="square" rtlCol="0">
            <a:spAutoFit/>
          </a:bodyPr>
          <a:lstStyle/>
          <a:p>
            <a:r>
              <a:rPr lang="en-US" sz="2000" dirty="0"/>
              <a:t>The instructor will ask questions based on the topics covered to this point to foster understanding and provide clarity to the information provided.</a:t>
            </a:r>
          </a:p>
        </p:txBody>
      </p:sp>
    </p:spTree>
    <p:extLst>
      <p:ext uri="{BB962C8B-B14F-4D97-AF65-F5344CB8AC3E}">
        <p14:creationId xmlns:p14="http://schemas.microsoft.com/office/powerpoint/2010/main" val="25392197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hidden="1"/>
          <p:cNvSpPr>
            <a:spLocks noGrp="1" noChangeArrowheads="1"/>
          </p:cNvSpPr>
          <p:nvPr>
            <p:ph type="title"/>
            <p:custDataLst>
              <p:tags r:id="rId1"/>
            </p:custDataLst>
          </p:nvPr>
        </p:nvSpPr>
        <p:spPr>
          <a:xfrm>
            <a:off x="0" y="793627"/>
            <a:ext cx="9144000" cy="1086867"/>
          </a:xfrm>
        </p:spPr>
        <p:txBody>
          <a:bodyPr/>
          <a:lstStyle/>
          <a:p>
            <a:r>
              <a:rPr lang="en-US" altLang="en-US" dirty="0">
                <a:effectLst/>
              </a:rPr>
              <a:t>Review</a:t>
            </a:r>
          </a:p>
        </p:txBody>
      </p:sp>
      <p:sp>
        <p:nvSpPr>
          <p:cNvPr id="3" name="Slide Number Placeholder 2">
            <a:extLst>
              <a:ext uri="{FF2B5EF4-FFF2-40B4-BE49-F238E27FC236}">
                <a16:creationId xmlns:a16="http://schemas.microsoft.com/office/drawing/2014/main" id="{743ACAAF-5B2C-4B6D-81B4-B625D6690AE9}"/>
              </a:ext>
            </a:extLst>
          </p:cNvPr>
          <p:cNvSpPr>
            <a:spLocks noGrp="1"/>
          </p:cNvSpPr>
          <p:nvPr>
            <p:ph type="sldNum" sz="quarter" idx="12"/>
            <p:custDataLst>
              <p:tags r:id="rId2"/>
            </p:custDataLst>
          </p:nvPr>
        </p:nvSpPr>
        <p:spPr>
          <a:xfrm>
            <a:off x="6931152" y="6601974"/>
            <a:ext cx="2133600" cy="365125"/>
          </a:xfrm>
        </p:spPr>
        <p:txBody>
          <a:bodyPr/>
          <a:lstStyle/>
          <a:p>
            <a:fld id="{7C414AED-89CE-4A48-8B2B-1B3A5C68EA2A}" type="slidenum">
              <a:rPr lang="en-US" smtClean="0"/>
              <a:pPr/>
              <a:t>35</a:t>
            </a:fld>
            <a:endParaRPr lang="en-US" dirty="0"/>
          </a:p>
        </p:txBody>
      </p:sp>
      <p:sp>
        <p:nvSpPr>
          <p:cNvPr id="2" name="TextBox 1">
            <a:extLst>
              <a:ext uri="{FF2B5EF4-FFF2-40B4-BE49-F238E27FC236}">
                <a16:creationId xmlns:a16="http://schemas.microsoft.com/office/drawing/2014/main" id="{0A9A815A-17B5-4D82-9595-620791261D40}"/>
              </a:ext>
            </a:extLst>
          </p:cNvPr>
          <p:cNvSpPr txBox="1"/>
          <p:nvPr>
            <p:custDataLst>
              <p:tags r:id="rId3"/>
            </p:custDataLst>
          </p:nvPr>
        </p:nvSpPr>
        <p:spPr>
          <a:xfrm>
            <a:off x="0" y="2828835"/>
            <a:ext cx="9144000" cy="1200329"/>
          </a:xfrm>
          <a:prstGeom prst="rect">
            <a:avLst/>
          </a:prstGeom>
          <a:noFill/>
        </p:spPr>
        <p:txBody>
          <a:bodyPr wrap="square" rtlCol="0">
            <a:spAutoFit/>
          </a:bodyPr>
          <a:lstStyle/>
          <a:p>
            <a:pPr algn="ctr"/>
            <a:r>
              <a:rPr lang="en-US" sz="7200" dirty="0">
                <a:solidFill>
                  <a:schemeClr val="tx2"/>
                </a:solidFill>
              </a:rPr>
              <a:t>Questions</a:t>
            </a:r>
          </a:p>
        </p:txBody>
      </p:sp>
    </p:spTree>
    <p:extLst>
      <p:ext uri="{BB962C8B-B14F-4D97-AF65-F5344CB8AC3E}">
        <p14:creationId xmlns:p14="http://schemas.microsoft.com/office/powerpoint/2010/main" val="66513971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F1F5D-82FE-4173-83C2-72B7B916E88C}"/>
              </a:ext>
            </a:extLst>
          </p:cNvPr>
          <p:cNvSpPr>
            <a:spLocks noGrp="1"/>
          </p:cNvSpPr>
          <p:nvPr>
            <p:ph type="title"/>
          </p:nvPr>
        </p:nvSpPr>
        <p:spPr>
          <a:xfrm>
            <a:off x="200025" y="793627"/>
            <a:ext cx="8672514" cy="1086867"/>
          </a:xfrm>
        </p:spPr>
        <p:txBody>
          <a:bodyPr/>
          <a:lstStyle/>
          <a:p>
            <a:r>
              <a:rPr lang="en-US" dirty="0"/>
              <a:t>Purpose of the Lesson</a:t>
            </a:r>
          </a:p>
        </p:txBody>
      </p:sp>
      <p:sp>
        <p:nvSpPr>
          <p:cNvPr id="3" name="Content Placeholder 2">
            <a:extLst>
              <a:ext uri="{FF2B5EF4-FFF2-40B4-BE49-F238E27FC236}">
                <a16:creationId xmlns:a16="http://schemas.microsoft.com/office/drawing/2014/main" id="{B4B388BC-71B7-49F3-8FB8-B2D49DE9D344}"/>
              </a:ext>
            </a:extLst>
          </p:cNvPr>
          <p:cNvSpPr>
            <a:spLocks noGrp="1"/>
          </p:cNvSpPr>
          <p:nvPr>
            <p:ph idx="1"/>
          </p:nvPr>
        </p:nvSpPr>
        <p:spPr/>
        <p:txBody>
          <a:bodyPr/>
          <a:lstStyle/>
          <a:p>
            <a:r>
              <a:rPr lang="en-US" dirty="0"/>
              <a:t>This lesson is intended to remind the RVSR of the functionality of the TipMaster in VBMS-R with regards to Chapter 35 and Special Monthly Compensation entitlements and the appropriate action required in order to address these ancillary issues.</a:t>
            </a:r>
          </a:p>
          <a:p>
            <a:r>
              <a:rPr lang="en-US" dirty="0"/>
              <a:t>  </a:t>
            </a:r>
          </a:p>
          <a:p>
            <a:endParaRPr lang="en-US" dirty="0"/>
          </a:p>
        </p:txBody>
      </p:sp>
      <p:sp>
        <p:nvSpPr>
          <p:cNvPr id="4" name="Slide Number Placeholder 3">
            <a:extLst>
              <a:ext uri="{FF2B5EF4-FFF2-40B4-BE49-F238E27FC236}">
                <a16:creationId xmlns:a16="http://schemas.microsoft.com/office/drawing/2014/main" id="{75B5F140-84FA-4B9E-B92A-2A6F2488A73E}"/>
              </a:ext>
            </a:extLst>
          </p:cNvPr>
          <p:cNvSpPr>
            <a:spLocks noGrp="1"/>
          </p:cNvSpPr>
          <p:nvPr>
            <p:ph type="sldNum" sz="quarter" idx="12"/>
          </p:nvPr>
        </p:nvSpPr>
        <p:spPr/>
        <p:txBody>
          <a:bodyPr/>
          <a:lstStyle/>
          <a:p>
            <a:fld id="{7C414AED-89CE-4A48-8B2B-1B3A5C68EA2A}" type="slidenum">
              <a:rPr lang="en-US" smtClean="0"/>
              <a:pPr/>
              <a:t>4</a:t>
            </a:fld>
            <a:endParaRPr lang="en-US" dirty="0"/>
          </a:p>
        </p:txBody>
      </p:sp>
    </p:spTree>
    <p:extLst>
      <p:ext uri="{BB962C8B-B14F-4D97-AF65-F5344CB8AC3E}">
        <p14:creationId xmlns:p14="http://schemas.microsoft.com/office/powerpoint/2010/main" val="1413504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C6B90-344B-4B08-8D7F-908279535193}"/>
              </a:ext>
            </a:extLst>
          </p:cNvPr>
          <p:cNvSpPr>
            <a:spLocks noGrp="1"/>
          </p:cNvSpPr>
          <p:nvPr>
            <p:ph type="title"/>
          </p:nvPr>
        </p:nvSpPr>
        <p:spPr>
          <a:xfrm>
            <a:off x="185738" y="793627"/>
            <a:ext cx="8743950" cy="1086867"/>
          </a:xfrm>
        </p:spPr>
        <p:txBody>
          <a:bodyPr/>
          <a:lstStyle/>
          <a:p>
            <a:r>
              <a:rPr lang="en-US" dirty="0"/>
              <a:t>Motivation</a:t>
            </a:r>
          </a:p>
        </p:txBody>
      </p:sp>
      <p:sp>
        <p:nvSpPr>
          <p:cNvPr id="3" name="Content Placeholder 2">
            <a:extLst>
              <a:ext uri="{FF2B5EF4-FFF2-40B4-BE49-F238E27FC236}">
                <a16:creationId xmlns:a16="http://schemas.microsoft.com/office/drawing/2014/main" id="{AD9414DE-5F65-4736-8AA2-3D8A77CE070B}"/>
              </a:ext>
            </a:extLst>
          </p:cNvPr>
          <p:cNvSpPr>
            <a:spLocks noGrp="1"/>
          </p:cNvSpPr>
          <p:nvPr>
            <p:ph idx="1"/>
          </p:nvPr>
        </p:nvSpPr>
        <p:spPr/>
        <p:txBody>
          <a:bodyPr/>
          <a:lstStyle/>
          <a:p>
            <a:r>
              <a:rPr lang="en-US" dirty="0"/>
              <a:t>Additional entitlements such as 38 USC Chap 35 and Special Monthly Compensation (SMC) are to be granted to a Veteran when the criteria is met.  As a RVSR reducing Benefit Entitlement errors nationwide will be achieved by complying with the rules and regulations set in place for addressing these issues. It remains important that we ensure the Veteran receives all ancillary entitlements due them.</a:t>
            </a:r>
          </a:p>
          <a:p>
            <a:endParaRPr lang="en-US" dirty="0"/>
          </a:p>
        </p:txBody>
      </p:sp>
      <p:sp>
        <p:nvSpPr>
          <p:cNvPr id="4" name="Slide Number Placeholder 3">
            <a:extLst>
              <a:ext uri="{FF2B5EF4-FFF2-40B4-BE49-F238E27FC236}">
                <a16:creationId xmlns:a16="http://schemas.microsoft.com/office/drawing/2014/main" id="{C0B1D600-1CAE-4906-9F80-ABBB1CC794DB}"/>
              </a:ext>
            </a:extLst>
          </p:cNvPr>
          <p:cNvSpPr>
            <a:spLocks noGrp="1"/>
          </p:cNvSpPr>
          <p:nvPr>
            <p:ph type="sldNum" sz="quarter" idx="12"/>
          </p:nvPr>
        </p:nvSpPr>
        <p:spPr/>
        <p:txBody>
          <a:bodyPr/>
          <a:lstStyle/>
          <a:p>
            <a:fld id="{7C414AED-89CE-4A48-8B2B-1B3A5C68EA2A}" type="slidenum">
              <a:rPr lang="en-US" smtClean="0"/>
              <a:pPr/>
              <a:t>5</a:t>
            </a:fld>
            <a:endParaRPr lang="en-US" dirty="0"/>
          </a:p>
        </p:txBody>
      </p:sp>
    </p:spTree>
    <p:extLst>
      <p:ext uri="{BB962C8B-B14F-4D97-AF65-F5344CB8AC3E}">
        <p14:creationId xmlns:p14="http://schemas.microsoft.com/office/powerpoint/2010/main" val="1158572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custDataLst>
              <p:tags r:id="rId1"/>
            </p:custDataLst>
          </p:nvPr>
        </p:nvSpPr>
        <p:spPr>
          <a:xfrm>
            <a:off x="228599" y="793627"/>
            <a:ext cx="8686801" cy="1086867"/>
          </a:xfrm>
        </p:spPr>
        <p:txBody>
          <a:bodyPr/>
          <a:lstStyle/>
          <a:p>
            <a:pPr eaLnBrk="1" hangingPunct="1"/>
            <a:r>
              <a:rPr lang="en-US" altLang="en-US" dirty="0">
                <a:effectLst/>
              </a:rPr>
              <a:t>Lesson Objectives</a:t>
            </a:r>
          </a:p>
        </p:txBody>
      </p:sp>
      <p:sp>
        <p:nvSpPr>
          <p:cNvPr id="3" name="Content Placeholder 2"/>
          <p:cNvSpPr>
            <a:spLocks noGrp="1"/>
          </p:cNvSpPr>
          <p:nvPr>
            <p:ph idx="1"/>
            <p:custDataLst>
              <p:tags r:id="rId2"/>
            </p:custDataLst>
          </p:nvPr>
        </p:nvSpPr>
        <p:spPr>
          <a:xfrm>
            <a:off x="457200" y="2027415"/>
            <a:ext cx="8229600" cy="3916363"/>
          </a:xfrm>
        </p:spPr>
        <p:txBody>
          <a:bodyPr>
            <a:noAutofit/>
          </a:bodyPr>
          <a:lstStyle/>
          <a:p>
            <a:pPr lvl="0" hangingPunct="0"/>
            <a:r>
              <a:rPr lang="en-US" sz="2000" dirty="0"/>
              <a:t>Explain the purpose of the VBMS-R TipMaster prompts.</a:t>
            </a:r>
          </a:p>
          <a:p>
            <a:pPr lvl="0" hangingPunct="0"/>
            <a:r>
              <a:rPr lang="en-US" sz="2000" dirty="0"/>
              <a:t>Identify the action required when the VBMS-R TipMaster prompts entitlements for consideration.</a:t>
            </a:r>
          </a:p>
          <a:p>
            <a:pPr lvl="0" hangingPunct="0"/>
            <a:r>
              <a:rPr lang="en-US" sz="2000" dirty="0"/>
              <a:t>Identify when to address 38 USC Chapter 35 entitlement.</a:t>
            </a:r>
          </a:p>
          <a:p>
            <a:pPr lvl="0" hangingPunct="0"/>
            <a:r>
              <a:rPr lang="en-US" sz="2000" dirty="0"/>
              <a:t>Identify when to address SMC HB.</a:t>
            </a:r>
          </a:p>
        </p:txBody>
      </p:sp>
      <p:sp>
        <p:nvSpPr>
          <p:cNvPr id="2" name="Slide Number Placeholder 1">
            <a:extLst>
              <a:ext uri="{FF2B5EF4-FFF2-40B4-BE49-F238E27FC236}">
                <a16:creationId xmlns:a16="http://schemas.microsoft.com/office/drawing/2014/main" id="{9BB492B0-07C9-4B0D-B456-2A891D996A0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6</a:t>
            </a:fld>
            <a:endParaRPr lang="en-US" dirty="0"/>
          </a:p>
        </p:txBody>
      </p:sp>
    </p:spTree>
    <p:extLst>
      <p:ext uri="{BB962C8B-B14F-4D97-AF65-F5344CB8AC3E}">
        <p14:creationId xmlns:p14="http://schemas.microsoft.com/office/powerpoint/2010/main" val="160794631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custDataLst>
              <p:tags r:id="rId1"/>
            </p:custDataLst>
          </p:nvPr>
        </p:nvSpPr>
        <p:spPr>
          <a:xfrm>
            <a:off x="171450" y="793628"/>
            <a:ext cx="8772525" cy="777998"/>
          </a:xfrm>
        </p:spPr>
        <p:txBody>
          <a:bodyPr/>
          <a:lstStyle/>
          <a:p>
            <a:pPr eaLnBrk="1" hangingPunct="1"/>
            <a:r>
              <a:rPr lang="en-US" altLang="en-US" dirty="0">
                <a:effectLst/>
              </a:rPr>
              <a:t>References</a:t>
            </a:r>
          </a:p>
        </p:txBody>
      </p:sp>
      <p:sp>
        <p:nvSpPr>
          <p:cNvPr id="56323" name="Content Placeholder 2"/>
          <p:cNvSpPr>
            <a:spLocks noGrp="1"/>
          </p:cNvSpPr>
          <p:nvPr>
            <p:ph idx="1"/>
            <p:custDataLst>
              <p:tags r:id="rId2"/>
            </p:custDataLst>
          </p:nvPr>
        </p:nvSpPr>
        <p:spPr>
          <a:xfrm>
            <a:off x="831574" y="2057400"/>
            <a:ext cx="7480852" cy="3916363"/>
          </a:xfrm>
        </p:spPr>
        <p:txBody>
          <a:bodyPr>
            <a:normAutofit/>
          </a:bodyPr>
          <a:lstStyle/>
          <a:p>
            <a:r>
              <a:rPr lang="en-US" altLang="en-US" sz="2000" dirty="0"/>
              <a:t>38 CFR 3.350</a:t>
            </a:r>
          </a:p>
          <a:p>
            <a:r>
              <a:rPr lang="en-US" altLang="en-US" sz="2000" dirty="0"/>
              <a:t>38 CFR 3.807</a:t>
            </a:r>
          </a:p>
          <a:p>
            <a:r>
              <a:rPr lang="en-US" altLang="en-US" sz="2000" dirty="0"/>
              <a:t>M21-1 Part IV, Subpart ii, 2.H: Special Monthly Compensation</a:t>
            </a:r>
          </a:p>
          <a:p>
            <a:r>
              <a:rPr lang="en-US" altLang="en-US" sz="2000" dirty="0"/>
              <a:t>M21-1 Part III, Subpart iii.6.c: Department of Veterans Affairs Educational Benefits under 38 U.S.C. Chapter 35</a:t>
            </a:r>
          </a:p>
          <a:p>
            <a:r>
              <a:rPr lang="en-US" altLang="en-US" sz="2000" dirty="0"/>
              <a:t>M21-1 Part III, Subpart iv.6.D-Codesheet Section</a:t>
            </a:r>
          </a:p>
          <a:p>
            <a:r>
              <a:rPr lang="en-US" altLang="en-US" sz="2000" dirty="0"/>
              <a:t>M21-1 Part III, Subpart iv.5.A Principals of Reviewing Evidence and Decision Making</a:t>
            </a:r>
          </a:p>
          <a:p>
            <a:r>
              <a:rPr lang="en-US" altLang="en-US" sz="2000" dirty="0"/>
              <a:t>VBMS User Guide </a:t>
            </a:r>
          </a:p>
          <a:p>
            <a:pPr marL="0" indent="0" eaLnBrk="1" hangingPunct="1">
              <a:buNone/>
            </a:pPr>
            <a:endParaRPr lang="en-US" altLang="en-US" sz="2000" dirty="0"/>
          </a:p>
        </p:txBody>
      </p:sp>
      <p:sp>
        <p:nvSpPr>
          <p:cNvPr id="2" name="Slide Number Placeholder 1">
            <a:extLst>
              <a:ext uri="{FF2B5EF4-FFF2-40B4-BE49-F238E27FC236}">
                <a16:creationId xmlns:a16="http://schemas.microsoft.com/office/drawing/2014/main" id="{5AD56FF0-1DD2-4EDA-9553-84A5F4363CB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7</a:t>
            </a:fld>
            <a:endParaRPr lang="en-US" dirty="0"/>
          </a:p>
        </p:txBody>
      </p:sp>
    </p:spTree>
    <p:extLst>
      <p:ext uri="{BB962C8B-B14F-4D97-AF65-F5344CB8AC3E}">
        <p14:creationId xmlns:p14="http://schemas.microsoft.com/office/powerpoint/2010/main" val="386205787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995A6-7BAF-4226-AEDF-4FB2E89346BD}"/>
              </a:ext>
            </a:extLst>
          </p:cNvPr>
          <p:cNvSpPr>
            <a:spLocks noGrp="1"/>
          </p:cNvSpPr>
          <p:nvPr>
            <p:ph type="title"/>
          </p:nvPr>
        </p:nvSpPr>
        <p:spPr>
          <a:xfrm>
            <a:off x="185738" y="793628"/>
            <a:ext cx="8758237" cy="758336"/>
          </a:xfrm>
        </p:spPr>
        <p:txBody>
          <a:bodyPr>
            <a:normAutofit fontScale="90000"/>
          </a:bodyPr>
          <a:lstStyle/>
          <a:p>
            <a:r>
              <a:rPr lang="en-US" sz="3100" dirty="0">
                <a:ea typeface="Times New Roman" panose="02020603050405020304" pitchFamily="18" charset="0"/>
              </a:rPr>
              <a:t>Topic 1: </a:t>
            </a:r>
            <a:r>
              <a:rPr lang="en-US" sz="3100" dirty="0"/>
              <a:t>Purpose of Tip Master Within VBMS-R</a:t>
            </a:r>
            <a:br>
              <a:rPr lang="en-US" dirty="0"/>
            </a:br>
            <a:br>
              <a:rPr lang="en-US" dirty="0">
                <a:solidFill>
                  <a:schemeClr val="accent1">
                    <a:lumMod val="25000"/>
                  </a:schemeClr>
                </a:solidFill>
              </a:rPr>
            </a:br>
            <a:endParaRPr lang="en-US" dirty="0"/>
          </a:p>
        </p:txBody>
      </p:sp>
      <p:sp>
        <p:nvSpPr>
          <p:cNvPr id="3" name="Content Placeholder 2">
            <a:extLst>
              <a:ext uri="{FF2B5EF4-FFF2-40B4-BE49-F238E27FC236}">
                <a16:creationId xmlns:a16="http://schemas.microsoft.com/office/drawing/2014/main" id="{626ADC7B-7157-437F-9343-34675BC6B611}"/>
              </a:ext>
            </a:extLst>
          </p:cNvPr>
          <p:cNvSpPr>
            <a:spLocks noGrp="1"/>
          </p:cNvSpPr>
          <p:nvPr>
            <p:ph idx="1"/>
          </p:nvPr>
        </p:nvSpPr>
        <p:spPr/>
        <p:txBody>
          <a:bodyPr>
            <a:normAutofit lnSpcReduction="10000"/>
          </a:bodyPr>
          <a:lstStyle/>
          <a:p>
            <a:pPr>
              <a:spcBef>
                <a:spcPts val="600"/>
              </a:spcBef>
            </a:pPr>
            <a:r>
              <a:rPr lang="en-US" dirty="0"/>
              <a:t>Overview of the Topic:</a:t>
            </a:r>
          </a:p>
          <a:p>
            <a:pPr marL="342900" indent="-342900">
              <a:buFont typeface="Arial" panose="020B0604020202020204" pitchFamily="34" charset="0"/>
              <a:buChar char="•"/>
            </a:pPr>
            <a:r>
              <a:rPr lang="en-US" dirty="0"/>
              <a:t>This topic will provide a brief overview of the VBMS-R Tip-Master prompt and how it can ensure ancillary entitlements are addressed in a rating decision.</a:t>
            </a:r>
          </a:p>
          <a:p>
            <a:pPr>
              <a:lnSpc>
                <a:spcPct val="110000"/>
              </a:lnSpc>
              <a:spcBef>
                <a:spcPts val="600"/>
              </a:spcBef>
              <a:spcAft>
                <a:spcPts val="300"/>
              </a:spcAft>
            </a:pPr>
            <a:r>
              <a:rPr lang="en-US" dirty="0"/>
              <a:t>Learning Objective for this topic:</a:t>
            </a:r>
          </a:p>
          <a:p>
            <a:pPr marL="342900" indent="-342900">
              <a:buFont typeface="Arial" panose="020B0604020202020204" pitchFamily="34" charset="0"/>
              <a:buChar char="•"/>
            </a:pPr>
            <a:r>
              <a:rPr lang="en-US" dirty="0"/>
              <a:t>Explain the purpose of the VBMS-R TipMaster prompts</a:t>
            </a:r>
          </a:p>
          <a:p>
            <a:pPr marL="342900" indent="-342900">
              <a:buFont typeface="Arial" panose="020B0604020202020204" pitchFamily="34" charset="0"/>
              <a:buChar char="•"/>
            </a:pPr>
            <a:r>
              <a:rPr lang="en-US" dirty="0"/>
              <a:t>Identify the action required when the VBMS-R TipMaster prompts entitlements for consideration.</a:t>
            </a:r>
          </a:p>
          <a:p>
            <a:r>
              <a:rPr lang="en-US" dirty="0"/>
              <a:t>Students expected level of understanding:</a:t>
            </a:r>
          </a:p>
          <a:p>
            <a:pPr marL="342900" indent="-342900">
              <a:buFont typeface="Arial" panose="020B0604020202020204" pitchFamily="34" charset="0"/>
              <a:buChar char="•"/>
            </a:pPr>
            <a:r>
              <a:rPr lang="en-US" dirty="0"/>
              <a:t>Identify what action to take when VBMS-R Tip-Master prompt is generated in the rating decision. </a:t>
            </a:r>
          </a:p>
        </p:txBody>
      </p:sp>
      <p:sp>
        <p:nvSpPr>
          <p:cNvPr id="4" name="Slide Number Placeholder 3">
            <a:extLst>
              <a:ext uri="{FF2B5EF4-FFF2-40B4-BE49-F238E27FC236}">
                <a16:creationId xmlns:a16="http://schemas.microsoft.com/office/drawing/2014/main" id="{4330D222-4EF5-4ADF-A417-82FF887544C3}"/>
              </a:ext>
            </a:extLst>
          </p:cNvPr>
          <p:cNvSpPr>
            <a:spLocks noGrp="1"/>
          </p:cNvSpPr>
          <p:nvPr>
            <p:ph type="sldNum" sz="quarter" idx="12"/>
          </p:nvPr>
        </p:nvSpPr>
        <p:spPr/>
        <p:txBody>
          <a:bodyPr/>
          <a:lstStyle/>
          <a:p>
            <a:fld id="{7C414AED-89CE-4A48-8B2B-1B3A5C68EA2A}" type="slidenum">
              <a:rPr lang="en-US" smtClean="0"/>
              <a:pPr/>
              <a:t>8</a:t>
            </a:fld>
            <a:endParaRPr lang="en-US" dirty="0"/>
          </a:p>
        </p:txBody>
      </p:sp>
    </p:spTree>
    <p:extLst>
      <p:ext uri="{BB962C8B-B14F-4D97-AF65-F5344CB8AC3E}">
        <p14:creationId xmlns:p14="http://schemas.microsoft.com/office/powerpoint/2010/main" val="2531426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pPr eaLnBrk="1" hangingPunct="1"/>
            <a:r>
              <a:rPr lang="en-US" altLang="en-US" dirty="0">
                <a:effectLst/>
              </a:rPr>
              <a:t>Purpose of Tip Master Prompt</a:t>
            </a:r>
          </a:p>
        </p:txBody>
      </p:sp>
      <p:sp>
        <p:nvSpPr>
          <p:cNvPr id="57347" name="Content Placeholder 2"/>
          <p:cNvSpPr>
            <a:spLocks noGrp="1"/>
          </p:cNvSpPr>
          <p:nvPr>
            <p:ph idx="1"/>
            <p:custDataLst>
              <p:tags r:id="rId2"/>
            </p:custDataLst>
          </p:nvPr>
        </p:nvSpPr>
        <p:spPr>
          <a:xfrm>
            <a:off x="335756" y="2148010"/>
            <a:ext cx="8472488" cy="3916363"/>
          </a:xfrm>
        </p:spPr>
        <p:txBody>
          <a:bodyPr>
            <a:normAutofit/>
          </a:bodyPr>
          <a:lstStyle/>
          <a:p>
            <a:pPr marL="0" indent="0">
              <a:buNone/>
            </a:pPr>
            <a:r>
              <a:rPr lang="en-US" sz="2000" dirty="0"/>
              <a:t>The Tip-Master is an embedded “help-aid” that provides prompts for the RVSR to consider during the rating process.  In this training we will discuss the prompts as how they relate to entitlements SMC, and Chap 35 benefits.</a:t>
            </a:r>
          </a:p>
          <a:p>
            <a:pPr marL="0" indent="0">
              <a:buNone/>
            </a:pPr>
            <a:endParaRPr lang="en-US" altLang="en-US" sz="2000" dirty="0"/>
          </a:p>
          <a:p>
            <a:pPr marL="0" indent="0">
              <a:buNone/>
            </a:pPr>
            <a:r>
              <a:rPr lang="en-US" altLang="en-US" sz="2000" dirty="0"/>
              <a:t>The </a:t>
            </a:r>
            <a:r>
              <a:rPr lang="en-US" altLang="en-US" sz="2000" dirty="0">
                <a:solidFill>
                  <a:srgbClr val="000000"/>
                </a:solidFill>
              </a:rPr>
              <a:t>Tip-Master</a:t>
            </a:r>
            <a:r>
              <a:rPr lang="en-US" altLang="en-US" sz="2000" dirty="0"/>
              <a:t> will open based on the decision being managed and the entries made on the Issue Management tab.</a:t>
            </a:r>
          </a:p>
          <a:p>
            <a:pPr marL="0" indent="0">
              <a:buNone/>
            </a:pPr>
            <a:endParaRPr lang="en-US" altLang="en-US" sz="2000" dirty="0"/>
          </a:p>
          <a:p>
            <a:pPr marL="0" indent="0">
              <a:buNone/>
            </a:pPr>
            <a:r>
              <a:rPr lang="en-US" altLang="en-US" sz="2000" b="1" dirty="0"/>
              <a:t>Reminder: </a:t>
            </a:r>
            <a:r>
              <a:rPr lang="en-US" altLang="en-US" sz="2000" dirty="0"/>
              <a:t>It remains the RVSRs responsibility to review the prompts and determine if the suggested ancillary entitlements are warranted.</a:t>
            </a:r>
          </a:p>
          <a:p>
            <a:pPr marL="0" indent="0">
              <a:buNone/>
            </a:pPr>
            <a:endParaRPr lang="en-US" altLang="en-US" sz="2000" dirty="0"/>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9</a:t>
            </a:fld>
            <a:endParaRPr lang="en-US" dirty="0"/>
          </a:p>
        </p:txBody>
      </p:sp>
    </p:spTree>
    <p:extLst>
      <p:ext uri="{BB962C8B-B14F-4D97-AF65-F5344CB8AC3E}">
        <p14:creationId xmlns:p14="http://schemas.microsoft.com/office/powerpoint/2010/main" val="25082192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 name="MMPROD_NEXTUNIQUEID" val="10009"/>
  <p:tag name="MMPROD_UIDATA" val="&lt;database version=&quot;11.0&quot;&gt;&lt;object type=&quot;1&quot; unique_id=&quot;10001&quot;&gt;&lt;object type=&quot;8&quot; unique_id=&quot;10043&quot;&gt;&lt;/object&gt;&lt;object type=&quot;2&quot; unique_id=&quot;10044&quot;&gt;&lt;object type=&quot;3&quot; unique_id=&quot;10046&quot;&gt;&lt;property id=&quot;20148&quot; value=&quot;5&quot;/&gt;&lt;property id=&quot;20300&quot; value=&quot;Slide 6 - &amp;quot;Lesson Objectives&amp;quot;&quot;/&gt;&lt;property id=&quot;20307&quot; value=&quot;262&quot;/&gt;&lt;/object&gt;&lt;object type=&quot;3&quot; unique_id=&quot;10047&quot;&gt;&lt;property id=&quot;20148&quot; value=&quot;5&quot;/&gt;&lt;property id=&quot;20300&quot; value=&quot;Slide 7 - &amp;quot;References&amp;quot;&quot;/&gt;&lt;property id=&quot;20307&quot; value=&quot;263&quot;/&gt;&lt;/object&gt;&lt;object type=&quot;3&quot; unique_id=&quot;10048&quot;&gt;&lt;property id=&quot;20148&quot; value=&quot;5&quot;/&gt;&lt;property id=&quot;20300&quot; value=&quot;Slide 9 - &amp;quot;Purpose of Tip Master Prompt&amp;quot;&quot;/&gt;&lt;property id=&quot;20307&quot; value=&quot;264&quot;/&gt;&lt;/object&gt;&lt;object type=&quot;3&quot; unique_id=&quot;10063&quot;&gt;&lt;property id=&quot;20148&quot; value=&quot;5&quot;/&gt;&lt;property id=&quot;20300&quot; value=&quot;Slide 35 - &amp;quot;Review&amp;quot;&quot;/&gt;&lt;property id=&quot;20307&quot; value=&quot;280&quot;/&gt;&lt;/object&gt;&lt;object type=&quot;3&quot; unique_id=&quot;10397&quot;&gt;&lt;property id=&quot;20148&quot; value=&quot;5&quot;/&gt;&lt;property id=&quot;20300&quot; value=&quot;Slide 1 - &amp;quot;VBMS-R TipMaster Prompts for Addressing Chap 35 and SMC HB Entitlement&amp;quot;&quot;/&gt;&lt;property id=&quot;20307&quot; value=&quot;283&quot;/&gt;&lt;/object&gt;&lt;object type=&quot;3&quot; unique_id=&quot;10398&quot;&gt;&lt;property id=&quot;20148&quot; value=&quot;5&quot;/&gt;&lt;property id=&quot;20300&quot; value=&quot;Slide 34 - &amp;quot;Knowledge Check&amp;quot;&quot;/&gt;&lt;property id=&quot;20307&quot; value=&quot;347&quot;/&gt;&lt;/object&gt;&lt;object type=&quot;3&quot; unique_id=&quot;10399&quot;&gt;&lt;property id=&quot;20148&quot; value=&quot;5&quot;/&gt;&lt;property id=&quot;20300&quot; value=&quot;Slide 4 - &amp;quot;Purpose of the Lesson&amp;quot;&quot;/&gt;&lt;property id=&quot;20307&quot; value=&quot;284&quot;/&gt;&lt;/object&gt;&lt;object type=&quot;3&quot; unique_id=&quot;10400&quot;&gt;&lt;property id=&quot;20148&quot; value=&quot;5&quot;/&gt;&lt;property id=&quot;20300&quot; value=&quot;Slide 32 - &amp;quot;Selecting “YES” will prompt a statement asking if the RVSR wants to grant SMC Housebound for the rating period fro&quot;/&gt;&lt;property id=&quot;20307&quot; value=&quot;336&quot;/&gt;&lt;/object&gt;&lt;object type=&quot;3&quot; unique_id=&quot;10401&quot;&gt;&lt;property id=&quot;20148&quot; value=&quot;5&quot;/&gt;&lt;property id=&quot;20300&quot; value=&quot;Slide 10 - &amp;quot;Purpose of Tip Master Prompt (cont.)&amp;quot;&quot;/&gt;&lt;property id=&quot;20307&quot; value=&quot;286&quot;/&gt;&lt;/object&gt;&lt;object type=&quot;3&quot; unique_id=&quot;10402&quot;&gt;&lt;property id=&quot;20148&quot; value=&quot;5&quot;/&gt;&lt;property id=&quot;20300&quot; value=&quot;Slide 29 - &amp;quot;Follow the tip-master prompt by clicking the “Yellow hyperlink” (see arrow) failing to do this could result in a c&quot;/&gt;&lt;property id=&quot;20307&quot; value=&quot;333&quot;/&gt;&lt;/object&gt;&lt;object type=&quot;3&quot; unique_id=&quot;10404&quot;&gt;&lt;property id=&quot;20148&quot; value=&quot;5&quot;/&gt;&lt;property id=&quot;20300&quot; value=&quot;Slide 20 - &amp;quot;Enter a “From Date”.  Enter a “To Date” if applicable.  Then select “OK”&amp;quot;&quot;/&gt;&lt;property id=&quot;20307&quot; value=&quot;327&quot;/&gt;&lt;/object&gt;&lt;object type=&quot;3&quot; unique_id=&quot;10405&quot;&gt;&lt;property id=&quot;20148&quot; value=&quot;5&quot;/&gt;&lt;property id=&quot;20300&quot; value=&quot;Slide 21 - &amp;quot;Select the appropriate descriptive reason for CH35 grant and then select “Accept”&amp;quot;&quot;/&gt;&lt;property id=&quot;20307&quot; value=&quot;328&quot;/&gt;&lt;/object&gt;&lt;object type=&quot;3&quot; unique_id=&quot;10406&quot;&gt;&lt;property id=&quot;20148&quot; value=&quot;5&quot;/&gt;&lt;property id=&quot;20300&quot; value=&quot;Slide 22 - &amp;quot;To further qualify your analysis select and add the available reason provided as you want them to appear in your n&quot;/&gt;&lt;property id=&quot;20307&quot; value=&quot;329&quot;/&gt;&lt;/object&gt;&lt;object type=&quot;3&quot; unique_id=&quot;10407&quot;&gt;&lt;property id=&quot;20148&quot; value=&quot;5&quot;/&gt;&lt;property id=&quot;20300&quot; value=&quot;Slide 25 - &amp;quot;Knowledge Check&amp;quot;&quot;/&gt;&lt;property id=&quot;20307&quot; value=&quot;345&quot;/&gt;&lt;/object&gt;&lt;object type=&quot;3&quot; unique_id=&quot;10409&quot;&gt;&lt;property id=&quot;20148&quot; value=&quot;5&quot;/&gt;&lt;property id=&quot;20300&quot; value=&quot;Slide 31 - &amp;quot;If you select “NO” you will be prompted to select one or more reasons as to why you did not grant SMC. You then wi&quot;/&gt;&lt;property id=&quot;20307&quot; value=&quot;335&quot;/&gt;&lt;/object&gt;&lt;object type=&quot;3&quot; unique_id=&quot;10410&quot;&gt;&lt;property id=&quot;20148&quot; value=&quot;5&quot;/&gt;&lt;property id=&quot;20300&quot; value=&quot;Slide 30 - &amp;quot;Next the RVSR must determine if the Tip-Master prompt is correct in indicating SMC Housebound criteria is met.  If&quot;/&gt;&lt;property id=&quot;20307&quot; value=&quot;334&quot;/&gt;&lt;/object&gt;&lt;object type=&quot;3&quot; unique_id=&quot;10416&quot;&gt;&lt;property id=&quot;20148&quot; value=&quot;5&quot;/&gt;&lt;property id=&quot;20300&quot; value=&quot;Slide 23 - &amp;quot;The required text to be included into the Veteran’s rating decision will appear. It remains the RVSR’s responsibil&quot;/&gt;&lt;property id=&quot;20307&quot; value=&quot;330&quot;/&gt;&lt;/object&gt;&lt;object type=&quot;3&quot; unique_id=&quot;10418&quot;&gt;&lt;property id=&quot;20148&quot; value=&quot;5&quot;/&gt;&lt;property id=&quot;20300&quot; value=&quot;Slide 12 - &amp;quot;Using Tip Master (Cont.)&amp;quot;&quot;/&gt;&lt;property id=&quot;20307&quot; value=&quot;339&quot;/&gt;&lt;/object&gt;&lt;object type=&quot;3&quot; unique_id=&quot;10419&quot;&gt;&lt;property id=&quot;20148&quot; value=&quot;5&quot;/&gt;&lt;property id=&quot;20300&quot; value=&quot;Slide 28 - &amp;quot;During the “Document” review phase, Tip-Master will prompt the RVSR to review the rating decision to address “stat&quot;/&gt;&lt;property id=&quot;20307&quot; value=&quot;332&quot;/&gt;&lt;/object&gt;&lt;object type=&quot;3&quot; unique_id=&quot;10422&quot;&gt;&lt;property id=&quot;20148&quot; value=&quot;5&quot;/&gt;&lt;property id=&quot;20300&quot; value=&quot;Slide 13 - &amp;quot;Knowledge Check&amp;quot;&quot;/&gt;&lt;property id=&quot;20307&quot; value=&quot;341&quot;/&gt;&lt;/object&gt;&lt;object type=&quot;3&quot; unique_id=&quot;10428&quot;&gt;&lt;property id=&quot;20148&quot; value=&quot;5&quot;/&gt;&lt;property id=&quot;20300&quot; value=&quot;Slide 24 - &amp;quot;Your ancillary issue “Eligibility to Dependents Educational Assistance under 38 U.S.C. Chapter 35” has been create&quot;/&gt;&lt;property id=&quot;20307&quot; value=&quot;331&quot;/&gt;&lt;/object&gt;&lt;object type=&quot;3&quot; unique_id=&quot;10429&quot;&gt;&lt;property id=&quot;20148&quot; value=&quot;5&quot;/&gt;&lt;property id=&quot;20300&quot; value=&quot;Slide 2 - &amp;quot;Agenda&amp;quot;&quot;/&gt;&lt;property id=&quot;20307&quot; value=&quot;274&quot;/&gt;&lt;/object&gt;&lt;object type=&quot;3&quot; unique_id=&quot;10623&quot;&gt;&lt;property id=&quot;20148&quot; value=&quot;5&quot;/&gt;&lt;property id=&quot;20300&quot; value=&quot;Slide 3 - &amp;quot;Introduction to VBMS-R TipMaster Prompts for Addressing Chap 35 and SMC HB Entitlement&amp;quot;&quot;/&gt;&lt;property id=&quot;20307&quot; value=&quot;279&quot;/&gt;&lt;/object&gt;&lt;object type=&quot;3&quot; unique_id=&quot;10624&quot;&gt;&lt;property id=&quot;20148&quot; value=&quot;5&quot;/&gt;&lt;property id=&quot;20300&quot; value=&quot;Slide 5 - &amp;quot;Motivation&amp;quot;&quot;/&gt;&lt;property id=&quot;20307&quot; value=&quot;285&quot;/&gt;&lt;/object&gt;&lt;object type=&quot;3&quot; unique_id=&quot;10625&quot;&gt;&lt;property id=&quot;20148&quot; value=&quot;5&quot;/&gt;&lt;property id=&quot;20300&quot; value=&quot;Slide 8 - &amp;quot;Topic 1: Purpose of Tip Master Within VBMS-R  &amp;quot;&quot;/&gt;&lt;property id=&quot;20307&quot; value=&quot;337&quot;/&gt;&lt;/object&gt;&lt;object type=&quot;3&quot; unique_id=&quot;10626&quot;&gt;&lt;property id=&quot;20148&quot; value=&quot;5&quot;/&gt;&lt;property id=&quot;20300&quot; value=&quot;Slide 11 - &amp;quot;Using Tip Master&amp;quot;&quot;/&gt;&lt;property id=&quot;20307&quot; value=&quot;340&quot;/&gt;&lt;/object&gt;&lt;object type=&quot;3&quot; unique_id=&quot;10627&quot;&gt;&lt;property id=&quot;20148&quot; value=&quot;5&quot;/&gt;&lt;property id=&quot;20300&quot; value=&quot;Slide 14 - &amp;quot;Topic 2: Tip Master Prompts for 38 USC Chapter 35&amp;quot;&quot;/&gt;&lt;property id=&quot;20307&quot; value=&quot;342&quot;/&gt;&lt;/object&gt;&lt;object type=&quot;3&quot; unique_id=&quot;10628&quot;&gt;&lt;property id=&quot;20148&quot; value=&quot;5&quot;/&gt;&lt;property id=&quot;20300&quot; value=&quot;Slide 15 - &amp;quot;Scenario 1: Establishing DEA/Chapter 35&amp;quot;&quot;/&gt;&lt;property id=&quot;20307&quot; value=&quot;344&quot;/&gt;&lt;/object&gt;&lt;object type=&quot;3&quot; unique_id=&quot;10629&quot;&gt;&lt;property id=&quot;20148&quot; value=&quot;5&quot;/&gt;&lt;property id=&quot;20300&quot; value=&quot;Slide 16 - &amp;quot;VBMS-R will automatically create an “Other-Ancillary Decisions” issue when it believes entitlement to an ancillary&quot;/&gt;&lt;property id=&quot;20307&quot; value=&quot;321&quot;/&gt;&lt;/object&gt;&lt;object type=&quot;3&quot; unique_id=&quot;10630&quot;&gt;&lt;property id=&quot;20148&quot; value=&quot;5&quot;/&gt;&lt;property id=&quot;20300&quot; value=&quot;Slide 17 - &amp;quot;Under the “Category” section of issue management screen click the downward arrow and highlight “other”.&amp;quot;&quot;/&gt;&lt;property id=&quot;20307&quot; value=&quot;324&quot;/&gt;&lt;/object&gt;&lt;object type=&quot;3&quot; unique_id=&quot;10631&quot;&gt;&lt;property id=&quot;20148&quot; value=&quot;5&quot;/&gt;&lt;property id=&quot;20300&quot; value=&quot;Slide 18 - &amp;quot;Under the “Subject” section click the downward arrow and select “Ancillary Decisions” then click “enter decision” &quot;/&gt;&lt;property id=&quot;20307&quot; value=&quot;325&quot;/&gt;&lt;/object&gt;&lt;object type=&quot;3&quot; unique_id=&quot;10632&quot;&gt;&lt;property id=&quot;20148&quot; value=&quot;5&quot;/&gt;&lt;property id=&quot;20300&quot; value=&quot;Slide 19 - &amp;quot;Under the “Decision” section click the downward arrow and select Basic Eligibility under 38 USC Ch 35. &amp;quot;&quot;/&gt;&lt;property id=&quot;20307&quot; value=&quot;326&quot;/&gt;&lt;/object&gt;&lt;object type=&quot;3&quot; unique_id=&quot;10633&quot;&gt;&lt;property id=&quot;20148&quot; value=&quot;5&quot;/&gt;&lt;property id=&quot;20300&quot; value=&quot;Slide 26 - &amp;quot;Topic 3: Tip Master Prompt for Special Monthly Compensation (SMC) Housebound (HB) &amp;quot;&quot;/&gt;&lt;property id=&quot;20307&quot; value=&quot;346&quot;/&gt;&lt;/object&gt;&lt;object type=&quot;3&quot; unique_id=&quot;10634&quot;&gt;&lt;property id=&quot;20148&quot; value=&quot;5&quot;/&gt;&lt;property id=&quot;20300&quot; value=&quot;Slide 27 - &amp;quot;Prompts for SMC Housebound (HB) Scenario 2&amp;quot;&quot;/&gt;&lt;property id=&quot;20307&quot; value=&quot;315&quot;/&gt;&lt;/object&gt;&lt;object type=&quot;3&quot; unique_id=&quot;10635&quot;&gt;&lt;property id=&quot;20148&quot; value=&quot;5&quot;/&gt;&lt;property id=&quot;20300&quot; value=&quot;Slide 33 - &amp;quot;Once the Rater chooses “YES” and save you will be taken to VBMS “Issue Management” screen and the RVSR can now add&quot;/&gt;&lt;property id=&quot;20307&quot; value=&quot;320&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3&quot;/&gt;&lt;lineCharCount val=&quot;12&quot;/&gt;&lt;lineCharCount val=&quot;13&quot;/&gt;&lt;lineCharCount val=&quot;11&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33&quot;/&gt;&lt;/TableIndex&gt;&lt;/ShapeTextInfo&gt;"/>
  <p:tag name="PRESENTER_DUMMYTAG" val="&lt;DummyForForceWrite&gt;&lt;/DummyForForceWrite&gt;"/>
  <p:tag name="HTML_SHAPEINFO" val="&lt;ThreeDShapeInfo&gt;&lt;uuid val=&quot;{04959A33-8F31-4006-BFC8-0212F44C65DE}&quot;/&gt;&lt;isInvalidForFieldText val=&quot;0&quot;/&gt;&lt;Image&gt;&lt;filename val=&quot;C:\Users\VBADENHolcoJ\AppData\Local\Temp\1\CP928014069199Session\CPTrustFolder928014069199\PPTImport928014258569\data\asimages\{04959A33-8F31-4006-BFC8-0212F44C65DE}_1.png&quot;/&gt;&lt;left val=&quot;71&quot;/&gt;&lt;top val=&quot;288&quot;/&gt;&lt;width val=&quot;817&quot;/&gt;&lt;height val=&quot;135&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7&quot;/&gt;&lt;/TableIndex&gt;&lt;/ShapeTextInfo&gt;"/>
  <p:tag name="PRESENTER_DUMMYTAG" val="&lt;DummyForForceWrite&gt;&lt;/DummyForForceWrite&gt;"/>
  <p:tag name="HTML_SHAPEINFO" val="&lt;ThreeDShapeInfo&gt;&lt;uuid val=&quot;{847EAA79-D05E-4C96-8BAE-4D0C80277683}&quot;/&gt;&lt;isInvalidForFieldText val=&quot;0&quot;/&gt;&lt;Image&gt;&lt;filename val=&quot;C:\Users\VBADENHolcoJ\AppData\Local\Temp\1\CP928014069199Session\CPTrustFolder928014069199\PPTImport928014258569\data\asimages\{847EAA79-D05E-4C96-8BAE-4D0C80277683}_1.png&quot;/&gt;&lt;left val=&quot;71&quot;/&gt;&lt;top val=&quot;492&quot;/&gt;&lt;width val=&quot;249&quot;/&gt;&lt;height val=&quot;94&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DUMMYTAG" val="&lt;DummyForForceWrite&gt;&lt;/DummyForForceWrite&gt;"/>
  <p:tag name="HTML_SHAPEINFO" val="&lt;ThreeDShapeInfo&gt;&lt;uuid val=&quot;{D99E641D-459A-4946-B21A-111331ABAA21}&quot;/&gt;&lt;isInvalidForFieldText val=&quot;0&quot;/&gt;&lt;Image&gt;&lt;filename val=&quot;C:\Users\VBADENHolcoJ\AppData\Local\Temp\1\CP928014069199Session\CPTrustFolder928014069199\PPTImport928014258569\data\asimages\{D99E641D-459A-4946-B21A-111331ABAA21}_1.png&quot;/&gt;&lt;left val=&quot;639&quot;/&gt;&lt;top val=&quot;491&quot;/&gt;&lt;width val=&quot;249&quot;/&gt;&lt;height val=&quot;92&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284E4D8E-D035-4901-94E1-3125911FD1D3}&quot;/&gt;&lt;isInvalidForFieldText val=&quot;0&quot;/&gt;&lt;Image&gt;&lt;filename val=&quot;C:\Users\VBADENHolcoJ\AppData\Local\Temp\1\CP928014069199Session\CPTrustFolder928014069199\PPTImport928014258569\data\asimages\{284E4D8E-D035-4901-94E1-3125911FD1D3}_2.png&quot;/&gt;&lt;left val=&quot;0&quot;/&gt;&lt;top val=&quot;76&quot;/&gt;&lt;width val=&quot;961&quot;/&gt;&lt;height val=&quot;122&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36&quot;/&gt;&lt;lineCharCount val=&quot;37&quot;/&gt;&lt;lineCharCount val=&quot;64&quot;/&gt;&lt;lineCharCount val=&quot;5&quot;/&gt;&lt;lineCharCount val=&quot;66&quot;/&gt;&lt;lineCharCount val=&quot;32&quot;/&gt;&lt;lineCharCount val=&quot;63&quot;/&gt;&lt;/TableIndex&gt;&lt;/ShapeTextInfo&gt;"/>
  <p:tag name="HTML_SHAPEINFO" val="&lt;ThreeDShapeInfo&gt;&lt;uuid val=&quot;{3B02B014-2DFE-4B89-BE1D-F1B790BBCA4E}&quot;/&gt;&lt;isInvalidForFieldText val=&quot;0&quot;/&gt;&lt;Image&gt;&lt;filename val=&quot;C:\Users\VBADENHolcoJ\AppData\Local\Temp\1\CP928014069199Session\CPTrustFolder928014069199\PPTImport928014258569\data\asimages\{3B02B014-2DFE-4B89-BE1D-F1B790BBCA4E}_2.png&quot;/&gt;&lt;left val=&quot;42&quot;/&gt;&lt;top val=&quot;208&quot;/&gt;&lt;width val=&quot;870&quot;/&gt;&lt;height val=&quot;415&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3EA8A1C8-80D6-4AF2-BA15-7B78ECFEC0EA}&quot;/&gt;&lt;isInvalidForFieldText val=&quot;0&quot;/&gt;&lt;Image&gt;&lt;filename val=&quot;C:\Users\VBADENHolcoJ\AppData\Local\Temp\1\CP928014069199Session\CPTrustFolder928014069199\PPTImport928014258569\data\asimages\{3EA8A1C8-80D6-4AF2-BA15-7B78ECFEC0EA}_2.png&quot;/&gt;&lt;left val=&quot;727&quot;/&gt;&lt;top val=&quot;687&quot;/&gt;&lt;width val=&quot;226&quot;/&gt;&lt;height val=&quot;45&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9D5C93B9-8495-4CC6-AFF8-E5C9774EED3C}&quot;/&gt;&lt;isInvalidForFieldText val=&quot;0&quot;/&gt;&lt;Image&gt;&lt;filename val=&quot;C:\Users\VBADENHolcoJ\AppData\Local\Temp\1\CP928014069199Session\CPTrustFolder928014069199\PPTImport928014258569\data\asimages\{9D5C93B9-8495-4CC6-AFF8-E5C9774EED3C}_3.png&quot;/&gt;&lt;left val=&quot;0&quot;/&gt;&lt;top val=&quot;76&quot;/&gt;&lt;width val=&quot;961&quot;/&gt;&lt;height val=&quot;122&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40&quot;/&gt;&lt;lineCharCount val=&quot;1&quot;/&gt;&lt;lineCharCount val=&quot;17&quot;/&gt;&lt;lineCharCount val=&quot;1&quot;/&gt;&lt;lineCharCount val=&quot;28&quot;/&gt;&lt;/TableIndex&gt;&lt;/ShapeTextInfo&gt;"/>
  <p:tag name="HTML_SHAPEINFO" val="&lt;ThreeDShapeInfo&gt;&lt;uuid val=&quot;{17314F31-8AB8-4C37-A27B-0D31F0A58B93}&quot;/&gt;&lt;isInvalidForFieldText val=&quot;0&quot;/&gt;&lt;Image&gt;&lt;filename val=&quot;C:\Users\VBADENHolcoJ\AppData\Local\Temp\1\CP928014069199Session\CPTrustFolder928014069199\PPTImport928014258569\data\asimages\{17314F31-8AB8-4C37-A27B-0D31F0A58B93}_3.png&quot;/&gt;&lt;left val=&quot;81&quot;/&gt;&lt;top val=&quot;212&quot;/&gt;&lt;width val=&quot;792&quot;/&gt;&lt;height val=&quot;415&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520261E1-7D09-406B-9A68-CD1A7047D573}&quot;/&gt;&lt;isInvalidForFieldText val=&quot;0&quot;/&gt;&lt;Image&gt;&lt;filename val=&quot;C:\Users\VBADENHolcoJ\AppData\Local\Temp\1\CP928014069199Session\CPTrustFolder928014069199\PPTImport928014258569\data\asimages\{520261E1-7D09-406B-9A68-CD1A7047D573}_3.png&quot;/&gt;&lt;left val=&quot;727&quot;/&gt;&lt;top val=&quot;687&quot;/&gt;&lt;width val=&quot;226&quot;/&gt;&lt;height val=&quot;45&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33887EE5-A1E5-4CF0-85FF-ED9D40706A86}&quot;/&gt;&lt;isInvalidForFieldText val=&quot;0&quot;/&gt;&lt;Image&gt;&lt;filename val=&quot;C:\Users\User\AppData\Local\Temp\CP9148314535390Session\CPTrustFolder9148314535390\PPTImport9148314574984\data\asimages\{33887EE5-A1E5-4CF0-85FF-ED9D40706A86}_9.png&quot;/&gt;&lt;left val=&quot;0&quot;/&gt;&lt;top val=&quot;76&quot;/&gt;&lt;width val=&quot;961&quot;/&gt;&lt;height val=&quot;12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CD5F9599-8608-487B-A9A5-7065CE804325}&quot;/&gt;&lt;isInvalidForFieldText val=&quot;0&quot;/&gt;&lt;Image&gt;&lt;filename val=&quot;C:\Users\User\AppData\Local\Temp\CP9148314535390Session\CPTrustFolder9148314535390\PPTImport9148314574984\data\asimages\{CD5F9599-8608-487B-A9A5-7065CE804325}_9.png&quot;/&gt;&lt;left val=&quot;727&quot;/&gt;&lt;top val=&quot;687&quot;/&gt;&lt;width val=&quot;226&quot;/&gt;&lt;height val=&quot;45&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33887EE5-A1E5-4CF0-85FF-ED9D40706A86}&quot;/&gt;&lt;isInvalidForFieldText val=&quot;0&quot;/&gt;&lt;Image&gt;&lt;filename val=&quot;C:\Users\User\AppData\Local\Temp\CP9148314535390Session\CPTrustFolder9148314535390\PPTImport9148314574984\data\asimages\{33887EE5-A1E5-4CF0-85FF-ED9D40706A86}_9.png&quot;/&gt;&lt;left val=&quot;0&quot;/&gt;&lt;top val=&quot;76&quot;/&gt;&lt;width val=&quot;961&quot;/&gt;&lt;height val=&quot;122&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CD5F9599-8608-487B-A9A5-7065CE804325}&quot;/&gt;&lt;isInvalidForFieldText val=&quot;0&quot;/&gt;&lt;Image&gt;&lt;filename val=&quot;C:\Users\User\AppData\Local\Temp\CP9148314535390Session\CPTrustFolder9148314535390\PPTImport9148314574984\data\asimages\{CD5F9599-8608-487B-A9A5-7065CE804325}_9.png&quot;/&gt;&lt;left val=&quot;727&quot;/&gt;&lt;top val=&quot;687&quot;/&gt;&lt;width val=&quot;226&quot;/&gt;&lt;height val=&quot;45&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33887EE5-A1E5-4CF0-85FF-ED9D40706A86}&quot;/&gt;&lt;isInvalidForFieldText val=&quot;0&quot;/&gt;&lt;Image&gt;&lt;filename val=&quot;C:\Users\User\AppData\Local\Temp\CP9148314535390Session\CPTrustFolder9148314535390\PPTImport9148314574984\data\asimages\{33887EE5-A1E5-4CF0-85FF-ED9D40706A86}_9.png&quot;/&gt;&lt;left val=&quot;0&quot;/&gt;&lt;top val=&quot;76&quot;/&gt;&lt;width val=&quot;961&quot;/&gt;&lt;height val=&quot;122&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CD5F9599-8608-487B-A9A5-7065CE804325}&quot;/&gt;&lt;isInvalidForFieldText val=&quot;0&quot;/&gt;&lt;Image&gt;&lt;filename val=&quot;C:\Users\User\AppData\Local\Temp\CP9148314535390Session\CPTrustFolder9148314535390\PPTImport9148314574984\data\asimages\{CD5F9599-8608-487B-A9A5-7065CE804325}_9.png&quot;/&gt;&lt;left val=&quot;727&quot;/&gt;&lt;top val=&quot;687&quot;/&gt;&lt;width val=&quot;226&quot;/&gt;&lt;height val=&quot;45&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787C0F46-B4BE-4B96-B994-1770811D7251}&quot;/&gt;&lt;isInvalidForFieldText val=&quot;0&quot;/&gt;&lt;Image&gt;&lt;filename val=&quot;C:\Users\User\AppData\Local\Temp\CP9148314535390Session\CPTrustFolder9148314535390\PPTImport9148314574984\data\asimages\{787C0F46-B4BE-4B96-B994-1770811D7251}_5.png&quot;/&gt;&lt;left val=&quot;0&quot;/&gt;&lt;top val=&quot;76&quot;/&gt;&lt;width val=&quot;961&quot;/&gt;&lt;height val=&quot;122&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47315D56-AEAF-488C-8603-916F6FC3E7BB}&quot;/&gt;&lt;isInvalidForFieldText val=&quot;0&quot;/&gt;&lt;Image&gt;&lt;filename val=&quot;C:\Users\User\AppData\Local\Temp\CP9148314535390Session\CPTrustFolder9148314535390\PPTImport9148314574984\data\asimages\{47315D56-AEAF-488C-8603-916F6FC3E7BB}_5.png&quot;/&gt;&lt;left val=&quot;727&quot;/&gt;&lt;top val=&quot;687&quot;/&gt;&lt;width val=&quot;226&quot;/&gt;&lt;height val=&quot;45&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33887EE5-A1E5-4CF0-85FF-ED9D40706A86}&quot;/&gt;&lt;isInvalidForFieldText val=&quot;0&quot;/&gt;&lt;Image&gt;&lt;filename val=&quot;C:\Users\User\AppData\Local\Temp\CP9148314535390Session\CPTrustFolder9148314535390\PPTImport9148314574984\data\asimages\{33887EE5-A1E5-4CF0-85FF-ED9D40706A86}_9.png&quot;/&gt;&lt;left val=&quot;0&quot;/&gt;&lt;top val=&quot;76&quot;/&gt;&lt;width val=&quot;961&quot;/&gt;&lt;height val=&quot;122&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CD5F9599-8608-487B-A9A5-7065CE804325}&quot;/&gt;&lt;isInvalidForFieldText val=&quot;0&quot;/&gt;&lt;Image&gt;&lt;filename val=&quot;C:\Users\User\AppData\Local\Temp\CP9148314535390Session\CPTrustFolder9148314535390\PPTImport9148314574984\data\asimages\{CD5F9599-8608-487B-A9A5-7065CE804325}_9.png&quot;/&gt;&lt;left val=&quot;727&quot;/&gt;&lt;top val=&quot;687&quot;/&gt;&lt;width val=&quot;226&quot;/&gt;&lt;height val=&quot;45&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HTML_SHAPEINFO" val="&lt;ThreeDShapeInfo&gt;&lt;uuid val=&quot;{5D5B9D49-163B-4F26-B16A-B26DDEB92DBE}&quot;/&gt;&lt;isInvalidForFieldText val=&quot;0&quot;/&gt;&lt;Image&gt;&lt;filename val=&quot;C:\Users\VBADENHolcoJ\AppData\Local\Temp\1\CP928014069199Session\CPTrustFolder928014069199\PPTImport928014258569\data\asimages\{5D5B9D49-163B-4F26-B16A-B26DDEB92DBE}_15.png&quot;/&gt;&lt;left val=&quot;0&quot;/&gt;&lt;top val=&quot;0&quot;/&gt;&lt;width val=&quot;1&quot;/&gt;&lt;height val=&quot;1&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1521285-9D55-499B-B008-F49778517EEA}&quot;/&gt;&lt;isInvalidForFieldText val=&quot;0&quot;/&gt;&lt;Image&gt;&lt;filename val=&quot;C:\Users\VBADENHolcoJ\AppData\Local\Temp\1\CP928014069199Session\CPTrustFolder928014069199\PPTImport928014258569\data\asimages\{51521285-9D55-499B-B008-F49778517EEA}_15.png&quot;/&gt;&lt;left val=&quot;727&quot;/&gt;&lt;top val=&quot;687&quot;/&gt;&lt;width val=&quot;226&quot;/&gt;&lt;height val=&quot;45&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9544C18B-9DB6-44B6-9BEA-2D905027720A}&quot;/&gt;&lt;isInvalidForFieldText val=&quot;0&quot;/&gt;&lt;Image&gt;&lt;filename val=&quot;C:\Users\VBADENHolcoJ\AppData\Local\Temp\1\CP928014069199Session\CPTrustFolder928014069199\PPTImport928014258569\data\asimages\{9544C18B-9DB6-44B6-9BEA-2D905027720A}_15.png&quot;/&gt;&lt;left val=&quot;0&quot;/&gt;&lt;top val=&quot;272&quot;/&gt;&lt;width val=&quot;961&quot;/&gt;&lt;height val=&quot;203&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heme/theme1.xml><?xml version="1.0" encoding="utf-8"?>
<a:theme xmlns:a="http://schemas.openxmlformats.org/drawingml/2006/main" name="VA Design Style Theme 2">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A Design Style Theme 2" id="{C5BD25DC-0143-4CCF-A545-73E8ADC613D3}" vid="{5E701D01-C0B6-4B5B-8490-637E8CC6B9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DB869E3E810774AA7B17315F3F50FE5" ma:contentTypeVersion="3" ma:contentTypeDescription="Create a new document." ma:contentTypeScope="" ma:versionID="a92e5099b9d4665426d5e2f5210929e0">
  <xsd:schema xmlns:xsd="http://www.w3.org/2001/XMLSchema" xmlns:xs="http://www.w3.org/2001/XMLSchema" xmlns:p="http://schemas.microsoft.com/office/2006/metadata/properties" xmlns:ns2="b62c6c12-24c5-4d47-ac4d-c5cc93bcdf7b" targetNamespace="http://schemas.microsoft.com/office/2006/metadata/properties" ma:root="true" ma:fieldsID="f00e8daebf23d3a43a83cbf8cd51dded" ns2:_="">
    <xsd:import namespace="b62c6c12-24c5-4d47-ac4d-c5cc93bcdf7b"/>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2c6c12-24c5-4d47-ac4d-c5cc93bcdf7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b62c6c12-24c5-4d47-ac4d-c5cc93bcdf7b">RO317-839076992-15112</_dlc_DocId>
    <_dlc_DocIdUrl xmlns="b62c6c12-24c5-4d47-ac4d-c5cc93bcdf7b">
      <Url>https://vaww.vashare.vba.va.gov/sites/SPTNCIO/focusedveterans/training/VSRvirtualtraining/_layouts/15/DocIdRedir.aspx?ID=RO317-839076992-15112</Url>
      <Description>RO317-839076992-15112</Description>
    </_dlc_DocIdUrl>
  </documentManagement>
</p:properties>
</file>

<file path=customXml/itemProps1.xml><?xml version="1.0" encoding="utf-8"?>
<ds:datastoreItem xmlns:ds="http://schemas.openxmlformats.org/officeDocument/2006/customXml" ds:itemID="{94567239-2D12-4DA4-ACBD-83B3EAAAF41E}">
  <ds:schemaRefs>
    <ds:schemaRef ds:uri="http://schemas.microsoft.com/sharepoint/v3/contenttype/forms"/>
  </ds:schemaRefs>
</ds:datastoreItem>
</file>

<file path=customXml/itemProps2.xml><?xml version="1.0" encoding="utf-8"?>
<ds:datastoreItem xmlns:ds="http://schemas.openxmlformats.org/officeDocument/2006/customXml" ds:itemID="{F7950644-92ED-4E86-BDFC-5C32F42719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2c6c12-24c5-4d47-ac4d-c5cc93bcdf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5DBE40C-E79F-4960-8CB6-C28E1CE322E4}">
  <ds:schemaRefs>
    <ds:schemaRef ds:uri="http://schemas.microsoft.com/sharepoint/events"/>
  </ds:schemaRefs>
</ds:datastoreItem>
</file>

<file path=customXml/itemProps4.xml><?xml version="1.0" encoding="utf-8"?>
<ds:datastoreItem xmlns:ds="http://schemas.openxmlformats.org/officeDocument/2006/customXml" ds:itemID="{A35E050F-F6DD-446A-BC54-722BE857956D}">
  <ds:schemaRefs>
    <ds:schemaRef ds:uri="http://schemas.microsoft.com/office/infopath/2007/PartnerControls"/>
    <ds:schemaRef ds:uri="b62c6c12-24c5-4d47-ac4d-c5cc93bcdf7b"/>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VA Design Style Theme 2</Template>
  <TotalTime>7999</TotalTime>
  <Words>1691</Words>
  <Application>Microsoft Office PowerPoint</Application>
  <PresentationFormat>On-screen Show (4:3)</PresentationFormat>
  <Paragraphs>182</Paragraphs>
  <Slides>35</Slides>
  <Notes>35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Tahoma</vt:lpstr>
      <vt:lpstr>Times New Roman</vt:lpstr>
      <vt:lpstr>Verdana</vt:lpstr>
      <vt:lpstr>VA Design Style Theme 2</vt:lpstr>
      <vt:lpstr>VBMS-R TipMaster Prompts for Addressing Chap 35 and SMC HB Entitlement</vt:lpstr>
      <vt:lpstr>Agenda</vt:lpstr>
      <vt:lpstr>Introduction to VBMS-R TipMaster Prompts for Addressing Chap 35 and SMC HB Entitlement</vt:lpstr>
      <vt:lpstr>Purpose of the Lesson</vt:lpstr>
      <vt:lpstr>Motivation</vt:lpstr>
      <vt:lpstr>Lesson Objectives</vt:lpstr>
      <vt:lpstr>References</vt:lpstr>
      <vt:lpstr>Topic 1: Purpose of Tip Master Within VBMS-R  </vt:lpstr>
      <vt:lpstr>Purpose of Tip Master Prompt</vt:lpstr>
      <vt:lpstr>Purpose of Tip Master Prompt (cont.)</vt:lpstr>
      <vt:lpstr>Using Tip Master</vt:lpstr>
      <vt:lpstr>Using Tip Master (cont.)</vt:lpstr>
      <vt:lpstr>Knowledge Check</vt:lpstr>
      <vt:lpstr>Topic 2: Tip Master Prompts for 38 USC Chapter 35</vt:lpstr>
      <vt:lpstr>Scenario 1: Establishing DEA/Chapter 35</vt:lpstr>
      <vt:lpstr>VBMS-R will automatically create an “Other-Ancillary Decisions” issue when it believes entitlement to an ancillary benefit is grantable and within the scope of the claim. The RVSR is to determine if an ancillary benefit is warranted.</vt:lpstr>
      <vt:lpstr>Under the “Category” section of issue management screen click the downward arrow and highlight “other”.</vt:lpstr>
      <vt:lpstr>Under the “Subject” section click the downward arrow and select “Ancillary Decisions” then click “enter decision” in lower right-hand corner</vt:lpstr>
      <vt:lpstr>Under the “Decision” section click the downward arrow and select Basic Eligibility under 38 USC Ch 35. </vt:lpstr>
      <vt:lpstr>Enter a “From Date”.  Enter a “To Date” if applicable.  Then select “OK”</vt:lpstr>
      <vt:lpstr>Select the appropriate descriptive reason for CH35 grant and then select “Accept”</vt:lpstr>
      <vt:lpstr>To further qualify your analysis select and add the available reason provided as you want them to appear in your narrative and select “Add”.  Then click on “Accept”</vt:lpstr>
      <vt:lpstr>The required text to be included into the Veteran’s rating decision will appear. It remains the RVSR’s responsibility to review the “Reasons for Decision” for completeness and accuracy. Copy accepted narrative language to the Reasons for Decision section. Then click on “OK” located in bottom right-hand corner.</vt:lpstr>
      <vt:lpstr>Your ancillary issue “Eligibility to Dependents Educational Assistance under 38 U.S.C. Chapter 35” has been created.</vt:lpstr>
      <vt:lpstr>Knowledge Check</vt:lpstr>
      <vt:lpstr>Topic 3: Tip Master Prompt for Special Monthly Compensation (SMC) Housebound (HB) </vt:lpstr>
      <vt:lpstr>Prompts for SMC Housebound (HB) Scenario 2</vt:lpstr>
      <vt:lpstr>During the “Document” review phase, Tip-Master will prompt the RVSR to review the rating decision to address “statutory housebound”. The RVSR MUST click on the “red sentence” to further investigate whether a grant is warranted. </vt:lpstr>
      <vt:lpstr>Follow the tip-master prompt by clicking the “Yellow hyperlink” (see arrow) failing to do this could result in a critical error for missing an issue the Veteran is entitled to.</vt:lpstr>
      <vt:lpstr>Next the RVSR must determine if the Tip-Master prompt is correct in indicating SMC Housebound criteria is met.  If this entitlement is met click “YES” if not click “NO”.</vt:lpstr>
      <vt:lpstr>If you select “NO” you will be prompted to select one or more reasons as to why you did not grant SMC. You then will select “Save”</vt:lpstr>
      <vt:lpstr>Selecting “YES” will prompt a statement asking if the RVSR wants to grant SMC Housebound for the rating period from XX/XX/XXXX (effective date).  RVSR must select save. [See arrow]</vt:lpstr>
      <vt:lpstr>Once the Rater chooses “YES” and save you will be taken to VBMS “Issue Management” screen and the RVSR can now address SMC HB issue. </vt:lpstr>
      <vt:lpstr>Knowledge Check</vt:lpstr>
      <vt:lpstr>Review</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VBMS-R TipMaster Prompts for addressing Chap 35 and SMC HB Entitlement PowerPoint Presentation</dc:title>
  <dc:subject>VSR</dc:subject>
  <dc:creator>Department of Veterans Affairs, Veterans Benefits Administration, Compensation Service, STAFF</dc:creator>
  <cp:keywords>VBMS-R, TipMaster prompts, prompts, rating decision, SMC, Housebound, AncillaryBenefits, Entitlements, DEA, Chapter 35</cp:keywords>
  <dc:description>This lesson introduces employees to the functions of the body systems.</dc:description>
  <cp:lastModifiedBy>Kathy Poole</cp:lastModifiedBy>
  <cp:revision>544</cp:revision>
  <dcterms:created xsi:type="dcterms:W3CDTF">2014-04-30T02:32:11Z</dcterms:created>
  <dcterms:modified xsi:type="dcterms:W3CDTF">2020-09-28T17:42:26Z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0x0101003DB869E3E810774AA7B17315F3F50FE5</vt:lpwstr>
  </property>
  <property fmtid="{D5CDD505-2E9C-101B-9397-08002B2CF9AE}" pid="8" name="Language">
    <vt:lpwstr>en</vt:lpwstr>
  </property>
  <property fmtid="{D5CDD505-2E9C-101B-9397-08002B2CF9AE}" pid="9" name="Type">
    <vt:lpwstr>Presentation</vt:lpwstr>
  </property>
  <property fmtid="{D5CDD505-2E9C-101B-9397-08002B2CF9AE}" pid="10" name="_dlc_DocIdItemGuid">
    <vt:lpwstr>0e51e03e-5f32-436c-a902-297410b2b273</vt:lpwstr>
  </property>
</Properties>
</file>