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7.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8.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2.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3.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6.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7.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8.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9.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2.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23.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4.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27.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8.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29.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30.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31.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34.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35.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36.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39.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40.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41.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42.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48"/>
  </p:notesMasterIdLst>
  <p:handoutMasterIdLst>
    <p:handoutMasterId r:id="rId49"/>
  </p:handoutMasterIdLst>
  <p:sldIdLst>
    <p:sldId id="257" r:id="rId5"/>
    <p:sldId id="358" r:id="rId6"/>
    <p:sldId id="360" r:id="rId7"/>
    <p:sldId id="318" r:id="rId8"/>
    <p:sldId id="348" r:id="rId9"/>
    <p:sldId id="324" r:id="rId10"/>
    <p:sldId id="307" r:id="rId11"/>
    <p:sldId id="361" r:id="rId12"/>
    <p:sldId id="362" r:id="rId13"/>
    <p:sldId id="381" r:id="rId14"/>
    <p:sldId id="369" r:id="rId15"/>
    <p:sldId id="370" r:id="rId16"/>
    <p:sldId id="371" r:id="rId17"/>
    <p:sldId id="372" r:id="rId18"/>
    <p:sldId id="351" r:id="rId19"/>
    <p:sldId id="264" r:id="rId20"/>
    <p:sldId id="365" r:id="rId21"/>
    <p:sldId id="364" r:id="rId22"/>
    <p:sldId id="328" r:id="rId23"/>
    <p:sldId id="366" r:id="rId24"/>
    <p:sldId id="382" r:id="rId25"/>
    <p:sldId id="373" r:id="rId26"/>
    <p:sldId id="374" r:id="rId27"/>
    <p:sldId id="375" r:id="rId28"/>
    <p:sldId id="376" r:id="rId29"/>
    <p:sldId id="363" r:id="rId30"/>
    <p:sldId id="311" r:id="rId31"/>
    <p:sldId id="367" r:id="rId32"/>
    <p:sldId id="368" r:id="rId33"/>
    <p:sldId id="344" r:id="rId34"/>
    <p:sldId id="384" r:id="rId35"/>
    <p:sldId id="350" r:id="rId36"/>
    <p:sldId id="383" r:id="rId37"/>
    <p:sldId id="377" r:id="rId38"/>
    <p:sldId id="378" r:id="rId39"/>
    <p:sldId id="379" r:id="rId40"/>
    <p:sldId id="380" r:id="rId41"/>
    <p:sldId id="353" r:id="rId42"/>
    <p:sldId id="310" r:id="rId43"/>
    <p:sldId id="345" r:id="rId44"/>
    <p:sldId id="346" r:id="rId45"/>
    <p:sldId id="309" r:id="rId46"/>
    <p:sldId id="296" r:id="rId47"/>
  </p:sldIdLst>
  <p:sldSz cx="9144000" cy="6858000" type="screen4x3"/>
  <p:notesSz cx="6858000" cy="92964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NGER, JOANNE, VBADEN Trng Facility" initials="GJVTF" lastIdx="3" clrIdx="0"/>
  <p:cmAuthor id="1" name="Davis, James C., VBABALT\ACAD" initials="JCD" lastIdx="1" clrIdx="1"/>
  <p:cmAuthor id="2" name="Radine Mace" initials="RM" lastIdx="3" clrIdx="2"/>
  <p:cmAuthor id="3" name="Meyer, Julia, VBADENV Trng Facility" initials="MJVTF" lastIdx="4" clrIdx="3">
    <p:extLst>
      <p:ext uri="{19B8F6BF-5375-455C-9EA6-DF929625EA0E}">
        <p15:presenceInfo xmlns:p15="http://schemas.microsoft.com/office/powerpoint/2012/main" userId="S-1-5-21-1409082233-764733703-682003330-276692" providerId="AD"/>
      </p:ext>
    </p:extLst>
  </p:cmAuthor>
  <p:cmAuthor id="4" name="Davis, Karen E., VBABALT\ACAD" initials="DKEV" lastIdx="1" clrIdx="4">
    <p:extLst>
      <p:ext uri="{19B8F6BF-5375-455C-9EA6-DF929625EA0E}">
        <p15:presenceInfo xmlns:p15="http://schemas.microsoft.com/office/powerpoint/2012/main" userId="S-1-5-21-1409082233-764733703-682003330-440988" providerId="AD"/>
      </p:ext>
    </p:extLst>
  </p:cmAuthor>
  <p:cmAuthor id="5" name="Jones, Melissa VBADEN Trng Facility" initials="JMVTF" lastIdx="1" clrIdx="5">
    <p:extLst>
      <p:ext uri="{19B8F6BF-5375-455C-9EA6-DF929625EA0E}">
        <p15:presenceInfo xmlns:p15="http://schemas.microsoft.com/office/powerpoint/2012/main" userId="S::Melissa.Jones3@va.gov::abc06ff8-990e-4b08-b70c-45549bea2d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30" autoAdjust="0"/>
    <p:restoredTop sz="70175" autoAdjust="0"/>
  </p:normalViewPr>
  <p:slideViewPr>
    <p:cSldViewPr snapToGrid="0">
      <p:cViewPr varScale="1">
        <p:scale>
          <a:sx n="77" d="100"/>
          <a:sy n="77" d="100"/>
        </p:scale>
        <p:origin x="132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 orient="horz"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2830" tIns="46415" rIns="92830" bIns="46415" rtlCol="0"/>
          <a:lstStyle>
            <a:lvl1pPr algn="r">
              <a:defRPr sz="1200"/>
            </a:lvl1pPr>
          </a:lstStyle>
          <a:p>
            <a:fld id="{13DACAB9-A087-46C6-8392-9DA45A27783B}" type="datetimeFigureOut">
              <a:rPr lang="en-US" smtClean="0"/>
              <a:t>1/4/2021</a:t>
            </a:fld>
            <a:endParaRPr lang="en-US" dirty="0"/>
          </a:p>
        </p:txBody>
      </p:sp>
      <p:sp>
        <p:nvSpPr>
          <p:cNvPr id="4" name="Footer Placeholder 3"/>
          <p:cNvSpPr>
            <a:spLocks noGrp="1"/>
          </p:cNvSpPr>
          <p:nvPr>
            <p:ph type="ftr" sz="quarter" idx="2"/>
          </p:nvPr>
        </p:nvSpPr>
        <p:spPr>
          <a:xfrm>
            <a:off x="0" y="8829966"/>
            <a:ext cx="2971800" cy="464820"/>
          </a:xfrm>
          <a:prstGeom prst="rect">
            <a:avLst/>
          </a:prstGeom>
        </p:spPr>
        <p:txBody>
          <a:bodyPr vert="horz" lIns="92830" tIns="46415" rIns="92830" bIns="464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6"/>
            <a:ext cx="2971800" cy="464820"/>
          </a:xfrm>
          <a:prstGeom prst="rect">
            <a:avLst/>
          </a:prstGeom>
        </p:spPr>
        <p:txBody>
          <a:bodyPr vert="horz" lIns="92830" tIns="46415" rIns="92830" bIns="46415" rtlCol="0" anchor="b"/>
          <a:lstStyle>
            <a:lvl1pPr algn="r">
              <a:defRPr sz="1200"/>
            </a:lvl1pPr>
          </a:lstStyle>
          <a:p>
            <a:fld id="{D34BF439-490C-45C3-9C2D-A971383A48DD}" type="slidenum">
              <a:rPr lang="en-US" smtClean="0"/>
              <a:t>‹#›</a:t>
            </a:fld>
            <a:endParaRPr lang="en-US" dirty="0"/>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5"/>
          </a:xfrm>
          <a:prstGeom prst="rect">
            <a:avLst/>
          </a:prstGeom>
        </p:spPr>
        <p:txBody>
          <a:bodyPr vert="horz" lIns="92830" tIns="46415" rIns="92830" bIns="46415" rtlCol="0"/>
          <a:lstStyle>
            <a:lvl1pPr algn="r">
              <a:defRPr sz="1200"/>
            </a:lvl1pPr>
          </a:lstStyle>
          <a:p>
            <a:fld id="{3DF05838-7BCA-4652-9007-BD0302928936}" type="datetimeFigureOut">
              <a:rPr lang="en-US" smtClean="0"/>
              <a:t>1/4/2021</a:t>
            </a:fld>
            <a:endParaRPr lang="en-US" dirty="0"/>
          </a:p>
        </p:txBody>
      </p:sp>
      <p:sp>
        <p:nvSpPr>
          <p:cNvPr id="4" name="Slide Image Placeholder 3"/>
          <p:cNvSpPr>
            <a:spLocks noGrp="1" noRot="1" noChangeAspect="1"/>
          </p:cNvSpPr>
          <p:nvPr>
            <p:ph type="sldImg" idx="2"/>
          </p:nvPr>
        </p:nvSpPr>
        <p:spPr>
          <a:xfrm>
            <a:off x="1336675" y="1162050"/>
            <a:ext cx="4184650" cy="3138488"/>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4"/>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8"/>
            <a:ext cx="2971800" cy="466434"/>
          </a:xfrm>
          <a:prstGeom prst="rect">
            <a:avLst/>
          </a:prstGeom>
        </p:spPr>
        <p:txBody>
          <a:bodyPr vert="horz" lIns="92830" tIns="46415" rIns="92830" bIns="46415"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cfr.gov/cgi-bin/text-idx?SID=2eb3a1647cf22e71b98a5cc2647a85a5&amp;mc=true&amp;node=se38.1.3_14&amp;rgn=div8" TargetMode="External"/><Relationship Id="rId7" Type="http://schemas.openxmlformats.org/officeDocument/2006/relationships/hyperlink" Target="https://www.ecfr.gov/cgi-bin/text-idx?SID=dbfb9cf4e753f3f155f2bbd6100dff18&amp;mc=true&amp;node=se38.1.3_1401&amp;rgn=div8"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ecfr.gov/cgi-bin/text-idx?SID=1ce31eae2df6edd7a0ef5fc591371cab&amp;mc=true&amp;node=se38.1.3_1204&amp;rgn=div8" TargetMode="External"/><Relationship Id="rId5" Type="http://schemas.openxmlformats.org/officeDocument/2006/relationships/hyperlink" Target="https://www.ecfr.gov/cgi-bin/text-idx?SID=3ffc910db19239d5678ab14c650713bd&amp;mc=true&amp;node=se38.1.3_157&amp;rgn=div8" TargetMode="External"/><Relationship Id="rId4" Type="http://schemas.openxmlformats.org/officeDocument/2006/relationships/hyperlink" Target="https://www.ecfr.gov/cgi-bin/text-idx?SID=3ffc910db19239d5678ab14c650713bd&amp;mc=true&amp;node=se38.1.3_150&amp;rgn=div8"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dirty="0"/>
          </a:p>
        </p:txBody>
      </p:sp>
    </p:spTree>
    <p:extLst>
      <p:ext uri="{BB962C8B-B14F-4D97-AF65-F5344CB8AC3E}">
        <p14:creationId xmlns:p14="http://schemas.microsoft.com/office/powerpoint/2010/main" val="417102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Instructor Notes</a:t>
            </a:r>
            <a:r>
              <a:rPr lang="en-US" dirty="0"/>
              <a:t>:</a:t>
            </a:r>
          </a:p>
          <a:p>
            <a:r>
              <a:rPr lang="en-US" dirty="0"/>
              <a:t>The next few slides contain knowledge checks meant to check the comprehension of materials discussed in this topic.  The instructor should use these knowledge checks to engage the classroom in conversation and ensure the information provided is understood.</a:t>
            </a:r>
          </a:p>
        </p:txBody>
      </p:sp>
      <p:sp>
        <p:nvSpPr>
          <p:cNvPr id="4" name="Slide Number Placeholder 3"/>
          <p:cNvSpPr>
            <a:spLocks noGrp="1"/>
          </p:cNvSpPr>
          <p:nvPr>
            <p:ph type="sldNum" sz="quarter" idx="5"/>
          </p:nvPr>
        </p:nvSpPr>
        <p:spPr/>
        <p:txBody>
          <a:bodyPr/>
          <a:lstStyle/>
          <a:p>
            <a:fld id="{0E7C618C-DDD3-4DC9-ADAB-73264023D4F2}" type="slidenum">
              <a:rPr lang="en-US" smtClean="0"/>
              <a:t>10</a:t>
            </a:fld>
            <a:endParaRPr lang="en-US" dirty="0"/>
          </a:p>
        </p:txBody>
      </p:sp>
    </p:spTree>
    <p:extLst>
      <p:ext uri="{BB962C8B-B14F-4D97-AF65-F5344CB8AC3E}">
        <p14:creationId xmlns:p14="http://schemas.microsoft.com/office/powerpoint/2010/main" val="2995286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36675" y="1162050"/>
            <a:ext cx="4184650" cy="3138488"/>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u="sng" dirty="0"/>
              <a:t>Instructor Note:</a:t>
            </a:r>
          </a:p>
          <a:p>
            <a:pPr>
              <a:spcBef>
                <a:spcPct val="0"/>
              </a:spcBef>
            </a:pPr>
            <a:r>
              <a:rPr lang="en-US" u="none" dirty="0"/>
              <a:t>After discussion with the class, advance to the next slide to reveal the answer and explanation.</a:t>
            </a:r>
          </a:p>
          <a:p>
            <a:pPr>
              <a:spcBef>
                <a:spcPct val="0"/>
              </a:spcBef>
            </a:pPr>
            <a:endParaRPr lang="en-US" u="none" dirty="0"/>
          </a:p>
          <a:p>
            <a:pPr>
              <a:spcBef>
                <a:spcPct val="0"/>
              </a:spcBef>
            </a:pPr>
            <a:r>
              <a:rPr lang="en-US" u="sng" dirty="0"/>
              <a:t>Answer</a:t>
            </a:r>
            <a:r>
              <a:rPr lang="en-US" dirty="0"/>
              <a:t>: C. 30% – The Veteran must have at least 30% (can be more) to become entitled to the additional compensation benefit for their dependents.</a:t>
            </a:r>
          </a:p>
          <a:p>
            <a:pPr>
              <a:spcBef>
                <a:spcPct val="0"/>
              </a:spcBef>
            </a:pPr>
            <a:endParaRPr 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u="sng" dirty="0"/>
              <a:t>Objective</a:t>
            </a:r>
            <a:r>
              <a:rPr lang="en-US" dirty="0"/>
              <a:t>: </a:t>
            </a:r>
            <a:r>
              <a:rPr lang="en-US" sz="1200" kern="1200" dirty="0">
                <a:solidFill>
                  <a:schemeClr val="tx1"/>
                </a:solidFill>
                <a:effectLst/>
                <a:latin typeface="+mn-lt"/>
                <a:ea typeface="+mn-ea"/>
                <a:cs typeface="+mn-cs"/>
              </a:rPr>
              <a:t>Identify the overall disability rating required for a Veteran to be eligible for additional benefits for dependents</a:t>
            </a:r>
          </a:p>
          <a:p>
            <a:pPr>
              <a:spcBef>
                <a:spcPct val="0"/>
              </a:spcBef>
            </a:pPr>
            <a:endParaRPr lang="en-US" dirty="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174" eaLnBrk="0" hangingPunct="0">
              <a:defRPr sz="3100">
                <a:solidFill>
                  <a:schemeClr val="tx1"/>
                </a:solidFill>
                <a:latin typeface="Tahoma" pitchFamily="34" charset="0"/>
              </a:defRPr>
            </a:lvl1pPr>
            <a:lvl2pPr marL="740139" indent="-284668" defTabSz="925174" eaLnBrk="0" hangingPunct="0">
              <a:defRPr sz="3100">
                <a:solidFill>
                  <a:schemeClr val="tx1"/>
                </a:solidFill>
                <a:latin typeface="Tahoma" pitchFamily="34" charset="0"/>
              </a:defRPr>
            </a:lvl2pPr>
            <a:lvl3pPr marL="1138675" indent="-227735" defTabSz="925174" eaLnBrk="0" hangingPunct="0">
              <a:defRPr sz="3100">
                <a:solidFill>
                  <a:schemeClr val="tx1"/>
                </a:solidFill>
                <a:latin typeface="Tahoma" pitchFamily="34" charset="0"/>
              </a:defRPr>
            </a:lvl3pPr>
            <a:lvl4pPr marL="1594144" indent="-227735" defTabSz="925174" eaLnBrk="0" hangingPunct="0">
              <a:defRPr sz="3100">
                <a:solidFill>
                  <a:schemeClr val="tx1"/>
                </a:solidFill>
                <a:latin typeface="Tahoma" pitchFamily="34" charset="0"/>
              </a:defRPr>
            </a:lvl4pPr>
            <a:lvl5pPr marL="2049615" indent="-227735" defTabSz="925174" eaLnBrk="0" hangingPunct="0">
              <a:defRPr sz="3100">
                <a:solidFill>
                  <a:schemeClr val="tx1"/>
                </a:solidFill>
                <a:latin typeface="Tahoma" pitchFamily="34" charset="0"/>
              </a:defRPr>
            </a:lvl5pPr>
            <a:lvl6pPr marL="2505084" indent="-227735" defTabSz="925174" eaLnBrk="0" fontAlgn="base" hangingPunct="0">
              <a:spcBef>
                <a:spcPct val="0"/>
              </a:spcBef>
              <a:spcAft>
                <a:spcPct val="0"/>
              </a:spcAft>
              <a:defRPr sz="3100">
                <a:solidFill>
                  <a:schemeClr val="tx1"/>
                </a:solidFill>
                <a:latin typeface="Tahoma" pitchFamily="34" charset="0"/>
              </a:defRPr>
            </a:lvl6pPr>
            <a:lvl7pPr marL="2960554" indent="-227735" defTabSz="925174" eaLnBrk="0" fontAlgn="base" hangingPunct="0">
              <a:spcBef>
                <a:spcPct val="0"/>
              </a:spcBef>
              <a:spcAft>
                <a:spcPct val="0"/>
              </a:spcAft>
              <a:defRPr sz="3100">
                <a:solidFill>
                  <a:schemeClr val="tx1"/>
                </a:solidFill>
                <a:latin typeface="Tahoma" pitchFamily="34" charset="0"/>
              </a:defRPr>
            </a:lvl7pPr>
            <a:lvl8pPr marL="3416024" indent="-227735" defTabSz="925174" eaLnBrk="0" fontAlgn="base" hangingPunct="0">
              <a:spcBef>
                <a:spcPct val="0"/>
              </a:spcBef>
              <a:spcAft>
                <a:spcPct val="0"/>
              </a:spcAft>
              <a:defRPr sz="3100">
                <a:solidFill>
                  <a:schemeClr val="tx1"/>
                </a:solidFill>
                <a:latin typeface="Tahoma" pitchFamily="34" charset="0"/>
              </a:defRPr>
            </a:lvl8pPr>
            <a:lvl9pPr marL="3871494" indent="-227735" defTabSz="925174" eaLnBrk="0" fontAlgn="base" hangingPunct="0">
              <a:spcBef>
                <a:spcPct val="0"/>
              </a:spcBef>
              <a:spcAft>
                <a:spcPct val="0"/>
              </a:spcAft>
              <a:defRPr sz="3100">
                <a:solidFill>
                  <a:schemeClr val="tx1"/>
                </a:solidFill>
                <a:latin typeface="Tahoma" pitchFamily="34" charset="0"/>
              </a:defRPr>
            </a:lvl9pPr>
          </a:lstStyle>
          <a:p>
            <a:endParaRPr lang="en-US" sz="1200" dirty="0"/>
          </a:p>
        </p:txBody>
      </p:sp>
    </p:spTree>
    <p:extLst>
      <p:ext uri="{BB962C8B-B14F-4D97-AF65-F5344CB8AC3E}">
        <p14:creationId xmlns:p14="http://schemas.microsoft.com/office/powerpoint/2010/main" val="2357448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36675" y="1162050"/>
            <a:ext cx="4184650" cy="3138488"/>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u="sng" dirty="0"/>
              <a:t>Answer</a:t>
            </a:r>
            <a:r>
              <a:rPr lang="en-US" dirty="0"/>
              <a:t>: C – The Veteran must have at least 30% (can be more) to become entitled to the additional compensation benefit for their dependents.</a:t>
            </a:r>
          </a:p>
          <a:p>
            <a:pPr>
              <a:spcBef>
                <a:spcPct val="0"/>
              </a:spcBef>
            </a:pPr>
            <a:endParaRPr 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u="sng" dirty="0"/>
              <a:t>Objective</a:t>
            </a:r>
            <a:r>
              <a:rPr lang="en-US" dirty="0"/>
              <a:t>: </a:t>
            </a:r>
            <a:r>
              <a:rPr lang="en-US" sz="1200" kern="1200" dirty="0">
                <a:solidFill>
                  <a:schemeClr val="tx1"/>
                </a:solidFill>
                <a:effectLst/>
                <a:latin typeface="+mn-lt"/>
                <a:ea typeface="+mn-ea"/>
                <a:cs typeface="+mn-cs"/>
              </a:rPr>
              <a:t>Identify the overall disability rating required for a Veteran to be eligible for additional benefits for dependents</a:t>
            </a:r>
          </a:p>
          <a:p>
            <a:pPr>
              <a:spcBef>
                <a:spcPct val="0"/>
              </a:spcBef>
            </a:pPr>
            <a:endParaRPr lang="en-US" dirty="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174" eaLnBrk="0" hangingPunct="0">
              <a:defRPr sz="3100">
                <a:solidFill>
                  <a:schemeClr val="tx1"/>
                </a:solidFill>
                <a:latin typeface="Tahoma" pitchFamily="34" charset="0"/>
              </a:defRPr>
            </a:lvl1pPr>
            <a:lvl2pPr marL="740139" indent="-284668" defTabSz="925174" eaLnBrk="0" hangingPunct="0">
              <a:defRPr sz="3100">
                <a:solidFill>
                  <a:schemeClr val="tx1"/>
                </a:solidFill>
                <a:latin typeface="Tahoma" pitchFamily="34" charset="0"/>
              </a:defRPr>
            </a:lvl2pPr>
            <a:lvl3pPr marL="1138675" indent="-227735" defTabSz="925174" eaLnBrk="0" hangingPunct="0">
              <a:defRPr sz="3100">
                <a:solidFill>
                  <a:schemeClr val="tx1"/>
                </a:solidFill>
                <a:latin typeface="Tahoma" pitchFamily="34" charset="0"/>
              </a:defRPr>
            </a:lvl3pPr>
            <a:lvl4pPr marL="1594144" indent="-227735" defTabSz="925174" eaLnBrk="0" hangingPunct="0">
              <a:defRPr sz="3100">
                <a:solidFill>
                  <a:schemeClr val="tx1"/>
                </a:solidFill>
                <a:latin typeface="Tahoma" pitchFamily="34" charset="0"/>
              </a:defRPr>
            </a:lvl4pPr>
            <a:lvl5pPr marL="2049615" indent="-227735" defTabSz="925174" eaLnBrk="0" hangingPunct="0">
              <a:defRPr sz="3100">
                <a:solidFill>
                  <a:schemeClr val="tx1"/>
                </a:solidFill>
                <a:latin typeface="Tahoma" pitchFamily="34" charset="0"/>
              </a:defRPr>
            </a:lvl5pPr>
            <a:lvl6pPr marL="2505084" indent="-227735" defTabSz="925174" eaLnBrk="0" fontAlgn="base" hangingPunct="0">
              <a:spcBef>
                <a:spcPct val="0"/>
              </a:spcBef>
              <a:spcAft>
                <a:spcPct val="0"/>
              </a:spcAft>
              <a:defRPr sz="3100">
                <a:solidFill>
                  <a:schemeClr val="tx1"/>
                </a:solidFill>
                <a:latin typeface="Tahoma" pitchFamily="34" charset="0"/>
              </a:defRPr>
            </a:lvl6pPr>
            <a:lvl7pPr marL="2960554" indent="-227735" defTabSz="925174" eaLnBrk="0" fontAlgn="base" hangingPunct="0">
              <a:spcBef>
                <a:spcPct val="0"/>
              </a:spcBef>
              <a:spcAft>
                <a:spcPct val="0"/>
              </a:spcAft>
              <a:defRPr sz="3100">
                <a:solidFill>
                  <a:schemeClr val="tx1"/>
                </a:solidFill>
                <a:latin typeface="Tahoma" pitchFamily="34" charset="0"/>
              </a:defRPr>
            </a:lvl7pPr>
            <a:lvl8pPr marL="3416024" indent="-227735" defTabSz="925174" eaLnBrk="0" fontAlgn="base" hangingPunct="0">
              <a:spcBef>
                <a:spcPct val="0"/>
              </a:spcBef>
              <a:spcAft>
                <a:spcPct val="0"/>
              </a:spcAft>
              <a:defRPr sz="3100">
                <a:solidFill>
                  <a:schemeClr val="tx1"/>
                </a:solidFill>
                <a:latin typeface="Tahoma" pitchFamily="34" charset="0"/>
              </a:defRPr>
            </a:lvl8pPr>
            <a:lvl9pPr marL="3871494" indent="-227735" defTabSz="925174" eaLnBrk="0" fontAlgn="base" hangingPunct="0">
              <a:spcBef>
                <a:spcPct val="0"/>
              </a:spcBef>
              <a:spcAft>
                <a:spcPct val="0"/>
              </a:spcAft>
              <a:defRPr sz="3100">
                <a:solidFill>
                  <a:schemeClr val="tx1"/>
                </a:solidFill>
                <a:latin typeface="Tahoma" pitchFamily="34" charset="0"/>
              </a:defRPr>
            </a:lvl9pPr>
          </a:lstStyle>
          <a:p>
            <a:endParaRPr lang="en-US" sz="1200" dirty="0"/>
          </a:p>
        </p:txBody>
      </p:sp>
    </p:spTree>
    <p:extLst>
      <p:ext uri="{BB962C8B-B14F-4D97-AF65-F5344CB8AC3E}">
        <p14:creationId xmlns:p14="http://schemas.microsoft.com/office/powerpoint/2010/main" val="43277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36675" y="1162050"/>
            <a:ext cx="4184650" cy="3138488"/>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u="sng" dirty="0"/>
              <a:t>Instructor Note:</a:t>
            </a:r>
          </a:p>
          <a:p>
            <a:pPr>
              <a:spcBef>
                <a:spcPct val="0"/>
              </a:spcBef>
            </a:pPr>
            <a:r>
              <a:rPr lang="en-US" u="none" dirty="0"/>
              <a:t>After discussion with the class, advance to the next slide to reveal the answer and explanation.</a:t>
            </a:r>
          </a:p>
          <a:p>
            <a:pPr>
              <a:spcBef>
                <a:spcPct val="0"/>
              </a:spcBef>
            </a:pPr>
            <a:endParaRPr lang="en-US" u="none" dirty="0"/>
          </a:p>
          <a:p>
            <a:pPr>
              <a:spcBef>
                <a:spcPct val="0"/>
              </a:spcBef>
            </a:pPr>
            <a:r>
              <a:rPr lang="en-US" u="sng" dirty="0"/>
              <a:t>Answers</a:t>
            </a:r>
            <a:r>
              <a:rPr lang="en-US" dirty="0"/>
              <a:t>: A. Spouse; C. Stepchild (in Veteran household); F. School Child; G. Father (financially dependent)</a:t>
            </a:r>
          </a:p>
          <a:p>
            <a:pPr>
              <a:spcBef>
                <a:spcPct val="0"/>
              </a:spcBef>
            </a:pPr>
            <a:endParaRPr 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u="sng" dirty="0"/>
              <a:t>Objective</a:t>
            </a:r>
            <a:r>
              <a:rPr lang="en-US" dirty="0"/>
              <a:t>: </a:t>
            </a:r>
            <a:r>
              <a:rPr lang="en-US" sz="1200" kern="1200" dirty="0">
                <a:solidFill>
                  <a:schemeClr val="tx1"/>
                </a:solidFill>
                <a:effectLst/>
                <a:latin typeface="+mn-lt"/>
                <a:ea typeface="+mn-ea"/>
                <a:cs typeface="+mn-cs"/>
              </a:rPr>
              <a:t>Identify the types of dependents for whom the Veteran may be paid additional compensation</a:t>
            </a:r>
          </a:p>
          <a:p>
            <a:pPr>
              <a:spcBef>
                <a:spcPct val="0"/>
              </a:spcBef>
            </a:pPr>
            <a:endParaRPr lang="en-US" dirty="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174" eaLnBrk="0" hangingPunct="0">
              <a:defRPr sz="3100">
                <a:solidFill>
                  <a:schemeClr val="tx1"/>
                </a:solidFill>
                <a:latin typeface="Tahoma" pitchFamily="34" charset="0"/>
              </a:defRPr>
            </a:lvl1pPr>
            <a:lvl2pPr marL="740139" indent="-284668" defTabSz="925174" eaLnBrk="0" hangingPunct="0">
              <a:defRPr sz="3100">
                <a:solidFill>
                  <a:schemeClr val="tx1"/>
                </a:solidFill>
                <a:latin typeface="Tahoma" pitchFamily="34" charset="0"/>
              </a:defRPr>
            </a:lvl2pPr>
            <a:lvl3pPr marL="1138675" indent="-227735" defTabSz="925174" eaLnBrk="0" hangingPunct="0">
              <a:defRPr sz="3100">
                <a:solidFill>
                  <a:schemeClr val="tx1"/>
                </a:solidFill>
                <a:latin typeface="Tahoma" pitchFamily="34" charset="0"/>
              </a:defRPr>
            </a:lvl3pPr>
            <a:lvl4pPr marL="1594144" indent="-227735" defTabSz="925174" eaLnBrk="0" hangingPunct="0">
              <a:defRPr sz="3100">
                <a:solidFill>
                  <a:schemeClr val="tx1"/>
                </a:solidFill>
                <a:latin typeface="Tahoma" pitchFamily="34" charset="0"/>
              </a:defRPr>
            </a:lvl4pPr>
            <a:lvl5pPr marL="2049615" indent="-227735" defTabSz="925174" eaLnBrk="0" hangingPunct="0">
              <a:defRPr sz="3100">
                <a:solidFill>
                  <a:schemeClr val="tx1"/>
                </a:solidFill>
                <a:latin typeface="Tahoma" pitchFamily="34" charset="0"/>
              </a:defRPr>
            </a:lvl5pPr>
            <a:lvl6pPr marL="2505084" indent="-227735" defTabSz="925174" eaLnBrk="0" fontAlgn="base" hangingPunct="0">
              <a:spcBef>
                <a:spcPct val="0"/>
              </a:spcBef>
              <a:spcAft>
                <a:spcPct val="0"/>
              </a:spcAft>
              <a:defRPr sz="3100">
                <a:solidFill>
                  <a:schemeClr val="tx1"/>
                </a:solidFill>
                <a:latin typeface="Tahoma" pitchFamily="34" charset="0"/>
              </a:defRPr>
            </a:lvl6pPr>
            <a:lvl7pPr marL="2960554" indent="-227735" defTabSz="925174" eaLnBrk="0" fontAlgn="base" hangingPunct="0">
              <a:spcBef>
                <a:spcPct val="0"/>
              </a:spcBef>
              <a:spcAft>
                <a:spcPct val="0"/>
              </a:spcAft>
              <a:defRPr sz="3100">
                <a:solidFill>
                  <a:schemeClr val="tx1"/>
                </a:solidFill>
                <a:latin typeface="Tahoma" pitchFamily="34" charset="0"/>
              </a:defRPr>
            </a:lvl7pPr>
            <a:lvl8pPr marL="3416024" indent="-227735" defTabSz="925174" eaLnBrk="0" fontAlgn="base" hangingPunct="0">
              <a:spcBef>
                <a:spcPct val="0"/>
              </a:spcBef>
              <a:spcAft>
                <a:spcPct val="0"/>
              </a:spcAft>
              <a:defRPr sz="3100">
                <a:solidFill>
                  <a:schemeClr val="tx1"/>
                </a:solidFill>
                <a:latin typeface="Tahoma" pitchFamily="34" charset="0"/>
              </a:defRPr>
            </a:lvl8pPr>
            <a:lvl9pPr marL="3871494" indent="-227735" defTabSz="925174" eaLnBrk="0" fontAlgn="base" hangingPunct="0">
              <a:spcBef>
                <a:spcPct val="0"/>
              </a:spcBef>
              <a:spcAft>
                <a:spcPct val="0"/>
              </a:spcAft>
              <a:defRPr sz="3100">
                <a:solidFill>
                  <a:schemeClr val="tx1"/>
                </a:solidFill>
                <a:latin typeface="Tahoma" pitchFamily="34" charset="0"/>
              </a:defRPr>
            </a:lvl9pPr>
          </a:lstStyle>
          <a:p>
            <a:endParaRPr lang="en-US" sz="1200" dirty="0"/>
          </a:p>
        </p:txBody>
      </p:sp>
    </p:spTree>
    <p:extLst>
      <p:ext uri="{BB962C8B-B14F-4D97-AF65-F5344CB8AC3E}">
        <p14:creationId xmlns:p14="http://schemas.microsoft.com/office/powerpoint/2010/main" val="3168468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36675" y="1162050"/>
            <a:ext cx="4184650" cy="3138488"/>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u="sng" dirty="0"/>
              <a:t>Answers</a:t>
            </a:r>
            <a:r>
              <a:rPr lang="en-US" dirty="0"/>
              <a:t>: A. Spouse; C. Stepchild (in Veteran household); F. School Child; G. Father (financially dependent)</a:t>
            </a:r>
          </a:p>
          <a:p>
            <a:pPr>
              <a:spcBef>
                <a:spcPct val="0"/>
              </a:spcBef>
            </a:pPr>
            <a:endParaRPr 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u="sng" dirty="0"/>
              <a:t>Objective</a:t>
            </a:r>
            <a:r>
              <a:rPr lang="en-US" dirty="0"/>
              <a:t>: </a:t>
            </a:r>
            <a:r>
              <a:rPr lang="en-US" sz="1200" kern="1200" dirty="0">
                <a:solidFill>
                  <a:schemeClr val="tx1"/>
                </a:solidFill>
                <a:effectLst/>
                <a:latin typeface="+mn-lt"/>
                <a:ea typeface="+mn-ea"/>
                <a:cs typeface="+mn-cs"/>
              </a:rPr>
              <a:t>Identify the types of dependents for whom the Veteran may be paid additional compensation</a:t>
            </a:r>
          </a:p>
          <a:p>
            <a:pPr>
              <a:spcBef>
                <a:spcPct val="0"/>
              </a:spcBef>
            </a:pPr>
            <a:endParaRPr lang="en-US" dirty="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174" eaLnBrk="0" hangingPunct="0">
              <a:defRPr sz="3100">
                <a:solidFill>
                  <a:schemeClr val="tx1"/>
                </a:solidFill>
                <a:latin typeface="Tahoma" pitchFamily="34" charset="0"/>
              </a:defRPr>
            </a:lvl1pPr>
            <a:lvl2pPr marL="740139" indent="-284668" defTabSz="925174" eaLnBrk="0" hangingPunct="0">
              <a:defRPr sz="3100">
                <a:solidFill>
                  <a:schemeClr val="tx1"/>
                </a:solidFill>
                <a:latin typeface="Tahoma" pitchFamily="34" charset="0"/>
              </a:defRPr>
            </a:lvl2pPr>
            <a:lvl3pPr marL="1138675" indent="-227735" defTabSz="925174" eaLnBrk="0" hangingPunct="0">
              <a:defRPr sz="3100">
                <a:solidFill>
                  <a:schemeClr val="tx1"/>
                </a:solidFill>
                <a:latin typeface="Tahoma" pitchFamily="34" charset="0"/>
              </a:defRPr>
            </a:lvl3pPr>
            <a:lvl4pPr marL="1594144" indent="-227735" defTabSz="925174" eaLnBrk="0" hangingPunct="0">
              <a:defRPr sz="3100">
                <a:solidFill>
                  <a:schemeClr val="tx1"/>
                </a:solidFill>
                <a:latin typeface="Tahoma" pitchFamily="34" charset="0"/>
              </a:defRPr>
            </a:lvl4pPr>
            <a:lvl5pPr marL="2049615" indent="-227735" defTabSz="925174" eaLnBrk="0" hangingPunct="0">
              <a:defRPr sz="3100">
                <a:solidFill>
                  <a:schemeClr val="tx1"/>
                </a:solidFill>
                <a:latin typeface="Tahoma" pitchFamily="34" charset="0"/>
              </a:defRPr>
            </a:lvl5pPr>
            <a:lvl6pPr marL="2505084" indent="-227735" defTabSz="925174" eaLnBrk="0" fontAlgn="base" hangingPunct="0">
              <a:spcBef>
                <a:spcPct val="0"/>
              </a:spcBef>
              <a:spcAft>
                <a:spcPct val="0"/>
              </a:spcAft>
              <a:defRPr sz="3100">
                <a:solidFill>
                  <a:schemeClr val="tx1"/>
                </a:solidFill>
                <a:latin typeface="Tahoma" pitchFamily="34" charset="0"/>
              </a:defRPr>
            </a:lvl6pPr>
            <a:lvl7pPr marL="2960554" indent="-227735" defTabSz="925174" eaLnBrk="0" fontAlgn="base" hangingPunct="0">
              <a:spcBef>
                <a:spcPct val="0"/>
              </a:spcBef>
              <a:spcAft>
                <a:spcPct val="0"/>
              </a:spcAft>
              <a:defRPr sz="3100">
                <a:solidFill>
                  <a:schemeClr val="tx1"/>
                </a:solidFill>
                <a:latin typeface="Tahoma" pitchFamily="34" charset="0"/>
              </a:defRPr>
            </a:lvl7pPr>
            <a:lvl8pPr marL="3416024" indent="-227735" defTabSz="925174" eaLnBrk="0" fontAlgn="base" hangingPunct="0">
              <a:spcBef>
                <a:spcPct val="0"/>
              </a:spcBef>
              <a:spcAft>
                <a:spcPct val="0"/>
              </a:spcAft>
              <a:defRPr sz="3100">
                <a:solidFill>
                  <a:schemeClr val="tx1"/>
                </a:solidFill>
                <a:latin typeface="Tahoma" pitchFamily="34" charset="0"/>
              </a:defRPr>
            </a:lvl8pPr>
            <a:lvl9pPr marL="3871494" indent="-227735" defTabSz="925174" eaLnBrk="0" fontAlgn="base" hangingPunct="0">
              <a:spcBef>
                <a:spcPct val="0"/>
              </a:spcBef>
              <a:spcAft>
                <a:spcPct val="0"/>
              </a:spcAft>
              <a:defRPr sz="3100">
                <a:solidFill>
                  <a:schemeClr val="tx1"/>
                </a:solidFill>
                <a:latin typeface="Tahoma" pitchFamily="34" charset="0"/>
              </a:defRPr>
            </a:lvl9pPr>
          </a:lstStyle>
          <a:p>
            <a:endParaRPr lang="en-US" sz="1200" dirty="0"/>
          </a:p>
        </p:txBody>
      </p:sp>
    </p:spTree>
    <p:extLst>
      <p:ext uri="{BB962C8B-B14F-4D97-AF65-F5344CB8AC3E}">
        <p14:creationId xmlns:p14="http://schemas.microsoft.com/office/powerpoint/2010/main" val="3306122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topic will discuss:</a:t>
            </a:r>
          </a:p>
          <a:p>
            <a:pPr marL="171450" indent="-171450">
              <a:buFont typeface="Arial" panose="020B0604020202020204" pitchFamily="34" charset="0"/>
              <a:buChar char="•"/>
            </a:pPr>
            <a:r>
              <a:rPr lang="en-US" dirty="0"/>
              <a:t>Prescribed forms used to apply for additional benefits for dependents (</a:t>
            </a:r>
            <a:r>
              <a:rPr lang="en-US" i="1" dirty="0"/>
              <a:t>686c, 674, 21P-509, 0538</a:t>
            </a:r>
            <a:r>
              <a:rPr lang="en-US" dirty="0"/>
              <a:t>)</a:t>
            </a:r>
          </a:p>
          <a:p>
            <a:pPr marL="171450" indent="-171450">
              <a:buFont typeface="Arial" panose="020B0604020202020204" pitchFamily="34" charset="0"/>
              <a:buChar char="•"/>
            </a:pPr>
            <a:r>
              <a:rPr lang="en-US" dirty="0"/>
              <a:t>Forms can be completed by VBA RO or call center employees</a:t>
            </a:r>
          </a:p>
          <a:p>
            <a:pPr marL="171450" indent="-171450">
              <a:buFont typeface="Arial" panose="020B0604020202020204" pitchFamily="34" charset="0"/>
              <a:buChar char="•"/>
            </a:pPr>
            <a:r>
              <a:rPr lang="en-US" dirty="0"/>
              <a:t>Impact of the new form - </a:t>
            </a:r>
            <a:r>
              <a:rPr lang="en-US" i="1" dirty="0"/>
              <a:t>VA Form 21-686c </a:t>
            </a:r>
            <a:r>
              <a:rPr lang="en-US" dirty="0"/>
              <a:t>(September 2018 or Later) version</a:t>
            </a:r>
          </a:p>
          <a:p>
            <a:pPr marL="171450" indent="-171450">
              <a:buFont typeface="Arial" panose="020B0604020202020204" pitchFamily="34" charset="0"/>
              <a:buChar char="•"/>
            </a:pPr>
            <a:r>
              <a:rPr lang="en-US" dirty="0"/>
              <a:t>Prescribed form not needed for removals/reductions</a:t>
            </a:r>
          </a:p>
        </p:txBody>
      </p:sp>
      <p:sp>
        <p:nvSpPr>
          <p:cNvPr id="4" name="Slide Number Placeholder 3"/>
          <p:cNvSpPr>
            <a:spLocks noGrp="1"/>
          </p:cNvSpPr>
          <p:nvPr>
            <p:ph type="sldNum" sz="quarter" idx="5"/>
          </p:nvPr>
        </p:nvSpPr>
        <p:spPr/>
        <p:txBody>
          <a:bodyPr/>
          <a:lstStyle/>
          <a:p>
            <a:fld id="{0E7C618C-DDD3-4DC9-ADAB-73264023D4F2}" type="slidenum">
              <a:rPr lang="en-US" smtClean="0"/>
              <a:t>15</a:t>
            </a:fld>
            <a:endParaRPr lang="en-US" dirty="0"/>
          </a:p>
        </p:txBody>
      </p:sp>
    </p:spTree>
    <p:extLst>
      <p:ext uri="{BB962C8B-B14F-4D97-AF65-F5344CB8AC3E}">
        <p14:creationId xmlns:p14="http://schemas.microsoft.com/office/powerpoint/2010/main" val="3924518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r>
              <a:rPr lang="en-US" i="1" dirty="0"/>
              <a:t>M21-1 III.ii.2.B.1.b. </a:t>
            </a:r>
            <a:r>
              <a:rPr lang="en-US" dirty="0"/>
              <a:t>– Requirements for a Complete Claim Received on or After March 24, 2015</a:t>
            </a:r>
          </a:p>
          <a:p>
            <a:endParaRPr lang="en-US" dirty="0"/>
          </a:p>
          <a:p>
            <a:r>
              <a:rPr lang="en-US" dirty="0"/>
              <a:t>Again, we want the trainees to get familiar with these prescribed forms so that if the forms are received with an original claim, they understand that dependency is also potentially at issue with the EP 110/010.</a:t>
            </a:r>
          </a:p>
          <a:p>
            <a:endParaRPr lang="en-US" dirty="0"/>
          </a:p>
          <a:p>
            <a:r>
              <a:rPr lang="en-US" dirty="0"/>
              <a:t>Emphasize the purpose of each form, but you do not need to go into great detail about each form.  We will discuss more in depth the updated version of VA Form 21-686c (September 2018 or Later) in future slides.</a:t>
            </a:r>
          </a:p>
        </p:txBody>
      </p:sp>
      <p:sp>
        <p:nvSpPr>
          <p:cNvPr id="4" name="Slide Number Placeholder 3"/>
          <p:cNvSpPr>
            <a:spLocks noGrp="1"/>
          </p:cNvSpPr>
          <p:nvPr>
            <p:ph type="sldNum" sz="quarter" idx="5"/>
          </p:nvPr>
        </p:nvSpPr>
        <p:spPr/>
        <p:txBody>
          <a:bodyPr/>
          <a:lstStyle/>
          <a:p>
            <a:fld id="{0E7C618C-DDD3-4DC9-ADAB-73264023D4F2}" type="slidenum">
              <a:rPr lang="en-US" smtClean="0"/>
              <a:t>16</a:t>
            </a:fld>
            <a:endParaRPr lang="en-US" dirty="0"/>
          </a:p>
        </p:txBody>
      </p:sp>
    </p:spTree>
    <p:extLst>
      <p:ext uri="{BB962C8B-B14F-4D97-AF65-F5344CB8AC3E}">
        <p14:creationId xmlns:p14="http://schemas.microsoft.com/office/powerpoint/2010/main" val="1975013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r>
              <a:rPr lang="en-US" i="1" dirty="0"/>
              <a:t>M21-1 III.ii.2.B.1.b. </a:t>
            </a:r>
            <a:r>
              <a:rPr lang="en-US" dirty="0"/>
              <a:t>– Requirements for a Complete Claim Received on or After March 24, 2015</a:t>
            </a:r>
          </a:p>
          <a:p>
            <a:endParaRPr lang="en-US" dirty="0"/>
          </a:p>
          <a:p>
            <a:r>
              <a:rPr lang="en-US" dirty="0"/>
              <a:t>Again, we want the trainees to get familiar with these prescribed forms so that if the forms are received with an original claim, they understand that dependency is also potentially at issue with the EP 110/010.</a:t>
            </a:r>
          </a:p>
          <a:p>
            <a:endParaRPr lang="en-US" dirty="0"/>
          </a:p>
          <a:p>
            <a:r>
              <a:rPr lang="en-US" dirty="0"/>
              <a:t>Emphasize the purpose of each form, but you do not need to go into great detail about each form.  Also emphasize the change of the VA Form 21-0538 in use of initiating a claim for new dependents (only the December 2017 or earlier versions can be used to initiate a claim for a new dependent; newer versions after December 2017 cannot be used to initiate a new claim).</a:t>
            </a:r>
          </a:p>
        </p:txBody>
      </p:sp>
      <p:sp>
        <p:nvSpPr>
          <p:cNvPr id="4" name="Slide Number Placeholder 3"/>
          <p:cNvSpPr>
            <a:spLocks noGrp="1"/>
          </p:cNvSpPr>
          <p:nvPr>
            <p:ph type="sldNum" sz="quarter" idx="5"/>
          </p:nvPr>
        </p:nvSpPr>
        <p:spPr/>
        <p:txBody>
          <a:bodyPr/>
          <a:lstStyle/>
          <a:p>
            <a:fld id="{0E7C618C-DDD3-4DC9-ADAB-73264023D4F2}" type="slidenum">
              <a:rPr lang="en-US" smtClean="0"/>
              <a:t>17</a:t>
            </a:fld>
            <a:endParaRPr lang="en-US" dirty="0"/>
          </a:p>
        </p:txBody>
      </p:sp>
    </p:spTree>
    <p:extLst>
      <p:ext uri="{BB962C8B-B14F-4D97-AF65-F5344CB8AC3E}">
        <p14:creationId xmlns:p14="http://schemas.microsoft.com/office/powerpoint/2010/main" val="1774355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r>
              <a:rPr lang="en-US" i="1" dirty="0"/>
              <a:t>M21-1 III.iii.5.A.4.n. </a:t>
            </a:r>
            <a:r>
              <a:rPr lang="en-US" dirty="0"/>
              <a:t>– Acceptability of a VA Form 21-686c or VA Form 21-674 That an RO or Call Center Employee Completes and Signs</a:t>
            </a:r>
          </a:p>
          <a:p>
            <a:endParaRPr lang="en-US" dirty="0"/>
          </a:p>
          <a:p>
            <a:r>
              <a:rPr lang="en-US" dirty="0"/>
              <a:t>Emphasize to trainees that these forms completed and signed by RO/Call Center employees are acceptable as if the Veteran submitted the claim</a:t>
            </a:r>
          </a:p>
        </p:txBody>
      </p:sp>
      <p:sp>
        <p:nvSpPr>
          <p:cNvPr id="4" name="Slide Number Placeholder 3"/>
          <p:cNvSpPr>
            <a:spLocks noGrp="1"/>
          </p:cNvSpPr>
          <p:nvPr>
            <p:ph type="sldNum" sz="quarter" idx="5"/>
          </p:nvPr>
        </p:nvSpPr>
        <p:spPr/>
        <p:txBody>
          <a:bodyPr/>
          <a:lstStyle/>
          <a:p>
            <a:fld id="{0E7C618C-DDD3-4DC9-ADAB-73264023D4F2}" type="slidenum">
              <a:rPr lang="en-US" smtClean="0"/>
              <a:t>18</a:t>
            </a:fld>
            <a:endParaRPr lang="en-US" dirty="0"/>
          </a:p>
        </p:txBody>
      </p:sp>
    </p:spTree>
    <p:extLst>
      <p:ext uri="{BB962C8B-B14F-4D97-AF65-F5344CB8AC3E}">
        <p14:creationId xmlns:p14="http://schemas.microsoft.com/office/powerpoint/2010/main" val="1865994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r>
              <a:rPr lang="en-US" u="sng" dirty="0"/>
              <a:t>Instructor Notes</a:t>
            </a:r>
            <a:r>
              <a:rPr lang="en-US" dirty="0"/>
              <a:t>:</a:t>
            </a:r>
          </a:p>
          <a:p>
            <a:r>
              <a:rPr lang="en-US" i="1" dirty="0"/>
              <a:t>M21-1 III.iii.5.A.4.d. </a:t>
            </a:r>
            <a:r>
              <a:rPr lang="en-US" dirty="0"/>
              <a:t>– Handling a September 2018 or Later Version of VA Form 21-686c That is Incomplete – Disability Compensation or DIC</a:t>
            </a:r>
          </a:p>
          <a:p>
            <a:endParaRPr lang="en-US" dirty="0"/>
          </a:p>
          <a:p>
            <a:r>
              <a:rPr lang="en-US" u="sng" dirty="0"/>
              <a:t>Demonstration</a:t>
            </a:r>
            <a:r>
              <a:rPr lang="en-US" dirty="0"/>
              <a:t>: Whether you stop at this point or wait until the end of the PPTX slides, you will need to walk through this updated version of the VA Form 21-686c in order to help trainees become familiar with reading it and knowing how to find the pertinent information to determine who is being claimed by the Veteran.</a:t>
            </a:r>
          </a:p>
        </p:txBody>
      </p:sp>
      <p:sp>
        <p:nvSpPr>
          <p:cNvPr id="4" name="Slide Number Placeholder 3"/>
          <p:cNvSpPr>
            <a:spLocks noGrp="1"/>
          </p:cNvSpPr>
          <p:nvPr>
            <p:ph type="sldNum" sz="quarter" idx="10"/>
          </p:nvPr>
        </p:nvSpPr>
        <p:spPr/>
        <p:txBody>
          <a:bodyPr/>
          <a:lstStyle/>
          <a:p>
            <a:fld id="{0E7C618C-DDD3-4DC9-ADAB-73264023D4F2}" type="slidenum">
              <a:rPr lang="en-US" smtClean="0"/>
              <a:t>19</a:t>
            </a:fld>
            <a:endParaRPr lang="en-US" dirty="0"/>
          </a:p>
        </p:txBody>
      </p:sp>
    </p:spTree>
    <p:extLst>
      <p:ext uri="{BB962C8B-B14F-4D97-AF65-F5344CB8AC3E}">
        <p14:creationId xmlns:p14="http://schemas.microsoft.com/office/powerpoint/2010/main" val="2825707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objectives are assessed in the training through: </a:t>
            </a:r>
          </a:p>
          <a:p>
            <a:pPr marL="171450" indent="-171450">
              <a:buFont typeface="Arial" panose="020B0604020202020204" pitchFamily="34" charset="0"/>
              <a:buChar char="•"/>
            </a:pPr>
            <a:r>
              <a:rPr lang="en-US"/>
              <a:t>Knowledge checks at the end of each topic</a:t>
            </a:r>
          </a:p>
          <a:p>
            <a:pPr marL="171450" indent="-171450">
              <a:buFont typeface="Arial" panose="020B0604020202020204" pitchFamily="34" charset="0"/>
              <a:buChar char="•"/>
            </a:pPr>
            <a:r>
              <a:rPr lang="en-US"/>
              <a:t>Practical exercise questions</a:t>
            </a:r>
          </a:p>
          <a:p>
            <a:pPr marL="171450" indent="-171450">
              <a:buFont typeface="Arial" panose="020B0604020202020204" pitchFamily="34" charset="0"/>
              <a:buChar char="•"/>
            </a:pPr>
            <a:r>
              <a:rPr lang="en-US"/>
              <a:t>Practical exercise scenarios</a:t>
            </a:r>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a:t>
            </a:fld>
            <a:endParaRPr lang="en-US" dirty="0"/>
          </a:p>
        </p:txBody>
      </p:sp>
    </p:spTree>
    <p:extLst>
      <p:ext uri="{BB962C8B-B14F-4D97-AF65-F5344CB8AC3E}">
        <p14:creationId xmlns:p14="http://schemas.microsoft.com/office/powerpoint/2010/main" val="3741005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r>
              <a:rPr lang="en-US" i="1" dirty="0"/>
              <a:t>M21-1 III.ii.2.B.1.c. </a:t>
            </a:r>
            <a:r>
              <a:rPr lang="en-US" dirty="0"/>
              <a:t>– Situations Not Requiring a Prescribed Form</a:t>
            </a:r>
          </a:p>
          <a:p>
            <a:endParaRPr lang="en-US" dirty="0"/>
          </a:p>
          <a:p>
            <a:r>
              <a:rPr lang="en-US" dirty="0"/>
              <a:t>Although this does not really pertain to original claims (EP 110/010), knowing the exception to the prescribed form requirement is important dependency information for new trainees.</a:t>
            </a:r>
          </a:p>
        </p:txBody>
      </p:sp>
      <p:sp>
        <p:nvSpPr>
          <p:cNvPr id="4" name="Slide Number Placeholder 3"/>
          <p:cNvSpPr>
            <a:spLocks noGrp="1"/>
          </p:cNvSpPr>
          <p:nvPr>
            <p:ph type="sldNum" sz="quarter" idx="5"/>
          </p:nvPr>
        </p:nvSpPr>
        <p:spPr/>
        <p:txBody>
          <a:bodyPr/>
          <a:lstStyle/>
          <a:p>
            <a:fld id="{0E7C618C-DDD3-4DC9-ADAB-73264023D4F2}" type="slidenum">
              <a:rPr lang="en-US" smtClean="0"/>
              <a:t>20</a:t>
            </a:fld>
            <a:endParaRPr lang="en-US" dirty="0"/>
          </a:p>
        </p:txBody>
      </p:sp>
    </p:spTree>
    <p:extLst>
      <p:ext uri="{BB962C8B-B14F-4D97-AF65-F5344CB8AC3E}">
        <p14:creationId xmlns:p14="http://schemas.microsoft.com/office/powerpoint/2010/main" val="3958370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Instructor Notes</a:t>
            </a:r>
            <a:r>
              <a:rPr lang="en-US" dirty="0"/>
              <a:t>:</a:t>
            </a:r>
          </a:p>
          <a:p>
            <a:r>
              <a:rPr lang="en-US" dirty="0"/>
              <a:t>The next few slides contain knowledge checks meant to check the comprehension of materials discussed in this topic.  The instructor should use these knowledge checks to engage the classroom in conversation and ensure the information provided is understood.</a:t>
            </a:r>
          </a:p>
        </p:txBody>
      </p:sp>
      <p:sp>
        <p:nvSpPr>
          <p:cNvPr id="4" name="Slide Number Placeholder 3"/>
          <p:cNvSpPr>
            <a:spLocks noGrp="1"/>
          </p:cNvSpPr>
          <p:nvPr>
            <p:ph type="sldNum" sz="quarter" idx="5"/>
          </p:nvPr>
        </p:nvSpPr>
        <p:spPr/>
        <p:txBody>
          <a:bodyPr/>
          <a:lstStyle/>
          <a:p>
            <a:fld id="{0E7C618C-DDD3-4DC9-ADAB-73264023D4F2}" type="slidenum">
              <a:rPr lang="en-US" smtClean="0"/>
              <a:t>21</a:t>
            </a:fld>
            <a:endParaRPr lang="en-US" dirty="0"/>
          </a:p>
        </p:txBody>
      </p:sp>
    </p:spTree>
    <p:extLst>
      <p:ext uri="{BB962C8B-B14F-4D97-AF65-F5344CB8AC3E}">
        <p14:creationId xmlns:p14="http://schemas.microsoft.com/office/powerpoint/2010/main" val="2709977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36675" y="1162050"/>
            <a:ext cx="4184650" cy="3138488"/>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u="sng" dirty="0"/>
              <a:t>Instructor Note:</a:t>
            </a:r>
          </a:p>
          <a:p>
            <a:pPr>
              <a:spcBef>
                <a:spcPct val="0"/>
              </a:spcBef>
            </a:pPr>
            <a:r>
              <a:rPr lang="en-US" u="none" dirty="0"/>
              <a:t>After discussion with the class, advance to the next slide to reveal the answer and explanation.</a:t>
            </a:r>
          </a:p>
          <a:p>
            <a:pPr>
              <a:spcBef>
                <a:spcPct val="0"/>
              </a:spcBef>
            </a:pPr>
            <a:endParaRPr lang="en-US" u="none" dirty="0"/>
          </a:p>
          <a:p>
            <a:pPr>
              <a:spcBef>
                <a:spcPct val="0"/>
              </a:spcBef>
            </a:pPr>
            <a:r>
              <a:rPr lang="en-US" u="sng" dirty="0"/>
              <a:t>Answer</a:t>
            </a:r>
            <a:r>
              <a:rPr lang="en-US" dirty="0"/>
              <a:t>: B. VA Form 21-674; C. VA Form 21P-509; E. VA Form 21-686c.</a:t>
            </a:r>
          </a:p>
          <a:p>
            <a:pPr>
              <a:spcBef>
                <a:spcPct val="0"/>
              </a:spcBef>
            </a:pPr>
            <a:endParaRPr lang="en-US" dirty="0"/>
          </a:p>
          <a:p>
            <a:pPr lvl="0" hangingPunct="0"/>
            <a:r>
              <a:rPr lang="en-US" u="sng" dirty="0"/>
              <a:t>Objective</a:t>
            </a:r>
            <a:r>
              <a:rPr lang="en-US" dirty="0"/>
              <a:t>: </a:t>
            </a:r>
            <a:r>
              <a:rPr lang="en-US" sz="1200" kern="1200" dirty="0">
                <a:solidFill>
                  <a:schemeClr val="tx1"/>
                </a:solidFill>
                <a:effectLst/>
                <a:latin typeface="+mn-lt"/>
                <a:ea typeface="+mn-ea"/>
                <a:cs typeface="+mn-cs"/>
              </a:rPr>
              <a:t>Identify the most commonly used VA forms for claiming additional benefits for dependents</a:t>
            </a:r>
          </a:p>
          <a:p>
            <a:pPr>
              <a:spcBef>
                <a:spcPct val="0"/>
              </a:spcBef>
            </a:pPr>
            <a:endParaRPr lang="en-US" dirty="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174" eaLnBrk="0" hangingPunct="0">
              <a:defRPr sz="3100">
                <a:solidFill>
                  <a:schemeClr val="tx1"/>
                </a:solidFill>
                <a:latin typeface="Tahoma" pitchFamily="34" charset="0"/>
              </a:defRPr>
            </a:lvl1pPr>
            <a:lvl2pPr marL="740139" indent="-284668" defTabSz="925174" eaLnBrk="0" hangingPunct="0">
              <a:defRPr sz="3100">
                <a:solidFill>
                  <a:schemeClr val="tx1"/>
                </a:solidFill>
                <a:latin typeface="Tahoma" pitchFamily="34" charset="0"/>
              </a:defRPr>
            </a:lvl2pPr>
            <a:lvl3pPr marL="1138675" indent="-227735" defTabSz="925174" eaLnBrk="0" hangingPunct="0">
              <a:defRPr sz="3100">
                <a:solidFill>
                  <a:schemeClr val="tx1"/>
                </a:solidFill>
                <a:latin typeface="Tahoma" pitchFamily="34" charset="0"/>
              </a:defRPr>
            </a:lvl3pPr>
            <a:lvl4pPr marL="1594144" indent="-227735" defTabSz="925174" eaLnBrk="0" hangingPunct="0">
              <a:defRPr sz="3100">
                <a:solidFill>
                  <a:schemeClr val="tx1"/>
                </a:solidFill>
                <a:latin typeface="Tahoma" pitchFamily="34" charset="0"/>
              </a:defRPr>
            </a:lvl4pPr>
            <a:lvl5pPr marL="2049615" indent="-227735" defTabSz="925174" eaLnBrk="0" hangingPunct="0">
              <a:defRPr sz="3100">
                <a:solidFill>
                  <a:schemeClr val="tx1"/>
                </a:solidFill>
                <a:latin typeface="Tahoma" pitchFamily="34" charset="0"/>
              </a:defRPr>
            </a:lvl5pPr>
            <a:lvl6pPr marL="2505084" indent="-227735" defTabSz="925174" eaLnBrk="0" fontAlgn="base" hangingPunct="0">
              <a:spcBef>
                <a:spcPct val="0"/>
              </a:spcBef>
              <a:spcAft>
                <a:spcPct val="0"/>
              </a:spcAft>
              <a:defRPr sz="3100">
                <a:solidFill>
                  <a:schemeClr val="tx1"/>
                </a:solidFill>
                <a:latin typeface="Tahoma" pitchFamily="34" charset="0"/>
              </a:defRPr>
            </a:lvl6pPr>
            <a:lvl7pPr marL="2960554" indent="-227735" defTabSz="925174" eaLnBrk="0" fontAlgn="base" hangingPunct="0">
              <a:spcBef>
                <a:spcPct val="0"/>
              </a:spcBef>
              <a:spcAft>
                <a:spcPct val="0"/>
              </a:spcAft>
              <a:defRPr sz="3100">
                <a:solidFill>
                  <a:schemeClr val="tx1"/>
                </a:solidFill>
                <a:latin typeface="Tahoma" pitchFamily="34" charset="0"/>
              </a:defRPr>
            </a:lvl7pPr>
            <a:lvl8pPr marL="3416024" indent="-227735" defTabSz="925174" eaLnBrk="0" fontAlgn="base" hangingPunct="0">
              <a:spcBef>
                <a:spcPct val="0"/>
              </a:spcBef>
              <a:spcAft>
                <a:spcPct val="0"/>
              </a:spcAft>
              <a:defRPr sz="3100">
                <a:solidFill>
                  <a:schemeClr val="tx1"/>
                </a:solidFill>
                <a:latin typeface="Tahoma" pitchFamily="34" charset="0"/>
              </a:defRPr>
            </a:lvl8pPr>
            <a:lvl9pPr marL="3871494" indent="-227735" defTabSz="925174" eaLnBrk="0" fontAlgn="base" hangingPunct="0">
              <a:spcBef>
                <a:spcPct val="0"/>
              </a:spcBef>
              <a:spcAft>
                <a:spcPct val="0"/>
              </a:spcAft>
              <a:defRPr sz="3100">
                <a:solidFill>
                  <a:schemeClr val="tx1"/>
                </a:solidFill>
                <a:latin typeface="Tahoma" pitchFamily="34" charset="0"/>
              </a:defRPr>
            </a:lvl9pPr>
          </a:lstStyle>
          <a:p>
            <a:endParaRPr lang="en-US" sz="1200" dirty="0"/>
          </a:p>
        </p:txBody>
      </p:sp>
    </p:spTree>
    <p:extLst>
      <p:ext uri="{BB962C8B-B14F-4D97-AF65-F5344CB8AC3E}">
        <p14:creationId xmlns:p14="http://schemas.microsoft.com/office/powerpoint/2010/main" val="2553751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36675" y="1162050"/>
            <a:ext cx="4184650" cy="3138488"/>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u="sng" dirty="0"/>
              <a:t>Instructor Note:</a:t>
            </a:r>
          </a:p>
          <a:p>
            <a:pPr>
              <a:spcBef>
                <a:spcPct val="0"/>
              </a:spcBef>
            </a:pPr>
            <a:r>
              <a:rPr lang="en-US" u="none" dirty="0"/>
              <a:t>After discussion with the class, advance to the next slide to reveal the answer and explanation.</a:t>
            </a:r>
          </a:p>
          <a:p>
            <a:pPr>
              <a:spcBef>
                <a:spcPct val="0"/>
              </a:spcBef>
            </a:pPr>
            <a:endParaRPr lang="en-US" u="none" dirty="0"/>
          </a:p>
          <a:p>
            <a:pPr>
              <a:spcBef>
                <a:spcPct val="0"/>
              </a:spcBef>
            </a:pPr>
            <a:r>
              <a:rPr lang="en-US" u="sng" dirty="0"/>
              <a:t>Answer</a:t>
            </a:r>
            <a:r>
              <a:rPr lang="en-US" dirty="0"/>
              <a:t>: B. VA Form 21-674; C. VA Form 21P-509; E. VA Form 21-686c.</a:t>
            </a:r>
          </a:p>
          <a:p>
            <a:pPr>
              <a:spcBef>
                <a:spcPct val="0"/>
              </a:spcBef>
            </a:pPr>
            <a:endParaRPr lang="en-US" dirty="0"/>
          </a:p>
          <a:p>
            <a:pPr lvl="0" hangingPunct="0"/>
            <a:r>
              <a:rPr lang="en-US" u="sng" dirty="0"/>
              <a:t>Objective</a:t>
            </a:r>
            <a:r>
              <a:rPr lang="en-US" dirty="0"/>
              <a:t>: </a:t>
            </a:r>
            <a:r>
              <a:rPr lang="en-US" sz="1200" kern="1200" dirty="0">
                <a:solidFill>
                  <a:schemeClr val="tx1"/>
                </a:solidFill>
                <a:effectLst/>
                <a:latin typeface="+mn-lt"/>
                <a:ea typeface="+mn-ea"/>
                <a:cs typeface="+mn-cs"/>
              </a:rPr>
              <a:t>Identify the most commonly used VA forms for claiming additional benefits for dependents</a:t>
            </a:r>
          </a:p>
          <a:p>
            <a:pPr>
              <a:spcBef>
                <a:spcPct val="0"/>
              </a:spcBef>
            </a:pPr>
            <a:endParaRPr lang="en-US" dirty="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174" eaLnBrk="0" hangingPunct="0">
              <a:defRPr sz="3100">
                <a:solidFill>
                  <a:schemeClr val="tx1"/>
                </a:solidFill>
                <a:latin typeface="Tahoma" pitchFamily="34" charset="0"/>
              </a:defRPr>
            </a:lvl1pPr>
            <a:lvl2pPr marL="740139" indent="-284668" defTabSz="925174" eaLnBrk="0" hangingPunct="0">
              <a:defRPr sz="3100">
                <a:solidFill>
                  <a:schemeClr val="tx1"/>
                </a:solidFill>
                <a:latin typeface="Tahoma" pitchFamily="34" charset="0"/>
              </a:defRPr>
            </a:lvl2pPr>
            <a:lvl3pPr marL="1138675" indent="-227735" defTabSz="925174" eaLnBrk="0" hangingPunct="0">
              <a:defRPr sz="3100">
                <a:solidFill>
                  <a:schemeClr val="tx1"/>
                </a:solidFill>
                <a:latin typeface="Tahoma" pitchFamily="34" charset="0"/>
              </a:defRPr>
            </a:lvl3pPr>
            <a:lvl4pPr marL="1594144" indent="-227735" defTabSz="925174" eaLnBrk="0" hangingPunct="0">
              <a:defRPr sz="3100">
                <a:solidFill>
                  <a:schemeClr val="tx1"/>
                </a:solidFill>
                <a:latin typeface="Tahoma" pitchFamily="34" charset="0"/>
              </a:defRPr>
            </a:lvl4pPr>
            <a:lvl5pPr marL="2049615" indent="-227735" defTabSz="925174" eaLnBrk="0" hangingPunct="0">
              <a:defRPr sz="3100">
                <a:solidFill>
                  <a:schemeClr val="tx1"/>
                </a:solidFill>
                <a:latin typeface="Tahoma" pitchFamily="34" charset="0"/>
              </a:defRPr>
            </a:lvl5pPr>
            <a:lvl6pPr marL="2505084" indent="-227735" defTabSz="925174" eaLnBrk="0" fontAlgn="base" hangingPunct="0">
              <a:spcBef>
                <a:spcPct val="0"/>
              </a:spcBef>
              <a:spcAft>
                <a:spcPct val="0"/>
              </a:spcAft>
              <a:defRPr sz="3100">
                <a:solidFill>
                  <a:schemeClr val="tx1"/>
                </a:solidFill>
                <a:latin typeface="Tahoma" pitchFamily="34" charset="0"/>
              </a:defRPr>
            </a:lvl6pPr>
            <a:lvl7pPr marL="2960554" indent="-227735" defTabSz="925174" eaLnBrk="0" fontAlgn="base" hangingPunct="0">
              <a:spcBef>
                <a:spcPct val="0"/>
              </a:spcBef>
              <a:spcAft>
                <a:spcPct val="0"/>
              </a:spcAft>
              <a:defRPr sz="3100">
                <a:solidFill>
                  <a:schemeClr val="tx1"/>
                </a:solidFill>
                <a:latin typeface="Tahoma" pitchFamily="34" charset="0"/>
              </a:defRPr>
            </a:lvl7pPr>
            <a:lvl8pPr marL="3416024" indent="-227735" defTabSz="925174" eaLnBrk="0" fontAlgn="base" hangingPunct="0">
              <a:spcBef>
                <a:spcPct val="0"/>
              </a:spcBef>
              <a:spcAft>
                <a:spcPct val="0"/>
              </a:spcAft>
              <a:defRPr sz="3100">
                <a:solidFill>
                  <a:schemeClr val="tx1"/>
                </a:solidFill>
                <a:latin typeface="Tahoma" pitchFamily="34" charset="0"/>
              </a:defRPr>
            </a:lvl8pPr>
            <a:lvl9pPr marL="3871494" indent="-227735" defTabSz="925174" eaLnBrk="0" fontAlgn="base" hangingPunct="0">
              <a:spcBef>
                <a:spcPct val="0"/>
              </a:spcBef>
              <a:spcAft>
                <a:spcPct val="0"/>
              </a:spcAft>
              <a:defRPr sz="3100">
                <a:solidFill>
                  <a:schemeClr val="tx1"/>
                </a:solidFill>
                <a:latin typeface="Tahoma" pitchFamily="34" charset="0"/>
              </a:defRPr>
            </a:lvl9pPr>
          </a:lstStyle>
          <a:p>
            <a:endParaRPr lang="en-US" sz="1200" dirty="0"/>
          </a:p>
        </p:txBody>
      </p:sp>
    </p:spTree>
    <p:extLst>
      <p:ext uri="{BB962C8B-B14F-4D97-AF65-F5344CB8AC3E}">
        <p14:creationId xmlns:p14="http://schemas.microsoft.com/office/powerpoint/2010/main" val="953674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36675" y="1162050"/>
            <a:ext cx="4184650" cy="3138488"/>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u="sng" dirty="0"/>
              <a:t>Instructor Note:</a:t>
            </a:r>
          </a:p>
          <a:p>
            <a:pPr>
              <a:spcBef>
                <a:spcPct val="0"/>
              </a:spcBef>
            </a:pPr>
            <a:r>
              <a:rPr lang="en-US" u="none" dirty="0"/>
              <a:t>After discussion with the class, advance to the next slide to reveal the answer and explanation.</a:t>
            </a:r>
          </a:p>
          <a:p>
            <a:pPr>
              <a:spcBef>
                <a:spcPct val="0"/>
              </a:spcBef>
            </a:pPr>
            <a:endParaRPr lang="en-US" u="none" dirty="0"/>
          </a:p>
          <a:p>
            <a:pPr>
              <a:spcBef>
                <a:spcPct val="0"/>
              </a:spcBef>
            </a:pPr>
            <a:r>
              <a:rPr lang="en-US" u="sng" dirty="0"/>
              <a:t>Answer</a:t>
            </a:r>
            <a:r>
              <a:rPr lang="en-US" dirty="0"/>
              <a:t>: The updated form provides instructions that give the requirements that must be provided for each type of claimed dependent to the Veteran prior to submitting the claim.  This means that if information is missing, VA does not undertake additional development to obtain the missing information.</a:t>
            </a:r>
          </a:p>
          <a:p>
            <a:pPr>
              <a:spcBef>
                <a:spcPct val="0"/>
              </a:spcBef>
            </a:pPr>
            <a:endParaRPr lang="en-US" dirty="0"/>
          </a:p>
          <a:p>
            <a:pPr lvl="0" hangingPunct="0"/>
            <a:r>
              <a:rPr lang="en-US" u="sng" dirty="0"/>
              <a:t>Objective</a:t>
            </a:r>
            <a:r>
              <a:rPr lang="en-US" dirty="0"/>
              <a:t>: </a:t>
            </a:r>
            <a:r>
              <a:rPr lang="en-US" sz="1200" kern="1200" dirty="0">
                <a:solidFill>
                  <a:schemeClr val="tx1"/>
                </a:solidFill>
                <a:effectLst/>
                <a:latin typeface="+mn-lt"/>
                <a:ea typeface="+mn-ea"/>
                <a:cs typeface="+mn-cs"/>
              </a:rPr>
              <a:t>Identify the most commonly used VA forms for claiming additional benefits for dependents</a:t>
            </a:r>
          </a:p>
          <a:p>
            <a:pPr>
              <a:spcBef>
                <a:spcPct val="0"/>
              </a:spcBef>
            </a:pPr>
            <a:endParaRPr lang="en-US" dirty="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174" eaLnBrk="0" hangingPunct="0">
              <a:defRPr sz="3100">
                <a:solidFill>
                  <a:schemeClr val="tx1"/>
                </a:solidFill>
                <a:latin typeface="Tahoma" pitchFamily="34" charset="0"/>
              </a:defRPr>
            </a:lvl1pPr>
            <a:lvl2pPr marL="740139" indent="-284668" defTabSz="925174" eaLnBrk="0" hangingPunct="0">
              <a:defRPr sz="3100">
                <a:solidFill>
                  <a:schemeClr val="tx1"/>
                </a:solidFill>
                <a:latin typeface="Tahoma" pitchFamily="34" charset="0"/>
              </a:defRPr>
            </a:lvl2pPr>
            <a:lvl3pPr marL="1138675" indent="-227735" defTabSz="925174" eaLnBrk="0" hangingPunct="0">
              <a:defRPr sz="3100">
                <a:solidFill>
                  <a:schemeClr val="tx1"/>
                </a:solidFill>
                <a:latin typeface="Tahoma" pitchFamily="34" charset="0"/>
              </a:defRPr>
            </a:lvl3pPr>
            <a:lvl4pPr marL="1594144" indent="-227735" defTabSz="925174" eaLnBrk="0" hangingPunct="0">
              <a:defRPr sz="3100">
                <a:solidFill>
                  <a:schemeClr val="tx1"/>
                </a:solidFill>
                <a:latin typeface="Tahoma" pitchFamily="34" charset="0"/>
              </a:defRPr>
            </a:lvl4pPr>
            <a:lvl5pPr marL="2049615" indent="-227735" defTabSz="925174" eaLnBrk="0" hangingPunct="0">
              <a:defRPr sz="3100">
                <a:solidFill>
                  <a:schemeClr val="tx1"/>
                </a:solidFill>
                <a:latin typeface="Tahoma" pitchFamily="34" charset="0"/>
              </a:defRPr>
            </a:lvl5pPr>
            <a:lvl6pPr marL="2505084" indent="-227735" defTabSz="925174" eaLnBrk="0" fontAlgn="base" hangingPunct="0">
              <a:spcBef>
                <a:spcPct val="0"/>
              </a:spcBef>
              <a:spcAft>
                <a:spcPct val="0"/>
              </a:spcAft>
              <a:defRPr sz="3100">
                <a:solidFill>
                  <a:schemeClr val="tx1"/>
                </a:solidFill>
                <a:latin typeface="Tahoma" pitchFamily="34" charset="0"/>
              </a:defRPr>
            </a:lvl6pPr>
            <a:lvl7pPr marL="2960554" indent="-227735" defTabSz="925174" eaLnBrk="0" fontAlgn="base" hangingPunct="0">
              <a:spcBef>
                <a:spcPct val="0"/>
              </a:spcBef>
              <a:spcAft>
                <a:spcPct val="0"/>
              </a:spcAft>
              <a:defRPr sz="3100">
                <a:solidFill>
                  <a:schemeClr val="tx1"/>
                </a:solidFill>
                <a:latin typeface="Tahoma" pitchFamily="34" charset="0"/>
              </a:defRPr>
            </a:lvl7pPr>
            <a:lvl8pPr marL="3416024" indent="-227735" defTabSz="925174" eaLnBrk="0" fontAlgn="base" hangingPunct="0">
              <a:spcBef>
                <a:spcPct val="0"/>
              </a:spcBef>
              <a:spcAft>
                <a:spcPct val="0"/>
              </a:spcAft>
              <a:defRPr sz="3100">
                <a:solidFill>
                  <a:schemeClr val="tx1"/>
                </a:solidFill>
                <a:latin typeface="Tahoma" pitchFamily="34" charset="0"/>
              </a:defRPr>
            </a:lvl8pPr>
            <a:lvl9pPr marL="3871494" indent="-227735" defTabSz="925174" eaLnBrk="0" fontAlgn="base" hangingPunct="0">
              <a:spcBef>
                <a:spcPct val="0"/>
              </a:spcBef>
              <a:spcAft>
                <a:spcPct val="0"/>
              </a:spcAft>
              <a:defRPr sz="3100">
                <a:solidFill>
                  <a:schemeClr val="tx1"/>
                </a:solidFill>
                <a:latin typeface="Tahoma" pitchFamily="34" charset="0"/>
              </a:defRPr>
            </a:lvl9pPr>
          </a:lstStyle>
          <a:p>
            <a:endParaRPr lang="en-US" sz="1200" dirty="0"/>
          </a:p>
        </p:txBody>
      </p:sp>
    </p:spTree>
    <p:extLst>
      <p:ext uri="{BB962C8B-B14F-4D97-AF65-F5344CB8AC3E}">
        <p14:creationId xmlns:p14="http://schemas.microsoft.com/office/powerpoint/2010/main" val="1976005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36675" y="1162050"/>
            <a:ext cx="4184650" cy="3138488"/>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u="sng" dirty="0"/>
              <a:t>Instructor Note:</a:t>
            </a:r>
          </a:p>
          <a:p>
            <a:pPr>
              <a:spcBef>
                <a:spcPct val="0"/>
              </a:spcBef>
            </a:pPr>
            <a:r>
              <a:rPr lang="en-US" u="none" dirty="0"/>
              <a:t>After discussion with the class, advance to the next slide to reveal the answer and explanation.</a:t>
            </a:r>
          </a:p>
          <a:p>
            <a:pPr>
              <a:spcBef>
                <a:spcPct val="0"/>
              </a:spcBef>
            </a:pPr>
            <a:endParaRPr lang="en-US" u="none" dirty="0"/>
          </a:p>
          <a:p>
            <a:pPr>
              <a:spcBef>
                <a:spcPct val="0"/>
              </a:spcBef>
            </a:pPr>
            <a:r>
              <a:rPr lang="en-US" u="sng" dirty="0"/>
              <a:t>Answer</a:t>
            </a:r>
            <a:r>
              <a:rPr lang="en-US" dirty="0"/>
              <a:t>: The updated form provides instructions that give the requirements that must be provided for each type of claimed dependent to the Veteran prior to submitting the claim.  This means that if information is missing, VA does not undertake additional development to attain the missing information because VA already informed the Veteran what was needed to grant benefits.</a:t>
            </a:r>
          </a:p>
          <a:p>
            <a:pPr>
              <a:spcBef>
                <a:spcPct val="0"/>
              </a:spcBef>
            </a:pPr>
            <a:endParaRPr lang="en-US" dirty="0"/>
          </a:p>
          <a:p>
            <a:pPr lvl="0" hangingPunct="0"/>
            <a:r>
              <a:rPr lang="en-US" u="sng" dirty="0"/>
              <a:t>Objective</a:t>
            </a:r>
            <a:r>
              <a:rPr lang="en-US" dirty="0"/>
              <a:t>: </a:t>
            </a:r>
            <a:r>
              <a:rPr lang="en-US" sz="1200" kern="1200" dirty="0">
                <a:solidFill>
                  <a:schemeClr val="tx1"/>
                </a:solidFill>
                <a:effectLst/>
                <a:latin typeface="+mn-lt"/>
                <a:ea typeface="+mn-ea"/>
                <a:cs typeface="+mn-cs"/>
              </a:rPr>
              <a:t>Identify the most commonly used VA forms for claiming additional benefits for dependents</a:t>
            </a:r>
          </a:p>
          <a:p>
            <a:pPr>
              <a:spcBef>
                <a:spcPct val="0"/>
              </a:spcBef>
            </a:pPr>
            <a:endParaRPr lang="en-US" dirty="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174" eaLnBrk="0" hangingPunct="0">
              <a:defRPr sz="3100">
                <a:solidFill>
                  <a:schemeClr val="tx1"/>
                </a:solidFill>
                <a:latin typeface="Tahoma" pitchFamily="34" charset="0"/>
              </a:defRPr>
            </a:lvl1pPr>
            <a:lvl2pPr marL="740139" indent="-284668" defTabSz="925174" eaLnBrk="0" hangingPunct="0">
              <a:defRPr sz="3100">
                <a:solidFill>
                  <a:schemeClr val="tx1"/>
                </a:solidFill>
                <a:latin typeface="Tahoma" pitchFamily="34" charset="0"/>
              </a:defRPr>
            </a:lvl2pPr>
            <a:lvl3pPr marL="1138675" indent="-227735" defTabSz="925174" eaLnBrk="0" hangingPunct="0">
              <a:defRPr sz="3100">
                <a:solidFill>
                  <a:schemeClr val="tx1"/>
                </a:solidFill>
                <a:latin typeface="Tahoma" pitchFamily="34" charset="0"/>
              </a:defRPr>
            </a:lvl3pPr>
            <a:lvl4pPr marL="1594144" indent="-227735" defTabSz="925174" eaLnBrk="0" hangingPunct="0">
              <a:defRPr sz="3100">
                <a:solidFill>
                  <a:schemeClr val="tx1"/>
                </a:solidFill>
                <a:latin typeface="Tahoma" pitchFamily="34" charset="0"/>
              </a:defRPr>
            </a:lvl4pPr>
            <a:lvl5pPr marL="2049615" indent="-227735" defTabSz="925174" eaLnBrk="0" hangingPunct="0">
              <a:defRPr sz="3100">
                <a:solidFill>
                  <a:schemeClr val="tx1"/>
                </a:solidFill>
                <a:latin typeface="Tahoma" pitchFamily="34" charset="0"/>
              </a:defRPr>
            </a:lvl5pPr>
            <a:lvl6pPr marL="2505084" indent="-227735" defTabSz="925174" eaLnBrk="0" fontAlgn="base" hangingPunct="0">
              <a:spcBef>
                <a:spcPct val="0"/>
              </a:spcBef>
              <a:spcAft>
                <a:spcPct val="0"/>
              </a:spcAft>
              <a:defRPr sz="3100">
                <a:solidFill>
                  <a:schemeClr val="tx1"/>
                </a:solidFill>
                <a:latin typeface="Tahoma" pitchFamily="34" charset="0"/>
              </a:defRPr>
            </a:lvl6pPr>
            <a:lvl7pPr marL="2960554" indent="-227735" defTabSz="925174" eaLnBrk="0" fontAlgn="base" hangingPunct="0">
              <a:spcBef>
                <a:spcPct val="0"/>
              </a:spcBef>
              <a:spcAft>
                <a:spcPct val="0"/>
              </a:spcAft>
              <a:defRPr sz="3100">
                <a:solidFill>
                  <a:schemeClr val="tx1"/>
                </a:solidFill>
                <a:latin typeface="Tahoma" pitchFamily="34" charset="0"/>
              </a:defRPr>
            </a:lvl7pPr>
            <a:lvl8pPr marL="3416024" indent="-227735" defTabSz="925174" eaLnBrk="0" fontAlgn="base" hangingPunct="0">
              <a:spcBef>
                <a:spcPct val="0"/>
              </a:spcBef>
              <a:spcAft>
                <a:spcPct val="0"/>
              </a:spcAft>
              <a:defRPr sz="3100">
                <a:solidFill>
                  <a:schemeClr val="tx1"/>
                </a:solidFill>
                <a:latin typeface="Tahoma" pitchFamily="34" charset="0"/>
              </a:defRPr>
            </a:lvl8pPr>
            <a:lvl9pPr marL="3871494" indent="-227735" defTabSz="925174" eaLnBrk="0" fontAlgn="base" hangingPunct="0">
              <a:spcBef>
                <a:spcPct val="0"/>
              </a:spcBef>
              <a:spcAft>
                <a:spcPct val="0"/>
              </a:spcAft>
              <a:defRPr sz="3100">
                <a:solidFill>
                  <a:schemeClr val="tx1"/>
                </a:solidFill>
                <a:latin typeface="Tahoma" pitchFamily="34" charset="0"/>
              </a:defRPr>
            </a:lvl9pPr>
          </a:lstStyle>
          <a:p>
            <a:endParaRPr lang="en-US" sz="1200" dirty="0"/>
          </a:p>
        </p:txBody>
      </p:sp>
    </p:spTree>
    <p:extLst>
      <p:ext uri="{BB962C8B-B14F-4D97-AF65-F5344CB8AC3E}">
        <p14:creationId xmlns:p14="http://schemas.microsoft.com/office/powerpoint/2010/main" val="3446649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topic will discuss:</a:t>
            </a:r>
          </a:p>
          <a:p>
            <a:pPr marL="171450" indent="-171450">
              <a:buFont typeface="Arial" panose="020B0604020202020204" pitchFamily="34" charset="0"/>
              <a:buChar char="•"/>
            </a:pPr>
            <a:r>
              <a:rPr lang="en-US" dirty="0"/>
              <a:t>Appropriate EPs and when they should be used</a:t>
            </a:r>
          </a:p>
          <a:p>
            <a:pPr marL="171450" indent="-171450">
              <a:buFont typeface="Arial" panose="020B0604020202020204" pitchFamily="34" charset="0"/>
              <a:buChar char="•"/>
            </a:pPr>
            <a:r>
              <a:rPr lang="en-US" dirty="0"/>
              <a:t>Dependency contentions in VBMS</a:t>
            </a:r>
          </a:p>
          <a:p>
            <a:pPr marL="171450" indent="-171450">
              <a:buFont typeface="Arial" panose="020B0604020202020204" pitchFamily="34" charset="0"/>
              <a:buChar char="•"/>
            </a:pPr>
            <a:r>
              <a:rPr lang="en-US" dirty="0"/>
              <a:t>Dependency claims and Fully Developed Claim (FDC) status changes</a:t>
            </a:r>
          </a:p>
        </p:txBody>
      </p:sp>
      <p:sp>
        <p:nvSpPr>
          <p:cNvPr id="4" name="Slide Number Placeholder 3"/>
          <p:cNvSpPr>
            <a:spLocks noGrp="1"/>
          </p:cNvSpPr>
          <p:nvPr>
            <p:ph type="sldNum" sz="quarter" idx="5"/>
          </p:nvPr>
        </p:nvSpPr>
        <p:spPr/>
        <p:txBody>
          <a:bodyPr/>
          <a:lstStyle/>
          <a:p>
            <a:fld id="{0E7C618C-DDD3-4DC9-ADAB-73264023D4F2}" type="slidenum">
              <a:rPr lang="en-US" smtClean="0"/>
              <a:t>26</a:t>
            </a:fld>
            <a:endParaRPr lang="en-US" dirty="0"/>
          </a:p>
        </p:txBody>
      </p:sp>
    </p:spTree>
    <p:extLst>
      <p:ext uri="{BB962C8B-B14F-4D97-AF65-F5344CB8AC3E}">
        <p14:creationId xmlns:p14="http://schemas.microsoft.com/office/powerpoint/2010/main" val="31739531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 Notes</a:t>
            </a:r>
            <a:r>
              <a:rPr lang="en-US" dirty="0"/>
              <a:t>:</a:t>
            </a:r>
          </a:p>
          <a:p>
            <a:r>
              <a:rPr lang="en-US" i="1" dirty="0"/>
              <a:t>M21-1 III.iii.5.A.1.i. – </a:t>
            </a:r>
            <a:r>
              <a:rPr lang="en-US" i="0" dirty="0"/>
              <a:t>Additional Instructions for Handling Concurrently Pending Claims for Disability Compensation and Additional Compensation for a Dependent</a:t>
            </a:r>
          </a:p>
          <a:p>
            <a:r>
              <a:rPr lang="en-US" i="1" dirty="0"/>
              <a:t>M21-4 Appendix B.2. </a:t>
            </a:r>
            <a:r>
              <a:rPr lang="en-US" dirty="0"/>
              <a:t>– End Product (EP) Codes</a:t>
            </a:r>
          </a:p>
          <a:p>
            <a:endParaRPr lang="en-US" dirty="0"/>
          </a:p>
          <a:p>
            <a:r>
              <a:rPr lang="en-US" dirty="0"/>
              <a:t>Although these predetermination trainees should not be working EP 130s (should be worked by BEST teams or in POST) along with their EP 020s, the trainees should still know this dependency information.  Stress the importance of understanding end products and then focus primarily on the next slide (EP 110/010) and how dependency impacts original claims.</a:t>
            </a:r>
          </a:p>
        </p:txBody>
      </p:sp>
      <p:sp>
        <p:nvSpPr>
          <p:cNvPr id="4" name="Slide Number Placeholder 3"/>
          <p:cNvSpPr>
            <a:spLocks noGrp="1"/>
          </p:cNvSpPr>
          <p:nvPr>
            <p:ph type="sldNum" sz="quarter" idx="5"/>
          </p:nvPr>
        </p:nvSpPr>
        <p:spPr/>
        <p:txBody>
          <a:bodyPr/>
          <a:lstStyle/>
          <a:p>
            <a:fld id="{0E7C618C-DDD3-4DC9-ADAB-73264023D4F2}" type="slidenum">
              <a:rPr lang="en-US" smtClean="0"/>
              <a:t>27</a:t>
            </a:fld>
            <a:endParaRPr lang="en-US" dirty="0"/>
          </a:p>
        </p:txBody>
      </p:sp>
    </p:spTree>
    <p:extLst>
      <p:ext uri="{BB962C8B-B14F-4D97-AF65-F5344CB8AC3E}">
        <p14:creationId xmlns:p14="http://schemas.microsoft.com/office/powerpoint/2010/main" val="311114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 Notes</a:t>
            </a:r>
            <a:r>
              <a:rPr lang="en-US" dirty="0"/>
              <a:t>:</a:t>
            </a:r>
          </a:p>
          <a:p>
            <a:r>
              <a:rPr lang="en-US" i="1" dirty="0"/>
              <a:t>M21-1 III.iii.5.A.1.i. – </a:t>
            </a:r>
            <a:r>
              <a:rPr lang="en-US" i="0" dirty="0"/>
              <a:t>Additional Instructions for Handling Concurrently Pending Claims for Disability Compensation and Additional Compensation for a Dependent</a:t>
            </a:r>
          </a:p>
          <a:p>
            <a:r>
              <a:rPr lang="en-US" i="1" dirty="0"/>
              <a:t>M21-4 Appendix B.2. </a:t>
            </a:r>
            <a:r>
              <a:rPr lang="en-US" dirty="0"/>
              <a:t>– End Product (EP) Codes</a:t>
            </a:r>
          </a:p>
          <a:p>
            <a:endParaRPr lang="en-US" dirty="0"/>
          </a:p>
          <a:p>
            <a:r>
              <a:rPr lang="en-US" dirty="0"/>
              <a:t>This EP is the most applicable to predetermination (developing) VSRs as they will be working rating EPs (EP 110/010/020), but not typically working EP 130.  This training will continue to discuss how EP 110/010 is impacted by the receipt of claims for additional compensation for dependents including contentions and FDC status impact.  Please take time to ensure trainees understand the concepts on this slide.</a:t>
            </a:r>
          </a:p>
        </p:txBody>
      </p:sp>
      <p:sp>
        <p:nvSpPr>
          <p:cNvPr id="4" name="Slide Number Placeholder 3"/>
          <p:cNvSpPr>
            <a:spLocks noGrp="1"/>
          </p:cNvSpPr>
          <p:nvPr>
            <p:ph type="sldNum" sz="quarter" idx="5"/>
          </p:nvPr>
        </p:nvSpPr>
        <p:spPr/>
        <p:txBody>
          <a:bodyPr/>
          <a:lstStyle/>
          <a:p>
            <a:fld id="{0E7C618C-DDD3-4DC9-ADAB-73264023D4F2}" type="slidenum">
              <a:rPr lang="en-US" smtClean="0"/>
              <a:t>28</a:t>
            </a:fld>
            <a:endParaRPr lang="en-US" dirty="0"/>
          </a:p>
        </p:txBody>
      </p:sp>
    </p:spTree>
    <p:extLst>
      <p:ext uri="{BB962C8B-B14F-4D97-AF65-F5344CB8AC3E}">
        <p14:creationId xmlns:p14="http://schemas.microsoft.com/office/powerpoint/2010/main" val="35345226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 Notes</a:t>
            </a:r>
            <a:r>
              <a:rPr lang="en-US" dirty="0"/>
              <a:t>:</a:t>
            </a:r>
          </a:p>
          <a:p>
            <a:r>
              <a:rPr lang="en-US" i="1" dirty="0"/>
              <a:t>M21-1 III.iii.5.A.1.i. – </a:t>
            </a:r>
            <a:r>
              <a:rPr lang="en-US" i="0" dirty="0"/>
              <a:t>Additional Instructions for Handling Concurrently Pending Claims for Disability Compensation and Additional Compensation for a Dependent</a:t>
            </a:r>
          </a:p>
          <a:p>
            <a:r>
              <a:rPr lang="en-US" i="1" dirty="0"/>
              <a:t>M21-4 Appendix B.2. </a:t>
            </a:r>
            <a:r>
              <a:rPr lang="en-US" dirty="0"/>
              <a:t>– End Product (EP) Codes</a:t>
            </a:r>
          </a:p>
          <a:p>
            <a:endParaRPr lang="en-US" dirty="0"/>
          </a:p>
          <a:p>
            <a:r>
              <a:rPr lang="en-US" dirty="0"/>
              <a:t>Discuss the examples provided and ensure trainees have comprehension of the special nature of a claim for a helpless child.</a:t>
            </a:r>
          </a:p>
        </p:txBody>
      </p:sp>
      <p:sp>
        <p:nvSpPr>
          <p:cNvPr id="4" name="Slide Number Placeholder 3"/>
          <p:cNvSpPr>
            <a:spLocks noGrp="1"/>
          </p:cNvSpPr>
          <p:nvPr>
            <p:ph type="sldNum" sz="quarter" idx="5"/>
          </p:nvPr>
        </p:nvSpPr>
        <p:spPr/>
        <p:txBody>
          <a:bodyPr/>
          <a:lstStyle/>
          <a:p>
            <a:fld id="{0E7C618C-DDD3-4DC9-ADAB-73264023D4F2}" type="slidenum">
              <a:rPr lang="en-US" smtClean="0"/>
              <a:t>29</a:t>
            </a:fld>
            <a:endParaRPr lang="en-US" dirty="0"/>
          </a:p>
        </p:txBody>
      </p:sp>
    </p:spTree>
    <p:extLst>
      <p:ext uri="{BB962C8B-B14F-4D97-AF65-F5344CB8AC3E}">
        <p14:creationId xmlns:p14="http://schemas.microsoft.com/office/powerpoint/2010/main" val="3584765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objectives are assessed in the training through: </a:t>
            </a:r>
          </a:p>
          <a:p>
            <a:pPr marL="171450" indent="-171450">
              <a:buFont typeface="Arial" panose="020B0604020202020204" pitchFamily="34" charset="0"/>
              <a:buChar char="•"/>
            </a:pPr>
            <a:r>
              <a:rPr lang="en-US"/>
              <a:t>Knowledge checks at the end of each topic</a:t>
            </a:r>
          </a:p>
          <a:p>
            <a:pPr marL="171450" indent="-171450">
              <a:buFont typeface="Arial" panose="020B0604020202020204" pitchFamily="34" charset="0"/>
              <a:buChar char="•"/>
            </a:pPr>
            <a:r>
              <a:rPr lang="en-US"/>
              <a:t>Practical exercise questions</a:t>
            </a:r>
          </a:p>
          <a:p>
            <a:pPr marL="171450" indent="-171450">
              <a:buFont typeface="Arial" panose="020B0604020202020204" pitchFamily="34" charset="0"/>
              <a:buChar char="•"/>
            </a:pPr>
            <a:r>
              <a:rPr lang="en-US"/>
              <a:t>Practical exercise scenarios</a:t>
            </a:r>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3</a:t>
            </a:fld>
            <a:endParaRPr lang="en-US" dirty="0"/>
          </a:p>
        </p:txBody>
      </p:sp>
    </p:spTree>
    <p:extLst>
      <p:ext uri="{BB962C8B-B14F-4D97-AF65-F5344CB8AC3E}">
        <p14:creationId xmlns:p14="http://schemas.microsoft.com/office/powerpoint/2010/main" val="2012511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 Notes</a:t>
            </a:r>
            <a:r>
              <a:rPr lang="en-US" dirty="0"/>
              <a:t>:</a:t>
            </a:r>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30</a:t>
            </a:fld>
            <a:endParaRPr lang="en-US" dirty="0"/>
          </a:p>
        </p:txBody>
      </p:sp>
    </p:spTree>
    <p:extLst>
      <p:ext uri="{BB962C8B-B14F-4D97-AF65-F5344CB8AC3E}">
        <p14:creationId xmlns:p14="http://schemas.microsoft.com/office/powerpoint/2010/main" val="16160954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r>
              <a:rPr lang="en-US" u="sng" dirty="0"/>
              <a:t>Instructor Notes</a:t>
            </a:r>
            <a:r>
              <a:rPr lang="en-US" dirty="0"/>
              <a:t>:</a:t>
            </a:r>
          </a:p>
          <a:p>
            <a:r>
              <a:rPr lang="en-US" i="1" dirty="0"/>
              <a:t>M21-1 III.i.3.B.2.a. – </a:t>
            </a:r>
            <a:r>
              <a:rPr lang="en-US" i="0" dirty="0"/>
              <a:t>Excluding a Claim From the FDC Program at Claims Establishment</a:t>
            </a:r>
          </a:p>
          <a:p>
            <a:r>
              <a:rPr lang="en-US" i="1" dirty="0"/>
              <a:t>M21-1 III.i.3.B.2.b. – </a:t>
            </a:r>
            <a:r>
              <a:rPr lang="en-US" i="0" dirty="0"/>
              <a:t>Reasons for Subsequent Exclusion of a Claim From the FDC Program</a:t>
            </a:r>
          </a:p>
          <a:p>
            <a:endParaRPr lang="en-US" i="1" dirty="0"/>
          </a:p>
          <a:p>
            <a:endParaRPr lang="en-US" i="1" dirty="0"/>
          </a:p>
        </p:txBody>
      </p:sp>
      <p:sp>
        <p:nvSpPr>
          <p:cNvPr id="4" name="Slide Number Placeholder 3"/>
          <p:cNvSpPr>
            <a:spLocks noGrp="1"/>
          </p:cNvSpPr>
          <p:nvPr>
            <p:ph type="sldNum" sz="quarter" idx="10"/>
          </p:nvPr>
        </p:nvSpPr>
        <p:spPr/>
        <p:txBody>
          <a:bodyPr/>
          <a:lstStyle/>
          <a:p>
            <a:fld id="{0E7C618C-DDD3-4DC9-ADAB-73264023D4F2}" type="slidenum">
              <a:rPr lang="en-US" smtClean="0"/>
              <a:t>31</a:t>
            </a:fld>
            <a:endParaRPr lang="en-US" dirty="0"/>
          </a:p>
        </p:txBody>
      </p:sp>
    </p:spTree>
    <p:extLst>
      <p:ext uri="{BB962C8B-B14F-4D97-AF65-F5344CB8AC3E}">
        <p14:creationId xmlns:p14="http://schemas.microsoft.com/office/powerpoint/2010/main" val="31001032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r>
              <a:rPr lang="en-US" u="sng" dirty="0"/>
              <a:t>Instructor Notes</a:t>
            </a:r>
            <a:r>
              <a:rPr lang="en-US" dirty="0"/>
              <a:t>:</a:t>
            </a:r>
          </a:p>
          <a:p>
            <a:r>
              <a:rPr lang="en-US" i="1" dirty="0"/>
              <a:t>M21-1 III.i.3.B.2.a. – </a:t>
            </a:r>
            <a:r>
              <a:rPr lang="en-US" i="0" dirty="0"/>
              <a:t>Excluding a Claim From the FDC Program at Claims Establishment</a:t>
            </a:r>
          </a:p>
          <a:p>
            <a:r>
              <a:rPr lang="en-US" i="1" dirty="0"/>
              <a:t>M21-1 III.i.3.B.2.b. – </a:t>
            </a:r>
            <a:r>
              <a:rPr lang="en-US" i="0" dirty="0"/>
              <a:t>Reasons for Subsequent Exclusion of a Claim From the FDC Program</a:t>
            </a:r>
          </a:p>
          <a:p>
            <a:endParaRPr lang="en-US" i="1" dirty="0"/>
          </a:p>
          <a:p>
            <a:endParaRPr lang="en-US" i="1" dirty="0"/>
          </a:p>
        </p:txBody>
      </p:sp>
      <p:sp>
        <p:nvSpPr>
          <p:cNvPr id="4" name="Slide Number Placeholder 3"/>
          <p:cNvSpPr>
            <a:spLocks noGrp="1"/>
          </p:cNvSpPr>
          <p:nvPr>
            <p:ph type="sldNum" sz="quarter" idx="10"/>
          </p:nvPr>
        </p:nvSpPr>
        <p:spPr/>
        <p:txBody>
          <a:bodyPr/>
          <a:lstStyle/>
          <a:p>
            <a:fld id="{0E7C618C-DDD3-4DC9-ADAB-73264023D4F2}" type="slidenum">
              <a:rPr lang="en-US" smtClean="0"/>
              <a:t>32</a:t>
            </a:fld>
            <a:endParaRPr lang="en-US" dirty="0"/>
          </a:p>
        </p:txBody>
      </p:sp>
    </p:spTree>
    <p:extLst>
      <p:ext uri="{BB962C8B-B14F-4D97-AF65-F5344CB8AC3E}">
        <p14:creationId xmlns:p14="http://schemas.microsoft.com/office/powerpoint/2010/main" val="35455361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Instructor Notes</a:t>
            </a:r>
            <a:r>
              <a:rPr lang="en-US" dirty="0"/>
              <a:t>:</a:t>
            </a:r>
          </a:p>
          <a:p>
            <a:r>
              <a:rPr lang="en-US" dirty="0"/>
              <a:t>The next few slides contain knowledge checks meant to check the comprehension of materials discussed in this topic.  The instructor should use these knowledge checks to engage the classroom in conversation and ensure the information provided is understood.</a:t>
            </a:r>
          </a:p>
        </p:txBody>
      </p:sp>
      <p:sp>
        <p:nvSpPr>
          <p:cNvPr id="4" name="Slide Number Placeholder 3"/>
          <p:cNvSpPr>
            <a:spLocks noGrp="1"/>
          </p:cNvSpPr>
          <p:nvPr>
            <p:ph type="sldNum" sz="quarter" idx="5"/>
          </p:nvPr>
        </p:nvSpPr>
        <p:spPr/>
        <p:txBody>
          <a:bodyPr/>
          <a:lstStyle/>
          <a:p>
            <a:fld id="{0E7C618C-DDD3-4DC9-ADAB-73264023D4F2}" type="slidenum">
              <a:rPr lang="en-US" smtClean="0"/>
              <a:t>33</a:t>
            </a:fld>
            <a:endParaRPr lang="en-US" dirty="0"/>
          </a:p>
        </p:txBody>
      </p:sp>
    </p:spTree>
    <p:extLst>
      <p:ext uri="{BB962C8B-B14F-4D97-AF65-F5344CB8AC3E}">
        <p14:creationId xmlns:p14="http://schemas.microsoft.com/office/powerpoint/2010/main" val="37365777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36675" y="1162050"/>
            <a:ext cx="4184650" cy="3138488"/>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u="sng" dirty="0"/>
              <a:t>Instructor Note:</a:t>
            </a:r>
          </a:p>
          <a:p>
            <a:pPr>
              <a:spcBef>
                <a:spcPct val="0"/>
              </a:spcBef>
            </a:pPr>
            <a:r>
              <a:rPr lang="en-US" u="none" dirty="0"/>
              <a:t>After discussion with the class, advance to the next slide to reveal the answer and explanation.</a:t>
            </a:r>
          </a:p>
          <a:p>
            <a:pPr>
              <a:spcBef>
                <a:spcPct val="0"/>
              </a:spcBef>
            </a:pPr>
            <a:endParaRPr lang="en-US" u="none" dirty="0"/>
          </a:p>
          <a:p>
            <a:pPr>
              <a:spcBef>
                <a:spcPct val="0"/>
              </a:spcBef>
            </a:pPr>
            <a:r>
              <a:rPr lang="en-US" u="sng" dirty="0"/>
              <a:t>Answer</a:t>
            </a:r>
            <a:r>
              <a:rPr lang="en-US" dirty="0"/>
              <a:t>: </a:t>
            </a:r>
          </a:p>
          <a:p>
            <a:pPr>
              <a:spcBef>
                <a:spcPct val="0"/>
              </a:spcBef>
            </a:pPr>
            <a:r>
              <a:rPr lang="en-US" dirty="0"/>
              <a:t>EP 130 – Veteran is already 30% disabling and submits a claim for additional benefits for dependents</a:t>
            </a:r>
          </a:p>
          <a:p>
            <a:pPr>
              <a:spcBef>
                <a:spcPct val="0"/>
              </a:spcBef>
            </a:pPr>
            <a:r>
              <a:rPr lang="en-US" dirty="0"/>
              <a:t>EP 110/010 – Veteran submits an original claim for disability compensation along with a claim for additional benefits for dependents</a:t>
            </a:r>
          </a:p>
          <a:p>
            <a:pPr>
              <a:spcAft>
                <a:spcPts val="0"/>
              </a:spcAft>
              <a:buClr>
                <a:schemeClr val="tx1"/>
              </a:buClr>
            </a:pPr>
            <a:r>
              <a:rPr lang="en-US" dirty="0"/>
              <a:t>EP 020 – Veteran submits a claim for a child incapable of self-support (helpless child)</a:t>
            </a:r>
          </a:p>
          <a:p>
            <a:pPr>
              <a:spcBef>
                <a:spcPct val="0"/>
              </a:spcBef>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Objective</a:t>
            </a:r>
            <a:r>
              <a:rPr lang="en-US" dirty="0"/>
              <a:t>: </a:t>
            </a:r>
            <a:r>
              <a:rPr lang="en-US" sz="1200" kern="1200" dirty="0">
                <a:solidFill>
                  <a:schemeClr val="tx1"/>
                </a:solidFill>
                <a:effectLst/>
                <a:latin typeface="+mn-lt"/>
                <a:ea typeface="+mn-ea"/>
                <a:cs typeface="+mn-cs"/>
              </a:rPr>
              <a:t>Identify the appropriate end product (EP) control based on given scenarios and claim circumstances</a:t>
            </a:r>
          </a:p>
          <a:p>
            <a:pPr lvl="0"/>
            <a:endParaRPr lang="en-US" sz="1200" kern="1200" dirty="0">
              <a:solidFill>
                <a:schemeClr val="tx1"/>
              </a:solidFill>
              <a:effectLst/>
              <a:latin typeface="+mn-lt"/>
              <a:ea typeface="+mn-ea"/>
              <a:cs typeface="+mn-cs"/>
            </a:endParaRPr>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174" eaLnBrk="0" hangingPunct="0">
              <a:defRPr sz="3100">
                <a:solidFill>
                  <a:schemeClr val="tx1"/>
                </a:solidFill>
                <a:latin typeface="Tahoma" pitchFamily="34" charset="0"/>
              </a:defRPr>
            </a:lvl1pPr>
            <a:lvl2pPr marL="740139" indent="-284668" defTabSz="925174" eaLnBrk="0" hangingPunct="0">
              <a:defRPr sz="3100">
                <a:solidFill>
                  <a:schemeClr val="tx1"/>
                </a:solidFill>
                <a:latin typeface="Tahoma" pitchFamily="34" charset="0"/>
              </a:defRPr>
            </a:lvl2pPr>
            <a:lvl3pPr marL="1138675" indent="-227735" defTabSz="925174" eaLnBrk="0" hangingPunct="0">
              <a:defRPr sz="3100">
                <a:solidFill>
                  <a:schemeClr val="tx1"/>
                </a:solidFill>
                <a:latin typeface="Tahoma" pitchFamily="34" charset="0"/>
              </a:defRPr>
            </a:lvl3pPr>
            <a:lvl4pPr marL="1594144" indent="-227735" defTabSz="925174" eaLnBrk="0" hangingPunct="0">
              <a:defRPr sz="3100">
                <a:solidFill>
                  <a:schemeClr val="tx1"/>
                </a:solidFill>
                <a:latin typeface="Tahoma" pitchFamily="34" charset="0"/>
              </a:defRPr>
            </a:lvl4pPr>
            <a:lvl5pPr marL="2049615" indent="-227735" defTabSz="925174" eaLnBrk="0" hangingPunct="0">
              <a:defRPr sz="3100">
                <a:solidFill>
                  <a:schemeClr val="tx1"/>
                </a:solidFill>
                <a:latin typeface="Tahoma" pitchFamily="34" charset="0"/>
              </a:defRPr>
            </a:lvl5pPr>
            <a:lvl6pPr marL="2505084" indent="-227735" defTabSz="925174" eaLnBrk="0" fontAlgn="base" hangingPunct="0">
              <a:spcBef>
                <a:spcPct val="0"/>
              </a:spcBef>
              <a:spcAft>
                <a:spcPct val="0"/>
              </a:spcAft>
              <a:defRPr sz="3100">
                <a:solidFill>
                  <a:schemeClr val="tx1"/>
                </a:solidFill>
                <a:latin typeface="Tahoma" pitchFamily="34" charset="0"/>
              </a:defRPr>
            </a:lvl6pPr>
            <a:lvl7pPr marL="2960554" indent="-227735" defTabSz="925174" eaLnBrk="0" fontAlgn="base" hangingPunct="0">
              <a:spcBef>
                <a:spcPct val="0"/>
              </a:spcBef>
              <a:spcAft>
                <a:spcPct val="0"/>
              </a:spcAft>
              <a:defRPr sz="3100">
                <a:solidFill>
                  <a:schemeClr val="tx1"/>
                </a:solidFill>
                <a:latin typeface="Tahoma" pitchFamily="34" charset="0"/>
              </a:defRPr>
            </a:lvl7pPr>
            <a:lvl8pPr marL="3416024" indent="-227735" defTabSz="925174" eaLnBrk="0" fontAlgn="base" hangingPunct="0">
              <a:spcBef>
                <a:spcPct val="0"/>
              </a:spcBef>
              <a:spcAft>
                <a:spcPct val="0"/>
              </a:spcAft>
              <a:defRPr sz="3100">
                <a:solidFill>
                  <a:schemeClr val="tx1"/>
                </a:solidFill>
                <a:latin typeface="Tahoma" pitchFamily="34" charset="0"/>
              </a:defRPr>
            </a:lvl8pPr>
            <a:lvl9pPr marL="3871494" indent="-227735" defTabSz="925174" eaLnBrk="0" fontAlgn="base" hangingPunct="0">
              <a:spcBef>
                <a:spcPct val="0"/>
              </a:spcBef>
              <a:spcAft>
                <a:spcPct val="0"/>
              </a:spcAft>
              <a:defRPr sz="3100">
                <a:solidFill>
                  <a:schemeClr val="tx1"/>
                </a:solidFill>
                <a:latin typeface="Tahoma" pitchFamily="34" charset="0"/>
              </a:defRPr>
            </a:lvl9pPr>
          </a:lstStyle>
          <a:p>
            <a:endParaRPr lang="en-US" sz="1200" dirty="0"/>
          </a:p>
        </p:txBody>
      </p:sp>
    </p:spTree>
    <p:extLst>
      <p:ext uri="{BB962C8B-B14F-4D97-AF65-F5344CB8AC3E}">
        <p14:creationId xmlns:p14="http://schemas.microsoft.com/office/powerpoint/2010/main" val="26272978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36675" y="1162050"/>
            <a:ext cx="4184650" cy="3138488"/>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u="sng" dirty="0"/>
              <a:t>Instructor Note:</a:t>
            </a:r>
          </a:p>
          <a:p>
            <a:pPr>
              <a:spcBef>
                <a:spcPct val="0"/>
              </a:spcBef>
            </a:pPr>
            <a:r>
              <a:rPr lang="en-US" u="none" dirty="0"/>
              <a:t>After discussion with the class, advance to the next slide to reveal the answer and explanation.</a:t>
            </a:r>
          </a:p>
          <a:p>
            <a:pPr>
              <a:spcBef>
                <a:spcPct val="0"/>
              </a:spcBef>
            </a:pPr>
            <a:endParaRPr lang="en-US" u="none" dirty="0"/>
          </a:p>
          <a:p>
            <a:pPr>
              <a:spcBef>
                <a:spcPct val="0"/>
              </a:spcBef>
            </a:pPr>
            <a:r>
              <a:rPr lang="en-US" u="sng" dirty="0"/>
              <a:t>Answer</a:t>
            </a:r>
            <a:r>
              <a:rPr lang="en-US" dirty="0"/>
              <a:t>: </a:t>
            </a:r>
          </a:p>
          <a:p>
            <a:pPr>
              <a:spcBef>
                <a:spcPct val="0"/>
              </a:spcBef>
            </a:pPr>
            <a:r>
              <a:rPr lang="en-US" dirty="0"/>
              <a:t>EP 130 – Veteran is already 30% disabling and submits a claim for additional benefits for dependents</a:t>
            </a:r>
          </a:p>
          <a:p>
            <a:pPr>
              <a:spcBef>
                <a:spcPct val="0"/>
              </a:spcBef>
            </a:pPr>
            <a:r>
              <a:rPr lang="en-US" dirty="0"/>
              <a:t>EP 110/010 – Veteran submits an original claim for disability compensation along with a claim for additional benefits for dependents</a:t>
            </a:r>
          </a:p>
          <a:p>
            <a:pPr>
              <a:spcAft>
                <a:spcPts val="0"/>
              </a:spcAft>
              <a:buClr>
                <a:schemeClr val="tx1"/>
              </a:buClr>
            </a:pPr>
            <a:r>
              <a:rPr lang="en-US" dirty="0"/>
              <a:t>EP 020 – Veteran submits a claim for a child incapable of self-support (helpless child)</a:t>
            </a:r>
          </a:p>
          <a:p>
            <a:pPr>
              <a:spcBef>
                <a:spcPct val="0"/>
              </a:spcBef>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Objective</a:t>
            </a:r>
            <a:r>
              <a:rPr lang="en-US" dirty="0"/>
              <a:t>: </a:t>
            </a:r>
            <a:r>
              <a:rPr lang="en-US" sz="1200" kern="1200" dirty="0">
                <a:solidFill>
                  <a:schemeClr val="tx1"/>
                </a:solidFill>
                <a:effectLst/>
                <a:latin typeface="+mn-lt"/>
                <a:ea typeface="+mn-ea"/>
                <a:cs typeface="+mn-cs"/>
              </a:rPr>
              <a:t>Identify the appropriate end product (EP) control based on given scenarios and claim circumstances</a:t>
            </a:r>
          </a:p>
          <a:p>
            <a:pPr lvl="0"/>
            <a:endParaRPr lang="en-US" sz="1200" kern="1200" dirty="0">
              <a:solidFill>
                <a:schemeClr val="tx1"/>
              </a:solidFill>
              <a:effectLst/>
              <a:latin typeface="+mn-lt"/>
              <a:ea typeface="+mn-ea"/>
              <a:cs typeface="+mn-cs"/>
            </a:endParaRPr>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174" eaLnBrk="0" hangingPunct="0">
              <a:defRPr sz="3100">
                <a:solidFill>
                  <a:schemeClr val="tx1"/>
                </a:solidFill>
                <a:latin typeface="Tahoma" pitchFamily="34" charset="0"/>
              </a:defRPr>
            </a:lvl1pPr>
            <a:lvl2pPr marL="740139" indent="-284668" defTabSz="925174" eaLnBrk="0" hangingPunct="0">
              <a:defRPr sz="3100">
                <a:solidFill>
                  <a:schemeClr val="tx1"/>
                </a:solidFill>
                <a:latin typeface="Tahoma" pitchFamily="34" charset="0"/>
              </a:defRPr>
            </a:lvl2pPr>
            <a:lvl3pPr marL="1138675" indent="-227735" defTabSz="925174" eaLnBrk="0" hangingPunct="0">
              <a:defRPr sz="3100">
                <a:solidFill>
                  <a:schemeClr val="tx1"/>
                </a:solidFill>
                <a:latin typeface="Tahoma" pitchFamily="34" charset="0"/>
              </a:defRPr>
            </a:lvl3pPr>
            <a:lvl4pPr marL="1594144" indent="-227735" defTabSz="925174" eaLnBrk="0" hangingPunct="0">
              <a:defRPr sz="3100">
                <a:solidFill>
                  <a:schemeClr val="tx1"/>
                </a:solidFill>
                <a:latin typeface="Tahoma" pitchFamily="34" charset="0"/>
              </a:defRPr>
            </a:lvl4pPr>
            <a:lvl5pPr marL="2049615" indent="-227735" defTabSz="925174" eaLnBrk="0" hangingPunct="0">
              <a:defRPr sz="3100">
                <a:solidFill>
                  <a:schemeClr val="tx1"/>
                </a:solidFill>
                <a:latin typeface="Tahoma" pitchFamily="34" charset="0"/>
              </a:defRPr>
            </a:lvl5pPr>
            <a:lvl6pPr marL="2505084" indent="-227735" defTabSz="925174" eaLnBrk="0" fontAlgn="base" hangingPunct="0">
              <a:spcBef>
                <a:spcPct val="0"/>
              </a:spcBef>
              <a:spcAft>
                <a:spcPct val="0"/>
              </a:spcAft>
              <a:defRPr sz="3100">
                <a:solidFill>
                  <a:schemeClr val="tx1"/>
                </a:solidFill>
                <a:latin typeface="Tahoma" pitchFamily="34" charset="0"/>
              </a:defRPr>
            </a:lvl6pPr>
            <a:lvl7pPr marL="2960554" indent="-227735" defTabSz="925174" eaLnBrk="0" fontAlgn="base" hangingPunct="0">
              <a:spcBef>
                <a:spcPct val="0"/>
              </a:spcBef>
              <a:spcAft>
                <a:spcPct val="0"/>
              </a:spcAft>
              <a:defRPr sz="3100">
                <a:solidFill>
                  <a:schemeClr val="tx1"/>
                </a:solidFill>
                <a:latin typeface="Tahoma" pitchFamily="34" charset="0"/>
              </a:defRPr>
            </a:lvl7pPr>
            <a:lvl8pPr marL="3416024" indent="-227735" defTabSz="925174" eaLnBrk="0" fontAlgn="base" hangingPunct="0">
              <a:spcBef>
                <a:spcPct val="0"/>
              </a:spcBef>
              <a:spcAft>
                <a:spcPct val="0"/>
              </a:spcAft>
              <a:defRPr sz="3100">
                <a:solidFill>
                  <a:schemeClr val="tx1"/>
                </a:solidFill>
                <a:latin typeface="Tahoma" pitchFamily="34" charset="0"/>
              </a:defRPr>
            </a:lvl8pPr>
            <a:lvl9pPr marL="3871494" indent="-227735" defTabSz="925174" eaLnBrk="0" fontAlgn="base" hangingPunct="0">
              <a:spcBef>
                <a:spcPct val="0"/>
              </a:spcBef>
              <a:spcAft>
                <a:spcPct val="0"/>
              </a:spcAft>
              <a:defRPr sz="3100">
                <a:solidFill>
                  <a:schemeClr val="tx1"/>
                </a:solidFill>
                <a:latin typeface="Tahoma" pitchFamily="34" charset="0"/>
              </a:defRPr>
            </a:lvl9pPr>
          </a:lstStyle>
          <a:p>
            <a:endParaRPr lang="en-US" sz="1200" dirty="0"/>
          </a:p>
        </p:txBody>
      </p:sp>
    </p:spTree>
    <p:extLst>
      <p:ext uri="{BB962C8B-B14F-4D97-AF65-F5344CB8AC3E}">
        <p14:creationId xmlns:p14="http://schemas.microsoft.com/office/powerpoint/2010/main" val="20955841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36675" y="1162050"/>
            <a:ext cx="4184650" cy="3138488"/>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u="sng" dirty="0"/>
              <a:t>Instructor Note:</a:t>
            </a:r>
          </a:p>
          <a:p>
            <a:pPr>
              <a:spcBef>
                <a:spcPct val="0"/>
              </a:spcBef>
            </a:pPr>
            <a:r>
              <a:rPr lang="en-US" u="none" dirty="0"/>
              <a:t>After discussion with the class, advance to the next slide to reveal the answer and explanation.</a:t>
            </a:r>
          </a:p>
          <a:p>
            <a:pPr>
              <a:spcBef>
                <a:spcPct val="0"/>
              </a:spcBef>
            </a:pPr>
            <a:endParaRPr lang="en-US" u="none" dirty="0"/>
          </a:p>
          <a:p>
            <a:pPr>
              <a:spcBef>
                <a:spcPct val="0"/>
              </a:spcBef>
            </a:pPr>
            <a:r>
              <a:rPr lang="en-US" u="sng" dirty="0"/>
              <a:t>Answer</a:t>
            </a:r>
            <a:r>
              <a:rPr lang="en-US" dirty="0"/>
              <a:t>: B.</a:t>
            </a:r>
          </a:p>
          <a:p>
            <a:pPr>
              <a:spcBef>
                <a:spcPct val="0"/>
              </a:spcBef>
            </a:pPr>
            <a:r>
              <a:rPr lang="en-US" dirty="0"/>
              <a:t>If the claims are received simultaneously, no exclusion from FDC is needed.</a:t>
            </a:r>
          </a:p>
          <a:p>
            <a:pPr>
              <a:spcBef>
                <a:spcPct val="0"/>
              </a:spcBef>
            </a:pPr>
            <a:r>
              <a:rPr lang="en-US" dirty="0"/>
              <a:t>A would need an exclusion (claimant submits an additional claim)</a:t>
            </a:r>
          </a:p>
          <a:p>
            <a:pPr>
              <a:spcBef>
                <a:spcPct val="0"/>
              </a:spcBef>
            </a:pPr>
            <a:r>
              <a:rPr lang="en-US" dirty="0"/>
              <a:t>C would need an exclusion (claim pending at the time of receipt)</a:t>
            </a:r>
          </a:p>
          <a:p>
            <a:pPr>
              <a:spcBef>
                <a:spcPct val="0"/>
              </a:spcBef>
            </a:pPr>
            <a:endParaRPr lang="en-US" dirty="0"/>
          </a:p>
          <a:p>
            <a:pPr lvl="0" hangingPunct="0"/>
            <a:r>
              <a:rPr lang="en-US" u="sng" dirty="0"/>
              <a:t>Objective</a:t>
            </a:r>
            <a:r>
              <a:rPr lang="en-US" dirty="0"/>
              <a:t>: </a:t>
            </a:r>
            <a:r>
              <a:rPr lang="en-US" sz="1200" kern="1200" dirty="0">
                <a:solidFill>
                  <a:schemeClr val="tx1"/>
                </a:solidFill>
                <a:effectLst/>
                <a:latin typeface="+mn-lt"/>
                <a:ea typeface="+mn-ea"/>
                <a:cs typeface="+mn-cs"/>
              </a:rPr>
              <a:t>Discuss the potential changes to fully developed claim (FDC) status based on given scenarios and claim circumstances</a:t>
            </a:r>
          </a:p>
          <a:p>
            <a:pPr lvl="0"/>
            <a:endParaRPr lang="en-US" sz="1200" kern="1200" dirty="0">
              <a:solidFill>
                <a:schemeClr val="tx1"/>
              </a:solidFill>
              <a:effectLst/>
              <a:latin typeface="+mn-lt"/>
              <a:ea typeface="+mn-ea"/>
              <a:cs typeface="+mn-cs"/>
            </a:endParaRPr>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174" eaLnBrk="0" hangingPunct="0">
              <a:defRPr sz="3100">
                <a:solidFill>
                  <a:schemeClr val="tx1"/>
                </a:solidFill>
                <a:latin typeface="Tahoma" pitchFamily="34" charset="0"/>
              </a:defRPr>
            </a:lvl1pPr>
            <a:lvl2pPr marL="740139" indent="-284668" defTabSz="925174" eaLnBrk="0" hangingPunct="0">
              <a:defRPr sz="3100">
                <a:solidFill>
                  <a:schemeClr val="tx1"/>
                </a:solidFill>
                <a:latin typeface="Tahoma" pitchFamily="34" charset="0"/>
              </a:defRPr>
            </a:lvl2pPr>
            <a:lvl3pPr marL="1138675" indent="-227735" defTabSz="925174" eaLnBrk="0" hangingPunct="0">
              <a:defRPr sz="3100">
                <a:solidFill>
                  <a:schemeClr val="tx1"/>
                </a:solidFill>
                <a:latin typeface="Tahoma" pitchFamily="34" charset="0"/>
              </a:defRPr>
            </a:lvl3pPr>
            <a:lvl4pPr marL="1594144" indent="-227735" defTabSz="925174" eaLnBrk="0" hangingPunct="0">
              <a:defRPr sz="3100">
                <a:solidFill>
                  <a:schemeClr val="tx1"/>
                </a:solidFill>
                <a:latin typeface="Tahoma" pitchFamily="34" charset="0"/>
              </a:defRPr>
            </a:lvl4pPr>
            <a:lvl5pPr marL="2049615" indent="-227735" defTabSz="925174" eaLnBrk="0" hangingPunct="0">
              <a:defRPr sz="3100">
                <a:solidFill>
                  <a:schemeClr val="tx1"/>
                </a:solidFill>
                <a:latin typeface="Tahoma" pitchFamily="34" charset="0"/>
              </a:defRPr>
            </a:lvl5pPr>
            <a:lvl6pPr marL="2505084" indent="-227735" defTabSz="925174" eaLnBrk="0" fontAlgn="base" hangingPunct="0">
              <a:spcBef>
                <a:spcPct val="0"/>
              </a:spcBef>
              <a:spcAft>
                <a:spcPct val="0"/>
              </a:spcAft>
              <a:defRPr sz="3100">
                <a:solidFill>
                  <a:schemeClr val="tx1"/>
                </a:solidFill>
                <a:latin typeface="Tahoma" pitchFamily="34" charset="0"/>
              </a:defRPr>
            </a:lvl6pPr>
            <a:lvl7pPr marL="2960554" indent="-227735" defTabSz="925174" eaLnBrk="0" fontAlgn="base" hangingPunct="0">
              <a:spcBef>
                <a:spcPct val="0"/>
              </a:spcBef>
              <a:spcAft>
                <a:spcPct val="0"/>
              </a:spcAft>
              <a:defRPr sz="3100">
                <a:solidFill>
                  <a:schemeClr val="tx1"/>
                </a:solidFill>
                <a:latin typeface="Tahoma" pitchFamily="34" charset="0"/>
              </a:defRPr>
            </a:lvl7pPr>
            <a:lvl8pPr marL="3416024" indent="-227735" defTabSz="925174" eaLnBrk="0" fontAlgn="base" hangingPunct="0">
              <a:spcBef>
                <a:spcPct val="0"/>
              </a:spcBef>
              <a:spcAft>
                <a:spcPct val="0"/>
              </a:spcAft>
              <a:defRPr sz="3100">
                <a:solidFill>
                  <a:schemeClr val="tx1"/>
                </a:solidFill>
                <a:latin typeface="Tahoma" pitchFamily="34" charset="0"/>
              </a:defRPr>
            </a:lvl8pPr>
            <a:lvl9pPr marL="3871494" indent="-227735" defTabSz="925174" eaLnBrk="0" fontAlgn="base" hangingPunct="0">
              <a:spcBef>
                <a:spcPct val="0"/>
              </a:spcBef>
              <a:spcAft>
                <a:spcPct val="0"/>
              </a:spcAft>
              <a:defRPr sz="3100">
                <a:solidFill>
                  <a:schemeClr val="tx1"/>
                </a:solidFill>
                <a:latin typeface="Tahoma" pitchFamily="34" charset="0"/>
              </a:defRPr>
            </a:lvl9pPr>
          </a:lstStyle>
          <a:p>
            <a:endParaRPr lang="en-US" sz="1200" dirty="0"/>
          </a:p>
        </p:txBody>
      </p:sp>
    </p:spTree>
    <p:extLst>
      <p:ext uri="{BB962C8B-B14F-4D97-AF65-F5344CB8AC3E}">
        <p14:creationId xmlns:p14="http://schemas.microsoft.com/office/powerpoint/2010/main" val="9258489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36675" y="1162050"/>
            <a:ext cx="4184650" cy="3138488"/>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u="sng" dirty="0"/>
              <a:t>Instructor Note:</a:t>
            </a:r>
          </a:p>
          <a:p>
            <a:pPr>
              <a:spcBef>
                <a:spcPct val="0"/>
              </a:spcBef>
            </a:pPr>
            <a:r>
              <a:rPr lang="en-US" u="none" dirty="0"/>
              <a:t>After discussion with the class, advance to the next slide to reveal the answer and explanation.</a:t>
            </a:r>
          </a:p>
          <a:p>
            <a:pPr>
              <a:spcBef>
                <a:spcPct val="0"/>
              </a:spcBef>
            </a:pPr>
            <a:endParaRPr lang="en-US" u="none" dirty="0"/>
          </a:p>
          <a:p>
            <a:pPr>
              <a:spcBef>
                <a:spcPct val="0"/>
              </a:spcBef>
            </a:pPr>
            <a:r>
              <a:rPr lang="en-US" u="sng" dirty="0"/>
              <a:t>Answer</a:t>
            </a:r>
            <a:r>
              <a:rPr lang="en-US" dirty="0"/>
              <a:t>: B.</a:t>
            </a:r>
          </a:p>
          <a:p>
            <a:pPr>
              <a:spcBef>
                <a:spcPct val="0"/>
              </a:spcBef>
            </a:pPr>
            <a:r>
              <a:rPr lang="en-US" dirty="0"/>
              <a:t>If the claims are received simultaneously, no exclusion from FDC is needed.</a:t>
            </a:r>
          </a:p>
          <a:p>
            <a:pPr>
              <a:spcBef>
                <a:spcPct val="0"/>
              </a:spcBef>
            </a:pPr>
            <a:r>
              <a:rPr lang="en-US" dirty="0"/>
              <a:t>A would need an exclusion (claimant submits an additional claim)</a:t>
            </a:r>
          </a:p>
          <a:p>
            <a:pPr>
              <a:spcBef>
                <a:spcPct val="0"/>
              </a:spcBef>
            </a:pPr>
            <a:r>
              <a:rPr lang="en-US" dirty="0"/>
              <a:t>C would need an exclusion (claim pending at the time of receipt)</a:t>
            </a:r>
          </a:p>
          <a:p>
            <a:pPr>
              <a:spcBef>
                <a:spcPct val="0"/>
              </a:spcBef>
            </a:pPr>
            <a:endParaRPr lang="en-US" dirty="0"/>
          </a:p>
          <a:p>
            <a:pPr lvl="0" hangingPunct="0"/>
            <a:r>
              <a:rPr lang="en-US" u="sng" dirty="0"/>
              <a:t>Objective</a:t>
            </a:r>
            <a:r>
              <a:rPr lang="en-US" dirty="0"/>
              <a:t>: </a:t>
            </a:r>
            <a:r>
              <a:rPr lang="en-US" sz="1200" kern="1200" dirty="0">
                <a:solidFill>
                  <a:schemeClr val="tx1"/>
                </a:solidFill>
                <a:effectLst/>
                <a:latin typeface="+mn-lt"/>
                <a:ea typeface="+mn-ea"/>
                <a:cs typeface="+mn-cs"/>
              </a:rPr>
              <a:t>Discuss the potential changes to fully developed claim (FDC) status based on given scenarios and claim circumstances</a:t>
            </a:r>
          </a:p>
          <a:p>
            <a:pPr lvl="0"/>
            <a:endParaRPr lang="en-US" sz="1200" kern="1200" dirty="0">
              <a:solidFill>
                <a:schemeClr val="tx1"/>
              </a:solidFill>
              <a:effectLst/>
              <a:latin typeface="+mn-lt"/>
              <a:ea typeface="+mn-ea"/>
              <a:cs typeface="+mn-cs"/>
            </a:endParaRPr>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174" eaLnBrk="0" hangingPunct="0">
              <a:defRPr sz="3100">
                <a:solidFill>
                  <a:schemeClr val="tx1"/>
                </a:solidFill>
                <a:latin typeface="Tahoma" pitchFamily="34" charset="0"/>
              </a:defRPr>
            </a:lvl1pPr>
            <a:lvl2pPr marL="740139" indent="-284668" defTabSz="925174" eaLnBrk="0" hangingPunct="0">
              <a:defRPr sz="3100">
                <a:solidFill>
                  <a:schemeClr val="tx1"/>
                </a:solidFill>
                <a:latin typeface="Tahoma" pitchFamily="34" charset="0"/>
              </a:defRPr>
            </a:lvl2pPr>
            <a:lvl3pPr marL="1138675" indent="-227735" defTabSz="925174" eaLnBrk="0" hangingPunct="0">
              <a:defRPr sz="3100">
                <a:solidFill>
                  <a:schemeClr val="tx1"/>
                </a:solidFill>
                <a:latin typeface="Tahoma" pitchFamily="34" charset="0"/>
              </a:defRPr>
            </a:lvl3pPr>
            <a:lvl4pPr marL="1594144" indent="-227735" defTabSz="925174" eaLnBrk="0" hangingPunct="0">
              <a:defRPr sz="3100">
                <a:solidFill>
                  <a:schemeClr val="tx1"/>
                </a:solidFill>
                <a:latin typeface="Tahoma" pitchFamily="34" charset="0"/>
              </a:defRPr>
            </a:lvl4pPr>
            <a:lvl5pPr marL="2049615" indent="-227735" defTabSz="925174" eaLnBrk="0" hangingPunct="0">
              <a:defRPr sz="3100">
                <a:solidFill>
                  <a:schemeClr val="tx1"/>
                </a:solidFill>
                <a:latin typeface="Tahoma" pitchFamily="34" charset="0"/>
              </a:defRPr>
            </a:lvl5pPr>
            <a:lvl6pPr marL="2505084" indent="-227735" defTabSz="925174" eaLnBrk="0" fontAlgn="base" hangingPunct="0">
              <a:spcBef>
                <a:spcPct val="0"/>
              </a:spcBef>
              <a:spcAft>
                <a:spcPct val="0"/>
              </a:spcAft>
              <a:defRPr sz="3100">
                <a:solidFill>
                  <a:schemeClr val="tx1"/>
                </a:solidFill>
                <a:latin typeface="Tahoma" pitchFamily="34" charset="0"/>
              </a:defRPr>
            </a:lvl6pPr>
            <a:lvl7pPr marL="2960554" indent="-227735" defTabSz="925174" eaLnBrk="0" fontAlgn="base" hangingPunct="0">
              <a:spcBef>
                <a:spcPct val="0"/>
              </a:spcBef>
              <a:spcAft>
                <a:spcPct val="0"/>
              </a:spcAft>
              <a:defRPr sz="3100">
                <a:solidFill>
                  <a:schemeClr val="tx1"/>
                </a:solidFill>
                <a:latin typeface="Tahoma" pitchFamily="34" charset="0"/>
              </a:defRPr>
            </a:lvl7pPr>
            <a:lvl8pPr marL="3416024" indent="-227735" defTabSz="925174" eaLnBrk="0" fontAlgn="base" hangingPunct="0">
              <a:spcBef>
                <a:spcPct val="0"/>
              </a:spcBef>
              <a:spcAft>
                <a:spcPct val="0"/>
              </a:spcAft>
              <a:defRPr sz="3100">
                <a:solidFill>
                  <a:schemeClr val="tx1"/>
                </a:solidFill>
                <a:latin typeface="Tahoma" pitchFamily="34" charset="0"/>
              </a:defRPr>
            </a:lvl8pPr>
            <a:lvl9pPr marL="3871494" indent="-227735" defTabSz="925174" eaLnBrk="0" fontAlgn="base" hangingPunct="0">
              <a:spcBef>
                <a:spcPct val="0"/>
              </a:spcBef>
              <a:spcAft>
                <a:spcPct val="0"/>
              </a:spcAft>
              <a:defRPr sz="3100">
                <a:solidFill>
                  <a:schemeClr val="tx1"/>
                </a:solidFill>
                <a:latin typeface="Tahoma" pitchFamily="34" charset="0"/>
              </a:defRPr>
            </a:lvl9pPr>
          </a:lstStyle>
          <a:p>
            <a:endParaRPr lang="en-US" sz="1200" dirty="0"/>
          </a:p>
        </p:txBody>
      </p:sp>
    </p:spTree>
    <p:extLst>
      <p:ext uri="{BB962C8B-B14F-4D97-AF65-F5344CB8AC3E}">
        <p14:creationId xmlns:p14="http://schemas.microsoft.com/office/powerpoint/2010/main" val="9188653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topic will discuss:</a:t>
            </a:r>
          </a:p>
          <a:p>
            <a:pPr marL="171450" indent="-171450">
              <a:buFont typeface="Arial" panose="020B0604020202020204" pitchFamily="34" charset="0"/>
              <a:buChar char="•"/>
            </a:pPr>
            <a:r>
              <a:rPr lang="en-US" dirty="0"/>
              <a:t>Actions to take when claim is not submitted on a prescribed form</a:t>
            </a:r>
          </a:p>
          <a:p>
            <a:pPr marL="171450" indent="-171450">
              <a:buFont typeface="Arial" panose="020B0604020202020204" pitchFamily="34" charset="0"/>
              <a:buChar char="•"/>
            </a:pPr>
            <a:r>
              <a:rPr lang="en-US" dirty="0"/>
              <a:t>Criteria for a claim to be substantially complete</a:t>
            </a:r>
          </a:p>
          <a:p>
            <a:pPr marL="171450" indent="-171450">
              <a:buFont typeface="Arial" panose="020B0604020202020204" pitchFamily="34" charset="0"/>
              <a:buChar char="•"/>
            </a:pPr>
            <a:r>
              <a:rPr lang="en-US" dirty="0"/>
              <a:t>Actions to take when a claim is not substantially complete</a:t>
            </a:r>
          </a:p>
          <a:p>
            <a:pPr marL="171450" indent="-171450">
              <a:buFont typeface="Arial" panose="020B0604020202020204" pitchFamily="34" charset="0"/>
              <a:buChar char="•"/>
            </a:pPr>
            <a:r>
              <a:rPr lang="en-US" dirty="0"/>
              <a:t>Actions to take when a claim is substantially complete</a:t>
            </a:r>
          </a:p>
        </p:txBody>
      </p:sp>
      <p:sp>
        <p:nvSpPr>
          <p:cNvPr id="4" name="Slide Number Placeholder 3"/>
          <p:cNvSpPr>
            <a:spLocks noGrp="1"/>
          </p:cNvSpPr>
          <p:nvPr>
            <p:ph type="sldNum" sz="quarter" idx="5"/>
          </p:nvPr>
        </p:nvSpPr>
        <p:spPr/>
        <p:txBody>
          <a:bodyPr/>
          <a:lstStyle/>
          <a:p>
            <a:fld id="{0E7C618C-DDD3-4DC9-ADAB-73264023D4F2}" type="slidenum">
              <a:rPr lang="en-US" smtClean="0"/>
              <a:t>38</a:t>
            </a:fld>
            <a:endParaRPr lang="en-US" dirty="0"/>
          </a:p>
        </p:txBody>
      </p:sp>
    </p:spTree>
    <p:extLst>
      <p:ext uri="{BB962C8B-B14F-4D97-AF65-F5344CB8AC3E}">
        <p14:creationId xmlns:p14="http://schemas.microsoft.com/office/powerpoint/2010/main" val="32728802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r>
              <a:rPr lang="en-US" u="sng" dirty="0"/>
              <a:t>Instructor Notes</a:t>
            </a:r>
            <a:r>
              <a:rPr lang="en-US" dirty="0"/>
              <a:t>:</a:t>
            </a:r>
          </a:p>
          <a:p>
            <a:r>
              <a:rPr lang="en-US" i="1" dirty="0"/>
              <a:t>M21-1 III.ii.2.C.6.a. – </a:t>
            </a:r>
            <a:r>
              <a:rPr lang="en-US" i="0" dirty="0"/>
              <a:t>Requests for Benefits Not Filed on the Prescribed Form on or After March 24, 2015</a:t>
            </a:r>
          </a:p>
          <a:p>
            <a:r>
              <a:rPr lang="en-US" i="1" dirty="0"/>
              <a:t>M21-1 III.iii.5.A.4.j. – </a:t>
            </a:r>
            <a:r>
              <a:rPr lang="en-US" i="0" dirty="0"/>
              <a:t>Action to Take Upon Receipt of a Request to Add a Dependent That Was Not Submitted on a Prescribed Form</a:t>
            </a:r>
          </a:p>
          <a:p>
            <a:r>
              <a:rPr lang="en-US" i="1" dirty="0"/>
              <a:t>M21-1 III.iii.5.A.4.n. </a:t>
            </a:r>
            <a:r>
              <a:rPr lang="en-US" dirty="0"/>
              <a:t>– Acceptability of a VA Form 21-686c or VA Form 21-674 That an RO or Call Center Employee Completes and Signs</a:t>
            </a:r>
          </a:p>
          <a:p>
            <a:endParaRPr lang="en-US" dirty="0"/>
          </a:p>
          <a:p>
            <a:r>
              <a:rPr lang="en-US" dirty="0"/>
              <a:t>This slide contains a lot of information.  Take time to discuss how to electronically sign and upload the dependency form.  Also, demonstrate how to write the Request for Application for Dependency letter via Letter Creator.  Discuss the actions that should be taken to properly notify the Veteran and ensure the system is updated properly.</a:t>
            </a:r>
          </a:p>
        </p:txBody>
      </p:sp>
      <p:sp>
        <p:nvSpPr>
          <p:cNvPr id="4" name="Slide Number Placeholder 3"/>
          <p:cNvSpPr>
            <a:spLocks noGrp="1"/>
          </p:cNvSpPr>
          <p:nvPr>
            <p:ph type="sldNum" sz="quarter" idx="10"/>
          </p:nvPr>
        </p:nvSpPr>
        <p:spPr/>
        <p:txBody>
          <a:bodyPr/>
          <a:lstStyle/>
          <a:p>
            <a:fld id="{0E7C618C-DDD3-4DC9-ADAB-73264023D4F2}" type="slidenum">
              <a:rPr lang="en-US" smtClean="0"/>
              <a:t>39</a:t>
            </a:fld>
            <a:endParaRPr lang="en-US" dirty="0"/>
          </a:p>
        </p:txBody>
      </p:sp>
    </p:spTree>
    <p:extLst>
      <p:ext uri="{BB962C8B-B14F-4D97-AF65-F5344CB8AC3E}">
        <p14:creationId xmlns:p14="http://schemas.microsoft.com/office/powerpoint/2010/main" val="2278918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r>
              <a:rPr lang="en-US" u="sng" dirty="0"/>
              <a:t>Additional references</a:t>
            </a:r>
            <a:r>
              <a:rPr lang="en-US" dirty="0"/>
              <a:t>:</a:t>
            </a:r>
          </a:p>
          <a:p>
            <a:pPr lvl="0" hangingPunct="0"/>
            <a:r>
              <a:rPr lang="en-US" sz="1200" u="sng" kern="1200" dirty="0">
                <a:solidFill>
                  <a:schemeClr val="tx1"/>
                </a:solidFill>
                <a:effectLst/>
                <a:latin typeface="+mn-lt"/>
                <a:ea typeface="+mn-ea"/>
                <a:cs typeface="+mn-cs"/>
                <a:hlinkClick r:id="rId3"/>
              </a:rPr>
              <a:t>38 CFR 3.4(b)(2)</a:t>
            </a:r>
            <a:r>
              <a:rPr lang="en-US" sz="1200" kern="1200" dirty="0">
                <a:solidFill>
                  <a:schemeClr val="tx1"/>
                </a:solidFill>
                <a:effectLst/>
                <a:latin typeface="+mn-lt"/>
                <a:ea typeface="+mn-ea"/>
                <a:cs typeface="+mn-cs"/>
              </a:rPr>
              <a:t>, Compensation. Disability Compensation. An additional amount</a:t>
            </a:r>
          </a:p>
          <a:p>
            <a:pPr lvl="0" hangingPunct="0"/>
            <a:r>
              <a:rPr lang="en-US" sz="1200" u="sng" kern="1200" dirty="0">
                <a:solidFill>
                  <a:schemeClr val="tx1"/>
                </a:solidFill>
                <a:effectLst/>
                <a:latin typeface="+mn-lt"/>
                <a:ea typeface="+mn-ea"/>
                <a:cs typeface="+mn-cs"/>
                <a:hlinkClick r:id="rId4"/>
              </a:rPr>
              <a:t>38 CFR 3.50(a)</a:t>
            </a:r>
            <a:r>
              <a:rPr lang="en-US" sz="1200" kern="1200" dirty="0">
                <a:solidFill>
                  <a:schemeClr val="tx1"/>
                </a:solidFill>
                <a:effectLst/>
                <a:latin typeface="+mn-lt"/>
                <a:ea typeface="+mn-ea"/>
                <a:cs typeface="+mn-cs"/>
              </a:rPr>
              <a:t>, Spouse</a:t>
            </a:r>
          </a:p>
          <a:p>
            <a:pPr lvl="0" hangingPunct="0"/>
            <a:r>
              <a:rPr lang="en-US" sz="1200" u="sng" kern="1200" dirty="0">
                <a:solidFill>
                  <a:schemeClr val="tx1"/>
                </a:solidFill>
                <a:effectLst/>
                <a:latin typeface="+mn-lt"/>
                <a:ea typeface="+mn-ea"/>
                <a:cs typeface="+mn-cs"/>
                <a:hlinkClick r:id="rId5"/>
              </a:rPr>
              <a:t>38 CFR 3.57</a:t>
            </a:r>
            <a:r>
              <a:rPr lang="en-US" sz="1200" kern="1200" dirty="0">
                <a:solidFill>
                  <a:schemeClr val="tx1"/>
                </a:solidFill>
                <a:effectLst/>
                <a:latin typeface="+mn-lt"/>
                <a:ea typeface="+mn-ea"/>
                <a:cs typeface="+mn-cs"/>
              </a:rPr>
              <a:t>, Child</a:t>
            </a:r>
          </a:p>
          <a:p>
            <a:pPr lvl="0" hangingPunct="0"/>
            <a:r>
              <a:rPr lang="en-US" sz="1200" u="sng" kern="1200" dirty="0">
                <a:solidFill>
                  <a:schemeClr val="tx1"/>
                </a:solidFill>
                <a:effectLst/>
                <a:latin typeface="+mn-lt"/>
                <a:ea typeface="+mn-ea"/>
                <a:cs typeface="+mn-cs"/>
                <a:hlinkClick r:id="rId6"/>
              </a:rPr>
              <a:t>38 CFR 3.204</a:t>
            </a:r>
            <a:r>
              <a:rPr lang="en-US" sz="1200" kern="1200" dirty="0">
                <a:solidFill>
                  <a:schemeClr val="tx1"/>
                </a:solidFill>
                <a:effectLst/>
                <a:latin typeface="+mn-lt"/>
                <a:ea typeface="+mn-ea"/>
                <a:cs typeface="+mn-cs"/>
              </a:rPr>
              <a:t>, Evidence of dependents and age</a:t>
            </a:r>
          </a:p>
          <a:p>
            <a:pPr lvl="0"/>
            <a:r>
              <a:rPr lang="en-US" sz="1200" u="sng" kern="1200" dirty="0">
                <a:solidFill>
                  <a:schemeClr val="tx1"/>
                </a:solidFill>
                <a:effectLst/>
                <a:latin typeface="+mn-lt"/>
                <a:ea typeface="+mn-ea"/>
                <a:cs typeface="+mn-cs"/>
                <a:hlinkClick r:id="rId7"/>
              </a:rPr>
              <a:t>38 CFR 3.401(b)</a:t>
            </a:r>
            <a:r>
              <a:rPr lang="en-US" dirty="0">
                <a:effectLst/>
              </a:rPr>
              <a:t>, Veterans. Dependent, additional compensation or pension for</a:t>
            </a:r>
          </a:p>
        </p:txBody>
      </p:sp>
      <p:sp>
        <p:nvSpPr>
          <p:cNvPr id="4" name="Slide Number Placeholder 3"/>
          <p:cNvSpPr>
            <a:spLocks noGrp="1"/>
          </p:cNvSpPr>
          <p:nvPr>
            <p:ph type="sldNum" sz="quarter" idx="10"/>
          </p:nvPr>
        </p:nvSpPr>
        <p:spPr/>
        <p:txBody>
          <a:bodyPr/>
          <a:lstStyle/>
          <a:p>
            <a:fld id="{0E7C618C-DDD3-4DC9-ADAB-73264023D4F2}" type="slidenum">
              <a:rPr lang="en-US" smtClean="0"/>
              <a:t>4</a:t>
            </a:fld>
            <a:endParaRPr lang="en-US" dirty="0"/>
          </a:p>
        </p:txBody>
      </p:sp>
    </p:spTree>
    <p:extLst>
      <p:ext uri="{BB962C8B-B14F-4D97-AF65-F5344CB8AC3E}">
        <p14:creationId xmlns:p14="http://schemas.microsoft.com/office/powerpoint/2010/main" val="21102687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 Notes</a:t>
            </a:r>
            <a:r>
              <a:rPr lang="en-US" dirty="0"/>
              <a:t>:</a:t>
            </a:r>
          </a:p>
          <a:p>
            <a:r>
              <a:rPr lang="en-US" i="1" dirty="0"/>
              <a:t>M21-1 I.1.A.4.f. </a:t>
            </a:r>
            <a:r>
              <a:rPr lang="en-US" dirty="0"/>
              <a:t>– Definition: Substantially Complete Application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information bears repeating.  Ensure that trainees understand the criteria for a substantially complete claim.</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Remember, a form may fail to provide all the evidence/information VA requires to add a dependent to a claimant’s award, but this does not mean the claim is not substantially complete.  If the criteria listed above is met, even if specific information is missing, the claim is substantially complete and should be placed under EP control.</a:t>
            </a:r>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40</a:t>
            </a:fld>
            <a:endParaRPr lang="en-US" dirty="0"/>
          </a:p>
        </p:txBody>
      </p:sp>
    </p:spTree>
    <p:extLst>
      <p:ext uri="{BB962C8B-B14F-4D97-AF65-F5344CB8AC3E}">
        <p14:creationId xmlns:p14="http://schemas.microsoft.com/office/powerpoint/2010/main" val="21957177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 Notes</a:t>
            </a:r>
            <a:r>
              <a:rPr lang="en-US" dirty="0"/>
              <a:t>:</a:t>
            </a:r>
          </a:p>
          <a:p>
            <a:r>
              <a:rPr lang="en-US" i="1" dirty="0"/>
              <a:t>M21-1 III.iii.5.A.4.d. – </a:t>
            </a:r>
            <a:r>
              <a:rPr lang="en-US" i="0" dirty="0"/>
              <a:t>Handling a September 2018 or Later Version of VA Form 21-686c That is Incomplete – Disability Compensation or DIC</a:t>
            </a:r>
          </a:p>
          <a:p>
            <a:r>
              <a:rPr lang="en-US" i="1" dirty="0"/>
              <a:t>M21-1 III.iii.5.A.4.b. </a:t>
            </a:r>
            <a:r>
              <a:rPr lang="en-US" dirty="0"/>
              <a:t>– Handling an Incomplete Form – Disability Compensation or DIC</a:t>
            </a:r>
          </a:p>
          <a:p>
            <a:endParaRPr lang="en-US" dirty="0"/>
          </a:p>
          <a:p>
            <a:r>
              <a:rPr lang="en-US" dirty="0"/>
              <a:t>Again, this process is a little heavy, so ensure that the trainees have an understanding of what actions to take.  Completing a demonstration using Letter Creator and VBMS can be very helpful so they are able to see the actions worked out in front of them.</a:t>
            </a:r>
          </a:p>
        </p:txBody>
      </p:sp>
      <p:sp>
        <p:nvSpPr>
          <p:cNvPr id="4" name="Slide Number Placeholder 3"/>
          <p:cNvSpPr>
            <a:spLocks noGrp="1"/>
          </p:cNvSpPr>
          <p:nvPr>
            <p:ph type="sldNum" sz="quarter" idx="5"/>
          </p:nvPr>
        </p:nvSpPr>
        <p:spPr/>
        <p:txBody>
          <a:bodyPr/>
          <a:lstStyle/>
          <a:p>
            <a:fld id="{0E7C618C-DDD3-4DC9-ADAB-73264023D4F2}" type="slidenum">
              <a:rPr lang="en-US" smtClean="0"/>
              <a:t>41</a:t>
            </a:fld>
            <a:endParaRPr lang="en-US" dirty="0"/>
          </a:p>
        </p:txBody>
      </p:sp>
    </p:spTree>
    <p:extLst>
      <p:ext uri="{BB962C8B-B14F-4D97-AF65-F5344CB8AC3E}">
        <p14:creationId xmlns:p14="http://schemas.microsoft.com/office/powerpoint/2010/main" val="16659645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 Notes</a:t>
            </a:r>
            <a:r>
              <a:rPr lang="en-US" dirty="0"/>
              <a:t>:</a:t>
            </a:r>
          </a:p>
          <a:p>
            <a:r>
              <a:rPr lang="en-US" i="1" dirty="0"/>
              <a:t>M21-1 III.iii.5.A.4.d. – </a:t>
            </a:r>
            <a:r>
              <a:rPr lang="en-US" i="0" dirty="0"/>
              <a:t>Handling a September 2018 or Later Version of VA Form 21-686c That is Incomplete – Disability Compensation or DIC</a:t>
            </a:r>
          </a:p>
          <a:p>
            <a:endParaRPr lang="en-US" dirty="0"/>
          </a:p>
          <a:p>
            <a:r>
              <a:rPr lang="en-US" dirty="0"/>
              <a:t>The note in this manual reference states that if the Veteran does not have a running award, the VSR should only do steps 1 and 2.  Since the predetermination trainees will not be working EP 130s (worked by BEST team) along with their EP 020s, the only contact they will have with dependency claims will be EP 110/010.  In those cases, the Veteran will not have a running award, so those are the only two steps that apply.  Step 3 in which the form is evaluated for complete information and then subsequent grant/denial will be completed by the POST team after the rating decision is completed.  Also note, the updated version of VA Form 21-686c states not to develop for missing information.  Given all of these circumstances, the predetermination VSR is not being taught to evaluate the form for missing information anyway, just determining if it is substantially complete.</a:t>
            </a:r>
          </a:p>
        </p:txBody>
      </p:sp>
      <p:sp>
        <p:nvSpPr>
          <p:cNvPr id="4" name="Slide Number Placeholder 3"/>
          <p:cNvSpPr>
            <a:spLocks noGrp="1"/>
          </p:cNvSpPr>
          <p:nvPr>
            <p:ph type="sldNum" sz="quarter" idx="5"/>
          </p:nvPr>
        </p:nvSpPr>
        <p:spPr/>
        <p:txBody>
          <a:bodyPr/>
          <a:lstStyle/>
          <a:p>
            <a:fld id="{0E7C618C-DDD3-4DC9-ADAB-73264023D4F2}" type="slidenum">
              <a:rPr lang="en-US" smtClean="0"/>
              <a:t>42</a:t>
            </a:fld>
            <a:endParaRPr lang="en-US" dirty="0"/>
          </a:p>
        </p:txBody>
      </p:sp>
    </p:spTree>
    <p:extLst>
      <p:ext uri="{BB962C8B-B14F-4D97-AF65-F5344CB8AC3E}">
        <p14:creationId xmlns:p14="http://schemas.microsoft.com/office/powerpoint/2010/main" val="9762877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1336675" y="1162050"/>
            <a:ext cx="4184650" cy="3138488"/>
          </a:xfrm>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22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174" eaLnBrk="0" hangingPunct="0">
              <a:defRPr sz="3100">
                <a:solidFill>
                  <a:schemeClr val="tx1"/>
                </a:solidFill>
                <a:latin typeface="Tahoma" pitchFamily="34" charset="0"/>
              </a:defRPr>
            </a:lvl1pPr>
            <a:lvl2pPr marL="740139" indent="-284668" defTabSz="925174" eaLnBrk="0" hangingPunct="0">
              <a:defRPr sz="3100">
                <a:solidFill>
                  <a:schemeClr val="tx1"/>
                </a:solidFill>
                <a:latin typeface="Tahoma" pitchFamily="34" charset="0"/>
              </a:defRPr>
            </a:lvl2pPr>
            <a:lvl3pPr marL="1138675" indent="-227735" defTabSz="925174" eaLnBrk="0" hangingPunct="0">
              <a:defRPr sz="3100">
                <a:solidFill>
                  <a:schemeClr val="tx1"/>
                </a:solidFill>
                <a:latin typeface="Tahoma" pitchFamily="34" charset="0"/>
              </a:defRPr>
            </a:lvl3pPr>
            <a:lvl4pPr marL="1594144" indent="-227735" defTabSz="925174" eaLnBrk="0" hangingPunct="0">
              <a:defRPr sz="3100">
                <a:solidFill>
                  <a:schemeClr val="tx1"/>
                </a:solidFill>
                <a:latin typeface="Tahoma" pitchFamily="34" charset="0"/>
              </a:defRPr>
            </a:lvl4pPr>
            <a:lvl5pPr marL="2049615" indent="-227735" defTabSz="925174" eaLnBrk="0" hangingPunct="0">
              <a:defRPr sz="3100">
                <a:solidFill>
                  <a:schemeClr val="tx1"/>
                </a:solidFill>
                <a:latin typeface="Tahoma" pitchFamily="34" charset="0"/>
              </a:defRPr>
            </a:lvl5pPr>
            <a:lvl6pPr marL="2505084" indent="-227735" defTabSz="925174" eaLnBrk="0" fontAlgn="base" hangingPunct="0">
              <a:spcBef>
                <a:spcPct val="0"/>
              </a:spcBef>
              <a:spcAft>
                <a:spcPct val="0"/>
              </a:spcAft>
              <a:defRPr sz="3100">
                <a:solidFill>
                  <a:schemeClr val="tx1"/>
                </a:solidFill>
                <a:latin typeface="Tahoma" pitchFamily="34" charset="0"/>
              </a:defRPr>
            </a:lvl6pPr>
            <a:lvl7pPr marL="2960554" indent="-227735" defTabSz="925174" eaLnBrk="0" fontAlgn="base" hangingPunct="0">
              <a:spcBef>
                <a:spcPct val="0"/>
              </a:spcBef>
              <a:spcAft>
                <a:spcPct val="0"/>
              </a:spcAft>
              <a:defRPr sz="3100">
                <a:solidFill>
                  <a:schemeClr val="tx1"/>
                </a:solidFill>
                <a:latin typeface="Tahoma" pitchFamily="34" charset="0"/>
              </a:defRPr>
            </a:lvl7pPr>
            <a:lvl8pPr marL="3416024" indent="-227735" defTabSz="925174" eaLnBrk="0" fontAlgn="base" hangingPunct="0">
              <a:spcBef>
                <a:spcPct val="0"/>
              </a:spcBef>
              <a:spcAft>
                <a:spcPct val="0"/>
              </a:spcAft>
              <a:defRPr sz="3100">
                <a:solidFill>
                  <a:schemeClr val="tx1"/>
                </a:solidFill>
                <a:latin typeface="Tahoma" pitchFamily="34" charset="0"/>
              </a:defRPr>
            </a:lvl8pPr>
            <a:lvl9pPr marL="3871494" indent="-227735" defTabSz="925174" eaLnBrk="0" fontAlgn="base" hangingPunct="0">
              <a:spcBef>
                <a:spcPct val="0"/>
              </a:spcBef>
              <a:spcAft>
                <a:spcPct val="0"/>
              </a:spcAft>
              <a:defRPr sz="3100">
                <a:solidFill>
                  <a:schemeClr val="tx1"/>
                </a:solidFill>
                <a:latin typeface="Tahoma" pitchFamily="34" charset="0"/>
              </a:defRPr>
            </a:lvl9pPr>
          </a:lstStyle>
          <a:p>
            <a:r>
              <a:rPr lang="en-US" sz="1200" dirty="0"/>
              <a:t>VBA Overview</a:t>
            </a:r>
          </a:p>
        </p:txBody>
      </p:sp>
      <p:sp>
        <p:nvSpPr>
          <p:cNvPr id="1229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174" eaLnBrk="0" hangingPunct="0">
              <a:defRPr sz="3100">
                <a:solidFill>
                  <a:schemeClr val="tx1"/>
                </a:solidFill>
                <a:latin typeface="Tahoma" pitchFamily="34" charset="0"/>
              </a:defRPr>
            </a:lvl1pPr>
            <a:lvl2pPr marL="740139" indent="-284668" defTabSz="925174" eaLnBrk="0" hangingPunct="0">
              <a:defRPr sz="3100">
                <a:solidFill>
                  <a:schemeClr val="tx1"/>
                </a:solidFill>
                <a:latin typeface="Tahoma" pitchFamily="34" charset="0"/>
              </a:defRPr>
            </a:lvl2pPr>
            <a:lvl3pPr marL="1138675" indent="-227735" defTabSz="925174" eaLnBrk="0" hangingPunct="0">
              <a:defRPr sz="3100">
                <a:solidFill>
                  <a:schemeClr val="tx1"/>
                </a:solidFill>
                <a:latin typeface="Tahoma" pitchFamily="34" charset="0"/>
              </a:defRPr>
            </a:lvl3pPr>
            <a:lvl4pPr marL="1594144" indent="-227735" defTabSz="925174" eaLnBrk="0" hangingPunct="0">
              <a:defRPr sz="3100">
                <a:solidFill>
                  <a:schemeClr val="tx1"/>
                </a:solidFill>
                <a:latin typeface="Tahoma" pitchFamily="34" charset="0"/>
              </a:defRPr>
            </a:lvl4pPr>
            <a:lvl5pPr marL="2049615" indent="-227735" defTabSz="925174" eaLnBrk="0" hangingPunct="0">
              <a:defRPr sz="3100">
                <a:solidFill>
                  <a:schemeClr val="tx1"/>
                </a:solidFill>
                <a:latin typeface="Tahoma" pitchFamily="34" charset="0"/>
              </a:defRPr>
            </a:lvl5pPr>
            <a:lvl6pPr marL="2505084" indent="-227735" defTabSz="925174" eaLnBrk="0" fontAlgn="base" hangingPunct="0">
              <a:spcBef>
                <a:spcPct val="0"/>
              </a:spcBef>
              <a:spcAft>
                <a:spcPct val="0"/>
              </a:spcAft>
              <a:defRPr sz="3100">
                <a:solidFill>
                  <a:schemeClr val="tx1"/>
                </a:solidFill>
                <a:latin typeface="Tahoma" pitchFamily="34" charset="0"/>
              </a:defRPr>
            </a:lvl6pPr>
            <a:lvl7pPr marL="2960554" indent="-227735" defTabSz="925174" eaLnBrk="0" fontAlgn="base" hangingPunct="0">
              <a:spcBef>
                <a:spcPct val="0"/>
              </a:spcBef>
              <a:spcAft>
                <a:spcPct val="0"/>
              </a:spcAft>
              <a:defRPr sz="3100">
                <a:solidFill>
                  <a:schemeClr val="tx1"/>
                </a:solidFill>
                <a:latin typeface="Tahoma" pitchFamily="34" charset="0"/>
              </a:defRPr>
            </a:lvl7pPr>
            <a:lvl8pPr marL="3416024" indent="-227735" defTabSz="925174" eaLnBrk="0" fontAlgn="base" hangingPunct="0">
              <a:spcBef>
                <a:spcPct val="0"/>
              </a:spcBef>
              <a:spcAft>
                <a:spcPct val="0"/>
              </a:spcAft>
              <a:defRPr sz="3100">
                <a:solidFill>
                  <a:schemeClr val="tx1"/>
                </a:solidFill>
                <a:latin typeface="Tahoma" pitchFamily="34" charset="0"/>
              </a:defRPr>
            </a:lvl8pPr>
            <a:lvl9pPr marL="3871494" indent="-227735" defTabSz="925174" eaLnBrk="0" fontAlgn="base" hangingPunct="0">
              <a:spcBef>
                <a:spcPct val="0"/>
              </a:spcBef>
              <a:spcAft>
                <a:spcPct val="0"/>
              </a:spcAft>
              <a:defRPr sz="3100">
                <a:solidFill>
                  <a:schemeClr val="tx1"/>
                </a:solidFill>
                <a:latin typeface="Tahoma" pitchFamily="34" charset="0"/>
              </a:defRPr>
            </a:lvl9pPr>
          </a:lstStyle>
          <a:p>
            <a:endParaRPr lang="en-US" sz="1200" dirty="0"/>
          </a:p>
        </p:txBody>
      </p:sp>
      <p:sp>
        <p:nvSpPr>
          <p:cNvPr id="1229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174" eaLnBrk="0" hangingPunct="0">
              <a:defRPr sz="3100">
                <a:solidFill>
                  <a:schemeClr val="tx1"/>
                </a:solidFill>
                <a:latin typeface="Tahoma" pitchFamily="34" charset="0"/>
              </a:defRPr>
            </a:lvl1pPr>
            <a:lvl2pPr marL="740139" indent="-284668" defTabSz="925174" eaLnBrk="0" hangingPunct="0">
              <a:defRPr sz="3100">
                <a:solidFill>
                  <a:schemeClr val="tx1"/>
                </a:solidFill>
                <a:latin typeface="Tahoma" pitchFamily="34" charset="0"/>
              </a:defRPr>
            </a:lvl2pPr>
            <a:lvl3pPr marL="1138675" indent="-227735" defTabSz="925174" eaLnBrk="0" hangingPunct="0">
              <a:defRPr sz="3100">
                <a:solidFill>
                  <a:schemeClr val="tx1"/>
                </a:solidFill>
                <a:latin typeface="Tahoma" pitchFamily="34" charset="0"/>
              </a:defRPr>
            </a:lvl3pPr>
            <a:lvl4pPr marL="1594144" indent="-227735" defTabSz="925174" eaLnBrk="0" hangingPunct="0">
              <a:defRPr sz="3100">
                <a:solidFill>
                  <a:schemeClr val="tx1"/>
                </a:solidFill>
                <a:latin typeface="Tahoma" pitchFamily="34" charset="0"/>
              </a:defRPr>
            </a:lvl4pPr>
            <a:lvl5pPr marL="2049615" indent="-227735" defTabSz="925174" eaLnBrk="0" hangingPunct="0">
              <a:defRPr sz="3100">
                <a:solidFill>
                  <a:schemeClr val="tx1"/>
                </a:solidFill>
                <a:latin typeface="Tahoma" pitchFamily="34" charset="0"/>
              </a:defRPr>
            </a:lvl5pPr>
            <a:lvl6pPr marL="2505084" indent="-227735" defTabSz="925174" eaLnBrk="0" fontAlgn="base" hangingPunct="0">
              <a:spcBef>
                <a:spcPct val="0"/>
              </a:spcBef>
              <a:spcAft>
                <a:spcPct val="0"/>
              </a:spcAft>
              <a:defRPr sz="3100">
                <a:solidFill>
                  <a:schemeClr val="tx1"/>
                </a:solidFill>
                <a:latin typeface="Tahoma" pitchFamily="34" charset="0"/>
              </a:defRPr>
            </a:lvl6pPr>
            <a:lvl7pPr marL="2960554" indent="-227735" defTabSz="925174" eaLnBrk="0" fontAlgn="base" hangingPunct="0">
              <a:spcBef>
                <a:spcPct val="0"/>
              </a:spcBef>
              <a:spcAft>
                <a:spcPct val="0"/>
              </a:spcAft>
              <a:defRPr sz="3100">
                <a:solidFill>
                  <a:schemeClr val="tx1"/>
                </a:solidFill>
                <a:latin typeface="Tahoma" pitchFamily="34" charset="0"/>
              </a:defRPr>
            </a:lvl7pPr>
            <a:lvl8pPr marL="3416024" indent="-227735" defTabSz="925174" eaLnBrk="0" fontAlgn="base" hangingPunct="0">
              <a:spcBef>
                <a:spcPct val="0"/>
              </a:spcBef>
              <a:spcAft>
                <a:spcPct val="0"/>
              </a:spcAft>
              <a:defRPr sz="3100">
                <a:solidFill>
                  <a:schemeClr val="tx1"/>
                </a:solidFill>
                <a:latin typeface="Tahoma" pitchFamily="34" charset="0"/>
              </a:defRPr>
            </a:lvl8pPr>
            <a:lvl9pPr marL="3871494" indent="-227735" defTabSz="925174" eaLnBrk="0" fontAlgn="base" hangingPunct="0">
              <a:spcBef>
                <a:spcPct val="0"/>
              </a:spcBef>
              <a:spcAft>
                <a:spcPct val="0"/>
              </a:spcAft>
              <a:defRPr sz="3100">
                <a:solidFill>
                  <a:schemeClr val="tx1"/>
                </a:solidFill>
                <a:latin typeface="Tahoma" pitchFamily="34" charset="0"/>
              </a:defRPr>
            </a:lvl9pPr>
          </a:lstStyle>
          <a:p>
            <a:fld id="{327860C2-8588-434C-91E7-780EBC532DB6}" type="slidenum">
              <a:rPr lang="en-US" sz="1200"/>
              <a:pPr/>
              <a:t>43</a:t>
            </a:fld>
            <a:endParaRPr lang="en-US" sz="1200" dirty="0"/>
          </a:p>
        </p:txBody>
      </p:sp>
    </p:spTree>
    <p:extLst>
      <p:ext uri="{BB962C8B-B14F-4D97-AF65-F5344CB8AC3E}">
        <p14:creationId xmlns:p14="http://schemas.microsoft.com/office/powerpoint/2010/main" val="1052577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topic will discuss:</a:t>
            </a:r>
          </a:p>
          <a:p>
            <a:pPr marL="171450" indent="-171450">
              <a:buFont typeface="Arial" panose="020B0604020202020204" pitchFamily="34" charset="0"/>
              <a:buChar char="•"/>
            </a:pPr>
            <a:r>
              <a:rPr lang="en-US" dirty="0"/>
              <a:t>38 CFR 3.4(b)(2) – entitlement to additional disability compensation benefits for certain dependents</a:t>
            </a:r>
          </a:p>
          <a:p>
            <a:pPr marL="171450" indent="-171450">
              <a:buFont typeface="Arial" panose="020B0604020202020204" pitchFamily="34" charset="0"/>
              <a:buChar char="•"/>
            </a:pPr>
            <a:r>
              <a:rPr lang="en-US" dirty="0"/>
              <a:t>Disability Rating Requirement – overall combined rating evaluation of at least 30%</a:t>
            </a:r>
          </a:p>
          <a:p>
            <a:pPr marL="171450" indent="-171450">
              <a:buFont typeface="Arial" panose="020B0604020202020204" pitchFamily="34" charset="0"/>
              <a:buChar char="•"/>
            </a:pPr>
            <a:r>
              <a:rPr lang="en-US" dirty="0"/>
              <a:t>Types of eligible and ineligible dependents for VA purposes</a:t>
            </a:r>
          </a:p>
          <a:p>
            <a:pPr marL="171450" indent="-171450">
              <a:buFont typeface="Arial" panose="020B0604020202020204" pitchFamily="34" charset="0"/>
              <a:buChar char="•"/>
            </a:pPr>
            <a:r>
              <a:rPr lang="en-US" dirty="0"/>
              <a:t>Definition of terms </a:t>
            </a:r>
            <a:r>
              <a:rPr lang="en-US" i="1" dirty="0"/>
              <a:t>relationship</a:t>
            </a:r>
            <a:r>
              <a:rPr lang="en-US" dirty="0"/>
              <a:t> and </a:t>
            </a:r>
            <a:r>
              <a:rPr lang="en-US" i="1" dirty="0"/>
              <a:t>dependency</a:t>
            </a:r>
            <a:r>
              <a:rPr lang="en-US" dirty="0"/>
              <a:t> and how they impact eligibility</a:t>
            </a:r>
          </a:p>
        </p:txBody>
      </p:sp>
      <p:sp>
        <p:nvSpPr>
          <p:cNvPr id="4" name="Slide Number Placeholder 3"/>
          <p:cNvSpPr>
            <a:spLocks noGrp="1"/>
          </p:cNvSpPr>
          <p:nvPr>
            <p:ph type="sldNum" sz="quarter" idx="5"/>
          </p:nvPr>
        </p:nvSpPr>
        <p:spPr/>
        <p:txBody>
          <a:bodyPr/>
          <a:lstStyle/>
          <a:p>
            <a:fld id="{0E7C618C-DDD3-4DC9-ADAB-73264023D4F2}" type="slidenum">
              <a:rPr lang="en-US" smtClean="0"/>
              <a:t>5</a:t>
            </a:fld>
            <a:endParaRPr lang="en-US" dirty="0"/>
          </a:p>
        </p:txBody>
      </p:sp>
    </p:spTree>
    <p:extLst>
      <p:ext uri="{BB962C8B-B14F-4D97-AF65-F5344CB8AC3E}">
        <p14:creationId xmlns:p14="http://schemas.microsoft.com/office/powerpoint/2010/main" val="2778904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 Note</a:t>
            </a:r>
            <a:r>
              <a:rPr lang="en-US" dirty="0"/>
              <a:t>:</a:t>
            </a:r>
          </a:p>
          <a:p>
            <a:r>
              <a:rPr lang="en-US" i="1" dirty="0"/>
              <a:t>M21-1 III.iii.5.A.1.c.</a:t>
            </a:r>
            <a:r>
              <a:rPr lang="en-US" dirty="0"/>
              <a:t> – Importance of Establishing the Relationship of an Individual to a Veteran</a:t>
            </a:r>
          </a:p>
          <a:p>
            <a:endParaRPr lang="en-US" dirty="0"/>
          </a:p>
          <a:p>
            <a:r>
              <a:rPr lang="en-US" dirty="0"/>
              <a:t>Emphasize to trainees that the overall combined evaluation of 30% or more does not have to be granted prior to the submission of a claim for additional compensation benefits for dependents.</a:t>
            </a:r>
          </a:p>
          <a:p>
            <a:endParaRPr lang="en-US" dirty="0"/>
          </a:p>
          <a:p>
            <a:r>
              <a:rPr lang="en-US" dirty="0"/>
              <a:t>The majority of this training will discuss claims for dependency as they relate to original claims for compensation (EP 110 and 010) because these Pre-Determination VSRs will not be working independent EP 130s along with their EP 020s.  The independent EP 130s should be worked by BEST teams, or potentially worked by POST teams at the time of RDC and award.</a:t>
            </a:r>
          </a:p>
        </p:txBody>
      </p:sp>
      <p:sp>
        <p:nvSpPr>
          <p:cNvPr id="4" name="Slide Number Placeholder 3"/>
          <p:cNvSpPr>
            <a:spLocks noGrp="1"/>
          </p:cNvSpPr>
          <p:nvPr>
            <p:ph type="sldNum" sz="quarter" idx="5"/>
          </p:nvPr>
        </p:nvSpPr>
        <p:spPr/>
        <p:txBody>
          <a:bodyPr/>
          <a:lstStyle/>
          <a:p>
            <a:fld id="{0E7C618C-DDD3-4DC9-ADAB-73264023D4F2}" type="slidenum">
              <a:rPr lang="en-US" smtClean="0"/>
              <a:t>6</a:t>
            </a:fld>
            <a:endParaRPr lang="en-US" dirty="0"/>
          </a:p>
        </p:txBody>
      </p:sp>
    </p:spTree>
    <p:extLst>
      <p:ext uri="{BB962C8B-B14F-4D97-AF65-F5344CB8AC3E}">
        <p14:creationId xmlns:p14="http://schemas.microsoft.com/office/powerpoint/2010/main" val="1639401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36675" y="1162050"/>
            <a:ext cx="4184650" cy="3138488"/>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u="sng" dirty="0"/>
              <a:t>Instructor Note</a:t>
            </a:r>
            <a:r>
              <a:rPr lang="en-US" dirty="0"/>
              <a:t>:</a:t>
            </a:r>
          </a:p>
          <a:p>
            <a:pPr>
              <a:spcBef>
                <a:spcPct val="0"/>
              </a:spcBef>
            </a:pPr>
            <a:r>
              <a:rPr lang="en-US" dirty="0"/>
              <a:t>It is important to help the trainees understand the types of eligible and ineligible dependents.  </a:t>
            </a:r>
          </a:p>
          <a:p>
            <a:pPr>
              <a:spcBef>
                <a:spcPct val="0"/>
              </a:spcBef>
            </a:pPr>
            <a:endParaRPr lang="en-US" dirty="0"/>
          </a:p>
          <a:p>
            <a:pPr>
              <a:spcBef>
                <a:spcPct val="0"/>
              </a:spcBef>
            </a:pPr>
            <a:r>
              <a:rPr lang="en-US" dirty="0"/>
              <a:t>However, you will not need to go in depth into what information is needed for each type of dependent because: </a:t>
            </a:r>
          </a:p>
          <a:p>
            <a:pPr marL="171450" indent="-171450">
              <a:spcBef>
                <a:spcPct val="0"/>
              </a:spcBef>
              <a:buFont typeface="Arial" panose="020B0604020202020204" pitchFamily="34" charset="0"/>
              <a:buChar char="•"/>
            </a:pPr>
            <a:r>
              <a:rPr lang="en-US" dirty="0"/>
              <a:t>The new </a:t>
            </a:r>
            <a:r>
              <a:rPr lang="en-US" i="1" dirty="0"/>
              <a:t>VA Form 21-686c </a:t>
            </a:r>
            <a:r>
              <a:rPr lang="en-US" b="0" i="0" dirty="0"/>
              <a:t>(September 2018 or later) </a:t>
            </a:r>
            <a:r>
              <a:rPr lang="en-US" dirty="0"/>
              <a:t>addresses up front what is required</a:t>
            </a:r>
          </a:p>
          <a:p>
            <a:pPr marL="171450" indent="-171450">
              <a:spcBef>
                <a:spcPct val="0"/>
              </a:spcBef>
              <a:buFont typeface="Arial" panose="020B0604020202020204" pitchFamily="34" charset="0"/>
              <a:buChar char="•"/>
            </a:pPr>
            <a:r>
              <a:rPr lang="en-US" dirty="0"/>
              <a:t>Additional development should not be done when that form is used (</a:t>
            </a:r>
            <a:r>
              <a:rPr lang="en-US" i="1" dirty="0"/>
              <a:t>III.iii.5.A.1.h, III.iii.5.A.4.b, III.iii.5.A.4.d</a:t>
            </a:r>
            <a:r>
              <a:rPr lang="en-US" dirty="0"/>
              <a:t>)</a:t>
            </a:r>
          </a:p>
          <a:p>
            <a:pPr marL="171450" indent="-171450">
              <a:spcBef>
                <a:spcPct val="0"/>
              </a:spcBef>
              <a:buFont typeface="Arial" panose="020B0604020202020204" pitchFamily="34" charset="0"/>
              <a:buChar char="•"/>
            </a:pPr>
            <a:endParaRPr lang="en-US" dirty="0"/>
          </a:p>
          <a:p>
            <a:pPr marL="0" indent="0">
              <a:spcBef>
                <a:spcPct val="0"/>
              </a:spcBef>
              <a:buFont typeface="Arial" panose="020B0604020202020204" pitchFamily="34" charset="0"/>
              <a:buNone/>
            </a:pPr>
            <a:r>
              <a:rPr lang="en-US" dirty="0"/>
              <a:t>Of course, if trainees wish, they can read more about the specifics concerning each type of dependent by reading </a:t>
            </a:r>
            <a:r>
              <a:rPr lang="en-US" i="1" dirty="0"/>
              <a:t>M21-1 III.iii.5.B-K</a:t>
            </a:r>
            <a:r>
              <a:rPr lang="en-US" dirty="0"/>
              <a:t>.</a:t>
            </a:r>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174" eaLnBrk="0" hangingPunct="0">
              <a:defRPr sz="3100">
                <a:solidFill>
                  <a:schemeClr val="tx1"/>
                </a:solidFill>
                <a:latin typeface="Tahoma" pitchFamily="34" charset="0"/>
              </a:defRPr>
            </a:lvl1pPr>
            <a:lvl2pPr marL="740139" indent="-284668" defTabSz="925174" eaLnBrk="0" hangingPunct="0">
              <a:defRPr sz="3100">
                <a:solidFill>
                  <a:schemeClr val="tx1"/>
                </a:solidFill>
                <a:latin typeface="Tahoma" pitchFamily="34" charset="0"/>
              </a:defRPr>
            </a:lvl2pPr>
            <a:lvl3pPr marL="1138675" indent="-227735" defTabSz="925174" eaLnBrk="0" hangingPunct="0">
              <a:defRPr sz="3100">
                <a:solidFill>
                  <a:schemeClr val="tx1"/>
                </a:solidFill>
                <a:latin typeface="Tahoma" pitchFamily="34" charset="0"/>
              </a:defRPr>
            </a:lvl3pPr>
            <a:lvl4pPr marL="1594144" indent="-227735" defTabSz="925174" eaLnBrk="0" hangingPunct="0">
              <a:defRPr sz="3100">
                <a:solidFill>
                  <a:schemeClr val="tx1"/>
                </a:solidFill>
                <a:latin typeface="Tahoma" pitchFamily="34" charset="0"/>
              </a:defRPr>
            </a:lvl4pPr>
            <a:lvl5pPr marL="2049615" indent="-227735" defTabSz="925174" eaLnBrk="0" hangingPunct="0">
              <a:defRPr sz="3100">
                <a:solidFill>
                  <a:schemeClr val="tx1"/>
                </a:solidFill>
                <a:latin typeface="Tahoma" pitchFamily="34" charset="0"/>
              </a:defRPr>
            </a:lvl5pPr>
            <a:lvl6pPr marL="2505084" indent="-227735" defTabSz="925174" eaLnBrk="0" fontAlgn="base" hangingPunct="0">
              <a:spcBef>
                <a:spcPct val="0"/>
              </a:spcBef>
              <a:spcAft>
                <a:spcPct val="0"/>
              </a:spcAft>
              <a:defRPr sz="3100">
                <a:solidFill>
                  <a:schemeClr val="tx1"/>
                </a:solidFill>
                <a:latin typeface="Tahoma" pitchFamily="34" charset="0"/>
              </a:defRPr>
            </a:lvl6pPr>
            <a:lvl7pPr marL="2960554" indent="-227735" defTabSz="925174" eaLnBrk="0" fontAlgn="base" hangingPunct="0">
              <a:spcBef>
                <a:spcPct val="0"/>
              </a:spcBef>
              <a:spcAft>
                <a:spcPct val="0"/>
              </a:spcAft>
              <a:defRPr sz="3100">
                <a:solidFill>
                  <a:schemeClr val="tx1"/>
                </a:solidFill>
                <a:latin typeface="Tahoma" pitchFamily="34" charset="0"/>
              </a:defRPr>
            </a:lvl7pPr>
            <a:lvl8pPr marL="3416024" indent="-227735" defTabSz="925174" eaLnBrk="0" fontAlgn="base" hangingPunct="0">
              <a:spcBef>
                <a:spcPct val="0"/>
              </a:spcBef>
              <a:spcAft>
                <a:spcPct val="0"/>
              </a:spcAft>
              <a:defRPr sz="3100">
                <a:solidFill>
                  <a:schemeClr val="tx1"/>
                </a:solidFill>
                <a:latin typeface="Tahoma" pitchFamily="34" charset="0"/>
              </a:defRPr>
            </a:lvl8pPr>
            <a:lvl9pPr marL="3871494" indent="-227735" defTabSz="925174" eaLnBrk="0" fontAlgn="base" hangingPunct="0">
              <a:spcBef>
                <a:spcPct val="0"/>
              </a:spcBef>
              <a:spcAft>
                <a:spcPct val="0"/>
              </a:spcAft>
              <a:defRPr sz="3100">
                <a:solidFill>
                  <a:schemeClr val="tx1"/>
                </a:solidFill>
                <a:latin typeface="Tahoma" pitchFamily="34" charset="0"/>
              </a:defRPr>
            </a:lvl9pPr>
          </a:lstStyle>
          <a:p>
            <a:endParaRPr lang="en-US" sz="1200" dirty="0"/>
          </a:p>
        </p:txBody>
      </p:sp>
    </p:spTree>
    <p:extLst>
      <p:ext uri="{BB962C8B-B14F-4D97-AF65-F5344CB8AC3E}">
        <p14:creationId xmlns:p14="http://schemas.microsoft.com/office/powerpoint/2010/main" val="134877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36675" y="1162050"/>
            <a:ext cx="4184650" cy="3138488"/>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u="sng" dirty="0"/>
              <a:t>Instructor Note</a:t>
            </a:r>
            <a:r>
              <a:rPr lang="en-US" dirty="0"/>
              <a:t>:</a:t>
            </a:r>
          </a:p>
          <a:p>
            <a:pPr marL="0" marR="0" lvl="0" indent="0" algn="l" defTabSz="914400" rtl="0" eaLnBrk="1" fontAlgn="auto" latinLnBrk="0" hangingPunct="1">
              <a:lnSpc>
                <a:spcPct val="100000"/>
              </a:lnSpc>
              <a:spcBef>
                <a:spcPct val="0"/>
              </a:spcBef>
              <a:spcAft>
                <a:spcPts val="0"/>
              </a:spcAft>
              <a:buClrTx/>
              <a:buSzTx/>
              <a:buFontTx/>
              <a:buNone/>
              <a:tabLst/>
              <a:defRPr/>
            </a:pPr>
            <a:r>
              <a:rPr lang="en-US" i="1" dirty="0"/>
              <a:t>M21-1 III.iii.5.A.1.c</a:t>
            </a:r>
            <a:r>
              <a:rPr lang="en-US" dirty="0"/>
              <a:t>. – Importance of Establishing the Relationship of an Individual to a Veteran</a:t>
            </a:r>
          </a:p>
          <a:p>
            <a:pPr>
              <a:spcBef>
                <a:spcPct val="0"/>
              </a:spcBef>
            </a:pPr>
            <a:r>
              <a:rPr lang="en-US" i="1" dirty="0"/>
              <a:t>M21-1 III.iii.5.A.1.a. </a:t>
            </a:r>
            <a:r>
              <a:rPr lang="en-US" dirty="0"/>
              <a:t>– Definition: Relationship</a:t>
            </a:r>
          </a:p>
          <a:p>
            <a:pPr>
              <a:spcBef>
                <a:spcPct val="0"/>
              </a:spcBef>
            </a:pPr>
            <a:endParaRPr lang="en-US" dirty="0"/>
          </a:p>
          <a:p>
            <a:pPr>
              <a:spcBef>
                <a:spcPct val="0"/>
              </a:spcBef>
            </a:pPr>
            <a:r>
              <a:rPr lang="en-US" dirty="0"/>
              <a:t>Emphasize that we take the Veteran’s word on the form and don’t require legal documents (marriage license, birth certificate) unless the manual requires documentation (adopted child, Veteran’s birth certificate to prove parental relationship) or there is a discrepancy that needs to be clarified. </a:t>
            </a:r>
            <a:r>
              <a:rPr lang="en-US" i="1" dirty="0"/>
              <a:t>M21-1 III.iii.5.A.2.b.</a:t>
            </a:r>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174" eaLnBrk="0" hangingPunct="0">
              <a:defRPr sz="3100">
                <a:solidFill>
                  <a:schemeClr val="tx1"/>
                </a:solidFill>
                <a:latin typeface="Tahoma" pitchFamily="34" charset="0"/>
              </a:defRPr>
            </a:lvl1pPr>
            <a:lvl2pPr marL="740139" indent="-284668" defTabSz="925174" eaLnBrk="0" hangingPunct="0">
              <a:defRPr sz="3100">
                <a:solidFill>
                  <a:schemeClr val="tx1"/>
                </a:solidFill>
                <a:latin typeface="Tahoma" pitchFamily="34" charset="0"/>
              </a:defRPr>
            </a:lvl2pPr>
            <a:lvl3pPr marL="1138675" indent="-227735" defTabSz="925174" eaLnBrk="0" hangingPunct="0">
              <a:defRPr sz="3100">
                <a:solidFill>
                  <a:schemeClr val="tx1"/>
                </a:solidFill>
                <a:latin typeface="Tahoma" pitchFamily="34" charset="0"/>
              </a:defRPr>
            </a:lvl3pPr>
            <a:lvl4pPr marL="1594144" indent="-227735" defTabSz="925174" eaLnBrk="0" hangingPunct="0">
              <a:defRPr sz="3100">
                <a:solidFill>
                  <a:schemeClr val="tx1"/>
                </a:solidFill>
                <a:latin typeface="Tahoma" pitchFamily="34" charset="0"/>
              </a:defRPr>
            </a:lvl4pPr>
            <a:lvl5pPr marL="2049615" indent="-227735" defTabSz="925174" eaLnBrk="0" hangingPunct="0">
              <a:defRPr sz="3100">
                <a:solidFill>
                  <a:schemeClr val="tx1"/>
                </a:solidFill>
                <a:latin typeface="Tahoma" pitchFamily="34" charset="0"/>
              </a:defRPr>
            </a:lvl5pPr>
            <a:lvl6pPr marL="2505084" indent="-227735" defTabSz="925174" eaLnBrk="0" fontAlgn="base" hangingPunct="0">
              <a:spcBef>
                <a:spcPct val="0"/>
              </a:spcBef>
              <a:spcAft>
                <a:spcPct val="0"/>
              </a:spcAft>
              <a:defRPr sz="3100">
                <a:solidFill>
                  <a:schemeClr val="tx1"/>
                </a:solidFill>
                <a:latin typeface="Tahoma" pitchFamily="34" charset="0"/>
              </a:defRPr>
            </a:lvl6pPr>
            <a:lvl7pPr marL="2960554" indent="-227735" defTabSz="925174" eaLnBrk="0" fontAlgn="base" hangingPunct="0">
              <a:spcBef>
                <a:spcPct val="0"/>
              </a:spcBef>
              <a:spcAft>
                <a:spcPct val="0"/>
              </a:spcAft>
              <a:defRPr sz="3100">
                <a:solidFill>
                  <a:schemeClr val="tx1"/>
                </a:solidFill>
                <a:latin typeface="Tahoma" pitchFamily="34" charset="0"/>
              </a:defRPr>
            </a:lvl7pPr>
            <a:lvl8pPr marL="3416024" indent="-227735" defTabSz="925174" eaLnBrk="0" fontAlgn="base" hangingPunct="0">
              <a:spcBef>
                <a:spcPct val="0"/>
              </a:spcBef>
              <a:spcAft>
                <a:spcPct val="0"/>
              </a:spcAft>
              <a:defRPr sz="3100">
                <a:solidFill>
                  <a:schemeClr val="tx1"/>
                </a:solidFill>
                <a:latin typeface="Tahoma" pitchFamily="34" charset="0"/>
              </a:defRPr>
            </a:lvl8pPr>
            <a:lvl9pPr marL="3871494" indent="-227735" defTabSz="925174" eaLnBrk="0" fontAlgn="base" hangingPunct="0">
              <a:spcBef>
                <a:spcPct val="0"/>
              </a:spcBef>
              <a:spcAft>
                <a:spcPct val="0"/>
              </a:spcAft>
              <a:defRPr sz="3100">
                <a:solidFill>
                  <a:schemeClr val="tx1"/>
                </a:solidFill>
                <a:latin typeface="Tahoma" pitchFamily="34" charset="0"/>
              </a:defRPr>
            </a:lvl9pPr>
          </a:lstStyle>
          <a:p>
            <a:endParaRPr lang="en-US" sz="1200" dirty="0"/>
          </a:p>
        </p:txBody>
      </p:sp>
    </p:spTree>
    <p:extLst>
      <p:ext uri="{BB962C8B-B14F-4D97-AF65-F5344CB8AC3E}">
        <p14:creationId xmlns:p14="http://schemas.microsoft.com/office/powerpoint/2010/main" val="2479174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36675" y="1162050"/>
            <a:ext cx="4184650" cy="3138488"/>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u="sng" dirty="0"/>
              <a:t>Instructor Note</a:t>
            </a:r>
            <a:r>
              <a:rPr lang="en-US" dirty="0"/>
              <a:t>:</a:t>
            </a:r>
          </a:p>
          <a:p>
            <a:pPr>
              <a:spcBef>
                <a:spcPct val="0"/>
              </a:spcBef>
            </a:pPr>
            <a:r>
              <a:rPr lang="en-US" i="1" dirty="0"/>
              <a:t>M21-1 III.iii.5.A.1.b. – </a:t>
            </a:r>
            <a:r>
              <a:rPr lang="en-US" i="0" dirty="0"/>
              <a:t>Definition: Dependency</a:t>
            </a:r>
          </a:p>
          <a:p>
            <a:pPr>
              <a:spcBef>
                <a:spcPct val="0"/>
              </a:spcBef>
            </a:pPr>
            <a:r>
              <a:rPr lang="en-US" i="1" dirty="0"/>
              <a:t>M21-1 III.iii.5.A.1.d. – </a:t>
            </a:r>
            <a:r>
              <a:rPr lang="en-US" i="0" dirty="0"/>
              <a:t>Circumstances Under Which VA Assumes Financial Dependency Exists</a:t>
            </a:r>
          </a:p>
          <a:p>
            <a:pPr>
              <a:spcBef>
                <a:spcPct val="0"/>
              </a:spcBef>
            </a:pPr>
            <a:r>
              <a:rPr lang="en-US" i="1" dirty="0"/>
              <a:t>M21-1 III.iii.5.A.1.e. – </a:t>
            </a:r>
            <a:r>
              <a:rPr lang="en-US" i="0" dirty="0"/>
              <a:t>Circumstances Under Which VA Requires Proof of Financial Dependency</a:t>
            </a:r>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174" eaLnBrk="0" hangingPunct="0">
              <a:defRPr sz="3100">
                <a:solidFill>
                  <a:schemeClr val="tx1"/>
                </a:solidFill>
                <a:latin typeface="Tahoma" pitchFamily="34" charset="0"/>
              </a:defRPr>
            </a:lvl1pPr>
            <a:lvl2pPr marL="740139" indent="-284668" defTabSz="925174" eaLnBrk="0" hangingPunct="0">
              <a:defRPr sz="3100">
                <a:solidFill>
                  <a:schemeClr val="tx1"/>
                </a:solidFill>
                <a:latin typeface="Tahoma" pitchFamily="34" charset="0"/>
              </a:defRPr>
            </a:lvl2pPr>
            <a:lvl3pPr marL="1138675" indent="-227735" defTabSz="925174" eaLnBrk="0" hangingPunct="0">
              <a:defRPr sz="3100">
                <a:solidFill>
                  <a:schemeClr val="tx1"/>
                </a:solidFill>
                <a:latin typeface="Tahoma" pitchFamily="34" charset="0"/>
              </a:defRPr>
            </a:lvl3pPr>
            <a:lvl4pPr marL="1594144" indent="-227735" defTabSz="925174" eaLnBrk="0" hangingPunct="0">
              <a:defRPr sz="3100">
                <a:solidFill>
                  <a:schemeClr val="tx1"/>
                </a:solidFill>
                <a:latin typeface="Tahoma" pitchFamily="34" charset="0"/>
              </a:defRPr>
            </a:lvl4pPr>
            <a:lvl5pPr marL="2049615" indent="-227735" defTabSz="925174" eaLnBrk="0" hangingPunct="0">
              <a:defRPr sz="3100">
                <a:solidFill>
                  <a:schemeClr val="tx1"/>
                </a:solidFill>
                <a:latin typeface="Tahoma" pitchFamily="34" charset="0"/>
              </a:defRPr>
            </a:lvl5pPr>
            <a:lvl6pPr marL="2505084" indent="-227735" defTabSz="925174" eaLnBrk="0" fontAlgn="base" hangingPunct="0">
              <a:spcBef>
                <a:spcPct val="0"/>
              </a:spcBef>
              <a:spcAft>
                <a:spcPct val="0"/>
              </a:spcAft>
              <a:defRPr sz="3100">
                <a:solidFill>
                  <a:schemeClr val="tx1"/>
                </a:solidFill>
                <a:latin typeface="Tahoma" pitchFamily="34" charset="0"/>
              </a:defRPr>
            </a:lvl6pPr>
            <a:lvl7pPr marL="2960554" indent="-227735" defTabSz="925174" eaLnBrk="0" fontAlgn="base" hangingPunct="0">
              <a:spcBef>
                <a:spcPct val="0"/>
              </a:spcBef>
              <a:spcAft>
                <a:spcPct val="0"/>
              </a:spcAft>
              <a:defRPr sz="3100">
                <a:solidFill>
                  <a:schemeClr val="tx1"/>
                </a:solidFill>
                <a:latin typeface="Tahoma" pitchFamily="34" charset="0"/>
              </a:defRPr>
            </a:lvl7pPr>
            <a:lvl8pPr marL="3416024" indent="-227735" defTabSz="925174" eaLnBrk="0" fontAlgn="base" hangingPunct="0">
              <a:spcBef>
                <a:spcPct val="0"/>
              </a:spcBef>
              <a:spcAft>
                <a:spcPct val="0"/>
              </a:spcAft>
              <a:defRPr sz="3100">
                <a:solidFill>
                  <a:schemeClr val="tx1"/>
                </a:solidFill>
                <a:latin typeface="Tahoma" pitchFamily="34" charset="0"/>
              </a:defRPr>
            </a:lvl8pPr>
            <a:lvl9pPr marL="3871494" indent="-227735" defTabSz="925174" eaLnBrk="0" fontAlgn="base" hangingPunct="0">
              <a:spcBef>
                <a:spcPct val="0"/>
              </a:spcBef>
              <a:spcAft>
                <a:spcPct val="0"/>
              </a:spcAft>
              <a:defRPr sz="3100">
                <a:solidFill>
                  <a:schemeClr val="tx1"/>
                </a:solidFill>
                <a:latin typeface="Tahoma" pitchFamily="34" charset="0"/>
              </a:defRPr>
            </a:lvl9pPr>
          </a:lstStyle>
          <a:p>
            <a:endParaRPr lang="en-US" sz="1200" dirty="0"/>
          </a:p>
        </p:txBody>
      </p:sp>
    </p:spTree>
    <p:extLst>
      <p:ext uri="{BB962C8B-B14F-4D97-AF65-F5344CB8AC3E}">
        <p14:creationId xmlns:p14="http://schemas.microsoft.com/office/powerpoint/2010/main" val="37647556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254"/>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254"/>
              </a:spcAft>
              <a:buNone/>
              <a:defRPr sz="2100" b="1">
                <a:solidFill>
                  <a:srgbClr val="1F497D"/>
                </a:solidFill>
              </a:defRPr>
            </a:lvl1pPr>
            <a:lvl5pPr marL="244115"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254"/>
              </a:spcAft>
              <a:buNone/>
              <a:defRPr sz="2100" b="1">
                <a:solidFill>
                  <a:srgbClr val="1F497D"/>
                </a:solidFill>
              </a:defRPr>
            </a:lvl1pPr>
            <a:lvl5pPr marL="244115" indent="0">
              <a:buNone/>
              <a:defRPr/>
            </a:lvl5pPr>
          </a:lstStyle>
          <a:p>
            <a:pPr lvl="0"/>
            <a:r>
              <a:rPr lang="en-US" dirty="0"/>
              <a:t>Date sub-title</a:t>
            </a:r>
          </a:p>
        </p:txBody>
      </p:sp>
    </p:spTree>
    <p:extLst>
      <p:ext uri="{BB962C8B-B14F-4D97-AF65-F5344CB8AC3E}">
        <p14:creationId xmlns:p14="http://schemas.microsoft.com/office/powerpoint/2010/main" val="342267011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chor="t">
            <a:normAutofit/>
          </a:bodyPr>
          <a:lstStyle>
            <a:lvl1pPr algn="ctr">
              <a:spcAft>
                <a:spcPts val="254"/>
              </a:spcAft>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122058" indent="-61029">
              <a:spcBef>
                <a:spcPts val="0"/>
              </a:spcBef>
              <a:spcAft>
                <a:spcPts val="191"/>
              </a:spcAft>
              <a:buFont typeface="Arial" panose="020B0604020202020204" pitchFamily="34" charset="0"/>
              <a:buChar char="•"/>
              <a:defRPr sz="570">
                <a:latin typeface="Arial" panose="020B0604020202020204" pitchFamily="34" charset="0"/>
                <a:cs typeface="Arial" panose="020B0604020202020204" pitchFamily="34" charset="0"/>
              </a:defRPr>
            </a:lvl2pPr>
            <a:lvl3pPr marL="183086" indent="-61029">
              <a:spcBef>
                <a:spcPts val="0"/>
              </a:spcBef>
              <a:spcAft>
                <a:spcPts val="191"/>
              </a:spcAft>
              <a:buFont typeface="Arial" panose="020B0604020202020204" pitchFamily="34" charset="0"/>
              <a:buChar char="•"/>
              <a:defRPr sz="506">
                <a:latin typeface="Arial" panose="020B0604020202020204" pitchFamily="34" charset="0"/>
                <a:cs typeface="Arial" panose="020B0604020202020204" pitchFamily="34" charset="0"/>
              </a:defRPr>
            </a:lvl3pPr>
            <a:lvl4pPr marL="244115" indent="-61029">
              <a:spcBef>
                <a:spcPts val="0"/>
              </a:spcBef>
              <a:spcAft>
                <a:spcPts val="191"/>
              </a:spcAft>
              <a:buFont typeface="Arial" panose="020B0604020202020204" pitchFamily="34" charset="0"/>
              <a:buChar char="•"/>
              <a:defRPr sz="443">
                <a:latin typeface="Arial" panose="020B0604020202020204" pitchFamily="34" charset="0"/>
                <a:cs typeface="Arial" panose="020B0604020202020204" pitchFamily="34" charset="0"/>
              </a:defRPr>
            </a:lvl4pPr>
            <a:lvl5pPr marL="305144" indent="-61029">
              <a:spcBef>
                <a:spcPts val="0"/>
              </a:spcBef>
              <a:spcAft>
                <a:spcPts val="191"/>
              </a:spcAft>
              <a:buFont typeface="Arial" panose="020B0604020202020204" pitchFamily="34" charset="0"/>
              <a:buChar char="•"/>
              <a:defRPr sz="380">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2064850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70"/>
            <a:ext cx="9144000" cy="1086867"/>
          </a:xfrm>
        </p:spPr>
        <p:txBody>
          <a:bodyPr anchor="t">
            <a:noAutofit/>
          </a:bodyPr>
          <a:lstStyle>
            <a:lvl1pPr algn="ctr">
              <a:spcAft>
                <a:spcPts val="254"/>
              </a:spcAft>
              <a:defRPr sz="7200" b="0">
                <a:solidFill>
                  <a:srgbClr val="1F497D"/>
                </a:solidFill>
              </a:defRPr>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323025112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chor="t">
            <a:normAutofit/>
          </a:bodyPr>
          <a:lstStyle>
            <a:lvl1pPr algn="ctr">
              <a:spcAft>
                <a:spcPts val="254"/>
              </a:spcAft>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30188" indent="-230188">
              <a:spcBef>
                <a:spcPts val="0"/>
              </a:spcBef>
              <a:spcAft>
                <a:spcPts val="600"/>
              </a:spcAft>
              <a:buClr>
                <a:schemeClr val="tx1"/>
              </a:buClr>
              <a:buFont typeface="Arial" panose="020B0604020202020204" pitchFamily="34" charset="0"/>
              <a:buChar char="•"/>
              <a:tabLst>
                <a:tab pos="230188" algn="l"/>
              </a:tabLst>
              <a:defRPr sz="2000">
                <a:solidFill>
                  <a:schemeClr val="tx1"/>
                </a:solidFill>
                <a:latin typeface="Arial" panose="020B0604020202020204" pitchFamily="34" charset="0"/>
                <a:cs typeface="Arial" panose="020B0604020202020204" pitchFamily="34" charset="0"/>
              </a:defRPr>
            </a:lvl1pPr>
            <a:lvl2pPr marL="461963" indent="-231775">
              <a:spcBef>
                <a:spcPts val="0"/>
              </a:spcBef>
              <a:spcAft>
                <a:spcPts val="600"/>
              </a:spcAft>
              <a:buClr>
                <a:schemeClr val="tx1"/>
              </a:buClr>
              <a:buFont typeface="Arial" panose="020B0604020202020204" pitchFamily="34" charset="0"/>
              <a:buChar char="•"/>
              <a:tabLst>
                <a:tab pos="461963" algn="l"/>
              </a:tabLst>
              <a:defRPr sz="1800">
                <a:latin typeface="Arial" panose="020B0604020202020204" pitchFamily="34" charset="0"/>
                <a:cs typeface="Arial" panose="020B0604020202020204" pitchFamily="34" charset="0"/>
              </a:defRPr>
            </a:lvl2pPr>
            <a:lvl3pPr marL="684213" indent="-222250">
              <a:spcBef>
                <a:spcPts val="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30188">
              <a:spcBef>
                <a:spcPts val="0"/>
              </a:spcBef>
              <a:spcAft>
                <a:spcPts val="600"/>
              </a:spcAft>
              <a:buClr>
                <a:schemeClr val="tx1"/>
              </a:buClr>
              <a:buFont typeface="Arial" panose="020B0604020202020204" pitchFamily="34" charset="0"/>
              <a:buChar char="•"/>
              <a:defRPr sz="1400">
                <a:latin typeface="Arial" panose="020B0604020202020204" pitchFamily="34" charset="0"/>
                <a:cs typeface="Arial" panose="020B0604020202020204" pitchFamily="34" charset="0"/>
              </a:defRPr>
            </a:lvl4pPr>
            <a:lvl5pPr marL="305144" indent="-61029">
              <a:spcBef>
                <a:spcPts val="0"/>
              </a:spcBef>
              <a:spcAft>
                <a:spcPts val="191"/>
              </a:spcAft>
              <a:buFont typeface="Arial" panose="020B0604020202020204" pitchFamily="34" charset="0"/>
              <a:buChar char="•"/>
              <a:defRPr sz="380">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191660439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951195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1657959"/>
      </p:ext>
    </p:extLst>
  </p:cSld>
  <p:clrMapOvr>
    <a:masterClrMapping/>
  </p:clrMapOvr>
  <p:transition>
    <p:fade thruBlk="1"/>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3433109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192881" indent="0" algn="ctr">
              <a:buNone/>
              <a:defRPr>
                <a:solidFill>
                  <a:schemeClr val="tx1">
                    <a:tint val="75000"/>
                  </a:schemeClr>
                </a:solidFill>
              </a:defRPr>
            </a:lvl2pPr>
            <a:lvl3pPr marL="385763" indent="0" algn="ctr">
              <a:buNone/>
              <a:defRPr>
                <a:solidFill>
                  <a:schemeClr val="tx1">
                    <a:tint val="75000"/>
                  </a:schemeClr>
                </a:solidFill>
              </a:defRPr>
            </a:lvl3pPr>
            <a:lvl4pPr marL="578644" indent="0" algn="ctr">
              <a:buNone/>
              <a:defRPr>
                <a:solidFill>
                  <a:schemeClr val="tx1">
                    <a:tint val="75000"/>
                  </a:schemeClr>
                </a:solidFill>
              </a:defRPr>
            </a:lvl4pPr>
            <a:lvl5pPr marL="771525" indent="0" algn="ctr">
              <a:buNone/>
              <a:defRPr>
                <a:solidFill>
                  <a:schemeClr val="tx1">
                    <a:tint val="75000"/>
                  </a:schemeClr>
                </a:solidFill>
              </a:defRPr>
            </a:lvl5pPr>
            <a:lvl6pPr marL="964406" indent="0" algn="ctr">
              <a:buNone/>
              <a:defRPr>
                <a:solidFill>
                  <a:schemeClr val="tx1">
                    <a:tint val="75000"/>
                  </a:schemeClr>
                </a:solidFill>
              </a:defRPr>
            </a:lvl6pPr>
            <a:lvl7pPr marL="1157288" indent="0" algn="ctr">
              <a:buNone/>
              <a:defRPr>
                <a:solidFill>
                  <a:schemeClr val="tx1">
                    <a:tint val="75000"/>
                  </a:schemeClr>
                </a:solidFill>
              </a:defRPr>
            </a:lvl7pPr>
            <a:lvl8pPr marL="1350169" indent="0" algn="ctr">
              <a:buNone/>
              <a:defRPr>
                <a:solidFill>
                  <a:schemeClr val="tx1">
                    <a:tint val="75000"/>
                  </a:schemeClr>
                </a:solidFill>
              </a:defRPr>
            </a:lvl8pPr>
            <a:lvl9pPr marL="154305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5"/>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5"/>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6A6A193-2FDC-48DD-8023-1C75B05EEA9A}" type="slidenum">
              <a:rPr lang="en-US" smtClean="0"/>
              <a:t>‹#›</a:t>
            </a:fld>
            <a:endParaRPr lang="en-US" dirty="0"/>
          </a:p>
        </p:txBody>
      </p:sp>
    </p:spTree>
    <p:extLst>
      <p:ext uri="{BB962C8B-B14F-4D97-AF65-F5344CB8AC3E}">
        <p14:creationId xmlns:p14="http://schemas.microsoft.com/office/powerpoint/2010/main" val="12701795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0"/>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11"/>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1" b="0" i="0" u="none"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2"/>
            </p:custDataLst>
          </p:nvPr>
        </p:nvSpPr>
        <p:spPr>
          <a:xfrm>
            <a:off x="6931152" y="6601982"/>
            <a:ext cx="2133600" cy="365125"/>
          </a:xfrm>
          <a:prstGeom prst="rect">
            <a:avLst/>
          </a:prstGeom>
        </p:spPr>
        <p:txBody>
          <a:bodyPr tIns="0"/>
          <a:lstStyle>
            <a:lvl1pPr algn="r">
              <a:defRPr sz="332">
                <a:latin typeface="Arial" panose="020B0604020202020204" pitchFamily="34" charset="0"/>
                <a:cs typeface="Arial" panose="020B0604020202020204" pitchFamily="34" charset="0"/>
              </a:defRPr>
            </a:lvl1pPr>
          </a:lstStyle>
          <a:p>
            <a:fld id="{36A6A193-2FDC-48DD-8023-1C75B05EEA9A}" type="slidenum">
              <a:rPr lang="en-US" smtClean="0"/>
              <a:t>‹#›</a:t>
            </a:fld>
            <a:endParaRPr lang="en-US" dirty="0"/>
          </a:p>
        </p:txBody>
      </p:sp>
    </p:spTree>
    <p:extLst>
      <p:ext uri="{BB962C8B-B14F-4D97-AF65-F5344CB8AC3E}">
        <p14:creationId xmlns:p14="http://schemas.microsoft.com/office/powerpoint/2010/main" val="47705261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hf hdr="0" ftr="0" dt="0"/>
  <p:txStyles>
    <p:titleStyle>
      <a:lvl1pPr algn="ctr" defTabSz="122058" rtl="0" eaLnBrk="1" latinLnBrk="0" hangingPunct="1">
        <a:spcBef>
          <a:spcPct val="0"/>
        </a:spcBef>
        <a:buNone/>
        <a:defRPr sz="1181"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122058" rtl="0" eaLnBrk="1" latinLnBrk="0" hangingPunct="1">
        <a:spcBef>
          <a:spcPct val="20000"/>
        </a:spcBef>
        <a:buFont typeface="Arial" panose="020B0604020202020204" pitchFamily="34" charset="0"/>
        <a:buNone/>
        <a:defRPr sz="321" kern="1200">
          <a:solidFill>
            <a:schemeClr val="tx1"/>
          </a:solidFill>
          <a:latin typeface="Arial" panose="020B0604020202020204" pitchFamily="34" charset="0"/>
          <a:ea typeface="+mn-ea"/>
          <a:cs typeface="Arial" panose="020B0604020202020204" pitchFamily="34" charset="0"/>
        </a:defRPr>
      </a:lvl1pPr>
      <a:lvl2pPr marL="61029" indent="0" algn="l" defTabSz="122058" rtl="0" eaLnBrk="1" latinLnBrk="0" hangingPunct="1">
        <a:spcBef>
          <a:spcPct val="20000"/>
        </a:spcBef>
        <a:buFont typeface="Arial" panose="020B0604020202020204" pitchFamily="34" charset="0"/>
        <a:buNone/>
        <a:defRPr sz="321" b="0" i="0" u="none" kern="1200">
          <a:solidFill>
            <a:schemeClr val="tx1"/>
          </a:solidFill>
          <a:latin typeface="Arial" panose="020B0604020202020204" pitchFamily="34" charset="0"/>
          <a:ea typeface="+mn-ea"/>
          <a:cs typeface="Arial" panose="020B0604020202020204" pitchFamily="34" charset="0"/>
        </a:defRPr>
      </a:lvl2pPr>
      <a:lvl3pPr marL="122058" indent="0" algn="l" defTabSz="122058" rtl="0" eaLnBrk="1" latinLnBrk="0" hangingPunct="1">
        <a:spcBef>
          <a:spcPct val="20000"/>
        </a:spcBef>
        <a:buFont typeface="Arial" panose="020B0604020202020204" pitchFamily="34" charset="0"/>
        <a:buNone/>
        <a:defRPr sz="321" kern="1200">
          <a:solidFill>
            <a:schemeClr val="tx1"/>
          </a:solidFill>
          <a:latin typeface="Arial" panose="020B0604020202020204" pitchFamily="34" charset="0"/>
          <a:ea typeface="+mn-ea"/>
          <a:cs typeface="Arial" panose="020B0604020202020204" pitchFamily="34" charset="0"/>
        </a:defRPr>
      </a:lvl3pPr>
      <a:lvl4pPr marL="183086" indent="0" algn="l" defTabSz="122058" rtl="0" eaLnBrk="1" latinLnBrk="0" hangingPunct="1">
        <a:spcBef>
          <a:spcPct val="20000"/>
        </a:spcBef>
        <a:buFont typeface="Arial" panose="020B0604020202020204" pitchFamily="34" charset="0"/>
        <a:buNone/>
        <a:defRPr sz="321" kern="1200">
          <a:solidFill>
            <a:schemeClr val="tx1"/>
          </a:solidFill>
          <a:latin typeface="Arial" panose="020B0604020202020204" pitchFamily="34" charset="0"/>
          <a:ea typeface="+mn-ea"/>
          <a:cs typeface="Arial" panose="020B0604020202020204" pitchFamily="34" charset="0"/>
        </a:defRPr>
      </a:lvl4pPr>
      <a:lvl5pPr marL="244115" indent="0" algn="l" defTabSz="122058" rtl="0" eaLnBrk="1" latinLnBrk="0" hangingPunct="1">
        <a:spcBef>
          <a:spcPct val="20000"/>
        </a:spcBef>
        <a:buFont typeface="Arial" panose="020B0604020202020204" pitchFamily="34" charset="0"/>
        <a:buNone/>
        <a:defRPr sz="321" kern="1200">
          <a:solidFill>
            <a:schemeClr val="tx1"/>
          </a:solidFill>
          <a:latin typeface="Arial" panose="020B0604020202020204" pitchFamily="34" charset="0"/>
          <a:ea typeface="+mn-ea"/>
          <a:cs typeface="Arial" panose="020B0604020202020204" pitchFamily="34" charset="0"/>
        </a:defRPr>
      </a:lvl5pPr>
      <a:lvl6pPr marL="335659" indent="-30515" algn="l" defTabSz="122058" rtl="0" eaLnBrk="1" latinLnBrk="0" hangingPunct="1">
        <a:spcBef>
          <a:spcPct val="20000"/>
        </a:spcBef>
        <a:buFont typeface="Arial" panose="020B0604020202020204" pitchFamily="34" charset="0"/>
        <a:buChar char="•"/>
        <a:defRPr sz="267" kern="1200">
          <a:solidFill>
            <a:schemeClr val="tx1"/>
          </a:solidFill>
          <a:latin typeface="+mn-lt"/>
          <a:ea typeface="+mn-ea"/>
          <a:cs typeface="+mn-cs"/>
        </a:defRPr>
      </a:lvl6pPr>
      <a:lvl7pPr marL="396688" indent="-30515" algn="l" defTabSz="122058" rtl="0" eaLnBrk="1" latinLnBrk="0" hangingPunct="1">
        <a:spcBef>
          <a:spcPct val="20000"/>
        </a:spcBef>
        <a:buFont typeface="Arial" panose="020B0604020202020204" pitchFamily="34" charset="0"/>
        <a:buChar char="•"/>
        <a:defRPr sz="267" kern="1200">
          <a:solidFill>
            <a:schemeClr val="tx1"/>
          </a:solidFill>
          <a:latin typeface="+mn-lt"/>
          <a:ea typeface="+mn-ea"/>
          <a:cs typeface="+mn-cs"/>
        </a:defRPr>
      </a:lvl7pPr>
      <a:lvl8pPr marL="457717" indent="-30515" algn="l" defTabSz="122058" rtl="0" eaLnBrk="1" latinLnBrk="0" hangingPunct="1">
        <a:spcBef>
          <a:spcPct val="20000"/>
        </a:spcBef>
        <a:buFont typeface="Arial" panose="020B0604020202020204" pitchFamily="34" charset="0"/>
        <a:buChar char="•"/>
        <a:defRPr sz="267" kern="1200">
          <a:solidFill>
            <a:schemeClr val="tx1"/>
          </a:solidFill>
          <a:latin typeface="+mn-lt"/>
          <a:ea typeface="+mn-ea"/>
          <a:cs typeface="+mn-cs"/>
        </a:defRPr>
      </a:lvl8pPr>
      <a:lvl9pPr marL="518746" indent="-30515" algn="l" defTabSz="122058" rtl="0" eaLnBrk="1" latinLnBrk="0" hangingPunct="1">
        <a:spcBef>
          <a:spcPct val="20000"/>
        </a:spcBef>
        <a:buFont typeface="Arial" panose="020B0604020202020204" pitchFamily="34" charset="0"/>
        <a:buChar char="•"/>
        <a:defRPr sz="267" kern="1200">
          <a:solidFill>
            <a:schemeClr val="tx1"/>
          </a:solidFill>
          <a:latin typeface="+mn-lt"/>
          <a:ea typeface="+mn-ea"/>
          <a:cs typeface="+mn-cs"/>
        </a:defRPr>
      </a:lvl9pPr>
    </p:bodyStyle>
    <p:otherStyle>
      <a:defPPr>
        <a:defRPr lang="en-US"/>
      </a:defPPr>
      <a:lvl1pPr marL="0" algn="l" defTabSz="122058" rtl="0" eaLnBrk="1" latinLnBrk="0" hangingPunct="1">
        <a:defRPr sz="241" kern="1200">
          <a:solidFill>
            <a:schemeClr val="tx1"/>
          </a:solidFill>
          <a:latin typeface="+mn-lt"/>
          <a:ea typeface="+mn-ea"/>
          <a:cs typeface="+mn-cs"/>
        </a:defRPr>
      </a:lvl1pPr>
      <a:lvl2pPr marL="61029" algn="l" defTabSz="122058" rtl="0" eaLnBrk="1" latinLnBrk="0" hangingPunct="1">
        <a:defRPr sz="241" kern="1200">
          <a:solidFill>
            <a:schemeClr val="tx1"/>
          </a:solidFill>
          <a:latin typeface="+mn-lt"/>
          <a:ea typeface="+mn-ea"/>
          <a:cs typeface="+mn-cs"/>
        </a:defRPr>
      </a:lvl2pPr>
      <a:lvl3pPr marL="122058" algn="l" defTabSz="122058" rtl="0" eaLnBrk="1" latinLnBrk="0" hangingPunct="1">
        <a:defRPr sz="241" kern="1200">
          <a:solidFill>
            <a:schemeClr val="tx1"/>
          </a:solidFill>
          <a:latin typeface="+mn-lt"/>
          <a:ea typeface="+mn-ea"/>
          <a:cs typeface="+mn-cs"/>
        </a:defRPr>
      </a:lvl3pPr>
      <a:lvl4pPr marL="183086" algn="l" defTabSz="122058" rtl="0" eaLnBrk="1" latinLnBrk="0" hangingPunct="1">
        <a:defRPr sz="241" kern="1200">
          <a:solidFill>
            <a:schemeClr val="tx1"/>
          </a:solidFill>
          <a:latin typeface="+mn-lt"/>
          <a:ea typeface="+mn-ea"/>
          <a:cs typeface="+mn-cs"/>
        </a:defRPr>
      </a:lvl4pPr>
      <a:lvl5pPr marL="244115" algn="l" defTabSz="122058" rtl="0" eaLnBrk="1" latinLnBrk="0" hangingPunct="1">
        <a:defRPr sz="241" kern="1200">
          <a:solidFill>
            <a:schemeClr val="tx1"/>
          </a:solidFill>
          <a:latin typeface="+mn-lt"/>
          <a:ea typeface="+mn-ea"/>
          <a:cs typeface="+mn-cs"/>
        </a:defRPr>
      </a:lvl5pPr>
      <a:lvl6pPr marL="305144" algn="l" defTabSz="122058" rtl="0" eaLnBrk="1" latinLnBrk="0" hangingPunct="1">
        <a:defRPr sz="241" kern="1200">
          <a:solidFill>
            <a:schemeClr val="tx1"/>
          </a:solidFill>
          <a:latin typeface="+mn-lt"/>
          <a:ea typeface="+mn-ea"/>
          <a:cs typeface="+mn-cs"/>
        </a:defRPr>
      </a:lvl6pPr>
      <a:lvl7pPr marL="366173" algn="l" defTabSz="122058" rtl="0" eaLnBrk="1" latinLnBrk="0" hangingPunct="1">
        <a:defRPr sz="241" kern="1200">
          <a:solidFill>
            <a:schemeClr val="tx1"/>
          </a:solidFill>
          <a:latin typeface="+mn-lt"/>
          <a:ea typeface="+mn-ea"/>
          <a:cs typeface="+mn-cs"/>
        </a:defRPr>
      </a:lvl7pPr>
      <a:lvl8pPr marL="427202" algn="l" defTabSz="122058" rtl="0" eaLnBrk="1" latinLnBrk="0" hangingPunct="1">
        <a:defRPr sz="241" kern="1200">
          <a:solidFill>
            <a:schemeClr val="tx1"/>
          </a:solidFill>
          <a:latin typeface="+mn-lt"/>
          <a:ea typeface="+mn-ea"/>
          <a:cs typeface="+mn-cs"/>
        </a:defRPr>
      </a:lvl8pPr>
      <a:lvl9pPr marL="488231" algn="l" defTabSz="122058" rtl="0" eaLnBrk="1" latinLnBrk="0" hangingPunct="1">
        <a:defRPr sz="2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48.xml"/></Relationships>
</file>

<file path=ppt/slides/_rels/slide12.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52.xml"/></Relationships>
</file>

<file path=ppt/slides/_rels/slide13.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56.xml"/></Relationships>
</file>

<file path=ppt/slides/_rels/slide14.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60.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notesSlide" Target="../notesSlides/notesSlide19.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tags" Target="../tags/tag79.xml"/></Relationships>
</file>

<file path=ppt/slides/_rels/slide23.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83.xml"/></Relationships>
</file>

<file path=ppt/slides/_rels/slide24.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87.xml"/></Relationships>
</file>

<file path=ppt/slides/_rels/slide25.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tags" Target="../tags/tag91.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notesSlide" Target="../notesSlides/notesSlide27.xml"/><Relationship Id="rId4"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notesSlide" Target="../notesSlides/notesSlide28.xml"/><Relationship Id="rId4"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notesSlide" Target="../notesSlides/notesSlide29.xml"/><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notesSlide" Target="../notesSlides/notesSlide3.xml"/><Relationship Id="rId4"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notesSlide" Target="../notesSlides/notesSlide30.xml"/><Relationship Id="rId4"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notesSlide" Target="../notesSlides/notesSlide31.xml"/><Relationship Id="rId4"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notesSlide" Target="../notesSlides/notesSlide32.xml"/><Relationship Id="rId4"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notesSlide" Target="../notesSlides/notesSlide34.xml"/><Relationship Id="rId5" Type="http://schemas.openxmlformats.org/officeDocument/2006/relationships/slideLayout" Target="../slideLayouts/slideLayout2.xml"/><Relationship Id="rId4" Type="http://schemas.openxmlformats.org/officeDocument/2006/relationships/tags" Target="../tags/tag113.xml"/></Relationships>
</file>

<file path=ppt/slides/_rels/slide35.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notesSlide" Target="../notesSlides/notesSlide35.xml"/><Relationship Id="rId5" Type="http://schemas.openxmlformats.org/officeDocument/2006/relationships/slideLayout" Target="../slideLayouts/slideLayout2.xml"/><Relationship Id="rId4" Type="http://schemas.openxmlformats.org/officeDocument/2006/relationships/tags" Target="../tags/tag117.xml"/></Relationships>
</file>

<file path=ppt/slides/_rels/slide36.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notesSlide" Target="../notesSlides/notesSlide36.xml"/><Relationship Id="rId5" Type="http://schemas.openxmlformats.org/officeDocument/2006/relationships/slideLayout" Target="../slideLayouts/slideLayout2.xml"/><Relationship Id="rId4" Type="http://schemas.openxmlformats.org/officeDocument/2006/relationships/tags" Target="../tags/tag121.xml"/></Relationships>
</file>

<file path=ppt/slides/_rels/slide37.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notesSlide" Target="../notesSlides/notesSlide37.xml"/><Relationship Id="rId5" Type="http://schemas.openxmlformats.org/officeDocument/2006/relationships/slideLayout" Target="../slideLayouts/slideLayout2.xml"/><Relationship Id="rId4" Type="http://schemas.openxmlformats.org/officeDocument/2006/relationships/tags" Target="../tags/tag125.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notesSlide" Target="../notesSlides/notesSlide39.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notesSlide" Target="../notesSlides/notesSlide4.xml"/><Relationship Id="rId4"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notesSlide" Target="../notesSlides/notesSlide40.xml"/><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5" Type="http://schemas.openxmlformats.org/officeDocument/2006/relationships/notesSlide" Target="../notesSlides/notesSlide41.xml"/><Relationship Id="rId4"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5" Type="http://schemas.openxmlformats.org/officeDocument/2006/relationships/notesSlide" Target="../notesSlides/notesSlide42.xml"/><Relationship Id="rId4"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notesSlide" Target="../notesSlides/notesSlide43.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31.xml"/></Relationships>
</file>

<file path=ppt/slides/_rels/slide7.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notesSlide" Target="../notesSlides/notesSlide7.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2.xml"/><Relationship Id="rId5" Type="http://schemas.openxmlformats.org/officeDocument/2006/relationships/tags" Target="../tags/tag36.xml"/><Relationship Id="rId4" Type="http://schemas.openxmlformats.org/officeDocument/2006/relationships/tags" Target="../tags/tag35.xml"/></Relationships>
</file>

<file path=ppt/slides/_rels/slide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40.xml"/></Relationships>
</file>

<file path=ppt/slides/_rels/slide9.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847BD1-750D-4D97-88D9-4487A44C9ED8}"/>
              </a:ext>
            </a:extLst>
          </p:cNvPr>
          <p:cNvSpPr>
            <a:spLocks noGrp="1"/>
          </p:cNvSpPr>
          <p:nvPr>
            <p:ph type="ctrTitle"/>
            <p:custDataLst>
              <p:tags r:id="rId1"/>
            </p:custDataLst>
          </p:nvPr>
        </p:nvSpPr>
        <p:spPr>
          <a:xfrm>
            <a:off x="0" y="2819400"/>
            <a:ext cx="9144000" cy="1219200"/>
          </a:xfrm>
        </p:spPr>
        <p:txBody>
          <a:bodyPr/>
          <a:lstStyle/>
          <a:p>
            <a:r>
              <a:rPr lang="en-US" dirty="0"/>
              <a:t>(VSR VIP Pre-D) Dependency Development for </a:t>
            </a:r>
            <a:br>
              <a:rPr lang="en-US" dirty="0"/>
            </a:br>
            <a:r>
              <a:rPr lang="en-US" dirty="0"/>
              <a:t>Pre-Determination</a:t>
            </a:r>
          </a:p>
        </p:txBody>
      </p:sp>
      <p:sp>
        <p:nvSpPr>
          <p:cNvPr id="6" name="Text Placeholder 5">
            <a:extLst>
              <a:ext uri="{FF2B5EF4-FFF2-40B4-BE49-F238E27FC236}">
                <a16:creationId xmlns:a16="http://schemas.microsoft.com/office/drawing/2014/main" id="{040E062E-1F0C-4D6D-8E49-B53DDF527FF4}"/>
              </a:ext>
            </a:extLst>
          </p:cNvPr>
          <p:cNvSpPr>
            <a:spLocks noGrp="1"/>
          </p:cNvSpPr>
          <p:nvPr>
            <p:ph type="body" sz="quarter" idx="10"/>
            <p:custDataLst>
              <p:tags r:id="rId2"/>
            </p:custDataLst>
          </p:nvPr>
        </p:nvSpPr>
        <p:spPr>
          <a:xfrm>
            <a:off x="685800" y="4724400"/>
            <a:ext cx="2362200" cy="838200"/>
          </a:xfrm>
        </p:spPr>
        <p:txBody>
          <a:bodyPr/>
          <a:lstStyle/>
          <a:p>
            <a:r>
              <a:rPr lang="en-US" dirty="0"/>
              <a:t>Compensation Service</a:t>
            </a:r>
          </a:p>
          <a:p>
            <a:endParaRPr lang="en-US" dirty="0"/>
          </a:p>
        </p:txBody>
      </p:sp>
      <p:sp>
        <p:nvSpPr>
          <p:cNvPr id="7" name="Text Placeholder 6">
            <a:extLst>
              <a:ext uri="{FF2B5EF4-FFF2-40B4-BE49-F238E27FC236}">
                <a16:creationId xmlns:a16="http://schemas.microsoft.com/office/drawing/2014/main" id="{39471D38-E8E3-4212-BECE-31D999FD17CB}"/>
              </a:ext>
            </a:extLst>
          </p:cNvPr>
          <p:cNvSpPr>
            <a:spLocks noGrp="1"/>
          </p:cNvSpPr>
          <p:nvPr>
            <p:ph type="body" sz="quarter" idx="11"/>
            <p:custDataLst>
              <p:tags r:id="rId3"/>
            </p:custDataLst>
          </p:nvPr>
        </p:nvSpPr>
        <p:spPr>
          <a:xfrm>
            <a:off x="6096000" y="4724400"/>
            <a:ext cx="2362200" cy="838200"/>
          </a:xfrm>
        </p:spPr>
        <p:txBody>
          <a:bodyPr/>
          <a:lstStyle/>
          <a:p>
            <a:r>
              <a:rPr lang="en-US" dirty="0"/>
              <a:t>January </a:t>
            </a:r>
          </a:p>
          <a:p>
            <a:r>
              <a:rPr lang="en-US" dirty="0"/>
              <a:t>2021</a:t>
            </a:r>
          </a:p>
          <a:p>
            <a:endParaRPr lang="en-US" dirty="0"/>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A54ED-174B-4171-84B0-9ED32B522C9C}"/>
              </a:ext>
            </a:extLst>
          </p:cNvPr>
          <p:cNvSpPr>
            <a:spLocks noGrp="1"/>
          </p:cNvSpPr>
          <p:nvPr>
            <p:ph type="title"/>
          </p:nvPr>
        </p:nvSpPr>
        <p:spPr>
          <a:xfrm>
            <a:off x="0" y="609600"/>
            <a:ext cx="9144000" cy="719912"/>
          </a:xfrm>
        </p:spPr>
        <p:txBody>
          <a:bodyPr>
            <a:normAutofit/>
          </a:bodyPr>
          <a:lstStyle/>
          <a:p>
            <a:r>
              <a:rPr lang="en-US" sz="3200" dirty="0"/>
              <a:t>Knowledge Checks</a:t>
            </a:r>
          </a:p>
        </p:txBody>
      </p:sp>
      <p:sp>
        <p:nvSpPr>
          <p:cNvPr id="4" name="Slide Number Placeholder 3">
            <a:extLst>
              <a:ext uri="{FF2B5EF4-FFF2-40B4-BE49-F238E27FC236}">
                <a16:creationId xmlns:a16="http://schemas.microsoft.com/office/drawing/2014/main" id="{61AD3FA9-798B-4E25-B74B-4521238946F6}"/>
              </a:ext>
            </a:extLst>
          </p:cNvPr>
          <p:cNvSpPr>
            <a:spLocks noGrp="1"/>
          </p:cNvSpPr>
          <p:nvPr>
            <p:ph type="sldNum" sz="quarter" idx="12"/>
          </p:nvPr>
        </p:nvSpPr>
        <p:spPr/>
        <p:txBody>
          <a:bodyPr/>
          <a:lstStyle/>
          <a:p>
            <a:fld id="{7C414AED-89CE-4A48-8B2B-1B3A5C68EA2A}" type="slidenum">
              <a:rPr lang="en-US" smtClean="0"/>
              <a:pPr/>
              <a:t>10</a:t>
            </a:fld>
            <a:endParaRPr lang="en-US" dirty="0"/>
          </a:p>
        </p:txBody>
      </p:sp>
      <p:pic>
        <p:nvPicPr>
          <p:cNvPr id="5" name="Picture 4" descr="A close up of a logo&#10;&#10;Description automatically generated">
            <a:extLst>
              <a:ext uri="{FF2B5EF4-FFF2-40B4-BE49-F238E27FC236}">
                <a16:creationId xmlns:a16="http://schemas.microsoft.com/office/drawing/2014/main" id="{68564CEF-BB3A-4B6F-9CEC-8BCF3CC172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6966" y="1686482"/>
            <a:ext cx="4976867" cy="3794712"/>
          </a:xfrm>
          <a:prstGeom prst="rect">
            <a:avLst/>
          </a:prstGeom>
        </p:spPr>
      </p:pic>
    </p:spTree>
    <p:extLst>
      <p:ext uri="{BB962C8B-B14F-4D97-AF65-F5344CB8AC3E}">
        <p14:creationId xmlns:p14="http://schemas.microsoft.com/office/powerpoint/2010/main" val="1609432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A8B056-C829-4268-B65B-1AC5CD91E796}"/>
              </a:ext>
            </a:extLst>
          </p:cNvPr>
          <p:cNvSpPr>
            <a:spLocks noGrp="1"/>
          </p:cNvSpPr>
          <p:nvPr>
            <p:ph type="title"/>
            <p:custDataLst>
              <p:tags r:id="rId1"/>
            </p:custDataLst>
          </p:nvPr>
        </p:nvSpPr>
        <p:spPr>
          <a:xfrm>
            <a:off x="0" y="541427"/>
            <a:ext cx="9144000" cy="604985"/>
          </a:xfrm>
        </p:spPr>
        <p:txBody>
          <a:bodyPr/>
          <a:lstStyle/>
          <a:p>
            <a:r>
              <a:rPr lang="en-US" dirty="0"/>
              <a:t>Knowledge Check #1</a:t>
            </a:r>
          </a:p>
        </p:txBody>
      </p:sp>
      <p:sp>
        <p:nvSpPr>
          <p:cNvPr id="6148" name="Rectangle 3"/>
          <p:cNvSpPr>
            <a:spLocks noGrp="1" noChangeArrowheads="1"/>
          </p:cNvSpPr>
          <p:nvPr>
            <p:ph idx="1"/>
            <p:custDataLst>
              <p:tags r:id="rId2"/>
            </p:custDataLst>
          </p:nvPr>
        </p:nvSpPr>
        <p:spPr>
          <a:xfrm>
            <a:off x="457200" y="1556112"/>
            <a:ext cx="8229600" cy="4180701"/>
          </a:xfrm>
          <a:prstGeom prst="rect">
            <a:avLst/>
          </a:prstGeom>
        </p:spPr>
        <p:txBody>
          <a:bodyPr>
            <a:normAutofit/>
          </a:bodyPr>
          <a:lstStyle/>
          <a:p>
            <a:pPr>
              <a:spcAft>
                <a:spcPts val="0"/>
              </a:spcAft>
              <a:buClr>
                <a:schemeClr val="tx1"/>
              </a:buClr>
            </a:pPr>
            <a:r>
              <a:rPr lang="en-US" dirty="0"/>
              <a:t>At what overall combined disability rating does the Veteran become entitled to additional compensation benefits for their dependents?</a:t>
            </a:r>
          </a:p>
          <a:p>
            <a:pPr>
              <a:spcAft>
                <a:spcPts val="0"/>
              </a:spcAft>
              <a:buClr>
                <a:schemeClr val="tx1"/>
              </a:buClr>
            </a:pPr>
            <a:endParaRPr lang="en-US" dirty="0"/>
          </a:p>
          <a:p>
            <a:pPr marL="457200" indent="-457200">
              <a:spcAft>
                <a:spcPts val="0"/>
              </a:spcAft>
              <a:buClr>
                <a:schemeClr val="tx1"/>
              </a:buClr>
              <a:buAutoNum type="alphaUcPeriod"/>
            </a:pPr>
            <a:r>
              <a:rPr lang="en-US" dirty="0"/>
              <a:t>10%</a:t>
            </a:r>
          </a:p>
          <a:p>
            <a:pPr marL="457200" indent="-457200">
              <a:spcAft>
                <a:spcPts val="0"/>
              </a:spcAft>
              <a:buClr>
                <a:schemeClr val="tx1"/>
              </a:buClr>
              <a:buAutoNum type="alphaUcPeriod"/>
            </a:pPr>
            <a:r>
              <a:rPr lang="en-US" dirty="0"/>
              <a:t>20%</a:t>
            </a:r>
          </a:p>
          <a:p>
            <a:pPr marL="457200" indent="-457200">
              <a:spcAft>
                <a:spcPts val="0"/>
              </a:spcAft>
              <a:buClr>
                <a:schemeClr val="tx1"/>
              </a:buClr>
              <a:buAutoNum type="alphaUcPeriod"/>
            </a:pPr>
            <a:r>
              <a:rPr lang="en-US" dirty="0"/>
              <a:t>30%</a:t>
            </a:r>
          </a:p>
          <a:p>
            <a:pPr marL="457200" indent="-457200">
              <a:spcAft>
                <a:spcPts val="0"/>
              </a:spcAft>
              <a:buClr>
                <a:schemeClr val="tx1"/>
              </a:buClr>
              <a:buAutoNum type="alphaUcPeriod"/>
            </a:pPr>
            <a:r>
              <a:rPr lang="en-US" dirty="0"/>
              <a:t>40%</a:t>
            </a:r>
          </a:p>
        </p:txBody>
      </p:sp>
      <p:sp>
        <p:nvSpPr>
          <p:cNvPr id="7" name="Slide Number Placeholder 6" hidden="1"/>
          <p:cNvSpPr>
            <a:spLocks noGrp="1"/>
          </p:cNvSpPr>
          <p:nvPr>
            <p:ph type="sldNum" sz="quarter" idx="12"/>
            <p:custDataLst>
              <p:tags r:id="rId3"/>
            </p:custDataLst>
          </p:nvPr>
        </p:nvSpPr>
        <p:spPr>
          <a:xfrm>
            <a:off x="6931152" y="6601982"/>
            <a:ext cx="2133600" cy="365125"/>
          </a:xfrm>
        </p:spPr>
        <p:txBody>
          <a:bodyPr/>
          <a:lstStyle/>
          <a:p>
            <a:pPr>
              <a:defRPr/>
            </a:pPr>
            <a:fld id="{BA44DA10-E7DA-4D11-84EC-1518B97780F6}" type="slidenum">
              <a:rPr lang="en-US" smtClean="0"/>
              <a:pPr>
                <a:defRPr/>
              </a:pPr>
              <a:t>11</a:t>
            </a:fld>
            <a:endParaRPr lang="en-US" dirty="0"/>
          </a:p>
        </p:txBody>
      </p:sp>
      <p:sp>
        <p:nvSpPr>
          <p:cNvPr id="9" name="Slide Number Placeholder 3">
            <a:extLst>
              <a:ext uri="{FF2B5EF4-FFF2-40B4-BE49-F238E27FC236}">
                <a16:creationId xmlns:a16="http://schemas.microsoft.com/office/drawing/2014/main" id="{3AFBE828-89B9-429E-ADA5-DE9E36BD6F99}"/>
              </a:ext>
            </a:extLst>
          </p:cNvPr>
          <p:cNvSpPr txBox="1">
            <a:spLocks/>
          </p:cNvSpPr>
          <p:nvPr>
            <p:custDataLst>
              <p:tags r:id="rId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254"/>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11</a:t>
            </a:fld>
            <a:endParaRPr lang="en-US" dirty="0"/>
          </a:p>
        </p:txBody>
      </p:sp>
    </p:spTree>
    <p:extLst>
      <p:ext uri="{BB962C8B-B14F-4D97-AF65-F5344CB8AC3E}">
        <p14:creationId xmlns:p14="http://schemas.microsoft.com/office/powerpoint/2010/main" val="266836936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A8B056-C829-4268-B65B-1AC5CD91E796}"/>
              </a:ext>
            </a:extLst>
          </p:cNvPr>
          <p:cNvSpPr>
            <a:spLocks noGrp="1"/>
          </p:cNvSpPr>
          <p:nvPr>
            <p:ph type="title"/>
            <p:custDataLst>
              <p:tags r:id="rId1"/>
            </p:custDataLst>
          </p:nvPr>
        </p:nvSpPr>
        <p:spPr>
          <a:xfrm>
            <a:off x="0" y="541427"/>
            <a:ext cx="9144000" cy="604985"/>
          </a:xfrm>
        </p:spPr>
        <p:txBody>
          <a:bodyPr/>
          <a:lstStyle/>
          <a:p>
            <a:r>
              <a:rPr lang="en-US" dirty="0"/>
              <a:t>Knowledge Check #1</a:t>
            </a:r>
          </a:p>
        </p:txBody>
      </p:sp>
      <p:sp>
        <p:nvSpPr>
          <p:cNvPr id="6148" name="Rectangle 3"/>
          <p:cNvSpPr>
            <a:spLocks noGrp="1" noChangeArrowheads="1"/>
          </p:cNvSpPr>
          <p:nvPr>
            <p:ph idx="1"/>
            <p:custDataLst>
              <p:tags r:id="rId2"/>
            </p:custDataLst>
          </p:nvPr>
        </p:nvSpPr>
        <p:spPr>
          <a:xfrm>
            <a:off x="457200" y="1556112"/>
            <a:ext cx="8229600" cy="4180701"/>
          </a:xfrm>
          <a:prstGeom prst="rect">
            <a:avLst/>
          </a:prstGeom>
        </p:spPr>
        <p:txBody>
          <a:bodyPr>
            <a:normAutofit/>
          </a:bodyPr>
          <a:lstStyle/>
          <a:p>
            <a:pPr>
              <a:spcAft>
                <a:spcPts val="0"/>
              </a:spcAft>
              <a:buClr>
                <a:schemeClr val="tx1"/>
              </a:buClr>
            </a:pPr>
            <a:r>
              <a:rPr lang="en-US" dirty="0"/>
              <a:t>At what overall combined disability rating does the Veteran become entitled to additional compensation benefits for their dependents?</a:t>
            </a:r>
          </a:p>
          <a:p>
            <a:pPr>
              <a:spcAft>
                <a:spcPts val="0"/>
              </a:spcAft>
              <a:buClr>
                <a:schemeClr val="tx1"/>
              </a:buClr>
            </a:pPr>
            <a:endParaRPr lang="en-US" dirty="0"/>
          </a:p>
          <a:p>
            <a:pPr marL="457200" indent="-457200">
              <a:spcAft>
                <a:spcPts val="0"/>
              </a:spcAft>
              <a:buClr>
                <a:schemeClr val="tx1"/>
              </a:buClr>
              <a:buAutoNum type="alphaUcPeriod"/>
            </a:pPr>
            <a:r>
              <a:rPr lang="en-US" dirty="0">
                <a:solidFill>
                  <a:schemeClr val="bg1">
                    <a:lumMod val="65000"/>
                  </a:schemeClr>
                </a:solidFill>
              </a:rPr>
              <a:t>10%</a:t>
            </a:r>
          </a:p>
          <a:p>
            <a:pPr marL="457200" indent="-457200">
              <a:spcAft>
                <a:spcPts val="0"/>
              </a:spcAft>
              <a:buClr>
                <a:schemeClr val="tx1"/>
              </a:buClr>
              <a:buAutoNum type="alphaUcPeriod"/>
            </a:pPr>
            <a:r>
              <a:rPr lang="en-US" dirty="0">
                <a:solidFill>
                  <a:schemeClr val="bg1">
                    <a:lumMod val="65000"/>
                  </a:schemeClr>
                </a:solidFill>
              </a:rPr>
              <a:t>20%</a:t>
            </a:r>
          </a:p>
          <a:p>
            <a:pPr marL="457200" indent="-457200">
              <a:spcAft>
                <a:spcPts val="0"/>
              </a:spcAft>
              <a:buClr>
                <a:schemeClr val="tx1"/>
              </a:buClr>
              <a:buAutoNum type="alphaUcPeriod"/>
            </a:pPr>
            <a:r>
              <a:rPr lang="en-US" b="1" dirty="0"/>
              <a:t>30% - Correct!</a:t>
            </a:r>
          </a:p>
          <a:p>
            <a:pPr marL="457200" indent="-457200">
              <a:spcAft>
                <a:spcPts val="0"/>
              </a:spcAft>
              <a:buClr>
                <a:schemeClr val="tx1"/>
              </a:buClr>
              <a:buAutoNum type="alphaUcPeriod"/>
            </a:pPr>
            <a:r>
              <a:rPr lang="en-US" dirty="0">
                <a:solidFill>
                  <a:schemeClr val="bg1">
                    <a:lumMod val="65000"/>
                  </a:schemeClr>
                </a:solidFill>
              </a:rPr>
              <a:t>40%</a:t>
            </a:r>
          </a:p>
          <a:p>
            <a:pPr marL="457200" indent="-457200">
              <a:spcAft>
                <a:spcPts val="0"/>
              </a:spcAft>
              <a:buClr>
                <a:schemeClr val="tx1"/>
              </a:buClr>
              <a:buAutoNum type="alphaUcPeriod"/>
            </a:pPr>
            <a:endParaRPr lang="en-US" dirty="0"/>
          </a:p>
          <a:p>
            <a:pPr marL="457200" indent="-457200">
              <a:spcAft>
                <a:spcPts val="0"/>
              </a:spcAft>
              <a:buClr>
                <a:schemeClr val="tx1"/>
              </a:buClr>
              <a:buAutoNum type="alphaUcPeriod"/>
            </a:pPr>
            <a:endParaRPr lang="en-US" dirty="0"/>
          </a:p>
          <a:p>
            <a:pPr>
              <a:spcAft>
                <a:spcPts val="0"/>
              </a:spcAft>
              <a:buClr>
                <a:schemeClr val="tx1"/>
              </a:buClr>
            </a:pPr>
            <a:r>
              <a:rPr lang="en-US" dirty="0"/>
              <a:t>The Veteran must be rated at least 30% disabling to be entitled to the benefit. </a:t>
            </a:r>
            <a:r>
              <a:rPr lang="en-US" i="1" dirty="0"/>
              <a:t>M21-1 III.iii.5.A.1.c.</a:t>
            </a:r>
            <a:r>
              <a:rPr lang="en-US" dirty="0"/>
              <a:t>  </a:t>
            </a:r>
          </a:p>
        </p:txBody>
      </p:sp>
      <p:sp>
        <p:nvSpPr>
          <p:cNvPr id="7" name="Slide Number Placeholder 6" hidden="1"/>
          <p:cNvSpPr>
            <a:spLocks noGrp="1"/>
          </p:cNvSpPr>
          <p:nvPr>
            <p:ph type="sldNum" sz="quarter" idx="12"/>
            <p:custDataLst>
              <p:tags r:id="rId3"/>
            </p:custDataLst>
          </p:nvPr>
        </p:nvSpPr>
        <p:spPr>
          <a:xfrm>
            <a:off x="6931152" y="6601982"/>
            <a:ext cx="2133600" cy="365125"/>
          </a:xfrm>
        </p:spPr>
        <p:txBody>
          <a:bodyPr/>
          <a:lstStyle/>
          <a:p>
            <a:pPr>
              <a:defRPr/>
            </a:pPr>
            <a:fld id="{BA44DA10-E7DA-4D11-84EC-1518B97780F6}" type="slidenum">
              <a:rPr lang="en-US" smtClean="0"/>
              <a:pPr>
                <a:defRPr/>
              </a:pPr>
              <a:t>12</a:t>
            </a:fld>
            <a:endParaRPr lang="en-US" dirty="0"/>
          </a:p>
        </p:txBody>
      </p:sp>
      <p:sp>
        <p:nvSpPr>
          <p:cNvPr id="9" name="Slide Number Placeholder 3">
            <a:extLst>
              <a:ext uri="{FF2B5EF4-FFF2-40B4-BE49-F238E27FC236}">
                <a16:creationId xmlns:a16="http://schemas.microsoft.com/office/drawing/2014/main" id="{3AFBE828-89B9-429E-ADA5-DE9E36BD6F99}"/>
              </a:ext>
            </a:extLst>
          </p:cNvPr>
          <p:cNvSpPr txBox="1">
            <a:spLocks/>
          </p:cNvSpPr>
          <p:nvPr>
            <p:custDataLst>
              <p:tags r:id="rId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254"/>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12</a:t>
            </a:fld>
            <a:endParaRPr lang="en-US" dirty="0"/>
          </a:p>
        </p:txBody>
      </p:sp>
    </p:spTree>
    <p:extLst>
      <p:ext uri="{BB962C8B-B14F-4D97-AF65-F5344CB8AC3E}">
        <p14:creationId xmlns:p14="http://schemas.microsoft.com/office/powerpoint/2010/main" val="162810920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A8B056-C829-4268-B65B-1AC5CD91E796}"/>
              </a:ext>
            </a:extLst>
          </p:cNvPr>
          <p:cNvSpPr>
            <a:spLocks noGrp="1"/>
          </p:cNvSpPr>
          <p:nvPr>
            <p:ph type="title"/>
            <p:custDataLst>
              <p:tags r:id="rId1"/>
            </p:custDataLst>
          </p:nvPr>
        </p:nvSpPr>
        <p:spPr>
          <a:xfrm>
            <a:off x="0" y="541427"/>
            <a:ext cx="9144000" cy="604985"/>
          </a:xfrm>
        </p:spPr>
        <p:txBody>
          <a:bodyPr/>
          <a:lstStyle/>
          <a:p>
            <a:r>
              <a:rPr lang="en-US" dirty="0"/>
              <a:t>Knowledge Check #2</a:t>
            </a:r>
          </a:p>
        </p:txBody>
      </p:sp>
      <p:sp>
        <p:nvSpPr>
          <p:cNvPr id="6148" name="Rectangle 3"/>
          <p:cNvSpPr>
            <a:spLocks noGrp="1" noChangeArrowheads="1"/>
          </p:cNvSpPr>
          <p:nvPr>
            <p:ph idx="1"/>
            <p:custDataLst>
              <p:tags r:id="rId2"/>
            </p:custDataLst>
          </p:nvPr>
        </p:nvSpPr>
        <p:spPr>
          <a:xfrm>
            <a:off x="457200" y="1556112"/>
            <a:ext cx="8229600" cy="4180701"/>
          </a:xfrm>
          <a:prstGeom prst="rect">
            <a:avLst/>
          </a:prstGeom>
        </p:spPr>
        <p:txBody>
          <a:bodyPr>
            <a:normAutofit/>
          </a:bodyPr>
          <a:lstStyle/>
          <a:p>
            <a:pPr>
              <a:spcAft>
                <a:spcPts val="0"/>
              </a:spcAft>
              <a:buClr>
                <a:schemeClr val="tx1"/>
              </a:buClr>
            </a:pPr>
            <a:r>
              <a:rPr lang="en-US" dirty="0"/>
              <a:t>Which of the following family members are eligible dependents for which the Veteran can be paid additional compensation once they are rated at 30% or more?</a:t>
            </a:r>
          </a:p>
          <a:p>
            <a:pPr>
              <a:spcAft>
                <a:spcPts val="0"/>
              </a:spcAft>
              <a:buClr>
                <a:schemeClr val="tx1"/>
              </a:buClr>
            </a:pPr>
            <a:endParaRPr lang="en-US" dirty="0"/>
          </a:p>
          <a:p>
            <a:pPr marL="457200" indent="-457200">
              <a:spcAft>
                <a:spcPts val="0"/>
              </a:spcAft>
              <a:buClr>
                <a:schemeClr val="tx1"/>
              </a:buClr>
              <a:buAutoNum type="alphaUcPeriod"/>
            </a:pPr>
            <a:r>
              <a:rPr lang="en-US" dirty="0"/>
              <a:t>Spouse</a:t>
            </a:r>
          </a:p>
          <a:p>
            <a:pPr marL="457200" indent="-457200">
              <a:spcAft>
                <a:spcPts val="0"/>
              </a:spcAft>
              <a:buClr>
                <a:schemeClr val="tx1"/>
              </a:buClr>
              <a:buAutoNum type="alphaUcPeriod"/>
            </a:pPr>
            <a:r>
              <a:rPr lang="en-US" dirty="0"/>
              <a:t>Foster Child</a:t>
            </a:r>
          </a:p>
          <a:p>
            <a:pPr marL="457200" indent="-457200">
              <a:spcAft>
                <a:spcPts val="0"/>
              </a:spcAft>
              <a:buClr>
                <a:schemeClr val="tx1"/>
              </a:buClr>
              <a:buAutoNum type="alphaUcPeriod"/>
            </a:pPr>
            <a:r>
              <a:rPr lang="en-US" dirty="0"/>
              <a:t>Stepchild (in Veteran household)</a:t>
            </a:r>
          </a:p>
          <a:p>
            <a:pPr marL="457200" indent="-457200">
              <a:spcAft>
                <a:spcPts val="0"/>
              </a:spcAft>
              <a:buClr>
                <a:schemeClr val="tx1"/>
              </a:buClr>
              <a:buAutoNum type="alphaUcPeriod"/>
            </a:pPr>
            <a:r>
              <a:rPr lang="en-US" dirty="0"/>
              <a:t>Mother In-law (financially dependent)</a:t>
            </a:r>
          </a:p>
          <a:p>
            <a:pPr marL="457200" indent="-457200">
              <a:spcAft>
                <a:spcPts val="0"/>
              </a:spcAft>
              <a:buClr>
                <a:schemeClr val="tx1"/>
              </a:buClr>
              <a:buFontTx/>
              <a:buAutoNum type="alphaUcPeriod"/>
            </a:pPr>
            <a:r>
              <a:rPr lang="en-US" dirty="0"/>
              <a:t>Grandchild (not adopted)</a:t>
            </a:r>
          </a:p>
          <a:p>
            <a:pPr marL="457200" indent="-457200">
              <a:spcAft>
                <a:spcPts val="0"/>
              </a:spcAft>
              <a:buClr>
                <a:schemeClr val="tx1"/>
              </a:buClr>
              <a:buAutoNum type="alphaUcPeriod"/>
            </a:pPr>
            <a:r>
              <a:rPr lang="en-US" dirty="0"/>
              <a:t>School Child (age 18-23)</a:t>
            </a:r>
          </a:p>
          <a:p>
            <a:pPr marL="457200" indent="-457200">
              <a:spcAft>
                <a:spcPts val="0"/>
              </a:spcAft>
              <a:buClr>
                <a:schemeClr val="tx1"/>
              </a:buClr>
              <a:buAutoNum type="alphaUcPeriod"/>
            </a:pPr>
            <a:r>
              <a:rPr lang="en-US" dirty="0"/>
              <a:t>Father (financially dependent)</a:t>
            </a:r>
          </a:p>
          <a:p>
            <a:pPr marL="457200" indent="-457200">
              <a:spcAft>
                <a:spcPts val="0"/>
              </a:spcAft>
              <a:buClr>
                <a:schemeClr val="tx1"/>
              </a:buClr>
              <a:buAutoNum type="alphaUcPeriod"/>
            </a:pPr>
            <a:endParaRPr lang="en-US" dirty="0"/>
          </a:p>
        </p:txBody>
      </p:sp>
      <p:sp>
        <p:nvSpPr>
          <p:cNvPr id="7" name="Slide Number Placeholder 6" hidden="1"/>
          <p:cNvSpPr>
            <a:spLocks noGrp="1"/>
          </p:cNvSpPr>
          <p:nvPr>
            <p:ph type="sldNum" sz="quarter" idx="12"/>
            <p:custDataLst>
              <p:tags r:id="rId3"/>
            </p:custDataLst>
          </p:nvPr>
        </p:nvSpPr>
        <p:spPr>
          <a:xfrm>
            <a:off x="6931152" y="6601982"/>
            <a:ext cx="2133600" cy="365125"/>
          </a:xfrm>
        </p:spPr>
        <p:txBody>
          <a:bodyPr/>
          <a:lstStyle/>
          <a:p>
            <a:pPr>
              <a:defRPr/>
            </a:pPr>
            <a:fld id="{BA44DA10-E7DA-4D11-84EC-1518B97780F6}" type="slidenum">
              <a:rPr lang="en-US" smtClean="0"/>
              <a:pPr>
                <a:defRPr/>
              </a:pPr>
              <a:t>13</a:t>
            </a:fld>
            <a:endParaRPr lang="en-US" dirty="0"/>
          </a:p>
        </p:txBody>
      </p:sp>
      <p:sp>
        <p:nvSpPr>
          <p:cNvPr id="9" name="Slide Number Placeholder 3">
            <a:extLst>
              <a:ext uri="{FF2B5EF4-FFF2-40B4-BE49-F238E27FC236}">
                <a16:creationId xmlns:a16="http://schemas.microsoft.com/office/drawing/2014/main" id="{3AFBE828-89B9-429E-ADA5-DE9E36BD6F99}"/>
              </a:ext>
            </a:extLst>
          </p:cNvPr>
          <p:cNvSpPr txBox="1">
            <a:spLocks/>
          </p:cNvSpPr>
          <p:nvPr>
            <p:custDataLst>
              <p:tags r:id="rId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254"/>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13</a:t>
            </a:fld>
            <a:endParaRPr lang="en-US" dirty="0"/>
          </a:p>
        </p:txBody>
      </p:sp>
    </p:spTree>
    <p:extLst>
      <p:ext uri="{BB962C8B-B14F-4D97-AF65-F5344CB8AC3E}">
        <p14:creationId xmlns:p14="http://schemas.microsoft.com/office/powerpoint/2010/main" val="217060012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A8B056-C829-4268-B65B-1AC5CD91E796}"/>
              </a:ext>
            </a:extLst>
          </p:cNvPr>
          <p:cNvSpPr>
            <a:spLocks noGrp="1"/>
          </p:cNvSpPr>
          <p:nvPr>
            <p:ph type="title"/>
            <p:custDataLst>
              <p:tags r:id="rId1"/>
            </p:custDataLst>
          </p:nvPr>
        </p:nvSpPr>
        <p:spPr>
          <a:xfrm>
            <a:off x="0" y="541427"/>
            <a:ext cx="9144000" cy="604985"/>
          </a:xfrm>
        </p:spPr>
        <p:txBody>
          <a:bodyPr/>
          <a:lstStyle/>
          <a:p>
            <a:r>
              <a:rPr lang="en-US" dirty="0"/>
              <a:t>Knowledge Check #2</a:t>
            </a:r>
          </a:p>
        </p:txBody>
      </p:sp>
      <p:sp>
        <p:nvSpPr>
          <p:cNvPr id="6148" name="Rectangle 3"/>
          <p:cNvSpPr>
            <a:spLocks noGrp="1" noChangeArrowheads="1"/>
          </p:cNvSpPr>
          <p:nvPr>
            <p:ph idx="1"/>
            <p:custDataLst>
              <p:tags r:id="rId2"/>
            </p:custDataLst>
          </p:nvPr>
        </p:nvSpPr>
        <p:spPr>
          <a:xfrm>
            <a:off x="457200" y="1556112"/>
            <a:ext cx="8229600" cy="4912927"/>
          </a:xfrm>
          <a:prstGeom prst="rect">
            <a:avLst/>
          </a:prstGeom>
        </p:spPr>
        <p:txBody>
          <a:bodyPr>
            <a:normAutofit/>
          </a:bodyPr>
          <a:lstStyle/>
          <a:p>
            <a:pPr>
              <a:spcAft>
                <a:spcPts val="0"/>
              </a:spcAft>
              <a:buClr>
                <a:schemeClr val="tx1"/>
              </a:buClr>
            </a:pPr>
            <a:r>
              <a:rPr lang="en-US" dirty="0"/>
              <a:t>Which of the following family members are eligible dependents for which the Veteran can be paid additional compensation once they are rated at 30% or more?</a:t>
            </a:r>
          </a:p>
          <a:p>
            <a:pPr>
              <a:spcAft>
                <a:spcPts val="0"/>
              </a:spcAft>
              <a:buClr>
                <a:schemeClr val="tx1"/>
              </a:buClr>
            </a:pPr>
            <a:endParaRPr lang="en-US" dirty="0"/>
          </a:p>
          <a:p>
            <a:pPr marL="457200" indent="-457200">
              <a:spcAft>
                <a:spcPts val="0"/>
              </a:spcAft>
              <a:buClr>
                <a:schemeClr val="tx1"/>
              </a:buClr>
              <a:buAutoNum type="alphaUcPeriod"/>
            </a:pPr>
            <a:r>
              <a:rPr lang="en-US" b="1" dirty="0"/>
              <a:t>Spouse</a:t>
            </a:r>
          </a:p>
          <a:p>
            <a:pPr marL="457200" indent="-457200">
              <a:spcAft>
                <a:spcPts val="0"/>
              </a:spcAft>
              <a:buClr>
                <a:schemeClr val="tx1"/>
              </a:buClr>
              <a:buAutoNum type="alphaUcPeriod"/>
            </a:pPr>
            <a:r>
              <a:rPr lang="en-US" dirty="0">
                <a:solidFill>
                  <a:schemeClr val="bg1">
                    <a:lumMod val="65000"/>
                  </a:schemeClr>
                </a:solidFill>
              </a:rPr>
              <a:t>Foster Child</a:t>
            </a:r>
          </a:p>
          <a:p>
            <a:pPr marL="457200" indent="-457200">
              <a:spcAft>
                <a:spcPts val="0"/>
              </a:spcAft>
              <a:buClr>
                <a:schemeClr val="tx1"/>
              </a:buClr>
              <a:buAutoNum type="alphaUcPeriod"/>
            </a:pPr>
            <a:r>
              <a:rPr lang="en-US" b="1" dirty="0"/>
              <a:t>Stepchild (in Veteran household)</a:t>
            </a:r>
          </a:p>
          <a:p>
            <a:pPr marL="457200" indent="-457200">
              <a:spcAft>
                <a:spcPts val="0"/>
              </a:spcAft>
              <a:buClr>
                <a:schemeClr val="tx1"/>
              </a:buClr>
              <a:buAutoNum type="alphaUcPeriod"/>
            </a:pPr>
            <a:r>
              <a:rPr lang="en-US" dirty="0">
                <a:solidFill>
                  <a:schemeClr val="bg1">
                    <a:lumMod val="65000"/>
                  </a:schemeClr>
                </a:solidFill>
              </a:rPr>
              <a:t>Mother In-law (financially dependent)</a:t>
            </a:r>
          </a:p>
          <a:p>
            <a:pPr marL="457200" indent="-457200">
              <a:spcAft>
                <a:spcPts val="0"/>
              </a:spcAft>
              <a:buClr>
                <a:schemeClr val="tx1"/>
              </a:buClr>
              <a:buFontTx/>
              <a:buAutoNum type="alphaUcPeriod"/>
            </a:pPr>
            <a:r>
              <a:rPr lang="en-US" dirty="0">
                <a:solidFill>
                  <a:schemeClr val="bg1">
                    <a:lumMod val="65000"/>
                  </a:schemeClr>
                </a:solidFill>
              </a:rPr>
              <a:t>Grandchild (not adopted)</a:t>
            </a:r>
          </a:p>
          <a:p>
            <a:pPr marL="457200" indent="-457200">
              <a:spcAft>
                <a:spcPts val="0"/>
              </a:spcAft>
              <a:buClr>
                <a:schemeClr val="tx1"/>
              </a:buClr>
              <a:buAutoNum type="alphaUcPeriod"/>
            </a:pPr>
            <a:r>
              <a:rPr lang="en-US" b="1" dirty="0"/>
              <a:t>School Child (18-23)</a:t>
            </a:r>
          </a:p>
          <a:p>
            <a:pPr marL="457200" indent="-457200">
              <a:spcAft>
                <a:spcPts val="0"/>
              </a:spcAft>
              <a:buClr>
                <a:schemeClr val="tx1"/>
              </a:buClr>
              <a:buAutoNum type="alphaUcPeriod"/>
            </a:pPr>
            <a:r>
              <a:rPr lang="en-US" b="1" dirty="0"/>
              <a:t>Father (financially dependent)</a:t>
            </a:r>
          </a:p>
          <a:p>
            <a:pPr marL="457200" indent="-457200">
              <a:spcAft>
                <a:spcPts val="0"/>
              </a:spcAft>
              <a:buClr>
                <a:schemeClr val="tx1"/>
              </a:buClr>
              <a:buAutoNum type="alphaUcPeriod"/>
            </a:pPr>
            <a:endParaRPr lang="en-US" b="1" dirty="0"/>
          </a:p>
          <a:p>
            <a:pPr>
              <a:spcAft>
                <a:spcPts val="0"/>
              </a:spcAft>
              <a:buClr>
                <a:schemeClr val="tx1"/>
              </a:buClr>
            </a:pPr>
            <a:r>
              <a:rPr lang="en-US" dirty="0"/>
              <a:t>The VA can pay additional compensation benefits for those above in bold.  </a:t>
            </a:r>
          </a:p>
          <a:p>
            <a:pPr marL="457200" indent="-457200">
              <a:spcAft>
                <a:spcPts val="0"/>
              </a:spcAft>
              <a:buClr>
                <a:schemeClr val="tx1"/>
              </a:buClr>
              <a:buAutoNum type="alphaUcPeriod"/>
            </a:pPr>
            <a:endParaRPr lang="en-US" dirty="0"/>
          </a:p>
        </p:txBody>
      </p:sp>
      <p:sp>
        <p:nvSpPr>
          <p:cNvPr id="7" name="Slide Number Placeholder 6" hidden="1"/>
          <p:cNvSpPr>
            <a:spLocks noGrp="1"/>
          </p:cNvSpPr>
          <p:nvPr>
            <p:ph type="sldNum" sz="quarter" idx="12"/>
            <p:custDataLst>
              <p:tags r:id="rId3"/>
            </p:custDataLst>
          </p:nvPr>
        </p:nvSpPr>
        <p:spPr>
          <a:xfrm>
            <a:off x="6931152" y="6601982"/>
            <a:ext cx="2133600" cy="365125"/>
          </a:xfrm>
        </p:spPr>
        <p:txBody>
          <a:bodyPr/>
          <a:lstStyle/>
          <a:p>
            <a:pPr>
              <a:defRPr/>
            </a:pPr>
            <a:fld id="{BA44DA10-E7DA-4D11-84EC-1518B97780F6}" type="slidenum">
              <a:rPr lang="en-US" smtClean="0"/>
              <a:pPr>
                <a:defRPr/>
              </a:pPr>
              <a:t>14</a:t>
            </a:fld>
            <a:endParaRPr lang="en-US" dirty="0"/>
          </a:p>
        </p:txBody>
      </p:sp>
      <p:sp>
        <p:nvSpPr>
          <p:cNvPr id="9" name="Slide Number Placeholder 3">
            <a:extLst>
              <a:ext uri="{FF2B5EF4-FFF2-40B4-BE49-F238E27FC236}">
                <a16:creationId xmlns:a16="http://schemas.microsoft.com/office/drawing/2014/main" id="{3AFBE828-89B9-429E-ADA5-DE9E36BD6F99}"/>
              </a:ext>
            </a:extLst>
          </p:cNvPr>
          <p:cNvSpPr txBox="1">
            <a:spLocks/>
          </p:cNvSpPr>
          <p:nvPr>
            <p:custDataLst>
              <p:tags r:id="rId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254"/>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14</a:t>
            </a:fld>
            <a:endParaRPr lang="en-US" dirty="0"/>
          </a:p>
        </p:txBody>
      </p:sp>
    </p:spTree>
    <p:extLst>
      <p:ext uri="{BB962C8B-B14F-4D97-AF65-F5344CB8AC3E}">
        <p14:creationId xmlns:p14="http://schemas.microsoft.com/office/powerpoint/2010/main" val="220244628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A54ED-174B-4171-84B0-9ED32B522C9C}"/>
              </a:ext>
            </a:extLst>
          </p:cNvPr>
          <p:cNvSpPr>
            <a:spLocks noGrp="1"/>
          </p:cNvSpPr>
          <p:nvPr>
            <p:ph type="title"/>
          </p:nvPr>
        </p:nvSpPr>
        <p:spPr>
          <a:xfrm>
            <a:off x="0" y="541427"/>
            <a:ext cx="9144000" cy="891588"/>
          </a:xfrm>
        </p:spPr>
        <p:txBody>
          <a:bodyPr>
            <a:normAutofit/>
          </a:bodyPr>
          <a:lstStyle/>
          <a:p>
            <a:r>
              <a:rPr lang="en-US" dirty="0"/>
              <a:t>Topic 2: Claims Forms</a:t>
            </a:r>
          </a:p>
        </p:txBody>
      </p:sp>
      <p:sp>
        <p:nvSpPr>
          <p:cNvPr id="4" name="Slide Number Placeholder 3">
            <a:extLst>
              <a:ext uri="{FF2B5EF4-FFF2-40B4-BE49-F238E27FC236}">
                <a16:creationId xmlns:a16="http://schemas.microsoft.com/office/drawing/2014/main" id="{61AD3FA9-798B-4E25-B74B-4521238946F6}"/>
              </a:ext>
            </a:extLst>
          </p:cNvPr>
          <p:cNvSpPr>
            <a:spLocks noGrp="1"/>
          </p:cNvSpPr>
          <p:nvPr>
            <p:ph type="sldNum" sz="quarter" idx="12"/>
          </p:nvPr>
        </p:nvSpPr>
        <p:spPr/>
        <p:txBody>
          <a:bodyPr/>
          <a:lstStyle/>
          <a:p>
            <a:fld id="{7C414AED-89CE-4A48-8B2B-1B3A5C68EA2A}" type="slidenum">
              <a:rPr lang="en-US" smtClean="0"/>
              <a:pPr/>
              <a:t>15</a:t>
            </a:fld>
            <a:endParaRPr lang="en-US" dirty="0"/>
          </a:p>
        </p:txBody>
      </p:sp>
      <p:pic>
        <p:nvPicPr>
          <p:cNvPr id="7" name="Picture 6" descr="Close up of an application, reading glasses, and pen&#10;&#10;Description automatically generated">
            <a:extLst>
              <a:ext uri="{FF2B5EF4-FFF2-40B4-BE49-F238E27FC236}">
                <a16:creationId xmlns:a16="http://schemas.microsoft.com/office/drawing/2014/main" id="{B4EE7B2C-DDEC-410E-9B45-6E66C4313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550" y="1818060"/>
            <a:ext cx="6086901" cy="40599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97769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custDataLst>
              <p:tags r:id="rId1"/>
            </p:custDataLst>
          </p:nvPr>
        </p:nvSpPr>
        <p:spPr>
          <a:xfrm>
            <a:off x="457200" y="1678678"/>
            <a:ext cx="8229600" cy="4299045"/>
          </a:xfrm>
        </p:spPr>
        <p:txBody>
          <a:bodyPr>
            <a:normAutofit/>
          </a:bodyPr>
          <a:lstStyle/>
          <a:p>
            <a:pPr>
              <a:buClr>
                <a:schemeClr val="accent6">
                  <a:lumMod val="75000"/>
                </a:schemeClr>
              </a:buClr>
            </a:pPr>
            <a:r>
              <a:rPr lang="en-US" dirty="0">
                <a:latin typeface="+mj-lt"/>
                <a:cs typeface="Times New Roman" panose="02020603050405020304" pitchFamily="18" charset="0"/>
              </a:rPr>
              <a:t>The most common prescribed forms for dependency are:</a:t>
            </a:r>
          </a:p>
          <a:p>
            <a:pPr>
              <a:buClr>
                <a:schemeClr val="accent6">
                  <a:lumMod val="75000"/>
                </a:schemeClr>
              </a:buClr>
            </a:pPr>
            <a:endParaRPr lang="en-US" dirty="0">
              <a:latin typeface="+mj-lt"/>
              <a:cs typeface="Times New Roman" panose="02020603050405020304" pitchFamily="18" charset="0"/>
            </a:endParaRPr>
          </a:p>
          <a:p>
            <a:pPr marL="457200" lvl="1" indent="-228600">
              <a:spcAft>
                <a:spcPts val="0"/>
              </a:spcAft>
              <a:buClr>
                <a:schemeClr val="tx1"/>
              </a:buClr>
              <a:tabLst>
                <a:tab pos="89059" algn="l"/>
                <a:tab pos="171450" algn="l"/>
                <a:tab pos="82391" algn="l"/>
              </a:tabLst>
            </a:pPr>
            <a:r>
              <a:rPr lang="en-US" sz="2000" dirty="0">
                <a:latin typeface="+mj-lt"/>
                <a:ea typeface="Times New Roman"/>
                <a:cs typeface="Times New Roman" panose="02020603050405020304" pitchFamily="18" charset="0"/>
              </a:rPr>
              <a:t>VA Form 21-686c, </a:t>
            </a:r>
            <a:r>
              <a:rPr lang="en-US" sz="2000" i="1" dirty="0">
                <a:latin typeface="+mn-lt"/>
              </a:rPr>
              <a:t>Application Request to Add and/or Remove Dependents</a:t>
            </a:r>
          </a:p>
          <a:p>
            <a:pPr marL="228600" lvl="1" indent="0">
              <a:spcAft>
                <a:spcPts val="0"/>
              </a:spcAft>
              <a:buClr>
                <a:schemeClr val="tx1"/>
              </a:buClr>
              <a:buNone/>
              <a:tabLst>
                <a:tab pos="89059" algn="l"/>
                <a:tab pos="171450" algn="l"/>
                <a:tab pos="82391" algn="l"/>
              </a:tabLst>
            </a:pPr>
            <a:endParaRPr lang="en-US" sz="2000" dirty="0">
              <a:latin typeface="+mn-lt"/>
            </a:endParaRPr>
          </a:p>
          <a:p>
            <a:pPr marL="518228" lvl="2" indent="-228600">
              <a:spcAft>
                <a:spcPts val="0"/>
              </a:spcAft>
              <a:buClr>
                <a:schemeClr val="tx1"/>
              </a:buClr>
              <a:tabLst>
                <a:tab pos="89059" algn="l"/>
                <a:tab pos="171450" algn="l"/>
                <a:tab pos="82391" algn="l"/>
              </a:tabLst>
            </a:pPr>
            <a:r>
              <a:rPr lang="en-US" sz="1800" dirty="0">
                <a:latin typeface="+mn-lt"/>
                <a:ea typeface="Times New Roman"/>
                <a:cs typeface="Times New Roman" panose="02020603050405020304" pitchFamily="18" charset="0"/>
              </a:rPr>
              <a:t>Add spouse, child (biological, step, adopted, school, helpless)</a:t>
            </a:r>
          </a:p>
          <a:p>
            <a:pPr marL="518228" lvl="2" indent="-228600">
              <a:spcAft>
                <a:spcPts val="0"/>
              </a:spcAft>
              <a:buClr>
                <a:schemeClr val="tx1"/>
              </a:buClr>
              <a:tabLst>
                <a:tab pos="89059" algn="l"/>
                <a:tab pos="171450" algn="l"/>
                <a:tab pos="82391" algn="l"/>
              </a:tabLst>
            </a:pPr>
            <a:r>
              <a:rPr lang="en-US" sz="1800" dirty="0">
                <a:latin typeface="+mn-lt"/>
                <a:ea typeface="Times New Roman"/>
                <a:cs typeface="Times New Roman" panose="02020603050405020304" pitchFamily="18" charset="0"/>
              </a:rPr>
              <a:t>Remove spouse, child, dependent parent</a:t>
            </a:r>
          </a:p>
          <a:p>
            <a:pPr marL="289628" lvl="2" indent="0">
              <a:spcAft>
                <a:spcPts val="0"/>
              </a:spcAft>
              <a:buClr>
                <a:schemeClr val="tx1"/>
              </a:buClr>
              <a:buNone/>
              <a:tabLst>
                <a:tab pos="89059" algn="l"/>
                <a:tab pos="171450" algn="l"/>
                <a:tab pos="82391" algn="l"/>
              </a:tabLst>
            </a:pPr>
            <a:endParaRPr lang="en-US" sz="1600" dirty="0">
              <a:latin typeface="+mn-lt"/>
              <a:ea typeface="Times New Roman"/>
              <a:cs typeface="Times New Roman" panose="02020603050405020304" pitchFamily="18" charset="0"/>
            </a:endParaRPr>
          </a:p>
          <a:p>
            <a:pPr marL="289628" lvl="2" indent="0">
              <a:spcAft>
                <a:spcPts val="0"/>
              </a:spcAft>
              <a:buClr>
                <a:schemeClr val="tx1"/>
              </a:buClr>
              <a:buNone/>
              <a:tabLst>
                <a:tab pos="89059" algn="l"/>
                <a:tab pos="171450" algn="l"/>
                <a:tab pos="82391" algn="l"/>
              </a:tabLst>
            </a:pPr>
            <a:endParaRPr lang="en-US" sz="1600" dirty="0">
              <a:latin typeface="+mn-lt"/>
              <a:ea typeface="Times New Roman"/>
              <a:cs typeface="Times New Roman" panose="02020603050405020304" pitchFamily="18" charset="0"/>
            </a:endParaRPr>
          </a:p>
          <a:p>
            <a:pPr marL="457200" lvl="1" indent="-228600">
              <a:spcAft>
                <a:spcPts val="0"/>
              </a:spcAft>
              <a:buClr>
                <a:schemeClr val="tx1"/>
              </a:buClr>
              <a:tabLst>
                <a:tab pos="89059" algn="l"/>
                <a:tab pos="171450" algn="l"/>
                <a:tab pos="82391" algn="l"/>
              </a:tabLst>
            </a:pPr>
            <a:r>
              <a:rPr lang="en-US" sz="2000" dirty="0">
                <a:latin typeface="+mj-lt"/>
                <a:ea typeface="Times New Roman"/>
                <a:cs typeface="Times New Roman" panose="02020603050405020304" pitchFamily="18" charset="0"/>
              </a:rPr>
              <a:t>VA Form 21-674, </a:t>
            </a:r>
            <a:r>
              <a:rPr lang="en-US" sz="2000" i="1" dirty="0">
                <a:latin typeface="+mj-lt"/>
                <a:ea typeface="Times New Roman"/>
                <a:cs typeface="Times New Roman" panose="02020603050405020304" pitchFamily="18" charset="0"/>
              </a:rPr>
              <a:t>Request for Approval of School Attendance</a:t>
            </a:r>
          </a:p>
          <a:p>
            <a:pPr marL="228600" lvl="1" indent="0">
              <a:spcAft>
                <a:spcPts val="0"/>
              </a:spcAft>
              <a:buClr>
                <a:schemeClr val="tx1"/>
              </a:buClr>
              <a:buNone/>
              <a:tabLst>
                <a:tab pos="89059" algn="l"/>
                <a:tab pos="171450" algn="l"/>
                <a:tab pos="82391" algn="l"/>
              </a:tabLst>
            </a:pPr>
            <a:endParaRPr lang="en-US" sz="2000" dirty="0">
              <a:latin typeface="+mj-lt"/>
              <a:ea typeface="Times New Roman"/>
              <a:cs typeface="Times New Roman" panose="02020603050405020304" pitchFamily="18" charset="0"/>
            </a:endParaRPr>
          </a:p>
          <a:p>
            <a:pPr marL="518228" lvl="2" indent="-228600">
              <a:spcAft>
                <a:spcPts val="0"/>
              </a:spcAft>
              <a:buClr>
                <a:schemeClr val="tx1"/>
              </a:buClr>
              <a:tabLst>
                <a:tab pos="89059" algn="l"/>
                <a:tab pos="171450" algn="l"/>
                <a:tab pos="82391" algn="l"/>
              </a:tabLst>
            </a:pPr>
            <a:r>
              <a:rPr lang="en-US" sz="1800" dirty="0">
                <a:latin typeface="+mj-lt"/>
                <a:ea typeface="Times New Roman"/>
                <a:cs typeface="Times New Roman" panose="02020603050405020304" pitchFamily="18" charset="0"/>
              </a:rPr>
              <a:t>School child information</a:t>
            </a:r>
          </a:p>
          <a:p>
            <a:pPr marL="518228" lvl="2" indent="-228600">
              <a:spcAft>
                <a:spcPts val="0"/>
              </a:spcAft>
              <a:buClr>
                <a:schemeClr val="tx1"/>
              </a:buClr>
              <a:tabLst>
                <a:tab pos="89059" algn="l"/>
                <a:tab pos="171450" algn="l"/>
                <a:tab pos="82391" algn="l"/>
              </a:tabLst>
            </a:pPr>
            <a:r>
              <a:rPr lang="en-US" sz="1800" dirty="0">
                <a:latin typeface="+mj-lt"/>
                <a:ea typeface="Times New Roman"/>
                <a:cs typeface="Times New Roman" panose="02020603050405020304" pitchFamily="18" charset="0"/>
              </a:rPr>
              <a:t>Submit along with VA Form 21-686c</a:t>
            </a:r>
          </a:p>
          <a:p>
            <a:pPr marL="289628" lvl="2" indent="0">
              <a:spcAft>
                <a:spcPts val="0"/>
              </a:spcAft>
              <a:buClr>
                <a:schemeClr val="tx1"/>
              </a:buClr>
              <a:buNone/>
              <a:tabLst>
                <a:tab pos="89059" algn="l"/>
                <a:tab pos="171450" algn="l"/>
                <a:tab pos="82391" algn="l"/>
              </a:tabLst>
            </a:pPr>
            <a:endParaRPr lang="en-US" sz="1600" dirty="0">
              <a:latin typeface="+mj-lt"/>
              <a:ea typeface="Times New Roman"/>
              <a:cs typeface="Times New Roman" panose="02020603050405020304" pitchFamily="18" charset="0"/>
            </a:endParaRPr>
          </a:p>
        </p:txBody>
      </p:sp>
      <p:sp>
        <p:nvSpPr>
          <p:cNvPr id="2" name="Slide Number Placeholder 1"/>
          <p:cNvSpPr>
            <a:spLocks noGrp="1"/>
          </p:cNvSpPr>
          <p:nvPr>
            <p:ph type="sldNum" sz="quarter" idx="12"/>
            <p:custDataLst>
              <p:tags r:id="rId2"/>
            </p:custDataLst>
          </p:nvPr>
        </p:nvSpPr>
        <p:spPr>
          <a:xfrm>
            <a:off x="6931152" y="6601982"/>
            <a:ext cx="2133600" cy="365125"/>
          </a:xfrm>
        </p:spPr>
        <p:txBody>
          <a:bodyPr/>
          <a:lstStyle/>
          <a:p>
            <a:pPr>
              <a:defRPr/>
            </a:pPr>
            <a:fld id="{2CA6A732-E78B-48DB-894A-677EA0D48075}" type="slidenum">
              <a:rPr lang="en-US" sz="1400" smtClean="0"/>
              <a:pPr>
                <a:defRPr/>
              </a:pPr>
              <a:t>16</a:t>
            </a:fld>
            <a:endParaRPr lang="en-US" sz="1400" dirty="0"/>
          </a:p>
        </p:txBody>
      </p:sp>
      <p:sp>
        <p:nvSpPr>
          <p:cNvPr id="7" name="Title 6">
            <a:extLst>
              <a:ext uri="{FF2B5EF4-FFF2-40B4-BE49-F238E27FC236}">
                <a16:creationId xmlns:a16="http://schemas.microsoft.com/office/drawing/2014/main" id="{E3D8F6C1-660A-43D8-8054-46A3721520FD}"/>
              </a:ext>
            </a:extLst>
          </p:cNvPr>
          <p:cNvSpPr>
            <a:spLocks noGrp="1"/>
          </p:cNvSpPr>
          <p:nvPr>
            <p:ph type="title"/>
            <p:custDataLst>
              <p:tags r:id="rId3"/>
            </p:custDataLst>
          </p:nvPr>
        </p:nvSpPr>
        <p:spPr>
          <a:xfrm>
            <a:off x="0" y="568723"/>
            <a:ext cx="9144000" cy="540282"/>
          </a:xfrm>
        </p:spPr>
        <p:txBody>
          <a:bodyPr/>
          <a:lstStyle/>
          <a:p>
            <a:r>
              <a:rPr lang="en-US" dirty="0"/>
              <a:t>Prescribed Forms for Claiming Dependents</a:t>
            </a:r>
          </a:p>
        </p:txBody>
      </p:sp>
    </p:spTree>
    <p:extLst>
      <p:ext uri="{BB962C8B-B14F-4D97-AF65-F5344CB8AC3E}">
        <p14:creationId xmlns:p14="http://schemas.microsoft.com/office/powerpoint/2010/main" val="4209982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custDataLst>
              <p:tags r:id="rId1"/>
            </p:custDataLst>
          </p:nvPr>
        </p:nvSpPr>
        <p:spPr>
          <a:xfrm>
            <a:off x="457200" y="1678678"/>
            <a:ext cx="8229600" cy="4923304"/>
          </a:xfrm>
        </p:spPr>
        <p:txBody>
          <a:bodyPr>
            <a:normAutofit/>
          </a:bodyPr>
          <a:lstStyle/>
          <a:p>
            <a:pPr>
              <a:buClr>
                <a:schemeClr val="accent6">
                  <a:lumMod val="75000"/>
                </a:schemeClr>
              </a:buClr>
            </a:pPr>
            <a:r>
              <a:rPr lang="en-US" dirty="0">
                <a:latin typeface="+mj-lt"/>
                <a:cs typeface="Times New Roman" panose="02020603050405020304" pitchFamily="18" charset="0"/>
              </a:rPr>
              <a:t>The most common prescribed forms for dependency are:</a:t>
            </a:r>
            <a:endParaRPr lang="en-US" sz="1600" dirty="0">
              <a:latin typeface="+mj-lt"/>
              <a:cs typeface="Times New Roman" panose="02020603050405020304" pitchFamily="18" charset="0"/>
            </a:endParaRPr>
          </a:p>
          <a:p>
            <a:pPr>
              <a:buClr>
                <a:schemeClr val="accent6">
                  <a:lumMod val="75000"/>
                </a:schemeClr>
              </a:buClr>
            </a:pPr>
            <a:endParaRPr lang="en-US" dirty="0">
              <a:latin typeface="+mj-lt"/>
              <a:ea typeface="Times New Roman"/>
              <a:cs typeface="Times New Roman" panose="02020603050405020304" pitchFamily="18" charset="0"/>
            </a:endParaRPr>
          </a:p>
          <a:p>
            <a:pPr marL="457200" lvl="1" indent="-228600">
              <a:spcAft>
                <a:spcPts val="0"/>
              </a:spcAft>
              <a:buClr>
                <a:schemeClr val="tx1"/>
              </a:buClr>
              <a:tabLst>
                <a:tab pos="89059" algn="l"/>
                <a:tab pos="171450" algn="l"/>
                <a:tab pos="82391" algn="l"/>
              </a:tabLst>
            </a:pPr>
            <a:r>
              <a:rPr lang="en-US" sz="2000" dirty="0">
                <a:latin typeface="+mj-lt"/>
                <a:ea typeface="Times New Roman"/>
                <a:cs typeface="Times New Roman" panose="02020603050405020304" pitchFamily="18" charset="0"/>
              </a:rPr>
              <a:t>VA Form 21P-509, Statement of Dependency of Parent(s)</a:t>
            </a:r>
          </a:p>
          <a:p>
            <a:pPr marL="228600" lvl="1" indent="0">
              <a:spcAft>
                <a:spcPts val="0"/>
              </a:spcAft>
              <a:buClr>
                <a:schemeClr val="tx1"/>
              </a:buClr>
              <a:buNone/>
              <a:tabLst>
                <a:tab pos="89059" algn="l"/>
                <a:tab pos="171450" algn="l"/>
                <a:tab pos="82391" algn="l"/>
              </a:tabLst>
            </a:pPr>
            <a:endParaRPr lang="en-US" sz="2000" dirty="0">
              <a:latin typeface="+mj-lt"/>
              <a:ea typeface="Times New Roman"/>
              <a:cs typeface="Times New Roman" panose="02020603050405020304" pitchFamily="18" charset="0"/>
            </a:endParaRPr>
          </a:p>
          <a:p>
            <a:pPr marL="518228" lvl="2" indent="-228600">
              <a:spcAft>
                <a:spcPts val="0"/>
              </a:spcAft>
              <a:buClr>
                <a:schemeClr val="tx1"/>
              </a:buClr>
              <a:tabLst>
                <a:tab pos="89059" algn="l"/>
                <a:tab pos="171450" algn="l"/>
                <a:tab pos="82391" algn="l"/>
              </a:tabLst>
            </a:pPr>
            <a:r>
              <a:rPr lang="en-US" sz="1800" dirty="0">
                <a:latin typeface="+mj-lt"/>
                <a:ea typeface="Times New Roman"/>
                <a:cs typeface="Times New Roman" panose="02020603050405020304" pitchFamily="18" charset="0"/>
              </a:rPr>
              <a:t>Add dependent parent(s)</a:t>
            </a:r>
          </a:p>
          <a:p>
            <a:pPr marL="518228" lvl="2" indent="-228600">
              <a:spcAft>
                <a:spcPts val="0"/>
              </a:spcAft>
              <a:buClr>
                <a:schemeClr val="tx1"/>
              </a:buClr>
              <a:tabLst>
                <a:tab pos="89059" algn="l"/>
                <a:tab pos="171450" algn="l"/>
                <a:tab pos="82391" algn="l"/>
              </a:tabLst>
            </a:pPr>
            <a:r>
              <a:rPr lang="en-US" sz="1800" dirty="0">
                <a:latin typeface="+mj-lt"/>
                <a:ea typeface="Times New Roman"/>
                <a:cs typeface="Times New Roman" panose="02020603050405020304" pitchFamily="18" charset="0"/>
              </a:rPr>
              <a:t>Asks for financial information</a:t>
            </a:r>
          </a:p>
          <a:p>
            <a:pPr marL="518228" lvl="2" indent="-228600">
              <a:spcAft>
                <a:spcPts val="0"/>
              </a:spcAft>
              <a:buClr>
                <a:schemeClr val="tx1"/>
              </a:buClr>
              <a:tabLst>
                <a:tab pos="89059" algn="l"/>
                <a:tab pos="171450" algn="l"/>
                <a:tab pos="82391" algn="l"/>
              </a:tabLst>
            </a:pPr>
            <a:r>
              <a:rPr lang="en-US" sz="1800" dirty="0">
                <a:latin typeface="+mj-lt"/>
                <a:ea typeface="Times New Roman"/>
                <a:cs typeface="Times New Roman" panose="02020603050405020304" pitchFamily="18" charset="0"/>
              </a:rPr>
              <a:t>Use instead of VA Form 21-686c</a:t>
            </a:r>
          </a:p>
          <a:p>
            <a:pPr marL="457200" lvl="1" indent="-228600">
              <a:spcAft>
                <a:spcPts val="0"/>
              </a:spcAft>
              <a:buClr>
                <a:schemeClr val="tx1"/>
              </a:buClr>
              <a:tabLst>
                <a:tab pos="89059" algn="l"/>
                <a:tab pos="171450" algn="l"/>
                <a:tab pos="82391" algn="l"/>
              </a:tabLst>
            </a:pPr>
            <a:endParaRPr lang="en-US" sz="1800" dirty="0">
              <a:latin typeface="+mj-lt"/>
              <a:ea typeface="Times New Roman"/>
              <a:cs typeface="Times New Roman" panose="02020603050405020304" pitchFamily="18" charset="0"/>
            </a:endParaRPr>
          </a:p>
          <a:p>
            <a:pPr marL="228600" lvl="1" indent="0">
              <a:spcAft>
                <a:spcPts val="0"/>
              </a:spcAft>
              <a:buClr>
                <a:schemeClr val="tx1"/>
              </a:buClr>
              <a:buNone/>
              <a:tabLst>
                <a:tab pos="89059" algn="l"/>
                <a:tab pos="171450" algn="l"/>
                <a:tab pos="82391" algn="l"/>
              </a:tabLst>
            </a:pPr>
            <a:endParaRPr lang="en-US" sz="1800" dirty="0">
              <a:latin typeface="+mj-lt"/>
              <a:ea typeface="Times New Roman"/>
              <a:cs typeface="Times New Roman" panose="02020603050405020304" pitchFamily="18" charset="0"/>
            </a:endParaRPr>
          </a:p>
          <a:p>
            <a:pPr marL="457200" lvl="1" indent="-228600">
              <a:spcAft>
                <a:spcPts val="0"/>
              </a:spcAft>
              <a:buClr>
                <a:schemeClr val="tx1"/>
              </a:buClr>
              <a:tabLst>
                <a:tab pos="89059" algn="l"/>
                <a:tab pos="171450" algn="l"/>
                <a:tab pos="82391" algn="l"/>
              </a:tabLst>
            </a:pPr>
            <a:r>
              <a:rPr lang="en-US" sz="2000" dirty="0">
                <a:latin typeface="+mj-lt"/>
                <a:ea typeface="Times New Roman"/>
                <a:cs typeface="Times New Roman" panose="02020603050405020304" pitchFamily="18" charset="0"/>
              </a:rPr>
              <a:t>VA Form 21-0538, Mandatory Status of Dependents</a:t>
            </a:r>
          </a:p>
          <a:p>
            <a:pPr marL="228600" lvl="1" indent="0">
              <a:spcAft>
                <a:spcPts val="0"/>
              </a:spcAft>
              <a:buClr>
                <a:schemeClr val="tx1"/>
              </a:buClr>
              <a:buNone/>
              <a:tabLst>
                <a:tab pos="89059" algn="l"/>
                <a:tab pos="171450" algn="l"/>
                <a:tab pos="82391" algn="l"/>
              </a:tabLst>
            </a:pPr>
            <a:endParaRPr lang="en-US" sz="2000" dirty="0">
              <a:latin typeface="+mj-lt"/>
              <a:ea typeface="Times New Roman"/>
              <a:cs typeface="Times New Roman" panose="02020603050405020304" pitchFamily="18" charset="0"/>
            </a:endParaRPr>
          </a:p>
          <a:p>
            <a:pPr marL="518228" lvl="2" indent="-228600">
              <a:spcAft>
                <a:spcPts val="0"/>
              </a:spcAft>
              <a:buClr>
                <a:schemeClr val="tx1"/>
              </a:buClr>
              <a:tabLst>
                <a:tab pos="89059" algn="l"/>
                <a:tab pos="171450" algn="l"/>
                <a:tab pos="82391" algn="l"/>
              </a:tabLst>
            </a:pPr>
            <a:r>
              <a:rPr lang="en-US" sz="1800" dirty="0">
                <a:latin typeface="+mj-lt"/>
                <a:ea typeface="Times New Roman"/>
                <a:cs typeface="Times New Roman" panose="02020603050405020304" pitchFamily="18" charset="0"/>
              </a:rPr>
              <a:t>Only December 2017 or earlier versions of this form can be used to initiate a claim for adding a new dependent</a:t>
            </a:r>
          </a:p>
          <a:p>
            <a:pPr marL="518228" lvl="2" indent="-228600">
              <a:spcAft>
                <a:spcPts val="0"/>
              </a:spcAft>
              <a:buClr>
                <a:schemeClr val="tx1"/>
              </a:buClr>
              <a:tabLst>
                <a:tab pos="89059" algn="l"/>
                <a:tab pos="171450" algn="l"/>
                <a:tab pos="82391" algn="l"/>
              </a:tabLst>
            </a:pPr>
            <a:r>
              <a:rPr lang="en-US" sz="1800" dirty="0">
                <a:latin typeface="+mj-lt"/>
                <a:ea typeface="Times New Roman"/>
                <a:cs typeface="Times New Roman" panose="02020603050405020304" pitchFamily="18" charset="0"/>
              </a:rPr>
              <a:t>Requested from the Veteran periodically</a:t>
            </a:r>
          </a:p>
          <a:p>
            <a:pPr marL="518228" lvl="2" indent="-228600">
              <a:spcAft>
                <a:spcPts val="0"/>
              </a:spcAft>
              <a:buClr>
                <a:schemeClr val="tx1"/>
              </a:buClr>
              <a:tabLst>
                <a:tab pos="89059" algn="l"/>
                <a:tab pos="171450" algn="l"/>
                <a:tab pos="82391" algn="l"/>
              </a:tabLst>
            </a:pPr>
            <a:r>
              <a:rPr lang="en-US" sz="1800" dirty="0">
                <a:latin typeface="+mj-lt"/>
                <a:ea typeface="Times New Roman"/>
                <a:cs typeface="Times New Roman" panose="02020603050405020304" pitchFamily="18" charset="0"/>
              </a:rPr>
              <a:t>Confirm current dependents – reveals changes, additions, removals</a:t>
            </a:r>
          </a:p>
        </p:txBody>
      </p:sp>
      <p:sp>
        <p:nvSpPr>
          <p:cNvPr id="2" name="Slide Number Placeholder 1"/>
          <p:cNvSpPr>
            <a:spLocks noGrp="1"/>
          </p:cNvSpPr>
          <p:nvPr>
            <p:ph type="sldNum" sz="quarter" idx="12"/>
            <p:custDataLst>
              <p:tags r:id="rId2"/>
            </p:custDataLst>
          </p:nvPr>
        </p:nvSpPr>
        <p:spPr>
          <a:xfrm>
            <a:off x="6931152" y="6601982"/>
            <a:ext cx="2133600" cy="365125"/>
          </a:xfrm>
        </p:spPr>
        <p:txBody>
          <a:bodyPr/>
          <a:lstStyle/>
          <a:p>
            <a:pPr>
              <a:defRPr/>
            </a:pPr>
            <a:fld id="{2CA6A732-E78B-48DB-894A-677EA0D48075}" type="slidenum">
              <a:rPr lang="en-US" sz="1400" smtClean="0"/>
              <a:pPr>
                <a:defRPr/>
              </a:pPr>
              <a:t>17</a:t>
            </a:fld>
            <a:endParaRPr lang="en-US" sz="1400" dirty="0"/>
          </a:p>
        </p:txBody>
      </p:sp>
      <p:sp>
        <p:nvSpPr>
          <p:cNvPr id="7" name="Title 6">
            <a:extLst>
              <a:ext uri="{FF2B5EF4-FFF2-40B4-BE49-F238E27FC236}">
                <a16:creationId xmlns:a16="http://schemas.microsoft.com/office/drawing/2014/main" id="{E3D8F6C1-660A-43D8-8054-46A3721520FD}"/>
              </a:ext>
            </a:extLst>
          </p:cNvPr>
          <p:cNvSpPr>
            <a:spLocks noGrp="1"/>
          </p:cNvSpPr>
          <p:nvPr>
            <p:ph type="title"/>
            <p:custDataLst>
              <p:tags r:id="rId3"/>
            </p:custDataLst>
          </p:nvPr>
        </p:nvSpPr>
        <p:spPr>
          <a:xfrm>
            <a:off x="0" y="568722"/>
            <a:ext cx="9144000" cy="611807"/>
          </a:xfrm>
        </p:spPr>
        <p:txBody>
          <a:bodyPr/>
          <a:lstStyle/>
          <a:p>
            <a:r>
              <a:rPr lang="en-US" dirty="0"/>
              <a:t>Prescribed Forms for Claiming Dependents</a:t>
            </a:r>
          </a:p>
        </p:txBody>
      </p:sp>
    </p:spTree>
    <p:extLst>
      <p:ext uri="{BB962C8B-B14F-4D97-AF65-F5344CB8AC3E}">
        <p14:creationId xmlns:p14="http://schemas.microsoft.com/office/powerpoint/2010/main" val="1643138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custDataLst>
              <p:tags r:id="rId1"/>
            </p:custDataLst>
          </p:nvPr>
        </p:nvSpPr>
        <p:spPr>
          <a:xfrm>
            <a:off x="457200" y="1665028"/>
            <a:ext cx="8229600" cy="4244183"/>
          </a:xfrm>
        </p:spPr>
        <p:txBody>
          <a:bodyPr>
            <a:normAutofit/>
          </a:bodyPr>
          <a:lstStyle/>
          <a:p>
            <a:pPr marL="0" lvl="1" indent="0">
              <a:spcAft>
                <a:spcPts val="0"/>
              </a:spcAft>
              <a:buClr>
                <a:schemeClr val="tx1"/>
              </a:buClr>
              <a:buNone/>
              <a:tabLst>
                <a:tab pos="89059" algn="l"/>
                <a:tab pos="171450" algn="l"/>
                <a:tab pos="82391" algn="l"/>
              </a:tabLst>
            </a:pPr>
            <a:r>
              <a:rPr lang="en-US" sz="2000" dirty="0">
                <a:cs typeface="Times New Roman" panose="02020603050405020304" pitchFamily="18" charset="0"/>
              </a:rPr>
              <a:t>VSRs may see these forms in a Veteran’s </a:t>
            </a:r>
            <a:r>
              <a:rPr lang="en-US" sz="2000" dirty="0" err="1">
                <a:cs typeface="Times New Roman" panose="02020603050405020304" pitchFamily="18" charset="0"/>
              </a:rPr>
              <a:t>efolder</a:t>
            </a:r>
            <a:r>
              <a:rPr lang="en-US" sz="2000" dirty="0">
                <a:cs typeface="Times New Roman" panose="02020603050405020304" pitchFamily="18" charset="0"/>
              </a:rPr>
              <a:t>, but the form was signed by a VA employee.  The form is valid.</a:t>
            </a:r>
          </a:p>
          <a:p>
            <a:pPr marL="0" lvl="1" indent="0">
              <a:spcAft>
                <a:spcPts val="0"/>
              </a:spcAft>
              <a:buClr>
                <a:schemeClr val="tx1"/>
              </a:buClr>
              <a:buNone/>
              <a:tabLst>
                <a:tab pos="89059" algn="l"/>
                <a:tab pos="171450" algn="l"/>
                <a:tab pos="82391" algn="l"/>
              </a:tabLst>
            </a:pPr>
            <a:endParaRPr lang="en-US" sz="2000" dirty="0">
              <a:cs typeface="Times New Roman" panose="02020603050405020304" pitchFamily="18" charset="0"/>
            </a:endParaRPr>
          </a:p>
          <a:p>
            <a:pPr marL="0" lvl="1" indent="0">
              <a:spcAft>
                <a:spcPts val="0"/>
              </a:spcAft>
              <a:buClr>
                <a:schemeClr val="tx1"/>
              </a:buClr>
              <a:buNone/>
              <a:tabLst>
                <a:tab pos="89059" algn="l"/>
                <a:tab pos="171450" algn="l"/>
                <a:tab pos="82391" algn="l"/>
              </a:tabLst>
            </a:pPr>
            <a:r>
              <a:rPr lang="en-US" sz="2000" dirty="0">
                <a:cs typeface="Times New Roman" panose="02020603050405020304" pitchFamily="18" charset="0"/>
              </a:rPr>
              <a:t>RO and call center employees may:</a:t>
            </a:r>
          </a:p>
          <a:p>
            <a:pPr marL="457200" lvl="1" indent="-228600">
              <a:spcAft>
                <a:spcPts val="0"/>
              </a:spcAft>
              <a:buClr>
                <a:schemeClr val="tx1"/>
              </a:buClr>
              <a:tabLst>
                <a:tab pos="89059" algn="l"/>
                <a:tab pos="171450" algn="l"/>
                <a:tab pos="82391" algn="l"/>
              </a:tabLst>
            </a:pPr>
            <a:r>
              <a:rPr lang="en-US" sz="1800" dirty="0">
                <a:cs typeface="Times New Roman" panose="02020603050405020304" pitchFamily="18" charset="0"/>
              </a:rPr>
              <a:t>Complete </a:t>
            </a:r>
            <a:r>
              <a:rPr lang="en-US" sz="1800" i="1" dirty="0">
                <a:cs typeface="Times New Roman" panose="02020603050405020304" pitchFamily="18" charset="0"/>
              </a:rPr>
              <a:t>VA Form 21-686c </a:t>
            </a:r>
            <a:r>
              <a:rPr lang="en-US" sz="1800" dirty="0">
                <a:cs typeface="Times New Roman" panose="02020603050405020304" pitchFamily="18" charset="0"/>
              </a:rPr>
              <a:t>and </a:t>
            </a:r>
            <a:r>
              <a:rPr lang="en-US" sz="1800" i="1" dirty="0">
                <a:cs typeface="Times New Roman" panose="02020603050405020304" pitchFamily="18" charset="0"/>
              </a:rPr>
              <a:t>VA Form 21-674 </a:t>
            </a:r>
            <a:r>
              <a:rPr lang="en-US" sz="1800" dirty="0">
                <a:cs typeface="Times New Roman" panose="02020603050405020304" pitchFamily="18" charset="0"/>
              </a:rPr>
              <a:t>using information obtained</a:t>
            </a:r>
            <a:r>
              <a:rPr lang="en-US" sz="1800" i="1" dirty="0">
                <a:cs typeface="Times New Roman" panose="02020603050405020304" pitchFamily="18" charset="0"/>
              </a:rPr>
              <a:t> </a:t>
            </a:r>
            <a:r>
              <a:rPr lang="en-US" sz="1800" dirty="0">
                <a:cs typeface="Times New Roman" panose="02020603050405020304" pitchFamily="18" charset="0"/>
              </a:rPr>
              <a:t>over the telephone, and</a:t>
            </a:r>
          </a:p>
          <a:p>
            <a:pPr marL="457200" lvl="1" indent="-228600">
              <a:spcAft>
                <a:spcPts val="0"/>
              </a:spcAft>
              <a:buClr>
                <a:schemeClr val="tx1"/>
              </a:buClr>
              <a:tabLst>
                <a:tab pos="89059" algn="l"/>
                <a:tab pos="171450" algn="l"/>
                <a:tab pos="82391" algn="l"/>
              </a:tabLst>
            </a:pPr>
            <a:r>
              <a:rPr lang="en-US" sz="1800" dirty="0">
                <a:cs typeface="Times New Roman" panose="02020603050405020304" pitchFamily="18" charset="0"/>
              </a:rPr>
              <a:t>Sign the form on the claimant’s behalf (digital signature).</a:t>
            </a:r>
          </a:p>
          <a:p>
            <a:pPr marL="0" lvl="1" indent="0">
              <a:spcAft>
                <a:spcPts val="0"/>
              </a:spcAft>
              <a:buClr>
                <a:schemeClr val="tx1"/>
              </a:buClr>
              <a:buNone/>
              <a:tabLst>
                <a:tab pos="89059" algn="l"/>
                <a:tab pos="171450" algn="l"/>
                <a:tab pos="82391" algn="l"/>
              </a:tabLst>
            </a:pPr>
            <a:endParaRPr lang="en-US" sz="1600" i="1" dirty="0">
              <a:cs typeface="Times New Roman" panose="02020603050405020304" pitchFamily="18" charset="0"/>
            </a:endParaRPr>
          </a:p>
          <a:p>
            <a:pPr marL="0" lvl="1" indent="0">
              <a:spcAft>
                <a:spcPts val="0"/>
              </a:spcAft>
              <a:buClr>
                <a:schemeClr val="tx1"/>
              </a:buClr>
              <a:buNone/>
              <a:tabLst>
                <a:tab pos="89059" algn="l"/>
                <a:tab pos="171450" algn="l"/>
                <a:tab pos="82391" algn="l"/>
              </a:tabLst>
            </a:pPr>
            <a:endParaRPr lang="en-US" sz="1800" i="1" dirty="0">
              <a:cs typeface="Times New Roman" panose="02020603050405020304" pitchFamily="18" charset="0"/>
            </a:endParaRPr>
          </a:p>
          <a:p>
            <a:pPr marL="0" lvl="1" indent="0">
              <a:spcAft>
                <a:spcPts val="0"/>
              </a:spcAft>
              <a:buClr>
                <a:schemeClr val="tx1"/>
              </a:buClr>
              <a:buNone/>
              <a:tabLst>
                <a:tab pos="89059" algn="l"/>
                <a:tab pos="171450" algn="l"/>
                <a:tab pos="82391" algn="l"/>
              </a:tabLst>
            </a:pPr>
            <a:r>
              <a:rPr lang="en-US" sz="2000" dirty="0">
                <a:cs typeface="Times New Roman" panose="02020603050405020304" pitchFamily="18" charset="0"/>
              </a:rPr>
              <a:t>The form must include clear identification of the employee completing the form through digital or wet signature.</a:t>
            </a:r>
          </a:p>
        </p:txBody>
      </p:sp>
      <p:sp>
        <p:nvSpPr>
          <p:cNvPr id="2" name="Slide Number Placeholder 1"/>
          <p:cNvSpPr>
            <a:spLocks noGrp="1"/>
          </p:cNvSpPr>
          <p:nvPr>
            <p:ph type="sldNum" sz="quarter" idx="12"/>
            <p:custDataLst>
              <p:tags r:id="rId2"/>
            </p:custDataLst>
          </p:nvPr>
        </p:nvSpPr>
        <p:spPr>
          <a:xfrm>
            <a:off x="6931152" y="6601982"/>
            <a:ext cx="2133600" cy="365125"/>
          </a:xfrm>
        </p:spPr>
        <p:txBody>
          <a:bodyPr/>
          <a:lstStyle/>
          <a:p>
            <a:pPr>
              <a:defRPr/>
            </a:pPr>
            <a:fld id="{2CA6A732-E78B-48DB-894A-677EA0D48075}" type="slidenum">
              <a:rPr lang="en-US" sz="1400" smtClean="0"/>
              <a:pPr>
                <a:defRPr/>
              </a:pPr>
              <a:t>18</a:t>
            </a:fld>
            <a:endParaRPr lang="en-US" sz="1400" dirty="0"/>
          </a:p>
        </p:txBody>
      </p:sp>
      <p:sp>
        <p:nvSpPr>
          <p:cNvPr id="7" name="Title 6">
            <a:extLst>
              <a:ext uri="{FF2B5EF4-FFF2-40B4-BE49-F238E27FC236}">
                <a16:creationId xmlns:a16="http://schemas.microsoft.com/office/drawing/2014/main" id="{E3D8F6C1-660A-43D8-8054-46A3721520FD}"/>
              </a:ext>
            </a:extLst>
          </p:cNvPr>
          <p:cNvSpPr>
            <a:spLocks noGrp="1"/>
          </p:cNvSpPr>
          <p:nvPr>
            <p:ph type="title"/>
            <p:custDataLst>
              <p:tags r:id="rId3"/>
            </p:custDataLst>
          </p:nvPr>
        </p:nvSpPr>
        <p:spPr>
          <a:xfrm>
            <a:off x="0" y="571668"/>
            <a:ext cx="9144000" cy="752165"/>
          </a:xfrm>
        </p:spPr>
        <p:txBody>
          <a:bodyPr>
            <a:normAutofit/>
          </a:bodyPr>
          <a:lstStyle/>
          <a:p>
            <a:r>
              <a:rPr lang="en-US" dirty="0"/>
              <a:t>Form Completion by VBA Employees</a:t>
            </a:r>
          </a:p>
        </p:txBody>
      </p:sp>
    </p:spTree>
    <p:extLst>
      <p:ext uri="{BB962C8B-B14F-4D97-AF65-F5344CB8AC3E}">
        <p14:creationId xmlns:p14="http://schemas.microsoft.com/office/powerpoint/2010/main" val="3078753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586855"/>
            <a:ext cx="9144000" cy="696035"/>
          </a:xfrm>
        </p:spPr>
        <p:txBody>
          <a:bodyPr/>
          <a:lstStyle/>
          <a:p>
            <a:pPr hangingPunct="0">
              <a:spcBef>
                <a:spcPts val="0"/>
              </a:spcBef>
              <a:spcAft>
                <a:spcPts val="0"/>
              </a:spcAft>
            </a:pPr>
            <a:r>
              <a:rPr lang="en-US" dirty="0">
                <a:ea typeface="Times New Roman"/>
              </a:rPr>
              <a:t>VA Form 21-686c (September 2018 or Later)</a:t>
            </a:r>
            <a:endParaRPr lang="en-US" dirty="0"/>
          </a:p>
        </p:txBody>
      </p:sp>
      <p:sp>
        <p:nvSpPr>
          <p:cNvPr id="3" name="Content Placeholder 2"/>
          <p:cNvSpPr>
            <a:spLocks noGrp="1"/>
          </p:cNvSpPr>
          <p:nvPr>
            <p:ph idx="1"/>
            <p:custDataLst>
              <p:tags r:id="rId2"/>
            </p:custDataLst>
          </p:nvPr>
        </p:nvSpPr>
        <p:spPr>
          <a:xfrm>
            <a:off x="457200" y="1774480"/>
            <a:ext cx="8229600" cy="3916363"/>
          </a:xfrm>
        </p:spPr>
        <p:txBody>
          <a:bodyPr>
            <a:normAutofit/>
          </a:bodyPr>
          <a:lstStyle/>
          <a:p>
            <a:pPr marL="228600" indent="-228600"/>
            <a:r>
              <a:rPr lang="en-US" dirty="0">
                <a:latin typeface="+mj-lt"/>
                <a:cs typeface="Times New Roman" panose="02020603050405020304" pitchFamily="18" charset="0"/>
              </a:rPr>
              <a:t>The new version of this form notifies the Veteran upfront of the information/evidence required (similar to EZ forms)</a:t>
            </a:r>
          </a:p>
          <a:p>
            <a:pPr marL="228600" indent="-228600"/>
            <a:r>
              <a:rPr lang="en-US" dirty="0">
                <a:latin typeface="+mj-lt"/>
                <a:cs typeface="Times New Roman" panose="02020603050405020304" pitchFamily="18" charset="0"/>
              </a:rPr>
              <a:t>If information/evidence required by the form is not provided by the Veteran when submitted, </a:t>
            </a:r>
            <a:r>
              <a:rPr lang="en-US" b="1" i="1" dirty="0">
                <a:latin typeface="+mj-lt"/>
                <a:cs typeface="Times New Roman" panose="02020603050405020304" pitchFamily="18" charset="0"/>
              </a:rPr>
              <a:t>do not </a:t>
            </a:r>
            <a:r>
              <a:rPr lang="en-US" dirty="0">
                <a:latin typeface="+mj-lt"/>
                <a:cs typeface="Times New Roman" panose="02020603050405020304" pitchFamily="18" charset="0"/>
              </a:rPr>
              <a:t>undertake development</a:t>
            </a:r>
          </a:p>
          <a:p>
            <a:pPr marL="228600" indent="-228600"/>
            <a:r>
              <a:rPr lang="en-US" dirty="0">
                <a:latin typeface="+mj-lt"/>
                <a:cs typeface="Times New Roman" panose="02020603050405020304" pitchFamily="18" charset="0"/>
              </a:rPr>
              <a:t>Failure to provide all required information as outlined in the form will result in a denial of the claim for that individual</a:t>
            </a:r>
          </a:p>
          <a:p>
            <a:pPr marL="228600" indent="-228600"/>
            <a:endParaRPr lang="en-US" sz="2200" dirty="0">
              <a:latin typeface="+mj-lt"/>
              <a:cs typeface="Times New Roman" panose="02020603050405020304" pitchFamily="18" charset="0"/>
            </a:endParaRP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19</a:t>
            </a:fld>
            <a:endParaRPr lang="en-US" dirty="0"/>
          </a:p>
        </p:txBody>
      </p:sp>
    </p:spTree>
    <p:extLst>
      <p:ext uri="{BB962C8B-B14F-4D97-AF65-F5344CB8AC3E}">
        <p14:creationId xmlns:p14="http://schemas.microsoft.com/office/powerpoint/2010/main" val="1795034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81F087-6106-4808-9C3B-3A4CBC3DE9ED}"/>
              </a:ext>
            </a:extLst>
          </p:cNvPr>
          <p:cNvSpPr>
            <a:spLocks noGrp="1"/>
          </p:cNvSpPr>
          <p:nvPr>
            <p:ph type="title"/>
            <p:custDataLst>
              <p:tags r:id="rId1"/>
            </p:custDataLst>
          </p:nvPr>
        </p:nvSpPr>
        <p:spPr>
          <a:xfrm>
            <a:off x="0" y="541427"/>
            <a:ext cx="9144000" cy="688294"/>
          </a:xfrm>
        </p:spPr>
        <p:txBody>
          <a:bodyPr/>
          <a:lstStyle/>
          <a:p>
            <a:r>
              <a:rPr lang="en-US" dirty="0"/>
              <a:t>Lesson Objectives</a:t>
            </a:r>
          </a:p>
        </p:txBody>
      </p:sp>
      <p:sp>
        <p:nvSpPr>
          <p:cNvPr id="3" name="Content Placeholder 2"/>
          <p:cNvSpPr>
            <a:spLocks noGrp="1"/>
          </p:cNvSpPr>
          <p:nvPr>
            <p:ph idx="1"/>
            <p:custDataLst>
              <p:tags r:id="rId2"/>
            </p:custDataLst>
          </p:nvPr>
        </p:nvSpPr>
        <p:spPr>
          <a:xfrm>
            <a:off x="457200" y="1271761"/>
            <a:ext cx="8229600" cy="5035941"/>
          </a:xfrm>
        </p:spPr>
        <p:txBody>
          <a:bodyPr>
            <a:noAutofit/>
          </a:bodyPr>
          <a:lstStyle/>
          <a:p>
            <a:pPr lvl="0" hangingPunct="0"/>
            <a:r>
              <a:rPr lang="en-US" dirty="0"/>
              <a:t>Identify the overall disability rating required for a Veteran to be eligible for additional benefits for dependents</a:t>
            </a:r>
          </a:p>
          <a:p>
            <a:pPr lvl="0" hangingPunct="0"/>
            <a:r>
              <a:rPr lang="en-US" dirty="0"/>
              <a:t>Identify the types of dependents for whom the Veteran may be paid additional compensation</a:t>
            </a:r>
          </a:p>
          <a:p>
            <a:pPr lvl="0" hangingPunct="0"/>
            <a:r>
              <a:rPr lang="en-US" dirty="0"/>
              <a:t>Define the terms </a:t>
            </a:r>
            <a:r>
              <a:rPr lang="en-US" i="1" dirty="0"/>
              <a:t>relationship</a:t>
            </a:r>
            <a:r>
              <a:rPr lang="en-US" dirty="0"/>
              <a:t> and </a:t>
            </a:r>
            <a:r>
              <a:rPr lang="en-US" i="1" dirty="0"/>
              <a:t>dependency</a:t>
            </a:r>
            <a:r>
              <a:rPr lang="en-US" dirty="0"/>
              <a:t> for the purposes of determining a Veteran’s entitlement to additional benefits for a claimed dependent</a:t>
            </a:r>
          </a:p>
          <a:p>
            <a:pPr lvl="0" hangingPunct="0"/>
            <a:r>
              <a:rPr lang="en-US" dirty="0"/>
              <a:t>Identify the most commonly used VA forms for claiming additional benefits for dependents</a:t>
            </a:r>
          </a:p>
          <a:p>
            <a:pPr lvl="0" hangingPunct="0"/>
            <a:r>
              <a:rPr lang="en-US" dirty="0"/>
              <a:t>Identify the appropriate end product (EP) control based on given scenarios and claim circumstances</a:t>
            </a:r>
          </a:p>
          <a:p>
            <a:pPr lvl="0" hangingPunct="0"/>
            <a:r>
              <a:rPr lang="en-US" dirty="0"/>
              <a:t>Express the proper contentions needed based on given scenarios and claim circumstances</a:t>
            </a: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2</a:t>
            </a:fld>
            <a:endParaRPr lang="en-US" dirty="0"/>
          </a:p>
        </p:txBody>
      </p:sp>
    </p:spTree>
    <p:extLst>
      <p:ext uri="{BB962C8B-B14F-4D97-AF65-F5344CB8AC3E}">
        <p14:creationId xmlns:p14="http://schemas.microsoft.com/office/powerpoint/2010/main" val="3350918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custDataLst>
              <p:tags r:id="rId1"/>
            </p:custDataLst>
          </p:nvPr>
        </p:nvSpPr>
        <p:spPr>
          <a:xfrm>
            <a:off x="457200" y="1637732"/>
            <a:ext cx="8229600" cy="4162296"/>
          </a:xfrm>
        </p:spPr>
        <p:txBody>
          <a:bodyPr>
            <a:normAutofit/>
          </a:bodyPr>
          <a:lstStyle/>
          <a:p>
            <a:pPr marL="0" lvl="1" indent="0">
              <a:spcAft>
                <a:spcPts val="0"/>
              </a:spcAft>
              <a:buClr>
                <a:schemeClr val="tx1"/>
              </a:buClr>
              <a:buNone/>
              <a:tabLst>
                <a:tab pos="89059" algn="l"/>
                <a:tab pos="171450" algn="l"/>
                <a:tab pos="82391" algn="l"/>
              </a:tabLst>
            </a:pPr>
            <a:r>
              <a:rPr lang="en-US" sz="2000" dirty="0">
                <a:cs typeface="Times New Roman" panose="02020603050405020304" pitchFamily="18" charset="0"/>
              </a:rPr>
              <a:t>VA does not require Veterans to use a specific form to report a change in a dependent’s status that will result in removal of the dependent from the Veteran’s award.</a:t>
            </a:r>
          </a:p>
          <a:p>
            <a:pPr marL="0" lvl="1" indent="0">
              <a:spcAft>
                <a:spcPts val="0"/>
              </a:spcAft>
              <a:buClr>
                <a:schemeClr val="tx1"/>
              </a:buClr>
              <a:buNone/>
              <a:tabLst>
                <a:tab pos="89059" algn="l"/>
                <a:tab pos="171450" algn="l"/>
                <a:tab pos="82391" algn="l"/>
              </a:tabLst>
            </a:pPr>
            <a:endParaRPr lang="en-US" sz="2000" dirty="0">
              <a:cs typeface="Times New Roman" panose="02020603050405020304" pitchFamily="18" charset="0"/>
            </a:endParaRPr>
          </a:p>
          <a:p>
            <a:pPr marL="0" lvl="1" indent="0">
              <a:spcAft>
                <a:spcPts val="0"/>
              </a:spcAft>
              <a:buClr>
                <a:schemeClr val="tx1"/>
              </a:buClr>
              <a:buNone/>
              <a:tabLst>
                <a:tab pos="89059" algn="l"/>
                <a:tab pos="171450" algn="l"/>
                <a:tab pos="82391" algn="l"/>
              </a:tabLst>
            </a:pPr>
            <a:r>
              <a:rPr lang="en-US" sz="2000" dirty="0">
                <a:cs typeface="Times New Roman" panose="02020603050405020304" pitchFamily="18" charset="0"/>
              </a:rPr>
              <a:t>The Veteran may report such changes</a:t>
            </a:r>
          </a:p>
          <a:p>
            <a:pPr marL="342900" lvl="1" indent="-342900">
              <a:spcAft>
                <a:spcPts val="0"/>
              </a:spcAft>
              <a:buClr>
                <a:schemeClr val="tx1"/>
              </a:buClr>
              <a:tabLst>
                <a:tab pos="89059" algn="l"/>
                <a:tab pos="171450" algn="l"/>
                <a:tab pos="82391" algn="l"/>
              </a:tabLst>
            </a:pPr>
            <a:r>
              <a:rPr lang="en-US" sz="1800" dirty="0">
                <a:cs typeface="Times New Roman" panose="02020603050405020304" pitchFamily="18" charset="0"/>
              </a:rPr>
              <a:t>In writing</a:t>
            </a:r>
          </a:p>
          <a:p>
            <a:pPr marL="342900" lvl="1" indent="-342900">
              <a:spcAft>
                <a:spcPts val="0"/>
              </a:spcAft>
              <a:buClr>
                <a:schemeClr val="tx1"/>
              </a:buClr>
              <a:tabLst>
                <a:tab pos="89059" algn="l"/>
                <a:tab pos="171450" algn="l"/>
                <a:tab pos="82391" algn="l"/>
              </a:tabLst>
            </a:pPr>
            <a:r>
              <a:rPr lang="en-US" sz="1800" dirty="0">
                <a:cs typeface="Times New Roman" panose="02020603050405020304" pitchFamily="18" charset="0"/>
              </a:rPr>
              <a:t>By telephone, e-mail, or fax, or</a:t>
            </a:r>
          </a:p>
          <a:p>
            <a:pPr marL="342900" lvl="1" indent="-342900">
              <a:spcAft>
                <a:spcPts val="0"/>
              </a:spcAft>
              <a:buClr>
                <a:schemeClr val="tx1"/>
              </a:buClr>
              <a:tabLst>
                <a:tab pos="89059" algn="l"/>
                <a:tab pos="171450" algn="l"/>
                <a:tab pos="82391" algn="l"/>
              </a:tabLst>
            </a:pPr>
            <a:r>
              <a:rPr lang="en-US" sz="1800" dirty="0">
                <a:cs typeface="Times New Roman" panose="02020603050405020304" pitchFamily="18" charset="0"/>
              </a:rPr>
              <a:t>Through </a:t>
            </a:r>
            <a:r>
              <a:rPr lang="en-US" sz="1800" dirty="0" err="1">
                <a:cs typeface="Times New Roman" panose="02020603050405020304" pitchFamily="18" charset="0"/>
              </a:rPr>
              <a:t>eBenefits</a:t>
            </a:r>
            <a:endParaRPr lang="en-US" sz="1800" dirty="0">
              <a:cs typeface="Times New Roman" panose="02020603050405020304" pitchFamily="18" charset="0"/>
            </a:endParaRPr>
          </a:p>
          <a:p>
            <a:pPr marL="0" lvl="1" indent="0">
              <a:spcAft>
                <a:spcPts val="0"/>
              </a:spcAft>
              <a:buClr>
                <a:schemeClr val="tx1"/>
              </a:buClr>
              <a:buNone/>
              <a:tabLst>
                <a:tab pos="89059" algn="l"/>
                <a:tab pos="171450" algn="l"/>
                <a:tab pos="82391" algn="l"/>
              </a:tabLst>
            </a:pPr>
            <a:endParaRPr lang="en-US" sz="2000" dirty="0">
              <a:cs typeface="Times New Roman" panose="02020603050405020304" pitchFamily="18" charset="0"/>
            </a:endParaRPr>
          </a:p>
          <a:p>
            <a:pPr marL="0" lvl="1" indent="0">
              <a:spcAft>
                <a:spcPts val="0"/>
              </a:spcAft>
              <a:buClr>
                <a:schemeClr val="tx1"/>
              </a:buClr>
              <a:buNone/>
              <a:tabLst>
                <a:tab pos="89059" algn="l"/>
                <a:tab pos="171450" algn="l"/>
                <a:tab pos="82391" algn="l"/>
              </a:tabLst>
            </a:pPr>
            <a:r>
              <a:rPr lang="en-US" sz="2000" dirty="0">
                <a:latin typeface="+mn-lt"/>
                <a:cs typeface="Times New Roman" panose="02020603050405020304" pitchFamily="18" charset="0"/>
              </a:rPr>
              <a:t>At minimum, the Veteran must provide the date of the event that necessitates the removal.</a:t>
            </a:r>
          </a:p>
          <a:p>
            <a:pPr marL="0" lvl="1" indent="0">
              <a:spcAft>
                <a:spcPts val="0"/>
              </a:spcAft>
              <a:buClr>
                <a:schemeClr val="tx1"/>
              </a:buClr>
              <a:buNone/>
              <a:tabLst>
                <a:tab pos="89059" algn="l"/>
                <a:tab pos="171450" algn="l"/>
                <a:tab pos="82391" algn="l"/>
              </a:tabLst>
            </a:pPr>
            <a:endParaRPr lang="en-US" sz="1600" i="1" dirty="0">
              <a:latin typeface="+mj-lt"/>
              <a:cs typeface="Times New Roman" panose="02020603050405020304" pitchFamily="18" charset="0"/>
            </a:endParaRPr>
          </a:p>
        </p:txBody>
      </p:sp>
      <p:sp>
        <p:nvSpPr>
          <p:cNvPr id="2" name="Slide Number Placeholder 1"/>
          <p:cNvSpPr>
            <a:spLocks noGrp="1"/>
          </p:cNvSpPr>
          <p:nvPr>
            <p:ph type="sldNum" sz="quarter" idx="12"/>
            <p:custDataLst>
              <p:tags r:id="rId2"/>
            </p:custDataLst>
          </p:nvPr>
        </p:nvSpPr>
        <p:spPr>
          <a:xfrm>
            <a:off x="6931152" y="6601982"/>
            <a:ext cx="2133600" cy="365125"/>
          </a:xfrm>
        </p:spPr>
        <p:txBody>
          <a:bodyPr/>
          <a:lstStyle/>
          <a:p>
            <a:pPr>
              <a:defRPr/>
            </a:pPr>
            <a:fld id="{2CA6A732-E78B-48DB-894A-677EA0D48075}" type="slidenum">
              <a:rPr lang="en-US" sz="1400" smtClean="0"/>
              <a:pPr>
                <a:defRPr/>
              </a:pPr>
              <a:t>20</a:t>
            </a:fld>
            <a:endParaRPr lang="en-US" sz="1400" dirty="0"/>
          </a:p>
        </p:txBody>
      </p:sp>
      <p:sp>
        <p:nvSpPr>
          <p:cNvPr id="7" name="Title 6">
            <a:extLst>
              <a:ext uri="{FF2B5EF4-FFF2-40B4-BE49-F238E27FC236}">
                <a16:creationId xmlns:a16="http://schemas.microsoft.com/office/drawing/2014/main" id="{E3D8F6C1-660A-43D8-8054-46A3721520FD}"/>
              </a:ext>
            </a:extLst>
          </p:cNvPr>
          <p:cNvSpPr>
            <a:spLocks noGrp="1"/>
          </p:cNvSpPr>
          <p:nvPr>
            <p:ph type="title"/>
            <p:custDataLst>
              <p:tags r:id="rId3"/>
            </p:custDataLst>
          </p:nvPr>
        </p:nvSpPr>
        <p:spPr>
          <a:xfrm>
            <a:off x="0" y="573206"/>
            <a:ext cx="9144000" cy="696035"/>
          </a:xfrm>
        </p:spPr>
        <p:txBody>
          <a:bodyPr/>
          <a:lstStyle/>
          <a:p>
            <a:r>
              <a:rPr lang="en-US" dirty="0"/>
              <a:t>Prescribed Form Not Needed</a:t>
            </a:r>
          </a:p>
        </p:txBody>
      </p:sp>
    </p:spTree>
    <p:extLst>
      <p:ext uri="{BB962C8B-B14F-4D97-AF65-F5344CB8AC3E}">
        <p14:creationId xmlns:p14="http://schemas.microsoft.com/office/powerpoint/2010/main" val="440288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A54ED-174B-4171-84B0-9ED32B522C9C}"/>
              </a:ext>
            </a:extLst>
          </p:cNvPr>
          <p:cNvSpPr>
            <a:spLocks noGrp="1"/>
          </p:cNvSpPr>
          <p:nvPr>
            <p:ph type="title"/>
          </p:nvPr>
        </p:nvSpPr>
        <p:spPr>
          <a:xfrm>
            <a:off x="0" y="609600"/>
            <a:ext cx="9144000" cy="719912"/>
          </a:xfrm>
        </p:spPr>
        <p:txBody>
          <a:bodyPr>
            <a:normAutofit/>
          </a:bodyPr>
          <a:lstStyle/>
          <a:p>
            <a:r>
              <a:rPr lang="en-US" sz="3200" dirty="0"/>
              <a:t>Knowledge Checks</a:t>
            </a:r>
          </a:p>
        </p:txBody>
      </p:sp>
      <p:sp>
        <p:nvSpPr>
          <p:cNvPr id="4" name="Slide Number Placeholder 3">
            <a:extLst>
              <a:ext uri="{FF2B5EF4-FFF2-40B4-BE49-F238E27FC236}">
                <a16:creationId xmlns:a16="http://schemas.microsoft.com/office/drawing/2014/main" id="{61AD3FA9-798B-4E25-B74B-4521238946F6}"/>
              </a:ext>
            </a:extLst>
          </p:cNvPr>
          <p:cNvSpPr>
            <a:spLocks noGrp="1"/>
          </p:cNvSpPr>
          <p:nvPr>
            <p:ph type="sldNum" sz="quarter" idx="12"/>
          </p:nvPr>
        </p:nvSpPr>
        <p:spPr/>
        <p:txBody>
          <a:bodyPr/>
          <a:lstStyle/>
          <a:p>
            <a:fld id="{7C414AED-89CE-4A48-8B2B-1B3A5C68EA2A}" type="slidenum">
              <a:rPr lang="en-US" smtClean="0"/>
              <a:pPr/>
              <a:t>21</a:t>
            </a:fld>
            <a:endParaRPr lang="en-US" dirty="0"/>
          </a:p>
        </p:txBody>
      </p:sp>
      <p:pic>
        <p:nvPicPr>
          <p:cNvPr id="5" name="Picture 4" descr="A close up of a logo&#10;&#10;Description automatically generated">
            <a:extLst>
              <a:ext uri="{FF2B5EF4-FFF2-40B4-BE49-F238E27FC236}">
                <a16:creationId xmlns:a16="http://schemas.microsoft.com/office/drawing/2014/main" id="{68564CEF-BB3A-4B6F-9CEC-8BCF3CC172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6966" y="1686482"/>
            <a:ext cx="4976867" cy="3794712"/>
          </a:xfrm>
          <a:prstGeom prst="rect">
            <a:avLst/>
          </a:prstGeom>
        </p:spPr>
      </p:pic>
    </p:spTree>
    <p:extLst>
      <p:ext uri="{BB962C8B-B14F-4D97-AF65-F5344CB8AC3E}">
        <p14:creationId xmlns:p14="http://schemas.microsoft.com/office/powerpoint/2010/main" val="4017618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A8B056-C829-4268-B65B-1AC5CD91E796}"/>
              </a:ext>
            </a:extLst>
          </p:cNvPr>
          <p:cNvSpPr>
            <a:spLocks noGrp="1"/>
          </p:cNvSpPr>
          <p:nvPr>
            <p:ph type="title"/>
            <p:custDataLst>
              <p:tags r:id="rId1"/>
            </p:custDataLst>
          </p:nvPr>
        </p:nvSpPr>
        <p:spPr>
          <a:xfrm>
            <a:off x="0" y="541427"/>
            <a:ext cx="9144000" cy="604985"/>
          </a:xfrm>
        </p:spPr>
        <p:txBody>
          <a:bodyPr/>
          <a:lstStyle/>
          <a:p>
            <a:r>
              <a:rPr lang="en-US" dirty="0"/>
              <a:t>Knowledge Check #3</a:t>
            </a:r>
          </a:p>
        </p:txBody>
      </p:sp>
      <p:sp>
        <p:nvSpPr>
          <p:cNvPr id="6148" name="Rectangle 3"/>
          <p:cNvSpPr>
            <a:spLocks noGrp="1" noChangeArrowheads="1"/>
          </p:cNvSpPr>
          <p:nvPr>
            <p:ph idx="1"/>
            <p:custDataLst>
              <p:tags r:id="rId2"/>
            </p:custDataLst>
          </p:nvPr>
        </p:nvSpPr>
        <p:spPr>
          <a:xfrm>
            <a:off x="457200" y="1556112"/>
            <a:ext cx="8229600" cy="4180701"/>
          </a:xfrm>
          <a:prstGeom prst="rect">
            <a:avLst/>
          </a:prstGeom>
        </p:spPr>
        <p:txBody>
          <a:bodyPr>
            <a:normAutofit/>
          </a:bodyPr>
          <a:lstStyle/>
          <a:p>
            <a:pPr>
              <a:spcAft>
                <a:spcPts val="0"/>
              </a:spcAft>
              <a:buClr>
                <a:schemeClr val="tx1"/>
              </a:buClr>
            </a:pPr>
            <a:r>
              <a:rPr lang="en-US" dirty="0"/>
              <a:t>Which of the following VA forms can be used to submit a valid claim for additional compensation benefits for dependents?</a:t>
            </a:r>
          </a:p>
          <a:p>
            <a:pPr>
              <a:spcAft>
                <a:spcPts val="0"/>
              </a:spcAft>
              <a:buClr>
                <a:schemeClr val="tx1"/>
              </a:buClr>
            </a:pPr>
            <a:endParaRPr lang="en-US" dirty="0"/>
          </a:p>
          <a:p>
            <a:pPr marL="457200" indent="-457200">
              <a:spcAft>
                <a:spcPts val="0"/>
              </a:spcAft>
              <a:buClr>
                <a:schemeClr val="tx1"/>
              </a:buClr>
              <a:buAutoNum type="alphaUcPeriod"/>
            </a:pPr>
            <a:r>
              <a:rPr lang="en-US" dirty="0"/>
              <a:t>VA Form 21-4138, </a:t>
            </a:r>
            <a:r>
              <a:rPr lang="en-US" i="1" dirty="0"/>
              <a:t>Statement in Support of Claim</a:t>
            </a:r>
          </a:p>
          <a:p>
            <a:pPr marL="457200" indent="-457200">
              <a:spcAft>
                <a:spcPts val="0"/>
              </a:spcAft>
              <a:buClr>
                <a:schemeClr val="tx1"/>
              </a:buClr>
              <a:buAutoNum type="alphaUcPeriod"/>
            </a:pPr>
            <a:r>
              <a:rPr lang="en-US" dirty="0"/>
              <a:t>VA Form 21-674, </a:t>
            </a:r>
            <a:r>
              <a:rPr lang="en-US" i="1" dirty="0"/>
              <a:t>Request for Approval of School Attendance</a:t>
            </a:r>
          </a:p>
          <a:p>
            <a:pPr marL="457200" indent="-457200">
              <a:spcAft>
                <a:spcPts val="0"/>
              </a:spcAft>
              <a:buClr>
                <a:schemeClr val="tx1"/>
              </a:buClr>
              <a:buAutoNum type="alphaUcPeriod"/>
            </a:pPr>
            <a:r>
              <a:rPr lang="en-US" dirty="0"/>
              <a:t>VA Form 21P-509</a:t>
            </a:r>
            <a:r>
              <a:rPr lang="en-US" i="1" dirty="0"/>
              <a:t>, Statement of Dependency of Parent(s)</a:t>
            </a:r>
          </a:p>
          <a:p>
            <a:pPr marL="457200" indent="-457200">
              <a:spcAft>
                <a:spcPts val="0"/>
              </a:spcAft>
              <a:buClr>
                <a:schemeClr val="tx1"/>
              </a:buClr>
              <a:buAutoNum type="alphaUcPeriod"/>
            </a:pPr>
            <a:r>
              <a:rPr lang="en-US" dirty="0"/>
              <a:t>VA Form 27-0820, </a:t>
            </a:r>
            <a:r>
              <a:rPr lang="en-US" i="1" dirty="0"/>
              <a:t>Report of General Information</a:t>
            </a:r>
          </a:p>
          <a:p>
            <a:pPr marL="457200" indent="-457200">
              <a:spcAft>
                <a:spcPts val="0"/>
              </a:spcAft>
              <a:buClr>
                <a:schemeClr val="tx1"/>
              </a:buClr>
              <a:buAutoNum type="alphaUcPeriod"/>
            </a:pPr>
            <a:r>
              <a:rPr lang="en-US" dirty="0"/>
              <a:t>VA Form 21-686c, </a:t>
            </a:r>
            <a:r>
              <a:rPr lang="en-US" i="1" dirty="0"/>
              <a:t>Application Request to Add and/or Remove Dependents</a:t>
            </a:r>
          </a:p>
        </p:txBody>
      </p:sp>
      <p:sp>
        <p:nvSpPr>
          <p:cNvPr id="7" name="Slide Number Placeholder 6" hidden="1"/>
          <p:cNvSpPr>
            <a:spLocks noGrp="1"/>
          </p:cNvSpPr>
          <p:nvPr>
            <p:ph type="sldNum" sz="quarter" idx="12"/>
            <p:custDataLst>
              <p:tags r:id="rId3"/>
            </p:custDataLst>
          </p:nvPr>
        </p:nvSpPr>
        <p:spPr>
          <a:xfrm>
            <a:off x="6931152" y="6601982"/>
            <a:ext cx="2133600" cy="365125"/>
          </a:xfrm>
        </p:spPr>
        <p:txBody>
          <a:bodyPr/>
          <a:lstStyle/>
          <a:p>
            <a:pPr>
              <a:defRPr/>
            </a:pPr>
            <a:fld id="{BA44DA10-E7DA-4D11-84EC-1518B97780F6}" type="slidenum">
              <a:rPr lang="en-US" smtClean="0"/>
              <a:pPr>
                <a:defRPr/>
              </a:pPr>
              <a:t>22</a:t>
            </a:fld>
            <a:endParaRPr lang="en-US" dirty="0"/>
          </a:p>
        </p:txBody>
      </p:sp>
      <p:sp>
        <p:nvSpPr>
          <p:cNvPr id="9" name="Slide Number Placeholder 3">
            <a:extLst>
              <a:ext uri="{FF2B5EF4-FFF2-40B4-BE49-F238E27FC236}">
                <a16:creationId xmlns:a16="http://schemas.microsoft.com/office/drawing/2014/main" id="{3AFBE828-89B9-429E-ADA5-DE9E36BD6F99}"/>
              </a:ext>
            </a:extLst>
          </p:cNvPr>
          <p:cNvSpPr txBox="1">
            <a:spLocks/>
          </p:cNvSpPr>
          <p:nvPr>
            <p:custDataLst>
              <p:tags r:id="rId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254"/>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22</a:t>
            </a:fld>
            <a:endParaRPr lang="en-US" dirty="0"/>
          </a:p>
        </p:txBody>
      </p:sp>
    </p:spTree>
    <p:extLst>
      <p:ext uri="{BB962C8B-B14F-4D97-AF65-F5344CB8AC3E}">
        <p14:creationId xmlns:p14="http://schemas.microsoft.com/office/powerpoint/2010/main" val="394422732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A8B056-C829-4268-B65B-1AC5CD91E796}"/>
              </a:ext>
            </a:extLst>
          </p:cNvPr>
          <p:cNvSpPr>
            <a:spLocks noGrp="1"/>
          </p:cNvSpPr>
          <p:nvPr>
            <p:ph type="title"/>
            <p:custDataLst>
              <p:tags r:id="rId1"/>
            </p:custDataLst>
          </p:nvPr>
        </p:nvSpPr>
        <p:spPr>
          <a:xfrm>
            <a:off x="0" y="541427"/>
            <a:ext cx="9144000" cy="604985"/>
          </a:xfrm>
        </p:spPr>
        <p:txBody>
          <a:bodyPr/>
          <a:lstStyle/>
          <a:p>
            <a:r>
              <a:rPr lang="en-US" dirty="0"/>
              <a:t>Knowledge Check #3</a:t>
            </a:r>
          </a:p>
        </p:txBody>
      </p:sp>
      <p:sp>
        <p:nvSpPr>
          <p:cNvPr id="6148" name="Rectangle 3"/>
          <p:cNvSpPr>
            <a:spLocks noGrp="1" noChangeArrowheads="1"/>
          </p:cNvSpPr>
          <p:nvPr>
            <p:ph idx="1"/>
            <p:custDataLst>
              <p:tags r:id="rId2"/>
            </p:custDataLst>
          </p:nvPr>
        </p:nvSpPr>
        <p:spPr>
          <a:xfrm>
            <a:off x="457200" y="1556112"/>
            <a:ext cx="8229600" cy="4180701"/>
          </a:xfrm>
          <a:prstGeom prst="rect">
            <a:avLst/>
          </a:prstGeom>
        </p:spPr>
        <p:txBody>
          <a:bodyPr>
            <a:normAutofit/>
          </a:bodyPr>
          <a:lstStyle/>
          <a:p>
            <a:pPr>
              <a:spcAft>
                <a:spcPts val="0"/>
              </a:spcAft>
              <a:buClr>
                <a:schemeClr val="tx1"/>
              </a:buClr>
            </a:pPr>
            <a:r>
              <a:rPr lang="en-US" dirty="0"/>
              <a:t>Which of the following VA forms can be used to submit a valid claim for additional compensation benefits for dependents?</a:t>
            </a:r>
          </a:p>
          <a:p>
            <a:pPr>
              <a:spcAft>
                <a:spcPts val="0"/>
              </a:spcAft>
              <a:buClr>
                <a:schemeClr val="tx1"/>
              </a:buClr>
            </a:pPr>
            <a:endParaRPr lang="en-US" dirty="0"/>
          </a:p>
          <a:p>
            <a:pPr marL="457200" indent="-457200">
              <a:spcAft>
                <a:spcPts val="0"/>
              </a:spcAft>
              <a:buClr>
                <a:schemeClr val="tx1"/>
              </a:buClr>
              <a:buAutoNum type="alphaUcPeriod"/>
            </a:pPr>
            <a:r>
              <a:rPr lang="en-US" dirty="0">
                <a:solidFill>
                  <a:schemeClr val="bg1">
                    <a:lumMod val="65000"/>
                  </a:schemeClr>
                </a:solidFill>
              </a:rPr>
              <a:t>VA Form 21-4138, </a:t>
            </a:r>
            <a:r>
              <a:rPr lang="en-US" i="1" dirty="0">
                <a:solidFill>
                  <a:schemeClr val="bg1">
                    <a:lumMod val="65000"/>
                  </a:schemeClr>
                </a:solidFill>
              </a:rPr>
              <a:t>Statement in Support of Claim</a:t>
            </a:r>
          </a:p>
          <a:p>
            <a:pPr marL="457200" indent="-457200">
              <a:spcAft>
                <a:spcPts val="0"/>
              </a:spcAft>
              <a:buClr>
                <a:schemeClr val="tx1"/>
              </a:buClr>
              <a:buAutoNum type="alphaUcPeriod"/>
            </a:pPr>
            <a:r>
              <a:rPr lang="en-US" b="1" dirty="0"/>
              <a:t>VA Form 21-674, </a:t>
            </a:r>
            <a:r>
              <a:rPr lang="en-US" b="1" i="1" dirty="0"/>
              <a:t>Request for Approval of School Attendance</a:t>
            </a:r>
          </a:p>
          <a:p>
            <a:pPr marL="457200" indent="-457200">
              <a:spcAft>
                <a:spcPts val="0"/>
              </a:spcAft>
              <a:buClr>
                <a:schemeClr val="tx1"/>
              </a:buClr>
              <a:buAutoNum type="alphaUcPeriod"/>
            </a:pPr>
            <a:r>
              <a:rPr lang="en-US" b="1" dirty="0"/>
              <a:t>VA Form 21P-509</a:t>
            </a:r>
            <a:r>
              <a:rPr lang="en-US" b="1" i="1" dirty="0"/>
              <a:t>, Statement of Dependency of Parent(s)</a:t>
            </a:r>
          </a:p>
          <a:p>
            <a:pPr marL="457200" indent="-457200">
              <a:spcAft>
                <a:spcPts val="0"/>
              </a:spcAft>
              <a:buClr>
                <a:schemeClr val="tx1"/>
              </a:buClr>
              <a:buAutoNum type="alphaUcPeriod"/>
            </a:pPr>
            <a:r>
              <a:rPr lang="en-US" dirty="0">
                <a:solidFill>
                  <a:schemeClr val="bg1">
                    <a:lumMod val="65000"/>
                  </a:schemeClr>
                </a:solidFill>
              </a:rPr>
              <a:t>VA Form 27-0820, </a:t>
            </a:r>
            <a:r>
              <a:rPr lang="en-US" i="1" dirty="0">
                <a:solidFill>
                  <a:schemeClr val="bg1">
                    <a:lumMod val="65000"/>
                  </a:schemeClr>
                </a:solidFill>
              </a:rPr>
              <a:t>Report of General Information</a:t>
            </a:r>
          </a:p>
          <a:p>
            <a:pPr marL="457200" indent="-457200">
              <a:spcAft>
                <a:spcPts val="0"/>
              </a:spcAft>
              <a:buClr>
                <a:schemeClr val="tx1"/>
              </a:buClr>
              <a:buAutoNum type="alphaUcPeriod"/>
            </a:pPr>
            <a:r>
              <a:rPr lang="en-US" b="1" dirty="0"/>
              <a:t>VA Form 21-686c, </a:t>
            </a:r>
            <a:r>
              <a:rPr lang="en-US" b="1" i="1" dirty="0"/>
              <a:t>Application Request to Add and/or Remove Dependents</a:t>
            </a:r>
          </a:p>
          <a:p>
            <a:pPr>
              <a:spcAft>
                <a:spcPts val="0"/>
              </a:spcAft>
              <a:buClr>
                <a:schemeClr val="tx1"/>
              </a:buClr>
            </a:pPr>
            <a:endParaRPr lang="en-US" dirty="0"/>
          </a:p>
        </p:txBody>
      </p:sp>
      <p:sp>
        <p:nvSpPr>
          <p:cNvPr id="7" name="Slide Number Placeholder 6" hidden="1"/>
          <p:cNvSpPr>
            <a:spLocks noGrp="1"/>
          </p:cNvSpPr>
          <p:nvPr>
            <p:ph type="sldNum" sz="quarter" idx="12"/>
            <p:custDataLst>
              <p:tags r:id="rId3"/>
            </p:custDataLst>
          </p:nvPr>
        </p:nvSpPr>
        <p:spPr>
          <a:xfrm>
            <a:off x="6931152" y="6601982"/>
            <a:ext cx="2133600" cy="365125"/>
          </a:xfrm>
        </p:spPr>
        <p:txBody>
          <a:bodyPr/>
          <a:lstStyle/>
          <a:p>
            <a:pPr>
              <a:defRPr/>
            </a:pPr>
            <a:fld id="{BA44DA10-E7DA-4D11-84EC-1518B97780F6}" type="slidenum">
              <a:rPr lang="en-US" smtClean="0"/>
              <a:pPr>
                <a:defRPr/>
              </a:pPr>
              <a:t>23</a:t>
            </a:fld>
            <a:endParaRPr lang="en-US" dirty="0"/>
          </a:p>
        </p:txBody>
      </p:sp>
      <p:sp>
        <p:nvSpPr>
          <p:cNvPr id="9" name="Slide Number Placeholder 3">
            <a:extLst>
              <a:ext uri="{FF2B5EF4-FFF2-40B4-BE49-F238E27FC236}">
                <a16:creationId xmlns:a16="http://schemas.microsoft.com/office/drawing/2014/main" id="{3AFBE828-89B9-429E-ADA5-DE9E36BD6F99}"/>
              </a:ext>
            </a:extLst>
          </p:cNvPr>
          <p:cNvSpPr txBox="1">
            <a:spLocks/>
          </p:cNvSpPr>
          <p:nvPr>
            <p:custDataLst>
              <p:tags r:id="rId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254"/>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23</a:t>
            </a:fld>
            <a:endParaRPr lang="en-US" dirty="0"/>
          </a:p>
        </p:txBody>
      </p:sp>
    </p:spTree>
    <p:extLst>
      <p:ext uri="{BB962C8B-B14F-4D97-AF65-F5344CB8AC3E}">
        <p14:creationId xmlns:p14="http://schemas.microsoft.com/office/powerpoint/2010/main" val="187668472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A8B056-C829-4268-B65B-1AC5CD91E796}"/>
              </a:ext>
            </a:extLst>
          </p:cNvPr>
          <p:cNvSpPr>
            <a:spLocks noGrp="1"/>
          </p:cNvSpPr>
          <p:nvPr>
            <p:ph type="title"/>
            <p:custDataLst>
              <p:tags r:id="rId1"/>
            </p:custDataLst>
          </p:nvPr>
        </p:nvSpPr>
        <p:spPr>
          <a:xfrm>
            <a:off x="0" y="541427"/>
            <a:ext cx="9144000" cy="604985"/>
          </a:xfrm>
        </p:spPr>
        <p:txBody>
          <a:bodyPr/>
          <a:lstStyle/>
          <a:p>
            <a:r>
              <a:rPr lang="en-US" dirty="0"/>
              <a:t>Knowledge Check #4</a:t>
            </a:r>
          </a:p>
        </p:txBody>
      </p:sp>
      <p:sp>
        <p:nvSpPr>
          <p:cNvPr id="6148" name="Rectangle 3"/>
          <p:cNvSpPr>
            <a:spLocks noGrp="1" noChangeArrowheads="1"/>
          </p:cNvSpPr>
          <p:nvPr>
            <p:ph idx="1"/>
            <p:custDataLst>
              <p:tags r:id="rId2"/>
            </p:custDataLst>
          </p:nvPr>
        </p:nvSpPr>
        <p:spPr>
          <a:xfrm>
            <a:off x="457200" y="1556112"/>
            <a:ext cx="8229600" cy="4180701"/>
          </a:xfrm>
          <a:prstGeom prst="rect">
            <a:avLst/>
          </a:prstGeom>
        </p:spPr>
        <p:txBody>
          <a:bodyPr>
            <a:normAutofit/>
          </a:bodyPr>
          <a:lstStyle/>
          <a:p>
            <a:pPr>
              <a:spcAft>
                <a:spcPts val="0"/>
              </a:spcAft>
              <a:buClr>
                <a:schemeClr val="tx1"/>
              </a:buClr>
            </a:pPr>
            <a:r>
              <a:rPr lang="en-US" dirty="0"/>
              <a:t>What makes the updated version of VA Form 21-686c (September 2018 or later) different from its previous version?</a:t>
            </a:r>
          </a:p>
          <a:p>
            <a:pPr>
              <a:spcAft>
                <a:spcPts val="0"/>
              </a:spcAft>
              <a:buClr>
                <a:schemeClr val="tx1"/>
              </a:buClr>
            </a:pPr>
            <a:endParaRPr lang="en-US" dirty="0"/>
          </a:p>
        </p:txBody>
      </p:sp>
      <p:sp>
        <p:nvSpPr>
          <p:cNvPr id="7" name="Slide Number Placeholder 6" hidden="1"/>
          <p:cNvSpPr>
            <a:spLocks noGrp="1"/>
          </p:cNvSpPr>
          <p:nvPr>
            <p:ph type="sldNum" sz="quarter" idx="12"/>
            <p:custDataLst>
              <p:tags r:id="rId3"/>
            </p:custDataLst>
          </p:nvPr>
        </p:nvSpPr>
        <p:spPr>
          <a:xfrm>
            <a:off x="6931152" y="6601982"/>
            <a:ext cx="2133600" cy="365125"/>
          </a:xfrm>
        </p:spPr>
        <p:txBody>
          <a:bodyPr/>
          <a:lstStyle/>
          <a:p>
            <a:pPr>
              <a:defRPr/>
            </a:pPr>
            <a:fld id="{BA44DA10-E7DA-4D11-84EC-1518B97780F6}" type="slidenum">
              <a:rPr lang="en-US" smtClean="0"/>
              <a:pPr>
                <a:defRPr/>
              </a:pPr>
              <a:t>24</a:t>
            </a:fld>
            <a:endParaRPr lang="en-US" dirty="0"/>
          </a:p>
        </p:txBody>
      </p:sp>
      <p:sp>
        <p:nvSpPr>
          <p:cNvPr id="9" name="Slide Number Placeholder 3">
            <a:extLst>
              <a:ext uri="{FF2B5EF4-FFF2-40B4-BE49-F238E27FC236}">
                <a16:creationId xmlns:a16="http://schemas.microsoft.com/office/drawing/2014/main" id="{3AFBE828-89B9-429E-ADA5-DE9E36BD6F99}"/>
              </a:ext>
            </a:extLst>
          </p:cNvPr>
          <p:cNvSpPr txBox="1">
            <a:spLocks/>
          </p:cNvSpPr>
          <p:nvPr>
            <p:custDataLst>
              <p:tags r:id="rId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254"/>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24</a:t>
            </a:fld>
            <a:endParaRPr lang="en-US" dirty="0"/>
          </a:p>
        </p:txBody>
      </p:sp>
    </p:spTree>
    <p:extLst>
      <p:ext uri="{BB962C8B-B14F-4D97-AF65-F5344CB8AC3E}">
        <p14:creationId xmlns:p14="http://schemas.microsoft.com/office/powerpoint/2010/main" val="137457930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A8B056-C829-4268-B65B-1AC5CD91E796}"/>
              </a:ext>
            </a:extLst>
          </p:cNvPr>
          <p:cNvSpPr>
            <a:spLocks noGrp="1"/>
          </p:cNvSpPr>
          <p:nvPr>
            <p:ph type="title"/>
            <p:custDataLst>
              <p:tags r:id="rId1"/>
            </p:custDataLst>
          </p:nvPr>
        </p:nvSpPr>
        <p:spPr>
          <a:xfrm>
            <a:off x="0" y="541427"/>
            <a:ext cx="9144000" cy="604985"/>
          </a:xfrm>
        </p:spPr>
        <p:txBody>
          <a:bodyPr/>
          <a:lstStyle/>
          <a:p>
            <a:r>
              <a:rPr lang="en-US" dirty="0"/>
              <a:t>Knowledge Check #4</a:t>
            </a:r>
          </a:p>
        </p:txBody>
      </p:sp>
      <p:sp>
        <p:nvSpPr>
          <p:cNvPr id="6148" name="Rectangle 3"/>
          <p:cNvSpPr>
            <a:spLocks noGrp="1" noChangeArrowheads="1"/>
          </p:cNvSpPr>
          <p:nvPr>
            <p:ph idx="1"/>
            <p:custDataLst>
              <p:tags r:id="rId2"/>
            </p:custDataLst>
          </p:nvPr>
        </p:nvSpPr>
        <p:spPr>
          <a:xfrm>
            <a:off x="457200" y="1556112"/>
            <a:ext cx="8229600" cy="4180701"/>
          </a:xfrm>
          <a:prstGeom prst="rect">
            <a:avLst/>
          </a:prstGeom>
        </p:spPr>
        <p:txBody>
          <a:bodyPr>
            <a:normAutofit/>
          </a:bodyPr>
          <a:lstStyle/>
          <a:p>
            <a:pPr>
              <a:spcAft>
                <a:spcPts val="0"/>
              </a:spcAft>
              <a:buClr>
                <a:schemeClr val="tx1"/>
              </a:buClr>
            </a:pPr>
            <a:r>
              <a:rPr lang="en-US" dirty="0"/>
              <a:t>What makes the updated version of VA Form 21-686c (September 2018 or later) different from its previous version?</a:t>
            </a:r>
          </a:p>
          <a:p>
            <a:pPr>
              <a:spcAft>
                <a:spcPts val="0"/>
              </a:spcAft>
              <a:buClr>
                <a:schemeClr val="tx1"/>
              </a:buClr>
            </a:pPr>
            <a:endParaRPr lang="en-US" dirty="0"/>
          </a:p>
          <a:p>
            <a:pPr>
              <a:spcAft>
                <a:spcPts val="0"/>
              </a:spcAft>
              <a:buClr>
                <a:schemeClr val="tx1"/>
              </a:buClr>
            </a:pPr>
            <a:r>
              <a:rPr lang="en-US" b="1" dirty="0"/>
              <a:t>The updated form provides instructions that give the requirements that must be provided for each type of claimed dependent to the Veteran prior to submitting the claim.  </a:t>
            </a:r>
          </a:p>
          <a:p>
            <a:pPr>
              <a:spcAft>
                <a:spcPts val="0"/>
              </a:spcAft>
              <a:buClr>
                <a:schemeClr val="tx1"/>
              </a:buClr>
            </a:pPr>
            <a:endParaRPr lang="en-US" b="1" dirty="0"/>
          </a:p>
          <a:p>
            <a:pPr>
              <a:spcAft>
                <a:spcPts val="0"/>
              </a:spcAft>
              <a:buClr>
                <a:schemeClr val="tx1"/>
              </a:buClr>
            </a:pPr>
            <a:r>
              <a:rPr lang="en-US" b="1" dirty="0"/>
              <a:t>This means that if information is missing, VA does not undertake additional development to obtain the missing information because VA already informed the Veteran what was needed to grant benefits.</a:t>
            </a:r>
          </a:p>
          <a:p>
            <a:pPr>
              <a:spcAft>
                <a:spcPts val="0"/>
              </a:spcAft>
              <a:buClr>
                <a:schemeClr val="tx1"/>
              </a:buClr>
            </a:pPr>
            <a:endParaRPr lang="en-US" dirty="0"/>
          </a:p>
        </p:txBody>
      </p:sp>
      <p:sp>
        <p:nvSpPr>
          <p:cNvPr id="7" name="Slide Number Placeholder 6" hidden="1"/>
          <p:cNvSpPr>
            <a:spLocks noGrp="1"/>
          </p:cNvSpPr>
          <p:nvPr>
            <p:ph type="sldNum" sz="quarter" idx="12"/>
            <p:custDataLst>
              <p:tags r:id="rId3"/>
            </p:custDataLst>
          </p:nvPr>
        </p:nvSpPr>
        <p:spPr>
          <a:xfrm>
            <a:off x="6931152" y="6601982"/>
            <a:ext cx="2133600" cy="365125"/>
          </a:xfrm>
        </p:spPr>
        <p:txBody>
          <a:bodyPr/>
          <a:lstStyle/>
          <a:p>
            <a:pPr>
              <a:defRPr/>
            </a:pPr>
            <a:fld id="{BA44DA10-E7DA-4D11-84EC-1518B97780F6}" type="slidenum">
              <a:rPr lang="en-US" smtClean="0"/>
              <a:pPr>
                <a:defRPr/>
              </a:pPr>
              <a:t>25</a:t>
            </a:fld>
            <a:endParaRPr lang="en-US" dirty="0"/>
          </a:p>
        </p:txBody>
      </p:sp>
      <p:sp>
        <p:nvSpPr>
          <p:cNvPr id="9" name="Slide Number Placeholder 3">
            <a:extLst>
              <a:ext uri="{FF2B5EF4-FFF2-40B4-BE49-F238E27FC236}">
                <a16:creationId xmlns:a16="http://schemas.microsoft.com/office/drawing/2014/main" id="{3AFBE828-89B9-429E-ADA5-DE9E36BD6F99}"/>
              </a:ext>
            </a:extLst>
          </p:cNvPr>
          <p:cNvSpPr txBox="1">
            <a:spLocks/>
          </p:cNvSpPr>
          <p:nvPr>
            <p:custDataLst>
              <p:tags r:id="rId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254"/>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25</a:t>
            </a:fld>
            <a:endParaRPr lang="en-US" dirty="0"/>
          </a:p>
        </p:txBody>
      </p:sp>
    </p:spTree>
    <p:extLst>
      <p:ext uri="{BB962C8B-B14F-4D97-AF65-F5344CB8AC3E}">
        <p14:creationId xmlns:p14="http://schemas.microsoft.com/office/powerpoint/2010/main" val="111572306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A54ED-174B-4171-84B0-9ED32B522C9C}"/>
              </a:ext>
            </a:extLst>
          </p:cNvPr>
          <p:cNvSpPr>
            <a:spLocks noGrp="1"/>
          </p:cNvSpPr>
          <p:nvPr>
            <p:ph type="title"/>
          </p:nvPr>
        </p:nvSpPr>
        <p:spPr>
          <a:xfrm>
            <a:off x="0" y="541427"/>
            <a:ext cx="9144000" cy="1055361"/>
          </a:xfrm>
        </p:spPr>
        <p:txBody>
          <a:bodyPr>
            <a:normAutofit/>
          </a:bodyPr>
          <a:lstStyle/>
          <a:p>
            <a:r>
              <a:rPr lang="en-US" dirty="0"/>
              <a:t>Topic 3: Claims Establishment and</a:t>
            </a:r>
            <a:br>
              <a:rPr lang="en-US" dirty="0"/>
            </a:br>
            <a:r>
              <a:rPr lang="en-US" dirty="0"/>
              <a:t>System Updates</a:t>
            </a:r>
          </a:p>
        </p:txBody>
      </p:sp>
      <p:sp>
        <p:nvSpPr>
          <p:cNvPr id="4" name="Slide Number Placeholder 3">
            <a:extLst>
              <a:ext uri="{FF2B5EF4-FFF2-40B4-BE49-F238E27FC236}">
                <a16:creationId xmlns:a16="http://schemas.microsoft.com/office/drawing/2014/main" id="{61AD3FA9-798B-4E25-B74B-4521238946F6}"/>
              </a:ext>
            </a:extLst>
          </p:cNvPr>
          <p:cNvSpPr>
            <a:spLocks noGrp="1"/>
          </p:cNvSpPr>
          <p:nvPr>
            <p:ph type="sldNum" sz="quarter" idx="12"/>
          </p:nvPr>
        </p:nvSpPr>
        <p:spPr/>
        <p:txBody>
          <a:bodyPr/>
          <a:lstStyle/>
          <a:p>
            <a:fld id="{7C414AED-89CE-4A48-8B2B-1B3A5C68EA2A}" type="slidenum">
              <a:rPr lang="en-US" smtClean="0"/>
              <a:pPr/>
              <a:t>26</a:t>
            </a:fld>
            <a:endParaRPr lang="en-US" dirty="0"/>
          </a:p>
        </p:txBody>
      </p:sp>
      <p:pic>
        <p:nvPicPr>
          <p:cNvPr id="5" name="Picture 4" descr="Man at computer&#10;&#10;Description automatically generated">
            <a:extLst>
              <a:ext uri="{FF2B5EF4-FFF2-40B4-BE49-F238E27FC236}">
                <a16:creationId xmlns:a16="http://schemas.microsoft.com/office/drawing/2014/main" id="{A801E479-1130-49DB-8D4A-0814EAB974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0822" y="1902884"/>
            <a:ext cx="2959985" cy="19733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Woman at computer&#10;&#10;Description automatically generated">
            <a:extLst>
              <a:ext uri="{FF2B5EF4-FFF2-40B4-BE49-F238E27FC236}">
                <a16:creationId xmlns:a16="http://schemas.microsoft.com/office/drawing/2014/main" id="{00FF5135-7FB7-4C22-84E8-58AF921514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1463" y="4243261"/>
            <a:ext cx="2778037" cy="18170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Man helping a man in wheelchair&#10;&#10;Description automatically generated">
            <a:extLst>
              <a:ext uri="{FF2B5EF4-FFF2-40B4-BE49-F238E27FC236}">
                <a16:creationId xmlns:a16="http://schemas.microsoft.com/office/drawing/2014/main" id="{A4309650-BDE3-4183-9611-5BCD9D2B5A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7175" y="4243261"/>
            <a:ext cx="2959983" cy="18170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descr="Man helping couple&#10;&#10;Description automatically generated">
            <a:extLst>
              <a:ext uri="{FF2B5EF4-FFF2-40B4-BE49-F238E27FC236}">
                <a16:creationId xmlns:a16="http://schemas.microsoft.com/office/drawing/2014/main" id="{F9B571B1-5F91-4429-ACB2-98CE420B26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1463" y="1902884"/>
            <a:ext cx="2778037" cy="19733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70340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541427"/>
            <a:ext cx="9144000" cy="540282"/>
          </a:xfrm>
        </p:spPr>
        <p:txBody>
          <a:bodyPr/>
          <a:lstStyle/>
          <a:p>
            <a:r>
              <a:rPr lang="en-US" dirty="0"/>
              <a:t>End Product (EP) Control</a:t>
            </a:r>
          </a:p>
        </p:txBody>
      </p:sp>
      <p:sp>
        <p:nvSpPr>
          <p:cNvPr id="3" name="Content Placeholder 2"/>
          <p:cNvSpPr>
            <a:spLocks noGrp="1"/>
          </p:cNvSpPr>
          <p:nvPr>
            <p:ph idx="1"/>
            <p:custDataLst>
              <p:tags r:id="rId2"/>
            </p:custDataLst>
          </p:nvPr>
        </p:nvSpPr>
        <p:spPr>
          <a:xfrm>
            <a:off x="457200" y="1460310"/>
            <a:ext cx="8229600" cy="4339717"/>
          </a:xfrm>
        </p:spPr>
        <p:txBody>
          <a:bodyPr>
            <a:normAutofit/>
          </a:bodyPr>
          <a:lstStyle/>
          <a:p>
            <a:pPr marL="0" indent="0">
              <a:buNone/>
            </a:pPr>
            <a:r>
              <a:rPr lang="en-US" dirty="0">
                <a:latin typeface="+mj-lt"/>
                <a:cs typeface="Times New Roman" panose="02020603050405020304" pitchFamily="18" charset="0"/>
              </a:rPr>
              <a:t>EP 130 - established when VA receives a claim for additional benefits for dependents either</a:t>
            </a:r>
          </a:p>
          <a:p>
            <a:pPr marL="225425"/>
            <a:r>
              <a:rPr lang="en-US" dirty="0">
                <a:latin typeface="+mj-lt"/>
                <a:cs typeface="Times New Roman" panose="02020603050405020304" pitchFamily="18" charset="0"/>
              </a:rPr>
              <a:t>by itself, </a:t>
            </a:r>
          </a:p>
          <a:p>
            <a:pPr marL="225425"/>
            <a:r>
              <a:rPr lang="en-US" dirty="0">
                <a:latin typeface="+mj-lt"/>
                <a:cs typeface="Times New Roman" panose="02020603050405020304" pitchFamily="18" charset="0"/>
              </a:rPr>
              <a:t>in conjunction with or while an EP 020 or 040 is pending, or</a:t>
            </a:r>
          </a:p>
          <a:p>
            <a:pPr marL="225425" indent="-228600"/>
            <a:r>
              <a:rPr lang="en-US" dirty="0">
                <a:cs typeface="Times New Roman" panose="02020603050405020304" pitchFamily="18" charset="0"/>
              </a:rPr>
              <a:t>while EP 110/010 is pending under the circumstances noted on the exception on the next slide</a:t>
            </a:r>
            <a:endParaRPr lang="en-US" dirty="0">
              <a:latin typeface="+mj-lt"/>
              <a:cs typeface="Times New Roman" panose="02020603050405020304" pitchFamily="18" charset="0"/>
            </a:endParaRPr>
          </a:p>
          <a:p>
            <a:pPr marL="0" lvl="1" indent="0">
              <a:buNone/>
            </a:pPr>
            <a:endParaRPr lang="en-US" sz="2000" dirty="0">
              <a:latin typeface="+mj-lt"/>
              <a:cs typeface="Times New Roman" panose="02020603050405020304" pitchFamily="18" charset="0"/>
            </a:endParaRPr>
          </a:p>
          <a:p>
            <a:pPr marL="0" lvl="1" indent="0">
              <a:buNone/>
            </a:pPr>
            <a:r>
              <a:rPr lang="en-US" sz="2000" dirty="0">
                <a:latin typeface="+mj-lt"/>
                <a:cs typeface="Times New Roman" panose="02020603050405020304" pitchFamily="18" charset="0"/>
              </a:rPr>
              <a:t>EP 130 is the most common EP used to control claims for additional benefits for dependents.</a:t>
            </a:r>
          </a:p>
          <a:p>
            <a:pPr marL="342900" lvl="1" indent="0">
              <a:buNone/>
            </a:pPr>
            <a:endParaRPr lang="en-US"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27</a:t>
            </a:fld>
            <a:endParaRPr lang="en-US" dirty="0"/>
          </a:p>
        </p:txBody>
      </p:sp>
    </p:spTree>
    <p:extLst>
      <p:ext uri="{BB962C8B-B14F-4D97-AF65-F5344CB8AC3E}">
        <p14:creationId xmlns:p14="http://schemas.microsoft.com/office/powerpoint/2010/main" val="62647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541427"/>
            <a:ext cx="9144000" cy="540282"/>
          </a:xfrm>
        </p:spPr>
        <p:txBody>
          <a:bodyPr/>
          <a:lstStyle/>
          <a:p>
            <a:r>
              <a:rPr lang="en-US" dirty="0"/>
              <a:t>End Product (EP) Control</a:t>
            </a:r>
          </a:p>
        </p:txBody>
      </p:sp>
      <p:sp>
        <p:nvSpPr>
          <p:cNvPr id="3" name="Content Placeholder 2"/>
          <p:cNvSpPr>
            <a:spLocks noGrp="1"/>
          </p:cNvSpPr>
          <p:nvPr>
            <p:ph idx="1"/>
            <p:custDataLst>
              <p:tags r:id="rId2"/>
            </p:custDataLst>
          </p:nvPr>
        </p:nvSpPr>
        <p:spPr>
          <a:xfrm>
            <a:off x="457200" y="1460310"/>
            <a:ext cx="8229600" cy="4339718"/>
          </a:xfrm>
        </p:spPr>
        <p:txBody>
          <a:bodyPr>
            <a:normAutofit/>
          </a:bodyPr>
          <a:lstStyle/>
          <a:p>
            <a:pPr marL="0" indent="0">
              <a:buNone/>
            </a:pPr>
            <a:r>
              <a:rPr lang="en-US" dirty="0">
                <a:cs typeface="Times New Roman" panose="02020603050405020304" pitchFamily="18" charset="0"/>
              </a:rPr>
              <a:t>EP 110/010 - If a claim for additional compensation for dependents is received in conjunction with an original claim for disability compensation or while an EP 110/010 is being developed</a:t>
            </a:r>
          </a:p>
          <a:p>
            <a:pPr marL="225425"/>
            <a:r>
              <a:rPr lang="en-US" dirty="0">
                <a:cs typeface="Times New Roman" panose="02020603050405020304" pitchFamily="18" charset="0"/>
              </a:rPr>
              <a:t>add dependency contentions to existing EP 110/010, and</a:t>
            </a:r>
          </a:p>
          <a:p>
            <a:pPr marL="225425"/>
            <a:r>
              <a:rPr lang="en-US" dirty="0">
                <a:cs typeface="Times New Roman" panose="02020603050405020304" pitchFamily="18" charset="0"/>
              </a:rPr>
              <a:t>do not establish a separate EP 130</a:t>
            </a:r>
            <a:endParaRPr lang="en-US" sz="1200" i="1" dirty="0">
              <a:cs typeface="Times New Roman" panose="02020603050405020304" pitchFamily="18" charset="0"/>
            </a:endParaRPr>
          </a:p>
          <a:p>
            <a:pPr marL="0" indent="0">
              <a:buNone/>
            </a:pPr>
            <a:endParaRPr lang="en-US" i="1" dirty="0">
              <a:cs typeface="Times New Roman" panose="02020603050405020304" pitchFamily="18" charset="0"/>
            </a:endParaRPr>
          </a:p>
          <a:p>
            <a:pPr marL="0" indent="0">
              <a:buNone/>
            </a:pPr>
            <a:r>
              <a:rPr lang="en-US" i="1" u="sng" dirty="0">
                <a:cs typeface="Times New Roman" panose="02020603050405020304" pitchFamily="18" charset="0"/>
              </a:rPr>
              <a:t>Exception</a:t>
            </a:r>
            <a:r>
              <a:rPr lang="en-US" i="1" dirty="0">
                <a:cs typeface="Times New Roman" panose="02020603050405020304" pitchFamily="18" charset="0"/>
              </a:rPr>
              <a:t>: </a:t>
            </a:r>
            <a:r>
              <a:rPr lang="en-US" dirty="0">
                <a:cs typeface="Times New Roman" panose="02020603050405020304" pitchFamily="18" charset="0"/>
              </a:rPr>
              <a:t>If a rating was completed on EP 010/110, assigning a combined evaluation of at least 30%, but deferring at least one issue for further development, and a claim for additional benefits for a dependent(s) is received, an EP 130 should be established for that claim.</a:t>
            </a:r>
            <a:endParaRPr lang="en-US" i="1" dirty="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28</a:t>
            </a:fld>
            <a:endParaRPr lang="en-US" dirty="0"/>
          </a:p>
        </p:txBody>
      </p:sp>
    </p:spTree>
    <p:extLst>
      <p:ext uri="{BB962C8B-B14F-4D97-AF65-F5344CB8AC3E}">
        <p14:creationId xmlns:p14="http://schemas.microsoft.com/office/powerpoint/2010/main" val="3629064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541427"/>
            <a:ext cx="9144000" cy="540282"/>
          </a:xfrm>
        </p:spPr>
        <p:txBody>
          <a:bodyPr/>
          <a:lstStyle/>
          <a:p>
            <a:r>
              <a:rPr lang="en-US" dirty="0"/>
              <a:t>End Product (EP) Control</a:t>
            </a:r>
          </a:p>
        </p:txBody>
      </p:sp>
      <p:sp>
        <p:nvSpPr>
          <p:cNvPr id="3" name="Content Placeholder 2"/>
          <p:cNvSpPr>
            <a:spLocks noGrp="1"/>
          </p:cNvSpPr>
          <p:nvPr>
            <p:ph idx="1"/>
            <p:custDataLst>
              <p:tags r:id="rId2"/>
            </p:custDataLst>
          </p:nvPr>
        </p:nvSpPr>
        <p:spPr>
          <a:xfrm>
            <a:off x="457200" y="1460310"/>
            <a:ext cx="8229600" cy="4856263"/>
          </a:xfrm>
        </p:spPr>
        <p:txBody>
          <a:bodyPr>
            <a:normAutofit/>
          </a:bodyPr>
          <a:lstStyle/>
          <a:p>
            <a:pPr marL="0" indent="0">
              <a:buNone/>
            </a:pPr>
            <a:r>
              <a:rPr lang="en-US" dirty="0">
                <a:cs typeface="Times New Roman" panose="02020603050405020304" pitchFamily="18" charset="0"/>
              </a:rPr>
              <a:t>EP 020 (</a:t>
            </a:r>
            <a:r>
              <a:rPr lang="en-US" i="1" dirty="0">
                <a:cs typeface="Times New Roman" panose="02020603050405020304" pitchFamily="18" charset="0"/>
              </a:rPr>
              <a:t>helpless child EP</a:t>
            </a:r>
            <a:r>
              <a:rPr lang="en-US" dirty="0">
                <a:cs typeface="Times New Roman" panose="02020603050405020304" pitchFamily="18" charset="0"/>
              </a:rPr>
              <a:t>) – When a Veteran files a claim for additional compensation for a child incapable of self-support, a rating EP is used to control the decision</a:t>
            </a:r>
          </a:p>
          <a:p>
            <a:pPr marL="225425"/>
            <a:r>
              <a:rPr lang="en-US" dirty="0">
                <a:cs typeface="Times New Roman" panose="02020603050405020304" pitchFamily="18" charset="0"/>
              </a:rPr>
              <a:t>These claims require reviewing medical evidence, and</a:t>
            </a:r>
          </a:p>
          <a:p>
            <a:pPr marL="225425"/>
            <a:r>
              <a:rPr lang="en-US" dirty="0">
                <a:cs typeface="Times New Roman" panose="02020603050405020304" pitchFamily="18" charset="0"/>
              </a:rPr>
              <a:t>Rating decision completed by RVSR required for determination</a:t>
            </a: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r>
              <a:rPr lang="en-US" dirty="0">
                <a:cs typeface="Times New Roman" panose="02020603050405020304" pitchFamily="18" charset="0"/>
              </a:rPr>
              <a:t>Examples: </a:t>
            </a:r>
          </a:p>
          <a:p>
            <a:r>
              <a:rPr lang="en-US" dirty="0">
                <a:cs typeface="Times New Roman" panose="02020603050405020304" pitchFamily="18" charset="0"/>
              </a:rPr>
              <a:t>Helpless child claim received with original claim for disability comp, all conditions worked under EP 110/010</a:t>
            </a:r>
          </a:p>
          <a:p>
            <a:r>
              <a:rPr lang="en-US" dirty="0">
                <a:cs typeface="Times New Roman" panose="02020603050405020304" pitchFamily="18" charset="0"/>
              </a:rPr>
              <a:t>Claim received for spouse, child, and helpless child is split into EP 130 (spouse, child) and EP 020 (helpless child)</a:t>
            </a:r>
          </a:p>
          <a:p>
            <a:pPr marL="0" indent="0">
              <a:buNone/>
            </a:pPr>
            <a:endParaRPr lang="en-US" dirty="0">
              <a:cs typeface="Times New Roman" panose="02020603050405020304" pitchFamily="18" charset="0"/>
            </a:endParaRP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29</a:t>
            </a:fld>
            <a:endParaRPr lang="en-US" dirty="0"/>
          </a:p>
        </p:txBody>
      </p:sp>
    </p:spTree>
    <p:extLst>
      <p:ext uri="{BB962C8B-B14F-4D97-AF65-F5344CB8AC3E}">
        <p14:creationId xmlns:p14="http://schemas.microsoft.com/office/powerpoint/2010/main" val="2068486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81F087-6106-4808-9C3B-3A4CBC3DE9ED}"/>
              </a:ext>
            </a:extLst>
          </p:cNvPr>
          <p:cNvSpPr>
            <a:spLocks noGrp="1"/>
          </p:cNvSpPr>
          <p:nvPr>
            <p:ph type="title"/>
            <p:custDataLst>
              <p:tags r:id="rId1"/>
            </p:custDataLst>
          </p:nvPr>
        </p:nvSpPr>
        <p:spPr>
          <a:xfrm>
            <a:off x="0" y="541427"/>
            <a:ext cx="9144000" cy="688294"/>
          </a:xfrm>
        </p:spPr>
        <p:txBody>
          <a:bodyPr/>
          <a:lstStyle/>
          <a:p>
            <a:r>
              <a:rPr lang="en-US" dirty="0"/>
              <a:t>Lesson Objectives</a:t>
            </a:r>
          </a:p>
        </p:txBody>
      </p:sp>
      <p:sp>
        <p:nvSpPr>
          <p:cNvPr id="3" name="Content Placeholder 2"/>
          <p:cNvSpPr>
            <a:spLocks noGrp="1"/>
          </p:cNvSpPr>
          <p:nvPr>
            <p:ph idx="1"/>
            <p:custDataLst>
              <p:tags r:id="rId2"/>
            </p:custDataLst>
          </p:nvPr>
        </p:nvSpPr>
        <p:spPr>
          <a:xfrm>
            <a:off x="457200" y="1271761"/>
            <a:ext cx="8229600" cy="5035941"/>
          </a:xfrm>
        </p:spPr>
        <p:txBody>
          <a:bodyPr>
            <a:noAutofit/>
          </a:bodyPr>
          <a:lstStyle/>
          <a:p>
            <a:pPr lvl="0" hangingPunct="0"/>
            <a:r>
              <a:rPr lang="en-US" dirty="0"/>
              <a:t>Discuss the potential changes to fully developed claim (FDC) status based on given scenarios and claim circumstances</a:t>
            </a:r>
          </a:p>
          <a:p>
            <a:pPr lvl="0" hangingPunct="0"/>
            <a:r>
              <a:rPr lang="en-US" dirty="0"/>
              <a:t>Recall the procedures to follow when a Veteran claims entitlement to additional compensation for a dependent using a non-prescribed form</a:t>
            </a:r>
          </a:p>
          <a:p>
            <a:pPr lvl="0" hangingPunct="0"/>
            <a:r>
              <a:rPr lang="en-US" dirty="0"/>
              <a:t>Recall the procedures to follow when a Veteran’s claim for additional compensation for a dependent is not substantially complete</a:t>
            </a:r>
            <a:endParaRPr lang="en-US" sz="1800" dirty="0"/>
          </a:p>
          <a:p>
            <a:pPr lvl="0"/>
            <a:endParaRPr lang="en-US" sz="1800"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3</a:t>
            </a:fld>
            <a:endParaRPr lang="en-US" dirty="0"/>
          </a:p>
        </p:txBody>
      </p:sp>
    </p:spTree>
    <p:extLst>
      <p:ext uri="{BB962C8B-B14F-4D97-AF65-F5344CB8AC3E}">
        <p14:creationId xmlns:p14="http://schemas.microsoft.com/office/powerpoint/2010/main" val="726765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541427"/>
            <a:ext cx="9144000" cy="540282"/>
          </a:xfrm>
        </p:spPr>
        <p:txBody>
          <a:bodyPr/>
          <a:lstStyle/>
          <a:p>
            <a:r>
              <a:rPr lang="en-US" dirty="0"/>
              <a:t>Contentions</a:t>
            </a:r>
          </a:p>
        </p:txBody>
      </p:sp>
      <p:sp>
        <p:nvSpPr>
          <p:cNvPr id="3" name="Content Placeholder 2"/>
          <p:cNvSpPr>
            <a:spLocks noGrp="1"/>
          </p:cNvSpPr>
          <p:nvPr>
            <p:ph idx="1"/>
            <p:custDataLst>
              <p:tags r:id="rId2"/>
            </p:custDataLst>
          </p:nvPr>
        </p:nvSpPr>
        <p:spPr>
          <a:xfrm>
            <a:off x="457200" y="1378424"/>
            <a:ext cx="8229600" cy="4421603"/>
          </a:xfrm>
        </p:spPr>
        <p:txBody>
          <a:bodyPr>
            <a:normAutofit/>
          </a:bodyPr>
          <a:lstStyle/>
          <a:p>
            <a:pPr>
              <a:spcAft>
                <a:spcPts val="600"/>
              </a:spcAft>
            </a:pPr>
            <a:r>
              <a:rPr lang="en-US" dirty="0">
                <a:latin typeface="+mj-lt"/>
              </a:rPr>
              <a:t>Add individual contentions in VBMS for </a:t>
            </a:r>
            <a:r>
              <a:rPr lang="en-US" i="1" dirty="0">
                <a:latin typeface="+mj-lt"/>
              </a:rPr>
              <a:t>each</a:t>
            </a:r>
            <a:r>
              <a:rPr lang="en-US" dirty="0">
                <a:latin typeface="+mj-lt"/>
              </a:rPr>
              <a:t> dependent under the appropriate EP in VBMS. </a:t>
            </a:r>
          </a:p>
          <a:p>
            <a:pPr>
              <a:spcAft>
                <a:spcPts val="600"/>
              </a:spcAft>
            </a:pPr>
            <a:endParaRPr lang="en-US" sz="1600" dirty="0">
              <a:latin typeface="+mj-lt"/>
            </a:endParaRPr>
          </a:p>
          <a:p>
            <a:pPr marL="0" indent="0">
              <a:spcAft>
                <a:spcPts val="600"/>
              </a:spcAft>
              <a:buNone/>
            </a:pPr>
            <a:r>
              <a:rPr lang="en-US" dirty="0">
                <a:latin typeface="+mj-lt"/>
              </a:rPr>
              <a:t>Example:</a:t>
            </a:r>
          </a:p>
          <a:p>
            <a:r>
              <a:rPr lang="en-US" dirty="0">
                <a:latin typeface="+mj-lt"/>
                <a:cs typeface="Times New Roman" panose="02020603050405020304" pitchFamily="18" charset="0"/>
              </a:rPr>
              <a:t>dependency claim for [</a:t>
            </a:r>
            <a:r>
              <a:rPr lang="en-US" b="1" dirty="0">
                <a:latin typeface="+mj-lt"/>
                <a:cs typeface="Times New Roman" panose="02020603050405020304" pitchFamily="18" charset="0"/>
              </a:rPr>
              <a:t>name of spouse</a:t>
            </a:r>
            <a:r>
              <a:rPr lang="en-US" dirty="0">
                <a:latin typeface="+mj-lt"/>
                <a:cs typeface="Times New Roman" panose="02020603050405020304" pitchFamily="18" charset="0"/>
              </a:rPr>
              <a:t>]</a:t>
            </a:r>
          </a:p>
          <a:p>
            <a:r>
              <a:rPr lang="en-US" dirty="0">
                <a:latin typeface="+mj-lt"/>
                <a:cs typeface="Times New Roman" panose="02020603050405020304" pitchFamily="18" charset="0"/>
              </a:rPr>
              <a:t>dependency claim for [</a:t>
            </a:r>
            <a:r>
              <a:rPr lang="en-US" b="1" dirty="0">
                <a:latin typeface="+mj-lt"/>
                <a:cs typeface="Times New Roman" panose="02020603050405020304" pitchFamily="18" charset="0"/>
              </a:rPr>
              <a:t>name of child</a:t>
            </a:r>
            <a:r>
              <a:rPr lang="en-US" dirty="0">
                <a:latin typeface="+mj-lt"/>
                <a:cs typeface="Times New Roman" panose="02020603050405020304" pitchFamily="18" charset="0"/>
              </a:rPr>
              <a:t>]</a:t>
            </a:r>
          </a:p>
          <a:p>
            <a:pPr marL="230188" lvl="1" indent="0">
              <a:spcAft>
                <a:spcPts val="600"/>
              </a:spcAft>
              <a:buNone/>
            </a:pPr>
            <a:endParaRPr lang="en-US" sz="1600" dirty="0">
              <a:latin typeface="+mj-lt"/>
              <a:cs typeface="Times New Roman" panose="02020603050405020304" pitchFamily="18" charset="0"/>
            </a:endParaRPr>
          </a:p>
          <a:p>
            <a:r>
              <a:rPr lang="en-US" dirty="0"/>
              <a:t>Classification – Administrative Issue</a:t>
            </a:r>
          </a:p>
          <a:p>
            <a:pPr marL="0" indent="0">
              <a:buNone/>
            </a:pPr>
            <a:endParaRPr lang="en-US" sz="1600" dirty="0"/>
          </a:p>
          <a:p>
            <a:r>
              <a:rPr lang="en-US" dirty="0"/>
              <a:t>Medical – No</a:t>
            </a: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30</a:t>
            </a:fld>
            <a:endParaRPr lang="en-US" dirty="0"/>
          </a:p>
        </p:txBody>
      </p:sp>
    </p:spTree>
    <p:extLst>
      <p:ext uri="{BB962C8B-B14F-4D97-AF65-F5344CB8AC3E}">
        <p14:creationId xmlns:p14="http://schemas.microsoft.com/office/powerpoint/2010/main" val="2508016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541427"/>
            <a:ext cx="9144000" cy="1014418"/>
          </a:xfrm>
        </p:spPr>
        <p:txBody>
          <a:bodyPr/>
          <a:lstStyle/>
          <a:p>
            <a:pPr hangingPunct="0">
              <a:spcBef>
                <a:spcPts val="0"/>
              </a:spcBef>
              <a:spcAft>
                <a:spcPts val="0"/>
              </a:spcAft>
            </a:pPr>
            <a:r>
              <a:rPr lang="en-US" dirty="0">
                <a:ea typeface="Times New Roman"/>
              </a:rPr>
              <a:t>Dependent Development and </a:t>
            </a:r>
            <a:br>
              <a:rPr lang="en-US" dirty="0">
                <a:ea typeface="Times New Roman"/>
              </a:rPr>
            </a:br>
            <a:r>
              <a:rPr lang="en-US" dirty="0">
                <a:ea typeface="Times New Roman"/>
              </a:rPr>
              <a:t>Fully Developed Claims</a:t>
            </a:r>
            <a:endParaRPr lang="en-US" dirty="0"/>
          </a:p>
        </p:txBody>
      </p:sp>
      <p:sp>
        <p:nvSpPr>
          <p:cNvPr id="3" name="Content Placeholder 2"/>
          <p:cNvSpPr>
            <a:spLocks noGrp="1"/>
          </p:cNvSpPr>
          <p:nvPr>
            <p:ph idx="1"/>
            <p:custDataLst>
              <p:tags r:id="rId2"/>
            </p:custDataLst>
          </p:nvPr>
        </p:nvSpPr>
        <p:spPr>
          <a:xfrm>
            <a:off x="457200" y="1787856"/>
            <a:ext cx="8229600" cy="4107978"/>
          </a:xfrm>
        </p:spPr>
        <p:txBody>
          <a:bodyPr>
            <a:normAutofit/>
          </a:bodyPr>
          <a:lstStyle/>
          <a:p>
            <a:pPr marL="0" indent="0">
              <a:buNone/>
            </a:pPr>
            <a:r>
              <a:rPr lang="en-US" dirty="0"/>
              <a:t>VA does not treat claims for additional benefits for a dependent(s) on their own as an FDC</a:t>
            </a:r>
            <a:r>
              <a:rPr lang="en-US" dirty="0">
                <a:latin typeface="+mn-lt"/>
                <a:cs typeface="Times New Roman" panose="02020603050405020304" pitchFamily="18" charset="0"/>
              </a:rPr>
              <a:t>, but their receipt can impact the FDC claim status of a fully developed claim.</a:t>
            </a:r>
          </a:p>
          <a:p>
            <a:pPr marL="0" indent="0">
              <a:buNone/>
            </a:pPr>
            <a:endParaRPr lang="en-US" dirty="0">
              <a:latin typeface="+mn-lt"/>
              <a:cs typeface="Times New Roman" panose="02020603050405020304" pitchFamily="18" charset="0"/>
            </a:endParaRPr>
          </a:p>
          <a:p>
            <a:r>
              <a:rPr lang="en-US" dirty="0">
                <a:latin typeface="+mn-lt"/>
                <a:cs typeface="Times New Roman" panose="02020603050405020304" pitchFamily="18" charset="0"/>
              </a:rPr>
              <a:t>An FDC and a claim for additional compensation for a dependent(s) (on the prescribed form and substantially complete) is received on the same day, there is no impact to the FDC status of the disability compensation claim (</a:t>
            </a:r>
            <a:r>
              <a:rPr lang="en-US" i="1" dirty="0">
                <a:latin typeface="+mn-lt"/>
                <a:cs typeface="Times New Roman" panose="02020603050405020304" pitchFamily="18" charset="0"/>
              </a:rPr>
              <a:t>Fully Developed Claim</a:t>
            </a:r>
            <a:r>
              <a:rPr lang="en-US" dirty="0">
                <a:latin typeface="+mn-lt"/>
                <a:cs typeface="Times New Roman" panose="02020603050405020304" pitchFamily="18" charset="0"/>
              </a:rPr>
              <a:t>)</a:t>
            </a:r>
          </a:p>
          <a:p>
            <a:pPr marL="0" indent="0">
              <a:buNone/>
            </a:pPr>
            <a:endParaRPr lang="en-US" dirty="0">
              <a:latin typeface="+mj-lt"/>
              <a:cs typeface="Times New Roman" panose="02020603050405020304" pitchFamily="18" charset="0"/>
            </a:endParaRPr>
          </a:p>
          <a:p>
            <a:pPr marL="0" indent="0">
              <a:buNone/>
            </a:pPr>
            <a:endParaRPr lang="en-US" dirty="0">
              <a:latin typeface="+mj-lt"/>
              <a:cs typeface="Times New Roman" panose="02020603050405020304" pitchFamily="18" charset="0"/>
            </a:endParaRP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31</a:t>
            </a:fld>
            <a:endParaRPr lang="en-US" dirty="0"/>
          </a:p>
        </p:txBody>
      </p:sp>
    </p:spTree>
    <p:extLst>
      <p:ext uri="{BB962C8B-B14F-4D97-AF65-F5344CB8AC3E}">
        <p14:creationId xmlns:p14="http://schemas.microsoft.com/office/powerpoint/2010/main" val="1386343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541427"/>
            <a:ext cx="9144000" cy="1014418"/>
          </a:xfrm>
        </p:spPr>
        <p:txBody>
          <a:bodyPr/>
          <a:lstStyle/>
          <a:p>
            <a:pPr hangingPunct="0">
              <a:spcBef>
                <a:spcPts val="0"/>
              </a:spcBef>
              <a:spcAft>
                <a:spcPts val="0"/>
              </a:spcAft>
            </a:pPr>
            <a:r>
              <a:rPr lang="en-US" dirty="0">
                <a:ea typeface="Times New Roman"/>
              </a:rPr>
              <a:t>Dependent Development and </a:t>
            </a:r>
            <a:br>
              <a:rPr lang="en-US" dirty="0">
                <a:ea typeface="Times New Roman"/>
              </a:rPr>
            </a:br>
            <a:r>
              <a:rPr lang="en-US" dirty="0">
                <a:ea typeface="Times New Roman"/>
              </a:rPr>
              <a:t>Fully Developed Claims</a:t>
            </a:r>
            <a:endParaRPr lang="en-US" dirty="0"/>
          </a:p>
        </p:txBody>
      </p:sp>
      <p:sp>
        <p:nvSpPr>
          <p:cNvPr id="3" name="Content Placeholder 2"/>
          <p:cNvSpPr>
            <a:spLocks noGrp="1"/>
          </p:cNvSpPr>
          <p:nvPr>
            <p:ph idx="1"/>
            <p:custDataLst>
              <p:tags r:id="rId2"/>
            </p:custDataLst>
          </p:nvPr>
        </p:nvSpPr>
        <p:spPr>
          <a:xfrm>
            <a:off x="457200" y="1787855"/>
            <a:ext cx="8229600" cy="4528717"/>
          </a:xfrm>
        </p:spPr>
        <p:txBody>
          <a:bodyPr>
            <a:normAutofit/>
          </a:bodyPr>
          <a:lstStyle/>
          <a:p>
            <a:pPr marL="0" indent="0">
              <a:buNone/>
            </a:pPr>
            <a:r>
              <a:rPr lang="en-US" dirty="0">
                <a:cs typeface="Times New Roman" panose="02020603050405020304" pitchFamily="18" charset="0"/>
              </a:rPr>
              <a:t>A claim for disability compensation must be excluded from the FDC program if:</a:t>
            </a:r>
          </a:p>
          <a:p>
            <a:pPr marL="0" indent="0">
              <a:buNone/>
            </a:pPr>
            <a:endParaRPr lang="en-US" dirty="0">
              <a:cs typeface="Times New Roman" panose="02020603050405020304" pitchFamily="18" charset="0"/>
            </a:endParaRPr>
          </a:p>
          <a:p>
            <a:pPr lvl="0" hangingPunct="0"/>
            <a:r>
              <a:rPr lang="en-US" dirty="0"/>
              <a:t>An FDC is pending and a claim for additional compensation for a dependent(s) is subsequently received (</a:t>
            </a:r>
            <a:r>
              <a:rPr lang="en-US" i="1" dirty="0"/>
              <a:t>FDC Excluded – Additional Claim Submitted</a:t>
            </a:r>
            <a:r>
              <a:rPr lang="en-US" dirty="0"/>
              <a:t>)</a:t>
            </a:r>
          </a:p>
          <a:p>
            <a:pPr lvl="0" hangingPunct="0"/>
            <a:r>
              <a:rPr lang="en-US" dirty="0"/>
              <a:t>An FDC and claim for additional compensation for a dependent(s) is received simultaneously, but the claim for dependent(s) is incomplete or not on the prescribed form (</a:t>
            </a:r>
            <a:r>
              <a:rPr lang="en-US" i="1" dirty="0"/>
              <a:t>FDC Excluded – Necessary Form(s) Not Submitted</a:t>
            </a:r>
            <a:r>
              <a:rPr lang="en-US" dirty="0"/>
              <a:t>)</a:t>
            </a:r>
          </a:p>
          <a:p>
            <a:pPr lvl="0" hangingPunct="0"/>
            <a:r>
              <a:rPr lang="en-US" dirty="0"/>
              <a:t>A claim for additional compensation for a dependent(s) is pending and VA subsequently receives an FDC (</a:t>
            </a:r>
            <a:r>
              <a:rPr lang="en-US" i="1" dirty="0"/>
              <a:t>FDC Excluded – Claim Pending</a:t>
            </a:r>
            <a:r>
              <a:rPr lang="en-US" dirty="0"/>
              <a:t>)</a:t>
            </a:r>
            <a:endParaRPr lang="en-US" dirty="0">
              <a:latin typeface="+mj-lt"/>
              <a:cs typeface="Times New Roman" panose="02020603050405020304" pitchFamily="18" charset="0"/>
            </a:endParaRPr>
          </a:p>
          <a:p>
            <a:pPr marL="0" indent="0">
              <a:buNone/>
            </a:pPr>
            <a:endParaRPr lang="en-US" dirty="0">
              <a:latin typeface="+mj-lt"/>
              <a:cs typeface="Times New Roman" panose="02020603050405020304" pitchFamily="18" charset="0"/>
            </a:endParaRP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32</a:t>
            </a:fld>
            <a:endParaRPr lang="en-US" dirty="0"/>
          </a:p>
        </p:txBody>
      </p:sp>
    </p:spTree>
    <p:extLst>
      <p:ext uri="{BB962C8B-B14F-4D97-AF65-F5344CB8AC3E}">
        <p14:creationId xmlns:p14="http://schemas.microsoft.com/office/powerpoint/2010/main" val="1164697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A54ED-174B-4171-84B0-9ED32B522C9C}"/>
              </a:ext>
            </a:extLst>
          </p:cNvPr>
          <p:cNvSpPr>
            <a:spLocks noGrp="1"/>
          </p:cNvSpPr>
          <p:nvPr>
            <p:ph type="title"/>
          </p:nvPr>
        </p:nvSpPr>
        <p:spPr>
          <a:xfrm>
            <a:off x="0" y="609600"/>
            <a:ext cx="9144000" cy="719912"/>
          </a:xfrm>
        </p:spPr>
        <p:txBody>
          <a:bodyPr>
            <a:normAutofit/>
          </a:bodyPr>
          <a:lstStyle/>
          <a:p>
            <a:r>
              <a:rPr lang="en-US" sz="3200" dirty="0"/>
              <a:t>Knowledge Checks</a:t>
            </a:r>
          </a:p>
        </p:txBody>
      </p:sp>
      <p:sp>
        <p:nvSpPr>
          <p:cNvPr id="4" name="Slide Number Placeholder 3">
            <a:extLst>
              <a:ext uri="{FF2B5EF4-FFF2-40B4-BE49-F238E27FC236}">
                <a16:creationId xmlns:a16="http://schemas.microsoft.com/office/drawing/2014/main" id="{61AD3FA9-798B-4E25-B74B-4521238946F6}"/>
              </a:ext>
            </a:extLst>
          </p:cNvPr>
          <p:cNvSpPr>
            <a:spLocks noGrp="1"/>
          </p:cNvSpPr>
          <p:nvPr>
            <p:ph type="sldNum" sz="quarter" idx="12"/>
          </p:nvPr>
        </p:nvSpPr>
        <p:spPr/>
        <p:txBody>
          <a:bodyPr/>
          <a:lstStyle/>
          <a:p>
            <a:fld id="{7C414AED-89CE-4A48-8B2B-1B3A5C68EA2A}" type="slidenum">
              <a:rPr lang="en-US" smtClean="0"/>
              <a:pPr/>
              <a:t>33</a:t>
            </a:fld>
            <a:endParaRPr lang="en-US" dirty="0"/>
          </a:p>
        </p:txBody>
      </p:sp>
      <p:pic>
        <p:nvPicPr>
          <p:cNvPr id="5" name="Picture 4" descr="A close up of a logo&#10;&#10;Description automatically generated">
            <a:extLst>
              <a:ext uri="{FF2B5EF4-FFF2-40B4-BE49-F238E27FC236}">
                <a16:creationId xmlns:a16="http://schemas.microsoft.com/office/drawing/2014/main" id="{68564CEF-BB3A-4B6F-9CEC-8BCF3CC172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6966" y="1686482"/>
            <a:ext cx="4976867" cy="3794712"/>
          </a:xfrm>
          <a:prstGeom prst="rect">
            <a:avLst/>
          </a:prstGeom>
        </p:spPr>
      </p:pic>
    </p:spTree>
    <p:extLst>
      <p:ext uri="{BB962C8B-B14F-4D97-AF65-F5344CB8AC3E}">
        <p14:creationId xmlns:p14="http://schemas.microsoft.com/office/powerpoint/2010/main" val="260076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A8B056-C829-4268-B65B-1AC5CD91E796}"/>
              </a:ext>
            </a:extLst>
          </p:cNvPr>
          <p:cNvSpPr>
            <a:spLocks noGrp="1"/>
          </p:cNvSpPr>
          <p:nvPr>
            <p:ph type="title"/>
            <p:custDataLst>
              <p:tags r:id="rId1"/>
            </p:custDataLst>
          </p:nvPr>
        </p:nvSpPr>
        <p:spPr>
          <a:xfrm>
            <a:off x="0" y="541427"/>
            <a:ext cx="9144000" cy="604985"/>
          </a:xfrm>
        </p:spPr>
        <p:txBody>
          <a:bodyPr/>
          <a:lstStyle/>
          <a:p>
            <a:r>
              <a:rPr lang="en-US" dirty="0"/>
              <a:t>Knowledge Check #5</a:t>
            </a:r>
          </a:p>
        </p:txBody>
      </p:sp>
      <p:sp>
        <p:nvSpPr>
          <p:cNvPr id="6148" name="Rectangle 3"/>
          <p:cNvSpPr>
            <a:spLocks noGrp="1" noChangeArrowheads="1"/>
          </p:cNvSpPr>
          <p:nvPr>
            <p:ph idx="1"/>
            <p:custDataLst>
              <p:tags r:id="rId2"/>
            </p:custDataLst>
          </p:nvPr>
        </p:nvSpPr>
        <p:spPr>
          <a:xfrm>
            <a:off x="457200" y="1556112"/>
            <a:ext cx="8229600" cy="4180701"/>
          </a:xfrm>
          <a:prstGeom prst="rect">
            <a:avLst/>
          </a:prstGeom>
        </p:spPr>
        <p:txBody>
          <a:bodyPr>
            <a:normAutofit/>
          </a:bodyPr>
          <a:lstStyle/>
          <a:p>
            <a:pPr>
              <a:spcAft>
                <a:spcPts val="0"/>
              </a:spcAft>
              <a:buClr>
                <a:schemeClr val="tx1"/>
              </a:buClr>
            </a:pPr>
            <a:r>
              <a:rPr lang="en-US" dirty="0"/>
              <a:t>Describe circumstances under which each of the following end products (EPs) might be used to control a claim for additional benefits for dependents:</a:t>
            </a:r>
          </a:p>
          <a:p>
            <a:pPr>
              <a:spcAft>
                <a:spcPts val="0"/>
              </a:spcAft>
              <a:buClr>
                <a:schemeClr val="tx1"/>
              </a:buClr>
            </a:pPr>
            <a:endParaRPr lang="en-US" dirty="0"/>
          </a:p>
          <a:p>
            <a:pPr>
              <a:spcAft>
                <a:spcPts val="0"/>
              </a:spcAft>
              <a:buClr>
                <a:schemeClr val="tx1"/>
              </a:buClr>
            </a:pPr>
            <a:r>
              <a:rPr lang="en-US" b="1" dirty="0"/>
              <a:t>EP 130 </a:t>
            </a:r>
            <a:r>
              <a:rPr lang="en-US" dirty="0"/>
              <a:t>– </a:t>
            </a:r>
          </a:p>
          <a:p>
            <a:pPr>
              <a:spcAft>
                <a:spcPts val="0"/>
              </a:spcAft>
              <a:buClr>
                <a:schemeClr val="tx1"/>
              </a:buClr>
            </a:pPr>
            <a:endParaRPr lang="en-US" dirty="0"/>
          </a:p>
          <a:p>
            <a:pPr>
              <a:spcAft>
                <a:spcPts val="0"/>
              </a:spcAft>
              <a:buClr>
                <a:schemeClr val="tx1"/>
              </a:buClr>
            </a:pPr>
            <a:endParaRPr lang="en-US" dirty="0"/>
          </a:p>
          <a:p>
            <a:pPr>
              <a:spcAft>
                <a:spcPts val="0"/>
              </a:spcAft>
              <a:buClr>
                <a:schemeClr val="tx1"/>
              </a:buClr>
            </a:pPr>
            <a:r>
              <a:rPr lang="en-US" b="1" dirty="0"/>
              <a:t>EP 110/010 </a:t>
            </a:r>
            <a:r>
              <a:rPr lang="en-US" dirty="0"/>
              <a:t>– </a:t>
            </a:r>
          </a:p>
          <a:p>
            <a:pPr>
              <a:spcAft>
                <a:spcPts val="0"/>
              </a:spcAft>
              <a:buClr>
                <a:schemeClr val="tx1"/>
              </a:buClr>
            </a:pPr>
            <a:endParaRPr lang="en-US" dirty="0"/>
          </a:p>
          <a:p>
            <a:pPr>
              <a:spcAft>
                <a:spcPts val="0"/>
              </a:spcAft>
              <a:buClr>
                <a:schemeClr val="tx1"/>
              </a:buClr>
            </a:pPr>
            <a:endParaRPr lang="en-US" dirty="0"/>
          </a:p>
          <a:p>
            <a:pPr>
              <a:spcAft>
                <a:spcPts val="0"/>
              </a:spcAft>
              <a:buClr>
                <a:schemeClr val="tx1"/>
              </a:buClr>
            </a:pPr>
            <a:r>
              <a:rPr lang="en-US" b="1" dirty="0"/>
              <a:t>EP 020 </a:t>
            </a:r>
            <a:r>
              <a:rPr lang="en-US" dirty="0"/>
              <a:t>– </a:t>
            </a:r>
          </a:p>
          <a:p>
            <a:pPr>
              <a:spcAft>
                <a:spcPts val="0"/>
              </a:spcAft>
              <a:buClr>
                <a:schemeClr val="tx1"/>
              </a:buClr>
            </a:pPr>
            <a:endParaRPr lang="en-US" dirty="0"/>
          </a:p>
        </p:txBody>
      </p:sp>
      <p:sp>
        <p:nvSpPr>
          <p:cNvPr id="7" name="Slide Number Placeholder 6" hidden="1"/>
          <p:cNvSpPr>
            <a:spLocks noGrp="1"/>
          </p:cNvSpPr>
          <p:nvPr>
            <p:ph type="sldNum" sz="quarter" idx="12"/>
            <p:custDataLst>
              <p:tags r:id="rId3"/>
            </p:custDataLst>
          </p:nvPr>
        </p:nvSpPr>
        <p:spPr>
          <a:xfrm>
            <a:off x="6931152" y="6601982"/>
            <a:ext cx="2133600" cy="365125"/>
          </a:xfrm>
        </p:spPr>
        <p:txBody>
          <a:bodyPr/>
          <a:lstStyle/>
          <a:p>
            <a:pPr>
              <a:defRPr/>
            </a:pPr>
            <a:fld id="{BA44DA10-E7DA-4D11-84EC-1518B97780F6}" type="slidenum">
              <a:rPr lang="en-US" smtClean="0"/>
              <a:pPr>
                <a:defRPr/>
              </a:pPr>
              <a:t>34</a:t>
            </a:fld>
            <a:endParaRPr lang="en-US" dirty="0"/>
          </a:p>
        </p:txBody>
      </p:sp>
      <p:sp>
        <p:nvSpPr>
          <p:cNvPr id="9" name="Slide Number Placeholder 3">
            <a:extLst>
              <a:ext uri="{FF2B5EF4-FFF2-40B4-BE49-F238E27FC236}">
                <a16:creationId xmlns:a16="http://schemas.microsoft.com/office/drawing/2014/main" id="{3AFBE828-89B9-429E-ADA5-DE9E36BD6F99}"/>
              </a:ext>
            </a:extLst>
          </p:cNvPr>
          <p:cNvSpPr txBox="1">
            <a:spLocks/>
          </p:cNvSpPr>
          <p:nvPr>
            <p:custDataLst>
              <p:tags r:id="rId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254"/>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34</a:t>
            </a:fld>
            <a:endParaRPr lang="en-US" dirty="0"/>
          </a:p>
        </p:txBody>
      </p:sp>
    </p:spTree>
    <p:extLst>
      <p:ext uri="{BB962C8B-B14F-4D97-AF65-F5344CB8AC3E}">
        <p14:creationId xmlns:p14="http://schemas.microsoft.com/office/powerpoint/2010/main" val="63653699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A8B056-C829-4268-B65B-1AC5CD91E796}"/>
              </a:ext>
            </a:extLst>
          </p:cNvPr>
          <p:cNvSpPr>
            <a:spLocks noGrp="1"/>
          </p:cNvSpPr>
          <p:nvPr>
            <p:ph type="title"/>
            <p:custDataLst>
              <p:tags r:id="rId1"/>
            </p:custDataLst>
          </p:nvPr>
        </p:nvSpPr>
        <p:spPr>
          <a:xfrm>
            <a:off x="0" y="541427"/>
            <a:ext cx="9144000" cy="604985"/>
          </a:xfrm>
        </p:spPr>
        <p:txBody>
          <a:bodyPr/>
          <a:lstStyle/>
          <a:p>
            <a:r>
              <a:rPr lang="en-US" dirty="0"/>
              <a:t>Knowledge Check #5</a:t>
            </a:r>
          </a:p>
        </p:txBody>
      </p:sp>
      <p:sp>
        <p:nvSpPr>
          <p:cNvPr id="6148" name="Rectangle 3"/>
          <p:cNvSpPr>
            <a:spLocks noGrp="1" noChangeArrowheads="1"/>
          </p:cNvSpPr>
          <p:nvPr>
            <p:ph idx="1"/>
            <p:custDataLst>
              <p:tags r:id="rId2"/>
            </p:custDataLst>
          </p:nvPr>
        </p:nvSpPr>
        <p:spPr>
          <a:xfrm>
            <a:off x="457200" y="1556112"/>
            <a:ext cx="8229600" cy="4180701"/>
          </a:xfrm>
          <a:prstGeom prst="rect">
            <a:avLst/>
          </a:prstGeom>
        </p:spPr>
        <p:txBody>
          <a:bodyPr>
            <a:normAutofit/>
          </a:bodyPr>
          <a:lstStyle/>
          <a:p>
            <a:pPr>
              <a:spcAft>
                <a:spcPts val="0"/>
              </a:spcAft>
              <a:buClr>
                <a:schemeClr val="tx1"/>
              </a:buClr>
            </a:pPr>
            <a:r>
              <a:rPr lang="en-US" dirty="0"/>
              <a:t>Describe circumstances under which each of the following end products (EPs) might be used to control a claim for additional benefits for dependents:</a:t>
            </a:r>
          </a:p>
          <a:p>
            <a:pPr>
              <a:spcAft>
                <a:spcPts val="0"/>
              </a:spcAft>
              <a:buClr>
                <a:schemeClr val="tx1"/>
              </a:buClr>
            </a:pPr>
            <a:endParaRPr lang="en-US" dirty="0"/>
          </a:p>
          <a:p>
            <a:pPr>
              <a:spcAft>
                <a:spcPts val="0"/>
              </a:spcAft>
              <a:buClr>
                <a:schemeClr val="tx1"/>
              </a:buClr>
            </a:pPr>
            <a:r>
              <a:rPr lang="en-US" b="1" dirty="0"/>
              <a:t>EP 130 </a:t>
            </a:r>
            <a:r>
              <a:rPr lang="en-US" dirty="0"/>
              <a:t>– Veteran is already 30% disabling and submits a claim for additional benefits for dependents</a:t>
            </a:r>
          </a:p>
          <a:p>
            <a:pPr>
              <a:spcAft>
                <a:spcPts val="0"/>
              </a:spcAft>
              <a:buClr>
                <a:schemeClr val="tx1"/>
              </a:buClr>
            </a:pPr>
            <a:endParaRPr lang="en-US" dirty="0"/>
          </a:p>
          <a:p>
            <a:pPr>
              <a:spcAft>
                <a:spcPts val="0"/>
              </a:spcAft>
              <a:buClr>
                <a:schemeClr val="tx1"/>
              </a:buClr>
            </a:pPr>
            <a:r>
              <a:rPr lang="en-US" b="1" dirty="0"/>
              <a:t>EP 110/010 </a:t>
            </a:r>
            <a:r>
              <a:rPr lang="en-US" dirty="0"/>
              <a:t>– Veteran submits an original claim for disability compensation along with a claim for additional benefits for dependents</a:t>
            </a:r>
          </a:p>
          <a:p>
            <a:pPr>
              <a:spcAft>
                <a:spcPts val="0"/>
              </a:spcAft>
              <a:buClr>
                <a:schemeClr val="tx1"/>
              </a:buClr>
            </a:pPr>
            <a:endParaRPr lang="en-US" dirty="0"/>
          </a:p>
          <a:p>
            <a:pPr>
              <a:spcAft>
                <a:spcPts val="0"/>
              </a:spcAft>
              <a:buClr>
                <a:schemeClr val="tx1"/>
              </a:buClr>
            </a:pPr>
            <a:r>
              <a:rPr lang="en-US" b="1" dirty="0"/>
              <a:t>EP 020 </a:t>
            </a:r>
            <a:r>
              <a:rPr lang="en-US" dirty="0"/>
              <a:t>– Veteran submits a claim for a child incapable of self-support (helpless child)</a:t>
            </a:r>
          </a:p>
          <a:p>
            <a:pPr>
              <a:spcAft>
                <a:spcPts val="0"/>
              </a:spcAft>
              <a:buClr>
                <a:schemeClr val="tx1"/>
              </a:buClr>
            </a:pPr>
            <a:endParaRPr lang="en-US" dirty="0"/>
          </a:p>
        </p:txBody>
      </p:sp>
      <p:sp>
        <p:nvSpPr>
          <p:cNvPr id="7" name="Slide Number Placeholder 6" hidden="1"/>
          <p:cNvSpPr>
            <a:spLocks noGrp="1"/>
          </p:cNvSpPr>
          <p:nvPr>
            <p:ph type="sldNum" sz="quarter" idx="12"/>
            <p:custDataLst>
              <p:tags r:id="rId3"/>
            </p:custDataLst>
          </p:nvPr>
        </p:nvSpPr>
        <p:spPr>
          <a:xfrm>
            <a:off x="6931152" y="6601982"/>
            <a:ext cx="2133600" cy="365125"/>
          </a:xfrm>
        </p:spPr>
        <p:txBody>
          <a:bodyPr/>
          <a:lstStyle/>
          <a:p>
            <a:pPr>
              <a:defRPr/>
            </a:pPr>
            <a:fld id="{BA44DA10-E7DA-4D11-84EC-1518B97780F6}" type="slidenum">
              <a:rPr lang="en-US" smtClean="0"/>
              <a:pPr>
                <a:defRPr/>
              </a:pPr>
              <a:t>35</a:t>
            </a:fld>
            <a:endParaRPr lang="en-US" dirty="0"/>
          </a:p>
        </p:txBody>
      </p:sp>
      <p:sp>
        <p:nvSpPr>
          <p:cNvPr id="9" name="Slide Number Placeholder 3">
            <a:extLst>
              <a:ext uri="{FF2B5EF4-FFF2-40B4-BE49-F238E27FC236}">
                <a16:creationId xmlns:a16="http://schemas.microsoft.com/office/drawing/2014/main" id="{3AFBE828-89B9-429E-ADA5-DE9E36BD6F99}"/>
              </a:ext>
            </a:extLst>
          </p:cNvPr>
          <p:cNvSpPr txBox="1">
            <a:spLocks/>
          </p:cNvSpPr>
          <p:nvPr>
            <p:custDataLst>
              <p:tags r:id="rId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254"/>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35</a:t>
            </a:fld>
            <a:endParaRPr lang="en-US" dirty="0"/>
          </a:p>
        </p:txBody>
      </p:sp>
    </p:spTree>
    <p:extLst>
      <p:ext uri="{BB962C8B-B14F-4D97-AF65-F5344CB8AC3E}">
        <p14:creationId xmlns:p14="http://schemas.microsoft.com/office/powerpoint/2010/main" val="380114207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A8B056-C829-4268-B65B-1AC5CD91E796}"/>
              </a:ext>
            </a:extLst>
          </p:cNvPr>
          <p:cNvSpPr>
            <a:spLocks noGrp="1"/>
          </p:cNvSpPr>
          <p:nvPr>
            <p:ph type="title"/>
            <p:custDataLst>
              <p:tags r:id="rId1"/>
            </p:custDataLst>
          </p:nvPr>
        </p:nvSpPr>
        <p:spPr>
          <a:xfrm>
            <a:off x="0" y="541427"/>
            <a:ext cx="9144000" cy="604985"/>
          </a:xfrm>
        </p:spPr>
        <p:txBody>
          <a:bodyPr/>
          <a:lstStyle/>
          <a:p>
            <a:r>
              <a:rPr lang="en-US" dirty="0"/>
              <a:t>Knowledge Check #6</a:t>
            </a:r>
          </a:p>
        </p:txBody>
      </p:sp>
      <p:sp>
        <p:nvSpPr>
          <p:cNvPr id="6148" name="Rectangle 3"/>
          <p:cNvSpPr>
            <a:spLocks noGrp="1" noChangeArrowheads="1"/>
          </p:cNvSpPr>
          <p:nvPr>
            <p:ph idx="1"/>
            <p:custDataLst>
              <p:tags r:id="rId2"/>
            </p:custDataLst>
          </p:nvPr>
        </p:nvSpPr>
        <p:spPr>
          <a:xfrm>
            <a:off x="457200" y="1556112"/>
            <a:ext cx="8229600" cy="4180701"/>
          </a:xfrm>
          <a:prstGeom prst="rect">
            <a:avLst/>
          </a:prstGeom>
        </p:spPr>
        <p:txBody>
          <a:bodyPr>
            <a:normAutofit/>
          </a:bodyPr>
          <a:lstStyle/>
          <a:p>
            <a:pPr>
              <a:spcAft>
                <a:spcPts val="0"/>
              </a:spcAft>
              <a:buClr>
                <a:schemeClr val="tx1"/>
              </a:buClr>
            </a:pPr>
            <a:r>
              <a:rPr lang="en-US" dirty="0"/>
              <a:t>Which of the following is </a:t>
            </a:r>
            <a:r>
              <a:rPr lang="en-US" b="1" u="sng" dirty="0"/>
              <a:t>not </a:t>
            </a:r>
            <a:r>
              <a:rPr lang="en-US" dirty="0"/>
              <a:t>a reason why the FDC status of a claim would change to excluded due to a claim for additional benefits for dependents?</a:t>
            </a:r>
          </a:p>
          <a:p>
            <a:pPr>
              <a:spcAft>
                <a:spcPts val="0"/>
              </a:spcAft>
              <a:buClr>
                <a:schemeClr val="tx1"/>
              </a:buClr>
            </a:pPr>
            <a:endParaRPr lang="en-US" dirty="0"/>
          </a:p>
          <a:p>
            <a:pPr marL="457200" indent="-457200">
              <a:spcAft>
                <a:spcPts val="0"/>
              </a:spcAft>
              <a:buClr>
                <a:schemeClr val="tx1"/>
              </a:buClr>
              <a:buAutoNum type="alphaUcPeriod"/>
            </a:pPr>
            <a:r>
              <a:rPr lang="en-US" dirty="0"/>
              <a:t>Claim for dependents was received after the FDC claim had already been received</a:t>
            </a:r>
          </a:p>
          <a:p>
            <a:pPr marL="457200" indent="-457200">
              <a:spcAft>
                <a:spcPts val="0"/>
              </a:spcAft>
              <a:buClr>
                <a:schemeClr val="tx1"/>
              </a:buClr>
              <a:buAutoNum type="alphaUcPeriod"/>
            </a:pPr>
            <a:r>
              <a:rPr lang="en-US" dirty="0"/>
              <a:t>Original claim for disability compensation benefits was received concurrently with a claim for dependents</a:t>
            </a:r>
          </a:p>
          <a:p>
            <a:pPr marL="457200" indent="-457200">
              <a:spcAft>
                <a:spcPts val="0"/>
              </a:spcAft>
              <a:buClr>
                <a:schemeClr val="tx1"/>
              </a:buClr>
              <a:buAutoNum type="alphaUcPeriod"/>
            </a:pPr>
            <a:r>
              <a:rPr lang="en-US" dirty="0"/>
              <a:t>Claim for dependents already existed when the FDC claim was received</a:t>
            </a:r>
          </a:p>
          <a:p>
            <a:pPr marL="457200" indent="-457200">
              <a:spcAft>
                <a:spcPts val="0"/>
              </a:spcAft>
              <a:buClr>
                <a:schemeClr val="tx1"/>
              </a:buClr>
              <a:buAutoNum type="alphaUcPeriod"/>
            </a:pPr>
            <a:r>
              <a:rPr lang="en-US" dirty="0"/>
              <a:t>All of the above</a:t>
            </a:r>
          </a:p>
        </p:txBody>
      </p:sp>
      <p:sp>
        <p:nvSpPr>
          <p:cNvPr id="7" name="Slide Number Placeholder 6" hidden="1"/>
          <p:cNvSpPr>
            <a:spLocks noGrp="1"/>
          </p:cNvSpPr>
          <p:nvPr>
            <p:ph type="sldNum" sz="quarter" idx="12"/>
            <p:custDataLst>
              <p:tags r:id="rId3"/>
            </p:custDataLst>
          </p:nvPr>
        </p:nvSpPr>
        <p:spPr>
          <a:xfrm>
            <a:off x="6931152" y="6601982"/>
            <a:ext cx="2133600" cy="365125"/>
          </a:xfrm>
        </p:spPr>
        <p:txBody>
          <a:bodyPr/>
          <a:lstStyle/>
          <a:p>
            <a:pPr>
              <a:defRPr/>
            </a:pPr>
            <a:fld id="{BA44DA10-E7DA-4D11-84EC-1518B97780F6}" type="slidenum">
              <a:rPr lang="en-US" smtClean="0"/>
              <a:pPr>
                <a:defRPr/>
              </a:pPr>
              <a:t>36</a:t>
            </a:fld>
            <a:endParaRPr lang="en-US" dirty="0"/>
          </a:p>
        </p:txBody>
      </p:sp>
      <p:sp>
        <p:nvSpPr>
          <p:cNvPr id="9" name="Slide Number Placeholder 3">
            <a:extLst>
              <a:ext uri="{FF2B5EF4-FFF2-40B4-BE49-F238E27FC236}">
                <a16:creationId xmlns:a16="http://schemas.microsoft.com/office/drawing/2014/main" id="{3AFBE828-89B9-429E-ADA5-DE9E36BD6F99}"/>
              </a:ext>
            </a:extLst>
          </p:cNvPr>
          <p:cNvSpPr txBox="1">
            <a:spLocks/>
          </p:cNvSpPr>
          <p:nvPr>
            <p:custDataLst>
              <p:tags r:id="rId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254"/>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36</a:t>
            </a:fld>
            <a:endParaRPr lang="en-US" dirty="0"/>
          </a:p>
        </p:txBody>
      </p:sp>
    </p:spTree>
    <p:extLst>
      <p:ext uri="{BB962C8B-B14F-4D97-AF65-F5344CB8AC3E}">
        <p14:creationId xmlns:p14="http://schemas.microsoft.com/office/powerpoint/2010/main" val="240033417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A8B056-C829-4268-B65B-1AC5CD91E796}"/>
              </a:ext>
            </a:extLst>
          </p:cNvPr>
          <p:cNvSpPr>
            <a:spLocks noGrp="1"/>
          </p:cNvSpPr>
          <p:nvPr>
            <p:ph type="title"/>
            <p:custDataLst>
              <p:tags r:id="rId1"/>
            </p:custDataLst>
          </p:nvPr>
        </p:nvSpPr>
        <p:spPr>
          <a:xfrm>
            <a:off x="0" y="541427"/>
            <a:ext cx="9144000" cy="604985"/>
          </a:xfrm>
        </p:spPr>
        <p:txBody>
          <a:bodyPr/>
          <a:lstStyle/>
          <a:p>
            <a:r>
              <a:rPr lang="en-US" dirty="0"/>
              <a:t>Knowledge Check #6</a:t>
            </a:r>
          </a:p>
        </p:txBody>
      </p:sp>
      <p:sp>
        <p:nvSpPr>
          <p:cNvPr id="6148" name="Rectangle 3"/>
          <p:cNvSpPr>
            <a:spLocks noGrp="1" noChangeArrowheads="1"/>
          </p:cNvSpPr>
          <p:nvPr>
            <p:ph idx="1"/>
            <p:custDataLst>
              <p:tags r:id="rId2"/>
            </p:custDataLst>
          </p:nvPr>
        </p:nvSpPr>
        <p:spPr>
          <a:xfrm>
            <a:off x="457200" y="1556112"/>
            <a:ext cx="8229600" cy="5045856"/>
          </a:xfrm>
          <a:prstGeom prst="rect">
            <a:avLst/>
          </a:prstGeom>
        </p:spPr>
        <p:txBody>
          <a:bodyPr>
            <a:normAutofit/>
          </a:bodyPr>
          <a:lstStyle/>
          <a:p>
            <a:pPr>
              <a:spcAft>
                <a:spcPts val="0"/>
              </a:spcAft>
              <a:buClr>
                <a:schemeClr val="tx1"/>
              </a:buClr>
            </a:pPr>
            <a:r>
              <a:rPr lang="en-US" dirty="0"/>
              <a:t>Which of the following is </a:t>
            </a:r>
            <a:r>
              <a:rPr lang="en-US" b="1" u="sng" dirty="0"/>
              <a:t>not </a:t>
            </a:r>
            <a:r>
              <a:rPr lang="en-US" dirty="0"/>
              <a:t>a reason why the FDC status of a claim would change to excluded due to a claim for additional benefits for dependents?</a:t>
            </a:r>
          </a:p>
          <a:p>
            <a:pPr>
              <a:spcAft>
                <a:spcPts val="0"/>
              </a:spcAft>
              <a:buClr>
                <a:schemeClr val="tx1"/>
              </a:buClr>
            </a:pPr>
            <a:endParaRPr lang="en-US" dirty="0"/>
          </a:p>
          <a:p>
            <a:pPr marL="457200" indent="-457200">
              <a:spcAft>
                <a:spcPts val="0"/>
              </a:spcAft>
              <a:buClr>
                <a:schemeClr val="tx1"/>
              </a:buClr>
              <a:buAutoNum type="alphaUcPeriod"/>
            </a:pPr>
            <a:r>
              <a:rPr lang="en-US" dirty="0">
                <a:solidFill>
                  <a:schemeClr val="bg1">
                    <a:lumMod val="65000"/>
                  </a:schemeClr>
                </a:solidFill>
              </a:rPr>
              <a:t>Claim for dependents was received after the FDC claim had already been received</a:t>
            </a:r>
          </a:p>
          <a:p>
            <a:pPr marL="457200" indent="-457200">
              <a:spcAft>
                <a:spcPts val="0"/>
              </a:spcAft>
              <a:buClr>
                <a:schemeClr val="tx1"/>
              </a:buClr>
              <a:buAutoNum type="alphaUcPeriod"/>
            </a:pPr>
            <a:r>
              <a:rPr lang="en-US" b="1" dirty="0"/>
              <a:t>Original claim for disability compensation benefits was received concurrently with a claim for dependents</a:t>
            </a:r>
          </a:p>
          <a:p>
            <a:pPr marL="457200" indent="-457200">
              <a:spcAft>
                <a:spcPts val="0"/>
              </a:spcAft>
              <a:buClr>
                <a:schemeClr val="tx1"/>
              </a:buClr>
              <a:buAutoNum type="alphaUcPeriod"/>
            </a:pPr>
            <a:r>
              <a:rPr lang="en-US" dirty="0">
                <a:solidFill>
                  <a:schemeClr val="bg1">
                    <a:lumMod val="65000"/>
                  </a:schemeClr>
                </a:solidFill>
              </a:rPr>
              <a:t>Claim for dependents already existed when the FDC claim was received</a:t>
            </a:r>
          </a:p>
          <a:p>
            <a:pPr marL="457200" indent="-457200">
              <a:spcAft>
                <a:spcPts val="0"/>
              </a:spcAft>
              <a:buClr>
                <a:schemeClr val="tx1"/>
              </a:buClr>
              <a:buAutoNum type="alphaUcPeriod"/>
            </a:pPr>
            <a:r>
              <a:rPr lang="en-US" dirty="0">
                <a:solidFill>
                  <a:schemeClr val="bg1">
                    <a:lumMod val="65000"/>
                  </a:schemeClr>
                </a:solidFill>
              </a:rPr>
              <a:t>All of the above</a:t>
            </a:r>
          </a:p>
          <a:p>
            <a:pPr marL="457200" indent="-457200">
              <a:spcAft>
                <a:spcPts val="0"/>
              </a:spcAft>
              <a:buClr>
                <a:schemeClr val="tx1"/>
              </a:buClr>
              <a:buAutoNum type="alphaUcPeriod"/>
            </a:pPr>
            <a:endParaRPr lang="en-US" dirty="0"/>
          </a:p>
          <a:p>
            <a:pPr>
              <a:spcAft>
                <a:spcPts val="0"/>
              </a:spcAft>
              <a:buClr>
                <a:schemeClr val="tx1"/>
              </a:buClr>
            </a:pPr>
            <a:r>
              <a:rPr lang="en-US" dirty="0"/>
              <a:t>If the original claim and the claim for dependents are received simultaneously, no FDC exclusion is needed.</a:t>
            </a:r>
          </a:p>
        </p:txBody>
      </p:sp>
      <p:sp>
        <p:nvSpPr>
          <p:cNvPr id="7" name="Slide Number Placeholder 6" hidden="1"/>
          <p:cNvSpPr>
            <a:spLocks noGrp="1"/>
          </p:cNvSpPr>
          <p:nvPr>
            <p:ph type="sldNum" sz="quarter" idx="12"/>
            <p:custDataLst>
              <p:tags r:id="rId3"/>
            </p:custDataLst>
          </p:nvPr>
        </p:nvSpPr>
        <p:spPr>
          <a:xfrm>
            <a:off x="6931152" y="6601982"/>
            <a:ext cx="2133600" cy="365125"/>
          </a:xfrm>
        </p:spPr>
        <p:txBody>
          <a:bodyPr/>
          <a:lstStyle/>
          <a:p>
            <a:pPr>
              <a:defRPr/>
            </a:pPr>
            <a:fld id="{BA44DA10-E7DA-4D11-84EC-1518B97780F6}" type="slidenum">
              <a:rPr lang="en-US" smtClean="0"/>
              <a:pPr>
                <a:defRPr/>
              </a:pPr>
              <a:t>37</a:t>
            </a:fld>
            <a:endParaRPr lang="en-US" dirty="0"/>
          </a:p>
        </p:txBody>
      </p:sp>
      <p:sp>
        <p:nvSpPr>
          <p:cNvPr id="9" name="Slide Number Placeholder 3">
            <a:extLst>
              <a:ext uri="{FF2B5EF4-FFF2-40B4-BE49-F238E27FC236}">
                <a16:creationId xmlns:a16="http://schemas.microsoft.com/office/drawing/2014/main" id="{3AFBE828-89B9-429E-ADA5-DE9E36BD6F99}"/>
              </a:ext>
            </a:extLst>
          </p:cNvPr>
          <p:cNvSpPr txBox="1">
            <a:spLocks/>
          </p:cNvSpPr>
          <p:nvPr>
            <p:custDataLst>
              <p:tags r:id="rId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254"/>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37</a:t>
            </a:fld>
            <a:endParaRPr lang="en-US" dirty="0"/>
          </a:p>
        </p:txBody>
      </p:sp>
    </p:spTree>
    <p:extLst>
      <p:ext uri="{BB962C8B-B14F-4D97-AF65-F5344CB8AC3E}">
        <p14:creationId xmlns:p14="http://schemas.microsoft.com/office/powerpoint/2010/main" val="98862724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A54ED-174B-4171-84B0-9ED32B522C9C}"/>
              </a:ext>
            </a:extLst>
          </p:cNvPr>
          <p:cNvSpPr>
            <a:spLocks noGrp="1"/>
          </p:cNvSpPr>
          <p:nvPr>
            <p:ph type="title"/>
          </p:nvPr>
        </p:nvSpPr>
        <p:spPr>
          <a:xfrm>
            <a:off x="0" y="541427"/>
            <a:ext cx="9144000" cy="1028066"/>
          </a:xfrm>
        </p:spPr>
        <p:txBody>
          <a:bodyPr/>
          <a:lstStyle/>
          <a:p>
            <a:r>
              <a:rPr lang="en-US" dirty="0"/>
              <a:t>Topic 4: Development Requirements for </a:t>
            </a:r>
            <a:br>
              <a:rPr lang="en-US" dirty="0"/>
            </a:br>
            <a:r>
              <a:rPr lang="en-US" dirty="0"/>
              <a:t>Pre-Determination</a:t>
            </a:r>
          </a:p>
        </p:txBody>
      </p:sp>
      <p:sp>
        <p:nvSpPr>
          <p:cNvPr id="4" name="Slide Number Placeholder 3">
            <a:extLst>
              <a:ext uri="{FF2B5EF4-FFF2-40B4-BE49-F238E27FC236}">
                <a16:creationId xmlns:a16="http://schemas.microsoft.com/office/drawing/2014/main" id="{61AD3FA9-798B-4E25-B74B-4521238946F6}"/>
              </a:ext>
            </a:extLst>
          </p:cNvPr>
          <p:cNvSpPr>
            <a:spLocks noGrp="1"/>
          </p:cNvSpPr>
          <p:nvPr>
            <p:ph type="sldNum" sz="quarter" idx="12"/>
          </p:nvPr>
        </p:nvSpPr>
        <p:spPr/>
        <p:txBody>
          <a:bodyPr/>
          <a:lstStyle/>
          <a:p>
            <a:fld id="{7C414AED-89CE-4A48-8B2B-1B3A5C68EA2A}" type="slidenum">
              <a:rPr lang="en-US" smtClean="0"/>
              <a:pPr/>
              <a:t>38</a:t>
            </a:fld>
            <a:endParaRPr lang="en-US" dirty="0"/>
          </a:p>
        </p:txBody>
      </p:sp>
      <p:pic>
        <p:nvPicPr>
          <p:cNvPr id="8" name="Picture 7" descr="Woman helping veteran&#10;&#10;Description automatically generated">
            <a:extLst>
              <a:ext uri="{FF2B5EF4-FFF2-40B4-BE49-F238E27FC236}">
                <a16:creationId xmlns:a16="http://schemas.microsoft.com/office/drawing/2014/main" id="{1091EA55-A1B7-4D60-B121-DA79F42549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818" y="1990014"/>
            <a:ext cx="6822364" cy="38375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61314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541427"/>
            <a:ext cx="9144000" cy="540282"/>
          </a:xfrm>
        </p:spPr>
        <p:txBody>
          <a:bodyPr>
            <a:normAutofit/>
          </a:bodyPr>
          <a:lstStyle/>
          <a:p>
            <a:r>
              <a:rPr lang="en-US" dirty="0"/>
              <a:t>Claim </a:t>
            </a:r>
            <a:r>
              <a:rPr lang="en-US" i="1" dirty="0"/>
              <a:t>Not</a:t>
            </a:r>
            <a:r>
              <a:rPr lang="en-US" dirty="0"/>
              <a:t> Submitted on a Prescribed Form</a:t>
            </a:r>
          </a:p>
        </p:txBody>
      </p:sp>
      <p:sp>
        <p:nvSpPr>
          <p:cNvPr id="3" name="Content Placeholder 2"/>
          <p:cNvSpPr>
            <a:spLocks noGrp="1"/>
          </p:cNvSpPr>
          <p:nvPr>
            <p:ph idx="1"/>
            <p:custDataLst>
              <p:tags r:id="rId2"/>
            </p:custDataLst>
          </p:nvPr>
        </p:nvSpPr>
        <p:spPr>
          <a:xfrm>
            <a:off x="457200" y="1378424"/>
            <a:ext cx="8229600" cy="4938149"/>
          </a:xfrm>
        </p:spPr>
        <p:txBody>
          <a:bodyPr>
            <a:normAutofit/>
          </a:bodyPr>
          <a:lstStyle/>
          <a:p>
            <a:pPr marL="0" lvl="1" indent="0">
              <a:buNone/>
            </a:pPr>
            <a:r>
              <a:rPr lang="en-US" sz="2000" dirty="0">
                <a:latin typeface="+mj-lt"/>
                <a:cs typeface="Times New Roman" panose="02020603050405020304" pitchFamily="18" charset="0"/>
              </a:rPr>
              <a:t>If a request for additional compensation for dependents is </a:t>
            </a:r>
            <a:r>
              <a:rPr lang="en-US" sz="2000" i="1" dirty="0">
                <a:latin typeface="+mj-lt"/>
                <a:cs typeface="Times New Roman" panose="02020603050405020304" pitchFamily="18" charset="0"/>
              </a:rPr>
              <a:t>not</a:t>
            </a:r>
            <a:r>
              <a:rPr lang="en-US" sz="2000" dirty="0">
                <a:latin typeface="+mj-lt"/>
                <a:cs typeface="Times New Roman" panose="02020603050405020304" pitchFamily="18" charset="0"/>
              </a:rPr>
              <a:t> received on prescribed form, a</a:t>
            </a:r>
            <a:r>
              <a:rPr lang="en-US" sz="2000" dirty="0">
                <a:latin typeface="+mn-lt"/>
              </a:rPr>
              <a:t>ttempt to contact the Veteran via telephone to complete VA Form 21-686c and/or 21-674 on their behalf:</a:t>
            </a:r>
          </a:p>
          <a:p>
            <a:pPr marL="0" lvl="1" indent="0">
              <a:spcAft>
                <a:spcPts val="0"/>
              </a:spcAft>
              <a:buNone/>
            </a:pPr>
            <a:endParaRPr lang="en-US" sz="1600" dirty="0">
              <a:latin typeface="+mn-lt"/>
            </a:endParaRPr>
          </a:p>
          <a:p>
            <a:pPr marL="234950" lvl="1" indent="-228600"/>
            <a:r>
              <a:rPr lang="en-US" sz="2000" dirty="0">
                <a:latin typeface="+mn-lt"/>
              </a:rPr>
              <a:t>Successful contact – complete the form and upload into VBMS</a:t>
            </a:r>
          </a:p>
          <a:p>
            <a:pPr marL="450850" lvl="2" indent="-228600"/>
            <a:r>
              <a:rPr lang="en-US" sz="1800" dirty="0">
                <a:latin typeface="+mn-lt"/>
              </a:rPr>
              <a:t>Date of claim = date of </a:t>
            </a:r>
            <a:r>
              <a:rPr lang="en-US" sz="1800" i="1" dirty="0">
                <a:latin typeface="+mn-lt"/>
              </a:rPr>
              <a:t>completed prescribed form</a:t>
            </a:r>
          </a:p>
          <a:p>
            <a:pPr marL="452437" lvl="3" indent="0">
              <a:buNone/>
            </a:pPr>
            <a:endParaRPr lang="en-US" sz="1600" dirty="0">
              <a:latin typeface="+mn-lt"/>
            </a:endParaRPr>
          </a:p>
          <a:p>
            <a:pPr marL="231775" lvl="1" indent="-228600"/>
            <a:r>
              <a:rPr lang="en-US" sz="2000" dirty="0"/>
              <a:t>Unsuccessful contact – document in VBMS notes</a:t>
            </a:r>
          </a:p>
          <a:p>
            <a:pPr marL="454025" lvl="2"/>
            <a:r>
              <a:rPr lang="en-US" sz="1800" dirty="0"/>
              <a:t>If EP 110/010 already exists, establish EP 400 – </a:t>
            </a:r>
            <a:r>
              <a:rPr lang="en-US" sz="1800" i="1" dirty="0"/>
              <a:t>Correspondence</a:t>
            </a:r>
            <a:r>
              <a:rPr lang="en-US" sz="1800" dirty="0"/>
              <a:t>; if EP 130 exists, change to EP 400 - </a:t>
            </a:r>
            <a:r>
              <a:rPr lang="en-US" sz="1800" i="1" dirty="0"/>
              <a:t>Correspondence</a:t>
            </a:r>
          </a:p>
          <a:p>
            <a:pPr marL="454025" lvl="2" indent="-228600"/>
            <a:r>
              <a:rPr lang="en-US" sz="1800" dirty="0"/>
              <a:t>Generate, upload, and send (via package manager), the </a:t>
            </a:r>
            <a:r>
              <a:rPr lang="en-US" sz="1800" i="1" dirty="0"/>
              <a:t>Request for Application for Dependency </a:t>
            </a:r>
            <a:r>
              <a:rPr lang="en-US" sz="1800" dirty="0"/>
              <a:t>letter (Letter Creator tool)</a:t>
            </a:r>
          </a:p>
          <a:p>
            <a:pPr marL="454025" lvl="2"/>
            <a:r>
              <a:rPr lang="en-US" sz="1800" dirty="0"/>
              <a:t>Clear the EP 400 - </a:t>
            </a:r>
            <a:r>
              <a:rPr lang="en-US" sz="1800" i="1" dirty="0"/>
              <a:t>Correspondence</a:t>
            </a:r>
          </a:p>
          <a:p>
            <a:pPr marL="454025" lvl="2"/>
            <a:r>
              <a:rPr lang="en-US" sz="1800" dirty="0"/>
              <a:t>Remove dependents from list of contentions</a:t>
            </a: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39</a:t>
            </a:fld>
            <a:endParaRPr lang="en-US" dirty="0"/>
          </a:p>
        </p:txBody>
      </p:sp>
    </p:spTree>
    <p:extLst>
      <p:ext uri="{BB962C8B-B14F-4D97-AF65-F5344CB8AC3E}">
        <p14:creationId xmlns:p14="http://schemas.microsoft.com/office/powerpoint/2010/main" val="580267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1271751"/>
            <a:ext cx="8229600" cy="5039712"/>
          </a:xfrm>
        </p:spPr>
        <p:txBody>
          <a:bodyPr>
            <a:noAutofit/>
          </a:bodyPr>
          <a:lstStyle/>
          <a:p>
            <a:pPr lvl="0" hangingPunct="0"/>
            <a:r>
              <a:rPr lang="en-US" dirty="0"/>
              <a:t>M21-1, Part I, 1.A.4.f, Definition: Substantially Complete Application</a:t>
            </a:r>
          </a:p>
          <a:p>
            <a:pPr lvl="0" hangingPunct="0"/>
            <a:r>
              <a:rPr lang="en-US" dirty="0"/>
              <a:t>M21-1, Part III, Subpart i, 3.B, Processing Fully Developed Claims (FDCs)</a:t>
            </a:r>
          </a:p>
          <a:p>
            <a:pPr lvl="0" hangingPunct="0"/>
            <a:r>
              <a:rPr lang="en-US" dirty="0"/>
              <a:t>M21-1, Part III. Subpart ii, 1.C.8.a, Accepting Outdated Versions of a VA Form</a:t>
            </a:r>
          </a:p>
          <a:p>
            <a:pPr lvl="0" hangingPunct="0"/>
            <a:r>
              <a:rPr lang="en-US" dirty="0"/>
              <a:t>M21-1, Part III, Subpart ii, 2.B.1.b, Requirements for a Complete Claim Received on or After March 24, 2015</a:t>
            </a:r>
          </a:p>
          <a:p>
            <a:pPr lvl="0" hangingPunct="0"/>
            <a:r>
              <a:rPr lang="en-US" dirty="0"/>
              <a:t>M21-1, Part III, Subpart iii, 1.F.2, Utilizing Contentions and Special Issue Indicators Associated with the Claimed Issues</a:t>
            </a:r>
          </a:p>
          <a:p>
            <a:pPr lvl="0" hangingPunct="0"/>
            <a:r>
              <a:rPr lang="en-US" dirty="0"/>
              <a:t>M21-1, Part III, Subpart iii, 5.A, General Information on Relationship and Dependency</a:t>
            </a:r>
          </a:p>
          <a:p>
            <a:pPr lvl="0" hangingPunct="0"/>
            <a:r>
              <a:rPr lang="en-US" dirty="0"/>
              <a:t>Letter Creator tool (Follow the link to the Job Aids page, then click on the link for the tool.)</a:t>
            </a:r>
          </a:p>
          <a:p>
            <a:pPr lvl="0" hangingPunct="0"/>
            <a:r>
              <a:rPr lang="en-US" dirty="0"/>
              <a:t>VBMS Core User Guide</a:t>
            </a:r>
          </a:p>
        </p:txBody>
      </p:sp>
      <p:sp>
        <p:nvSpPr>
          <p:cNvPr id="4" name="Slide Number Placeholder 3"/>
          <p:cNvSpPr>
            <a:spLocks noGrp="1"/>
          </p:cNvSpPr>
          <p:nvPr>
            <p:ph type="sldNum" sz="quarter" idx="12"/>
            <p:custDataLst>
              <p:tags r:id="rId2"/>
            </p:custDataLst>
          </p:nvPr>
        </p:nvSpPr>
        <p:spPr>
          <a:xfrm>
            <a:off x="6931152" y="6601982"/>
            <a:ext cx="2133600" cy="365125"/>
          </a:xfrm>
        </p:spPr>
        <p:txBody>
          <a:bodyPr/>
          <a:lstStyle/>
          <a:p>
            <a:fld id="{7C414AED-89CE-4A48-8B2B-1B3A5C68EA2A}" type="slidenum">
              <a:rPr lang="en-US" smtClean="0"/>
              <a:t>4</a:t>
            </a:fld>
            <a:endParaRPr lang="en-US" dirty="0"/>
          </a:p>
        </p:txBody>
      </p:sp>
      <p:sp>
        <p:nvSpPr>
          <p:cNvPr id="6" name="Title 5">
            <a:extLst>
              <a:ext uri="{FF2B5EF4-FFF2-40B4-BE49-F238E27FC236}">
                <a16:creationId xmlns:a16="http://schemas.microsoft.com/office/drawing/2014/main" id="{44D88DC6-76F6-4626-AC77-48AEA358F8FF}"/>
              </a:ext>
            </a:extLst>
          </p:cNvPr>
          <p:cNvSpPr>
            <a:spLocks noGrp="1"/>
          </p:cNvSpPr>
          <p:nvPr>
            <p:ph type="title"/>
            <p:custDataLst>
              <p:tags r:id="rId3"/>
            </p:custDataLst>
          </p:nvPr>
        </p:nvSpPr>
        <p:spPr>
          <a:xfrm>
            <a:off x="0" y="546537"/>
            <a:ext cx="9144000" cy="556207"/>
          </a:xfrm>
        </p:spPr>
        <p:txBody>
          <a:bodyPr/>
          <a:lstStyle/>
          <a:p>
            <a:r>
              <a:rPr lang="en-US" dirty="0"/>
              <a:t>References</a:t>
            </a:r>
          </a:p>
        </p:txBody>
      </p:sp>
    </p:spTree>
    <p:extLst>
      <p:ext uri="{BB962C8B-B14F-4D97-AF65-F5344CB8AC3E}">
        <p14:creationId xmlns:p14="http://schemas.microsoft.com/office/powerpoint/2010/main" val="40132211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1692322"/>
            <a:ext cx="8229600" cy="4107705"/>
          </a:xfrm>
        </p:spPr>
        <p:txBody>
          <a:bodyPr>
            <a:normAutofit/>
          </a:bodyPr>
          <a:lstStyle/>
          <a:p>
            <a:r>
              <a:rPr lang="en-US" dirty="0"/>
              <a:t>The form must be “substantially complete,” which means it must contain:</a:t>
            </a:r>
          </a:p>
          <a:p>
            <a:pPr>
              <a:spcAft>
                <a:spcPts val="0"/>
              </a:spcAft>
            </a:pPr>
            <a:endParaRPr lang="en-US" sz="1600" dirty="0">
              <a:latin typeface="+mn-lt"/>
              <a:ea typeface="Times New Roman" charset="0"/>
              <a:cs typeface="Times New Roman" charset="0"/>
            </a:endParaRPr>
          </a:p>
          <a:p>
            <a:pPr marL="457200" lvl="1" indent="-228600"/>
            <a:r>
              <a:rPr lang="en-US" sz="1800" dirty="0">
                <a:latin typeface="+mn-lt"/>
                <a:ea typeface="Times New Roman" charset="0"/>
                <a:cs typeface="Times New Roman" charset="0"/>
              </a:rPr>
              <a:t>The claimant’s name</a:t>
            </a:r>
          </a:p>
          <a:p>
            <a:pPr marL="457200" lvl="1" indent="-228600"/>
            <a:r>
              <a:rPr lang="en-US" sz="1800" dirty="0">
                <a:latin typeface="+mn-lt"/>
                <a:ea typeface="Times New Roman" charset="0"/>
                <a:cs typeface="Times New Roman" charset="0"/>
              </a:rPr>
              <a:t>The claimant’s relationship to the Veteran, if applicable</a:t>
            </a:r>
          </a:p>
          <a:p>
            <a:pPr marL="457200" lvl="1" indent="-228600"/>
            <a:r>
              <a:rPr lang="en-US" sz="1800" dirty="0">
                <a:latin typeface="+mn-lt"/>
                <a:ea typeface="Times New Roman" charset="0"/>
                <a:cs typeface="Times New Roman" charset="0"/>
              </a:rPr>
              <a:t>The benefit the claimant is seeking – </a:t>
            </a:r>
            <a:r>
              <a:rPr lang="en-US" sz="1800" i="1" dirty="0">
                <a:latin typeface="+mn-lt"/>
                <a:ea typeface="Times New Roman" charset="0"/>
                <a:cs typeface="Times New Roman" charset="0"/>
              </a:rPr>
              <a:t>names of dependents</a:t>
            </a:r>
          </a:p>
          <a:p>
            <a:pPr marL="457200" lvl="1" indent="-228600"/>
            <a:r>
              <a:rPr lang="en-US" sz="1800" dirty="0">
                <a:latin typeface="+mn-lt"/>
                <a:ea typeface="Times New Roman" charset="0"/>
                <a:cs typeface="Times New Roman" charset="0"/>
              </a:rPr>
              <a:t>The claimant’s signature</a:t>
            </a:r>
          </a:p>
          <a:p>
            <a:pPr indent="-228600">
              <a:spcAft>
                <a:spcPts val="0"/>
              </a:spcAft>
              <a:buClr>
                <a:schemeClr val="tx1"/>
              </a:buClr>
            </a:pPr>
            <a:endParaRPr lang="en-US" sz="1600" dirty="0">
              <a:latin typeface="+mn-lt"/>
              <a:cs typeface="Times New Roman" charset="0"/>
            </a:endParaRPr>
          </a:p>
          <a:p>
            <a:pPr indent="-228600">
              <a:buClr>
                <a:schemeClr val="tx1"/>
              </a:buClr>
            </a:pPr>
            <a:r>
              <a:rPr lang="en-US" i="1" dirty="0">
                <a:latin typeface="+mn-lt"/>
                <a:cs typeface="Times New Roman" charset="0"/>
              </a:rPr>
              <a:t>Note: </a:t>
            </a:r>
            <a:r>
              <a:rPr lang="en-US" sz="1800" dirty="0">
                <a:latin typeface="+mn-lt"/>
                <a:cs typeface="Times New Roman" charset="0"/>
              </a:rPr>
              <a:t>The form may be </a:t>
            </a:r>
            <a:r>
              <a:rPr lang="en-US" sz="1800" i="1" dirty="0">
                <a:latin typeface="+mn-lt"/>
                <a:cs typeface="Times New Roman" charset="0"/>
              </a:rPr>
              <a:t>substantially complete</a:t>
            </a:r>
            <a:r>
              <a:rPr lang="en-US" sz="1800" dirty="0">
                <a:latin typeface="+mn-lt"/>
                <a:cs typeface="Times New Roman" charset="0"/>
              </a:rPr>
              <a:t>, but still fail to provide all information/evidence necessary to process the claim.</a:t>
            </a:r>
            <a:endParaRPr lang="en-US" dirty="0">
              <a:latin typeface="+mn-lt"/>
              <a:cs typeface="Times New Roman" charset="0"/>
            </a:endParaRPr>
          </a:p>
        </p:txBody>
      </p:sp>
      <p:sp>
        <p:nvSpPr>
          <p:cNvPr id="4" name="Slide Number Placeholder 3"/>
          <p:cNvSpPr>
            <a:spLocks noGrp="1"/>
          </p:cNvSpPr>
          <p:nvPr>
            <p:ph type="sldNum" sz="quarter" idx="12"/>
            <p:custDataLst>
              <p:tags r:id="rId2"/>
            </p:custDataLst>
          </p:nvPr>
        </p:nvSpPr>
        <p:spPr>
          <a:xfrm>
            <a:off x="6931152" y="6601982"/>
            <a:ext cx="2133600" cy="365125"/>
          </a:xfrm>
        </p:spPr>
        <p:txBody>
          <a:bodyPr/>
          <a:lstStyle/>
          <a:p>
            <a:fld id="{7C414AED-89CE-4A48-8B2B-1B3A5C68EA2A}" type="slidenum">
              <a:rPr lang="en-US" smtClean="0"/>
              <a:t>40</a:t>
            </a:fld>
            <a:endParaRPr lang="en-US" dirty="0"/>
          </a:p>
        </p:txBody>
      </p:sp>
      <p:sp>
        <p:nvSpPr>
          <p:cNvPr id="6" name="Title 5">
            <a:extLst>
              <a:ext uri="{FF2B5EF4-FFF2-40B4-BE49-F238E27FC236}">
                <a16:creationId xmlns:a16="http://schemas.microsoft.com/office/drawing/2014/main" id="{59F48731-772E-4CCB-A0EB-27820530D0EF}"/>
              </a:ext>
            </a:extLst>
          </p:cNvPr>
          <p:cNvSpPr>
            <a:spLocks noGrp="1"/>
          </p:cNvSpPr>
          <p:nvPr>
            <p:ph type="title"/>
            <p:custDataLst>
              <p:tags r:id="rId3"/>
            </p:custDataLst>
          </p:nvPr>
        </p:nvSpPr>
        <p:spPr>
          <a:xfrm>
            <a:off x="0" y="541427"/>
            <a:ext cx="9144000" cy="1000770"/>
          </a:xfrm>
        </p:spPr>
        <p:txBody>
          <a:bodyPr/>
          <a:lstStyle/>
          <a:p>
            <a:r>
              <a:rPr lang="en-US" dirty="0"/>
              <a:t>Criteria for a Claim to be </a:t>
            </a:r>
            <a:br>
              <a:rPr lang="en-US" dirty="0"/>
            </a:br>
            <a:r>
              <a:rPr lang="en-US" dirty="0"/>
              <a:t>Substantially Complete</a:t>
            </a:r>
          </a:p>
        </p:txBody>
      </p:sp>
    </p:spTree>
    <p:extLst>
      <p:ext uri="{BB962C8B-B14F-4D97-AF65-F5344CB8AC3E}">
        <p14:creationId xmlns:p14="http://schemas.microsoft.com/office/powerpoint/2010/main" val="2175314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0" y="531179"/>
            <a:ext cx="9144000" cy="550530"/>
          </a:xfrm>
        </p:spPr>
        <p:txBody>
          <a:bodyPr>
            <a:normAutofit/>
          </a:bodyPr>
          <a:lstStyle/>
          <a:p>
            <a:r>
              <a:rPr lang="en-US" dirty="0"/>
              <a:t>Claim is </a:t>
            </a:r>
            <a:r>
              <a:rPr lang="en-US" i="1" dirty="0"/>
              <a:t>Not</a:t>
            </a:r>
            <a:r>
              <a:rPr lang="en-US" dirty="0"/>
              <a:t> Substantially Complete</a:t>
            </a:r>
          </a:p>
        </p:txBody>
      </p:sp>
      <p:sp>
        <p:nvSpPr>
          <p:cNvPr id="4" name="Content Placeholder 3"/>
          <p:cNvSpPr>
            <a:spLocks noGrp="1"/>
          </p:cNvSpPr>
          <p:nvPr>
            <p:ph idx="1"/>
            <p:custDataLst>
              <p:tags r:id="rId2"/>
            </p:custDataLst>
          </p:nvPr>
        </p:nvSpPr>
        <p:spPr>
          <a:xfrm>
            <a:off x="457200" y="1419368"/>
            <a:ext cx="8229600" cy="4380660"/>
          </a:xfrm>
        </p:spPr>
        <p:txBody>
          <a:bodyPr>
            <a:normAutofit/>
          </a:bodyPr>
          <a:lstStyle/>
          <a:p>
            <a:pPr marL="0" indent="0">
              <a:buNone/>
            </a:pPr>
            <a:r>
              <a:rPr lang="en-US" dirty="0">
                <a:latin typeface="+mj-lt"/>
              </a:rPr>
              <a:t>If you determine the dependency form submitted by the Veteran is not substantially complete:</a:t>
            </a:r>
          </a:p>
          <a:p>
            <a:pPr marL="0" indent="0">
              <a:spcAft>
                <a:spcPts val="0"/>
              </a:spcAft>
              <a:buNone/>
            </a:pPr>
            <a:endParaRPr lang="en-US" sz="1600" dirty="0">
              <a:latin typeface="+mj-lt"/>
            </a:endParaRPr>
          </a:p>
          <a:p>
            <a:pPr marL="457200" lvl="1"/>
            <a:r>
              <a:rPr lang="en-US" dirty="0">
                <a:latin typeface="+mj-lt"/>
              </a:rPr>
              <a:t>Print/copy the form and highlight the incomplete blocks</a:t>
            </a:r>
          </a:p>
          <a:p>
            <a:pPr marL="457200" lvl="1"/>
            <a:r>
              <a:rPr lang="en-US" dirty="0">
                <a:latin typeface="+mj-lt"/>
              </a:rPr>
              <a:t>If EP 110/010 exists, establish EP 400 – </a:t>
            </a:r>
            <a:r>
              <a:rPr lang="en-US" i="1" dirty="0">
                <a:latin typeface="+mj-lt"/>
              </a:rPr>
              <a:t>Correspondence; </a:t>
            </a:r>
            <a:r>
              <a:rPr lang="en-US" dirty="0">
                <a:latin typeface="+mj-lt"/>
              </a:rPr>
              <a:t>if EP 130 exists, change to EP 400 </a:t>
            </a:r>
            <a:r>
              <a:rPr lang="en-US" i="1" dirty="0">
                <a:latin typeface="+mj-lt"/>
              </a:rPr>
              <a:t>- Correspondence</a:t>
            </a:r>
          </a:p>
          <a:p>
            <a:pPr marL="457200" lvl="1"/>
            <a:r>
              <a:rPr lang="en-US" dirty="0">
                <a:latin typeface="+mj-lt"/>
              </a:rPr>
              <a:t>Attach the form to the </a:t>
            </a:r>
            <a:r>
              <a:rPr lang="en-US" i="1" dirty="0">
                <a:latin typeface="+mj-lt"/>
              </a:rPr>
              <a:t>Incomplete Application </a:t>
            </a:r>
            <a:r>
              <a:rPr lang="en-US" dirty="0">
                <a:latin typeface="+mj-lt"/>
              </a:rPr>
              <a:t>letter (Letter Creator tool) by combining the PDF documents (letter and form)</a:t>
            </a:r>
          </a:p>
          <a:p>
            <a:pPr marL="457200" lvl="1"/>
            <a:r>
              <a:rPr lang="en-US" dirty="0">
                <a:latin typeface="+mj-lt"/>
              </a:rPr>
              <a:t>Upload into the eFolder and send via Package Manager</a:t>
            </a:r>
          </a:p>
          <a:p>
            <a:pPr marL="457200" lvl="1"/>
            <a:r>
              <a:rPr lang="en-US" dirty="0"/>
              <a:t>Clear EP 400 – </a:t>
            </a:r>
            <a:r>
              <a:rPr lang="en-US" i="1" dirty="0"/>
              <a:t>Correspondence</a:t>
            </a:r>
          </a:p>
          <a:p>
            <a:pPr marL="457200" lvl="1"/>
            <a:r>
              <a:rPr lang="en-US" dirty="0"/>
              <a:t>Remove dependents from list of contentions</a:t>
            </a:r>
          </a:p>
        </p:txBody>
      </p:sp>
      <p:sp>
        <p:nvSpPr>
          <p:cNvPr id="2" name="Slide Number Placeholder 1"/>
          <p:cNvSpPr>
            <a:spLocks noGrp="1"/>
          </p:cNvSpPr>
          <p:nvPr>
            <p:ph type="sldNum" sz="quarter" idx="12"/>
            <p:custDataLst>
              <p:tags r:id="rId3"/>
            </p:custDataLst>
          </p:nvPr>
        </p:nvSpPr>
        <p:spPr>
          <a:xfrm>
            <a:off x="6931152" y="6601982"/>
            <a:ext cx="2133600" cy="365125"/>
          </a:xfrm>
        </p:spPr>
        <p:txBody>
          <a:bodyPr/>
          <a:lstStyle/>
          <a:p>
            <a:pPr>
              <a:defRPr/>
            </a:pPr>
            <a:fld id="{2CA6A732-E78B-48DB-894A-677EA0D48075}" type="slidenum">
              <a:rPr lang="en-US" smtClean="0"/>
              <a:pPr>
                <a:defRPr/>
              </a:pPr>
              <a:t>41</a:t>
            </a:fld>
            <a:endParaRPr lang="en-US" dirty="0"/>
          </a:p>
        </p:txBody>
      </p:sp>
    </p:spTree>
    <p:extLst>
      <p:ext uri="{BB962C8B-B14F-4D97-AF65-F5344CB8AC3E}">
        <p14:creationId xmlns:p14="http://schemas.microsoft.com/office/powerpoint/2010/main" val="1829323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0" y="541427"/>
            <a:ext cx="9144000" cy="540282"/>
          </a:xfrm>
        </p:spPr>
        <p:txBody>
          <a:bodyPr>
            <a:normAutofit/>
          </a:bodyPr>
          <a:lstStyle/>
          <a:p>
            <a:r>
              <a:rPr lang="en-US" dirty="0"/>
              <a:t>Claim is Substantially Complete</a:t>
            </a:r>
          </a:p>
        </p:txBody>
      </p:sp>
      <p:sp>
        <p:nvSpPr>
          <p:cNvPr id="4" name="Content Placeholder 3"/>
          <p:cNvSpPr>
            <a:spLocks noGrp="1"/>
          </p:cNvSpPr>
          <p:nvPr>
            <p:ph idx="1"/>
            <p:custDataLst>
              <p:tags r:id="rId2"/>
            </p:custDataLst>
          </p:nvPr>
        </p:nvSpPr>
        <p:spPr>
          <a:xfrm>
            <a:off x="457200" y="1460310"/>
            <a:ext cx="8229600" cy="5141672"/>
          </a:xfrm>
        </p:spPr>
        <p:txBody>
          <a:bodyPr>
            <a:normAutofit/>
          </a:bodyPr>
          <a:lstStyle/>
          <a:p>
            <a:pPr marL="7938" indent="0">
              <a:buNone/>
            </a:pPr>
            <a:r>
              <a:rPr lang="en-US" dirty="0"/>
              <a:t>Upon review of the </a:t>
            </a:r>
            <a:r>
              <a:rPr lang="en-US" i="1" dirty="0"/>
              <a:t>VA Form 21-686c (September 2018 or later), </a:t>
            </a:r>
            <a:r>
              <a:rPr lang="en-US" dirty="0"/>
              <a:t>take the actions found in </a:t>
            </a:r>
            <a:r>
              <a:rPr lang="en-US" i="1" dirty="0"/>
              <a:t>M21-1 III.iii.5.A.4.d.</a:t>
            </a:r>
            <a:r>
              <a:rPr lang="en-US" dirty="0"/>
              <a:t>:</a:t>
            </a:r>
          </a:p>
          <a:p>
            <a:pPr marL="514350" lvl="1" indent="-285750"/>
            <a:r>
              <a:rPr lang="en-US" dirty="0"/>
              <a:t>Ensure the form is substantially complete</a:t>
            </a:r>
          </a:p>
          <a:p>
            <a:pPr marL="514350" lvl="1" indent="-285750"/>
            <a:r>
              <a:rPr lang="en-US" dirty="0"/>
              <a:t>Establish EP control based on the benefit claimed, unless appropriate EP is already pending (EP 110/010)</a:t>
            </a:r>
          </a:p>
          <a:p>
            <a:pPr marL="7938" indent="0">
              <a:buNone/>
            </a:pPr>
            <a:endParaRPr lang="en-US" dirty="0">
              <a:latin typeface="+mj-lt"/>
            </a:endParaRPr>
          </a:p>
          <a:p>
            <a:pPr marL="7938" indent="0">
              <a:buNone/>
            </a:pPr>
            <a:r>
              <a:rPr lang="en-US" dirty="0">
                <a:latin typeface="+mj-lt"/>
              </a:rPr>
              <a:t>Remember, the newest </a:t>
            </a:r>
            <a:r>
              <a:rPr lang="en-US" i="1" dirty="0">
                <a:latin typeface="+mj-lt"/>
              </a:rPr>
              <a:t>VA Form 21-686c </a:t>
            </a:r>
            <a:r>
              <a:rPr lang="en-US" dirty="0">
                <a:latin typeface="+mj-lt"/>
              </a:rPr>
              <a:t>provides the Veteran a list of all required information at the beginning, so no additional development actions should be taken to obtain missing information.</a:t>
            </a:r>
          </a:p>
          <a:p>
            <a:pPr marL="7938" indent="0">
              <a:buNone/>
            </a:pPr>
            <a:endParaRPr lang="en-US" dirty="0"/>
          </a:p>
          <a:p>
            <a:pPr marL="7938" indent="0">
              <a:buNone/>
            </a:pPr>
            <a:r>
              <a:rPr lang="en-US" dirty="0"/>
              <a:t>The claim form will be evaluated after the rating decision to determine if all information was provided and additional benefits for the dependents can be granted.</a:t>
            </a:r>
          </a:p>
          <a:p>
            <a:pPr marL="7938" indent="0">
              <a:buNone/>
            </a:pPr>
            <a:endParaRPr lang="en-US" dirty="0">
              <a:latin typeface="+mj-lt"/>
            </a:endParaRPr>
          </a:p>
          <a:p>
            <a:pPr marL="7938" indent="0">
              <a:buNone/>
            </a:pPr>
            <a:endParaRPr lang="en-US" dirty="0">
              <a:latin typeface="+mj-lt"/>
            </a:endParaRPr>
          </a:p>
          <a:p>
            <a:pPr marL="514350" lvl="1" indent="-285750"/>
            <a:endParaRPr lang="en-US" dirty="0">
              <a:latin typeface="+mj-lt"/>
            </a:endParaRPr>
          </a:p>
          <a:p>
            <a:pPr marL="228600" lvl="1" indent="0">
              <a:buNone/>
            </a:pPr>
            <a:endParaRPr lang="en-US" dirty="0">
              <a:latin typeface="+mj-lt"/>
            </a:endParaRPr>
          </a:p>
        </p:txBody>
      </p:sp>
      <p:sp>
        <p:nvSpPr>
          <p:cNvPr id="2" name="Slide Number Placeholder 1"/>
          <p:cNvSpPr>
            <a:spLocks noGrp="1"/>
          </p:cNvSpPr>
          <p:nvPr>
            <p:ph type="sldNum" sz="quarter" idx="12"/>
            <p:custDataLst>
              <p:tags r:id="rId3"/>
            </p:custDataLst>
          </p:nvPr>
        </p:nvSpPr>
        <p:spPr>
          <a:xfrm>
            <a:off x="6931152" y="6601982"/>
            <a:ext cx="2133600" cy="365125"/>
          </a:xfrm>
        </p:spPr>
        <p:txBody>
          <a:bodyPr/>
          <a:lstStyle/>
          <a:p>
            <a:pPr>
              <a:defRPr/>
            </a:pPr>
            <a:fld id="{2CA6A732-E78B-48DB-894A-677EA0D48075}" type="slidenum">
              <a:rPr lang="en-US" smtClean="0"/>
              <a:pPr>
                <a:defRPr/>
              </a:pPr>
              <a:t>42</a:t>
            </a:fld>
            <a:endParaRPr lang="en-US" dirty="0"/>
          </a:p>
        </p:txBody>
      </p:sp>
    </p:spTree>
    <p:extLst>
      <p:ext uri="{BB962C8B-B14F-4D97-AF65-F5344CB8AC3E}">
        <p14:creationId xmlns:p14="http://schemas.microsoft.com/office/powerpoint/2010/main" val="6135504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hidden="1"/>
          <p:cNvSpPr>
            <a:spLocks noGrp="1" noChangeArrowheads="1"/>
          </p:cNvSpPr>
          <p:nvPr>
            <p:ph type="title"/>
            <p:custDataLst>
              <p:tags r:id="rId1"/>
            </p:custDataLst>
          </p:nvPr>
        </p:nvSpPr>
        <p:spPr>
          <a:xfrm>
            <a:off x="0" y="2885570"/>
            <a:ext cx="9144000" cy="1086867"/>
          </a:xfrm>
        </p:spPr>
        <p:txBody>
          <a:bodyPr/>
          <a:lstStyle/>
          <a:p>
            <a:r>
              <a:rPr lang="en-US" dirty="0">
                <a:effectLst/>
              </a:rPr>
              <a:t>Review</a:t>
            </a:r>
          </a:p>
        </p:txBody>
      </p:sp>
      <p:sp>
        <p:nvSpPr>
          <p:cNvPr id="7" name="Slide Number Placeholder 6"/>
          <p:cNvSpPr>
            <a:spLocks noGrp="1"/>
          </p:cNvSpPr>
          <p:nvPr>
            <p:ph type="sldNum" sz="quarter" idx="12"/>
            <p:custDataLst>
              <p:tags r:id="rId2"/>
            </p:custDataLst>
          </p:nvPr>
        </p:nvSpPr>
        <p:spPr>
          <a:xfrm>
            <a:off x="6931152" y="6601982"/>
            <a:ext cx="2133600" cy="365125"/>
          </a:xfrm>
        </p:spPr>
        <p:txBody>
          <a:bodyPr/>
          <a:lstStyle/>
          <a:p>
            <a:pPr>
              <a:defRPr/>
            </a:pPr>
            <a:fld id="{7A6C14B2-BBED-4B4E-9FC2-734F189F8D80}" type="slidenum">
              <a:rPr lang="en-US" smtClean="0"/>
              <a:pPr>
                <a:defRPr/>
              </a:pPr>
              <a:t>43</a:t>
            </a:fld>
            <a:endParaRPr lang="en-US" dirty="0"/>
          </a:p>
        </p:txBody>
      </p:sp>
      <p:sp>
        <p:nvSpPr>
          <p:cNvPr id="6" name="Title 1">
            <a:extLst>
              <a:ext uri="{FF2B5EF4-FFF2-40B4-BE49-F238E27FC236}">
                <a16:creationId xmlns:a16="http://schemas.microsoft.com/office/drawing/2014/main" id="{857C8B14-A10A-48C2-A093-F8EB9DF3EDCD}"/>
              </a:ext>
            </a:extLst>
          </p:cNvPr>
          <p:cNvSpPr txBox="1">
            <a:spLocks/>
          </p:cNvSpPr>
          <p:nvPr>
            <p:custDataLst>
              <p:tags r:id="rId3"/>
            </p:custDataLst>
          </p:nvPr>
        </p:nvSpPr>
        <p:spPr>
          <a:xfrm>
            <a:off x="0" y="2885566"/>
            <a:ext cx="9144000" cy="1086867"/>
          </a:xfrm>
          <a:prstGeom prst="rect">
            <a:avLst/>
          </a:prstGeom>
        </p:spPr>
        <p:txBody>
          <a:bodyPr vert="horz" lIns="91440" tIns="45720" rIns="91440" bIns="45720" rtlCol="0" anchor="t">
            <a:noAutofit/>
          </a:bodyPr>
          <a:lstStyle>
            <a:lvl1pPr algn="ctr" defTabSz="122058" rtl="0" eaLnBrk="1" latinLnBrk="0" hangingPunct="1">
              <a:spcBef>
                <a:spcPct val="0"/>
              </a:spcBef>
              <a:spcAft>
                <a:spcPts val="254"/>
              </a:spcAft>
              <a:buNone/>
              <a:defRPr sz="7200" b="0" i="0" u="none" kern="1200" cap="none" spc="0">
                <a:ln w="3175" cmpd="sng">
                  <a:noFill/>
                  <a:prstDash val="solid"/>
                </a:ln>
                <a:solidFill>
                  <a:srgbClr val="1F497D"/>
                </a:solidFill>
                <a:effectLst/>
                <a:latin typeface="+mj-lt"/>
                <a:ea typeface="+mj-ea"/>
                <a:cs typeface="Arial" panose="020B0604020202020204" pitchFamily="34" charset="0"/>
              </a:defRPr>
            </a:lvl1pPr>
          </a:lstStyle>
          <a:p>
            <a:r>
              <a:rPr lang="en-US" dirty="0"/>
              <a:t>Questions?</a:t>
            </a:r>
          </a:p>
        </p:txBody>
      </p:sp>
    </p:spTree>
    <p:extLst>
      <p:ext uri="{BB962C8B-B14F-4D97-AF65-F5344CB8AC3E}">
        <p14:creationId xmlns:p14="http://schemas.microsoft.com/office/powerpoint/2010/main" val="41198141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A54ED-174B-4171-84B0-9ED32B522C9C}"/>
              </a:ext>
            </a:extLst>
          </p:cNvPr>
          <p:cNvSpPr>
            <a:spLocks noGrp="1"/>
          </p:cNvSpPr>
          <p:nvPr>
            <p:ph type="title"/>
          </p:nvPr>
        </p:nvSpPr>
        <p:spPr>
          <a:xfrm>
            <a:off x="0" y="552240"/>
            <a:ext cx="9144000" cy="548672"/>
          </a:xfrm>
        </p:spPr>
        <p:txBody>
          <a:bodyPr/>
          <a:lstStyle/>
          <a:p>
            <a:r>
              <a:rPr lang="en-US" dirty="0"/>
              <a:t>Topic 1: Basic Eligibility and Policies</a:t>
            </a:r>
          </a:p>
        </p:txBody>
      </p:sp>
      <p:sp>
        <p:nvSpPr>
          <p:cNvPr id="4" name="Slide Number Placeholder 3">
            <a:extLst>
              <a:ext uri="{FF2B5EF4-FFF2-40B4-BE49-F238E27FC236}">
                <a16:creationId xmlns:a16="http://schemas.microsoft.com/office/drawing/2014/main" id="{61AD3FA9-798B-4E25-B74B-4521238946F6}"/>
              </a:ext>
            </a:extLst>
          </p:cNvPr>
          <p:cNvSpPr>
            <a:spLocks noGrp="1"/>
          </p:cNvSpPr>
          <p:nvPr>
            <p:ph type="sldNum" sz="quarter" idx="12"/>
          </p:nvPr>
        </p:nvSpPr>
        <p:spPr/>
        <p:txBody>
          <a:bodyPr/>
          <a:lstStyle/>
          <a:p>
            <a:fld id="{7C414AED-89CE-4A48-8B2B-1B3A5C68EA2A}" type="slidenum">
              <a:rPr lang="en-US" smtClean="0"/>
              <a:pPr/>
              <a:t>5</a:t>
            </a:fld>
            <a:endParaRPr lang="en-US" dirty="0"/>
          </a:p>
        </p:txBody>
      </p:sp>
      <p:pic>
        <p:nvPicPr>
          <p:cNvPr id="9" name="Picture 8" descr="soldier, wife, and daughter&#10;&#10;Description automatically generated">
            <a:extLst>
              <a:ext uri="{FF2B5EF4-FFF2-40B4-BE49-F238E27FC236}">
                <a16:creationId xmlns:a16="http://schemas.microsoft.com/office/drawing/2014/main" id="{E889E176-C457-4925-A066-313920084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0" y="1728720"/>
            <a:ext cx="5715000"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98155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0" y="541427"/>
            <a:ext cx="9144000" cy="540282"/>
          </a:xfrm>
        </p:spPr>
        <p:txBody>
          <a:bodyPr/>
          <a:lstStyle/>
          <a:p>
            <a:r>
              <a:rPr lang="en-US" dirty="0"/>
              <a:t>Additional Compensation for Dependents</a:t>
            </a:r>
          </a:p>
        </p:txBody>
      </p:sp>
      <p:sp>
        <p:nvSpPr>
          <p:cNvPr id="5" name="Content Placeholder 4">
            <a:extLst>
              <a:ext uri="{FF2B5EF4-FFF2-40B4-BE49-F238E27FC236}">
                <a16:creationId xmlns:a16="http://schemas.microsoft.com/office/drawing/2014/main" id="{0FCDF657-6A97-45BF-9A5B-8EB5048047A9}"/>
              </a:ext>
            </a:extLst>
          </p:cNvPr>
          <p:cNvSpPr>
            <a:spLocks noGrp="1"/>
          </p:cNvSpPr>
          <p:nvPr>
            <p:ph idx="1"/>
            <p:custDataLst>
              <p:tags r:id="rId2"/>
            </p:custDataLst>
          </p:nvPr>
        </p:nvSpPr>
        <p:spPr>
          <a:xfrm>
            <a:off x="457200" y="1472446"/>
            <a:ext cx="8229600" cy="4738799"/>
          </a:xfrm>
        </p:spPr>
        <p:txBody>
          <a:bodyPr>
            <a:normAutofit/>
          </a:bodyPr>
          <a:lstStyle/>
          <a:p>
            <a:r>
              <a:rPr lang="en-US" dirty="0"/>
              <a:t>Under 38 CFR 3.4(b)(2):</a:t>
            </a:r>
          </a:p>
          <a:p>
            <a:r>
              <a:rPr lang="en-US" dirty="0"/>
              <a:t>(b) </a:t>
            </a:r>
            <a:r>
              <a:rPr lang="en-US" i="1" dirty="0"/>
              <a:t>Disability compensation.</a:t>
            </a:r>
            <a:r>
              <a:rPr lang="en-US" dirty="0"/>
              <a:t> (2) An additional amount of compensation may be payable for a spouse, child, and/or dependent parent where a veteran is entitled to compensation based on disability evaluated as 30 per centum or more disabling.</a:t>
            </a:r>
          </a:p>
          <a:p>
            <a:endParaRPr lang="en-US" dirty="0"/>
          </a:p>
          <a:p>
            <a:pPr marL="342900" indent="-342900">
              <a:buFont typeface="Arial" panose="020B0604020202020204" pitchFamily="34" charset="0"/>
              <a:buChar char="•"/>
            </a:pPr>
            <a:r>
              <a:rPr lang="en-US" dirty="0"/>
              <a:t>VA may pay additional compensation for certain established dependents</a:t>
            </a:r>
          </a:p>
          <a:p>
            <a:pPr marL="342900" indent="-342900">
              <a:buFont typeface="Arial" panose="020B0604020202020204" pitchFamily="34" charset="0"/>
              <a:buChar char="•"/>
            </a:pPr>
            <a:r>
              <a:rPr lang="en-US" dirty="0"/>
              <a:t>First and foremost, a Veteran must have an overall combined disability rating of at least 30%</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2" name="Slide Number Placeholder 1"/>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pPr/>
              <a:t>6</a:t>
            </a:fld>
            <a:endParaRPr lang="en-US" dirty="0"/>
          </a:p>
        </p:txBody>
      </p:sp>
      <p:sp>
        <p:nvSpPr>
          <p:cNvPr id="4" name="Rectangle 3"/>
          <p:cNvSpPr/>
          <p:nvPr>
            <p:custDataLst>
              <p:tags r:id="rId4"/>
            </p:custDataLst>
          </p:nvPr>
        </p:nvSpPr>
        <p:spPr>
          <a:xfrm>
            <a:off x="805543" y="2283279"/>
            <a:ext cx="7727893" cy="738664"/>
          </a:xfrm>
          <a:prstGeom prst="rect">
            <a:avLst/>
          </a:prstGeom>
        </p:spPr>
        <p:txBody>
          <a:bodyPr wrap="square">
            <a:spAutoFit/>
          </a:bodyPr>
          <a:lstStyle/>
          <a:p>
            <a:endParaRPr lang="en-US" sz="2100"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21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3409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A8B056-C829-4268-B65B-1AC5CD91E796}"/>
              </a:ext>
            </a:extLst>
          </p:cNvPr>
          <p:cNvSpPr>
            <a:spLocks noGrp="1"/>
          </p:cNvSpPr>
          <p:nvPr>
            <p:ph type="title"/>
            <p:custDataLst>
              <p:tags r:id="rId1"/>
            </p:custDataLst>
          </p:nvPr>
        </p:nvSpPr>
        <p:spPr>
          <a:xfrm>
            <a:off x="0" y="541427"/>
            <a:ext cx="9144000" cy="604985"/>
          </a:xfrm>
        </p:spPr>
        <p:txBody>
          <a:bodyPr/>
          <a:lstStyle/>
          <a:p>
            <a:r>
              <a:rPr lang="en-US" dirty="0"/>
              <a:t>Dependents for VA Purposes</a:t>
            </a:r>
          </a:p>
        </p:txBody>
      </p:sp>
      <p:sp>
        <p:nvSpPr>
          <p:cNvPr id="6148" name="Rectangle 3"/>
          <p:cNvSpPr>
            <a:spLocks noGrp="1" noChangeArrowheads="1"/>
          </p:cNvSpPr>
          <p:nvPr>
            <p:ph idx="1"/>
            <p:custDataLst>
              <p:tags r:id="rId2"/>
            </p:custDataLst>
          </p:nvPr>
        </p:nvSpPr>
        <p:spPr>
          <a:xfrm>
            <a:off x="0" y="1556112"/>
            <a:ext cx="8686800" cy="3127199"/>
          </a:xfrm>
          <a:prstGeom prst="rect">
            <a:avLst/>
          </a:prstGeom>
        </p:spPr>
        <p:txBody>
          <a:bodyPr>
            <a:normAutofit/>
          </a:bodyPr>
          <a:lstStyle/>
          <a:p>
            <a:pPr marL="685800">
              <a:buClr>
                <a:srgbClr val="1D3275"/>
              </a:buClr>
            </a:pPr>
            <a:r>
              <a:rPr lang="en-US" u="sng" dirty="0"/>
              <a:t>Dependents</a:t>
            </a:r>
            <a:r>
              <a:rPr lang="en-US" dirty="0"/>
              <a:t>:</a:t>
            </a:r>
          </a:p>
          <a:p>
            <a:pPr marL="914400" indent="-228600">
              <a:buClr>
                <a:schemeClr val="tx1"/>
              </a:buClr>
              <a:buFont typeface="Arial" panose="020B0604020202020204" pitchFamily="34" charset="0"/>
              <a:buChar char="•"/>
            </a:pPr>
            <a:r>
              <a:rPr lang="en-US" sz="1800" dirty="0"/>
              <a:t>Spouse		</a:t>
            </a:r>
          </a:p>
          <a:p>
            <a:pPr marL="914400" indent="-228600">
              <a:buClr>
                <a:schemeClr val="tx1"/>
              </a:buClr>
              <a:buFont typeface="Arial" panose="020B0604020202020204" pitchFamily="34" charset="0"/>
              <a:buChar char="•"/>
            </a:pPr>
            <a:r>
              <a:rPr lang="en-US" sz="1800" dirty="0"/>
              <a:t>Biological child (under age 18)</a:t>
            </a:r>
          </a:p>
          <a:p>
            <a:pPr marL="914400" indent="-228600">
              <a:buClr>
                <a:schemeClr val="tx1"/>
              </a:buClr>
              <a:buFont typeface="Arial" panose="020B0604020202020204" pitchFamily="34" charset="0"/>
              <a:buChar char="•"/>
            </a:pPr>
            <a:r>
              <a:rPr lang="en-US" sz="1800" dirty="0"/>
              <a:t>Stepchild (under age 18)</a:t>
            </a:r>
          </a:p>
          <a:p>
            <a:pPr marL="914400" indent="-228600">
              <a:buClr>
                <a:schemeClr val="tx1"/>
              </a:buClr>
              <a:buFont typeface="Arial" panose="020B0604020202020204" pitchFamily="34" charset="0"/>
              <a:buChar char="•"/>
            </a:pPr>
            <a:r>
              <a:rPr lang="en-US" sz="1800" dirty="0"/>
              <a:t>Adopted child (under age 18)</a:t>
            </a:r>
          </a:p>
          <a:p>
            <a:pPr marL="914400" indent="-228600">
              <a:buClr>
                <a:schemeClr val="tx1"/>
              </a:buClr>
              <a:buFont typeface="Arial" panose="020B0604020202020204" pitchFamily="34" charset="0"/>
              <a:buChar char="•"/>
            </a:pPr>
            <a:r>
              <a:rPr lang="en-US" sz="1800" dirty="0"/>
              <a:t>School child (age 18-23)</a:t>
            </a:r>
          </a:p>
          <a:p>
            <a:pPr marL="914400" indent="-228600">
              <a:buClr>
                <a:schemeClr val="tx1"/>
              </a:buClr>
              <a:buFont typeface="Arial" panose="020B0604020202020204" pitchFamily="34" charset="0"/>
              <a:buChar char="•"/>
            </a:pPr>
            <a:r>
              <a:rPr lang="en-US" sz="1800" dirty="0"/>
              <a:t>Helpless child </a:t>
            </a:r>
          </a:p>
          <a:p>
            <a:pPr marL="914400" indent="-228600">
              <a:buClr>
                <a:schemeClr val="tx1"/>
              </a:buClr>
              <a:buFont typeface="Arial" panose="020B0604020202020204" pitchFamily="34" charset="0"/>
              <a:buChar char="•"/>
            </a:pPr>
            <a:r>
              <a:rPr lang="en-US" sz="1800" dirty="0"/>
              <a:t>Parent (financial dependent)</a:t>
            </a:r>
            <a:endParaRPr lang="en-US" sz="1800" dirty="0">
              <a:latin typeface="Arial" pitchFamily="34" charset="0"/>
            </a:endParaRPr>
          </a:p>
          <a:p>
            <a:pPr>
              <a:spcAft>
                <a:spcPts val="0"/>
              </a:spcAft>
              <a:buClr>
                <a:schemeClr val="tx1"/>
              </a:buClr>
            </a:pPr>
            <a:endParaRPr lang="en-US" sz="1600" dirty="0"/>
          </a:p>
          <a:p>
            <a:pPr>
              <a:spcAft>
                <a:spcPts val="0"/>
              </a:spcAft>
              <a:buClr>
                <a:schemeClr val="tx1"/>
              </a:buClr>
            </a:pPr>
            <a:endParaRPr lang="en-US" sz="1600" dirty="0"/>
          </a:p>
        </p:txBody>
      </p:sp>
      <p:sp>
        <p:nvSpPr>
          <p:cNvPr id="7" name="Slide Number Placeholder 6" hidden="1"/>
          <p:cNvSpPr>
            <a:spLocks noGrp="1"/>
          </p:cNvSpPr>
          <p:nvPr>
            <p:ph type="sldNum" sz="quarter" idx="12"/>
            <p:custDataLst>
              <p:tags r:id="rId3"/>
            </p:custDataLst>
          </p:nvPr>
        </p:nvSpPr>
        <p:spPr>
          <a:xfrm>
            <a:off x="6931152" y="6601982"/>
            <a:ext cx="2133600" cy="365125"/>
          </a:xfrm>
        </p:spPr>
        <p:txBody>
          <a:bodyPr/>
          <a:lstStyle/>
          <a:p>
            <a:pPr>
              <a:defRPr/>
            </a:pPr>
            <a:fld id="{BA44DA10-E7DA-4D11-84EC-1518B97780F6}" type="slidenum">
              <a:rPr lang="en-US" smtClean="0"/>
              <a:pPr>
                <a:defRPr/>
              </a:pPr>
              <a:t>7</a:t>
            </a:fld>
            <a:endParaRPr lang="en-US" dirty="0"/>
          </a:p>
        </p:txBody>
      </p:sp>
      <p:sp>
        <p:nvSpPr>
          <p:cNvPr id="2" name="TextBox 1"/>
          <p:cNvSpPr txBox="1"/>
          <p:nvPr>
            <p:custDataLst>
              <p:tags r:id="rId4"/>
            </p:custDataLst>
          </p:nvPr>
        </p:nvSpPr>
        <p:spPr>
          <a:xfrm>
            <a:off x="4708478" y="1552950"/>
            <a:ext cx="3978322" cy="2723823"/>
          </a:xfrm>
          <a:prstGeom prst="rect">
            <a:avLst/>
          </a:prstGeom>
          <a:noFill/>
        </p:spPr>
        <p:txBody>
          <a:bodyPr wrap="square" rtlCol="0">
            <a:spAutoFit/>
          </a:bodyPr>
          <a:lstStyle/>
          <a:p>
            <a:pPr>
              <a:spcAft>
                <a:spcPts val="600"/>
              </a:spcAft>
            </a:pPr>
            <a:r>
              <a:rPr lang="en-US" sz="2000" u="sng" dirty="0">
                <a:latin typeface="+mj-lt"/>
                <a:cs typeface="Times New Roman" panose="02020603050405020304" pitchFamily="18" charset="0"/>
              </a:rPr>
              <a:t>Not a Dependent</a:t>
            </a:r>
            <a:r>
              <a:rPr lang="en-US" sz="2000" dirty="0">
                <a:latin typeface="+mj-lt"/>
                <a:cs typeface="Times New Roman" panose="02020603050405020304" pitchFamily="18" charset="0"/>
              </a:rPr>
              <a:t>:</a:t>
            </a:r>
          </a:p>
          <a:p>
            <a:pPr marL="228600" indent="-228600">
              <a:spcAft>
                <a:spcPts val="600"/>
              </a:spcAft>
              <a:buFont typeface="Arial" panose="020B0604020202020204" pitchFamily="34" charset="0"/>
              <a:buChar char="•"/>
            </a:pPr>
            <a:r>
              <a:rPr lang="en-US" dirty="0">
                <a:cs typeface="Times New Roman" panose="02020603050405020304" pitchFamily="18" charset="0"/>
              </a:rPr>
              <a:t>Ex-spouse (divorce finalized) </a:t>
            </a:r>
          </a:p>
          <a:p>
            <a:pPr marL="228600" indent="-228600">
              <a:spcAft>
                <a:spcPts val="600"/>
              </a:spcAft>
              <a:buFont typeface="Arial" panose="020B0604020202020204" pitchFamily="34" charset="0"/>
              <a:buChar char="•"/>
            </a:pPr>
            <a:r>
              <a:rPr lang="en-US" dirty="0">
                <a:cs typeface="Times New Roman" panose="02020603050405020304" pitchFamily="18" charset="0"/>
              </a:rPr>
              <a:t>Grandchild (not adopted)</a:t>
            </a:r>
          </a:p>
          <a:p>
            <a:pPr marL="228600" indent="-228600">
              <a:spcAft>
                <a:spcPts val="600"/>
              </a:spcAft>
              <a:buFont typeface="Arial" panose="020B0604020202020204" pitchFamily="34" charset="0"/>
              <a:buChar char="•"/>
            </a:pPr>
            <a:r>
              <a:rPr lang="en-US" dirty="0">
                <a:cs typeface="Times New Roman" panose="02020603050405020304" pitchFamily="18" charset="0"/>
              </a:rPr>
              <a:t>Stepchild when no longer a member of the Veterans household (exceptions apply)</a:t>
            </a:r>
          </a:p>
          <a:p>
            <a:pPr marL="228600" indent="-228600">
              <a:spcAft>
                <a:spcPts val="600"/>
              </a:spcAft>
              <a:buFont typeface="Arial" panose="020B0604020202020204" pitchFamily="34" charset="0"/>
              <a:buChar char="•"/>
            </a:pPr>
            <a:r>
              <a:rPr lang="en-US" dirty="0">
                <a:latin typeface="+mj-lt"/>
                <a:cs typeface="Times New Roman" panose="02020603050405020304" pitchFamily="18" charset="0"/>
              </a:rPr>
              <a:t>Foster child</a:t>
            </a:r>
          </a:p>
          <a:p>
            <a:pPr marL="228600" indent="-228600">
              <a:spcAft>
                <a:spcPts val="600"/>
              </a:spcAft>
              <a:buFont typeface="Arial" panose="020B0604020202020204" pitchFamily="34" charset="0"/>
              <a:buChar char="•"/>
            </a:pPr>
            <a:r>
              <a:rPr lang="en-US" dirty="0">
                <a:latin typeface="+mj-lt"/>
                <a:cs typeface="Times New Roman" panose="02020603050405020304" pitchFamily="18" charset="0"/>
              </a:rPr>
              <a:t>Mother-in-law or father-in-law</a:t>
            </a:r>
          </a:p>
        </p:txBody>
      </p:sp>
      <p:sp>
        <p:nvSpPr>
          <p:cNvPr id="9" name="Slide Number Placeholder 3">
            <a:extLst>
              <a:ext uri="{FF2B5EF4-FFF2-40B4-BE49-F238E27FC236}">
                <a16:creationId xmlns:a16="http://schemas.microsoft.com/office/drawing/2014/main" id="{3AFBE828-89B9-429E-ADA5-DE9E36BD6F99}"/>
              </a:ext>
            </a:extLst>
          </p:cNvPr>
          <p:cNvSpPr txBox="1">
            <a:spLocks/>
          </p:cNvSpPr>
          <p:nvPr>
            <p:custDataLst>
              <p:tags r:id="rId5"/>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254"/>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7</a:t>
            </a:fld>
            <a:endParaRPr lang="en-US" dirty="0"/>
          </a:p>
        </p:txBody>
      </p:sp>
    </p:spTree>
    <p:extLst>
      <p:ext uri="{BB962C8B-B14F-4D97-AF65-F5344CB8AC3E}">
        <p14:creationId xmlns:p14="http://schemas.microsoft.com/office/powerpoint/2010/main" val="49629765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A8B056-C829-4268-B65B-1AC5CD91E796}"/>
              </a:ext>
            </a:extLst>
          </p:cNvPr>
          <p:cNvSpPr>
            <a:spLocks noGrp="1"/>
          </p:cNvSpPr>
          <p:nvPr>
            <p:ph type="title"/>
            <p:custDataLst>
              <p:tags r:id="rId1"/>
            </p:custDataLst>
          </p:nvPr>
        </p:nvSpPr>
        <p:spPr>
          <a:xfrm>
            <a:off x="0" y="541427"/>
            <a:ext cx="9144000" cy="604985"/>
          </a:xfrm>
        </p:spPr>
        <p:txBody>
          <a:bodyPr/>
          <a:lstStyle/>
          <a:p>
            <a:r>
              <a:rPr lang="en-US" dirty="0"/>
              <a:t>Relationship</a:t>
            </a:r>
          </a:p>
        </p:txBody>
      </p:sp>
      <p:sp>
        <p:nvSpPr>
          <p:cNvPr id="6148" name="Rectangle 3"/>
          <p:cNvSpPr>
            <a:spLocks noGrp="1" noChangeArrowheads="1"/>
          </p:cNvSpPr>
          <p:nvPr>
            <p:ph idx="1"/>
            <p:custDataLst>
              <p:tags r:id="rId2"/>
            </p:custDataLst>
          </p:nvPr>
        </p:nvSpPr>
        <p:spPr>
          <a:xfrm>
            <a:off x="457200" y="1556112"/>
            <a:ext cx="8229600" cy="4180701"/>
          </a:xfrm>
          <a:prstGeom prst="rect">
            <a:avLst/>
          </a:prstGeom>
        </p:spPr>
        <p:txBody>
          <a:bodyPr>
            <a:normAutofit/>
          </a:bodyPr>
          <a:lstStyle/>
          <a:p>
            <a:pPr>
              <a:spcAft>
                <a:spcPts val="0"/>
              </a:spcAft>
              <a:buClr>
                <a:schemeClr val="tx1"/>
              </a:buClr>
            </a:pPr>
            <a:r>
              <a:rPr lang="en-US" dirty="0"/>
              <a:t>Both relationship and dependency should be established in order to pay additional benefits for that claimed individual.</a:t>
            </a:r>
          </a:p>
          <a:p>
            <a:pPr>
              <a:spcAft>
                <a:spcPts val="0"/>
              </a:spcAft>
              <a:buClr>
                <a:schemeClr val="tx1"/>
              </a:buClr>
            </a:pPr>
            <a:endParaRPr lang="en-US" dirty="0"/>
          </a:p>
          <a:p>
            <a:pPr marL="342900" indent="-342900">
              <a:spcAft>
                <a:spcPts val="0"/>
              </a:spcAft>
              <a:buClr>
                <a:schemeClr val="tx1"/>
              </a:buClr>
              <a:buFont typeface="Arial" panose="020B0604020202020204" pitchFamily="34" charset="0"/>
              <a:buChar char="•"/>
            </a:pPr>
            <a:r>
              <a:rPr lang="en-US" dirty="0"/>
              <a:t>Relationship – an individual’s legal status with respect to the Veteran</a:t>
            </a:r>
          </a:p>
          <a:p>
            <a:pPr>
              <a:spcAft>
                <a:spcPts val="0"/>
              </a:spcAft>
              <a:buClr>
                <a:schemeClr val="tx1"/>
              </a:buClr>
            </a:pPr>
            <a:endParaRPr lang="en-US" dirty="0"/>
          </a:p>
          <a:p>
            <a:pPr marL="342900" indent="-342900">
              <a:spcAft>
                <a:spcPts val="0"/>
              </a:spcAft>
              <a:buClr>
                <a:schemeClr val="tx1"/>
              </a:buClr>
              <a:buFont typeface="Arial" panose="020B0604020202020204" pitchFamily="34" charset="0"/>
              <a:buChar char="•"/>
            </a:pPr>
            <a:r>
              <a:rPr lang="en-US" dirty="0"/>
              <a:t>VA accepts entries from Veteran on VA Form 21-686c as sufficient proof of the following:</a:t>
            </a:r>
          </a:p>
          <a:p>
            <a:pPr marL="464958" lvl="1" indent="-342900">
              <a:spcAft>
                <a:spcPts val="0"/>
              </a:spcAft>
              <a:buClr>
                <a:schemeClr val="tx1"/>
              </a:buClr>
            </a:pPr>
            <a:r>
              <a:rPr lang="en-US" sz="1800" dirty="0"/>
              <a:t>Marriage</a:t>
            </a:r>
          </a:p>
          <a:p>
            <a:pPr marL="464958" lvl="1" indent="-342900">
              <a:spcAft>
                <a:spcPts val="0"/>
              </a:spcAft>
              <a:buClr>
                <a:schemeClr val="tx1"/>
              </a:buClr>
            </a:pPr>
            <a:r>
              <a:rPr lang="en-US" sz="1800" dirty="0"/>
              <a:t>Dissolution of a marriage</a:t>
            </a:r>
          </a:p>
          <a:p>
            <a:pPr marL="464958" lvl="1" indent="-342900">
              <a:spcAft>
                <a:spcPts val="0"/>
              </a:spcAft>
              <a:buClr>
                <a:schemeClr val="tx1"/>
              </a:buClr>
            </a:pPr>
            <a:r>
              <a:rPr lang="en-US" sz="1800" dirty="0"/>
              <a:t>Birth of a child</a:t>
            </a:r>
          </a:p>
          <a:p>
            <a:pPr marL="464958" lvl="1" indent="-342900">
              <a:spcAft>
                <a:spcPts val="0"/>
              </a:spcAft>
              <a:buClr>
                <a:schemeClr val="tx1"/>
              </a:buClr>
            </a:pPr>
            <a:r>
              <a:rPr lang="en-US" sz="1800" dirty="0"/>
              <a:t>Introduction of a stepchild into a Veteran’s family, or </a:t>
            </a:r>
          </a:p>
          <a:p>
            <a:pPr marL="464958" lvl="1" indent="-342900">
              <a:spcAft>
                <a:spcPts val="0"/>
              </a:spcAft>
              <a:buClr>
                <a:schemeClr val="tx1"/>
              </a:buClr>
            </a:pPr>
            <a:r>
              <a:rPr lang="en-US" sz="1800" dirty="0"/>
              <a:t>Death of a dependent</a:t>
            </a:r>
          </a:p>
        </p:txBody>
      </p:sp>
      <p:sp>
        <p:nvSpPr>
          <p:cNvPr id="7" name="Slide Number Placeholder 6" hidden="1"/>
          <p:cNvSpPr>
            <a:spLocks noGrp="1"/>
          </p:cNvSpPr>
          <p:nvPr>
            <p:ph type="sldNum" sz="quarter" idx="12"/>
            <p:custDataLst>
              <p:tags r:id="rId3"/>
            </p:custDataLst>
          </p:nvPr>
        </p:nvSpPr>
        <p:spPr>
          <a:xfrm>
            <a:off x="6931152" y="6601982"/>
            <a:ext cx="2133600" cy="365125"/>
          </a:xfrm>
        </p:spPr>
        <p:txBody>
          <a:bodyPr/>
          <a:lstStyle/>
          <a:p>
            <a:pPr>
              <a:defRPr/>
            </a:pPr>
            <a:fld id="{BA44DA10-E7DA-4D11-84EC-1518B97780F6}" type="slidenum">
              <a:rPr lang="en-US" smtClean="0"/>
              <a:pPr>
                <a:defRPr/>
              </a:pPr>
              <a:t>8</a:t>
            </a:fld>
            <a:endParaRPr lang="en-US" dirty="0"/>
          </a:p>
        </p:txBody>
      </p:sp>
      <p:sp>
        <p:nvSpPr>
          <p:cNvPr id="9" name="Slide Number Placeholder 3">
            <a:extLst>
              <a:ext uri="{FF2B5EF4-FFF2-40B4-BE49-F238E27FC236}">
                <a16:creationId xmlns:a16="http://schemas.microsoft.com/office/drawing/2014/main" id="{3AFBE828-89B9-429E-ADA5-DE9E36BD6F99}"/>
              </a:ext>
            </a:extLst>
          </p:cNvPr>
          <p:cNvSpPr txBox="1">
            <a:spLocks/>
          </p:cNvSpPr>
          <p:nvPr>
            <p:custDataLst>
              <p:tags r:id="rId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254"/>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8</a:t>
            </a:fld>
            <a:endParaRPr lang="en-US" dirty="0"/>
          </a:p>
        </p:txBody>
      </p:sp>
    </p:spTree>
    <p:extLst>
      <p:ext uri="{BB962C8B-B14F-4D97-AF65-F5344CB8AC3E}">
        <p14:creationId xmlns:p14="http://schemas.microsoft.com/office/powerpoint/2010/main" val="43836648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A8B056-C829-4268-B65B-1AC5CD91E796}"/>
              </a:ext>
            </a:extLst>
          </p:cNvPr>
          <p:cNvSpPr>
            <a:spLocks noGrp="1"/>
          </p:cNvSpPr>
          <p:nvPr>
            <p:ph type="title"/>
            <p:custDataLst>
              <p:tags r:id="rId1"/>
            </p:custDataLst>
          </p:nvPr>
        </p:nvSpPr>
        <p:spPr>
          <a:xfrm>
            <a:off x="0" y="541427"/>
            <a:ext cx="9144000" cy="604985"/>
          </a:xfrm>
        </p:spPr>
        <p:txBody>
          <a:bodyPr/>
          <a:lstStyle/>
          <a:p>
            <a:r>
              <a:rPr lang="en-US" dirty="0"/>
              <a:t>Dependency</a:t>
            </a:r>
          </a:p>
        </p:txBody>
      </p:sp>
      <p:sp>
        <p:nvSpPr>
          <p:cNvPr id="6148" name="Rectangle 3"/>
          <p:cNvSpPr>
            <a:spLocks noGrp="1" noChangeArrowheads="1"/>
          </p:cNvSpPr>
          <p:nvPr>
            <p:ph idx="1"/>
            <p:custDataLst>
              <p:tags r:id="rId2"/>
            </p:custDataLst>
          </p:nvPr>
        </p:nvSpPr>
        <p:spPr>
          <a:xfrm>
            <a:off x="457200" y="1556112"/>
            <a:ext cx="8229600" cy="4180701"/>
          </a:xfrm>
          <a:prstGeom prst="rect">
            <a:avLst/>
          </a:prstGeom>
        </p:spPr>
        <p:txBody>
          <a:bodyPr>
            <a:normAutofit/>
          </a:bodyPr>
          <a:lstStyle/>
          <a:p>
            <a:pPr>
              <a:spcAft>
                <a:spcPts val="0"/>
              </a:spcAft>
              <a:buClr>
                <a:schemeClr val="tx1"/>
              </a:buClr>
            </a:pPr>
            <a:r>
              <a:rPr lang="en-US" dirty="0"/>
              <a:t>Both relationship and dependency should be established in order to establish claimed individual as a dependent for VA purposes.</a:t>
            </a:r>
          </a:p>
          <a:p>
            <a:pPr>
              <a:spcAft>
                <a:spcPts val="0"/>
              </a:spcAft>
              <a:buClr>
                <a:schemeClr val="tx1"/>
              </a:buClr>
            </a:pPr>
            <a:endParaRPr lang="en-US" dirty="0"/>
          </a:p>
          <a:p>
            <a:pPr marL="342900" indent="-342900">
              <a:spcAft>
                <a:spcPts val="0"/>
              </a:spcAft>
              <a:buClr>
                <a:schemeClr val="tx1"/>
              </a:buClr>
              <a:buFont typeface="Arial" panose="020B0604020202020204" pitchFamily="34" charset="0"/>
              <a:buChar char="•"/>
            </a:pPr>
            <a:r>
              <a:rPr lang="en-US" dirty="0"/>
              <a:t>Dependency – whether or not an individual is financially “dependent” on the Veteran</a:t>
            </a:r>
          </a:p>
          <a:p>
            <a:pPr>
              <a:spcAft>
                <a:spcPts val="0"/>
              </a:spcAft>
              <a:buClr>
                <a:schemeClr val="tx1"/>
              </a:buClr>
            </a:pPr>
            <a:endParaRPr lang="en-US" dirty="0"/>
          </a:p>
          <a:p>
            <a:pPr marL="342900" indent="-342900">
              <a:spcAft>
                <a:spcPts val="0"/>
              </a:spcAft>
              <a:buClr>
                <a:schemeClr val="tx1"/>
              </a:buClr>
              <a:buFont typeface="Arial" panose="020B0604020202020204" pitchFamily="34" charset="0"/>
              <a:buChar char="•"/>
            </a:pPr>
            <a:r>
              <a:rPr lang="en-US" dirty="0"/>
              <a:t>VA assumes financial dependency of (no proof needed):</a:t>
            </a:r>
          </a:p>
          <a:p>
            <a:pPr marL="464958" lvl="1" indent="-342900">
              <a:spcAft>
                <a:spcPts val="0"/>
              </a:spcAft>
              <a:buClr>
                <a:schemeClr val="tx1"/>
              </a:buClr>
            </a:pPr>
            <a:r>
              <a:rPr lang="en-US" sz="1800" dirty="0"/>
              <a:t>Spouse</a:t>
            </a:r>
          </a:p>
          <a:p>
            <a:pPr marL="464958" lvl="1" indent="-342900">
              <a:spcAft>
                <a:spcPts val="0"/>
              </a:spcAft>
              <a:buClr>
                <a:schemeClr val="tx1"/>
              </a:buClr>
            </a:pPr>
            <a:r>
              <a:rPr lang="en-US" sz="1800" dirty="0"/>
              <a:t>Child</a:t>
            </a:r>
            <a:endParaRPr lang="en-US" dirty="0"/>
          </a:p>
          <a:p>
            <a:pPr marL="342900" indent="-342900">
              <a:spcAft>
                <a:spcPts val="0"/>
              </a:spcAft>
              <a:buClr>
                <a:schemeClr val="tx1"/>
              </a:buClr>
              <a:buFont typeface="Arial" panose="020B0604020202020204" pitchFamily="34" charset="0"/>
              <a:buChar char="•"/>
            </a:pPr>
            <a:endParaRPr lang="en-US" dirty="0"/>
          </a:p>
          <a:p>
            <a:pPr marL="342900" indent="-342900">
              <a:spcAft>
                <a:spcPts val="0"/>
              </a:spcAft>
              <a:buClr>
                <a:schemeClr val="tx1"/>
              </a:buClr>
              <a:buFont typeface="Arial" panose="020B0604020202020204" pitchFamily="34" charset="0"/>
              <a:buChar char="•"/>
            </a:pPr>
            <a:r>
              <a:rPr lang="en-US" dirty="0"/>
              <a:t>VA requires financial proof for: </a:t>
            </a:r>
          </a:p>
          <a:p>
            <a:pPr marL="464958" lvl="1" indent="-342900">
              <a:spcAft>
                <a:spcPts val="0"/>
              </a:spcAft>
              <a:buClr>
                <a:schemeClr val="tx1"/>
              </a:buClr>
            </a:pPr>
            <a:r>
              <a:rPr lang="en-US" sz="1800" dirty="0"/>
              <a:t>Dependent Parent</a:t>
            </a:r>
          </a:p>
          <a:p>
            <a:pPr marL="464958" lvl="1" indent="-342900">
              <a:spcAft>
                <a:spcPts val="0"/>
              </a:spcAft>
              <a:buClr>
                <a:schemeClr val="tx1"/>
              </a:buClr>
            </a:pPr>
            <a:endParaRPr lang="en-US" sz="2000" dirty="0"/>
          </a:p>
        </p:txBody>
      </p:sp>
      <p:sp>
        <p:nvSpPr>
          <p:cNvPr id="7" name="Slide Number Placeholder 6" hidden="1"/>
          <p:cNvSpPr>
            <a:spLocks noGrp="1"/>
          </p:cNvSpPr>
          <p:nvPr>
            <p:ph type="sldNum" sz="quarter" idx="12"/>
            <p:custDataLst>
              <p:tags r:id="rId3"/>
            </p:custDataLst>
          </p:nvPr>
        </p:nvSpPr>
        <p:spPr>
          <a:xfrm>
            <a:off x="6931152" y="6601982"/>
            <a:ext cx="2133600" cy="365125"/>
          </a:xfrm>
        </p:spPr>
        <p:txBody>
          <a:bodyPr/>
          <a:lstStyle/>
          <a:p>
            <a:pPr>
              <a:defRPr/>
            </a:pPr>
            <a:fld id="{BA44DA10-E7DA-4D11-84EC-1518B97780F6}" type="slidenum">
              <a:rPr lang="en-US" smtClean="0"/>
              <a:pPr>
                <a:defRPr/>
              </a:pPr>
              <a:t>9</a:t>
            </a:fld>
            <a:endParaRPr lang="en-US" dirty="0"/>
          </a:p>
        </p:txBody>
      </p:sp>
      <p:sp>
        <p:nvSpPr>
          <p:cNvPr id="9" name="Slide Number Placeholder 3">
            <a:extLst>
              <a:ext uri="{FF2B5EF4-FFF2-40B4-BE49-F238E27FC236}">
                <a16:creationId xmlns:a16="http://schemas.microsoft.com/office/drawing/2014/main" id="{3AFBE828-89B9-429E-ADA5-DE9E36BD6F99}"/>
              </a:ext>
            </a:extLst>
          </p:cNvPr>
          <p:cNvSpPr txBox="1">
            <a:spLocks/>
          </p:cNvSpPr>
          <p:nvPr>
            <p:custDataLst>
              <p:tags r:id="rId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254"/>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9</a:t>
            </a:fld>
            <a:endParaRPr lang="en-US" dirty="0"/>
          </a:p>
        </p:txBody>
      </p:sp>
    </p:spTree>
    <p:extLst>
      <p:ext uri="{BB962C8B-B14F-4D97-AF65-F5344CB8AC3E}">
        <p14:creationId xmlns:p14="http://schemas.microsoft.com/office/powerpoint/2010/main" val="305535106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Introduction to Dependency Development&amp;quot;&quot;/&gt;&lt;property id=&quot;20302&quot; value=&quot;0&quot;/&gt;&lt;property id=&quot;20307&quot; value=&quot;257&quot;/&gt;&lt;/object&gt;&lt;object type=&quot;3&quot; unique_id=&quot;10004&quot;&gt;&lt;property id=&quot;20148&quot; value=&quot;5&quot;/&gt;&lt;property id=&quot;20300&quot; value=&quot;Slide 2 - &amp;quot;Lesson Objectives&amp;quot;&quot;/&gt;&lt;property id=&quot;20302&quot; value=&quot;0&quot;/&gt;&lt;property id=&quot;20307&quot; value=&quot;312&quot;/&gt;&lt;/object&gt;&lt;object type=&quot;3&quot; unique_id=&quot;10005&quot;&gt;&lt;property id=&quot;20148&quot; value=&quot;5&quot;/&gt;&lt;property id=&quot;20300&quot; value=&quot;Slide 3 - &amp;quot;References&amp;quot;&quot;/&gt;&lt;property id=&quot;20302&quot; value=&quot;0&quot;/&gt;&lt;property id=&quot;20307&quot; value=&quot;318&quot;/&gt;&lt;/object&gt;&lt;object type=&quot;3&quot; unique_id=&quot;10006&quot;&gt;&lt;property id=&quot;20148&quot; value=&quot;5&quot;/&gt;&lt;property id=&quot;20300&quot; value=&quot;Slide 4 - &amp;quot;Dependency Eligibility&amp;quot;&quot;/&gt;&lt;property id=&quot;20302&quot; value=&quot;0&quot;/&gt;&lt;property id=&quot;20307&quot; value=&quot;324&quot;/&gt;&lt;/object&gt;&lt;object type=&quot;3&quot; unique_id=&quot;10008&quot;&gt;&lt;property id=&quot;20148&quot; value=&quot;5&quot;/&gt;&lt;property id=&quot;20300&quot; value=&quot;Slide 5 - &amp;quot;Dependents for VA Purposes&amp;quot;&quot;/&gt;&lt;property id=&quot;20302&quot; value=&quot;0&quot;/&gt;&lt;property id=&quot;20307&quot; value=&quot;307&quot;/&gt;&lt;/object&gt;&lt;object type=&quot;3&quot; unique_id=&quot;10009&quot;&gt;&lt;property id=&quot;20148&quot; value=&quot;5&quot;/&gt;&lt;property id=&quot;20300&quot; value=&quot;Slide 8 - &amp;quot;Prescribed Forms for Dependency&amp;quot;&quot;/&gt;&lt;property id=&quot;20302&quot; value=&quot;0&quot;/&gt;&lt;property id=&quot;20307&quot; value=&quot;264&quot;/&gt;&lt;/object&gt;&lt;object type=&quot;3&quot; unique_id=&quot;10010&quot;&gt;&lt;property id=&quot;20148&quot; value=&quot;5&quot;/&gt;&lt;property id=&quot;20300&quot; value=&quot;Slide 9 - &amp;quot;VA Form 21-686c&amp;quot;&quot;/&gt;&lt;property id=&quot;20302&quot; value=&quot;0&quot;/&gt;&lt;property id=&quot;20307&quot; value=&quot;273&quot;/&gt;&lt;/object&gt;&lt;object type=&quot;3&quot; unique_id=&quot;10014&quot;&gt;&lt;property id=&quot;20148&quot; value=&quot;5&quot;/&gt;&lt;property id=&quot;20300&quot; value=&quot;Slide 10 - &amp;quot;End Product (EP) Control&amp;quot;&quot;/&gt;&lt;property id=&quot;20302&quot; value=&quot;0&quot;/&gt;&lt;property id=&quot;20307&quot; value=&quot;311&quot;/&gt;&lt;/object&gt;&lt;object type=&quot;3&quot; unique_id=&quot;10015&quot;&gt;&lt;property id=&quot;20148&quot; value=&quot;5&quot;/&gt;&lt;property id=&quot;20300&quot; value=&quot;Slide 12 - &amp;quot;Social Security Number Disclosure&amp;quot;&quot;/&gt;&lt;property id=&quot;20302&quot; value=&quot;0&quot;/&gt;&lt;property id=&quot;20307&quot; value=&quot;330&quot;/&gt;&lt;/object&gt;&lt;object type=&quot;3&quot; unique_id=&quot;10016&quot;&gt;&lt;property id=&quot;20148&quot; value=&quot;5&quot;/&gt;&lt;property id=&quot;20300&quot; value=&quot;Slide 13 - &amp;quot;Dependency and Fully Developed Claims&amp;quot;&quot;/&gt;&lt;property id=&quot;20302&quot; value=&quot;0&quot;/&gt;&lt;property id=&quot;20307&quot; value=&quot;342&quot;/&gt;&lt;/object&gt;&lt;object type=&quot;3&quot; unique_id=&quot;10017&quot;&gt;&lt;property id=&quot;20148&quot; value=&quot;5&quot;/&gt;&lt;property id=&quot;20300&quot; value=&quot;Slide 15 - &amp;quot;Types of Marriages VA May Recognize&amp;quot;&quot;/&gt;&lt;property id=&quot;20302&quot; value=&quot;0&quot;/&gt;&lt;property id=&quot;20307&quot; value=&quot;331&quot;/&gt;&lt;/object&gt;&lt;object type=&quot;3&quot; unique_id=&quot;10018&quot;&gt;&lt;property id=&quot;20148&quot; value=&quot;5&quot;/&gt;&lt;property id=&quot;20300&quot; value=&quot;Slide 16 - &amp;quot;Same-Sex Marriage&amp;quot;&quot;/&gt;&lt;property id=&quot;20302&quot; value=&quot;0&quot;/&gt;&lt;property id=&quot;20307&quot; value=&quot;335&quot;/&gt;&lt;/object&gt;&lt;object type=&quot;3&quot; unique_id=&quot;10019&quot;&gt;&lt;property id=&quot;20148&quot; value=&quot;5&quot;/&gt;&lt;property id=&quot;20300&quot; value=&quot;Slide 17 - &amp;quot;Requirements to Establish a Spouse&amp;quot;&quot;/&gt;&lt;property id=&quot;20302&quot; value=&quot;0&quot;/&gt;&lt;property id=&quot;20307&quot; value=&quot;279&quot;/&gt;&lt;/object&gt;&lt;object type=&quot;3&quot; unique_id=&quot;10020&quot;&gt;&lt;property id=&quot;20148&quot; value=&quot;5&quot;/&gt;&lt;property id=&quot;20300&quot; value=&quot;Slide 18 - &amp;quot;Requirements to Establish a Spouse (cont.)&amp;quot;&quot;/&gt;&lt;property id=&quot;20302&quot; value=&quot;0&quot;/&gt;&lt;property id=&quot;20307&quot; value=&quot;332&quot;/&gt;&lt;/object&gt;&lt;object type=&quot;3&quot; unique_id=&quot;10021&quot;&gt;&lt;property id=&quot;20148&quot; value=&quot;5&quot;/&gt;&lt;property id=&quot;20300&quot; value=&quot;Slide 19 - &amp;quot;Previous Versions of VA Form 21-686c&amp;quot;&quot;/&gt;&lt;property id=&quot;20302&quot; value=&quot;0&quot;/&gt;&lt;property id=&quot;20307&quot; value=&quot;314&quot;/&gt;&lt;/object&gt;&lt;object type=&quot;3&quot; unique_id=&quot;10022&quot;&gt;&lt;property id=&quot;20148&quot; value=&quot;5&quot;/&gt;&lt;property id=&quot;20300&quot; value=&quot;Slide 20 - &amp;quot;Types of Children&amp;quot;&quot;/&gt;&lt;property id=&quot;20302&quot; value=&quot;0&quot;/&gt;&lt;property id=&quot;20307&quot; value=&quot;336&quot;/&gt;&lt;/object&gt;&lt;object type=&quot;3&quot; unique_id=&quot;10023&quot;&gt;&lt;property id=&quot;20148&quot; value=&quot;5&quot;/&gt;&lt;property id=&quot;20300&quot; value=&quot;Slide 21 - &amp;quot;Requirements to Establish All Children&amp;quot;&quot;/&gt;&lt;property id=&quot;20302&quot; value=&quot;0&quot;/&gt;&lt;property id=&quot;20307&quot; value=&quot;313&quot;/&gt;&lt;/object&gt;&lt;object type=&quot;3&quot; unique_id=&quot;10024&quot;&gt;&lt;property id=&quot;20148&quot; value=&quot;5&quot;/&gt;&lt;property id=&quot;20300&quot; value=&quot;Slide 22 - &amp;quot;Requirements to Establish a Stepchild&amp;quot;&quot;/&gt;&lt;property id=&quot;20302&quot; value=&quot;0&quot;/&gt;&lt;property id=&quot;20307&quot; value=&quot;337&quot;/&gt;&lt;/object&gt;&lt;object type=&quot;3&quot; unique_id=&quot;10026&quot;&gt;&lt;property id=&quot;20148&quot; value=&quot;5&quot;/&gt;&lt;property id=&quot;20300&quot; value=&quot;Slide 23 - &amp;quot;Loss of a Stepchild&amp;quot;&quot;/&gt;&lt;property id=&quot;20302&quot; value=&quot;0&quot;/&gt;&lt;property id=&quot;20307&quot; value=&quot;340&quot;/&gt;&lt;/object&gt;&lt;object type=&quot;3&quot; unique_id=&quot;10027&quot;&gt;&lt;property id=&quot;20148&quot; value=&quot;5&quot;/&gt;&lt;property id=&quot;20300&quot; value=&quot;Slide 24 - &amp;quot;Establishing an Adopted Child&amp;quot;&quot;/&gt;&lt;property id=&quot;20302&quot; value=&quot;0&quot;/&gt;&lt;property id=&quot;20307&quot; value=&quot;303&quot;/&gt;&lt;/object&gt;&lt;object type=&quot;3&quot; unique_id=&quot;10028&quot;&gt;&lt;property id=&quot;20148&quot; value=&quot;5&quot;/&gt;&lt;property id=&quot;20300&quot; value=&quot;Slide 25 - &amp;quot;Establishing a Child Incapable of Self-Support (Helpless Child)&amp;quot;&quot;/&gt;&lt;property id=&quot;20302&quot; value=&quot;0&quot;/&gt;&lt;property id=&quot;20307&quot; value=&quot;285&quot;/&gt;&lt;/object&gt;&lt;object type=&quot;3&quot; unique_id=&quot;10029&quot;&gt;&lt;property id=&quot;20148&quot; value=&quot;5&quot;/&gt;&lt;property id=&quot;20300&quot; value=&quot;Slide 26 - &amp;quot;Establishing a School Child&amp;quot;&quot;/&gt;&lt;property id=&quot;20302&quot; value=&quot;0&quot;/&gt;&lt;property id=&quot;20307&quot; value=&quot;341&quot;/&gt;&lt;/object&gt;&lt;object type=&quot;3&quot; unique_id=&quot;10030&quot;&gt;&lt;property id=&quot;20148&quot; value=&quot;5&quot;/&gt;&lt;property id=&quot;20300&quot; value=&quot;Slide 6 - &amp;quot;Upfront Dependency Development&amp;quot;&quot;/&gt;&lt;property id=&quot;20302&quot; value=&quot;0&quot;/&gt;&lt;property id=&quot;20307&quot; value=&quot;298&quot;/&gt;&lt;/object&gt;&lt;object type=&quot;3&quot; unique_id=&quot;10032&quot;&gt;&lt;property id=&quot;20148&quot; value=&quot;5&quot;/&gt;&lt;property id=&quot;20300&quot; value=&quot;Slide 7 - &amp;quot;When to Develop or Deny&amp;quot;&quot;/&gt;&lt;property id=&quot;20302&quot; value=&quot;0&quot;/&gt;&lt;property id=&quot;20307&quot; value=&quot;328&quot;/&gt;&lt;/object&gt;&lt;object type=&quot;3&quot; unique_id=&quot;10033&quot;&gt;&lt;property id=&quot;20148&quot; value=&quot;5&quot;/&gt;&lt;property id=&quot;20300&quot; value=&quot;Slide 31 - &amp;quot;Conflicting Information&amp;quot;&quot;/&gt;&lt;property id=&quot;20302&quot; value=&quot;0&quot;/&gt;&lt;property id=&quot;20307&quot; value=&quot;338&quot;/&gt;&lt;/object&gt;&lt;object type=&quot;3&quot; unique_id=&quot;10034&quot;&gt;&lt;property id=&quot;20148&quot; value=&quot;5&quot;/&gt;&lt;property id=&quot;20300&quot; value=&quot;Slide 29 - &amp;quot;Incomplete Information – Substantially Complete&amp;quot;&quot;/&gt;&lt;property id=&quot;20302&quot; value=&quot;0&quot;/&gt;&lt;property id=&quot;20307&quot; value=&quot;309&quot;/&gt;&lt;/object&gt;&lt;object type=&quot;3&quot; unique_id=&quot;10035&quot;&gt;&lt;property id=&quot;20148&quot; value=&quot;5&quot;/&gt;&lt;property id=&quot;20300&quot; value=&quot;Slide 27 - &amp;quot;Claim Not Submitted on a Prescribed Form&amp;quot;&quot;/&gt;&lt;property id=&quot;20302&quot; value=&quot;0&quot;/&gt;&lt;property id=&quot;20307&quot; value=&quot;310&quot;/&gt;&lt;/object&gt;&lt;object type=&quot;3&quot; unique_id=&quot;10037&quot;&gt;&lt;property id=&quot;20148&quot; value=&quot;5&quot;/&gt;&lt;property id=&quot;20300&quot; value=&quot;Slide 32 - &amp;quot;Review&amp;quot;&quot;/&gt;&lt;property id=&quot;20302&quot; value=&quot;0&quot;/&gt;&lt;property id=&quot;20307&quot; value=&quot;296&quot;/&gt;&lt;/object&gt;&lt;object type=&quot;3&quot; unique_id=&quot;10260&quot;&gt;&lt;property id=&quot;20148&quot; value=&quot;5&quot;/&gt;&lt;property id=&quot;20300&quot; value=&quot;Slide 11 - &amp;quot;Contentions&amp;quot;&quot;/&gt;&lt;property id=&quot;20302&quot; value=&quot;0&quot;/&gt;&lt;property id=&quot;20307&quot; value=&quot;344&quot;/&gt;&lt;/object&gt;&lt;object type=&quot;3&quot; unique_id=&quot;10407&quot;&gt;&lt;property id=&quot;20148&quot; value=&quot;5&quot;/&gt;&lt;property id=&quot;20300&quot; value=&quot;Slide 28 - &amp;quot;Substantially Complete Claim&amp;quot;&quot;/&gt;&lt;property id=&quot;20302&quot; value=&quot;0&quot;/&gt;&lt;property id=&quot;20307&quot; value=&quot;345&quot;/&gt;&lt;/object&gt;&lt;object type=&quot;3&quot; unique_id=&quot;10789&quot;&gt;&lt;property id=&quot;20148&quot; value=&quot;5&quot;/&gt;&lt;property id=&quot;20300&quot; value=&quot;Slide 30 - &amp;quot;Incomplete Information – Not Substantially Complete&amp;quot;&quot;/&gt;&lt;property id=&quot;20302&quot; value=&quot;0&quot;/&gt;&lt;property id=&quot;20307&quot; value=&quot;346&quot;/&gt;&lt;/object&gt;&lt;object type=&quot;3&quot; unique_id=&quot;11731&quot;&gt;&lt;property id=&quot;20148&quot; value=&quot;5&quot;/&gt;&lt;property id=&quot;20300&quot; value=&quot;Slide 14 - &amp;quot;Establishing a Valid Marriage&amp;quot;&quot;/&gt;&lt;property id=&quot;20302&quot; value=&quot;0&quot;/&gt;&lt;property id=&quot;20307&quot; value=&quot;347&quot;/&gt;&lt;/object&gt;&lt;/object&gt;&lt;object type=&quot;8&quot; unique_id=&quot;10074&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D5921AE-EED9-4089-947A-2CC169608C7B}&quot;/&gt;&lt;isInvalidForFieldText val=&quot;0&quot;/&gt;&lt;Image&gt;&lt;filename val=&quot;C:\Users\VbaDenJonesM\AppData\Local\Temp\1\CP105765084025Session\CPTrustFolder105765084041\PPTImport105765235799\data\asimages\{4D5921AE-EED9-4089-947A-2CC169608C7B}_10.png&quot;/&gt;&lt;left val=&quot;727&quot;/&gt;&lt;top val=&quot;687&quot;/&gt;&lt;width val=&quot;226&quot;/&gt;&lt;height val=&quot;45&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00FB2758-73C9-40EB-8326-43ED68C243E6}&quot;/&gt;&lt;isInvalidForFieldText val=&quot;0&quot;/&gt;&lt;Image&gt;&lt;filename val=&quot;C:\Users\VbaDenJonesM\AppData\Local\Temp\1\CP105765084025Session\CPTrustFolder105765084041\PPTImport105765235799\data\asimages\{00FB2758-73C9-40EB-8326-43ED68C243E6}_11.png&quot;/&gt;&lt;left val=&quot;0&quot;/&gt;&lt;top val=&quot;76&quot;/&gt;&lt;width val=&quot;961&quot;/&gt;&lt;height val=&quot;122&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4&quot;/&gt;&lt;lineCharCount val=&quot;43&quot;/&gt;&lt;lineCharCount val=&quot;42&quot;/&gt;&lt;lineCharCount val=&quot;1&quot;/&gt;&lt;lineCharCount val=&quot;32&quot;/&gt;&lt;lineCharCount val=&quot;1&quot;/&gt;&lt;lineCharCount val=&quot;13&quot;/&gt;&lt;lineCharCount val=&quot;1&quot;/&gt;&lt;lineCharCount val=&quot;38&quot;/&gt;&lt;lineCharCount val=&quot;49&quot;/&gt;&lt;/TableIndex&gt;&lt;/ShapeTextInfo&gt;"/>
  <p:tag name="HTML_SHAPEINFO" val="&lt;ThreeDShapeInfo&gt;&lt;uuid val=&quot;{B4707022-F0BE-443E-95CF-12F3CD4A951A}&quot;/&gt;&lt;isInvalidForFieldText val=&quot;0&quot;/&gt;&lt;Image&gt;&lt;filename val=&quot;C:\Users\VbaDenJonesM\AppData\Local\Temp\1\CP105765084025Session\CPTrustFolder105765084041\PPTImport105765235799\data\asimages\{B4707022-F0BE-443E-95CF-12F3CD4A951A}_11.png&quot;/&gt;&lt;left val=&quot;42&quot;/&gt;&lt;top val=&quot;212&quot;/&gt;&lt;width val=&quot;870&quot;/&gt;&lt;height val=&quot;415&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2305D2D-5BDE-40E9-B6F4-40634562C6D8}&quot;/&gt;&lt;isInvalidForFieldText val=&quot;0&quot;/&gt;&lt;Image&gt;&lt;filename val=&quot;C:\Users\VbaDenJonesM\AppData\Local\Temp\1\CP105765084025Session\CPTrustFolder105765084041\PPTImport105765235799\data\asimages\{F2305D2D-5BDE-40E9-B6F4-40634562C6D8}_11.png&quot;/&gt;&lt;left val=&quot;727&quot;/&gt;&lt;top val=&quot;687&quot;/&gt;&lt;width val=&quot;226&quot;/&gt;&lt;height val=&quot;45&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FE759EBD-77E0-4723-AB85-3B05D07A62A7}&quot;/&gt;&lt;isInvalidForFieldText val=&quot;0&quot;/&gt;&lt;Image&gt;&lt;filename val=&quot;C:\Users\VbaDenJonesM\AppData\Local\Temp\1\CP105765084025Session\CPTrustFolder105765084041\PPTImport105765235799\data\asimages\{FE759EBD-77E0-4723-AB85-3B05D07A62A7}_7.png&quot;/&gt;&lt;left val=&quot;0&quot;/&gt;&lt;top val=&quot;76&quot;/&gt;&lt;width val=&quot;961&quot;/&gt;&lt;height val=&quot;122&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8&quot;/&gt;&lt;lineCharCount val=&quot;49&quot;/&gt;&lt;lineCharCount val=&quot;35&quot;/&gt;&lt;lineCharCount val=&quot;38&quot;/&gt;&lt;lineCharCount val=&quot;1&quot;/&gt;&lt;lineCharCount val=&quot;5&quot;/&gt;&lt;lineCharCount val=&quot;76&quot;/&gt;&lt;lineCharCount val=&quot;12&quot;/&gt;&lt;lineCharCount val=&quot;68&quot;/&gt;&lt;/TableIndex&gt;&lt;/ShapeTextInfo&gt;"/>
  <p:tag name="HTML_SHAPEINFO" val="&lt;ThreeDShapeInfo&gt;&lt;uuid val=&quot;{74D3653F-EEC3-4163-BEFB-07452ED6D1E9}&quot;/&gt;&lt;isInvalidForFieldText val=&quot;0&quot;/&gt;&lt;Image&gt;&lt;filename val=&quot;C:\Users\VbaDenJonesM\AppData\Local\Temp\1\CP105765084025Session\CPTrustFolder105765084041\PPTImport105765235799\data\asimages\{74D3653F-EEC3-4163-BEFB-07452ED6D1E9}_7.png&quot;/&gt;&lt;left val=&quot;42&quot;/&gt;&lt;top val=&quot;212&quot;/&gt;&lt;width val=&quot;870&quot;/&gt;&lt;height val=&quot;415&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FDB6CC6-4414-472A-9D8B-4CE722789469}&quot;/&gt;&lt;isInvalidForFieldText val=&quot;0&quot;/&gt;&lt;Image&gt;&lt;filename val=&quot;C:\Users\VbaDenJonesM\AppData\Local\Temp\1\CP105765084025Session\CPTrustFolder105765084041\PPTImport105765235799\data\asimages\{1FDB6CC6-4414-472A-9D8B-4CE722789469}_7.png&quot;/&gt;&lt;left val=&quot;727&quot;/&gt;&lt;top val=&quot;687&quot;/&gt;&lt;width val=&quot;226&quot;/&gt;&lt;height val=&quot;45&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FE759EBD-77E0-4723-AB85-3B05D07A62A7}&quot;/&gt;&lt;isInvalidForFieldText val=&quot;0&quot;/&gt;&lt;Image&gt;&lt;filename val=&quot;C:\Users\VbaDenJonesM\AppData\Local\Temp\1\CP105765084025Session\CPTrustFolder105765084041\PPTImport105765235799\data\asimages\{FE759EBD-77E0-4723-AB85-3B05D07A62A7}_7.png&quot;/&gt;&lt;left val=&quot;0&quot;/&gt;&lt;top val=&quot;76&quot;/&gt;&lt;width val=&quot;961&quot;/&gt;&lt;height val=&quot;122&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8&quot;/&gt;&lt;lineCharCount val=&quot;49&quot;/&gt;&lt;lineCharCount val=&quot;35&quot;/&gt;&lt;lineCharCount val=&quot;38&quot;/&gt;&lt;lineCharCount val=&quot;1&quot;/&gt;&lt;lineCharCount val=&quot;5&quot;/&gt;&lt;lineCharCount val=&quot;76&quot;/&gt;&lt;lineCharCount val=&quot;12&quot;/&gt;&lt;lineCharCount val=&quot;68&quot;/&gt;&lt;/TableIndex&gt;&lt;/ShapeTextInfo&gt;"/>
  <p:tag name="HTML_SHAPEINFO" val="&lt;ThreeDShapeInfo&gt;&lt;uuid val=&quot;{74D3653F-EEC3-4163-BEFB-07452ED6D1E9}&quot;/&gt;&lt;isInvalidForFieldText val=&quot;0&quot;/&gt;&lt;Image&gt;&lt;filename val=&quot;C:\Users\VbaDenJonesM\AppData\Local\Temp\1\CP105765084025Session\CPTrustFolder105765084041\PPTImport105765235799\data\asimages\{74D3653F-EEC3-4163-BEFB-07452ED6D1E9}_7.png&quot;/&gt;&lt;left val=&quot;42&quot;/&gt;&lt;top val=&quot;212&quot;/&gt;&lt;width val=&quot;870&quot;/&gt;&lt;height val=&quot;415&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FDB6CC6-4414-472A-9D8B-4CE722789469}&quot;/&gt;&lt;isInvalidForFieldText val=&quot;0&quot;/&gt;&lt;Image&gt;&lt;filename val=&quot;C:\Users\VbaDenJonesM\AppData\Local\Temp\1\CP105765084025Session\CPTrustFolder105765084041\PPTImport105765235799\data\asimages\{1FDB6CC6-4414-472A-9D8B-4CE722789469}_7.png&quot;/&gt;&lt;left val=&quot;727&quot;/&gt;&lt;top val=&quot;687&quot;/&gt;&lt;width val=&quot;226&quot;/&gt;&lt;height val=&quot;45&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0C660590-30BD-4A87-B5B3-F033195BE3C1}&quot;/&gt;&lt;isInvalidForFieldText val=&quot;0&quot;/&gt;&lt;Image&gt;&lt;filename val=&quot;C:\Users\VbaDenJonesM\AppData\Local\Temp\1\CP105765084025Session\CPTrustFolder105765084041\PPTImport105765235799\data\asimages\{0C660590-30BD-4A87-B5B3-F033195BE3C1}_5.png&quot;/&gt;&lt;left val=&quot;0&quot;/&gt;&lt;top val=&quot;76&quot;/&gt;&lt;width val=&quot;961&quot;/&gt;&lt;height val=&quot;122&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2&quot;/&gt;&lt;lineCharCount val=&quot;9&quot;/&gt;&lt;lineCharCount val=&quot;17&quot;/&gt;&lt;lineCharCount val=&quot;10&quot;/&gt;&lt;lineCharCount val=&quot;14&quot;/&gt;&lt;lineCharCount val=&quot;16&quot;/&gt;&lt;lineCharCount val=&quot;13&quot;/&gt;&lt;lineCharCount val=&quot;9&quot;/&gt;&lt;/TableIndex&gt;&lt;/ShapeTextInfo&gt;"/>
  <p:tag name="HTML_SHAPEINFO" val="&lt;ThreeDShapeInfo&gt;&lt;uuid val=&quot;{6561ECF2-CFB0-4A47-822A-D6515A0E166A}&quot;/&gt;&lt;isInvalidForFieldText val=&quot;0&quot;/&gt;&lt;Image&gt;&lt;filename val=&quot;C:\Users\VbaDenJonesM\AppData\Local\Temp\1\CP105765084025Session\CPTrustFolder105765084041\PPTImport105765235799\data\asimages\{6561ECF2-CFB0-4A47-822A-D6515A0E166A}_5.png&quot;/&gt;&lt;left val=&quot;87&quot;/&gt;&lt;top val=&quot;212&quot;/&gt;&lt;width val=&quot;825&quot;/&gt;&lt;height val=&quot;415&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58B73A6-5FFF-473C-8491-E7D4C2A1F900}&quot;/&gt;&lt;isInvalidForFieldText val=&quot;0&quot;/&gt;&lt;Image&gt;&lt;filename val=&quot;C:\Users\VbaDenJonesM\AppData\Local\Temp\1\CP105765084025Session\CPTrustFolder105765084041\PPTImport105765235799\data\asimages\{D58B73A6-5FFF-473C-8491-E7D4C2A1F900}_5.png&quot;/&gt;&lt;left val=&quot;0&quot;/&gt;&lt;top val=&quot;0&quot;/&gt;&lt;width val=&quot;1&quot;/&gt;&lt;height val=&quot;1&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706D0E1-39C9-4142-8A48-7D5515F26657}&quot;/&gt;&lt;isInvalidForFieldText val=&quot;0&quot;/&gt;&lt;Image&gt;&lt;filename val=&quot;C:\Users\VbaDenJonesM\AppData\Local\Temp\1\CP105765084025Session\CPTrustFolder105765084041\PPTImport105765235799\data\asimages\{F706D0E1-39C9-4142-8A48-7D5515F26657}_5.png&quot;/&gt;&lt;left val=&quot;727&quot;/&gt;&lt;top val=&quot;687&quot;/&gt;&lt;width val=&quot;226&quot;/&gt;&lt;height val=&quot;45&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0C660590-30BD-4A87-B5B3-F033195BE3C1}&quot;/&gt;&lt;isInvalidForFieldText val=&quot;0&quot;/&gt;&lt;Image&gt;&lt;filename val=&quot;C:\Users\VbaDenJonesM\AppData\Local\Temp\1\CP105765084025Session\CPTrustFolder105765084041\PPTImport105765235799\data\asimages\{0C660590-30BD-4A87-B5B3-F033195BE3C1}_5.png&quot;/&gt;&lt;left val=&quot;0&quot;/&gt;&lt;top val=&quot;76&quot;/&gt;&lt;width val=&quot;961&quot;/&gt;&lt;height val=&quot;122&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2&quot;/&gt;&lt;lineCharCount val=&quot;9&quot;/&gt;&lt;lineCharCount val=&quot;17&quot;/&gt;&lt;lineCharCount val=&quot;10&quot;/&gt;&lt;lineCharCount val=&quot;14&quot;/&gt;&lt;lineCharCount val=&quot;16&quot;/&gt;&lt;lineCharCount val=&quot;13&quot;/&gt;&lt;lineCharCount val=&quot;9&quot;/&gt;&lt;/TableIndex&gt;&lt;/ShapeTextInfo&gt;"/>
  <p:tag name="HTML_SHAPEINFO" val="&lt;ThreeDShapeInfo&gt;&lt;uuid val=&quot;{6561ECF2-CFB0-4A47-822A-D6515A0E166A}&quot;/&gt;&lt;isInvalidForFieldText val=&quot;0&quot;/&gt;&lt;Image&gt;&lt;filename val=&quot;C:\Users\VbaDenJonesM\AppData\Local\Temp\1\CP105765084025Session\CPTrustFolder105765084041\PPTImport105765235799\data\asimages\{6561ECF2-CFB0-4A47-822A-D6515A0E166A}_5.png&quot;/&gt;&lt;left val=&quot;87&quot;/&gt;&lt;top val=&quot;212&quot;/&gt;&lt;width val=&quot;825&quot;/&gt;&lt;height val=&quot;415&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58B73A6-5FFF-473C-8491-E7D4C2A1F900}&quot;/&gt;&lt;isInvalidForFieldText val=&quot;0&quot;/&gt;&lt;Image&gt;&lt;filename val=&quot;C:\Users\VbaDenJonesM\AppData\Local\Temp\1\CP105765084025Session\CPTrustFolder105765084041\PPTImport105765235799\data\asimages\{D58B73A6-5FFF-473C-8491-E7D4C2A1F900}_5.png&quot;/&gt;&lt;left val=&quot;0&quot;/&gt;&lt;top val=&quot;0&quot;/&gt;&lt;width val=&quot;1&quot;/&gt;&lt;height val=&quot;1&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706D0E1-39C9-4142-8A48-7D5515F26657}&quot;/&gt;&lt;isInvalidForFieldText val=&quot;0&quot;/&gt;&lt;Image&gt;&lt;filename val=&quot;C:\Users\VbaDenJonesM\AppData\Local\Temp\1\CP105765084025Session\CPTrustFolder105765084041\PPTImport105765235799\data\asimages\{F706D0E1-39C9-4142-8A48-7D5515F26657}_5.png&quot;/&gt;&lt;left val=&quot;727&quot;/&gt;&lt;top val=&quot;687&quot;/&gt;&lt;width val=&quot;226&quot;/&gt;&lt;height val=&quot;45&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0C660590-30BD-4A87-B5B3-F033195BE3C1}&quot;/&gt;&lt;isInvalidForFieldText val=&quot;0&quot;/&gt;&lt;Image&gt;&lt;filename val=&quot;C:\Users\VbaDenJonesM\AppData\Local\Temp\1\CP105765084025Session\CPTrustFolder105765084041\PPTImport105765235799\data\asimages\{0C660590-30BD-4A87-B5B3-F033195BE3C1}_5.png&quot;/&gt;&lt;left val=&quot;0&quot;/&gt;&lt;top val=&quot;76&quot;/&gt;&lt;width val=&quot;961&quot;/&gt;&lt;height val=&quot;122&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2&quot;/&gt;&lt;lineCharCount val=&quot;9&quot;/&gt;&lt;lineCharCount val=&quot;17&quot;/&gt;&lt;lineCharCount val=&quot;10&quot;/&gt;&lt;lineCharCount val=&quot;14&quot;/&gt;&lt;lineCharCount val=&quot;16&quot;/&gt;&lt;lineCharCount val=&quot;13&quot;/&gt;&lt;lineCharCount val=&quot;9&quot;/&gt;&lt;/TableIndex&gt;&lt;/ShapeTextInfo&gt;"/>
  <p:tag name="HTML_SHAPEINFO" val="&lt;ThreeDShapeInfo&gt;&lt;uuid val=&quot;{6561ECF2-CFB0-4A47-822A-D6515A0E166A}&quot;/&gt;&lt;isInvalidForFieldText val=&quot;0&quot;/&gt;&lt;Image&gt;&lt;filename val=&quot;C:\Users\VbaDenJonesM\AppData\Local\Temp\1\CP105765084025Session\CPTrustFolder105765084041\PPTImport105765235799\data\asimages\{6561ECF2-CFB0-4A47-822A-D6515A0E166A}_5.png&quot;/&gt;&lt;left val=&quot;87&quot;/&gt;&lt;top val=&quot;212&quot;/&gt;&lt;width val=&quot;825&quot;/&gt;&lt;height val=&quot;415&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58B73A6-5FFF-473C-8491-E7D4C2A1F900}&quot;/&gt;&lt;isInvalidForFieldText val=&quot;0&quot;/&gt;&lt;Image&gt;&lt;filename val=&quot;C:\Users\VbaDenJonesM\AppData\Local\Temp\1\CP105765084025Session\CPTrustFolder105765084041\PPTImport105765235799\data\asimages\{D58B73A6-5FFF-473C-8491-E7D4C2A1F900}_5.png&quot;/&gt;&lt;left val=&quot;0&quot;/&gt;&lt;top val=&quot;0&quot;/&gt;&lt;width val=&quot;1&quot;/&gt;&lt;height val=&quot;1&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706D0E1-39C9-4142-8A48-7D5515F26657}&quot;/&gt;&lt;isInvalidForFieldText val=&quot;0&quot;/&gt;&lt;Image&gt;&lt;filename val=&quot;C:\Users\VbaDenJonesM\AppData\Local\Temp\1\CP105765084025Session\CPTrustFolder105765084041\PPTImport105765235799\data\asimages\{F706D0E1-39C9-4142-8A48-7D5515F26657}_5.png&quot;/&gt;&lt;left val=&quot;727&quot;/&gt;&lt;top val=&quot;687&quot;/&gt;&lt;width val=&quot;226&quot;/&gt;&lt;height val=&quot;45&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0C660590-30BD-4A87-B5B3-F033195BE3C1}&quot;/&gt;&lt;isInvalidForFieldText val=&quot;0&quot;/&gt;&lt;Image&gt;&lt;filename val=&quot;C:\Users\VbaDenJonesM\AppData\Local\Temp\1\CP105765084025Session\CPTrustFolder105765084041\PPTImport105765235799\data\asimages\{0C660590-30BD-4A87-B5B3-F033195BE3C1}_5.png&quot;/&gt;&lt;left val=&quot;0&quot;/&gt;&lt;top val=&quot;76&quot;/&gt;&lt;width val=&quot;961&quot;/&gt;&lt;height val=&quot;122&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2&quot;/&gt;&lt;lineCharCount val=&quot;9&quot;/&gt;&lt;lineCharCount val=&quot;17&quot;/&gt;&lt;lineCharCount val=&quot;10&quot;/&gt;&lt;lineCharCount val=&quot;14&quot;/&gt;&lt;lineCharCount val=&quot;16&quot;/&gt;&lt;lineCharCount val=&quot;13&quot;/&gt;&lt;lineCharCount val=&quot;9&quot;/&gt;&lt;/TableIndex&gt;&lt;/ShapeTextInfo&gt;"/>
  <p:tag name="HTML_SHAPEINFO" val="&lt;ThreeDShapeInfo&gt;&lt;uuid val=&quot;{6561ECF2-CFB0-4A47-822A-D6515A0E166A}&quot;/&gt;&lt;isInvalidForFieldText val=&quot;0&quot;/&gt;&lt;Image&gt;&lt;filename val=&quot;C:\Users\VbaDenJonesM\AppData\Local\Temp\1\CP105765084025Session\CPTrustFolder105765084041\PPTImport105765235799\data\asimages\{6561ECF2-CFB0-4A47-822A-D6515A0E166A}_5.png&quot;/&gt;&lt;left val=&quot;87&quot;/&gt;&lt;top val=&quot;212&quot;/&gt;&lt;width val=&quot;825&quot;/&gt;&lt;height val=&quot;415&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58B73A6-5FFF-473C-8491-E7D4C2A1F900}&quot;/&gt;&lt;isInvalidForFieldText val=&quot;0&quot;/&gt;&lt;Image&gt;&lt;filename val=&quot;C:\Users\VbaDenJonesM\AppData\Local\Temp\1\CP105765084025Session\CPTrustFolder105765084041\PPTImport105765235799\data\asimages\{D58B73A6-5FFF-473C-8491-E7D4C2A1F900}_5.png&quot;/&gt;&lt;left val=&quot;0&quot;/&gt;&lt;top val=&quot;0&quot;/&gt;&lt;width val=&quot;1&quot;/&gt;&lt;height val=&quot;1&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706D0E1-39C9-4142-8A48-7D5515F26657}&quot;/&gt;&lt;isInvalidForFieldText val=&quot;0&quot;/&gt;&lt;Image&gt;&lt;filename val=&quot;C:\Users\VbaDenJonesM\AppData\Local\Temp\1\CP105765084025Session\CPTrustFolder105765084041\PPTImport105765235799\data\asimages\{F706D0E1-39C9-4142-8A48-7D5515F26657}_5.png&quot;/&gt;&lt;left val=&quot;727&quot;/&gt;&lt;top val=&quot;687&quot;/&gt;&lt;width val=&quot;226&quot;/&gt;&lt;height val=&quot;45&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0D56CF0C-8B25-47EA-BC7C-C5A2A9D381B3}&quot;/&gt;&lt;isInvalidForFieldText val=&quot;0&quot;/&gt;&lt;Image&gt;&lt;filename val=&quot;C:\Users\VbaDenJonesM\AppData\Local\Temp\1\CP105765084025Session\CPTrustFolder105765084041\PPTImport105765235799\data\asimages\{0D56CF0C-8B25-47EA-BC7C-C5A2A9D381B3}_27.png&quot;/&gt;&lt;left val=&quot;0&quot;/&gt;&lt;top val=&quot;76&quot;/&gt;&lt;width val=&quot;961&quot;/&gt;&lt;height val=&quot;122&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73&quot;/&gt;&lt;lineCharCount val=&quot;69&quot;/&gt;&lt;lineCharCount val=&quot;24&quot;/&gt;&lt;lineCharCount val=&quot;1&quot;/&gt;&lt;lineCharCount val=&quot;60&quot;/&gt;&lt;lineCharCount val=&quot;49&quot;/&gt;&lt;lineCharCount val=&quot;1&quot;/&gt;&lt;lineCharCount val=&quot;46&quot;/&gt;&lt;lineCharCount val=&quot;34&quot;/&gt;&lt;lineCharCount val=&quot;77&quot;/&gt;&lt;lineCharCount val=&quot;16&quot;/&gt;&lt;/TableIndex&gt;&lt;/ShapeTextInfo&gt;"/>
  <p:tag name="HTML_SHAPEINFO" val="&lt;ThreeDShapeInfo&gt;&lt;uuid val=&quot;{6B336F88-D76E-4D02-9A6A-02E9E6464F76}&quot;/&gt;&lt;isInvalidForFieldText val=&quot;0&quot;/&gt;&lt;Image&gt;&lt;filename val=&quot;C:\Users\VbaDenJonesM\AppData\Local\Temp\1\CP105765084025Session\CPTrustFolder105765084041\PPTImport105765235799\data\asimages\{6B336F88-D76E-4D02-9A6A-02E9E6464F76}_27.png&quot;/&gt;&lt;left val=&quot;40&quot;/&gt;&lt;top val=&quot;212&quot;/&gt;&lt;width val=&quot;876&quot;/&gt;&lt;height val=&quot;415&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7E347E2-979C-411A-B5A8-DB162046CAD2}&quot;/&gt;&lt;isInvalidForFieldText val=&quot;0&quot;/&gt;&lt;Image&gt;&lt;filename val=&quot;C:\Users\VbaDenJonesM\AppData\Local\Temp\1\CP105765084025Session\CPTrustFolder105765084041\PPTImport105765235799\data\asimages\{47E347E2-979C-411A-B5A8-DB162046CAD2}_27.png&quot;/&gt;&lt;left val=&quot;727&quot;/&gt;&lt;top val=&quot;687&quot;/&gt;&lt;width val=&quot;226&quot;/&gt;&lt;height val=&quot;45&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4&quot;/&gt;&lt;lineCharCount val=&quot;1&quot;/&gt;&lt;lineCharCount val=&quot;30&quot;/&gt;&lt;lineCharCount val=&quot;75&quot;/&gt;&lt;lineCharCount val=&quot;40&quot;/&gt;&lt;lineCharCount val=&quot;18&quot;/&gt;&lt;lineCharCount val=&quot;36&quot;/&gt;&lt;lineCharCount val=&quot;1&quot;/&gt;&lt;lineCharCount val=&quot;76&quot;/&gt;&lt;lineCharCount val=&quot;52&quot;/&gt;&lt;/TableIndex&gt;&lt;/ShapeTextInfo&gt;"/>
  <p:tag name="HTML_SHAPEINFO" val="&lt;ThreeDShapeInfo&gt;&lt;uuid val=&quot;{EE7B6EB1-C13F-4BC5-9F9E-D10DA80DFE60}&quot;/&gt;&lt;isInvalidForFieldText val=&quot;0&quot;/&gt;&lt;Image&gt;&lt;filename val=&quot;C:\Users\VbaDenJonesM\AppData\Local\Temp\1\CP105765084025Session\CPTrustFolder105765084041\PPTImport105765235799\data\asimages\{EE7B6EB1-C13F-4BC5-9F9E-D10DA80DFE60}_28.png&quot;/&gt;&lt;left val=&quot;40&quot;/&gt;&lt;top val=&quot;212&quot;/&gt;&lt;width val=&quot;871&quot;/&gt;&lt;height val=&quot;415&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B5380D7-C274-4ECF-90B6-8D7807219BF0}&quot;/&gt;&lt;isInvalidForFieldText val=&quot;0&quot;/&gt;&lt;Image&gt;&lt;filename val=&quot;C:\Users\VbaDenJonesM\AppData\Local\Temp\1\CP105765084025Session\CPTrustFolder105765084041\PPTImport105765235799\data\asimages\{7B5380D7-C274-4ECF-90B6-8D7807219BF0}_28.png&quot;/&gt;&lt;left val=&quot;727&quot;/&gt;&lt;top val=&quot;687&quot;/&gt;&lt;width val=&quot;226&quot;/&gt;&lt;height val=&quot;45&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2317C412-A946-4629-9D72-6E599951E6FC}&quot;/&gt;&lt;isInvalidForFieldText val=&quot;0&quot;/&gt;&lt;Image&gt;&lt;filename val=&quot;C:\Users\VbaDenJonesM\AppData\Local\Temp\1\CP105765084025Session\CPTrustFolder105765084041\PPTImport105765235799\data\asimages\{2317C412-A946-4629-9D72-6E599951E6FC}_28.png&quot;/&gt;&lt;left val=&quot;0&quot;/&gt;&lt;top val=&quot;76&quot;/&gt;&lt;width val=&quot;961&quot;/&gt;&lt;height val=&quot;122&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1&quot;/&gt;&lt;/TableIndex&gt;&lt;/ShapeTextInfo&gt;"/>
  <p:tag name="HTML_SHAPEINFO" val="&lt;ThreeDShapeInfo&gt;&lt;uuid val=&quot;{853706F1-349A-4B1B-B349-158AD5C6D1D2}&quot;/&gt;&lt;isInvalidForFieldText val=&quot;0&quot;/&gt;&lt;Image&gt;&lt;filename val=&quot;C:\Users\VbaDenJonesM\AppData\Local\Temp\1\CP105765084025Session\CPTrustFolder105765084041\PPTImport105765235799\data\asimages\{853706F1-349A-4B1B-B349-158AD5C6D1D2}_30.png&quot;/&gt;&lt;left val=&quot;-13&quot;/&gt;&lt;top val=&quot;76&quot;/&gt;&lt;width val=&quot;986&quot;/&gt;&lt;height val=&quot;122&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7&quot;/&gt;&lt;lineCharCount val=&quot;8&quot;/&gt;&lt;lineCharCount val=&quot;1&quot;/&gt;&lt;lineCharCount val=&quot;54&quot;/&gt;&lt;lineCharCount val=&quot;24&quot;/&gt;&lt;lineCharCount val=&quot;66&quot;/&gt;&lt;lineCharCount val=&quot;12&quot;/&gt;&lt;/TableIndex&gt;&lt;/ShapeTextInfo&gt;"/>
  <p:tag name="HTML_SHAPEINFO" val="&lt;ThreeDShapeInfo&gt;&lt;uuid val=&quot;{FD3FA939-3F33-4938-872D-09C87306742C}&quot;/&gt;&lt;isInvalidForFieldText val=&quot;0&quot;/&gt;&lt;Image&gt;&lt;filename val=&quot;C:\Users\VbaDenJonesM\AppData\Local\Temp\1\CP105765084025Session\CPTrustFolder105765084041\PPTImport105765235799\data\asimages\{FD3FA939-3F33-4938-872D-09C87306742C}_30.png&quot;/&gt;&lt;left val=&quot;40&quot;/&gt;&lt;top val=&quot;212&quot;/&gt;&lt;width val=&quot;871&quot;/&gt;&lt;height val=&quot;415&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8CE571B-B65E-43C6-BFAB-DFA5AE3F59EC}&quot;/&gt;&lt;isInvalidForFieldText val=&quot;0&quot;/&gt;&lt;Image&gt;&lt;filename val=&quot;C:\Users\VbaDenJonesM\AppData\Local\Temp\1\CP105765084025Session\CPTrustFolder105765084041\PPTImport105765235799\data\asimages\{18CE571B-B65E-43C6-BFAB-DFA5AE3F59EC}_30.png&quot;/&gt;&lt;left val=&quot;727&quot;/&gt;&lt;top val=&quot;687&quot;/&gt;&lt;width val=&quot;226&quot;/&gt;&lt;height val=&quot;45&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497BE4A6-7E62-48F0-8291-13175BB457BC}&quot;/&gt;&lt;isInvalidForFieldText val=&quot;0&quot;/&gt;&lt;Image&gt;&lt;filename val=&quot;C:\Users\VbaDenJonesM\AppData\Local\Temp\1\CP105765084025Session\CPTrustFolder105765084041\PPTImport105765235799\data\asimages\{497BE4A6-7E62-48F0-8291-13175BB457BC}_29.png&quot;/&gt;&lt;left val=&quot;0&quot;/&gt;&lt;top val=&quot;76&quot;/&gt;&lt;width val=&quot;961&quot;/&gt;&lt;height val=&quot;122&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4&quot;/&gt;&lt;lineCharCount val=&quot;1&quot;/&gt;&lt;lineCharCount val=&quot;20&quot;/&gt;&lt;lineCharCount val=&quot;36&quot;/&gt;&lt;lineCharCount val=&quot;60&quot;/&gt;&lt;lineCharCount val=&quot;1&quot;/&gt;&lt;lineCharCount val=&quot;22&quot;/&gt;&lt;lineCharCount val=&quot;37&quot;/&gt;&lt;lineCharCount val=&quot;57&quot;/&gt;&lt;/TableIndex&gt;&lt;/ShapeTextInfo&gt;"/>
  <p:tag name="HTML_SHAPEINFO" val="&lt;ThreeDShapeInfo&gt;&lt;uuid val=&quot;{8F9263CC-0ED3-4C1B-9E7A-E96337F2036E}&quot;/&gt;&lt;isInvalidForFieldText val=&quot;0&quot;/&gt;&lt;Image&gt;&lt;filename val=&quot;C:\Users\VbaDenJonesM\AppData\Local\Temp\1\CP105765084025Session\CPTrustFolder105765084041\PPTImport105765235799\data\asimages\{8F9263CC-0ED3-4C1B-9E7A-E96337F2036E}_29.png&quot;/&gt;&lt;left val=&quot;40&quot;/&gt;&lt;top val=&quot;212&quot;/&gt;&lt;width val=&quot;871&quot;/&gt;&lt;height val=&quot;415&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363A245-594A-4295-9629-7959D0F4C9EF}&quot;/&gt;&lt;isInvalidForFieldText val=&quot;0&quot;/&gt;&lt;Image&gt;&lt;filename val=&quot;C:\Users\VbaDenJonesM\AppData\Local\Temp\1\CP105765084025Session\CPTrustFolder105765084041\PPTImport105765235799\data\asimages\{9363A245-594A-4295-9629-7959D0F4C9EF}_29.png&quot;/&gt;&lt;left val=&quot;727&quot;/&gt;&lt;top val=&quot;687&quot;/&gt;&lt;width val=&quot;226&quot;/&gt;&lt;height val=&quot;45&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F4AAF36E-7F59-4CF1-83CD-B1F0D5541F7C}&quot;/&gt;&lt;isInvalidForFieldText val=&quot;0&quot;/&gt;&lt;Image&gt;&lt;filename val=&quot;C:\Users\VbaDenJonesM\AppData\Local\Temp\1\CP105765084025Session\CPTrustFolder105765084041\PPTImport105765235799\data\asimages\{F4AAF36E-7F59-4CF1-83CD-B1F0D5541F7C}_32.png&quot;/&gt;&lt;left val=&quot;0&quot;/&gt;&lt;top val=&quot;0&quot;/&gt;&lt;width val=&quot;1&quot;/&gt;&lt;height val=&quot;1&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6A7ECDE-9ECF-4164-ABC5-1BFE078C913C}&quot;/&gt;&lt;isInvalidForFieldText val=&quot;0&quot;/&gt;&lt;Image&gt;&lt;filename val=&quot;C:\Users\VbaDenJonesM\AppData\Local\Temp\1\CP105765084025Session\CPTrustFolder105765084041\PPTImport105765235799\data\asimages\{76A7ECDE-9ECF-4164-ABC5-1BFE078C913C}_32.png&quot;/&gt;&lt;left val=&quot;727&quot;/&gt;&lt;top val=&quot;687&quot;/&gt;&lt;width val=&quot;226&quot;/&gt;&lt;height val=&quot;45&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696AA05D-B767-490D-BAE2-A5C6A45FE9E8}&quot;/&gt;&lt;isInvalidForFieldText val=&quot;0&quot;/&gt;&lt;Image&gt;&lt;filename val=&quot;C:\Users\VbaDenJonesM\AppData\Local\Temp\1\CP105765084025Session\CPTrustFolder105765084041\PPTImport105765235799\data\asimages\{696AA05D-B767-490D-BAE2-A5C6A45FE9E8}_32.png&quot;/&gt;&lt;left val=&quot;0&quot;/&gt;&lt;top val=&quot;278&quot;/&gt;&lt;width val=&quot;961&quot;/&gt;&lt;height val=&quot;202&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PRESENTER_DUMMYTAG" val="&lt;DummyForForceWrite&gt;&lt;/DummyForForceWrite&gt;"/>
  <p:tag name="HTML_SHAPEINFO" val="&lt;ThreeDShapeInfo&gt;&lt;uuid val=&quot;{B42DB42F-439F-4CF3-B6A7-0876217CF81A}&quot;/&gt;&lt;isInvalidForFieldText val=&quot;0&quot;/&gt;&lt;Image&gt;&lt;filename val=&quot;C:\Users\VbaDenJonesM\AppData\Local\Temp\1\CP105765084025Session\CPTrustFolder105765084041\PPTImport105765235799\data\asimages\{B42DB42F-439F-4CF3-B6A7-0876217CF81A}_1.png&quot;/&gt;&lt;left val=&quot;71&quot;/&gt;&lt;top val=&quot;288&quot;/&gt;&lt;width val=&quot;817&quot;/&gt;&lt;height val=&quot;13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8&quot;/&gt;&lt;/TableIndex&gt;&lt;/ShapeTextInfo&gt;"/>
  <p:tag name="PRESENTER_DUMMYTAG" val="&lt;DummyForForceWrite&gt;&lt;/DummyForForceWrite&gt;"/>
  <p:tag name="HTML_SHAPEINFO" val="&lt;ThreeDShapeInfo&gt;&lt;uuid val=&quot;{9B751DFF-5091-4457-B544-46927575FDB7}&quot;/&gt;&lt;isInvalidForFieldText val=&quot;0&quot;/&gt;&lt;Image&gt;&lt;filename val=&quot;C:\Users\VbaDenJonesM\AppData\Local\Temp\1\CP105765084025Session\CPTrustFolder105765084041\PPTImport105765235799\data\asimages\{9B751DFF-5091-4457-B544-46927575FDB7}_1.png&quot;/&gt;&lt;left val=&quot;71&quot;/&gt;&lt;top val=&quot;491&quot;/&gt;&lt;width val=&quot;249&quot;/&gt;&lt;height val=&quot;9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PRESENTER_DUMMYTAG" val="&lt;DummyForForceWrite&gt;&lt;/DummyForForceWrite&gt;"/>
  <p:tag name="HTML_SHAPEINFO" val="&lt;ThreeDShapeInfo&gt;&lt;uuid val=&quot;{757750C0-2050-42F7-A33A-CD30A756E047}&quot;/&gt;&lt;isInvalidForFieldText val=&quot;0&quot;/&gt;&lt;Image&gt;&lt;filename val=&quot;C:\Users\VbaDenJonesM\AppData\Local\Temp\1\CP105765084025Session\CPTrustFolder105765084041\PPTImport105765235799\data\asimages\{757750C0-2050-42F7-A33A-CD30A756E047}_1.png&quot;/&gt;&lt;left val=&quot;639&quot;/&gt;&lt;top val=&quot;491&quot;/&gt;&lt;width val=&quot;249&quot;/&gt;&lt;height val=&quot;9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5959484D-526B-4154-9F20-DE30C957A45B}&quot;/&gt;&lt;isInvalidForFieldText val=&quot;0&quot;/&gt;&lt;Image&gt;&lt;filename val=&quot;C:\Users\VbaDenJonesM\AppData\Local\Temp\1\CP105765084025Session\CPTrustFolder105765084041\PPTImport105765235799\data\asimages\{5959484D-526B-4154-9F20-DE30C957A45B}_2.png&quot;/&gt;&lt;left val=&quot;0&quot;/&gt;&lt;top val=&quot;76&quot;/&gt;&lt;width val=&quot;961&quot;/&gt;&lt;height val=&quot;12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5&quot;/&gt;&lt;lineCharCount val=&quot;25&quot;/&gt;&lt;lineCharCount val=&quot;64&quot;/&gt;&lt;lineCharCount val=&quot;65&quot;/&gt;&lt;lineCharCount val=&quot;10&quot;/&gt;&lt;lineCharCount val=&quot;70&quot;/&gt;&lt;lineCharCount val=&quot;15&quot;/&gt;&lt;lineCharCount val=&quot;61&quot;/&gt;&lt;lineCharCount val=&quot;60&quot;/&gt;&lt;/TableIndex&gt;&lt;/ShapeTextInfo&gt;"/>
  <p:tag name="HTML_SHAPEINFO" val="&lt;ThreeDShapeInfo&gt;&lt;uuid val=&quot;{7E5B7234-F4B6-40FB-B15C-F2865ABC078D}&quot;/&gt;&lt;isInvalidForFieldText val=&quot;0&quot;/&gt;&lt;Image&gt;&lt;filename val=&quot;C:\Users\VbaDenJonesM\AppData\Local\Temp\1\CP105765084025Session\CPTrustFolder105765084041\PPTImport105765235799\data\asimages\{7E5B7234-F4B6-40FB-B15C-F2865ABC078D}_2.png&quot;/&gt;&lt;left val=&quot;42&quot;/&gt;&lt;top val=&quot;212&quot;/&gt;&lt;width val=&quot;870&quot;/&gt;&lt;height val=&quot;41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A6C3786-AD70-44BD-9E72-D52FA25A3FF0}&quot;/&gt;&lt;isInvalidForFieldText val=&quot;0&quot;/&gt;&lt;Image&gt;&lt;filename val=&quot;C:\Users\VbaDenJonesM\AppData\Local\Temp\1\CP105765084025Session\CPTrustFolder105765084041\PPTImport105765235799\data\asimages\{9A6C3786-AD70-44BD-9E72-D52FA25A3FF0}_2.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5959484D-526B-4154-9F20-DE30C957A45B}&quot;/&gt;&lt;isInvalidForFieldText val=&quot;0&quot;/&gt;&lt;Image&gt;&lt;filename val=&quot;C:\Users\VbaDenJonesM\AppData\Local\Temp\1\CP105765084025Session\CPTrustFolder105765084041\PPTImport105765235799\data\asimages\{5959484D-526B-4154-9F20-DE30C957A45B}_2.png&quot;/&gt;&lt;left val=&quot;0&quot;/&gt;&lt;top val=&quot;76&quot;/&gt;&lt;width val=&quot;961&quot;/&gt;&lt;height val=&quot;122&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5&quot;/&gt;&lt;lineCharCount val=&quot;25&quot;/&gt;&lt;lineCharCount val=&quot;64&quot;/&gt;&lt;lineCharCount val=&quot;65&quot;/&gt;&lt;lineCharCount val=&quot;10&quot;/&gt;&lt;lineCharCount val=&quot;70&quot;/&gt;&lt;lineCharCount val=&quot;15&quot;/&gt;&lt;lineCharCount val=&quot;61&quot;/&gt;&lt;lineCharCount val=&quot;60&quot;/&gt;&lt;/TableIndex&gt;&lt;/ShapeTextInfo&gt;"/>
  <p:tag name="HTML_SHAPEINFO" val="&lt;ThreeDShapeInfo&gt;&lt;uuid val=&quot;{7E5B7234-F4B6-40FB-B15C-F2865ABC078D}&quot;/&gt;&lt;isInvalidForFieldText val=&quot;0&quot;/&gt;&lt;Image&gt;&lt;filename val=&quot;C:\Users\VbaDenJonesM\AppData\Local\Temp\1\CP105765084025Session\CPTrustFolder105765084041\PPTImport105765235799\data\asimages\{7E5B7234-F4B6-40FB-B15C-F2865ABC078D}_2.png&quot;/&gt;&lt;left val=&quot;42&quot;/&gt;&lt;top val=&quot;212&quot;/&gt;&lt;width val=&quot;870&quot;/&gt;&lt;height val=&quot;41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A6C3786-AD70-44BD-9E72-D52FA25A3FF0}&quot;/&gt;&lt;isInvalidForFieldText val=&quot;0&quot;/&gt;&lt;Image&gt;&lt;filename val=&quot;C:\Users\VbaDenJonesM\AppData\Local\Temp\1\CP105765084025Session\CPTrustFolder105765084041\PPTImport105765235799\data\asimages\{9A6C3786-AD70-44BD-9E72-D52FA25A3FF0}_2.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3&quot;/&gt;&lt;lineCharCount val=&quot;10&quot;/&gt;&lt;lineCharCount val=&quot;71&quot;/&gt;&lt;lineCharCount val=&quot;15&quot;/&gt;&lt;lineCharCount val=&quot;75&quot;/&gt;&lt;lineCharCount val=&quot;49&quot;/&gt;&lt;lineCharCount val=&quot;66&quot;/&gt;&lt;lineCharCount val=&quot;13&quot;/&gt;&lt;lineCharCount val=&quot;68&quot;/&gt;&lt;lineCharCount val=&quot;67&quot;/&gt;&lt;lineCharCount val=&quot;30&quot;/&gt;&lt;/TableIndex&gt;&lt;/ShapeTextInfo&gt;"/>
  <p:tag name="HTML_SHAPEINFO" val="&lt;ThreeDShapeInfo&gt;&lt;uuid val=&quot;{11CA1AF8-F18C-4B7B-882F-AE72E0260F43}&quot;/&gt;&lt;isInvalidForFieldText val=&quot;0&quot;/&gt;&lt;Image&gt;&lt;filename val=&quot;C:\Users\VbaDenJonesM\AppData\Local\Temp\1\CP105765084025Session\CPTrustFolder105765084041\PPTImport105765235799\data\asimages\{11CA1AF8-F18C-4B7B-882F-AE72E0260F43}_3.png&quot;/&gt;&lt;left val=&quot;42&quot;/&gt;&lt;top val=&quot;212&quot;/&gt;&lt;width val=&quot;878&quot;/&gt;&lt;height val=&quot;41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85AE28D-424B-48C9-8474-DA0E3EC4B633}&quot;/&gt;&lt;isInvalidForFieldText val=&quot;0&quot;/&gt;&lt;Image&gt;&lt;filename val=&quot;C:\Users\VbaDenJonesM\AppData\Local\Temp\1\CP105765084025Session\CPTrustFolder105765084041\PPTImport105765235799\data\asimages\{685AE28D-424B-48C9-8474-DA0E3EC4B633}_3.png&quot;/&gt;&lt;left val=&quot;727&quot;/&gt;&lt;top val=&quot;687&quot;/&gt;&lt;width val=&quot;226&quot;/&gt;&lt;height val=&quot;4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97A0A8A1-14E8-4C67-AD1E-816C5FBE3F82}&quot;/&gt;&lt;isInvalidForFieldText val=&quot;0&quot;/&gt;&lt;Image&gt;&lt;filename val=&quot;C:\Users\VbaDenJonesM\AppData\Local\Temp\1\CP105765084025Session\CPTrustFolder105765084041\PPTImport105765235799\data\asimages\{97A0A8A1-14E8-4C67-AD1E-816C5FBE3F82}_3.png&quot;/&gt;&lt;left val=&quot;0&quot;/&gt;&lt;top val=&quot;76&quot;/&gt;&lt;width val=&quot;961&quot;/&gt;&lt;height val=&quot;122&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71A65D21-2AA6-4A16-931C-99388826E44D}&quot;/&gt;&lt;isInvalidForFieldText val=&quot;0&quot;/&gt;&lt;Image&gt;&lt;filename val=&quot;C:\Users\VbaDenJonesM\AppData\Local\Temp\1\CP105765084025Session\CPTrustFolder105765084041\PPTImport105765235799\data\asimages\{71A65D21-2AA6-4A16-931C-99388826E44D}_4.png&quot;/&gt;&lt;left val=&quot;0&quot;/&gt;&lt;top val=&quot;76&quot;/&gt;&lt;width val=&quot;961&quot;/&gt;&lt;height val=&quot;12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9&quot;/&gt;&lt;lineCharCount val=&quot;24&quot;/&gt;&lt;lineCharCount val=&quot;1&quot;/&gt;&lt;lineCharCount val=&quot;60&quot;/&gt;&lt;lineCharCount val=&quot;27&quot;/&gt;&lt;lineCharCount val=&quot;1&quot;/&gt;&lt;lineCharCount val=&quot;1&quot;/&gt;&lt;/TableIndex&gt;&lt;/ShapeTextInfo&gt;"/>
  <p:tag name="HTML_SHAPEINFO" val="&lt;ThreeDShapeInfo&gt;&lt;uuid val=&quot;{B83E7FF2-096B-4F98-8933-05D5F5EBF7FC}&quot;/&gt;&lt;isInvalidForFieldText val=&quot;0&quot;/&gt;&lt;Image&gt;&lt;filename val=&quot;C:\Users\VbaDenJonesM\AppData\Local\Temp\1\CP105765084025Session\CPTrustFolder105765084041\PPTImport105765235799\data\asimages\{B83E7FF2-096B-4F98-8933-05D5F5EBF7FC}_4.png&quot;/&gt;&lt;left val=&quot;42&quot;/&gt;&lt;top val=&quot;212&quot;/&gt;&lt;width val=&quot;880&quot;/&gt;&lt;height val=&quot;41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E9A20641-943E-48CF-AD01-C339824411FC}&quot;/&gt;&lt;isInvalidForFieldText val=&quot;0&quot;/&gt;&lt;Image&gt;&lt;filename val=&quot;C:\Users\VbaDenJonesM\AppData\Local\Temp\1\CP105765084025Session\CPTrustFolder105765084041\PPTImport105765235799\data\asimages\{E9A20641-943E-48CF-AD01-C339824411FC}_4.png&quot;/&gt;&lt;left val=&quot;727&quot;/&gt;&lt;top val=&quot;687&quot;/&gt;&lt;width val=&quot;226&quot;/&gt;&lt;height val=&quot;4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B6C9B30-73B2-42CD-BE45-2C561D29B165}&quot;/&gt;&lt;isInvalidForFieldText val=&quot;0&quot;/&gt;&lt;Image&gt;&lt;filename val=&quot;C:\Users\VbaDenJonesM\AppData\Local\Temp\1\CP105765084025Session\CPTrustFolder105765084041\PPTImport105765235799\data\asimages\{1B6C9B30-73B2-42CD-BE45-2C561D29B165}_4.png&quot;/&gt;&lt;left val=&quot;83&quot;/&gt;&lt;top val=&quot;239&quot;/&gt;&lt;width val=&quot;812&quot;/&gt;&lt;height val=&quot;79&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0C660590-30BD-4A87-B5B3-F033195BE3C1}&quot;/&gt;&lt;isInvalidForFieldText val=&quot;0&quot;/&gt;&lt;Image&gt;&lt;filename val=&quot;C:\Users\VbaDenJonesM\AppData\Local\Temp\1\CP105765084025Session\CPTrustFolder105765084041\PPTImport105765235799\data\asimages\{0C660590-30BD-4A87-B5B3-F033195BE3C1}_5.png&quot;/&gt;&lt;left val=&quot;0&quot;/&gt;&lt;top val=&quot;76&quot;/&gt;&lt;width val=&quot;961&quot;/&gt;&lt;height val=&quot;122&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2&quot;/&gt;&lt;lineCharCount val=&quot;9&quot;/&gt;&lt;lineCharCount val=&quot;17&quot;/&gt;&lt;lineCharCount val=&quot;10&quot;/&gt;&lt;lineCharCount val=&quot;14&quot;/&gt;&lt;lineCharCount val=&quot;16&quot;/&gt;&lt;lineCharCount val=&quot;13&quot;/&gt;&lt;lineCharCount val=&quot;9&quot;/&gt;&lt;/TableIndex&gt;&lt;/ShapeTextInfo&gt;"/>
  <p:tag name="HTML_SHAPEINFO" val="&lt;ThreeDShapeInfo&gt;&lt;uuid val=&quot;{6561ECF2-CFB0-4A47-822A-D6515A0E166A}&quot;/&gt;&lt;isInvalidForFieldText val=&quot;0&quot;/&gt;&lt;Image&gt;&lt;filename val=&quot;C:\Users\VbaDenJonesM\AppData\Local\Temp\1\CP105765084025Session\CPTrustFolder105765084041\PPTImport105765235799\data\asimages\{6561ECF2-CFB0-4A47-822A-D6515A0E166A}_5.png&quot;/&gt;&lt;left val=&quot;87&quot;/&gt;&lt;top val=&quot;212&quot;/&gt;&lt;width val=&quot;825&quot;/&gt;&lt;height val=&quot;41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58B73A6-5FFF-473C-8491-E7D4C2A1F900}&quot;/&gt;&lt;isInvalidForFieldText val=&quot;0&quot;/&gt;&lt;Image&gt;&lt;filename val=&quot;C:\Users\VbaDenJonesM\AppData\Local\Temp\1\CP105765084025Session\CPTrustFolder105765084041\PPTImport105765235799\data\asimages\{D58B73A6-5FFF-473C-8491-E7D4C2A1F900}_5.png&quot;/&gt;&lt;left val=&quot;0&quot;/&gt;&lt;top val=&quot;0&quot;/&gt;&lt;width val=&quot;1&quot;/&gt;&lt;height val=&quot;1&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7&quot;/&gt;&lt;lineCharCount val=&quot;17&quot;/&gt;&lt;lineCharCount val=&quot;14&quot;/&gt;&lt;lineCharCount val=&quot;24&quot;/&gt;&lt;lineCharCount val=&quot;12&quot;/&gt;&lt;lineCharCount val=&quot;32&quot;/&gt;&lt;lineCharCount val=&quot;33&quot;/&gt;&lt;lineCharCount val=&quot;22&quot;/&gt;&lt;/TableIndex&gt;&lt;/ShapeTextInfo&gt;"/>
  <p:tag name="HTML_SHAPEINFO" val="&lt;ThreeDShapeInfo&gt;&lt;uuid val=&quot;{4400AB8B-8376-43D1-B378-0638C2468195}&quot;/&gt;&lt;isInvalidForFieldText val=&quot;0&quot;/&gt;&lt;Image&gt;&lt;filename val=&quot;C:\Users\VbaDenJonesM\AppData\Local\Temp\1\CP105765084025Session\CPTrustFolder105765084041\PPTImport105765235799\data\asimages\{4400AB8B-8376-43D1-B378-0638C2468195}_5.png&quot;/&gt;&lt;left val=&quot;435&quot;/&gt;&lt;top val=&quot;212&quot;/&gt;&lt;width val=&quot;443&quot;/&gt;&lt;height val=&quot;297&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706D0E1-39C9-4142-8A48-7D5515F26657}&quot;/&gt;&lt;isInvalidForFieldText val=&quot;0&quot;/&gt;&lt;Image&gt;&lt;filename val=&quot;C:\Users\VbaDenJonesM\AppData\Local\Temp\1\CP105765084025Session\CPTrustFolder105765084041\PPTImport105765235799\data\asimages\{F706D0E1-39C9-4142-8A48-7D5515F26657}_5.png&quot;/&gt;&lt;left val=&quot;727&quot;/&gt;&lt;top val=&quot;687&quot;/&gt;&lt;width val=&quot;226&quot;/&gt;&lt;height val=&quot;4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0C660590-30BD-4A87-B5B3-F033195BE3C1}&quot;/&gt;&lt;isInvalidForFieldText val=&quot;0&quot;/&gt;&lt;Image&gt;&lt;filename val=&quot;C:\Users\VbaDenJonesM\AppData\Local\Temp\1\CP105765084025Session\CPTrustFolder105765084041\PPTImport105765235799\data\asimages\{0C660590-30BD-4A87-B5B3-F033195BE3C1}_5.png&quot;/&gt;&lt;left val=&quot;0&quot;/&gt;&lt;top val=&quot;76&quot;/&gt;&lt;width val=&quot;961&quot;/&gt;&lt;height val=&quot;122&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2&quot;/&gt;&lt;lineCharCount val=&quot;9&quot;/&gt;&lt;lineCharCount val=&quot;17&quot;/&gt;&lt;lineCharCount val=&quot;10&quot;/&gt;&lt;lineCharCount val=&quot;14&quot;/&gt;&lt;lineCharCount val=&quot;16&quot;/&gt;&lt;lineCharCount val=&quot;13&quot;/&gt;&lt;lineCharCount val=&quot;9&quot;/&gt;&lt;/TableIndex&gt;&lt;/ShapeTextInfo&gt;"/>
  <p:tag name="HTML_SHAPEINFO" val="&lt;ThreeDShapeInfo&gt;&lt;uuid val=&quot;{6561ECF2-CFB0-4A47-822A-D6515A0E166A}&quot;/&gt;&lt;isInvalidForFieldText val=&quot;0&quot;/&gt;&lt;Image&gt;&lt;filename val=&quot;C:\Users\VbaDenJonesM\AppData\Local\Temp\1\CP105765084025Session\CPTrustFolder105765084041\PPTImport105765235799\data\asimages\{6561ECF2-CFB0-4A47-822A-D6515A0E166A}_5.png&quot;/&gt;&lt;left val=&quot;87&quot;/&gt;&lt;top val=&quot;212&quot;/&gt;&lt;width val=&quot;825&quot;/&gt;&lt;height val=&quot;41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58B73A6-5FFF-473C-8491-E7D4C2A1F900}&quot;/&gt;&lt;isInvalidForFieldText val=&quot;0&quot;/&gt;&lt;Image&gt;&lt;filename val=&quot;C:\Users\VbaDenJonesM\AppData\Local\Temp\1\CP105765084025Session\CPTrustFolder105765084041\PPTImport105765235799\data\asimages\{D58B73A6-5FFF-473C-8491-E7D4C2A1F900}_5.png&quot;/&gt;&lt;left val=&quot;0&quot;/&gt;&lt;top val=&quot;0&quot;/&gt;&lt;width val=&quot;1&quot;/&gt;&lt;height val=&quot;1&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706D0E1-39C9-4142-8A48-7D5515F26657}&quot;/&gt;&lt;isInvalidForFieldText val=&quot;0&quot;/&gt;&lt;Image&gt;&lt;filename val=&quot;C:\Users\VbaDenJonesM\AppData\Local\Temp\1\CP105765084025Session\CPTrustFolder105765084041\PPTImport105765235799\data\asimages\{F706D0E1-39C9-4142-8A48-7D5515F26657}_5.png&quot;/&gt;&lt;left val=&quot;727&quot;/&gt;&lt;top val=&quot;687&quot;/&gt;&lt;width val=&quot;226&quot;/&gt;&lt;height val=&quot;4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0C660590-30BD-4A87-B5B3-F033195BE3C1}&quot;/&gt;&lt;isInvalidForFieldText val=&quot;0&quot;/&gt;&lt;Image&gt;&lt;filename val=&quot;C:\Users\VbaDenJonesM\AppData\Local\Temp\1\CP105765084025Session\CPTrustFolder105765084041\PPTImport105765235799\data\asimages\{0C660590-30BD-4A87-B5B3-F033195BE3C1}_5.png&quot;/&gt;&lt;left val=&quot;0&quot;/&gt;&lt;top val=&quot;76&quot;/&gt;&lt;width val=&quot;961&quot;/&gt;&lt;height val=&quot;122&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2&quot;/&gt;&lt;lineCharCount val=&quot;9&quot;/&gt;&lt;lineCharCount val=&quot;17&quot;/&gt;&lt;lineCharCount val=&quot;10&quot;/&gt;&lt;lineCharCount val=&quot;14&quot;/&gt;&lt;lineCharCount val=&quot;16&quot;/&gt;&lt;lineCharCount val=&quot;13&quot;/&gt;&lt;lineCharCount val=&quot;9&quot;/&gt;&lt;/TableIndex&gt;&lt;/ShapeTextInfo&gt;"/>
  <p:tag name="HTML_SHAPEINFO" val="&lt;ThreeDShapeInfo&gt;&lt;uuid val=&quot;{6561ECF2-CFB0-4A47-822A-D6515A0E166A}&quot;/&gt;&lt;isInvalidForFieldText val=&quot;0&quot;/&gt;&lt;Image&gt;&lt;filename val=&quot;C:\Users\VbaDenJonesM\AppData\Local\Temp\1\CP105765084025Session\CPTrustFolder105765084041\PPTImport105765235799\data\asimages\{6561ECF2-CFB0-4A47-822A-D6515A0E166A}_5.png&quot;/&gt;&lt;left val=&quot;87&quot;/&gt;&lt;top val=&quot;212&quot;/&gt;&lt;width val=&quot;825&quot;/&gt;&lt;height val=&quot;41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58B73A6-5FFF-473C-8491-E7D4C2A1F900}&quot;/&gt;&lt;isInvalidForFieldText val=&quot;0&quot;/&gt;&lt;Image&gt;&lt;filename val=&quot;C:\Users\VbaDenJonesM\AppData\Local\Temp\1\CP105765084025Session\CPTrustFolder105765084041\PPTImport105765235799\data\asimages\{D58B73A6-5FFF-473C-8491-E7D4C2A1F900}_5.png&quot;/&gt;&lt;left val=&quot;0&quot;/&gt;&lt;top val=&quot;0&quot;/&gt;&lt;width val=&quot;1&quot;/&gt;&lt;height val=&quot;1&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706D0E1-39C9-4142-8A48-7D5515F26657}&quot;/&gt;&lt;isInvalidForFieldText val=&quot;0&quot;/&gt;&lt;Image&gt;&lt;filename val=&quot;C:\Users\VbaDenJonesM\AppData\Local\Temp\1\CP105765084025Session\CPTrustFolder105765084041\PPTImport105765235799\data\asimages\{F706D0E1-39C9-4142-8A48-7D5515F26657}_5.png&quot;/&gt;&lt;left val=&quot;727&quot;/&gt;&lt;top val=&quot;687&quot;/&gt;&lt;width val=&quot;226&quot;/&gt;&lt;height val=&quot;4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0C660590-30BD-4A87-B5B3-F033195BE3C1}&quot;/&gt;&lt;isInvalidForFieldText val=&quot;0&quot;/&gt;&lt;Image&gt;&lt;filename val=&quot;C:\Users\VbaDenJonesM\AppData\Local\Temp\1\CP105765084025Session\CPTrustFolder105765084041\PPTImport105765235799\data\asimages\{0C660590-30BD-4A87-B5B3-F033195BE3C1}_5.png&quot;/&gt;&lt;left val=&quot;0&quot;/&gt;&lt;top val=&quot;76&quot;/&gt;&lt;width val=&quot;961&quot;/&gt;&lt;height val=&quot;122&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2&quot;/&gt;&lt;lineCharCount val=&quot;9&quot;/&gt;&lt;lineCharCount val=&quot;17&quot;/&gt;&lt;lineCharCount val=&quot;10&quot;/&gt;&lt;lineCharCount val=&quot;14&quot;/&gt;&lt;lineCharCount val=&quot;16&quot;/&gt;&lt;lineCharCount val=&quot;13&quot;/&gt;&lt;lineCharCount val=&quot;9&quot;/&gt;&lt;/TableIndex&gt;&lt;/ShapeTextInfo&gt;"/>
  <p:tag name="HTML_SHAPEINFO" val="&lt;ThreeDShapeInfo&gt;&lt;uuid val=&quot;{6561ECF2-CFB0-4A47-822A-D6515A0E166A}&quot;/&gt;&lt;isInvalidForFieldText val=&quot;0&quot;/&gt;&lt;Image&gt;&lt;filename val=&quot;C:\Users\VbaDenJonesM\AppData\Local\Temp\1\CP105765084025Session\CPTrustFolder105765084041\PPTImport105765235799\data\asimages\{6561ECF2-CFB0-4A47-822A-D6515A0E166A}_5.png&quot;/&gt;&lt;left val=&quot;87&quot;/&gt;&lt;top val=&quot;212&quot;/&gt;&lt;width val=&quot;825&quot;/&gt;&lt;height val=&quot;41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58B73A6-5FFF-473C-8491-E7D4C2A1F900}&quot;/&gt;&lt;isInvalidForFieldText val=&quot;0&quot;/&gt;&lt;Image&gt;&lt;filename val=&quot;C:\Users\VbaDenJonesM\AppData\Local\Temp\1\CP105765084025Session\CPTrustFolder105765084041\PPTImport105765235799\data\asimages\{D58B73A6-5FFF-473C-8491-E7D4C2A1F900}_5.png&quot;/&gt;&lt;left val=&quot;0&quot;/&gt;&lt;top val=&quot;0&quot;/&gt;&lt;width val=&quot;1&quot;/&gt;&lt;height val=&quot;1&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706D0E1-39C9-4142-8A48-7D5515F26657}&quot;/&gt;&lt;isInvalidForFieldText val=&quot;0&quot;/&gt;&lt;Image&gt;&lt;filename val=&quot;C:\Users\VbaDenJonesM\AppData\Local\Temp\1\CP105765084025Session\CPTrustFolder105765084041\PPTImport105765235799\data\asimages\{F706D0E1-39C9-4142-8A48-7D5515F26657}_5.png&quot;/&gt;&lt;left val=&quot;727&quot;/&gt;&lt;top val=&quot;687&quot;/&gt;&lt;width val=&quot;226&quot;/&gt;&lt;height val=&quot;4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0C660590-30BD-4A87-B5B3-F033195BE3C1}&quot;/&gt;&lt;isInvalidForFieldText val=&quot;0&quot;/&gt;&lt;Image&gt;&lt;filename val=&quot;C:\Users\VbaDenJonesM\AppData\Local\Temp\1\CP105765084025Session\CPTrustFolder105765084041\PPTImport105765235799\data\asimages\{0C660590-30BD-4A87-B5B3-F033195BE3C1}_5.png&quot;/&gt;&lt;left val=&quot;0&quot;/&gt;&lt;top val=&quot;76&quot;/&gt;&lt;width val=&quot;961&quot;/&gt;&lt;height val=&quot;12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2&quot;/&gt;&lt;lineCharCount val=&quot;9&quot;/&gt;&lt;lineCharCount val=&quot;17&quot;/&gt;&lt;lineCharCount val=&quot;10&quot;/&gt;&lt;lineCharCount val=&quot;14&quot;/&gt;&lt;lineCharCount val=&quot;16&quot;/&gt;&lt;lineCharCount val=&quot;13&quot;/&gt;&lt;lineCharCount val=&quot;9&quot;/&gt;&lt;/TableIndex&gt;&lt;/ShapeTextInfo&gt;"/>
  <p:tag name="HTML_SHAPEINFO" val="&lt;ThreeDShapeInfo&gt;&lt;uuid val=&quot;{6561ECF2-CFB0-4A47-822A-D6515A0E166A}&quot;/&gt;&lt;isInvalidForFieldText val=&quot;0&quot;/&gt;&lt;Image&gt;&lt;filename val=&quot;C:\Users\VbaDenJonesM\AppData\Local\Temp\1\CP105765084025Session\CPTrustFolder105765084041\PPTImport105765235799\data\asimages\{6561ECF2-CFB0-4A47-822A-D6515A0E166A}_5.png&quot;/&gt;&lt;left val=&quot;87&quot;/&gt;&lt;top val=&quot;212&quot;/&gt;&lt;width val=&quot;825&quot;/&gt;&lt;height val=&quot;41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58B73A6-5FFF-473C-8491-E7D4C2A1F900}&quot;/&gt;&lt;isInvalidForFieldText val=&quot;0&quot;/&gt;&lt;Image&gt;&lt;filename val=&quot;C:\Users\VbaDenJonesM\AppData\Local\Temp\1\CP105765084025Session\CPTrustFolder105765084041\PPTImport105765235799\data\asimages\{D58B73A6-5FFF-473C-8491-E7D4C2A1F900}_5.png&quot;/&gt;&lt;left val=&quot;0&quot;/&gt;&lt;top val=&quot;0&quot;/&gt;&lt;width val=&quot;1&quot;/&gt;&lt;height val=&quot;1&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706D0E1-39C9-4142-8A48-7D5515F26657}&quot;/&gt;&lt;isInvalidForFieldText val=&quot;0&quot;/&gt;&lt;Image&gt;&lt;filename val=&quot;C:\Users\VbaDenJonesM\AppData\Local\Temp\1\CP105765084025Session\CPTrustFolder105765084041\PPTImport105765235799\data\asimages\{F706D0E1-39C9-4142-8A48-7D5515F26657}_5.png&quot;/&gt;&lt;left val=&quot;727&quot;/&gt;&lt;top val=&quot;687&quot;/&gt;&lt;width val=&quot;226&quot;/&gt;&lt;height val=&quot;45&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0C660590-30BD-4A87-B5B3-F033195BE3C1}&quot;/&gt;&lt;isInvalidForFieldText val=&quot;0&quot;/&gt;&lt;Image&gt;&lt;filename val=&quot;C:\Users\VbaDenJonesM\AppData\Local\Temp\1\CP105765084025Session\CPTrustFolder105765084041\PPTImport105765235799\data\asimages\{0C660590-30BD-4A87-B5B3-F033195BE3C1}_5.png&quot;/&gt;&lt;left val=&quot;0&quot;/&gt;&lt;top val=&quot;76&quot;/&gt;&lt;width val=&quot;961&quot;/&gt;&lt;height val=&quot;122&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2&quot;/&gt;&lt;lineCharCount val=&quot;9&quot;/&gt;&lt;lineCharCount val=&quot;17&quot;/&gt;&lt;lineCharCount val=&quot;10&quot;/&gt;&lt;lineCharCount val=&quot;14&quot;/&gt;&lt;lineCharCount val=&quot;16&quot;/&gt;&lt;lineCharCount val=&quot;13&quot;/&gt;&lt;lineCharCount val=&quot;9&quot;/&gt;&lt;/TableIndex&gt;&lt;/ShapeTextInfo&gt;"/>
  <p:tag name="HTML_SHAPEINFO" val="&lt;ThreeDShapeInfo&gt;&lt;uuid val=&quot;{6561ECF2-CFB0-4A47-822A-D6515A0E166A}&quot;/&gt;&lt;isInvalidForFieldText val=&quot;0&quot;/&gt;&lt;Image&gt;&lt;filename val=&quot;C:\Users\VbaDenJonesM\AppData\Local\Temp\1\CP105765084025Session\CPTrustFolder105765084041\PPTImport105765235799\data\asimages\{6561ECF2-CFB0-4A47-822A-D6515A0E166A}_5.png&quot;/&gt;&lt;left val=&quot;87&quot;/&gt;&lt;top val=&quot;212&quot;/&gt;&lt;width val=&quot;825&quot;/&gt;&lt;height val=&quot;41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58B73A6-5FFF-473C-8491-E7D4C2A1F900}&quot;/&gt;&lt;isInvalidForFieldText val=&quot;0&quot;/&gt;&lt;Image&gt;&lt;filename val=&quot;C:\Users\VbaDenJonesM\AppData\Local\Temp\1\CP105765084025Session\CPTrustFolder105765084041\PPTImport105765235799\data\asimages\{D58B73A6-5FFF-473C-8491-E7D4C2A1F900}_5.png&quot;/&gt;&lt;left val=&quot;0&quot;/&gt;&lt;top val=&quot;0&quot;/&gt;&lt;width val=&quot;1&quot;/&gt;&lt;height val=&quot;1&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706D0E1-39C9-4142-8A48-7D5515F26657}&quot;/&gt;&lt;isInvalidForFieldText val=&quot;0&quot;/&gt;&lt;Image&gt;&lt;filename val=&quot;C:\Users\VbaDenJonesM\AppData\Local\Temp\1\CP105765084025Session\CPTrustFolder105765084041\PPTImport105765235799\data\asimages\{F706D0E1-39C9-4142-8A48-7D5515F26657}_5.png&quot;/&gt;&lt;left val=&quot;727&quot;/&gt;&lt;top val=&quot;687&quot;/&gt;&lt;width val=&quot;226&quot;/&gt;&lt;height val=&quot;45&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0C660590-30BD-4A87-B5B3-F033195BE3C1}&quot;/&gt;&lt;isInvalidForFieldText val=&quot;0&quot;/&gt;&lt;Image&gt;&lt;filename val=&quot;C:\Users\VbaDenJonesM\AppData\Local\Temp\1\CP105765084025Session\CPTrustFolder105765084041\PPTImport105765235799\data\asimages\{0C660590-30BD-4A87-B5B3-F033195BE3C1}_5.png&quot;/&gt;&lt;left val=&quot;0&quot;/&gt;&lt;top val=&quot;76&quot;/&gt;&lt;width val=&quot;961&quot;/&gt;&lt;height val=&quot;122&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2&quot;/&gt;&lt;lineCharCount val=&quot;9&quot;/&gt;&lt;lineCharCount val=&quot;17&quot;/&gt;&lt;lineCharCount val=&quot;10&quot;/&gt;&lt;lineCharCount val=&quot;14&quot;/&gt;&lt;lineCharCount val=&quot;16&quot;/&gt;&lt;lineCharCount val=&quot;13&quot;/&gt;&lt;lineCharCount val=&quot;9&quot;/&gt;&lt;/TableIndex&gt;&lt;/ShapeTextInfo&gt;"/>
  <p:tag name="HTML_SHAPEINFO" val="&lt;ThreeDShapeInfo&gt;&lt;uuid val=&quot;{6561ECF2-CFB0-4A47-822A-D6515A0E166A}&quot;/&gt;&lt;isInvalidForFieldText val=&quot;0&quot;/&gt;&lt;Image&gt;&lt;filename val=&quot;C:\Users\VbaDenJonesM\AppData\Local\Temp\1\CP105765084025Session\CPTrustFolder105765084041\PPTImport105765235799\data\asimages\{6561ECF2-CFB0-4A47-822A-D6515A0E166A}_5.png&quot;/&gt;&lt;left val=&quot;87&quot;/&gt;&lt;top val=&quot;212&quot;/&gt;&lt;width val=&quot;825&quot;/&gt;&lt;height val=&quot;41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58B73A6-5FFF-473C-8491-E7D4C2A1F900}&quot;/&gt;&lt;isInvalidForFieldText val=&quot;0&quot;/&gt;&lt;Image&gt;&lt;filename val=&quot;C:\Users\VbaDenJonesM\AppData\Local\Temp\1\CP105765084025Session\CPTrustFolder105765084041\PPTImport105765235799\data\asimages\{D58B73A6-5FFF-473C-8491-E7D4C2A1F900}_5.png&quot;/&gt;&lt;left val=&quot;0&quot;/&gt;&lt;top val=&quot;0&quot;/&gt;&lt;width val=&quot;1&quot;/&gt;&lt;height val=&quot;1&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706D0E1-39C9-4142-8A48-7D5515F26657}&quot;/&gt;&lt;isInvalidForFieldText val=&quot;0&quot;/&gt;&lt;Image&gt;&lt;filename val=&quot;C:\Users\VbaDenJonesM\AppData\Local\Temp\1\CP105765084025Session\CPTrustFolder105765084041\PPTImport105765235799\data\asimages\{F706D0E1-39C9-4142-8A48-7D5515F26657}_5.png&quot;/&gt;&lt;left val=&quot;727&quot;/&gt;&lt;top val=&quot;687&quot;/&gt;&lt;width val=&quot;226&quot;/&gt;&lt;height val=&quot;4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53&quot;/&gt;&lt;lineCharCount val=&quot;69&quot;/&gt;&lt;lineCharCount val=&quot;53&quot;/&gt;&lt;lineCharCount val=&quot;58&quot;/&gt;&lt;lineCharCount val=&quot;48&quot;/&gt;&lt;lineCharCount val=&quot;1&quot;/&gt;&lt;lineCharCount val=&quot;34&quot;/&gt;&lt;lineCharCount val=&quot;60&quot;/&gt;&lt;lineCharCount val=&quot;59&quot;/&gt;&lt;lineCharCount val=&quot;1&quot;/&gt;&lt;lineCharCount val=&quot;76&quot;/&gt;&lt;lineCharCount val=&quot;84&quot;/&gt;&lt;/TableIndex&gt;&lt;/ShapeTextInfo&gt;"/>
  <p:tag name="HTML_SHAPEINFO" val="&lt;ThreeDShapeInfo&gt;&lt;uuid val=&quot;{C0BF2408-053B-4896-A60E-32ADC99ACA32}&quot;/&gt;&lt;isInvalidForFieldText val=&quot;0&quot;/&gt;&lt;Image&gt;&lt;filename val=&quot;C:\Users\VbaDenJonesM\AppData\Local\Temp\1\CP105765084025Session\CPTrustFolder105765084041\PPTImport105765235799\data\asimages\{C0BF2408-053B-4896-A60E-32ADC99ACA32}_8.png&quot;/&gt;&lt;left val=&quot;40&quot;/&gt;&lt;top val=&quot;212&quot;/&gt;&lt;width val=&quot;871&quot;/&gt;&lt;height val=&quot;415&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102D3D5-0B10-48D1-9C76-E0726271038D}&quot;/&gt;&lt;isInvalidForFieldText val=&quot;0&quot;/&gt;&lt;Image&gt;&lt;filename val=&quot;C:\Users\VbaDenJonesM\AppData\Local\Temp\1\CP105765084025Session\CPTrustFolder105765084041\PPTImport105765235799\data\asimages\{9102D3D5-0B10-48D1-9C76-E0726271038D}_8.png&quot;/&gt;&lt;left val=&quot;727&quot;/&gt;&lt;top val=&quot;687&quot;/&gt;&lt;width val=&quot;226&quot;/&gt;&lt;height val=&quot;4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12B56F2E-0071-4DE1-B805-7A612F72CE42}&quot;/&gt;&lt;isInvalidForFieldText val=&quot;0&quot;/&gt;&lt;Image&gt;&lt;filename val=&quot;C:\Users\VbaDenJonesM\AppData\Local\Temp\1\CP105765084025Session\CPTrustFolder105765084041\PPTImport105765235799\data\asimages\{12B56F2E-0071-4DE1-B805-7A612F72CE42}_8.png&quot;/&gt;&lt;left val=&quot;0&quot;/&gt;&lt;top val=&quot;76&quot;/&gt;&lt;width val=&quot;961&quot;/&gt;&lt;height val=&quot;122&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53&quot;/&gt;&lt;lineCharCount val=&quot;69&quot;/&gt;&lt;lineCharCount val=&quot;53&quot;/&gt;&lt;lineCharCount val=&quot;58&quot;/&gt;&lt;lineCharCount val=&quot;48&quot;/&gt;&lt;lineCharCount val=&quot;1&quot;/&gt;&lt;lineCharCount val=&quot;34&quot;/&gt;&lt;lineCharCount val=&quot;60&quot;/&gt;&lt;lineCharCount val=&quot;59&quot;/&gt;&lt;lineCharCount val=&quot;1&quot;/&gt;&lt;lineCharCount val=&quot;76&quot;/&gt;&lt;lineCharCount val=&quot;84&quot;/&gt;&lt;/TableIndex&gt;&lt;/ShapeTextInfo&gt;"/>
  <p:tag name="HTML_SHAPEINFO" val="&lt;ThreeDShapeInfo&gt;&lt;uuid val=&quot;{C0BF2408-053B-4896-A60E-32ADC99ACA32}&quot;/&gt;&lt;isInvalidForFieldText val=&quot;0&quot;/&gt;&lt;Image&gt;&lt;filename val=&quot;C:\Users\VbaDenJonesM\AppData\Local\Temp\1\CP105765084025Session\CPTrustFolder105765084041\PPTImport105765235799\data\asimages\{C0BF2408-053B-4896-A60E-32ADC99ACA32}_8.png&quot;/&gt;&lt;left val=&quot;40&quot;/&gt;&lt;top val=&quot;212&quot;/&gt;&lt;width val=&quot;871&quot;/&gt;&lt;height val=&quot;41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102D3D5-0B10-48D1-9C76-E0726271038D}&quot;/&gt;&lt;isInvalidForFieldText val=&quot;0&quot;/&gt;&lt;Image&gt;&lt;filename val=&quot;C:\Users\VbaDenJonesM\AppData\Local\Temp\1\CP105765084025Session\CPTrustFolder105765084041\PPTImport105765235799\data\asimages\{9102D3D5-0B10-48D1-9C76-E0726271038D}_8.png&quot;/&gt;&lt;left val=&quot;727&quot;/&gt;&lt;top val=&quot;687&quot;/&gt;&lt;width val=&quot;226&quot;/&gt;&lt;height val=&quot;45&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12B56F2E-0071-4DE1-B805-7A612F72CE42}&quot;/&gt;&lt;isInvalidForFieldText val=&quot;0&quot;/&gt;&lt;Image&gt;&lt;filename val=&quot;C:\Users\VbaDenJonesM\AppData\Local\Temp\1\CP105765084025Session\CPTrustFolder105765084041\PPTImport105765235799\data\asimages\{12B56F2E-0071-4DE1-B805-7A612F72CE42}_8.png&quot;/&gt;&lt;left val=&quot;0&quot;/&gt;&lt;top val=&quot;76&quot;/&gt;&lt;width val=&quot;961&quot;/&gt;&lt;height val=&quot;122&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53&quot;/&gt;&lt;lineCharCount val=&quot;69&quot;/&gt;&lt;lineCharCount val=&quot;53&quot;/&gt;&lt;lineCharCount val=&quot;58&quot;/&gt;&lt;lineCharCount val=&quot;48&quot;/&gt;&lt;lineCharCount val=&quot;1&quot;/&gt;&lt;lineCharCount val=&quot;34&quot;/&gt;&lt;lineCharCount val=&quot;60&quot;/&gt;&lt;lineCharCount val=&quot;59&quot;/&gt;&lt;lineCharCount val=&quot;1&quot;/&gt;&lt;lineCharCount val=&quot;76&quot;/&gt;&lt;lineCharCount val=&quot;84&quot;/&gt;&lt;/TableIndex&gt;&lt;/ShapeTextInfo&gt;"/>
  <p:tag name="HTML_SHAPEINFO" val="&lt;ThreeDShapeInfo&gt;&lt;uuid val=&quot;{C0BF2408-053B-4896-A60E-32ADC99ACA32}&quot;/&gt;&lt;isInvalidForFieldText val=&quot;0&quot;/&gt;&lt;Image&gt;&lt;filename val=&quot;C:\Users\VbaDenJonesM\AppData\Local\Temp\1\CP105765084025Session\CPTrustFolder105765084041\PPTImport105765235799\data\asimages\{C0BF2408-053B-4896-A60E-32ADC99ACA32}_8.png&quot;/&gt;&lt;left val=&quot;40&quot;/&gt;&lt;top val=&quot;212&quot;/&gt;&lt;width val=&quot;871&quot;/&gt;&lt;height val=&quot;415&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102D3D5-0B10-48D1-9C76-E0726271038D}&quot;/&gt;&lt;isInvalidForFieldText val=&quot;0&quot;/&gt;&lt;Image&gt;&lt;filename val=&quot;C:\Users\VbaDenJonesM\AppData\Local\Temp\1\CP105765084025Session\CPTrustFolder105765084041\PPTImport105765235799\data\asimages\{9102D3D5-0B10-48D1-9C76-E0726271038D}_8.png&quot;/&gt;&lt;left val=&quot;727&quot;/&gt;&lt;top val=&quot;687&quot;/&gt;&lt;width val=&quot;226&quot;/&gt;&lt;height val=&quot;4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12B56F2E-0071-4DE1-B805-7A612F72CE42}&quot;/&gt;&lt;isInvalidForFieldText val=&quot;0&quot;/&gt;&lt;Image&gt;&lt;filename val=&quot;C:\Users\VbaDenJonesM\AppData\Local\Temp\1\CP105765084025Session\CPTrustFolder105765084041\PPTImport105765235799\data\asimages\{12B56F2E-0071-4DE1-B805-7A612F72CE42}_8.png&quot;/&gt;&lt;left val=&quot;0&quot;/&gt;&lt;top val=&quot;76&quot;/&gt;&lt;width val=&quot;961&quot;/&gt;&lt;height val=&quot;12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FE759EBD-77E0-4723-AB85-3B05D07A62A7}&quot;/&gt;&lt;isInvalidForFieldText val=&quot;0&quot;/&gt;&lt;Image&gt;&lt;filename val=&quot;C:\Users\VbaDenJonesM\AppData\Local\Temp\1\CP105765084025Session\CPTrustFolder105765084041\PPTImport105765235799\data\asimages\{FE759EBD-77E0-4723-AB85-3B05D07A62A7}_7.png&quot;/&gt;&lt;left val=&quot;0&quot;/&gt;&lt;top val=&quot;76&quot;/&gt;&lt;width val=&quot;961&quot;/&gt;&lt;height val=&quot;122&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8&quot;/&gt;&lt;lineCharCount val=&quot;49&quot;/&gt;&lt;lineCharCount val=&quot;35&quot;/&gt;&lt;lineCharCount val=&quot;38&quot;/&gt;&lt;lineCharCount val=&quot;1&quot;/&gt;&lt;lineCharCount val=&quot;5&quot;/&gt;&lt;lineCharCount val=&quot;76&quot;/&gt;&lt;lineCharCount val=&quot;12&quot;/&gt;&lt;lineCharCount val=&quot;68&quot;/&gt;&lt;/TableIndex&gt;&lt;/ShapeTextInfo&gt;"/>
  <p:tag name="HTML_SHAPEINFO" val="&lt;ThreeDShapeInfo&gt;&lt;uuid val=&quot;{74D3653F-EEC3-4163-BEFB-07452ED6D1E9}&quot;/&gt;&lt;isInvalidForFieldText val=&quot;0&quot;/&gt;&lt;Image&gt;&lt;filename val=&quot;C:\Users\VbaDenJonesM\AppData\Local\Temp\1\CP105765084025Session\CPTrustFolder105765084041\PPTImport105765235799\data\asimages\{74D3653F-EEC3-4163-BEFB-07452ED6D1E9}_7.png&quot;/&gt;&lt;left val=&quot;42&quot;/&gt;&lt;top val=&quot;212&quot;/&gt;&lt;width val=&quot;870&quot;/&gt;&lt;height val=&quot;41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FDB6CC6-4414-472A-9D8B-4CE722789469}&quot;/&gt;&lt;isInvalidForFieldText val=&quot;0&quot;/&gt;&lt;Image&gt;&lt;filename val=&quot;C:\Users\VbaDenJonesM\AppData\Local\Temp\1\CP105765084025Session\CPTrustFolder105765084041\PPTImport105765235799\data\asimages\{1FDB6CC6-4414-472A-9D8B-4CE722789469}_7.png&quot;/&gt;&lt;left val=&quot;727&quot;/&gt;&lt;top val=&quot;687&quot;/&gt;&lt;width val=&quot;226&quot;/&gt;&lt;height val=&quot;45&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53&quot;/&gt;&lt;lineCharCount val=&quot;69&quot;/&gt;&lt;lineCharCount val=&quot;53&quot;/&gt;&lt;lineCharCount val=&quot;58&quot;/&gt;&lt;lineCharCount val=&quot;48&quot;/&gt;&lt;lineCharCount val=&quot;1&quot;/&gt;&lt;lineCharCount val=&quot;34&quot;/&gt;&lt;lineCharCount val=&quot;60&quot;/&gt;&lt;lineCharCount val=&quot;59&quot;/&gt;&lt;lineCharCount val=&quot;1&quot;/&gt;&lt;lineCharCount val=&quot;76&quot;/&gt;&lt;lineCharCount val=&quot;84&quot;/&gt;&lt;/TableIndex&gt;&lt;/ShapeTextInfo&gt;"/>
  <p:tag name="HTML_SHAPEINFO" val="&lt;ThreeDShapeInfo&gt;&lt;uuid val=&quot;{C0BF2408-053B-4896-A60E-32ADC99ACA32}&quot;/&gt;&lt;isInvalidForFieldText val=&quot;0&quot;/&gt;&lt;Image&gt;&lt;filename val=&quot;C:\Users\VbaDenJonesM\AppData\Local\Temp\1\CP105765084025Session\CPTrustFolder105765084041\PPTImport105765235799\data\asimages\{C0BF2408-053B-4896-A60E-32ADC99ACA32}_8.png&quot;/&gt;&lt;left val=&quot;40&quot;/&gt;&lt;top val=&quot;212&quot;/&gt;&lt;width val=&quot;871&quot;/&gt;&lt;height val=&quot;415&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102D3D5-0B10-48D1-9C76-E0726271038D}&quot;/&gt;&lt;isInvalidForFieldText val=&quot;0&quot;/&gt;&lt;Image&gt;&lt;filename val=&quot;C:\Users\VbaDenJonesM\AppData\Local\Temp\1\CP105765084025Session\CPTrustFolder105765084041\PPTImport105765235799\data\asimages\{9102D3D5-0B10-48D1-9C76-E0726271038D}_8.png&quot;/&gt;&lt;left val=&quot;727&quot;/&gt;&lt;top val=&quot;687&quot;/&gt;&lt;width val=&quot;226&quot;/&gt;&lt;height val=&quot;45&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12B56F2E-0071-4DE1-B805-7A612F72CE42}&quot;/&gt;&lt;isInvalidForFieldText val=&quot;0&quot;/&gt;&lt;Image&gt;&lt;filename val=&quot;C:\Users\VbaDenJonesM\AppData\Local\Temp\1\CP105765084025Session\CPTrustFolder105765084041\PPTImport105765235799\data\asimages\{12B56F2E-0071-4DE1-B805-7A612F72CE42}_8.png&quot;/&gt;&lt;left val=&quot;0&quot;/&gt;&lt;top val=&quot;76&quot;/&gt;&lt;width val=&quot;961&quot;/&gt;&lt;height val=&quot;122&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0C660590-30BD-4A87-B5B3-F033195BE3C1}&quot;/&gt;&lt;isInvalidForFieldText val=&quot;0&quot;/&gt;&lt;Image&gt;&lt;filename val=&quot;C:\Users\VbaDenJonesM\AppData\Local\Temp\1\CP105765084025Session\CPTrustFolder105765084041\PPTImport105765235799\data\asimages\{0C660590-30BD-4A87-B5B3-F033195BE3C1}_5.png&quot;/&gt;&lt;left val=&quot;0&quot;/&gt;&lt;top val=&quot;76&quot;/&gt;&lt;width val=&quot;961&quot;/&gt;&lt;height val=&quot;122&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2&quot;/&gt;&lt;lineCharCount val=&quot;9&quot;/&gt;&lt;lineCharCount val=&quot;17&quot;/&gt;&lt;lineCharCount val=&quot;10&quot;/&gt;&lt;lineCharCount val=&quot;14&quot;/&gt;&lt;lineCharCount val=&quot;16&quot;/&gt;&lt;lineCharCount val=&quot;13&quot;/&gt;&lt;lineCharCount val=&quot;9&quot;/&gt;&lt;/TableIndex&gt;&lt;/ShapeTextInfo&gt;"/>
  <p:tag name="HTML_SHAPEINFO" val="&lt;ThreeDShapeInfo&gt;&lt;uuid val=&quot;{6561ECF2-CFB0-4A47-822A-D6515A0E166A}&quot;/&gt;&lt;isInvalidForFieldText val=&quot;0&quot;/&gt;&lt;Image&gt;&lt;filename val=&quot;C:\Users\VbaDenJonesM\AppData\Local\Temp\1\CP105765084025Session\CPTrustFolder105765084041\PPTImport105765235799\data\asimages\{6561ECF2-CFB0-4A47-822A-D6515A0E166A}_5.png&quot;/&gt;&lt;left val=&quot;87&quot;/&gt;&lt;top val=&quot;212&quot;/&gt;&lt;width val=&quot;825&quot;/&gt;&lt;height val=&quot;415&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58B73A6-5FFF-473C-8491-E7D4C2A1F900}&quot;/&gt;&lt;isInvalidForFieldText val=&quot;0&quot;/&gt;&lt;Image&gt;&lt;filename val=&quot;C:\Users\VbaDenJonesM\AppData\Local\Temp\1\CP105765084025Session\CPTrustFolder105765084041\PPTImport105765235799\data\asimages\{D58B73A6-5FFF-473C-8491-E7D4C2A1F900}_5.png&quot;/&gt;&lt;left val=&quot;0&quot;/&gt;&lt;top val=&quot;0&quot;/&gt;&lt;width val=&quot;1&quot;/&gt;&lt;height val=&quot;1&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706D0E1-39C9-4142-8A48-7D5515F26657}&quot;/&gt;&lt;isInvalidForFieldText val=&quot;0&quot;/&gt;&lt;Image&gt;&lt;filename val=&quot;C:\Users\VbaDenJonesM\AppData\Local\Temp\1\CP105765084025Session\CPTrustFolder105765084041\PPTImport105765235799\data\asimages\{F706D0E1-39C9-4142-8A48-7D5515F26657}_5.png&quot;/&gt;&lt;left val=&quot;727&quot;/&gt;&lt;top val=&quot;687&quot;/&gt;&lt;width val=&quot;226&quot;/&gt;&lt;height val=&quot;45&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0C660590-30BD-4A87-B5B3-F033195BE3C1}&quot;/&gt;&lt;isInvalidForFieldText val=&quot;0&quot;/&gt;&lt;Image&gt;&lt;filename val=&quot;C:\Users\VbaDenJonesM\AppData\Local\Temp\1\CP105765084025Session\CPTrustFolder105765084041\PPTImport105765235799\data\asimages\{0C660590-30BD-4A87-B5B3-F033195BE3C1}_5.png&quot;/&gt;&lt;left val=&quot;0&quot;/&gt;&lt;top val=&quot;76&quot;/&gt;&lt;width val=&quot;961&quot;/&gt;&lt;height val=&quot;122&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2&quot;/&gt;&lt;lineCharCount val=&quot;9&quot;/&gt;&lt;lineCharCount val=&quot;17&quot;/&gt;&lt;lineCharCount val=&quot;10&quot;/&gt;&lt;lineCharCount val=&quot;14&quot;/&gt;&lt;lineCharCount val=&quot;16&quot;/&gt;&lt;lineCharCount val=&quot;13&quot;/&gt;&lt;lineCharCount val=&quot;9&quot;/&gt;&lt;/TableIndex&gt;&lt;/ShapeTextInfo&gt;"/>
  <p:tag name="HTML_SHAPEINFO" val="&lt;ThreeDShapeInfo&gt;&lt;uuid val=&quot;{6561ECF2-CFB0-4A47-822A-D6515A0E166A}&quot;/&gt;&lt;isInvalidForFieldText val=&quot;0&quot;/&gt;&lt;Image&gt;&lt;filename val=&quot;C:\Users\VbaDenJonesM\AppData\Local\Temp\1\CP105765084025Session\CPTrustFolder105765084041\PPTImport105765235799\data\asimages\{6561ECF2-CFB0-4A47-822A-D6515A0E166A}_5.png&quot;/&gt;&lt;left val=&quot;87&quot;/&gt;&lt;top val=&quot;212&quot;/&gt;&lt;width val=&quot;825&quot;/&gt;&lt;height val=&quot;415&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58B73A6-5FFF-473C-8491-E7D4C2A1F900}&quot;/&gt;&lt;isInvalidForFieldText val=&quot;0&quot;/&gt;&lt;Image&gt;&lt;filename val=&quot;C:\Users\VbaDenJonesM\AppData\Local\Temp\1\CP105765084025Session\CPTrustFolder105765084041\PPTImport105765235799\data\asimages\{D58B73A6-5FFF-473C-8491-E7D4C2A1F900}_5.png&quot;/&gt;&lt;left val=&quot;0&quot;/&gt;&lt;top val=&quot;0&quot;/&gt;&lt;width val=&quot;1&quot;/&gt;&lt;height val=&quot;1&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706D0E1-39C9-4142-8A48-7D5515F26657}&quot;/&gt;&lt;isInvalidForFieldText val=&quot;0&quot;/&gt;&lt;Image&gt;&lt;filename val=&quot;C:\Users\VbaDenJonesM\AppData\Local\Temp\1\CP105765084025Session\CPTrustFolder105765084041\PPTImport105765235799\data\asimages\{F706D0E1-39C9-4142-8A48-7D5515F26657}_5.png&quot;/&gt;&lt;left val=&quot;727&quot;/&gt;&lt;top val=&quot;687&quot;/&gt;&lt;width val=&quot;226&quot;/&gt;&lt;height val=&quot;45&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0C660590-30BD-4A87-B5B3-F033195BE3C1}&quot;/&gt;&lt;isInvalidForFieldText val=&quot;0&quot;/&gt;&lt;Image&gt;&lt;filename val=&quot;C:\Users\VbaDenJonesM\AppData\Local\Temp\1\CP105765084025Session\CPTrustFolder105765084041\PPTImport105765235799\data\asimages\{0C660590-30BD-4A87-B5B3-F033195BE3C1}_5.png&quot;/&gt;&lt;left val=&quot;0&quot;/&gt;&lt;top val=&quot;76&quot;/&gt;&lt;width val=&quot;961&quot;/&gt;&lt;height val=&quot;122&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2&quot;/&gt;&lt;lineCharCount val=&quot;9&quot;/&gt;&lt;lineCharCount val=&quot;17&quot;/&gt;&lt;lineCharCount val=&quot;10&quot;/&gt;&lt;lineCharCount val=&quot;14&quot;/&gt;&lt;lineCharCount val=&quot;16&quot;/&gt;&lt;lineCharCount val=&quot;13&quot;/&gt;&lt;lineCharCount val=&quot;9&quot;/&gt;&lt;/TableIndex&gt;&lt;/ShapeTextInfo&gt;"/>
  <p:tag name="HTML_SHAPEINFO" val="&lt;ThreeDShapeInfo&gt;&lt;uuid val=&quot;{6561ECF2-CFB0-4A47-822A-D6515A0E166A}&quot;/&gt;&lt;isInvalidForFieldText val=&quot;0&quot;/&gt;&lt;Image&gt;&lt;filename val=&quot;C:\Users\VbaDenJonesM\AppData\Local\Temp\1\CP105765084025Session\CPTrustFolder105765084041\PPTImport105765235799\data\asimages\{6561ECF2-CFB0-4A47-822A-D6515A0E166A}_5.png&quot;/&gt;&lt;left val=&quot;87&quot;/&gt;&lt;top val=&quot;212&quot;/&gt;&lt;width val=&quot;825&quot;/&gt;&lt;height val=&quot;415&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58B73A6-5FFF-473C-8491-E7D4C2A1F900}&quot;/&gt;&lt;isInvalidForFieldText val=&quot;0&quot;/&gt;&lt;Image&gt;&lt;filename val=&quot;C:\Users\VbaDenJonesM\AppData\Local\Temp\1\CP105765084025Session\CPTrustFolder105765084041\PPTImport105765235799\data\asimages\{D58B73A6-5FFF-473C-8491-E7D4C2A1F900}_5.png&quot;/&gt;&lt;left val=&quot;0&quot;/&gt;&lt;top val=&quot;0&quot;/&gt;&lt;width val=&quot;1&quot;/&gt;&lt;height val=&quot;1&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706D0E1-39C9-4142-8A48-7D5515F26657}&quot;/&gt;&lt;isInvalidForFieldText val=&quot;0&quot;/&gt;&lt;Image&gt;&lt;filename val=&quot;C:\Users\VbaDenJonesM\AppData\Local\Temp\1\CP105765084025Session\CPTrustFolder105765084041\PPTImport105765235799\data\asimages\{F706D0E1-39C9-4142-8A48-7D5515F26657}_5.png&quot;/&gt;&lt;left val=&quot;727&quot;/&gt;&lt;top val=&quot;687&quot;/&gt;&lt;width val=&quot;226&quot;/&gt;&lt;height val=&quot;45&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0C660590-30BD-4A87-B5B3-F033195BE3C1}&quot;/&gt;&lt;isInvalidForFieldText val=&quot;0&quot;/&gt;&lt;Image&gt;&lt;filename val=&quot;C:\Users\VbaDenJonesM\AppData\Local\Temp\1\CP105765084025Session\CPTrustFolder105765084041\PPTImport105765235799\data\asimages\{0C660590-30BD-4A87-B5B3-F033195BE3C1}_5.png&quot;/&gt;&lt;left val=&quot;0&quot;/&gt;&lt;top val=&quot;76&quot;/&gt;&lt;width val=&quot;961&quot;/&gt;&lt;height val=&quot;122&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2&quot;/&gt;&lt;lineCharCount val=&quot;9&quot;/&gt;&lt;lineCharCount val=&quot;17&quot;/&gt;&lt;lineCharCount val=&quot;10&quot;/&gt;&lt;lineCharCount val=&quot;14&quot;/&gt;&lt;lineCharCount val=&quot;16&quot;/&gt;&lt;lineCharCount val=&quot;13&quot;/&gt;&lt;lineCharCount val=&quot;9&quot;/&gt;&lt;/TableIndex&gt;&lt;/ShapeTextInfo&gt;"/>
  <p:tag name="HTML_SHAPEINFO" val="&lt;ThreeDShapeInfo&gt;&lt;uuid val=&quot;{6561ECF2-CFB0-4A47-822A-D6515A0E166A}&quot;/&gt;&lt;isInvalidForFieldText val=&quot;0&quot;/&gt;&lt;Image&gt;&lt;filename val=&quot;C:\Users\VbaDenJonesM\AppData\Local\Temp\1\CP105765084025Session\CPTrustFolder105765084041\PPTImport105765235799\data\asimages\{6561ECF2-CFB0-4A47-822A-D6515A0E166A}_5.png&quot;/&gt;&lt;left val=&quot;87&quot;/&gt;&lt;top val=&quot;212&quot;/&gt;&lt;width val=&quot;825&quot;/&gt;&lt;height val=&quot;415&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58B73A6-5FFF-473C-8491-E7D4C2A1F900}&quot;/&gt;&lt;isInvalidForFieldText val=&quot;0&quot;/&gt;&lt;Image&gt;&lt;filename val=&quot;C:\Users\VbaDenJonesM\AppData\Local\Temp\1\CP105765084025Session\CPTrustFolder105765084041\PPTImport105765235799\data\asimages\{D58B73A6-5FFF-473C-8491-E7D4C2A1F900}_5.png&quot;/&gt;&lt;left val=&quot;0&quot;/&gt;&lt;top val=&quot;0&quot;/&gt;&lt;width val=&quot;1&quot;/&gt;&lt;height val=&quot;1&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706D0E1-39C9-4142-8A48-7D5515F26657}&quot;/&gt;&lt;isInvalidForFieldText val=&quot;0&quot;/&gt;&lt;Image&gt;&lt;filename val=&quot;C:\Users\VbaDenJonesM\AppData\Local\Temp\1\CP105765084025Session\CPTrustFolder105765084041\PPTImport105765235799\data\asimages\{F706D0E1-39C9-4142-8A48-7D5515F26657}_5.png&quot;/&gt;&lt;left val=&quot;727&quot;/&gt;&lt;top val=&quot;687&quot;/&gt;&lt;width val=&quot;226&quot;/&gt;&lt;height val=&quot;45&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90E71777-E96C-4EC8-9C13-970B6B88F253}&quot;/&gt;&lt;isInvalidForFieldText val=&quot;0&quot;/&gt;&lt;Image&gt;&lt;filename val=&quot;C:\Users\VbaDenJonesM\AppData\Local\Temp\1\CP105765084025Session\CPTrustFolder105765084041\PPTImport105765235799\data\asimages\{90E71777-E96C-4EC8-9C13-970B6B88F253}_10.png&quot;/&gt;&lt;left val=&quot;0&quot;/&gt;&lt;top val=&quot;76&quot;/&gt;&lt;width val=&quot;961&quot;/&gt;&lt;height val=&quot;122&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8&quot;/&gt;&lt;lineCharCount val=&quot;47&quot;/&gt;&lt;lineCharCount val=&quot;39&quot;/&gt;&lt;lineCharCount val=&quot;1&quot;/&gt;&lt;lineCharCount val=&quot;41&quot;/&gt;&lt;lineCharCount val=&quot;55&quot;/&gt;&lt;lineCharCount val=&quot;50&quot;/&gt;&lt;lineCharCount val=&quot;1&quot;/&gt;&lt;lineCharCount val=&quot;72&quot;/&gt;&lt;lineCharCount val=&quot;72&quot;/&gt;&lt;/TableIndex&gt;&lt;/ShapeTextInfo&gt;"/>
  <p:tag name="HTML_SHAPEINFO" val="&lt;ThreeDShapeInfo&gt;&lt;uuid val=&quot;{F77C67F8-09A3-4B7F-BDF1-D029CB1B1BE6}&quot;/&gt;&lt;isInvalidForFieldText val=&quot;0&quot;/&gt;&lt;Image&gt;&lt;filename val=&quot;C:\Users\VbaDenJonesM\AppData\Local\Temp\1\CP105765084025Session\CPTrustFolder105765084041\PPTImport105765235799\data\asimages\{F77C67F8-09A3-4B7F-BDF1-D029CB1B1BE6}_10.png&quot;/&gt;&lt;left val=&quot;40&quot;/&gt;&lt;top val=&quot;212&quot;/&gt;&lt;width val=&quot;871&quot;/&gt;&lt;height val=&quot;415&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D5921AE-EED9-4089-947A-2CC169608C7B}&quot;/&gt;&lt;isInvalidForFieldText val=&quot;0&quot;/&gt;&lt;Image&gt;&lt;filename val=&quot;C:\Users\VbaDenJonesM\AppData\Local\Temp\1\CP105765084025Session\CPTrustFolder105765084041\PPTImport105765235799\data\asimages\{4D5921AE-EED9-4089-947A-2CC169608C7B}_10.png&quot;/&gt;&lt;left val=&quot;727&quot;/&gt;&lt;top val=&quot;687&quot;/&gt;&lt;width val=&quot;226&quot;/&gt;&lt;height val=&quot;45&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90E71777-E96C-4EC8-9C13-970B6B88F253}&quot;/&gt;&lt;isInvalidForFieldText val=&quot;0&quot;/&gt;&lt;Image&gt;&lt;filename val=&quot;C:\Users\VbaDenJonesM\AppData\Local\Temp\1\CP105765084025Session\CPTrustFolder105765084041\PPTImport105765235799\data\asimages\{90E71777-E96C-4EC8-9C13-970B6B88F253}_10.png&quot;/&gt;&lt;left val=&quot;0&quot;/&gt;&lt;top val=&quot;76&quot;/&gt;&lt;width val=&quot;961&quot;/&gt;&lt;height val=&quot;122&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8&quot;/&gt;&lt;lineCharCount val=&quot;47&quot;/&gt;&lt;lineCharCount val=&quot;39&quot;/&gt;&lt;lineCharCount val=&quot;1&quot;/&gt;&lt;lineCharCount val=&quot;41&quot;/&gt;&lt;lineCharCount val=&quot;55&quot;/&gt;&lt;lineCharCount val=&quot;50&quot;/&gt;&lt;lineCharCount val=&quot;1&quot;/&gt;&lt;lineCharCount val=&quot;72&quot;/&gt;&lt;lineCharCount val=&quot;72&quot;/&gt;&lt;/TableIndex&gt;&lt;/ShapeTextInfo&gt;"/>
  <p:tag name="HTML_SHAPEINFO" val="&lt;ThreeDShapeInfo&gt;&lt;uuid val=&quot;{F77C67F8-09A3-4B7F-BDF1-D029CB1B1BE6}&quot;/&gt;&lt;isInvalidForFieldText val=&quot;0&quot;/&gt;&lt;Image&gt;&lt;filename val=&quot;C:\Users\VbaDenJonesM\AppData\Local\Temp\1\CP105765084025Session\CPTrustFolder105765084041\PPTImport105765235799\data\asimages\{F77C67F8-09A3-4B7F-BDF1-D029CB1B1BE6}_10.png&quot;/&gt;&lt;left val=&quot;40&quot;/&gt;&lt;top val=&quot;212&quot;/&gt;&lt;width val=&quot;871&quot;/&gt;&lt;height val=&quot;415&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D5921AE-EED9-4089-947A-2CC169608C7B}&quot;/&gt;&lt;isInvalidForFieldText val=&quot;0&quot;/&gt;&lt;Image&gt;&lt;filename val=&quot;C:\Users\VbaDenJonesM\AppData\Local\Temp\1\CP105765084025Session\CPTrustFolder105765084041\PPTImport105765235799\data\asimages\{4D5921AE-EED9-4089-947A-2CC169608C7B}_10.png&quot;/&gt;&lt;left val=&quot;727&quot;/&gt;&lt;top val=&quot;687&quot;/&gt;&lt;width val=&quot;226&quot;/&gt;&lt;height val=&quot;45&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90E71777-E96C-4EC8-9C13-970B6B88F253}&quot;/&gt;&lt;isInvalidForFieldText val=&quot;0&quot;/&gt;&lt;Image&gt;&lt;filename val=&quot;C:\Users\VbaDenJonesM\AppData\Local\Temp\1\CP105765084025Session\CPTrustFolder105765084041\PPTImport105765235799\data\asimages\{90E71777-E96C-4EC8-9C13-970B6B88F253}_10.png&quot;/&gt;&lt;left val=&quot;0&quot;/&gt;&lt;top val=&quot;76&quot;/&gt;&lt;width val=&quot;961&quot;/&gt;&lt;height val=&quot;122&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8&quot;/&gt;&lt;lineCharCount val=&quot;47&quot;/&gt;&lt;lineCharCount val=&quot;39&quot;/&gt;&lt;lineCharCount val=&quot;1&quot;/&gt;&lt;lineCharCount val=&quot;41&quot;/&gt;&lt;lineCharCount val=&quot;55&quot;/&gt;&lt;lineCharCount val=&quot;50&quot;/&gt;&lt;lineCharCount val=&quot;1&quot;/&gt;&lt;lineCharCount val=&quot;72&quot;/&gt;&lt;lineCharCount val=&quot;72&quot;/&gt;&lt;/TableIndex&gt;&lt;/ShapeTextInfo&gt;"/>
  <p:tag name="HTML_SHAPEINFO" val="&lt;ThreeDShapeInfo&gt;&lt;uuid val=&quot;{F77C67F8-09A3-4B7F-BDF1-D029CB1B1BE6}&quot;/&gt;&lt;isInvalidForFieldText val=&quot;0&quot;/&gt;&lt;Image&gt;&lt;filename val=&quot;C:\Users\VbaDenJonesM\AppData\Local\Temp\1\CP105765084025Session\CPTrustFolder105765084041\PPTImport105765235799\data\asimages\{F77C67F8-09A3-4B7F-BDF1-D029CB1B1BE6}_10.png&quot;/&gt;&lt;left val=&quot;40&quot;/&gt;&lt;top val=&quot;212&quot;/&gt;&lt;width val=&quot;871&quot;/&gt;&lt;height val=&quot;415&quot;/&gt;&lt;hasText val=&quot;1&quot;/&gt;&lt;/Image&gt;&lt;/ThreeDShapeInfo&gt;"/>
</p:tagLst>
</file>

<file path=ppt/theme/theme1.xml><?xml version="1.0" encoding="utf-8"?>
<a:theme xmlns:a="http://schemas.openxmlformats.org/drawingml/2006/main" name="VA Final Theme">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Final Theme" id="{4AF325B3-39A9-457B-AAAD-715D05D2A176}" vid="{1B51375F-91D2-4004-B9C1-89CFABF030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Category xmlns="77dce447-0566-47ff-8c07-c9b85fda5322"/>
    <Task_x0020_Status xmlns="b64ba0c6-cbc7-4b8a-8400-04e73b36eec3">127</Task_x0020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A4510ECF943B2439F08A0B15BBF2A24" ma:contentTypeVersion="5" ma:contentTypeDescription="Create a new document." ma:contentTypeScope="" ma:versionID="3356b92d4057857023ad8db24c45e7b0">
  <xsd:schema xmlns:xsd="http://www.w3.org/2001/XMLSchema" xmlns:xs="http://www.w3.org/2001/XMLSchema" xmlns:p="http://schemas.microsoft.com/office/2006/metadata/properties" xmlns:ns2="77dce447-0566-47ff-8c07-c9b85fda5322" xmlns:ns3="b64ba0c6-cbc7-4b8a-8400-04e73b36eec3" xmlns:ns4="c13a68cb-816a-4054-99ff-2c26efa9c4e4" targetNamespace="http://schemas.microsoft.com/office/2006/metadata/properties" ma:root="true" ma:fieldsID="04bafcda273ee6187d7595ca7abaf729" ns2:_="" ns3:_="" ns4:_="">
    <xsd:import namespace="77dce447-0566-47ff-8c07-c9b85fda5322"/>
    <xsd:import namespace="b64ba0c6-cbc7-4b8a-8400-04e73b36eec3"/>
    <xsd:import namespace="c13a68cb-816a-4054-99ff-2c26efa9c4e4"/>
    <xsd:element name="properties">
      <xsd:complexType>
        <xsd:sequence>
          <xsd:element name="documentManagement">
            <xsd:complexType>
              <xsd:all>
                <xsd:element ref="ns2:Document_x0020_Category"/>
                <xsd:element ref="ns3:Task_x0020_Status"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Document_x0020_Category" ma:index="8" ma:displayName="Document Category" ma:format="Dropdown" ma:internalName="Document_x0020_Category">
      <xsd:simpleType>
        <xsd:restriction base="dms:Choice">
          <xsd:enumeration value="RVSR Redesign Documents"/>
          <xsd:enumeration value="VSR Revamp Documents"/>
          <xsd:enumeration value="Non-Rating VSR ISD Review"/>
          <xsd:enumeration value="TPSS Course Documents"/>
          <xsd:enumeration value="TPSS Answer Keys"/>
          <xsd:enumeration value="Challenge Course Documents"/>
        </xsd:restriction>
      </xsd:simpleType>
    </xsd:element>
  </xsd:schema>
  <xsd:schema xmlns:xsd="http://www.w3.org/2001/XMLSchema" xmlns:xs="http://www.w3.org/2001/XMLSchema" xmlns:dms="http://schemas.microsoft.com/office/2006/documentManagement/types" xmlns:pc="http://schemas.microsoft.com/office/infopath/2007/PartnerControls" targetNamespace="b64ba0c6-cbc7-4b8a-8400-04e73b36eec3" elementFormDefault="qualified">
    <xsd:import namespace="http://schemas.microsoft.com/office/2006/documentManagement/types"/>
    <xsd:import namespace="http://schemas.microsoft.com/office/infopath/2007/PartnerControls"/>
    <xsd:element name="Task_x0020_Status" ma:index="9" nillable="true" ma:displayName="Task Name" ma:list="{8b93bbfd-538f-45a4-95ce-353de2191062}" ma:internalName="Task_x0020_Status" ma:readOnly="false" ma:showField="Title" ma:web="b64ba0c6-cbc7-4b8a-8400-04e73b36eec3">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c13a68cb-816a-4054-99ff-2c26efa9c4e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5E050F-F6DD-446A-BC54-722BE857956D}">
  <ds:schemaRefs>
    <ds:schemaRef ds:uri="77dce447-0566-47ff-8c07-c9b85fda5322"/>
    <ds:schemaRef ds:uri="b64ba0c6-cbc7-4b8a-8400-04e73b36eec3"/>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c13a68cb-816a-4054-99ff-2c26efa9c4e4"/>
    <ds:schemaRef ds:uri="http://www.w3.org/XML/1998/namespace"/>
    <ds:schemaRef ds:uri="http://purl.org/dc/dcmitype/"/>
  </ds:schemaRefs>
</ds:datastoreItem>
</file>

<file path=customXml/itemProps2.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3.xml><?xml version="1.0" encoding="utf-8"?>
<ds:datastoreItem xmlns:ds="http://schemas.openxmlformats.org/officeDocument/2006/customXml" ds:itemID="{3912633D-3CBB-4E17-B921-704A6BBC6E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dce447-0566-47ff-8c07-c9b85fda5322"/>
    <ds:schemaRef ds:uri="b64ba0c6-cbc7-4b8a-8400-04e73b36eec3"/>
    <ds:schemaRef ds:uri="c13a68cb-816a-4054-99ff-2c26efa9c4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VA Final Theme</Template>
  <TotalTime>16598</TotalTime>
  <Words>6027</Words>
  <Application>Microsoft Office PowerPoint</Application>
  <PresentationFormat>On-screen Show (4:3)</PresentationFormat>
  <Paragraphs>597</Paragraphs>
  <Slides>43</Slides>
  <Notes>43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Tahoma</vt:lpstr>
      <vt:lpstr>Times New Roman</vt:lpstr>
      <vt:lpstr>VA Final Theme</vt:lpstr>
      <vt:lpstr>(VSR VIP Pre-D) Dependency Development for  Pre-Determination</vt:lpstr>
      <vt:lpstr>Lesson Objectives</vt:lpstr>
      <vt:lpstr>Lesson Objectives</vt:lpstr>
      <vt:lpstr>References</vt:lpstr>
      <vt:lpstr>Topic 1: Basic Eligibility and Policies</vt:lpstr>
      <vt:lpstr>Additional Compensation for Dependents</vt:lpstr>
      <vt:lpstr>Dependents for VA Purposes</vt:lpstr>
      <vt:lpstr>Relationship</vt:lpstr>
      <vt:lpstr>Dependency</vt:lpstr>
      <vt:lpstr>Knowledge Checks</vt:lpstr>
      <vt:lpstr>Knowledge Check #1</vt:lpstr>
      <vt:lpstr>Knowledge Check #1</vt:lpstr>
      <vt:lpstr>Knowledge Check #2</vt:lpstr>
      <vt:lpstr>Knowledge Check #2</vt:lpstr>
      <vt:lpstr>Topic 2: Claims Forms</vt:lpstr>
      <vt:lpstr>Prescribed Forms for Claiming Dependents</vt:lpstr>
      <vt:lpstr>Prescribed Forms for Claiming Dependents</vt:lpstr>
      <vt:lpstr>Form Completion by VBA Employees</vt:lpstr>
      <vt:lpstr>VA Form 21-686c (September 2018 or Later)</vt:lpstr>
      <vt:lpstr>Prescribed Form Not Needed</vt:lpstr>
      <vt:lpstr>Knowledge Checks</vt:lpstr>
      <vt:lpstr>Knowledge Check #3</vt:lpstr>
      <vt:lpstr>Knowledge Check #3</vt:lpstr>
      <vt:lpstr>Knowledge Check #4</vt:lpstr>
      <vt:lpstr>Knowledge Check #4</vt:lpstr>
      <vt:lpstr>Topic 3: Claims Establishment and System Updates</vt:lpstr>
      <vt:lpstr>End Product (EP) Control</vt:lpstr>
      <vt:lpstr>End Product (EP) Control</vt:lpstr>
      <vt:lpstr>End Product (EP) Control</vt:lpstr>
      <vt:lpstr>Contentions</vt:lpstr>
      <vt:lpstr>Dependent Development and  Fully Developed Claims</vt:lpstr>
      <vt:lpstr>Dependent Development and  Fully Developed Claims</vt:lpstr>
      <vt:lpstr>Knowledge Checks</vt:lpstr>
      <vt:lpstr>Knowledge Check #5</vt:lpstr>
      <vt:lpstr>Knowledge Check #5</vt:lpstr>
      <vt:lpstr>Knowledge Check #6</vt:lpstr>
      <vt:lpstr>Knowledge Check #6</vt:lpstr>
      <vt:lpstr>Topic 4: Development Requirements for  Pre-Determination</vt:lpstr>
      <vt:lpstr>Claim Not Submitted on a Prescribed Form</vt:lpstr>
      <vt:lpstr>Criteria for a Claim to be  Substantially Complete</vt:lpstr>
      <vt:lpstr>Claim is Not Substantially Complete</vt:lpstr>
      <vt:lpstr>Claim is Substantially Complete</vt:lpstr>
      <vt:lpstr>Review</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(VSR VIP Pre-D) Dependency Development for Pre-Determination PowerPoint Presentation</dc:title>
  <dc:subject>VSR</dc:subject>
  <dc:creator>Department of Veterans Affairs, Veterans Benefits Administration, Compensation Service, STAFF</dc:creator>
  <cp:keywords>Dependent,dependency,development,dependency claim,spouse,child,adopted,school child,686c,674,helpless,stepchild,incapable of self-support,dependency development</cp:keywords>
  <dc:description>This lesson teaches students the requirements to establish dependents, who can and cannot be considered dependents, acceptable forms and information needed to establish dependents, and the appropriate development action to take when information is missing.</dc:description>
  <cp:lastModifiedBy>Kathy Poole</cp:lastModifiedBy>
  <cp:revision>981</cp:revision>
  <cp:lastPrinted>2016-12-19T18:24:03Z</cp:lastPrinted>
  <dcterms:created xsi:type="dcterms:W3CDTF">2014-04-30T02:32:11Z</dcterms:created>
  <dcterms:modified xsi:type="dcterms:W3CDTF">2021-01-04T17:31:55Z</dcterms:modified>
  <cp:category>NTC</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vt:lpwstr>
  </property>
  <property fmtid="{D5CDD505-2E9C-101B-9397-08002B2CF9AE}" pid="3" name="Type">
    <vt:lpwstr>Presentation</vt:lpwstr>
  </property>
  <property fmtid="{D5CDD505-2E9C-101B-9397-08002B2CF9AE}" pid="4" name="_dlc_DocIdItemGuid">
    <vt:lpwstr>fa385fb9-fd9a-4d55-8915-fe54362df37a</vt:lpwstr>
  </property>
  <property fmtid="{D5CDD505-2E9C-101B-9397-08002B2CF9AE}" pid="5" name="ContentTypeId">
    <vt:lpwstr>0x0101000A4510ECF943B2439F08A0B15BBF2A24</vt:lpwstr>
  </property>
</Properties>
</file>