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3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3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3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9.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4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41.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4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4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4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4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46.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55"/>
  </p:notesMasterIdLst>
  <p:handoutMasterIdLst>
    <p:handoutMasterId r:id="rId56"/>
  </p:handoutMasterIdLst>
  <p:sldIdLst>
    <p:sldId id="261" r:id="rId6"/>
    <p:sldId id="350" r:id="rId7"/>
    <p:sldId id="283" r:id="rId8"/>
    <p:sldId id="347" r:id="rId9"/>
    <p:sldId id="284" r:id="rId10"/>
    <p:sldId id="262" r:id="rId11"/>
    <p:sldId id="263" r:id="rId12"/>
    <p:sldId id="336" r:id="rId13"/>
    <p:sldId id="286" r:id="rId14"/>
    <p:sldId id="333" r:id="rId15"/>
    <p:sldId id="264" r:id="rId16"/>
    <p:sldId id="287" r:id="rId17"/>
    <p:sldId id="327" r:id="rId18"/>
    <p:sldId id="328" r:id="rId19"/>
    <p:sldId id="329" r:id="rId20"/>
    <p:sldId id="345" r:id="rId21"/>
    <p:sldId id="268" r:id="rId22"/>
    <p:sldId id="351" r:id="rId23"/>
    <p:sldId id="335" r:id="rId24"/>
    <p:sldId id="334" r:id="rId25"/>
    <p:sldId id="288" r:id="rId26"/>
    <p:sldId id="355" r:id="rId27"/>
    <p:sldId id="289" r:id="rId28"/>
    <p:sldId id="291" r:id="rId29"/>
    <p:sldId id="348" r:id="rId30"/>
    <p:sldId id="359" r:id="rId31"/>
    <p:sldId id="292" r:id="rId32"/>
    <p:sldId id="290" r:id="rId33"/>
    <p:sldId id="330" r:id="rId34"/>
    <p:sldId id="294" r:id="rId35"/>
    <p:sldId id="339" r:id="rId36"/>
    <p:sldId id="332" r:id="rId37"/>
    <p:sldId id="362" r:id="rId38"/>
    <p:sldId id="296" r:id="rId39"/>
    <p:sldId id="297" r:id="rId40"/>
    <p:sldId id="341" r:id="rId41"/>
    <p:sldId id="365" r:id="rId42"/>
    <p:sldId id="267" r:id="rId43"/>
    <p:sldId id="269" r:id="rId44"/>
    <p:sldId id="270" r:id="rId45"/>
    <p:sldId id="272" r:id="rId46"/>
    <p:sldId id="318" r:id="rId47"/>
    <p:sldId id="331" r:id="rId48"/>
    <p:sldId id="274" r:id="rId49"/>
    <p:sldId id="276" r:id="rId50"/>
    <p:sldId id="275" r:id="rId51"/>
    <p:sldId id="343" r:id="rId52"/>
    <p:sldId id="368" r:id="rId53"/>
    <p:sldId id="280" r:id="rId54"/>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 id="2" name="Glardon, Charity M., VBAVACO" initials="GCMV" lastIdx="10" clrIdx="2">
    <p:extLst>
      <p:ext uri="{19B8F6BF-5375-455C-9EA6-DF929625EA0E}">
        <p15:presenceInfo xmlns:p15="http://schemas.microsoft.com/office/powerpoint/2012/main" userId="S::Charity.Glardon@va.gov::062b10cd-12b2-47ce-bc87-4a9479aa2b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3792" autoAdjust="0"/>
  </p:normalViewPr>
  <p:slideViewPr>
    <p:cSldViewPr snapToGrid="0">
      <p:cViewPr varScale="1">
        <p:scale>
          <a:sx n="103" d="100"/>
          <a:sy n="103" d="100"/>
        </p:scale>
        <p:origin x="13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9/25/2020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9/25/2020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dirty="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solidFill>
                <a:prstClr val="black"/>
              </a:solidFill>
            </a:endParaRPr>
          </a:p>
        </p:txBody>
      </p:sp>
      <p:sp>
        <p:nvSpPr>
          <p:cNvPr id="2" name="Notes Placeholder 1">
            <a:extLst>
              <a:ext uri="{FF2B5EF4-FFF2-40B4-BE49-F238E27FC236}">
                <a16:creationId xmlns:a16="http://schemas.microsoft.com/office/drawing/2014/main" id="{77D43D03-D211-45A0-A3E7-5779F266F0E7}"/>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394639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
        <p:nvSpPr>
          <p:cNvPr id="5" name="Notes Placeholder 4">
            <a:extLst>
              <a:ext uri="{FF2B5EF4-FFF2-40B4-BE49-F238E27FC236}">
                <a16:creationId xmlns:a16="http://schemas.microsoft.com/office/drawing/2014/main" id="{44E779ED-49F9-4B21-8C57-534F7D53A87D}"/>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17359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673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213390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821390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2349598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2015885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
        <p:nvSpPr>
          <p:cNvPr id="5" name="Notes Placeholder 4">
            <a:extLst>
              <a:ext uri="{FF2B5EF4-FFF2-40B4-BE49-F238E27FC236}">
                <a16:creationId xmlns:a16="http://schemas.microsoft.com/office/drawing/2014/main" id="{B71822EF-255E-4487-B3FF-3591EEBE0C1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746663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4231394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147448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4045589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1269389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355674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3417042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1956892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25870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1419459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1767322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3425515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3242139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295373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2285289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672568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31</a:t>
            </a:fld>
            <a:endParaRPr lang="en-US" dirty="0"/>
          </a:p>
        </p:txBody>
      </p:sp>
    </p:spTree>
    <p:extLst>
      <p:ext uri="{BB962C8B-B14F-4D97-AF65-F5344CB8AC3E}">
        <p14:creationId xmlns:p14="http://schemas.microsoft.com/office/powerpoint/2010/main" val="88246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32</a:t>
            </a:fld>
            <a:endParaRPr lang="en-US" dirty="0"/>
          </a:p>
        </p:txBody>
      </p:sp>
    </p:spTree>
    <p:extLst>
      <p:ext uri="{BB962C8B-B14F-4D97-AF65-F5344CB8AC3E}">
        <p14:creationId xmlns:p14="http://schemas.microsoft.com/office/powerpoint/2010/main" val="1606735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33</a:t>
            </a:fld>
            <a:endParaRPr lang="en-US" dirty="0"/>
          </a:p>
        </p:txBody>
      </p:sp>
    </p:spTree>
    <p:extLst>
      <p:ext uri="{BB962C8B-B14F-4D97-AF65-F5344CB8AC3E}">
        <p14:creationId xmlns:p14="http://schemas.microsoft.com/office/powerpoint/2010/main" val="755590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34</a:t>
            </a:fld>
            <a:endParaRPr lang="en-US" dirty="0"/>
          </a:p>
        </p:txBody>
      </p:sp>
    </p:spTree>
    <p:extLst>
      <p:ext uri="{BB962C8B-B14F-4D97-AF65-F5344CB8AC3E}">
        <p14:creationId xmlns:p14="http://schemas.microsoft.com/office/powerpoint/2010/main" val="3642674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35</a:t>
            </a:fld>
            <a:endParaRPr lang="en-US" dirty="0"/>
          </a:p>
        </p:txBody>
      </p:sp>
    </p:spTree>
    <p:extLst>
      <p:ext uri="{BB962C8B-B14F-4D97-AF65-F5344CB8AC3E}">
        <p14:creationId xmlns:p14="http://schemas.microsoft.com/office/powerpoint/2010/main" val="2272830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36</a:t>
            </a:fld>
            <a:endParaRPr lang="en-US" dirty="0"/>
          </a:p>
        </p:txBody>
      </p:sp>
    </p:spTree>
    <p:extLst>
      <p:ext uri="{BB962C8B-B14F-4D97-AF65-F5344CB8AC3E}">
        <p14:creationId xmlns:p14="http://schemas.microsoft.com/office/powerpoint/2010/main" val="3121382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37</a:t>
            </a:fld>
            <a:endParaRPr lang="en-US" dirty="0"/>
          </a:p>
        </p:txBody>
      </p:sp>
    </p:spTree>
    <p:extLst>
      <p:ext uri="{BB962C8B-B14F-4D97-AF65-F5344CB8AC3E}">
        <p14:creationId xmlns:p14="http://schemas.microsoft.com/office/powerpoint/2010/main" val="3583983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38</a:t>
            </a:fld>
            <a:endParaRPr lang="en-US" dirty="0"/>
          </a:p>
        </p:txBody>
      </p:sp>
      <p:sp>
        <p:nvSpPr>
          <p:cNvPr id="5" name="Notes Placeholder 4">
            <a:extLst>
              <a:ext uri="{FF2B5EF4-FFF2-40B4-BE49-F238E27FC236}">
                <a16:creationId xmlns:a16="http://schemas.microsoft.com/office/drawing/2014/main" id="{33912813-B0B8-42B3-81AD-2906EE73D7F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678302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39</a:t>
            </a:fld>
            <a:endParaRPr lang="en-US" dirty="0"/>
          </a:p>
        </p:txBody>
      </p:sp>
      <p:sp>
        <p:nvSpPr>
          <p:cNvPr id="5" name="Notes Placeholder 4">
            <a:extLst>
              <a:ext uri="{FF2B5EF4-FFF2-40B4-BE49-F238E27FC236}">
                <a16:creationId xmlns:a16="http://schemas.microsoft.com/office/drawing/2014/main" id="{A8F26034-895E-4A73-8FAC-75C799E14EFC}"/>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86855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2783975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40</a:t>
            </a:fld>
            <a:endParaRPr lang="en-US" dirty="0"/>
          </a:p>
        </p:txBody>
      </p:sp>
      <p:sp>
        <p:nvSpPr>
          <p:cNvPr id="5" name="Notes Placeholder 4">
            <a:extLst>
              <a:ext uri="{FF2B5EF4-FFF2-40B4-BE49-F238E27FC236}">
                <a16:creationId xmlns:a16="http://schemas.microsoft.com/office/drawing/2014/main" id="{D58D72EE-E389-40A5-A6DB-8D6046B39AA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03909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41</a:t>
            </a:fld>
            <a:endParaRPr lang="en-US" dirty="0"/>
          </a:p>
        </p:txBody>
      </p:sp>
      <p:sp>
        <p:nvSpPr>
          <p:cNvPr id="5" name="Notes Placeholder 4">
            <a:extLst>
              <a:ext uri="{FF2B5EF4-FFF2-40B4-BE49-F238E27FC236}">
                <a16:creationId xmlns:a16="http://schemas.microsoft.com/office/drawing/2014/main" id="{547A6073-65E7-4293-9A05-5DED4A05813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156800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42</a:t>
            </a:fld>
            <a:endParaRPr lang="en-US" dirty="0"/>
          </a:p>
        </p:txBody>
      </p:sp>
    </p:spTree>
    <p:extLst>
      <p:ext uri="{BB962C8B-B14F-4D97-AF65-F5344CB8AC3E}">
        <p14:creationId xmlns:p14="http://schemas.microsoft.com/office/powerpoint/2010/main" val="3492502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43</a:t>
            </a:fld>
            <a:endParaRPr lang="en-US" dirty="0"/>
          </a:p>
        </p:txBody>
      </p:sp>
      <p:sp>
        <p:nvSpPr>
          <p:cNvPr id="5" name="Notes Placeholder 4">
            <a:extLst>
              <a:ext uri="{FF2B5EF4-FFF2-40B4-BE49-F238E27FC236}">
                <a16:creationId xmlns:a16="http://schemas.microsoft.com/office/drawing/2014/main" id="{3DF1773E-84DF-4B71-B4FF-79A01518D61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379638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44</a:t>
            </a:fld>
            <a:endParaRPr lang="en-US" dirty="0"/>
          </a:p>
        </p:txBody>
      </p:sp>
      <p:sp>
        <p:nvSpPr>
          <p:cNvPr id="5" name="Notes Placeholder 4">
            <a:extLst>
              <a:ext uri="{FF2B5EF4-FFF2-40B4-BE49-F238E27FC236}">
                <a16:creationId xmlns:a16="http://schemas.microsoft.com/office/drawing/2014/main" id="{127D1F54-3BC8-4D62-A36F-E2F2D818C94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8991642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45</a:t>
            </a:fld>
            <a:endParaRPr lang="en-US" dirty="0"/>
          </a:p>
        </p:txBody>
      </p:sp>
      <p:sp>
        <p:nvSpPr>
          <p:cNvPr id="5" name="Notes Placeholder 4">
            <a:extLst>
              <a:ext uri="{FF2B5EF4-FFF2-40B4-BE49-F238E27FC236}">
                <a16:creationId xmlns:a16="http://schemas.microsoft.com/office/drawing/2014/main" id="{BAE9A9A6-3089-4ADD-A776-0FCF42486367}"/>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216014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46</a:t>
            </a:fld>
            <a:endParaRPr lang="en-US" dirty="0"/>
          </a:p>
        </p:txBody>
      </p:sp>
      <p:sp>
        <p:nvSpPr>
          <p:cNvPr id="5" name="Notes Placeholder 4">
            <a:extLst>
              <a:ext uri="{FF2B5EF4-FFF2-40B4-BE49-F238E27FC236}">
                <a16:creationId xmlns:a16="http://schemas.microsoft.com/office/drawing/2014/main" id="{E9849DD1-28BB-475F-B169-0DCCB74E4D2C}"/>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608803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47</a:t>
            </a:fld>
            <a:endParaRPr lang="en-US" dirty="0"/>
          </a:p>
        </p:txBody>
      </p:sp>
      <p:sp>
        <p:nvSpPr>
          <p:cNvPr id="5" name="Notes Placeholder 4">
            <a:extLst>
              <a:ext uri="{FF2B5EF4-FFF2-40B4-BE49-F238E27FC236}">
                <a16:creationId xmlns:a16="http://schemas.microsoft.com/office/drawing/2014/main" id="{AF6D4570-E519-475C-8042-6235E1193C1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152525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48</a:t>
            </a:fld>
            <a:endParaRPr lang="en-US" dirty="0"/>
          </a:p>
        </p:txBody>
      </p:sp>
    </p:spTree>
    <p:extLst>
      <p:ext uri="{BB962C8B-B14F-4D97-AF65-F5344CB8AC3E}">
        <p14:creationId xmlns:p14="http://schemas.microsoft.com/office/powerpoint/2010/main" val="3801827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49</a:t>
            </a:fld>
            <a:endParaRPr lang="en-US" sz="1200" dirty="0"/>
          </a:p>
        </p:txBody>
      </p:sp>
      <p:sp>
        <p:nvSpPr>
          <p:cNvPr id="2" name="Notes Placeholder 1">
            <a:extLst>
              <a:ext uri="{FF2B5EF4-FFF2-40B4-BE49-F238E27FC236}">
                <a16:creationId xmlns:a16="http://schemas.microsoft.com/office/drawing/2014/main" id="{4472AFD2-2A58-49ED-A2E0-3E7D4EF1C3E6}"/>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64940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6</a:t>
            </a:fld>
            <a:endParaRPr lang="en-US" altLang="en-US" sz="1200" dirty="0"/>
          </a:p>
        </p:txBody>
      </p:sp>
      <p:sp>
        <p:nvSpPr>
          <p:cNvPr id="2" name="Notes Placeholder 1">
            <a:extLst>
              <a:ext uri="{FF2B5EF4-FFF2-40B4-BE49-F238E27FC236}">
                <a16:creationId xmlns:a16="http://schemas.microsoft.com/office/drawing/2014/main" id="{DF7742AE-330C-4266-BD55-ABB05500E5D2}"/>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7</a:t>
            </a:fld>
            <a:endParaRPr lang="en-US" altLang="en-US" sz="1200" dirty="0"/>
          </a:p>
        </p:txBody>
      </p:sp>
      <p:sp>
        <p:nvSpPr>
          <p:cNvPr id="2" name="Notes Placeholder 1">
            <a:extLst>
              <a:ext uri="{FF2B5EF4-FFF2-40B4-BE49-F238E27FC236}">
                <a16:creationId xmlns:a16="http://schemas.microsoft.com/office/drawing/2014/main" id="{703BF5B5-8118-4DBA-8CEB-4C5ABAC8C0D8}"/>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31888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3768031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91353464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7"/>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8"/>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33.xml"/></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37.xml"/></Relationships>
</file>

<file path=ppt/slides/_rels/slide1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41.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jp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hyperlink" Target="https://vaww.vrm.km.va.gov/system/templates/selfservice/va_kanew/help/agent/locale/en-US/portal/554400000001034/content/554400000014199/M21-1-Part-III-Subpart-iv-Chapter-4-Section-F-Respiratory-Conditions#1b" TargetMode="Externa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hyperlink" Target="https://vaww.vrm.km.va.gov/system/templates/selfservice/va_kanew/help/agent/locale/en-US/portal/554400000001034/content/554400000074738/M21-1-Part-III-Subpart-iv-Chapter-4-Section-M-Endocrine-Conditions#3" TargetMode="Externa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32.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34.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35.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36.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4.pn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notesSlide" Target="../notesSlides/notesSlide3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slideLayout" Target="../slideLayouts/slideLayout2.xml"/><Relationship Id="rId5" Type="http://schemas.openxmlformats.org/officeDocument/2006/relationships/tags" Target="../tags/tag97.xml"/><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5.jpeg"/><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6.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7.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8.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47.xml"/><Relationship Id="rId4"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76269/M21-1-Part-III-Subpart-iv-Chapter-4-Section-N-Neurological-Conditions-and-Convulsive-Disorders?articleViewContext=article_view_browse_tree&amp;isFeatured=undefined&amp;topic=undefin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dirty="0"/>
              <a:t>Rater Disability Evaluations and Pyramiding </a:t>
            </a:r>
            <a:r>
              <a:rPr lang="en-US" altLang="en-US" dirty="0"/>
              <a:t>(Overview)</a:t>
            </a:r>
            <a:endParaRPr lang="en-US" sz="4800" i="1" dirty="0">
              <a:solidFill>
                <a:srgbClr val="003366"/>
              </a:solidFill>
              <a:latin typeface="Verdana" pitchFamily="34" charset="0"/>
            </a:endParaRP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September 2020</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BBBCD9-1CDB-4346-A92C-58743523AF04}"/>
              </a:ext>
            </a:extLst>
          </p:cNvPr>
          <p:cNvSpPr>
            <a:spLocks noGrp="1"/>
          </p:cNvSpPr>
          <p:nvPr>
            <p:ph type="title"/>
            <p:custDataLst>
              <p:tags r:id="rId1"/>
            </p:custDataLst>
          </p:nvPr>
        </p:nvSpPr>
        <p:spPr>
          <a:xfrm>
            <a:off x="113201" y="831683"/>
            <a:ext cx="8951551" cy="750925"/>
          </a:xfrm>
        </p:spPr>
        <p:txBody>
          <a:bodyPr/>
          <a:lstStyle/>
          <a:p>
            <a:r>
              <a:rPr lang="en-US" sz="2800" b="1" dirty="0"/>
              <a:t>Topic 1: Definition of Pyramiding (38 CFR 4.14)</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10</a:t>
            </a:fld>
            <a:endParaRPr lang="en-US" dirty="0"/>
          </a:p>
        </p:txBody>
      </p:sp>
      <p:sp>
        <p:nvSpPr>
          <p:cNvPr id="2" name="TextBox 1">
            <a:extLst>
              <a:ext uri="{FF2B5EF4-FFF2-40B4-BE49-F238E27FC236}">
                <a16:creationId xmlns:a16="http://schemas.microsoft.com/office/drawing/2014/main" id="{6650D931-F056-4EB4-B8CE-56FA5ECC6EDC}"/>
              </a:ext>
            </a:extLst>
          </p:cNvPr>
          <p:cNvSpPr txBox="1"/>
          <p:nvPr/>
        </p:nvSpPr>
        <p:spPr>
          <a:xfrm>
            <a:off x="425599" y="1582608"/>
            <a:ext cx="8326754" cy="2677656"/>
          </a:xfrm>
          <a:prstGeom prst="rect">
            <a:avLst/>
          </a:prstGeom>
          <a:noFill/>
        </p:spPr>
        <p:txBody>
          <a:bodyPr wrap="square" rtlCol="0">
            <a:spAutoFit/>
          </a:bodyPr>
          <a:lstStyle/>
          <a:p>
            <a:pPr>
              <a:spcAft>
                <a:spcPts val="600"/>
              </a:spcAft>
            </a:pPr>
            <a:r>
              <a:rPr lang="en-US" sz="2000" dirty="0"/>
              <a:t>This topic will allow the trainee to understand the prohibition against pyramiding.</a:t>
            </a:r>
          </a:p>
          <a:p>
            <a:pPr>
              <a:spcAft>
                <a:spcPts val="600"/>
              </a:spcAft>
            </a:pPr>
            <a:r>
              <a:rPr lang="en-US" sz="2000" dirty="0"/>
              <a:t>Topic objectives:</a:t>
            </a:r>
          </a:p>
          <a:p>
            <a:pPr marL="514350" lvl="1" indent="-285750">
              <a:buFont typeface="Arial" panose="020B0604020202020204" pitchFamily="34" charset="0"/>
              <a:buChar char="•"/>
            </a:pPr>
            <a:r>
              <a:rPr lang="en-US" sz="2000" dirty="0"/>
              <a:t>Define pyramiding</a:t>
            </a:r>
          </a:p>
          <a:p>
            <a:pPr marL="514350" lvl="1" indent="-285750">
              <a:buFont typeface="Arial" panose="020B0604020202020204" pitchFamily="34" charset="0"/>
              <a:buChar char="•"/>
            </a:pPr>
            <a:r>
              <a:rPr lang="en-US" sz="2000" dirty="0"/>
              <a:t>Identify the prohibition against pyramiding</a:t>
            </a:r>
          </a:p>
          <a:p>
            <a:pPr marL="514350" lvl="1" indent="-285750">
              <a:buFont typeface="Arial" panose="020B0604020202020204" pitchFamily="34" charset="0"/>
              <a:buChar char="•"/>
            </a:pPr>
            <a:r>
              <a:rPr lang="en-US" sz="2000" dirty="0"/>
              <a:t>Recognize specific pyramiding principles and how they are applicable to each of the body systems </a:t>
            </a:r>
          </a:p>
          <a:p>
            <a:endParaRPr lang="en-US" dirty="0"/>
          </a:p>
        </p:txBody>
      </p:sp>
    </p:spTree>
    <p:extLst>
      <p:ext uri="{BB962C8B-B14F-4D97-AF65-F5344CB8AC3E}">
        <p14:creationId xmlns:p14="http://schemas.microsoft.com/office/powerpoint/2010/main" val="219397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Pyramiding: Avoidance of Pyramiding (38 CFR 4.14)</a:t>
            </a:r>
            <a:endParaRPr lang="en-US" altLang="en-US" dirty="0">
              <a:effectLst/>
            </a:endParaRPr>
          </a:p>
        </p:txBody>
      </p:sp>
      <p:sp>
        <p:nvSpPr>
          <p:cNvPr id="57347" name="Content Placeholder 2"/>
          <p:cNvSpPr>
            <a:spLocks noGrp="1"/>
          </p:cNvSpPr>
          <p:nvPr>
            <p:ph idx="1"/>
            <p:custDataLst>
              <p:tags r:id="rId2"/>
            </p:custDataLst>
          </p:nvPr>
        </p:nvSpPr>
        <p:spPr>
          <a:xfrm>
            <a:off x="337626" y="2223083"/>
            <a:ext cx="8356208" cy="3644664"/>
          </a:xfrm>
        </p:spPr>
        <p:txBody>
          <a:bodyPr>
            <a:noAutofit/>
          </a:bodyPr>
          <a:lstStyle/>
          <a:p>
            <a:pPr marL="228600" indent="-228600"/>
            <a:r>
              <a:rPr lang="en-US" sz="2000" b="1" i="1" dirty="0"/>
              <a:t>Pyramiding</a:t>
            </a:r>
            <a:r>
              <a:rPr lang="en-US" sz="2000" dirty="0"/>
              <a:t> is rating the same manifestations of a disability under two separate Diagnostic Codes (DCs).  </a:t>
            </a:r>
          </a:p>
          <a:p>
            <a:pPr marL="233363" indent="-233363"/>
            <a:endParaRPr lang="en-US" sz="2000" dirty="0"/>
          </a:p>
          <a:p>
            <a:pPr marL="228600" indent="-228600"/>
            <a:r>
              <a:rPr lang="en-US" sz="2000" dirty="0"/>
              <a:t>Disability from injuries to the muscles, nerves, and joints of an extremity may overlap to a great extent, so that special rules are included in the appropriate bodily system for their evaluation.</a:t>
            </a:r>
          </a:p>
          <a:p>
            <a:pPr marL="0" indent="0">
              <a:buClr>
                <a:schemeClr val="tx1"/>
              </a:buClr>
              <a:buNone/>
            </a:pPr>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BE9D-30B6-45EE-B6E3-63A34E1D9DA9}"/>
              </a:ext>
            </a:extLst>
          </p:cNvPr>
          <p:cNvSpPr>
            <a:spLocks noGrp="1"/>
          </p:cNvSpPr>
          <p:nvPr>
            <p:ph type="title"/>
          </p:nvPr>
        </p:nvSpPr>
        <p:spPr/>
        <p:txBody>
          <a:bodyPr>
            <a:normAutofit/>
          </a:bodyPr>
          <a:lstStyle/>
          <a:p>
            <a:r>
              <a:rPr lang="en-US" dirty="0"/>
              <a:t>Pyramiding: Avoidance of Pyramiding (cont.)</a:t>
            </a:r>
            <a:br>
              <a:rPr lang="en-US" dirty="0"/>
            </a:br>
            <a:endParaRPr lang="en-US" dirty="0"/>
          </a:p>
        </p:txBody>
      </p:sp>
      <p:sp>
        <p:nvSpPr>
          <p:cNvPr id="3" name="Content Placeholder 2">
            <a:extLst>
              <a:ext uri="{FF2B5EF4-FFF2-40B4-BE49-F238E27FC236}">
                <a16:creationId xmlns:a16="http://schemas.microsoft.com/office/drawing/2014/main" id="{BE08A36A-E8D8-45F5-A75A-12240CDC2FD3}"/>
              </a:ext>
            </a:extLst>
          </p:cNvPr>
          <p:cNvSpPr>
            <a:spLocks noGrp="1"/>
          </p:cNvSpPr>
          <p:nvPr>
            <p:ph idx="1"/>
          </p:nvPr>
        </p:nvSpPr>
        <p:spPr/>
        <p:txBody>
          <a:bodyPr/>
          <a:lstStyle/>
          <a:p>
            <a:pPr>
              <a:spcBef>
                <a:spcPts val="600"/>
              </a:spcBef>
              <a:spcAft>
                <a:spcPts val="1200"/>
              </a:spcAft>
              <a:buClr>
                <a:schemeClr val="tx1"/>
              </a:buClr>
            </a:pPr>
            <a:r>
              <a:rPr lang="en-US" b="1" dirty="0"/>
              <a:t>Reminder:</a:t>
            </a:r>
            <a:r>
              <a:rPr lang="en-US" dirty="0"/>
              <a:t> </a:t>
            </a:r>
          </a:p>
          <a:p>
            <a:pPr marL="228600" indent="-228600">
              <a:spcBef>
                <a:spcPts val="600"/>
              </a:spcBef>
              <a:buClr>
                <a:schemeClr val="tx1"/>
              </a:buClr>
            </a:pPr>
            <a:r>
              <a:rPr lang="en-US" dirty="0"/>
              <a:t>Disabilities may overlap to a great extent</a:t>
            </a:r>
          </a:p>
          <a:p>
            <a:pPr marL="228600" lvl="1" indent="-228600">
              <a:spcBef>
                <a:spcPts val="600"/>
              </a:spcBef>
              <a:buClr>
                <a:schemeClr val="tx1"/>
              </a:buClr>
            </a:pPr>
            <a:r>
              <a:rPr lang="en-US" sz="2000" dirty="0"/>
              <a:t>Special rules included in the specific bodily system for their evaluation.</a:t>
            </a:r>
          </a:p>
          <a:p>
            <a:pPr marL="228600" indent="-228600">
              <a:spcBef>
                <a:spcPts val="600"/>
              </a:spcBef>
              <a:buClr>
                <a:schemeClr val="tx1"/>
              </a:buClr>
              <a:buFont typeface="Arial" panose="020B0604020202020204" pitchFamily="34" charset="0"/>
              <a:buChar char="•"/>
            </a:pPr>
            <a:r>
              <a:rPr lang="en-US" dirty="0"/>
              <a:t>Don’t use manifestations </a:t>
            </a:r>
            <a:r>
              <a:rPr lang="en-US" b="1" u="sng" dirty="0"/>
              <a:t>not</a:t>
            </a:r>
            <a:r>
              <a:rPr lang="en-US" b="1" dirty="0"/>
              <a:t> </a:t>
            </a:r>
            <a:r>
              <a:rPr lang="en-US" dirty="0"/>
              <a:t>resulting from service-connected disease or injury in establishing the service-connected evaluation, </a:t>
            </a:r>
            <a:r>
              <a:rPr lang="en-US" b="1" u="sng" dirty="0"/>
              <a:t>and</a:t>
            </a:r>
            <a:r>
              <a:rPr lang="en-US" u="sng" dirty="0"/>
              <a:t> </a:t>
            </a:r>
            <a:endParaRPr lang="en-US" dirty="0"/>
          </a:p>
          <a:p>
            <a:pPr marL="228600" indent="-228600">
              <a:spcBef>
                <a:spcPts val="600"/>
              </a:spcBef>
              <a:buClr>
                <a:schemeClr val="tx1"/>
              </a:buClr>
              <a:buFont typeface="Arial" panose="020B0604020202020204" pitchFamily="34" charset="0"/>
              <a:buChar char="•"/>
            </a:pPr>
            <a:r>
              <a:rPr lang="en-US" dirty="0"/>
              <a:t>The evaluation of the same manifestation under different diagnoses.</a:t>
            </a:r>
            <a:endParaRPr lang="en-US" altLang="en-US" dirty="0"/>
          </a:p>
          <a:p>
            <a:endParaRPr lang="en-US" dirty="0"/>
          </a:p>
        </p:txBody>
      </p:sp>
      <p:sp>
        <p:nvSpPr>
          <p:cNvPr id="4" name="Slide Number Placeholder 3">
            <a:extLst>
              <a:ext uri="{FF2B5EF4-FFF2-40B4-BE49-F238E27FC236}">
                <a16:creationId xmlns:a16="http://schemas.microsoft.com/office/drawing/2014/main" id="{F527DE1B-E4AB-46BE-9D34-D5BE73CACB8D}"/>
              </a:ext>
            </a:extLst>
          </p:cNvPr>
          <p:cNvSpPr>
            <a:spLocks noGrp="1"/>
          </p:cNvSpPr>
          <p:nvPr>
            <p:ph type="sldNum" sz="quarter" idx="12"/>
          </p:nvPr>
        </p:nvSpPr>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138045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Musculoskeletal Conditions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dirty="0"/>
          </a:p>
        </p:txBody>
      </p:sp>
      <p:sp>
        <p:nvSpPr>
          <p:cNvPr id="6" name="Content Placeholder 2"/>
          <p:cNvSpPr txBox="1">
            <a:spLocks/>
          </p:cNvSpPr>
          <p:nvPr>
            <p:custDataLst>
              <p:tags r:id="rId4"/>
            </p:custDataLst>
          </p:nvPr>
        </p:nvSpPr>
        <p:spPr bwMode="auto">
          <a:xfrm>
            <a:off x="505385" y="1880498"/>
            <a:ext cx="8209430" cy="418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defRPr>
            </a:lvl3pPr>
            <a:lvl4pPr marL="16002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8600" indent="-228600">
              <a:spcBef>
                <a:spcPts val="0"/>
              </a:spcBef>
              <a:spcAft>
                <a:spcPts val="600"/>
              </a:spcAft>
              <a:buClr>
                <a:schemeClr val="tx1"/>
              </a:buClr>
              <a:buFont typeface="Arial" panose="020B0604020202020204" pitchFamily="34" charset="0"/>
              <a:buChar char="•"/>
            </a:pPr>
            <a:r>
              <a:rPr lang="en-US" sz="2000" b="1" kern="0" dirty="0">
                <a:solidFill>
                  <a:schemeClr val="tx1"/>
                </a:solidFill>
                <a:latin typeface="+mn-lt"/>
              </a:rPr>
              <a:t>Degenerative Arthritis</a:t>
            </a:r>
            <a:r>
              <a:rPr lang="en-US" sz="2000" kern="0" dirty="0">
                <a:solidFill>
                  <a:schemeClr val="tx1"/>
                </a:solidFill>
                <a:latin typeface="+mn-lt"/>
              </a:rPr>
              <a:t>: Separate evaluations under diagnostic code 5003 with any other joint evaluation based on limitation of motion or painful motion, </a:t>
            </a:r>
            <a:r>
              <a:rPr lang="en-US" sz="2000" u="sng" kern="0" dirty="0">
                <a:solidFill>
                  <a:schemeClr val="tx1"/>
                </a:solidFill>
                <a:latin typeface="+mn-lt"/>
              </a:rPr>
              <a:t>due to degenerative arthritis,</a:t>
            </a:r>
            <a:r>
              <a:rPr lang="en-US" sz="2000" kern="0" dirty="0">
                <a:solidFill>
                  <a:schemeClr val="tx1"/>
                </a:solidFill>
                <a:latin typeface="+mn-lt"/>
              </a:rPr>
              <a:t> is </a:t>
            </a:r>
            <a:r>
              <a:rPr lang="en-US" sz="2000" u="sng" kern="0" dirty="0">
                <a:solidFill>
                  <a:schemeClr val="tx1"/>
                </a:solidFill>
                <a:latin typeface="+mn-lt"/>
              </a:rPr>
              <a:t>prohibited</a:t>
            </a:r>
            <a:r>
              <a:rPr lang="en-US" sz="2000" kern="0" dirty="0">
                <a:solidFill>
                  <a:schemeClr val="tx1"/>
                </a:solidFill>
                <a:latin typeface="+mn-lt"/>
              </a:rPr>
              <a:t>.</a:t>
            </a:r>
          </a:p>
          <a:p>
            <a:pPr marL="228600" indent="-228600">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n-lt"/>
            </a:endParaRPr>
          </a:p>
          <a:p>
            <a:pPr marL="228600" indent="-228600">
              <a:spcBef>
                <a:spcPts val="0"/>
              </a:spcBef>
              <a:spcAft>
                <a:spcPts val="600"/>
              </a:spcAft>
              <a:buClr>
                <a:schemeClr val="tx1"/>
              </a:buClr>
              <a:buFont typeface="Arial" panose="020B0604020202020204" pitchFamily="34" charset="0"/>
              <a:buChar char="•"/>
            </a:pPr>
            <a:r>
              <a:rPr lang="en-US" sz="2000" b="1" kern="0" dirty="0">
                <a:solidFill>
                  <a:schemeClr val="tx1"/>
                </a:solidFill>
                <a:latin typeface="+mn-lt"/>
              </a:rPr>
              <a:t>Forearm</a:t>
            </a:r>
            <a:r>
              <a:rPr lang="en-US" sz="2000" kern="0" dirty="0">
                <a:solidFill>
                  <a:schemeClr val="tx1"/>
                </a:solidFill>
                <a:latin typeface="+mn-lt"/>
              </a:rPr>
              <a:t>: Do </a:t>
            </a:r>
            <a:r>
              <a:rPr lang="en-US" sz="2000" u="sng" kern="0" dirty="0">
                <a:solidFill>
                  <a:schemeClr val="tx1"/>
                </a:solidFill>
                <a:latin typeface="+mn-lt"/>
              </a:rPr>
              <a:t>not</a:t>
            </a:r>
            <a:r>
              <a:rPr lang="en-US" sz="2000" kern="0" dirty="0">
                <a:solidFill>
                  <a:schemeClr val="tx1"/>
                </a:solidFill>
                <a:latin typeface="+mn-lt"/>
              </a:rPr>
              <a:t> assign a compensable evaluation for both limitation of pronation and limitation of supination of the forearm in the same extremity.</a:t>
            </a:r>
          </a:p>
          <a:p>
            <a:pPr marL="228600" indent="-228600">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n-lt"/>
            </a:endParaRPr>
          </a:p>
          <a:p>
            <a:pPr marL="228600" indent="-228600">
              <a:spcBef>
                <a:spcPts val="0"/>
              </a:spcBef>
              <a:spcAft>
                <a:spcPts val="600"/>
              </a:spcAft>
              <a:buClr>
                <a:schemeClr val="tx1"/>
              </a:buClr>
              <a:buFont typeface="Arial" panose="020B0604020202020204" pitchFamily="34" charset="0"/>
              <a:buChar char="•"/>
            </a:pPr>
            <a:r>
              <a:rPr lang="en-US" sz="2000" b="1" kern="0" dirty="0">
                <a:solidFill>
                  <a:schemeClr val="tx1"/>
                </a:solidFill>
                <a:latin typeface="+mn-lt"/>
              </a:rPr>
              <a:t>Fibromyalgia</a:t>
            </a:r>
            <a:r>
              <a:rPr lang="en-US" sz="2000" kern="0" dirty="0">
                <a:solidFill>
                  <a:schemeClr val="tx1"/>
                </a:solidFill>
                <a:latin typeface="+mn-lt"/>
              </a:rPr>
              <a:t>: The criteria for the evaluation of fibromyalgia does not exclude assignment of separate evaluations when secondary disabilities are diagnosed. The same signs and symptoms; however, </a:t>
            </a:r>
            <a:r>
              <a:rPr lang="en-US" sz="2000" u="sng" kern="0" dirty="0">
                <a:solidFill>
                  <a:schemeClr val="tx1"/>
                </a:solidFill>
                <a:latin typeface="+mn-lt"/>
              </a:rPr>
              <a:t>cannot</a:t>
            </a:r>
            <a:r>
              <a:rPr lang="en-US" sz="2000" kern="0" dirty="0">
                <a:solidFill>
                  <a:schemeClr val="tx1"/>
                </a:solidFill>
                <a:latin typeface="+mn-lt"/>
              </a:rPr>
              <a:t> be used to assign separate evaluations under different DCs.  </a:t>
            </a:r>
          </a:p>
        </p:txBody>
      </p:sp>
    </p:spTree>
    <p:extLst>
      <p:ext uri="{BB962C8B-B14F-4D97-AF65-F5344CB8AC3E}">
        <p14:creationId xmlns:p14="http://schemas.microsoft.com/office/powerpoint/2010/main" val="128254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Musculoskeletal Conditions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dirty="0"/>
          </a:p>
        </p:txBody>
      </p:sp>
      <p:sp>
        <p:nvSpPr>
          <p:cNvPr id="6" name="Content Placeholder 2"/>
          <p:cNvSpPr txBox="1">
            <a:spLocks/>
          </p:cNvSpPr>
          <p:nvPr>
            <p:custDataLst>
              <p:tags r:id="rId4"/>
            </p:custDataLst>
          </p:nvPr>
        </p:nvSpPr>
        <p:spPr bwMode="auto">
          <a:xfrm>
            <a:off x="505385" y="2057400"/>
            <a:ext cx="8347670" cy="435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defRPr>
            </a:lvl3pPr>
            <a:lvl4pPr marL="16002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8600" indent="-228600">
              <a:spcBef>
                <a:spcPts val="0"/>
              </a:spcBef>
              <a:spcAft>
                <a:spcPts val="600"/>
              </a:spcAft>
              <a:buClr>
                <a:schemeClr val="tx1"/>
              </a:buClr>
              <a:buFont typeface="Arial" panose="020B0604020202020204" pitchFamily="34" charset="0"/>
              <a:buChar char="•"/>
            </a:pPr>
            <a:r>
              <a:rPr lang="en-US" sz="2000" b="1" kern="0" dirty="0">
                <a:solidFill>
                  <a:schemeClr val="tx1"/>
                </a:solidFill>
                <a:latin typeface="+mn-lt"/>
              </a:rPr>
              <a:t>IVDS</a:t>
            </a:r>
            <a:r>
              <a:rPr lang="en-US" sz="2000" kern="0" dirty="0">
                <a:solidFill>
                  <a:schemeClr val="tx1"/>
                </a:solidFill>
                <a:latin typeface="+mn-lt"/>
              </a:rPr>
              <a:t>: If the evaluation of IVDS is based on incapacitating episodes, a separate evaluation may </a:t>
            </a:r>
            <a:r>
              <a:rPr lang="en-US" sz="2000" u="sng" kern="0" dirty="0">
                <a:solidFill>
                  <a:schemeClr val="tx1"/>
                </a:solidFill>
                <a:latin typeface="+mn-lt"/>
              </a:rPr>
              <a:t>not</a:t>
            </a:r>
            <a:r>
              <a:rPr lang="en-US" sz="2000" kern="0" dirty="0">
                <a:solidFill>
                  <a:schemeClr val="tx1"/>
                </a:solidFill>
                <a:latin typeface="+mn-lt"/>
              </a:rPr>
              <a:t> be assigned for limitation of motion, radiculopathy, or any other associated objective neurological abnormality.</a:t>
            </a:r>
            <a:endParaRPr lang="en-US" sz="2000" u="sng" kern="0" dirty="0">
              <a:solidFill>
                <a:schemeClr val="tx1"/>
              </a:solidFill>
              <a:latin typeface="+mn-lt"/>
            </a:endParaRPr>
          </a:p>
          <a:p>
            <a:pPr marL="228600" indent="-228600">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n-lt"/>
            </a:endParaRPr>
          </a:p>
          <a:p>
            <a:pPr marL="228600" indent="-228600">
              <a:spcBef>
                <a:spcPts val="0"/>
              </a:spcBef>
              <a:spcAft>
                <a:spcPts val="600"/>
              </a:spcAft>
              <a:buClr>
                <a:schemeClr val="tx1"/>
              </a:buClr>
              <a:buFont typeface="Arial" panose="020B0604020202020204" pitchFamily="34" charset="0"/>
              <a:buChar char="•"/>
            </a:pPr>
            <a:r>
              <a:rPr lang="en-US" sz="2000" b="1" kern="0" dirty="0">
                <a:solidFill>
                  <a:schemeClr val="tx1"/>
                </a:solidFill>
                <a:latin typeface="+mn-lt"/>
              </a:rPr>
              <a:t>Arthroplasty</a:t>
            </a:r>
            <a:r>
              <a:rPr lang="en-US" sz="2000" kern="0" dirty="0">
                <a:solidFill>
                  <a:schemeClr val="tx1"/>
                </a:solidFill>
                <a:latin typeface="+mn-lt"/>
              </a:rPr>
              <a:t>: Once joint replacement occurs, separate evaluations for range of motion and/or instability in the joint is </a:t>
            </a:r>
            <a:r>
              <a:rPr lang="en-US" sz="2000" u="sng" kern="0" dirty="0">
                <a:solidFill>
                  <a:schemeClr val="tx1"/>
                </a:solidFill>
                <a:latin typeface="+mn-lt"/>
              </a:rPr>
              <a:t>prohibited</a:t>
            </a:r>
            <a:r>
              <a:rPr lang="en-US" sz="2000" kern="0" dirty="0">
                <a:solidFill>
                  <a:schemeClr val="tx1"/>
                </a:solidFill>
                <a:latin typeface="+mn-lt"/>
              </a:rPr>
              <a:t>.</a:t>
            </a:r>
          </a:p>
          <a:p>
            <a:pPr marL="228600" indent="-228600">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n-lt"/>
            </a:endParaRPr>
          </a:p>
          <a:p>
            <a:pPr marL="228600" indent="-228600">
              <a:spcBef>
                <a:spcPts val="0"/>
              </a:spcBef>
              <a:spcAft>
                <a:spcPts val="600"/>
              </a:spcAft>
              <a:buClr>
                <a:schemeClr val="tx1"/>
              </a:buClr>
              <a:buFont typeface="Arial" panose="020B0604020202020204" pitchFamily="34" charset="0"/>
              <a:buChar char="•"/>
            </a:pPr>
            <a:r>
              <a:rPr lang="en-US" sz="2000" b="1" kern="0" dirty="0">
                <a:solidFill>
                  <a:schemeClr val="tx1"/>
                </a:solidFill>
                <a:latin typeface="+mn-lt"/>
              </a:rPr>
              <a:t>Meniscus (semilunar cartilage)</a:t>
            </a:r>
            <a:r>
              <a:rPr lang="en-US" sz="2000" kern="0" dirty="0">
                <a:solidFill>
                  <a:schemeClr val="tx1"/>
                </a:solidFill>
                <a:latin typeface="+mn-lt"/>
              </a:rPr>
              <a:t>:  Do </a:t>
            </a:r>
            <a:r>
              <a:rPr lang="en-US" sz="2000" u="sng" kern="0" dirty="0">
                <a:solidFill>
                  <a:schemeClr val="tx1"/>
                </a:solidFill>
                <a:latin typeface="+mn-lt"/>
              </a:rPr>
              <a:t>not</a:t>
            </a:r>
            <a:r>
              <a:rPr lang="en-US" sz="2000" kern="0" dirty="0">
                <a:solidFill>
                  <a:schemeClr val="tx1"/>
                </a:solidFill>
                <a:latin typeface="+mn-lt"/>
              </a:rPr>
              <a:t> assign separate evaluations for a meniscus disability (DC 5258/DC 5259) with limitation of motion in the same knee OR with subluxation/lateral instability.  </a:t>
            </a:r>
          </a:p>
        </p:txBody>
      </p:sp>
    </p:spTree>
    <p:extLst>
      <p:ext uri="{BB962C8B-B14F-4D97-AF65-F5344CB8AC3E}">
        <p14:creationId xmlns:p14="http://schemas.microsoft.com/office/powerpoint/2010/main" val="279349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Musculoskeletal Conditions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15</a:t>
            </a:fld>
            <a:endParaRPr lang="en-US" dirty="0"/>
          </a:p>
        </p:txBody>
      </p:sp>
      <p:sp>
        <p:nvSpPr>
          <p:cNvPr id="6" name="Content Placeholder 2"/>
          <p:cNvSpPr txBox="1">
            <a:spLocks/>
          </p:cNvSpPr>
          <p:nvPr>
            <p:custDataLst>
              <p:tags r:id="rId4"/>
            </p:custDataLst>
          </p:nvPr>
        </p:nvSpPr>
        <p:spPr bwMode="auto">
          <a:xfrm>
            <a:off x="505385" y="2057400"/>
            <a:ext cx="8209430" cy="414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defRPr>
            </a:lvl3pPr>
            <a:lvl4pPr marL="16002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8600" indent="-228600">
              <a:spcBef>
                <a:spcPts val="0"/>
              </a:spcBef>
              <a:spcAft>
                <a:spcPts val="600"/>
              </a:spcAft>
              <a:buClr>
                <a:schemeClr val="tx1"/>
              </a:buClr>
              <a:buFont typeface="Arial" panose="020B0604020202020204" pitchFamily="34" charset="0"/>
              <a:buChar char="•"/>
              <a:tabLst>
                <a:tab pos="396875" algn="l"/>
              </a:tabLst>
            </a:pPr>
            <a:r>
              <a:rPr lang="en-US" sz="2000" b="1" kern="0" dirty="0">
                <a:solidFill>
                  <a:schemeClr val="tx1"/>
                </a:solidFill>
                <a:latin typeface="+mj-lt"/>
              </a:rPr>
              <a:t>Shin Splints</a:t>
            </a:r>
            <a:r>
              <a:rPr lang="en-US" sz="2000" kern="0" dirty="0">
                <a:solidFill>
                  <a:schemeClr val="tx1"/>
                </a:solidFill>
                <a:latin typeface="+mj-lt"/>
              </a:rPr>
              <a:t>: If the evaluation of shin splints is based on impairment of the knee and/or ankle joint, do </a:t>
            </a:r>
            <a:r>
              <a:rPr lang="en-US" sz="2000" u="sng" kern="0" dirty="0">
                <a:solidFill>
                  <a:schemeClr val="tx1"/>
                </a:solidFill>
                <a:latin typeface="+mj-lt"/>
              </a:rPr>
              <a:t>not</a:t>
            </a:r>
            <a:r>
              <a:rPr lang="en-US" sz="2000" kern="0" dirty="0">
                <a:solidFill>
                  <a:schemeClr val="tx1"/>
                </a:solidFill>
                <a:latin typeface="+mj-lt"/>
              </a:rPr>
              <a:t> assign separate evaluations for shin splints and the applicable joint(s).</a:t>
            </a:r>
          </a:p>
          <a:p>
            <a:pPr marL="228600" indent="-228600">
              <a:spcBef>
                <a:spcPts val="0"/>
              </a:spcBef>
              <a:spcAft>
                <a:spcPts val="600"/>
              </a:spcAft>
              <a:buClr>
                <a:schemeClr val="tx1"/>
              </a:buClr>
              <a:buFont typeface="Arial" panose="020B0604020202020204" pitchFamily="34" charset="0"/>
              <a:buChar char="•"/>
              <a:tabLst>
                <a:tab pos="396875" algn="l"/>
              </a:tabLst>
            </a:pPr>
            <a:endParaRPr lang="en-US" sz="2000" kern="0" dirty="0">
              <a:solidFill>
                <a:schemeClr val="tx1"/>
              </a:solidFill>
              <a:latin typeface="+mj-lt"/>
            </a:endParaRPr>
          </a:p>
          <a:p>
            <a:pPr marL="228600" indent="-228600">
              <a:spcBef>
                <a:spcPts val="0"/>
              </a:spcBef>
              <a:spcAft>
                <a:spcPts val="600"/>
              </a:spcAft>
              <a:buClr>
                <a:schemeClr val="tx1"/>
              </a:buClr>
              <a:buFont typeface="Arial" panose="020B0604020202020204" pitchFamily="34" charset="0"/>
              <a:buChar char="•"/>
              <a:tabLst>
                <a:tab pos="396875" algn="l"/>
              </a:tabLst>
            </a:pPr>
            <a:r>
              <a:rPr lang="en-US" sz="2000" b="1" kern="0" dirty="0">
                <a:solidFill>
                  <a:schemeClr val="tx1"/>
                </a:solidFill>
                <a:latin typeface="+mj-lt"/>
              </a:rPr>
              <a:t>Ankle Instability</a:t>
            </a:r>
            <a:r>
              <a:rPr lang="en-US" sz="2000" kern="0" dirty="0">
                <a:solidFill>
                  <a:schemeClr val="tx1"/>
                </a:solidFill>
                <a:latin typeface="+mj-lt"/>
              </a:rPr>
              <a:t>:  Separate evaluations for limitation of motion and instability of the ankle are </a:t>
            </a:r>
            <a:r>
              <a:rPr lang="en-US" sz="2000" u="sng" kern="0" dirty="0">
                <a:solidFill>
                  <a:schemeClr val="tx1"/>
                </a:solidFill>
                <a:latin typeface="+mj-lt"/>
              </a:rPr>
              <a:t>prohibited</a:t>
            </a:r>
            <a:r>
              <a:rPr lang="en-US" sz="2000" kern="0" dirty="0">
                <a:solidFill>
                  <a:schemeClr val="tx1"/>
                </a:solidFill>
                <a:latin typeface="+mj-lt"/>
              </a:rPr>
              <a:t>.</a:t>
            </a:r>
            <a:endParaRPr lang="en-US" sz="2000" u="sng" kern="0" dirty="0">
              <a:solidFill>
                <a:schemeClr val="tx1"/>
              </a:solidFill>
              <a:latin typeface="+mj-lt"/>
            </a:endParaRPr>
          </a:p>
          <a:p>
            <a:pPr marL="228600" indent="-228600">
              <a:spcBef>
                <a:spcPts val="0"/>
              </a:spcBef>
              <a:spcAft>
                <a:spcPts val="600"/>
              </a:spcAft>
              <a:buClr>
                <a:schemeClr val="tx1"/>
              </a:buClr>
              <a:buFont typeface="Arial" panose="020B0604020202020204" pitchFamily="34" charset="0"/>
              <a:buChar char="•"/>
              <a:tabLst>
                <a:tab pos="396875" algn="l"/>
              </a:tabLst>
            </a:pPr>
            <a:endParaRPr lang="en-US" sz="2000" kern="0" dirty="0">
              <a:solidFill>
                <a:schemeClr val="tx1"/>
              </a:solidFill>
              <a:latin typeface="+mj-lt"/>
            </a:endParaRPr>
          </a:p>
          <a:p>
            <a:pPr marL="228600" indent="-228600">
              <a:spcBef>
                <a:spcPts val="0"/>
              </a:spcBef>
              <a:spcAft>
                <a:spcPts val="600"/>
              </a:spcAft>
              <a:buClr>
                <a:schemeClr val="tx1"/>
              </a:buClr>
              <a:buFont typeface="Arial" panose="020B0604020202020204" pitchFamily="34" charset="0"/>
              <a:buChar char="•"/>
              <a:tabLst>
                <a:tab pos="396875" algn="l"/>
              </a:tabLst>
            </a:pPr>
            <a:r>
              <a:rPr lang="en-US" sz="2000" b="1" kern="0" dirty="0">
                <a:solidFill>
                  <a:schemeClr val="tx1"/>
                </a:solidFill>
                <a:latin typeface="+mj-lt"/>
              </a:rPr>
              <a:t>Pes Planus/Plantar Fasciitis</a:t>
            </a:r>
            <a:r>
              <a:rPr lang="en-US" sz="2000" kern="0" dirty="0">
                <a:solidFill>
                  <a:schemeClr val="tx1"/>
                </a:solidFill>
                <a:latin typeface="+mj-lt"/>
              </a:rPr>
              <a:t>: When SC is established for both pes planus and plantar fasciitis, the symptoms of both symptoms are evaluated together under DC 5276 and </a:t>
            </a:r>
            <a:r>
              <a:rPr lang="en-US" sz="2000" u="sng" kern="0" dirty="0">
                <a:solidFill>
                  <a:schemeClr val="tx1"/>
                </a:solidFill>
                <a:latin typeface="+mj-lt"/>
              </a:rPr>
              <a:t>cannot</a:t>
            </a:r>
            <a:r>
              <a:rPr lang="en-US" sz="2000" kern="0" dirty="0">
                <a:solidFill>
                  <a:schemeClr val="tx1"/>
                </a:solidFill>
                <a:latin typeface="+mj-lt"/>
              </a:rPr>
              <a:t> be separately evaluated.   </a:t>
            </a:r>
          </a:p>
        </p:txBody>
      </p:sp>
    </p:spTree>
    <p:extLst>
      <p:ext uri="{BB962C8B-B14F-4D97-AF65-F5344CB8AC3E}">
        <p14:creationId xmlns:p14="http://schemas.microsoft.com/office/powerpoint/2010/main" val="164693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Musculoskeletal Conditions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16</a:t>
            </a:fld>
            <a:endParaRPr lang="en-US" dirty="0"/>
          </a:p>
        </p:txBody>
      </p:sp>
      <p:sp>
        <p:nvSpPr>
          <p:cNvPr id="5" name="Content Placeholder 2"/>
          <p:cNvSpPr txBox="1">
            <a:spLocks/>
          </p:cNvSpPr>
          <p:nvPr>
            <p:custDataLst>
              <p:tags r:id="rId3"/>
            </p:custDataLst>
          </p:nvPr>
        </p:nvSpPr>
        <p:spPr bwMode="auto">
          <a:xfrm>
            <a:off x="383458" y="2057400"/>
            <a:ext cx="8331357" cy="396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defRPr>
            </a:lvl3pPr>
            <a:lvl4pPr marL="16002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8600" indent="-228600">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Muscles</a:t>
            </a:r>
            <a:r>
              <a:rPr lang="en-US" sz="2000" kern="0" dirty="0">
                <a:solidFill>
                  <a:schemeClr val="tx1"/>
                </a:solidFill>
                <a:latin typeface="+mj-lt"/>
              </a:rPr>
              <a:t>: A separate evaluation </a:t>
            </a:r>
            <a:r>
              <a:rPr lang="en-US" sz="2000" u="sng" kern="0" dirty="0">
                <a:solidFill>
                  <a:schemeClr val="tx1"/>
                </a:solidFill>
                <a:latin typeface="+mj-lt"/>
              </a:rPr>
              <a:t>cannot</a:t>
            </a:r>
            <a:r>
              <a:rPr lang="en-US" sz="2000" kern="0" dirty="0">
                <a:solidFill>
                  <a:schemeClr val="tx1"/>
                </a:solidFill>
                <a:latin typeface="+mj-lt"/>
              </a:rPr>
              <a:t> be assigned for each muscle within a single muscle group.</a:t>
            </a:r>
          </a:p>
          <a:p>
            <a:pPr marL="228600" indent="-228600">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j-lt"/>
            </a:endParaRPr>
          </a:p>
          <a:p>
            <a:pPr marL="228600" indent="-228600">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Muscles/Joints</a:t>
            </a:r>
            <a:r>
              <a:rPr lang="en-US" sz="2000" kern="0" dirty="0">
                <a:solidFill>
                  <a:schemeClr val="tx1"/>
                </a:solidFill>
                <a:latin typeface="+mj-lt"/>
              </a:rPr>
              <a:t>: 38 CFR 4.55, Principles of Combined Ratings for Muscle Injuries.</a:t>
            </a:r>
          </a:p>
          <a:p>
            <a:pPr marL="228600" indent="-228600">
              <a:spcBef>
                <a:spcPts val="0"/>
              </a:spcBef>
              <a:spcAft>
                <a:spcPts val="600"/>
              </a:spcAft>
              <a:buClr>
                <a:schemeClr val="tx1"/>
              </a:buClr>
              <a:buFont typeface="Arial" panose="020B0604020202020204" pitchFamily="34" charset="0"/>
              <a:buChar char="•"/>
            </a:pPr>
            <a:endParaRPr lang="en-US" sz="2000" kern="0" dirty="0">
              <a:solidFill>
                <a:schemeClr val="tx1"/>
              </a:solidFill>
              <a:latin typeface="+mj-lt"/>
            </a:endParaRPr>
          </a:p>
          <a:p>
            <a:pPr marL="228600" indent="-228600">
              <a:spcBef>
                <a:spcPts val="0"/>
              </a:spcBef>
              <a:spcAft>
                <a:spcPts val="600"/>
              </a:spcAft>
              <a:buClr>
                <a:schemeClr val="tx1"/>
              </a:buClr>
              <a:buFont typeface="Arial" panose="020B0604020202020204" pitchFamily="34" charset="0"/>
              <a:buChar char="•"/>
            </a:pPr>
            <a:r>
              <a:rPr lang="en-US" sz="2000" b="1" kern="0" dirty="0">
                <a:solidFill>
                  <a:schemeClr val="tx1"/>
                </a:solidFill>
                <a:latin typeface="+mj-lt"/>
              </a:rPr>
              <a:t>Muscles/Peripheral Nerves</a:t>
            </a:r>
            <a:r>
              <a:rPr lang="en-US" sz="2000" kern="0" dirty="0">
                <a:solidFill>
                  <a:schemeClr val="tx1"/>
                </a:solidFill>
                <a:latin typeface="+mj-lt"/>
              </a:rPr>
              <a:t>: A muscle injury and a peripheral nerve paralysis of the same body part, whether associated with the muscle injury OR originating from other etiologies, may </a:t>
            </a:r>
            <a:r>
              <a:rPr lang="en-US" sz="2000" u="sng" kern="0" dirty="0">
                <a:solidFill>
                  <a:schemeClr val="tx1"/>
                </a:solidFill>
                <a:latin typeface="+mj-lt"/>
              </a:rPr>
              <a:t>not</a:t>
            </a:r>
            <a:r>
              <a:rPr lang="en-US" sz="2000" kern="0" dirty="0">
                <a:solidFill>
                  <a:schemeClr val="tx1"/>
                </a:solidFill>
                <a:latin typeface="+mj-lt"/>
              </a:rPr>
              <a:t> be rated separately </a:t>
            </a:r>
            <a:r>
              <a:rPr lang="en-US" sz="2000" u="sng" kern="0" dirty="0">
                <a:solidFill>
                  <a:schemeClr val="tx1"/>
                </a:solidFill>
                <a:latin typeface="+mj-lt"/>
              </a:rPr>
              <a:t>unless</a:t>
            </a:r>
            <a:r>
              <a:rPr lang="en-US" sz="2000" kern="0" dirty="0">
                <a:solidFill>
                  <a:schemeClr val="tx1"/>
                </a:solidFill>
                <a:latin typeface="+mj-lt"/>
              </a:rPr>
              <a:t> entirely different functions are affected.</a:t>
            </a:r>
            <a:r>
              <a:rPr lang="en-US" sz="2000" u="sng" kern="0" dirty="0">
                <a:solidFill>
                  <a:schemeClr val="tx1"/>
                </a:solidFill>
                <a:latin typeface="+mj-lt"/>
              </a:rPr>
              <a:t>  </a:t>
            </a:r>
            <a:endParaRPr lang="en-US" sz="2000" kern="0" dirty="0">
              <a:solidFill>
                <a:schemeClr val="tx1"/>
              </a:solidFill>
              <a:latin typeface="+mj-lt"/>
            </a:endParaRPr>
          </a:p>
        </p:txBody>
      </p:sp>
    </p:spTree>
    <p:extLst>
      <p:ext uri="{BB962C8B-B14F-4D97-AF65-F5344CB8AC3E}">
        <p14:creationId xmlns:p14="http://schemas.microsoft.com/office/powerpoint/2010/main" val="320261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Points to Consider</a:t>
            </a:r>
            <a:endParaRPr lang="en-US" sz="2800" dirty="0"/>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17</a:t>
            </a:fld>
            <a:endParaRPr lang="en-US" sz="1400" dirty="0"/>
          </a:p>
        </p:txBody>
      </p:sp>
      <p:sp>
        <p:nvSpPr>
          <p:cNvPr id="5" name="Rectangle 3"/>
          <p:cNvSpPr txBox="1">
            <a:spLocks noChangeArrowheads="1"/>
          </p:cNvSpPr>
          <p:nvPr>
            <p:custDataLst>
              <p:tags r:id="rId3"/>
            </p:custDataLst>
          </p:nvPr>
        </p:nvSpPr>
        <p:spPr bwMode="auto">
          <a:xfrm>
            <a:off x="501963" y="2002627"/>
            <a:ext cx="8209418" cy="43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cs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cs typeface="Times New Roman" panose="02020603050405020304" pitchFamily="18" charset="0"/>
              </a:defRPr>
            </a:lvl3pPr>
            <a:lvl4pPr marL="1600200" indent="-228600" algn="l" rtl="0" eaLnBrk="1" fontAlgn="base" hangingPunct="1">
              <a:spcBef>
                <a:spcPct val="20000"/>
              </a:spcBef>
              <a:spcAft>
                <a:spcPct val="0"/>
              </a:spcAft>
              <a:buChar char="–"/>
              <a:defRPr sz="2000">
                <a:solidFill>
                  <a:srgbClr val="1D3275"/>
                </a:solidFill>
                <a:latin typeface="Times New Roman" panose="02020603050405020304" pitchFamily="18" charset="0"/>
                <a:cs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cs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1191" indent="-1191">
              <a:spcBef>
                <a:spcPts val="0"/>
              </a:spcBef>
              <a:spcAft>
                <a:spcPts val="600"/>
              </a:spcAft>
              <a:buNone/>
            </a:pPr>
            <a:r>
              <a:rPr lang="en-US" altLang="en-US" sz="2000" kern="0" dirty="0">
                <a:solidFill>
                  <a:schemeClr val="tx1"/>
                </a:solidFill>
                <a:latin typeface="Arial" panose="020B0604020202020204" pitchFamily="34" charset="0"/>
                <a:cs typeface="Arial" panose="020B0604020202020204" pitchFamily="34" charset="0"/>
              </a:rPr>
              <a:t>Do those manifestations result in distinct functional impairments?</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7341" y="2667680"/>
            <a:ext cx="4269317" cy="3503839"/>
          </a:xfrm>
          <a:prstGeom prst="rect">
            <a:avLst/>
          </a:prstGeom>
        </p:spPr>
      </p:pic>
    </p:spTree>
    <p:extLst>
      <p:ext uri="{BB962C8B-B14F-4D97-AF65-F5344CB8AC3E}">
        <p14:creationId xmlns:p14="http://schemas.microsoft.com/office/powerpoint/2010/main" val="215542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321E-6105-489A-8973-00737072A0E9}"/>
              </a:ext>
            </a:extLst>
          </p:cNvPr>
          <p:cNvSpPr>
            <a:spLocks noGrp="1"/>
          </p:cNvSpPr>
          <p:nvPr>
            <p:ph type="title"/>
          </p:nvPr>
        </p:nvSpPr>
        <p:spPr>
          <a:xfrm>
            <a:off x="0" y="2885566"/>
            <a:ext cx="9144000" cy="1086867"/>
          </a:xfrm>
        </p:spPr>
        <p:txBody>
          <a:bodyPr/>
          <a:lstStyle/>
          <a:p>
            <a:r>
              <a:rPr lang="en-US" dirty="0"/>
              <a:t>Knowledge Check</a:t>
            </a:r>
          </a:p>
        </p:txBody>
      </p:sp>
      <p:sp>
        <p:nvSpPr>
          <p:cNvPr id="3" name="Content Placeholder 2">
            <a:extLst>
              <a:ext uri="{FF2B5EF4-FFF2-40B4-BE49-F238E27FC236}">
                <a16:creationId xmlns:a16="http://schemas.microsoft.com/office/drawing/2014/main" id="{6004E5EF-7CAF-4F72-9E01-8FA749D88856}"/>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1BFBB48B-9808-4FEF-8555-E07583D3A4D2}"/>
              </a:ext>
            </a:extLst>
          </p:cNvPr>
          <p:cNvSpPr>
            <a:spLocks noGrp="1"/>
          </p:cNvSpPr>
          <p:nvPr>
            <p:ph type="sldNum" sz="quarter" idx="12"/>
          </p:nvPr>
        </p:nvSpPr>
        <p:spPr/>
        <p:txBody>
          <a:bodyPr/>
          <a:lstStyle/>
          <a:p>
            <a:fld id="{7C414AED-89CE-4A48-8B2B-1B3A5C68EA2A}" type="slidenum">
              <a:rPr lang="en-US" smtClean="0"/>
              <a:pPr/>
              <a:t>18</a:t>
            </a:fld>
            <a:endParaRPr lang="en-US" dirty="0"/>
          </a:p>
        </p:txBody>
      </p:sp>
    </p:spTree>
    <p:extLst>
      <p:ext uri="{BB962C8B-B14F-4D97-AF65-F5344CB8AC3E}">
        <p14:creationId xmlns:p14="http://schemas.microsoft.com/office/powerpoint/2010/main" val="273608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Skin and Scars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28600" indent="-228600"/>
            <a:r>
              <a:rPr lang="en-US" sz="2000" b="1" dirty="0"/>
              <a:t>Scars Associated with Muscle Injury</a:t>
            </a:r>
            <a:r>
              <a:rPr lang="en-US" sz="2000" dirty="0"/>
              <a:t>: If there is scarring that results in functional loss under DC 7805 that is compensable, do </a:t>
            </a:r>
            <a:r>
              <a:rPr lang="en-US" sz="2000" u="sng" dirty="0"/>
              <a:t>not</a:t>
            </a:r>
            <a:r>
              <a:rPr lang="en-US" sz="2000" dirty="0"/>
              <a:t> assign a separate evaluation if the body part affected and the functional impairment resulting from the scar are the same as the part and function affected by the muscle injury.</a:t>
            </a:r>
          </a:p>
          <a:p>
            <a:pPr marL="228600" indent="-228600"/>
            <a:endParaRPr lang="en-US" sz="2000" dirty="0"/>
          </a:p>
          <a:p>
            <a:pPr marL="228600" indent="-228600"/>
            <a:r>
              <a:rPr lang="en-US" sz="2000" b="1" dirty="0"/>
              <a:t>Alternative Rating Criteria</a:t>
            </a:r>
            <a:r>
              <a:rPr lang="en-US" sz="2000" dirty="0"/>
              <a:t>: When evaluating skin conditions where the DC offers variable methods to evaluate the disability, assign only a single evaluation using the criteria that results in the higher rating. </a:t>
            </a:r>
            <a:r>
              <a:rPr lang="en-US" sz="2000" u="sng" dirty="0"/>
              <a:t>Do not</a:t>
            </a:r>
            <a:r>
              <a:rPr lang="en-US" sz="2000" dirty="0"/>
              <a:t> assign separate evaluations.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255382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3F13-366C-435F-B94D-B385F7EB16A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FDFD59A-7F71-443B-91D3-8AF56F71B376}"/>
              </a:ext>
            </a:extLst>
          </p:cNvPr>
          <p:cNvSpPr>
            <a:spLocks noGrp="1"/>
          </p:cNvSpPr>
          <p:nvPr>
            <p:ph idx="1"/>
          </p:nvPr>
        </p:nvSpPr>
        <p:spPr>
          <a:xfrm>
            <a:off x="457200" y="1880496"/>
            <a:ext cx="8229600" cy="4093268"/>
          </a:xfrm>
        </p:spPr>
        <p:txBody>
          <a:bodyPr>
            <a:normAutofit/>
          </a:bodyPr>
          <a:lstStyle/>
          <a:p>
            <a:pPr marL="285750" lvl="0" indent="-285750" defTabSz="385763">
              <a:buFont typeface="Arial" panose="020B0604020202020204" pitchFamily="34" charset="0"/>
              <a:buChar char="•"/>
            </a:pPr>
            <a:r>
              <a:rPr lang="en-US" dirty="0">
                <a:solidFill>
                  <a:prstClr val="black"/>
                </a:solidFill>
              </a:rPr>
              <a:t>Topic discussions</a:t>
            </a:r>
          </a:p>
          <a:p>
            <a:pPr marL="285750" lvl="0" indent="-285750" defTabSz="385763">
              <a:buFont typeface="Arial" panose="020B0604020202020204" pitchFamily="34" charset="0"/>
              <a:buChar char="•"/>
            </a:pPr>
            <a:r>
              <a:rPr lang="en-US" dirty="0">
                <a:solidFill>
                  <a:prstClr val="black"/>
                </a:solidFill>
              </a:rPr>
              <a:t>Knowledge checks </a:t>
            </a:r>
          </a:p>
          <a:p>
            <a:pPr marL="285750" lvl="0" indent="-285750" defTabSz="385763">
              <a:buFont typeface="Arial" panose="020B0604020202020204" pitchFamily="34" charset="0"/>
              <a:buChar char="•"/>
            </a:pPr>
            <a:r>
              <a:rPr lang="en-US" dirty="0">
                <a:solidFill>
                  <a:prstClr val="black"/>
                </a:solidFill>
              </a:rPr>
              <a:t>In-class discussion</a:t>
            </a:r>
          </a:p>
          <a:p>
            <a:pPr marL="285750" lvl="0" indent="-285750" defTabSz="385763">
              <a:buFont typeface="Arial" panose="020B0604020202020204" pitchFamily="34" charset="0"/>
              <a:buChar char="•"/>
            </a:pPr>
            <a:r>
              <a:rPr lang="en-US" dirty="0">
                <a:solidFill>
                  <a:prstClr val="black"/>
                </a:solidFill>
              </a:rPr>
              <a:t>Lesson Review/Wrap-up</a:t>
            </a:r>
          </a:p>
          <a:p>
            <a:r>
              <a:rPr lang="en-US" dirty="0"/>
              <a:t>End of course assessment</a:t>
            </a:r>
          </a:p>
          <a:p>
            <a:pPr lvl="1"/>
            <a:r>
              <a:rPr lang="en-US" sz="2000" dirty="0"/>
              <a:t>In TMS must achieve 80% to pass  </a:t>
            </a:r>
          </a:p>
          <a:p>
            <a:pPr lvl="1"/>
            <a:r>
              <a:rPr lang="en-US" sz="2000" dirty="0"/>
              <a:t>Unlimited attempts to achieve a passing score</a:t>
            </a:r>
          </a:p>
          <a:p>
            <a:pPr lvl="1"/>
            <a:r>
              <a:rPr lang="en-US" sz="2000" dirty="0"/>
              <a:t>Open book (all resources can be utilized) </a:t>
            </a:r>
            <a:r>
              <a:rPr lang="en-US" dirty="0"/>
              <a:t> </a:t>
            </a:r>
          </a:p>
          <a:p>
            <a:pPr marL="285750" lvl="0" indent="-285750" defTabSz="385763">
              <a:buFont typeface="Arial" panose="020B0604020202020204" pitchFamily="34" charset="0"/>
              <a:buChar char="•"/>
            </a:pPr>
            <a:endParaRPr lang="en-US" dirty="0">
              <a:solidFill>
                <a:prstClr val="black"/>
              </a:solidFill>
            </a:endParaRPr>
          </a:p>
        </p:txBody>
      </p:sp>
      <p:sp>
        <p:nvSpPr>
          <p:cNvPr id="4" name="Slide Number Placeholder 3">
            <a:extLst>
              <a:ext uri="{FF2B5EF4-FFF2-40B4-BE49-F238E27FC236}">
                <a16:creationId xmlns:a16="http://schemas.microsoft.com/office/drawing/2014/main" id="{79970A18-F5A8-4344-9868-0440C47DEC20}"/>
              </a:ext>
            </a:extLst>
          </p:cNvPr>
          <p:cNvSpPr>
            <a:spLocks noGrp="1"/>
          </p:cNvSpPr>
          <p:nvPr>
            <p:ph type="sldNum" sz="quarter" idx="12"/>
          </p:nvPr>
        </p:nvSpPr>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3961900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Multiple Skin Conditions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28600" indent="-228600">
              <a:spcBef>
                <a:spcPts val="600"/>
              </a:spcBef>
            </a:pPr>
            <a:r>
              <a:rPr lang="en-US" sz="2000" b="1" dirty="0"/>
              <a:t>Percentage of Exposed Skin/Entire Body Affected</a:t>
            </a:r>
            <a:r>
              <a:rPr lang="en-US" sz="2000" dirty="0"/>
              <a:t>: Multiple skin conditions may receive separate evaluations based on the percentage of exposed areas affected by each skin condition. If an examiner cannot provide separate percentages solely due to each skin condition, separate evaluations </a:t>
            </a:r>
            <a:r>
              <a:rPr lang="en-US" sz="2000" u="sng" dirty="0"/>
              <a:t>cannot</a:t>
            </a:r>
            <a:r>
              <a:rPr lang="en-US" sz="2000" dirty="0"/>
              <a:t> be assigned using that criteria alone. </a:t>
            </a:r>
          </a:p>
          <a:p>
            <a:pPr marL="0" indent="0">
              <a:spcBef>
                <a:spcPts val="600"/>
              </a:spcBef>
              <a:buNone/>
            </a:pPr>
            <a:endParaRPr lang="en-US" sz="2000" dirty="0"/>
          </a:p>
          <a:p>
            <a:pPr marL="228600" indent="-228600">
              <a:spcBef>
                <a:spcPts val="600"/>
              </a:spcBef>
            </a:pPr>
            <a:r>
              <a:rPr lang="en-US" sz="2000" b="1" dirty="0"/>
              <a:t>Medication Criteria</a:t>
            </a:r>
            <a:r>
              <a:rPr lang="en-US" sz="2000" dirty="0"/>
              <a:t>: If the same medication is used to treat each skin condition, separate evaluations </a:t>
            </a:r>
            <a:r>
              <a:rPr lang="en-US" sz="2000" u="sng" dirty="0"/>
              <a:t>may not</a:t>
            </a:r>
            <a:r>
              <a:rPr lang="en-US" sz="2000" dirty="0"/>
              <a:t> be assigned </a:t>
            </a:r>
            <a:r>
              <a:rPr lang="en-US" sz="2000" u="sng" dirty="0"/>
              <a:t>unless</a:t>
            </a:r>
            <a:r>
              <a:rPr lang="en-US" sz="2000" dirty="0"/>
              <a:t> the separately evaluated condition uses alternative criteria to establish a disability evaluation.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258532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909D-7F85-44D0-8187-AB371B8754EA}"/>
              </a:ext>
            </a:extLst>
          </p:cNvPr>
          <p:cNvSpPr>
            <a:spLocks noGrp="1"/>
          </p:cNvSpPr>
          <p:nvPr>
            <p:ph type="title"/>
          </p:nvPr>
        </p:nvSpPr>
        <p:spPr/>
        <p:txBody>
          <a:bodyPr/>
          <a:lstStyle/>
          <a:p>
            <a:r>
              <a:rPr lang="en-US" altLang="en-US" dirty="0"/>
              <a:t>Esteban v. Brown</a:t>
            </a:r>
            <a:endParaRPr lang="en-US" dirty="0"/>
          </a:p>
        </p:txBody>
      </p:sp>
      <p:sp>
        <p:nvSpPr>
          <p:cNvPr id="3" name="Content Placeholder 2">
            <a:extLst>
              <a:ext uri="{FF2B5EF4-FFF2-40B4-BE49-F238E27FC236}">
                <a16:creationId xmlns:a16="http://schemas.microsoft.com/office/drawing/2014/main" id="{2E1CC9A8-6B7B-463A-889D-CCC28A350B77}"/>
              </a:ext>
            </a:extLst>
          </p:cNvPr>
          <p:cNvSpPr>
            <a:spLocks noGrp="1"/>
          </p:cNvSpPr>
          <p:nvPr>
            <p:ph idx="1"/>
          </p:nvPr>
        </p:nvSpPr>
        <p:spPr/>
        <p:txBody>
          <a:bodyPr/>
          <a:lstStyle/>
          <a:p>
            <a:pPr marL="228600" indent="-228600">
              <a:spcBef>
                <a:spcPts val="600"/>
              </a:spcBef>
              <a:buClr>
                <a:schemeClr val="tx1"/>
              </a:buClr>
              <a:buFont typeface="Arial" panose="020B0604020202020204" pitchFamily="34" charset="0"/>
              <a:buChar char="•"/>
            </a:pPr>
            <a:r>
              <a:rPr lang="en-US" altLang="en-US" dirty="0"/>
              <a:t>Esteban claimed separate evaluations for painful scars, disfiguring scars and facial muscle damage with mastication difficulties.</a:t>
            </a:r>
          </a:p>
          <a:p>
            <a:pPr marL="228600" indent="-228600">
              <a:spcBef>
                <a:spcPts val="600"/>
              </a:spcBef>
              <a:buClr>
                <a:schemeClr val="tx1"/>
              </a:buClr>
              <a:buFont typeface="Arial" panose="020B0604020202020204" pitchFamily="34" charset="0"/>
              <a:buChar char="•"/>
            </a:pPr>
            <a:r>
              <a:rPr lang="en-US" altLang="en-US" dirty="0"/>
              <a:t>Initially denied multiple evaluations.</a:t>
            </a:r>
          </a:p>
          <a:p>
            <a:pPr marL="228600" indent="-228600">
              <a:spcBef>
                <a:spcPts val="600"/>
              </a:spcBef>
              <a:buClr>
                <a:schemeClr val="tx1"/>
              </a:buClr>
              <a:buFont typeface="Arial" panose="020B0604020202020204" pitchFamily="34" charset="0"/>
              <a:buChar char="•"/>
            </a:pPr>
            <a:r>
              <a:rPr lang="en-US" altLang="en-US" dirty="0"/>
              <a:t>The Court determined separate disability ratings are appropriate when a single injury results in distinct functional impairments.</a:t>
            </a:r>
          </a:p>
          <a:p>
            <a:pPr marL="228600" indent="-228600">
              <a:spcBef>
                <a:spcPts val="600"/>
              </a:spcBef>
              <a:buClr>
                <a:schemeClr val="tx1"/>
              </a:buClr>
              <a:buFont typeface="Arial" panose="020B0604020202020204" pitchFamily="34" charset="0"/>
              <a:buChar char="•"/>
            </a:pPr>
            <a:r>
              <a:rPr lang="en-US" altLang="en-US" dirty="0"/>
              <a:t>Separate ratings for a single disability, when allowed by the rating schedule, are authorized unless there is overlapping symptomology. </a:t>
            </a:r>
          </a:p>
          <a:p>
            <a:endParaRPr lang="en-US" dirty="0"/>
          </a:p>
        </p:txBody>
      </p:sp>
      <p:sp>
        <p:nvSpPr>
          <p:cNvPr id="4" name="Slide Number Placeholder 3">
            <a:extLst>
              <a:ext uri="{FF2B5EF4-FFF2-40B4-BE49-F238E27FC236}">
                <a16:creationId xmlns:a16="http://schemas.microsoft.com/office/drawing/2014/main" id="{CE9C6886-6969-4843-8345-BA4F1436E3DB}"/>
              </a:ext>
            </a:extLst>
          </p:cNvPr>
          <p:cNvSpPr>
            <a:spLocks noGrp="1"/>
          </p:cNvSpPr>
          <p:nvPr>
            <p:ph type="sldNum" sz="quarter" idx="12"/>
          </p:nvPr>
        </p:nvSpPr>
        <p:spPr/>
        <p:txBody>
          <a:bodyPr/>
          <a:lstStyle/>
          <a:p>
            <a:fld id="{7C414AED-89CE-4A48-8B2B-1B3A5C68EA2A}" type="slidenum">
              <a:rPr lang="en-US" smtClean="0"/>
              <a:pPr/>
              <a:t>21</a:t>
            </a:fld>
            <a:endParaRPr lang="en-US" dirty="0"/>
          </a:p>
        </p:txBody>
      </p:sp>
    </p:spTree>
    <p:extLst>
      <p:ext uri="{BB962C8B-B14F-4D97-AF65-F5344CB8AC3E}">
        <p14:creationId xmlns:p14="http://schemas.microsoft.com/office/powerpoint/2010/main" val="104076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321E-6105-489A-8973-00737072A0E9}"/>
              </a:ext>
            </a:extLst>
          </p:cNvPr>
          <p:cNvSpPr>
            <a:spLocks noGrp="1"/>
          </p:cNvSpPr>
          <p:nvPr>
            <p:ph type="title"/>
          </p:nvPr>
        </p:nvSpPr>
        <p:spPr>
          <a:xfrm>
            <a:off x="0" y="2885566"/>
            <a:ext cx="9144000" cy="1086867"/>
          </a:xfrm>
        </p:spPr>
        <p:txBody>
          <a:bodyPr/>
          <a:lstStyle/>
          <a:p>
            <a:r>
              <a:rPr lang="en-US" dirty="0"/>
              <a:t>Knowledge Check</a:t>
            </a:r>
          </a:p>
        </p:txBody>
      </p:sp>
      <p:sp>
        <p:nvSpPr>
          <p:cNvPr id="4" name="Slide Number Placeholder 3">
            <a:extLst>
              <a:ext uri="{FF2B5EF4-FFF2-40B4-BE49-F238E27FC236}">
                <a16:creationId xmlns:a16="http://schemas.microsoft.com/office/drawing/2014/main" id="{1BFBB48B-9808-4FEF-8555-E07583D3A4D2}"/>
              </a:ext>
            </a:extLst>
          </p:cNvPr>
          <p:cNvSpPr>
            <a:spLocks noGrp="1"/>
          </p:cNvSpPr>
          <p:nvPr>
            <p:ph type="sldNum" sz="quarter" idx="12"/>
          </p:nvPr>
        </p:nvSpPr>
        <p:spPr/>
        <p:txBody>
          <a:bodyPr/>
          <a:lstStyle/>
          <a:p>
            <a:fld id="{7C414AED-89CE-4A48-8B2B-1B3A5C68EA2A}" type="slidenum">
              <a:rPr lang="en-US" smtClean="0"/>
              <a:pPr/>
              <a:t>22</a:t>
            </a:fld>
            <a:endParaRPr lang="en-US" dirty="0"/>
          </a:p>
        </p:txBody>
      </p:sp>
    </p:spTree>
    <p:extLst>
      <p:ext uri="{BB962C8B-B14F-4D97-AF65-F5344CB8AC3E}">
        <p14:creationId xmlns:p14="http://schemas.microsoft.com/office/powerpoint/2010/main" val="35234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Organs of Special Sense</a:t>
            </a:r>
          </a:p>
        </p:txBody>
      </p:sp>
      <p:sp>
        <p:nvSpPr>
          <p:cNvPr id="3" name="Content Placeholder 2"/>
          <p:cNvSpPr>
            <a:spLocks noGrp="1"/>
          </p:cNvSpPr>
          <p:nvPr>
            <p:ph idx="1"/>
            <p:custDataLst>
              <p:tags r:id="rId2"/>
            </p:custDataLst>
          </p:nvPr>
        </p:nvSpPr>
        <p:spPr>
          <a:xfrm>
            <a:off x="457200" y="2148006"/>
            <a:ext cx="8229600" cy="3916363"/>
          </a:xfrm>
        </p:spPr>
        <p:txBody>
          <a:bodyPr>
            <a:normAutofit/>
          </a:bodyPr>
          <a:lstStyle/>
          <a:p>
            <a:pPr marL="228600" indent="-228600">
              <a:spcBef>
                <a:spcPts val="600"/>
              </a:spcBef>
            </a:pPr>
            <a:r>
              <a:rPr lang="en-US" sz="2000" b="1" dirty="0"/>
              <a:t>Vision</a:t>
            </a:r>
            <a:r>
              <a:rPr lang="en-US" sz="2000" dirty="0"/>
              <a:t>: Separate evaluations </a:t>
            </a:r>
            <a:r>
              <a:rPr lang="en-US" sz="2000" u="sng" dirty="0"/>
              <a:t>cannot</a:t>
            </a:r>
            <a:r>
              <a:rPr lang="en-US" sz="2000" dirty="0"/>
              <a:t> be assigned for impairments of both visual acuity and visual field defect. The evaluations must be evaluated together as a single disability.</a:t>
            </a:r>
          </a:p>
          <a:p>
            <a:pPr marL="228600" indent="-228600">
              <a:spcBef>
                <a:spcPts val="600"/>
              </a:spcBef>
            </a:pPr>
            <a:endParaRPr lang="en-US" sz="2000" dirty="0"/>
          </a:p>
          <a:p>
            <a:pPr marL="228600" indent="-228600">
              <a:spcBef>
                <a:spcPts val="600"/>
              </a:spcBef>
            </a:pPr>
            <a:r>
              <a:rPr lang="en-US" sz="2000" b="1" dirty="0"/>
              <a:t>Meniere’s Syndrome</a:t>
            </a:r>
            <a:r>
              <a:rPr lang="en-US" sz="2000" dirty="0"/>
              <a:t>: Do </a:t>
            </a:r>
            <a:r>
              <a:rPr lang="en-US" sz="2000" u="sng" dirty="0"/>
              <a:t>not</a:t>
            </a:r>
            <a:r>
              <a:rPr lang="en-US" sz="2000" dirty="0"/>
              <a:t> provide separate evaluations for hearing impairment, tinnitus, or vertigo with an evaluation of Meniere’s disease under DC 6205.</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380645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Respiratory Conditions</a:t>
            </a:r>
          </a:p>
        </p:txBody>
      </p:sp>
      <p:sp>
        <p:nvSpPr>
          <p:cNvPr id="3" name="Content Placeholder 2"/>
          <p:cNvSpPr>
            <a:spLocks noGrp="1"/>
          </p:cNvSpPr>
          <p:nvPr>
            <p:ph idx="1"/>
            <p:custDataLst>
              <p:tags r:id="rId2"/>
            </p:custDataLst>
          </p:nvPr>
        </p:nvSpPr>
        <p:spPr>
          <a:xfrm>
            <a:off x="457200" y="2092294"/>
            <a:ext cx="8229600" cy="3979528"/>
          </a:xfrm>
        </p:spPr>
        <p:txBody>
          <a:bodyPr>
            <a:noAutofit/>
          </a:bodyPr>
          <a:lstStyle/>
          <a:p>
            <a:pPr marL="228600" indent="-228600">
              <a:spcAft>
                <a:spcPts val="0"/>
              </a:spcAft>
            </a:pPr>
            <a:r>
              <a:rPr lang="en-US" sz="2000" b="1" dirty="0"/>
              <a:t>Co-existing Respiratory Conditions</a:t>
            </a:r>
            <a:r>
              <a:rPr lang="en-US" sz="2000" dirty="0"/>
              <a:t>: 38 CFR 4.96(a) </a:t>
            </a:r>
          </a:p>
          <a:p>
            <a:pPr marL="228600" lvl="1" indent="-228600">
              <a:spcAft>
                <a:spcPts val="0"/>
              </a:spcAft>
            </a:pPr>
            <a:endParaRPr lang="en-US" sz="2000" dirty="0"/>
          </a:p>
          <a:p>
            <a:pPr marL="228600" lvl="1" indent="-228600">
              <a:spcAft>
                <a:spcPts val="0"/>
              </a:spcAft>
            </a:pPr>
            <a:r>
              <a:rPr lang="en-US" sz="2000" dirty="0"/>
              <a:t>Ratings under DCs 6600-6817 and 6822-6847 </a:t>
            </a:r>
            <a:r>
              <a:rPr lang="en-US" sz="2000" u="sng" dirty="0"/>
              <a:t>cannot</a:t>
            </a:r>
            <a:r>
              <a:rPr lang="en-US" sz="2000" dirty="0"/>
              <a:t> be separately evaluated.</a:t>
            </a:r>
          </a:p>
          <a:p>
            <a:pPr marL="228600" lvl="1" indent="-228600">
              <a:spcAft>
                <a:spcPts val="0"/>
              </a:spcAft>
            </a:pPr>
            <a:endParaRPr lang="en-US" sz="2000" dirty="0"/>
          </a:p>
          <a:p>
            <a:pPr marL="228600" lvl="1" indent="-228600">
              <a:spcAft>
                <a:spcPts val="0"/>
              </a:spcAft>
            </a:pPr>
            <a:r>
              <a:rPr lang="en-US" sz="2000" dirty="0"/>
              <a:t>Where there is lung or pleural involvement, ratings under DCs 6819 and 6820 </a:t>
            </a:r>
            <a:r>
              <a:rPr lang="en-US" sz="2000" u="sng" dirty="0"/>
              <a:t>cannot</a:t>
            </a:r>
            <a:r>
              <a:rPr lang="en-US" sz="2000" dirty="0"/>
              <a:t> be separately evaluated from each other or the DCs noted above.</a:t>
            </a:r>
          </a:p>
          <a:p>
            <a:pPr marL="228600" lvl="1" indent="-228600">
              <a:spcAft>
                <a:spcPts val="0"/>
              </a:spcAft>
            </a:pPr>
            <a:endParaRPr lang="en-US" sz="2000" dirty="0"/>
          </a:p>
          <a:p>
            <a:pPr marL="228600" lvl="1" indent="-228600">
              <a:spcAft>
                <a:spcPts val="0"/>
              </a:spcAft>
            </a:pPr>
            <a:r>
              <a:rPr lang="en-US" sz="2000" dirty="0"/>
              <a:t>Single ratings are assigned under the diagnostic code which reflects the predominant disability with elevation to the next higher evaluation when the severity of the overall disability warrant such elevation.</a:t>
            </a:r>
          </a:p>
          <a:p>
            <a:pPr marL="0" lvl="1" indent="0">
              <a:spcAft>
                <a:spcPts val="0"/>
              </a:spcAft>
              <a:buNone/>
            </a:pPr>
            <a:endParaRPr lang="en-US" sz="20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3887638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Respiratory Conditions (cont.)</a:t>
            </a:r>
          </a:p>
        </p:txBody>
      </p:sp>
      <p:sp>
        <p:nvSpPr>
          <p:cNvPr id="3" name="Content Placeholder 2"/>
          <p:cNvSpPr>
            <a:spLocks noGrp="1"/>
          </p:cNvSpPr>
          <p:nvPr>
            <p:ph idx="1"/>
            <p:custDataLst>
              <p:tags r:id="rId2"/>
            </p:custDataLst>
          </p:nvPr>
        </p:nvSpPr>
        <p:spPr>
          <a:xfrm>
            <a:off x="457200" y="2092294"/>
            <a:ext cx="8229600" cy="3979528"/>
          </a:xfrm>
        </p:spPr>
        <p:txBody>
          <a:bodyPr>
            <a:noAutofit/>
          </a:bodyPr>
          <a:lstStyle/>
          <a:p>
            <a:pPr marL="228600" indent="-228600">
              <a:spcAft>
                <a:spcPts val="0"/>
              </a:spcAft>
            </a:pPr>
            <a:r>
              <a:rPr lang="en-US" sz="2000" b="1" dirty="0"/>
              <a:t>GSW and Respiratory</a:t>
            </a:r>
            <a:r>
              <a:rPr lang="en-US" sz="2000" dirty="0"/>
              <a:t>: Separate evaluations for restrictive lung disease due to gunshot wound and muscle group XXI </a:t>
            </a:r>
            <a:r>
              <a:rPr lang="en-US" sz="2000" u="sng" dirty="0"/>
              <a:t>cannot</a:t>
            </a:r>
            <a:r>
              <a:rPr lang="en-US" sz="2000" dirty="0"/>
              <a:t> be assigned.</a:t>
            </a:r>
          </a:p>
          <a:p>
            <a:pPr marL="228600" indent="-228600">
              <a:spcAft>
                <a:spcPts val="0"/>
              </a:spcAft>
            </a:pPr>
            <a:endParaRPr lang="en-US" sz="2000" dirty="0"/>
          </a:p>
          <a:p>
            <a:pPr marL="228600" indent="-228600">
              <a:spcAft>
                <a:spcPts val="0"/>
              </a:spcAft>
            </a:pPr>
            <a:endParaRPr lang="en-US" sz="2000" dirty="0"/>
          </a:p>
          <a:p>
            <a:pPr marL="228600" indent="-228600">
              <a:spcAft>
                <a:spcPts val="0"/>
              </a:spcAft>
            </a:pPr>
            <a:endParaRPr lang="en-US" sz="2000" dirty="0"/>
          </a:p>
          <a:p>
            <a:pPr marL="228600" indent="-228600">
              <a:spcAft>
                <a:spcPts val="0"/>
              </a:spcAft>
            </a:pPr>
            <a:endParaRPr lang="en-US" sz="2000" dirty="0"/>
          </a:p>
          <a:p>
            <a:pPr marL="228600" indent="-228600">
              <a:spcAft>
                <a:spcPts val="0"/>
              </a:spcAft>
            </a:pPr>
            <a:endParaRPr lang="en-US" sz="2000" dirty="0"/>
          </a:p>
          <a:p>
            <a:pPr marL="0" indent="0">
              <a:spcAft>
                <a:spcPts val="0"/>
              </a:spcAft>
              <a:buNone/>
            </a:pPr>
            <a:r>
              <a:rPr lang="en-US" sz="2000" dirty="0">
                <a:hlinkClick r:id="rId6"/>
              </a:rPr>
              <a:t>M21-1 III.iv.4.F., Evaluating Coexisting Respiratory Disabilities</a:t>
            </a:r>
            <a:endParaRPr lang="en-US" sz="20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1066296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321E-6105-489A-8973-00737072A0E9}"/>
              </a:ext>
            </a:extLst>
          </p:cNvPr>
          <p:cNvSpPr>
            <a:spLocks noGrp="1"/>
          </p:cNvSpPr>
          <p:nvPr>
            <p:ph type="title"/>
          </p:nvPr>
        </p:nvSpPr>
        <p:spPr>
          <a:xfrm>
            <a:off x="0" y="2885566"/>
            <a:ext cx="9144000" cy="1086867"/>
          </a:xfrm>
        </p:spPr>
        <p:txBody>
          <a:bodyPr/>
          <a:lstStyle/>
          <a:p>
            <a:r>
              <a:rPr lang="en-US" dirty="0"/>
              <a:t>Knowledge Check</a:t>
            </a:r>
          </a:p>
        </p:txBody>
      </p:sp>
      <p:sp>
        <p:nvSpPr>
          <p:cNvPr id="4" name="Slide Number Placeholder 3">
            <a:extLst>
              <a:ext uri="{FF2B5EF4-FFF2-40B4-BE49-F238E27FC236}">
                <a16:creationId xmlns:a16="http://schemas.microsoft.com/office/drawing/2014/main" id="{1BFBB48B-9808-4FEF-8555-E07583D3A4D2}"/>
              </a:ext>
            </a:extLst>
          </p:cNvPr>
          <p:cNvSpPr>
            <a:spLocks noGrp="1"/>
          </p:cNvSpPr>
          <p:nvPr>
            <p:ph type="sldNum" sz="quarter" idx="12"/>
          </p:nvPr>
        </p:nvSpPr>
        <p:spPr/>
        <p:txBody>
          <a:bodyPr/>
          <a:lstStyle/>
          <a:p>
            <a:fld id="{7C414AED-89CE-4A48-8B2B-1B3A5C68EA2A}" type="slidenum">
              <a:rPr lang="en-US" smtClean="0"/>
              <a:pPr/>
              <a:t>26</a:t>
            </a:fld>
            <a:endParaRPr lang="en-US" dirty="0"/>
          </a:p>
        </p:txBody>
      </p:sp>
    </p:spTree>
    <p:extLst>
      <p:ext uri="{BB962C8B-B14F-4D97-AF65-F5344CB8AC3E}">
        <p14:creationId xmlns:p14="http://schemas.microsoft.com/office/powerpoint/2010/main" val="1489866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Cardiovascular</a:t>
            </a:r>
          </a:p>
        </p:txBody>
      </p:sp>
      <p:sp>
        <p:nvSpPr>
          <p:cNvPr id="5" name="Content Placeholder 4"/>
          <p:cNvSpPr>
            <a:spLocks noGrp="1"/>
          </p:cNvSpPr>
          <p:nvPr>
            <p:ph idx="1"/>
            <p:custDataLst>
              <p:tags r:id="rId2"/>
            </p:custDataLst>
          </p:nvPr>
        </p:nvSpPr>
        <p:spPr>
          <a:xfrm>
            <a:off x="457200" y="1880498"/>
            <a:ext cx="8229600" cy="4353154"/>
          </a:xfrm>
        </p:spPr>
        <p:txBody>
          <a:bodyPr>
            <a:noAutofit/>
          </a:bodyPr>
          <a:lstStyle/>
          <a:p>
            <a:pPr marL="228600" indent="-228600"/>
            <a:r>
              <a:rPr lang="en-US" sz="2000" b="1" dirty="0"/>
              <a:t>Hypertension</a:t>
            </a:r>
            <a:r>
              <a:rPr lang="en-US" sz="2000" dirty="0"/>
              <a:t>: Evaluate hypertension due to aortic insufficiency or hyperthyroidism, as part of the condition causing it </a:t>
            </a:r>
            <a:r>
              <a:rPr lang="en-US" sz="2000" u="sng" dirty="0"/>
              <a:t>rather than</a:t>
            </a:r>
            <a:r>
              <a:rPr lang="en-US" sz="2000" dirty="0"/>
              <a:t> by a separate evaluation.</a:t>
            </a:r>
          </a:p>
          <a:p>
            <a:pPr marL="228600" indent="-228600">
              <a:spcAft>
                <a:spcPts val="0"/>
              </a:spcAft>
            </a:pPr>
            <a:endParaRPr lang="en-US" sz="2000" dirty="0"/>
          </a:p>
          <a:p>
            <a:pPr marL="228600" indent="-228600"/>
            <a:r>
              <a:rPr lang="en-US" sz="2000" b="1" dirty="0"/>
              <a:t>Cardiovascular and Nephritis</a:t>
            </a:r>
            <a:r>
              <a:rPr lang="en-US" sz="2000" dirty="0"/>
              <a:t>: 38 CFR 4.115 Separate ratings are </a:t>
            </a:r>
            <a:r>
              <a:rPr lang="en-US" sz="2000" u="sng" dirty="0"/>
              <a:t>not</a:t>
            </a:r>
            <a:r>
              <a:rPr lang="en-US" sz="2000" dirty="0"/>
              <a:t> to be assigned for disability from disease of the heart (which includes hypertension) and any form of nephritis </a:t>
            </a:r>
            <a:r>
              <a:rPr lang="en-US" sz="2000" u="sng" dirty="0"/>
              <a:t>unless</a:t>
            </a:r>
            <a:r>
              <a:rPr lang="en-US" sz="2000" dirty="0"/>
              <a:t> there is absence of a kidney or regular dialysis is required.</a:t>
            </a:r>
          </a:p>
          <a:p>
            <a:pPr marL="228600" indent="-228600">
              <a:spcAft>
                <a:spcPts val="0"/>
              </a:spcAft>
            </a:pPr>
            <a:endParaRPr lang="en-US" sz="2000" dirty="0"/>
          </a:p>
          <a:p>
            <a:pPr marL="228600" indent="-228600"/>
            <a:r>
              <a:rPr lang="en-US" sz="2000" b="1" dirty="0"/>
              <a:t>Cold Injury</a:t>
            </a:r>
            <a:r>
              <a:rPr lang="en-US" sz="2000" dirty="0"/>
              <a:t>: Separately diagnosed residuals of cold injuries, such as Raynaud’s phenomenon, muscle atrophy, etc., </a:t>
            </a:r>
            <a:r>
              <a:rPr lang="en-US" sz="2000" u="sng" dirty="0"/>
              <a:t>cannot</a:t>
            </a:r>
            <a:r>
              <a:rPr lang="en-US" sz="2000" dirty="0"/>
              <a:t> be assigned as separate evaluations </a:t>
            </a:r>
            <a:r>
              <a:rPr lang="en-US" sz="2000" u="sng" dirty="0"/>
              <a:t>if</a:t>
            </a:r>
            <a:r>
              <a:rPr lang="en-US" sz="2000" dirty="0"/>
              <a:t> they are used to support an evaluation under DC 7122.</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3286288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Digestive</a:t>
            </a:r>
          </a:p>
        </p:txBody>
      </p:sp>
      <p:sp>
        <p:nvSpPr>
          <p:cNvPr id="3" name="Content Placeholder 2"/>
          <p:cNvSpPr>
            <a:spLocks noGrp="1"/>
          </p:cNvSpPr>
          <p:nvPr>
            <p:ph idx="1"/>
            <p:custDataLst>
              <p:tags r:id="rId2"/>
            </p:custDataLst>
          </p:nvPr>
        </p:nvSpPr>
        <p:spPr>
          <a:xfrm>
            <a:off x="457200" y="1880498"/>
            <a:ext cx="8229600" cy="4721480"/>
          </a:xfrm>
        </p:spPr>
        <p:txBody>
          <a:bodyPr>
            <a:normAutofit fontScale="85000" lnSpcReduction="20000"/>
          </a:bodyPr>
          <a:lstStyle/>
          <a:p>
            <a:pPr marL="228600" indent="-228600">
              <a:lnSpc>
                <a:spcPct val="120000"/>
              </a:lnSpc>
            </a:pPr>
            <a:r>
              <a:rPr lang="en-US" sz="2200" b="1" dirty="0"/>
              <a:t>38 CFR 4.114</a:t>
            </a:r>
            <a:r>
              <a:rPr lang="en-US" sz="2200" dirty="0"/>
              <a:t>: </a:t>
            </a:r>
            <a:r>
              <a:rPr lang="en-US" sz="2400" dirty="0"/>
              <a:t>Evaluations of digestive conditions under certain DCs will </a:t>
            </a:r>
            <a:r>
              <a:rPr lang="en-US" sz="2400" u="sng" dirty="0"/>
              <a:t>not</a:t>
            </a:r>
            <a:r>
              <a:rPr lang="en-US" sz="2400" dirty="0"/>
              <a:t> be combined with each other or assigned separate evaluations. Instead, a single evaluation should be assigned under the DC which reflects the predominant disability, with elevation to the next higher evaluation when the severity of the overall disability warrants such elevation.</a:t>
            </a:r>
          </a:p>
          <a:p>
            <a:pPr marL="344488" indent="-344488">
              <a:lnSpc>
                <a:spcPct val="120000"/>
              </a:lnSpc>
              <a:spcAft>
                <a:spcPts val="0"/>
              </a:spcAft>
            </a:pPr>
            <a:endParaRPr lang="en-US" sz="2200" dirty="0"/>
          </a:p>
          <a:p>
            <a:pPr marL="228600" indent="-228600">
              <a:lnSpc>
                <a:spcPct val="120000"/>
              </a:lnSpc>
            </a:pPr>
            <a:r>
              <a:rPr lang="en-US" sz="2600" dirty="0"/>
              <a:t>Separate evaluations are prohibited for digestive conditions under the following 38 CFR 4.114 DCs:</a:t>
            </a:r>
          </a:p>
          <a:p>
            <a:pPr marL="685800" lvl="3" indent="-457200">
              <a:lnSpc>
                <a:spcPct val="120000"/>
              </a:lnSpc>
              <a:spcBef>
                <a:spcPts val="600"/>
              </a:spcBef>
            </a:pPr>
            <a:r>
              <a:rPr lang="en-US" sz="2400" dirty="0"/>
              <a:t>7301 to 7329, inclusive (meaning </a:t>
            </a:r>
            <a:r>
              <a:rPr lang="en-US" sz="2400" b="1" i="1" dirty="0"/>
              <a:t>all</a:t>
            </a:r>
            <a:r>
              <a:rPr lang="en-US" sz="2400" dirty="0"/>
              <a:t> the DCs from 7301 to 7329)</a:t>
            </a:r>
          </a:p>
          <a:p>
            <a:pPr marL="685800" lvl="3" indent="-457200">
              <a:lnSpc>
                <a:spcPct val="120000"/>
              </a:lnSpc>
            </a:pPr>
            <a:r>
              <a:rPr lang="en-US" sz="2400" dirty="0"/>
              <a:t>7331</a:t>
            </a:r>
          </a:p>
          <a:p>
            <a:pPr marL="685800" lvl="3" indent="-457200">
              <a:lnSpc>
                <a:spcPct val="120000"/>
              </a:lnSpc>
            </a:pPr>
            <a:r>
              <a:rPr lang="en-US" sz="2400" dirty="0"/>
              <a:t>7342, and</a:t>
            </a:r>
          </a:p>
          <a:p>
            <a:pPr marL="685800" lvl="3" indent="-457200">
              <a:lnSpc>
                <a:spcPct val="120000"/>
              </a:lnSpc>
              <a:spcAft>
                <a:spcPts val="0"/>
              </a:spcAft>
            </a:pPr>
            <a:r>
              <a:rPr lang="en-US" sz="2400" dirty="0"/>
              <a:t>7345 to 7348, inclusive (meaning </a:t>
            </a:r>
            <a:r>
              <a:rPr lang="en-US" sz="2400" b="1" i="1" dirty="0"/>
              <a:t>all</a:t>
            </a:r>
            <a:r>
              <a:rPr lang="en-US" sz="2400" dirty="0"/>
              <a:t> the DCs from 7345 to 7348)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530550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726160"/>
          </a:xfrm>
        </p:spPr>
        <p:txBody>
          <a:bodyPr/>
          <a:lstStyle/>
          <a:p>
            <a:r>
              <a:rPr lang="en-US" dirty="0"/>
              <a:t>Pyramiding: Endocrine</a:t>
            </a:r>
          </a:p>
        </p:txBody>
      </p:sp>
      <p:sp>
        <p:nvSpPr>
          <p:cNvPr id="5" name="Content Placeholder 4"/>
          <p:cNvSpPr>
            <a:spLocks noGrp="1"/>
          </p:cNvSpPr>
          <p:nvPr>
            <p:ph idx="1"/>
            <p:custDataLst>
              <p:tags r:id="rId2"/>
            </p:custDataLst>
          </p:nvPr>
        </p:nvSpPr>
        <p:spPr>
          <a:xfrm>
            <a:off x="317241" y="1692275"/>
            <a:ext cx="8528179" cy="4671203"/>
          </a:xfrm>
        </p:spPr>
        <p:txBody>
          <a:bodyPr>
            <a:normAutofit fontScale="92500" lnSpcReduction="10000"/>
          </a:bodyPr>
          <a:lstStyle/>
          <a:p>
            <a:pPr marL="228600" indent="-228600">
              <a:lnSpc>
                <a:spcPct val="120000"/>
              </a:lnSpc>
              <a:spcAft>
                <a:spcPts val="0"/>
              </a:spcAft>
            </a:pPr>
            <a:r>
              <a:rPr lang="en-US" sz="2200" b="1" dirty="0"/>
              <a:t>Diabetic Complications</a:t>
            </a:r>
            <a:r>
              <a:rPr lang="en-US" sz="2200" dirty="0"/>
              <a:t>:</a:t>
            </a:r>
          </a:p>
          <a:p>
            <a:pPr>
              <a:lnSpc>
                <a:spcPct val="120000"/>
              </a:lnSpc>
              <a:spcAft>
                <a:spcPts val="0"/>
              </a:spcAft>
            </a:pPr>
            <a:endParaRPr lang="en-US" sz="2200" dirty="0"/>
          </a:p>
          <a:p>
            <a:pPr marL="457200" lvl="1" indent="-228600">
              <a:lnSpc>
                <a:spcPct val="120000"/>
              </a:lnSpc>
              <a:spcAft>
                <a:spcPts val="0"/>
              </a:spcAft>
            </a:pPr>
            <a:r>
              <a:rPr lang="en-US" sz="2200" dirty="0"/>
              <a:t>Evaluate compensable complications of diabetes mellitus separately </a:t>
            </a:r>
            <a:r>
              <a:rPr lang="en-US" sz="2200" u="sng" dirty="0"/>
              <a:t>unless</a:t>
            </a:r>
            <a:r>
              <a:rPr lang="en-US" sz="2200" dirty="0"/>
              <a:t> they are a part of the criteria used to support a 100-percent evaluation under DC 7913.</a:t>
            </a:r>
          </a:p>
          <a:p>
            <a:pPr marL="688975" lvl="1" indent="-285750">
              <a:lnSpc>
                <a:spcPct val="110000"/>
              </a:lnSpc>
              <a:spcAft>
                <a:spcPts val="0"/>
              </a:spcAft>
            </a:pPr>
            <a:endParaRPr lang="en-US" sz="2200" dirty="0"/>
          </a:p>
          <a:p>
            <a:pPr marL="457200" lvl="1" indent="-228600">
              <a:lnSpc>
                <a:spcPct val="120000"/>
              </a:lnSpc>
              <a:spcAft>
                <a:spcPts val="0"/>
              </a:spcAft>
            </a:pPr>
            <a:r>
              <a:rPr lang="en-US" sz="2200" dirty="0"/>
              <a:t>Non-compensable complications of diabetes mellitus are considered part of the diabetic process under DC 7913.</a:t>
            </a:r>
          </a:p>
          <a:p>
            <a:pPr>
              <a:lnSpc>
                <a:spcPct val="110000"/>
              </a:lnSpc>
              <a:spcAft>
                <a:spcPts val="0"/>
              </a:spcAft>
            </a:pPr>
            <a:endParaRPr lang="en-US" sz="2200" dirty="0"/>
          </a:p>
          <a:p>
            <a:pPr marL="0" indent="0">
              <a:lnSpc>
                <a:spcPct val="120000"/>
              </a:lnSpc>
              <a:buNone/>
            </a:pPr>
            <a:r>
              <a:rPr lang="en-US" sz="2200" b="1" dirty="0"/>
              <a:t>Hyperthyroidism</a:t>
            </a:r>
            <a:r>
              <a:rPr lang="en-US" sz="2200" dirty="0"/>
              <a:t>: Symptoms of hyperthyroidism used to support the evaluation of other DCs; or, granted as separate disabilities, </a:t>
            </a:r>
            <a:r>
              <a:rPr lang="en-US" sz="2200" u="sng" dirty="0"/>
              <a:t>cannot</a:t>
            </a:r>
            <a:r>
              <a:rPr lang="en-US" sz="2200" dirty="0"/>
              <a:t> be used to support an evaluation under DC 7900.</a:t>
            </a:r>
          </a:p>
          <a:p>
            <a:pPr marL="0" indent="0">
              <a:lnSpc>
                <a:spcPct val="120000"/>
              </a:lnSpc>
              <a:buNone/>
            </a:pPr>
            <a:r>
              <a:rPr lang="en-US" sz="2100" dirty="0">
                <a:hlinkClick r:id="rId6"/>
              </a:rPr>
              <a:t>M21-1.III.iv.4.M., </a:t>
            </a:r>
            <a:r>
              <a:rPr lang="en-US" sz="2100" b="1" dirty="0">
                <a:hlinkClick r:id="rId6"/>
              </a:rPr>
              <a:t>Evaluating Thyroid Disabilities After the Initial Diagnosis</a:t>
            </a:r>
            <a:endParaRPr lang="en-US" sz="2100" dirty="0"/>
          </a:p>
          <a:p>
            <a:pPr marL="0" indent="0">
              <a:lnSpc>
                <a:spcPct val="120000"/>
              </a:lnSpc>
              <a:buNone/>
            </a:pPr>
            <a:endParaRPr lang="en-US" sz="2200" dirty="0"/>
          </a:p>
          <a:p>
            <a:pPr marL="0" indent="0">
              <a:lnSpc>
                <a:spcPct val="120000"/>
              </a:lnSpc>
              <a:buNone/>
            </a:pPr>
            <a:endParaRPr lang="en-US" sz="2200" dirty="0"/>
          </a:p>
          <a:p>
            <a:pPr marL="0" indent="0">
              <a:lnSpc>
                <a:spcPct val="120000"/>
              </a:lnSpc>
              <a:buNone/>
            </a:pPr>
            <a:endParaRPr lang="en-US" sz="2200" dirty="0"/>
          </a:p>
          <a:p>
            <a:pPr marL="0" indent="0">
              <a:lnSpc>
                <a:spcPct val="120000"/>
              </a:lnSpc>
              <a:buNone/>
            </a:pPr>
            <a:endParaRPr lang="en-US" sz="22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215235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99BD-EA81-418D-B837-B74E3FEDE834}"/>
              </a:ext>
            </a:extLst>
          </p:cNvPr>
          <p:cNvSpPr>
            <a:spLocks noGrp="1"/>
          </p:cNvSpPr>
          <p:nvPr>
            <p:ph type="title"/>
          </p:nvPr>
        </p:nvSpPr>
        <p:spPr>
          <a:xfrm>
            <a:off x="0" y="2885566"/>
            <a:ext cx="9144000" cy="1086867"/>
          </a:xfrm>
        </p:spPr>
        <p:txBody>
          <a:bodyPr/>
          <a:lstStyle/>
          <a:p>
            <a:r>
              <a:rPr lang="en-US" dirty="0"/>
              <a:t>Introduction to Rater Disability Evaluations and Pyramiding</a:t>
            </a:r>
          </a:p>
        </p:txBody>
      </p:sp>
      <p:sp>
        <p:nvSpPr>
          <p:cNvPr id="4" name="Slide Number Placeholder 3">
            <a:extLst>
              <a:ext uri="{FF2B5EF4-FFF2-40B4-BE49-F238E27FC236}">
                <a16:creationId xmlns:a16="http://schemas.microsoft.com/office/drawing/2014/main" id="{BFAF7A0E-3F75-40E8-A199-B6F1909312B2}"/>
              </a:ext>
            </a:extLst>
          </p:cNvPr>
          <p:cNvSpPr>
            <a:spLocks noGrp="1"/>
          </p:cNvSpPr>
          <p:nvPr>
            <p:ph type="sldNum" sz="quarter" idx="12"/>
          </p:nvPr>
        </p:nvSpPr>
        <p:spPr/>
        <p:txBody>
          <a:bodyPr/>
          <a:lstStyle/>
          <a:p>
            <a:fld id="{7C414AED-89CE-4A48-8B2B-1B3A5C68EA2A}" type="slidenum">
              <a:rPr lang="en-US" smtClean="0"/>
              <a:pPr/>
              <a:t>3</a:t>
            </a:fld>
            <a:endParaRPr lang="en-US" dirty="0"/>
          </a:p>
        </p:txBody>
      </p:sp>
    </p:spTree>
    <p:extLst>
      <p:ext uri="{BB962C8B-B14F-4D97-AF65-F5344CB8AC3E}">
        <p14:creationId xmlns:p14="http://schemas.microsoft.com/office/powerpoint/2010/main" val="1713318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Traumatic Brain Injury</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r>
              <a:rPr lang="en-US" sz="2000" b="1" dirty="0"/>
              <a:t>Multiple Evaluations</a:t>
            </a:r>
            <a:r>
              <a:rPr lang="en-US" sz="2000" dirty="0"/>
              <a:t>: In addition to the evaluation for TBI manifestations under DC 8045, separate evaluations of comorbid mental, neurologic, or other physical disorder can be assigned </a:t>
            </a:r>
            <a:r>
              <a:rPr lang="en-US" sz="2000" u="sng" dirty="0"/>
              <a:t>unless</a:t>
            </a:r>
            <a:r>
              <a:rPr lang="en-US" sz="2000" dirty="0"/>
              <a:t> the manifestation was used to assign an evaluation under DC 8045.</a:t>
            </a:r>
          </a:p>
          <a:p>
            <a:pPr marL="228600" indent="-228600"/>
            <a:endParaRPr lang="en-US" sz="2000" dirty="0"/>
          </a:p>
          <a:p>
            <a:pPr marL="228600" indent="-228600"/>
            <a:r>
              <a:rPr lang="en-US" sz="2000" b="1" dirty="0"/>
              <a:t>TBI and Vertigo</a:t>
            </a:r>
            <a:r>
              <a:rPr lang="en-US" sz="2000" dirty="0"/>
              <a:t>: A separate evaluation of vertigo </a:t>
            </a:r>
            <a:r>
              <a:rPr lang="en-US" sz="2000" u="sng" dirty="0"/>
              <a:t>cannot</a:t>
            </a:r>
            <a:r>
              <a:rPr lang="en-US" sz="2000" dirty="0"/>
              <a:t> be assigned. Vertigo is a subjective symptom that is already considered in the facets of TBI criteria.</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3586414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Traumatic Brain Injury</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r>
              <a:rPr lang="en-US" sz="2000" b="1" dirty="0"/>
              <a:t>TBI and Mental Disorder</a:t>
            </a:r>
            <a:r>
              <a:rPr lang="en-US" sz="2000" dirty="0"/>
              <a:t>: Sufficiently clear and unequivocal medical opinion evidence must be present to determine whether TBI and a mental disorder are distinct and can be separately evaluated.</a:t>
            </a:r>
          </a:p>
          <a:p>
            <a:pPr marL="228600" indent="-228600"/>
            <a:endParaRPr lang="en-US" sz="2000" dirty="0"/>
          </a:p>
          <a:p>
            <a:pPr marL="228600" indent="-228600"/>
            <a:r>
              <a:rPr lang="en-US" sz="2000" b="1" dirty="0"/>
              <a:t>38 CFR 3.310(d) </a:t>
            </a:r>
            <a:r>
              <a:rPr lang="en-US" sz="2000" dirty="0"/>
              <a:t>established five conditions held to be secondary to TBI dependent on the initial severity of the TBI and the period between the injury and onset of the secondary illness. Avoid pyramiding when considering the initial TBI evaluation and symptoms that are now associated with the five secondary conditions.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2008819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Peripheral Nerves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r>
              <a:rPr lang="en-US" sz="2000" b="1" dirty="0"/>
              <a:t>Upper Extremities</a:t>
            </a:r>
            <a:r>
              <a:rPr lang="en-US" sz="2000" dirty="0"/>
              <a:t>: Separate evaluations may </a:t>
            </a:r>
            <a:r>
              <a:rPr lang="en-US" sz="2000" u="sng" dirty="0"/>
              <a:t>not</a:t>
            </a:r>
            <a:r>
              <a:rPr lang="en-US" sz="2000" dirty="0"/>
              <a:t> be assigned for disability affecting multiple nerve branches of the same upper extremity.</a:t>
            </a:r>
          </a:p>
          <a:p>
            <a:pPr marL="228600" indent="-228600"/>
            <a:endParaRPr lang="en-US" sz="2000" dirty="0"/>
          </a:p>
          <a:p>
            <a:pPr marL="228600" indent="-228600"/>
            <a:r>
              <a:rPr lang="en-US" sz="2000" b="1" dirty="0"/>
              <a:t>Lower Extremities</a:t>
            </a:r>
            <a:r>
              <a:rPr lang="en-US" sz="2000" dirty="0"/>
              <a:t>: Separate evaluations for disability affecting lower extremity nerves are warranted when symptoms arise from any of the five individual nerve branches.</a:t>
            </a:r>
          </a:p>
          <a:p>
            <a:pPr marL="228600" indent="-228600"/>
            <a:endParaRPr lang="en-US" sz="2000" dirty="0"/>
          </a:p>
          <a:p>
            <a:pPr marL="0" lvl="1" indent="0">
              <a:buNone/>
            </a:pPr>
            <a:r>
              <a:rPr lang="en-US" sz="2000" b="1" dirty="0"/>
              <a:t>Note: </a:t>
            </a:r>
            <a:r>
              <a:rPr lang="en-US" sz="1800" dirty="0"/>
              <a:t>If symptoms arise from within the same nerve branch of any of the five individual nerve branches in the lower extremity, assigning separate evaluation for those symptoms would constitute </a:t>
            </a:r>
            <a:r>
              <a:rPr lang="en-US" sz="1800" u="sng" dirty="0"/>
              <a:t>pyramiding</a:t>
            </a:r>
            <a:r>
              <a:rPr lang="en-US" sz="1800" dirty="0"/>
              <a:t>.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3900192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321E-6105-489A-8973-00737072A0E9}"/>
              </a:ext>
            </a:extLst>
          </p:cNvPr>
          <p:cNvSpPr>
            <a:spLocks noGrp="1"/>
          </p:cNvSpPr>
          <p:nvPr>
            <p:ph type="title"/>
          </p:nvPr>
        </p:nvSpPr>
        <p:spPr>
          <a:xfrm>
            <a:off x="0" y="2885566"/>
            <a:ext cx="9144000" cy="1086867"/>
          </a:xfrm>
        </p:spPr>
        <p:txBody>
          <a:bodyPr/>
          <a:lstStyle/>
          <a:p>
            <a:r>
              <a:rPr lang="en-US" dirty="0"/>
              <a:t>Knowledge Check</a:t>
            </a:r>
          </a:p>
        </p:txBody>
      </p:sp>
      <p:sp>
        <p:nvSpPr>
          <p:cNvPr id="4" name="Slide Number Placeholder 3">
            <a:extLst>
              <a:ext uri="{FF2B5EF4-FFF2-40B4-BE49-F238E27FC236}">
                <a16:creationId xmlns:a16="http://schemas.microsoft.com/office/drawing/2014/main" id="{1BFBB48B-9808-4FEF-8555-E07583D3A4D2}"/>
              </a:ext>
            </a:extLst>
          </p:cNvPr>
          <p:cNvSpPr>
            <a:spLocks noGrp="1"/>
          </p:cNvSpPr>
          <p:nvPr>
            <p:ph type="sldNum" sz="quarter" idx="12"/>
          </p:nvPr>
        </p:nvSpPr>
        <p:spPr/>
        <p:txBody>
          <a:bodyPr/>
          <a:lstStyle/>
          <a:p>
            <a:fld id="{7C414AED-89CE-4A48-8B2B-1B3A5C68EA2A}" type="slidenum">
              <a:rPr lang="en-US" smtClean="0"/>
              <a:pPr/>
              <a:t>33</a:t>
            </a:fld>
            <a:endParaRPr lang="en-US" dirty="0"/>
          </a:p>
        </p:txBody>
      </p:sp>
    </p:spTree>
    <p:extLst>
      <p:ext uri="{BB962C8B-B14F-4D97-AF65-F5344CB8AC3E}">
        <p14:creationId xmlns:p14="http://schemas.microsoft.com/office/powerpoint/2010/main" val="2237689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ALS/MS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28600" indent="-228600"/>
            <a:r>
              <a:rPr lang="en-US" sz="2000" b="1" dirty="0"/>
              <a:t>Amyotrophic Lateral Sclerosis (ALS)</a:t>
            </a:r>
            <a:r>
              <a:rPr lang="en-US" sz="2000" dirty="0"/>
              <a:t>: If a single 100 percent evaluation is warranted for a complication of ALS, assign a 100 percent for that complication and separately evaluate additional complications. </a:t>
            </a:r>
            <a:r>
              <a:rPr lang="en-US" sz="2000" u="sng" dirty="0"/>
              <a:t>Do not</a:t>
            </a:r>
            <a:r>
              <a:rPr lang="en-US" sz="2000" dirty="0"/>
              <a:t> assign a separate evaluation under DC 8017; however, as this would constitute pyramiding.</a:t>
            </a:r>
          </a:p>
          <a:p>
            <a:pPr marL="228600" indent="-228600"/>
            <a:endParaRPr lang="en-US" sz="2000" dirty="0"/>
          </a:p>
          <a:p>
            <a:pPr marL="228600" indent="-228600"/>
            <a:r>
              <a:rPr lang="en-US" sz="2000" b="1" dirty="0"/>
              <a:t>Multiple Sclerosis (MS)</a:t>
            </a:r>
            <a:r>
              <a:rPr lang="en-US" sz="2000" dirty="0"/>
              <a:t>: Residuals of MS are evaluated separately when the combined evaluation for the residuals are 30 percent or greater. When residuals are separately evaluated, the minimum evaluation under DC 8018 may </a:t>
            </a:r>
            <a:r>
              <a:rPr lang="en-US" sz="2000" u="sng" dirty="0"/>
              <a:t>not</a:t>
            </a:r>
            <a:r>
              <a:rPr lang="en-US" sz="2000" dirty="0"/>
              <a:t> be concurrently assigned.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34</a:t>
            </a:fld>
            <a:endParaRPr lang="en-US" dirty="0"/>
          </a:p>
        </p:txBody>
      </p:sp>
    </p:spTree>
    <p:extLst>
      <p:ext uri="{BB962C8B-B14F-4D97-AF65-F5344CB8AC3E}">
        <p14:creationId xmlns:p14="http://schemas.microsoft.com/office/powerpoint/2010/main" val="4187295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Mental</a:t>
            </a:r>
          </a:p>
        </p:txBody>
      </p:sp>
      <p:sp>
        <p:nvSpPr>
          <p:cNvPr id="5" name="Content Placeholder 4"/>
          <p:cNvSpPr>
            <a:spLocks noGrp="1"/>
          </p:cNvSpPr>
          <p:nvPr>
            <p:ph idx="1"/>
            <p:custDataLst>
              <p:tags r:id="rId2"/>
            </p:custDataLst>
          </p:nvPr>
        </p:nvSpPr>
        <p:spPr>
          <a:xfrm>
            <a:off x="457200" y="2057400"/>
            <a:ext cx="8229600" cy="3916363"/>
          </a:xfrm>
        </p:spPr>
        <p:txBody>
          <a:bodyPr/>
          <a:lstStyle/>
          <a:p>
            <a:pPr marL="228600" indent="-228600"/>
            <a:r>
              <a:rPr lang="en-US" sz="2000" b="1" dirty="0"/>
              <a:t>Physical/Mental Disorders</a:t>
            </a:r>
            <a:r>
              <a:rPr lang="en-US" sz="2000" dirty="0"/>
              <a:t>: When a single disability has been diagnosed both as a physical condition and as a mental disorder, the rating agency shall evaluate it using a DC which represents the dominant (more disabling) aspect of the condition.</a:t>
            </a:r>
          </a:p>
          <a:p>
            <a:pPr marL="228600" indent="-228600"/>
            <a:endParaRPr lang="en-US" sz="2000" dirty="0"/>
          </a:p>
          <a:p>
            <a:pPr marL="0" lvl="1" indent="0">
              <a:buNone/>
            </a:pPr>
            <a:endParaRPr lang="en-US" sz="2000" b="1" dirty="0"/>
          </a:p>
          <a:p>
            <a:pPr marL="0" lvl="1" indent="0">
              <a:buNone/>
            </a:pPr>
            <a:endParaRPr lang="en-US" sz="2000" b="1" dirty="0"/>
          </a:p>
          <a:p>
            <a:pPr marL="0" lvl="1" indent="0">
              <a:buNone/>
            </a:pPr>
            <a:r>
              <a:rPr lang="en-US" sz="2000" b="1" dirty="0"/>
              <a:t>Important:</a:t>
            </a:r>
            <a:r>
              <a:rPr lang="en-US" sz="2000" dirty="0"/>
              <a:t> To warrant separate evaluations, the symptoms considered </a:t>
            </a:r>
            <a:r>
              <a:rPr lang="en-US" sz="2000" u="sng" dirty="0"/>
              <a:t>must</a:t>
            </a:r>
            <a:r>
              <a:rPr lang="en-US" sz="2000" dirty="0"/>
              <a:t> be distinct and not overlap.</a:t>
            </a:r>
          </a:p>
          <a:p>
            <a:pPr lvl="1">
              <a:buFont typeface="Wingdings" panose="05000000000000000000" pitchFamily="2" charset="2"/>
              <a:buChar char="§"/>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35</a:t>
            </a:fld>
            <a:endParaRPr lang="en-US" dirty="0"/>
          </a:p>
        </p:txBody>
      </p:sp>
    </p:spTree>
    <p:extLst>
      <p:ext uri="{BB962C8B-B14F-4D97-AF65-F5344CB8AC3E}">
        <p14:creationId xmlns:p14="http://schemas.microsoft.com/office/powerpoint/2010/main" val="3247844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Pyramiding: Dental and Oral Conditions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marL="228600" indent="-228600"/>
            <a:r>
              <a:rPr lang="en-US" sz="2000" b="1" dirty="0"/>
              <a:t>Inter-Incisal Motion</a:t>
            </a:r>
            <a:r>
              <a:rPr lang="en-US" sz="2000" dirty="0"/>
              <a:t>: In assigning an evaluation for TMJ or any other dental disability based on limited motion of temporomandibular articulation under DC 9905, </a:t>
            </a:r>
            <a:r>
              <a:rPr lang="en-US" sz="2000" u="sng" dirty="0"/>
              <a:t>do not</a:t>
            </a:r>
            <a:r>
              <a:rPr lang="en-US" sz="2000" dirty="0"/>
              <a:t> assign separate evaluations for limited inter-incisal motion involving each side of the jaw.  </a:t>
            </a:r>
          </a:p>
          <a:p>
            <a:pPr marL="228600" indent="-228600"/>
            <a:endParaRPr lang="en-US" sz="2000" dirty="0"/>
          </a:p>
          <a:p>
            <a:pPr marL="228600" lvl="1" indent="-228600">
              <a:tabLst>
                <a:tab pos="461963" algn="l"/>
                <a:tab pos="569913" algn="l"/>
              </a:tabLst>
            </a:pPr>
            <a:r>
              <a:rPr lang="en-US" sz="2000" dirty="0"/>
              <a:t>If both sides of the jaw are affected, use the limitation of motion on the side that affords the highest evaluation.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36</a:t>
            </a:fld>
            <a:endParaRPr lang="en-US" dirty="0"/>
          </a:p>
        </p:txBody>
      </p:sp>
    </p:spTree>
    <p:extLst>
      <p:ext uri="{BB962C8B-B14F-4D97-AF65-F5344CB8AC3E}">
        <p14:creationId xmlns:p14="http://schemas.microsoft.com/office/powerpoint/2010/main" val="1747139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321E-6105-489A-8973-00737072A0E9}"/>
              </a:ext>
            </a:extLst>
          </p:cNvPr>
          <p:cNvSpPr>
            <a:spLocks noGrp="1"/>
          </p:cNvSpPr>
          <p:nvPr>
            <p:ph type="title"/>
          </p:nvPr>
        </p:nvSpPr>
        <p:spPr>
          <a:xfrm>
            <a:off x="0" y="2885566"/>
            <a:ext cx="9144000" cy="1086867"/>
          </a:xfrm>
        </p:spPr>
        <p:txBody>
          <a:bodyPr/>
          <a:lstStyle/>
          <a:p>
            <a:r>
              <a:rPr lang="en-US" dirty="0"/>
              <a:t>Knowledge Check</a:t>
            </a:r>
          </a:p>
        </p:txBody>
      </p:sp>
      <p:sp>
        <p:nvSpPr>
          <p:cNvPr id="4" name="Slide Number Placeholder 3">
            <a:extLst>
              <a:ext uri="{FF2B5EF4-FFF2-40B4-BE49-F238E27FC236}">
                <a16:creationId xmlns:a16="http://schemas.microsoft.com/office/drawing/2014/main" id="{1BFBB48B-9808-4FEF-8555-E07583D3A4D2}"/>
              </a:ext>
            </a:extLst>
          </p:cNvPr>
          <p:cNvSpPr>
            <a:spLocks noGrp="1"/>
          </p:cNvSpPr>
          <p:nvPr>
            <p:ph type="sldNum" sz="quarter" idx="12"/>
          </p:nvPr>
        </p:nvSpPr>
        <p:spPr/>
        <p:txBody>
          <a:bodyPr/>
          <a:lstStyle/>
          <a:p>
            <a:fld id="{7C414AED-89CE-4A48-8B2B-1B3A5C68EA2A}" type="slidenum">
              <a:rPr lang="en-US" smtClean="0"/>
              <a:pPr/>
              <a:t>37</a:t>
            </a:fld>
            <a:endParaRPr lang="en-US" dirty="0"/>
          </a:p>
        </p:txBody>
      </p:sp>
    </p:spTree>
    <p:extLst>
      <p:ext uri="{BB962C8B-B14F-4D97-AF65-F5344CB8AC3E}">
        <p14:creationId xmlns:p14="http://schemas.microsoft.com/office/powerpoint/2010/main" val="3914998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67992" y="2598230"/>
            <a:ext cx="5808016" cy="340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b="1" dirty="0">
                <a:effectLst/>
              </a:rPr>
              <a:t>Points to Consider</a:t>
            </a:r>
            <a:endParaRPr lang="en-US" sz="2800" dirty="0">
              <a:effectLst/>
            </a:endParaRPr>
          </a:p>
        </p:txBody>
      </p:sp>
      <p:sp>
        <p:nvSpPr>
          <p:cNvPr id="3" name="Content Placeholder 2"/>
          <p:cNvSpPr>
            <a:spLocks noGrp="1"/>
          </p:cNvSpPr>
          <p:nvPr>
            <p:ph idx="1"/>
            <p:custDataLst>
              <p:tags r:id="rId2"/>
            </p:custDataLst>
          </p:nvPr>
        </p:nvSpPr>
        <p:spPr>
          <a:xfrm>
            <a:off x="457199" y="2030696"/>
            <a:ext cx="8229600" cy="448597"/>
          </a:xfrm>
        </p:spPr>
        <p:txBody>
          <a:bodyPr/>
          <a:lstStyle/>
          <a:p>
            <a:pPr>
              <a:spcAft>
                <a:spcPts val="600"/>
              </a:spcAft>
            </a:pPr>
            <a:r>
              <a:rPr lang="en-US" altLang="en-US" sz="2000" dirty="0"/>
              <a:t>What are the objective manifestations shown by medical evidence?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38</a:t>
            </a:fld>
            <a:endParaRPr lang="en-US" sz="1400" dirty="0"/>
          </a:p>
        </p:txBody>
      </p:sp>
    </p:spTree>
    <p:extLst>
      <p:ext uri="{BB962C8B-B14F-4D97-AF65-F5344CB8AC3E}">
        <p14:creationId xmlns:p14="http://schemas.microsoft.com/office/powerpoint/2010/main" val="4060102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Points to Consider</a:t>
            </a:r>
            <a:endParaRPr lang="en-US" sz="2800"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1191" indent="-1191">
              <a:spcAft>
                <a:spcPts val="600"/>
              </a:spcAft>
            </a:pPr>
            <a:r>
              <a:rPr lang="en-US" altLang="en-US" sz="2000" dirty="0"/>
              <a:t>What diagnostic codes in the rating schedule most accurately reflect the objective manifestations?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39</a:t>
            </a:fld>
            <a:endParaRPr lang="en-US" sz="1400" dirty="0"/>
          </a:p>
        </p:txBody>
      </p:sp>
      <p:sp>
        <p:nvSpPr>
          <p:cNvPr id="14" name="Rectangle 13">
            <a:extLst>
              <a:ext uri="{FF2B5EF4-FFF2-40B4-BE49-F238E27FC236}">
                <a16:creationId xmlns:a16="http://schemas.microsoft.com/office/drawing/2014/main" id="{33F4D788-49BD-439B-8159-9E3EA9D52CDB}"/>
              </a:ext>
            </a:extLst>
          </p:cNvPr>
          <p:cNvSpPr/>
          <p:nvPr>
            <p:custDataLst>
              <p:tags r:id="rId4"/>
            </p:custDataLst>
          </p:nvPr>
        </p:nvSpPr>
        <p:spPr>
          <a:xfrm rot="20449635">
            <a:off x="841147" y="2945356"/>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5260?</a:t>
            </a:r>
          </a:p>
        </p:txBody>
      </p:sp>
      <p:sp>
        <p:nvSpPr>
          <p:cNvPr id="15" name="Rectangle 14">
            <a:extLst>
              <a:ext uri="{FF2B5EF4-FFF2-40B4-BE49-F238E27FC236}">
                <a16:creationId xmlns:a16="http://schemas.microsoft.com/office/drawing/2014/main" id="{306B8630-0279-4D9B-84D8-71678272F5F6}"/>
              </a:ext>
            </a:extLst>
          </p:cNvPr>
          <p:cNvSpPr/>
          <p:nvPr>
            <p:custDataLst>
              <p:tags r:id="rId5"/>
            </p:custDataLst>
          </p:nvPr>
        </p:nvSpPr>
        <p:spPr>
          <a:xfrm rot="746643">
            <a:off x="1935248" y="4067155"/>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7331?</a:t>
            </a:r>
          </a:p>
        </p:txBody>
      </p:sp>
      <p:sp>
        <p:nvSpPr>
          <p:cNvPr id="16" name="Rectangle 15">
            <a:extLst>
              <a:ext uri="{FF2B5EF4-FFF2-40B4-BE49-F238E27FC236}">
                <a16:creationId xmlns:a16="http://schemas.microsoft.com/office/drawing/2014/main" id="{A423F1B8-0E36-4F12-B607-B23AD730A827}"/>
              </a:ext>
            </a:extLst>
          </p:cNvPr>
          <p:cNvSpPr/>
          <p:nvPr>
            <p:custDataLst>
              <p:tags r:id="rId6"/>
            </p:custDataLst>
          </p:nvPr>
        </p:nvSpPr>
        <p:spPr>
          <a:xfrm rot="21194987">
            <a:off x="1059317" y="5241215"/>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5242?</a:t>
            </a:r>
          </a:p>
        </p:txBody>
      </p:sp>
      <p:sp>
        <p:nvSpPr>
          <p:cNvPr id="17" name="Rectangle 16">
            <a:extLst>
              <a:ext uri="{FF2B5EF4-FFF2-40B4-BE49-F238E27FC236}">
                <a16:creationId xmlns:a16="http://schemas.microsoft.com/office/drawing/2014/main" id="{9628DC1F-9A46-4874-B6EE-471DD464ECDF}"/>
              </a:ext>
            </a:extLst>
          </p:cNvPr>
          <p:cNvSpPr/>
          <p:nvPr>
            <p:custDataLst>
              <p:tags r:id="rId7"/>
            </p:custDataLst>
          </p:nvPr>
        </p:nvSpPr>
        <p:spPr>
          <a:xfrm rot="746643">
            <a:off x="3872907" y="3152401"/>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5261?</a:t>
            </a:r>
          </a:p>
        </p:txBody>
      </p:sp>
      <p:sp>
        <p:nvSpPr>
          <p:cNvPr id="18" name="Rectangle 17">
            <a:extLst>
              <a:ext uri="{FF2B5EF4-FFF2-40B4-BE49-F238E27FC236}">
                <a16:creationId xmlns:a16="http://schemas.microsoft.com/office/drawing/2014/main" id="{AD1BD015-3909-47FE-9845-0A23888A4C33}"/>
              </a:ext>
            </a:extLst>
          </p:cNvPr>
          <p:cNvSpPr/>
          <p:nvPr>
            <p:custDataLst>
              <p:tags r:id="rId8"/>
            </p:custDataLst>
          </p:nvPr>
        </p:nvSpPr>
        <p:spPr>
          <a:xfrm rot="19542130">
            <a:off x="3951134" y="4770168"/>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7342?</a:t>
            </a:r>
          </a:p>
        </p:txBody>
      </p:sp>
      <p:sp>
        <p:nvSpPr>
          <p:cNvPr id="19" name="Rectangle 18">
            <a:extLst>
              <a:ext uri="{FF2B5EF4-FFF2-40B4-BE49-F238E27FC236}">
                <a16:creationId xmlns:a16="http://schemas.microsoft.com/office/drawing/2014/main" id="{52E8CD13-FCC0-45B9-B99D-A5487F37B47E}"/>
              </a:ext>
            </a:extLst>
          </p:cNvPr>
          <p:cNvSpPr/>
          <p:nvPr>
            <p:custDataLst>
              <p:tags r:id="rId9"/>
            </p:custDataLst>
          </p:nvPr>
        </p:nvSpPr>
        <p:spPr>
          <a:xfrm rot="19542130">
            <a:off x="6405129" y="2827444"/>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5257?</a:t>
            </a:r>
          </a:p>
        </p:txBody>
      </p:sp>
      <p:sp>
        <p:nvSpPr>
          <p:cNvPr id="20" name="Rectangle 19">
            <a:extLst>
              <a:ext uri="{FF2B5EF4-FFF2-40B4-BE49-F238E27FC236}">
                <a16:creationId xmlns:a16="http://schemas.microsoft.com/office/drawing/2014/main" id="{5B8C06E5-3893-46C7-99C2-9157EA2E56B4}"/>
              </a:ext>
            </a:extLst>
          </p:cNvPr>
          <p:cNvSpPr/>
          <p:nvPr>
            <p:custDataLst>
              <p:tags r:id="rId10"/>
            </p:custDataLst>
          </p:nvPr>
        </p:nvSpPr>
        <p:spPr>
          <a:xfrm rot="21194987">
            <a:off x="6425321" y="4770167"/>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5243?</a:t>
            </a:r>
          </a:p>
        </p:txBody>
      </p:sp>
    </p:spTree>
    <p:extLst>
      <p:ext uri="{BB962C8B-B14F-4D97-AF65-F5344CB8AC3E}">
        <p14:creationId xmlns:p14="http://schemas.microsoft.com/office/powerpoint/2010/main" val="292570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99BD-EA81-418D-B837-B74E3FEDE834}"/>
              </a:ext>
            </a:extLst>
          </p:cNvPr>
          <p:cNvSpPr>
            <a:spLocks noGrp="1"/>
          </p:cNvSpPr>
          <p:nvPr>
            <p:ph type="title"/>
          </p:nvPr>
        </p:nvSpPr>
        <p:spPr/>
        <p:txBody>
          <a:bodyPr/>
          <a:lstStyle/>
          <a:p>
            <a:r>
              <a:rPr lang="en-US" dirty="0"/>
              <a:t>Purpose of Lesson</a:t>
            </a:r>
          </a:p>
        </p:txBody>
      </p:sp>
      <p:sp>
        <p:nvSpPr>
          <p:cNvPr id="3" name="Content Placeholder 2">
            <a:extLst>
              <a:ext uri="{FF2B5EF4-FFF2-40B4-BE49-F238E27FC236}">
                <a16:creationId xmlns:a16="http://schemas.microsoft.com/office/drawing/2014/main" id="{BB1C5386-5E7A-42EE-8E97-000C32CAD620}"/>
              </a:ext>
            </a:extLst>
          </p:cNvPr>
          <p:cNvSpPr>
            <a:spLocks noGrp="1"/>
          </p:cNvSpPr>
          <p:nvPr>
            <p:ph idx="1"/>
          </p:nvPr>
        </p:nvSpPr>
        <p:spPr/>
        <p:txBody>
          <a:bodyPr>
            <a:normAutofit/>
          </a:bodyPr>
          <a:lstStyle/>
          <a:p>
            <a:pPr hangingPunct="0"/>
            <a:r>
              <a:rPr lang="en-US" dirty="0"/>
              <a:t>This lesson is intended to provide students with a general overview in the avoidance of pyramiding within a rating decision. This lesson will contain discussions and exercises that will allow you to gain a better understanding of: </a:t>
            </a:r>
          </a:p>
          <a:p>
            <a:pPr marL="342900" lvl="0" indent="-342900" hangingPunct="0">
              <a:buFont typeface="Arial" panose="020B0604020202020204" pitchFamily="34" charset="0"/>
              <a:buChar char="•"/>
            </a:pPr>
            <a:r>
              <a:rPr lang="en-US" dirty="0"/>
              <a:t>How pyramiding is defined.</a:t>
            </a:r>
          </a:p>
          <a:p>
            <a:pPr marL="342900" lvl="0" indent="-342900" hangingPunct="0">
              <a:buFont typeface="Arial" panose="020B0604020202020204" pitchFamily="34" charset="0"/>
              <a:buChar char="•"/>
            </a:pPr>
            <a:r>
              <a:rPr lang="en-US" dirty="0"/>
              <a:t>General pyramiding principles applicable to body systems.</a:t>
            </a:r>
          </a:p>
          <a:p>
            <a:pPr marL="342900" lvl="0" indent="-342900" hangingPunct="0">
              <a:buFont typeface="Arial" panose="020B0604020202020204" pitchFamily="34" charset="0"/>
              <a:buChar char="•"/>
            </a:pPr>
            <a:r>
              <a:rPr lang="en-US" dirty="0"/>
              <a:t>Purpose of the VBMS-R Conflicts tab.</a:t>
            </a:r>
          </a:p>
        </p:txBody>
      </p:sp>
      <p:sp>
        <p:nvSpPr>
          <p:cNvPr id="4" name="Slide Number Placeholder 3">
            <a:extLst>
              <a:ext uri="{FF2B5EF4-FFF2-40B4-BE49-F238E27FC236}">
                <a16:creationId xmlns:a16="http://schemas.microsoft.com/office/drawing/2014/main" id="{BFAF7A0E-3F75-40E8-A199-B6F1909312B2}"/>
              </a:ext>
            </a:extLst>
          </p:cNvPr>
          <p:cNvSpPr>
            <a:spLocks noGrp="1"/>
          </p:cNvSpPr>
          <p:nvPr>
            <p:ph type="sldNum" sz="quarter" idx="12"/>
          </p:nvPr>
        </p:nvSpPr>
        <p:spPr/>
        <p:txBody>
          <a:bodyPr/>
          <a:lstStyle/>
          <a:p>
            <a:fld id="{7C414AED-89CE-4A48-8B2B-1B3A5C68EA2A}" type="slidenum">
              <a:rPr lang="en-US" smtClean="0"/>
              <a:pPr/>
              <a:t>4</a:t>
            </a:fld>
            <a:endParaRPr lang="en-US" dirty="0"/>
          </a:p>
        </p:txBody>
      </p:sp>
    </p:spTree>
    <p:extLst>
      <p:ext uri="{BB962C8B-B14F-4D97-AF65-F5344CB8AC3E}">
        <p14:creationId xmlns:p14="http://schemas.microsoft.com/office/powerpoint/2010/main" val="1383105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Points to Consider</a:t>
            </a:r>
            <a:endParaRPr lang="en-US" sz="2800" dirty="0"/>
          </a:p>
        </p:txBody>
      </p:sp>
      <p:sp>
        <p:nvSpPr>
          <p:cNvPr id="3" name="Content Placeholder 2"/>
          <p:cNvSpPr>
            <a:spLocks noGrp="1"/>
          </p:cNvSpPr>
          <p:nvPr>
            <p:ph idx="1"/>
            <p:custDataLst>
              <p:tags r:id="rId2"/>
            </p:custDataLst>
          </p:nvPr>
        </p:nvSpPr>
        <p:spPr>
          <a:xfrm>
            <a:off x="457199" y="1880496"/>
            <a:ext cx="8229600" cy="983255"/>
          </a:xfrm>
        </p:spPr>
        <p:txBody>
          <a:bodyPr>
            <a:normAutofit lnSpcReduction="10000"/>
          </a:bodyPr>
          <a:lstStyle/>
          <a:p>
            <a:pPr>
              <a:spcAft>
                <a:spcPts val="600"/>
              </a:spcAft>
            </a:pPr>
            <a:r>
              <a:rPr lang="en-US" altLang="en-US" sz="2000" dirty="0"/>
              <a:t>Are the manifestations of the disability covered under one diagnostic code that is duplicative or overlapping of manifestations covered under another diagnostic code?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40</a:t>
            </a:fld>
            <a:endParaRPr lang="en-US" sz="1400" dirty="0"/>
          </a:p>
        </p:txBody>
      </p:sp>
      <p:pic>
        <p:nvPicPr>
          <p:cNvPr id="2050" name="Picture 2" descr="C:\Users\VBABALLuzadE\AppData\Local\Microsoft\Windows\Temporary Internet Files\Content.IE5\57X13BVR\19287364-Suspecting-emoticon-Stock-Vector-smiley-face-emoticon[1].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177851" y="3036584"/>
            <a:ext cx="2788298" cy="273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384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Remember</a:t>
            </a:r>
            <a:endParaRPr lang="en-US" sz="2800" dirty="0"/>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41</a:t>
            </a:fld>
            <a:endParaRPr lang="en-US" sz="1400" dirty="0"/>
          </a:p>
        </p:txBody>
      </p:sp>
      <p:sp>
        <p:nvSpPr>
          <p:cNvPr id="5" name="TextBox 4">
            <a:extLst>
              <a:ext uri="{FF2B5EF4-FFF2-40B4-BE49-F238E27FC236}">
                <a16:creationId xmlns:a16="http://schemas.microsoft.com/office/drawing/2014/main" id="{952E79D5-D1FC-4D72-9D98-CAD4C1C37216}"/>
              </a:ext>
            </a:extLst>
          </p:cNvPr>
          <p:cNvSpPr txBox="1"/>
          <p:nvPr>
            <p:custDataLst>
              <p:tags r:id="rId3"/>
            </p:custDataLst>
          </p:nvPr>
        </p:nvSpPr>
        <p:spPr>
          <a:xfrm>
            <a:off x="462116" y="2093387"/>
            <a:ext cx="8219768" cy="707886"/>
          </a:xfrm>
          <a:prstGeom prst="rect">
            <a:avLst/>
          </a:prstGeom>
          <a:noFill/>
        </p:spPr>
        <p:txBody>
          <a:bodyPr wrap="square" rtlCol="0">
            <a:spAutoFit/>
          </a:bodyPr>
          <a:lstStyle/>
          <a:p>
            <a:pPr>
              <a:spcAft>
                <a:spcPts val="600"/>
              </a:spcAft>
            </a:pPr>
            <a:r>
              <a:rPr lang="en-US" altLang="en-US" sz="2000" dirty="0"/>
              <a:t>Some sections of the code are specifically written to address potential pyramiding.</a:t>
            </a:r>
          </a:p>
        </p:txBody>
      </p:sp>
    </p:spTree>
    <p:extLst>
      <p:ext uri="{BB962C8B-B14F-4D97-AF65-F5344CB8AC3E}">
        <p14:creationId xmlns:p14="http://schemas.microsoft.com/office/powerpoint/2010/main" val="3571211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BBBCD9-1CDB-4346-A92C-58743523AF04}"/>
              </a:ext>
            </a:extLst>
          </p:cNvPr>
          <p:cNvSpPr>
            <a:spLocks noGrp="1"/>
          </p:cNvSpPr>
          <p:nvPr>
            <p:ph type="title"/>
            <p:custDataLst>
              <p:tags r:id="rId1"/>
            </p:custDataLst>
          </p:nvPr>
        </p:nvSpPr>
        <p:spPr>
          <a:xfrm>
            <a:off x="274320" y="817615"/>
            <a:ext cx="8595361" cy="631357"/>
          </a:xfrm>
        </p:spPr>
        <p:txBody>
          <a:bodyPr/>
          <a:lstStyle/>
          <a:p>
            <a:r>
              <a:rPr lang="en-US" sz="2800" b="1" dirty="0"/>
              <a:t>Topic 2: Review of VBMS R Conflicts Tab</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42</a:t>
            </a:fld>
            <a:endParaRPr lang="en-US" dirty="0"/>
          </a:p>
        </p:txBody>
      </p:sp>
      <p:sp>
        <p:nvSpPr>
          <p:cNvPr id="2" name="TextBox 1">
            <a:extLst>
              <a:ext uri="{FF2B5EF4-FFF2-40B4-BE49-F238E27FC236}">
                <a16:creationId xmlns:a16="http://schemas.microsoft.com/office/drawing/2014/main" id="{56CFB2EC-E447-4A41-8109-517FC66FD052}"/>
              </a:ext>
            </a:extLst>
          </p:cNvPr>
          <p:cNvSpPr txBox="1"/>
          <p:nvPr/>
        </p:nvSpPr>
        <p:spPr>
          <a:xfrm>
            <a:off x="274320" y="1693467"/>
            <a:ext cx="8595361" cy="4108817"/>
          </a:xfrm>
          <a:prstGeom prst="rect">
            <a:avLst/>
          </a:prstGeom>
          <a:noFill/>
        </p:spPr>
        <p:txBody>
          <a:bodyPr wrap="square" rtlCol="0">
            <a:spAutoFit/>
          </a:bodyPr>
          <a:lstStyle/>
          <a:p>
            <a:pPr>
              <a:spcAft>
                <a:spcPts val="1200"/>
              </a:spcAft>
            </a:pPr>
            <a:r>
              <a:rPr lang="en-US" sz="2000" dirty="0"/>
              <a:t>The lesson informs trainees that the Conflicts tab in VBMS R is programmed to assist with identifying and resolving pyramiding issues. When this warning message is flashing it is important for the RVSR to further investigate this issue to ensure a pyramiding situation does not exist.</a:t>
            </a:r>
          </a:p>
          <a:p>
            <a:pPr>
              <a:spcAft>
                <a:spcPts val="600"/>
              </a:spcAft>
            </a:pPr>
            <a:r>
              <a:rPr lang="en-US" sz="2000" dirty="0"/>
              <a:t>Topic objectives:</a:t>
            </a:r>
          </a:p>
          <a:p>
            <a:pPr marL="285750" indent="-285750">
              <a:spcAft>
                <a:spcPts val="600"/>
              </a:spcAft>
              <a:buFont typeface="Arial" panose="020B0604020202020204" pitchFamily="34" charset="0"/>
              <a:buChar char="•"/>
            </a:pPr>
            <a:r>
              <a:rPr lang="en-US" sz="2000" dirty="0"/>
              <a:t>Discuss how the Conflicts tab in VBMS R assists with preventing Pyramiding </a:t>
            </a:r>
          </a:p>
          <a:p>
            <a:pPr>
              <a:spcAft>
                <a:spcPts val="600"/>
              </a:spcAft>
            </a:pPr>
            <a:r>
              <a:rPr lang="en-US" sz="2000" dirty="0"/>
              <a:t>The following topic teaching points support the topic objectives: </a:t>
            </a:r>
          </a:p>
          <a:p>
            <a:pPr marL="285750" indent="-285750">
              <a:buFont typeface="Arial" panose="020B0604020202020204" pitchFamily="34" charset="0"/>
              <a:buChar char="•"/>
            </a:pPr>
            <a:r>
              <a:rPr lang="en-US" sz="2000" dirty="0"/>
              <a:t>Review of VBMS R Conflicts tab</a:t>
            </a:r>
          </a:p>
          <a:p>
            <a:endParaRPr lang="en-US" dirty="0"/>
          </a:p>
          <a:p>
            <a:endParaRPr lang="en-US" dirty="0"/>
          </a:p>
        </p:txBody>
      </p:sp>
    </p:spTree>
    <p:extLst>
      <p:ext uri="{BB962C8B-B14F-4D97-AF65-F5344CB8AC3E}">
        <p14:creationId xmlns:p14="http://schemas.microsoft.com/office/powerpoint/2010/main" val="2677300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Review of VBMS R Conflicts Tab</a:t>
            </a:r>
            <a:endParaRPr lang="en-US" sz="2800" dirty="0"/>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43</a:t>
            </a:fld>
            <a:endParaRPr lang="en-US" sz="1400" dirty="0"/>
          </a:p>
        </p:txBody>
      </p:sp>
      <p:sp>
        <p:nvSpPr>
          <p:cNvPr id="5" name="TextBox 4">
            <a:extLst>
              <a:ext uri="{FF2B5EF4-FFF2-40B4-BE49-F238E27FC236}">
                <a16:creationId xmlns:a16="http://schemas.microsoft.com/office/drawing/2014/main" id="{952E79D5-D1FC-4D72-9D98-CAD4C1C37216}"/>
              </a:ext>
            </a:extLst>
          </p:cNvPr>
          <p:cNvSpPr txBox="1"/>
          <p:nvPr>
            <p:custDataLst>
              <p:tags r:id="rId3"/>
            </p:custDataLst>
          </p:nvPr>
        </p:nvSpPr>
        <p:spPr>
          <a:xfrm>
            <a:off x="462116" y="2113935"/>
            <a:ext cx="8219768" cy="707886"/>
          </a:xfrm>
          <a:prstGeom prst="rect">
            <a:avLst/>
          </a:prstGeom>
          <a:noFill/>
        </p:spPr>
        <p:txBody>
          <a:bodyPr wrap="square" rtlCol="0">
            <a:spAutoFit/>
          </a:bodyPr>
          <a:lstStyle/>
          <a:p>
            <a:pPr>
              <a:spcAft>
                <a:spcPts val="600"/>
              </a:spcAft>
            </a:pPr>
            <a:r>
              <a:rPr lang="en-US" altLang="en-US" sz="2000" dirty="0"/>
              <a:t>Some sections of the code are specifically written to address potential pyramiding.</a:t>
            </a:r>
          </a:p>
        </p:txBody>
      </p:sp>
    </p:spTree>
    <p:extLst>
      <p:ext uri="{BB962C8B-B14F-4D97-AF65-F5344CB8AC3E}">
        <p14:creationId xmlns:p14="http://schemas.microsoft.com/office/powerpoint/2010/main" val="4099921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0"/>
            <a:ext cx="9144000" cy="697546"/>
          </a:xfrm>
        </p:spPr>
        <p:txBody>
          <a:bodyPr>
            <a:normAutofit/>
          </a:bodyPr>
          <a:lstStyle/>
          <a:p>
            <a:r>
              <a:rPr lang="en-US" sz="2800" dirty="0"/>
              <a:t>VBMS-R Conflicts Tab</a:t>
            </a:r>
          </a:p>
        </p:txBody>
      </p:sp>
      <p:pic>
        <p:nvPicPr>
          <p:cNvPr id="5"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362607" y="1932526"/>
            <a:ext cx="8418786" cy="4440139"/>
          </a:xfrm>
          <a:prstGeom prst="rect">
            <a:avLst/>
          </a:prstGeom>
          <a:noFill/>
          <a:ln w="22225" cap="sq">
            <a:solidFill>
              <a:schemeClr val="tx1"/>
            </a:solidFill>
            <a:miter lim="800000"/>
            <a:extLst>
              <a:ext uri="{C807C97D-BFC1-408E-A445-0C87EB9F89A2}">
                <ask:lineSketchStyleProps xmlns:ask="http://schemas.microsoft.com/office/drawing/2018/sketchyshapes">
                  <ask:type>
                    <ask:lineSketchNone/>
                  </ask:type>
                </ask:lineSketchStyleProps>
              </a:ext>
            </a:extLst>
          </a:ln>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44</a:t>
            </a:fld>
            <a:endParaRPr lang="en-US" sz="1400" dirty="0"/>
          </a:p>
        </p:txBody>
      </p:sp>
    </p:spTree>
    <p:extLst>
      <p:ext uri="{BB962C8B-B14F-4D97-AF65-F5344CB8AC3E}">
        <p14:creationId xmlns:p14="http://schemas.microsoft.com/office/powerpoint/2010/main" val="33476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0"/>
            <a:ext cx="9144000" cy="641276"/>
          </a:xfrm>
        </p:spPr>
        <p:txBody>
          <a:bodyPr>
            <a:normAutofit/>
          </a:bodyPr>
          <a:lstStyle/>
          <a:p>
            <a:r>
              <a:rPr lang="en-US" sz="2800" dirty="0"/>
              <a:t>VBMS-R Conflicts Tab</a:t>
            </a:r>
          </a:p>
        </p:txBody>
      </p:sp>
      <p:pic>
        <p:nvPicPr>
          <p:cNvPr id="5"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225083" y="1771871"/>
            <a:ext cx="8665699" cy="4558591"/>
          </a:xfrm>
          <a:prstGeom prst="rect">
            <a:avLst/>
          </a:prstGeom>
          <a:noFill/>
          <a:ln w="22225" cap="sq">
            <a:solidFill>
              <a:schemeClr val="tx1"/>
            </a:solidFill>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45</a:t>
            </a:fld>
            <a:endParaRPr lang="en-US" dirty="0"/>
          </a:p>
        </p:txBody>
      </p:sp>
    </p:spTree>
    <p:extLst>
      <p:ext uri="{BB962C8B-B14F-4D97-AF65-F5344CB8AC3E}">
        <p14:creationId xmlns:p14="http://schemas.microsoft.com/office/powerpoint/2010/main" val="2816090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669411"/>
          </a:xfrm>
        </p:spPr>
        <p:txBody>
          <a:bodyPr>
            <a:normAutofit/>
          </a:bodyPr>
          <a:lstStyle/>
          <a:p>
            <a:r>
              <a:rPr lang="en-US" sz="2800" dirty="0"/>
              <a:t>VBMS-R Conflicts Tab</a:t>
            </a:r>
          </a:p>
        </p:txBody>
      </p:sp>
      <p:pic>
        <p:nvPicPr>
          <p:cNvPr id="5"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337625" y="1750213"/>
            <a:ext cx="8468750" cy="4608384"/>
          </a:xfrm>
          <a:prstGeom prst="rect">
            <a:avLst/>
          </a:prstGeom>
          <a:noFill/>
          <a:ln w="22225" cap="sq">
            <a:solidFill>
              <a:schemeClr val="tx1"/>
            </a:solidFill>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46</a:t>
            </a:fld>
            <a:endParaRPr lang="en-US" sz="1400" dirty="0"/>
          </a:p>
        </p:txBody>
      </p:sp>
    </p:spTree>
    <p:extLst>
      <p:ext uri="{BB962C8B-B14F-4D97-AF65-F5344CB8AC3E}">
        <p14:creationId xmlns:p14="http://schemas.microsoft.com/office/powerpoint/2010/main" val="2706752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Remember: Pyramiding is:</a:t>
            </a:r>
            <a:endParaRPr lang="en-US" altLang="en-US" dirty="0">
              <a:effectLst/>
            </a:endParaRPr>
          </a:p>
        </p:txBody>
      </p:sp>
      <p:sp>
        <p:nvSpPr>
          <p:cNvPr id="57347" name="Content Placeholder 2"/>
          <p:cNvSpPr>
            <a:spLocks noGrp="1"/>
          </p:cNvSpPr>
          <p:nvPr>
            <p:ph idx="1"/>
            <p:custDataLst>
              <p:tags r:id="rId2"/>
            </p:custDataLst>
          </p:nvPr>
        </p:nvSpPr>
        <p:spPr>
          <a:xfrm>
            <a:off x="422032" y="2223083"/>
            <a:ext cx="8285870" cy="4037040"/>
          </a:xfrm>
        </p:spPr>
        <p:txBody>
          <a:bodyPr>
            <a:noAutofit/>
          </a:bodyPr>
          <a:lstStyle/>
          <a:p>
            <a:pPr marL="228600" indent="-228600"/>
            <a:r>
              <a:rPr lang="en-US" sz="2000" b="1" i="1" dirty="0"/>
              <a:t>Pyramiding</a:t>
            </a:r>
            <a:r>
              <a:rPr lang="en-US" sz="2000" dirty="0"/>
              <a:t> is rating the same manifestations of a disability under two separate DCs.  </a:t>
            </a:r>
          </a:p>
          <a:p>
            <a:pPr marL="228600" indent="-228600"/>
            <a:endParaRPr lang="en-US" sz="2000" dirty="0"/>
          </a:p>
          <a:p>
            <a:pPr marL="228600" indent="-228600"/>
            <a:r>
              <a:rPr lang="en-US" sz="2000" dirty="0"/>
              <a:t>Disability from injuries to the muscles, nerves, and joints of an extremity may overlap to a great extent so that special rules are included in the appropriate bodily system for their evaluation.</a:t>
            </a:r>
          </a:p>
          <a:p>
            <a:pPr marL="0" indent="0">
              <a:buClr>
                <a:schemeClr val="tx1"/>
              </a:buClr>
              <a:buNone/>
            </a:pPr>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47</a:t>
            </a:fld>
            <a:endParaRPr lang="en-US" dirty="0"/>
          </a:p>
        </p:txBody>
      </p:sp>
    </p:spTree>
    <p:extLst>
      <p:ext uri="{BB962C8B-B14F-4D97-AF65-F5344CB8AC3E}">
        <p14:creationId xmlns:p14="http://schemas.microsoft.com/office/powerpoint/2010/main" val="239522146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321E-6105-489A-8973-00737072A0E9}"/>
              </a:ext>
            </a:extLst>
          </p:cNvPr>
          <p:cNvSpPr>
            <a:spLocks noGrp="1"/>
          </p:cNvSpPr>
          <p:nvPr>
            <p:ph type="title"/>
          </p:nvPr>
        </p:nvSpPr>
        <p:spPr/>
        <p:txBody>
          <a:bodyPr/>
          <a:lstStyle/>
          <a:p>
            <a:r>
              <a:rPr lang="en-US" dirty="0"/>
              <a:t>Knowledge Check Discussion</a:t>
            </a:r>
          </a:p>
        </p:txBody>
      </p:sp>
      <p:sp>
        <p:nvSpPr>
          <p:cNvPr id="3" name="Content Placeholder 2">
            <a:extLst>
              <a:ext uri="{FF2B5EF4-FFF2-40B4-BE49-F238E27FC236}">
                <a16:creationId xmlns:a16="http://schemas.microsoft.com/office/drawing/2014/main" id="{6004E5EF-7CAF-4F72-9E01-8FA749D88856}"/>
              </a:ext>
            </a:extLst>
          </p:cNvPr>
          <p:cNvSpPr>
            <a:spLocks noGrp="1"/>
          </p:cNvSpPr>
          <p:nvPr>
            <p:ph idx="1"/>
          </p:nvPr>
        </p:nvSpPr>
        <p:spPr/>
        <p:txBody>
          <a:bodyPr/>
          <a:lstStyle/>
          <a:p>
            <a:r>
              <a:rPr lang="en-US" dirty="0"/>
              <a:t>The following questions are designed to determine if you can recall the  topics just discussed:</a:t>
            </a:r>
          </a:p>
          <a:p>
            <a:endParaRPr lang="en-US" dirty="0"/>
          </a:p>
          <a:p>
            <a:pPr marL="342900" indent="-342900" hangingPunct="0">
              <a:buFont typeface="Arial" panose="020B0604020202020204" pitchFamily="34" charset="0"/>
              <a:buChar char="•"/>
            </a:pPr>
            <a:r>
              <a:rPr lang="en-US" dirty="0"/>
              <a:t>As you navigate through the VBMS-R </a:t>
            </a:r>
            <a:r>
              <a:rPr lang="en-US" b="1" dirty="0"/>
              <a:t>Conflicts tab</a:t>
            </a:r>
            <a:r>
              <a:rPr lang="en-US" dirty="0"/>
              <a:t> ensure you ask questions of students to determine their understanding of the process. Pose questions and what if scenarios to illicit critical thinking. </a:t>
            </a:r>
          </a:p>
        </p:txBody>
      </p:sp>
      <p:sp>
        <p:nvSpPr>
          <p:cNvPr id="4" name="Slide Number Placeholder 3">
            <a:extLst>
              <a:ext uri="{FF2B5EF4-FFF2-40B4-BE49-F238E27FC236}">
                <a16:creationId xmlns:a16="http://schemas.microsoft.com/office/drawing/2014/main" id="{1BFBB48B-9808-4FEF-8555-E07583D3A4D2}"/>
              </a:ext>
            </a:extLst>
          </p:cNvPr>
          <p:cNvSpPr>
            <a:spLocks noGrp="1"/>
          </p:cNvSpPr>
          <p:nvPr>
            <p:ph type="sldNum" sz="quarter" idx="12"/>
          </p:nvPr>
        </p:nvSpPr>
        <p:spPr/>
        <p:txBody>
          <a:bodyPr/>
          <a:lstStyle/>
          <a:p>
            <a:fld id="{7C414AED-89CE-4A48-8B2B-1B3A5C68EA2A}" type="slidenum">
              <a:rPr lang="en-US" smtClean="0"/>
              <a:pPr/>
              <a:t>48</a:t>
            </a:fld>
            <a:endParaRPr lang="en-US" dirty="0"/>
          </a:p>
        </p:txBody>
      </p:sp>
    </p:spTree>
    <p:extLst>
      <p:ext uri="{BB962C8B-B14F-4D97-AF65-F5344CB8AC3E}">
        <p14:creationId xmlns:p14="http://schemas.microsoft.com/office/powerpoint/2010/main" val="2885941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dirty="0">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49</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C40A-DE36-44E6-B0CD-5A40BD7AC0B3}"/>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B2754D4C-6428-4F4E-9365-3F1DABA29690}"/>
              </a:ext>
            </a:extLst>
          </p:cNvPr>
          <p:cNvSpPr>
            <a:spLocks noGrp="1"/>
          </p:cNvSpPr>
          <p:nvPr>
            <p:ph idx="1"/>
          </p:nvPr>
        </p:nvSpPr>
        <p:spPr/>
        <p:txBody>
          <a:bodyPr/>
          <a:lstStyle/>
          <a:p>
            <a:r>
              <a:rPr lang="en-US" dirty="0"/>
              <a:t>Have you ever considered the prohibition against pyramiding; or, had difficulty understanding the regulations while evaluating various disabilities? Properly understanding 38 CFR 4.14, Avoidance of Pyramiding is imperative to ensure you provide accurate and consistent rating decisions while avoiding instances of pyramiding.</a:t>
            </a:r>
          </a:p>
        </p:txBody>
      </p:sp>
      <p:sp>
        <p:nvSpPr>
          <p:cNvPr id="4" name="Slide Number Placeholder 3">
            <a:extLst>
              <a:ext uri="{FF2B5EF4-FFF2-40B4-BE49-F238E27FC236}">
                <a16:creationId xmlns:a16="http://schemas.microsoft.com/office/drawing/2014/main" id="{1DCA2144-5664-4552-BACE-73A53A9943E1}"/>
              </a:ext>
            </a:extLst>
          </p:cNvPr>
          <p:cNvSpPr>
            <a:spLocks noGrp="1"/>
          </p:cNvSpPr>
          <p:nvPr>
            <p:ph type="sldNum" sz="quarter" idx="12"/>
          </p:nvPr>
        </p:nvSpPr>
        <p:spPr/>
        <p:txBody>
          <a:bodyPr/>
          <a:lstStyle/>
          <a:p>
            <a:fld id="{7C414AED-89CE-4A48-8B2B-1B3A5C68EA2A}" type="slidenum">
              <a:rPr lang="en-US" smtClean="0"/>
              <a:pPr/>
              <a:t>5</a:t>
            </a:fld>
            <a:endParaRPr lang="en-US" dirty="0"/>
          </a:p>
        </p:txBody>
      </p:sp>
    </p:spTree>
    <p:extLst>
      <p:ext uri="{BB962C8B-B14F-4D97-AF65-F5344CB8AC3E}">
        <p14:creationId xmlns:p14="http://schemas.microsoft.com/office/powerpoint/2010/main" val="99685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Lesson Objectives</a:t>
            </a:r>
          </a:p>
        </p:txBody>
      </p:sp>
      <p:sp>
        <p:nvSpPr>
          <p:cNvPr id="3" name="Content Placeholder 2"/>
          <p:cNvSpPr>
            <a:spLocks noGrp="1"/>
          </p:cNvSpPr>
          <p:nvPr>
            <p:ph idx="1"/>
            <p:custDataLst>
              <p:tags r:id="rId2"/>
            </p:custDataLst>
          </p:nvPr>
        </p:nvSpPr>
        <p:spPr>
          <a:xfrm>
            <a:off x="457200" y="1661020"/>
            <a:ext cx="8229600" cy="4274369"/>
          </a:xfrm>
        </p:spPr>
        <p:txBody>
          <a:bodyPr>
            <a:noAutofit/>
          </a:bodyPr>
          <a:lstStyle/>
          <a:p>
            <a:pPr marL="0" indent="0" hangingPunct="0">
              <a:buNone/>
            </a:pPr>
            <a:r>
              <a:rPr lang="en-US" sz="2000" dirty="0"/>
              <a:t>In order to accomplish the purpose of this lesson, the RVSR, DRO, or RQRS will be required to accomplish the following lesson objectives.</a:t>
            </a:r>
          </a:p>
          <a:p>
            <a:pPr marL="0" indent="0" hangingPunct="0">
              <a:buNone/>
            </a:pPr>
            <a:r>
              <a:rPr lang="en-US" sz="2000" dirty="0"/>
              <a:t>The</a:t>
            </a:r>
            <a:r>
              <a:rPr lang="en-US" sz="2000" b="1" dirty="0"/>
              <a:t> </a:t>
            </a:r>
            <a:r>
              <a:rPr lang="en-US" sz="2000" dirty="0"/>
              <a:t>VSR, RVSR, or DRO will be able to:  </a:t>
            </a:r>
            <a:br>
              <a:rPr lang="en-US" dirty="0"/>
            </a:br>
            <a:endParaRPr lang="en-US" dirty="0"/>
          </a:p>
          <a:p>
            <a:pPr lvl="0" hangingPunct="0"/>
            <a:r>
              <a:rPr lang="en-US" sz="2000" dirty="0"/>
              <a:t>Define pyramiding.</a:t>
            </a:r>
          </a:p>
          <a:p>
            <a:pPr lvl="0" hangingPunct="0"/>
            <a:r>
              <a:rPr lang="en-US" sz="2000" dirty="0"/>
              <a:t>Identify the prohibition against pyramiding.</a:t>
            </a:r>
          </a:p>
          <a:p>
            <a:pPr lvl="0" hangingPunct="0"/>
            <a:r>
              <a:rPr lang="en-US" sz="2000" dirty="0"/>
              <a:t>Recognize specific pyramiding principles and how they are applicable to each of the body systems.</a:t>
            </a:r>
          </a:p>
          <a:p>
            <a:r>
              <a:rPr lang="en-US" sz="2000" dirty="0"/>
              <a:t>Discuss how the Conflicts tab in VBMS R assists with preventing pyramiding.</a:t>
            </a:r>
            <a:br>
              <a:rPr lang="en-US" sz="2000" dirty="0"/>
            </a:br>
            <a:endParaRPr lang="en-US" sz="2000" dirty="0"/>
          </a:p>
          <a:p>
            <a:pPr lvl="0" hangingPunct="0"/>
            <a:endParaRPr lang="en-US" dirty="0"/>
          </a:p>
          <a:p>
            <a:pPr>
              <a:defRPr/>
            </a:pPr>
            <a:endParaRPr lang="en-US" sz="2000" dirty="0"/>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References</a:t>
            </a:r>
          </a:p>
        </p:txBody>
      </p:sp>
      <p:sp>
        <p:nvSpPr>
          <p:cNvPr id="56323" name="Content Placeholder 2"/>
          <p:cNvSpPr>
            <a:spLocks noGrp="1"/>
          </p:cNvSpPr>
          <p:nvPr>
            <p:ph idx="1"/>
            <p:custDataLst>
              <p:tags r:id="rId2"/>
            </p:custDataLst>
          </p:nvPr>
        </p:nvSpPr>
        <p:spPr>
          <a:xfrm>
            <a:off x="831574" y="2057400"/>
            <a:ext cx="7480852" cy="3916363"/>
          </a:xfrm>
        </p:spPr>
        <p:txBody>
          <a:bodyPr>
            <a:normAutofit/>
          </a:bodyPr>
          <a:lstStyle/>
          <a:p>
            <a:pPr>
              <a:buClr>
                <a:schemeClr val="tx1"/>
              </a:buClr>
            </a:pPr>
            <a:r>
              <a:rPr lang="en-US" sz="2000" dirty="0"/>
              <a:t>38 CFR§4.14 - Avoidance of Pyramiding</a:t>
            </a:r>
          </a:p>
          <a:p>
            <a:pPr>
              <a:buClr>
                <a:schemeClr val="tx1"/>
              </a:buClr>
            </a:pPr>
            <a:r>
              <a:rPr lang="en-US" sz="2000" dirty="0"/>
              <a:t>38 CFR§4.55 - Principles of Combined Ratings for Muscle Injuries </a:t>
            </a:r>
          </a:p>
          <a:p>
            <a:pPr>
              <a:buClr>
                <a:schemeClr val="tx1"/>
              </a:buClr>
            </a:pPr>
            <a:r>
              <a:rPr lang="en-US" sz="2000" dirty="0"/>
              <a:t>38 CFR 4.56, Evaluation of Muscle Disabilities</a:t>
            </a:r>
          </a:p>
          <a:p>
            <a:pPr>
              <a:buClr>
                <a:schemeClr val="tx1"/>
              </a:buClr>
            </a:pPr>
            <a:r>
              <a:rPr lang="en-US" sz="2000" dirty="0"/>
              <a:t>38 CFR 3.73, Schedule of Ratings-Muscle Injuries</a:t>
            </a:r>
          </a:p>
          <a:p>
            <a:pPr>
              <a:buClr>
                <a:schemeClr val="tx1"/>
              </a:buClr>
            </a:pPr>
            <a:r>
              <a:rPr lang="en-US" sz="2000" dirty="0"/>
              <a:t>38 CFR§4.96 - Special Provisions Regarding Evaluation of Respiratory Conditions </a:t>
            </a:r>
          </a:p>
          <a:p>
            <a:pPr>
              <a:buClr>
                <a:schemeClr val="tx1"/>
              </a:buClr>
            </a:pPr>
            <a:r>
              <a:rPr lang="en-US" sz="2000" dirty="0"/>
              <a:t>38 CFR 4.97  - Respiratory System</a:t>
            </a:r>
          </a:p>
          <a:p>
            <a:pPr>
              <a:buClr>
                <a:schemeClr val="tx1"/>
              </a:buClr>
            </a:pPr>
            <a:r>
              <a:rPr lang="en-US" sz="2000" dirty="0"/>
              <a:t>38 CFR§4.113 - Coexisting Abdominal Conditions</a:t>
            </a:r>
          </a:p>
          <a:p>
            <a:pPr>
              <a:buClr>
                <a:schemeClr val="tx1"/>
              </a:buClr>
            </a:pPr>
            <a:r>
              <a:rPr lang="en-US" sz="2000" dirty="0"/>
              <a:t>38 CFR 4.114, Schedule of Ratings-Digestive System</a:t>
            </a:r>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EB8D-C755-4A5D-80FE-2BEEB4A25A38}"/>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F010E216-45C7-4EA3-850A-7D787CB40518}"/>
              </a:ext>
            </a:extLst>
          </p:cNvPr>
          <p:cNvSpPr>
            <a:spLocks noGrp="1"/>
          </p:cNvSpPr>
          <p:nvPr>
            <p:ph idx="1"/>
          </p:nvPr>
        </p:nvSpPr>
        <p:spPr>
          <a:xfrm>
            <a:off x="457200" y="1533525"/>
            <a:ext cx="8229600" cy="4886325"/>
          </a:xfrm>
        </p:spPr>
        <p:txBody>
          <a:bodyPr>
            <a:noAutofit/>
          </a:bodyPr>
          <a:lstStyle/>
          <a:p>
            <a:pPr marL="342900" indent="-342900">
              <a:buClr>
                <a:schemeClr val="tx1"/>
              </a:buClr>
              <a:buFont typeface="Arial" panose="020B0604020202020204" pitchFamily="34" charset="0"/>
              <a:buChar char="•"/>
            </a:pPr>
            <a:r>
              <a:rPr lang="en-US" dirty="0"/>
              <a:t>38 CFR 4.115, Nephritis</a:t>
            </a:r>
          </a:p>
          <a:p>
            <a:pPr marL="342900" lvl="0" indent="-342900" hangingPunct="0">
              <a:buFont typeface="Arial" panose="020B0604020202020204" pitchFamily="34" charset="0"/>
              <a:buChar char="•"/>
            </a:pPr>
            <a:r>
              <a:rPr lang="en-US" dirty="0"/>
              <a:t>38 CFR 3.310(d), Traumatic Brain Injury</a:t>
            </a:r>
          </a:p>
          <a:p>
            <a:pPr marL="342900" lvl="0" indent="-342900" hangingPunct="0">
              <a:buFont typeface="Arial" panose="020B0604020202020204" pitchFamily="34" charset="0"/>
              <a:buChar char="•"/>
            </a:pPr>
            <a:r>
              <a:rPr lang="en-US" dirty="0"/>
              <a:t>38 CFR 4.126, Evaluation of Disability from Mental Disorders</a:t>
            </a:r>
          </a:p>
          <a:p>
            <a:pPr marL="342900" lvl="0" indent="-342900" hangingPunct="0">
              <a:buFont typeface="Arial" panose="020B0604020202020204" pitchFamily="34" charset="0"/>
              <a:buChar char="•"/>
            </a:pPr>
            <a:r>
              <a:rPr lang="en-US" dirty="0"/>
              <a:t>38 CFR 4.150, Dental and Oral Conditions</a:t>
            </a:r>
          </a:p>
          <a:p>
            <a:pPr marL="342900" lvl="0" indent="-342900" hangingPunct="0">
              <a:buFont typeface="Arial" panose="020B0604020202020204" pitchFamily="34" charset="0"/>
              <a:buChar char="•"/>
            </a:pPr>
            <a:r>
              <a:rPr lang="en-US" dirty="0"/>
              <a:t>M21-1 Part III, Subpart iv, 4.A, Musculoskeletal Conditions</a:t>
            </a:r>
          </a:p>
          <a:p>
            <a:pPr marL="342900" lvl="0" indent="-342900" hangingPunct="0">
              <a:buFont typeface="Arial" panose="020B0604020202020204" pitchFamily="34" charset="0"/>
              <a:buChar char="•"/>
            </a:pPr>
            <a:r>
              <a:rPr lang="en-US" dirty="0"/>
              <a:t>M21-1 Part III, Subpart iv, 4.C, Considering Impairments of Both Visual Acuity and Visual Field</a:t>
            </a:r>
          </a:p>
          <a:p>
            <a:pPr marL="342900" lvl="0" indent="-342900" hangingPunct="0">
              <a:buFont typeface="Arial" panose="020B0604020202020204" pitchFamily="34" charset="0"/>
              <a:buChar char="•"/>
            </a:pPr>
            <a:r>
              <a:rPr lang="en-US" dirty="0"/>
              <a:t>M21-1 Part III, Subpart iv, 4.F, Respiratory Conditions</a:t>
            </a:r>
          </a:p>
          <a:p>
            <a:pPr marL="342900" lvl="0" indent="-342900" hangingPunct="0">
              <a:buFont typeface="Arial" panose="020B0604020202020204" pitchFamily="34" charset="0"/>
              <a:buChar char="•"/>
            </a:pPr>
            <a:r>
              <a:rPr lang="en-US" dirty="0"/>
              <a:t>M21-1 Part III, Subpart iv, 4.L, Skin Conditions</a:t>
            </a:r>
          </a:p>
          <a:p>
            <a:pPr marL="342900" lvl="0" indent="-342900" hangingPunct="0">
              <a:buFont typeface="Arial" panose="020B0604020202020204" pitchFamily="34" charset="0"/>
              <a:buChar char="•"/>
            </a:pPr>
            <a:r>
              <a:rPr lang="en-US" dirty="0"/>
              <a:t>M21-1 Part III, Subpart iv, 4.N</a:t>
            </a:r>
            <a:r>
              <a:rPr lang="en-US" dirty="0">
                <a:hlinkClick r:id="rId3"/>
              </a:rPr>
              <a:t>,</a:t>
            </a:r>
            <a:r>
              <a:rPr lang="en-US" dirty="0"/>
              <a:t> Neurological Conditions and Convulsive Disorders</a:t>
            </a:r>
          </a:p>
          <a:p>
            <a:pPr marL="342900" indent="-342900">
              <a:buFont typeface="Arial" panose="020B0604020202020204" pitchFamily="34" charset="0"/>
              <a:buChar char="•"/>
            </a:pPr>
            <a:r>
              <a:rPr lang="en-US" dirty="0"/>
              <a:t>M21-1 Part III, Subpart iv, 6.D, Sample Draft </a:t>
            </a:r>
            <a:r>
              <a:rPr lang="en-US" dirty="0" err="1"/>
              <a:t>Codesheet</a:t>
            </a:r>
            <a:r>
              <a:rPr lang="en-US" dirty="0"/>
              <a:t>, Amputation Rule</a:t>
            </a:r>
          </a:p>
          <a:p>
            <a:endParaRPr lang="en-US" dirty="0"/>
          </a:p>
        </p:txBody>
      </p:sp>
      <p:sp>
        <p:nvSpPr>
          <p:cNvPr id="4" name="Slide Number Placeholder 3">
            <a:extLst>
              <a:ext uri="{FF2B5EF4-FFF2-40B4-BE49-F238E27FC236}">
                <a16:creationId xmlns:a16="http://schemas.microsoft.com/office/drawing/2014/main" id="{8E7BA0CA-D69E-4594-AD49-A5413841BD62}"/>
              </a:ext>
            </a:extLst>
          </p:cNvPr>
          <p:cNvSpPr>
            <a:spLocks noGrp="1"/>
          </p:cNvSpPr>
          <p:nvPr>
            <p:ph type="sldNum" sz="quarter" idx="12"/>
          </p:nvPr>
        </p:nvSpPr>
        <p:spPr/>
        <p:txBody>
          <a:bodyPr/>
          <a:lstStyle/>
          <a:p>
            <a:fld id="{7C414AED-89CE-4A48-8B2B-1B3A5C68EA2A}" type="slidenum">
              <a:rPr lang="en-US" smtClean="0"/>
              <a:pPr/>
              <a:t>8</a:t>
            </a:fld>
            <a:endParaRPr lang="en-US" dirty="0"/>
          </a:p>
        </p:txBody>
      </p:sp>
    </p:spTree>
    <p:extLst>
      <p:ext uri="{BB962C8B-B14F-4D97-AF65-F5344CB8AC3E}">
        <p14:creationId xmlns:p14="http://schemas.microsoft.com/office/powerpoint/2010/main" val="294193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F644-BD09-4391-A0DC-D6A80EB6E2EC}"/>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2CB900A2-1B20-42F3-AE8E-804A418E3F61}"/>
              </a:ext>
            </a:extLst>
          </p:cNvPr>
          <p:cNvSpPr>
            <a:spLocks noGrp="1"/>
          </p:cNvSpPr>
          <p:nvPr>
            <p:ph idx="1"/>
          </p:nvPr>
        </p:nvSpPr>
        <p:spPr/>
        <p:txBody>
          <a:bodyPr/>
          <a:lstStyle/>
          <a:p>
            <a:pPr marL="342900" indent="-342900">
              <a:buClr>
                <a:schemeClr val="tx1"/>
              </a:buClr>
              <a:buFont typeface="Arial" panose="020B0604020202020204" pitchFamily="34" charset="0"/>
              <a:buChar char="•"/>
            </a:pPr>
            <a:r>
              <a:rPr lang="fr-FR" dirty="0"/>
              <a:t>M21-1, Part III, Subpart iv </a:t>
            </a:r>
            <a:r>
              <a:rPr lang="en-US" dirty="0"/>
              <a:t>6.C  - Completing the Rating Decision Narrative </a:t>
            </a:r>
          </a:p>
          <a:p>
            <a:pPr marL="342900" indent="-342900">
              <a:buClr>
                <a:schemeClr val="tx1"/>
              </a:buClr>
              <a:buFont typeface="Arial" panose="020B0604020202020204" pitchFamily="34" charset="0"/>
              <a:buChar char="•"/>
            </a:pPr>
            <a:r>
              <a:rPr lang="en-US" dirty="0"/>
              <a:t>Decision Assessment Document (DAD), Esteban v. Brown, No. 92-693  - Pyramiding</a:t>
            </a:r>
          </a:p>
          <a:p>
            <a:endParaRPr lang="en-US" dirty="0"/>
          </a:p>
        </p:txBody>
      </p:sp>
      <p:sp>
        <p:nvSpPr>
          <p:cNvPr id="4" name="Slide Number Placeholder 3">
            <a:extLst>
              <a:ext uri="{FF2B5EF4-FFF2-40B4-BE49-F238E27FC236}">
                <a16:creationId xmlns:a16="http://schemas.microsoft.com/office/drawing/2014/main" id="{F7676C85-7506-402B-A7AF-02BA5C9DBAB1}"/>
              </a:ext>
            </a:extLst>
          </p:cNvPr>
          <p:cNvSpPr>
            <a:spLocks noGrp="1"/>
          </p:cNvSpPr>
          <p:nvPr>
            <p:ph type="sldNum" sz="quarter" idx="12"/>
          </p:nvPr>
        </p:nvSpPr>
        <p:spPr/>
        <p:txBody>
          <a:bodyPr/>
          <a:lstStyle/>
          <a:p>
            <a:fld id="{7C414AED-89CE-4A48-8B2B-1B3A5C68EA2A}" type="slidenum">
              <a:rPr lang="en-US" smtClean="0"/>
              <a:pPr/>
              <a:t>9</a:t>
            </a:fld>
            <a:endParaRPr lang="en-US" dirty="0"/>
          </a:p>
        </p:txBody>
      </p:sp>
    </p:spTree>
    <p:extLst>
      <p:ext uri="{BB962C8B-B14F-4D97-AF65-F5344CB8AC3E}">
        <p14:creationId xmlns:p14="http://schemas.microsoft.com/office/powerpoint/2010/main" val="2443819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Rater Disability Evaluations and Pyramiding (Overview)&amp;quot;&quot;/&gt;&lt;property id=&quot;20307&quot; value=&quot;261&quot;/&gt;&lt;/object&gt;&lt;object type=&quot;3&quot; unique_id=&quot;10046&quot;&gt;&lt;property id=&quot;20148&quot; value=&quot;5&quot;/&gt;&lt;property id=&quot;20300&quot; value=&quot;Slide 6 - &amp;quot;Lesson Objectives&amp;quot;&quot;/&gt;&lt;property id=&quot;20307&quot; value=&quot;262&quot;/&gt;&lt;/object&gt;&lt;object type=&quot;3&quot; unique_id=&quot;10047&quot;&gt;&lt;property id=&quot;20148&quot; value=&quot;5&quot;/&gt;&lt;property id=&quot;20300&quot; value=&quot;Slide 7 - &amp;quot;References&amp;quot;&quot;/&gt;&lt;property id=&quot;20307&quot; value=&quot;263&quot;/&gt;&lt;/object&gt;&lt;object type=&quot;3&quot; unique_id=&quot;10048&quot;&gt;&lt;property id=&quot;20148&quot; value=&quot;5&quot;/&gt;&lt;property id=&quot;20300&quot; value=&quot;Slide 11 - &amp;quot;Pyramiding: Avoidance of Pyramiding (38 CFR 4.14)&amp;quot;&quot;/&gt;&lt;property id=&quot;20307&quot; value=&quot;264&quot;/&gt;&lt;/object&gt;&lt;object type=&quot;3&quot; unique_id=&quot;10063&quot;&gt;&lt;property id=&quot;20148&quot; value=&quot;5&quot;/&gt;&lt;property id=&quot;20300&quot; value=&quot;Slide 49 - &amp;quot;Review&amp;quot;&quot;/&gt;&lt;property id=&quot;20307&quot; value=&quot;280&quot;/&gt;&lt;/object&gt;&lt;object type=&quot;3&quot; unique_id=&quot;10397&quot;&gt;&lt;property id=&quot;20148&quot; value=&quot;5&quot;/&gt;&lt;property id=&quot;20300&quot; value=&quot;Slide 3 - &amp;quot;Introduction to Rater Disability Evaluations and Pyramiding&amp;quot;&quot;/&gt;&lt;property id=&quot;20307&quot; value=&quot;283&quot;/&gt;&lt;/object&gt;&lt;object type=&quot;3&quot; unique_id=&quot;10398&quot;&gt;&lt;property id=&quot;20148&quot; value=&quot;5&quot;/&gt;&lt;property id=&quot;20300&quot; value=&quot;Slide 4 - &amp;quot;Purpose of Lesson&amp;quot;&quot;/&gt;&lt;property id=&quot;20307&quot; value=&quot;347&quot;/&gt;&lt;/object&gt;&lt;object type=&quot;3&quot; unique_id=&quot;10399&quot;&gt;&lt;property id=&quot;20148&quot; value=&quot;5&quot;/&gt;&lt;property id=&quot;20300&quot; value=&quot;Slide 5 - &amp;quot;Motivation&amp;quot;&quot;/&gt;&lt;property id=&quot;20307&quot; value=&quot;284&quot;/&gt;&lt;/object&gt;&lt;object type=&quot;3&quot; unique_id=&quot;10400&quot;&gt;&lt;property id=&quot;20148&quot; value=&quot;5&quot;/&gt;&lt;property id=&quot;20300&quot; value=&quot;Slide 8 - &amp;quot;References (cont.)&amp;quot;&quot;/&gt;&lt;property id=&quot;20307&quot; value=&quot;336&quot;/&gt;&lt;/object&gt;&lt;object type=&quot;3&quot; unique_id=&quot;10401&quot;&gt;&lt;property id=&quot;20148&quot; value=&quot;5&quot;/&gt;&lt;property id=&quot;20300&quot; value=&quot;Slide 9 - &amp;quot;References (cont.)&amp;quot;&quot;/&gt;&lt;property id=&quot;20307&quot; value=&quot;286&quot;/&gt;&lt;/object&gt;&lt;object type=&quot;3&quot; unique_id=&quot;10402&quot;&gt;&lt;property id=&quot;20148&quot; value=&quot;5&quot;/&gt;&lt;property id=&quot;20300&quot; value=&quot;Slide 10 - &amp;quot;Topic 1: Definition of Pyramiding (38 CFR 4.14)&amp;quot;&quot;/&gt;&lt;property id=&quot;20307&quot; value=&quot;333&quot;/&gt;&lt;/object&gt;&lt;object type=&quot;3&quot; unique_id=&quot;10403&quot;&gt;&lt;property id=&quot;20148&quot; value=&quot;5&quot;/&gt;&lt;property id=&quot;20300&quot; value=&quot;Slide 12 - &amp;quot;Pyramiding: Avoidance of Pyramiding (Cont.) &amp;quot;&quot;/&gt;&lt;property id=&quot;20307&quot; value=&quot;287&quot;/&gt;&lt;/object&gt;&lt;object type=&quot;3&quot; unique_id=&quot;10404&quot;&gt;&lt;property id=&quot;20148&quot; value=&quot;5&quot;/&gt;&lt;property id=&quot;20300&quot; value=&quot;Slide 13 - &amp;quot;Pyramiding: Musculoskeletal Conditions&amp;quot;&quot;/&gt;&lt;property id=&quot;20307&quot; value=&quot;327&quot;/&gt;&lt;/object&gt;&lt;object type=&quot;3&quot; unique_id=&quot;10405&quot;&gt;&lt;property id=&quot;20148&quot; value=&quot;5&quot;/&gt;&lt;property id=&quot;20300&quot; value=&quot;Slide 14 - &amp;quot;Pyramiding: Musculoskeletal Conditions&amp;quot;&quot;/&gt;&lt;property id=&quot;20307&quot; value=&quot;328&quot;/&gt;&lt;/object&gt;&lt;object type=&quot;3&quot; unique_id=&quot;10406&quot;&gt;&lt;property id=&quot;20148&quot; value=&quot;5&quot;/&gt;&lt;property id=&quot;20300&quot; value=&quot;Slide 15 - &amp;quot;Pyramiding: Musculoskeletal Conditions&amp;quot;&quot;/&gt;&lt;property id=&quot;20307&quot; value=&quot;329&quot;/&gt;&lt;/object&gt;&lt;object type=&quot;3&quot; unique_id=&quot;10407&quot;&gt;&lt;property id=&quot;20148&quot; value=&quot;5&quot;/&gt;&lt;property id=&quot;20300&quot; value=&quot;Slide 16 - &amp;quot;Pyramiding: Musculoskeletal Conditions&amp;quot;&quot;/&gt;&lt;property id=&quot;20307&quot; value=&quot;345&quot;/&gt;&lt;/object&gt;&lt;object type=&quot;3&quot; unique_id=&quot;10408&quot;&gt;&lt;property id=&quot;20148&quot; value=&quot;5&quot;/&gt;&lt;property id=&quot;20300&quot; value=&quot;Slide 17 - &amp;quot;Points to Consider&amp;quot;&quot;/&gt;&lt;property id=&quot;20307&quot; value=&quot;268&quot;/&gt;&lt;/object&gt;&lt;object type=&quot;3&quot; unique_id=&quot;10409&quot;&gt;&lt;property id=&quot;20148&quot; value=&quot;5&quot;/&gt;&lt;property id=&quot;20300&quot; value=&quot;Slide 19 - &amp;quot;Pyramiding: Skin and Scars&amp;quot;&quot;/&gt;&lt;property id=&quot;20307&quot; value=&quot;335&quot;/&gt;&lt;/object&gt;&lt;object type=&quot;3&quot; unique_id=&quot;10410&quot;&gt;&lt;property id=&quot;20148&quot; value=&quot;5&quot;/&gt;&lt;property id=&quot;20300&quot; value=&quot;Slide 20 - &amp;quot;Pyramiding: Multiple Skin Conditions&amp;quot;&quot;/&gt;&lt;property id=&quot;20307&quot; value=&quot;334&quot;/&gt;&lt;/object&gt;&lt;object type=&quot;3&quot; unique_id=&quot;10411&quot;&gt;&lt;property id=&quot;20148&quot; value=&quot;5&quot;/&gt;&lt;property id=&quot;20300&quot; value=&quot;Slide 21 - &amp;quot;Esteban v. Brown&amp;quot;&quot;/&gt;&lt;property id=&quot;20307&quot; value=&quot;288&quot;/&gt;&lt;/object&gt;&lt;object type=&quot;3&quot; unique_id=&quot;10412&quot;&gt;&lt;property id=&quot;20148&quot; value=&quot;5&quot;/&gt;&lt;property id=&quot;20300&quot; value=&quot;Slide 23 - &amp;quot;Pyramiding: Organs of Special Sense&amp;quot;&quot;/&gt;&lt;property id=&quot;20307&quot; value=&quot;289&quot;/&gt;&lt;/object&gt;&lt;object type=&quot;3&quot; unique_id=&quot;10413&quot;&gt;&lt;property id=&quot;20148&quot; value=&quot;5&quot;/&gt;&lt;property id=&quot;20300&quot; value=&quot;Slide 24 - &amp;quot;Pyramiding: Respiratory Conditions&amp;quot;&quot;/&gt;&lt;property id=&quot;20307&quot; value=&quot;291&quot;/&gt;&lt;/object&gt;&lt;object type=&quot;3&quot; unique_id=&quot;10414&quot;&gt;&lt;property id=&quot;20148&quot; value=&quot;5&quot;/&gt;&lt;property id=&quot;20300&quot; value=&quot;Slide 27 - &amp;quot;Pyramiding: Cardiovascular&amp;quot;&quot;/&gt;&lt;property id=&quot;20307&quot; value=&quot;292&quot;/&gt;&lt;/object&gt;&lt;object type=&quot;3&quot; unique_id=&quot;10415&quot;&gt;&lt;property id=&quot;20148&quot; value=&quot;5&quot;/&gt;&lt;property id=&quot;20300&quot; value=&quot;Slide 28 - &amp;quot;Pyramiding: Digestive&amp;quot;&quot;/&gt;&lt;property id=&quot;20307&quot; value=&quot;290&quot;/&gt;&lt;/object&gt;&lt;object type=&quot;3&quot; unique_id=&quot;10416&quot;&gt;&lt;property id=&quot;20148&quot; value=&quot;5&quot;/&gt;&lt;property id=&quot;20300&quot; value=&quot;Slide 29 - &amp;quot;Pyramiding: Endocrine&amp;quot;&quot;/&gt;&lt;property id=&quot;20307&quot; value=&quot;330&quot;/&gt;&lt;/object&gt;&lt;object type=&quot;3&quot; unique_id=&quot;10417&quot;&gt;&lt;property id=&quot;20148&quot; value=&quot;5&quot;/&gt;&lt;property id=&quot;20300&quot; value=&quot;Slide 30 - &amp;quot;Pyramiding: Traumatic Brain Injury&amp;quot;&quot;/&gt;&lt;property id=&quot;20307&quot; value=&quot;294&quot;/&gt;&lt;/object&gt;&lt;object type=&quot;3&quot; unique_id=&quot;10418&quot;&gt;&lt;property id=&quot;20148&quot; value=&quot;5&quot;/&gt;&lt;property id=&quot;20300&quot; value=&quot;Slide 31 - &amp;quot;Pyramiding: Traumatic Brain Injury&amp;quot;&quot;/&gt;&lt;property id=&quot;20307&quot; value=&quot;339&quot;/&gt;&lt;/object&gt;&lt;object type=&quot;3&quot; unique_id=&quot;10419&quot;&gt;&lt;property id=&quot;20148&quot; value=&quot;5&quot;/&gt;&lt;property id=&quot;20300&quot; value=&quot;Slide 32 - &amp;quot;Pyramiding: Peripheral Nerves&amp;quot;&quot;/&gt;&lt;property id=&quot;20307&quot; value=&quot;332&quot;/&gt;&lt;/object&gt;&lt;object type=&quot;3&quot; unique_id=&quot;10420&quot;&gt;&lt;property id=&quot;20148&quot; value=&quot;5&quot;/&gt;&lt;property id=&quot;20300&quot; value=&quot;Slide 34 - &amp;quot;Pyramiding: ALS/MS&amp;quot;&quot;/&gt;&lt;property id=&quot;20307&quot; value=&quot;296&quot;/&gt;&lt;/object&gt;&lt;object type=&quot;3&quot; unique_id=&quot;10421&quot;&gt;&lt;property id=&quot;20148&quot; value=&quot;5&quot;/&gt;&lt;property id=&quot;20300&quot; value=&quot;Slide 35 - &amp;quot;Pyramiding: Mental&amp;quot;&quot;/&gt;&lt;property id=&quot;20307&quot; value=&quot;297&quot;/&gt;&lt;/object&gt;&lt;object type=&quot;3&quot; unique_id=&quot;10422&quot;&gt;&lt;property id=&quot;20148&quot; value=&quot;5&quot;/&gt;&lt;property id=&quot;20300&quot; value=&quot;Slide 36 - &amp;quot;Pyramiding: Dental and Oral Conditions&amp;quot;&quot;/&gt;&lt;property id=&quot;20307&quot; value=&quot;341&quot;/&gt;&lt;/object&gt;&lt;object type=&quot;3&quot; unique_id=&quot;10423&quot;&gt;&lt;property id=&quot;20148&quot; value=&quot;5&quot;/&gt;&lt;property id=&quot;20300&quot; value=&quot;Slide 38 - &amp;quot;Points to Consider&amp;quot;&quot;/&gt;&lt;property id=&quot;20307&quot; value=&quot;267&quot;/&gt;&lt;/object&gt;&lt;object type=&quot;3&quot; unique_id=&quot;10424&quot;&gt;&lt;property id=&quot;20148&quot; value=&quot;5&quot;/&gt;&lt;property id=&quot;20300&quot; value=&quot;Slide 39 - &amp;quot;Points to Consider&amp;quot;&quot;/&gt;&lt;property id=&quot;20307&quot; value=&quot;269&quot;/&gt;&lt;/object&gt;&lt;object type=&quot;3&quot; unique_id=&quot;10425&quot;&gt;&lt;property id=&quot;20148&quot; value=&quot;5&quot;/&gt;&lt;property id=&quot;20300&quot; value=&quot;Slide 40 - &amp;quot;Points to Consider&amp;quot;&quot;/&gt;&lt;property id=&quot;20307&quot; value=&quot;270&quot;/&gt;&lt;/object&gt;&lt;object type=&quot;3&quot; unique_id=&quot;10426&quot;&gt;&lt;property id=&quot;20148&quot; value=&quot;5&quot;/&gt;&lt;property id=&quot;20300&quot; value=&quot;Slide 41 - &amp;quot;Remember&amp;quot;&quot;/&gt;&lt;property id=&quot;20307&quot; value=&quot;272&quot;/&gt;&lt;/object&gt;&lt;object type=&quot;3&quot; unique_id=&quot;10427&quot;&gt;&lt;property id=&quot;20148&quot; value=&quot;5&quot;/&gt;&lt;property id=&quot;20300&quot; value=&quot;Slide 42 - &amp;quot;Topic 2: Review of VBMS R Conflicts Tab&amp;quot;&quot;/&gt;&lt;property id=&quot;20307&quot; value=&quot;318&quot;/&gt;&lt;/object&gt;&lt;object type=&quot;3&quot; unique_id=&quot;10428&quot;&gt;&lt;property id=&quot;20148&quot; value=&quot;5&quot;/&gt;&lt;property id=&quot;20300&quot; value=&quot;Slide 43 - &amp;quot;Review of VBMS R Conflicts Tab&amp;quot;&quot;/&gt;&lt;property id=&quot;20307&quot; value=&quot;331&quot;/&gt;&lt;/object&gt;&lt;object type=&quot;3&quot; unique_id=&quot;10429&quot;&gt;&lt;property id=&quot;20148&quot; value=&quot;5&quot;/&gt;&lt;property id=&quot;20300&quot; value=&quot;Slide 44 - &amp;quot;VBMS-R Conflicts Tab&amp;quot;&quot;/&gt;&lt;property id=&quot;20307&quot; value=&quot;274&quot;/&gt;&lt;/object&gt;&lt;object type=&quot;3&quot; unique_id=&quot;10430&quot;&gt;&lt;property id=&quot;20148&quot; value=&quot;5&quot;/&gt;&lt;property id=&quot;20300&quot; value=&quot;Slide 45 - &amp;quot;VBMS-R Conflicts Tab&amp;quot;&quot;/&gt;&lt;property id=&quot;20307&quot; value=&quot;276&quot;/&gt;&lt;/object&gt;&lt;object type=&quot;3&quot; unique_id=&quot;10431&quot;&gt;&lt;property id=&quot;20148&quot; value=&quot;5&quot;/&gt;&lt;property id=&quot;20300&quot; value=&quot;Slide 46 - &amp;quot;VBMS-R Conflicts Tab&amp;quot;&quot;/&gt;&lt;property id=&quot;20307&quot; value=&quot;275&quot;/&gt;&lt;/object&gt;&lt;object type=&quot;3&quot; unique_id=&quot;10432&quot;&gt;&lt;property id=&quot;20148&quot; value=&quot;5&quot;/&gt;&lt;property id=&quot;20300&quot; value=&quot;Slide 47 - &amp;quot;Remember: Pyramiding is:&amp;quot;&quot;/&gt;&lt;property id=&quot;20307&quot; value=&quot;343&quot;/&gt;&lt;/object&gt;&lt;object type=&quot;3&quot; unique_id=&quot;10564&quot;&gt;&lt;property id=&quot;20148&quot; value=&quot;5&quot;/&gt;&lt;property id=&quot;20300&quot; value=&quot;Slide 25 - &amp;quot;Pyramiding: Respiratory Conditions (Cont.)&amp;quot;&quot;/&gt;&lt;property id=&quot;20307&quot; value=&quot;348&quot;/&gt;&lt;/object&gt;&lt;object type=&quot;3&quot; unique_id=&quot;10565&quot;&gt;&lt;property id=&quot;20148&quot; value=&quot;5&quot;/&gt;&lt;property id=&quot;20300&quot; value=&quot;Slide 2 - &amp;quot;Agenda&amp;quot;&quot;/&gt;&lt;property id=&quot;20307&quot; value=&quot;350&quot;/&gt;&lt;/object&gt;&lt;object type=&quot;3&quot; unique_id=&quot;10566&quot;&gt;&lt;property id=&quot;20148&quot; value=&quot;5&quot;/&gt;&lt;property id=&quot;20300&quot; value=&quot;Slide 18 - &amp;quot;Knowledge Check&amp;quot;&quot;/&gt;&lt;property id=&quot;20307&quot; value=&quot;351&quot;/&gt;&lt;/object&gt;&lt;object type=&quot;3&quot; unique_id=&quot;10567&quot;&gt;&lt;property id=&quot;20148&quot; value=&quot;5&quot;/&gt;&lt;property id=&quot;20300&quot; value=&quot;Slide 22 - &amp;quot;Knowledge Check&amp;quot;&quot;/&gt;&lt;property id=&quot;20307&quot; value=&quot;355&quot;/&gt;&lt;/object&gt;&lt;object type=&quot;3&quot; unique_id=&quot;10568&quot;&gt;&lt;property id=&quot;20148&quot; value=&quot;5&quot;/&gt;&lt;property id=&quot;20300&quot; value=&quot;Slide 26 - &amp;quot;Knowledge Check&amp;quot;&quot;/&gt;&lt;property id=&quot;20307&quot; value=&quot;359&quot;/&gt;&lt;/object&gt;&lt;object type=&quot;3&quot; unique_id=&quot;10569&quot;&gt;&lt;property id=&quot;20148&quot; value=&quot;5&quot;/&gt;&lt;property id=&quot;20300&quot; value=&quot;Slide 33 - &amp;quot;Knowledge Check&amp;quot;&quot;/&gt;&lt;property id=&quot;20307&quot; value=&quot;362&quot;/&gt;&lt;/object&gt;&lt;object type=&quot;3&quot; unique_id=&quot;10570&quot;&gt;&lt;property id=&quot;20148&quot; value=&quot;5&quot;/&gt;&lt;property id=&quot;20300&quot; value=&quot;Slide 37 - &amp;quot;Knowledge Check&amp;quot;&quot;/&gt;&lt;property id=&quot;20307&quot; value=&quot;365&quot;/&gt;&lt;/object&gt;&lt;object type=&quot;3&quot; unique_id=&quot;10571&quot;&gt;&lt;property id=&quot;20148&quot; value=&quot;5&quot;/&gt;&lt;property id=&quot;20300&quot; value=&quot;Slide 48 - &amp;quot;Knowledge Check Discussion&amp;quot;&quot;/&gt;&lt;property id=&quot;20307&quot; value=&quot;36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015B8F0B-F992-4A22-BFEA-45E8E029EC36}&quot;/&gt;&lt;isInvalidForFieldText val=&quot;0&quot;/&gt;&lt;Image&gt;&lt;filename val=&quot;C:\Users\User\AppData\Local\Temp\CP1474811212562Session\CPTrustFolder1474811212593\PPTImport1474820472937\data\asimages\{015B8F0B-F992-4A22-BFEA-45E8E029EC36}_9.png&quot;/&gt;&lt;left val=&quot;408&quot;/&gt;&lt;top val=&quot;439&quot;/&gt;&lt;width val=&quot;259&quot;/&gt;&lt;height val=&quot;220&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B2701278-585E-40CB-8303-FFA6ED527BFF}&quot;/&gt;&lt;isInvalidForFieldText val=&quot;0&quot;/&gt;&lt;Image&gt;&lt;filename val=&quot;C:\Users\User\AppData\Local\Temp\CP1474811212562Session\CPTrustFolder1474811212593\PPTImport1474820472937\data\asimages\{B2701278-585E-40CB-8303-FFA6ED527BFF}_9.png&quot;/&gt;&lt;left val=&quot;665&quot;/&gt;&lt;top val=&quot;235&quot;/&gt;&lt;width val=&quot;259&quot;/&gt;&lt;height val=&quot;220&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FD1EF3B4-345A-4149-9C53-C191CFD51583}&quot;/&gt;&lt;isInvalidForFieldText val=&quot;0&quot;/&gt;&lt;Image&gt;&lt;filename val=&quot;C:\Users\User\AppData\Local\Temp\CP1474811212562Session\CPTrustFolder1474811212593\PPTImport1474820472937\data\asimages\{FD1EF3B4-345A-4149-9C53-C191CFD51583}_9.png&quot;/&gt;&lt;left val=&quot;668&quot;/&gt;&lt;top val=&quot;486&quot;/&gt;&lt;width val=&quot;256&quot;/&gt;&lt;height val=&quot;126&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DC4FFCA0-E484-4660-9583-0E82C4C7D506}&quot;/&gt;&lt;isInvalidForFieldText val=&quot;0&quot;/&gt;&lt;Image&gt;&lt;filename val=&quot;C:\Users\User\AppData\Local\Temp\CP1474811212562Session\CPTrustFolder1474811212593\PPTImport1474820472937\data\asimages\{DC4FFCA0-E484-4660-9583-0E82C4C7D506}_10.png&quot;/&gt;&lt;left val=&quot;0&quot;/&gt;&lt;top val=&quot;76&quot;/&gt;&lt;width val=&quot;961&quot;/&gt;&lt;height val=&quot;12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2&quot;/&gt;&lt;lineCharCount val=&quot;24&quot;/&gt;&lt;/TableIndex&gt;&lt;/ShapeTextInfo&gt;"/>
  <p:tag name="HTML_SHAPEINFO" val="&lt;ThreeDShapeInfo&gt;&lt;uuid val=&quot;{7013E45C-C297-4E24-B45A-28BC4D717C25}&quot;/&gt;&lt;isInvalidForFieldText val=&quot;0&quot;/&gt;&lt;Image&gt;&lt;filename val=&quot;C:\Users\User\AppData\Local\Temp\CP1474811212562Session\CPTrustFolder1474811212593\PPTImport1474820472937\data\asimages\{7013E45C-C297-4E24-B45A-28BC4D717C25}_10.png&quot;/&gt;&lt;left val=&quot;40&quot;/&gt;&lt;top val=&quot;193&quot;/&gt;&lt;width val=&quot;873&quot;/&gt;&lt;height val=&quot;121&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04534C-4D9A-4A38-94F1-E825BF8A4FFE}&quot;/&gt;&lt;isInvalidForFieldText val=&quot;0&quot;/&gt;&lt;Image&gt;&lt;filename val=&quot;C:\Users\User\AppData\Local\Temp\CP1474811212562Session\CPTrustFolder1474811212593\PPTImport1474820472937\data\asimages\{D704534C-4D9A-4A38-94F1-E825BF8A4FFE}_10.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50998144-5939-424A-A3E0-3564704E6BF3}&quot;/&gt;&lt;isInvalidForFieldText val=&quot;0&quot;/&gt;&lt;Image&gt;&lt;filename val=&quot;C:\Users\User\AppData\Local\Temp\CP1474811212562Session\CPTrustFolder1474811212593\PPTImport1474820472937\data\asimages\{50998144-5939-424A-A3E0-3564704E6BF3}_12.png&quot;/&gt;&lt;left val=&quot;0&quot;/&gt;&lt;top val=&quot;76&quot;/&gt;&lt;width val=&quot;961&quot;/&gt;&lt;height val=&quot;12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8FEDF0-91FA-4E0E-835B-5423831863C6}&quot;/&gt;&lt;isInvalidForFieldText val=&quot;0&quot;/&gt;&lt;Image&gt;&lt;filename val=&quot;C:\Users\User\AppData\Local\Temp\CP1474811212562Session\CPTrustFolder1474811212593\PPTImport1474820472937\data\asimages\{198FEDF0-91FA-4E0E-835B-5423831863C6}_12.png&quot;/&gt;&lt;left val=&quot;727&quot;/&gt;&lt;top val=&quot;687&quot;/&gt;&lt;width val=&quot;226&quot;/&gt;&lt;height val=&quot;4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10&quot;/&gt;&lt;/TableIndex&gt;&lt;/ShapeTextInfo&gt;"/>
  <p:tag name="HTML_SHAPEINFO" val="&lt;ThreeDShapeInfo&gt;&lt;uuid val=&quot;{11890B73-3CAB-428A-9567-521C2D85F8B0}&quot;/&gt;&lt;isInvalidForFieldText val=&quot;0&quot;/&gt;&lt;Image&gt;&lt;filename val=&quot;C:\Users\User\AppData\Local\Temp\CP1474811212562Session\CPTrustFolder1474811212593\PPTImport1474820472937\data\asimages\{11890B73-3CAB-428A-9567-521C2D85F8B0}_12.png&quot;/&gt;&lt;left val=&quot;47&quot;/&gt;&lt;top val=&quot;218&quot;/&gt;&lt;width val=&quot;867&quot;/&gt;&lt;height val=&quot;89&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6&quot;/&gt;&lt;/TableIndex&gt;&lt;/ShapeTextInfo&gt;"/>
  <p:tag name="HTML_SHAPEINFO" val="&lt;ThreeDShapeInfo&gt;&lt;uuid val=&quot;{0FD6C09F-8F9F-4CD0-ADBC-1416903B174D}&quot;/&gt;&lt;isInvalidForFieldText val=&quot;0&quot;/&gt;&lt;Image&gt;&lt;filename val=&quot;C:\Users\User\AppData\Local\Temp\CP10972752640Session\CPTrustFolder10972752640\PPTImport1097213513062\data\asimages\{0FD6C09F-8F9F-4CD0-ADBC-1416903B174D}_38.png&quot;/&gt;&lt;left val=&quot;-42&quot;/&gt;&lt;top val=&quot;278&quot;/&gt;&lt;width val=&quot;1071&quot;/&gt;&lt;height val=&quot;318&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826994B-5336-4590-B780-9C708E185901}&quot;/&gt;&lt;isInvalidForFieldText val=&quot;0&quot;/&gt;&lt;Image&gt;&lt;filename val=&quot;C:\Users\User\AppData\Local\Temp\CP10972752640Session\CPTrustFolder10972752640\PPTImport1097213513062\data\asimages\{4826994B-5336-4590-B780-9C708E185901}_38.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50998144-5939-424A-A3E0-3564704E6BF3}&quot;/&gt;&lt;isInvalidForFieldText val=&quot;0&quot;/&gt;&lt;Image&gt;&lt;filename val=&quot;C:\Users\User\AppData\Local\Temp\CP1474811212562Session\CPTrustFolder1474811212593\PPTImport1474820472937\data\asimages\{50998144-5939-424A-A3E0-3564704E6BF3}_12.png&quot;/&gt;&lt;left val=&quot;0&quot;/&gt;&lt;top val=&quot;76&quot;/&gt;&lt;width val=&quot;961&quot;/&gt;&lt;height val=&quot;1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8FEDF0-91FA-4E0E-835B-5423831863C6}&quot;/&gt;&lt;isInvalidForFieldText val=&quot;0&quot;/&gt;&lt;Image&gt;&lt;filename val=&quot;C:\Users\User\AppData\Local\Temp\CP1474811212562Session\CPTrustFolder1474811212593\PPTImport1474820472937\data\asimages\{198FEDF0-91FA-4E0E-835B-5423831863C6}_12.png&quot;/&gt;&lt;left val=&quot;727&quot;/&gt;&lt;top val=&quot;687&quot;/&gt;&lt;width val=&quot;226&quot;/&gt;&lt;height val=&quot;4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10&quot;/&gt;&lt;/TableIndex&gt;&lt;/ShapeTextInfo&gt;"/>
  <p:tag name="HTML_SHAPEINFO" val="&lt;ThreeDShapeInfo&gt;&lt;uuid val=&quot;{11890B73-3CAB-428A-9567-521C2D85F8B0}&quot;/&gt;&lt;isInvalidForFieldText val=&quot;0&quot;/&gt;&lt;Image&gt;&lt;filename val=&quot;C:\Users\User\AppData\Local\Temp\CP1474811212562Session\CPTrustFolder1474811212593\PPTImport1474820472937\data\asimages\{11890B73-3CAB-428A-9567-521C2D85F8B0}_12.png&quot;/&gt;&lt;left val=&quot;47&quot;/&gt;&lt;top val=&quot;218&quot;/&gt;&lt;width val=&quot;867&quot;/&gt;&lt;height val=&quot;89&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8784FEE1-C9AE-4FBA-B37E-FD93D3312197}&quot;/&gt;&lt;isInvalidForFieldText val=&quot;0&quot;/&gt;&lt;Image&gt;&lt;filename val=&quot;C:\Users\User\AppData\Local\Temp\CP1474811212562Session\CPTrustFolder1474811212593\PPTImport1474820472937\data\asimages\{8784FEE1-C9AE-4FBA-B37E-FD93D3312197}_14.png&quot;/&gt;&lt;left val=&quot;0&quot;/&gt;&lt;top val=&quot;76&quot;/&gt;&lt;width val=&quot;961&quot;/&gt;&lt;height val=&quot;12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84FE74C-A019-4CB9-B6A2-C658C16DE807}&quot;/&gt;&lt;isInvalidForFieldText val=&quot;0&quot;/&gt;&lt;Image&gt;&lt;filename val=&quot;C:\Users\User\AppData\Local\Temp\CP1474811212562Session\CPTrustFolder1474811212593\PPTImport1474820472937\data\asimages\{984FE74C-A019-4CB9-B6A2-C658C16DE807}_14.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438139A5-1ACC-4206-919F-13D3CACAEE9D}&quot;/&gt;&lt;isInvalidForFieldText val=&quot;0&quot;/&gt;&lt;Image&gt;&lt;filename val=&quot;C:\Users\User\AppData\Local\Temp\CP1474811212562Session\CPTrustFolder1474811212593\PPTImport1474820472937\data\asimages\{438139A5-1ACC-4206-919F-13D3CACAEE9D}_16.png&quot;/&gt;&lt;left val=&quot;0&quot;/&gt;&lt;top val=&quot;76&quot;/&gt;&lt;width val=&quot;961&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89E5F5-8C5D-4B37-8328-55770B5EF448}&quot;/&gt;&lt;isInvalidForFieldText val=&quot;0&quot;/&gt;&lt;Image&gt;&lt;filename val=&quot;C:\Users\User\AppData\Local\Temp\CP1474811212562Session\CPTrustFolder1474811212593\PPTImport1474820472937\data\asimages\{8489E5F5-8C5D-4B37-8328-55770B5EF448}_16.png&quot;/&gt;&lt;left val=&quot;727&quot;/&gt;&lt;top val=&quot;687&quot;/&gt;&lt;width val=&quot;226&quot;/&gt;&lt;height val=&quot;4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B0039B0E-8B22-4E74-9CBD-2BCABD721A10}&quot;/&gt;&lt;isInvalidForFieldText val=&quot;0&quot;/&gt;&lt;Image&gt;&lt;filename val=&quot;C:\Users\User\AppData\Local\Temp\CP1474811212562Session\CPTrustFolder1474811212593\PPTImport1474820472937\data\asimages\{B0039B0E-8B22-4E74-9CBD-2BCABD721A10}_15.png&quot;/&gt;&lt;left val=&quot;0&quot;/&gt;&lt;top val=&quot;76&quot;/&gt;&lt;width val=&quot;961&quot;/&gt;&lt;height val=&quot;12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7CFB013-2E0F-4B88-81D7-7C329029177A}&quot;/&gt;&lt;isInvalidForFieldText val=&quot;0&quot;/&gt;&lt;Image&gt;&lt;filename val=&quot;C:\Users\User\AppData\Local\Temp\CP1474811212562Session\CPTrustFolder1474811212593\PPTImport1474820472937\data\asimages\{17CFB013-2E0F-4B88-81D7-7C329029177A}_15.png&quot;/&gt;&lt;left val=&quot;727&quot;/&gt;&lt;top val=&quot;687&quot;/&gt;&lt;width val=&quot;226&quot;/&gt;&lt;height val=&quot;4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6&quot;/&gt;&lt;/TableIndex&gt;&lt;/ShapeTextInfo&gt;"/>
  <p:tag name="HTML_SHAPEINFO" val="&lt;ThreeDShapeInfo&gt;&lt;uuid val=&quot;{0FD6C09F-8F9F-4CD0-ADBC-1416903B174D}&quot;/&gt;&lt;isInvalidForFieldText val=&quot;0&quot;/&gt;&lt;Image&gt;&lt;filename val=&quot;C:\Users\User\AppData\Local\Temp\CP10972752640Session\CPTrustFolder10972752640\PPTImport1097213513062\data\asimages\{0FD6C09F-8F9F-4CD0-ADBC-1416903B174D}_38.png&quot;/&gt;&lt;left val=&quot;-42&quot;/&gt;&lt;top val=&quot;278&quot;/&gt;&lt;width val=&quot;1071&quot;/&gt;&lt;height val=&quot;318&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826994B-5336-4590-B780-9C708E185901}&quot;/&gt;&lt;isInvalidForFieldText val=&quot;0&quot;/&gt;&lt;Image&gt;&lt;filename val=&quot;C:\Users\User\AppData\Local\Temp\CP10972752640Session\CPTrustFolder10972752640\PPTImport1097213513062\data\asimages\{4826994B-5336-4590-B780-9C708E185901}_38.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B817AB82-9CE0-4C4B-AD27-EE6459BE2057}&quot;/&gt;&lt;isInvalidForFieldText val=&quot;0&quot;/&gt;&lt;Image&gt;&lt;filename val=&quot;C:\Users\User\AppData\Local\Temp\CP10972752640Session\CPTrustFolder10972752640\PPTImport1097213513062\data\asimages\{B817AB82-9CE0-4C4B-AD27-EE6459BE2057}_20.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39E675F-61E2-44C6-B81C-D5C39B1F05F5}&quot;/&gt;&lt;isInvalidForFieldText val=&quot;0&quot;/&gt;&lt;Image&gt;&lt;filename val=&quot;C:\Users\User\AppData\Local\Temp\CP10972752640Session\CPTrustFolder10972752640\PPTImport1097213513062\data\asimages\{D39E675F-61E2-44C6-B81C-D5C39B1F05F5}_20.png&quot;/&gt;&lt;left val=&quot;47&quot;/&gt;&lt;top val=&quot;215&quot;/&gt;&lt;width val=&quot;865&quot;/&gt;&lt;height val=&quot;41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F9751B3-5017-4A5F-B103-568ACF60890F}&quot;/&gt;&lt;isInvalidForFieldText val=&quot;0&quot;/&gt;&lt;Image&gt;&lt;filename val=&quot;C:\Users\User\AppData\Local\Temp\CP10972752640Session\CPTrustFolder10972752640\PPTImport1097213513062\data\asimages\{6F9751B3-5017-4A5F-B103-568ACF60890F}_20.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70&quot;/&gt;&lt;lineCharCount val=&quot;62&quot;/&gt;&lt;lineCharCount val=&quot;1&quot;/&gt;&lt;lineCharCount val=&quot;68&quot;/&gt;&lt;lineCharCount val=&quot;69&quot;/&gt;&lt;lineCharCount val=&quot;11&quot;/&gt;&lt;lineCharCount val=&quot;1&quot;/&gt;&lt;lineCharCount val=&quot;71&quot;/&gt;&lt;lineCharCount val=&quot;58&quot;/&gt;&lt;lineCharCount val=&quot;66&quot;/&gt;&lt;lineCharCount val=&quot;68&quot;/&gt;&lt;/TableIndex&gt;&lt;/ShapeTextInfo&gt;"/>
  <p:tag name="HTML_SHAPEINFO" val="&lt;ThreeDShapeInfo&gt;&lt;uuid val=&quot;{93C4D668-2965-4D31-83B1-E2D51B9B39C7}&quot;/&gt;&lt;isInvalidForFieldText val=&quot;0&quot;/&gt;&lt;Image&gt;&lt;filename val=&quot;C:\Users\User\AppData\Local\Temp\CP10972752640Session\CPTrustFolder10972752640\PPTImport1097213513062\data\asimages\{93C4D668-2965-4D31-83B1-E2D51B9B39C7}_20.png&quot;/&gt;&lt;left val=&quot;44&quot;/&gt;&lt;top val=&quot;210&quot;/&gt;&lt;width val=&quot;879&quot;/&gt;&lt;height val=&quot;44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AC4AA5AF-2453-4007-A58B-88C3ED76FDFB}&quot;/&gt;&lt;isInvalidForFieldText val=&quot;0&quot;/&gt;&lt;Image&gt;&lt;filename val=&quot;C:\Users\User\AppData\Local\Temp\CP10972752640Session\CPTrustFolder10972752640\PPTImport1097213513062\data\asimages\{AC4AA5AF-2453-4007-A58B-88C3ED76FDFB}_21.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14346DE-6EF6-4860-88F1-3647384D3769}&quot;/&gt;&lt;isInvalidForFieldText val=&quot;0&quot;/&gt;&lt;Image&gt;&lt;filename val=&quot;C:\Users\User\AppData\Local\Temp\CP10972752640Session\CPTrustFolder10972752640\PPTImport1097213513062\data\asimages\{914346DE-6EF6-4860-88F1-3647384D3769}_21.png&quot;/&gt;&lt;left val=&quot;47&quot;/&gt;&lt;top val=&quot;215&quot;/&gt;&lt;width val=&quot;865&quot;/&gt;&lt;height val=&quot;4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C4BA418-D48D-4D8D-AA27-9F4D13F9C7A5}&quot;/&gt;&lt;isInvalidForFieldText val=&quot;0&quot;/&gt;&lt;Image&gt;&lt;filename val=&quot;C:\Users\User\AppData\Local\Temp\CP10972752640Session\CPTrustFolder10972752640\PPTImport1097213513062\data\asimages\{1C4BA418-D48D-4D8D-AA27-9F4D13F9C7A5}_21.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1&quot;/&gt;&lt;lineCharCount val=&quot;66&quot;/&gt;&lt;lineCharCount val=&quot;62&quot;/&gt;&lt;lineCharCount val=&quot;13&quot;/&gt;&lt;lineCharCount val=&quot;1&quot;/&gt;&lt;lineCharCount val=&quot;70&quot;/&gt;&lt;lineCharCount val=&quot;63&quot;/&gt;&lt;lineCharCount val=&quot;1&quot;/&gt;&lt;lineCharCount val=&quot;68&quot;/&gt;&lt;lineCharCount val=&quot;70&quot;/&gt;&lt;lineCharCount val=&quot;59&quot;/&gt;&lt;/TableIndex&gt;&lt;/ShapeTextInfo&gt;"/>
  <p:tag name="HTML_SHAPEINFO" val="&lt;ThreeDShapeInfo&gt;&lt;uuid val=&quot;{C110E1BF-6960-4C56-B81E-1D77840FC6D6}&quot;/&gt;&lt;isInvalidForFieldText val=&quot;0&quot;/&gt;&lt;Image&gt;&lt;filename val=&quot;C:\Users\User\AppData\Local\Temp\CP10972752640Session\CPTrustFolder10972752640\PPTImport1097213513062\data\asimages\{C110E1BF-6960-4C56-B81E-1D77840FC6D6}_21.png&quot;/&gt;&lt;left val=&quot;44&quot;/&gt;&lt;top val=&quot;211&quot;/&gt;&lt;width val=&quot;896&quot;/&gt;&lt;height val=&quot;46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840180EA-B642-4146-B959-5B33BB43A258}&quot;/&gt;&lt;isInvalidForFieldText val=&quot;0&quot;/&gt;&lt;Image&gt;&lt;filename val=&quot;C:\Users\User\AppData\Local\Temp\CP10972752640Session\CPTrustFolder10972752640\PPTImport1097213513062\data\asimages\{840180EA-B642-4146-B959-5B33BB43A258}_22.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E6CADF5-6635-4F3D-B0C2-BAF2FF8451D0}&quot;/&gt;&lt;isInvalidForFieldText val=&quot;0&quot;/&gt;&lt;Image&gt;&lt;filename val=&quot;C:\Users\User\AppData\Local\Temp\CP10972752640Session\CPTrustFolder10972752640\PPTImport1097213513062\data\asimages\{0E6CADF5-6635-4F3D-B0C2-BAF2FF8451D0}_22.png&quot;/&gt;&lt;left val=&quot;47&quot;/&gt;&lt;top val=&quot;215&quot;/&gt;&lt;width val=&quot;865&quot;/&gt;&lt;height val=&quot;41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22EFD1-AA95-4912-A70F-DD28782ACB2F}&quot;/&gt;&lt;isInvalidForFieldText val=&quot;0&quot;/&gt;&lt;Image&gt;&lt;filename val=&quot;C:\Users\User\AppData\Local\Temp\CP10972752640Session\CPTrustFolder10972752640\PPTImport1097213513062\data\asimages\{D722EFD1-AA95-4912-A70F-DD28782ACB2F}_22.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1&quot;/&gt;&lt;lineCharCount val=&quot;71&quot;/&gt;&lt;lineCharCount val=&quot;42&quot;/&gt;&lt;lineCharCount val=&quot;1&quot;/&gt;&lt;lineCharCount val=&quot;70&quot;/&gt;&lt;lineCharCount val=&quot;41&quot;/&gt;&lt;lineCharCount val=&quot;1&quot;/&gt;&lt;lineCharCount val=&quot;66&quot;/&gt;&lt;lineCharCount val=&quot;64&quot;/&gt;&lt;lineCharCount val=&quot;58&quot;/&gt;&lt;lineCharCount val=&quot;13&quot;/&gt;&lt;/TableIndex&gt;&lt;/ShapeTextInfo&gt;"/>
  <p:tag name="HTML_SHAPEINFO" val="&lt;ThreeDShapeInfo&gt;&lt;uuid val=&quot;{7235569A-13E9-4FAA-AC66-20A97275849C}&quot;/&gt;&lt;isInvalidForFieldText val=&quot;0&quot;/&gt;&lt;Image&gt;&lt;filename val=&quot;C:\Users\User\AppData\Local\Temp\CP10972752640Session\CPTrustFolder10972752640\PPTImport1097213513062\data\asimages\{7235569A-13E9-4FAA-AC66-20A97275849C}_22.png&quot;/&gt;&lt;left val=&quot;44&quot;/&gt;&lt;top val=&quot;210&quot;/&gt;&lt;width val=&quot;872&quot;/&gt;&lt;height val=&quot;441&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FCFC45A0-78FF-4257-A6BD-643BD714FC06}&quot;/&gt;&lt;isInvalidForFieldText val=&quot;0&quot;/&gt;&lt;Image&gt;&lt;filename val=&quot;C:\Users\User\AppData\Local\Temp\CP10972752640Session\CPTrustFolder10972752640\PPTImport1097213513062\data\asimages\{FCFC45A0-78FF-4257-A6BD-643BD714FC06}_23.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52FC2EE-EABA-47EE-957B-12F116B19355}&quot;/&gt;&lt;isInvalidForFieldText val=&quot;0&quot;/&gt;&lt;Image&gt;&lt;filename val=&quot;C:\Users\User\AppData\Local\Temp\CP10972752640Session\CPTrustFolder10972752640\PPTImport1097213513062\data\asimages\{252FC2EE-EABA-47EE-957B-12F116B19355}_23.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6&quot;/&gt;&lt;lineCharCount val=&quot;30&quot;/&gt;&lt;lineCharCount val=&quot;1&quot;/&gt;&lt;lineCharCount val=&quot;64&quot;/&gt;&lt;lineCharCount val=&quot;16&quot;/&gt;&lt;lineCharCount val=&quot;1&quot;/&gt;&lt;lineCharCount val=&quot;66&quot;/&gt;&lt;lineCharCount val=&quot;68&quot;/&gt;&lt;lineCharCount val=&quot;62&quot;/&gt;&lt;lineCharCount val=&quot;62&quot;/&gt;&lt;/TableIndex&gt;&lt;/ShapeTextInfo&gt;"/>
  <p:tag name="HTML_SHAPEINFO" val="&lt;ThreeDShapeInfo&gt;&lt;uuid val=&quot;{792C8C55-E1A1-4AD3-9239-AE88884DE00E}&quot;/&gt;&lt;isInvalidForFieldText val=&quot;0&quot;/&gt;&lt;Image&gt;&lt;filename val=&quot;C:\Users\User\AppData\Local\Temp\CP10972752640Session\CPTrustFolder10972752640\PPTImport1097213513062\data\asimages\{792C8C55-E1A1-4AD3-9239-AE88884DE00E}_23.png&quot;/&gt;&lt;left val=&quot;44&quot;/&gt;&lt;top val=&quot;210&quot;/&gt;&lt;width val=&quot;875&quot;/&gt;&lt;height val=&quot;4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9400726F-DFE1-4198-B775-EA75745D74F0}&quot;/&gt;&lt;isInvalidForFieldText val=&quot;0&quot;/&gt;&lt;Image&gt;&lt;filename val=&quot;C:\Users\User\AppData\Local\Temp\CP1474811212562Session\CPTrustFolder1474811212593\PPTImport1474820472937\data\asimages\{9400726F-DFE1-4198-B775-EA75745D74F0}_8.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62ACB3A-9914-403D-AF69-080A5CAA9236}&quot;/&gt;&lt;isInvalidForFieldText val=&quot;0&quot;/&gt;&lt;Image&gt;&lt;filename val=&quot;C:\Users\User\AppData\Local\Temp\CP1474811212562Session\CPTrustFolder1474811212593\PPTImport1474820472937\data\asimages\{562ACB3A-9914-403D-AF69-080A5CAA9236}_8.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hreeDShapeInfo&gt;&lt;uuid val=&quot;{F0E30F48-1830-48CC-A0A2-8198FF60A086}&quot;/&gt;&lt;isInvalidForFieldText val=&quot;0&quot;/&gt;&lt;Image&gt;&lt;filename val=&quot;C:\Users\User\AppData\Local\Temp\CP1474811212562Session\CPTrustFolder1474811212593\PPTImport1474820472937\data\asimages\{F0E30F48-1830-48CC-A0A2-8198FF60A086}_8.png&quot;/&gt;&lt;left val=&quot;43&quot;/&gt;&lt;top val=&quot;205&quot;/&gt;&lt;width val=&quot;872&quot;/&gt;&lt;height val=&quot;5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97FBB364-83B9-413A-9BD2-BB054B9D9CA8}&quot;/&gt;&lt;isInvalidForFieldText val=&quot;0&quot;/&gt;&lt;Image&gt;&lt;filename val=&quot;C:\Users\User\AppData\Local\Temp\CP10972752640Session\CPTrustFolder10972752640\PPTImport1097213513062\data\asimages\{97FBB364-83B9-413A-9BD2-BB054B9D9CA8}_35.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1&quot;/&gt;&lt;lineCharCount val=&quot;68&quot;/&gt;&lt;lineCharCount val=&quot;67&quot;/&gt;&lt;lineCharCount val=&quot;64&quot;/&gt;&lt;lineCharCount val=&quot;40&quot;/&gt;&lt;lineCharCount val=&quot;1&quot;/&gt;&lt;lineCharCount val=&quot;67&quot;/&gt;&lt;lineCharCount val=&quot;71&quot;/&gt;&lt;lineCharCount val=&quot;74&quot;/&gt;&lt;lineCharCount val=&quot;36&quot;/&gt;&lt;/TableIndex&gt;&lt;/ShapeTextInfo&gt;"/>
  <p:tag name="HTML_SHAPEINFO" val="&lt;ThreeDShapeInfo&gt;&lt;uuid val=&quot;{C8F4BC95-3268-4DAF-9FCE-7EABBD866423}&quot;/&gt;&lt;isInvalidForFieldText val=&quot;0&quot;/&gt;&lt;Image&gt;&lt;filename val=&quot;C:\Users\User\AppData\Local\Temp\CP10972752640Session\CPTrustFolder10972752640\PPTImport1097213513062\data\asimages\{C8F4BC95-3268-4DAF-9FCE-7EABBD866423}_35.png&quot;/&gt;&lt;left val=&quot;42&quot;/&gt;&lt;top val=&quot;212&quot;/&gt;&lt;width val=&quot;883&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EFE122F-1475-40D0-876D-A01C3207101E}&quot;/&gt;&lt;isInvalidForFieldText val=&quot;0&quot;/&gt;&lt;Image&gt;&lt;filename val=&quot;C:\Users\User\AppData\Local\Temp\CP10972752640Session\CPTrustFolder10972752640\PPTImport1097213513062\data\asimages\{8EFE122F-1475-40D0-876D-A01C3207101E}_35.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D35B9E37-B329-40CE-8E2F-C98C2AD0562E}&quot;/&gt;&lt;isInvalidForFieldText val=&quot;0&quot;/&gt;&lt;Image&gt;&lt;filename val=&quot;C:\Users\User\AppData\Local\Temp\CP10972752640Session\CPTrustFolder10972752640\PPTImport1097213513062\data\asimages\{D35B9E37-B329-40CE-8E2F-C98C2AD0562E}_36.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57&quot;/&gt;&lt;lineCharCount val=&quot;67&quot;/&gt;&lt;lineCharCount val=&quot;64&quot;/&gt;&lt;lineCharCount val=&quot;67&quot;/&gt;&lt;lineCharCount val=&quot;17&quot;/&gt;&lt;lineCharCount val=&quot;1&quot;/&gt;&lt;lineCharCount val=&quot;66&quot;/&gt;&lt;lineCharCount val=&quot;68&quot;/&gt;&lt;lineCharCount val=&quot;72&quot;/&gt;&lt;lineCharCount val=&quot;23&quot;/&gt;&lt;/TableIndex&gt;&lt;/ShapeTextInfo&gt;"/>
  <p:tag name="HTML_SHAPEINFO" val="&lt;ThreeDShapeInfo&gt;&lt;uuid val=&quot;{8B9283D9-53D2-447F-848B-5DCD144FA6B4}&quot;/&gt;&lt;isInvalidForFieldText val=&quot;0&quot;/&gt;&lt;Image&gt;&lt;filename val=&quot;C:\Users\User\AppData\Local\Temp\CP10972752640Session\CPTrustFolder10972752640\PPTImport1097213513062\data\asimages\{8B9283D9-53D2-447F-848B-5DCD144FA6B4}_36.png&quot;/&gt;&lt;left val=&quot;42&quot;/&gt;&lt;top val=&quot;212&quot;/&gt;&lt;width val=&quot;870&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654A17B-CB2D-4D40-95E1-2B6CCE21FEB2}&quot;/&gt;&lt;isInvalidForFieldText val=&quot;0&quot;/&gt;&lt;Image&gt;&lt;filename val=&quot;C:\Users\User\AppData\Local\Temp\CP10972752640Session\CPTrustFolder10972752640\PPTImport1097213513062\data\asimages\{E654A17B-CB2D-4D40-95E1-2B6CCE21FEB2}_36.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559ACEEF-89BA-4F21-B187-57B9CAB941C8}&quot;/&gt;&lt;isInvalidForFieldText val=&quot;0&quot;/&gt;&lt;Image&gt;&lt;filename val=&quot;C:\Users\User\AppData\Local\Temp\CP10972752640Session\CPTrustFolder10972752640\PPTImport1097213513062\data\asimages\{559ACEEF-89BA-4F21-B187-57B9CAB941C8}_24.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65&quot;/&gt;&lt;lineCharCount val=&quot;43&quot;/&gt;&lt;lineCharCount val=&quot;1&quot;/&gt;&lt;lineCharCount val=&quot;60&quot;/&gt;&lt;lineCharCount val=&quot;63&quot;/&gt;&lt;lineCharCount val=&quot;32&quot;/&gt;&lt;/TableIndex&gt;&lt;/ShapeTextInfo&gt;"/>
  <p:tag name="HTML_SHAPEINFO" val="&lt;ThreeDShapeInfo&gt;&lt;uuid val=&quot;{CEF4B93F-3644-4BB3-99CD-34ECBCBE48EC}&quot;/&gt;&lt;isInvalidForFieldText val=&quot;0&quot;/&gt;&lt;Image&gt;&lt;filename val=&quot;C:\Users\User\AppData\Local\Temp\CP10972752640Session\CPTrustFolder10972752640\PPTImport1097213513062\data\asimages\{CEF4B93F-3644-4BB3-99CD-34ECBCBE48EC}_24.png&quot;/&gt;&lt;left val=&quot;42&quot;/&gt;&lt;top val=&quot;212&quot;/&gt;&lt;width val=&quot;870&quot;/&gt;&lt;height val=&quot;4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22A98A8-743F-4FEC-B945-20CF1628A3C5}&quot;/&gt;&lt;isInvalidForFieldText val=&quot;0&quot;/&gt;&lt;Image&gt;&lt;filename val=&quot;C:\Users\User\AppData\Local\Temp\CP10972752640Session\CPTrustFolder10972752640\PPTImport1097213513062\data\asimages\{322A98A8-743F-4FEC-B945-20CF1628A3C5}_24.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249DAA19-1505-4CC5-B27B-B8A6B5B72A77}&quot;/&gt;&lt;isInvalidForFieldText val=&quot;0&quot;/&gt;&lt;Image&gt;&lt;filename val=&quot;C:\Users\User\AppData\Local\Temp\CP10972752640Session\CPTrustFolder10972752640\PPTImport1097213513062\data\asimages\{249DAA19-1505-4CC5-B27B-B8A6B5B72A77}_25.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2&quot;/&gt;&lt;lineCharCount val=&quot;1&quot;/&gt;&lt;lineCharCount val=&quot;74&quot;/&gt;&lt;lineCharCount val=&quot;1&quot;/&gt;&lt;lineCharCount val=&quot;76&quot;/&gt;&lt;lineCharCount val=&quot;71&quot;/&gt;&lt;lineCharCount val=&quot;1&quot;/&gt;&lt;lineCharCount val=&quot;73&quot;/&gt;&lt;lineCharCount val=&quot;86&quot;/&gt;&lt;lineCharCount val=&quot;50&quot;/&gt;&lt;lineCharCount val=&quot;1&quot;/&gt;&lt;lineCharCount val=&quot;75&quot;/&gt;&lt;lineCharCount val=&quot;57&quot;/&gt;&lt;/TableIndex&gt;&lt;/ShapeTextInfo&gt;"/>
  <p:tag name="HTML_SHAPEINFO" val="&lt;ThreeDShapeInfo&gt;&lt;uuid val=&quot;{41849462-C1D0-4345-A9F2-BBEBCAA2C8F2}&quot;/&gt;&lt;isInvalidForFieldText val=&quot;0&quot;/&gt;&lt;Image&gt;&lt;filename val=&quot;C:\Users\User\AppData\Local\Temp\CP10972752640Session\CPTrustFolder10972752640\PPTImport1097213513062\data\asimages\{41849462-C1D0-4345-A9F2-BBEBCAA2C8F2}_25.png&quot;/&gt;&lt;left val=&quot;43&quot;/&gt;&lt;top val=&quot;194&quot;/&gt;&lt;width val=&quot;877&quot;/&gt;&lt;height val=&quot;427&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25B12C3-CCAD-4A11-90AE-875CDEF1BB83}&quot;/&gt;&lt;isInvalidForFieldText val=&quot;0&quot;/&gt;&lt;Image&gt;&lt;filename val=&quot;C:\Users\User\AppData\Local\Temp\CP10972752640Session\CPTrustFolder10972752640\PPTImport1097213513062\data\asimages\{D25B12C3-CCAD-4A11-90AE-875CDEF1BB83}_25.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249DAA19-1505-4CC5-B27B-B8A6B5B72A77}&quot;/&gt;&lt;isInvalidForFieldText val=&quot;0&quot;/&gt;&lt;Image&gt;&lt;filename val=&quot;C:\Users\User\AppData\Local\Temp\CP10972752640Session\CPTrustFolder10972752640\PPTImport1097213513062\data\asimages\{249DAA19-1505-4CC5-B27B-B8A6B5B72A77}_25.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2&quot;/&gt;&lt;lineCharCount val=&quot;1&quot;/&gt;&lt;lineCharCount val=&quot;74&quot;/&gt;&lt;lineCharCount val=&quot;1&quot;/&gt;&lt;lineCharCount val=&quot;76&quot;/&gt;&lt;lineCharCount val=&quot;71&quot;/&gt;&lt;lineCharCount val=&quot;1&quot;/&gt;&lt;lineCharCount val=&quot;73&quot;/&gt;&lt;lineCharCount val=&quot;86&quot;/&gt;&lt;lineCharCount val=&quot;50&quot;/&gt;&lt;lineCharCount val=&quot;1&quot;/&gt;&lt;lineCharCount val=&quot;75&quot;/&gt;&lt;lineCharCount val=&quot;57&quot;/&gt;&lt;/TableIndex&gt;&lt;/ShapeTextInfo&gt;"/>
  <p:tag name="HTML_SHAPEINFO" val="&lt;ThreeDShapeInfo&gt;&lt;uuid val=&quot;{41849462-C1D0-4345-A9F2-BBEBCAA2C8F2}&quot;/&gt;&lt;isInvalidForFieldText val=&quot;0&quot;/&gt;&lt;Image&gt;&lt;filename val=&quot;C:\Users\User\AppData\Local\Temp\CP10972752640Session\CPTrustFolder10972752640\PPTImport1097213513062\data\asimages\{41849462-C1D0-4345-A9F2-BBEBCAA2C8F2}_25.png&quot;/&gt;&lt;left val=&quot;43&quot;/&gt;&lt;top val=&quot;194&quot;/&gt;&lt;width val=&quot;877&quot;/&gt;&lt;height val=&quot;427&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25B12C3-CCAD-4A11-90AE-875CDEF1BB83}&quot;/&gt;&lt;isInvalidForFieldText val=&quot;0&quot;/&gt;&lt;Image&gt;&lt;filename val=&quot;C:\Users\User\AppData\Local\Temp\CP10972752640Session\CPTrustFolder10972752640\PPTImport1097213513062\data\asimages\{D25B12C3-CCAD-4A11-90AE-875CDEF1BB83}_25.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F0B6E442-238F-457D-97EE-3152BC2074B1}&quot;/&gt;&lt;isInvalidForFieldText val=&quot;0&quot;/&gt;&lt;Image&gt;&lt;filename val=&quot;C:\Users\User\AppData\Local\Temp\CP10972752640Session\CPTrustFolder10972752640\PPTImport1097213513062\data\asimages\{F0B6E442-238F-457D-97EE-3152BC2074B1}_26.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7&quot;/&gt;&lt;lineCharCount val=&quot;70&quot;/&gt;&lt;lineCharCount val=&quot;21&quot;/&gt;&lt;lineCharCount val=&quot;1&quot;/&gt;&lt;lineCharCount val=&quot;64&quot;/&gt;&lt;lineCharCount val=&quot;67&quot;/&gt;&lt;lineCharCount val=&quot;65&quot;/&gt;&lt;lineCharCount val=&quot;53&quot;/&gt;&lt;lineCharCount val=&quot;1&quot;/&gt;&lt;lineCharCount val=&quot;67&quot;/&gt;&lt;lineCharCount val=&quot;57&quot;/&gt;&lt;lineCharCount val=&quot;64&quot;/&gt;&lt;lineCharCount val=&quot;25&quot;/&gt;&lt;/TableIndex&gt;&lt;/ShapeTextInfo&gt;"/>
  <p:tag name="HTML_SHAPEINFO" val="&lt;ThreeDShapeInfo&gt;&lt;uuid val=&quot;{6E2C18D4-090F-41C0-BC12-E98323F5340C}&quot;/&gt;&lt;isInvalidForFieldText val=&quot;0&quot;/&gt;&lt;Image&gt;&lt;filename val=&quot;C:\Users\User\AppData\Local\Temp\CP10972752640Session\CPTrustFolder10972752640\PPTImport1097213513062\data\asimages\{6E2C18D4-090F-41C0-BC12-E98323F5340C}_26.png&quot;/&gt;&lt;left val=&quot;42&quot;/&gt;&lt;top val=&quot;193&quot;/&gt;&lt;width val=&quot;873&quot;/&gt;&lt;height val=&quot;47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1FAA7E9-CA28-4923-B33C-57A702AEB9D9}&quot;/&gt;&lt;isInvalidForFieldText val=&quot;0&quot;/&gt;&lt;Image&gt;&lt;filename val=&quot;C:\Users\User\AppData\Local\Temp\CP10972752640Session\CPTrustFolder10972752640\PPTImport1097213513062\data\asimages\{A1FAA7E9-CA28-4923-B33C-57A702AEB9D9}_26.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E9FC093D-EAC1-4A0E-88A5-4D0FBA02FF0B}&quot;/&gt;&lt;isInvalidForFieldText val=&quot;0&quot;/&gt;&lt;Image&gt;&lt;filename val=&quot;C:\Users\User\AppData\Local\Temp\CP10972752640Session\CPTrustFolder10972752640\PPTImport1097213513062\data\asimages\{E9FC093D-EAC1-4A0E-88A5-4D0FBA02FF0B}_27.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4&quot;/&gt;&lt;lineCharCount val=&quot;62&quot;/&gt;&lt;lineCharCount val=&quot;67&quot;/&gt;&lt;lineCharCount val=&quot;68&quot;/&gt;&lt;lineCharCount val=&quot;71&quot;/&gt;&lt;lineCharCount val=&quot;25&quot;/&gt;&lt;lineCharCount val=&quot;1&quot;/&gt;&lt;lineCharCount val=&quot;67&quot;/&gt;&lt;lineCharCount val=&quot;32&quot;/&gt;&lt;lineCharCount val=&quot;64&quot;/&gt;&lt;lineCharCount val=&quot;5&quot;/&gt;&lt;lineCharCount val=&quot;10&quot;/&gt;&lt;lineCharCount val=&quot;65&quot;/&gt;&lt;/TableIndex&gt;&lt;/ShapeTextInfo&gt;"/>
  <p:tag name="HTML_SHAPEINFO" val="&lt;ThreeDShapeInfo&gt;&lt;uuid val=&quot;{60066FA2-9602-46FD-9C20-BFCAD1D9E3E4}&quot;/&gt;&lt;isInvalidForFieldText val=&quot;0&quot;/&gt;&lt;Image&gt;&lt;filename val=&quot;C:\Users\User\AppData\Local\Temp\CP10972752640Session\CPTrustFolder10972752640\PPTImport1097213513062\data\asimages\{60066FA2-9602-46FD-9C20-BFCAD1D9E3E4}_27.png&quot;/&gt;&lt;left val=&quot;42&quot;/&gt;&lt;top val=&quot;193&quot;/&gt;&lt;width val=&quot;870&quot;/&gt;&lt;height val=&quot;47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CC2E0EF-35DF-4004-971C-AFFC8BF9645B}&quot;/&gt;&lt;isInvalidForFieldText val=&quot;0&quot;/&gt;&lt;Image&gt;&lt;filename val=&quot;C:\Users\User\AppData\Local\Temp\CP10972752640Session\CPTrustFolder10972752640\PPTImport1097213513062\data\asimages\{7CC2E0EF-35DF-4004-971C-AFFC8BF9645B}_27.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A8C41FC2-6413-4C40-AEDD-65AC9F49A9CC}&quot;/&gt;&lt;isInvalidForFieldText val=&quot;0&quot;/&gt;&lt;Image&gt;&lt;filename val=&quot;C:\Users\User\AppData\Local\Temp\CP10972752640Session\CPTrustFolder10972752640\PPTImport1097213513062\data\asimages\{A8C41FC2-6413-4C40-AEDD-65AC9F49A9CC}_28.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4&quot;/&gt;&lt;lineCharCount val=&quot;1&quot;/&gt;&lt;lineCharCount val=&quot;67&quot;/&gt;&lt;lineCharCount val=&quot;69&quot;/&gt;&lt;lineCharCount val=&quot;26&quot;/&gt;&lt;lineCharCount val=&quot;1&quot;/&gt;&lt;lineCharCount val=&quot;71&quot;/&gt;&lt;lineCharCount val=&quot;39&quot;/&gt;&lt;lineCharCount val=&quot;1&quot;/&gt;&lt;lineCharCount val=&quot;61&quot;/&gt;&lt;lineCharCount val=&quot;67&quot;/&gt;&lt;lineCharCount val=&quot;54&quot;/&gt;&lt;/TableIndex&gt;&lt;/ShapeTextInfo&gt;"/>
  <p:tag name="HTML_SHAPEINFO" val="&lt;ThreeDShapeInfo&gt;&lt;uuid val=&quot;{0A11BF42-1966-4D97-80C1-CF5247808ADA}&quot;/&gt;&lt;isInvalidForFieldText val=&quot;0&quot;/&gt;&lt;Image&gt;&lt;filename val=&quot;C:\Users\User\AppData\Local\Temp\CP10972752640Session\CPTrustFolder10972752640\PPTImport1097213513062\data\asimages\{0A11BF42-1966-4D97-80C1-CF5247808ADA}_28.png&quot;/&gt;&lt;left val=&quot;42&quot;/&gt;&lt;top val=&quot;212&quot;/&gt;&lt;width val=&quot;881&quot;/&gt;&lt;height val=&quot;43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B77610B-05E3-4965-BAB6-430C4858A25B}&quot;/&gt;&lt;isInvalidForFieldText val=&quot;0&quot;/&gt;&lt;Image&gt;&lt;filename val=&quot;C:\Users\User\AppData\Local\Temp\CP10972752640Session\CPTrustFolder10972752640\PPTImport1097213513062\data\asimages\{3B77610B-05E3-4965-BAB6-430C4858A25B}_28.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A3BE056B-9C52-47E7-9C5E-3ED9AAD5C3FE}&quot;/&gt;&lt;isInvalidForFieldText val=&quot;0&quot;/&gt;&lt;Image&gt;&lt;filename val=&quot;C:\Users\User\AppData\Local\Temp\CP10972752640Session\CPTrustFolder10972752640\PPTImport1097213513062\data\asimages\{A3BE056B-9C52-47E7-9C5E-3ED9AAD5C3FE}_29.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0&quot;/&gt;&lt;lineCharCount val=&quot;63&quot;/&gt;&lt;lineCharCount val=&quot;63&quot;/&gt;&lt;lineCharCount val=&quot;64&quot;/&gt;&lt;lineCharCount val=&quot;9&quot;/&gt;&lt;lineCharCount val=&quot;1&quot;/&gt;&lt;lineCharCount val=&quot;60&quot;/&gt;&lt;lineCharCount val=&quot;59&quot;/&gt;&lt;lineCharCount val=&quot;42&quot;/&gt;&lt;/TableIndex&gt;&lt;/ShapeTextInfo&gt;"/>
  <p:tag name="HTML_SHAPEINFO" val="&lt;ThreeDShapeInfo&gt;&lt;uuid val=&quot;{369A88EF-3B2C-4BC7-B1EB-E68ED3304E24}&quot;/&gt;&lt;isInvalidForFieldText val=&quot;0&quot;/&gt;&lt;Image&gt;&lt;filename val=&quot;C:\Users\User\AppData\Local\Temp\CP10972752640Session\CPTrustFolder10972752640\PPTImport1097213513062\data\asimages\{369A88EF-3B2C-4BC7-B1EB-E68ED3304E24}_29.png&quot;/&gt;&lt;left val=&quot;42&quot;/&gt;&lt;top val=&quot;212&quot;/&gt;&lt;width val=&quot;870&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BC4C952-EA49-47FA-B2F9-589AA6A59BF3}&quot;/&gt;&lt;isInvalidForFieldText val=&quot;0&quot;/&gt;&lt;Image&gt;&lt;filename val=&quot;C:\Users\User\AppData\Local\Temp\CP10972752640Session\CPTrustFolder10972752640\PPTImport1097213513062\data\asimages\{7BC4C952-EA49-47FA-B2F9-589AA6A59BF3}_29.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A366B8AF-57E8-47EE-B8D9-B36C73CC94C9}&quot;/&gt;&lt;isInvalidForFieldText val=&quot;0&quot;/&gt;&lt;Image&gt;&lt;filename val=&quot;C:\Users\User\AppData\Local\Temp\CP10972752640Session\CPTrustFolder10972752640\PPTImport1097213513062\data\asimages\{A366B8AF-57E8-47EE-B8D9-B36C73CC94C9}_30.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8&quot;/&gt;&lt;lineCharCount val=&quot;64&quot;/&gt;&lt;lineCharCount val=&quot;62&quot;/&gt;&lt;lineCharCount val=&quot;1&quot;/&gt;&lt;lineCharCount val=&quot;68&quot;/&gt;&lt;lineCharCount val=&quot;72&quot;/&gt;&lt;lineCharCount val=&quot;61&quot;/&gt;&lt;lineCharCount val=&quot;68&quot;/&gt;&lt;lineCharCount val=&quot;60&quot;/&gt;&lt;/TableIndex&gt;&lt;/ShapeTextInfo&gt;"/>
  <p:tag name="HTML_SHAPEINFO" val="&lt;ThreeDShapeInfo&gt;&lt;uuid val=&quot;{8970DB26-7C6C-44D6-88A0-63C6C1F240B0}&quot;/&gt;&lt;isInvalidForFieldText val=&quot;0&quot;/&gt;&lt;Image&gt;&lt;filename val=&quot;C:\Users\User\AppData\Local\Temp\CP10972752640Session\CPTrustFolder10972752640\PPTImport1097213513062\data\asimages\{8970DB26-7C6C-44D6-88A0-63C6C1F240B0}_30.png&quot;/&gt;&lt;left val=&quot;42&quot;/&gt;&lt;top val=&quot;212&quot;/&gt;&lt;width val=&quot;880&quot;/&gt;&lt;height val=&quot;41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EB99EC0-6DA4-4B52-91FF-249872E98DCC}&quot;/&gt;&lt;isInvalidForFieldText val=&quot;0&quot;/&gt;&lt;Image&gt;&lt;filename val=&quot;C:\Users\User\AppData\Local\Temp\CP10972752640Session\CPTrustFolder10972752640\PPTImport1097213513062\data\asimages\{5EB99EC0-6DA4-4B52-91FF-249872E98DCC}_30.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60335C81-DF07-426B-A633-8C2039FE3EB8}&quot;/&gt;&lt;isInvalidForFieldText val=&quot;0&quot;/&gt;&lt;Image&gt;&lt;filename val=&quot;C:\Users\User\AppData\Local\Temp\CP10972752640Session\CPTrustFolder10972752640\PPTImport1097213513062\data\asimages\{60335C81-DF07-426B-A633-8C2039FE3EB8}_31.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4&quot;/&gt;&lt;lineCharCount val=&quot;63&quot;/&gt;&lt;lineCharCount val=&quot;11&quot;/&gt;&lt;lineCharCount val=&quot;1&quot;/&gt;&lt;lineCharCount val=&quot;65&quot;/&gt;&lt;lineCharCount val=&quot;66&quot;/&gt;&lt;lineCharCount val=&quot;39&quot;/&gt;&lt;lineCharCount val=&quot;1&quot;/&gt;&lt;lineCharCount val=&quot;71&quot;/&gt;&lt;lineCharCount val=&quot;69&quot;/&gt;&lt;lineCharCount val=&quot;59&quot;/&gt;&lt;/TableIndex&gt;&lt;/ShapeTextInfo&gt;"/>
  <p:tag name="HTML_SHAPEINFO" val="&lt;ThreeDShapeInfo&gt;&lt;uuid val=&quot;{348D0FCC-3A68-4219-8C50-AC3D089D1BD2}&quot;/&gt;&lt;isInvalidForFieldText val=&quot;0&quot;/&gt;&lt;Image&gt;&lt;filename val=&quot;C:\Users\User\AppData\Local\Temp\CP10972752640Session\CPTrustFolder10972752640\PPTImport1097213513062\data\asimages\{348D0FCC-3A68-4219-8C50-AC3D089D1BD2}_31.png&quot;/&gt;&lt;left val=&quot;42&quot;/&gt;&lt;top val=&quot;212&quot;/&gt;&lt;width val=&quot;878&quot;/&gt;&lt;height val=&quot;41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45C75D-A9C8-4A7A-AE96-F5199D51B31A}&quot;/&gt;&lt;isInvalidForFieldText val=&quot;0&quot;/&gt;&lt;Image&gt;&lt;filename val=&quot;C:\Users\User\AppData\Local\Temp\CP10972752640Session\CPTrustFolder10972752640\PPTImport1097213513062\data\asimages\{E545C75D-A9C8-4A7A-AE96-F5199D51B31A}_31.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8D92EDE5-4D82-4921-A3AE-B9D7BF0C7B77}&quot;/&gt;&lt;isInvalidForFieldText val=&quot;0&quot;/&gt;&lt;Image&gt;&lt;filename val=&quot;C:\Users\User\AppData\Local\Temp\CP10972752640Session\CPTrustFolder10972752640\PPTImport1097213513062\data\asimages\{8D92EDE5-4D82-4921-A3AE-B9D7BF0C7B77}_32.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1&quot;/&gt;&lt;lineCharCount val=&quot;64&quot;/&gt;&lt;lineCharCount val=&quot;65&quot;/&gt;&lt;lineCharCount val=&quot;67&quot;/&gt;&lt;lineCharCount val=&quot;46&quot;/&gt;&lt;lineCharCount val=&quot;1&quot;/&gt;&lt;lineCharCount val=&quot;66&quot;/&gt;&lt;lineCharCount val=&quot;65&quot;/&gt;&lt;lineCharCount val=&quot;63&quot;/&gt;&lt;lineCharCount val=&quot;59&quot;/&gt;&lt;/TableIndex&gt;&lt;/ShapeTextInfo&gt;"/>
  <p:tag name="HTML_SHAPEINFO" val="&lt;ThreeDShapeInfo&gt;&lt;uuid val=&quot;{16A6D638-6A85-46A9-8614-F70029B2B506}&quot;/&gt;&lt;isInvalidForFieldText val=&quot;0&quot;/&gt;&lt;Image&gt;&lt;filename val=&quot;C:\Users\User\AppData\Local\Temp\CP10972752640Session\CPTrustFolder10972752640\PPTImport1097213513062\data\asimages\{16A6D638-6A85-46A9-8614-F70029B2B506}_32.png&quot;/&gt;&lt;left val=&quot;42&quot;/&gt;&lt;top val=&quot;212&quot;/&gt;&lt;width val=&quot;870&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32EF4A-B804-43C1-ABCA-418FE031795D}&quot;/&gt;&lt;isInvalidForFieldText val=&quot;0&quot;/&gt;&lt;Image&gt;&lt;filename val=&quot;C:\Users\User\AppData\Local\Temp\CP10972752640Session\CPTrustFolder10972752640\PPTImport1097213513062\data\asimages\{1932EF4A-B804-43C1-ABCA-418FE031795D}_32.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513693BE-8164-4A35-A69C-19C8C07A4F79}&quot;/&gt;&lt;isInvalidForFieldText val=&quot;0&quot;/&gt;&lt;Image&gt;&lt;filename val=&quot;C:\Users\User\AppData\Local\Temp\CP10972752640Session\CPTrustFolder10972752640\PPTImport1097213513062\data\asimages\{513693BE-8164-4A35-A69C-19C8C07A4F79}_33.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1&quot;/&gt;&lt;lineCharCount val=&quot;69&quot;/&gt;&lt;lineCharCount val=&quot;64&quot;/&gt;&lt;lineCharCount val=&quot;51&quot;/&gt;&lt;lineCharCount val=&quot;1&quot;/&gt;&lt;lineCharCount val=&quot;65&quot;/&gt;&lt;lineCharCount val=&quot;26&quot;/&gt;&lt;/TableIndex&gt;&lt;/ShapeTextInfo&gt;"/>
  <p:tag name="HTML_SHAPEINFO" val="&lt;ThreeDShapeInfo&gt;&lt;uuid val=&quot;{75E7175C-B3D1-47CB-AD2C-DA5AF7F69476}&quot;/&gt;&lt;isInvalidForFieldText val=&quot;0&quot;/&gt;&lt;Image&gt;&lt;filename val=&quot;C:\Users\User\AppData\Local\Temp\CP10972752640Session\CPTrustFolder10972752640\PPTImport1097213513062\data\asimages\{75E7175C-B3D1-47CB-AD2C-DA5AF7F69476}_33.png&quot;/&gt;&lt;left val=&quot;42&quot;/&gt;&lt;top val=&quot;212&quot;/&gt;&lt;width val=&quot;872&quot;/&gt;&lt;height val=&quot;41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F4AF22E-A4CB-4928-9660-E0B2AA9CEB2E}&quot;/&gt;&lt;isInvalidForFieldText val=&quot;0&quot;/&gt;&lt;Image&gt;&lt;filename val=&quot;C:\Users\User\AppData\Local\Temp\CP10972752640Session\CPTrustFolder10972752640\PPTImport1097213513062\data\asimages\{BF4AF22E-A4CB-4928-9660-E0B2AA9CEB2E}_33.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84C6F6DD-F988-4FFB-B357-7A6CB6688A35}&quot;/&gt;&lt;isInvalidForFieldText val=&quot;0&quot;/&gt;&lt;Image&gt;&lt;filename val=&quot;C:\Users\User\AppData\Local\Temp\CP10972752640Session\CPTrustFolder10972752640\PPTImport1097213513062\data\asimages\{84C6F6DD-F988-4FFB-B357-7A6CB6688A35}_37.png&quot;/&gt;&lt;left val=&quot;0&quot;/&gt;&lt;top val=&quot;76&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0&quot;/&gt;&lt;lineCharCount val=&quot;70&quot;/&gt;&lt;lineCharCount val=&quot;67&quot;/&gt;&lt;lineCharCount val=&quot;63&quot;/&gt;&lt;lineCharCount val=&quot;1&quot;/&gt;&lt;lineCharCount val=&quot;80&quot;/&gt;&lt;lineCharCount val=&quot;37&quot;/&gt;&lt;/TableIndex&gt;&lt;/ShapeTextInfo&gt;"/>
  <p:tag name="HTML_SHAPEINFO" val="&lt;ThreeDShapeInfo&gt;&lt;uuid val=&quot;{90AA3C24-E459-410E-AD07-38B0C5068065}&quot;/&gt;&lt;isInvalidForFieldText val=&quot;0&quot;/&gt;&lt;Image&gt;&lt;filename val=&quot;C:\Users\User\AppData\Local\Temp\CP10972752640Session\CPTrustFolder10972752640\PPTImport1097213513062\data\asimages\{90AA3C24-E459-410E-AD07-38B0C5068065}_37.png&quot;/&gt;&lt;left val=&quot;42&quot;/&gt;&lt;top val=&quot;212&quot;/&gt;&lt;width val=&quot;879&quot;/&gt;&lt;height val=&quot;41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246562A-645E-46E8-80BE-E80E57494700}&quot;/&gt;&lt;isInvalidForFieldText val=&quot;0&quot;/&gt;&lt;Image&gt;&lt;filename val=&quot;C:\Users\User\AppData\Local\Temp\CP10972752640Session\CPTrustFolder10972752640\PPTImport1097213513062\data\asimages\{7246562A-645E-46E8-80BE-E80E57494700}_37.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96E6B780-DD3C-4C1B-BDA6-027E2F7363A7}&quot;/&gt;&lt;isInvalidForFieldText val=&quot;0&quot;/&gt;&lt;Image&gt;&lt;filename val=&quot;C:\Users\User\AppData\Local\Temp\CP1474811212562Session\CPTrustFolder1474811212593\PPTImport1474820472937\data\asimages\{96E6B780-DD3C-4C1B-BDA6-027E2F7363A7}_7.png&quot;/&gt;&lt;left val=&quot;0&quot;/&gt;&lt;top val=&quot;76&quot;/&gt;&lt;width val=&quot;961&quot;/&gt;&lt;height val=&quot;12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4&quot;/&gt;&lt;/TableIndex&gt;&lt;/ShapeTextInfo&gt;"/>
  <p:tag name="HTML_SHAPEINFO" val="&lt;ThreeDShapeInfo&gt;&lt;uuid val=&quot;{3C222EF8-6E0E-4C87-92B8-0780A8FC082E}&quot;/&gt;&lt;isInvalidForFieldText val=&quot;0&quot;/&gt;&lt;Image&gt;&lt;filename val=&quot;C:\Users\User\AppData\Local\Temp\CP1474811212562Session\CPTrustFolder1474811212593\PPTImport1474820472937\data\asimages\{3C222EF8-6E0E-4C87-92B8-0780A8FC082E}_7.png&quot;/&gt;&lt;left val=&quot;40&quot;/&gt;&lt;top val=&quot;209&quot;/&gt;&lt;width val=&quot;871&quot;/&gt;&lt;height val=&quot;57&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A9C24F0-6042-447F-A780-7B642CDDE473}&quot;/&gt;&lt;isInvalidForFieldText val=&quot;0&quot;/&gt;&lt;Image&gt;&lt;filename val=&quot;C:\Users\User\AppData\Local\Temp\CP1474811212562Session\CPTrustFolder1474811212593\PPTImport1474820472937\data\asimages\{0A9C24F0-6042-447F-A780-7B642CDDE473}_7.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AF2FACDD-8288-4526-9CD9-481931EF010B}&quot;/&gt;&lt;isInvalidForFieldText val=&quot;0&quot;/&gt;&lt;Image&gt;&lt;filename val=&quot;C:\Users\User\AppData\Local\Temp\CP1474811212562Session\CPTrustFolder1474811212593\PPTImport1474820472937\data\asimages\{AF2FACDD-8288-4526-9CD9-481931EF010B}_9.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29&quot;/&gt;&lt;/TableIndex&gt;&lt;/ShapeTextInfo&gt;"/>
  <p:tag name="HTML_SHAPEINFO" val="&lt;ThreeDShapeInfo&gt;&lt;uuid val=&quot;{8A3DDEE3-097C-47E3-9CF4-33B8B4A96D38}&quot;/&gt;&lt;isInvalidForFieldText val=&quot;0&quot;/&gt;&lt;Image&gt;&lt;filename val=&quot;C:\Users\User\AppData\Local\Temp\CP1474811212562Session\CPTrustFolder1474811212593\PPTImport1474820472937\data\asimages\{8A3DDEE3-097C-47E3-9CF4-33B8B4A96D38}_9.png&quot;/&gt;&lt;left val=&quot;40&quot;/&gt;&lt;top val=&quot;212&quot;/&gt;&lt;width val=&quot;871&quot;/&gt;&lt;height val=&quot;41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CB864F0-91DE-4AEE-AD42-0E385526E3BB}&quot;/&gt;&lt;isInvalidForFieldText val=&quot;0&quot;/&gt;&lt;Image&gt;&lt;filename val=&quot;C:\Users\User\AppData\Local\Temp\CP1474811212562Session\CPTrustFolder1474811212593\PPTImport1474820472937\data\asimages\{BCB864F0-91DE-4AEE-AD42-0E385526E3BB}_9.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89B8C980-F163-4A7E-A40D-B2D8989CC8E9}&quot;/&gt;&lt;isInvalidForFieldText val=&quot;0&quot;/&gt;&lt;Image&gt;&lt;filename val=&quot;C:\Users\User\AppData\Local\Temp\CP1474811212562Session\CPTrustFolder1474811212593\PPTImport1474820472937\data\asimages\{89B8C980-F163-4A7E-A40D-B2D8989CC8E9}_9.png&quot;/&gt;&lt;left val=&quot;78&quot;/&gt;&lt;top val=&quot;270&quot;/&gt;&lt;width val=&quot;265&quot;/&gt;&lt;height val=&quot;173&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2B032F1D-5CDA-4826-88B0-72063F3343CE}&quot;/&gt;&lt;isInvalidForFieldText val=&quot;0&quot;/&gt;&lt;Image&gt;&lt;filename val=&quot;C:\Users\User\AppData\Local\Temp\CP1474811212562Session\CPTrustFolder1474811212593\PPTImport1474820472937\data\asimages\{2B032F1D-5CDA-4826-88B0-72063F3343CE}_9.png&quot;/&gt;&lt;left val=&quot;194&quot;/&gt;&lt;top val=&quot;400&quot;/&gt;&lt;width val=&quot;262&quot;/&gt;&lt;height val=&quot;149&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2164F511-0B31-429A-B52A-DC42B663CFB6}&quot;/&gt;&lt;isInvalidForFieldText val=&quot;0&quot;/&gt;&lt;Image&gt;&lt;filename val=&quot;C:\Users\User\AppData\Local\Temp\CP1474811212562Session\CPTrustFolder1474811212593\PPTImport1474820472937\data\asimages\{2164F511-0B31-429A-B52A-DC42B663CFB6}_9.png&quot;/&gt;&lt;left val=&quot;105&quot;/&gt;&lt;top val=&quot;535&quot;/&gt;&lt;width val=&quot;256&quot;/&gt;&lt;height val=&quot;126&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5CB1F052-1B40-4471-AB06-65634FB4E251}&quot;/&gt;&lt;isInvalidForFieldText val=&quot;0&quot;/&gt;&lt;Image&gt;&lt;filename val=&quot;C:\Users\User\AppData\Local\Temp\CP1474811212562Session\CPTrustFolder1474811212593\PPTImport1474820472937\data\asimages\{5CB1F052-1B40-4471-AB06-65634FB4E251}_9.png&quot;/&gt;&lt;left val=&quot;398&quot;/&gt;&lt;top val=&quot;304&quot;/&gt;&lt;width val=&quot;262&quot;/&gt;&lt;height val=&quot;149&quot;/&gt;&lt;hasText val=&quot;1&quot;/&gt;&lt;/Image&gt;&lt;/ThreeDShape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RO317-839076992-15112</_dlc_DocId>
    <_dlc_DocIdUrl xmlns="b62c6c12-24c5-4d47-ac4d-c5cc93bcdf7b">
      <Url>https://vaww.vashare.vba.va.gov/sites/SPTNCIO/focusedveterans/training/VSRvirtualtraining/_layouts/15/DocIdRedir.aspx?ID=RO317-839076992-15112</Url>
      <Description>RO317-839076992-15112</Description>
    </_dlc_DocIdUrl>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F7950644-92ED-4E86-BDFC-5C32F4271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DBE40C-E79F-4960-8CB6-C28E1CE322E4}">
  <ds:schemaRefs>
    <ds:schemaRef ds:uri="http://schemas.microsoft.com/sharepoint/events"/>
  </ds:schemaRefs>
</ds:datastoreItem>
</file>

<file path=customXml/itemProps4.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b62c6c12-24c5-4d47-ac4d-c5cc93bcdf7b"/>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7340</TotalTime>
  <Words>2705</Words>
  <Application>Microsoft Office PowerPoint</Application>
  <PresentationFormat>On-screen Show (4:3)</PresentationFormat>
  <Paragraphs>318</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Tahoma</vt:lpstr>
      <vt:lpstr>Times New Roman</vt:lpstr>
      <vt:lpstr>Verdana</vt:lpstr>
      <vt:lpstr>Wingdings</vt:lpstr>
      <vt:lpstr>VA Design Style Theme 2</vt:lpstr>
      <vt:lpstr>Rater Disability Evaluations and Pyramiding (Overview)</vt:lpstr>
      <vt:lpstr>Agenda</vt:lpstr>
      <vt:lpstr>Introduction to Rater Disability Evaluations and Pyramiding</vt:lpstr>
      <vt:lpstr>Purpose of Lesson</vt:lpstr>
      <vt:lpstr>Motivation</vt:lpstr>
      <vt:lpstr>Lesson Objectives</vt:lpstr>
      <vt:lpstr>References</vt:lpstr>
      <vt:lpstr>References (cont.)</vt:lpstr>
      <vt:lpstr>References (cont.)</vt:lpstr>
      <vt:lpstr>Topic 1: Definition of Pyramiding (38 CFR 4.14)</vt:lpstr>
      <vt:lpstr>Pyramiding: Avoidance of Pyramiding (38 CFR 4.14)</vt:lpstr>
      <vt:lpstr>Pyramiding: Avoidance of Pyramiding (cont.) </vt:lpstr>
      <vt:lpstr>Pyramiding: Musculoskeletal Conditions</vt:lpstr>
      <vt:lpstr>Pyramiding: Musculoskeletal Conditions</vt:lpstr>
      <vt:lpstr>Pyramiding: Musculoskeletal Conditions</vt:lpstr>
      <vt:lpstr>Pyramiding: Musculoskeletal Conditions</vt:lpstr>
      <vt:lpstr>Points to Consider</vt:lpstr>
      <vt:lpstr>Knowledge Check</vt:lpstr>
      <vt:lpstr>Pyramiding: Skin and Scars</vt:lpstr>
      <vt:lpstr>Pyramiding: Multiple Skin Conditions</vt:lpstr>
      <vt:lpstr>Esteban v. Brown</vt:lpstr>
      <vt:lpstr>Knowledge Check</vt:lpstr>
      <vt:lpstr>Pyramiding: Organs of Special Sense</vt:lpstr>
      <vt:lpstr>Pyramiding: Respiratory Conditions</vt:lpstr>
      <vt:lpstr>Pyramiding: Respiratory Conditions (cont.)</vt:lpstr>
      <vt:lpstr>Knowledge Check</vt:lpstr>
      <vt:lpstr>Pyramiding: Cardiovascular</vt:lpstr>
      <vt:lpstr>Pyramiding: Digestive</vt:lpstr>
      <vt:lpstr>Pyramiding: Endocrine</vt:lpstr>
      <vt:lpstr>Pyramiding: Traumatic Brain Injury</vt:lpstr>
      <vt:lpstr>Pyramiding: Traumatic Brain Injury</vt:lpstr>
      <vt:lpstr>Pyramiding: Peripheral Nerves</vt:lpstr>
      <vt:lpstr>Knowledge Check</vt:lpstr>
      <vt:lpstr>Pyramiding: ALS/MS</vt:lpstr>
      <vt:lpstr>Pyramiding: Mental</vt:lpstr>
      <vt:lpstr>Pyramiding: Dental and Oral Conditions</vt:lpstr>
      <vt:lpstr>Knowledge Check</vt:lpstr>
      <vt:lpstr>Points to Consider</vt:lpstr>
      <vt:lpstr>Points to Consider</vt:lpstr>
      <vt:lpstr>Points to Consider</vt:lpstr>
      <vt:lpstr>Remember</vt:lpstr>
      <vt:lpstr>Topic 2: Review of VBMS R Conflicts Tab</vt:lpstr>
      <vt:lpstr>Review of VBMS R Conflicts Tab</vt:lpstr>
      <vt:lpstr>VBMS-R Conflicts Tab</vt:lpstr>
      <vt:lpstr>VBMS-R Conflicts Tab</vt:lpstr>
      <vt:lpstr>VBMS-R Conflicts Tab</vt:lpstr>
      <vt:lpstr>Remember: Pyramiding is:</vt:lpstr>
      <vt:lpstr>Knowledge Check Discussion</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Rater Disability Evaluations and Pyramiding</dc:title>
  <dc:subject>VSR</dc:subject>
  <dc:creator>Department of Veterans Affairs, Veterans Benefits Administration, Compensation Service, STAFF</dc:creator>
  <cp:keywords>Pyramiding, Joints and Pain, Musculoskeletal Conditions, Skin and Scars, Multiple Skin Conditions, Organs of Special Sense, Respiratory Conditions, Cardiovascular, Digestive, Endocrine, Traumatic Brain Injury, Peripheral Nerves, ALS/MS, Mental, Dental and Oral</cp:keywords>
  <dc:description>This lesson provides students with a general overview of avoidance of pyramiding. </dc:description>
  <cp:lastModifiedBy>Kathy Poole</cp:lastModifiedBy>
  <cp:revision>529</cp:revision>
  <dcterms:created xsi:type="dcterms:W3CDTF">2014-04-30T02:32:11Z</dcterms:created>
  <dcterms:modified xsi:type="dcterms:W3CDTF">2020-09-25T15:38:18Z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0e51e03e-5f32-436c-a902-297410b2b273</vt:lpwstr>
  </property>
</Properties>
</file>