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83" r:id="rId5"/>
    <p:sldMasterId id="2147483670" r:id="rId6"/>
    <p:sldMasterId id="2147483695" r:id="rId7"/>
    <p:sldMasterId id="2147483706" r:id="rId8"/>
    <p:sldMasterId id="2147483717" r:id="rId9"/>
    <p:sldMasterId id="2147483728" r:id="rId10"/>
    <p:sldMasterId id="2147483739" r:id="rId11"/>
  </p:sldMasterIdLst>
  <p:notesMasterIdLst>
    <p:notesMasterId r:id="rId31"/>
  </p:notesMasterIdLst>
  <p:sldIdLst>
    <p:sldId id="343" r:id="rId12"/>
    <p:sldId id="336" r:id="rId13"/>
    <p:sldId id="713" r:id="rId14"/>
    <p:sldId id="705" r:id="rId15"/>
    <p:sldId id="647" r:id="rId16"/>
    <p:sldId id="649" r:id="rId17"/>
    <p:sldId id="698" r:id="rId18"/>
    <p:sldId id="291" r:id="rId19"/>
    <p:sldId id="706" r:id="rId20"/>
    <p:sldId id="714" r:id="rId21"/>
    <p:sldId id="286" r:id="rId22"/>
    <p:sldId id="289" r:id="rId23"/>
    <p:sldId id="708" r:id="rId24"/>
    <p:sldId id="709" r:id="rId25"/>
    <p:sldId id="710" r:id="rId26"/>
    <p:sldId id="712" r:id="rId27"/>
    <p:sldId id="287" r:id="rId28"/>
    <p:sldId id="345" r:id="rId29"/>
    <p:sldId id="344" r:id="rId3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nes, Anita (Metrics LLC)" initials="BA(L" lastIdx="11" clrIdx="0">
    <p:extLst>
      <p:ext uri="{19B8F6BF-5375-455C-9EA6-DF929625EA0E}">
        <p15:presenceInfo xmlns:p15="http://schemas.microsoft.com/office/powerpoint/2012/main" userId="S::Anita.Barnes1@va.gov::627ab31d-9d84-4c49-9163-db92b9cc3910" providerId="AD"/>
      </p:ext>
    </p:extLst>
  </p:cmAuthor>
  <p:cmAuthor id="2" name="Armenta, Susan, VBAVACO" initials="ASV" lastIdx="1" clrIdx="1">
    <p:extLst>
      <p:ext uri="{19B8F6BF-5375-455C-9EA6-DF929625EA0E}">
        <p15:presenceInfo xmlns:p15="http://schemas.microsoft.com/office/powerpoint/2012/main" userId="S::Susan.Armenta@va.gov::8bb2e025-61e7-4f2f-90e9-5aa9545be38b" providerId="AD"/>
      </p:ext>
    </p:extLst>
  </p:cmAuthor>
  <p:cmAuthor id="3" name="Knopf, Linsay, VBAVACO" initials="KLV" lastIdx="5" clrIdx="2">
    <p:extLst>
      <p:ext uri="{19B8F6BF-5375-455C-9EA6-DF929625EA0E}">
        <p15:presenceInfo xmlns:p15="http://schemas.microsoft.com/office/powerpoint/2012/main" userId="S::Linsay.Knopf@va.gov::93a90255-8abc-4029-b2ae-906e070b1eaa" providerId="AD"/>
      </p:ext>
    </p:extLst>
  </p:cmAuthor>
  <p:cmAuthor id="4" name="Harrod, Shaunilla, VBAVACO" initials="HSV" lastIdx="3" clrIdx="3">
    <p:extLst>
      <p:ext uri="{19B8F6BF-5375-455C-9EA6-DF929625EA0E}">
        <p15:presenceInfo xmlns:p15="http://schemas.microsoft.com/office/powerpoint/2012/main" userId="S::Shaunilla.Harrod@va.gov::76981308-b15c-45ec-a7cf-6ce0fc1c86d5" providerId="AD"/>
      </p:ext>
    </p:extLst>
  </p:cmAuthor>
  <p:cmAuthor id="5" name="Hum, Timothy R., VBAVACO" initials="HV" lastIdx="2" clrIdx="4">
    <p:extLst>
      <p:ext uri="{19B8F6BF-5375-455C-9EA6-DF929625EA0E}">
        <p15:presenceInfo xmlns:p15="http://schemas.microsoft.com/office/powerpoint/2012/main" userId="S-1-5-21-1409082233-764733703-682003330-2856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B3E175"/>
    <a:srgbClr val="66CCFF"/>
    <a:srgbClr val="3B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82" autoAdjust="0"/>
    <p:restoredTop sz="95380" autoAdjust="0"/>
  </p:normalViewPr>
  <p:slideViewPr>
    <p:cSldViewPr>
      <p:cViewPr varScale="1">
        <p:scale>
          <a:sx n="105" d="100"/>
          <a:sy n="105" d="100"/>
        </p:scale>
        <p:origin x="648" y="12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00" d="100"/>
          <a:sy n="100" d="100"/>
        </p:scale>
        <p:origin x="-3552"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9" y="0"/>
            <a:ext cx="3038475" cy="462120"/>
          </a:xfrm>
          <a:prstGeom prst="rect">
            <a:avLst/>
          </a:prstGeom>
        </p:spPr>
        <p:txBody>
          <a:bodyPr vert="horz" lIns="91440" tIns="45720" rIns="91440" bIns="45720" rtlCol="0"/>
          <a:lstStyle>
            <a:lvl1pPr algn="r">
              <a:defRPr sz="1200"/>
            </a:lvl1pPr>
          </a:lstStyle>
          <a:p>
            <a:fld id="{40BF6123-5584-4859-9232-7C64D48C60BC}" type="datetimeFigureOut">
              <a:rPr lang="en-US" smtClean="0"/>
              <a:t>9/22/2020</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387768"/>
            <a:ext cx="5607050" cy="415591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378"/>
            <a:ext cx="3038475" cy="4621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772378"/>
            <a:ext cx="3038475" cy="462120"/>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a:t>
            </a:r>
          </a:p>
        </p:txBody>
      </p:sp>
      <p:sp>
        <p:nvSpPr>
          <p:cNvPr id="4" name="Slide Number Placeholder 3"/>
          <p:cNvSpPr>
            <a:spLocks noGrp="1"/>
          </p:cNvSpPr>
          <p:nvPr>
            <p:ph type="sldNum" sz="quarter" idx="10"/>
          </p:nvPr>
        </p:nvSpPr>
        <p:spPr/>
        <p:txBody>
          <a:bodyPr/>
          <a:lstStyle/>
          <a:p>
            <a:fld id="{A263C7BD-EE4B-42E2-A75C-958D06C60C46}" type="slidenum">
              <a:rPr lang="en-US" smtClean="0"/>
              <a:t>1</a:t>
            </a:fld>
            <a:endParaRPr lang="en-US" dirty="0"/>
          </a:p>
        </p:txBody>
      </p:sp>
    </p:spTree>
    <p:extLst>
      <p:ext uri="{BB962C8B-B14F-4D97-AF65-F5344CB8AC3E}">
        <p14:creationId xmlns:p14="http://schemas.microsoft.com/office/powerpoint/2010/main" val="2339012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Linsay</a:t>
            </a:r>
          </a:p>
        </p:txBody>
      </p:sp>
      <p:sp>
        <p:nvSpPr>
          <p:cNvPr id="4" name="Slide Number Placeholder 3"/>
          <p:cNvSpPr>
            <a:spLocks noGrp="1"/>
          </p:cNvSpPr>
          <p:nvPr>
            <p:ph type="sldNum" sz="quarter" idx="5"/>
          </p:nvPr>
        </p:nvSpPr>
        <p:spPr/>
        <p:txBody>
          <a:bodyPr/>
          <a:lstStyle/>
          <a:p>
            <a:fld id="{A263C7BD-EE4B-42E2-A75C-958D06C60C46}" type="slidenum">
              <a:rPr lang="en-US" smtClean="0"/>
              <a:t>10</a:t>
            </a:fld>
            <a:endParaRPr lang="en-US" dirty="0"/>
          </a:p>
        </p:txBody>
      </p:sp>
    </p:spTree>
    <p:extLst>
      <p:ext uri="{BB962C8B-B14F-4D97-AF65-F5344CB8AC3E}">
        <p14:creationId xmlns:p14="http://schemas.microsoft.com/office/powerpoint/2010/main" val="3976289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fld id="{A263C7BD-EE4B-42E2-A75C-958D06C60C46}" type="slidenum">
              <a:rPr lang="en-US" smtClean="0"/>
              <a:t>11</a:t>
            </a:fld>
            <a:endParaRPr lang="en-US" dirty="0"/>
          </a:p>
        </p:txBody>
      </p:sp>
    </p:spTree>
    <p:extLst>
      <p:ext uri="{BB962C8B-B14F-4D97-AF65-F5344CB8AC3E}">
        <p14:creationId xmlns:p14="http://schemas.microsoft.com/office/powerpoint/2010/main" val="2713245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fld id="{A263C7BD-EE4B-42E2-A75C-958D06C60C46}" type="slidenum">
              <a:rPr lang="en-US" smtClean="0"/>
              <a:t>12</a:t>
            </a:fld>
            <a:endParaRPr lang="en-US" dirty="0"/>
          </a:p>
        </p:txBody>
      </p:sp>
    </p:spTree>
    <p:extLst>
      <p:ext uri="{BB962C8B-B14F-4D97-AF65-F5344CB8AC3E}">
        <p14:creationId xmlns:p14="http://schemas.microsoft.com/office/powerpoint/2010/main" val="185746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Christia</a:t>
            </a:r>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13</a:t>
            </a:fld>
            <a:endParaRPr lang="en-US" dirty="0"/>
          </a:p>
        </p:txBody>
      </p:sp>
    </p:spTree>
    <p:extLst>
      <p:ext uri="{BB962C8B-B14F-4D97-AF65-F5344CB8AC3E}">
        <p14:creationId xmlns:p14="http://schemas.microsoft.com/office/powerpoint/2010/main" val="669519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5"/>
          </p:nvPr>
        </p:nvSpPr>
        <p:spPr/>
        <p:txBody>
          <a:bodyPr/>
          <a:lstStyle/>
          <a:p>
            <a:fld id="{A263C7BD-EE4B-42E2-A75C-958D06C60C46}" type="slidenum">
              <a:rPr lang="en-US" smtClean="0"/>
              <a:t>14</a:t>
            </a:fld>
            <a:endParaRPr lang="en-US" dirty="0"/>
          </a:p>
        </p:txBody>
      </p:sp>
    </p:spTree>
    <p:extLst>
      <p:ext uri="{BB962C8B-B14F-4D97-AF65-F5344CB8AC3E}">
        <p14:creationId xmlns:p14="http://schemas.microsoft.com/office/powerpoint/2010/main" val="3870349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5"/>
          </p:nvPr>
        </p:nvSpPr>
        <p:spPr/>
        <p:txBody>
          <a:bodyPr/>
          <a:lstStyle/>
          <a:p>
            <a:fld id="{A263C7BD-EE4B-42E2-A75C-958D06C60C46}" type="slidenum">
              <a:rPr lang="en-US" smtClean="0"/>
              <a:t>15</a:t>
            </a:fld>
            <a:endParaRPr lang="en-US" dirty="0"/>
          </a:p>
        </p:txBody>
      </p:sp>
    </p:spTree>
    <p:extLst>
      <p:ext uri="{BB962C8B-B14F-4D97-AF65-F5344CB8AC3E}">
        <p14:creationId xmlns:p14="http://schemas.microsoft.com/office/powerpoint/2010/main" val="1119119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5"/>
          </p:nvPr>
        </p:nvSpPr>
        <p:spPr/>
        <p:txBody>
          <a:bodyPr/>
          <a:lstStyle/>
          <a:p>
            <a:fld id="{A263C7BD-EE4B-42E2-A75C-958D06C60C46}" type="slidenum">
              <a:rPr lang="en-US" smtClean="0"/>
              <a:t>16</a:t>
            </a:fld>
            <a:endParaRPr lang="en-US" dirty="0"/>
          </a:p>
        </p:txBody>
      </p:sp>
    </p:spTree>
    <p:extLst>
      <p:ext uri="{BB962C8B-B14F-4D97-AF65-F5344CB8AC3E}">
        <p14:creationId xmlns:p14="http://schemas.microsoft.com/office/powerpoint/2010/main" val="638752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fld id="{A263C7BD-EE4B-42E2-A75C-958D06C60C46}" type="slidenum">
              <a:rPr lang="en-US" smtClean="0"/>
              <a:t>17</a:t>
            </a:fld>
            <a:endParaRPr lang="en-US" dirty="0"/>
          </a:p>
        </p:txBody>
      </p:sp>
    </p:spTree>
    <p:extLst>
      <p:ext uri="{BB962C8B-B14F-4D97-AF65-F5344CB8AC3E}">
        <p14:creationId xmlns:p14="http://schemas.microsoft.com/office/powerpoint/2010/main" val="2986472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a:t>
            </a:r>
          </a:p>
        </p:txBody>
      </p:sp>
      <p:sp>
        <p:nvSpPr>
          <p:cNvPr id="4" name="Slide Number Placeholder 3"/>
          <p:cNvSpPr>
            <a:spLocks noGrp="1"/>
          </p:cNvSpPr>
          <p:nvPr>
            <p:ph type="sldNum" sz="quarter" idx="5"/>
          </p:nvPr>
        </p:nvSpPr>
        <p:spPr/>
        <p:txBody>
          <a:bodyPr/>
          <a:lstStyle/>
          <a:p>
            <a:fld id="{A263C7BD-EE4B-42E2-A75C-958D06C60C46}" type="slidenum">
              <a:rPr lang="en-US" smtClean="0"/>
              <a:t>18</a:t>
            </a:fld>
            <a:endParaRPr lang="en-US" dirty="0"/>
          </a:p>
        </p:txBody>
      </p:sp>
    </p:spTree>
    <p:extLst>
      <p:ext uri="{BB962C8B-B14F-4D97-AF65-F5344CB8AC3E}">
        <p14:creationId xmlns:p14="http://schemas.microsoft.com/office/powerpoint/2010/main" val="1439728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a:t>
            </a:r>
          </a:p>
        </p:txBody>
      </p:sp>
      <p:sp>
        <p:nvSpPr>
          <p:cNvPr id="4" name="Slide Number Placeholder 3"/>
          <p:cNvSpPr>
            <a:spLocks noGrp="1"/>
          </p:cNvSpPr>
          <p:nvPr>
            <p:ph type="sldNum" sz="quarter" idx="5"/>
          </p:nvPr>
        </p:nvSpPr>
        <p:spPr/>
        <p:txBody>
          <a:bodyPr/>
          <a:lstStyle/>
          <a:p>
            <a:fld id="{A263C7BD-EE4B-42E2-A75C-958D06C60C46}" type="slidenum">
              <a:rPr lang="en-US" smtClean="0"/>
              <a:t>19</a:t>
            </a:fld>
            <a:endParaRPr lang="en-US" dirty="0"/>
          </a:p>
        </p:txBody>
      </p:sp>
    </p:spTree>
    <p:extLst>
      <p:ext uri="{BB962C8B-B14F-4D97-AF65-F5344CB8AC3E}">
        <p14:creationId xmlns:p14="http://schemas.microsoft.com/office/powerpoint/2010/main" val="152840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a:t>
            </a:r>
          </a:p>
        </p:txBody>
      </p:sp>
      <p:sp>
        <p:nvSpPr>
          <p:cNvPr id="4" name="Slide Number Placeholder 3"/>
          <p:cNvSpPr>
            <a:spLocks noGrp="1"/>
          </p:cNvSpPr>
          <p:nvPr>
            <p:ph type="sldNum" sz="quarter" idx="10"/>
          </p:nvPr>
        </p:nvSpPr>
        <p:spPr/>
        <p:txBody>
          <a:bodyPr/>
          <a:lstStyle/>
          <a:p>
            <a:fld id="{A263C7BD-EE4B-42E2-A75C-958D06C60C46}" type="slidenum">
              <a:rPr lang="en-US" smtClean="0"/>
              <a:t>2</a:t>
            </a:fld>
            <a:endParaRPr lang="en-US" dirty="0"/>
          </a:p>
        </p:txBody>
      </p:sp>
    </p:spTree>
    <p:extLst>
      <p:ext uri="{BB962C8B-B14F-4D97-AF65-F5344CB8AC3E}">
        <p14:creationId xmlns:p14="http://schemas.microsoft.com/office/powerpoint/2010/main" val="306790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5"/>
          </p:nvPr>
        </p:nvSpPr>
        <p:spPr/>
        <p:txBody>
          <a:bodyPr/>
          <a:lstStyle/>
          <a:p>
            <a:fld id="{A263C7BD-EE4B-42E2-A75C-958D06C60C46}" type="slidenum">
              <a:rPr lang="en-US" smtClean="0"/>
              <a:t>3</a:t>
            </a:fld>
            <a:endParaRPr lang="en-US" dirty="0"/>
          </a:p>
        </p:txBody>
      </p:sp>
    </p:spTree>
    <p:extLst>
      <p:ext uri="{BB962C8B-B14F-4D97-AF65-F5344CB8AC3E}">
        <p14:creationId xmlns:p14="http://schemas.microsoft.com/office/powerpoint/2010/main" val="1242688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5"/>
          </p:nvPr>
        </p:nvSpPr>
        <p:spPr/>
        <p:txBody>
          <a:bodyPr/>
          <a:lstStyle/>
          <a:p>
            <a:fld id="{A263C7BD-EE4B-42E2-A75C-958D06C60C46}" type="slidenum">
              <a:rPr lang="en-US" smtClean="0"/>
              <a:t>4</a:t>
            </a:fld>
            <a:endParaRPr lang="en-US" dirty="0"/>
          </a:p>
        </p:txBody>
      </p:sp>
    </p:spTree>
    <p:extLst>
      <p:ext uri="{BB962C8B-B14F-4D97-AF65-F5344CB8AC3E}">
        <p14:creationId xmlns:p14="http://schemas.microsoft.com/office/powerpoint/2010/main" val="4265290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Tim</a:t>
            </a:r>
          </a:p>
        </p:txBody>
      </p:sp>
      <p:sp>
        <p:nvSpPr>
          <p:cNvPr id="4" name="Slide Number Placeholder 3"/>
          <p:cNvSpPr>
            <a:spLocks noGrp="1"/>
          </p:cNvSpPr>
          <p:nvPr>
            <p:ph type="sldNum" sz="quarter" idx="5"/>
          </p:nvPr>
        </p:nvSpPr>
        <p:spPr/>
        <p:txBody>
          <a:bodyPr/>
          <a:lstStyle/>
          <a:p>
            <a:fld id="{A263C7BD-EE4B-42E2-A75C-958D06C60C46}" type="slidenum">
              <a:rPr lang="en-US" smtClean="0"/>
              <a:t>5</a:t>
            </a:fld>
            <a:endParaRPr lang="en-US" dirty="0"/>
          </a:p>
        </p:txBody>
      </p:sp>
    </p:spTree>
    <p:extLst>
      <p:ext uri="{BB962C8B-B14F-4D97-AF65-F5344CB8AC3E}">
        <p14:creationId xmlns:p14="http://schemas.microsoft.com/office/powerpoint/2010/main" val="407298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5"/>
          </p:nvPr>
        </p:nvSpPr>
        <p:spPr/>
        <p:txBody>
          <a:bodyPr/>
          <a:lstStyle/>
          <a:p>
            <a:fld id="{A263C7BD-EE4B-42E2-A75C-958D06C60C46}" type="slidenum">
              <a:rPr lang="en-US" smtClean="0"/>
              <a:t>6</a:t>
            </a:fld>
            <a:endParaRPr lang="en-US" dirty="0"/>
          </a:p>
        </p:txBody>
      </p:sp>
    </p:spTree>
    <p:extLst>
      <p:ext uri="{BB962C8B-B14F-4D97-AF65-F5344CB8AC3E}">
        <p14:creationId xmlns:p14="http://schemas.microsoft.com/office/powerpoint/2010/main" val="1574958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p:txBody>
      </p:sp>
      <p:sp>
        <p:nvSpPr>
          <p:cNvPr id="4" name="Slide Number Placeholder 3"/>
          <p:cNvSpPr>
            <a:spLocks noGrp="1"/>
          </p:cNvSpPr>
          <p:nvPr>
            <p:ph type="sldNum" sz="quarter" idx="5"/>
          </p:nvPr>
        </p:nvSpPr>
        <p:spPr/>
        <p:txBody>
          <a:bodyPr/>
          <a:lstStyle/>
          <a:p>
            <a:fld id="{A263C7BD-EE4B-42E2-A75C-958D06C60C46}" type="slidenum">
              <a:rPr lang="en-US" smtClean="0"/>
              <a:t>7</a:t>
            </a:fld>
            <a:endParaRPr lang="en-US" dirty="0"/>
          </a:p>
        </p:txBody>
      </p:sp>
    </p:spTree>
    <p:extLst>
      <p:ext uri="{BB962C8B-B14F-4D97-AF65-F5344CB8AC3E}">
        <p14:creationId xmlns:p14="http://schemas.microsoft.com/office/powerpoint/2010/main" val="2677080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Linsay</a:t>
            </a:r>
          </a:p>
        </p:txBody>
      </p:sp>
      <p:sp>
        <p:nvSpPr>
          <p:cNvPr id="4" name="Slide Number Placeholder 3"/>
          <p:cNvSpPr>
            <a:spLocks noGrp="1"/>
          </p:cNvSpPr>
          <p:nvPr>
            <p:ph type="sldNum" sz="quarter" idx="5"/>
          </p:nvPr>
        </p:nvSpPr>
        <p:spPr/>
        <p:txBody>
          <a:bodyPr/>
          <a:lstStyle/>
          <a:p>
            <a:fld id="{A263C7BD-EE4B-42E2-A75C-958D06C60C46}" type="slidenum">
              <a:rPr lang="en-US" smtClean="0"/>
              <a:t>8</a:t>
            </a:fld>
            <a:endParaRPr lang="en-US" dirty="0"/>
          </a:p>
        </p:txBody>
      </p:sp>
    </p:spTree>
    <p:extLst>
      <p:ext uri="{BB962C8B-B14F-4D97-AF65-F5344CB8AC3E}">
        <p14:creationId xmlns:p14="http://schemas.microsoft.com/office/powerpoint/2010/main" val="1892995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Linsay</a:t>
            </a:r>
          </a:p>
        </p:txBody>
      </p:sp>
      <p:sp>
        <p:nvSpPr>
          <p:cNvPr id="4" name="Slide Number Placeholder 3"/>
          <p:cNvSpPr>
            <a:spLocks noGrp="1"/>
          </p:cNvSpPr>
          <p:nvPr>
            <p:ph type="sldNum" sz="quarter" idx="5"/>
          </p:nvPr>
        </p:nvSpPr>
        <p:spPr/>
        <p:txBody>
          <a:bodyPr/>
          <a:lstStyle/>
          <a:p>
            <a:fld id="{A263C7BD-EE4B-42E2-A75C-958D06C60C46}" type="slidenum">
              <a:rPr lang="en-US" smtClean="0"/>
              <a:t>9</a:t>
            </a:fld>
            <a:endParaRPr lang="en-US" dirty="0"/>
          </a:p>
        </p:txBody>
      </p:sp>
    </p:spTree>
    <p:extLst>
      <p:ext uri="{BB962C8B-B14F-4D97-AF65-F5344CB8AC3E}">
        <p14:creationId xmlns:p14="http://schemas.microsoft.com/office/powerpoint/2010/main" val="77576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996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5ED316-A095-4798-BA6F-ADC1D3092531}"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96835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780744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5ED316-A095-4798-BA6F-ADC1D3092531}"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05596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5ED316-A095-4798-BA6F-ADC1D3092531}" type="datetimeFigureOut">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6719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5ED316-A095-4798-BA6F-ADC1D3092531}" type="datetimeFigureOut">
              <a:rPr lang="en-US" smtClean="0"/>
              <a:t>9/22/2020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732241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5ED316-A095-4798-BA6F-ADC1D3092531}" type="datetimeFigureOut">
              <a:rPr lang="en-US" smtClean="0"/>
              <a:t>9/22/2020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253683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ED316-A095-4798-BA6F-ADC1D3092531}" type="datetimeFigureOut">
              <a:rPr lang="en-US" smtClean="0"/>
              <a:t>9/22/2020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20426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20530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84178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28511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453528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52750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FF1162-3151-427E-8584-F036A8B338EE}"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F1162-3151-427E-8584-F036A8B338EE}"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F1162-3151-427E-8584-F036A8B338EE}" type="datetimeFigureOut">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FF1162-3151-427E-8584-F036A8B338EE}" type="datetimeFigureOut">
              <a:rPr lang="en-US" smtClean="0"/>
              <a:t>9/22/2020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FF1162-3151-427E-8584-F036A8B338EE}" type="datetimeFigureOut">
              <a:rPr lang="en-US" smtClean="0"/>
              <a:t>9/22/2020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F1162-3151-427E-8584-F036A8B338EE}" type="datetimeFigureOut">
              <a:rPr lang="en-US" smtClean="0"/>
              <a:t>9/22/2020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999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33948170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744385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78925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60960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22998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971228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791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9790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0769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406511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9205133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515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3415867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1147763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009681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8" name="TextBox 7"/>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8124019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7" name="TextBox 6"/>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32754830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13992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8" name="TextBox 7"/>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37288743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6567436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494606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10067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C7750B4-E86B-473A-80C1-3C17D59C28B4}"/>
              </a:ext>
            </a:extLst>
          </p:cNvPr>
          <p:cNvSpPr/>
          <p:nvPr/>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11" name="Title 1">
            <a:extLst>
              <a:ext uri="{FF2B5EF4-FFF2-40B4-BE49-F238E27FC236}">
                <a16:creationId xmlns:a16="http://schemas.microsoft.com/office/drawing/2014/main" id="{7FF1E876-F995-4D62-843B-A5FCBF733B7C}"/>
              </a:ext>
            </a:extLst>
          </p:cNvPr>
          <p:cNvSpPr txBox="1">
            <a:spLocks/>
          </p:cNvSpPr>
          <p:nvPr/>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6" name="Group 15">
            <a:extLst>
              <a:ext uri="{FF2B5EF4-FFF2-40B4-BE49-F238E27FC236}">
                <a16:creationId xmlns:a16="http://schemas.microsoft.com/office/drawing/2014/main" id="{D081B109-8685-42C4-9EE1-A63779C88B46}"/>
              </a:ext>
            </a:extLst>
          </p:cNvPr>
          <p:cNvGrpSpPr/>
          <p:nvPr/>
        </p:nvGrpSpPr>
        <p:grpSpPr>
          <a:xfrm>
            <a:off x="1285686" y="1694038"/>
            <a:ext cx="6572628" cy="1558035"/>
            <a:chOff x="966536" y="1694131"/>
            <a:chExt cx="6572628" cy="1558035"/>
          </a:xfrm>
        </p:grpSpPr>
        <p:sp>
          <p:nvSpPr>
            <p:cNvPr id="17" name="Title 1">
              <a:extLst>
                <a:ext uri="{FF2B5EF4-FFF2-40B4-BE49-F238E27FC236}">
                  <a16:creationId xmlns:a16="http://schemas.microsoft.com/office/drawing/2014/main" id="{CA46AD42-2F6E-4A7D-AB11-62806BA45887}"/>
                </a:ext>
              </a:extLst>
            </p:cNvPr>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8" name="Title 1">
              <a:extLst>
                <a:ext uri="{FF2B5EF4-FFF2-40B4-BE49-F238E27FC236}">
                  <a16:creationId xmlns:a16="http://schemas.microsoft.com/office/drawing/2014/main" id="{7FD1B1B7-E219-49FC-9174-1343133A870D}"/>
                </a:ext>
              </a:extLst>
            </p:cNvPr>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9" name="Straight Connector 18">
              <a:extLst>
                <a:ext uri="{FF2B5EF4-FFF2-40B4-BE49-F238E27FC236}">
                  <a16:creationId xmlns:a16="http://schemas.microsoft.com/office/drawing/2014/main" id="{24B0952A-D319-401E-9F4D-1D2707AE2DD6}"/>
                </a:ext>
              </a:extLst>
            </p:cNvPr>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20" name="Picture 2" descr="C:\Users\vacoGrovem\AppData\Local\Microsoft\Windows\Temporary Internet Files\Content.Outlook\83QVOJUE\CHOOSE-VA-rev.png">
            <a:extLst>
              <a:ext uri="{FF2B5EF4-FFF2-40B4-BE49-F238E27FC236}">
                <a16:creationId xmlns:a16="http://schemas.microsoft.com/office/drawing/2014/main" id="{1BB3B993-B441-4334-BD6A-77443C66A2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119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
        <p:nvSpPr>
          <p:cNvPr id="8" name="Rectangle 7">
            <a:extLst>
              <a:ext uri="{FF2B5EF4-FFF2-40B4-BE49-F238E27FC236}">
                <a16:creationId xmlns:a16="http://schemas.microsoft.com/office/drawing/2014/main" id="{9476D9E1-8B0A-46A2-99D7-A510DDA899F3}"/>
              </a:ext>
            </a:extLst>
          </p:cNvPr>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9" name="TextBox 8">
            <a:extLst>
              <a:ext uri="{FF2B5EF4-FFF2-40B4-BE49-F238E27FC236}">
                <a16:creationId xmlns:a16="http://schemas.microsoft.com/office/drawing/2014/main" id="{EF2546A1-FFA7-43AB-9C79-3A99BC78641E}"/>
              </a:ext>
            </a:extLst>
          </p:cNvPr>
          <p:cNvSpPr txBox="1"/>
          <p:nvPr/>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10" name="TextBox 9">
            <a:extLst>
              <a:ext uri="{FF2B5EF4-FFF2-40B4-BE49-F238E27FC236}">
                <a16:creationId xmlns:a16="http://schemas.microsoft.com/office/drawing/2014/main" id="{D6FB54C7-5D44-4C0F-B24D-4545A37CF862}"/>
              </a:ext>
            </a:extLst>
          </p:cNvPr>
          <p:cNvSpPr txBox="1"/>
          <p:nvPr/>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2274788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6" name="Rectangle 5">
            <a:extLst>
              <a:ext uri="{FF2B5EF4-FFF2-40B4-BE49-F238E27FC236}">
                <a16:creationId xmlns:a16="http://schemas.microsoft.com/office/drawing/2014/main" id="{56C7D12D-3DB8-498A-9D1D-22D435AC9352}"/>
              </a:ext>
            </a:extLst>
          </p:cNvPr>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36862421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5" name="Slide Number Placeholder 5">
            <a:extLst>
              <a:ext uri="{FF2B5EF4-FFF2-40B4-BE49-F238E27FC236}">
                <a16:creationId xmlns:a16="http://schemas.microsoft.com/office/drawing/2014/main" id="{AF413392-BEDF-4FF6-B7CD-D58F59F973B1}"/>
              </a:ext>
            </a:extLst>
          </p:cNvPr>
          <p:cNvSpPr txBox="1">
            <a:spLocks/>
          </p:cNvSpPr>
          <p:nvPr/>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373852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8" name="TextBox 7"/>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
        <p:nvSpPr>
          <p:cNvPr id="9" name="Rectangle 8">
            <a:extLst>
              <a:ext uri="{FF2B5EF4-FFF2-40B4-BE49-F238E27FC236}">
                <a16:creationId xmlns:a16="http://schemas.microsoft.com/office/drawing/2014/main" id="{4B9942A4-9A34-4B8D-B11A-B817E73E7D9C}"/>
              </a:ext>
            </a:extLst>
          </p:cNvPr>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10" name="TextBox 9">
            <a:extLst>
              <a:ext uri="{FF2B5EF4-FFF2-40B4-BE49-F238E27FC236}">
                <a16:creationId xmlns:a16="http://schemas.microsoft.com/office/drawing/2014/main" id="{241F5AE2-0531-4960-995F-4B6DA98759B3}"/>
              </a:ext>
            </a:extLst>
          </p:cNvPr>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976311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7" name="TextBox 6"/>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
        <p:nvSpPr>
          <p:cNvPr id="8" name="Rectangle 7">
            <a:extLst>
              <a:ext uri="{FF2B5EF4-FFF2-40B4-BE49-F238E27FC236}">
                <a16:creationId xmlns:a16="http://schemas.microsoft.com/office/drawing/2014/main" id="{52ED4A26-9409-479B-BB54-4A306FF6F49F}"/>
              </a:ext>
            </a:extLst>
          </p:cNvPr>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9" name="TextBox 8">
            <a:extLst>
              <a:ext uri="{FF2B5EF4-FFF2-40B4-BE49-F238E27FC236}">
                <a16:creationId xmlns:a16="http://schemas.microsoft.com/office/drawing/2014/main" id="{5C279B04-4654-4DC5-9B19-B46D4D68F1A6}"/>
              </a:ext>
            </a:extLst>
          </p:cNvPr>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1925145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
        <p:nvSpPr>
          <p:cNvPr id="8" name="TextBox 7">
            <a:extLst>
              <a:ext uri="{FF2B5EF4-FFF2-40B4-BE49-F238E27FC236}">
                <a16:creationId xmlns:a16="http://schemas.microsoft.com/office/drawing/2014/main" id="{4AA9CFA7-A116-4E62-9D17-2D0A32F9B424}"/>
              </a:ext>
            </a:extLst>
          </p:cNvPr>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8708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7" name="TextBox 6"/>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575613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
        <p:nvSpPr>
          <p:cNvPr id="4" name="TextBox 3">
            <a:extLst>
              <a:ext uri="{FF2B5EF4-FFF2-40B4-BE49-F238E27FC236}">
                <a16:creationId xmlns:a16="http://schemas.microsoft.com/office/drawing/2014/main" id="{F6F57A7F-41A3-428E-868E-C8E910471134}"/>
              </a:ext>
            </a:extLst>
          </p:cNvPr>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880934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
        <p:nvSpPr>
          <p:cNvPr id="8" name="TextBox 7">
            <a:extLst>
              <a:ext uri="{FF2B5EF4-FFF2-40B4-BE49-F238E27FC236}">
                <a16:creationId xmlns:a16="http://schemas.microsoft.com/office/drawing/2014/main" id="{20848A07-B4F5-46FD-BCDA-54D662AAED2E}"/>
              </a:ext>
            </a:extLst>
          </p:cNvPr>
          <p:cNvSpPr txBox="1"/>
          <p:nvPr/>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9717986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4487408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1720C63-008F-451C-82C5-F82C82400982}"/>
              </a:ext>
            </a:extLst>
          </p:cNvPr>
          <p:cNvSpPr/>
          <p:nvPr/>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11" name="Title 1">
            <a:extLst>
              <a:ext uri="{FF2B5EF4-FFF2-40B4-BE49-F238E27FC236}">
                <a16:creationId xmlns:a16="http://schemas.microsoft.com/office/drawing/2014/main" id="{E7381414-2F5C-4A73-B5FE-E678FF5D9A4C}"/>
              </a:ext>
            </a:extLst>
          </p:cNvPr>
          <p:cNvSpPr txBox="1">
            <a:spLocks/>
          </p:cNvSpPr>
          <p:nvPr/>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6" name="Group 15">
            <a:extLst>
              <a:ext uri="{FF2B5EF4-FFF2-40B4-BE49-F238E27FC236}">
                <a16:creationId xmlns:a16="http://schemas.microsoft.com/office/drawing/2014/main" id="{21E7F018-5177-4572-8FB3-1FCFE56B19FB}"/>
              </a:ext>
            </a:extLst>
          </p:cNvPr>
          <p:cNvGrpSpPr/>
          <p:nvPr/>
        </p:nvGrpSpPr>
        <p:grpSpPr>
          <a:xfrm>
            <a:off x="1285686" y="1694038"/>
            <a:ext cx="6572628" cy="1558035"/>
            <a:chOff x="966536" y="1694131"/>
            <a:chExt cx="6572628" cy="1558035"/>
          </a:xfrm>
        </p:grpSpPr>
        <p:sp>
          <p:nvSpPr>
            <p:cNvPr id="17" name="Title 1">
              <a:extLst>
                <a:ext uri="{FF2B5EF4-FFF2-40B4-BE49-F238E27FC236}">
                  <a16:creationId xmlns:a16="http://schemas.microsoft.com/office/drawing/2014/main" id="{83C96961-1D56-49BE-921F-CB39F35D273D}"/>
                </a:ext>
              </a:extLst>
            </p:cNvPr>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8" name="Title 1">
              <a:extLst>
                <a:ext uri="{FF2B5EF4-FFF2-40B4-BE49-F238E27FC236}">
                  <a16:creationId xmlns:a16="http://schemas.microsoft.com/office/drawing/2014/main" id="{B9C24FDB-A0DC-459F-8FFE-93BA36FEE0DA}"/>
                </a:ext>
              </a:extLst>
            </p:cNvPr>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9" name="Straight Connector 18">
              <a:extLst>
                <a:ext uri="{FF2B5EF4-FFF2-40B4-BE49-F238E27FC236}">
                  <a16:creationId xmlns:a16="http://schemas.microsoft.com/office/drawing/2014/main" id="{2279E1C2-627C-43A3-8E48-C1E0F267DBE4}"/>
                </a:ext>
              </a:extLst>
            </p:cNvPr>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20" name="Picture 2" descr="C:\Users\vacoGrovem\AppData\Local\Microsoft\Windows\Temporary Internet Files\Content.Outlook\83QVOJUE\CHOOSE-VA-rev.png">
            <a:extLst>
              <a:ext uri="{FF2B5EF4-FFF2-40B4-BE49-F238E27FC236}">
                <a16:creationId xmlns:a16="http://schemas.microsoft.com/office/drawing/2014/main" id="{01C74A6E-6F6D-4546-AEB7-B379ECC8B3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5942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
        <p:nvSpPr>
          <p:cNvPr id="8" name="Rectangle 7">
            <a:extLst>
              <a:ext uri="{FF2B5EF4-FFF2-40B4-BE49-F238E27FC236}">
                <a16:creationId xmlns:a16="http://schemas.microsoft.com/office/drawing/2014/main" id="{9E971CA9-22E1-4B7D-82A1-BFAFFB084F32}"/>
              </a:ext>
            </a:extLst>
          </p:cNvPr>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9" name="TextBox 8">
            <a:extLst>
              <a:ext uri="{FF2B5EF4-FFF2-40B4-BE49-F238E27FC236}">
                <a16:creationId xmlns:a16="http://schemas.microsoft.com/office/drawing/2014/main" id="{99B4D857-F005-4872-8647-A65A0AB7FB7B}"/>
              </a:ext>
            </a:extLst>
          </p:cNvPr>
          <p:cNvSpPr txBox="1"/>
          <p:nvPr/>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10" name="TextBox 9">
            <a:extLst>
              <a:ext uri="{FF2B5EF4-FFF2-40B4-BE49-F238E27FC236}">
                <a16:creationId xmlns:a16="http://schemas.microsoft.com/office/drawing/2014/main" id="{6577C70F-2A99-45A5-B079-6E62E344DF8A}"/>
              </a:ext>
            </a:extLst>
          </p:cNvPr>
          <p:cNvSpPr txBox="1"/>
          <p:nvPr/>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0306889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6" name="Rectangle 5">
            <a:extLst>
              <a:ext uri="{FF2B5EF4-FFF2-40B4-BE49-F238E27FC236}">
                <a16:creationId xmlns:a16="http://schemas.microsoft.com/office/drawing/2014/main" id="{E52B0584-3880-4FDD-B47B-EF5607D29A14}"/>
              </a:ext>
            </a:extLst>
          </p:cNvPr>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8861958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5" name="Slide Number Placeholder 5">
            <a:extLst>
              <a:ext uri="{FF2B5EF4-FFF2-40B4-BE49-F238E27FC236}">
                <a16:creationId xmlns:a16="http://schemas.microsoft.com/office/drawing/2014/main" id="{AD6C6451-1A87-46FC-B600-7B449B80D050}"/>
              </a:ext>
            </a:extLst>
          </p:cNvPr>
          <p:cNvSpPr txBox="1">
            <a:spLocks/>
          </p:cNvSpPr>
          <p:nvPr/>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725305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8" name="TextBox 7"/>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
        <p:nvSpPr>
          <p:cNvPr id="9" name="Rectangle 8">
            <a:extLst>
              <a:ext uri="{FF2B5EF4-FFF2-40B4-BE49-F238E27FC236}">
                <a16:creationId xmlns:a16="http://schemas.microsoft.com/office/drawing/2014/main" id="{1A190826-5FCB-4701-8F6B-21C01426044D}"/>
              </a:ext>
            </a:extLst>
          </p:cNvPr>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35677312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7" name="TextBox 6"/>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
        <p:nvSpPr>
          <p:cNvPr id="8" name="Rectangle 7">
            <a:extLst>
              <a:ext uri="{FF2B5EF4-FFF2-40B4-BE49-F238E27FC236}">
                <a16:creationId xmlns:a16="http://schemas.microsoft.com/office/drawing/2014/main" id="{B16E32DF-B80D-4CBF-B81C-A4CDDD4D3E7D}"/>
              </a:ext>
            </a:extLst>
          </p:cNvPr>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2654888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56028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4760569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598494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487902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1039292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3555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21804" y="985808"/>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18009557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33641744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60312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11715594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20103358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226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606970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036142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1216953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10968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71114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2.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1.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2.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1.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6.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2.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image" Target="../media/image1.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7.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heme" Target="../theme/theme8.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0" name="TextBox 9"/>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2"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ED316-A095-4798-BA6F-ADC1D3092531}" type="datetimeFigureOut">
              <a:rPr lang="en-US" smtClean="0"/>
              <a:t>9/22/2020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919F-1677-44F2-BEEF-EAD82A0FC6EF}" type="slidenum">
              <a:rPr lang="en-US" smtClean="0"/>
              <a:t>‹#›</a:t>
            </a:fld>
            <a:endParaRPr lang="en-US" dirty="0"/>
          </a:p>
        </p:txBody>
      </p:sp>
    </p:spTree>
    <p:extLst>
      <p:ext uri="{BB962C8B-B14F-4D97-AF65-F5344CB8AC3E}">
        <p14:creationId xmlns:p14="http://schemas.microsoft.com/office/powerpoint/2010/main" val="12357110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F1162-3151-427E-8584-F036A8B338EE}" type="datetimeFigureOut">
              <a:rPr lang="en-US" smtClean="0"/>
              <a:t>9/22/2020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9" name="TextBox 8"/>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6046723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0" name="TextBox 9"/>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3068201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0" name="TextBox 9"/>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grpSp>
        <p:nvGrpSpPr>
          <p:cNvPr id="9" name="Group 8">
            <a:extLst>
              <a:ext uri="{FF2B5EF4-FFF2-40B4-BE49-F238E27FC236}">
                <a16:creationId xmlns:a16="http://schemas.microsoft.com/office/drawing/2014/main" id="{7722A6C4-E27F-4A85-BD4E-EA33016678C6}"/>
              </a:ext>
            </a:extLst>
          </p:cNvPr>
          <p:cNvGrpSpPr/>
          <p:nvPr/>
        </p:nvGrpSpPr>
        <p:grpSpPr>
          <a:xfrm>
            <a:off x="0" y="6140680"/>
            <a:ext cx="9144000" cy="731839"/>
            <a:chOff x="0" y="6140680"/>
            <a:chExt cx="9144000" cy="731839"/>
          </a:xfrm>
        </p:grpSpPr>
        <p:sp>
          <p:nvSpPr>
            <p:cNvPr id="12" name="Rectangle 11">
              <a:extLst>
                <a:ext uri="{FF2B5EF4-FFF2-40B4-BE49-F238E27FC236}">
                  <a16:creationId xmlns:a16="http://schemas.microsoft.com/office/drawing/2014/main" id="{43326915-3730-4EC2-8430-0B9C71C6F00F}"/>
                </a:ext>
              </a:extLst>
            </p:cNvPr>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13" name="Picture 2" descr="C:\Users\vacoGrovem\AppData\Local\Microsoft\Windows\Temporary Internet Files\Content.Outlook\83QVOJUE\CHOOSE-VA-rev.png">
              <a:extLst>
                <a:ext uri="{FF2B5EF4-FFF2-40B4-BE49-F238E27FC236}">
                  <a16:creationId xmlns:a16="http://schemas.microsoft.com/office/drawing/2014/main" id="{526F7E72-3395-4599-8ADB-33D025315488}"/>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Seal.png">
              <a:extLst>
                <a:ext uri="{FF2B5EF4-FFF2-40B4-BE49-F238E27FC236}">
                  <a16:creationId xmlns:a16="http://schemas.microsoft.com/office/drawing/2014/main" id="{14909D74-9B55-46ED-90C8-D7BEDAB1861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5" name="TextBox 14">
              <a:extLst>
                <a:ext uri="{FF2B5EF4-FFF2-40B4-BE49-F238E27FC236}">
                  <a16:creationId xmlns:a16="http://schemas.microsoft.com/office/drawing/2014/main" id="{64F6B768-791B-4533-B2E0-73E2E9562D35}"/>
                </a:ext>
              </a:extLst>
            </p:cNvPr>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grpSp>
    </p:spTree>
    <p:extLst>
      <p:ext uri="{BB962C8B-B14F-4D97-AF65-F5344CB8AC3E}">
        <p14:creationId xmlns:p14="http://schemas.microsoft.com/office/powerpoint/2010/main" val="190925674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0" name="TextBox 9"/>
          <p:cNvSpPr txBox="1"/>
          <p:nvPr/>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grpSp>
        <p:nvGrpSpPr>
          <p:cNvPr id="9" name="Group 8">
            <a:extLst>
              <a:ext uri="{FF2B5EF4-FFF2-40B4-BE49-F238E27FC236}">
                <a16:creationId xmlns:a16="http://schemas.microsoft.com/office/drawing/2014/main" id="{777744CA-7DF1-4F21-AC4B-7F3974AFAC5D}"/>
              </a:ext>
            </a:extLst>
          </p:cNvPr>
          <p:cNvGrpSpPr/>
          <p:nvPr/>
        </p:nvGrpSpPr>
        <p:grpSpPr>
          <a:xfrm>
            <a:off x="0" y="6140680"/>
            <a:ext cx="9144000" cy="731839"/>
            <a:chOff x="0" y="6140680"/>
            <a:chExt cx="9144000" cy="731839"/>
          </a:xfrm>
        </p:grpSpPr>
        <p:sp>
          <p:nvSpPr>
            <p:cNvPr id="12" name="Rectangle 11">
              <a:extLst>
                <a:ext uri="{FF2B5EF4-FFF2-40B4-BE49-F238E27FC236}">
                  <a16:creationId xmlns:a16="http://schemas.microsoft.com/office/drawing/2014/main" id="{3D68387E-74C8-4F75-9DED-DFA486ABE152}"/>
                </a:ext>
              </a:extLst>
            </p:cNvPr>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13" name="Picture 2" descr="C:\Users\vacoGrovem\AppData\Local\Microsoft\Windows\Temporary Internet Files\Content.Outlook\83QVOJUE\CHOOSE-VA-rev.png">
              <a:extLst>
                <a:ext uri="{FF2B5EF4-FFF2-40B4-BE49-F238E27FC236}">
                  <a16:creationId xmlns:a16="http://schemas.microsoft.com/office/drawing/2014/main" id="{53511BF2-1A0E-4577-A1CB-1AE7A26A112A}"/>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Seal.png">
              <a:extLst>
                <a:ext uri="{FF2B5EF4-FFF2-40B4-BE49-F238E27FC236}">
                  <a16:creationId xmlns:a16="http://schemas.microsoft.com/office/drawing/2014/main" id="{A4BEF1F3-BA55-4CD7-A53C-0313246AE8B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5" name="TextBox 14">
              <a:extLst>
                <a:ext uri="{FF2B5EF4-FFF2-40B4-BE49-F238E27FC236}">
                  <a16:creationId xmlns:a16="http://schemas.microsoft.com/office/drawing/2014/main" id="{2B1D4527-7AC6-486D-8353-F1B7669F71A7}"/>
                </a:ext>
              </a:extLst>
            </p:cNvPr>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grpSp>
    </p:spTree>
    <p:extLst>
      <p:ext uri="{BB962C8B-B14F-4D97-AF65-F5344CB8AC3E}">
        <p14:creationId xmlns:p14="http://schemas.microsoft.com/office/powerpoint/2010/main" val="249803279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grpSp>
        <p:nvGrpSpPr>
          <p:cNvPr id="4" name="Group 3"/>
          <p:cNvGrpSpPr/>
          <p:nvPr userDrawn="1"/>
        </p:nvGrpSpPr>
        <p:grpSpPr>
          <a:xfrm>
            <a:off x="0" y="6140680"/>
            <a:ext cx="9144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9" name="TextBox 8"/>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grpSp>
    </p:spTree>
    <p:extLst>
      <p:ext uri="{BB962C8B-B14F-4D97-AF65-F5344CB8AC3E}">
        <p14:creationId xmlns:p14="http://schemas.microsoft.com/office/powerpoint/2010/main" val="395011609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vbacoweb03.dva.va.gov/bl/21/DBQ/DBQByDisab.asp"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vbaw.vba.va.gov/bl/21/contractexams/docs/Contract%20Exam%20Inquiry%20Protocol%20Job%20Aid.pdf" TargetMode="External"/><Relationship Id="rId3" Type="http://schemas.openxmlformats.org/officeDocument/2006/relationships/hyperlink" Target="https://benefits.va.gov/compensation/claimexam.asp" TargetMode="External"/><Relationship Id="rId7" Type="http://schemas.openxmlformats.org/officeDocument/2006/relationships/hyperlink" Target="http://vbaw.vba.va.gov/bl/21/contractexams/docs/Exam%20Clarification%20Correction%20Tree.pdf"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vbaw.vba.va.gov/bl/21/contractexams/ems.htm" TargetMode="External"/><Relationship Id="rId5" Type="http://schemas.openxmlformats.org/officeDocument/2006/relationships/hyperlink" Target="https://vbaw.vba.va.gov/bl/21/corona.htm" TargetMode="External"/><Relationship Id="rId4" Type="http://schemas.openxmlformats.org/officeDocument/2006/relationships/hyperlink" Target="https://vbaw.vba.va.gov/bl/21/contractexams/faqs.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vbaw.vba.va.gov/bl/21/contractexams/examliaison.ht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vbms.vba.va.gov/vbmsp2/preview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benefits.va.gov/compensation/claimexam.asp"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a:solidFill>
                  <a:schemeClr val="accent2">
                    <a:lumMod val="50000"/>
                  </a:schemeClr>
                </a:solidFill>
                <a:cs typeface="Arial" panose="020B0604020202020204" pitchFamily="34" charset="0"/>
              </a:rPr>
              <a:t>Exam Liaison Call</a:t>
            </a:r>
            <a:endParaRPr lang="en-US" sz="3600" b="1" dirty="0"/>
          </a:p>
        </p:txBody>
      </p:sp>
      <p:sp>
        <p:nvSpPr>
          <p:cNvPr id="3" name="Subtitle 2"/>
          <p:cNvSpPr>
            <a:spLocks noGrp="1"/>
          </p:cNvSpPr>
          <p:nvPr>
            <p:ph type="subTitle" idx="1"/>
          </p:nvPr>
        </p:nvSpPr>
        <p:spPr>
          <a:xfrm>
            <a:off x="990600" y="3429000"/>
            <a:ext cx="7696200" cy="1066800"/>
          </a:xfrm>
        </p:spPr>
        <p:txBody>
          <a:bodyPr>
            <a:normAutofit/>
          </a:bodyPr>
          <a:lstStyle/>
          <a:p>
            <a:r>
              <a:rPr lang="en-US" sz="2800" b="1" dirty="0">
                <a:solidFill>
                  <a:schemeClr val="accent2">
                    <a:lumMod val="50000"/>
                  </a:schemeClr>
                </a:solidFill>
                <a:cs typeface="Arial" panose="020B0604020202020204" pitchFamily="34" charset="0"/>
              </a:rPr>
              <a:t>Medical Disability Examination Program Office (217)</a:t>
            </a:r>
            <a:endParaRPr lang="en-US" sz="2800" b="1" dirty="0">
              <a:solidFill>
                <a:schemeClr val="tx1">
                  <a:lumMod val="65000"/>
                  <a:lumOff val="35000"/>
                </a:schemeClr>
              </a:solidFill>
            </a:endParaRPr>
          </a:p>
        </p:txBody>
      </p:sp>
      <p:sp>
        <p:nvSpPr>
          <p:cNvPr id="4" name="Subtitle 2"/>
          <p:cNvSpPr txBox="1">
            <a:spLocks/>
          </p:cNvSpPr>
          <p:nvPr/>
        </p:nvSpPr>
        <p:spPr>
          <a:xfrm>
            <a:off x="212501" y="4267200"/>
            <a:ext cx="7467600" cy="1554144"/>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Briefed by: Medical Disability Examination Program Office Staff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Date: </a:t>
            </a:r>
            <a:r>
              <a:rPr lang="en-US" sz="1800" dirty="0">
                <a:solidFill>
                  <a:srgbClr val="000000"/>
                </a:solidFill>
              </a:rPr>
              <a:t>September 10, 2020</a:t>
            </a:r>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4" descr="dvaseal"/>
          <p:cNvPicPr>
            <a:picLocks noChangeAspect="1" noChangeArrowheads="1"/>
          </p:cNvPicPr>
          <p:nvPr/>
        </p:nvPicPr>
        <p:blipFill>
          <a:blip r:embed="rId3"/>
          <a:srcRect/>
          <a:stretch>
            <a:fillRect/>
          </a:stretch>
        </p:blipFill>
        <p:spPr bwMode="auto">
          <a:xfrm>
            <a:off x="3886200" y="838200"/>
            <a:ext cx="1371600" cy="1371600"/>
          </a:xfrm>
          <a:prstGeom prst="rect">
            <a:avLst/>
          </a:prstGeom>
          <a:noFill/>
          <a:ln w="9525">
            <a:noFill/>
            <a:miter lim="800000"/>
            <a:headEnd/>
            <a:tailEnd/>
          </a:ln>
        </p:spPr>
      </p:pic>
    </p:spTree>
    <p:extLst>
      <p:ext uri="{BB962C8B-B14F-4D97-AF65-F5344CB8AC3E}">
        <p14:creationId xmlns:p14="http://schemas.microsoft.com/office/powerpoint/2010/main" val="4080056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28CDD3-C914-4911-9925-8047BA450E36}"/>
              </a:ext>
            </a:extLst>
          </p:cNvPr>
          <p:cNvSpPr>
            <a:spLocks noGrp="1"/>
          </p:cNvSpPr>
          <p:nvPr>
            <p:ph idx="1"/>
          </p:nvPr>
        </p:nvSpPr>
        <p:spPr>
          <a:xfrm>
            <a:off x="533400" y="876300"/>
            <a:ext cx="8229600" cy="4953000"/>
          </a:xfrm>
        </p:spPr>
        <p:txBody>
          <a:bodyPr>
            <a:normAutofit/>
          </a:bodyPr>
          <a:lstStyle/>
          <a:p>
            <a:pPr marL="0" indent="0">
              <a:buNone/>
            </a:pPr>
            <a:r>
              <a:rPr lang="en-US" sz="2400" dirty="0"/>
              <a:t>You must select the applicable Veteran Priority Issue from the Claim Information tab in EMS when submitting an exam request</a:t>
            </a:r>
          </a:p>
          <a:p>
            <a:pPr marL="0" indent="0">
              <a:buNone/>
            </a:pPr>
            <a:endParaRPr lang="en-US" sz="800" dirty="0"/>
          </a:p>
          <a:p>
            <a:pPr marL="0" indent="0">
              <a:buNone/>
            </a:pPr>
            <a:r>
              <a:rPr lang="en-US" sz="2000" dirty="0"/>
              <a:t>The following claim types that require priority processing will be available in VBMS-EMS </a:t>
            </a:r>
            <a:r>
              <a:rPr lang="en-US" sz="2000"/>
              <a:t>effective September 14</a:t>
            </a:r>
            <a:r>
              <a:rPr lang="en-US" sz="2000" dirty="0"/>
              <a:t>.</a:t>
            </a:r>
          </a:p>
          <a:p>
            <a:pPr lvl="1">
              <a:buFont typeface="Arial" panose="020B0604020202020204" pitchFamily="34" charset="0"/>
              <a:buChar char="•"/>
            </a:pPr>
            <a:r>
              <a:rPr lang="en-US" sz="1800" dirty="0"/>
              <a:t>Former Prisoner of War or Survivor</a:t>
            </a:r>
          </a:p>
          <a:p>
            <a:pPr lvl="1">
              <a:buFont typeface="Arial" panose="020B0604020202020204" pitchFamily="34" charset="0"/>
              <a:buChar char="•"/>
            </a:pPr>
            <a:r>
              <a:rPr lang="en-US" sz="1800" dirty="0"/>
              <a:t>85 Years of Age or Older</a:t>
            </a:r>
          </a:p>
          <a:p>
            <a:pPr lvl="1">
              <a:buFont typeface="Arial" panose="020B0604020202020204" pitchFamily="34" charset="0"/>
              <a:buChar char="•"/>
            </a:pPr>
            <a:r>
              <a:rPr lang="en-US" sz="1800" dirty="0"/>
              <a:t>FDC Program</a:t>
            </a:r>
          </a:p>
          <a:p>
            <a:pPr lvl="1">
              <a:buFont typeface="Arial" panose="020B0604020202020204" pitchFamily="34" charset="0"/>
              <a:buChar char="•"/>
            </a:pPr>
            <a:r>
              <a:rPr lang="en-US" sz="1800" dirty="0"/>
              <a:t>Terminal Illness</a:t>
            </a:r>
          </a:p>
          <a:p>
            <a:pPr lvl="1">
              <a:buFont typeface="Arial" panose="020B0604020202020204" pitchFamily="34" charset="0"/>
              <a:buChar char="•"/>
            </a:pPr>
            <a:r>
              <a:rPr lang="en-US" sz="1800" dirty="0"/>
              <a:t>Financial Hardship</a:t>
            </a:r>
          </a:p>
          <a:p>
            <a:pPr lvl="1">
              <a:buFont typeface="Arial" panose="020B0604020202020204" pitchFamily="34" charset="0"/>
              <a:buChar char="•"/>
            </a:pPr>
            <a:r>
              <a:rPr lang="en-US" sz="1800" dirty="0"/>
              <a:t>SI/VSI</a:t>
            </a:r>
          </a:p>
          <a:p>
            <a:pPr marL="457200" lvl="1" indent="0">
              <a:buNone/>
            </a:pPr>
            <a:endParaRPr lang="en-US" sz="18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normAutofit fontScale="90000"/>
          </a:bodyPr>
          <a:lstStyle/>
          <a:p>
            <a:r>
              <a:rPr lang="en-US" dirty="0"/>
              <a:t>Veteran Priority Issues</a:t>
            </a:r>
          </a:p>
        </p:txBody>
      </p:sp>
      <p:pic>
        <p:nvPicPr>
          <p:cNvPr id="3" name="Picture 2">
            <a:extLst>
              <a:ext uri="{FF2B5EF4-FFF2-40B4-BE49-F238E27FC236}">
                <a16:creationId xmlns:a16="http://schemas.microsoft.com/office/drawing/2014/main" id="{D29445F5-0976-4A7E-9810-BC6AE0F262D8}"/>
              </a:ext>
            </a:extLst>
          </p:cNvPr>
          <p:cNvPicPr>
            <a:picLocks noChangeAspect="1"/>
          </p:cNvPicPr>
          <p:nvPr/>
        </p:nvPicPr>
        <p:blipFill>
          <a:blip r:embed="rId3"/>
          <a:stretch>
            <a:fillRect/>
          </a:stretch>
        </p:blipFill>
        <p:spPr>
          <a:xfrm>
            <a:off x="3122233" y="3885916"/>
            <a:ext cx="5953125" cy="2228850"/>
          </a:xfrm>
          <a:prstGeom prst="rect">
            <a:avLst/>
          </a:prstGeom>
        </p:spPr>
      </p:pic>
    </p:spTree>
    <p:extLst>
      <p:ext uri="{BB962C8B-B14F-4D97-AF65-F5344CB8AC3E}">
        <p14:creationId xmlns:p14="http://schemas.microsoft.com/office/powerpoint/2010/main" val="928733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28CDD3-C914-4911-9925-8047BA450E36}"/>
              </a:ext>
            </a:extLst>
          </p:cNvPr>
          <p:cNvSpPr>
            <a:spLocks noGrp="1"/>
          </p:cNvSpPr>
          <p:nvPr>
            <p:ph idx="1"/>
          </p:nvPr>
        </p:nvSpPr>
        <p:spPr>
          <a:xfrm>
            <a:off x="457200" y="990600"/>
            <a:ext cx="8229600" cy="4953000"/>
          </a:xfrm>
        </p:spPr>
        <p:txBody>
          <a:bodyPr>
            <a:normAutofit/>
          </a:bodyPr>
          <a:lstStyle/>
          <a:p>
            <a:r>
              <a:rPr lang="en-US" sz="2800" dirty="0"/>
              <a:t>If a medical opinion is required, you must select the correct specialty language needed within the contention </a:t>
            </a:r>
          </a:p>
          <a:p>
            <a:pPr lvl="1"/>
            <a:r>
              <a:rPr lang="en-US" sz="2400" dirty="0"/>
              <a:t>Specialty Language </a:t>
            </a:r>
            <a:r>
              <a:rPr lang="en-US" sz="2400" u="sng" dirty="0"/>
              <a:t>and</a:t>
            </a:r>
            <a:r>
              <a:rPr lang="en-US" sz="2400" dirty="0"/>
              <a:t> Medical Opinion DBQ must accompany exam requests that require a Medical Opinion, </a:t>
            </a:r>
          </a:p>
          <a:p>
            <a:pPr lvl="1"/>
            <a:r>
              <a:rPr lang="en-US" sz="2400" dirty="0"/>
              <a:t>If omitted on the original Exam Scheduling Request (ESR), the ESR will have to be cancelled and a new one entered</a:t>
            </a:r>
          </a:p>
          <a:p>
            <a:pPr marL="0" indent="0">
              <a:buNone/>
            </a:pPr>
            <a:r>
              <a:rPr lang="en-US" sz="2800" dirty="0"/>
              <a:t>  </a:t>
            </a:r>
          </a:p>
          <a:p>
            <a:endParaRPr lang="en-US" sz="2800" dirty="0"/>
          </a:p>
        </p:txBody>
      </p:sp>
      <p:sp>
        <p:nvSpPr>
          <p:cNvPr id="6" name="Slide Number Placeholder 5"/>
          <p:cNvSpPr>
            <a:spLocks noGrp="1"/>
          </p:cNvSpPr>
          <p:nvPr>
            <p:ph type="sldNum" sz="quarter" idx="12"/>
          </p:nvPr>
        </p:nvSpPr>
        <p:spPr/>
        <p:txBody>
          <a:bodyPr/>
          <a:lstStyle/>
          <a:p>
            <a:fld id="{04F7EA0F-F264-4DBA-8450-109ED0C85B89}" type="slidenum">
              <a:rPr lang="en-US" smtClean="0"/>
              <a:t>11</a:t>
            </a:fld>
            <a:endParaRPr lang="en-US" dirty="0"/>
          </a:p>
        </p:txBody>
      </p:sp>
      <p:sp>
        <p:nvSpPr>
          <p:cNvPr id="2" name="Title 1"/>
          <p:cNvSpPr>
            <a:spLocks noGrp="1"/>
          </p:cNvSpPr>
          <p:nvPr>
            <p:ph type="title"/>
          </p:nvPr>
        </p:nvSpPr>
        <p:spPr/>
        <p:txBody>
          <a:bodyPr>
            <a:normAutofit fontScale="90000"/>
          </a:bodyPr>
          <a:lstStyle/>
          <a:p>
            <a:r>
              <a:rPr lang="en-US" dirty="0"/>
              <a:t>Medical Opinions</a:t>
            </a:r>
          </a:p>
        </p:txBody>
      </p:sp>
    </p:spTree>
    <p:extLst>
      <p:ext uri="{BB962C8B-B14F-4D97-AF65-F5344CB8AC3E}">
        <p14:creationId xmlns:p14="http://schemas.microsoft.com/office/powerpoint/2010/main" val="227774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28CDD3-C914-4911-9925-8047BA450E36}"/>
              </a:ext>
            </a:extLst>
          </p:cNvPr>
          <p:cNvSpPr>
            <a:spLocks noGrp="1"/>
          </p:cNvSpPr>
          <p:nvPr>
            <p:ph idx="1"/>
          </p:nvPr>
        </p:nvSpPr>
        <p:spPr>
          <a:xfrm>
            <a:off x="1827501" y="2890837"/>
            <a:ext cx="6698511" cy="4202545"/>
          </a:xfrm>
        </p:spPr>
        <p:txBody>
          <a:bodyPr>
            <a:normAutofit/>
          </a:bodyPr>
          <a:lstStyle/>
          <a:p>
            <a:pPr marL="0" indent="0">
              <a:buNone/>
            </a:pPr>
            <a:r>
              <a:rPr lang="en-US" sz="2800" dirty="0"/>
              <a:t>  </a:t>
            </a:r>
          </a:p>
          <a:p>
            <a:endParaRPr lang="en-US" sz="2800" dirty="0"/>
          </a:p>
        </p:txBody>
      </p:sp>
      <p:sp>
        <p:nvSpPr>
          <p:cNvPr id="6" name="Slide Number Placeholder 5"/>
          <p:cNvSpPr>
            <a:spLocks noGrp="1"/>
          </p:cNvSpPr>
          <p:nvPr>
            <p:ph type="sldNum" sz="quarter" idx="12"/>
          </p:nvPr>
        </p:nvSpPr>
        <p:spPr/>
        <p:txBody>
          <a:bodyPr/>
          <a:lstStyle/>
          <a:p>
            <a:fld id="{04F7EA0F-F264-4DBA-8450-109ED0C85B89}" type="slidenum">
              <a:rPr lang="en-US" smtClean="0"/>
              <a:t>12</a:t>
            </a:fld>
            <a:endParaRPr lang="en-US" dirty="0"/>
          </a:p>
        </p:txBody>
      </p:sp>
      <p:sp>
        <p:nvSpPr>
          <p:cNvPr id="2" name="Title 1"/>
          <p:cNvSpPr>
            <a:spLocks noGrp="1"/>
          </p:cNvSpPr>
          <p:nvPr>
            <p:ph type="title"/>
          </p:nvPr>
        </p:nvSpPr>
        <p:spPr>
          <a:xfrm>
            <a:off x="0" y="-76200"/>
            <a:ext cx="9144000" cy="838200"/>
          </a:xfrm>
        </p:spPr>
        <p:txBody>
          <a:bodyPr>
            <a:normAutofit/>
          </a:bodyPr>
          <a:lstStyle/>
          <a:p>
            <a:r>
              <a:rPr lang="en-US" sz="3600" dirty="0"/>
              <a:t>Medical Opinions (cont’d) </a:t>
            </a:r>
          </a:p>
        </p:txBody>
      </p:sp>
      <p:pic>
        <p:nvPicPr>
          <p:cNvPr id="1027" name="Picture 1">
            <a:extLst>
              <a:ext uri="{FF2B5EF4-FFF2-40B4-BE49-F238E27FC236}">
                <a16:creationId xmlns:a16="http://schemas.microsoft.com/office/drawing/2014/main" id="{41854A9C-E388-44EE-B121-D8B8D07E2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88" y="1429407"/>
            <a:ext cx="7840212" cy="399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153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28CDD3-C914-4911-9925-8047BA450E36}"/>
              </a:ext>
            </a:extLst>
          </p:cNvPr>
          <p:cNvSpPr>
            <a:spLocks noGrp="1"/>
          </p:cNvSpPr>
          <p:nvPr>
            <p:ph idx="1"/>
          </p:nvPr>
        </p:nvSpPr>
        <p:spPr>
          <a:xfrm>
            <a:off x="457200" y="990600"/>
            <a:ext cx="8229600" cy="4953000"/>
          </a:xfrm>
        </p:spPr>
        <p:txBody>
          <a:bodyPr>
            <a:normAutofit fontScale="92500" lnSpcReduction="10000"/>
          </a:bodyPr>
          <a:lstStyle/>
          <a:p>
            <a:r>
              <a:rPr lang="en-US" sz="2200" dirty="0"/>
              <a:t>Intranet Index of DBQs/Exams by Disability updated August 14, 2020</a:t>
            </a:r>
          </a:p>
          <a:p>
            <a:pPr lvl="1"/>
            <a:r>
              <a:rPr lang="en-US" sz="1700" dirty="0"/>
              <a:t>Consolidated 2041 items to 655 items</a:t>
            </a:r>
          </a:p>
          <a:p>
            <a:pPr lvl="1"/>
            <a:r>
              <a:rPr lang="en-US" sz="1700" dirty="0"/>
              <a:t>Each diagnostic code/disability has a corresponding DBQ</a:t>
            </a:r>
          </a:p>
          <a:p>
            <a:pPr lvl="1"/>
            <a:r>
              <a:rPr lang="en-US" sz="1700" dirty="0"/>
              <a:t>Updated DBQ Names</a:t>
            </a:r>
          </a:p>
          <a:p>
            <a:pPr lvl="1"/>
            <a:r>
              <a:rPr lang="en-US" sz="1700" dirty="0"/>
              <a:t>Removed CAPRI and Legacy tabs</a:t>
            </a:r>
          </a:p>
          <a:p>
            <a:pPr lvl="1"/>
            <a:r>
              <a:rPr lang="en-US" sz="1700" dirty="0"/>
              <a:t>Added Historical DX code column</a:t>
            </a:r>
          </a:p>
          <a:p>
            <a:pPr lvl="1"/>
            <a:r>
              <a:rPr lang="en-US" sz="1700" dirty="0"/>
              <a:t>Added Notes column</a:t>
            </a:r>
          </a:p>
          <a:p>
            <a:pPr marL="0" indent="0">
              <a:buNone/>
            </a:pPr>
            <a:endParaRPr lang="en-US" sz="1800" dirty="0"/>
          </a:p>
          <a:p>
            <a:pPr marL="0" indent="0">
              <a:buNone/>
            </a:pPr>
            <a:endParaRPr lang="en-US" sz="1800" dirty="0"/>
          </a:p>
          <a:p>
            <a:pPr marL="0" indent="0">
              <a:buNone/>
            </a:pPr>
            <a:r>
              <a:rPr lang="en-US" sz="1800" dirty="0"/>
              <a:t>Example: </a:t>
            </a:r>
          </a:p>
          <a:p>
            <a:pPr marL="0" indent="0">
              <a:buNone/>
            </a:pPr>
            <a:endParaRPr lang="en-US" sz="1800" dirty="0"/>
          </a:p>
          <a:p>
            <a:pPr marL="0" indent="0">
              <a:buNone/>
            </a:pPr>
            <a:r>
              <a:rPr lang="en-US" sz="1800" dirty="0">
                <a:highlight>
                  <a:srgbClr val="FFFF00"/>
                </a:highlight>
              </a:rPr>
              <a:t>Example:</a:t>
            </a:r>
          </a:p>
          <a:p>
            <a:endParaRPr lang="en-US" sz="1800" dirty="0"/>
          </a:p>
          <a:p>
            <a:endParaRPr lang="en-US" sz="1800" dirty="0"/>
          </a:p>
          <a:p>
            <a:endParaRPr lang="en-US" sz="1800" dirty="0"/>
          </a:p>
          <a:p>
            <a:endParaRPr lang="en-US" sz="1800" dirty="0"/>
          </a:p>
          <a:p>
            <a:pPr marL="0" indent="0" algn="ctr">
              <a:buNone/>
            </a:pPr>
            <a:r>
              <a:rPr lang="en-US" sz="1800" dirty="0"/>
              <a:t>	Intranet link: </a:t>
            </a:r>
            <a:r>
              <a:rPr lang="en-US" sz="1800" dirty="0">
                <a:solidFill>
                  <a:schemeClr val="tx2">
                    <a:lumMod val="75000"/>
                  </a:schemeClr>
                </a:solidFill>
                <a:hlinkClick r:id="rId3">
                  <a:extLst>
                    <a:ext uri="{A12FA001-AC4F-418D-AE19-62706E023703}">
                      <ahyp:hlinkClr xmlns:ahyp="http://schemas.microsoft.com/office/drawing/2018/hyperlinkcolor" val="tx"/>
                    </a:ext>
                  </a:extLst>
                </a:hlinkClick>
              </a:rPr>
              <a:t>Index of DBQ/Exams by Disability</a:t>
            </a:r>
            <a:endParaRPr lang="en-US" sz="1800" dirty="0">
              <a:solidFill>
                <a:schemeClr val="tx2">
                  <a:lumMod val="75000"/>
                </a:schemeClr>
              </a:solidFill>
            </a:endParaRPr>
          </a:p>
          <a:p>
            <a:endParaRPr lang="en-US" sz="1800" dirty="0"/>
          </a:p>
        </p:txBody>
      </p:sp>
      <p:sp>
        <p:nvSpPr>
          <p:cNvPr id="6" name="Slide Number Placeholder 5"/>
          <p:cNvSpPr>
            <a:spLocks noGrp="1"/>
          </p:cNvSpPr>
          <p:nvPr>
            <p:ph type="sldNum" sz="quarter" idx="12"/>
          </p:nvPr>
        </p:nvSpPr>
        <p:spPr/>
        <p:txBody>
          <a:bodyPr/>
          <a:lstStyle/>
          <a:p>
            <a:fld id="{04F7EA0F-F264-4DBA-8450-109ED0C85B89}" type="slidenum">
              <a:rPr lang="en-US" smtClean="0"/>
              <a:t>13</a:t>
            </a:fld>
            <a:endParaRPr lang="en-US" dirty="0"/>
          </a:p>
        </p:txBody>
      </p:sp>
      <p:sp>
        <p:nvSpPr>
          <p:cNvPr id="2" name="Title 1"/>
          <p:cNvSpPr>
            <a:spLocks noGrp="1"/>
          </p:cNvSpPr>
          <p:nvPr>
            <p:ph type="title"/>
          </p:nvPr>
        </p:nvSpPr>
        <p:spPr/>
        <p:txBody>
          <a:bodyPr>
            <a:normAutofit fontScale="90000"/>
          </a:bodyPr>
          <a:lstStyle/>
          <a:p>
            <a:r>
              <a:rPr lang="en-US" dirty="0"/>
              <a:t>Index of DBQ’s/Exams by Disability</a:t>
            </a:r>
          </a:p>
        </p:txBody>
      </p:sp>
      <p:pic>
        <p:nvPicPr>
          <p:cNvPr id="5" name="Picture 4">
            <a:extLst>
              <a:ext uri="{FF2B5EF4-FFF2-40B4-BE49-F238E27FC236}">
                <a16:creationId xmlns:a16="http://schemas.microsoft.com/office/drawing/2014/main" id="{6C42326F-12DF-42F1-88C0-5BDE593A2AFF}"/>
              </a:ext>
            </a:extLst>
          </p:cNvPr>
          <p:cNvPicPr>
            <a:picLocks noChangeAspect="1"/>
          </p:cNvPicPr>
          <p:nvPr/>
        </p:nvPicPr>
        <p:blipFill>
          <a:blip r:embed="rId4"/>
          <a:stretch>
            <a:fillRect/>
          </a:stretch>
        </p:blipFill>
        <p:spPr>
          <a:xfrm>
            <a:off x="457200" y="3504282"/>
            <a:ext cx="8229600" cy="1220118"/>
          </a:xfrm>
          <a:prstGeom prst="rect">
            <a:avLst/>
          </a:prstGeom>
        </p:spPr>
      </p:pic>
    </p:spTree>
    <p:extLst>
      <p:ext uri="{BB962C8B-B14F-4D97-AF65-F5344CB8AC3E}">
        <p14:creationId xmlns:p14="http://schemas.microsoft.com/office/powerpoint/2010/main" val="1201054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28CDD3-C914-4911-9925-8047BA450E36}"/>
              </a:ext>
            </a:extLst>
          </p:cNvPr>
          <p:cNvSpPr>
            <a:spLocks noGrp="1"/>
          </p:cNvSpPr>
          <p:nvPr>
            <p:ph idx="1"/>
          </p:nvPr>
        </p:nvSpPr>
        <p:spPr>
          <a:xfrm>
            <a:off x="457200" y="990600"/>
            <a:ext cx="8229600" cy="4953000"/>
          </a:xfrm>
        </p:spPr>
        <p:txBody>
          <a:bodyPr>
            <a:normAutofit/>
          </a:bodyPr>
          <a:lstStyle/>
          <a:p>
            <a:r>
              <a:rPr lang="en-US" sz="2800" dirty="0"/>
              <a:t>Many BDD/IDES ESR’s are being requested without required information.</a:t>
            </a:r>
          </a:p>
          <a:p>
            <a:r>
              <a:rPr lang="en-US" sz="2800" dirty="0"/>
              <a:t>This results in Clarification Requests that slow the scheduling and completion of exams</a:t>
            </a:r>
          </a:p>
          <a:p>
            <a:r>
              <a:rPr lang="en-US" sz="2800" dirty="0"/>
              <a:t>The following are required for BDD/IDES ESR’s</a:t>
            </a:r>
          </a:p>
          <a:p>
            <a:pPr lvl="1"/>
            <a:r>
              <a:rPr lang="en-US" sz="2000" dirty="0"/>
              <a:t>Release from Active Duty date (RAD) </a:t>
            </a:r>
          </a:p>
          <a:p>
            <a:pPr lvl="1"/>
            <a:r>
              <a:rPr lang="en-US" sz="2000" dirty="0"/>
              <a:t>Correct DBQ request (General Medical or Separation Health Assessment)</a:t>
            </a:r>
          </a:p>
          <a:p>
            <a:endParaRPr lang="en-US" sz="1800" dirty="0"/>
          </a:p>
        </p:txBody>
      </p:sp>
      <p:sp>
        <p:nvSpPr>
          <p:cNvPr id="6" name="Slide Number Placeholder 5"/>
          <p:cNvSpPr>
            <a:spLocks noGrp="1"/>
          </p:cNvSpPr>
          <p:nvPr>
            <p:ph type="sldNum" sz="quarter" idx="12"/>
          </p:nvPr>
        </p:nvSpPr>
        <p:spPr/>
        <p:txBody>
          <a:bodyPr/>
          <a:lstStyle/>
          <a:p>
            <a:fld id="{04F7EA0F-F264-4DBA-8450-109ED0C85B89}" type="slidenum">
              <a:rPr lang="en-US" smtClean="0"/>
              <a:t>14</a:t>
            </a:fld>
            <a:endParaRPr lang="en-US" dirty="0"/>
          </a:p>
        </p:txBody>
      </p:sp>
      <p:sp>
        <p:nvSpPr>
          <p:cNvPr id="2" name="Title 1"/>
          <p:cNvSpPr>
            <a:spLocks noGrp="1"/>
          </p:cNvSpPr>
          <p:nvPr>
            <p:ph type="title"/>
          </p:nvPr>
        </p:nvSpPr>
        <p:spPr/>
        <p:txBody>
          <a:bodyPr>
            <a:normAutofit fontScale="90000"/>
          </a:bodyPr>
          <a:lstStyle/>
          <a:p>
            <a:r>
              <a:rPr lang="en-US" dirty="0"/>
              <a:t>Required Info for BDD/IDES ESR’s </a:t>
            </a:r>
          </a:p>
        </p:txBody>
      </p:sp>
    </p:spTree>
    <p:extLst>
      <p:ext uri="{BB962C8B-B14F-4D97-AF65-F5344CB8AC3E}">
        <p14:creationId xmlns:p14="http://schemas.microsoft.com/office/powerpoint/2010/main" val="3992078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28CDD3-C914-4911-9925-8047BA450E36}"/>
              </a:ext>
            </a:extLst>
          </p:cNvPr>
          <p:cNvSpPr>
            <a:spLocks noGrp="1"/>
          </p:cNvSpPr>
          <p:nvPr>
            <p:ph idx="1"/>
          </p:nvPr>
        </p:nvSpPr>
        <p:spPr>
          <a:xfrm>
            <a:off x="457200" y="990600"/>
            <a:ext cx="8229600" cy="4953000"/>
          </a:xfrm>
        </p:spPr>
        <p:txBody>
          <a:bodyPr>
            <a:normAutofit fontScale="92500"/>
          </a:bodyPr>
          <a:lstStyle/>
          <a:p>
            <a:pPr marL="0" indent="0">
              <a:buNone/>
            </a:pPr>
            <a:r>
              <a:rPr lang="en-US" sz="2400" dirty="0"/>
              <a:t>The vendor can not process the ESR without a RAD date</a:t>
            </a:r>
          </a:p>
          <a:p>
            <a:pPr marL="0" indent="0">
              <a:buNone/>
            </a:pPr>
            <a:r>
              <a:rPr lang="en-US" sz="2400" dirty="0"/>
              <a:t>Ensure there is a RAD date, even if it is a date in the future, for the current period of service prior to inputting an examination request </a:t>
            </a:r>
          </a:p>
          <a:p>
            <a:pPr>
              <a:buFont typeface="Arial" panose="020B0604020202020204" pitchFamily="34" charset="0"/>
              <a:buChar char="•"/>
            </a:pPr>
            <a:r>
              <a:rPr lang="en-US" sz="2200" dirty="0"/>
              <a:t>In order for a claim to be accepted as a BDD claim, the RAD date must be known. (M21-1III.i.2.A.1.d Qualifying for Claim Processing Under the BDD Program)</a:t>
            </a:r>
          </a:p>
          <a:p>
            <a:r>
              <a:rPr lang="en-US" sz="2200" dirty="0"/>
              <a:t>Claims processors are responsible for ensuring that any unverified period of active duty is entered into VBMS as soon as VA is notified of the (unverified) period of active duty.  The service will be marked as verified after VA receives all information required to verify military service</a:t>
            </a:r>
          </a:p>
          <a:p>
            <a:r>
              <a:rPr lang="en-US" sz="2200" dirty="0"/>
              <a:t>Each RO employee must check to ensure all periods of active service are updated and verified in VBMS when undertaking any claim action.  (M21-1 III.ii.3.C.7.a Military Service Verification)</a:t>
            </a:r>
          </a:p>
          <a:p>
            <a:r>
              <a:rPr lang="en-US" sz="2400" dirty="0"/>
              <a:t>No ESR’s, except IDES, should have a missing RAD date</a:t>
            </a:r>
          </a:p>
          <a:p>
            <a:pPr marL="0" indent="0">
              <a:buNone/>
            </a:pPr>
            <a:endParaRPr lang="en-US" sz="1800" dirty="0"/>
          </a:p>
          <a:p>
            <a:pPr marL="0" indent="0">
              <a:buNone/>
            </a:pPr>
            <a:endParaRPr lang="en-US" sz="1800" dirty="0"/>
          </a:p>
          <a:p>
            <a:endParaRPr lang="en-US" sz="1800" dirty="0"/>
          </a:p>
        </p:txBody>
      </p:sp>
      <p:sp>
        <p:nvSpPr>
          <p:cNvPr id="6" name="Slide Number Placeholder 5"/>
          <p:cNvSpPr>
            <a:spLocks noGrp="1"/>
          </p:cNvSpPr>
          <p:nvPr>
            <p:ph type="sldNum" sz="quarter" idx="12"/>
          </p:nvPr>
        </p:nvSpPr>
        <p:spPr/>
        <p:txBody>
          <a:bodyPr/>
          <a:lstStyle/>
          <a:p>
            <a:fld id="{04F7EA0F-F264-4DBA-8450-109ED0C85B89}" type="slidenum">
              <a:rPr lang="en-US" smtClean="0"/>
              <a:t>15</a:t>
            </a:fld>
            <a:endParaRPr lang="en-US" dirty="0"/>
          </a:p>
        </p:txBody>
      </p:sp>
      <p:sp>
        <p:nvSpPr>
          <p:cNvPr id="2" name="Title 1"/>
          <p:cNvSpPr>
            <a:spLocks noGrp="1"/>
          </p:cNvSpPr>
          <p:nvPr>
            <p:ph type="title"/>
          </p:nvPr>
        </p:nvSpPr>
        <p:spPr/>
        <p:txBody>
          <a:bodyPr>
            <a:normAutofit fontScale="90000"/>
          </a:bodyPr>
          <a:lstStyle/>
          <a:p>
            <a:r>
              <a:rPr lang="en-US" dirty="0"/>
              <a:t>Release from Active Duty (RAD) Date</a:t>
            </a:r>
          </a:p>
        </p:txBody>
      </p:sp>
    </p:spTree>
    <p:extLst>
      <p:ext uri="{BB962C8B-B14F-4D97-AF65-F5344CB8AC3E}">
        <p14:creationId xmlns:p14="http://schemas.microsoft.com/office/powerpoint/2010/main" val="363077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28CDD3-C914-4911-9925-8047BA450E36}"/>
              </a:ext>
            </a:extLst>
          </p:cNvPr>
          <p:cNvSpPr>
            <a:spLocks noGrp="1"/>
          </p:cNvSpPr>
          <p:nvPr>
            <p:ph idx="1"/>
          </p:nvPr>
        </p:nvSpPr>
        <p:spPr>
          <a:xfrm>
            <a:off x="457200" y="762000"/>
            <a:ext cx="8229600" cy="5181600"/>
          </a:xfrm>
        </p:spPr>
        <p:txBody>
          <a:bodyPr>
            <a:normAutofit/>
          </a:bodyPr>
          <a:lstStyle/>
          <a:p>
            <a:pPr marL="0" indent="0">
              <a:buNone/>
            </a:pPr>
            <a:r>
              <a:rPr lang="en-US" sz="2400" dirty="0"/>
              <a:t>Ensuring the correct type of “General Medical” examination is selected will reduce delays in the claims processing and Clarification Requests </a:t>
            </a:r>
          </a:p>
          <a:p>
            <a:pPr marL="0" indent="0">
              <a:buNone/>
            </a:pPr>
            <a:endParaRPr lang="en-US" sz="1800" dirty="0"/>
          </a:p>
          <a:p>
            <a:r>
              <a:rPr lang="en-US" sz="2400" dirty="0"/>
              <a:t>Veterans within 1 year of discharge should receive a General Medical (GenMed) examination which is the “</a:t>
            </a:r>
            <a:r>
              <a:rPr lang="en-US" sz="2400" i="1" dirty="0"/>
              <a:t>DBQ General Medical-Compensation</a:t>
            </a:r>
            <a:r>
              <a:rPr lang="en-US" sz="2400" dirty="0"/>
              <a:t>” selection </a:t>
            </a:r>
          </a:p>
          <a:p>
            <a:r>
              <a:rPr lang="en-US" sz="2400" dirty="0"/>
              <a:t>Service Members filing a BDD or IDES claim must undergo a Separation Health Assessment (SHA) which is the “</a:t>
            </a:r>
            <a:r>
              <a:rPr lang="en-US" sz="2400" i="1" dirty="0"/>
              <a:t>DBQ-Separation Health Assessment</a:t>
            </a:r>
            <a:r>
              <a:rPr lang="en-US" sz="2400" dirty="0"/>
              <a:t>” selection</a:t>
            </a:r>
          </a:p>
          <a:p>
            <a:r>
              <a:rPr lang="en-US" sz="2400" dirty="0"/>
              <a:t>“BDD Excluded” claims require the selection of the “GenMed” DBQ, do not request a SHA </a:t>
            </a:r>
          </a:p>
          <a:p>
            <a:pPr marL="0" indent="0">
              <a:buNone/>
            </a:pPr>
            <a:endParaRPr lang="en-US" sz="1800" dirty="0"/>
          </a:p>
          <a:p>
            <a:endParaRPr lang="en-US" sz="1800" dirty="0"/>
          </a:p>
        </p:txBody>
      </p:sp>
      <p:sp>
        <p:nvSpPr>
          <p:cNvPr id="6" name="Slide Number Placeholder 5"/>
          <p:cNvSpPr>
            <a:spLocks noGrp="1"/>
          </p:cNvSpPr>
          <p:nvPr>
            <p:ph type="sldNum" sz="quarter" idx="12"/>
          </p:nvPr>
        </p:nvSpPr>
        <p:spPr/>
        <p:txBody>
          <a:bodyPr/>
          <a:lstStyle/>
          <a:p>
            <a:fld id="{04F7EA0F-F264-4DBA-8450-109ED0C85B89}" type="slidenum">
              <a:rPr lang="en-US" smtClean="0"/>
              <a:t>16</a:t>
            </a:fld>
            <a:endParaRPr lang="en-US" dirty="0"/>
          </a:p>
        </p:txBody>
      </p:sp>
      <p:sp>
        <p:nvSpPr>
          <p:cNvPr id="2" name="Title 1"/>
          <p:cNvSpPr>
            <a:spLocks noGrp="1"/>
          </p:cNvSpPr>
          <p:nvPr>
            <p:ph type="title"/>
          </p:nvPr>
        </p:nvSpPr>
        <p:spPr/>
        <p:txBody>
          <a:bodyPr>
            <a:normAutofit fontScale="90000"/>
          </a:bodyPr>
          <a:lstStyle/>
          <a:p>
            <a:r>
              <a:rPr lang="en-US" dirty="0"/>
              <a:t>GenMed or SHA</a:t>
            </a:r>
          </a:p>
        </p:txBody>
      </p:sp>
    </p:spTree>
    <p:extLst>
      <p:ext uri="{BB962C8B-B14F-4D97-AF65-F5344CB8AC3E}">
        <p14:creationId xmlns:p14="http://schemas.microsoft.com/office/powerpoint/2010/main" val="2499429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4BFB42-FB8C-4EF1-B296-654386183344}"/>
              </a:ext>
            </a:extLst>
          </p:cNvPr>
          <p:cNvSpPr>
            <a:spLocks noGrp="1"/>
          </p:cNvSpPr>
          <p:nvPr>
            <p:ph idx="1"/>
          </p:nvPr>
        </p:nvSpPr>
        <p:spPr/>
        <p:txBody>
          <a:bodyPr>
            <a:noAutofit/>
          </a:bodyPr>
          <a:lstStyle/>
          <a:p>
            <a:r>
              <a:rPr lang="en-US" sz="2000" dirty="0"/>
              <a:t>All contentions requiring an examination should be requested at the same time and with the same vendor</a:t>
            </a:r>
          </a:p>
          <a:p>
            <a:pPr lvl="1"/>
            <a:r>
              <a:rPr lang="en-US" sz="2000" dirty="0"/>
              <a:t>If additional exams need to be requested after the original ESR is submitted, ensure the new ESR goes to the same vendor</a:t>
            </a:r>
          </a:p>
          <a:p>
            <a:r>
              <a:rPr lang="en-US" sz="2000" dirty="0"/>
              <a:t>If vendors reach out directly to the RO with requests to change or cancel ESR’s, please contact the MDEPO office</a:t>
            </a:r>
          </a:p>
          <a:p>
            <a:pPr lvl="1"/>
            <a:r>
              <a:rPr lang="en-US" sz="2000" dirty="0"/>
              <a:t>Vendor should only be communicating via Clarification Requests</a:t>
            </a:r>
          </a:p>
          <a:p>
            <a:r>
              <a:rPr lang="en-US" sz="2000" dirty="0"/>
              <a:t>If a Rework is required but you are unable to create the Rework ESR, please email the MDEPO mailbox</a:t>
            </a:r>
          </a:p>
          <a:p>
            <a:r>
              <a:rPr lang="en-US" sz="2000" dirty="0"/>
              <a:t>Any communication with the vendors, including Clarification Responses should remain professional </a:t>
            </a:r>
          </a:p>
          <a:p>
            <a:pPr lvl="1"/>
            <a:r>
              <a:rPr lang="en-US" sz="2000" dirty="0"/>
              <a:t>Inappropriate responses will be forwarded to RO leadership</a:t>
            </a:r>
          </a:p>
          <a:p>
            <a:pPr marL="400050"/>
            <a:r>
              <a:rPr lang="en-US" sz="2000" dirty="0"/>
              <a:t>Claims processors must check the “Remand” button in EMS to ensure all AMA Board remands are properly identified and routed</a:t>
            </a:r>
          </a:p>
        </p:txBody>
      </p:sp>
      <p:sp>
        <p:nvSpPr>
          <p:cNvPr id="3" name="Slide Number Placeholder 2">
            <a:extLst>
              <a:ext uri="{FF2B5EF4-FFF2-40B4-BE49-F238E27FC236}">
                <a16:creationId xmlns:a16="http://schemas.microsoft.com/office/drawing/2014/main" id="{377E2E9A-6317-41CE-9BC3-7D4ED21BCD57}"/>
              </a:ext>
            </a:extLst>
          </p:cNvPr>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dirty="0">
              <a:solidFill>
                <a:prstClr val="white"/>
              </a:solidFill>
            </a:endParaRPr>
          </a:p>
        </p:txBody>
      </p:sp>
      <p:sp>
        <p:nvSpPr>
          <p:cNvPr id="4" name="Title 3">
            <a:extLst>
              <a:ext uri="{FF2B5EF4-FFF2-40B4-BE49-F238E27FC236}">
                <a16:creationId xmlns:a16="http://schemas.microsoft.com/office/drawing/2014/main" id="{CA57D6E3-EF54-4848-9430-6FC11C2DB15F}"/>
              </a:ext>
            </a:extLst>
          </p:cNvPr>
          <p:cNvSpPr>
            <a:spLocks noGrp="1"/>
          </p:cNvSpPr>
          <p:nvPr>
            <p:ph type="title"/>
          </p:nvPr>
        </p:nvSpPr>
        <p:spPr/>
        <p:txBody>
          <a:bodyPr>
            <a:normAutofit fontScale="90000"/>
          </a:bodyPr>
          <a:lstStyle/>
          <a:p>
            <a:r>
              <a:rPr lang="en-US" dirty="0"/>
              <a:t>Reminders</a:t>
            </a:r>
          </a:p>
        </p:txBody>
      </p:sp>
    </p:spTree>
    <p:extLst>
      <p:ext uri="{BB962C8B-B14F-4D97-AF65-F5344CB8AC3E}">
        <p14:creationId xmlns:p14="http://schemas.microsoft.com/office/powerpoint/2010/main" val="1625989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Contract Exam Resources</a:t>
            </a:r>
          </a:p>
        </p:txBody>
      </p:sp>
      <p:sp>
        <p:nvSpPr>
          <p:cNvPr id="6" name="Slide Number Placeholder 5"/>
          <p:cNvSpPr>
            <a:spLocks noGrp="1"/>
          </p:cNvSpPr>
          <p:nvPr>
            <p:ph type="sldNum" sz="quarter" idx="12"/>
          </p:nvPr>
        </p:nvSpPr>
        <p:spPr/>
        <p:txBody>
          <a:bodyPr/>
          <a:lstStyle/>
          <a:p>
            <a:fld id="{04F7EA0F-F264-4DBA-8450-109ED0C85B89}" type="slidenum">
              <a:rPr lang="en-US" smtClean="0"/>
              <a:t>18</a:t>
            </a:fld>
            <a:endParaRPr lang="en-US" dirty="0"/>
          </a:p>
        </p:txBody>
      </p:sp>
      <p:sp>
        <p:nvSpPr>
          <p:cNvPr id="3" name="TextBox 2">
            <a:extLst>
              <a:ext uri="{FF2B5EF4-FFF2-40B4-BE49-F238E27FC236}">
                <a16:creationId xmlns:a16="http://schemas.microsoft.com/office/drawing/2014/main" id="{FAF12F8F-3C53-4B42-97F1-4FEA01D37740}"/>
              </a:ext>
            </a:extLst>
          </p:cNvPr>
          <p:cNvSpPr txBox="1"/>
          <p:nvPr/>
        </p:nvSpPr>
        <p:spPr>
          <a:xfrm>
            <a:off x="457200" y="762000"/>
            <a:ext cx="8534400" cy="5139869"/>
          </a:xfrm>
          <a:prstGeom prst="rect">
            <a:avLst/>
          </a:prstGeom>
          <a:noFill/>
        </p:spPr>
        <p:txBody>
          <a:bodyPr wrap="square" rtlCol="0">
            <a:spAutoFit/>
          </a:bodyPr>
          <a:lstStyle/>
          <a:p>
            <a:pPr lvl="0"/>
            <a:endParaRPr lang="en-US" sz="1000" dirty="0"/>
          </a:p>
          <a:p>
            <a:pPr lvl="0"/>
            <a:r>
              <a:rPr lang="en-US" sz="2000" u="sng" dirty="0"/>
              <a:t>Your VA Claim Exam</a:t>
            </a:r>
          </a:p>
          <a:p>
            <a:pPr lvl="0"/>
            <a:r>
              <a:rPr lang="fr-FR" sz="2000" u="sng" dirty="0">
                <a:solidFill>
                  <a:schemeClr val="accent2">
                    <a:lumMod val="75000"/>
                  </a:schemeClr>
                </a:solidFill>
                <a:hlinkClick r:id="rId3">
                  <a:extLst>
                    <a:ext uri="{A12FA001-AC4F-418D-AE19-62706E023703}">
                      <ahyp:hlinkClr xmlns:ahyp="http://schemas.microsoft.com/office/drawing/2018/hyperlinkcolor" val="tx"/>
                    </a:ext>
                  </a:extLst>
                </a:hlinkClick>
              </a:rPr>
              <a:t>VA claim (</a:t>
            </a:r>
            <a:r>
              <a:rPr lang="fr-FR" sz="2000" u="sng" dirty="0" err="1">
                <a:solidFill>
                  <a:schemeClr val="accent2">
                    <a:lumMod val="75000"/>
                  </a:schemeClr>
                </a:solidFill>
                <a:hlinkClick r:id="rId3">
                  <a:extLst>
                    <a:ext uri="{A12FA001-AC4F-418D-AE19-62706E023703}">
                      <ahyp:hlinkClr xmlns:ahyp="http://schemas.microsoft.com/office/drawing/2018/hyperlinkcolor" val="tx"/>
                    </a:ext>
                  </a:extLst>
                </a:hlinkClick>
              </a:rPr>
              <a:t>C&amp;p</a:t>
            </a:r>
            <a:r>
              <a:rPr lang="fr-FR" sz="2000" u="sng" dirty="0">
                <a:solidFill>
                  <a:schemeClr val="accent2">
                    <a:lumMod val="75000"/>
                  </a:schemeClr>
                </a:solidFill>
                <a:hlinkClick r:id="rId3">
                  <a:extLst>
                    <a:ext uri="{A12FA001-AC4F-418D-AE19-62706E023703}">
                      <ahyp:hlinkClr xmlns:ahyp="http://schemas.microsoft.com/office/drawing/2018/hyperlinkcolor" val="tx"/>
                    </a:ext>
                  </a:extLst>
                </a:hlinkClick>
              </a:rPr>
              <a:t>) exam</a:t>
            </a:r>
            <a:endParaRPr lang="en-US" sz="2000" u="sng" dirty="0">
              <a:solidFill>
                <a:schemeClr val="accent2">
                  <a:lumMod val="75000"/>
                </a:schemeClr>
              </a:solidFill>
            </a:endParaRPr>
          </a:p>
          <a:p>
            <a:pPr lvl="0"/>
            <a:endParaRPr lang="en-US" sz="2000" u="sng" dirty="0"/>
          </a:p>
          <a:p>
            <a:pPr lvl="0"/>
            <a:r>
              <a:rPr lang="en-US" sz="2000" u="sng" dirty="0"/>
              <a:t>Exam FAQ’s  </a:t>
            </a:r>
          </a:p>
          <a:p>
            <a:pPr lvl="0"/>
            <a:r>
              <a:rPr lang="en-US" sz="2000" dirty="0">
                <a:solidFill>
                  <a:schemeClr val="accent2">
                    <a:lumMod val="75000"/>
                  </a:schemeClr>
                </a:solidFill>
                <a:hlinkClick r:id="rId4">
                  <a:extLst>
                    <a:ext uri="{A12FA001-AC4F-418D-AE19-62706E023703}">
                      <ahyp:hlinkClr xmlns:ahyp="http://schemas.microsoft.com/office/drawing/2018/hyperlinkcolor" val="tx"/>
                    </a:ext>
                  </a:extLst>
                </a:hlinkClick>
              </a:rPr>
              <a:t>Mandatory Contract Exam Staff FAQS</a:t>
            </a:r>
            <a:endParaRPr lang="en-US" sz="2000" dirty="0">
              <a:solidFill>
                <a:schemeClr val="accent2">
                  <a:lumMod val="75000"/>
                </a:schemeClr>
              </a:solidFill>
            </a:endParaRPr>
          </a:p>
          <a:p>
            <a:pPr lvl="0"/>
            <a:endParaRPr lang="en-US" sz="2000" dirty="0"/>
          </a:p>
          <a:p>
            <a:pPr lvl="0"/>
            <a:r>
              <a:rPr lang="en-US" sz="2000" u="sng" dirty="0"/>
              <a:t>COVID-19 Information Page</a:t>
            </a:r>
          </a:p>
          <a:p>
            <a:pPr lvl="0"/>
            <a:r>
              <a:rPr lang="en-US" sz="2000" dirty="0">
                <a:solidFill>
                  <a:schemeClr val="accent2">
                    <a:lumMod val="75000"/>
                  </a:schemeClr>
                </a:solidFill>
                <a:hlinkClick r:id="rId5">
                  <a:extLst>
                    <a:ext uri="{A12FA001-AC4F-418D-AE19-62706E023703}">
                      <ahyp:hlinkClr xmlns:ahyp="http://schemas.microsoft.com/office/drawing/2018/hyperlinkcolor" val="tx"/>
                    </a:ext>
                  </a:extLst>
                </a:hlinkClick>
              </a:rPr>
              <a:t>Novel Coronavirus Disease (COVID-19) Operational Information Page</a:t>
            </a:r>
            <a:endParaRPr lang="en-US" sz="2000" dirty="0">
              <a:solidFill>
                <a:schemeClr val="accent2">
                  <a:lumMod val="75000"/>
                </a:schemeClr>
              </a:solidFill>
            </a:endParaRPr>
          </a:p>
          <a:p>
            <a:pPr lvl="0"/>
            <a:endParaRPr lang="en-US" sz="2000" dirty="0"/>
          </a:p>
          <a:p>
            <a:r>
              <a:rPr lang="en-US" sz="2000" u="sng" dirty="0"/>
              <a:t>VBMS EMS</a:t>
            </a:r>
          </a:p>
          <a:p>
            <a:r>
              <a:rPr lang="en-US" sz="2000" u="sng" dirty="0">
                <a:solidFill>
                  <a:schemeClr val="accent2">
                    <a:lumMod val="75000"/>
                  </a:schemeClr>
                </a:solidFill>
                <a:hlinkClick r:id="rId6">
                  <a:extLst>
                    <a:ext uri="{A12FA001-AC4F-418D-AE19-62706E023703}">
                      <ahyp:hlinkClr xmlns:ahyp="http://schemas.microsoft.com/office/drawing/2018/hyperlinkcolor" val="tx"/>
                    </a:ext>
                  </a:extLst>
                </a:hlinkClick>
              </a:rPr>
              <a:t>VBMS EMS Information</a:t>
            </a:r>
            <a:r>
              <a:rPr lang="en-US" sz="2000" u="sng" dirty="0">
                <a:solidFill>
                  <a:schemeClr val="accent2">
                    <a:lumMod val="75000"/>
                  </a:schemeClr>
                </a:solidFill>
              </a:rPr>
              <a:t> </a:t>
            </a:r>
          </a:p>
          <a:p>
            <a:r>
              <a:rPr lang="en-US" sz="2000" u="sng" dirty="0">
                <a:solidFill>
                  <a:schemeClr val="accent2">
                    <a:lumMod val="75000"/>
                  </a:schemeClr>
                </a:solidFill>
                <a:hlinkClick r:id="rId7">
                  <a:extLst>
                    <a:ext uri="{A12FA001-AC4F-418D-AE19-62706E023703}">
                      <ahyp:hlinkClr xmlns:ahyp="http://schemas.microsoft.com/office/drawing/2018/hyperlinkcolor" val="tx"/>
                    </a:ext>
                  </a:extLst>
                </a:hlinkClick>
              </a:rPr>
              <a:t>Decision Tree for Examination Clarification and Correction</a:t>
            </a:r>
            <a:endParaRPr lang="en-US" sz="2000" u="sng" dirty="0">
              <a:solidFill>
                <a:schemeClr val="accent2">
                  <a:lumMod val="75000"/>
                </a:schemeClr>
              </a:solidFill>
            </a:endParaRPr>
          </a:p>
          <a:p>
            <a:endParaRPr lang="en-US" sz="2000" u="sng" dirty="0"/>
          </a:p>
          <a:p>
            <a:r>
              <a:rPr lang="en-US" sz="2000" u="sng" dirty="0"/>
              <a:t>Contract Exam Inquiries</a:t>
            </a:r>
          </a:p>
          <a:p>
            <a:pPr lvl="0"/>
            <a:r>
              <a:rPr lang="en-US" sz="2000" u="sng" dirty="0">
                <a:solidFill>
                  <a:schemeClr val="accent2">
                    <a:lumMod val="75000"/>
                  </a:schemeClr>
                </a:solidFill>
                <a:hlinkClick r:id="rId8">
                  <a:extLst>
                    <a:ext uri="{A12FA001-AC4F-418D-AE19-62706E023703}">
                      <ahyp:hlinkClr xmlns:ahyp="http://schemas.microsoft.com/office/drawing/2018/hyperlinkcolor" val="tx"/>
                    </a:ext>
                  </a:extLst>
                </a:hlinkClick>
              </a:rPr>
              <a:t>Contract Exam Inquiry Protocol Job Aid </a:t>
            </a:r>
            <a:endParaRPr lang="en-US" sz="2000" u="sng" dirty="0">
              <a:solidFill>
                <a:schemeClr val="accent2">
                  <a:lumMod val="75000"/>
                </a:schemeClr>
              </a:solidFill>
            </a:endParaRPr>
          </a:p>
          <a:p>
            <a:pPr lvl="0"/>
            <a:endParaRPr lang="en-US" u="sng" dirty="0"/>
          </a:p>
        </p:txBody>
      </p:sp>
    </p:spTree>
    <p:extLst>
      <p:ext uri="{BB962C8B-B14F-4D97-AF65-F5344CB8AC3E}">
        <p14:creationId xmlns:p14="http://schemas.microsoft.com/office/powerpoint/2010/main" val="3026964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a:t>
            </a:r>
          </a:p>
        </p:txBody>
      </p:sp>
      <p:sp>
        <p:nvSpPr>
          <p:cNvPr id="6" name="Slide Number Placeholder 5"/>
          <p:cNvSpPr>
            <a:spLocks noGrp="1"/>
          </p:cNvSpPr>
          <p:nvPr>
            <p:ph type="sldNum" sz="quarter" idx="12"/>
          </p:nvPr>
        </p:nvSpPr>
        <p:spPr/>
        <p:txBody>
          <a:bodyPr/>
          <a:lstStyle/>
          <a:p>
            <a:fld id="{04F7EA0F-F264-4DBA-8450-109ED0C85B89}" type="slidenum">
              <a:rPr lang="en-US" smtClean="0"/>
              <a:t>19</a:t>
            </a:fld>
            <a:endParaRPr lang="en-US" dirty="0"/>
          </a:p>
        </p:txBody>
      </p:sp>
      <p:pic>
        <p:nvPicPr>
          <p:cNvPr id="5" name="Picture 2" descr="C:\Users\ACDJDETT\AppData\Local\Microsoft\Windows\Temporary Internet Files\Content.IE5\XHSW115S\question-mark[1].png">
            <a:extLst>
              <a:ext uri="{FF2B5EF4-FFF2-40B4-BE49-F238E27FC236}">
                <a16:creationId xmlns:a16="http://schemas.microsoft.com/office/drawing/2014/main" id="{75F5A402-0233-46B1-B82B-F98D78D4F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838200"/>
            <a:ext cx="4870450" cy="498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72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28CDD3-C914-4911-9925-8047BA450E36}"/>
              </a:ext>
            </a:extLst>
          </p:cNvPr>
          <p:cNvSpPr>
            <a:spLocks noGrp="1"/>
          </p:cNvSpPr>
          <p:nvPr>
            <p:ph idx="1"/>
          </p:nvPr>
        </p:nvSpPr>
        <p:spPr>
          <a:xfrm>
            <a:off x="381000" y="838200"/>
            <a:ext cx="8305800" cy="5182155"/>
          </a:xfrm>
        </p:spPr>
        <p:txBody>
          <a:bodyPr>
            <a:normAutofit fontScale="85000" lnSpcReduction="20000"/>
          </a:bodyPr>
          <a:lstStyle/>
          <a:p>
            <a:r>
              <a:rPr lang="en-US" sz="2800" dirty="0"/>
              <a:t>Regional Chat groups in MS Teams</a:t>
            </a:r>
          </a:p>
          <a:p>
            <a:r>
              <a:rPr lang="en-US" sz="2800" dirty="0"/>
              <a:t>TMS Number for Exam Liaison Call – August 4557528</a:t>
            </a:r>
          </a:p>
          <a:p>
            <a:r>
              <a:rPr lang="en-US" sz="2800" dirty="0"/>
              <a:t>Use of the ERRA Tool</a:t>
            </a:r>
          </a:p>
          <a:p>
            <a:r>
              <a:rPr lang="en-US" sz="2800" dirty="0"/>
              <a:t>VHA Cancellation Comments </a:t>
            </a:r>
          </a:p>
          <a:p>
            <a:r>
              <a:rPr lang="en-US" sz="2800" dirty="0"/>
              <a:t>VBA In-person Exams </a:t>
            </a:r>
          </a:p>
          <a:p>
            <a:r>
              <a:rPr lang="en-US" sz="2800" dirty="0"/>
              <a:t>Allowable Mileage</a:t>
            </a:r>
          </a:p>
          <a:p>
            <a:r>
              <a:rPr lang="en-US" sz="2800" dirty="0"/>
              <a:t>Vendor Cancellation of Appointments</a:t>
            </a:r>
          </a:p>
          <a:p>
            <a:r>
              <a:rPr lang="en-US" sz="2800" dirty="0"/>
              <a:t>Medical Opinions</a:t>
            </a:r>
          </a:p>
          <a:p>
            <a:r>
              <a:rPr lang="en-US" sz="2800" dirty="0"/>
              <a:t>Index of DBQ’s/Exams by Disability</a:t>
            </a:r>
          </a:p>
          <a:p>
            <a:r>
              <a:rPr lang="en-US" sz="2800" dirty="0"/>
              <a:t>Required Info for BDD/IDES ESR’s</a:t>
            </a:r>
          </a:p>
          <a:p>
            <a:r>
              <a:rPr lang="en-US" sz="2800" dirty="0"/>
              <a:t>Release from Active Duty (RAD) Date</a:t>
            </a:r>
          </a:p>
          <a:p>
            <a:r>
              <a:rPr lang="en-US" sz="2800" dirty="0"/>
              <a:t>GenMed or SHA</a:t>
            </a:r>
          </a:p>
          <a:p>
            <a:r>
              <a:rPr lang="en-US" sz="2800" dirty="0"/>
              <a:t>Reminders </a:t>
            </a:r>
          </a:p>
          <a:p>
            <a:r>
              <a:rPr lang="en-US" sz="2800" dirty="0"/>
              <a:t>Contract Exam Resources</a:t>
            </a:r>
          </a:p>
          <a:p>
            <a:endParaRPr lang="en-US" sz="2400" dirty="0"/>
          </a:p>
          <a:p>
            <a:endParaRPr lang="en-US" sz="2400" dirty="0"/>
          </a:p>
          <a:p>
            <a:endParaRPr lang="en-US" sz="2400" dirty="0"/>
          </a:p>
          <a:p>
            <a:pPr marL="0" indent="0">
              <a:buNone/>
            </a:pPr>
            <a:endParaRPr lang="en-US" sz="1800"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normAutofit fontScale="90000"/>
          </a:bodyPr>
          <a:lstStyle/>
          <a:p>
            <a:r>
              <a:rPr lang="en-US" dirty="0"/>
              <a:t>Agenda</a:t>
            </a:r>
          </a:p>
        </p:txBody>
      </p:sp>
    </p:spTree>
    <p:extLst>
      <p:ext uri="{BB962C8B-B14F-4D97-AF65-F5344CB8AC3E}">
        <p14:creationId xmlns:p14="http://schemas.microsoft.com/office/powerpoint/2010/main" val="191007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E5DB40-44C0-4D9F-B569-F58DF298E489}"/>
              </a:ext>
            </a:extLst>
          </p:cNvPr>
          <p:cNvSpPr>
            <a:spLocks noGrp="1"/>
          </p:cNvSpPr>
          <p:nvPr>
            <p:ph idx="1"/>
          </p:nvPr>
        </p:nvSpPr>
        <p:spPr/>
        <p:txBody>
          <a:bodyPr>
            <a:normAutofit fontScale="92500" lnSpcReduction="20000"/>
          </a:bodyPr>
          <a:lstStyle/>
          <a:p>
            <a:r>
              <a:rPr lang="en-US" dirty="0"/>
              <a:t>You will receive an invitation in MS Teams to a Regional EMS Chat Group based on Regional Office (RO) location</a:t>
            </a:r>
          </a:p>
          <a:p>
            <a:pPr lvl="1"/>
            <a:r>
              <a:rPr lang="en-US" dirty="0"/>
              <a:t>Additional Resource for RO Exam Liaisons to discuss or ask questions about topics such as:</a:t>
            </a:r>
          </a:p>
          <a:p>
            <a:pPr lvl="2"/>
            <a:r>
              <a:rPr lang="en-US" dirty="0"/>
              <a:t>Exam Management Systems issues or outages</a:t>
            </a:r>
          </a:p>
          <a:p>
            <a:pPr lvl="2"/>
            <a:r>
              <a:rPr lang="en-US" dirty="0"/>
              <a:t>Vendor portal questions</a:t>
            </a:r>
          </a:p>
          <a:p>
            <a:pPr lvl="2"/>
            <a:r>
              <a:rPr lang="en-US" dirty="0"/>
              <a:t>General scheduling questions</a:t>
            </a:r>
          </a:p>
          <a:p>
            <a:pPr lvl="2"/>
            <a:r>
              <a:rPr lang="en-US" dirty="0"/>
              <a:t>Generalized vendor concerns</a:t>
            </a:r>
          </a:p>
          <a:p>
            <a:pPr lvl="2"/>
            <a:r>
              <a:rPr lang="en-US" dirty="0"/>
              <a:t>Training questions regarding Exam Management System (EMS)</a:t>
            </a:r>
          </a:p>
          <a:p>
            <a:pPr lvl="2"/>
            <a:r>
              <a:rPr lang="en-US" dirty="0"/>
              <a:t>Questions concerning guidance released by the Medical Disability Examination Program Office (MDEPO)</a:t>
            </a:r>
          </a:p>
          <a:p>
            <a:pPr lvl="2"/>
            <a:endParaRPr lang="en-US" dirty="0"/>
          </a:p>
        </p:txBody>
      </p:sp>
      <p:sp>
        <p:nvSpPr>
          <p:cNvPr id="3" name="Slide Number Placeholder 2">
            <a:extLst>
              <a:ext uri="{FF2B5EF4-FFF2-40B4-BE49-F238E27FC236}">
                <a16:creationId xmlns:a16="http://schemas.microsoft.com/office/drawing/2014/main" id="{25E50543-3771-4369-A996-12B511633F71}"/>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
        <p:nvSpPr>
          <p:cNvPr id="4" name="Title 3">
            <a:extLst>
              <a:ext uri="{FF2B5EF4-FFF2-40B4-BE49-F238E27FC236}">
                <a16:creationId xmlns:a16="http://schemas.microsoft.com/office/drawing/2014/main" id="{980FBE95-40DD-42DA-9C9D-3E3A89F65AE2}"/>
              </a:ext>
            </a:extLst>
          </p:cNvPr>
          <p:cNvSpPr>
            <a:spLocks noGrp="1"/>
          </p:cNvSpPr>
          <p:nvPr>
            <p:ph type="title"/>
          </p:nvPr>
        </p:nvSpPr>
        <p:spPr/>
        <p:txBody>
          <a:bodyPr>
            <a:normAutofit fontScale="90000"/>
          </a:bodyPr>
          <a:lstStyle/>
          <a:p>
            <a:r>
              <a:rPr lang="en-US" dirty="0"/>
              <a:t>Regional Chat Groups</a:t>
            </a:r>
          </a:p>
        </p:txBody>
      </p:sp>
    </p:spTree>
    <p:extLst>
      <p:ext uri="{BB962C8B-B14F-4D97-AF65-F5344CB8AC3E}">
        <p14:creationId xmlns:p14="http://schemas.microsoft.com/office/powerpoint/2010/main" val="2100979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68D47D-4BB4-477F-8CF0-35EB517D73A7}"/>
              </a:ext>
            </a:extLst>
          </p:cNvPr>
          <p:cNvSpPr>
            <a:spLocks noGrp="1"/>
          </p:cNvSpPr>
          <p:nvPr>
            <p:ph idx="1"/>
          </p:nvPr>
        </p:nvSpPr>
        <p:spPr>
          <a:xfrm>
            <a:off x="457200" y="990600"/>
            <a:ext cx="8229600" cy="4876800"/>
          </a:xfrm>
        </p:spPr>
        <p:txBody>
          <a:bodyPr>
            <a:normAutofit fontScale="85000" lnSpcReduction="20000"/>
          </a:bodyPr>
          <a:lstStyle/>
          <a:p>
            <a:r>
              <a:rPr lang="en-US" dirty="0"/>
              <a:t>TMS number 4557528 has been assigned to the </a:t>
            </a:r>
            <a:r>
              <a:rPr lang="en-US" b="1" dirty="0">
                <a:solidFill>
                  <a:srgbClr val="C00000"/>
                </a:solidFill>
              </a:rPr>
              <a:t>August</a:t>
            </a:r>
            <a:r>
              <a:rPr lang="en-US" dirty="0"/>
              <a:t> EL call. </a:t>
            </a:r>
          </a:p>
          <a:p>
            <a:r>
              <a:rPr lang="en-US" dirty="0"/>
              <a:t>A recording of the call, slide deck and attachments are now available</a:t>
            </a:r>
          </a:p>
          <a:p>
            <a:r>
              <a:rPr lang="en-US" dirty="0"/>
              <a:t>Questions typed into the chat box will be shown along with the answer that was provided</a:t>
            </a:r>
          </a:p>
          <a:p>
            <a:pPr lvl="1"/>
            <a:r>
              <a:rPr lang="en-US" dirty="0"/>
              <a:t>Going forward we will delete the names from the chat box questions prior to posting</a:t>
            </a:r>
          </a:p>
          <a:p>
            <a:r>
              <a:rPr lang="en-US" dirty="0"/>
              <a:t>Will be available during the week following the call</a:t>
            </a:r>
          </a:p>
          <a:p>
            <a:r>
              <a:rPr lang="en-US" dirty="0"/>
              <a:t>This is not considered mandatory training</a:t>
            </a:r>
          </a:p>
          <a:p>
            <a:r>
              <a:rPr lang="en-US" dirty="0"/>
              <a:t>An Exam Liaison resource site can be found here:</a:t>
            </a:r>
          </a:p>
          <a:p>
            <a:pPr marL="0" indent="0">
              <a:buNone/>
            </a:pPr>
            <a:r>
              <a:rPr lang="en-US" dirty="0"/>
              <a:t>	 </a:t>
            </a:r>
            <a:r>
              <a:rPr lang="en-US" dirty="0">
                <a:solidFill>
                  <a:schemeClr val="accent2">
                    <a:lumMod val="50000"/>
                  </a:schemeClr>
                </a:solidFill>
                <a:hlinkClick r:id="rId3">
                  <a:extLst>
                    <a:ext uri="{A12FA001-AC4F-418D-AE19-62706E023703}">
                      <ahyp:hlinkClr xmlns:ahyp="http://schemas.microsoft.com/office/drawing/2018/hyperlinkcolor" val="tx"/>
                    </a:ext>
                  </a:extLst>
                </a:hlinkClick>
              </a:rPr>
              <a:t>Exam Liaison Resource</a:t>
            </a:r>
            <a:endParaRPr lang="en-US" dirty="0">
              <a:solidFill>
                <a:schemeClr val="accent2">
                  <a:lumMod val="50000"/>
                </a:schemeClr>
              </a:solidFill>
            </a:endParaRPr>
          </a:p>
        </p:txBody>
      </p:sp>
      <p:sp>
        <p:nvSpPr>
          <p:cNvPr id="3" name="Slide Number Placeholder 2">
            <a:extLst>
              <a:ext uri="{FF2B5EF4-FFF2-40B4-BE49-F238E27FC236}">
                <a16:creationId xmlns:a16="http://schemas.microsoft.com/office/drawing/2014/main" id="{140666AC-BFC8-4F93-A73E-491A7D512664}"/>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
        <p:nvSpPr>
          <p:cNvPr id="4" name="Title 3">
            <a:extLst>
              <a:ext uri="{FF2B5EF4-FFF2-40B4-BE49-F238E27FC236}">
                <a16:creationId xmlns:a16="http://schemas.microsoft.com/office/drawing/2014/main" id="{F4065929-1A9D-487D-8A63-836B18B4B504}"/>
              </a:ext>
            </a:extLst>
          </p:cNvPr>
          <p:cNvSpPr>
            <a:spLocks noGrp="1"/>
          </p:cNvSpPr>
          <p:nvPr>
            <p:ph type="title"/>
          </p:nvPr>
        </p:nvSpPr>
        <p:spPr/>
        <p:txBody>
          <a:bodyPr>
            <a:normAutofit fontScale="90000"/>
          </a:bodyPr>
          <a:lstStyle/>
          <a:p>
            <a:r>
              <a:rPr lang="en-US" dirty="0"/>
              <a:t>TMS Number for EL Call</a:t>
            </a:r>
          </a:p>
        </p:txBody>
      </p:sp>
    </p:spTree>
    <p:extLst>
      <p:ext uri="{BB962C8B-B14F-4D97-AF65-F5344CB8AC3E}">
        <p14:creationId xmlns:p14="http://schemas.microsoft.com/office/powerpoint/2010/main" val="1727293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655BF0-EC83-4AD7-9576-7C906F35CB49}"/>
              </a:ext>
            </a:extLst>
          </p:cNvPr>
          <p:cNvSpPr>
            <a:spLocks noGrp="1"/>
          </p:cNvSpPr>
          <p:nvPr>
            <p:ph idx="1"/>
          </p:nvPr>
        </p:nvSpPr>
        <p:spPr>
          <a:xfrm>
            <a:off x="457200" y="762000"/>
            <a:ext cx="8229600" cy="5257800"/>
          </a:xfrm>
        </p:spPr>
        <p:txBody>
          <a:bodyPr>
            <a:normAutofit fontScale="70000" lnSpcReduction="20000"/>
          </a:bodyPr>
          <a:lstStyle/>
          <a:p>
            <a:endParaRPr lang="en-US" dirty="0"/>
          </a:p>
          <a:p>
            <a:r>
              <a:rPr lang="en-US" sz="3400" dirty="0"/>
              <a:t>ERRA reflects VHA facilities that are doing </a:t>
            </a:r>
            <a:r>
              <a:rPr lang="en-US" sz="3400" u="sng" dirty="0"/>
              <a:t>ACE and Tele C&amp;P exams only</a:t>
            </a:r>
          </a:p>
          <a:p>
            <a:pPr lvl="1"/>
            <a:r>
              <a:rPr lang="en-US" sz="3400" dirty="0"/>
              <a:t>100 VHA locations across all VISN’s supporting C&amp;P</a:t>
            </a:r>
          </a:p>
          <a:p>
            <a:r>
              <a:rPr lang="en-US" sz="3400" dirty="0"/>
              <a:t>VHA has not yet officially resumed in-person C&amp;P examinations at this time</a:t>
            </a:r>
          </a:p>
          <a:p>
            <a:r>
              <a:rPr lang="en-US" sz="3400" dirty="0"/>
              <a:t>All eligible exams should be sent to VHA unless specifically excluded from ACE/Tele C&amp;P process</a:t>
            </a:r>
          </a:p>
          <a:p>
            <a:pPr lvl="1"/>
            <a:r>
              <a:rPr lang="en-US" sz="3400" dirty="0"/>
              <a:t>If the necessary DBQ is showing as disabled at the </a:t>
            </a:r>
            <a:r>
              <a:rPr lang="en-US" sz="3400" u="sng" dirty="0"/>
              <a:t>closest</a:t>
            </a:r>
            <a:r>
              <a:rPr lang="en-US" sz="3400" dirty="0"/>
              <a:t> VAMC send the request to MDE Vendors</a:t>
            </a:r>
          </a:p>
          <a:p>
            <a:r>
              <a:rPr lang="en-US" sz="3400" dirty="0"/>
              <a:t>VHA will cancel the request if they determine an in-person exam is required, must be re-requested with a vendor</a:t>
            </a:r>
          </a:p>
          <a:p>
            <a:r>
              <a:rPr lang="en-US" sz="3400" dirty="0"/>
              <a:t>ALL BDD/IDES exams must be request through EMS</a:t>
            </a:r>
          </a:p>
          <a:p>
            <a:pPr lvl="1"/>
            <a:r>
              <a:rPr lang="en-US" sz="3400" dirty="0"/>
              <a:t>ERRA use not applicable to BDD/IDES only</a:t>
            </a:r>
          </a:p>
          <a:p>
            <a:pPr marL="457200" lvl="1" indent="0">
              <a:buNone/>
            </a:pPr>
            <a:r>
              <a:rPr lang="en-US" sz="3400" dirty="0">
                <a:solidFill>
                  <a:schemeClr val="accent2">
                    <a:lumMod val="50000"/>
                  </a:schemeClr>
                </a:solidFill>
                <a:hlinkClick r:id="rId3">
                  <a:extLst>
                    <a:ext uri="{A12FA001-AC4F-418D-AE19-62706E023703}">
                      <ahyp:hlinkClr xmlns:ahyp="http://schemas.microsoft.com/office/drawing/2018/hyperlinkcolor" val="tx"/>
                    </a:ext>
                  </a:extLst>
                </a:hlinkClick>
              </a:rPr>
              <a:t>ERRA Tool</a:t>
            </a:r>
            <a:r>
              <a:rPr lang="en-US" sz="3400" dirty="0">
                <a:solidFill>
                  <a:schemeClr val="accent2">
                    <a:lumMod val="50000"/>
                  </a:schemeClr>
                </a:solidFill>
              </a:rPr>
              <a:t> </a:t>
            </a:r>
            <a:r>
              <a:rPr lang="en-US" dirty="0"/>
              <a:t>	</a:t>
            </a:r>
          </a:p>
          <a:p>
            <a:pPr marL="0" indent="0">
              <a:buNone/>
            </a:pPr>
            <a:endParaRPr lang="en-US" dirty="0"/>
          </a:p>
        </p:txBody>
      </p:sp>
      <p:sp>
        <p:nvSpPr>
          <p:cNvPr id="3" name="Slide Number Placeholder 2">
            <a:extLst>
              <a:ext uri="{FF2B5EF4-FFF2-40B4-BE49-F238E27FC236}">
                <a16:creationId xmlns:a16="http://schemas.microsoft.com/office/drawing/2014/main" id="{0F821FD7-AAB2-4501-AFA5-28B66D203CA0}"/>
              </a:ext>
            </a:extLst>
          </p:cNvPr>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sp>
        <p:nvSpPr>
          <p:cNvPr id="4" name="Title 3">
            <a:extLst>
              <a:ext uri="{FF2B5EF4-FFF2-40B4-BE49-F238E27FC236}">
                <a16:creationId xmlns:a16="http://schemas.microsoft.com/office/drawing/2014/main" id="{E9C63F96-0E19-4C80-B050-C44CC9D697FD}"/>
              </a:ext>
            </a:extLst>
          </p:cNvPr>
          <p:cNvSpPr>
            <a:spLocks noGrp="1"/>
          </p:cNvSpPr>
          <p:nvPr>
            <p:ph type="title"/>
          </p:nvPr>
        </p:nvSpPr>
        <p:spPr/>
        <p:txBody>
          <a:bodyPr>
            <a:normAutofit fontScale="90000"/>
          </a:bodyPr>
          <a:lstStyle/>
          <a:p>
            <a:r>
              <a:rPr lang="en-US" dirty="0"/>
              <a:t>ERRA Tool</a:t>
            </a:r>
          </a:p>
        </p:txBody>
      </p:sp>
    </p:spTree>
    <p:extLst>
      <p:ext uri="{BB962C8B-B14F-4D97-AF65-F5344CB8AC3E}">
        <p14:creationId xmlns:p14="http://schemas.microsoft.com/office/powerpoint/2010/main" val="2999724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AE72C0-E735-4BF9-BEFA-D472D44E4968}"/>
              </a:ext>
            </a:extLst>
          </p:cNvPr>
          <p:cNvSpPr>
            <a:spLocks noGrp="1"/>
          </p:cNvSpPr>
          <p:nvPr>
            <p:ph idx="1"/>
          </p:nvPr>
        </p:nvSpPr>
        <p:spPr>
          <a:xfrm>
            <a:off x="457200" y="990600"/>
            <a:ext cx="8229600" cy="5029200"/>
          </a:xfrm>
        </p:spPr>
        <p:txBody>
          <a:bodyPr>
            <a:normAutofit/>
          </a:bodyPr>
          <a:lstStyle/>
          <a:p>
            <a:r>
              <a:rPr lang="en-US" sz="2800" dirty="0"/>
              <a:t>99% of vendor locations now scheduling in-person exams</a:t>
            </a:r>
            <a:endParaRPr lang="en-US" sz="2800" baseline="30000" dirty="0"/>
          </a:p>
          <a:p>
            <a:r>
              <a:rPr lang="en-US" sz="2800" dirty="0"/>
              <a:t>Specific requirements must be met prior to in-person exams taking place</a:t>
            </a:r>
          </a:p>
          <a:p>
            <a:r>
              <a:rPr lang="en-US" sz="2800" dirty="0"/>
              <a:t>Exams requiring the removal of PPE by Veterans/Service members or examiners now permissible in all 50 states, 20 OCONUS locations, and 121 military treatment facilities as of 9/03/20</a:t>
            </a:r>
          </a:p>
          <a:p>
            <a:endParaRPr lang="en-US" dirty="0"/>
          </a:p>
        </p:txBody>
      </p:sp>
      <p:sp>
        <p:nvSpPr>
          <p:cNvPr id="3" name="Slide Number Placeholder 2">
            <a:extLst>
              <a:ext uri="{FF2B5EF4-FFF2-40B4-BE49-F238E27FC236}">
                <a16:creationId xmlns:a16="http://schemas.microsoft.com/office/drawing/2014/main" id="{824C5285-B0E5-4266-810C-40A2588B904F}"/>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a:extLst>
              <a:ext uri="{FF2B5EF4-FFF2-40B4-BE49-F238E27FC236}">
                <a16:creationId xmlns:a16="http://schemas.microsoft.com/office/drawing/2014/main" id="{5DB7451F-7AF8-4EC7-9DA6-4A639C98E19F}"/>
              </a:ext>
            </a:extLst>
          </p:cNvPr>
          <p:cNvSpPr>
            <a:spLocks noGrp="1"/>
          </p:cNvSpPr>
          <p:nvPr>
            <p:ph type="title"/>
          </p:nvPr>
        </p:nvSpPr>
        <p:spPr/>
        <p:txBody>
          <a:bodyPr>
            <a:normAutofit fontScale="90000"/>
          </a:bodyPr>
          <a:lstStyle/>
          <a:p>
            <a:r>
              <a:rPr lang="en-US" dirty="0"/>
              <a:t>VBA In-Person Exams</a:t>
            </a:r>
          </a:p>
        </p:txBody>
      </p:sp>
    </p:spTree>
    <p:extLst>
      <p:ext uri="{BB962C8B-B14F-4D97-AF65-F5344CB8AC3E}">
        <p14:creationId xmlns:p14="http://schemas.microsoft.com/office/powerpoint/2010/main" val="3679631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786E40-5CC5-4D60-B05D-44431A89E538}"/>
              </a:ext>
            </a:extLst>
          </p:cNvPr>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
        <p:nvSpPr>
          <p:cNvPr id="4" name="Title 3">
            <a:extLst>
              <a:ext uri="{FF2B5EF4-FFF2-40B4-BE49-F238E27FC236}">
                <a16:creationId xmlns:a16="http://schemas.microsoft.com/office/drawing/2014/main" id="{4A93F0FA-E9B6-49BE-8E81-21FDEE8E5C54}"/>
              </a:ext>
            </a:extLst>
          </p:cNvPr>
          <p:cNvSpPr>
            <a:spLocks noGrp="1"/>
          </p:cNvSpPr>
          <p:nvPr>
            <p:ph type="title"/>
          </p:nvPr>
        </p:nvSpPr>
        <p:spPr/>
        <p:txBody>
          <a:bodyPr>
            <a:normAutofit fontScale="90000"/>
          </a:bodyPr>
          <a:lstStyle/>
          <a:p>
            <a:r>
              <a:rPr lang="en-US" dirty="0"/>
              <a:t>VBA In-person Exams (cont’d)</a:t>
            </a:r>
          </a:p>
        </p:txBody>
      </p:sp>
      <p:sp>
        <p:nvSpPr>
          <p:cNvPr id="6" name="TextBox 5">
            <a:extLst>
              <a:ext uri="{FF2B5EF4-FFF2-40B4-BE49-F238E27FC236}">
                <a16:creationId xmlns:a16="http://schemas.microsoft.com/office/drawing/2014/main" id="{39EB0563-28D4-4A06-B262-C0F122AECD2B}"/>
              </a:ext>
            </a:extLst>
          </p:cNvPr>
          <p:cNvSpPr txBox="1"/>
          <p:nvPr/>
        </p:nvSpPr>
        <p:spPr>
          <a:xfrm>
            <a:off x="1019432" y="5655379"/>
            <a:ext cx="7162800" cy="369332"/>
          </a:xfrm>
          <a:prstGeom prst="rect">
            <a:avLst/>
          </a:prstGeom>
          <a:noFill/>
        </p:spPr>
        <p:txBody>
          <a:bodyPr wrap="square" rtlCol="0">
            <a:spAutoFit/>
          </a:bodyPr>
          <a:lstStyle/>
          <a:p>
            <a:r>
              <a:rPr lang="en-US" dirty="0">
                <a:solidFill>
                  <a:schemeClr val="accent2">
                    <a:lumMod val="75000"/>
                  </a:schemeClr>
                </a:solidFill>
                <a:hlinkClick r:id="rId3">
                  <a:extLst>
                    <a:ext uri="{A12FA001-AC4F-418D-AE19-62706E023703}">
                      <ahyp:hlinkClr xmlns:ahyp="http://schemas.microsoft.com/office/drawing/2018/hyperlinkcolor" val="tx"/>
                    </a:ext>
                  </a:extLst>
                </a:hlinkClick>
              </a:rPr>
              <a:t>https://benefits.va.gov/compensation/claimexam.asp</a:t>
            </a:r>
            <a:endParaRPr lang="en-US" dirty="0">
              <a:solidFill>
                <a:schemeClr val="accent2">
                  <a:lumMod val="75000"/>
                </a:schemeClr>
              </a:solidFill>
            </a:endParaRPr>
          </a:p>
        </p:txBody>
      </p:sp>
      <p:pic>
        <p:nvPicPr>
          <p:cNvPr id="5" name="Content Placeholder 4">
            <a:extLst>
              <a:ext uri="{FF2B5EF4-FFF2-40B4-BE49-F238E27FC236}">
                <a16:creationId xmlns:a16="http://schemas.microsoft.com/office/drawing/2014/main" id="{7FA58512-C5EE-4430-AA67-F1D491DEE5F8}"/>
              </a:ext>
            </a:extLst>
          </p:cNvPr>
          <p:cNvPicPr>
            <a:picLocks noGrp="1" noChangeAspect="1"/>
          </p:cNvPicPr>
          <p:nvPr>
            <p:ph idx="1"/>
          </p:nvPr>
        </p:nvPicPr>
        <p:blipFill>
          <a:blip r:embed="rId4"/>
          <a:stretch>
            <a:fillRect/>
          </a:stretch>
        </p:blipFill>
        <p:spPr>
          <a:xfrm>
            <a:off x="751218" y="990600"/>
            <a:ext cx="7783181" cy="4525963"/>
          </a:xfrm>
          <a:prstGeom prst="rect">
            <a:avLst/>
          </a:prstGeom>
        </p:spPr>
      </p:pic>
    </p:spTree>
    <p:extLst>
      <p:ext uri="{BB962C8B-B14F-4D97-AF65-F5344CB8AC3E}">
        <p14:creationId xmlns:p14="http://schemas.microsoft.com/office/powerpoint/2010/main" val="2222573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8</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3400" dirty="0">
                <a:solidFill>
                  <a:prstClr val="white"/>
                </a:solidFill>
                <a:ea typeface="+mn-ea"/>
                <a:cs typeface="Arial" panose="020B0604020202020204" pitchFamily="34" charset="0"/>
              </a:rPr>
              <a:t>Allowable Mileage for Contract Examinations</a:t>
            </a:r>
            <a:endParaRPr lang="en-US" sz="3400" dirty="0"/>
          </a:p>
        </p:txBody>
      </p:sp>
      <p:sp>
        <p:nvSpPr>
          <p:cNvPr id="2" name="TextBox 1">
            <a:extLst>
              <a:ext uri="{FF2B5EF4-FFF2-40B4-BE49-F238E27FC236}">
                <a16:creationId xmlns:a16="http://schemas.microsoft.com/office/drawing/2014/main" id="{F5091473-14B6-4D1B-9D81-A9811BBA7D5C}"/>
              </a:ext>
            </a:extLst>
          </p:cNvPr>
          <p:cNvSpPr txBox="1"/>
          <p:nvPr/>
        </p:nvSpPr>
        <p:spPr>
          <a:xfrm>
            <a:off x="533400" y="990600"/>
            <a:ext cx="8077200" cy="3477875"/>
          </a:xfrm>
          <a:prstGeom prst="rect">
            <a:avLst/>
          </a:prstGeom>
          <a:noFill/>
        </p:spPr>
        <p:txBody>
          <a:bodyPr wrap="square" rtlCol="0">
            <a:spAutoFit/>
          </a:bodyPr>
          <a:lstStyle/>
          <a:p>
            <a:pPr marL="285750" indent="-285750">
              <a:buFont typeface="Arial" panose="020B0604020202020204" pitchFamily="34" charset="0"/>
              <a:buChar char="•"/>
            </a:pPr>
            <a:r>
              <a:rPr lang="en-US" sz="2800" dirty="0"/>
              <a:t>Veterans/Service members can be scheduled to travel up to 50 miles for general examinations and up to 100 miles one way for a specialty examination</a:t>
            </a:r>
          </a:p>
          <a:p>
            <a:pPr marL="285750" indent="-285750">
              <a:buFont typeface="Arial" panose="020B0604020202020204" pitchFamily="34" charset="0"/>
              <a:buChar char="•"/>
            </a:pPr>
            <a:r>
              <a:rPr lang="en-US" sz="2800" dirty="0"/>
              <a:t>Veteran must agree to travel any distances in excess of 50/100</a:t>
            </a:r>
          </a:p>
          <a:p>
            <a:pPr marL="285750" indent="-285750">
              <a:buFont typeface="Arial" panose="020B0604020202020204" pitchFamily="34" charset="0"/>
              <a:buChar char="•"/>
            </a:pPr>
            <a:r>
              <a:rPr lang="en-US" sz="2800" dirty="0"/>
              <a:t>Vendors are again allowed to schedule exams in excess of 50/100, </a:t>
            </a:r>
            <a:r>
              <a:rPr lang="en-US" sz="2800" u="sng" dirty="0"/>
              <a:t>with Veteran consent</a:t>
            </a:r>
            <a:endParaRPr lang="en-US" sz="2800" dirty="0"/>
          </a:p>
          <a:p>
            <a:pPr lvl="1"/>
            <a:endParaRPr lang="en-US" sz="2400" dirty="0"/>
          </a:p>
        </p:txBody>
      </p:sp>
    </p:spTree>
    <p:extLst>
      <p:ext uri="{BB962C8B-B14F-4D97-AF65-F5344CB8AC3E}">
        <p14:creationId xmlns:p14="http://schemas.microsoft.com/office/powerpoint/2010/main" val="566021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65C3C7-766F-4C6D-BE15-3580C41D42D9}"/>
              </a:ext>
            </a:extLst>
          </p:cNvPr>
          <p:cNvSpPr>
            <a:spLocks noGrp="1"/>
          </p:cNvSpPr>
          <p:nvPr>
            <p:ph idx="1"/>
          </p:nvPr>
        </p:nvSpPr>
        <p:spPr/>
        <p:txBody>
          <a:bodyPr>
            <a:normAutofit lnSpcReduction="10000"/>
          </a:bodyPr>
          <a:lstStyle/>
          <a:p>
            <a:r>
              <a:rPr lang="en-US" dirty="0"/>
              <a:t>If a Veteran refuses to attend an in-person examination due to COVID19 concerns, or fails to report to an in-person exam, Tele C&amp;P exam, or ACE phone call, the Vendor will:</a:t>
            </a:r>
          </a:p>
          <a:p>
            <a:pPr lvl="1"/>
            <a:r>
              <a:rPr lang="en-US" dirty="0"/>
              <a:t>Cancel the scheduled appointment</a:t>
            </a:r>
          </a:p>
          <a:p>
            <a:pPr lvl="1"/>
            <a:r>
              <a:rPr lang="en-US" dirty="0"/>
              <a:t>Cite “Veteran concerns/risks associated with pandemic”</a:t>
            </a:r>
          </a:p>
          <a:p>
            <a:pPr lvl="1"/>
            <a:r>
              <a:rPr lang="en-US" dirty="0"/>
              <a:t>Hold ESR until Veteran can be scheduled and appointment completed</a:t>
            </a:r>
          </a:p>
          <a:p>
            <a:pPr lvl="1"/>
            <a:r>
              <a:rPr lang="en-US" dirty="0"/>
              <a:t>Vendor will not send a request to cancel the ESR</a:t>
            </a:r>
          </a:p>
          <a:p>
            <a:pPr lvl="1"/>
            <a:endParaRPr lang="en-US" dirty="0"/>
          </a:p>
        </p:txBody>
      </p:sp>
      <p:sp>
        <p:nvSpPr>
          <p:cNvPr id="3" name="Slide Number Placeholder 2">
            <a:extLst>
              <a:ext uri="{FF2B5EF4-FFF2-40B4-BE49-F238E27FC236}">
                <a16:creationId xmlns:a16="http://schemas.microsoft.com/office/drawing/2014/main" id="{0253B53B-CCF0-4BD1-84D2-B67E685806DB}"/>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
        <p:nvSpPr>
          <p:cNvPr id="4" name="Title 3">
            <a:extLst>
              <a:ext uri="{FF2B5EF4-FFF2-40B4-BE49-F238E27FC236}">
                <a16:creationId xmlns:a16="http://schemas.microsoft.com/office/drawing/2014/main" id="{02A54E3A-2272-4314-91F2-4BAA266894F8}"/>
              </a:ext>
            </a:extLst>
          </p:cNvPr>
          <p:cNvSpPr>
            <a:spLocks noGrp="1"/>
          </p:cNvSpPr>
          <p:nvPr>
            <p:ph type="title"/>
          </p:nvPr>
        </p:nvSpPr>
        <p:spPr/>
        <p:txBody>
          <a:bodyPr>
            <a:normAutofit fontScale="90000"/>
          </a:bodyPr>
          <a:lstStyle/>
          <a:p>
            <a:r>
              <a:rPr lang="en-US" dirty="0"/>
              <a:t>Vendor Cancellation of Appointments</a:t>
            </a:r>
          </a:p>
        </p:txBody>
      </p:sp>
    </p:spTree>
    <p:extLst>
      <p:ext uri="{BB962C8B-B14F-4D97-AF65-F5344CB8AC3E}">
        <p14:creationId xmlns:p14="http://schemas.microsoft.com/office/powerpoint/2010/main" val="1945113165"/>
      </p:ext>
    </p:extLst>
  </p:cSld>
  <p:clrMapOvr>
    <a:masterClrMapping/>
  </p:clrMapOvr>
</p:sld>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chooseVA">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ooseVA" id="{009BC223-3D7F-4678-866A-F08A1BC9476E}" vid="{BE51F4E1-01A5-4B76-A4D9-25CDF3E20FA7}"/>
    </a:ext>
  </a:extLst>
</a:theme>
</file>

<file path=ppt/theme/theme8.xml><?xml version="1.0" encoding="utf-8"?>
<a:theme xmlns:a="http://schemas.openxmlformats.org/drawingml/2006/main" name="1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3074A831581345B1F3D6F7D3427800" ma:contentTypeVersion="3" ma:contentTypeDescription="Create a new document." ma:contentTypeScope="" ma:versionID="f6be2b0e3470f4c05325821914bdc8a8">
  <xsd:schema xmlns:xsd="http://www.w3.org/2001/XMLSchema" xmlns:xs="http://www.w3.org/2001/XMLSchema" xmlns:p="http://schemas.microsoft.com/office/2006/metadata/properties" targetNamespace="http://schemas.microsoft.com/office/2006/metadata/properties" ma:root="true" ma:fieldsID="5d93e3dc67cd4a37f71bf2ba17a360c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41FB5B-AAB7-43F8-BCFB-F0AC22CB1470}">
  <ds:schemaRefs>
    <ds:schemaRef ds:uri="http://schemas.microsoft.com/sharepoint/v3/contenttype/forms"/>
  </ds:schemaRefs>
</ds:datastoreItem>
</file>

<file path=customXml/itemProps2.xml><?xml version="1.0" encoding="utf-8"?>
<ds:datastoreItem xmlns:ds="http://schemas.openxmlformats.org/officeDocument/2006/customXml" ds:itemID="{DB4F7490-8154-456E-ABE5-522B27ECEB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993FA49-FC48-493C-94A2-B5BE0B839CF0}">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14138</TotalTime>
  <Words>1373</Words>
  <Application>Microsoft Office PowerPoint</Application>
  <PresentationFormat>On-screen Show (4:3)</PresentationFormat>
  <Paragraphs>205</Paragraphs>
  <Slides>19</Slides>
  <Notes>19</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19</vt:i4>
      </vt:variant>
    </vt:vector>
  </HeadingPairs>
  <TitlesOfParts>
    <vt:vector size="30" baseType="lpstr">
      <vt:lpstr>Arial</vt:lpstr>
      <vt:lpstr>Calibri</vt:lpstr>
      <vt:lpstr>Myriad Pro</vt:lpstr>
      <vt:lpstr>10_Office Theme</vt:lpstr>
      <vt:lpstr>1_Custom Design</vt:lpstr>
      <vt:lpstr>Custom Design</vt:lpstr>
      <vt:lpstr>11_Office Theme</vt:lpstr>
      <vt:lpstr>12_Office Theme</vt:lpstr>
      <vt:lpstr>14_Office Theme</vt:lpstr>
      <vt:lpstr>chooseVA</vt:lpstr>
      <vt:lpstr>13_Office Theme</vt:lpstr>
      <vt:lpstr>Exam Liaison Call</vt:lpstr>
      <vt:lpstr>Agenda</vt:lpstr>
      <vt:lpstr>Regional Chat Groups</vt:lpstr>
      <vt:lpstr>TMS Number for EL Call</vt:lpstr>
      <vt:lpstr>ERRA Tool</vt:lpstr>
      <vt:lpstr>VBA In-Person Exams</vt:lpstr>
      <vt:lpstr>VBA In-person Exams (cont’d)</vt:lpstr>
      <vt:lpstr>PowerPoint Presentation</vt:lpstr>
      <vt:lpstr>Vendor Cancellation of Appointments</vt:lpstr>
      <vt:lpstr>Veteran Priority Issues</vt:lpstr>
      <vt:lpstr>Medical Opinions</vt:lpstr>
      <vt:lpstr>Medical Opinions (cont’d) </vt:lpstr>
      <vt:lpstr>Index of DBQ’s/Exams by Disability</vt:lpstr>
      <vt:lpstr>Required Info for BDD/IDES ESR’s </vt:lpstr>
      <vt:lpstr>Release from Active Duty (RAD) Date</vt:lpstr>
      <vt:lpstr>GenMed or SHA</vt:lpstr>
      <vt:lpstr>Reminders</vt:lpstr>
      <vt:lpstr>Contract Exam Resources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Liaison Call PowerPoint Presentation</dc:title>
  <dc:creator>Department of Veterans Affairs, Veterans Benefits Administration, Compensation Service, STAFF</dc:creator>
  <cp:lastModifiedBy>Kathy Poole</cp:lastModifiedBy>
  <cp:revision>404</cp:revision>
  <cp:lastPrinted>2020-01-16T16:49:24Z</cp:lastPrinted>
  <dcterms:created xsi:type="dcterms:W3CDTF">2017-12-21T16:13:31Z</dcterms:created>
  <dcterms:modified xsi:type="dcterms:W3CDTF">2020-09-22T14:46:10Z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0x010100EF3074A831581345B1F3D6F7D3427800</vt:lpwstr>
  </property>
  <property fmtid="{D5CDD505-2E9C-101B-9397-08002B2CF9AE}" pid="3" name="Language">
    <vt:lpwstr>en</vt:lpwstr>
  </property>
  <property fmtid="{D5CDD505-2E9C-101B-9397-08002B2CF9AE}" pid="4" name="Type">
    <vt:lpwstr>Presentation</vt:lpwstr>
  </property>
</Properties>
</file>