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9"/>
  </p:notesMasterIdLst>
  <p:sldIdLst>
    <p:sldId id="719" r:id="rId5"/>
    <p:sldId id="766" r:id="rId6"/>
    <p:sldId id="764" r:id="rId7"/>
    <p:sldId id="762" r:id="rId8"/>
    <p:sldId id="761" r:id="rId9"/>
    <p:sldId id="741" r:id="rId10"/>
    <p:sldId id="763" r:id="rId11"/>
    <p:sldId id="765" r:id="rId12"/>
    <p:sldId id="742" r:id="rId13"/>
    <p:sldId id="743" r:id="rId14"/>
    <p:sldId id="744" r:id="rId15"/>
    <p:sldId id="745" r:id="rId16"/>
    <p:sldId id="747" r:id="rId17"/>
    <p:sldId id="748" r:id="rId18"/>
    <p:sldId id="749" r:id="rId19"/>
    <p:sldId id="750" r:id="rId20"/>
    <p:sldId id="720" r:id="rId21"/>
    <p:sldId id="721" r:id="rId22"/>
    <p:sldId id="722" r:id="rId23"/>
    <p:sldId id="259" r:id="rId24"/>
    <p:sldId id="735" r:id="rId25"/>
    <p:sldId id="257" r:id="rId26"/>
    <p:sldId id="751" r:id="rId27"/>
    <p:sldId id="752" r:id="rId28"/>
    <p:sldId id="753" r:id="rId29"/>
    <p:sldId id="754" r:id="rId30"/>
    <p:sldId id="755" r:id="rId31"/>
    <p:sldId id="756" r:id="rId32"/>
    <p:sldId id="746" r:id="rId33"/>
    <p:sldId id="757" r:id="rId34"/>
    <p:sldId id="758" r:id="rId35"/>
    <p:sldId id="759" r:id="rId36"/>
    <p:sldId id="760" r:id="rId37"/>
    <p:sldId id="723"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5" autoAdjust="0"/>
    <p:restoredTop sz="94249" autoAdjust="0"/>
  </p:normalViewPr>
  <p:slideViewPr>
    <p:cSldViewPr snapToGrid="0">
      <p:cViewPr varScale="1">
        <p:scale>
          <a:sx n="100" d="100"/>
          <a:sy n="100" d="100"/>
        </p:scale>
        <p:origin x="72" y="17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933AC69D-9816-486E-B427-C6DEC1C249CC}"/>
              </a:ext>
            </a:extLst>
          </p:cNvPr>
          <p:cNvPicPr>
            <a:picLocks noChangeAspect="1"/>
          </p:cNvPicPr>
          <p:nvPr userDrawn="1"/>
        </p:nvPicPr>
        <p:blipFill>
          <a:blip r:embed="rId14"/>
          <a:stretch>
            <a:fillRect/>
          </a:stretch>
        </p:blipFill>
        <p:spPr>
          <a:xfrm>
            <a:off x="527054" y="55000"/>
            <a:ext cx="2640758" cy="11415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906537"/>
            <a:ext cx="11203536" cy="498336"/>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August 19, 2020</a:t>
            </a:r>
          </a:p>
        </p:txBody>
      </p:sp>
      <p:sp>
        <p:nvSpPr>
          <p:cNvPr id="6" name="Rectangle 2"/>
          <p:cNvSpPr txBox="1">
            <a:spLocks noChangeArrowheads="1"/>
          </p:cNvSpPr>
          <p:nvPr/>
        </p:nvSpPr>
        <p:spPr bwMode="auto">
          <a:xfrm>
            <a:off x="717847" y="5404873"/>
            <a:ext cx="11203536" cy="145312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BWN Trend Analysis and </a:t>
            </a:r>
          </a:p>
          <a:p>
            <a:pPr>
              <a:defRPr/>
            </a:pPr>
            <a:r>
              <a:rPr lang="en-US" sz="3600" b="1" kern="0" dirty="0">
                <a:latin typeface="Verdana" pitchFamily="34" charset="0"/>
              </a:rPr>
              <a:t>Quality Feedback</a:t>
            </a:r>
          </a:p>
          <a:p>
            <a:pPr>
              <a:defRPr/>
            </a:pPr>
            <a:endParaRPr lang="en-US" sz="3600" b="1" kern="0" dirty="0">
              <a:latin typeface="Verdana" pitchFamily="34" charset="0"/>
            </a:endParaRP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4955-4E37-42BD-9DA4-5A8EDF981EE0}"/>
              </a:ext>
            </a:extLst>
          </p:cNvPr>
          <p:cNvSpPr>
            <a:spLocks noGrp="1"/>
          </p:cNvSpPr>
          <p:nvPr>
            <p:ph type="title"/>
          </p:nvPr>
        </p:nvSpPr>
        <p:spPr/>
        <p:txBody>
          <a:bodyPr/>
          <a:lstStyle/>
          <a:p>
            <a:br>
              <a:rPr lang="en-US" dirty="0"/>
            </a:br>
            <a:r>
              <a:rPr lang="en-US" dirty="0"/>
              <a:t>Misapplication of 38 CFR 3.114</a:t>
            </a:r>
            <a:br>
              <a:rPr lang="en-US" dirty="0"/>
            </a:br>
            <a:endParaRPr lang="en-US" dirty="0"/>
          </a:p>
        </p:txBody>
      </p:sp>
      <p:sp>
        <p:nvSpPr>
          <p:cNvPr id="3" name="Content Placeholder 2">
            <a:extLst>
              <a:ext uri="{FF2B5EF4-FFF2-40B4-BE49-F238E27FC236}">
                <a16:creationId xmlns:a16="http://schemas.microsoft.com/office/drawing/2014/main" id="{1DF473B1-9059-4FDE-808C-441AD4F166A0}"/>
              </a:ext>
            </a:extLst>
          </p:cNvPr>
          <p:cNvSpPr>
            <a:spLocks noGrp="1"/>
          </p:cNvSpPr>
          <p:nvPr>
            <p:ph idx="1"/>
          </p:nvPr>
        </p:nvSpPr>
        <p:spPr/>
        <p:txBody>
          <a:bodyPr/>
          <a:lstStyle/>
          <a:p>
            <a:pPr marL="0" indent="0">
              <a:buNone/>
            </a:pPr>
            <a:r>
              <a:rPr lang="en-US" sz="2400" dirty="0"/>
              <a:t>The Veteran reported a history of coronary artery disease (CAD) from 1980 with stents placed in 2001.  A diagnosis is first shown in the records from 2018, which is after, August 31, 2010, the date CAD was added to the presumptive list based on exposure to herbicides. Therefore, liberalizing legislation under 38 CFR 3.114 does not apply in this case. 38 CFR 3.400(B)(2)</a:t>
            </a:r>
          </a:p>
          <a:p>
            <a:pPr marL="0" indent="0">
              <a:buNone/>
            </a:pPr>
            <a:endParaRPr lang="en-US" sz="2400" dirty="0"/>
          </a:p>
          <a:p>
            <a:r>
              <a:rPr lang="en-US" sz="2400" dirty="0"/>
              <a:t>CAD was added as a presumptive condition on August 31, 2010 and if medical records had shown an actual diagnosis (not a history) on or before that date, then 38 CFR 3.114 would apply.</a:t>
            </a:r>
          </a:p>
          <a:p>
            <a:pPr marL="0" indent="0">
              <a:buNone/>
            </a:pPr>
            <a:endParaRPr lang="en-US" sz="2400" dirty="0"/>
          </a:p>
        </p:txBody>
      </p:sp>
      <p:sp>
        <p:nvSpPr>
          <p:cNvPr id="4" name="Slide Number Placeholder 3">
            <a:extLst>
              <a:ext uri="{FF2B5EF4-FFF2-40B4-BE49-F238E27FC236}">
                <a16:creationId xmlns:a16="http://schemas.microsoft.com/office/drawing/2014/main" id="{CCFBD3D1-50D0-4079-AA7E-13DFE3DF4D25}"/>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2010077831"/>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21F5-3B13-43A0-9C30-A33209F9D566}"/>
              </a:ext>
            </a:extLst>
          </p:cNvPr>
          <p:cNvSpPr>
            <a:spLocks noGrp="1"/>
          </p:cNvSpPr>
          <p:nvPr>
            <p:ph type="title"/>
          </p:nvPr>
        </p:nvSpPr>
        <p:spPr/>
        <p:txBody>
          <a:bodyPr/>
          <a:lstStyle/>
          <a:p>
            <a:r>
              <a:rPr lang="en-US" dirty="0"/>
              <a:t>Misapplication of 38 CFR 3.114</a:t>
            </a:r>
          </a:p>
        </p:txBody>
      </p:sp>
      <p:sp>
        <p:nvSpPr>
          <p:cNvPr id="3" name="Content Placeholder 2">
            <a:extLst>
              <a:ext uri="{FF2B5EF4-FFF2-40B4-BE49-F238E27FC236}">
                <a16:creationId xmlns:a16="http://schemas.microsoft.com/office/drawing/2014/main" id="{85D07A28-7F0A-4982-A127-0EA2D8596882}"/>
              </a:ext>
            </a:extLst>
          </p:cNvPr>
          <p:cNvSpPr>
            <a:spLocks noGrp="1"/>
          </p:cNvSpPr>
          <p:nvPr>
            <p:ph idx="1"/>
          </p:nvPr>
        </p:nvSpPr>
        <p:spPr/>
        <p:txBody>
          <a:bodyPr/>
          <a:lstStyle/>
          <a:p>
            <a:pPr marL="0" indent="0">
              <a:buNone/>
            </a:pPr>
            <a:endParaRPr lang="en-US" sz="2400" dirty="0"/>
          </a:p>
          <a:p>
            <a:pPr marL="0" indent="0">
              <a:buNone/>
            </a:pPr>
            <a:r>
              <a:rPr lang="en-US" sz="2400" dirty="0"/>
              <a:t>A review of the file shows the Veteran submitted medical evidence with his original claim received  November 13, 2009 showing he was diagnosed with diabetes mellitus type II (DMII) prior to, May 8, 2001, the date of the liberalizing law. Therefore, an effective date one year prior to November 13, 2009 warranted. 38 CFR 3.114 (a)</a:t>
            </a:r>
          </a:p>
          <a:p>
            <a:pPr marL="0" indent="0">
              <a:buNone/>
            </a:pPr>
            <a:endParaRPr lang="en-US" dirty="0"/>
          </a:p>
          <a:p>
            <a:r>
              <a:rPr lang="en-US" sz="2400" dirty="0"/>
              <a:t>DM II was added as a presumptive condition on May 8, 2001 and medical records confirm the diagnosis prior to that date.</a:t>
            </a:r>
          </a:p>
        </p:txBody>
      </p:sp>
      <p:sp>
        <p:nvSpPr>
          <p:cNvPr id="4" name="Slide Number Placeholder 3">
            <a:extLst>
              <a:ext uri="{FF2B5EF4-FFF2-40B4-BE49-F238E27FC236}">
                <a16:creationId xmlns:a16="http://schemas.microsoft.com/office/drawing/2014/main" id="{05EFE7C2-3D24-4A2F-B8AE-0D12A1C738AE}"/>
              </a:ext>
            </a:extLst>
          </p:cNvPr>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4130733788"/>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41C3-1FF0-4483-971F-001FBEBB9674}"/>
              </a:ext>
            </a:extLst>
          </p:cNvPr>
          <p:cNvSpPr>
            <a:spLocks noGrp="1"/>
          </p:cNvSpPr>
          <p:nvPr>
            <p:ph type="title"/>
          </p:nvPr>
        </p:nvSpPr>
        <p:spPr/>
        <p:txBody>
          <a:bodyPr/>
          <a:lstStyle/>
          <a:p>
            <a:r>
              <a:rPr lang="en-US" dirty="0"/>
              <a:t>Misapplication of 38 CFR 3.114	</a:t>
            </a:r>
          </a:p>
        </p:txBody>
      </p:sp>
      <p:sp>
        <p:nvSpPr>
          <p:cNvPr id="3" name="Content Placeholder 2">
            <a:extLst>
              <a:ext uri="{FF2B5EF4-FFF2-40B4-BE49-F238E27FC236}">
                <a16:creationId xmlns:a16="http://schemas.microsoft.com/office/drawing/2014/main" id="{7094DE91-DF18-4846-BF38-07D0A2584D9D}"/>
              </a:ext>
            </a:extLst>
          </p:cNvPr>
          <p:cNvSpPr>
            <a:spLocks noGrp="1"/>
          </p:cNvSpPr>
          <p:nvPr>
            <p:ph idx="1"/>
          </p:nvPr>
        </p:nvSpPr>
        <p:spPr/>
        <p:txBody>
          <a:bodyPr/>
          <a:lstStyle/>
          <a:p>
            <a:endParaRPr lang="en-US" sz="2400" dirty="0"/>
          </a:p>
          <a:p>
            <a:pPr marL="0" indent="0" algn="ctr">
              <a:buNone/>
            </a:pPr>
            <a:r>
              <a:rPr lang="en-US" sz="3200" b="1" u="sng" dirty="0"/>
              <a:t>Reminders</a:t>
            </a:r>
          </a:p>
          <a:p>
            <a:pPr marL="0" indent="0" algn="ctr">
              <a:buNone/>
            </a:pPr>
            <a:endParaRPr lang="en-US" sz="2000" dirty="0"/>
          </a:p>
          <a:p>
            <a:r>
              <a:rPr lang="en-US" sz="2400" dirty="0"/>
              <a:t>Medical evidence must verify a diagnosis of the condition prior to the date of the law change for 38 CFR 3.114 to apply.  A history alone is not sufficient.</a:t>
            </a:r>
          </a:p>
          <a:p>
            <a:pPr marL="0" indent="0">
              <a:buNone/>
            </a:pPr>
            <a:endParaRPr lang="en-US" sz="2400" dirty="0"/>
          </a:p>
          <a:p>
            <a:r>
              <a:rPr lang="en-US" sz="2400" dirty="0"/>
              <a:t>It is important to review </a:t>
            </a:r>
            <a:r>
              <a:rPr lang="en-US" sz="2400" b="1" dirty="0"/>
              <a:t>all</a:t>
            </a:r>
            <a:r>
              <a:rPr lang="en-US" sz="2400" dirty="0"/>
              <a:t> medical records, not just the examination, for evidence confirming the date of diagnosis.</a:t>
            </a:r>
          </a:p>
          <a:p>
            <a:pPr marL="0" indent="0">
              <a:buNone/>
            </a:pPr>
            <a:endParaRPr lang="en-US" dirty="0"/>
          </a:p>
        </p:txBody>
      </p:sp>
      <p:sp>
        <p:nvSpPr>
          <p:cNvPr id="4" name="Slide Number Placeholder 3">
            <a:extLst>
              <a:ext uri="{FF2B5EF4-FFF2-40B4-BE49-F238E27FC236}">
                <a16:creationId xmlns:a16="http://schemas.microsoft.com/office/drawing/2014/main" id="{87DC4FE5-2556-4D37-8387-5B0BC047D96C}"/>
              </a:ext>
            </a:extLst>
          </p:cNvPr>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350408925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FC8D-969C-4404-A8EF-50D610633E6D}"/>
              </a:ext>
            </a:extLst>
          </p:cNvPr>
          <p:cNvSpPr>
            <a:spLocks noGrp="1"/>
          </p:cNvSpPr>
          <p:nvPr>
            <p:ph type="title"/>
          </p:nvPr>
        </p:nvSpPr>
        <p:spPr/>
        <p:txBody>
          <a:bodyPr/>
          <a:lstStyle/>
          <a:p>
            <a:r>
              <a:rPr lang="en-US" dirty="0"/>
              <a:t>Misapplication of PL 116-23</a:t>
            </a:r>
          </a:p>
        </p:txBody>
      </p:sp>
      <p:sp>
        <p:nvSpPr>
          <p:cNvPr id="3" name="Content Placeholder 2">
            <a:extLst>
              <a:ext uri="{FF2B5EF4-FFF2-40B4-BE49-F238E27FC236}">
                <a16:creationId xmlns:a16="http://schemas.microsoft.com/office/drawing/2014/main" id="{31C475CB-E9F6-4E4D-8418-316CF85BD773}"/>
              </a:ext>
            </a:extLst>
          </p:cNvPr>
          <p:cNvSpPr>
            <a:spLocks noGrp="1"/>
          </p:cNvSpPr>
          <p:nvPr>
            <p:ph idx="1"/>
          </p:nvPr>
        </p:nvSpPr>
        <p:spPr/>
        <p:txBody>
          <a:bodyPr/>
          <a:lstStyle/>
          <a:p>
            <a:pPr marL="0" indent="0">
              <a:buNone/>
            </a:pPr>
            <a:r>
              <a:rPr lang="en-US" sz="2400" dirty="0"/>
              <a:t>The Veteran submitted his initial claim for prostate cancer on November 18, 2008. However, the rating decision dated August 29, 2009 denied entitlement to service connection because the Veteran failed to provide medical evidence showing his prostate cancer was diagnosed. Since this was the basis for the original denial a retroactive effective date is not warranted. SOP Version 9 Page 33</a:t>
            </a:r>
          </a:p>
          <a:p>
            <a:pPr marL="0" indent="0">
              <a:buNone/>
            </a:pPr>
            <a:endParaRPr lang="en-US" sz="2400" dirty="0"/>
          </a:p>
          <a:p>
            <a:r>
              <a:rPr lang="en-US" sz="2400" dirty="0"/>
              <a:t>A retroactive effective date may not be assigned if the claim was denied for a reason other than </a:t>
            </a:r>
            <a:r>
              <a:rPr lang="en-US" sz="2400" i="1" dirty="0"/>
              <a:t>or in addition to </a:t>
            </a:r>
            <a:r>
              <a:rPr lang="en-US" sz="2400" dirty="0"/>
              <a:t>a lack of evidence that the disease was incurred or aggravated by service. </a:t>
            </a:r>
            <a:r>
              <a:rPr lang="en-US" dirty="0"/>
              <a:t>	</a:t>
            </a:r>
          </a:p>
          <a:p>
            <a:pPr marL="0" indent="0">
              <a:buNone/>
            </a:pPr>
            <a:r>
              <a:rPr lang="en-US" dirty="0"/>
              <a:t>	</a:t>
            </a:r>
            <a:endParaRPr lang="en-US" sz="2400" dirty="0"/>
          </a:p>
        </p:txBody>
      </p:sp>
      <p:sp>
        <p:nvSpPr>
          <p:cNvPr id="4" name="Slide Number Placeholder 3">
            <a:extLst>
              <a:ext uri="{FF2B5EF4-FFF2-40B4-BE49-F238E27FC236}">
                <a16:creationId xmlns:a16="http://schemas.microsoft.com/office/drawing/2014/main" id="{D409AD4E-56A5-46A9-9CEC-AAF7A454FB40}"/>
              </a:ext>
            </a:extLst>
          </p:cNvPr>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385165071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47C4-8070-45EC-9C03-FAF266F50FEE}"/>
              </a:ext>
            </a:extLst>
          </p:cNvPr>
          <p:cNvSpPr>
            <a:spLocks noGrp="1"/>
          </p:cNvSpPr>
          <p:nvPr>
            <p:ph type="title"/>
          </p:nvPr>
        </p:nvSpPr>
        <p:spPr/>
        <p:txBody>
          <a:bodyPr/>
          <a:lstStyle/>
          <a:p>
            <a:r>
              <a:rPr lang="en-US" dirty="0"/>
              <a:t>Misapplication of PL 116-23</a:t>
            </a:r>
          </a:p>
        </p:txBody>
      </p:sp>
      <p:sp>
        <p:nvSpPr>
          <p:cNvPr id="3" name="Content Placeholder 2">
            <a:extLst>
              <a:ext uri="{FF2B5EF4-FFF2-40B4-BE49-F238E27FC236}">
                <a16:creationId xmlns:a16="http://schemas.microsoft.com/office/drawing/2014/main" id="{749C3CCC-8D48-4538-AD13-0229BD49B230}"/>
              </a:ext>
            </a:extLst>
          </p:cNvPr>
          <p:cNvSpPr>
            <a:spLocks noGrp="1"/>
          </p:cNvSpPr>
          <p:nvPr>
            <p:ph idx="1"/>
          </p:nvPr>
        </p:nvSpPr>
        <p:spPr/>
        <p:txBody>
          <a:bodyPr/>
          <a:lstStyle/>
          <a:p>
            <a:pPr marL="0" indent="0" algn="ctr">
              <a:buNone/>
            </a:pPr>
            <a:endParaRPr lang="en-US" dirty="0"/>
          </a:p>
          <a:p>
            <a:pPr marL="0" indent="0" algn="ctr">
              <a:buNone/>
            </a:pPr>
            <a:r>
              <a:rPr lang="en-US" sz="3200" u="sng" dirty="0"/>
              <a:t>Reminders</a:t>
            </a:r>
          </a:p>
          <a:p>
            <a:pPr marL="0" indent="0">
              <a:buNone/>
            </a:pPr>
            <a:endParaRPr lang="en-US" sz="2000" dirty="0"/>
          </a:p>
          <a:p>
            <a:r>
              <a:rPr lang="en-US" sz="2400" dirty="0"/>
              <a:t>Medical evidence confirming a diagnosis must have been in the file at the time of the previous denial in order to assign a retroactive effective date.</a:t>
            </a:r>
          </a:p>
          <a:p>
            <a:endParaRPr lang="en-US" sz="2400" dirty="0"/>
          </a:p>
          <a:p>
            <a:r>
              <a:rPr lang="en-US" sz="2400" dirty="0"/>
              <a:t>The previously denied claim must be thoroughly reviewed to determine the reason for denial.  Simply reading the rating narrative is not sufficient, as this may not be accurate.</a:t>
            </a:r>
          </a:p>
        </p:txBody>
      </p:sp>
      <p:sp>
        <p:nvSpPr>
          <p:cNvPr id="4" name="Slide Number Placeholder 3">
            <a:extLst>
              <a:ext uri="{FF2B5EF4-FFF2-40B4-BE49-F238E27FC236}">
                <a16:creationId xmlns:a16="http://schemas.microsoft.com/office/drawing/2014/main" id="{F848F761-242A-4C56-8F03-45DA9F2FEC80}"/>
              </a:ext>
            </a:extLst>
          </p:cNvPr>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159427606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E35B-3021-4A99-9CF3-FDEB55D1C0E2}"/>
              </a:ext>
            </a:extLst>
          </p:cNvPr>
          <p:cNvSpPr>
            <a:spLocks noGrp="1"/>
          </p:cNvSpPr>
          <p:nvPr>
            <p:ph type="title"/>
          </p:nvPr>
        </p:nvSpPr>
        <p:spPr/>
        <p:txBody>
          <a:bodyPr/>
          <a:lstStyle/>
          <a:p>
            <a:r>
              <a:rPr lang="en-US" dirty="0"/>
              <a:t>Insufficient Examinations</a:t>
            </a:r>
          </a:p>
        </p:txBody>
      </p:sp>
      <p:sp>
        <p:nvSpPr>
          <p:cNvPr id="3" name="Content Placeholder 2">
            <a:extLst>
              <a:ext uri="{FF2B5EF4-FFF2-40B4-BE49-F238E27FC236}">
                <a16:creationId xmlns:a16="http://schemas.microsoft.com/office/drawing/2014/main" id="{24658339-1863-4E70-A5C8-50DDC1A5E23B}"/>
              </a:ext>
            </a:extLst>
          </p:cNvPr>
          <p:cNvSpPr>
            <a:spLocks noGrp="1"/>
          </p:cNvSpPr>
          <p:nvPr>
            <p:ph idx="1"/>
          </p:nvPr>
        </p:nvSpPr>
        <p:spPr/>
        <p:txBody>
          <a:bodyPr/>
          <a:lstStyle/>
          <a:p>
            <a:pPr marL="0" indent="0">
              <a:buNone/>
            </a:pPr>
            <a:r>
              <a:rPr lang="en-US" sz="2400" dirty="0"/>
              <a:t>The Veteran submitted a claim for lung cancer. The treatment records from Dr. </a:t>
            </a:r>
            <a:r>
              <a:rPr lang="en-US" sz="2400" dirty="0" err="1"/>
              <a:t>Ernani</a:t>
            </a:r>
            <a:r>
              <a:rPr lang="en-US" sz="2400" dirty="0"/>
              <a:t> notes the Veteran had no recurrence of disease as of May 20, 2019. A subsequent VA examination dated December 20, 2019, which noted review of these records, indicated the cancer is active. However, there is no additional testing or evidence to support this finding. The examination findings conflicted with treatment records reviewed, so the examination should be returned for clarification regarding whether or not the lung cancer remains active. M21-1 III.iv.3.D.3.c.</a:t>
            </a:r>
          </a:p>
          <a:p>
            <a:pPr marL="0" indent="0">
              <a:buNone/>
            </a:pPr>
            <a:endParaRPr lang="en-US" sz="2400" dirty="0"/>
          </a:p>
          <a:p>
            <a:r>
              <a:rPr lang="en-US" sz="2400" dirty="0"/>
              <a:t>The examiner’s conclusions must be consistent with other evidence of record.  If not, clarification must be obtained.</a:t>
            </a:r>
          </a:p>
        </p:txBody>
      </p:sp>
      <p:sp>
        <p:nvSpPr>
          <p:cNvPr id="4" name="Slide Number Placeholder 3">
            <a:extLst>
              <a:ext uri="{FF2B5EF4-FFF2-40B4-BE49-F238E27FC236}">
                <a16:creationId xmlns:a16="http://schemas.microsoft.com/office/drawing/2014/main" id="{BCA5EC98-1B20-4960-9BB6-5D4833BACDFC}"/>
              </a:ext>
            </a:extLst>
          </p:cNvPr>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399596977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F69D-5B42-454E-A916-64F9138FBBCB}"/>
              </a:ext>
            </a:extLst>
          </p:cNvPr>
          <p:cNvSpPr>
            <a:spLocks noGrp="1"/>
          </p:cNvSpPr>
          <p:nvPr>
            <p:ph type="title"/>
          </p:nvPr>
        </p:nvSpPr>
        <p:spPr/>
        <p:txBody>
          <a:bodyPr/>
          <a:lstStyle/>
          <a:p>
            <a:r>
              <a:rPr lang="en-US" dirty="0"/>
              <a:t>Insufficient Examinations</a:t>
            </a:r>
          </a:p>
        </p:txBody>
      </p:sp>
      <p:sp>
        <p:nvSpPr>
          <p:cNvPr id="3" name="Content Placeholder 2">
            <a:extLst>
              <a:ext uri="{FF2B5EF4-FFF2-40B4-BE49-F238E27FC236}">
                <a16:creationId xmlns:a16="http://schemas.microsoft.com/office/drawing/2014/main" id="{5A92F23F-E39F-4C95-8961-9595F8C575D9}"/>
              </a:ext>
            </a:extLst>
          </p:cNvPr>
          <p:cNvSpPr>
            <a:spLocks noGrp="1"/>
          </p:cNvSpPr>
          <p:nvPr>
            <p:ph idx="1"/>
          </p:nvPr>
        </p:nvSpPr>
        <p:spPr/>
        <p:txBody>
          <a:bodyPr/>
          <a:lstStyle/>
          <a:p>
            <a:pPr marL="0" indent="0">
              <a:buNone/>
            </a:pPr>
            <a:r>
              <a:rPr lang="en-US" sz="2400" dirty="0"/>
              <a:t>Amputation DBQ notes a history of right below the knee amputation and left trans metatarsal amputation. The examiner checked the box indicating the presence of a scar but did not identify the location. The examiner noted he was unable to measure the scar due to the fact it was a telehealth exam. It is unclear if the scar is on the left lower extremity or the right lower extremity, as both extremities have had amputations. The exam should have been returned for the examiner to state the site of the scar. This should be discernible even with a telehealth exam. M21-1 III.iv.3.D.3.a</a:t>
            </a:r>
          </a:p>
          <a:p>
            <a:pPr marL="0" indent="0">
              <a:buNone/>
            </a:pPr>
            <a:endParaRPr lang="en-US" sz="2400" dirty="0"/>
          </a:p>
          <a:p>
            <a:r>
              <a:rPr lang="en-US" sz="2400" dirty="0"/>
              <a:t>Incomplete exams should be returned for completion.</a:t>
            </a:r>
          </a:p>
        </p:txBody>
      </p:sp>
      <p:sp>
        <p:nvSpPr>
          <p:cNvPr id="4" name="Slide Number Placeholder 3">
            <a:extLst>
              <a:ext uri="{FF2B5EF4-FFF2-40B4-BE49-F238E27FC236}">
                <a16:creationId xmlns:a16="http://schemas.microsoft.com/office/drawing/2014/main" id="{BF696DC9-8194-4B98-AE3F-98818C14993E}"/>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329863073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0AC3-F331-435F-9D3A-FD3D83D8EF87}"/>
              </a:ext>
            </a:extLst>
          </p:cNvPr>
          <p:cNvSpPr>
            <a:spLocks noGrp="1"/>
          </p:cNvSpPr>
          <p:nvPr>
            <p:ph type="title"/>
          </p:nvPr>
        </p:nvSpPr>
        <p:spPr/>
        <p:txBody>
          <a:bodyPr/>
          <a:lstStyle/>
          <a:p>
            <a:r>
              <a:rPr lang="en-US" dirty="0"/>
              <a:t>Insufficient Examinations</a:t>
            </a:r>
          </a:p>
        </p:txBody>
      </p:sp>
      <p:sp>
        <p:nvSpPr>
          <p:cNvPr id="3" name="Content Placeholder 2">
            <a:extLst>
              <a:ext uri="{FF2B5EF4-FFF2-40B4-BE49-F238E27FC236}">
                <a16:creationId xmlns:a16="http://schemas.microsoft.com/office/drawing/2014/main" id="{8746EEF4-7129-469E-A972-EFA51506BADE}"/>
              </a:ext>
            </a:extLst>
          </p:cNvPr>
          <p:cNvSpPr>
            <a:spLocks noGrp="1"/>
          </p:cNvSpPr>
          <p:nvPr>
            <p:ph idx="1"/>
          </p:nvPr>
        </p:nvSpPr>
        <p:spPr/>
        <p:txBody>
          <a:bodyPr/>
          <a:lstStyle/>
          <a:p>
            <a:pPr marL="0" lvl="0" indent="0" algn="ctr">
              <a:buNone/>
            </a:pPr>
            <a:endParaRPr lang="en-US" sz="3200" dirty="0"/>
          </a:p>
          <a:p>
            <a:pPr marL="0" lvl="0" indent="0" algn="ctr">
              <a:buNone/>
            </a:pPr>
            <a:r>
              <a:rPr lang="en-US" sz="3200" u="sng" dirty="0"/>
              <a:t>Reminders</a:t>
            </a:r>
          </a:p>
          <a:p>
            <a:pPr marL="0" lvl="0" indent="0">
              <a:buNone/>
            </a:pPr>
            <a:endParaRPr lang="en-US" dirty="0"/>
          </a:p>
          <a:p>
            <a:pPr lvl="0"/>
            <a:r>
              <a:rPr lang="en-US" sz="2400" dirty="0"/>
              <a:t>Examinations should be reviewed for completeness prior to taking rating action.</a:t>
            </a:r>
          </a:p>
          <a:p>
            <a:pPr marL="0" lvl="0" indent="0">
              <a:buNone/>
            </a:pPr>
            <a:endParaRPr lang="en-US" sz="2400" dirty="0"/>
          </a:p>
          <a:p>
            <a:pPr lvl="0"/>
            <a:r>
              <a:rPr lang="en-US" sz="2400" dirty="0"/>
              <a:t>Examination findings must be consistent with other medical evidence of record or must be returned for clarification.</a:t>
            </a:r>
          </a:p>
          <a:p>
            <a:pPr marL="0" lvl="0" indent="0">
              <a:buNone/>
            </a:pPr>
            <a:endParaRPr lang="en-US" sz="2400" dirty="0"/>
          </a:p>
        </p:txBody>
      </p:sp>
      <p:sp>
        <p:nvSpPr>
          <p:cNvPr id="4" name="Slide Number Placeholder 3">
            <a:extLst>
              <a:ext uri="{FF2B5EF4-FFF2-40B4-BE49-F238E27FC236}">
                <a16:creationId xmlns:a16="http://schemas.microsoft.com/office/drawing/2014/main" id="{1BE98479-7893-4FD5-946B-3D0755F33CAD}"/>
              </a:ext>
            </a:extLst>
          </p:cNvPr>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07760103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8EFD-27E8-4A45-A356-A32E725D1A22}"/>
              </a:ext>
            </a:extLst>
          </p:cNvPr>
          <p:cNvSpPr>
            <a:spLocks noGrp="1"/>
          </p:cNvSpPr>
          <p:nvPr>
            <p:ph type="title"/>
          </p:nvPr>
        </p:nvSpPr>
        <p:spPr/>
        <p:txBody>
          <a:bodyPr/>
          <a:lstStyle/>
          <a:p>
            <a:r>
              <a:rPr lang="en-US" dirty="0"/>
              <a:t>Insufficient BWN Service Verification</a:t>
            </a:r>
          </a:p>
        </p:txBody>
      </p:sp>
      <p:sp>
        <p:nvSpPr>
          <p:cNvPr id="3" name="Content Placeholder 2">
            <a:extLst>
              <a:ext uri="{FF2B5EF4-FFF2-40B4-BE49-F238E27FC236}">
                <a16:creationId xmlns:a16="http://schemas.microsoft.com/office/drawing/2014/main" id="{72208466-DCC6-4BA3-8986-4734B222AC72}"/>
              </a:ext>
            </a:extLst>
          </p:cNvPr>
          <p:cNvSpPr>
            <a:spLocks noGrp="1"/>
          </p:cNvSpPr>
          <p:nvPr>
            <p:ph idx="1"/>
          </p:nvPr>
        </p:nvSpPr>
        <p:spPr/>
        <p:txBody>
          <a:bodyPr/>
          <a:lstStyle/>
          <a:p>
            <a:pPr marL="0" indent="0">
              <a:buNone/>
            </a:pPr>
            <a:r>
              <a:rPr lang="en-US" sz="2400" dirty="0"/>
              <a:t>The documents in the file do not support the finding on the memo. A printout of the ship locator tool shows a ship in the qualifying waters, but this printout does not provide the name of the ship or the date the ship was in the qualifying waters. A printout of deck log availability for the USS Kitty Hawk shows BWN service in November of 1965 and February of 1967. The Veteran entered active duty in December of 1967 and was not on board the USS Kitty Hawk at those times. Additional development is required to verify qualifying BWN service. </a:t>
            </a:r>
          </a:p>
          <a:p>
            <a:pPr marL="0" indent="0">
              <a:buNone/>
            </a:pPr>
            <a:r>
              <a:rPr lang="en-US" sz="2400" dirty="0"/>
              <a:t>BWN Centralized Processing SOP Version 9 “Overview of Exposure Verification Procedures”</a:t>
            </a:r>
          </a:p>
          <a:p>
            <a:pPr marL="0" indent="0">
              <a:buNone/>
            </a:pPr>
            <a:endParaRPr lang="en-US" sz="2000" dirty="0"/>
          </a:p>
          <a:p>
            <a:r>
              <a:rPr lang="en-US" sz="2400" dirty="0"/>
              <a:t>Documentation must show the dates the ship was in qualifying waters and that the Veteran was on board the ship during that time.</a:t>
            </a:r>
          </a:p>
        </p:txBody>
      </p:sp>
      <p:sp>
        <p:nvSpPr>
          <p:cNvPr id="4" name="Slide Number Placeholder 3">
            <a:extLst>
              <a:ext uri="{FF2B5EF4-FFF2-40B4-BE49-F238E27FC236}">
                <a16:creationId xmlns:a16="http://schemas.microsoft.com/office/drawing/2014/main" id="{E94760F5-97D0-4238-AA3E-5B350EE86C1F}"/>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316017097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340B-8935-4ECA-99C6-7033CD5999EB}"/>
              </a:ext>
            </a:extLst>
          </p:cNvPr>
          <p:cNvSpPr>
            <a:spLocks noGrp="1"/>
          </p:cNvSpPr>
          <p:nvPr>
            <p:ph type="title"/>
          </p:nvPr>
        </p:nvSpPr>
        <p:spPr/>
        <p:txBody>
          <a:bodyPr/>
          <a:lstStyle/>
          <a:p>
            <a:r>
              <a:rPr lang="en-US" dirty="0"/>
              <a:t>Ship Locator Tool Overview</a:t>
            </a:r>
          </a:p>
        </p:txBody>
      </p:sp>
      <p:sp>
        <p:nvSpPr>
          <p:cNvPr id="3" name="Content Placeholder 2">
            <a:extLst>
              <a:ext uri="{FF2B5EF4-FFF2-40B4-BE49-F238E27FC236}">
                <a16:creationId xmlns:a16="http://schemas.microsoft.com/office/drawing/2014/main" id="{EB70CD9E-3D92-4DEC-9129-11485BC0AB34}"/>
              </a:ext>
            </a:extLst>
          </p:cNvPr>
          <p:cNvSpPr>
            <a:spLocks noGrp="1"/>
          </p:cNvSpPr>
          <p:nvPr>
            <p:ph idx="1"/>
          </p:nvPr>
        </p:nvSpPr>
        <p:spPr/>
        <p:txBody>
          <a:bodyPr/>
          <a:lstStyle/>
          <a:p>
            <a:pPr marL="0" indent="0" algn="ctr">
              <a:buNone/>
            </a:pPr>
            <a:endParaRPr lang="en-US" sz="3200" dirty="0"/>
          </a:p>
          <a:p>
            <a:pPr marL="0" indent="0" algn="ctr">
              <a:buNone/>
            </a:pPr>
            <a:r>
              <a:rPr lang="en-US" sz="3600" b="1" dirty="0"/>
              <a:t>Dylan Dubbs</a:t>
            </a:r>
          </a:p>
          <a:p>
            <a:pPr marL="0" indent="0" algn="ctr">
              <a:buNone/>
            </a:pPr>
            <a:r>
              <a:rPr lang="en-US" sz="3600" b="1" dirty="0"/>
              <a:t>Records Research Team</a:t>
            </a:r>
            <a:endParaRPr lang="en-US" sz="3600"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8FBBB0B-D684-4BC4-A1B0-D60EB2DD24C4}"/>
              </a:ext>
            </a:extLst>
          </p:cNvPr>
          <p:cNvSpPr>
            <a:spLocks noGrp="1"/>
          </p:cNvSpPr>
          <p:nvPr>
            <p:ph type="sldNum" sz="quarter" idx="10"/>
          </p:nvPr>
        </p:nvSpPr>
        <p:spPr/>
        <p:txBody>
          <a:bodyPr/>
          <a:lstStyle/>
          <a:p>
            <a:fld id="{7C414AED-89CE-4A48-8B2B-1B3A5C68EA2A}" type="slidenum">
              <a:rPr lang="en-US" smtClean="0"/>
              <a:t>19</a:t>
            </a:fld>
            <a:endParaRPr lang="en-US" dirty="0"/>
          </a:p>
        </p:txBody>
      </p:sp>
      <p:pic>
        <p:nvPicPr>
          <p:cNvPr id="6" name="Graphic 5" descr="Tugboat">
            <a:extLst>
              <a:ext uri="{FF2B5EF4-FFF2-40B4-BE49-F238E27FC236}">
                <a16:creationId xmlns:a16="http://schemas.microsoft.com/office/drawing/2014/main" id="{47C31036-F66D-4BA0-B031-9E7C330A48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2948" y="1589518"/>
            <a:ext cx="1888273" cy="1888273"/>
          </a:xfrm>
          <a:prstGeom prst="rect">
            <a:avLst/>
          </a:prstGeom>
        </p:spPr>
      </p:pic>
    </p:spTree>
    <p:extLst>
      <p:ext uri="{BB962C8B-B14F-4D97-AF65-F5344CB8AC3E}">
        <p14:creationId xmlns:p14="http://schemas.microsoft.com/office/powerpoint/2010/main" val="284977016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2F16-014B-419C-A514-DBF7DCAC5395}"/>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7AC77E15-5236-4F37-B96B-55325C6E79BD}"/>
              </a:ext>
            </a:extLst>
          </p:cNvPr>
          <p:cNvSpPr>
            <a:spLocks noGrp="1"/>
          </p:cNvSpPr>
          <p:nvPr>
            <p:ph idx="1"/>
          </p:nvPr>
        </p:nvSpPr>
        <p:spPr/>
        <p:txBody>
          <a:bodyPr/>
          <a:lstStyle/>
          <a:p>
            <a:r>
              <a:rPr lang="en-US" dirty="0"/>
              <a:t>Review quality for Blue Water Navy reviews for March, April and May 2020</a:t>
            </a:r>
          </a:p>
          <a:p>
            <a:endParaRPr lang="en-US" dirty="0"/>
          </a:p>
          <a:p>
            <a:r>
              <a:rPr lang="en-US" dirty="0"/>
              <a:t>Review high error categories for Blue Water Navy cases</a:t>
            </a:r>
          </a:p>
          <a:p>
            <a:pPr marL="0" indent="0">
              <a:buNone/>
            </a:pPr>
            <a:endParaRPr lang="en-US" dirty="0"/>
          </a:p>
          <a:p>
            <a:r>
              <a:rPr lang="en-US" dirty="0"/>
              <a:t>Review Ship Locator Tool</a:t>
            </a:r>
          </a:p>
        </p:txBody>
      </p:sp>
      <p:sp>
        <p:nvSpPr>
          <p:cNvPr id="4" name="Slide Number Placeholder 3">
            <a:extLst>
              <a:ext uri="{FF2B5EF4-FFF2-40B4-BE49-F238E27FC236}">
                <a16:creationId xmlns:a16="http://schemas.microsoft.com/office/drawing/2014/main" id="{EA2EF690-5F3A-4CE9-BCD4-43D8A9982BE2}"/>
              </a:ext>
            </a:extLst>
          </p:cNvPr>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244898297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5AFE8-B838-4D2F-BDB8-22EB34789EE9}"/>
              </a:ext>
            </a:extLst>
          </p:cNvPr>
          <p:cNvSpPr>
            <a:spLocks noGrp="1"/>
          </p:cNvSpPr>
          <p:nvPr>
            <p:ph type="title"/>
          </p:nvPr>
        </p:nvSpPr>
        <p:spPr>
          <a:xfrm>
            <a:off x="3244906" y="0"/>
            <a:ext cx="8947094" cy="1205713"/>
          </a:xfrm>
        </p:spPr>
        <p:txBody>
          <a:bodyPr/>
          <a:lstStyle/>
          <a:p>
            <a:r>
              <a:rPr lang="en-US" dirty="0"/>
              <a:t>Objectives</a:t>
            </a:r>
          </a:p>
        </p:txBody>
      </p:sp>
      <p:sp>
        <p:nvSpPr>
          <p:cNvPr id="3" name="Content Placeholder 2">
            <a:extLst>
              <a:ext uri="{FF2B5EF4-FFF2-40B4-BE49-F238E27FC236}">
                <a16:creationId xmlns:a16="http://schemas.microsoft.com/office/drawing/2014/main" id="{9C91E080-6174-471B-9F15-5AD792897F93}"/>
              </a:ext>
            </a:extLst>
          </p:cNvPr>
          <p:cNvSpPr>
            <a:spLocks noGrp="1"/>
          </p:cNvSpPr>
          <p:nvPr>
            <p:ph idx="1"/>
          </p:nvPr>
        </p:nvSpPr>
        <p:spPr>
          <a:xfrm>
            <a:off x="838200" y="1473200"/>
            <a:ext cx="10515600" cy="4703763"/>
          </a:xfrm>
        </p:spPr>
        <p:txBody>
          <a:bodyPr>
            <a:normAutofit/>
          </a:bodyPr>
          <a:lstStyle/>
          <a:p>
            <a:pPr marL="914400" lvl="2" indent="0">
              <a:buNone/>
            </a:pPr>
            <a:endParaRPr lang="en-US" dirty="0"/>
          </a:p>
          <a:p>
            <a:pPr lvl="1">
              <a:buClr>
                <a:schemeClr val="accent2"/>
              </a:buClr>
            </a:pPr>
            <a:r>
              <a:rPr lang="en-US" dirty="0"/>
              <a:t>Develop a comprehensive understanding how the Ship Locator Tool (SLT) specialist and/or RRT verifies information inputted into the SLT</a:t>
            </a:r>
          </a:p>
          <a:p>
            <a:pPr lvl="1">
              <a:buClr>
                <a:schemeClr val="accent2"/>
              </a:buClr>
            </a:pPr>
            <a:endParaRPr lang="en-US" dirty="0"/>
          </a:p>
          <a:p>
            <a:pPr lvl="1">
              <a:buClr>
                <a:schemeClr val="accent2"/>
              </a:buClr>
            </a:pPr>
            <a:r>
              <a:rPr lang="en-US" dirty="0"/>
              <a:t>Discuss the SLT’s four functions and how they are utilized when making an eligibility determination following the BWN SOP</a:t>
            </a:r>
          </a:p>
          <a:p>
            <a:endParaRPr lang="en-US" dirty="0"/>
          </a:p>
        </p:txBody>
      </p:sp>
    </p:spTree>
    <p:extLst>
      <p:ext uri="{BB962C8B-B14F-4D97-AF65-F5344CB8AC3E}">
        <p14:creationId xmlns:p14="http://schemas.microsoft.com/office/powerpoint/2010/main" val="1861812790"/>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6170-4454-439E-A142-2240C9ADE27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F4195382-7C63-4F8E-A47E-11BEBBDA67AC}"/>
              </a:ext>
            </a:extLst>
          </p:cNvPr>
          <p:cNvSpPr>
            <a:spLocks noGrp="1"/>
          </p:cNvSpPr>
          <p:nvPr>
            <p:ph idx="1"/>
          </p:nvPr>
        </p:nvSpPr>
        <p:spPr/>
        <p:txBody>
          <a:bodyPr/>
          <a:lstStyle/>
          <a:p>
            <a:pPr>
              <a:buFont typeface="Wingdings" panose="05000000000000000000" pitchFamily="2" charset="2"/>
              <a:buChar char="Ø"/>
            </a:pPr>
            <a:r>
              <a:rPr lang="pt-BR" sz="2000" b="1" dirty="0"/>
              <a:t>M21-1 Part IV.ii.1.H.1, Developing Claims for Service Connection on Herbicide Exposure</a:t>
            </a:r>
          </a:p>
          <a:p>
            <a:pPr>
              <a:buFont typeface="Wingdings" panose="05000000000000000000" pitchFamily="2" charset="2"/>
              <a:buChar char="Ø"/>
            </a:pPr>
            <a:endParaRPr lang="pt-BR" sz="2000" b="1" dirty="0"/>
          </a:p>
          <a:p>
            <a:pPr>
              <a:buFont typeface="Wingdings" panose="05000000000000000000" pitchFamily="2" charset="2"/>
              <a:buChar char="Ø"/>
            </a:pPr>
            <a:r>
              <a:rPr lang="pt-BR" sz="2000" b="1" dirty="0"/>
              <a:t>Public Law (PL) 116-23</a:t>
            </a:r>
          </a:p>
          <a:p>
            <a:pPr marL="0" indent="0">
              <a:buNone/>
            </a:pPr>
            <a:endParaRPr lang="pt-BR" sz="2000" b="1" dirty="0"/>
          </a:p>
          <a:p>
            <a:pPr>
              <a:buFont typeface="Wingdings" panose="05000000000000000000" pitchFamily="2" charset="2"/>
              <a:buChar char="Ø"/>
            </a:pPr>
            <a:r>
              <a:rPr lang="pt-BR" sz="2000" b="1" dirty="0"/>
              <a:t>38 CFR 3.309 (e)</a:t>
            </a:r>
          </a:p>
          <a:p>
            <a:pPr>
              <a:buFont typeface="Wingdings" panose="05000000000000000000" pitchFamily="2" charset="2"/>
              <a:buChar char="Ø"/>
            </a:pPr>
            <a:endParaRPr lang="pt-BR" sz="2000" b="1" dirty="0"/>
          </a:p>
          <a:p>
            <a:pPr>
              <a:buFont typeface="Wingdings" panose="05000000000000000000" pitchFamily="2" charset="2"/>
              <a:buChar char="Ø"/>
            </a:pPr>
            <a:r>
              <a:rPr lang="pt-BR" sz="2000" b="1" dirty="0"/>
              <a:t>Blue Water Navy Centralized Processing Standard Operating Procedure (SOP) Version 9, June 5, 2020</a:t>
            </a:r>
          </a:p>
          <a:p>
            <a:pPr>
              <a:buFont typeface="Wingdings" panose="05000000000000000000" pitchFamily="2" charset="2"/>
              <a:buChar char="Ø"/>
            </a:pPr>
            <a:endParaRPr lang="pt-BR" sz="2000" b="1" dirty="0"/>
          </a:p>
          <a:p>
            <a:pPr>
              <a:buFont typeface="Wingdings" panose="05000000000000000000" pitchFamily="2" charset="2"/>
              <a:buChar char="Ø"/>
            </a:pPr>
            <a:r>
              <a:rPr lang="pt-BR" sz="2000" b="1" dirty="0"/>
              <a:t>Records Research Team Standard Operating Procedure (SOP) Version 6, April 20, 2020</a:t>
            </a:r>
            <a:endParaRPr lang="en-US" sz="2000" dirty="0"/>
          </a:p>
        </p:txBody>
      </p:sp>
      <p:sp>
        <p:nvSpPr>
          <p:cNvPr id="4" name="Slide Number Placeholder 3">
            <a:extLst>
              <a:ext uri="{FF2B5EF4-FFF2-40B4-BE49-F238E27FC236}">
                <a16:creationId xmlns:a16="http://schemas.microsoft.com/office/drawing/2014/main" id="{73BDD982-7B09-458F-A6A7-EA5D91AD582E}"/>
              </a:ext>
            </a:extLst>
          </p:cNvPr>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380497245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D1C6-F33E-4C4B-9099-3C7CBDF512DA}"/>
              </a:ext>
            </a:extLst>
          </p:cNvPr>
          <p:cNvSpPr>
            <a:spLocks noGrp="1"/>
          </p:cNvSpPr>
          <p:nvPr>
            <p:ph type="title"/>
          </p:nvPr>
        </p:nvSpPr>
        <p:spPr>
          <a:xfrm>
            <a:off x="3252998" y="0"/>
            <a:ext cx="8939002" cy="1325563"/>
          </a:xfrm>
        </p:spPr>
        <p:txBody>
          <a:bodyPr/>
          <a:lstStyle/>
          <a:p>
            <a:r>
              <a:rPr lang="en-US" dirty="0"/>
              <a:t>SLT Data Input Determinations	</a:t>
            </a:r>
          </a:p>
        </p:txBody>
      </p:sp>
      <p:sp>
        <p:nvSpPr>
          <p:cNvPr id="3" name="Content Placeholder 2">
            <a:extLst>
              <a:ext uri="{FF2B5EF4-FFF2-40B4-BE49-F238E27FC236}">
                <a16:creationId xmlns:a16="http://schemas.microsoft.com/office/drawing/2014/main" id="{570F5131-5D47-44D4-BF27-25340E030492}"/>
              </a:ext>
            </a:extLst>
          </p:cNvPr>
          <p:cNvSpPr>
            <a:spLocks noGrp="1"/>
          </p:cNvSpPr>
          <p:nvPr>
            <p:ph idx="1"/>
          </p:nvPr>
        </p:nvSpPr>
        <p:spPr/>
        <p:txBody>
          <a:bodyPr>
            <a:normAutofit/>
          </a:bodyPr>
          <a:lstStyle/>
          <a:p>
            <a:pPr lvl="1"/>
            <a:r>
              <a:rPr lang="en-US" sz="2000" b="1" dirty="0"/>
              <a:t>Determining the Veterans’ dates of assignments/dates aboard ships during the AO presumptive period from January 9, 1962 to May 7, 1975</a:t>
            </a:r>
          </a:p>
          <a:p>
            <a:pPr marL="457200" lvl="1" indent="0">
              <a:buClr>
                <a:srgbClr val="0000CC"/>
              </a:buClr>
              <a:buNone/>
            </a:pPr>
            <a:endParaRPr lang="en-US" sz="2000" b="1" dirty="0"/>
          </a:p>
          <a:p>
            <a:pPr lvl="3">
              <a:buClr>
                <a:schemeClr val="accent2"/>
              </a:buClr>
              <a:buFont typeface="Wingdings" panose="05000000000000000000" pitchFamily="2" charset="2"/>
              <a:buChar char="§"/>
            </a:pPr>
            <a:r>
              <a:rPr lang="en-US" dirty="0"/>
              <a:t>Enlisted personnel records</a:t>
            </a:r>
          </a:p>
          <a:p>
            <a:pPr marL="1371600" lvl="3" indent="0">
              <a:buClr>
                <a:schemeClr val="accent2"/>
              </a:buClr>
              <a:buNone/>
            </a:pPr>
            <a:endParaRPr lang="en-US" dirty="0"/>
          </a:p>
          <a:p>
            <a:pPr lvl="3">
              <a:buClr>
                <a:schemeClr val="accent2"/>
              </a:buClr>
              <a:buFont typeface="Wingdings" panose="05000000000000000000" pitchFamily="2" charset="2"/>
              <a:buChar char="§"/>
            </a:pPr>
            <a:r>
              <a:rPr lang="en-US" dirty="0"/>
              <a:t>Officer personnel records</a:t>
            </a:r>
          </a:p>
          <a:p>
            <a:pPr marL="1371600" lvl="3" indent="0">
              <a:buClr>
                <a:schemeClr val="accent2"/>
              </a:buClr>
              <a:buNone/>
            </a:pPr>
            <a:endParaRPr lang="en-US" dirty="0"/>
          </a:p>
          <a:p>
            <a:pPr lvl="3">
              <a:buClr>
                <a:schemeClr val="accent2"/>
              </a:buClr>
              <a:buFont typeface="Wingdings" panose="05000000000000000000" pitchFamily="2" charset="2"/>
              <a:buChar char="§"/>
            </a:pPr>
            <a:r>
              <a:rPr lang="en-US" dirty="0"/>
              <a:t>Abstract of Service and Medical History</a:t>
            </a:r>
          </a:p>
          <a:p>
            <a:pPr marL="1371600" lvl="3" indent="0">
              <a:buClr>
                <a:schemeClr val="accent2"/>
              </a:buClr>
              <a:buNone/>
            </a:pPr>
            <a:endParaRPr lang="en-US" dirty="0"/>
          </a:p>
          <a:p>
            <a:pPr lvl="3">
              <a:buClr>
                <a:schemeClr val="accent2"/>
              </a:buClr>
              <a:buFont typeface="Wingdings" panose="05000000000000000000" pitchFamily="2" charset="2"/>
              <a:buChar char="§"/>
            </a:pPr>
            <a:r>
              <a:rPr lang="en-US" dirty="0"/>
              <a:t>DD Form 214 and other service personnel records considerations		</a:t>
            </a:r>
          </a:p>
          <a:p>
            <a:pPr marL="1371600" lvl="3" indent="0">
              <a:buClr>
                <a:schemeClr val="accent2"/>
              </a:buClr>
              <a:buNone/>
            </a:pPr>
            <a:endParaRPr lang="en-US" sz="1500" dirty="0"/>
          </a:p>
        </p:txBody>
      </p:sp>
    </p:spTree>
    <p:extLst>
      <p:ext uri="{BB962C8B-B14F-4D97-AF65-F5344CB8AC3E}">
        <p14:creationId xmlns:p14="http://schemas.microsoft.com/office/powerpoint/2010/main" val="305316266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0E1C-2E3A-4D7B-9BA4-FB455273BD85}"/>
              </a:ext>
            </a:extLst>
          </p:cNvPr>
          <p:cNvSpPr>
            <a:spLocks noGrp="1"/>
          </p:cNvSpPr>
          <p:nvPr>
            <p:ph type="title"/>
          </p:nvPr>
        </p:nvSpPr>
        <p:spPr/>
        <p:txBody>
          <a:bodyPr/>
          <a:lstStyle/>
          <a:p>
            <a:r>
              <a:rPr lang="en-US" dirty="0"/>
              <a:t>Enlisted Veterans’ Data Considerations</a:t>
            </a:r>
          </a:p>
        </p:txBody>
      </p:sp>
      <p:sp>
        <p:nvSpPr>
          <p:cNvPr id="3" name="Content Placeholder 2">
            <a:extLst>
              <a:ext uri="{FF2B5EF4-FFF2-40B4-BE49-F238E27FC236}">
                <a16:creationId xmlns:a16="http://schemas.microsoft.com/office/drawing/2014/main" id="{E3A346D0-F8F1-4208-B7B8-0A502D285943}"/>
              </a:ext>
            </a:extLst>
          </p:cNvPr>
          <p:cNvSpPr>
            <a:spLocks noGrp="1"/>
          </p:cNvSpPr>
          <p:nvPr>
            <p:ph idx="1"/>
          </p:nvPr>
        </p:nvSpPr>
        <p:spPr/>
        <p:txBody>
          <a:bodyPr/>
          <a:lstStyle/>
          <a:p>
            <a:pPr marL="0" indent="0">
              <a:buNone/>
            </a:pPr>
            <a:r>
              <a:rPr lang="en-US" sz="1600" b="1" dirty="0"/>
              <a:t>Enlisted Veterans assignments are generally located “Transfers and Receipts” documents found in the Veterans’ service personnel records and typically includes the following information:</a:t>
            </a:r>
          </a:p>
          <a:p>
            <a:pPr marL="0" indent="0">
              <a:buNone/>
            </a:pPr>
            <a:endParaRPr lang="en-US" sz="1500" dirty="0"/>
          </a:p>
          <a:p>
            <a:r>
              <a:rPr lang="en-US" sz="1800" dirty="0"/>
              <a:t>Current assignment location</a:t>
            </a:r>
          </a:p>
          <a:p>
            <a:r>
              <a:rPr lang="en-US" sz="1800" dirty="0"/>
              <a:t>The new location (Ship/Squadron/Military Base) that the servicemember is going to be transferred to</a:t>
            </a:r>
          </a:p>
          <a:p>
            <a:r>
              <a:rPr lang="en-US" sz="1800" dirty="0"/>
              <a:t>The date of the transfer</a:t>
            </a:r>
          </a:p>
          <a:p>
            <a:r>
              <a:rPr lang="en-US" sz="1800" dirty="0"/>
              <a:t>The date the servicemember reported to the new location</a:t>
            </a:r>
          </a:p>
          <a:p>
            <a:r>
              <a:rPr lang="en-US" sz="1800" dirty="0"/>
              <a:t>Temporary assignments </a:t>
            </a:r>
          </a:p>
          <a:p>
            <a:r>
              <a:rPr lang="en-US" sz="1800" dirty="0"/>
              <a:t>For Future Transfer (FFT) assignments/dates (</a:t>
            </a:r>
            <a:r>
              <a:rPr lang="en-US" sz="1800" dirty="0" err="1"/>
              <a:t>ie</a:t>
            </a:r>
            <a:r>
              <a:rPr lang="en-US" sz="1800" dirty="0"/>
              <a:t>, Naval Station in Subic Bay FFT USS Midway)</a:t>
            </a:r>
          </a:p>
          <a:p>
            <a:pPr marL="0" indent="0">
              <a:buClr>
                <a:srgbClr val="0000CC"/>
              </a:buClr>
              <a:buNone/>
            </a:pPr>
            <a:endParaRPr lang="en-US" sz="1500" dirty="0"/>
          </a:p>
          <a:p>
            <a:pPr marL="0" indent="0">
              <a:buClr>
                <a:srgbClr val="0000CC"/>
              </a:buClr>
              <a:buNone/>
            </a:pPr>
            <a:r>
              <a:rPr lang="en-US" sz="1500" dirty="0"/>
              <a:t>Personnel records also contain records of the Veteran’s leave &amp; absence which also needs to be considered </a:t>
            </a:r>
          </a:p>
          <a:p>
            <a:pPr marL="0" indent="0">
              <a:buClr>
                <a:srgbClr val="0000CC"/>
              </a:buClr>
              <a:buNone/>
            </a:pPr>
            <a:endParaRPr lang="en-US" sz="1500" dirty="0"/>
          </a:p>
          <a:p>
            <a:pPr marL="0" indent="0">
              <a:buClr>
                <a:srgbClr val="0000CC"/>
              </a:buClr>
              <a:buNone/>
            </a:pPr>
            <a:r>
              <a:rPr lang="en-US" sz="1500" dirty="0"/>
              <a:t>If attached to Squadron, need to research the Dictionary of American Naval Aviation Squadrons Volume 1 and 2</a:t>
            </a:r>
          </a:p>
          <a:p>
            <a:pPr marL="0" indent="0">
              <a:buClr>
                <a:srgbClr val="0000CC"/>
              </a:buClr>
              <a:buNone/>
            </a:pPr>
            <a:endParaRPr lang="en-US" sz="1500" dirty="0"/>
          </a:p>
          <a:p>
            <a:pPr marL="0" indent="0">
              <a:buClr>
                <a:srgbClr val="0000CC"/>
              </a:buClr>
              <a:buNone/>
            </a:pPr>
            <a:r>
              <a:rPr lang="en-US" sz="1500" dirty="0"/>
              <a:t>DD Form 214 awards sometimes list specific naval operations (</a:t>
            </a:r>
            <a:r>
              <a:rPr lang="en-US" sz="1500" dirty="0" err="1"/>
              <a:t>ie</a:t>
            </a:r>
            <a:r>
              <a:rPr lang="en-US" sz="1500" dirty="0"/>
              <a:t> Operation Frequent Wind/Operation Eagle Pull)</a:t>
            </a:r>
          </a:p>
          <a:p>
            <a:pPr marL="0" indent="0" algn="ctr">
              <a:buNone/>
            </a:pPr>
            <a:endParaRPr lang="en-US" dirty="0"/>
          </a:p>
        </p:txBody>
      </p:sp>
      <p:sp>
        <p:nvSpPr>
          <p:cNvPr id="4" name="Slide Number Placeholder 3">
            <a:extLst>
              <a:ext uri="{FF2B5EF4-FFF2-40B4-BE49-F238E27FC236}">
                <a16:creationId xmlns:a16="http://schemas.microsoft.com/office/drawing/2014/main" id="{2D2D0700-DD80-4F57-A753-B6BB3CDDADAB}"/>
              </a:ext>
            </a:extLst>
          </p:cNvPr>
          <p:cNvSpPr>
            <a:spLocks noGrp="1"/>
          </p:cNvSpPr>
          <p:nvPr>
            <p:ph type="sldNum" sz="quarter" idx="10"/>
          </p:nvPr>
        </p:nvSpPr>
        <p:spPr/>
        <p:txBody>
          <a:bodyPr/>
          <a:lstStyle/>
          <a:p>
            <a:fld id="{7C414AED-89CE-4A48-8B2B-1B3A5C68EA2A}" type="slidenum">
              <a:rPr lang="en-US" smtClean="0"/>
              <a:t>23</a:t>
            </a:fld>
            <a:endParaRPr lang="en-US" dirty="0"/>
          </a:p>
        </p:txBody>
      </p:sp>
    </p:spTree>
    <p:extLst>
      <p:ext uri="{BB962C8B-B14F-4D97-AF65-F5344CB8AC3E}">
        <p14:creationId xmlns:p14="http://schemas.microsoft.com/office/powerpoint/2010/main" val="242678440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4E18-1D8B-4CF0-895D-0E11EB23164A}"/>
              </a:ext>
            </a:extLst>
          </p:cNvPr>
          <p:cNvSpPr>
            <a:spLocks noGrp="1"/>
          </p:cNvSpPr>
          <p:nvPr>
            <p:ph type="title"/>
          </p:nvPr>
        </p:nvSpPr>
        <p:spPr/>
        <p:txBody>
          <a:bodyPr/>
          <a:lstStyle/>
          <a:p>
            <a:r>
              <a:rPr lang="en-US" dirty="0"/>
              <a:t>Commissioned Officer Data Considerations	</a:t>
            </a:r>
          </a:p>
        </p:txBody>
      </p:sp>
      <p:sp>
        <p:nvSpPr>
          <p:cNvPr id="3" name="Content Placeholder 2">
            <a:extLst>
              <a:ext uri="{FF2B5EF4-FFF2-40B4-BE49-F238E27FC236}">
                <a16:creationId xmlns:a16="http://schemas.microsoft.com/office/drawing/2014/main" id="{33FB6ED0-FECD-41BC-8B2C-FE3B301C0CB6}"/>
              </a:ext>
            </a:extLst>
          </p:cNvPr>
          <p:cNvSpPr>
            <a:spLocks noGrp="1"/>
          </p:cNvSpPr>
          <p:nvPr>
            <p:ph idx="1"/>
          </p:nvPr>
        </p:nvSpPr>
        <p:spPr/>
        <p:txBody>
          <a:bodyPr/>
          <a:lstStyle/>
          <a:p>
            <a:pPr marL="0" indent="0">
              <a:buNone/>
            </a:pPr>
            <a:r>
              <a:rPr lang="en-US" sz="1500" b="1" dirty="0"/>
              <a:t>Commissioned Officer Veterans (sometimes Petty Officers) assignments are generally located on “Report of Fitness of Officers” documents found in the Veterans’ service personnel records and typically includes the following information:</a:t>
            </a:r>
          </a:p>
          <a:p>
            <a:pPr marL="0" indent="0">
              <a:buNone/>
            </a:pPr>
            <a:endParaRPr lang="en-US" sz="1500" b="1" dirty="0"/>
          </a:p>
          <a:p>
            <a:pPr>
              <a:buClr>
                <a:srgbClr val="FF3300"/>
              </a:buClr>
              <a:buFont typeface="Wingdings" panose="05000000000000000000" pitchFamily="2" charset="2"/>
              <a:buChar char="§"/>
            </a:pPr>
            <a:r>
              <a:rPr lang="en-US" sz="1500" dirty="0"/>
              <a:t>Current assignment location/station</a:t>
            </a:r>
          </a:p>
          <a:p>
            <a:pPr>
              <a:buClr>
                <a:srgbClr val="FF3300"/>
              </a:buClr>
              <a:buFont typeface="Wingdings" panose="05000000000000000000" pitchFamily="2" charset="2"/>
              <a:buChar char="§"/>
            </a:pPr>
            <a:r>
              <a:rPr lang="en-US" sz="1500" dirty="0"/>
              <a:t>Date the Veteran reported to respective station</a:t>
            </a:r>
          </a:p>
          <a:p>
            <a:pPr>
              <a:buClr>
                <a:srgbClr val="FF3300"/>
              </a:buClr>
              <a:buFont typeface="Wingdings" panose="05000000000000000000" pitchFamily="2" charset="2"/>
              <a:buChar char="§"/>
            </a:pPr>
            <a:r>
              <a:rPr lang="en-US" sz="1500" dirty="0"/>
              <a:t>Time period of the report</a:t>
            </a:r>
          </a:p>
          <a:p>
            <a:pPr>
              <a:buClr>
                <a:srgbClr val="FF3300"/>
              </a:buClr>
              <a:buFont typeface="Wingdings" panose="05000000000000000000" pitchFamily="2" charset="2"/>
              <a:buChar char="§"/>
            </a:pPr>
            <a:r>
              <a:rPr lang="en-US" sz="1500" dirty="0"/>
              <a:t>Primary Duties</a:t>
            </a:r>
          </a:p>
          <a:p>
            <a:pPr>
              <a:buClr>
                <a:srgbClr val="FF3300"/>
              </a:buClr>
              <a:buFont typeface="Wingdings" panose="05000000000000000000" pitchFamily="2" charset="2"/>
              <a:buChar char="§"/>
            </a:pPr>
            <a:r>
              <a:rPr lang="en-US" sz="1500" dirty="0"/>
              <a:t>Name/location of Station/Ship</a:t>
            </a:r>
          </a:p>
          <a:p>
            <a:pPr>
              <a:buClr>
                <a:srgbClr val="FF3300"/>
              </a:buClr>
              <a:buFont typeface="Wingdings" panose="05000000000000000000" pitchFamily="2" charset="2"/>
              <a:buChar char="§"/>
            </a:pPr>
            <a:r>
              <a:rPr lang="en-US" sz="1500" dirty="0"/>
              <a:t>Performance narrative (sometimes can be very useful as they sometimes include information on TDYs)</a:t>
            </a:r>
          </a:p>
          <a:p>
            <a:pPr marL="0" indent="0">
              <a:buNone/>
            </a:pPr>
            <a:endParaRPr lang="en-US" sz="1500" dirty="0"/>
          </a:p>
          <a:p>
            <a:pPr marL="0" indent="0">
              <a:buClr>
                <a:srgbClr val="0000CC"/>
              </a:buClr>
              <a:buNone/>
            </a:pPr>
            <a:r>
              <a:rPr lang="en-US" sz="1500" dirty="0"/>
              <a:t>Personnel records also contain records of the Veteran’s leave &amp; absence which also needs to be considered </a:t>
            </a:r>
          </a:p>
          <a:p>
            <a:pPr marL="0" indent="0">
              <a:buClr>
                <a:srgbClr val="0000CC"/>
              </a:buClr>
              <a:buNone/>
            </a:pPr>
            <a:endParaRPr lang="en-US" sz="1500" dirty="0"/>
          </a:p>
          <a:p>
            <a:pPr marL="0" indent="0">
              <a:buClr>
                <a:srgbClr val="0000CC"/>
              </a:buClr>
              <a:buNone/>
            </a:pPr>
            <a:r>
              <a:rPr lang="en-US" sz="1500" dirty="0"/>
              <a:t>If attached to Squadron, need to research the Dictionary of American Naval Aviation Squadrons Volume 1 and 2</a:t>
            </a:r>
          </a:p>
          <a:p>
            <a:pPr marL="0" indent="0">
              <a:buClr>
                <a:srgbClr val="0000CC"/>
              </a:buClr>
              <a:buNone/>
            </a:pPr>
            <a:endParaRPr lang="en-US" sz="1500" dirty="0"/>
          </a:p>
          <a:p>
            <a:pPr marL="0" indent="0">
              <a:buClr>
                <a:srgbClr val="0000CC"/>
              </a:buClr>
              <a:buNone/>
            </a:pPr>
            <a:r>
              <a:rPr lang="en-US" sz="1500" dirty="0"/>
              <a:t>DD Form 214 awards sometimes list specific naval operations</a:t>
            </a:r>
          </a:p>
        </p:txBody>
      </p:sp>
      <p:sp>
        <p:nvSpPr>
          <p:cNvPr id="4" name="Slide Number Placeholder 3">
            <a:extLst>
              <a:ext uri="{FF2B5EF4-FFF2-40B4-BE49-F238E27FC236}">
                <a16:creationId xmlns:a16="http://schemas.microsoft.com/office/drawing/2014/main" id="{31C797D3-CE54-4C4B-9CEA-970ED7C6FFE6}"/>
              </a:ext>
            </a:extLst>
          </p:cNvPr>
          <p:cNvSpPr>
            <a:spLocks noGrp="1"/>
          </p:cNvSpPr>
          <p:nvPr>
            <p:ph type="sldNum" sz="quarter" idx="10"/>
          </p:nvPr>
        </p:nvSpPr>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414172456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69FC-E630-4950-9FA3-447ED5E58200}"/>
              </a:ext>
            </a:extLst>
          </p:cNvPr>
          <p:cNvSpPr>
            <a:spLocks noGrp="1"/>
          </p:cNvSpPr>
          <p:nvPr>
            <p:ph type="title"/>
          </p:nvPr>
        </p:nvSpPr>
        <p:spPr/>
        <p:txBody>
          <a:bodyPr/>
          <a:lstStyle/>
          <a:p>
            <a:r>
              <a:rPr lang="en-US" dirty="0"/>
              <a:t>Transfers and Receipts example</a:t>
            </a:r>
          </a:p>
        </p:txBody>
      </p:sp>
      <p:sp>
        <p:nvSpPr>
          <p:cNvPr id="4" name="Slide Number Placeholder 3">
            <a:extLst>
              <a:ext uri="{FF2B5EF4-FFF2-40B4-BE49-F238E27FC236}">
                <a16:creationId xmlns:a16="http://schemas.microsoft.com/office/drawing/2014/main" id="{71674AE0-6CD2-4675-A0E4-42142B5EA559}"/>
              </a:ext>
            </a:extLst>
          </p:cNvPr>
          <p:cNvSpPr>
            <a:spLocks noGrp="1"/>
          </p:cNvSpPr>
          <p:nvPr>
            <p:ph type="sldNum" sz="quarter" idx="10"/>
          </p:nvPr>
        </p:nvSpPr>
        <p:spPr/>
        <p:txBody>
          <a:bodyPr/>
          <a:lstStyle/>
          <a:p>
            <a:fld id="{7C414AED-89CE-4A48-8B2B-1B3A5C68EA2A}" type="slidenum">
              <a:rPr lang="en-US" smtClean="0"/>
              <a:t>25</a:t>
            </a:fld>
            <a:endParaRPr lang="en-US" dirty="0"/>
          </a:p>
        </p:txBody>
      </p:sp>
      <p:pic>
        <p:nvPicPr>
          <p:cNvPr id="5" name="Content Placeholder 4">
            <a:extLst>
              <a:ext uri="{FF2B5EF4-FFF2-40B4-BE49-F238E27FC236}">
                <a16:creationId xmlns:a16="http://schemas.microsoft.com/office/drawing/2014/main" id="{9F26D48D-14F5-46F4-9773-FA0F19074821}"/>
              </a:ext>
            </a:extLst>
          </p:cNvPr>
          <p:cNvPicPr>
            <a:picLocks noGrp="1"/>
          </p:cNvPicPr>
          <p:nvPr>
            <p:ph idx="1"/>
          </p:nvPr>
        </p:nvPicPr>
        <p:blipFill>
          <a:blip r:embed="rId2"/>
          <a:stretch>
            <a:fillRect/>
          </a:stretch>
        </p:blipFill>
        <p:spPr>
          <a:xfrm>
            <a:off x="847725" y="1888232"/>
            <a:ext cx="10871695" cy="4094361"/>
          </a:xfrm>
          <a:prstGeom prst="rect">
            <a:avLst/>
          </a:prstGeom>
        </p:spPr>
      </p:pic>
      <p:sp>
        <p:nvSpPr>
          <p:cNvPr id="6" name="Rectangle 5">
            <a:extLst>
              <a:ext uri="{FF2B5EF4-FFF2-40B4-BE49-F238E27FC236}">
                <a16:creationId xmlns:a16="http://schemas.microsoft.com/office/drawing/2014/main" id="{562AAC62-F5DA-4DC0-B614-C05BB38BFDA6}"/>
              </a:ext>
            </a:extLst>
          </p:cNvPr>
          <p:cNvSpPr/>
          <p:nvPr/>
        </p:nvSpPr>
        <p:spPr bwMode="auto">
          <a:xfrm>
            <a:off x="6096000" y="3313651"/>
            <a:ext cx="3744286" cy="662731"/>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7" name="Rectangle 6">
            <a:extLst>
              <a:ext uri="{FF2B5EF4-FFF2-40B4-BE49-F238E27FC236}">
                <a16:creationId xmlns:a16="http://schemas.microsoft.com/office/drawing/2014/main" id="{4B5268DD-64A7-4D7D-A214-1663D73E7388}"/>
              </a:ext>
            </a:extLst>
          </p:cNvPr>
          <p:cNvSpPr/>
          <p:nvPr/>
        </p:nvSpPr>
        <p:spPr bwMode="auto">
          <a:xfrm>
            <a:off x="7826928" y="5100506"/>
            <a:ext cx="3229762" cy="595619"/>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296749504"/>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87FD-F9BB-4761-8EAE-827FD1A8F2B3}"/>
              </a:ext>
            </a:extLst>
          </p:cNvPr>
          <p:cNvSpPr>
            <a:spLocks noGrp="1"/>
          </p:cNvSpPr>
          <p:nvPr>
            <p:ph type="title"/>
          </p:nvPr>
        </p:nvSpPr>
        <p:spPr/>
        <p:txBody>
          <a:bodyPr/>
          <a:lstStyle/>
          <a:p>
            <a:r>
              <a:rPr lang="en-US" dirty="0"/>
              <a:t>Report on the Fitness of Officers example</a:t>
            </a:r>
          </a:p>
        </p:txBody>
      </p:sp>
      <p:sp>
        <p:nvSpPr>
          <p:cNvPr id="4" name="Slide Number Placeholder 3">
            <a:extLst>
              <a:ext uri="{FF2B5EF4-FFF2-40B4-BE49-F238E27FC236}">
                <a16:creationId xmlns:a16="http://schemas.microsoft.com/office/drawing/2014/main" id="{C62187B0-976C-444A-8DE0-BBB785283A81}"/>
              </a:ext>
            </a:extLst>
          </p:cNvPr>
          <p:cNvSpPr>
            <a:spLocks noGrp="1"/>
          </p:cNvSpPr>
          <p:nvPr>
            <p:ph type="sldNum" sz="quarter" idx="10"/>
          </p:nvPr>
        </p:nvSpPr>
        <p:spPr/>
        <p:txBody>
          <a:bodyPr/>
          <a:lstStyle/>
          <a:p>
            <a:fld id="{7C414AED-89CE-4A48-8B2B-1B3A5C68EA2A}" type="slidenum">
              <a:rPr lang="en-US" smtClean="0"/>
              <a:t>26</a:t>
            </a:fld>
            <a:endParaRPr lang="en-US" dirty="0"/>
          </a:p>
        </p:txBody>
      </p:sp>
      <p:pic>
        <p:nvPicPr>
          <p:cNvPr id="5" name="Content Placeholder 4">
            <a:extLst>
              <a:ext uri="{FF2B5EF4-FFF2-40B4-BE49-F238E27FC236}">
                <a16:creationId xmlns:a16="http://schemas.microsoft.com/office/drawing/2014/main" id="{64943F81-DD2D-4C86-B932-B5FE4F3D3CFE}"/>
              </a:ext>
            </a:extLst>
          </p:cNvPr>
          <p:cNvPicPr>
            <a:picLocks noGrp="1"/>
          </p:cNvPicPr>
          <p:nvPr>
            <p:ph idx="1"/>
          </p:nvPr>
        </p:nvPicPr>
        <p:blipFill>
          <a:blip r:embed="rId2"/>
          <a:stretch>
            <a:fillRect/>
          </a:stretch>
        </p:blipFill>
        <p:spPr>
          <a:xfrm>
            <a:off x="820321" y="1463040"/>
            <a:ext cx="10871695" cy="1919011"/>
          </a:xfrm>
          <a:prstGeom prst="rect">
            <a:avLst/>
          </a:prstGeom>
          <a:solidFill>
            <a:schemeClr val="tx1"/>
          </a:solidFill>
        </p:spPr>
      </p:pic>
      <p:sp>
        <p:nvSpPr>
          <p:cNvPr id="8" name="Rectangle 7">
            <a:extLst>
              <a:ext uri="{FF2B5EF4-FFF2-40B4-BE49-F238E27FC236}">
                <a16:creationId xmlns:a16="http://schemas.microsoft.com/office/drawing/2014/main" id="{1A236237-4D2A-49FE-87E5-487BCAA91A00}"/>
              </a:ext>
            </a:extLst>
          </p:cNvPr>
          <p:cNvSpPr/>
          <p:nvPr/>
        </p:nvSpPr>
        <p:spPr bwMode="auto">
          <a:xfrm>
            <a:off x="964734" y="1585519"/>
            <a:ext cx="2810312" cy="21811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0" name="Rectangle 9">
            <a:extLst>
              <a:ext uri="{FF2B5EF4-FFF2-40B4-BE49-F238E27FC236}">
                <a16:creationId xmlns:a16="http://schemas.microsoft.com/office/drawing/2014/main" id="{8B62647E-B931-4551-BF71-64B20F600A6B}"/>
              </a:ext>
            </a:extLst>
          </p:cNvPr>
          <p:cNvSpPr/>
          <p:nvPr/>
        </p:nvSpPr>
        <p:spPr bwMode="auto">
          <a:xfrm>
            <a:off x="9429226" y="1585519"/>
            <a:ext cx="931178" cy="218114"/>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pic>
        <p:nvPicPr>
          <p:cNvPr id="12" name="Content Placeholder 4">
            <a:extLst>
              <a:ext uri="{FF2B5EF4-FFF2-40B4-BE49-F238E27FC236}">
                <a16:creationId xmlns:a16="http://schemas.microsoft.com/office/drawing/2014/main" id="{85C303C4-E1EF-4C12-9C92-3261B863FF5E}"/>
              </a:ext>
            </a:extLst>
          </p:cNvPr>
          <p:cNvPicPr>
            <a:picLocks/>
          </p:cNvPicPr>
          <p:nvPr/>
        </p:nvPicPr>
        <p:blipFill>
          <a:blip r:embed="rId3"/>
          <a:stretch>
            <a:fillRect/>
          </a:stretch>
        </p:blipFill>
        <p:spPr bwMode="auto">
          <a:xfrm>
            <a:off x="623093" y="3570515"/>
            <a:ext cx="11068923" cy="22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5DCF0F-2C2D-423A-948C-372998E1689B}"/>
              </a:ext>
            </a:extLst>
          </p:cNvPr>
          <p:cNvSpPr/>
          <p:nvPr/>
        </p:nvSpPr>
        <p:spPr bwMode="auto">
          <a:xfrm>
            <a:off x="1283516" y="3699545"/>
            <a:ext cx="3598877" cy="2684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6" name="Rectangle 5">
            <a:extLst>
              <a:ext uri="{FF2B5EF4-FFF2-40B4-BE49-F238E27FC236}">
                <a16:creationId xmlns:a16="http://schemas.microsoft.com/office/drawing/2014/main" id="{2B2AFF9D-32E7-4AA3-8624-19CF84BF22CC}"/>
              </a:ext>
            </a:extLst>
          </p:cNvPr>
          <p:cNvSpPr/>
          <p:nvPr/>
        </p:nvSpPr>
        <p:spPr bwMode="auto">
          <a:xfrm>
            <a:off x="9982899" y="3665770"/>
            <a:ext cx="925585" cy="268448"/>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effectLst/>
              <a:latin typeface="Tahoma" pitchFamily="34" charset="0"/>
            </a:endParaRPr>
          </a:p>
        </p:txBody>
      </p:sp>
    </p:spTree>
    <p:extLst>
      <p:ext uri="{BB962C8B-B14F-4D97-AF65-F5344CB8AC3E}">
        <p14:creationId xmlns:p14="http://schemas.microsoft.com/office/powerpoint/2010/main" val="407443914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B2E9-34E4-4D0E-8D68-8D3179EDC481}"/>
              </a:ext>
            </a:extLst>
          </p:cNvPr>
          <p:cNvSpPr>
            <a:spLocks noGrp="1"/>
          </p:cNvSpPr>
          <p:nvPr>
            <p:ph type="title"/>
          </p:nvPr>
        </p:nvSpPr>
        <p:spPr/>
        <p:txBody>
          <a:bodyPr/>
          <a:lstStyle/>
          <a:p>
            <a:r>
              <a:rPr lang="en-US" dirty="0"/>
              <a:t>Report on the Fitness of Officers example (continued)</a:t>
            </a:r>
          </a:p>
        </p:txBody>
      </p:sp>
      <p:sp>
        <p:nvSpPr>
          <p:cNvPr id="4" name="Slide Number Placeholder 3">
            <a:extLst>
              <a:ext uri="{FF2B5EF4-FFF2-40B4-BE49-F238E27FC236}">
                <a16:creationId xmlns:a16="http://schemas.microsoft.com/office/drawing/2014/main" id="{2C0055F6-D660-4B73-8753-E79963E87FE2}"/>
              </a:ext>
            </a:extLst>
          </p:cNvPr>
          <p:cNvSpPr>
            <a:spLocks noGrp="1"/>
          </p:cNvSpPr>
          <p:nvPr>
            <p:ph type="sldNum" sz="quarter" idx="10"/>
          </p:nvPr>
        </p:nvSpPr>
        <p:spPr/>
        <p:txBody>
          <a:bodyPr/>
          <a:lstStyle/>
          <a:p>
            <a:fld id="{7C414AED-89CE-4A48-8B2B-1B3A5C68EA2A}" type="slidenum">
              <a:rPr lang="en-US" smtClean="0"/>
              <a:t>27</a:t>
            </a:fld>
            <a:endParaRPr lang="en-US" dirty="0"/>
          </a:p>
        </p:txBody>
      </p:sp>
      <p:pic>
        <p:nvPicPr>
          <p:cNvPr id="5" name="Content Placeholder 4">
            <a:extLst>
              <a:ext uri="{FF2B5EF4-FFF2-40B4-BE49-F238E27FC236}">
                <a16:creationId xmlns:a16="http://schemas.microsoft.com/office/drawing/2014/main" id="{6ED42AA9-0CF3-42DB-A6F2-AE214301FFB7}"/>
              </a:ext>
            </a:extLst>
          </p:cNvPr>
          <p:cNvPicPr>
            <a:picLocks noGrp="1"/>
          </p:cNvPicPr>
          <p:nvPr>
            <p:ph idx="1"/>
          </p:nvPr>
        </p:nvPicPr>
        <p:blipFill>
          <a:blip r:embed="rId2"/>
          <a:stretch>
            <a:fillRect/>
          </a:stretch>
        </p:blipFill>
        <p:spPr>
          <a:xfrm>
            <a:off x="805780" y="1376327"/>
            <a:ext cx="10945813" cy="2130271"/>
          </a:xfrm>
          <a:prstGeom prst="rect">
            <a:avLst/>
          </a:prstGeom>
        </p:spPr>
      </p:pic>
      <p:pic>
        <p:nvPicPr>
          <p:cNvPr id="6" name="Picture 5">
            <a:extLst>
              <a:ext uri="{FF2B5EF4-FFF2-40B4-BE49-F238E27FC236}">
                <a16:creationId xmlns:a16="http://schemas.microsoft.com/office/drawing/2014/main" id="{EE9F9B21-C5D6-4BB6-AEFA-AA172C24EDA2}"/>
              </a:ext>
            </a:extLst>
          </p:cNvPr>
          <p:cNvPicPr/>
          <p:nvPr/>
        </p:nvPicPr>
        <p:blipFill>
          <a:blip r:embed="rId3"/>
          <a:stretch>
            <a:fillRect/>
          </a:stretch>
        </p:blipFill>
        <p:spPr>
          <a:xfrm>
            <a:off x="705395" y="1376327"/>
            <a:ext cx="11046198" cy="2246439"/>
          </a:xfrm>
          <a:prstGeom prst="rect">
            <a:avLst/>
          </a:prstGeom>
        </p:spPr>
      </p:pic>
      <p:pic>
        <p:nvPicPr>
          <p:cNvPr id="8" name="Picture 7">
            <a:extLst>
              <a:ext uri="{FF2B5EF4-FFF2-40B4-BE49-F238E27FC236}">
                <a16:creationId xmlns:a16="http://schemas.microsoft.com/office/drawing/2014/main" id="{29D76F22-1FF3-4453-BA96-5A512EC87A89}"/>
              </a:ext>
            </a:extLst>
          </p:cNvPr>
          <p:cNvPicPr>
            <a:picLocks noChangeAspect="1"/>
          </p:cNvPicPr>
          <p:nvPr/>
        </p:nvPicPr>
        <p:blipFill>
          <a:blip r:embed="rId4"/>
          <a:stretch>
            <a:fillRect/>
          </a:stretch>
        </p:blipFill>
        <p:spPr>
          <a:xfrm>
            <a:off x="3994338" y="3703604"/>
            <a:ext cx="2598050" cy="2017927"/>
          </a:xfrm>
          <a:prstGeom prst="rect">
            <a:avLst/>
          </a:prstGeom>
        </p:spPr>
      </p:pic>
      <p:pic>
        <p:nvPicPr>
          <p:cNvPr id="9" name="Picture 8">
            <a:extLst>
              <a:ext uri="{FF2B5EF4-FFF2-40B4-BE49-F238E27FC236}">
                <a16:creationId xmlns:a16="http://schemas.microsoft.com/office/drawing/2014/main" id="{81A7979D-0A16-40D6-B7BF-AF1118286271}"/>
              </a:ext>
            </a:extLst>
          </p:cNvPr>
          <p:cNvPicPr>
            <a:picLocks noChangeAspect="1"/>
          </p:cNvPicPr>
          <p:nvPr/>
        </p:nvPicPr>
        <p:blipFill>
          <a:blip r:embed="rId5"/>
          <a:stretch>
            <a:fillRect/>
          </a:stretch>
        </p:blipFill>
        <p:spPr>
          <a:xfrm>
            <a:off x="805781" y="3703604"/>
            <a:ext cx="2816986" cy="2538723"/>
          </a:xfrm>
          <a:prstGeom prst="rect">
            <a:avLst/>
          </a:prstGeom>
        </p:spPr>
      </p:pic>
      <p:pic>
        <p:nvPicPr>
          <p:cNvPr id="10" name="Picture 9">
            <a:extLst>
              <a:ext uri="{FF2B5EF4-FFF2-40B4-BE49-F238E27FC236}">
                <a16:creationId xmlns:a16="http://schemas.microsoft.com/office/drawing/2014/main" id="{7979E77E-A68C-41A9-AFAB-0A2355C7D72E}"/>
              </a:ext>
            </a:extLst>
          </p:cNvPr>
          <p:cNvPicPr>
            <a:picLocks noChangeAspect="1"/>
          </p:cNvPicPr>
          <p:nvPr/>
        </p:nvPicPr>
        <p:blipFill>
          <a:blip r:embed="rId6"/>
          <a:stretch>
            <a:fillRect/>
          </a:stretch>
        </p:blipFill>
        <p:spPr>
          <a:xfrm>
            <a:off x="6592388" y="3622766"/>
            <a:ext cx="5184943" cy="2246439"/>
          </a:xfrm>
          <a:prstGeom prst="rect">
            <a:avLst/>
          </a:prstGeom>
        </p:spPr>
      </p:pic>
      <p:sp>
        <p:nvSpPr>
          <p:cNvPr id="11" name="Rectangle 10">
            <a:extLst>
              <a:ext uri="{FF2B5EF4-FFF2-40B4-BE49-F238E27FC236}">
                <a16:creationId xmlns:a16="http://schemas.microsoft.com/office/drawing/2014/main" id="{6199979C-9730-473F-A305-13385F43F5AC}"/>
              </a:ext>
            </a:extLst>
          </p:cNvPr>
          <p:cNvSpPr/>
          <p:nvPr/>
        </p:nvSpPr>
        <p:spPr bwMode="auto">
          <a:xfrm>
            <a:off x="805780" y="1451295"/>
            <a:ext cx="2994433" cy="23489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effectLst/>
              <a:latin typeface="Tahoma" pitchFamily="34" charset="0"/>
            </a:endParaRPr>
          </a:p>
        </p:txBody>
      </p:sp>
      <p:sp>
        <p:nvSpPr>
          <p:cNvPr id="12" name="Rectangle 11">
            <a:extLst>
              <a:ext uri="{FF2B5EF4-FFF2-40B4-BE49-F238E27FC236}">
                <a16:creationId xmlns:a16="http://schemas.microsoft.com/office/drawing/2014/main" id="{0A5CB3B9-CDFC-4ED6-B310-5811C4A21895}"/>
              </a:ext>
            </a:extLst>
          </p:cNvPr>
          <p:cNvSpPr/>
          <p:nvPr/>
        </p:nvSpPr>
        <p:spPr bwMode="auto">
          <a:xfrm>
            <a:off x="9924176" y="1451295"/>
            <a:ext cx="830510" cy="23489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12062964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3811-5809-405A-825B-09BF0A756346}"/>
              </a:ext>
            </a:extLst>
          </p:cNvPr>
          <p:cNvSpPr>
            <a:spLocks noGrp="1"/>
          </p:cNvSpPr>
          <p:nvPr>
            <p:ph type="title"/>
          </p:nvPr>
        </p:nvSpPr>
        <p:spPr/>
        <p:txBody>
          <a:bodyPr/>
          <a:lstStyle/>
          <a:p>
            <a:r>
              <a:rPr lang="en-US" dirty="0"/>
              <a:t>Report on the Fitness of Officers Analysis</a:t>
            </a:r>
          </a:p>
        </p:txBody>
      </p:sp>
      <p:sp>
        <p:nvSpPr>
          <p:cNvPr id="3" name="Content Placeholder 2">
            <a:extLst>
              <a:ext uri="{FF2B5EF4-FFF2-40B4-BE49-F238E27FC236}">
                <a16:creationId xmlns:a16="http://schemas.microsoft.com/office/drawing/2014/main" id="{B624B7CC-C71C-4513-8C75-833B91946B92}"/>
              </a:ext>
            </a:extLst>
          </p:cNvPr>
          <p:cNvSpPr>
            <a:spLocks noGrp="1"/>
          </p:cNvSpPr>
          <p:nvPr>
            <p:ph idx="1"/>
          </p:nvPr>
        </p:nvSpPr>
        <p:spPr/>
        <p:txBody>
          <a:bodyPr/>
          <a:lstStyle/>
          <a:p>
            <a:pPr marL="0" indent="0">
              <a:buNone/>
            </a:pPr>
            <a:r>
              <a:rPr lang="en-US" sz="2000" dirty="0"/>
              <a:t>Based on the Fitness of Officers example and information contained in the Dictionary of American Naval Aviation Squadrons, the following SLT inputs can be derived from the documents :</a:t>
            </a:r>
          </a:p>
          <a:p>
            <a:pPr marL="0" indent="0">
              <a:buNone/>
            </a:pPr>
            <a:endParaRPr lang="en-US" sz="2000" dirty="0"/>
          </a:p>
          <a:p>
            <a:pPr marL="0" indent="0">
              <a:buNone/>
            </a:pPr>
            <a:r>
              <a:rPr lang="en-US" sz="2000" dirty="0"/>
              <a:t>While Veteran was attached to Attack Squadron 163 from October 16, 1967 to  December 19, 1969, he had the following confirmed nautical service:</a:t>
            </a:r>
          </a:p>
          <a:p>
            <a:pPr marL="0" indent="0">
              <a:buNone/>
            </a:pPr>
            <a:endParaRPr lang="en-US" sz="2000" dirty="0"/>
          </a:p>
          <a:p>
            <a:pPr marL="0" indent="0">
              <a:buNone/>
            </a:pPr>
            <a:r>
              <a:rPr lang="en-US" sz="2000" dirty="0"/>
              <a:t>USS Oriskany CVA 34: aboard </a:t>
            </a:r>
            <a:r>
              <a:rPr lang="en-US" sz="2000" b="1" dirty="0"/>
              <a:t>October 16, 1966 to November 16, 1966</a:t>
            </a:r>
          </a:p>
          <a:p>
            <a:pPr marL="0" indent="0">
              <a:buNone/>
            </a:pPr>
            <a:endParaRPr lang="en-US" sz="2000" b="1" dirty="0"/>
          </a:p>
          <a:p>
            <a:pPr marL="0" indent="0">
              <a:buNone/>
            </a:pPr>
            <a:r>
              <a:rPr lang="en-US" sz="2000" dirty="0"/>
              <a:t>USS Oriskany CVA 34: aboard </a:t>
            </a:r>
            <a:r>
              <a:rPr lang="en-US" sz="2000" b="1" dirty="0"/>
              <a:t>June 16, 1967 to January 31, 1968</a:t>
            </a:r>
          </a:p>
          <a:p>
            <a:pPr marL="0" indent="0">
              <a:buNone/>
            </a:pPr>
            <a:endParaRPr lang="en-US" sz="2000" b="1" dirty="0"/>
          </a:p>
          <a:p>
            <a:pPr marL="0" indent="0">
              <a:buNone/>
            </a:pPr>
            <a:r>
              <a:rPr lang="en-US" sz="2000" dirty="0"/>
              <a:t>USS Hancock CVA 19: aboard </a:t>
            </a:r>
            <a:r>
              <a:rPr lang="en-US" sz="2000" b="1" dirty="0"/>
              <a:t>July 18, 1968 until December 19, 1968</a:t>
            </a:r>
            <a:endParaRPr lang="en-US" sz="2000" dirty="0"/>
          </a:p>
          <a:p>
            <a:pPr marL="0" indent="0">
              <a:buNone/>
            </a:pPr>
            <a:endParaRPr lang="en-US" sz="1500" dirty="0"/>
          </a:p>
          <a:p>
            <a:pPr marL="0" indent="0">
              <a:buNone/>
            </a:pPr>
            <a:endParaRPr lang="en-US" sz="1500" b="1" dirty="0"/>
          </a:p>
          <a:p>
            <a:pPr marL="0" indent="0">
              <a:buNone/>
            </a:pPr>
            <a:endParaRPr lang="en-US" sz="1500" b="1" dirty="0"/>
          </a:p>
          <a:p>
            <a:pPr marL="0" indent="0">
              <a:buNone/>
            </a:pPr>
            <a:endParaRPr lang="en-US" sz="1500" dirty="0"/>
          </a:p>
          <a:p>
            <a:pPr marL="0" indent="0">
              <a:buNone/>
            </a:pPr>
            <a:endParaRPr lang="en-US" sz="1500" dirty="0"/>
          </a:p>
        </p:txBody>
      </p:sp>
      <p:sp>
        <p:nvSpPr>
          <p:cNvPr id="4" name="Slide Number Placeholder 3">
            <a:extLst>
              <a:ext uri="{FF2B5EF4-FFF2-40B4-BE49-F238E27FC236}">
                <a16:creationId xmlns:a16="http://schemas.microsoft.com/office/drawing/2014/main" id="{F6494333-58B6-4EB5-AF50-C18E94C0DCD6}"/>
              </a:ext>
            </a:extLst>
          </p:cNvPr>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78230537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582A-D74D-4DBB-AB42-CA04BC5B73B4}"/>
              </a:ext>
            </a:extLst>
          </p:cNvPr>
          <p:cNvSpPr>
            <a:spLocks noGrp="1"/>
          </p:cNvSpPr>
          <p:nvPr>
            <p:ph type="title"/>
          </p:nvPr>
        </p:nvSpPr>
        <p:spPr/>
        <p:txBody>
          <a:bodyPr/>
          <a:lstStyle/>
          <a:p>
            <a:r>
              <a:rPr lang="en-US" dirty="0"/>
              <a:t>Required VBMS Uploads</a:t>
            </a:r>
          </a:p>
        </p:txBody>
      </p:sp>
      <p:sp>
        <p:nvSpPr>
          <p:cNvPr id="3" name="Content Placeholder 2">
            <a:extLst>
              <a:ext uri="{FF2B5EF4-FFF2-40B4-BE49-F238E27FC236}">
                <a16:creationId xmlns:a16="http://schemas.microsoft.com/office/drawing/2014/main" id="{B7AB3F3D-436F-45EE-964B-CD7231326E0A}"/>
              </a:ext>
            </a:extLst>
          </p:cNvPr>
          <p:cNvSpPr>
            <a:spLocks noGrp="1"/>
          </p:cNvSpPr>
          <p:nvPr>
            <p:ph idx="1"/>
          </p:nvPr>
        </p:nvSpPr>
        <p:spPr/>
        <p:txBody>
          <a:bodyPr/>
          <a:lstStyle/>
          <a:p>
            <a:pPr marL="0" indent="0">
              <a:buClr>
                <a:srgbClr val="0000CC"/>
              </a:buClr>
              <a:buNone/>
            </a:pPr>
            <a:r>
              <a:rPr lang="en-US" sz="1600" dirty="0"/>
              <a:t>When the SLT places a navy vessel within </a:t>
            </a:r>
            <a:r>
              <a:rPr lang="en-US" sz="1600" b="1" dirty="0"/>
              <a:t>inland</a:t>
            </a:r>
            <a:r>
              <a:rPr lang="en-US" sz="1600" dirty="0"/>
              <a:t> waterways only, or in </a:t>
            </a:r>
            <a:r>
              <a:rPr lang="en-US" sz="1600" b="1" dirty="0"/>
              <a:t>eligible</a:t>
            </a:r>
            <a:r>
              <a:rPr lang="en-US" sz="1600" dirty="0"/>
              <a:t> offshore waters, including </a:t>
            </a:r>
            <a:r>
              <a:rPr lang="en-US" sz="1600" b="1" dirty="0"/>
              <a:t>bays</a:t>
            </a:r>
            <a:r>
              <a:rPr lang="en-US" sz="1600" dirty="0"/>
              <a:t> or </a:t>
            </a:r>
            <a:r>
              <a:rPr lang="en-US" sz="1600" b="1" dirty="0"/>
              <a:t>harbors</a:t>
            </a:r>
            <a:r>
              <a:rPr lang="en-US" sz="1600" dirty="0"/>
              <a:t>, page 14 of the current BWN Centralized Processing SOP requires the use of the SLT to generate the following for upload:</a:t>
            </a:r>
          </a:p>
          <a:p>
            <a:pPr marL="0" indent="0">
              <a:buClr>
                <a:srgbClr val="0000CC"/>
              </a:buClr>
              <a:buNone/>
            </a:pPr>
            <a:endParaRPr lang="en-US" sz="1600" dirty="0"/>
          </a:p>
          <a:p>
            <a:pPr lvl="1"/>
            <a:r>
              <a:rPr lang="en-US" sz="1600" dirty="0"/>
              <a:t>Bulk Print Deck Logs report for the date range used to concede exposure</a:t>
            </a:r>
          </a:p>
          <a:p>
            <a:pPr lvl="1"/>
            <a:endParaRPr lang="en-US" sz="1600" dirty="0"/>
          </a:p>
          <a:p>
            <a:pPr lvl="1"/>
            <a:r>
              <a:rPr lang="en-US" sz="1600" dirty="0"/>
              <a:t>Deck Log Report Tab results using the same date range as the deck logs uploaded</a:t>
            </a:r>
          </a:p>
          <a:p>
            <a:pPr lvl="1"/>
            <a:endParaRPr lang="en-US" sz="1600" dirty="0"/>
          </a:p>
          <a:p>
            <a:pPr lvl="1"/>
            <a:r>
              <a:rPr lang="en-US" sz="1600" dirty="0"/>
              <a:t>Screenshot of the Ship Location Map</a:t>
            </a:r>
          </a:p>
          <a:p>
            <a:pPr marL="0" indent="-60325">
              <a:buClr>
                <a:srgbClr val="0000CC"/>
              </a:buClr>
              <a:buNone/>
            </a:pPr>
            <a:endParaRPr lang="en-US" sz="1600" dirty="0"/>
          </a:p>
          <a:p>
            <a:pPr marL="0" indent="-60325">
              <a:buClr>
                <a:srgbClr val="0000CC"/>
              </a:buClr>
              <a:buNone/>
            </a:pPr>
            <a:r>
              <a:rPr lang="en-US" sz="1600" dirty="0"/>
              <a:t>When the SLT shows navy vessel operated in </a:t>
            </a:r>
            <a:r>
              <a:rPr lang="en-US" sz="1600" b="1" dirty="0"/>
              <a:t>ineligible</a:t>
            </a:r>
            <a:r>
              <a:rPr lang="en-US" sz="1600" dirty="0"/>
              <a:t> offshore waters page 14 of the current BWN Centralized Processing SOP requires the use of the SLT to generate the following for upload:</a:t>
            </a:r>
          </a:p>
          <a:p>
            <a:pPr marL="0" indent="-60325">
              <a:buClr>
                <a:srgbClr val="0000CC"/>
              </a:buClr>
              <a:buNone/>
            </a:pPr>
            <a:endParaRPr lang="en-US" sz="1600" dirty="0"/>
          </a:p>
          <a:p>
            <a:pPr lvl="1"/>
            <a:r>
              <a:rPr lang="en-US" sz="1600" dirty="0"/>
              <a:t>Deck Log Availability tab results for all vessels and time periods, and</a:t>
            </a:r>
          </a:p>
          <a:p>
            <a:pPr lvl="1"/>
            <a:endParaRPr lang="en-US" sz="1600" dirty="0"/>
          </a:p>
          <a:p>
            <a:pPr lvl="1"/>
            <a:r>
              <a:rPr lang="en-US" sz="1600" dirty="0"/>
              <a:t>Screenshot of Ship Location Map results for all vessels and time periods</a:t>
            </a:r>
          </a:p>
        </p:txBody>
      </p:sp>
      <p:sp>
        <p:nvSpPr>
          <p:cNvPr id="4" name="Slide Number Placeholder 3">
            <a:extLst>
              <a:ext uri="{FF2B5EF4-FFF2-40B4-BE49-F238E27FC236}">
                <a16:creationId xmlns:a16="http://schemas.microsoft.com/office/drawing/2014/main" id="{7D43DF67-DF8F-4813-8023-52398C279ECB}"/>
              </a:ext>
            </a:extLst>
          </p:cNvPr>
          <p:cNvSpPr>
            <a:spLocks noGrp="1"/>
          </p:cNvSpPr>
          <p:nvPr>
            <p:ph type="sldNum" sz="quarter" idx="10"/>
          </p:nvPr>
        </p:nvSpPr>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222759241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DAC8-620D-45BA-8A9C-446B1594C19D}"/>
              </a:ext>
            </a:extLst>
          </p:cNvPr>
          <p:cNvSpPr>
            <a:spLocks noGrp="1"/>
          </p:cNvSpPr>
          <p:nvPr>
            <p:ph type="title"/>
          </p:nvPr>
        </p:nvSpPr>
        <p:spPr/>
        <p:txBody>
          <a:bodyPr/>
          <a:lstStyle/>
          <a:p>
            <a:r>
              <a:rPr lang="en-US" dirty="0"/>
              <a:t>BWN Issue Based Quality March, April and May 2020 Review</a:t>
            </a:r>
          </a:p>
        </p:txBody>
      </p:sp>
      <p:sp>
        <p:nvSpPr>
          <p:cNvPr id="3" name="Content Placeholder 2">
            <a:extLst>
              <a:ext uri="{FF2B5EF4-FFF2-40B4-BE49-F238E27FC236}">
                <a16:creationId xmlns:a16="http://schemas.microsoft.com/office/drawing/2014/main" id="{85448670-A50A-4070-B389-5CAB7ABDC22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Vanessa Carr</a:t>
            </a:r>
          </a:p>
          <a:p>
            <a:pPr marL="0" indent="0" algn="ctr">
              <a:buNone/>
            </a:pPr>
            <a:r>
              <a:rPr lang="en-US" dirty="0"/>
              <a:t>Rating Quality Consultant</a:t>
            </a:r>
          </a:p>
        </p:txBody>
      </p:sp>
      <p:sp>
        <p:nvSpPr>
          <p:cNvPr id="4" name="Slide Number Placeholder 3">
            <a:extLst>
              <a:ext uri="{FF2B5EF4-FFF2-40B4-BE49-F238E27FC236}">
                <a16:creationId xmlns:a16="http://schemas.microsoft.com/office/drawing/2014/main" id="{D726D77C-3D1B-4B20-B3D0-BDB6ADCA7CF3}"/>
              </a:ext>
            </a:extLst>
          </p:cNvPr>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141606485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B112-62B6-4A80-B552-1DAB0DE7EB5F}"/>
              </a:ext>
            </a:extLst>
          </p:cNvPr>
          <p:cNvSpPr>
            <a:spLocks noGrp="1"/>
          </p:cNvSpPr>
          <p:nvPr>
            <p:ph type="title"/>
          </p:nvPr>
        </p:nvSpPr>
        <p:spPr/>
        <p:txBody>
          <a:bodyPr/>
          <a:lstStyle/>
          <a:p>
            <a:r>
              <a:rPr lang="en-US" dirty="0"/>
              <a:t>Ship Locator Tool Overview</a:t>
            </a:r>
          </a:p>
        </p:txBody>
      </p:sp>
      <p:sp>
        <p:nvSpPr>
          <p:cNvPr id="3" name="Content Placeholder 2">
            <a:extLst>
              <a:ext uri="{FF2B5EF4-FFF2-40B4-BE49-F238E27FC236}">
                <a16:creationId xmlns:a16="http://schemas.microsoft.com/office/drawing/2014/main" id="{26F3A676-173E-412D-884A-D6471429CAED}"/>
              </a:ext>
            </a:extLst>
          </p:cNvPr>
          <p:cNvSpPr>
            <a:spLocks noGrp="1"/>
          </p:cNvSpPr>
          <p:nvPr>
            <p:ph idx="1"/>
          </p:nvPr>
        </p:nvSpPr>
        <p:spPr>
          <a:xfrm>
            <a:off x="551824" y="6003901"/>
            <a:ext cx="11258025" cy="352449"/>
          </a:xfrm>
        </p:spPr>
        <p:txBody>
          <a:bodyPr/>
          <a:lstStyle/>
          <a:p>
            <a:pPr marL="0" indent="0">
              <a:buNone/>
            </a:pPr>
            <a:r>
              <a:rPr lang="en-US" sz="1500" dirty="0"/>
              <a:t>The</a:t>
            </a:r>
            <a:r>
              <a:rPr lang="en-US" sz="1500" b="1" dirty="0"/>
              <a:t> Deck Log Report </a:t>
            </a:r>
            <a:r>
              <a:rPr lang="en-US" sz="1500" dirty="0"/>
              <a:t>generates a spreadsheet listings the date, ship, and the three daily coordinates</a:t>
            </a:r>
          </a:p>
        </p:txBody>
      </p:sp>
      <p:sp>
        <p:nvSpPr>
          <p:cNvPr id="4" name="Slide Number Placeholder 3">
            <a:extLst>
              <a:ext uri="{FF2B5EF4-FFF2-40B4-BE49-F238E27FC236}">
                <a16:creationId xmlns:a16="http://schemas.microsoft.com/office/drawing/2014/main" id="{7604FFC4-8763-419B-BD69-0DC9926410B8}"/>
              </a:ext>
            </a:extLst>
          </p:cNvPr>
          <p:cNvSpPr>
            <a:spLocks noGrp="1"/>
          </p:cNvSpPr>
          <p:nvPr>
            <p:ph type="sldNum" sz="quarter" idx="10"/>
          </p:nvPr>
        </p:nvSpPr>
        <p:spPr/>
        <p:txBody>
          <a:bodyPr/>
          <a:lstStyle/>
          <a:p>
            <a:fld id="{7C414AED-89CE-4A48-8B2B-1B3A5C68EA2A}" type="slidenum">
              <a:rPr lang="en-US" smtClean="0"/>
              <a:t>30</a:t>
            </a:fld>
            <a:endParaRPr lang="en-US" dirty="0"/>
          </a:p>
        </p:txBody>
      </p:sp>
      <p:pic>
        <p:nvPicPr>
          <p:cNvPr id="5" name="Picture 4">
            <a:extLst>
              <a:ext uri="{FF2B5EF4-FFF2-40B4-BE49-F238E27FC236}">
                <a16:creationId xmlns:a16="http://schemas.microsoft.com/office/drawing/2014/main" id="{0EA18AF4-C6C2-4D70-B55E-D10E9F1C56DF}"/>
              </a:ext>
            </a:extLst>
          </p:cNvPr>
          <p:cNvPicPr>
            <a:picLocks noChangeAspect="1"/>
          </p:cNvPicPr>
          <p:nvPr/>
        </p:nvPicPr>
        <p:blipFill>
          <a:blip r:embed="rId2"/>
          <a:stretch>
            <a:fillRect/>
          </a:stretch>
        </p:blipFill>
        <p:spPr>
          <a:xfrm>
            <a:off x="536894" y="1367405"/>
            <a:ext cx="11434195" cy="2061595"/>
          </a:xfrm>
          <a:prstGeom prst="rect">
            <a:avLst/>
          </a:prstGeom>
        </p:spPr>
      </p:pic>
      <p:pic>
        <p:nvPicPr>
          <p:cNvPr id="6" name="Picture 5">
            <a:extLst>
              <a:ext uri="{FF2B5EF4-FFF2-40B4-BE49-F238E27FC236}">
                <a16:creationId xmlns:a16="http://schemas.microsoft.com/office/drawing/2014/main" id="{E8EC49DF-3400-4380-8F19-A2302344EEE1}"/>
              </a:ext>
            </a:extLst>
          </p:cNvPr>
          <p:cNvPicPr>
            <a:picLocks noChangeAspect="1"/>
          </p:cNvPicPr>
          <p:nvPr/>
        </p:nvPicPr>
        <p:blipFill>
          <a:blip r:embed="rId3"/>
          <a:stretch>
            <a:fillRect/>
          </a:stretch>
        </p:blipFill>
        <p:spPr>
          <a:xfrm>
            <a:off x="713064" y="3429000"/>
            <a:ext cx="11258025" cy="2574901"/>
          </a:xfrm>
          <a:prstGeom prst="rect">
            <a:avLst/>
          </a:prstGeom>
        </p:spPr>
      </p:pic>
    </p:spTree>
    <p:extLst>
      <p:ext uri="{BB962C8B-B14F-4D97-AF65-F5344CB8AC3E}">
        <p14:creationId xmlns:p14="http://schemas.microsoft.com/office/powerpoint/2010/main" val="73217316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D98A-32F8-492A-9D8C-E9A5FE147AB5}"/>
              </a:ext>
            </a:extLst>
          </p:cNvPr>
          <p:cNvSpPr>
            <a:spLocks noGrp="1"/>
          </p:cNvSpPr>
          <p:nvPr>
            <p:ph type="title"/>
          </p:nvPr>
        </p:nvSpPr>
        <p:spPr/>
        <p:txBody>
          <a:bodyPr/>
          <a:lstStyle/>
          <a:p>
            <a:r>
              <a:rPr lang="en-US" dirty="0"/>
              <a:t>Ship Locator Tool Overview</a:t>
            </a:r>
          </a:p>
        </p:txBody>
      </p:sp>
      <p:sp>
        <p:nvSpPr>
          <p:cNvPr id="3" name="Content Placeholder 2">
            <a:extLst>
              <a:ext uri="{FF2B5EF4-FFF2-40B4-BE49-F238E27FC236}">
                <a16:creationId xmlns:a16="http://schemas.microsoft.com/office/drawing/2014/main" id="{AD05EBF0-7126-4B50-B7DC-59F141001265}"/>
              </a:ext>
            </a:extLst>
          </p:cNvPr>
          <p:cNvSpPr>
            <a:spLocks noGrp="1"/>
          </p:cNvSpPr>
          <p:nvPr>
            <p:ph idx="1"/>
          </p:nvPr>
        </p:nvSpPr>
        <p:spPr>
          <a:xfrm>
            <a:off x="847165" y="5108895"/>
            <a:ext cx="10945906" cy="1172264"/>
          </a:xfrm>
        </p:spPr>
        <p:txBody>
          <a:bodyPr/>
          <a:lstStyle/>
          <a:p>
            <a:pPr marL="0" indent="0">
              <a:buNone/>
            </a:pPr>
            <a:r>
              <a:rPr lang="en-US" sz="1500" dirty="0"/>
              <a:t>Deck Log Availability tab results are required to be uploaded when there are no eligible water shown while Veteran was aboard</a:t>
            </a:r>
          </a:p>
          <a:p>
            <a:pPr marL="0" indent="0">
              <a:buNone/>
            </a:pPr>
            <a:endParaRPr lang="en-US" sz="1500" dirty="0"/>
          </a:p>
          <a:p>
            <a:pPr marL="0" indent="0">
              <a:buNone/>
            </a:pPr>
            <a:r>
              <a:rPr lang="en-US" sz="1500" dirty="0"/>
              <a:t>This is usually the </a:t>
            </a:r>
            <a:r>
              <a:rPr lang="en-US" sz="1500" b="1" dirty="0"/>
              <a:t>first </a:t>
            </a:r>
            <a:r>
              <a:rPr lang="en-US" sz="1500" dirty="0"/>
              <a:t>function that a SLT specialist and RRT refer to within the tool because the color-coded legend (when accurate) gives an overall view/general information regarding the ship’s service</a:t>
            </a:r>
          </a:p>
        </p:txBody>
      </p:sp>
      <p:sp>
        <p:nvSpPr>
          <p:cNvPr id="4" name="Slide Number Placeholder 3">
            <a:extLst>
              <a:ext uri="{FF2B5EF4-FFF2-40B4-BE49-F238E27FC236}">
                <a16:creationId xmlns:a16="http://schemas.microsoft.com/office/drawing/2014/main" id="{545590F8-15DE-4062-9C61-60F8E323F45B}"/>
              </a:ext>
            </a:extLst>
          </p:cNvPr>
          <p:cNvSpPr>
            <a:spLocks noGrp="1"/>
          </p:cNvSpPr>
          <p:nvPr>
            <p:ph type="sldNum" sz="quarter" idx="10"/>
          </p:nvPr>
        </p:nvSpPr>
        <p:spPr/>
        <p:txBody>
          <a:bodyPr/>
          <a:lstStyle/>
          <a:p>
            <a:fld id="{7C414AED-89CE-4A48-8B2B-1B3A5C68EA2A}" type="slidenum">
              <a:rPr lang="en-US" smtClean="0"/>
              <a:t>31</a:t>
            </a:fld>
            <a:endParaRPr lang="en-US" dirty="0"/>
          </a:p>
        </p:txBody>
      </p:sp>
      <p:pic>
        <p:nvPicPr>
          <p:cNvPr id="5" name="Picture 4">
            <a:extLst>
              <a:ext uri="{FF2B5EF4-FFF2-40B4-BE49-F238E27FC236}">
                <a16:creationId xmlns:a16="http://schemas.microsoft.com/office/drawing/2014/main" id="{98C5155A-0FAF-4E72-A140-B73F5335A545}"/>
              </a:ext>
            </a:extLst>
          </p:cNvPr>
          <p:cNvPicPr>
            <a:picLocks noChangeAspect="1"/>
          </p:cNvPicPr>
          <p:nvPr/>
        </p:nvPicPr>
        <p:blipFill>
          <a:blip r:embed="rId2"/>
          <a:stretch>
            <a:fillRect/>
          </a:stretch>
        </p:blipFill>
        <p:spPr>
          <a:xfrm>
            <a:off x="847165" y="1400961"/>
            <a:ext cx="10945906" cy="3540155"/>
          </a:xfrm>
          <a:prstGeom prst="rect">
            <a:avLst/>
          </a:prstGeom>
        </p:spPr>
      </p:pic>
    </p:spTree>
    <p:extLst>
      <p:ext uri="{BB962C8B-B14F-4D97-AF65-F5344CB8AC3E}">
        <p14:creationId xmlns:p14="http://schemas.microsoft.com/office/powerpoint/2010/main" val="253740522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6168-8EFD-4BEF-BAFE-AD854BDBE7DB}"/>
              </a:ext>
            </a:extLst>
          </p:cNvPr>
          <p:cNvSpPr>
            <a:spLocks noGrp="1"/>
          </p:cNvSpPr>
          <p:nvPr>
            <p:ph type="title"/>
          </p:nvPr>
        </p:nvSpPr>
        <p:spPr/>
        <p:txBody>
          <a:bodyPr/>
          <a:lstStyle/>
          <a:p>
            <a:r>
              <a:rPr lang="en-US" dirty="0"/>
              <a:t>Ship Locator Tool Overview</a:t>
            </a:r>
          </a:p>
        </p:txBody>
      </p:sp>
      <p:sp>
        <p:nvSpPr>
          <p:cNvPr id="3" name="Content Placeholder 2">
            <a:extLst>
              <a:ext uri="{FF2B5EF4-FFF2-40B4-BE49-F238E27FC236}">
                <a16:creationId xmlns:a16="http://schemas.microsoft.com/office/drawing/2014/main" id="{47A40ED7-5A3A-44B4-9F53-B51E4605CBD4}"/>
              </a:ext>
            </a:extLst>
          </p:cNvPr>
          <p:cNvSpPr>
            <a:spLocks noGrp="1"/>
          </p:cNvSpPr>
          <p:nvPr>
            <p:ph idx="1"/>
          </p:nvPr>
        </p:nvSpPr>
        <p:spPr>
          <a:xfrm>
            <a:off x="847165" y="5335397"/>
            <a:ext cx="10945906" cy="945761"/>
          </a:xfrm>
        </p:spPr>
        <p:txBody>
          <a:bodyPr/>
          <a:lstStyle/>
          <a:p>
            <a:pPr marL="0" indent="0">
              <a:buNone/>
            </a:pPr>
            <a:endParaRPr lang="en-US" sz="1500" dirty="0"/>
          </a:p>
          <a:p>
            <a:pPr marL="0" indent="0">
              <a:buNone/>
            </a:pPr>
            <a:r>
              <a:rPr lang="en-US" sz="1500" dirty="0"/>
              <a:t>The Ship Locator Tool’s Ship Location Map is uploaded whenever there is nautical service during the Vietnam war era, currently this map does not show when the ship(s) have service in an approved bay or harbor</a:t>
            </a:r>
          </a:p>
          <a:p>
            <a:pPr marL="0" indent="0">
              <a:buNone/>
            </a:pPr>
            <a:endParaRPr lang="en-US" sz="1500" dirty="0"/>
          </a:p>
        </p:txBody>
      </p:sp>
      <p:sp>
        <p:nvSpPr>
          <p:cNvPr id="4" name="Slide Number Placeholder 3">
            <a:extLst>
              <a:ext uri="{FF2B5EF4-FFF2-40B4-BE49-F238E27FC236}">
                <a16:creationId xmlns:a16="http://schemas.microsoft.com/office/drawing/2014/main" id="{83A87A05-B5E1-4139-AFED-AB5BA3F18582}"/>
              </a:ext>
            </a:extLst>
          </p:cNvPr>
          <p:cNvSpPr>
            <a:spLocks noGrp="1"/>
          </p:cNvSpPr>
          <p:nvPr>
            <p:ph type="sldNum" sz="quarter" idx="10"/>
          </p:nvPr>
        </p:nvSpPr>
        <p:spPr/>
        <p:txBody>
          <a:bodyPr/>
          <a:lstStyle/>
          <a:p>
            <a:fld id="{7C414AED-89CE-4A48-8B2B-1B3A5C68EA2A}" type="slidenum">
              <a:rPr lang="en-US" smtClean="0"/>
              <a:t>32</a:t>
            </a:fld>
            <a:endParaRPr lang="en-US" dirty="0"/>
          </a:p>
        </p:txBody>
      </p:sp>
      <p:pic>
        <p:nvPicPr>
          <p:cNvPr id="5" name="Picture 4">
            <a:extLst>
              <a:ext uri="{FF2B5EF4-FFF2-40B4-BE49-F238E27FC236}">
                <a16:creationId xmlns:a16="http://schemas.microsoft.com/office/drawing/2014/main" id="{9DAC4FAE-1E41-46C3-9D2E-0F46F0BB9855}"/>
              </a:ext>
            </a:extLst>
          </p:cNvPr>
          <p:cNvPicPr>
            <a:picLocks noChangeAspect="1"/>
          </p:cNvPicPr>
          <p:nvPr/>
        </p:nvPicPr>
        <p:blipFill>
          <a:blip r:embed="rId2"/>
          <a:stretch>
            <a:fillRect/>
          </a:stretch>
        </p:blipFill>
        <p:spPr>
          <a:xfrm>
            <a:off x="847165" y="1400961"/>
            <a:ext cx="10945906" cy="3859244"/>
          </a:xfrm>
          <a:prstGeom prst="rect">
            <a:avLst/>
          </a:prstGeom>
        </p:spPr>
      </p:pic>
    </p:spTree>
    <p:extLst>
      <p:ext uri="{BB962C8B-B14F-4D97-AF65-F5344CB8AC3E}">
        <p14:creationId xmlns:p14="http://schemas.microsoft.com/office/powerpoint/2010/main" val="134223219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21F6-D19B-4606-AD34-5E541559977B}"/>
              </a:ext>
            </a:extLst>
          </p:cNvPr>
          <p:cNvSpPr>
            <a:spLocks noGrp="1"/>
          </p:cNvSpPr>
          <p:nvPr>
            <p:ph type="title"/>
          </p:nvPr>
        </p:nvSpPr>
        <p:spPr/>
        <p:txBody>
          <a:bodyPr/>
          <a:lstStyle/>
          <a:p>
            <a:r>
              <a:rPr lang="en-US" dirty="0"/>
              <a:t>Ship Locator Tool Overview</a:t>
            </a:r>
          </a:p>
        </p:txBody>
      </p:sp>
      <p:sp>
        <p:nvSpPr>
          <p:cNvPr id="3" name="Content Placeholder 2">
            <a:extLst>
              <a:ext uri="{FF2B5EF4-FFF2-40B4-BE49-F238E27FC236}">
                <a16:creationId xmlns:a16="http://schemas.microsoft.com/office/drawing/2014/main" id="{4A1131CF-88D7-488C-9FF0-65B0315B71D2}"/>
              </a:ext>
            </a:extLst>
          </p:cNvPr>
          <p:cNvSpPr>
            <a:spLocks noGrp="1"/>
          </p:cNvSpPr>
          <p:nvPr>
            <p:ph idx="1"/>
          </p:nvPr>
        </p:nvSpPr>
        <p:spPr>
          <a:xfrm>
            <a:off x="847165" y="4731391"/>
            <a:ext cx="10945906" cy="1549768"/>
          </a:xfrm>
        </p:spPr>
        <p:txBody>
          <a:bodyPr/>
          <a:lstStyle/>
          <a:p>
            <a:pPr marL="0" indent="0">
              <a:buNone/>
            </a:pPr>
            <a:r>
              <a:rPr lang="en-US" sz="1500" dirty="0"/>
              <a:t>This function allows SLTs and RRT to print deck logs in bulk up to 90 days depending of size/format of decklogs and when eligible/inland waters are shown, it is required to upload deck logs for the date range used to concede exposure</a:t>
            </a:r>
          </a:p>
          <a:p>
            <a:pPr marL="0" indent="0">
              <a:buNone/>
            </a:pPr>
            <a:endParaRPr lang="en-US" sz="1500" dirty="0"/>
          </a:p>
          <a:p>
            <a:pPr marL="0" indent="0">
              <a:buNone/>
            </a:pPr>
            <a:r>
              <a:rPr lang="en-US" sz="1500" dirty="0"/>
              <a:t>If not, eligible waters are shown after a negative Records Resource Center (formally JSRRC) the RRT SOP requires:</a:t>
            </a:r>
          </a:p>
          <a:p>
            <a:pPr>
              <a:buClr>
                <a:srgbClr val="0000CC"/>
              </a:buClr>
              <a:buFont typeface="Wingdings" panose="05000000000000000000" pitchFamily="2" charset="2"/>
              <a:buChar char="§"/>
            </a:pPr>
            <a:r>
              <a:rPr lang="en-US" sz="1500" dirty="0"/>
              <a:t>Upload of all deck logs using this tab for the vessel(s) and date(s) associated with the Veteran’s nautical service</a:t>
            </a:r>
          </a:p>
        </p:txBody>
      </p:sp>
      <p:sp>
        <p:nvSpPr>
          <p:cNvPr id="4" name="Slide Number Placeholder 3">
            <a:extLst>
              <a:ext uri="{FF2B5EF4-FFF2-40B4-BE49-F238E27FC236}">
                <a16:creationId xmlns:a16="http://schemas.microsoft.com/office/drawing/2014/main" id="{EAC93CAD-4E1A-45A9-A2A0-3F0268C3CFE5}"/>
              </a:ext>
            </a:extLst>
          </p:cNvPr>
          <p:cNvSpPr>
            <a:spLocks noGrp="1"/>
          </p:cNvSpPr>
          <p:nvPr>
            <p:ph type="sldNum" sz="quarter" idx="10"/>
          </p:nvPr>
        </p:nvSpPr>
        <p:spPr/>
        <p:txBody>
          <a:bodyPr/>
          <a:lstStyle/>
          <a:p>
            <a:fld id="{7C414AED-89CE-4A48-8B2B-1B3A5C68EA2A}" type="slidenum">
              <a:rPr lang="en-US" smtClean="0"/>
              <a:t>33</a:t>
            </a:fld>
            <a:endParaRPr lang="en-US" dirty="0"/>
          </a:p>
        </p:txBody>
      </p:sp>
      <p:pic>
        <p:nvPicPr>
          <p:cNvPr id="5" name="Picture 4">
            <a:extLst>
              <a:ext uri="{FF2B5EF4-FFF2-40B4-BE49-F238E27FC236}">
                <a16:creationId xmlns:a16="http://schemas.microsoft.com/office/drawing/2014/main" id="{6D21F5F4-8D55-4C63-A8C9-32618F9D9789}"/>
              </a:ext>
            </a:extLst>
          </p:cNvPr>
          <p:cNvPicPr>
            <a:picLocks noChangeAspect="1"/>
          </p:cNvPicPr>
          <p:nvPr/>
        </p:nvPicPr>
        <p:blipFill>
          <a:blip r:embed="rId2"/>
          <a:stretch>
            <a:fillRect/>
          </a:stretch>
        </p:blipFill>
        <p:spPr>
          <a:xfrm>
            <a:off x="847165" y="1242521"/>
            <a:ext cx="10945906" cy="3413680"/>
          </a:xfrm>
          <a:prstGeom prst="rect">
            <a:avLst/>
          </a:prstGeom>
        </p:spPr>
      </p:pic>
    </p:spTree>
    <p:extLst>
      <p:ext uri="{BB962C8B-B14F-4D97-AF65-F5344CB8AC3E}">
        <p14:creationId xmlns:p14="http://schemas.microsoft.com/office/powerpoint/2010/main" val="213833006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CC0B5-8034-401B-AE7C-CD716E6A40E7}"/>
              </a:ext>
            </a:extLst>
          </p:cNvPr>
          <p:cNvSpPr>
            <a:spLocks noGrp="1"/>
          </p:cNvSpPr>
          <p:nvPr>
            <p:ph idx="1"/>
          </p:nvPr>
        </p:nvSpPr>
        <p:spPr/>
        <p:txBody>
          <a:bodyPr/>
          <a:lstStyle/>
          <a:p>
            <a:pPr marL="0" indent="0" algn="ctr">
              <a:buNone/>
            </a:pPr>
            <a:endParaRPr lang="en-US" sz="5400" dirty="0"/>
          </a:p>
          <a:p>
            <a:pPr marL="0" indent="0" algn="ctr">
              <a:buNone/>
            </a:pPr>
            <a:r>
              <a:rPr lang="en-US" sz="5400" dirty="0"/>
              <a:t>Questions?</a:t>
            </a:r>
          </a:p>
          <a:p>
            <a:pPr marL="0" indent="0" algn="ctr">
              <a:buNone/>
            </a:pPr>
            <a:endParaRPr lang="en-US" sz="5400" dirty="0"/>
          </a:p>
        </p:txBody>
      </p:sp>
      <p:sp>
        <p:nvSpPr>
          <p:cNvPr id="4" name="Slide Number Placeholder 3">
            <a:extLst>
              <a:ext uri="{FF2B5EF4-FFF2-40B4-BE49-F238E27FC236}">
                <a16:creationId xmlns:a16="http://schemas.microsoft.com/office/drawing/2014/main" id="{6BF6CA9F-7E3F-4F92-A8F9-47A2A8F650BE}"/>
              </a:ext>
            </a:extLst>
          </p:cNvPr>
          <p:cNvSpPr>
            <a:spLocks noGrp="1"/>
          </p:cNvSpPr>
          <p:nvPr>
            <p:ph type="sldNum" sz="quarter" idx="10"/>
          </p:nvPr>
        </p:nvSpPr>
        <p:spPr/>
        <p:txBody>
          <a:bodyPr/>
          <a:lstStyle/>
          <a:p>
            <a:fld id="{7C414AED-89CE-4A48-8B2B-1B3A5C68EA2A}" type="slidenum">
              <a:rPr lang="en-US" smtClean="0"/>
              <a:t>34</a:t>
            </a:fld>
            <a:endParaRPr lang="en-US" dirty="0"/>
          </a:p>
        </p:txBody>
      </p:sp>
      <p:pic>
        <p:nvPicPr>
          <p:cNvPr id="6" name="Graphic 5" descr="Customer review">
            <a:extLst>
              <a:ext uri="{FF2B5EF4-FFF2-40B4-BE49-F238E27FC236}">
                <a16:creationId xmlns:a16="http://schemas.microsoft.com/office/drawing/2014/main" id="{E5EC0B4C-A17D-4341-9A68-4211A4DACA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6510" y="3671981"/>
            <a:ext cx="1764516" cy="1764516"/>
          </a:xfrm>
          <a:prstGeom prst="rect">
            <a:avLst/>
          </a:prstGeom>
        </p:spPr>
      </p:pic>
    </p:spTree>
    <p:extLst>
      <p:ext uri="{BB962C8B-B14F-4D97-AF65-F5344CB8AC3E}">
        <p14:creationId xmlns:p14="http://schemas.microsoft.com/office/powerpoint/2010/main" val="116495718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0AFD-5789-4DDB-98D2-8258408D1F84}"/>
              </a:ext>
            </a:extLst>
          </p:cNvPr>
          <p:cNvSpPr>
            <a:spLocks noGrp="1"/>
          </p:cNvSpPr>
          <p:nvPr>
            <p:ph type="title"/>
          </p:nvPr>
        </p:nvSpPr>
        <p:spPr/>
        <p:txBody>
          <a:bodyPr/>
          <a:lstStyle/>
          <a:p>
            <a:br>
              <a:rPr lang="en-US" dirty="0"/>
            </a:br>
            <a:r>
              <a:rPr lang="en-US" dirty="0"/>
              <a:t>BWN Issue-Based Quality Cumulative </a:t>
            </a:r>
            <a:br>
              <a:rPr lang="en-US" dirty="0"/>
            </a:br>
            <a:r>
              <a:rPr lang="en-US" dirty="0"/>
              <a:t>March, April and May 2020</a:t>
            </a:r>
            <a:br>
              <a:rPr lang="en-US" dirty="0"/>
            </a:br>
            <a:endParaRPr lang="en-US" dirty="0"/>
          </a:p>
        </p:txBody>
      </p:sp>
      <p:sp>
        <p:nvSpPr>
          <p:cNvPr id="3" name="Content Placeholder 2">
            <a:extLst>
              <a:ext uri="{FF2B5EF4-FFF2-40B4-BE49-F238E27FC236}">
                <a16:creationId xmlns:a16="http://schemas.microsoft.com/office/drawing/2014/main" id="{26A8C6DB-014A-46A9-A05D-5C7F1FC452F0}"/>
              </a:ext>
            </a:extLst>
          </p:cNvPr>
          <p:cNvSpPr>
            <a:spLocks noGrp="1"/>
          </p:cNvSpPr>
          <p:nvPr>
            <p:ph idx="1"/>
          </p:nvPr>
        </p:nvSpPr>
        <p:spPr/>
        <p:txBody>
          <a:bodyPr/>
          <a:lstStyle/>
          <a:p>
            <a:pPr marL="0" indent="0" algn="ctr">
              <a:buNone/>
            </a:pPr>
            <a:endParaRPr lang="en-US" dirty="0"/>
          </a:p>
          <a:p>
            <a:pPr marL="0" indent="0">
              <a:buNone/>
            </a:pPr>
            <a:r>
              <a:rPr lang="en-US" sz="3200" dirty="0"/>
              <a:t>All-station overall IB quality		83.4%</a:t>
            </a:r>
          </a:p>
          <a:p>
            <a:pPr marL="517525" lvl="1" indent="0">
              <a:buNone/>
            </a:pPr>
            <a:r>
              <a:rPr lang="en-US" dirty="0"/>
              <a:t>General rating errors, </a:t>
            </a:r>
            <a:r>
              <a:rPr lang="en-US" i="1" dirty="0"/>
              <a:t>not</a:t>
            </a:r>
            <a:r>
              <a:rPr lang="en-US" dirty="0"/>
              <a:t> specific to the new BWN law </a:t>
            </a:r>
          </a:p>
          <a:p>
            <a:pPr marL="517525" lvl="1" indent="0">
              <a:buNone/>
            </a:pPr>
            <a:endParaRPr lang="en-US" dirty="0"/>
          </a:p>
          <a:p>
            <a:pPr marL="0" indent="0">
              <a:buNone/>
            </a:pPr>
            <a:r>
              <a:rPr lang="en-US" sz="3200" dirty="0"/>
              <a:t>All-station BWN-specific IB quality	95.0%</a:t>
            </a:r>
          </a:p>
          <a:p>
            <a:pPr marL="517525" lvl="1" indent="0">
              <a:buNone/>
            </a:pPr>
            <a:r>
              <a:rPr lang="en-US" dirty="0"/>
              <a:t>Errors specific to the new BWN law and procedures</a:t>
            </a:r>
          </a:p>
          <a:p>
            <a:endParaRPr lang="en-US" dirty="0"/>
          </a:p>
        </p:txBody>
      </p:sp>
      <p:sp>
        <p:nvSpPr>
          <p:cNvPr id="4" name="Slide Number Placeholder 3">
            <a:extLst>
              <a:ext uri="{FF2B5EF4-FFF2-40B4-BE49-F238E27FC236}">
                <a16:creationId xmlns:a16="http://schemas.microsoft.com/office/drawing/2014/main" id="{D19B0745-0BB9-41EC-A756-2A1ABABEEDA9}"/>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218933431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0AFD-5789-4DDB-98D2-8258408D1F84}"/>
              </a:ext>
            </a:extLst>
          </p:cNvPr>
          <p:cNvSpPr>
            <a:spLocks noGrp="1"/>
          </p:cNvSpPr>
          <p:nvPr>
            <p:ph type="title"/>
          </p:nvPr>
        </p:nvSpPr>
        <p:spPr/>
        <p:txBody>
          <a:bodyPr/>
          <a:lstStyle/>
          <a:p>
            <a:br>
              <a:rPr lang="en-US" dirty="0"/>
            </a:br>
            <a:r>
              <a:rPr lang="en-US" dirty="0"/>
              <a:t>BWN Issue-Based Quality March 2020</a:t>
            </a:r>
          </a:p>
        </p:txBody>
      </p:sp>
      <p:sp>
        <p:nvSpPr>
          <p:cNvPr id="3" name="Content Placeholder 2">
            <a:extLst>
              <a:ext uri="{FF2B5EF4-FFF2-40B4-BE49-F238E27FC236}">
                <a16:creationId xmlns:a16="http://schemas.microsoft.com/office/drawing/2014/main" id="{26A8C6DB-014A-46A9-A05D-5C7F1FC452F0}"/>
              </a:ext>
            </a:extLst>
          </p:cNvPr>
          <p:cNvSpPr>
            <a:spLocks noGrp="1"/>
          </p:cNvSpPr>
          <p:nvPr>
            <p:ph idx="1"/>
          </p:nvPr>
        </p:nvSpPr>
        <p:spPr/>
        <p:txBody>
          <a:bodyPr/>
          <a:lstStyle/>
          <a:p>
            <a:pPr marL="0" indent="0" algn="ctr">
              <a:buNone/>
            </a:pPr>
            <a:endParaRPr lang="en-US" dirty="0"/>
          </a:p>
          <a:p>
            <a:pPr marL="0" indent="0">
              <a:buNone/>
            </a:pPr>
            <a:r>
              <a:rPr lang="en-US" sz="3200" dirty="0"/>
              <a:t>All-station overall IB quality		86.6%</a:t>
            </a:r>
          </a:p>
          <a:p>
            <a:pPr marL="517525" lvl="1" indent="0">
              <a:buNone/>
            </a:pPr>
            <a:r>
              <a:rPr lang="en-US" dirty="0"/>
              <a:t>General rating errors, </a:t>
            </a:r>
            <a:r>
              <a:rPr lang="en-US" i="1" dirty="0"/>
              <a:t>not</a:t>
            </a:r>
            <a:r>
              <a:rPr lang="en-US" dirty="0"/>
              <a:t> specific to the new BWN law </a:t>
            </a:r>
          </a:p>
          <a:p>
            <a:pPr marL="517525" lvl="1" indent="0">
              <a:buNone/>
            </a:pPr>
            <a:endParaRPr lang="en-US" dirty="0"/>
          </a:p>
          <a:p>
            <a:pPr marL="0" indent="0">
              <a:buNone/>
            </a:pPr>
            <a:r>
              <a:rPr lang="en-US" sz="3200" dirty="0"/>
              <a:t>All-station BWN-specific IB quality	98.1%</a:t>
            </a:r>
          </a:p>
          <a:p>
            <a:pPr marL="517525" lvl="1" indent="0">
              <a:buNone/>
            </a:pPr>
            <a:r>
              <a:rPr lang="en-US" dirty="0"/>
              <a:t>Errors specific to the new BWN law and procedures</a:t>
            </a:r>
          </a:p>
          <a:p>
            <a:pPr marL="517525" lvl="1" indent="0">
              <a:buNone/>
            </a:pPr>
            <a:endParaRPr lang="en-US" dirty="0"/>
          </a:p>
          <a:p>
            <a:endParaRPr lang="en-US" dirty="0"/>
          </a:p>
        </p:txBody>
      </p:sp>
      <p:sp>
        <p:nvSpPr>
          <p:cNvPr id="4" name="Slide Number Placeholder 3">
            <a:extLst>
              <a:ext uri="{FF2B5EF4-FFF2-40B4-BE49-F238E27FC236}">
                <a16:creationId xmlns:a16="http://schemas.microsoft.com/office/drawing/2014/main" id="{D19B0745-0BB9-41EC-A756-2A1ABABEEDA9}"/>
              </a:ext>
            </a:extLst>
          </p:cNvPr>
          <p:cNvSpPr>
            <a:spLocks noGrp="1"/>
          </p:cNvSpPr>
          <p:nvPr>
            <p:ph type="sldNum" sz="quarter" idx="10"/>
          </p:nvPr>
        </p:nvSpPr>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215696208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0AFD-5789-4DDB-98D2-8258408D1F84}"/>
              </a:ext>
            </a:extLst>
          </p:cNvPr>
          <p:cNvSpPr>
            <a:spLocks noGrp="1"/>
          </p:cNvSpPr>
          <p:nvPr>
            <p:ph type="title"/>
          </p:nvPr>
        </p:nvSpPr>
        <p:spPr/>
        <p:txBody>
          <a:bodyPr/>
          <a:lstStyle/>
          <a:p>
            <a:br>
              <a:rPr lang="en-US" dirty="0"/>
            </a:br>
            <a:r>
              <a:rPr lang="en-US" dirty="0"/>
              <a:t>BWN Issue-Based Quality April 2020</a:t>
            </a:r>
            <a:br>
              <a:rPr lang="en-US" dirty="0"/>
            </a:br>
            <a:endParaRPr lang="en-US" dirty="0"/>
          </a:p>
        </p:txBody>
      </p:sp>
      <p:sp>
        <p:nvSpPr>
          <p:cNvPr id="3" name="Content Placeholder 2">
            <a:extLst>
              <a:ext uri="{FF2B5EF4-FFF2-40B4-BE49-F238E27FC236}">
                <a16:creationId xmlns:a16="http://schemas.microsoft.com/office/drawing/2014/main" id="{26A8C6DB-014A-46A9-A05D-5C7F1FC452F0}"/>
              </a:ext>
            </a:extLst>
          </p:cNvPr>
          <p:cNvSpPr>
            <a:spLocks noGrp="1"/>
          </p:cNvSpPr>
          <p:nvPr>
            <p:ph idx="1"/>
          </p:nvPr>
        </p:nvSpPr>
        <p:spPr/>
        <p:txBody>
          <a:bodyPr/>
          <a:lstStyle/>
          <a:p>
            <a:pPr marL="0" indent="0" algn="ctr">
              <a:buNone/>
            </a:pPr>
            <a:endParaRPr lang="en-US" dirty="0"/>
          </a:p>
          <a:p>
            <a:pPr marL="0" indent="0">
              <a:buNone/>
            </a:pPr>
            <a:r>
              <a:rPr lang="en-US" sz="3200" dirty="0"/>
              <a:t>All-station overall IB quality		81.2%</a:t>
            </a:r>
          </a:p>
          <a:p>
            <a:pPr marL="517525" lvl="1" indent="0">
              <a:buNone/>
            </a:pPr>
            <a:r>
              <a:rPr lang="en-US" dirty="0"/>
              <a:t>General rating errors, </a:t>
            </a:r>
            <a:r>
              <a:rPr lang="en-US" i="1" dirty="0"/>
              <a:t>not</a:t>
            </a:r>
            <a:r>
              <a:rPr lang="en-US" dirty="0"/>
              <a:t> specific to the new BWN law </a:t>
            </a:r>
          </a:p>
          <a:p>
            <a:pPr marL="517525" lvl="1" indent="0">
              <a:buNone/>
            </a:pPr>
            <a:endParaRPr lang="en-US" dirty="0"/>
          </a:p>
          <a:p>
            <a:pPr marL="0" indent="0">
              <a:buNone/>
            </a:pPr>
            <a:r>
              <a:rPr lang="en-US" sz="3200" dirty="0"/>
              <a:t>All-station BWN-specific IB quality	91.9%</a:t>
            </a:r>
          </a:p>
          <a:p>
            <a:pPr marL="517525" lvl="1" indent="0">
              <a:buNone/>
            </a:pPr>
            <a:r>
              <a:rPr lang="en-US" dirty="0"/>
              <a:t>Errors specific to the new BWN law and procedures</a:t>
            </a:r>
          </a:p>
          <a:p>
            <a:endParaRPr lang="en-US" dirty="0"/>
          </a:p>
        </p:txBody>
      </p:sp>
      <p:sp>
        <p:nvSpPr>
          <p:cNvPr id="4" name="Slide Number Placeholder 3">
            <a:extLst>
              <a:ext uri="{FF2B5EF4-FFF2-40B4-BE49-F238E27FC236}">
                <a16:creationId xmlns:a16="http://schemas.microsoft.com/office/drawing/2014/main" id="{D19B0745-0BB9-41EC-A756-2A1ABABEEDA9}"/>
              </a:ext>
            </a:extLst>
          </p:cNvPr>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60612945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0AFD-5789-4DDB-98D2-8258408D1F84}"/>
              </a:ext>
            </a:extLst>
          </p:cNvPr>
          <p:cNvSpPr>
            <a:spLocks noGrp="1"/>
          </p:cNvSpPr>
          <p:nvPr>
            <p:ph type="title"/>
          </p:nvPr>
        </p:nvSpPr>
        <p:spPr/>
        <p:txBody>
          <a:bodyPr/>
          <a:lstStyle/>
          <a:p>
            <a:br>
              <a:rPr lang="en-US" dirty="0"/>
            </a:br>
            <a:r>
              <a:rPr lang="en-US" dirty="0"/>
              <a:t>BWN Issue-Based Quality May 2020</a:t>
            </a:r>
            <a:br>
              <a:rPr lang="en-US" dirty="0"/>
            </a:br>
            <a:endParaRPr lang="en-US" dirty="0"/>
          </a:p>
        </p:txBody>
      </p:sp>
      <p:sp>
        <p:nvSpPr>
          <p:cNvPr id="3" name="Content Placeholder 2">
            <a:extLst>
              <a:ext uri="{FF2B5EF4-FFF2-40B4-BE49-F238E27FC236}">
                <a16:creationId xmlns:a16="http://schemas.microsoft.com/office/drawing/2014/main" id="{26A8C6DB-014A-46A9-A05D-5C7F1FC452F0}"/>
              </a:ext>
            </a:extLst>
          </p:cNvPr>
          <p:cNvSpPr>
            <a:spLocks noGrp="1"/>
          </p:cNvSpPr>
          <p:nvPr>
            <p:ph idx="1"/>
          </p:nvPr>
        </p:nvSpPr>
        <p:spPr/>
        <p:txBody>
          <a:bodyPr/>
          <a:lstStyle/>
          <a:p>
            <a:pPr marL="0" indent="0" algn="ctr">
              <a:buNone/>
            </a:pPr>
            <a:endParaRPr lang="en-US" dirty="0"/>
          </a:p>
          <a:p>
            <a:pPr marL="0" indent="0">
              <a:buNone/>
            </a:pPr>
            <a:r>
              <a:rPr lang="en-US" sz="3200" dirty="0"/>
              <a:t>All-station overall IB quality		82.7%</a:t>
            </a:r>
          </a:p>
          <a:p>
            <a:pPr marL="517525" lvl="1" indent="0">
              <a:buNone/>
            </a:pPr>
            <a:r>
              <a:rPr lang="en-US" dirty="0"/>
              <a:t>General rating errors, </a:t>
            </a:r>
            <a:r>
              <a:rPr lang="en-US" i="1" dirty="0"/>
              <a:t>not</a:t>
            </a:r>
            <a:r>
              <a:rPr lang="en-US" dirty="0"/>
              <a:t> specific to the new BWN law </a:t>
            </a:r>
          </a:p>
          <a:p>
            <a:pPr marL="517525" lvl="1" indent="0">
              <a:buNone/>
            </a:pPr>
            <a:endParaRPr lang="en-US" dirty="0"/>
          </a:p>
          <a:p>
            <a:pPr marL="0" indent="0">
              <a:buNone/>
            </a:pPr>
            <a:r>
              <a:rPr lang="en-US" sz="3200" dirty="0"/>
              <a:t>All-station BWN-specific IB quality	95.5%</a:t>
            </a:r>
          </a:p>
          <a:p>
            <a:pPr marL="517525" lvl="1" indent="0">
              <a:buNone/>
            </a:pPr>
            <a:r>
              <a:rPr lang="en-US" dirty="0"/>
              <a:t>Errors specific to the new BWN law and procedures</a:t>
            </a:r>
          </a:p>
          <a:p>
            <a:endParaRPr lang="en-US" dirty="0"/>
          </a:p>
        </p:txBody>
      </p:sp>
      <p:sp>
        <p:nvSpPr>
          <p:cNvPr id="4" name="Slide Number Placeholder 3">
            <a:extLst>
              <a:ext uri="{FF2B5EF4-FFF2-40B4-BE49-F238E27FC236}">
                <a16:creationId xmlns:a16="http://schemas.microsoft.com/office/drawing/2014/main" id="{D19B0745-0BB9-41EC-A756-2A1ABABEEDA9}"/>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83192561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25FE-DAB3-4BDC-BEBF-B7F2D8340D7C}"/>
              </a:ext>
            </a:extLst>
          </p:cNvPr>
          <p:cNvSpPr>
            <a:spLocks noGrp="1"/>
          </p:cNvSpPr>
          <p:nvPr>
            <p:ph type="title"/>
          </p:nvPr>
        </p:nvSpPr>
        <p:spPr/>
        <p:txBody>
          <a:bodyPr/>
          <a:lstStyle/>
          <a:p>
            <a:r>
              <a:rPr lang="en-US" dirty="0"/>
              <a:t>Review of High Error Category Examples</a:t>
            </a:r>
          </a:p>
        </p:txBody>
      </p:sp>
      <p:sp>
        <p:nvSpPr>
          <p:cNvPr id="3" name="Content Placeholder 2">
            <a:extLst>
              <a:ext uri="{FF2B5EF4-FFF2-40B4-BE49-F238E27FC236}">
                <a16:creationId xmlns:a16="http://schemas.microsoft.com/office/drawing/2014/main" id="{17F91A50-04B7-45B3-8710-155C1800150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Terri Swann</a:t>
            </a:r>
          </a:p>
          <a:p>
            <a:pPr marL="0" indent="0" algn="ctr">
              <a:buNone/>
            </a:pPr>
            <a:r>
              <a:rPr lang="en-US" dirty="0"/>
              <a:t>Rating Quality Consultant</a:t>
            </a:r>
          </a:p>
        </p:txBody>
      </p:sp>
      <p:sp>
        <p:nvSpPr>
          <p:cNvPr id="4" name="Slide Number Placeholder 3">
            <a:extLst>
              <a:ext uri="{FF2B5EF4-FFF2-40B4-BE49-F238E27FC236}">
                <a16:creationId xmlns:a16="http://schemas.microsoft.com/office/drawing/2014/main" id="{66085FBA-4AE5-472E-8031-95B6FF497317}"/>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421305418"/>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8375-D406-4A7A-AFD3-208F3B7B905E}"/>
              </a:ext>
            </a:extLst>
          </p:cNvPr>
          <p:cNvSpPr>
            <a:spLocks noGrp="1"/>
          </p:cNvSpPr>
          <p:nvPr>
            <p:ph type="title"/>
          </p:nvPr>
        </p:nvSpPr>
        <p:spPr/>
        <p:txBody>
          <a:bodyPr/>
          <a:lstStyle/>
          <a:p>
            <a:br>
              <a:rPr lang="en-US" dirty="0"/>
            </a:br>
            <a:r>
              <a:rPr lang="en-US" dirty="0"/>
              <a:t>Highest Error Categories</a:t>
            </a:r>
            <a:br>
              <a:rPr lang="en-US" dirty="0"/>
            </a:br>
            <a:endParaRPr lang="en-US" dirty="0"/>
          </a:p>
        </p:txBody>
      </p:sp>
      <p:sp>
        <p:nvSpPr>
          <p:cNvPr id="3" name="Content Placeholder 2">
            <a:extLst>
              <a:ext uri="{FF2B5EF4-FFF2-40B4-BE49-F238E27FC236}">
                <a16:creationId xmlns:a16="http://schemas.microsoft.com/office/drawing/2014/main" id="{323141B3-D059-4143-9352-570848BA202B}"/>
              </a:ext>
            </a:extLst>
          </p:cNvPr>
          <p:cNvSpPr>
            <a:spLocks noGrp="1"/>
          </p:cNvSpPr>
          <p:nvPr>
            <p:ph idx="1"/>
          </p:nvPr>
        </p:nvSpPr>
        <p:spPr/>
        <p:txBody>
          <a:bodyPr/>
          <a:lstStyle/>
          <a:p>
            <a:pPr marL="0" indent="0">
              <a:buNone/>
            </a:pPr>
            <a:endParaRPr lang="en-US" sz="1800" dirty="0"/>
          </a:p>
          <a:p>
            <a:pPr marL="0" indent="0">
              <a:buNone/>
            </a:pPr>
            <a:r>
              <a:rPr lang="en-US" dirty="0"/>
              <a:t>B2 – Development deficiencies</a:t>
            </a:r>
          </a:p>
          <a:p>
            <a:pPr lvl="1" indent="-342900">
              <a:buFont typeface="Arial" panose="020B0604020202020204" pitchFamily="34" charset="0"/>
              <a:buChar char="•"/>
            </a:pPr>
            <a:r>
              <a:rPr lang="en-US" dirty="0"/>
              <a:t>Inadequate verification of qualifying BWN service</a:t>
            </a:r>
          </a:p>
          <a:p>
            <a:pPr lvl="1" indent="-342900">
              <a:buFont typeface="Arial" panose="020B0604020202020204" pitchFamily="34" charset="0"/>
              <a:buChar char="•"/>
            </a:pPr>
            <a:r>
              <a:rPr lang="en-US" dirty="0"/>
              <a:t>Insufficient examinations</a:t>
            </a:r>
          </a:p>
          <a:p>
            <a:pPr marL="517525" lvl="1" indent="0">
              <a:buNone/>
            </a:pPr>
            <a:endParaRPr lang="en-US" dirty="0"/>
          </a:p>
          <a:p>
            <a:pPr marL="0" indent="0">
              <a:buNone/>
            </a:pPr>
            <a:r>
              <a:rPr lang="en-US" dirty="0"/>
              <a:t>D1 – Incorrect effective dates</a:t>
            </a:r>
          </a:p>
          <a:p>
            <a:pPr lvl="1">
              <a:buFont typeface="Arial" panose="020B0604020202020204" pitchFamily="34" charset="0"/>
              <a:buChar char="•"/>
            </a:pPr>
            <a:r>
              <a:rPr lang="en-US" dirty="0"/>
              <a:t>Misapplication of 38 CFR 3.114</a:t>
            </a:r>
          </a:p>
          <a:p>
            <a:pPr lvl="1">
              <a:buFont typeface="Arial" panose="020B0604020202020204" pitchFamily="34" charset="0"/>
              <a:buChar char="•"/>
            </a:pPr>
            <a:r>
              <a:rPr lang="en-US" dirty="0"/>
              <a:t>Misapplication of retroactive effective date under PL 116-23</a:t>
            </a:r>
          </a:p>
          <a:p>
            <a:endParaRPr lang="en-US" dirty="0"/>
          </a:p>
        </p:txBody>
      </p:sp>
      <p:sp>
        <p:nvSpPr>
          <p:cNvPr id="4" name="Slide Number Placeholder 3">
            <a:extLst>
              <a:ext uri="{FF2B5EF4-FFF2-40B4-BE49-F238E27FC236}">
                <a16:creationId xmlns:a16="http://schemas.microsoft.com/office/drawing/2014/main" id="{D304130B-9938-4AC4-8B84-F43BED2F8849}"/>
              </a:ext>
            </a:extLst>
          </p:cNvPr>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2723062982"/>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AQ_x0023_ xmlns="639e1ae3-3c36-45a4-b0e1-f120ca4f3d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A61607AA592F4A828B8101B2B28CCE" ma:contentTypeVersion="1" ma:contentTypeDescription="Create a new document." ma:contentTypeScope="" ma:versionID="e8ee3447488e4103633ee1a256833e32">
  <xsd:schema xmlns:xsd="http://www.w3.org/2001/XMLSchema" xmlns:xs="http://www.w3.org/2001/XMLSchema" xmlns:p="http://schemas.microsoft.com/office/2006/metadata/properties" xmlns:ns2="639e1ae3-3c36-45a4-b0e1-f120ca4f3dfd" targetNamespace="http://schemas.microsoft.com/office/2006/metadata/properties" ma:root="true" ma:fieldsID="c1898472ab919af5f35581248f4ed361" ns2:_="">
    <xsd:import namespace="639e1ae3-3c36-45a4-b0e1-f120ca4f3dfd"/>
    <xsd:element name="properties">
      <xsd:complexType>
        <xsd:sequence>
          <xsd:element name="documentManagement">
            <xsd:complexType>
              <xsd:all>
                <xsd:element ref="ns2:FAQ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e1ae3-3c36-45a4-b0e1-f120ca4f3dfd" elementFormDefault="qualified">
    <xsd:import namespace="http://schemas.microsoft.com/office/2006/documentManagement/types"/>
    <xsd:import namespace="http://schemas.microsoft.com/office/infopath/2007/PartnerControls"/>
    <xsd:element name="FAQ_x0023_" ma:index="8" nillable="true" ma:displayName="FAQ#" ma:internalName="FAQ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7B6E5-0F04-4CEF-A7BC-E28EF6BF7FB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39e1ae3-3c36-45a4-b0e1-f120ca4f3dfd"/>
    <ds:schemaRef ds:uri="http://www.w3.org/XML/1998/namespace"/>
  </ds:schemaRefs>
</ds:datastoreItem>
</file>

<file path=customXml/itemProps2.xml><?xml version="1.0" encoding="utf-8"?>
<ds:datastoreItem xmlns:ds="http://schemas.openxmlformats.org/officeDocument/2006/customXml" ds:itemID="{2A1BA6D7-6E48-42EF-BF75-7B90EEFEA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9e1ae3-3c36-45a4-b0e1-f120ca4f3d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F841B9-F256-4CB1-97A0-D3BB93DA7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22512</TotalTime>
  <Words>2142</Words>
  <Application>Microsoft Office PowerPoint</Application>
  <PresentationFormat>Widescreen</PresentationFormat>
  <Paragraphs>242</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Calibri</vt:lpstr>
      <vt:lpstr>Century Schoolbook</vt:lpstr>
      <vt:lpstr>Courier New</vt:lpstr>
      <vt:lpstr>Tahoma</vt:lpstr>
      <vt:lpstr>Verdana</vt:lpstr>
      <vt:lpstr>Wingdings</vt:lpstr>
      <vt:lpstr>Ppt0000000</vt:lpstr>
      <vt:lpstr>PowerPoint Presentation</vt:lpstr>
      <vt:lpstr>Objective</vt:lpstr>
      <vt:lpstr>BWN Issue Based Quality March, April and May 2020 Review</vt:lpstr>
      <vt:lpstr> BWN Issue-Based Quality Cumulative  March, April and May 2020 </vt:lpstr>
      <vt:lpstr> BWN Issue-Based Quality March 2020</vt:lpstr>
      <vt:lpstr> BWN Issue-Based Quality April 2020 </vt:lpstr>
      <vt:lpstr> BWN Issue-Based Quality May 2020 </vt:lpstr>
      <vt:lpstr>Review of High Error Category Examples</vt:lpstr>
      <vt:lpstr> Highest Error Categories </vt:lpstr>
      <vt:lpstr> Misapplication of 38 CFR 3.114 </vt:lpstr>
      <vt:lpstr>Misapplication of 38 CFR 3.114</vt:lpstr>
      <vt:lpstr>Misapplication of 38 CFR 3.114 </vt:lpstr>
      <vt:lpstr>Misapplication of PL 116-23</vt:lpstr>
      <vt:lpstr>Misapplication of PL 116-23</vt:lpstr>
      <vt:lpstr>Insufficient Examinations</vt:lpstr>
      <vt:lpstr>Insufficient Examinations</vt:lpstr>
      <vt:lpstr>Insufficient Examinations</vt:lpstr>
      <vt:lpstr>Insufficient BWN Service Verification</vt:lpstr>
      <vt:lpstr>Ship Locator Tool Overview</vt:lpstr>
      <vt:lpstr>Objectives</vt:lpstr>
      <vt:lpstr>References </vt:lpstr>
      <vt:lpstr>SLT Data Input Determinations </vt:lpstr>
      <vt:lpstr>Enlisted Veterans’ Data Considerations</vt:lpstr>
      <vt:lpstr>Commissioned Officer Data Considerations </vt:lpstr>
      <vt:lpstr>Transfers and Receipts example</vt:lpstr>
      <vt:lpstr>Report on the Fitness of Officers example</vt:lpstr>
      <vt:lpstr>Report on the Fitness of Officers example (continued)</vt:lpstr>
      <vt:lpstr>Report on the Fitness of Officers Analysis</vt:lpstr>
      <vt:lpstr>Required VBMS Uploads</vt:lpstr>
      <vt:lpstr>Ship Locator Tool Overview</vt:lpstr>
      <vt:lpstr>Ship Locator Tool Overview</vt:lpstr>
      <vt:lpstr>Ship Locator Tool Overview</vt:lpstr>
      <vt:lpstr>Ship Locator Tool Overview</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Water Navy (BWN) August Trend Analysis and Quality Feedback Call-August 19, 2020 PowerPoint Presentation</dc:title>
  <dc:subject>Blue Water Navy Claims Processors</dc:subject>
  <dc:creator>Department of Veterans Affairs, Veterans Benefits Administration, Compensation Service, STAFF</dc:creator>
  <cp:lastModifiedBy>Kathy Poole</cp:lastModifiedBy>
  <cp:revision>1585</cp:revision>
  <dcterms:created xsi:type="dcterms:W3CDTF">2014-04-30T02:32:11Z</dcterms:created>
  <dcterms:modified xsi:type="dcterms:W3CDTF">2020-08-20T15:15:01Z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0x0101003BA61607AA592F4A828B8101B2B28CCE</vt:lpwstr>
  </property>
  <property fmtid="{D5CDD505-2E9C-101B-9397-08002B2CF9AE}" pid="8" name="Language">
    <vt:lpwstr>en</vt:lpwstr>
  </property>
  <property fmtid="{D5CDD505-2E9C-101B-9397-08002B2CF9AE}" pid="9" name="Type">
    <vt:lpwstr>Presentation</vt:lpwstr>
  </property>
</Properties>
</file>