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8"/>
  </p:notesMasterIdLst>
  <p:sldIdLst>
    <p:sldId id="367" r:id="rId5"/>
    <p:sldId id="267" r:id="rId6"/>
    <p:sldId id="269" r:id="rId7"/>
    <p:sldId id="364" r:id="rId8"/>
    <p:sldId id="270" r:id="rId9"/>
    <p:sldId id="365" r:id="rId10"/>
    <p:sldId id="366" r:id="rId11"/>
    <p:sldId id="256" r:id="rId12"/>
    <p:sldId id="323" r:id="rId13"/>
    <p:sldId id="352" r:id="rId14"/>
    <p:sldId id="321" r:id="rId15"/>
    <p:sldId id="362" r:id="rId16"/>
    <p:sldId id="353" r:id="rId17"/>
    <p:sldId id="354" r:id="rId18"/>
    <p:sldId id="355" r:id="rId19"/>
    <p:sldId id="356" r:id="rId20"/>
    <p:sldId id="357" r:id="rId21"/>
    <p:sldId id="358" r:id="rId22"/>
    <p:sldId id="359" r:id="rId23"/>
    <p:sldId id="360" r:id="rId24"/>
    <p:sldId id="324" r:id="rId25"/>
    <p:sldId id="257" r:id="rId26"/>
    <p:sldId id="325" r:id="rId27"/>
    <p:sldId id="326" r:id="rId28"/>
    <p:sldId id="327" r:id="rId29"/>
    <p:sldId id="328" r:id="rId30"/>
    <p:sldId id="329" r:id="rId31"/>
    <p:sldId id="330" r:id="rId32"/>
    <p:sldId id="331" r:id="rId33"/>
    <p:sldId id="332" r:id="rId34"/>
    <p:sldId id="333" r:id="rId35"/>
    <p:sldId id="334" r:id="rId36"/>
    <p:sldId id="335" r:id="rId37"/>
    <p:sldId id="361" r:id="rId38"/>
    <p:sldId id="337" r:id="rId39"/>
    <p:sldId id="338" r:id="rId40"/>
    <p:sldId id="339" r:id="rId41"/>
    <p:sldId id="340" r:id="rId42"/>
    <p:sldId id="363" r:id="rId43"/>
    <p:sldId id="342" r:id="rId44"/>
    <p:sldId id="343" r:id="rId45"/>
    <p:sldId id="344" r:id="rId46"/>
    <p:sldId id="345" r:id="rId47"/>
    <p:sldId id="346" r:id="rId48"/>
    <p:sldId id="347" r:id="rId49"/>
    <p:sldId id="348" r:id="rId50"/>
    <p:sldId id="349" r:id="rId51"/>
    <p:sldId id="350" r:id="rId52"/>
    <p:sldId id="351" r:id="rId53"/>
    <p:sldId id="317" r:id="rId54"/>
    <p:sldId id="318" r:id="rId55"/>
    <p:sldId id="319" r:id="rId56"/>
    <p:sldId id="32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Robert, VBAVACO" initials="JRV" lastIdx="1" clrIdx="0">
    <p:extLst>
      <p:ext uri="{19B8F6BF-5375-455C-9EA6-DF929625EA0E}">
        <p15:presenceInfo xmlns:p15="http://schemas.microsoft.com/office/powerpoint/2012/main" userId="S::Robert.JOHNSON4@va.gov::ba96dda2-b07f-4711-9aae-c65fdb1dec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3864"/>
    <a:srgbClr val="1464F4"/>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6" d="100"/>
          <a:sy n="96" d="100"/>
        </p:scale>
        <p:origin x="114" y="40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354B5-3FCE-49AA-80CD-22F4A994D6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994083-97B7-44F4-AC71-2C38A25F0B22}">
      <dgm:prSet phldrT="[Text]"/>
      <dgm:spPr>
        <a:solidFill>
          <a:srgbClr val="00B050"/>
        </a:solidFill>
      </dgm:spPr>
      <dgm:t>
        <a:bodyPr/>
        <a:lstStyle/>
        <a:p>
          <a:pPr algn="ctr"/>
          <a:r>
            <a:rPr lang="en-US" b="1" dirty="0"/>
            <a:t>Admission Report for SC Veteran</a:t>
          </a:r>
        </a:p>
      </dgm:t>
    </dgm:pt>
    <dgm:pt modelId="{8AB22D17-60DE-4D58-9855-DB18DC0FC5C4}" type="parTrans" cxnId="{2F6F323A-8268-4B27-92B0-4628D30D82AA}">
      <dgm:prSet/>
      <dgm:spPr/>
      <dgm:t>
        <a:bodyPr/>
        <a:lstStyle/>
        <a:p>
          <a:endParaRPr lang="en-US"/>
        </a:p>
      </dgm:t>
    </dgm:pt>
    <dgm:pt modelId="{C090253D-18DF-4B0D-AC61-6FBA6BF5FFEB}" type="sibTrans" cxnId="{2F6F323A-8268-4B27-92B0-4628D30D82AA}">
      <dgm:prSet/>
      <dgm:spPr/>
      <dgm:t>
        <a:bodyPr/>
        <a:lstStyle/>
        <a:p>
          <a:endParaRPr lang="en-US"/>
        </a:p>
      </dgm:t>
    </dgm:pt>
    <dgm:pt modelId="{942C9DB8-1E9D-449D-BC02-BBCF66C4B524}">
      <dgm:prSet phldrT="[Text]"/>
      <dgm:spPr>
        <a:solidFill>
          <a:srgbClr val="00B050"/>
        </a:solidFill>
      </dgm:spPr>
      <dgm:t>
        <a:bodyPr/>
        <a:lstStyle/>
        <a:p>
          <a:pPr algn="ctr"/>
          <a:r>
            <a:rPr lang="en-US" b="1" dirty="0"/>
            <a:t>Discharge Report for SC Veteran</a:t>
          </a:r>
        </a:p>
      </dgm:t>
    </dgm:pt>
    <dgm:pt modelId="{5B3CBC13-51AB-4FDC-8208-D607FDF937EC}" type="parTrans" cxnId="{B12BCAEC-E0CD-4BB3-A0D7-F3FE11114308}">
      <dgm:prSet/>
      <dgm:spPr/>
      <dgm:t>
        <a:bodyPr/>
        <a:lstStyle/>
        <a:p>
          <a:endParaRPr lang="en-US"/>
        </a:p>
      </dgm:t>
    </dgm:pt>
    <dgm:pt modelId="{F4AE085C-0EB0-48BD-A58D-EC94759BA225}" type="sibTrans" cxnId="{B12BCAEC-E0CD-4BB3-A0D7-F3FE11114308}">
      <dgm:prSet/>
      <dgm:spPr/>
      <dgm:t>
        <a:bodyPr/>
        <a:lstStyle/>
        <a:p>
          <a:endParaRPr lang="en-US"/>
        </a:p>
      </dgm:t>
    </dgm:pt>
    <dgm:pt modelId="{18D8DAE8-3734-4EB3-8E7B-0ED6D5C9FB0E}">
      <dgm:prSet phldrT="[Text]"/>
      <dgm:spPr>
        <a:solidFill>
          <a:srgbClr val="00B050"/>
        </a:solidFill>
      </dgm:spPr>
      <dgm:t>
        <a:bodyPr/>
        <a:lstStyle/>
        <a:p>
          <a:pPr algn="ctr"/>
          <a:r>
            <a:rPr lang="en-US" b="1" dirty="0"/>
            <a:t>A&amp;A Admission Report</a:t>
          </a:r>
        </a:p>
      </dgm:t>
    </dgm:pt>
    <dgm:pt modelId="{34B00D99-0E46-4DAC-A310-6F5DBA28A973}" type="parTrans" cxnId="{3D9A3947-2A91-47B2-8156-F99093A3C37A}">
      <dgm:prSet/>
      <dgm:spPr/>
      <dgm:t>
        <a:bodyPr/>
        <a:lstStyle/>
        <a:p>
          <a:endParaRPr lang="en-US"/>
        </a:p>
      </dgm:t>
    </dgm:pt>
    <dgm:pt modelId="{52700076-DB1F-44CC-A746-EBF14DCE478F}" type="sibTrans" cxnId="{3D9A3947-2A91-47B2-8156-F99093A3C37A}">
      <dgm:prSet/>
      <dgm:spPr/>
      <dgm:t>
        <a:bodyPr/>
        <a:lstStyle/>
        <a:p>
          <a:endParaRPr lang="en-US"/>
        </a:p>
      </dgm:t>
    </dgm:pt>
    <dgm:pt modelId="{ED879222-E6DD-4940-B790-A3BC523DC535}">
      <dgm:prSet phldrT="[Text]"/>
      <dgm:spPr>
        <a:solidFill>
          <a:srgbClr val="00B050"/>
        </a:solidFill>
      </dgm:spPr>
      <dgm:t>
        <a:bodyPr/>
        <a:lstStyle/>
        <a:p>
          <a:pPr algn="ctr"/>
          <a:r>
            <a:rPr lang="en-US" b="1" dirty="0"/>
            <a:t>A&amp;A Discharge Report</a:t>
          </a:r>
        </a:p>
      </dgm:t>
    </dgm:pt>
    <dgm:pt modelId="{F991169B-4C40-4748-B7B3-2E807E767202}" type="parTrans" cxnId="{B41020A5-BA5A-4209-93C8-0C886D51D3DE}">
      <dgm:prSet/>
      <dgm:spPr/>
      <dgm:t>
        <a:bodyPr/>
        <a:lstStyle/>
        <a:p>
          <a:endParaRPr lang="en-US"/>
        </a:p>
      </dgm:t>
    </dgm:pt>
    <dgm:pt modelId="{14BE186A-1D7F-4496-9A0E-57239E91BFE7}" type="sibTrans" cxnId="{B41020A5-BA5A-4209-93C8-0C886D51D3DE}">
      <dgm:prSet/>
      <dgm:spPr/>
      <dgm:t>
        <a:bodyPr/>
        <a:lstStyle/>
        <a:p>
          <a:endParaRPr lang="en-US"/>
        </a:p>
      </dgm:t>
    </dgm:pt>
    <dgm:pt modelId="{83E6CD73-0714-4742-BD58-16CAB54A4FA5}">
      <dgm:prSet phldrT="[Text]"/>
      <dgm:spPr>
        <a:solidFill>
          <a:srgbClr val="00B050"/>
        </a:solidFill>
      </dgm:spPr>
      <dgm:t>
        <a:bodyPr/>
        <a:lstStyle/>
        <a:p>
          <a:pPr algn="ctr"/>
          <a:r>
            <a:rPr lang="en-US" b="1" dirty="0"/>
            <a:t>PMC – Improved Pension Admission Report</a:t>
          </a:r>
        </a:p>
      </dgm:t>
    </dgm:pt>
    <dgm:pt modelId="{863945C4-9F3D-4E2C-9F87-4E36FD931470}" type="parTrans" cxnId="{3B3F6D4D-050D-4170-A2F6-5BB755590B30}">
      <dgm:prSet/>
      <dgm:spPr/>
      <dgm:t>
        <a:bodyPr/>
        <a:lstStyle/>
        <a:p>
          <a:endParaRPr lang="en-US"/>
        </a:p>
      </dgm:t>
    </dgm:pt>
    <dgm:pt modelId="{6E480167-BADA-4D95-B295-0C941DDEDB87}" type="sibTrans" cxnId="{3B3F6D4D-050D-4170-A2F6-5BB755590B30}">
      <dgm:prSet/>
      <dgm:spPr/>
      <dgm:t>
        <a:bodyPr/>
        <a:lstStyle/>
        <a:p>
          <a:endParaRPr lang="en-US"/>
        </a:p>
      </dgm:t>
    </dgm:pt>
    <dgm:pt modelId="{57548FB6-16C6-4078-9ECA-39236866D244}">
      <dgm:prSet phldrT="[Text]"/>
      <dgm:spPr>
        <a:solidFill>
          <a:srgbClr val="00B050"/>
        </a:solidFill>
      </dgm:spPr>
      <dgm:t>
        <a:bodyPr/>
        <a:lstStyle/>
        <a:p>
          <a:pPr algn="ctr"/>
          <a:r>
            <a:rPr lang="en-US" b="1" dirty="0"/>
            <a:t>PMC – Improved Pension Discharge Report</a:t>
          </a:r>
        </a:p>
      </dgm:t>
    </dgm:pt>
    <dgm:pt modelId="{C31AD027-9640-48C7-AE82-F385ED6BC079}" type="parTrans" cxnId="{CA9FAD9F-7583-4A0D-B4E9-5D4893B5495F}">
      <dgm:prSet/>
      <dgm:spPr/>
      <dgm:t>
        <a:bodyPr/>
        <a:lstStyle/>
        <a:p>
          <a:endParaRPr lang="en-US"/>
        </a:p>
      </dgm:t>
    </dgm:pt>
    <dgm:pt modelId="{14E98539-8375-4383-B008-5B82218FF11E}" type="sibTrans" cxnId="{CA9FAD9F-7583-4A0D-B4E9-5D4893B5495F}">
      <dgm:prSet/>
      <dgm:spPr/>
      <dgm:t>
        <a:bodyPr/>
        <a:lstStyle/>
        <a:p>
          <a:endParaRPr lang="en-US"/>
        </a:p>
      </dgm:t>
    </dgm:pt>
    <dgm:pt modelId="{34F439F7-4B8F-427B-BDE7-6E13C775EA05}">
      <dgm:prSet phldrT="[Text]"/>
      <dgm:spPr>
        <a:solidFill>
          <a:srgbClr val="00B050"/>
        </a:solidFill>
      </dgm:spPr>
      <dgm:t>
        <a:bodyPr/>
        <a:lstStyle/>
        <a:p>
          <a:pPr algn="ctr"/>
          <a:r>
            <a:rPr lang="en-US" b="1" dirty="0"/>
            <a:t>PMC – Section 306 Pension Admission Report</a:t>
          </a:r>
        </a:p>
      </dgm:t>
    </dgm:pt>
    <dgm:pt modelId="{28A15271-2C14-48A3-9787-63183E3BD59D}" type="parTrans" cxnId="{8335A301-5FB0-48BC-ACAF-E7F761562848}">
      <dgm:prSet/>
      <dgm:spPr/>
      <dgm:t>
        <a:bodyPr/>
        <a:lstStyle/>
        <a:p>
          <a:endParaRPr lang="en-US"/>
        </a:p>
      </dgm:t>
    </dgm:pt>
    <dgm:pt modelId="{A71A57B6-DFE3-4CC1-AD47-B5C664C1588A}" type="sibTrans" cxnId="{8335A301-5FB0-48BC-ACAF-E7F761562848}">
      <dgm:prSet/>
      <dgm:spPr/>
      <dgm:t>
        <a:bodyPr/>
        <a:lstStyle/>
        <a:p>
          <a:endParaRPr lang="en-US"/>
        </a:p>
      </dgm:t>
    </dgm:pt>
    <dgm:pt modelId="{AF5119CA-3148-41D9-9619-C71A6395AFDB}">
      <dgm:prSet phldrT="[Text]"/>
      <dgm:spPr>
        <a:solidFill>
          <a:srgbClr val="00B050"/>
        </a:solidFill>
      </dgm:spPr>
      <dgm:t>
        <a:bodyPr/>
        <a:lstStyle/>
        <a:p>
          <a:pPr algn="ctr"/>
          <a:r>
            <a:rPr lang="en-US" b="1" dirty="0"/>
            <a:t>PMC – Section 306 Pension Discharge Report</a:t>
          </a:r>
        </a:p>
      </dgm:t>
    </dgm:pt>
    <dgm:pt modelId="{F5BD35A7-FA1F-499F-B57D-1F867C40ECC0}" type="parTrans" cxnId="{88501ABA-C7FB-44FD-85C1-96F6AD89D9BD}">
      <dgm:prSet/>
      <dgm:spPr/>
      <dgm:t>
        <a:bodyPr/>
        <a:lstStyle/>
        <a:p>
          <a:endParaRPr lang="en-US"/>
        </a:p>
      </dgm:t>
    </dgm:pt>
    <dgm:pt modelId="{C4E099EE-D59D-47AC-9AA3-0583B79AC4D2}" type="sibTrans" cxnId="{88501ABA-C7FB-44FD-85C1-96F6AD89D9BD}">
      <dgm:prSet/>
      <dgm:spPr/>
      <dgm:t>
        <a:bodyPr/>
        <a:lstStyle/>
        <a:p>
          <a:endParaRPr lang="en-US"/>
        </a:p>
      </dgm:t>
    </dgm:pt>
    <dgm:pt modelId="{5E6129CA-609C-4FC0-8B37-0127FAB36876}">
      <dgm:prSet phldrT="[Text]"/>
      <dgm:spPr>
        <a:solidFill>
          <a:srgbClr val="00B050"/>
        </a:solidFill>
      </dgm:spPr>
      <dgm:t>
        <a:bodyPr/>
        <a:lstStyle/>
        <a:p>
          <a:pPr algn="ctr"/>
          <a:r>
            <a:rPr lang="en-US" b="1" dirty="0"/>
            <a:t>A&amp;A Re-Admission Report</a:t>
          </a:r>
        </a:p>
      </dgm:t>
    </dgm:pt>
    <dgm:pt modelId="{97455336-0ADC-48A0-9065-DAB0CECB95F2}" type="parTrans" cxnId="{59B719EF-BD7E-4798-B540-565832DA1376}">
      <dgm:prSet/>
      <dgm:spPr/>
      <dgm:t>
        <a:bodyPr/>
        <a:lstStyle/>
        <a:p>
          <a:endParaRPr lang="en-US"/>
        </a:p>
      </dgm:t>
    </dgm:pt>
    <dgm:pt modelId="{B68189B0-3BA9-4FB1-AC0D-6024577CA5A8}" type="sibTrans" cxnId="{59B719EF-BD7E-4798-B540-565832DA1376}">
      <dgm:prSet/>
      <dgm:spPr/>
      <dgm:t>
        <a:bodyPr/>
        <a:lstStyle/>
        <a:p>
          <a:endParaRPr lang="en-US"/>
        </a:p>
      </dgm:t>
    </dgm:pt>
    <dgm:pt modelId="{C0A4E9D5-77D1-4F38-9EFB-EF14E3C693C4}">
      <dgm:prSet phldrT="[Text]"/>
      <dgm:spPr>
        <a:solidFill>
          <a:srgbClr val="00B050"/>
        </a:solidFill>
      </dgm:spPr>
      <dgm:t>
        <a:bodyPr/>
        <a:lstStyle/>
        <a:p>
          <a:pPr algn="ctr"/>
          <a:r>
            <a:rPr lang="en-US" b="1" dirty="0"/>
            <a:t>A&amp;A Re-Admission Discharge Report</a:t>
          </a:r>
        </a:p>
      </dgm:t>
    </dgm:pt>
    <dgm:pt modelId="{D42A7843-40FE-4112-B0E4-127CFE61F3A8}" type="parTrans" cxnId="{F9B00C15-666A-4D73-993E-ACE554F905DA}">
      <dgm:prSet/>
      <dgm:spPr/>
      <dgm:t>
        <a:bodyPr/>
        <a:lstStyle/>
        <a:p>
          <a:endParaRPr lang="en-US"/>
        </a:p>
      </dgm:t>
    </dgm:pt>
    <dgm:pt modelId="{961BEEDE-5A4B-4440-80A5-B4CEA58DDD21}" type="sibTrans" cxnId="{F9B00C15-666A-4D73-993E-ACE554F905DA}">
      <dgm:prSet/>
      <dgm:spPr/>
      <dgm:t>
        <a:bodyPr/>
        <a:lstStyle/>
        <a:p>
          <a:endParaRPr lang="en-US"/>
        </a:p>
      </dgm:t>
    </dgm:pt>
    <dgm:pt modelId="{2EE10B98-7B87-468D-B213-43ACB102FAF0}">
      <dgm:prSet phldrT="[Text]"/>
      <dgm:spPr>
        <a:solidFill>
          <a:srgbClr val="00B050"/>
        </a:solidFill>
      </dgm:spPr>
      <dgm:t>
        <a:bodyPr/>
        <a:lstStyle/>
        <a:p>
          <a:pPr algn="ctr"/>
          <a:r>
            <a:rPr lang="en-US" b="1" dirty="0"/>
            <a:t>PMC – Improved Pension Re-Admission Report</a:t>
          </a:r>
        </a:p>
      </dgm:t>
    </dgm:pt>
    <dgm:pt modelId="{E3427D60-EF61-4A3E-A8A3-FE19A2655E59}" type="parTrans" cxnId="{58C92E64-B5C4-4235-9FBB-0EFA1C161EBE}">
      <dgm:prSet/>
      <dgm:spPr/>
      <dgm:t>
        <a:bodyPr/>
        <a:lstStyle/>
        <a:p>
          <a:endParaRPr lang="en-US"/>
        </a:p>
      </dgm:t>
    </dgm:pt>
    <dgm:pt modelId="{A9E5B546-E22E-4D71-8849-D1DF21A0B721}" type="sibTrans" cxnId="{58C92E64-B5C4-4235-9FBB-0EFA1C161EBE}">
      <dgm:prSet/>
      <dgm:spPr/>
      <dgm:t>
        <a:bodyPr/>
        <a:lstStyle/>
        <a:p>
          <a:endParaRPr lang="en-US"/>
        </a:p>
      </dgm:t>
    </dgm:pt>
    <dgm:pt modelId="{D8A4B877-8BA9-4786-8AF4-8791AAAD377D}">
      <dgm:prSet phldrT="[Text]"/>
      <dgm:spPr>
        <a:solidFill>
          <a:srgbClr val="00B050"/>
        </a:solidFill>
      </dgm:spPr>
      <dgm:t>
        <a:bodyPr/>
        <a:lstStyle/>
        <a:p>
          <a:pPr algn="ctr"/>
          <a:r>
            <a:rPr lang="en-US" b="1" dirty="0"/>
            <a:t>PMC – Improved Pension Re-Admission Discharge Report</a:t>
          </a:r>
        </a:p>
      </dgm:t>
    </dgm:pt>
    <dgm:pt modelId="{3A67FCFA-BA14-48D1-82D1-D01099222048}" type="parTrans" cxnId="{F6561FC1-476F-4B71-9152-501EB686A22C}">
      <dgm:prSet/>
      <dgm:spPr/>
      <dgm:t>
        <a:bodyPr/>
        <a:lstStyle/>
        <a:p>
          <a:endParaRPr lang="en-US"/>
        </a:p>
      </dgm:t>
    </dgm:pt>
    <dgm:pt modelId="{AA6F2297-E605-4FFF-8897-3B98B7987817}" type="sibTrans" cxnId="{F6561FC1-476F-4B71-9152-501EB686A22C}">
      <dgm:prSet/>
      <dgm:spPr/>
      <dgm:t>
        <a:bodyPr/>
        <a:lstStyle/>
        <a:p>
          <a:endParaRPr lang="en-US"/>
        </a:p>
      </dgm:t>
    </dgm:pt>
    <dgm:pt modelId="{0FCD08AF-B926-4298-862D-2202A288EAFE}">
      <dgm:prSet phldrT="[Text]"/>
      <dgm:spPr>
        <a:solidFill>
          <a:srgbClr val="00B050"/>
        </a:solidFill>
      </dgm:spPr>
      <dgm:t>
        <a:bodyPr/>
        <a:lstStyle/>
        <a:p>
          <a:pPr algn="ctr"/>
          <a:r>
            <a:rPr lang="en-US" b="1" dirty="0"/>
            <a:t>PMC – Section 306 Pension Re-Admission Report</a:t>
          </a:r>
        </a:p>
      </dgm:t>
    </dgm:pt>
    <dgm:pt modelId="{48224418-2DD6-4347-BEB3-EB210B6B9E2D}" type="parTrans" cxnId="{DF9C9F17-88FD-477F-842E-38BE515D819F}">
      <dgm:prSet/>
      <dgm:spPr/>
      <dgm:t>
        <a:bodyPr/>
        <a:lstStyle/>
        <a:p>
          <a:endParaRPr lang="en-US"/>
        </a:p>
      </dgm:t>
    </dgm:pt>
    <dgm:pt modelId="{06931FE8-FBC1-4D2D-B509-D0666FD5274D}" type="sibTrans" cxnId="{DF9C9F17-88FD-477F-842E-38BE515D819F}">
      <dgm:prSet/>
      <dgm:spPr/>
      <dgm:t>
        <a:bodyPr/>
        <a:lstStyle/>
        <a:p>
          <a:endParaRPr lang="en-US"/>
        </a:p>
      </dgm:t>
    </dgm:pt>
    <dgm:pt modelId="{12A56139-A407-4609-B836-2245485B9E54}">
      <dgm:prSet phldrT="[Text]"/>
      <dgm:spPr>
        <a:solidFill>
          <a:srgbClr val="00B050"/>
        </a:solidFill>
      </dgm:spPr>
      <dgm:t>
        <a:bodyPr/>
        <a:lstStyle/>
        <a:p>
          <a:pPr algn="ctr"/>
          <a:r>
            <a:rPr lang="en-US" b="1" dirty="0"/>
            <a:t>PMC – Section 306 Pension Re-Admission Discharge Report</a:t>
          </a:r>
        </a:p>
      </dgm:t>
    </dgm:pt>
    <dgm:pt modelId="{DFEE7ACD-B19A-4857-8F19-8FAFEA309762}" type="parTrans" cxnId="{F37C6069-3553-470A-A838-9F7BE77992F6}">
      <dgm:prSet/>
      <dgm:spPr/>
      <dgm:t>
        <a:bodyPr/>
        <a:lstStyle/>
        <a:p>
          <a:endParaRPr lang="en-US"/>
        </a:p>
      </dgm:t>
    </dgm:pt>
    <dgm:pt modelId="{3B1CD725-1671-4468-8465-BE1B7DD207A9}" type="sibTrans" cxnId="{F37C6069-3553-470A-A838-9F7BE77992F6}">
      <dgm:prSet/>
      <dgm:spPr/>
      <dgm:t>
        <a:bodyPr/>
        <a:lstStyle/>
        <a:p>
          <a:endParaRPr lang="en-US"/>
        </a:p>
      </dgm:t>
    </dgm:pt>
    <dgm:pt modelId="{F5615220-BF9E-4BFC-9250-FA3003542EE7}" type="pres">
      <dgm:prSet presAssocID="{39B354B5-3FCE-49AA-80CD-22F4A994D6BC}" presName="linear" presStyleCnt="0">
        <dgm:presLayoutVars>
          <dgm:animLvl val="lvl"/>
          <dgm:resizeHandles val="exact"/>
        </dgm:presLayoutVars>
      </dgm:prSet>
      <dgm:spPr/>
    </dgm:pt>
    <dgm:pt modelId="{546C3B15-B160-45A9-AC4C-988853090FCA}" type="pres">
      <dgm:prSet presAssocID="{F3994083-97B7-44F4-AC71-2C38A25F0B22}" presName="parentText" presStyleLbl="node1" presStyleIdx="0" presStyleCnt="14">
        <dgm:presLayoutVars>
          <dgm:chMax val="0"/>
          <dgm:bulletEnabled val="1"/>
        </dgm:presLayoutVars>
      </dgm:prSet>
      <dgm:spPr/>
    </dgm:pt>
    <dgm:pt modelId="{C19DCBDD-25F0-4DD5-9126-CCFCF75D878A}" type="pres">
      <dgm:prSet presAssocID="{C090253D-18DF-4B0D-AC61-6FBA6BF5FFEB}" presName="spacer" presStyleCnt="0"/>
      <dgm:spPr/>
    </dgm:pt>
    <dgm:pt modelId="{4630FBB8-6D14-4FB2-A0BD-00292A2AF0EE}" type="pres">
      <dgm:prSet presAssocID="{942C9DB8-1E9D-449D-BC02-BBCF66C4B524}" presName="parentText" presStyleLbl="node1" presStyleIdx="1" presStyleCnt="14">
        <dgm:presLayoutVars>
          <dgm:chMax val="0"/>
          <dgm:bulletEnabled val="1"/>
        </dgm:presLayoutVars>
      </dgm:prSet>
      <dgm:spPr/>
    </dgm:pt>
    <dgm:pt modelId="{D555D3DD-AEB1-4C1C-A985-B1A26012A153}" type="pres">
      <dgm:prSet presAssocID="{F4AE085C-0EB0-48BD-A58D-EC94759BA225}" presName="spacer" presStyleCnt="0"/>
      <dgm:spPr/>
    </dgm:pt>
    <dgm:pt modelId="{CBF61624-C72E-4CF1-B961-F9B55C927F2B}" type="pres">
      <dgm:prSet presAssocID="{18D8DAE8-3734-4EB3-8E7B-0ED6D5C9FB0E}" presName="parentText" presStyleLbl="node1" presStyleIdx="2" presStyleCnt="14">
        <dgm:presLayoutVars>
          <dgm:chMax val="0"/>
          <dgm:bulletEnabled val="1"/>
        </dgm:presLayoutVars>
      </dgm:prSet>
      <dgm:spPr/>
    </dgm:pt>
    <dgm:pt modelId="{8943E77F-AE73-48C4-9EBC-115D8AAF2DA3}" type="pres">
      <dgm:prSet presAssocID="{52700076-DB1F-44CC-A746-EBF14DCE478F}" presName="spacer" presStyleCnt="0"/>
      <dgm:spPr/>
    </dgm:pt>
    <dgm:pt modelId="{5CE7ACF6-D490-41AE-AC50-DFB6B033BB80}" type="pres">
      <dgm:prSet presAssocID="{ED879222-E6DD-4940-B790-A3BC523DC535}" presName="parentText" presStyleLbl="node1" presStyleIdx="3" presStyleCnt="14">
        <dgm:presLayoutVars>
          <dgm:chMax val="0"/>
          <dgm:bulletEnabled val="1"/>
        </dgm:presLayoutVars>
      </dgm:prSet>
      <dgm:spPr/>
    </dgm:pt>
    <dgm:pt modelId="{84CC3CE9-5159-4E11-9CBE-2D99915DB33B}" type="pres">
      <dgm:prSet presAssocID="{14BE186A-1D7F-4496-9A0E-57239E91BFE7}" presName="spacer" presStyleCnt="0"/>
      <dgm:spPr/>
    </dgm:pt>
    <dgm:pt modelId="{2219F8B5-7AF6-49F0-85F9-35C0AB272E32}" type="pres">
      <dgm:prSet presAssocID="{83E6CD73-0714-4742-BD58-16CAB54A4FA5}" presName="parentText" presStyleLbl="node1" presStyleIdx="4" presStyleCnt="14">
        <dgm:presLayoutVars>
          <dgm:chMax val="0"/>
          <dgm:bulletEnabled val="1"/>
        </dgm:presLayoutVars>
      </dgm:prSet>
      <dgm:spPr/>
    </dgm:pt>
    <dgm:pt modelId="{5CA7675D-7EE6-4344-86F9-9CF266A9B9AD}" type="pres">
      <dgm:prSet presAssocID="{6E480167-BADA-4D95-B295-0C941DDEDB87}" presName="spacer" presStyleCnt="0"/>
      <dgm:spPr/>
    </dgm:pt>
    <dgm:pt modelId="{A54D5C94-169E-4725-AD77-A61BC517AE89}" type="pres">
      <dgm:prSet presAssocID="{57548FB6-16C6-4078-9ECA-39236866D244}" presName="parentText" presStyleLbl="node1" presStyleIdx="5" presStyleCnt="14">
        <dgm:presLayoutVars>
          <dgm:chMax val="0"/>
          <dgm:bulletEnabled val="1"/>
        </dgm:presLayoutVars>
      </dgm:prSet>
      <dgm:spPr/>
    </dgm:pt>
    <dgm:pt modelId="{3FAB9F57-A421-4BD8-A440-D2D99860C183}" type="pres">
      <dgm:prSet presAssocID="{14E98539-8375-4383-B008-5B82218FF11E}" presName="spacer" presStyleCnt="0"/>
      <dgm:spPr/>
    </dgm:pt>
    <dgm:pt modelId="{45BD171E-F5A9-429A-9B16-9606BD73448A}" type="pres">
      <dgm:prSet presAssocID="{34F439F7-4B8F-427B-BDE7-6E13C775EA05}" presName="parentText" presStyleLbl="node1" presStyleIdx="6" presStyleCnt="14">
        <dgm:presLayoutVars>
          <dgm:chMax val="0"/>
          <dgm:bulletEnabled val="1"/>
        </dgm:presLayoutVars>
      </dgm:prSet>
      <dgm:spPr/>
    </dgm:pt>
    <dgm:pt modelId="{3D9646B9-AD73-4EF4-83D9-C95D3DA5E115}" type="pres">
      <dgm:prSet presAssocID="{A71A57B6-DFE3-4CC1-AD47-B5C664C1588A}" presName="spacer" presStyleCnt="0"/>
      <dgm:spPr/>
    </dgm:pt>
    <dgm:pt modelId="{B5E3A398-6445-488A-986B-05568141A4F4}" type="pres">
      <dgm:prSet presAssocID="{AF5119CA-3148-41D9-9619-C71A6395AFDB}" presName="parentText" presStyleLbl="node1" presStyleIdx="7" presStyleCnt="14">
        <dgm:presLayoutVars>
          <dgm:chMax val="0"/>
          <dgm:bulletEnabled val="1"/>
        </dgm:presLayoutVars>
      </dgm:prSet>
      <dgm:spPr/>
    </dgm:pt>
    <dgm:pt modelId="{3B2EAEA3-B419-4ADA-9481-144B6C9A522E}" type="pres">
      <dgm:prSet presAssocID="{C4E099EE-D59D-47AC-9AA3-0583B79AC4D2}" presName="spacer" presStyleCnt="0"/>
      <dgm:spPr/>
    </dgm:pt>
    <dgm:pt modelId="{FC7F7B51-786E-4129-817E-C4C8E200AB2D}" type="pres">
      <dgm:prSet presAssocID="{5E6129CA-609C-4FC0-8B37-0127FAB36876}" presName="parentText" presStyleLbl="node1" presStyleIdx="8" presStyleCnt="14">
        <dgm:presLayoutVars>
          <dgm:chMax val="0"/>
          <dgm:bulletEnabled val="1"/>
        </dgm:presLayoutVars>
      </dgm:prSet>
      <dgm:spPr/>
    </dgm:pt>
    <dgm:pt modelId="{4E636306-E7BF-4049-A0E4-96F62374753B}" type="pres">
      <dgm:prSet presAssocID="{B68189B0-3BA9-4FB1-AC0D-6024577CA5A8}" presName="spacer" presStyleCnt="0"/>
      <dgm:spPr/>
    </dgm:pt>
    <dgm:pt modelId="{EDA4FFA6-756D-4647-AD8F-89A11E8C0929}" type="pres">
      <dgm:prSet presAssocID="{C0A4E9D5-77D1-4F38-9EFB-EF14E3C693C4}" presName="parentText" presStyleLbl="node1" presStyleIdx="9" presStyleCnt="14">
        <dgm:presLayoutVars>
          <dgm:chMax val="0"/>
          <dgm:bulletEnabled val="1"/>
        </dgm:presLayoutVars>
      </dgm:prSet>
      <dgm:spPr/>
    </dgm:pt>
    <dgm:pt modelId="{310AF059-1491-4984-9DED-C8AE33056C28}" type="pres">
      <dgm:prSet presAssocID="{961BEEDE-5A4B-4440-80A5-B4CEA58DDD21}" presName="spacer" presStyleCnt="0"/>
      <dgm:spPr/>
    </dgm:pt>
    <dgm:pt modelId="{B986D513-E68C-43B6-BEA9-E7792CE2B278}" type="pres">
      <dgm:prSet presAssocID="{2EE10B98-7B87-468D-B213-43ACB102FAF0}" presName="parentText" presStyleLbl="node1" presStyleIdx="10" presStyleCnt="14">
        <dgm:presLayoutVars>
          <dgm:chMax val="0"/>
          <dgm:bulletEnabled val="1"/>
        </dgm:presLayoutVars>
      </dgm:prSet>
      <dgm:spPr/>
    </dgm:pt>
    <dgm:pt modelId="{2571C653-2373-4E5D-85BC-8B65134143A4}" type="pres">
      <dgm:prSet presAssocID="{A9E5B546-E22E-4D71-8849-D1DF21A0B721}" presName="spacer" presStyleCnt="0"/>
      <dgm:spPr/>
    </dgm:pt>
    <dgm:pt modelId="{B251C9D0-C728-42D9-A376-0170715FC467}" type="pres">
      <dgm:prSet presAssocID="{D8A4B877-8BA9-4786-8AF4-8791AAAD377D}" presName="parentText" presStyleLbl="node1" presStyleIdx="11" presStyleCnt="14">
        <dgm:presLayoutVars>
          <dgm:chMax val="0"/>
          <dgm:bulletEnabled val="1"/>
        </dgm:presLayoutVars>
      </dgm:prSet>
      <dgm:spPr/>
    </dgm:pt>
    <dgm:pt modelId="{9D41FCC3-8A4C-44D8-82E6-EE3EC61B9CB8}" type="pres">
      <dgm:prSet presAssocID="{AA6F2297-E605-4FFF-8897-3B98B7987817}" presName="spacer" presStyleCnt="0"/>
      <dgm:spPr/>
    </dgm:pt>
    <dgm:pt modelId="{A80D3B99-4050-4D9C-997E-873F582BF1D0}" type="pres">
      <dgm:prSet presAssocID="{0FCD08AF-B926-4298-862D-2202A288EAFE}" presName="parentText" presStyleLbl="node1" presStyleIdx="12" presStyleCnt="14">
        <dgm:presLayoutVars>
          <dgm:chMax val="0"/>
          <dgm:bulletEnabled val="1"/>
        </dgm:presLayoutVars>
      </dgm:prSet>
      <dgm:spPr/>
    </dgm:pt>
    <dgm:pt modelId="{E9D3EB9E-C3E7-4D26-8768-E9EC0FD7C089}" type="pres">
      <dgm:prSet presAssocID="{06931FE8-FBC1-4D2D-B509-D0666FD5274D}" presName="spacer" presStyleCnt="0"/>
      <dgm:spPr/>
    </dgm:pt>
    <dgm:pt modelId="{30D557BA-0DFC-4D27-ACEB-DFFF7553A201}" type="pres">
      <dgm:prSet presAssocID="{12A56139-A407-4609-B836-2245485B9E54}" presName="parentText" presStyleLbl="node1" presStyleIdx="13" presStyleCnt="14">
        <dgm:presLayoutVars>
          <dgm:chMax val="0"/>
          <dgm:bulletEnabled val="1"/>
        </dgm:presLayoutVars>
      </dgm:prSet>
      <dgm:spPr/>
    </dgm:pt>
  </dgm:ptLst>
  <dgm:cxnLst>
    <dgm:cxn modelId="{8335A301-5FB0-48BC-ACAF-E7F761562848}" srcId="{39B354B5-3FCE-49AA-80CD-22F4A994D6BC}" destId="{34F439F7-4B8F-427B-BDE7-6E13C775EA05}" srcOrd="6" destOrd="0" parTransId="{28A15271-2C14-48A3-9787-63183E3BD59D}" sibTransId="{A71A57B6-DFE3-4CC1-AD47-B5C664C1588A}"/>
    <dgm:cxn modelId="{A831DD0A-ED38-4CD4-BD31-A3CFD51FEC26}" type="presOf" srcId="{39B354B5-3FCE-49AA-80CD-22F4A994D6BC}" destId="{F5615220-BF9E-4BFC-9250-FA3003542EE7}" srcOrd="0" destOrd="0" presId="urn:microsoft.com/office/officeart/2005/8/layout/vList2"/>
    <dgm:cxn modelId="{F9B00C15-666A-4D73-993E-ACE554F905DA}" srcId="{39B354B5-3FCE-49AA-80CD-22F4A994D6BC}" destId="{C0A4E9D5-77D1-4F38-9EFB-EF14E3C693C4}" srcOrd="9" destOrd="0" parTransId="{D42A7843-40FE-4112-B0E4-127CFE61F3A8}" sibTransId="{961BEEDE-5A4B-4440-80A5-B4CEA58DDD21}"/>
    <dgm:cxn modelId="{DF9C9F17-88FD-477F-842E-38BE515D819F}" srcId="{39B354B5-3FCE-49AA-80CD-22F4A994D6BC}" destId="{0FCD08AF-B926-4298-862D-2202A288EAFE}" srcOrd="12" destOrd="0" parTransId="{48224418-2DD6-4347-BEB3-EB210B6B9E2D}" sibTransId="{06931FE8-FBC1-4D2D-B509-D0666FD5274D}"/>
    <dgm:cxn modelId="{B3B96118-3AD0-4F42-ACDB-56693905F4BA}" type="presOf" srcId="{AF5119CA-3148-41D9-9619-C71A6395AFDB}" destId="{B5E3A398-6445-488A-986B-05568141A4F4}" srcOrd="0" destOrd="0" presId="urn:microsoft.com/office/officeart/2005/8/layout/vList2"/>
    <dgm:cxn modelId="{2F6F323A-8268-4B27-92B0-4628D30D82AA}" srcId="{39B354B5-3FCE-49AA-80CD-22F4A994D6BC}" destId="{F3994083-97B7-44F4-AC71-2C38A25F0B22}" srcOrd="0" destOrd="0" parTransId="{8AB22D17-60DE-4D58-9855-DB18DC0FC5C4}" sibTransId="{C090253D-18DF-4B0D-AC61-6FBA6BF5FFEB}"/>
    <dgm:cxn modelId="{58C92E64-B5C4-4235-9FBB-0EFA1C161EBE}" srcId="{39B354B5-3FCE-49AA-80CD-22F4A994D6BC}" destId="{2EE10B98-7B87-468D-B213-43ACB102FAF0}" srcOrd="10" destOrd="0" parTransId="{E3427D60-EF61-4A3E-A8A3-FE19A2655E59}" sibTransId="{A9E5B546-E22E-4D71-8849-D1DF21A0B721}"/>
    <dgm:cxn modelId="{3D9A3947-2A91-47B2-8156-F99093A3C37A}" srcId="{39B354B5-3FCE-49AA-80CD-22F4A994D6BC}" destId="{18D8DAE8-3734-4EB3-8E7B-0ED6D5C9FB0E}" srcOrd="2" destOrd="0" parTransId="{34B00D99-0E46-4DAC-A310-6F5DBA28A973}" sibTransId="{52700076-DB1F-44CC-A746-EBF14DCE478F}"/>
    <dgm:cxn modelId="{F37C6069-3553-470A-A838-9F7BE77992F6}" srcId="{39B354B5-3FCE-49AA-80CD-22F4A994D6BC}" destId="{12A56139-A407-4609-B836-2245485B9E54}" srcOrd="13" destOrd="0" parTransId="{DFEE7ACD-B19A-4857-8F19-8FAFEA309762}" sibTransId="{3B1CD725-1671-4468-8465-BE1B7DD207A9}"/>
    <dgm:cxn modelId="{3B3F6D4D-050D-4170-A2F6-5BB755590B30}" srcId="{39B354B5-3FCE-49AA-80CD-22F4A994D6BC}" destId="{83E6CD73-0714-4742-BD58-16CAB54A4FA5}" srcOrd="4" destOrd="0" parTransId="{863945C4-9F3D-4E2C-9F87-4E36FD931470}" sibTransId="{6E480167-BADA-4D95-B295-0C941DDEDB87}"/>
    <dgm:cxn modelId="{E1800A51-5FF9-4B4E-9FC4-19322DB1CB78}" type="presOf" srcId="{942C9DB8-1E9D-449D-BC02-BBCF66C4B524}" destId="{4630FBB8-6D14-4FB2-A0BD-00292A2AF0EE}" srcOrd="0" destOrd="0" presId="urn:microsoft.com/office/officeart/2005/8/layout/vList2"/>
    <dgm:cxn modelId="{CA9FAD9F-7583-4A0D-B4E9-5D4893B5495F}" srcId="{39B354B5-3FCE-49AA-80CD-22F4A994D6BC}" destId="{57548FB6-16C6-4078-9ECA-39236866D244}" srcOrd="5" destOrd="0" parTransId="{C31AD027-9640-48C7-AE82-F385ED6BC079}" sibTransId="{14E98539-8375-4383-B008-5B82218FF11E}"/>
    <dgm:cxn modelId="{B41020A5-BA5A-4209-93C8-0C886D51D3DE}" srcId="{39B354B5-3FCE-49AA-80CD-22F4A994D6BC}" destId="{ED879222-E6DD-4940-B790-A3BC523DC535}" srcOrd="3" destOrd="0" parTransId="{F991169B-4C40-4748-B7B3-2E807E767202}" sibTransId="{14BE186A-1D7F-4496-9A0E-57239E91BFE7}"/>
    <dgm:cxn modelId="{278560A6-8472-4886-A355-43E28C32507B}" type="presOf" srcId="{12A56139-A407-4609-B836-2245485B9E54}" destId="{30D557BA-0DFC-4D27-ACEB-DFFF7553A201}" srcOrd="0" destOrd="0" presId="urn:microsoft.com/office/officeart/2005/8/layout/vList2"/>
    <dgm:cxn modelId="{0A54D4B1-1EF7-40DF-B874-1005BE8106B5}" type="presOf" srcId="{0FCD08AF-B926-4298-862D-2202A288EAFE}" destId="{A80D3B99-4050-4D9C-997E-873F582BF1D0}" srcOrd="0" destOrd="0" presId="urn:microsoft.com/office/officeart/2005/8/layout/vList2"/>
    <dgm:cxn modelId="{88501ABA-C7FB-44FD-85C1-96F6AD89D9BD}" srcId="{39B354B5-3FCE-49AA-80CD-22F4A994D6BC}" destId="{AF5119CA-3148-41D9-9619-C71A6395AFDB}" srcOrd="7" destOrd="0" parTransId="{F5BD35A7-FA1F-499F-B57D-1F867C40ECC0}" sibTransId="{C4E099EE-D59D-47AC-9AA3-0583B79AC4D2}"/>
    <dgm:cxn modelId="{BC879EBC-FF32-45B8-8E23-C9746A896BE1}" type="presOf" srcId="{ED879222-E6DD-4940-B790-A3BC523DC535}" destId="{5CE7ACF6-D490-41AE-AC50-DFB6B033BB80}" srcOrd="0" destOrd="0" presId="urn:microsoft.com/office/officeart/2005/8/layout/vList2"/>
    <dgm:cxn modelId="{F6561FC1-476F-4B71-9152-501EB686A22C}" srcId="{39B354B5-3FCE-49AA-80CD-22F4A994D6BC}" destId="{D8A4B877-8BA9-4786-8AF4-8791AAAD377D}" srcOrd="11" destOrd="0" parTransId="{3A67FCFA-BA14-48D1-82D1-D01099222048}" sibTransId="{AA6F2297-E605-4FFF-8897-3B98B7987817}"/>
    <dgm:cxn modelId="{43D055CB-6D79-4CFE-AC6F-3C44C89A8327}" type="presOf" srcId="{C0A4E9D5-77D1-4F38-9EFB-EF14E3C693C4}" destId="{EDA4FFA6-756D-4647-AD8F-89A11E8C0929}" srcOrd="0" destOrd="0" presId="urn:microsoft.com/office/officeart/2005/8/layout/vList2"/>
    <dgm:cxn modelId="{5F7638D4-5F49-45B6-9F2A-B6CD64FE2595}" type="presOf" srcId="{57548FB6-16C6-4078-9ECA-39236866D244}" destId="{A54D5C94-169E-4725-AD77-A61BC517AE89}" srcOrd="0" destOrd="0" presId="urn:microsoft.com/office/officeart/2005/8/layout/vList2"/>
    <dgm:cxn modelId="{B49F87D4-76C5-4250-B2EA-4B5F44463722}" type="presOf" srcId="{F3994083-97B7-44F4-AC71-2C38A25F0B22}" destId="{546C3B15-B160-45A9-AC4C-988853090FCA}" srcOrd="0" destOrd="0" presId="urn:microsoft.com/office/officeart/2005/8/layout/vList2"/>
    <dgm:cxn modelId="{F72963D8-01F8-47D9-839C-20364AEA50FC}" type="presOf" srcId="{D8A4B877-8BA9-4786-8AF4-8791AAAD377D}" destId="{B251C9D0-C728-42D9-A376-0170715FC467}" srcOrd="0" destOrd="0" presId="urn:microsoft.com/office/officeart/2005/8/layout/vList2"/>
    <dgm:cxn modelId="{2728DDDA-DA15-4D40-ACBE-62C5145649AD}" type="presOf" srcId="{18D8DAE8-3734-4EB3-8E7B-0ED6D5C9FB0E}" destId="{CBF61624-C72E-4CF1-B961-F9B55C927F2B}" srcOrd="0" destOrd="0" presId="urn:microsoft.com/office/officeart/2005/8/layout/vList2"/>
    <dgm:cxn modelId="{0F05F5E8-B343-4B78-A69E-EA05AEE9E020}" type="presOf" srcId="{83E6CD73-0714-4742-BD58-16CAB54A4FA5}" destId="{2219F8B5-7AF6-49F0-85F9-35C0AB272E32}" srcOrd="0" destOrd="0" presId="urn:microsoft.com/office/officeart/2005/8/layout/vList2"/>
    <dgm:cxn modelId="{B12BCAEC-E0CD-4BB3-A0D7-F3FE11114308}" srcId="{39B354B5-3FCE-49AA-80CD-22F4A994D6BC}" destId="{942C9DB8-1E9D-449D-BC02-BBCF66C4B524}" srcOrd="1" destOrd="0" parTransId="{5B3CBC13-51AB-4FDC-8208-D607FDF937EC}" sibTransId="{F4AE085C-0EB0-48BD-A58D-EC94759BA225}"/>
    <dgm:cxn modelId="{A94691ED-D676-45B4-8FE2-434F4D7A68FF}" type="presOf" srcId="{2EE10B98-7B87-468D-B213-43ACB102FAF0}" destId="{B986D513-E68C-43B6-BEA9-E7792CE2B278}" srcOrd="0" destOrd="0" presId="urn:microsoft.com/office/officeart/2005/8/layout/vList2"/>
    <dgm:cxn modelId="{59B719EF-BD7E-4798-B540-565832DA1376}" srcId="{39B354B5-3FCE-49AA-80CD-22F4A994D6BC}" destId="{5E6129CA-609C-4FC0-8B37-0127FAB36876}" srcOrd="8" destOrd="0" parTransId="{97455336-0ADC-48A0-9065-DAB0CECB95F2}" sibTransId="{B68189B0-3BA9-4FB1-AC0D-6024577CA5A8}"/>
    <dgm:cxn modelId="{C593C5FC-6D24-44A5-9981-E7CC953B8936}" type="presOf" srcId="{5E6129CA-609C-4FC0-8B37-0127FAB36876}" destId="{FC7F7B51-786E-4129-817E-C4C8E200AB2D}" srcOrd="0" destOrd="0" presId="urn:microsoft.com/office/officeart/2005/8/layout/vList2"/>
    <dgm:cxn modelId="{F7B930FE-7A7C-483F-8B5D-D359A2363740}" type="presOf" srcId="{34F439F7-4B8F-427B-BDE7-6E13C775EA05}" destId="{45BD171E-F5A9-429A-9B16-9606BD73448A}" srcOrd="0" destOrd="0" presId="urn:microsoft.com/office/officeart/2005/8/layout/vList2"/>
    <dgm:cxn modelId="{13462910-79A5-4EB5-8E47-9E870B21EEDC}" type="presParOf" srcId="{F5615220-BF9E-4BFC-9250-FA3003542EE7}" destId="{546C3B15-B160-45A9-AC4C-988853090FCA}" srcOrd="0" destOrd="0" presId="urn:microsoft.com/office/officeart/2005/8/layout/vList2"/>
    <dgm:cxn modelId="{FDCCCCF3-BF8E-4A85-9CF9-6710F5A3E1DF}" type="presParOf" srcId="{F5615220-BF9E-4BFC-9250-FA3003542EE7}" destId="{C19DCBDD-25F0-4DD5-9126-CCFCF75D878A}" srcOrd="1" destOrd="0" presId="urn:microsoft.com/office/officeart/2005/8/layout/vList2"/>
    <dgm:cxn modelId="{34945561-9BA8-4F70-AA1F-90E3976F6EF1}" type="presParOf" srcId="{F5615220-BF9E-4BFC-9250-FA3003542EE7}" destId="{4630FBB8-6D14-4FB2-A0BD-00292A2AF0EE}" srcOrd="2" destOrd="0" presId="urn:microsoft.com/office/officeart/2005/8/layout/vList2"/>
    <dgm:cxn modelId="{E9EFA8CC-EB77-4555-8131-62CBA32A5E03}" type="presParOf" srcId="{F5615220-BF9E-4BFC-9250-FA3003542EE7}" destId="{D555D3DD-AEB1-4C1C-A985-B1A26012A153}" srcOrd="3" destOrd="0" presId="urn:microsoft.com/office/officeart/2005/8/layout/vList2"/>
    <dgm:cxn modelId="{14726416-0354-4DBE-9E9F-549732A0DBFD}" type="presParOf" srcId="{F5615220-BF9E-4BFC-9250-FA3003542EE7}" destId="{CBF61624-C72E-4CF1-B961-F9B55C927F2B}" srcOrd="4" destOrd="0" presId="urn:microsoft.com/office/officeart/2005/8/layout/vList2"/>
    <dgm:cxn modelId="{00ADC1C1-46B6-48BF-A10D-AB2A220F67F4}" type="presParOf" srcId="{F5615220-BF9E-4BFC-9250-FA3003542EE7}" destId="{8943E77F-AE73-48C4-9EBC-115D8AAF2DA3}" srcOrd="5" destOrd="0" presId="urn:microsoft.com/office/officeart/2005/8/layout/vList2"/>
    <dgm:cxn modelId="{D56EFA47-115B-4F95-B379-8EEDB0CE7C74}" type="presParOf" srcId="{F5615220-BF9E-4BFC-9250-FA3003542EE7}" destId="{5CE7ACF6-D490-41AE-AC50-DFB6B033BB80}" srcOrd="6" destOrd="0" presId="urn:microsoft.com/office/officeart/2005/8/layout/vList2"/>
    <dgm:cxn modelId="{87D2D729-5709-4548-98A3-8308139D4E90}" type="presParOf" srcId="{F5615220-BF9E-4BFC-9250-FA3003542EE7}" destId="{84CC3CE9-5159-4E11-9CBE-2D99915DB33B}" srcOrd="7" destOrd="0" presId="urn:microsoft.com/office/officeart/2005/8/layout/vList2"/>
    <dgm:cxn modelId="{8E27FC32-47E7-4EF6-AAA1-47522E25D660}" type="presParOf" srcId="{F5615220-BF9E-4BFC-9250-FA3003542EE7}" destId="{2219F8B5-7AF6-49F0-85F9-35C0AB272E32}" srcOrd="8" destOrd="0" presId="urn:microsoft.com/office/officeart/2005/8/layout/vList2"/>
    <dgm:cxn modelId="{9AB732C9-1FF5-4B1F-B4E8-4113D9F278D6}" type="presParOf" srcId="{F5615220-BF9E-4BFC-9250-FA3003542EE7}" destId="{5CA7675D-7EE6-4344-86F9-9CF266A9B9AD}" srcOrd="9" destOrd="0" presId="urn:microsoft.com/office/officeart/2005/8/layout/vList2"/>
    <dgm:cxn modelId="{192F0DF9-4A81-444D-8FF0-E41621BC0460}" type="presParOf" srcId="{F5615220-BF9E-4BFC-9250-FA3003542EE7}" destId="{A54D5C94-169E-4725-AD77-A61BC517AE89}" srcOrd="10" destOrd="0" presId="urn:microsoft.com/office/officeart/2005/8/layout/vList2"/>
    <dgm:cxn modelId="{4ACAE93C-372D-41D6-9088-0F82304477AF}" type="presParOf" srcId="{F5615220-BF9E-4BFC-9250-FA3003542EE7}" destId="{3FAB9F57-A421-4BD8-A440-D2D99860C183}" srcOrd="11" destOrd="0" presId="urn:microsoft.com/office/officeart/2005/8/layout/vList2"/>
    <dgm:cxn modelId="{9EAD714D-3FD8-47D0-8CAB-0E23171F7F02}" type="presParOf" srcId="{F5615220-BF9E-4BFC-9250-FA3003542EE7}" destId="{45BD171E-F5A9-429A-9B16-9606BD73448A}" srcOrd="12" destOrd="0" presId="urn:microsoft.com/office/officeart/2005/8/layout/vList2"/>
    <dgm:cxn modelId="{7550A9C7-55E0-4E19-8D14-8019D3E1BBB9}" type="presParOf" srcId="{F5615220-BF9E-4BFC-9250-FA3003542EE7}" destId="{3D9646B9-AD73-4EF4-83D9-C95D3DA5E115}" srcOrd="13" destOrd="0" presId="urn:microsoft.com/office/officeart/2005/8/layout/vList2"/>
    <dgm:cxn modelId="{5376AB4A-C3CC-4C99-8E54-1597FE30ADFF}" type="presParOf" srcId="{F5615220-BF9E-4BFC-9250-FA3003542EE7}" destId="{B5E3A398-6445-488A-986B-05568141A4F4}" srcOrd="14" destOrd="0" presId="urn:microsoft.com/office/officeart/2005/8/layout/vList2"/>
    <dgm:cxn modelId="{47917949-F3CB-4C48-BC70-A3CF789FE824}" type="presParOf" srcId="{F5615220-BF9E-4BFC-9250-FA3003542EE7}" destId="{3B2EAEA3-B419-4ADA-9481-144B6C9A522E}" srcOrd="15" destOrd="0" presId="urn:microsoft.com/office/officeart/2005/8/layout/vList2"/>
    <dgm:cxn modelId="{80D773F3-E89D-48E1-9A04-20F30F7C78D2}" type="presParOf" srcId="{F5615220-BF9E-4BFC-9250-FA3003542EE7}" destId="{FC7F7B51-786E-4129-817E-C4C8E200AB2D}" srcOrd="16" destOrd="0" presId="urn:microsoft.com/office/officeart/2005/8/layout/vList2"/>
    <dgm:cxn modelId="{3452FD91-6115-4892-A26B-CCD0BC73E9F4}" type="presParOf" srcId="{F5615220-BF9E-4BFC-9250-FA3003542EE7}" destId="{4E636306-E7BF-4049-A0E4-96F62374753B}" srcOrd="17" destOrd="0" presId="urn:microsoft.com/office/officeart/2005/8/layout/vList2"/>
    <dgm:cxn modelId="{3949C30D-392B-43DC-8BA8-E1FD6F3F17B3}" type="presParOf" srcId="{F5615220-BF9E-4BFC-9250-FA3003542EE7}" destId="{EDA4FFA6-756D-4647-AD8F-89A11E8C0929}" srcOrd="18" destOrd="0" presId="urn:microsoft.com/office/officeart/2005/8/layout/vList2"/>
    <dgm:cxn modelId="{6B5AE18B-7DAA-4FA3-9E72-6B8FFEC44EB6}" type="presParOf" srcId="{F5615220-BF9E-4BFC-9250-FA3003542EE7}" destId="{310AF059-1491-4984-9DED-C8AE33056C28}" srcOrd="19" destOrd="0" presId="urn:microsoft.com/office/officeart/2005/8/layout/vList2"/>
    <dgm:cxn modelId="{43B1AB20-E7FD-4FBE-9A4A-DEE6EAD0E0E8}" type="presParOf" srcId="{F5615220-BF9E-4BFC-9250-FA3003542EE7}" destId="{B986D513-E68C-43B6-BEA9-E7792CE2B278}" srcOrd="20" destOrd="0" presId="urn:microsoft.com/office/officeart/2005/8/layout/vList2"/>
    <dgm:cxn modelId="{9808C321-3568-4422-A72A-BD22627950B6}" type="presParOf" srcId="{F5615220-BF9E-4BFC-9250-FA3003542EE7}" destId="{2571C653-2373-4E5D-85BC-8B65134143A4}" srcOrd="21" destOrd="0" presId="urn:microsoft.com/office/officeart/2005/8/layout/vList2"/>
    <dgm:cxn modelId="{83874A32-80CC-4BAF-908E-F45173B8D7E0}" type="presParOf" srcId="{F5615220-BF9E-4BFC-9250-FA3003542EE7}" destId="{B251C9D0-C728-42D9-A376-0170715FC467}" srcOrd="22" destOrd="0" presId="urn:microsoft.com/office/officeart/2005/8/layout/vList2"/>
    <dgm:cxn modelId="{F6F07150-7EA1-470A-B5A8-ABD3D9301E5C}" type="presParOf" srcId="{F5615220-BF9E-4BFC-9250-FA3003542EE7}" destId="{9D41FCC3-8A4C-44D8-82E6-EE3EC61B9CB8}" srcOrd="23" destOrd="0" presId="urn:microsoft.com/office/officeart/2005/8/layout/vList2"/>
    <dgm:cxn modelId="{0BE0BE29-B1AB-4AFF-9368-E83C574C3945}" type="presParOf" srcId="{F5615220-BF9E-4BFC-9250-FA3003542EE7}" destId="{A80D3B99-4050-4D9C-997E-873F582BF1D0}" srcOrd="24" destOrd="0" presId="urn:microsoft.com/office/officeart/2005/8/layout/vList2"/>
    <dgm:cxn modelId="{E4324316-6EC1-4138-A367-EC1965FBF813}" type="presParOf" srcId="{F5615220-BF9E-4BFC-9250-FA3003542EE7}" destId="{E9D3EB9E-C3E7-4D26-8768-E9EC0FD7C089}" srcOrd="25" destOrd="0" presId="urn:microsoft.com/office/officeart/2005/8/layout/vList2"/>
    <dgm:cxn modelId="{AA08E163-FE25-427E-AF8A-8EF8E52537CA}" type="presParOf" srcId="{F5615220-BF9E-4BFC-9250-FA3003542EE7}" destId="{30D557BA-0DFC-4D27-ACEB-DFFF7553A201}" srcOrd="2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C3B15-B160-45A9-AC4C-988853090FCA}">
      <dsp:nvSpPr>
        <dsp:cNvPr id="0" name=""/>
        <dsp:cNvSpPr/>
      </dsp:nvSpPr>
      <dsp:spPr>
        <a:xfrm>
          <a:off x="0" y="516410"/>
          <a:ext cx="3978876" cy="2878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Admission Report for SC Veteran</a:t>
          </a:r>
        </a:p>
      </dsp:txBody>
      <dsp:txXfrm>
        <a:off x="14050" y="530460"/>
        <a:ext cx="3950776" cy="259719"/>
      </dsp:txXfrm>
    </dsp:sp>
    <dsp:sp modelId="{4630FBB8-6D14-4FB2-A0BD-00292A2AF0EE}">
      <dsp:nvSpPr>
        <dsp:cNvPr id="0" name=""/>
        <dsp:cNvSpPr/>
      </dsp:nvSpPr>
      <dsp:spPr>
        <a:xfrm>
          <a:off x="0" y="838790"/>
          <a:ext cx="3978876" cy="2878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Discharge Report for SC Veteran</a:t>
          </a:r>
        </a:p>
      </dsp:txBody>
      <dsp:txXfrm>
        <a:off x="14050" y="852840"/>
        <a:ext cx="3950776" cy="259719"/>
      </dsp:txXfrm>
    </dsp:sp>
    <dsp:sp modelId="{CBF61624-C72E-4CF1-B961-F9B55C927F2B}">
      <dsp:nvSpPr>
        <dsp:cNvPr id="0" name=""/>
        <dsp:cNvSpPr/>
      </dsp:nvSpPr>
      <dsp:spPr>
        <a:xfrm>
          <a:off x="0" y="1161170"/>
          <a:ext cx="3978876" cy="2878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A&amp;A Admission Report</a:t>
          </a:r>
        </a:p>
      </dsp:txBody>
      <dsp:txXfrm>
        <a:off x="14050" y="1175220"/>
        <a:ext cx="3950776" cy="259719"/>
      </dsp:txXfrm>
    </dsp:sp>
    <dsp:sp modelId="{5CE7ACF6-D490-41AE-AC50-DFB6B033BB80}">
      <dsp:nvSpPr>
        <dsp:cNvPr id="0" name=""/>
        <dsp:cNvSpPr/>
      </dsp:nvSpPr>
      <dsp:spPr>
        <a:xfrm>
          <a:off x="0" y="1483550"/>
          <a:ext cx="3978876" cy="2878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A&amp;A Discharge Report</a:t>
          </a:r>
        </a:p>
      </dsp:txBody>
      <dsp:txXfrm>
        <a:off x="14050" y="1497600"/>
        <a:ext cx="3950776" cy="259719"/>
      </dsp:txXfrm>
    </dsp:sp>
    <dsp:sp modelId="{2219F8B5-7AF6-49F0-85F9-35C0AB272E32}">
      <dsp:nvSpPr>
        <dsp:cNvPr id="0" name=""/>
        <dsp:cNvSpPr/>
      </dsp:nvSpPr>
      <dsp:spPr>
        <a:xfrm>
          <a:off x="0" y="1805930"/>
          <a:ext cx="3978876" cy="2878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PMC – Improved Pension Admission Report</a:t>
          </a:r>
        </a:p>
      </dsp:txBody>
      <dsp:txXfrm>
        <a:off x="14050" y="1819980"/>
        <a:ext cx="3950776" cy="259719"/>
      </dsp:txXfrm>
    </dsp:sp>
    <dsp:sp modelId="{A54D5C94-169E-4725-AD77-A61BC517AE89}">
      <dsp:nvSpPr>
        <dsp:cNvPr id="0" name=""/>
        <dsp:cNvSpPr/>
      </dsp:nvSpPr>
      <dsp:spPr>
        <a:xfrm>
          <a:off x="0" y="2128310"/>
          <a:ext cx="3978876" cy="2878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PMC – Improved Pension Discharge Report</a:t>
          </a:r>
        </a:p>
      </dsp:txBody>
      <dsp:txXfrm>
        <a:off x="14050" y="2142360"/>
        <a:ext cx="3950776" cy="259719"/>
      </dsp:txXfrm>
    </dsp:sp>
    <dsp:sp modelId="{45BD171E-F5A9-429A-9B16-9606BD73448A}">
      <dsp:nvSpPr>
        <dsp:cNvPr id="0" name=""/>
        <dsp:cNvSpPr/>
      </dsp:nvSpPr>
      <dsp:spPr>
        <a:xfrm>
          <a:off x="0" y="2450690"/>
          <a:ext cx="3978876" cy="2878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PMC – Section 306 Pension Admission Report</a:t>
          </a:r>
        </a:p>
      </dsp:txBody>
      <dsp:txXfrm>
        <a:off x="14050" y="2464740"/>
        <a:ext cx="3950776" cy="259719"/>
      </dsp:txXfrm>
    </dsp:sp>
    <dsp:sp modelId="{B5E3A398-6445-488A-986B-05568141A4F4}">
      <dsp:nvSpPr>
        <dsp:cNvPr id="0" name=""/>
        <dsp:cNvSpPr/>
      </dsp:nvSpPr>
      <dsp:spPr>
        <a:xfrm>
          <a:off x="0" y="2773070"/>
          <a:ext cx="3978876" cy="2878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PMC – Section 306 Pension Discharge Report</a:t>
          </a:r>
        </a:p>
      </dsp:txBody>
      <dsp:txXfrm>
        <a:off x="14050" y="2787120"/>
        <a:ext cx="3950776" cy="259719"/>
      </dsp:txXfrm>
    </dsp:sp>
    <dsp:sp modelId="{FC7F7B51-786E-4129-817E-C4C8E200AB2D}">
      <dsp:nvSpPr>
        <dsp:cNvPr id="0" name=""/>
        <dsp:cNvSpPr/>
      </dsp:nvSpPr>
      <dsp:spPr>
        <a:xfrm>
          <a:off x="0" y="3095450"/>
          <a:ext cx="3978876" cy="2878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A&amp;A Re-Admission Report</a:t>
          </a:r>
        </a:p>
      </dsp:txBody>
      <dsp:txXfrm>
        <a:off x="14050" y="3109500"/>
        <a:ext cx="3950776" cy="259719"/>
      </dsp:txXfrm>
    </dsp:sp>
    <dsp:sp modelId="{EDA4FFA6-756D-4647-AD8F-89A11E8C0929}">
      <dsp:nvSpPr>
        <dsp:cNvPr id="0" name=""/>
        <dsp:cNvSpPr/>
      </dsp:nvSpPr>
      <dsp:spPr>
        <a:xfrm>
          <a:off x="0" y="3417830"/>
          <a:ext cx="3978876" cy="2878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A&amp;A Re-Admission Discharge Report</a:t>
          </a:r>
        </a:p>
      </dsp:txBody>
      <dsp:txXfrm>
        <a:off x="14050" y="3431880"/>
        <a:ext cx="3950776" cy="259719"/>
      </dsp:txXfrm>
    </dsp:sp>
    <dsp:sp modelId="{B986D513-E68C-43B6-BEA9-E7792CE2B278}">
      <dsp:nvSpPr>
        <dsp:cNvPr id="0" name=""/>
        <dsp:cNvSpPr/>
      </dsp:nvSpPr>
      <dsp:spPr>
        <a:xfrm>
          <a:off x="0" y="3740210"/>
          <a:ext cx="3978876" cy="2878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PMC – Improved Pension Re-Admission Report</a:t>
          </a:r>
        </a:p>
      </dsp:txBody>
      <dsp:txXfrm>
        <a:off x="14050" y="3754260"/>
        <a:ext cx="3950776" cy="259719"/>
      </dsp:txXfrm>
    </dsp:sp>
    <dsp:sp modelId="{B251C9D0-C728-42D9-A376-0170715FC467}">
      <dsp:nvSpPr>
        <dsp:cNvPr id="0" name=""/>
        <dsp:cNvSpPr/>
      </dsp:nvSpPr>
      <dsp:spPr>
        <a:xfrm>
          <a:off x="0" y="4062590"/>
          <a:ext cx="3978876" cy="2878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PMC – Improved Pension Re-Admission Discharge Report</a:t>
          </a:r>
        </a:p>
      </dsp:txBody>
      <dsp:txXfrm>
        <a:off x="14050" y="4076640"/>
        <a:ext cx="3950776" cy="259719"/>
      </dsp:txXfrm>
    </dsp:sp>
    <dsp:sp modelId="{A80D3B99-4050-4D9C-997E-873F582BF1D0}">
      <dsp:nvSpPr>
        <dsp:cNvPr id="0" name=""/>
        <dsp:cNvSpPr/>
      </dsp:nvSpPr>
      <dsp:spPr>
        <a:xfrm>
          <a:off x="0" y="4384970"/>
          <a:ext cx="3978876" cy="2878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PMC – Section 306 Pension Re-Admission Report</a:t>
          </a:r>
        </a:p>
      </dsp:txBody>
      <dsp:txXfrm>
        <a:off x="14050" y="4399020"/>
        <a:ext cx="3950776" cy="259719"/>
      </dsp:txXfrm>
    </dsp:sp>
    <dsp:sp modelId="{30D557BA-0DFC-4D27-ACEB-DFFF7553A201}">
      <dsp:nvSpPr>
        <dsp:cNvPr id="0" name=""/>
        <dsp:cNvSpPr/>
      </dsp:nvSpPr>
      <dsp:spPr>
        <a:xfrm>
          <a:off x="0" y="4707350"/>
          <a:ext cx="3978876" cy="28781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PMC – Section 306 Pension Re-Admission Discharge Report</a:t>
          </a:r>
        </a:p>
      </dsp:txBody>
      <dsp:txXfrm>
        <a:off x="14050" y="4721400"/>
        <a:ext cx="3950776" cy="2597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F81DB-963F-400C-BFE8-622A4894276A}" type="datetimeFigureOut">
              <a:rPr lang="en-US" smtClean="0"/>
              <a:t>8/13/2020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EBD59-495F-4441-B39C-2DC25E0CCFFC}" type="slidenum">
              <a:rPr lang="en-US" smtClean="0"/>
              <a:t>‹#›</a:t>
            </a:fld>
            <a:endParaRPr lang="en-US" dirty="0"/>
          </a:p>
        </p:txBody>
      </p:sp>
    </p:spTree>
    <p:extLst>
      <p:ext uri="{BB962C8B-B14F-4D97-AF65-F5344CB8AC3E}">
        <p14:creationId xmlns:p14="http://schemas.microsoft.com/office/powerpoint/2010/main" val="3893867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4ED75C-4A45-4E19-8866-C3251C5E7B77}"/>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698500"/>
            <a:ext cx="12192000" cy="7708900"/>
          </a:xfrm>
          <a:prstGeom prst="rect">
            <a:avLst/>
          </a:prstGeom>
        </p:spPr>
      </p:pic>
      <p:sp>
        <p:nvSpPr>
          <p:cNvPr id="2" name="Title 1">
            <a:extLst>
              <a:ext uri="{FF2B5EF4-FFF2-40B4-BE49-F238E27FC236}">
                <a16:creationId xmlns:a16="http://schemas.microsoft.com/office/drawing/2014/main" id="{018CE028-C90A-4A9F-9BE4-92663FCD738E}"/>
              </a:ext>
            </a:extLst>
          </p:cNvPr>
          <p:cNvSpPr>
            <a:spLocks noGrp="1"/>
          </p:cNvSpPr>
          <p:nvPr>
            <p:ph type="ctrTitle"/>
          </p:nvPr>
        </p:nvSpPr>
        <p:spPr>
          <a:xfrm>
            <a:off x="1524000" y="1122363"/>
            <a:ext cx="9144000" cy="2387600"/>
          </a:xfrm>
          <a:effectLst>
            <a:innerShdw blurRad="63500" dist="50800" dir="13500000">
              <a:prstClr val="black">
                <a:alpha val="50000"/>
              </a:prstClr>
            </a:innerShdw>
          </a:effectLst>
        </p:spPr>
        <p:txBody>
          <a:bodyPr anchor="b">
            <a:normAutofit/>
          </a:bodyPr>
          <a:lstStyle>
            <a:lvl1pPr algn="ctr">
              <a:defRPr sz="6000" b="1" i="0" cap="small" baseline="0">
                <a:solidFill>
                  <a:schemeClr val="accent1">
                    <a:lumMod val="50000"/>
                  </a:schemeClr>
                </a:solidFill>
                <a:effectLst>
                  <a:outerShdw blurRad="50800" dist="38100" dir="8100000" algn="tr" rotWithShape="0">
                    <a:prstClr val="black">
                      <a:alpha val="40000"/>
                    </a:prst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7F8A6EFB-4239-4847-8EF9-B813350813B5}"/>
              </a:ext>
            </a:extLst>
          </p:cNvPr>
          <p:cNvSpPr>
            <a:spLocks noGrp="1"/>
          </p:cNvSpPr>
          <p:nvPr>
            <p:ph type="subTitle" idx="1"/>
          </p:nvPr>
        </p:nvSpPr>
        <p:spPr>
          <a:xfrm>
            <a:off x="1524000" y="3602038"/>
            <a:ext cx="9144000" cy="1655762"/>
          </a:xfrm>
        </p:spPr>
        <p:txBody>
          <a:bodyPr>
            <a:normAutofit/>
          </a:bodyPr>
          <a:lstStyle>
            <a:lvl1pPr marL="0" indent="0" algn="ctr">
              <a:buNone/>
              <a:defRPr sz="4000" i="0" cap="small" baseline="0">
                <a:solidFill>
                  <a:srgbClr val="C00000"/>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9566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A3E2-3B83-4987-96C9-E555EA54F3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70B58F-1294-4428-91E2-779F3B052C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B8B642-4D2F-492A-8D01-3D3DFCD02CC5}"/>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33BF4931-0EF6-4D30-B2FB-116752E73739}"/>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24230E0E-071D-46B0-8458-6377AFF5F9F7}"/>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121748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85FFBA-9D22-4DF1-8DD1-D973B858B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CED8E3-C629-46AF-AD42-8ACA697DC0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DF024-275C-40D2-82EF-95870F0DA316}"/>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67CFA55F-D58B-4088-B127-C7F7CD9244D9}"/>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A232EBC-E807-4873-8298-0353A738F0C9}"/>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151553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F4C4-AD6F-44B0-8AF0-75E50D80E412}"/>
              </a:ext>
            </a:extLst>
          </p:cNvPr>
          <p:cNvSpPr>
            <a:spLocks noGrp="1"/>
          </p:cNvSpPr>
          <p:nvPr>
            <p:ph type="title"/>
          </p:nvPr>
        </p:nvSpPr>
        <p:spPr>
          <a:xfrm>
            <a:off x="2106386" y="365125"/>
            <a:ext cx="9247414" cy="1325563"/>
          </a:xfrm>
          <a:prstGeom prst="roundRect">
            <a:avLst/>
          </a:prstGeom>
          <a:effectLst>
            <a:glow rad="228600">
              <a:schemeClr val="accent1">
                <a:satMod val="175000"/>
                <a:alpha val="40000"/>
              </a:schemeClr>
            </a:glow>
          </a:effectLst>
        </p:spPr>
        <p:style>
          <a:lnRef idx="0">
            <a:scrgbClr r="0" g="0" b="0"/>
          </a:lnRef>
          <a:fillRef idx="1001">
            <a:schemeClr val="lt2"/>
          </a:fillRef>
          <a:effectRef idx="0">
            <a:scrgbClr r="0" g="0" b="0"/>
          </a:effectRef>
          <a:fontRef idx="major"/>
        </p:style>
        <p:txBody>
          <a:bodyPr/>
          <a:lstStyle>
            <a:lvl1pPr algn="ctr">
              <a:defRPr b="1">
                <a:solidFill>
                  <a:schemeClr val="accent1">
                    <a:lumMod val="50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1671C417-508C-47A3-A3B8-9FAEB7996652}"/>
              </a:ext>
            </a:extLst>
          </p:cNvPr>
          <p:cNvSpPr>
            <a:spLocks noGrp="1"/>
          </p:cNvSpPr>
          <p:nvPr>
            <p:ph idx="1"/>
          </p:nvPr>
        </p:nvSpPr>
        <p:spPr>
          <a:xfrm>
            <a:off x="247135" y="1972940"/>
            <a:ext cx="11675075" cy="4371032"/>
          </a:xfrm>
        </p:spPr>
        <p:txBody>
          <a:bodyPr/>
          <a:lstStyle>
            <a:lvl1pPr marL="457200" indent="-457200">
              <a:buFont typeface="Wingdings" panose="05000000000000000000" pitchFamily="2" charset="2"/>
              <a:buChar char="§"/>
              <a:defRPr>
                <a:solidFill>
                  <a:schemeClr val="accent1">
                    <a:lumMod val="50000"/>
                  </a:schemeClr>
                </a:solidFill>
              </a:defRPr>
            </a:lvl1pPr>
            <a:lvl2pPr marL="800100" indent="-342900">
              <a:buFont typeface="Wingdings" panose="05000000000000000000" pitchFamily="2" charset="2"/>
              <a:buChar char="Ø"/>
              <a:defRPr>
                <a:solidFill>
                  <a:schemeClr val="accent1">
                    <a:lumMod val="50000"/>
                  </a:schemeClr>
                </a:solidFill>
              </a:defRPr>
            </a:lvl2pPr>
            <a:lvl3pPr marL="1257300" indent="-342900">
              <a:buFont typeface="Wingdings" panose="05000000000000000000" pitchFamily="2" charset="2"/>
              <a:buChar char="v"/>
              <a:defRPr>
                <a:solidFill>
                  <a:schemeClr val="accent1">
                    <a:lumMod val="50000"/>
                  </a:schemeClr>
                </a:solidFill>
              </a:defRPr>
            </a:lvl3pPr>
            <a:lvl4pPr marL="1600200" indent="-228600">
              <a:buFont typeface="Wingdings" panose="05000000000000000000" pitchFamily="2" charset="2"/>
              <a:buChar char="ü"/>
              <a:defRPr>
                <a:solidFill>
                  <a:schemeClr val="accent1">
                    <a:lumMod val="50000"/>
                  </a:schemeClr>
                </a:solidFill>
              </a:defRPr>
            </a:lvl4pPr>
            <a:lvl5pPr marL="2057400" indent="-228600">
              <a:buFont typeface="Courier New" panose="02070309020205020404" pitchFamily="49" charset="0"/>
              <a:buChar char="o"/>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59F060E-A108-46A3-BBEE-78A18C66BC98}"/>
              </a:ext>
            </a:extLst>
          </p:cNvPr>
          <p:cNvSpPr>
            <a:spLocks noGrp="1"/>
          </p:cNvSpPr>
          <p:nvPr>
            <p:ph type="dt" sz="half" idx="10"/>
          </p:nvPr>
        </p:nvSpPr>
        <p:spPr>
          <a:solidFill>
            <a:schemeClr val="tx2">
              <a:lumMod val="40000"/>
              <a:lumOff val="60000"/>
            </a:schemeClr>
          </a:solidFill>
        </p:spPr>
        <p:txBody>
          <a:bodyPr/>
          <a:lstStyle>
            <a:lvl1pPr>
              <a:defRPr b="1">
                <a:solidFill>
                  <a:schemeClr val="tx1"/>
                </a:solidFill>
              </a:defRPr>
            </a:lvl1pPr>
          </a:lstStyle>
          <a:p>
            <a:r>
              <a:rPr lang="en-US" dirty="0"/>
              <a:t>08/12/2020</a:t>
            </a:r>
          </a:p>
        </p:txBody>
      </p:sp>
      <p:sp>
        <p:nvSpPr>
          <p:cNvPr id="5" name="Footer Placeholder 4">
            <a:extLst>
              <a:ext uri="{FF2B5EF4-FFF2-40B4-BE49-F238E27FC236}">
                <a16:creationId xmlns:a16="http://schemas.microsoft.com/office/drawing/2014/main" id="{30178C0B-30AB-4C71-A383-26A52C065C1F}"/>
              </a:ext>
            </a:extLst>
          </p:cNvPr>
          <p:cNvSpPr>
            <a:spLocks noGrp="1"/>
          </p:cNvSpPr>
          <p:nvPr>
            <p:ph type="ftr" sz="quarter" idx="11"/>
          </p:nvPr>
        </p:nvSpPr>
        <p:spPr>
          <a:solidFill>
            <a:schemeClr val="tx2">
              <a:lumMod val="40000"/>
              <a:lumOff val="60000"/>
            </a:schemeClr>
          </a:solidFill>
        </p:spPr>
        <p:txBody>
          <a:bodyPr/>
          <a:lstStyle>
            <a:lvl1pPr>
              <a:defRPr b="1">
                <a:solidFill>
                  <a:schemeClr val="tx1"/>
                </a:solidFill>
              </a:defRPr>
            </a:lvl1pPr>
          </a:lstStyle>
          <a:p>
            <a:r>
              <a:rPr lang="en-US" dirty="0"/>
              <a:t>Compensation Service Quality Assurance</a:t>
            </a:r>
          </a:p>
        </p:txBody>
      </p:sp>
      <p:sp>
        <p:nvSpPr>
          <p:cNvPr id="6" name="Slide Number Placeholder 5">
            <a:extLst>
              <a:ext uri="{FF2B5EF4-FFF2-40B4-BE49-F238E27FC236}">
                <a16:creationId xmlns:a16="http://schemas.microsoft.com/office/drawing/2014/main" id="{A301F421-7E69-493A-90C6-D72BA65AF6DC}"/>
              </a:ext>
            </a:extLst>
          </p:cNvPr>
          <p:cNvSpPr>
            <a:spLocks noGrp="1"/>
          </p:cNvSpPr>
          <p:nvPr>
            <p:ph type="sldNum" sz="quarter" idx="12"/>
          </p:nvPr>
        </p:nvSpPr>
        <p:spPr>
          <a:solidFill>
            <a:schemeClr val="tx2">
              <a:lumMod val="40000"/>
              <a:lumOff val="60000"/>
            </a:schemeClr>
          </a:solidFill>
        </p:spPr>
        <p:txBody>
          <a:bodyPr/>
          <a:lstStyle>
            <a:lvl1pPr>
              <a:defRPr b="1">
                <a:solidFill>
                  <a:schemeClr val="tx1"/>
                </a:solidFill>
              </a:defRPr>
            </a:lvl1pPr>
          </a:lstStyle>
          <a:p>
            <a:fld id="{AF430988-647E-4517-B70E-776822506EBB}" type="slidenum">
              <a:rPr lang="en-US" smtClean="0"/>
              <a:pPr/>
              <a:t>‹#›</a:t>
            </a:fld>
            <a:endParaRPr lang="en-US" dirty="0"/>
          </a:p>
        </p:txBody>
      </p:sp>
      <p:pic>
        <p:nvPicPr>
          <p:cNvPr id="8" name="Picture 7">
            <a:extLst>
              <a:ext uri="{FF2B5EF4-FFF2-40B4-BE49-F238E27FC236}">
                <a16:creationId xmlns:a16="http://schemas.microsoft.com/office/drawing/2014/main" id="{C3231B6D-8E34-4768-8F16-BFFA28CD1E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73025"/>
            <a:ext cx="1752600" cy="1752600"/>
          </a:xfrm>
          <a:prstGeom prst="rect">
            <a:avLst/>
          </a:prstGeom>
        </p:spPr>
      </p:pic>
    </p:spTree>
    <p:extLst>
      <p:ext uri="{BB962C8B-B14F-4D97-AF65-F5344CB8AC3E}">
        <p14:creationId xmlns:p14="http://schemas.microsoft.com/office/powerpoint/2010/main" val="42011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B526-88E3-459B-BD74-338FE654E601}"/>
              </a:ext>
            </a:extLst>
          </p:cNvPr>
          <p:cNvSpPr>
            <a:spLocks noGrp="1"/>
          </p:cNvSpPr>
          <p:nvPr>
            <p:ph type="title"/>
          </p:nvPr>
        </p:nvSpPr>
        <p:spPr>
          <a:xfrm>
            <a:off x="831850" y="1709738"/>
            <a:ext cx="10515600" cy="2852737"/>
          </a:xfrm>
          <a:solidFill>
            <a:srgbClr val="E7E6E6"/>
          </a:solidFill>
          <a:effectLst>
            <a:glow rad="228600">
              <a:srgbClr val="1464F4">
                <a:alpha val="40000"/>
              </a:srgbClr>
            </a:glow>
          </a:effectLst>
        </p:spPr>
        <p:txBody>
          <a:bodyPr anchor="b"/>
          <a:lstStyle>
            <a:lvl1pPr>
              <a:defRPr sz="6000" cap="small" baseline="0">
                <a:solidFill>
                  <a:srgbClr val="233864"/>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2238C9-FBB6-4FBF-9912-72B7D6EE66D1}"/>
              </a:ext>
            </a:extLst>
          </p:cNvPr>
          <p:cNvSpPr>
            <a:spLocks noGrp="1"/>
          </p:cNvSpPr>
          <p:nvPr>
            <p:ph type="body" idx="1"/>
          </p:nvPr>
        </p:nvSpPr>
        <p:spPr>
          <a:xfrm>
            <a:off x="831850" y="4827373"/>
            <a:ext cx="10515600" cy="1449859"/>
          </a:xfrm>
        </p:spPr>
        <p:txBody>
          <a:bodyPr/>
          <a:lstStyle>
            <a:lvl1pPr marL="0" indent="0">
              <a:buNone/>
              <a:defRPr sz="2400" baseline="0">
                <a:solidFill>
                  <a:srgbClr val="20386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0E1C586-CA39-4CEB-AE60-01FCDA634878}"/>
              </a:ext>
            </a:extLst>
          </p:cNvPr>
          <p:cNvSpPr>
            <a:spLocks noGrp="1"/>
          </p:cNvSpPr>
          <p:nvPr>
            <p:ph type="dt" sz="half" idx="10"/>
          </p:nvPr>
        </p:nvSpPr>
        <p:spPr>
          <a:solidFill>
            <a:schemeClr val="tx2">
              <a:lumMod val="40000"/>
              <a:lumOff val="60000"/>
            </a:schemeClr>
          </a:solidFill>
        </p:spPr>
        <p:txBody>
          <a:bodyPr/>
          <a:lstStyle>
            <a:lvl1pPr>
              <a:defRPr b="1">
                <a:solidFill>
                  <a:schemeClr val="tx1"/>
                </a:solidFill>
              </a:defRPr>
            </a:lvl1pPr>
          </a:lstStyle>
          <a:p>
            <a:r>
              <a:rPr lang="en-US" dirty="0"/>
              <a:t>08/12/2020</a:t>
            </a:r>
          </a:p>
        </p:txBody>
      </p:sp>
      <p:sp>
        <p:nvSpPr>
          <p:cNvPr id="5" name="Footer Placeholder 4">
            <a:extLst>
              <a:ext uri="{FF2B5EF4-FFF2-40B4-BE49-F238E27FC236}">
                <a16:creationId xmlns:a16="http://schemas.microsoft.com/office/drawing/2014/main" id="{D0CE4330-71B4-4B72-80A9-00DD73C867E6}"/>
              </a:ext>
            </a:extLst>
          </p:cNvPr>
          <p:cNvSpPr>
            <a:spLocks noGrp="1"/>
          </p:cNvSpPr>
          <p:nvPr>
            <p:ph type="ftr" sz="quarter" idx="11"/>
          </p:nvPr>
        </p:nvSpPr>
        <p:spPr>
          <a:solidFill>
            <a:schemeClr val="tx2">
              <a:lumMod val="40000"/>
              <a:lumOff val="60000"/>
            </a:schemeClr>
          </a:solidFill>
        </p:spPr>
        <p:txBody>
          <a:bodyPr/>
          <a:lstStyle>
            <a:lvl1pPr>
              <a:defRPr b="1">
                <a:solidFill>
                  <a:schemeClr val="tx1"/>
                </a:solidFill>
              </a:defRPr>
            </a:lvl1pPr>
          </a:lstStyle>
          <a:p>
            <a:r>
              <a:rPr lang="en-US" dirty="0"/>
              <a:t>Compensation Service Quality Assurance</a:t>
            </a:r>
          </a:p>
        </p:txBody>
      </p:sp>
      <p:sp>
        <p:nvSpPr>
          <p:cNvPr id="6" name="Slide Number Placeholder 5">
            <a:extLst>
              <a:ext uri="{FF2B5EF4-FFF2-40B4-BE49-F238E27FC236}">
                <a16:creationId xmlns:a16="http://schemas.microsoft.com/office/drawing/2014/main" id="{5317B6D4-5F21-49B3-A28D-865284685226}"/>
              </a:ext>
            </a:extLst>
          </p:cNvPr>
          <p:cNvSpPr>
            <a:spLocks noGrp="1"/>
          </p:cNvSpPr>
          <p:nvPr>
            <p:ph type="sldNum" sz="quarter" idx="12"/>
          </p:nvPr>
        </p:nvSpPr>
        <p:spPr>
          <a:solidFill>
            <a:schemeClr val="tx2">
              <a:lumMod val="40000"/>
              <a:lumOff val="60000"/>
            </a:schemeClr>
          </a:solidFill>
        </p:spPr>
        <p:txBody>
          <a:bodyPr/>
          <a:lstStyle>
            <a:lvl1pPr>
              <a:defRPr b="1">
                <a:solidFill>
                  <a:schemeClr val="tx1"/>
                </a:solidFill>
              </a:defRPr>
            </a:lvl1pPr>
          </a:lstStyle>
          <a:p>
            <a:fld id="{AF430988-647E-4517-B70E-776822506EBB}" type="slidenum">
              <a:rPr lang="en-US" smtClean="0"/>
              <a:pPr/>
              <a:t>‹#›</a:t>
            </a:fld>
            <a:endParaRPr lang="en-US" dirty="0"/>
          </a:p>
        </p:txBody>
      </p:sp>
    </p:spTree>
    <p:extLst>
      <p:ext uri="{BB962C8B-B14F-4D97-AF65-F5344CB8AC3E}">
        <p14:creationId xmlns:p14="http://schemas.microsoft.com/office/powerpoint/2010/main" val="393381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ABA2-ED38-4D16-A4B0-734E1D4622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ED2215-2493-470B-BE19-BF21433648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512D86-7CD5-4B9B-A7AB-A65FE39B48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ADBAB-03D9-4927-A177-29941912386A}"/>
              </a:ext>
            </a:extLst>
          </p:cNvPr>
          <p:cNvSpPr>
            <a:spLocks noGrp="1"/>
          </p:cNvSpPr>
          <p:nvPr>
            <p:ph type="dt" sz="half" idx="10"/>
          </p:nvPr>
        </p:nvSpPr>
        <p:spPr/>
        <p:txBody>
          <a:bodyPr/>
          <a:lstStyle/>
          <a:p>
            <a:r>
              <a:rPr lang="en-US" dirty="0"/>
              <a:t>08/12/2020</a:t>
            </a:r>
          </a:p>
        </p:txBody>
      </p:sp>
      <p:sp>
        <p:nvSpPr>
          <p:cNvPr id="6" name="Footer Placeholder 5">
            <a:extLst>
              <a:ext uri="{FF2B5EF4-FFF2-40B4-BE49-F238E27FC236}">
                <a16:creationId xmlns:a16="http://schemas.microsoft.com/office/drawing/2014/main" id="{D5975553-4C0F-4E81-9CAC-2309C0CF0A79}"/>
              </a:ext>
            </a:extLst>
          </p:cNvPr>
          <p:cNvSpPr>
            <a:spLocks noGrp="1"/>
          </p:cNvSpPr>
          <p:nvPr>
            <p:ph type="ftr" sz="quarter" idx="11"/>
          </p:nvPr>
        </p:nvSpPr>
        <p:spPr/>
        <p:txBody>
          <a:bodyPr/>
          <a:lstStyle/>
          <a:p>
            <a:r>
              <a:rPr lang="en-US" dirty="0"/>
              <a:t>Compensation Service Quality Assurance</a:t>
            </a:r>
          </a:p>
        </p:txBody>
      </p:sp>
      <p:sp>
        <p:nvSpPr>
          <p:cNvPr id="7" name="Slide Number Placeholder 6">
            <a:extLst>
              <a:ext uri="{FF2B5EF4-FFF2-40B4-BE49-F238E27FC236}">
                <a16:creationId xmlns:a16="http://schemas.microsoft.com/office/drawing/2014/main" id="{B0B770C7-DE92-4C5B-8D69-7E5D00B07F4B}"/>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398806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29A74-5181-4008-B362-CFF1AD8985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F21025-CC80-49EE-A0A1-28CCD7BF9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7F95AB-61CA-4FB3-B2BF-31D3CE8571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D640BF-2F06-4D94-AAC3-199AC01CEF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409FFE-A0E6-491C-B553-88C71F9902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F2B8D6-4380-49DC-A9A1-8AD26FF74DA7}"/>
              </a:ext>
            </a:extLst>
          </p:cNvPr>
          <p:cNvSpPr>
            <a:spLocks noGrp="1"/>
          </p:cNvSpPr>
          <p:nvPr>
            <p:ph type="dt" sz="half" idx="10"/>
          </p:nvPr>
        </p:nvSpPr>
        <p:spPr/>
        <p:txBody>
          <a:bodyPr/>
          <a:lstStyle/>
          <a:p>
            <a:r>
              <a:rPr lang="en-US" dirty="0"/>
              <a:t>08/12/2020</a:t>
            </a:r>
          </a:p>
        </p:txBody>
      </p:sp>
      <p:sp>
        <p:nvSpPr>
          <p:cNvPr id="8" name="Footer Placeholder 7">
            <a:extLst>
              <a:ext uri="{FF2B5EF4-FFF2-40B4-BE49-F238E27FC236}">
                <a16:creationId xmlns:a16="http://schemas.microsoft.com/office/drawing/2014/main" id="{D5FFD472-F756-4247-8E5C-482D812CE0FE}"/>
              </a:ext>
            </a:extLst>
          </p:cNvPr>
          <p:cNvSpPr>
            <a:spLocks noGrp="1"/>
          </p:cNvSpPr>
          <p:nvPr>
            <p:ph type="ftr" sz="quarter" idx="11"/>
          </p:nvPr>
        </p:nvSpPr>
        <p:spPr/>
        <p:txBody>
          <a:bodyPr/>
          <a:lstStyle/>
          <a:p>
            <a:r>
              <a:rPr lang="en-US" dirty="0"/>
              <a:t>Compensation Service Quality Assurance</a:t>
            </a:r>
          </a:p>
        </p:txBody>
      </p:sp>
      <p:sp>
        <p:nvSpPr>
          <p:cNvPr id="9" name="Slide Number Placeholder 8">
            <a:extLst>
              <a:ext uri="{FF2B5EF4-FFF2-40B4-BE49-F238E27FC236}">
                <a16:creationId xmlns:a16="http://schemas.microsoft.com/office/drawing/2014/main" id="{527376FD-C720-4EB5-9E57-88BE645CED6B}"/>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400838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C629-CFE0-414F-B760-D44E17864A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59E5A8-A207-4359-A85A-9F53A86EB06B}"/>
              </a:ext>
            </a:extLst>
          </p:cNvPr>
          <p:cNvSpPr>
            <a:spLocks noGrp="1"/>
          </p:cNvSpPr>
          <p:nvPr>
            <p:ph type="dt" sz="half" idx="10"/>
          </p:nvPr>
        </p:nvSpPr>
        <p:spPr/>
        <p:txBody>
          <a:bodyPr/>
          <a:lstStyle/>
          <a:p>
            <a:r>
              <a:rPr lang="en-US" dirty="0"/>
              <a:t>08/12/2020</a:t>
            </a:r>
          </a:p>
        </p:txBody>
      </p:sp>
      <p:sp>
        <p:nvSpPr>
          <p:cNvPr id="4" name="Footer Placeholder 3">
            <a:extLst>
              <a:ext uri="{FF2B5EF4-FFF2-40B4-BE49-F238E27FC236}">
                <a16:creationId xmlns:a16="http://schemas.microsoft.com/office/drawing/2014/main" id="{1FD5808F-5CD5-493D-B0D8-F8E4E7BE0426}"/>
              </a:ext>
            </a:extLst>
          </p:cNvPr>
          <p:cNvSpPr>
            <a:spLocks noGrp="1"/>
          </p:cNvSpPr>
          <p:nvPr>
            <p:ph type="ftr" sz="quarter" idx="11"/>
          </p:nvPr>
        </p:nvSpPr>
        <p:spPr/>
        <p:txBody>
          <a:bodyPr/>
          <a:lstStyle/>
          <a:p>
            <a:r>
              <a:rPr lang="en-US" dirty="0"/>
              <a:t>Compensation Service Quality Assurance</a:t>
            </a:r>
          </a:p>
        </p:txBody>
      </p:sp>
      <p:sp>
        <p:nvSpPr>
          <p:cNvPr id="5" name="Slide Number Placeholder 4">
            <a:extLst>
              <a:ext uri="{FF2B5EF4-FFF2-40B4-BE49-F238E27FC236}">
                <a16:creationId xmlns:a16="http://schemas.microsoft.com/office/drawing/2014/main" id="{41B4A56E-EFA3-4323-9B7B-054C8DC0C36B}"/>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1920779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BC40F1-5D94-4DCE-9CC2-1400D859914F}"/>
              </a:ext>
            </a:extLst>
          </p:cNvPr>
          <p:cNvSpPr>
            <a:spLocks noGrp="1"/>
          </p:cNvSpPr>
          <p:nvPr>
            <p:ph type="dt" sz="half" idx="10"/>
          </p:nvPr>
        </p:nvSpPr>
        <p:spPr/>
        <p:txBody>
          <a:bodyPr/>
          <a:lstStyle/>
          <a:p>
            <a:r>
              <a:rPr lang="en-US" dirty="0"/>
              <a:t>08/12/2020</a:t>
            </a:r>
          </a:p>
        </p:txBody>
      </p:sp>
      <p:sp>
        <p:nvSpPr>
          <p:cNvPr id="3" name="Footer Placeholder 2">
            <a:extLst>
              <a:ext uri="{FF2B5EF4-FFF2-40B4-BE49-F238E27FC236}">
                <a16:creationId xmlns:a16="http://schemas.microsoft.com/office/drawing/2014/main" id="{416FC1D5-403C-4358-9EEE-68D69088E230}"/>
              </a:ext>
            </a:extLst>
          </p:cNvPr>
          <p:cNvSpPr>
            <a:spLocks noGrp="1"/>
          </p:cNvSpPr>
          <p:nvPr>
            <p:ph type="ftr" sz="quarter" idx="11"/>
          </p:nvPr>
        </p:nvSpPr>
        <p:spPr/>
        <p:txBody>
          <a:bodyPr/>
          <a:lstStyle/>
          <a:p>
            <a:r>
              <a:rPr lang="en-US" dirty="0"/>
              <a:t>Compensation Service Quality Assurance</a:t>
            </a:r>
          </a:p>
        </p:txBody>
      </p:sp>
      <p:sp>
        <p:nvSpPr>
          <p:cNvPr id="4" name="Slide Number Placeholder 3">
            <a:extLst>
              <a:ext uri="{FF2B5EF4-FFF2-40B4-BE49-F238E27FC236}">
                <a16:creationId xmlns:a16="http://schemas.microsoft.com/office/drawing/2014/main" id="{7BBF2CA5-0FEA-4C83-ADD8-F842A4ED8D49}"/>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300331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3FD6-896F-4F8B-A3BE-A55CBADD3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32FCA9-A905-4DC3-A9CB-ECA0CFEF82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C88351-F77F-472D-9854-DB80FE058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7A81EE-ACF5-43D7-A687-89795761C80C}"/>
              </a:ext>
            </a:extLst>
          </p:cNvPr>
          <p:cNvSpPr>
            <a:spLocks noGrp="1"/>
          </p:cNvSpPr>
          <p:nvPr>
            <p:ph type="dt" sz="half" idx="10"/>
          </p:nvPr>
        </p:nvSpPr>
        <p:spPr/>
        <p:txBody>
          <a:bodyPr/>
          <a:lstStyle/>
          <a:p>
            <a:r>
              <a:rPr lang="en-US" dirty="0"/>
              <a:t>08/12/2020</a:t>
            </a:r>
          </a:p>
        </p:txBody>
      </p:sp>
      <p:sp>
        <p:nvSpPr>
          <p:cNvPr id="6" name="Footer Placeholder 5">
            <a:extLst>
              <a:ext uri="{FF2B5EF4-FFF2-40B4-BE49-F238E27FC236}">
                <a16:creationId xmlns:a16="http://schemas.microsoft.com/office/drawing/2014/main" id="{28D28B29-864C-46F5-84C6-A1BC41BBBFE6}"/>
              </a:ext>
            </a:extLst>
          </p:cNvPr>
          <p:cNvSpPr>
            <a:spLocks noGrp="1"/>
          </p:cNvSpPr>
          <p:nvPr>
            <p:ph type="ftr" sz="quarter" idx="11"/>
          </p:nvPr>
        </p:nvSpPr>
        <p:spPr/>
        <p:txBody>
          <a:bodyPr/>
          <a:lstStyle/>
          <a:p>
            <a:r>
              <a:rPr lang="en-US" dirty="0"/>
              <a:t>Compensation Service Quality Assurance</a:t>
            </a:r>
          </a:p>
        </p:txBody>
      </p:sp>
      <p:sp>
        <p:nvSpPr>
          <p:cNvPr id="7" name="Slide Number Placeholder 6">
            <a:extLst>
              <a:ext uri="{FF2B5EF4-FFF2-40B4-BE49-F238E27FC236}">
                <a16:creationId xmlns:a16="http://schemas.microsoft.com/office/drawing/2014/main" id="{DB6D0F91-B9EF-4B4F-8BC7-674274A98F35}"/>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164501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EFFC-670C-4D05-B5B4-3D6CAB484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D157C0-1120-4288-A7A5-7C701066FE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11010E7-3A27-42A8-B354-68E042A76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FF010C-DB6C-431F-9645-BBDEAE964150}"/>
              </a:ext>
            </a:extLst>
          </p:cNvPr>
          <p:cNvSpPr>
            <a:spLocks noGrp="1"/>
          </p:cNvSpPr>
          <p:nvPr>
            <p:ph type="dt" sz="half" idx="10"/>
          </p:nvPr>
        </p:nvSpPr>
        <p:spPr/>
        <p:txBody>
          <a:bodyPr/>
          <a:lstStyle/>
          <a:p>
            <a:r>
              <a:rPr lang="en-US" dirty="0"/>
              <a:t>08/12/2020</a:t>
            </a:r>
          </a:p>
        </p:txBody>
      </p:sp>
      <p:sp>
        <p:nvSpPr>
          <p:cNvPr id="6" name="Footer Placeholder 5">
            <a:extLst>
              <a:ext uri="{FF2B5EF4-FFF2-40B4-BE49-F238E27FC236}">
                <a16:creationId xmlns:a16="http://schemas.microsoft.com/office/drawing/2014/main" id="{E21AE12C-8972-47E2-8A59-AA6FFD9CEA22}"/>
              </a:ext>
            </a:extLst>
          </p:cNvPr>
          <p:cNvSpPr>
            <a:spLocks noGrp="1"/>
          </p:cNvSpPr>
          <p:nvPr>
            <p:ph type="ftr" sz="quarter" idx="11"/>
          </p:nvPr>
        </p:nvSpPr>
        <p:spPr/>
        <p:txBody>
          <a:bodyPr/>
          <a:lstStyle/>
          <a:p>
            <a:r>
              <a:rPr lang="en-US" dirty="0"/>
              <a:t>Compensation Service Quality Assurance</a:t>
            </a:r>
          </a:p>
        </p:txBody>
      </p:sp>
      <p:sp>
        <p:nvSpPr>
          <p:cNvPr id="7" name="Slide Number Placeholder 6">
            <a:extLst>
              <a:ext uri="{FF2B5EF4-FFF2-40B4-BE49-F238E27FC236}">
                <a16:creationId xmlns:a16="http://schemas.microsoft.com/office/drawing/2014/main" id="{BEA3356F-51C2-4C5D-B384-772DADF416DD}"/>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323406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0E2C37-2148-46CB-B2E3-EF1EA33A5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794698-AA30-453C-95FB-1052785E2A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34180-5BE8-44BB-AD68-AFC9E6800DF9}"/>
              </a:ext>
            </a:extLst>
          </p:cNvPr>
          <p:cNvSpPr>
            <a:spLocks noGrp="1"/>
          </p:cNvSpPr>
          <p:nvPr>
            <p:ph type="dt" sz="half" idx="2"/>
          </p:nvPr>
        </p:nvSpPr>
        <p:spPr>
          <a:xfrm>
            <a:off x="838200" y="6356350"/>
            <a:ext cx="2743200" cy="365125"/>
          </a:xfrm>
          <a:prstGeom prst="rect">
            <a:avLst/>
          </a:prstGeom>
          <a:solidFill>
            <a:schemeClr val="tx2">
              <a:lumMod val="40000"/>
              <a:lumOff val="60000"/>
            </a:schemeClr>
          </a:solidFill>
        </p:spPr>
        <p:txBody>
          <a:bodyPr vert="horz" lIns="91440" tIns="45720" rIns="91440" bIns="45720" rtlCol="0" anchor="ctr"/>
          <a:lstStyle>
            <a:lvl1pPr algn="l">
              <a:defRPr sz="1200">
                <a:solidFill>
                  <a:schemeClr val="tx1">
                    <a:tint val="75000"/>
                  </a:schemeClr>
                </a:solidFill>
              </a:defRPr>
            </a:lvl1pPr>
          </a:lstStyle>
          <a:p>
            <a:r>
              <a:rPr lang="en-US" dirty="0"/>
              <a:t>08/12/2020</a:t>
            </a:r>
          </a:p>
        </p:txBody>
      </p:sp>
      <p:sp>
        <p:nvSpPr>
          <p:cNvPr id="5" name="Footer Placeholder 4">
            <a:extLst>
              <a:ext uri="{FF2B5EF4-FFF2-40B4-BE49-F238E27FC236}">
                <a16:creationId xmlns:a16="http://schemas.microsoft.com/office/drawing/2014/main" id="{260A9962-6EEF-4B2E-BEDF-E0E2D353859A}"/>
              </a:ext>
            </a:extLst>
          </p:cNvPr>
          <p:cNvSpPr>
            <a:spLocks noGrp="1"/>
          </p:cNvSpPr>
          <p:nvPr>
            <p:ph type="ftr" sz="quarter" idx="3"/>
          </p:nvPr>
        </p:nvSpPr>
        <p:spPr>
          <a:xfrm>
            <a:off x="4038600" y="6356350"/>
            <a:ext cx="4114800" cy="365125"/>
          </a:xfrm>
          <a:prstGeom prst="rect">
            <a:avLst/>
          </a:prstGeom>
          <a:solidFill>
            <a:schemeClr val="tx2">
              <a:lumMod val="40000"/>
              <a:lumOff val="60000"/>
            </a:schemeClr>
          </a:solidFill>
        </p:spPr>
        <p:txBody>
          <a:bodyPr vert="horz" lIns="91440" tIns="45720" rIns="91440" bIns="45720" rtlCol="0" anchor="ctr"/>
          <a:lstStyle>
            <a:lvl1pPr algn="ctr">
              <a:defRPr sz="1200">
                <a:solidFill>
                  <a:schemeClr val="tx1">
                    <a:tint val="75000"/>
                  </a:schemeClr>
                </a:solidFill>
              </a:defRPr>
            </a:lvl1pPr>
          </a:lstStyle>
          <a:p>
            <a:r>
              <a:rPr lang="en-US" dirty="0"/>
              <a:t>Compensation Service Quality Assurance</a:t>
            </a:r>
          </a:p>
        </p:txBody>
      </p:sp>
      <p:sp>
        <p:nvSpPr>
          <p:cNvPr id="6" name="Slide Number Placeholder 5">
            <a:extLst>
              <a:ext uri="{FF2B5EF4-FFF2-40B4-BE49-F238E27FC236}">
                <a16:creationId xmlns:a16="http://schemas.microsoft.com/office/drawing/2014/main" id="{1D9EA4E5-BBB9-44A1-A329-A7313E172320}"/>
              </a:ext>
            </a:extLst>
          </p:cNvPr>
          <p:cNvSpPr>
            <a:spLocks noGrp="1"/>
          </p:cNvSpPr>
          <p:nvPr>
            <p:ph type="sldNum" sz="quarter" idx="4"/>
          </p:nvPr>
        </p:nvSpPr>
        <p:spPr>
          <a:xfrm>
            <a:off x="8610600" y="6356350"/>
            <a:ext cx="2743200" cy="365125"/>
          </a:xfrm>
          <a:prstGeom prst="rect">
            <a:avLst/>
          </a:prstGeom>
          <a:solidFill>
            <a:schemeClr val="tx2">
              <a:lumMod val="40000"/>
              <a:lumOff val="60000"/>
            </a:schemeClr>
          </a:solidFill>
        </p:spPr>
        <p:txBody>
          <a:bodyPr vert="horz" lIns="91440" tIns="45720" rIns="91440" bIns="45720" rtlCol="0" anchor="ctr"/>
          <a:lstStyle>
            <a:lvl1pPr algn="r">
              <a:defRPr sz="1200">
                <a:solidFill>
                  <a:schemeClr val="tx1">
                    <a:tint val="75000"/>
                  </a:schemeClr>
                </a:solidFill>
              </a:defRPr>
            </a:lvl1pPr>
          </a:lstStyle>
          <a:p>
            <a:fld id="{AF430988-647E-4517-B70E-776822506EBB}" type="slidenum">
              <a:rPr lang="en-US" smtClean="0"/>
              <a:t>‹#›</a:t>
            </a:fld>
            <a:endParaRPr lang="en-US" dirty="0"/>
          </a:p>
        </p:txBody>
      </p:sp>
    </p:spTree>
    <p:extLst>
      <p:ext uri="{BB962C8B-B14F-4D97-AF65-F5344CB8AC3E}">
        <p14:creationId xmlns:p14="http://schemas.microsoft.com/office/powerpoint/2010/main" val="630520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cfr.gov/cgi-bin/text-idx?SID=667e2d2b1105f47fc93e678b09ba7d6f&amp;mc=true&amp;tpl=/ecfrbrowse/Title38/38cfr4_main_02.tp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knowva.ebenefits.va.gov/system/templates/selfservice/va_ssnew/help/customer/locale/en-US/portal/554400000001018/content/554400000015810/M21-1-Part-III-Subpart-iv-Chapter-3-Section-B-Scheduling-Examinations#2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gi-bin/text-idx?SID=8b817951e9a668b116f4a7ef9c01143a&amp;mc=true&amp;node=se38.1.4_1104&amp;rgn=div8" TargetMode="External"/><Relationship Id="rId2" Type="http://schemas.openxmlformats.org/officeDocument/2006/relationships/hyperlink" Target="https://www.ecfr.gov/cgi-bin/text-idx?SID=8b817951e9a668b116f4a7ef9c01143a&amp;mc=true&amp;node=se38.1.4_1124a&amp;rgn=div8" TargetMode="External"/><Relationship Id="rId1" Type="http://schemas.openxmlformats.org/officeDocument/2006/relationships/slideLayout" Target="../slideLayouts/slideLayout2.xml"/><Relationship Id="rId4" Type="http://schemas.openxmlformats.org/officeDocument/2006/relationships/hyperlink" Target="https://www.ecfr.gov/cgi-bin/text-idx?SID=8b817951e9a668b116f4a7ef9c01143a&amp;mc=true&amp;node=se38.1.4_1116&amp;rgn=div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law.cornell.edu/uscode/text/10/1174" TargetMode="External"/><Relationship Id="rId2" Type="http://schemas.openxmlformats.org/officeDocument/2006/relationships/hyperlink" Target="http://www.ecfr.gov/cgi-bin/text-idx?SID=551958c4c12b9d27d79484f158b3f4bb&amp;mc=true&amp;node=se38.1.3_1700&amp;rgn=div8" TargetMode="External"/><Relationship Id="rId1" Type="http://schemas.openxmlformats.org/officeDocument/2006/relationships/slideLayout" Target="../slideLayouts/slideLayout2.xml"/><Relationship Id="rId6" Type="http://schemas.openxmlformats.org/officeDocument/2006/relationships/hyperlink" Target="https://www.law.cornell.edu/uscode/text/10/1212" TargetMode="External"/><Relationship Id="rId5" Type="http://schemas.openxmlformats.org/officeDocument/2006/relationships/hyperlink" Target="https://www.law.cornell.edu/uscode/text/10/1175a" TargetMode="External"/><Relationship Id="rId4" Type="http://schemas.openxmlformats.org/officeDocument/2006/relationships/hyperlink" Target="https://www.law.cornell.edu/uscode/text/10/1174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vaww.vrm.km.va.gov/system/templates/selfservice/va_kanew/help/agent/locale/en-US/portal/554400000001034/content/554400000014156/M21-1-Part-III-Subpart-iii-Chapter-1-Section-C-Requesting-Evidence-From-Federal-Record-Custodians" TargetMode="External"/><Relationship Id="rId13" Type="http://schemas.openxmlformats.org/officeDocument/2006/relationships/hyperlink" Target="https://vaww.vrm.km.va.gov/system/templates/selfservice/va_kanew/help/agent/locale/en-US/portal/554400000001034/content/554400000014579/M21-1-Part-IV-Subpart-ii-Chapter-2-Section-J-Compensation-Under-38-CFR-428-38-CFR-429-and-38-CFR-430-and-Other-Temporary-Total-Evaluations" TargetMode="External"/><Relationship Id="rId3" Type="http://schemas.openxmlformats.org/officeDocument/2006/relationships/hyperlink" Target="https://www.ecfr.gov/cgi-bin/retrieveECFR?gp=&amp;SID=5bb157572209a4b538da14e32b387d6a&amp;mc=true&amp;r=SECTION&amp;n=se38.1.4_130" TargetMode="External"/><Relationship Id="rId7" Type="http://schemas.openxmlformats.org/officeDocument/2006/relationships/hyperlink" Target="https://vaww.vrm.km.va.gov/system/templates/selfservice/va_kanew/help/agent/locale/en-US/portal/554400000001034/content/554400000014119/M21-1-Part-III-Subpart-ii-Chapter-2-Section-B-Claims-for-Disability-Compensation-and-or-Pension-and-Claims-for-Survivors-Benefits" TargetMode="External"/><Relationship Id="rId12" Type="http://schemas.openxmlformats.org/officeDocument/2006/relationships/hyperlink" Target="https://vaww.vrm.km.va.gov/system/templates/selfservice/va_kanew/help/agent/locale/en-US/portal/554400000001034/content/554400000014262/M21-1-Part-III-Subpart-v-Chapter-6-Section-D-Adjusting-Compensation-When-a-Veteran-Is-Hospitalized-in-Excess-of-21-Days" TargetMode="External"/><Relationship Id="rId2" Type="http://schemas.openxmlformats.org/officeDocument/2006/relationships/hyperlink" Target="https://www.ecfr.gov/cgi-bin/text-idx?SID=8c8a36675e4fe5d383dad4638b9dec67&amp;mc=true&amp;node=se38.1.4_129&amp;rgn=div8" TargetMode="External"/><Relationship Id="rId1" Type="http://schemas.openxmlformats.org/officeDocument/2006/relationships/slideLayout" Target="../slideLayouts/slideLayout2.xml"/><Relationship Id="rId6" Type="http://schemas.openxmlformats.org/officeDocument/2006/relationships/hyperlink" Target="https://vaww.vrm.km.va.gov/system/templates/selfservice/va_kanew/help/agent/locale/en-US/portal/554400000001034/topic/554400000003061/M21-1-Adjudication-Procedures-Manual" TargetMode="External"/><Relationship Id="rId11" Type="http://schemas.openxmlformats.org/officeDocument/2006/relationships/hyperlink" Target="https://vaww.vrm.km.va.gov/system/templates/selfservice/va_kanew/help/agent/locale/en-US/portal/554400000001034/content/554400000014261/M21-1-Part-III-Subpart-v-Chapter-6-Section-C-Adjusting-Awards-Involving-an-Aid-and-Attendance-AA-Allowance" TargetMode="External"/><Relationship Id="rId5" Type="http://schemas.openxmlformats.org/officeDocument/2006/relationships/hyperlink" Target="https://www.ecfr.gov/cgi-bin/retrieveECFR?gp=&amp;SID=0945ba753a0dadade7743779201982db&amp;mc=true&amp;r=SECTION&amp;n=se38.1.3_1552" TargetMode="External"/><Relationship Id="rId15" Type="http://schemas.openxmlformats.org/officeDocument/2006/relationships/hyperlink" Target="https://vaww.vrm.km.va.gov/system/templates/selfservice/va_kanew/help/agent/locale/en-US/portal/554400000001034/content/554400000011474/Appendix%20B.%20End%20Product%20Codes%20and%20Work-Rate%20Standards%20for%20Quantitative%20Measurements" TargetMode="External"/><Relationship Id="rId10" Type="http://schemas.openxmlformats.org/officeDocument/2006/relationships/hyperlink" Target="https://vaww.vrm.km.va.gov/system/templates/selfservice/va_kanew/help/agent/locale/en-US/portal/554400000001034/content/554400000014260/M21-1-Part-III-Subpart-v-Chapter-6-Section-B-Adjustments-Under-38-CFR-3551-and-3556" TargetMode="External"/><Relationship Id="rId4" Type="http://schemas.openxmlformats.org/officeDocument/2006/relationships/hyperlink" Target="https://www.ecfr.gov/cgi-bin/text-idx?SID=0945ba753a0dadade7743779201982db&amp;mc=true&amp;node=se38.1.3_1551&amp;rgn=div8" TargetMode="External"/><Relationship Id="rId9" Type="http://schemas.openxmlformats.org/officeDocument/2006/relationships/hyperlink" Target="https://vaww.vrm.km.va.gov/system/templates/selfservice/va_kanew/help/agent/locale/en-US/portal/554400000001034/content/554400000014259/M21-1-Part-III-Subpart-v-Chapter-6-Section-A-Information-Exchange-Between-Department-of-Veterans-Affairs-VA-Regional-Offices-ROs-and-Medical-Facilities" TargetMode="External"/><Relationship Id="rId14" Type="http://schemas.openxmlformats.org/officeDocument/2006/relationships/hyperlink" Target="https://vaww.vrm.km.va.gov/system/templates/selfservice/va_kanew/help/agent/locale/en-US/portal/554400000001034/content/554400000014950/M21-1,%20Part%20V,%20Subpart%20iv,%20Chapter%202%20-%20Pension%20Management%20Center%20(PMC)%20Procedur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1232-6F64-40A6-AEED-2FF5F9156825}"/>
              </a:ext>
            </a:extLst>
          </p:cNvPr>
          <p:cNvSpPr>
            <a:spLocks noGrp="1"/>
          </p:cNvSpPr>
          <p:nvPr>
            <p:ph type="title"/>
          </p:nvPr>
        </p:nvSpPr>
        <p:spPr/>
        <p:txBody>
          <a:bodyPr>
            <a:normAutofit/>
          </a:bodyPr>
          <a:lstStyle/>
          <a:p>
            <a:r>
              <a:rPr lang="en-US" dirty="0">
                <a:solidFill>
                  <a:srgbClr val="C00000"/>
                </a:solidFill>
              </a:rPr>
              <a:t>For TMS Training Credit</a:t>
            </a:r>
          </a:p>
        </p:txBody>
      </p:sp>
      <p:sp>
        <p:nvSpPr>
          <p:cNvPr id="3" name="Content Placeholder 2">
            <a:extLst>
              <a:ext uri="{FF2B5EF4-FFF2-40B4-BE49-F238E27FC236}">
                <a16:creationId xmlns:a16="http://schemas.microsoft.com/office/drawing/2014/main" id="{BE195309-6EFF-4057-B497-F4E9D87B84E9}"/>
              </a:ext>
            </a:extLst>
          </p:cNvPr>
          <p:cNvSpPr>
            <a:spLocks noGrp="1"/>
          </p:cNvSpPr>
          <p:nvPr>
            <p:ph idx="1"/>
          </p:nvPr>
        </p:nvSpPr>
        <p:spPr/>
        <p:txBody>
          <a:bodyPr/>
          <a:lstStyle/>
          <a:p>
            <a:r>
              <a:rPr lang="en-US" dirty="0"/>
              <a:t>To obtain training credit in TMS, there is </a:t>
            </a:r>
            <a:r>
              <a:rPr lang="en-US" dirty="0">
                <a:solidFill>
                  <a:srgbClr val="C00000"/>
                </a:solidFill>
                <a:effectLst>
                  <a:outerShdw blurRad="38100" dist="38100" dir="2700000" algn="tl">
                    <a:srgbClr val="000000">
                      <a:alpha val="43137"/>
                    </a:srgbClr>
                  </a:outerShdw>
                </a:effectLst>
              </a:rPr>
              <a:t>no need to review these slides at this time</a:t>
            </a:r>
            <a:r>
              <a:rPr lang="en-US" dirty="0"/>
              <a:t> – immediately close this box by using your mouse to select the </a:t>
            </a:r>
            <a:r>
              <a:rPr lang="en-US" i="1" dirty="0"/>
              <a:t>“X”</a:t>
            </a:r>
            <a:r>
              <a:rPr lang="en-US" dirty="0"/>
              <a:t> in the upper right-hand corner; select </a:t>
            </a:r>
            <a:r>
              <a:rPr lang="en-US" i="1" dirty="0"/>
              <a:t>“Return to Content Structure”</a:t>
            </a:r>
            <a:r>
              <a:rPr lang="en-US" dirty="0"/>
              <a:t> button; and, select the next link (Video) to view the audio recording of the Quality Call along with the Quality Call Bulletin</a:t>
            </a:r>
          </a:p>
          <a:p>
            <a:pPr marL="0" indent="0">
              <a:buNone/>
            </a:pPr>
            <a:endParaRPr lang="en-US" sz="1000" dirty="0"/>
          </a:p>
          <a:p>
            <a:pPr lvl="1"/>
            <a:r>
              <a:rPr lang="en-US" dirty="0"/>
              <a:t>These slides are included here only in case you want to use them later for training purposes or reference</a:t>
            </a:r>
          </a:p>
          <a:p>
            <a:pPr marL="457200" lvl="1" indent="0">
              <a:buNone/>
            </a:pPr>
            <a:endParaRPr lang="en-US" sz="1000" dirty="0"/>
          </a:p>
          <a:p>
            <a:pPr lvl="2"/>
            <a:r>
              <a:rPr lang="en-US" dirty="0"/>
              <a:t>These are the exact same slides that are shown in the audio recording</a:t>
            </a:r>
          </a:p>
          <a:p>
            <a:endParaRPr lang="en-US" dirty="0"/>
          </a:p>
        </p:txBody>
      </p:sp>
      <p:sp>
        <p:nvSpPr>
          <p:cNvPr id="4" name="Date Placeholder 3">
            <a:extLst>
              <a:ext uri="{FF2B5EF4-FFF2-40B4-BE49-F238E27FC236}">
                <a16:creationId xmlns:a16="http://schemas.microsoft.com/office/drawing/2014/main" id="{C5692EFA-F807-4418-9AEF-0FFEFE01F540}"/>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94C96449-D52C-4838-8FE4-AD50265F67B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61C77F5-B2B8-44F4-A933-EAE638BDDC0E}"/>
              </a:ext>
            </a:extLst>
          </p:cNvPr>
          <p:cNvSpPr>
            <a:spLocks noGrp="1"/>
          </p:cNvSpPr>
          <p:nvPr>
            <p:ph type="sldNum" sz="quarter" idx="12"/>
          </p:nvPr>
        </p:nvSpPr>
        <p:spPr/>
        <p:txBody>
          <a:bodyPr/>
          <a:lstStyle/>
          <a:p>
            <a:fld id="{AF430988-647E-4517-B70E-776822506EBB}" type="slidenum">
              <a:rPr lang="en-US" smtClean="0"/>
              <a:pPr/>
              <a:t>1</a:t>
            </a:fld>
            <a:endParaRPr lang="en-US" dirty="0"/>
          </a:p>
        </p:txBody>
      </p:sp>
    </p:spTree>
    <p:extLst>
      <p:ext uri="{BB962C8B-B14F-4D97-AF65-F5344CB8AC3E}">
        <p14:creationId xmlns:p14="http://schemas.microsoft.com/office/powerpoint/2010/main" val="2425786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11380-2F82-477A-A873-DBA76584F3CF}"/>
              </a:ext>
            </a:extLst>
          </p:cNvPr>
          <p:cNvSpPr>
            <a:spLocks noGrp="1"/>
          </p:cNvSpPr>
          <p:nvPr>
            <p:ph type="title"/>
          </p:nvPr>
        </p:nvSpPr>
        <p:spPr/>
        <p:txBody>
          <a:bodyPr/>
          <a:lstStyle/>
          <a:p>
            <a:r>
              <a:rPr lang="en-US" dirty="0"/>
              <a:t>Adding Too Many Laws/Regs (Cont’d)</a:t>
            </a:r>
          </a:p>
        </p:txBody>
      </p:sp>
      <p:sp>
        <p:nvSpPr>
          <p:cNvPr id="3" name="Content Placeholder 2">
            <a:extLst>
              <a:ext uri="{FF2B5EF4-FFF2-40B4-BE49-F238E27FC236}">
                <a16:creationId xmlns:a16="http://schemas.microsoft.com/office/drawing/2014/main" id="{CE3749EA-9680-4924-9352-CC30286F655D}"/>
              </a:ext>
            </a:extLst>
          </p:cNvPr>
          <p:cNvSpPr>
            <a:spLocks noGrp="1"/>
          </p:cNvSpPr>
          <p:nvPr>
            <p:ph idx="1"/>
          </p:nvPr>
        </p:nvSpPr>
        <p:spPr/>
        <p:txBody>
          <a:bodyPr/>
          <a:lstStyle/>
          <a:p>
            <a:r>
              <a:rPr lang="en-US" dirty="0"/>
              <a:t>Reminders</a:t>
            </a:r>
          </a:p>
          <a:p>
            <a:pPr marL="0" indent="0">
              <a:buNone/>
            </a:pPr>
            <a:endParaRPr lang="en-US" sz="800" dirty="0"/>
          </a:p>
          <a:p>
            <a:pPr lvl="1"/>
            <a:r>
              <a:rPr lang="en-US" dirty="0"/>
              <a:t>Decision makers should continue to use the Evaluation Builder and canned text in VBMS-R as most generated text within the system already includes the applicable law and/or regulation</a:t>
            </a:r>
          </a:p>
          <a:p>
            <a:pPr marL="457200" lvl="1" indent="0">
              <a:buNone/>
            </a:pPr>
            <a:endParaRPr lang="en-US" sz="1000" dirty="0"/>
          </a:p>
          <a:p>
            <a:pPr lvl="1"/>
            <a:r>
              <a:rPr lang="en-US" dirty="0"/>
              <a:t>To assist with this process, decision makers should refer to the VA Schedule for Rating Disabilities, other available regulations on eCFR.gov, the Applicable Laws and Regulations - Citations (DOC) guide, as well as the AMA training materials</a:t>
            </a:r>
          </a:p>
        </p:txBody>
      </p:sp>
      <p:sp>
        <p:nvSpPr>
          <p:cNvPr id="4" name="Date Placeholder 3">
            <a:extLst>
              <a:ext uri="{FF2B5EF4-FFF2-40B4-BE49-F238E27FC236}">
                <a16:creationId xmlns:a16="http://schemas.microsoft.com/office/drawing/2014/main" id="{941A0A3C-27F6-495A-9720-F3CDC0D11A81}"/>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3528087D-1CB6-48C8-9530-4A31CFC595CA}"/>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F682133A-7B1E-47D0-8655-633095B29F93}"/>
              </a:ext>
            </a:extLst>
          </p:cNvPr>
          <p:cNvSpPr>
            <a:spLocks noGrp="1"/>
          </p:cNvSpPr>
          <p:nvPr>
            <p:ph type="sldNum" sz="quarter" idx="12"/>
          </p:nvPr>
        </p:nvSpPr>
        <p:spPr/>
        <p:txBody>
          <a:bodyPr/>
          <a:lstStyle/>
          <a:p>
            <a:fld id="{AF430988-647E-4517-B70E-776822506EBB}" type="slidenum">
              <a:rPr lang="en-US" smtClean="0"/>
              <a:pPr/>
              <a:t>10</a:t>
            </a:fld>
            <a:endParaRPr lang="en-US" dirty="0"/>
          </a:p>
        </p:txBody>
      </p:sp>
    </p:spTree>
    <p:extLst>
      <p:ext uri="{BB962C8B-B14F-4D97-AF65-F5344CB8AC3E}">
        <p14:creationId xmlns:p14="http://schemas.microsoft.com/office/powerpoint/2010/main" val="2828191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0D13-91B3-47D1-90D2-59A0919ED96C}"/>
              </a:ext>
            </a:extLst>
          </p:cNvPr>
          <p:cNvSpPr>
            <a:spLocks noGrp="1"/>
          </p:cNvSpPr>
          <p:nvPr>
            <p:ph type="title"/>
          </p:nvPr>
        </p:nvSpPr>
        <p:spPr/>
        <p:txBody>
          <a:bodyPr>
            <a:normAutofit/>
          </a:bodyPr>
          <a:lstStyle/>
          <a:p>
            <a:r>
              <a:rPr lang="en-US" sz="5500" dirty="0"/>
              <a:t>Missing Law AMA IQR Errors in Confirmed &amp; Continued Evaluations</a:t>
            </a:r>
          </a:p>
        </p:txBody>
      </p:sp>
      <p:sp>
        <p:nvSpPr>
          <p:cNvPr id="3" name="Text Placeholder 2">
            <a:extLst>
              <a:ext uri="{FF2B5EF4-FFF2-40B4-BE49-F238E27FC236}">
                <a16:creationId xmlns:a16="http://schemas.microsoft.com/office/drawing/2014/main" id="{4B04ED9A-9B4E-473C-9C0D-99BDED4CAE37}"/>
              </a:ext>
            </a:extLst>
          </p:cNvPr>
          <p:cNvSpPr>
            <a:spLocks noGrp="1"/>
          </p:cNvSpPr>
          <p:nvPr>
            <p:ph type="body" idx="1"/>
          </p:nvPr>
        </p:nvSpPr>
        <p:spPr/>
        <p:txBody>
          <a:bodyPr/>
          <a:lstStyle/>
          <a:p>
            <a:r>
              <a:rPr lang="en-US" dirty="0"/>
              <a:t>Jennifer Monville</a:t>
            </a:r>
          </a:p>
          <a:p>
            <a:r>
              <a:rPr lang="en-US" dirty="0"/>
              <a:t>Rating Quality Review Specialist</a:t>
            </a:r>
          </a:p>
          <a:p>
            <a:r>
              <a:rPr lang="en-US" dirty="0"/>
              <a:t>Quality Review Team, Nashville VA Regional Office</a:t>
            </a:r>
          </a:p>
        </p:txBody>
      </p:sp>
      <p:sp>
        <p:nvSpPr>
          <p:cNvPr id="4" name="Date Placeholder 3">
            <a:extLst>
              <a:ext uri="{FF2B5EF4-FFF2-40B4-BE49-F238E27FC236}">
                <a16:creationId xmlns:a16="http://schemas.microsoft.com/office/drawing/2014/main" id="{43F48D47-F55E-406B-AB9C-EE661BE90845}"/>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95770BF1-7EE0-4EF4-9646-240DBB90298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71F97956-1C76-4306-9B24-994B8861CE84}"/>
              </a:ext>
            </a:extLst>
          </p:cNvPr>
          <p:cNvSpPr>
            <a:spLocks noGrp="1"/>
          </p:cNvSpPr>
          <p:nvPr>
            <p:ph type="sldNum" sz="quarter" idx="12"/>
          </p:nvPr>
        </p:nvSpPr>
        <p:spPr/>
        <p:txBody>
          <a:bodyPr/>
          <a:lstStyle/>
          <a:p>
            <a:fld id="{AF430988-647E-4517-B70E-776822506EBB}" type="slidenum">
              <a:rPr lang="en-US" smtClean="0"/>
              <a:pPr/>
              <a:t>11</a:t>
            </a:fld>
            <a:endParaRPr lang="en-US" dirty="0"/>
          </a:p>
        </p:txBody>
      </p:sp>
    </p:spTree>
    <p:extLst>
      <p:ext uri="{BB962C8B-B14F-4D97-AF65-F5344CB8AC3E}">
        <p14:creationId xmlns:p14="http://schemas.microsoft.com/office/powerpoint/2010/main" val="187672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52CD-1A33-4750-9783-9AFA5A072FEC}"/>
              </a:ext>
            </a:extLst>
          </p:cNvPr>
          <p:cNvSpPr>
            <a:spLocks noGrp="1"/>
          </p:cNvSpPr>
          <p:nvPr>
            <p:ph type="title"/>
          </p:nvPr>
        </p:nvSpPr>
        <p:spPr/>
        <p:txBody>
          <a:bodyPr>
            <a:normAutofit fontScale="90000"/>
          </a:bodyPr>
          <a:lstStyle/>
          <a:p>
            <a:r>
              <a:rPr lang="en-US" dirty="0"/>
              <a:t>Missing Law AMA IQR Errors in</a:t>
            </a:r>
            <a:br>
              <a:rPr lang="en-US" dirty="0"/>
            </a:br>
            <a:r>
              <a:rPr lang="en-US" dirty="0"/>
              <a:t>Confirmed &amp; Continued (C&amp;C) Evaluations</a:t>
            </a:r>
          </a:p>
        </p:txBody>
      </p:sp>
      <p:sp>
        <p:nvSpPr>
          <p:cNvPr id="3" name="Content Placeholder 2">
            <a:extLst>
              <a:ext uri="{FF2B5EF4-FFF2-40B4-BE49-F238E27FC236}">
                <a16:creationId xmlns:a16="http://schemas.microsoft.com/office/drawing/2014/main" id="{6A13094E-DDD2-4D08-BEF9-90A15AA636F2}"/>
              </a:ext>
            </a:extLst>
          </p:cNvPr>
          <p:cNvSpPr>
            <a:spLocks noGrp="1"/>
          </p:cNvSpPr>
          <p:nvPr>
            <p:ph idx="1"/>
          </p:nvPr>
        </p:nvSpPr>
        <p:spPr/>
        <p:txBody>
          <a:bodyPr>
            <a:normAutofit lnSpcReduction="10000"/>
          </a:bodyPr>
          <a:lstStyle/>
          <a:p>
            <a:r>
              <a:rPr lang="en-US" dirty="0"/>
              <a:t>38 CFR 3.103(f)(3) requires that the notification (rating) provide the Veteran with </a:t>
            </a:r>
            <a:r>
              <a:rPr lang="en-US" i="1" dirty="0"/>
              <a:t>“A summary of the laws and regulations applicable to the claim”</a:t>
            </a:r>
          </a:p>
          <a:p>
            <a:pPr marL="0" indent="0">
              <a:buNone/>
            </a:pPr>
            <a:endParaRPr lang="en-US" sz="1400" dirty="0"/>
          </a:p>
          <a:p>
            <a:r>
              <a:rPr lang="en-US" dirty="0"/>
              <a:t>VBMS-R and the Evaluation Builder populate numeric laws/regulations for </a:t>
            </a:r>
            <a:r>
              <a:rPr lang="en-US" b="1" dirty="0">
                <a:effectLst>
                  <a:outerShdw blurRad="38100" dist="38100" dir="2700000" algn="tl">
                    <a:srgbClr val="000000">
                      <a:alpha val="43137"/>
                    </a:srgbClr>
                  </a:outerShdw>
                </a:effectLst>
              </a:rPr>
              <a:t>most</a:t>
            </a:r>
            <a:r>
              <a:rPr lang="en-US" dirty="0"/>
              <a:t> situations, if used properly</a:t>
            </a:r>
          </a:p>
          <a:p>
            <a:pPr marL="0" indent="0">
              <a:buNone/>
            </a:pPr>
            <a:endParaRPr lang="en-US" sz="1400" dirty="0"/>
          </a:p>
          <a:p>
            <a:r>
              <a:rPr lang="en-US" dirty="0"/>
              <a:t>May 2020 Quality Call included a Q-Tip to help avoid these errors</a:t>
            </a:r>
          </a:p>
          <a:p>
            <a:pPr marL="0" indent="0">
              <a:buNone/>
            </a:pPr>
            <a:endParaRPr lang="en-US" sz="1400" dirty="0"/>
          </a:p>
          <a:p>
            <a:r>
              <a:rPr lang="en-US" dirty="0"/>
              <a:t>Ongoing missing law AMA errors persist, especially on C&amp;C evaluations</a:t>
            </a:r>
          </a:p>
          <a:p>
            <a:pPr marL="0" indent="0">
              <a:buNone/>
            </a:pPr>
            <a:endParaRPr lang="en-US" sz="1400" dirty="0"/>
          </a:p>
          <a:p>
            <a:r>
              <a:rPr lang="en-US" dirty="0"/>
              <a:t>A reason for missing VASRD (rating criteria regulation) has been identified</a:t>
            </a:r>
          </a:p>
        </p:txBody>
      </p:sp>
      <p:sp>
        <p:nvSpPr>
          <p:cNvPr id="4" name="Date Placeholder 3">
            <a:extLst>
              <a:ext uri="{FF2B5EF4-FFF2-40B4-BE49-F238E27FC236}">
                <a16:creationId xmlns:a16="http://schemas.microsoft.com/office/drawing/2014/main" id="{1ACF4074-1AA4-4489-9146-5FF66686CD0A}"/>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B81E1B5F-4449-4639-9A07-5BD73EA6A42C}"/>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0EA4E7B0-FBA9-4C6C-9436-C9FAD7B17EF2}"/>
              </a:ext>
            </a:extLst>
          </p:cNvPr>
          <p:cNvSpPr>
            <a:spLocks noGrp="1"/>
          </p:cNvSpPr>
          <p:nvPr>
            <p:ph type="sldNum" sz="quarter" idx="12"/>
          </p:nvPr>
        </p:nvSpPr>
        <p:spPr/>
        <p:txBody>
          <a:bodyPr/>
          <a:lstStyle/>
          <a:p>
            <a:fld id="{AF430988-647E-4517-B70E-776822506EBB}" type="slidenum">
              <a:rPr lang="en-US" smtClean="0"/>
              <a:pPr/>
              <a:t>12</a:t>
            </a:fld>
            <a:endParaRPr lang="en-US" dirty="0"/>
          </a:p>
        </p:txBody>
      </p:sp>
    </p:spTree>
    <p:extLst>
      <p:ext uri="{BB962C8B-B14F-4D97-AF65-F5344CB8AC3E}">
        <p14:creationId xmlns:p14="http://schemas.microsoft.com/office/powerpoint/2010/main" val="145433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9F0A-4ED5-42B6-AEB8-A149C71536B3}"/>
              </a:ext>
            </a:extLst>
          </p:cNvPr>
          <p:cNvSpPr>
            <a:spLocks noGrp="1"/>
          </p:cNvSpPr>
          <p:nvPr>
            <p:ph type="title"/>
          </p:nvPr>
        </p:nvSpPr>
        <p:spPr/>
        <p:txBody>
          <a:bodyPr>
            <a:normAutofit fontScale="90000"/>
          </a:bodyPr>
          <a:lstStyle/>
          <a:p>
            <a:r>
              <a:rPr lang="en-US" dirty="0"/>
              <a:t>VBMS-R</a:t>
            </a:r>
            <a:br>
              <a:rPr lang="en-US" dirty="0"/>
            </a:br>
            <a:r>
              <a:rPr lang="en-US" dirty="0"/>
              <a:t>DDI – Manual Entry</a:t>
            </a:r>
          </a:p>
        </p:txBody>
      </p:sp>
      <p:sp>
        <p:nvSpPr>
          <p:cNvPr id="3" name="Content Placeholder 2">
            <a:extLst>
              <a:ext uri="{FF2B5EF4-FFF2-40B4-BE49-F238E27FC236}">
                <a16:creationId xmlns:a16="http://schemas.microsoft.com/office/drawing/2014/main" id="{2BFE35A8-60E7-4EEC-ACF6-E5CCA3E74C5F}"/>
              </a:ext>
            </a:extLst>
          </p:cNvPr>
          <p:cNvSpPr>
            <a:spLocks noGrp="1"/>
          </p:cNvSpPr>
          <p:nvPr>
            <p:ph idx="1"/>
          </p:nvPr>
        </p:nvSpPr>
        <p:spPr/>
        <p:txBody>
          <a:bodyPr/>
          <a:lstStyle/>
          <a:p>
            <a:r>
              <a:rPr lang="en-US" dirty="0"/>
              <a:t>If the user chooses ‘Disability Decision Information (DDI)-manual entry’ to bypass the Evaluation Builder, the VASRD may not populate or be incorrect</a:t>
            </a:r>
          </a:p>
          <a:p>
            <a:pPr marL="0" indent="0" algn="ctr">
              <a:buNone/>
            </a:pPr>
            <a:endParaRPr lang="en-US" dirty="0"/>
          </a:p>
        </p:txBody>
      </p:sp>
      <p:sp>
        <p:nvSpPr>
          <p:cNvPr id="4" name="Date Placeholder 3">
            <a:extLst>
              <a:ext uri="{FF2B5EF4-FFF2-40B4-BE49-F238E27FC236}">
                <a16:creationId xmlns:a16="http://schemas.microsoft.com/office/drawing/2014/main" id="{F1ABD53A-6EC0-4D17-8A70-E94F58F58AA6}"/>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4381A7CB-BA66-40FE-9FC8-ACB553C9F5AE}"/>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27EF5A84-CF76-4600-B7E7-3358BDC0C50E}"/>
              </a:ext>
            </a:extLst>
          </p:cNvPr>
          <p:cNvSpPr>
            <a:spLocks noGrp="1"/>
          </p:cNvSpPr>
          <p:nvPr>
            <p:ph type="sldNum" sz="quarter" idx="12"/>
          </p:nvPr>
        </p:nvSpPr>
        <p:spPr/>
        <p:txBody>
          <a:bodyPr/>
          <a:lstStyle/>
          <a:p>
            <a:fld id="{AF430988-647E-4517-B70E-776822506EBB}" type="slidenum">
              <a:rPr lang="en-US" smtClean="0"/>
              <a:pPr/>
              <a:t>13</a:t>
            </a:fld>
            <a:endParaRPr lang="en-US" dirty="0"/>
          </a:p>
        </p:txBody>
      </p:sp>
      <p:pic>
        <p:nvPicPr>
          <p:cNvPr id="7" name="Picture 6">
            <a:extLst>
              <a:ext uri="{FF2B5EF4-FFF2-40B4-BE49-F238E27FC236}">
                <a16:creationId xmlns:a16="http://schemas.microsoft.com/office/drawing/2014/main" id="{61B41E8B-2D44-4442-AE41-B08CCF20109D}"/>
              </a:ext>
            </a:extLst>
          </p:cNvPr>
          <p:cNvPicPr>
            <a:picLocks noChangeAspect="1"/>
          </p:cNvPicPr>
          <p:nvPr/>
        </p:nvPicPr>
        <p:blipFill>
          <a:blip r:embed="rId2"/>
          <a:stretch>
            <a:fillRect/>
          </a:stretch>
        </p:blipFill>
        <p:spPr>
          <a:xfrm>
            <a:off x="1703237" y="2905226"/>
            <a:ext cx="8785525" cy="3269033"/>
          </a:xfrm>
          <a:prstGeom prst="rect">
            <a:avLst/>
          </a:prstGeom>
        </p:spPr>
      </p:pic>
    </p:spTree>
    <p:extLst>
      <p:ext uri="{BB962C8B-B14F-4D97-AF65-F5344CB8AC3E}">
        <p14:creationId xmlns:p14="http://schemas.microsoft.com/office/powerpoint/2010/main" val="1114946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04CF3-F850-48F6-9F57-849008B228A9}"/>
              </a:ext>
            </a:extLst>
          </p:cNvPr>
          <p:cNvSpPr>
            <a:spLocks noGrp="1"/>
          </p:cNvSpPr>
          <p:nvPr>
            <p:ph type="title"/>
          </p:nvPr>
        </p:nvSpPr>
        <p:spPr/>
        <p:txBody>
          <a:bodyPr>
            <a:normAutofit fontScale="90000"/>
          </a:bodyPr>
          <a:lstStyle/>
          <a:p>
            <a:r>
              <a:rPr lang="en-US" dirty="0"/>
              <a:t>VBMS-R</a:t>
            </a:r>
            <a:br>
              <a:rPr lang="en-US" dirty="0"/>
            </a:br>
            <a:r>
              <a:rPr lang="en-US" dirty="0"/>
              <a:t>Confirmed and Continued Evaluation</a:t>
            </a:r>
          </a:p>
        </p:txBody>
      </p:sp>
      <p:sp>
        <p:nvSpPr>
          <p:cNvPr id="3" name="Content Placeholder 2">
            <a:extLst>
              <a:ext uri="{FF2B5EF4-FFF2-40B4-BE49-F238E27FC236}">
                <a16:creationId xmlns:a16="http://schemas.microsoft.com/office/drawing/2014/main" id="{5D961CFC-AD3E-4AC5-9B68-2F9CF4159677}"/>
              </a:ext>
            </a:extLst>
          </p:cNvPr>
          <p:cNvSpPr>
            <a:spLocks noGrp="1"/>
          </p:cNvSpPr>
          <p:nvPr>
            <p:ph idx="1"/>
          </p:nvPr>
        </p:nvSpPr>
        <p:spPr/>
        <p:txBody>
          <a:bodyPr/>
          <a:lstStyle/>
          <a:p>
            <a:r>
              <a:rPr lang="en-US" dirty="0"/>
              <a:t>If the user selects ‘Confirmed and Continued Evaluation,’</a:t>
            </a:r>
          </a:p>
          <a:p>
            <a:endParaRPr lang="en-US" dirty="0"/>
          </a:p>
        </p:txBody>
      </p:sp>
      <p:sp>
        <p:nvSpPr>
          <p:cNvPr id="4" name="Date Placeholder 3">
            <a:extLst>
              <a:ext uri="{FF2B5EF4-FFF2-40B4-BE49-F238E27FC236}">
                <a16:creationId xmlns:a16="http://schemas.microsoft.com/office/drawing/2014/main" id="{DD327C92-7149-40CF-A318-A61AAA8FA912}"/>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88D827B-1EA2-4919-B7D4-F31323EF93D3}"/>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9541E46-AD96-48E9-AB00-57BEE2737A53}"/>
              </a:ext>
            </a:extLst>
          </p:cNvPr>
          <p:cNvSpPr>
            <a:spLocks noGrp="1"/>
          </p:cNvSpPr>
          <p:nvPr>
            <p:ph type="sldNum" sz="quarter" idx="12"/>
          </p:nvPr>
        </p:nvSpPr>
        <p:spPr/>
        <p:txBody>
          <a:bodyPr/>
          <a:lstStyle/>
          <a:p>
            <a:fld id="{AF430988-647E-4517-B70E-776822506EBB}" type="slidenum">
              <a:rPr lang="en-US" smtClean="0"/>
              <a:pPr/>
              <a:t>14</a:t>
            </a:fld>
            <a:endParaRPr lang="en-US" dirty="0"/>
          </a:p>
        </p:txBody>
      </p:sp>
      <p:pic>
        <p:nvPicPr>
          <p:cNvPr id="7" name="Picture 6">
            <a:extLst>
              <a:ext uri="{FF2B5EF4-FFF2-40B4-BE49-F238E27FC236}">
                <a16:creationId xmlns:a16="http://schemas.microsoft.com/office/drawing/2014/main" id="{17B02307-ACF6-46DE-96D0-159A11B7BB80}"/>
              </a:ext>
            </a:extLst>
          </p:cNvPr>
          <p:cNvPicPr>
            <a:picLocks noChangeAspect="1"/>
          </p:cNvPicPr>
          <p:nvPr/>
        </p:nvPicPr>
        <p:blipFill>
          <a:blip r:embed="rId2"/>
          <a:stretch>
            <a:fillRect/>
          </a:stretch>
        </p:blipFill>
        <p:spPr>
          <a:xfrm>
            <a:off x="1227437" y="2497326"/>
            <a:ext cx="9714470" cy="3788144"/>
          </a:xfrm>
          <a:prstGeom prst="rect">
            <a:avLst/>
          </a:prstGeom>
        </p:spPr>
      </p:pic>
    </p:spTree>
    <p:extLst>
      <p:ext uri="{BB962C8B-B14F-4D97-AF65-F5344CB8AC3E}">
        <p14:creationId xmlns:p14="http://schemas.microsoft.com/office/powerpoint/2010/main" val="160144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353CA-375D-4F70-9076-D4A07155B67B}"/>
              </a:ext>
            </a:extLst>
          </p:cNvPr>
          <p:cNvSpPr>
            <a:spLocks noGrp="1"/>
          </p:cNvSpPr>
          <p:nvPr>
            <p:ph type="title"/>
          </p:nvPr>
        </p:nvSpPr>
        <p:spPr/>
        <p:txBody>
          <a:bodyPr>
            <a:normAutofit fontScale="90000"/>
          </a:bodyPr>
          <a:lstStyle/>
          <a:p>
            <a:r>
              <a:rPr lang="en-US" dirty="0"/>
              <a:t>VBMS-R</a:t>
            </a:r>
            <a:br>
              <a:rPr lang="en-US" dirty="0"/>
            </a:br>
            <a:r>
              <a:rPr lang="en-US" dirty="0"/>
              <a:t>C&amp;C Evaluation (Cont’d)</a:t>
            </a:r>
          </a:p>
        </p:txBody>
      </p:sp>
      <p:sp>
        <p:nvSpPr>
          <p:cNvPr id="3" name="Content Placeholder 2">
            <a:extLst>
              <a:ext uri="{FF2B5EF4-FFF2-40B4-BE49-F238E27FC236}">
                <a16:creationId xmlns:a16="http://schemas.microsoft.com/office/drawing/2014/main" id="{D30B3A61-7847-488B-A27E-A880188A9E5D}"/>
              </a:ext>
            </a:extLst>
          </p:cNvPr>
          <p:cNvSpPr>
            <a:spLocks noGrp="1"/>
          </p:cNvSpPr>
          <p:nvPr>
            <p:ph idx="1"/>
          </p:nvPr>
        </p:nvSpPr>
        <p:spPr/>
        <p:txBody>
          <a:bodyPr/>
          <a:lstStyle/>
          <a:p>
            <a:r>
              <a:rPr lang="en-US" dirty="0"/>
              <a:t>Then</a:t>
            </a:r>
          </a:p>
        </p:txBody>
      </p:sp>
      <p:sp>
        <p:nvSpPr>
          <p:cNvPr id="4" name="Date Placeholder 3">
            <a:extLst>
              <a:ext uri="{FF2B5EF4-FFF2-40B4-BE49-F238E27FC236}">
                <a16:creationId xmlns:a16="http://schemas.microsoft.com/office/drawing/2014/main" id="{FC10210A-08CA-4C64-80CD-1D4AA85EBBA3}"/>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49535FF5-65EE-4EEB-B27D-28058F8170F4}"/>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56E69199-7D1F-4F91-814F-50CA0EF2FDE1}"/>
              </a:ext>
            </a:extLst>
          </p:cNvPr>
          <p:cNvSpPr>
            <a:spLocks noGrp="1"/>
          </p:cNvSpPr>
          <p:nvPr>
            <p:ph type="sldNum" sz="quarter" idx="12"/>
          </p:nvPr>
        </p:nvSpPr>
        <p:spPr/>
        <p:txBody>
          <a:bodyPr/>
          <a:lstStyle/>
          <a:p>
            <a:fld id="{AF430988-647E-4517-B70E-776822506EBB}" type="slidenum">
              <a:rPr lang="en-US" smtClean="0"/>
              <a:pPr/>
              <a:t>15</a:t>
            </a:fld>
            <a:endParaRPr lang="en-US" dirty="0"/>
          </a:p>
        </p:txBody>
      </p:sp>
      <p:pic>
        <p:nvPicPr>
          <p:cNvPr id="7" name="Picture 6">
            <a:extLst>
              <a:ext uri="{FF2B5EF4-FFF2-40B4-BE49-F238E27FC236}">
                <a16:creationId xmlns:a16="http://schemas.microsoft.com/office/drawing/2014/main" id="{3590F20A-9234-4AB2-ABB3-202158102C6A}"/>
              </a:ext>
            </a:extLst>
          </p:cNvPr>
          <p:cNvPicPr>
            <a:picLocks noChangeAspect="1"/>
          </p:cNvPicPr>
          <p:nvPr/>
        </p:nvPicPr>
        <p:blipFill>
          <a:blip r:embed="rId2"/>
          <a:stretch>
            <a:fillRect/>
          </a:stretch>
        </p:blipFill>
        <p:spPr>
          <a:xfrm>
            <a:off x="1450180" y="2350626"/>
            <a:ext cx="9268983" cy="3902730"/>
          </a:xfrm>
          <a:prstGeom prst="rect">
            <a:avLst/>
          </a:prstGeom>
        </p:spPr>
      </p:pic>
    </p:spTree>
    <p:extLst>
      <p:ext uri="{BB962C8B-B14F-4D97-AF65-F5344CB8AC3E}">
        <p14:creationId xmlns:p14="http://schemas.microsoft.com/office/powerpoint/2010/main" val="85969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2C76-F625-4CE6-88EB-CAB1075E854B}"/>
              </a:ext>
            </a:extLst>
          </p:cNvPr>
          <p:cNvSpPr>
            <a:spLocks noGrp="1"/>
          </p:cNvSpPr>
          <p:nvPr>
            <p:ph type="title"/>
          </p:nvPr>
        </p:nvSpPr>
        <p:spPr/>
        <p:txBody>
          <a:bodyPr/>
          <a:lstStyle/>
          <a:p>
            <a:r>
              <a:rPr lang="en-US" dirty="0"/>
              <a:t>Tips to Avoid These Types of Errors</a:t>
            </a:r>
          </a:p>
        </p:txBody>
      </p:sp>
      <p:sp>
        <p:nvSpPr>
          <p:cNvPr id="3" name="Content Placeholder 2">
            <a:extLst>
              <a:ext uri="{FF2B5EF4-FFF2-40B4-BE49-F238E27FC236}">
                <a16:creationId xmlns:a16="http://schemas.microsoft.com/office/drawing/2014/main" id="{80A0406C-DA0C-4607-A127-795B7DCE9217}"/>
              </a:ext>
            </a:extLst>
          </p:cNvPr>
          <p:cNvSpPr>
            <a:spLocks noGrp="1"/>
          </p:cNvSpPr>
          <p:nvPr>
            <p:ph idx="1"/>
          </p:nvPr>
        </p:nvSpPr>
        <p:spPr/>
        <p:txBody>
          <a:bodyPr/>
          <a:lstStyle/>
          <a:p>
            <a:r>
              <a:rPr lang="en-US" dirty="0"/>
              <a:t>Access the Evaluation Builder for C&amp;C evaluations</a:t>
            </a:r>
          </a:p>
          <a:p>
            <a:pPr lvl="1"/>
            <a:r>
              <a:rPr lang="en-US" dirty="0"/>
              <a:t>Use of the Evaluation Builder is </a:t>
            </a:r>
            <a:r>
              <a:rPr lang="en-US" dirty="0">
                <a:effectLst>
                  <a:outerShdw blurRad="38100" dist="38100" dir="2700000" algn="tl">
                    <a:srgbClr val="000000">
                      <a:alpha val="43137"/>
                    </a:srgbClr>
                  </a:outerShdw>
                </a:effectLst>
              </a:rPr>
              <a:t>mandatory</a:t>
            </a:r>
          </a:p>
          <a:p>
            <a:pPr lvl="2">
              <a:buClr>
                <a:srgbClr val="FF0000"/>
              </a:buClr>
            </a:pPr>
            <a:r>
              <a:rPr lang="en-US" sz="2400" dirty="0"/>
              <a:t>M21-1, III.iv.6.C.5.c</a:t>
            </a:r>
          </a:p>
          <a:p>
            <a:pPr marL="457200" lvl="1" indent="0">
              <a:buClr>
                <a:srgbClr val="FF0000"/>
              </a:buClr>
              <a:buNone/>
            </a:pPr>
            <a:endParaRPr lang="en-US" dirty="0"/>
          </a:p>
          <a:p>
            <a:r>
              <a:rPr lang="en-US" dirty="0"/>
              <a:t>Properly using VBMS-R selections, glossary fragments and the Evaluation Builder should </a:t>
            </a:r>
            <a:r>
              <a:rPr lang="en-US" i="1" dirty="0"/>
              <a:t>generally</a:t>
            </a:r>
            <a:r>
              <a:rPr lang="en-US" dirty="0"/>
              <a:t> ensure that the proper legal citations populate into the narrative text</a:t>
            </a:r>
          </a:p>
        </p:txBody>
      </p:sp>
      <p:sp>
        <p:nvSpPr>
          <p:cNvPr id="4" name="Date Placeholder 3">
            <a:extLst>
              <a:ext uri="{FF2B5EF4-FFF2-40B4-BE49-F238E27FC236}">
                <a16:creationId xmlns:a16="http://schemas.microsoft.com/office/drawing/2014/main" id="{AE485483-F116-4259-9466-13EDE1E28889}"/>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1451E7AF-3BC5-479C-B037-2C8C7AE28966}"/>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109CE17D-DEC7-49C8-BE67-05ACAAD2CFA1}"/>
              </a:ext>
            </a:extLst>
          </p:cNvPr>
          <p:cNvSpPr>
            <a:spLocks noGrp="1"/>
          </p:cNvSpPr>
          <p:nvPr>
            <p:ph type="sldNum" sz="quarter" idx="12"/>
          </p:nvPr>
        </p:nvSpPr>
        <p:spPr/>
        <p:txBody>
          <a:bodyPr/>
          <a:lstStyle/>
          <a:p>
            <a:fld id="{AF430988-647E-4517-B70E-776822506EBB}" type="slidenum">
              <a:rPr lang="en-US" smtClean="0"/>
              <a:pPr/>
              <a:t>16</a:t>
            </a:fld>
            <a:endParaRPr lang="en-US" dirty="0"/>
          </a:p>
        </p:txBody>
      </p:sp>
    </p:spTree>
    <p:extLst>
      <p:ext uri="{BB962C8B-B14F-4D97-AF65-F5344CB8AC3E}">
        <p14:creationId xmlns:p14="http://schemas.microsoft.com/office/powerpoint/2010/main" val="1760990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A93F-DAB1-4B2A-87E0-736C08995C1C}"/>
              </a:ext>
            </a:extLst>
          </p:cNvPr>
          <p:cNvSpPr>
            <a:spLocks noGrp="1"/>
          </p:cNvSpPr>
          <p:nvPr>
            <p:ph type="title"/>
          </p:nvPr>
        </p:nvSpPr>
        <p:spPr/>
        <p:txBody>
          <a:bodyPr/>
          <a:lstStyle/>
          <a:p>
            <a:r>
              <a:rPr lang="en-US" dirty="0"/>
              <a:t>Tips to Avoid Errors (Cont’d)</a:t>
            </a:r>
          </a:p>
        </p:txBody>
      </p:sp>
      <p:sp>
        <p:nvSpPr>
          <p:cNvPr id="3" name="Content Placeholder 2">
            <a:extLst>
              <a:ext uri="{FF2B5EF4-FFF2-40B4-BE49-F238E27FC236}">
                <a16:creationId xmlns:a16="http://schemas.microsoft.com/office/drawing/2014/main" id="{47AC8D9C-B943-413F-ACCB-2A8995B1A243}"/>
              </a:ext>
            </a:extLst>
          </p:cNvPr>
          <p:cNvSpPr>
            <a:spLocks noGrp="1"/>
          </p:cNvSpPr>
          <p:nvPr>
            <p:ph idx="1"/>
          </p:nvPr>
        </p:nvSpPr>
        <p:spPr/>
        <p:txBody>
          <a:bodyPr>
            <a:normAutofit lnSpcReduction="10000"/>
          </a:bodyPr>
          <a:lstStyle/>
          <a:p>
            <a:r>
              <a:rPr lang="en-US" dirty="0"/>
              <a:t>The decision maker is responsible for ensuring that any missing or incorrect legal citations are added/corrected</a:t>
            </a:r>
          </a:p>
          <a:p>
            <a:pPr lvl="1">
              <a:buClr>
                <a:srgbClr val="FF0000"/>
              </a:buClr>
              <a:buFont typeface="Wingdings" panose="05000000000000000000" pitchFamily="2" charset="2"/>
              <a:buChar char="v"/>
            </a:pPr>
            <a:r>
              <a:rPr lang="en-US" dirty="0"/>
              <a:t>M21-1, III.iv.6.C.5.e</a:t>
            </a:r>
          </a:p>
          <a:p>
            <a:pPr marL="457200" lvl="1" indent="0">
              <a:buClr>
                <a:srgbClr val="FF0000"/>
              </a:buClr>
              <a:buNone/>
            </a:pPr>
            <a:endParaRPr lang="en-US" sz="1000" dirty="0"/>
          </a:p>
          <a:p>
            <a:r>
              <a:rPr lang="en-US" dirty="0"/>
              <a:t>If the Evaluation Builder (EB) suggested evaluation is less than current evaluation, but reduction is not warranted, enter the prior symptoms used to support the evaluation into the EB to generate the proper C&amp;C evaluation</a:t>
            </a:r>
          </a:p>
          <a:p>
            <a:pPr marL="0" indent="0">
              <a:buNone/>
            </a:pPr>
            <a:endParaRPr lang="en-US" sz="1000" dirty="0"/>
          </a:p>
          <a:p>
            <a:r>
              <a:rPr lang="en-US" dirty="0"/>
              <a:t>Use eCFR to ensure that the regulations are correct/complete</a:t>
            </a:r>
          </a:p>
          <a:p>
            <a:pPr lvl="1"/>
            <a:r>
              <a:rPr lang="en-US" dirty="0">
                <a:hlinkClick r:id="rId2"/>
              </a:rPr>
              <a:t>https://www.ecfr.gov/cgi-bin/text-idx?SID=667e2d2b1105f47fc93e678b09ba7d6f&amp;mc=true&amp;tpl=/ecfrbrowse/Title38/38cfr4_main_02.tpl</a:t>
            </a:r>
            <a:endParaRPr lang="en-US" dirty="0"/>
          </a:p>
        </p:txBody>
      </p:sp>
      <p:sp>
        <p:nvSpPr>
          <p:cNvPr id="4" name="Date Placeholder 3">
            <a:extLst>
              <a:ext uri="{FF2B5EF4-FFF2-40B4-BE49-F238E27FC236}">
                <a16:creationId xmlns:a16="http://schemas.microsoft.com/office/drawing/2014/main" id="{BB1AC8C2-7A91-488F-8AD3-06023D6777F5}"/>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567BF87C-C22E-4ACD-BDA3-5D630C297388}"/>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A914717A-3A3F-47B1-B2FE-5910E15510F1}"/>
              </a:ext>
            </a:extLst>
          </p:cNvPr>
          <p:cNvSpPr>
            <a:spLocks noGrp="1"/>
          </p:cNvSpPr>
          <p:nvPr>
            <p:ph type="sldNum" sz="quarter" idx="12"/>
          </p:nvPr>
        </p:nvSpPr>
        <p:spPr/>
        <p:txBody>
          <a:bodyPr/>
          <a:lstStyle/>
          <a:p>
            <a:fld id="{AF430988-647E-4517-B70E-776822506EBB}" type="slidenum">
              <a:rPr lang="en-US" smtClean="0"/>
              <a:pPr/>
              <a:t>17</a:t>
            </a:fld>
            <a:endParaRPr lang="en-US" dirty="0"/>
          </a:p>
        </p:txBody>
      </p:sp>
    </p:spTree>
    <p:extLst>
      <p:ext uri="{BB962C8B-B14F-4D97-AF65-F5344CB8AC3E}">
        <p14:creationId xmlns:p14="http://schemas.microsoft.com/office/powerpoint/2010/main" val="308853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7F83-827B-4262-A57F-7EBB3F2132F3}"/>
              </a:ext>
            </a:extLst>
          </p:cNvPr>
          <p:cNvSpPr>
            <a:spLocks noGrp="1"/>
          </p:cNvSpPr>
          <p:nvPr>
            <p:ph type="title"/>
          </p:nvPr>
        </p:nvSpPr>
        <p:spPr/>
        <p:txBody>
          <a:bodyPr/>
          <a:lstStyle/>
          <a:p>
            <a:r>
              <a:rPr lang="en-US" dirty="0"/>
              <a:t>Tips to Avoid Errors (Cont’d)</a:t>
            </a:r>
          </a:p>
        </p:txBody>
      </p:sp>
      <p:sp>
        <p:nvSpPr>
          <p:cNvPr id="3" name="Content Placeholder 2">
            <a:extLst>
              <a:ext uri="{FF2B5EF4-FFF2-40B4-BE49-F238E27FC236}">
                <a16:creationId xmlns:a16="http://schemas.microsoft.com/office/drawing/2014/main" id="{CFAB8E60-5AEA-45A2-AA70-91487FEB2976}"/>
              </a:ext>
            </a:extLst>
          </p:cNvPr>
          <p:cNvSpPr>
            <a:spLocks noGrp="1"/>
          </p:cNvSpPr>
          <p:nvPr>
            <p:ph idx="1"/>
          </p:nvPr>
        </p:nvSpPr>
        <p:spPr/>
        <p:txBody>
          <a:bodyPr>
            <a:normAutofit fontScale="92500" lnSpcReduction="10000"/>
          </a:bodyPr>
          <a:lstStyle/>
          <a:p>
            <a:r>
              <a:rPr lang="en-US" sz="3000" dirty="0"/>
              <a:t>If a specific legal theory is discussed in a rating narrative, then the numerical citation from which that legal theory derives is </a:t>
            </a:r>
            <a:r>
              <a:rPr lang="en-US" sz="3000" i="1" dirty="0">
                <a:effectLst>
                  <a:outerShdw blurRad="38100" dist="38100" dir="2700000" algn="tl">
                    <a:srgbClr val="000000">
                      <a:alpha val="43137"/>
                    </a:srgbClr>
                  </a:outerShdw>
                </a:effectLst>
              </a:rPr>
              <a:t>also</a:t>
            </a:r>
            <a:r>
              <a:rPr lang="en-US" sz="3000" dirty="0"/>
              <a:t> required in the rating</a:t>
            </a:r>
          </a:p>
          <a:p>
            <a:pPr lvl="1">
              <a:buClr>
                <a:srgbClr val="FF0000"/>
              </a:buClr>
              <a:buFont typeface="Wingdings" panose="05000000000000000000" pitchFamily="2" charset="2"/>
              <a:buChar char="v"/>
            </a:pPr>
            <a:r>
              <a:rPr lang="en-US" sz="2600" dirty="0"/>
              <a:t>M21-1, III.iv.6.C.5.a</a:t>
            </a:r>
          </a:p>
          <a:p>
            <a:pPr marL="457200" lvl="1" indent="0">
              <a:buClr>
                <a:srgbClr val="FF0000"/>
              </a:buClr>
              <a:buNone/>
            </a:pPr>
            <a:endParaRPr lang="en-US" sz="900" dirty="0"/>
          </a:p>
          <a:p>
            <a:r>
              <a:rPr lang="en-US" sz="3000" dirty="0"/>
              <a:t>If you add free text or glossaries into the rating narrative, </a:t>
            </a:r>
            <a:r>
              <a:rPr lang="en-US" sz="3000" b="1" dirty="0">
                <a:effectLst>
                  <a:outerShdw blurRad="38100" dist="38100" dir="2700000" algn="tl">
                    <a:srgbClr val="000000">
                      <a:alpha val="43137"/>
                    </a:srgbClr>
                  </a:outerShdw>
                </a:effectLst>
              </a:rPr>
              <a:t>make sure</a:t>
            </a:r>
            <a:r>
              <a:rPr lang="en-US" sz="3000" dirty="0"/>
              <a:t> that free text includes any pertinent legal citations</a:t>
            </a:r>
          </a:p>
          <a:p>
            <a:pPr lvl="1"/>
            <a:r>
              <a:rPr lang="en-US" dirty="0"/>
              <a:t>Reasonable doubt (38 CFR 3.102/38 CFR 4.3)</a:t>
            </a:r>
          </a:p>
          <a:p>
            <a:pPr lvl="1"/>
            <a:r>
              <a:rPr lang="en-US" dirty="0"/>
              <a:t>Pyramiding (38 CFR 4.14)</a:t>
            </a:r>
          </a:p>
          <a:p>
            <a:pPr lvl="1"/>
            <a:r>
              <a:rPr lang="en-US" dirty="0"/>
              <a:t>Higher of two evaluations (38 CFR 4.7)</a:t>
            </a:r>
          </a:p>
          <a:p>
            <a:pPr marL="457200" lvl="1" indent="0">
              <a:buNone/>
            </a:pPr>
            <a:endParaRPr lang="en-US" sz="900" dirty="0"/>
          </a:p>
          <a:p>
            <a:r>
              <a:rPr lang="en-US" sz="3000" b="1" dirty="0">
                <a:effectLst>
                  <a:outerShdw blurRad="38100" dist="38100" dir="2700000" algn="tl">
                    <a:srgbClr val="000000">
                      <a:alpha val="43137"/>
                    </a:srgbClr>
                  </a:outerShdw>
                </a:effectLst>
              </a:rPr>
              <a:t>PROOFREAD YOUR RATING! </a:t>
            </a:r>
          </a:p>
          <a:p>
            <a:pPr lvl="1"/>
            <a:r>
              <a:rPr lang="en-US" dirty="0">
                <a:effectLst>
                  <a:outerShdw blurRad="38100" dist="38100" dir="2700000" algn="tl">
                    <a:srgbClr val="000000">
                      <a:alpha val="43137"/>
                    </a:srgbClr>
                  </a:outerShdw>
                </a:effectLst>
              </a:rPr>
              <a:t>YOU</a:t>
            </a:r>
            <a:r>
              <a:rPr lang="en-US" dirty="0"/>
              <a:t> are your own best defense – ensure a law or regulation is included for each component/legal theory discussed in the rating narrative</a:t>
            </a:r>
          </a:p>
        </p:txBody>
      </p:sp>
      <p:sp>
        <p:nvSpPr>
          <p:cNvPr id="4" name="Date Placeholder 3">
            <a:extLst>
              <a:ext uri="{FF2B5EF4-FFF2-40B4-BE49-F238E27FC236}">
                <a16:creationId xmlns:a16="http://schemas.microsoft.com/office/drawing/2014/main" id="{52912FD8-9001-4B27-A853-E257CF0CE18C}"/>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F054519A-450F-41FC-A4FA-606618BE6E30}"/>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D44E1D0-4B70-4217-8DFA-6EA132C62056}"/>
              </a:ext>
            </a:extLst>
          </p:cNvPr>
          <p:cNvSpPr>
            <a:spLocks noGrp="1"/>
          </p:cNvSpPr>
          <p:nvPr>
            <p:ph type="sldNum" sz="quarter" idx="12"/>
          </p:nvPr>
        </p:nvSpPr>
        <p:spPr/>
        <p:txBody>
          <a:bodyPr/>
          <a:lstStyle/>
          <a:p>
            <a:fld id="{AF430988-647E-4517-B70E-776822506EBB}" type="slidenum">
              <a:rPr lang="en-US" smtClean="0"/>
              <a:pPr/>
              <a:t>18</a:t>
            </a:fld>
            <a:endParaRPr lang="en-US" dirty="0"/>
          </a:p>
        </p:txBody>
      </p:sp>
    </p:spTree>
    <p:extLst>
      <p:ext uri="{BB962C8B-B14F-4D97-AF65-F5344CB8AC3E}">
        <p14:creationId xmlns:p14="http://schemas.microsoft.com/office/powerpoint/2010/main" val="56218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8CAE-C1C6-4F5B-A370-67248ADDB21A}"/>
              </a:ext>
            </a:extLst>
          </p:cNvPr>
          <p:cNvSpPr>
            <a:spLocks noGrp="1"/>
          </p:cNvSpPr>
          <p:nvPr>
            <p:ph type="title"/>
          </p:nvPr>
        </p:nvSpPr>
        <p:spPr/>
        <p:txBody>
          <a:bodyPr/>
          <a:lstStyle/>
          <a:p>
            <a:r>
              <a:rPr lang="en-US" dirty="0"/>
              <a:t>Legally </a:t>
            </a:r>
            <a:r>
              <a:rPr lang="en-US" i="1" dirty="0"/>
              <a:t>Sufficient</a:t>
            </a:r>
            <a:r>
              <a:rPr lang="en-US" dirty="0"/>
              <a:t> Rating Decision</a:t>
            </a:r>
          </a:p>
        </p:txBody>
      </p:sp>
      <p:sp>
        <p:nvSpPr>
          <p:cNvPr id="4" name="Date Placeholder 3">
            <a:extLst>
              <a:ext uri="{FF2B5EF4-FFF2-40B4-BE49-F238E27FC236}">
                <a16:creationId xmlns:a16="http://schemas.microsoft.com/office/drawing/2014/main" id="{8E2F1D38-36A0-4C28-A7E9-413BF3EFA746}"/>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4D97937E-E25F-4581-9BDE-2D38FB15C77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FB5A2515-4271-4215-A600-03C3E2D5F610}"/>
              </a:ext>
            </a:extLst>
          </p:cNvPr>
          <p:cNvSpPr>
            <a:spLocks noGrp="1"/>
          </p:cNvSpPr>
          <p:nvPr>
            <p:ph type="sldNum" sz="quarter" idx="12"/>
          </p:nvPr>
        </p:nvSpPr>
        <p:spPr/>
        <p:txBody>
          <a:bodyPr/>
          <a:lstStyle/>
          <a:p>
            <a:fld id="{AF430988-647E-4517-B70E-776822506EBB}" type="slidenum">
              <a:rPr lang="en-US" smtClean="0"/>
              <a:pPr/>
              <a:t>19</a:t>
            </a:fld>
            <a:endParaRPr lang="en-US" dirty="0"/>
          </a:p>
        </p:txBody>
      </p:sp>
      <p:pic>
        <p:nvPicPr>
          <p:cNvPr id="7" name="Picture 6">
            <a:extLst>
              <a:ext uri="{FF2B5EF4-FFF2-40B4-BE49-F238E27FC236}">
                <a16:creationId xmlns:a16="http://schemas.microsoft.com/office/drawing/2014/main" id="{8BCE250F-6C2E-4877-8BE7-F4634B409ABA}"/>
              </a:ext>
            </a:extLst>
          </p:cNvPr>
          <p:cNvPicPr>
            <a:picLocks noChangeAspect="1"/>
          </p:cNvPicPr>
          <p:nvPr/>
        </p:nvPicPr>
        <p:blipFill>
          <a:blip r:embed="rId2"/>
          <a:stretch>
            <a:fillRect/>
          </a:stretch>
        </p:blipFill>
        <p:spPr>
          <a:xfrm>
            <a:off x="107091" y="1925195"/>
            <a:ext cx="11977817" cy="4340157"/>
          </a:xfrm>
          <a:prstGeom prst="rect">
            <a:avLst/>
          </a:prstGeom>
        </p:spPr>
      </p:pic>
    </p:spTree>
    <p:extLst>
      <p:ext uri="{BB962C8B-B14F-4D97-AF65-F5344CB8AC3E}">
        <p14:creationId xmlns:p14="http://schemas.microsoft.com/office/powerpoint/2010/main" val="339817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4EF52-DBBE-48ED-9545-14F04E53469E}"/>
              </a:ext>
            </a:extLst>
          </p:cNvPr>
          <p:cNvSpPr>
            <a:spLocks noGrp="1"/>
          </p:cNvSpPr>
          <p:nvPr>
            <p:ph type="ctrTitle"/>
          </p:nvPr>
        </p:nvSpPr>
        <p:spPr/>
        <p:txBody>
          <a:bodyPr/>
          <a:lstStyle/>
          <a:p>
            <a:r>
              <a:rPr lang="en-US" dirty="0"/>
              <a:t>Compensation Service</a:t>
            </a:r>
            <a:br>
              <a:rPr lang="en-US" dirty="0"/>
            </a:br>
            <a:r>
              <a:rPr lang="en-US" dirty="0"/>
              <a:t>Quality Call</a:t>
            </a:r>
          </a:p>
        </p:txBody>
      </p:sp>
      <p:sp>
        <p:nvSpPr>
          <p:cNvPr id="3" name="Subtitle 2">
            <a:extLst>
              <a:ext uri="{FF2B5EF4-FFF2-40B4-BE49-F238E27FC236}">
                <a16:creationId xmlns:a16="http://schemas.microsoft.com/office/drawing/2014/main" id="{A020224D-2FCD-4221-A495-5542B7DC6C93}"/>
              </a:ext>
            </a:extLst>
          </p:cNvPr>
          <p:cNvSpPr>
            <a:spLocks noGrp="1"/>
          </p:cNvSpPr>
          <p:nvPr>
            <p:ph type="subTitle" idx="1"/>
          </p:nvPr>
        </p:nvSpPr>
        <p:spPr/>
        <p:txBody>
          <a:bodyPr/>
          <a:lstStyle/>
          <a:p>
            <a:r>
              <a:rPr lang="en-US" dirty="0"/>
              <a:t>August 2020</a:t>
            </a:r>
          </a:p>
        </p:txBody>
      </p:sp>
    </p:spTree>
    <p:extLst>
      <p:ext uri="{BB962C8B-B14F-4D97-AF65-F5344CB8AC3E}">
        <p14:creationId xmlns:p14="http://schemas.microsoft.com/office/powerpoint/2010/main" val="1491320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59F1-4EEE-4C42-8F76-759719A0C35C}"/>
              </a:ext>
            </a:extLst>
          </p:cNvPr>
          <p:cNvSpPr>
            <a:spLocks noGrp="1"/>
          </p:cNvSpPr>
          <p:nvPr>
            <p:ph type="title"/>
          </p:nvPr>
        </p:nvSpPr>
        <p:spPr/>
        <p:txBody>
          <a:bodyPr/>
          <a:lstStyle/>
          <a:p>
            <a:r>
              <a:rPr lang="en-US" dirty="0"/>
              <a:t>Legally </a:t>
            </a:r>
            <a:r>
              <a:rPr lang="en-US" i="1" dirty="0"/>
              <a:t>Insufficient</a:t>
            </a:r>
            <a:r>
              <a:rPr lang="en-US" dirty="0"/>
              <a:t> Rating Decision</a:t>
            </a:r>
          </a:p>
        </p:txBody>
      </p:sp>
      <p:sp>
        <p:nvSpPr>
          <p:cNvPr id="4" name="Date Placeholder 3">
            <a:extLst>
              <a:ext uri="{FF2B5EF4-FFF2-40B4-BE49-F238E27FC236}">
                <a16:creationId xmlns:a16="http://schemas.microsoft.com/office/drawing/2014/main" id="{73B51DCE-9CDE-4859-8D95-63325E496D1B}"/>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B4759276-594A-48DB-A659-C82AFB2EBE47}"/>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9DD298AD-2790-491D-B119-10E8DCCE9EA6}"/>
              </a:ext>
            </a:extLst>
          </p:cNvPr>
          <p:cNvSpPr>
            <a:spLocks noGrp="1"/>
          </p:cNvSpPr>
          <p:nvPr>
            <p:ph type="sldNum" sz="quarter" idx="12"/>
          </p:nvPr>
        </p:nvSpPr>
        <p:spPr/>
        <p:txBody>
          <a:bodyPr/>
          <a:lstStyle/>
          <a:p>
            <a:fld id="{AF430988-647E-4517-B70E-776822506EBB}" type="slidenum">
              <a:rPr lang="en-US" smtClean="0"/>
              <a:pPr/>
              <a:t>20</a:t>
            </a:fld>
            <a:endParaRPr lang="en-US" dirty="0"/>
          </a:p>
        </p:txBody>
      </p:sp>
      <p:pic>
        <p:nvPicPr>
          <p:cNvPr id="7" name="Picture 6">
            <a:extLst>
              <a:ext uri="{FF2B5EF4-FFF2-40B4-BE49-F238E27FC236}">
                <a16:creationId xmlns:a16="http://schemas.microsoft.com/office/drawing/2014/main" id="{6CE126C4-C66C-4B09-B96E-85629787F776}"/>
              </a:ext>
            </a:extLst>
          </p:cNvPr>
          <p:cNvPicPr>
            <a:picLocks noChangeAspect="1"/>
          </p:cNvPicPr>
          <p:nvPr/>
        </p:nvPicPr>
        <p:blipFill>
          <a:blip r:embed="rId2"/>
          <a:stretch>
            <a:fillRect/>
          </a:stretch>
        </p:blipFill>
        <p:spPr>
          <a:xfrm>
            <a:off x="230658" y="1902940"/>
            <a:ext cx="11780109" cy="4453409"/>
          </a:xfrm>
          <a:prstGeom prst="rect">
            <a:avLst/>
          </a:prstGeom>
        </p:spPr>
      </p:pic>
    </p:spTree>
    <p:extLst>
      <p:ext uri="{BB962C8B-B14F-4D97-AF65-F5344CB8AC3E}">
        <p14:creationId xmlns:p14="http://schemas.microsoft.com/office/powerpoint/2010/main" val="2626158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3C3F-2939-4ABF-8C2A-E29E9CE63188}"/>
              </a:ext>
            </a:extLst>
          </p:cNvPr>
          <p:cNvSpPr>
            <a:spLocks noGrp="1"/>
          </p:cNvSpPr>
          <p:nvPr>
            <p:ph type="title"/>
          </p:nvPr>
        </p:nvSpPr>
        <p:spPr/>
        <p:txBody>
          <a:bodyPr/>
          <a:lstStyle/>
          <a:p>
            <a:r>
              <a:rPr lang="en-US" dirty="0"/>
              <a:t>Prescribed, Schedular</a:t>
            </a:r>
            <a:br>
              <a:rPr lang="en-US" dirty="0"/>
            </a:br>
            <a:r>
              <a:rPr lang="en-US" dirty="0"/>
              <a:t>Minimum Evaluations</a:t>
            </a:r>
          </a:p>
        </p:txBody>
      </p:sp>
      <p:sp>
        <p:nvSpPr>
          <p:cNvPr id="3" name="Text Placeholder 2">
            <a:extLst>
              <a:ext uri="{FF2B5EF4-FFF2-40B4-BE49-F238E27FC236}">
                <a16:creationId xmlns:a16="http://schemas.microsoft.com/office/drawing/2014/main" id="{4AA63EDF-6E77-48D2-9BCE-A2CE2FCF87D6}"/>
              </a:ext>
            </a:extLst>
          </p:cNvPr>
          <p:cNvSpPr>
            <a:spLocks noGrp="1"/>
          </p:cNvSpPr>
          <p:nvPr>
            <p:ph type="body" idx="1"/>
          </p:nvPr>
        </p:nvSpPr>
        <p:spPr/>
        <p:txBody>
          <a:bodyPr/>
          <a:lstStyle/>
          <a:p>
            <a:r>
              <a:rPr lang="en-US" dirty="0"/>
              <a:t>Dustin Williams</a:t>
            </a:r>
          </a:p>
          <a:p>
            <a:r>
              <a:rPr lang="en-US" dirty="0"/>
              <a:t>Lead Program Analyst</a:t>
            </a:r>
          </a:p>
          <a:p>
            <a:r>
              <a:rPr lang="en-US" dirty="0"/>
              <a:t>Procedures Maintenance Staff, Policy and Procedures</a:t>
            </a:r>
          </a:p>
        </p:txBody>
      </p:sp>
      <p:sp>
        <p:nvSpPr>
          <p:cNvPr id="4" name="Date Placeholder 3">
            <a:extLst>
              <a:ext uri="{FF2B5EF4-FFF2-40B4-BE49-F238E27FC236}">
                <a16:creationId xmlns:a16="http://schemas.microsoft.com/office/drawing/2014/main" id="{C2CDE9BE-DD94-47BD-9E02-1D43FB78D62D}"/>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9DAF5D82-3BB3-435A-8037-00DA8621DD5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A264EE0-4418-4CB6-AC19-A2BFE1FD645D}"/>
              </a:ext>
            </a:extLst>
          </p:cNvPr>
          <p:cNvSpPr>
            <a:spLocks noGrp="1"/>
          </p:cNvSpPr>
          <p:nvPr>
            <p:ph type="sldNum" sz="quarter" idx="12"/>
          </p:nvPr>
        </p:nvSpPr>
        <p:spPr/>
        <p:txBody>
          <a:bodyPr/>
          <a:lstStyle/>
          <a:p>
            <a:fld id="{AF430988-647E-4517-B70E-776822506EBB}" type="slidenum">
              <a:rPr lang="en-US" smtClean="0"/>
              <a:pPr/>
              <a:t>21</a:t>
            </a:fld>
            <a:endParaRPr lang="en-US" dirty="0"/>
          </a:p>
        </p:txBody>
      </p:sp>
    </p:spTree>
    <p:extLst>
      <p:ext uri="{BB962C8B-B14F-4D97-AF65-F5344CB8AC3E}">
        <p14:creationId xmlns:p14="http://schemas.microsoft.com/office/powerpoint/2010/main" val="880784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E7D5-6F11-48E6-965C-A1AAD082F3C1}"/>
              </a:ext>
            </a:extLst>
          </p:cNvPr>
          <p:cNvSpPr>
            <a:spLocks noGrp="1"/>
          </p:cNvSpPr>
          <p:nvPr>
            <p:ph type="title"/>
          </p:nvPr>
        </p:nvSpPr>
        <p:spPr/>
        <p:txBody>
          <a:bodyPr>
            <a:normAutofit fontScale="90000"/>
          </a:bodyPr>
          <a:lstStyle/>
          <a:p>
            <a:r>
              <a:rPr lang="en-US" dirty="0"/>
              <a:t>Prescribed, Schedular Minimum Evaluations</a:t>
            </a:r>
          </a:p>
        </p:txBody>
      </p:sp>
      <p:sp>
        <p:nvSpPr>
          <p:cNvPr id="3" name="Content Placeholder 2">
            <a:extLst>
              <a:ext uri="{FF2B5EF4-FFF2-40B4-BE49-F238E27FC236}">
                <a16:creationId xmlns:a16="http://schemas.microsoft.com/office/drawing/2014/main" id="{746CD7D2-FEE5-406D-B009-FAABAAE4109D}"/>
              </a:ext>
            </a:extLst>
          </p:cNvPr>
          <p:cNvSpPr>
            <a:spLocks noGrp="1"/>
          </p:cNvSpPr>
          <p:nvPr>
            <p:ph idx="1"/>
          </p:nvPr>
        </p:nvSpPr>
        <p:spPr/>
        <p:txBody>
          <a:bodyPr/>
          <a:lstStyle/>
          <a:p>
            <a:endParaRPr lang="en-US" i="1" dirty="0"/>
          </a:p>
          <a:p>
            <a:r>
              <a:rPr lang="en-US" i="1" dirty="0"/>
              <a:t>Prescribed, schedular minimum evaluations </a:t>
            </a:r>
            <a:r>
              <a:rPr lang="en-US" dirty="0"/>
              <a:t>are referenced in </a:t>
            </a:r>
            <a:r>
              <a:rPr lang="en-US" dirty="0">
                <a:hlinkClick r:id="rId2"/>
              </a:rPr>
              <a:t>M21-1, Part III, Subpart iv, 3.B.2.d</a:t>
            </a:r>
            <a:r>
              <a:rPr lang="en-US" dirty="0"/>
              <a:t>, and in </a:t>
            </a:r>
            <a:r>
              <a:rPr lang="en-US" dirty="0">
                <a:hlinkClick r:id="rId2"/>
              </a:rPr>
              <a:t>38 CFR 3.327</a:t>
            </a:r>
            <a:r>
              <a:rPr lang="en-US" dirty="0"/>
              <a:t> for the purposes of limiting future reexamination efforts</a:t>
            </a:r>
            <a:br>
              <a:rPr lang="en-US" dirty="0"/>
            </a:br>
            <a:endParaRPr lang="en-US" dirty="0"/>
          </a:p>
          <a:p>
            <a:r>
              <a:rPr lang="en-US" dirty="0"/>
              <a:t>The phrase does </a:t>
            </a:r>
            <a:r>
              <a:rPr lang="en-US" b="1" i="1" dirty="0">
                <a:effectLst>
                  <a:outerShdw blurRad="38100" dist="38100" dir="2700000" algn="tl">
                    <a:srgbClr val="000000">
                      <a:alpha val="43137"/>
                    </a:srgbClr>
                  </a:outerShdw>
                </a:effectLst>
              </a:rPr>
              <a:t>not</a:t>
            </a:r>
            <a:r>
              <a:rPr lang="en-US" dirty="0"/>
              <a:t> refer merely to a compensable evaluation the rating schedule provides as the lowest level of disability associated with an individual condition or diagnostic code (DC)</a:t>
            </a:r>
            <a:br>
              <a:rPr lang="en-US" dirty="0"/>
            </a:br>
            <a:endParaRPr lang="en-US" dirty="0"/>
          </a:p>
          <a:p>
            <a:endParaRPr lang="en-US" dirty="0"/>
          </a:p>
        </p:txBody>
      </p:sp>
      <p:sp>
        <p:nvSpPr>
          <p:cNvPr id="4" name="Date Placeholder 3">
            <a:extLst>
              <a:ext uri="{FF2B5EF4-FFF2-40B4-BE49-F238E27FC236}">
                <a16:creationId xmlns:a16="http://schemas.microsoft.com/office/drawing/2014/main" id="{7D641E0E-3FEC-4575-8E6F-FD5BEF98DA9B}"/>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66C3EFE-D3DF-4C7E-8D34-D1B6B3E4F97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1F40C9D-92AB-42AA-9FB1-6F5D99AF0D37}"/>
              </a:ext>
            </a:extLst>
          </p:cNvPr>
          <p:cNvSpPr>
            <a:spLocks noGrp="1"/>
          </p:cNvSpPr>
          <p:nvPr>
            <p:ph type="sldNum" sz="quarter" idx="12"/>
          </p:nvPr>
        </p:nvSpPr>
        <p:spPr/>
        <p:txBody>
          <a:bodyPr/>
          <a:lstStyle/>
          <a:p>
            <a:fld id="{AF430988-647E-4517-B70E-776822506EBB}" type="slidenum">
              <a:rPr lang="en-US" smtClean="0"/>
              <a:pPr/>
              <a:t>22</a:t>
            </a:fld>
            <a:endParaRPr lang="en-US" dirty="0"/>
          </a:p>
        </p:txBody>
      </p:sp>
    </p:spTree>
    <p:extLst>
      <p:ext uri="{BB962C8B-B14F-4D97-AF65-F5344CB8AC3E}">
        <p14:creationId xmlns:p14="http://schemas.microsoft.com/office/powerpoint/2010/main" val="4081870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E7D5-6F11-48E6-965C-A1AAD082F3C1}"/>
              </a:ext>
            </a:extLst>
          </p:cNvPr>
          <p:cNvSpPr>
            <a:spLocks noGrp="1"/>
          </p:cNvSpPr>
          <p:nvPr>
            <p:ph type="title"/>
          </p:nvPr>
        </p:nvSpPr>
        <p:spPr/>
        <p:txBody>
          <a:bodyPr>
            <a:normAutofit fontScale="90000"/>
          </a:bodyPr>
          <a:lstStyle/>
          <a:p>
            <a:r>
              <a:rPr lang="en-US" dirty="0"/>
              <a:t>Prescribed, Schedular Minimum Evaluations</a:t>
            </a:r>
          </a:p>
        </p:txBody>
      </p:sp>
      <p:sp>
        <p:nvSpPr>
          <p:cNvPr id="3" name="Content Placeholder 2">
            <a:extLst>
              <a:ext uri="{FF2B5EF4-FFF2-40B4-BE49-F238E27FC236}">
                <a16:creationId xmlns:a16="http://schemas.microsoft.com/office/drawing/2014/main" id="{746CD7D2-FEE5-406D-B009-FAABAAE4109D}"/>
              </a:ext>
            </a:extLst>
          </p:cNvPr>
          <p:cNvSpPr>
            <a:spLocks noGrp="1"/>
          </p:cNvSpPr>
          <p:nvPr>
            <p:ph idx="1"/>
          </p:nvPr>
        </p:nvSpPr>
        <p:spPr/>
        <p:txBody>
          <a:bodyPr>
            <a:normAutofit/>
          </a:bodyPr>
          <a:lstStyle/>
          <a:p>
            <a:endParaRPr lang="en-US" i="1" dirty="0"/>
          </a:p>
          <a:p>
            <a:r>
              <a:rPr lang="en-US" dirty="0"/>
              <a:t>Rather, the phrase refers exclusively to instances in which the schedule clearly demands assignment of a certain compensable evaluation once the underlying disability manifests or exists in the manner/state described</a:t>
            </a:r>
            <a:br>
              <a:rPr lang="en-US" dirty="0"/>
            </a:br>
            <a:endParaRPr lang="en-US" dirty="0"/>
          </a:p>
          <a:p>
            <a:r>
              <a:rPr lang="en-US" b="1" i="1" dirty="0"/>
              <a:t>Examples</a:t>
            </a:r>
            <a:r>
              <a:rPr lang="en-US" dirty="0"/>
              <a:t>:</a:t>
            </a:r>
          </a:p>
          <a:p>
            <a:pPr lvl="1"/>
            <a:r>
              <a:rPr lang="pt-BR" dirty="0">
                <a:hlinkClick r:id="rId2"/>
              </a:rPr>
              <a:t>38 CFR 4.124a, DC 8009</a:t>
            </a:r>
            <a:r>
              <a:rPr lang="pt-BR" dirty="0"/>
              <a:t> </a:t>
            </a:r>
            <a:r>
              <a:rPr lang="en-US" dirty="0"/>
              <a:t>– Minimum 10 percent following brain vessel hemorrhage</a:t>
            </a:r>
          </a:p>
          <a:p>
            <a:pPr lvl="1"/>
            <a:r>
              <a:rPr lang="en-US" dirty="0">
                <a:hlinkClick r:id="rId3"/>
              </a:rPr>
              <a:t>38 CFR 4.104, DC 7019</a:t>
            </a:r>
            <a:r>
              <a:rPr lang="en-US" dirty="0"/>
              <a:t>   – Minimum 30 percent following cardiac transplantation</a:t>
            </a:r>
          </a:p>
          <a:p>
            <a:pPr lvl="1"/>
            <a:r>
              <a:rPr lang="en-US" dirty="0">
                <a:hlinkClick r:id="rId4"/>
              </a:rPr>
              <a:t>38 CFR 4.116, DC 7617</a:t>
            </a:r>
            <a:r>
              <a:rPr lang="en-US" dirty="0"/>
              <a:t>   – Minimum 50 percent for hysterectomy with removal of</a:t>
            </a:r>
            <a:br>
              <a:rPr lang="en-US" dirty="0"/>
            </a:br>
            <a:r>
              <a:rPr lang="en-US" dirty="0"/>
              <a:t>                                               uterus and both ovaries</a:t>
            </a:r>
          </a:p>
          <a:p>
            <a:endParaRPr lang="en-US" dirty="0"/>
          </a:p>
        </p:txBody>
      </p:sp>
      <p:sp>
        <p:nvSpPr>
          <p:cNvPr id="4" name="Date Placeholder 3">
            <a:extLst>
              <a:ext uri="{FF2B5EF4-FFF2-40B4-BE49-F238E27FC236}">
                <a16:creationId xmlns:a16="http://schemas.microsoft.com/office/drawing/2014/main" id="{7D641E0E-3FEC-4575-8E6F-FD5BEF98DA9B}"/>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66C3EFE-D3DF-4C7E-8D34-D1B6B3E4F97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1F40C9D-92AB-42AA-9FB1-6F5D99AF0D37}"/>
              </a:ext>
            </a:extLst>
          </p:cNvPr>
          <p:cNvSpPr>
            <a:spLocks noGrp="1"/>
          </p:cNvSpPr>
          <p:nvPr>
            <p:ph type="sldNum" sz="quarter" idx="12"/>
          </p:nvPr>
        </p:nvSpPr>
        <p:spPr/>
        <p:txBody>
          <a:bodyPr/>
          <a:lstStyle/>
          <a:p>
            <a:fld id="{AF430988-647E-4517-B70E-776822506EBB}" type="slidenum">
              <a:rPr lang="en-US" smtClean="0"/>
              <a:pPr/>
              <a:t>23</a:t>
            </a:fld>
            <a:endParaRPr lang="en-US" dirty="0"/>
          </a:p>
        </p:txBody>
      </p:sp>
    </p:spTree>
    <p:extLst>
      <p:ext uri="{BB962C8B-B14F-4D97-AF65-F5344CB8AC3E}">
        <p14:creationId xmlns:p14="http://schemas.microsoft.com/office/powerpoint/2010/main" val="413401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3C3F-2939-4ABF-8C2A-E29E9CE63188}"/>
              </a:ext>
            </a:extLst>
          </p:cNvPr>
          <p:cNvSpPr>
            <a:spLocks noGrp="1"/>
          </p:cNvSpPr>
          <p:nvPr>
            <p:ph type="title"/>
          </p:nvPr>
        </p:nvSpPr>
        <p:spPr>
          <a:xfrm>
            <a:off x="831850" y="1709738"/>
            <a:ext cx="10515600" cy="2852737"/>
          </a:xfrm>
        </p:spPr>
        <p:txBody>
          <a:bodyPr/>
          <a:lstStyle/>
          <a:p>
            <a:r>
              <a:rPr lang="en-US" dirty="0"/>
              <a:t>Request for Application (RFA)</a:t>
            </a:r>
            <a:br>
              <a:rPr lang="en-US" dirty="0"/>
            </a:br>
            <a:r>
              <a:rPr lang="en-US" dirty="0"/>
              <a:t>Site Visit Findings</a:t>
            </a:r>
          </a:p>
        </p:txBody>
      </p:sp>
      <p:sp>
        <p:nvSpPr>
          <p:cNvPr id="3" name="Text Placeholder 2">
            <a:extLst>
              <a:ext uri="{FF2B5EF4-FFF2-40B4-BE49-F238E27FC236}">
                <a16:creationId xmlns:a16="http://schemas.microsoft.com/office/drawing/2014/main" id="{4AA63EDF-6E77-48D2-9BCE-A2CE2FCF87D6}"/>
              </a:ext>
            </a:extLst>
          </p:cNvPr>
          <p:cNvSpPr>
            <a:spLocks noGrp="1"/>
          </p:cNvSpPr>
          <p:nvPr>
            <p:ph type="body" idx="1"/>
          </p:nvPr>
        </p:nvSpPr>
        <p:spPr/>
        <p:txBody>
          <a:bodyPr/>
          <a:lstStyle/>
          <a:p>
            <a:r>
              <a:rPr lang="en-US" dirty="0"/>
              <a:t>Kat Calvitti</a:t>
            </a:r>
          </a:p>
          <a:p>
            <a:r>
              <a:rPr lang="en-US" dirty="0"/>
              <a:t>Operations Analyst</a:t>
            </a:r>
          </a:p>
          <a:p>
            <a:r>
              <a:rPr lang="en-US" dirty="0"/>
              <a:t>Program Operations Staff, Quality Assurance</a:t>
            </a:r>
          </a:p>
        </p:txBody>
      </p:sp>
      <p:sp>
        <p:nvSpPr>
          <p:cNvPr id="4" name="Date Placeholder 3">
            <a:extLst>
              <a:ext uri="{FF2B5EF4-FFF2-40B4-BE49-F238E27FC236}">
                <a16:creationId xmlns:a16="http://schemas.microsoft.com/office/drawing/2014/main" id="{C2CDE9BE-DD94-47BD-9E02-1D43FB78D62D}"/>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9DAF5D82-3BB3-435A-8037-00DA8621DD5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A264EE0-4418-4CB6-AC19-A2BFE1FD645D}"/>
              </a:ext>
            </a:extLst>
          </p:cNvPr>
          <p:cNvSpPr>
            <a:spLocks noGrp="1"/>
          </p:cNvSpPr>
          <p:nvPr>
            <p:ph type="sldNum" sz="quarter" idx="12"/>
          </p:nvPr>
        </p:nvSpPr>
        <p:spPr/>
        <p:txBody>
          <a:bodyPr/>
          <a:lstStyle/>
          <a:p>
            <a:fld id="{AF430988-647E-4517-B70E-776822506EBB}" type="slidenum">
              <a:rPr lang="en-US" smtClean="0"/>
              <a:pPr/>
              <a:t>24</a:t>
            </a:fld>
            <a:endParaRPr lang="en-US" dirty="0"/>
          </a:p>
        </p:txBody>
      </p:sp>
    </p:spTree>
    <p:extLst>
      <p:ext uri="{BB962C8B-B14F-4D97-AF65-F5344CB8AC3E}">
        <p14:creationId xmlns:p14="http://schemas.microsoft.com/office/powerpoint/2010/main" val="328933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E7D5-6F11-48E6-965C-A1AAD082F3C1}"/>
              </a:ext>
            </a:extLst>
          </p:cNvPr>
          <p:cNvSpPr>
            <a:spLocks noGrp="1"/>
          </p:cNvSpPr>
          <p:nvPr>
            <p:ph type="title"/>
          </p:nvPr>
        </p:nvSpPr>
        <p:spPr/>
        <p:txBody>
          <a:bodyPr/>
          <a:lstStyle/>
          <a:p>
            <a:r>
              <a:rPr lang="en-US" dirty="0"/>
              <a:t>Request for Application (RFA)</a:t>
            </a:r>
          </a:p>
        </p:txBody>
      </p:sp>
      <p:sp>
        <p:nvSpPr>
          <p:cNvPr id="3" name="Content Placeholder 2">
            <a:extLst>
              <a:ext uri="{FF2B5EF4-FFF2-40B4-BE49-F238E27FC236}">
                <a16:creationId xmlns:a16="http://schemas.microsoft.com/office/drawing/2014/main" id="{746CD7D2-FEE5-406D-B009-FAABAAE4109D}"/>
              </a:ext>
            </a:extLst>
          </p:cNvPr>
          <p:cNvSpPr>
            <a:spLocks noGrp="1"/>
          </p:cNvSpPr>
          <p:nvPr>
            <p:ph idx="1"/>
          </p:nvPr>
        </p:nvSpPr>
        <p:spPr/>
        <p:txBody>
          <a:bodyPr>
            <a:normAutofit/>
          </a:bodyPr>
          <a:lstStyle/>
          <a:p>
            <a:r>
              <a:rPr lang="en-US" sz="2600" dirty="0"/>
              <a:t>In FY20, Compensation Service reviewed 90 Request for Application (RFA) EP 400s in conjunction with Site Visits, and 52 (57.8%) were processed correctly</a:t>
            </a:r>
          </a:p>
          <a:p>
            <a:pPr marL="0" indent="0">
              <a:buNone/>
            </a:pPr>
            <a:endParaRPr lang="en-US" sz="1000" dirty="0"/>
          </a:p>
          <a:p>
            <a:r>
              <a:rPr lang="en-US" sz="2600" dirty="0"/>
              <a:t>Error trends identified</a:t>
            </a:r>
          </a:p>
          <a:p>
            <a:pPr lvl="1"/>
            <a:r>
              <a:rPr lang="en-US" sz="2600" dirty="0"/>
              <a:t>Appropriate prescribed form was received and an RFA letter was erroneously sent to the Veteran</a:t>
            </a:r>
          </a:p>
          <a:p>
            <a:pPr marL="457200" lvl="1" indent="0">
              <a:buNone/>
            </a:pPr>
            <a:endParaRPr lang="en-US" sz="800" dirty="0"/>
          </a:p>
          <a:p>
            <a:pPr lvl="1"/>
            <a:r>
              <a:rPr lang="en-US" sz="2600" dirty="0"/>
              <a:t>RFA letter with the attached VA Form 21-526EZ was erroneously generated in VBMS and sent to the Veteran when the RFA AMA Review Letter was required</a:t>
            </a:r>
          </a:p>
          <a:p>
            <a:pPr marL="457200" lvl="1" indent="0">
              <a:buNone/>
            </a:pPr>
            <a:endParaRPr lang="en-US" sz="800" dirty="0"/>
          </a:p>
          <a:p>
            <a:pPr lvl="1"/>
            <a:r>
              <a:rPr lang="en-US" sz="2600" dirty="0"/>
              <a:t>No evidence in the eFolder to warrant the RFA EP 400</a:t>
            </a:r>
          </a:p>
          <a:p>
            <a:pPr marL="457200" lvl="1" indent="0">
              <a:buNone/>
            </a:pPr>
            <a:endParaRPr lang="en-US" dirty="0"/>
          </a:p>
        </p:txBody>
      </p:sp>
      <p:sp>
        <p:nvSpPr>
          <p:cNvPr id="4" name="Date Placeholder 3">
            <a:extLst>
              <a:ext uri="{FF2B5EF4-FFF2-40B4-BE49-F238E27FC236}">
                <a16:creationId xmlns:a16="http://schemas.microsoft.com/office/drawing/2014/main" id="{7D641E0E-3FEC-4575-8E6F-FD5BEF98DA9B}"/>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66C3EFE-D3DF-4C7E-8D34-D1B6B3E4F97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1F40C9D-92AB-42AA-9FB1-6F5D99AF0D37}"/>
              </a:ext>
            </a:extLst>
          </p:cNvPr>
          <p:cNvSpPr>
            <a:spLocks noGrp="1"/>
          </p:cNvSpPr>
          <p:nvPr>
            <p:ph type="sldNum" sz="quarter" idx="12"/>
          </p:nvPr>
        </p:nvSpPr>
        <p:spPr/>
        <p:txBody>
          <a:bodyPr/>
          <a:lstStyle/>
          <a:p>
            <a:fld id="{AF430988-647E-4517-B70E-776822506EBB}" type="slidenum">
              <a:rPr lang="en-US" smtClean="0"/>
              <a:pPr/>
              <a:t>25</a:t>
            </a:fld>
            <a:endParaRPr lang="en-US" dirty="0"/>
          </a:p>
        </p:txBody>
      </p:sp>
    </p:spTree>
    <p:extLst>
      <p:ext uri="{BB962C8B-B14F-4D97-AF65-F5344CB8AC3E}">
        <p14:creationId xmlns:p14="http://schemas.microsoft.com/office/powerpoint/2010/main" val="1048596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2028-AAD4-4DCF-8C79-7C511AB7D590}"/>
              </a:ext>
            </a:extLst>
          </p:cNvPr>
          <p:cNvSpPr>
            <a:spLocks noGrp="1"/>
          </p:cNvSpPr>
          <p:nvPr>
            <p:ph type="title"/>
          </p:nvPr>
        </p:nvSpPr>
        <p:spPr/>
        <p:txBody>
          <a:bodyPr/>
          <a:lstStyle/>
          <a:p>
            <a:r>
              <a:rPr lang="en-US" dirty="0"/>
              <a:t>Request for Application (RFA)</a:t>
            </a:r>
          </a:p>
        </p:txBody>
      </p:sp>
      <p:sp>
        <p:nvSpPr>
          <p:cNvPr id="3" name="Content Placeholder 2">
            <a:extLst>
              <a:ext uri="{FF2B5EF4-FFF2-40B4-BE49-F238E27FC236}">
                <a16:creationId xmlns:a16="http://schemas.microsoft.com/office/drawing/2014/main" id="{81351517-21D1-48E8-A8E0-69560F7BE918}"/>
              </a:ext>
            </a:extLst>
          </p:cNvPr>
          <p:cNvSpPr>
            <a:spLocks noGrp="1"/>
          </p:cNvSpPr>
          <p:nvPr>
            <p:ph idx="1"/>
          </p:nvPr>
        </p:nvSpPr>
        <p:spPr/>
        <p:txBody>
          <a:bodyPr>
            <a:noAutofit/>
          </a:bodyPr>
          <a:lstStyle/>
          <a:p>
            <a:r>
              <a:rPr lang="en-US" sz="2600" dirty="0"/>
              <a:t>Claims processors are reminded to review the evidence and/or form submitted and VBMS to determine whether an RFA letter is necessary</a:t>
            </a:r>
          </a:p>
          <a:p>
            <a:pPr lvl="1"/>
            <a:r>
              <a:rPr lang="en-US" sz="2600" dirty="0"/>
              <a:t>If the appropriate prescribed form was submitted, place EP under control</a:t>
            </a:r>
          </a:p>
          <a:p>
            <a:pPr marL="457200" lvl="1" indent="0">
              <a:buNone/>
            </a:pPr>
            <a:endParaRPr lang="en-US" sz="1000" dirty="0"/>
          </a:p>
          <a:p>
            <a:r>
              <a:rPr lang="en-US" sz="2600" dirty="0"/>
              <a:t>RFA is necessary when a request for benefits isn’t submitted on a prescribed form</a:t>
            </a:r>
          </a:p>
          <a:p>
            <a:pPr lvl="1"/>
            <a:r>
              <a:rPr lang="en-US" sz="2600" dirty="0"/>
              <a:t>If the appropriate prescribed form was not submitted, establish EP 400 with a date of claim as the date the evidence was received and generate the applicable RFA letter</a:t>
            </a:r>
          </a:p>
          <a:p>
            <a:pPr marL="457200" lvl="1" indent="0">
              <a:buNone/>
            </a:pPr>
            <a:endParaRPr lang="en-US" sz="800" dirty="0"/>
          </a:p>
          <a:p>
            <a:pPr lvl="1">
              <a:lnSpc>
                <a:spcPct val="100000"/>
              </a:lnSpc>
              <a:spcBef>
                <a:spcPts val="0"/>
              </a:spcBef>
              <a:buClr>
                <a:srgbClr val="FF0000"/>
              </a:buClr>
              <a:buFont typeface="Wingdings" panose="05000000000000000000" pitchFamily="2" charset="2"/>
              <a:buChar char="v"/>
            </a:pPr>
            <a:r>
              <a:rPr lang="en-US" dirty="0">
                <a:solidFill>
                  <a:srgbClr val="203864"/>
                </a:solidFill>
              </a:rPr>
              <a:t>M21-1, III.ii.3.B.1.b</a:t>
            </a:r>
          </a:p>
          <a:p>
            <a:pPr lvl="1">
              <a:lnSpc>
                <a:spcPct val="100000"/>
              </a:lnSpc>
              <a:spcBef>
                <a:spcPts val="0"/>
              </a:spcBef>
              <a:buClr>
                <a:srgbClr val="FF0000"/>
              </a:buClr>
              <a:buFont typeface="Wingdings" panose="05000000000000000000" pitchFamily="2" charset="2"/>
              <a:buChar char="v"/>
            </a:pPr>
            <a:r>
              <a:rPr lang="en-US" dirty="0">
                <a:solidFill>
                  <a:srgbClr val="203864"/>
                </a:solidFill>
              </a:rPr>
              <a:t>M21-1, III.ii.2.B.1.b</a:t>
            </a:r>
          </a:p>
          <a:p>
            <a:pPr lvl="1">
              <a:lnSpc>
                <a:spcPct val="100000"/>
              </a:lnSpc>
              <a:spcBef>
                <a:spcPts val="0"/>
              </a:spcBef>
              <a:buClr>
                <a:srgbClr val="FF0000"/>
              </a:buClr>
              <a:buFont typeface="Wingdings" panose="05000000000000000000" pitchFamily="2" charset="2"/>
              <a:buChar char="v"/>
            </a:pPr>
            <a:r>
              <a:rPr lang="pl-PL" dirty="0">
                <a:solidFill>
                  <a:srgbClr val="203864"/>
                </a:solidFill>
              </a:rPr>
              <a:t>M21-1, III.ii.2.C.6.a</a:t>
            </a:r>
            <a:endParaRPr lang="en-US" dirty="0">
              <a:solidFill>
                <a:srgbClr val="203864"/>
              </a:solidFill>
            </a:endParaRPr>
          </a:p>
        </p:txBody>
      </p:sp>
      <p:sp>
        <p:nvSpPr>
          <p:cNvPr id="4" name="Date Placeholder 3">
            <a:extLst>
              <a:ext uri="{FF2B5EF4-FFF2-40B4-BE49-F238E27FC236}">
                <a16:creationId xmlns:a16="http://schemas.microsoft.com/office/drawing/2014/main" id="{CE062384-A6D9-43EB-ABB3-01AACE4712CE}"/>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4460DE9E-7001-4535-9E5B-9CC37EDC85CA}"/>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CE0B152-8F7E-47E2-9EE2-26ED7DBC40A8}"/>
              </a:ext>
            </a:extLst>
          </p:cNvPr>
          <p:cNvSpPr>
            <a:spLocks noGrp="1"/>
          </p:cNvSpPr>
          <p:nvPr>
            <p:ph type="sldNum" sz="quarter" idx="12"/>
          </p:nvPr>
        </p:nvSpPr>
        <p:spPr/>
        <p:txBody>
          <a:bodyPr/>
          <a:lstStyle/>
          <a:p>
            <a:fld id="{AF430988-647E-4517-B70E-776822506EBB}" type="slidenum">
              <a:rPr lang="en-US" smtClean="0"/>
              <a:pPr/>
              <a:t>26</a:t>
            </a:fld>
            <a:endParaRPr lang="en-US" dirty="0"/>
          </a:p>
        </p:txBody>
      </p:sp>
    </p:spTree>
    <p:extLst>
      <p:ext uri="{BB962C8B-B14F-4D97-AF65-F5344CB8AC3E}">
        <p14:creationId xmlns:p14="http://schemas.microsoft.com/office/powerpoint/2010/main" val="11284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7391A-2B51-4071-B80D-8548C775E4B1}"/>
              </a:ext>
            </a:extLst>
          </p:cNvPr>
          <p:cNvSpPr>
            <a:spLocks noGrp="1"/>
          </p:cNvSpPr>
          <p:nvPr>
            <p:ph type="title"/>
          </p:nvPr>
        </p:nvSpPr>
        <p:spPr/>
        <p:txBody>
          <a:bodyPr/>
          <a:lstStyle/>
          <a:p>
            <a:r>
              <a:rPr lang="en-US" dirty="0"/>
              <a:t>Request for Application (RFA)</a:t>
            </a:r>
          </a:p>
        </p:txBody>
      </p:sp>
      <p:sp>
        <p:nvSpPr>
          <p:cNvPr id="3" name="Content Placeholder 2">
            <a:extLst>
              <a:ext uri="{FF2B5EF4-FFF2-40B4-BE49-F238E27FC236}">
                <a16:creationId xmlns:a16="http://schemas.microsoft.com/office/drawing/2014/main" id="{729B76E2-D68E-4365-BA6C-0F9782036527}"/>
              </a:ext>
            </a:extLst>
          </p:cNvPr>
          <p:cNvSpPr>
            <a:spLocks noGrp="1"/>
          </p:cNvSpPr>
          <p:nvPr>
            <p:ph idx="1"/>
          </p:nvPr>
        </p:nvSpPr>
        <p:spPr>
          <a:xfrm>
            <a:off x="258462" y="2010032"/>
            <a:ext cx="11675075" cy="4226012"/>
          </a:xfrm>
        </p:spPr>
        <p:txBody>
          <a:bodyPr>
            <a:normAutofit fontScale="92500" lnSpcReduction="10000"/>
          </a:bodyPr>
          <a:lstStyle/>
          <a:p>
            <a:r>
              <a:rPr lang="en-US" dirty="0"/>
              <a:t>If any issues were previously decided or denied, and the claim was not submitted on VA Form 20-0995 or 20-0996, send the Veteran the RFA AMA Review letter</a:t>
            </a:r>
          </a:p>
          <a:p>
            <a:pPr marL="0" indent="0">
              <a:buNone/>
            </a:pPr>
            <a:endParaRPr lang="en-US" sz="900" dirty="0"/>
          </a:p>
          <a:p>
            <a:pPr lvl="1"/>
            <a:r>
              <a:rPr lang="en-US" sz="2600" dirty="0"/>
              <a:t>The EP 400 RFA must be established in Share to prevent the RFA letter with the attached VA Form 21-526EZ from being auto generated in VBMS</a:t>
            </a:r>
          </a:p>
          <a:p>
            <a:pPr marL="457200" lvl="1" indent="0">
              <a:buNone/>
            </a:pPr>
            <a:endParaRPr lang="en-US" sz="900" dirty="0"/>
          </a:p>
          <a:p>
            <a:pPr lvl="1"/>
            <a:r>
              <a:rPr lang="en-US" sz="2600" dirty="0"/>
              <a:t>The RFA AMA Review letter must be generated using the Letter Creator, uploaded into VBMS, and sent to the Veteran using Package Manager</a:t>
            </a:r>
          </a:p>
          <a:p>
            <a:pPr lvl="2">
              <a:buFont typeface="Arial" panose="020B0604020202020204" pitchFamily="34" charset="0"/>
              <a:buChar char="•"/>
            </a:pPr>
            <a:r>
              <a:rPr lang="en-US" sz="2200" dirty="0"/>
              <a:t>Update the subject line in VBMS to indicate it is an AMA RFA letter</a:t>
            </a:r>
          </a:p>
          <a:p>
            <a:pPr lvl="2">
              <a:buFont typeface="Arial" panose="020B0604020202020204" pitchFamily="34" charset="0"/>
              <a:buChar char="•"/>
            </a:pPr>
            <a:r>
              <a:rPr lang="en-US" sz="2200" dirty="0"/>
              <a:t>The source document that initiated the claim should be labeled in the subject line as an ‘Incorrect AMA application’</a:t>
            </a:r>
          </a:p>
          <a:p>
            <a:pPr lvl="3"/>
            <a:r>
              <a:rPr lang="en-US" sz="2200" i="1" dirty="0">
                <a:effectLst>
                  <a:outerShdw blurRad="38100" dist="38100" dir="2700000" algn="tl">
                    <a:srgbClr val="000000">
                      <a:alpha val="43137"/>
                    </a:srgbClr>
                  </a:outerShdw>
                </a:effectLst>
              </a:rPr>
              <a:t>Review the Package Manger to ensure the letter was sent!</a:t>
            </a:r>
          </a:p>
          <a:p>
            <a:pPr marL="0" indent="0">
              <a:buNone/>
            </a:pPr>
            <a:endParaRPr lang="en-US" sz="900" dirty="0">
              <a:solidFill>
                <a:srgbClr val="FF0000"/>
              </a:solidFill>
            </a:endParaRPr>
          </a:p>
          <a:p>
            <a:pPr lvl="2">
              <a:buClr>
                <a:srgbClr val="FF0000"/>
              </a:buClr>
            </a:pPr>
            <a:r>
              <a:rPr lang="en-US" sz="2600" dirty="0">
                <a:solidFill>
                  <a:srgbClr val="203864"/>
                </a:solidFill>
              </a:rPr>
              <a:t>Compensation Service AMA FAQ</a:t>
            </a:r>
          </a:p>
        </p:txBody>
      </p:sp>
      <p:sp>
        <p:nvSpPr>
          <p:cNvPr id="4" name="Date Placeholder 3">
            <a:extLst>
              <a:ext uri="{FF2B5EF4-FFF2-40B4-BE49-F238E27FC236}">
                <a16:creationId xmlns:a16="http://schemas.microsoft.com/office/drawing/2014/main" id="{F2A3FA5C-29C8-450E-BC8D-0273C92D4777}"/>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B51EB5EC-0DBB-46B5-A4F2-7E340D6DA309}"/>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E64EB534-53AA-428B-B286-E09CE1C354E8}"/>
              </a:ext>
            </a:extLst>
          </p:cNvPr>
          <p:cNvSpPr>
            <a:spLocks noGrp="1"/>
          </p:cNvSpPr>
          <p:nvPr>
            <p:ph type="sldNum" sz="quarter" idx="12"/>
          </p:nvPr>
        </p:nvSpPr>
        <p:spPr/>
        <p:txBody>
          <a:bodyPr/>
          <a:lstStyle/>
          <a:p>
            <a:fld id="{AF430988-647E-4517-B70E-776822506EBB}" type="slidenum">
              <a:rPr lang="en-US" smtClean="0"/>
              <a:pPr/>
              <a:t>27</a:t>
            </a:fld>
            <a:endParaRPr lang="en-US" dirty="0"/>
          </a:p>
        </p:txBody>
      </p:sp>
    </p:spTree>
    <p:extLst>
      <p:ext uri="{BB962C8B-B14F-4D97-AF65-F5344CB8AC3E}">
        <p14:creationId xmlns:p14="http://schemas.microsoft.com/office/powerpoint/2010/main" val="2069194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3C3F-2939-4ABF-8C2A-E29E9CE63188}"/>
              </a:ext>
            </a:extLst>
          </p:cNvPr>
          <p:cNvSpPr>
            <a:spLocks noGrp="1"/>
          </p:cNvSpPr>
          <p:nvPr>
            <p:ph type="title"/>
          </p:nvPr>
        </p:nvSpPr>
        <p:spPr/>
        <p:txBody>
          <a:bodyPr>
            <a:normAutofit/>
          </a:bodyPr>
          <a:lstStyle/>
          <a:p>
            <a:r>
              <a:rPr lang="en-US" sz="5500" dirty="0"/>
              <a:t>Separation/Severance Pay Evidence</a:t>
            </a:r>
          </a:p>
        </p:txBody>
      </p:sp>
      <p:sp>
        <p:nvSpPr>
          <p:cNvPr id="3" name="Text Placeholder 2">
            <a:extLst>
              <a:ext uri="{FF2B5EF4-FFF2-40B4-BE49-F238E27FC236}">
                <a16:creationId xmlns:a16="http://schemas.microsoft.com/office/drawing/2014/main" id="{4AA63EDF-6E77-48D2-9BCE-A2CE2FCF87D6}"/>
              </a:ext>
            </a:extLst>
          </p:cNvPr>
          <p:cNvSpPr>
            <a:spLocks noGrp="1"/>
          </p:cNvSpPr>
          <p:nvPr>
            <p:ph type="body" idx="1"/>
          </p:nvPr>
        </p:nvSpPr>
        <p:spPr/>
        <p:txBody>
          <a:bodyPr/>
          <a:lstStyle/>
          <a:p>
            <a:r>
              <a:rPr lang="en-US" dirty="0"/>
              <a:t>Erin Hawkins</a:t>
            </a:r>
          </a:p>
          <a:p>
            <a:r>
              <a:rPr lang="en-US" dirty="0"/>
              <a:t>Consultant</a:t>
            </a:r>
          </a:p>
          <a:p>
            <a:r>
              <a:rPr lang="en-US" dirty="0"/>
              <a:t>Advisory and Special Review Team, Quality Assurance</a:t>
            </a:r>
          </a:p>
        </p:txBody>
      </p:sp>
      <p:sp>
        <p:nvSpPr>
          <p:cNvPr id="4" name="Date Placeholder 3">
            <a:extLst>
              <a:ext uri="{FF2B5EF4-FFF2-40B4-BE49-F238E27FC236}">
                <a16:creationId xmlns:a16="http://schemas.microsoft.com/office/drawing/2014/main" id="{C2CDE9BE-DD94-47BD-9E02-1D43FB78D62D}"/>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9DAF5D82-3BB3-435A-8037-00DA8621DD5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A264EE0-4418-4CB6-AC19-A2BFE1FD645D}"/>
              </a:ext>
            </a:extLst>
          </p:cNvPr>
          <p:cNvSpPr>
            <a:spLocks noGrp="1"/>
          </p:cNvSpPr>
          <p:nvPr>
            <p:ph type="sldNum" sz="quarter" idx="12"/>
          </p:nvPr>
        </p:nvSpPr>
        <p:spPr/>
        <p:txBody>
          <a:bodyPr/>
          <a:lstStyle/>
          <a:p>
            <a:fld id="{AF430988-647E-4517-B70E-776822506EBB}" type="slidenum">
              <a:rPr lang="en-US" smtClean="0"/>
              <a:pPr/>
              <a:t>28</a:t>
            </a:fld>
            <a:endParaRPr lang="en-US" dirty="0"/>
          </a:p>
        </p:txBody>
      </p:sp>
    </p:spTree>
    <p:extLst>
      <p:ext uri="{BB962C8B-B14F-4D97-AF65-F5344CB8AC3E}">
        <p14:creationId xmlns:p14="http://schemas.microsoft.com/office/powerpoint/2010/main" val="3620300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E7D5-6F11-48E6-965C-A1AAD082F3C1}"/>
              </a:ext>
            </a:extLst>
          </p:cNvPr>
          <p:cNvSpPr>
            <a:spLocks noGrp="1"/>
          </p:cNvSpPr>
          <p:nvPr>
            <p:ph type="title"/>
          </p:nvPr>
        </p:nvSpPr>
        <p:spPr/>
        <p:txBody>
          <a:bodyPr/>
          <a:lstStyle/>
          <a:p>
            <a:r>
              <a:rPr lang="en-US" dirty="0"/>
              <a:t>Duplication of Federal Benefits</a:t>
            </a:r>
          </a:p>
        </p:txBody>
      </p:sp>
      <p:sp>
        <p:nvSpPr>
          <p:cNvPr id="3" name="Content Placeholder 2">
            <a:extLst>
              <a:ext uri="{FF2B5EF4-FFF2-40B4-BE49-F238E27FC236}">
                <a16:creationId xmlns:a16="http://schemas.microsoft.com/office/drawing/2014/main" id="{746CD7D2-FEE5-406D-B009-FAABAAE4109D}"/>
              </a:ext>
            </a:extLst>
          </p:cNvPr>
          <p:cNvSpPr>
            <a:spLocks noGrp="1"/>
          </p:cNvSpPr>
          <p:nvPr>
            <p:ph idx="1"/>
          </p:nvPr>
        </p:nvSpPr>
        <p:spPr/>
        <p:txBody>
          <a:bodyPr>
            <a:normAutofit fontScale="92500" lnSpcReduction="20000"/>
          </a:bodyPr>
          <a:lstStyle/>
          <a:p>
            <a:pPr marL="0" indent="0" fontAlgn="t">
              <a:buNone/>
            </a:pPr>
            <a:r>
              <a:rPr lang="en-US" dirty="0">
                <a:hlinkClick r:id="rId2"/>
              </a:rPr>
              <a:t>38 CFR 3.700</a:t>
            </a:r>
            <a:r>
              <a:rPr lang="en-US" dirty="0"/>
              <a:t> prohibits the Department of Veterans Affairs (VA) from paying compensation to a Veteran who also received certain Separation Benefits from the </a:t>
            </a:r>
          </a:p>
          <a:p>
            <a:pPr lvl="1" fontAlgn="t"/>
            <a:r>
              <a:rPr lang="en-US" dirty="0"/>
              <a:t>Department of Defense (DoD), or</a:t>
            </a:r>
          </a:p>
          <a:p>
            <a:pPr lvl="1" fontAlgn="t"/>
            <a:r>
              <a:rPr lang="en-US" dirty="0"/>
              <a:t>Department of Homeland Security (if the Veteran served in the Coast Guard)</a:t>
            </a:r>
          </a:p>
          <a:p>
            <a:pPr marL="457200" lvl="1" indent="0" fontAlgn="t">
              <a:buNone/>
            </a:pPr>
            <a:endParaRPr lang="en-US" dirty="0"/>
          </a:p>
          <a:p>
            <a:pPr marL="0" lvl="1" indent="0" fontAlgn="t">
              <a:spcBef>
                <a:spcPts val="1000"/>
              </a:spcBef>
              <a:buNone/>
            </a:pPr>
            <a:r>
              <a:rPr lang="en-US" sz="2800" dirty="0"/>
              <a:t>These Separation Benefits include:</a:t>
            </a:r>
          </a:p>
          <a:p>
            <a:pPr lvl="1" fontAlgn="t"/>
            <a:r>
              <a:rPr lang="en-US" dirty="0"/>
              <a:t>Readjustment pay under former 10 U.S.C. 687 and 3814a</a:t>
            </a:r>
          </a:p>
          <a:p>
            <a:pPr lvl="1" fontAlgn="t"/>
            <a:r>
              <a:rPr lang="en-US" dirty="0"/>
              <a:t>Non-disability severance pay under former 10 U.S.C. 359, 360, 859, and 860</a:t>
            </a:r>
          </a:p>
          <a:p>
            <a:pPr lvl="1" fontAlgn="t"/>
            <a:r>
              <a:rPr lang="en-US" dirty="0"/>
              <a:t>Separation pay under </a:t>
            </a:r>
            <a:r>
              <a:rPr lang="en-US" dirty="0">
                <a:hlinkClick r:id="rId3"/>
              </a:rPr>
              <a:t>10 U.S.C. 1174</a:t>
            </a:r>
            <a:endParaRPr lang="en-US" dirty="0"/>
          </a:p>
          <a:p>
            <a:pPr lvl="1" fontAlgn="t"/>
            <a:r>
              <a:rPr lang="en-US" dirty="0"/>
              <a:t>Reservists’ involuntary separation pay (RISP)</a:t>
            </a:r>
          </a:p>
          <a:p>
            <a:pPr lvl="1" fontAlgn="t"/>
            <a:r>
              <a:rPr lang="en-US" dirty="0"/>
              <a:t>Special separation benefit (SSB) under </a:t>
            </a:r>
            <a:r>
              <a:rPr lang="en-US" dirty="0">
                <a:hlinkClick r:id="rId4"/>
              </a:rPr>
              <a:t>10 U.S.C. 1174a</a:t>
            </a:r>
            <a:endParaRPr lang="en-US" dirty="0"/>
          </a:p>
          <a:p>
            <a:pPr lvl="1" fontAlgn="t"/>
            <a:r>
              <a:rPr lang="en-US" dirty="0"/>
              <a:t>Voluntary separation pay (VSP) under </a:t>
            </a:r>
            <a:r>
              <a:rPr lang="en-US" dirty="0">
                <a:hlinkClick r:id="rId5"/>
              </a:rPr>
              <a:t>10 U.S.C. 1175a</a:t>
            </a:r>
            <a:endParaRPr lang="en-US" dirty="0"/>
          </a:p>
          <a:p>
            <a:pPr lvl="1" fontAlgn="t"/>
            <a:r>
              <a:rPr lang="en-US" dirty="0"/>
              <a:t>Disability severance pay under </a:t>
            </a:r>
            <a:r>
              <a:rPr lang="en-US" dirty="0">
                <a:hlinkClick r:id="rId6"/>
              </a:rPr>
              <a:t>10 U.S.C. 1212</a:t>
            </a:r>
            <a:endParaRPr lang="en-US" dirty="0"/>
          </a:p>
          <a:p>
            <a:endParaRPr lang="en-US" dirty="0"/>
          </a:p>
        </p:txBody>
      </p:sp>
      <p:sp>
        <p:nvSpPr>
          <p:cNvPr id="4" name="Date Placeholder 3">
            <a:extLst>
              <a:ext uri="{FF2B5EF4-FFF2-40B4-BE49-F238E27FC236}">
                <a16:creationId xmlns:a16="http://schemas.microsoft.com/office/drawing/2014/main" id="{7D641E0E-3FEC-4575-8E6F-FD5BEF98DA9B}"/>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66C3EFE-D3DF-4C7E-8D34-D1B6B3E4F97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1F40C9D-92AB-42AA-9FB1-6F5D99AF0D37}"/>
              </a:ext>
            </a:extLst>
          </p:cNvPr>
          <p:cNvSpPr>
            <a:spLocks noGrp="1"/>
          </p:cNvSpPr>
          <p:nvPr>
            <p:ph type="sldNum" sz="quarter" idx="12"/>
          </p:nvPr>
        </p:nvSpPr>
        <p:spPr/>
        <p:txBody>
          <a:bodyPr/>
          <a:lstStyle/>
          <a:p>
            <a:fld id="{AF430988-647E-4517-B70E-776822506EBB}" type="slidenum">
              <a:rPr lang="en-US" smtClean="0"/>
              <a:pPr/>
              <a:t>29</a:t>
            </a:fld>
            <a:endParaRPr lang="en-US" dirty="0"/>
          </a:p>
        </p:txBody>
      </p:sp>
    </p:spTree>
    <p:extLst>
      <p:ext uri="{BB962C8B-B14F-4D97-AF65-F5344CB8AC3E}">
        <p14:creationId xmlns:p14="http://schemas.microsoft.com/office/powerpoint/2010/main" val="228611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745C-63D6-499B-970A-C7AE749746C3}"/>
              </a:ext>
            </a:extLst>
          </p:cNvPr>
          <p:cNvSpPr>
            <a:spLocks noGrp="1"/>
          </p:cNvSpPr>
          <p:nvPr>
            <p:ph type="title"/>
          </p:nvPr>
        </p:nvSpPr>
        <p:spPr/>
        <p:txBody>
          <a:bodyPr/>
          <a:lstStyle/>
          <a:p>
            <a:r>
              <a:rPr lang="en-US" dirty="0"/>
              <a:t>Welcome to the August 2020</a:t>
            </a:r>
            <a:br>
              <a:rPr lang="en-US" dirty="0"/>
            </a:br>
            <a:r>
              <a:rPr lang="en-US" dirty="0"/>
              <a:t>Compensation Service Quality Call</a:t>
            </a:r>
          </a:p>
        </p:txBody>
      </p:sp>
      <p:sp>
        <p:nvSpPr>
          <p:cNvPr id="3" name="Text Placeholder 2">
            <a:extLst>
              <a:ext uri="{FF2B5EF4-FFF2-40B4-BE49-F238E27FC236}">
                <a16:creationId xmlns:a16="http://schemas.microsoft.com/office/drawing/2014/main" id="{ADEC969E-7443-48FE-AEB6-AA4FF7C64E25}"/>
              </a:ext>
            </a:extLst>
          </p:cNvPr>
          <p:cNvSpPr>
            <a:spLocks noGrp="1"/>
          </p:cNvSpPr>
          <p:nvPr>
            <p:ph type="body" idx="1"/>
          </p:nvPr>
        </p:nvSpPr>
        <p:spPr/>
        <p:txBody>
          <a:bodyPr/>
          <a:lstStyle/>
          <a:p>
            <a:r>
              <a:rPr lang="en-US" dirty="0"/>
              <a:t>Robert Johnson</a:t>
            </a:r>
          </a:p>
          <a:p>
            <a:r>
              <a:rPr lang="en-US" dirty="0"/>
              <a:t>Senior Quality Review Specialist</a:t>
            </a:r>
          </a:p>
          <a:p>
            <a:r>
              <a:rPr lang="en-US" dirty="0"/>
              <a:t>Quality Review Team, Quality Assurance</a:t>
            </a:r>
          </a:p>
        </p:txBody>
      </p:sp>
      <p:sp>
        <p:nvSpPr>
          <p:cNvPr id="4" name="Date Placeholder 3">
            <a:extLst>
              <a:ext uri="{FF2B5EF4-FFF2-40B4-BE49-F238E27FC236}">
                <a16:creationId xmlns:a16="http://schemas.microsoft.com/office/drawing/2014/main" id="{3AEB7968-D4AA-4F8B-ABCF-102773382D82}"/>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2744782-1EC5-443A-BAA1-F7577F647601}"/>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3208440A-0C17-4E8F-8B36-FA0123CA1607}"/>
              </a:ext>
            </a:extLst>
          </p:cNvPr>
          <p:cNvSpPr>
            <a:spLocks noGrp="1"/>
          </p:cNvSpPr>
          <p:nvPr>
            <p:ph type="sldNum" sz="quarter" idx="12"/>
          </p:nvPr>
        </p:nvSpPr>
        <p:spPr/>
        <p:txBody>
          <a:bodyPr/>
          <a:lstStyle/>
          <a:p>
            <a:fld id="{AF430988-647E-4517-B70E-776822506EBB}" type="slidenum">
              <a:rPr lang="en-US" smtClean="0"/>
              <a:pPr/>
              <a:t>3</a:t>
            </a:fld>
            <a:endParaRPr lang="en-US" dirty="0"/>
          </a:p>
        </p:txBody>
      </p:sp>
    </p:spTree>
    <p:extLst>
      <p:ext uri="{BB962C8B-B14F-4D97-AF65-F5344CB8AC3E}">
        <p14:creationId xmlns:p14="http://schemas.microsoft.com/office/powerpoint/2010/main" val="3400784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2028-AAD4-4DCF-8C79-7C511AB7D590}"/>
              </a:ext>
            </a:extLst>
          </p:cNvPr>
          <p:cNvSpPr>
            <a:spLocks noGrp="1"/>
          </p:cNvSpPr>
          <p:nvPr>
            <p:ph type="title"/>
          </p:nvPr>
        </p:nvSpPr>
        <p:spPr/>
        <p:txBody>
          <a:bodyPr/>
          <a:lstStyle/>
          <a:p>
            <a:r>
              <a:rPr lang="en-US" dirty="0"/>
              <a:t>Improper Payment</a:t>
            </a:r>
          </a:p>
        </p:txBody>
      </p:sp>
      <p:sp>
        <p:nvSpPr>
          <p:cNvPr id="3" name="Content Placeholder 2">
            <a:extLst>
              <a:ext uri="{FF2B5EF4-FFF2-40B4-BE49-F238E27FC236}">
                <a16:creationId xmlns:a16="http://schemas.microsoft.com/office/drawing/2014/main" id="{81351517-21D1-48E8-A8E0-69560F7BE918}"/>
              </a:ext>
            </a:extLst>
          </p:cNvPr>
          <p:cNvSpPr>
            <a:spLocks noGrp="1"/>
          </p:cNvSpPr>
          <p:nvPr>
            <p:ph idx="1"/>
          </p:nvPr>
        </p:nvSpPr>
        <p:spPr/>
        <p:txBody>
          <a:bodyPr>
            <a:normAutofit/>
          </a:bodyPr>
          <a:lstStyle/>
          <a:p>
            <a:r>
              <a:rPr lang="en-US" dirty="0"/>
              <a:t>If recoupment of Separation or Severance Pay is required and VA fails to do so, then this constitutes an improper payment because the Veteran was not eligible for the payment that he/she received</a:t>
            </a:r>
          </a:p>
          <a:p>
            <a:endParaRPr lang="en-US" dirty="0"/>
          </a:p>
          <a:p>
            <a:r>
              <a:rPr lang="en-US" dirty="0"/>
              <a:t>Impact of Separation/Severance Pay improper payments</a:t>
            </a:r>
          </a:p>
          <a:p>
            <a:pPr lvl="1"/>
            <a:r>
              <a:rPr lang="en-US" sz="2600" dirty="0"/>
              <a:t>Rework</a:t>
            </a:r>
          </a:p>
          <a:p>
            <a:pPr lvl="1"/>
            <a:r>
              <a:rPr lang="en-US" sz="2600" dirty="0"/>
              <a:t>Potential for hardship on the Veteran</a:t>
            </a:r>
          </a:p>
          <a:p>
            <a:pPr lvl="1"/>
            <a:r>
              <a:rPr lang="en-US" sz="2600" dirty="0"/>
              <a:t>VA collects data and reports certain improper payments to stakeholders</a:t>
            </a:r>
          </a:p>
          <a:p>
            <a:endParaRPr lang="en-US" sz="2000" dirty="0">
              <a:highlight>
                <a:srgbClr val="FFFF00"/>
              </a:highlight>
            </a:endParaRPr>
          </a:p>
        </p:txBody>
      </p:sp>
      <p:sp>
        <p:nvSpPr>
          <p:cNvPr id="4" name="Date Placeholder 3">
            <a:extLst>
              <a:ext uri="{FF2B5EF4-FFF2-40B4-BE49-F238E27FC236}">
                <a16:creationId xmlns:a16="http://schemas.microsoft.com/office/drawing/2014/main" id="{CE062384-A6D9-43EB-ABB3-01AACE4712CE}"/>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4460DE9E-7001-4535-9E5B-9CC37EDC85CA}"/>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CE0B152-8F7E-47E2-9EE2-26ED7DBC40A8}"/>
              </a:ext>
            </a:extLst>
          </p:cNvPr>
          <p:cNvSpPr>
            <a:spLocks noGrp="1"/>
          </p:cNvSpPr>
          <p:nvPr>
            <p:ph type="sldNum" sz="quarter" idx="12"/>
          </p:nvPr>
        </p:nvSpPr>
        <p:spPr/>
        <p:txBody>
          <a:bodyPr/>
          <a:lstStyle/>
          <a:p>
            <a:fld id="{AF430988-647E-4517-B70E-776822506EBB}" type="slidenum">
              <a:rPr lang="en-US" smtClean="0"/>
              <a:pPr/>
              <a:t>30</a:t>
            </a:fld>
            <a:endParaRPr lang="en-US" dirty="0"/>
          </a:p>
        </p:txBody>
      </p:sp>
    </p:spTree>
    <p:extLst>
      <p:ext uri="{BB962C8B-B14F-4D97-AF65-F5344CB8AC3E}">
        <p14:creationId xmlns:p14="http://schemas.microsoft.com/office/powerpoint/2010/main" val="3412951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3EC4-937B-463A-BC84-5292BB333592}"/>
              </a:ext>
            </a:extLst>
          </p:cNvPr>
          <p:cNvSpPr>
            <a:spLocks noGrp="1"/>
          </p:cNvSpPr>
          <p:nvPr>
            <p:ph type="title"/>
          </p:nvPr>
        </p:nvSpPr>
        <p:spPr/>
        <p:txBody>
          <a:bodyPr/>
          <a:lstStyle/>
          <a:p>
            <a:r>
              <a:rPr lang="en-US" dirty="0"/>
              <a:t>Claim Review for Separation Benefits</a:t>
            </a:r>
          </a:p>
        </p:txBody>
      </p:sp>
      <p:sp>
        <p:nvSpPr>
          <p:cNvPr id="3" name="Content Placeholder 2">
            <a:extLst>
              <a:ext uri="{FF2B5EF4-FFF2-40B4-BE49-F238E27FC236}">
                <a16:creationId xmlns:a16="http://schemas.microsoft.com/office/drawing/2014/main" id="{B7A1B0F8-A99E-41FC-90B2-F8F7E54608CB}"/>
              </a:ext>
            </a:extLst>
          </p:cNvPr>
          <p:cNvSpPr>
            <a:spLocks noGrp="1"/>
          </p:cNvSpPr>
          <p:nvPr>
            <p:ph idx="1"/>
          </p:nvPr>
        </p:nvSpPr>
        <p:spPr/>
        <p:txBody>
          <a:bodyPr/>
          <a:lstStyle/>
          <a:p>
            <a:r>
              <a:rPr lang="en-US" dirty="0"/>
              <a:t>M21-1 III.v.4.B.1.b – </a:t>
            </a:r>
            <a:r>
              <a:rPr lang="en-US" i="1" dirty="0"/>
              <a:t>Determining Whether a Veteran Received Separation Benefits </a:t>
            </a:r>
            <a:r>
              <a:rPr lang="en-US" dirty="0"/>
              <a:t>provides a list of indicators that the Veteran was paid Separation or Severance Pay</a:t>
            </a:r>
          </a:p>
          <a:p>
            <a:pPr lvl="1"/>
            <a:r>
              <a:rPr lang="en-US" dirty="0"/>
              <a:t>Typical indicators in the claims folder</a:t>
            </a:r>
          </a:p>
          <a:p>
            <a:pPr lvl="1"/>
            <a:r>
              <a:rPr lang="en-US" dirty="0"/>
              <a:t>The notes in this reference refer to </a:t>
            </a:r>
            <a:r>
              <a:rPr lang="en-US" b="1" i="1" dirty="0"/>
              <a:t>Separation Program Designator (SPD) Codes</a:t>
            </a:r>
            <a:r>
              <a:rPr lang="en-US" dirty="0"/>
              <a:t>, and the notes provide a link to the list</a:t>
            </a:r>
          </a:p>
          <a:p>
            <a:pPr marL="457200" lvl="1" indent="0">
              <a:buNone/>
            </a:pPr>
            <a:endParaRPr lang="en-US" b="1" dirty="0"/>
          </a:p>
          <a:p>
            <a:r>
              <a:rPr lang="en-US" dirty="0"/>
              <a:t>M21-1 III.v.4.B.2.b – </a:t>
            </a:r>
            <a:r>
              <a:rPr lang="en-US" i="1" dirty="0"/>
              <a:t>Confirming the Amount of the Separation Benefit </a:t>
            </a:r>
            <a:r>
              <a:rPr lang="en-US" dirty="0"/>
              <a:t>outlines steps needed to confirm the amount and type of Separation Benefit</a:t>
            </a:r>
            <a:endParaRPr lang="en-US" i="1" dirty="0"/>
          </a:p>
          <a:p>
            <a:endParaRPr lang="en-US" i="1" dirty="0"/>
          </a:p>
        </p:txBody>
      </p:sp>
      <p:sp>
        <p:nvSpPr>
          <p:cNvPr id="4" name="Date Placeholder 3">
            <a:extLst>
              <a:ext uri="{FF2B5EF4-FFF2-40B4-BE49-F238E27FC236}">
                <a16:creationId xmlns:a16="http://schemas.microsoft.com/office/drawing/2014/main" id="{5BAE531B-B1B5-4293-A0DE-BBD5CDF56ED4}"/>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3762A16-B130-483E-89E2-10C1506F1711}"/>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4D2B877-EE46-4965-8877-A9B4058B1740}"/>
              </a:ext>
            </a:extLst>
          </p:cNvPr>
          <p:cNvSpPr>
            <a:spLocks noGrp="1"/>
          </p:cNvSpPr>
          <p:nvPr>
            <p:ph type="sldNum" sz="quarter" idx="12"/>
          </p:nvPr>
        </p:nvSpPr>
        <p:spPr/>
        <p:txBody>
          <a:bodyPr/>
          <a:lstStyle/>
          <a:p>
            <a:fld id="{AF430988-647E-4517-B70E-776822506EBB}" type="slidenum">
              <a:rPr lang="en-US" smtClean="0"/>
              <a:pPr/>
              <a:t>31</a:t>
            </a:fld>
            <a:endParaRPr lang="en-US" dirty="0"/>
          </a:p>
        </p:txBody>
      </p:sp>
    </p:spTree>
    <p:extLst>
      <p:ext uri="{BB962C8B-B14F-4D97-AF65-F5344CB8AC3E}">
        <p14:creationId xmlns:p14="http://schemas.microsoft.com/office/powerpoint/2010/main" val="1005487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B5E1-F445-4F65-ACF9-54CC56293499}"/>
              </a:ext>
            </a:extLst>
          </p:cNvPr>
          <p:cNvSpPr>
            <a:spLocks noGrp="1"/>
          </p:cNvSpPr>
          <p:nvPr>
            <p:ph type="title"/>
          </p:nvPr>
        </p:nvSpPr>
        <p:spPr/>
        <p:txBody>
          <a:bodyPr/>
          <a:lstStyle/>
          <a:p>
            <a:r>
              <a:rPr lang="en-US" dirty="0"/>
              <a:t>Potential Separation Benefits Examples</a:t>
            </a:r>
          </a:p>
        </p:txBody>
      </p:sp>
      <p:sp>
        <p:nvSpPr>
          <p:cNvPr id="4" name="Date Placeholder 3">
            <a:extLst>
              <a:ext uri="{FF2B5EF4-FFF2-40B4-BE49-F238E27FC236}">
                <a16:creationId xmlns:a16="http://schemas.microsoft.com/office/drawing/2014/main" id="{C8ECB963-B219-4DDE-ACA5-D3DB45DFD07F}"/>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86F72D26-AECF-4A2F-B0ED-291B690B4257}"/>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0D164F1A-5D4E-42C5-AC58-BBA55359F9AB}"/>
              </a:ext>
            </a:extLst>
          </p:cNvPr>
          <p:cNvSpPr>
            <a:spLocks noGrp="1"/>
          </p:cNvSpPr>
          <p:nvPr>
            <p:ph type="sldNum" sz="quarter" idx="12"/>
          </p:nvPr>
        </p:nvSpPr>
        <p:spPr/>
        <p:txBody>
          <a:bodyPr/>
          <a:lstStyle/>
          <a:p>
            <a:fld id="{AF430988-647E-4517-B70E-776822506EBB}" type="slidenum">
              <a:rPr lang="en-US" smtClean="0"/>
              <a:pPr/>
              <a:t>32</a:t>
            </a:fld>
            <a:endParaRPr lang="en-US" dirty="0"/>
          </a:p>
        </p:txBody>
      </p:sp>
      <p:pic>
        <p:nvPicPr>
          <p:cNvPr id="3" name="Picture 2">
            <a:extLst>
              <a:ext uri="{FF2B5EF4-FFF2-40B4-BE49-F238E27FC236}">
                <a16:creationId xmlns:a16="http://schemas.microsoft.com/office/drawing/2014/main" id="{11A22385-4959-487E-9DFB-89D47B5617A4}"/>
              </a:ext>
            </a:extLst>
          </p:cNvPr>
          <p:cNvPicPr>
            <a:picLocks noChangeAspect="1"/>
          </p:cNvPicPr>
          <p:nvPr/>
        </p:nvPicPr>
        <p:blipFill>
          <a:blip r:embed="rId2"/>
          <a:stretch>
            <a:fillRect/>
          </a:stretch>
        </p:blipFill>
        <p:spPr>
          <a:xfrm>
            <a:off x="419100" y="1963346"/>
            <a:ext cx="11353800" cy="4322123"/>
          </a:xfrm>
          <a:prstGeom prst="rect">
            <a:avLst/>
          </a:prstGeom>
        </p:spPr>
      </p:pic>
    </p:spTree>
    <p:extLst>
      <p:ext uri="{BB962C8B-B14F-4D97-AF65-F5344CB8AC3E}">
        <p14:creationId xmlns:p14="http://schemas.microsoft.com/office/powerpoint/2010/main" val="3544047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FA5D-AD55-4E7A-9FBA-0E8965670210}"/>
              </a:ext>
            </a:extLst>
          </p:cNvPr>
          <p:cNvSpPr>
            <a:spLocks noGrp="1"/>
          </p:cNvSpPr>
          <p:nvPr>
            <p:ph type="title"/>
          </p:nvPr>
        </p:nvSpPr>
        <p:spPr/>
        <p:txBody>
          <a:bodyPr/>
          <a:lstStyle/>
          <a:p>
            <a:r>
              <a:rPr lang="en-US" dirty="0"/>
              <a:t>Potential Separation Benefits Examples</a:t>
            </a:r>
          </a:p>
        </p:txBody>
      </p:sp>
      <p:sp>
        <p:nvSpPr>
          <p:cNvPr id="4" name="Date Placeholder 3">
            <a:extLst>
              <a:ext uri="{FF2B5EF4-FFF2-40B4-BE49-F238E27FC236}">
                <a16:creationId xmlns:a16="http://schemas.microsoft.com/office/drawing/2014/main" id="{CEBEBFEE-4F19-4DD9-A2C7-986BC734D59D}"/>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A85C5F0E-B33C-489E-AF1B-9E7E597A5129}"/>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C947321-1A2A-431F-986F-1EDE009125AF}"/>
              </a:ext>
            </a:extLst>
          </p:cNvPr>
          <p:cNvSpPr>
            <a:spLocks noGrp="1"/>
          </p:cNvSpPr>
          <p:nvPr>
            <p:ph type="sldNum" sz="quarter" idx="12"/>
          </p:nvPr>
        </p:nvSpPr>
        <p:spPr/>
        <p:txBody>
          <a:bodyPr/>
          <a:lstStyle/>
          <a:p>
            <a:fld id="{AF430988-647E-4517-B70E-776822506EBB}" type="slidenum">
              <a:rPr lang="en-US" smtClean="0"/>
              <a:pPr/>
              <a:t>33</a:t>
            </a:fld>
            <a:endParaRPr lang="en-US" dirty="0"/>
          </a:p>
        </p:txBody>
      </p:sp>
      <p:pic>
        <p:nvPicPr>
          <p:cNvPr id="9" name="Picture 8">
            <a:extLst>
              <a:ext uri="{FF2B5EF4-FFF2-40B4-BE49-F238E27FC236}">
                <a16:creationId xmlns:a16="http://schemas.microsoft.com/office/drawing/2014/main" id="{7EDC4C91-EF3D-4E66-B683-6066E5ECCD26}"/>
              </a:ext>
            </a:extLst>
          </p:cNvPr>
          <p:cNvPicPr>
            <a:picLocks noChangeAspect="1"/>
          </p:cNvPicPr>
          <p:nvPr/>
        </p:nvPicPr>
        <p:blipFill>
          <a:blip r:embed="rId2"/>
          <a:stretch>
            <a:fillRect/>
          </a:stretch>
        </p:blipFill>
        <p:spPr>
          <a:xfrm>
            <a:off x="156519" y="1914103"/>
            <a:ext cx="11878962" cy="4330178"/>
          </a:xfrm>
          <a:prstGeom prst="rect">
            <a:avLst/>
          </a:prstGeom>
        </p:spPr>
      </p:pic>
    </p:spTree>
    <p:extLst>
      <p:ext uri="{BB962C8B-B14F-4D97-AF65-F5344CB8AC3E}">
        <p14:creationId xmlns:p14="http://schemas.microsoft.com/office/powerpoint/2010/main" val="2952095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25593-6B8B-4AFB-9674-31BA364AF7B7}"/>
              </a:ext>
            </a:extLst>
          </p:cNvPr>
          <p:cNvSpPr>
            <a:spLocks noGrp="1"/>
          </p:cNvSpPr>
          <p:nvPr>
            <p:ph type="title"/>
          </p:nvPr>
        </p:nvSpPr>
        <p:spPr/>
        <p:txBody>
          <a:bodyPr/>
          <a:lstStyle/>
          <a:p>
            <a:r>
              <a:rPr lang="en-US" dirty="0"/>
              <a:t>Potential Separation Benefits Examples</a:t>
            </a:r>
          </a:p>
        </p:txBody>
      </p:sp>
      <p:sp>
        <p:nvSpPr>
          <p:cNvPr id="4" name="Date Placeholder 3">
            <a:extLst>
              <a:ext uri="{FF2B5EF4-FFF2-40B4-BE49-F238E27FC236}">
                <a16:creationId xmlns:a16="http://schemas.microsoft.com/office/drawing/2014/main" id="{972651A6-3F81-414A-845E-C0846A7605F5}"/>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0218EEA5-0494-43F2-831E-3EBD1C3FEAC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9E5D526-B38A-48F7-84BF-35882BA9160C}"/>
              </a:ext>
            </a:extLst>
          </p:cNvPr>
          <p:cNvSpPr>
            <a:spLocks noGrp="1"/>
          </p:cNvSpPr>
          <p:nvPr>
            <p:ph type="sldNum" sz="quarter" idx="12"/>
          </p:nvPr>
        </p:nvSpPr>
        <p:spPr/>
        <p:txBody>
          <a:bodyPr/>
          <a:lstStyle/>
          <a:p>
            <a:fld id="{AF430988-647E-4517-B70E-776822506EBB}" type="slidenum">
              <a:rPr lang="en-US" smtClean="0"/>
              <a:pPr/>
              <a:t>34</a:t>
            </a:fld>
            <a:endParaRPr lang="en-US" dirty="0"/>
          </a:p>
        </p:txBody>
      </p:sp>
      <p:pic>
        <p:nvPicPr>
          <p:cNvPr id="7" name="Picture 6">
            <a:extLst>
              <a:ext uri="{FF2B5EF4-FFF2-40B4-BE49-F238E27FC236}">
                <a16:creationId xmlns:a16="http://schemas.microsoft.com/office/drawing/2014/main" id="{D099F113-66A2-4E42-9931-F43CEE25FFA1}"/>
              </a:ext>
            </a:extLst>
          </p:cNvPr>
          <p:cNvPicPr>
            <a:picLocks noChangeAspect="1"/>
          </p:cNvPicPr>
          <p:nvPr/>
        </p:nvPicPr>
        <p:blipFill>
          <a:blip r:embed="rId2"/>
          <a:stretch>
            <a:fillRect/>
          </a:stretch>
        </p:blipFill>
        <p:spPr>
          <a:xfrm>
            <a:off x="127686" y="1988027"/>
            <a:ext cx="11936627" cy="4058968"/>
          </a:xfrm>
          <a:prstGeom prst="rect">
            <a:avLst/>
          </a:prstGeom>
        </p:spPr>
      </p:pic>
    </p:spTree>
    <p:extLst>
      <p:ext uri="{BB962C8B-B14F-4D97-AF65-F5344CB8AC3E}">
        <p14:creationId xmlns:p14="http://schemas.microsoft.com/office/powerpoint/2010/main" val="2541947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2E47-0A9D-4CBD-9D67-124A428DDE10}"/>
              </a:ext>
            </a:extLst>
          </p:cNvPr>
          <p:cNvSpPr>
            <a:spLocks noGrp="1"/>
          </p:cNvSpPr>
          <p:nvPr>
            <p:ph type="title"/>
          </p:nvPr>
        </p:nvSpPr>
        <p:spPr/>
        <p:txBody>
          <a:bodyPr/>
          <a:lstStyle/>
          <a:p>
            <a:r>
              <a:rPr lang="en-US" dirty="0"/>
              <a:t>Unverified Separation Benefits</a:t>
            </a:r>
          </a:p>
        </p:txBody>
      </p:sp>
      <p:sp>
        <p:nvSpPr>
          <p:cNvPr id="3" name="Content Placeholder 2">
            <a:extLst>
              <a:ext uri="{FF2B5EF4-FFF2-40B4-BE49-F238E27FC236}">
                <a16:creationId xmlns:a16="http://schemas.microsoft.com/office/drawing/2014/main" id="{F4B26C77-DB9A-49C5-9390-6D853DF890C8}"/>
              </a:ext>
            </a:extLst>
          </p:cNvPr>
          <p:cNvSpPr>
            <a:spLocks noGrp="1"/>
          </p:cNvSpPr>
          <p:nvPr>
            <p:ph idx="1"/>
          </p:nvPr>
        </p:nvSpPr>
        <p:spPr/>
        <p:txBody>
          <a:bodyPr>
            <a:normAutofit lnSpcReduction="10000"/>
          </a:bodyPr>
          <a:lstStyle/>
          <a:p>
            <a:pPr marL="0" indent="0">
              <a:buNone/>
            </a:pPr>
            <a:r>
              <a:rPr lang="en-US" dirty="0"/>
              <a:t>If there’s an indication of Separation/Severance pay, but the amount/payment has not been confirmed, do </a:t>
            </a:r>
            <a:r>
              <a:rPr lang="en-US" b="1" i="1" dirty="0">
                <a:effectLst>
                  <a:outerShdw blurRad="38100" dist="38100" dir="2700000" algn="tl">
                    <a:srgbClr val="000000">
                      <a:alpha val="43137"/>
                    </a:srgbClr>
                  </a:outerShdw>
                </a:effectLst>
              </a:rPr>
              <a:t>not</a:t>
            </a:r>
            <a:r>
              <a:rPr lang="en-US" dirty="0"/>
              <a:t> postpone promulgation of a rating decision while waiting for verification</a:t>
            </a:r>
          </a:p>
          <a:p>
            <a:pPr lvl="1" fontAlgn="t">
              <a:buFont typeface="Arial" panose="020B0604020202020204" pitchFamily="34" charset="0"/>
              <a:buChar char="•"/>
            </a:pPr>
            <a:r>
              <a:rPr lang="en-US" dirty="0"/>
              <a:t>Promulgate the rating decision using the </a:t>
            </a:r>
            <a:r>
              <a:rPr lang="en-US" b="1" i="1" dirty="0">
                <a:effectLst>
                  <a:outerShdw blurRad="38100" dist="38100" dir="2700000" algn="tl">
                    <a:srgbClr val="000000">
                      <a:alpha val="43137"/>
                    </a:srgbClr>
                  </a:outerShdw>
                </a:effectLst>
              </a:rPr>
              <a:t>unverified</a:t>
            </a:r>
            <a:r>
              <a:rPr lang="en-US" dirty="0"/>
              <a:t> amount of the separation Benefit, if available</a:t>
            </a:r>
          </a:p>
          <a:p>
            <a:pPr lvl="2" fontAlgn="t">
              <a:lnSpc>
                <a:spcPct val="100000"/>
              </a:lnSpc>
              <a:buFont typeface="Courier New" panose="02070309020205020404" pitchFamily="49" charset="0"/>
              <a:buChar char="o"/>
            </a:pPr>
            <a:r>
              <a:rPr lang="en-US" dirty="0">
                <a:solidFill>
                  <a:srgbClr val="FF0000"/>
                </a:solidFill>
                <a:effectLst>
                  <a:outerShdw blurRad="38100" dist="38100" dir="2700000" algn="tl">
                    <a:srgbClr val="000000">
                      <a:alpha val="43137"/>
                    </a:srgbClr>
                  </a:outerShdw>
                </a:effectLst>
              </a:rPr>
              <a:t>Establish an EP 290 to control for a response to the request submitted through AskDFAS</a:t>
            </a:r>
          </a:p>
          <a:p>
            <a:pPr lvl="1" fontAlgn="t">
              <a:buFont typeface="Arial" panose="020B0604020202020204" pitchFamily="34" charset="0"/>
              <a:buChar char="•"/>
            </a:pPr>
            <a:r>
              <a:rPr lang="en-US" dirty="0"/>
              <a:t>If no amount is of record (in, for example, Share or on the Veteran’s application for benefits or </a:t>
            </a:r>
            <a:r>
              <a:rPr lang="en-US" i="1" dirty="0"/>
              <a:t>DD Form 214</a:t>
            </a:r>
            <a:r>
              <a:rPr lang="en-US" dirty="0"/>
              <a:t>), </a:t>
            </a:r>
          </a:p>
          <a:p>
            <a:pPr lvl="2" fontAlgn="t">
              <a:buFont typeface="Courier New" panose="02070309020205020404" pitchFamily="49" charset="0"/>
              <a:buChar char="o"/>
            </a:pPr>
            <a:r>
              <a:rPr lang="en-US" dirty="0"/>
              <a:t>Use $99,999.00 as the amount of the Separation Benefit, and</a:t>
            </a:r>
          </a:p>
          <a:p>
            <a:pPr lvl="2" fontAlgn="t">
              <a:buFont typeface="Courier New" panose="02070309020205020404" pitchFamily="49" charset="0"/>
              <a:buChar char="o"/>
            </a:pPr>
            <a:r>
              <a:rPr lang="en-US" dirty="0"/>
              <a:t>Establish an EP 290 to control for a response to the request submitted through AskDFAS</a:t>
            </a:r>
          </a:p>
          <a:p>
            <a:pPr marL="914400" lvl="2" indent="0" fontAlgn="t">
              <a:buNone/>
            </a:pPr>
            <a:endParaRPr lang="en-US" dirty="0"/>
          </a:p>
          <a:p>
            <a:pPr lvl="1">
              <a:buClr>
                <a:srgbClr val="FF0000"/>
              </a:buClr>
              <a:buFont typeface="Wingdings" panose="05000000000000000000" pitchFamily="2" charset="2"/>
              <a:buChar char="v"/>
            </a:pPr>
            <a:r>
              <a:rPr lang="en-US" dirty="0"/>
              <a:t>M21-1, III.v.4.B.2.b – Step 17</a:t>
            </a:r>
          </a:p>
        </p:txBody>
      </p:sp>
      <p:sp>
        <p:nvSpPr>
          <p:cNvPr id="4" name="Date Placeholder 3">
            <a:extLst>
              <a:ext uri="{FF2B5EF4-FFF2-40B4-BE49-F238E27FC236}">
                <a16:creationId xmlns:a16="http://schemas.microsoft.com/office/drawing/2014/main" id="{D6BB5949-8507-4D28-9B77-21C51888B955}"/>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64C26DD-C1C1-4EC7-A41C-A37552098E1C}"/>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4D583CE-CB48-4219-AE7C-61C910CE6B38}"/>
              </a:ext>
            </a:extLst>
          </p:cNvPr>
          <p:cNvSpPr>
            <a:spLocks noGrp="1"/>
          </p:cNvSpPr>
          <p:nvPr>
            <p:ph type="sldNum" sz="quarter" idx="12"/>
          </p:nvPr>
        </p:nvSpPr>
        <p:spPr/>
        <p:txBody>
          <a:bodyPr/>
          <a:lstStyle/>
          <a:p>
            <a:fld id="{AF430988-647E-4517-B70E-776822506EBB}" type="slidenum">
              <a:rPr lang="en-US" smtClean="0"/>
              <a:pPr/>
              <a:t>35</a:t>
            </a:fld>
            <a:endParaRPr lang="en-US" dirty="0"/>
          </a:p>
        </p:txBody>
      </p:sp>
    </p:spTree>
    <p:extLst>
      <p:ext uri="{BB962C8B-B14F-4D97-AF65-F5344CB8AC3E}">
        <p14:creationId xmlns:p14="http://schemas.microsoft.com/office/powerpoint/2010/main" val="3543003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2E47-0A9D-4CBD-9D67-124A428DDE10}"/>
              </a:ext>
            </a:extLst>
          </p:cNvPr>
          <p:cNvSpPr>
            <a:spLocks noGrp="1"/>
          </p:cNvSpPr>
          <p:nvPr>
            <p:ph type="title"/>
          </p:nvPr>
        </p:nvSpPr>
        <p:spPr/>
        <p:txBody>
          <a:bodyPr/>
          <a:lstStyle/>
          <a:p>
            <a:r>
              <a:rPr lang="en-US" dirty="0"/>
              <a:t>Separation Benefits:  Reminders</a:t>
            </a:r>
          </a:p>
        </p:txBody>
      </p:sp>
      <p:sp>
        <p:nvSpPr>
          <p:cNvPr id="3" name="Content Placeholder 2">
            <a:extLst>
              <a:ext uri="{FF2B5EF4-FFF2-40B4-BE49-F238E27FC236}">
                <a16:creationId xmlns:a16="http://schemas.microsoft.com/office/drawing/2014/main" id="{F4B26C77-DB9A-49C5-9390-6D853DF890C8}"/>
              </a:ext>
            </a:extLst>
          </p:cNvPr>
          <p:cNvSpPr>
            <a:spLocks noGrp="1"/>
          </p:cNvSpPr>
          <p:nvPr>
            <p:ph idx="1"/>
          </p:nvPr>
        </p:nvSpPr>
        <p:spPr/>
        <p:txBody>
          <a:bodyPr>
            <a:normAutofit/>
          </a:bodyPr>
          <a:lstStyle/>
          <a:p>
            <a:r>
              <a:rPr lang="en-US" dirty="0"/>
              <a:t>Review the application for benefits to determine if the Veteran disclosed having received a Separation Benefit</a:t>
            </a:r>
          </a:p>
          <a:p>
            <a:pPr marL="0" indent="0">
              <a:buNone/>
            </a:pPr>
            <a:endParaRPr lang="en-US" sz="1000" dirty="0"/>
          </a:p>
          <a:p>
            <a:r>
              <a:rPr lang="en-US" dirty="0"/>
              <a:t>Review the claims folder for DD 214 </a:t>
            </a:r>
            <a:r>
              <a:rPr lang="en-US" i="1" dirty="0"/>
              <a:t>and</a:t>
            </a:r>
            <a:r>
              <a:rPr lang="en-US" dirty="0"/>
              <a:t> DD 215, if service was verified using means that did not include obtaining a copy of the DD214, then a best practice would be to request a copy of the personnel records, or do a VIS check, to review for Separation Benefits</a:t>
            </a:r>
            <a:endParaRPr lang="en-US" dirty="0">
              <a:highlight>
                <a:srgbClr val="FFFF00"/>
              </a:highlight>
            </a:endParaRPr>
          </a:p>
          <a:p>
            <a:pPr marL="0" indent="0">
              <a:buNone/>
            </a:pPr>
            <a:endParaRPr lang="en-US" sz="800" dirty="0">
              <a:highlight>
                <a:srgbClr val="FFFF00"/>
              </a:highlight>
            </a:endParaRPr>
          </a:p>
          <a:p>
            <a:pPr lvl="1"/>
            <a:r>
              <a:rPr lang="en-US" dirty="0"/>
              <a:t>DD214 and 215 are typically located in the personnel records, but the documents may also be found in the Service Treatment Records (STRs) and/or Dental Records</a:t>
            </a:r>
          </a:p>
          <a:p>
            <a:pPr marL="0" indent="0">
              <a:buNone/>
            </a:pPr>
            <a:endParaRPr lang="en-US" dirty="0"/>
          </a:p>
        </p:txBody>
      </p:sp>
      <p:sp>
        <p:nvSpPr>
          <p:cNvPr id="4" name="Date Placeholder 3">
            <a:extLst>
              <a:ext uri="{FF2B5EF4-FFF2-40B4-BE49-F238E27FC236}">
                <a16:creationId xmlns:a16="http://schemas.microsoft.com/office/drawing/2014/main" id="{D6BB5949-8507-4D28-9B77-21C51888B955}"/>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64C26DD-C1C1-4EC7-A41C-A37552098E1C}"/>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4D583CE-CB48-4219-AE7C-61C910CE6B38}"/>
              </a:ext>
            </a:extLst>
          </p:cNvPr>
          <p:cNvSpPr>
            <a:spLocks noGrp="1"/>
          </p:cNvSpPr>
          <p:nvPr>
            <p:ph type="sldNum" sz="quarter" idx="12"/>
          </p:nvPr>
        </p:nvSpPr>
        <p:spPr/>
        <p:txBody>
          <a:bodyPr/>
          <a:lstStyle/>
          <a:p>
            <a:fld id="{AF430988-647E-4517-B70E-776822506EBB}" type="slidenum">
              <a:rPr lang="en-US" smtClean="0"/>
              <a:pPr/>
              <a:t>36</a:t>
            </a:fld>
            <a:endParaRPr lang="en-US" dirty="0"/>
          </a:p>
        </p:txBody>
      </p:sp>
    </p:spTree>
    <p:extLst>
      <p:ext uri="{BB962C8B-B14F-4D97-AF65-F5344CB8AC3E}">
        <p14:creationId xmlns:p14="http://schemas.microsoft.com/office/powerpoint/2010/main" val="1184262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2E47-0A9D-4CBD-9D67-124A428DDE10}"/>
              </a:ext>
            </a:extLst>
          </p:cNvPr>
          <p:cNvSpPr>
            <a:spLocks noGrp="1"/>
          </p:cNvSpPr>
          <p:nvPr>
            <p:ph type="title"/>
          </p:nvPr>
        </p:nvSpPr>
        <p:spPr/>
        <p:txBody>
          <a:bodyPr/>
          <a:lstStyle/>
          <a:p>
            <a:r>
              <a:rPr lang="en-US" dirty="0"/>
              <a:t>Separation Benefits:  Reminders</a:t>
            </a:r>
          </a:p>
        </p:txBody>
      </p:sp>
      <p:sp>
        <p:nvSpPr>
          <p:cNvPr id="3" name="Content Placeholder 2">
            <a:extLst>
              <a:ext uri="{FF2B5EF4-FFF2-40B4-BE49-F238E27FC236}">
                <a16:creationId xmlns:a16="http://schemas.microsoft.com/office/drawing/2014/main" id="{F4B26C77-DB9A-49C5-9390-6D853DF890C8}"/>
              </a:ext>
            </a:extLst>
          </p:cNvPr>
          <p:cNvSpPr>
            <a:spLocks noGrp="1"/>
          </p:cNvSpPr>
          <p:nvPr>
            <p:ph idx="1"/>
          </p:nvPr>
        </p:nvSpPr>
        <p:spPr/>
        <p:txBody>
          <a:bodyPr>
            <a:normAutofit/>
          </a:bodyPr>
          <a:lstStyle/>
          <a:p>
            <a:r>
              <a:rPr lang="en-US" dirty="0"/>
              <a:t>Check VIS – Review the ‘DFAS/CG Payments’ tab</a:t>
            </a:r>
          </a:p>
          <a:p>
            <a:endParaRPr lang="en-US" dirty="0"/>
          </a:p>
        </p:txBody>
      </p:sp>
      <p:sp>
        <p:nvSpPr>
          <p:cNvPr id="4" name="Date Placeholder 3">
            <a:extLst>
              <a:ext uri="{FF2B5EF4-FFF2-40B4-BE49-F238E27FC236}">
                <a16:creationId xmlns:a16="http://schemas.microsoft.com/office/drawing/2014/main" id="{D6BB5949-8507-4D28-9B77-21C51888B955}"/>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64C26DD-C1C1-4EC7-A41C-A37552098E1C}"/>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4D583CE-CB48-4219-AE7C-61C910CE6B38}"/>
              </a:ext>
            </a:extLst>
          </p:cNvPr>
          <p:cNvSpPr>
            <a:spLocks noGrp="1"/>
          </p:cNvSpPr>
          <p:nvPr>
            <p:ph type="sldNum" sz="quarter" idx="12"/>
          </p:nvPr>
        </p:nvSpPr>
        <p:spPr/>
        <p:txBody>
          <a:bodyPr/>
          <a:lstStyle/>
          <a:p>
            <a:fld id="{AF430988-647E-4517-B70E-776822506EBB}" type="slidenum">
              <a:rPr lang="en-US" smtClean="0"/>
              <a:pPr/>
              <a:t>37</a:t>
            </a:fld>
            <a:endParaRPr lang="en-US" dirty="0"/>
          </a:p>
        </p:txBody>
      </p:sp>
      <p:pic>
        <p:nvPicPr>
          <p:cNvPr id="8" name="Picture 7">
            <a:extLst>
              <a:ext uri="{FF2B5EF4-FFF2-40B4-BE49-F238E27FC236}">
                <a16:creationId xmlns:a16="http://schemas.microsoft.com/office/drawing/2014/main" id="{EC57A78F-D344-4B79-B87B-AADFDE97BCE3}"/>
              </a:ext>
            </a:extLst>
          </p:cNvPr>
          <p:cNvPicPr>
            <a:picLocks noChangeAspect="1"/>
          </p:cNvPicPr>
          <p:nvPr/>
        </p:nvPicPr>
        <p:blipFill>
          <a:blip r:embed="rId2"/>
          <a:stretch>
            <a:fillRect/>
          </a:stretch>
        </p:blipFill>
        <p:spPr>
          <a:xfrm>
            <a:off x="1292087" y="2514216"/>
            <a:ext cx="9978887" cy="3612552"/>
          </a:xfrm>
          <a:prstGeom prst="rect">
            <a:avLst/>
          </a:prstGeom>
        </p:spPr>
      </p:pic>
      <p:sp>
        <p:nvSpPr>
          <p:cNvPr id="10" name="Rectangle: Rounded Corners 9">
            <a:extLst>
              <a:ext uri="{FF2B5EF4-FFF2-40B4-BE49-F238E27FC236}">
                <a16:creationId xmlns:a16="http://schemas.microsoft.com/office/drawing/2014/main" id="{DC2D913B-7DB3-4EE3-AA70-20EBA3160270}"/>
              </a:ext>
            </a:extLst>
          </p:cNvPr>
          <p:cNvSpPr/>
          <p:nvPr/>
        </p:nvSpPr>
        <p:spPr>
          <a:xfrm>
            <a:off x="3213980" y="2761307"/>
            <a:ext cx="896293" cy="1810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E94C037C-EC6C-4AD9-B689-E6BA050201BE}"/>
              </a:ext>
            </a:extLst>
          </p:cNvPr>
          <p:cNvSpPr/>
          <p:nvPr/>
        </p:nvSpPr>
        <p:spPr>
          <a:xfrm>
            <a:off x="1331614" y="5521105"/>
            <a:ext cx="9939360" cy="7167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0853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3C3F-2939-4ABF-8C2A-E29E9CE63188}"/>
              </a:ext>
            </a:extLst>
          </p:cNvPr>
          <p:cNvSpPr>
            <a:spLocks noGrp="1"/>
          </p:cNvSpPr>
          <p:nvPr>
            <p:ph type="title"/>
          </p:nvPr>
        </p:nvSpPr>
        <p:spPr/>
        <p:txBody>
          <a:bodyPr/>
          <a:lstStyle/>
          <a:p>
            <a:r>
              <a:rPr lang="en-US" b="1" dirty="0"/>
              <a:t>Acceptable Clinical Evidence (ACE) Examinations</a:t>
            </a:r>
            <a:endParaRPr lang="en-US" dirty="0"/>
          </a:p>
        </p:txBody>
      </p:sp>
      <p:sp>
        <p:nvSpPr>
          <p:cNvPr id="3" name="Text Placeholder 2">
            <a:extLst>
              <a:ext uri="{FF2B5EF4-FFF2-40B4-BE49-F238E27FC236}">
                <a16:creationId xmlns:a16="http://schemas.microsoft.com/office/drawing/2014/main" id="{4AA63EDF-6E77-48D2-9BCE-A2CE2FCF87D6}"/>
              </a:ext>
            </a:extLst>
          </p:cNvPr>
          <p:cNvSpPr>
            <a:spLocks noGrp="1"/>
          </p:cNvSpPr>
          <p:nvPr>
            <p:ph type="body" idx="1"/>
          </p:nvPr>
        </p:nvSpPr>
        <p:spPr/>
        <p:txBody>
          <a:bodyPr/>
          <a:lstStyle/>
          <a:p>
            <a:r>
              <a:rPr lang="en-US" dirty="0"/>
              <a:t>Kelly Kennedy</a:t>
            </a:r>
          </a:p>
          <a:p>
            <a:r>
              <a:rPr lang="en-US" dirty="0"/>
              <a:t>Senior Quality Review Specialist</a:t>
            </a:r>
          </a:p>
          <a:p>
            <a:r>
              <a:rPr lang="en-US" dirty="0"/>
              <a:t>Quality Review Team, Quality Assurance</a:t>
            </a:r>
          </a:p>
        </p:txBody>
      </p:sp>
      <p:sp>
        <p:nvSpPr>
          <p:cNvPr id="4" name="Date Placeholder 3">
            <a:extLst>
              <a:ext uri="{FF2B5EF4-FFF2-40B4-BE49-F238E27FC236}">
                <a16:creationId xmlns:a16="http://schemas.microsoft.com/office/drawing/2014/main" id="{C2CDE9BE-DD94-47BD-9E02-1D43FB78D62D}"/>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9DAF5D82-3BB3-435A-8037-00DA8621DD5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A264EE0-4418-4CB6-AC19-A2BFE1FD645D}"/>
              </a:ext>
            </a:extLst>
          </p:cNvPr>
          <p:cNvSpPr>
            <a:spLocks noGrp="1"/>
          </p:cNvSpPr>
          <p:nvPr>
            <p:ph type="sldNum" sz="quarter" idx="12"/>
          </p:nvPr>
        </p:nvSpPr>
        <p:spPr/>
        <p:txBody>
          <a:bodyPr/>
          <a:lstStyle/>
          <a:p>
            <a:fld id="{AF430988-647E-4517-B70E-776822506EBB}" type="slidenum">
              <a:rPr lang="en-US" smtClean="0"/>
              <a:pPr/>
              <a:t>38</a:t>
            </a:fld>
            <a:endParaRPr lang="en-US" dirty="0"/>
          </a:p>
        </p:txBody>
      </p:sp>
    </p:spTree>
    <p:extLst>
      <p:ext uri="{BB962C8B-B14F-4D97-AF65-F5344CB8AC3E}">
        <p14:creationId xmlns:p14="http://schemas.microsoft.com/office/powerpoint/2010/main" val="14517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48F8-9349-4CA1-A9AE-FA511665959C}"/>
              </a:ext>
            </a:extLst>
          </p:cNvPr>
          <p:cNvSpPr>
            <a:spLocks noGrp="1"/>
          </p:cNvSpPr>
          <p:nvPr>
            <p:ph type="title"/>
          </p:nvPr>
        </p:nvSpPr>
        <p:spPr/>
        <p:txBody>
          <a:bodyPr/>
          <a:lstStyle/>
          <a:p>
            <a:r>
              <a:rPr lang="en-US" dirty="0"/>
              <a:t>ACE Examinations</a:t>
            </a:r>
          </a:p>
        </p:txBody>
      </p:sp>
      <p:sp>
        <p:nvSpPr>
          <p:cNvPr id="3" name="Content Placeholder 2">
            <a:extLst>
              <a:ext uri="{FF2B5EF4-FFF2-40B4-BE49-F238E27FC236}">
                <a16:creationId xmlns:a16="http://schemas.microsoft.com/office/drawing/2014/main" id="{86AB5065-D981-48AE-A2D1-20870B20AB36}"/>
              </a:ext>
            </a:extLst>
          </p:cNvPr>
          <p:cNvSpPr>
            <a:spLocks noGrp="1"/>
          </p:cNvSpPr>
          <p:nvPr>
            <p:ph idx="1"/>
          </p:nvPr>
        </p:nvSpPr>
        <p:spPr/>
        <p:txBody>
          <a:bodyPr/>
          <a:lstStyle/>
          <a:p>
            <a:r>
              <a:rPr lang="en-US" dirty="0"/>
              <a:t>ACE Examinations and COVID-19</a:t>
            </a:r>
          </a:p>
          <a:p>
            <a:pPr marL="0" indent="0">
              <a:buNone/>
            </a:pPr>
            <a:endParaRPr lang="en-US" sz="500" dirty="0"/>
          </a:p>
          <a:p>
            <a:pPr lvl="1"/>
            <a:r>
              <a:rPr lang="en-US" dirty="0"/>
              <a:t>COVID-19 presents unique challenges to processing Veterans’ claims</a:t>
            </a:r>
          </a:p>
          <a:p>
            <a:pPr marL="457200" lvl="1" indent="0">
              <a:buNone/>
            </a:pPr>
            <a:endParaRPr lang="en-US" sz="800" dirty="0"/>
          </a:p>
          <a:p>
            <a:pPr lvl="1"/>
            <a:r>
              <a:rPr lang="en-US" dirty="0"/>
              <a:t>Use of ACE has been strongly encouraged as a strategy to continue serving Veterans in need of exams during the pandemic</a:t>
            </a:r>
          </a:p>
          <a:p>
            <a:pPr marL="457200" lvl="1" indent="0">
              <a:buNone/>
            </a:pPr>
            <a:endParaRPr lang="en-US" sz="800" dirty="0"/>
          </a:p>
          <a:p>
            <a:pPr lvl="1"/>
            <a:r>
              <a:rPr lang="en-US" b="1" dirty="0">
                <a:effectLst>
                  <a:outerShdw blurRad="38100" dist="38100" dir="2700000" algn="tl">
                    <a:srgbClr val="000000">
                      <a:alpha val="43137"/>
                    </a:srgbClr>
                  </a:outerShdw>
                </a:effectLst>
              </a:rPr>
              <a:t>Reminder:</a:t>
            </a:r>
            <a:r>
              <a:rPr lang="en-US" dirty="0"/>
              <a:t> Requirements for a sufficient and complete examination have not changed</a:t>
            </a:r>
          </a:p>
          <a:p>
            <a:pPr marL="457200" lvl="1" indent="0">
              <a:buNone/>
            </a:pPr>
            <a:endParaRPr lang="en-US" dirty="0"/>
          </a:p>
          <a:p>
            <a:r>
              <a:rPr lang="en-US" dirty="0"/>
              <a:t>The Medical Disability Examinations (MDE) Quality Staff has seen numerous instances in which the ACE process has been improperly utilized</a:t>
            </a:r>
          </a:p>
        </p:txBody>
      </p:sp>
      <p:sp>
        <p:nvSpPr>
          <p:cNvPr id="4" name="Date Placeholder 3">
            <a:extLst>
              <a:ext uri="{FF2B5EF4-FFF2-40B4-BE49-F238E27FC236}">
                <a16:creationId xmlns:a16="http://schemas.microsoft.com/office/drawing/2014/main" id="{32D31DED-796F-411D-A9FB-ECAA2460EC26}"/>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2529A2ED-4B26-4AF0-84BC-F2B464518ADB}"/>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5DBA75BC-6B59-4F32-B68E-BB516894A7FA}"/>
              </a:ext>
            </a:extLst>
          </p:cNvPr>
          <p:cNvSpPr>
            <a:spLocks noGrp="1"/>
          </p:cNvSpPr>
          <p:nvPr>
            <p:ph type="sldNum" sz="quarter" idx="12"/>
          </p:nvPr>
        </p:nvSpPr>
        <p:spPr/>
        <p:txBody>
          <a:bodyPr/>
          <a:lstStyle/>
          <a:p>
            <a:fld id="{AF430988-647E-4517-B70E-776822506EBB}" type="slidenum">
              <a:rPr lang="en-US" smtClean="0"/>
              <a:pPr/>
              <a:t>39</a:t>
            </a:fld>
            <a:endParaRPr lang="en-US" dirty="0"/>
          </a:p>
        </p:txBody>
      </p:sp>
    </p:spTree>
    <p:extLst>
      <p:ext uri="{BB962C8B-B14F-4D97-AF65-F5344CB8AC3E}">
        <p14:creationId xmlns:p14="http://schemas.microsoft.com/office/powerpoint/2010/main" val="243419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71B2-FD16-47B3-B6ED-344753C73CC8}"/>
              </a:ext>
            </a:extLst>
          </p:cNvPr>
          <p:cNvSpPr>
            <a:spLocks noGrp="1"/>
          </p:cNvSpPr>
          <p:nvPr>
            <p:ph type="title"/>
          </p:nvPr>
        </p:nvSpPr>
        <p:spPr/>
        <p:txBody>
          <a:bodyPr/>
          <a:lstStyle/>
          <a:p>
            <a:r>
              <a:rPr lang="en-US" dirty="0"/>
              <a:t>Quality Calls Assigned In TMS</a:t>
            </a:r>
          </a:p>
        </p:txBody>
      </p:sp>
      <p:sp>
        <p:nvSpPr>
          <p:cNvPr id="3" name="Content Placeholder 2">
            <a:extLst>
              <a:ext uri="{FF2B5EF4-FFF2-40B4-BE49-F238E27FC236}">
                <a16:creationId xmlns:a16="http://schemas.microsoft.com/office/drawing/2014/main" id="{CB9D097D-EC37-46DC-B0EC-DBD5FD02FD39}"/>
              </a:ext>
            </a:extLst>
          </p:cNvPr>
          <p:cNvSpPr>
            <a:spLocks noGrp="1"/>
          </p:cNvSpPr>
          <p:nvPr>
            <p:ph idx="1"/>
          </p:nvPr>
        </p:nvSpPr>
        <p:spPr/>
        <p:txBody>
          <a:bodyPr/>
          <a:lstStyle/>
          <a:p>
            <a:r>
              <a:rPr lang="en-US" dirty="0"/>
              <a:t>Quality Calls are centrally assigned in TMS to all claims processors</a:t>
            </a:r>
          </a:p>
          <a:p>
            <a:pPr lvl="1"/>
            <a:r>
              <a:rPr lang="en-US" dirty="0"/>
              <a:t>Contain topical &amp; relevant information regarding all aspects of claims processing</a:t>
            </a:r>
          </a:p>
          <a:p>
            <a:pPr marL="457200" lvl="1" indent="0">
              <a:buNone/>
            </a:pPr>
            <a:endParaRPr lang="en-US" sz="500" dirty="0"/>
          </a:p>
          <a:p>
            <a:pPr lvl="2">
              <a:buFont typeface="Wingdings" panose="05000000000000000000" pitchFamily="2" charset="2"/>
              <a:buChar char="ü"/>
            </a:pPr>
            <a:r>
              <a:rPr lang="en-US" dirty="0"/>
              <a:t>For best practice, the TMS Quality Call item should be completed within a week of assignment</a:t>
            </a:r>
          </a:p>
          <a:p>
            <a:pPr marL="914400" lvl="2" indent="0">
              <a:buNone/>
            </a:pPr>
            <a:endParaRPr lang="en-US" sz="500" dirty="0"/>
          </a:p>
          <a:p>
            <a:pPr lvl="3">
              <a:buFont typeface="Wingdings" panose="05000000000000000000" pitchFamily="2" charset="2"/>
              <a:buChar char="q"/>
            </a:pPr>
            <a:r>
              <a:rPr lang="en-US" dirty="0"/>
              <a:t> Please contact your Local Training Manager if you have not received a ‘VA TMS Learning Assignment  Change Notification’ email showing the Quality Call has been added to your To-Do List</a:t>
            </a:r>
          </a:p>
        </p:txBody>
      </p:sp>
      <p:sp>
        <p:nvSpPr>
          <p:cNvPr id="4" name="Date Placeholder 3">
            <a:extLst>
              <a:ext uri="{FF2B5EF4-FFF2-40B4-BE49-F238E27FC236}">
                <a16:creationId xmlns:a16="http://schemas.microsoft.com/office/drawing/2014/main" id="{889AC68F-F8BA-49FC-B3A1-918D94EC6247}"/>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7263FFE-B238-46D0-9336-74314E5C9E89}"/>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A24A51C0-0EFA-4683-A9D3-1C9463341B09}"/>
              </a:ext>
            </a:extLst>
          </p:cNvPr>
          <p:cNvSpPr>
            <a:spLocks noGrp="1"/>
          </p:cNvSpPr>
          <p:nvPr>
            <p:ph type="sldNum" sz="quarter" idx="12"/>
          </p:nvPr>
        </p:nvSpPr>
        <p:spPr/>
        <p:txBody>
          <a:bodyPr/>
          <a:lstStyle/>
          <a:p>
            <a:fld id="{AF430988-647E-4517-B70E-776822506EBB}" type="slidenum">
              <a:rPr lang="en-US" smtClean="0"/>
              <a:pPr/>
              <a:t>4</a:t>
            </a:fld>
            <a:endParaRPr lang="en-US" dirty="0"/>
          </a:p>
        </p:txBody>
      </p:sp>
      <p:pic>
        <p:nvPicPr>
          <p:cNvPr id="10" name="Picture 9">
            <a:extLst>
              <a:ext uri="{FF2B5EF4-FFF2-40B4-BE49-F238E27FC236}">
                <a16:creationId xmlns:a16="http://schemas.microsoft.com/office/drawing/2014/main" id="{715C89E4-2E3F-4934-9072-4454829058EC}"/>
              </a:ext>
            </a:extLst>
          </p:cNvPr>
          <p:cNvPicPr>
            <a:picLocks noChangeAspect="1"/>
          </p:cNvPicPr>
          <p:nvPr/>
        </p:nvPicPr>
        <p:blipFill>
          <a:blip r:embed="rId2"/>
          <a:stretch>
            <a:fillRect/>
          </a:stretch>
        </p:blipFill>
        <p:spPr>
          <a:xfrm>
            <a:off x="2850839" y="4094206"/>
            <a:ext cx="6467666" cy="2216815"/>
          </a:xfrm>
          <a:prstGeom prst="rect">
            <a:avLst/>
          </a:prstGeom>
        </p:spPr>
      </p:pic>
    </p:spTree>
    <p:extLst>
      <p:ext uri="{BB962C8B-B14F-4D97-AF65-F5344CB8AC3E}">
        <p14:creationId xmlns:p14="http://schemas.microsoft.com/office/powerpoint/2010/main" val="1513759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2028-AAD4-4DCF-8C79-7C511AB7D590}"/>
              </a:ext>
            </a:extLst>
          </p:cNvPr>
          <p:cNvSpPr>
            <a:spLocks noGrp="1"/>
          </p:cNvSpPr>
          <p:nvPr>
            <p:ph type="title"/>
          </p:nvPr>
        </p:nvSpPr>
        <p:spPr/>
        <p:txBody>
          <a:bodyPr>
            <a:normAutofit/>
          </a:bodyPr>
          <a:lstStyle/>
          <a:p>
            <a:r>
              <a:rPr lang="en-US" dirty="0"/>
              <a:t>Improperly Completed ACE Exams</a:t>
            </a:r>
          </a:p>
        </p:txBody>
      </p:sp>
      <p:sp>
        <p:nvSpPr>
          <p:cNvPr id="3" name="Content Placeholder 2">
            <a:extLst>
              <a:ext uri="{FF2B5EF4-FFF2-40B4-BE49-F238E27FC236}">
                <a16:creationId xmlns:a16="http://schemas.microsoft.com/office/drawing/2014/main" id="{81351517-21D1-48E8-A8E0-69560F7BE918}"/>
              </a:ext>
            </a:extLst>
          </p:cNvPr>
          <p:cNvSpPr>
            <a:spLocks noGrp="1"/>
          </p:cNvSpPr>
          <p:nvPr>
            <p:ph idx="1"/>
          </p:nvPr>
        </p:nvSpPr>
        <p:spPr/>
        <p:txBody>
          <a:bodyPr>
            <a:normAutofit/>
          </a:bodyPr>
          <a:lstStyle/>
          <a:p>
            <a:r>
              <a:rPr lang="en-US" dirty="0"/>
              <a:t>Some examples of misuse include</a:t>
            </a:r>
          </a:p>
          <a:p>
            <a:endParaRPr lang="en-US" sz="500" dirty="0"/>
          </a:p>
          <a:p>
            <a:pPr lvl="1"/>
            <a:r>
              <a:rPr lang="en-US" dirty="0"/>
              <a:t>Use of prior DBQ information to populate a new DBQ request</a:t>
            </a:r>
          </a:p>
          <a:p>
            <a:pPr marL="457200" lvl="1" indent="0">
              <a:buNone/>
            </a:pPr>
            <a:endParaRPr lang="en-US" sz="800" dirty="0"/>
          </a:p>
          <a:p>
            <a:pPr lvl="1"/>
            <a:r>
              <a:rPr lang="en-US" dirty="0"/>
              <a:t>Reporting of information such as METs level without evidence in the claims folder or documented contact with the Veteran</a:t>
            </a:r>
          </a:p>
          <a:p>
            <a:pPr marL="457200" lvl="1" indent="0">
              <a:buNone/>
            </a:pPr>
            <a:endParaRPr lang="en-US" sz="800" dirty="0"/>
          </a:p>
          <a:p>
            <a:pPr lvl="1"/>
            <a:r>
              <a:rPr lang="en-US" dirty="0"/>
              <a:t>Use of very old or self-reported blood pressure readings</a:t>
            </a:r>
          </a:p>
          <a:p>
            <a:pPr marL="457200" lvl="1" indent="0">
              <a:buNone/>
            </a:pPr>
            <a:endParaRPr lang="en-US" sz="800" dirty="0"/>
          </a:p>
          <a:p>
            <a:pPr lvl="1"/>
            <a:r>
              <a:rPr lang="en-US" dirty="0"/>
              <a:t>Use of outdated information and lack of communication with the Veteran to complete Prostate Cancer DBQs</a:t>
            </a:r>
          </a:p>
          <a:p>
            <a:endParaRPr lang="en-US" sz="1400" dirty="0"/>
          </a:p>
          <a:p>
            <a:r>
              <a:rPr lang="en-US" dirty="0"/>
              <a:t>The MDE Quality Staff is providing error trend feedback to vendor examiners</a:t>
            </a:r>
          </a:p>
          <a:p>
            <a:pPr marL="457200" lvl="1" indent="0">
              <a:buNone/>
            </a:pPr>
            <a:endParaRPr lang="en-US" dirty="0"/>
          </a:p>
          <a:p>
            <a:pPr lvl="1"/>
            <a:endParaRPr lang="en-US" dirty="0"/>
          </a:p>
        </p:txBody>
      </p:sp>
      <p:sp>
        <p:nvSpPr>
          <p:cNvPr id="4" name="Date Placeholder 3">
            <a:extLst>
              <a:ext uri="{FF2B5EF4-FFF2-40B4-BE49-F238E27FC236}">
                <a16:creationId xmlns:a16="http://schemas.microsoft.com/office/drawing/2014/main" id="{CE062384-A6D9-43EB-ABB3-01AACE4712CE}"/>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4460DE9E-7001-4535-9E5B-9CC37EDC85CA}"/>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CE0B152-8F7E-47E2-9EE2-26ED7DBC40A8}"/>
              </a:ext>
            </a:extLst>
          </p:cNvPr>
          <p:cNvSpPr>
            <a:spLocks noGrp="1"/>
          </p:cNvSpPr>
          <p:nvPr>
            <p:ph type="sldNum" sz="quarter" idx="12"/>
          </p:nvPr>
        </p:nvSpPr>
        <p:spPr/>
        <p:txBody>
          <a:bodyPr/>
          <a:lstStyle/>
          <a:p>
            <a:fld id="{AF430988-647E-4517-B70E-776822506EBB}" type="slidenum">
              <a:rPr lang="en-US" smtClean="0"/>
              <a:pPr/>
              <a:t>40</a:t>
            </a:fld>
            <a:endParaRPr lang="en-US" dirty="0"/>
          </a:p>
        </p:txBody>
      </p:sp>
    </p:spTree>
    <p:extLst>
      <p:ext uri="{BB962C8B-B14F-4D97-AF65-F5344CB8AC3E}">
        <p14:creationId xmlns:p14="http://schemas.microsoft.com/office/powerpoint/2010/main" val="1699372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3EC4-937B-463A-BC84-5292BB333592}"/>
              </a:ext>
            </a:extLst>
          </p:cNvPr>
          <p:cNvSpPr>
            <a:spLocks noGrp="1"/>
          </p:cNvSpPr>
          <p:nvPr>
            <p:ph type="title"/>
          </p:nvPr>
        </p:nvSpPr>
        <p:spPr/>
        <p:txBody>
          <a:bodyPr/>
          <a:lstStyle/>
          <a:p>
            <a:r>
              <a:rPr lang="en-US" dirty="0"/>
              <a:t>Insufficient ACE Examinations</a:t>
            </a:r>
          </a:p>
        </p:txBody>
      </p:sp>
      <p:sp>
        <p:nvSpPr>
          <p:cNvPr id="3" name="Content Placeholder 2">
            <a:extLst>
              <a:ext uri="{FF2B5EF4-FFF2-40B4-BE49-F238E27FC236}">
                <a16:creationId xmlns:a16="http://schemas.microsoft.com/office/drawing/2014/main" id="{B7A1B0F8-A99E-41FC-90B2-F8F7E54608CB}"/>
              </a:ext>
            </a:extLst>
          </p:cNvPr>
          <p:cNvSpPr>
            <a:spLocks noGrp="1"/>
          </p:cNvSpPr>
          <p:nvPr>
            <p:ph idx="1"/>
          </p:nvPr>
        </p:nvSpPr>
        <p:spPr/>
        <p:txBody>
          <a:bodyPr>
            <a:normAutofit/>
          </a:bodyPr>
          <a:lstStyle/>
          <a:p>
            <a:r>
              <a:rPr lang="en-US" b="1" dirty="0">
                <a:effectLst>
                  <a:outerShdw blurRad="38100" dist="38100" dir="2700000" algn="tl">
                    <a:srgbClr val="000000">
                      <a:alpha val="43137"/>
                    </a:srgbClr>
                  </a:outerShdw>
                </a:effectLst>
              </a:rPr>
              <a:t>Reminder:  </a:t>
            </a:r>
            <a:r>
              <a:rPr lang="en-US" dirty="0"/>
              <a:t>It is imperative to return examinations that are insufficient or incomplete for VA rating purposes</a:t>
            </a:r>
          </a:p>
          <a:p>
            <a:endParaRPr lang="en-US" sz="500" dirty="0"/>
          </a:p>
          <a:p>
            <a:pPr lvl="1"/>
            <a:r>
              <a:rPr lang="en-US" dirty="0"/>
              <a:t>As with traditional in-person examinations, ACE examinations must be a thorough, accurate, and complete evaluation of the current level of disability</a:t>
            </a:r>
          </a:p>
          <a:p>
            <a:pPr marL="457200" lvl="1" indent="0">
              <a:buNone/>
            </a:pPr>
            <a:endParaRPr lang="en-US" sz="100" dirty="0"/>
          </a:p>
          <a:p>
            <a:pPr lvl="1"/>
            <a:r>
              <a:rPr lang="en-US" dirty="0"/>
              <a:t>A claims folder review is always required for ACE examinations</a:t>
            </a:r>
          </a:p>
          <a:p>
            <a:pPr marL="457200" lvl="1" indent="0">
              <a:buNone/>
            </a:pPr>
            <a:endParaRPr lang="en-US" sz="100" dirty="0"/>
          </a:p>
          <a:p>
            <a:pPr lvl="1"/>
            <a:r>
              <a:rPr lang="en-US" dirty="0"/>
              <a:t>In many instances, a telephone conversation with the Veteran may be necessary to obtain additional information to supplement the evidentiary record</a:t>
            </a:r>
          </a:p>
          <a:p>
            <a:pPr marL="457200" lvl="1" indent="0">
              <a:buNone/>
            </a:pPr>
            <a:endParaRPr lang="en-US" sz="100" dirty="0"/>
          </a:p>
          <a:p>
            <a:pPr lvl="1"/>
            <a:r>
              <a:rPr lang="en-US" dirty="0"/>
              <a:t>Only new/interval medical evidence should be used to complete DBQs using ACE</a:t>
            </a:r>
          </a:p>
          <a:p>
            <a:pPr marL="457200" lvl="1" indent="0">
              <a:buNone/>
            </a:pPr>
            <a:endParaRPr lang="en-US" sz="100" dirty="0"/>
          </a:p>
          <a:p>
            <a:pPr lvl="1"/>
            <a:r>
              <a:rPr lang="en-US" dirty="0"/>
              <a:t>If relevant information is missing and/or cannot be obtained, ACE cannot be used to complete the DBQ</a:t>
            </a:r>
          </a:p>
          <a:p>
            <a:pPr lvl="1"/>
            <a:endParaRPr lang="en-US" dirty="0"/>
          </a:p>
          <a:p>
            <a:endParaRPr lang="en-US" dirty="0"/>
          </a:p>
        </p:txBody>
      </p:sp>
      <p:sp>
        <p:nvSpPr>
          <p:cNvPr id="4" name="Date Placeholder 3">
            <a:extLst>
              <a:ext uri="{FF2B5EF4-FFF2-40B4-BE49-F238E27FC236}">
                <a16:creationId xmlns:a16="http://schemas.microsoft.com/office/drawing/2014/main" id="{5BAE531B-B1B5-4293-A0DE-BBD5CDF56ED4}"/>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3762A16-B130-483E-89E2-10C1506F1711}"/>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4D2B877-EE46-4965-8877-A9B4058B1740}"/>
              </a:ext>
            </a:extLst>
          </p:cNvPr>
          <p:cNvSpPr>
            <a:spLocks noGrp="1"/>
          </p:cNvSpPr>
          <p:nvPr>
            <p:ph type="sldNum" sz="quarter" idx="12"/>
          </p:nvPr>
        </p:nvSpPr>
        <p:spPr/>
        <p:txBody>
          <a:bodyPr/>
          <a:lstStyle/>
          <a:p>
            <a:fld id="{AF430988-647E-4517-B70E-776822506EBB}" type="slidenum">
              <a:rPr lang="en-US" smtClean="0"/>
              <a:pPr/>
              <a:t>41</a:t>
            </a:fld>
            <a:endParaRPr lang="en-US" dirty="0"/>
          </a:p>
        </p:txBody>
      </p:sp>
    </p:spTree>
    <p:extLst>
      <p:ext uri="{BB962C8B-B14F-4D97-AF65-F5344CB8AC3E}">
        <p14:creationId xmlns:p14="http://schemas.microsoft.com/office/powerpoint/2010/main" val="17225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B5E1-F445-4F65-ACF9-54CC56293499}"/>
              </a:ext>
            </a:extLst>
          </p:cNvPr>
          <p:cNvSpPr>
            <a:spLocks noGrp="1"/>
          </p:cNvSpPr>
          <p:nvPr>
            <p:ph type="title"/>
          </p:nvPr>
        </p:nvSpPr>
        <p:spPr/>
        <p:txBody>
          <a:bodyPr/>
          <a:lstStyle/>
          <a:p>
            <a:r>
              <a:rPr lang="en-US" dirty="0"/>
              <a:t>References for ACE Exam Quality</a:t>
            </a:r>
          </a:p>
        </p:txBody>
      </p:sp>
      <p:sp>
        <p:nvSpPr>
          <p:cNvPr id="3" name="Content Placeholder 2">
            <a:extLst>
              <a:ext uri="{FF2B5EF4-FFF2-40B4-BE49-F238E27FC236}">
                <a16:creationId xmlns:a16="http://schemas.microsoft.com/office/drawing/2014/main" id="{E403E1CB-F469-44E2-93E4-AE364BB9AF65}"/>
              </a:ext>
            </a:extLst>
          </p:cNvPr>
          <p:cNvSpPr>
            <a:spLocks noGrp="1"/>
          </p:cNvSpPr>
          <p:nvPr>
            <p:ph idx="1"/>
          </p:nvPr>
        </p:nvSpPr>
        <p:spPr>
          <a:xfrm>
            <a:off x="258462" y="1985318"/>
            <a:ext cx="11675075" cy="4371032"/>
          </a:xfrm>
        </p:spPr>
        <p:txBody>
          <a:bodyPr>
            <a:normAutofit fontScale="92500" lnSpcReduction="10000"/>
          </a:bodyPr>
          <a:lstStyle/>
          <a:p>
            <a:r>
              <a:rPr lang="en-US" sz="3000" dirty="0"/>
              <a:t>All DBQs (traditional in-person or ACE) have the same goal and are held to the same quality criteria</a:t>
            </a:r>
          </a:p>
          <a:p>
            <a:pPr marL="0" indent="0">
              <a:buNone/>
            </a:pPr>
            <a:endParaRPr lang="en-US" sz="200" dirty="0"/>
          </a:p>
          <a:p>
            <a:r>
              <a:rPr lang="en-US" b="1" dirty="0">
                <a:effectLst>
                  <a:outerShdw blurRad="38100" dist="38100" dir="2700000" algn="tl">
                    <a:srgbClr val="000000">
                      <a:alpha val="43137"/>
                    </a:srgbClr>
                  </a:outerShdw>
                </a:effectLst>
              </a:rPr>
              <a:t>For more information on</a:t>
            </a:r>
            <a:endParaRPr lang="en-US" dirty="0"/>
          </a:p>
          <a:p>
            <a:endParaRPr lang="en-US" sz="100" dirty="0"/>
          </a:p>
          <a:p>
            <a:pPr lvl="1"/>
            <a:r>
              <a:rPr lang="en-US" dirty="0"/>
              <a:t>Categories of examinations for which the ACE process is prohibited</a:t>
            </a:r>
          </a:p>
          <a:p>
            <a:pPr lvl="2">
              <a:buClr>
                <a:srgbClr val="FF0000"/>
              </a:buClr>
            </a:pPr>
            <a:r>
              <a:rPr lang="en-US" dirty="0"/>
              <a:t>M21-1, III.iv.3.A.4.b</a:t>
            </a:r>
          </a:p>
          <a:p>
            <a:pPr lvl="1"/>
            <a:r>
              <a:rPr lang="en-US" dirty="0"/>
              <a:t>Requirements for claims folder review for ACE examinations and identifying relevant evidence for examiner review</a:t>
            </a:r>
          </a:p>
          <a:p>
            <a:pPr lvl="2">
              <a:buClr>
                <a:srgbClr val="FF0000"/>
              </a:buClr>
            </a:pPr>
            <a:r>
              <a:rPr lang="en-US" dirty="0"/>
              <a:t>M21-1, III.iv.3.A.8.b and III.iv.3.A.8.d</a:t>
            </a:r>
          </a:p>
          <a:p>
            <a:pPr lvl="1"/>
            <a:r>
              <a:rPr lang="en-US" dirty="0"/>
              <a:t>Requirements for ACE examination reports</a:t>
            </a:r>
          </a:p>
          <a:p>
            <a:pPr lvl="2">
              <a:buClr>
                <a:srgbClr val="FF0000"/>
              </a:buClr>
            </a:pPr>
            <a:r>
              <a:rPr lang="en-US" dirty="0"/>
              <a:t>M21-1, III.iv.3.D.2.m</a:t>
            </a:r>
          </a:p>
          <a:p>
            <a:pPr lvl="1"/>
            <a:r>
              <a:rPr lang="en-US" dirty="0"/>
              <a:t>Insufficient examination reports</a:t>
            </a:r>
          </a:p>
          <a:p>
            <a:pPr lvl="2">
              <a:buClr>
                <a:srgbClr val="FF0000"/>
              </a:buClr>
            </a:pPr>
            <a:r>
              <a:rPr lang="en-US" dirty="0"/>
              <a:t>M21-1, III.iv.3.D.3.a</a:t>
            </a:r>
          </a:p>
          <a:p>
            <a:pPr lvl="1"/>
            <a:endParaRPr lang="en-US" dirty="0"/>
          </a:p>
          <a:p>
            <a:endParaRPr lang="en-US" dirty="0"/>
          </a:p>
        </p:txBody>
      </p:sp>
      <p:sp>
        <p:nvSpPr>
          <p:cNvPr id="4" name="Date Placeholder 3">
            <a:extLst>
              <a:ext uri="{FF2B5EF4-FFF2-40B4-BE49-F238E27FC236}">
                <a16:creationId xmlns:a16="http://schemas.microsoft.com/office/drawing/2014/main" id="{C8ECB963-B219-4DDE-ACA5-D3DB45DFD07F}"/>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86F72D26-AECF-4A2F-B0ED-291B690B4257}"/>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0D164F1A-5D4E-42C5-AC58-BBA55359F9AB}"/>
              </a:ext>
            </a:extLst>
          </p:cNvPr>
          <p:cNvSpPr>
            <a:spLocks noGrp="1"/>
          </p:cNvSpPr>
          <p:nvPr>
            <p:ph type="sldNum" sz="quarter" idx="12"/>
          </p:nvPr>
        </p:nvSpPr>
        <p:spPr/>
        <p:txBody>
          <a:bodyPr/>
          <a:lstStyle/>
          <a:p>
            <a:fld id="{AF430988-647E-4517-B70E-776822506EBB}" type="slidenum">
              <a:rPr lang="en-US" smtClean="0"/>
              <a:pPr/>
              <a:t>42</a:t>
            </a:fld>
            <a:endParaRPr lang="en-US" dirty="0"/>
          </a:p>
        </p:txBody>
      </p:sp>
    </p:spTree>
    <p:extLst>
      <p:ext uri="{BB962C8B-B14F-4D97-AF65-F5344CB8AC3E}">
        <p14:creationId xmlns:p14="http://schemas.microsoft.com/office/powerpoint/2010/main" val="3869624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3C3F-2939-4ABF-8C2A-E29E9CE63188}"/>
              </a:ext>
            </a:extLst>
          </p:cNvPr>
          <p:cNvSpPr>
            <a:spLocks noGrp="1"/>
          </p:cNvSpPr>
          <p:nvPr>
            <p:ph type="title"/>
          </p:nvPr>
        </p:nvSpPr>
        <p:spPr/>
        <p:txBody>
          <a:bodyPr/>
          <a:lstStyle/>
          <a:p>
            <a:r>
              <a:rPr lang="en-US" dirty="0"/>
              <a:t>Automated Hospitalization Reports</a:t>
            </a:r>
          </a:p>
        </p:txBody>
      </p:sp>
      <p:sp>
        <p:nvSpPr>
          <p:cNvPr id="3" name="Text Placeholder 2">
            <a:extLst>
              <a:ext uri="{FF2B5EF4-FFF2-40B4-BE49-F238E27FC236}">
                <a16:creationId xmlns:a16="http://schemas.microsoft.com/office/drawing/2014/main" id="{4AA63EDF-6E77-48D2-9BCE-A2CE2FCF87D6}"/>
              </a:ext>
            </a:extLst>
          </p:cNvPr>
          <p:cNvSpPr>
            <a:spLocks noGrp="1"/>
          </p:cNvSpPr>
          <p:nvPr>
            <p:ph type="body" idx="1"/>
          </p:nvPr>
        </p:nvSpPr>
        <p:spPr/>
        <p:txBody>
          <a:bodyPr/>
          <a:lstStyle/>
          <a:p>
            <a:r>
              <a:rPr lang="en-US" dirty="0"/>
              <a:t>Paul Shute</a:t>
            </a:r>
          </a:p>
          <a:p>
            <a:r>
              <a:rPr lang="en-US" dirty="0"/>
              <a:t>Director of Operational Innovation</a:t>
            </a:r>
          </a:p>
          <a:p>
            <a:r>
              <a:rPr lang="en-US" dirty="0"/>
              <a:t>Compensation Service Operations</a:t>
            </a:r>
          </a:p>
        </p:txBody>
      </p:sp>
      <p:sp>
        <p:nvSpPr>
          <p:cNvPr id="4" name="Date Placeholder 3">
            <a:extLst>
              <a:ext uri="{FF2B5EF4-FFF2-40B4-BE49-F238E27FC236}">
                <a16:creationId xmlns:a16="http://schemas.microsoft.com/office/drawing/2014/main" id="{C2CDE9BE-DD94-47BD-9E02-1D43FB78D62D}"/>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9DAF5D82-3BB3-435A-8037-00DA8621DD5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A264EE0-4418-4CB6-AC19-A2BFE1FD645D}"/>
              </a:ext>
            </a:extLst>
          </p:cNvPr>
          <p:cNvSpPr>
            <a:spLocks noGrp="1"/>
          </p:cNvSpPr>
          <p:nvPr>
            <p:ph type="sldNum" sz="quarter" idx="12"/>
          </p:nvPr>
        </p:nvSpPr>
        <p:spPr/>
        <p:txBody>
          <a:bodyPr/>
          <a:lstStyle/>
          <a:p>
            <a:fld id="{AF430988-647E-4517-B70E-776822506EBB}" type="slidenum">
              <a:rPr lang="en-US" smtClean="0"/>
              <a:pPr/>
              <a:t>43</a:t>
            </a:fld>
            <a:endParaRPr lang="en-US" dirty="0"/>
          </a:p>
        </p:txBody>
      </p:sp>
    </p:spTree>
    <p:extLst>
      <p:ext uri="{BB962C8B-B14F-4D97-AF65-F5344CB8AC3E}">
        <p14:creationId xmlns:p14="http://schemas.microsoft.com/office/powerpoint/2010/main" val="2313224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E7D5-6F11-48E6-965C-A1AAD082F3C1}"/>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746CD7D2-FEE5-406D-B009-FAABAAE4109D}"/>
              </a:ext>
            </a:extLst>
          </p:cNvPr>
          <p:cNvSpPr>
            <a:spLocks noGrp="1"/>
          </p:cNvSpPr>
          <p:nvPr>
            <p:ph idx="1"/>
          </p:nvPr>
        </p:nvSpPr>
        <p:spPr/>
        <p:txBody>
          <a:bodyPr/>
          <a:lstStyle/>
          <a:p>
            <a:r>
              <a:rPr lang="en-US" dirty="0"/>
              <a:t>Veterans in receipt of disability compensation and pension benefits who are hospitalized with the VA health care system may be entitled to benefit award adjustments related to their hospitalization</a:t>
            </a:r>
          </a:p>
          <a:p>
            <a:endParaRPr lang="en-US" dirty="0"/>
          </a:p>
          <a:p>
            <a:r>
              <a:rPr lang="en-US" dirty="0"/>
              <a:t>Currently, each regional office (RO) is responsible for navigating multiple business applications to identify applicable hospitalized Veterans</a:t>
            </a:r>
          </a:p>
          <a:p>
            <a:pPr lvl="1"/>
            <a:r>
              <a:rPr lang="en-US" dirty="0"/>
              <a:t>Arduous</a:t>
            </a:r>
          </a:p>
          <a:p>
            <a:pPr lvl="1"/>
            <a:r>
              <a:rPr lang="en-US" dirty="0"/>
              <a:t>Lacks internal controls</a:t>
            </a:r>
          </a:p>
          <a:p>
            <a:pPr lvl="1"/>
            <a:r>
              <a:rPr lang="en-US" dirty="0"/>
              <a:t>Results in improper payments to the Veteran </a:t>
            </a:r>
          </a:p>
        </p:txBody>
      </p:sp>
      <p:sp>
        <p:nvSpPr>
          <p:cNvPr id="4" name="Date Placeholder 3">
            <a:extLst>
              <a:ext uri="{FF2B5EF4-FFF2-40B4-BE49-F238E27FC236}">
                <a16:creationId xmlns:a16="http://schemas.microsoft.com/office/drawing/2014/main" id="{7D641E0E-3FEC-4575-8E6F-FD5BEF98DA9B}"/>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66C3EFE-D3DF-4C7E-8D34-D1B6B3E4F97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1F40C9D-92AB-42AA-9FB1-6F5D99AF0D37}"/>
              </a:ext>
            </a:extLst>
          </p:cNvPr>
          <p:cNvSpPr>
            <a:spLocks noGrp="1"/>
          </p:cNvSpPr>
          <p:nvPr>
            <p:ph type="sldNum" sz="quarter" idx="12"/>
          </p:nvPr>
        </p:nvSpPr>
        <p:spPr/>
        <p:txBody>
          <a:bodyPr/>
          <a:lstStyle/>
          <a:p>
            <a:fld id="{AF430988-647E-4517-B70E-776822506EBB}" type="slidenum">
              <a:rPr lang="en-US" smtClean="0"/>
              <a:pPr/>
              <a:t>44</a:t>
            </a:fld>
            <a:endParaRPr lang="en-US" dirty="0"/>
          </a:p>
        </p:txBody>
      </p:sp>
    </p:spTree>
    <p:extLst>
      <p:ext uri="{BB962C8B-B14F-4D97-AF65-F5344CB8AC3E}">
        <p14:creationId xmlns:p14="http://schemas.microsoft.com/office/powerpoint/2010/main" val="3591754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2028-AAD4-4DCF-8C79-7C511AB7D590}"/>
              </a:ext>
            </a:extLst>
          </p:cNvPr>
          <p:cNvSpPr>
            <a:spLocks noGrp="1"/>
          </p:cNvSpPr>
          <p:nvPr>
            <p:ph type="title"/>
          </p:nvPr>
        </p:nvSpPr>
        <p:spPr/>
        <p:txBody>
          <a:bodyPr/>
          <a:lstStyle/>
          <a:p>
            <a:r>
              <a:rPr lang="en-US" dirty="0"/>
              <a:t>Solution</a:t>
            </a:r>
          </a:p>
        </p:txBody>
      </p:sp>
      <p:sp>
        <p:nvSpPr>
          <p:cNvPr id="3" name="Content Placeholder 2">
            <a:extLst>
              <a:ext uri="{FF2B5EF4-FFF2-40B4-BE49-F238E27FC236}">
                <a16:creationId xmlns:a16="http://schemas.microsoft.com/office/drawing/2014/main" id="{81351517-21D1-48E8-A8E0-69560F7BE918}"/>
              </a:ext>
            </a:extLst>
          </p:cNvPr>
          <p:cNvSpPr>
            <a:spLocks noGrp="1"/>
          </p:cNvSpPr>
          <p:nvPr>
            <p:ph idx="1"/>
          </p:nvPr>
        </p:nvSpPr>
        <p:spPr/>
        <p:txBody>
          <a:bodyPr/>
          <a:lstStyle/>
          <a:p>
            <a:r>
              <a:rPr lang="en-US" dirty="0"/>
              <a:t>As part of the Modern Claims Processing (MCP) program, VBA is utilizing computable medical data to drive business process improvements within our benefit programs</a:t>
            </a:r>
          </a:p>
          <a:p>
            <a:endParaRPr lang="en-US" dirty="0"/>
          </a:p>
          <a:p>
            <a:r>
              <a:rPr lang="en-US" dirty="0"/>
              <a:t>Developed and implemented an automated report based on data from the Veteran Health Administration’s (VHA’s) Corporate Data Warehouse (CDW)</a:t>
            </a:r>
          </a:p>
          <a:p>
            <a:endParaRPr lang="en-US" dirty="0"/>
          </a:p>
          <a:p>
            <a:r>
              <a:rPr lang="en-US" dirty="0"/>
              <a:t>Automated report runs without user intervention and automatically establishes end products that are routed by NWQ to your stations</a:t>
            </a:r>
          </a:p>
        </p:txBody>
      </p:sp>
      <p:sp>
        <p:nvSpPr>
          <p:cNvPr id="4" name="Date Placeholder 3">
            <a:extLst>
              <a:ext uri="{FF2B5EF4-FFF2-40B4-BE49-F238E27FC236}">
                <a16:creationId xmlns:a16="http://schemas.microsoft.com/office/drawing/2014/main" id="{CE062384-A6D9-43EB-ABB3-01AACE4712CE}"/>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4460DE9E-7001-4535-9E5B-9CC37EDC85CA}"/>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CE0B152-8F7E-47E2-9EE2-26ED7DBC40A8}"/>
              </a:ext>
            </a:extLst>
          </p:cNvPr>
          <p:cNvSpPr>
            <a:spLocks noGrp="1"/>
          </p:cNvSpPr>
          <p:nvPr>
            <p:ph type="sldNum" sz="quarter" idx="12"/>
          </p:nvPr>
        </p:nvSpPr>
        <p:spPr/>
        <p:txBody>
          <a:bodyPr/>
          <a:lstStyle/>
          <a:p>
            <a:fld id="{AF430988-647E-4517-B70E-776822506EBB}" type="slidenum">
              <a:rPr lang="en-US" smtClean="0"/>
              <a:pPr/>
              <a:t>45</a:t>
            </a:fld>
            <a:endParaRPr lang="en-US" dirty="0"/>
          </a:p>
        </p:txBody>
      </p:sp>
    </p:spTree>
    <p:extLst>
      <p:ext uri="{BB962C8B-B14F-4D97-AF65-F5344CB8AC3E}">
        <p14:creationId xmlns:p14="http://schemas.microsoft.com/office/powerpoint/2010/main" val="239006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3EC4-937B-463A-BC84-5292BB333592}"/>
              </a:ext>
            </a:extLst>
          </p:cNvPr>
          <p:cNvSpPr>
            <a:spLocks noGrp="1"/>
          </p:cNvSpPr>
          <p:nvPr>
            <p:ph type="title"/>
          </p:nvPr>
        </p:nvSpPr>
        <p:spPr/>
        <p:txBody>
          <a:bodyPr/>
          <a:lstStyle/>
          <a:p>
            <a:r>
              <a:rPr lang="en-US" dirty="0"/>
              <a:t>Overview of Reports</a:t>
            </a:r>
          </a:p>
        </p:txBody>
      </p:sp>
      <p:sp>
        <p:nvSpPr>
          <p:cNvPr id="4" name="Date Placeholder 3">
            <a:extLst>
              <a:ext uri="{FF2B5EF4-FFF2-40B4-BE49-F238E27FC236}">
                <a16:creationId xmlns:a16="http://schemas.microsoft.com/office/drawing/2014/main" id="{5BAE531B-B1B5-4293-A0DE-BBD5CDF56ED4}"/>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3762A16-B130-483E-89E2-10C1506F1711}"/>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4D2B877-EE46-4965-8877-A9B4058B1740}"/>
              </a:ext>
            </a:extLst>
          </p:cNvPr>
          <p:cNvSpPr>
            <a:spLocks noGrp="1"/>
          </p:cNvSpPr>
          <p:nvPr>
            <p:ph type="sldNum" sz="quarter" idx="12"/>
          </p:nvPr>
        </p:nvSpPr>
        <p:spPr/>
        <p:txBody>
          <a:bodyPr/>
          <a:lstStyle/>
          <a:p>
            <a:fld id="{AF430988-647E-4517-B70E-776822506EBB}" type="slidenum">
              <a:rPr lang="en-US" smtClean="0"/>
              <a:pPr/>
              <a:t>46</a:t>
            </a:fld>
            <a:endParaRPr lang="en-US" dirty="0"/>
          </a:p>
        </p:txBody>
      </p:sp>
      <p:sp>
        <p:nvSpPr>
          <p:cNvPr id="7" name="Arrow: Pentagon 6">
            <a:extLst>
              <a:ext uri="{FF2B5EF4-FFF2-40B4-BE49-F238E27FC236}">
                <a16:creationId xmlns:a16="http://schemas.microsoft.com/office/drawing/2014/main" id="{39A47D49-75AC-4998-865F-A7AA5B9C1F21}"/>
              </a:ext>
            </a:extLst>
          </p:cNvPr>
          <p:cNvSpPr/>
          <p:nvPr/>
        </p:nvSpPr>
        <p:spPr>
          <a:xfrm>
            <a:off x="2872511" y="2102466"/>
            <a:ext cx="3247538" cy="740114"/>
          </a:xfrm>
          <a:prstGeom prst="homePlate">
            <a:avLst/>
          </a:prstGeom>
          <a:solidFill>
            <a:schemeClr val="tx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Admission and Discharge Report for SC Veteran</a:t>
            </a:r>
          </a:p>
        </p:txBody>
      </p:sp>
      <p:sp>
        <p:nvSpPr>
          <p:cNvPr id="8" name="Arrow: Pentagon 7">
            <a:extLst>
              <a:ext uri="{FF2B5EF4-FFF2-40B4-BE49-F238E27FC236}">
                <a16:creationId xmlns:a16="http://schemas.microsoft.com/office/drawing/2014/main" id="{A487886D-578B-4119-A386-34D289DAE1D0}"/>
              </a:ext>
            </a:extLst>
          </p:cNvPr>
          <p:cNvSpPr/>
          <p:nvPr/>
        </p:nvSpPr>
        <p:spPr>
          <a:xfrm>
            <a:off x="2872511" y="2898298"/>
            <a:ext cx="3247538" cy="740114"/>
          </a:xfrm>
          <a:prstGeom prst="homePlate">
            <a:avLst/>
          </a:prstGeom>
          <a:solidFill>
            <a:schemeClr val="tx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Special Report for A&amp;A/Pension</a:t>
            </a:r>
          </a:p>
        </p:txBody>
      </p:sp>
      <p:sp>
        <p:nvSpPr>
          <p:cNvPr id="9" name="Arrow: Pentagon 8">
            <a:extLst>
              <a:ext uri="{FF2B5EF4-FFF2-40B4-BE49-F238E27FC236}">
                <a16:creationId xmlns:a16="http://schemas.microsoft.com/office/drawing/2014/main" id="{079CF28D-4A62-478E-9A2F-97CA7E053467}"/>
              </a:ext>
            </a:extLst>
          </p:cNvPr>
          <p:cNvSpPr/>
          <p:nvPr/>
        </p:nvSpPr>
        <p:spPr>
          <a:xfrm>
            <a:off x="2872511" y="3698823"/>
            <a:ext cx="3247538" cy="740114"/>
          </a:xfrm>
          <a:prstGeom prst="homePlate">
            <a:avLst/>
          </a:prstGeom>
          <a:solidFill>
            <a:schemeClr val="tx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Admission Inquiry by Date</a:t>
            </a:r>
          </a:p>
        </p:txBody>
      </p:sp>
      <p:sp>
        <p:nvSpPr>
          <p:cNvPr id="10" name="Arrow: Pentagon 9">
            <a:extLst>
              <a:ext uri="{FF2B5EF4-FFF2-40B4-BE49-F238E27FC236}">
                <a16:creationId xmlns:a16="http://schemas.microsoft.com/office/drawing/2014/main" id="{91DDC449-F90B-46BD-AA74-227B32A00DE1}"/>
              </a:ext>
            </a:extLst>
          </p:cNvPr>
          <p:cNvSpPr/>
          <p:nvPr/>
        </p:nvSpPr>
        <p:spPr>
          <a:xfrm>
            <a:off x="2872511" y="4499348"/>
            <a:ext cx="3247538" cy="740114"/>
          </a:xfrm>
          <a:prstGeom prst="homePlate">
            <a:avLst/>
          </a:prstGeom>
          <a:solidFill>
            <a:schemeClr val="tx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Re-Admission Report</a:t>
            </a:r>
          </a:p>
        </p:txBody>
      </p:sp>
      <p:sp>
        <p:nvSpPr>
          <p:cNvPr id="11" name="Arrow: Pentagon 10">
            <a:extLst>
              <a:ext uri="{FF2B5EF4-FFF2-40B4-BE49-F238E27FC236}">
                <a16:creationId xmlns:a16="http://schemas.microsoft.com/office/drawing/2014/main" id="{3871129E-4FEA-4491-AB70-650AFA548DB5}"/>
              </a:ext>
            </a:extLst>
          </p:cNvPr>
          <p:cNvSpPr/>
          <p:nvPr/>
        </p:nvSpPr>
        <p:spPr>
          <a:xfrm>
            <a:off x="2872511" y="5299873"/>
            <a:ext cx="3247538" cy="740114"/>
          </a:xfrm>
          <a:prstGeom prst="homePlate">
            <a:avLst/>
          </a:prstGeom>
          <a:solidFill>
            <a:schemeClr val="tx2"/>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CNH Admission and Discharge Report and 90 Day Stays</a:t>
            </a:r>
          </a:p>
        </p:txBody>
      </p:sp>
      <p:graphicFrame>
        <p:nvGraphicFramePr>
          <p:cNvPr id="12" name="Diagram 11">
            <a:extLst>
              <a:ext uri="{FF2B5EF4-FFF2-40B4-BE49-F238E27FC236}">
                <a16:creationId xmlns:a16="http://schemas.microsoft.com/office/drawing/2014/main" id="{69A3B8AB-5D1A-487D-9CCA-A636821EE5FE}"/>
              </a:ext>
            </a:extLst>
          </p:cNvPr>
          <p:cNvGraphicFramePr/>
          <p:nvPr/>
        </p:nvGraphicFramePr>
        <p:xfrm>
          <a:off x="6838078" y="1346419"/>
          <a:ext cx="3978876" cy="5511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6385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B5E1-F445-4F65-ACF9-54CC56293499}"/>
              </a:ext>
            </a:extLst>
          </p:cNvPr>
          <p:cNvSpPr>
            <a:spLocks noGrp="1"/>
          </p:cNvSpPr>
          <p:nvPr>
            <p:ph type="title"/>
          </p:nvPr>
        </p:nvSpPr>
        <p:spPr/>
        <p:txBody>
          <a:bodyPr/>
          <a:lstStyle/>
          <a:p>
            <a:r>
              <a:rPr lang="en-US" dirty="0"/>
              <a:t>Hospitalization Attributes</a:t>
            </a:r>
          </a:p>
        </p:txBody>
      </p:sp>
      <p:sp>
        <p:nvSpPr>
          <p:cNvPr id="3" name="Content Placeholder 2">
            <a:extLst>
              <a:ext uri="{FF2B5EF4-FFF2-40B4-BE49-F238E27FC236}">
                <a16:creationId xmlns:a16="http://schemas.microsoft.com/office/drawing/2014/main" id="{E403E1CB-F469-44E2-93E4-AE364BB9AF65}"/>
              </a:ext>
            </a:extLst>
          </p:cNvPr>
          <p:cNvSpPr>
            <a:spLocks noGrp="1"/>
          </p:cNvSpPr>
          <p:nvPr>
            <p:ph idx="1"/>
          </p:nvPr>
        </p:nvSpPr>
        <p:spPr/>
        <p:txBody>
          <a:bodyPr>
            <a:normAutofit fontScale="55000" lnSpcReduction="20000"/>
          </a:bodyPr>
          <a:lstStyle/>
          <a:p>
            <a:pPr lvl="0"/>
            <a:r>
              <a:rPr lang="en-US" u="sng" dirty="0"/>
              <a:t>EP</a:t>
            </a:r>
            <a:r>
              <a:rPr lang="en-US" dirty="0"/>
              <a:t>: </a:t>
            </a:r>
            <a:r>
              <a:rPr lang="en-US" i="1" dirty="0"/>
              <a:t>330</a:t>
            </a:r>
            <a:endParaRPr lang="en-US" sz="2400" dirty="0"/>
          </a:p>
          <a:p>
            <a:pPr lvl="0"/>
            <a:r>
              <a:rPr lang="en-US" u="sng" dirty="0"/>
              <a:t>Claim Labels</a:t>
            </a:r>
            <a:r>
              <a:rPr lang="en-US" dirty="0"/>
              <a:t>:</a:t>
            </a:r>
            <a:endParaRPr lang="en-US" sz="2400" dirty="0"/>
          </a:p>
          <a:p>
            <a:pPr lvl="2"/>
            <a:r>
              <a:rPr lang="en-US" i="1" dirty="0"/>
              <a:t>330AARADR	A&amp;A Readmission Discharge Report</a:t>
            </a:r>
            <a:endParaRPr lang="en-US" sz="1600" dirty="0"/>
          </a:p>
          <a:p>
            <a:pPr lvl="2"/>
            <a:r>
              <a:rPr lang="en-US" i="1" dirty="0"/>
              <a:t>330ARSCV	Admission Report for SC Veteran</a:t>
            </a:r>
            <a:endParaRPr lang="en-US" sz="1600" dirty="0"/>
          </a:p>
          <a:p>
            <a:pPr lvl="2"/>
            <a:r>
              <a:rPr lang="en-US" i="1" dirty="0"/>
              <a:t>330DRSCV	Discharge Report for SC Veteran</a:t>
            </a:r>
            <a:endParaRPr lang="en-US" sz="1600" dirty="0"/>
          </a:p>
          <a:p>
            <a:pPr lvl="2"/>
            <a:r>
              <a:rPr lang="en-US" i="1" dirty="0"/>
              <a:t>330IPARPMC	PMC - Improved Pension Admission Report</a:t>
            </a:r>
            <a:endParaRPr lang="en-US" sz="1600" dirty="0"/>
          </a:p>
          <a:p>
            <a:pPr lvl="2"/>
            <a:r>
              <a:rPr lang="en-US" i="1" dirty="0"/>
              <a:t>330IPDRPMC	PMC - Improved Pension Discharge Report</a:t>
            </a:r>
            <a:endParaRPr lang="en-US" sz="1600" dirty="0"/>
          </a:p>
          <a:p>
            <a:pPr lvl="2"/>
            <a:r>
              <a:rPr lang="en-US" i="1" dirty="0"/>
              <a:t>330AAAR		A&amp;A Admission Report</a:t>
            </a:r>
            <a:endParaRPr lang="en-US" sz="1600" dirty="0"/>
          </a:p>
          <a:p>
            <a:pPr lvl="2"/>
            <a:r>
              <a:rPr lang="en-US" i="1" dirty="0"/>
              <a:t>330AADR		A&amp;A Discharge Report</a:t>
            </a:r>
            <a:endParaRPr lang="en-US" sz="1600" dirty="0"/>
          </a:p>
          <a:p>
            <a:pPr lvl="2"/>
            <a:r>
              <a:rPr lang="en-US" i="1" dirty="0"/>
              <a:t>330AARAR	A&amp;A Readmission Report</a:t>
            </a:r>
            <a:endParaRPr lang="en-US" sz="1600" dirty="0"/>
          </a:p>
          <a:p>
            <a:pPr lvl="2"/>
            <a:r>
              <a:rPr lang="en-US" i="1" dirty="0"/>
              <a:t>330SPARPMC	PMC - Section 306 Pension Admission Report</a:t>
            </a:r>
            <a:endParaRPr lang="en-US" sz="1600" dirty="0"/>
          </a:p>
          <a:p>
            <a:pPr lvl="2"/>
            <a:r>
              <a:rPr lang="en-US" i="1" dirty="0"/>
              <a:t>330SPDRPMC	PMC - Section 306 Pension Discharge Report</a:t>
            </a:r>
            <a:endParaRPr lang="en-US" sz="1600" dirty="0"/>
          </a:p>
          <a:p>
            <a:pPr lvl="2"/>
            <a:r>
              <a:rPr lang="en-US" i="1" dirty="0"/>
              <a:t>330IPRRPMC	PMC - Improved Pension Readmission Report</a:t>
            </a:r>
            <a:endParaRPr lang="en-US" sz="1600" dirty="0"/>
          </a:p>
          <a:p>
            <a:pPr lvl="2"/>
            <a:r>
              <a:rPr lang="en-US" i="1" dirty="0"/>
              <a:t>330IPRDPMC	PMC - Improved Pension Readmission Discharge</a:t>
            </a:r>
            <a:endParaRPr lang="en-US" sz="1600" dirty="0"/>
          </a:p>
          <a:p>
            <a:pPr lvl="2"/>
            <a:r>
              <a:rPr lang="en-US" i="1" dirty="0"/>
              <a:t>330SPRRPMC	PMC - Section 306 Pension Readmission Report</a:t>
            </a:r>
            <a:endParaRPr lang="en-US" sz="1600" dirty="0"/>
          </a:p>
          <a:p>
            <a:pPr lvl="2"/>
            <a:r>
              <a:rPr lang="en-US" i="1" dirty="0"/>
              <a:t>330SPRDPMC	PMC - Section 306 Pension Readmission Discharge</a:t>
            </a:r>
            <a:endParaRPr lang="en-US" sz="1600" dirty="0"/>
          </a:p>
          <a:p>
            <a:pPr lvl="0"/>
            <a:r>
              <a:rPr lang="en-US" u="sng" dirty="0"/>
              <a:t>Contention</a:t>
            </a:r>
            <a:r>
              <a:rPr lang="en-US" dirty="0"/>
              <a:t>: </a:t>
            </a:r>
            <a:r>
              <a:rPr lang="en-US" i="1" dirty="0"/>
              <a:t>Hospitalization Review</a:t>
            </a:r>
            <a:endParaRPr lang="en-US" sz="2400" dirty="0"/>
          </a:p>
          <a:p>
            <a:pPr lvl="0"/>
            <a:r>
              <a:rPr lang="en-US" u="sng" dirty="0"/>
              <a:t>Contention Classification</a:t>
            </a:r>
            <a:r>
              <a:rPr lang="en-US" dirty="0"/>
              <a:t>: </a:t>
            </a:r>
            <a:r>
              <a:rPr lang="en-US" i="1" dirty="0"/>
              <a:t>Administrative Review</a:t>
            </a:r>
          </a:p>
          <a:p>
            <a:pPr lvl="0"/>
            <a:r>
              <a:rPr lang="en-US" sz="2900" u="sng" dirty="0"/>
              <a:t>VBMS Claim Notes</a:t>
            </a:r>
            <a:r>
              <a:rPr lang="en-US" sz="2900" dirty="0"/>
              <a:t>: </a:t>
            </a:r>
            <a:r>
              <a:rPr lang="en-US" sz="2700" i="1" dirty="0"/>
              <a:t>Name of medical facility where the Veteran was hospitalized (</a:t>
            </a:r>
            <a:r>
              <a:rPr lang="en-US" sz="2700" i="1" u="sng" dirty="0"/>
              <a:t>ex</a:t>
            </a:r>
            <a:r>
              <a:rPr lang="en-US" sz="2700" i="1" dirty="0"/>
              <a:t>: </a:t>
            </a:r>
            <a:r>
              <a:rPr lang="es-ES" sz="2700" i="1" dirty="0"/>
              <a:t>(691) Greater Los Angeles HCS (Los Angeles CA))</a:t>
            </a:r>
            <a:endParaRPr lang="en-US" sz="2700" i="1" dirty="0"/>
          </a:p>
        </p:txBody>
      </p:sp>
      <p:sp>
        <p:nvSpPr>
          <p:cNvPr id="4" name="Date Placeholder 3">
            <a:extLst>
              <a:ext uri="{FF2B5EF4-FFF2-40B4-BE49-F238E27FC236}">
                <a16:creationId xmlns:a16="http://schemas.microsoft.com/office/drawing/2014/main" id="{C8ECB963-B219-4DDE-ACA5-D3DB45DFD07F}"/>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86F72D26-AECF-4A2F-B0ED-291B690B4257}"/>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0D164F1A-5D4E-42C5-AC58-BBA55359F9AB}"/>
              </a:ext>
            </a:extLst>
          </p:cNvPr>
          <p:cNvSpPr>
            <a:spLocks noGrp="1"/>
          </p:cNvSpPr>
          <p:nvPr>
            <p:ph type="sldNum" sz="quarter" idx="12"/>
          </p:nvPr>
        </p:nvSpPr>
        <p:spPr/>
        <p:txBody>
          <a:bodyPr/>
          <a:lstStyle/>
          <a:p>
            <a:fld id="{AF430988-647E-4517-B70E-776822506EBB}" type="slidenum">
              <a:rPr lang="en-US" smtClean="0"/>
              <a:pPr/>
              <a:t>47</a:t>
            </a:fld>
            <a:endParaRPr lang="en-US" dirty="0"/>
          </a:p>
        </p:txBody>
      </p:sp>
    </p:spTree>
    <p:extLst>
      <p:ext uri="{BB962C8B-B14F-4D97-AF65-F5344CB8AC3E}">
        <p14:creationId xmlns:p14="http://schemas.microsoft.com/office/powerpoint/2010/main" val="1136292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EF192-4147-45D2-9193-2E6E80D56568}"/>
              </a:ext>
            </a:extLst>
          </p:cNvPr>
          <p:cNvSpPr>
            <a:spLocks noGrp="1"/>
          </p:cNvSpPr>
          <p:nvPr>
            <p:ph type="title"/>
          </p:nvPr>
        </p:nvSpPr>
        <p:spPr/>
        <p:txBody>
          <a:bodyPr/>
          <a:lstStyle/>
          <a:p>
            <a:r>
              <a:rPr lang="en-US" dirty="0"/>
              <a:t>Out of Scope of Automation</a:t>
            </a:r>
          </a:p>
        </p:txBody>
      </p:sp>
      <p:sp>
        <p:nvSpPr>
          <p:cNvPr id="3" name="Content Placeholder 2">
            <a:extLst>
              <a:ext uri="{FF2B5EF4-FFF2-40B4-BE49-F238E27FC236}">
                <a16:creationId xmlns:a16="http://schemas.microsoft.com/office/drawing/2014/main" id="{D101AB94-0978-4791-A06D-2A4A7C592ED5}"/>
              </a:ext>
            </a:extLst>
          </p:cNvPr>
          <p:cNvSpPr>
            <a:spLocks noGrp="1"/>
          </p:cNvSpPr>
          <p:nvPr>
            <p:ph idx="1"/>
          </p:nvPr>
        </p:nvSpPr>
        <p:spPr/>
        <p:txBody>
          <a:bodyPr/>
          <a:lstStyle/>
          <a:p>
            <a:r>
              <a:rPr lang="en-US" dirty="0"/>
              <a:t>The following hospitalization reports will continue to require manual generation within CAPRI</a:t>
            </a:r>
          </a:p>
          <a:p>
            <a:pPr marL="0" indent="0">
              <a:buNone/>
            </a:pPr>
            <a:endParaRPr lang="en-US" sz="800" dirty="0"/>
          </a:p>
          <a:p>
            <a:pPr lvl="1"/>
            <a:r>
              <a:rPr lang="en-US" dirty="0"/>
              <a:t>Convalescence Report</a:t>
            </a:r>
          </a:p>
          <a:p>
            <a:pPr marL="457200" lvl="1" indent="0">
              <a:buNone/>
            </a:pPr>
            <a:endParaRPr lang="en-US" sz="500" dirty="0"/>
          </a:p>
          <a:p>
            <a:pPr lvl="1"/>
            <a:r>
              <a:rPr lang="en-US" dirty="0"/>
              <a:t>Contract Nursing Home (CNH) Admission Report</a:t>
            </a:r>
          </a:p>
          <a:p>
            <a:pPr marL="457200" lvl="1" indent="0">
              <a:buNone/>
            </a:pPr>
            <a:endParaRPr lang="en-US" sz="500" dirty="0"/>
          </a:p>
          <a:p>
            <a:pPr lvl="1"/>
            <a:r>
              <a:rPr lang="en-US" dirty="0"/>
              <a:t>Contract Nursing Home (CNH) Discharge Report</a:t>
            </a:r>
          </a:p>
          <a:p>
            <a:pPr marL="457200" lvl="1" indent="0">
              <a:buNone/>
            </a:pPr>
            <a:endParaRPr lang="en-US" sz="500" dirty="0"/>
          </a:p>
          <a:p>
            <a:pPr lvl="1"/>
            <a:r>
              <a:rPr lang="en-US" dirty="0"/>
              <a:t>Contract Nursing Home (CNH) 90 Day Stays</a:t>
            </a:r>
          </a:p>
          <a:p>
            <a:pPr lvl="1"/>
            <a:endParaRPr lang="en-US" dirty="0"/>
          </a:p>
          <a:p>
            <a:pPr lvl="1"/>
            <a:endParaRPr lang="en-US" dirty="0"/>
          </a:p>
        </p:txBody>
      </p:sp>
      <p:sp>
        <p:nvSpPr>
          <p:cNvPr id="4" name="Date Placeholder 3">
            <a:extLst>
              <a:ext uri="{FF2B5EF4-FFF2-40B4-BE49-F238E27FC236}">
                <a16:creationId xmlns:a16="http://schemas.microsoft.com/office/drawing/2014/main" id="{5B78DE78-FA9C-4ABB-8A68-8E01169CD1D4}"/>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1ECFBA55-5B96-471C-8761-07D7EE14ED73}"/>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85E1E45B-F96F-4DB1-BBA8-D776BD980864}"/>
              </a:ext>
            </a:extLst>
          </p:cNvPr>
          <p:cNvSpPr>
            <a:spLocks noGrp="1"/>
          </p:cNvSpPr>
          <p:nvPr>
            <p:ph type="sldNum" sz="quarter" idx="12"/>
          </p:nvPr>
        </p:nvSpPr>
        <p:spPr/>
        <p:txBody>
          <a:bodyPr/>
          <a:lstStyle/>
          <a:p>
            <a:fld id="{AF430988-647E-4517-B70E-776822506EBB}" type="slidenum">
              <a:rPr lang="en-US" smtClean="0"/>
              <a:pPr/>
              <a:t>48</a:t>
            </a:fld>
            <a:endParaRPr lang="en-US" dirty="0"/>
          </a:p>
        </p:txBody>
      </p:sp>
    </p:spTree>
    <p:extLst>
      <p:ext uri="{BB962C8B-B14F-4D97-AF65-F5344CB8AC3E}">
        <p14:creationId xmlns:p14="http://schemas.microsoft.com/office/powerpoint/2010/main" val="1292428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2E47-0A9D-4CBD-9D67-124A428DDE1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4B26C77-DB9A-49C5-9390-6D853DF890C8}"/>
              </a:ext>
            </a:extLst>
          </p:cNvPr>
          <p:cNvSpPr>
            <a:spLocks noGrp="1"/>
          </p:cNvSpPr>
          <p:nvPr>
            <p:ph idx="1"/>
          </p:nvPr>
        </p:nvSpPr>
        <p:spPr/>
        <p:txBody>
          <a:bodyPr>
            <a:normAutofit fontScale="70000" lnSpcReduction="20000"/>
          </a:bodyPr>
          <a:lstStyle/>
          <a:p>
            <a:pPr lvl="0"/>
            <a:r>
              <a:rPr lang="en-US" b="1" i="1" u="sng" dirty="0">
                <a:hlinkClick r:id="rId2"/>
              </a:rPr>
              <a:t>38 CFR 4.29</a:t>
            </a:r>
            <a:r>
              <a:rPr lang="en-US" b="1" i="1" u="sng" dirty="0"/>
              <a:t> </a:t>
            </a:r>
            <a:endParaRPr lang="en-US" sz="2400" dirty="0"/>
          </a:p>
          <a:p>
            <a:pPr lvl="0"/>
            <a:r>
              <a:rPr lang="en-US" b="1" i="1" u="sng" dirty="0">
                <a:hlinkClick r:id="rId3"/>
              </a:rPr>
              <a:t>38 CFR 4.30</a:t>
            </a:r>
            <a:endParaRPr lang="en-US" sz="2400" dirty="0"/>
          </a:p>
          <a:p>
            <a:pPr lvl="0"/>
            <a:r>
              <a:rPr lang="en-US" b="1" i="1" u="sng" dirty="0">
                <a:hlinkClick r:id="rId4"/>
              </a:rPr>
              <a:t>38 CFR 3.551</a:t>
            </a:r>
            <a:endParaRPr lang="en-US" sz="2400" dirty="0"/>
          </a:p>
          <a:p>
            <a:pPr lvl="0"/>
            <a:r>
              <a:rPr lang="en-US" b="1" i="1" u="sng" dirty="0">
                <a:hlinkClick r:id="rId5"/>
              </a:rPr>
              <a:t>38 CFR 3.552</a:t>
            </a:r>
            <a:endParaRPr lang="en-US" sz="2400" dirty="0"/>
          </a:p>
          <a:p>
            <a:pPr lvl="0"/>
            <a:r>
              <a:rPr lang="en-US" b="1" i="1" u="sng" dirty="0">
                <a:hlinkClick r:id="rId6"/>
              </a:rPr>
              <a:t>M21-1, Adjudication Procedures Manual</a:t>
            </a:r>
            <a:r>
              <a:rPr lang="en-US" sz="2900" b="1" i="1" u="sng" dirty="0">
                <a:hlinkClick r:id="rId6"/>
              </a:rPr>
              <a:t>, specifically</a:t>
            </a:r>
            <a:endParaRPr lang="en-US" sz="2900" b="1" i="1" u="sng" dirty="0"/>
          </a:p>
          <a:p>
            <a:pPr lvl="1"/>
            <a:r>
              <a:rPr lang="en-US" b="1" i="1" u="sng" dirty="0">
                <a:hlinkClick r:id="rId7"/>
              </a:rPr>
              <a:t>M21-1III.ii.2.B</a:t>
            </a:r>
            <a:endParaRPr lang="en-US" sz="2000" dirty="0"/>
          </a:p>
          <a:p>
            <a:pPr lvl="1"/>
            <a:r>
              <a:rPr lang="en-US" b="1" i="1" u="sng" dirty="0">
                <a:hlinkClick r:id="rId8"/>
              </a:rPr>
              <a:t>M21-1III.iii.1.C</a:t>
            </a:r>
            <a:endParaRPr lang="en-US" sz="2000" dirty="0"/>
          </a:p>
          <a:p>
            <a:pPr lvl="1"/>
            <a:r>
              <a:rPr lang="en-US" b="1" i="1" u="sng" dirty="0">
                <a:hlinkClick r:id="rId9"/>
              </a:rPr>
              <a:t>M21-1III.v.6.A</a:t>
            </a:r>
            <a:endParaRPr lang="en-US" sz="2000" dirty="0"/>
          </a:p>
          <a:p>
            <a:pPr lvl="1"/>
            <a:r>
              <a:rPr lang="en-US" b="1" i="1" u="sng" dirty="0">
                <a:hlinkClick r:id="rId10"/>
              </a:rPr>
              <a:t>M21-1III.v.6.B</a:t>
            </a:r>
            <a:endParaRPr lang="en-US" sz="2000" dirty="0"/>
          </a:p>
          <a:p>
            <a:pPr lvl="1"/>
            <a:r>
              <a:rPr lang="en-US" b="1" i="1" u="sng" dirty="0">
                <a:hlinkClick r:id="rId11"/>
              </a:rPr>
              <a:t>M21-1III.v.6.C</a:t>
            </a:r>
            <a:endParaRPr lang="en-US" sz="2000" dirty="0"/>
          </a:p>
          <a:p>
            <a:pPr lvl="1"/>
            <a:r>
              <a:rPr lang="en-US" b="1" i="1" u="sng" dirty="0">
                <a:hlinkClick r:id="rId12"/>
              </a:rPr>
              <a:t>M21-1III.v.6.D</a:t>
            </a:r>
            <a:endParaRPr lang="en-US" sz="2000" dirty="0"/>
          </a:p>
          <a:p>
            <a:pPr lvl="1"/>
            <a:r>
              <a:rPr lang="en-US" b="1" i="1" u="sng" dirty="0">
                <a:hlinkClick r:id="rId13"/>
              </a:rPr>
              <a:t>M21-1IV.ii.2.J</a:t>
            </a:r>
            <a:endParaRPr lang="en-US" sz="2000" dirty="0"/>
          </a:p>
          <a:p>
            <a:pPr lvl="1"/>
            <a:r>
              <a:rPr lang="en-US" b="1" i="1" u="sng" dirty="0">
                <a:hlinkClick r:id="rId14"/>
              </a:rPr>
              <a:t>M21-1V.iv.2</a:t>
            </a:r>
            <a:endParaRPr lang="en-US" sz="2000" dirty="0"/>
          </a:p>
          <a:p>
            <a:r>
              <a:rPr lang="en-US" b="1" i="1" u="sng" dirty="0">
                <a:hlinkClick r:id="rId15"/>
              </a:rPr>
              <a:t>M21-4, Appendix B. End Product Codes and Work-Rate Standards for Quantitative Measurements)</a:t>
            </a:r>
            <a:endParaRPr lang="en-US" dirty="0"/>
          </a:p>
        </p:txBody>
      </p:sp>
      <p:sp>
        <p:nvSpPr>
          <p:cNvPr id="4" name="Date Placeholder 3">
            <a:extLst>
              <a:ext uri="{FF2B5EF4-FFF2-40B4-BE49-F238E27FC236}">
                <a16:creationId xmlns:a16="http://schemas.microsoft.com/office/drawing/2014/main" id="{D6BB5949-8507-4D28-9B77-21C51888B955}"/>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64C26DD-C1C1-4EC7-A41C-A37552098E1C}"/>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4D583CE-CB48-4219-AE7C-61C910CE6B38}"/>
              </a:ext>
            </a:extLst>
          </p:cNvPr>
          <p:cNvSpPr>
            <a:spLocks noGrp="1"/>
          </p:cNvSpPr>
          <p:nvPr>
            <p:ph type="sldNum" sz="quarter" idx="12"/>
          </p:nvPr>
        </p:nvSpPr>
        <p:spPr/>
        <p:txBody>
          <a:bodyPr/>
          <a:lstStyle/>
          <a:p>
            <a:fld id="{AF430988-647E-4517-B70E-776822506EBB}" type="slidenum">
              <a:rPr lang="en-US" smtClean="0"/>
              <a:pPr/>
              <a:t>49</a:t>
            </a:fld>
            <a:endParaRPr lang="en-US" dirty="0"/>
          </a:p>
        </p:txBody>
      </p:sp>
    </p:spTree>
    <p:extLst>
      <p:ext uri="{BB962C8B-B14F-4D97-AF65-F5344CB8AC3E}">
        <p14:creationId xmlns:p14="http://schemas.microsoft.com/office/powerpoint/2010/main" val="3812074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3BC0-1CF9-4025-BD11-73048703C76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72B6595-B54F-426D-9C74-3F2DF5AA8990}"/>
              </a:ext>
            </a:extLst>
          </p:cNvPr>
          <p:cNvSpPr>
            <a:spLocks noGrp="1"/>
          </p:cNvSpPr>
          <p:nvPr>
            <p:ph idx="1"/>
          </p:nvPr>
        </p:nvSpPr>
        <p:spPr/>
        <p:txBody>
          <a:bodyPr>
            <a:normAutofit fontScale="77500" lnSpcReduction="20000"/>
          </a:bodyPr>
          <a:lstStyle/>
          <a:p>
            <a:r>
              <a:rPr lang="en-US" sz="3200" dirty="0"/>
              <a:t>Update:  BVA &amp; Reasonably Raised Claims for Individual Unemployability (IU)</a:t>
            </a:r>
          </a:p>
          <a:p>
            <a:pPr marL="0" indent="0">
              <a:buNone/>
            </a:pPr>
            <a:endParaRPr lang="en-US" sz="100" dirty="0"/>
          </a:p>
          <a:p>
            <a:r>
              <a:rPr lang="en-US" sz="3200" dirty="0"/>
              <a:t>Veterans Appeals Improvement and Modernization Act of 2017 (AMA)</a:t>
            </a:r>
          </a:p>
          <a:p>
            <a:pPr lvl="1"/>
            <a:r>
              <a:rPr lang="en-US" sz="2200" dirty="0"/>
              <a:t>Adding Too Many Laws &amp; Regulations</a:t>
            </a:r>
          </a:p>
          <a:p>
            <a:pPr marL="457200" lvl="1" indent="0">
              <a:buNone/>
            </a:pPr>
            <a:endParaRPr lang="en-US" sz="100" dirty="0"/>
          </a:p>
          <a:p>
            <a:r>
              <a:rPr lang="en-US" sz="3200" dirty="0"/>
              <a:t>Missing Law AMA IQR Errors in Confirmed &amp; Continued Evaluations</a:t>
            </a:r>
          </a:p>
          <a:p>
            <a:pPr marL="0" indent="0">
              <a:buNone/>
            </a:pPr>
            <a:endParaRPr lang="en-US" sz="100" dirty="0"/>
          </a:p>
          <a:p>
            <a:r>
              <a:rPr lang="en-US" sz="3200" dirty="0"/>
              <a:t>Prescribed, Schedular Minimum Evaluations</a:t>
            </a:r>
          </a:p>
          <a:p>
            <a:pPr marL="0" indent="0">
              <a:buNone/>
            </a:pPr>
            <a:endParaRPr lang="en-US" sz="100" dirty="0"/>
          </a:p>
          <a:p>
            <a:r>
              <a:rPr lang="en-US" sz="3200" dirty="0"/>
              <a:t>Request for Application (RFA) Site Visit Findings</a:t>
            </a:r>
          </a:p>
          <a:p>
            <a:pPr marL="0" indent="0">
              <a:buNone/>
            </a:pPr>
            <a:endParaRPr lang="en-US" sz="100" dirty="0"/>
          </a:p>
          <a:p>
            <a:r>
              <a:rPr lang="en-US" sz="3200" dirty="0"/>
              <a:t>Separation/Severance Pay Evidence</a:t>
            </a:r>
          </a:p>
          <a:p>
            <a:pPr marL="0" indent="0">
              <a:buNone/>
            </a:pPr>
            <a:endParaRPr lang="en-US" sz="100" dirty="0"/>
          </a:p>
          <a:p>
            <a:r>
              <a:rPr lang="en-US" sz="3200" dirty="0"/>
              <a:t>Acceptable Clinical Evidence (ACE) Examinations</a:t>
            </a:r>
          </a:p>
          <a:p>
            <a:pPr marL="0" indent="0">
              <a:buNone/>
            </a:pPr>
            <a:endParaRPr lang="en-US" sz="100" dirty="0"/>
          </a:p>
          <a:p>
            <a:r>
              <a:rPr lang="en-US" sz="3200" dirty="0"/>
              <a:t>Automated Hospitalization Reports</a:t>
            </a:r>
          </a:p>
        </p:txBody>
      </p:sp>
      <p:sp>
        <p:nvSpPr>
          <p:cNvPr id="4" name="Date Placeholder 3">
            <a:extLst>
              <a:ext uri="{FF2B5EF4-FFF2-40B4-BE49-F238E27FC236}">
                <a16:creationId xmlns:a16="http://schemas.microsoft.com/office/drawing/2014/main" id="{77730C0C-9A67-429D-8C5C-6D42FC7A5D7B}"/>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3ED90EB7-AD87-4173-AFBA-3840730FDB0E}"/>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11DEC2D7-ED8E-4AA3-BDE4-5E6F202959B8}"/>
              </a:ext>
            </a:extLst>
          </p:cNvPr>
          <p:cNvSpPr>
            <a:spLocks noGrp="1"/>
          </p:cNvSpPr>
          <p:nvPr>
            <p:ph type="sldNum" sz="quarter" idx="12"/>
          </p:nvPr>
        </p:nvSpPr>
        <p:spPr/>
        <p:txBody>
          <a:bodyPr/>
          <a:lstStyle/>
          <a:p>
            <a:fld id="{AF430988-647E-4517-B70E-776822506EBB}" type="slidenum">
              <a:rPr lang="en-US" smtClean="0"/>
              <a:pPr/>
              <a:t>5</a:t>
            </a:fld>
            <a:endParaRPr lang="en-US" dirty="0"/>
          </a:p>
        </p:txBody>
      </p:sp>
    </p:spTree>
    <p:extLst>
      <p:ext uri="{BB962C8B-B14F-4D97-AF65-F5344CB8AC3E}">
        <p14:creationId xmlns:p14="http://schemas.microsoft.com/office/powerpoint/2010/main" val="1289966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5476-0184-4BFF-9F3B-20EC94B07319}"/>
              </a:ext>
            </a:extLst>
          </p:cNvPr>
          <p:cNvSpPr>
            <a:spLocks noGrp="1"/>
          </p:cNvSpPr>
          <p:nvPr>
            <p:ph type="title"/>
          </p:nvPr>
        </p:nvSpPr>
        <p:spPr/>
        <p:txBody>
          <a:bodyPr/>
          <a:lstStyle/>
          <a:p>
            <a:r>
              <a:rPr lang="en-US" cap="small" dirty="0">
                <a:solidFill>
                  <a:srgbClr val="C00000"/>
                </a:solidFill>
                <a:effectLst>
                  <a:outerShdw blurRad="38100" dist="38100" dir="2700000" algn="tl">
                    <a:srgbClr val="000000">
                      <a:alpha val="43137"/>
                    </a:srgbClr>
                  </a:outerShdw>
                </a:effectLst>
              </a:rPr>
              <a:t>*</a:t>
            </a:r>
            <a:r>
              <a:rPr lang="en-US" cap="small" dirty="0"/>
              <a:t> Present a Topic</a:t>
            </a:r>
            <a:br>
              <a:rPr lang="en-US" cap="small" dirty="0"/>
            </a:br>
            <a:r>
              <a:rPr lang="en-US" cap="small" dirty="0"/>
              <a:t>            </a:t>
            </a:r>
            <a:r>
              <a:rPr lang="en-US" cap="small" dirty="0">
                <a:solidFill>
                  <a:srgbClr val="C00000"/>
                </a:solidFill>
                <a:effectLst>
                  <a:outerShdw blurRad="38100" dist="38100" dir="2700000" algn="tl">
                    <a:srgbClr val="000000">
                      <a:alpha val="43137"/>
                    </a:srgbClr>
                  </a:outerShdw>
                </a:effectLst>
              </a:rPr>
              <a:t>*</a:t>
            </a:r>
            <a:r>
              <a:rPr lang="en-US" cap="small" dirty="0"/>
              <a:t> Suggestions</a:t>
            </a:r>
            <a:br>
              <a:rPr lang="en-US" cap="small" dirty="0"/>
            </a:br>
            <a:r>
              <a:rPr lang="en-US" cap="small" dirty="0"/>
              <a:t>                      </a:t>
            </a:r>
            <a:r>
              <a:rPr lang="en-US" cap="small" dirty="0">
                <a:solidFill>
                  <a:srgbClr val="C00000"/>
                </a:solidFill>
                <a:effectLst>
                  <a:outerShdw blurRad="38100" dist="38100" dir="2700000" algn="tl">
                    <a:srgbClr val="000000">
                      <a:alpha val="43137"/>
                    </a:srgbClr>
                  </a:outerShdw>
                </a:effectLst>
              </a:rPr>
              <a:t>*</a:t>
            </a:r>
            <a:r>
              <a:rPr lang="en-US" cap="small" dirty="0"/>
              <a:t> Next Quality Call</a:t>
            </a:r>
          </a:p>
        </p:txBody>
      </p:sp>
      <p:sp>
        <p:nvSpPr>
          <p:cNvPr id="3" name="Text Placeholder 2">
            <a:extLst>
              <a:ext uri="{FF2B5EF4-FFF2-40B4-BE49-F238E27FC236}">
                <a16:creationId xmlns:a16="http://schemas.microsoft.com/office/drawing/2014/main" id="{2CA4F469-06EC-410C-94E7-AF359CA402FD}"/>
              </a:ext>
            </a:extLst>
          </p:cNvPr>
          <p:cNvSpPr>
            <a:spLocks noGrp="1"/>
          </p:cNvSpPr>
          <p:nvPr>
            <p:ph type="body" idx="1"/>
          </p:nvPr>
        </p:nvSpPr>
        <p:spPr/>
        <p:txBody>
          <a:bodyPr/>
          <a:lstStyle/>
          <a:p>
            <a:r>
              <a:rPr lang="en-US" dirty="0"/>
              <a:t>Robert Johnson</a:t>
            </a:r>
          </a:p>
          <a:p>
            <a:r>
              <a:rPr lang="en-US" dirty="0"/>
              <a:t>Senior Quality Review Specialist</a:t>
            </a:r>
          </a:p>
          <a:p>
            <a:r>
              <a:rPr lang="en-US" dirty="0"/>
              <a:t>Quality Review Team, Quality Assurance</a:t>
            </a:r>
          </a:p>
        </p:txBody>
      </p:sp>
      <p:sp>
        <p:nvSpPr>
          <p:cNvPr id="4" name="Date Placeholder 3">
            <a:extLst>
              <a:ext uri="{FF2B5EF4-FFF2-40B4-BE49-F238E27FC236}">
                <a16:creationId xmlns:a16="http://schemas.microsoft.com/office/drawing/2014/main" id="{9921AE00-41FC-4C39-B754-B93A8D2E71F6}"/>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44A5D5E6-9A1C-456C-BA4A-21A4BB735E04}"/>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09467743-C818-45EF-B8A9-DE034D1A3007}"/>
              </a:ext>
            </a:extLst>
          </p:cNvPr>
          <p:cNvSpPr>
            <a:spLocks noGrp="1"/>
          </p:cNvSpPr>
          <p:nvPr>
            <p:ph type="sldNum" sz="quarter" idx="12"/>
          </p:nvPr>
        </p:nvSpPr>
        <p:spPr/>
        <p:txBody>
          <a:bodyPr/>
          <a:lstStyle/>
          <a:p>
            <a:fld id="{AF430988-647E-4517-B70E-776822506EBB}" type="slidenum">
              <a:rPr lang="en-US" smtClean="0"/>
              <a:pPr/>
              <a:t>50</a:t>
            </a:fld>
            <a:endParaRPr lang="en-US" dirty="0"/>
          </a:p>
        </p:txBody>
      </p:sp>
    </p:spTree>
    <p:extLst>
      <p:ext uri="{BB962C8B-B14F-4D97-AF65-F5344CB8AC3E}">
        <p14:creationId xmlns:p14="http://schemas.microsoft.com/office/powerpoint/2010/main" val="3721582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90D3-D4DB-4C84-99D5-089F9320586F}"/>
              </a:ext>
            </a:extLst>
          </p:cNvPr>
          <p:cNvSpPr>
            <a:spLocks noGrp="1"/>
          </p:cNvSpPr>
          <p:nvPr>
            <p:ph type="title"/>
          </p:nvPr>
        </p:nvSpPr>
        <p:spPr/>
        <p:txBody>
          <a:bodyPr/>
          <a:lstStyle/>
          <a:p>
            <a:r>
              <a:rPr lang="en-US" dirty="0"/>
              <a:t>Would You Like to Present a Topic?</a:t>
            </a:r>
          </a:p>
        </p:txBody>
      </p:sp>
      <p:sp>
        <p:nvSpPr>
          <p:cNvPr id="3" name="Content Placeholder 2">
            <a:extLst>
              <a:ext uri="{FF2B5EF4-FFF2-40B4-BE49-F238E27FC236}">
                <a16:creationId xmlns:a16="http://schemas.microsoft.com/office/drawing/2014/main" id="{871E18A6-32D0-4FC8-B7F4-0CAEBAECA0A6}"/>
              </a:ext>
            </a:extLst>
          </p:cNvPr>
          <p:cNvSpPr>
            <a:spLocks noGrp="1"/>
          </p:cNvSpPr>
          <p:nvPr>
            <p:ph idx="1"/>
          </p:nvPr>
        </p:nvSpPr>
        <p:spPr/>
        <p:txBody>
          <a:bodyPr/>
          <a:lstStyle/>
          <a:p>
            <a:r>
              <a:rPr lang="en-US" dirty="0"/>
              <a:t>We are offering opportunities for RO SMEs to present topics during Compensation Service Quality Call recording sessions</a:t>
            </a:r>
          </a:p>
          <a:p>
            <a:pPr marL="0" indent="0">
              <a:buNone/>
            </a:pPr>
            <a:endParaRPr lang="en-US" sz="100" dirty="0"/>
          </a:p>
          <a:p>
            <a:pPr lvl="1"/>
            <a:r>
              <a:rPr lang="en-US" dirty="0"/>
              <a:t>Peer-to-Peer communication is optimum</a:t>
            </a:r>
          </a:p>
          <a:p>
            <a:pPr marL="457200" lvl="1" indent="0">
              <a:buNone/>
            </a:pPr>
            <a:endParaRPr lang="en-US" dirty="0"/>
          </a:p>
          <a:p>
            <a:r>
              <a:rPr lang="en-US" dirty="0"/>
              <a:t>If </a:t>
            </a:r>
            <a:r>
              <a:rPr lang="en-US" dirty="0">
                <a:effectLst>
                  <a:outerShdw blurRad="38100" dist="38100" dir="2700000" algn="tl">
                    <a:srgbClr val="000000">
                      <a:alpha val="43137"/>
                    </a:srgbClr>
                  </a:outerShdw>
                </a:effectLst>
              </a:rPr>
              <a:t>YOU</a:t>
            </a:r>
            <a:r>
              <a:rPr lang="en-US" dirty="0"/>
              <a:t> are interested in presenting a topic in a future Quality Call</a:t>
            </a:r>
          </a:p>
          <a:p>
            <a:pPr marL="0" indent="0">
              <a:buNone/>
            </a:pPr>
            <a:endParaRPr lang="en-US" sz="100" dirty="0"/>
          </a:p>
          <a:p>
            <a:pPr lvl="1"/>
            <a:r>
              <a:rPr lang="en-US" dirty="0"/>
              <a:t>Talk to your Coach or other RO management team member</a:t>
            </a:r>
          </a:p>
          <a:p>
            <a:pPr marL="457200" lvl="1" indent="0">
              <a:buNone/>
            </a:pPr>
            <a:endParaRPr lang="en-US" sz="100" dirty="0"/>
          </a:p>
          <a:p>
            <a:pPr lvl="1"/>
            <a:r>
              <a:rPr lang="en-US" dirty="0"/>
              <a:t>If okay, have management send your name and topic to</a:t>
            </a:r>
          </a:p>
          <a:p>
            <a:pPr lvl="2">
              <a:buClr>
                <a:srgbClr val="203864"/>
              </a:buClr>
              <a:buFont typeface="Wingdings" panose="05000000000000000000" pitchFamily="2" charset="2"/>
              <a:buChar char="þ"/>
            </a:pPr>
            <a:r>
              <a:rPr lang="en-US" dirty="0"/>
              <a:t>VAVBAWAS/CO/InternalQRS</a:t>
            </a:r>
          </a:p>
          <a:p>
            <a:pPr lvl="1"/>
            <a:endParaRPr lang="en-US" dirty="0"/>
          </a:p>
        </p:txBody>
      </p:sp>
      <p:sp>
        <p:nvSpPr>
          <p:cNvPr id="4" name="Date Placeholder 3">
            <a:extLst>
              <a:ext uri="{FF2B5EF4-FFF2-40B4-BE49-F238E27FC236}">
                <a16:creationId xmlns:a16="http://schemas.microsoft.com/office/drawing/2014/main" id="{12EDE3A1-962C-431C-B72A-B721328FACE1}"/>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AB0F7DBA-54E2-4F65-B2EA-17F782D5526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1A4C7DE2-CF38-4D8B-A4FD-2D27C435BAC9}"/>
              </a:ext>
            </a:extLst>
          </p:cNvPr>
          <p:cNvSpPr>
            <a:spLocks noGrp="1"/>
          </p:cNvSpPr>
          <p:nvPr>
            <p:ph type="sldNum" sz="quarter" idx="12"/>
          </p:nvPr>
        </p:nvSpPr>
        <p:spPr/>
        <p:txBody>
          <a:bodyPr/>
          <a:lstStyle/>
          <a:p>
            <a:fld id="{AF430988-647E-4517-B70E-776822506EBB}" type="slidenum">
              <a:rPr lang="en-US" smtClean="0"/>
              <a:pPr/>
              <a:t>51</a:t>
            </a:fld>
            <a:endParaRPr lang="en-US" dirty="0"/>
          </a:p>
        </p:txBody>
      </p:sp>
    </p:spTree>
    <p:extLst>
      <p:ext uri="{BB962C8B-B14F-4D97-AF65-F5344CB8AC3E}">
        <p14:creationId xmlns:p14="http://schemas.microsoft.com/office/powerpoint/2010/main" val="29360763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1B05-72EA-4D7B-8E57-C4D0E86DF65F}"/>
              </a:ext>
            </a:extLst>
          </p:cNvPr>
          <p:cNvSpPr>
            <a:spLocks noGrp="1"/>
          </p:cNvSpPr>
          <p:nvPr>
            <p:ph type="title"/>
          </p:nvPr>
        </p:nvSpPr>
        <p:spPr/>
        <p:txBody>
          <a:bodyPr/>
          <a:lstStyle/>
          <a:p>
            <a:r>
              <a:rPr lang="en-US" dirty="0"/>
              <a:t>Do You Have Suggestions for Topics?</a:t>
            </a:r>
          </a:p>
        </p:txBody>
      </p:sp>
      <p:sp>
        <p:nvSpPr>
          <p:cNvPr id="3" name="Content Placeholder 2">
            <a:extLst>
              <a:ext uri="{FF2B5EF4-FFF2-40B4-BE49-F238E27FC236}">
                <a16:creationId xmlns:a16="http://schemas.microsoft.com/office/drawing/2014/main" id="{CEA2CE08-22B8-4B2A-BEF5-DF1BB121FCC7}"/>
              </a:ext>
            </a:extLst>
          </p:cNvPr>
          <p:cNvSpPr>
            <a:spLocks noGrp="1"/>
          </p:cNvSpPr>
          <p:nvPr>
            <p:ph idx="1"/>
          </p:nvPr>
        </p:nvSpPr>
        <p:spPr/>
        <p:txBody>
          <a:bodyPr>
            <a:normAutofit fontScale="92500" lnSpcReduction="10000"/>
          </a:bodyPr>
          <a:lstStyle/>
          <a:p>
            <a:r>
              <a:rPr lang="en-US" dirty="0"/>
              <a:t>If you have topic suggestions for a future Quality Call, please email the Quality Call Leads (</a:t>
            </a:r>
            <a:r>
              <a:rPr lang="en-US" i="1" dirty="0"/>
              <a:t>Robert Johnson &amp; Bonnie Kirby</a:t>
            </a:r>
            <a:r>
              <a:rPr lang="en-US" dirty="0"/>
              <a:t>) at VAVBAWAS/CO/InternalQRS</a:t>
            </a:r>
          </a:p>
          <a:p>
            <a:pPr lvl="1"/>
            <a:r>
              <a:rPr lang="en-US" dirty="0"/>
              <a:t>In your email, please include</a:t>
            </a:r>
          </a:p>
          <a:p>
            <a:pPr lvl="2">
              <a:buFont typeface="Wingdings" panose="05000000000000000000" pitchFamily="2" charset="2"/>
              <a:buChar char="þ"/>
            </a:pPr>
            <a:r>
              <a:rPr lang="en-US" dirty="0"/>
              <a:t>Cc to your Coach or other RO management</a:t>
            </a:r>
          </a:p>
          <a:p>
            <a:pPr lvl="2">
              <a:buFont typeface="Wingdings" panose="05000000000000000000" pitchFamily="2" charset="2"/>
              <a:buChar char="þ"/>
            </a:pPr>
            <a:r>
              <a:rPr lang="en-US" dirty="0"/>
              <a:t>Name of topic</a:t>
            </a:r>
          </a:p>
          <a:p>
            <a:pPr lvl="2">
              <a:buFont typeface="Wingdings" panose="05000000000000000000" pitchFamily="2" charset="2"/>
              <a:buChar char="þ"/>
            </a:pPr>
            <a:r>
              <a:rPr lang="en-US" dirty="0"/>
              <a:t>Intended audience (VSR Pre or Post, RVSR, AQRS, RQRS, etc.)</a:t>
            </a:r>
          </a:p>
          <a:p>
            <a:pPr lvl="2">
              <a:buFont typeface="Wingdings" panose="05000000000000000000" pitchFamily="2" charset="2"/>
              <a:buChar char="þ"/>
            </a:pPr>
            <a:r>
              <a:rPr lang="en-US" dirty="0"/>
              <a:t>Applicable 38 CFR and/ or M21-1 references</a:t>
            </a:r>
          </a:p>
          <a:p>
            <a:pPr marL="914400" lvl="2" indent="0">
              <a:buNone/>
            </a:pPr>
            <a:endParaRPr lang="en-US" sz="500" dirty="0"/>
          </a:p>
          <a:p>
            <a:r>
              <a:rPr lang="en-US" dirty="0"/>
              <a:t>Quality Call Bulletins can be found on the STAR Home Page on the Compensation Service Intranet site, TMS, and VBA Learning Catalog</a:t>
            </a:r>
          </a:p>
          <a:p>
            <a:pPr marL="0" indent="0">
              <a:buNone/>
            </a:pPr>
            <a:endParaRPr lang="en-US" sz="500" dirty="0"/>
          </a:p>
          <a:p>
            <a:r>
              <a:rPr lang="en-US" dirty="0"/>
              <a:t>Audio recordings of the Quality Calls with separate copies of the PowerPoint slides can be found in both TMS and the VBA Learning Catalog</a:t>
            </a:r>
          </a:p>
        </p:txBody>
      </p:sp>
      <p:sp>
        <p:nvSpPr>
          <p:cNvPr id="4" name="Date Placeholder 3">
            <a:extLst>
              <a:ext uri="{FF2B5EF4-FFF2-40B4-BE49-F238E27FC236}">
                <a16:creationId xmlns:a16="http://schemas.microsoft.com/office/drawing/2014/main" id="{6ACA3AA6-5501-4EC2-BCE3-69F89F77FA29}"/>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C279A393-977F-475C-954D-BC8D5D83FE6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F9E5E2D-69EA-43F0-B661-A87E9C1FBE69}"/>
              </a:ext>
            </a:extLst>
          </p:cNvPr>
          <p:cNvSpPr>
            <a:spLocks noGrp="1"/>
          </p:cNvSpPr>
          <p:nvPr>
            <p:ph type="sldNum" sz="quarter" idx="12"/>
          </p:nvPr>
        </p:nvSpPr>
        <p:spPr/>
        <p:txBody>
          <a:bodyPr/>
          <a:lstStyle/>
          <a:p>
            <a:fld id="{AF430988-647E-4517-B70E-776822506EBB}" type="slidenum">
              <a:rPr lang="en-US" smtClean="0"/>
              <a:pPr/>
              <a:t>52</a:t>
            </a:fld>
            <a:endParaRPr lang="en-US" dirty="0"/>
          </a:p>
        </p:txBody>
      </p:sp>
    </p:spTree>
    <p:extLst>
      <p:ext uri="{BB962C8B-B14F-4D97-AF65-F5344CB8AC3E}">
        <p14:creationId xmlns:p14="http://schemas.microsoft.com/office/powerpoint/2010/main" val="1546597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56BD-A840-485D-B1F8-235703A5A177}"/>
              </a:ext>
            </a:extLst>
          </p:cNvPr>
          <p:cNvSpPr>
            <a:spLocks noGrp="1"/>
          </p:cNvSpPr>
          <p:nvPr>
            <p:ph type="title"/>
          </p:nvPr>
        </p:nvSpPr>
        <p:spPr/>
        <p:txBody>
          <a:bodyPr/>
          <a:lstStyle/>
          <a:p>
            <a:r>
              <a:rPr lang="en-US" dirty="0"/>
              <a:t>When is the Next Quality Call?</a:t>
            </a:r>
          </a:p>
        </p:txBody>
      </p:sp>
      <p:sp>
        <p:nvSpPr>
          <p:cNvPr id="3" name="Content Placeholder 2">
            <a:extLst>
              <a:ext uri="{FF2B5EF4-FFF2-40B4-BE49-F238E27FC236}">
                <a16:creationId xmlns:a16="http://schemas.microsoft.com/office/drawing/2014/main" id="{19DD59F6-657E-4BD3-924C-A91A0BB377F4}"/>
              </a:ext>
            </a:extLst>
          </p:cNvPr>
          <p:cNvSpPr>
            <a:spLocks noGrp="1"/>
          </p:cNvSpPr>
          <p:nvPr>
            <p:ph idx="1"/>
          </p:nvPr>
        </p:nvSpPr>
        <p:spPr/>
        <p:txBody>
          <a:bodyPr/>
          <a:lstStyle/>
          <a:p>
            <a:r>
              <a:rPr lang="en-US" dirty="0"/>
              <a:t>This is the final Quality Call for FY20</a:t>
            </a:r>
          </a:p>
          <a:p>
            <a:pPr marL="0" indent="0">
              <a:buNone/>
            </a:pPr>
            <a:endParaRPr lang="en-US" sz="800" dirty="0"/>
          </a:p>
          <a:p>
            <a:r>
              <a:rPr lang="en-US" dirty="0"/>
              <a:t>Quality Calls will resume in FY21</a:t>
            </a:r>
          </a:p>
        </p:txBody>
      </p:sp>
      <p:sp>
        <p:nvSpPr>
          <p:cNvPr id="4" name="Date Placeholder 3">
            <a:extLst>
              <a:ext uri="{FF2B5EF4-FFF2-40B4-BE49-F238E27FC236}">
                <a16:creationId xmlns:a16="http://schemas.microsoft.com/office/drawing/2014/main" id="{8191ACE5-2958-4159-9F64-0C535D1FB712}"/>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B372D400-B5F2-42B9-90E7-876EB422E196}"/>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6006582-1EAC-421D-8D57-25BD6B948EC2}"/>
              </a:ext>
            </a:extLst>
          </p:cNvPr>
          <p:cNvSpPr>
            <a:spLocks noGrp="1"/>
          </p:cNvSpPr>
          <p:nvPr>
            <p:ph type="sldNum" sz="quarter" idx="12"/>
          </p:nvPr>
        </p:nvSpPr>
        <p:spPr/>
        <p:txBody>
          <a:bodyPr/>
          <a:lstStyle/>
          <a:p>
            <a:fld id="{AF430988-647E-4517-B70E-776822506EBB}" type="slidenum">
              <a:rPr lang="en-US" smtClean="0"/>
              <a:pPr/>
              <a:t>53</a:t>
            </a:fld>
            <a:endParaRPr lang="en-US" dirty="0"/>
          </a:p>
        </p:txBody>
      </p:sp>
      <p:pic>
        <p:nvPicPr>
          <p:cNvPr id="7" name="Picture 6">
            <a:extLst>
              <a:ext uri="{FF2B5EF4-FFF2-40B4-BE49-F238E27FC236}">
                <a16:creationId xmlns:a16="http://schemas.microsoft.com/office/drawing/2014/main" id="{14007047-C041-44C4-B47B-DFE8D0F0E804}"/>
              </a:ext>
            </a:extLst>
          </p:cNvPr>
          <p:cNvPicPr>
            <a:picLocks noChangeAspect="1"/>
          </p:cNvPicPr>
          <p:nvPr/>
        </p:nvPicPr>
        <p:blipFill>
          <a:blip r:embed="rId2"/>
          <a:stretch>
            <a:fillRect/>
          </a:stretch>
        </p:blipFill>
        <p:spPr>
          <a:xfrm>
            <a:off x="6699704" y="2338956"/>
            <a:ext cx="4097998" cy="3935384"/>
          </a:xfrm>
          <a:prstGeom prst="rect">
            <a:avLst/>
          </a:prstGeom>
        </p:spPr>
      </p:pic>
    </p:spTree>
    <p:extLst>
      <p:ext uri="{BB962C8B-B14F-4D97-AF65-F5344CB8AC3E}">
        <p14:creationId xmlns:p14="http://schemas.microsoft.com/office/powerpoint/2010/main" val="332589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0FB9-C5F2-41A4-9C93-56DA4FA83810}"/>
              </a:ext>
            </a:extLst>
          </p:cNvPr>
          <p:cNvSpPr>
            <a:spLocks noGrp="1"/>
          </p:cNvSpPr>
          <p:nvPr>
            <p:ph type="title"/>
          </p:nvPr>
        </p:nvSpPr>
        <p:spPr/>
        <p:txBody>
          <a:bodyPr/>
          <a:lstStyle/>
          <a:p>
            <a:r>
              <a:rPr lang="en-US" dirty="0"/>
              <a:t>Update:</a:t>
            </a:r>
            <a:br>
              <a:rPr lang="en-US" dirty="0"/>
            </a:br>
            <a:r>
              <a:rPr lang="en-US" sz="5300" dirty="0"/>
              <a:t>BVA &amp; Reasonably Raised Claim for IU</a:t>
            </a:r>
          </a:p>
        </p:txBody>
      </p:sp>
      <p:sp>
        <p:nvSpPr>
          <p:cNvPr id="3" name="Text Placeholder 2">
            <a:extLst>
              <a:ext uri="{FF2B5EF4-FFF2-40B4-BE49-F238E27FC236}">
                <a16:creationId xmlns:a16="http://schemas.microsoft.com/office/drawing/2014/main" id="{B9CBD629-759D-4FEB-B6F7-36DCB0D7BB80}"/>
              </a:ext>
            </a:extLst>
          </p:cNvPr>
          <p:cNvSpPr>
            <a:spLocks noGrp="1"/>
          </p:cNvSpPr>
          <p:nvPr>
            <p:ph type="body" idx="1"/>
          </p:nvPr>
        </p:nvSpPr>
        <p:spPr/>
        <p:txBody>
          <a:bodyPr/>
          <a:lstStyle/>
          <a:p>
            <a:r>
              <a:rPr lang="en-US" dirty="0"/>
              <a:t>Robert Johnson</a:t>
            </a:r>
          </a:p>
          <a:p>
            <a:r>
              <a:rPr lang="en-US" dirty="0"/>
              <a:t>Senior Quality Review Specialist</a:t>
            </a:r>
          </a:p>
          <a:p>
            <a:r>
              <a:rPr lang="en-US" dirty="0"/>
              <a:t>Quality Review Team, Quality Assurance</a:t>
            </a:r>
          </a:p>
        </p:txBody>
      </p:sp>
      <p:sp>
        <p:nvSpPr>
          <p:cNvPr id="4" name="Date Placeholder 3">
            <a:extLst>
              <a:ext uri="{FF2B5EF4-FFF2-40B4-BE49-F238E27FC236}">
                <a16:creationId xmlns:a16="http://schemas.microsoft.com/office/drawing/2014/main" id="{B7A283B3-5671-48FE-A268-7B193E37F2EF}"/>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3C17E8C2-DE9D-4F89-80B6-BFB158B8451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77512D39-C002-420A-8ED2-A0E0371CCC40}"/>
              </a:ext>
            </a:extLst>
          </p:cNvPr>
          <p:cNvSpPr>
            <a:spLocks noGrp="1"/>
          </p:cNvSpPr>
          <p:nvPr>
            <p:ph type="sldNum" sz="quarter" idx="12"/>
          </p:nvPr>
        </p:nvSpPr>
        <p:spPr/>
        <p:txBody>
          <a:bodyPr/>
          <a:lstStyle/>
          <a:p>
            <a:fld id="{AF430988-647E-4517-B70E-776822506EBB}" type="slidenum">
              <a:rPr lang="en-US" smtClean="0"/>
              <a:pPr/>
              <a:t>6</a:t>
            </a:fld>
            <a:endParaRPr lang="en-US" dirty="0"/>
          </a:p>
        </p:txBody>
      </p:sp>
    </p:spTree>
    <p:extLst>
      <p:ext uri="{BB962C8B-B14F-4D97-AF65-F5344CB8AC3E}">
        <p14:creationId xmlns:p14="http://schemas.microsoft.com/office/powerpoint/2010/main" val="106232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084A-EEE7-4FA5-9794-FB59D11B5867}"/>
              </a:ext>
            </a:extLst>
          </p:cNvPr>
          <p:cNvSpPr>
            <a:spLocks noGrp="1"/>
          </p:cNvSpPr>
          <p:nvPr>
            <p:ph type="title"/>
          </p:nvPr>
        </p:nvSpPr>
        <p:spPr/>
        <p:txBody>
          <a:bodyPr>
            <a:normAutofit fontScale="90000"/>
          </a:bodyPr>
          <a:lstStyle/>
          <a:p>
            <a:r>
              <a:rPr lang="en-US" dirty="0"/>
              <a:t>Update:</a:t>
            </a:r>
            <a:br>
              <a:rPr lang="en-US" dirty="0"/>
            </a:br>
            <a:r>
              <a:rPr lang="en-US" dirty="0"/>
              <a:t>BVA &amp; Reasonably Raised Claim for IU</a:t>
            </a:r>
          </a:p>
        </p:txBody>
      </p:sp>
      <p:sp>
        <p:nvSpPr>
          <p:cNvPr id="3" name="Content Placeholder 2">
            <a:extLst>
              <a:ext uri="{FF2B5EF4-FFF2-40B4-BE49-F238E27FC236}">
                <a16:creationId xmlns:a16="http://schemas.microsoft.com/office/drawing/2014/main" id="{6F76CF24-6224-4F66-A47A-909AEF126603}"/>
              </a:ext>
            </a:extLst>
          </p:cNvPr>
          <p:cNvSpPr>
            <a:spLocks noGrp="1"/>
          </p:cNvSpPr>
          <p:nvPr>
            <p:ph idx="1"/>
          </p:nvPr>
        </p:nvSpPr>
        <p:spPr/>
        <p:txBody>
          <a:bodyPr/>
          <a:lstStyle/>
          <a:p>
            <a:r>
              <a:rPr lang="en-US" dirty="0"/>
              <a:t>Previous guidance released via February 2020 Quality Call</a:t>
            </a:r>
          </a:p>
          <a:p>
            <a:pPr lvl="1"/>
            <a:r>
              <a:rPr lang="en-US" dirty="0"/>
              <a:t>That information is </a:t>
            </a:r>
            <a:r>
              <a:rPr lang="en-US" i="1" dirty="0">
                <a:effectLst>
                  <a:outerShdw blurRad="38100" dist="38100" dir="2700000" algn="tl">
                    <a:srgbClr val="000000">
                      <a:alpha val="43137"/>
                    </a:srgbClr>
                  </a:outerShdw>
                </a:effectLst>
              </a:rPr>
              <a:t>no longer valid</a:t>
            </a:r>
          </a:p>
          <a:p>
            <a:pPr marL="457200" lvl="1" indent="0">
              <a:buNone/>
            </a:pPr>
            <a:endParaRPr lang="en-US" dirty="0"/>
          </a:p>
          <a:p>
            <a:r>
              <a:rPr lang="en-US" dirty="0"/>
              <a:t>Manual recently updated in M21-5</a:t>
            </a:r>
          </a:p>
          <a:p>
            <a:pPr lvl="1"/>
            <a:r>
              <a:rPr lang="en-US" dirty="0"/>
              <a:t>July 31, 2020</a:t>
            </a:r>
          </a:p>
          <a:p>
            <a:pPr marL="457200" lvl="1" indent="0">
              <a:buNone/>
            </a:pPr>
            <a:endParaRPr lang="en-US" dirty="0"/>
          </a:p>
          <a:p>
            <a:r>
              <a:rPr lang="en-US" dirty="0"/>
              <a:t>If not already of record, develop for VA </a:t>
            </a:r>
            <a:r>
              <a:rPr lang="en-US"/>
              <a:t>Form 21-8940 </a:t>
            </a:r>
            <a:r>
              <a:rPr lang="en-US" dirty="0"/>
              <a:t>when BVA grants IU</a:t>
            </a:r>
          </a:p>
          <a:p>
            <a:pPr lvl="1"/>
            <a:r>
              <a:rPr lang="en-US" dirty="0"/>
              <a:t>If Veteran fails to respond, implement BVA’s decision using evidence of record</a:t>
            </a:r>
          </a:p>
          <a:p>
            <a:pPr marL="457200" lvl="1" indent="0">
              <a:buNone/>
            </a:pPr>
            <a:endParaRPr lang="en-US" sz="1000" dirty="0"/>
          </a:p>
          <a:p>
            <a:pPr lvl="1">
              <a:buClr>
                <a:srgbClr val="FF0000"/>
              </a:buClr>
              <a:buFont typeface="Wingdings" panose="05000000000000000000" pitchFamily="2" charset="2"/>
              <a:buChar char="v"/>
            </a:pPr>
            <a:r>
              <a:rPr lang="en-US" dirty="0"/>
              <a:t>M21-5, 7.G.1.i</a:t>
            </a:r>
          </a:p>
        </p:txBody>
      </p:sp>
      <p:sp>
        <p:nvSpPr>
          <p:cNvPr id="4" name="Date Placeholder 3">
            <a:extLst>
              <a:ext uri="{FF2B5EF4-FFF2-40B4-BE49-F238E27FC236}">
                <a16:creationId xmlns:a16="http://schemas.microsoft.com/office/drawing/2014/main" id="{85B8D8A0-2C55-4F39-A5EC-6A4D25402520}"/>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A67D0D95-EB2E-492D-9A1F-DB02852C9961}"/>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F1A2F159-20C8-4542-87C5-D7AEF1354E33}"/>
              </a:ext>
            </a:extLst>
          </p:cNvPr>
          <p:cNvSpPr>
            <a:spLocks noGrp="1"/>
          </p:cNvSpPr>
          <p:nvPr>
            <p:ph type="sldNum" sz="quarter" idx="12"/>
          </p:nvPr>
        </p:nvSpPr>
        <p:spPr/>
        <p:txBody>
          <a:bodyPr/>
          <a:lstStyle/>
          <a:p>
            <a:fld id="{AF430988-647E-4517-B70E-776822506EBB}" type="slidenum">
              <a:rPr lang="en-US" smtClean="0"/>
              <a:pPr/>
              <a:t>7</a:t>
            </a:fld>
            <a:endParaRPr lang="en-US" dirty="0"/>
          </a:p>
        </p:txBody>
      </p:sp>
    </p:spTree>
    <p:extLst>
      <p:ext uri="{BB962C8B-B14F-4D97-AF65-F5344CB8AC3E}">
        <p14:creationId xmlns:p14="http://schemas.microsoft.com/office/powerpoint/2010/main" val="143908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3C3F-2939-4ABF-8C2A-E29E9CE63188}"/>
              </a:ext>
            </a:extLst>
          </p:cNvPr>
          <p:cNvSpPr>
            <a:spLocks noGrp="1"/>
          </p:cNvSpPr>
          <p:nvPr>
            <p:ph type="title"/>
          </p:nvPr>
        </p:nvSpPr>
        <p:spPr/>
        <p:txBody>
          <a:bodyPr/>
          <a:lstStyle/>
          <a:p>
            <a:r>
              <a:rPr lang="en-US" dirty="0"/>
              <a:t>Veterans Appeals Improvement and Modernization Act of 2017 (AMA) Laws and Regulations</a:t>
            </a:r>
          </a:p>
        </p:txBody>
      </p:sp>
      <p:sp>
        <p:nvSpPr>
          <p:cNvPr id="3" name="Text Placeholder 2">
            <a:extLst>
              <a:ext uri="{FF2B5EF4-FFF2-40B4-BE49-F238E27FC236}">
                <a16:creationId xmlns:a16="http://schemas.microsoft.com/office/drawing/2014/main" id="{4AA63EDF-6E77-48D2-9BCE-A2CE2FCF87D6}"/>
              </a:ext>
            </a:extLst>
          </p:cNvPr>
          <p:cNvSpPr>
            <a:spLocks noGrp="1"/>
          </p:cNvSpPr>
          <p:nvPr>
            <p:ph type="body" idx="1"/>
          </p:nvPr>
        </p:nvSpPr>
        <p:spPr/>
        <p:txBody>
          <a:bodyPr/>
          <a:lstStyle/>
          <a:p>
            <a:r>
              <a:rPr lang="en-US" dirty="0"/>
              <a:t>Robert Johnson</a:t>
            </a:r>
          </a:p>
          <a:p>
            <a:r>
              <a:rPr lang="en-US" dirty="0"/>
              <a:t>Senior Quality Review Specialist</a:t>
            </a:r>
          </a:p>
          <a:p>
            <a:r>
              <a:rPr lang="en-US" dirty="0"/>
              <a:t>Quality Review Team, Quality Assurance</a:t>
            </a:r>
          </a:p>
        </p:txBody>
      </p:sp>
      <p:sp>
        <p:nvSpPr>
          <p:cNvPr id="4" name="Date Placeholder 3">
            <a:extLst>
              <a:ext uri="{FF2B5EF4-FFF2-40B4-BE49-F238E27FC236}">
                <a16:creationId xmlns:a16="http://schemas.microsoft.com/office/drawing/2014/main" id="{C2CDE9BE-DD94-47BD-9E02-1D43FB78D62D}"/>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9DAF5D82-3BB3-435A-8037-00DA8621DD5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A264EE0-4418-4CB6-AC19-A2BFE1FD645D}"/>
              </a:ext>
            </a:extLst>
          </p:cNvPr>
          <p:cNvSpPr>
            <a:spLocks noGrp="1"/>
          </p:cNvSpPr>
          <p:nvPr>
            <p:ph type="sldNum" sz="quarter" idx="12"/>
          </p:nvPr>
        </p:nvSpPr>
        <p:spPr/>
        <p:txBody>
          <a:bodyPr/>
          <a:lstStyle/>
          <a:p>
            <a:fld id="{AF430988-647E-4517-B70E-776822506EBB}" type="slidenum">
              <a:rPr lang="en-US" smtClean="0"/>
              <a:pPr/>
              <a:t>8</a:t>
            </a:fld>
            <a:endParaRPr lang="en-US" dirty="0"/>
          </a:p>
        </p:txBody>
      </p:sp>
    </p:spTree>
    <p:extLst>
      <p:ext uri="{BB962C8B-B14F-4D97-AF65-F5344CB8AC3E}">
        <p14:creationId xmlns:p14="http://schemas.microsoft.com/office/powerpoint/2010/main" val="349394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A65E-A163-4389-825C-07BF4D2935B5}"/>
              </a:ext>
            </a:extLst>
          </p:cNvPr>
          <p:cNvSpPr>
            <a:spLocks noGrp="1"/>
          </p:cNvSpPr>
          <p:nvPr>
            <p:ph type="title"/>
          </p:nvPr>
        </p:nvSpPr>
        <p:spPr/>
        <p:txBody>
          <a:bodyPr/>
          <a:lstStyle/>
          <a:p>
            <a:r>
              <a:rPr lang="en-US" dirty="0"/>
              <a:t>Adding Too Many Laws/Regs</a:t>
            </a:r>
          </a:p>
        </p:txBody>
      </p:sp>
      <p:sp>
        <p:nvSpPr>
          <p:cNvPr id="3" name="Content Placeholder 2">
            <a:extLst>
              <a:ext uri="{FF2B5EF4-FFF2-40B4-BE49-F238E27FC236}">
                <a16:creationId xmlns:a16="http://schemas.microsoft.com/office/drawing/2014/main" id="{BDD600A2-3803-4B94-946E-C56A7DBFCD2A}"/>
              </a:ext>
            </a:extLst>
          </p:cNvPr>
          <p:cNvSpPr>
            <a:spLocks noGrp="1"/>
          </p:cNvSpPr>
          <p:nvPr>
            <p:ph idx="1"/>
          </p:nvPr>
        </p:nvSpPr>
        <p:spPr/>
        <p:txBody>
          <a:bodyPr>
            <a:normAutofit/>
          </a:bodyPr>
          <a:lstStyle/>
          <a:p>
            <a:r>
              <a:rPr lang="en-US" dirty="0"/>
              <a:t>Some decision makers are adding too many laws/regs to </a:t>
            </a:r>
            <a:r>
              <a:rPr lang="en-US" i="1" dirty="0"/>
              <a:t>“protect”</a:t>
            </a:r>
            <a:r>
              <a:rPr lang="en-US" dirty="0"/>
              <a:t> themselves from errors on missing relevant AMA laws/regs</a:t>
            </a:r>
          </a:p>
          <a:p>
            <a:pPr lvl="1"/>
            <a:r>
              <a:rPr lang="en-US" dirty="0"/>
              <a:t>Such action is not within the spirit of codified law at 38 CFR 3.103(f)(3)</a:t>
            </a:r>
          </a:p>
          <a:p>
            <a:pPr lvl="2">
              <a:buClr>
                <a:srgbClr val="FF0000"/>
              </a:buClr>
              <a:buFont typeface="Wingdings" panose="05000000000000000000" pitchFamily="2" charset="2"/>
              <a:buChar char="ý"/>
            </a:pPr>
            <a:r>
              <a:rPr lang="en-US" dirty="0"/>
              <a:t>Improper addition of too many laws/regs:</a:t>
            </a:r>
          </a:p>
          <a:p>
            <a:pPr marL="1257300" lvl="3" indent="0">
              <a:buNone/>
            </a:pPr>
            <a:endParaRPr lang="en-US" i="1" dirty="0"/>
          </a:p>
          <a:p>
            <a:pPr marL="114300" indent="0">
              <a:buNone/>
            </a:pPr>
            <a:endParaRPr lang="en-US" sz="500" i="1" dirty="0"/>
          </a:p>
          <a:p>
            <a:pPr marL="114300" indent="0">
              <a:buNone/>
            </a:pPr>
            <a:endParaRPr lang="en-US" sz="500" i="1" dirty="0"/>
          </a:p>
          <a:p>
            <a:pPr marL="114300" indent="0">
              <a:buNone/>
            </a:pPr>
            <a:endParaRPr lang="en-US" sz="500" i="1" dirty="0"/>
          </a:p>
          <a:p>
            <a:pPr marL="114300" indent="0">
              <a:buNone/>
            </a:pPr>
            <a:endParaRPr lang="en-US" sz="500" i="1" dirty="0"/>
          </a:p>
          <a:p>
            <a:pPr marL="114300" indent="0">
              <a:buNone/>
            </a:pPr>
            <a:endParaRPr lang="en-US" sz="500" i="1" dirty="0"/>
          </a:p>
          <a:p>
            <a:pPr marL="114300" indent="0">
              <a:buNone/>
            </a:pPr>
            <a:endParaRPr lang="en-US" sz="500" i="1" dirty="0"/>
          </a:p>
          <a:p>
            <a:pPr marL="114300" indent="0">
              <a:buNone/>
            </a:pPr>
            <a:endParaRPr lang="en-US" sz="500" i="1" dirty="0"/>
          </a:p>
          <a:p>
            <a:pPr marL="914400" lvl="1"/>
            <a:r>
              <a:rPr lang="en-US" dirty="0"/>
              <a:t>Important to cite </a:t>
            </a:r>
            <a:r>
              <a:rPr lang="en-US" i="1" dirty="0"/>
              <a:t>only</a:t>
            </a:r>
            <a:r>
              <a:rPr lang="en-US" dirty="0"/>
              <a:t> the laws/regs that are applicable to the decision</a:t>
            </a:r>
          </a:p>
          <a:p>
            <a:pPr marL="1371600" lvl="2">
              <a:buClr>
                <a:srgbClr val="FF0000"/>
              </a:buClr>
              <a:buFont typeface="Wingdings" panose="05000000000000000000" pitchFamily="2" charset="2"/>
              <a:buChar char="ü"/>
            </a:pPr>
            <a:r>
              <a:rPr lang="en-US" dirty="0"/>
              <a:t>Compensation Service is monitoring these types of cases to determine if such action should warrant a critical error</a:t>
            </a:r>
          </a:p>
        </p:txBody>
      </p:sp>
      <p:sp>
        <p:nvSpPr>
          <p:cNvPr id="4" name="Date Placeholder 3">
            <a:extLst>
              <a:ext uri="{FF2B5EF4-FFF2-40B4-BE49-F238E27FC236}">
                <a16:creationId xmlns:a16="http://schemas.microsoft.com/office/drawing/2014/main" id="{2AAE1F6B-1C5F-46DF-B427-961D255222CA}"/>
              </a:ext>
            </a:extLst>
          </p:cNvPr>
          <p:cNvSpPr>
            <a:spLocks noGrp="1"/>
          </p:cNvSpPr>
          <p:nvPr>
            <p:ph type="dt" sz="half" idx="10"/>
          </p:nvPr>
        </p:nvSpPr>
        <p:spPr/>
        <p:txBody>
          <a:bodyPr/>
          <a:lstStyle/>
          <a:p>
            <a:r>
              <a:rPr lang="en-US" dirty="0"/>
              <a:t>08/12/2020</a:t>
            </a:r>
          </a:p>
        </p:txBody>
      </p:sp>
      <p:sp>
        <p:nvSpPr>
          <p:cNvPr id="5" name="Footer Placeholder 4">
            <a:extLst>
              <a:ext uri="{FF2B5EF4-FFF2-40B4-BE49-F238E27FC236}">
                <a16:creationId xmlns:a16="http://schemas.microsoft.com/office/drawing/2014/main" id="{7E22F8A1-E977-4F77-BA8C-067B5691A0FA}"/>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C72AF73-2AE2-428A-B78A-92A163BE9399}"/>
              </a:ext>
            </a:extLst>
          </p:cNvPr>
          <p:cNvSpPr>
            <a:spLocks noGrp="1"/>
          </p:cNvSpPr>
          <p:nvPr>
            <p:ph type="sldNum" sz="quarter" idx="12"/>
          </p:nvPr>
        </p:nvSpPr>
        <p:spPr/>
        <p:txBody>
          <a:bodyPr/>
          <a:lstStyle/>
          <a:p>
            <a:fld id="{AF430988-647E-4517-B70E-776822506EBB}" type="slidenum">
              <a:rPr lang="en-US" smtClean="0"/>
              <a:pPr/>
              <a:t>9</a:t>
            </a:fld>
            <a:endParaRPr lang="en-US" dirty="0"/>
          </a:p>
        </p:txBody>
      </p:sp>
      <p:pic>
        <p:nvPicPr>
          <p:cNvPr id="11" name="Picture 10">
            <a:extLst>
              <a:ext uri="{FF2B5EF4-FFF2-40B4-BE49-F238E27FC236}">
                <a16:creationId xmlns:a16="http://schemas.microsoft.com/office/drawing/2014/main" id="{3D8495F2-435F-4728-A915-6AD3E072A93B}"/>
              </a:ext>
            </a:extLst>
          </p:cNvPr>
          <p:cNvPicPr>
            <a:picLocks noChangeAspect="1"/>
          </p:cNvPicPr>
          <p:nvPr/>
        </p:nvPicPr>
        <p:blipFill>
          <a:blip r:embed="rId2"/>
          <a:stretch>
            <a:fillRect/>
          </a:stretch>
        </p:blipFill>
        <p:spPr>
          <a:xfrm>
            <a:off x="1145059" y="3519488"/>
            <a:ext cx="10330249" cy="1521337"/>
          </a:xfrm>
          <a:prstGeom prst="rect">
            <a:avLst/>
          </a:prstGeom>
        </p:spPr>
      </p:pic>
    </p:spTree>
    <p:extLst>
      <p:ext uri="{BB962C8B-B14F-4D97-AF65-F5344CB8AC3E}">
        <p14:creationId xmlns:p14="http://schemas.microsoft.com/office/powerpoint/2010/main" val="1237210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523A00-E3F4-424D-AEEC-3F5BB62CB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6829E6A-20E2-44D6-9DCF-E656978D46D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7DF20CC-2022-4AEA-A351-2A17319D0F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2941</TotalTime>
  <Words>3734</Words>
  <Application>Microsoft Office PowerPoint</Application>
  <PresentationFormat>Widescreen</PresentationFormat>
  <Paragraphs>540</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Courier New</vt:lpstr>
      <vt:lpstr>Wingdings</vt:lpstr>
      <vt:lpstr>Office Theme</vt:lpstr>
      <vt:lpstr>For TMS Training Credit</vt:lpstr>
      <vt:lpstr>Compensation Service Quality Call</vt:lpstr>
      <vt:lpstr>Welcome to the August 2020 Compensation Service Quality Call</vt:lpstr>
      <vt:lpstr>Quality Calls Assigned In TMS</vt:lpstr>
      <vt:lpstr>Agenda</vt:lpstr>
      <vt:lpstr>Update: BVA &amp; Reasonably Raised Claim for IU</vt:lpstr>
      <vt:lpstr>Update: BVA &amp; Reasonably Raised Claim for IU</vt:lpstr>
      <vt:lpstr>Veterans Appeals Improvement and Modernization Act of 2017 (AMA) Laws and Regulations</vt:lpstr>
      <vt:lpstr>Adding Too Many Laws/Regs</vt:lpstr>
      <vt:lpstr>Adding Too Many Laws/Regs (Cont’d)</vt:lpstr>
      <vt:lpstr>Missing Law AMA IQR Errors in Confirmed &amp; Continued Evaluations</vt:lpstr>
      <vt:lpstr>Missing Law AMA IQR Errors in Confirmed &amp; Continued (C&amp;C) Evaluations</vt:lpstr>
      <vt:lpstr>VBMS-R DDI – Manual Entry</vt:lpstr>
      <vt:lpstr>VBMS-R Confirmed and Continued Evaluation</vt:lpstr>
      <vt:lpstr>VBMS-R C&amp;C Evaluation (Cont’d)</vt:lpstr>
      <vt:lpstr>Tips to Avoid These Types of Errors</vt:lpstr>
      <vt:lpstr>Tips to Avoid Errors (Cont’d)</vt:lpstr>
      <vt:lpstr>Tips to Avoid Errors (Cont’d)</vt:lpstr>
      <vt:lpstr>Legally Sufficient Rating Decision</vt:lpstr>
      <vt:lpstr>Legally Insufficient Rating Decision</vt:lpstr>
      <vt:lpstr>Prescribed, Schedular Minimum Evaluations</vt:lpstr>
      <vt:lpstr>Prescribed, Schedular Minimum Evaluations</vt:lpstr>
      <vt:lpstr>Prescribed, Schedular Minimum Evaluations</vt:lpstr>
      <vt:lpstr>Request for Application (RFA) Site Visit Findings</vt:lpstr>
      <vt:lpstr>Request for Application (RFA)</vt:lpstr>
      <vt:lpstr>Request for Application (RFA)</vt:lpstr>
      <vt:lpstr>Request for Application (RFA)</vt:lpstr>
      <vt:lpstr>Separation/Severance Pay Evidence</vt:lpstr>
      <vt:lpstr>Duplication of Federal Benefits</vt:lpstr>
      <vt:lpstr>Improper Payment</vt:lpstr>
      <vt:lpstr>Claim Review for Separation Benefits</vt:lpstr>
      <vt:lpstr>Potential Separation Benefits Examples</vt:lpstr>
      <vt:lpstr>Potential Separation Benefits Examples</vt:lpstr>
      <vt:lpstr>Potential Separation Benefits Examples</vt:lpstr>
      <vt:lpstr>Unverified Separation Benefits</vt:lpstr>
      <vt:lpstr>Separation Benefits:  Reminders</vt:lpstr>
      <vt:lpstr>Separation Benefits:  Reminders</vt:lpstr>
      <vt:lpstr>Acceptable Clinical Evidence (ACE) Examinations</vt:lpstr>
      <vt:lpstr>ACE Examinations</vt:lpstr>
      <vt:lpstr>Improperly Completed ACE Exams</vt:lpstr>
      <vt:lpstr>Insufficient ACE Examinations</vt:lpstr>
      <vt:lpstr>References for ACE Exam Quality</vt:lpstr>
      <vt:lpstr>Automated Hospitalization Reports</vt:lpstr>
      <vt:lpstr>Background</vt:lpstr>
      <vt:lpstr>Solution</vt:lpstr>
      <vt:lpstr>Overview of Reports</vt:lpstr>
      <vt:lpstr>Hospitalization Attributes</vt:lpstr>
      <vt:lpstr>Out of Scope of Automation</vt:lpstr>
      <vt:lpstr>References</vt:lpstr>
      <vt:lpstr>* Present a Topic             * Suggestions                       * Next Quality Call</vt:lpstr>
      <vt:lpstr>Would You Like to Present a Topic?</vt:lpstr>
      <vt:lpstr>Do You Have Suggestions for Topics?</vt:lpstr>
      <vt:lpstr>When is the Next Quality Call?</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Compensation Service Quality Call - August 2020 PowerPoint Presentation</dc:title>
  <dc:subject/>
  <dc:creator>Department of Veterans Affairs, Veterans Benefits Administration, Compensation Service, STAFF</dc:creator>
  <cp:lastModifiedBy>Kathy Poole</cp:lastModifiedBy>
  <cp:revision>215</cp:revision>
  <dcterms:created xsi:type="dcterms:W3CDTF">2020-04-06T19:18:04Z</dcterms:created>
  <dcterms:modified xsi:type="dcterms:W3CDTF">2020-08-13T17:56:35Z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0x01010017BC273D991D8B4F842A13ABA0213F79</vt:lpwstr>
  </property>
  <property fmtid="{D5CDD505-2E9C-101B-9397-08002B2CF9AE}" pid="3" name="Language">
    <vt:lpwstr>en</vt:lpwstr>
  </property>
  <property fmtid="{D5CDD505-2E9C-101B-9397-08002B2CF9AE}" pid="4" name="Type">
    <vt:lpwstr>Presentation</vt:lpwstr>
  </property>
</Properties>
</file>