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 id="2147483670" r:id="rId7"/>
    <p:sldMasterId id="2147483695" r:id="rId8"/>
  </p:sldMasterIdLst>
  <p:notesMasterIdLst>
    <p:notesMasterId r:id="rId17"/>
  </p:notesMasterIdLst>
  <p:sldIdLst>
    <p:sldId id="285" r:id="rId9"/>
    <p:sldId id="289" r:id="rId10"/>
    <p:sldId id="622" r:id="rId11"/>
    <p:sldId id="617" r:id="rId12"/>
    <p:sldId id="619" r:id="rId13"/>
    <p:sldId id="624" r:id="rId14"/>
    <p:sldId id="522" r:id="rId15"/>
    <p:sldId id="615"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sselman, David, VBAVACO" initials="KDV" lastIdx="4" clrIdx="0">
    <p:extLst>
      <p:ext uri="{19B8F6BF-5375-455C-9EA6-DF929625EA0E}">
        <p15:presenceInfo xmlns:p15="http://schemas.microsoft.com/office/powerpoint/2012/main" userId="S::David.Kesselman@va.gov::b0ddeb45-f680-4960-abda-070d5e5b43c6" providerId="AD"/>
      </p:ext>
    </p:extLst>
  </p:cmAuthor>
  <p:cmAuthor id="2" name="Collins, Michelle, VBAVACO" initials="CMV" lastIdx="1" clrIdx="1">
    <p:extLst>
      <p:ext uri="{19B8F6BF-5375-455C-9EA6-DF929625EA0E}">
        <p15:presenceInfo xmlns:p15="http://schemas.microsoft.com/office/powerpoint/2012/main" userId="S::Michelle.Collins@va.gov::79e1b4f8-4316-4db1-8062-50218ff53102" providerId="AD"/>
      </p:ext>
    </p:extLst>
  </p:cmAuthor>
  <p:cmAuthor id="3" name="Cooper, Barrett E., VBAVACO" initials="CBEV" lastIdx="5" clrIdx="2">
    <p:extLst>
      <p:ext uri="{19B8F6BF-5375-455C-9EA6-DF929625EA0E}">
        <p15:presenceInfo xmlns:p15="http://schemas.microsoft.com/office/powerpoint/2012/main" userId="S::Barrett.Cooper@va.gov::5ec68546-4764-4240-aa4a-91bebaa0510e" providerId="AD"/>
      </p:ext>
    </p:extLst>
  </p:cmAuthor>
  <p:cmAuthor id="4" name="Gallegos, Dandrick, VBAVACO" initials="GDV" lastIdx="7" clrIdx="3">
    <p:extLst>
      <p:ext uri="{19B8F6BF-5375-455C-9EA6-DF929625EA0E}">
        <p15:presenceInfo xmlns:p15="http://schemas.microsoft.com/office/powerpoint/2012/main" userId="S::Dandrick.Gallegos@va.gov::265d5eab-ede4-4b96-8445-c765dda4121e" providerId="AD"/>
      </p:ext>
    </p:extLst>
  </p:cmAuthor>
  <p:cmAuthor id="5" name="Leal, Karla, VBAVACO" initials="LKV" lastIdx="2" clrIdx="4">
    <p:extLst>
      <p:ext uri="{19B8F6BF-5375-455C-9EA6-DF929625EA0E}">
        <p15:presenceInfo xmlns:p15="http://schemas.microsoft.com/office/powerpoint/2012/main" userId="S::Karla.Leal@va.gov::af4b6fce-dedc-401c-b049-d3b30dcfb4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0"/>
  </p:normalViewPr>
  <p:slideViewPr>
    <p:cSldViewPr>
      <p:cViewPr varScale="1">
        <p:scale>
          <a:sx n="110" d="100"/>
          <a:sy n="110" d="100"/>
        </p:scale>
        <p:origin x="858"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8/31/2020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0095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227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21804" y="985808"/>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377740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114438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1113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726670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613582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014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4633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963457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91140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grpSp>
        <p:nvGrpSpPr>
          <p:cNvPr id="4" name="Group 3"/>
          <p:cNvGrpSpPr/>
          <p:nvPr userDrawn="1"/>
        </p:nvGrpSpPr>
        <p:grpSpPr>
          <a:xfrm>
            <a:off x="0" y="6140680"/>
            <a:ext cx="9144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grpSp>
    </p:spTree>
    <p:extLst>
      <p:ext uri="{BB962C8B-B14F-4D97-AF65-F5344CB8AC3E}">
        <p14:creationId xmlns:p14="http://schemas.microsoft.com/office/powerpoint/2010/main" val="90976455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2"/>
          <a:srcRect/>
          <a:stretch>
            <a:fillRect/>
          </a:stretch>
        </p:blipFill>
        <p:spPr bwMode="auto">
          <a:xfrm>
            <a:off x="3886200" y="838200"/>
            <a:ext cx="1371600" cy="1371600"/>
          </a:xfrm>
          <a:prstGeom prst="rect">
            <a:avLst/>
          </a:prstGeom>
          <a:noFill/>
          <a:ln w="9525">
            <a:noFill/>
            <a:miter lim="800000"/>
            <a:headEnd/>
            <a:tailEnd/>
          </a:ln>
        </p:spPr>
      </p:pic>
      <p:sp>
        <p:nvSpPr>
          <p:cNvPr id="4" name="Subtitle 2">
            <a:extLst>
              <a:ext uri="{FF2B5EF4-FFF2-40B4-BE49-F238E27FC236}">
                <a16:creationId xmlns:a16="http://schemas.microsoft.com/office/drawing/2014/main" id="{DB825F04-7048-4DA3-B097-6C2865410D76}"/>
              </a:ext>
            </a:extLst>
          </p:cNvPr>
          <p:cNvSpPr txBox="1">
            <a:spLocks/>
          </p:cNvSpPr>
          <p:nvPr/>
        </p:nvSpPr>
        <p:spPr>
          <a:xfrm>
            <a:off x="152400" y="4953000"/>
            <a:ext cx="7467600" cy="929472"/>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latin typeface="+mj-lt"/>
              </a:rPr>
              <a:t>Briefed by: </a:t>
            </a:r>
            <a:r>
              <a:rPr lang="en-US" dirty="0">
                <a:latin typeface="+mj-lt"/>
              </a:rPr>
              <a:t>Karla Leal</a:t>
            </a:r>
            <a:endParaRPr lang="en-US" sz="1800" dirty="0">
              <a:solidFill>
                <a:schemeClr val="tx1"/>
              </a:solidFill>
              <a:latin typeface="+mj-lt"/>
            </a:endParaRPr>
          </a:p>
          <a:p>
            <a:r>
              <a:rPr lang="en-US" sz="1800" b="1" dirty="0">
                <a:solidFill>
                  <a:schemeClr val="tx1"/>
                </a:solidFill>
                <a:latin typeface="+mj-lt"/>
              </a:rPr>
              <a:t>Name: MSC Future Endeavors</a:t>
            </a:r>
          </a:p>
          <a:p>
            <a:r>
              <a:rPr lang="en-US" sz="1800" dirty="0">
                <a:solidFill>
                  <a:schemeClr val="tx1"/>
                </a:solidFill>
                <a:latin typeface="+mj-lt"/>
              </a:rPr>
              <a:t>Date: August 2020</a:t>
            </a:r>
          </a:p>
        </p:txBody>
      </p:sp>
      <p:sp>
        <p:nvSpPr>
          <p:cNvPr id="2" name="Rectangle 1">
            <a:extLst>
              <a:ext uri="{FF2B5EF4-FFF2-40B4-BE49-F238E27FC236}">
                <a16:creationId xmlns:a16="http://schemas.microsoft.com/office/drawing/2014/main" id="{84A1EC9F-5AD0-449F-85AD-3AD60E39ACE3}"/>
              </a:ext>
            </a:extLst>
          </p:cNvPr>
          <p:cNvSpPr/>
          <p:nvPr/>
        </p:nvSpPr>
        <p:spPr>
          <a:xfrm>
            <a:off x="2438400" y="2721114"/>
            <a:ext cx="4887941" cy="707886"/>
          </a:xfrm>
          <a:prstGeom prst="rect">
            <a:avLst/>
          </a:prstGeom>
        </p:spPr>
        <p:txBody>
          <a:bodyPr wrap="none">
            <a:spAutoFit/>
          </a:bodyPr>
          <a:lstStyle/>
          <a:p>
            <a:r>
              <a:rPr lang="en-US" sz="4000" dirty="0"/>
              <a:t>MSC Future Endeavors</a:t>
            </a:r>
          </a:p>
        </p:txBody>
      </p:sp>
    </p:spTree>
    <p:extLst>
      <p:ext uri="{BB962C8B-B14F-4D97-AF65-F5344CB8AC3E}">
        <p14:creationId xmlns:p14="http://schemas.microsoft.com/office/powerpoint/2010/main" val="408005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2</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Agenda</a:t>
            </a:r>
            <a:endParaRPr lang="en-US" sz="4000" dirty="0"/>
          </a:p>
        </p:txBody>
      </p:sp>
      <p:sp>
        <p:nvSpPr>
          <p:cNvPr id="2" name="TextBox 1">
            <a:extLst>
              <a:ext uri="{FF2B5EF4-FFF2-40B4-BE49-F238E27FC236}">
                <a16:creationId xmlns:a16="http://schemas.microsoft.com/office/drawing/2014/main" id="{F5091473-14B6-4D1B-9D81-A9811BBA7D5C}"/>
              </a:ext>
            </a:extLst>
          </p:cNvPr>
          <p:cNvSpPr txBox="1"/>
          <p:nvPr/>
        </p:nvSpPr>
        <p:spPr>
          <a:xfrm>
            <a:off x="381000" y="990600"/>
            <a:ext cx="8382000" cy="4524315"/>
          </a:xfrm>
          <a:prstGeom prst="rect">
            <a:avLst/>
          </a:prstGeom>
          <a:noFill/>
        </p:spPr>
        <p:txBody>
          <a:bodyPr wrap="square" rtlCol="0">
            <a:spAutoFit/>
          </a:bodyPr>
          <a:lstStyle/>
          <a:p>
            <a:pPr marL="457200" indent="-457200">
              <a:buFont typeface="Arial" panose="020B0604020202020204" pitchFamily="34" charset="0"/>
              <a:buChar char="•"/>
            </a:pPr>
            <a:r>
              <a:rPr lang="en-US" sz="2800" dirty="0"/>
              <a:t>Military to Civilian Readiness Pathway (M2CReady) Overview</a:t>
            </a:r>
          </a:p>
          <a:p>
            <a:endParaRPr lang="en-US" sz="2800" dirty="0"/>
          </a:p>
          <a:p>
            <a:pPr marL="457200" indent="-457200">
              <a:buFont typeface="Arial" panose="020B0604020202020204" pitchFamily="34" charset="0"/>
              <a:buChar char="•"/>
            </a:pPr>
            <a:r>
              <a:rPr lang="en-US" sz="2800" dirty="0"/>
              <a:t>Separation Health Assessment (SHA) Initiative  </a:t>
            </a:r>
          </a:p>
          <a:p>
            <a:pPr marL="914400" lvl="1" indent="-457200">
              <a:buFont typeface="Arial" panose="020B0604020202020204" pitchFamily="34" charset="0"/>
              <a:buChar char="•"/>
            </a:pPr>
            <a:r>
              <a:rPr lang="en-US" sz="2800" dirty="0"/>
              <a:t>Service Treatment Records (STR) Transfer</a:t>
            </a:r>
          </a:p>
          <a:p>
            <a:pPr marL="914400" lvl="1" indent="-457200">
              <a:buFont typeface="Arial" panose="020B0604020202020204" pitchFamily="34" charset="0"/>
              <a:buChar char="•"/>
            </a:pPr>
            <a:r>
              <a:rPr lang="en-US" sz="2800" dirty="0"/>
              <a:t>Combined Assessment</a:t>
            </a:r>
          </a:p>
          <a:p>
            <a:endParaRPr lang="en-US" sz="2800" dirty="0"/>
          </a:p>
          <a:p>
            <a:pPr marL="457200" indent="-457200">
              <a:buFont typeface="Arial" panose="020B0604020202020204" pitchFamily="34" charset="0"/>
              <a:buChar char="•"/>
            </a:pPr>
            <a:r>
              <a:rPr lang="en-US" sz="2800" dirty="0"/>
              <a:t>Pandemic Related Focus Group</a:t>
            </a:r>
          </a:p>
          <a:p>
            <a:endParaRPr lang="en-US" sz="4000" dirty="0"/>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180754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78890D-8D1C-4961-B356-E55B8B1117B8}"/>
              </a:ext>
            </a:extLst>
          </p:cNvPr>
          <p:cNvSpPr>
            <a:spLocks noGrp="1"/>
          </p:cNvSpPr>
          <p:nvPr>
            <p:ph idx="1"/>
          </p:nvPr>
        </p:nvSpPr>
        <p:spPr/>
        <p:txBody>
          <a:bodyPr>
            <a:normAutofit fontScale="47500" lnSpcReduction="20000"/>
          </a:bodyPr>
          <a:lstStyle/>
          <a:p>
            <a:pPr marL="0" indent="0">
              <a:buNone/>
            </a:pPr>
            <a:r>
              <a:rPr lang="en-US" sz="4200" u="sng" dirty="0">
                <a:cs typeface="Arial" panose="020B0604020202020204" pitchFamily="34" charset="0"/>
              </a:rPr>
              <a:t>Purpose of Initiative</a:t>
            </a:r>
          </a:p>
          <a:p>
            <a:pPr lvl="0"/>
            <a:r>
              <a:rPr lang="en-US" sz="4200" dirty="0">
                <a:solidFill>
                  <a:prstClr val="black"/>
                </a:solidFill>
                <a:cs typeface="Arial" panose="020B0604020202020204" pitchFamily="34" charset="0"/>
              </a:rPr>
              <a:t>M2C Ready is an overarching transition framework that establishes the transition period as beginning 365 days pre-separation and extending to 365 days post-separation</a:t>
            </a:r>
          </a:p>
          <a:p>
            <a:pPr lvl="0"/>
            <a:r>
              <a:rPr lang="en-US" sz="4200" dirty="0">
                <a:solidFill>
                  <a:prstClr val="black"/>
                </a:solidFill>
                <a:cs typeface="Arial" panose="020B0604020202020204" pitchFamily="34" charset="0"/>
              </a:rPr>
              <a:t>The goal is to align all the various components of transition both before and after leaving the military and provide members with an understanding of, and easy access to, all the benefits and resources they are entitled to</a:t>
            </a:r>
          </a:p>
          <a:p>
            <a:endParaRPr lang="en-US" sz="4200" u="sng" dirty="0">
              <a:cs typeface="Arial" panose="020B0604020202020204" pitchFamily="34" charset="0"/>
            </a:endParaRPr>
          </a:p>
          <a:p>
            <a:pPr marL="0" indent="0">
              <a:buNone/>
            </a:pPr>
            <a:r>
              <a:rPr lang="en-US" sz="4200" u="sng" dirty="0">
                <a:cs typeface="Arial" panose="020B0604020202020204" pitchFamily="34" charset="0"/>
              </a:rPr>
              <a:t>Background/Context</a:t>
            </a:r>
          </a:p>
          <a:p>
            <a:r>
              <a:rPr lang="en-US" sz="4200" dirty="0">
                <a:cs typeface="Arial" panose="020B0604020202020204" pitchFamily="34" charset="0"/>
              </a:rPr>
              <a:t>Office of Transition &amp; Economic Development (TED) is leading this effort and reports through the Benefits Executive Committee (BEC) to the Joint Executive Committee (JEC)</a:t>
            </a:r>
          </a:p>
          <a:p>
            <a:r>
              <a:rPr lang="en-US" sz="4200" dirty="0">
                <a:cs typeface="Arial" panose="020B0604020202020204" pitchFamily="34" charset="0"/>
              </a:rPr>
              <a:t>M2C Ready is a multi-work group effort is structured by 6 steps that are organized based on the transitioning member’s journey beginning 365 days pre-separation and extending to 365 days post-separation</a:t>
            </a:r>
          </a:p>
          <a:p>
            <a:endParaRPr lang="en-US" dirty="0"/>
          </a:p>
        </p:txBody>
      </p:sp>
      <p:sp>
        <p:nvSpPr>
          <p:cNvPr id="3" name="Slide Number Placeholder 2">
            <a:extLst>
              <a:ext uri="{FF2B5EF4-FFF2-40B4-BE49-F238E27FC236}">
                <a16:creationId xmlns:a16="http://schemas.microsoft.com/office/drawing/2014/main" id="{A7FBF3BF-C4AE-4713-9548-6A870C8636A8}"/>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a:extLst>
              <a:ext uri="{FF2B5EF4-FFF2-40B4-BE49-F238E27FC236}">
                <a16:creationId xmlns:a16="http://schemas.microsoft.com/office/drawing/2014/main" id="{0712735D-666E-4100-95F6-99CBFD07FCF9}"/>
              </a:ext>
            </a:extLst>
          </p:cNvPr>
          <p:cNvSpPr>
            <a:spLocks noGrp="1"/>
          </p:cNvSpPr>
          <p:nvPr>
            <p:ph type="title"/>
          </p:nvPr>
        </p:nvSpPr>
        <p:spPr/>
        <p:txBody>
          <a:bodyPr>
            <a:normAutofit/>
          </a:bodyPr>
          <a:lstStyle/>
          <a:p>
            <a:r>
              <a:rPr lang="en-US" sz="3100" dirty="0"/>
              <a:t>Military to Civilian Readiness Pathway (M2CReady)</a:t>
            </a:r>
          </a:p>
        </p:txBody>
      </p:sp>
    </p:spTree>
    <p:extLst>
      <p:ext uri="{BB962C8B-B14F-4D97-AF65-F5344CB8AC3E}">
        <p14:creationId xmlns:p14="http://schemas.microsoft.com/office/powerpoint/2010/main" val="353521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BDDA3-5349-4ED3-A73D-974FB8A8202E}"/>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1BF87868-D7C1-4A88-8825-82CEED854433}"/>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a:extLst>
              <a:ext uri="{FF2B5EF4-FFF2-40B4-BE49-F238E27FC236}">
                <a16:creationId xmlns:a16="http://schemas.microsoft.com/office/drawing/2014/main" id="{62F3808F-113F-4BFF-9C05-F274879F8BF8}"/>
              </a:ext>
            </a:extLst>
          </p:cNvPr>
          <p:cNvSpPr>
            <a:spLocks noGrp="1"/>
          </p:cNvSpPr>
          <p:nvPr>
            <p:ph type="title"/>
          </p:nvPr>
        </p:nvSpPr>
        <p:spPr/>
        <p:txBody>
          <a:bodyPr>
            <a:normAutofit fontScale="90000"/>
          </a:bodyPr>
          <a:lstStyle/>
          <a:p>
            <a:r>
              <a:rPr lang="en-US" dirty="0"/>
              <a:t>M2C Ready Graphic Overview</a:t>
            </a:r>
          </a:p>
        </p:txBody>
      </p:sp>
      <p:pic>
        <p:nvPicPr>
          <p:cNvPr id="5" name="Picture 4" descr="A screenshot of a cell phone&#10;&#10;Description automatically generated">
            <a:extLst>
              <a:ext uri="{FF2B5EF4-FFF2-40B4-BE49-F238E27FC236}">
                <a16:creationId xmlns:a16="http://schemas.microsoft.com/office/drawing/2014/main" id="{08470A57-71B9-494D-B296-E4933E92C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0288"/>
            <a:ext cx="9144000" cy="4576743"/>
          </a:xfrm>
          <a:prstGeom prst="rect">
            <a:avLst/>
          </a:prstGeom>
        </p:spPr>
      </p:pic>
    </p:spTree>
    <p:extLst>
      <p:ext uri="{BB962C8B-B14F-4D97-AF65-F5344CB8AC3E}">
        <p14:creationId xmlns:p14="http://schemas.microsoft.com/office/powerpoint/2010/main" val="91968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66D9E3-9F5F-47B2-9F84-EBF3118AE511}"/>
              </a:ext>
            </a:extLst>
          </p:cNvPr>
          <p:cNvSpPr>
            <a:spLocks noGrp="1"/>
          </p:cNvSpPr>
          <p:nvPr>
            <p:ph idx="1"/>
          </p:nvPr>
        </p:nvSpPr>
        <p:spPr>
          <a:xfrm>
            <a:off x="76200" y="876300"/>
            <a:ext cx="8842830" cy="5105400"/>
          </a:xfrm>
        </p:spPr>
        <p:txBody>
          <a:bodyPr>
            <a:normAutofit fontScale="70000" lnSpcReduction="20000"/>
          </a:bodyPr>
          <a:lstStyle/>
          <a:p>
            <a:r>
              <a:rPr lang="en-US" sz="3300" dirty="0">
                <a:solidFill>
                  <a:srgbClr val="000000"/>
                </a:solidFill>
                <a:cs typeface="Arial" panose="020B0604020202020204" pitchFamily="34" charset="0"/>
              </a:rPr>
              <a:t>The VA Solid Start program is one initiative that has been implemented under the Post Separation Programs of M2CReady</a:t>
            </a:r>
          </a:p>
          <a:p>
            <a:pPr marL="0" indent="0">
              <a:buNone/>
            </a:pPr>
            <a:endParaRPr lang="en-US" sz="2000" dirty="0">
              <a:solidFill>
                <a:srgbClr val="000000"/>
              </a:solidFill>
              <a:cs typeface="Arial" panose="020B0604020202020204" pitchFamily="34" charset="0"/>
            </a:endParaRPr>
          </a:p>
          <a:p>
            <a:pPr lvl="1"/>
            <a:r>
              <a:rPr lang="en-US" sz="2900" dirty="0">
                <a:solidFill>
                  <a:srgbClr val="000000"/>
                </a:solidFill>
                <a:cs typeface="Arial" panose="020B0604020202020204" pitchFamily="34" charset="0"/>
              </a:rPr>
              <a:t>VA Solid Start is managed by TED and agents call every newly transitioned service member at three key intervals during their first year of transition</a:t>
            </a:r>
          </a:p>
          <a:p>
            <a:endParaRPr lang="en-US" sz="1100" dirty="0">
              <a:solidFill>
                <a:srgbClr val="000000"/>
              </a:solidFill>
              <a:cs typeface="Arial" panose="020B0604020202020204" pitchFamily="34" charset="0"/>
            </a:endParaRPr>
          </a:p>
          <a:p>
            <a:pPr lvl="1"/>
            <a:r>
              <a:rPr lang="en-US" sz="2900" dirty="0">
                <a:solidFill>
                  <a:srgbClr val="000000"/>
                </a:solidFill>
                <a:cs typeface="Arial" panose="020B0604020202020204" pitchFamily="34" charset="0"/>
              </a:rPr>
              <a:t>VA Solid Start agents use key factors in successful transition as the basis for open-ended questions that seek to establish the status and disposition of a Transitioning Service Member (TSM)</a:t>
            </a:r>
          </a:p>
          <a:p>
            <a:pPr marL="0" indent="0">
              <a:buNone/>
            </a:pPr>
            <a:endParaRPr lang="en-US" sz="1100" dirty="0">
              <a:solidFill>
                <a:srgbClr val="000000"/>
              </a:solidFill>
              <a:cs typeface="Arial" panose="020B0604020202020204" pitchFamily="34" charset="0"/>
            </a:endParaRPr>
          </a:p>
          <a:p>
            <a:pPr lvl="1"/>
            <a:r>
              <a:rPr lang="en-US" sz="2900" dirty="0">
                <a:solidFill>
                  <a:srgbClr val="000000"/>
                </a:solidFill>
                <a:cs typeface="Arial" panose="020B0604020202020204" pitchFamily="34" charset="0"/>
              </a:rPr>
              <a:t>The program utilizes supporting communications across multiple channels (email, text, social media, etc.) to increase awareness of the program, improve call acceptance rate, and to provide Veterans with important information after each interaction which is tailored to his/her needs</a:t>
            </a:r>
          </a:p>
          <a:p>
            <a:pPr marL="0" indent="0">
              <a:buNone/>
            </a:pPr>
            <a:endParaRPr lang="en-US" sz="1100" dirty="0">
              <a:solidFill>
                <a:srgbClr val="000000"/>
              </a:solidFill>
              <a:cs typeface="Arial" panose="020B0604020202020204" pitchFamily="34" charset="0"/>
            </a:endParaRPr>
          </a:p>
          <a:p>
            <a:pPr lvl="1">
              <a:defRPr/>
            </a:pPr>
            <a:r>
              <a:rPr lang="en-US" sz="2900" dirty="0">
                <a:solidFill>
                  <a:srgbClr val="000000"/>
                </a:solidFill>
                <a:cs typeface="Arial" panose="020B0604020202020204" pitchFamily="34" charset="0"/>
              </a:rPr>
              <a:t>Expectations with the person being called for 1:1 interactions at three key intervals (0-90, 91-180, 181-365 days post transition) during the first year of transition to civilian life </a:t>
            </a:r>
          </a:p>
          <a:p>
            <a:endParaRPr lang="en-US" dirty="0"/>
          </a:p>
        </p:txBody>
      </p:sp>
      <p:sp>
        <p:nvSpPr>
          <p:cNvPr id="3" name="Slide Number Placeholder 2">
            <a:extLst>
              <a:ext uri="{FF2B5EF4-FFF2-40B4-BE49-F238E27FC236}">
                <a16:creationId xmlns:a16="http://schemas.microsoft.com/office/drawing/2014/main" id="{CFA87F61-4E26-4991-A73C-E778BAF9FDB1}"/>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a:extLst>
              <a:ext uri="{FF2B5EF4-FFF2-40B4-BE49-F238E27FC236}">
                <a16:creationId xmlns:a16="http://schemas.microsoft.com/office/drawing/2014/main" id="{00817BF5-484D-4CBC-A663-49482B7490F7}"/>
              </a:ext>
            </a:extLst>
          </p:cNvPr>
          <p:cNvSpPr>
            <a:spLocks noGrp="1"/>
          </p:cNvSpPr>
          <p:nvPr>
            <p:ph type="title"/>
          </p:nvPr>
        </p:nvSpPr>
        <p:spPr/>
        <p:txBody>
          <a:bodyPr>
            <a:normAutofit/>
          </a:bodyPr>
          <a:lstStyle/>
          <a:p>
            <a:r>
              <a:rPr lang="en-US" sz="3200" dirty="0"/>
              <a:t>M2CReady (cont.)</a:t>
            </a:r>
          </a:p>
        </p:txBody>
      </p:sp>
    </p:spTree>
    <p:extLst>
      <p:ext uri="{BB962C8B-B14F-4D97-AF65-F5344CB8AC3E}">
        <p14:creationId xmlns:p14="http://schemas.microsoft.com/office/powerpoint/2010/main" val="391643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63ABC2-5064-457B-ABD6-F43E55DD491C}"/>
              </a:ext>
            </a:extLst>
          </p:cNvPr>
          <p:cNvSpPr>
            <a:spLocks noGrp="1"/>
          </p:cNvSpPr>
          <p:nvPr>
            <p:ph idx="1"/>
          </p:nvPr>
        </p:nvSpPr>
        <p:spPr>
          <a:xfrm>
            <a:off x="150585" y="762000"/>
            <a:ext cx="8842830" cy="5181600"/>
          </a:xfrm>
        </p:spPr>
        <p:txBody>
          <a:bodyPr>
            <a:normAutofit fontScale="25000" lnSpcReduction="20000"/>
          </a:bodyPr>
          <a:lstStyle/>
          <a:p>
            <a:pPr marL="0" indent="0">
              <a:buNone/>
            </a:pPr>
            <a:r>
              <a:rPr lang="en-US" sz="8000" u="sng" dirty="0">
                <a:cs typeface="Arial" panose="020B0604020202020204" pitchFamily="34" charset="0"/>
              </a:rPr>
              <a:t>Purpose of Initiative</a:t>
            </a:r>
            <a:endParaRPr lang="en-US" sz="8000" dirty="0">
              <a:solidFill>
                <a:srgbClr val="111111"/>
              </a:solidFill>
              <a:cs typeface="Arial" charset="0"/>
            </a:endParaRPr>
          </a:p>
          <a:p>
            <a:r>
              <a:rPr lang="en-US" sz="7200" dirty="0">
                <a:solidFill>
                  <a:srgbClr val="111111"/>
                </a:solidFill>
                <a:cs typeface="Arial" charset="0"/>
              </a:rPr>
              <a:t>For Benefits Delivery at Discharge </a:t>
            </a:r>
            <a:r>
              <a:rPr lang="en-US" sz="7200" dirty="0">
                <a:cs typeface="Arial" charset="0"/>
              </a:rPr>
              <a:t>(BDD) population, fully implement electronic availability of AHLTA Web Print (AWP) portion of Service Treatment Records (STR) to VA and completed SHA Disability Benefits Questionnaires (DBQs) to DoD via </a:t>
            </a:r>
            <a:r>
              <a:rPr lang="en-US" sz="7200" dirty="0"/>
              <a:t>Health Artifact and Image Management Solution (HAIMS)-Data Access Service (DAS)-Veterans Benefits Management System (VBMS) </a:t>
            </a:r>
            <a:r>
              <a:rPr lang="en-US" sz="7200" dirty="0">
                <a:cs typeface="Arial" charset="0"/>
              </a:rPr>
              <a:t>exchange</a:t>
            </a:r>
          </a:p>
          <a:p>
            <a:r>
              <a:rPr lang="en-US" sz="7200" dirty="0">
                <a:cs typeface="Arial" charset="0"/>
              </a:rPr>
              <a:t>DoD will be able to provide the AWP to the VA electronically, permitting an entire paperless claim process for BDD participants</a:t>
            </a:r>
          </a:p>
          <a:p>
            <a:pPr marL="0" indent="0">
              <a:buNone/>
            </a:pPr>
            <a:endParaRPr lang="en-US" sz="8000" dirty="0">
              <a:cs typeface="Arial" charset="0"/>
            </a:endParaRPr>
          </a:p>
          <a:p>
            <a:pPr marL="0" indent="0">
              <a:buNone/>
            </a:pPr>
            <a:r>
              <a:rPr lang="en-US" sz="8000" u="sng" dirty="0">
                <a:cs typeface="Arial" panose="020B0604020202020204" pitchFamily="34" charset="0"/>
              </a:rPr>
              <a:t>Objectives</a:t>
            </a:r>
            <a:endParaRPr lang="en-US" sz="8000" dirty="0">
              <a:cs typeface="Arial" charset="0"/>
            </a:endParaRPr>
          </a:p>
          <a:p>
            <a:r>
              <a:rPr lang="en-US" sz="7200" dirty="0">
                <a:cs typeface="Arial" charset="0"/>
              </a:rPr>
              <a:t>Service members will no longer have to submit STRs with their claim</a:t>
            </a:r>
          </a:p>
          <a:p>
            <a:r>
              <a:rPr lang="en-US" sz="7200" dirty="0">
                <a:cs typeface="Arial" charset="0"/>
              </a:rPr>
              <a:t>Claim processors will not have to await scanning finalization to proceed with claim processing and intake sites will avoid shipping costs</a:t>
            </a:r>
          </a:p>
          <a:p>
            <a:r>
              <a:rPr lang="en-US" sz="7200" dirty="0">
                <a:cs typeface="Arial" charset="0"/>
              </a:rPr>
              <a:t>Provides a secure means of controlling sensitive Protected Health Information (PHI)</a:t>
            </a:r>
          </a:p>
          <a:p>
            <a:r>
              <a:rPr lang="en-US" sz="7200" dirty="0">
                <a:cs typeface="Arial" panose="020B0604020202020204" pitchFamily="34" charset="0"/>
              </a:rPr>
              <a:t>The process of transferring the AWP to VA is initiated by establishing a BDD claim</a:t>
            </a:r>
          </a:p>
          <a:p>
            <a:r>
              <a:rPr lang="en-US" sz="7200" dirty="0">
                <a:cs typeface="Arial" panose="020B0604020202020204" pitchFamily="34" charset="0"/>
              </a:rPr>
              <a:t>Upon claim establishment, a Notice of Interest (NOI) will be sent to DoD to alert them of the need for the AWP.  Accurate claim establishment is essential, as misidentification of a BDD claim could cause DoD to not respond with the NOI</a:t>
            </a:r>
          </a:p>
          <a:p>
            <a:endParaRPr lang="en-US" dirty="0"/>
          </a:p>
        </p:txBody>
      </p:sp>
      <p:sp>
        <p:nvSpPr>
          <p:cNvPr id="3" name="Slide Number Placeholder 2">
            <a:extLst>
              <a:ext uri="{FF2B5EF4-FFF2-40B4-BE49-F238E27FC236}">
                <a16:creationId xmlns:a16="http://schemas.microsoft.com/office/drawing/2014/main" id="{8D458C57-DD34-4E19-8E77-503050B30162}"/>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EC226C2E-548A-4D72-9B3A-821976D80F83}"/>
              </a:ext>
            </a:extLst>
          </p:cNvPr>
          <p:cNvSpPr>
            <a:spLocks noGrp="1"/>
          </p:cNvSpPr>
          <p:nvPr>
            <p:ph type="title"/>
          </p:nvPr>
        </p:nvSpPr>
        <p:spPr/>
        <p:txBody>
          <a:bodyPr>
            <a:noAutofit/>
          </a:bodyPr>
          <a:lstStyle/>
          <a:p>
            <a:r>
              <a:rPr lang="en-US" sz="2400" dirty="0"/>
              <a:t>Service Health Assessment  (SHA) Initiative </a:t>
            </a:r>
            <a:br>
              <a:rPr lang="en-US" sz="2400" dirty="0"/>
            </a:br>
            <a:r>
              <a:rPr lang="en-US" sz="2400" dirty="0"/>
              <a:t>  STR Transfer</a:t>
            </a:r>
          </a:p>
        </p:txBody>
      </p:sp>
    </p:spTree>
    <p:extLst>
      <p:ext uri="{BB962C8B-B14F-4D97-AF65-F5344CB8AC3E}">
        <p14:creationId xmlns:p14="http://schemas.microsoft.com/office/powerpoint/2010/main" val="288847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BA24EA-C499-490D-B90A-08B5B214CA1B}"/>
              </a:ext>
            </a:extLst>
          </p:cNvPr>
          <p:cNvSpPr>
            <a:spLocks noGrp="1"/>
          </p:cNvSpPr>
          <p:nvPr>
            <p:ph idx="1"/>
          </p:nvPr>
        </p:nvSpPr>
        <p:spPr>
          <a:xfrm>
            <a:off x="228600" y="822960"/>
            <a:ext cx="8686800" cy="5409632"/>
          </a:xfrm>
        </p:spPr>
        <p:txBody>
          <a:bodyPr>
            <a:normAutofit/>
          </a:bodyPr>
          <a:lstStyle/>
          <a:p>
            <a:pPr marL="0" indent="0">
              <a:lnSpc>
                <a:spcPct val="80000"/>
              </a:lnSpc>
              <a:buNone/>
            </a:pPr>
            <a:r>
              <a:rPr lang="en-US" sz="2000" u="sng" dirty="0">
                <a:cs typeface="Arial" panose="020B0604020202020204" pitchFamily="34" charset="0"/>
              </a:rPr>
              <a:t>Purpose of Initiative</a:t>
            </a:r>
          </a:p>
          <a:p>
            <a:pPr lvl="0">
              <a:lnSpc>
                <a:spcPct val="80000"/>
              </a:lnSpc>
            </a:pPr>
            <a:r>
              <a:rPr lang="en-US" sz="2000" dirty="0">
                <a:solidFill>
                  <a:prstClr val="black"/>
                </a:solidFill>
                <a:cs typeface="Arial" panose="020B0604020202020204" pitchFamily="34" charset="0"/>
              </a:rPr>
              <a:t>The Separation Health Assessment (SHA) and Separation History and Physical Examination (SHPE) Work Group is a collaboration amongst VA and DoD to ensure all separating services members receive a separation exam. The initiative seeks to add process improvements to the examination process for Service members</a:t>
            </a:r>
            <a:r>
              <a:rPr lang="en-US" sz="2000" dirty="0">
                <a:cs typeface="Arial" panose="020B0604020202020204" pitchFamily="34" charset="0"/>
              </a:rPr>
              <a:t> who apply for benefits delivery at discharge (BDD)</a:t>
            </a:r>
            <a:endParaRPr lang="en-US" sz="2000" dirty="0">
              <a:solidFill>
                <a:prstClr val="black"/>
              </a:solidFill>
              <a:cs typeface="Arial" panose="020B0604020202020204" pitchFamily="34" charset="0"/>
            </a:endParaRPr>
          </a:p>
          <a:p>
            <a:pPr lvl="1">
              <a:lnSpc>
                <a:spcPct val="80000"/>
              </a:lnSpc>
            </a:pPr>
            <a:r>
              <a:rPr lang="en-US" sz="2000" dirty="0">
                <a:solidFill>
                  <a:prstClr val="black"/>
                </a:solidFill>
                <a:cs typeface="Arial" panose="020B0604020202020204" pitchFamily="34" charset="0"/>
              </a:rPr>
              <a:t>One of the primary goals is to eliminate the duplication of SHA/SHPEs conducted by DoD and VBA and create a “One-SHA” form which both agencies can use to meet their purpose</a:t>
            </a:r>
          </a:p>
          <a:p>
            <a:pPr marL="0" indent="0">
              <a:lnSpc>
                <a:spcPct val="80000"/>
              </a:lnSpc>
              <a:buNone/>
            </a:pPr>
            <a:endParaRPr lang="en-US" sz="2000" u="sng" dirty="0">
              <a:cs typeface="Arial" panose="020B0604020202020204" pitchFamily="34" charset="0"/>
            </a:endParaRPr>
          </a:p>
          <a:p>
            <a:pPr marL="0" indent="0">
              <a:lnSpc>
                <a:spcPct val="80000"/>
              </a:lnSpc>
              <a:buNone/>
            </a:pPr>
            <a:r>
              <a:rPr lang="en-US" sz="2000" u="sng" dirty="0">
                <a:cs typeface="Arial" panose="020B0604020202020204" pitchFamily="34" charset="0"/>
              </a:rPr>
              <a:t>Objectives</a:t>
            </a:r>
          </a:p>
          <a:p>
            <a:pPr>
              <a:lnSpc>
                <a:spcPct val="80000"/>
              </a:lnSpc>
            </a:pPr>
            <a:r>
              <a:rPr lang="en-US" sz="2000" dirty="0">
                <a:cs typeface="Arial" panose="020B0604020202020204" pitchFamily="34" charset="0"/>
              </a:rPr>
              <a:t>Streamline the transition of health care from DoD to VA</a:t>
            </a:r>
          </a:p>
          <a:p>
            <a:pPr lvl="1">
              <a:lnSpc>
                <a:spcPct val="80000"/>
              </a:lnSpc>
            </a:pPr>
            <a:r>
              <a:rPr lang="en-US" sz="2000" dirty="0">
                <a:cs typeface="Arial" panose="020B0604020202020204" pitchFamily="34" charset="0"/>
              </a:rPr>
              <a:t>Sub Work Groups have been established to address specialty topics such as Mental Health, Audio, Environmental/Occupational Hazards and Women’s Health</a:t>
            </a:r>
          </a:p>
          <a:p>
            <a:pPr>
              <a:lnSpc>
                <a:spcPct val="80000"/>
              </a:lnSpc>
            </a:pPr>
            <a:r>
              <a:rPr lang="en-US" sz="2000" dirty="0">
                <a:cs typeface="Arial" panose="020B0604020202020204" pitchFamily="34" charset="0"/>
              </a:rPr>
              <a:t>Improve clinical documentation of health status at the time of separation</a:t>
            </a:r>
          </a:p>
          <a:p>
            <a:pPr>
              <a:lnSpc>
                <a:spcPct val="80000"/>
              </a:lnSpc>
            </a:pPr>
            <a:r>
              <a:rPr lang="en-US" sz="2000" dirty="0">
                <a:cs typeface="Arial" panose="020B0604020202020204" pitchFamily="34" charset="0"/>
              </a:rPr>
              <a:t>Enhance the VA claims process for those separating Service members who apply for BDD </a:t>
            </a:r>
          </a:p>
        </p:txBody>
      </p:sp>
      <p:sp>
        <p:nvSpPr>
          <p:cNvPr id="3" name="Slide Number Placeholder 2">
            <a:extLst>
              <a:ext uri="{FF2B5EF4-FFF2-40B4-BE49-F238E27FC236}">
                <a16:creationId xmlns:a16="http://schemas.microsoft.com/office/drawing/2014/main" id="{310AEFCE-A355-4E27-A107-84F30E31602A}"/>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a:extLst>
              <a:ext uri="{FF2B5EF4-FFF2-40B4-BE49-F238E27FC236}">
                <a16:creationId xmlns:a16="http://schemas.microsoft.com/office/drawing/2014/main" id="{E1BE5F05-69CF-4088-82AA-1A0534767CA8}"/>
              </a:ext>
            </a:extLst>
          </p:cNvPr>
          <p:cNvSpPr>
            <a:spLocks noGrp="1"/>
          </p:cNvSpPr>
          <p:nvPr>
            <p:ph type="title"/>
          </p:nvPr>
        </p:nvSpPr>
        <p:spPr/>
        <p:txBody>
          <a:bodyPr>
            <a:noAutofit/>
          </a:bodyPr>
          <a:lstStyle/>
          <a:p>
            <a:r>
              <a:rPr lang="en-US" sz="2400" dirty="0"/>
              <a:t>Separation Health Assessment (SHA) Initiative</a:t>
            </a:r>
            <a:br>
              <a:rPr lang="en-US" sz="2400" dirty="0"/>
            </a:br>
            <a:r>
              <a:rPr lang="en-US" sz="2400" dirty="0"/>
              <a:t>Combined Assessment</a:t>
            </a:r>
          </a:p>
        </p:txBody>
      </p:sp>
    </p:spTree>
    <p:extLst>
      <p:ext uri="{BB962C8B-B14F-4D97-AF65-F5344CB8AC3E}">
        <p14:creationId xmlns:p14="http://schemas.microsoft.com/office/powerpoint/2010/main" val="383850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Questions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7EA0F-F264-4DBA-8450-109ED0C85B89}"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55E931FD-D3E4-4EE7-89DE-2D74EE54DBFE}"/>
              </a:ext>
            </a:extLst>
          </p:cNvPr>
          <p:cNvPicPr>
            <a:picLocks noChangeAspect="1"/>
          </p:cNvPicPr>
          <p:nvPr/>
        </p:nvPicPr>
        <p:blipFill>
          <a:blip r:embed="rId3"/>
          <a:stretch>
            <a:fillRect/>
          </a:stretch>
        </p:blipFill>
        <p:spPr>
          <a:xfrm>
            <a:off x="2426022" y="1182429"/>
            <a:ext cx="4291956" cy="4493141"/>
          </a:xfrm>
          <a:prstGeom prst="rect">
            <a:avLst/>
          </a:prstGeom>
        </p:spPr>
      </p:pic>
    </p:spTree>
    <p:extLst>
      <p:ext uri="{BB962C8B-B14F-4D97-AF65-F5344CB8AC3E}">
        <p14:creationId xmlns:p14="http://schemas.microsoft.com/office/powerpoint/2010/main" val="2963137822"/>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A0006F7AD5D746B298D891BD9B5B40" ma:contentTypeVersion="13" ma:contentTypeDescription="Create a new document." ma:contentTypeScope="" ma:versionID="06b522b2ac0aa0bb0e35a69986383f68">
  <xsd:schema xmlns:xsd="http://www.w3.org/2001/XMLSchema" xmlns:xs="http://www.w3.org/2001/XMLSchema" xmlns:p="http://schemas.microsoft.com/office/2006/metadata/properties" xmlns:ns1="http://schemas.microsoft.com/sharepoint/v3" targetNamespace="http://schemas.microsoft.com/office/2006/metadata/properties" ma:root="true" ma:fieldsID="6fbe7bbc6bf1e0fa5aacedfea28f661d" ns1:_="">
    <xsd:import namespace="http://schemas.microsoft.com/sharepoint/v3"/>
    <xsd:element name="properties">
      <xsd:complexType>
        <xsd:sequence>
          <xsd:element name="documentManagement">
            <xsd:complexType>
              <xsd:all>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element name="_dlc_ExpireDateSaved" ma:index="9" nillable="true" ma:displayName="Original Expiration Date" ma:hidden="true" ma:internalName="_dlc_ExpireDateSaved" ma:readOnly="true">
      <xsd:simpleType>
        <xsd:restriction base="dms:DateTime"/>
      </xsd:simpleType>
    </xsd:element>
    <xsd:element name="_dlc_ExpireDate" ma:index="10"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Document</p:Name>
  <p:Description/>
  <p:Statement/>
  <p:PolicyItems>
    <p:PolicyItem featureId="Microsoft.Office.RecordsManagement.PolicyFeatures.Expiration" staticId="0x010100BFA0006F7AD5D746B298D891BD9B5B40|-1554823660" UniqueId="7a4315aa-4077-476d-a052-de9e0e27754d">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7</number>
                  <property>Created</property>
                  <propertyId>8c06beca-0777-48f7-91c7-6da68bc07b69</propertyId>
                  <period>days</period>
                </formula>
                <action type="action" id="Microsoft.Office.RecordsManagement.PolicyFeatures.Expiration.Action.MoveToRecycleBin"/>
              </data>
            </stages>
          </Schedule>
        </Schedules>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_dlc_ExpireDate xmlns="http://schemas.microsoft.com/sharepoint/v3">2020-09-04T21:02:50+00:00</_dlc_ExpireDate>
  </documentManagement>
</p:properties>
</file>

<file path=customXml/itemProps1.xml><?xml version="1.0" encoding="utf-8"?>
<ds:datastoreItem xmlns:ds="http://schemas.openxmlformats.org/officeDocument/2006/customXml" ds:itemID="{BD7CE4CE-2DA0-429A-BAE7-95D915172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41FB5B-AAB7-43F8-BCFB-F0AC22CB1470}">
  <ds:schemaRefs>
    <ds:schemaRef ds:uri="http://schemas.microsoft.com/sharepoint/v3/contenttype/forms"/>
  </ds:schemaRefs>
</ds:datastoreItem>
</file>

<file path=customXml/itemProps3.xml><?xml version="1.0" encoding="utf-8"?>
<ds:datastoreItem xmlns:ds="http://schemas.openxmlformats.org/officeDocument/2006/customXml" ds:itemID="{C5BE9E52-5343-4858-930A-89B6A58041EE}">
  <ds:schemaRefs>
    <ds:schemaRef ds:uri="office.server.policy"/>
  </ds:schemaRefs>
</ds:datastoreItem>
</file>

<file path=customXml/itemProps4.xml><?xml version="1.0" encoding="utf-8"?>
<ds:datastoreItem xmlns:ds="http://schemas.openxmlformats.org/officeDocument/2006/customXml" ds:itemID="{C993FA49-FC48-493C-94A2-B5BE0B839CF0}">
  <ds:schemaRef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11196</TotalTime>
  <Words>739</Words>
  <Application>Microsoft Office PowerPoint</Application>
  <PresentationFormat>On-screen Show (4:3)</PresentationFormat>
  <Paragraphs>62</Paragraphs>
  <Slides>8</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8</vt:i4>
      </vt:variant>
    </vt:vector>
  </HeadingPairs>
  <TitlesOfParts>
    <vt:vector size="15" baseType="lpstr">
      <vt:lpstr>Arial</vt:lpstr>
      <vt:lpstr>Calibri</vt:lpstr>
      <vt:lpstr>Myriad Pro</vt:lpstr>
      <vt:lpstr>10_Office Theme</vt:lpstr>
      <vt:lpstr>1_Custom Design</vt:lpstr>
      <vt:lpstr>Custom Design</vt:lpstr>
      <vt:lpstr>11_Office Theme</vt:lpstr>
      <vt:lpstr>PowerPoint Presentation</vt:lpstr>
      <vt:lpstr>PowerPoint Presentation</vt:lpstr>
      <vt:lpstr>Military to Civilian Readiness Pathway (M2CReady)</vt:lpstr>
      <vt:lpstr>M2C Ready Graphic Overview</vt:lpstr>
      <vt:lpstr>M2CReady (cont.)</vt:lpstr>
      <vt:lpstr>Service Health Assessment  (SHA) Initiative    STR Transfer</vt:lpstr>
      <vt:lpstr>Separation Health Assessment (SHA) Initiative Combined Assessment</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 Future Endeavors PowerPoint Presentation</dc:title>
  <dc:creator>Department of Veterans Affairs, Veterans Benefits Administration, Compensation Service, STAFF</dc:creator>
  <cp:lastModifiedBy>Kathy Poole</cp:lastModifiedBy>
  <cp:revision>153</cp:revision>
  <cp:lastPrinted>2018-01-09T18:11:21Z</cp:lastPrinted>
  <dcterms:created xsi:type="dcterms:W3CDTF">2017-12-21T16:13:31Z</dcterms:created>
  <dcterms:modified xsi:type="dcterms:W3CDTF">2020-08-31T15:30:22Z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0x010100BFA0006F7AD5D746B298D891BD9B5B40</vt:lpwstr>
  </property>
  <property fmtid="{D5CDD505-2E9C-101B-9397-08002B2CF9AE}" pid="3" name="_dlc_policyId">
    <vt:lpwstr>0x010100BFA0006F7AD5D746B298D891BD9B5B40|-1554823660</vt:lpwstr>
  </property>
  <property fmtid="{D5CDD505-2E9C-101B-9397-08002B2CF9AE}" pid="4" name="ItemRetentionFormula">
    <vt:lpwstr>&lt;formula id="Microsoft.Office.RecordsManagement.PolicyFeatures.Expiration.Formula.BuiltIn"&gt;&lt;number&gt;7&lt;/number&gt;&lt;property&gt;Created&lt;/property&gt;&lt;propertyId&gt;8c06beca-0777-48f7-91c7-6da68bc07b69&lt;/propertyId&gt;&lt;period&gt;days&lt;/period&gt;&lt;/formula&gt;</vt:lpwstr>
  </property>
  <property fmtid="{D5CDD505-2E9C-101B-9397-08002B2CF9AE}" pid="5" name="Language">
    <vt:lpwstr>en</vt:lpwstr>
  </property>
  <property fmtid="{D5CDD505-2E9C-101B-9397-08002B2CF9AE}" pid="6" name="Type">
    <vt:lpwstr>Presentation</vt:lpwstr>
  </property>
</Properties>
</file>