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83" r:id="rId6"/>
    <p:sldMasterId id="2147483670" r:id="rId7"/>
  </p:sldMasterIdLst>
  <p:notesMasterIdLst>
    <p:notesMasterId r:id="rId31"/>
  </p:notesMasterIdLst>
  <p:sldIdLst>
    <p:sldId id="285" r:id="rId8"/>
    <p:sldId id="306" r:id="rId9"/>
    <p:sldId id="305" r:id="rId10"/>
    <p:sldId id="312" r:id="rId11"/>
    <p:sldId id="313" r:id="rId12"/>
    <p:sldId id="287" r:id="rId13"/>
    <p:sldId id="294" r:id="rId14"/>
    <p:sldId id="295" r:id="rId15"/>
    <p:sldId id="292" r:id="rId16"/>
    <p:sldId id="293" r:id="rId17"/>
    <p:sldId id="297" r:id="rId18"/>
    <p:sldId id="298" r:id="rId19"/>
    <p:sldId id="296" r:id="rId20"/>
    <p:sldId id="308" r:id="rId21"/>
    <p:sldId id="299" r:id="rId22"/>
    <p:sldId id="300" r:id="rId23"/>
    <p:sldId id="304" r:id="rId24"/>
    <p:sldId id="301" r:id="rId25"/>
    <p:sldId id="302" r:id="rId26"/>
    <p:sldId id="309" r:id="rId27"/>
    <p:sldId id="310" r:id="rId28"/>
    <p:sldId id="311" r:id="rId29"/>
    <p:sldId id="307"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oper, Barrett E., VBAVACO" initials="CBEV" lastIdx="10" clrIdx="0">
    <p:extLst>
      <p:ext uri="{19B8F6BF-5375-455C-9EA6-DF929625EA0E}">
        <p15:presenceInfo xmlns:p15="http://schemas.microsoft.com/office/powerpoint/2012/main" userId="S::Barrett.Cooper@va.gov::5ec68546-4764-4240-aa4a-91bebaa0510e" providerId="AD"/>
      </p:ext>
    </p:extLst>
  </p:cmAuthor>
  <p:cmAuthor id="2" name="Leal, Karla, VBAVACO" initials="LKV" lastIdx="5" clrIdx="1">
    <p:extLst>
      <p:ext uri="{19B8F6BF-5375-455C-9EA6-DF929625EA0E}">
        <p15:presenceInfo xmlns:p15="http://schemas.microsoft.com/office/powerpoint/2012/main" userId="S::Karla.Leal@va.gov::af4b6fce-dedc-401c-b049-d3b30dcfb49b" providerId="AD"/>
      </p:ext>
    </p:extLst>
  </p:cmAuthor>
  <p:cmAuthor id="3" name="Moses, Jocelyn, VBAVACO" initials="MJV" lastIdx="2" clrIdx="2">
    <p:extLst>
      <p:ext uri="{19B8F6BF-5375-455C-9EA6-DF929625EA0E}">
        <p15:presenceInfo xmlns:p15="http://schemas.microsoft.com/office/powerpoint/2012/main" userId="S::Jocelyn.Moses@va.gov::c552f1c5-bc3d-4c53-bbb5-9a484b8a3c36" providerId="AD"/>
      </p:ext>
    </p:extLst>
  </p:cmAuthor>
  <p:cmAuthor id="4" name="Modes II, David, VBACHGO" initials="MIDV" lastIdx="2" clrIdx="3">
    <p:extLst>
      <p:ext uri="{19B8F6BF-5375-455C-9EA6-DF929625EA0E}">
        <p15:presenceInfo xmlns:p15="http://schemas.microsoft.com/office/powerpoint/2012/main" userId="S::David.ModesII@va.gov::6afa88db-baca-4ab7-9fb7-074167f5e5e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922" autoAdjust="0"/>
  </p:normalViewPr>
  <p:slideViewPr>
    <p:cSldViewPr>
      <p:cViewPr varScale="1">
        <p:scale>
          <a:sx n="110" d="100"/>
          <a:sy n="110" d="100"/>
        </p:scale>
        <p:origin x="888"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6A7779-50F8-41DB-B51E-879DA407D46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50D74B5-F009-4581-B252-C995721B1145}">
      <dgm:prSet phldrT="[Text]"/>
      <dgm:spPr/>
      <dgm:t>
        <a:bodyPr/>
        <a:lstStyle/>
        <a:p>
          <a:r>
            <a:rPr lang="en-US" dirty="0"/>
            <a:t>Task 1</a:t>
          </a:r>
        </a:p>
      </dgm:t>
    </dgm:pt>
    <dgm:pt modelId="{EEF793AF-C2E2-408E-9ED9-5336C0B72C51}" type="parTrans" cxnId="{B6B352A7-AAF1-4300-9D96-CD562D22CF87}">
      <dgm:prSet/>
      <dgm:spPr/>
      <dgm:t>
        <a:bodyPr/>
        <a:lstStyle/>
        <a:p>
          <a:endParaRPr lang="en-US"/>
        </a:p>
      </dgm:t>
    </dgm:pt>
    <dgm:pt modelId="{9A114F77-1BD8-46D2-990B-DBF7B8C9FDA7}" type="sibTrans" cxnId="{B6B352A7-AAF1-4300-9D96-CD562D22CF87}">
      <dgm:prSet/>
      <dgm:spPr/>
      <dgm:t>
        <a:bodyPr/>
        <a:lstStyle/>
        <a:p>
          <a:endParaRPr lang="en-US"/>
        </a:p>
      </dgm:t>
    </dgm:pt>
    <dgm:pt modelId="{86D61E1C-F298-4DD3-BB6B-5476C60C741F}">
      <dgm:prSet phldrT="[Text]"/>
      <dgm:spPr/>
      <dgm:t>
        <a:bodyPr/>
        <a:lstStyle/>
        <a:p>
          <a:r>
            <a:rPr lang="en-US" dirty="0"/>
            <a:t>Task 2</a:t>
          </a:r>
        </a:p>
      </dgm:t>
    </dgm:pt>
    <dgm:pt modelId="{73CA3148-F149-49D0-AF13-EB7A216D8CCB}" type="parTrans" cxnId="{7D19D74B-0D3F-4B4E-8FAE-323D1BD7034C}">
      <dgm:prSet/>
      <dgm:spPr/>
      <dgm:t>
        <a:bodyPr/>
        <a:lstStyle/>
        <a:p>
          <a:endParaRPr lang="en-US"/>
        </a:p>
      </dgm:t>
    </dgm:pt>
    <dgm:pt modelId="{236EC123-5AC1-4C5D-92CF-4E2211D9B795}" type="sibTrans" cxnId="{7D19D74B-0D3F-4B4E-8FAE-323D1BD7034C}">
      <dgm:prSet/>
      <dgm:spPr/>
      <dgm:t>
        <a:bodyPr/>
        <a:lstStyle/>
        <a:p>
          <a:endParaRPr lang="en-US"/>
        </a:p>
      </dgm:t>
    </dgm:pt>
    <dgm:pt modelId="{0B07E487-08D9-4AD0-8383-A35AC8A1AE76}">
      <dgm:prSet phldrT="[Text]"/>
      <dgm:spPr/>
      <dgm:t>
        <a:bodyPr/>
        <a:lstStyle/>
        <a:p>
          <a:r>
            <a:rPr lang="en-US" dirty="0"/>
            <a:t>Task 3</a:t>
          </a:r>
        </a:p>
      </dgm:t>
    </dgm:pt>
    <dgm:pt modelId="{91179815-1A20-4963-8981-AC8E3E4312A9}" type="parTrans" cxnId="{7DECDF66-2492-42EF-9250-DACDAD397D02}">
      <dgm:prSet/>
      <dgm:spPr/>
      <dgm:t>
        <a:bodyPr/>
        <a:lstStyle/>
        <a:p>
          <a:endParaRPr lang="en-US"/>
        </a:p>
      </dgm:t>
    </dgm:pt>
    <dgm:pt modelId="{BCDECC02-F66F-4D42-97B2-E731726CDC86}" type="sibTrans" cxnId="{7DECDF66-2492-42EF-9250-DACDAD397D02}">
      <dgm:prSet/>
      <dgm:spPr/>
      <dgm:t>
        <a:bodyPr/>
        <a:lstStyle/>
        <a:p>
          <a:endParaRPr lang="en-US"/>
        </a:p>
      </dgm:t>
    </dgm:pt>
    <dgm:pt modelId="{1D0B0C1E-C3E6-4174-90E7-63DC24522C05}">
      <dgm:prSet/>
      <dgm:spPr/>
      <dgm:t>
        <a:bodyPr/>
        <a:lstStyle/>
        <a:p>
          <a:r>
            <a:rPr lang="en-US" dirty="0"/>
            <a:t>Was the claims establishment accurate?</a:t>
          </a:r>
        </a:p>
      </dgm:t>
    </dgm:pt>
    <dgm:pt modelId="{D2561E95-7567-4684-8235-3665554B4370}" type="parTrans" cxnId="{2E92F43D-63C7-4EE0-BBE6-45F46CF28DBB}">
      <dgm:prSet/>
      <dgm:spPr/>
      <dgm:t>
        <a:bodyPr/>
        <a:lstStyle/>
        <a:p>
          <a:endParaRPr lang="en-US"/>
        </a:p>
      </dgm:t>
    </dgm:pt>
    <dgm:pt modelId="{AA8A440B-CE83-429D-A205-B8F2232D6A9F}" type="sibTrans" cxnId="{2E92F43D-63C7-4EE0-BBE6-45F46CF28DBB}">
      <dgm:prSet/>
      <dgm:spPr/>
      <dgm:t>
        <a:bodyPr/>
        <a:lstStyle/>
        <a:p>
          <a:endParaRPr lang="en-US"/>
        </a:p>
      </dgm:t>
    </dgm:pt>
    <dgm:pt modelId="{8A56D68A-DA75-411E-A19C-C7B63285FA29}">
      <dgm:prSet/>
      <dgm:spPr/>
      <dgm:t>
        <a:bodyPr/>
        <a:lstStyle/>
        <a:p>
          <a:r>
            <a:rPr lang="en-US" dirty="0"/>
            <a:t>Were all systems accurately updated?</a:t>
          </a:r>
        </a:p>
      </dgm:t>
    </dgm:pt>
    <dgm:pt modelId="{04463061-D716-4D6B-B04C-B2F707628FB6}" type="parTrans" cxnId="{0709991C-62FF-4495-97B8-30D8B467AF1F}">
      <dgm:prSet/>
      <dgm:spPr/>
      <dgm:t>
        <a:bodyPr/>
        <a:lstStyle/>
        <a:p>
          <a:endParaRPr lang="en-US"/>
        </a:p>
      </dgm:t>
    </dgm:pt>
    <dgm:pt modelId="{D45CDFC6-AA2F-408A-B371-510304280286}" type="sibTrans" cxnId="{0709991C-62FF-4495-97B8-30D8B467AF1F}">
      <dgm:prSet/>
      <dgm:spPr/>
      <dgm:t>
        <a:bodyPr/>
        <a:lstStyle/>
        <a:p>
          <a:endParaRPr lang="en-US"/>
        </a:p>
      </dgm:t>
    </dgm:pt>
    <dgm:pt modelId="{E18FD256-34D5-45E6-8BD1-72B495FC1F21}">
      <dgm:prSet/>
      <dgm:spPr/>
      <dgm:t>
        <a:bodyPr/>
        <a:lstStyle/>
        <a:p>
          <a:r>
            <a:rPr lang="en-US" dirty="0"/>
            <a:t>Did the MSC verify appropriate annotations/date stamps on VA Form and do the systems accurately reflect status/evidence?</a:t>
          </a:r>
        </a:p>
      </dgm:t>
    </dgm:pt>
    <dgm:pt modelId="{CDCDD773-0603-487B-A9FA-987310FB047F}" type="parTrans" cxnId="{670E29B4-5E3C-465C-A1BD-0BFC2EAC4E5D}">
      <dgm:prSet/>
      <dgm:spPr/>
      <dgm:t>
        <a:bodyPr/>
        <a:lstStyle/>
        <a:p>
          <a:endParaRPr lang="en-US"/>
        </a:p>
      </dgm:t>
    </dgm:pt>
    <dgm:pt modelId="{5580F595-0E6F-4D9B-927E-152F39201E68}" type="sibTrans" cxnId="{670E29B4-5E3C-465C-A1BD-0BFC2EAC4E5D}">
      <dgm:prSet/>
      <dgm:spPr/>
      <dgm:t>
        <a:bodyPr/>
        <a:lstStyle/>
        <a:p>
          <a:endParaRPr lang="en-US"/>
        </a:p>
      </dgm:t>
    </dgm:pt>
    <dgm:pt modelId="{AE7E426C-1B9D-4836-8503-8B078AA339F3}">
      <dgm:prSet/>
      <dgm:spPr/>
      <dgm:t>
        <a:bodyPr/>
        <a:lstStyle/>
        <a:p>
          <a:r>
            <a:rPr lang="en-US" dirty="0"/>
            <a:t>Task 4</a:t>
          </a:r>
        </a:p>
      </dgm:t>
    </dgm:pt>
    <dgm:pt modelId="{4EE8B481-76CA-4F30-AA71-09D2C11D2FAD}" type="parTrans" cxnId="{3970FE7D-4F4F-4301-8F15-AA39CA822205}">
      <dgm:prSet/>
      <dgm:spPr/>
      <dgm:t>
        <a:bodyPr/>
        <a:lstStyle/>
        <a:p>
          <a:endParaRPr lang="en-US"/>
        </a:p>
      </dgm:t>
    </dgm:pt>
    <dgm:pt modelId="{3F6405B9-F5E6-45F6-BC76-8BBFCA607AC7}" type="sibTrans" cxnId="{3970FE7D-4F4F-4301-8F15-AA39CA822205}">
      <dgm:prSet/>
      <dgm:spPr/>
      <dgm:t>
        <a:bodyPr/>
        <a:lstStyle/>
        <a:p>
          <a:endParaRPr lang="en-US"/>
        </a:p>
      </dgm:t>
    </dgm:pt>
    <dgm:pt modelId="{A6EE06B6-5723-43C2-A1E1-7ED401446316}">
      <dgm:prSet/>
      <dgm:spPr/>
      <dgm:t>
        <a:bodyPr/>
        <a:lstStyle/>
        <a:p>
          <a:r>
            <a:rPr lang="en-US" dirty="0"/>
            <a:t>Was proper pre-decisional notice provided?</a:t>
          </a:r>
        </a:p>
      </dgm:t>
    </dgm:pt>
    <dgm:pt modelId="{58B2F668-8317-449E-8599-B6CB5305D740}" type="parTrans" cxnId="{BC04EFE6-93DC-4757-8D1D-EF7EA56AFE89}">
      <dgm:prSet/>
      <dgm:spPr/>
      <dgm:t>
        <a:bodyPr/>
        <a:lstStyle/>
        <a:p>
          <a:endParaRPr lang="en-US"/>
        </a:p>
      </dgm:t>
    </dgm:pt>
    <dgm:pt modelId="{27AE7AD4-26DB-4B4E-AEC4-66A45F69EAA6}" type="sibTrans" cxnId="{BC04EFE6-93DC-4757-8D1D-EF7EA56AFE89}">
      <dgm:prSet/>
      <dgm:spPr/>
      <dgm:t>
        <a:bodyPr/>
        <a:lstStyle/>
        <a:p>
          <a:endParaRPr lang="en-US"/>
        </a:p>
      </dgm:t>
    </dgm:pt>
    <dgm:pt modelId="{09E24C33-DD1A-47DF-B117-8732DBD0B4B2}">
      <dgm:prSet/>
      <dgm:spPr/>
      <dgm:t>
        <a:bodyPr/>
        <a:lstStyle/>
        <a:p>
          <a:r>
            <a:rPr lang="en-US" dirty="0"/>
            <a:t>Task 5</a:t>
          </a:r>
        </a:p>
      </dgm:t>
    </dgm:pt>
    <dgm:pt modelId="{A3E22CAA-C501-4C31-A6A4-59038CE8D1AD}" type="parTrans" cxnId="{775B0206-0AA1-4132-A100-A3DCD66E6C18}">
      <dgm:prSet/>
      <dgm:spPr/>
      <dgm:t>
        <a:bodyPr/>
        <a:lstStyle/>
        <a:p>
          <a:endParaRPr lang="en-US"/>
        </a:p>
      </dgm:t>
    </dgm:pt>
    <dgm:pt modelId="{D5D7CD5C-77A2-45D7-84BF-35AC9B0C68E3}" type="sibTrans" cxnId="{775B0206-0AA1-4132-A100-A3DCD66E6C18}">
      <dgm:prSet/>
      <dgm:spPr/>
      <dgm:t>
        <a:bodyPr/>
        <a:lstStyle/>
        <a:p>
          <a:endParaRPr lang="en-US"/>
        </a:p>
      </dgm:t>
    </dgm:pt>
    <dgm:pt modelId="{DA6351E4-3391-4DAE-B64F-433779C435E8}">
      <dgm:prSet/>
      <dgm:spPr/>
      <dgm:t>
        <a:bodyPr/>
        <a:lstStyle/>
        <a:p>
          <a:r>
            <a:rPr lang="en-US" dirty="0"/>
            <a:t>Was proper development completed as required by the regulations and or manual?</a:t>
          </a:r>
        </a:p>
      </dgm:t>
    </dgm:pt>
    <dgm:pt modelId="{8541D3E0-894C-470A-9DF2-B284DF71ED8A}" type="parTrans" cxnId="{7520D339-68E5-442C-ACEF-92C21A9DA84F}">
      <dgm:prSet/>
      <dgm:spPr/>
      <dgm:t>
        <a:bodyPr/>
        <a:lstStyle/>
        <a:p>
          <a:endParaRPr lang="en-US"/>
        </a:p>
      </dgm:t>
    </dgm:pt>
    <dgm:pt modelId="{0CE39CA8-6B83-4B8C-B2FF-C802646742C4}" type="sibTrans" cxnId="{7520D339-68E5-442C-ACEF-92C21A9DA84F}">
      <dgm:prSet/>
      <dgm:spPr/>
      <dgm:t>
        <a:bodyPr/>
        <a:lstStyle/>
        <a:p>
          <a:endParaRPr lang="en-US"/>
        </a:p>
      </dgm:t>
    </dgm:pt>
    <dgm:pt modelId="{E48B178E-0FC6-4C95-9A46-4C3DE7E0D44B}">
      <dgm:prSet/>
      <dgm:spPr/>
      <dgm:t>
        <a:bodyPr/>
        <a:lstStyle/>
        <a:p>
          <a:r>
            <a:rPr lang="en-US" dirty="0"/>
            <a:t>Task 6 </a:t>
          </a:r>
        </a:p>
      </dgm:t>
    </dgm:pt>
    <dgm:pt modelId="{4FA7666F-6B71-42D0-A3F3-62CB7C74D3B1}" type="parTrans" cxnId="{25A0A442-634B-43D3-98F3-B44EB3D66E87}">
      <dgm:prSet/>
      <dgm:spPr/>
      <dgm:t>
        <a:bodyPr/>
        <a:lstStyle/>
        <a:p>
          <a:endParaRPr lang="en-US"/>
        </a:p>
      </dgm:t>
    </dgm:pt>
    <dgm:pt modelId="{E911D21B-63FA-4873-9ADD-CBCD4572CFE3}" type="sibTrans" cxnId="{25A0A442-634B-43D3-98F3-B44EB3D66E87}">
      <dgm:prSet/>
      <dgm:spPr/>
      <dgm:t>
        <a:bodyPr/>
        <a:lstStyle/>
        <a:p>
          <a:endParaRPr lang="en-US"/>
        </a:p>
      </dgm:t>
    </dgm:pt>
    <dgm:pt modelId="{432556B9-D749-49B5-9A9A-8E8C3B5E55CC}">
      <dgm:prSet/>
      <dgm:spPr/>
      <dgm:t>
        <a:bodyPr/>
        <a:lstStyle/>
        <a:p>
          <a:r>
            <a:rPr lang="en-US" dirty="0"/>
            <a:t>Were all pertinent service treatment records (STRs) obtained/requested or determined to be of record?</a:t>
          </a:r>
        </a:p>
      </dgm:t>
    </dgm:pt>
    <dgm:pt modelId="{54AAF9D4-FBEA-4E94-A631-D1377FA22243}" type="parTrans" cxnId="{14F7D319-2BAB-4785-9198-34FDD93CC6E3}">
      <dgm:prSet/>
      <dgm:spPr/>
      <dgm:t>
        <a:bodyPr/>
        <a:lstStyle/>
        <a:p>
          <a:endParaRPr lang="en-US"/>
        </a:p>
      </dgm:t>
    </dgm:pt>
    <dgm:pt modelId="{722F89BB-10E1-4522-9FBD-B99C6234344C}" type="sibTrans" cxnId="{14F7D319-2BAB-4785-9198-34FDD93CC6E3}">
      <dgm:prSet/>
      <dgm:spPr/>
      <dgm:t>
        <a:bodyPr/>
        <a:lstStyle/>
        <a:p>
          <a:endParaRPr lang="en-US"/>
        </a:p>
      </dgm:t>
    </dgm:pt>
    <dgm:pt modelId="{D5759B79-7650-4967-A739-96E5E58F8842}" type="pres">
      <dgm:prSet presAssocID="{AA6A7779-50F8-41DB-B51E-879DA407D46E}" presName="linear" presStyleCnt="0">
        <dgm:presLayoutVars>
          <dgm:dir/>
          <dgm:animLvl val="lvl"/>
          <dgm:resizeHandles val="exact"/>
        </dgm:presLayoutVars>
      </dgm:prSet>
      <dgm:spPr/>
    </dgm:pt>
    <dgm:pt modelId="{FC0FA021-5DA1-419B-8B56-D04AAE56555A}" type="pres">
      <dgm:prSet presAssocID="{A50D74B5-F009-4581-B252-C995721B1145}" presName="parentLin" presStyleCnt="0"/>
      <dgm:spPr/>
    </dgm:pt>
    <dgm:pt modelId="{FBCDB2DB-8103-410C-85FE-B22B6A529EA5}" type="pres">
      <dgm:prSet presAssocID="{A50D74B5-F009-4581-B252-C995721B1145}" presName="parentLeftMargin" presStyleLbl="node1" presStyleIdx="0" presStyleCnt="6"/>
      <dgm:spPr/>
    </dgm:pt>
    <dgm:pt modelId="{E78E23B2-D96E-42BF-AB0A-CBBBBB23E3D6}" type="pres">
      <dgm:prSet presAssocID="{A50D74B5-F009-4581-B252-C995721B1145}" presName="parentText" presStyleLbl="node1" presStyleIdx="0" presStyleCnt="6">
        <dgm:presLayoutVars>
          <dgm:chMax val="0"/>
          <dgm:bulletEnabled val="1"/>
        </dgm:presLayoutVars>
      </dgm:prSet>
      <dgm:spPr/>
    </dgm:pt>
    <dgm:pt modelId="{93F60F03-13B1-4D61-9284-7BD59660C679}" type="pres">
      <dgm:prSet presAssocID="{A50D74B5-F009-4581-B252-C995721B1145}" presName="negativeSpace" presStyleCnt="0"/>
      <dgm:spPr/>
    </dgm:pt>
    <dgm:pt modelId="{CD4F6D9B-0FE3-4425-9AE6-27F727ADF704}" type="pres">
      <dgm:prSet presAssocID="{A50D74B5-F009-4581-B252-C995721B1145}" presName="childText" presStyleLbl="conFgAcc1" presStyleIdx="0" presStyleCnt="6">
        <dgm:presLayoutVars>
          <dgm:bulletEnabled val="1"/>
        </dgm:presLayoutVars>
      </dgm:prSet>
      <dgm:spPr/>
    </dgm:pt>
    <dgm:pt modelId="{62BF5DB4-7CEB-4BB0-888A-EBBE5B4BECB8}" type="pres">
      <dgm:prSet presAssocID="{9A114F77-1BD8-46D2-990B-DBF7B8C9FDA7}" presName="spaceBetweenRectangles" presStyleCnt="0"/>
      <dgm:spPr/>
    </dgm:pt>
    <dgm:pt modelId="{1441DEF4-2B33-495C-A9AC-D4EAE65E1641}" type="pres">
      <dgm:prSet presAssocID="{86D61E1C-F298-4DD3-BB6B-5476C60C741F}" presName="parentLin" presStyleCnt="0"/>
      <dgm:spPr/>
    </dgm:pt>
    <dgm:pt modelId="{DA4B3F48-F87A-4940-844C-F562B00DFC3A}" type="pres">
      <dgm:prSet presAssocID="{86D61E1C-F298-4DD3-BB6B-5476C60C741F}" presName="parentLeftMargin" presStyleLbl="node1" presStyleIdx="0" presStyleCnt="6"/>
      <dgm:spPr/>
    </dgm:pt>
    <dgm:pt modelId="{E55B8EEE-A7AC-4E3F-97CB-1C011A5F5100}" type="pres">
      <dgm:prSet presAssocID="{86D61E1C-F298-4DD3-BB6B-5476C60C741F}" presName="parentText" presStyleLbl="node1" presStyleIdx="1" presStyleCnt="6">
        <dgm:presLayoutVars>
          <dgm:chMax val="0"/>
          <dgm:bulletEnabled val="1"/>
        </dgm:presLayoutVars>
      </dgm:prSet>
      <dgm:spPr/>
    </dgm:pt>
    <dgm:pt modelId="{3EA29382-4CB8-4F67-8FD8-B86529AF1CD9}" type="pres">
      <dgm:prSet presAssocID="{86D61E1C-F298-4DD3-BB6B-5476C60C741F}" presName="negativeSpace" presStyleCnt="0"/>
      <dgm:spPr/>
    </dgm:pt>
    <dgm:pt modelId="{19BAE923-D71D-4DDE-96C4-5FED771EB674}" type="pres">
      <dgm:prSet presAssocID="{86D61E1C-F298-4DD3-BB6B-5476C60C741F}" presName="childText" presStyleLbl="conFgAcc1" presStyleIdx="1" presStyleCnt="6">
        <dgm:presLayoutVars>
          <dgm:bulletEnabled val="1"/>
        </dgm:presLayoutVars>
      </dgm:prSet>
      <dgm:spPr/>
    </dgm:pt>
    <dgm:pt modelId="{DC600206-E576-420B-86CA-E7981CB9DF1A}" type="pres">
      <dgm:prSet presAssocID="{236EC123-5AC1-4C5D-92CF-4E2211D9B795}" presName="spaceBetweenRectangles" presStyleCnt="0"/>
      <dgm:spPr/>
    </dgm:pt>
    <dgm:pt modelId="{B9F3D065-ABE2-446D-92C8-C780F3231029}" type="pres">
      <dgm:prSet presAssocID="{0B07E487-08D9-4AD0-8383-A35AC8A1AE76}" presName="parentLin" presStyleCnt="0"/>
      <dgm:spPr/>
    </dgm:pt>
    <dgm:pt modelId="{E90EDDE6-DD50-4016-9D91-7F880F397789}" type="pres">
      <dgm:prSet presAssocID="{0B07E487-08D9-4AD0-8383-A35AC8A1AE76}" presName="parentLeftMargin" presStyleLbl="node1" presStyleIdx="1" presStyleCnt="6"/>
      <dgm:spPr/>
    </dgm:pt>
    <dgm:pt modelId="{D33B71F0-BF76-418D-A5CF-9E856EC89679}" type="pres">
      <dgm:prSet presAssocID="{0B07E487-08D9-4AD0-8383-A35AC8A1AE76}" presName="parentText" presStyleLbl="node1" presStyleIdx="2" presStyleCnt="6">
        <dgm:presLayoutVars>
          <dgm:chMax val="0"/>
          <dgm:bulletEnabled val="1"/>
        </dgm:presLayoutVars>
      </dgm:prSet>
      <dgm:spPr/>
    </dgm:pt>
    <dgm:pt modelId="{6F592C99-07E6-4EBF-A542-385FD51AE71C}" type="pres">
      <dgm:prSet presAssocID="{0B07E487-08D9-4AD0-8383-A35AC8A1AE76}" presName="negativeSpace" presStyleCnt="0"/>
      <dgm:spPr/>
    </dgm:pt>
    <dgm:pt modelId="{2DE2D37D-275D-4CC1-A294-28135D8BF0AF}" type="pres">
      <dgm:prSet presAssocID="{0B07E487-08D9-4AD0-8383-A35AC8A1AE76}" presName="childText" presStyleLbl="conFgAcc1" presStyleIdx="2" presStyleCnt="6" custLinFactNeighborX="-18" custLinFactNeighborY="4736">
        <dgm:presLayoutVars>
          <dgm:bulletEnabled val="1"/>
        </dgm:presLayoutVars>
      </dgm:prSet>
      <dgm:spPr/>
    </dgm:pt>
    <dgm:pt modelId="{B6AB84BB-42B8-4B48-936B-EE7CD6649DA7}" type="pres">
      <dgm:prSet presAssocID="{BCDECC02-F66F-4D42-97B2-E731726CDC86}" presName="spaceBetweenRectangles" presStyleCnt="0"/>
      <dgm:spPr/>
    </dgm:pt>
    <dgm:pt modelId="{43559120-9947-4288-B8B5-59A85CEBB588}" type="pres">
      <dgm:prSet presAssocID="{AE7E426C-1B9D-4836-8503-8B078AA339F3}" presName="parentLin" presStyleCnt="0"/>
      <dgm:spPr/>
    </dgm:pt>
    <dgm:pt modelId="{28B03460-C251-46FE-904E-763E8E40A1FF}" type="pres">
      <dgm:prSet presAssocID="{AE7E426C-1B9D-4836-8503-8B078AA339F3}" presName="parentLeftMargin" presStyleLbl="node1" presStyleIdx="2" presStyleCnt="6"/>
      <dgm:spPr/>
    </dgm:pt>
    <dgm:pt modelId="{A5819117-1133-4769-B3D3-6BD42E78BC74}" type="pres">
      <dgm:prSet presAssocID="{AE7E426C-1B9D-4836-8503-8B078AA339F3}" presName="parentText" presStyleLbl="node1" presStyleIdx="3" presStyleCnt="6">
        <dgm:presLayoutVars>
          <dgm:chMax val="0"/>
          <dgm:bulletEnabled val="1"/>
        </dgm:presLayoutVars>
      </dgm:prSet>
      <dgm:spPr/>
    </dgm:pt>
    <dgm:pt modelId="{08A75C9B-D72E-4711-B08E-27C008DDFE67}" type="pres">
      <dgm:prSet presAssocID="{AE7E426C-1B9D-4836-8503-8B078AA339F3}" presName="negativeSpace" presStyleCnt="0"/>
      <dgm:spPr/>
    </dgm:pt>
    <dgm:pt modelId="{EA907FAD-C46C-43EF-88E5-73094EE44B5A}" type="pres">
      <dgm:prSet presAssocID="{AE7E426C-1B9D-4836-8503-8B078AA339F3}" presName="childText" presStyleLbl="conFgAcc1" presStyleIdx="3" presStyleCnt="6">
        <dgm:presLayoutVars>
          <dgm:bulletEnabled val="1"/>
        </dgm:presLayoutVars>
      </dgm:prSet>
      <dgm:spPr/>
    </dgm:pt>
    <dgm:pt modelId="{64B756A9-D819-48E0-8D4B-B0D9A9A170AD}" type="pres">
      <dgm:prSet presAssocID="{3F6405B9-F5E6-45F6-BC76-8BBFCA607AC7}" presName="spaceBetweenRectangles" presStyleCnt="0"/>
      <dgm:spPr/>
    </dgm:pt>
    <dgm:pt modelId="{037D5D67-2D18-46A7-9A17-9381000EA233}" type="pres">
      <dgm:prSet presAssocID="{09E24C33-DD1A-47DF-B117-8732DBD0B4B2}" presName="parentLin" presStyleCnt="0"/>
      <dgm:spPr/>
    </dgm:pt>
    <dgm:pt modelId="{D21A622D-971C-4BBB-A538-018F46BD7AAB}" type="pres">
      <dgm:prSet presAssocID="{09E24C33-DD1A-47DF-B117-8732DBD0B4B2}" presName="parentLeftMargin" presStyleLbl="node1" presStyleIdx="3" presStyleCnt="6"/>
      <dgm:spPr/>
    </dgm:pt>
    <dgm:pt modelId="{3C7110C0-C721-4B71-9FB0-C5853F7F628C}" type="pres">
      <dgm:prSet presAssocID="{09E24C33-DD1A-47DF-B117-8732DBD0B4B2}" presName="parentText" presStyleLbl="node1" presStyleIdx="4" presStyleCnt="6">
        <dgm:presLayoutVars>
          <dgm:chMax val="0"/>
          <dgm:bulletEnabled val="1"/>
        </dgm:presLayoutVars>
      </dgm:prSet>
      <dgm:spPr/>
    </dgm:pt>
    <dgm:pt modelId="{BD985C31-F104-43BA-A186-51B8814EB622}" type="pres">
      <dgm:prSet presAssocID="{09E24C33-DD1A-47DF-B117-8732DBD0B4B2}" presName="negativeSpace" presStyleCnt="0"/>
      <dgm:spPr/>
    </dgm:pt>
    <dgm:pt modelId="{BF6316D8-7E9D-4933-B1E6-3D04DC64840B}" type="pres">
      <dgm:prSet presAssocID="{09E24C33-DD1A-47DF-B117-8732DBD0B4B2}" presName="childText" presStyleLbl="conFgAcc1" presStyleIdx="4" presStyleCnt="6">
        <dgm:presLayoutVars>
          <dgm:bulletEnabled val="1"/>
        </dgm:presLayoutVars>
      </dgm:prSet>
      <dgm:spPr/>
    </dgm:pt>
    <dgm:pt modelId="{7F11CBFE-9897-4547-8A16-9AB1A2912CBD}" type="pres">
      <dgm:prSet presAssocID="{D5D7CD5C-77A2-45D7-84BF-35AC9B0C68E3}" presName="spaceBetweenRectangles" presStyleCnt="0"/>
      <dgm:spPr/>
    </dgm:pt>
    <dgm:pt modelId="{1146D7B1-6223-4DFC-B2C3-51563B5E3785}" type="pres">
      <dgm:prSet presAssocID="{E48B178E-0FC6-4C95-9A46-4C3DE7E0D44B}" presName="parentLin" presStyleCnt="0"/>
      <dgm:spPr/>
    </dgm:pt>
    <dgm:pt modelId="{E03A505B-EA38-4B3F-BD4D-CBCD5C0D3B1B}" type="pres">
      <dgm:prSet presAssocID="{E48B178E-0FC6-4C95-9A46-4C3DE7E0D44B}" presName="parentLeftMargin" presStyleLbl="node1" presStyleIdx="4" presStyleCnt="6"/>
      <dgm:spPr/>
    </dgm:pt>
    <dgm:pt modelId="{C6438AE7-93AF-4759-9B57-3E8460577998}" type="pres">
      <dgm:prSet presAssocID="{E48B178E-0FC6-4C95-9A46-4C3DE7E0D44B}" presName="parentText" presStyleLbl="node1" presStyleIdx="5" presStyleCnt="6">
        <dgm:presLayoutVars>
          <dgm:chMax val="0"/>
          <dgm:bulletEnabled val="1"/>
        </dgm:presLayoutVars>
      </dgm:prSet>
      <dgm:spPr/>
    </dgm:pt>
    <dgm:pt modelId="{8E6B82B5-3F33-4B04-BB92-BE29BFC26D0E}" type="pres">
      <dgm:prSet presAssocID="{E48B178E-0FC6-4C95-9A46-4C3DE7E0D44B}" presName="negativeSpace" presStyleCnt="0"/>
      <dgm:spPr/>
    </dgm:pt>
    <dgm:pt modelId="{485D10CA-8CC2-4B36-92F7-FE8DB5BD8660}" type="pres">
      <dgm:prSet presAssocID="{E48B178E-0FC6-4C95-9A46-4C3DE7E0D44B}" presName="childText" presStyleLbl="conFgAcc1" presStyleIdx="5" presStyleCnt="6" custLinFactNeighborX="-339" custLinFactNeighborY="8305">
        <dgm:presLayoutVars>
          <dgm:bulletEnabled val="1"/>
        </dgm:presLayoutVars>
      </dgm:prSet>
      <dgm:spPr/>
    </dgm:pt>
  </dgm:ptLst>
  <dgm:cxnLst>
    <dgm:cxn modelId="{775B0206-0AA1-4132-A100-A3DCD66E6C18}" srcId="{AA6A7779-50F8-41DB-B51E-879DA407D46E}" destId="{09E24C33-DD1A-47DF-B117-8732DBD0B4B2}" srcOrd="4" destOrd="0" parTransId="{A3E22CAA-C501-4C31-A6A4-59038CE8D1AD}" sibTransId="{D5D7CD5C-77A2-45D7-84BF-35AC9B0C68E3}"/>
    <dgm:cxn modelId="{4DF1340A-B335-436A-87D9-CE07DC073110}" type="presOf" srcId="{E48B178E-0FC6-4C95-9A46-4C3DE7E0D44B}" destId="{C6438AE7-93AF-4759-9B57-3E8460577998}" srcOrd="1" destOrd="0" presId="urn:microsoft.com/office/officeart/2005/8/layout/list1"/>
    <dgm:cxn modelId="{35D12317-B9F0-495D-8C3A-D79205CAA528}" type="presOf" srcId="{A50D74B5-F009-4581-B252-C995721B1145}" destId="{FBCDB2DB-8103-410C-85FE-B22B6A529EA5}" srcOrd="0" destOrd="0" presId="urn:microsoft.com/office/officeart/2005/8/layout/list1"/>
    <dgm:cxn modelId="{14F7D319-2BAB-4785-9198-34FDD93CC6E3}" srcId="{E48B178E-0FC6-4C95-9A46-4C3DE7E0D44B}" destId="{432556B9-D749-49B5-9A9A-8E8C3B5E55CC}" srcOrd="0" destOrd="0" parTransId="{54AAF9D4-FBEA-4E94-A631-D1377FA22243}" sibTransId="{722F89BB-10E1-4522-9FBD-B99C6234344C}"/>
    <dgm:cxn modelId="{0709991C-62FF-4495-97B8-30D8B467AF1F}" srcId="{86D61E1C-F298-4DD3-BB6B-5476C60C741F}" destId="{8A56D68A-DA75-411E-A19C-C7B63285FA29}" srcOrd="0" destOrd="0" parTransId="{04463061-D716-4D6B-B04C-B2F707628FB6}" sibTransId="{D45CDFC6-AA2F-408A-B371-510304280286}"/>
    <dgm:cxn modelId="{07881C24-E26D-4C6B-94A8-50D61A81E93E}" type="presOf" srcId="{E18FD256-34D5-45E6-8BD1-72B495FC1F21}" destId="{2DE2D37D-275D-4CC1-A294-28135D8BF0AF}" srcOrd="0" destOrd="0" presId="urn:microsoft.com/office/officeart/2005/8/layout/list1"/>
    <dgm:cxn modelId="{9F19F633-C64E-4F93-A260-94C3D1E823B0}" type="presOf" srcId="{0B07E487-08D9-4AD0-8383-A35AC8A1AE76}" destId="{D33B71F0-BF76-418D-A5CF-9E856EC89679}" srcOrd="1" destOrd="0" presId="urn:microsoft.com/office/officeart/2005/8/layout/list1"/>
    <dgm:cxn modelId="{7520D339-68E5-442C-ACEF-92C21A9DA84F}" srcId="{09E24C33-DD1A-47DF-B117-8732DBD0B4B2}" destId="{DA6351E4-3391-4DAE-B64F-433779C435E8}" srcOrd="0" destOrd="0" parTransId="{8541D3E0-894C-470A-9DF2-B284DF71ED8A}" sibTransId="{0CE39CA8-6B83-4B8C-B2FF-C802646742C4}"/>
    <dgm:cxn modelId="{3670263A-7A57-41BF-B9A0-030639404F0C}" type="presOf" srcId="{0B07E487-08D9-4AD0-8383-A35AC8A1AE76}" destId="{E90EDDE6-DD50-4016-9D91-7F880F397789}" srcOrd="0" destOrd="0" presId="urn:microsoft.com/office/officeart/2005/8/layout/list1"/>
    <dgm:cxn modelId="{2E92F43D-63C7-4EE0-BBE6-45F46CF28DBB}" srcId="{A50D74B5-F009-4581-B252-C995721B1145}" destId="{1D0B0C1E-C3E6-4174-90E7-63DC24522C05}" srcOrd="0" destOrd="0" parTransId="{D2561E95-7567-4684-8235-3665554B4370}" sibTransId="{AA8A440B-CE83-429D-A205-B8F2232D6A9F}"/>
    <dgm:cxn modelId="{25A0A442-634B-43D3-98F3-B44EB3D66E87}" srcId="{AA6A7779-50F8-41DB-B51E-879DA407D46E}" destId="{E48B178E-0FC6-4C95-9A46-4C3DE7E0D44B}" srcOrd="5" destOrd="0" parTransId="{4FA7666F-6B71-42D0-A3F3-62CB7C74D3B1}" sibTransId="{E911D21B-63FA-4873-9ADD-CBCD4572CFE3}"/>
    <dgm:cxn modelId="{7DECDF66-2492-42EF-9250-DACDAD397D02}" srcId="{AA6A7779-50F8-41DB-B51E-879DA407D46E}" destId="{0B07E487-08D9-4AD0-8383-A35AC8A1AE76}" srcOrd="2" destOrd="0" parTransId="{91179815-1A20-4963-8981-AC8E3E4312A9}" sibTransId="{BCDECC02-F66F-4D42-97B2-E731726CDC86}"/>
    <dgm:cxn modelId="{CD673D68-3ED1-4868-9892-92A89C2933B5}" type="presOf" srcId="{AA6A7779-50F8-41DB-B51E-879DA407D46E}" destId="{D5759B79-7650-4967-A739-96E5E58F8842}" srcOrd="0" destOrd="0" presId="urn:microsoft.com/office/officeart/2005/8/layout/list1"/>
    <dgm:cxn modelId="{D6151E4A-AA9F-4B5B-BDE1-A4BA602632A8}" type="presOf" srcId="{8A56D68A-DA75-411E-A19C-C7B63285FA29}" destId="{19BAE923-D71D-4DDE-96C4-5FED771EB674}" srcOrd="0" destOrd="0" presId="urn:microsoft.com/office/officeart/2005/8/layout/list1"/>
    <dgm:cxn modelId="{8824304A-E816-4F61-8CEA-5F9C6AA7897F}" type="presOf" srcId="{86D61E1C-F298-4DD3-BB6B-5476C60C741F}" destId="{E55B8EEE-A7AC-4E3F-97CB-1C011A5F5100}" srcOrd="1" destOrd="0" presId="urn:microsoft.com/office/officeart/2005/8/layout/list1"/>
    <dgm:cxn modelId="{2F8D804B-5E88-4886-884E-C1B413BB2875}" type="presOf" srcId="{09E24C33-DD1A-47DF-B117-8732DBD0B4B2}" destId="{D21A622D-971C-4BBB-A538-018F46BD7AAB}" srcOrd="0" destOrd="0" presId="urn:microsoft.com/office/officeart/2005/8/layout/list1"/>
    <dgm:cxn modelId="{7D19D74B-0D3F-4B4E-8FAE-323D1BD7034C}" srcId="{AA6A7779-50F8-41DB-B51E-879DA407D46E}" destId="{86D61E1C-F298-4DD3-BB6B-5476C60C741F}" srcOrd="1" destOrd="0" parTransId="{73CA3148-F149-49D0-AF13-EB7A216D8CCB}" sibTransId="{236EC123-5AC1-4C5D-92CF-4E2211D9B795}"/>
    <dgm:cxn modelId="{0BDDAE4E-2B73-473B-9023-3BF507F07110}" type="presOf" srcId="{432556B9-D749-49B5-9A9A-8E8C3B5E55CC}" destId="{485D10CA-8CC2-4B36-92F7-FE8DB5BD8660}" srcOrd="0" destOrd="0" presId="urn:microsoft.com/office/officeart/2005/8/layout/list1"/>
    <dgm:cxn modelId="{95E17870-E79A-4CFC-8C3E-503F8A9C79F0}" type="presOf" srcId="{A50D74B5-F009-4581-B252-C995721B1145}" destId="{E78E23B2-D96E-42BF-AB0A-CBBBBB23E3D6}" srcOrd="1" destOrd="0" presId="urn:microsoft.com/office/officeart/2005/8/layout/list1"/>
    <dgm:cxn modelId="{BA91BF72-9C34-4E6F-A418-E680BEDE8258}" type="presOf" srcId="{1D0B0C1E-C3E6-4174-90E7-63DC24522C05}" destId="{CD4F6D9B-0FE3-4425-9AE6-27F727ADF704}" srcOrd="0" destOrd="0" presId="urn:microsoft.com/office/officeart/2005/8/layout/list1"/>
    <dgm:cxn modelId="{3970FE7D-4F4F-4301-8F15-AA39CA822205}" srcId="{AA6A7779-50F8-41DB-B51E-879DA407D46E}" destId="{AE7E426C-1B9D-4836-8503-8B078AA339F3}" srcOrd="3" destOrd="0" parTransId="{4EE8B481-76CA-4F30-AA71-09D2C11D2FAD}" sibTransId="{3F6405B9-F5E6-45F6-BC76-8BBFCA607AC7}"/>
    <dgm:cxn modelId="{F1DBFF88-C44D-4DDB-B2B6-B68C7FFE29C2}" type="presOf" srcId="{E48B178E-0FC6-4C95-9A46-4C3DE7E0D44B}" destId="{E03A505B-EA38-4B3F-BD4D-CBCD5C0D3B1B}" srcOrd="0" destOrd="0" presId="urn:microsoft.com/office/officeart/2005/8/layout/list1"/>
    <dgm:cxn modelId="{0DA1958E-1447-42DD-9947-10FDBAE444A2}" type="presOf" srcId="{DA6351E4-3391-4DAE-B64F-433779C435E8}" destId="{BF6316D8-7E9D-4933-B1E6-3D04DC64840B}" srcOrd="0" destOrd="0" presId="urn:microsoft.com/office/officeart/2005/8/layout/list1"/>
    <dgm:cxn modelId="{B6B352A7-AAF1-4300-9D96-CD562D22CF87}" srcId="{AA6A7779-50F8-41DB-B51E-879DA407D46E}" destId="{A50D74B5-F009-4581-B252-C995721B1145}" srcOrd="0" destOrd="0" parTransId="{EEF793AF-C2E2-408E-9ED9-5336C0B72C51}" sibTransId="{9A114F77-1BD8-46D2-990B-DBF7B8C9FDA7}"/>
    <dgm:cxn modelId="{996C03B3-1FFE-4BF0-AE1D-705E60DDD3FA}" type="presOf" srcId="{AE7E426C-1B9D-4836-8503-8B078AA339F3}" destId="{A5819117-1133-4769-B3D3-6BD42E78BC74}" srcOrd="1" destOrd="0" presId="urn:microsoft.com/office/officeart/2005/8/layout/list1"/>
    <dgm:cxn modelId="{670E29B4-5E3C-465C-A1BD-0BFC2EAC4E5D}" srcId="{0B07E487-08D9-4AD0-8383-A35AC8A1AE76}" destId="{E18FD256-34D5-45E6-8BD1-72B495FC1F21}" srcOrd="0" destOrd="0" parTransId="{CDCDD773-0603-487B-A9FA-987310FB047F}" sibTransId="{5580F595-0E6F-4D9B-927E-152F39201E68}"/>
    <dgm:cxn modelId="{5D5AF7B7-E456-42CC-8ACF-1EE855833F0D}" type="presOf" srcId="{AE7E426C-1B9D-4836-8503-8B078AA339F3}" destId="{28B03460-C251-46FE-904E-763E8E40A1FF}" srcOrd="0" destOrd="0" presId="urn:microsoft.com/office/officeart/2005/8/layout/list1"/>
    <dgm:cxn modelId="{E2AF60B9-E51F-4D9F-93E5-563316AD64B3}" type="presOf" srcId="{86D61E1C-F298-4DD3-BB6B-5476C60C741F}" destId="{DA4B3F48-F87A-4940-844C-F562B00DFC3A}" srcOrd="0" destOrd="0" presId="urn:microsoft.com/office/officeart/2005/8/layout/list1"/>
    <dgm:cxn modelId="{D7102BC4-C6BA-4CAC-BA58-28D7DC990DCA}" type="presOf" srcId="{09E24C33-DD1A-47DF-B117-8732DBD0B4B2}" destId="{3C7110C0-C721-4B71-9FB0-C5853F7F628C}" srcOrd="1" destOrd="0" presId="urn:microsoft.com/office/officeart/2005/8/layout/list1"/>
    <dgm:cxn modelId="{BC04EFE6-93DC-4757-8D1D-EF7EA56AFE89}" srcId="{AE7E426C-1B9D-4836-8503-8B078AA339F3}" destId="{A6EE06B6-5723-43C2-A1E1-7ED401446316}" srcOrd="0" destOrd="0" parTransId="{58B2F668-8317-449E-8599-B6CB5305D740}" sibTransId="{27AE7AD4-26DB-4B4E-AEC4-66A45F69EAA6}"/>
    <dgm:cxn modelId="{CCABC9F1-45DF-411A-8049-486F36A3BA2A}" type="presOf" srcId="{A6EE06B6-5723-43C2-A1E1-7ED401446316}" destId="{EA907FAD-C46C-43EF-88E5-73094EE44B5A}" srcOrd="0" destOrd="0" presId="urn:microsoft.com/office/officeart/2005/8/layout/list1"/>
    <dgm:cxn modelId="{0694125F-FAAA-4914-80F7-6521FD7F1CA6}" type="presParOf" srcId="{D5759B79-7650-4967-A739-96E5E58F8842}" destId="{FC0FA021-5DA1-419B-8B56-D04AAE56555A}" srcOrd="0" destOrd="0" presId="urn:microsoft.com/office/officeart/2005/8/layout/list1"/>
    <dgm:cxn modelId="{D5141338-57EE-42D9-BEE3-2870B0A62316}" type="presParOf" srcId="{FC0FA021-5DA1-419B-8B56-D04AAE56555A}" destId="{FBCDB2DB-8103-410C-85FE-B22B6A529EA5}" srcOrd="0" destOrd="0" presId="urn:microsoft.com/office/officeart/2005/8/layout/list1"/>
    <dgm:cxn modelId="{01AF71A6-8B8D-4D65-A022-56425E8A34F9}" type="presParOf" srcId="{FC0FA021-5DA1-419B-8B56-D04AAE56555A}" destId="{E78E23B2-D96E-42BF-AB0A-CBBBBB23E3D6}" srcOrd="1" destOrd="0" presId="urn:microsoft.com/office/officeart/2005/8/layout/list1"/>
    <dgm:cxn modelId="{7EE90CA0-70BF-482B-9D57-E12FD2E576C3}" type="presParOf" srcId="{D5759B79-7650-4967-A739-96E5E58F8842}" destId="{93F60F03-13B1-4D61-9284-7BD59660C679}" srcOrd="1" destOrd="0" presId="urn:microsoft.com/office/officeart/2005/8/layout/list1"/>
    <dgm:cxn modelId="{B828BC3B-6588-420A-A255-270F69D471FE}" type="presParOf" srcId="{D5759B79-7650-4967-A739-96E5E58F8842}" destId="{CD4F6D9B-0FE3-4425-9AE6-27F727ADF704}" srcOrd="2" destOrd="0" presId="urn:microsoft.com/office/officeart/2005/8/layout/list1"/>
    <dgm:cxn modelId="{E8FCFA55-C8B1-45D6-9841-A2B0C7FBD898}" type="presParOf" srcId="{D5759B79-7650-4967-A739-96E5E58F8842}" destId="{62BF5DB4-7CEB-4BB0-888A-EBBE5B4BECB8}" srcOrd="3" destOrd="0" presId="urn:microsoft.com/office/officeart/2005/8/layout/list1"/>
    <dgm:cxn modelId="{7FD61A25-4FF6-4176-9AD6-36CE87E454A5}" type="presParOf" srcId="{D5759B79-7650-4967-A739-96E5E58F8842}" destId="{1441DEF4-2B33-495C-A9AC-D4EAE65E1641}" srcOrd="4" destOrd="0" presId="urn:microsoft.com/office/officeart/2005/8/layout/list1"/>
    <dgm:cxn modelId="{4F03DE10-3BB6-4179-9EEC-6CA0428B252F}" type="presParOf" srcId="{1441DEF4-2B33-495C-A9AC-D4EAE65E1641}" destId="{DA4B3F48-F87A-4940-844C-F562B00DFC3A}" srcOrd="0" destOrd="0" presId="urn:microsoft.com/office/officeart/2005/8/layout/list1"/>
    <dgm:cxn modelId="{E2E9947D-C783-44B1-B871-25958D1149EF}" type="presParOf" srcId="{1441DEF4-2B33-495C-A9AC-D4EAE65E1641}" destId="{E55B8EEE-A7AC-4E3F-97CB-1C011A5F5100}" srcOrd="1" destOrd="0" presId="urn:microsoft.com/office/officeart/2005/8/layout/list1"/>
    <dgm:cxn modelId="{64EAF021-5B56-47A3-931E-8216A094DC6B}" type="presParOf" srcId="{D5759B79-7650-4967-A739-96E5E58F8842}" destId="{3EA29382-4CB8-4F67-8FD8-B86529AF1CD9}" srcOrd="5" destOrd="0" presId="urn:microsoft.com/office/officeart/2005/8/layout/list1"/>
    <dgm:cxn modelId="{A06ABDB1-CD59-40F9-82F0-5EF5847E1146}" type="presParOf" srcId="{D5759B79-7650-4967-A739-96E5E58F8842}" destId="{19BAE923-D71D-4DDE-96C4-5FED771EB674}" srcOrd="6" destOrd="0" presId="urn:microsoft.com/office/officeart/2005/8/layout/list1"/>
    <dgm:cxn modelId="{C08BE6E7-D3EE-461B-A060-AAB7036BAABC}" type="presParOf" srcId="{D5759B79-7650-4967-A739-96E5E58F8842}" destId="{DC600206-E576-420B-86CA-E7981CB9DF1A}" srcOrd="7" destOrd="0" presId="urn:microsoft.com/office/officeart/2005/8/layout/list1"/>
    <dgm:cxn modelId="{2D48B41B-0022-453D-8074-B5BA4EBE87BF}" type="presParOf" srcId="{D5759B79-7650-4967-A739-96E5E58F8842}" destId="{B9F3D065-ABE2-446D-92C8-C780F3231029}" srcOrd="8" destOrd="0" presId="urn:microsoft.com/office/officeart/2005/8/layout/list1"/>
    <dgm:cxn modelId="{7A02322C-C7D2-4A0A-A9CB-DA28A87E5405}" type="presParOf" srcId="{B9F3D065-ABE2-446D-92C8-C780F3231029}" destId="{E90EDDE6-DD50-4016-9D91-7F880F397789}" srcOrd="0" destOrd="0" presId="urn:microsoft.com/office/officeart/2005/8/layout/list1"/>
    <dgm:cxn modelId="{597FA370-8039-492B-901D-DF0A7491D83C}" type="presParOf" srcId="{B9F3D065-ABE2-446D-92C8-C780F3231029}" destId="{D33B71F0-BF76-418D-A5CF-9E856EC89679}" srcOrd="1" destOrd="0" presId="urn:microsoft.com/office/officeart/2005/8/layout/list1"/>
    <dgm:cxn modelId="{5F39358A-3C1C-40EE-80AF-3EC5080F112E}" type="presParOf" srcId="{D5759B79-7650-4967-A739-96E5E58F8842}" destId="{6F592C99-07E6-4EBF-A542-385FD51AE71C}" srcOrd="9" destOrd="0" presId="urn:microsoft.com/office/officeart/2005/8/layout/list1"/>
    <dgm:cxn modelId="{CA7EC581-84C8-43A8-A1BF-9DE4B4E22AC6}" type="presParOf" srcId="{D5759B79-7650-4967-A739-96E5E58F8842}" destId="{2DE2D37D-275D-4CC1-A294-28135D8BF0AF}" srcOrd="10" destOrd="0" presId="urn:microsoft.com/office/officeart/2005/8/layout/list1"/>
    <dgm:cxn modelId="{7AC82CF0-9A13-406E-8709-390623735F19}" type="presParOf" srcId="{D5759B79-7650-4967-A739-96E5E58F8842}" destId="{B6AB84BB-42B8-4B48-936B-EE7CD6649DA7}" srcOrd="11" destOrd="0" presId="urn:microsoft.com/office/officeart/2005/8/layout/list1"/>
    <dgm:cxn modelId="{8A492A1A-EF57-4C85-B0D2-5155893582BF}" type="presParOf" srcId="{D5759B79-7650-4967-A739-96E5E58F8842}" destId="{43559120-9947-4288-B8B5-59A85CEBB588}" srcOrd="12" destOrd="0" presId="urn:microsoft.com/office/officeart/2005/8/layout/list1"/>
    <dgm:cxn modelId="{13CF9B46-0490-485C-A56E-9C97EC63CA47}" type="presParOf" srcId="{43559120-9947-4288-B8B5-59A85CEBB588}" destId="{28B03460-C251-46FE-904E-763E8E40A1FF}" srcOrd="0" destOrd="0" presId="urn:microsoft.com/office/officeart/2005/8/layout/list1"/>
    <dgm:cxn modelId="{4AFA862D-7A29-4D3B-8D88-FF4EF6C6CF53}" type="presParOf" srcId="{43559120-9947-4288-B8B5-59A85CEBB588}" destId="{A5819117-1133-4769-B3D3-6BD42E78BC74}" srcOrd="1" destOrd="0" presId="urn:microsoft.com/office/officeart/2005/8/layout/list1"/>
    <dgm:cxn modelId="{01A0CF63-6186-4A47-AD87-4C57F1919C06}" type="presParOf" srcId="{D5759B79-7650-4967-A739-96E5E58F8842}" destId="{08A75C9B-D72E-4711-B08E-27C008DDFE67}" srcOrd="13" destOrd="0" presId="urn:microsoft.com/office/officeart/2005/8/layout/list1"/>
    <dgm:cxn modelId="{C6976938-39A7-49FC-93A3-B79E01DB427E}" type="presParOf" srcId="{D5759B79-7650-4967-A739-96E5E58F8842}" destId="{EA907FAD-C46C-43EF-88E5-73094EE44B5A}" srcOrd="14" destOrd="0" presId="urn:microsoft.com/office/officeart/2005/8/layout/list1"/>
    <dgm:cxn modelId="{CC7A51FE-291F-44DE-9314-FA1208E9BD7A}" type="presParOf" srcId="{D5759B79-7650-4967-A739-96E5E58F8842}" destId="{64B756A9-D819-48E0-8D4B-B0D9A9A170AD}" srcOrd="15" destOrd="0" presId="urn:microsoft.com/office/officeart/2005/8/layout/list1"/>
    <dgm:cxn modelId="{33A374A0-D6F1-487C-852D-7A2FEAB4E472}" type="presParOf" srcId="{D5759B79-7650-4967-A739-96E5E58F8842}" destId="{037D5D67-2D18-46A7-9A17-9381000EA233}" srcOrd="16" destOrd="0" presId="urn:microsoft.com/office/officeart/2005/8/layout/list1"/>
    <dgm:cxn modelId="{5C57A14C-37BD-44EA-ADFB-AF9072F268F0}" type="presParOf" srcId="{037D5D67-2D18-46A7-9A17-9381000EA233}" destId="{D21A622D-971C-4BBB-A538-018F46BD7AAB}" srcOrd="0" destOrd="0" presId="urn:microsoft.com/office/officeart/2005/8/layout/list1"/>
    <dgm:cxn modelId="{2F89F98E-429B-44AE-AFD7-725F3CBB0B1E}" type="presParOf" srcId="{037D5D67-2D18-46A7-9A17-9381000EA233}" destId="{3C7110C0-C721-4B71-9FB0-C5853F7F628C}" srcOrd="1" destOrd="0" presId="urn:microsoft.com/office/officeart/2005/8/layout/list1"/>
    <dgm:cxn modelId="{086CEC09-52FD-4AF7-B70B-AFF1871657E1}" type="presParOf" srcId="{D5759B79-7650-4967-A739-96E5E58F8842}" destId="{BD985C31-F104-43BA-A186-51B8814EB622}" srcOrd="17" destOrd="0" presId="urn:microsoft.com/office/officeart/2005/8/layout/list1"/>
    <dgm:cxn modelId="{62F32457-9C62-4B18-8306-0A66161055FA}" type="presParOf" srcId="{D5759B79-7650-4967-A739-96E5E58F8842}" destId="{BF6316D8-7E9D-4933-B1E6-3D04DC64840B}" srcOrd="18" destOrd="0" presId="urn:microsoft.com/office/officeart/2005/8/layout/list1"/>
    <dgm:cxn modelId="{05213B51-5C25-4842-959A-29B3BB45B634}" type="presParOf" srcId="{D5759B79-7650-4967-A739-96E5E58F8842}" destId="{7F11CBFE-9897-4547-8A16-9AB1A2912CBD}" srcOrd="19" destOrd="0" presId="urn:microsoft.com/office/officeart/2005/8/layout/list1"/>
    <dgm:cxn modelId="{069968F3-8419-44C7-934D-F203B9228E82}" type="presParOf" srcId="{D5759B79-7650-4967-A739-96E5E58F8842}" destId="{1146D7B1-6223-4DFC-B2C3-51563B5E3785}" srcOrd="20" destOrd="0" presId="urn:microsoft.com/office/officeart/2005/8/layout/list1"/>
    <dgm:cxn modelId="{08F9AF40-165D-4290-B3EA-AA2A16A687AF}" type="presParOf" srcId="{1146D7B1-6223-4DFC-B2C3-51563B5E3785}" destId="{E03A505B-EA38-4B3F-BD4D-CBCD5C0D3B1B}" srcOrd="0" destOrd="0" presId="urn:microsoft.com/office/officeart/2005/8/layout/list1"/>
    <dgm:cxn modelId="{F12A3DE7-703B-4088-89D3-161BA442FB8E}" type="presParOf" srcId="{1146D7B1-6223-4DFC-B2C3-51563B5E3785}" destId="{C6438AE7-93AF-4759-9B57-3E8460577998}" srcOrd="1" destOrd="0" presId="urn:microsoft.com/office/officeart/2005/8/layout/list1"/>
    <dgm:cxn modelId="{20C13E5D-08DD-4F44-8422-D0B7227848FD}" type="presParOf" srcId="{D5759B79-7650-4967-A739-96E5E58F8842}" destId="{8E6B82B5-3F33-4B04-BB92-BE29BFC26D0E}" srcOrd="21" destOrd="0" presId="urn:microsoft.com/office/officeart/2005/8/layout/list1"/>
    <dgm:cxn modelId="{C9942444-E8B2-40BB-A0DC-4EF9EA2A176A}" type="presParOf" srcId="{D5759B79-7650-4967-A739-96E5E58F8842}" destId="{485D10CA-8CC2-4B36-92F7-FE8DB5BD8660}"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6A7779-50F8-41DB-B51E-879DA407D46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50D74B5-F009-4581-B252-C995721B1145}">
      <dgm:prSet phldrT="[Text]"/>
      <dgm:spPr/>
      <dgm:t>
        <a:bodyPr/>
        <a:lstStyle/>
        <a:p>
          <a:r>
            <a:rPr lang="en-US" dirty="0"/>
            <a:t>Task 7</a:t>
          </a:r>
        </a:p>
      </dgm:t>
    </dgm:pt>
    <dgm:pt modelId="{EEF793AF-C2E2-408E-9ED9-5336C0B72C51}" type="parTrans" cxnId="{B6B352A7-AAF1-4300-9D96-CD562D22CF87}">
      <dgm:prSet/>
      <dgm:spPr/>
      <dgm:t>
        <a:bodyPr/>
        <a:lstStyle/>
        <a:p>
          <a:endParaRPr lang="en-US"/>
        </a:p>
      </dgm:t>
    </dgm:pt>
    <dgm:pt modelId="{9A114F77-1BD8-46D2-990B-DBF7B8C9FDA7}" type="sibTrans" cxnId="{B6B352A7-AAF1-4300-9D96-CD562D22CF87}">
      <dgm:prSet/>
      <dgm:spPr/>
      <dgm:t>
        <a:bodyPr/>
        <a:lstStyle/>
        <a:p>
          <a:endParaRPr lang="en-US"/>
        </a:p>
      </dgm:t>
    </dgm:pt>
    <dgm:pt modelId="{86D61E1C-F298-4DD3-BB6B-5476C60C741F}">
      <dgm:prSet phldrT="[Text]"/>
      <dgm:spPr/>
      <dgm:t>
        <a:bodyPr/>
        <a:lstStyle/>
        <a:p>
          <a:r>
            <a:rPr lang="en-US" dirty="0"/>
            <a:t>Task 8</a:t>
          </a:r>
        </a:p>
      </dgm:t>
    </dgm:pt>
    <dgm:pt modelId="{73CA3148-F149-49D0-AF13-EB7A216D8CCB}" type="parTrans" cxnId="{7D19D74B-0D3F-4B4E-8FAE-323D1BD7034C}">
      <dgm:prSet/>
      <dgm:spPr/>
      <dgm:t>
        <a:bodyPr/>
        <a:lstStyle/>
        <a:p>
          <a:endParaRPr lang="en-US"/>
        </a:p>
      </dgm:t>
    </dgm:pt>
    <dgm:pt modelId="{236EC123-5AC1-4C5D-92CF-4E2211D9B795}" type="sibTrans" cxnId="{7D19D74B-0D3F-4B4E-8FAE-323D1BD7034C}">
      <dgm:prSet/>
      <dgm:spPr/>
      <dgm:t>
        <a:bodyPr/>
        <a:lstStyle/>
        <a:p>
          <a:endParaRPr lang="en-US"/>
        </a:p>
      </dgm:t>
    </dgm:pt>
    <dgm:pt modelId="{1D0B0C1E-C3E6-4174-90E7-63DC24522C05}">
      <dgm:prSet/>
      <dgm:spPr/>
      <dgm:t>
        <a:bodyPr/>
        <a:lstStyle/>
        <a:p>
          <a:r>
            <a:rPr lang="en-US" dirty="0"/>
            <a:t>Are all pertinent documents in VBMS and identified in accordance with the manual?</a:t>
          </a:r>
        </a:p>
      </dgm:t>
    </dgm:pt>
    <dgm:pt modelId="{D2561E95-7567-4684-8235-3665554B4370}" type="parTrans" cxnId="{2E92F43D-63C7-4EE0-BBE6-45F46CF28DBB}">
      <dgm:prSet/>
      <dgm:spPr/>
      <dgm:t>
        <a:bodyPr/>
        <a:lstStyle/>
        <a:p>
          <a:endParaRPr lang="en-US"/>
        </a:p>
      </dgm:t>
    </dgm:pt>
    <dgm:pt modelId="{AA8A440B-CE83-429D-A205-B8F2232D6A9F}" type="sibTrans" cxnId="{2E92F43D-63C7-4EE0-BBE6-45F46CF28DBB}">
      <dgm:prSet/>
      <dgm:spPr/>
      <dgm:t>
        <a:bodyPr/>
        <a:lstStyle/>
        <a:p>
          <a:endParaRPr lang="en-US"/>
        </a:p>
      </dgm:t>
    </dgm:pt>
    <dgm:pt modelId="{8A56D68A-DA75-411E-A19C-C7B63285FA29}">
      <dgm:prSet/>
      <dgm:spPr/>
      <dgm:t>
        <a:bodyPr/>
        <a:lstStyle/>
        <a:p>
          <a:r>
            <a:rPr lang="en-US" dirty="0"/>
            <a:t>Were all necessary examinations requested?</a:t>
          </a:r>
        </a:p>
      </dgm:t>
    </dgm:pt>
    <dgm:pt modelId="{04463061-D716-4D6B-B04C-B2F707628FB6}" type="parTrans" cxnId="{0709991C-62FF-4495-97B8-30D8B467AF1F}">
      <dgm:prSet/>
      <dgm:spPr/>
      <dgm:t>
        <a:bodyPr/>
        <a:lstStyle/>
        <a:p>
          <a:endParaRPr lang="en-US"/>
        </a:p>
      </dgm:t>
    </dgm:pt>
    <dgm:pt modelId="{D45CDFC6-AA2F-408A-B371-510304280286}" type="sibTrans" cxnId="{0709991C-62FF-4495-97B8-30D8B467AF1F}">
      <dgm:prSet/>
      <dgm:spPr/>
      <dgm:t>
        <a:bodyPr/>
        <a:lstStyle/>
        <a:p>
          <a:endParaRPr lang="en-US"/>
        </a:p>
      </dgm:t>
    </dgm:pt>
    <dgm:pt modelId="{E18FD256-34D5-45E6-8BD1-72B495FC1F21}">
      <dgm:prSet/>
      <dgm:spPr/>
      <dgm:t>
        <a:bodyPr/>
        <a:lstStyle/>
        <a:p>
          <a:r>
            <a:rPr lang="en-US" dirty="0"/>
            <a:t>Were all necessary medical opinions requested?</a:t>
          </a:r>
        </a:p>
      </dgm:t>
    </dgm:pt>
    <dgm:pt modelId="{CDCDD773-0603-487B-A9FA-987310FB047F}" type="parTrans" cxnId="{670E29B4-5E3C-465C-A1BD-0BFC2EAC4E5D}">
      <dgm:prSet/>
      <dgm:spPr/>
      <dgm:t>
        <a:bodyPr/>
        <a:lstStyle/>
        <a:p>
          <a:endParaRPr lang="en-US"/>
        </a:p>
      </dgm:t>
    </dgm:pt>
    <dgm:pt modelId="{5580F595-0E6F-4D9B-927E-152F39201E68}" type="sibTrans" cxnId="{670E29B4-5E3C-465C-A1BD-0BFC2EAC4E5D}">
      <dgm:prSet/>
      <dgm:spPr/>
      <dgm:t>
        <a:bodyPr/>
        <a:lstStyle/>
        <a:p>
          <a:endParaRPr lang="en-US"/>
        </a:p>
      </dgm:t>
    </dgm:pt>
    <dgm:pt modelId="{AE7E426C-1B9D-4836-8503-8B078AA339F3}">
      <dgm:prSet/>
      <dgm:spPr/>
      <dgm:t>
        <a:bodyPr/>
        <a:lstStyle/>
        <a:p>
          <a:r>
            <a:rPr lang="en-US" dirty="0"/>
            <a:t>Task 10</a:t>
          </a:r>
        </a:p>
      </dgm:t>
    </dgm:pt>
    <dgm:pt modelId="{4EE8B481-76CA-4F30-AA71-09D2C11D2FAD}" type="parTrans" cxnId="{3970FE7D-4F4F-4301-8F15-AA39CA822205}">
      <dgm:prSet/>
      <dgm:spPr/>
      <dgm:t>
        <a:bodyPr/>
        <a:lstStyle/>
        <a:p>
          <a:endParaRPr lang="en-US"/>
        </a:p>
      </dgm:t>
    </dgm:pt>
    <dgm:pt modelId="{3F6405B9-F5E6-45F6-BC76-8BBFCA607AC7}" type="sibTrans" cxnId="{3970FE7D-4F4F-4301-8F15-AA39CA822205}">
      <dgm:prSet/>
      <dgm:spPr/>
      <dgm:t>
        <a:bodyPr/>
        <a:lstStyle/>
        <a:p>
          <a:endParaRPr lang="en-US"/>
        </a:p>
      </dgm:t>
    </dgm:pt>
    <dgm:pt modelId="{A6EE06B6-5723-43C2-A1E1-7ED401446316}">
      <dgm:prSet/>
      <dgm:spPr/>
      <dgm:t>
        <a:bodyPr/>
        <a:lstStyle/>
        <a:p>
          <a:r>
            <a:rPr lang="en-US" dirty="0"/>
            <a:t>Were all examinations complete? </a:t>
          </a:r>
        </a:p>
      </dgm:t>
    </dgm:pt>
    <dgm:pt modelId="{58B2F668-8317-449E-8599-B6CB5305D740}" type="parTrans" cxnId="{BC04EFE6-93DC-4757-8D1D-EF7EA56AFE89}">
      <dgm:prSet/>
      <dgm:spPr/>
      <dgm:t>
        <a:bodyPr/>
        <a:lstStyle/>
        <a:p>
          <a:endParaRPr lang="en-US"/>
        </a:p>
      </dgm:t>
    </dgm:pt>
    <dgm:pt modelId="{27AE7AD4-26DB-4B4E-AEC4-66A45F69EAA6}" type="sibTrans" cxnId="{BC04EFE6-93DC-4757-8D1D-EF7EA56AFE89}">
      <dgm:prSet/>
      <dgm:spPr/>
      <dgm:t>
        <a:bodyPr/>
        <a:lstStyle/>
        <a:p>
          <a:endParaRPr lang="en-US"/>
        </a:p>
      </dgm:t>
    </dgm:pt>
    <dgm:pt modelId="{09E24C33-DD1A-47DF-B117-8732DBD0B4B2}">
      <dgm:prSet/>
      <dgm:spPr/>
      <dgm:t>
        <a:bodyPr/>
        <a:lstStyle/>
        <a:p>
          <a:r>
            <a:rPr lang="en-US" dirty="0"/>
            <a:t>Task 11</a:t>
          </a:r>
        </a:p>
      </dgm:t>
    </dgm:pt>
    <dgm:pt modelId="{A3E22CAA-C501-4C31-A6A4-59038CE8D1AD}" type="parTrans" cxnId="{775B0206-0AA1-4132-A100-A3DCD66E6C18}">
      <dgm:prSet/>
      <dgm:spPr/>
      <dgm:t>
        <a:bodyPr/>
        <a:lstStyle/>
        <a:p>
          <a:endParaRPr lang="en-US"/>
        </a:p>
      </dgm:t>
    </dgm:pt>
    <dgm:pt modelId="{D5D7CD5C-77A2-45D7-84BF-35AC9B0C68E3}" type="sibTrans" cxnId="{775B0206-0AA1-4132-A100-A3DCD66E6C18}">
      <dgm:prSet/>
      <dgm:spPr/>
      <dgm:t>
        <a:bodyPr/>
        <a:lstStyle/>
        <a:p>
          <a:endParaRPr lang="en-US"/>
        </a:p>
      </dgm:t>
    </dgm:pt>
    <dgm:pt modelId="{DA6351E4-3391-4DAE-B64F-433779C435E8}">
      <dgm:prSet/>
      <dgm:spPr/>
      <dgm:t>
        <a:bodyPr/>
        <a:lstStyle/>
        <a:p>
          <a:r>
            <a:rPr lang="en-US" dirty="0"/>
            <a:t>Was prior medical examination information documented in VBMS? </a:t>
          </a:r>
        </a:p>
      </dgm:t>
    </dgm:pt>
    <dgm:pt modelId="{8541D3E0-894C-470A-9DF2-B284DF71ED8A}" type="parTrans" cxnId="{7520D339-68E5-442C-ACEF-92C21A9DA84F}">
      <dgm:prSet/>
      <dgm:spPr/>
      <dgm:t>
        <a:bodyPr/>
        <a:lstStyle/>
        <a:p>
          <a:endParaRPr lang="en-US"/>
        </a:p>
      </dgm:t>
    </dgm:pt>
    <dgm:pt modelId="{0CE39CA8-6B83-4B8C-B2FF-C802646742C4}" type="sibTrans" cxnId="{7520D339-68E5-442C-ACEF-92C21A9DA84F}">
      <dgm:prSet/>
      <dgm:spPr/>
      <dgm:t>
        <a:bodyPr/>
        <a:lstStyle/>
        <a:p>
          <a:endParaRPr lang="en-US"/>
        </a:p>
      </dgm:t>
    </dgm:pt>
    <dgm:pt modelId="{0B07E487-08D9-4AD0-8383-A35AC8A1AE76}">
      <dgm:prSet phldrT="[Text]"/>
      <dgm:spPr/>
      <dgm:t>
        <a:bodyPr/>
        <a:lstStyle/>
        <a:p>
          <a:r>
            <a:rPr lang="en-US" dirty="0"/>
            <a:t>Task 9</a:t>
          </a:r>
        </a:p>
      </dgm:t>
    </dgm:pt>
    <dgm:pt modelId="{BCDECC02-F66F-4D42-97B2-E731726CDC86}" type="sibTrans" cxnId="{7DECDF66-2492-42EF-9250-DACDAD397D02}">
      <dgm:prSet/>
      <dgm:spPr/>
      <dgm:t>
        <a:bodyPr/>
        <a:lstStyle/>
        <a:p>
          <a:endParaRPr lang="en-US"/>
        </a:p>
      </dgm:t>
    </dgm:pt>
    <dgm:pt modelId="{91179815-1A20-4963-8981-AC8E3E4312A9}" type="parTrans" cxnId="{7DECDF66-2492-42EF-9250-DACDAD397D02}">
      <dgm:prSet/>
      <dgm:spPr/>
      <dgm:t>
        <a:bodyPr/>
        <a:lstStyle/>
        <a:p>
          <a:endParaRPr lang="en-US"/>
        </a:p>
      </dgm:t>
    </dgm:pt>
    <dgm:pt modelId="{D5759B79-7650-4967-A739-96E5E58F8842}" type="pres">
      <dgm:prSet presAssocID="{AA6A7779-50F8-41DB-B51E-879DA407D46E}" presName="linear" presStyleCnt="0">
        <dgm:presLayoutVars>
          <dgm:dir/>
          <dgm:animLvl val="lvl"/>
          <dgm:resizeHandles val="exact"/>
        </dgm:presLayoutVars>
      </dgm:prSet>
      <dgm:spPr/>
    </dgm:pt>
    <dgm:pt modelId="{FC0FA021-5DA1-419B-8B56-D04AAE56555A}" type="pres">
      <dgm:prSet presAssocID="{A50D74B5-F009-4581-B252-C995721B1145}" presName="parentLin" presStyleCnt="0"/>
      <dgm:spPr/>
    </dgm:pt>
    <dgm:pt modelId="{FBCDB2DB-8103-410C-85FE-B22B6A529EA5}" type="pres">
      <dgm:prSet presAssocID="{A50D74B5-F009-4581-B252-C995721B1145}" presName="parentLeftMargin" presStyleLbl="node1" presStyleIdx="0" presStyleCnt="5"/>
      <dgm:spPr/>
    </dgm:pt>
    <dgm:pt modelId="{E78E23B2-D96E-42BF-AB0A-CBBBBB23E3D6}" type="pres">
      <dgm:prSet presAssocID="{A50D74B5-F009-4581-B252-C995721B1145}" presName="parentText" presStyleLbl="node1" presStyleIdx="0" presStyleCnt="5">
        <dgm:presLayoutVars>
          <dgm:chMax val="0"/>
          <dgm:bulletEnabled val="1"/>
        </dgm:presLayoutVars>
      </dgm:prSet>
      <dgm:spPr/>
    </dgm:pt>
    <dgm:pt modelId="{93F60F03-13B1-4D61-9284-7BD59660C679}" type="pres">
      <dgm:prSet presAssocID="{A50D74B5-F009-4581-B252-C995721B1145}" presName="negativeSpace" presStyleCnt="0"/>
      <dgm:spPr/>
    </dgm:pt>
    <dgm:pt modelId="{CD4F6D9B-0FE3-4425-9AE6-27F727ADF704}" type="pres">
      <dgm:prSet presAssocID="{A50D74B5-F009-4581-B252-C995721B1145}" presName="childText" presStyleLbl="conFgAcc1" presStyleIdx="0" presStyleCnt="5" custLinFactNeighborX="12037" custLinFactNeighborY="-2512">
        <dgm:presLayoutVars>
          <dgm:bulletEnabled val="1"/>
        </dgm:presLayoutVars>
      </dgm:prSet>
      <dgm:spPr/>
    </dgm:pt>
    <dgm:pt modelId="{62BF5DB4-7CEB-4BB0-888A-EBBE5B4BECB8}" type="pres">
      <dgm:prSet presAssocID="{9A114F77-1BD8-46D2-990B-DBF7B8C9FDA7}" presName="spaceBetweenRectangles" presStyleCnt="0"/>
      <dgm:spPr/>
    </dgm:pt>
    <dgm:pt modelId="{1441DEF4-2B33-495C-A9AC-D4EAE65E1641}" type="pres">
      <dgm:prSet presAssocID="{86D61E1C-F298-4DD3-BB6B-5476C60C741F}" presName="parentLin" presStyleCnt="0"/>
      <dgm:spPr/>
    </dgm:pt>
    <dgm:pt modelId="{DA4B3F48-F87A-4940-844C-F562B00DFC3A}" type="pres">
      <dgm:prSet presAssocID="{86D61E1C-F298-4DD3-BB6B-5476C60C741F}" presName="parentLeftMargin" presStyleLbl="node1" presStyleIdx="0" presStyleCnt="5"/>
      <dgm:spPr/>
    </dgm:pt>
    <dgm:pt modelId="{E55B8EEE-A7AC-4E3F-97CB-1C011A5F5100}" type="pres">
      <dgm:prSet presAssocID="{86D61E1C-F298-4DD3-BB6B-5476C60C741F}" presName="parentText" presStyleLbl="node1" presStyleIdx="1" presStyleCnt="5">
        <dgm:presLayoutVars>
          <dgm:chMax val="0"/>
          <dgm:bulletEnabled val="1"/>
        </dgm:presLayoutVars>
      </dgm:prSet>
      <dgm:spPr/>
    </dgm:pt>
    <dgm:pt modelId="{3EA29382-4CB8-4F67-8FD8-B86529AF1CD9}" type="pres">
      <dgm:prSet presAssocID="{86D61E1C-F298-4DD3-BB6B-5476C60C741F}" presName="negativeSpace" presStyleCnt="0"/>
      <dgm:spPr/>
    </dgm:pt>
    <dgm:pt modelId="{19BAE923-D71D-4DDE-96C4-5FED771EB674}" type="pres">
      <dgm:prSet presAssocID="{86D61E1C-F298-4DD3-BB6B-5476C60C741F}" presName="childText" presStyleLbl="conFgAcc1" presStyleIdx="1" presStyleCnt="5">
        <dgm:presLayoutVars>
          <dgm:bulletEnabled val="1"/>
        </dgm:presLayoutVars>
      </dgm:prSet>
      <dgm:spPr/>
    </dgm:pt>
    <dgm:pt modelId="{DC600206-E576-420B-86CA-E7981CB9DF1A}" type="pres">
      <dgm:prSet presAssocID="{236EC123-5AC1-4C5D-92CF-4E2211D9B795}" presName="spaceBetweenRectangles" presStyleCnt="0"/>
      <dgm:spPr/>
    </dgm:pt>
    <dgm:pt modelId="{B9F3D065-ABE2-446D-92C8-C780F3231029}" type="pres">
      <dgm:prSet presAssocID="{0B07E487-08D9-4AD0-8383-A35AC8A1AE76}" presName="parentLin" presStyleCnt="0"/>
      <dgm:spPr/>
    </dgm:pt>
    <dgm:pt modelId="{E90EDDE6-DD50-4016-9D91-7F880F397789}" type="pres">
      <dgm:prSet presAssocID="{0B07E487-08D9-4AD0-8383-A35AC8A1AE76}" presName="parentLeftMargin" presStyleLbl="node1" presStyleIdx="1" presStyleCnt="5"/>
      <dgm:spPr/>
    </dgm:pt>
    <dgm:pt modelId="{D33B71F0-BF76-418D-A5CF-9E856EC89679}" type="pres">
      <dgm:prSet presAssocID="{0B07E487-08D9-4AD0-8383-A35AC8A1AE76}" presName="parentText" presStyleLbl="node1" presStyleIdx="2" presStyleCnt="5">
        <dgm:presLayoutVars>
          <dgm:chMax val="0"/>
          <dgm:bulletEnabled val="1"/>
        </dgm:presLayoutVars>
      </dgm:prSet>
      <dgm:spPr/>
    </dgm:pt>
    <dgm:pt modelId="{6F592C99-07E6-4EBF-A542-385FD51AE71C}" type="pres">
      <dgm:prSet presAssocID="{0B07E487-08D9-4AD0-8383-A35AC8A1AE76}" presName="negativeSpace" presStyleCnt="0"/>
      <dgm:spPr/>
    </dgm:pt>
    <dgm:pt modelId="{2DE2D37D-275D-4CC1-A294-28135D8BF0AF}" type="pres">
      <dgm:prSet presAssocID="{0B07E487-08D9-4AD0-8383-A35AC8A1AE76}" presName="childText" presStyleLbl="conFgAcc1" presStyleIdx="2" presStyleCnt="5" custLinFactNeighborX="-18" custLinFactNeighborY="4736">
        <dgm:presLayoutVars>
          <dgm:bulletEnabled val="1"/>
        </dgm:presLayoutVars>
      </dgm:prSet>
      <dgm:spPr/>
    </dgm:pt>
    <dgm:pt modelId="{B6AB84BB-42B8-4B48-936B-EE7CD6649DA7}" type="pres">
      <dgm:prSet presAssocID="{BCDECC02-F66F-4D42-97B2-E731726CDC86}" presName="spaceBetweenRectangles" presStyleCnt="0"/>
      <dgm:spPr/>
    </dgm:pt>
    <dgm:pt modelId="{43559120-9947-4288-B8B5-59A85CEBB588}" type="pres">
      <dgm:prSet presAssocID="{AE7E426C-1B9D-4836-8503-8B078AA339F3}" presName="parentLin" presStyleCnt="0"/>
      <dgm:spPr/>
    </dgm:pt>
    <dgm:pt modelId="{28B03460-C251-46FE-904E-763E8E40A1FF}" type="pres">
      <dgm:prSet presAssocID="{AE7E426C-1B9D-4836-8503-8B078AA339F3}" presName="parentLeftMargin" presStyleLbl="node1" presStyleIdx="2" presStyleCnt="5"/>
      <dgm:spPr/>
    </dgm:pt>
    <dgm:pt modelId="{A5819117-1133-4769-B3D3-6BD42E78BC74}" type="pres">
      <dgm:prSet presAssocID="{AE7E426C-1B9D-4836-8503-8B078AA339F3}" presName="parentText" presStyleLbl="node1" presStyleIdx="3" presStyleCnt="5">
        <dgm:presLayoutVars>
          <dgm:chMax val="0"/>
          <dgm:bulletEnabled val="1"/>
        </dgm:presLayoutVars>
      </dgm:prSet>
      <dgm:spPr/>
    </dgm:pt>
    <dgm:pt modelId="{08A75C9B-D72E-4711-B08E-27C008DDFE67}" type="pres">
      <dgm:prSet presAssocID="{AE7E426C-1B9D-4836-8503-8B078AA339F3}" presName="negativeSpace" presStyleCnt="0"/>
      <dgm:spPr/>
    </dgm:pt>
    <dgm:pt modelId="{EA907FAD-C46C-43EF-88E5-73094EE44B5A}" type="pres">
      <dgm:prSet presAssocID="{AE7E426C-1B9D-4836-8503-8B078AA339F3}" presName="childText" presStyleLbl="conFgAcc1" presStyleIdx="3" presStyleCnt="5">
        <dgm:presLayoutVars>
          <dgm:bulletEnabled val="1"/>
        </dgm:presLayoutVars>
      </dgm:prSet>
      <dgm:spPr/>
    </dgm:pt>
    <dgm:pt modelId="{64B756A9-D819-48E0-8D4B-B0D9A9A170AD}" type="pres">
      <dgm:prSet presAssocID="{3F6405B9-F5E6-45F6-BC76-8BBFCA607AC7}" presName="spaceBetweenRectangles" presStyleCnt="0"/>
      <dgm:spPr/>
    </dgm:pt>
    <dgm:pt modelId="{037D5D67-2D18-46A7-9A17-9381000EA233}" type="pres">
      <dgm:prSet presAssocID="{09E24C33-DD1A-47DF-B117-8732DBD0B4B2}" presName="parentLin" presStyleCnt="0"/>
      <dgm:spPr/>
    </dgm:pt>
    <dgm:pt modelId="{D21A622D-971C-4BBB-A538-018F46BD7AAB}" type="pres">
      <dgm:prSet presAssocID="{09E24C33-DD1A-47DF-B117-8732DBD0B4B2}" presName="parentLeftMargin" presStyleLbl="node1" presStyleIdx="3" presStyleCnt="5"/>
      <dgm:spPr/>
    </dgm:pt>
    <dgm:pt modelId="{3C7110C0-C721-4B71-9FB0-C5853F7F628C}" type="pres">
      <dgm:prSet presAssocID="{09E24C33-DD1A-47DF-B117-8732DBD0B4B2}" presName="parentText" presStyleLbl="node1" presStyleIdx="4" presStyleCnt="5">
        <dgm:presLayoutVars>
          <dgm:chMax val="0"/>
          <dgm:bulletEnabled val="1"/>
        </dgm:presLayoutVars>
      </dgm:prSet>
      <dgm:spPr/>
    </dgm:pt>
    <dgm:pt modelId="{BD985C31-F104-43BA-A186-51B8814EB622}" type="pres">
      <dgm:prSet presAssocID="{09E24C33-DD1A-47DF-B117-8732DBD0B4B2}" presName="negativeSpace" presStyleCnt="0"/>
      <dgm:spPr/>
    </dgm:pt>
    <dgm:pt modelId="{BF6316D8-7E9D-4933-B1E6-3D04DC64840B}" type="pres">
      <dgm:prSet presAssocID="{09E24C33-DD1A-47DF-B117-8732DBD0B4B2}" presName="childText" presStyleLbl="conFgAcc1" presStyleIdx="4" presStyleCnt="5">
        <dgm:presLayoutVars>
          <dgm:bulletEnabled val="1"/>
        </dgm:presLayoutVars>
      </dgm:prSet>
      <dgm:spPr/>
    </dgm:pt>
  </dgm:ptLst>
  <dgm:cxnLst>
    <dgm:cxn modelId="{775B0206-0AA1-4132-A100-A3DCD66E6C18}" srcId="{AA6A7779-50F8-41DB-B51E-879DA407D46E}" destId="{09E24C33-DD1A-47DF-B117-8732DBD0B4B2}" srcOrd="4" destOrd="0" parTransId="{A3E22CAA-C501-4C31-A6A4-59038CE8D1AD}" sibTransId="{D5D7CD5C-77A2-45D7-84BF-35AC9B0C68E3}"/>
    <dgm:cxn modelId="{35D12317-B9F0-495D-8C3A-D79205CAA528}" type="presOf" srcId="{A50D74B5-F009-4581-B252-C995721B1145}" destId="{FBCDB2DB-8103-410C-85FE-B22B6A529EA5}" srcOrd="0" destOrd="0" presId="urn:microsoft.com/office/officeart/2005/8/layout/list1"/>
    <dgm:cxn modelId="{0709991C-62FF-4495-97B8-30D8B467AF1F}" srcId="{86D61E1C-F298-4DD3-BB6B-5476C60C741F}" destId="{8A56D68A-DA75-411E-A19C-C7B63285FA29}" srcOrd="0" destOrd="0" parTransId="{04463061-D716-4D6B-B04C-B2F707628FB6}" sibTransId="{D45CDFC6-AA2F-408A-B371-510304280286}"/>
    <dgm:cxn modelId="{07881C24-E26D-4C6B-94A8-50D61A81E93E}" type="presOf" srcId="{E18FD256-34D5-45E6-8BD1-72B495FC1F21}" destId="{2DE2D37D-275D-4CC1-A294-28135D8BF0AF}" srcOrd="0" destOrd="0" presId="urn:microsoft.com/office/officeart/2005/8/layout/list1"/>
    <dgm:cxn modelId="{9F19F633-C64E-4F93-A260-94C3D1E823B0}" type="presOf" srcId="{0B07E487-08D9-4AD0-8383-A35AC8A1AE76}" destId="{D33B71F0-BF76-418D-A5CF-9E856EC89679}" srcOrd="1" destOrd="0" presId="urn:microsoft.com/office/officeart/2005/8/layout/list1"/>
    <dgm:cxn modelId="{7520D339-68E5-442C-ACEF-92C21A9DA84F}" srcId="{09E24C33-DD1A-47DF-B117-8732DBD0B4B2}" destId="{DA6351E4-3391-4DAE-B64F-433779C435E8}" srcOrd="0" destOrd="0" parTransId="{8541D3E0-894C-470A-9DF2-B284DF71ED8A}" sibTransId="{0CE39CA8-6B83-4B8C-B2FF-C802646742C4}"/>
    <dgm:cxn modelId="{3670263A-7A57-41BF-B9A0-030639404F0C}" type="presOf" srcId="{0B07E487-08D9-4AD0-8383-A35AC8A1AE76}" destId="{E90EDDE6-DD50-4016-9D91-7F880F397789}" srcOrd="0" destOrd="0" presId="urn:microsoft.com/office/officeart/2005/8/layout/list1"/>
    <dgm:cxn modelId="{2E92F43D-63C7-4EE0-BBE6-45F46CF28DBB}" srcId="{A50D74B5-F009-4581-B252-C995721B1145}" destId="{1D0B0C1E-C3E6-4174-90E7-63DC24522C05}" srcOrd="0" destOrd="0" parTransId="{D2561E95-7567-4684-8235-3665554B4370}" sibTransId="{AA8A440B-CE83-429D-A205-B8F2232D6A9F}"/>
    <dgm:cxn modelId="{7DECDF66-2492-42EF-9250-DACDAD397D02}" srcId="{AA6A7779-50F8-41DB-B51E-879DA407D46E}" destId="{0B07E487-08D9-4AD0-8383-A35AC8A1AE76}" srcOrd="2" destOrd="0" parTransId="{91179815-1A20-4963-8981-AC8E3E4312A9}" sibTransId="{BCDECC02-F66F-4D42-97B2-E731726CDC86}"/>
    <dgm:cxn modelId="{CD673D68-3ED1-4868-9892-92A89C2933B5}" type="presOf" srcId="{AA6A7779-50F8-41DB-B51E-879DA407D46E}" destId="{D5759B79-7650-4967-A739-96E5E58F8842}" srcOrd="0" destOrd="0" presId="urn:microsoft.com/office/officeart/2005/8/layout/list1"/>
    <dgm:cxn modelId="{D6151E4A-AA9F-4B5B-BDE1-A4BA602632A8}" type="presOf" srcId="{8A56D68A-DA75-411E-A19C-C7B63285FA29}" destId="{19BAE923-D71D-4DDE-96C4-5FED771EB674}" srcOrd="0" destOrd="0" presId="urn:microsoft.com/office/officeart/2005/8/layout/list1"/>
    <dgm:cxn modelId="{8824304A-E816-4F61-8CEA-5F9C6AA7897F}" type="presOf" srcId="{86D61E1C-F298-4DD3-BB6B-5476C60C741F}" destId="{E55B8EEE-A7AC-4E3F-97CB-1C011A5F5100}" srcOrd="1" destOrd="0" presId="urn:microsoft.com/office/officeart/2005/8/layout/list1"/>
    <dgm:cxn modelId="{2F8D804B-5E88-4886-884E-C1B413BB2875}" type="presOf" srcId="{09E24C33-DD1A-47DF-B117-8732DBD0B4B2}" destId="{D21A622D-971C-4BBB-A538-018F46BD7AAB}" srcOrd="0" destOrd="0" presId="urn:microsoft.com/office/officeart/2005/8/layout/list1"/>
    <dgm:cxn modelId="{7D19D74B-0D3F-4B4E-8FAE-323D1BD7034C}" srcId="{AA6A7779-50F8-41DB-B51E-879DA407D46E}" destId="{86D61E1C-F298-4DD3-BB6B-5476C60C741F}" srcOrd="1" destOrd="0" parTransId="{73CA3148-F149-49D0-AF13-EB7A216D8CCB}" sibTransId="{236EC123-5AC1-4C5D-92CF-4E2211D9B795}"/>
    <dgm:cxn modelId="{95E17870-E79A-4CFC-8C3E-503F8A9C79F0}" type="presOf" srcId="{A50D74B5-F009-4581-B252-C995721B1145}" destId="{E78E23B2-D96E-42BF-AB0A-CBBBBB23E3D6}" srcOrd="1" destOrd="0" presId="urn:microsoft.com/office/officeart/2005/8/layout/list1"/>
    <dgm:cxn modelId="{BA91BF72-9C34-4E6F-A418-E680BEDE8258}" type="presOf" srcId="{1D0B0C1E-C3E6-4174-90E7-63DC24522C05}" destId="{CD4F6D9B-0FE3-4425-9AE6-27F727ADF704}" srcOrd="0" destOrd="0" presId="urn:microsoft.com/office/officeart/2005/8/layout/list1"/>
    <dgm:cxn modelId="{3970FE7D-4F4F-4301-8F15-AA39CA822205}" srcId="{AA6A7779-50F8-41DB-B51E-879DA407D46E}" destId="{AE7E426C-1B9D-4836-8503-8B078AA339F3}" srcOrd="3" destOrd="0" parTransId="{4EE8B481-76CA-4F30-AA71-09D2C11D2FAD}" sibTransId="{3F6405B9-F5E6-45F6-BC76-8BBFCA607AC7}"/>
    <dgm:cxn modelId="{0DA1958E-1447-42DD-9947-10FDBAE444A2}" type="presOf" srcId="{DA6351E4-3391-4DAE-B64F-433779C435E8}" destId="{BF6316D8-7E9D-4933-B1E6-3D04DC64840B}" srcOrd="0" destOrd="0" presId="urn:microsoft.com/office/officeart/2005/8/layout/list1"/>
    <dgm:cxn modelId="{B6B352A7-AAF1-4300-9D96-CD562D22CF87}" srcId="{AA6A7779-50F8-41DB-B51E-879DA407D46E}" destId="{A50D74B5-F009-4581-B252-C995721B1145}" srcOrd="0" destOrd="0" parTransId="{EEF793AF-C2E2-408E-9ED9-5336C0B72C51}" sibTransId="{9A114F77-1BD8-46D2-990B-DBF7B8C9FDA7}"/>
    <dgm:cxn modelId="{996C03B3-1FFE-4BF0-AE1D-705E60DDD3FA}" type="presOf" srcId="{AE7E426C-1B9D-4836-8503-8B078AA339F3}" destId="{A5819117-1133-4769-B3D3-6BD42E78BC74}" srcOrd="1" destOrd="0" presId="urn:microsoft.com/office/officeart/2005/8/layout/list1"/>
    <dgm:cxn modelId="{670E29B4-5E3C-465C-A1BD-0BFC2EAC4E5D}" srcId="{0B07E487-08D9-4AD0-8383-A35AC8A1AE76}" destId="{E18FD256-34D5-45E6-8BD1-72B495FC1F21}" srcOrd="0" destOrd="0" parTransId="{CDCDD773-0603-487B-A9FA-987310FB047F}" sibTransId="{5580F595-0E6F-4D9B-927E-152F39201E68}"/>
    <dgm:cxn modelId="{5D5AF7B7-E456-42CC-8ACF-1EE855833F0D}" type="presOf" srcId="{AE7E426C-1B9D-4836-8503-8B078AA339F3}" destId="{28B03460-C251-46FE-904E-763E8E40A1FF}" srcOrd="0" destOrd="0" presId="urn:microsoft.com/office/officeart/2005/8/layout/list1"/>
    <dgm:cxn modelId="{E2AF60B9-E51F-4D9F-93E5-563316AD64B3}" type="presOf" srcId="{86D61E1C-F298-4DD3-BB6B-5476C60C741F}" destId="{DA4B3F48-F87A-4940-844C-F562B00DFC3A}" srcOrd="0" destOrd="0" presId="urn:microsoft.com/office/officeart/2005/8/layout/list1"/>
    <dgm:cxn modelId="{D7102BC4-C6BA-4CAC-BA58-28D7DC990DCA}" type="presOf" srcId="{09E24C33-DD1A-47DF-B117-8732DBD0B4B2}" destId="{3C7110C0-C721-4B71-9FB0-C5853F7F628C}" srcOrd="1" destOrd="0" presId="urn:microsoft.com/office/officeart/2005/8/layout/list1"/>
    <dgm:cxn modelId="{BC04EFE6-93DC-4757-8D1D-EF7EA56AFE89}" srcId="{AE7E426C-1B9D-4836-8503-8B078AA339F3}" destId="{A6EE06B6-5723-43C2-A1E1-7ED401446316}" srcOrd="0" destOrd="0" parTransId="{58B2F668-8317-449E-8599-B6CB5305D740}" sibTransId="{27AE7AD4-26DB-4B4E-AEC4-66A45F69EAA6}"/>
    <dgm:cxn modelId="{CCABC9F1-45DF-411A-8049-486F36A3BA2A}" type="presOf" srcId="{A6EE06B6-5723-43C2-A1E1-7ED401446316}" destId="{EA907FAD-C46C-43EF-88E5-73094EE44B5A}" srcOrd="0" destOrd="0" presId="urn:microsoft.com/office/officeart/2005/8/layout/list1"/>
    <dgm:cxn modelId="{0694125F-FAAA-4914-80F7-6521FD7F1CA6}" type="presParOf" srcId="{D5759B79-7650-4967-A739-96E5E58F8842}" destId="{FC0FA021-5DA1-419B-8B56-D04AAE56555A}" srcOrd="0" destOrd="0" presId="urn:microsoft.com/office/officeart/2005/8/layout/list1"/>
    <dgm:cxn modelId="{D5141338-57EE-42D9-BEE3-2870B0A62316}" type="presParOf" srcId="{FC0FA021-5DA1-419B-8B56-D04AAE56555A}" destId="{FBCDB2DB-8103-410C-85FE-B22B6A529EA5}" srcOrd="0" destOrd="0" presId="urn:microsoft.com/office/officeart/2005/8/layout/list1"/>
    <dgm:cxn modelId="{01AF71A6-8B8D-4D65-A022-56425E8A34F9}" type="presParOf" srcId="{FC0FA021-5DA1-419B-8B56-D04AAE56555A}" destId="{E78E23B2-D96E-42BF-AB0A-CBBBBB23E3D6}" srcOrd="1" destOrd="0" presId="urn:microsoft.com/office/officeart/2005/8/layout/list1"/>
    <dgm:cxn modelId="{7EE90CA0-70BF-482B-9D57-E12FD2E576C3}" type="presParOf" srcId="{D5759B79-7650-4967-A739-96E5E58F8842}" destId="{93F60F03-13B1-4D61-9284-7BD59660C679}" srcOrd="1" destOrd="0" presId="urn:microsoft.com/office/officeart/2005/8/layout/list1"/>
    <dgm:cxn modelId="{B828BC3B-6588-420A-A255-270F69D471FE}" type="presParOf" srcId="{D5759B79-7650-4967-A739-96E5E58F8842}" destId="{CD4F6D9B-0FE3-4425-9AE6-27F727ADF704}" srcOrd="2" destOrd="0" presId="urn:microsoft.com/office/officeart/2005/8/layout/list1"/>
    <dgm:cxn modelId="{E8FCFA55-C8B1-45D6-9841-A2B0C7FBD898}" type="presParOf" srcId="{D5759B79-7650-4967-A739-96E5E58F8842}" destId="{62BF5DB4-7CEB-4BB0-888A-EBBE5B4BECB8}" srcOrd="3" destOrd="0" presId="urn:microsoft.com/office/officeart/2005/8/layout/list1"/>
    <dgm:cxn modelId="{7FD61A25-4FF6-4176-9AD6-36CE87E454A5}" type="presParOf" srcId="{D5759B79-7650-4967-A739-96E5E58F8842}" destId="{1441DEF4-2B33-495C-A9AC-D4EAE65E1641}" srcOrd="4" destOrd="0" presId="urn:microsoft.com/office/officeart/2005/8/layout/list1"/>
    <dgm:cxn modelId="{4F03DE10-3BB6-4179-9EEC-6CA0428B252F}" type="presParOf" srcId="{1441DEF4-2B33-495C-A9AC-D4EAE65E1641}" destId="{DA4B3F48-F87A-4940-844C-F562B00DFC3A}" srcOrd="0" destOrd="0" presId="urn:microsoft.com/office/officeart/2005/8/layout/list1"/>
    <dgm:cxn modelId="{E2E9947D-C783-44B1-B871-25958D1149EF}" type="presParOf" srcId="{1441DEF4-2B33-495C-A9AC-D4EAE65E1641}" destId="{E55B8EEE-A7AC-4E3F-97CB-1C011A5F5100}" srcOrd="1" destOrd="0" presId="urn:microsoft.com/office/officeart/2005/8/layout/list1"/>
    <dgm:cxn modelId="{64EAF021-5B56-47A3-931E-8216A094DC6B}" type="presParOf" srcId="{D5759B79-7650-4967-A739-96E5E58F8842}" destId="{3EA29382-4CB8-4F67-8FD8-B86529AF1CD9}" srcOrd="5" destOrd="0" presId="urn:microsoft.com/office/officeart/2005/8/layout/list1"/>
    <dgm:cxn modelId="{A06ABDB1-CD59-40F9-82F0-5EF5847E1146}" type="presParOf" srcId="{D5759B79-7650-4967-A739-96E5E58F8842}" destId="{19BAE923-D71D-4DDE-96C4-5FED771EB674}" srcOrd="6" destOrd="0" presId="urn:microsoft.com/office/officeart/2005/8/layout/list1"/>
    <dgm:cxn modelId="{C08BE6E7-D3EE-461B-A060-AAB7036BAABC}" type="presParOf" srcId="{D5759B79-7650-4967-A739-96E5E58F8842}" destId="{DC600206-E576-420B-86CA-E7981CB9DF1A}" srcOrd="7" destOrd="0" presId="urn:microsoft.com/office/officeart/2005/8/layout/list1"/>
    <dgm:cxn modelId="{2D48B41B-0022-453D-8074-B5BA4EBE87BF}" type="presParOf" srcId="{D5759B79-7650-4967-A739-96E5E58F8842}" destId="{B9F3D065-ABE2-446D-92C8-C780F3231029}" srcOrd="8" destOrd="0" presId="urn:microsoft.com/office/officeart/2005/8/layout/list1"/>
    <dgm:cxn modelId="{7A02322C-C7D2-4A0A-A9CB-DA28A87E5405}" type="presParOf" srcId="{B9F3D065-ABE2-446D-92C8-C780F3231029}" destId="{E90EDDE6-DD50-4016-9D91-7F880F397789}" srcOrd="0" destOrd="0" presId="urn:microsoft.com/office/officeart/2005/8/layout/list1"/>
    <dgm:cxn modelId="{597FA370-8039-492B-901D-DF0A7491D83C}" type="presParOf" srcId="{B9F3D065-ABE2-446D-92C8-C780F3231029}" destId="{D33B71F0-BF76-418D-A5CF-9E856EC89679}" srcOrd="1" destOrd="0" presId="urn:microsoft.com/office/officeart/2005/8/layout/list1"/>
    <dgm:cxn modelId="{5F39358A-3C1C-40EE-80AF-3EC5080F112E}" type="presParOf" srcId="{D5759B79-7650-4967-A739-96E5E58F8842}" destId="{6F592C99-07E6-4EBF-A542-385FD51AE71C}" srcOrd="9" destOrd="0" presId="urn:microsoft.com/office/officeart/2005/8/layout/list1"/>
    <dgm:cxn modelId="{CA7EC581-84C8-43A8-A1BF-9DE4B4E22AC6}" type="presParOf" srcId="{D5759B79-7650-4967-A739-96E5E58F8842}" destId="{2DE2D37D-275D-4CC1-A294-28135D8BF0AF}" srcOrd="10" destOrd="0" presId="urn:microsoft.com/office/officeart/2005/8/layout/list1"/>
    <dgm:cxn modelId="{7AC82CF0-9A13-406E-8709-390623735F19}" type="presParOf" srcId="{D5759B79-7650-4967-A739-96E5E58F8842}" destId="{B6AB84BB-42B8-4B48-936B-EE7CD6649DA7}" srcOrd="11" destOrd="0" presId="urn:microsoft.com/office/officeart/2005/8/layout/list1"/>
    <dgm:cxn modelId="{8A492A1A-EF57-4C85-B0D2-5155893582BF}" type="presParOf" srcId="{D5759B79-7650-4967-A739-96E5E58F8842}" destId="{43559120-9947-4288-B8B5-59A85CEBB588}" srcOrd="12" destOrd="0" presId="urn:microsoft.com/office/officeart/2005/8/layout/list1"/>
    <dgm:cxn modelId="{13CF9B46-0490-485C-A56E-9C97EC63CA47}" type="presParOf" srcId="{43559120-9947-4288-B8B5-59A85CEBB588}" destId="{28B03460-C251-46FE-904E-763E8E40A1FF}" srcOrd="0" destOrd="0" presId="urn:microsoft.com/office/officeart/2005/8/layout/list1"/>
    <dgm:cxn modelId="{4AFA862D-7A29-4D3B-8D88-FF4EF6C6CF53}" type="presParOf" srcId="{43559120-9947-4288-B8B5-59A85CEBB588}" destId="{A5819117-1133-4769-B3D3-6BD42E78BC74}" srcOrd="1" destOrd="0" presId="urn:microsoft.com/office/officeart/2005/8/layout/list1"/>
    <dgm:cxn modelId="{01A0CF63-6186-4A47-AD87-4C57F1919C06}" type="presParOf" srcId="{D5759B79-7650-4967-A739-96E5E58F8842}" destId="{08A75C9B-D72E-4711-B08E-27C008DDFE67}" srcOrd="13" destOrd="0" presId="urn:microsoft.com/office/officeart/2005/8/layout/list1"/>
    <dgm:cxn modelId="{C6976938-39A7-49FC-93A3-B79E01DB427E}" type="presParOf" srcId="{D5759B79-7650-4967-A739-96E5E58F8842}" destId="{EA907FAD-C46C-43EF-88E5-73094EE44B5A}" srcOrd="14" destOrd="0" presId="urn:microsoft.com/office/officeart/2005/8/layout/list1"/>
    <dgm:cxn modelId="{CC7A51FE-291F-44DE-9314-FA1208E9BD7A}" type="presParOf" srcId="{D5759B79-7650-4967-A739-96E5E58F8842}" destId="{64B756A9-D819-48E0-8D4B-B0D9A9A170AD}" srcOrd="15" destOrd="0" presId="urn:microsoft.com/office/officeart/2005/8/layout/list1"/>
    <dgm:cxn modelId="{33A374A0-D6F1-487C-852D-7A2FEAB4E472}" type="presParOf" srcId="{D5759B79-7650-4967-A739-96E5E58F8842}" destId="{037D5D67-2D18-46A7-9A17-9381000EA233}" srcOrd="16" destOrd="0" presId="urn:microsoft.com/office/officeart/2005/8/layout/list1"/>
    <dgm:cxn modelId="{5C57A14C-37BD-44EA-ADFB-AF9072F268F0}" type="presParOf" srcId="{037D5D67-2D18-46A7-9A17-9381000EA233}" destId="{D21A622D-971C-4BBB-A538-018F46BD7AAB}" srcOrd="0" destOrd="0" presId="urn:microsoft.com/office/officeart/2005/8/layout/list1"/>
    <dgm:cxn modelId="{2F89F98E-429B-44AE-AFD7-725F3CBB0B1E}" type="presParOf" srcId="{037D5D67-2D18-46A7-9A17-9381000EA233}" destId="{3C7110C0-C721-4B71-9FB0-C5853F7F628C}" srcOrd="1" destOrd="0" presId="urn:microsoft.com/office/officeart/2005/8/layout/list1"/>
    <dgm:cxn modelId="{086CEC09-52FD-4AF7-B70B-AFF1871657E1}" type="presParOf" srcId="{D5759B79-7650-4967-A739-96E5E58F8842}" destId="{BD985C31-F104-43BA-A186-51B8814EB622}" srcOrd="17" destOrd="0" presId="urn:microsoft.com/office/officeart/2005/8/layout/list1"/>
    <dgm:cxn modelId="{62F32457-9C62-4B18-8306-0A66161055FA}" type="presParOf" srcId="{D5759B79-7650-4967-A739-96E5E58F8842}" destId="{BF6316D8-7E9D-4933-B1E6-3D04DC64840B}"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F6D9B-0FE3-4425-9AE6-27F727ADF704}">
      <dsp:nvSpPr>
        <dsp:cNvPr id="0" name=""/>
        <dsp:cNvSpPr/>
      </dsp:nvSpPr>
      <dsp:spPr>
        <a:xfrm>
          <a:off x="0" y="264989"/>
          <a:ext cx="8229600" cy="5528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Was the claims establishment accurate?</a:t>
          </a:r>
        </a:p>
      </dsp:txBody>
      <dsp:txXfrm>
        <a:off x="0" y="264989"/>
        <a:ext cx="8229600" cy="552825"/>
      </dsp:txXfrm>
    </dsp:sp>
    <dsp:sp modelId="{E78E23B2-D96E-42BF-AB0A-CBBBBB23E3D6}">
      <dsp:nvSpPr>
        <dsp:cNvPr id="0" name=""/>
        <dsp:cNvSpPr/>
      </dsp:nvSpPr>
      <dsp:spPr>
        <a:xfrm>
          <a:off x="411480" y="73109"/>
          <a:ext cx="576072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577850">
            <a:lnSpc>
              <a:spcPct val="90000"/>
            </a:lnSpc>
            <a:spcBef>
              <a:spcPct val="0"/>
            </a:spcBef>
            <a:spcAft>
              <a:spcPct val="35000"/>
            </a:spcAft>
            <a:buNone/>
          </a:pPr>
          <a:r>
            <a:rPr lang="en-US" sz="1300" kern="1200" dirty="0"/>
            <a:t>Task 1</a:t>
          </a:r>
        </a:p>
      </dsp:txBody>
      <dsp:txXfrm>
        <a:off x="430214" y="91843"/>
        <a:ext cx="5723252" cy="346292"/>
      </dsp:txXfrm>
    </dsp:sp>
    <dsp:sp modelId="{19BAE923-D71D-4DDE-96C4-5FED771EB674}">
      <dsp:nvSpPr>
        <dsp:cNvPr id="0" name=""/>
        <dsp:cNvSpPr/>
      </dsp:nvSpPr>
      <dsp:spPr>
        <a:xfrm>
          <a:off x="0" y="1079894"/>
          <a:ext cx="8229600" cy="5528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Were all systems accurately updated?</a:t>
          </a:r>
        </a:p>
      </dsp:txBody>
      <dsp:txXfrm>
        <a:off x="0" y="1079894"/>
        <a:ext cx="8229600" cy="552825"/>
      </dsp:txXfrm>
    </dsp:sp>
    <dsp:sp modelId="{E55B8EEE-A7AC-4E3F-97CB-1C011A5F5100}">
      <dsp:nvSpPr>
        <dsp:cNvPr id="0" name=""/>
        <dsp:cNvSpPr/>
      </dsp:nvSpPr>
      <dsp:spPr>
        <a:xfrm>
          <a:off x="411480" y="888014"/>
          <a:ext cx="576072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577850">
            <a:lnSpc>
              <a:spcPct val="90000"/>
            </a:lnSpc>
            <a:spcBef>
              <a:spcPct val="0"/>
            </a:spcBef>
            <a:spcAft>
              <a:spcPct val="35000"/>
            </a:spcAft>
            <a:buNone/>
          </a:pPr>
          <a:r>
            <a:rPr lang="en-US" sz="1300" kern="1200" dirty="0"/>
            <a:t>Task 2</a:t>
          </a:r>
        </a:p>
      </dsp:txBody>
      <dsp:txXfrm>
        <a:off x="430214" y="906748"/>
        <a:ext cx="5723252" cy="346292"/>
      </dsp:txXfrm>
    </dsp:sp>
    <dsp:sp modelId="{2DE2D37D-275D-4CC1-A294-28135D8BF0AF}">
      <dsp:nvSpPr>
        <dsp:cNvPr id="0" name=""/>
        <dsp:cNvSpPr/>
      </dsp:nvSpPr>
      <dsp:spPr>
        <a:xfrm>
          <a:off x="0" y="1898124"/>
          <a:ext cx="8229600" cy="7371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Did the MSC verify appropriate annotations/date stamps on VA Form and do the systems accurately reflect status/evidence?</a:t>
          </a:r>
        </a:p>
      </dsp:txBody>
      <dsp:txXfrm>
        <a:off x="0" y="1898124"/>
        <a:ext cx="8229600" cy="737100"/>
      </dsp:txXfrm>
    </dsp:sp>
    <dsp:sp modelId="{D33B71F0-BF76-418D-A5CF-9E856EC89679}">
      <dsp:nvSpPr>
        <dsp:cNvPr id="0" name=""/>
        <dsp:cNvSpPr/>
      </dsp:nvSpPr>
      <dsp:spPr>
        <a:xfrm>
          <a:off x="411480" y="1702919"/>
          <a:ext cx="576072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577850">
            <a:lnSpc>
              <a:spcPct val="90000"/>
            </a:lnSpc>
            <a:spcBef>
              <a:spcPct val="0"/>
            </a:spcBef>
            <a:spcAft>
              <a:spcPct val="35000"/>
            </a:spcAft>
            <a:buNone/>
          </a:pPr>
          <a:r>
            <a:rPr lang="en-US" sz="1300" kern="1200" dirty="0"/>
            <a:t>Task 3</a:t>
          </a:r>
        </a:p>
      </dsp:txBody>
      <dsp:txXfrm>
        <a:off x="430214" y="1721653"/>
        <a:ext cx="5723252" cy="346292"/>
      </dsp:txXfrm>
    </dsp:sp>
    <dsp:sp modelId="{EA907FAD-C46C-43EF-88E5-73094EE44B5A}">
      <dsp:nvSpPr>
        <dsp:cNvPr id="0" name=""/>
        <dsp:cNvSpPr/>
      </dsp:nvSpPr>
      <dsp:spPr>
        <a:xfrm>
          <a:off x="0" y="2893979"/>
          <a:ext cx="8229600" cy="5528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Was proper pre-decisional notice provided?</a:t>
          </a:r>
        </a:p>
      </dsp:txBody>
      <dsp:txXfrm>
        <a:off x="0" y="2893979"/>
        <a:ext cx="8229600" cy="552825"/>
      </dsp:txXfrm>
    </dsp:sp>
    <dsp:sp modelId="{A5819117-1133-4769-B3D3-6BD42E78BC74}">
      <dsp:nvSpPr>
        <dsp:cNvPr id="0" name=""/>
        <dsp:cNvSpPr/>
      </dsp:nvSpPr>
      <dsp:spPr>
        <a:xfrm>
          <a:off x="411480" y="2702099"/>
          <a:ext cx="576072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577850">
            <a:lnSpc>
              <a:spcPct val="90000"/>
            </a:lnSpc>
            <a:spcBef>
              <a:spcPct val="0"/>
            </a:spcBef>
            <a:spcAft>
              <a:spcPct val="35000"/>
            </a:spcAft>
            <a:buNone/>
          </a:pPr>
          <a:r>
            <a:rPr lang="en-US" sz="1300" kern="1200" dirty="0"/>
            <a:t>Task 4</a:t>
          </a:r>
        </a:p>
      </dsp:txBody>
      <dsp:txXfrm>
        <a:off x="430214" y="2720833"/>
        <a:ext cx="5723252" cy="346292"/>
      </dsp:txXfrm>
    </dsp:sp>
    <dsp:sp modelId="{BF6316D8-7E9D-4933-B1E6-3D04DC64840B}">
      <dsp:nvSpPr>
        <dsp:cNvPr id="0" name=""/>
        <dsp:cNvSpPr/>
      </dsp:nvSpPr>
      <dsp:spPr>
        <a:xfrm>
          <a:off x="0" y="3708885"/>
          <a:ext cx="8229600" cy="5528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Was proper development completed as required by the regulations and or manual?</a:t>
          </a:r>
        </a:p>
      </dsp:txBody>
      <dsp:txXfrm>
        <a:off x="0" y="3708885"/>
        <a:ext cx="8229600" cy="552825"/>
      </dsp:txXfrm>
    </dsp:sp>
    <dsp:sp modelId="{3C7110C0-C721-4B71-9FB0-C5853F7F628C}">
      <dsp:nvSpPr>
        <dsp:cNvPr id="0" name=""/>
        <dsp:cNvSpPr/>
      </dsp:nvSpPr>
      <dsp:spPr>
        <a:xfrm>
          <a:off x="411480" y="3517005"/>
          <a:ext cx="576072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577850">
            <a:lnSpc>
              <a:spcPct val="90000"/>
            </a:lnSpc>
            <a:spcBef>
              <a:spcPct val="0"/>
            </a:spcBef>
            <a:spcAft>
              <a:spcPct val="35000"/>
            </a:spcAft>
            <a:buNone/>
          </a:pPr>
          <a:r>
            <a:rPr lang="en-US" sz="1300" kern="1200" dirty="0"/>
            <a:t>Task 5</a:t>
          </a:r>
        </a:p>
      </dsp:txBody>
      <dsp:txXfrm>
        <a:off x="430214" y="3535739"/>
        <a:ext cx="5723252" cy="346292"/>
      </dsp:txXfrm>
    </dsp:sp>
    <dsp:sp modelId="{485D10CA-8CC2-4B36-92F7-FE8DB5BD8660}">
      <dsp:nvSpPr>
        <dsp:cNvPr id="0" name=""/>
        <dsp:cNvSpPr/>
      </dsp:nvSpPr>
      <dsp:spPr>
        <a:xfrm>
          <a:off x="0" y="4539725"/>
          <a:ext cx="8229600" cy="7371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70764" rIns="638708"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Were all pertinent service treatment records (STRs) obtained/requested or determined to be of record?</a:t>
          </a:r>
        </a:p>
      </dsp:txBody>
      <dsp:txXfrm>
        <a:off x="0" y="4539725"/>
        <a:ext cx="8229600" cy="737100"/>
      </dsp:txXfrm>
    </dsp:sp>
    <dsp:sp modelId="{C6438AE7-93AF-4759-9B57-3E8460577998}">
      <dsp:nvSpPr>
        <dsp:cNvPr id="0" name=""/>
        <dsp:cNvSpPr/>
      </dsp:nvSpPr>
      <dsp:spPr>
        <a:xfrm>
          <a:off x="411480" y="4331910"/>
          <a:ext cx="576072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577850">
            <a:lnSpc>
              <a:spcPct val="90000"/>
            </a:lnSpc>
            <a:spcBef>
              <a:spcPct val="0"/>
            </a:spcBef>
            <a:spcAft>
              <a:spcPct val="35000"/>
            </a:spcAft>
            <a:buNone/>
          </a:pPr>
          <a:r>
            <a:rPr lang="en-US" sz="1300" kern="1200" dirty="0"/>
            <a:t>Task 6 </a:t>
          </a:r>
        </a:p>
      </dsp:txBody>
      <dsp:txXfrm>
        <a:off x="430214" y="4350644"/>
        <a:ext cx="5723252"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F6D9B-0FE3-4425-9AE6-27F727ADF704}">
      <dsp:nvSpPr>
        <dsp:cNvPr id="0" name=""/>
        <dsp:cNvSpPr/>
      </dsp:nvSpPr>
      <dsp:spPr>
        <a:xfrm>
          <a:off x="0" y="323389"/>
          <a:ext cx="8229600"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Are all pertinent documents in VBMS and identified in accordance with the manual?</a:t>
          </a:r>
        </a:p>
      </dsp:txBody>
      <dsp:txXfrm>
        <a:off x="0" y="323389"/>
        <a:ext cx="8229600" cy="907200"/>
      </dsp:txXfrm>
    </dsp:sp>
    <dsp:sp modelId="{E78E23B2-D96E-42BF-AB0A-CBBBBB23E3D6}">
      <dsp:nvSpPr>
        <dsp:cNvPr id="0" name=""/>
        <dsp:cNvSpPr/>
      </dsp:nvSpPr>
      <dsp:spPr>
        <a:xfrm>
          <a:off x="411480" y="89399"/>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t>Task 7</a:t>
          </a:r>
        </a:p>
      </dsp:txBody>
      <dsp:txXfrm>
        <a:off x="434537" y="112456"/>
        <a:ext cx="5714606" cy="426206"/>
      </dsp:txXfrm>
    </dsp:sp>
    <dsp:sp modelId="{19BAE923-D71D-4DDE-96C4-5FED771EB674}">
      <dsp:nvSpPr>
        <dsp:cNvPr id="0" name=""/>
        <dsp:cNvSpPr/>
      </dsp:nvSpPr>
      <dsp:spPr>
        <a:xfrm>
          <a:off x="0" y="1555319"/>
          <a:ext cx="8229600"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Were all necessary examinations requested?</a:t>
          </a:r>
        </a:p>
      </dsp:txBody>
      <dsp:txXfrm>
        <a:off x="0" y="1555319"/>
        <a:ext cx="8229600" cy="680400"/>
      </dsp:txXfrm>
    </dsp:sp>
    <dsp:sp modelId="{E55B8EEE-A7AC-4E3F-97CB-1C011A5F5100}">
      <dsp:nvSpPr>
        <dsp:cNvPr id="0" name=""/>
        <dsp:cNvSpPr/>
      </dsp:nvSpPr>
      <dsp:spPr>
        <a:xfrm>
          <a:off x="411480" y="1319159"/>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t>Task 8</a:t>
          </a:r>
        </a:p>
      </dsp:txBody>
      <dsp:txXfrm>
        <a:off x="434537" y="1342216"/>
        <a:ext cx="5714606" cy="426206"/>
      </dsp:txXfrm>
    </dsp:sp>
    <dsp:sp modelId="{2DE2D37D-275D-4CC1-A294-28135D8BF0AF}">
      <dsp:nvSpPr>
        <dsp:cNvPr id="0" name=""/>
        <dsp:cNvSpPr/>
      </dsp:nvSpPr>
      <dsp:spPr>
        <a:xfrm>
          <a:off x="0" y="2562371"/>
          <a:ext cx="8229600"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Were all necessary medical opinions requested?</a:t>
          </a:r>
        </a:p>
      </dsp:txBody>
      <dsp:txXfrm>
        <a:off x="0" y="2562371"/>
        <a:ext cx="8229600" cy="680400"/>
      </dsp:txXfrm>
    </dsp:sp>
    <dsp:sp modelId="{D33B71F0-BF76-418D-A5CF-9E856EC89679}">
      <dsp:nvSpPr>
        <dsp:cNvPr id="0" name=""/>
        <dsp:cNvSpPr/>
      </dsp:nvSpPr>
      <dsp:spPr>
        <a:xfrm>
          <a:off x="411480" y="2322120"/>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t>Task 9</a:t>
          </a:r>
        </a:p>
      </dsp:txBody>
      <dsp:txXfrm>
        <a:off x="434537" y="2345177"/>
        <a:ext cx="5714606" cy="426206"/>
      </dsp:txXfrm>
    </dsp:sp>
    <dsp:sp modelId="{EA907FAD-C46C-43EF-88E5-73094EE44B5A}">
      <dsp:nvSpPr>
        <dsp:cNvPr id="0" name=""/>
        <dsp:cNvSpPr/>
      </dsp:nvSpPr>
      <dsp:spPr>
        <a:xfrm>
          <a:off x="0" y="3561240"/>
          <a:ext cx="8229600"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Were all examinations complete? </a:t>
          </a:r>
        </a:p>
      </dsp:txBody>
      <dsp:txXfrm>
        <a:off x="0" y="3561240"/>
        <a:ext cx="8229600" cy="680400"/>
      </dsp:txXfrm>
    </dsp:sp>
    <dsp:sp modelId="{A5819117-1133-4769-B3D3-6BD42E78BC74}">
      <dsp:nvSpPr>
        <dsp:cNvPr id="0" name=""/>
        <dsp:cNvSpPr/>
      </dsp:nvSpPr>
      <dsp:spPr>
        <a:xfrm>
          <a:off x="411480" y="3325080"/>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t>Task 10</a:t>
          </a:r>
        </a:p>
      </dsp:txBody>
      <dsp:txXfrm>
        <a:off x="434537" y="3348137"/>
        <a:ext cx="5714606" cy="426206"/>
      </dsp:txXfrm>
    </dsp:sp>
    <dsp:sp modelId="{BF6316D8-7E9D-4933-B1E6-3D04DC64840B}">
      <dsp:nvSpPr>
        <dsp:cNvPr id="0" name=""/>
        <dsp:cNvSpPr/>
      </dsp:nvSpPr>
      <dsp:spPr>
        <a:xfrm>
          <a:off x="0" y="4564200"/>
          <a:ext cx="8229600"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33248"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Was prior medical examination information documented in VBMS? </a:t>
          </a:r>
        </a:p>
      </dsp:txBody>
      <dsp:txXfrm>
        <a:off x="0" y="4564200"/>
        <a:ext cx="8229600" cy="680400"/>
      </dsp:txXfrm>
    </dsp:sp>
    <dsp:sp modelId="{3C7110C0-C721-4B71-9FB0-C5853F7F628C}">
      <dsp:nvSpPr>
        <dsp:cNvPr id="0" name=""/>
        <dsp:cNvSpPr/>
      </dsp:nvSpPr>
      <dsp:spPr>
        <a:xfrm>
          <a:off x="411480" y="4328040"/>
          <a:ext cx="5760720"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t>Task 11</a:t>
          </a:r>
        </a:p>
      </dsp:txBody>
      <dsp:txXfrm>
        <a:off x="434537" y="4351097"/>
        <a:ext cx="5714606"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8/31/2020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M21-1, III.i.3.A.2.d. https://vaww.vrm.km.va.gov/system/templates/selfservice/va_kanew/help/agent/locale/en-US/portal/554400000001034/content/554400000014109/M21-1,-Part-III,-Subpart-i,-Chapter-3,-Section-A---General-Information-About-the-Fully-Developed-Claim-(FDC)-Program#2g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A263C7BD-EE4B-42E2-A75C-958D06C60C46}" type="slidenum">
              <a:rPr lang="en-US" smtClean="0"/>
              <a:t>20</a:t>
            </a:fld>
            <a:endParaRPr lang="en-US" dirty="0"/>
          </a:p>
        </p:txBody>
      </p:sp>
    </p:spTree>
    <p:extLst>
      <p:ext uri="{BB962C8B-B14F-4D97-AF65-F5344CB8AC3E}">
        <p14:creationId xmlns:p14="http://schemas.microsoft.com/office/powerpoint/2010/main" val="234451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8/31/2020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8/31/2020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s://vbaw.vba.va.gov/bl/20/cio/20s5/forms/VBA-21-22-ARE.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https://vbaw.vba.va.gov/bl/20/cio/20s5/forms/VBA-21-22A-ARE.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vbaw.vba.va.gov/vbadod/predischarge.asp" TargetMode="External"/><Relationship Id="rId2" Type="http://schemas.openxmlformats.org/officeDocument/2006/relationships/hyperlink" Target="http://vbacoweb03.dva.va.gov/bl/21/Calendar/cal_Subscribe.asp" TargetMode="External"/><Relationship Id="rId1" Type="http://schemas.openxmlformats.org/officeDocument/2006/relationships/slideLayout" Target="../slideLayouts/slideLayout5.xml"/><Relationship Id="rId4" Type="http://schemas.openxmlformats.org/officeDocument/2006/relationships/hyperlink" Target="https://vbaw.vba.va.gov/bl/21/corona.htm"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962400" y="838200"/>
            <a:ext cx="1371600" cy="1371600"/>
          </a:xfrm>
          <a:prstGeom prst="rect">
            <a:avLst/>
          </a:prstGeom>
          <a:noFill/>
          <a:ln w="9525">
            <a:noFill/>
            <a:miter lim="800000"/>
            <a:headEnd/>
            <a:tailEnd/>
          </a:ln>
        </p:spPr>
      </p:pic>
      <p:sp>
        <p:nvSpPr>
          <p:cNvPr id="4" name="Subtitle 2">
            <a:extLst>
              <a:ext uri="{FF2B5EF4-FFF2-40B4-BE49-F238E27FC236}">
                <a16:creationId xmlns:a16="http://schemas.microsoft.com/office/drawing/2014/main" id="{DB825F04-7048-4DA3-B097-6C2865410D76}"/>
              </a:ext>
            </a:extLst>
          </p:cNvPr>
          <p:cNvSpPr txBox="1">
            <a:spLocks/>
          </p:cNvSpPr>
          <p:nvPr/>
        </p:nvSpPr>
        <p:spPr>
          <a:xfrm>
            <a:off x="152400" y="4953000"/>
            <a:ext cx="7467600" cy="929472"/>
          </a:xfrm>
          <a:prstGeom prst="rect">
            <a:avLst/>
          </a:prstGeom>
        </p:spPr>
        <p:txBody>
          <a:bodyPr vert="horz" lIns="91440" tIns="45720" rIns="91440" bIns="4572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dirty="0">
                <a:solidFill>
                  <a:schemeClr val="tx1"/>
                </a:solidFill>
                <a:latin typeface="+mj-lt"/>
              </a:rPr>
              <a:t>Briefed by: David Modes</a:t>
            </a:r>
          </a:p>
          <a:p>
            <a:r>
              <a:rPr lang="en-US" sz="1800" dirty="0">
                <a:solidFill>
                  <a:schemeClr val="tx1"/>
                </a:solidFill>
                <a:latin typeface="+mj-lt"/>
              </a:rPr>
              <a:t>Date: August 2020</a:t>
            </a:r>
          </a:p>
        </p:txBody>
      </p:sp>
      <p:sp>
        <p:nvSpPr>
          <p:cNvPr id="2" name="Rectangle 1">
            <a:extLst>
              <a:ext uri="{FF2B5EF4-FFF2-40B4-BE49-F238E27FC236}">
                <a16:creationId xmlns:a16="http://schemas.microsoft.com/office/drawing/2014/main" id="{294AD0B8-B021-42AD-8ED9-DE3735A2872C}"/>
              </a:ext>
            </a:extLst>
          </p:cNvPr>
          <p:cNvSpPr/>
          <p:nvPr/>
        </p:nvSpPr>
        <p:spPr>
          <a:xfrm>
            <a:off x="381000" y="2374315"/>
            <a:ext cx="8382000" cy="1323439"/>
          </a:xfrm>
          <a:prstGeom prst="rect">
            <a:avLst/>
          </a:prstGeom>
        </p:spPr>
        <p:txBody>
          <a:bodyPr wrap="square">
            <a:spAutoFit/>
          </a:bodyPr>
          <a:lstStyle/>
          <a:p>
            <a:pPr algn="ctr"/>
            <a:r>
              <a:rPr lang="en-US" sz="4000" b="1" dirty="0"/>
              <a:t>Quality Review Checklist/Error Trends  </a:t>
            </a:r>
          </a:p>
          <a:p>
            <a:pPr algn="ctr"/>
            <a:r>
              <a:rPr lang="en-US" sz="4000" b="1" dirty="0"/>
              <a:t>Benefits Delivery at Discharge (BDD)</a:t>
            </a: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5921F2-6055-40E6-879D-71D1D119372C}"/>
              </a:ext>
            </a:extLst>
          </p:cNvPr>
          <p:cNvSpPr>
            <a:spLocks noGrp="1"/>
          </p:cNvSpPr>
          <p:nvPr>
            <p:ph idx="1"/>
          </p:nvPr>
        </p:nvSpPr>
        <p:spPr>
          <a:xfrm>
            <a:off x="228600" y="762000"/>
            <a:ext cx="8686800" cy="5257800"/>
          </a:xfrm>
        </p:spPr>
        <p:txBody>
          <a:bodyPr>
            <a:normAutofit fontScale="92500" lnSpcReduction="10000"/>
          </a:bodyPr>
          <a:lstStyle/>
          <a:p>
            <a:r>
              <a:rPr lang="en-US" sz="2200" dirty="0"/>
              <a:t>Enter issues as contentions when they are</a:t>
            </a:r>
          </a:p>
          <a:p>
            <a:pPr lvl="1"/>
            <a:r>
              <a:rPr lang="en-US" sz="1900" dirty="0"/>
              <a:t>expressly claimed by the claimant/Veteran/authorized representative, and/or</a:t>
            </a:r>
          </a:p>
          <a:p>
            <a:pPr lvl="1"/>
            <a:r>
              <a:rPr lang="en-US" sz="1900" dirty="0"/>
              <a:t>put at issue and require development.</a:t>
            </a:r>
          </a:p>
          <a:p>
            <a:pPr marL="0" indent="0">
              <a:buNone/>
            </a:pPr>
            <a:r>
              <a:rPr lang="en-US" sz="2000" dirty="0"/>
              <a:t>	</a:t>
            </a:r>
          </a:p>
          <a:p>
            <a:pPr marL="0" indent="0">
              <a:buNone/>
            </a:pPr>
            <a:r>
              <a:rPr lang="en-US" sz="2200" i="1" dirty="0"/>
              <a:t>Important</a:t>
            </a:r>
            <a:r>
              <a:rPr lang="en-US" sz="2000" i="1" dirty="0"/>
              <a:t>:  </a:t>
            </a:r>
          </a:p>
          <a:p>
            <a:r>
              <a:rPr lang="en-US" sz="2000" dirty="0"/>
              <a:t>This information will be made available via eBenefits/VA.gov and should be easy to understand and in the claimant’s own words, as appropriate.</a:t>
            </a:r>
          </a:p>
          <a:p>
            <a:pPr marL="0" indent="0">
              <a:buNone/>
            </a:pPr>
            <a:endParaRPr lang="en-US" sz="2000" dirty="0"/>
          </a:p>
          <a:p>
            <a:r>
              <a:rPr lang="en-US" sz="2000" dirty="0"/>
              <a:t>Each issue, including non-rating issues, must be entered as a separate contention. Example: </a:t>
            </a:r>
          </a:p>
          <a:p>
            <a:pPr lvl="1"/>
            <a:r>
              <a:rPr lang="en-US" sz="1900" dirty="0"/>
              <a:t>Dependency claim for [name of spouse], and</a:t>
            </a:r>
          </a:p>
          <a:p>
            <a:pPr lvl="1"/>
            <a:r>
              <a:rPr lang="en-US" sz="1900" dirty="0"/>
              <a:t>Dependency claim for [name of child]</a:t>
            </a:r>
          </a:p>
          <a:p>
            <a:pPr lvl="2"/>
            <a:r>
              <a:rPr lang="en-US" sz="1700" dirty="0"/>
              <a:t>Refer to M21-1 III.iii.5.A.1.i to determine if EP 130 is required</a:t>
            </a:r>
          </a:p>
          <a:p>
            <a:pPr marL="0" indent="0">
              <a:buNone/>
            </a:pPr>
            <a:endParaRPr lang="en-US" sz="2000" dirty="0"/>
          </a:p>
          <a:p>
            <a:r>
              <a:rPr lang="en-US" sz="2000" dirty="0"/>
              <a:t>Non-rating contentions must relate to the specific benefit being sought. Keep in mind certain NR benefits can be processed under EP 290 while SM is in service, i.e. Auto Allowance &amp; Home Loan Guarantee</a:t>
            </a:r>
          </a:p>
        </p:txBody>
      </p:sp>
      <p:sp>
        <p:nvSpPr>
          <p:cNvPr id="3" name="Slide Number Placeholder 2">
            <a:extLst>
              <a:ext uri="{FF2B5EF4-FFF2-40B4-BE49-F238E27FC236}">
                <a16:creationId xmlns:a16="http://schemas.microsoft.com/office/drawing/2014/main" id="{F6F1D076-5C01-4812-983F-AFDD2019DD29}"/>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a:extLst>
              <a:ext uri="{FF2B5EF4-FFF2-40B4-BE49-F238E27FC236}">
                <a16:creationId xmlns:a16="http://schemas.microsoft.com/office/drawing/2014/main" id="{14D33968-74D3-4036-AF2B-E0B82FE13D3A}"/>
              </a:ext>
            </a:extLst>
          </p:cNvPr>
          <p:cNvSpPr>
            <a:spLocks noGrp="1"/>
          </p:cNvSpPr>
          <p:nvPr>
            <p:ph type="title"/>
          </p:nvPr>
        </p:nvSpPr>
        <p:spPr/>
        <p:txBody>
          <a:bodyPr>
            <a:normAutofit fontScale="90000"/>
          </a:bodyPr>
          <a:lstStyle/>
          <a:p>
            <a:r>
              <a:rPr lang="en-US" dirty="0"/>
              <a:t>Contentions</a:t>
            </a:r>
          </a:p>
        </p:txBody>
      </p:sp>
    </p:spTree>
    <p:extLst>
      <p:ext uri="{BB962C8B-B14F-4D97-AF65-F5344CB8AC3E}">
        <p14:creationId xmlns:p14="http://schemas.microsoft.com/office/powerpoint/2010/main" val="858687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BB504D-828B-44B7-A684-1EDD024C1CE6}"/>
              </a:ext>
            </a:extLst>
          </p:cNvPr>
          <p:cNvSpPr>
            <a:spLocks noGrp="1"/>
          </p:cNvSpPr>
          <p:nvPr>
            <p:ph idx="1"/>
          </p:nvPr>
        </p:nvSpPr>
        <p:spPr>
          <a:xfrm>
            <a:off x="228600" y="838200"/>
            <a:ext cx="8458200" cy="4953000"/>
          </a:xfrm>
        </p:spPr>
        <p:txBody>
          <a:bodyPr>
            <a:normAutofit/>
          </a:bodyPr>
          <a:lstStyle/>
          <a:p>
            <a:r>
              <a:rPr lang="en-US" sz="2800" dirty="0"/>
              <a:t>VA Form 21-22, VSO Appointment</a:t>
            </a:r>
          </a:p>
          <a:p>
            <a:pPr lvl="1"/>
            <a:r>
              <a:rPr lang="en-US" sz="2400" dirty="0"/>
              <a:t>enough information to identify the Veteran/claimant</a:t>
            </a:r>
          </a:p>
          <a:p>
            <a:pPr lvl="1"/>
            <a:r>
              <a:rPr lang="en-US" sz="2400" dirty="0"/>
              <a:t>the name of the service organization</a:t>
            </a:r>
          </a:p>
          <a:p>
            <a:pPr lvl="1"/>
            <a:r>
              <a:rPr lang="en-US" sz="2400" dirty="0"/>
              <a:t>signature of the Veteran/claimant </a:t>
            </a:r>
            <a:r>
              <a:rPr lang="en-US" sz="2400" u="sng" dirty="0"/>
              <a:t>with a corresponding date of signature</a:t>
            </a:r>
            <a:r>
              <a:rPr lang="en-US" sz="2400" dirty="0"/>
              <a:t>, and</a:t>
            </a:r>
          </a:p>
          <a:p>
            <a:pPr lvl="1"/>
            <a:r>
              <a:rPr lang="en-US" sz="2400" dirty="0"/>
              <a:t>signature of the representative acting on behalf of the service organization </a:t>
            </a:r>
            <a:r>
              <a:rPr lang="en-US" sz="2400" u="sng" dirty="0"/>
              <a:t>with a corresponding date of signature.</a:t>
            </a:r>
          </a:p>
          <a:p>
            <a:pPr marL="457200" lvl="1" indent="0">
              <a:buNone/>
            </a:pPr>
            <a:r>
              <a:rPr lang="en-US" sz="2400" u="sng" dirty="0"/>
              <a:t> </a:t>
            </a:r>
          </a:p>
          <a:p>
            <a:pPr marL="457200" lvl="1" indent="0">
              <a:buNone/>
            </a:pPr>
            <a:r>
              <a:rPr lang="en-US" sz="2400" u="sng" dirty="0">
                <a:hlinkClick r:id="rId2"/>
              </a:rPr>
              <a:t>https://vbaw.vba.va.gov/bl/20/cio/20s5/forms/VBA-21-22-ARE.pdf</a:t>
            </a:r>
            <a:r>
              <a:rPr lang="en-US" sz="2400" u="sng" dirty="0"/>
              <a:t> </a:t>
            </a:r>
          </a:p>
          <a:p>
            <a:pPr marL="457200" lvl="1" indent="0">
              <a:buNone/>
            </a:pPr>
            <a:endParaRPr lang="en-US" u="sng" dirty="0"/>
          </a:p>
          <a:p>
            <a:pPr lvl="1"/>
            <a:endParaRPr lang="en-US" u="sng" dirty="0"/>
          </a:p>
          <a:p>
            <a:endParaRPr lang="en-US" dirty="0"/>
          </a:p>
        </p:txBody>
      </p:sp>
      <p:sp>
        <p:nvSpPr>
          <p:cNvPr id="3" name="Slide Number Placeholder 2">
            <a:extLst>
              <a:ext uri="{FF2B5EF4-FFF2-40B4-BE49-F238E27FC236}">
                <a16:creationId xmlns:a16="http://schemas.microsoft.com/office/drawing/2014/main" id="{D0EF4D4B-B6BC-4802-BD0F-69508792E6FC}"/>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42982E63-777D-4727-8C1A-1D2BCED49F15}"/>
              </a:ext>
            </a:extLst>
          </p:cNvPr>
          <p:cNvSpPr>
            <a:spLocks noGrp="1"/>
          </p:cNvSpPr>
          <p:nvPr>
            <p:ph type="title"/>
          </p:nvPr>
        </p:nvSpPr>
        <p:spPr/>
        <p:txBody>
          <a:bodyPr>
            <a:normAutofit fontScale="90000"/>
          </a:bodyPr>
          <a:lstStyle/>
          <a:p>
            <a:r>
              <a:rPr lang="en-US" dirty="0"/>
              <a:t>VSO &amp; Attorney Appointments</a:t>
            </a:r>
          </a:p>
        </p:txBody>
      </p:sp>
    </p:spTree>
    <p:extLst>
      <p:ext uri="{BB962C8B-B14F-4D97-AF65-F5344CB8AC3E}">
        <p14:creationId xmlns:p14="http://schemas.microsoft.com/office/powerpoint/2010/main" val="1432669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0647AE-35AF-4C74-8762-24D9C0ED5C18}"/>
              </a:ext>
            </a:extLst>
          </p:cNvPr>
          <p:cNvSpPr>
            <a:spLocks noGrp="1"/>
          </p:cNvSpPr>
          <p:nvPr>
            <p:ph idx="1"/>
          </p:nvPr>
        </p:nvSpPr>
        <p:spPr>
          <a:xfrm>
            <a:off x="190500" y="936976"/>
            <a:ext cx="8763000" cy="5181600"/>
          </a:xfrm>
        </p:spPr>
        <p:txBody>
          <a:bodyPr>
            <a:normAutofit fontScale="92500" lnSpcReduction="10000"/>
          </a:bodyPr>
          <a:lstStyle/>
          <a:p>
            <a:r>
              <a:rPr lang="en-US" sz="3000" dirty="0"/>
              <a:t>VA Form 21-22a, Individual as Claimant’s Rep	</a:t>
            </a:r>
          </a:p>
          <a:p>
            <a:pPr lvl="1"/>
            <a:r>
              <a:rPr lang="en-US" sz="2600" dirty="0"/>
              <a:t>enough information to identify the Veteran/claimant</a:t>
            </a:r>
          </a:p>
          <a:p>
            <a:pPr lvl="1"/>
            <a:r>
              <a:rPr lang="en-US" sz="2600" dirty="0"/>
              <a:t>the name of the individual appointed as the Veteran/claimant’s representative</a:t>
            </a:r>
          </a:p>
          <a:p>
            <a:pPr lvl="1"/>
            <a:r>
              <a:rPr lang="en-US" sz="2600" dirty="0"/>
              <a:t>identification of the type of representation</a:t>
            </a:r>
          </a:p>
          <a:p>
            <a:pPr lvl="1"/>
            <a:r>
              <a:rPr lang="en-US" sz="2600" dirty="0"/>
              <a:t>signature of the Veteran/claimant </a:t>
            </a:r>
            <a:r>
              <a:rPr lang="en-US" sz="2600" u="sng" dirty="0"/>
              <a:t>with a corresponding date of signature</a:t>
            </a:r>
            <a:r>
              <a:rPr lang="en-US" sz="2600" dirty="0"/>
              <a:t>, and</a:t>
            </a:r>
          </a:p>
          <a:p>
            <a:pPr lvl="1"/>
            <a:r>
              <a:rPr lang="en-US" sz="2600" dirty="0"/>
              <a:t>signature of the individual providing representation on a one-time basis, representative of an accredited VSO, agent, or attorney </a:t>
            </a:r>
            <a:r>
              <a:rPr lang="en-US" sz="2600" u="sng" dirty="0"/>
              <a:t>with a corresponding date of signature. </a:t>
            </a:r>
          </a:p>
          <a:p>
            <a:pPr marL="0" indent="0">
              <a:buNone/>
            </a:pPr>
            <a:endParaRPr lang="en-US" dirty="0"/>
          </a:p>
          <a:p>
            <a:pPr marL="0" indent="0">
              <a:buNone/>
            </a:pPr>
            <a:r>
              <a:rPr lang="en-US" dirty="0"/>
              <a:t> </a:t>
            </a:r>
            <a:r>
              <a:rPr lang="en-US" sz="2600" dirty="0">
                <a:hlinkClick r:id="rId2"/>
              </a:rPr>
              <a:t>https://vbaw.vba.va.gov/bl/20/cio/20s5/forms/VBA-21-22A-ARE.pdf</a:t>
            </a:r>
            <a:r>
              <a:rPr lang="en-US" sz="2600" dirty="0"/>
              <a:t> </a:t>
            </a:r>
            <a:endParaRPr lang="en-US" dirty="0"/>
          </a:p>
        </p:txBody>
      </p:sp>
      <p:sp>
        <p:nvSpPr>
          <p:cNvPr id="3" name="Slide Number Placeholder 2">
            <a:extLst>
              <a:ext uri="{FF2B5EF4-FFF2-40B4-BE49-F238E27FC236}">
                <a16:creationId xmlns:a16="http://schemas.microsoft.com/office/drawing/2014/main" id="{552D6B1B-8710-44CA-9428-B282D2B2E562}"/>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a:extLst>
              <a:ext uri="{FF2B5EF4-FFF2-40B4-BE49-F238E27FC236}">
                <a16:creationId xmlns:a16="http://schemas.microsoft.com/office/drawing/2014/main" id="{52342465-7352-4E00-B255-1DBF36CC7E71}"/>
              </a:ext>
            </a:extLst>
          </p:cNvPr>
          <p:cNvSpPr>
            <a:spLocks noGrp="1"/>
          </p:cNvSpPr>
          <p:nvPr>
            <p:ph type="title"/>
          </p:nvPr>
        </p:nvSpPr>
        <p:spPr/>
        <p:txBody>
          <a:bodyPr>
            <a:normAutofit fontScale="90000"/>
          </a:bodyPr>
          <a:lstStyle/>
          <a:p>
            <a:r>
              <a:rPr lang="en-US" dirty="0"/>
              <a:t>VSO &amp; Attorney Appointments</a:t>
            </a:r>
          </a:p>
        </p:txBody>
      </p:sp>
    </p:spTree>
    <p:extLst>
      <p:ext uri="{BB962C8B-B14F-4D97-AF65-F5344CB8AC3E}">
        <p14:creationId xmlns:p14="http://schemas.microsoft.com/office/powerpoint/2010/main" val="3062043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8E6DB-080B-41A9-A255-A5E43724650E}"/>
              </a:ext>
            </a:extLst>
          </p:cNvPr>
          <p:cNvSpPr>
            <a:spLocks noGrp="1"/>
          </p:cNvSpPr>
          <p:nvPr>
            <p:ph idx="1"/>
          </p:nvPr>
        </p:nvSpPr>
        <p:spPr/>
        <p:txBody>
          <a:bodyPr>
            <a:normAutofit fontScale="92500" lnSpcReduction="10000"/>
          </a:bodyPr>
          <a:lstStyle/>
          <a:p>
            <a:r>
              <a:rPr lang="en-US" dirty="0"/>
              <a:t>The following system updates are required when a claimant appoints a new representative or revokes a current representative: </a:t>
            </a:r>
          </a:p>
          <a:p>
            <a:pPr lvl="1"/>
            <a:r>
              <a:rPr lang="en-US" dirty="0"/>
              <a:t>VBMS, and</a:t>
            </a:r>
          </a:p>
          <a:p>
            <a:pPr lvl="1"/>
            <a:r>
              <a:rPr lang="en-US" dirty="0"/>
              <a:t>Veterans Appeals Control and Locator System (VACOLS) (</a:t>
            </a:r>
            <a:r>
              <a:rPr lang="en-US" i="1" dirty="0"/>
              <a:t>if</a:t>
            </a:r>
            <a:r>
              <a:rPr lang="en-US" dirty="0"/>
              <a:t> there is an active legacy appeal pending at the RO).</a:t>
            </a:r>
          </a:p>
          <a:p>
            <a:pPr lvl="1"/>
            <a:endParaRPr lang="en-US" dirty="0"/>
          </a:p>
          <a:p>
            <a:r>
              <a:rPr lang="en-US" dirty="0"/>
              <a:t>Ensure </a:t>
            </a:r>
            <a:r>
              <a:rPr lang="en-US" u="sng" dirty="0"/>
              <a:t>both</a:t>
            </a:r>
            <a:r>
              <a:rPr lang="en-US" dirty="0"/>
              <a:t> USC 7332 &amp; Address blocks are reviewed for accuracy in VBMS</a:t>
            </a:r>
          </a:p>
        </p:txBody>
      </p:sp>
      <p:sp>
        <p:nvSpPr>
          <p:cNvPr id="3" name="Slide Number Placeholder 2">
            <a:extLst>
              <a:ext uri="{FF2B5EF4-FFF2-40B4-BE49-F238E27FC236}">
                <a16:creationId xmlns:a16="http://schemas.microsoft.com/office/drawing/2014/main" id="{E04051C2-69EF-46A6-A4A8-7BE302EF3A73}"/>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1EC15646-6F45-46FF-B732-E8780D8352B4}"/>
              </a:ext>
            </a:extLst>
          </p:cNvPr>
          <p:cNvSpPr>
            <a:spLocks noGrp="1"/>
          </p:cNvSpPr>
          <p:nvPr>
            <p:ph type="title"/>
          </p:nvPr>
        </p:nvSpPr>
        <p:spPr/>
        <p:txBody>
          <a:bodyPr>
            <a:normAutofit fontScale="90000"/>
          </a:bodyPr>
          <a:lstStyle/>
          <a:p>
            <a:r>
              <a:rPr lang="en-US" dirty="0"/>
              <a:t>VSO &amp; Attorney Appointments</a:t>
            </a:r>
          </a:p>
        </p:txBody>
      </p:sp>
    </p:spTree>
    <p:extLst>
      <p:ext uri="{BB962C8B-B14F-4D97-AF65-F5344CB8AC3E}">
        <p14:creationId xmlns:p14="http://schemas.microsoft.com/office/powerpoint/2010/main" val="2007978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4D45481-8031-4AB9-9BD5-1B58CEF5E677}"/>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201D8AF3-5E6A-4B1F-A09B-606539A1A97C}"/>
              </a:ext>
            </a:extLst>
          </p:cNvPr>
          <p:cNvSpPr>
            <a:spLocks noGrp="1"/>
          </p:cNvSpPr>
          <p:nvPr>
            <p:ph type="title"/>
          </p:nvPr>
        </p:nvSpPr>
        <p:spPr/>
        <p:txBody>
          <a:bodyPr>
            <a:normAutofit fontScale="90000"/>
          </a:bodyPr>
          <a:lstStyle/>
          <a:p>
            <a:r>
              <a:rPr lang="en-US" dirty="0"/>
              <a:t>Representation System Update</a:t>
            </a:r>
          </a:p>
        </p:txBody>
      </p:sp>
      <p:sp>
        <p:nvSpPr>
          <p:cNvPr id="7" name="Content Placeholder 6">
            <a:extLst>
              <a:ext uri="{FF2B5EF4-FFF2-40B4-BE49-F238E27FC236}">
                <a16:creationId xmlns:a16="http://schemas.microsoft.com/office/drawing/2014/main" id="{F137BB21-8377-451A-ACCD-7BC9DD120334}"/>
              </a:ext>
            </a:extLst>
          </p:cNvPr>
          <p:cNvSpPr>
            <a:spLocks noGrp="1"/>
          </p:cNvSpPr>
          <p:nvPr>
            <p:ph idx="1"/>
          </p:nvPr>
        </p:nvSpPr>
        <p:spPr/>
        <p:txBody>
          <a:bodyPr/>
          <a:lstStyle/>
          <a:p>
            <a:endParaRPr lang="en-US" dirty="0"/>
          </a:p>
          <a:p>
            <a:pPr marL="0" indent="0">
              <a:buNone/>
            </a:pPr>
            <a:endParaRPr lang="en-US" dirty="0"/>
          </a:p>
        </p:txBody>
      </p:sp>
      <p:pic>
        <p:nvPicPr>
          <p:cNvPr id="10" name="Picture 9">
            <a:extLst>
              <a:ext uri="{FF2B5EF4-FFF2-40B4-BE49-F238E27FC236}">
                <a16:creationId xmlns:a16="http://schemas.microsoft.com/office/drawing/2014/main" id="{10FD442B-8330-497E-905B-1D04C3C4699A}"/>
              </a:ext>
            </a:extLst>
          </p:cNvPr>
          <p:cNvPicPr>
            <a:picLocks noChangeAspect="1"/>
          </p:cNvPicPr>
          <p:nvPr/>
        </p:nvPicPr>
        <p:blipFill>
          <a:blip r:embed="rId2"/>
          <a:stretch>
            <a:fillRect/>
          </a:stretch>
        </p:blipFill>
        <p:spPr>
          <a:xfrm>
            <a:off x="3313" y="990600"/>
            <a:ext cx="9144000" cy="2974062"/>
          </a:xfrm>
          <a:prstGeom prst="rect">
            <a:avLst/>
          </a:prstGeom>
        </p:spPr>
      </p:pic>
    </p:spTree>
    <p:extLst>
      <p:ext uri="{BB962C8B-B14F-4D97-AF65-F5344CB8AC3E}">
        <p14:creationId xmlns:p14="http://schemas.microsoft.com/office/powerpoint/2010/main" val="892117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6EF3C8-674E-4965-918D-F5829F16C13D}"/>
              </a:ext>
            </a:extLst>
          </p:cNvPr>
          <p:cNvSpPr>
            <a:spLocks noGrp="1"/>
          </p:cNvSpPr>
          <p:nvPr>
            <p:ph idx="1"/>
          </p:nvPr>
        </p:nvSpPr>
        <p:spPr/>
        <p:txBody>
          <a:bodyPr>
            <a:normAutofit/>
          </a:bodyPr>
          <a:lstStyle/>
          <a:p>
            <a:r>
              <a:rPr lang="en-US" sz="2800" dirty="0"/>
              <a:t>During routine review of the electronic claims folder (eFolder), </a:t>
            </a:r>
            <a:r>
              <a:rPr lang="en-US" sz="2800" i="1" u="sng" dirty="0"/>
              <a:t>all claims processors</a:t>
            </a:r>
            <a:r>
              <a:rPr lang="en-US" sz="2800" dirty="0"/>
              <a:t> must conduct eFolder maintenance to ensure information regarding the Veteran’s (</a:t>
            </a:r>
            <a:r>
              <a:rPr lang="en-US" sz="2800" i="1" dirty="0"/>
              <a:t>service member</a:t>
            </a:r>
            <a:r>
              <a:rPr lang="en-US" sz="2800" dirty="0"/>
              <a:t>) service dates and character of discharge in the Veterans Benefits Management System (VBMS) is consistent with the evidence in the eFolder</a:t>
            </a:r>
          </a:p>
          <a:p>
            <a:endParaRPr lang="en-US" sz="800" dirty="0"/>
          </a:p>
          <a:p>
            <a:r>
              <a:rPr lang="en-US" sz="2800" dirty="0"/>
              <a:t>M21-1 III.iii.2.B provides procedure for obtaining service records. Example chart next slide</a:t>
            </a:r>
          </a:p>
        </p:txBody>
      </p:sp>
      <p:sp>
        <p:nvSpPr>
          <p:cNvPr id="3" name="Slide Number Placeholder 2">
            <a:extLst>
              <a:ext uri="{FF2B5EF4-FFF2-40B4-BE49-F238E27FC236}">
                <a16:creationId xmlns:a16="http://schemas.microsoft.com/office/drawing/2014/main" id="{8065AF38-453F-4592-B65B-552A7AA0FAF3}"/>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9C3EF13D-78C9-4BDC-B147-770FB12BECDF}"/>
              </a:ext>
            </a:extLst>
          </p:cNvPr>
          <p:cNvSpPr>
            <a:spLocks noGrp="1"/>
          </p:cNvSpPr>
          <p:nvPr>
            <p:ph type="title"/>
          </p:nvPr>
        </p:nvSpPr>
        <p:spPr/>
        <p:txBody>
          <a:bodyPr>
            <a:normAutofit fontScale="90000"/>
          </a:bodyPr>
          <a:lstStyle/>
          <a:p>
            <a:r>
              <a:rPr lang="en-US" dirty="0"/>
              <a:t>Verification of Service</a:t>
            </a:r>
          </a:p>
        </p:txBody>
      </p:sp>
    </p:spTree>
    <p:extLst>
      <p:ext uri="{BB962C8B-B14F-4D97-AF65-F5344CB8AC3E}">
        <p14:creationId xmlns:p14="http://schemas.microsoft.com/office/powerpoint/2010/main" val="159854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CEF9A3-F3E2-4E5B-8E24-C5E46CE411F4}"/>
              </a:ext>
            </a:extLst>
          </p:cNvPr>
          <p:cNvSpPr>
            <a:spLocks noGrp="1"/>
          </p:cNvSpPr>
          <p:nvPr>
            <p:ph idx="1"/>
          </p:nvPr>
        </p:nvSpPr>
        <p:spPr/>
        <p:txBody>
          <a:bodyPr/>
          <a:lstStyle/>
          <a:p>
            <a:r>
              <a:rPr lang="en-US" dirty="0"/>
              <a:t>US Navy:</a:t>
            </a:r>
          </a:p>
        </p:txBody>
      </p:sp>
      <p:sp>
        <p:nvSpPr>
          <p:cNvPr id="3" name="Slide Number Placeholder 2">
            <a:extLst>
              <a:ext uri="{FF2B5EF4-FFF2-40B4-BE49-F238E27FC236}">
                <a16:creationId xmlns:a16="http://schemas.microsoft.com/office/drawing/2014/main" id="{B8E4FF5D-A7F7-41AC-B471-0154DD9888E1}"/>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a:extLst>
              <a:ext uri="{FF2B5EF4-FFF2-40B4-BE49-F238E27FC236}">
                <a16:creationId xmlns:a16="http://schemas.microsoft.com/office/drawing/2014/main" id="{6983D7CE-3F52-4826-BE65-8A217040BFC7}"/>
              </a:ext>
            </a:extLst>
          </p:cNvPr>
          <p:cNvSpPr>
            <a:spLocks noGrp="1"/>
          </p:cNvSpPr>
          <p:nvPr>
            <p:ph type="title"/>
          </p:nvPr>
        </p:nvSpPr>
        <p:spPr/>
        <p:txBody>
          <a:bodyPr>
            <a:normAutofit fontScale="90000"/>
          </a:bodyPr>
          <a:lstStyle/>
          <a:p>
            <a:r>
              <a:rPr lang="en-US" dirty="0"/>
              <a:t>Verification of Service cont.</a:t>
            </a:r>
          </a:p>
        </p:txBody>
      </p:sp>
      <p:pic>
        <p:nvPicPr>
          <p:cNvPr id="5" name="Picture 4">
            <a:extLst>
              <a:ext uri="{FF2B5EF4-FFF2-40B4-BE49-F238E27FC236}">
                <a16:creationId xmlns:a16="http://schemas.microsoft.com/office/drawing/2014/main" id="{F72EA686-2F71-4195-921C-DF5C212D0A6B}"/>
              </a:ext>
            </a:extLst>
          </p:cNvPr>
          <p:cNvPicPr>
            <a:picLocks noChangeAspect="1"/>
          </p:cNvPicPr>
          <p:nvPr/>
        </p:nvPicPr>
        <p:blipFill>
          <a:blip r:embed="rId2"/>
          <a:stretch>
            <a:fillRect/>
          </a:stretch>
        </p:blipFill>
        <p:spPr>
          <a:xfrm>
            <a:off x="1019626" y="1479894"/>
            <a:ext cx="7666002" cy="4434398"/>
          </a:xfrm>
          <a:prstGeom prst="rect">
            <a:avLst/>
          </a:prstGeom>
        </p:spPr>
      </p:pic>
    </p:spTree>
    <p:extLst>
      <p:ext uri="{BB962C8B-B14F-4D97-AF65-F5344CB8AC3E}">
        <p14:creationId xmlns:p14="http://schemas.microsoft.com/office/powerpoint/2010/main" val="4168330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02C7A75-F4E4-4E53-8FEC-743CBD57B0E1}"/>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C3735A9A-ED7C-4905-AA3B-4DA59EAC1D7C}"/>
              </a:ext>
            </a:extLst>
          </p:cNvPr>
          <p:cNvSpPr>
            <a:spLocks noGrp="1"/>
          </p:cNvSpPr>
          <p:nvPr>
            <p:ph type="title"/>
          </p:nvPr>
        </p:nvSpPr>
        <p:spPr/>
        <p:txBody>
          <a:bodyPr>
            <a:normAutofit fontScale="90000"/>
          </a:bodyPr>
          <a:lstStyle/>
          <a:p>
            <a:r>
              <a:rPr lang="en-US" dirty="0"/>
              <a:t>Verification of Service cont.</a:t>
            </a:r>
          </a:p>
        </p:txBody>
      </p:sp>
      <p:pic>
        <p:nvPicPr>
          <p:cNvPr id="8" name="Content Placeholder 7">
            <a:extLst>
              <a:ext uri="{FF2B5EF4-FFF2-40B4-BE49-F238E27FC236}">
                <a16:creationId xmlns:a16="http://schemas.microsoft.com/office/drawing/2014/main" id="{01C92039-ED72-4A22-BC30-9A834CC63D67}"/>
              </a:ext>
            </a:extLst>
          </p:cNvPr>
          <p:cNvPicPr>
            <a:picLocks noGrp="1" noChangeAspect="1"/>
          </p:cNvPicPr>
          <p:nvPr>
            <p:ph idx="1"/>
          </p:nvPr>
        </p:nvPicPr>
        <p:blipFill>
          <a:blip r:embed="rId2"/>
          <a:stretch>
            <a:fillRect/>
          </a:stretch>
        </p:blipFill>
        <p:spPr>
          <a:xfrm>
            <a:off x="7034" y="762000"/>
            <a:ext cx="9136966" cy="5486400"/>
          </a:xfrm>
          <a:prstGeom prst="rect">
            <a:avLst/>
          </a:prstGeom>
        </p:spPr>
      </p:pic>
    </p:spTree>
    <p:extLst>
      <p:ext uri="{BB962C8B-B14F-4D97-AF65-F5344CB8AC3E}">
        <p14:creationId xmlns:p14="http://schemas.microsoft.com/office/powerpoint/2010/main" val="1765196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395DE8-855B-4C6A-999D-25F4BEFEA10C}"/>
              </a:ext>
            </a:extLst>
          </p:cNvPr>
          <p:cNvSpPr>
            <a:spLocks noGrp="1"/>
          </p:cNvSpPr>
          <p:nvPr>
            <p:ph idx="1"/>
          </p:nvPr>
        </p:nvSpPr>
        <p:spPr/>
        <p:txBody>
          <a:bodyPr/>
          <a:lstStyle/>
          <a:p>
            <a:r>
              <a:rPr lang="en-US" dirty="0"/>
              <a:t>Exam Request Builder (ERB) and VBMS Contract Exam systems are reliant upon user entered data.  If disability is not entered in Contention screen, it is very likely the claimed disability will not be identified as an issue examination request. The examination request should clearly cite the conditions or particular diagnoses requiring attention</a:t>
            </a:r>
          </a:p>
        </p:txBody>
      </p:sp>
      <p:sp>
        <p:nvSpPr>
          <p:cNvPr id="3" name="Slide Number Placeholder 2">
            <a:extLst>
              <a:ext uri="{FF2B5EF4-FFF2-40B4-BE49-F238E27FC236}">
                <a16:creationId xmlns:a16="http://schemas.microsoft.com/office/drawing/2014/main" id="{87DCE062-56E0-4C0F-8A6A-D219E36CEF1D}"/>
              </a:ext>
            </a:extLst>
          </p:cNvPr>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a:extLst>
              <a:ext uri="{FF2B5EF4-FFF2-40B4-BE49-F238E27FC236}">
                <a16:creationId xmlns:a16="http://schemas.microsoft.com/office/drawing/2014/main" id="{EF9DE63B-3354-417A-8E77-C6E12A1B9854}"/>
              </a:ext>
            </a:extLst>
          </p:cNvPr>
          <p:cNvSpPr>
            <a:spLocks noGrp="1"/>
          </p:cNvSpPr>
          <p:nvPr>
            <p:ph type="title"/>
          </p:nvPr>
        </p:nvSpPr>
        <p:spPr/>
        <p:txBody>
          <a:bodyPr>
            <a:normAutofit fontScale="90000"/>
          </a:bodyPr>
          <a:lstStyle/>
          <a:p>
            <a:r>
              <a:rPr lang="en-US" dirty="0"/>
              <a:t>Examinations</a:t>
            </a:r>
          </a:p>
        </p:txBody>
      </p:sp>
    </p:spTree>
    <p:extLst>
      <p:ext uri="{BB962C8B-B14F-4D97-AF65-F5344CB8AC3E}">
        <p14:creationId xmlns:p14="http://schemas.microsoft.com/office/powerpoint/2010/main" val="1321007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04F9EE-E71A-4315-9CB6-5F6591384D55}"/>
              </a:ext>
            </a:extLst>
          </p:cNvPr>
          <p:cNvSpPr>
            <a:spLocks noGrp="1"/>
          </p:cNvSpPr>
          <p:nvPr>
            <p:ph idx="1"/>
          </p:nvPr>
        </p:nvSpPr>
        <p:spPr>
          <a:xfrm>
            <a:off x="457200" y="990600"/>
            <a:ext cx="8229600" cy="4953000"/>
          </a:xfrm>
        </p:spPr>
        <p:txBody>
          <a:bodyPr>
            <a:normAutofit fontScale="70000" lnSpcReduction="20000"/>
          </a:bodyPr>
          <a:lstStyle/>
          <a:p>
            <a:r>
              <a:rPr lang="en-US" dirty="0"/>
              <a:t>ERRA tool (</a:t>
            </a:r>
            <a:r>
              <a:rPr lang="pt-BR" dirty="0"/>
              <a:t>III.iv.3.A.2.b</a:t>
            </a:r>
            <a:r>
              <a:rPr lang="en-US" dirty="0"/>
              <a:t>) </a:t>
            </a:r>
          </a:p>
          <a:p>
            <a:r>
              <a:rPr lang="en-US" dirty="0"/>
              <a:t>Index of DBQ/Exams by Disability tool (</a:t>
            </a:r>
            <a:r>
              <a:rPr lang="pt-BR" dirty="0"/>
              <a:t>III.iv.3.A.2.d)</a:t>
            </a:r>
            <a:endParaRPr lang="en-US" dirty="0"/>
          </a:p>
          <a:p>
            <a:r>
              <a:rPr lang="en-US" dirty="0"/>
              <a:t>ERB tool (III.iv.3.A.2.e)</a:t>
            </a:r>
          </a:p>
          <a:p>
            <a:r>
              <a:rPr lang="en-US" dirty="0"/>
              <a:t>Appropriate Application for Entering Examination (III.iv.3.A.2.f)</a:t>
            </a:r>
          </a:p>
          <a:p>
            <a:r>
              <a:rPr lang="en-US" dirty="0"/>
              <a:t>TMS courses specific to ERB &amp; VBMS Exam input:</a:t>
            </a:r>
          </a:p>
          <a:p>
            <a:pPr lvl="1"/>
            <a:r>
              <a:rPr lang="en-US" dirty="0"/>
              <a:t>4415934, </a:t>
            </a:r>
          </a:p>
          <a:p>
            <a:pPr lvl="1"/>
            <a:r>
              <a:rPr lang="en-US" dirty="0"/>
              <a:t>4415941, </a:t>
            </a:r>
          </a:p>
          <a:p>
            <a:pPr lvl="1"/>
            <a:r>
              <a:rPr lang="en-US" dirty="0"/>
              <a:t>4415942, </a:t>
            </a:r>
          </a:p>
          <a:p>
            <a:pPr lvl="1"/>
            <a:r>
              <a:rPr lang="en-US" dirty="0"/>
              <a:t>4415947, </a:t>
            </a:r>
          </a:p>
          <a:p>
            <a:pPr lvl="1"/>
            <a:r>
              <a:rPr lang="en-US" dirty="0"/>
              <a:t>4415952, </a:t>
            </a:r>
          </a:p>
          <a:p>
            <a:pPr lvl="1"/>
            <a:r>
              <a:rPr lang="en-US" dirty="0"/>
              <a:t>4202061,</a:t>
            </a:r>
          </a:p>
          <a:p>
            <a:pPr lvl="1"/>
            <a:r>
              <a:rPr lang="en-US" dirty="0"/>
              <a:t>1202934 (Medical Opinions)</a:t>
            </a:r>
          </a:p>
          <a:p>
            <a:pPr marL="0" indent="0">
              <a:buNone/>
            </a:pPr>
            <a:r>
              <a:rPr lang="en-US" dirty="0"/>
              <a:t>*June 2020 Pre Discharge call: </a:t>
            </a:r>
            <a:r>
              <a:rPr lang="en-US" b="1" u="sng" dirty="0"/>
              <a:t>ALL</a:t>
            </a:r>
            <a:r>
              <a:rPr lang="en-US" dirty="0"/>
              <a:t> SHA examinations are to be routed to QTC.</a:t>
            </a:r>
          </a:p>
          <a:p>
            <a:pPr marL="0" indent="0">
              <a:buNone/>
            </a:pPr>
            <a:r>
              <a:rPr lang="en-US" dirty="0"/>
              <a:t>*Remember- Mental, Dental, Eyes, and Ears (Audio DBQ) and TBI.</a:t>
            </a:r>
          </a:p>
          <a:p>
            <a:pPr marL="0" indent="0">
              <a:buNone/>
            </a:pPr>
            <a:endParaRPr lang="en-US" dirty="0"/>
          </a:p>
        </p:txBody>
      </p:sp>
      <p:sp>
        <p:nvSpPr>
          <p:cNvPr id="3" name="Slide Number Placeholder 2">
            <a:extLst>
              <a:ext uri="{FF2B5EF4-FFF2-40B4-BE49-F238E27FC236}">
                <a16:creationId xmlns:a16="http://schemas.microsoft.com/office/drawing/2014/main" id="{AC6E5EB1-B851-4E52-B4BB-1A23545F8C8F}"/>
              </a:ext>
            </a:extLst>
          </p:cNvPr>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a:extLst>
              <a:ext uri="{FF2B5EF4-FFF2-40B4-BE49-F238E27FC236}">
                <a16:creationId xmlns:a16="http://schemas.microsoft.com/office/drawing/2014/main" id="{3505ABC9-96CF-4906-906E-51EE62256C0B}"/>
              </a:ext>
            </a:extLst>
          </p:cNvPr>
          <p:cNvSpPr>
            <a:spLocks noGrp="1"/>
          </p:cNvSpPr>
          <p:nvPr>
            <p:ph type="title"/>
          </p:nvPr>
        </p:nvSpPr>
        <p:spPr/>
        <p:txBody>
          <a:bodyPr>
            <a:normAutofit fontScale="90000"/>
          </a:bodyPr>
          <a:lstStyle/>
          <a:p>
            <a:r>
              <a:rPr lang="en-US" dirty="0"/>
              <a:t>Examination Tools &amp; References</a:t>
            </a:r>
          </a:p>
        </p:txBody>
      </p:sp>
    </p:spTree>
    <p:extLst>
      <p:ext uri="{BB962C8B-B14F-4D97-AF65-F5344CB8AC3E}">
        <p14:creationId xmlns:p14="http://schemas.microsoft.com/office/powerpoint/2010/main" val="188298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B2B3D2-B5C9-40B4-B0B9-9BC0BC5DB08A}"/>
              </a:ext>
            </a:extLst>
          </p:cNvPr>
          <p:cNvSpPr>
            <a:spLocks noGrp="1"/>
          </p:cNvSpPr>
          <p:nvPr>
            <p:ph idx="1"/>
          </p:nvPr>
        </p:nvSpPr>
        <p:spPr/>
        <p:txBody>
          <a:bodyPr/>
          <a:lstStyle/>
          <a:p>
            <a:r>
              <a:rPr lang="en-US" dirty="0"/>
              <a:t>Overview of MSC Checklist</a:t>
            </a:r>
          </a:p>
          <a:p>
            <a:r>
              <a:rPr lang="en-US" dirty="0"/>
              <a:t>Review errors trends for 1</a:t>
            </a:r>
            <a:r>
              <a:rPr lang="en-US" baseline="30000" dirty="0"/>
              <a:t>st</a:t>
            </a:r>
            <a:r>
              <a:rPr lang="en-US" dirty="0"/>
              <a:t> quarter of 2020 calendar year</a:t>
            </a:r>
          </a:p>
          <a:p>
            <a:r>
              <a:rPr lang="en-US" dirty="0"/>
              <a:t>Familiarization of systems compliance</a:t>
            </a:r>
          </a:p>
        </p:txBody>
      </p:sp>
      <p:sp>
        <p:nvSpPr>
          <p:cNvPr id="3" name="Slide Number Placeholder 2">
            <a:extLst>
              <a:ext uri="{FF2B5EF4-FFF2-40B4-BE49-F238E27FC236}">
                <a16:creationId xmlns:a16="http://schemas.microsoft.com/office/drawing/2014/main" id="{C7FFF4E9-7B3F-47F8-9F0B-5B038595C31C}"/>
              </a:ext>
            </a:extLst>
          </p:cNvPr>
          <p:cNvSpPr>
            <a:spLocks noGrp="1"/>
          </p:cNvSpPr>
          <p:nvPr>
            <p:ph type="sldNum" sz="quarter" idx="12"/>
          </p:nvPr>
        </p:nvSpPr>
        <p:spPr/>
        <p:txBody>
          <a:bodyPr/>
          <a:lstStyle/>
          <a:p>
            <a:fld id="{D983F1FA-211D-3044-9E35-958DFBC26156}" type="slidenum">
              <a:rPr lang="en-US" smtClean="0">
                <a:solidFill>
                  <a:prstClr val="white"/>
                </a:solidFill>
              </a:rPr>
              <a:pPr/>
              <a:t>2</a:t>
            </a:fld>
            <a:endParaRPr lang="en-US" dirty="0">
              <a:solidFill>
                <a:prstClr val="white"/>
              </a:solidFill>
            </a:endParaRPr>
          </a:p>
        </p:txBody>
      </p:sp>
      <p:sp>
        <p:nvSpPr>
          <p:cNvPr id="4" name="Title 3">
            <a:extLst>
              <a:ext uri="{FF2B5EF4-FFF2-40B4-BE49-F238E27FC236}">
                <a16:creationId xmlns:a16="http://schemas.microsoft.com/office/drawing/2014/main" id="{33D23566-FA87-47C7-9177-F0CD067FAA4A}"/>
              </a:ext>
            </a:extLst>
          </p:cNvPr>
          <p:cNvSpPr>
            <a:spLocks noGrp="1"/>
          </p:cNvSpPr>
          <p:nvPr>
            <p:ph type="title"/>
          </p:nvPr>
        </p:nvSpPr>
        <p:spPr/>
        <p:txBody>
          <a:bodyPr>
            <a:normAutofit fontScale="90000"/>
          </a:bodyPr>
          <a:lstStyle/>
          <a:p>
            <a:r>
              <a:rPr lang="en-US" dirty="0"/>
              <a:t>Objectives</a:t>
            </a:r>
          </a:p>
        </p:txBody>
      </p:sp>
    </p:spTree>
    <p:extLst>
      <p:ext uri="{BB962C8B-B14F-4D97-AF65-F5344CB8AC3E}">
        <p14:creationId xmlns:p14="http://schemas.microsoft.com/office/powerpoint/2010/main" val="1959292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CD534C-8E26-464C-BC68-7F26ED1C1CE0}"/>
              </a:ext>
            </a:extLst>
          </p:cNvPr>
          <p:cNvSpPr>
            <a:spLocks noGrp="1"/>
          </p:cNvSpPr>
          <p:nvPr>
            <p:ph idx="1"/>
          </p:nvPr>
        </p:nvSpPr>
        <p:spPr>
          <a:xfrm>
            <a:off x="457200" y="990600"/>
            <a:ext cx="8229600" cy="4876800"/>
          </a:xfrm>
        </p:spPr>
        <p:txBody>
          <a:bodyPr>
            <a:normAutofit fontScale="92500" lnSpcReduction="20000"/>
          </a:bodyPr>
          <a:lstStyle/>
          <a:p>
            <a:r>
              <a:rPr lang="en-US" dirty="0"/>
              <a:t>How is 5103 Notice provided?	</a:t>
            </a:r>
          </a:p>
          <a:p>
            <a:pPr lvl="1"/>
            <a:r>
              <a:rPr lang="en-US" dirty="0"/>
              <a:t>on a standard VA Form 21-526EZ application form when filing:</a:t>
            </a:r>
          </a:p>
          <a:p>
            <a:pPr lvl="2"/>
            <a:r>
              <a:rPr lang="en-US" dirty="0"/>
              <a:t>a claim through the BDD (including any claim excluded from BDD including those received 1 -89 days before discharge),</a:t>
            </a:r>
          </a:p>
          <a:p>
            <a:pPr lvl="2"/>
            <a:r>
              <a:rPr lang="en-US" dirty="0"/>
              <a:t>a claim through the Fully Developed Claim (FDC) Program, or</a:t>
            </a:r>
          </a:p>
          <a:p>
            <a:pPr lvl="2"/>
            <a:r>
              <a:rPr lang="en-US" dirty="0"/>
              <a:t>a claim through the standard claims process or any other qualifying VA claims program,</a:t>
            </a:r>
          </a:p>
          <a:p>
            <a:pPr lvl="1"/>
            <a:r>
              <a:rPr lang="en-US" dirty="0"/>
              <a:t>through online claims submission via</a:t>
            </a:r>
          </a:p>
          <a:p>
            <a:pPr lvl="2"/>
            <a:r>
              <a:rPr lang="en-US" dirty="0"/>
              <a:t>eBenefits,</a:t>
            </a:r>
          </a:p>
          <a:p>
            <a:pPr lvl="2"/>
            <a:r>
              <a:rPr lang="en-US" dirty="0"/>
              <a:t>VA.gov,</a:t>
            </a:r>
          </a:p>
          <a:p>
            <a:pPr lvl="2"/>
            <a:r>
              <a:rPr lang="en-US" dirty="0"/>
              <a:t>Digits to Digits (D2D) or</a:t>
            </a:r>
          </a:p>
          <a:p>
            <a:pPr lvl="2"/>
            <a:r>
              <a:rPr lang="en-US" dirty="0"/>
              <a:t>the Stakeholder Enterprise Portal (SEP)</a:t>
            </a:r>
          </a:p>
        </p:txBody>
      </p:sp>
      <p:sp>
        <p:nvSpPr>
          <p:cNvPr id="3" name="Slide Number Placeholder 2">
            <a:extLst>
              <a:ext uri="{FF2B5EF4-FFF2-40B4-BE49-F238E27FC236}">
                <a16:creationId xmlns:a16="http://schemas.microsoft.com/office/drawing/2014/main" id="{D3C91435-25EC-4A43-B6AE-CA8BC7FAC662}"/>
              </a:ext>
            </a:extLst>
          </p:cNvPr>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a:extLst>
              <a:ext uri="{FF2B5EF4-FFF2-40B4-BE49-F238E27FC236}">
                <a16:creationId xmlns:a16="http://schemas.microsoft.com/office/drawing/2014/main" id="{73D15011-A6A9-495C-A10A-9A1C8E0D9588}"/>
              </a:ext>
            </a:extLst>
          </p:cNvPr>
          <p:cNvSpPr>
            <a:spLocks noGrp="1"/>
          </p:cNvSpPr>
          <p:nvPr>
            <p:ph type="title"/>
          </p:nvPr>
        </p:nvSpPr>
        <p:spPr/>
        <p:txBody>
          <a:bodyPr>
            <a:normAutofit fontScale="90000"/>
          </a:bodyPr>
          <a:lstStyle/>
          <a:p>
            <a:r>
              <a:rPr lang="en-US" dirty="0"/>
              <a:t>5103 Notice</a:t>
            </a:r>
          </a:p>
        </p:txBody>
      </p:sp>
    </p:spTree>
    <p:extLst>
      <p:ext uri="{BB962C8B-B14F-4D97-AF65-F5344CB8AC3E}">
        <p14:creationId xmlns:p14="http://schemas.microsoft.com/office/powerpoint/2010/main" val="3813319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0C835C-8BC4-40E8-9FDA-306D1A66935F}"/>
              </a:ext>
            </a:extLst>
          </p:cNvPr>
          <p:cNvSpPr>
            <a:spLocks noGrp="1"/>
          </p:cNvSpPr>
          <p:nvPr>
            <p:ph idx="1"/>
          </p:nvPr>
        </p:nvSpPr>
        <p:spPr/>
        <p:txBody>
          <a:bodyPr>
            <a:normAutofit fontScale="85000" lnSpcReduction="10000"/>
          </a:bodyPr>
          <a:lstStyle/>
          <a:p>
            <a:pPr lvl="1"/>
            <a:r>
              <a:rPr lang="en-US" dirty="0"/>
              <a:t>when an automated Section 5103 notice is generated during the establishment of the end product (EP), via the</a:t>
            </a:r>
          </a:p>
          <a:p>
            <a:pPr lvl="2"/>
            <a:r>
              <a:rPr lang="en-US" dirty="0"/>
              <a:t>Veterans Benefits Management System, or</a:t>
            </a:r>
          </a:p>
          <a:p>
            <a:pPr lvl="2"/>
            <a:r>
              <a:rPr lang="en-US" dirty="0"/>
              <a:t>Letter Creator, or</a:t>
            </a:r>
          </a:p>
          <a:p>
            <a:pPr lvl="1"/>
            <a:r>
              <a:rPr lang="en-US" dirty="0"/>
              <a:t>when, on VA Form 20-0995, Decision Review Request:  Supplemental Claim, the claimant certifies receipt of notice under Section 5103 via electronic review.</a:t>
            </a:r>
          </a:p>
          <a:p>
            <a:r>
              <a:rPr lang="en-US" dirty="0"/>
              <a:t>In rare instances, ROs may still need to send claimants the traditional Section 5103 notice letter but only when one of the above methods was not utilized in the filing of the claim. (i.e. non-original claim submitted and signed only by VSO)</a:t>
            </a:r>
          </a:p>
        </p:txBody>
      </p:sp>
      <p:sp>
        <p:nvSpPr>
          <p:cNvPr id="3" name="Slide Number Placeholder 2">
            <a:extLst>
              <a:ext uri="{FF2B5EF4-FFF2-40B4-BE49-F238E27FC236}">
                <a16:creationId xmlns:a16="http://schemas.microsoft.com/office/drawing/2014/main" id="{276109B9-1012-4704-BF4F-C7BF213D5A65}"/>
              </a:ext>
            </a:extLst>
          </p:cNvPr>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a:extLst>
              <a:ext uri="{FF2B5EF4-FFF2-40B4-BE49-F238E27FC236}">
                <a16:creationId xmlns:a16="http://schemas.microsoft.com/office/drawing/2014/main" id="{0B31CA29-36DB-4E8D-820A-73E72814DC3D}"/>
              </a:ext>
            </a:extLst>
          </p:cNvPr>
          <p:cNvSpPr>
            <a:spLocks noGrp="1"/>
          </p:cNvSpPr>
          <p:nvPr>
            <p:ph type="title"/>
          </p:nvPr>
        </p:nvSpPr>
        <p:spPr/>
        <p:txBody>
          <a:bodyPr>
            <a:normAutofit fontScale="90000"/>
          </a:bodyPr>
          <a:lstStyle/>
          <a:p>
            <a:r>
              <a:rPr lang="en-US" dirty="0"/>
              <a:t>5103 Notice cont.</a:t>
            </a:r>
          </a:p>
        </p:txBody>
      </p:sp>
    </p:spTree>
    <p:extLst>
      <p:ext uri="{BB962C8B-B14F-4D97-AF65-F5344CB8AC3E}">
        <p14:creationId xmlns:p14="http://schemas.microsoft.com/office/powerpoint/2010/main" val="2105160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056E60-6FAC-4262-9907-1F11302D4447}"/>
              </a:ext>
            </a:extLst>
          </p:cNvPr>
          <p:cNvSpPr>
            <a:spLocks noGrp="1"/>
          </p:cNvSpPr>
          <p:nvPr>
            <p:ph idx="1"/>
          </p:nvPr>
        </p:nvSpPr>
        <p:spPr/>
        <p:txBody>
          <a:bodyPr>
            <a:normAutofit lnSpcReduction="10000"/>
          </a:bodyPr>
          <a:lstStyle/>
          <a:p>
            <a:r>
              <a:rPr lang="en-US" dirty="0"/>
              <a:t>Some issues may require additional notice: </a:t>
            </a:r>
          </a:p>
          <a:p>
            <a:pPr lvl="1"/>
            <a:r>
              <a:rPr lang="en-US" dirty="0"/>
              <a:t>Asbestos</a:t>
            </a:r>
          </a:p>
          <a:p>
            <a:pPr lvl="1"/>
            <a:r>
              <a:rPr lang="en-US" dirty="0"/>
              <a:t>Camp Lejeune contaminated water</a:t>
            </a:r>
          </a:p>
          <a:p>
            <a:pPr lvl="1"/>
            <a:r>
              <a:rPr lang="en-US" dirty="0"/>
              <a:t>Chemical Biological Radiological Nuclear and Explosives (CBRNE) claims</a:t>
            </a:r>
          </a:p>
          <a:p>
            <a:pPr lvl="1"/>
            <a:r>
              <a:rPr lang="en-US" dirty="0"/>
              <a:t>environmental hazards (not covered under 38 CFR 3.317)</a:t>
            </a:r>
          </a:p>
          <a:p>
            <a:pPr lvl="1"/>
            <a:r>
              <a:rPr lang="en-US" dirty="0"/>
              <a:t>fire-related STRs</a:t>
            </a:r>
          </a:p>
          <a:p>
            <a:pPr lvl="1"/>
            <a:r>
              <a:rPr lang="en-US" dirty="0"/>
              <a:t>More special issues claim can be found at M21-1,  I.1.B.1.f.</a:t>
            </a:r>
          </a:p>
          <a:p>
            <a:pPr marL="0" indent="0">
              <a:buNone/>
            </a:pPr>
            <a:endParaRPr lang="en-US" dirty="0"/>
          </a:p>
        </p:txBody>
      </p:sp>
      <p:sp>
        <p:nvSpPr>
          <p:cNvPr id="3" name="Slide Number Placeholder 2">
            <a:extLst>
              <a:ext uri="{FF2B5EF4-FFF2-40B4-BE49-F238E27FC236}">
                <a16:creationId xmlns:a16="http://schemas.microsoft.com/office/drawing/2014/main" id="{59E8DC24-E45F-4769-BE6D-AA4F52A4F6D5}"/>
              </a:ext>
            </a:extLst>
          </p:cNvPr>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a:extLst>
              <a:ext uri="{FF2B5EF4-FFF2-40B4-BE49-F238E27FC236}">
                <a16:creationId xmlns:a16="http://schemas.microsoft.com/office/drawing/2014/main" id="{33194653-96B3-45E7-B336-EE38672CD3C8}"/>
              </a:ext>
            </a:extLst>
          </p:cNvPr>
          <p:cNvSpPr>
            <a:spLocks noGrp="1"/>
          </p:cNvSpPr>
          <p:nvPr>
            <p:ph type="title"/>
          </p:nvPr>
        </p:nvSpPr>
        <p:spPr/>
        <p:txBody>
          <a:bodyPr>
            <a:normAutofit fontScale="90000"/>
          </a:bodyPr>
          <a:lstStyle/>
          <a:p>
            <a:r>
              <a:rPr lang="en-US" dirty="0"/>
              <a:t>Additional Notice Required?</a:t>
            </a:r>
          </a:p>
        </p:txBody>
      </p:sp>
    </p:spTree>
    <p:extLst>
      <p:ext uri="{BB962C8B-B14F-4D97-AF65-F5344CB8AC3E}">
        <p14:creationId xmlns:p14="http://schemas.microsoft.com/office/powerpoint/2010/main" val="2275139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3635AE6-7BAF-40D1-BBB1-3DEC80013A8D}"/>
              </a:ext>
            </a:extLst>
          </p:cNvPr>
          <p:cNvPicPr>
            <a:picLocks noGrp="1" noChangeAspect="1"/>
          </p:cNvPicPr>
          <p:nvPr>
            <p:ph idx="1"/>
          </p:nvPr>
        </p:nvPicPr>
        <p:blipFill>
          <a:blip r:embed="rId2"/>
          <a:stretch>
            <a:fillRect/>
          </a:stretch>
        </p:blipFill>
        <p:spPr>
          <a:xfrm>
            <a:off x="2438215" y="1119796"/>
            <a:ext cx="4267570" cy="4267570"/>
          </a:xfrm>
          <a:prstGeom prst="rect">
            <a:avLst/>
          </a:prstGeom>
        </p:spPr>
      </p:pic>
      <p:sp>
        <p:nvSpPr>
          <p:cNvPr id="3" name="Slide Number Placeholder 2">
            <a:extLst>
              <a:ext uri="{FF2B5EF4-FFF2-40B4-BE49-F238E27FC236}">
                <a16:creationId xmlns:a16="http://schemas.microsoft.com/office/drawing/2014/main" id="{932780E6-D02F-4FF1-9C3E-82D018D58641}"/>
              </a:ext>
            </a:extLst>
          </p:cNvPr>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a:extLst>
              <a:ext uri="{FF2B5EF4-FFF2-40B4-BE49-F238E27FC236}">
                <a16:creationId xmlns:a16="http://schemas.microsoft.com/office/drawing/2014/main" id="{04596619-A91E-4983-8486-7201A12F0FE4}"/>
              </a:ext>
            </a:extLst>
          </p:cNvPr>
          <p:cNvSpPr>
            <a:spLocks noGrp="1"/>
          </p:cNvSpPr>
          <p:nvPr>
            <p:ph type="title"/>
          </p:nvPr>
        </p:nvSpPr>
        <p:spPr/>
        <p:txBody>
          <a:bodyPr>
            <a:normAutofit fontScale="90000"/>
          </a:bodyPr>
          <a:lstStyle/>
          <a:p>
            <a:r>
              <a:rPr lang="en-US" dirty="0"/>
              <a:t>Questions?	</a:t>
            </a:r>
          </a:p>
        </p:txBody>
      </p:sp>
    </p:spTree>
    <p:extLst>
      <p:ext uri="{BB962C8B-B14F-4D97-AF65-F5344CB8AC3E}">
        <p14:creationId xmlns:p14="http://schemas.microsoft.com/office/powerpoint/2010/main" val="2031732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6D46D8-AD5E-48F1-A5E8-3BE94AD969B5}"/>
              </a:ext>
            </a:extLst>
          </p:cNvPr>
          <p:cNvSpPr>
            <a:spLocks noGrp="1"/>
          </p:cNvSpPr>
          <p:nvPr>
            <p:ph idx="1"/>
          </p:nvPr>
        </p:nvSpPr>
        <p:spPr/>
        <p:txBody>
          <a:bodyPr>
            <a:normAutofit fontScale="70000" lnSpcReduction="20000"/>
          </a:bodyPr>
          <a:lstStyle/>
          <a:p>
            <a:r>
              <a:rPr lang="en-US" dirty="0"/>
              <a:t>M21-1 III.i.2</a:t>
            </a:r>
          </a:p>
          <a:p>
            <a:r>
              <a:rPr lang="en-US" dirty="0"/>
              <a:t>M21-1 IV.ii.1.A.1.a</a:t>
            </a:r>
          </a:p>
          <a:p>
            <a:r>
              <a:rPr lang="en-US" dirty="0"/>
              <a:t>M21-1 I.3</a:t>
            </a:r>
          </a:p>
          <a:p>
            <a:r>
              <a:rPr lang="en-US" dirty="0"/>
              <a:t>M21-4 B</a:t>
            </a:r>
          </a:p>
          <a:p>
            <a:r>
              <a:rPr lang="en-US" dirty="0"/>
              <a:t>Attached checklist with CPKM citations (last updated 08/10/2020)</a:t>
            </a:r>
          </a:p>
          <a:p>
            <a:r>
              <a:rPr lang="en-US" dirty="0"/>
              <a:t>Subscribe to Calendar</a:t>
            </a:r>
          </a:p>
          <a:p>
            <a:pPr lvl="1"/>
            <a:r>
              <a:rPr lang="en-US" dirty="0">
                <a:hlinkClick r:id="rId2"/>
              </a:rPr>
              <a:t>http://vbacoweb03.dva.va.gov/bl/21/Calendar/cal_Subscribe.asp</a:t>
            </a:r>
            <a:endParaRPr lang="en-US" dirty="0"/>
          </a:p>
          <a:p>
            <a:r>
              <a:rPr lang="en-US" dirty="0"/>
              <a:t>Monthly Pre-Discharge Calls</a:t>
            </a:r>
          </a:p>
          <a:p>
            <a:pPr lvl="1"/>
            <a:r>
              <a:rPr lang="en-US" dirty="0">
                <a:hlinkClick r:id="rId3"/>
              </a:rPr>
              <a:t>https://vbaw.vba.va.gov/vbadod/predischarge.asp</a:t>
            </a:r>
            <a:endParaRPr lang="en-US" dirty="0"/>
          </a:p>
          <a:p>
            <a:r>
              <a:rPr lang="en-US" dirty="0"/>
              <a:t>Novel Coronavirus Disease (COVID-19) Operational Information Page</a:t>
            </a:r>
          </a:p>
          <a:p>
            <a:pPr lvl="1"/>
            <a:r>
              <a:rPr lang="en-US" dirty="0">
                <a:hlinkClick r:id="rId4"/>
              </a:rPr>
              <a:t>https://vbaw.vba.va.gov/bl/21/corona.htm</a:t>
            </a:r>
            <a:endParaRPr lang="en-US" dirty="0"/>
          </a:p>
          <a:p>
            <a:pPr marL="457200" lvl="1" indent="0">
              <a:buNone/>
            </a:pPr>
            <a:endParaRPr lang="en-US" dirty="0"/>
          </a:p>
          <a:p>
            <a:pPr lvl="1"/>
            <a:endParaRPr lang="en-US" dirty="0"/>
          </a:p>
          <a:p>
            <a:endParaRPr lang="en-US" dirty="0"/>
          </a:p>
        </p:txBody>
      </p:sp>
      <p:sp>
        <p:nvSpPr>
          <p:cNvPr id="3" name="Slide Number Placeholder 2">
            <a:extLst>
              <a:ext uri="{FF2B5EF4-FFF2-40B4-BE49-F238E27FC236}">
                <a16:creationId xmlns:a16="http://schemas.microsoft.com/office/drawing/2014/main" id="{833D3ED7-FCB9-4044-B09B-4BBA08F197F7}"/>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a:extLst>
              <a:ext uri="{FF2B5EF4-FFF2-40B4-BE49-F238E27FC236}">
                <a16:creationId xmlns:a16="http://schemas.microsoft.com/office/drawing/2014/main" id="{7DACAF8C-DF8E-455E-9A24-0727009E78E8}"/>
              </a:ext>
            </a:extLst>
          </p:cNvPr>
          <p:cNvSpPr>
            <a:spLocks noGrp="1"/>
          </p:cNvSpPr>
          <p:nvPr>
            <p:ph type="title"/>
          </p:nvPr>
        </p:nvSpPr>
        <p:spPr/>
        <p:txBody>
          <a:bodyPr>
            <a:normAutofit fontScale="90000"/>
          </a:bodyPr>
          <a:lstStyle/>
          <a:p>
            <a:r>
              <a:rPr lang="en-US" dirty="0"/>
              <a:t>References</a:t>
            </a:r>
          </a:p>
        </p:txBody>
      </p:sp>
    </p:spTree>
    <p:extLst>
      <p:ext uri="{BB962C8B-B14F-4D97-AF65-F5344CB8AC3E}">
        <p14:creationId xmlns:p14="http://schemas.microsoft.com/office/powerpoint/2010/main" val="114276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51A2FC6-D1AC-48D3-8B7D-55AD8FB14BE9}"/>
              </a:ext>
            </a:extLst>
          </p:cNvPr>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dirty="0">
              <a:solidFill>
                <a:prstClr val="white"/>
              </a:solidFill>
            </a:endParaRPr>
          </a:p>
        </p:txBody>
      </p:sp>
      <p:sp>
        <p:nvSpPr>
          <p:cNvPr id="4" name="Title 3">
            <a:extLst>
              <a:ext uri="{FF2B5EF4-FFF2-40B4-BE49-F238E27FC236}">
                <a16:creationId xmlns:a16="http://schemas.microsoft.com/office/drawing/2014/main" id="{7438EE25-1CB0-4324-9F8A-FAA5D693C3D6}"/>
              </a:ext>
            </a:extLst>
          </p:cNvPr>
          <p:cNvSpPr>
            <a:spLocks noGrp="1"/>
          </p:cNvSpPr>
          <p:nvPr>
            <p:ph type="title"/>
          </p:nvPr>
        </p:nvSpPr>
        <p:spPr/>
        <p:txBody>
          <a:bodyPr>
            <a:normAutofit fontScale="90000"/>
          </a:bodyPr>
          <a:lstStyle/>
          <a:p>
            <a:r>
              <a:rPr lang="en-US" dirty="0"/>
              <a:t>MSC Checklist</a:t>
            </a:r>
          </a:p>
        </p:txBody>
      </p:sp>
      <p:graphicFrame>
        <p:nvGraphicFramePr>
          <p:cNvPr id="5" name="Content Placeholder 4">
            <a:extLst>
              <a:ext uri="{FF2B5EF4-FFF2-40B4-BE49-F238E27FC236}">
                <a16:creationId xmlns:a16="http://schemas.microsoft.com/office/drawing/2014/main" id="{4ACE76C1-A565-427F-BF8B-3F565A628D3D}"/>
              </a:ext>
            </a:extLst>
          </p:cNvPr>
          <p:cNvGraphicFramePr>
            <a:graphicFrameLocks noGrp="1"/>
          </p:cNvGraphicFramePr>
          <p:nvPr>
            <p:ph idx="1"/>
            <p:extLst>
              <p:ext uri="{D42A27DB-BD31-4B8C-83A1-F6EECF244321}">
                <p14:modId xmlns:p14="http://schemas.microsoft.com/office/powerpoint/2010/main" val="1886861606"/>
              </p:ext>
            </p:extLst>
          </p:nvPr>
        </p:nvGraphicFramePr>
        <p:xfrm>
          <a:off x="457200" y="762000"/>
          <a:ext cx="8229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310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3224D75-E42A-443B-BCBC-311B3D215846}"/>
              </a:ext>
            </a:extLst>
          </p:cNvPr>
          <p:cNvSpPr>
            <a:spLocks noGrp="1"/>
          </p:cNvSpPr>
          <p:nvPr>
            <p:ph type="sldNum" sz="quarter" idx="12"/>
          </p:nvPr>
        </p:nvSpPr>
        <p:spPr/>
        <p:txBody>
          <a:bodyPr/>
          <a:lstStyle/>
          <a:p>
            <a:fld id="{D983F1FA-211D-3044-9E35-958DFBC26156}" type="slidenum">
              <a:rPr lang="en-US" smtClean="0"/>
              <a:pPr/>
              <a:t>5</a:t>
            </a:fld>
            <a:endParaRPr lang="en-US" dirty="0"/>
          </a:p>
        </p:txBody>
      </p:sp>
      <p:sp>
        <p:nvSpPr>
          <p:cNvPr id="4" name="Title 3">
            <a:extLst>
              <a:ext uri="{FF2B5EF4-FFF2-40B4-BE49-F238E27FC236}">
                <a16:creationId xmlns:a16="http://schemas.microsoft.com/office/drawing/2014/main" id="{593B6D9E-483C-4F3E-9D5D-B86434E54B02}"/>
              </a:ext>
            </a:extLst>
          </p:cNvPr>
          <p:cNvSpPr>
            <a:spLocks noGrp="1"/>
          </p:cNvSpPr>
          <p:nvPr>
            <p:ph type="title"/>
          </p:nvPr>
        </p:nvSpPr>
        <p:spPr/>
        <p:txBody>
          <a:bodyPr>
            <a:normAutofit fontScale="90000"/>
          </a:bodyPr>
          <a:lstStyle/>
          <a:p>
            <a:r>
              <a:rPr lang="en-US" dirty="0"/>
              <a:t>MSC Checklist (cont’d)</a:t>
            </a:r>
          </a:p>
        </p:txBody>
      </p:sp>
      <p:graphicFrame>
        <p:nvGraphicFramePr>
          <p:cNvPr id="5" name="Content Placeholder 4">
            <a:extLst>
              <a:ext uri="{FF2B5EF4-FFF2-40B4-BE49-F238E27FC236}">
                <a16:creationId xmlns:a16="http://schemas.microsoft.com/office/drawing/2014/main" id="{D3D7533A-179E-444F-8F8B-5A6306982FCE}"/>
              </a:ext>
            </a:extLst>
          </p:cNvPr>
          <p:cNvGraphicFramePr>
            <a:graphicFrameLocks/>
          </p:cNvGraphicFramePr>
          <p:nvPr>
            <p:extLst>
              <p:ext uri="{D42A27DB-BD31-4B8C-83A1-F6EECF244321}">
                <p14:modId xmlns:p14="http://schemas.microsoft.com/office/powerpoint/2010/main" val="1346739932"/>
              </p:ext>
            </p:extLst>
          </p:nvPr>
        </p:nvGraphicFramePr>
        <p:xfrm>
          <a:off x="457200" y="762000"/>
          <a:ext cx="8229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2840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B863B0B-5BE5-4F0D-BDDD-61D19FCC7EEF}"/>
              </a:ext>
            </a:extLst>
          </p:cNvPr>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4" name="Title 3">
            <a:extLst>
              <a:ext uri="{FF2B5EF4-FFF2-40B4-BE49-F238E27FC236}">
                <a16:creationId xmlns:a16="http://schemas.microsoft.com/office/drawing/2014/main" id="{AB3CC3B6-95B8-45E1-97F6-CABF88CEFFDC}"/>
              </a:ext>
            </a:extLst>
          </p:cNvPr>
          <p:cNvSpPr>
            <a:spLocks noGrp="1"/>
          </p:cNvSpPr>
          <p:nvPr>
            <p:ph type="title"/>
          </p:nvPr>
        </p:nvSpPr>
        <p:spPr/>
        <p:txBody>
          <a:bodyPr>
            <a:normAutofit fontScale="90000"/>
          </a:bodyPr>
          <a:lstStyle/>
          <a:p>
            <a:r>
              <a:rPr lang="en-US" dirty="0"/>
              <a:t>MSC BDD Error Analysis 01/2020-03/2020</a:t>
            </a:r>
          </a:p>
        </p:txBody>
      </p:sp>
      <p:sp>
        <p:nvSpPr>
          <p:cNvPr id="7" name="Content Placeholder 6">
            <a:extLst>
              <a:ext uri="{FF2B5EF4-FFF2-40B4-BE49-F238E27FC236}">
                <a16:creationId xmlns:a16="http://schemas.microsoft.com/office/drawing/2014/main" id="{0F0AE640-A50D-44A8-BFB5-79D1642FA714}"/>
              </a:ext>
            </a:extLst>
          </p:cNvPr>
          <p:cNvSpPr>
            <a:spLocks noGrp="1"/>
          </p:cNvSpPr>
          <p:nvPr>
            <p:ph idx="1"/>
          </p:nvPr>
        </p:nvSpPr>
        <p:spPr/>
        <p:txBody>
          <a:bodyPr>
            <a:normAutofit fontScale="77500" lnSpcReduction="20000"/>
          </a:bodyPr>
          <a:lstStyle/>
          <a:p>
            <a:r>
              <a:rPr lang="en-US" dirty="0"/>
              <a:t>Most common errors:</a:t>
            </a:r>
          </a:p>
          <a:p>
            <a:pPr lvl="1"/>
            <a:r>
              <a:rPr lang="en-US" dirty="0"/>
              <a:t>End-Product and/or claim label incorrect</a:t>
            </a:r>
          </a:p>
          <a:p>
            <a:pPr lvl="1"/>
            <a:r>
              <a:rPr lang="en-US" dirty="0"/>
              <a:t>Contentions for all issues (including dependency) not listed in VBMS</a:t>
            </a:r>
          </a:p>
          <a:p>
            <a:pPr lvl="1"/>
            <a:r>
              <a:rPr lang="en-US" dirty="0"/>
              <a:t>Incorrect date of claim.</a:t>
            </a:r>
          </a:p>
          <a:p>
            <a:pPr lvl="1"/>
            <a:r>
              <a:rPr lang="en-US" dirty="0"/>
              <a:t>Previous periods of active duty that are verifiable by the evidence of record not updated and marked verified in Participant Profile.</a:t>
            </a:r>
          </a:p>
          <a:p>
            <a:pPr lvl="1"/>
            <a:r>
              <a:rPr lang="en-US" dirty="0"/>
              <a:t>Power of Attorney (POA) information/access not correctly updated in all systems</a:t>
            </a:r>
          </a:p>
          <a:p>
            <a:pPr lvl="1"/>
            <a:r>
              <a:rPr lang="en-US" dirty="0"/>
              <a:t>Tracked items for all requested evidence were not entered and updated as necessary (includes disposition and suspense date)</a:t>
            </a:r>
          </a:p>
          <a:p>
            <a:pPr lvl="1"/>
            <a:r>
              <a:rPr lang="en-US" dirty="0"/>
              <a:t>Examination request incomplete –incorrect failure to identify all correct disabilities or identifying incorrect disabilities</a:t>
            </a:r>
          </a:p>
          <a:p>
            <a:pPr lvl="1"/>
            <a:endParaRPr lang="en-US" dirty="0"/>
          </a:p>
        </p:txBody>
      </p:sp>
    </p:spTree>
    <p:extLst>
      <p:ext uri="{BB962C8B-B14F-4D97-AF65-F5344CB8AC3E}">
        <p14:creationId xmlns:p14="http://schemas.microsoft.com/office/powerpoint/2010/main" val="155510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8A19890-C762-4042-9890-57628221F844}"/>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D5DDC86D-7A0E-4C48-B79F-8AC28444F3A6}"/>
              </a:ext>
            </a:extLst>
          </p:cNvPr>
          <p:cNvSpPr>
            <a:spLocks noGrp="1"/>
          </p:cNvSpPr>
          <p:nvPr>
            <p:ph type="title"/>
          </p:nvPr>
        </p:nvSpPr>
        <p:spPr/>
        <p:txBody>
          <a:bodyPr>
            <a:normAutofit fontScale="90000"/>
          </a:bodyPr>
          <a:lstStyle/>
          <a:p>
            <a:r>
              <a:rPr lang="en-US" dirty="0"/>
              <a:t>Error Analysis cont.</a:t>
            </a:r>
          </a:p>
        </p:txBody>
      </p:sp>
      <p:pic>
        <p:nvPicPr>
          <p:cNvPr id="9" name="Content Placeholder 8">
            <a:extLst>
              <a:ext uri="{FF2B5EF4-FFF2-40B4-BE49-F238E27FC236}">
                <a16:creationId xmlns:a16="http://schemas.microsoft.com/office/drawing/2014/main" id="{03F32056-234D-4652-A66E-F4C358DD4775}"/>
              </a:ext>
            </a:extLst>
          </p:cNvPr>
          <p:cNvPicPr>
            <a:picLocks noGrp="1" noChangeAspect="1"/>
          </p:cNvPicPr>
          <p:nvPr>
            <p:ph idx="1"/>
          </p:nvPr>
        </p:nvPicPr>
        <p:blipFill>
          <a:blip r:embed="rId2"/>
          <a:stretch>
            <a:fillRect/>
          </a:stretch>
        </p:blipFill>
        <p:spPr>
          <a:xfrm>
            <a:off x="0" y="655320"/>
            <a:ext cx="9144000" cy="5516880"/>
          </a:xfrm>
          <a:prstGeom prst="rect">
            <a:avLst/>
          </a:prstGeom>
        </p:spPr>
      </p:pic>
    </p:spTree>
    <p:extLst>
      <p:ext uri="{BB962C8B-B14F-4D97-AF65-F5344CB8AC3E}">
        <p14:creationId xmlns:p14="http://schemas.microsoft.com/office/powerpoint/2010/main" val="273062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797CD07-D223-4AF2-BDD7-57F22072ECC4}"/>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a:extLst>
              <a:ext uri="{FF2B5EF4-FFF2-40B4-BE49-F238E27FC236}">
                <a16:creationId xmlns:a16="http://schemas.microsoft.com/office/drawing/2014/main" id="{5C5485E1-480F-4381-B14E-9FDD2FE01F02}"/>
              </a:ext>
            </a:extLst>
          </p:cNvPr>
          <p:cNvSpPr>
            <a:spLocks noGrp="1"/>
          </p:cNvSpPr>
          <p:nvPr>
            <p:ph type="title"/>
          </p:nvPr>
        </p:nvSpPr>
        <p:spPr/>
        <p:txBody>
          <a:bodyPr>
            <a:normAutofit fontScale="90000"/>
          </a:bodyPr>
          <a:lstStyle/>
          <a:p>
            <a:r>
              <a:rPr lang="en-US" dirty="0"/>
              <a:t>Error Analysis cont.</a:t>
            </a:r>
          </a:p>
        </p:txBody>
      </p:sp>
      <p:pic>
        <p:nvPicPr>
          <p:cNvPr id="7" name="Content Placeholder 6">
            <a:extLst>
              <a:ext uri="{FF2B5EF4-FFF2-40B4-BE49-F238E27FC236}">
                <a16:creationId xmlns:a16="http://schemas.microsoft.com/office/drawing/2014/main" id="{88B3C99F-860D-4C7B-964D-57FE5FB9D774}"/>
              </a:ext>
            </a:extLst>
          </p:cNvPr>
          <p:cNvPicPr>
            <a:picLocks noGrp="1" noChangeAspect="1"/>
          </p:cNvPicPr>
          <p:nvPr>
            <p:ph idx="1"/>
          </p:nvPr>
        </p:nvPicPr>
        <p:blipFill>
          <a:blip r:embed="rId2"/>
          <a:stretch>
            <a:fillRect/>
          </a:stretch>
        </p:blipFill>
        <p:spPr>
          <a:xfrm>
            <a:off x="0" y="655320"/>
            <a:ext cx="9144000" cy="5498484"/>
          </a:xfrm>
          <a:prstGeom prst="rect">
            <a:avLst/>
          </a:prstGeom>
        </p:spPr>
      </p:pic>
    </p:spTree>
    <p:extLst>
      <p:ext uri="{BB962C8B-B14F-4D97-AF65-F5344CB8AC3E}">
        <p14:creationId xmlns:p14="http://schemas.microsoft.com/office/powerpoint/2010/main" val="4130264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D62473-246D-4CC5-8A8E-9B87BF03031A}"/>
              </a:ext>
            </a:extLst>
          </p:cNvPr>
          <p:cNvSpPr>
            <a:spLocks noGrp="1"/>
          </p:cNvSpPr>
          <p:nvPr>
            <p:ph idx="1"/>
          </p:nvPr>
        </p:nvSpPr>
        <p:spPr>
          <a:xfrm>
            <a:off x="457200" y="838200"/>
            <a:ext cx="8229600" cy="4525963"/>
          </a:xfrm>
        </p:spPr>
        <p:txBody>
          <a:bodyPr/>
          <a:lstStyle/>
          <a:p>
            <a:r>
              <a:rPr lang="en-US" sz="2400" dirty="0"/>
              <a:t>Once development is complete and examinations are ordered, be sure to update the EP</a:t>
            </a:r>
          </a:p>
          <a:p>
            <a:endParaRPr lang="en-US" sz="500" dirty="0"/>
          </a:p>
          <a:p>
            <a:r>
              <a:rPr lang="en-US" sz="2400" dirty="0"/>
              <a:t>Refer to M21-1 III.i.2.A.2.d chart (Reopen claims fall under AMA regulations)</a:t>
            </a:r>
          </a:p>
          <a:p>
            <a:endParaRPr lang="en-US" dirty="0"/>
          </a:p>
          <a:p>
            <a:endParaRPr lang="en-US" dirty="0"/>
          </a:p>
        </p:txBody>
      </p:sp>
      <p:sp>
        <p:nvSpPr>
          <p:cNvPr id="3" name="Slide Number Placeholder 2">
            <a:extLst>
              <a:ext uri="{FF2B5EF4-FFF2-40B4-BE49-F238E27FC236}">
                <a16:creationId xmlns:a16="http://schemas.microsoft.com/office/drawing/2014/main" id="{A8E06A7D-E9E8-4982-8851-C99A35920237}"/>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4" name="Title 3">
            <a:extLst>
              <a:ext uri="{FF2B5EF4-FFF2-40B4-BE49-F238E27FC236}">
                <a16:creationId xmlns:a16="http://schemas.microsoft.com/office/drawing/2014/main" id="{1C9C3C18-5310-4C04-9132-2AA56190D100}"/>
              </a:ext>
            </a:extLst>
          </p:cNvPr>
          <p:cNvSpPr>
            <a:spLocks noGrp="1"/>
          </p:cNvSpPr>
          <p:nvPr>
            <p:ph type="title"/>
          </p:nvPr>
        </p:nvSpPr>
        <p:spPr/>
        <p:txBody>
          <a:bodyPr>
            <a:normAutofit fontScale="90000"/>
          </a:bodyPr>
          <a:lstStyle/>
          <a:p>
            <a:r>
              <a:rPr lang="en-US" dirty="0"/>
              <a:t>EP Selection</a:t>
            </a:r>
          </a:p>
        </p:txBody>
      </p:sp>
      <p:pic>
        <p:nvPicPr>
          <p:cNvPr id="7" name="Picture 6">
            <a:extLst>
              <a:ext uri="{FF2B5EF4-FFF2-40B4-BE49-F238E27FC236}">
                <a16:creationId xmlns:a16="http://schemas.microsoft.com/office/drawing/2014/main" id="{FFC63A00-8453-4CFA-A679-D3075B8F1798}"/>
              </a:ext>
            </a:extLst>
          </p:cNvPr>
          <p:cNvPicPr>
            <a:picLocks noChangeAspect="1"/>
          </p:cNvPicPr>
          <p:nvPr/>
        </p:nvPicPr>
        <p:blipFill>
          <a:blip r:embed="rId2"/>
          <a:stretch>
            <a:fillRect/>
          </a:stretch>
        </p:blipFill>
        <p:spPr>
          <a:xfrm>
            <a:off x="971335" y="2514600"/>
            <a:ext cx="7201329" cy="3215081"/>
          </a:xfrm>
          <a:prstGeom prst="rect">
            <a:avLst/>
          </a:prstGeom>
        </p:spPr>
      </p:pic>
      <p:sp>
        <p:nvSpPr>
          <p:cNvPr id="8" name="TextBox 7">
            <a:extLst>
              <a:ext uri="{FF2B5EF4-FFF2-40B4-BE49-F238E27FC236}">
                <a16:creationId xmlns:a16="http://schemas.microsoft.com/office/drawing/2014/main" id="{01F314D4-5EE7-4422-9ED0-77E060994BD3}"/>
              </a:ext>
            </a:extLst>
          </p:cNvPr>
          <p:cNvSpPr txBox="1"/>
          <p:nvPr/>
        </p:nvSpPr>
        <p:spPr>
          <a:xfrm>
            <a:off x="304800" y="5232298"/>
            <a:ext cx="8610600" cy="1200329"/>
          </a:xfrm>
          <a:prstGeom prst="rect">
            <a:avLst/>
          </a:prstGeom>
          <a:noFill/>
        </p:spPr>
        <p:txBody>
          <a:bodyPr wrap="square" rtlCol="0">
            <a:spAutoFit/>
          </a:bodyPr>
          <a:lstStyle/>
          <a:p>
            <a:endParaRPr lang="en-US" dirty="0"/>
          </a:p>
          <a:p>
            <a:r>
              <a:rPr lang="en-US" dirty="0"/>
              <a:t>Other sources of information: M21-4, Appendix B; M21-1, III.ii.2.D; and April 2019 Monthly BDD and IDES Conference Call (discussion of claims formerly known as Reopen).  </a:t>
            </a:r>
          </a:p>
          <a:p>
            <a:endParaRPr lang="en-US" dirty="0"/>
          </a:p>
        </p:txBody>
      </p:sp>
    </p:spTree>
    <p:extLst>
      <p:ext uri="{BB962C8B-B14F-4D97-AF65-F5344CB8AC3E}">
        <p14:creationId xmlns:p14="http://schemas.microsoft.com/office/powerpoint/2010/main" val="2079869859"/>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A0006F7AD5D746B298D891BD9B5B40" ma:contentTypeVersion="13" ma:contentTypeDescription="Create a new document." ma:contentTypeScope="" ma:versionID="06b522b2ac0aa0bb0e35a69986383f68">
  <xsd:schema xmlns:xsd="http://www.w3.org/2001/XMLSchema" xmlns:xs="http://www.w3.org/2001/XMLSchema" xmlns:p="http://schemas.microsoft.com/office/2006/metadata/properties" xmlns:ns1="http://schemas.microsoft.com/sharepoint/v3" targetNamespace="http://schemas.microsoft.com/office/2006/metadata/properties" ma:root="true" ma:fieldsID="6fbe7bbc6bf1e0fa5aacedfea28f661d" ns1:_="">
    <xsd:import namespace="http://schemas.microsoft.com/sharepoint/v3"/>
    <xsd:element name="properties">
      <xsd:complexType>
        <xsd:sequence>
          <xsd:element name="documentManagement">
            <xsd:complexType>
              <xsd:all>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element name="_dlc_ExpireDateSaved" ma:index="9" nillable="true" ma:displayName="Original Expiration Date" ma:hidden="true" ma:internalName="_dlc_ExpireDateSaved" ma:readOnly="true">
      <xsd:simpleType>
        <xsd:restriction base="dms:DateTime"/>
      </xsd:simpleType>
    </xsd:element>
    <xsd:element name="_dlc_ExpireDate" ma:index="10" nillable="true" ma:displayName="Expiration Date"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ExpireDate xmlns="http://schemas.microsoft.com/sharepoint/v3">2020-09-04T21:03:32+00:00</_dlc_ExpireDate>
  </documentManagement>
</p:properties>
</file>

<file path=customXml/item3.xml><?xml version="1.0" encoding="utf-8"?>
<?mso-contentType ?>
<p:Policy xmlns:p="office.server.policy" id="" local="true">
  <p:Name>Document</p:Name>
  <p:Description/>
  <p:Statement/>
  <p:PolicyItems>
    <p:PolicyItem featureId="Microsoft.Office.RecordsManagement.PolicyFeatures.Expiration" staticId="0x010100BFA0006F7AD5D746B298D891BD9B5B40|-1554823660" UniqueId="7a4315aa-4077-476d-a052-de9e0e27754d">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7</number>
                  <property>Created</property>
                  <propertyId>8c06beca-0777-48f7-91c7-6da68bc07b69</propertyId>
                  <period>days</period>
                </formula>
                <action type="action" id="Microsoft.Office.RecordsManagement.PolicyFeatures.Expiration.Action.MoveToRecycleBin"/>
              </data>
            </stages>
          </Schedule>
        </Schedules>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DFFF9E-855A-4AE5-A547-827D9FC42E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93FA49-FC48-493C-94A2-B5BE0B839CF0}">
  <ds:schemaRef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A5A64E56-CFC9-4665-9878-9E96F5DE7BFB}">
  <ds:schemaRefs>
    <ds:schemaRef ds:uri="office.server.policy"/>
  </ds:schemaRefs>
</ds:datastoreItem>
</file>

<file path=customXml/itemProps4.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11222</TotalTime>
  <Words>1516</Words>
  <Application>Microsoft Office PowerPoint</Application>
  <PresentationFormat>On-screen Show (4:3)</PresentationFormat>
  <Paragraphs>175</Paragraphs>
  <Slides>23</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23</vt:i4>
      </vt:variant>
    </vt:vector>
  </HeadingPairs>
  <TitlesOfParts>
    <vt:vector size="29" baseType="lpstr">
      <vt:lpstr>Arial</vt:lpstr>
      <vt:lpstr>Calibri</vt:lpstr>
      <vt:lpstr>Myriad Pro</vt:lpstr>
      <vt:lpstr>10_Office Theme</vt:lpstr>
      <vt:lpstr>1_Custom Design</vt:lpstr>
      <vt:lpstr>Custom Design</vt:lpstr>
      <vt:lpstr>PowerPoint Presentation</vt:lpstr>
      <vt:lpstr>Objectives</vt:lpstr>
      <vt:lpstr>References</vt:lpstr>
      <vt:lpstr>MSC Checklist</vt:lpstr>
      <vt:lpstr>MSC Checklist (cont’d)</vt:lpstr>
      <vt:lpstr>MSC BDD Error Analysis 01/2020-03/2020</vt:lpstr>
      <vt:lpstr>Error Analysis cont.</vt:lpstr>
      <vt:lpstr>Error Analysis cont.</vt:lpstr>
      <vt:lpstr>EP Selection</vt:lpstr>
      <vt:lpstr>Contentions</vt:lpstr>
      <vt:lpstr>VSO &amp; Attorney Appointments</vt:lpstr>
      <vt:lpstr>VSO &amp; Attorney Appointments</vt:lpstr>
      <vt:lpstr>VSO &amp; Attorney Appointments</vt:lpstr>
      <vt:lpstr>Representation System Update</vt:lpstr>
      <vt:lpstr>Verification of Service</vt:lpstr>
      <vt:lpstr>Verification of Service cont.</vt:lpstr>
      <vt:lpstr>Verification of Service cont.</vt:lpstr>
      <vt:lpstr>Examinations</vt:lpstr>
      <vt:lpstr>Examination Tools &amp; References</vt:lpstr>
      <vt:lpstr>5103 Notice</vt:lpstr>
      <vt:lpstr>5103 Notice cont.</vt:lpstr>
      <vt:lpstr>Additional Notice Required?</vt:lpstr>
      <vt:lpstr>Questions? </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BDD Quality PowerPoint Presentation</dc:title>
  <dc:creator>Department of Veterans Affairs, Veterans Benefits Administration, Compensation Service, STAFF</dc:creator>
  <cp:lastModifiedBy>Kathy Poole</cp:lastModifiedBy>
  <cp:revision>164</cp:revision>
  <cp:lastPrinted>2018-01-09T18:11:21Z</cp:lastPrinted>
  <dcterms:created xsi:type="dcterms:W3CDTF">2017-12-21T16:13:31Z</dcterms:created>
  <dcterms:modified xsi:type="dcterms:W3CDTF">2020-08-31T15:19:20Z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0x010100BFA0006F7AD5D746B298D891BD9B5B40</vt:lpwstr>
  </property>
  <property fmtid="{D5CDD505-2E9C-101B-9397-08002B2CF9AE}" pid="3" name="_dlc_policyId">
    <vt:lpwstr>0x010100BFA0006F7AD5D746B298D891BD9B5B40|-1554823660</vt:lpwstr>
  </property>
  <property fmtid="{D5CDD505-2E9C-101B-9397-08002B2CF9AE}" pid="4" name="ItemRetentionFormula">
    <vt:lpwstr>&lt;formula id="Microsoft.Office.RecordsManagement.PolicyFeatures.Expiration.Formula.BuiltIn"&gt;&lt;number&gt;7&lt;/number&gt;&lt;property&gt;Created&lt;/property&gt;&lt;propertyId&gt;8c06beca-0777-48f7-91c7-6da68bc07b69&lt;/propertyId&gt;&lt;period&gt;days&lt;/period&gt;&lt;/formula&gt;</vt:lpwstr>
  </property>
  <property fmtid="{D5CDD505-2E9C-101B-9397-08002B2CF9AE}" pid="5" name="Language">
    <vt:lpwstr>en</vt:lpwstr>
  </property>
  <property fmtid="{D5CDD505-2E9C-101B-9397-08002B2CF9AE}" pid="6" name="Type">
    <vt:lpwstr>Presentation</vt:lpwstr>
  </property>
</Properties>
</file>