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 id="2147483695" r:id="rId8"/>
  </p:sldMasterIdLst>
  <p:notesMasterIdLst>
    <p:notesMasterId r:id="rId20"/>
  </p:notesMasterIdLst>
  <p:sldIdLst>
    <p:sldId id="285" r:id="rId9"/>
    <p:sldId id="618" r:id="rId10"/>
    <p:sldId id="289" r:id="rId11"/>
    <p:sldId id="291" r:id="rId12"/>
    <p:sldId id="290" r:id="rId13"/>
    <p:sldId id="293" r:id="rId14"/>
    <p:sldId id="614" r:id="rId15"/>
    <p:sldId id="617" r:id="rId16"/>
    <p:sldId id="286" r:id="rId17"/>
    <p:sldId id="292" r:id="rId18"/>
    <p:sldId id="61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selman, David, VBAVACO" initials="KDV" lastIdx="4" clrIdx="0">
    <p:extLst>
      <p:ext uri="{19B8F6BF-5375-455C-9EA6-DF929625EA0E}">
        <p15:presenceInfo xmlns:p15="http://schemas.microsoft.com/office/powerpoint/2012/main" userId="S::David.Kesselman@va.gov::b0ddeb45-f680-4960-abda-070d5e5b43c6" providerId="AD"/>
      </p:ext>
    </p:extLst>
  </p:cmAuthor>
  <p:cmAuthor id="2" name="Collins, Michelle, VBAVACO" initials="CMV" lastIdx="1" clrIdx="1">
    <p:extLst>
      <p:ext uri="{19B8F6BF-5375-455C-9EA6-DF929625EA0E}">
        <p15:presenceInfo xmlns:p15="http://schemas.microsoft.com/office/powerpoint/2012/main" userId="S::Michelle.Collins@va.gov::79e1b4f8-4316-4db1-8062-50218ff53102" providerId="AD"/>
      </p:ext>
    </p:extLst>
  </p:cmAuthor>
  <p:cmAuthor id="3" name="Cooper, Barrett E., VBAVACO" initials="CBEV" lastIdx="5" clrIdx="2">
    <p:extLst>
      <p:ext uri="{19B8F6BF-5375-455C-9EA6-DF929625EA0E}">
        <p15:presenceInfo xmlns:p15="http://schemas.microsoft.com/office/powerpoint/2012/main" userId="S::Barrett.Cooper@va.gov::5ec68546-4764-4240-aa4a-91bebaa0510e" providerId="AD"/>
      </p:ext>
    </p:extLst>
  </p:cmAuthor>
  <p:cmAuthor id="4" name="Gallegos, Dandrick, VBAVACO" initials="GDV" lastIdx="9" clrIdx="3">
    <p:extLst>
      <p:ext uri="{19B8F6BF-5375-455C-9EA6-DF929625EA0E}">
        <p15:presenceInfo xmlns:p15="http://schemas.microsoft.com/office/powerpoint/2012/main" userId="S::Dandrick.Gallegos@va.gov::265d5eab-ede4-4b96-8445-c765dda4121e" providerId="AD"/>
      </p:ext>
    </p:extLst>
  </p:cmAuthor>
  <p:cmAuthor id="5" name="Leal, Karla, VBAVACO" initials="LKV" lastIdx="2" clrIdx="4">
    <p:extLst>
      <p:ext uri="{19B8F6BF-5375-455C-9EA6-DF929625EA0E}">
        <p15:presenceInfo xmlns:p15="http://schemas.microsoft.com/office/powerpoint/2012/main" userId="S::Karla.Leal@va.gov::af4b6fce-dedc-401c-b049-d3b30dcfb49b" providerId="AD"/>
      </p:ext>
    </p:extLst>
  </p:cmAuthor>
  <p:cmAuthor id="6" name="Moses, Jocelyn, VBAVACO" initials="MJV" lastIdx="1" clrIdx="5">
    <p:extLst>
      <p:ext uri="{19B8F6BF-5375-455C-9EA6-DF929625EA0E}">
        <p15:presenceInfo xmlns:p15="http://schemas.microsoft.com/office/powerpoint/2012/main" userId="S::Jocelyn.Moses@va.gov::c552f1c5-bc3d-4c53-bbb5-9a484b8a3c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110" d="100"/>
          <a:sy n="110" d="100"/>
        </p:scale>
        <p:origin x="858"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09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27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377740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114438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1113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726670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613582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014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4633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63457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1140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9097645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vbaw.vba.va.gov/VBADOD/docs/predischarge/RequestingBDDandIDESExamsDuringtheCOVID19Pandemic.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953000"/>
            <a:ext cx="74676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mj-lt"/>
              </a:rPr>
              <a:t>Briefed by: </a:t>
            </a:r>
            <a:r>
              <a:rPr lang="en-US" dirty="0">
                <a:latin typeface="+mj-lt"/>
              </a:rPr>
              <a:t>Dandrick (Dan) Gallegos</a:t>
            </a:r>
            <a:endParaRPr lang="en-US" sz="1800" b="1" dirty="0">
              <a:solidFill>
                <a:schemeClr val="tx1"/>
              </a:solidFill>
              <a:latin typeface="+mj-lt"/>
            </a:endParaRPr>
          </a:p>
          <a:p>
            <a:r>
              <a:rPr lang="en-US" sz="1800" dirty="0">
                <a:solidFill>
                  <a:schemeClr val="tx1"/>
                </a:solidFill>
                <a:latin typeface="+mj-lt"/>
              </a:rPr>
              <a:t>Date: August 2020</a:t>
            </a:r>
          </a:p>
        </p:txBody>
      </p:sp>
      <p:sp>
        <p:nvSpPr>
          <p:cNvPr id="2" name="Rectangle 1">
            <a:extLst>
              <a:ext uri="{FF2B5EF4-FFF2-40B4-BE49-F238E27FC236}">
                <a16:creationId xmlns:a16="http://schemas.microsoft.com/office/drawing/2014/main" id="{84A1EC9F-5AD0-449F-85AD-3AD60E39ACE3}"/>
              </a:ext>
            </a:extLst>
          </p:cNvPr>
          <p:cNvSpPr/>
          <p:nvPr/>
        </p:nvSpPr>
        <p:spPr>
          <a:xfrm>
            <a:off x="2438400" y="2721114"/>
            <a:ext cx="4490012" cy="707886"/>
          </a:xfrm>
          <a:prstGeom prst="rect">
            <a:avLst/>
          </a:prstGeom>
        </p:spPr>
        <p:txBody>
          <a:bodyPr wrap="none">
            <a:spAutoFit/>
          </a:bodyPr>
          <a:lstStyle/>
          <a:p>
            <a:r>
              <a:rPr lang="en-US" sz="4000" b="1" dirty="0"/>
              <a:t>Exam Related Topics</a:t>
            </a: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10</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Responding to Clarification Request</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381000" y="982176"/>
            <a:ext cx="83820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Clarification request can be provided with a full edit to the previously submitted ESR or with a claim/contention specific narrative response that addresses the specific questions posed by the MDE vendor and depending on processing stage when the request is received </a:t>
            </a:r>
          </a:p>
          <a:p>
            <a:endParaRPr lang="en-US" sz="2400" dirty="0"/>
          </a:p>
          <a:p>
            <a:pPr marL="285750" indent="-285750">
              <a:buFont typeface="Arial" panose="020B0604020202020204" pitchFamily="34" charset="0"/>
              <a:buChar char="•"/>
            </a:pPr>
            <a:r>
              <a:rPr lang="en-US" sz="2400" dirty="0"/>
              <a:t>Exception: MSC are not required to respond to "Force Majeure" CRs in IDES cases</a:t>
            </a:r>
          </a:p>
          <a:p>
            <a:endParaRPr lang="en-US" sz="2400" dirty="0"/>
          </a:p>
          <a:p>
            <a:pPr marL="285750" indent="-285750">
              <a:buFont typeface="Arial" panose="020B0604020202020204" pitchFamily="34" charset="0"/>
              <a:buChar char="•"/>
            </a:pPr>
            <a:r>
              <a:rPr lang="en-US" sz="2400" dirty="0"/>
              <a:t>Timely responses are imperative to ensure the claims process is not delayed due to MDE vendors not receiving responses from VBA </a:t>
            </a:r>
          </a:p>
          <a:p>
            <a:endParaRPr lang="en-US" sz="2400" dirty="0"/>
          </a:p>
        </p:txBody>
      </p:sp>
      <p:sp>
        <p:nvSpPr>
          <p:cNvPr id="3" name="TextBox 2">
            <a:extLst>
              <a:ext uri="{FF2B5EF4-FFF2-40B4-BE49-F238E27FC236}">
                <a16:creationId xmlns:a16="http://schemas.microsoft.com/office/drawing/2014/main" id="{07FD7514-ACD5-404F-A64F-2F980471CB6F}"/>
              </a:ext>
            </a:extLst>
          </p:cNvPr>
          <p:cNvSpPr txBox="1"/>
          <p:nvPr/>
        </p:nvSpPr>
        <p:spPr>
          <a:xfrm>
            <a:off x="457200" y="5715000"/>
            <a:ext cx="7162800" cy="400110"/>
          </a:xfrm>
          <a:prstGeom prst="rect">
            <a:avLst/>
          </a:prstGeom>
          <a:noFill/>
        </p:spPr>
        <p:txBody>
          <a:bodyPr wrap="square" rtlCol="0">
            <a:spAutoFit/>
          </a:bodyPr>
          <a:lstStyle/>
          <a:p>
            <a:r>
              <a:rPr lang="en-US" sz="2000" dirty="0"/>
              <a:t>III.iv.3.A.10.d Responding to a Request for Clarification</a:t>
            </a:r>
          </a:p>
        </p:txBody>
      </p:sp>
    </p:spTree>
    <p:extLst>
      <p:ext uri="{BB962C8B-B14F-4D97-AF65-F5344CB8AC3E}">
        <p14:creationId xmlns:p14="http://schemas.microsoft.com/office/powerpoint/2010/main" val="164074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5E931FD-D3E4-4EE7-89DE-2D74EE54DBFE}"/>
              </a:ext>
            </a:extLst>
          </p:cNvPr>
          <p:cNvPicPr>
            <a:picLocks noChangeAspect="1"/>
          </p:cNvPicPr>
          <p:nvPr/>
        </p:nvPicPr>
        <p:blipFill>
          <a:blip r:embed="rId3"/>
          <a:stretch>
            <a:fillRect/>
          </a:stretch>
        </p:blipFill>
        <p:spPr>
          <a:xfrm>
            <a:off x="2426022" y="1182429"/>
            <a:ext cx="4291956" cy="4493141"/>
          </a:xfrm>
          <a:prstGeom prst="rect">
            <a:avLst/>
          </a:prstGeom>
        </p:spPr>
      </p:pic>
    </p:spTree>
    <p:extLst>
      <p:ext uri="{BB962C8B-B14F-4D97-AF65-F5344CB8AC3E}">
        <p14:creationId xmlns:p14="http://schemas.microsoft.com/office/powerpoint/2010/main" val="296313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F2A0F-AF8C-440F-B418-140C9891AD15}"/>
              </a:ext>
            </a:extLst>
          </p:cNvPr>
          <p:cNvSpPr>
            <a:spLocks noGrp="1"/>
          </p:cNvSpPr>
          <p:nvPr>
            <p:ph idx="1"/>
          </p:nvPr>
        </p:nvSpPr>
        <p:spPr/>
        <p:txBody>
          <a:bodyPr/>
          <a:lstStyle/>
          <a:p>
            <a:pPr marL="0" indent="0">
              <a:buNone/>
            </a:pPr>
            <a:r>
              <a:rPr lang="en-US" sz="2800" dirty="0"/>
              <a:t>The following topics are covered in this briefing</a:t>
            </a:r>
          </a:p>
          <a:p>
            <a:r>
              <a:rPr lang="en-US" sz="2400" dirty="0"/>
              <a:t>Requesting BDD/IDES Examinations</a:t>
            </a:r>
          </a:p>
          <a:p>
            <a:r>
              <a:rPr lang="en-US" sz="2400" dirty="0"/>
              <a:t>Allowable Mileage for Contract Examinations</a:t>
            </a:r>
          </a:p>
          <a:p>
            <a:r>
              <a:rPr lang="en-US" sz="2400" dirty="0"/>
              <a:t>In-Person Examination Phases</a:t>
            </a:r>
          </a:p>
          <a:p>
            <a:r>
              <a:rPr lang="en-US" sz="2400" dirty="0"/>
              <a:t>Placeholder Appointments</a:t>
            </a:r>
          </a:p>
          <a:p>
            <a:r>
              <a:rPr lang="en-US" sz="2400" dirty="0"/>
              <a:t>Notification Process for Contract Examiners </a:t>
            </a:r>
          </a:p>
          <a:p>
            <a:r>
              <a:rPr lang="en-US" sz="2400" dirty="0"/>
              <a:t>Responding to Clarification Requests (CRs)</a:t>
            </a:r>
          </a:p>
          <a:p>
            <a:endParaRPr lang="en-US" dirty="0"/>
          </a:p>
        </p:txBody>
      </p:sp>
      <p:sp>
        <p:nvSpPr>
          <p:cNvPr id="3" name="Slide Number Placeholder 2">
            <a:extLst>
              <a:ext uri="{FF2B5EF4-FFF2-40B4-BE49-F238E27FC236}">
                <a16:creationId xmlns:a16="http://schemas.microsoft.com/office/drawing/2014/main" id="{2E81F162-46AE-4092-87BC-DD3104F325F2}"/>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a:extLst>
              <a:ext uri="{FF2B5EF4-FFF2-40B4-BE49-F238E27FC236}">
                <a16:creationId xmlns:a16="http://schemas.microsoft.com/office/drawing/2014/main" id="{387E45C8-D78B-4C2B-B804-2F307B925052}"/>
              </a:ext>
            </a:extLst>
          </p:cNvPr>
          <p:cNvSpPr>
            <a:spLocks noGrp="1"/>
          </p:cNvSpPr>
          <p:nvPr>
            <p:ph type="title"/>
          </p:nvPr>
        </p:nvSpPr>
        <p:spPr/>
        <p:txBody>
          <a:bodyPr>
            <a:normAutofit fontScale="90000"/>
          </a:bodyPr>
          <a:lstStyle/>
          <a:p>
            <a:r>
              <a:rPr lang="en-US" dirty="0"/>
              <a:t>Agenda </a:t>
            </a:r>
          </a:p>
        </p:txBody>
      </p:sp>
    </p:spTree>
    <p:extLst>
      <p:ext uri="{BB962C8B-B14F-4D97-AF65-F5344CB8AC3E}">
        <p14:creationId xmlns:p14="http://schemas.microsoft.com/office/powerpoint/2010/main" val="316983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3</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Requesting BDD/IDES Examinations</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533400" y="1066800"/>
            <a:ext cx="8229600"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Currently all BDD/IDES examination requests must be submitted to MDE vendors as specified by Compensation Service guidance</a:t>
            </a:r>
            <a:r>
              <a:rPr lang="en-US" sz="2400"/>
              <a:t>, </a:t>
            </a:r>
            <a:r>
              <a:rPr lang="en-US" sz="2400">
                <a:hlinkClick r:id="rId2"/>
              </a:rPr>
              <a:t>Requesting BDD and IDES Exams During the COVID19 Pandemic </a:t>
            </a:r>
            <a:endParaRPr lang="en-US" sz="2400" dirty="0"/>
          </a:p>
          <a:p>
            <a:endParaRPr lang="en-US" sz="2400" dirty="0"/>
          </a:p>
          <a:p>
            <a:pPr marL="457200" indent="-457200">
              <a:buFont typeface="Arial" panose="020B0604020202020204" pitchFamily="34" charset="0"/>
              <a:buChar char="•"/>
            </a:pPr>
            <a:r>
              <a:rPr lang="en-US" sz="2400" dirty="0"/>
              <a:t>Compensation Service has not authorized any exceptions or deviations to allow any new BDD/IDES examination requests to be submitted to VHA </a:t>
            </a:r>
          </a:p>
        </p:txBody>
      </p:sp>
    </p:spTree>
    <p:extLst>
      <p:ext uri="{BB962C8B-B14F-4D97-AF65-F5344CB8AC3E}">
        <p14:creationId xmlns:p14="http://schemas.microsoft.com/office/powerpoint/2010/main" val="180754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600" dirty="0">
                <a:solidFill>
                  <a:prstClr val="white"/>
                </a:solidFill>
                <a:ea typeface="+mn-ea"/>
                <a:cs typeface="Arial" panose="020B0604020202020204" pitchFamily="34" charset="0"/>
              </a:rPr>
              <a:t>Allowable Mileage for Contract Examinations</a:t>
            </a:r>
            <a:endParaRPr lang="en-US" sz="36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609600" y="796174"/>
            <a:ext cx="80772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Service members can travel up to 50 miles for general examination(s) and up to 100 miles one-way for specialty examinations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During this unprecedented time, VA is not allowing any Service member to travel over the allotted contractual mileage. </a:t>
            </a:r>
          </a:p>
          <a:p>
            <a:pPr marL="800100" lvl="1" indent="-342900">
              <a:buFont typeface="Calibri" panose="020F0502020204030204" pitchFamily="34" charset="0"/>
              <a:buChar char="‒"/>
            </a:pPr>
            <a:r>
              <a:rPr lang="en-US" sz="2200" dirty="0"/>
              <a:t>If a Service member needs a general or a specialty examination that requires that they travel over the allotted contractual mileage would require approval from MDE leadership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Requests for exception to the mileage rule must come from the local QTC POC to the Exam Staff, not from the MSC/RO</a:t>
            </a:r>
          </a:p>
        </p:txBody>
      </p:sp>
    </p:spTree>
    <p:extLst>
      <p:ext uri="{BB962C8B-B14F-4D97-AF65-F5344CB8AC3E}">
        <p14:creationId xmlns:p14="http://schemas.microsoft.com/office/powerpoint/2010/main" val="56602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In Person Examination Phases</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533400" y="990600"/>
            <a:ext cx="8229600" cy="4600515"/>
          </a:xfrm>
          <a:prstGeom prst="rect">
            <a:avLst/>
          </a:prstGeom>
          <a:noFill/>
        </p:spPr>
        <p:txBody>
          <a:bodyPr wrap="square" rtlCol="0">
            <a:spAutoFit/>
          </a:bodyPr>
          <a:lstStyle/>
          <a:p>
            <a:r>
              <a:rPr lang="en-US" sz="2400" dirty="0"/>
              <a:t>At this time, all open areas are in Phase I with 44 locations authorized to perform Phase 3 exams. We will continue to work with VHA to move to Phase 2 and 3 as jurisdictional areas show sustained reduction in COVID-19 cases</a:t>
            </a:r>
          </a:p>
          <a:p>
            <a:r>
              <a:rPr lang="en-US" sz="2400" dirty="0"/>
              <a:t> </a:t>
            </a:r>
          </a:p>
          <a:p>
            <a:pPr marL="742950" lvl="1" indent="-285750">
              <a:buFont typeface="Arial" panose="020B0604020202020204" pitchFamily="34" charset="0"/>
              <a:buChar char="•"/>
            </a:pPr>
            <a:r>
              <a:rPr lang="en-US" sz="2400" dirty="0"/>
              <a:t>Phase 1 – Outpatient C&amp;P examinations can be completed that do not require the removal of PPE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Phase 2 – Outpatient and inpatient C&amp;P examinations can be completed that do not require the removal of PPE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Phase 3 – All C&amp;P examinations can be completed</a:t>
            </a:r>
          </a:p>
        </p:txBody>
      </p:sp>
    </p:spTree>
    <p:extLst>
      <p:ext uri="{BB962C8B-B14F-4D97-AF65-F5344CB8AC3E}">
        <p14:creationId xmlns:p14="http://schemas.microsoft.com/office/powerpoint/2010/main" val="78612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6</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Placeholder Appointments</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304800" y="781560"/>
            <a:ext cx="85344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ea typeface="Calibri" panose="020F0502020204030204" pitchFamily="34" charset="0"/>
              </a:rPr>
              <a:t>The future appointments that are being seen in the portal are placeholders for the vendors’ providers. The vendors need to have these placeholder appointments in place so that they have available appointment times for the Service member </a:t>
            </a:r>
          </a:p>
          <a:p>
            <a:pPr marL="342900" indent="-342900">
              <a:buFont typeface="Arial" panose="020B0604020202020204" pitchFamily="34" charset="0"/>
              <a:buChar char="•"/>
            </a:pPr>
            <a:endParaRPr lang="en-US" sz="2400" dirty="0">
              <a:ea typeface="Calibri" panose="020F0502020204030204" pitchFamily="34" charset="0"/>
            </a:endParaRPr>
          </a:p>
          <a:p>
            <a:pPr marL="342900" indent="-342900">
              <a:buFont typeface="Arial" panose="020B0604020202020204" pitchFamily="34" charset="0"/>
              <a:buChar char="•"/>
            </a:pPr>
            <a:r>
              <a:rPr lang="en-US" sz="2400" dirty="0">
                <a:ea typeface="Calibri" panose="020F0502020204030204" pitchFamily="34" charset="0"/>
              </a:rPr>
              <a:t>The vendor needs to have these future times due to a Service member falling into the catchment zip code area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Unless notified by the vendor by the normal notification process, the appointments in the vendor portal are tentative based on open status of an area and are subject to change </a:t>
            </a:r>
          </a:p>
        </p:txBody>
      </p:sp>
    </p:spTree>
    <p:extLst>
      <p:ext uri="{BB962C8B-B14F-4D97-AF65-F5344CB8AC3E}">
        <p14:creationId xmlns:p14="http://schemas.microsoft.com/office/powerpoint/2010/main" val="140605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D46C3-87DE-44A9-9164-CB8C87351D06}"/>
              </a:ext>
            </a:extLst>
          </p:cNvPr>
          <p:cNvSpPr>
            <a:spLocks noGrp="1"/>
          </p:cNvSpPr>
          <p:nvPr>
            <p:ph idx="1"/>
          </p:nvPr>
        </p:nvSpPr>
        <p:spPr>
          <a:xfrm>
            <a:off x="457200" y="990601"/>
            <a:ext cx="8229600" cy="3733800"/>
          </a:xfrm>
        </p:spPr>
        <p:txBody>
          <a:bodyPr>
            <a:normAutofit lnSpcReduction="10000"/>
          </a:bodyPr>
          <a:lstStyle/>
          <a:p>
            <a:r>
              <a:rPr lang="en-US" sz="2400" dirty="0">
                <a:cs typeface="Times New Roman" panose="02020603050405020304" pitchFamily="18" charset="0"/>
              </a:rPr>
              <a:t>Upon receipt and acceptance of an exam request, QTC attempts to make phone contact within 3 days</a:t>
            </a:r>
          </a:p>
          <a:p>
            <a:endParaRPr lang="en-US" sz="2400" dirty="0">
              <a:cs typeface="Times New Roman" panose="02020603050405020304" pitchFamily="18" charset="0"/>
            </a:endParaRPr>
          </a:p>
          <a:p>
            <a:r>
              <a:rPr lang="en-US" sz="2400" dirty="0">
                <a:cs typeface="Times New Roman" panose="02020603050405020304" pitchFamily="18" charset="0"/>
              </a:rPr>
              <a:t>If no phone contact is made on 1</a:t>
            </a:r>
            <a:r>
              <a:rPr lang="en-US" sz="2400" baseline="30000" dirty="0">
                <a:cs typeface="Times New Roman" panose="02020603050405020304" pitchFamily="18" charset="0"/>
              </a:rPr>
              <a:t>st</a:t>
            </a:r>
            <a:r>
              <a:rPr lang="en-US" sz="2400" dirty="0">
                <a:cs typeface="Times New Roman" panose="02020603050405020304" pitchFamily="18" charset="0"/>
              </a:rPr>
              <a:t> day, an email is sent to claimant requesting they call QTC to schedule an appointment; continue to try to make phone contact</a:t>
            </a:r>
          </a:p>
          <a:p>
            <a:endParaRPr lang="en-US" sz="2400" dirty="0">
              <a:cs typeface="Times New Roman" panose="02020603050405020304" pitchFamily="18" charset="0"/>
            </a:endParaRPr>
          </a:p>
          <a:p>
            <a:r>
              <a:rPr lang="en-US" sz="2400" dirty="0">
                <a:cs typeface="Times New Roman" panose="02020603050405020304" pitchFamily="18" charset="0"/>
              </a:rPr>
              <a:t>If no contact from claimant within 3 days, then appointments are blind-scheduled and appointment packet is sent to claimant’s address</a:t>
            </a:r>
            <a:endParaRPr lang="en-US" sz="2800" dirty="0"/>
          </a:p>
        </p:txBody>
      </p:sp>
      <p:sp>
        <p:nvSpPr>
          <p:cNvPr id="3" name="Slide Number Placeholder 2">
            <a:extLst>
              <a:ext uri="{FF2B5EF4-FFF2-40B4-BE49-F238E27FC236}">
                <a16:creationId xmlns:a16="http://schemas.microsoft.com/office/drawing/2014/main" id="{E8A14BD9-B31F-416F-B92B-CDD0C3A756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A8851E9-FFE7-45C5-A7A4-49561275FD1D}"/>
              </a:ext>
            </a:extLst>
          </p:cNvPr>
          <p:cNvSpPr>
            <a:spLocks noGrp="1"/>
          </p:cNvSpPr>
          <p:nvPr>
            <p:ph type="title"/>
          </p:nvPr>
        </p:nvSpPr>
        <p:spPr/>
        <p:txBody>
          <a:bodyPr>
            <a:normAutofit fontScale="90000"/>
          </a:bodyPr>
          <a:lstStyle/>
          <a:p>
            <a:r>
              <a:rPr lang="en-US" dirty="0"/>
              <a:t>Notification Process QTC </a:t>
            </a:r>
          </a:p>
        </p:txBody>
      </p:sp>
    </p:spTree>
    <p:extLst>
      <p:ext uri="{BB962C8B-B14F-4D97-AF65-F5344CB8AC3E}">
        <p14:creationId xmlns:p14="http://schemas.microsoft.com/office/powerpoint/2010/main" val="30086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D46C3-87DE-44A9-9164-CB8C87351D06}"/>
              </a:ext>
            </a:extLst>
          </p:cNvPr>
          <p:cNvSpPr>
            <a:spLocks noGrp="1"/>
          </p:cNvSpPr>
          <p:nvPr>
            <p:ph idx="1"/>
          </p:nvPr>
        </p:nvSpPr>
        <p:spPr>
          <a:xfrm>
            <a:off x="381000" y="990600"/>
            <a:ext cx="8305800" cy="4495799"/>
          </a:xfrm>
        </p:spPr>
        <p:txBody>
          <a:bodyPr>
            <a:normAutofit/>
          </a:bodyPr>
          <a:lstStyle/>
          <a:p>
            <a:r>
              <a:rPr lang="en-US" sz="2400" dirty="0">
                <a:cs typeface="Times New Roman" panose="02020603050405020304" pitchFamily="18" charset="0"/>
              </a:rPr>
              <a:t>Upon receipt and acceptance of an exam request, VES attempts to make phone contact with the Service member</a:t>
            </a:r>
          </a:p>
          <a:p>
            <a:r>
              <a:rPr lang="en-US" sz="2400" dirty="0">
                <a:cs typeface="Times New Roman" panose="02020603050405020304" pitchFamily="18" charset="0"/>
              </a:rPr>
              <a:t>If phone contact is unsuccessful , VES immediately emails the Service member</a:t>
            </a:r>
          </a:p>
          <a:p>
            <a:r>
              <a:rPr lang="en-US" sz="2400" dirty="0">
                <a:cs typeface="Times New Roman" panose="02020603050405020304" pitchFamily="18" charset="0"/>
              </a:rPr>
              <a:t>If no response to phone call or email within 72 hours, a second phone call is made</a:t>
            </a:r>
          </a:p>
          <a:p>
            <a:r>
              <a:rPr lang="en-US" sz="2400" dirty="0">
                <a:cs typeface="Times New Roman" panose="02020603050405020304" pitchFamily="18" charset="0"/>
              </a:rPr>
              <a:t>Once contact has been made, appointments are scheduled </a:t>
            </a:r>
          </a:p>
          <a:p>
            <a:r>
              <a:rPr lang="en-US" sz="2400" dirty="0">
                <a:cs typeface="Times New Roman" panose="02020603050405020304" pitchFamily="18" charset="0"/>
              </a:rPr>
              <a:t>Appointment information is sent via email unless requested by Service member for express mail or fax </a:t>
            </a:r>
          </a:p>
          <a:p>
            <a:r>
              <a:rPr lang="en-US" sz="2400" dirty="0">
                <a:cs typeface="Times New Roman" panose="02020603050405020304" pitchFamily="18" charset="0"/>
              </a:rPr>
              <a:t>VES follows up with a phone call and email to the Service member 72 hours before appointment</a:t>
            </a:r>
          </a:p>
        </p:txBody>
      </p:sp>
      <p:sp>
        <p:nvSpPr>
          <p:cNvPr id="3" name="Slide Number Placeholder 2">
            <a:extLst>
              <a:ext uri="{FF2B5EF4-FFF2-40B4-BE49-F238E27FC236}">
                <a16:creationId xmlns:a16="http://schemas.microsoft.com/office/drawing/2014/main" id="{E8A14BD9-B31F-416F-B92B-CDD0C3A756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A8851E9-FFE7-45C5-A7A4-49561275FD1D}"/>
              </a:ext>
            </a:extLst>
          </p:cNvPr>
          <p:cNvSpPr>
            <a:spLocks noGrp="1"/>
          </p:cNvSpPr>
          <p:nvPr>
            <p:ph type="title"/>
          </p:nvPr>
        </p:nvSpPr>
        <p:spPr/>
        <p:txBody>
          <a:bodyPr>
            <a:normAutofit fontScale="90000"/>
          </a:bodyPr>
          <a:lstStyle/>
          <a:p>
            <a:r>
              <a:rPr lang="en-US" dirty="0"/>
              <a:t>Notification Process VES </a:t>
            </a:r>
          </a:p>
        </p:txBody>
      </p:sp>
    </p:spTree>
    <p:extLst>
      <p:ext uri="{BB962C8B-B14F-4D97-AF65-F5344CB8AC3E}">
        <p14:creationId xmlns:p14="http://schemas.microsoft.com/office/powerpoint/2010/main" val="114412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Clarification Request</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609600" y="914400"/>
            <a:ext cx="8077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an MDE vendor requires additional information or has questions regarding any aspect of the Exam Scheduling Request (ESR) submission, the MDE vendor will submit a clarification request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request for clarification is a communication from the examining facility, indicating that additional information about an examination request or individual contention is needed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Once a clarification request is submitted, the MDE vendor's timeliness clock stops until a response is received from VBA </a:t>
            </a:r>
          </a:p>
        </p:txBody>
      </p:sp>
      <p:sp>
        <p:nvSpPr>
          <p:cNvPr id="3" name="TextBox 2">
            <a:extLst>
              <a:ext uri="{FF2B5EF4-FFF2-40B4-BE49-F238E27FC236}">
                <a16:creationId xmlns:a16="http://schemas.microsoft.com/office/drawing/2014/main" id="{26391BBB-C810-45EC-A174-1E920670ED23}"/>
              </a:ext>
            </a:extLst>
          </p:cNvPr>
          <p:cNvSpPr txBox="1"/>
          <p:nvPr/>
        </p:nvSpPr>
        <p:spPr>
          <a:xfrm>
            <a:off x="457200" y="5715000"/>
            <a:ext cx="7010400" cy="400110"/>
          </a:xfrm>
          <a:prstGeom prst="rect">
            <a:avLst/>
          </a:prstGeom>
          <a:noFill/>
        </p:spPr>
        <p:txBody>
          <a:bodyPr wrap="square" rtlCol="0">
            <a:spAutoFit/>
          </a:bodyPr>
          <a:lstStyle/>
          <a:p>
            <a:r>
              <a:rPr lang="en-US" sz="2000" dirty="0"/>
              <a:t>III.iv.3.A.10.c Definition:  Request for Clarification </a:t>
            </a:r>
          </a:p>
        </p:txBody>
      </p:sp>
    </p:spTree>
    <p:extLst>
      <p:ext uri="{BB962C8B-B14F-4D97-AF65-F5344CB8AC3E}">
        <p14:creationId xmlns:p14="http://schemas.microsoft.com/office/powerpoint/2010/main" val="2277746867"/>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2020-09-04T21:03:27+00:00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D43A5E-8B66-45BE-B78B-6C5892679653}">
  <ds:schemaRefs>
    <ds:schemaRef ds:uri="office.server.policy"/>
  </ds:schemaRefs>
</ds:datastoreItem>
</file>

<file path=customXml/itemProps2.xml><?xml version="1.0" encoding="utf-8"?>
<ds:datastoreItem xmlns:ds="http://schemas.openxmlformats.org/officeDocument/2006/customXml" ds:itemID="{C993FA49-FC48-493C-94A2-B5BE0B839CF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4.xml><?xml version="1.0" encoding="utf-8"?>
<ds:datastoreItem xmlns:ds="http://schemas.openxmlformats.org/officeDocument/2006/customXml" ds:itemID="{93F58599-3249-40F5-9E6C-350F90D14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10478</TotalTime>
  <Words>777</Words>
  <Application>Microsoft Office PowerPoint</Application>
  <PresentationFormat>On-screen Show (4:3)</PresentationFormat>
  <Paragraphs>76</Paragraphs>
  <Slides>11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Myriad Pro</vt:lpstr>
      <vt:lpstr>10_Office Theme</vt:lpstr>
      <vt:lpstr>1_Custom Design</vt:lpstr>
      <vt:lpstr>Custom Design</vt:lpstr>
      <vt:lpstr>11_Office Theme</vt:lpstr>
      <vt:lpstr>PowerPoint Presentation</vt:lpstr>
      <vt:lpstr>Agenda </vt:lpstr>
      <vt:lpstr>PowerPoint Presentation</vt:lpstr>
      <vt:lpstr>PowerPoint Presentation</vt:lpstr>
      <vt:lpstr>PowerPoint Presentation</vt:lpstr>
      <vt:lpstr>PowerPoint Presentation</vt:lpstr>
      <vt:lpstr>Notification Process QTC </vt:lpstr>
      <vt:lpstr>Notification Process VES </vt:lpstr>
      <vt:lpstr>PowerPoint Presentation</vt:lpstr>
      <vt:lpstr>PowerPoint Presentation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Exam Related Topics PowerPoint Presentation</dc:title>
  <dc:creator>Department of Veterans Affairs, Veterans Benefits Administration, Compensation Service, STAFF</dc:creator>
  <cp:lastModifiedBy>Kathy Poole</cp:lastModifiedBy>
  <cp:revision>135</cp:revision>
  <cp:lastPrinted>2018-01-09T18:11:21Z</cp:lastPrinted>
  <dcterms:created xsi:type="dcterms:W3CDTF">2017-12-21T16:13:31Z</dcterms:created>
  <dcterms:modified xsi:type="dcterms:W3CDTF">2020-08-31T15:17:07Z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