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 id="2147483670" r:id="rId7"/>
  </p:sldMasterIdLst>
  <p:notesMasterIdLst>
    <p:notesMasterId r:id="rId28"/>
  </p:notesMasterIdLst>
  <p:sldIdLst>
    <p:sldId id="285" r:id="rId8"/>
    <p:sldId id="286" r:id="rId9"/>
    <p:sldId id="287" r:id="rId10"/>
    <p:sldId id="317" r:id="rId11"/>
    <p:sldId id="333" r:id="rId12"/>
    <p:sldId id="325" r:id="rId13"/>
    <p:sldId id="318" r:id="rId14"/>
    <p:sldId id="319" r:id="rId15"/>
    <p:sldId id="320" r:id="rId16"/>
    <p:sldId id="321" r:id="rId17"/>
    <p:sldId id="322" r:id="rId18"/>
    <p:sldId id="326" r:id="rId19"/>
    <p:sldId id="328" r:id="rId20"/>
    <p:sldId id="330" r:id="rId21"/>
    <p:sldId id="327" r:id="rId22"/>
    <p:sldId id="331" r:id="rId23"/>
    <p:sldId id="332" r:id="rId24"/>
    <p:sldId id="329" r:id="rId25"/>
    <p:sldId id="334" r:id="rId26"/>
    <p:sldId id="323"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YLVESTRE, ERIC, VBAPROV" initials="SEV" lastIdx="9" clrIdx="6">
    <p:extLst>
      <p:ext uri="{19B8F6BF-5375-455C-9EA6-DF929625EA0E}">
        <p15:presenceInfo xmlns:p15="http://schemas.microsoft.com/office/powerpoint/2012/main" userId="S::Eric.Sylvestre@va.gov::7cb78392-a160-4bdd-9e05-a37e04c6d41c" providerId="AD"/>
      </p:ext>
    </p:extLst>
  </p:cmAuthor>
  <p:cmAuthor id="1" name="Hillegas, Kevin, VBAWASH" initials="HKV" lastIdx="2" clrIdx="0">
    <p:extLst>
      <p:ext uri="{19B8F6BF-5375-455C-9EA6-DF929625EA0E}">
        <p15:presenceInfo xmlns:p15="http://schemas.microsoft.com/office/powerpoint/2012/main" userId="S::Kevin.Hillegas@va.gov::653bd8aa-5a74-498d-9e35-1f7c34201d97" providerId="AD"/>
      </p:ext>
    </p:extLst>
  </p:cmAuthor>
  <p:cmAuthor id="8" name="Leal, Karla, VBAVACO" initials="LKV" lastIdx="2" clrIdx="7">
    <p:extLst>
      <p:ext uri="{19B8F6BF-5375-455C-9EA6-DF929625EA0E}">
        <p15:presenceInfo xmlns:p15="http://schemas.microsoft.com/office/powerpoint/2012/main" userId="S::Karla.Leal@va.gov::af4b6fce-dedc-401c-b049-d3b30dcfb49b" providerId="AD"/>
      </p:ext>
    </p:extLst>
  </p:cmAuthor>
  <p:cmAuthor id="2" name="Hogan, Nancy, VBAVACO" initials="HNV" lastIdx="1" clrIdx="1">
    <p:extLst>
      <p:ext uri="{19B8F6BF-5375-455C-9EA6-DF929625EA0E}">
        <p15:presenceInfo xmlns:p15="http://schemas.microsoft.com/office/powerpoint/2012/main" userId="S::Nancy.Hogan@va.gov::39c14e54-8987-4f4a-9292-31a2f217ac94" providerId="AD"/>
      </p:ext>
    </p:extLst>
  </p:cmAuthor>
  <p:cmAuthor id="3" name="Kesselman, David, VBAVACO" initials="KDV" lastIdx="4" clrIdx="2">
    <p:extLst>
      <p:ext uri="{19B8F6BF-5375-455C-9EA6-DF929625EA0E}">
        <p15:presenceInfo xmlns:p15="http://schemas.microsoft.com/office/powerpoint/2012/main" userId="S::David.Kesselman@va.gov::b0ddeb45-f680-4960-abda-070d5e5b43c6" providerId="AD"/>
      </p:ext>
    </p:extLst>
  </p:cmAuthor>
  <p:cmAuthor id="4" name="Collins, Michelle, VBAVACO" initials="CMV" lastIdx="2" clrIdx="3">
    <p:extLst>
      <p:ext uri="{19B8F6BF-5375-455C-9EA6-DF929625EA0E}">
        <p15:presenceInfo xmlns:p15="http://schemas.microsoft.com/office/powerpoint/2012/main" userId="S::Michelle.Collins@va.gov::79e1b4f8-4316-4db1-8062-50218ff53102" providerId="AD"/>
      </p:ext>
    </p:extLst>
  </p:cmAuthor>
  <p:cmAuthor id="5" name="Cooper, Barrett E., VBAVACO" initials="CBEV" lastIdx="6" clrIdx="4">
    <p:extLst>
      <p:ext uri="{19B8F6BF-5375-455C-9EA6-DF929625EA0E}">
        <p15:presenceInfo xmlns:p15="http://schemas.microsoft.com/office/powerpoint/2012/main" userId="S::Barrett.Cooper@va.gov::5ec68546-4764-4240-aa4a-91bebaa0510e" providerId="AD"/>
      </p:ext>
    </p:extLst>
  </p:cmAuthor>
  <p:cmAuthor id="6" name="JUCO, MARYROSE L." initials="JML" lastIdx="6" clrIdx="5">
    <p:extLst>
      <p:ext uri="{19B8F6BF-5375-455C-9EA6-DF929625EA0E}">
        <p15:presenceInfo xmlns:p15="http://schemas.microsoft.com/office/powerpoint/2012/main" userId="S::MARYROSE.JUCO@va.gov::487ba2d0-b30d-48d5-b456-e5b6570ee0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3099" autoAdjust="0"/>
  </p:normalViewPr>
  <p:slideViewPr>
    <p:cSldViewPr>
      <p:cViewPr varScale="1">
        <p:scale>
          <a:sx n="92" d="100"/>
          <a:sy n="92" d="100"/>
        </p:scale>
        <p:origin x="136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8/31/2020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Some insufficient exams are easily recognized by the missing pertinent tests or information. The DRAS is responsible for requesting insufficient exams. However, delays can be avoided if the IDES MSC identifies the insufficient exam and notifies the DRAS of the possible insufficient when the exams are sent for review. </a:t>
            </a:r>
          </a:p>
          <a:p>
            <a:r>
              <a:rPr lang="en-US" sz="1200" kern="1200" dirty="0">
                <a:solidFill>
                  <a:schemeClr val="tx1"/>
                </a:solidFill>
                <a:effectLst/>
                <a:latin typeface="+mn-lt"/>
                <a:ea typeface="+mn-ea"/>
                <a:cs typeface="+mn-cs"/>
              </a:rPr>
              <a:t>The information below is to help IDES MSCs recognize important factors of examination reports.</a:t>
            </a:r>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a:t>
            </a:fld>
            <a:endParaRPr lang="en-US" dirty="0"/>
          </a:p>
        </p:txBody>
      </p:sp>
    </p:spTree>
    <p:extLst>
      <p:ext uri="{BB962C8B-B14F-4D97-AF65-F5344CB8AC3E}">
        <p14:creationId xmlns:p14="http://schemas.microsoft.com/office/powerpoint/2010/main" val="331590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Some insufficient exams are easily recognized by the missing pertinent tests or information. The DRAS is responsible for requesting insufficient exams. However, delays can be avoided if the IDES MSC identifies the insufficient exam and notifies the DRAS of the possible insufficient when the exams are sent for review. </a:t>
            </a:r>
          </a:p>
          <a:p>
            <a:r>
              <a:rPr lang="en-US" sz="1200" kern="1200" dirty="0">
                <a:solidFill>
                  <a:schemeClr val="tx1"/>
                </a:solidFill>
                <a:effectLst/>
                <a:latin typeface="+mn-lt"/>
                <a:ea typeface="+mn-ea"/>
                <a:cs typeface="+mn-cs"/>
              </a:rPr>
              <a:t>The information below is to help IDES MSCs recognize important factors of examination reports.</a:t>
            </a:r>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5</a:t>
            </a:fld>
            <a:endParaRPr lang="en-US" dirty="0"/>
          </a:p>
        </p:txBody>
      </p:sp>
    </p:spTree>
    <p:extLst>
      <p:ext uri="{BB962C8B-B14F-4D97-AF65-F5344CB8AC3E}">
        <p14:creationId xmlns:p14="http://schemas.microsoft.com/office/powerpoint/2010/main" val="147546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dirty="0">
                <a:latin typeface="+mn-lt"/>
              </a:rPr>
              <a:t>Verifying all the referred and claimed conditions were examined.</a:t>
            </a:r>
          </a:p>
          <a:p>
            <a:pPr marL="457200" lvl="1" indent="-228600" hangingPunct="0"/>
            <a:r>
              <a:rPr lang="en-US" sz="1200" dirty="0">
                <a:latin typeface="+mn-lt"/>
                <a:cs typeface="+mn-cs"/>
              </a:rPr>
              <a:t>-</a:t>
            </a:r>
            <a:r>
              <a:rPr lang="en-US" sz="2000" dirty="0">
                <a:cs typeface="Times New Roman" panose="02020603050405020304" pitchFamily="18" charset="0"/>
              </a:rPr>
              <a:t>Compare the conditions listed on the VA Form 21-0819 to the completed examination reports to find any missing exams.</a:t>
            </a:r>
          </a:p>
          <a:p>
            <a:pPr marL="457200" lvl="1" indent="-228600" hangingPunct="0"/>
            <a:r>
              <a:rPr lang="en-US" sz="2000" dirty="0">
                <a:cs typeface="Times New Roman" panose="02020603050405020304" pitchFamily="18" charset="0"/>
              </a:rPr>
              <a:t>- Compare the exam request to the completed exam reports.</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9</a:t>
            </a:fld>
            <a:endParaRPr lang="en-US" dirty="0"/>
          </a:p>
        </p:txBody>
      </p:sp>
    </p:spTree>
    <p:extLst>
      <p:ext uri="{BB962C8B-B14F-4D97-AF65-F5344CB8AC3E}">
        <p14:creationId xmlns:p14="http://schemas.microsoft.com/office/powerpoint/2010/main" val="205097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16</a:t>
            </a:fld>
            <a:endParaRPr lang="en-US" dirty="0"/>
          </a:p>
        </p:txBody>
      </p:sp>
    </p:spTree>
    <p:extLst>
      <p:ext uri="{BB962C8B-B14F-4D97-AF65-F5344CB8AC3E}">
        <p14:creationId xmlns:p14="http://schemas.microsoft.com/office/powerpoint/2010/main" val="2235515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5756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ED316-A095-4798-BA6F-ADC1D3092531}" type="datetimeFigureOut">
              <a:rPr lang="en-US" smtClean="0"/>
              <a:t>8/31/2020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8/31/2020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vaww.vrm.km.va.gov/system/templates/selfservice/va_kanew/help/agent/locale/en-US/portal/554400000001034/content/554400000033257/M21-1-Part-III-Subpart-i-Chapter-2-Section-D-Overview-of-the-Integrated-Disability-Evaluation-System-IDES-and-Initial-Claims-Development?query=IDES#7c"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6" name="Picture 4" descr="dvaseal"/>
          <p:cNvPicPr>
            <a:picLocks noChangeAspect="1" noChangeArrowheads="1"/>
          </p:cNvPicPr>
          <p:nvPr/>
        </p:nvPicPr>
        <p:blipFill>
          <a:blip r:embed="rId2"/>
          <a:srcRect/>
          <a:stretch>
            <a:fillRect/>
          </a:stretch>
        </p:blipFill>
        <p:spPr bwMode="auto">
          <a:xfrm>
            <a:off x="3886200" y="838200"/>
            <a:ext cx="1371600" cy="1371600"/>
          </a:xfrm>
          <a:prstGeom prst="rect">
            <a:avLst/>
          </a:prstGeom>
          <a:noFill/>
          <a:ln w="9525">
            <a:noFill/>
            <a:miter lim="800000"/>
            <a:headEnd/>
            <a:tailEnd/>
          </a:ln>
        </p:spPr>
      </p:pic>
      <p:sp>
        <p:nvSpPr>
          <p:cNvPr id="7" name="Title 1">
            <a:extLst>
              <a:ext uri="{FF2B5EF4-FFF2-40B4-BE49-F238E27FC236}">
                <a16:creationId xmlns:a16="http://schemas.microsoft.com/office/drawing/2014/main" id="{C55B5988-F23E-4F94-9DD3-06EB6C5BA8C3}"/>
              </a:ext>
            </a:extLst>
          </p:cNvPr>
          <p:cNvSpPr>
            <a:spLocks noGrp="1"/>
          </p:cNvSpPr>
          <p:nvPr>
            <p:ph type="ctrTitle"/>
          </p:nvPr>
        </p:nvSpPr>
        <p:spPr>
          <a:xfrm>
            <a:off x="685800" y="2568575"/>
            <a:ext cx="7772400" cy="1470025"/>
          </a:xfrm>
        </p:spPr>
        <p:txBody>
          <a:bodyPr>
            <a:normAutofit/>
          </a:bodyPr>
          <a:lstStyle/>
          <a:p>
            <a:r>
              <a:rPr lang="en-US" sz="4000" b="1" dirty="0"/>
              <a:t>Reviewing Examinations for Completeness</a:t>
            </a:r>
          </a:p>
        </p:txBody>
      </p:sp>
      <p:sp>
        <p:nvSpPr>
          <p:cNvPr id="8" name="Subtitle 2">
            <a:extLst>
              <a:ext uri="{FF2B5EF4-FFF2-40B4-BE49-F238E27FC236}">
                <a16:creationId xmlns:a16="http://schemas.microsoft.com/office/drawing/2014/main" id="{0D3B9812-E1C4-4E29-92AB-3EE20BCC3281}"/>
              </a:ext>
            </a:extLst>
          </p:cNvPr>
          <p:cNvSpPr txBox="1">
            <a:spLocks/>
          </p:cNvSpPr>
          <p:nvPr/>
        </p:nvSpPr>
        <p:spPr>
          <a:xfrm>
            <a:off x="152400" y="4953000"/>
            <a:ext cx="5486400" cy="929472"/>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solidFill>
                <a:latin typeface="+mj-lt"/>
              </a:rPr>
              <a:t>Briefed By: Mary-Rose Juco and Eric Sylvestre</a:t>
            </a:r>
          </a:p>
          <a:p>
            <a:r>
              <a:rPr lang="en-US" sz="1800">
                <a:solidFill>
                  <a:schemeClr val="tx1"/>
                </a:solidFill>
                <a:latin typeface="+mj-lt"/>
              </a:rPr>
              <a:t>Date</a:t>
            </a:r>
            <a:r>
              <a:rPr lang="en-US" sz="1800" dirty="0">
                <a:solidFill>
                  <a:schemeClr val="tx1"/>
                </a:solidFill>
                <a:latin typeface="+mj-lt"/>
              </a:rPr>
              <a:t>: August 2020</a:t>
            </a:r>
          </a:p>
        </p:txBody>
      </p:sp>
    </p:spTree>
    <p:extLst>
      <p:ext uri="{BB962C8B-B14F-4D97-AF65-F5344CB8AC3E}">
        <p14:creationId xmlns:p14="http://schemas.microsoft.com/office/powerpoint/2010/main" val="408005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Checking Exams</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10</a:t>
            </a:fld>
            <a:endParaRPr lang="en-US" dirty="0">
              <a:solidFill>
                <a:prstClr val="white"/>
              </a:solidFill>
            </a:endParaRPr>
          </a:p>
        </p:txBody>
      </p:sp>
      <p:sp>
        <p:nvSpPr>
          <p:cNvPr id="4" name="TextBox 3"/>
          <p:cNvSpPr txBox="1"/>
          <p:nvPr/>
        </p:nvSpPr>
        <p:spPr>
          <a:xfrm>
            <a:off x="400050" y="886573"/>
            <a:ext cx="7326630" cy="523220"/>
          </a:xfrm>
          <a:prstGeom prst="rect">
            <a:avLst/>
          </a:prstGeom>
          <a:noFill/>
        </p:spPr>
        <p:txBody>
          <a:bodyPr wrap="square" rtlCol="0">
            <a:spAutoFit/>
          </a:bodyPr>
          <a:lstStyle/>
          <a:p>
            <a:r>
              <a:rPr lang="en-US" sz="2800" b="1" dirty="0">
                <a:latin typeface="Calibri" panose="020F0502020204030204" pitchFamily="34" charset="0"/>
              </a:rPr>
              <a:t>Are all requested medical opinions completed?</a:t>
            </a:r>
          </a:p>
        </p:txBody>
      </p:sp>
      <p:pic>
        <p:nvPicPr>
          <p:cNvPr id="5" name="Picture 2" descr="C:\Users\vscsdwye\Desktop\check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77" y="2201646"/>
            <a:ext cx="6070283" cy="18821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vscsdwye\Desktop\check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8" y="4495800"/>
            <a:ext cx="8047990" cy="10581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95600" y="1447800"/>
            <a:ext cx="3032561" cy="461665"/>
          </a:xfrm>
          <a:prstGeom prst="rect">
            <a:avLst/>
          </a:prstGeom>
          <a:noFill/>
        </p:spPr>
        <p:txBody>
          <a:bodyPr wrap="none" rtlCol="0">
            <a:spAutoFit/>
          </a:bodyPr>
          <a:lstStyle/>
          <a:p>
            <a:r>
              <a:rPr lang="en-US" sz="2400" b="1" dirty="0"/>
              <a:t>Mental Disorders DBQ</a:t>
            </a:r>
          </a:p>
        </p:txBody>
      </p:sp>
      <p:sp>
        <p:nvSpPr>
          <p:cNvPr id="9" name="TextBox 8"/>
          <p:cNvSpPr txBox="1"/>
          <p:nvPr/>
        </p:nvSpPr>
        <p:spPr>
          <a:xfrm>
            <a:off x="2832098" y="4186535"/>
            <a:ext cx="4089581" cy="461665"/>
          </a:xfrm>
          <a:prstGeom prst="rect">
            <a:avLst/>
          </a:prstGeom>
          <a:noFill/>
        </p:spPr>
        <p:txBody>
          <a:bodyPr wrap="none" rtlCol="0">
            <a:spAutoFit/>
          </a:bodyPr>
          <a:lstStyle/>
          <a:p>
            <a:r>
              <a:rPr lang="en-US" sz="2400" b="1" dirty="0"/>
              <a:t>Hearing Loss and Tinnitus DBQ</a:t>
            </a:r>
          </a:p>
        </p:txBody>
      </p:sp>
    </p:spTree>
    <p:extLst>
      <p:ext uri="{BB962C8B-B14F-4D97-AF65-F5344CB8AC3E}">
        <p14:creationId xmlns:p14="http://schemas.microsoft.com/office/powerpoint/2010/main" val="102665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Checking Exams</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11</a:t>
            </a:fld>
            <a:endParaRPr lang="en-US" dirty="0">
              <a:solidFill>
                <a:prstClr val="white"/>
              </a:solidFill>
            </a:endParaRPr>
          </a:p>
        </p:txBody>
      </p:sp>
      <p:sp>
        <p:nvSpPr>
          <p:cNvPr id="4" name="TextBox 3"/>
          <p:cNvSpPr txBox="1"/>
          <p:nvPr/>
        </p:nvSpPr>
        <p:spPr>
          <a:xfrm>
            <a:off x="0" y="929590"/>
            <a:ext cx="7589519" cy="523220"/>
          </a:xfrm>
          <a:prstGeom prst="rect">
            <a:avLst/>
          </a:prstGeom>
          <a:noFill/>
        </p:spPr>
        <p:txBody>
          <a:bodyPr wrap="square" rtlCol="0">
            <a:spAutoFit/>
          </a:bodyPr>
          <a:lstStyle/>
          <a:p>
            <a:r>
              <a:rPr lang="en-US" sz="2800" b="1" dirty="0"/>
              <a:t>      Did they include all accessory information?</a:t>
            </a:r>
          </a:p>
        </p:txBody>
      </p:sp>
      <p:pic>
        <p:nvPicPr>
          <p:cNvPr id="5" name="Picture 3" descr="C:\Users\vscsdwye\Desktop\check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 y="2107519"/>
            <a:ext cx="8265478" cy="5429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40819" y="1784009"/>
            <a:ext cx="1890261" cy="461665"/>
          </a:xfrm>
          <a:prstGeom prst="rect">
            <a:avLst/>
          </a:prstGeom>
          <a:noFill/>
        </p:spPr>
        <p:txBody>
          <a:bodyPr wrap="none" rtlCol="0">
            <a:spAutoFit/>
          </a:bodyPr>
          <a:lstStyle/>
          <a:p>
            <a:r>
              <a:rPr lang="en-US" sz="2400" b="1" dirty="0"/>
              <a:t>Arthritis DBQ</a:t>
            </a:r>
          </a:p>
        </p:txBody>
      </p:sp>
      <p:pic>
        <p:nvPicPr>
          <p:cNvPr id="8" name="Picture 2" descr="C:\Users\vscsdwye\Desktop\check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16" y="3545537"/>
            <a:ext cx="7813362" cy="22885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34101" y="3082940"/>
            <a:ext cx="2712409" cy="461665"/>
          </a:xfrm>
          <a:prstGeom prst="rect">
            <a:avLst/>
          </a:prstGeom>
          <a:noFill/>
        </p:spPr>
        <p:txBody>
          <a:bodyPr wrap="none" rtlCol="0">
            <a:spAutoFit/>
          </a:bodyPr>
          <a:lstStyle/>
          <a:p>
            <a:r>
              <a:rPr lang="en-US" sz="2400" b="1" dirty="0"/>
              <a:t>Eye Conditions DBQ</a:t>
            </a:r>
          </a:p>
        </p:txBody>
      </p:sp>
    </p:spTree>
    <p:extLst>
      <p:ext uri="{BB962C8B-B14F-4D97-AF65-F5344CB8AC3E}">
        <p14:creationId xmlns:p14="http://schemas.microsoft.com/office/powerpoint/2010/main" val="401591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Checking Exams</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12</a:t>
            </a:fld>
            <a:endParaRPr lang="en-US" dirty="0">
              <a:solidFill>
                <a:prstClr val="white"/>
              </a:solidFill>
            </a:endParaRPr>
          </a:p>
        </p:txBody>
      </p:sp>
      <p:sp>
        <p:nvSpPr>
          <p:cNvPr id="4" name="TextBox 3"/>
          <p:cNvSpPr txBox="1"/>
          <p:nvPr/>
        </p:nvSpPr>
        <p:spPr>
          <a:xfrm>
            <a:off x="533400" y="838200"/>
            <a:ext cx="5029200" cy="523220"/>
          </a:xfrm>
          <a:prstGeom prst="rect">
            <a:avLst/>
          </a:prstGeom>
          <a:noFill/>
        </p:spPr>
        <p:txBody>
          <a:bodyPr wrap="square" rtlCol="0">
            <a:spAutoFit/>
          </a:bodyPr>
          <a:lstStyle/>
          <a:p>
            <a:r>
              <a:rPr lang="en-US" sz="2800" b="1" dirty="0"/>
              <a:t>Commonly Missing Information:</a:t>
            </a:r>
          </a:p>
        </p:txBody>
      </p:sp>
      <p:sp>
        <p:nvSpPr>
          <p:cNvPr id="3" name="TextBox 2">
            <a:extLst>
              <a:ext uri="{FF2B5EF4-FFF2-40B4-BE49-F238E27FC236}">
                <a16:creationId xmlns:a16="http://schemas.microsoft.com/office/drawing/2014/main" id="{8A58EC9C-4A42-4A60-A982-7F92B8ADBAA3}"/>
              </a:ext>
            </a:extLst>
          </p:cNvPr>
          <p:cNvSpPr txBox="1"/>
          <p:nvPr/>
        </p:nvSpPr>
        <p:spPr>
          <a:xfrm>
            <a:off x="304800" y="1371600"/>
            <a:ext cx="8382000" cy="1461939"/>
          </a:xfrm>
          <a:prstGeom prst="rect">
            <a:avLst/>
          </a:prstGeom>
          <a:noFill/>
        </p:spPr>
        <p:txBody>
          <a:bodyPr wrap="square" rtlCol="0">
            <a:spAutoFit/>
          </a:bodyPr>
          <a:lstStyle/>
          <a:p>
            <a:pPr marL="285750" indent="-285750">
              <a:buFont typeface="Arial" panose="020B0604020202020204" pitchFamily="34" charset="0"/>
              <a:buChar char="•"/>
            </a:pPr>
            <a:r>
              <a:rPr lang="en-US" sz="2300" dirty="0"/>
              <a:t>Pulmonary Function Testing (PFT) (Respiratory DBQs)</a:t>
            </a:r>
          </a:p>
          <a:p>
            <a:pPr marL="742950" lvl="1" indent="-285750">
              <a:buFont typeface="Arial" panose="020B0604020202020204" pitchFamily="34" charset="0"/>
              <a:buChar char="•"/>
            </a:pPr>
            <a:r>
              <a:rPr lang="en-US" sz="2300" dirty="0"/>
              <a:t>Was the test performed? If not, does the examiner provide a valid rationale why?</a:t>
            </a:r>
          </a:p>
          <a:p>
            <a:pPr marL="742950" lvl="1" indent="-285750">
              <a:buFont typeface="Arial" panose="020B0604020202020204" pitchFamily="34" charset="0"/>
              <a:buChar char="•"/>
            </a:pPr>
            <a:endParaRPr lang="en-US" sz="2000" dirty="0"/>
          </a:p>
        </p:txBody>
      </p:sp>
      <p:grpSp>
        <p:nvGrpSpPr>
          <p:cNvPr id="11" name="Group 10">
            <a:extLst>
              <a:ext uri="{FF2B5EF4-FFF2-40B4-BE49-F238E27FC236}">
                <a16:creationId xmlns:a16="http://schemas.microsoft.com/office/drawing/2014/main" id="{0A63A6AC-B321-4564-B758-29FA3ED12774}"/>
              </a:ext>
            </a:extLst>
          </p:cNvPr>
          <p:cNvGrpSpPr/>
          <p:nvPr/>
        </p:nvGrpSpPr>
        <p:grpSpPr>
          <a:xfrm>
            <a:off x="2590800" y="2495969"/>
            <a:ext cx="5810250" cy="3523831"/>
            <a:chOff x="2438400" y="198120"/>
            <a:chExt cx="8046720" cy="6234215"/>
          </a:xfrm>
        </p:grpSpPr>
        <p:pic>
          <p:nvPicPr>
            <p:cNvPr id="12" name="Picture 11">
              <a:extLst>
                <a:ext uri="{FF2B5EF4-FFF2-40B4-BE49-F238E27FC236}">
                  <a16:creationId xmlns:a16="http://schemas.microsoft.com/office/drawing/2014/main" id="{364BAC40-FBD9-44FA-B622-99A95EE990CE}"/>
                </a:ext>
              </a:extLst>
            </p:cNvPr>
            <p:cNvPicPr/>
            <p:nvPr/>
          </p:nvPicPr>
          <p:blipFill>
            <a:blip r:embed="rId2">
              <a:extLst>
                <a:ext uri="{28A0092B-C50C-407E-A947-70E740481C1C}">
                  <a14:useLocalDpi xmlns:a14="http://schemas.microsoft.com/office/drawing/2010/main" val="0"/>
                </a:ext>
              </a:extLst>
            </a:blip>
            <a:stretch>
              <a:fillRect/>
            </a:stretch>
          </p:blipFill>
          <p:spPr>
            <a:xfrm>
              <a:off x="2438400" y="198120"/>
              <a:ext cx="8046720" cy="2486977"/>
            </a:xfrm>
            <a:prstGeom prst="rect">
              <a:avLst/>
            </a:prstGeom>
          </p:spPr>
        </p:pic>
        <p:pic>
          <p:nvPicPr>
            <p:cNvPr id="13" name="Content Placeholder 5">
              <a:extLst>
                <a:ext uri="{FF2B5EF4-FFF2-40B4-BE49-F238E27FC236}">
                  <a16:creationId xmlns:a16="http://schemas.microsoft.com/office/drawing/2014/main" id="{3A5C04B7-35E7-476B-B27A-882C64092AF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41648" y="2688487"/>
              <a:ext cx="8040223" cy="3743848"/>
            </a:xfrm>
            <a:prstGeom prst="rect">
              <a:avLst/>
            </a:prstGeom>
          </p:spPr>
        </p:pic>
      </p:grpSp>
    </p:spTree>
    <p:extLst>
      <p:ext uri="{BB962C8B-B14F-4D97-AF65-F5344CB8AC3E}">
        <p14:creationId xmlns:p14="http://schemas.microsoft.com/office/powerpoint/2010/main" val="255172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Checking Exams</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13</a:t>
            </a:fld>
            <a:endParaRPr lang="en-US" dirty="0">
              <a:solidFill>
                <a:prstClr val="white"/>
              </a:solidFill>
            </a:endParaRPr>
          </a:p>
        </p:txBody>
      </p:sp>
      <p:sp>
        <p:nvSpPr>
          <p:cNvPr id="4" name="TextBox 3"/>
          <p:cNvSpPr txBox="1"/>
          <p:nvPr/>
        </p:nvSpPr>
        <p:spPr>
          <a:xfrm>
            <a:off x="533400" y="789225"/>
            <a:ext cx="6324600" cy="523220"/>
          </a:xfrm>
          <a:prstGeom prst="rect">
            <a:avLst/>
          </a:prstGeom>
          <a:noFill/>
        </p:spPr>
        <p:txBody>
          <a:bodyPr wrap="square" rtlCol="0">
            <a:spAutoFit/>
          </a:bodyPr>
          <a:lstStyle/>
          <a:p>
            <a:r>
              <a:rPr lang="en-US" sz="2800" b="1" dirty="0"/>
              <a:t>Commonly Missing Information (cont’d):</a:t>
            </a:r>
          </a:p>
        </p:txBody>
      </p:sp>
      <p:sp>
        <p:nvSpPr>
          <p:cNvPr id="3" name="TextBox 2">
            <a:extLst>
              <a:ext uri="{FF2B5EF4-FFF2-40B4-BE49-F238E27FC236}">
                <a16:creationId xmlns:a16="http://schemas.microsoft.com/office/drawing/2014/main" id="{8A58EC9C-4A42-4A60-A982-7F92B8ADBAA3}"/>
              </a:ext>
            </a:extLst>
          </p:cNvPr>
          <p:cNvSpPr txBox="1"/>
          <p:nvPr/>
        </p:nvSpPr>
        <p:spPr>
          <a:xfrm>
            <a:off x="304800" y="1219200"/>
            <a:ext cx="83820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Comorbid Delineation (Mental/TBI)</a:t>
            </a:r>
          </a:p>
          <a:p>
            <a:pPr marL="742950" lvl="1" indent="-285750">
              <a:buFont typeface="Arial" panose="020B0604020202020204" pitchFamily="34" charset="0"/>
              <a:buChar char="•"/>
            </a:pPr>
            <a:r>
              <a:rPr lang="en-US" sz="2000" dirty="0"/>
              <a:t>Either the mental exam or the TBI exam should contain a medical opinion from the examiner (usually the mental exam) as to whether symptoms of the two conditions overlap. When a TBI has been diagnosed, ensure the mental examiner notates and acknowledges this; it’s common for a TBI exam to be completed after the mental, therefore the examiner may answer “not applicable” as they’re unaware of the TBI results</a:t>
            </a:r>
          </a:p>
        </p:txBody>
      </p:sp>
      <p:pic>
        <p:nvPicPr>
          <p:cNvPr id="5" name="Picture 4">
            <a:extLst>
              <a:ext uri="{FF2B5EF4-FFF2-40B4-BE49-F238E27FC236}">
                <a16:creationId xmlns:a16="http://schemas.microsoft.com/office/drawing/2014/main" id="{ECCF87C0-3978-43AE-A0D0-6C314B7D47FB}"/>
              </a:ext>
            </a:extLst>
          </p:cNvPr>
          <p:cNvPicPr>
            <a:picLocks noChangeAspect="1"/>
          </p:cNvPicPr>
          <p:nvPr/>
        </p:nvPicPr>
        <p:blipFill>
          <a:blip r:embed="rId2"/>
          <a:stretch>
            <a:fillRect/>
          </a:stretch>
        </p:blipFill>
        <p:spPr>
          <a:xfrm>
            <a:off x="1447800" y="3886200"/>
            <a:ext cx="7067550" cy="2114550"/>
          </a:xfrm>
          <a:prstGeom prst="rect">
            <a:avLst/>
          </a:prstGeom>
        </p:spPr>
      </p:pic>
    </p:spTree>
    <p:extLst>
      <p:ext uri="{BB962C8B-B14F-4D97-AF65-F5344CB8AC3E}">
        <p14:creationId xmlns:p14="http://schemas.microsoft.com/office/powerpoint/2010/main" val="2767992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Checking Exams</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14</a:t>
            </a:fld>
            <a:endParaRPr lang="en-US" dirty="0">
              <a:solidFill>
                <a:prstClr val="white"/>
              </a:solidFill>
            </a:endParaRPr>
          </a:p>
        </p:txBody>
      </p:sp>
      <p:sp>
        <p:nvSpPr>
          <p:cNvPr id="4" name="TextBox 3"/>
          <p:cNvSpPr txBox="1"/>
          <p:nvPr/>
        </p:nvSpPr>
        <p:spPr>
          <a:xfrm>
            <a:off x="609600" y="828318"/>
            <a:ext cx="6324600" cy="523220"/>
          </a:xfrm>
          <a:prstGeom prst="rect">
            <a:avLst/>
          </a:prstGeom>
          <a:noFill/>
        </p:spPr>
        <p:txBody>
          <a:bodyPr wrap="square" rtlCol="0">
            <a:spAutoFit/>
          </a:bodyPr>
          <a:lstStyle/>
          <a:p>
            <a:r>
              <a:rPr lang="en-US" sz="2800" b="1" dirty="0"/>
              <a:t>Commonly Missing Information (cont’d):</a:t>
            </a:r>
          </a:p>
        </p:txBody>
      </p:sp>
      <p:sp>
        <p:nvSpPr>
          <p:cNvPr id="3" name="TextBox 2">
            <a:extLst>
              <a:ext uri="{FF2B5EF4-FFF2-40B4-BE49-F238E27FC236}">
                <a16:creationId xmlns:a16="http://schemas.microsoft.com/office/drawing/2014/main" id="{8A58EC9C-4A42-4A60-A982-7F92B8ADBAA3}"/>
              </a:ext>
            </a:extLst>
          </p:cNvPr>
          <p:cNvSpPr txBox="1"/>
          <p:nvPr/>
        </p:nvSpPr>
        <p:spPr>
          <a:xfrm>
            <a:off x="304800" y="1636455"/>
            <a:ext cx="8382000" cy="2800767"/>
          </a:xfrm>
          <a:prstGeom prst="rect">
            <a:avLst/>
          </a:prstGeom>
          <a:noFill/>
        </p:spPr>
        <p:txBody>
          <a:bodyPr wrap="square" rtlCol="0">
            <a:spAutoFit/>
          </a:bodyPr>
          <a:lstStyle/>
          <a:p>
            <a:pPr marL="285750" indent="-285750">
              <a:buFont typeface="Arial" panose="020B0604020202020204" pitchFamily="34" charset="0"/>
              <a:buChar char="•"/>
            </a:pPr>
            <a:r>
              <a:rPr lang="en-US" sz="2200" dirty="0"/>
              <a:t>ROMs, Deluca, Mitchell, and Functional Impact (All Joint DBQs – Ankle, Knee, etc.)</a:t>
            </a:r>
          </a:p>
          <a:p>
            <a:pPr marL="742950" lvl="1" indent="-285750">
              <a:buFont typeface="Arial" panose="020B0604020202020204" pitchFamily="34" charset="0"/>
              <a:buChar char="•"/>
            </a:pPr>
            <a:r>
              <a:rPr lang="en-US" sz="2200" dirty="0"/>
              <a:t>Are all Range of Motion findings present?</a:t>
            </a:r>
          </a:p>
          <a:p>
            <a:pPr marL="742950" lvl="1" indent="-285750">
              <a:buFont typeface="Arial" panose="020B0604020202020204" pitchFamily="34" charset="0"/>
              <a:buChar char="•"/>
            </a:pPr>
            <a:r>
              <a:rPr lang="en-US" sz="2200" dirty="0"/>
              <a:t>Occasionally the examiner will not be able to examine ROMs due to significant injuries requiring re-examination at a later date</a:t>
            </a:r>
          </a:p>
          <a:p>
            <a:pPr marL="742950" lvl="1" indent="-285750">
              <a:buFont typeface="Arial" panose="020B0604020202020204" pitchFamily="34" charset="0"/>
              <a:buChar char="•"/>
            </a:pPr>
            <a:r>
              <a:rPr lang="en-US" sz="2200" dirty="0"/>
              <a:t>If a diagnosis is strictly pain related, (e.g. “lower back pain”, “dorsalgia”, “cervicalgia”) please ensure the “Functional Impact” section is completed</a:t>
            </a:r>
          </a:p>
        </p:txBody>
      </p:sp>
      <p:pic>
        <p:nvPicPr>
          <p:cNvPr id="7" name="Picture 6">
            <a:extLst>
              <a:ext uri="{FF2B5EF4-FFF2-40B4-BE49-F238E27FC236}">
                <a16:creationId xmlns:a16="http://schemas.microsoft.com/office/drawing/2014/main" id="{EA88300A-5F29-446B-8AFE-136B43182B8F}"/>
              </a:ext>
            </a:extLst>
          </p:cNvPr>
          <p:cNvPicPr>
            <a:picLocks noChangeAspect="1"/>
          </p:cNvPicPr>
          <p:nvPr/>
        </p:nvPicPr>
        <p:blipFill>
          <a:blip r:embed="rId2"/>
          <a:stretch>
            <a:fillRect/>
          </a:stretch>
        </p:blipFill>
        <p:spPr>
          <a:xfrm>
            <a:off x="1062037" y="4610100"/>
            <a:ext cx="7019925" cy="1181100"/>
          </a:xfrm>
          <a:prstGeom prst="rect">
            <a:avLst/>
          </a:prstGeom>
        </p:spPr>
      </p:pic>
    </p:spTree>
    <p:extLst>
      <p:ext uri="{BB962C8B-B14F-4D97-AF65-F5344CB8AC3E}">
        <p14:creationId xmlns:p14="http://schemas.microsoft.com/office/powerpoint/2010/main" val="1818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Checking Exams</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15</a:t>
            </a:fld>
            <a:endParaRPr lang="en-US" dirty="0">
              <a:solidFill>
                <a:prstClr val="white"/>
              </a:solidFill>
            </a:endParaRPr>
          </a:p>
        </p:txBody>
      </p:sp>
      <p:sp>
        <p:nvSpPr>
          <p:cNvPr id="4" name="TextBox 3"/>
          <p:cNvSpPr txBox="1"/>
          <p:nvPr/>
        </p:nvSpPr>
        <p:spPr>
          <a:xfrm>
            <a:off x="533400" y="762000"/>
            <a:ext cx="6324600" cy="523220"/>
          </a:xfrm>
          <a:prstGeom prst="rect">
            <a:avLst/>
          </a:prstGeom>
          <a:noFill/>
        </p:spPr>
        <p:txBody>
          <a:bodyPr wrap="square" rtlCol="0">
            <a:spAutoFit/>
          </a:bodyPr>
          <a:lstStyle/>
          <a:p>
            <a:r>
              <a:rPr lang="en-US" sz="2800" b="1" dirty="0"/>
              <a:t>Commonly Missing Information (cont’d):</a:t>
            </a:r>
          </a:p>
        </p:txBody>
      </p:sp>
      <p:sp>
        <p:nvSpPr>
          <p:cNvPr id="3" name="TextBox 2">
            <a:extLst>
              <a:ext uri="{FF2B5EF4-FFF2-40B4-BE49-F238E27FC236}">
                <a16:creationId xmlns:a16="http://schemas.microsoft.com/office/drawing/2014/main" id="{8A58EC9C-4A42-4A60-A982-7F92B8ADBAA3}"/>
              </a:ext>
            </a:extLst>
          </p:cNvPr>
          <p:cNvSpPr txBox="1"/>
          <p:nvPr/>
        </p:nvSpPr>
        <p:spPr>
          <a:xfrm>
            <a:off x="152400" y="1295400"/>
            <a:ext cx="8534400" cy="2462213"/>
          </a:xfrm>
          <a:prstGeom prst="rect">
            <a:avLst/>
          </a:prstGeom>
          <a:noFill/>
        </p:spPr>
        <p:txBody>
          <a:bodyPr wrap="square" rtlCol="0">
            <a:spAutoFit/>
          </a:bodyPr>
          <a:lstStyle/>
          <a:p>
            <a:pPr marL="742950" lvl="1" indent="-285750">
              <a:buFont typeface="Arial" panose="020B0604020202020204" pitchFamily="34" charset="0"/>
              <a:buChar char="•"/>
            </a:pPr>
            <a:r>
              <a:rPr lang="en-US" sz="2200" dirty="0"/>
              <a:t>Bruxism – this is not a stand-alone SC disability.  The examiner has to provide etiology</a:t>
            </a:r>
          </a:p>
          <a:p>
            <a:pPr marL="742950" lvl="1" indent="-285750">
              <a:buFont typeface="Arial" panose="020B0604020202020204" pitchFamily="34" charset="0"/>
              <a:buChar char="•"/>
            </a:pPr>
            <a:endParaRPr lang="en-US" sz="2200" dirty="0"/>
          </a:p>
          <a:p>
            <a:pPr marL="742950" lvl="1" indent="-285750">
              <a:buFont typeface="Arial" panose="020B0604020202020204" pitchFamily="34" charset="0"/>
              <a:buChar char="•"/>
            </a:pPr>
            <a:r>
              <a:rPr lang="en-US" sz="2200" dirty="0"/>
              <a:t>Heart examination – metabolic equivalents of task (METS) is required. If the Veteran has comorbid conditions that prevents the examiner from estimating the METS, then the examiner must indicate why a METS could not be performed</a:t>
            </a:r>
          </a:p>
        </p:txBody>
      </p:sp>
      <p:pic>
        <p:nvPicPr>
          <p:cNvPr id="5" name="Picture 4">
            <a:extLst>
              <a:ext uri="{FF2B5EF4-FFF2-40B4-BE49-F238E27FC236}">
                <a16:creationId xmlns:a16="http://schemas.microsoft.com/office/drawing/2014/main" id="{068142AD-0D7F-4321-8034-D8F9DDA89E3E}"/>
              </a:ext>
            </a:extLst>
          </p:cNvPr>
          <p:cNvPicPr>
            <a:picLocks noChangeAspect="1"/>
          </p:cNvPicPr>
          <p:nvPr/>
        </p:nvPicPr>
        <p:blipFill>
          <a:blip r:embed="rId2"/>
          <a:stretch>
            <a:fillRect/>
          </a:stretch>
        </p:blipFill>
        <p:spPr>
          <a:xfrm>
            <a:off x="90126" y="3834045"/>
            <a:ext cx="8901474" cy="1728555"/>
          </a:xfrm>
          <a:prstGeom prst="rect">
            <a:avLst/>
          </a:prstGeom>
        </p:spPr>
      </p:pic>
      <p:sp>
        <p:nvSpPr>
          <p:cNvPr id="8" name="TextBox 7">
            <a:extLst>
              <a:ext uri="{FF2B5EF4-FFF2-40B4-BE49-F238E27FC236}">
                <a16:creationId xmlns:a16="http://schemas.microsoft.com/office/drawing/2014/main" id="{EF9FFD18-E148-4576-AE3D-784F649377BC}"/>
              </a:ext>
            </a:extLst>
          </p:cNvPr>
          <p:cNvSpPr txBox="1"/>
          <p:nvPr/>
        </p:nvSpPr>
        <p:spPr>
          <a:xfrm>
            <a:off x="-304800" y="3251992"/>
            <a:ext cx="8534400" cy="923330"/>
          </a:xfrm>
          <a:prstGeom prst="rect">
            <a:avLst/>
          </a:prstGeom>
          <a:noFill/>
        </p:spPr>
        <p:txBody>
          <a:bodyPr wrap="square" rtlCol="0">
            <a:spAutoFit/>
          </a:bodyPr>
          <a:lstStyle/>
          <a:p>
            <a:pPr lvl="1"/>
            <a:endParaRPr lang="en-US" b="1" dirty="0"/>
          </a:p>
          <a:p>
            <a:pPr marL="742950" lvl="1" indent="-285750">
              <a:buFont typeface="Arial" panose="020B0604020202020204" pitchFamily="34" charset="0"/>
              <a:buChar char="•"/>
            </a:pPr>
            <a:endParaRPr lang="en-US" dirty="0">
              <a:solidFill>
                <a:schemeClr val="tx2"/>
              </a:solidFill>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83876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Checking Exams</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16</a:t>
            </a:fld>
            <a:endParaRPr lang="en-US" dirty="0">
              <a:solidFill>
                <a:prstClr val="white"/>
              </a:solidFill>
            </a:endParaRPr>
          </a:p>
        </p:txBody>
      </p:sp>
      <p:sp>
        <p:nvSpPr>
          <p:cNvPr id="4" name="TextBox 3"/>
          <p:cNvSpPr txBox="1"/>
          <p:nvPr/>
        </p:nvSpPr>
        <p:spPr>
          <a:xfrm>
            <a:off x="609600" y="762000"/>
            <a:ext cx="6324600" cy="523220"/>
          </a:xfrm>
          <a:prstGeom prst="rect">
            <a:avLst/>
          </a:prstGeom>
          <a:noFill/>
        </p:spPr>
        <p:txBody>
          <a:bodyPr wrap="square" rtlCol="0">
            <a:spAutoFit/>
          </a:bodyPr>
          <a:lstStyle/>
          <a:p>
            <a:r>
              <a:rPr lang="en-US" sz="2800" b="1" dirty="0"/>
              <a:t>Commonly Missing Information (cont’d):</a:t>
            </a:r>
          </a:p>
        </p:txBody>
      </p:sp>
      <p:sp>
        <p:nvSpPr>
          <p:cNvPr id="3" name="TextBox 2">
            <a:extLst>
              <a:ext uri="{FF2B5EF4-FFF2-40B4-BE49-F238E27FC236}">
                <a16:creationId xmlns:a16="http://schemas.microsoft.com/office/drawing/2014/main" id="{8A58EC9C-4A42-4A60-A982-7F92B8ADBAA3}"/>
              </a:ext>
            </a:extLst>
          </p:cNvPr>
          <p:cNvSpPr txBox="1"/>
          <p:nvPr/>
        </p:nvSpPr>
        <p:spPr>
          <a:xfrm>
            <a:off x="152400" y="1295400"/>
            <a:ext cx="8534400" cy="1323439"/>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t>Eye examination - visual field testing using Goldmann Kinetic Perimetry or other perimetric devices.  If exam was not performed using the proper testing or not recorded on a standard Goldmann Chart, exam is insufficient</a:t>
            </a:r>
          </a:p>
        </p:txBody>
      </p:sp>
      <p:pic>
        <p:nvPicPr>
          <p:cNvPr id="5" name="Picture 4">
            <a:extLst>
              <a:ext uri="{FF2B5EF4-FFF2-40B4-BE49-F238E27FC236}">
                <a16:creationId xmlns:a16="http://schemas.microsoft.com/office/drawing/2014/main" id="{2AA1C1A7-F98A-408F-9174-E171981C4228}"/>
              </a:ext>
            </a:extLst>
          </p:cNvPr>
          <p:cNvPicPr>
            <a:picLocks noChangeAspect="1"/>
          </p:cNvPicPr>
          <p:nvPr/>
        </p:nvPicPr>
        <p:blipFill>
          <a:blip r:embed="rId3"/>
          <a:stretch>
            <a:fillRect/>
          </a:stretch>
        </p:blipFill>
        <p:spPr>
          <a:xfrm>
            <a:off x="259080" y="2519829"/>
            <a:ext cx="8458200" cy="3576171"/>
          </a:xfrm>
          <a:prstGeom prst="rect">
            <a:avLst/>
          </a:prstGeom>
        </p:spPr>
      </p:pic>
    </p:spTree>
    <p:extLst>
      <p:ext uri="{BB962C8B-B14F-4D97-AF65-F5344CB8AC3E}">
        <p14:creationId xmlns:p14="http://schemas.microsoft.com/office/powerpoint/2010/main" val="72517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25E55B-3E78-4ED2-B214-71261D85696D}"/>
              </a:ext>
            </a:extLst>
          </p:cNvPr>
          <p:cNvSpPr>
            <a:spLocks noGrp="1"/>
          </p:cNvSpPr>
          <p:nvPr>
            <p:ph idx="1"/>
          </p:nvPr>
        </p:nvSpPr>
        <p:spPr>
          <a:xfrm>
            <a:off x="457200" y="990600"/>
            <a:ext cx="8229600" cy="4876800"/>
          </a:xfrm>
        </p:spPr>
        <p:txBody>
          <a:bodyPr>
            <a:normAutofit fontScale="32500" lnSpcReduction="20000"/>
          </a:bodyPr>
          <a:lstStyle/>
          <a:p>
            <a:r>
              <a:rPr lang="en-US" sz="7400" dirty="0"/>
              <a:t>Per </a:t>
            </a:r>
            <a:r>
              <a:rPr lang="en-US" sz="7400" dirty="0">
                <a:hlinkClick r:id="rId2"/>
              </a:rPr>
              <a:t>M21-1III.i.2.D.7.c</a:t>
            </a:r>
            <a:r>
              <a:rPr lang="en-US" sz="7400" dirty="0"/>
              <a:t>, MSCs must ensure that all parts of an IDES exam are completed before the Medical Evaluation Stage can be closed </a:t>
            </a:r>
          </a:p>
          <a:p>
            <a:pPr marL="0" indent="0">
              <a:buNone/>
            </a:pPr>
            <a:r>
              <a:rPr lang="en-US" sz="7400" dirty="0"/>
              <a:t>  </a:t>
            </a:r>
          </a:p>
          <a:p>
            <a:pPr marL="0" indent="0">
              <a:buNone/>
            </a:pPr>
            <a:r>
              <a:rPr lang="en-US" sz="7400" dirty="0"/>
              <a:t>Exam results should be deemed complete only when: </a:t>
            </a:r>
          </a:p>
          <a:p>
            <a:pPr marL="0" indent="0">
              <a:buNone/>
            </a:pPr>
            <a:endParaRPr lang="en-US" sz="7400" dirty="0"/>
          </a:p>
          <a:p>
            <a:r>
              <a:rPr lang="en-US" sz="7400" dirty="0"/>
              <a:t>All claimed and referred conditions have been addressed </a:t>
            </a:r>
          </a:p>
          <a:p>
            <a:r>
              <a:rPr lang="en-US" sz="7400" dirty="0"/>
              <a:t>All DBQs indicated on the exam request have been returned </a:t>
            </a:r>
          </a:p>
          <a:p>
            <a:r>
              <a:rPr lang="en-US" sz="7400" dirty="0"/>
              <a:t>All DBQs identified as required on the SHA DBQ have been returned, and </a:t>
            </a:r>
          </a:p>
          <a:p>
            <a:r>
              <a:rPr lang="en-US" sz="7400" dirty="0"/>
              <a:t>All parts of the DBQ (to include required testing) have been returned </a:t>
            </a:r>
          </a:p>
          <a:p>
            <a:endParaRPr lang="en-US" dirty="0"/>
          </a:p>
        </p:txBody>
      </p:sp>
      <p:sp>
        <p:nvSpPr>
          <p:cNvPr id="3" name="Slide Number Placeholder 2">
            <a:extLst>
              <a:ext uri="{FF2B5EF4-FFF2-40B4-BE49-F238E27FC236}">
                <a16:creationId xmlns:a16="http://schemas.microsoft.com/office/drawing/2014/main" id="{CDDCEFCC-2D0B-4B04-A768-F8CDB2192016}"/>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sp>
        <p:nvSpPr>
          <p:cNvPr id="4" name="Title 3">
            <a:extLst>
              <a:ext uri="{FF2B5EF4-FFF2-40B4-BE49-F238E27FC236}">
                <a16:creationId xmlns:a16="http://schemas.microsoft.com/office/drawing/2014/main" id="{E413928D-E36A-493C-B176-A8E3A9647E13}"/>
              </a:ext>
            </a:extLst>
          </p:cNvPr>
          <p:cNvSpPr>
            <a:spLocks noGrp="1"/>
          </p:cNvSpPr>
          <p:nvPr>
            <p:ph type="title"/>
          </p:nvPr>
        </p:nvSpPr>
        <p:spPr>
          <a:xfrm>
            <a:off x="0" y="-76200"/>
            <a:ext cx="9144000" cy="731520"/>
          </a:xfrm>
        </p:spPr>
        <p:txBody>
          <a:bodyPr>
            <a:normAutofit fontScale="90000"/>
          </a:bodyPr>
          <a:lstStyle/>
          <a:p>
            <a:r>
              <a:rPr lang="en-US" dirty="0"/>
              <a:t>Manual Reminder</a:t>
            </a:r>
          </a:p>
        </p:txBody>
      </p:sp>
    </p:spTree>
    <p:extLst>
      <p:ext uri="{BB962C8B-B14F-4D97-AF65-F5344CB8AC3E}">
        <p14:creationId xmlns:p14="http://schemas.microsoft.com/office/powerpoint/2010/main" val="35651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House Keeping Reminders</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18</a:t>
            </a:fld>
            <a:endParaRPr lang="en-US" dirty="0">
              <a:solidFill>
                <a:prstClr val="white"/>
              </a:solidFill>
            </a:endParaRPr>
          </a:p>
        </p:txBody>
      </p:sp>
      <p:sp>
        <p:nvSpPr>
          <p:cNvPr id="3" name="TextBox 2">
            <a:extLst>
              <a:ext uri="{FF2B5EF4-FFF2-40B4-BE49-F238E27FC236}">
                <a16:creationId xmlns:a16="http://schemas.microsoft.com/office/drawing/2014/main" id="{8A58EC9C-4A42-4A60-A982-7F92B8ADBAA3}"/>
              </a:ext>
            </a:extLst>
          </p:cNvPr>
          <p:cNvSpPr txBox="1"/>
          <p:nvPr/>
        </p:nvSpPr>
        <p:spPr>
          <a:xfrm>
            <a:off x="304800" y="696817"/>
            <a:ext cx="8382000" cy="5663089"/>
          </a:xfrm>
          <a:prstGeom prst="rect">
            <a:avLst/>
          </a:prstGeom>
          <a:noFill/>
        </p:spPr>
        <p:txBody>
          <a:bodyPr wrap="square" rtlCol="0">
            <a:spAutoFit/>
          </a:bodyPr>
          <a:lstStyle/>
          <a:p>
            <a:pPr marL="285750" indent="-285750">
              <a:buFont typeface="Arial" panose="020B0604020202020204" pitchFamily="34" charset="0"/>
              <a:buChar char="•"/>
            </a:pPr>
            <a:r>
              <a:rPr lang="en-US" sz="2400" dirty="0"/>
              <a:t>Whenever possible, encourage the Service member to consolidate claimed issues </a:t>
            </a:r>
          </a:p>
          <a:p>
            <a:endParaRPr lang="en-US" sz="2400" dirty="0"/>
          </a:p>
          <a:p>
            <a:pPr marL="742950" lvl="1" indent="-285750">
              <a:buFont typeface="Arial" panose="020B0604020202020204" pitchFamily="34" charset="0"/>
              <a:buChar char="•"/>
            </a:pPr>
            <a:r>
              <a:rPr lang="en-US" sz="2400" b="1" dirty="0"/>
              <a:t>Example</a:t>
            </a:r>
            <a:r>
              <a:rPr lang="en-US" sz="2400" dirty="0"/>
              <a:t>: back pain, dorsalgia, and lumbago all typically refer to the same thing and might all be listed on a 526EZ. A best practice would be to only list one of these issues on the claim form or list as (lumbago claimed as dorsalgia and backpain)</a:t>
            </a:r>
          </a:p>
          <a:p>
            <a:pPr marL="742950" lvl="1" indent="-285750">
              <a:buFont typeface="Arial" panose="020B0604020202020204" pitchFamily="34" charset="0"/>
              <a:buChar char="•"/>
            </a:pPr>
            <a:endParaRPr lang="en-US" sz="800" dirty="0"/>
          </a:p>
          <a:p>
            <a:pPr marL="742950" lvl="1" indent="-285750">
              <a:buFont typeface="Arial" panose="020B0604020202020204" pitchFamily="34" charset="0"/>
              <a:buChar char="•"/>
            </a:pPr>
            <a:r>
              <a:rPr lang="en-US" sz="2400" dirty="0"/>
              <a:t>Some SM’s are likely to </a:t>
            </a:r>
            <a:r>
              <a:rPr lang="en-US" sz="2400" b="1" dirty="0"/>
              <a:t>still </a:t>
            </a:r>
            <a:r>
              <a:rPr lang="en-US" sz="2400" dirty="0"/>
              <a:t>wish to claim redundant issues; in these instances, reviewing the exam to ensure these issues have been referenced explicitly is important. Even if it seems logical that a claimed issue is related to a diagnosis, the RVSR is more likely to defer because the issue wasn’t explicitly listed on the DBQ</a:t>
            </a:r>
          </a:p>
          <a:p>
            <a:pPr lvl="1"/>
            <a:endParaRPr lang="en-US" dirty="0"/>
          </a:p>
        </p:txBody>
      </p:sp>
    </p:spTree>
    <p:extLst>
      <p:ext uri="{BB962C8B-B14F-4D97-AF65-F5344CB8AC3E}">
        <p14:creationId xmlns:p14="http://schemas.microsoft.com/office/powerpoint/2010/main" val="3346111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House Keeping Reminders (cont’d)</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19</a:t>
            </a:fld>
            <a:endParaRPr lang="en-US" dirty="0">
              <a:solidFill>
                <a:prstClr val="white"/>
              </a:solidFill>
            </a:endParaRPr>
          </a:p>
        </p:txBody>
      </p:sp>
      <p:sp>
        <p:nvSpPr>
          <p:cNvPr id="3" name="TextBox 2">
            <a:extLst>
              <a:ext uri="{FF2B5EF4-FFF2-40B4-BE49-F238E27FC236}">
                <a16:creationId xmlns:a16="http://schemas.microsoft.com/office/drawing/2014/main" id="{8A58EC9C-4A42-4A60-A982-7F92B8ADBAA3}"/>
              </a:ext>
            </a:extLst>
          </p:cNvPr>
          <p:cNvSpPr txBox="1"/>
          <p:nvPr/>
        </p:nvSpPr>
        <p:spPr>
          <a:xfrm>
            <a:off x="304800" y="696817"/>
            <a:ext cx="8382000" cy="3293209"/>
          </a:xfrm>
          <a:prstGeom prst="rect">
            <a:avLst/>
          </a:prstGeom>
          <a:noFill/>
        </p:spPr>
        <p:txBody>
          <a:bodyPr wrap="square" rtlCol="0">
            <a:spAutoFit/>
          </a:bodyPr>
          <a:lstStyle/>
          <a:p>
            <a:pPr lvl="1"/>
            <a:endParaRPr lang="en-US" sz="1600" dirty="0"/>
          </a:p>
          <a:p>
            <a:pPr marL="285750" indent="-285750">
              <a:buFont typeface="Arial" panose="020B0604020202020204" pitchFamily="34" charset="0"/>
              <a:buChar char="•"/>
            </a:pPr>
            <a:r>
              <a:rPr lang="en-US" sz="3200" dirty="0"/>
              <a:t>When downloading/uploading STRs from JLV into VBMS, please ensure that they are contained in as few PDFs as possible (preferably one). This makes identifying favorable findings for denied conditions more streamlined, thus reducing delays in processing a rating decision</a:t>
            </a:r>
          </a:p>
        </p:txBody>
      </p:sp>
    </p:spTree>
    <p:extLst>
      <p:ext uri="{BB962C8B-B14F-4D97-AF65-F5344CB8AC3E}">
        <p14:creationId xmlns:p14="http://schemas.microsoft.com/office/powerpoint/2010/main" val="364221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2</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altLang="en-US" sz="4000" dirty="0"/>
              <a:t>Purpose and Objectives</a:t>
            </a:r>
            <a:endParaRPr lang="en-US" sz="3600" dirty="0"/>
          </a:p>
        </p:txBody>
      </p:sp>
      <p:sp>
        <p:nvSpPr>
          <p:cNvPr id="4" name="Rectangle 3">
            <a:extLst>
              <a:ext uri="{FF2B5EF4-FFF2-40B4-BE49-F238E27FC236}">
                <a16:creationId xmlns:a16="http://schemas.microsoft.com/office/drawing/2014/main" id="{BF850F30-4FE0-42C0-8837-C24CAD094A7C}"/>
              </a:ext>
            </a:extLst>
          </p:cNvPr>
          <p:cNvSpPr txBox="1">
            <a:spLocks noChangeArrowheads="1"/>
          </p:cNvSpPr>
          <p:nvPr/>
        </p:nvSpPr>
        <p:spPr>
          <a:xfrm>
            <a:off x="609600" y="1295400"/>
            <a:ext cx="7772400" cy="3657600"/>
          </a:xfrm>
          <a:prstGeom prst="rect">
            <a:avLst/>
          </a:prstGeom>
          <a:noFill/>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dirty="0">
                <a:cs typeface="Times New Roman" panose="02020603050405020304" pitchFamily="18" charset="0"/>
              </a:rPr>
              <a:t>Purpose:</a:t>
            </a:r>
          </a:p>
          <a:p>
            <a:pPr lvl="1">
              <a:lnSpc>
                <a:spcPct val="90000"/>
              </a:lnSpc>
            </a:pPr>
            <a:r>
              <a:rPr lang="en-US" altLang="en-US" dirty="0">
                <a:cs typeface="Times New Roman" panose="02020603050405020304" pitchFamily="18" charset="0"/>
              </a:rPr>
              <a:t>Review of the requirements for a VA examination</a:t>
            </a:r>
          </a:p>
          <a:p>
            <a:pPr lvl="1">
              <a:lnSpc>
                <a:spcPct val="90000"/>
              </a:lnSpc>
            </a:pPr>
            <a:r>
              <a:rPr lang="en-US" altLang="en-US" dirty="0">
                <a:cs typeface="Times New Roman" panose="02020603050405020304" pitchFamily="18" charset="0"/>
              </a:rPr>
              <a:t>Discuss requirements for sufficient VA examinations </a:t>
            </a:r>
          </a:p>
          <a:p>
            <a:pPr>
              <a:lnSpc>
                <a:spcPct val="90000"/>
              </a:lnSpc>
            </a:pPr>
            <a:endParaRPr lang="en-US" altLang="en-US" dirty="0">
              <a:cs typeface="Times New Roman" panose="02020603050405020304" pitchFamily="18" charset="0"/>
            </a:endParaRPr>
          </a:p>
          <a:p>
            <a:pPr>
              <a:lnSpc>
                <a:spcPct val="90000"/>
              </a:lnSpc>
            </a:pPr>
            <a:r>
              <a:rPr lang="en-US" altLang="en-US" dirty="0">
                <a:cs typeface="Times New Roman" panose="02020603050405020304" pitchFamily="18" charset="0"/>
              </a:rPr>
              <a:t>Objectives:</a:t>
            </a:r>
            <a:r>
              <a:rPr lang="en-US" altLang="en-US" sz="2800" dirty="0">
                <a:cs typeface="Times New Roman" panose="02020603050405020304" pitchFamily="18" charset="0"/>
              </a:rPr>
              <a:t> </a:t>
            </a:r>
          </a:p>
          <a:p>
            <a:pPr lvl="1">
              <a:lnSpc>
                <a:spcPct val="90000"/>
              </a:lnSpc>
            </a:pPr>
            <a:r>
              <a:rPr lang="en-US" altLang="en-US" dirty="0">
                <a:cs typeface="Times New Roman" panose="02020603050405020304" pitchFamily="18" charset="0"/>
              </a:rPr>
              <a:t>Locate and identify exam reports</a:t>
            </a:r>
          </a:p>
          <a:p>
            <a:pPr lvl="1">
              <a:lnSpc>
                <a:spcPct val="90000"/>
              </a:lnSpc>
            </a:pPr>
            <a:r>
              <a:rPr lang="en-US" altLang="en-US" dirty="0">
                <a:cs typeface="Times New Roman" panose="02020603050405020304" pitchFamily="18" charset="0"/>
              </a:rPr>
              <a:t>Identify the components of an adequate examination</a:t>
            </a:r>
          </a:p>
          <a:p>
            <a:pPr marL="457200" lvl="1" indent="0">
              <a:lnSpc>
                <a:spcPct val="90000"/>
              </a:lnSpc>
              <a:buNone/>
            </a:pPr>
            <a:endParaRPr lang="en-US" altLang="en-US" dirty="0">
              <a:highlight>
                <a:srgbClr val="FFFF00"/>
              </a:highlight>
              <a:cs typeface="Times New Roman" panose="02020603050405020304" pitchFamily="18" charset="0"/>
            </a:endParaRPr>
          </a:p>
        </p:txBody>
      </p:sp>
    </p:spTree>
    <p:extLst>
      <p:ext uri="{BB962C8B-B14F-4D97-AF65-F5344CB8AC3E}">
        <p14:creationId xmlns:p14="http://schemas.microsoft.com/office/powerpoint/2010/main" val="2277746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20</a:t>
            </a:fld>
            <a:endParaRPr lang="en-US" dirty="0">
              <a:solidFill>
                <a:prstClr val="white"/>
              </a:solidFill>
            </a:endParaRPr>
          </a:p>
        </p:txBody>
      </p:sp>
      <p:sp>
        <p:nvSpPr>
          <p:cNvPr id="5" name="Rectangle 4"/>
          <p:cNvSpPr/>
          <p:nvPr/>
        </p:nvSpPr>
        <p:spPr>
          <a:xfrm>
            <a:off x="2880360" y="3887450"/>
            <a:ext cx="4673747" cy="1446550"/>
          </a:xfrm>
          <a:prstGeom prst="rect">
            <a:avLst/>
          </a:prstGeom>
        </p:spPr>
        <p:txBody>
          <a:bodyPr wrap="square">
            <a:spAutoFit/>
          </a:bodyPr>
          <a:lstStyle/>
          <a:p>
            <a:endParaRPr lang="en-US" sz="4400" b="1" dirty="0">
              <a:latin typeface="Stencil" panose="040409050D0802020404" pitchFamily="82" charset="0"/>
            </a:endParaRPr>
          </a:p>
          <a:p>
            <a:r>
              <a:rPr lang="en-US" sz="4400" b="1" dirty="0">
                <a:latin typeface="Stencil" panose="040409050D0802020404" pitchFamily="82" charset="0"/>
              </a:rPr>
              <a:t>Questions?</a:t>
            </a:r>
            <a:endParaRPr lang="en-US" sz="4400" dirty="0"/>
          </a:p>
        </p:txBody>
      </p:sp>
      <p:pic>
        <p:nvPicPr>
          <p:cNvPr id="7" name="Picture 6" descr="BD00028_">
            <a:extLst>
              <a:ext uri="{FF2B5EF4-FFF2-40B4-BE49-F238E27FC236}">
                <a16:creationId xmlns:a16="http://schemas.microsoft.com/office/drawing/2014/main" id="{6A03311A-CE58-44F6-9705-D8C442A67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0668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22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5" name="Slide Number Placeholder 4"/>
          <p:cNvSpPr>
            <a:spLocks noGrp="1"/>
          </p:cNvSpPr>
          <p:nvPr>
            <p:ph type="sldNum" sz="quarter" idx="12"/>
          </p:nvPr>
        </p:nvSpPr>
        <p:spPr/>
        <p:txBody>
          <a:bodyPr/>
          <a:lstStyle/>
          <a:p>
            <a:fld id="{04F7EA0F-F264-4DBA-8450-109ED0C85B89}" type="slidenum">
              <a:rPr lang="en-US" smtClean="0"/>
              <a:t>3</a:t>
            </a:fld>
            <a:endParaRPr lang="en-US" dirty="0"/>
          </a:p>
        </p:txBody>
      </p:sp>
      <p:sp>
        <p:nvSpPr>
          <p:cNvPr id="4" name="Rectangle 3"/>
          <p:cNvSpPr/>
          <p:nvPr/>
        </p:nvSpPr>
        <p:spPr>
          <a:xfrm>
            <a:off x="381000" y="1066800"/>
            <a:ext cx="8077200" cy="4693593"/>
          </a:xfrm>
          <a:prstGeom prst="rect">
            <a:avLst/>
          </a:prstGeom>
        </p:spPr>
        <p:txBody>
          <a:bodyPr wrap="square">
            <a:spAutoFit/>
          </a:bodyPr>
          <a:lstStyle/>
          <a:p>
            <a:pPr marL="285750" indent="-285750">
              <a:buFont typeface="Arial" panose="020B0604020202020204" pitchFamily="34" charset="0"/>
              <a:buChar char="•"/>
            </a:pPr>
            <a:r>
              <a:rPr lang="en-US" sz="2300" b="1" dirty="0"/>
              <a:t>38 CFR §3.159(c)(4) - </a:t>
            </a:r>
            <a:r>
              <a:rPr lang="en-US" sz="2300" dirty="0"/>
              <a:t>Providing medical examinations or obtaining medical opinions </a:t>
            </a:r>
          </a:p>
          <a:p>
            <a:pPr marL="285750" indent="-285750">
              <a:buFont typeface="Arial" panose="020B0604020202020204" pitchFamily="34" charset="0"/>
              <a:buChar char="•"/>
            </a:pPr>
            <a:r>
              <a:rPr lang="en-US" sz="2300" b="1" dirty="0"/>
              <a:t>38 .FR 3.306 </a:t>
            </a:r>
            <a:r>
              <a:rPr lang="en-US" sz="2300" dirty="0"/>
              <a:t>- Aggravation of Preservice Disability </a:t>
            </a:r>
          </a:p>
          <a:p>
            <a:pPr marL="285750" indent="-285750">
              <a:buFont typeface="Arial" panose="020B0604020202020204" pitchFamily="34" charset="0"/>
              <a:buChar char="•"/>
            </a:pPr>
            <a:r>
              <a:rPr lang="en-US" sz="2300" b="1" dirty="0"/>
              <a:t>38 CFR §3.326 - </a:t>
            </a:r>
            <a:r>
              <a:rPr lang="en-US" sz="2300" dirty="0"/>
              <a:t>Examinations</a:t>
            </a:r>
            <a:r>
              <a:rPr lang="en-US" sz="2300" b="1" dirty="0"/>
              <a:t> </a:t>
            </a:r>
          </a:p>
          <a:p>
            <a:pPr marL="285750" indent="-285750">
              <a:buFont typeface="Arial" panose="020B0604020202020204" pitchFamily="34" charset="0"/>
              <a:buChar char="•"/>
            </a:pPr>
            <a:r>
              <a:rPr lang="en-US" sz="2300" b="1" dirty="0"/>
              <a:t>38 CFR §3.327 </a:t>
            </a:r>
            <a:r>
              <a:rPr lang="en-US" sz="2300" dirty="0"/>
              <a:t>- Reexaminations </a:t>
            </a:r>
          </a:p>
          <a:p>
            <a:pPr marL="285750" indent="-285750">
              <a:buFont typeface="Arial" panose="020B0604020202020204" pitchFamily="34" charset="0"/>
              <a:buChar char="•"/>
            </a:pPr>
            <a:r>
              <a:rPr lang="en-US" sz="2300" b="1" dirty="0"/>
              <a:t>38 CFR §4.125 </a:t>
            </a:r>
            <a:r>
              <a:rPr lang="en-US" sz="2300" dirty="0"/>
              <a:t>- Diagnosis of Mental Disorders </a:t>
            </a:r>
          </a:p>
          <a:p>
            <a:pPr marL="285750" indent="-285750">
              <a:buFont typeface="Arial" panose="020B0604020202020204" pitchFamily="34" charset="0"/>
              <a:buChar char="•"/>
            </a:pPr>
            <a:r>
              <a:rPr lang="en-US" sz="2300" b="1" dirty="0"/>
              <a:t>M21-1.I. 1. C </a:t>
            </a:r>
            <a:r>
              <a:rPr lang="en-US" sz="2300" dirty="0"/>
              <a:t>- Requesting Records</a:t>
            </a:r>
          </a:p>
          <a:p>
            <a:pPr marL="285750" indent="-285750">
              <a:buFont typeface="Arial" panose="020B0604020202020204" pitchFamily="34" charset="0"/>
              <a:buChar char="•"/>
            </a:pPr>
            <a:r>
              <a:rPr lang="en-US" sz="2300" b="1" dirty="0"/>
              <a:t>M21-1.I.1.C.3 - </a:t>
            </a:r>
            <a:r>
              <a:rPr lang="en-US" sz="2300" dirty="0"/>
              <a:t>Assisting With Medical Opinions or Examination Requests</a:t>
            </a:r>
          </a:p>
          <a:p>
            <a:pPr marL="285750" indent="-285750">
              <a:buFont typeface="Arial" panose="020B0604020202020204" pitchFamily="34" charset="0"/>
              <a:buChar char="•"/>
            </a:pPr>
            <a:r>
              <a:rPr lang="en-US" sz="2300" b="1" dirty="0"/>
              <a:t>M21-1.III.iv.3.A - </a:t>
            </a:r>
            <a:r>
              <a:rPr lang="en-US" sz="2300" dirty="0"/>
              <a:t>Examination Requests Overview (Topic 7 Medical Opinions)</a:t>
            </a:r>
          </a:p>
          <a:p>
            <a:pPr marL="285750" indent="-285750">
              <a:buFont typeface="Arial" panose="020B0604020202020204" pitchFamily="34" charset="0"/>
              <a:buChar char="•"/>
            </a:pPr>
            <a:r>
              <a:rPr lang="en-US" sz="2300" b="1" dirty="0"/>
              <a:t>M21-1.III.iv.3.D </a:t>
            </a:r>
            <a:r>
              <a:rPr lang="en-US" sz="2300" dirty="0"/>
              <a:t>- Examination Reports</a:t>
            </a:r>
          </a:p>
          <a:p>
            <a:pPr marL="285750" indent="-285750">
              <a:buFont typeface="Arial" panose="020B0604020202020204" pitchFamily="34" charset="0"/>
              <a:buChar char="•"/>
            </a:pPr>
            <a:r>
              <a:rPr lang="en-US" sz="2300" b="1" dirty="0"/>
              <a:t>M21-1.III.i.2.D </a:t>
            </a:r>
            <a:r>
              <a:rPr lang="en-US" sz="2300" dirty="0"/>
              <a:t>– Integrated Disability Evaluation System (IDES)</a:t>
            </a:r>
          </a:p>
        </p:txBody>
      </p:sp>
    </p:spTree>
    <p:extLst>
      <p:ext uri="{BB962C8B-B14F-4D97-AF65-F5344CB8AC3E}">
        <p14:creationId xmlns:p14="http://schemas.microsoft.com/office/powerpoint/2010/main" val="18152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Common Processing Delays</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4</a:t>
            </a:fld>
            <a:endParaRPr lang="en-US" dirty="0">
              <a:solidFill>
                <a:prstClr val="white"/>
              </a:solidFill>
            </a:endParaRPr>
          </a:p>
        </p:txBody>
      </p:sp>
      <p:sp>
        <p:nvSpPr>
          <p:cNvPr id="4" name="Content Placeholder 4"/>
          <p:cNvSpPr>
            <a:spLocks noGrp="1"/>
          </p:cNvSpPr>
          <p:nvPr>
            <p:ph idx="4294967295"/>
          </p:nvPr>
        </p:nvSpPr>
        <p:spPr>
          <a:xfrm>
            <a:off x="457200" y="990600"/>
            <a:ext cx="8229600" cy="4870450"/>
          </a:xfrm>
        </p:spPr>
        <p:txBody>
          <a:bodyPr>
            <a:normAutofit/>
          </a:bodyPr>
          <a:lstStyle/>
          <a:p>
            <a:pPr lvl="0"/>
            <a:r>
              <a:rPr lang="en-US" sz="2300" dirty="0">
                <a:solidFill>
                  <a:srgbClr val="000000"/>
                </a:solidFill>
              </a:rPr>
              <a:t>Improper identification of duty status (National Guard, Reserve, Active) </a:t>
            </a:r>
          </a:p>
          <a:p>
            <a:pPr lvl="1"/>
            <a:r>
              <a:rPr lang="en-US" sz="2300" dirty="0">
                <a:solidFill>
                  <a:srgbClr val="000000"/>
                </a:solidFill>
              </a:rPr>
              <a:t>Identifying duty status prior to ordering exams helps ensure sufficiency; typically, pre-discharge claims only require </a:t>
            </a:r>
            <a:r>
              <a:rPr lang="en-US" sz="2300" b="1" dirty="0">
                <a:solidFill>
                  <a:srgbClr val="000000"/>
                </a:solidFill>
              </a:rPr>
              <a:t>direct service opinions </a:t>
            </a:r>
            <a:r>
              <a:rPr lang="en-US" sz="2300" dirty="0">
                <a:solidFill>
                  <a:srgbClr val="000000"/>
                </a:solidFill>
              </a:rPr>
              <a:t>when</a:t>
            </a:r>
            <a:r>
              <a:rPr lang="en-US" sz="2300" b="1" dirty="0">
                <a:solidFill>
                  <a:srgbClr val="000000"/>
                </a:solidFill>
              </a:rPr>
              <a:t> </a:t>
            </a:r>
            <a:r>
              <a:rPr lang="en-US" sz="2300" dirty="0">
                <a:solidFill>
                  <a:srgbClr val="000000"/>
                </a:solidFill>
              </a:rPr>
              <a:t>complicated duty statuses exist such as National Guard, Reserve, or multiple enlistments</a:t>
            </a:r>
          </a:p>
          <a:p>
            <a:pPr lvl="0"/>
            <a:r>
              <a:rPr lang="en-US" sz="2300" dirty="0">
                <a:solidFill>
                  <a:srgbClr val="000000"/>
                </a:solidFill>
              </a:rPr>
              <a:t>Generic conditions claimed need clarification, such as:</a:t>
            </a:r>
          </a:p>
          <a:p>
            <a:pPr lvl="1"/>
            <a:r>
              <a:rPr lang="en-US" sz="2300" dirty="0">
                <a:solidFill>
                  <a:srgbClr val="000000"/>
                </a:solidFill>
              </a:rPr>
              <a:t>left vs right vs bilateral extremities</a:t>
            </a:r>
          </a:p>
          <a:p>
            <a:pPr lvl="1"/>
            <a:r>
              <a:rPr lang="en-US" sz="2300" dirty="0">
                <a:solidFill>
                  <a:srgbClr val="000000"/>
                </a:solidFill>
              </a:rPr>
              <a:t>Individual fingers (index, long, all fingers, etc.) or toes (great toe, little toe, etc.) </a:t>
            </a:r>
          </a:p>
          <a:p>
            <a:pPr lvl="0"/>
            <a:r>
              <a:rPr lang="en-US" sz="2300" dirty="0">
                <a:solidFill>
                  <a:srgbClr val="000000"/>
                </a:solidFill>
              </a:rPr>
              <a:t>Claimed conditions were not listed on an exam request</a:t>
            </a:r>
          </a:p>
          <a:p>
            <a:pPr lvl="0"/>
            <a:r>
              <a:rPr lang="en-US" sz="2300" dirty="0">
                <a:solidFill>
                  <a:srgbClr val="000000"/>
                </a:solidFill>
              </a:rPr>
              <a:t>Routine medical opinions needed (</a:t>
            </a:r>
            <a:r>
              <a:rPr lang="en-US" sz="2300" b="1" dirty="0">
                <a:solidFill>
                  <a:srgbClr val="000000"/>
                </a:solidFill>
              </a:rPr>
              <a:t>direct</a:t>
            </a:r>
            <a:r>
              <a:rPr lang="en-US" sz="2300" dirty="0">
                <a:solidFill>
                  <a:srgbClr val="000000"/>
                </a:solidFill>
              </a:rPr>
              <a:t> or </a:t>
            </a:r>
            <a:r>
              <a:rPr lang="en-US" sz="2300" b="1" dirty="0">
                <a:solidFill>
                  <a:srgbClr val="000000"/>
                </a:solidFill>
              </a:rPr>
              <a:t>aggravated</a:t>
            </a:r>
            <a:r>
              <a:rPr lang="en-US" sz="2300" dirty="0">
                <a:solidFill>
                  <a:srgbClr val="000000"/>
                </a:solidFill>
              </a:rPr>
              <a:t>)</a:t>
            </a:r>
          </a:p>
          <a:p>
            <a:pPr marL="0" indent="0">
              <a:buNone/>
            </a:pPr>
            <a:endParaRPr lang="en-US" sz="2600" dirty="0">
              <a:latin typeface="+mn-lt"/>
            </a:endParaRPr>
          </a:p>
        </p:txBody>
      </p:sp>
    </p:spTree>
    <p:extLst>
      <p:ext uri="{BB962C8B-B14F-4D97-AF65-F5344CB8AC3E}">
        <p14:creationId xmlns:p14="http://schemas.microsoft.com/office/powerpoint/2010/main" val="78342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Common Processing Delays (cont’d)</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5</a:t>
            </a:fld>
            <a:endParaRPr lang="en-US" dirty="0">
              <a:solidFill>
                <a:prstClr val="white"/>
              </a:solidFill>
            </a:endParaRPr>
          </a:p>
        </p:txBody>
      </p:sp>
      <p:sp>
        <p:nvSpPr>
          <p:cNvPr id="4" name="Content Placeholder 4"/>
          <p:cNvSpPr>
            <a:spLocks noGrp="1"/>
          </p:cNvSpPr>
          <p:nvPr>
            <p:ph idx="4294967295"/>
          </p:nvPr>
        </p:nvSpPr>
        <p:spPr>
          <a:xfrm>
            <a:off x="457200" y="990600"/>
            <a:ext cx="8229600" cy="4870450"/>
          </a:xfrm>
        </p:spPr>
        <p:txBody>
          <a:bodyPr>
            <a:normAutofit lnSpcReduction="10000"/>
          </a:bodyPr>
          <a:lstStyle/>
          <a:p>
            <a:pPr lvl="0"/>
            <a:r>
              <a:rPr lang="en-US" sz="2200" dirty="0">
                <a:solidFill>
                  <a:srgbClr val="000000"/>
                </a:solidFill>
              </a:rPr>
              <a:t>Missing Entrance Exam</a:t>
            </a:r>
          </a:p>
          <a:p>
            <a:pPr lvl="1"/>
            <a:r>
              <a:rPr lang="en-US" sz="2200" dirty="0">
                <a:solidFill>
                  <a:srgbClr val="000000"/>
                </a:solidFill>
              </a:rPr>
              <a:t>Entrance exams can be material to exam sufficiency when pre-existing conditions are present, necessitating an </a:t>
            </a:r>
            <a:r>
              <a:rPr lang="en-US" sz="2200" b="1" dirty="0">
                <a:solidFill>
                  <a:srgbClr val="000000"/>
                </a:solidFill>
              </a:rPr>
              <a:t>aggravation opinion</a:t>
            </a:r>
            <a:endParaRPr lang="en-US" sz="2200" dirty="0">
              <a:solidFill>
                <a:srgbClr val="000000"/>
              </a:solidFill>
            </a:endParaRPr>
          </a:p>
          <a:p>
            <a:pPr lvl="1"/>
            <a:r>
              <a:rPr lang="en-US" sz="2200" dirty="0">
                <a:solidFill>
                  <a:srgbClr val="000000"/>
                </a:solidFill>
              </a:rPr>
              <a:t>Review STR’s for entrance exams, noting whether multiple enlistment periods exist, ensure entrance exams are present for all active duty periods when possible</a:t>
            </a:r>
          </a:p>
          <a:p>
            <a:pPr lvl="1"/>
            <a:r>
              <a:rPr lang="en-US" sz="2200" dirty="0">
                <a:solidFill>
                  <a:srgbClr val="000000"/>
                </a:solidFill>
              </a:rPr>
              <a:t>Scars, pes planus, and joint injuries most commonly appear on the entrance and require an </a:t>
            </a:r>
            <a:r>
              <a:rPr lang="en-US" sz="2200" b="1" dirty="0">
                <a:solidFill>
                  <a:srgbClr val="000000"/>
                </a:solidFill>
              </a:rPr>
              <a:t>M.O.</a:t>
            </a:r>
            <a:r>
              <a:rPr lang="en-US" sz="2200" dirty="0">
                <a:solidFill>
                  <a:srgbClr val="000000"/>
                </a:solidFill>
              </a:rPr>
              <a:t> </a:t>
            </a:r>
          </a:p>
          <a:p>
            <a:pPr lvl="0"/>
            <a:r>
              <a:rPr lang="en-US" sz="2200" dirty="0">
                <a:solidFill>
                  <a:srgbClr val="000000"/>
                </a:solidFill>
              </a:rPr>
              <a:t>Examiner did not complete all required exams, fill out all necessary sections of the exam, or the exam was not completed by an appropriate specialist</a:t>
            </a:r>
          </a:p>
          <a:p>
            <a:pPr lvl="1"/>
            <a:r>
              <a:rPr lang="en-US" sz="2200" dirty="0">
                <a:solidFill>
                  <a:srgbClr val="000000"/>
                </a:solidFill>
              </a:rPr>
              <a:t>Occasionally, exams are “missing” from VBMS, but are often still obtainable from the vendor portals (IE. Exam Track)</a:t>
            </a:r>
          </a:p>
          <a:p>
            <a:endParaRPr lang="en-US" sz="2600" dirty="0">
              <a:latin typeface="+mn-lt"/>
            </a:endParaRPr>
          </a:p>
        </p:txBody>
      </p:sp>
    </p:spTree>
    <p:extLst>
      <p:ext uri="{BB962C8B-B14F-4D97-AF65-F5344CB8AC3E}">
        <p14:creationId xmlns:p14="http://schemas.microsoft.com/office/powerpoint/2010/main" val="308701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D26C16-3F10-41A5-9ED1-A6979D29F230}"/>
              </a:ext>
            </a:extLst>
          </p:cNvPr>
          <p:cNvSpPr>
            <a:spLocks noGrp="1"/>
          </p:cNvSpPr>
          <p:nvPr>
            <p:ph idx="1"/>
          </p:nvPr>
        </p:nvSpPr>
        <p:spPr>
          <a:xfrm>
            <a:off x="457200" y="990600"/>
            <a:ext cx="8229600" cy="4648199"/>
          </a:xfrm>
        </p:spPr>
        <p:txBody>
          <a:bodyPr>
            <a:normAutofit/>
          </a:bodyPr>
          <a:lstStyle/>
          <a:p>
            <a:r>
              <a:rPr lang="en-US" sz="2400" dirty="0"/>
              <a:t>Exams should automatically become available in VBMS on completion. If exams are missing, check:</a:t>
            </a:r>
          </a:p>
          <a:p>
            <a:pPr lvl="1"/>
            <a:r>
              <a:rPr lang="en-US" sz="2400" dirty="0"/>
              <a:t>CAPRI/JLV (VAMC)</a:t>
            </a:r>
          </a:p>
          <a:p>
            <a:pPr lvl="1"/>
            <a:r>
              <a:rPr lang="en-US" sz="2400" dirty="0"/>
              <a:t>Exam Track (QTC)</a:t>
            </a:r>
          </a:p>
          <a:p>
            <a:pPr lvl="1"/>
            <a:endParaRPr lang="en-US" sz="2400" dirty="0"/>
          </a:p>
          <a:p>
            <a:pPr lvl="1"/>
            <a:endParaRPr lang="en-US" sz="2400" dirty="0"/>
          </a:p>
          <a:p>
            <a:pPr marL="457200" lvl="1" indent="0">
              <a:buNone/>
            </a:pPr>
            <a:endParaRPr lang="en-US" sz="2400" dirty="0"/>
          </a:p>
          <a:p>
            <a:pPr marL="457200" lvl="1" indent="0">
              <a:buNone/>
            </a:pPr>
            <a:endParaRPr lang="en-US" sz="2400" dirty="0"/>
          </a:p>
          <a:p>
            <a:r>
              <a:rPr lang="en-US" sz="2400" dirty="0"/>
              <a:t> QTC is the only contractor servicing IDES/BDD exams within the U.S. VES is the contractor for overseas exams and has different procedures and portals to obtain completed exams.</a:t>
            </a:r>
          </a:p>
          <a:p>
            <a:endParaRPr lang="en-US" sz="2400" dirty="0"/>
          </a:p>
        </p:txBody>
      </p:sp>
      <p:sp>
        <p:nvSpPr>
          <p:cNvPr id="3" name="Slide Number Placeholder 2">
            <a:extLst>
              <a:ext uri="{FF2B5EF4-FFF2-40B4-BE49-F238E27FC236}">
                <a16:creationId xmlns:a16="http://schemas.microsoft.com/office/drawing/2014/main" id="{B39D2C21-FD2D-4958-B2C8-9290620C4C5D}"/>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a16="http://schemas.microsoft.com/office/drawing/2014/main" id="{21C35BDD-329F-4BAF-B69D-63EB259472F5}"/>
              </a:ext>
            </a:extLst>
          </p:cNvPr>
          <p:cNvSpPr>
            <a:spLocks noGrp="1"/>
          </p:cNvSpPr>
          <p:nvPr>
            <p:ph type="title"/>
          </p:nvPr>
        </p:nvSpPr>
        <p:spPr/>
        <p:txBody>
          <a:bodyPr>
            <a:normAutofit fontScale="90000"/>
          </a:bodyPr>
          <a:lstStyle/>
          <a:p>
            <a:r>
              <a:rPr lang="en-US" dirty="0"/>
              <a:t>Locate and Identify Exams</a:t>
            </a:r>
          </a:p>
        </p:txBody>
      </p:sp>
      <p:pic>
        <p:nvPicPr>
          <p:cNvPr id="5" name="Picture 4">
            <a:extLst>
              <a:ext uri="{FF2B5EF4-FFF2-40B4-BE49-F238E27FC236}">
                <a16:creationId xmlns:a16="http://schemas.microsoft.com/office/drawing/2014/main" id="{C5CD356C-181E-4B3F-8287-AAD5E136614A}"/>
              </a:ext>
            </a:extLst>
          </p:cNvPr>
          <p:cNvPicPr>
            <a:picLocks noChangeAspect="1"/>
          </p:cNvPicPr>
          <p:nvPr/>
        </p:nvPicPr>
        <p:blipFill>
          <a:blip r:embed="rId2"/>
          <a:stretch>
            <a:fillRect/>
          </a:stretch>
        </p:blipFill>
        <p:spPr>
          <a:xfrm>
            <a:off x="894196" y="2812267"/>
            <a:ext cx="2772415" cy="1387476"/>
          </a:xfrm>
          <a:prstGeom prst="rect">
            <a:avLst/>
          </a:prstGeom>
        </p:spPr>
      </p:pic>
      <p:pic>
        <p:nvPicPr>
          <p:cNvPr id="6" name="Picture 5">
            <a:extLst>
              <a:ext uri="{FF2B5EF4-FFF2-40B4-BE49-F238E27FC236}">
                <a16:creationId xmlns:a16="http://schemas.microsoft.com/office/drawing/2014/main" id="{96493383-00AB-490A-8DB3-AD1C01886157}"/>
              </a:ext>
            </a:extLst>
          </p:cNvPr>
          <p:cNvPicPr>
            <a:picLocks noChangeAspect="1"/>
          </p:cNvPicPr>
          <p:nvPr/>
        </p:nvPicPr>
        <p:blipFill>
          <a:blip r:embed="rId3"/>
          <a:stretch>
            <a:fillRect/>
          </a:stretch>
        </p:blipFill>
        <p:spPr>
          <a:xfrm>
            <a:off x="3898378" y="1797051"/>
            <a:ext cx="2965218" cy="2105025"/>
          </a:xfrm>
          <a:prstGeom prst="rect">
            <a:avLst/>
          </a:prstGeom>
        </p:spPr>
      </p:pic>
    </p:spTree>
    <p:extLst>
      <p:ext uri="{BB962C8B-B14F-4D97-AF65-F5344CB8AC3E}">
        <p14:creationId xmlns:p14="http://schemas.microsoft.com/office/powerpoint/2010/main" val="146877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
            <a:ext cx="9144000" cy="731520"/>
          </a:xfrm>
        </p:spPr>
        <p:txBody>
          <a:bodyPr>
            <a:normAutofit/>
          </a:bodyPr>
          <a:lstStyle/>
          <a:p>
            <a:r>
              <a:rPr lang="en-US" sz="4000" dirty="0"/>
              <a:t>Reviewing DBQs</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7</a:t>
            </a:fld>
            <a:endParaRPr lang="en-US" dirty="0">
              <a:solidFill>
                <a:prstClr val="white"/>
              </a:solidFill>
            </a:endParaRPr>
          </a:p>
        </p:txBody>
      </p:sp>
      <p:sp>
        <p:nvSpPr>
          <p:cNvPr id="4" name="TextBox 3"/>
          <p:cNvSpPr txBox="1"/>
          <p:nvPr/>
        </p:nvSpPr>
        <p:spPr>
          <a:xfrm>
            <a:off x="303466" y="1143000"/>
            <a:ext cx="2321506" cy="4832092"/>
          </a:xfrm>
          <a:prstGeom prst="rect">
            <a:avLst/>
          </a:prstGeom>
          <a:noFill/>
        </p:spPr>
        <p:txBody>
          <a:bodyPr wrap="square" rtlCol="0">
            <a:spAutoFit/>
          </a:bodyPr>
          <a:lstStyle/>
          <a:p>
            <a:pPr marL="285750" indent="-285750">
              <a:buFont typeface="Arial" panose="020B0604020202020204" pitchFamily="34" charset="0"/>
              <a:buChar char="•"/>
            </a:pPr>
            <a:r>
              <a:rPr lang="en-US" sz="2200" dirty="0"/>
              <a:t>DBQs provide clear medical language </a:t>
            </a:r>
            <a:r>
              <a:rPr lang="en-US" sz="2200" i="1" dirty="0"/>
              <a:t>aligned</a:t>
            </a:r>
            <a:r>
              <a:rPr lang="en-US" sz="2200" dirty="0"/>
              <a:t> with the rating schedule</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Missing or incomplete information therefore directly impacts a rating decision and result in deferrals</a:t>
            </a:r>
          </a:p>
        </p:txBody>
      </p:sp>
      <p:pic>
        <p:nvPicPr>
          <p:cNvPr id="5" name="Picture 2" descr="C:\Users\vscsdwye\Desktop\Chec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959537"/>
            <a:ext cx="6550025" cy="497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6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Reviewing DBQs</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8</a:t>
            </a:fld>
            <a:endParaRPr lang="en-US" dirty="0">
              <a:solidFill>
                <a:prstClr val="white"/>
              </a:solidFill>
            </a:endParaRPr>
          </a:p>
        </p:txBody>
      </p:sp>
      <p:sp>
        <p:nvSpPr>
          <p:cNvPr id="4" name="Content Placeholder 2"/>
          <p:cNvSpPr>
            <a:spLocks noGrp="1"/>
          </p:cNvSpPr>
          <p:nvPr>
            <p:ph idx="4294967295"/>
          </p:nvPr>
        </p:nvSpPr>
        <p:spPr>
          <a:xfrm>
            <a:off x="0" y="1255713"/>
            <a:ext cx="3851275" cy="3621087"/>
          </a:xfrm>
        </p:spPr>
        <p:txBody>
          <a:bodyPr>
            <a:normAutofit/>
          </a:bodyPr>
          <a:lstStyle/>
          <a:p>
            <a:r>
              <a:rPr lang="en-US" sz="2800" dirty="0">
                <a:latin typeface="+mn-lt"/>
              </a:rPr>
              <a:t>Is there a diagnosis?</a:t>
            </a:r>
          </a:p>
          <a:p>
            <a:pPr marL="0" indent="0">
              <a:buNone/>
            </a:pPr>
            <a:endParaRPr lang="en-US" sz="2800" dirty="0">
              <a:latin typeface="+mn-lt"/>
            </a:endParaRPr>
          </a:p>
          <a:p>
            <a:r>
              <a:rPr lang="en-US" sz="2800" dirty="0">
                <a:latin typeface="+mn-lt"/>
              </a:rPr>
              <a:t>Are all the questions answered?</a:t>
            </a:r>
          </a:p>
          <a:p>
            <a:endParaRPr lang="en-US" sz="2800" dirty="0">
              <a:latin typeface="+mn-lt"/>
            </a:endParaRPr>
          </a:p>
          <a:p>
            <a:r>
              <a:rPr lang="en-US" sz="2800" dirty="0">
                <a:latin typeface="+mn-lt"/>
              </a:rPr>
              <a:t>Did they fill out ranges of motion/symptoms</a:t>
            </a:r>
            <a:r>
              <a:rPr lang="en-US" sz="3000" dirty="0">
                <a:latin typeface="+mn-lt"/>
              </a:rPr>
              <a:t>?</a:t>
            </a:r>
          </a:p>
        </p:txBody>
      </p:sp>
      <p:pic>
        <p:nvPicPr>
          <p:cNvPr id="5" name="Picture 5" descr="C:\Users\vscsdwye\Desktop\Chec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769" y="838200"/>
            <a:ext cx="4915853" cy="14745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vscsdwye\Desktop\check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73" y="2438400"/>
            <a:ext cx="4200843" cy="14488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vscsdwye\Desktop\check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150" y="4114800"/>
            <a:ext cx="38290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67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Checking Exams</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9</a:t>
            </a:fld>
            <a:endParaRPr lang="en-US" dirty="0">
              <a:solidFill>
                <a:prstClr val="white"/>
              </a:solidFill>
            </a:endParaRPr>
          </a:p>
        </p:txBody>
      </p:sp>
      <p:sp>
        <p:nvSpPr>
          <p:cNvPr id="4" name="TextBox 3"/>
          <p:cNvSpPr txBox="1"/>
          <p:nvPr/>
        </p:nvSpPr>
        <p:spPr>
          <a:xfrm>
            <a:off x="238922" y="839370"/>
            <a:ext cx="4720590" cy="523220"/>
          </a:xfrm>
          <a:prstGeom prst="rect">
            <a:avLst/>
          </a:prstGeom>
          <a:noFill/>
        </p:spPr>
        <p:txBody>
          <a:bodyPr wrap="square" rtlCol="0">
            <a:spAutoFit/>
          </a:bodyPr>
          <a:lstStyle/>
          <a:p>
            <a:r>
              <a:rPr lang="en-US" sz="2800" b="1" dirty="0">
                <a:latin typeface="Calibri" panose="020F0502020204030204" pitchFamily="34" charset="0"/>
              </a:rPr>
              <a:t>Are all the issues addressed?</a:t>
            </a:r>
          </a:p>
        </p:txBody>
      </p:sp>
      <p:pic>
        <p:nvPicPr>
          <p:cNvPr id="5" name="Picture 2" descr="C:\Users\vscsdwye\Desktop\check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22" y="1828800"/>
            <a:ext cx="6516370" cy="1492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vscsdwye\Desktop\check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05200"/>
            <a:ext cx="4206240" cy="231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047092"/>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Expiration" staticId="0x010100BFA0006F7AD5D746B298D891BD9B5B40|-1554823660" UniqueId="7a4315aa-4077-476d-a052-de9e0e27754d">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7</number>
                  <property>Created</property>
                  <propertyId>8c06beca-0777-48f7-91c7-6da68bc07b69</propertyId>
                  <period>days</period>
                </formula>
                <action type="action" id="Microsoft.Office.RecordsManagement.PolicyFeatures.Expiration.Action.MoveToRecycleBin"/>
              </data>
            </stages>
          </Schedule>
        </Schedules>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_dlc_ExpireDate xmlns="http://schemas.microsoft.com/sharepoint/v3">2020-09-04T21:03:22+00:00</_dlc_ExpireDa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A0006F7AD5D746B298D891BD9B5B40" ma:contentTypeVersion="13" ma:contentTypeDescription="Create a new document." ma:contentTypeScope="" ma:versionID="06b522b2ac0aa0bb0e35a69986383f68">
  <xsd:schema xmlns:xsd="http://www.w3.org/2001/XMLSchema" xmlns:xs="http://www.w3.org/2001/XMLSchema" xmlns:p="http://schemas.microsoft.com/office/2006/metadata/properties" xmlns:ns1="http://schemas.microsoft.com/sharepoint/v3" targetNamespace="http://schemas.microsoft.com/office/2006/metadata/properties" ma:root="true" ma:fieldsID="6fbe7bbc6bf1e0fa5aacedfea28f661d" ns1:_="">
    <xsd:import namespace="http://schemas.microsoft.com/sharepoint/v3"/>
    <xsd:element name="properties">
      <xsd:complexType>
        <xsd:sequence>
          <xsd:element name="documentManagement">
            <xsd:complexType>
              <xsd:all>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element name="_dlc_ExpireDateSaved" ma:index="9" nillable="true" ma:displayName="Original Expiration Date" ma:hidden="true" ma:internalName="_dlc_ExpireDateSaved" ma:readOnly="true">
      <xsd:simpleType>
        <xsd:restriction base="dms:DateTime"/>
      </xsd:simpleType>
    </xsd:element>
    <xsd:element name="_dlc_ExpireDate" ma:index="10"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1DB7DD-1F89-4EFD-B212-253E0BD95B35}">
  <ds:schemaRefs>
    <ds:schemaRef ds:uri="office.server.policy"/>
  </ds:schemaRefs>
</ds:datastoreItem>
</file>

<file path=customXml/itemProps2.xml><?xml version="1.0" encoding="utf-8"?>
<ds:datastoreItem xmlns:ds="http://schemas.openxmlformats.org/officeDocument/2006/customXml" ds:itemID="{C993FA49-FC48-493C-94A2-B5BE0B839CF0}">
  <ds:schemaRefs>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475C30C7-61C8-426F-87D9-BFD40CE20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D41FB5B-AAB7-43F8-BCFB-F0AC22CB14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11125</TotalTime>
  <Words>1355</Words>
  <Application>Microsoft Office PowerPoint</Application>
  <PresentationFormat>On-screen Show (4:3)</PresentationFormat>
  <Paragraphs>139</Paragraphs>
  <Slides>20</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Myriad Pro</vt:lpstr>
      <vt:lpstr>Stencil</vt:lpstr>
      <vt:lpstr>10_Office Theme</vt:lpstr>
      <vt:lpstr>1_Custom Design</vt:lpstr>
      <vt:lpstr>Custom Design</vt:lpstr>
      <vt:lpstr>Reviewing Examinations for Completeness</vt:lpstr>
      <vt:lpstr>PowerPoint Presentation</vt:lpstr>
      <vt:lpstr>References</vt:lpstr>
      <vt:lpstr>Common Processing Delays</vt:lpstr>
      <vt:lpstr>Common Processing Delays (cont’d)</vt:lpstr>
      <vt:lpstr>Locate and Identify Exams</vt:lpstr>
      <vt:lpstr>Reviewing DBQs</vt:lpstr>
      <vt:lpstr>Reviewing DBQs</vt:lpstr>
      <vt:lpstr>Checking Exams</vt:lpstr>
      <vt:lpstr>Checking Exams</vt:lpstr>
      <vt:lpstr>Checking Exams</vt:lpstr>
      <vt:lpstr>Checking Exams</vt:lpstr>
      <vt:lpstr>Checking Exams</vt:lpstr>
      <vt:lpstr>Checking Exams</vt:lpstr>
      <vt:lpstr>Checking Exams</vt:lpstr>
      <vt:lpstr>Checking Exams</vt:lpstr>
      <vt:lpstr>Manual Reminder</vt:lpstr>
      <vt:lpstr>House Keeping Reminders</vt:lpstr>
      <vt:lpstr>House Keeping Reminders (cont’d)</vt:lpstr>
      <vt:lpstr>PowerPoint Presentation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Reviewing Exams for Completeness PowerPoint Presentation</dc:title>
  <dc:creator>Department of Veterans Affairs, Veterans Benefits Administration, Compensation Service, STAFF</dc:creator>
  <cp:lastModifiedBy>Kathy Poole</cp:lastModifiedBy>
  <cp:revision>164</cp:revision>
  <cp:lastPrinted>2018-01-09T18:11:21Z</cp:lastPrinted>
  <dcterms:created xsi:type="dcterms:W3CDTF">2017-12-21T16:13:31Z</dcterms:created>
  <dcterms:modified xsi:type="dcterms:W3CDTF">2020-08-31T15:10:23Z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0x010100BFA0006F7AD5D746B298D891BD9B5B40</vt:lpwstr>
  </property>
  <property fmtid="{D5CDD505-2E9C-101B-9397-08002B2CF9AE}" pid="3" name="_dlc_policyId">
    <vt:lpwstr>0x010100BFA0006F7AD5D746B298D891BD9B5B40|-1554823660</vt:lpwstr>
  </property>
  <property fmtid="{D5CDD505-2E9C-101B-9397-08002B2CF9AE}" pid="4" name="ItemRetentionFormula">
    <vt:lpwstr>&lt;formula id="Microsoft.Office.RecordsManagement.PolicyFeatures.Expiration.Formula.BuiltIn"&gt;&lt;number&gt;7&lt;/number&gt;&lt;property&gt;Created&lt;/property&gt;&lt;propertyId&gt;8c06beca-0777-48f7-91c7-6da68bc07b69&lt;/propertyId&gt;&lt;period&gt;days&lt;/period&gt;&lt;/formula&gt;</vt:lpwstr>
  </property>
  <property fmtid="{D5CDD505-2E9C-101B-9397-08002B2CF9AE}" pid="5" name="Language">
    <vt:lpwstr>en</vt:lpwstr>
  </property>
  <property fmtid="{D5CDD505-2E9C-101B-9397-08002B2CF9AE}" pid="6" name="Type">
    <vt:lpwstr>Presentation</vt:lpwstr>
  </property>
</Properties>
</file>