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670" r:id="rId7"/>
  </p:sldMasterIdLst>
  <p:notesMasterIdLst>
    <p:notesMasterId r:id="rId26"/>
  </p:notesMasterIdLst>
  <p:sldIdLst>
    <p:sldId id="285" r:id="rId8"/>
    <p:sldId id="286" r:id="rId9"/>
    <p:sldId id="292" r:id="rId10"/>
    <p:sldId id="303" r:id="rId11"/>
    <p:sldId id="297" r:id="rId12"/>
    <p:sldId id="295" r:id="rId13"/>
    <p:sldId id="305" r:id="rId14"/>
    <p:sldId id="589" r:id="rId15"/>
    <p:sldId id="590" r:id="rId16"/>
    <p:sldId id="591" r:id="rId17"/>
    <p:sldId id="307" r:id="rId18"/>
    <p:sldId id="306" r:id="rId19"/>
    <p:sldId id="592" r:id="rId20"/>
    <p:sldId id="593" r:id="rId21"/>
    <p:sldId id="594" r:id="rId22"/>
    <p:sldId id="595" r:id="rId23"/>
    <p:sldId id="596" r:id="rId24"/>
    <p:sldId id="30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6FF"/>
    <a:srgbClr val="66FF99"/>
    <a:srgbClr val="B3E175"/>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p:cViewPr varScale="1">
        <p:scale>
          <a:sx n="110" d="100"/>
          <a:sy n="110" d="100"/>
        </p:scale>
        <p:origin x="858"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4" name="Subtitle 2">
            <a:extLst>
              <a:ext uri="{FF2B5EF4-FFF2-40B4-BE49-F238E27FC236}">
                <a16:creationId xmlns:a16="http://schemas.microsoft.com/office/drawing/2014/main" id="{DB825F04-7048-4DA3-B097-6C2865410D76}"/>
              </a:ext>
            </a:extLst>
          </p:cNvPr>
          <p:cNvSpPr txBox="1">
            <a:spLocks/>
          </p:cNvSpPr>
          <p:nvPr/>
        </p:nvSpPr>
        <p:spPr>
          <a:xfrm>
            <a:off x="152400" y="4953000"/>
            <a:ext cx="4572000"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mj-lt"/>
              </a:rPr>
              <a:t>Briefed by: </a:t>
            </a:r>
            <a:r>
              <a:rPr lang="en-US" dirty="0">
                <a:latin typeface="+mj-lt"/>
              </a:rPr>
              <a:t>Anthony Politelli &amp; Stephanie Beck</a:t>
            </a:r>
            <a:endParaRPr lang="en-US" dirty="0">
              <a:solidFill>
                <a:schemeClr val="tx1"/>
              </a:solidFill>
              <a:latin typeface="+mj-lt"/>
            </a:endParaRPr>
          </a:p>
          <a:p>
            <a:r>
              <a:rPr lang="en-US" dirty="0">
                <a:solidFill>
                  <a:schemeClr val="tx1"/>
                </a:solidFill>
                <a:latin typeface="+mj-lt"/>
              </a:rPr>
              <a:t>Date: </a:t>
            </a:r>
            <a:r>
              <a:rPr lang="en-US">
                <a:solidFill>
                  <a:schemeClr val="tx1"/>
                </a:solidFill>
                <a:latin typeface="+mj-lt"/>
              </a:rPr>
              <a:t>August 2020</a:t>
            </a:r>
            <a:endParaRPr lang="en-US" dirty="0">
              <a:solidFill>
                <a:schemeClr val="tx1"/>
              </a:solidFill>
              <a:latin typeface="+mj-lt"/>
            </a:endParaRPr>
          </a:p>
        </p:txBody>
      </p:sp>
      <p:sp>
        <p:nvSpPr>
          <p:cNvPr id="2" name="Title 1">
            <a:extLst>
              <a:ext uri="{FF2B5EF4-FFF2-40B4-BE49-F238E27FC236}">
                <a16:creationId xmlns:a16="http://schemas.microsoft.com/office/drawing/2014/main" id="{D2209F02-3733-4194-938F-A22372F6D6C3}"/>
              </a:ext>
            </a:extLst>
          </p:cNvPr>
          <p:cNvSpPr>
            <a:spLocks noGrp="1"/>
          </p:cNvSpPr>
          <p:nvPr>
            <p:ph type="ctrTitle"/>
          </p:nvPr>
        </p:nvSpPr>
        <p:spPr>
          <a:xfrm>
            <a:off x="2286000" y="2392680"/>
            <a:ext cx="4572000" cy="1470025"/>
          </a:xfrm>
        </p:spPr>
        <p:txBody>
          <a:bodyPr>
            <a:normAutofit/>
          </a:bodyPr>
          <a:lstStyle/>
          <a:p>
            <a:r>
              <a:rPr lang="en-US" sz="4000" b="1" dirty="0"/>
              <a:t>Simple vs. Complex </a:t>
            </a:r>
            <a:br>
              <a:rPr lang="en-US" sz="4000" b="1" dirty="0"/>
            </a:br>
            <a:r>
              <a:rPr lang="en-US" sz="4000" b="1" dirty="0"/>
              <a:t>Medical Opinions</a:t>
            </a:r>
            <a:endParaRPr lang="en-US" sz="4000" dirty="0"/>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4F102-3F6E-4991-8301-F50CBA16DDB7}"/>
              </a:ext>
            </a:extLst>
          </p:cNvPr>
          <p:cNvSpPr>
            <a:spLocks noGrp="1"/>
          </p:cNvSpPr>
          <p:nvPr>
            <p:ph idx="1"/>
          </p:nvPr>
        </p:nvSpPr>
        <p:spPr>
          <a:xfrm>
            <a:off x="457200" y="990601"/>
            <a:ext cx="8229600" cy="3505200"/>
          </a:xfrm>
        </p:spPr>
        <p:txBody>
          <a:bodyPr>
            <a:normAutofit/>
          </a:bodyPr>
          <a:lstStyle/>
          <a:p>
            <a:pPr marL="0" indent="0" algn="ctr">
              <a:buNone/>
            </a:pPr>
            <a:r>
              <a:rPr lang="en-US" sz="2800" b="1" dirty="0"/>
              <a:t>Avoid Asking For Legal Conclusions In </a:t>
            </a:r>
          </a:p>
          <a:p>
            <a:pPr marL="0" indent="0" algn="ctr">
              <a:buNone/>
            </a:pPr>
            <a:r>
              <a:rPr lang="en-US" sz="2800" b="1" dirty="0"/>
              <a:t>Medical Opinions </a:t>
            </a:r>
          </a:p>
          <a:p>
            <a:pPr marL="0" indent="0">
              <a:buNone/>
            </a:pPr>
            <a:endParaRPr lang="en-US" sz="1600" dirty="0"/>
          </a:p>
          <a:p>
            <a:pPr marL="0" indent="0">
              <a:buNone/>
            </a:pPr>
            <a:r>
              <a:rPr lang="en-US" sz="2600" dirty="0"/>
              <a:t>Do </a:t>
            </a:r>
            <a:r>
              <a:rPr lang="en-US" sz="2600" b="1" dirty="0"/>
              <a:t>not</a:t>
            </a:r>
            <a:r>
              <a:rPr lang="en-US" sz="2600" dirty="0"/>
              <a:t> request a medical authority to make conclusions of law, which is a responsibility inherent to the </a:t>
            </a:r>
            <a:r>
              <a:rPr lang="en-US" sz="2600" i="1" dirty="0"/>
              <a:t>rating activity</a:t>
            </a:r>
            <a:r>
              <a:rPr lang="en-US" sz="2600" dirty="0"/>
              <a:t>. </a:t>
            </a:r>
            <a:r>
              <a:rPr lang="en-US" sz="2600" i="1" dirty="0"/>
              <a:t>To prevent confusion</a:t>
            </a:r>
            <a:r>
              <a:rPr lang="en-US" sz="2600" dirty="0"/>
              <a:t>, </a:t>
            </a:r>
            <a:r>
              <a:rPr lang="en-US" sz="2600" b="1" dirty="0"/>
              <a:t>avoid</a:t>
            </a:r>
            <a:r>
              <a:rPr lang="en-US" sz="2600" dirty="0"/>
              <a:t> using the word “opinion” when asking the examiner a question about any issue that does not require a formal medical opinion.</a:t>
            </a:r>
          </a:p>
          <a:p>
            <a:pPr marL="0" indent="0">
              <a:buNone/>
            </a:pP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10</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Opinion Requests</a:t>
            </a:r>
            <a:endParaRPr lang="en-US" sz="4000" dirty="0"/>
          </a:p>
        </p:txBody>
      </p:sp>
    </p:spTree>
    <p:extLst>
      <p:ext uri="{BB962C8B-B14F-4D97-AF65-F5344CB8AC3E}">
        <p14:creationId xmlns:p14="http://schemas.microsoft.com/office/powerpoint/2010/main" val="233848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9479-B4CF-46FD-B6C6-CE3B2FA4D672}"/>
              </a:ext>
            </a:extLst>
          </p:cNvPr>
          <p:cNvSpPr>
            <a:spLocks noGrp="1"/>
          </p:cNvSpPr>
          <p:nvPr>
            <p:ph idx="1"/>
          </p:nvPr>
        </p:nvSpPr>
        <p:spPr/>
        <p:txBody>
          <a:bodyPr/>
          <a:lstStyle/>
          <a:p>
            <a:pPr marL="0" indent="0">
              <a:buClr>
                <a:srgbClr val="1D3275"/>
              </a:buClr>
              <a:buNone/>
              <a:defRPr/>
            </a:pPr>
            <a:r>
              <a:rPr lang="en-US" sz="2800" b="1" dirty="0"/>
              <a:t>Foot Findings on Enlistment Exam:</a:t>
            </a:r>
          </a:p>
          <a:p>
            <a:pPr marL="0" indent="0">
              <a:buNone/>
            </a:pP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11</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Aggravation Example 1</a:t>
            </a:r>
            <a:endParaRPr lang="en-US" sz="4000" dirty="0"/>
          </a:p>
        </p:txBody>
      </p:sp>
      <p:pic>
        <p:nvPicPr>
          <p:cNvPr id="8" name="Picture 7">
            <a:extLst>
              <a:ext uri="{FF2B5EF4-FFF2-40B4-BE49-F238E27FC236}">
                <a16:creationId xmlns:a16="http://schemas.microsoft.com/office/drawing/2014/main" id="{116FB689-24A0-4FCA-8A64-54785FAC7121}"/>
              </a:ext>
            </a:extLst>
          </p:cNvPr>
          <p:cNvPicPr/>
          <p:nvPr/>
        </p:nvPicPr>
        <p:blipFill>
          <a:blip r:embed="rId2"/>
          <a:stretch>
            <a:fillRect/>
          </a:stretch>
        </p:blipFill>
        <p:spPr>
          <a:xfrm>
            <a:off x="609600" y="1752600"/>
            <a:ext cx="4819650" cy="942975"/>
          </a:xfrm>
          <a:prstGeom prst="rect">
            <a:avLst/>
          </a:prstGeom>
        </p:spPr>
      </p:pic>
      <p:pic>
        <p:nvPicPr>
          <p:cNvPr id="9" name="Picture 8">
            <a:extLst>
              <a:ext uri="{FF2B5EF4-FFF2-40B4-BE49-F238E27FC236}">
                <a16:creationId xmlns:a16="http://schemas.microsoft.com/office/drawing/2014/main" id="{D4FA952F-1442-47EE-A48F-BB61093EE816}"/>
              </a:ext>
            </a:extLst>
          </p:cNvPr>
          <p:cNvPicPr/>
          <p:nvPr/>
        </p:nvPicPr>
        <p:blipFill>
          <a:blip r:embed="rId3"/>
          <a:stretch>
            <a:fillRect/>
          </a:stretch>
        </p:blipFill>
        <p:spPr>
          <a:xfrm>
            <a:off x="2667000" y="3544093"/>
            <a:ext cx="3629025" cy="561975"/>
          </a:xfrm>
          <a:prstGeom prst="rect">
            <a:avLst/>
          </a:prstGeom>
        </p:spPr>
      </p:pic>
      <p:pic>
        <p:nvPicPr>
          <p:cNvPr id="10" name="Picture 9">
            <a:extLst>
              <a:ext uri="{FF2B5EF4-FFF2-40B4-BE49-F238E27FC236}">
                <a16:creationId xmlns:a16="http://schemas.microsoft.com/office/drawing/2014/main" id="{A1279DE8-ABC1-46D1-ADBF-823EFAB86F93}"/>
              </a:ext>
            </a:extLst>
          </p:cNvPr>
          <p:cNvPicPr/>
          <p:nvPr/>
        </p:nvPicPr>
        <p:blipFill>
          <a:blip r:embed="rId4"/>
          <a:stretch>
            <a:fillRect/>
          </a:stretch>
        </p:blipFill>
        <p:spPr>
          <a:xfrm>
            <a:off x="4800600" y="4797465"/>
            <a:ext cx="3390900" cy="695325"/>
          </a:xfrm>
          <a:prstGeom prst="rect">
            <a:avLst/>
          </a:prstGeom>
        </p:spPr>
      </p:pic>
    </p:spTree>
    <p:extLst>
      <p:ext uri="{BB962C8B-B14F-4D97-AF65-F5344CB8AC3E}">
        <p14:creationId xmlns:p14="http://schemas.microsoft.com/office/powerpoint/2010/main" val="195127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9479-B4CF-46FD-B6C6-CE3B2FA4D672}"/>
              </a:ext>
            </a:extLst>
          </p:cNvPr>
          <p:cNvSpPr>
            <a:spLocks noGrp="1"/>
          </p:cNvSpPr>
          <p:nvPr>
            <p:ph idx="1"/>
          </p:nvPr>
        </p:nvSpPr>
        <p:spPr/>
        <p:txBody>
          <a:bodyPr/>
          <a:lstStyle/>
          <a:p>
            <a:pPr marL="0" indent="0">
              <a:buClr>
                <a:srgbClr val="1D3275"/>
              </a:buClr>
              <a:buNone/>
              <a:defRPr/>
            </a:pPr>
            <a:r>
              <a:rPr lang="en-US" sz="2800" b="1" dirty="0"/>
              <a:t>Wrist Findings on Enlistment Exam:</a:t>
            </a:r>
          </a:p>
          <a:p>
            <a:pPr marL="0" indent="0">
              <a:buNone/>
            </a:pP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12</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Aggravation Example 2</a:t>
            </a:r>
            <a:endParaRPr lang="en-US" sz="4000" dirty="0"/>
          </a:p>
        </p:txBody>
      </p:sp>
      <p:pic>
        <p:nvPicPr>
          <p:cNvPr id="11" name="Picture 10">
            <a:extLst>
              <a:ext uri="{FF2B5EF4-FFF2-40B4-BE49-F238E27FC236}">
                <a16:creationId xmlns:a16="http://schemas.microsoft.com/office/drawing/2014/main" id="{824D7F7C-D686-4E58-953E-6F79E59629EF}"/>
              </a:ext>
            </a:extLst>
          </p:cNvPr>
          <p:cNvPicPr/>
          <p:nvPr/>
        </p:nvPicPr>
        <p:blipFill>
          <a:blip r:embed="rId2"/>
          <a:stretch>
            <a:fillRect/>
          </a:stretch>
        </p:blipFill>
        <p:spPr>
          <a:xfrm>
            <a:off x="1371600" y="1616326"/>
            <a:ext cx="5943600" cy="1647190"/>
          </a:xfrm>
          <a:prstGeom prst="rect">
            <a:avLst/>
          </a:prstGeom>
        </p:spPr>
      </p:pic>
      <p:pic>
        <p:nvPicPr>
          <p:cNvPr id="12" name="Picture 11">
            <a:extLst>
              <a:ext uri="{FF2B5EF4-FFF2-40B4-BE49-F238E27FC236}">
                <a16:creationId xmlns:a16="http://schemas.microsoft.com/office/drawing/2014/main" id="{79D4C276-9559-4A63-843D-8C7A683FA173}"/>
              </a:ext>
            </a:extLst>
          </p:cNvPr>
          <p:cNvPicPr/>
          <p:nvPr/>
        </p:nvPicPr>
        <p:blipFill>
          <a:blip r:embed="rId3"/>
          <a:stretch>
            <a:fillRect/>
          </a:stretch>
        </p:blipFill>
        <p:spPr>
          <a:xfrm>
            <a:off x="1371600" y="3383664"/>
            <a:ext cx="5943600" cy="1858010"/>
          </a:xfrm>
          <a:prstGeom prst="rect">
            <a:avLst/>
          </a:prstGeom>
        </p:spPr>
      </p:pic>
    </p:spTree>
    <p:extLst>
      <p:ext uri="{BB962C8B-B14F-4D97-AF65-F5344CB8AC3E}">
        <p14:creationId xmlns:p14="http://schemas.microsoft.com/office/powerpoint/2010/main" val="270663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9479-B4CF-46FD-B6C6-CE3B2FA4D672}"/>
              </a:ext>
            </a:extLst>
          </p:cNvPr>
          <p:cNvSpPr>
            <a:spLocks noGrp="1"/>
          </p:cNvSpPr>
          <p:nvPr>
            <p:ph idx="1"/>
          </p:nvPr>
        </p:nvSpPr>
        <p:spPr>
          <a:xfrm>
            <a:off x="457200" y="990601"/>
            <a:ext cx="8229600" cy="2590800"/>
          </a:xfrm>
        </p:spPr>
        <p:txBody>
          <a:bodyPr/>
          <a:lstStyle/>
          <a:p>
            <a:pPr marL="0" indent="0">
              <a:buClr>
                <a:srgbClr val="1D3275"/>
              </a:buClr>
              <a:buNone/>
              <a:defRPr/>
            </a:pPr>
            <a:r>
              <a:rPr lang="en-US" sz="2800" b="1" dirty="0"/>
              <a:t>Other Items Often Seen On Enlistment Exam:</a:t>
            </a:r>
          </a:p>
          <a:p>
            <a:pPr>
              <a:buClr>
                <a:srgbClr val="1D3275"/>
              </a:buClr>
              <a:buFont typeface="Arial" panose="020B0604020202020204" pitchFamily="34" charset="0"/>
              <a:buChar char="•"/>
              <a:defRPr/>
            </a:pPr>
            <a:r>
              <a:rPr lang="en-US" sz="2600" dirty="0"/>
              <a:t>asthma</a:t>
            </a:r>
          </a:p>
          <a:p>
            <a:pPr>
              <a:buClr>
                <a:srgbClr val="1D3275"/>
              </a:buClr>
              <a:buFont typeface="Arial" panose="020B0604020202020204" pitchFamily="34" charset="0"/>
              <a:buChar char="•"/>
              <a:defRPr/>
            </a:pPr>
            <a:r>
              <a:rPr lang="en-US" sz="2600" dirty="0"/>
              <a:t>knee/shoulder/joint injuries</a:t>
            </a:r>
          </a:p>
          <a:p>
            <a:pPr>
              <a:buClr>
                <a:srgbClr val="1D3275"/>
              </a:buClr>
              <a:buFont typeface="Arial" panose="020B0604020202020204" pitchFamily="34" charset="0"/>
              <a:buChar char="•"/>
              <a:defRPr/>
            </a:pPr>
            <a:r>
              <a:rPr lang="en-US" sz="2600" dirty="0"/>
              <a:t>prior surgeries</a:t>
            </a:r>
          </a:p>
          <a:p>
            <a:pPr>
              <a:buClr>
                <a:srgbClr val="1D3275"/>
              </a:buClr>
              <a:buFont typeface="Arial" panose="020B0604020202020204" pitchFamily="34" charset="0"/>
              <a:buChar char="•"/>
              <a:defRPr/>
            </a:pPr>
            <a:r>
              <a:rPr lang="en-US" sz="2600" dirty="0"/>
              <a:t>scars, especially prior surgical scars</a:t>
            </a:r>
          </a:p>
          <a:p>
            <a:pPr marL="0" indent="0">
              <a:buClr>
                <a:srgbClr val="1D3275"/>
              </a:buClr>
              <a:buNone/>
              <a:defRPr/>
            </a:pPr>
            <a:endParaRPr lang="en-US" sz="2800" b="1" dirty="0"/>
          </a:p>
          <a:p>
            <a:pPr>
              <a:buClr>
                <a:srgbClr val="1D3275"/>
              </a:buClr>
              <a:buFont typeface="Arial" panose="020B0604020202020204" pitchFamily="34" charset="0"/>
              <a:buChar char="•"/>
              <a:defRPr/>
            </a:pPr>
            <a:endParaRPr lang="en-US" sz="2800" b="1" dirty="0"/>
          </a:p>
        </p:txBody>
      </p:sp>
      <p:sp>
        <p:nvSpPr>
          <p:cNvPr id="6" name="Slide Number Placeholder 5"/>
          <p:cNvSpPr>
            <a:spLocks noGrp="1"/>
          </p:cNvSpPr>
          <p:nvPr>
            <p:ph type="sldNum" sz="quarter" idx="12"/>
          </p:nvPr>
        </p:nvSpPr>
        <p:spPr/>
        <p:txBody>
          <a:bodyPr/>
          <a:lstStyle/>
          <a:p>
            <a:fld id="{04F7EA0F-F264-4DBA-8450-109ED0C85B89}" type="slidenum">
              <a:rPr lang="en-US" smtClean="0"/>
              <a:t>13</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Other Aggravation Examples</a:t>
            </a:r>
            <a:endParaRPr lang="en-US" sz="4000" dirty="0"/>
          </a:p>
        </p:txBody>
      </p:sp>
    </p:spTree>
    <p:extLst>
      <p:ext uri="{BB962C8B-B14F-4D97-AF65-F5344CB8AC3E}">
        <p14:creationId xmlns:p14="http://schemas.microsoft.com/office/powerpoint/2010/main" val="27009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9479-B4CF-46FD-B6C6-CE3B2FA4D672}"/>
              </a:ext>
            </a:extLst>
          </p:cNvPr>
          <p:cNvSpPr>
            <a:spLocks noGrp="1"/>
          </p:cNvSpPr>
          <p:nvPr>
            <p:ph idx="1"/>
          </p:nvPr>
        </p:nvSpPr>
        <p:spPr>
          <a:xfrm>
            <a:off x="457200" y="990601"/>
            <a:ext cx="8229600" cy="2133600"/>
          </a:xfrm>
        </p:spPr>
        <p:txBody>
          <a:bodyPr/>
          <a:lstStyle/>
          <a:p>
            <a:pPr>
              <a:buFont typeface="Arial" panose="020B0604020202020204" pitchFamily="34" charset="0"/>
              <a:buChar char="•"/>
            </a:pPr>
            <a:r>
              <a:rPr lang="en-US" sz="2800" dirty="0"/>
              <a:t>Ensure all pertinent records are uploaded into VBMS</a:t>
            </a:r>
          </a:p>
          <a:p>
            <a:pPr>
              <a:buFont typeface="Arial" panose="020B0604020202020204" pitchFamily="34" charset="0"/>
              <a:buChar char="•"/>
            </a:pPr>
            <a:endParaRPr lang="en-US" sz="2800" dirty="0"/>
          </a:p>
          <a:p>
            <a:pPr>
              <a:buFont typeface="Arial" panose="020B0604020202020204" pitchFamily="34" charset="0"/>
              <a:buChar char="•"/>
            </a:pPr>
            <a:r>
              <a:rPr lang="en-US" sz="2800" dirty="0"/>
              <a:t>All relevant records should be annotated and/or bookmarked in the eFolder</a:t>
            </a:r>
          </a:p>
          <a:p>
            <a:pPr>
              <a:buClr>
                <a:srgbClr val="1D3275"/>
              </a:buClr>
              <a:buFont typeface="Arial" panose="020B0604020202020204" pitchFamily="34" charset="0"/>
              <a:buChar char="•"/>
              <a:defRPr/>
            </a:pPr>
            <a:endParaRPr lang="en-US" sz="2800" b="1" dirty="0"/>
          </a:p>
          <a:p>
            <a:pPr>
              <a:buClr>
                <a:srgbClr val="1D3275"/>
              </a:buClr>
              <a:buFont typeface="Arial" panose="020B0604020202020204" pitchFamily="34" charset="0"/>
              <a:buChar char="•"/>
              <a:defRPr/>
            </a:pPr>
            <a:endParaRPr lang="en-US" sz="2800" b="1" dirty="0"/>
          </a:p>
        </p:txBody>
      </p:sp>
      <p:sp>
        <p:nvSpPr>
          <p:cNvPr id="6" name="Slide Number Placeholder 5"/>
          <p:cNvSpPr>
            <a:spLocks noGrp="1"/>
          </p:cNvSpPr>
          <p:nvPr>
            <p:ph type="sldNum" sz="quarter" idx="12"/>
          </p:nvPr>
        </p:nvSpPr>
        <p:spPr/>
        <p:txBody>
          <a:bodyPr/>
          <a:lstStyle/>
          <a:p>
            <a:fld id="{04F7EA0F-F264-4DBA-8450-109ED0C85B89}" type="slidenum">
              <a:rPr lang="en-US" smtClean="0"/>
              <a:t>14</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Evidence in the Claim File</a:t>
            </a:r>
            <a:endParaRPr lang="en-US" sz="4000" dirty="0"/>
          </a:p>
        </p:txBody>
      </p:sp>
    </p:spTree>
    <p:extLst>
      <p:ext uri="{BB962C8B-B14F-4D97-AF65-F5344CB8AC3E}">
        <p14:creationId xmlns:p14="http://schemas.microsoft.com/office/powerpoint/2010/main" val="417793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9479-B4CF-46FD-B6C6-CE3B2FA4D672}"/>
              </a:ext>
            </a:extLst>
          </p:cNvPr>
          <p:cNvSpPr>
            <a:spLocks noGrp="1"/>
          </p:cNvSpPr>
          <p:nvPr>
            <p:ph idx="1"/>
          </p:nvPr>
        </p:nvSpPr>
        <p:spPr/>
        <p:txBody>
          <a:bodyPr>
            <a:normAutofit fontScale="92500" lnSpcReduction="20000"/>
          </a:bodyPr>
          <a:lstStyle/>
          <a:p>
            <a:pPr marL="0" indent="0">
              <a:buNone/>
            </a:pPr>
            <a:r>
              <a:rPr lang="en-US" sz="2800" dirty="0"/>
              <a:t>Identify</a:t>
            </a:r>
            <a:r>
              <a:rPr lang="en-US" sz="2800" i="1" dirty="0"/>
              <a:t> all </a:t>
            </a:r>
            <a:r>
              <a:rPr lang="en-US" sz="2800" dirty="0"/>
              <a:t>evidence which is related to claimed and referred conditions such as:</a:t>
            </a:r>
          </a:p>
          <a:p>
            <a:r>
              <a:rPr lang="en-US" sz="2800" dirty="0"/>
              <a:t>Competent lay evidence which </a:t>
            </a:r>
            <a:r>
              <a:rPr lang="en-US" sz="2800" i="1" dirty="0"/>
              <a:t>describes</a:t>
            </a:r>
            <a:r>
              <a:rPr lang="en-US" sz="2800" dirty="0"/>
              <a:t> persistent or recurrent symptoms of disability, and/or</a:t>
            </a:r>
          </a:p>
          <a:p>
            <a:r>
              <a:rPr lang="en-US" sz="2800" dirty="0"/>
              <a:t>Competent medical evidence which provides a </a:t>
            </a:r>
            <a:r>
              <a:rPr lang="en-US" sz="2800" i="1" dirty="0"/>
              <a:t>current diagnosis </a:t>
            </a:r>
            <a:r>
              <a:rPr lang="en-US" sz="2800" dirty="0"/>
              <a:t>of the claimed disability, and</a:t>
            </a:r>
          </a:p>
          <a:p>
            <a:r>
              <a:rPr lang="en-US" sz="2800" dirty="0"/>
              <a:t>The evidence of an </a:t>
            </a:r>
            <a:r>
              <a:rPr lang="en-US" sz="2800" i="1" dirty="0"/>
              <a:t>in-service event, injury or disease </a:t>
            </a:r>
            <a:r>
              <a:rPr lang="en-US" sz="2800" dirty="0"/>
              <a:t>related to the claimed disability.</a:t>
            </a:r>
          </a:p>
          <a:p>
            <a:endParaRPr lang="en-US" sz="2800" dirty="0"/>
          </a:p>
          <a:p>
            <a:pPr marL="0" indent="0">
              <a:buNone/>
            </a:pPr>
            <a:endParaRPr lang="en-US" sz="2800" dirty="0"/>
          </a:p>
          <a:p>
            <a:pPr marL="0" indent="0">
              <a:buNone/>
            </a:pPr>
            <a:r>
              <a:rPr lang="en-US" sz="2800" b="1" i="1" dirty="0"/>
              <a:t>Recommendation</a:t>
            </a:r>
            <a:r>
              <a:rPr lang="en-US" sz="2800" dirty="0"/>
              <a:t>: Complete the </a:t>
            </a:r>
            <a:r>
              <a:rPr lang="en-US" sz="2800" i="1" dirty="0"/>
              <a:t>Evaluating Lay Evidence Course</a:t>
            </a:r>
            <a:r>
              <a:rPr lang="en-US" sz="2800" dirty="0"/>
              <a:t>, </a:t>
            </a:r>
            <a:r>
              <a:rPr lang="en-US" sz="2800" i="1" dirty="0"/>
              <a:t>TMS 3879907</a:t>
            </a:r>
          </a:p>
          <a:p>
            <a:pPr>
              <a:buClr>
                <a:srgbClr val="1D3275"/>
              </a:buClr>
              <a:buFont typeface="Arial" panose="020B0604020202020204" pitchFamily="34" charset="0"/>
              <a:buChar char="•"/>
              <a:defRPr/>
            </a:pPr>
            <a:endParaRPr lang="en-US" sz="2800" b="1" dirty="0"/>
          </a:p>
          <a:p>
            <a:pPr>
              <a:buClr>
                <a:srgbClr val="1D3275"/>
              </a:buClr>
              <a:buFont typeface="Arial" panose="020B0604020202020204" pitchFamily="34" charset="0"/>
              <a:buChar char="•"/>
              <a:defRPr/>
            </a:pPr>
            <a:endParaRPr lang="en-US" sz="2800" b="1" dirty="0"/>
          </a:p>
        </p:txBody>
      </p:sp>
      <p:sp>
        <p:nvSpPr>
          <p:cNvPr id="6" name="Slide Number Placeholder 5"/>
          <p:cNvSpPr>
            <a:spLocks noGrp="1"/>
          </p:cNvSpPr>
          <p:nvPr>
            <p:ph type="sldNum" sz="quarter" idx="12"/>
          </p:nvPr>
        </p:nvSpPr>
        <p:spPr/>
        <p:txBody>
          <a:bodyPr/>
          <a:lstStyle/>
          <a:p>
            <a:fld id="{04F7EA0F-F264-4DBA-8450-109ED0C85B89}" type="slidenum">
              <a:rPr lang="en-US" smtClean="0"/>
              <a:t>15</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Pertinent Evidence in the Claim File</a:t>
            </a:r>
            <a:endParaRPr lang="en-US" sz="4000" dirty="0"/>
          </a:p>
        </p:txBody>
      </p:sp>
    </p:spTree>
    <p:extLst>
      <p:ext uri="{BB962C8B-B14F-4D97-AF65-F5344CB8AC3E}">
        <p14:creationId xmlns:p14="http://schemas.microsoft.com/office/powerpoint/2010/main" val="216459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9479-B4CF-46FD-B6C6-CE3B2FA4D672}"/>
              </a:ext>
            </a:extLst>
          </p:cNvPr>
          <p:cNvSpPr>
            <a:spLocks noGrp="1"/>
          </p:cNvSpPr>
          <p:nvPr>
            <p:ph idx="1"/>
          </p:nvPr>
        </p:nvSpPr>
        <p:spPr/>
        <p:txBody>
          <a:bodyPr>
            <a:normAutofit/>
          </a:bodyPr>
          <a:lstStyle/>
          <a:p>
            <a:r>
              <a:rPr lang="en-US" sz="2600" dirty="0"/>
              <a:t>While there are multiple bookmark types available in VBMS, when bookmarking evidence for an examiner’s review, ROs </a:t>
            </a:r>
            <a:r>
              <a:rPr lang="en-US" sz="2600" b="1" u="sng" dirty="0"/>
              <a:t>must use </a:t>
            </a:r>
            <a:r>
              <a:rPr lang="en-US" sz="2600" dirty="0"/>
              <a:t>the medical bookmark</a:t>
            </a:r>
          </a:p>
          <a:p>
            <a:r>
              <a:rPr lang="en-US" sz="2600" dirty="0"/>
              <a:t>The bookmark steps are found in </a:t>
            </a:r>
            <a:r>
              <a:rPr lang="en-US" sz="2600" b="1" dirty="0"/>
              <a:t>M21-1 III.iv.3.A.15.a</a:t>
            </a:r>
          </a:p>
          <a:p>
            <a:pPr>
              <a:buClr>
                <a:srgbClr val="1D3275"/>
              </a:buClr>
              <a:buFont typeface="Arial" panose="020B0604020202020204" pitchFamily="34" charset="0"/>
              <a:buChar char="•"/>
              <a:defRPr/>
            </a:pPr>
            <a:endParaRPr lang="en-US" sz="2800" b="1" dirty="0"/>
          </a:p>
          <a:p>
            <a:pPr>
              <a:buClr>
                <a:srgbClr val="1D3275"/>
              </a:buClr>
              <a:buFont typeface="Arial" panose="020B0604020202020204" pitchFamily="34" charset="0"/>
              <a:buChar char="•"/>
              <a:defRPr/>
            </a:pPr>
            <a:endParaRPr lang="en-US" sz="2800" b="1" dirty="0"/>
          </a:p>
        </p:txBody>
      </p:sp>
      <p:sp>
        <p:nvSpPr>
          <p:cNvPr id="6" name="Slide Number Placeholder 5"/>
          <p:cNvSpPr>
            <a:spLocks noGrp="1"/>
          </p:cNvSpPr>
          <p:nvPr>
            <p:ph type="sldNum" sz="quarter" idx="12"/>
          </p:nvPr>
        </p:nvSpPr>
        <p:spPr/>
        <p:txBody>
          <a:bodyPr/>
          <a:lstStyle/>
          <a:p>
            <a:fld id="{04F7EA0F-F264-4DBA-8450-109ED0C85B89}" type="slidenum">
              <a:rPr lang="en-US" smtClean="0"/>
              <a:t>16</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Bookmarking Documents</a:t>
            </a:r>
            <a:endParaRPr lang="en-US" sz="4000" dirty="0"/>
          </a:p>
        </p:txBody>
      </p:sp>
      <p:pic>
        <p:nvPicPr>
          <p:cNvPr id="5" name="Picture 3">
            <a:extLst>
              <a:ext uri="{FF2B5EF4-FFF2-40B4-BE49-F238E27FC236}">
                <a16:creationId xmlns:a16="http://schemas.microsoft.com/office/drawing/2014/main" id="{E3064B92-0FE5-49DD-BDE4-EF79AAA8F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25" y="2928110"/>
            <a:ext cx="5255541"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B8DD8360-DB18-43CB-B367-5C125A765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682" y="2928110"/>
            <a:ext cx="3117967" cy="27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69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9479-B4CF-46FD-B6C6-CE3B2FA4D672}"/>
              </a:ext>
            </a:extLst>
          </p:cNvPr>
          <p:cNvSpPr>
            <a:spLocks noGrp="1"/>
          </p:cNvSpPr>
          <p:nvPr>
            <p:ph idx="1"/>
          </p:nvPr>
        </p:nvSpPr>
        <p:spPr>
          <a:xfrm>
            <a:off x="228600" y="781560"/>
            <a:ext cx="8686800" cy="5238240"/>
          </a:xfrm>
        </p:spPr>
        <p:txBody>
          <a:bodyPr>
            <a:normAutofit fontScale="47500" lnSpcReduction="20000"/>
          </a:bodyPr>
          <a:lstStyle/>
          <a:p>
            <a:pPr marL="0" indent="0">
              <a:buNone/>
            </a:pPr>
            <a:r>
              <a:rPr lang="en-US" sz="2900" b="1" u="sng" dirty="0">
                <a:latin typeface="Calibri" panose="020F0502020204030204" pitchFamily="34" charset="0"/>
              </a:rPr>
              <a:t>Exam Location</a:t>
            </a:r>
            <a:r>
              <a:rPr lang="en-US" sz="2900" b="1" dirty="0">
                <a:latin typeface="Calibri" panose="020F0502020204030204" pitchFamily="34" charset="0"/>
              </a:rPr>
              <a:t>: </a:t>
            </a:r>
            <a:r>
              <a:rPr lang="en-US" sz="2900" dirty="0">
                <a:latin typeface="Calibri" panose="020F0502020204030204" pitchFamily="34" charset="0"/>
              </a:rPr>
              <a:t>(Fill in VAMC Location)</a:t>
            </a:r>
          </a:p>
          <a:p>
            <a:pPr marL="0" indent="0">
              <a:buNone/>
            </a:pPr>
            <a:r>
              <a:rPr lang="en-US" sz="2900" dirty="0">
                <a:latin typeface="Calibri" panose="020F0502020204030204" pitchFamily="34" charset="0"/>
              </a:rPr>
              <a:t> </a:t>
            </a:r>
          </a:p>
          <a:p>
            <a:pPr marL="0" indent="0">
              <a:buNone/>
            </a:pPr>
            <a:r>
              <a:rPr lang="en-US" sz="2900" dirty="0">
                <a:latin typeface="Calibri" panose="020F0502020204030204" pitchFamily="34" charset="0"/>
              </a:rPr>
              <a:t>The SM was diagnosed with (Fill in Condition).  (Fill in Condition) was noted on the SM's entrance exam. Please answer the following opinion:</a:t>
            </a:r>
          </a:p>
          <a:p>
            <a:pPr marL="0" indent="0">
              <a:buNone/>
            </a:pPr>
            <a:r>
              <a:rPr lang="en-US" sz="2900" dirty="0">
                <a:latin typeface="Calibri" panose="020F0502020204030204" pitchFamily="34" charset="0"/>
              </a:rPr>
              <a:t> </a:t>
            </a:r>
          </a:p>
          <a:p>
            <a:pPr marL="0" indent="0">
              <a:buNone/>
            </a:pPr>
            <a:r>
              <a:rPr lang="en-US" sz="2900" dirty="0">
                <a:latin typeface="Calibri" panose="020F0502020204030204" pitchFamily="34" charset="0"/>
              </a:rPr>
              <a:t>Was the SM’s (Fill in Condition), which clearly and unmistakably existed prior to service, aggravated beyond its natural progression during service?  Rationale must be provided in the appropriate section below.  Your review is not limited to the evidence identified on this request form, or tabbed in the claims folder.</a:t>
            </a:r>
          </a:p>
          <a:p>
            <a:pPr marL="0" indent="0">
              <a:buNone/>
            </a:pPr>
            <a:r>
              <a:rPr lang="en-US" sz="2900" dirty="0">
                <a:latin typeface="Calibri" panose="020F0502020204030204" pitchFamily="34" charset="0"/>
              </a:rPr>
              <a:t> </a:t>
            </a:r>
          </a:p>
          <a:p>
            <a:pPr marL="0" indent="0">
              <a:buNone/>
            </a:pPr>
            <a:r>
              <a:rPr lang="en-US" sz="2900" b="1" u="sng" dirty="0">
                <a:latin typeface="Calibri" panose="020F0502020204030204" pitchFamily="34" charset="0"/>
              </a:rPr>
              <a:t>Potentially Relevant Evidence</a:t>
            </a:r>
          </a:p>
          <a:p>
            <a:pPr marL="0" indent="0">
              <a:buNone/>
            </a:pPr>
            <a:r>
              <a:rPr lang="en-US" sz="2900" dirty="0">
                <a:latin typeface="Calibri" panose="020F0502020204030204" pitchFamily="34" charset="0"/>
              </a:rPr>
              <a:t>Tab A: Entrance Exam</a:t>
            </a:r>
          </a:p>
          <a:p>
            <a:pPr marL="0" indent="0">
              <a:buNone/>
            </a:pPr>
            <a:r>
              <a:rPr lang="en-US" sz="2900" dirty="0">
                <a:latin typeface="Calibri" panose="020F0502020204030204" pitchFamily="34" charset="0"/>
              </a:rPr>
              <a:t>Tab B: (Fill in Relevant DBQ)</a:t>
            </a:r>
          </a:p>
          <a:p>
            <a:pPr marL="0" indent="0">
              <a:buNone/>
            </a:pPr>
            <a:r>
              <a:rPr lang="en-US" sz="2900" dirty="0">
                <a:latin typeface="Calibri" panose="020F0502020204030204" pitchFamily="34" charset="0"/>
              </a:rPr>
              <a:t>Tab C: (Fill in Relevant Additional DBQ if Applicable)</a:t>
            </a:r>
          </a:p>
          <a:p>
            <a:pPr marL="0" indent="0">
              <a:buNone/>
            </a:pPr>
            <a:r>
              <a:rPr lang="en-US" sz="2900" dirty="0">
                <a:latin typeface="Calibri" panose="020F0502020204030204" pitchFamily="34" charset="0"/>
              </a:rPr>
              <a:t>Tab D: (Fill in Medical Record with Date of Treatment if Applicable)</a:t>
            </a:r>
          </a:p>
          <a:p>
            <a:pPr marL="0" indent="0">
              <a:buNone/>
            </a:pPr>
            <a:r>
              <a:rPr lang="en-US" sz="2900" dirty="0">
                <a:latin typeface="Calibri" panose="020F0502020204030204" pitchFamily="34" charset="0"/>
              </a:rPr>
              <a:t> </a:t>
            </a:r>
          </a:p>
          <a:p>
            <a:pPr marL="0" indent="0">
              <a:buNone/>
            </a:pPr>
            <a:r>
              <a:rPr lang="en-US" sz="2900" dirty="0">
                <a:latin typeface="Calibri" panose="020F0502020204030204" pitchFamily="34" charset="0"/>
              </a:rPr>
              <a:t> </a:t>
            </a:r>
          </a:p>
          <a:p>
            <a:pPr marL="0" indent="0">
              <a:buNone/>
            </a:pPr>
            <a:r>
              <a:rPr lang="en-US" sz="2900" dirty="0">
                <a:latin typeface="Calibri" panose="020F0502020204030204" pitchFamily="34" charset="0"/>
              </a:rPr>
              <a:t>Tabbing Instructions in VBMS (DO NOT INCLUDE THESE INSTRUCTIONS IN YOUR OPINION REQUEST):</a:t>
            </a:r>
          </a:p>
          <a:p>
            <a:pPr marL="0" indent="0">
              <a:buNone/>
            </a:pPr>
            <a:r>
              <a:rPr lang="en-US" sz="2900" dirty="0">
                <a:latin typeface="Calibri" panose="020F0502020204030204" pitchFamily="34" charset="0"/>
              </a:rPr>
              <a:t> </a:t>
            </a:r>
          </a:p>
          <a:p>
            <a:pPr marL="0" indent="0">
              <a:buNone/>
            </a:pPr>
            <a:r>
              <a:rPr lang="en-US" sz="2900" dirty="0">
                <a:latin typeface="Calibri" panose="020F0502020204030204" pitchFamily="34" charset="0"/>
              </a:rPr>
              <a:t>1. Tab the entrance exam and cite the page number inside the medical bookmark.  Example (TAB A: Entrance Exam pg. 300)</a:t>
            </a:r>
          </a:p>
          <a:p>
            <a:pPr marL="0" indent="0">
              <a:buNone/>
            </a:pPr>
            <a:r>
              <a:rPr lang="en-US" sz="2900" dirty="0">
                <a:latin typeface="Calibri" panose="020F0502020204030204" pitchFamily="34" charset="0"/>
              </a:rPr>
              <a:t> </a:t>
            </a:r>
          </a:p>
          <a:p>
            <a:pPr marL="0" indent="0">
              <a:buNone/>
            </a:pPr>
            <a:r>
              <a:rPr lang="en-US" sz="2900" dirty="0">
                <a:latin typeface="Calibri" panose="020F0502020204030204" pitchFamily="34" charset="0"/>
              </a:rPr>
              <a:t>2. Tab the Relevant DBQ(s). Example (TAB B: Knee DBQ, TAB C: Back DBQ, etc.)</a:t>
            </a:r>
          </a:p>
          <a:p>
            <a:pPr marL="0" indent="0">
              <a:buNone/>
            </a:pPr>
            <a:r>
              <a:rPr lang="en-US" sz="2900" dirty="0">
                <a:latin typeface="Calibri" panose="020F0502020204030204" pitchFamily="34" charset="0"/>
              </a:rPr>
              <a:t> </a:t>
            </a:r>
          </a:p>
          <a:p>
            <a:pPr marL="0" indent="0">
              <a:buNone/>
            </a:pPr>
            <a:r>
              <a:rPr lang="en-US" sz="2900" dirty="0">
                <a:latin typeface="Calibri" panose="020F0502020204030204" pitchFamily="34" charset="0"/>
              </a:rPr>
              <a:t>3. Tab any other relevant medical records and cite the page numbers inside the medical bookmark. Example (TAB D: Knee Injury pg. 400)</a:t>
            </a:r>
          </a:p>
          <a:p>
            <a:pPr>
              <a:buClr>
                <a:srgbClr val="1D3275"/>
              </a:buClr>
              <a:buFont typeface="Arial" panose="020B0604020202020204" pitchFamily="34" charset="0"/>
              <a:buChar char="•"/>
              <a:defRPr/>
            </a:pPr>
            <a:endParaRPr lang="en-US" sz="2800" b="1" dirty="0">
              <a:solidFill>
                <a:schemeClr val="tx2"/>
              </a:solidFill>
            </a:endParaRPr>
          </a:p>
          <a:p>
            <a:pPr>
              <a:buClr>
                <a:srgbClr val="1D3275"/>
              </a:buClr>
              <a:buFont typeface="Arial" panose="020B0604020202020204" pitchFamily="34" charset="0"/>
              <a:buChar char="•"/>
              <a:defRPr/>
            </a:pPr>
            <a:endParaRPr lang="en-US" sz="2800" b="1" dirty="0">
              <a:solidFill>
                <a:schemeClr val="tx2"/>
              </a:solidFill>
            </a:endParaRPr>
          </a:p>
        </p:txBody>
      </p:sp>
      <p:sp>
        <p:nvSpPr>
          <p:cNvPr id="6" name="Slide Number Placeholder 5"/>
          <p:cNvSpPr>
            <a:spLocks noGrp="1"/>
          </p:cNvSpPr>
          <p:nvPr>
            <p:ph type="sldNum" sz="quarter" idx="12"/>
          </p:nvPr>
        </p:nvSpPr>
        <p:spPr/>
        <p:txBody>
          <a:bodyPr/>
          <a:lstStyle/>
          <a:p>
            <a:fld id="{04F7EA0F-F264-4DBA-8450-109ED0C85B89}" type="slidenum">
              <a:rPr lang="en-US" smtClean="0"/>
              <a:t>17</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Examples of Ideal IDES Direct Opinion</a:t>
            </a:r>
            <a:endParaRPr lang="en-US" sz="4000" dirty="0"/>
          </a:p>
        </p:txBody>
      </p:sp>
    </p:spTree>
    <p:extLst>
      <p:ext uri="{BB962C8B-B14F-4D97-AF65-F5344CB8AC3E}">
        <p14:creationId xmlns:p14="http://schemas.microsoft.com/office/powerpoint/2010/main" val="248933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04F7EA0F-F264-4DBA-8450-109ED0C85B89}" type="slidenum">
              <a:rPr lang="en-US" smtClean="0"/>
              <a:t>18</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endParaRPr lang="en-US" sz="3400" dirty="0"/>
          </a:p>
        </p:txBody>
      </p:sp>
      <p:pic>
        <p:nvPicPr>
          <p:cNvPr id="8" name="Picture 7">
            <a:extLst>
              <a:ext uri="{FF2B5EF4-FFF2-40B4-BE49-F238E27FC236}">
                <a16:creationId xmlns:a16="http://schemas.microsoft.com/office/drawing/2014/main" id="{A7549244-52DA-480F-97DF-1CEF725853D6}"/>
              </a:ext>
            </a:extLst>
          </p:cNvPr>
          <p:cNvPicPr>
            <a:picLocks noChangeAspect="1"/>
          </p:cNvPicPr>
          <p:nvPr/>
        </p:nvPicPr>
        <p:blipFill>
          <a:blip r:embed="rId2"/>
          <a:stretch>
            <a:fillRect/>
          </a:stretch>
        </p:blipFill>
        <p:spPr>
          <a:xfrm>
            <a:off x="1854629" y="2247810"/>
            <a:ext cx="5240431" cy="1672680"/>
          </a:xfrm>
          <a:prstGeom prst="rect">
            <a:avLst/>
          </a:prstGeom>
        </p:spPr>
      </p:pic>
      <p:sp>
        <p:nvSpPr>
          <p:cNvPr id="9" name="Rectangle 8">
            <a:extLst>
              <a:ext uri="{FF2B5EF4-FFF2-40B4-BE49-F238E27FC236}">
                <a16:creationId xmlns:a16="http://schemas.microsoft.com/office/drawing/2014/main" id="{C76EF5BC-3FB4-425D-9517-88508AC19F81}"/>
              </a:ext>
            </a:extLst>
          </p:cNvPr>
          <p:cNvSpPr/>
          <p:nvPr/>
        </p:nvSpPr>
        <p:spPr>
          <a:xfrm>
            <a:off x="2263140" y="1863090"/>
            <a:ext cx="4423410" cy="769441"/>
          </a:xfrm>
          <a:prstGeom prst="rect">
            <a:avLst/>
          </a:prstGeom>
        </p:spPr>
        <p:txBody>
          <a:bodyPr wrap="square">
            <a:spAutoFit/>
          </a:bodyPr>
          <a:lstStyle/>
          <a:p>
            <a:r>
              <a:rPr lang="en-US" sz="4400" b="1" dirty="0">
                <a:latin typeface="Stencil" panose="040409050D0802020404" pitchFamily="82" charset="0"/>
              </a:rPr>
              <a:t>    </a:t>
            </a:r>
            <a:endParaRPr lang="en-US" sz="4400" dirty="0"/>
          </a:p>
        </p:txBody>
      </p:sp>
      <p:sp>
        <p:nvSpPr>
          <p:cNvPr id="10" name="Rectangle 9">
            <a:extLst>
              <a:ext uri="{FF2B5EF4-FFF2-40B4-BE49-F238E27FC236}">
                <a16:creationId xmlns:a16="http://schemas.microsoft.com/office/drawing/2014/main" id="{959A43F3-F602-4216-905C-5FCF27D15BC8}"/>
              </a:ext>
            </a:extLst>
          </p:cNvPr>
          <p:cNvSpPr/>
          <p:nvPr/>
        </p:nvSpPr>
        <p:spPr>
          <a:xfrm>
            <a:off x="2880360" y="3429000"/>
            <a:ext cx="4673747" cy="1446550"/>
          </a:xfrm>
          <a:prstGeom prst="rect">
            <a:avLst/>
          </a:prstGeom>
        </p:spPr>
        <p:txBody>
          <a:bodyPr wrap="square">
            <a:spAutoFit/>
          </a:bodyPr>
          <a:lstStyle/>
          <a:p>
            <a:endParaRPr lang="en-US" sz="4400" b="1" dirty="0">
              <a:latin typeface="Stencil" panose="040409050D0802020404" pitchFamily="82" charset="0"/>
            </a:endParaRPr>
          </a:p>
          <a:p>
            <a:r>
              <a:rPr lang="en-US" sz="4400" b="1" dirty="0">
                <a:latin typeface="Stencil" panose="040409050D0802020404" pitchFamily="82" charset="0"/>
              </a:rPr>
              <a:t>Questions?</a:t>
            </a:r>
            <a:endParaRPr lang="en-US" sz="4400" dirty="0"/>
          </a:p>
        </p:txBody>
      </p:sp>
    </p:spTree>
    <p:extLst>
      <p:ext uri="{BB962C8B-B14F-4D97-AF65-F5344CB8AC3E}">
        <p14:creationId xmlns:p14="http://schemas.microsoft.com/office/powerpoint/2010/main" val="7184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26BFB-88FD-450E-BA2F-97780A182529}"/>
              </a:ext>
            </a:extLst>
          </p:cNvPr>
          <p:cNvSpPr>
            <a:spLocks noGrp="1"/>
          </p:cNvSpPr>
          <p:nvPr>
            <p:ph idx="1"/>
          </p:nvPr>
        </p:nvSpPr>
        <p:spPr>
          <a:xfrm>
            <a:off x="457200" y="990601"/>
            <a:ext cx="8229600" cy="2667000"/>
          </a:xfrm>
        </p:spPr>
        <p:txBody>
          <a:bodyPr/>
          <a:lstStyle/>
          <a:p>
            <a:pPr marL="514350" indent="-514350">
              <a:buAutoNum type="arabicPeriod"/>
            </a:pPr>
            <a:r>
              <a:rPr lang="en-US" sz="2600" dirty="0"/>
              <a:t>Identify references for medical opinions</a:t>
            </a:r>
          </a:p>
          <a:p>
            <a:pPr marL="514350" indent="-514350">
              <a:buAutoNum type="arabicPeriod"/>
            </a:pPr>
            <a:r>
              <a:rPr lang="en-US" sz="2600" dirty="0"/>
              <a:t>Identify types of medical opinions</a:t>
            </a:r>
          </a:p>
          <a:p>
            <a:pPr marL="514350" indent="-514350">
              <a:buAutoNum type="arabicPeriod"/>
            </a:pPr>
            <a:r>
              <a:rPr lang="en-US" sz="2600" dirty="0"/>
              <a:t>Identify who is authorized to request a medical opinion</a:t>
            </a:r>
          </a:p>
          <a:p>
            <a:pPr marL="514350" indent="-514350">
              <a:buAutoNum type="arabicPeriod"/>
            </a:pPr>
            <a:r>
              <a:rPr lang="en-US" sz="2600" dirty="0"/>
              <a:t>Identify a simple versus complex medical opinion</a:t>
            </a:r>
          </a:p>
          <a:p>
            <a:pPr marL="514350" indent="-514350">
              <a:buAutoNum type="arabicPeriod"/>
            </a:pPr>
            <a:r>
              <a:rPr lang="en-US" sz="2600" dirty="0"/>
              <a:t>Identify and bookmark evidence</a:t>
            </a:r>
          </a:p>
          <a:p>
            <a:pPr marL="0" indent="0">
              <a:buNone/>
            </a:pP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2</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Objectives</a:t>
            </a:r>
            <a:endParaRPr lang="en-US" sz="4000" dirty="0"/>
          </a:p>
        </p:txBody>
      </p:sp>
      <p:pic>
        <p:nvPicPr>
          <p:cNvPr id="8" name="Picture 7">
            <a:extLst>
              <a:ext uri="{FF2B5EF4-FFF2-40B4-BE49-F238E27FC236}">
                <a16:creationId xmlns:a16="http://schemas.microsoft.com/office/drawing/2014/main" id="{64FD95EF-5C05-4C84-B0C3-3E191B07B05F}"/>
              </a:ext>
            </a:extLst>
          </p:cNvPr>
          <p:cNvPicPr/>
          <p:nvPr/>
        </p:nvPicPr>
        <p:blipFill>
          <a:blip r:embed="rId2"/>
          <a:stretch>
            <a:fillRect/>
          </a:stretch>
        </p:blipFill>
        <p:spPr>
          <a:xfrm>
            <a:off x="3352800" y="3810000"/>
            <a:ext cx="2088515" cy="1847760"/>
          </a:xfrm>
          <a:prstGeom prst="rect">
            <a:avLst/>
          </a:prstGeom>
        </p:spPr>
      </p:pic>
    </p:spTree>
    <p:extLst>
      <p:ext uri="{BB962C8B-B14F-4D97-AF65-F5344CB8AC3E}">
        <p14:creationId xmlns:p14="http://schemas.microsoft.com/office/powerpoint/2010/main" val="227774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6C8F5-9B91-402B-811D-C653F33BFE52}"/>
              </a:ext>
            </a:extLst>
          </p:cNvPr>
          <p:cNvSpPr>
            <a:spLocks noGrp="1"/>
          </p:cNvSpPr>
          <p:nvPr>
            <p:ph idx="1"/>
          </p:nvPr>
        </p:nvSpPr>
        <p:spPr>
          <a:xfrm>
            <a:off x="457200" y="990600"/>
            <a:ext cx="8229600" cy="4953000"/>
          </a:xfrm>
        </p:spPr>
        <p:txBody>
          <a:bodyPr>
            <a:normAutofit fontScale="32500" lnSpcReduction="20000"/>
          </a:bodyPr>
          <a:lstStyle/>
          <a:p>
            <a:pPr marL="285750" indent="-285750">
              <a:buFont typeface="Arial" panose="020B0604020202020204" pitchFamily="34" charset="0"/>
              <a:buChar char="•"/>
            </a:pPr>
            <a:r>
              <a:rPr lang="en-US" sz="5800" b="1" dirty="0"/>
              <a:t>38 CFR §3.159(c)(4) - </a:t>
            </a:r>
            <a:r>
              <a:rPr lang="en-US" sz="5800" dirty="0"/>
              <a:t>Providing medical examinations or obtaining medical opinions </a:t>
            </a:r>
          </a:p>
          <a:p>
            <a:pPr marL="285750" indent="-285750">
              <a:buFont typeface="Arial" panose="020B0604020202020204" pitchFamily="34" charset="0"/>
              <a:buChar char="•"/>
            </a:pPr>
            <a:r>
              <a:rPr lang="en-US" sz="5800" b="1" dirty="0"/>
              <a:t>38 CFR 3.306 </a:t>
            </a:r>
            <a:r>
              <a:rPr lang="en-US" sz="5800" dirty="0"/>
              <a:t>- Aggravation of Preservice Disability </a:t>
            </a:r>
          </a:p>
          <a:p>
            <a:pPr marL="285750" indent="-285750">
              <a:buFont typeface="Arial" panose="020B0604020202020204" pitchFamily="34" charset="0"/>
              <a:buChar char="•"/>
            </a:pPr>
            <a:r>
              <a:rPr lang="en-US" sz="5800" b="1" dirty="0"/>
              <a:t>38 CFR §3.326 - </a:t>
            </a:r>
            <a:r>
              <a:rPr lang="en-US" sz="5800" dirty="0"/>
              <a:t>Examinations</a:t>
            </a:r>
            <a:r>
              <a:rPr lang="en-US" sz="5800" b="1" dirty="0"/>
              <a:t> </a:t>
            </a:r>
          </a:p>
          <a:p>
            <a:pPr marL="285750" indent="-285750">
              <a:buFont typeface="Arial" panose="020B0604020202020204" pitchFamily="34" charset="0"/>
              <a:buChar char="•"/>
            </a:pPr>
            <a:r>
              <a:rPr lang="en-US" sz="5800" b="1" dirty="0"/>
              <a:t>38 CFR §3.327 </a:t>
            </a:r>
            <a:r>
              <a:rPr lang="en-US" sz="5800" dirty="0"/>
              <a:t>- Reexaminations </a:t>
            </a:r>
          </a:p>
          <a:p>
            <a:pPr marL="285750" indent="-285750">
              <a:buFont typeface="Arial" panose="020B0604020202020204" pitchFamily="34" charset="0"/>
              <a:buChar char="•"/>
            </a:pPr>
            <a:r>
              <a:rPr lang="en-US" sz="5800" b="1" dirty="0"/>
              <a:t>38 CFR §4.125 </a:t>
            </a:r>
            <a:r>
              <a:rPr lang="en-US" sz="5800" dirty="0"/>
              <a:t>- Diagnosis of Mental Disorders </a:t>
            </a:r>
          </a:p>
          <a:p>
            <a:pPr marL="285750" indent="-285750">
              <a:buFont typeface="Arial" panose="020B0604020202020204" pitchFamily="34" charset="0"/>
              <a:buChar char="•"/>
            </a:pPr>
            <a:r>
              <a:rPr lang="en-US" sz="5800" b="1" dirty="0"/>
              <a:t>M21-1, Part I, Chapter 1, Section C </a:t>
            </a:r>
            <a:r>
              <a:rPr lang="en-US" sz="5800" dirty="0"/>
              <a:t>- Requesting Records</a:t>
            </a:r>
          </a:p>
          <a:p>
            <a:pPr marL="685800" lvl="1">
              <a:buFont typeface="Arial" panose="020B0604020202020204" pitchFamily="34" charset="0"/>
              <a:buChar char="•"/>
            </a:pPr>
            <a:r>
              <a:rPr lang="en-US" sz="5200" b="1" dirty="0"/>
              <a:t>M21-1, Part I, Chapter 1, Section C, Topic 3 - </a:t>
            </a:r>
            <a:r>
              <a:rPr lang="en-US" sz="5200" dirty="0"/>
              <a:t>Assisting With Medical Opinions or Examination Requests</a:t>
            </a:r>
          </a:p>
          <a:p>
            <a:pPr marL="285750" indent="-285750">
              <a:buFont typeface="Arial" panose="020B0604020202020204" pitchFamily="34" charset="0"/>
              <a:buChar char="•"/>
            </a:pPr>
            <a:r>
              <a:rPr lang="en-US" sz="5700" b="1" dirty="0"/>
              <a:t>M21-1, Part III, Subpart iv, Chapter 3, Section A - </a:t>
            </a:r>
            <a:r>
              <a:rPr lang="en-US" sz="5700" dirty="0"/>
              <a:t>Examination Requests Overview</a:t>
            </a:r>
          </a:p>
          <a:p>
            <a:pPr marL="685800" lvl="1">
              <a:buFont typeface="Arial" panose="020B0604020202020204" pitchFamily="34" charset="0"/>
              <a:buChar char="•"/>
            </a:pPr>
            <a:r>
              <a:rPr lang="en-US" sz="5200" b="1" dirty="0"/>
              <a:t>M21-1, Part III, Subpart iv, Chapter 3, Section A, Topic 7 - </a:t>
            </a:r>
            <a:r>
              <a:rPr lang="en-US" sz="5200" dirty="0"/>
              <a:t>Medical Opinions</a:t>
            </a:r>
          </a:p>
          <a:p>
            <a:pPr marL="285750" indent="-285750">
              <a:buFont typeface="Arial" panose="020B0604020202020204" pitchFamily="34" charset="0"/>
              <a:buChar char="•"/>
            </a:pPr>
            <a:r>
              <a:rPr lang="en-US" sz="5800" b="1" dirty="0"/>
              <a:t>M21-1, Part III, Subpart iv, Chapter 3, Section D </a:t>
            </a:r>
            <a:r>
              <a:rPr lang="en-US" sz="5800" dirty="0"/>
              <a:t>- Examination Reports</a:t>
            </a:r>
          </a:p>
          <a:p>
            <a:pPr marL="285750" indent="-285750">
              <a:buFont typeface="Arial" panose="020B0604020202020204" pitchFamily="34" charset="0"/>
              <a:buChar char="•"/>
            </a:pPr>
            <a:r>
              <a:rPr lang="en-US" sz="5800" b="1" dirty="0"/>
              <a:t>M21-1, Part III, Subpart i, Chapter 2, Section D, Topic 6 </a:t>
            </a:r>
            <a:r>
              <a:rPr lang="en-US" sz="5800" dirty="0"/>
              <a:t>- Requesting Examinations for IDES Participants</a:t>
            </a:r>
          </a:p>
          <a:p>
            <a:pPr marL="285750" indent="-285750">
              <a:buFont typeface="Arial" panose="020B0604020202020204" pitchFamily="34" charset="0"/>
              <a:buChar char="•"/>
            </a:pPr>
            <a:r>
              <a:rPr lang="en-US" sz="5800" b="1" dirty="0"/>
              <a:t>M21-1, Part IV. Subpart ii Chapter 2, Section G, Topic 5.g</a:t>
            </a:r>
            <a:r>
              <a:rPr lang="en-US" sz="5800" dirty="0"/>
              <a:t> - Requesting Medical Opinions in 1151 Claims </a:t>
            </a:r>
          </a:p>
          <a:p>
            <a:pPr marL="285750" indent="-285750">
              <a:buFont typeface="Arial" panose="020B0604020202020204" pitchFamily="34" charset="0"/>
              <a:buChar char="•"/>
            </a:pPr>
            <a:r>
              <a:rPr lang="es-ES" sz="5800" b="1" dirty="0"/>
              <a:t>McLendon v. Nicholson </a:t>
            </a:r>
            <a:r>
              <a:rPr lang="es-ES" sz="5800" dirty="0"/>
              <a:t>- No. 04-0185, June 5, 2006 </a:t>
            </a:r>
          </a:p>
          <a:p>
            <a:pPr marL="0" indent="0">
              <a:buNone/>
            </a:pPr>
            <a:endParaRPr lang="es-ES" dirty="0"/>
          </a:p>
          <a:p>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3</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Medical Opinion References</a:t>
            </a:r>
            <a:endParaRPr lang="en-US" sz="4000" dirty="0"/>
          </a:p>
        </p:txBody>
      </p:sp>
    </p:spTree>
    <p:extLst>
      <p:ext uri="{BB962C8B-B14F-4D97-AF65-F5344CB8AC3E}">
        <p14:creationId xmlns:p14="http://schemas.microsoft.com/office/powerpoint/2010/main" val="69508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8AE6B-7103-4CB0-AEEC-0AEAB1B35BC1}"/>
              </a:ext>
            </a:extLst>
          </p:cNvPr>
          <p:cNvSpPr>
            <a:spLocks noGrp="1"/>
          </p:cNvSpPr>
          <p:nvPr>
            <p:ph idx="1"/>
          </p:nvPr>
        </p:nvSpPr>
        <p:spPr>
          <a:xfrm>
            <a:off x="457200" y="1166018"/>
            <a:ext cx="8229600" cy="4525963"/>
          </a:xfrm>
        </p:spPr>
        <p:txBody>
          <a:bodyPr/>
          <a:lstStyle/>
          <a:p>
            <a:pPr>
              <a:buFont typeface="Wingdings" pitchFamily="2" charset="2"/>
              <a:buNone/>
              <a:defRPr/>
            </a:pPr>
            <a:r>
              <a:rPr lang="en-US" sz="2800" b="1" dirty="0">
                <a:cs typeface="Times New Roman" panose="02020603050405020304" pitchFamily="18" charset="0"/>
              </a:rPr>
              <a:t>Types of Medical Opinions (MO):</a:t>
            </a:r>
          </a:p>
          <a:p>
            <a:pPr>
              <a:buFont typeface="Arial" panose="020B0604020202020204" pitchFamily="34" charset="0"/>
              <a:buChar char="•"/>
              <a:defRPr/>
            </a:pPr>
            <a:endParaRPr lang="en-US" sz="1000" dirty="0">
              <a:cs typeface="Times New Roman" panose="02020603050405020304" pitchFamily="18" charset="0"/>
            </a:endParaRPr>
          </a:p>
          <a:p>
            <a:pPr lvl="1">
              <a:buFont typeface="Arial" panose="020B0604020202020204" pitchFamily="34" charset="0"/>
              <a:buChar char="•"/>
              <a:defRPr/>
            </a:pPr>
            <a:r>
              <a:rPr lang="en-US" dirty="0">
                <a:cs typeface="Times New Roman" panose="02020603050405020304" pitchFamily="18" charset="0"/>
              </a:rPr>
              <a:t>Direct Service-Connection</a:t>
            </a:r>
          </a:p>
          <a:p>
            <a:pPr lvl="1">
              <a:buFont typeface="Arial" panose="020B0604020202020204" pitchFamily="34" charset="0"/>
              <a:buChar char="•"/>
              <a:defRPr/>
            </a:pPr>
            <a:endParaRPr lang="en-US" sz="500" dirty="0">
              <a:cs typeface="Times New Roman" panose="02020603050405020304" pitchFamily="18" charset="0"/>
            </a:endParaRPr>
          </a:p>
          <a:p>
            <a:pPr lvl="1">
              <a:buFont typeface="Arial" panose="020B0604020202020204" pitchFamily="34" charset="0"/>
              <a:buChar char="•"/>
              <a:defRPr/>
            </a:pPr>
            <a:r>
              <a:rPr lang="en-US" dirty="0">
                <a:cs typeface="Times New Roman" panose="02020603050405020304" pitchFamily="18" charset="0"/>
              </a:rPr>
              <a:t>Secondary Service-Connection</a:t>
            </a:r>
          </a:p>
          <a:p>
            <a:pPr lvl="1">
              <a:buFont typeface="Arial" panose="020B0604020202020204" pitchFamily="34" charset="0"/>
              <a:buChar char="•"/>
              <a:defRPr/>
            </a:pPr>
            <a:endParaRPr lang="en-US" sz="500" dirty="0">
              <a:cs typeface="Times New Roman" panose="02020603050405020304" pitchFamily="18" charset="0"/>
            </a:endParaRPr>
          </a:p>
          <a:p>
            <a:pPr lvl="1">
              <a:buFont typeface="Arial" panose="020B0604020202020204" pitchFamily="34" charset="0"/>
              <a:buChar char="•"/>
              <a:defRPr/>
            </a:pPr>
            <a:r>
              <a:rPr lang="en-US" dirty="0">
                <a:cs typeface="Times New Roman" panose="02020603050405020304" pitchFamily="18" charset="0"/>
              </a:rPr>
              <a:t>Aggravation of Preexisting Condition</a:t>
            </a:r>
          </a:p>
          <a:p>
            <a:pPr lvl="1">
              <a:buFont typeface="Arial" panose="020B0604020202020204" pitchFamily="34" charset="0"/>
              <a:buChar char="•"/>
              <a:defRPr/>
            </a:pPr>
            <a:endParaRPr lang="en-US" sz="500" dirty="0">
              <a:cs typeface="Times New Roman" panose="02020603050405020304" pitchFamily="18" charset="0"/>
            </a:endParaRPr>
          </a:p>
          <a:p>
            <a:pPr lvl="1">
              <a:buFont typeface="Arial" panose="020B0604020202020204" pitchFamily="34" charset="0"/>
              <a:buChar char="•"/>
              <a:defRPr/>
            </a:pPr>
            <a:r>
              <a:rPr lang="en-US" dirty="0">
                <a:cs typeface="Times New Roman" panose="02020603050405020304" pitchFamily="18" charset="0"/>
              </a:rPr>
              <a:t>Aggravation of Nonservice-Connected Disability  </a:t>
            </a:r>
          </a:p>
          <a:p>
            <a:pPr lvl="1">
              <a:buFont typeface="Arial" panose="020B0604020202020204" pitchFamily="34" charset="0"/>
              <a:buChar char="•"/>
              <a:defRPr/>
            </a:pPr>
            <a:endParaRPr lang="en-US" sz="500" dirty="0">
              <a:cs typeface="Times New Roman" panose="02020603050405020304" pitchFamily="18" charset="0"/>
            </a:endParaRPr>
          </a:p>
          <a:p>
            <a:pPr lvl="1">
              <a:buFont typeface="Arial" panose="020B0604020202020204" pitchFamily="34" charset="0"/>
              <a:buChar char="•"/>
              <a:defRPr/>
            </a:pPr>
            <a:r>
              <a:rPr lang="en-US" dirty="0">
                <a:cs typeface="Times New Roman" panose="02020603050405020304" pitchFamily="18" charset="0"/>
              </a:rPr>
              <a:t>Reconciliation of Conflicting Medical Evidence</a:t>
            </a:r>
          </a:p>
          <a:p>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4</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Types of Medical Opinions</a:t>
            </a:r>
            <a:endParaRPr lang="en-US" sz="4000" dirty="0"/>
          </a:p>
        </p:txBody>
      </p:sp>
      <p:pic>
        <p:nvPicPr>
          <p:cNvPr id="8" name="Picture 2" descr="C:\Users\vscsdwye\Desktop\Medicine doctor - man, with stethoscope, talking.png">
            <a:extLst>
              <a:ext uri="{FF2B5EF4-FFF2-40B4-BE49-F238E27FC236}">
                <a16:creationId xmlns:a16="http://schemas.microsoft.com/office/drawing/2014/main" id="{8C09FED3-2846-4C4D-BA5E-1259A2FB3C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990600"/>
            <a:ext cx="1515241" cy="205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D70FD8-2B0B-45BA-927E-8BC36F7D869F}"/>
              </a:ext>
            </a:extLst>
          </p:cNvPr>
          <p:cNvSpPr>
            <a:spLocks noGrp="1"/>
          </p:cNvSpPr>
          <p:nvPr>
            <p:ph idx="1"/>
          </p:nvPr>
        </p:nvSpPr>
        <p:spPr>
          <a:xfrm>
            <a:off x="457200" y="990601"/>
            <a:ext cx="8229600" cy="3505200"/>
          </a:xfrm>
        </p:spPr>
        <p:txBody>
          <a:bodyPr/>
          <a:lstStyle/>
          <a:p>
            <a:r>
              <a:rPr lang="en-US" sz="2800" b="1" dirty="0"/>
              <a:t>VSRs</a:t>
            </a:r>
            <a:r>
              <a:rPr lang="en-US" sz="2800" dirty="0"/>
              <a:t> and </a:t>
            </a:r>
            <a:r>
              <a:rPr lang="en-US" sz="2800" b="1" dirty="0"/>
              <a:t>MSCs</a:t>
            </a:r>
            <a:r>
              <a:rPr lang="en-US" sz="2800" dirty="0"/>
              <a:t> who have completed training specified by Central Office (CO) may prepare basic or straightforward medical opinion requests without RVSR or DRO review </a:t>
            </a:r>
          </a:p>
          <a:p>
            <a:endParaRPr lang="en-US" dirty="0"/>
          </a:p>
          <a:p>
            <a:r>
              <a:rPr lang="en-US" sz="2800" dirty="0"/>
              <a:t>Medical opinion requests of a complex nature, must be prepared by the rating activity</a:t>
            </a:r>
          </a:p>
          <a:p>
            <a:pPr marL="0" indent="0">
              <a:buNone/>
            </a:pPr>
            <a:endParaRPr lang="en-US" sz="2800" dirty="0"/>
          </a:p>
          <a:p>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5</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Who May Request Medical opinions</a:t>
            </a:r>
            <a:endParaRPr lang="en-US" sz="4000" dirty="0"/>
          </a:p>
        </p:txBody>
      </p:sp>
    </p:spTree>
    <p:extLst>
      <p:ext uri="{BB962C8B-B14F-4D97-AF65-F5344CB8AC3E}">
        <p14:creationId xmlns:p14="http://schemas.microsoft.com/office/powerpoint/2010/main" val="55910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823D8-5DB1-4581-80B8-738442E2AABF}"/>
              </a:ext>
            </a:extLst>
          </p:cNvPr>
          <p:cNvSpPr>
            <a:spLocks noGrp="1"/>
          </p:cNvSpPr>
          <p:nvPr>
            <p:ph idx="1"/>
          </p:nvPr>
        </p:nvSpPr>
        <p:spPr>
          <a:xfrm>
            <a:off x="457200" y="990600"/>
            <a:ext cx="8229600" cy="4525963"/>
          </a:xfrm>
        </p:spPr>
        <p:txBody>
          <a:bodyPr>
            <a:normAutofit fontScale="92500" lnSpcReduction="20000"/>
          </a:bodyPr>
          <a:lstStyle/>
          <a:p>
            <a:pPr marL="0" indent="0">
              <a:buClr>
                <a:srgbClr val="1D3275"/>
              </a:buClr>
              <a:buNone/>
              <a:defRPr/>
            </a:pPr>
            <a:r>
              <a:rPr lang="en-US" sz="3000" b="1" dirty="0"/>
              <a:t>Simple Medical Opinions Include:</a:t>
            </a:r>
          </a:p>
          <a:p>
            <a:r>
              <a:rPr lang="en-US" sz="2800" u="sng" dirty="0"/>
              <a:t>direct/nexus </a:t>
            </a:r>
          </a:p>
          <a:p>
            <a:pPr lvl="1"/>
            <a:r>
              <a:rPr lang="en-US" dirty="0"/>
              <a:t>example: HL/tinnitus due to military noise exposure</a:t>
            </a:r>
          </a:p>
          <a:p>
            <a:pPr lvl="1"/>
            <a:r>
              <a:rPr lang="en-US" dirty="0"/>
              <a:t>Non-AD example: claim for lower back pain with lumbar strain noted in STRs or on LOD</a:t>
            </a:r>
          </a:p>
          <a:p>
            <a:pPr marL="457200" lvl="1" indent="0">
              <a:buNone/>
            </a:pPr>
            <a:endParaRPr lang="en-US" dirty="0"/>
          </a:p>
          <a:p>
            <a:r>
              <a:rPr lang="en-US" sz="2800" u="sng" dirty="0"/>
              <a:t>basic aggravation</a:t>
            </a:r>
          </a:p>
          <a:p>
            <a:pPr lvl="1"/>
            <a:r>
              <a:rPr lang="en-US" dirty="0"/>
              <a:t>example: pes planus preexisting service</a:t>
            </a:r>
          </a:p>
          <a:p>
            <a:pPr lvl="1"/>
            <a:endParaRPr lang="en-US" dirty="0"/>
          </a:p>
          <a:p>
            <a:r>
              <a:rPr lang="en-US" sz="2800" u="sng" dirty="0"/>
              <a:t>basic secondary</a:t>
            </a:r>
          </a:p>
          <a:p>
            <a:pPr lvl="1"/>
            <a:r>
              <a:rPr lang="en-US" dirty="0"/>
              <a:t>example: right knee condition due to left knee injury</a:t>
            </a:r>
          </a:p>
        </p:txBody>
      </p:sp>
      <p:sp>
        <p:nvSpPr>
          <p:cNvPr id="6" name="Slide Number Placeholder 5"/>
          <p:cNvSpPr>
            <a:spLocks noGrp="1"/>
          </p:cNvSpPr>
          <p:nvPr>
            <p:ph type="sldNum" sz="quarter" idx="12"/>
          </p:nvPr>
        </p:nvSpPr>
        <p:spPr/>
        <p:txBody>
          <a:bodyPr/>
          <a:lstStyle/>
          <a:p>
            <a:fld id="{04F7EA0F-F264-4DBA-8450-109ED0C85B89}" type="slidenum">
              <a:rPr lang="en-US" smtClean="0"/>
              <a:t>6</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Simple Medical Opinions</a:t>
            </a:r>
            <a:endParaRPr lang="en-US" sz="4000" dirty="0"/>
          </a:p>
        </p:txBody>
      </p:sp>
    </p:spTree>
    <p:extLst>
      <p:ext uri="{BB962C8B-B14F-4D97-AF65-F5344CB8AC3E}">
        <p14:creationId xmlns:p14="http://schemas.microsoft.com/office/powerpoint/2010/main" val="227937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4F102-3F6E-4991-8301-F50CBA16DDB7}"/>
              </a:ext>
            </a:extLst>
          </p:cNvPr>
          <p:cNvSpPr>
            <a:spLocks noGrp="1"/>
          </p:cNvSpPr>
          <p:nvPr>
            <p:ph idx="1"/>
          </p:nvPr>
        </p:nvSpPr>
        <p:spPr>
          <a:xfrm>
            <a:off x="457200" y="990601"/>
            <a:ext cx="8229600" cy="4038600"/>
          </a:xfrm>
        </p:spPr>
        <p:txBody>
          <a:bodyPr>
            <a:normAutofit/>
          </a:bodyPr>
          <a:lstStyle/>
          <a:p>
            <a:pPr marL="0" indent="0">
              <a:buClr>
                <a:srgbClr val="1D3275"/>
              </a:buClr>
              <a:buNone/>
              <a:defRPr/>
            </a:pPr>
            <a:r>
              <a:rPr lang="en-US" sz="2800" b="1" dirty="0"/>
              <a:t>Complex Medical Opinions Include:</a:t>
            </a:r>
          </a:p>
          <a:p>
            <a:r>
              <a:rPr lang="en-US" sz="2600" dirty="0"/>
              <a:t>compensation under 38 U.S.C. 1151</a:t>
            </a:r>
          </a:p>
          <a:p>
            <a:r>
              <a:rPr lang="en-US" sz="2600" dirty="0"/>
              <a:t>diagnostic </a:t>
            </a:r>
            <a:r>
              <a:rPr lang="en-US" sz="2600" i="1" dirty="0"/>
              <a:t>variation</a:t>
            </a:r>
            <a:r>
              <a:rPr lang="en-US" sz="2600" dirty="0"/>
              <a:t> or </a:t>
            </a:r>
            <a:r>
              <a:rPr lang="en-US" sz="2600" i="1" dirty="0"/>
              <a:t>conflicting</a:t>
            </a:r>
            <a:r>
              <a:rPr lang="en-US" sz="2600" dirty="0"/>
              <a:t> medical evidence</a:t>
            </a:r>
          </a:p>
          <a:p>
            <a:r>
              <a:rPr lang="en-US" sz="2600" dirty="0"/>
              <a:t>questions of credibility of evidence presented to the examiner, or</a:t>
            </a:r>
          </a:p>
          <a:p>
            <a:r>
              <a:rPr lang="en-US" sz="2600" dirty="0"/>
              <a:t>any other matters specified by the VSCM such as</a:t>
            </a:r>
          </a:p>
          <a:p>
            <a:pPr lvl="1"/>
            <a:r>
              <a:rPr lang="en-US" sz="2600" dirty="0"/>
              <a:t>rare disorders/rare etiologies, or</a:t>
            </a:r>
          </a:p>
          <a:p>
            <a:pPr lvl="1"/>
            <a:r>
              <a:rPr lang="en-US" sz="2600" dirty="0"/>
              <a:t>sensitive or high priority claims</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7</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Complex Medical Opinions</a:t>
            </a:r>
            <a:endParaRPr lang="en-US" sz="4000" dirty="0"/>
          </a:p>
        </p:txBody>
      </p:sp>
    </p:spTree>
    <p:extLst>
      <p:ext uri="{BB962C8B-B14F-4D97-AF65-F5344CB8AC3E}">
        <p14:creationId xmlns:p14="http://schemas.microsoft.com/office/powerpoint/2010/main" val="266807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4F102-3F6E-4991-8301-F50CBA16DDB7}"/>
              </a:ext>
            </a:extLst>
          </p:cNvPr>
          <p:cNvSpPr>
            <a:spLocks noGrp="1"/>
          </p:cNvSpPr>
          <p:nvPr>
            <p:ph idx="1"/>
          </p:nvPr>
        </p:nvSpPr>
        <p:spPr>
          <a:xfrm>
            <a:off x="457200" y="990601"/>
            <a:ext cx="8229600" cy="3505200"/>
          </a:xfrm>
        </p:spPr>
        <p:txBody>
          <a:bodyPr>
            <a:normAutofit/>
          </a:bodyPr>
          <a:lstStyle/>
          <a:p>
            <a:pPr marL="0" indent="0">
              <a:buNone/>
            </a:pPr>
            <a:r>
              <a:rPr lang="en-US" sz="2800" dirty="0"/>
              <a:t>If a complex medical opinion is required, MSCs must send an email to the appropriate DRAS and state: </a:t>
            </a:r>
          </a:p>
          <a:p>
            <a:pPr marL="0" indent="0">
              <a:buNone/>
            </a:pPr>
            <a:endParaRPr lang="en-US" sz="2800" dirty="0"/>
          </a:p>
          <a:p>
            <a:r>
              <a:rPr lang="en-US" sz="2800" dirty="0"/>
              <a:t>a complex medical opinion is necessary</a:t>
            </a:r>
          </a:p>
          <a:p>
            <a:r>
              <a:rPr lang="en-US" sz="2800" dirty="0"/>
              <a:t>the condition which requires a complex medical opinion, and</a:t>
            </a:r>
          </a:p>
          <a:p>
            <a:r>
              <a:rPr lang="en-US" sz="2800" dirty="0"/>
              <a:t>the reason a complex medical opinion is required</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8</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Handling Complex Medical Opinions</a:t>
            </a:r>
            <a:endParaRPr lang="en-US" sz="4000" dirty="0"/>
          </a:p>
        </p:txBody>
      </p:sp>
    </p:spTree>
    <p:extLst>
      <p:ext uri="{BB962C8B-B14F-4D97-AF65-F5344CB8AC3E}">
        <p14:creationId xmlns:p14="http://schemas.microsoft.com/office/powerpoint/2010/main" val="374200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4F102-3F6E-4991-8301-F50CBA16DDB7}"/>
              </a:ext>
            </a:extLst>
          </p:cNvPr>
          <p:cNvSpPr>
            <a:spLocks noGrp="1"/>
          </p:cNvSpPr>
          <p:nvPr>
            <p:ph idx="1"/>
          </p:nvPr>
        </p:nvSpPr>
        <p:spPr/>
        <p:txBody>
          <a:bodyPr>
            <a:normAutofit fontScale="92500" lnSpcReduction="10000"/>
          </a:bodyPr>
          <a:lstStyle/>
          <a:p>
            <a:pPr marL="0" indent="0">
              <a:buNone/>
            </a:pPr>
            <a:r>
              <a:rPr lang="en-US" sz="3000" b="1" dirty="0"/>
              <a:t>Maintaining Objectivity in Medical Opinion Requests</a:t>
            </a:r>
          </a:p>
          <a:p>
            <a:pPr marL="0" indent="0">
              <a:buNone/>
            </a:pPr>
            <a:endParaRPr lang="en-US" sz="1600" dirty="0"/>
          </a:p>
          <a:p>
            <a:pPr marL="0" indent="0">
              <a:buNone/>
            </a:pPr>
            <a:r>
              <a:rPr lang="en-US" sz="2800" dirty="0"/>
              <a:t>When requesting medical opinions, RO employees should identify all relevant evidence for the examiner’s review, </a:t>
            </a:r>
            <a:r>
              <a:rPr lang="en-US" sz="2800" i="1" dirty="0"/>
              <a:t>both favorable and unfavorable</a:t>
            </a:r>
            <a:r>
              <a:rPr lang="en-US" sz="2800" dirty="0"/>
              <a:t>. However, maintain objectivity when preparing medical opinion requests.</a:t>
            </a:r>
          </a:p>
          <a:p>
            <a:pPr marL="0" indent="0">
              <a:buNone/>
            </a:pPr>
            <a:endParaRPr lang="en-US" sz="2800" dirty="0"/>
          </a:p>
          <a:p>
            <a:r>
              <a:rPr lang="en-US" sz="2800" dirty="0"/>
              <a:t>Use a neutral and unbiased tone</a:t>
            </a:r>
          </a:p>
          <a:p>
            <a:r>
              <a:rPr lang="en-US" sz="2800" dirty="0"/>
              <a:t>Do not slant the facts</a:t>
            </a:r>
          </a:p>
          <a:p>
            <a:r>
              <a:rPr lang="en-US" sz="2800" dirty="0"/>
              <a:t>Do not communicate that VA prefers one answer or outcome over another</a:t>
            </a:r>
          </a:p>
          <a:p>
            <a:pPr marL="0" indent="0">
              <a:buNone/>
            </a:pP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9</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Opinion Requests</a:t>
            </a:r>
            <a:endParaRPr lang="en-US" sz="4000" dirty="0"/>
          </a:p>
        </p:txBody>
      </p:sp>
    </p:spTree>
    <p:extLst>
      <p:ext uri="{BB962C8B-B14F-4D97-AF65-F5344CB8AC3E}">
        <p14:creationId xmlns:p14="http://schemas.microsoft.com/office/powerpoint/2010/main" val="524039080"/>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A0006F7AD5D746B298D891BD9B5B40" ma:contentTypeVersion="13" ma:contentTypeDescription="Create a new document." ma:contentTypeScope="" ma:versionID="06b522b2ac0aa0bb0e35a69986383f68">
  <xsd:schema xmlns:xsd="http://www.w3.org/2001/XMLSchema" xmlns:xs="http://www.w3.org/2001/XMLSchema" xmlns:p="http://schemas.microsoft.com/office/2006/metadata/properties" xmlns:ns1="http://schemas.microsoft.com/sharepoint/v3" targetNamespace="http://schemas.microsoft.com/office/2006/metadata/properties" ma:root="true" ma:fieldsID="6fbe7bbc6bf1e0fa5aacedfea28f661d"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element name="_dlc_ExpireDateSaved" ma:index="9" nillable="true" ma:displayName="Original Expiration Date"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Document</p:Name>
  <p:Description/>
  <p:Statement/>
  <p:PolicyItems>
    <p:PolicyItem featureId="Microsoft.Office.RecordsManagement.PolicyFeatures.Expiration" staticId="0x010100BFA0006F7AD5D746B298D891BD9B5B40|-1554823660" UniqueId="7a4315aa-4077-476d-a052-de9e0e27754d">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2020-09-04T21:03:17+00:00</_dlc_ExpireDate>
  </documentManagement>
</p:properties>
</file>

<file path=customXml/itemProps1.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2.xml><?xml version="1.0" encoding="utf-8"?>
<ds:datastoreItem xmlns:ds="http://schemas.openxmlformats.org/officeDocument/2006/customXml" ds:itemID="{C524A783-06ED-4406-994E-5B0166510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6A75C5-9BF3-43AB-B8AE-4D2C55EFDCF7}">
  <ds:schemaRefs>
    <ds:schemaRef ds:uri="office.server.policy"/>
  </ds:schemaRefs>
</ds:datastoreItem>
</file>

<file path=customXml/itemProps4.xml><?xml version="1.0" encoding="utf-8"?>
<ds:datastoreItem xmlns:ds="http://schemas.openxmlformats.org/officeDocument/2006/customXml" ds:itemID="{C993FA49-FC48-493C-94A2-B5BE0B839CF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10540</TotalTime>
  <Words>1063</Words>
  <Application>Microsoft Office PowerPoint</Application>
  <PresentationFormat>On-screen Show (4:3)</PresentationFormat>
  <Paragraphs>143</Paragraphs>
  <Slides>18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Myriad Pro</vt:lpstr>
      <vt:lpstr>Stencil</vt:lpstr>
      <vt:lpstr>Wingdings</vt:lpstr>
      <vt:lpstr>10_Office Theme</vt:lpstr>
      <vt:lpstr>1_Custom Design</vt:lpstr>
      <vt:lpstr>Custom Design</vt:lpstr>
      <vt:lpstr>Simple vs. Complex  Medical Opinions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vs. Complex Medical Opinions PowerPoint Presentation</dc:title>
  <dc:creator>Department of Veterans Affairs, Veterans Benefits Administration, Veteran Readiness &amp; Employment Service, STAFF</dc:creator>
  <cp:lastModifiedBy>Kathy Poole</cp:lastModifiedBy>
  <cp:revision>145</cp:revision>
  <cp:lastPrinted>2018-01-09T18:11:21Z</cp:lastPrinted>
  <dcterms:created xsi:type="dcterms:W3CDTF">2017-12-21T16:13:31Z</dcterms:created>
  <dcterms:modified xsi:type="dcterms:W3CDTF">2020-08-31T15:08:01Z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0x010100BFA0006F7AD5D746B298D891BD9B5B40</vt:lpwstr>
  </property>
  <property fmtid="{D5CDD505-2E9C-101B-9397-08002B2CF9AE}" pid="3" name="_dlc_policyId">
    <vt:lpwstr>0x010100BFA0006F7AD5D746B298D891BD9B5B40|-1554823660</vt:lpwstr>
  </property>
  <property fmtid="{D5CDD505-2E9C-101B-9397-08002B2CF9AE}" pid="4" name="ItemRetentionFormula">
    <vt:lpwstr>&lt;formula id="Microsoft.Office.RecordsManagement.PolicyFeatures.Expiration.Formula.BuiltIn"&gt;&lt;number&gt;7&lt;/number&gt;&lt;property&gt;Created&lt;/property&gt;&lt;propertyId&gt;8c06beca-0777-48f7-91c7-6da68bc07b69&lt;/propertyId&gt;&lt;period&gt;days&lt;/period&gt;&lt;/formula&gt;</vt:lpwstr>
  </property>
  <property fmtid="{D5CDD505-2E9C-101B-9397-08002B2CF9AE}" pid="5" name="Language">
    <vt:lpwstr>en</vt:lpwstr>
  </property>
  <property fmtid="{D5CDD505-2E9C-101B-9397-08002B2CF9AE}" pid="6" name="Type">
    <vt:lpwstr>Presentation</vt:lpwstr>
  </property>
</Properties>
</file>