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3" r:id="rId6"/>
    <p:sldMasterId id="2147483670" r:id="rId7"/>
  </p:sldMasterIdLst>
  <p:notesMasterIdLst>
    <p:notesMasterId r:id="rId19"/>
  </p:notesMasterIdLst>
  <p:sldIdLst>
    <p:sldId id="285" r:id="rId8"/>
    <p:sldId id="286" r:id="rId9"/>
    <p:sldId id="288" r:id="rId10"/>
    <p:sldId id="287" r:id="rId11"/>
    <p:sldId id="290" r:id="rId12"/>
    <p:sldId id="295" r:id="rId13"/>
    <p:sldId id="289" r:id="rId14"/>
    <p:sldId id="291" r:id="rId15"/>
    <p:sldId id="292" r:id="rId16"/>
    <p:sldId id="294" r:id="rId17"/>
    <p:sldId id="29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per, Barrett E., VBAVACO" initials="CBEV" lastIdx="1" clrIdx="0">
    <p:extLst>
      <p:ext uri="{19B8F6BF-5375-455C-9EA6-DF929625EA0E}">
        <p15:presenceInfo xmlns:p15="http://schemas.microsoft.com/office/powerpoint/2012/main" userId="S::Barrett.Cooper@va.gov::5ec68546-4764-4240-aa4a-91bebaa0510e" providerId="AD"/>
      </p:ext>
    </p:extLst>
  </p:cmAuthor>
  <p:cmAuthor id="2" name="Hillegas, Kevin, VBAWASH" initials="HKV" lastIdx="4" clrIdx="1">
    <p:extLst>
      <p:ext uri="{19B8F6BF-5375-455C-9EA6-DF929625EA0E}">
        <p15:presenceInfo xmlns:p15="http://schemas.microsoft.com/office/powerpoint/2012/main" userId="S::Kevin.Hillegas@va.gov::653bd8aa-5a74-498d-9e35-1f7c34201d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B3E175"/>
    <a:srgbClr val="66CCFF"/>
    <a:srgbClr val="3B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654" autoAdjust="0"/>
  </p:normalViewPr>
  <p:slideViewPr>
    <p:cSldViewPr>
      <p:cViewPr varScale="1">
        <p:scale>
          <a:sx n="101" d="100"/>
          <a:sy n="101" d="100"/>
        </p:scale>
        <p:origin x="112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6123-5584-4859-9232-7C64D48C60BC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C7BD-EE4B-42E2-A75C-958D06C60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complete all steps in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III.i.2.B.1.d.  Initial Actions Upon Receipt of a BDD Claim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as date stamping all paper documents submitted by the claimant, confirming the SM’s phone, address, etc.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9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4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8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2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5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7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33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9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81529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98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288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7575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4760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7606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27111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6184206"/>
            <a:ext cx="2563091" cy="64170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434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D316-A095-4798-BA6F-ADC1D3092531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1162-3151-427E-8584-F036A8B338EE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813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vrm.km.va.gov/system/templates/selfservice/va_kanew/help/agent/locale/en-US/portal/554400000001034/content/554400000036570/Appendix%20C.%20Index%20of%20Claim%20Attributes" TargetMode="External"/><Relationship Id="rId2" Type="http://schemas.openxmlformats.org/officeDocument/2006/relationships/hyperlink" Target="https://vaww.vrm.km.va.gov/system/templates/selfservice/va_kanew/help/agent/locale/en-US/portal/554400000001034/content/554400000014099/M21-1-Part-III-Subpart-i-Chapter-2-Section-A-General-Information-on-Pre-Discharge-Claims#2d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B825F04-7048-4DA3-B097-6C2865410D76}"/>
              </a:ext>
            </a:extLst>
          </p:cNvPr>
          <p:cNvSpPr txBox="1">
            <a:spLocks/>
          </p:cNvSpPr>
          <p:nvPr/>
        </p:nvSpPr>
        <p:spPr>
          <a:xfrm>
            <a:off x="152400" y="4953000"/>
            <a:ext cx="7467600" cy="929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  <a:latin typeface="+mj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Briefed by: </a:t>
            </a:r>
            <a:r>
              <a:rPr lang="en-US" dirty="0"/>
              <a:t>Barry Cooper and Reggie Washburn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Date: August 2020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E31E4C-E300-40D1-8FA2-5CC8436AF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846387"/>
            <a:ext cx="8229600" cy="147002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Benefits Delivery at Discharge (BDD) and BDD-Excluded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latin typeface="+mn-lt"/>
              </a:rPr>
              <a:t> Claims Establishment (CEST) and End Product (EP) Management</a:t>
            </a:r>
          </a:p>
        </p:txBody>
      </p:sp>
    </p:spTree>
    <p:extLst>
      <p:ext uri="{BB962C8B-B14F-4D97-AF65-F5344CB8AC3E}">
        <p14:creationId xmlns:p14="http://schemas.microsoft.com/office/powerpoint/2010/main" val="408005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ED12C8-79DA-4713-9955-E8770548F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Service members will be able to submit their BDD and BDD-Excluded claims on VA.gov beginning on August 20, 2020, in a phased approach</a:t>
            </a:r>
          </a:p>
          <a:p>
            <a:endParaRPr lang="en-US" sz="800" dirty="0"/>
          </a:p>
          <a:p>
            <a:r>
              <a:rPr lang="en-US" sz="2800" dirty="0"/>
              <a:t>The phased rollout will only allow a certain percentage of those that access VA.gov to submit their BDD claim on VA.gov until full implementation (anticipated by EOM Sept  2020)</a:t>
            </a:r>
          </a:p>
          <a:p>
            <a:endParaRPr lang="en-US" sz="800" dirty="0"/>
          </a:p>
          <a:p>
            <a:r>
              <a:rPr lang="en-US" sz="2800" dirty="0"/>
              <a:t>We will inform the field when all Service members can submit a BDD/BDD-Excluded claim on VA.gov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5B5613-C902-4FCB-A1E5-6A1326B1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281C8F-7DC9-4A06-86B1-2A059E3B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VA.gov</a:t>
            </a:r>
          </a:p>
        </p:txBody>
      </p:sp>
    </p:spTree>
    <p:extLst>
      <p:ext uri="{BB962C8B-B14F-4D97-AF65-F5344CB8AC3E}">
        <p14:creationId xmlns:p14="http://schemas.microsoft.com/office/powerpoint/2010/main" val="55445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6AF34-6092-4A74-A1BB-4AF21D02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D8A549-0A33-4F63-AD41-A831D4F5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7" name="Content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383867C3-9B82-4B24-89AD-C4FDEC574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7106" y="1166018"/>
            <a:ext cx="6034617" cy="4525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F6995D-4E94-4768-987D-248F23AA14A4}"/>
              </a:ext>
            </a:extLst>
          </p:cNvPr>
          <p:cNvSpPr txBox="1"/>
          <p:nvPr/>
        </p:nvSpPr>
        <p:spPr>
          <a:xfrm>
            <a:off x="1554691" y="5576565"/>
            <a:ext cx="6034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pngimg.com/download/38138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994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2400"/>
            <a:ext cx="9144000" cy="933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en-US" sz="3400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Objectives</a:t>
            </a:r>
            <a:endParaRPr lang="en-US" sz="3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D18F0D-10ED-4824-B276-4B31FDFA66F5}"/>
              </a:ext>
            </a:extLst>
          </p:cNvPr>
          <p:cNvSpPr/>
          <p:nvPr/>
        </p:nvSpPr>
        <p:spPr>
          <a:xfrm>
            <a:off x="457200" y="990600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defTabSz="289322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ea typeface="Times New Roman"/>
              </a:rPr>
              <a:t>Review the process for establishing BDD and BDD excluded claims</a:t>
            </a:r>
          </a:p>
          <a:p>
            <a:pPr marL="571500" indent="-571500" defTabSz="289322">
              <a:buFont typeface="Arial" panose="020B0604020202020204" pitchFamily="34" charset="0"/>
              <a:buChar char="•"/>
              <a:defRPr/>
            </a:pPr>
            <a:endParaRPr lang="en-US" sz="3600" dirty="0">
              <a:ea typeface="Times New Roman"/>
            </a:endParaRPr>
          </a:p>
          <a:p>
            <a:pPr marL="571500" indent="-571500" defTabSz="289322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ea typeface="Times New Roman"/>
              </a:rPr>
              <a:t>Examine the Notification of Interest (NOI) process</a:t>
            </a:r>
          </a:p>
          <a:p>
            <a:pPr marL="571500" indent="-571500" defTabSz="289322">
              <a:buFont typeface="Arial" panose="020B0604020202020204" pitchFamily="34" charset="0"/>
              <a:buChar char="•"/>
              <a:defRPr/>
            </a:pPr>
            <a:endParaRPr lang="en-US" sz="3600" dirty="0">
              <a:ea typeface="Times New Roman"/>
            </a:endParaRPr>
          </a:p>
          <a:p>
            <a:pPr marL="571500" indent="-571500" defTabSz="289322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ea typeface="Times New Roman"/>
              </a:rPr>
              <a:t>Learn how NOI and CEST processes are related</a:t>
            </a:r>
          </a:p>
          <a:p>
            <a:pPr marL="571500" indent="-571500" defTabSz="289322">
              <a:buFont typeface="Arial" panose="020B0604020202020204" pitchFamily="34" charset="0"/>
              <a:buChar char="•"/>
              <a:defRPr/>
            </a:pPr>
            <a:endParaRPr lang="en-US" sz="3600" dirty="0">
              <a:ea typeface="Times New Roman"/>
            </a:endParaRPr>
          </a:p>
          <a:p>
            <a:pPr marL="342900" indent="-342900" defTabSz="289322">
              <a:buFont typeface="Arial" panose="020B0604020202020204" pitchFamily="34" charset="0"/>
              <a:buChar char="•"/>
              <a:defRPr/>
            </a:pPr>
            <a:endParaRPr lang="en-US" sz="3600" dirty="0">
              <a:ea typeface="Times New Roman"/>
            </a:endParaRPr>
          </a:p>
          <a:p>
            <a:pPr marL="342900" indent="-342900" defTabSz="289322">
              <a:buFont typeface="Arial" panose="020B0604020202020204" pitchFamily="34" charset="0"/>
              <a:buChar char="•"/>
              <a:defRPr/>
            </a:pPr>
            <a:endParaRPr lang="en-US" sz="36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774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A143E1-A1AE-4CA7-B5F4-687C54209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u="sng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M21-1, Part III, Subpart i, 2.A. General Information on Pre-Discharge Claims</a:t>
            </a:r>
            <a:endParaRPr lang="en-US" altLang="en-US" u="sng" dirty="0">
              <a:solidFill>
                <a:schemeClr val="tx2"/>
              </a:solidFill>
            </a:endParaRPr>
          </a:p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M21-4, Appendix C Index of Claim Attributes</a:t>
            </a:r>
            <a:endParaRPr lang="en-US" alt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33911-FC94-484F-94D3-22BF5B17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CB2117-177F-4931-B793-D1D24EBE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27173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C66AD9-6481-49DD-AA1E-03F81A791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defTabSz="289322">
              <a:spcBef>
                <a:spcPts val="600"/>
              </a:spcBef>
              <a:buNone/>
              <a:defRPr/>
            </a:pPr>
            <a:r>
              <a:rPr lang="en-US" sz="2600" dirty="0">
                <a:ea typeface="Times New Roman"/>
              </a:rPr>
              <a:t>The following steps will guide you in establishing BDD claims (received  180-90 days pre-discharge) in VBMS:</a:t>
            </a:r>
          </a:p>
          <a:p>
            <a:pPr defTabSz="289322">
              <a:spcBef>
                <a:spcPts val="600"/>
              </a:spcBef>
              <a:defRPr/>
            </a:pPr>
            <a:endParaRPr lang="en-US" sz="900" dirty="0">
              <a:ea typeface="Times New Roman"/>
            </a:endParaRP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Select EP 336 with the “</a:t>
            </a:r>
            <a:r>
              <a:rPr lang="en-US" sz="2600" i="1" dirty="0">
                <a:ea typeface="Times New Roman"/>
              </a:rPr>
              <a:t>BDD” </a:t>
            </a:r>
            <a:r>
              <a:rPr lang="en-US" sz="2600" dirty="0">
                <a:ea typeface="Times New Roman"/>
              </a:rPr>
              <a:t>claim</a:t>
            </a:r>
            <a:endParaRPr lang="en-US" sz="2600" i="1" dirty="0">
              <a:ea typeface="Times New Roman"/>
            </a:endParaRP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Select “</a:t>
            </a:r>
            <a:r>
              <a:rPr lang="en-US" sz="2600" i="1" dirty="0">
                <a:ea typeface="Times New Roman"/>
              </a:rPr>
              <a:t>Pre-Discharge”</a:t>
            </a:r>
            <a:r>
              <a:rPr lang="en-US" sz="2600" dirty="0">
                <a:ea typeface="Times New Roman"/>
              </a:rPr>
              <a:t> for the Claim Type</a:t>
            </a: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Select “</a:t>
            </a:r>
            <a:r>
              <a:rPr lang="en-US" sz="2600" i="1" dirty="0">
                <a:ea typeface="Times New Roman"/>
              </a:rPr>
              <a:t>BDD”</a:t>
            </a:r>
            <a:r>
              <a:rPr lang="en-US" sz="2600" dirty="0">
                <a:ea typeface="Times New Roman"/>
              </a:rPr>
              <a:t> for the Pre-Discharge Type for all BDD claims</a:t>
            </a: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Assign the claim to the BDD (National) or Core (National) segmented lane in VBMS for BDD claims only</a:t>
            </a: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Select the appropriate INTAKE SITE</a:t>
            </a: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Enter the day following the anticipated date of separation from active duty as the SUSPENSE DATE</a:t>
            </a: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Check the ALLOW POA ACCESS TO DOCUMENTS box, if applicable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419CE-CC00-4C6A-97F7-232F56E3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3CC154-DD34-4B1F-B4A8-AB79D410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BDD Diary EP CEST</a:t>
            </a:r>
          </a:p>
        </p:txBody>
      </p:sp>
    </p:spTree>
    <p:extLst>
      <p:ext uri="{BB962C8B-B14F-4D97-AF65-F5344CB8AC3E}">
        <p14:creationId xmlns:p14="http://schemas.microsoft.com/office/powerpoint/2010/main" val="405328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C469C5-13D0-493A-B5B6-5AAACF33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8971C3-7E76-4C18-A1C4-EB4DCB88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BDD Diary EP CEST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376E4E-32BB-4FA9-8D50-B65F0E84A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306" y="990600"/>
            <a:ext cx="7221387" cy="4525963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15A6A380-D3C3-4C2D-95D0-F3C8FD0CB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7" y="2590800"/>
            <a:ext cx="168275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“Pre-Discharge Type” is important for Notification of Interest (NOI) and EMS exam routing.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53BF7768-D8DC-4DD3-9C8A-6A3ACF9AA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184" y="2571827"/>
            <a:ext cx="2800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Select Pre-Discharge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DF8B0-8AC1-4DEA-9788-E8B699109A03}"/>
              </a:ext>
            </a:extLst>
          </p:cNvPr>
          <p:cNvSpPr txBox="1"/>
          <p:nvPr/>
        </p:nvSpPr>
        <p:spPr>
          <a:xfrm>
            <a:off x="7071577" y="3413822"/>
            <a:ext cx="1344612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suspense date should always be the day following the anticipated discharge date</a:t>
            </a:r>
            <a:r>
              <a:rPr lang="en-US" sz="1600" dirty="0">
                <a:solidFill>
                  <a:srgbClr val="000000"/>
                </a:solidFill>
                <a:latin typeface="Myriad Pro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Left Arrow 6">
            <a:extLst>
              <a:ext uri="{FF2B5EF4-FFF2-40B4-BE49-F238E27FC236}">
                <a16:creationId xmlns:a16="http://schemas.microsoft.com/office/drawing/2014/main" id="{EDDABC11-308C-4FCC-B65F-376BB5ED0806}"/>
              </a:ext>
            </a:extLst>
          </p:cNvPr>
          <p:cNvSpPr/>
          <p:nvPr/>
        </p:nvSpPr>
        <p:spPr>
          <a:xfrm>
            <a:off x="4495800" y="2618038"/>
            <a:ext cx="628650" cy="252413"/>
          </a:xfrm>
          <a:prstGeom prst="left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eft Arrow 9">
            <a:extLst>
              <a:ext uri="{FF2B5EF4-FFF2-40B4-BE49-F238E27FC236}">
                <a16:creationId xmlns:a16="http://schemas.microsoft.com/office/drawing/2014/main" id="{C855A8AA-9C38-45C6-994B-6CDC94829496}"/>
              </a:ext>
            </a:extLst>
          </p:cNvPr>
          <p:cNvSpPr/>
          <p:nvPr/>
        </p:nvSpPr>
        <p:spPr>
          <a:xfrm rot="10800000">
            <a:off x="1216702" y="2909965"/>
            <a:ext cx="628650" cy="252413"/>
          </a:xfrm>
          <a:prstGeom prst="left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Arrow 12">
            <a:extLst>
              <a:ext uri="{FF2B5EF4-FFF2-40B4-BE49-F238E27FC236}">
                <a16:creationId xmlns:a16="http://schemas.microsoft.com/office/drawing/2014/main" id="{5D817C6D-0576-458A-8396-24B337740E1D}"/>
              </a:ext>
            </a:extLst>
          </p:cNvPr>
          <p:cNvSpPr/>
          <p:nvPr/>
        </p:nvSpPr>
        <p:spPr>
          <a:xfrm>
            <a:off x="6339739" y="4607274"/>
            <a:ext cx="731838" cy="239712"/>
          </a:xfrm>
          <a:prstGeom prst="left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11618C9-D97B-4BB9-93EC-B83E4F9F7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352922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</a:rPr>
              <a:t>Select Core (National) or BDD (National) lane</a:t>
            </a:r>
          </a:p>
        </p:txBody>
      </p:sp>
    </p:spTree>
    <p:extLst>
      <p:ext uri="{BB962C8B-B14F-4D97-AF65-F5344CB8AC3E}">
        <p14:creationId xmlns:p14="http://schemas.microsoft.com/office/powerpoint/2010/main" val="295819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799E0-1ADB-4753-8E83-2D2042D9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Claims received prior to discharge that do not meet the BDD criteria are excluded.  A complete list of claim types that are excluded from the BDD program can be found in M21-1, III.i.2.A.1.e.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are the most common reasons for exclusion-</a:t>
            </a:r>
          </a:p>
          <a:p>
            <a:r>
              <a:rPr lang="en-US" dirty="0"/>
              <a:t>Claim received with less than 90 days remaining on active duty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Service member did not provide a copy of STRs for the current period of service with less than 90 days remaining on active duty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Service member is unable to attend examinations 10 to 45 days from the date the claim </a:t>
            </a:r>
            <a:r>
              <a:rPr lang="en-US"/>
              <a:t>was received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Claims requiring case management (terminally ill, SI/VSI)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E646E-0F45-4FD0-980C-BBC371D2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FBED54-2C25-44DB-81D1-E5349AC8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BDD Excluded Claims</a:t>
            </a:r>
          </a:p>
        </p:txBody>
      </p:sp>
    </p:spTree>
    <p:extLst>
      <p:ext uri="{BB962C8B-B14F-4D97-AF65-F5344CB8AC3E}">
        <p14:creationId xmlns:p14="http://schemas.microsoft.com/office/powerpoint/2010/main" val="34294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C66AD9-6481-49DD-AA1E-03F81A791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defTabSz="289322">
              <a:spcBef>
                <a:spcPts val="600"/>
              </a:spcBef>
              <a:buNone/>
              <a:defRPr/>
            </a:pPr>
            <a:r>
              <a:rPr lang="en-US" sz="2600" dirty="0">
                <a:ea typeface="Times New Roman"/>
              </a:rPr>
              <a:t>The following steps will guide you in establishing BDD-Excluded claims  in VBMS:</a:t>
            </a:r>
          </a:p>
          <a:p>
            <a:pPr defTabSz="289322">
              <a:spcBef>
                <a:spcPts val="600"/>
              </a:spcBef>
              <a:defRPr/>
            </a:pPr>
            <a:endParaRPr lang="en-US" sz="900" dirty="0">
              <a:ea typeface="Times New Roman"/>
            </a:endParaRP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Select the appropriate rating EP with a non-BDD</a:t>
            </a:r>
            <a:r>
              <a:rPr lang="en-US" sz="2600" i="1" dirty="0">
                <a:ea typeface="Times New Roman"/>
              </a:rPr>
              <a:t> </a:t>
            </a:r>
            <a:r>
              <a:rPr lang="en-US" sz="2600" dirty="0">
                <a:ea typeface="Times New Roman"/>
              </a:rPr>
              <a:t>claim label</a:t>
            </a:r>
            <a:endParaRPr lang="en-US" sz="2600" i="1" dirty="0">
              <a:ea typeface="Times New Roman"/>
            </a:endParaRP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Select “</a:t>
            </a:r>
            <a:r>
              <a:rPr lang="en-US" sz="2600" i="1" dirty="0">
                <a:ea typeface="Times New Roman"/>
              </a:rPr>
              <a:t>Pre-Discharge”</a:t>
            </a:r>
            <a:r>
              <a:rPr lang="en-US" sz="2600" dirty="0">
                <a:ea typeface="Times New Roman"/>
              </a:rPr>
              <a:t> for the Claim Type</a:t>
            </a: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Select “</a:t>
            </a:r>
            <a:r>
              <a:rPr lang="en-US" sz="2600" i="1" dirty="0">
                <a:ea typeface="Times New Roman"/>
              </a:rPr>
              <a:t>Quick Start”</a:t>
            </a:r>
            <a:r>
              <a:rPr lang="en-US" sz="2600" dirty="0">
                <a:ea typeface="Times New Roman"/>
              </a:rPr>
              <a:t> for the Pre-Discharge Type for all BDD-Excluded claims</a:t>
            </a: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Assign the claim to the appropriate non-BDD lane i.e. Core, Express, etc.</a:t>
            </a: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Select the appropriate INTAKE SITE</a:t>
            </a: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Enter the day following the anticipated date of separation from active duty as the SUSPENSE DATE</a:t>
            </a:r>
          </a:p>
          <a:p>
            <a:pPr defTabSz="28932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Times New Roman"/>
              </a:rPr>
              <a:t>Check the ALLOW POA ACCESS TO DOCUMENTS box, if applicable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419CE-CC00-4C6A-97F7-232F56E3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3CC154-DD34-4B1F-B4A8-AB79D410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BDD-Excluded Diary EP Control</a:t>
            </a:r>
          </a:p>
        </p:txBody>
      </p:sp>
    </p:spTree>
    <p:extLst>
      <p:ext uri="{BB962C8B-B14F-4D97-AF65-F5344CB8AC3E}">
        <p14:creationId xmlns:p14="http://schemas.microsoft.com/office/powerpoint/2010/main" val="403305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A35C41-37D8-4783-9F4F-9C714CF0F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9351"/>
            <a:ext cx="8229600" cy="45084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A25BF3-0ECF-4556-A83B-60BA89C5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A9B3C-9405-42FD-9F32-71CF8E0F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BDD-Excluded Diary EP Control</a:t>
            </a:r>
          </a:p>
        </p:txBody>
      </p:sp>
      <p:sp>
        <p:nvSpPr>
          <p:cNvPr id="12" name="Left Arrow 6">
            <a:extLst>
              <a:ext uri="{FF2B5EF4-FFF2-40B4-BE49-F238E27FC236}">
                <a16:creationId xmlns:a16="http://schemas.microsoft.com/office/drawing/2014/main" id="{5C0203AA-E22D-4213-85AD-9AE3CA372BAF}"/>
              </a:ext>
            </a:extLst>
          </p:cNvPr>
          <p:cNvSpPr/>
          <p:nvPr/>
        </p:nvSpPr>
        <p:spPr>
          <a:xfrm>
            <a:off x="6780212" y="4562147"/>
            <a:ext cx="628650" cy="252413"/>
          </a:xfrm>
          <a:prstGeom prst="left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eft Arrow 6">
            <a:extLst>
              <a:ext uri="{FF2B5EF4-FFF2-40B4-BE49-F238E27FC236}">
                <a16:creationId xmlns:a16="http://schemas.microsoft.com/office/drawing/2014/main" id="{BC287AD8-D421-4862-ADAF-DF11F084807F}"/>
              </a:ext>
            </a:extLst>
          </p:cNvPr>
          <p:cNvSpPr/>
          <p:nvPr/>
        </p:nvSpPr>
        <p:spPr>
          <a:xfrm>
            <a:off x="6114391" y="3516826"/>
            <a:ext cx="628650" cy="252413"/>
          </a:xfrm>
          <a:prstGeom prst="left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Arrow 6">
            <a:extLst>
              <a:ext uri="{FF2B5EF4-FFF2-40B4-BE49-F238E27FC236}">
                <a16:creationId xmlns:a16="http://schemas.microsoft.com/office/drawing/2014/main" id="{EA1D4128-5D25-44B7-AC4D-82B72EA20488}"/>
              </a:ext>
            </a:extLst>
          </p:cNvPr>
          <p:cNvSpPr/>
          <p:nvPr/>
        </p:nvSpPr>
        <p:spPr>
          <a:xfrm>
            <a:off x="4800600" y="2922838"/>
            <a:ext cx="628650" cy="252413"/>
          </a:xfrm>
          <a:prstGeom prst="leftArrow">
            <a:avLst/>
          </a:prstGeom>
          <a:gradFill rotWithShape="1">
            <a:gsLst>
              <a:gs pos="0">
                <a:srgbClr val="C62630">
                  <a:tint val="100000"/>
                  <a:shade val="100000"/>
                  <a:satMod val="130000"/>
                </a:srgbClr>
              </a:gs>
              <a:gs pos="100000">
                <a:srgbClr val="C6263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626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81120239-2D82-4F30-8A14-B2BAAE07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2845844"/>
            <a:ext cx="3257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latin typeface="Arial" panose="020B0604020202020204" pitchFamily="34" charset="0"/>
              </a:rPr>
              <a:t>Select Quick Start for </a:t>
            </a:r>
            <a:r>
              <a:rPr lang="en-US" altLang="en-US" sz="1600" b="1" i="1" dirty="0">
                <a:latin typeface="Arial" panose="020B0604020202020204" pitchFamily="34" charset="0"/>
              </a:rPr>
              <a:t>Pre-Discharge Type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A40DC420-2C69-4119-A228-8485A181C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2" y="3392064"/>
            <a:ext cx="22113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Arial" panose="020B0604020202020204" pitchFamily="34" charset="0"/>
              </a:rPr>
              <a:t>Assign the appropriate non BDD lane i.e. Core, Express, etc.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05B6032-2F4C-42A2-B4FB-34DDB3532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546" y="4369171"/>
            <a:ext cx="1419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The suspense date should always be the day following the anticipated discharge date</a:t>
            </a:r>
            <a:r>
              <a:rPr lang="en-US" altLang="en-US" sz="1400" dirty="0">
                <a:latin typeface="Myriad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26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27CF22-B1E5-41EB-878A-2A16606E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532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/>
              <a:t>A Notification of Interest (NOI) is a system trigger generated upon CEST of a BDD claim, to DoD indicate VA’s request for STRs to Health Artifact and Image Management Solution (HAIMS) </a:t>
            </a:r>
          </a:p>
          <a:p>
            <a:endParaRPr lang="en-US" sz="800" dirty="0"/>
          </a:p>
          <a:p>
            <a:r>
              <a:rPr lang="en-US" sz="2400" dirty="0"/>
              <a:t>STRs are sent from HAIMS to VA’s Data Access Service (DAS) and then automatically transferred from DAS to VBMS</a:t>
            </a:r>
          </a:p>
          <a:p>
            <a:endParaRPr lang="en-US" sz="800" dirty="0"/>
          </a:p>
          <a:p>
            <a:r>
              <a:rPr lang="en-US" sz="2400" dirty="0"/>
              <a:t>The NOI type for BDD claims is generated based on all fields correctly entered upon BDD CEST including the </a:t>
            </a:r>
            <a:r>
              <a:rPr lang="en-US" sz="2400" b="1" i="1" u="sng" dirty="0"/>
              <a:t>Pre-Discharge Type</a:t>
            </a:r>
          </a:p>
          <a:p>
            <a:endParaRPr lang="en-US" sz="800" b="1" i="1" u="sng" dirty="0"/>
          </a:p>
          <a:p>
            <a:r>
              <a:rPr lang="en-US" sz="2400" b="1" dirty="0"/>
              <a:t>If any field is incorrect, this will affect the NOI and interfere with the automated upload of STRs, which delays the claims process and benefits awarded to the Service member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7B911-4191-4A08-A166-52D6B737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35FCAB-4955-4267-B0D8-60FA9DC9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NOI Process</a:t>
            </a:r>
          </a:p>
        </p:txBody>
      </p:sp>
    </p:spTree>
    <p:extLst>
      <p:ext uri="{BB962C8B-B14F-4D97-AF65-F5344CB8AC3E}">
        <p14:creationId xmlns:p14="http://schemas.microsoft.com/office/powerpoint/2010/main" val="3638348410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 xmlns="http://schemas.microsoft.com/sharepoint/v3">2020-09-04T21:03:10+00:00</_dlc_Expire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0006F7AD5D746B298D891BD9B5B40" ma:contentTypeVersion="13" ma:contentTypeDescription="Create a new document." ma:contentTypeScope="" ma:versionID="06b522b2ac0aa0bb0e35a69986383f6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be7bbc6bf1e0fa5aacedfea28f66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BFA0006F7AD5D746B298D891BD9B5B40|-1554823660" UniqueId="7a4315aa-4077-476d-a052-de9e0e27754d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7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C993FA49-FC48-493C-94A2-B5BE0B839CF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71B018-0244-4DED-8F66-02F537213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41FB5B-AAB7-43F8-BCFB-F0AC22CB147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0D8421-3095-4033-8C1A-A2216F3844E6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10474</TotalTime>
  <Words>771</Words>
  <Application>Microsoft Office PowerPoint</Application>
  <PresentationFormat>On-screen Show (4:3)</PresentationFormat>
  <Paragraphs>83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Pro</vt:lpstr>
      <vt:lpstr>10_Office Theme</vt:lpstr>
      <vt:lpstr>1_Custom Design</vt:lpstr>
      <vt:lpstr>Custom Design</vt:lpstr>
      <vt:lpstr>Benefits Delivery at Discharge (BDD) and BDD-Excluded  Claims Establishment (CEST) and End Product (EP) Management</vt:lpstr>
      <vt:lpstr>PowerPoint Presentation</vt:lpstr>
      <vt:lpstr>References</vt:lpstr>
      <vt:lpstr>BDD Diary EP CEST</vt:lpstr>
      <vt:lpstr>BDD Diary EP CEST</vt:lpstr>
      <vt:lpstr>BDD Excluded Claims</vt:lpstr>
      <vt:lpstr>BDD-Excluded Diary EP Control</vt:lpstr>
      <vt:lpstr>BDD-Excluded Diary EP Control</vt:lpstr>
      <vt:lpstr>NOI Process</vt:lpstr>
      <vt:lpstr>VA.gov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BDD and BDD-Excluded CEST and EP Management PowerPoint Presentation</dc:title>
  <dc:creator>Department of Veterans Affairs, Veterans Benefits Administration, Compensation Service, STAFF</dc:creator>
  <cp:lastModifiedBy>Kathy Poole</cp:lastModifiedBy>
  <cp:revision>128</cp:revision>
  <cp:lastPrinted>2018-01-09T18:11:21Z</cp:lastPrinted>
  <dcterms:created xsi:type="dcterms:W3CDTF">2017-12-21T16:13:31Z</dcterms:created>
  <dcterms:modified xsi:type="dcterms:W3CDTF">2020-08-31T15:12:35Z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0x010100BFA0006F7AD5D746B298D891BD9B5B40</vt:lpwstr>
  </property>
  <property fmtid="{D5CDD505-2E9C-101B-9397-08002B2CF9AE}" pid="3" name="_dlc_policyId">
    <vt:lpwstr>0x010100BFA0006F7AD5D746B298D891BD9B5B40|-1554823660</vt:lpwstr>
  </property>
  <property fmtid="{D5CDD505-2E9C-101B-9397-08002B2CF9AE}" pid="4" name="ItemRetentionFormula">
    <vt:lpwstr>&lt;formula id="Microsoft.Office.RecordsManagement.PolicyFeatures.Expiration.Formula.BuiltIn"&gt;&lt;number&gt;7&lt;/number&gt;&lt;property&gt;Created&lt;/property&gt;&lt;propertyId&gt;8c06beca-0777-48f7-91c7-6da68bc07b69&lt;/propertyId&gt;&lt;period&gt;days&lt;/period&gt;&lt;/formula&gt;</vt:lpwstr>
  </property>
  <property fmtid="{D5CDD505-2E9C-101B-9397-08002B2CF9AE}" pid="5" name="Language">
    <vt:lpwstr>en</vt:lpwstr>
  </property>
  <property fmtid="{D5CDD505-2E9C-101B-9397-08002B2CF9AE}" pid="6" name="Type">
    <vt:lpwstr>Presentation</vt:lpwstr>
  </property>
</Properties>
</file>