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 id="2147483670" r:id="rId7"/>
  </p:sldMasterIdLst>
  <p:notesMasterIdLst>
    <p:notesMasterId r:id="rId40"/>
  </p:notesMasterIdLst>
  <p:sldIdLst>
    <p:sldId id="457" r:id="rId8"/>
    <p:sldId id="458" r:id="rId9"/>
    <p:sldId id="459" r:id="rId10"/>
    <p:sldId id="460" r:id="rId11"/>
    <p:sldId id="462" r:id="rId12"/>
    <p:sldId id="471" r:id="rId13"/>
    <p:sldId id="465" r:id="rId14"/>
    <p:sldId id="466" r:id="rId15"/>
    <p:sldId id="468" r:id="rId16"/>
    <p:sldId id="469" r:id="rId17"/>
    <p:sldId id="470" r:id="rId18"/>
    <p:sldId id="463" r:id="rId19"/>
    <p:sldId id="452" r:id="rId20"/>
    <p:sldId id="453" r:id="rId21"/>
    <p:sldId id="454" r:id="rId22"/>
    <p:sldId id="455" r:id="rId23"/>
    <p:sldId id="289" r:id="rId24"/>
    <p:sldId id="449" r:id="rId25"/>
    <p:sldId id="474" r:id="rId26"/>
    <p:sldId id="473" r:id="rId27"/>
    <p:sldId id="293" r:id="rId28"/>
    <p:sldId id="475" r:id="rId29"/>
    <p:sldId id="296" r:id="rId30"/>
    <p:sldId id="451" r:id="rId31"/>
    <p:sldId id="294" r:id="rId32"/>
    <p:sldId id="295" r:id="rId33"/>
    <p:sldId id="285" r:id="rId34"/>
    <p:sldId id="286" r:id="rId35"/>
    <p:sldId id="394" r:id="rId36"/>
    <p:sldId id="447" r:id="rId37"/>
    <p:sldId id="287" r:id="rId38"/>
    <p:sldId id="44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28" userDrawn="1">
          <p15:clr>
            <a:srgbClr val="A4A3A4"/>
          </p15:clr>
        </p15:guide>
        <p15:guide id="4" pos="28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l, Karla, VBAVACO" initials="LKV" lastIdx="5" clrIdx="0">
    <p:extLst>
      <p:ext uri="{19B8F6BF-5375-455C-9EA6-DF929625EA0E}">
        <p15:presenceInfo xmlns:p15="http://schemas.microsoft.com/office/powerpoint/2012/main" userId="S::Karla.Leal@va.gov::af4b6fce-dedc-401c-b049-d3b30dcfb49b" providerId="AD"/>
      </p:ext>
    </p:extLst>
  </p:cmAuthor>
  <p:cmAuthor id="2" name="Collins, Michelle, VBAVACO" initials="CMV" lastIdx="3" clrIdx="1">
    <p:extLst>
      <p:ext uri="{19B8F6BF-5375-455C-9EA6-DF929625EA0E}">
        <p15:presenceInfo xmlns:p15="http://schemas.microsoft.com/office/powerpoint/2012/main" userId="S::Michelle.Collins@va.gov::79e1b4f8-4316-4db1-8062-50218ff53102" providerId="AD"/>
      </p:ext>
    </p:extLst>
  </p:cmAuthor>
  <p:cmAuthor id="3" name="Moses, Jocelyn, VBAVACO" initials="MJV" lastIdx="4" clrIdx="2">
    <p:extLst>
      <p:ext uri="{19B8F6BF-5375-455C-9EA6-DF929625EA0E}">
        <p15:presenceInfo xmlns:p15="http://schemas.microsoft.com/office/powerpoint/2012/main" userId="S::Jocelyn.Moses@va.gov::c552f1c5-bc3d-4c53-bbb5-9a484b8a3c36" providerId="AD"/>
      </p:ext>
    </p:extLst>
  </p:cmAuthor>
  <p:cmAuthor id="4" name="Kesselman, David, VBAVACO" initials="KDV" lastIdx="3" clrIdx="3">
    <p:extLst>
      <p:ext uri="{19B8F6BF-5375-455C-9EA6-DF929625EA0E}">
        <p15:presenceInfo xmlns:p15="http://schemas.microsoft.com/office/powerpoint/2012/main" userId="S::David.Kesselman@va.gov::b0ddeb45-f680-4960-abda-070d5e5b43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6FF"/>
    <a:srgbClr val="66FF99"/>
    <a:srgbClr val="B3E175"/>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250" autoAdjust="0"/>
    <p:restoredTop sz="93922" autoAdjust="0"/>
  </p:normalViewPr>
  <p:slideViewPr>
    <p:cSldViewPr>
      <p:cViewPr varScale="1">
        <p:scale>
          <a:sx n="104" d="100"/>
          <a:sy n="104" d="100"/>
        </p:scale>
        <p:origin x="1530" y="108"/>
      </p:cViewPr>
      <p:guideLst>
        <p:guide orient="horz" pos="2160"/>
        <p:guide pos="2880"/>
        <p:guide orient="horz" pos="528"/>
        <p:guide pos="2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230"/>
    </p:cViewPr>
  </p:sorterViewPr>
  <p:notesViewPr>
    <p:cSldViewPr>
      <p:cViewPr varScale="1">
        <p:scale>
          <a:sx n="100" d="100"/>
          <a:sy n="100" d="100"/>
        </p:scale>
        <p:origin x="-35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366140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265009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819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openclipart.org/detail/158773/yes-button-boton-si"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4" name="Subtitle 2">
            <a:extLst>
              <a:ext uri="{FF2B5EF4-FFF2-40B4-BE49-F238E27FC236}">
                <a16:creationId xmlns:a16="http://schemas.microsoft.com/office/drawing/2014/main" id="{DB825F04-7048-4DA3-B097-6C2865410D76}"/>
              </a:ext>
            </a:extLst>
          </p:cNvPr>
          <p:cNvSpPr txBox="1">
            <a:spLocks/>
          </p:cNvSpPr>
          <p:nvPr/>
        </p:nvSpPr>
        <p:spPr>
          <a:xfrm>
            <a:off x="192502" y="5090328"/>
            <a:ext cx="5446298" cy="929472"/>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mj-lt"/>
              </a:rPr>
              <a:t>Briefed by: Compensation Service (212A)</a:t>
            </a:r>
          </a:p>
          <a:p>
            <a:r>
              <a:rPr lang="en-US" sz="2000" dirty="0">
                <a:solidFill>
                  <a:schemeClr val="tx1"/>
                </a:solidFill>
                <a:latin typeface="+mj-lt"/>
              </a:rPr>
              <a:t>Date: August 2020</a:t>
            </a:r>
          </a:p>
        </p:txBody>
      </p:sp>
      <p:sp>
        <p:nvSpPr>
          <p:cNvPr id="2" name="TextBox 1">
            <a:extLst>
              <a:ext uri="{FF2B5EF4-FFF2-40B4-BE49-F238E27FC236}">
                <a16:creationId xmlns:a16="http://schemas.microsoft.com/office/drawing/2014/main" id="{1F5BF779-A594-4BB0-88FC-3A7D3ACC9FCE}"/>
              </a:ext>
            </a:extLst>
          </p:cNvPr>
          <p:cNvSpPr txBox="1"/>
          <p:nvPr/>
        </p:nvSpPr>
        <p:spPr>
          <a:xfrm>
            <a:off x="990600" y="2791361"/>
            <a:ext cx="7096125" cy="1323439"/>
          </a:xfrm>
          <a:prstGeom prst="rect">
            <a:avLst/>
          </a:prstGeom>
          <a:noFill/>
        </p:spPr>
        <p:txBody>
          <a:bodyPr wrap="square" rtlCol="0">
            <a:spAutoFit/>
          </a:bodyPr>
          <a:lstStyle/>
          <a:p>
            <a:pPr algn="ctr"/>
            <a:r>
              <a:rPr lang="en-US" sz="4000" b="1" dirty="0"/>
              <a:t>Integrated Disability Evaluation System (IDES) Topics  </a:t>
            </a:r>
          </a:p>
        </p:txBody>
      </p:sp>
      <p:sp>
        <p:nvSpPr>
          <p:cNvPr id="7" name="Subtitle 2">
            <a:extLst>
              <a:ext uri="{FF2B5EF4-FFF2-40B4-BE49-F238E27FC236}">
                <a16:creationId xmlns:a16="http://schemas.microsoft.com/office/drawing/2014/main" id="{3366CA36-7A79-4066-9CE5-7A90B70D871C}"/>
              </a:ext>
            </a:extLst>
          </p:cNvPr>
          <p:cNvSpPr txBox="1">
            <a:spLocks/>
          </p:cNvSpPr>
          <p:nvPr/>
        </p:nvSpPr>
        <p:spPr>
          <a:xfrm>
            <a:off x="4696330" y="5090328"/>
            <a:ext cx="4255168" cy="929472"/>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2000" dirty="0">
              <a:solidFill>
                <a:schemeClr val="tx1"/>
              </a:solidFill>
              <a:latin typeface="+mj-lt"/>
            </a:endParaRPr>
          </a:p>
        </p:txBody>
      </p:sp>
    </p:spTree>
    <p:extLst>
      <p:ext uri="{BB962C8B-B14F-4D97-AF65-F5344CB8AC3E}">
        <p14:creationId xmlns:p14="http://schemas.microsoft.com/office/powerpoint/2010/main" val="144214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31376-5BC4-47F6-8652-F2E1F7FBBB93}"/>
              </a:ext>
            </a:extLst>
          </p:cNvPr>
          <p:cNvSpPr>
            <a:spLocks noGrp="1"/>
          </p:cNvSpPr>
          <p:nvPr>
            <p:ph idx="1"/>
          </p:nvPr>
        </p:nvSpPr>
        <p:spPr>
          <a:xfrm>
            <a:off x="164432" y="876300"/>
            <a:ext cx="8534400" cy="5105400"/>
          </a:xfrm>
        </p:spPr>
        <p:txBody>
          <a:bodyPr>
            <a:normAutofit fontScale="85000" lnSpcReduction="10000"/>
          </a:bodyPr>
          <a:lstStyle/>
          <a:p>
            <a:pPr marL="63500" lvl="1" indent="0">
              <a:buNone/>
            </a:pPr>
            <a:r>
              <a:rPr lang="en-US" sz="3600" u="sng" dirty="0"/>
              <a:t>“Active Service” includes: </a:t>
            </a:r>
          </a:p>
          <a:p>
            <a:pPr marL="63500" lvl="1" indent="0">
              <a:buNone/>
            </a:pPr>
            <a:r>
              <a:rPr lang="en-US" sz="3600" b="1" dirty="0"/>
              <a:t>ADT and/or IADT, </a:t>
            </a:r>
            <a:r>
              <a:rPr lang="en-US" sz="3600" b="1" u="sng" dirty="0"/>
              <a:t>only if </a:t>
            </a:r>
          </a:p>
          <a:p>
            <a:pPr marL="63500" lvl="1" indent="0">
              <a:buNone/>
            </a:pPr>
            <a:endParaRPr lang="en-US" sz="1300" b="1" dirty="0"/>
          </a:p>
          <a:p>
            <a:pPr>
              <a:buFont typeface="Arial" panose="020B0604020202020204" pitchFamily="34" charset="0"/>
              <a:buChar char="•"/>
            </a:pPr>
            <a:r>
              <a:rPr lang="en-US" dirty="0"/>
              <a:t>During the period of </a:t>
            </a:r>
            <a:r>
              <a:rPr lang="en-US" b="1" dirty="0"/>
              <a:t>active duty for training (ADT) </a:t>
            </a:r>
            <a:r>
              <a:rPr lang="en-US" dirty="0"/>
              <a:t>the servicemember was disabled or died from a disease or injury incurred or aggravated in the line of duty, or </a:t>
            </a:r>
          </a:p>
          <a:p>
            <a:pPr marL="0" indent="0">
              <a:buNone/>
            </a:pPr>
            <a:endParaRPr lang="en-US" dirty="0"/>
          </a:p>
          <a:p>
            <a:pPr>
              <a:buFont typeface="Arial" panose="020B0604020202020204" pitchFamily="34" charset="0"/>
              <a:buChar char="•"/>
            </a:pPr>
            <a:r>
              <a:rPr lang="en-US" dirty="0"/>
              <a:t>During the period of </a:t>
            </a:r>
            <a:r>
              <a:rPr lang="en-US" b="1" dirty="0"/>
              <a:t>inactive duty for training (IADT)</a:t>
            </a:r>
            <a:r>
              <a:rPr lang="en-US" dirty="0"/>
              <a:t> the servicemember was disabled or died from any of the following conditions:</a:t>
            </a:r>
            <a:endParaRPr lang="en-US" sz="3600" dirty="0"/>
          </a:p>
          <a:p>
            <a:pPr lvl="1">
              <a:spcBef>
                <a:spcPts val="0"/>
              </a:spcBef>
              <a:buFont typeface="Arial" panose="020B0604020202020204" pitchFamily="34" charset="0"/>
              <a:buChar char="•"/>
            </a:pPr>
            <a:r>
              <a:rPr lang="en-US" dirty="0"/>
              <a:t>acute myocardial infarction</a:t>
            </a:r>
          </a:p>
          <a:p>
            <a:pPr lvl="1">
              <a:spcBef>
                <a:spcPts val="0"/>
              </a:spcBef>
              <a:buFont typeface="Arial" panose="020B0604020202020204" pitchFamily="34" charset="0"/>
              <a:buChar char="•"/>
            </a:pPr>
            <a:r>
              <a:rPr lang="en-US" dirty="0"/>
              <a:t>cardiac arrest, or</a:t>
            </a:r>
          </a:p>
          <a:p>
            <a:pPr lvl="1">
              <a:spcBef>
                <a:spcPts val="0"/>
              </a:spcBef>
              <a:buFont typeface="Arial" panose="020B0604020202020204" pitchFamily="34" charset="0"/>
              <a:buChar char="•"/>
            </a:pPr>
            <a:r>
              <a:rPr lang="en-US" dirty="0"/>
              <a:t>a cerebrovascular accident</a:t>
            </a:r>
            <a:r>
              <a:rPr lang="en-US" sz="3200" dirty="0"/>
              <a:t> </a:t>
            </a:r>
          </a:p>
          <a:p>
            <a:pPr marL="457200" lvl="1" indent="0">
              <a:buNone/>
            </a:pPr>
            <a:endParaRPr lang="en-US" sz="2000" dirty="0"/>
          </a:p>
        </p:txBody>
      </p:sp>
      <p:sp>
        <p:nvSpPr>
          <p:cNvPr id="3" name="Slide Number Placeholder 2">
            <a:extLst>
              <a:ext uri="{FF2B5EF4-FFF2-40B4-BE49-F238E27FC236}">
                <a16:creationId xmlns:a16="http://schemas.microsoft.com/office/drawing/2014/main" id="{039BCC6A-61B6-438D-B31E-CBFD4A45A4A8}"/>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D9C2BA7E-4D97-482A-99B3-AE18B85F7C29}"/>
              </a:ext>
            </a:extLst>
          </p:cNvPr>
          <p:cNvSpPr>
            <a:spLocks noGrp="1"/>
          </p:cNvSpPr>
          <p:nvPr>
            <p:ph type="title"/>
          </p:nvPr>
        </p:nvSpPr>
        <p:spPr/>
        <p:txBody>
          <a:bodyPr>
            <a:normAutofit/>
          </a:bodyPr>
          <a:lstStyle/>
          <a:p>
            <a:r>
              <a:rPr lang="en-US" sz="4000" dirty="0"/>
              <a:t>“Active Service” Defined (cont.) </a:t>
            </a:r>
          </a:p>
        </p:txBody>
      </p:sp>
    </p:spTree>
    <p:extLst>
      <p:ext uri="{BB962C8B-B14F-4D97-AF65-F5344CB8AC3E}">
        <p14:creationId xmlns:p14="http://schemas.microsoft.com/office/powerpoint/2010/main" val="386859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31376-5BC4-47F6-8652-F2E1F7FBBB93}"/>
              </a:ext>
            </a:extLst>
          </p:cNvPr>
          <p:cNvSpPr>
            <a:spLocks noGrp="1"/>
          </p:cNvSpPr>
          <p:nvPr>
            <p:ph idx="1"/>
          </p:nvPr>
        </p:nvSpPr>
        <p:spPr>
          <a:xfrm>
            <a:off x="304800" y="876300"/>
            <a:ext cx="8534400" cy="5105400"/>
          </a:xfrm>
        </p:spPr>
        <p:txBody>
          <a:bodyPr>
            <a:normAutofit/>
          </a:bodyPr>
          <a:lstStyle/>
          <a:p>
            <a:pPr>
              <a:spcBef>
                <a:spcPts val="0"/>
              </a:spcBef>
              <a:buFont typeface="Arial" panose="020B0604020202020204" pitchFamily="34" charset="0"/>
              <a:buChar char="•"/>
            </a:pPr>
            <a:r>
              <a:rPr lang="en-US" sz="2800" dirty="0"/>
              <a:t> Periods of ADT or IADT must be </a:t>
            </a:r>
            <a:r>
              <a:rPr lang="en-US" sz="2800" b="1" u="sng" dirty="0"/>
              <a:t>not</a:t>
            </a:r>
            <a:r>
              <a:rPr lang="en-US" sz="2800" dirty="0"/>
              <a:t> be entered into VBMS until a rating decision is completed establishing   SC (per M21-1 III.ii.3.C.7.a.)</a:t>
            </a:r>
          </a:p>
          <a:p>
            <a:pPr>
              <a:buFont typeface="Wingdings" panose="05000000000000000000" pitchFamily="2" charset="2"/>
              <a:buChar char="Ø"/>
            </a:pPr>
            <a:endParaRPr lang="en-US" sz="2800" dirty="0"/>
          </a:p>
          <a:p>
            <a:pPr>
              <a:spcBef>
                <a:spcPts val="0"/>
              </a:spcBef>
              <a:buFont typeface="Arial" panose="020B0604020202020204" pitchFamily="34" charset="0"/>
              <a:buChar char="•"/>
            </a:pPr>
            <a:r>
              <a:rPr lang="en-US" sz="2800" dirty="0"/>
              <a:t> As such, MSCs should </a:t>
            </a:r>
            <a:r>
              <a:rPr lang="en-US" sz="2800" b="1" i="1" u="sng" dirty="0"/>
              <a:t>not</a:t>
            </a:r>
            <a:r>
              <a:rPr lang="en-US" sz="2800" dirty="0"/>
              <a:t> enter or verify any period (neither current or previous) of ADT/IADT in VBMS (unless SC was previously granted for a condition relating to that PoS)</a:t>
            </a:r>
            <a:endParaRPr lang="en-US" sz="1800" dirty="0"/>
          </a:p>
        </p:txBody>
      </p:sp>
      <p:sp>
        <p:nvSpPr>
          <p:cNvPr id="3" name="Slide Number Placeholder 2">
            <a:extLst>
              <a:ext uri="{FF2B5EF4-FFF2-40B4-BE49-F238E27FC236}">
                <a16:creationId xmlns:a16="http://schemas.microsoft.com/office/drawing/2014/main" id="{039BCC6A-61B6-438D-B31E-CBFD4A45A4A8}"/>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a:extLst>
              <a:ext uri="{FF2B5EF4-FFF2-40B4-BE49-F238E27FC236}">
                <a16:creationId xmlns:a16="http://schemas.microsoft.com/office/drawing/2014/main" id="{D9C2BA7E-4D97-482A-99B3-AE18B85F7C29}"/>
              </a:ext>
            </a:extLst>
          </p:cNvPr>
          <p:cNvSpPr>
            <a:spLocks noGrp="1"/>
          </p:cNvSpPr>
          <p:nvPr>
            <p:ph type="title"/>
          </p:nvPr>
        </p:nvSpPr>
        <p:spPr/>
        <p:txBody>
          <a:bodyPr>
            <a:normAutofit/>
          </a:bodyPr>
          <a:lstStyle/>
          <a:p>
            <a:r>
              <a:rPr lang="en-US" sz="4000" dirty="0"/>
              <a:t>Entering ADT/IADT in VBMS </a:t>
            </a:r>
          </a:p>
        </p:txBody>
      </p:sp>
    </p:spTree>
    <p:extLst>
      <p:ext uri="{BB962C8B-B14F-4D97-AF65-F5344CB8AC3E}">
        <p14:creationId xmlns:p14="http://schemas.microsoft.com/office/powerpoint/2010/main" val="266605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3A5CBD-DD48-4D9A-B9E6-27EEB5AF405F}"/>
              </a:ext>
            </a:extLst>
          </p:cNvPr>
          <p:cNvSpPr>
            <a:spLocks noGrp="1"/>
          </p:cNvSpPr>
          <p:nvPr>
            <p:ph idx="1"/>
          </p:nvPr>
        </p:nvSpPr>
        <p:spPr>
          <a:xfrm>
            <a:off x="381000" y="990600"/>
            <a:ext cx="8229600" cy="4525963"/>
          </a:xfrm>
        </p:spPr>
        <p:txBody>
          <a:bodyPr>
            <a:normAutofit fontScale="92500" lnSpcReduction="10000"/>
          </a:bodyPr>
          <a:lstStyle/>
          <a:p>
            <a:pPr marL="0" indent="0">
              <a:buNone/>
            </a:pPr>
            <a:r>
              <a:rPr lang="en-US" sz="2400" b="1" u="sng" dirty="0"/>
              <a:t>M21-1 III.ii.3.C.7.a</a:t>
            </a:r>
            <a:r>
              <a:rPr lang="en-US" sz="2400" b="1" dirty="0"/>
              <a:t>: “All periods of Active Service must be verified and updated in VBMS”</a:t>
            </a:r>
          </a:p>
          <a:p>
            <a:pPr>
              <a:buFont typeface="Arial" panose="020B0604020202020204" pitchFamily="34" charset="0"/>
              <a:buChar char="•"/>
            </a:pPr>
            <a:r>
              <a:rPr lang="en-US" sz="2400" dirty="0"/>
              <a:t>For NG/R, “Active Service” will generally be limited to </a:t>
            </a:r>
          </a:p>
          <a:p>
            <a:pPr lvl="1">
              <a:buFont typeface="Arial" panose="020B0604020202020204" pitchFamily="34" charset="0"/>
              <a:buChar char="•"/>
            </a:pPr>
            <a:r>
              <a:rPr lang="en-US" sz="2000" dirty="0"/>
              <a:t>Federal Active Service under Title 10--</a:t>
            </a:r>
            <a:r>
              <a:rPr lang="en-US" sz="2000" u="sng" dirty="0"/>
              <a:t>not </a:t>
            </a:r>
            <a:r>
              <a:rPr lang="en-US" sz="2000" dirty="0"/>
              <a:t>for training.  </a:t>
            </a:r>
          </a:p>
          <a:p>
            <a:pPr lvl="1">
              <a:buFont typeface="Arial" panose="020B0604020202020204" pitchFamily="34" charset="0"/>
              <a:buChar char="•"/>
            </a:pPr>
            <a:r>
              <a:rPr lang="en-US" sz="2000" dirty="0"/>
              <a:t>Full-time AGR/ADS Service  (Reserves only) </a:t>
            </a:r>
          </a:p>
          <a:p>
            <a:pPr lvl="1">
              <a:buFont typeface="Arial" panose="020B0604020202020204" pitchFamily="34" charset="0"/>
              <a:buChar char="•"/>
            </a:pPr>
            <a:endParaRPr lang="en-US" sz="900" dirty="0"/>
          </a:p>
          <a:p>
            <a:pPr>
              <a:buFont typeface="Arial" panose="020B0604020202020204" pitchFamily="34" charset="0"/>
              <a:buChar char="•"/>
            </a:pPr>
            <a:r>
              <a:rPr lang="en-US" sz="2400" dirty="0"/>
              <a:t>All “Active Service” dates must be entered and marked verified on </a:t>
            </a:r>
            <a:r>
              <a:rPr lang="en-US" sz="2400" i="1" dirty="0"/>
              <a:t>Military Service </a:t>
            </a:r>
            <a:r>
              <a:rPr lang="en-US" sz="2400" dirty="0"/>
              <a:t>Tab in VBMS </a:t>
            </a:r>
          </a:p>
          <a:p>
            <a:pPr lvl="1">
              <a:buFont typeface="Arial" panose="020B0604020202020204" pitchFamily="34" charset="0"/>
              <a:buChar char="•"/>
            </a:pPr>
            <a:r>
              <a:rPr lang="en-US" sz="2000" dirty="0"/>
              <a:t>VBMS must show “Yes” in</a:t>
            </a:r>
            <a:r>
              <a:rPr lang="en-US" sz="2000" i="1" dirty="0"/>
              <a:t> VADS  </a:t>
            </a:r>
            <a:r>
              <a:rPr lang="en-US" sz="2000" dirty="0"/>
              <a:t>or User entry of “Yes” in </a:t>
            </a:r>
            <a:r>
              <a:rPr lang="en-US" sz="2000" i="1" dirty="0"/>
              <a:t>VERIFIED </a:t>
            </a:r>
          </a:p>
          <a:p>
            <a:pPr lvl="1">
              <a:buFont typeface="Arial" panose="020B0604020202020204" pitchFamily="34" charset="0"/>
              <a:buChar char="•"/>
            </a:pPr>
            <a:r>
              <a:rPr lang="en-US" sz="2000" i="1" dirty="0"/>
              <a:t>VIS Report is sufficient to verify Service Information </a:t>
            </a:r>
          </a:p>
          <a:p>
            <a:pPr lvl="1">
              <a:buFont typeface="Arial" panose="020B0604020202020204" pitchFamily="34" charset="0"/>
              <a:buChar char="•"/>
            </a:pPr>
            <a:endParaRPr lang="en-US" sz="900" i="1" dirty="0"/>
          </a:p>
          <a:p>
            <a:pPr>
              <a:buFont typeface="Arial" panose="020B0604020202020204" pitchFamily="34" charset="0"/>
              <a:buChar char="•"/>
            </a:pPr>
            <a:r>
              <a:rPr lang="en-US" sz="2400" dirty="0"/>
              <a:t>Do </a:t>
            </a:r>
            <a:r>
              <a:rPr lang="en-US" sz="2400" b="1" u="sng" dirty="0"/>
              <a:t>not </a:t>
            </a:r>
            <a:r>
              <a:rPr lang="en-US" sz="2400" dirty="0"/>
              <a:t>duplicate POS in VBMS </a:t>
            </a:r>
          </a:p>
          <a:p>
            <a:pPr>
              <a:buFont typeface="Arial" panose="020B0604020202020204" pitchFamily="34" charset="0"/>
              <a:buChar char="•"/>
            </a:pPr>
            <a:r>
              <a:rPr lang="en-US" sz="2400" dirty="0"/>
              <a:t>Do </a:t>
            </a:r>
            <a:r>
              <a:rPr lang="en-US" sz="2400" b="1" u="sng" dirty="0"/>
              <a:t>not</a:t>
            </a:r>
            <a:r>
              <a:rPr lang="en-US" sz="2400" dirty="0"/>
              <a:t> enter periods of ADT/IADT in VBMS (unless SC has been established by rating for the period) </a:t>
            </a:r>
          </a:p>
          <a:p>
            <a:pPr marL="0" indent="0">
              <a:buNone/>
            </a:pPr>
            <a:endParaRPr lang="en-US" sz="2400" dirty="0"/>
          </a:p>
          <a:p>
            <a:pPr marL="0" indent="0">
              <a:buNone/>
            </a:pPr>
            <a:endParaRPr lang="en-US" sz="2400" dirty="0"/>
          </a:p>
        </p:txBody>
      </p:sp>
      <p:sp>
        <p:nvSpPr>
          <p:cNvPr id="3" name="Slide Number Placeholder 2">
            <a:extLst>
              <a:ext uri="{FF2B5EF4-FFF2-40B4-BE49-F238E27FC236}">
                <a16:creationId xmlns:a16="http://schemas.microsoft.com/office/drawing/2014/main" id="{32FC9628-C2D9-4029-A6CE-C696F6E152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8328B913-CA03-470E-80F2-8FCB56DDAE09}"/>
              </a:ext>
            </a:extLst>
          </p:cNvPr>
          <p:cNvSpPr>
            <a:spLocks noGrp="1"/>
          </p:cNvSpPr>
          <p:nvPr>
            <p:ph type="title"/>
          </p:nvPr>
        </p:nvSpPr>
        <p:spPr/>
        <p:txBody>
          <a:bodyPr>
            <a:normAutofit/>
          </a:bodyPr>
          <a:lstStyle/>
          <a:p>
            <a:r>
              <a:rPr lang="en-US" sz="4000" dirty="0"/>
              <a:t>Updating Service Info in VBMS </a:t>
            </a:r>
          </a:p>
        </p:txBody>
      </p:sp>
    </p:spTree>
    <p:extLst>
      <p:ext uri="{BB962C8B-B14F-4D97-AF65-F5344CB8AC3E}">
        <p14:creationId xmlns:p14="http://schemas.microsoft.com/office/powerpoint/2010/main" val="302498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4" name="Subtitle 2">
            <a:extLst>
              <a:ext uri="{FF2B5EF4-FFF2-40B4-BE49-F238E27FC236}">
                <a16:creationId xmlns:a16="http://schemas.microsoft.com/office/drawing/2014/main" id="{DB825F04-7048-4DA3-B097-6C2865410D76}"/>
              </a:ext>
            </a:extLst>
          </p:cNvPr>
          <p:cNvSpPr txBox="1">
            <a:spLocks/>
          </p:cNvSpPr>
          <p:nvPr/>
        </p:nvSpPr>
        <p:spPr>
          <a:xfrm>
            <a:off x="152400" y="4724400"/>
            <a:ext cx="7467600" cy="838200"/>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latin typeface="+mj-lt"/>
              </a:rPr>
              <a:t>Briefed by: Alex Plowman </a:t>
            </a:r>
          </a:p>
          <a:p>
            <a:r>
              <a:rPr lang="en-US" sz="1800" dirty="0">
                <a:solidFill>
                  <a:schemeClr val="tx1"/>
                </a:solidFill>
                <a:latin typeface="+mj-lt"/>
              </a:rPr>
              <a:t>Date: August 2020</a:t>
            </a:r>
          </a:p>
        </p:txBody>
      </p:sp>
      <p:sp>
        <p:nvSpPr>
          <p:cNvPr id="2" name="TextBox 1">
            <a:extLst>
              <a:ext uri="{FF2B5EF4-FFF2-40B4-BE49-F238E27FC236}">
                <a16:creationId xmlns:a16="http://schemas.microsoft.com/office/drawing/2014/main" id="{1F5BF779-A594-4BB0-88FC-3A7D3ACC9FCE}"/>
              </a:ext>
            </a:extLst>
          </p:cNvPr>
          <p:cNvSpPr txBox="1"/>
          <p:nvPr/>
        </p:nvSpPr>
        <p:spPr>
          <a:xfrm>
            <a:off x="1333500" y="2752189"/>
            <a:ext cx="6477000" cy="646331"/>
          </a:xfrm>
          <a:prstGeom prst="rect">
            <a:avLst/>
          </a:prstGeom>
          <a:noFill/>
        </p:spPr>
        <p:txBody>
          <a:bodyPr wrap="square" rtlCol="0">
            <a:spAutoFit/>
          </a:bodyPr>
          <a:lstStyle/>
          <a:p>
            <a:pPr algn="ctr"/>
            <a:r>
              <a:rPr lang="en-US" sz="3600" b="1" dirty="0"/>
              <a:t>Multi-Disciplinary Brief (MDB)</a:t>
            </a:r>
          </a:p>
        </p:txBody>
      </p:sp>
    </p:spTree>
    <p:extLst>
      <p:ext uri="{BB962C8B-B14F-4D97-AF65-F5344CB8AC3E}">
        <p14:creationId xmlns:p14="http://schemas.microsoft.com/office/powerpoint/2010/main" val="103327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14</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Multi-Disciplinary Brief (MDB)</a:t>
            </a:r>
            <a:endParaRPr lang="en-US" sz="4000" dirty="0"/>
          </a:p>
        </p:txBody>
      </p:sp>
      <p:sp>
        <p:nvSpPr>
          <p:cNvPr id="2" name="TextBox 1">
            <a:extLst>
              <a:ext uri="{FF2B5EF4-FFF2-40B4-BE49-F238E27FC236}">
                <a16:creationId xmlns:a16="http://schemas.microsoft.com/office/drawing/2014/main" id="{21987382-A4C0-4753-AA44-4C2B8418BC51}"/>
              </a:ext>
            </a:extLst>
          </p:cNvPr>
          <p:cNvSpPr txBox="1"/>
          <p:nvPr/>
        </p:nvSpPr>
        <p:spPr>
          <a:xfrm>
            <a:off x="76200" y="914400"/>
            <a:ext cx="8534400" cy="4862870"/>
          </a:xfrm>
          <a:prstGeom prst="rect">
            <a:avLst/>
          </a:prstGeom>
          <a:noFill/>
        </p:spPr>
        <p:txBody>
          <a:bodyPr wrap="square" rtlCol="0">
            <a:spAutoFit/>
          </a:bodyPr>
          <a:lstStyle/>
          <a:p>
            <a:pPr algn="ctr"/>
            <a:r>
              <a:rPr lang="en-US" sz="2800" b="1" u="sng" dirty="0"/>
              <a:t>Strategic Objective</a:t>
            </a:r>
          </a:p>
          <a:p>
            <a:pPr lvl="1"/>
            <a:endParaRPr lang="en-US" dirty="0"/>
          </a:p>
          <a:p>
            <a:pPr marL="742950" lvl="1" indent="-285750">
              <a:buFont typeface="Wingdings" panose="05000000000000000000" pitchFamily="2" charset="2"/>
              <a:buChar char="Ø"/>
            </a:pPr>
            <a:r>
              <a:rPr lang="en-US" sz="2200" dirty="0"/>
              <a:t>In support of the National Defense Strategy effort to build a more lethal force and improve organizational efficiency, the Disability Evaluation Systems Optimization Working Group created the Multi-Disciplinary Brief (MDB)</a:t>
            </a:r>
          </a:p>
          <a:p>
            <a:pPr lvl="1"/>
            <a:endParaRPr lang="en-US" sz="2200" dirty="0"/>
          </a:p>
          <a:p>
            <a:pPr marL="742950" lvl="1" indent="-285750">
              <a:buFont typeface="Wingdings" panose="05000000000000000000" pitchFamily="2" charset="2"/>
              <a:buChar char="Ø"/>
            </a:pPr>
            <a:r>
              <a:rPr lang="en-US" sz="2200" dirty="0"/>
              <a:t>The Department of Defense, Health Service Policy memorandum does not eliminate or modify other one-to-one briefings, meetings, or case requirements established</a:t>
            </a:r>
          </a:p>
          <a:p>
            <a:pPr marL="742950" lvl="1" indent="-285750">
              <a:buFont typeface="Wingdings" panose="05000000000000000000" pitchFamily="2" charset="2"/>
              <a:buChar char="Ø"/>
            </a:pPr>
            <a:endParaRPr lang="en-US" sz="2200" dirty="0"/>
          </a:p>
          <a:p>
            <a:pPr marL="742950" lvl="1" indent="-285750">
              <a:buFont typeface="Wingdings" panose="05000000000000000000" pitchFamily="2" charset="2"/>
              <a:buChar char="Ø"/>
            </a:pPr>
            <a:r>
              <a:rPr lang="en-US" sz="2200" dirty="0"/>
              <a:t>Service members should complete an MDB prior to the Service member meeting individually with the MSC or within 10 days of referral into the Legacy DES (LDES)</a:t>
            </a:r>
          </a:p>
        </p:txBody>
      </p:sp>
    </p:spTree>
    <p:extLst>
      <p:ext uri="{BB962C8B-B14F-4D97-AF65-F5344CB8AC3E}">
        <p14:creationId xmlns:p14="http://schemas.microsoft.com/office/powerpoint/2010/main" val="132745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31376-5BC4-47F6-8652-F2E1F7FBBB93}"/>
              </a:ext>
            </a:extLst>
          </p:cNvPr>
          <p:cNvSpPr>
            <a:spLocks noGrp="1"/>
          </p:cNvSpPr>
          <p:nvPr>
            <p:ph idx="1"/>
          </p:nvPr>
        </p:nvSpPr>
        <p:spPr>
          <a:xfrm>
            <a:off x="152400" y="762000"/>
            <a:ext cx="8534400" cy="5410200"/>
          </a:xfrm>
        </p:spPr>
        <p:txBody>
          <a:bodyPr>
            <a:normAutofit fontScale="85000" lnSpcReduction="20000"/>
          </a:bodyPr>
          <a:lstStyle/>
          <a:p>
            <a:pPr marL="0" indent="0" algn="ctr">
              <a:buNone/>
            </a:pPr>
            <a:r>
              <a:rPr lang="en-US" sz="3000" b="1" u="sng" dirty="0"/>
              <a:t>Functions of the MDB</a:t>
            </a:r>
          </a:p>
          <a:p>
            <a:pPr marL="457200" lvl="1" indent="0">
              <a:buNone/>
            </a:pPr>
            <a:endParaRPr lang="en-US" sz="2000" dirty="0"/>
          </a:p>
          <a:p>
            <a:pPr lvl="1">
              <a:buFont typeface="Wingdings" panose="05000000000000000000" pitchFamily="2" charset="2"/>
              <a:buChar char="Ø"/>
            </a:pPr>
            <a:r>
              <a:rPr lang="en-US" u="sng" dirty="0"/>
              <a:t>The MDB will include content from</a:t>
            </a:r>
            <a:r>
              <a:rPr lang="en-US" dirty="0"/>
              <a:t>:</a:t>
            </a:r>
          </a:p>
          <a:p>
            <a:pPr marL="457200" lvl="1" indent="0">
              <a:buNone/>
            </a:pPr>
            <a:endParaRPr lang="en-US" sz="2400" dirty="0"/>
          </a:p>
          <a:p>
            <a:pPr lvl="2"/>
            <a:r>
              <a:rPr lang="en-US" sz="2600" dirty="0"/>
              <a:t>Physical Evaluation Board Liaison Officer (PEBLO)</a:t>
            </a:r>
          </a:p>
          <a:p>
            <a:pPr lvl="2"/>
            <a:r>
              <a:rPr lang="en-US" sz="2600" dirty="0"/>
              <a:t>Military Legal Counsel (DES Attorney)</a:t>
            </a:r>
          </a:p>
          <a:p>
            <a:pPr lvl="2"/>
            <a:r>
              <a:rPr lang="en-US" sz="2600" dirty="0"/>
              <a:t>Department of Veterans Affairs Military Service Coordinator (MSC)</a:t>
            </a:r>
          </a:p>
          <a:p>
            <a:pPr marL="457200" lvl="1" indent="0">
              <a:buNone/>
            </a:pPr>
            <a:endParaRPr lang="en-US" sz="2400" dirty="0"/>
          </a:p>
          <a:p>
            <a:pPr lvl="1">
              <a:buFont typeface="Wingdings" panose="05000000000000000000" pitchFamily="2" charset="2"/>
              <a:buChar char="Ø"/>
            </a:pPr>
            <a:r>
              <a:rPr lang="en-US" u="sng" dirty="0"/>
              <a:t>Goals of the MDB: </a:t>
            </a:r>
          </a:p>
          <a:p>
            <a:pPr marL="457200" lvl="1" indent="0">
              <a:buNone/>
            </a:pPr>
            <a:endParaRPr lang="en-US" sz="2400" dirty="0"/>
          </a:p>
          <a:p>
            <a:pPr lvl="2"/>
            <a:r>
              <a:rPr lang="en-US" sz="2600" dirty="0"/>
              <a:t>Establish Service members expectations</a:t>
            </a:r>
          </a:p>
          <a:p>
            <a:pPr lvl="2"/>
            <a:r>
              <a:rPr lang="en-US" sz="2600" dirty="0"/>
              <a:t>Prepare Service members for the initial interview and each stage of the IDES process</a:t>
            </a:r>
          </a:p>
          <a:p>
            <a:pPr lvl="2">
              <a:buFont typeface="Arial" panose="020B0604020202020204" pitchFamily="34" charset="0"/>
              <a:buChar char="•"/>
            </a:pPr>
            <a:r>
              <a:rPr lang="en-US" sz="2600" dirty="0"/>
              <a:t>Inform Service members of what is </a:t>
            </a:r>
            <a:r>
              <a:rPr lang="en-US" sz="2600" i="1" dirty="0"/>
              <a:t>expected</a:t>
            </a:r>
            <a:r>
              <a:rPr lang="en-US" sz="2600" dirty="0"/>
              <a:t> of them during the IDES process</a:t>
            </a:r>
          </a:p>
        </p:txBody>
      </p:sp>
      <p:sp>
        <p:nvSpPr>
          <p:cNvPr id="3" name="Slide Number Placeholder 2">
            <a:extLst>
              <a:ext uri="{FF2B5EF4-FFF2-40B4-BE49-F238E27FC236}">
                <a16:creationId xmlns:a16="http://schemas.microsoft.com/office/drawing/2014/main" id="{039BCC6A-61B6-438D-B31E-CBFD4A45A4A8}"/>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a:extLst>
              <a:ext uri="{FF2B5EF4-FFF2-40B4-BE49-F238E27FC236}">
                <a16:creationId xmlns:a16="http://schemas.microsoft.com/office/drawing/2014/main" id="{D9C2BA7E-4D97-482A-99B3-AE18B85F7C29}"/>
              </a:ext>
            </a:extLst>
          </p:cNvPr>
          <p:cNvSpPr>
            <a:spLocks noGrp="1"/>
          </p:cNvSpPr>
          <p:nvPr>
            <p:ph type="title"/>
          </p:nvPr>
        </p:nvSpPr>
        <p:spPr/>
        <p:txBody>
          <a:bodyPr>
            <a:normAutofit/>
          </a:bodyPr>
          <a:lstStyle/>
          <a:p>
            <a:r>
              <a:rPr lang="en-US" sz="4000" dirty="0"/>
              <a:t>Multi-Disciplinary Brief (MDB) continued</a:t>
            </a:r>
          </a:p>
        </p:txBody>
      </p:sp>
    </p:spTree>
    <p:extLst>
      <p:ext uri="{BB962C8B-B14F-4D97-AF65-F5344CB8AC3E}">
        <p14:creationId xmlns:p14="http://schemas.microsoft.com/office/powerpoint/2010/main" val="6503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31376-5BC4-47F6-8652-F2E1F7FBBB93}"/>
              </a:ext>
            </a:extLst>
          </p:cNvPr>
          <p:cNvSpPr>
            <a:spLocks noGrp="1"/>
          </p:cNvSpPr>
          <p:nvPr>
            <p:ph idx="1"/>
          </p:nvPr>
        </p:nvSpPr>
        <p:spPr>
          <a:xfrm>
            <a:off x="151917" y="762000"/>
            <a:ext cx="8840165" cy="5105400"/>
          </a:xfrm>
        </p:spPr>
        <p:txBody>
          <a:bodyPr>
            <a:normAutofit fontScale="85000" lnSpcReduction="20000"/>
          </a:bodyPr>
          <a:lstStyle/>
          <a:p>
            <a:pPr marL="0" indent="0" algn="ctr">
              <a:buNone/>
            </a:pPr>
            <a:r>
              <a:rPr lang="en-US" sz="3000" b="1" u="sng" dirty="0"/>
              <a:t>VA Information Provided at MDB</a:t>
            </a:r>
          </a:p>
          <a:p>
            <a:pPr marL="457200" lvl="1" indent="0">
              <a:buNone/>
            </a:pPr>
            <a:endParaRPr lang="en-US" sz="2000" dirty="0"/>
          </a:p>
          <a:p>
            <a:pPr lvl="2">
              <a:buFont typeface="Wingdings" panose="05000000000000000000" pitchFamily="2" charset="2"/>
              <a:buChar char="Ø"/>
            </a:pPr>
            <a:r>
              <a:rPr lang="en-US" sz="2200" dirty="0"/>
              <a:t> Overview of VA’s role in the IDES Process</a:t>
            </a:r>
          </a:p>
          <a:p>
            <a:pPr lvl="2">
              <a:buFont typeface="Wingdings" panose="05000000000000000000" pitchFamily="2" charset="2"/>
              <a:buChar char="Ø"/>
            </a:pPr>
            <a:r>
              <a:rPr lang="en-US" sz="2200" dirty="0"/>
              <a:t> Explanation of VA Benefits (specifically, VA Compensation) </a:t>
            </a:r>
          </a:p>
          <a:p>
            <a:pPr lvl="2">
              <a:buFont typeface="Wingdings" panose="05000000000000000000" pitchFamily="2" charset="2"/>
              <a:buChar char="Ø"/>
            </a:pPr>
            <a:r>
              <a:rPr lang="en-US" sz="2200" dirty="0"/>
              <a:t> Explanation of “service-connection” including the evidence needed to support a claim </a:t>
            </a:r>
          </a:p>
          <a:p>
            <a:pPr lvl="2">
              <a:buFont typeface="Wingdings" panose="05000000000000000000" pitchFamily="2" charset="2"/>
              <a:buChar char="Ø"/>
            </a:pPr>
            <a:r>
              <a:rPr lang="en-US" sz="2200" dirty="0"/>
              <a:t> All VA Forms necessary to bring to the Initial Interview </a:t>
            </a:r>
          </a:p>
          <a:p>
            <a:pPr lvl="2">
              <a:buFont typeface="Wingdings" panose="05000000000000000000" pitchFamily="2" charset="2"/>
              <a:buChar char="Ø"/>
            </a:pPr>
            <a:r>
              <a:rPr lang="en-US" sz="2200" dirty="0"/>
              <a:t> Explanation of VA Form 21-526EZ </a:t>
            </a:r>
          </a:p>
          <a:p>
            <a:pPr lvl="2">
              <a:buFont typeface="Wingdings" panose="05000000000000000000" pitchFamily="2" charset="2"/>
              <a:buChar char="Ø"/>
            </a:pPr>
            <a:r>
              <a:rPr lang="en-US" sz="2200" dirty="0"/>
              <a:t> Steps Participants can take to prepare for the initial interview </a:t>
            </a:r>
          </a:p>
          <a:p>
            <a:pPr marL="914400" lvl="2" indent="0">
              <a:buNone/>
            </a:pPr>
            <a:endParaRPr lang="en-US" sz="1600" dirty="0"/>
          </a:p>
          <a:p>
            <a:pPr marL="457200" lvl="1" indent="0" algn="ctr">
              <a:buNone/>
            </a:pPr>
            <a:r>
              <a:rPr lang="en-US" sz="3000" b="1" u="sng" dirty="0"/>
              <a:t>Anticipated Benefits: </a:t>
            </a:r>
          </a:p>
          <a:p>
            <a:pPr marL="457200" lvl="1" indent="0" algn="ctr">
              <a:buNone/>
            </a:pPr>
            <a:endParaRPr lang="en-US" sz="1900" b="1" u="sng" dirty="0"/>
          </a:p>
          <a:p>
            <a:pPr marL="457200" lvl="1" indent="0">
              <a:buNone/>
            </a:pPr>
            <a:r>
              <a:rPr lang="en-US" sz="2200" u="sng" dirty="0"/>
              <a:t>By providing the information above, the MDB will</a:t>
            </a:r>
            <a:r>
              <a:rPr lang="en-US" sz="2200" dirty="0"/>
              <a:t>: </a:t>
            </a:r>
          </a:p>
          <a:p>
            <a:pPr lvl="2">
              <a:buFont typeface="Wingdings" panose="05000000000000000000" pitchFamily="2" charset="2"/>
              <a:buChar char="Ø"/>
            </a:pPr>
            <a:r>
              <a:rPr lang="en-US" sz="2200" dirty="0"/>
              <a:t> Ensure consistency in the VA information provided to IDES participants</a:t>
            </a:r>
          </a:p>
          <a:p>
            <a:pPr lvl="2">
              <a:buFont typeface="Wingdings" panose="05000000000000000000" pitchFamily="2" charset="2"/>
              <a:buChar char="Ø"/>
            </a:pPr>
            <a:r>
              <a:rPr lang="en-US" sz="2200" dirty="0"/>
              <a:t> Ensure participants come to initial interviews prepared and informed </a:t>
            </a:r>
          </a:p>
          <a:p>
            <a:pPr lvl="2">
              <a:buFont typeface="Wingdings" panose="05000000000000000000" pitchFamily="2" charset="2"/>
              <a:buChar char="Ø"/>
            </a:pPr>
            <a:r>
              <a:rPr lang="en-US" sz="2200" dirty="0"/>
              <a:t> Reduce the time/effort MSCs must spend providing general/standard VA information at individual initial interviews </a:t>
            </a:r>
            <a:endParaRPr lang="en-US" sz="2200" u="sng" dirty="0"/>
          </a:p>
          <a:p>
            <a:pPr marL="457200" lvl="1" indent="0">
              <a:buNone/>
            </a:pPr>
            <a:endParaRPr lang="en-US" sz="2300" dirty="0"/>
          </a:p>
        </p:txBody>
      </p:sp>
      <p:sp>
        <p:nvSpPr>
          <p:cNvPr id="3" name="Slide Number Placeholder 2">
            <a:extLst>
              <a:ext uri="{FF2B5EF4-FFF2-40B4-BE49-F238E27FC236}">
                <a16:creationId xmlns:a16="http://schemas.microsoft.com/office/drawing/2014/main" id="{039BCC6A-61B6-438D-B31E-CBFD4A45A4A8}"/>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a:extLst>
              <a:ext uri="{FF2B5EF4-FFF2-40B4-BE49-F238E27FC236}">
                <a16:creationId xmlns:a16="http://schemas.microsoft.com/office/drawing/2014/main" id="{D9C2BA7E-4D97-482A-99B3-AE18B85F7C29}"/>
              </a:ext>
            </a:extLst>
          </p:cNvPr>
          <p:cNvSpPr>
            <a:spLocks noGrp="1"/>
          </p:cNvSpPr>
          <p:nvPr>
            <p:ph type="title"/>
          </p:nvPr>
        </p:nvSpPr>
        <p:spPr/>
        <p:txBody>
          <a:bodyPr>
            <a:normAutofit/>
          </a:bodyPr>
          <a:lstStyle/>
          <a:p>
            <a:r>
              <a:rPr lang="en-US" sz="4000" dirty="0"/>
              <a:t>Multi-Disciplinary Brief (MDB) continued</a:t>
            </a:r>
          </a:p>
        </p:txBody>
      </p:sp>
    </p:spTree>
    <p:extLst>
      <p:ext uri="{BB962C8B-B14F-4D97-AF65-F5344CB8AC3E}">
        <p14:creationId xmlns:p14="http://schemas.microsoft.com/office/powerpoint/2010/main" val="259266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3A5CBD-DD48-4D9A-B9E6-27EEB5AF405F}"/>
              </a:ext>
            </a:extLst>
          </p:cNvPr>
          <p:cNvSpPr>
            <a:spLocks noGrp="1"/>
          </p:cNvSpPr>
          <p:nvPr>
            <p:ph idx="1"/>
          </p:nvPr>
        </p:nvSpPr>
        <p:spPr>
          <a:xfrm>
            <a:off x="381000" y="990600"/>
            <a:ext cx="8229600" cy="4525963"/>
          </a:xfrm>
        </p:spPr>
        <p:txBody>
          <a:bodyPr>
            <a:normAutofit/>
          </a:bodyPr>
          <a:lstStyle/>
          <a:p>
            <a:pPr marL="0" indent="0" algn="ctr">
              <a:buNone/>
            </a:pPr>
            <a:r>
              <a:rPr lang="en-US" sz="2800" b="1" u="sng" dirty="0"/>
              <a:t>Current Status of the MDB</a:t>
            </a:r>
          </a:p>
          <a:p>
            <a:pPr marL="0" indent="0" algn="ctr">
              <a:buNone/>
            </a:pPr>
            <a:endParaRPr lang="en-US" sz="2000" b="1" u="sng" dirty="0"/>
          </a:p>
          <a:p>
            <a:pPr lvl="1" indent="-398463">
              <a:buFont typeface="Wingdings" panose="05000000000000000000" pitchFamily="2" charset="2"/>
              <a:buChar char="Ø"/>
            </a:pPr>
            <a:r>
              <a:rPr lang="en-US" sz="2400" dirty="0"/>
              <a:t>The Department Of Defense has been working towards a video recording of the MDB. This will allow for extended outreach to places in which all required briefers are not physically available</a:t>
            </a:r>
          </a:p>
          <a:p>
            <a:pPr marL="457200" lvl="1" indent="0">
              <a:buNone/>
            </a:pPr>
            <a:endParaRPr lang="en-US" sz="2400" dirty="0"/>
          </a:p>
          <a:p>
            <a:pPr lvl="1" indent="-398463">
              <a:buFont typeface="Wingdings" panose="05000000000000000000" pitchFamily="2" charset="2"/>
              <a:buChar char="Ø"/>
            </a:pPr>
            <a:r>
              <a:rPr lang="en-US" sz="2400" dirty="0"/>
              <a:t>The script that was prepared was developed to be broadly applicable for use across all Military Services, and is intended to standardize the VA information provided in all MDB’s</a:t>
            </a:r>
          </a:p>
        </p:txBody>
      </p:sp>
      <p:sp>
        <p:nvSpPr>
          <p:cNvPr id="3" name="Slide Number Placeholder 2">
            <a:extLst>
              <a:ext uri="{FF2B5EF4-FFF2-40B4-BE49-F238E27FC236}">
                <a16:creationId xmlns:a16="http://schemas.microsoft.com/office/drawing/2014/main" id="{32FC9628-C2D9-4029-A6CE-C696F6E152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8328B913-CA03-470E-80F2-8FCB56DDAE09}"/>
              </a:ext>
            </a:extLst>
          </p:cNvPr>
          <p:cNvSpPr>
            <a:spLocks noGrp="1"/>
          </p:cNvSpPr>
          <p:nvPr>
            <p:ph type="title"/>
          </p:nvPr>
        </p:nvSpPr>
        <p:spPr/>
        <p:txBody>
          <a:bodyPr>
            <a:normAutofit/>
          </a:bodyPr>
          <a:lstStyle/>
          <a:p>
            <a:r>
              <a:rPr lang="en-US" sz="3400" dirty="0"/>
              <a:t>Multi-Disciplinary Brief (MDB) video recording </a:t>
            </a:r>
          </a:p>
        </p:txBody>
      </p:sp>
    </p:spTree>
    <p:extLst>
      <p:ext uri="{BB962C8B-B14F-4D97-AF65-F5344CB8AC3E}">
        <p14:creationId xmlns:p14="http://schemas.microsoft.com/office/powerpoint/2010/main" val="23306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514600"/>
            <a:ext cx="4762500" cy="1371600"/>
          </a:xfrm>
        </p:spPr>
        <p:txBody>
          <a:bodyPr>
            <a:noAutofit/>
          </a:bodyPr>
          <a:lstStyle/>
          <a:p>
            <a:r>
              <a:rPr lang="en-US" sz="4000" b="1" dirty="0">
                <a:latin typeface="+mn-lt"/>
              </a:rPr>
              <a:t>IDES Exit Interview</a:t>
            </a:r>
          </a:p>
        </p:txBody>
      </p:sp>
      <p:sp>
        <p:nvSpPr>
          <p:cNvPr id="4" name="Subtitle 2"/>
          <p:cNvSpPr txBox="1">
            <a:spLocks/>
          </p:cNvSpPr>
          <p:nvPr/>
        </p:nvSpPr>
        <p:spPr>
          <a:xfrm>
            <a:off x="212501" y="4449744"/>
            <a:ext cx="3445099" cy="1036656"/>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spcBef>
                <a:spcPts val="0"/>
              </a:spcBef>
            </a:pPr>
            <a:r>
              <a:rPr lang="en-US" sz="1800" dirty="0">
                <a:solidFill>
                  <a:schemeClr val="tx1"/>
                </a:solidFill>
                <a:latin typeface="+mj-lt"/>
              </a:rPr>
              <a:t>Briefed by: Michelle Collins </a:t>
            </a:r>
          </a:p>
          <a:p>
            <a:pPr>
              <a:spcBef>
                <a:spcPts val="0"/>
              </a:spcBef>
            </a:pPr>
            <a:r>
              <a:rPr lang="en-US" sz="1800" dirty="0">
                <a:solidFill>
                  <a:schemeClr val="tx1"/>
                </a:solidFill>
                <a:latin typeface="+mj-lt"/>
              </a:rPr>
              <a:t>Date: August 2020</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Tree>
    <p:extLst>
      <p:ext uri="{BB962C8B-B14F-4D97-AF65-F5344CB8AC3E}">
        <p14:creationId xmlns:p14="http://schemas.microsoft.com/office/powerpoint/2010/main" val="1603914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white"/>
                </a:solidFill>
              </a:rPr>
              <a:t>IDES Exit Interviews and Related Requirements</a:t>
            </a:r>
            <a:endParaRPr lang="en-US" sz="3600" dirty="0"/>
          </a:p>
        </p:txBody>
      </p:sp>
      <p:sp>
        <p:nvSpPr>
          <p:cNvPr id="6" name="Slide Number Placeholder 5"/>
          <p:cNvSpPr>
            <a:spLocks noGrp="1"/>
          </p:cNvSpPr>
          <p:nvPr>
            <p:ph type="sldNum" sz="quarter" idx="12"/>
          </p:nvPr>
        </p:nvSpPr>
        <p:spPr/>
        <p:txBody>
          <a:bodyPr/>
          <a:lstStyle/>
          <a:p>
            <a:fld id="{04F7EA0F-F264-4DBA-8450-109ED0C85B89}" type="slidenum">
              <a:rPr lang="en-US" smtClean="0"/>
              <a:t>19</a:t>
            </a:fld>
            <a:endParaRPr lang="en-US" dirty="0"/>
          </a:p>
        </p:txBody>
      </p:sp>
      <p:sp>
        <p:nvSpPr>
          <p:cNvPr id="7" name="Rectangle 6">
            <a:extLst>
              <a:ext uri="{FF2B5EF4-FFF2-40B4-BE49-F238E27FC236}">
                <a16:creationId xmlns:a16="http://schemas.microsoft.com/office/drawing/2014/main" id="{0B4621CB-D202-4D89-A14D-4A32C4ACC9AD}"/>
              </a:ext>
            </a:extLst>
          </p:cNvPr>
          <p:cNvSpPr/>
          <p:nvPr/>
        </p:nvSpPr>
        <p:spPr>
          <a:xfrm>
            <a:off x="533400" y="761999"/>
            <a:ext cx="8153400" cy="4736233"/>
          </a:xfrm>
          <a:prstGeom prst="rect">
            <a:avLst/>
          </a:prstGeom>
        </p:spPr>
        <p:txBody>
          <a:bodyPr wrap="square">
            <a:spAutoFit/>
          </a:bodyPr>
          <a:lstStyle/>
          <a:p>
            <a:pPr marL="342900" lvl="0" indent="-342900">
              <a:buFont typeface="Arial" panose="020B0604020202020204" pitchFamily="34" charset="0"/>
              <a:buChar char="•"/>
            </a:pPr>
            <a:r>
              <a:rPr lang="en-US" sz="2400" dirty="0">
                <a:solidFill>
                  <a:srgbClr val="000000"/>
                </a:solidFill>
                <a:ea typeface="Calibri" panose="020F0502020204030204" pitchFamily="34" charset="0"/>
              </a:rPr>
              <a:t>MSCs are encouraged to review M21-1 III.i.2.E.6 for details regarding IDES Exit Interviews.</a:t>
            </a:r>
          </a:p>
          <a:p>
            <a:pPr marL="342900" lvl="0" indent="-342900">
              <a:buFont typeface="Arial" panose="020B0604020202020204" pitchFamily="34" charset="0"/>
              <a:buChar char="•"/>
            </a:pPr>
            <a:endParaRPr lang="en-US" sz="2400" dirty="0">
              <a:solidFill>
                <a:srgbClr val="000000"/>
              </a:solidFill>
              <a:ea typeface="Calibri" panose="020F0502020204030204" pitchFamily="34" charset="0"/>
            </a:endParaRPr>
          </a:p>
          <a:p>
            <a:pPr marL="342900" lvl="0" indent="-342900">
              <a:buFont typeface="Arial" panose="020B0604020202020204" pitchFamily="34" charset="0"/>
              <a:buChar char="•"/>
            </a:pPr>
            <a:r>
              <a:rPr lang="en-US" sz="2400" dirty="0">
                <a:solidFill>
                  <a:srgbClr val="000000"/>
                </a:solidFill>
                <a:ea typeface="Calibri" panose="020F0502020204030204" pitchFamily="34" charset="0"/>
              </a:rPr>
              <a:t>The timeframe for Exit Interviews has changed from 10 to 14 calendar days.  </a:t>
            </a:r>
          </a:p>
          <a:p>
            <a:pPr lvl="0"/>
            <a:endParaRPr lang="en-US" sz="2400" dirty="0">
              <a:solidFill>
                <a:srgbClr val="000000"/>
              </a:solidFill>
              <a:ea typeface="Calibri" panose="020F0502020204030204" pitchFamily="34" charset="0"/>
            </a:endParaRPr>
          </a:p>
          <a:p>
            <a:pPr marL="342900" lvl="0" indent="-342900">
              <a:buFont typeface="Arial" panose="020B0604020202020204" pitchFamily="34" charset="0"/>
              <a:buChar char="•"/>
            </a:pPr>
            <a:r>
              <a:rPr lang="en-US" sz="2400" dirty="0">
                <a:solidFill>
                  <a:srgbClr val="000000"/>
                </a:solidFill>
                <a:ea typeface="Calibri" panose="020F0502020204030204" pitchFamily="34" charset="0"/>
              </a:rPr>
              <a:t>    M21-1 III.i.2.E.6 was updated to include:</a:t>
            </a:r>
            <a:endParaRPr lang="en-US" sz="2400" dirty="0">
              <a:solidFill>
                <a:srgbClr val="000000"/>
              </a:solidFill>
              <a:ea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en-US" sz="2400" dirty="0">
                <a:solidFill>
                  <a:srgbClr val="000000"/>
                </a:solidFill>
                <a:ea typeface="Calibri" panose="020F0502020204030204" pitchFamily="34" charset="0"/>
              </a:rPr>
              <a:t>IDES participants who were found fit and Return To Duty (RTD), or disenrolled from IDES for any other reason (to include administrative and other non-medical discharges) </a:t>
            </a:r>
          </a:p>
          <a:p>
            <a:pPr marL="800100" lvl="1" indent="-342900">
              <a:lnSpc>
                <a:spcPct val="107000"/>
              </a:lnSpc>
              <a:spcAft>
                <a:spcPts val="800"/>
              </a:spcAft>
              <a:buFont typeface="Arial" panose="020B0604020202020204" pitchFamily="34" charset="0"/>
              <a:buChar char="•"/>
            </a:pPr>
            <a:r>
              <a:rPr lang="en-US" sz="2400" dirty="0">
                <a:solidFill>
                  <a:srgbClr val="000000"/>
                </a:solidFill>
                <a:ea typeface="Calibri" panose="020F0502020204030204" pitchFamily="34" charset="0"/>
              </a:rPr>
              <a:t>indicate the requirement for the MSC to enter the </a:t>
            </a:r>
            <a:r>
              <a:rPr lang="en-US" sz="2400" i="1" dirty="0">
                <a:solidFill>
                  <a:srgbClr val="000000"/>
                </a:solidFill>
                <a:ea typeface="Calibri" panose="020F0502020204030204" pitchFamily="34" charset="0"/>
              </a:rPr>
              <a:t>RTD Letter Date</a:t>
            </a:r>
            <a:r>
              <a:rPr lang="en-US" sz="2400" dirty="0">
                <a:solidFill>
                  <a:srgbClr val="000000"/>
                </a:solidFill>
                <a:ea typeface="Calibri" panose="020F0502020204030204" pitchFamily="34" charset="0"/>
              </a:rPr>
              <a:t> in VTA (when applicable) </a:t>
            </a: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471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2</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IDES Topics Overview </a:t>
            </a:r>
            <a:endParaRPr lang="en-US" sz="4000" dirty="0"/>
          </a:p>
        </p:txBody>
      </p:sp>
      <p:sp>
        <p:nvSpPr>
          <p:cNvPr id="2" name="TextBox 1">
            <a:extLst>
              <a:ext uri="{FF2B5EF4-FFF2-40B4-BE49-F238E27FC236}">
                <a16:creationId xmlns:a16="http://schemas.microsoft.com/office/drawing/2014/main" id="{21987382-A4C0-4753-AA44-4C2B8418BC51}"/>
              </a:ext>
            </a:extLst>
          </p:cNvPr>
          <p:cNvSpPr txBox="1"/>
          <p:nvPr/>
        </p:nvSpPr>
        <p:spPr>
          <a:xfrm>
            <a:off x="344715" y="914400"/>
            <a:ext cx="8534400" cy="3293209"/>
          </a:xfrm>
          <a:prstGeom prst="rect">
            <a:avLst/>
          </a:prstGeom>
          <a:noFill/>
        </p:spPr>
        <p:txBody>
          <a:bodyPr wrap="square" rtlCol="0">
            <a:spAutoFit/>
          </a:bodyPr>
          <a:lstStyle/>
          <a:p>
            <a:pPr marL="571500" indent="-571500">
              <a:spcAft>
                <a:spcPts val="1200"/>
              </a:spcAft>
              <a:buFont typeface="+mj-lt"/>
              <a:buAutoNum type="arabicPeriod"/>
            </a:pPr>
            <a:r>
              <a:rPr lang="en-US" sz="2800" dirty="0"/>
              <a:t>Duty Status and Service Verification in NG/R IDES cases</a:t>
            </a:r>
          </a:p>
          <a:p>
            <a:pPr marL="571500" indent="-571500">
              <a:spcAft>
                <a:spcPts val="1200"/>
              </a:spcAft>
              <a:buFont typeface="+mj-lt"/>
              <a:buAutoNum type="arabicPeriod"/>
            </a:pPr>
            <a:r>
              <a:rPr lang="en-US" sz="2800" dirty="0"/>
              <a:t>Multi-Disciplinary Brief </a:t>
            </a:r>
          </a:p>
          <a:p>
            <a:pPr marL="571500" indent="-571500">
              <a:spcAft>
                <a:spcPts val="1200"/>
              </a:spcAft>
              <a:buFont typeface="+mj-lt"/>
              <a:buAutoNum type="arabicPeriod"/>
            </a:pPr>
            <a:r>
              <a:rPr lang="en-US" sz="2800" dirty="0"/>
              <a:t>IDES Exit Interviews </a:t>
            </a:r>
          </a:p>
          <a:p>
            <a:pPr marL="571500" indent="-571500">
              <a:spcAft>
                <a:spcPts val="1200"/>
              </a:spcAft>
              <a:buFont typeface="+mj-lt"/>
              <a:buAutoNum type="arabicPeriod"/>
            </a:pPr>
            <a:r>
              <a:rPr lang="en-US" sz="2800" dirty="0"/>
              <a:t>Exit Interview Updates in VTA </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311525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BD6748-2EA1-4E5E-8282-65147E849FD3}"/>
              </a:ext>
            </a:extLst>
          </p:cNvPr>
          <p:cNvSpPr>
            <a:spLocks noGrp="1"/>
          </p:cNvSpPr>
          <p:nvPr>
            <p:ph idx="1"/>
          </p:nvPr>
        </p:nvSpPr>
        <p:spPr/>
        <p:txBody>
          <a:bodyPr>
            <a:normAutofit/>
          </a:bodyPr>
          <a:lstStyle/>
          <a:p>
            <a:pPr>
              <a:lnSpc>
                <a:spcPct val="120000"/>
              </a:lnSpc>
              <a:buFont typeface="Arial" panose="020B0604020202020204" pitchFamily="34" charset="0"/>
              <a:buChar char="•"/>
            </a:pPr>
            <a:r>
              <a:rPr lang="en-US" sz="2400" dirty="0">
                <a:cs typeface="Arial" panose="020B0604020202020204" pitchFamily="34" charset="0"/>
              </a:rPr>
              <a:t>MSCs must run the Pending Exit Interview Report in VTA to identify IDES cases requiring exit interviews</a:t>
            </a:r>
          </a:p>
          <a:p>
            <a:pPr>
              <a:lnSpc>
                <a:spcPct val="120000"/>
              </a:lnSpc>
              <a:buFont typeface="Arial" panose="020B0604020202020204" pitchFamily="34" charset="0"/>
              <a:buChar char="•"/>
            </a:pPr>
            <a:endParaRPr lang="en-US" sz="2400" dirty="0">
              <a:cs typeface="Arial" panose="020B0604020202020204" pitchFamily="34" charset="0"/>
            </a:endParaRPr>
          </a:p>
          <a:p>
            <a:pPr>
              <a:lnSpc>
                <a:spcPct val="120000"/>
              </a:lnSpc>
              <a:buFont typeface="Arial" panose="020B0604020202020204" pitchFamily="34" charset="0"/>
              <a:buChar char="•"/>
            </a:pPr>
            <a:r>
              <a:rPr lang="en-US" sz="2400" dirty="0">
                <a:cs typeface="Arial" panose="020B0604020202020204" pitchFamily="34" charset="0"/>
              </a:rPr>
              <a:t>Contact all IDES participants to offer an exit interview</a:t>
            </a:r>
          </a:p>
          <a:p>
            <a:pPr>
              <a:lnSpc>
                <a:spcPct val="120000"/>
              </a:lnSpc>
              <a:buFont typeface="Arial" panose="020B0604020202020204" pitchFamily="34" charset="0"/>
              <a:buChar char="•"/>
            </a:pPr>
            <a:endParaRPr lang="en-US" sz="2400" dirty="0">
              <a:cs typeface="Arial" panose="020B0604020202020204" pitchFamily="34" charset="0"/>
            </a:endParaRPr>
          </a:p>
          <a:p>
            <a:pPr>
              <a:lnSpc>
                <a:spcPct val="120000"/>
              </a:lnSpc>
              <a:buFont typeface="Arial" panose="020B0604020202020204" pitchFamily="34" charset="0"/>
              <a:buChar char="•"/>
            </a:pPr>
            <a:r>
              <a:rPr lang="en-US" sz="2400" dirty="0">
                <a:cs typeface="Arial" panose="020B0604020202020204" pitchFamily="34" charset="0"/>
              </a:rPr>
              <a:t>All required actions related to the exit interview must be completed within 14 days of the date entered in the EXIT INTERVIEW START DATE field in VTA</a:t>
            </a:r>
          </a:p>
          <a:p>
            <a:pPr marL="0" indent="0">
              <a:buNone/>
            </a:pPr>
            <a:endParaRPr lang="en-US" dirty="0"/>
          </a:p>
        </p:txBody>
      </p:sp>
      <p:sp>
        <p:nvSpPr>
          <p:cNvPr id="3" name="Slide Number Placeholder 2">
            <a:extLst>
              <a:ext uri="{FF2B5EF4-FFF2-40B4-BE49-F238E27FC236}">
                <a16:creationId xmlns:a16="http://schemas.microsoft.com/office/drawing/2014/main" id="{A15D7A9F-E697-444A-84A0-1BD830329F26}"/>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
        <p:nvSpPr>
          <p:cNvPr id="4" name="Title 3">
            <a:extLst>
              <a:ext uri="{FF2B5EF4-FFF2-40B4-BE49-F238E27FC236}">
                <a16:creationId xmlns:a16="http://schemas.microsoft.com/office/drawing/2014/main" id="{6A27B445-6E7C-4EE4-9F6E-AA05F2DBE4DB}"/>
              </a:ext>
            </a:extLst>
          </p:cNvPr>
          <p:cNvSpPr>
            <a:spLocks noGrp="1"/>
          </p:cNvSpPr>
          <p:nvPr>
            <p:ph type="title"/>
          </p:nvPr>
        </p:nvSpPr>
        <p:spPr/>
        <p:txBody>
          <a:bodyPr>
            <a:normAutofit/>
          </a:bodyPr>
          <a:lstStyle/>
          <a:p>
            <a:r>
              <a:rPr lang="en-US" sz="4000" dirty="0"/>
              <a:t>MSC Responsibilities for Exit Interviews</a:t>
            </a:r>
          </a:p>
        </p:txBody>
      </p:sp>
    </p:spTree>
    <p:extLst>
      <p:ext uri="{BB962C8B-B14F-4D97-AF65-F5344CB8AC3E}">
        <p14:creationId xmlns:p14="http://schemas.microsoft.com/office/powerpoint/2010/main" val="189313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5BEB53-B355-43C2-8DE8-9B7879653D62}"/>
              </a:ext>
            </a:extLst>
          </p:cNvPr>
          <p:cNvSpPr>
            <a:spLocks noGrp="1"/>
          </p:cNvSpPr>
          <p:nvPr>
            <p:ph idx="1"/>
          </p:nvPr>
        </p:nvSpPr>
        <p:spPr>
          <a:xfrm>
            <a:off x="457200" y="655320"/>
            <a:ext cx="8229600" cy="5288280"/>
          </a:xfrm>
        </p:spPr>
        <p:txBody>
          <a:bodyPr>
            <a:noAutofit/>
          </a:bodyPr>
          <a:lstStyle/>
          <a:p>
            <a:pPr lvl="0">
              <a:buFont typeface="Arial" panose="020B0604020202020204" pitchFamily="34" charset="0"/>
              <a:buChar char="•"/>
            </a:pPr>
            <a:r>
              <a:rPr lang="en-US" sz="2400" dirty="0">
                <a:cs typeface="Arial" panose="020B0604020202020204" pitchFamily="34" charset="0"/>
              </a:rPr>
              <a:t>MSCs must take the actions described in M21-1 III i.2.E.6.f</a:t>
            </a:r>
            <a:r>
              <a:rPr lang="en-US" sz="2400" dirty="0">
                <a:solidFill>
                  <a:srgbClr val="000000"/>
                </a:solidFill>
                <a:cs typeface="Arial" panose="020B0604020202020204" pitchFamily="34" charset="0"/>
              </a:rPr>
              <a:t>. for exit interview by telephone.</a:t>
            </a:r>
          </a:p>
          <a:p>
            <a:pPr lvl="0">
              <a:buFont typeface="Arial" panose="020B0604020202020204" pitchFamily="34" charset="0"/>
              <a:buChar char="•"/>
            </a:pPr>
            <a:endParaRPr lang="en-US" sz="2400" dirty="0">
              <a:solidFill>
                <a:srgbClr val="000000"/>
              </a:solidFill>
              <a:cs typeface="Arial" panose="020B0604020202020204" pitchFamily="34" charset="0"/>
            </a:endParaRPr>
          </a:p>
          <a:p>
            <a:pPr>
              <a:buFont typeface="Arial" panose="020B0604020202020204" pitchFamily="34" charset="0"/>
              <a:buChar char="•"/>
            </a:pPr>
            <a:r>
              <a:rPr lang="en-US" sz="2400" dirty="0">
                <a:cs typeface="Arial" panose="020B0604020202020204" pitchFamily="34" charset="0"/>
              </a:rPr>
              <a:t>Attempt to contact the participant by telephone to schedule the interview. If the participant cannot be reached by telephone, attempt to contact the participant by e-mail</a:t>
            </a:r>
          </a:p>
          <a:p>
            <a:pPr>
              <a:buFont typeface="Arial" panose="020B0604020202020204" pitchFamily="34" charset="0"/>
              <a:buChar char="•"/>
            </a:pPr>
            <a:endParaRPr lang="en-US" sz="2400" dirty="0">
              <a:cs typeface="Arial" panose="020B0604020202020204" pitchFamily="34" charset="0"/>
            </a:endParaRPr>
          </a:p>
          <a:p>
            <a:pPr>
              <a:buFont typeface="Arial" panose="020B0604020202020204" pitchFamily="34" charset="0"/>
              <a:buChar char="•"/>
            </a:pPr>
            <a:r>
              <a:rPr lang="en-US" sz="2400" dirty="0">
                <a:cs typeface="Arial" panose="020B0604020202020204" pitchFamily="34" charset="0"/>
              </a:rPr>
              <a:t>After scheduling the appointment, send a follow-up e-mail to the participant that confirms the date and time of the interview</a:t>
            </a:r>
          </a:p>
          <a:p>
            <a:pPr>
              <a:buFont typeface="Arial" panose="020B0604020202020204" pitchFamily="34" charset="0"/>
              <a:buChar char="•"/>
            </a:pPr>
            <a:endParaRPr lang="en-US" sz="2400" dirty="0">
              <a:cs typeface="Arial" panose="020B0604020202020204" pitchFamily="34" charset="0"/>
            </a:endParaRPr>
          </a:p>
          <a:p>
            <a:pPr>
              <a:buFont typeface="Arial" panose="020B0604020202020204" pitchFamily="34" charset="0"/>
              <a:buChar char="•"/>
            </a:pPr>
            <a:r>
              <a:rPr lang="en-US" sz="2400" dirty="0">
                <a:cs typeface="Arial" panose="020B0604020202020204" pitchFamily="34" charset="0"/>
              </a:rPr>
              <a:t>Document the telephone interview on VA Form 27-0820, and ensure it is associated with the participant’s eFolder</a:t>
            </a:r>
          </a:p>
        </p:txBody>
      </p:sp>
      <p:sp>
        <p:nvSpPr>
          <p:cNvPr id="3" name="Slide Number Placeholder 2">
            <a:extLst>
              <a:ext uri="{FF2B5EF4-FFF2-40B4-BE49-F238E27FC236}">
                <a16:creationId xmlns:a16="http://schemas.microsoft.com/office/drawing/2014/main" id="{366B6F45-EBFA-4DA4-921C-E4C4BBD4ACA4}"/>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
        <p:nvSpPr>
          <p:cNvPr id="4" name="Title 3">
            <a:extLst>
              <a:ext uri="{FF2B5EF4-FFF2-40B4-BE49-F238E27FC236}">
                <a16:creationId xmlns:a16="http://schemas.microsoft.com/office/drawing/2014/main" id="{C1366FC6-AE41-4CA2-8F19-E46A1C96ABAA}"/>
              </a:ext>
            </a:extLst>
          </p:cNvPr>
          <p:cNvSpPr>
            <a:spLocks noGrp="1"/>
          </p:cNvSpPr>
          <p:nvPr>
            <p:ph type="title"/>
          </p:nvPr>
        </p:nvSpPr>
        <p:spPr/>
        <p:txBody>
          <a:bodyPr>
            <a:normAutofit/>
          </a:bodyPr>
          <a:lstStyle/>
          <a:p>
            <a:r>
              <a:rPr lang="en-US" sz="4000" dirty="0"/>
              <a:t>Exit Interviews by Telephone</a:t>
            </a:r>
          </a:p>
        </p:txBody>
      </p:sp>
    </p:spTree>
    <p:extLst>
      <p:ext uri="{BB962C8B-B14F-4D97-AF65-F5344CB8AC3E}">
        <p14:creationId xmlns:p14="http://schemas.microsoft.com/office/powerpoint/2010/main" val="69851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2638A-1A5C-412D-8D0A-FE99EE38B510}"/>
              </a:ext>
            </a:extLst>
          </p:cNvPr>
          <p:cNvSpPr>
            <a:spLocks noGrp="1"/>
          </p:cNvSpPr>
          <p:nvPr>
            <p:ph idx="1"/>
          </p:nvPr>
        </p:nvSpPr>
        <p:spPr>
          <a:xfrm>
            <a:off x="457200" y="990600"/>
            <a:ext cx="8229600" cy="4648200"/>
          </a:xfrm>
        </p:spPr>
        <p:txBody>
          <a:bodyPr>
            <a:normAutofit/>
          </a:bodyPr>
          <a:lstStyle/>
          <a:p>
            <a:pPr lvl="0">
              <a:lnSpc>
                <a:spcPct val="110000"/>
              </a:lnSpc>
              <a:buFont typeface="Arial" panose="020B0604020202020204" pitchFamily="34" charset="0"/>
              <a:buChar char="•"/>
            </a:pPr>
            <a:r>
              <a:rPr lang="en-US" sz="2500" dirty="0">
                <a:solidFill>
                  <a:srgbClr val="000000"/>
                </a:solidFill>
                <a:cs typeface="Arial" panose="020B0604020202020204" pitchFamily="34" charset="0"/>
              </a:rPr>
              <a:t>MSCs must follow the instructions described in </a:t>
            </a:r>
            <a:r>
              <a:rPr lang="en-US" sz="2500" dirty="0">
                <a:solidFill>
                  <a:srgbClr val="000000"/>
                </a:solidFill>
                <a:ea typeface="Calibri" panose="020F0502020204030204" pitchFamily="34" charset="0"/>
              </a:rPr>
              <a:t>M21-1 III.i.2.E.6 e</a:t>
            </a:r>
          </a:p>
          <a:p>
            <a:pPr marL="0" lvl="0" indent="0">
              <a:lnSpc>
                <a:spcPct val="110000"/>
              </a:lnSpc>
              <a:buNone/>
            </a:pPr>
            <a:endParaRPr lang="en-US" sz="2500" dirty="0">
              <a:solidFill>
                <a:srgbClr val="000000"/>
              </a:solidFill>
              <a:cs typeface="Arial" panose="020B0604020202020204" pitchFamily="34" charset="0"/>
            </a:endParaRPr>
          </a:p>
          <a:p>
            <a:pPr>
              <a:lnSpc>
                <a:spcPct val="110000"/>
              </a:lnSpc>
              <a:buFont typeface="Arial" panose="020B0604020202020204" pitchFamily="34" charset="0"/>
              <a:buChar char="•"/>
            </a:pPr>
            <a:r>
              <a:rPr lang="en-US" sz="2500" dirty="0">
                <a:cs typeface="Arial" panose="020B0604020202020204" pitchFamily="34" charset="0"/>
              </a:rPr>
              <a:t>Document the exit interview by completing VA Form 21-0820, and uploading it to the participant’s eFolder, </a:t>
            </a:r>
            <a:r>
              <a:rPr lang="en-US" sz="2500" b="1" i="1" dirty="0">
                <a:cs typeface="Arial" panose="020B0604020202020204" pitchFamily="34" charset="0"/>
              </a:rPr>
              <a:t>or </a:t>
            </a:r>
            <a:r>
              <a:rPr lang="en-US" sz="2500" dirty="0">
                <a:cs typeface="Arial" panose="020B0604020202020204" pitchFamily="34" charset="0"/>
              </a:rPr>
              <a:t>entering a detailed note in VBMS</a:t>
            </a:r>
            <a:endParaRPr lang="en-US" sz="2500" dirty="0"/>
          </a:p>
          <a:p>
            <a:pPr lvl="0">
              <a:lnSpc>
                <a:spcPct val="110000"/>
              </a:lnSpc>
              <a:buFont typeface="Wingdings" panose="05000000000000000000" pitchFamily="2" charset="2"/>
              <a:buChar char="Ø"/>
            </a:pPr>
            <a:endParaRPr lang="en-US" sz="3100" dirty="0">
              <a:cs typeface="Arial" panose="020B0604020202020204" pitchFamily="34" charset="0"/>
            </a:endParaRPr>
          </a:p>
          <a:p>
            <a:pPr lvl="0"/>
            <a:endParaRPr lang="en-US" sz="2000" dirty="0">
              <a:solidFill>
                <a:srgbClr val="000000"/>
              </a:solidFill>
              <a:latin typeface="Arial" panose="020B0604020202020204" pitchFamily="34" charset="0"/>
              <a:cs typeface="Arial" panose="020B0604020202020204" pitchFamily="34" charset="0"/>
            </a:endParaRPr>
          </a:p>
          <a:p>
            <a:pPr marL="0" lvl="0" indent="0">
              <a:buNone/>
            </a:pPr>
            <a:endParaRPr lang="en-US" sz="2000" dirty="0">
              <a:solidFill>
                <a:srgbClr val="000000"/>
              </a:solidFill>
              <a:latin typeface="Arial" panose="020B0604020202020204" pitchFamily="34" charset="0"/>
              <a:cs typeface="Arial" panose="020B0604020202020204" pitchFamily="34" charset="0"/>
            </a:endParaRPr>
          </a:p>
          <a:p>
            <a:endParaRPr lang="en-US" sz="2000" dirty="0"/>
          </a:p>
        </p:txBody>
      </p:sp>
      <p:sp>
        <p:nvSpPr>
          <p:cNvPr id="3" name="Slide Number Placeholder 2">
            <a:extLst>
              <a:ext uri="{FF2B5EF4-FFF2-40B4-BE49-F238E27FC236}">
                <a16:creationId xmlns:a16="http://schemas.microsoft.com/office/drawing/2014/main" id="{85609D1B-EE92-4CA1-A85D-1B3BCC52C5AF}"/>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
        <p:nvSpPr>
          <p:cNvPr id="4" name="Title 3">
            <a:extLst>
              <a:ext uri="{FF2B5EF4-FFF2-40B4-BE49-F238E27FC236}">
                <a16:creationId xmlns:a16="http://schemas.microsoft.com/office/drawing/2014/main" id="{17481E72-AA48-4818-9F55-C2CCC889920C}"/>
              </a:ext>
            </a:extLst>
          </p:cNvPr>
          <p:cNvSpPr>
            <a:spLocks noGrp="1"/>
          </p:cNvSpPr>
          <p:nvPr>
            <p:ph type="title"/>
          </p:nvPr>
        </p:nvSpPr>
        <p:spPr/>
        <p:txBody>
          <a:bodyPr>
            <a:noAutofit/>
          </a:bodyPr>
          <a:lstStyle/>
          <a:p>
            <a:r>
              <a:rPr lang="en-US" sz="2900" dirty="0"/>
              <a:t>Exit Interviews With IDES Participants That a PEB Determined Are Unfit for Duty </a:t>
            </a:r>
          </a:p>
        </p:txBody>
      </p:sp>
    </p:spTree>
    <p:extLst>
      <p:ext uri="{BB962C8B-B14F-4D97-AF65-F5344CB8AC3E}">
        <p14:creationId xmlns:p14="http://schemas.microsoft.com/office/powerpoint/2010/main" val="422256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3ACA01-AA24-472F-A789-31E7C7A93EFD}"/>
              </a:ext>
            </a:extLst>
          </p:cNvPr>
          <p:cNvSpPr>
            <a:spLocks noGrp="1"/>
          </p:cNvSpPr>
          <p:nvPr>
            <p:ph idx="1"/>
          </p:nvPr>
        </p:nvSpPr>
        <p:spPr>
          <a:xfrm>
            <a:off x="457200" y="990600"/>
            <a:ext cx="8229600" cy="4952999"/>
          </a:xfrm>
        </p:spPr>
        <p:txBody>
          <a:bodyPr>
            <a:noAutofit/>
          </a:bodyPr>
          <a:lstStyle/>
          <a:p>
            <a:pPr>
              <a:buFont typeface="Arial" panose="020B0604020202020204" pitchFamily="34" charset="0"/>
              <a:buChar char="•"/>
            </a:pPr>
            <a:r>
              <a:rPr lang="en-US" sz="2500" dirty="0">
                <a:cs typeface="Arial" panose="020B0604020202020204" pitchFamily="34" charset="0"/>
              </a:rPr>
              <a:t>M21-1 III.i.2.E.2.a outlines the required VA actions in cases involving participants who are found fit and RTD or are disenrolled from IDES for any other reason (to include administrative and other non-medical discharges) </a:t>
            </a:r>
          </a:p>
          <a:p>
            <a:pPr>
              <a:buFont typeface="Arial" panose="020B0604020202020204" pitchFamily="34" charset="0"/>
              <a:buChar char="•"/>
            </a:pPr>
            <a:endParaRPr lang="en-US" sz="2500" dirty="0">
              <a:cs typeface="Arial" panose="020B0604020202020204" pitchFamily="34" charset="0"/>
            </a:endParaRPr>
          </a:p>
          <a:p>
            <a:pPr>
              <a:buFont typeface="Arial" panose="020B0604020202020204" pitchFamily="34" charset="0"/>
              <a:buChar char="•"/>
            </a:pPr>
            <a:r>
              <a:rPr lang="en-US" sz="2500" dirty="0">
                <a:cs typeface="Arial" panose="020B0604020202020204" pitchFamily="34" charset="0"/>
              </a:rPr>
              <a:t>Previously (before the recent manual update), these procedures indicated that this action would be taken by either the MSC or the DRAS, based on which office had current jurisdiction of the Veteran’s file</a:t>
            </a:r>
          </a:p>
          <a:p>
            <a:pPr>
              <a:buFont typeface="Arial" panose="020B0604020202020204" pitchFamily="34" charset="0"/>
              <a:buChar char="•"/>
            </a:pPr>
            <a:endParaRPr lang="en-US" sz="2500" dirty="0">
              <a:cs typeface="Arial" panose="020B0604020202020204" pitchFamily="34" charset="0"/>
            </a:endParaRPr>
          </a:p>
          <a:p>
            <a:pPr>
              <a:buFont typeface="Arial" panose="020B0604020202020204" pitchFamily="34" charset="0"/>
              <a:buChar char="•"/>
            </a:pPr>
            <a:r>
              <a:rPr lang="en-US" sz="2500" dirty="0">
                <a:cs typeface="Arial" panose="020B0604020202020204" pitchFamily="34" charset="0"/>
              </a:rPr>
              <a:t>M21-1 III.i.2.E.2.a now shows this as the MSC’s responsibility in all cases</a:t>
            </a:r>
            <a:endParaRPr lang="en-US" sz="2500" dirty="0"/>
          </a:p>
        </p:txBody>
      </p:sp>
      <p:sp>
        <p:nvSpPr>
          <p:cNvPr id="3" name="Slide Number Placeholder 2">
            <a:extLst>
              <a:ext uri="{FF2B5EF4-FFF2-40B4-BE49-F238E27FC236}">
                <a16:creationId xmlns:a16="http://schemas.microsoft.com/office/drawing/2014/main" id="{37C2EBE1-C169-407C-8F26-7EC66FB56523}"/>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4" name="Title 3">
            <a:extLst>
              <a:ext uri="{FF2B5EF4-FFF2-40B4-BE49-F238E27FC236}">
                <a16:creationId xmlns:a16="http://schemas.microsoft.com/office/drawing/2014/main" id="{17F281E5-7790-4BF5-A072-7CFEC3934360}"/>
              </a:ext>
            </a:extLst>
          </p:cNvPr>
          <p:cNvSpPr>
            <a:spLocks noGrp="1"/>
          </p:cNvSpPr>
          <p:nvPr>
            <p:ph type="title"/>
          </p:nvPr>
        </p:nvSpPr>
        <p:spPr/>
        <p:txBody>
          <a:bodyPr>
            <a:noAutofit/>
          </a:bodyPr>
          <a:lstStyle/>
          <a:p>
            <a:r>
              <a:rPr lang="en-US" sz="3000" dirty="0">
                <a:solidFill>
                  <a:prstClr val="white"/>
                </a:solidFill>
              </a:rPr>
              <a:t>Required Action in Return to Duty (RTD)/Disenrolled IDES Cases</a:t>
            </a:r>
            <a:endParaRPr lang="en-US" sz="3000" dirty="0"/>
          </a:p>
        </p:txBody>
      </p:sp>
    </p:spTree>
    <p:extLst>
      <p:ext uri="{BB962C8B-B14F-4D97-AF65-F5344CB8AC3E}">
        <p14:creationId xmlns:p14="http://schemas.microsoft.com/office/powerpoint/2010/main" val="3873932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prstClr val="white"/>
                </a:solidFill>
              </a:rPr>
              <a:t>Required Action in Return to Duty (RTD)/Disenrolled IDES Cases (cont.)</a:t>
            </a:r>
            <a:endParaRPr lang="en-US" sz="3000" dirty="0"/>
          </a:p>
        </p:txBody>
      </p:sp>
      <p:sp>
        <p:nvSpPr>
          <p:cNvPr id="6" name="Slide Number Placeholder 5"/>
          <p:cNvSpPr>
            <a:spLocks noGrp="1"/>
          </p:cNvSpPr>
          <p:nvPr>
            <p:ph type="sldNum" sz="quarter" idx="12"/>
          </p:nvPr>
        </p:nvSpPr>
        <p:spPr/>
        <p:txBody>
          <a:bodyPr/>
          <a:lstStyle/>
          <a:p>
            <a:fld id="{04F7EA0F-F264-4DBA-8450-109ED0C85B89}" type="slidenum">
              <a:rPr lang="en-US" smtClean="0"/>
              <a:t>24</a:t>
            </a:fld>
            <a:endParaRPr lang="en-US" dirty="0"/>
          </a:p>
        </p:txBody>
      </p:sp>
      <p:sp>
        <p:nvSpPr>
          <p:cNvPr id="4" name="Rectangle 3">
            <a:extLst>
              <a:ext uri="{FF2B5EF4-FFF2-40B4-BE49-F238E27FC236}">
                <a16:creationId xmlns:a16="http://schemas.microsoft.com/office/drawing/2014/main" id="{8E4EB1CF-F393-4392-8853-6F6551188C67}"/>
              </a:ext>
            </a:extLst>
          </p:cNvPr>
          <p:cNvSpPr/>
          <p:nvPr/>
        </p:nvSpPr>
        <p:spPr>
          <a:xfrm>
            <a:off x="228600" y="838200"/>
            <a:ext cx="8610600" cy="5216813"/>
          </a:xfrm>
          <a:prstGeom prst="rect">
            <a:avLst/>
          </a:prstGeom>
        </p:spPr>
        <p:txBody>
          <a:bodyPr wrap="square">
            <a:spAutoFit/>
          </a:bodyPr>
          <a:lstStyle/>
          <a:p>
            <a:pPr marL="457200" indent="-457200">
              <a:buFont typeface="Arial" panose="020B0604020202020204" pitchFamily="34" charset="0"/>
              <a:buChar char="•"/>
            </a:pPr>
            <a:r>
              <a:rPr lang="en-US" sz="2800" dirty="0">
                <a:ea typeface="Times New Roman" panose="02020603050405020304" pitchFamily="18" charset="0"/>
                <a:cs typeface="Arial" panose="020B0604020202020204" pitchFamily="34" charset="0"/>
              </a:rPr>
              <a:t>The MSC actions required in these instances are summarized as follows: </a:t>
            </a:r>
          </a:p>
          <a:p>
            <a:endParaRPr lang="en-US" sz="2800" dirty="0">
              <a:ea typeface="Times New Roman" panose="02020603050405020304" pitchFamily="18" charset="0"/>
              <a:cs typeface="Arial" panose="020B0604020202020204" pitchFamily="34" charset="0"/>
            </a:endParaRPr>
          </a:p>
          <a:p>
            <a:pPr marL="688975">
              <a:buFont typeface="Arial" panose="020B0604020202020204" pitchFamily="34" charset="0"/>
              <a:buChar char="•"/>
            </a:pPr>
            <a:r>
              <a:rPr lang="en-US" sz="2800" dirty="0">
                <a:ea typeface="Times New Roman" panose="02020603050405020304" pitchFamily="18" charset="0"/>
                <a:cs typeface="Arial" panose="020B0604020202020204" pitchFamily="34" charset="0"/>
              </a:rPr>
              <a:t>	prepare the appropriate letter </a:t>
            </a:r>
          </a:p>
          <a:p>
            <a:pPr marL="688975"/>
            <a:endParaRPr lang="en-US" sz="2800" dirty="0">
              <a:ea typeface="Times New Roman" panose="02020603050405020304" pitchFamily="18" charset="0"/>
              <a:cs typeface="Arial" panose="020B0604020202020204" pitchFamily="34" charset="0"/>
            </a:endParaRPr>
          </a:p>
          <a:p>
            <a:pPr marL="688975">
              <a:buFont typeface="Arial" panose="020B0604020202020204" pitchFamily="34" charset="0"/>
              <a:buChar char="•"/>
            </a:pPr>
            <a:r>
              <a:rPr lang="en-US" sz="2800" dirty="0">
                <a:ea typeface="Times New Roman" panose="02020603050405020304" pitchFamily="18" charset="0"/>
                <a:cs typeface="Arial" panose="020B0604020202020204" pitchFamily="34" charset="0"/>
              </a:rPr>
              <a:t>	complete the exit interview</a:t>
            </a:r>
          </a:p>
          <a:p>
            <a:pPr marL="688975"/>
            <a:endParaRPr lang="en-US" sz="2800" dirty="0">
              <a:ea typeface="Times New Roman" panose="02020603050405020304" pitchFamily="18" charset="0"/>
              <a:cs typeface="Arial" panose="020B0604020202020204" pitchFamily="34" charset="0"/>
            </a:endParaRPr>
          </a:p>
          <a:p>
            <a:pPr marL="688975">
              <a:buFont typeface="Arial" panose="020B0604020202020204" pitchFamily="34" charset="0"/>
              <a:buChar char="•"/>
            </a:pPr>
            <a:r>
              <a:rPr lang="en-US" sz="2800" dirty="0">
                <a:ea typeface="Times New Roman" panose="02020603050405020304" pitchFamily="18" charset="0"/>
                <a:cs typeface="Arial" panose="020B0604020202020204" pitchFamily="34" charset="0"/>
              </a:rPr>
              <a:t>	clear the pending EP 689, and </a:t>
            </a:r>
          </a:p>
          <a:p>
            <a:pPr marL="688975"/>
            <a:endParaRPr lang="en-US" sz="2800" dirty="0">
              <a:ea typeface="Times New Roman" panose="02020603050405020304" pitchFamily="18" charset="0"/>
              <a:cs typeface="Arial" panose="020B0604020202020204" pitchFamily="34" charset="0"/>
            </a:endParaRPr>
          </a:p>
          <a:p>
            <a:pPr marL="688975">
              <a:buFont typeface="Arial" panose="020B0604020202020204" pitchFamily="34" charset="0"/>
              <a:buChar char="•"/>
            </a:pPr>
            <a:r>
              <a:rPr lang="en-US" sz="2800" dirty="0">
                <a:ea typeface="Times New Roman" panose="02020603050405020304" pitchFamily="18" charset="0"/>
                <a:cs typeface="Arial" panose="020B0604020202020204" pitchFamily="34" charset="0"/>
              </a:rPr>
              <a:t>	establish a rating EP (if the participant is a NAD Veteran, who has not received a final rating) </a:t>
            </a:r>
          </a:p>
          <a:p>
            <a:pPr marL="688975"/>
            <a:endParaRPr lang="en-US" sz="25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475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2C0AF-CECC-47D0-96FA-97C060D358D3}"/>
              </a:ext>
            </a:extLst>
          </p:cNvPr>
          <p:cNvSpPr>
            <a:spLocks noGrp="1"/>
          </p:cNvSpPr>
          <p:nvPr>
            <p:ph idx="1"/>
          </p:nvPr>
        </p:nvSpPr>
        <p:spPr/>
        <p:txBody>
          <a:bodyPr/>
          <a:lstStyle/>
          <a:p>
            <a:pPr marL="0" indent="0">
              <a:buNone/>
            </a:pPr>
            <a:r>
              <a:rPr lang="en-US" dirty="0"/>
              <a:t>						</a:t>
            </a:r>
          </a:p>
          <a:p>
            <a:pPr marL="0" indent="0">
              <a:buNone/>
            </a:pPr>
            <a:r>
              <a:rPr lang="en-US" dirty="0">
                <a:cs typeface="Arial" panose="020B0604020202020204" pitchFamily="34" charset="0"/>
              </a:rPr>
              <a:t>All required actions related to the exit interview must be completed within ___days of the date entered in the ____field in VTA.</a:t>
            </a:r>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BC00085F-0984-4E17-9A31-96EA7846027B}"/>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sp>
        <p:nvSpPr>
          <p:cNvPr id="4" name="Title 3">
            <a:extLst>
              <a:ext uri="{FF2B5EF4-FFF2-40B4-BE49-F238E27FC236}">
                <a16:creationId xmlns:a16="http://schemas.microsoft.com/office/drawing/2014/main" id="{06CB2009-6E5D-4987-8DBB-FB370D8E4898}"/>
              </a:ext>
            </a:extLst>
          </p:cNvPr>
          <p:cNvSpPr>
            <a:spLocks noGrp="1"/>
          </p:cNvSpPr>
          <p:nvPr>
            <p:ph type="title"/>
          </p:nvPr>
        </p:nvSpPr>
        <p:spPr/>
        <p:txBody>
          <a:bodyPr>
            <a:normAutofit fontScale="90000"/>
          </a:bodyPr>
          <a:lstStyle/>
          <a:p>
            <a:r>
              <a:rPr lang="en-US" dirty="0"/>
              <a:t>EXIT INTERVIEW QUESTION</a:t>
            </a:r>
          </a:p>
        </p:txBody>
      </p:sp>
      <p:sp>
        <p:nvSpPr>
          <p:cNvPr id="5" name="Action Button: Help 4">
            <a:hlinkClick r:id="" action="ppaction://noaction" highlightClick="1"/>
            <a:extLst>
              <a:ext uri="{FF2B5EF4-FFF2-40B4-BE49-F238E27FC236}">
                <a16:creationId xmlns:a16="http://schemas.microsoft.com/office/drawing/2014/main" id="{EE27BFD3-FB29-482A-825E-11D1DDC9F4FB}"/>
              </a:ext>
            </a:extLst>
          </p:cNvPr>
          <p:cNvSpPr/>
          <p:nvPr/>
        </p:nvSpPr>
        <p:spPr>
          <a:xfrm>
            <a:off x="3200400" y="3733801"/>
            <a:ext cx="2185416" cy="1782762"/>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5063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78FC33-EBD3-4AE4-9B4B-1DEF77BFFF09}"/>
              </a:ext>
            </a:extLst>
          </p:cNvPr>
          <p:cNvSpPr>
            <a:spLocks noGrp="1"/>
          </p:cNvSpPr>
          <p:nvPr>
            <p:ph idx="1"/>
          </p:nvPr>
        </p:nvSpPr>
        <p:spPr>
          <a:xfrm>
            <a:off x="457200" y="1496518"/>
            <a:ext cx="8229600" cy="1905000"/>
          </a:xfrm>
        </p:spPr>
        <p:txBody>
          <a:bodyPr>
            <a:noAutofit/>
          </a:bodyPr>
          <a:lstStyle/>
          <a:p>
            <a:pPr marL="0" indent="0">
              <a:buNone/>
            </a:pPr>
            <a:r>
              <a:rPr lang="en-US" dirty="0"/>
              <a:t>All required actions related to the exit interview must be completed within </a:t>
            </a:r>
            <a:r>
              <a:rPr lang="en-US" b="1" u="sng" dirty="0"/>
              <a:t>14</a:t>
            </a:r>
            <a:r>
              <a:rPr lang="en-US" b="1" dirty="0"/>
              <a:t> </a:t>
            </a:r>
            <a:r>
              <a:rPr lang="en-US" dirty="0"/>
              <a:t>days of the date entered in the </a:t>
            </a:r>
            <a:r>
              <a:rPr lang="en-US" b="1" u="sng" dirty="0"/>
              <a:t>EXIT INTERVIEW START DATE </a:t>
            </a:r>
            <a:r>
              <a:rPr lang="en-US" dirty="0"/>
              <a:t>field in VTA.</a:t>
            </a:r>
          </a:p>
        </p:txBody>
      </p:sp>
      <p:sp>
        <p:nvSpPr>
          <p:cNvPr id="3" name="Slide Number Placeholder 2">
            <a:extLst>
              <a:ext uri="{FF2B5EF4-FFF2-40B4-BE49-F238E27FC236}">
                <a16:creationId xmlns:a16="http://schemas.microsoft.com/office/drawing/2014/main" id="{2F8B23B0-0D7E-4016-8388-0F592A210780}"/>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
        <p:nvSpPr>
          <p:cNvPr id="4" name="Title 3">
            <a:extLst>
              <a:ext uri="{FF2B5EF4-FFF2-40B4-BE49-F238E27FC236}">
                <a16:creationId xmlns:a16="http://schemas.microsoft.com/office/drawing/2014/main" id="{FBD5EB8F-6FDF-4EC0-91E4-46163422AB05}"/>
              </a:ext>
            </a:extLst>
          </p:cNvPr>
          <p:cNvSpPr>
            <a:spLocks noGrp="1"/>
          </p:cNvSpPr>
          <p:nvPr>
            <p:ph type="title"/>
          </p:nvPr>
        </p:nvSpPr>
        <p:spPr/>
        <p:txBody>
          <a:bodyPr>
            <a:normAutofit fontScale="90000"/>
          </a:bodyPr>
          <a:lstStyle/>
          <a:p>
            <a:r>
              <a:rPr lang="en-US" dirty="0"/>
              <a:t>Exit Interview Answer</a:t>
            </a:r>
          </a:p>
        </p:txBody>
      </p:sp>
      <p:pic>
        <p:nvPicPr>
          <p:cNvPr id="6" name="Picture 5" descr="A picture containing drawing&#10;&#10;Description automatically generated">
            <a:extLst>
              <a:ext uri="{FF2B5EF4-FFF2-40B4-BE49-F238E27FC236}">
                <a16:creationId xmlns:a16="http://schemas.microsoft.com/office/drawing/2014/main" id="{4FAD120C-51EA-47F4-B15F-FE095A37891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00402" y="3657600"/>
            <a:ext cx="2543196" cy="2209800"/>
          </a:xfrm>
          <a:prstGeom prst="rect">
            <a:avLst/>
          </a:prstGeom>
        </p:spPr>
      </p:pic>
    </p:spTree>
    <p:extLst>
      <p:ext uri="{BB962C8B-B14F-4D97-AF65-F5344CB8AC3E}">
        <p14:creationId xmlns:p14="http://schemas.microsoft.com/office/powerpoint/2010/main" val="12676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12501" y="4495800"/>
            <a:ext cx="3673699" cy="1077218"/>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spcBef>
                <a:spcPts val="0"/>
              </a:spcBef>
            </a:pPr>
            <a:r>
              <a:rPr lang="en-US" sz="1800" dirty="0">
                <a:solidFill>
                  <a:schemeClr val="tx1"/>
                </a:solidFill>
                <a:latin typeface="+mj-lt"/>
              </a:rPr>
              <a:t>Briefed by: Andy Reese </a:t>
            </a:r>
          </a:p>
          <a:p>
            <a:pPr>
              <a:spcBef>
                <a:spcPts val="0"/>
              </a:spcBef>
            </a:pPr>
            <a:r>
              <a:rPr lang="en-US" sz="1800" dirty="0">
                <a:solidFill>
                  <a:schemeClr val="tx1"/>
                </a:solidFill>
                <a:latin typeface="+mj-lt"/>
              </a:rPr>
              <a:t>Date: August 2020</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8" name="TextBox 7">
            <a:extLst>
              <a:ext uri="{FF2B5EF4-FFF2-40B4-BE49-F238E27FC236}">
                <a16:creationId xmlns:a16="http://schemas.microsoft.com/office/drawing/2014/main" id="{6C216CB3-35AA-4072-B94A-291C49853DD8}"/>
              </a:ext>
            </a:extLst>
          </p:cNvPr>
          <p:cNvSpPr txBox="1"/>
          <p:nvPr/>
        </p:nvSpPr>
        <p:spPr>
          <a:xfrm>
            <a:off x="1600803" y="2667000"/>
            <a:ext cx="6219331" cy="1077218"/>
          </a:xfrm>
          <a:prstGeom prst="rect">
            <a:avLst/>
          </a:prstGeom>
          <a:noFill/>
        </p:spPr>
        <p:txBody>
          <a:bodyPr wrap="none" rtlCol="0">
            <a:spAutoFit/>
          </a:bodyPr>
          <a:lstStyle/>
          <a:p>
            <a:pPr algn="ctr"/>
            <a:r>
              <a:rPr lang="en-US" sz="3200" b="1" dirty="0"/>
              <a:t>Exit Interview Updates in the </a:t>
            </a:r>
          </a:p>
          <a:p>
            <a:pPr algn="ctr"/>
            <a:r>
              <a:rPr lang="en-US" sz="3200" b="1" dirty="0"/>
              <a:t>Veterans Tracking Application (VTA)</a:t>
            </a:r>
          </a:p>
        </p:txBody>
      </p:sp>
    </p:spTree>
    <p:extLst>
      <p:ext uri="{BB962C8B-B14F-4D97-AF65-F5344CB8AC3E}">
        <p14:creationId xmlns:p14="http://schemas.microsoft.com/office/powerpoint/2010/main" val="4080056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Exit Interview Guidelines for VTA</a:t>
            </a:r>
          </a:p>
        </p:txBody>
      </p:sp>
      <p:sp>
        <p:nvSpPr>
          <p:cNvPr id="6" name="Slide Number Placeholder 5"/>
          <p:cNvSpPr>
            <a:spLocks noGrp="1"/>
          </p:cNvSpPr>
          <p:nvPr>
            <p:ph type="sldNum" sz="quarter" idx="12"/>
          </p:nvPr>
        </p:nvSpPr>
        <p:spPr/>
        <p:txBody>
          <a:bodyPr/>
          <a:lstStyle/>
          <a:p>
            <a:fld id="{04F7EA0F-F264-4DBA-8450-109ED0C85B89}" type="slidenum">
              <a:rPr lang="en-US" smtClean="0"/>
              <a:t>28</a:t>
            </a:fld>
            <a:endParaRPr lang="en-US" dirty="0"/>
          </a:p>
        </p:txBody>
      </p:sp>
      <p:sp>
        <p:nvSpPr>
          <p:cNvPr id="4" name="Rectangle 3"/>
          <p:cNvSpPr/>
          <p:nvPr/>
        </p:nvSpPr>
        <p:spPr>
          <a:xfrm>
            <a:off x="609600" y="1066800"/>
            <a:ext cx="7924799" cy="3970318"/>
          </a:xfrm>
          <a:prstGeom prst="rect">
            <a:avLst/>
          </a:prstGeom>
        </p:spPr>
        <p:txBody>
          <a:bodyPr wrap="square">
            <a:spAutoFit/>
          </a:bodyPr>
          <a:lstStyle/>
          <a:p>
            <a:pPr marL="574675" lvl="0" indent="-457200">
              <a:buFont typeface="Arial" panose="020B0604020202020204" pitchFamily="34" charset="0"/>
              <a:buChar char="•"/>
            </a:pPr>
            <a:r>
              <a:rPr lang="en-US" sz="2800" dirty="0">
                <a:cs typeface="Arial" panose="020B0604020202020204" pitchFamily="34" charset="0"/>
              </a:rPr>
              <a:t>Exit Interviews are discussed in M21-1, Part III, Subpart i, Chapter 2, Section E, Topic 6</a:t>
            </a:r>
          </a:p>
          <a:p>
            <a:pPr marL="574675" lvl="0" indent="-457200">
              <a:buFont typeface="Arial" panose="020B0604020202020204" pitchFamily="34" charset="0"/>
              <a:buChar char="•"/>
            </a:pPr>
            <a:endParaRPr lang="en-US" sz="2800" dirty="0">
              <a:cs typeface="Arial" panose="020B0604020202020204" pitchFamily="34" charset="0"/>
            </a:endParaRPr>
          </a:p>
          <a:p>
            <a:pPr marL="574675" lvl="0" indent="-457200">
              <a:buFont typeface="Arial" panose="020B0604020202020204" pitchFamily="34" charset="0"/>
              <a:buChar char="•"/>
            </a:pPr>
            <a:r>
              <a:rPr lang="en-US" sz="2800" dirty="0">
                <a:cs typeface="Arial" panose="020B0604020202020204" pitchFamily="34" charset="0"/>
              </a:rPr>
              <a:t>MSCs should run the Pending Exit Interview Report daily in VTA to see their cases pending an Exit Interview </a:t>
            </a:r>
          </a:p>
          <a:p>
            <a:pPr marL="574675" lvl="0" indent="-457200">
              <a:buFont typeface="Arial" panose="020B0604020202020204" pitchFamily="34" charset="0"/>
              <a:buChar char="•"/>
            </a:pPr>
            <a:endParaRPr lang="en-US" sz="2800" dirty="0">
              <a:cs typeface="Arial" panose="020B0604020202020204" pitchFamily="34" charset="0"/>
            </a:endParaRPr>
          </a:p>
          <a:p>
            <a:pPr marL="574675" lvl="0" indent="-457200">
              <a:buFont typeface="Arial" panose="020B0604020202020204" pitchFamily="34" charset="0"/>
              <a:buChar char="•"/>
            </a:pPr>
            <a:r>
              <a:rPr lang="en-US" sz="2800" dirty="0">
                <a:cs typeface="Arial" panose="020B0604020202020204" pitchFamily="34" charset="0"/>
              </a:rPr>
              <a:t>Exit Interviews should be completed within 14 days of exit interview start date</a:t>
            </a:r>
          </a:p>
        </p:txBody>
      </p:sp>
    </p:spTree>
    <p:extLst>
      <p:ext uri="{BB962C8B-B14F-4D97-AF65-F5344CB8AC3E}">
        <p14:creationId xmlns:p14="http://schemas.microsoft.com/office/powerpoint/2010/main" val="2277746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69E77A18-C2C9-4DBC-9B56-6A9F08551C58}"/>
              </a:ext>
            </a:extLst>
          </p:cNvPr>
          <p:cNvSpPr/>
          <p:nvPr/>
        </p:nvSpPr>
        <p:spPr>
          <a:xfrm>
            <a:off x="268515" y="705472"/>
            <a:ext cx="8610600" cy="1200329"/>
          </a:xfrm>
          <a:prstGeom prst="rect">
            <a:avLst/>
          </a:prstGeom>
        </p:spPr>
        <p:txBody>
          <a:bodyPr wrap="square">
            <a:spAutoFit/>
          </a:bodyPr>
          <a:lstStyle/>
          <a:p>
            <a:pPr marL="342900" indent="-342900">
              <a:buFont typeface="Arial" panose="020B0604020202020204" pitchFamily="34" charset="0"/>
              <a:buChar char="•"/>
            </a:pPr>
            <a:r>
              <a:rPr lang="en-US" sz="2000" dirty="0"/>
              <a:t>The Exit Interview Start Date will automatically populate with the date the Final Disposition Date is entered by the PEB</a:t>
            </a:r>
            <a:r>
              <a:rPr lang="en-US" sz="2400" dirty="0"/>
              <a:t>.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Completion of the following data fields in VTA is required</a:t>
            </a:r>
          </a:p>
        </p:txBody>
      </p:sp>
      <p:sp>
        <p:nvSpPr>
          <p:cNvPr id="18" name="Title 1">
            <a:extLst>
              <a:ext uri="{FF2B5EF4-FFF2-40B4-BE49-F238E27FC236}">
                <a16:creationId xmlns:a16="http://schemas.microsoft.com/office/drawing/2014/main" id="{922E70E0-8A73-4B02-9AA9-22FB012AAF51}"/>
              </a:ext>
            </a:extLst>
          </p:cNvPr>
          <p:cNvSpPr>
            <a:spLocks noGrp="1"/>
          </p:cNvSpPr>
          <p:nvPr>
            <p:ph type="title"/>
          </p:nvPr>
        </p:nvSpPr>
        <p:spPr>
          <a:xfrm>
            <a:off x="-3858" y="40151"/>
            <a:ext cx="9071430" cy="587922"/>
          </a:xfrm>
        </p:spPr>
        <p:txBody>
          <a:bodyPr>
            <a:noAutofit/>
          </a:bodyPr>
          <a:lstStyle/>
          <a:p>
            <a:r>
              <a:rPr lang="en-US" sz="2200" dirty="0"/>
              <a:t>Exit Interview Data Fields when Service member is Found Unfit by PEB</a:t>
            </a:r>
          </a:p>
        </p:txBody>
      </p:sp>
      <p:pic>
        <p:nvPicPr>
          <p:cNvPr id="19" name="Picture 18">
            <a:extLst>
              <a:ext uri="{FF2B5EF4-FFF2-40B4-BE49-F238E27FC236}">
                <a16:creationId xmlns:a16="http://schemas.microsoft.com/office/drawing/2014/main" id="{269F7EE8-E940-414F-B2BC-85E8BC6151A4}"/>
              </a:ext>
            </a:extLst>
          </p:cNvPr>
          <p:cNvPicPr>
            <a:picLocks noChangeAspect="1"/>
          </p:cNvPicPr>
          <p:nvPr/>
        </p:nvPicPr>
        <p:blipFill rotWithShape="1">
          <a:blip r:embed="rId2"/>
          <a:srcRect l="1639" t="41932" r="87373" b="53369"/>
          <a:stretch/>
        </p:blipFill>
        <p:spPr>
          <a:xfrm>
            <a:off x="76200" y="1905000"/>
            <a:ext cx="2667000" cy="712846"/>
          </a:xfrm>
          <a:prstGeom prst="rect">
            <a:avLst/>
          </a:prstGeom>
        </p:spPr>
      </p:pic>
      <p:pic>
        <p:nvPicPr>
          <p:cNvPr id="20" name="Picture 19">
            <a:extLst>
              <a:ext uri="{FF2B5EF4-FFF2-40B4-BE49-F238E27FC236}">
                <a16:creationId xmlns:a16="http://schemas.microsoft.com/office/drawing/2014/main" id="{282DF330-3572-42EF-A53C-6EAB2AED33EC}"/>
              </a:ext>
            </a:extLst>
          </p:cNvPr>
          <p:cNvPicPr>
            <a:picLocks noChangeAspect="1"/>
          </p:cNvPicPr>
          <p:nvPr/>
        </p:nvPicPr>
        <p:blipFill>
          <a:blip r:embed="rId3"/>
          <a:stretch>
            <a:fillRect/>
          </a:stretch>
        </p:blipFill>
        <p:spPr>
          <a:xfrm>
            <a:off x="2552700" y="2241474"/>
            <a:ext cx="5852667" cy="1542422"/>
          </a:xfrm>
          <a:prstGeom prst="rect">
            <a:avLst/>
          </a:prstGeom>
        </p:spPr>
      </p:pic>
      <p:sp>
        <p:nvSpPr>
          <p:cNvPr id="21" name="TextBox 20">
            <a:extLst>
              <a:ext uri="{FF2B5EF4-FFF2-40B4-BE49-F238E27FC236}">
                <a16:creationId xmlns:a16="http://schemas.microsoft.com/office/drawing/2014/main" id="{96C756FB-4ECC-4960-A965-2DEEDF8E5C9E}"/>
              </a:ext>
            </a:extLst>
          </p:cNvPr>
          <p:cNvSpPr txBox="1"/>
          <p:nvPr/>
        </p:nvSpPr>
        <p:spPr>
          <a:xfrm>
            <a:off x="2674991" y="1916719"/>
            <a:ext cx="1183337" cy="369332"/>
          </a:xfrm>
          <a:prstGeom prst="rect">
            <a:avLst/>
          </a:prstGeom>
          <a:noFill/>
        </p:spPr>
        <p:txBody>
          <a:bodyPr wrap="none" rtlCol="0">
            <a:spAutoFit/>
          </a:bodyPr>
          <a:lstStyle/>
          <a:p>
            <a:r>
              <a:rPr lang="en-US" dirty="0"/>
              <a:t>8/10/2020</a:t>
            </a:r>
          </a:p>
        </p:txBody>
      </p:sp>
      <p:grpSp>
        <p:nvGrpSpPr>
          <p:cNvPr id="24" name="Group 23">
            <a:extLst>
              <a:ext uri="{FF2B5EF4-FFF2-40B4-BE49-F238E27FC236}">
                <a16:creationId xmlns:a16="http://schemas.microsoft.com/office/drawing/2014/main" id="{1A5CDE18-AD27-4F2A-A50A-AAE96748B8F1}"/>
              </a:ext>
            </a:extLst>
          </p:cNvPr>
          <p:cNvGrpSpPr/>
          <p:nvPr/>
        </p:nvGrpSpPr>
        <p:grpSpPr>
          <a:xfrm>
            <a:off x="76200" y="3810000"/>
            <a:ext cx="5051173" cy="405573"/>
            <a:chOff x="96325" y="5240528"/>
            <a:chExt cx="5051173" cy="405573"/>
          </a:xfrm>
        </p:grpSpPr>
        <p:pic>
          <p:nvPicPr>
            <p:cNvPr id="22" name="Picture 21">
              <a:extLst>
                <a:ext uri="{FF2B5EF4-FFF2-40B4-BE49-F238E27FC236}">
                  <a16:creationId xmlns:a16="http://schemas.microsoft.com/office/drawing/2014/main" id="{D2D7831B-7284-4EA5-9B74-998F98D190EF}"/>
                </a:ext>
              </a:extLst>
            </p:cNvPr>
            <p:cNvPicPr>
              <a:picLocks noChangeAspect="1"/>
            </p:cNvPicPr>
            <p:nvPr/>
          </p:nvPicPr>
          <p:blipFill rotWithShape="1">
            <a:blip r:embed="rId4"/>
            <a:srcRect l="1411" t="61390" r="85751" b="36225"/>
            <a:stretch/>
          </p:blipFill>
          <p:spPr>
            <a:xfrm>
              <a:off x="96325" y="5257945"/>
              <a:ext cx="3180275" cy="369332"/>
            </a:xfrm>
            <a:prstGeom prst="rect">
              <a:avLst/>
            </a:prstGeom>
          </p:spPr>
        </p:pic>
        <p:pic>
          <p:nvPicPr>
            <p:cNvPr id="23" name="Picture 22">
              <a:extLst>
                <a:ext uri="{FF2B5EF4-FFF2-40B4-BE49-F238E27FC236}">
                  <a16:creationId xmlns:a16="http://schemas.microsoft.com/office/drawing/2014/main" id="{D3583A64-F387-4F18-9F78-B4929CB26933}"/>
                </a:ext>
              </a:extLst>
            </p:cNvPr>
            <p:cNvPicPr>
              <a:picLocks noChangeAspect="1"/>
            </p:cNvPicPr>
            <p:nvPr/>
          </p:nvPicPr>
          <p:blipFill rotWithShape="1">
            <a:blip r:embed="rId4"/>
            <a:srcRect l="18224" t="61156" r="73608" b="36225"/>
            <a:stretch/>
          </p:blipFill>
          <p:spPr>
            <a:xfrm>
              <a:off x="3124200" y="5240528"/>
              <a:ext cx="2023298" cy="405573"/>
            </a:xfrm>
            <a:prstGeom prst="rect">
              <a:avLst/>
            </a:prstGeom>
          </p:spPr>
        </p:pic>
      </p:grpSp>
      <p:pic>
        <p:nvPicPr>
          <p:cNvPr id="25" name="Picture 24">
            <a:extLst>
              <a:ext uri="{FF2B5EF4-FFF2-40B4-BE49-F238E27FC236}">
                <a16:creationId xmlns:a16="http://schemas.microsoft.com/office/drawing/2014/main" id="{7C845AF5-452D-443E-A578-8348CE0DE2A9}"/>
              </a:ext>
            </a:extLst>
          </p:cNvPr>
          <p:cNvPicPr>
            <a:picLocks noChangeAspect="1"/>
          </p:cNvPicPr>
          <p:nvPr/>
        </p:nvPicPr>
        <p:blipFill rotWithShape="1">
          <a:blip r:embed="rId4"/>
          <a:srcRect l="40012" t="63651" r="51350" b="34301"/>
          <a:stretch/>
        </p:blipFill>
        <p:spPr>
          <a:xfrm>
            <a:off x="114300" y="5630588"/>
            <a:ext cx="2438400" cy="317159"/>
          </a:xfrm>
          <a:prstGeom prst="rect">
            <a:avLst/>
          </a:prstGeom>
        </p:spPr>
      </p:pic>
      <p:sp>
        <p:nvSpPr>
          <p:cNvPr id="26" name="TextBox 25">
            <a:extLst>
              <a:ext uri="{FF2B5EF4-FFF2-40B4-BE49-F238E27FC236}">
                <a16:creationId xmlns:a16="http://schemas.microsoft.com/office/drawing/2014/main" id="{80C42737-DCB9-4B30-B87C-9E9F555E9F8B}"/>
              </a:ext>
            </a:extLst>
          </p:cNvPr>
          <p:cNvSpPr txBox="1"/>
          <p:nvPr/>
        </p:nvSpPr>
        <p:spPr>
          <a:xfrm>
            <a:off x="120735" y="5132342"/>
            <a:ext cx="5322739" cy="369332"/>
          </a:xfrm>
          <a:prstGeom prst="rect">
            <a:avLst/>
          </a:prstGeom>
          <a:noFill/>
        </p:spPr>
        <p:txBody>
          <a:bodyPr wrap="none" rtlCol="0">
            <a:spAutoFit/>
          </a:bodyPr>
          <a:lstStyle/>
          <a:p>
            <a:r>
              <a:rPr lang="en-US" b="1" dirty="0"/>
              <a:t>DoS (DD214 or Separation/Retirement Order/Letter):?</a:t>
            </a:r>
          </a:p>
        </p:txBody>
      </p:sp>
      <p:pic>
        <p:nvPicPr>
          <p:cNvPr id="30" name="Picture 29">
            <a:extLst>
              <a:ext uri="{FF2B5EF4-FFF2-40B4-BE49-F238E27FC236}">
                <a16:creationId xmlns:a16="http://schemas.microsoft.com/office/drawing/2014/main" id="{D9D5AC55-9C02-4445-A8FB-3E9D448C8E3F}"/>
              </a:ext>
            </a:extLst>
          </p:cNvPr>
          <p:cNvPicPr>
            <a:picLocks noChangeAspect="1"/>
          </p:cNvPicPr>
          <p:nvPr/>
        </p:nvPicPr>
        <p:blipFill rotWithShape="1">
          <a:blip r:embed="rId4"/>
          <a:srcRect l="18224" t="61156" r="73608" b="36225"/>
          <a:stretch/>
        </p:blipFill>
        <p:spPr>
          <a:xfrm>
            <a:off x="5424424" y="5105400"/>
            <a:ext cx="2023298" cy="405573"/>
          </a:xfrm>
          <a:prstGeom prst="rect">
            <a:avLst/>
          </a:prstGeom>
        </p:spPr>
      </p:pic>
      <p:sp>
        <p:nvSpPr>
          <p:cNvPr id="14" name="TextBox 13">
            <a:extLst>
              <a:ext uri="{FF2B5EF4-FFF2-40B4-BE49-F238E27FC236}">
                <a16:creationId xmlns:a16="http://schemas.microsoft.com/office/drawing/2014/main" id="{E1600E88-B0D8-4027-8EFE-E5CED4A859D8}"/>
              </a:ext>
            </a:extLst>
          </p:cNvPr>
          <p:cNvSpPr txBox="1"/>
          <p:nvPr/>
        </p:nvSpPr>
        <p:spPr>
          <a:xfrm>
            <a:off x="95250" y="4671611"/>
            <a:ext cx="5750998" cy="369332"/>
          </a:xfrm>
          <a:prstGeom prst="rect">
            <a:avLst/>
          </a:prstGeom>
          <a:noFill/>
        </p:spPr>
        <p:txBody>
          <a:bodyPr wrap="none" rtlCol="0">
            <a:spAutoFit/>
          </a:bodyPr>
          <a:lstStyle/>
          <a:p>
            <a:r>
              <a:rPr lang="en-US" b="1" u="sng" dirty="0">
                <a:solidFill>
                  <a:srgbClr val="FF0000"/>
                </a:solidFill>
              </a:rPr>
              <a:t>Not Required, but update if data available/task completed</a:t>
            </a:r>
          </a:p>
        </p:txBody>
      </p:sp>
    </p:spTree>
    <p:extLst>
      <p:ext uri="{BB962C8B-B14F-4D97-AF65-F5344CB8AC3E}">
        <p14:creationId xmlns:p14="http://schemas.microsoft.com/office/powerpoint/2010/main" val="21647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4" name="Subtitle 2">
            <a:extLst>
              <a:ext uri="{FF2B5EF4-FFF2-40B4-BE49-F238E27FC236}">
                <a16:creationId xmlns:a16="http://schemas.microsoft.com/office/drawing/2014/main" id="{DB825F04-7048-4DA3-B097-6C2865410D76}"/>
              </a:ext>
            </a:extLst>
          </p:cNvPr>
          <p:cNvSpPr txBox="1">
            <a:spLocks/>
          </p:cNvSpPr>
          <p:nvPr/>
        </p:nvSpPr>
        <p:spPr>
          <a:xfrm>
            <a:off x="152400" y="4953000"/>
            <a:ext cx="5486400" cy="929472"/>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latin typeface="+mj-lt"/>
              </a:rPr>
              <a:t>Briefed by: Dave Kesselman</a:t>
            </a:r>
          </a:p>
          <a:p>
            <a:r>
              <a:rPr lang="en-US" sz="1800" dirty="0">
                <a:solidFill>
                  <a:schemeClr val="tx1"/>
                </a:solidFill>
                <a:latin typeface="+mj-lt"/>
              </a:rPr>
              <a:t>Date: August 2020</a:t>
            </a:r>
          </a:p>
        </p:txBody>
      </p:sp>
      <p:sp>
        <p:nvSpPr>
          <p:cNvPr id="2" name="TextBox 1">
            <a:extLst>
              <a:ext uri="{FF2B5EF4-FFF2-40B4-BE49-F238E27FC236}">
                <a16:creationId xmlns:a16="http://schemas.microsoft.com/office/drawing/2014/main" id="{1F5BF779-A594-4BB0-88FC-3A7D3ACC9FCE}"/>
              </a:ext>
            </a:extLst>
          </p:cNvPr>
          <p:cNvSpPr txBox="1"/>
          <p:nvPr/>
        </p:nvSpPr>
        <p:spPr>
          <a:xfrm>
            <a:off x="990600" y="2362200"/>
            <a:ext cx="7239000" cy="2308324"/>
          </a:xfrm>
          <a:prstGeom prst="rect">
            <a:avLst/>
          </a:prstGeom>
          <a:noFill/>
        </p:spPr>
        <p:txBody>
          <a:bodyPr wrap="square" rtlCol="0">
            <a:spAutoFit/>
          </a:bodyPr>
          <a:lstStyle/>
          <a:p>
            <a:pPr algn="ctr"/>
            <a:r>
              <a:rPr lang="en-US" sz="3600" b="1" dirty="0"/>
              <a:t>Duty Status (DS) and Service Verification in IDES Cases Involving Members of the National Guard (NG) and Reserve (R)</a:t>
            </a:r>
          </a:p>
        </p:txBody>
      </p:sp>
    </p:spTree>
    <p:extLst>
      <p:ext uri="{BB962C8B-B14F-4D97-AF65-F5344CB8AC3E}">
        <p14:creationId xmlns:p14="http://schemas.microsoft.com/office/powerpoint/2010/main" val="2960761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E56F3-FAA5-47F3-8222-062E86C8CA19}"/>
              </a:ext>
            </a:extLst>
          </p:cNvPr>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
        <p:nvSpPr>
          <p:cNvPr id="8" name="Title 1">
            <a:extLst>
              <a:ext uri="{FF2B5EF4-FFF2-40B4-BE49-F238E27FC236}">
                <a16:creationId xmlns:a16="http://schemas.microsoft.com/office/drawing/2014/main" id="{DC0F7F70-B700-472A-B075-E3FEE5262560}"/>
              </a:ext>
            </a:extLst>
          </p:cNvPr>
          <p:cNvSpPr>
            <a:spLocks noGrp="1"/>
          </p:cNvSpPr>
          <p:nvPr>
            <p:ph type="title"/>
          </p:nvPr>
        </p:nvSpPr>
        <p:spPr>
          <a:xfrm>
            <a:off x="176858" y="9525"/>
            <a:ext cx="8795692" cy="658780"/>
          </a:xfrm>
        </p:spPr>
        <p:txBody>
          <a:bodyPr>
            <a:noAutofit/>
          </a:bodyPr>
          <a:lstStyle/>
          <a:p>
            <a:r>
              <a:rPr lang="en-US" sz="2200" dirty="0"/>
              <a:t>Exit Interview Data Fields when Service member is Returned to Duty (RTD)</a:t>
            </a:r>
          </a:p>
        </p:txBody>
      </p:sp>
      <p:pic>
        <p:nvPicPr>
          <p:cNvPr id="9" name="Picture 8">
            <a:extLst>
              <a:ext uri="{FF2B5EF4-FFF2-40B4-BE49-F238E27FC236}">
                <a16:creationId xmlns:a16="http://schemas.microsoft.com/office/drawing/2014/main" id="{9C21FF83-9DE7-46F5-9B65-C3188B02F5D5}"/>
              </a:ext>
            </a:extLst>
          </p:cNvPr>
          <p:cNvPicPr>
            <a:picLocks noChangeAspect="1"/>
          </p:cNvPicPr>
          <p:nvPr/>
        </p:nvPicPr>
        <p:blipFill rotWithShape="1">
          <a:blip r:embed="rId2"/>
          <a:srcRect l="1639" t="41932" r="87373" b="53369"/>
          <a:stretch/>
        </p:blipFill>
        <p:spPr>
          <a:xfrm>
            <a:off x="0" y="2487554"/>
            <a:ext cx="2667000" cy="712846"/>
          </a:xfrm>
          <a:prstGeom prst="rect">
            <a:avLst/>
          </a:prstGeom>
        </p:spPr>
      </p:pic>
      <p:sp>
        <p:nvSpPr>
          <p:cNvPr id="10" name="TextBox 9">
            <a:extLst>
              <a:ext uri="{FF2B5EF4-FFF2-40B4-BE49-F238E27FC236}">
                <a16:creationId xmlns:a16="http://schemas.microsoft.com/office/drawing/2014/main" id="{F01735AD-718D-4AF1-AD57-3A93023EFC26}"/>
              </a:ext>
            </a:extLst>
          </p:cNvPr>
          <p:cNvSpPr txBox="1"/>
          <p:nvPr/>
        </p:nvSpPr>
        <p:spPr>
          <a:xfrm>
            <a:off x="28575" y="786607"/>
            <a:ext cx="9115425" cy="1446550"/>
          </a:xfrm>
          <a:prstGeom prst="rect">
            <a:avLst/>
          </a:prstGeom>
          <a:noFill/>
        </p:spPr>
        <p:txBody>
          <a:bodyPr wrap="square" rtlCol="0">
            <a:spAutoFit/>
          </a:bodyPr>
          <a:lstStyle/>
          <a:p>
            <a:pPr marL="342900" indent="-342900">
              <a:buFont typeface="Arial" panose="020B0604020202020204" pitchFamily="34" charset="0"/>
              <a:buChar char="•"/>
            </a:pPr>
            <a:r>
              <a:rPr lang="en-US" sz="2000" dirty="0"/>
              <a:t>If RTD by the MEB, the Exit Interview Start Date will populate with the date the PEBLO enters the IPEB Referral (MEB Results) </a:t>
            </a:r>
          </a:p>
          <a:p>
            <a:endParaRPr lang="en-US" sz="800" dirty="0"/>
          </a:p>
          <a:p>
            <a:pPr marL="342900" indent="-342900">
              <a:buFont typeface="Arial" panose="020B0604020202020204" pitchFamily="34" charset="0"/>
              <a:buChar char="•"/>
            </a:pPr>
            <a:r>
              <a:rPr lang="en-US" sz="2000" dirty="0"/>
              <a:t>If RTD by the PEB, the Exit Interview Start Date will populate with the date the PEB enters the Final Disposition Date </a:t>
            </a:r>
          </a:p>
        </p:txBody>
      </p:sp>
      <p:pic>
        <p:nvPicPr>
          <p:cNvPr id="11" name="Picture 10">
            <a:extLst>
              <a:ext uri="{FF2B5EF4-FFF2-40B4-BE49-F238E27FC236}">
                <a16:creationId xmlns:a16="http://schemas.microsoft.com/office/drawing/2014/main" id="{B4E93A98-1AD0-4AA3-9E1E-CC28D553E586}"/>
              </a:ext>
            </a:extLst>
          </p:cNvPr>
          <p:cNvPicPr>
            <a:picLocks noChangeAspect="1"/>
          </p:cNvPicPr>
          <p:nvPr/>
        </p:nvPicPr>
        <p:blipFill>
          <a:blip r:embed="rId3"/>
          <a:stretch>
            <a:fillRect/>
          </a:stretch>
        </p:blipFill>
        <p:spPr>
          <a:xfrm>
            <a:off x="2514600" y="2868605"/>
            <a:ext cx="5852667" cy="1542422"/>
          </a:xfrm>
          <a:prstGeom prst="rect">
            <a:avLst/>
          </a:prstGeom>
        </p:spPr>
      </p:pic>
      <p:sp>
        <p:nvSpPr>
          <p:cNvPr id="12" name="TextBox 11">
            <a:extLst>
              <a:ext uri="{FF2B5EF4-FFF2-40B4-BE49-F238E27FC236}">
                <a16:creationId xmlns:a16="http://schemas.microsoft.com/office/drawing/2014/main" id="{8431932A-C6B0-4AB2-A0E2-A35F5875E2FB}"/>
              </a:ext>
            </a:extLst>
          </p:cNvPr>
          <p:cNvSpPr txBox="1"/>
          <p:nvPr/>
        </p:nvSpPr>
        <p:spPr>
          <a:xfrm>
            <a:off x="4946954" y="4401897"/>
            <a:ext cx="4197046" cy="646331"/>
          </a:xfrm>
          <a:prstGeom prst="rect">
            <a:avLst/>
          </a:prstGeom>
          <a:noFill/>
        </p:spPr>
        <p:txBody>
          <a:bodyPr wrap="none" rtlCol="0">
            <a:spAutoFit/>
          </a:bodyPr>
          <a:lstStyle/>
          <a:p>
            <a:r>
              <a:rPr lang="en-US" dirty="0"/>
              <a:t>**RTD Letter Date has to be populated for </a:t>
            </a:r>
          </a:p>
          <a:p>
            <a:r>
              <a:rPr lang="en-US" dirty="0"/>
              <a:t>Exit Interview Fields to become active.</a:t>
            </a:r>
          </a:p>
        </p:txBody>
      </p:sp>
      <p:pic>
        <p:nvPicPr>
          <p:cNvPr id="16" name="Picture 15">
            <a:extLst>
              <a:ext uri="{FF2B5EF4-FFF2-40B4-BE49-F238E27FC236}">
                <a16:creationId xmlns:a16="http://schemas.microsoft.com/office/drawing/2014/main" id="{C4496B41-5003-4EB6-A78B-EFD2ADFA24D6}"/>
              </a:ext>
            </a:extLst>
          </p:cNvPr>
          <p:cNvPicPr>
            <a:picLocks noChangeAspect="1"/>
          </p:cNvPicPr>
          <p:nvPr/>
        </p:nvPicPr>
        <p:blipFill rotWithShape="1">
          <a:blip r:embed="rId2"/>
          <a:srcRect l="1639" t="46843" r="86590" b="50958"/>
          <a:stretch/>
        </p:blipFill>
        <p:spPr>
          <a:xfrm>
            <a:off x="195908" y="4464705"/>
            <a:ext cx="2857180" cy="333636"/>
          </a:xfrm>
          <a:prstGeom prst="rect">
            <a:avLst/>
          </a:prstGeom>
        </p:spPr>
      </p:pic>
      <p:pic>
        <p:nvPicPr>
          <p:cNvPr id="17" name="Picture 16">
            <a:extLst>
              <a:ext uri="{FF2B5EF4-FFF2-40B4-BE49-F238E27FC236}">
                <a16:creationId xmlns:a16="http://schemas.microsoft.com/office/drawing/2014/main" id="{4790C523-4FC5-403E-992E-7E8CB990738D}"/>
              </a:ext>
            </a:extLst>
          </p:cNvPr>
          <p:cNvPicPr>
            <a:picLocks noChangeAspect="1"/>
          </p:cNvPicPr>
          <p:nvPr/>
        </p:nvPicPr>
        <p:blipFill rotWithShape="1">
          <a:blip r:embed="rId4"/>
          <a:srcRect l="17876" t="61156" r="73956" b="36225"/>
          <a:stretch/>
        </p:blipFill>
        <p:spPr>
          <a:xfrm>
            <a:off x="3032912" y="4401897"/>
            <a:ext cx="2023298" cy="405573"/>
          </a:xfrm>
          <a:prstGeom prst="rect">
            <a:avLst/>
          </a:prstGeom>
        </p:spPr>
      </p:pic>
      <p:sp>
        <p:nvSpPr>
          <p:cNvPr id="18" name="Rectangle 17">
            <a:extLst>
              <a:ext uri="{FF2B5EF4-FFF2-40B4-BE49-F238E27FC236}">
                <a16:creationId xmlns:a16="http://schemas.microsoft.com/office/drawing/2014/main" id="{C7D4B55F-16E6-4C4A-A2E6-A34A05CDC16A}"/>
              </a:ext>
            </a:extLst>
          </p:cNvPr>
          <p:cNvSpPr/>
          <p:nvPr/>
        </p:nvSpPr>
        <p:spPr>
          <a:xfrm>
            <a:off x="175731" y="4411027"/>
            <a:ext cx="2857180" cy="387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EC95641-F31D-4CBD-88AB-FEB9302AC972}"/>
              </a:ext>
            </a:extLst>
          </p:cNvPr>
          <p:cNvSpPr txBox="1"/>
          <p:nvPr/>
        </p:nvSpPr>
        <p:spPr>
          <a:xfrm>
            <a:off x="2598791" y="2499273"/>
            <a:ext cx="1183337" cy="369332"/>
          </a:xfrm>
          <a:prstGeom prst="rect">
            <a:avLst/>
          </a:prstGeom>
          <a:noFill/>
        </p:spPr>
        <p:txBody>
          <a:bodyPr wrap="none" rtlCol="0">
            <a:spAutoFit/>
          </a:bodyPr>
          <a:lstStyle/>
          <a:p>
            <a:r>
              <a:rPr lang="en-US" dirty="0"/>
              <a:t>8/10/2020</a:t>
            </a:r>
          </a:p>
        </p:txBody>
      </p:sp>
      <p:grpSp>
        <p:nvGrpSpPr>
          <p:cNvPr id="23" name="Group 22">
            <a:extLst>
              <a:ext uri="{FF2B5EF4-FFF2-40B4-BE49-F238E27FC236}">
                <a16:creationId xmlns:a16="http://schemas.microsoft.com/office/drawing/2014/main" id="{B2678824-A2B7-4ABA-AD7B-19DA437DE941}"/>
              </a:ext>
            </a:extLst>
          </p:cNvPr>
          <p:cNvGrpSpPr/>
          <p:nvPr/>
        </p:nvGrpSpPr>
        <p:grpSpPr>
          <a:xfrm>
            <a:off x="96325" y="5105400"/>
            <a:ext cx="5046025" cy="405573"/>
            <a:chOff x="96325" y="5250279"/>
            <a:chExt cx="5046025" cy="405573"/>
          </a:xfrm>
        </p:grpSpPr>
        <p:pic>
          <p:nvPicPr>
            <p:cNvPr id="14" name="Picture 13">
              <a:extLst>
                <a:ext uri="{FF2B5EF4-FFF2-40B4-BE49-F238E27FC236}">
                  <a16:creationId xmlns:a16="http://schemas.microsoft.com/office/drawing/2014/main" id="{C6E166FE-8A8D-457C-BD4F-1B86EBA83119}"/>
                </a:ext>
              </a:extLst>
            </p:cNvPr>
            <p:cNvPicPr>
              <a:picLocks noChangeAspect="1"/>
            </p:cNvPicPr>
            <p:nvPr/>
          </p:nvPicPr>
          <p:blipFill rotWithShape="1">
            <a:blip r:embed="rId4"/>
            <a:srcRect l="1411" t="61390" r="85751" b="36225"/>
            <a:stretch/>
          </p:blipFill>
          <p:spPr>
            <a:xfrm>
              <a:off x="96325" y="5257945"/>
              <a:ext cx="3180275" cy="369332"/>
            </a:xfrm>
            <a:prstGeom prst="rect">
              <a:avLst/>
            </a:prstGeom>
          </p:spPr>
        </p:pic>
        <p:pic>
          <p:nvPicPr>
            <p:cNvPr id="22" name="Picture 21">
              <a:extLst>
                <a:ext uri="{FF2B5EF4-FFF2-40B4-BE49-F238E27FC236}">
                  <a16:creationId xmlns:a16="http://schemas.microsoft.com/office/drawing/2014/main" id="{3BD4665A-2ED5-4D09-B58E-CED642E96417}"/>
                </a:ext>
              </a:extLst>
            </p:cNvPr>
            <p:cNvPicPr>
              <a:picLocks noChangeAspect="1"/>
            </p:cNvPicPr>
            <p:nvPr/>
          </p:nvPicPr>
          <p:blipFill rotWithShape="1">
            <a:blip r:embed="rId4"/>
            <a:srcRect l="18224" t="61156" r="73608" b="36225"/>
            <a:stretch/>
          </p:blipFill>
          <p:spPr>
            <a:xfrm>
              <a:off x="3119052" y="5250279"/>
              <a:ext cx="2023298" cy="405573"/>
            </a:xfrm>
            <a:prstGeom prst="rect">
              <a:avLst/>
            </a:prstGeom>
          </p:spPr>
        </p:pic>
      </p:grpSp>
      <p:sp>
        <p:nvSpPr>
          <p:cNvPr id="19" name="TextBox 18">
            <a:extLst>
              <a:ext uri="{FF2B5EF4-FFF2-40B4-BE49-F238E27FC236}">
                <a16:creationId xmlns:a16="http://schemas.microsoft.com/office/drawing/2014/main" id="{BAE4188D-6765-43FD-A8D0-E0149911C0BC}"/>
              </a:ext>
            </a:extLst>
          </p:cNvPr>
          <p:cNvSpPr txBox="1"/>
          <p:nvPr/>
        </p:nvSpPr>
        <p:spPr>
          <a:xfrm>
            <a:off x="123409" y="5715000"/>
            <a:ext cx="7740517" cy="369332"/>
          </a:xfrm>
          <a:prstGeom prst="rect">
            <a:avLst/>
          </a:prstGeom>
          <a:noFill/>
        </p:spPr>
        <p:txBody>
          <a:bodyPr wrap="none" rtlCol="0">
            <a:spAutoFit/>
          </a:bodyPr>
          <a:lstStyle/>
          <a:p>
            <a:r>
              <a:rPr lang="en-US" dirty="0"/>
              <a:t>Note: Complete the RTD Letter, provide to Service member and upload to VBMS.</a:t>
            </a:r>
          </a:p>
        </p:txBody>
      </p:sp>
    </p:spTree>
    <p:extLst>
      <p:ext uri="{BB962C8B-B14F-4D97-AF65-F5344CB8AC3E}">
        <p14:creationId xmlns:p14="http://schemas.microsoft.com/office/powerpoint/2010/main" val="3966710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a:t>
            </a:r>
          </a:p>
        </p:txBody>
      </p:sp>
      <p:sp>
        <p:nvSpPr>
          <p:cNvPr id="6" name="Slide Number Placeholder 5"/>
          <p:cNvSpPr>
            <a:spLocks noGrp="1"/>
          </p:cNvSpPr>
          <p:nvPr>
            <p:ph type="sldNum" sz="quarter" idx="12"/>
          </p:nvPr>
        </p:nvSpPr>
        <p:spPr/>
        <p:txBody>
          <a:bodyPr/>
          <a:lstStyle/>
          <a:p>
            <a:fld id="{04F7EA0F-F264-4DBA-8450-109ED0C85B89}" type="slidenum">
              <a:rPr lang="en-US" smtClean="0"/>
              <a:t>31</a:t>
            </a:fld>
            <a:endParaRPr lang="en-US" dirty="0"/>
          </a:p>
        </p:txBody>
      </p:sp>
      <p:pic>
        <p:nvPicPr>
          <p:cNvPr id="4" name="Picture 3">
            <a:extLst>
              <a:ext uri="{FF2B5EF4-FFF2-40B4-BE49-F238E27FC236}">
                <a16:creationId xmlns:a16="http://schemas.microsoft.com/office/drawing/2014/main" id="{55E931FD-D3E4-4EE7-89DE-2D74EE54DBFE}"/>
              </a:ext>
            </a:extLst>
          </p:cNvPr>
          <p:cNvPicPr>
            <a:picLocks noChangeAspect="1"/>
          </p:cNvPicPr>
          <p:nvPr/>
        </p:nvPicPr>
        <p:blipFill>
          <a:blip r:embed="rId3"/>
          <a:stretch>
            <a:fillRect/>
          </a:stretch>
        </p:blipFill>
        <p:spPr>
          <a:xfrm>
            <a:off x="2426022" y="1182429"/>
            <a:ext cx="4291956" cy="4493141"/>
          </a:xfrm>
          <a:prstGeom prst="rect">
            <a:avLst/>
          </a:prstGeom>
        </p:spPr>
      </p:pic>
    </p:spTree>
    <p:extLst>
      <p:ext uri="{BB962C8B-B14F-4D97-AF65-F5344CB8AC3E}">
        <p14:creationId xmlns:p14="http://schemas.microsoft.com/office/powerpoint/2010/main" val="2963137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88E4275-F95D-4A0D-AF72-4BC9FBD167B9}"/>
              </a:ext>
            </a:extLst>
          </p:cNvPr>
          <p:cNvPicPr>
            <a:picLocks noChangeAspect="1"/>
          </p:cNvPicPr>
          <p:nvPr/>
        </p:nvPicPr>
        <p:blipFill>
          <a:blip r:embed="rId3"/>
          <a:stretch>
            <a:fillRect/>
          </a:stretch>
        </p:blipFill>
        <p:spPr>
          <a:xfrm>
            <a:off x="0" y="1608908"/>
            <a:ext cx="9144000" cy="3640183"/>
          </a:xfrm>
          <a:prstGeom prst="rect">
            <a:avLst/>
          </a:prstGeom>
        </p:spPr>
      </p:pic>
      <p:sp>
        <p:nvSpPr>
          <p:cNvPr id="7" name="Title 1">
            <a:extLst>
              <a:ext uri="{FF2B5EF4-FFF2-40B4-BE49-F238E27FC236}">
                <a16:creationId xmlns:a16="http://schemas.microsoft.com/office/drawing/2014/main" id="{5BE89665-693E-4C78-92F8-926B89F3584B}"/>
              </a:ext>
            </a:extLst>
          </p:cNvPr>
          <p:cNvSpPr>
            <a:spLocks noGrp="1"/>
          </p:cNvSpPr>
          <p:nvPr>
            <p:ph type="title"/>
          </p:nvPr>
        </p:nvSpPr>
        <p:spPr>
          <a:xfrm>
            <a:off x="0" y="-76200"/>
            <a:ext cx="9144000" cy="731520"/>
          </a:xfrm>
        </p:spPr>
        <p:txBody>
          <a:bodyPr>
            <a:noAutofit/>
          </a:bodyPr>
          <a:lstStyle/>
          <a:p>
            <a:r>
              <a:rPr lang="en-US" sz="3400" dirty="0"/>
              <a:t>MSCs: Carrying the Load. Thanks for All You Do!!</a:t>
            </a:r>
          </a:p>
        </p:txBody>
      </p:sp>
    </p:spTree>
    <p:extLst>
      <p:ext uri="{BB962C8B-B14F-4D97-AF65-F5344CB8AC3E}">
        <p14:creationId xmlns:p14="http://schemas.microsoft.com/office/powerpoint/2010/main" val="129605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4</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3400" dirty="0">
                <a:solidFill>
                  <a:prstClr val="white"/>
                </a:solidFill>
                <a:ea typeface="+mn-ea"/>
                <a:cs typeface="Arial" panose="020B0604020202020204" pitchFamily="34" charset="0"/>
              </a:rPr>
              <a:t>DS and Service Verification in NG/R IDES Cases </a:t>
            </a:r>
            <a:endParaRPr lang="en-US" sz="3400" dirty="0"/>
          </a:p>
        </p:txBody>
      </p:sp>
      <p:sp>
        <p:nvSpPr>
          <p:cNvPr id="2" name="TextBox 1">
            <a:extLst>
              <a:ext uri="{FF2B5EF4-FFF2-40B4-BE49-F238E27FC236}">
                <a16:creationId xmlns:a16="http://schemas.microsoft.com/office/drawing/2014/main" id="{21987382-A4C0-4753-AA44-4C2B8418BC51}"/>
              </a:ext>
            </a:extLst>
          </p:cNvPr>
          <p:cNvSpPr txBox="1"/>
          <p:nvPr/>
        </p:nvSpPr>
        <p:spPr>
          <a:xfrm>
            <a:off x="344715" y="685800"/>
            <a:ext cx="7580085" cy="5355312"/>
          </a:xfrm>
          <a:prstGeom prst="rect">
            <a:avLst/>
          </a:prstGeom>
          <a:noFill/>
        </p:spPr>
        <p:txBody>
          <a:bodyPr wrap="square" rtlCol="0">
            <a:spAutoFit/>
          </a:bodyPr>
          <a:lstStyle/>
          <a:p>
            <a:pPr algn="ctr"/>
            <a:r>
              <a:rPr lang="en-US" sz="3600" b="1" u="sng" dirty="0"/>
              <a:t>Overview</a:t>
            </a:r>
            <a:r>
              <a:rPr lang="en-US" sz="2800" b="1" u="sng" dirty="0"/>
              <a:t> </a:t>
            </a:r>
          </a:p>
          <a:p>
            <a:pPr lvl="1"/>
            <a:endParaRPr lang="en-US" dirty="0"/>
          </a:p>
          <a:p>
            <a:pPr marL="914400" lvl="1" indent="-457200">
              <a:buFont typeface="Arial" panose="020B0604020202020204" pitchFamily="34" charset="0"/>
              <a:buChar char="•"/>
            </a:pPr>
            <a:r>
              <a:rPr lang="en-US" sz="2800" dirty="0"/>
              <a:t> Duty Status v. Component </a:t>
            </a:r>
          </a:p>
          <a:p>
            <a:pPr marL="800100" lvl="1" indent="-342900">
              <a:buFont typeface="Arial" panose="020B0604020202020204" pitchFamily="34" charset="0"/>
              <a:buChar char="•"/>
            </a:pPr>
            <a:endParaRPr lang="en-US" sz="2400" dirty="0"/>
          </a:p>
          <a:p>
            <a:pPr marL="914400" lvl="1" indent="-457200">
              <a:buFont typeface="Arial" panose="020B0604020202020204" pitchFamily="34" charset="0"/>
              <a:buChar char="•"/>
            </a:pPr>
            <a:r>
              <a:rPr lang="en-US" sz="2800" dirty="0"/>
              <a:t> Review of MSC Responsibilities </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 Use of Veterans Information Solution (VIS) Reporting </a:t>
            </a:r>
          </a:p>
          <a:p>
            <a:pPr marL="800100" lvl="1" indent="-342900">
              <a:buFont typeface="Arial" panose="020B0604020202020204" pitchFamily="34" charset="0"/>
              <a:buChar char="•"/>
            </a:pPr>
            <a:endParaRPr lang="en-US" sz="2000" dirty="0"/>
          </a:p>
          <a:p>
            <a:pPr marL="914400" lvl="1" indent="-457200">
              <a:buFont typeface="Arial" panose="020B0604020202020204" pitchFamily="34" charset="0"/>
              <a:buChar char="•"/>
            </a:pPr>
            <a:r>
              <a:rPr lang="en-US" sz="2800" dirty="0"/>
              <a:t> “Active Service” Defined </a:t>
            </a:r>
          </a:p>
          <a:p>
            <a:pPr marL="1371600" lvl="2" indent="-457200">
              <a:buFont typeface="Arial" panose="020B0604020202020204" pitchFamily="34" charset="0"/>
              <a:buChar char="•"/>
            </a:pPr>
            <a:r>
              <a:rPr lang="en-US" sz="2800" dirty="0"/>
              <a:t>Active Duty v. ADT/IADT </a:t>
            </a:r>
          </a:p>
          <a:p>
            <a:pPr marL="800100" lvl="1" indent="-342900">
              <a:buFont typeface="Arial" panose="020B0604020202020204" pitchFamily="34" charset="0"/>
              <a:buChar char="•"/>
            </a:pPr>
            <a:endParaRPr lang="en-US" sz="2000" dirty="0"/>
          </a:p>
          <a:p>
            <a:pPr marL="914400" lvl="1" indent="-457200">
              <a:buFont typeface="Arial" panose="020B0604020202020204" pitchFamily="34" charset="0"/>
              <a:buChar char="•"/>
            </a:pPr>
            <a:r>
              <a:rPr lang="en-US" sz="2800" dirty="0"/>
              <a:t> Updating Military Service Tab in VBMS </a:t>
            </a:r>
            <a:endParaRPr lang="en-US" sz="2200" dirty="0"/>
          </a:p>
        </p:txBody>
      </p:sp>
    </p:spTree>
    <p:extLst>
      <p:ext uri="{BB962C8B-B14F-4D97-AF65-F5344CB8AC3E}">
        <p14:creationId xmlns:p14="http://schemas.microsoft.com/office/powerpoint/2010/main" val="302078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31376-5BC4-47F6-8652-F2E1F7FBBB93}"/>
              </a:ext>
            </a:extLst>
          </p:cNvPr>
          <p:cNvSpPr>
            <a:spLocks noGrp="1"/>
          </p:cNvSpPr>
          <p:nvPr>
            <p:ph idx="1"/>
          </p:nvPr>
        </p:nvSpPr>
        <p:spPr>
          <a:xfrm>
            <a:off x="533400" y="975076"/>
            <a:ext cx="6781800" cy="4739924"/>
          </a:xfrm>
        </p:spPr>
        <p:txBody>
          <a:bodyPr>
            <a:normAutofit/>
          </a:bodyPr>
          <a:lstStyle/>
          <a:p>
            <a:pPr marL="0" indent="0">
              <a:buNone/>
            </a:pPr>
            <a:r>
              <a:rPr lang="en-US" sz="3000" b="1" u="sng" dirty="0"/>
              <a:t>Duty Status </a:t>
            </a:r>
          </a:p>
          <a:p>
            <a:pPr>
              <a:buFont typeface="Arial" panose="020B0604020202020204" pitchFamily="34" charset="0"/>
              <a:buChar char="•"/>
            </a:pPr>
            <a:r>
              <a:rPr lang="en-US" sz="3000" dirty="0"/>
              <a:t>Active Duty (AD)</a:t>
            </a:r>
          </a:p>
          <a:p>
            <a:pPr>
              <a:buFont typeface="Arial" panose="020B0604020202020204" pitchFamily="34" charset="0"/>
              <a:buChar char="•"/>
            </a:pPr>
            <a:r>
              <a:rPr lang="en-US" sz="3000" dirty="0"/>
              <a:t>Non-Active Duty (NAD) </a:t>
            </a:r>
          </a:p>
          <a:p>
            <a:pPr>
              <a:buFont typeface="Arial" panose="020B0604020202020204" pitchFamily="34" charset="0"/>
              <a:buChar char="•"/>
            </a:pPr>
            <a:endParaRPr lang="en-US" sz="3000" b="1" dirty="0"/>
          </a:p>
          <a:p>
            <a:pPr marL="0" indent="0">
              <a:buNone/>
            </a:pPr>
            <a:r>
              <a:rPr lang="en-US" sz="3000" b="1" u="sng" dirty="0"/>
              <a:t>Component </a:t>
            </a:r>
          </a:p>
          <a:p>
            <a:pPr>
              <a:buFont typeface="Arial" panose="020B0604020202020204" pitchFamily="34" charset="0"/>
              <a:buChar char="•"/>
            </a:pPr>
            <a:r>
              <a:rPr lang="en-US" sz="3000" dirty="0"/>
              <a:t>Active Component (AC) </a:t>
            </a:r>
          </a:p>
          <a:p>
            <a:pPr>
              <a:buFont typeface="Arial" panose="020B0604020202020204" pitchFamily="34" charset="0"/>
              <a:buChar char="•"/>
            </a:pPr>
            <a:r>
              <a:rPr lang="en-US" sz="3000" dirty="0"/>
              <a:t>Reserve Component (RC)</a:t>
            </a:r>
          </a:p>
          <a:p>
            <a:pPr lvl="1">
              <a:buFont typeface="Arial" panose="020B0604020202020204" pitchFamily="34" charset="0"/>
              <a:buChar char="•"/>
            </a:pPr>
            <a:r>
              <a:rPr lang="en-US" sz="2400" dirty="0"/>
              <a:t>Includes members of both NG and Reserve </a:t>
            </a:r>
          </a:p>
          <a:p>
            <a:pPr lvl="1">
              <a:buFont typeface="Arial" panose="020B0604020202020204" pitchFamily="34" charset="0"/>
              <a:buChar char="•"/>
            </a:pPr>
            <a:r>
              <a:rPr lang="en-US" sz="2400" dirty="0"/>
              <a:t>Can have NAD or AD duty status</a:t>
            </a:r>
            <a:endParaRPr lang="en-US" sz="2300" dirty="0"/>
          </a:p>
        </p:txBody>
      </p:sp>
      <p:sp>
        <p:nvSpPr>
          <p:cNvPr id="3" name="Slide Number Placeholder 2">
            <a:extLst>
              <a:ext uri="{FF2B5EF4-FFF2-40B4-BE49-F238E27FC236}">
                <a16:creationId xmlns:a16="http://schemas.microsoft.com/office/drawing/2014/main" id="{039BCC6A-61B6-438D-B31E-CBFD4A45A4A8}"/>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a:extLst>
              <a:ext uri="{FF2B5EF4-FFF2-40B4-BE49-F238E27FC236}">
                <a16:creationId xmlns:a16="http://schemas.microsoft.com/office/drawing/2014/main" id="{D9C2BA7E-4D97-482A-99B3-AE18B85F7C29}"/>
              </a:ext>
            </a:extLst>
          </p:cNvPr>
          <p:cNvSpPr>
            <a:spLocks noGrp="1"/>
          </p:cNvSpPr>
          <p:nvPr>
            <p:ph type="title"/>
          </p:nvPr>
        </p:nvSpPr>
        <p:spPr/>
        <p:txBody>
          <a:bodyPr>
            <a:normAutofit/>
          </a:bodyPr>
          <a:lstStyle/>
          <a:p>
            <a:r>
              <a:rPr lang="en-US" sz="4000" dirty="0"/>
              <a:t>Duty Status v. Component </a:t>
            </a:r>
          </a:p>
        </p:txBody>
      </p:sp>
    </p:spTree>
    <p:extLst>
      <p:ext uri="{BB962C8B-B14F-4D97-AF65-F5344CB8AC3E}">
        <p14:creationId xmlns:p14="http://schemas.microsoft.com/office/powerpoint/2010/main" val="326646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31376-5BC4-47F6-8652-F2E1F7FBBB93}"/>
              </a:ext>
            </a:extLst>
          </p:cNvPr>
          <p:cNvSpPr>
            <a:spLocks noGrp="1"/>
          </p:cNvSpPr>
          <p:nvPr>
            <p:ph idx="1"/>
          </p:nvPr>
        </p:nvSpPr>
        <p:spPr>
          <a:xfrm>
            <a:off x="0" y="711467"/>
            <a:ext cx="9071430" cy="4739924"/>
          </a:xfrm>
        </p:spPr>
        <p:txBody>
          <a:bodyPr>
            <a:noAutofit/>
          </a:bodyPr>
          <a:lstStyle/>
          <a:p>
            <a:pPr marL="457200" lvl="1" indent="0">
              <a:spcBef>
                <a:spcPts val="0"/>
              </a:spcBef>
              <a:buNone/>
            </a:pPr>
            <a:r>
              <a:rPr lang="en-US" sz="2400" b="1" dirty="0"/>
              <a:t>In IDES cases involving members of the NG/R, the MSC must: </a:t>
            </a:r>
          </a:p>
          <a:p>
            <a:pPr marL="457200" lvl="1" indent="0">
              <a:spcBef>
                <a:spcPts val="0"/>
              </a:spcBef>
              <a:buNone/>
            </a:pPr>
            <a:endParaRPr lang="en-US" sz="700" dirty="0"/>
          </a:p>
          <a:p>
            <a:pPr marL="1090613" lvl="1" indent="-352425">
              <a:spcBef>
                <a:spcPts val="0"/>
              </a:spcBef>
              <a:buFont typeface="Arial" panose="020B0604020202020204" pitchFamily="34" charset="0"/>
              <a:buChar char="•"/>
            </a:pPr>
            <a:r>
              <a:rPr lang="en-US" sz="2200" dirty="0"/>
              <a:t>Confirm current duty status </a:t>
            </a:r>
          </a:p>
          <a:p>
            <a:pPr marL="1090613" lvl="1" indent="-352425">
              <a:spcBef>
                <a:spcPts val="0"/>
              </a:spcBef>
              <a:buFont typeface="Arial" panose="020B0604020202020204" pitchFamily="34" charset="0"/>
              <a:buChar char="•"/>
            </a:pPr>
            <a:r>
              <a:rPr lang="en-US" sz="2200" dirty="0"/>
              <a:t>Ensure Line of Duty (LOD) Determination was provided with all NAD referrals</a:t>
            </a:r>
          </a:p>
          <a:p>
            <a:pPr marL="1090613" lvl="1" indent="-352425">
              <a:spcBef>
                <a:spcPts val="0"/>
              </a:spcBef>
              <a:buFont typeface="Arial" panose="020B0604020202020204" pitchFamily="34" charset="0"/>
              <a:buChar char="•"/>
            </a:pPr>
            <a:r>
              <a:rPr lang="en-US" sz="2200" dirty="0"/>
              <a:t>Update VBMS to reflect all prior periods of active service</a:t>
            </a:r>
          </a:p>
          <a:p>
            <a:pPr marL="1090613" lvl="1" indent="-352425">
              <a:spcBef>
                <a:spcPts val="0"/>
              </a:spcBef>
              <a:buFont typeface="Arial" panose="020B0604020202020204" pitchFamily="34" charset="0"/>
              <a:buChar char="•"/>
            </a:pPr>
            <a:r>
              <a:rPr lang="en-US" sz="2200" dirty="0"/>
              <a:t>Obtain verification of all prior periods of active service</a:t>
            </a:r>
          </a:p>
          <a:p>
            <a:pPr marL="457200" lvl="1" indent="0">
              <a:spcBef>
                <a:spcPts val="0"/>
              </a:spcBef>
              <a:buNone/>
            </a:pPr>
            <a:endParaRPr lang="en-US" sz="1100" dirty="0"/>
          </a:p>
          <a:p>
            <a:pPr marL="457200" lvl="1" indent="0">
              <a:spcBef>
                <a:spcPts val="0"/>
              </a:spcBef>
              <a:buNone/>
            </a:pPr>
            <a:r>
              <a:rPr lang="en-US" sz="2400" b="1" dirty="0"/>
              <a:t>Additionally, if a NG/R participant is currently serving on AD, the MSC must:</a:t>
            </a:r>
          </a:p>
          <a:p>
            <a:pPr marL="457200" lvl="1" indent="0">
              <a:spcBef>
                <a:spcPts val="0"/>
              </a:spcBef>
              <a:buNone/>
            </a:pPr>
            <a:endParaRPr lang="en-US" sz="800" b="1" dirty="0"/>
          </a:p>
          <a:p>
            <a:pPr marL="1090613" lvl="1" indent="-400050">
              <a:spcBef>
                <a:spcPts val="0"/>
              </a:spcBef>
              <a:buFont typeface="Arial" panose="020B0604020202020204" pitchFamily="34" charset="0"/>
              <a:buChar char="•"/>
            </a:pPr>
            <a:r>
              <a:rPr lang="en-US" sz="2200" dirty="0"/>
              <a:t>Obtain current orders</a:t>
            </a:r>
          </a:p>
          <a:p>
            <a:pPr marL="1090613" lvl="1" indent="-400050">
              <a:spcBef>
                <a:spcPts val="0"/>
              </a:spcBef>
              <a:buFont typeface="Arial" panose="020B0604020202020204" pitchFamily="34" charset="0"/>
              <a:buChar char="•"/>
            </a:pPr>
            <a:r>
              <a:rPr lang="en-US" sz="2200" dirty="0"/>
              <a:t>Update VBMS with date of entry of current Period of Service (POS) </a:t>
            </a:r>
          </a:p>
          <a:p>
            <a:pPr marL="1090613" lvl="3" indent="-400050">
              <a:spcBef>
                <a:spcPts val="0"/>
              </a:spcBef>
              <a:buFont typeface="Arial" panose="020B0604020202020204" pitchFamily="34" charset="0"/>
              <a:buChar char="•"/>
              <a:tabLst>
                <a:tab pos="738188" algn="l"/>
              </a:tabLst>
            </a:pPr>
            <a:r>
              <a:rPr lang="en-US" sz="2200" dirty="0"/>
              <a:t>Initiate action for award adjustment (if the participant is in receipt of VA Compensation) </a:t>
            </a:r>
          </a:p>
          <a:p>
            <a:pPr marL="457200" lvl="1" indent="0">
              <a:spcBef>
                <a:spcPts val="0"/>
              </a:spcBef>
              <a:buNone/>
            </a:pPr>
            <a:endParaRPr lang="en-US" sz="2200" dirty="0"/>
          </a:p>
          <a:p>
            <a:pPr marL="457200" lvl="1" indent="0">
              <a:spcBef>
                <a:spcPts val="0"/>
              </a:spcBef>
              <a:buNone/>
            </a:pPr>
            <a:r>
              <a:rPr lang="en-US" sz="2400" b="1" dirty="0"/>
              <a:t>References: </a:t>
            </a:r>
            <a:r>
              <a:rPr lang="en-US" sz="2400" dirty="0"/>
              <a:t>M21-1 III.i.2.D.3.d and f</a:t>
            </a:r>
          </a:p>
          <a:p>
            <a:pPr marL="457200" lvl="1" indent="0">
              <a:spcBef>
                <a:spcPts val="0"/>
              </a:spcBef>
              <a:buNone/>
            </a:pPr>
            <a:endParaRPr lang="en-US" sz="2200" dirty="0"/>
          </a:p>
          <a:p>
            <a:pPr marL="0" indent="0">
              <a:buNone/>
            </a:pPr>
            <a:r>
              <a:rPr lang="en-US" sz="2200" b="1" dirty="0"/>
              <a:t> </a:t>
            </a:r>
            <a:endParaRPr lang="en-US" sz="2200" dirty="0"/>
          </a:p>
        </p:txBody>
      </p:sp>
      <p:sp>
        <p:nvSpPr>
          <p:cNvPr id="3" name="Slide Number Placeholder 2">
            <a:extLst>
              <a:ext uri="{FF2B5EF4-FFF2-40B4-BE49-F238E27FC236}">
                <a16:creationId xmlns:a16="http://schemas.microsoft.com/office/drawing/2014/main" id="{039BCC6A-61B6-438D-B31E-CBFD4A45A4A8}"/>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D9C2BA7E-4D97-482A-99B3-AE18B85F7C29}"/>
              </a:ext>
            </a:extLst>
          </p:cNvPr>
          <p:cNvSpPr>
            <a:spLocks noGrp="1"/>
          </p:cNvSpPr>
          <p:nvPr>
            <p:ph type="title"/>
          </p:nvPr>
        </p:nvSpPr>
        <p:spPr>
          <a:xfrm>
            <a:off x="-72570" y="-36095"/>
            <a:ext cx="9144000" cy="731520"/>
          </a:xfrm>
        </p:spPr>
        <p:txBody>
          <a:bodyPr>
            <a:normAutofit/>
          </a:bodyPr>
          <a:lstStyle/>
          <a:p>
            <a:r>
              <a:rPr lang="en-US" sz="4000" dirty="0"/>
              <a:t>MSC Responsibilities </a:t>
            </a:r>
          </a:p>
        </p:txBody>
      </p:sp>
    </p:spTree>
    <p:extLst>
      <p:ext uri="{BB962C8B-B14F-4D97-AF65-F5344CB8AC3E}">
        <p14:creationId xmlns:p14="http://schemas.microsoft.com/office/powerpoint/2010/main" val="338457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3A5CBD-DD48-4D9A-B9E6-27EEB5AF405F}"/>
              </a:ext>
            </a:extLst>
          </p:cNvPr>
          <p:cNvSpPr>
            <a:spLocks noGrp="1"/>
          </p:cNvSpPr>
          <p:nvPr>
            <p:ph idx="1"/>
          </p:nvPr>
        </p:nvSpPr>
        <p:spPr>
          <a:xfrm>
            <a:off x="457200" y="838200"/>
            <a:ext cx="8229600" cy="4525963"/>
          </a:xfrm>
        </p:spPr>
        <p:txBody>
          <a:bodyPr>
            <a:normAutofit lnSpcReduction="10000"/>
          </a:bodyPr>
          <a:lstStyle/>
          <a:p>
            <a:pPr marL="0" marR="0" indent="0">
              <a:lnSpc>
                <a:spcPct val="107000"/>
              </a:lnSpc>
              <a:spcBef>
                <a:spcPts val="0"/>
              </a:spcBef>
              <a:spcAft>
                <a:spcPts val="800"/>
              </a:spcAft>
              <a:buNone/>
            </a:pPr>
            <a:r>
              <a:rPr lang="en-US" sz="3000" dirty="0">
                <a:latin typeface="Calibri" panose="020F0502020204030204" pitchFamily="34" charset="0"/>
                <a:ea typeface="Calibri" panose="020F0502020204030204" pitchFamily="34" charset="0"/>
                <a:cs typeface="Times New Roman" panose="02020603050405020304" pitchFamily="18" charset="0"/>
              </a:rPr>
              <a:t>Veterans Information Solution (VIS) is a tool at your disposal to confirm military service data</a:t>
            </a:r>
          </a:p>
          <a:p>
            <a:pPr marR="0">
              <a:lnSpc>
                <a:spcPct val="107000"/>
              </a:lnSpc>
              <a:spcBef>
                <a:spcPts val="0"/>
              </a:spcBef>
              <a:spcAft>
                <a:spcPts val="800"/>
              </a:spcAft>
              <a:buFont typeface="Arial" panose="020B0604020202020204" pitchFamily="34" charset="0"/>
              <a:buChar char="•"/>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114300" marR="0" indent="-457200">
              <a:lnSpc>
                <a:spcPct val="107000"/>
              </a:lnSpc>
              <a:spcBef>
                <a:spcPts val="0"/>
              </a:spcBef>
              <a:spcAft>
                <a:spcPts val="800"/>
              </a:spcAft>
              <a:buFont typeface="Arial" panose="020B0604020202020204" pitchFamily="34" charset="0"/>
              <a:buChar char="•"/>
            </a:pPr>
            <a:r>
              <a:rPr lang="en-US" sz="2600" dirty="0">
                <a:latin typeface="Calibri" panose="020F0502020204030204" pitchFamily="34" charset="0"/>
                <a:ea typeface="Calibri" panose="020F0502020204030204" pitchFamily="34" charset="0"/>
                <a:cs typeface="Times New Roman" panose="02020603050405020304" pitchFamily="18" charset="0"/>
              </a:rPr>
              <a:t>VIS Report Builder </a:t>
            </a:r>
          </a:p>
          <a:p>
            <a:pPr marL="914400" lvl="2" indent="-457200">
              <a:lnSpc>
                <a:spcPct val="107000"/>
              </a:lnSpc>
              <a:spcBef>
                <a:spcPts val="0"/>
              </a:spcBef>
              <a:spcAft>
                <a:spcPts val="8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Include “Education Tab” </a:t>
            </a:r>
          </a:p>
          <a:p>
            <a:pPr marL="914400" lvl="2" indent="-457200">
              <a:lnSpc>
                <a:spcPct val="107000"/>
              </a:lnSpc>
              <a:spcBef>
                <a:spcPts val="0"/>
              </a:spcBef>
              <a:spcAft>
                <a:spcPts val="8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Generate VIS report and upload to VBMS eFolder for all NG/R cases </a:t>
            </a:r>
          </a:p>
          <a:p>
            <a:pPr marL="114300" marR="0" indent="-457200">
              <a:lnSpc>
                <a:spcPct val="107000"/>
              </a:lnSpc>
              <a:spcBef>
                <a:spcPts val="0"/>
              </a:spcBef>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Determine periods </a:t>
            </a:r>
            <a:r>
              <a:rPr lang="en-US" sz="2800" i="1" dirty="0">
                <a:latin typeface="Calibri" panose="020F0502020204030204" pitchFamily="34" charset="0"/>
                <a:ea typeface="Calibri" panose="020F0502020204030204" pitchFamily="34" charset="0"/>
                <a:cs typeface="Times New Roman" panose="02020603050405020304" pitchFamily="18" charset="0"/>
              </a:rPr>
              <a:t>of Active Service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Ensure all periods of </a:t>
            </a:r>
            <a:r>
              <a:rPr lang="en-US" sz="2800" i="1" dirty="0">
                <a:latin typeface="Calibri" panose="020F0502020204030204" pitchFamily="34" charset="0"/>
                <a:ea typeface="Calibri" panose="020F0502020204030204" pitchFamily="34" charset="0"/>
                <a:cs typeface="Times New Roman" panose="02020603050405020304" pitchFamily="18" charset="0"/>
              </a:rPr>
              <a:t>Active Service</a:t>
            </a:r>
            <a:r>
              <a:rPr lang="en-US" sz="2800" dirty="0">
                <a:latin typeface="Calibri" panose="020F0502020204030204" pitchFamily="34" charset="0"/>
                <a:ea typeface="Calibri" panose="020F0502020204030204" pitchFamily="34" charset="0"/>
                <a:cs typeface="Times New Roman" panose="02020603050405020304" pitchFamily="18" charset="0"/>
              </a:rPr>
              <a:t> are indicated and verified on Military Service screen in VBMS </a:t>
            </a:r>
          </a:p>
        </p:txBody>
      </p:sp>
      <p:sp>
        <p:nvSpPr>
          <p:cNvPr id="3" name="Slide Number Placeholder 2">
            <a:extLst>
              <a:ext uri="{FF2B5EF4-FFF2-40B4-BE49-F238E27FC236}">
                <a16:creationId xmlns:a16="http://schemas.microsoft.com/office/drawing/2014/main" id="{32FC9628-C2D9-4029-A6CE-C696F6E152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8328B913-CA03-470E-80F2-8FCB56DDAE09}"/>
              </a:ext>
            </a:extLst>
          </p:cNvPr>
          <p:cNvSpPr>
            <a:spLocks noGrp="1"/>
          </p:cNvSpPr>
          <p:nvPr>
            <p:ph type="title"/>
          </p:nvPr>
        </p:nvSpPr>
        <p:spPr/>
        <p:txBody>
          <a:bodyPr>
            <a:normAutofit/>
          </a:bodyPr>
          <a:lstStyle/>
          <a:p>
            <a:r>
              <a:rPr lang="en-US" sz="4000" dirty="0"/>
              <a:t>Using VIS to Verify Service </a:t>
            </a:r>
          </a:p>
        </p:txBody>
      </p:sp>
    </p:spTree>
    <p:extLst>
      <p:ext uri="{BB962C8B-B14F-4D97-AF65-F5344CB8AC3E}">
        <p14:creationId xmlns:p14="http://schemas.microsoft.com/office/powerpoint/2010/main" val="11275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31376-5BC4-47F6-8652-F2E1F7FBBB93}"/>
              </a:ext>
            </a:extLst>
          </p:cNvPr>
          <p:cNvSpPr>
            <a:spLocks noGrp="1"/>
          </p:cNvSpPr>
          <p:nvPr>
            <p:ph idx="1"/>
          </p:nvPr>
        </p:nvSpPr>
        <p:spPr>
          <a:xfrm>
            <a:off x="164432" y="876300"/>
            <a:ext cx="8534400" cy="5105400"/>
          </a:xfrm>
        </p:spPr>
        <p:txBody>
          <a:bodyPr>
            <a:normAutofit/>
          </a:bodyPr>
          <a:lstStyle/>
          <a:p>
            <a:pPr marL="0" indent="0" algn="ctr">
              <a:buNone/>
            </a:pPr>
            <a:r>
              <a:rPr lang="en-US" sz="3000" b="1" u="sng" dirty="0"/>
              <a:t>Rule of Thumb: </a:t>
            </a:r>
          </a:p>
          <a:p>
            <a:pPr marL="457200" lvl="1" indent="0">
              <a:buNone/>
            </a:pPr>
            <a:endParaRPr lang="en-US" sz="2000" dirty="0"/>
          </a:p>
          <a:p>
            <a:pPr>
              <a:buFont typeface="Arial" panose="020B0604020202020204" pitchFamily="34" charset="0"/>
              <a:buChar char="•"/>
            </a:pPr>
            <a:r>
              <a:rPr lang="en-US" i="1" dirty="0"/>
              <a:t> Active duty service</a:t>
            </a:r>
            <a:r>
              <a:rPr lang="en-US" dirty="0"/>
              <a:t>, that is </a:t>
            </a:r>
            <a:r>
              <a:rPr lang="en-US" i="1" dirty="0"/>
              <a:t>not</a:t>
            </a:r>
            <a:r>
              <a:rPr lang="en-US" dirty="0"/>
              <a:t> considered active duty for training (neither ADT or IADT), is </a:t>
            </a:r>
            <a:r>
              <a:rPr lang="en-US" b="1" u="sng" dirty="0"/>
              <a:t>always</a:t>
            </a:r>
            <a:r>
              <a:rPr lang="en-US" u="sng" dirty="0"/>
              <a:t> </a:t>
            </a:r>
            <a:r>
              <a:rPr lang="en-US" dirty="0"/>
              <a:t>considered “Active Service” </a:t>
            </a:r>
          </a:p>
          <a:p>
            <a:pPr>
              <a:buFont typeface="Arial" panose="020B0604020202020204" pitchFamily="34" charset="0"/>
              <a:buChar char="•"/>
            </a:pPr>
            <a:endParaRPr lang="en-US" dirty="0"/>
          </a:p>
          <a:p>
            <a:pPr>
              <a:buFont typeface="Arial" panose="020B0604020202020204" pitchFamily="34" charset="0"/>
              <a:buChar char="•"/>
            </a:pPr>
            <a:r>
              <a:rPr lang="en-US" i="1" dirty="0"/>
              <a:t> ADT or IADT </a:t>
            </a:r>
            <a:r>
              <a:rPr lang="en-US" dirty="0"/>
              <a:t>can </a:t>
            </a:r>
            <a:r>
              <a:rPr lang="en-US" b="1" u="sng" dirty="0"/>
              <a:t>sometimes</a:t>
            </a:r>
            <a:r>
              <a:rPr lang="en-US" dirty="0"/>
              <a:t> be considered active service (when such service involves a service-connected disability) </a:t>
            </a:r>
          </a:p>
          <a:p>
            <a:pPr marL="457200" lvl="1" indent="0">
              <a:buNone/>
            </a:pPr>
            <a:endParaRPr lang="en-US" sz="2000" dirty="0"/>
          </a:p>
        </p:txBody>
      </p:sp>
      <p:sp>
        <p:nvSpPr>
          <p:cNvPr id="3" name="Slide Number Placeholder 2">
            <a:extLst>
              <a:ext uri="{FF2B5EF4-FFF2-40B4-BE49-F238E27FC236}">
                <a16:creationId xmlns:a16="http://schemas.microsoft.com/office/drawing/2014/main" id="{039BCC6A-61B6-438D-B31E-CBFD4A45A4A8}"/>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a:extLst>
              <a:ext uri="{FF2B5EF4-FFF2-40B4-BE49-F238E27FC236}">
                <a16:creationId xmlns:a16="http://schemas.microsoft.com/office/drawing/2014/main" id="{D9C2BA7E-4D97-482A-99B3-AE18B85F7C29}"/>
              </a:ext>
            </a:extLst>
          </p:cNvPr>
          <p:cNvSpPr>
            <a:spLocks noGrp="1"/>
          </p:cNvSpPr>
          <p:nvPr>
            <p:ph type="title"/>
          </p:nvPr>
        </p:nvSpPr>
        <p:spPr>
          <a:xfrm>
            <a:off x="0" y="-76200"/>
            <a:ext cx="9144000" cy="731520"/>
          </a:xfrm>
        </p:spPr>
        <p:txBody>
          <a:bodyPr>
            <a:normAutofit/>
          </a:bodyPr>
          <a:lstStyle/>
          <a:p>
            <a:r>
              <a:rPr lang="en-US" sz="4000" dirty="0"/>
              <a:t>“Active Service” Defined </a:t>
            </a:r>
          </a:p>
        </p:txBody>
      </p:sp>
    </p:spTree>
    <p:extLst>
      <p:ext uri="{BB962C8B-B14F-4D97-AF65-F5344CB8AC3E}">
        <p14:creationId xmlns:p14="http://schemas.microsoft.com/office/powerpoint/2010/main" val="140525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31376-5BC4-47F6-8652-F2E1F7FBBB93}"/>
              </a:ext>
            </a:extLst>
          </p:cNvPr>
          <p:cNvSpPr>
            <a:spLocks noGrp="1"/>
          </p:cNvSpPr>
          <p:nvPr>
            <p:ph idx="1"/>
          </p:nvPr>
        </p:nvSpPr>
        <p:spPr>
          <a:xfrm>
            <a:off x="164432" y="876300"/>
            <a:ext cx="8534400" cy="5105400"/>
          </a:xfrm>
        </p:spPr>
        <p:txBody>
          <a:bodyPr>
            <a:normAutofit fontScale="92500" lnSpcReduction="10000"/>
          </a:bodyPr>
          <a:lstStyle/>
          <a:p>
            <a:pPr marL="63500" lvl="1" indent="0">
              <a:buNone/>
            </a:pPr>
            <a:r>
              <a:rPr lang="en-US" u="sng" dirty="0"/>
              <a:t>Active Service includes: </a:t>
            </a:r>
          </a:p>
          <a:p>
            <a:pPr marL="63500" lvl="1" indent="0">
              <a:buNone/>
            </a:pPr>
            <a:r>
              <a:rPr lang="en-US" b="1" dirty="0"/>
              <a:t>Full time duty in Armed Services--that is </a:t>
            </a:r>
            <a:r>
              <a:rPr lang="en-US" b="1" u="sng" dirty="0"/>
              <a:t>not</a:t>
            </a:r>
            <a:r>
              <a:rPr lang="en-US" b="1" dirty="0"/>
              <a:t> active duty for training purposes (ADT, IADT) </a:t>
            </a:r>
          </a:p>
          <a:p>
            <a:pPr marL="63500" lvl="1" indent="0">
              <a:buNone/>
            </a:pPr>
            <a:endParaRPr lang="en-US" sz="1300" b="1" dirty="0"/>
          </a:p>
          <a:p>
            <a:pPr marL="793750" lvl="1" indent="-457200">
              <a:buFont typeface="Arial" panose="020B0604020202020204" pitchFamily="34" charset="0"/>
              <a:buChar char="•"/>
            </a:pPr>
            <a:r>
              <a:rPr lang="en-US" dirty="0"/>
              <a:t>Full-time service by member of active component </a:t>
            </a:r>
          </a:p>
          <a:p>
            <a:pPr marL="793750" lvl="1" indent="-457200">
              <a:buFont typeface="Arial" panose="020B0604020202020204" pitchFamily="34" charset="0"/>
              <a:buChar char="•"/>
            </a:pPr>
            <a:r>
              <a:rPr lang="en-US" i="1" dirty="0"/>
              <a:t>Federal Active Service</a:t>
            </a:r>
            <a:r>
              <a:rPr lang="en-US" dirty="0"/>
              <a:t> by a member of RC (NG/R)</a:t>
            </a:r>
          </a:p>
          <a:p>
            <a:pPr marL="1079500" lvl="2" indent="-342900">
              <a:buFont typeface="Arial" panose="020B0604020202020204" pitchFamily="34" charset="0"/>
              <a:buChar char="•"/>
            </a:pPr>
            <a:r>
              <a:rPr lang="en-US" dirty="0"/>
              <a:t>Activation under </a:t>
            </a:r>
            <a:r>
              <a:rPr lang="en-US" b="1" dirty="0"/>
              <a:t>Title 10</a:t>
            </a:r>
            <a:r>
              <a:rPr lang="en-US" dirty="0"/>
              <a:t>--</a:t>
            </a:r>
            <a:r>
              <a:rPr lang="en-US" u="sng" dirty="0"/>
              <a:t>not</a:t>
            </a:r>
            <a:r>
              <a:rPr lang="en-US" dirty="0"/>
              <a:t> active duty for training (ADT, IADT) </a:t>
            </a:r>
          </a:p>
          <a:p>
            <a:pPr marL="793750" lvl="1" indent="-457200">
              <a:buFont typeface="Arial" panose="020B0604020202020204" pitchFamily="34" charset="0"/>
              <a:buChar char="•"/>
            </a:pPr>
            <a:r>
              <a:rPr lang="en-US" dirty="0"/>
              <a:t>Full-time service by a Reservist (</a:t>
            </a:r>
            <a:r>
              <a:rPr lang="en-US" u="sng" dirty="0"/>
              <a:t>not</a:t>
            </a:r>
            <a:r>
              <a:rPr lang="en-US" dirty="0"/>
              <a:t> for training)</a:t>
            </a:r>
          </a:p>
          <a:p>
            <a:pPr marL="1079500" lvl="2" indent="-342900">
              <a:buFont typeface="Arial" panose="020B0604020202020204" pitchFamily="34" charset="0"/>
              <a:buChar char="•"/>
            </a:pPr>
            <a:r>
              <a:rPr lang="en-US" dirty="0"/>
              <a:t>Reservists serving in the AGR and ADS </a:t>
            </a:r>
          </a:p>
          <a:p>
            <a:pPr marL="736600" lvl="2" indent="0">
              <a:buNone/>
            </a:pPr>
            <a:endParaRPr lang="en-US" sz="2000" dirty="0"/>
          </a:p>
          <a:p>
            <a:pPr marL="63500" lvl="2" indent="0">
              <a:buNone/>
            </a:pPr>
            <a:r>
              <a:rPr lang="en-US" sz="2800" b="1" i="1" dirty="0"/>
              <a:t>Important:</a:t>
            </a:r>
            <a:r>
              <a:rPr lang="en-US" sz="2800" dirty="0"/>
              <a:t> Full-time service in the National Guard (AGR or ADS) is always considered</a:t>
            </a:r>
            <a:r>
              <a:rPr lang="en-US" sz="2800" dirty="0">
                <a:solidFill>
                  <a:srgbClr val="FF0000"/>
                </a:solidFill>
              </a:rPr>
              <a:t> </a:t>
            </a:r>
            <a:r>
              <a:rPr lang="en-US" sz="2800" i="1" dirty="0"/>
              <a:t>active duty for training (ADT) </a:t>
            </a:r>
            <a:endParaRPr lang="en-US" sz="2800" dirty="0"/>
          </a:p>
          <a:p>
            <a:pPr marL="457200" lvl="1" indent="0">
              <a:buNone/>
            </a:pPr>
            <a:endParaRPr lang="en-US" sz="2000" dirty="0"/>
          </a:p>
        </p:txBody>
      </p:sp>
      <p:sp>
        <p:nvSpPr>
          <p:cNvPr id="3" name="Slide Number Placeholder 2">
            <a:extLst>
              <a:ext uri="{FF2B5EF4-FFF2-40B4-BE49-F238E27FC236}">
                <a16:creationId xmlns:a16="http://schemas.microsoft.com/office/drawing/2014/main" id="{039BCC6A-61B6-438D-B31E-CBFD4A45A4A8}"/>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a:extLst>
              <a:ext uri="{FF2B5EF4-FFF2-40B4-BE49-F238E27FC236}">
                <a16:creationId xmlns:a16="http://schemas.microsoft.com/office/drawing/2014/main" id="{D9C2BA7E-4D97-482A-99B3-AE18B85F7C29}"/>
              </a:ext>
            </a:extLst>
          </p:cNvPr>
          <p:cNvSpPr>
            <a:spLocks noGrp="1"/>
          </p:cNvSpPr>
          <p:nvPr>
            <p:ph type="title"/>
          </p:nvPr>
        </p:nvSpPr>
        <p:spPr/>
        <p:txBody>
          <a:bodyPr>
            <a:normAutofit/>
          </a:bodyPr>
          <a:lstStyle/>
          <a:p>
            <a:r>
              <a:rPr lang="en-US" sz="4000" dirty="0"/>
              <a:t>“Active Service” Defined (cont.) </a:t>
            </a:r>
          </a:p>
        </p:txBody>
      </p:sp>
    </p:spTree>
    <p:extLst>
      <p:ext uri="{BB962C8B-B14F-4D97-AF65-F5344CB8AC3E}">
        <p14:creationId xmlns:p14="http://schemas.microsoft.com/office/powerpoint/2010/main" val="1628694795"/>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0006F7AD5D746B298D891BD9B5B40" ma:contentTypeVersion="13" ma:contentTypeDescription="Create a new document." ma:contentTypeScope="" ma:versionID="06b522b2ac0aa0bb0e35a69986383f68">
  <xsd:schema xmlns:xsd="http://www.w3.org/2001/XMLSchema" xmlns:xs="http://www.w3.org/2001/XMLSchema" xmlns:p="http://schemas.microsoft.com/office/2006/metadata/properties" xmlns:ns1="http://schemas.microsoft.com/sharepoint/v3" targetNamespace="http://schemas.microsoft.com/office/2006/metadata/properties" ma:root="true" ma:fieldsID="6fbe7bbc6bf1e0fa5aacedfea28f661d"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element name="_dlc_ExpireDateSaved" ma:index="9" nillable="true" ma:displayName="Original Expiration Date"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ExpireDate xmlns="http://schemas.microsoft.com/sharepoint/v3">2020-09-04T21:03:04+00:00</_dlc_ExpireDate>
  </documentManagement>
</p:properties>
</file>

<file path=customXml/item3.xml><?xml version="1.0" encoding="utf-8"?>
<?mso-contentType ?>
<p:Policy xmlns:p="office.server.policy" id="" local="true">
  <p:Name>Document</p:Name>
  <p:Description/>
  <p:Statement/>
  <p:PolicyItems>
    <p:PolicyItem featureId="Microsoft.Office.RecordsManagement.PolicyFeatures.Expiration" staticId="0x010100BFA0006F7AD5D746B298D891BD9B5B40|-1554823660" UniqueId="7a4315aa-4077-476d-a052-de9e0e27754d">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7</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7B84C6-EB5E-4FE7-AB00-DA0C07F460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93FA49-FC48-493C-94A2-B5BE0B839CF0}">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1FBE008-E11D-4EF9-9575-70E8CD4F2B5B}">
  <ds:schemaRefs>
    <ds:schemaRef ds:uri="office.server.policy"/>
  </ds:schemaRefs>
</ds:datastoreItem>
</file>

<file path=customXml/itemProps4.xml><?xml version="1.0" encoding="utf-8"?>
<ds:datastoreItem xmlns:ds="http://schemas.openxmlformats.org/officeDocument/2006/customXml" ds:itemID="{CD41FB5B-AAB7-43F8-BCFB-F0AC22CB14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13060</TotalTime>
  <Words>2073</Words>
  <Application>Microsoft Office PowerPoint</Application>
  <PresentationFormat>On-screen Show (4:3)</PresentationFormat>
  <Paragraphs>260</Paragraphs>
  <Slides>32</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Myriad Pro</vt:lpstr>
      <vt:lpstr>Wingdings</vt:lpstr>
      <vt:lpstr>10_Office Theme</vt:lpstr>
      <vt:lpstr>1_Custom Design</vt:lpstr>
      <vt:lpstr>Custom Design</vt:lpstr>
      <vt:lpstr>PowerPoint Presentation</vt:lpstr>
      <vt:lpstr>PowerPoint Presentation</vt:lpstr>
      <vt:lpstr>PowerPoint Presentation</vt:lpstr>
      <vt:lpstr>PowerPoint Presentation</vt:lpstr>
      <vt:lpstr>Duty Status v. Component </vt:lpstr>
      <vt:lpstr>MSC Responsibilities </vt:lpstr>
      <vt:lpstr>Using VIS to Verify Service </vt:lpstr>
      <vt:lpstr>“Active Service” Defined </vt:lpstr>
      <vt:lpstr>“Active Service” Defined (cont.) </vt:lpstr>
      <vt:lpstr>“Active Service” Defined (cont.) </vt:lpstr>
      <vt:lpstr>Entering ADT/IADT in VBMS </vt:lpstr>
      <vt:lpstr>Updating Service Info in VBMS </vt:lpstr>
      <vt:lpstr>PowerPoint Presentation</vt:lpstr>
      <vt:lpstr>PowerPoint Presentation</vt:lpstr>
      <vt:lpstr>Multi-Disciplinary Brief (MDB) continued</vt:lpstr>
      <vt:lpstr>Multi-Disciplinary Brief (MDB) continued</vt:lpstr>
      <vt:lpstr>Multi-Disciplinary Brief (MDB) video recording </vt:lpstr>
      <vt:lpstr>IDES Exit Interview</vt:lpstr>
      <vt:lpstr>IDES Exit Interviews and Related Requirements</vt:lpstr>
      <vt:lpstr>MSC Responsibilities for Exit Interviews</vt:lpstr>
      <vt:lpstr>Exit Interviews by Telephone</vt:lpstr>
      <vt:lpstr>Exit Interviews With IDES Participants That a PEB Determined Are Unfit for Duty </vt:lpstr>
      <vt:lpstr>Required Action in Return to Duty (RTD)/Disenrolled IDES Cases</vt:lpstr>
      <vt:lpstr>Required Action in Return to Duty (RTD)/Disenrolled IDES Cases (cont.)</vt:lpstr>
      <vt:lpstr>EXIT INTERVIEW QUESTION</vt:lpstr>
      <vt:lpstr>Exit Interview Answer</vt:lpstr>
      <vt:lpstr>PowerPoint Presentation</vt:lpstr>
      <vt:lpstr>Exit Interview Guidelines for VTA</vt:lpstr>
      <vt:lpstr>Exit Interview Data Fields when Service member is Found Unfit by PEB</vt:lpstr>
      <vt:lpstr>Exit Interview Data Fields when Service member is Returned to Duty (RTD)</vt:lpstr>
      <vt:lpstr>Questions</vt:lpstr>
      <vt:lpstr>MSCs: Carrying the Load. Thanks for All You Do!!</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IDES Slides Virtual Training PowerPoint Presentation</dc:title>
  <dc:creator>Department of Veterans Affairs, Veterans Benefits Administration, Compensation Service, STAFF</dc:creator>
  <cp:lastModifiedBy>Kathy Poole</cp:lastModifiedBy>
  <cp:revision>301</cp:revision>
  <cp:lastPrinted>2018-01-09T18:11:21Z</cp:lastPrinted>
  <dcterms:created xsi:type="dcterms:W3CDTF">2017-12-21T16:13:31Z</dcterms:created>
  <dcterms:modified xsi:type="dcterms:W3CDTF">2020-08-31T15:11:41Z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0x010100BFA0006F7AD5D746B298D891BD9B5B40</vt:lpwstr>
  </property>
  <property fmtid="{D5CDD505-2E9C-101B-9397-08002B2CF9AE}" pid="3" name="_dlc_policyId">
    <vt:lpwstr>0x010100BFA0006F7AD5D746B298D891BD9B5B40|-1554823660</vt:lpwstr>
  </property>
  <property fmtid="{D5CDD505-2E9C-101B-9397-08002B2CF9AE}" pid="4" name="ItemRetentionFormula">
    <vt:lpwstr>&lt;formula id="Microsoft.Office.RecordsManagement.PolicyFeatures.Expiration.Formula.BuiltIn"&gt;&lt;number&gt;7&lt;/number&gt;&lt;property&gt;Created&lt;/property&gt;&lt;propertyId&gt;8c06beca-0777-48f7-91c7-6da68bc07b69&lt;/propertyId&gt;&lt;period&gt;days&lt;/period&gt;&lt;/formula&gt;</vt:lpwstr>
  </property>
  <property fmtid="{D5CDD505-2E9C-101B-9397-08002B2CF9AE}" pid="5" name="Language">
    <vt:lpwstr>en</vt:lpwstr>
  </property>
  <property fmtid="{D5CDD505-2E9C-101B-9397-08002B2CF9AE}" pid="6" name="Type">
    <vt:lpwstr>Presentation</vt:lpwstr>
  </property>
</Properties>
</file>