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83" r:id="rId6"/>
    <p:sldMasterId id="2147483670" r:id="rId7"/>
  </p:sldMasterIdLst>
  <p:notesMasterIdLst>
    <p:notesMasterId r:id="rId10"/>
  </p:notesMasterIdLst>
  <p:sldIdLst>
    <p:sldId id="285" r:id="rId8"/>
    <p:sldId id="28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B3E175"/>
    <a:srgbClr val="66CCFF"/>
    <a:srgbClr val="3BA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792" autoAdjust="0"/>
  </p:normalViewPr>
  <p:slideViewPr>
    <p:cSldViewPr>
      <p:cViewPr varScale="1">
        <p:scale>
          <a:sx n="103" d="100"/>
          <a:sy n="103" d="100"/>
        </p:scale>
        <p:origin x="106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F6123-5584-4859-9232-7C64D48C60BC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3C7BD-EE4B-42E2-A75C-958D06C60C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6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4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96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9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83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2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0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10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28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50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07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76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8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337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396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604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725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656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989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4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5756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7605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6069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71114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09" y="6184206"/>
            <a:ext cx="2563091" cy="64170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2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D316-A095-4798-BA6F-ADC1D3092531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2-3151-427E-8584-F036A8B338EE}" type="datetimeFigureOut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1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https://openclipart.org/detail/286088/importan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hyperlink" Target="https://creativecommons.org/licenses/by-nd/3.0/" TargetMode="External"/><Relationship Id="rId4" Type="http://schemas.openxmlformats.org/officeDocument/2006/relationships/hyperlink" Target="http://freshideen.com/trends/gedachtnis-trainieren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AVBAPRO/RO/DES%20%3cDES.VBAPRO@va.gov%3e" TargetMode="External"/><Relationship Id="rId3" Type="http://schemas.openxmlformats.org/officeDocument/2006/relationships/hyperlink" Target="mailto:Predischarge.VBACO@va.gov" TargetMode="External"/><Relationship Id="rId7" Type="http://schemas.openxmlformats.org/officeDocument/2006/relationships/hyperlink" Target="mailto:VAVBAPRO/RO/DRAS%20%3cDRAS.VAVBAPRO.RO.DRAS@va.gov%3e" TargetMode="External"/><Relationship Id="rId2" Type="http://schemas.openxmlformats.org/officeDocument/2006/relationships/hyperlink" Target="mailto:VAVBAWAS/CO/IDES%20%3cIDES.VBACO@VA.GOV%3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VAVBASEA/RO/DES%20%3cDES.VBASEA@va.gov%3e" TargetMode="External"/><Relationship Id="rId5" Type="http://schemas.openxmlformats.org/officeDocument/2006/relationships/hyperlink" Target="mailto:VAVBASEA/RO/DRAS%20%3cDRAS.VBASEA@va.gov%3e" TargetMode="External"/><Relationship Id="rId4" Type="http://schemas.openxmlformats.org/officeDocument/2006/relationships/hyperlink" Target="mailto:ContractExam.VBAVACO@va.gov" TargetMode="External"/><Relationship Id="rId9" Type="http://schemas.openxmlformats.org/officeDocument/2006/relationships/hyperlink" Target="mailto:desaf.vbapro@v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3973" y="-28254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sz="4400" dirty="0">
                <a:solidFill>
                  <a:prstClr val="white"/>
                </a:solidFill>
              </a:rPr>
              <a:t>2020 MSC VIRTUAL TRAINING TMS ID  </a:t>
            </a:r>
          </a:p>
        </p:txBody>
      </p:sp>
      <p:pic>
        <p:nvPicPr>
          <p:cNvPr id="6" name="Picture 4" descr="dva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838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CC8C0B4A-4DBA-43DA-8B6F-3C2BFCCDA1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1001" y="1988876"/>
            <a:ext cx="2209799" cy="27355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23B27B-6AAA-4F24-B5D2-F71CB107A085}"/>
              </a:ext>
            </a:extLst>
          </p:cNvPr>
          <p:cNvSpPr txBox="1"/>
          <p:nvPr/>
        </p:nvSpPr>
        <p:spPr>
          <a:xfrm>
            <a:off x="1143000" y="6949504"/>
            <a:ext cx="13048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freshideen.com/trends/gedachtnis-trainieren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d/3.0/"/>
              </a:rPr>
              <a:t>CC BY-ND</a:t>
            </a:r>
            <a:endParaRPr lang="en-US" sz="900"/>
          </a:p>
        </p:txBody>
      </p:sp>
      <p:pic>
        <p:nvPicPr>
          <p:cNvPr id="15" name="Picture 14" descr="A close up of a card&#10;&#10;Description automatically generated">
            <a:extLst>
              <a:ext uri="{FF2B5EF4-FFF2-40B4-BE49-F238E27FC236}">
                <a16:creationId xmlns:a16="http://schemas.microsoft.com/office/drawing/2014/main" id="{D4EAA931-ED2D-489E-BB06-62F1A826C9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400800" y="1988876"/>
            <a:ext cx="2285999" cy="227832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D6DCB2E-1BE8-4DC6-9C80-336BD80459E7}"/>
              </a:ext>
            </a:extLst>
          </p:cNvPr>
          <p:cNvSpPr/>
          <p:nvPr/>
        </p:nvSpPr>
        <p:spPr>
          <a:xfrm>
            <a:off x="2971801" y="2842677"/>
            <a:ext cx="33527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VA 4558107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FC980C-89F4-4290-819D-E1771771FB8E}"/>
              </a:ext>
            </a:extLst>
          </p:cNvPr>
          <p:cNvSpPr/>
          <p:nvPr/>
        </p:nvSpPr>
        <p:spPr>
          <a:xfrm>
            <a:off x="89095" y="5246470"/>
            <a:ext cx="8610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Note: A Calendar Blast will be sent when the TMS # is active and recording becomes available.</a:t>
            </a:r>
          </a:p>
        </p:txBody>
      </p:sp>
    </p:spTree>
    <p:extLst>
      <p:ext uri="{BB962C8B-B14F-4D97-AF65-F5344CB8AC3E}">
        <p14:creationId xmlns:p14="http://schemas.microsoft.com/office/powerpoint/2010/main" val="408005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IDES &amp; BDD Program Contact Information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B825F04-7048-4DA3-B097-6C2865410D76}"/>
              </a:ext>
            </a:extLst>
          </p:cNvPr>
          <p:cNvSpPr txBox="1">
            <a:spLocks/>
          </p:cNvSpPr>
          <p:nvPr/>
        </p:nvSpPr>
        <p:spPr>
          <a:xfrm>
            <a:off x="152400" y="4953000"/>
            <a:ext cx="7467600" cy="92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A3A6C01-69E1-4B2F-A02A-11F4FF0B7283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860217"/>
          <a:ext cx="8343900" cy="524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25">
                  <a:extLst>
                    <a:ext uri="{9D8B030D-6E8A-4147-A177-3AD203B41FA5}">
                      <a16:colId xmlns:a16="http://schemas.microsoft.com/office/drawing/2014/main" val="1066277429"/>
                    </a:ext>
                  </a:extLst>
                </a:gridCol>
                <a:gridCol w="4286775">
                  <a:extLst>
                    <a:ext uri="{9D8B030D-6E8A-4147-A177-3AD203B41FA5}">
                      <a16:colId xmlns:a16="http://schemas.microsoft.com/office/drawing/2014/main" val="2305047773"/>
                    </a:ext>
                  </a:extLst>
                </a:gridCol>
              </a:tblGrid>
              <a:tr h="356849">
                <a:tc>
                  <a:txBody>
                    <a:bodyPr/>
                    <a:lstStyle/>
                    <a:p>
                      <a:r>
                        <a:rPr lang="en-US" dirty="0"/>
                        <a:t>Staff/Inquiry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 Address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022414"/>
                  </a:ext>
                </a:extLst>
              </a:tr>
              <a:tr h="386587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+mn-lt"/>
                        </a:rPr>
                        <a:t>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pl-PL" sz="2000" b="1" dirty="0">
                          <a:solidFill>
                            <a:srgbClr val="3BA6FF"/>
                          </a:solidFill>
                          <a:latin typeface="+mn-l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VAVBAWAS/CO/IDES</a:t>
                      </a:r>
                      <a:endParaRPr lang="en-US" sz="2000" b="1" dirty="0">
                        <a:solidFill>
                          <a:srgbClr val="3BA6FF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554501"/>
                  </a:ext>
                </a:extLst>
              </a:tr>
              <a:tr h="386587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+mn-lt"/>
                        </a:rPr>
                        <a:t>BDD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3BA6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VAVBAWAS/CO/PREDISCHARGE</a:t>
                      </a:r>
                      <a:endParaRPr lang="en-US" sz="2000" b="1" dirty="0">
                        <a:solidFill>
                          <a:srgbClr val="3BA6FF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640873"/>
                  </a:ext>
                </a:extLst>
              </a:tr>
              <a:tr h="683961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+mn-lt"/>
                        </a:rPr>
                        <a:t>Contract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3BA6FF"/>
                          </a:solidFill>
                          <a:latin typeface="+mn-lt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VAVBAWAS/CO/Contract Examination Inquiries</a:t>
                      </a:r>
                      <a:endParaRPr lang="en-US" sz="2000" b="1" dirty="0">
                        <a:solidFill>
                          <a:srgbClr val="3BA6FF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064240"/>
                  </a:ext>
                </a:extLst>
              </a:tr>
              <a:tr h="556882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+mn-lt"/>
                        </a:rPr>
                        <a:t>Seattle DRAS </a:t>
                      </a:r>
                      <a:r>
                        <a:rPr lang="en-US" sz="2000" b="0" dirty="0">
                          <a:latin typeface="+mn-lt"/>
                          <a:ea typeface="Times New Roman" panose="02020603050405020304" pitchFamily="18" charset="0"/>
                        </a:rPr>
                        <a:t>General Inquiries </a:t>
                      </a:r>
                      <a:endParaRPr lang="en-US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>
                          <a:solidFill>
                            <a:srgbClr val="3BA6FF"/>
                          </a:solidFill>
                          <a:latin typeface="+mn-lt"/>
                          <a:ea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VAVBASEA/RO/DRAS</a:t>
                      </a:r>
                      <a:endParaRPr lang="en-US" sz="2000" b="1" u="none" dirty="0">
                        <a:solidFill>
                          <a:srgbClr val="3BA6FF"/>
                        </a:solidFill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165281"/>
                  </a:ext>
                </a:extLst>
              </a:tr>
              <a:tr h="683961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+mn-lt"/>
                        </a:rPr>
                        <a:t>Seattle DRAS Complex Medical Opinion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>
                          <a:solidFill>
                            <a:srgbClr val="3BA6FF"/>
                          </a:solidFill>
                          <a:latin typeface="+mn-lt"/>
                          <a:ea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VAVBASEA/RO/DES</a:t>
                      </a:r>
                      <a:endParaRPr lang="en-US" sz="2000" b="1" u="none" dirty="0">
                        <a:solidFill>
                          <a:srgbClr val="3BA6FF"/>
                        </a:solidFill>
                        <a:latin typeface="+mn-lt"/>
                      </a:endParaRPr>
                    </a:p>
                    <a:p>
                      <a:endParaRPr lang="en-US" sz="2000" b="1" u="none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581130"/>
                  </a:ext>
                </a:extLst>
              </a:tr>
              <a:tr h="10342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+mn-lt"/>
                        </a:rPr>
                        <a:t>Providence DRAS General Inquiries and Complex Medical Opinions Requests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>
                          <a:solidFill>
                            <a:srgbClr val="3BA6FF"/>
                          </a:solidFill>
                          <a:latin typeface="+mn-lt"/>
                          <a:ea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VAVBAPRO/RO/DRAS</a:t>
                      </a:r>
                      <a:endParaRPr lang="en-US" sz="2000" b="1" u="sng" dirty="0">
                        <a:solidFill>
                          <a:srgbClr val="3BA6FF"/>
                        </a:solidFill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718899"/>
                  </a:ext>
                </a:extLst>
              </a:tr>
              <a:tr h="683961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+mn-lt"/>
                        </a:rPr>
                        <a:t>Providence DRAS Navy and Marine Corps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>
                          <a:solidFill>
                            <a:srgbClr val="3BA6FF"/>
                          </a:solidFill>
                          <a:latin typeface="+mn-lt"/>
                          <a:ea typeface="Times New Roman" panose="02020603050405020304" pitchFamily="18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VAVBAPRO/RO/DES</a:t>
                      </a:r>
                      <a:endParaRPr lang="en-US" sz="2000" b="1" dirty="0">
                        <a:solidFill>
                          <a:srgbClr val="3BA6FF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47562"/>
                  </a:ext>
                </a:extLst>
              </a:tr>
              <a:tr h="386587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+mn-lt"/>
                        </a:rPr>
                        <a:t>Providence DRAS Air 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>
                          <a:solidFill>
                            <a:srgbClr val="3BA6FF"/>
                          </a:solidFill>
                          <a:latin typeface="+mn-lt"/>
                          <a:ea typeface="Times New Roman" panose="02020603050405020304" pitchFamily="18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VAVBAPRO/RO/DESAF</a:t>
                      </a:r>
                      <a:endParaRPr lang="en-US" sz="2000" b="1" dirty="0">
                        <a:solidFill>
                          <a:srgbClr val="3BA6FF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37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295923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BFA0006F7AD5D746B298D891BD9B5B40|-1554823660" UniqueId="7a4315aa-4077-476d-a052-de9e0e27754d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7</number>
                  <property>Created</property>
                  <propertyId>8c06beca-0777-48f7-91c7-6da68bc07b69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A0006F7AD5D746B298D891BD9B5B40" ma:contentTypeVersion="13" ma:contentTypeDescription="Create a new document." ma:contentTypeScope="" ma:versionID="06b522b2ac0aa0bb0e35a69986383f6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be7bbc6bf1e0fa5aacedfea28f66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9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0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 xmlns="http://schemas.microsoft.com/sharepoint/v3">2020-09-04T21:02:54+00:00</_dlc_ExpireDate>
  </documentManagement>
</p:properties>
</file>

<file path=customXml/itemProps1.xml><?xml version="1.0" encoding="utf-8"?>
<ds:datastoreItem xmlns:ds="http://schemas.openxmlformats.org/officeDocument/2006/customXml" ds:itemID="{54A23BFF-7912-41EB-A565-418836875DB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B792D3CB-2978-449B-B398-42A5861676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41FB5B-AAB7-43F8-BCFB-F0AC22CB14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993FA49-FC48-493C-94A2-B5BE0B839CF0}">
  <ds:schemaRefs>
    <ds:schemaRef ds:uri="http://purl.org/dc/elements/1.1/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10233</TotalTime>
  <Words>125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Myriad Pro</vt:lpstr>
      <vt:lpstr>10_Office Theme</vt:lpstr>
      <vt:lpstr>1_Custom Design</vt:lpstr>
      <vt:lpstr>Custom Design</vt:lpstr>
      <vt:lpstr>PowerPoint Presentation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MSC Virtual Training Contact Info and TMS ID PowerPoint Presentation</dc:title>
  <dc:creator>Department of Veterans Affairs, Veterans Benefits Administration, Compensation Service, STAFF</dc:creator>
  <cp:lastModifiedBy>Kathy Poole</cp:lastModifiedBy>
  <cp:revision>120</cp:revision>
  <cp:lastPrinted>2018-01-09T18:11:21Z</cp:lastPrinted>
  <dcterms:created xsi:type="dcterms:W3CDTF">2017-12-21T16:13:31Z</dcterms:created>
  <dcterms:modified xsi:type="dcterms:W3CDTF">2020-08-31T15:32:25Z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0x010100BFA0006F7AD5D746B298D891BD9B5B40</vt:lpwstr>
  </property>
  <property fmtid="{D5CDD505-2E9C-101B-9397-08002B2CF9AE}" pid="3" name="_dlc_policyId">
    <vt:lpwstr>0x010100BFA0006F7AD5D746B298D891BD9B5B40|-1554823660</vt:lpwstr>
  </property>
  <property fmtid="{D5CDD505-2E9C-101B-9397-08002B2CF9AE}" pid="4" name="ItemRetentionFormula">
    <vt:lpwstr>&lt;formula id="Microsoft.Office.RecordsManagement.PolicyFeatures.Expiration.Formula.BuiltIn"&gt;&lt;number&gt;7&lt;/number&gt;&lt;property&gt;Created&lt;/property&gt;&lt;propertyId&gt;8c06beca-0777-48f7-91c7-6da68bc07b69&lt;/propertyId&gt;&lt;period&gt;days&lt;/period&gt;&lt;/formula&gt;</vt:lpwstr>
  </property>
  <property fmtid="{D5CDD505-2E9C-101B-9397-08002B2CF9AE}" pid="5" name="Language">
    <vt:lpwstr>en</vt:lpwstr>
  </property>
  <property fmtid="{D5CDD505-2E9C-101B-9397-08002B2CF9AE}" pid="6" name="Type">
    <vt:lpwstr>Presentation</vt:lpwstr>
  </property>
</Properties>
</file>