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302" r:id="rId2"/>
    <p:sldId id="347" r:id="rId3"/>
    <p:sldId id="348" r:id="rId4"/>
    <p:sldId id="349" r:id="rId5"/>
    <p:sldId id="361" r:id="rId6"/>
    <p:sldId id="363" r:id="rId7"/>
    <p:sldId id="362" r:id="rId8"/>
    <p:sldId id="360" r:id="rId9"/>
    <p:sldId id="358" r:id="rId10"/>
    <p:sldId id="359" r:id="rId11"/>
    <p:sldId id="353" r:id="rId12"/>
    <p:sldId id="354" r:id="rId13"/>
    <p:sldId id="355" r:id="rId14"/>
    <p:sldId id="356" r:id="rId15"/>
    <p:sldId id="350" r:id="rId16"/>
    <p:sldId id="351"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lliams" initials="JDW" lastIdx="13" clrIdx="0">
    <p:extLst>
      <p:ext uri="{19B8F6BF-5375-455C-9EA6-DF929625EA0E}">
        <p15:presenceInfo xmlns:p15="http://schemas.microsoft.com/office/powerpoint/2012/main" userId="Jennifer Williams" providerId="None"/>
      </p:ext>
    </p:extLst>
  </p:cmAuthor>
  <p:cmAuthor id="2" name="Kondrak, Chelsey, VBAWASH" initials="KCV" lastIdx="38" clrIdx="1">
    <p:extLst>
      <p:ext uri="{19B8F6BF-5375-455C-9EA6-DF929625EA0E}">
        <p15:presenceInfo xmlns:p15="http://schemas.microsoft.com/office/powerpoint/2012/main" userId="S-1-5-21-1409082233-764733703-682003330-472082" providerId="AD"/>
      </p:ext>
    </p:extLst>
  </p:cmAuthor>
  <p:cmAuthor id="3" name="Kennell, Jon, VBABALT\ACAD" initials="KJV" lastIdx="9" clrIdx="2">
    <p:extLst>
      <p:ext uri="{19B8F6BF-5375-455C-9EA6-DF929625EA0E}">
        <p15:presenceInfo xmlns:p15="http://schemas.microsoft.com/office/powerpoint/2012/main" userId="S-1-5-21-1409082233-764733703-682003330-478134" providerId="AD"/>
      </p:ext>
    </p:extLst>
  </p:cmAuthor>
  <p:cmAuthor id="4" name="Office of Administrative Review" initials="OAR" lastIdx="8" clrIdx="3">
    <p:extLst>
      <p:ext uri="{19B8F6BF-5375-455C-9EA6-DF929625EA0E}">
        <p15:presenceInfo xmlns:p15="http://schemas.microsoft.com/office/powerpoint/2012/main" userId="Office of Administrative Review" providerId="None"/>
      </p:ext>
    </p:extLst>
  </p:cmAuthor>
  <p:cmAuthor id="5" name="OAR" initials="OAR" lastIdx="8" clrIdx="4">
    <p:extLst>
      <p:ext uri="{19B8F6BF-5375-455C-9EA6-DF929625EA0E}">
        <p15:presenceInfo xmlns:p15="http://schemas.microsoft.com/office/powerpoint/2012/main" userId="OA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a:srgbClr val="5D7B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76252" autoAdjust="0"/>
  </p:normalViewPr>
  <p:slideViewPr>
    <p:cSldViewPr snapToGrid="0">
      <p:cViewPr varScale="1">
        <p:scale>
          <a:sx n="84" d="100"/>
          <a:sy n="84" d="100"/>
        </p:scale>
        <p:origin x="708" y="84"/>
      </p:cViewPr>
      <p:guideLst/>
    </p:cSldViewPr>
  </p:slideViewPr>
  <p:notesTextViewPr>
    <p:cViewPr>
      <p:scale>
        <a:sx n="100" d="100"/>
        <a:sy n="100" d="100"/>
      </p:scale>
      <p:origin x="0" y="0"/>
    </p:cViewPr>
  </p:notesTextViewPr>
  <p:notesViewPr>
    <p:cSldViewPr snapToGrid="0">
      <p:cViewPr varScale="1">
        <p:scale>
          <a:sx n="54" d="100"/>
          <a:sy n="54" d="100"/>
        </p:scale>
        <p:origin x="287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B550D5-3064-4B35-9B20-FE4E0F859721}" type="datetimeFigureOut">
              <a:rPr lang="en-US" smtClean="0"/>
              <a:t>8/27/2020</a:t>
            </a:fld>
            <a:endParaRPr lang="en-US"/>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DB2E0F6-EA46-4FA0-899E-3683BB7A698B}" type="slidenum">
              <a:rPr lang="en-US" smtClean="0"/>
              <a:t>‹#›</a:t>
            </a:fld>
            <a:endParaRPr lang="en-US"/>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6BF7689-9446-46DC-863F-6232E9EFF4BC}" type="datetimeFigureOut">
              <a:rPr lang="en-US" smtClean="0"/>
              <a:t>8/27/2020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5C6998-EDEF-4A05-9E82-FF9216FA3557}" type="slidenum">
              <a:rPr lang="en-US" smtClean="0"/>
              <a:t>‹#›</a:t>
            </a:fld>
            <a:endParaRPr lang="en-US"/>
          </a:p>
        </p:txBody>
      </p:sp>
    </p:spTree>
    <p:extLst>
      <p:ext uri="{BB962C8B-B14F-4D97-AF65-F5344CB8AC3E}">
        <p14:creationId xmlns:p14="http://schemas.microsoft.com/office/powerpoint/2010/main" val="283833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Course Description:</a:t>
            </a: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a:t>This course teaches the proper procedures for determining dates of receipt of claims impacted by COVID-19.</a:t>
            </a:r>
            <a:endParaRPr lang="en-US" u="sng" dirty="0"/>
          </a:p>
        </p:txBody>
      </p:sp>
      <p:sp>
        <p:nvSpPr>
          <p:cNvPr id="4" name="Slide Number Placeholder 3"/>
          <p:cNvSpPr>
            <a:spLocks noGrp="1"/>
          </p:cNvSpPr>
          <p:nvPr>
            <p:ph type="sldNum" sz="quarter" idx="5"/>
          </p:nvPr>
        </p:nvSpPr>
        <p:spPr/>
        <p:txBody>
          <a:bodyPr/>
          <a:lstStyle/>
          <a:p>
            <a:fld id="{8C5C6998-EDEF-4A05-9E82-FF9216FA3557}" type="slidenum">
              <a:rPr lang="en-US" smtClean="0"/>
              <a:t>1</a:t>
            </a:fld>
            <a:endParaRPr lang="en-US" dirty="0"/>
          </a:p>
        </p:txBody>
      </p:sp>
    </p:spTree>
    <p:extLst>
      <p:ext uri="{BB962C8B-B14F-4D97-AF65-F5344CB8AC3E}">
        <p14:creationId xmlns:p14="http://schemas.microsoft.com/office/powerpoint/2010/main" val="333389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25000" dirty="0"/>
          </a:p>
        </p:txBody>
      </p:sp>
      <p:sp>
        <p:nvSpPr>
          <p:cNvPr id="4" name="Slide Number Placeholder 3"/>
          <p:cNvSpPr>
            <a:spLocks noGrp="1"/>
          </p:cNvSpPr>
          <p:nvPr>
            <p:ph type="sldNum" sz="quarter" idx="5"/>
          </p:nvPr>
        </p:nvSpPr>
        <p:spPr/>
        <p:txBody>
          <a:bodyPr/>
          <a:lstStyle/>
          <a:p>
            <a:fld id="{8C5C6998-EDEF-4A05-9E82-FF9216FA3557}" type="slidenum">
              <a:rPr lang="en-US" smtClean="0"/>
              <a:t>10</a:t>
            </a:fld>
            <a:endParaRPr lang="en-US"/>
          </a:p>
        </p:txBody>
      </p:sp>
    </p:spTree>
    <p:extLst>
      <p:ext uri="{BB962C8B-B14F-4D97-AF65-F5344CB8AC3E}">
        <p14:creationId xmlns:p14="http://schemas.microsoft.com/office/powerpoint/2010/main" val="3640936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11</a:t>
            </a:fld>
            <a:endParaRPr lang="en-US"/>
          </a:p>
        </p:txBody>
      </p:sp>
    </p:spTree>
    <p:extLst>
      <p:ext uri="{BB962C8B-B14F-4D97-AF65-F5344CB8AC3E}">
        <p14:creationId xmlns:p14="http://schemas.microsoft.com/office/powerpoint/2010/main" val="2590732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12</a:t>
            </a:fld>
            <a:endParaRPr lang="en-US"/>
          </a:p>
        </p:txBody>
      </p:sp>
    </p:spTree>
    <p:extLst>
      <p:ext uri="{BB962C8B-B14F-4D97-AF65-F5344CB8AC3E}">
        <p14:creationId xmlns:p14="http://schemas.microsoft.com/office/powerpoint/2010/main" val="99879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13</a:t>
            </a:fld>
            <a:endParaRPr lang="en-US"/>
          </a:p>
        </p:txBody>
      </p:sp>
    </p:spTree>
    <p:extLst>
      <p:ext uri="{BB962C8B-B14F-4D97-AF65-F5344CB8AC3E}">
        <p14:creationId xmlns:p14="http://schemas.microsoft.com/office/powerpoint/2010/main" val="2965175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14</a:t>
            </a:fld>
            <a:endParaRPr lang="en-US"/>
          </a:p>
        </p:txBody>
      </p:sp>
    </p:spTree>
    <p:extLst>
      <p:ext uri="{BB962C8B-B14F-4D97-AF65-F5344CB8AC3E}">
        <p14:creationId xmlns:p14="http://schemas.microsoft.com/office/powerpoint/2010/main" val="427611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As stated in the beginning of the training, the lesson objectives were to:</a:t>
            </a:r>
          </a:p>
          <a:p>
            <a:pPr marL="171450" indent="-171450">
              <a:buFont typeface="Arial" panose="020B0604020202020204" pitchFamily="34" charset="0"/>
              <a:buChar char="•"/>
            </a:pPr>
            <a:r>
              <a:rPr lang="en-US" dirty="0"/>
              <a:t>Recognize and act on claims impacted by Policy Letter 20-02:  Novel Coronavirus (COVD-19) Claims and Appeals Processing Guidance.</a:t>
            </a:r>
          </a:p>
          <a:p>
            <a:pPr marL="171450" indent="-171450">
              <a:buFont typeface="Arial" panose="020B0604020202020204" pitchFamily="34" charset="0"/>
              <a:buChar char="•"/>
            </a:pPr>
            <a:r>
              <a:rPr lang="en-US" dirty="0"/>
              <a:t>Determine date of claim for claims with a postmark</a:t>
            </a:r>
          </a:p>
          <a:p>
            <a:pPr marL="171450" indent="-171450">
              <a:buFont typeface="Arial" panose="020B0604020202020204" pitchFamily="34" charset="0"/>
              <a:buChar char="•"/>
            </a:pPr>
            <a:r>
              <a:rPr lang="en-US" dirty="0"/>
              <a:t>Determine date of claim for claims without a postmark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i="0" u="none" dirty="0">
              <a:solidFill>
                <a:srgbClr val="002060"/>
              </a:solidFill>
              <a:latin typeface="Myriad Pro"/>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i="0" u="none" dirty="0">
                <a:solidFill>
                  <a:srgbClr val="002060"/>
                </a:solidFill>
                <a:latin typeface="Myriad Pro"/>
                <a:cs typeface="Times New Roman" panose="02020603050405020304" pitchFamily="18" charset="0"/>
              </a:rPr>
              <a:t>We discussed this objectives today through the following slides:</a:t>
            </a:r>
          </a:p>
          <a:p>
            <a:pPr marL="171450" indent="-171450">
              <a:buFont typeface="Arial" panose="020B0604020202020204" pitchFamily="34" charset="0"/>
              <a:buChar char="•"/>
            </a:pPr>
            <a:r>
              <a:rPr lang="en-US" dirty="0"/>
              <a:t>Policy Letter 20-02 and Use of Postmarks</a:t>
            </a:r>
          </a:p>
          <a:p>
            <a:pPr marL="171450" indent="-171450">
              <a:buFont typeface="Arial" panose="020B0604020202020204" pitchFamily="34" charset="0"/>
              <a:buChar char="•"/>
            </a:pPr>
            <a:r>
              <a:rPr lang="en-US" dirty="0"/>
              <a:t>Postmark vs. Effective Date</a:t>
            </a:r>
          </a:p>
          <a:p>
            <a:pPr marL="171450" indent="-171450">
              <a:buFont typeface="Arial" panose="020B0604020202020204" pitchFamily="34" charset="0"/>
              <a:buChar char="•"/>
            </a:pPr>
            <a:r>
              <a:rPr lang="en-US" dirty="0"/>
              <a:t>No Postmark But Scan Date Available</a:t>
            </a:r>
          </a:p>
          <a:p>
            <a:pPr marL="171450" indent="-171450">
              <a:buFont typeface="Arial" panose="020B0604020202020204" pitchFamily="34" charset="0"/>
              <a:buChar char="•"/>
            </a:pPr>
            <a:r>
              <a:rPr lang="en-US" dirty="0"/>
              <a:t>Exceptions to the “10-Day” Rule</a:t>
            </a:r>
            <a:endParaRPr lang="en-US" sz="1200" i="0" u="none" dirty="0">
              <a:solidFill>
                <a:srgbClr val="002060"/>
              </a:solidFill>
              <a:latin typeface="Myriad Pro"/>
              <a:cs typeface="Times New Roman" panose="02020603050405020304" pitchFamily="18" charset="0"/>
            </a:endParaRPr>
          </a:p>
          <a:p>
            <a:pPr marL="0" indent="0">
              <a:buFont typeface="Arial" panose="020B0604020202020204" pitchFamily="34" charset="0"/>
              <a:buNone/>
            </a:pPr>
            <a:endParaRPr lang="en-US" dirty="0"/>
          </a:p>
          <a:p>
            <a:pPr marL="0" indent="0">
              <a:buFont typeface="Arial" panose="020B0604020202020204" pitchFamily="34" charset="0"/>
              <a:buNone/>
            </a:pPr>
            <a:r>
              <a:rPr lang="en-US" dirty="0"/>
              <a:t>Are there any additional questions?</a:t>
            </a:r>
          </a:p>
        </p:txBody>
      </p:sp>
      <p:sp>
        <p:nvSpPr>
          <p:cNvPr id="4" name="Slide Number Placeholder 3"/>
          <p:cNvSpPr>
            <a:spLocks noGrp="1"/>
          </p:cNvSpPr>
          <p:nvPr>
            <p:ph type="sldNum" sz="quarter" idx="5"/>
          </p:nvPr>
        </p:nvSpPr>
        <p:spPr/>
        <p:txBody>
          <a:bodyPr/>
          <a:lstStyle/>
          <a:p>
            <a:fld id="{8C5C6998-EDEF-4A05-9E82-FF9216FA3557}" type="slidenum">
              <a:rPr lang="en-US" smtClean="0"/>
              <a:t>15</a:t>
            </a:fld>
            <a:endParaRPr lang="en-US"/>
          </a:p>
        </p:txBody>
      </p:sp>
    </p:spTree>
    <p:extLst>
      <p:ext uri="{BB962C8B-B14F-4D97-AF65-F5344CB8AC3E}">
        <p14:creationId xmlns:p14="http://schemas.microsoft.com/office/powerpoint/2010/main" val="2221647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a:solidFill>
                  <a:srgbClr val="002060"/>
                </a:solidFill>
                <a:latin typeface="Myriad Pro"/>
                <a:cs typeface="Times New Roman" panose="02020603050405020304" pitchFamily="18" charset="0"/>
              </a:rPr>
              <a:t>Instructor Notes:</a:t>
            </a:r>
          </a:p>
          <a:p>
            <a:endParaRPr lang="en-US"/>
          </a:p>
          <a:p>
            <a:r>
              <a:rPr lang="en-US"/>
              <a:t>An assessment and satisfaction survey have been assigned to you in TMS.  Completing both will allow you to receive credit for this training.</a:t>
            </a:r>
          </a:p>
        </p:txBody>
      </p:sp>
      <p:sp>
        <p:nvSpPr>
          <p:cNvPr id="4" name="Slide Number Placeholder 3"/>
          <p:cNvSpPr>
            <a:spLocks noGrp="1"/>
          </p:cNvSpPr>
          <p:nvPr>
            <p:ph type="sldNum" sz="quarter" idx="5"/>
          </p:nvPr>
        </p:nvSpPr>
        <p:spPr/>
        <p:txBody>
          <a:bodyPr/>
          <a:lstStyle/>
          <a:p>
            <a:fld id="{8C5C6998-EDEF-4A05-9E82-FF9216FA3557}" type="slidenum">
              <a:rPr lang="en-US" smtClean="0"/>
              <a:t>16</a:t>
            </a:fld>
            <a:endParaRPr lang="en-US"/>
          </a:p>
        </p:txBody>
      </p:sp>
    </p:spTree>
    <p:extLst>
      <p:ext uri="{BB962C8B-B14F-4D97-AF65-F5344CB8AC3E}">
        <p14:creationId xmlns:p14="http://schemas.microsoft.com/office/powerpoint/2010/main" val="3709902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At the end of this training, learners will be able to:</a:t>
            </a:r>
          </a:p>
          <a:p>
            <a:pPr marL="285750" indent="-285750" defTabSz="931774">
              <a:buFont typeface="Arial" panose="020B0604020202020204" pitchFamily="34" charset="0"/>
              <a:buChar char="•"/>
              <a:defRPr/>
            </a:pPr>
            <a:r>
              <a:rPr lang="en-US" sz="1200" u="none" dirty="0">
                <a:solidFill>
                  <a:srgbClr val="002060"/>
                </a:solidFill>
                <a:latin typeface="Myriad Pro"/>
                <a:cs typeface="Times New Roman" panose="02020603050405020304" pitchFamily="18" charset="0"/>
              </a:rPr>
              <a:t>Recognize and take action on claims impacted by Policy Letter 20-02:  Novel Coronavirus (COVID-19) Claims and Appeals Processing Guidance.</a:t>
            </a:r>
          </a:p>
          <a:p>
            <a:pPr marL="285750" indent="-285750" defTabSz="931774">
              <a:buFont typeface="Arial" panose="020B0604020202020204" pitchFamily="34" charset="0"/>
              <a:buChar char="•"/>
              <a:defRPr/>
            </a:pPr>
            <a:r>
              <a:rPr lang="en-US" sz="1200" u="none" dirty="0">
                <a:solidFill>
                  <a:srgbClr val="002060"/>
                </a:solidFill>
                <a:latin typeface="Myriad Pro"/>
                <a:cs typeface="Times New Roman" panose="02020603050405020304" pitchFamily="18" charset="0"/>
              </a:rPr>
              <a:t>Determine date of receipt for claims with a postmark</a:t>
            </a:r>
          </a:p>
          <a:p>
            <a:pPr marL="285750" indent="-285750" defTabSz="931774">
              <a:buFont typeface="Arial" panose="020B0604020202020204" pitchFamily="34" charset="0"/>
              <a:buChar char="•"/>
              <a:defRPr/>
            </a:pPr>
            <a:r>
              <a:rPr lang="en-US" sz="1200" u="none" dirty="0">
                <a:solidFill>
                  <a:srgbClr val="002060"/>
                </a:solidFill>
                <a:latin typeface="Myriad Pro"/>
                <a:cs typeface="Times New Roman" panose="02020603050405020304" pitchFamily="18" charset="0"/>
              </a:rPr>
              <a:t>Determine date of receipt for claims without a postmark</a:t>
            </a:r>
          </a:p>
          <a:p>
            <a:pPr marL="0" indent="0" defTabSz="931774">
              <a:buFont typeface="Arial" panose="020B0604020202020204" pitchFamily="34" charset="0"/>
              <a:buNone/>
              <a:defRPr/>
            </a:pPr>
            <a:endParaRPr lang="en-US" sz="1200" u="none" dirty="0">
              <a:solidFill>
                <a:srgbClr val="002060"/>
              </a:solidFill>
              <a:latin typeface="Myriad Pro"/>
              <a:cs typeface="Times New Roman" panose="02020603050405020304" pitchFamily="18" charset="0"/>
            </a:endParaRPr>
          </a:p>
          <a:p>
            <a:pPr marL="0" indent="0" defTabSz="931774">
              <a:buFont typeface="Arial" panose="020B0604020202020204" pitchFamily="34" charset="0"/>
              <a:buNone/>
              <a:defRPr/>
            </a:pPr>
            <a:endParaRPr lang="en-US" sz="1200" u="none" dirty="0">
              <a:solidFill>
                <a:srgbClr val="002060"/>
              </a:solidFill>
              <a:latin typeface="Myriad Pro"/>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a:t>
            </a:fld>
            <a:endParaRPr lang="en-US" dirty="0"/>
          </a:p>
        </p:txBody>
      </p:sp>
    </p:spTree>
    <p:extLst>
      <p:ext uri="{BB962C8B-B14F-4D97-AF65-F5344CB8AC3E}">
        <p14:creationId xmlns:p14="http://schemas.microsoft.com/office/powerpoint/2010/main" val="2177384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Explain: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Policy Letter 20-02: Novel Coronavirus (COVID-19) Claims and Appeals Processing Guidance, was developed and implemented in response the COVID-19 pandemic.  On April 20, 2020, the VA published a notice in the Federal Register entitled, “Disruption of Mail Service”.  Both the Policy Letter and the update to the Federal Register provides temporary guidance to ensure claimants are fairly dealt with when considering Federal, state, and local restrictions on access to public buildings and record depositories.  This Policy Letter is consistent with VBA’s broad and liberal approach to claims processing and benefit entitlement decisions, and has its roots in 38 CFR 3.1(r</a:t>
            </a:r>
            <a:r>
              <a:rPr lang="en-US" dirty="0">
                <a:highlight>
                  <a:srgbClr val="FFFF00"/>
                </a:highlight>
              </a:rPr>
              <a:t>), </a:t>
            </a:r>
            <a:r>
              <a:rPr lang="en-US" dirty="0"/>
              <a:t>which authorizes VBA to create exceptions to its date of receipt procedures after the disruption of its normal channels of correspondence.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38 CFR 3.1(r) allows for the Under Secretary for Benefits to accept, among other items, the postmark date of correspondence to fulfill date of receipt requirements.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postmark serves as date of receipt and potential date of entitlement for impacted cases.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VBMS claim note must be added stating “COVID-19 postmark accepted”</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3</a:t>
            </a:fld>
            <a:endParaRPr lang="en-US" dirty="0"/>
          </a:p>
        </p:txBody>
      </p:sp>
    </p:spTree>
    <p:extLst>
      <p:ext uri="{BB962C8B-B14F-4D97-AF65-F5344CB8AC3E}">
        <p14:creationId xmlns:p14="http://schemas.microsoft.com/office/powerpoint/2010/main" val="2275505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Explain:</a:t>
            </a:r>
          </a:p>
          <a:p>
            <a:endParaRPr lang="en-US" dirty="0"/>
          </a:p>
          <a:p>
            <a:r>
              <a:rPr lang="en-US" dirty="0"/>
              <a:t>When the document has a postmark or a date stamp by the United States Postal Service or other mail carriers, the date of receipt is the date of the postmark or date stamp.  </a:t>
            </a:r>
          </a:p>
          <a:p>
            <a:endParaRPr lang="en-US" dirty="0"/>
          </a:p>
          <a:p>
            <a:r>
              <a:rPr lang="en-US" dirty="0"/>
              <a:t>Stress:</a:t>
            </a:r>
          </a:p>
          <a:p>
            <a:endParaRPr lang="en-US" dirty="0"/>
          </a:p>
          <a:p>
            <a:r>
              <a:rPr lang="en-US" dirty="0"/>
              <a:t>Claims processors are still required to consider other effective or entitlement date policies that may apply.  The effective date may or may not be the same as the postmark/date stamp date.</a:t>
            </a:r>
          </a:p>
        </p:txBody>
      </p:sp>
      <p:sp>
        <p:nvSpPr>
          <p:cNvPr id="4" name="Slide Number Placeholder 3"/>
          <p:cNvSpPr>
            <a:spLocks noGrp="1"/>
          </p:cNvSpPr>
          <p:nvPr>
            <p:ph type="sldNum" sz="quarter" idx="5"/>
          </p:nvPr>
        </p:nvSpPr>
        <p:spPr/>
        <p:txBody>
          <a:bodyPr/>
          <a:lstStyle/>
          <a:p>
            <a:fld id="{8C5C6998-EDEF-4A05-9E82-FF9216FA3557}" type="slidenum">
              <a:rPr lang="en-US" smtClean="0"/>
              <a:t>4</a:t>
            </a:fld>
            <a:endParaRPr lang="en-US" dirty="0"/>
          </a:p>
        </p:txBody>
      </p:sp>
    </p:spTree>
    <p:extLst>
      <p:ext uri="{BB962C8B-B14F-4D97-AF65-F5344CB8AC3E}">
        <p14:creationId xmlns:p14="http://schemas.microsoft.com/office/powerpoint/2010/main" val="4216055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Explain:</a:t>
            </a:r>
          </a:p>
          <a:p>
            <a:endParaRPr lang="en-US" dirty="0"/>
          </a:p>
          <a:p>
            <a:pPr marL="0" indent="0">
              <a:buNone/>
            </a:pPr>
            <a:r>
              <a:rPr lang="en-US" sz="1200" dirty="0"/>
              <a:t>Handling correspondence to determine the date of receipt will depend on the date stamp or Claims Intake Center COVID-19 watermark.  There are two separate processing requirements for impacted correspondence.  August 27, 2020 determines how the correspondence is handled.</a:t>
            </a:r>
          </a:p>
          <a:p>
            <a:pPr>
              <a:buFont typeface="Arial" panose="020B0604020202020204" pitchFamily="34" charset="0"/>
              <a:buChar char="•"/>
            </a:pPr>
            <a:r>
              <a:rPr lang="en-US" sz="1200" dirty="0"/>
              <a:t>If the correspondence has no postmark and bears a VA date stamp or Claims Intake Center COVID-19 watermark dated on or after March 1, 2020 but on or before August 26, 2020, it is considered to have been received on February 29, 2020</a:t>
            </a:r>
          </a:p>
          <a:p>
            <a:pPr>
              <a:buFont typeface="Arial" panose="020B0604020202020204" pitchFamily="34" charset="0"/>
              <a:buChar char="•"/>
            </a:pPr>
            <a:r>
              <a:rPr lang="en-US" sz="1200" dirty="0"/>
              <a:t>If the correspondence has no postmark and bears a VA date stamp or Claims Intake Center COVID-19 watermark dated on or after August 27, 2020, it is considered to have been received 10 calendar days prior to the date stamp or watermark</a:t>
            </a:r>
            <a:endParaRPr lang="en-US" dirty="0"/>
          </a:p>
          <a:p>
            <a:endParaRPr lang="en-US" dirty="0"/>
          </a:p>
          <a:p>
            <a:r>
              <a:rPr lang="en-US" dirty="0"/>
              <a:t>This liberal construct of date of receipt does not apply if assigning the date of receipt in this manner would be clearly erroneous, as explained in the next slide.</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5</a:t>
            </a:fld>
            <a:endParaRPr lang="en-US"/>
          </a:p>
        </p:txBody>
      </p:sp>
    </p:spTree>
    <p:extLst>
      <p:ext uri="{BB962C8B-B14F-4D97-AF65-F5344CB8AC3E}">
        <p14:creationId xmlns:p14="http://schemas.microsoft.com/office/powerpoint/2010/main" val="3832367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Explain:</a:t>
            </a:r>
          </a:p>
          <a:p>
            <a:endParaRPr lang="en-US" dirty="0"/>
          </a:p>
          <a:p>
            <a:r>
              <a:rPr lang="en-US" dirty="0"/>
              <a:t>On August 27, 2020, the Federal Register was updated to reflect a “10 calendar day rule” for correspondence received without a postmark, but with a VA date stamp or a Claims Intake Center COVID-19 watermark.  This update to the Federal Register accounts for the length of the pandemic and more accurately reflects handling time of correspondence sent through the United States Postal Service and commercial shipping companies.</a:t>
            </a:r>
            <a:endParaRPr lang="en-US" sz="1200" kern="1200" dirty="0">
              <a:solidFill>
                <a:schemeClr val="tx1"/>
              </a:solidFill>
              <a:effectLst/>
              <a:latin typeface="+mn-lt"/>
              <a:ea typeface="+mn-ea"/>
              <a:cs typeface="+mn-cs"/>
            </a:endParaRPr>
          </a:p>
          <a:p>
            <a:endParaRPr lang="en-US" dirty="0"/>
          </a:p>
          <a:p>
            <a:r>
              <a:rPr lang="en-US" dirty="0"/>
              <a:t>The 10th day is the scan date and the date of receipt is counted backward from that point by calendar days.  Day “0” is the date of receipt.  The easiest way to arrive at the date of receipt is to subtract 10 from date of the scanning.  </a:t>
            </a:r>
          </a:p>
          <a:p>
            <a:endParaRPr lang="en-US" dirty="0"/>
          </a:p>
          <a:p>
            <a:r>
              <a:rPr lang="en-US" dirty="0"/>
              <a:t>This liberal construct of date of receipt does not apply if assigning the date of receipt in this manner would be clearly erroneous, as explained in the next slide.</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6</a:t>
            </a:fld>
            <a:endParaRPr lang="en-US"/>
          </a:p>
        </p:txBody>
      </p:sp>
    </p:spTree>
    <p:extLst>
      <p:ext uri="{BB962C8B-B14F-4D97-AF65-F5344CB8AC3E}">
        <p14:creationId xmlns:p14="http://schemas.microsoft.com/office/powerpoint/2010/main" val="1208459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Explain:</a:t>
            </a:r>
          </a:p>
          <a:p>
            <a:endParaRPr lang="en-US" dirty="0"/>
          </a:p>
          <a:p>
            <a:r>
              <a:rPr lang="en-US" dirty="0"/>
              <a:t>If there is no postmark or USPS date stamp, but the items have a VA date stamp or Claims Intake Center COVID-19 watermark, the date of receipt will be 10 calendar days prior to scan date, unless an erroneous date of receipt results.   In such cases, handle the document consistent with M21-1, III.ii.1.C.1.b, Handling Documents Processed Without a Date Stamp.</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7</a:t>
            </a:fld>
            <a:endParaRPr lang="en-US"/>
          </a:p>
        </p:txBody>
      </p:sp>
    </p:spTree>
    <p:extLst>
      <p:ext uri="{BB962C8B-B14F-4D97-AF65-F5344CB8AC3E}">
        <p14:creationId xmlns:p14="http://schemas.microsoft.com/office/powerpoint/2010/main" val="3106897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Explain:</a:t>
            </a:r>
          </a:p>
          <a:p>
            <a:endParaRPr lang="en-US" dirty="0"/>
          </a:p>
          <a:p>
            <a:r>
              <a:rPr lang="en-US" dirty="0"/>
              <a:t>In some cases, a Federal agency can act as an agent and, based on their date stamp, assign an earlier date of receipt.  For example, see:</a:t>
            </a:r>
          </a:p>
          <a:p>
            <a:endParaRPr lang="en-US" dirty="0"/>
          </a:p>
          <a:p>
            <a:pPr marL="171450" indent="-171450">
              <a:buFont typeface="Arial" panose="020B0604020202020204" pitchFamily="34" charset="0"/>
              <a:buChar char="•"/>
            </a:pPr>
            <a:r>
              <a:rPr lang="en-US" dirty="0"/>
              <a:t>38 CFR 3.108, State Department as agent of Department of Veterans Affairs</a:t>
            </a:r>
          </a:p>
          <a:p>
            <a:pPr marL="171450" indent="-171450">
              <a:buFont typeface="Arial" panose="020B0604020202020204" pitchFamily="34" charset="0"/>
              <a:buChar char="•"/>
            </a:pPr>
            <a:r>
              <a:rPr lang="en-US" dirty="0"/>
              <a:t>38 CFR 3.153, Claims filed with Social Security</a:t>
            </a:r>
          </a:p>
          <a:p>
            <a:pPr marL="171450" indent="-171450">
              <a:buFont typeface="Arial" panose="020B0604020202020204" pitchFamily="34" charset="0"/>
              <a:buChar char="•"/>
            </a:pPr>
            <a:r>
              <a:rPr lang="en-US" dirty="0"/>
              <a:t>38 CFR 3.201, Exchange of evidence; Social Security and Department of Veterans Affairs</a:t>
            </a:r>
          </a:p>
        </p:txBody>
      </p:sp>
      <p:sp>
        <p:nvSpPr>
          <p:cNvPr id="4" name="Slide Number Placeholder 3"/>
          <p:cNvSpPr>
            <a:spLocks noGrp="1"/>
          </p:cNvSpPr>
          <p:nvPr>
            <p:ph type="sldNum" sz="quarter" idx="5"/>
          </p:nvPr>
        </p:nvSpPr>
        <p:spPr/>
        <p:txBody>
          <a:bodyPr/>
          <a:lstStyle/>
          <a:p>
            <a:fld id="{8C5C6998-EDEF-4A05-9E82-FF9216FA3557}" type="slidenum">
              <a:rPr lang="en-US" smtClean="0"/>
              <a:t>8</a:t>
            </a:fld>
            <a:endParaRPr lang="en-US"/>
          </a:p>
        </p:txBody>
      </p:sp>
    </p:spTree>
    <p:extLst>
      <p:ext uri="{BB962C8B-B14F-4D97-AF65-F5344CB8AC3E}">
        <p14:creationId xmlns:p14="http://schemas.microsoft.com/office/powerpoint/2010/main" val="1503466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25000" dirty="0">
              <a:latin typeface="+mj-lt"/>
            </a:endParaRPr>
          </a:p>
        </p:txBody>
      </p:sp>
      <p:sp>
        <p:nvSpPr>
          <p:cNvPr id="4" name="Slide Number Placeholder 3"/>
          <p:cNvSpPr>
            <a:spLocks noGrp="1"/>
          </p:cNvSpPr>
          <p:nvPr>
            <p:ph type="sldNum" sz="quarter" idx="5"/>
          </p:nvPr>
        </p:nvSpPr>
        <p:spPr/>
        <p:txBody>
          <a:bodyPr/>
          <a:lstStyle/>
          <a:p>
            <a:fld id="{8C5C6998-EDEF-4A05-9E82-FF9216FA3557}" type="slidenum">
              <a:rPr lang="en-US" smtClean="0"/>
              <a:t>9</a:t>
            </a:fld>
            <a:endParaRPr lang="en-US"/>
          </a:p>
        </p:txBody>
      </p:sp>
    </p:spTree>
    <p:extLst>
      <p:ext uri="{BB962C8B-B14F-4D97-AF65-F5344CB8AC3E}">
        <p14:creationId xmlns:p14="http://schemas.microsoft.com/office/powerpoint/2010/main" val="13544074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87725"/>
            <a:ext cx="10363200" cy="1470025"/>
          </a:xfrm>
        </p:spPr>
        <p:txBody>
          <a:bodyPr/>
          <a:lstStyle>
            <a:lvl1pPr>
              <a:defRPr b="1" i="1">
                <a:solidFill>
                  <a:srgbClr val="002F56"/>
                </a:solidFill>
                <a:latin typeface="Myriad Pro"/>
              </a:defRPr>
            </a:lvl1pPr>
          </a:lstStyle>
          <a:p>
            <a:r>
              <a:rPr lang="en-US" dirty="0"/>
              <a:t>Click to edit Master title style</a:t>
            </a:r>
          </a:p>
        </p:txBody>
      </p:sp>
      <p:sp>
        <p:nvSpPr>
          <p:cNvPr id="3" name="Subtitle 2"/>
          <p:cNvSpPr>
            <a:spLocks noGrp="1"/>
          </p:cNvSpPr>
          <p:nvPr>
            <p:ph type="subTitle" idx="1"/>
          </p:nvPr>
        </p:nvSpPr>
        <p:spPr>
          <a:xfrm>
            <a:off x="1828800" y="4278088"/>
            <a:ext cx="8534400" cy="1752600"/>
          </a:xfrm>
        </p:spPr>
        <p:txBody>
          <a:bodyPr/>
          <a:lstStyle>
            <a:lvl1pPr marL="0" indent="0" algn="ctr">
              <a:buNone/>
              <a:defRPr>
                <a:solidFill>
                  <a:schemeClr val="tx1">
                    <a:tint val="75000"/>
                  </a:schemeClr>
                </a:solidFill>
                <a:latin typeface="Myriad Pro" panose="020B050303040302020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a:solidFill>
                  <a:srgbClr val="C00000"/>
                </a:solidFill>
              </a:rPr>
              <a:t>FOR VA INTERNAL USE ONLY</a:t>
            </a:r>
          </a:p>
        </p:txBody>
      </p:sp>
      <p:pic>
        <p:nvPicPr>
          <p:cNvPr id="8" name="Picture 7" descr="A picture containing clock&#10;&#10;Description automatically generated">
            <a:extLst>
              <a:ext uri="{FF2B5EF4-FFF2-40B4-BE49-F238E27FC236}">
                <a16:creationId xmlns:a16="http://schemas.microsoft.com/office/drawing/2014/main" id="{74700A65-D2EC-4714-9893-54AD1C9904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8572" y="701887"/>
            <a:ext cx="2890055" cy="1797827"/>
          </a:xfrm>
          <a:prstGeom prst="rect">
            <a:avLst/>
          </a:prstGeom>
        </p:spPr>
      </p:pic>
    </p:spTree>
    <p:extLst>
      <p:ext uri="{BB962C8B-B14F-4D97-AF65-F5344CB8AC3E}">
        <p14:creationId xmlns:p14="http://schemas.microsoft.com/office/powerpoint/2010/main" val="361695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lvl1pPr>
              <a:defRPr>
                <a:solidFill>
                  <a:srgbClr val="002F56"/>
                </a:solidFill>
                <a:latin typeface="Myriad Pro" panose="020B0503030403020204"/>
              </a:defRPr>
            </a:lvl1pPr>
            <a:lvl2pPr>
              <a:defRPr>
                <a:solidFill>
                  <a:srgbClr val="002F56"/>
                </a:solidFill>
                <a:latin typeface="Myriad Pro" panose="020B0503030403020204"/>
              </a:defRPr>
            </a:lvl2pPr>
            <a:lvl3pPr>
              <a:defRPr>
                <a:solidFill>
                  <a:srgbClr val="002F56"/>
                </a:solidFill>
                <a:latin typeface="Myriad Pro" panose="020B0503030403020204"/>
              </a:defRPr>
            </a:lvl3pPr>
            <a:lvl4pPr>
              <a:defRPr>
                <a:solidFill>
                  <a:srgbClr val="002F56"/>
                </a:solidFill>
                <a:latin typeface="Myriad Pro" panose="020B0503030403020204"/>
              </a:defRPr>
            </a:lvl4pPr>
            <a:lvl5pPr>
              <a:defRPr>
                <a:solidFill>
                  <a:srgbClr val="002F56"/>
                </a:solidFill>
                <a:latin typeface="Myriad Pro" panose="020B0503030403020204"/>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a:solidFill>
                  <a:srgbClr val="C00000"/>
                </a:solidFill>
              </a:rPr>
              <a:t>FOR VA INTERNAL USE ONLY</a:t>
            </a:r>
          </a:p>
        </p:txBody>
      </p:sp>
      <p:sp>
        <p:nvSpPr>
          <p:cNvPr id="9" name="Slide Number Placeholder 5">
            <a:extLst>
              <a:ext uri="{FF2B5EF4-FFF2-40B4-BE49-F238E27FC236}">
                <a16:creationId xmlns:a16="http://schemas.microsoft.com/office/drawing/2014/main" id="{3CE14515-ED2E-48E7-B923-6FB66518398C}"/>
              </a:ext>
            </a:extLst>
          </p:cNvPr>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a:solidFill>
                <a:prstClr val="white"/>
              </a:solidFill>
            </a:endParaRPr>
          </a:p>
        </p:txBody>
      </p:sp>
    </p:spTree>
    <p:extLst>
      <p:ext uri="{BB962C8B-B14F-4D97-AF65-F5344CB8AC3E}">
        <p14:creationId xmlns:p14="http://schemas.microsoft.com/office/powerpoint/2010/main" val="192137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a:solidFill>
                  <a:srgbClr val="C00000"/>
                </a:solidFill>
              </a:rPr>
              <a:t>FOR VA INTERNAL USE ONLY</a:t>
            </a:r>
          </a:p>
        </p:txBody>
      </p:sp>
    </p:spTree>
    <p:extLst>
      <p:ext uri="{BB962C8B-B14F-4D97-AF65-F5344CB8AC3E}">
        <p14:creationId xmlns:p14="http://schemas.microsoft.com/office/powerpoint/2010/main" val="265204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a:p>
        </p:txBody>
      </p:sp>
      <p:pic>
        <p:nvPicPr>
          <p:cNvPr id="14" name="Picture 2" descr="C:\Users\vacoGrovem\AppData\Local\Microsoft\Windows\Temporary Internet Files\Content.Outlook\83QVOJUE\CHOOSE-VA-rev.png">
            <a:extLst>
              <a:ext uri="{FF2B5EF4-FFF2-40B4-BE49-F238E27FC236}">
                <a16:creationId xmlns:a16="http://schemas.microsoft.com/office/drawing/2014/main" id="{1B7C34C4-55A1-4966-80E4-2A240416337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PPSeal.png">
            <a:extLst>
              <a:ext uri="{FF2B5EF4-FFF2-40B4-BE49-F238E27FC236}">
                <a16:creationId xmlns:a16="http://schemas.microsoft.com/office/drawing/2014/main" id="{32555A7F-6FF7-4E61-99A0-1E31993F55E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a:solidFill>
                  <a:srgbClr val="C00000"/>
                </a:solidFill>
              </a:rPr>
              <a:t>FOR VA INTERNAL USE ONLY</a:t>
            </a:r>
          </a:p>
        </p:txBody>
      </p:sp>
    </p:spTree>
    <p:extLst>
      <p:ext uri="{BB962C8B-B14F-4D97-AF65-F5344CB8AC3E}">
        <p14:creationId xmlns:p14="http://schemas.microsoft.com/office/powerpoint/2010/main" val="151777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a:solidFill>
                  <a:srgbClr val="C00000"/>
                </a:solidFill>
              </a:rPr>
              <a:t>FOR VA INTERNAL USE ONLY</a:t>
            </a:r>
          </a:p>
        </p:txBody>
      </p:sp>
    </p:spTree>
    <p:extLst>
      <p:ext uri="{BB962C8B-B14F-4D97-AF65-F5344CB8AC3E}">
        <p14:creationId xmlns:p14="http://schemas.microsoft.com/office/powerpoint/2010/main" val="282030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a:p>
        </p:txBody>
      </p:sp>
      <p:pic>
        <p:nvPicPr>
          <p:cNvPr id="2050" name="Picture 2" descr="C:\Users\vacoGrovem\AppData\Local\Microsoft\Windows\Temporary Internet Files\Content.Outlook\83QVOJUE\CHOOSE-VA-rev.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a:solidFill>
                  <a:srgbClr val="C00000"/>
                </a:solidFill>
              </a:rPr>
              <a:t>FOR VA INTERNAL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97" r:id="rId3"/>
    <p:sldLayoutId id="2147483698" r:id="rId4"/>
    <p:sldLayoutId id="2147483663" r:id="rId5"/>
    <p:sldLayoutId id="2147483668" r:id="rId6"/>
  </p:sldLayoutIdLst>
  <p:txStyles>
    <p:titleStyle>
      <a:lvl1pPr algn="ctr" defTabSz="457200" rtl="0" eaLnBrk="1" latinLnBrk="0" hangingPunct="1">
        <a:spcBef>
          <a:spcPct val="0"/>
        </a:spcBef>
        <a:buNone/>
        <a:defRPr sz="4400" kern="1200">
          <a:solidFill>
            <a:srgbClr val="002F56"/>
          </a:solidFill>
          <a:latin typeface="Myriad Pro" panose="020B0503030403020204"/>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hyperlink" Target="http://principalspov.blogspot.com/2014/12/the-three-questions.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8EBE-345D-49A1-9464-6BEBC79BDE36}"/>
              </a:ext>
            </a:extLst>
          </p:cNvPr>
          <p:cNvSpPr>
            <a:spLocks noGrp="1"/>
          </p:cNvSpPr>
          <p:nvPr>
            <p:ph type="ctrTitle"/>
          </p:nvPr>
        </p:nvSpPr>
        <p:spPr>
          <a:xfrm>
            <a:off x="914400" y="2837824"/>
            <a:ext cx="10363200" cy="1470025"/>
          </a:xfrm>
        </p:spPr>
        <p:txBody>
          <a:bodyPr/>
          <a:lstStyle/>
          <a:p>
            <a:r>
              <a:rPr lang="en-US" dirty="0"/>
              <a:t>Novel Coronavirus (COVID-19) </a:t>
            </a:r>
            <a:br>
              <a:rPr lang="en-US" dirty="0"/>
            </a:br>
            <a:r>
              <a:rPr lang="en-US" dirty="0"/>
              <a:t>Date of Receipt Procedures</a:t>
            </a:r>
            <a:endParaRPr lang="en-US" b="1" i="1" dirty="0">
              <a:solidFill>
                <a:srgbClr val="002F56"/>
              </a:solidFill>
              <a:latin typeface="Myriad Pro" panose="020B0503030403020204"/>
            </a:endParaRPr>
          </a:p>
        </p:txBody>
      </p:sp>
      <p:sp>
        <p:nvSpPr>
          <p:cNvPr id="3" name="Subtitle 2">
            <a:extLst>
              <a:ext uri="{FF2B5EF4-FFF2-40B4-BE49-F238E27FC236}">
                <a16:creationId xmlns:a16="http://schemas.microsoft.com/office/drawing/2014/main" id="{BCEBCFE4-A447-4693-BA5D-7870772E3422}"/>
              </a:ext>
            </a:extLst>
          </p:cNvPr>
          <p:cNvSpPr>
            <a:spLocks noGrp="1"/>
          </p:cNvSpPr>
          <p:nvPr>
            <p:ph type="subTitle" idx="1"/>
          </p:nvPr>
        </p:nvSpPr>
        <p:spPr>
          <a:xfrm>
            <a:off x="1828800" y="4752873"/>
            <a:ext cx="8534400" cy="1752600"/>
          </a:xfrm>
        </p:spPr>
        <p:txBody>
          <a:bodyPr/>
          <a:lstStyle/>
          <a:p>
            <a:r>
              <a:rPr lang="en-US" dirty="0">
                <a:latin typeface="Myriad Pro" panose="020B0503030403020204"/>
              </a:rPr>
              <a:t>Office of Administrative Review</a:t>
            </a:r>
          </a:p>
          <a:p>
            <a:r>
              <a:rPr lang="en-US" dirty="0"/>
              <a:t>August</a:t>
            </a:r>
            <a:r>
              <a:rPr lang="en-US" dirty="0">
                <a:latin typeface="Myriad Pro" panose="020B0503030403020204"/>
              </a:rPr>
              <a:t> 2020</a:t>
            </a:r>
          </a:p>
        </p:txBody>
      </p:sp>
    </p:spTree>
    <p:extLst>
      <p:ext uri="{BB962C8B-B14F-4D97-AF65-F5344CB8AC3E}">
        <p14:creationId xmlns:p14="http://schemas.microsoft.com/office/powerpoint/2010/main" val="1955648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4537017F-8F5D-47C5-9F54-1513BE2D8F4A}"/>
              </a:ext>
            </a:extLst>
          </p:cNvPr>
          <p:cNvSpPr>
            <a:spLocks noGrp="1"/>
          </p:cNvSpPr>
          <p:nvPr>
            <p:ph sz="half" idx="1"/>
          </p:nvPr>
        </p:nvSpPr>
        <p:spPr/>
        <p:txBody>
          <a:bodyPr/>
          <a:lstStyle/>
          <a:p>
            <a:r>
              <a:rPr lang="en-US" dirty="0"/>
              <a:t>The 10th calendar day prior to the scan date of the 23rd would be the 13th of the month. So, the date of receipt for the purposes of claims establishment is the 13th.</a:t>
            </a:r>
          </a:p>
        </p:txBody>
      </p:sp>
      <p:sp>
        <p:nvSpPr>
          <p:cNvPr id="3" name="Title 2">
            <a:extLst>
              <a:ext uri="{FF2B5EF4-FFF2-40B4-BE49-F238E27FC236}">
                <a16:creationId xmlns:a16="http://schemas.microsoft.com/office/drawing/2014/main" id="{6FB4F2ED-5119-400F-BE4F-E7AAF0F13E81}"/>
              </a:ext>
            </a:extLst>
          </p:cNvPr>
          <p:cNvSpPr>
            <a:spLocks noGrp="1"/>
          </p:cNvSpPr>
          <p:nvPr>
            <p:ph type="title"/>
          </p:nvPr>
        </p:nvSpPr>
        <p:spPr/>
        <p:txBody>
          <a:bodyPr/>
          <a:lstStyle/>
          <a:p>
            <a:r>
              <a:rPr lang="en-US"/>
              <a:t>Scenario #1 Answer</a:t>
            </a:r>
          </a:p>
        </p:txBody>
      </p:sp>
      <p:pic>
        <p:nvPicPr>
          <p:cNvPr id="8" name="Picture 7" descr="A picture containing clock&#10;&#10;Description automatically generated">
            <a:extLst>
              <a:ext uri="{FF2B5EF4-FFF2-40B4-BE49-F238E27FC236}">
                <a16:creationId xmlns:a16="http://schemas.microsoft.com/office/drawing/2014/main" id="{04766C51-62EE-46DA-8285-32F5B22B79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0129" y="1600201"/>
            <a:ext cx="5167086" cy="3657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294006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49B169-80F3-48F0-968C-AA154D841A9C}"/>
              </a:ext>
            </a:extLst>
          </p:cNvPr>
          <p:cNvSpPr>
            <a:spLocks noGrp="1"/>
          </p:cNvSpPr>
          <p:nvPr>
            <p:ph idx="1"/>
          </p:nvPr>
        </p:nvSpPr>
        <p:spPr/>
        <p:txBody>
          <a:bodyPr/>
          <a:lstStyle/>
          <a:p>
            <a:pPr marL="0" indent="0">
              <a:buNone/>
            </a:pPr>
            <a:r>
              <a:rPr lang="en-US" dirty="0"/>
              <a:t>On April 1, 2020, the Veteran mails a claim for increased evaluation to VA. The correspondence is postmarked by the USPS later that same day and is received for scanning on April 4, 2020.	</a:t>
            </a:r>
          </a:p>
          <a:p>
            <a:r>
              <a:rPr lang="en-US" dirty="0"/>
              <a:t>What is the date of receipt?  	</a:t>
            </a:r>
          </a:p>
          <a:p>
            <a:r>
              <a:rPr lang="en-US" dirty="0"/>
              <a:t>What is the effective date for any award of benefits?</a:t>
            </a:r>
          </a:p>
        </p:txBody>
      </p:sp>
      <p:sp>
        <p:nvSpPr>
          <p:cNvPr id="3" name="Title 2">
            <a:extLst>
              <a:ext uri="{FF2B5EF4-FFF2-40B4-BE49-F238E27FC236}">
                <a16:creationId xmlns:a16="http://schemas.microsoft.com/office/drawing/2014/main" id="{9D67D7E2-84BD-417E-99CD-EE3184CCFBB7}"/>
              </a:ext>
            </a:extLst>
          </p:cNvPr>
          <p:cNvSpPr>
            <a:spLocks noGrp="1"/>
          </p:cNvSpPr>
          <p:nvPr>
            <p:ph type="title"/>
          </p:nvPr>
        </p:nvSpPr>
        <p:spPr/>
        <p:txBody>
          <a:bodyPr/>
          <a:lstStyle/>
          <a:p>
            <a:r>
              <a:rPr lang="en-US" dirty="0"/>
              <a:t>Scenario #2</a:t>
            </a:r>
          </a:p>
        </p:txBody>
      </p:sp>
    </p:spTree>
    <p:extLst>
      <p:ext uri="{BB962C8B-B14F-4D97-AF65-F5344CB8AC3E}">
        <p14:creationId xmlns:p14="http://schemas.microsoft.com/office/powerpoint/2010/main" val="1881357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0CD28-F918-483B-AB3C-EE363D13B6D3}"/>
              </a:ext>
            </a:extLst>
          </p:cNvPr>
          <p:cNvSpPr>
            <a:spLocks noGrp="1"/>
          </p:cNvSpPr>
          <p:nvPr>
            <p:ph idx="1"/>
          </p:nvPr>
        </p:nvSpPr>
        <p:spPr>
          <a:xfrm>
            <a:off x="212651" y="655320"/>
            <a:ext cx="11738343" cy="5447768"/>
          </a:xfrm>
        </p:spPr>
        <p:txBody>
          <a:bodyPr>
            <a:noAutofit/>
          </a:bodyPr>
          <a:lstStyle/>
          <a:p>
            <a:pPr marL="0" indent="0">
              <a:buNone/>
            </a:pPr>
            <a:r>
              <a:rPr lang="en-US" dirty="0"/>
              <a:t>The date of receipt is April 1, 2020, the date of the postmark.</a:t>
            </a:r>
          </a:p>
          <a:p>
            <a:pPr marL="0" indent="0">
              <a:buNone/>
            </a:pPr>
            <a:r>
              <a:rPr lang="en-US" dirty="0"/>
              <a:t>This scenario does not have enough information to determine the effective date. For example, 38 CFR 3.400(o) provides several factors to consider when assigning effective dates of claims for increased evaluation:</a:t>
            </a:r>
          </a:p>
          <a:p>
            <a:r>
              <a:rPr lang="en-US" dirty="0"/>
              <a:t>date of receipt of the claim</a:t>
            </a:r>
          </a:p>
          <a:p>
            <a:r>
              <a:rPr lang="en-US" dirty="0"/>
              <a:t>date entitlement arose</a:t>
            </a:r>
          </a:p>
          <a:p>
            <a:r>
              <a:rPr lang="en-US" dirty="0"/>
              <a:t>up to one year from the date of a factually ascertainable increase in severity</a:t>
            </a:r>
          </a:p>
        </p:txBody>
      </p:sp>
      <p:sp>
        <p:nvSpPr>
          <p:cNvPr id="3" name="Title 2">
            <a:extLst>
              <a:ext uri="{FF2B5EF4-FFF2-40B4-BE49-F238E27FC236}">
                <a16:creationId xmlns:a16="http://schemas.microsoft.com/office/drawing/2014/main" id="{C5B64425-F26C-4EFE-AC45-3FD8969AA5DC}"/>
              </a:ext>
            </a:extLst>
          </p:cNvPr>
          <p:cNvSpPr>
            <a:spLocks noGrp="1"/>
          </p:cNvSpPr>
          <p:nvPr>
            <p:ph type="title"/>
          </p:nvPr>
        </p:nvSpPr>
        <p:spPr/>
        <p:txBody>
          <a:bodyPr/>
          <a:lstStyle/>
          <a:p>
            <a:r>
              <a:rPr lang="en-US"/>
              <a:t>Scenario #2 Answer</a:t>
            </a:r>
          </a:p>
        </p:txBody>
      </p:sp>
    </p:spTree>
    <p:extLst>
      <p:ext uri="{BB962C8B-B14F-4D97-AF65-F5344CB8AC3E}">
        <p14:creationId xmlns:p14="http://schemas.microsoft.com/office/powerpoint/2010/main" val="3488140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B82534-0586-4D58-805F-3D944BBF7D36}"/>
              </a:ext>
            </a:extLst>
          </p:cNvPr>
          <p:cNvSpPr>
            <a:spLocks noGrp="1"/>
          </p:cNvSpPr>
          <p:nvPr>
            <p:ph idx="1"/>
          </p:nvPr>
        </p:nvSpPr>
        <p:spPr/>
        <p:txBody>
          <a:bodyPr/>
          <a:lstStyle/>
          <a:p>
            <a:pPr marL="0" indent="0">
              <a:buNone/>
            </a:pPr>
            <a:r>
              <a:rPr lang="en-US" dirty="0"/>
              <a:t>The Veteran submits a claim for increased evaluation through the mail and VA appropriately scans it on September 20, 2020. Unfortunately, the envelope was deposited in a leaking mailbox, resulting in water damage to the envelope, so VA cannot determine the postmark.  What is the date of receipt?</a:t>
            </a:r>
          </a:p>
        </p:txBody>
      </p:sp>
      <p:sp>
        <p:nvSpPr>
          <p:cNvPr id="3" name="Title 2">
            <a:extLst>
              <a:ext uri="{FF2B5EF4-FFF2-40B4-BE49-F238E27FC236}">
                <a16:creationId xmlns:a16="http://schemas.microsoft.com/office/drawing/2014/main" id="{C57078BE-8BAF-450B-8664-48CC55E9E3A3}"/>
              </a:ext>
            </a:extLst>
          </p:cNvPr>
          <p:cNvSpPr>
            <a:spLocks noGrp="1"/>
          </p:cNvSpPr>
          <p:nvPr>
            <p:ph type="title"/>
          </p:nvPr>
        </p:nvSpPr>
        <p:spPr/>
        <p:txBody>
          <a:bodyPr/>
          <a:lstStyle/>
          <a:p>
            <a:r>
              <a:rPr lang="en-US" dirty="0"/>
              <a:t>Scenario #3</a:t>
            </a:r>
          </a:p>
        </p:txBody>
      </p:sp>
    </p:spTree>
    <p:extLst>
      <p:ext uri="{BB962C8B-B14F-4D97-AF65-F5344CB8AC3E}">
        <p14:creationId xmlns:p14="http://schemas.microsoft.com/office/powerpoint/2010/main" val="1564107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B3ECB0-0F4A-4AD1-873D-B20C94B2E292}"/>
              </a:ext>
            </a:extLst>
          </p:cNvPr>
          <p:cNvSpPr>
            <a:spLocks noGrp="1"/>
          </p:cNvSpPr>
          <p:nvPr>
            <p:ph idx="1"/>
          </p:nvPr>
        </p:nvSpPr>
        <p:spPr/>
        <p:txBody>
          <a:bodyPr/>
          <a:lstStyle/>
          <a:p>
            <a:pPr marL="0" indent="0">
              <a:buNone/>
            </a:pPr>
            <a:r>
              <a:rPr lang="en-US"/>
              <a:t>The date of receipt is 10 days before the scan date, because VA cannot determine the postmark.  </a:t>
            </a:r>
          </a:p>
        </p:txBody>
      </p:sp>
      <p:sp>
        <p:nvSpPr>
          <p:cNvPr id="3" name="Title 2">
            <a:extLst>
              <a:ext uri="{FF2B5EF4-FFF2-40B4-BE49-F238E27FC236}">
                <a16:creationId xmlns:a16="http://schemas.microsoft.com/office/drawing/2014/main" id="{E40EE037-52FB-4F93-B8EB-FB8217C3279E}"/>
              </a:ext>
            </a:extLst>
          </p:cNvPr>
          <p:cNvSpPr>
            <a:spLocks noGrp="1"/>
          </p:cNvSpPr>
          <p:nvPr>
            <p:ph type="title"/>
          </p:nvPr>
        </p:nvSpPr>
        <p:spPr/>
        <p:txBody>
          <a:bodyPr/>
          <a:lstStyle/>
          <a:p>
            <a:r>
              <a:rPr lang="en-US"/>
              <a:t>Scenario #3 Answer</a:t>
            </a:r>
          </a:p>
        </p:txBody>
      </p:sp>
    </p:spTree>
    <p:extLst>
      <p:ext uri="{BB962C8B-B14F-4D97-AF65-F5344CB8AC3E}">
        <p14:creationId xmlns:p14="http://schemas.microsoft.com/office/powerpoint/2010/main" val="3423004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a:extLst>
              <a:ext uri="{FF2B5EF4-FFF2-40B4-BE49-F238E27FC236}">
                <a16:creationId xmlns:a16="http://schemas.microsoft.com/office/drawing/2014/main" id="{4500D572-BA06-427B-A864-DE427F6DBA67}"/>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5175" y="1611931"/>
            <a:ext cx="4275456" cy="3634138"/>
          </a:xfrm>
        </p:spPr>
      </p:pic>
      <p:sp>
        <p:nvSpPr>
          <p:cNvPr id="11" name="Content Placeholder 10">
            <a:extLst>
              <a:ext uri="{FF2B5EF4-FFF2-40B4-BE49-F238E27FC236}">
                <a16:creationId xmlns:a16="http://schemas.microsoft.com/office/drawing/2014/main" id="{9DF5BDEE-9751-4D61-AF52-6293ECECFFEE}"/>
              </a:ext>
            </a:extLst>
          </p:cNvPr>
          <p:cNvSpPr>
            <a:spLocks noGrp="1"/>
          </p:cNvSpPr>
          <p:nvPr>
            <p:ph sz="half" idx="2"/>
          </p:nvPr>
        </p:nvSpPr>
        <p:spPr>
          <a:xfrm>
            <a:off x="6096000" y="1611931"/>
            <a:ext cx="5384800" cy="4525963"/>
          </a:xfrm>
        </p:spPr>
        <p:txBody>
          <a:bodyPr>
            <a:normAutofit/>
          </a:bodyPr>
          <a:lstStyle/>
          <a:p>
            <a:r>
              <a:rPr lang="en-US" sz="3200" dirty="0"/>
              <a:t>Policy Letter 20-02 and Use of Postmarks</a:t>
            </a:r>
          </a:p>
          <a:p>
            <a:r>
              <a:rPr lang="en-US" sz="3200" dirty="0"/>
              <a:t>Postmark vs. Effective Date</a:t>
            </a:r>
          </a:p>
          <a:p>
            <a:r>
              <a:rPr lang="en-US" sz="3200" dirty="0"/>
              <a:t>No Postmark But Scan Date Available</a:t>
            </a:r>
          </a:p>
        </p:txBody>
      </p:sp>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a:latin typeface="Myriad Pro" panose="020B0503030403020204" pitchFamily="34" charset="0"/>
              </a:rPr>
              <a:t>Questions?</a:t>
            </a:r>
            <a:endParaRPr lang="en-US"/>
          </a:p>
        </p:txBody>
      </p:sp>
    </p:spTree>
    <p:extLst>
      <p:ext uri="{BB962C8B-B14F-4D97-AF65-F5344CB8AC3E}">
        <p14:creationId xmlns:p14="http://schemas.microsoft.com/office/powerpoint/2010/main" val="2257431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r>
              <a:rPr lang="en-US"/>
              <a:t>An assessment and satisfaction survey have been assigned to you in TMS</a:t>
            </a:r>
          </a:p>
          <a:p>
            <a:r>
              <a:rPr lang="en-US"/>
              <a:t>Be sure to complete the survey and assessment to receive credit for this training</a:t>
            </a:r>
          </a:p>
        </p:txBody>
      </p:sp>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a:latin typeface="Myriad Pro" panose="020B0503030403020204" pitchFamily="34" charset="0"/>
              </a:rPr>
              <a:t>Next Steps</a:t>
            </a:r>
            <a:endParaRPr lang="en-US"/>
          </a:p>
        </p:txBody>
      </p:sp>
    </p:spTree>
    <p:extLst>
      <p:ext uri="{BB962C8B-B14F-4D97-AF65-F5344CB8AC3E}">
        <p14:creationId xmlns:p14="http://schemas.microsoft.com/office/powerpoint/2010/main" val="1323607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r>
              <a:rPr lang="en-US" dirty="0"/>
              <a:t>Recognize claims impacted by Policy Letter 20-02: </a:t>
            </a:r>
            <a:r>
              <a:rPr lang="en-US" i="1" dirty="0"/>
              <a:t>Novel Coronavirus (COVID-19) Claims and Appeals Processing Guidance</a:t>
            </a:r>
          </a:p>
          <a:p>
            <a:r>
              <a:rPr lang="en-US" dirty="0"/>
              <a:t>Determine date of receipt using a postmark</a:t>
            </a:r>
          </a:p>
          <a:p>
            <a:r>
              <a:rPr lang="en-US" dirty="0"/>
              <a:t>Determine date of receipt without a postmark</a:t>
            </a:r>
          </a:p>
        </p:txBody>
      </p:sp>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Lesson Objectives</a:t>
            </a:r>
            <a:endParaRPr lang="en-US" dirty="0"/>
          </a:p>
        </p:txBody>
      </p:sp>
    </p:spTree>
    <p:extLst>
      <p:ext uri="{BB962C8B-B14F-4D97-AF65-F5344CB8AC3E}">
        <p14:creationId xmlns:p14="http://schemas.microsoft.com/office/powerpoint/2010/main" val="3121004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normAutofit fontScale="92500"/>
          </a:bodyPr>
          <a:lstStyle/>
          <a:p>
            <a:r>
              <a:rPr lang="en-US" dirty="0"/>
              <a:t>Date of receipt guidance applies between March 1, 2020, until 60 calendar days from the date the President ends the national state of emergency</a:t>
            </a:r>
          </a:p>
          <a:p>
            <a:r>
              <a:rPr lang="en-US" dirty="0"/>
              <a:t>Use the postmark or date stamp affixed by the U.S. Postal Service (USPS) or other mail services as date of receipt for </a:t>
            </a:r>
          </a:p>
          <a:p>
            <a:pPr lvl="1"/>
            <a:r>
              <a:rPr lang="en-US" dirty="0"/>
              <a:t>claims establishment purposes and </a:t>
            </a:r>
          </a:p>
          <a:p>
            <a:pPr lvl="1"/>
            <a:r>
              <a:rPr lang="en-US" dirty="0"/>
              <a:t>potential date of entitlement</a:t>
            </a:r>
          </a:p>
          <a:p>
            <a:r>
              <a:rPr lang="en-US" dirty="0"/>
              <a:t>When assigning the date of receipt based on postmark, add a VBMS note to reflect “COVID-19 postmark accepted”</a:t>
            </a:r>
          </a:p>
          <a:p>
            <a:endParaRPr lang="en-US" dirty="0"/>
          </a:p>
        </p:txBody>
      </p:sp>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noAutofit/>
          </a:bodyPr>
          <a:lstStyle/>
          <a:p>
            <a:r>
              <a:rPr lang="en-US" sz="3600" dirty="0">
                <a:latin typeface="Myriad Pro" panose="020B0503030403020204" pitchFamily="34" charset="0"/>
              </a:rPr>
              <a:t>Policy Letter 20-02 and Use of Postmarks</a:t>
            </a:r>
            <a:endParaRPr lang="en-US" sz="3600" dirty="0"/>
          </a:p>
        </p:txBody>
      </p:sp>
    </p:spTree>
    <p:extLst>
      <p:ext uri="{BB962C8B-B14F-4D97-AF65-F5344CB8AC3E}">
        <p14:creationId xmlns:p14="http://schemas.microsoft.com/office/powerpoint/2010/main" val="309458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a:xfrm>
            <a:off x="609600" y="990601"/>
            <a:ext cx="10972800" cy="4942366"/>
          </a:xfrm>
        </p:spPr>
        <p:txBody>
          <a:bodyPr>
            <a:normAutofit/>
          </a:bodyPr>
          <a:lstStyle/>
          <a:p>
            <a:pPr marL="0" indent="0">
              <a:buNone/>
            </a:pPr>
            <a:r>
              <a:rPr lang="en-US" dirty="0"/>
              <a:t>The postmark/date stamp applies ONLY to assigning date of receipt. However, other policies and factors may apply when assigning effective or entitlement dates, such as</a:t>
            </a:r>
          </a:p>
          <a:p>
            <a:r>
              <a:rPr lang="en-US" sz="2800" dirty="0"/>
              <a:t>continuous pursuit of a claim (38 CFR 3.2500(h)(1))</a:t>
            </a:r>
          </a:p>
          <a:p>
            <a:r>
              <a:rPr lang="en-US" sz="2800" dirty="0"/>
              <a:t>date of discharge from active duty (38 CFR 3.400(b)(2)(</a:t>
            </a:r>
            <a:r>
              <a:rPr lang="en-US" sz="2800" dirty="0" err="1"/>
              <a:t>i</a:t>
            </a:r>
            <a:r>
              <a:rPr lang="en-US" sz="2800" dirty="0"/>
              <a:t>))</a:t>
            </a:r>
          </a:p>
          <a:p>
            <a:r>
              <a:rPr lang="en-US" sz="2800" dirty="0"/>
              <a:t>date of Veteran’s death (38 CFR 3.400(c)(2))</a:t>
            </a:r>
          </a:p>
          <a:p>
            <a:r>
              <a:rPr lang="en-US" sz="2800" dirty="0"/>
              <a:t>date of a child’s birth (38 CFR 3.401(b)(1)(</a:t>
            </a:r>
            <a:r>
              <a:rPr lang="en-US" sz="2800" dirty="0" err="1"/>
              <a:t>i</a:t>
            </a:r>
            <a:r>
              <a:rPr lang="en-US" sz="2800" dirty="0"/>
              <a:t>))</a:t>
            </a:r>
          </a:p>
        </p:txBody>
      </p:sp>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a:xfrm>
            <a:off x="0" y="-76200"/>
            <a:ext cx="12192000" cy="731520"/>
          </a:xfrm>
        </p:spPr>
        <p:txBody>
          <a:bodyPr/>
          <a:lstStyle/>
          <a:p>
            <a:r>
              <a:rPr lang="en-US" altLang="en-US" dirty="0">
                <a:latin typeface="Myriad Pro" panose="020B0503030403020204" pitchFamily="34" charset="0"/>
              </a:rPr>
              <a:t>Postmark vs. Effective Date </a:t>
            </a:r>
            <a:endParaRPr lang="en-US" dirty="0"/>
          </a:p>
        </p:txBody>
      </p:sp>
    </p:spTree>
    <p:extLst>
      <p:ext uri="{BB962C8B-B14F-4D97-AF65-F5344CB8AC3E}">
        <p14:creationId xmlns:p14="http://schemas.microsoft.com/office/powerpoint/2010/main" val="293609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E15752-3860-4C5C-9FB4-F0F020B31F84}"/>
              </a:ext>
            </a:extLst>
          </p:cNvPr>
          <p:cNvSpPr>
            <a:spLocks noGrp="1"/>
          </p:cNvSpPr>
          <p:nvPr>
            <p:ph idx="1"/>
          </p:nvPr>
        </p:nvSpPr>
        <p:spPr>
          <a:xfrm>
            <a:off x="609600" y="990601"/>
            <a:ext cx="10972800" cy="4525963"/>
          </a:xfrm>
        </p:spPr>
        <p:txBody>
          <a:bodyPr>
            <a:normAutofit lnSpcReduction="10000"/>
          </a:bodyPr>
          <a:lstStyle/>
          <a:p>
            <a:pPr marL="0" indent="0">
              <a:buNone/>
            </a:pPr>
            <a:r>
              <a:rPr lang="en-US" sz="2800" dirty="0"/>
              <a:t>Handling correspondence to determine the date of receipt will depend on the date stamp or Claims Intake Center COVID-19 watermark.</a:t>
            </a:r>
          </a:p>
          <a:p>
            <a:pPr>
              <a:buFont typeface="Arial" panose="020B0604020202020204" pitchFamily="34" charset="0"/>
              <a:buChar char="•"/>
            </a:pPr>
            <a:r>
              <a:rPr lang="en-US" sz="2800" dirty="0"/>
              <a:t>If the correspondence has no postmark and bears a VA date stamp or Claims Intake Center COVID-19 watermark dated on or after March 1, 2020 but on or before August 26, 2020, it is considered to have been received on February 29, 2020</a:t>
            </a:r>
          </a:p>
          <a:p>
            <a:pPr>
              <a:buFont typeface="Arial" panose="020B0604020202020204" pitchFamily="34" charset="0"/>
              <a:buChar char="•"/>
            </a:pPr>
            <a:r>
              <a:rPr lang="en-US" sz="2800" dirty="0"/>
              <a:t>If the correspondence has no postmark and bears a VA date stamp or Claims Intake Center COVID-19 watermark dated on or after August 27, 2020, it is considered to have been received 10 calendar days prior to the date stamp or watermark</a:t>
            </a:r>
            <a:endParaRPr lang="en-US" dirty="0"/>
          </a:p>
        </p:txBody>
      </p:sp>
      <p:sp>
        <p:nvSpPr>
          <p:cNvPr id="3" name="Title 2">
            <a:extLst>
              <a:ext uri="{FF2B5EF4-FFF2-40B4-BE49-F238E27FC236}">
                <a16:creationId xmlns:a16="http://schemas.microsoft.com/office/drawing/2014/main" id="{DC9686C3-F2AC-4357-8825-476EEDAA9CE8}"/>
              </a:ext>
            </a:extLst>
          </p:cNvPr>
          <p:cNvSpPr>
            <a:spLocks noGrp="1"/>
          </p:cNvSpPr>
          <p:nvPr>
            <p:ph type="title"/>
          </p:nvPr>
        </p:nvSpPr>
        <p:spPr/>
        <p:txBody>
          <a:bodyPr/>
          <a:lstStyle/>
          <a:p>
            <a:r>
              <a:rPr lang="en-US" dirty="0"/>
              <a:t>No Postmark But Scan Date or Watermark Available</a:t>
            </a:r>
          </a:p>
        </p:txBody>
      </p:sp>
    </p:spTree>
    <p:extLst>
      <p:ext uri="{BB962C8B-B14F-4D97-AF65-F5344CB8AC3E}">
        <p14:creationId xmlns:p14="http://schemas.microsoft.com/office/powerpoint/2010/main" val="2261344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E15752-3860-4C5C-9FB4-F0F020B31F84}"/>
              </a:ext>
            </a:extLst>
          </p:cNvPr>
          <p:cNvSpPr>
            <a:spLocks noGrp="1"/>
          </p:cNvSpPr>
          <p:nvPr>
            <p:ph idx="1"/>
          </p:nvPr>
        </p:nvSpPr>
        <p:spPr>
          <a:xfrm>
            <a:off x="609600" y="990601"/>
            <a:ext cx="10972800" cy="4525963"/>
          </a:xfrm>
        </p:spPr>
        <p:txBody>
          <a:bodyPr/>
          <a:lstStyle/>
          <a:p>
            <a:pPr marL="0" indent="0">
              <a:buNone/>
            </a:pPr>
            <a:r>
              <a:rPr lang="en-US" dirty="0"/>
              <a:t>Consider any correspondence without a postmark, but with a VA date stamp or a Claims Intake Center COVID-19 watermark, to be received by VA </a:t>
            </a:r>
            <a:r>
              <a:rPr lang="en-US" b="1" dirty="0"/>
              <a:t>10 calendar days </a:t>
            </a:r>
            <a:r>
              <a:rPr lang="en-US" dirty="0"/>
              <a:t>prior to the scan date</a:t>
            </a:r>
          </a:p>
          <a:p>
            <a:r>
              <a:rPr lang="en-US" sz="2800" dirty="0"/>
              <a:t>Includes domestic ZIP codes and foreign mail codes</a:t>
            </a:r>
          </a:p>
          <a:p>
            <a:r>
              <a:rPr lang="en-US" sz="2800" dirty="0"/>
              <a:t>For example, a document scanned on September 27th is presumed to be received by VA on September 17th</a:t>
            </a:r>
          </a:p>
          <a:p>
            <a:endParaRPr lang="en-US" dirty="0"/>
          </a:p>
        </p:txBody>
      </p:sp>
      <p:sp>
        <p:nvSpPr>
          <p:cNvPr id="3" name="Title 2">
            <a:extLst>
              <a:ext uri="{FF2B5EF4-FFF2-40B4-BE49-F238E27FC236}">
                <a16:creationId xmlns:a16="http://schemas.microsoft.com/office/drawing/2014/main" id="{DC9686C3-F2AC-4357-8825-476EEDAA9CE8}"/>
              </a:ext>
            </a:extLst>
          </p:cNvPr>
          <p:cNvSpPr>
            <a:spLocks noGrp="1"/>
          </p:cNvSpPr>
          <p:nvPr>
            <p:ph type="title"/>
          </p:nvPr>
        </p:nvSpPr>
        <p:spPr/>
        <p:txBody>
          <a:bodyPr/>
          <a:lstStyle/>
          <a:p>
            <a:r>
              <a:rPr lang="en-US" dirty="0"/>
              <a:t>No Postmark But Scan Date or Watermark Available</a:t>
            </a:r>
          </a:p>
        </p:txBody>
      </p:sp>
    </p:spTree>
    <p:extLst>
      <p:ext uri="{BB962C8B-B14F-4D97-AF65-F5344CB8AC3E}">
        <p14:creationId xmlns:p14="http://schemas.microsoft.com/office/powerpoint/2010/main" val="2574485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C26BB1-A5FE-426E-9A62-88768620B0E5}"/>
              </a:ext>
            </a:extLst>
          </p:cNvPr>
          <p:cNvSpPr>
            <a:spLocks noGrp="1"/>
          </p:cNvSpPr>
          <p:nvPr>
            <p:ph idx="1"/>
          </p:nvPr>
        </p:nvSpPr>
        <p:spPr/>
        <p:txBody>
          <a:bodyPr>
            <a:normAutofit fontScale="92500" lnSpcReduction="20000"/>
          </a:bodyPr>
          <a:lstStyle/>
          <a:p>
            <a:r>
              <a:rPr lang="en-US" sz="3500" dirty="0"/>
              <a:t>Do NOT apply this guidance if it produces a clearly erroneous or inappropriate result, such as assigning a date of receipt earlier than</a:t>
            </a:r>
          </a:p>
          <a:p>
            <a:pPr lvl="1"/>
            <a:r>
              <a:rPr lang="en-US" sz="3000" dirty="0"/>
              <a:t>the date of the Veteran’s death in a survivor’s claim, or</a:t>
            </a:r>
          </a:p>
          <a:p>
            <a:pPr lvl="1"/>
            <a:r>
              <a:rPr lang="en-US" sz="3000" dirty="0"/>
              <a:t>the date of the VA decision that is the subject of a review request</a:t>
            </a:r>
          </a:p>
          <a:p>
            <a:pPr lvl="0"/>
            <a:r>
              <a:rPr lang="en-US" sz="3500" dirty="0"/>
              <a:t>In such cases, treat the correspondence as received without a postmark or date stamp, per M21-1, Part III, Subpart ii, Chapter 1, Section C, Topic 1, Block b (III.ii.1.C.1.b)</a:t>
            </a:r>
          </a:p>
          <a:p>
            <a:pPr marL="0" indent="0">
              <a:buNone/>
            </a:pPr>
            <a:endParaRPr lang="en-US" dirty="0"/>
          </a:p>
        </p:txBody>
      </p:sp>
      <p:sp>
        <p:nvSpPr>
          <p:cNvPr id="3" name="Title 2">
            <a:extLst>
              <a:ext uri="{FF2B5EF4-FFF2-40B4-BE49-F238E27FC236}">
                <a16:creationId xmlns:a16="http://schemas.microsoft.com/office/drawing/2014/main" id="{7B5677C8-C066-4666-A298-C1CCB97F2B61}"/>
              </a:ext>
            </a:extLst>
          </p:cNvPr>
          <p:cNvSpPr>
            <a:spLocks noGrp="1"/>
          </p:cNvSpPr>
          <p:nvPr>
            <p:ph type="title"/>
          </p:nvPr>
        </p:nvSpPr>
        <p:spPr/>
        <p:txBody>
          <a:bodyPr/>
          <a:lstStyle/>
          <a:p>
            <a:r>
              <a:rPr lang="en-US" dirty="0"/>
              <a:t>Exceptions to the “10-Day Rule”</a:t>
            </a:r>
          </a:p>
        </p:txBody>
      </p:sp>
    </p:spTree>
    <p:extLst>
      <p:ext uri="{BB962C8B-B14F-4D97-AF65-F5344CB8AC3E}">
        <p14:creationId xmlns:p14="http://schemas.microsoft.com/office/powerpoint/2010/main" val="378314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F4B6DA-10E4-4F43-BBB9-DDAFFCD07B76}"/>
              </a:ext>
            </a:extLst>
          </p:cNvPr>
          <p:cNvSpPr>
            <a:spLocks noGrp="1"/>
          </p:cNvSpPr>
          <p:nvPr>
            <p:ph idx="1"/>
          </p:nvPr>
        </p:nvSpPr>
        <p:spPr/>
        <p:txBody>
          <a:bodyPr>
            <a:normAutofit lnSpcReduction="10000"/>
          </a:bodyPr>
          <a:lstStyle/>
          <a:p>
            <a:r>
              <a:rPr lang="en-US" dirty="0"/>
              <a:t>Without a postmark, and when applying the “10-day rule”  produces an erroneous result, provide the best estimate for date of receipt</a:t>
            </a:r>
          </a:p>
          <a:p>
            <a:pPr lvl="1"/>
            <a:r>
              <a:rPr lang="en-US" dirty="0"/>
              <a:t>identifying it as an estimate on the document or in the claims-processing system</a:t>
            </a:r>
          </a:p>
          <a:p>
            <a:pPr lvl="1"/>
            <a:r>
              <a:rPr lang="en-US" dirty="0"/>
              <a:t>in accordance with M21-1, III.ii.1.C.1.b</a:t>
            </a:r>
          </a:p>
          <a:p>
            <a:r>
              <a:rPr lang="en-US" dirty="0"/>
              <a:t>Where existing regulations permit assigning an earlier date of receipt, apply the earliest date those regulations allow</a:t>
            </a:r>
          </a:p>
        </p:txBody>
      </p:sp>
      <p:sp>
        <p:nvSpPr>
          <p:cNvPr id="3" name="Title 2">
            <a:extLst>
              <a:ext uri="{FF2B5EF4-FFF2-40B4-BE49-F238E27FC236}">
                <a16:creationId xmlns:a16="http://schemas.microsoft.com/office/drawing/2014/main" id="{17B0F578-914A-4B11-910B-C744C6227015}"/>
              </a:ext>
            </a:extLst>
          </p:cNvPr>
          <p:cNvSpPr>
            <a:spLocks noGrp="1"/>
          </p:cNvSpPr>
          <p:nvPr>
            <p:ph type="title"/>
          </p:nvPr>
        </p:nvSpPr>
        <p:spPr/>
        <p:txBody>
          <a:bodyPr/>
          <a:lstStyle/>
          <a:p>
            <a:r>
              <a:rPr lang="en-US" dirty="0"/>
              <a:t>Exceptions to the “10-Day Rule” (cont.)</a:t>
            </a:r>
          </a:p>
        </p:txBody>
      </p:sp>
    </p:spTree>
    <p:extLst>
      <p:ext uri="{BB962C8B-B14F-4D97-AF65-F5344CB8AC3E}">
        <p14:creationId xmlns:p14="http://schemas.microsoft.com/office/powerpoint/2010/main" val="1821654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4537017F-8F5D-47C5-9F54-1513BE2D8F4A}"/>
              </a:ext>
            </a:extLst>
          </p:cNvPr>
          <p:cNvSpPr>
            <a:spLocks noGrp="1"/>
          </p:cNvSpPr>
          <p:nvPr>
            <p:ph sz="half" idx="1"/>
          </p:nvPr>
        </p:nvSpPr>
        <p:spPr/>
        <p:txBody>
          <a:bodyPr/>
          <a:lstStyle/>
          <a:p>
            <a:r>
              <a:rPr lang="en-US" dirty="0"/>
              <a:t>If a document was scanned on the 23rd day of the month, and no postmark is associated with it, what is the date of receipt?</a:t>
            </a:r>
          </a:p>
        </p:txBody>
      </p:sp>
      <p:sp>
        <p:nvSpPr>
          <p:cNvPr id="3" name="Title 2">
            <a:extLst>
              <a:ext uri="{FF2B5EF4-FFF2-40B4-BE49-F238E27FC236}">
                <a16:creationId xmlns:a16="http://schemas.microsoft.com/office/drawing/2014/main" id="{6FB4F2ED-5119-400F-BE4F-E7AAF0F13E81}"/>
              </a:ext>
            </a:extLst>
          </p:cNvPr>
          <p:cNvSpPr>
            <a:spLocks noGrp="1"/>
          </p:cNvSpPr>
          <p:nvPr>
            <p:ph type="title"/>
          </p:nvPr>
        </p:nvSpPr>
        <p:spPr/>
        <p:txBody>
          <a:bodyPr/>
          <a:lstStyle/>
          <a:p>
            <a:r>
              <a:rPr lang="en-US" dirty="0"/>
              <a:t>Scenario #1</a:t>
            </a:r>
          </a:p>
        </p:txBody>
      </p:sp>
      <p:pic>
        <p:nvPicPr>
          <p:cNvPr id="7" name="Content Placeholder 6" descr="A picture containing clock&#10;&#10;Description automatically generated">
            <a:extLst>
              <a:ext uri="{FF2B5EF4-FFF2-40B4-BE49-F238E27FC236}">
                <a16:creationId xmlns:a16="http://schemas.microsoft.com/office/drawing/2014/main" id="{A5CD8A25-D6B2-464C-8772-BC3F2C860B1A}"/>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91161" y="1758463"/>
            <a:ext cx="5167085" cy="3657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442958861"/>
      </p:ext>
    </p:extLst>
  </p:cSld>
  <p:clrMapOvr>
    <a:masterClrMapping/>
  </p:clrMapOvr>
</p:sld>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Choose VA Theme</Template>
  <TotalTime>16309</TotalTime>
  <Words>1942</Words>
  <Application>Microsoft Office PowerPoint</Application>
  <PresentationFormat>Widescreen</PresentationFormat>
  <Paragraphs>157</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Myriad Pro</vt:lpstr>
      <vt:lpstr>Choose VA Theme</vt:lpstr>
      <vt:lpstr>Novel Coronavirus (COVID-19)  Date of Receipt Procedures</vt:lpstr>
      <vt:lpstr>Lesson Objectives</vt:lpstr>
      <vt:lpstr>Policy Letter 20-02 and Use of Postmarks</vt:lpstr>
      <vt:lpstr>Postmark vs. Effective Date </vt:lpstr>
      <vt:lpstr>No Postmark But Scan Date or Watermark Available</vt:lpstr>
      <vt:lpstr>No Postmark But Scan Date or Watermark Available</vt:lpstr>
      <vt:lpstr>Exceptions to the “10-Day Rule”</vt:lpstr>
      <vt:lpstr>Exceptions to the “10-Day Rule” (cont.)</vt:lpstr>
      <vt:lpstr>Scenario #1</vt:lpstr>
      <vt:lpstr>Scenario #1 Answer</vt:lpstr>
      <vt:lpstr>Scenario #2</vt:lpstr>
      <vt:lpstr>Scenario #2 Answer</vt:lpstr>
      <vt:lpstr>Scenario #3</vt:lpstr>
      <vt:lpstr>Scenario #3 Answer</vt:lpstr>
      <vt:lpstr>Questions?</vt:lpstr>
      <vt:lpstr>Next Steps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 Coronavirus (COVID-19) Date of Claim Procedures PowerPoint Presentation</dc:title>
  <dc:creator>Department of Veterans Affairs, Veterans Benefits Administration, Office of Administrative Review, STAFF</dc:creator>
  <cp:lastModifiedBy>Kathy Poole</cp:lastModifiedBy>
  <cp:revision>424</cp:revision>
  <cp:lastPrinted>2020-08-25T15:32:32Z</cp:lastPrinted>
  <dcterms:created xsi:type="dcterms:W3CDTF">2018-12-10T17:48:20Z</dcterms:created>
  <dcterms:modified xsi:type="dcterms:W3CDTF">2020-08-27T19:48:30Z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