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0"/>
  </p:notesMasterIdLst>
  <p:handoutMasterIdLst>
    <p:handoutMasterId r:id="rId31"/>
  </p:handoutMasterIdLst>
  <p:sldIdLst>
    <p:sldId id="257" r:id="rId5"/>
    <p:sldId id="258" r:id="rId6"/>
    <p:sldId id="259" r:id="rId7"/>
    <p:sldId id="280" r:id="rId8"/>
    <p:sldId id="281" r:id="rId9"/>
    <p:sldId id="282" r:id="rId10"/>
    <p:sldId id="283" r:id="rId11"/>
    <p:sldId id="284" r:id="rId12"/>
    <p:sldId id="290" r:id="rId13"/>
    <p:sldId id="285" r:id="rId14"/>
    <p:sldId id="286" r:id="rId15"/>
    <p:sldId id="287" r:id="rId16"/>
    <p:sldId id="288" r:id="rId17"/>
    <p:sldId id="289" r:id="rId18"/>
    <p:sldId id="291" r:id="rId19"/>
    <p:sldId id="292" r:id="rId20"/>
    <p:sldId id="293" r:id="rId21"/>
    <p:sldId id="294" r:id="rId22"/>
    <p:sldId id="295" r:id="rId23"/>
    <p:sldId id="296" r:id="rId24"/>
    <p:sldId id="297" r:id="rId25"/>
    <p:sldId id="298" r:id="rId26"/>
    <p:sldId id="299" r:id="rId27"/>
    <p:sldId id="300" r:id="rId28"/>
    <p:sldId id="279" r:id="rId29"/>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6BF4CC-9C24-4103-8CE6-0CC394FC0240}" v="1" dt="2020-07-27T18:58:15.1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0" autoAdjust="0"/>
    <p:restoredTop sz="93907" autoAdjust="0"/>
  </p:normalViewPr>
  <p:slideViewPr>
    <p:cSldViewPr snapToGrid="0">
      <p:cViewPr varScale="1">
        <p:scale>
          <a:sx n="110" d="100"/>
          <a:sy n="110" d="100"/>
        </p:scale>
        <p:origin x="110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JOANNE, VBADEN Trng Facility" userId="cc329bf6-8a3e-4afe-9c08-3d5e57fff02e" providerId="ADAL" clId="{79D4BD26-C81C-410B-9454-286CABBE2D4B}"/>
    <pc:docChg chg="undo custSel delSld modSld">
      <pc:chgData name="VICTOR, JOANNE, VBADEN Trng Facility" userId="cc329bf6-8a3e-4afe-9c08-3d5e57fff02e" providerId="ADAL" clId="{79D4BD26-C81C-410B-9454-286CABBE2D4B}" dt="2020-05-20T19:48:44.819" v="1844" actId="2696"/>
      <pc:docMkLst>
        <pc:docMk/>
      </pc:docMkLst>
      <pc:sldChg chg="modSp">
        <pc:chgData name="VICTOR, JOANNE, VBADEN Trng Facility" userId="cc329bf6-8a3e-4afe-9c08-3d5e57fff02e" providerId="ADAL" clId="{79D4BD26-C81C-410B-9454-286CABBE2D4B}" dt="2020-05-19T16:08:32.808" v="2" actId="20577"/>
        <pc:sldMkLst>
          <pc:docMk/>
          <pc:sldMk cId="155537135" sldId="258"/>
        </pc:sldMkLst>
        <pc:spChg chg="mod">
          <ac:chgData name="VICTOR, JOANNE, VBADEN Trng Facility" userId="cc329bf6-8a3e-4afe-9c08-3d5e57fff02e" providerId="ADAL" clId="{79D4BD26-C81C-410B-9454-286CABBE2D4B}" dt="2020-05-19T16:08:32.808" v="2" actId="20577"/>
          <ac:spMkLst>
            <pc:docMk/>
            <pc:sldMk cId="155537135" sldId="258"/>
            <ac:spMk id="3" creationId="{00000000-0000-0000-0000-000000000000}"/>
          </ac:spMkLst>
        </pc:spChg>
      </pc:sldChg>
      <pc:sldChg chg="modSp">
        <pc:chgData name="VICTOR, JOANNE, VBADEN Trng Facility" userId="cc329bf6-8a3e-4afe-9c08-3d5e57fff02e" providerId="ADAL" clId="{79D4BD26-C81C-410B-9454-286CABBE2D4B}" dt="2020-05-19T16:08:56.472" v="4" actId="20577"/>
        <pc:sldMkLst>
          <pc:docMk/>
          <pc:sldMk cId="862826762" sldId="259"/>
        </pc:sldMkLst>
        <pc:spChg chg="mod">
          <ac:chgData name="VICTOR, JOANNE, VBADEN Trng Facility" userId="cc329bf6-8a3e-4afe-9c08-3d5e57fff02e" providerId="ADAL" clId="{79D4BD26-C81C-410B-9454-286CABBE2D4B}" dt="2020-05-19T16:08:56.472" v="4" actId="20577"/>
          <ac:spMkLst>
            <pc:docMk/>
            <pc:sldMk cId="862826762" sldId="259"/>
            <ac:spMk id="3" creationId="{00000000-0000-0000-0000-000000000000}"/>
          </ac:spMkLst>
        </pc:spChg>
      </pc:sldChg>
      <pc:sldChg chg="modSp del">
        <pc:chgData name="VICTOR, JOANNE, VBADEN Trng Facility" userId="cc329bf6-8a3e-4afe-9c08-3d5e57fff02e" providerId="ADAL" clId="{79D4BD26-C81C-410B-9454-286CABBE2D4B}" dt="2020-05-20T19:48:44.819" v="1844" actId="2696"/>
        <pc:sldMkLst>
          <pc:docMk/>
          <pc:sldMk cId="1239702333" sldId="278"/>
        </pc:sldMkLst>
        <pc:spChg chg="mod">
          <ac:chgData name="VICTOR, JOANNE, VBADEN Trng Facility" userId="cc329bf6-8a3e-4afe-9c08-3d5e57fff02e" providerId="ADAL" clId="{79D4BD26-C81C-410B-9454-286CABBE2D4B}" dt="2020-05-20T19:48:38.582" v="1843" actId="20577"/>
          <ac:spMkLst>
            <pc:docMk/>
            <pc:sldMk cId="1239702333" sldId="278"/>
            <ac:spMk id="5" creationId="{00000000-0000-0000-0000-000000000000}"/>
          </ac:spMkLst>
        </pc:spChg>
      </pc:sldChg>
      <pc:sldChg chg="modSp">
        <pc:chgData name="VICTOR, JOANNE, VBADEN Trng Facility" userId="cc329bf6-8a3e-4afe-9c08-3d5e57fff02e" providerId="ADAL" clId="{79D4BD26-C81C-410B-9454-286CABBE2D4B}" dt="2020-05-19T16:49:10.984" v="87" actId="20577"/>
        <pc:sldMkLst>
          <pc:docMk/>
          <pc:sldMk cId="87852150" sldId="280"/>
        </pc:sldMkLst>
        <pc:spChg chg="mod">
          <ac:chgData name="VICTOR, JOANNE, VBADEN Trng Facility" userId="cc329bf6-8a3e-4afe-9c08-3d5e57fff02e" providerId="ADAL" clId="{79D4BD26-C81C-410B-9454-286CABBE2D4B}" dt="2020-05-19T16:49:10.984" v="87" actId="20577"/>
          <ac:spMkLst>
            <pc:docMk/>
            <pc:sldMk cId="87852150" sldId="280"/>
            <ac:spMk id="2" creationId="{3CA8513B-94D3-41FB-92C0-91D0DE3DC490}"/>
          </ac:spMkLst>
        </pc:spChg>
        <pc:spChg chg="mod">
          <ac:chgData name="VICTOR, JOANNE, VBADEN Trng Facility" userId="cc329bf6-8a3e-4afe-9c08-3d5e57fff02e" providerId="ADAL" clId="{79D4BD26-C81C-410B-9454-286CABBE2D4B}" dt="2020-05-19T16:16:47.775" v="79" actId="20577"/>
          <ac:spMkLst>
            <pc:docMk/>
            <pc:sldMk cId="87852150" sldId="280"/>
            <ac:spMk id="3" creationId="{2DE267DC-B6BD-4C16-8755-A54AC52155B0}"/>
          </ac:spMkLst>
        </pc:spChg>
      </pc:sldChg>
      <pc:sldChg chg="modSp">
        <pc:chgData name="VICTOR, JOANNE, VBADEN Trng Facility" userId="cc329bf6-8a3e-4afe-9c08-3d5e57fff02e" providerId="ADAL" clId="{79D4BD26-C81C-410B-9454-286CABBE2D4B}" dt="2020-05-19T20:43:10.848" v="695" actId="403"/>
        <pc:sldMkLst>
          <pc:docMk/>
          <pc:sldMk cId="1477829442" sldId="281"/>
        </pc:sldMkLst>
        <pc:spChg chg="mod">
          <ac:chgData name="VICTOR, JOANNE, VBADEN Trng Facility" userId="cc329bf6-8a3e-4afe-9c08-3d5e57fff02e" providerId="ADAL" clId="{79D4BD26-C81C-410B-9454-286CABBE2D4B}" dt="2020-05-19T20:43:10.848" v="695" actId="403"/>
          <ac:spMkLst>
            <pc:docMk/>
            <pc:sldMk cId="1477829442" sldId="281"/>
            <ac:spMk id="3" creationId="{FAEC7F77-8A74-49B6-BD89-E8433AA519C7}"/>
          </ac:spMkLst>
        </pc:spChg>
      </pc:sldChg>
      <pc:sldChg chg="modSp">
        <pc:chgData name="VICTOR, JOANNE, VBADEN Trng Facility" userId="cc329bf6-8a3e-4afe-9c08-3d5e57fff02e" providerId="ADAL" clId="{79D4BD26-C81C-410B-9454-286CABBE2D4B}" dt="2020-05-19T20:43:51.630" v="701" actId="114"/>
        <pc:sldMkLst>
          <pc:docMk/>
          <pc:sldMk cId="1596984879" sldId="282"/>
        </pc:sldMkLst>
        <pc:spChg chg="mod">
          <ac:chgData name="VICTOR, JOANNE, VBADEN Trng Facility" userId="cc329bf6-8a3e-4afe-9c08-3d5e57fff02e" providerId="ADAL" clId="{79D4BD26-C81C-410B-9454-286CABBE2D4B}" dt="2020-05-19T20:43:51.630" v="701" actId="114"/>
          <ac:spMkLst>
            <pc:docMk/>
            <pc:sldMk cId="1596984879" sldId="282"/>
            <ac:spMk id="3" creationId="{03F4328E-4C54-40A0-8E9E-0C092225CE4E}"/>
          </ac:spMkLst>
        </pc:spChg>
      </pc:sldChg>
      <pc:sldChg chg="modSp">
        <pc:chgData name="VICTOR, JOANNE, VBADEN Trng Facility" userId="cc329bf6-8a3e-4afe-9c08-3d5e57fff02e" providerId="ADAL" clId="{79D4BD26-C81C-410B-9454-286CABBE2D4B}" dt="2020-05-19T21:10:25.592" v="702" actId="114"/>
        <pc:sldMkLst>
          <pc:docMk/>
          <pc:sldMk cId="56666640" sldId="283"/>
        </pc:sldMkLst>
        <pc:spChg chg="mod">
          <ac:chgData name="VICTOR, JOANNE, VBADEN Trng Facility" userId="cc329bf6-8a3e-4afe-9c08-3d5e57fff02e" providerId="ADAL" clId="{79D4BD26-C81C-410B-9454-286CABBE2D4B}" dt="2020-05-19T21:10:25.592" v="702" actId="114"/>
          <ac:spMkLst>
            <pc:docMk/>
            <pc:sldMk cId="56666640" sldId="283"/>
            <ac:spMk id="3" creationId="{EE2987B0-E53A-4297-BD2F-8B7FC19367C0}"/>
          </ac:spMkLst>
        </pc:spChg>
      </pc:sldChg>
      <pc:sldChg chg="modSp">
        <pc:chgData name="VICTOR, JOANNE, VBADEN Trng Facility" userId="cc329bf6-8a3e-4afe-9c08-3d5e57fff02e" providerId="ADAL" clId="{79D4BD26-C81C-410B-9454-286CABBE2D4B}" dt="2020-05-19T21:12:07.815" v="743" actId="20577"/>
        <pc:sldMkLst>
          <pc:docMk/>
          <pc:sldMk cId="2781160399" sldId="284"/>
        </pc:sldMkLst>
        <pc:spChg chg="mod">
          <ac:chgData name="VICTOR, JOANNE, VBADEN Trng Facility" userId="cc329bf6-8a3e-4afe-9c08-3d5e57fff02e" providerId="ADAL" clId="{79D4BD26-C81C-410B-9454-286CABBE2D4B}" dt="2020-05-19T21:12:07.815" v="743" actId="20577"/>
          <ac:spMkLst>
            <pc:docMk/>
            <pc:sldMk cId="2781160399" sldId="284"/>
            <ac:spMk id="3" creationId="{D0DEDCA0-882B-431A-A059-A01573BB0BC6}"/>
          </ac:spMkLst>
        </pc:spChg>
      </pc:sldChg>
      <pc:sldChg chg="modSp">
        <pc:chgData name="VICTOR, JOANNE, VBADEN Trng Facility" userId="cc329bf6-8a3e-4afe-9c08-3d5e57fff02e" providerId="ADAL" clId="{79D4BD26-C81C-410B-9454-286CABBE2D4B}" dt="2020-05-19T22:20:48.182" v="760" actId="20577"/>
        <pc:sldMkLst>
          <pc:docMk/>
          <pc:sldMk cId="3228276077" sldId="286"/>
        </pc:sldMkLst>
        <pc:spChg chg="mod">
          <ac:chgData name="VICTOR, JOANNE, VBADEN Trng Facility" userId="cc329bf6-8a3e-4afe-9c08-3d5e57fff02e" providerId="ADAL" clId="{79D4BD26-C81C-410B-9454-286CABBE2D4B}" dt="2020-05-19T22:20:48.182" v="760" actId="20577"/>
          <ac:spMkLst>
            <pc:docMk/>
            <pc:sldMk cId="3228276077" sldId="286"/>
            <ac:spMk id="6" creationId="{8CF01ACC-3620-4B98-9ED2-439985FA18E9}"/>
          </ac:spMkLst>
        </pc:spChg>
      </pc:sldChg>
      <pc:sldChg chg="modSp">
        <pc:chgData name="VICTOR, JOANNE, VBADEN Trng Facility" userId="cc329bf6-8a3e-4afe-9c08-3d5e57fff02e" providerId="ADAL" clId="{79D4BD26-C81C-410B-9454-286CABBE2D4B}" dt="2020-05-20T14:55:35.334" v="978" actId="20577"/>
        <pc:sldMkLst>
          <pc:docMk/>
          <pc:sldMk cId="2297726031" sldId="287"/>
        </pc:sldMkLst>
        <pc:spChg chg="mod">
          <ac:chgData name="VICTOR, JOANNE, VBADEN Trng Facility" userId="cc329bf6-8a3e-4afe-9c08-3d5e57fff02e" providerId="ADAL" clId="{79D4BD26-C81C-410B-9454-286CABBE2D4B}" dt="2020-05-20T14:55:35.334" v="978" actId="20577"/>
          <ac:spMkLst>
            <pc:docMk/>
            <pc:sldMk cId="2297726031" sldId="287"/>
            <ac:spMk id="6" creationId="{B10A67AE-AF03-416B-93A7-73C0A5621E08}"/>
          </ac:spMkLst>
        </pc:spChg>
      </pc:sldChg>
      <pc:sldChg chg="modSp">
        <pc:chgData name="VICTOR, JOANNE, VBADEN Trng Facility" userId="cc329bf6-8a3e-4afe-9c08-3d5e57fff02e" providerId="ADAL" clId="{79D4BD26-C81C-410B-9454-286CABBE2D4B}" dt="2020-05-19T22:27:57.582" v="855" actId="20577"/>
        <pc:sldMkLst>
          <pc:docMk/>
          <pc:sldMk cId="1573332327" sldId="288"/>
        </pc:sldMkLst>
        <pc:spChg chg="mod">
          <ac:chgData name="VICTOR, JOANNE, VBADEN Trng Facility" userId="cc329bf6-8a3e-4afe-9c08-3d5e57fff02e" providerId="ADAL" clId="{79D4BD26-C81C-410B-9454-286CABBE2D4B}" dt="2020-05-19T22:27:57.582" v="855" actId="20577"/>
          <ac:spMkLst>
            <pc:docMk/>
            <pc:sldMk cId="1573332327" sldId="288"/>
            <ac:spMk id="2" creationId="{ABCF1B09-47D2-46C1-A540-6CB5255FD991}"/>
          </ac:spMkLst>
        </pc:spChg>
      </pc:sldChg>
      <pc:sldChg chg="modSp">
        <pc:chgData name="VICTOR, JOANNE, VBADEN Trng Facility" userId="cc329bf6-8a3e-4afe-9c08-3d5e57fff02e" providerId="ADAL" clId="{79D4BD26-C81C-410B-9454-286CABBE2D4B}" dt="2020-05-20T19:40:27.715" v="1821" actId="20577"/>
        <pc:sldMkLst>
          <pc:docMk/>
          <pc:sldMk cId="2639248072" sldId="291"/>
        </pc:sldMkLst>
        <pc:spChg chg="mod">
          <ac:chgData name="VICTOR, JOANNE, VBADEN Trng Facility" userId="cc329bf6-8a3e-4afe-9c08-3d5e57fff02e" providerId="ADAL" clId="{79D4BD26-C81C-410B-9454-286CABBE2D4B}" dt="2020-05-20T19:40:27.715" v="1821" actId="20577"/>
          <ac:spMkLst>
            <pc:docMk/>
            <pc:sldMk cId="2639248072" sldId="291"/>
            <ac:spMk id="2" creationId="{72F6F737-6475-42AE-A2A0-341636CBCAC4}"/>
          </ac:spMkLst>
        </pc:spChg>
        <pc:spChg chg="mod">
          <ac:chgData name="VICTOR, JOANNE, VBADEN Trng Facility" userId="cc329bf6-8a3e-4afe-9c08-3d5e57fff02e" providerId="ADAL" clId="{79D4BD26-C81C-410B-9454-286CABBE2D4B}" dt="2020-05-19T22:28:24.012" v="872" actId="20577"/>
          <ac:spMkLst>
            <pc:docMk/>
            <pc:sldMk cId="2639248072" sldId="291"/>
            <ac:spMk id="6" creationId="{C77E3579-0D9B-4114-8559-9D78F8D34E84}"/>
          </ac:spMkLst>
        </pc:spChg>
      </pc:sldChg>
      <pc:sldChg chg="modSp">
        <pc:chgData name="VICTOR, JOANNE, VBADEN Trng Facility" userId="cc329bf6-8a3e-4afe-9c08-3d5e57fff02e" providerId="ADAL" clId="{79D4BD26-C81C-410B-9454-286CABBE2D4B}" dt="2020-05-19T22:30:52.063" v="971" actId="20577"/>
        <pc:sldMkLst>
          <pc:docMk/>
          <pc:sldMk cId="3185349961" sldId="292"/>
        </pc:sldMkLst>
        <pc:spChg chg="mod">
          <ac:chgData name="VICTOR, JOANNE, VBADEN Trng Facility" userId="cc329bf6-8a3e-4afe-9c08-3d5e57fff02e" providerId="ADAL" clId="{79D4BD26-C81C-410B-9454-286CABBE2D4B}" dt="2020-05-19T22:30:52.063" v="971" actId="20577"/>
          <ac:spMkLst>
            <pc:docMk/>
            <pc:sldMk cId="3185349961" sldId="292"/>
            <ac:spMk id="3" creationId="{E29E0A86-75B0-47FD-B91A-B355EA6E47BC}"/>
          </ac:spMkLst>
        </pc:spChg>
      </pc:sldChg>
      <pc:sldChg chg="modSp">
        <pc:chgData name="VICTOR, JOANNE, VBADEN Trng Facility" userId="cc329bf6-8a3e-4afe-9c08-3d5e57fff02e" providerId="ADAL" clId="{79D4BD26-C81C-410B-9454-286CABBE2D4B}" dt="2020-05-20T16:24:38.195" v="991" actId="20577"/>
        <pc:sldMkLst>
          <pc:docMk/>
          <pc:sldMk cId="625262389" sldId="293"/>
        </pc:sldMkLst>
        <pc:spChg chg="mod">
          <ac:chgData name="VICTOR, JOANNE, VBADEN Trng Facility" userId="cc329bf6-8a3e-4afe-9c08-3d5e57fff02e" providerId="ADAL" clId="{79D4BD26-C81C-410B-9454-286CABBE2D4B}" dt="2020-05-20T16:24:38.195" v="991" actId="20577"/>
          <ac:spMkLst>
            <pc:docMk/>
            <pc:sldMk cId="625262389" sldId="293"/>
            <ac:spMk id="3" creationId="{F7B07DDE-A97F-4B66-9B56-F75B2411B590}"/>
          </ac:spMkLst>
        </pc:spChg>
      </pc:sldChg>
      <pc:sldChg chg="modSp">
        <pc:chgData name="VICTOR, JOANNE, VBADEN Trng Facility" userId="cc329bf6-8a3e-4afe-9c08-3d5e57fff02e" providerId="ADAL" clId="{79D4BD26-C81C-410B-9454-286CABBE2D4B}" dt="2020-05-20T16:28:19.668" v="1463" actId="6549"/>
        <pc:sldMkLst>
          <pc:docMk/>
          <pc:sldMk cId="517557221" sldId="294"/>
        </pc:sldMkLst>
        <pc:spChg chg="mod">
          <ac:chgData name="VICTOR, JOANNE, VBADEN Trng Facility" userId="cc329bf6-8a3e-4afe-9c08-3d5e57fff02e" providerId="ADAL" clId="{79D4BD26-C81C-410B-9454-286CABBE2D4B}" dt="2020-05-20T16:28:19.668" v="1463" actId="6549"/>
          <ac:spMkLst>
            <pc:docMk/>
            <pc:sldMk cId="517557221" sldId="294"/>
            <ac:spMk id="3" creationId="{63D860B3-5442-40BA-93CF-0FA0B794C543}"/>
          </ac:spMkLst>
        </pc:spChg>
      </pc:sldChg>
      <pc:sldChg chg="modSp">
        <pc:chgData name="VICTOR, JOANNE, VBADEN Trng Facility" userId="cc329bf6-8a3e-4afe-9c08-3d5e57fff02e" providerId="ADAL" clId="{79D4BD26-C81C-410B-9454-286CABBE2D4B}" dt="2020-05-20T16:39:45.722" v="1466" actId="20577"/>
        <pc:sldMkLst>
          <pc:docMk/>
          <pc:sldMk cId="448296012" sldId="295"/>
        </pc:sldMkLst>
        <pc:spChg chg="mod">
          <ac:chgData name="VICTOR, JOANNE, VBADEN Trng Facility" userId="cc329bf6-8a3e-4afe-9c08-3d5e57fff02e" providerId="ADAL" clId="{79D4BD26-C81C-410B-9454-286CABBE2D4B}" dt="2020-05-20T16:39:45.722" v="1466" actId="20577"/>
          <ac:spMkLst>
            <pc:docMk/>
            <pc:sldMk cId="448296012" sldId="295"/>
            <ac:spMk id="3" creationId="{ED99BA82-A3A5-4310-9EBB-B0FB494A25DD}"/>
          </ac:spMkLst>
        </pc:spChg>
      </pc:sldChg>
      <pc:sldChg chg="modSp">
        <pc:chgData name="VICTOR, JOANNE, VBADEN Trng Facility" userId="cc329bf6-8a3e-4afe-9c08-3d5e57fff02e" providerId="ADAL" clId="{79D4BD26-C81C-410B-9454-286CABBE2D4B}" dt="2020-05-20T17:46:42.395" v="1774" actId="20577"/>
        <pc:sldMkLst>
          <pc:docMk/>
          <pc:sldMk cId="895990535" sldId="296"/>
        </pc:sldMkLst>
        <pc:spChg chg="mod">
          <ac:chgData name="VICTOR, JOANNE, VBADEN Trng Facility" userId="cc329bf6-8a3e-4afe-9c08-3d5e57fff02e" providerId="ADAL" clId="{79D4BD26-C81C-410B-9454-286CABBE2D4B}" dt="2020-05-20T17:46:42.395" v="1774" actId="20577"/>
          <ac:spMkLst>
            <pc:docMk/>
            <pc:sldMk cId="895990535" sldId="296"/>
            <ac:spMk id="2" creationId="{A8918AB6-5F42-4A7A-B652-DDE9281B7099}"/>
          </ac:spMkLst>
        </pc:spChg>
        <pc:spChg chg="mod">
          <ac:chgData name="VICTOR, JOANNE, VBADEN Trng Facility" userId="cc329bf6-8a3e-4afe-9c08-3d5e57fff02e" providerId="ADAL" clId="{79D4BD26-C81C-410B-9454-286CABBE2D4B}" dt="2020-05-20T17:44:05.973" v="1773" actId="20577"/>
          <ac:spMkLst>
            <pc:docMk/>
            <pc:sldMk cId="895990535" sldId="296"/>
            <ac:spMk id="3" creationId="{E374133D-74E9-483B-A7D4-2D8772E44004}"/>
          </ac:spMkLst>
        </pc:spChg>
      </pc:sldChg>
      <pc:sldChg chg="modSp">
        <pc:chgData name="VICTOR, JOANNE, VBADEN Trng Facility" userId="cc329bf6-8a3e-4afe-9c08-3d5e57fff02e" providerId="ADAL" clId="{79D4BD26-C81C-410B-9454-286CABBE2D4B}" dt="2020-05-20T19:28:02.436" v="1791" actId="20577"/>
        <pc:sldMkLst>
          <pc:docMk/>
          <pc:sldMk cId="3713006187" sldId="297"/>
        </pc:sldMkLst>
        <pc:spChg chg="mod">
          <ac:chgData name="VICTOR, JOANNE, VBADEN Trng Facility" userId="cc329bf6-8a3e-4afe-9c08-3d5e57fff02e" providerId="ADAL" clId="{79D4BD26-C81C-410B-9454-286CABBE2D4B}" dt="2020-05-20T19:28:02.436" v="1791" actId="20577"/>
          <ac:spMkLst>
            <pc:docMk/>
            <pc:sldMk cId="3713006187" sldId="297"/>
            <ac:spMk id="3" creationId="{79D6A7A5-4142-41D8-9345-683029D3CD15}"/>
          </ac:spMkLst>
        </pc:spChg>
      </pc:sldChg>
      <pc:sldChg chg="modSp">
        <pc:chgData name="VICTOR, JOANNE, VBADEN Trng Facility" userId="cc329bf6-8a3e-4afe-9c08-3d5e57fff02e" providerId="ADAL" clId="{79D4BD26-C81C-410B-9454-286CABBE2D4B}" dt="2020-05-20T19:33:14.209" v="1813" actId="20577"/>
        <pc:sldMkLst>
          <pc:docMk/>
          <pc:sldMk cId="2976146288" sldId="298"/>
        </pc:sldMkLst>
        <pc:spChg chg="mod">
          <ac:chgData name="VICTOR, JOANNE, VBADEN Trng Facility" userId="cc329bf6-8a3e-4afe-9c08-3d5e57fff02e" providerId="ADAL" clId="{79D4BD26-C81C-410B-9454-286CABBE2D4B}" dt="2020-05-20T19:33:14.209" v="1813" actId="20577"/>
          <ac:spMkLst>
            <pc:docMk/>
            <pc:sldMk cId="2976146288" sldId="298"/>
            <ac:spMk id="3" creationId="{2ADF129A-FD3A-42D0-BC2B-19652DAC503B}"/>
          </ac:spMkLst>
        </pc:spChg>
      </pc:sldChg>
      <pc:sldChg chg="modSp">
        <pc:chgData name="VICTOR, JOANNE, VBADEN Trng Facility" userId="cc329bf6-8a3e-4afe-9c08-3d5e57fff02e" providerId="ADAL" clId="{79D4BD26-C81C-410B-9454-286CABBE2D4B}" dt="2020-05-20T19:32:39.312" v="1804" actId="12"/>
        <pc:sldMkLst>
          <pc:docMk/>
          <pc:sldMk cId="3616826097" sldId="299"/>
        </pc:sldMkLst>
        <pc:spChg chg="mod">
          <ac:chgData name="VICTOR, JOANNE, VBADEN Trng Facility" userId="cc329bf6-8a3e-4afe-9c08-3d5e57fff02e" providerId="ADAL" clId="{79D4BD26-C81C-410B-9454-286CABBE2D4B}" dt="2020-05-20T19:32:39.312" v="1804" actId="12"/>
          <ac:spMkLst>
            <pc:docMk/>
            <pc:sldMk cId="3616826097" sldId="299"/>
            <ac:spMk id="3" creationId="{A6639229-5BE4-4B5B-8636-2D63067761B6}"/>
          </ac:spMkLst>
        </pc:spChg>
      </pc:sldChg>
    </pc:docChg>
  </pc:docChgLst>
  <pc:docChgLst>
    <pc:chgData name="Givans, James, VBABALT\ACAD" userId="d804af50-c2c6-4b66-abe0-70fda5f99ab7" providerId="ADAL" clId="{C56BF4CC-9C24-4103-8CE6-0CC394FC0240}"/>
    <pc:docChg chg="modSld">
      <pc:chgData name="Givans, James, VBABALT\ACAD" userId="d804af50-c2c6-4b66-abe0-70fda5f99ab7" providerId="ADAL" clId="{C56BF4CC-9C24-4103-8CE6-0CC394FC0240}" dt="2020-07-27T19:00:38.214" v="55" actId="20577"/>
      <pc:docMkLst>
        <pc:docMk/>
      </pc:docMkLst>
      <pc:sldChg chg="modSp">
        <pc:chgData name="Givans, James, VBABALT\ACAD" userId="d804af50-c2c6-4b66-abe0-70fda5f99ab7" providerId="ADAL" clId="{C56BF4CC-9C24-4103-8CE6-0CC394FC0240}" dt="2020-07-27T16:04:19.251" v="8" actId="6549"/>
        <pc:sldMkLst>
          <pc:docMk/>
          <pc:sldMk cId="303315381" sldId="257"/>
        </pc:sldMkLst>
        <pc:spChg chg="mod">
          <ac:chgData name="Givans, James, VBABALT\ACAD" userId="d804af50-c2c6-4b66-abe0-70fda5f99ab7" providerId="ADAL" clId="{C56BF4CC-9C24-4103-8CE6-0CC394FC0240}" dt="2020-07-27T16:04:19.251" v="8" actId="6549"/>
          <ac:spMkLst>
            <pc:docMk/>
            <pc:sldMk cId="303315381" sldId="257"/>
            <ac:spMk id="7" creationId="{18DE06DD-55A5-478E-8556-69A67BC93A1C}"/>
          </ac:spMkLst>
        </pc:spChg>
      </pc:sldChg>
      <pc:sldChg chg="modSp">
        <pc:chgData name="Givans, James, VBABALT\ACAD" userId="d804af50-c2c6-4b66-abe0-70fda5f99ab7" providerId="ADAL" clId="{C56BF4CC-9C24-4103-8CE6-0CC394FC0240}" dt="2020-07-27T18:23:32.440" v="22" actId="20577"/>
        <pc:sldMkLst>
          <pc:docMk/>
          <pc:sldMk cId="155537135" sldId="258"/>
        </pc:sldMkLst>
        <pc:spChg chg="mod">
          <ac:chgData name="Givans, James, VBABALT\ACAD" userId="d804af50-c2c6-4b66-abe0-70fda5f99ab7" providerId="ADAL" clId="{C56BF4CC-9C24-4103-8CE6-0CC394FC0240}" dt="2020-07-27T18:23:32.440" v="22" actId="20577"/>
          <ac:spMkLst>
            <pc:docMk/>
            <pc:sldMk cId="155537135" sldId="258"/>
            <ac:spMk id="3" creationId="{00000000-0000-0000-0000-000000000000}"/>
          </ac:spMkLst>
        </pc:spChg>
      </pc:sldChg>
      <pc:sldChg chg="modSp">
        <pc:chgData name="Givans, James, VBABALT\ACAD" userId="d804af50-c2c6-4b66-abe0-70fda5f99ab7" providerId="ADAL" clId="{C56BF4CC-9C24-4103-8CE6-0CC394FC0240}" dt="2020-07-27T18:40:48.118" v="23" actId="20577"/>
        <pc:sldMkLst>
          <pc:docMk/>
          <pc:sldMk cId="1573332327" sldId="288"/>
        </pc:sldMkLst>
        <pc:spChg chg="mod">
          <ac:chgData name="Givans, James, VBABALT\ACAD" userId="d804af50-c2c6-4b66-abe0-70fda5f99ab7" providerId="ADAL" clId="{C56BF4CC-9C24-4103-8CE6-0CC394FC0240}" dt="2020-07-27T18:40:48.118" v="23" actId="20577"/>
          <ac:spMkLst>
            <pc:docMk/>
            <pc:sldMk cId="1573332327" sldId="288"/>
            <ac:spMk id="3" creationId="{76A8850A-666C-4895-BF25-99886A46DF81}"/>
          </ac:spMkLst>
        </pc:spChg>
      </pc:sldChg>
      <pc:sldChg chg="modSp">
        <pc:chgData name="Givans, James, VBABALT\ACAD" userId="d804af50-c2c6-4b66-abe0-70fda5f99ab7" providerId="ADAL" clId="{C56BF4CC-9C24-4103-8CE6-0CC394FC0240}" dt="2020-07-27T18:57:45.071" v="52" actId="20577"/>
        <pc:sldMkLst>
          <pc:docMk/>
          <pc:sldMk cId="895990535" sldId="296"/>
        </pc:sldMkLst>
        <pc:spChg chg="mod">
          <ac:chgData name="Givans, James, VBABALT\ACAD" userId="d804af50-c2c6-4b66-abe0-70fda5f99ab7" providerId="ADAL" clId="{C56BF4CC-9C24-4103-8CE6-0CC394FC0240}" dt="2020-07-27T18:57:45.071" v="52" actId="20577"/>
          <ac:spMkLst>
            <pc:docMk/>
            <pc:sldMk cId="895990535" sldId="296"/>
            <ac:spMk id="2" creationId="{A8918AB6-5F42-4A7A-B652-DDE9281B7099}"/>
          </ac:spMkLst>
        </pc:spChg>
      </pc:sldChg>
      <pc:sldChg chg="modSp">
        <pc:chgData name="Givans, James, VBABALT\ACAD" userId="d804af50-c2c6-4b66-abe0-70fda5f99ab7" providerId="ADAL" clId="{C56BF4CC-9C24-4103-8CE6-0CC394FC0240}" dt="2020-07-27T18:58:34.375" v="54" actId="20577"/>
        <pc:sldMkLst>
          <pc:docMk/>
          <pc:sldMk cId="3713006187" sldId="297"/>
        </pc:sldMkLst>
        <pc:spChg chg="mod">
          <ac:chgData name="Givans, James, VBABALT\ACAD" userId="d804af50-c2c6-4b66-abe0-70fda5f99ab7" providerId="ADAL" clId="{C56BF4CC-9C24-4103-8CE6-0CC394FC0240}" dt="2020-07-27T18:58:15.103" v="53"/>
          <ac:spMkLst>
            <pc:docMk/>
            <pc:sldMk cId="3713006187" sldId="297"/>
            <ac:spMk id="2" creationId="{83F4D623-CEE0-4D60-8678-CB72A9794DB3}"/>
          </ac:spMkLst>
        </pc:spChg>
        <pc:spChg chg="mod">
          <ac:chgData name="Givans, James, VBABALT\ACAD" userId="d804af50-c2c6-4b66-abe0-70fda5f99ab7" providerId="ADAL" clId="{C56BF4CC-9C24-4103-8CE6-0CC394FC0240}" dt="2020-07-27T18:58:34.375" v="54" actId="20577"/>
          <ac:spMkLst>
            <pc:docMk/>
            <pc:sldMk cId="3713006187" sldId="297"/>
            <ac:spMk id="3" creationId="{79D6A7A5-4142-41D8-9345-683029D3CD15}"/>
          </ac:spMkLst>
        </pc:spChg>
      </pc:sldChg>
      <pc:sldChg chg="modSp">
        <pc:chgData name="Givans, James, VBABALT\ACAD" userId="d804af50-c2c6-4b66-abe0-70fda5f99ab7" providerId="ADAL" clId="{C56BF4CC-9C24-4103-8CE6-0CC394FC0240}" dt="2020-07-27T19:00:38.214" v="55" actId="20577"/>
        <pc:sldMkLst>
          <pc:docMk/>
          <pc:sldMk cId="3616826097" sldId="299"/>
        </pc:sldMkLst>
        <pc:spChg chg="mod">
          <ac:chgData name="Givans, James, VBABALT\ACAD" userId="d804af50-c2c6-4b66-abe0-70fda5f99ab7" providerId="ADAL" clId="{C56BF4CC-9C24-4103-8CE6-0CC394FC0240}" dt="2020-07-27T19:00:38.214" v="55" actId="20577"/>
          <ac:spMkLst>
            <pc:docMk/>
            <pc:sldMk cId="3616826097" sldId="299"/>
            <ac:spMk id="2" creationId="{D4EECD38-7D0E-46F6-9AB4-A7B24E8109D8}"/>
          </ac:spMkLst>
        </pc:spChg>
      </pc:sldChg>
    </pc:docChg>
  </pc:docChgLst>
  <pc:docChgLst>
    <pc:chgData clId="Web-{30DBF984-6288-FC62-7409-C982CA59A10A}"/>
    <pc:docChg chg="modSld">
      <pc:chgData name="" userId="" providerId="" clId="Web-{30DBF984-6288-FC62-7409-C982CA59A10A}" dt="2020-04-24T17:57:10.360" v="15" actId="20577"/>
      <pc:docMkLst>
        <pc:docMk/>
      </pc:docMkLst>
      <pc:sldChg chg="modSp">
        <pc:chgData name="" userId="" providerId="" clId="Web-{30DBF984-6288-FC62-7409-C982CA59A10A}" dt="2020-04-24T17:57:08.532" v="13" actId="20577"/>
        <pc:sldMkLst>
          <pc:docMk/>
          <pc:sldMk cId="2781160399" sldId="284"/>
        </pc:sldMkLst>
        <pc:spChg chg="mod">
          <ac:chgData name="" userId="" providerId="" clId="Web-{30DBF984-6288-FC62-7409-C982CA59A10A}" dt="2020-04-24T17:57:08.532" v="13" actId="20577"/>
          <ac:spMkLst>
            <pc:docMk/>
            <pc:sldMk cId="2781160399" sldId="284"/>
            <ac:spMk id="2" creationId="{28270F9A-EA85-455B-A804-897D000C6CDC}"/>
          </ac:spMkLst>
        </pc:spChg>
      </pc:sldChg>
      <pc:sldChg chg="modSp">
        <pc:chgData name="" userId="" providerId="" clId="Web-{30DBF984-6288-FC62-7409-C982CA59A10A}" dt="2020-04-24T17:56:57.766" v="10" actId="20577"/>
        <pc:sldMkLst>
          <pc:docMk/>
          <pc:sldMk cId="3228276077" sldId="286"/>
        </pc:sldMkLst>
        <pc:spChg chg="mod">
          <ac:chgData name="" userId="" providerId="" clId="Web-{30DBF984-6288-FC62-7409-C982CA59A10A}" dt="2020-04-24T17:56:57.766" v="10" actId="20577"/>
          <ac:spMkLst>
            <pc:docMk/>
            <pc:sldMk cId="3228276077" sldId="286"/>
            <ac:spMk id="2" creationId="{4C017092-5738-4A4F-B6FB-922E938D913F}"/>
          </ac:spMkLst>
        </pc:spChg>
      </pc:sldChg>
      <pc:sldChg chg="modSp">
        <pc:chgData name="" userId="" providerId="" clId="Web-{30DBF984-6288-FC62-7409-C982CA59A10A}" dt="2020-04-24T17:56:50.656" v="7" actId="20577"/>
        <pc:sldMkLst>
          <pc:docMk/>
          <pc:sldMk cId="2297726031" sldId="287"/>
        </pc:sldMkLst>
        <pc:spChg chg="mod">
          <ac:chgData name="" userId="" providerId="" clId="Web-{30DBF984-6288-FC62-7409-C982CA59A10A}" dt="2020-04-24T17:56:50.656" v="7" actId="20577"/>
          <ac:spMkLst>
            <pc:docMk/>
            <pc:sldMk cId="2297726031" sldId="287"/>
            <ac:spMk id="2" creationId="{F55ED4F6-E6C3-4CDB-B4FF-E124CC46A774}"/>
          </ac:spMkLst>
        </pc:spChg>
      </pc:sldChg>
      <pc:sldChg chg="modSp">
        <pc:chgData name="" userId="" providerId="" clId="Web-{30DBF984-6288-FC62-7409-C982CA59A10A}" dt="2020-04-24T17:56:11.765" v="5" actId="20577"/>
        <pc:sldMkLst>
          <pc:docMk/>
          <pc:sldMk cId="3713006187" sldId="297"/>
        </pc:sldMkLst>
        <pc:spChg chg="mod">
          <ac:chgData name="" userId="" providerId="" clId="Web-{30DBF984-6288-FC62-7409-C982CA59A10A}" dt="2020-04-24T17:56:11.765" v="5" actId="20577"/>
          <ac:spMkLst>
            <pc:docMk/>
            <pc:sldMk cId="3713006187" sldId="297"/>
            <ac:spMk id="2" creationId="{83F4D623-CEE0-4D60-8678-CB72A9794DB3}"/>
          </ac:spMkLst>
        </pc:spChg>
      </pc:sldChg>
      <pc:sldChg chg="modSp">
        <pc:chgData name="" userId="" providerId="" clId="Web-{30DBF984-6288-FC62-7409-C982CA59A10A}" dt="2020-04-24T17:55:57.500" v="0" actId="20577"/>
        <pc:sldMkLst>
          <pc:docMk/>
          <pc:sldMk cId="3616826097" sldId="299"/>
        </pc:sldMkLst>
        <pc:spChg chg="mod">
          <ac:chgData name="" userId="" providerId="" clId="Web-{30DBF984-6288-FC62-7409-C982CA59A10A}" dt="2020-04-24T17:55:57.500" v="0" actId="20577"/>
          <ac:spMkLst>
            <pc:docMk/>
            <pc:sldMk cId="3616826097" sldId="299"/>
            <ac:spMk id="2" creationId="{D4EECD38-7D0E-46F6-9AB4-A7B24E8109D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7/28/2020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7/28/2020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172068117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174337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0" y="2885568"/>
            <a:ext cx="9144000" cy="1086867"/>
          </a:xfrm>
        </p:spPr>
        <p:txBody>
          <a:bodyPr anchor="t">
            <a:noAutofit/>
          </a:bodyPr>
          <a:lstStyle>
            <a:lvl1pPr algn="ctr">
              <a:spcAft>
                <a:spcPts val="600"/>
              </a:spcAft>
              <a:defRPr sz="7200" b="0">
                <a:solidFill>
                  <a:srgbClr val="1F497D"/>
                </a:solidFill>
              </a:defRPr>
            </a:lvl1pPr>
          </a:lstStyle>
          <a:p>
            <a:r>
              <a:rPr lang="en-US" dirty="0"/>
              <a:t>Questions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316655798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60735" indent="-160735">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18791" indent="-156270">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482204" indent="-163414">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611684" indent="-129481">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77313050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16021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5761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355049962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vaww.vrm.km.va.gov/system/templates/selfservice/va_kanew/help/agent/locale/en-US/portal/554400000001034/content/554400000014302/M21-1,%20Part%20III,%20Subpart%20vi,%20Chapter%208%20-%20Miscellaneous%20Authorization%20Issues"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vaww.vrm.km.va.gov/system/templates/selfservice/va_kanew/help/agent/locale/en-US/portal/554400000001034/content/554400000014111/M21-1-Part-III-Subpart-ii-Chapter-1-Section-B-Mail-Management?query=returned%20mail"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ecfr.gov/cgi-bin/text-idx?SID=ad275643432556b9dda942343fb89296&amp;mc=true&amp;node=pt38.1.3&amp;rgn=div58#se38.1.3_1656"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vaww.vrm.km.va.gov/system/templates/selfservice/va_kanew/help/agent/locale/en-US/portal/554400000001034/content/554400000014302/M21-1,%20Part%20III,%20Subpart%20vi,%20Chapter%208%20-%20Miscellaneous%20Authorization%20Issues#2"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vaww.vrm.km.va.gov/system/templates/selfservice/va_kanew/help/agent/locale/en-US/portal/554400000001034/content/554400000014111/M21-1,-Part-III,-Subpart-ii,-Chapter-1,-Section-B---Mail-Management#6"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vaww.vrm.km.va.gov/system/templates/selfservice/va_kanew/help/agent/locale/en-US/portal/554400000001034/content/554400000014111/M21-1,-Part-III,-Subpart-ii,-Chapter-1,-Section-B---Mail-Management#6"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BE7B14-8A83-42DB-9E13-488C98672FD6}"/>
              </a:ext>
            </a:extLst>
          </p:cNvPr>
          <p:cNvSpPr>
            <a:spLocks noGrp="1"/>
          </p:cNvSpPr>
          <p:nvPr>
            <p:ph type="ctrTitle"/>
            <p:custDataLst>
              <p:tags r:id="rId1"/>
            </p:custDataLst>
          </p:nvPr>
        </p:nvSpPr>
        <p:spPr>
          <a:xfrm>
            <a:off x="685800" y="2819400"/>
            <a:ext cx="7772400" cy="1219200"/>
          </a:xfrm>
        </p:spPr>
        <p:txBody>
          <a:bodyPr/>
          <a:lstStyle/>
          <a:p>
            <a:r>
              <a:rPr lang="en-US" dirty="0"/>
              <a:t>Disappearance Of A Veteran</a:t>
            </a:r>
          </a:p>
        </p:txBody>
      </p:sp>
      <p:sp>
        <p:nvSpPr>
          <p:cNvPr id="6" name="Text Placeholder 5">
            <a:extLst>
              <a:ext uri="{FF2B5EF4-FFF2-40B4-BE49-F238E27FC236}">
                <a16:creationId xmlns:a16="http://schemas.microsoft.com/office/drawing/2014/main" id="{31FAF815-A8DB-4F84-8C8B-4AABEF3C3E00}"/>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18DE06DD-55A5-478E-8556-69A67BC93A1C}"/>
              </a:ext>
            </a:extLst>
          </p:cNvPr>
          <p:cNvSpPr>
            <a:spLocks noGrp="1"/>
          </p:cNvSpPr>
          <p:nvPr>
            <p:ph type="body" sz="quarter" idx="11"/>
            <p:custDataLst>
              <p:tags r:id="rId3"/>
            </p:custDataLst>
          </p:nvPr>
        </p:nvSpPr>
        <p:spPr>
          <a:xfrm>
            <a:off x="6096000" y="4724400"/>
            <a:ext cx="2362200" cy="838200"/>
          </a:xfrm>
        </p:spPr>
        <p:txBody>
          <a:bodyPr/>
          <a:lstStyle/>
          <a:p>
            <a:r>
              <a:rPr lang="en-US" dirty="0"/>
              <a:t>July 2020</a:t>
            </a:r>
          </a:p>
          <a:p>
            <a:endParaRPr lang="en-US" dirty="0"/>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7552-1703-47ED-9ED0-7A8C4C146DDC}"/>
              </a:ext>
            </a:extLst>
          </p:cNvPr>
          <p:cNvSpPr>
            <a:spLocks noGrp="1"/>
          </p:cNvSpPr>
          <p:nvPr>
            <p:ph type="title"/>
          </p:nvPr>
        </p:nvSpPr>
        <p:spPr>
          <a:xfrm>
            <a:off x="0" y="793631"/>
            <a:ext cx="9144000" cy="635553"/>
          </a:xfrm>
        </p:spPr>
        <p:txBody>
          <a:bodyPr/>
          <a:lstStyle/>
          <a:p>
            <a:r>
              <a:rPr lang="en-US" dirty="0"/>
              <a:t>Suspending a Running Award</a:t>
            </a:r>
          </a:p>
        </p:txBody>
      </p:sp>
      <p:sp>
        <p:nvSpPr>
          <p:cNvPr id="4" name="Slide Number Placeholder 3">
            <a:extLst>
              <a:ext uri="{FF2B5EF4-FFF2-40B4-BE49-F238E27FC236}">
                <a16:creationId xmlns:a16="http://schemas.microsoft.com/office/drawing/2014/main" id="{AF73675A-A3E2-4454-A070-9793444BF66F}"/>
              </a:ext>
            </a:extLst>
          </p:cNvPr>
          <p:cNvSpPr>
            <a:spLocks noGrp="1"/>
          </p:cNvSpPr>
          <p:nvPr>
            <p:ph type="sldNum" sz="quarter" idx="12"/>
          </p:nvPr>
        </p:nvSpPr>
        <p:spPr/>
        <p:txBody>
          <a:bodyPr/>
          <a:lstStyle/>
          <a:p>
            <a:fld id="{36A6A193-2FDC-48DD-8023-1C75B05EEA9A}" type="slidenum">
              <a:rPr lang="en-US" smtClean="0"/>
              <a:pPr/>
              <a:t>10</a:t>
            </a:fld>
            <a:endParaRPr lang="en-US" dirty="0"/>
          </a:p>
        </p:txBody>
      </p:sp>
      <p:pic>
        <p:nvPicPr>
          <p:cNvPr id="5" name="Content Placeholder 4">
            <a:extLst>
              <a:ext uri="{FF2B5EF4-FFF2-40B4-BE49-F238E27FC236}">
                <a16:creationId xmlns:a16="http://schemas.microsoft.com/office/drawing/2014/main" id="{9432894F-4349-4DE6-856F-5C01D9E4307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895922"/>
            <a:ext cx="8229600" cy="3217144"/>
          </a:xfrm>
          <a:prstGeom prst="rect">
            <a:avLst/>
          </a:prstGeom>
          <a:noFill/>
          <a:ln>
            <a:noFill/>
          </a:ln>
        </p:spPr>
      </p:pic>
      <p:sp>
        <p:nvSpPr>
          <p:cNvPr id="6" name="TextBox 5">
            <a:extLst>
              <a:ext uri="{FF2B5EF4-FFF2-40B4-BE49-F238E27FC236}">
                <a16:creationId xmlns:a16="http://schemas.microsoft.com/office/drawing/2014/main" id="{C67610E6-AFAB-490C-9B4A-D54C119706AC}"/>
              </a:ext>
            </a:extLst>
          </p:cNvPr>
          <p:cNvSpPr txBox="1"/>
          <p:nvPr/>
        </p:nvSpPr>
        <p:spPr>
          <a:xfrm>
            <a:off x="642937" y="1803602"/>
            <a:ext cx="7858125" cy="646331"/>
          </a:xfrm>
          <a:prstGeom prst="rect">
            <a:avLst/>
          </a:prstGeom>
          <a:noFill/>
        </p:spPr>
        <p:txBody>
          <a:bodyPr wrap="square" rtlCol="0">
            <a:spAutoFit/>
          </a:bodyPr>
          <a:lstStyle/>
          <a:p>
            <a:r>
              <a:rPr lang="en-US" dirty="0"/>
              <a:t>To begin suspending an award, click on Suspend/Resume in the Record Decisions screen.</a:t>
            </a:r>
          </a:p>
        </p:txBody>
      </p:sp>
    </p:spTree>
    <p:extLst>
      <p:ext uri="{BB962C8B-B14F-4D97-AF65-F5344CB8AC3E}">
        <p14:creationId xmlns:p14="http://schemas.microsoft.com/office/powerpoint/2010/main" val="1909052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17092-5738-4A4F-B6FB-922E938D913F}"/>
              </a:ext>
            </a:extLst>
          </p:cNvPr>
          <p:cNvSpPr>
            <a:spLocks noGrp="1"/>
          </p:cNvSpPr>
          <p:nvPr>
            <p:ph type="title"/>
          </p:nvPr>
        </p:nvSpPr>
        <p:spPr/>
        <p:txBody>
          <a:bodyPr/>
          <a:lstStyle/>
          <a:p>
            <a:r>
              <a:rPr lang="en-US" dirty="0">
                <a:cs typeface="Arial"/>
              </a:rPr>
              <a:t>Suspending a Running Award (Cont.)</a:t>
            </a:r>
            <a:endParaRPr lang="en-US" dirty="0"/>
          </a:p>
        </p:txBody>
      </p:sp>
      <p:sp>
        <p:nvSpPr>
          <p:cNvPr id="4" name="Slide Number Placeholder 3">
            <a:extLst>
              <a:ext uri="{FF2B5EF4-FFF2-40B4-BE49-F238E27FC236}">
                <a16:creationId xmlns:a16="http://schemas.microsoft.com/office/drawing/2014/main" id="{B09CA779-B087-40EC-AD74-D8E9B6BECD20}"/>
              </a:ext>
            </a:extLst>
          </p:cNvPr>
          <p:cNvSpPr>
            <a:spLocks noGrp="1"/>
          </p:cNvSpPr>
          <p:nvPr>
            <p:ph type="sldNum" sz="quarter" idx="12"/>
          </p:nvPr>
        </p:nvSpPr>
        <p:spPr/>
        <p:txBody>
          <a:bodyPr/>
          <a:lstStyle/>
          <a:p>
            <a:fld id="{36A6A193-2FDC-48DD-8023-1C75B05EEA9A}" type="slidenum">
              <a:rPr lang="en-US" smtClean="0"/>
              <a:pPr/>
              <a:t>11</a:t>
            </a:fld>
            <a:endParaRPr lang="en-US" dirty="0"/>
          </a:p>
        </p:txBody>
      </p:sp>
      <p:pic>
        <p:nvPicPr>
          <p:cNvPr id="5" name="Content Placeholder 4">
            <a:extLst>
              <a:ext uri="{FF2B5EF4-FFF2-40B4-BE49-F238E27FC236}">
                <a16:creationId xmlns:a16="http://schemas.microsoft.com/office/drawing/2014/main" id="{D1E36ADC-E90F-4BBE-B655-43213F09344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886739"/>
            <a:ext cx="8229600" cy="2226203"/>
          </a:xfrm>
          <a:prstGeom prst="rect">
            <a:avLst/>
          </a:prstGeom>
          <a:noFill/>
          <a:ln>
            <a:noFill/>
          </a:ln>
        </p:spPr>
      </p:pic>
      <p:sp>
        <p:nvSpPr>
          <p:cNvPr id="6" name="TextBox 5">
            <a:extLst>
              <a:ext uri="{FF2B5EF4-FFF2-40B4-BE49-F238E27FC236}">
                <a16:creationId xmlns:a16="http://schemas.microsoft.com/office/drawing/2014/main" id="{8CF01ACC-3620-4B98-9ED2-439985FA18E9}"/>
              </a:ext>
            </a:extLst>
          </p:cNvPr>
          <p:cNvSpPr txBox="1"/>
          <p:nvPr/>
        </p:nvSpPr>
        <p:spPr>
          <a:xfrm>
            <a:off x="847725" y="1590675"/>
            <a:ext cx="7734300" cy="923330"/>
          </a:xfrm>
          <a:prstGeom prst="rect">
            <a:avLst/>
          </a:prstGeom>
          <a:noFill/>
        </p:spPr>
        <p:txBody>
          <a:bodyPr wrap="square" rtlCol="0">
            <a:spAutoFit/>
          </a:bodyPr>
          <a:lstStyle/>
          <a:p>
            <a:r>
              <a:rPr lang="en-US" dirty="0"/>
              <a:t>Choose </a:t>
            </a:r>
            <a:r>
              <a:rPr lang="en-US" i="1" dirty="0"/>
              <a:t>Whereabouts Unknown </a:t>
            </a:r>
            <a:r>
              <a:rPr lang="en-US" dirty="0"/>
              <a:t>for Suspend Reason. Benefits should be suspended Last Date on Paid. Click on the Suspend/Resume button to go to the next screen.</a:t>
            </a:r>
          </a:p>
        </p:txBody>
      </p:sp>
    </p:spTree>
    <p:extLst>
      <p:ext uri="{BB962C8B-B14F-4D97-AF65-F5344CB8AC3E}">
        <p14:creationId xmlns:p14="http://schemas.microsoft.com/office/powerpoint/2010/main" val="3228276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D4F6-E6C3-4CDB-B4FF-E124CC46A774}"/>
              </a:ext>
            </a:extLst>
          </p:cNvPr>
          <p:cNvSpPr>
            <a:spLocks noGrp="1"/>
          </p:cNvSpPr>
          <p:nvPr>
            <p:ph type="title"/>
          </p:nvPr>
        </p:nvSpPr>
        <p:spPr/>
        <p:txBody>
          <a:bodyPr/>
          <a:lstStyle/>
          <a:p>
            <a:r>
              <a:rPr lang="en-US" dirty="0">
                <a:cs typeface="Arial"/>
              </a:rPr>
              <a:t>Suspending a Running Award (Cont.)</a:t>
            </a:r>
            <a:endParaRPr lang="en-US" dirty="0"/>
          </a:p>
        </p:txBody>
      </p:sp>
      <p:sp>
        <p:nvSpPr>
          <p:cNvPr id="4" name="Slide Number Placeholder 3">
            <a:extLst>
              <a:ext uri="{FF2B5EF4-FFF2-40B4-BE49-F238E27FC236}">
                <a16:creationId xmlns:a16="http://schemas.microsoft.com/office/drawing/2014/main" id="{2E8FDAB7-06FE-4686-A396-252C566293B2}"/>
              </a:ext>
            </a:extLst>
          </p:cNvPr>
          <p:cNvSpPr>
            <a:spLocks noGrp="1"/>
          </p:cNvSpPr>
          <p:nvPr>
            <p:ph type="sldNum" sz="quarter" idx="12"/>
          </p:nvPr>
        </p:nvSpPr>
        <p:spPr/>
        <p:txBody>
          <a:bodyPr/>
          <a:lstStyle/>
          <a:p>
            <a:fld id="{36A6A193-2FDC-48DD-8023-1C75B05EEA9A}" type="slidenum">
              <a:rPr lang="en-US" smtClean="0"/>
              <a:pPr/>
              <a:t>12</a:t>
            </a:fld>
            <a:endParaRPr lang="en-US" dirty="0"/>
          </a:p>
        </p:txBody>
      </p:sp>
      <p:pic>
        <p:nvPicPr>
          <p:cNvPr id="5" name="Content Placeholder 4">
            <a:extLst>
              <a:ext uri="{FF2B5EF4-FFF2-40B4-BE49-F238E27FC236}">
                <a16:creationId xmlns:a16="http://schemas.microsoft.com/office/drawing/2014/main" id="{B0A88F61-8B73-4154-AB5E-13601B1AFA2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104055"/>
            <a:ext cx="8229600" cy="1823053"/>
          </a:xfrm>
          <a:prstGeom prst="rect">
            <a:avLst/>
          </a:prstGeom>
          <a:noFill/>
          <a:ln>
            <a:noFill/>
          </a:ln>
        </p:spPr>
      </p:pic>
      <p:sp>
        <p:nvSpPr>
          <p:cNvPr id="6" name="TextBox 5">
            <a:extLst>
              <a:ext uri="{FF2B5EF4-FFF2-40B4-BE49-F238E27FC236}">
                <a16:creationId xmlns:a16="http://schemas.microsoft.com/office/drawing/2014/main" id="{B10A67AE-AF03-416B-93A7-73C0A5621E08}"/>
              </a:ext>
            </a:extLst>
          </p:cNvPr>
          <p:cNvSpPr txBox="1"/>
          <p:nvPr/>
        </p:nvSpPr>
        <p:spPr>
          <a:xfrm>
            <a:off x="990599" y="1747196"/>
            <a:ext cx="6867525" cy="1200329"/>
          </a:xfrm>
          <a:prstGeom prst="rect">
            <a:avLst/>
          </a:prstGeom>
          <a:noFill/>
        </p:spPr>
        <p:txBody>
          <a:bodyPr wrap="square" rtlCol="0">
            <a:spAutoFit/>
          </a:bodyPr>
          <a:lstStyle/>
          <a:p>
            <a:pPr hangingPunct="0"/>
            <a:r>
              <a:rPr lang="en-US" dirty="0"/>
              <a:t>The suspense action should now be pending in VBMS-A. This action must be authorized by a Senior Veteran’s Service Representative (SVSR), or other authorizing employee, in the Suspend/Resume screen. </a:t>
            </a:r>
          </a:p>
        </p:txBody>
      </p:sp>
    </p:spTree>
    <p:extLst>
      <p:ext uri="{BB962C8B-B14F-4D97-AF65-F5344CB8AC3E}">
        <p14:creationId xmlns:p14="http://schemas.microsoft.com/office/powerpoint/2010/main" val="2297726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F1B09-47D2-46C1-A540-6CB5255FD991}"/>
              </a:ext>
            </a:extLst>
          </p:cNvPr>
          <p:cNvSpPr>
            <a:spLocks noGrp="1"/>
          </p:cNvSpPr>
          <p:nvPr>
            <p:ph type="title"/>
          </p:nvPr>
        </p:nvSpPr>
        <p:spPr/>
        <p:txBody>
          <a:bodyPr/>
          <a:lstStyle/>
          <a:p>
            <a:r>
              <a:rPr lang="en-US" dirty="0"/>
              <a:t>Generation of 810 WIs Associated With a Veteran’s Disappearance</a:t>
            </a:r>
          </a:p>
        </p:txBody>
      </p:sp>
      <p:sp>
        <p:nvSpPr>
          <p:cNvPr id="3" name="Content Placeholder 2">
            <a:extLst>
              <a:ext uri="{FF2B5EF4-FFF2-40B4-BE49-F238E27FC236}">
                <a16:creationId xmlns:a16="http://schemas.microsoft.com/office/drawing/2014/main" id="{76A8850A-666C-4895-BF25-99886A46DF81}"/>
              </a:ext>
            </a:extLst>
          </p:cNvPr>
          <p:cNvSpPr>
            <a:spLocks noGrp="1"/>
          </p:cNvSpPr>
          <p:nvPr>
            <p:ph idx="1"/>
          </p:nvPr>
        </p:nvSpPr>
        <p:spPr/>
        <p:txBody>
          <a:bodyPr/>
          <a:lstStyle/>
          <a:p>
            <a:pPr marL="0" indent="0">
              <a:buNone/>
            </a:pPr>
            <a:endParaRPr lang="en-US" sz="1800" dirty="0"/>
          </a:p>
          <a:p>
            <a:pPr marL="0" indent="0">
              <a:buNone/>
            </a:pPr>
            <a:r>
              <a:rPr lang="en-US" sz="1800" dirty="0"/>
              <a:t>When two consecutive checks to a Veteran are returned indicating </a:t>
            </a:r>
            <a:r>
              <a:rPr lang="en-US" sz="1800" i="1" dirty="0"/>
              <a:t>Whereabouts Unknown</a:t>
            </a:r>
            <a:r>
              <a:rPr lang="en-US" sz="1800" dirty="0"/>
              <a:t> or </a:t>
            </a:r>
            <a:r>
              <a:rPr lang="en-US" sz="1800" i="1" dirty="0"/>
              <a:t>Moved Left No Address</a:t>
            </a:r>
            <a:r>
              <a:rPr lang="en-US" sz="1800" dirty="0"/>
              <a:t>, payments are automatically suspended during processing of the returned check. An</a:t>
            </a:r>
            <a:r>
              <a:rPr lang="en-US" sz="1800" i="1" dirty="0"/>
              <a:t> 810 Work Item, Notice of Benefit Payment Transaction</a:t>
            </a:r>
            <a:r>
              <a:rPr lang="en-US" sz="1800" dirty="0"/>
              <a:t> (810WI) is then generated with message code 612</a:t>
            </a:r>
            <a:r>
              <a:rPr lang="en-US" sz="1800" i="1" dirty="0"/>
              <a:t>, Account Suspended – Undeliverable Payment</a:t>
            </a:r>
            <a:r>
              <a:rPr lang="en-US" sz="1800" dirty="0"/>
              <a:t>. </a:t>
            </a:r>
          </a:p>
          <a:p>
            <a:pPr marL="0" indent="0">
              <a:buNone/>
            </a:pPr>
            <a:endParaRPr lang="en-US" dirty="0"/>
          </a:p>
        </p:txBody>
      </p:sp>
      <p:sp>
        <p:nvSpPr>
          <p:cNvPr id="4" name="Slide Number Placeholder 3">
            <a:extLst>
              <a:ext uri="{FF2B5EF4-FFF2-40B4-BE49-F238E27FC236}">
                <a16:creationId xmlns:a16="http://schemas.microsoft.com/office/drawing/2014/main" id="{49389D43-B4A5-40BC-A92A-CDF9DD5C46C9}"/>
              </a:ext>
            </a:extLst>
          </p:cNvPr>
          <p:cNvSpPr>
            <a:spLocks noGrp="1"/>
          </p:cNvSpPr>
          <p:nvPr>
            <p:ph type="sldNum" sz="quarter" idx="12"/>
          </p:nvPr>
        </p:nvSpPr>
        <p:spPr/>
        <p:txBody>
          <a:bodyPr/>
          <a:lstStyle/>
          <a:p>
            <a:fld id="{36A6A193-2FDC-48DD-8023-1C75B05EEA9A}" type="slidenum">
              <a:rPr lang="en-US" smtClean="0"/>
              <a:pPr/>
              <a:t>13</a:t>
            </a:fld>
            <a:endParaRPr lang="en-US" dirty="0"/>
          </a:p>
        </p:txBody>
      </p:sp>
    </p:spTree>
    <p:extLst>
      <p:ext uri="{BB962C8B-B14F-4D97-AF65-F5344CB8AC3E}">
        <p14:creationId xmlns:p14="http://schemas.microsoft.com/office/powerpoint/2010/main" val="1573332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5842-D691-45A2-91E8-4EC64F7EA4D1}"/>
              </a:ext>
            </a:extLst>
          </p:cNvPr>
          <p:cNvSpPr>
            <a:spLocks noGrp="1"/>
          </p:cNvSpPr>
          <p:nvPr>
            <p:ph type="title"/>
          </p:nvPr>
        </p:nvSpPr>
        <p:spPr/>
        <p:txBody>
          <a:bodyPr/>
          <a:lstStyle/>
          <a:p>
            <a:r>
              <a:rPr lang="en-US" dirty="0"/>
              <a:t>Processing an 810 Work Item</a:t>
            </a:r>
          </a:p>
        </p:txBody>
      </p:sp>
      <p:sp>
        <p:nvSpPr>
          <p:cNvPr id="3" name="Content Placeholder 2">
            <a:extLst>
              <a:ext uri="{FF2B5EF4-FFF2-40B4-BE49-F238E27FC236}">
                <a16:creationId xmlns:a16="http://schemas.microsoft.com/office/drawing/2014/main" id="{A4695C28-A076-430D-B25E-02A99B1E2CBA}"/>
              </a:ext>
            </a:extLst>
          </p:cNvPr>
          <p:cNvSpPr>
            <a:spLocks noGrp="1"/>
          </p:cNvSpPr>
          <p:nvPr>
            <p:ph idx="1"/>
          </p:nvPr>
        </p:nvSpPr>
        <p:spPr/>
        <p:txBody>
          <a:bodyPr/>
          <a:lstStyle/>
          <a:p>
            <a:r>
              <a:rPr lang="en-US" dirty="0"/>
              <a:t>If no award action is required, allow the suspension to continue and cancel the work item</a:t>
            </a:r>
          </a:p>
          <a:p>
            <a:r>
              <a:rPr lang="en-US" dirty="0"/>
              <a:t>If a valid address is received, restart the award effective date last paid per the Award Information tab in Share</a:t>
            </a:r>
          </a:p>
          <a:p>
            <a:r>
              <a:rPr lang="en-US" dirty="0"/>
              <a:t>If there is a deduction for payment of life insurance or insurance loan payments, take award action to continue the insurance deduction </a:t>
            </a:r>
          </a:p>
          <a:p>
            <a:r>
              <a:rPr lang="en-US" dirty="0"/>
              <a:t>See </a:t>
            </a:r>
            <a:r>
              <a:rPr lang="en-US" dirty="0">
                <a:hlinkClick r:id="rId2"/>
              </a:rPr>
              <a:t>M21-1 III.vi.8.1.b </a:t>
            </a:r>
            <a:r>
              <a:rPr lang="en-US" dirty="0"/>
              <a:t>for a list of the life insurance programs for which there may be a deduction</a:t>
            </a:r>
          </a:p>
        </p:txBody>
      </p:sp>
      <p:sp>
        <p:nvSpPr>
          <p:cNvPr id="4" name="Slide Number Placeholder 3">
            <a:extLst>
              <a:ext uri="{FF2B5EF4-FFF2-40B4-BE49-F238E27FC236}">
                <a16:creationId xmlns:a16="http://schemas.microsoft.com/office/drawing/2014/main" id="{AA3CB16C-3AB8-461D-B6E1-3A775695E7C0}"/>
              </a:ext>
            </a:extLst>
          </p:cNvPr>
          <p:cNvSpPr>
            <a:spLocks noGrp="1"/>
          </p:cNvSpPr>
          <p:nvPr>
            <p:ph type="sldNum" sz="quarter" idx="12"/>
          </p:nvPr>
        </p:nvSpPr>
        <p:spPr/>
        <p:txBody>
          <a:bodyPr/>
          <a:lstStyle/>
          <a:p>
            <a:fld id="{36A6A193-2FDC-48DD-8023-1C75B05EEA9A}" type="slidenum">
              <a:rPr lang="en-US" smtClean="0"/>
              <a:pPr/>
              <a:t>14</a:t>
            </a:fld>
            <a:endParaRPr lang="en-US" dirty="0"/>
          </a:p>
        </p:txBody>
      </p:sp>
    </p:spTree>
    <p:extLst>
      <p:ext uri="{BB962C8B-B14F-4D97-AF65-F5344CB8AC3E}">
        <p14:creationId xmlns:p14="http://schemas.microsoft.com/office/powerpoint/2010/main" val="2107054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6F737-6475-42AE-A2A0-341636CBCAC4}"/>
              </a:ext>
            </a:extLst>
          </p:cNvPr>
          <p:cNvSpPr>
            <a:spLocks noGrp="1"/>
          </p:cNvSpPr>
          <p:nvPr>
            <p:ph type="title"/>
          </p:nvPr>
        </p:nvSpPr>
        <p:spPr/>
        <p:txBody>
          <a:bodyPr/>
          <a:lstStyle/>
          <a:p>
            <a:r>
              <a:rPr lang="en-US" dirty="0"/>
              <a:t>Finding Deductions in Share</a:t>
            </a:r>
          </a:p>
        </p:txBody>
      </p:sp>
      <p:sp>
        <p:nvSpPr>
          <p:cNvPr id="4" name="Slide Number Placeholder 3">
            <a:extLst>
              <a:ext uri="{FF2B5EF4-FFF2-40B4-BE49-F238E27FC236}">
                <a16:creationId xmlns:a16="http://schemas.microsoft.com/office/drawing/2014/main" id="{C788DC2D-08F2-4400-AAB5-5E5AE76ED294}"/>
              </a:ext>
            </a:extLst>
          </p:cNvPr>
          <p:cNvSpPr>
            <a:spLocks noGrp="1"/>
          </p:cNvSpPr>
          <p:nvPr>
            <p:ph type="sldNum" sz="quarter" idx="12"/>
          </p:nvPr>
        </p:nvSpPr>
        <p:spPr/>
        <p:txBody>
          <a:bodyPr/>
          <a:lstStyle/>
          <a:p>
            <a:fld id="{36A6A193-2FDC-48DD-8023-1C75B05EEA9A}" type="slidenum">
              <a:rPr lang="en-US" smtClean="0"/>
              <a:pPr/>
              <a:t>15</a:t>
            </a:fld>
            <a:endParaRPr lang="en-US" dirty="0"/>
          </a:p>
        </p:txBody>
      </p:sp>
      <p:pic>
        <p:nvPicPr>
          <p:cNvPr id="5" name="Content Placeholder 4">
            <a:extLst>
              <a:ext uri="{FF2B5EF4-FFF2-40B4-BE49-F238E27FC236}">
                <a16:creationId xmlns:a16="http://schemas.microsoft.com/office/drawing/2014/main" id="{53F01DD5-28F3-46F2-8AC8-394077E5C13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1977" y="3092154"/>
            <a:ext cx="7306695" cy="2972215"/>
          </a:xfrm>
          <a:prstGeom prst="rect">
            <a:avLst/>
          </a:prstGeom>
          <a:noFill/>
          <a:ln>
            <a:noFill/>
          </a:ln>
        </p:spPr>
      </p:pic>
      <p:sp>
        <p:nvSpPr>
          <p:cNvPr id="6" name="TextBox 5">
            <a:extLst>
              <a:ext uri="{FF2B5EF4-FFF2-40B4-BE49-F238E27FC236}">
                <a16:creationId xmlns:a16="http://schemas.microsoft.com/office/drawing/2014/main" id="{C77E3579-0D9B-4114-8559-9D78F8D34E84}"/>
              </a:ext>
            </a:extLst>
          </p:cNvPr>
          <p:cNvSpPr txBox="1"/>
          <p:nvPr/>
        </p:nvSpPr>
        <p:spPr>
          <a:xfrm>
            <a:off x="1000125" y="1678012"/>
            <a:ext cx="7158547" cy="923330"/>
          </a:xfrm>
          <a:prstGeom prst="rect">
            <a:avLst/>
          </a:prstGeom>
          <a:noFill/>
        </p:spPr>
        <p:txBody>
          <a:bodyPr wrap="square" rtlCol="0">
            <a:spAutoFit/>
          </a:bodyPr>
          <a:lstStyle/>
          <a:p>
            <a:r>
              <a:rPr lang="en-US" dirty="0"/>
              <a:t>Information about deductions can be found in Share under the Award Information tab. Last Paid Date information can be found to the left of Deductions Balance.</a:t>
            </a:r>
          </a:p>
        </p:txBody>
      </p:sp>
    </p:spTree>
    <p:extLst>
      <p:ext uri="{BB962C8B-B14F-4D97-AF65-F5344CB8AC3E}">
        <p14:creationId xmlns:p14="http://schemas.microsoft.com/office/powerpoint/2010/main" val="2639248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FE28A-6016-41A0-9AAD-B9D5168DB5B1}"/>
              </a:ext>
            </a:extLst>
          </p:cNvPr>
          <p:cNvSpPr>
            <a:spLocks noGrp="1"/>
          </p:cNvSpPr>
          <p:nvPr>
            <p:ph type="title"/>
          </p:nvPr>
        </p:nvSpPr>
        <p:spPr/>
        <p:txBody>
          <a:bodyPr/>
          <a:lstStyle/>
          <a:p>
            <a:r>
              <a:rPr lang="en-US" dirty="0"/>
              <a:t>Six-Month Follow-Up Notice on an 810 Work Item</a:t>
            </a:r>
          </a:p>
        </p:txBody>
      </p:sp>
      <p:sp>
        <p:nvSpPr>
          <p:cNvPr id="3" name="Content Placeholder 2">
            <a:extLst>
              <a:ext uri="{FF2B5EF4-FFF2-40B4-BE49-F238E27FC236}">
                <a16:creationId xmlns:a16="http://schemas.microsoft.com/office/drawing/2014/main" id="{E29E0A86-75B0-47FD-B91A-B355EA6E47BC}"/>
              </a:ext>
            </a:extLst>
          </p:cNvPr>
          <p:cNvSpPr>
            <a:spLocks noGrp="1"/>
          </p:cNvSpPr>
          <p:nvPr>
            <p:ph idx="1"/>
          </p:nvPr>
        </p:nvSpPr>
        <p:spPr/>
        <p:txBody>
          <a:bodyPr>
            <a:normAutofit/>
          </a:bodyPr>
          <a:lstStyle/>
          <a:p>
            <a:pPr marL="0" indent="0">
              <a:buNone/>
            </a:pPr>
            <a:r>
              <a:rPr lang="en-US" dirty="0"/>
              <a:t>Upon receipt of a six-month follow-up notice:</a:t>
            </a:r>
          </a:p>
          <a:p>
            <a:pPr marL="443806" lvl="1" indent="-285750"/>
            <a:r>
              <a:rPr lang="en-US" dirty="0"/>
              <a:t>Attempt to contact the Veteran by phone for a valid address </a:t>
            </a:r>
          </a:p>
          <a:p>
            <a:pPr marL="443806" lvl="1" indent="-285750"/>
            <a:r>
              <a:rPr lang="en-US" dirty="0"/>
              <a:t>Follow steps 1-6 in </a:t>
            </a:r>
            <a:r>
              <a:rPr lang="en-US" dirty="0">
                <a:hlinkClick r:id="rId2"/>
              </a:rPr>
              <a:t>M21-1 III.ii.1.B.6.d </a:t>
            </a:r>
            <a:r>
              <a:rPr lang="en-US" dirty="0"/>
              <a:t>(return mail procedures)</a:t>
            </a:r>
          </a:p>
          <a:p>
            <a:pPr marL="443806" lvl="1" indent="-285750"/>
            <a:r>
              <a:rPr lang="en-US" dirty="0"/>
              <a:t>Leave a note in VBMS detailing what actions were taken to obtain a correct address</a:t>
            </a:r>
          </a:p>
          <a:p>
            <a:pPr marL="443806" lvl="1" indent="-285750"/>
            <a:r>
              <a:rPr lang="en-US" dirty="0"/>
              <a:t>Stop the Veteran’s award effective Last Paid Date, using </a:t>
            </a:r>
            <a:r>
              <a:rPr lang="en-US" i="1" dirty="0"/>
              <a:t>Whereabouts Unknown</a:t>
            </a:r>
            <a:r>
              <a:rPr lang="en-US" dirty="0"/>
              <a:t> in the Decision field on the Basic Eligibility tab in VBMS-A</a:t>
            </a:r>
          </a:p>
          <a:p>
            <a:pPr marL="443806" lvl="1" indent="-285750"/>
            <a:endParaRPr lang="en-US" dirty="0"/>
          </a:p>
          <a:p>
            <a:pPr marL="158056" lvl="1" indent="0">
              <a:buNone/>
            </a:pPr>
            <a:r>
              <a:rPr lang="en-US" b="1" i="1" dirty="0"/>
              <a:t>Note: </a:t>
            </a:r>
            <a:r>
              <a:rPr lang="en-US" dirty="0"/>
              <a:t>If successful at any point in obtaining a correct address, update the corporate record and resume the Veteran’s award effective date last paid.</a:t>
            </a:r>
          </a:p>
          <a:p>
            <a:pPr marL="158056" lvl="1" indent="0">
              <a:buNone/>
            </a:pPr>
            <a:endParaRPr lang="en-US" dirty="0"/>
          </a:p>
        </p:txBody>
      </p:sp>
      <p:sp>
        <p:nvSpPr>
          <p:cNvPr id="4" name="Slide Number Placeholder 3">
            <a:extLst>
              <a:ext uri="{FF2B5EF4-FFF2-40B4-BE49-F238E27FC236}">
                <a16:creationId xmlns:a16="http://schemas.microsoft.com/office/drawing/2014/main" id="{D39E8EC1-0DC5-4E05-AEE8-4B0CFD0DBFE2}"/>
              </a:ext>
            </a:extLst>
          </p:cNvPr>
          <p:cNvSpPr>
            <a:spLocks noGrp="1"/>
          </p:cNvSpPr>
          <p:nvPr>
            <p:ph type="sldNum" sz="quarter" idx="12"/>
          </p:nvPr>
        </p:nvSpPr>
        <p:spPr/>
        <p:txBody>
          <a:bodyPr/>
          <a:lstStyle/>
          <a:p>
            <a:fld id="{36A6A193-2FDC-48DD-8023-1C75B05EEA9A}" type="slidenum">
              <a:rPr lang="en-US" smtClean="0"/>
              <a:pPr/>
              <a:t>16</a:t>
            </a:fld>
            <a:endParaRPr lang="en-US" dirty="0"/>
          </a:p>
        </p:txBody>
      </p:sp>
    </p:spTree>
    <p:extLst>
      <p:ext uri="{BB962C8B-B14F-4D97-AF65-F5344CB8AC3E}">
        <p14:creationId xmlns:p14="http://schemas.microsoft.com/office/powerpoint/2010/main" val="3185349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9A20-7CE4-471C-9343-6FD2AD7AD297}"/>
              </a:ext>
            </a:extLst>
          </p:cNvPr>
          <p:cNvSpPr>
            <a:spLocks noGrp="1"/>
          </p:cNvSpPr>
          <p:nvPr>
            <p:ph type="title"/>
          </p:nvPr>
        </p:nvSpPr>
        <p:spPr/>
        <p:txBody>
          <a:bodyPr/>
          <a:lstStyle/>
          <a:p>
            <a:r>
              <a:rPr lang="en-US" dirty="0"/>
              <a:t>Payments to Dependents</a:t>
            </a:r>
          </a:p>
        </p:txBody>
      </p:sp>
      <p:sp>
        <p:nvSpPr>
          <p:cNvPr id="3" name="Content Placeholder 2">
            <a:extLst>
              <a:ext uri="{FF2B5EF4-FFF2-40B4-BE49-F238E27FC236}">
                <a16:creationId xmlns:a16="http://schemas.microsoft.com/office/drawing/2014/main" id="{F7B07DDE-A97F-4B66-9B56-F75B2411B590}"/>
              </a:ext>
            </a:extLst>
          </p:cNvPr>
          <p:cNvSpPr>
            <a:spLocks noGrp="1"/>
          </p:cNvSpPr>
          <p:nvPr>
            <p:ph idx="1"/>
          </p:nvPr>
        </p:nvSpPr>
        <p:spPr/>
        <p:txBody>
          <a:bodyPr/>
          <a:lstStyle/>
          <a:p>
            <a:pPr marL="0" indent="0">
              <a:buNone/>
            </a:pPr>
            <a:r>
              <a:rPr lang="en-US" dirty="0"/>
              <a:t>Per </a:t>
            </a:r>
            <a:r>
              <a:rPr lang="en-US" dirty="0">
                <a:hlinkClick r:id="rId2"/>
              </a:rPr>
              <a:t>38 CFR 3.656</a:t>
            </a:r>
            <a:r>
              <a:rPr lang="en-US" dirty="0"/>
              <a:t>, a Veteran receiving compensation whose whereabouts remain unknown for 90 days or more can have their benefits paid to or for:</a:t>
            </a:r>
          </a:p>
          <a:p>
            <a:pPr marL="0" indent="0">
              <a:buNone/>
            </a:pPr>
            <a:endParaRPr lang="en-US" dirty="0"/>
          </a:p>
          <a:p>
            <a:pPr marL="443806" lvl="1" indent="-285750"/>
            <a:r>
              <a:rPr lang="en-US" sz="2000" dirty="0"/>
              <a:t>a spouse</a:t>
            </a:r>
          </a:p>
          <a:p>
            <a:pPr marL="443806" lvl="1" indent="-285750"/>
            <a:r>
              <a:rPr lang="en-US" sz="2000" dirty="0"/>
              <a:t>children, or</a:t>
            </a:r>
          </a:p>
          <a:p>
            <a:pPr marL="443806" lvl="1" indent="-285750"/>
            <a:r>
              <a:rPr lang="en-US" sz="2000" dirty="0"/>
              <a:t>parents. </a:t>
            </a:r>
          </a:p>
        </p:txBody>
      </p:sp>
      <p:sp>
        <p:nvSpPr>
          <p:cNvPr id="4" name="Slide Number Placeholder 3">
            <a:extLst>
              <a:ext uri="{FF2B5EF4-FFF2-40B4-BE49-F238E27FC236}">
                <a16:creationId xmlns:a16="http://schemas.microsoft.com/office/drawing/2014/main" id="{06D631E6-2A53-44F1-B475-53BBEE64EE4C}"/>
              </a:ext>
            </a:extLst>
          </p:cNvPr>
          <p:cNvSpPr>
            <a:spLocks noGrp="1"/>
          </p:cNvSpPr>
          <p:nvPr>
            <p:ph type="sldNum" sz="quarter" idx="12"/>
          </p:nvPr>
        </p:nvSpPr>
        <p:spPr/>
        <p:txBody>
          <a:bodyPr/>
          <a:lstStyle/>
          <a:p>
            <a:fld id="{36A6A193-2FDC-48DD-8023-1C75B05EEA9A}" type="slidenum">
              <a:rPr lang="en-US" smtClean="0"/>
              <a:pPr/>
              <a:t>17</a:t>
            </a:fld>
            <a:endParaRPr lang="en-US" dirty="0"/>
          </a:p>
        </p:txBody>
      </p:sp>
    </p:spTree>
    <p:extLst>
      <p:ext uri="{BB962C8B-B14F-4D97-AF65-F5344CB8AC3E}">
        <p14:creationId xmlns:p14="http://schemas.microsoft.com/office/powerpoint/2010/main" val="625262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3653D-AE24-4D89-8DDD-C12494C4862C}"/>
              </a:ext>
            </a:extLst>
          </p:cNvPr>
          <p:cNvSpPr>
            <a:spLocks noGrp="1"/>
          </p:cNvSpPr>
          <p:nvPr>
            <p:ph type="title"/>
          </p:nvPr>
        </p:nvSpPr>
        <p:spPr/>
        <p:txBody>
          <a:bodyPr/>
          <a:lstStyle/>
          <a:p>
            <a:r>
              <a:rPr lang="en-US" dirty="0"/>
              <a:t>Eligibility Criteria </a:t>
            </a:r>
          </a:p>
        </p:txBody>
      </p:sp>
      <p:sp>
        <p:nvSpPr>
          <p:cNvPr id="3" name="Content Placeholder 2">
            <a:extLst>
              <a:ext uri="{FF2B5EF4-FFF2-40B4-BE49-F238E27FC236}">
                <a16:creationId xmlns:a16="http://schemas.microsoft.com/office/drawing/2014/main" id="{63D860B3-5442-40BA-93CF-0FA0B794C543}"/>
              </a:ext>
            </a:extLst>
          </p:cNvPr>
          <p:cNvSpPr>
            <a:spLocks noGrp="1"/>
          </p:cNvSpPr>
          <p:nvPr>
            <p:ph idx="1"/>
          </p:nvPr>
        </p:nvSpPr>
        <p:spPr/>
        <p:txBody>
          <a:bodyPr>
            <a:normAutofit lnSpcReduction="10000"/>
          </a:bodyPr>
          <a:lstStyle/>
          <a:p>
            <a:r>
              <a:rPr lang="en-US" dirty="0"/>
              <a:t>The dependent, or person on their behalf, must submit the request using VA Form 21-0788</a:t>
            </a:r>
            <a:r>
              <a:rPr lang="en-US" i="1" dirty="0"/>
              <a:t>, Information Regarding Apportionment of Beneficiary’s Award.</a:t>
            </a:r>
          </a:p>
          <a:p>
            <a:endParaRPr lang="en-US" i="1" dirty="0"/>
          </a:p>
          <a:p>
            <a:r>
              <a:rPr lang="en-US" dirty="0"/>
              <a:t>If the legal relationship to the Veteran is not already established, the claimant must also submit VA Form 21-686c</a:t>
            </a:r>
            <a:r>
              <a:rPr lang="en-US" i="1" dirty="0"/>
              <a:t>, Application Request to Add and/or Remove Dependents </a:t>
            </a:r>
            <a:r>
              <a:rPr lang="en-US" dirty="0"/>
              <a:t>and any required documentation</a:t>
            </a:r>
            <a:endParaRPr lang="en-US" i="1" dirty="0"/>
          </a:p>
          <a:p>
            <a:endParaRPr lang="en-US" dirty="0"/>
          </a:p>
          <a:p>
            <a:r>
              <a:rPr lang="en-US" dirty="0"/>
              <a:t>If VA Form 21-0788 is received </a:t>
            </a:r>
            <a:r>
              <a:rPr lang="en-US" i="1" dirty="0"/>
              <a:t>within</a:t>
            </a:r>
            <a:r>
              <a:rPr lang="en-US" dirty="0"/>
              <a:t> one year of the date VA last paid benefits to the Veteran, benefits can be paid to the dependent that same date.  Otherwise benefits are paid the first of the month following the date VA received the form.</a:t>
            </a:r>
          </a:p>
        </p:txBody>
      </p:sp>
      <p:sp>
        <p:nvSpPr>
          <p:cNvPr id="4" name="Slide Number Placeholder 3">
            <a:extLst>
              <a:ext uri="{FF2B5EF4-FFF2-40B4-BE49-F238E27FC236}">
                <a16:creationId xmlns:a16="http://schemas.microsoft.com/office/drawing/2014/main" id="{BDB017C3-31A0-40A4-977B-7DDCAD223055}"/>
              </a:ext>
            </a:extLst>
          </p:cNvPr>
          <p:cNvSpPr>
            <a:spLocks noGrp="1"/>
          </p:cNvSpPr>
          <p:nvPr>
            <p:ph type="sldNum" sz="quarter" idx="12"/>
          </p:nvPr>
        </p:nvSpPr>
        <p:spPr/>
        <p:txBody>
          <a:bodyPr/>
          <a:lstStyle/>
          <a:p>
            <a:fld id="{36A6A193-2FDC-48DD-8023-1C75B05EEA9A}" type="slidenum">
              <a:rPr lang="en-US" smtClean="0"/>
              <a:pPr/>
              <a:t>18</a:t>
            </a:fld>
            <a:endParaRPr lang="en-US" dirty="0"/>
          </a:p>
        </p:txBody>
      </p:sp>
    </p:spTree>
    <p:extLst>
      <p:ext uri="{BB962C8B-B14F-4D97-AF65-F5344CB8AC3E}">
        <p14:creationId xmlns:p14="http://schemas.microsoft.com/office/powerpoint/2010/main" val="517557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737E-71CA-456F-9E70-6B52A6BF5C96}"/>
              </a:ext>
            </a:extLst>
          </p:cNvPr>
          <p:cNvSpPr>
            <a:spLocks noGrp="1"/>
          </p:cNvSpPr>
          <p:nvPr>
            <p:ph type="title"/>
          </p:nvPr>
        </p:nvSpPr>
        <p:spPr/>
        <p:txBody>
          <a:bodyPr/>
          <a:lstStyle/>
          <a:p>
            <a:r>
              <a:rPr lang="en-US" dirty="0"/>
              <a:t>Payment Rates to Dependents</a:t>
            </a:r>
          </a:p>
        </p:txBody>
      </p:sp>
      <p:sp>
        <p:nvSpPr>
          <p:cNvPr id="3" name="Content Placeholder 2">
            <a:extLst>
              <a:ext uri="{FF2B5EF4-FFF2-40B4-BE49-F238E27FC236}">
                <a16:creationId xmlns:a16="http://schemas.microsoft.com/office/drawing/2014/main" id="{ED99BA82-A3A5-4310-9EBB-B0FB494A25DD}"/>
              </a:ext>
            </a:extLst>
          </p:cNvPr>
          <p:cNvSpPr>
            <a:spLocks noGrp="1"/>
          </p:cNvSpPr>
          <p:nvPr>
            <p:ph idx="1"/>
          </p:nvPr>
        </p:nvSpPr>
        <p:spPr/>
        <p:txBody>
          <a:bodyPr/>
          <a:lstStyle/>
          <a:p>
            <a:pPr marL="0" indent="0">
              <a:buNone/>
            </a:pPr>
            <a:r>
              <a:rPr lang="en-US" dirty="0"/>
              <a:t>In compensation cases, the rate payable to the dependent(s) is either the current Dependency and Indemnity Compensation (DIC) rate or the rate of compensation payable to the Veteran, whichever is less. </a:t>
            </a:r>
          </a:p>
          <a:p>
            <a:pPr marL="0" indent="0">
              <a:buNone/>
            </a:pPr>
            <a:endParaRPr lang="en-US" dirty="0"/>
          </a:p>
          <a:p>
            <a:pPr marL="0" indent="0">
              <a:buNone/>
            </a:pPr>
            <a:r>
              <a:rPr lang="en-US" dirty="0"/>
              <a:t>Please refer to </a:t>
            </a:r>
            <a:r>
              <a:rPr lang="en-US" dirty="0">
                <a:hlinkClick r:id="rId2"/>
              </a:rPr>
              <a:t>M21-1 III.vi.8.2 </a:t>
            </a:r>
            <a:r>
              <a:rPr lang="en-US" dirty="0"/>
              <a:t>for additional information regarding payments to dependents. </a:t>
            </a:r>
          </a:p>
        </p:txBody>
      </p:sp>
      <p:sp>
        <p:nvSpPr>
          <p:cNvPr id="4" name="Slide Number Placeholder 3">
            <a:extLst>
              <a:ext uri="{FF2B5EF4-FFF2-40B4-BE49-F238E27FC236}">
                <a16:creationId xmlns:a16="http://schemas.microsoft.com/office/drawing/2014/main" id="{9210BAC6-588A-45F2-8419-4FA3079A8EDB}"/>
              </a:ext>
            </a:extLst>
          </p:cNvPr>
          <p:cNvSpPr>
            <a:spLocks noGrp="1"/>
          </p:cNvSpPr>
          <p:nvPr>
            <p:ph type="sldNum" sz="quarter" idx="12"/>
          </p:nvPr>
        </p:nvSpPr>
        <p:spPr/>
        <p:txBody>
          <a:bodyPr/>
          <a:lstStyle/>
          <a:p>
            <a:fld id="{36A6A193-2FDC-48DD-8023-1C75B05EEA9A}" type="slidenum">
              <a:rPr lang="en-US" smtClean="0"/>
              <a:pPr/>
              <a:t>19</a:t>
            </a:fld>
            <a:endParaRPr lang="en-US" dirty="0"/>
          </a:p>
        </p:txBody>
      </p:sp>
    </p:spTree>
    <p:extLst>
      <p:ext uri="{BB962C8B-B14F-4D97-AF65-F5344CB8AC3E}">
        <p14:creationId xmlns:p14="http://schemas.microsoft.com/office/powerpoint/2010/main" val="448296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Objectives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lvl="0"/>
            <a:r>
              <a:rPr lang="en-US" dirty="0"/>
              <a:t>Identify the procedures for obtaining a Veteran’s address </a:t>
            </a:r>
          </a:p>
          <a:p>
            <a:pPr lvl="0"/>
            <a:r>
              <a:rPr lang="en-US" dirty="0"/>
              <a:t>Apply the final actions to take if a current address is unobtainable </a:t>
            </a:r>
          </a:p>
          <a:p>
            <a:pPr lvl="0"/>
            <a:r>
              <a:rPr lang="en-US" dirty="0"/>
              <a:t>Identify the actions a claims processor must taken when processing 810 work items associated with the disappearance of a Veteran </a:t>
            </a:r>
          </a:p>
          <a:p>
            <a:pPr lvl="0" hangingPunct="0"/>
            <a:r>
              <a:rPr lang="en-US" dirty="0"/>
              <a:t>Recognize the principles of paying benefits to the dependents of a Veteran whose whereabouts are unknown</a:t>
            </a:r>
          </a:p>
          <a:p>
            <a:pPr lvl="0" hangingPunct="0"/>
            <a:r>
              <a:rPr lang="en-US" dirty="0"/>
              <a:t>Identify the steps to take upon the reappearance of a Veteran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18AB6-5F42-4A7A-B652-DDE9281B7099}"/>
              </a:ext>
            </a:extLst>
          </p:cNvPr>
          <p:cNvSpPr>
            <a:spLocks noGrp="1"/>
          </p:cNvSpPr>
          <p:nvPr>
            <p:ph type="title"/>
          </p:nvPr>
        </p:nvSpPr>
        <p:spPr/>
        <p:txBody>
          <a:bodyPr/>
          <a:lstStyle/>
          <a:p>
            <a:pPr hangingPunct="0"/>
            <a:r>
              <a:rPr lang="en-US" dirty="0"/>
              <a:t>When VA Obtains a Current Address or Reappearance of a Veteran</a:t>
            </a:r>
          </a:p>
        </p:txBody>
      </p:sp>
      <p:sp>
        <p:nvSpPr>
          <p:cNvPr id="3" name="Content Placeholder 2">
            <a:extLst>
              <a:ext uri="{FF2B5EF4-FFF2-40B4-BE49-F238E27FC236}">
                <a16:creationId xmlns:a16="http://schemas.microsoft.com/office/drawing/2014/main" id="{E374133D-74E9-483B-A7D4-2D8772E44004}"/>
              </a:ext>
            </a:extLst>
          </p:cNvPr>
          <p:cNvSpPr>
            <a:spLocks noGrp="1"/>
          </p:cNvSpPr>
          <p:nvPr>
            <p:ph idx="1"/>
          </p:nvPr>
        </p:nvSpPr>
        <p:spPr/>
        <p:txBody>
          <a:bodyPr/>
          <a:lstStyle/>
          <a:p>
            <a:pPr marL="0" indent="0">
              <a:buNone/>
            </a:pPr>
            <a:r>
              <a:rPr lang="en-US" dirty="0"/>
              <a:t>When a valid address is received for a Veteran who has disappeared:</a:t>
            </a:r>
          </a:p>
          <a:p>
            <a:pPr marL="443806" lvl="1" indent="-285750"/>
            <a:r>
              <a:rPr lang="en-US" dirty="0"/>
              <a:t>Resume the Veteran’s award effective the Last Paid Date</a:t>
            </a:r>
          </a:p>
          <a:p>
            <a:pPr marL="443806" lvl="1" indent="-285750"/>
            <a:r>
              <a:rPr lang="en-US" dirty="0"/>
              <a:t>Notify the Veteran of the decision made</a:t>
            </a:r>
          </a:p>
          <a:p>
            <a:pPr marL="443806" lvl="1" indent="-285750"/>
            <a:r>
              <a:rPr lang="en-US" dirty="0"/>
              <a:t>Applicable laws and regulations for the notification letter: 38 CFR 3.158 and 38 CFR 3.656</a:t>
            </a:r>
          </a:p>
          <a:p>
            <a:pPr marL="443806" lvl="1" indent="-285750"/>
            <a:endParaRPr lang="en-US" dirty="0"/>
          </a:p>
          <a:p>
            <a:pPr marL="158056" lvl="1" indent="0">
              <a:buNone/>
            </a:pPr>
            <a:r>
              <a:rPr lang="en-US" b="1" i="1" dirty="0"/>
              <a:t>Note:  </a:t>
            </a:r>
            <a:r>
              <a:rPr lang="en-US" dirty="0"/>
              <a:t>Per 38 CFR 3.158(c), payments can be resumed effective the date VA last paid benefits to the Veteran, regardless of how much time has passed since the Veteran’s award was suspended or stopped (only applies to awards </a:t>
            </a:r>
            <a:r>
              <a:rPr lang="en-US" i="1" dirty="0"/>
              <a:t>not </a:t>
            </a:r>
            <a:r>
              <a:rPr lang="en-US" dirty="0"/>
              <a:t>paid to a dependent based on disappearance of the Veteran).</a:t>
            </a:r>
          </a:p>
        </p:txBody>
      </p:sp>
      <p:sp>
        <p:nvSpPr>
          <p:cNvPr id="4" name="Slide Number Placeholder 3">
            <a:extLst>
              <a:ext uri="{FF2B5EF4-FFF2-40B4-BE49-F238E27FC236}">
                <a16:creationId xmlns:a16="http://schemas.microsoft.com/office/drawing/2014/main" id="{54495FDD-7A26-4068-80EF-44BBFE34B431}"/>
              </a:ext>
            </a:extLst>
          </p:cNvPr>
          <p:cNvSpPr>
            <a:spLocks noGrp="1"/>
          </p:cNvSpPr>
          <p:nvPr>
            <p:ph type="sldNum" sz="quarter" idx="12"/>
          </p:nvPr>
        </p:nvSpPr>
        <p:spPr/>
        <p:txBody>
          <a:bodyPr/>
          <a:lstStyle/>
          <a:p>
            <a:fld id="{36A6A193-2FDC-48DD-8023-1C75B05EEA9A}" type="slidenum">
              <a:rPr lang="en-US" smtClean="0"/>
              <a:pPr/>
              <a:t>20</a:t>
            </a:fld>
            <a:endParaRPr lang="en-US" dirty="0"/>
          </a:p>
        </p:txBody>
      </p:sp>
    </p:spTree>
    <p:extLst>
      <p:ext uri="{BB962C8B-B14F-4D97-AF65-F5344CB8AC3E}">
        <p14:creationId xmlns:p14="http://schemas.microsoft.com/office/powerpoint/2010/main" val="895990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4D623-CEE0-4D60-8678-CB72A9794DB3}"/>
              </a:ext>
            </a:extLst>
          </p:cNvPr>
          <p:cNvSpPr>
            <a:spLocks noGrp="1"/>
          </p:cNvSpPr>
          <p:nvPr>
            <p:ph type="title"/>
          </p:nvPr>
        </p:nvSpPr>
        <p:spPr/>
        <p:txBody>
          <a:bodyPr/>
          <a:lstStyle/>
          <a:p>
            <a:r>
              <a:rPr lang="en-US" dirty="0">
                <a:cs typeface="Arial"/>
              </a:rPr>
              <a:t>When VA Obtains a Current Address or Reappearance of a Veteran (Cont.)</a:t>
            </a:r>
            <a:endParaRPr lang="en-US" dirty="0"/>
          </a:p>
        </p:txBody>
      </p:sp>
      <p:sp>
        <p:nvSpPr>
          <p:cNvPr id="3" name="Content Placeholder 2">
            <a:extLst>
              <a:ext uri="{FF2B5EF4-FFF2-40B4-BE49-F238E27FC236}">
                <a16:creationId xmlns:a16="http://schemas.microsoft.com/office/drawing/2014/main" id="{79D6A7A5-4142-41D8-9345-683029D3CD15}"/>
              </a:ext>
            </a:extLst>
          </p:cNvPr>
          <p:cNvSpPr>
            <a:spLocks noGrp="1"/>
          </p:cNvSpPr>
          <p:nvPr>
            <p:ph idx="1"/>
          </p:nvPr>
        </p:nvSpPr>
        <p:spPr/>
        <p:txBody>
          <a:bodyPr/>
          <a:lstStyle/>
          <a:p>
            <a:pPr marL="0" indent="0">
              <a:buNone/>
            </a:pPr>
            <a:endParaRPr lang="en-US" dirty="0"/>
          </a:p>
          <a:p>
            <a:pPr marL="0" indent="0">
              <a:buNone/>
            </a:pPr>
            <a:r>
              <a:rPr lang="en-US" dirty="0"/>
              <a:t>If the Veteran’s award is being paid to dependents:</a:t>
            </a:r>
          </a:p>
          <a:p>
            <a:pPr lvl="1"/>
            <a:r>
              <a:rPr lang="en-US" dirty="0"/>
              <a:t>Discontinue any awards to dependents effective Last Paid Date per the Award Information tab in Share</a:t>
            </a:r>
          </a:p>
          <a:p>
            <a:pPr lvl="1"/>
            <a:r>
              <a:rPr lang="en-US" dirty="0"/>
              <a:t>Inform the dependent(s) via notification letter the reason the award was discontinued, and</a:t>
            </a:r>
          </a:p>
          <a:p>
            <a:pPr lvl="1"/>
            <a:r>
              <a:rPr lang="en-US" dirty="0"/>
              <a:t>Resume the Veteran’s award in accordance with the facts found, send notification letter</a:t>
            </a:r>
          </a:p>
        </p:txBody>
      </p:sp>
      <p:sp>
        <p:nvSpPr>
          <p:cNvPr id="4" name="Slide Number Placeholder 3">
            <a:extLst>
              <a:ext uri="{FF2B5EF4-FFF2-40B4-BE49-F238E27FC236}">
                <a16:creationId xmlns:a16="http://schemas.microsoft.com/office/drawing/2014/main" id="{D23283B0-C515-42D2-BC1F-6821BB88B32C}"/>
              </a:ext>
            </a:extLst>
          </p:cNvPr>
          <p:cNvSpPr>
            <a:spLocks noGrp="1"/>
          </p:cNvSpPr>
          <p:nvPr>
            <p:ph type="sldNum" sz="quarter" idx="12"/>
          </p:nvPr>
        </p:nvSpPr>
        <p:spPr/>
        <p:txBody>
          <a:bodyPr/>
          <a:lstStyle/>
          <a:p>
            <a:fld id="{36A6A193-2FDC-48DD-8023-1C75B05EEA9A}" type="slidenum">
              <a:rPr lang="en-US" smtClean="0"/>
              <a:pPr/>
              <a:t>21</a:t>
            </a:fld>
            <a:endParaRPr lang="en-US" dirty="0"/>
          </a:p>
        </p:txBody>
      </p:sp>
    </p:spTree>
    <p:extLst>
      <p:ext uri="{BB962C8B-B14F-4D97-AF65-F5344CB8AC3E}">
        <p14:creationId xmlns:p14="http://schemas.microsoft.com/office/powerpoint/2010/main" val="3713006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0097-4976-4F4F-87F2-6066BF380BB0}"/>
              </a:ext>
            </a:extLst>
          </p:cNvPr>
          <p:cNvSpPr>
            <a:spLocks noGrp="1"/>
          </p:cNvSpPr>
          <p:nvPr>
            <p:ph type="title"/>
          </p:nvPr>
        </p:nvSpPr>
        <p:spPr/>
        <p:txBody>
          <a:bodyPr/>
          <a:lstStyle/>
          <a:p>
            <a:r>
              <a:rPr lang="en-US" dirty="0"/>
              <a:t>Resuming the Veteran’s Award if Suspended</a:t>
            </a:r>
          </a:p>
        </p:txBody>
      </p:sp>
      <p:sp>
        <p:nvSpPr>
          <p:cNvPr id="3" name="Content Placeholder 2">
            <a:extLst>
              <a:ext uri="{FF2B5EF4-FFF2-40B4-BE49-F238E27FC236}">
                <a16:creationId xmlns:a16="http://schemas.microsoft.com/office/drawing/2014/main" id="{2ADF129A-FD3A-42D0-BC2B-19652DAC503B}"/>
              </a:ext>
            </a:extLst>
          </p:cNvPr>
          <p:cNvSpPr>
            <a:spLocks noGrp="1"/>
          </p:cNvSpPr>
          <p:nvPr>
            <p:ph idx="1"/>
          </p:nvPr>
        </p:nvSpPr>
        <p:spPr/>
        <p:txBody>
          <a:bodyPr/>
          <a:lstStyle/>
          <a:p>
            <a:pPr marL="0" indent="0" hangingPunct="0">
              <a:buNone/>
            </a:pPr>
            <a:r>
              <a:rPr lang="en-US" dirty="0"/>
              <a:t>Benefits are resumed using the Suspend/Resume screen in VBMS-A. Select the box under the Suspended Awards heading and then click Suspend/Resume.</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E031DF3-555D-4A87-B0CD-8605192450A5}"/>
              </a:ext>
            </a:extLst>
          </p:cNvPr>
          <p:cNvSpPr>
            <a:spLocks noGrp="1"/>
          </p:cNvSpPr>
          <p:nvPr>
            <p:ph type="sldNum" sz="quarter" idx="12"/>
          </p:nvPr>
        </p:nvSpPr>
        <p:spPr/>
        <p:txBody>
          <a:bodyPr/>
          <a:lstStyle/>
          <a:p>
            <a:fld id="{36A6A193-2FDC-48DD-8023-1C75B05EEA9A}" type="slidenum">
              <a:rPr lang="en-US" smtClean="0"/>
              <a:pPr/>
              <a:t>22</a:t>
            </a:fld>
            <a:endParaRPr lang="en-US" dirty="0"/>
          </a:p>
        </p:txBody>
      </p:sp>
      <p:pic>
        <p:nvPicPr>
          <p:cNvPr id="5" name="Picture 4">
            <a:extLst>
              <a:ext uri="{FF2B5EF4-FFF2-40B4-BE49-F238E27FC236}">
                <a16:creationId xmlns:a16="http://schemas.microsoft.com/office/drawing/2014/main" id="{22467F3B-8440-49BC-9D78-82D79DF9AED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83328" y="3338726"/>
            <a:ext cx="6131459" cy="2238209"/>
          </a:xfrm>
          <a:prstGeom prst="rect">
            <a:avLst/>
          </a:prstGeom>
          <a:noFill/>
          <a:ln>
            <a:noFill/>
          </a:ln>
        </p:spPr>
      </p:pic>
    </p:spTree>
    <p:extLst>
      <p:ext uri="{BB962C8B-B14F-4D97-AF65-F5344CB8AC3E}">
        <p14:creationId xmlns:p14="http://schemas.microsoft.com/office/powerpoint/2010/main" val="2976146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ECD38-7D0E-46F6-9AB4-A7B24E8109D8}"/>
              </a:ext>
            </a:extLst>
          </p:cNvPr>
          <p:cNvSpPr>
            <a:spLocks noGrp="1"/>
          </p:cNvSpPr>
          <p:nvPr>
            <p:ph type="title"/>
          </p:nvPr>
        </p:nvSpPr>
        <p:spPr/>
        <p:txBody>
          <a:bodyPr/>
          <a:lstStyle/>
          <a:p>
            <a:r>
              <a:rPr lang="en-US" dirty="0">
                <a:cs typeface="Arial"/>
              </a:rPr>
              <a:t>Resuming the Veteran’s Award if </a:t>
            </a:r>
            <a:br>
              <a:rPr lang="en-US" dirty="0">
                <a:cs typeface="Arial"/>
              </a:rPr>
            </a:br>
            <a:r>
              <a:rPr lang="en-US" dirty="0">
                <a:cs typeface="Arial"/>
              </a:rPr>
              <a:t>Suspended (Cont.)</a:t>
            </a:r>
            <a:endParaRPr lang="en-US" dirty="0"/>
          </a:p>
        </p:txBody>
      </p:sp>
      <p:sp>
        <p:nvSpPr>
          <p:cNvPr id="3" name="Content Placeholder 2">
            <a:extLst>
              <a:ext uri="{FF2B5EF4-FFF2-40B4-BE49-F238E27FC236}">
                <a16:creationId xmlns:a16="http://schemas.microsoft.com/office/drawing/2014/main" id="{A6639229-5BE4-4B5B-8636-2D63067761B6}"/>
              </a:ext>
            </a:extLst>
          </p:cNvPr>
          <p:cNvSpPr>
            <a:spLocks noGrp="1"/>
          </p:cNvSpPr>
          <p:nvPr>
            <p:ph idx="1"/>
          </p:nvPr>
        </p:nvSpPr>
        <p:spPr/>
        <p:txBody>
          <a:bodyPr/>
          <a:lstStyle/>
          <a:p>
            <a:pPr marL="0" indent="0" hangingPunct="0">
              <a:buNone/>
            </a:pPr>
            <a:r>
              <a:rPr lang="en-US" dirty="0"/>
              <a:t>The award should now be pending resumption. An SVSR will need to authorize the action. To authorize, check the box under the Pending Resume heading and then click the Authorize/Concur button. </a:t>
            </a:r>
          </a:p>
          <a:p>
            <a:pPr marL="0"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E66E42B-99CA-4EB1-8DAB-28946AC31ECB}"/>
              </a:ext>
            </a:extLst>
          </p:cNvPr>
          <p:cNvSpPr>
            <a:spLocks noGrp="1"/>
          </p:cNvSpPr>
          <p:nvPr>
            <p:ph type="sldNum" sz="quarter" idx="12"/>
          </p:nvPr>
        </p:nvSpPr>
        <p:spPr/>
        <p:txBody>
          <a:bodyPr/>
          <a:lstStyle/>
          <a:p>
            <a:fld id="{36A6A193-2FDC-48DD-8023-1C75B05EEA9A}" type="slidenum">
              <a:rPr lang="en-US" smtClean="0"/>
              <a:pPr/>
              <a:t>23</a:t>
            </a:fld>
            <a:endParaRPr lang="en-US" dirty="0"/>
          </a:p>
        </p:txBody>
      </p:sp>
      <p:pic>
        <p:nvPicPr>
          <p:cNvPr id="5" name="Picture 4">
            <a:extLst>
              <a:ext uri="{FF2B5EF4-FFF2-40B4-BE49-F238E27FC236}">
                <a16:creationId xmlns:a16="http://schemas.microsoft.com/office/drawing/2014/main" id="{21445818-6099-49FF-B6D9-C1576A67F3E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5582" y="3428999"/>
            <a:ext cx="6833650" cy="2039293"/>
          </a:xfrm>
          <a:prstGeom prst="rect">
            <a:avLst/>
          </a:prstGeom>
          <a:noFill/>
          <a:ln>
            <a:noFill/>
          </a:ln>
        </p:spPr>
      </p:pic>
    </p:spTree>
    <p:extLst>
      <p:ext uri="{BB962C8B-B14F-4D97-AF65-F5344CB8AC3E}">
        <p14:creationId xmlns:p14="http://schemas.microsoft.com/office/powerpoint/2010/main" val="3616826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6744-4B67-4152-B630-DE1993601861}"/>
              </a:ext>
            </a:extLst>
          </p:cNvPr>
          <p:cNvSpPr>
            <a:spLocks noGrp="1"/>
          </p:cNvSpPr>
          <p:nvPr>
            <p:ph type="title"/>
          </p:nvPr>
        </p:nvSpPr>
        <p:spPr/>
        <p:txBody>
          <a:bodyPr/>
          <a:lstStyle/>
          <a:p>
            <a:r>
              <a:rPr lang="en-US" dirty="0"/>
              <a:t>Awards Stopped Due to Whereabouts Unknown</a:t>
            </a:r>
          </a:p>
        </p:txBody>
      </p:sp>
      <p:sp>
        <p:nvSpPr>
          <p:cNvPr id="3" name="Content Placeholder 2">
            <a:extLst>
              <a:ext uri="{FF2B5EF4-FFF2-40B4-BE49-F238E27FC236}">
                <a16:creationId xmlns:a16="http://schemas.microsoft.com/office/drawing/2014/main" id="{2F6EA0A5-89E0-4A72-BD40-D06183D0E887}"/>
              </a:ext>
            </a:extLst>
          </p:cNvPr>
          <p:cNvSpPr>
            <a:spLocks noGrp="1"/>
          </p:cNvSpPr>
          <p:nvPr>
            <p:ph idx="1"/>
          </p:nvPr>
        </p:nvSpPr>
        <p:spPr/>
        <p:txBody>
          <a:bodyPr/>
          <a:lstStyle/>
          <a:p>
            <a:pPr marL="0" indent="0">
              <a:buNone/>
            </a:pPr>
            <a:r>
              <a:rPr lang="en-US" dirty="0"/>
              <a:t>If the Veteran’s award has been discontinued due to Whereabouts Unknown:</a:t>
            </a:r>
          </a:p>
          <a:p>
            <a:pPr marL="443806" lvl="1" indent="-285750"/>
            <a:r>
              <a:rPr lang="en-US" dirty="0"/>
              <a:t>Go to the Basic Eligibility tab in Share</a:t>
            </a:r>
          </a:p>
          <a:p>
            <a:pPr marL="443806" lvl="1" indent="-285750"/>
            <a:r>
              <a:rPr lang="en-US" dirty="0"/>
              <a:t>Delete the previous </a:t>
            </a:r>
            <a:r>
              <a:rPr lang="en-US" i="1" dirty="0"/>
              <a:t>Whereabouts Unknown </a:t>
            </a:r>
            <a:r>
              <a:rPr lang="en-US" dirty="0"/>
              <a:t>Decision</a:t>
            </a:r>
          </a:p>
          <a:p>
            <a:pPr marL="443806" lvl="1" indent="-285750"/>
            <a:r>
              <a:rPr lang="en-US" dirty="0"/>
              <a:t>Generate award</a:t>
            </a:r>
          </a:p>
          <a:p>
            <a:pPr marL="443806" lvl="1" indent="-285750"/>
            <a:endParaRPr lang="en-US" dirty="0"/>
          </a:p>
          <a:p>
            <a:pPr marL="158056" lvl="1" indent="0">
              <a:buNone/>
            </a:pPr>
            <a:r>
              <a:rPr lang="en-US" b="1" i="1" dirty="0"/>
              <a:t>Note: Make sure to resume the award if also suspended. </a:t>
            </a:r>
          </a:p>
        </p:txBody>
      </p:sp>
      <p:sp>
        <p:nvSpPr>
          <p:cNvPr id="4" name="Slide Number Placeholder 3">
            <a:extLst>
              <a:ext uri="{FF2B5EF4-FFF2-40B4-BE49-F238E27FC236}">
                <a16:creationId xmlns:a16="http://schemas.microsoft.com/office/drawing/2014/main" id="{BB6395AA-2012-4509-9A50-35467DE1DA01}"/>
              </a:ext>
            </a:extLst>
          </p:cNvPr>
          <p:cNvSpPr>
            <a:spLocks noGrp="1"/>
          </p:cNvSpPr>
          <p:nvPr>
            <p:ph type="sldNum" sz="quarter" idx="12"/>
          </p:nvPr>
        </p:nvSpPr>
        <p:spPr/>
        <p:txBody>
          <a:bodyPr/>
          <a:lstStyle/>
          <a:p>
            <a:fld id="{36A6A193-2FDC-48DD-8023-1C75B05EEA9A}" type="slidenum">
              <a:rPr lang="en-US" smtClean="0"/>
              <a:pPr/>
              <a:t>24</a:t>
            </a:fld>
            <a:endParaRPr lang="en-US" dirty="0"/>
          </a:p>
        </p:txBody>
      </p:sp>
    </p:spTree>
    <p:extLst>
      <p:ext uri="{BB962C8B-B14F-4D97-AF65-F5344CB8AC3E}">
        <p14:creationId xmlns:p14="http://schemas.microsoft.com/office/powerpoint/2010/main" val="1931499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FF53FA-07B2-4163-AA16-37B2C137D598}"/>
              </a:ext>
            </a:extLst>
          </p:cNvPr>
          <p:cNvSpPr>
            <a:spLocks noGrp="1"/>
          </p:cNvSpPr>
          <p:nvPr>
            <p:ph type="title"/>
            <p:custDataLst>
              <p:tags r:id="rId1"/>
            </p:custDataLst>
          </p:nvPr>
        </p:nvSpPr>
        <p:spPr>
          <a:xfrm>
            <a:off x="0" y="2885568"/>
            <a:ext cx="9144000" cy="1086867"/>
          </a:xfrm>
        </p:spPr>
        <p:txBody>
          <a:bodyPr/>
          <a:lstStyle/>
          <a:p>
            <a:r>
              <a:rPr lang="en-US" dirty="0"/>
              <a:t>Questions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25</a:t>
            </a:fld>
            <a:endParaRPr lang="en-US" dirty="0"/>
          </a:p>
        </p:txBody>
      </p:sp>
    </p:spTree>
    <p:extLst>
      <p:ext uri="{BB962C8B-B14F-4D97-AF65-F5344CB8AC3E}">
        <p14:creationId xmlns:p14="http://schemas.microsoft.com/office/powerpoint/2010/main" val="3495529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1577010"/>
            <a:ext cx="8200103" cy="3763616"/>
          </a:xfrm>
        </p:spPr>
        <p:txBody>
          <a:bodyPr>
            <a:normAutofit/>
          </a:bodyPr>
          <a:lstStyle/>
          <a:p>
            <a:pPr hangingPunct="0"/>
            <a:r>
              <a:rPr lang="en-US" dirty="0"/>
              <a:t>38 CFR 3.158 – Abandoned Claims </a:t>
            </a:r>
          </a:p>
          <a:p>
            <a:pPr hangingPunct="0"/>
            <a:r>
              <a:rPr lang="en-US" dirty="0"/>
              <a:t>38 CFR 3.656 – Disappearance of Veteran </a:t>
            </a:r>
          </a:p>
          <a:p>
            <a:pPr hangingPunct="0"/>
            <a:r>
              <a:rPr lang="en-US" dirty="0"/>
              <a:t>M21-1 III.ii.1.B.6 – Handling Returned Undeliverable Mail</a:t>
            </a:r>
          </a:p>
          <a:p>
            <a:pPr hangingPunct="0"/>
            <a:r>
              <a:rPr lang="en-US" dirty="0"/>
              <a:t>M21-1 III.vi.8 – Miscellaneous Authorization Issues </a:t>
            </a:r>
          </a:p>
          <a:p>
            <a:pPr hangingPunct="0"/>
            <a:r>
              <a:rPr lang="en-US" dirty="0"/>
              <a:t>M21-5 7.E – Filling a Substantive Appeal</a:t>
            </a:r>
          </a:p>
          <a:p>
            <a:pPr marL="0" lvl="0" indent="0" hangingPunct="0">
              <a:buNone/>
            </a:pPr>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8513B-94D3-41FB-92C0-91D0DE3DC490}"/>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DE267DC-B6BD-4C16-8755-A54AC52155B0}"/>
              </a:ext>
            </a:extLst>
          </p:cNvPr>
          <p:cNvSpPr>
            <a:spLocks noGrp="1"/>
          </p:cNvSpPr>
          <p:nvPr>
            <p:ph idx="1"/>
          </p:nvPr>
        </p:nvSpPr>
        <p:spPr/>
        <p:txBody>
          <a:bodyPr/>
          <a:lstStyle/>
          <a:p>
            <a:r>
              <a:rPr lang="en-US" dirty="0"/>
              <a:t>Veteran does not provide VA with a valid address</a:t>
            </a:r>
          </a:p>
          <a:p>
            <a:r>
              <a:rPr lang="en-US" dirty="0"/>
              <a:t>Essential mail is returned as undeliverable</a:t>
            </a:r>
          </a:p>
          <a:p>
            <a:r>
              <a:rPr lang="en-US" dirty="0"/>
              <a:t>The Intake Processing Center (IPC) takes steps to find a new address</a:t>
            </a:r>
          </a:p>
          <a:p>
            <a:r>
              <a:rPr lang="en-US" dirty="0"/>
              <a:t>If IPC’s efforts are unsuccessful, IPC establishes an EP 290 – </a:t>
            </a:r>
            <a:r>
              <a:rPr lang="en-US" i="1" dirty="0"/>
              <a:t>Disappearance of Veteran</a:t>
            </a:r>
            <a:r>
              <a:rPr lang="en-US" dirty="0"/>
              <a:t> and assigns it to the non-rating lane</a:t>
            </a:r>
          </a:p>
          <a:p>
            <a:r>
              <a:rPr lang="en-US" dirty="0"/>
              <a:t>If the Veteran has a running award, VA may suspend or discontinue benefit payments if all efforts to update the address have been exhausted</a:t>
            </a:r>
          </a:p>
        </p:txBody>
      </p:sp>
      <p:sp>
        <p:nvSpPr>
          <p:cNvPr id="4" name="Slide Number Placeholder 3">
            <a:extLst>
              <a:ext uri="{FF2B5EF4-FFF2-40B4-BE49-F238E27FC236}">
                <a16:creationId xmlns:a16="http://schemas.microsoft.com/office/drawing/2014/main" id="{BC9653FE-D410-4347-83F6-044D27BCD070}"/>
              </a:ext>
            </a:extLst>
          </p:cNvPr>
          <p:cNvSpPr>
            <a:spLocks noGrp="1"/>
          </p:cNvSpPr>
          <p:nvPr>
            <p:ph type="sldNum" sz="quarter" idx="12"/>
          </p:nvPr>
        </p:nvSpPr>
        <p:spPr/>
        <p:txBody>
          <a:bodyPr/>
          <a:lstStyle/>
          <a:p>
            <a:fld id="{36A6A193-2FDC-48DD-8023-1C75B05EEA9A}" type="slidenum">
              <a:rPr lang="en-US" smtClean="0"/>
              <a:pPr/>
              <a:t>4</a:t>
            </a:fld>
            <a:endParaRPr lang="en-US" dirty="0"/>
          </a:p>
        </p:txBody>
      </p:sp>
    </p:spTree>
    <p:extLst>
      <p:ext uri="{BB962C8B-B14F-4D97-AF65-F5344CB8AC3E}">
        <p14:creationId xmlns:p14="http://schemas.microsoft.com/office/powerpoint/2010/main" val="8785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C605-EA42-4844-8730-FF9194D18316}"/>
              </a:ext>
            </a:extLst>
          </p:cNvPr>
          <p:cNvSpPr>
            <a:spLocks noGrp="1"/>
          </p:cNvSpPr>
          <p:nvPr>
            <p:ph type="title"/>
          </p:nvPr>
        </p:nvSpPr>
        <p:spPr/>
        <p:txBody>
          <a:bodyPr/>
          <a:lstStyle/>
          <a:p>
            <a:r>
              <a:rPr lang="en-US" dirty="0"/>
              <a:t>First Steps for Obtaining a Correct Address</a:t>
            </a:r>
          </a:p>
        </p:txBody>
      </p:sp>
      <p:sp>
        <p:nvSpPr>
          <p:cNvPr id="3" name="Content Placeholder 2">
            <a:extLst>
              <a:ext uri="{FF2B5EF4-FFF2-40B4-BE49-F238E27FC236}">
                <a16:creationId xmlns:a16="http://schemas.microsoft.com/office/drawing/2014/main" id="{FAEC7F77-8A74-49B6-BD89-E8433AA519C7}"/>
              </a:ext>
            </a:extLst>
          </p:cNvPr>
          <p:cNvSpPr>
            <a:spLocks noGrp="1"/>
          </p:cNvSpPr>
          <p:nvPr>
            <p:ph idx="1"/>
          </p:nvPr>
        </p:nvSpPr>
        <p:spPr/>
        <p:txBody>
          <a:bodyPr/>
          <a:lstStyle/>
          <a:p>
            <a:pPr marL="0" indent="0">
              <a:buNone/>
            </a:pPr>
            <a:r>
              <a:rPr lang="en-US" dirty="0"/>
              <a:t>When VA receives essential mail returned as undeliverable, the IPC undertakes the first steps towards obtaining a valid mailing address. </a:t>
            </a:r>
          </a:p>
          <a:p>
            <a:pPr marL="0" indent="0">
              <a:buNone/>
            </a:pPr>
            <a:endParaRPr lang="en-US" dirty="0"/>
          </a:p>
          <a:p>
            <a:pPr marL="443806" lvl="1" indent="-285750"/>
            <a:r>
              <a:rPr lang="en-US" dirty="0"/>
              <a:t>The IPC follows return mail procedures under </a:t>
            </a:r>
            <a:r>
              <a:rPr lang="en-US" dirty="0">
                <a:hlinkClick r:id="rId2"/>
              </a:rPr>
              <a:t>M21-1 III.ii.1.B.6.d</a:t>
            </a:r>
            <a:endParaRPr lang="en-US" dirty="0"/>
          </a:p>
          <a:p>
            <a:pPr marL="443806" lvl="1" indent="-285750"/>
            <a:endParaRPr lang="en-US" dirty="0"/>
          </a:p>
          <a:p>
            <a:pPr marL="443806" lvl="1" indent="-285750"/>
            <a:r>
              <a:rPr lang="en-US" dirty="0"/>
              <a:t>If the IPC exhausts all efforts under the above reference, they establish </a:t>
            </a:r>
            <a:r>
              <a:rPr lang="en-US" i="1" dirty="0"/>
              <a:t>EP 290 – Disappearance of Veteran</a:t>
            </a:r>
            <a:r>
              <a:rPr lang="en-US" dirty="0"/>
              <a:t> for non-rating review</a:t>
            </a:r>
          </a:p>
          <a:p>
            <a:pPr marL="443806" lvl="1" indent="-285750"/>
            <a:endParaRPr lang="en-US" dirty="0"/>
          </a:p>
          <a:p>
            <a:pPr marL="158056" lvl="1" indent="0">
              <a:buNone/>
            </a:pPr>
            <a:r>
              <a:rPr lang="en-US" sz="2000" b="1" i="1" dirty="0"/>
              <a:t>Important:  </a:t>
            </a:r>
            <a:r>
              <a:rPr lang="en-US" sz="2000" dirty="0"/>
              <a:t>Utilize telephone development whenever possible to obtain a corrected address.</a:t>
            </a:r>
            <a:endParaRPr lang="en-US" sz="2000" i="1" dirty="0"/>
          </a:p>
          <a:p>
            <a:pPr marL="443806" lvl="1" indent="-285750"/>
            <a:endParaRPr lang="en-US" dirty="0"/>
          </a:p>
        </p:txBody>
      </p:sp>
      <p:sp>
        <p:nvSpPr>
          <p:cNvPr id="4" name="Slide Number Placeholder 3">
            <a:extLst>
              <a:ext uri="{FF2B5EF4-FFF2-40B4-BE49-F238E27FC236}">
                <a16:creationId xmlns:a16="http://schemas.microsoft.com/office/drawing/2014/main" id="{2F38A1FF-EB67-4ED6-A199-867F95462C2E}"/>
              </a:ext>
            </a:extLst>
          </p:cNvPr>
          <p:cNvSpPr>
            <a:spLocks noGrp="1"/>
          </p:cNvSpPr>
          <p:nvPr>
            <p:ph type="sldNum" sz="quarter" idx="12"/>
          </p:nvPr>
        </p:nvSpPr>
        <p:spPr/>
        <p:txBody>
          <a:bodyPr/>
          <a:lstStyle/>
          <a:p>
            <a:fld id="{36A6A193-2FDC-48DD-8023-1C75B05EEA9A}" type="slidenum">
              <a:rPr lang="en-US" smtClean="0"/>
              <a:pPr/>
              <a:t>5</a:t>
            </a:fld>
            <a:endParaRPr lang="en-US" dirty="0"/>
          </a:p>
        </p:txBody>
      </p:sp>
    </p:spTree>
    <p:extLst>
      <p:ext uri="{BB962C8B-B14F-4D97-AF65-F5344CB8AC3E}">
        <p14:creationId xmlns:p14="http://schemas.microsoft.com/office/powerpoint/2010/main" val="1477829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45D9B-FCC9-4EE5-A1D8-CE560090896E}"/>
              </a:ext>
            </a:extLst>
          </p:cNvPr>
          <p:cNvSpPr>
            <a:spLocks noGrp="1"/>
          </p:cNvSpPr>
          <p:nvPr>
            <p:ph type="title"/>
          </p:nvPr>
        </p:nvSpPr>
        <p:spPr/>
        <p:txBody>
          <a:bodyPr/>
          <a:lstStyle/>
          <a:p>
            <a:r>
              <a:rPr lang="en-US" dirty="0"/>
              <a:t>Final Attempts to Obtain an Updated Address</a:t>
            </a:r>
          </a:p>
        </p:txBody>
      </p:sp>
      <p:sp>
        <p:nvSpPr>
          <p:cNvPr id="3" name="Content Placeholder 2">
            <a:extLst>
              <a:ext uri="{FF2B5EF4-FFF2-40B4-BE49-F238E27FC236}">
                <a16:creationId xmlns:a16="http://schemas.microsoft.com/office/drawing/2014/main" id="{03F4328E-4C54-40A0-8E9E-0C092225CE4E}"/>
              </a:ext>
            </a:extLst>
          </p:cNvPr>
          <p:cNvSpPr>
            <a:spLocks noGrp="1"/>
          </p:cNvSpPr>
          <p:nvPr>
            <p:ph idx="1"/>
          </p:nvPr>
        </p:nvSpPr>
        <p:spPr/>
        <p:txBody>
          <a:bodyPr/>
          <a:lstStyle/>
          <a:p>
            <a:r>
              <a:rPr lang="en-US" dirty="0"/>
              <a:t>If direct deposit information is available, send a </a:t>
            </a:r>
            <a:r>
              <a:rPr lang="en-US" i="1" dirty="0"/>
              <a:t>Bank Letter </a:t>
            </a:r>
            <a:r>
              <a:rPr lang="en-US" dirty="0"/>
              <a:t>to the Veteran’s financial institution and set a 30-day suspense</a:t>
            </a:r>
          </a:p>
          <a:p>
            <a:pPr marL="0" indent="0">
              <a:buNone/>
            </a:pPr>
            <a:r>
              <a:rPr lang="en-US" dirty="0"/>
              <a:t> </a:t>
            </a:r>
          </a:p>
          <a:p>
            <a:r>
              <a:rPr lang="en-US" dirty="0"/>
              <a:t>If an address is identified within 30 days, then resend the returned mail and clear EP 290</a:t>
            </a:r>
          </a:p>
          <a:p>
            <a:pPr marL="0" indent="0">
              <a:buNone/>
            </a:pPr>
            <a:endParaRPr lang="en-US" dirty="0"/>
          </a:p>
          <a:p>
            <a:r>
              <a:rPr lang="en-US" dirty="0"/>
              <a:t>If direct deposit information is NOT available, or there was no response to the </a:t>
            </a:r>
            <a:r>
              <a:rPr lang="en-US" i="1" dirty="0"/>
              <a:t>Bank Letter</a:t>
            </a:r>
            <a:r>
              <a:rPr lang="en-US" dirty="0"/>
              <a:t>, follow the guidance under </a:t>
            </a:r>
            <a:r>
              <a:rPr lang="en-US" dirty="0">
                <a:hlinkClick r:id="rId2"/>
              </a:rPr>
              <a:t>M21-1 III.ii.1.B.6.i</a:t>
            </a:r>
            <a:endParaRPr lang="en-US" dirty="0"/>
          </a:p>
        </p:txBody>
      </p:sp>
      <p:sp>
        <p:nvSpPr>
          <p:cNvPr id="4" name="Slide Number Placeholder 3">
            <a:extLst>
              <a:ext uri="{FF2B5EF4-FFF2-40B4-BE49-F238E27FC236}">
                <a16:creationId xmlns:a16="http://schemas.microsoft.com/office/drawing/2014/main" id="{BD98BDC0-A28F-4BCD-9188-D5EEF37436A1}"/>
              </a:ext>
            </a:extLst>
          </p:cNvPr>
          <p:cNvSpPr>
            <a:spLocks noGrp="1"/>
          </p:cNvSpPr>
          <p:nvPr>
            <p:ph type="sldNum" sz="quarter" idx="12"/>
          </p:nvPr>
        </p:nvSpPr>
        <p:spPr/>
        <p:txBody>
          <a:bodyPr/>
          <a:lstStyle/>
          <a:p>
            <a:fld id="{36A6A193-2FDC-48DD-8023-1C75B05EEA9A}" type="slidenum">
              <a:rPr lang="en-US" smtClean="0"/>
              <a:pPr/>
              <a:t>6</a:t>
            </a:fld>
            <a:endParaRPr lang="en-US" dirty="0"/>
          </a:p>
        </p:txBody>
      </p:sp>
    </p:spTree>
    <p:extLst>
      <p:ext uri="{BB962C8B-B14F-4D97-AF65-F5344CB8AC3E}">
        <p14:creationId xmlns:p14="http://schemas.microsoft.com/office/powerpoint/2010/main" val="1596984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23C5-E312-4A25-A84F-94628AB0664B}"/>
              </a:ext>
            </a:extLst>
          </p:cNvPr>
          <p:cNvSpPr>
            <a:spLocks noGrp="1"/>
          </p:cNvSpPr>
          <p:nvPr>
            <p:ph type="title"/>
          </p:nvPr>
        </p:nvSpPr>
        <p:spPr/>
        <p:txBody>
          <a:bodyPr/>
          <a:lstStyle/>
          <a:p>
            <a:r>
              <a:rPr lang="en-US" dirty="0"/>
              <a:t>Taking Final Action When a Correct Address is Unobtainable </a:t>
            </a:r>
          </a:p>
        </p:txBody>
      </p:sp>
      <p:sp>
        <p:nvSpPr>
          <p:cNvPr id="3" name="Content Placeholder 2">
            <a:extLst>
              <a:ext uri="{FF2B5EF4-FFF2-40B4-BE49-F238E27FC236}">
                <a16:creationId xmlns:a16="http://schemas.microsoft.com/office/drawing/2014/main" id="{EE2987B0-E53A-4297-BD2F-8B7FC19367C0}"/>
              </a:ext>
            </a:extLst>
          </p:cNvPr>
          <p:cNvSpPr>
            <a:spLocks noGrp="1"/>
          </p:cNvSpPr>
          <p:nvPr>
            <p:ph idx="1"/>
          </p:nvPr>
        </p:nvSpPr>
        <p:spPr/>
        <p:txBody>
          <a:bodyPr/>
          <a:lstStyle/>
          <a:p>
            <a:r>
              <a:rPr lang="en-US" dirty="0"/>
              <a:t>If no award is running, take no further action and clear EP 290</a:t>
            </a:r>
          </a:p>
          <a:p>
            <a:r>
              <a:rPr lang="en-US" dirty="0"/>
              <a:t>If no award is running </a:t>
            </a:r>
            <a:r>
              <a:rPr lang="en-US" i="1" dirty="0"/>
              <a:t>and</a:t>
            </a:r>
            <a:r>
              <a:rPr lang="en-US" dirty="0"/>
              <a:t> a claim is pending:</a:t>
            </a:r>
          </a:p>
          <a:p>
            <a:pPr lvl="1"/>
            <a:r>
              <a:rPr lang="en-US" dirty="0"/>
              <a:t>Deny the claim under the Basic Eligibility Tab in VBMS-A for the reason </a:t>
            </a:r>
            <a:r>
              <a:rPr lang="en-US" i="1" dirty="0"/>
              <a:t>Whereabouts Unknown</a:t>
            </a:r>
          </a:p>
          <a:p>
            <a:pPr lvl="1"/>
            <a:r>
              <a:rPr lang="en-US" dirty="0"/>
              <a:t>Send decision notice to the claimant’s last known address</a:t>
            </a:r>
          </a:p>
          <a:p>
            <a:pPr lvl="1"/>
            <a:r>
              <a:rPr lang="en-US" dirty="0"/>
              <a:t>Clear the pending EP 290 and any EPs associated with pending claims</a:t>
            </a:r>
          </a:p>
          <a:p>
            <a:pPr lvl="1"/>
            <a:r>
              <a:rPr lang="en-US" dirty="0"/>
              <a:t>Consider the claim abandoned one year following the date of request (38 CFR 3.158(a))</a:t>
            </a:r>
          </a:p>
          <a:p>
            <a:pPr marL="162521" lvl="1" indent="0">
              <a:buNone/>
            </a:pPr>
            <a:endParaRPr lang="en-US" dirty="0"/>
          </a:p>
        </p:txBody>
      </p:sp>
      <p:sp>
        <p:nvSpPr>
          <p:cNvPr id="4" name="Slide Number Placeholder 3">
            <a:extLst>
              <a:ext uri="{FF2B5EF4-FFF2-40B4-BE49-F238E27FC236}">
                <a16:creationId xmlns:a16="http://schemas.microsoft.com/office/drawing/2014/main" id="{207EDA22-472B-4E65-BBD0-69C7CB05CA6C}"/>
              </a:ext>
            </a:extLst>
          </p:cNvPr>
          <p:cNvSpPr>
            <a:spLocks noGrp="1"/>
          </p:cNvSpPr>
          <p:nvPr>
            <p:ph type="sldNum" sz="quarter" idx="12"/>
          </p:nvPr>
        </p:nvSpPr>
        <p:spPr/>
        <p:txBody>
          <a:bodyPr/>
          <a:lstStyle/>
          <a:p>
            <a:fld id="{36A6A193-2FDC-48DD-8023-1C75B05EEA9A}" type="slidenum">
              <a:rPr lang="en-US" smtClean="0"/>
              <a:pPr/>
              <a:t>7</a:t>
            </a:fld>
            <a:endParaRPr lang="en-US" dirty="0"/>
          </a:p>
        </p:txBody>
      </p:sp>
    </p:spTree>
    <p:extLst>
      <p:ext uri="{BB962C8B-B14F-4D97-AF65-F5344CB8AC3E}">
        <p14:creationId xmlns:p14="http://schemas.microsoft.com/office/powerpoint/2010/main" val="56666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0F9A-EA85-455B-A804-897D000C6CDC}"/>
              </a:ext>
            </a:extLst>
          </p:cNvPr>
          <p:cNvSpPr>
            <a:spLocks noGrp="1"/>
          </p:cNvSpPr>
          <p:nvPr>
            <p:ph type="title"/>
          </p:nvPr>
        </p:nvSpPr>
        <p:spPr/>
        <p:txBody>
          <a:bodyPr/>
          <a:lstStyle/>
          <a:p>
            <a:r>
              <a:rPr lang="en-US" dirty="0">
                <a:cs typeface="Arial"/>
              </a:rPr>
              <a:t>Taking Final Action When a Correct Address is Unobtainable (Cont.)</a:t>
            </a:r>
            <a:endParaRPr lang="en-US" dirty="0"/>
          </a:p>
        </p:txBody>
      </p:sp>
      <p:sp>
        <p:nvSpPr>
          <p:cNvPr id="3" name="Content Placeholder 2">
            <a:extLst>
              <a:ext uri="{FF2B5EF4-FFF2-40B4-BE49-F238E27FC236}">
                <a16:creationId xmlns:a16="http://schemas.microsoft.com/office/drawing/2014/main" id="{D0DEDCA0-882B-431A-A059-A01573BB0BC6}"/>
              </a:ext>
            </a:extLst>
          </p:cNvPr>
          <p:cNvSpPr>
            <a:spLocks noGrp="1"/>
          </p:cNvSpPr>
          <p:nvPr>
            <p:ph idx="1"/>
          </p:nvPr>
        </p:nvSpPr>
        <p:spPr/>
        <p:txBody>
          <a:bodyPr/>
          <a:lstStyle/>
          <a:p>
            <a:pPr marL="0" indent="0">
              <a:buNone/>
            </a:pPr>
            <a:r>
              <a:rPr lang="en-US" dirty="0"/>
              <a:t>If an award is running:</a:t>
            </a:r>
          </a:p>
          <a:p>
            <a:pPr marL="443806" lvl="1" indent="-285750"/>
            <a:r>
              <a:rPr lang="en-US" dirty="0"/>
              <a:t>Clear the EP 290 and any EP(s) associated with pending claims</a:t>
            </a:r>
          </a:p>
          <a:p>
            <a:pPr marL="443806" lvl="1" indent="-285750"/>
            <a:r>
              <a:rPr lang="en-US" dirty="0"/>
              <a:t>Establish EP 600 with a suspense date of 65 days</a:t>
            </a:r>
          </a:p>
          <a:p>
            <a:pPr marL="443806" lvl="1" indent="-285750"/>
            <a:r>
              <a:rPr lang="en-US" dirty="0"/>
              <a:t>Send notice of proposed adverse action to discontinue benefits to the last address of record</a:t>
            </a:r>
          </a:p>
          <a:p>
            <a:pPr marL="443806" lvl="1" indent="-285750"/>
            <a:r>
              <a:rPr lang="en-US" dirty="0"/>
              <a:t>Suspend benefits effective LAST PAID DATE in Share if the beneficiary does not respond within that timeframe</a:t>
            </a:r>
          </a:p>
          <a:p>
            <a:pPr marL="443806" lvl="1" indent="-285750"/>
            <a:r>
              <a:rPr lang="en-US" dirty="0"/>
              <a:t>Send a decision notice to the last address of record</a:t>
            </a:r>
          </a:p>
          <a:p>
            <a:pPr marL="443806" lvl="1" indent="-285750"/>
            <a:r>
              <a:rPr lang="en-US" dirty="0"/>
              <a:t>Cite applicable laws and regulations for the notification letter: 38 CFR 3.158, 38 CFR 3.656</a:t>
            </a:r>
          </a:p>
        </p:txBody>
      </p:sp>
      <p:sp>
        <p:nvSpPr>
          <p:cNvPr id="4" name="Slide Number Placeholder 3">
            <a:extLst>
              <a:ext uri="{FF2B5EF4-FFF2-40B4-BE49-F238E27FC236}">
                <a16:creationId xmlns:a16="http://schemas.microsoft.com/office/drawing/2014/main" id="{0E8AF1CF-8CC5-495F-94E1-4C8DFF7B0A96}"/>
              </a:ext>
            </a:extLst>
          </p:cNvPr>
          <p:cNvSpPr>
            <a:spLocks noGrp="1"/>
          </p:cNvSpPr>
          <p:nvPr>
            <p:ph type="sldNum" sz="quarter" idx="12"/>
          </p:nvPr>
        </p:nvSpPr>
        <p:spPr/>
        <p:txBody>
          <a:bodyPr/>
          <a:lstStyle/>
          <a:p>
            <a:fld id="{36A6A193-2FDC-48DD-8023-1C75B05EEA9A}" type="slidenum">
              <a:rPr lang="en-US" smtClean="0"/>
              <a:pPr/>
              <a:t>8</a:t>
            </a:fld>
            <a:endParaRPr lang="en-US" dirty="0"/>
          </a:p>
        </p:txBody>
      </p:sp>
    </p:spTree>
    <p:extLst>
      <p:ext uri="{BB962C8B-B14F-4D97-AF65-F5344CB8AC3E}">
        <p14:creationId xmlns:p14="http://schemas.microsoft.com/office/powerpoint/2010/main" val="278116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3C72-217F-45C4-B47D-5962D27114A3}"/>
              </a:ext>
            </a:extLst>
          </p:cNvPr>
          <p:cNvSpPr>
            <a:spLocks noGrp="1"/>
          </p:cNvSpPr>
          <p:nvPr>
            <p:ph type="title"/>
          </p:nvPr>
        </p:nvSpPr>
        <p:spPr/>
        <p:txBody>
          <a:bodyPr/>
          <a:lstStyle/>
          <a:p>
            <a:r>
              <a:rPr lang="en-US" dirty="0"/>
              <a:t>Denial of Pending Claim – No Running Award</a:t>
            </a:r>
          </a:p>
        </p:txBody>
      </p:sp>
      <p:sp>
        <p:nvSpPr>
          <p:cNvPr id="4" name="Slide Number Placeholder 3">
            <a:extLst>
              <a:ext uri="{FF2B5EF4-FFF2-40B4-BE49-F238E27FC236}">
                <a16:creationId xmlns:a16="http://schemas.microsoft.com/office/drawing/2014/main" id="{BBEC7EE5-5211-4D1E-AC97-EAE97471B22A}"/>
              </a:ext>
            </a:extLst>
          </p:cNvPr>
          <p:cNvSpPr>
            <a:spLocks noGrp="1"/>
          </p:cNvSpPr>
          <p:nvPr>
            <p:ph type="sldNum" sz="quarter" idx="12"/>
          </p:nvPr>
        </p:nvSpPr>
        <p:spPr/>
        <p:txBody>
          <a:bodyPr/>
          <a:lstStyle/>
          <a:p>
            <a:fld id="{36A6A193-2FDC-48DD-8023-1C75B05EEA9A}" type="slidenum">
              <a:rPr lang="en-US" smtClean="0"/>
              <a:pPr/>
              <a:t>9</a:t>
            </a:fld>
            <a:endParaRPr lang="en-US" dirty="0"/>
          </a:p>
        </p:txBody>
      </p:sp>
      <p:pic>
        <p:nvPicPr>
          <p:cNvPr id="5" name="Content Placeholder 4">
            <a:extLst>
              <a:ext uri="{FF2B5EF4-FFF2-40B4-BE49-F238E27FC236}">
                <a16:creationId xmlns:a16="http://schemas.microsoft.com/office/drawing/2014/main" id="{FCF4B69D-2DB6-4D3A-9B88-08804A350EE2}"/>
              </a:ext>
            </a:extLst>
          </p:cNvPr>
          <p:cNvPicPr>
            <a:picLocks noGrp="1"/>
          </p:cNvPicPr>
          <p:nvPr>
            <p:ph idx="1"/>
          </p:nvPr>
        </p:nvPicPr>
        <p:blipFill>
          <a:blip r:embed="rId2"/>
          <a:stretch>
            <a:fillRect/>
          </a:stretch>
        </p:blipFill>
        <p:spPr>
          <a:xfrm>
            <a:off x="457200" y="2713865"/>
            <a:ext cx="8229600" cy="2603432"/>
          </a:xfrm>
          <a:prstGeom prst="rect">
            <a:avLst/>
          </a:prstGeom>
        </p:spPr>
      </p:pic>
    </p:spTree>
    <p:extLst>
      <p:ext uri="{BB962C8B-B14F-4D97-AF65-F5344CB8AC3E}">
        <p14:creationId xmlns:p14="http://schemas.microsoft.com/office/powerpoint/2010/main" val="22502041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DUMMYTAG" val="&lt;DummyForForceWrite&gt;&lt;/DummyForForceWrite&gt;"/>
  <p:tag name="HTML_SHAPEINFO" val="&lt;ThreeDShapeInfo&gt;&lt;uuid val=&quot;{A68C31FD-1514-41B3-9029-D7651820F651}&quot;/&gt;&lt;isInvalidForFieldText val=&quot;0&quot;/&gt;&lt;Image&gt;&lt;filename val=&quot;C:\Users\User\AppData\Local\Temp\CP1132793312Session\CPTrustFolder1132793328\PPTImport11321294125\data\asimages\{A68C31FD-1514-41B3-9029-D7651820F651}_1.png&quot;/&gt;&lt;left val=&quot;70&quot;/&gt;&lt;top val=&quot;288&quot;/&gt;&lt;width val=&quot;818&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195CDD48-148A-47BB-BEE2-7272CEDD88CC}&quot;/&gt;&lt;isInvalidForFieldText val=&quot;0&quot;/&gt;&lt;Image&gt;&lt;filename val=&quot;C:\Users\User\AppData\Local\Temp\CP1132793312Session\CPTrustFolder1132793328\PPTImport11321294125\data\asimages\{195CDD48-148A-47BB-BEE2-7272CEDD88CC}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71553A66-8419-4993-9FB3-A99F86B17009}&quot;/&gt;&lt;isInvalidForFieldText val=&quot;0&quot;/&gt;&lt;Image&gt;&lt;filename val=&quot;C:\Users\User\AppData\Local\Temp\CP1132793312Session\CPTrustFolder1132793328\PPTImport11321294125\data\asimages\{71553A66-8419-4993-9FB3-A99F86B17009}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F2056A7-5AD8-4F67-9887-7BAD5892EA7D}&quot;/&gt;&lt;isInvalidForFieldText val=&quot;0&quot;/&gt;&lt;Image&gt;&lt;filename val=&quot;C:\Users\User\AppData\Local\Temp\CP1132793312Session\CPTrustFolder1132793328\PPTImport11321294125\data\asimages\{9F2056A7-5AD8-4F67-9887-7BAD5892EA7D}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6&quot;/&gt;&lt;lineCharCount val=&quot;61&quot;/&gt;&lt;lineCharCount val=&quot;52&quot;/&gt;&lt;lineCharCount val=&quot;1&quot;/&gt;&lt;lineCharCount val=&quot;61&quot;/&gt;&lt;lineCharCount val=&quot;14&quot;/&gt;&lt;lineCharCount val=&quot;1&quot;/&gt;&lt;lineCharCount val=&quot;65&quot;/&gt;&lt;lineCharCount val=&quot;1&quot;/&gt;&lt;lineCharCount val=&quot;66&quot;/&gt;&lt;lineCharCount val=&quot;4&quot;/&gt;&lt;/TableIndex&gt;&lt;/ShapeTextInfo&gt;"/>
  <p:tag name="HTML_SHAPEINFO" val="&lt;ThreeDShapeInfo&gt;&lt;uuid val=&quot;{DCE227A0-F530-4237-A3B5-6BB9D9B6218D}&quot;/&gt;&lt;isInvalidForFieldText val=&quot;0&quot;/&gt;&lt;Image&gt;&lt;filename val=&quot;C:\Users\User\AppData\Local\Temp\CP1132793312Session\CPTrustFolder1132793328\PPTImport11321294125\data\asimages\{DCE227A0-F530-4237-A3B5-6BB9D9B6218D}_2.png&quot;/&gt;&lt;left val=&quot;42&quot;/&gt;&lt;top val=&quot;212&quot;/&gt;&lt;width val=&quot;870&quot;/&gt;&lt;height val=&quot;42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A7FE141-A694-4850-BA4D-8B40D8D7168C}&quot;/&gt;&lt;isInvalidForFieldText val=&quot;0&quot;/&gt;&lt;Image&gt;&lt;filename val=&quot;C:\Users\User\AppData\Local\Temp\CP1132793312Session\CPTrustFolder1132793328\PPTImport11321294125\data\asimages\{7A7FE141-A694-4850-BA4D-8B40D8D7168C}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5131F197-5AED-42A4-B462-BDB47EF7ACB8}&quot;/&gt;&lt;isInvalidForFieldText val=&quot;0&quot;/&gt;&lt;Image&gt;&lt;filename val=&quot;C:\Users\User\AppData\Local\Temp\CP1132793312Session\CPTrustFolder1132793328\PPTImport11321294125\data\asimages\{5131F197-5AED-42A4-B462-BDB47EF7ACB8}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6&quot;/&gt;&lt;lineCharCount val=&quot;32&quot;/&gt;&lt;lineCharCount val=&quot;51&quot;/&gt;&lt;lineCharCount val=&quot;72&quot;/&gt;&lt;lineCharCount val=&quot;28&quot;/&gt;&lt;lineCharCount val=&quot;62&quot;/&gt;&lt;lineCharCount val=&quot;9&quot;/&gt;&lt;lineCharCount val=&quot;69&quot;/&gt;&lt;lineCharCount val=&quot;7&quot;/&gt;&lt;/TableIndex&gt;&lt;/ShapeTextInfo&gt;"/>
  <p:tag name="HTML_SHAPEINFO" val="&lt;ThreeDShapeInfo&gt;&lt;uuid val=&quot;{4CCEF90A-F3F1-4372-BABE-E224A7349E20}&quot;/&gt;&lt;isInvalidForFieldText val=&quot;0&quot;/&gt;&lt;Image&gt;&lt;filename val=&quot;C:\Users\User\AppData\Local\Temp\CP1132793312Session\CPTrustFolder1132793328\PPTImport11321294125\data\asimages\{4CCEF90A-F3F1-4372-BABE-E224A7349E20}_3.png&quot;/&gt;&lt;left val=&quot;42&quot;/&gt;&lt;top val=&quot;212&quot;/&gt;&lt;width val=&quot;882&quot;/&gt;&lt;height val=&quot;34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05692FD-FF70-41FC-B78F-61F75C770722}&quot;/&gt;&lt;isInvalidForFieldText val=&quot;0&quot;/&gt;&lt;Image&gt;&lt;filename val=&quot;C:\Users\User\AppData\Local\Temp\CP1132793312Session\CPTrustFolder1132793328\PPTImport11321294125\data\asimages\{A05692FD-FF70-41FC-B78F-61F75C770722}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EA5C00B0-F90B-4346-87F4-26B5AC92DC79}&quot;/&gt;&lt;isInvalidForFieldText val=&quot;0&quot;/&gt;&lt;Image&gt;&lt;filename val=&quot;C:\Users\User\AppData\Local\Temp\CP1132793312Session\CPTrustFolder1132793328\PPTImport11321294125\data\asimages\{EA5C00B0-F90B-4346-87F4-26B5AC92DC79}_19.png&quot;/&gt;&lt;left val=&quot;0&quot;/&gt;&lt;top val=&quot;278&quot;/&gt;&lt;width val=&quot;961&quot;/&gt;&lt;height val=&quot;20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593A0A2-849C-40BD-86A6-D6A3F29A7A8A}&quot;/&gt;&lt;isInvalidForFieldText val=&quot;0&quot;/&gt;&lt;Image&gt;&lt;filename val=&quot;C:\Users\User\AppData\Local\Temp\CP1132793312Session\CPTrustFolder1132793328\PPTImport11321294125\data\asimages\{3593A0A2-849C-40BD-86A6-D6A3F29A7A8A}_19.png&quot;/&gt;&lt;left val=&quot;727&quot;/&gt;&lt;top val=&quot;687&quot;/&gt;&lt;width val=&quot;226&quot;/&gt;&lt;height val=&quot;4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Current April 20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rrent April 2018" id="{2B1AE890-B640-4A9D-812E-EF1BE5CFEF74}" vid="{BE701214-5B6B-4DDA-BE94-462E773958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4510ECF943B2439F08A0B15BBF2A24" ma:contentTypeVersion="5" ma:contentTypeDescription="Create a new document." ma:contentTypeScope="" ma:versionID="949aee1b2310784c7b2710851433f1ad">
  <xsd:schema xmlns:xsd="http://www.w3.org/2001/XMLSchema" xmlns:xs="http://www.w3.org/2001/XMLSchema" xmlns:p="http://schemas.microsoft.com/office/2006/metadata/properties" xmlns:ns2="77dce447-0566-47ff-8c07-c9b85fda5322" xmlns:ns3="b64ba0c6-cbc7-4b8a-8400-04e73b36eec3" xmlns:ns4="c13a68cb-816a-4054-99ff-2c26efa9c4e4" targetNamespace="http://schemas.microsoft.com/office/2006/metadata/properties" ma:root="true" ma:fieldsID="0fa04cf0b0c60143c07bea34e14d4e7d" ns2:_="" ns3:_="" ns4:_="">
    <xsd:import namespace="77dce447-0566-47ff-8c07-c9b85fda5322"/>
    <xsd:import namespace="b64ba0c6-cbc7-4b8a-8400-04e73b36eec3"/>
    <xsd:import namespace="c13a68cb-816a-4054-99ff-2c26efa9c4e4"/>
    <xsd:element name="properties">
      <xsd:complexType>
        <xsd:sequence>
          <xsd:element name="documentManagement">
            <xsd:complexType>
              <xsd:all>
                <xsd:element ref="ns2:Document_x0020_Category"/>
                <xsd:element ref="ns3:Task_x0020_Statu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Document_x0020_Category" ma:index="8" ma:displayName="Document Category" ma:format="Dropdown" ma:internalName="Document_x0020_Category">
      <xsd:simpleType>
        <xsd:restriction base="dms:Choice">
          <xsd:enumeration value="RVSR Redesign Documents"/>
          <xsd:enumeration value="VSR Revamp Pre-D Documents"/>
          <xsd:enumeration value="VSR Revamp Post-D Documents"/>
          <xsd:enumeration value="Non-Rating VSR ISD Review"/>
          <xsd:enumeration value="TPSS Course Documents"/>
          <xsd:enumeration value="TPSS Answer Keys"/>
          <xsd:enumeration value="Challenge Course Documents"/>
          <xsd:enumeration value="VASRD"/>
          <xsd:enumeration value="After Challenge Training (ACT)"/>
          <xsd:enumeration value="National Training Curriculum (NTC)"/>
          <xsd:enumeration value="TPSS Project"/>
        </xsd:restriction>
      </xsd:simpleType>
    </xsd:element>
  </xsd:schema>
  <xsd:schema xmlns:xsd="http://www.w3.org/2001/XMLSchema" xmlns:xs="http://www.w3.org/2001/XMLSchema" xmlns:dms="http://schemas.microsoft.com/office/2006/documentManagement/types" xmlns:pc="http://schemas.microsoft.com/office/infopath/2007/PartnerControls" targetNamespace="b64ba0c6-cbc7-4b8a-8400-04e73b36eec3" elementFormDefault="qualified">
    <xsd:import namespace="http://schemas.microsoft.com/office/2006/documentManagement/types"/>
    <xsd:import namespace="http://schemas.microsoft.com/office/infopath/2007/PartnerControls"/>
    <xsd:element name="Task_x0020_Status" ma:index="9" nillable="true" ma:displayName="Task Name" ma:list="{8b93bbfd-538f-45a4-95ce-353de2191062}" ma:internalName="Task_x0020_Status" ma:readOnly="false" ma:showField="Title" ma:web="b64ba0c6-cbc7-4b8a-8400-04e73b36eec3">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13a68cb-816a-4054-99ff-2c26efa9c4e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Category xmlns="77dce447-0566-47ff-8c07-c9b85fda5322">Non-Rating VSR ISD Review</Document_x0020_Category>
    <Task_x0020_Status xmlns="b64ba0c6-cbc7-4b8a-8400-04e73b36eec3">123</Task_x0020_Status>
  </documentManagement>
</p:properties>
</file>

<file path=customXml/itemProps1.xml><?xml version="1.0" encoding="utf-8"?>
<ds:datastoreItem xmlns:ds="http://schemas.openxmlformats.org/officeDocument/2006/customXml" ds:itemID="{D829CC48-C093-40D3-8824-50C36647D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dce447-0566-47ff-8c07-c9b85fda5322"/>
    <ds:schemaRef ds:uri="b64ba0c6-cbc7-4b8a-8400-04e73b36eec3"/>
    <ds:schemaRef ds:uri="c13a68cb-816a-4054-99ff-2c26efa9c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A35E050F-F6DD-446A-BC54-722BE857956D}">
  <ds:schemaRef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c13a68cb-816a-4054-99ff-2c26efa9c4e4"/>
    <ds:schemaRef ds:uri="b64ba0c6-cbc7-4b8a-8400-04e73b36eec3"/>
    <ds:schemaRef ds:uri="77dce447-0566-47ff-8c07-c9b85fda532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Current April 2018</Template>
  <TotalTime>7292</TotalTime>
  <Words>1504</Words>
  <Application>Microsoft Office PowerPoint</Application>
  <PresentationFormat>On-screen Show (4:3)</PresentationFormat>
  <Paragraphs>146</Paragraphs>
  <Slides>25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Current April 2018</vt:lpstr>
      <vt:lpstr>Disappearance Of A Veteran</vt:lpstr>
      <vt:lpstr>Objectives</vt:lpstr>
      <vt:lpstr>References</vt:lpstr>
      <vt:lpstr>Overview</vt:lpstr>
      <vt:lpstr>First Steps for Obtaining a Correct Address</vt:lpstr>
      <vt:lpstr>Final Attempts to Obtain an Updated Address</vt:lpstr>
      <vt:lpstr>Taking Final Action When a Correct Address is Unobtainable </vt:lpstr>
      <vt:lpstr>Taking Final Action When a Correct Address is Unobtainable (Cont.)</vt:lpstr>
      <vt:lpstr>Denial of Pending Claim – No Running Award</vt:lpstr>
      <vt:lpstr>Suspending a Running Award</vt:lpstr>
      <vt:lpstr>Suspending a Running Award (Cont.)</vt:lpstr>
      <vt:lpstr>Suspending a Running Award (Cont.)</vt:lpstr>
      <vt:lpstr>Generation of 810 WIs Associated With a Veteran’s Disappearance</vt:lpstr>
      <vt:lpstr>Processing an 810 Work Item</vt:lpstr>
      <vt:lpstr>Finding Deductions in Share</vt:lpstr>
      <vt:lpstr>Six-Month Follow-Up Notice on an 810 Work Item</vt:lpstr>
      <vt:lpstr>Payments to Dependents</vt:lpstr>
      <vt:lpstr>Eligibility Criteria </vt:lpstr>
      <vt:lpstr>Payment Rates to Dependents</vt:lpstr>
      <vt:lpstr>When VA Obtains a Current Address or Reappearance of a Veteran</vt:lpstr>
      <vt:lpstr>When VA Obtains a Current Address or Reappearance of a Veteran (Cont.)</vt:lpstr>
      <vt:lpstr>Resuming the Veteran’s Award if Suspended</vt:lpstr>
      <vt:lpstr>Resuming the Veteran’s Award if  Suspended (Cont.)</vt:lpstr>
      <vt:lpstr>Awards Stopped Due to Whereabouts Unknown</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Disapperance of a Veteran PowerPoint Presentation</dc:title>
  <dc:subject>VSR, AQRS, RVSR</dc:subject>
  <dc:creator>Department of Veterans Affairs, Veterans Benefits Administration, Compensation Service, STAFF</dc:creator>
  <cp:keywords/>
  <dc:description/>
  <cp:lastModifiedBy>Kathy Poole</cp:lastModifiedBy>
  <cp:revision>504</cp:revision>
  <dcterms:created xsi:type="dcterms:W3CDTF">2014-04-30T02:32:11Z</dcterms:created>
  <dcterms:modified xsi:type="dcterms:W3CDTF">2020-07-28T18:30:18Z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0x0101000A4510ECF943B2439F08A0B15BBF2A24</vt:lpwstr>
  </property>
  <property fmtid="{D5CDD505-2E9C-101B-9397-08002B2CF9AE}" pid="8" name="Language">
    <vt:lpwstr>en</vt:lpwstr>
  </property>
  <property fmtid="{D5CDD505-2E9C-101B-9397-08002B2CF9AE}" pid="9" name="Type">
    <vt:lpwstr>Presentation</vt:lpwstr>
  </property>
</Properties>
</file>