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6"/>
  </p:notesMasterIdLst>
  <p:handoutMasterIdLst>
    <p:handoutMasterId r:id="rId27"/>
  </p:handoutMasterIdLst>
  <p:sldIdLst>
    <p:sldId id="261" r:id="rId5"/>
    <p:sldId id="262" r:id="rId6"/>
    <p:sldId id="263" r:id="rId7"/>
    <p:sldId id="264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2" r:id="rId16"/>
    <p:sldId id="290" r:id="rId17"/>
    <p:sldId id="289" r:id="rId18"/>
    <p:sldId id="291" r:id="rId19"/>
    <p:sldId id="293" r:id="rId20"/>
    <p:sldId id="292" r:id="rId21"/>
    <p:sldId id="295" r:id="rId22"/>
    <p:sldId id="296" r:id="rId23"/>
    <p:sldId id="297" r:id="rId24"/>
    <p:sldId id="28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  <p:cmAuthor id="2" name="Williams, Dustin Z., VBAVACO" initials="WDZV" lastIdx="16" clrIdx="2">
    <p:extLst>
      <p:ext uri="{19B8F6BF-5375-455C-9EA6-DF929625EA0E}">
        <p15:presenceInfo xmlns:p15="http://schemas.microsoft.com/office/powerpoint/2012/main" userId="S::Dustin.Williams1@va.gov::2797273a-2b9e-4bde-82d0-11b5844fae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93767" autoAdjust="0"/>
  </p:normalViewPr>
  <p:slideViewPr>
    <p:cSldViewPr snapToGrid="0">
      <p:cViewPr varScale="1">
        <p:scale>
          <a:sx n="110" d="100"/>
          <a:sy n="110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7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9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25333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2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fr.gov/cgi-bin/text-idx?SID=ad275643432556b9dda942343fb89296&amp;mc=true&amp;node=pt38.1.3&amp;rgn=div58#se38.1.3_1315" TargetMode="External"/><Relationship Id="rId13" Type="http://schemas.openxmlformats.org/officeDocument/2006/relationships/hyperlink" Target="https://www.benefits.va.gov/warms/M26_1.asp" TargetMode="External"/><Relationship Id="rId3" Type="http://schemas.openxmlformats.org/officeDocument/2006/relationships/tags" Target="../tags/tag22.xml"/><Relationship Id="rId7" Type="http://schemas.openxmlformats.org/officeDocument/2006/relationships/hyperlink" Target="https://www.ecfr.gov/cgi-bin/text-idx?SID=ad275643432556b9dda942343fb89296&amp;mc=true&amp;node=pt38.1.3&amp;rgn=div58#se38.1.3_1103" TargetMode="External"/><Relationship Id="rId12" Type="http://schemas.openxmlformats.org/officeDocument/2006/relationships/hyperlink" Target="https://vaww.vrm.km.va.gov/system/templates/selfservice/va_kanew/help/agent/locale/en-US/portal/554400000001034/content/554400000011474/Appendix%20B.%20End%20Product%20Codes#2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www.ecfr.gov/cgi-bin/text-idx?SID=ad275643432556b9dda942343fb89296&amp;mc=true&amp;node=pt38.1.3&amp;rgn=div58#se38.1.3_112" TargetMode="External"/><Relationship Id="rId11" Type="http://schemas.openxmlformats.org/officeDocument/2006/relationships/hyperlink" Target="https://vaww.vrm.km.va.gov/system/templates/selfservice/va_kanew/help/agent/locale/en-US/portal/554400000001034/content/554400000014684/M21-1-Part-IX-Subpart-i-Chapter-5-Section-A-The-Department-of-Veterans-Affairs-VA-Home-Loan-Program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vaww.vrm.km.va.gov/system/templates/selfservice/va_kanew/help/agent/locale/en-US/portal/554400000001034/content/554400000014217/M21-1-Part-III-Subpart-v-Chapter-1-Section-B-Statutory-Bars-to-Benefits-and-Character-of-Discharge-COD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vaww.vrm.km.va.gov/system/templates/selfservice/va_kanew/help/agent/locale/en-US/portal/554400000001034/content/554400000014102/M21-1,-Part-III,-Subpart-i,-Chapter-2,-Section-C---Ancillary-Benefits-and-Other-Issues-Involving-Pre-Discharge-Claims#2" TargetMode="External"/><Relationship Id="rId14" Type="http://schemas.openxmlformats.org/officeDocument/2006/relationships/hyperlink" Target="https://www.va.gov/housing-assistance/home-loa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VA Home Loan Guaranty</a:t>
            </a:r>
            <a:endParaRPr lang="en-US" sz="4800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/>
              <a:t>July </a:t>
            </a:r>
            <a:r>
              <a:rPr lang="en-US" sz="21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Request for Certification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hangingPunct="0"/>
            <a:r>
              <a:rPr lang="en-US" sz="2000" dirty="0"/>
              <a:t>If an eligibility determination is needed, the RLC will send a Request of Certification to the VSC or PMC of jurisdiction.</a:t>
            </a:r>
          </a:p>
          <a:p>
            <a:pPr marL="0" indent="0" hangingPunct="0">
              <a:buNone/>
            </a:pPr>
            <a:endParaRPr lang="en-US" sz="2000" dirty="0"/>
          </a:p>
          <a:p>
            <a:pPr hangingPunct="0"/>
            <a:r>
              <a:rPr lang="en-US" sz="2000" dirty="0"/>
              <a:t>The request may be submitted via email, on the claimant’s home loan application form, and/or VA Form 3232, </a:t>
            </a:r>
            <a:r>
              <a:rPr lang="en-US" sz="2000" i="1" dirty="0"/>
              <a:t>General Information Request. </a:t>
            </a:r>
            <a:endParaRPr lang="en-US" sz="2000" dirty="0"/>
          </a:p>
          <a:p>
            <a:pPr hangingPunct="0"/>
            <a:endParaRPr lang="en-US" sz="2000" dirty="0"/>
          </a:p>
          <a:p>
            <a:pPr hangingPunct="0"/>
            <a:r>
              <a:rPr lang="en-US" sz="2000" dirty="0"/>
              <a:t>The VSC/PMC claims processor will annotate a response directly on the documentation provided by the RLC, obtain VSC or PMC manager signatures, and notify the RLC.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89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End Product (EP) Control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4112989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sz="2000" dirty="0"/>
              <a:t>When a LGY Request for Certification is received, the request will be controlled with: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b="1" dirty="0"/>
              <a:t>EP 290 </a:t>
            </a:r>
            <a:r>
              <a:rPr lang="en-US" sz="2000" dirty="0"/>
              <a:t>– </a:t>
            </a:r>
            <a:r>
              <a:rPr lang="en-US" sz="2000" i="1" dirty="0"/>
              <a:t>Eligibility Determination</a:t>
            </a:r>
            <a:r>
              <a:rPr lang="en-US" sz="2000" dirty="0"/>
              <a:t>, or</a:t>
            </a:r>
          </a:p>
          <a:p>
            <a:pPr lvl="0" hangingPunct="0"/>
            <a:r>
              <a:rPr lang="en-US" sz="2000" b="1" dirty="0"/>
              <a:t>EP 290 </a:t>
            </a:r>
            <a:r>
              <a:rPr lang="en-US" sz="2000" dirty="0"/>
              <a:t>– </a:t>
            </a:r>
            <a:r>
              <a:rPr lang="en-US" sz="2000" i="1" dirty="0"/>
              <a:t>Pre-Discharge – LGY Determination</a:t>
            </a:r>
            <a:r>
              <a:rPr lang="en-US" sz="2000" dirty="0"/>
              <a:t>  </a:t>
            </a:r>
          </a:p>
          <a:p>
            <a:pPr hangingPunct="0"/>
            <a:endParaRPr lang="en-US" sz="2000" dirty="0"/>
          </a:p>
          <a:p>
            <a:pPr marL="0" indent="0" hangingPunct="0">
              <a:buNone/>
            </a:pPr>
            <a:r>
              <a:rPr lang="en-US" sz="2000" dirty="0"/>
              <a:t>If a response can be immediately provided based on the evidence of record, change the EP to 400 – </a:t>
            </a:r>
            <a:r>
              <a:rPr lang="en-US" sz="2000" i="1" dirty="0"/>
              <a:t>Correspondence</a:t>
            </a:r>
            <a:r>
              <a:rPr lang="en-US" sz="2000" dirty="0"/>
              <a:t> and clear it once the response has been sent to the RLC.</a:t>
            </a:r>
          </a:p>
          <a:p>
            <a:pPr marL="0" indent="0" hangingPunct="0">
              <a:buNone/>
            </a:pPr>
            <a:endParaRPr lang="en-US" sz="2000" dirty="0"/>
          </a:p>
          <a:p>
            <a:pPr marL="0" indent="0" hangingPunct="0">
              <a:buNone/>
            </a:pPr>
            <a:r>
              <a:rPr lang="en-US" sz="2000" dirty="0"/>
              <a:t>If additional development or action is needed, continue processing under EP 290.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982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Jurisdiction</a:t>
            </a:r>
            <a:r>
              <a:rPr lang="en-US" altLang="en-US" dirty="0"/>
              <a:t> of </a:t>
            </a:r>
            <a:r>
              <a:rPr lang="en-US" altLang="en-US" dirty="0">
                <a:effectLst/>
              </a:rPr>
              <a:t>Basic Eligibility Determinations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VSC makes the following determinations regarding Veteran home loan claimants:</a:t>
            </a:r>
          </a:p>
          <a:p>
            <a:pPr marL="0" indent="0" hangingPunct="0">
              <a:buNone/>
            </a:pPr>
            <a:endParaRPr lang="en-US" dirty="0"/>
          </a:p>
          <a:p>
            <a:pPr lvl="0" hangingPunct="0"/>
            <a:r>
              <a:rPr lang="en-US" sz="2000" dirty="0"/>
              <a:t>A Character of Discharge (COD) determination, if the Veteran’s discharge was not specifically under honorable conditions or was dishonorable, or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A determination of discharge for disability, subject to presumption of incurrence or aggravation under 38 CFR §3.315(b)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432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Jurisdiction</a:t>
            </a:r>
            <a:r>
              <a:rPr lang="en-US" altLang="en-US" dirty="0"/>
              <a:t> of </a:t>
            </a:r>
            <a:r>
              <a:rPr lang="en-US" altLang="en-US" dirty="0">
                <a:effectLst/>
              </a:rPr>
              <a:t>Basic Eligibility Determinations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PMC makes the following determination regarding surviving spouse home loan claimants: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dirty="0"/>
              <a:t>A determination as to service-connected (SC) death and relationship was not </a:t>
            </a:r>
            <a:r>
              <a:rPr lang="en-US" sz="2000" i="1" dirty="0"/>
              <a:t>previously </a:t>
            </a:r>
            <a:r>
              <a:rPr lang="en-US" sz="2000" dirty="0"/>
              <a:t>made, and</a:t>
            </a:r>
          </a:p>
          <a:p>
            <a:pPr lvl="0" hangingPunct="0"/>
            <a:endParaRPr lang="en-US" sz="2000" dirty="0"/>
          </a:p>
          <a:p>
            <a:r>
              <a:rPr lang="en-US" sz="2000" dirty="0"/>
              <a:t>No legal bar to benefits is shown.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88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When a Rating Decision is Required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A rating decision is required when the RLC requests an eligibility determination as to whether…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dirty="0"/>
              <a:t>The Veteran’s death was service-connected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Discharge or release from active duty was due to a service-connected disability, or</a:t>
            </a:r>
          </a:p>
          <a:p>
            <a:pPr lvl="0" hangingPunct="0"/>
            <a:endParaRPr lang="en-US" sz="2000" dirty="0"/>
          </a:p>
          <a:p>
            <a:r>
              <a:rPr lang="en-US" sz="2000" dirty="0"/>
              <a:t>A serviceperson hospitalized pending final discharge has a service-connected disability for which they could be discharged or released.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245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Processing Requests for Certification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/>
              <a:t>Review the claim file for evidence of: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Prior administrative decisions</a:t>
            </a:r>
          </a:p>
          <a:p>
            <a:r>
              <a:rPr lang="en-US" altLang="en-US" sz="2000" dirty="0"/>
              <a:t>Prior rating decisions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If the evidence of record sufficiently addresses the request, respond immediately and update the corporate record if necessary. Once sent, document the response in the claim file.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If the evidence is </a:t>
            </a:r>
            <a:r>
              <a:rPr lang="en-US" altLang="en-US" sz="2000" i="1" dirty="0"/>
              <a:t>not </a:t>
            </a:r>
            <a:r>
              <a:rPr lang="en-US" altLang="en-US" sz="2000" dirty="0"/>
              <a:t>sufficient, proceed with development and making a determination.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55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Processing Requests for Certification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Regarding LGY eligibility determinations, which are </a:t>
            </a:r>
            <a:r>
              <a:rPr lang="en-US" altLang="en-US" sz="2000" i="1" dirty="0"/>
              <a:t>only</a:t>
            </a:r>
            <a:r>
              <a:rPr lang="en-US" altLang="en-US" sz="2000" dirty="0"/>
              <a:t> used for internal purposes:</a:t>
            </a:r>
          </a:p>
          <a:p>
            <a:endParaRPr lang="en-US" altLang="en-US" sz="2000" dirty="0"/>
          </a:p>
          <a:p>
            <a:r>
              <a:rPr lang="en-US" altLang="en-US" sz="2000" dirty="0"/>
              <a:t>§5103 notification to the claimant is unnecessary.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 VSC/PMC should </a:t>
            </a:r>
            <a:r>
              <a:rPr lang="en-US" altLang="en-US" sz="2000" i="1" dirty="0"/>
              <a:t>not </a:t>
            </a:r>
            <a:r>
              <a:rPr lang="en-US" altLang="en-US" sz="2000" dirty="0"/>
              <a:t>notify the claimant of the outcome of the eligibility determination – this will be done by the RLC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643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COD Determinations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Proceed with development and an administrative decision: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Request all available service records (i.e. “facts and circumstances”).</a:t>
            </a:r>
          </a:p>
          <a:p>
            <a:endParaRPr lang="en-US" altLang="en-US" sz="2000" dirty="0"/>
          </a:p>
          <a:p>
            <a:r>
              <a:rPr lang="en-US" altLang="en-US" sz="2000" dirty="0"/>
              <a:t>Review all available evidence and pertinent laws and regulations.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Complete an administrative decision addressing </a:t>
            </a:r>
            <a:r>
              <a:rPr lang="en-US" altLang="en-US" sz="2000" i="1" dirty="0"/>
              <a:t>all</a:t>
            </a:r>
            <a:r>
              <a:rPr lang="en-US" altLang="en-US" sz="2000" dirty="0"/>
              <a:t> periods of service which may qualify for VA benefits, if multiple exist.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438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COD Determinations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Upload the administrative decision to the VBMS eFolder.</a:t>
            </a:r>
          </a:p>
          <a:p>
            <a:endParaRPr lang="en-US" altLang="en-US" sz="2000" dirty="0"/>
          </a:p>
          <a:p>
            <a:r>
              <a:rPr lang="en-US" altLang="en-US" sz="2000" dirty="0"/>
              <a:t>Update the corporate record to reflect the administrative COD.</a:t>
            </a:r>
          </a:p>
          <a:p>
            <a:endParaRPr lang="en-US" altLang="en-US" sz="2000" dirty="0"/>
          </a:p>
          <a:p>
            <a:r>
              <a:rPr lang="en-US" altLang="en-US" sz="2000" dirty="0"/>
              <a:t>Annotate a response on the request for certification document and obtain VSC/PMC management signature(s) if entitlement is found to exist..</a:t>
            </a:r>
          </a:p>
          <a:p>
            <a:endParaRPr lang="en-US" altLang="en-US" sz="2000" dirty="0"/>
          </a:p>
          <a:p>
            <a:r>
              <a:rPr lang="en-US" altLang="en-US" sz="2000" dirty="0"/>
              <a:t>Notify the RLC of the response and document everything in the eFolder.</a:t>
            </a:r>
          </a:p>
          <a:p>
            <a:endParaRPr lang="en-US" altLang="en-US" sz="2000" dirty="0"/>
          </a:p>
          <a:p>
            <a:r>
              <a:rPr lang="en-US" altLang="en-US" sz="2000" dirty="0"/>
              <a:t>Close the EP 290.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584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Memorandum Rating Decisions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200" dirty="0"/>
              <a:t>If a Rating Decision is required…</a:t>
            </a:r>
          </a:p>
          <a:p>
            <a:pPr marL="0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Refer the claim to the rating activity for a decision based on the evidence of record.</a:t>
            </a:r>
          </a:p>
          <a:p>
            <a:endParaRPr lang="en-US" altLang="en-US" sz="2200" dirty="0"/>
          </a:p>
          <a:p>
            <a:r>
              <a:rPr lang="en-US" altLang="en-US" sz="2200" dirty="0"/>
              <a:t>Generate a record-purpose award - do </a:t>
            </a:r>
            <a:r>
              <a:rPr lang="en-US" altLang="en-US" sz="2200" i="1" dirty="0"/>
              <a:t>not </a:t>
            </a:r>
            <a:r>
              <a:rPr lang="en-US" altLang="en-US" sz="2200" dirty="0"/>
              <a:t>send notification to the claimant.  </a:t>
            </a:r>
          </a:p>
          <a:p>
            <a:endParaRPr lang="en-US" altLang="en-US" sz="2200" dirty="0"/>
          </a:p>
          <a:p>
            <a:r>
              <a:rPr lang="en-US" altLang="en-US" sz="2200" dirty="0"/>
              <a:t>Annotate a certification response when applicable in pre-discharge claims. 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/>
              <a:t>Obtain the required signatures, notify the RLC and document in the eFolder.</a:t>
            </a: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94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7415"/>
            <a:ext cx="8229600" cy="3916363"/>
          </a:xfrm>
        </p:spPr>
        <p:txBody>
          <a:bodyPr>
            <a:noAutofit/>
          </a:bodyPr>
          <a:lstStyle/>
          <a:p>
            <a:pPr lvl="0" hangingPunct="0"/>
            <a:r>
              <a:rPr lang="en-US" sz="2000" dirty="0"/>
              <a:t>Define the VA Home Loan Guaranty (LGY) claims process and benefit eligibility criteria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Identify prescribed application forms and end product (EP) controls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Recognize the different roles and responsibilities processing LGY claims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Explain the actions needed to respond to an LGY request for certification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7415"/>
            <a:ext cx="8229600" cy="3916363"/>
          </a:xfrm>
        </p:spPr>
        <p:txBody>
          <a:bodyPr>
            <a:noAutofit/>
          </a:bodyPr>
          <a:lstStyle/>
          <a:p>
            <a:pPr lvl="0" hangingPunct="0"/>
            <a:r>
              <a:rPr lang="en-US" sz="2000" dirty="0"/>
              <a:t>Defined the VA Home Loan Guaranty (LGY) claims process and benefit eligibility criteria.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Identified prescribed application forms and end product (EP) controls.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Recognized the different roles and responsibilities processing LGY claims.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Explained the actions needed to respond to an LGY request for certification.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436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1574" y="2057400"/>
            <a:ext cx="7480852" cy="3916363"/>
          </a:xfrm>
        </p:spPr>
        <p:txBody>
          <a:bodyPr>
            <a:normAutofit lnSpcReduction="10000"/>
          </a:bodyPr>
          <a:lstStyle/>
          <a:p>
            <a:pPr lvl="0" hangingPunct="0"/>
            <a:r>
              <a:rPr lang="en-US" u="sng" dirty="0">
                <a:hlinkClick r:id="rId6"/>
              </a:rPr>
              <a:t>38 CFR 3.12</a:t>
            </a:r>
            <a:r>
              <a:rPr lang="en-US" b="1" dirty="0"/>
              <a:t> </a:t>
            </a:r>
            <a:r>
              <a:rPr lang="en-US" dirty="0"/>
              <a:t>– Character of discharge</a:t>
            </a:r>
          </a:p>
          <a:p>
            <a:pPr lvl="0" hangingPunct="0"/>
            <a:r>
              <a:rPr lang="en-US" u="sng" dirty="0">
                <a:hlinkClick r:id="rId7"/>
              </a:rPr>
              <a:t>38 CFR 3.103</a:t>
            </a:r>
            <a:r>
              <a:rPr lang="en-US" b="1" dirty="0"/>
              <a:t> </a:t>
            </a:r>
            <a:r>
              <a:rPr lang="en-US" dirty="0"/>
              <a:t>– Procedural due process and other rights</a:t>
            </a:r>
          </a:p>
          <a:p>
            <a:pPr lvl="0" hangingPunct="0"/>
            <a:r>
              <a:rPr lang="en-US" u="sng" dirty="0">
                <a:hlinkClick r:id="rId8"/>
              </a:rPr>
              <a:t>38 CFR 3.315(b) </a:t>
            </a:r>
            <a:r>
              <a:rPr lang="en-US" dirty="0"/>
              <a:t>– Loans</a:t>
            </a:r>
          </a:p>
          <a:p>
            <a:pPr lvl="0" hangingPunct="0"/>
            <a:r>
              <a:rPr lang="en-US" u="sng" dirty="0">
                <a:hlinkClick r:id="rId9"/>
              </a:rPr>
              <a:t>M21-1 III.i.2.C.2</a:t>
            </a:r>
            <a:r>
              <a:rPr lang="en-US" u="sng" dirty="0"/>
              <a:t> </a:t>
            </a:r>
            <a:r>
              <a:rPr lang="en-US" dirty="0"/>
              <a:t>– Ancillary Benefits and Other Issue Involving Pre-Discharge Claims-Loan Guaranty Claims</a:t>
            </a:r>
          </a:p>
          <a:p>
            <a:pPr lvl="0" hangingPunct="0"/>
            <a:r>
              <a:rPr lang="en-US" u="sng" dirty="0">
                <a:hlinkClick r:id="rId10"/>
              </a:rPr>
              <a:t>M21-1, Part III, Subpart v, Chapter 1, Section B</a:t>
            </a:r>
            <a:r>
              <a:rPr lang="en-US" dirty="0"/>
              <a:t> – Statutory Bars to Benefits and Character of Discharge (COD)</a:t>
            </a:r>
          </a:p>
          <a:p>
            <a:pPr lvl="0" hangingPunct="0"/>
            <a:r>
              <a:rPr lang="en-US" u="sng" dirty="0">
                <a:hlinkClick r:id="rId11"/>
              </a:rPr>
              <a:t>M21-1, Part IX, Subpart i, Chapter 5, Section A</a:t>
            </a:r>
            <a:r>
              <a:rPr lang="en-US" dirty="0"/>
              <a:t> – The Department of Veterans Affairs (VA) Home Loan Program</a:t>
            </a:r>
          </a:p>
          <a:p>
            <a:pPr lvl="0" hangingPunct="0"/>
            <a:r>
              <a:rPr lang="en-US" u="sng" dirty="0">
                <a:hlinkClick r:id="rId12"/>
              </a:rPr>
              <a:t>M21-4 Appendix B, EP 290</a:t>
            </a:r>
            <a:r>
              <a:rPr lang="en-US" dirty="0"/>
              <a:t> – Eligibility Determinations – Other</a:t>
            </a:r>
          </a:p>
          <a:p>
            <a:pPr lvl="0" hangingPunct="0"/>
            <a:r>
              <a:rPr lang="en-US" u="sng" dirty="0">
                <a:hlinkClick r:id="rId13"/>
              </a:rPr>
              <a:t>M26-1 Guaranteed Loan Processing Manual</a:t>
            </a:r>
            <a:endParaRPr lang="en-US" dirty="0"/>
          </a:p>
          <a:p>
            <a:pPr lvl="0" hangingPunct="0"/>
            <a:r>
              <a:rPr lang="en-US" u="sng" dirty="0">
                <a:hlinkClick r:id="rId14"/>
              </a:rPr>
              <a:t>VA Home Loans</a:t>
            </a:r>
            <a:r>
              <a:rPr lang="en-US" dirty="0"/>
              <a:t> website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VA Home Loan Program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hangingPunct="0"/>
            <a:r>
              <a:rPr lang="en-US" altLang="en-US" sz="2000" dirty="0"/>
              <a:t>VA guarantees or “backs” a portion of private home loans for qualifying Veterans, servicemembers and surviving spouses if a loan goes into foreclosure.</a:t>
            </a:r>
          </a:p>
          <a:p>
            <a:pPr hangingPunct="0"/>
            <a:endParaRPr lang="en-US" altLang="en-US" sz="2000" dirty="0"/>
          </a:p>
          <a:p>
            <a:pPr hangingPunct="0"/>
            <a:r>
              <a:rPr lang="en-US" altLang="en-US" sz="2000" dirty="0"/>
              <a:t>Lowering the risk of the home loan allows the private lender to offer more favorable terms to the borrower, such as no down-payment.</a:t>
            </a:r>
          </a:p>
          <a:p>
            <a:pPr hangingPunct="0"/>
            <a:endParaRPr lang="en-US" altLang="en-US" sz="2000" dirty="0"/>
          </a:p>
          <a:p>
            <a:pPr hangingPunct="0"/>
            <a:r>
              <a:rPr lang="en-US" altLang="en-US" sz="2000" dirty="0"/>
              <a:t>VA may guarantee a home loan to purchase, build, improve, or refinance a home, provided the borrower qualifies for the loan based on their credit and income.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9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Loan Limits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VA will only guarantee up to a certain amount of a home loan, called a “loan limit.”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Same limits as the Federal Housing Finance Agency (FHFA).</a:t>
            </a:r>
          </a:p>
          <a:p>
            <a:r>
              <a:rPr lang="en-US" altLang="en-US" sz="2000" dirty="0"/>
              <a:t>Loan limits change every year.</a:t>
            </a:r>
          </a:p>
          <a:p>
            <a:r>
              <a:rPr lang="en-US" altLang="en-US" sz="2000" dirty="0"/>
              <a:t>Loan limit amounts vary depending on the county where the property is located.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Borrowers can reuse their VA home loan entitlement provided the originally guaranteed loan is paid in full or transferred.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037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Eligibility Criteria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Veterans and Servicemembers may qualify based on active duty service that is other than </a:t>
            </a:r>
            <a:r>
              <a:rPr lang="en-US" altLang="en-US" sz="2000" i="1" dirty="0"/>
              <a:t>dishonorable</a:t>
            </a:r>
            <a:r>
              <a:rPr lang="en-US" altLang="en-US" sz="2000" dirty="0"/>
              <a:t>.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Length of active duty service requirements vary depending on the dates of service and separation reason varies  – exceptions may apply.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Reserve/National Guard members must have served at least 6 creditable years in the Selected Reserve or National Guard with Honorable service, or retired or transferred to the Standby/Ready Reserve after honorable service.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482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Others Who May Qualify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 anchor="t"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Other eligible claimants may include: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dirty="0"/>
              <a:t>A Veteran’s surviving spouse (in-service or S/C death, MIA, or POW)</a:t>
            </a:r>
          </a:p>
          <a:p>
            <a:pPr lvl="0" hangingPunct="0"/>
            <a:r>
              <a:rPr lang="en-US" sz="2000" dirty="0">
                <a:latin typeface="Arial"/>
                <a:cs typeface="Arial"/>
              </a:rPr>
              <a:t>A US citizen who served in the Armed Forces of a government </a:t>
            </a:r>
            <a:r>
              <a:rPr lang="en-US" sz="2000">
                <a:latin typeface="Arial"/>
                <a:cs typeface="Arial"/>
              </a:rPr>
              <a:t>allied with the US or merchant seamen during World War II</a:t>
            </a:r>
          </a:p>
          <a:p>
            <a:pPr lvl="0" hangingPunct="0"/>
            <a:r>
              <a:rPr lang="en-US" sz="2000" dirty="0"/>
              <a:t>A Public Health Service or National Oceanic &amp; Atmospheric Administration (NOAA) officer</a:t>
            </a:r>
          </a:p>
          <a:p>
            <a:pPr lvl="0" hangingPunct="0"/>
            <a:r>
              <a:rPr lang="en-US" sz="2000" dirty="0"/>
              <a:t>A cadet at the United States Military, Air Force, or Coast Guard Academy</a:t>
            </a:r>
          </a:p>
          <a:p>
            <a:pPr lvl="0" hangingPunct="0"/>
            <a:r>
              <a:rPr lang="en-US" sz="2000" dirty="0"/>
              <a:t>A midshipman at the US Naval Academy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244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Required Forms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prescribed forms to apply for VA Home Loan benefits are: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b="1" dirty="0"/>
              <a:t>VA Form 26-1880</a:t>
            </a:r>
            <a:r>
              <a:rPr lang="en-US" sz="2000" dirty="0"/>
              <a:t>, </a:t>
            </a:r>
            <a:r>
              <a:rPr lang="en-US" sz="2000" i="1" dirty="0"/>
              <a:t>Request for a Certificate of Eligibility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b="1" dirty="0"/>
              <a:t>VA Form 26-1817</a:t>
            </a:r>
            <a:r>
              <a:rPr lang="en-US" sz="2000" dirty="0"/>
              <a:t>, </a:t>
            </a:r>
            <a:r>
              <a:rPr lang="en-US" sz="2000" i="1" dirty="0"/>
              <a:t>Request for Determination of Loan Guaranty Eligibility – Unmarried Surviving Spouses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Applications can be submitted electronically using eBenefits, through the lender (WebLGY portal) or by mail.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588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Claims Process Overview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0" y="1790478"/>
            <a:ext cx="3763617" cy="42738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000" dirty="0"/>
              <a:t>Applications are processed by a LGY Regional Loan Center (RLC), which determines benefit eligibility.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In some cases, the RLC may need assistance determining eligibility and submits a request for certification to a VSC or PMC.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Once the VSC/PMC responds, the RLC notifies the claimant.</a:t>
            </a:r>
          </a:p>
          <a:p>
            <a:pPr marL="0" indent="0">
              <a:buNone/>
            </a:pPr>
            <a:r>
              <a:rPr lang="en-US" altLang="en-US" sz="2000" dirty="0"/>
              <a:t>  </a:t>
            </a:r>
          </a:p>
          <a:p>
            <a:pPr marL="0" indent="0">
              <a:buNone/>
            </a:pPr>
            <a:r>
              <a:rPr lang="en-US" altLang="en-US" sz="2000" dirty="0"/>
              <a:t>If entitlement is found, the RLC issues a Certificate of Eligibility (COE) to the claimant.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757D811-CAAD-46FF-9D7C-3FE82F888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1790478"/>
            <a:ext cx="3419952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12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Title of Course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7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48&quot;&gt;&lt;property id=&quot;20148&quot; value=&quot;5&quot;/&gt;&lt;property id=&quot;20300&quot; value=&quot;Slide 4 - &amp;quot;Title of Slide&amp;quot;&quot;/&gt;&lt;property id=&quot;20307&quot; value=&quot;264&quot;/&gt;&lt;/object&gt;&lt;object type=&quot;3&quot; unique_id=&quot;10063&quot;&gt;&lt;property id=&quot;20148&quot; value=&quot;5&quot;/&gt;&lt;property id=&quot;20300&quot; value=&quot;Slide 7 - &amp;quot;Review&amp;quot;&quot;/&gt;&lt;property id=&quot;20307&quot; value=&quot;280&quot;/&gt;&lt;/object&gt;&lt;object type=&quot;3&quot; unique_id=&quot;10268&quot;&gt;&lt;property id=&quot;20148&quot; value=&quot;5&quot;/&gt;&lt;property id=&quot;20300&quot; value=&quot;Slide 5 - &amp;quot;Title of Slide&amp;quot;&quot;/&gt;&lt;property id=&quot;20307&quot; value=&quot;281&quot;/&gt;&lt;/object&gt;&lt;object type=&quot;3&quot; unique_id=&quot;10269&quot;&gt;&lt;property id=&quot;20148&quot; value=&quot;5&quot;/&gt;&lt;property id=&quot;20300&quot; value=&quot;Slide 6 - &amp;quot;Title of Slide&amp;quot;&quot;/&gt;&lt;property id=&quot;20307&quot; value=&quot;28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Non-Rating VSR ISD Review</Document_x0020_Category>
    <Task_x0020_Status xmlns="b64ba0c6-cbc7-4b8a-8400-04e73b36eec3">126</Task_x0020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949aee1b2310784c7b2710851433f1ad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0fa04cf0b0c60143c07bea34e14d4e7d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Non-Rating VSR ISD Review"/>
          <xsd:enumeration value="TPSS Course Documents"/>
          <xsd:enumeration value="TPSS Answer Keys"/>
          <xsd:enumeration value="Challenge Course Documents"/>
          <xsd:enumeration value="VASRD"/>
          <xsd:enumeration value="After Challenge Training (ACT)"/>
          <xsd:enumeration value="National Training Curriculum (NTC)"/>
          <xsd:enumeration value="TPSS Projec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13a68cb-816a-4054-99ff-2c26efa9c4e4"/>
    <ds:schemaRef ds:uri="77dce447-0566-47ff-8c07-c9b85fda5322"/>
    <ds:schemaRef ds:uri="http://schemas.microsoft.com/office/infopath/2007/PartnerControls"/>
    <ds:schemaRef ds:uri="b64ba0c6-cbc7-4b8a-8400-04e73b36ee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7AA63F-5A89-4240-B6F1-81FB20C6F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7130</TotalTime>
  <Words>1373</Words>
  <Application>Microsoft Office PowerPoint</Application>
  <PresentationFormat>On-screen Show (4:3)</PresentationFormat>
  <Paragraphs>197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Verdana</vt:lpstr>
      <vt:lpstr>VA Design Style Theme 2</vt:lpstr>
      <vt:lpstr>VA Home Loan Guaranty</vt:lpstr>
      <vt:lpstr>Lesson Objectives</vt:lpstr>
      <vt:lpstr>References</vt:lpstr>
      <vt:lpstr>VA Home Loan Program</vt:lpstr>
      <vt:lpstr>Loan Limits</vt:lpstr>
      <vt:lpstr>Eligibility Criteria</vt:lpstr>
      <vt:lpstr>Others Who May Qualify</vt:lpstr>
      <vt:lpstr>Required Forms</vt:lpstr>
      <vt:lpstr>Claims Process Overview</vt:lpstr>
      <vt:lpstr>Request for Certification</vt:lpstr>
      <vt:lpstr>End Product (EP) Control</vt:lpstr>
      <vt:lpstr>Jurisdiction of Basic Eligibility Determinations</vt:lpstr>
      <vt:lpstr>Jurisdiction of Basic Eligibility Determinations (cont.)</vt:lpstr>
      <vt:lpstr>When a Rating Decision is Required</vt:lpstr>
      <vt:lpstr>Processing Requests for Certification</vt:lpstr>
      <vt:lpstr>Processing Requests for Certification (cont.)</vt:lpstr>
      <vt:lpstr>COD Determinations</vt:lpstr>
      <vt:lpstr>COD Determinations (cont.)</vt:lpstr>
      <vt:lpstr>Memorandum Rating Decisions</vt:lpstr>
      <vt:lpstr>Summary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Home Loan Guaranty PowerPoint Presentation</dc:title>
  <dc:subject>VSR, AQRS</dc:subject>
  <dc:creator>Department of Veterans Affairs, Veterans Benefits Administration, Compensation Service, STAFF</dc:creator>
  <cp:keywords/>
  <dc:description/>
  <cp:lastModifiedBy>Kathy Poole</cp:lastModifiedBy>
  <cp:revision>502</cp:revision>
  <dcterms:created xsi:type="dcterms:W3CDTF">2014-04-30T02:32:11Z</dcterms:created>
  <dcterms:modified xsi:type="dcterms:W3CDTF">2020-07-28T16:29:40Z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0e51e03e-5f32-436c-a902-297410b2b273</vt:lpwstr>
  </property>
</Properties>
</file>