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8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2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3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4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5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6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7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8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9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0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21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22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23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24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25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26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27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28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</p:sldMasterIdLst>
  <p:notesMasterIdLst>
    <p:notesMasterId r:id="rId34"/>
  </p:notesMasterIdLst>
  <p:handoutMasterIdLst>
    <p:handoutMasterId r:id="rId35"/>
  </p:handoutMasterIdLst>
  <p:sldIdLst>
    <p:sldId id="261" r:id="rId5"/>
    <p:sldId id="262" r:id="rId6"/>
    <p:sldId id="263" r:id="rId7"/>
    <p:sldId id="264" r:id="rId8"/>
    <p:sldId id="281" r:id="rId9"/>
    <p:sldId id="282" r:id="rId10"/>
    <p:sldId id="283" r:id="rId11"/>
    <p:sldId id="285" r:id="rId12"/>
    <p:sldId id="286" r:id="rId13"/>
    <p:sldId id="287" r:id="rId14"/>
    <p:sldId id="288" r:id="rId15"/>
    <p:sldId id="289" r:id="rId16"/>
    <p:sldId id="291" r:id="rId17"/>
    <p:sldId id="290" r:id="rId18"/>
    <p:sldId id="292" r:id="rId19"/>
    <p:sldId id="293" r:id="rId20"/>
    <p:sldId id="294" r:id="rId21"/>
    <p:sldId id="295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296" r:id="rId32"/>
    <p:sldId id="280" r:id="rId33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DoVA" lastIdx="8" clrIdx="0"/>
  <p:cmAuthor id="1" name="Holcomb, Jeffrey, VBADENV Trng Facility" initials="HJVTF" lastIdx="13" clrIdx="1">
    <p:extLst>
      <p:ext uri="{19B8F6BF-5375-455C-9EA6-DF929625EA0E}">
        <p15:presenceInfo xmlns:p15="http://schemas.microsoft.com/office/powerpoint/2012/main" userId="S-1-5-21-1409082233-764733703-682003330-3017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7C5F1E"/>
    <a:srgbClr val="E7D0A4"/>
    <a:srgbClr val="6A5B3F"/>
    <a:srgbClr val="987734"/>
    <a:srgbClr val="AB8C4E"/>
    <a:srgbClr val="C6A156"/>
    <a:srgbClr val="E8D2A8"/>
    <a:srgbClr val="F5F0E9"/>
    <a:srgbClr val="BEA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3692" autoAdjust="0"/>
  </p:normalViewPr>
  <p:slideViewPr>
    <p:cSldViewPr snapToGrid="0">
      <p:cViewPr varScale="1">
        <p:scale>
          <a:sx n="103" d="100"/>
          <a:sy n="103" d="100"/>
        </p:scale>
        <p:origin x="138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CAB9-A087-46C6-8392-9DA45A27783B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F439-490C-45C3-9C2D-A971383A48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29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prstClr val="black"/>
                </a:solidFill>
              </a:rPr>
              <a:t>VBA Overview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D27D6963-04BD-4B61-B378-66A6C4476EE9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0412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4345587"/>
            <a:ext cx="5791200" cy="41129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2" name="Footer Placeholder 5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50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27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374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073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43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988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66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58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36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455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D79D9245-7ABC-42B3-AFA3-32F0D0009954}" type="slidenum">
              <a:rPr lang="en-US" altLang="en-US" sz="1200" smtClean="0"/>
              <a:pPr eaLnBrk="1" hangingPunct="1">
                <a:defRPr/>
              </a:pPr>
              <a:t>2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1922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528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3883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646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939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9159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7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070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769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Header Placeholder 3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1200" dirty="0"/>
              <a:t>VBA Overview</a:t>
            </a: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sz="1200" dirty="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86D5C344-1A10-41A0-8397-E6BDA9878842}" type="slidenum">
              <a:rPr lang="en-US" sz="1200" smtClean="0"/>
              <a:pPr>
                <a:defRPr/>
              </a:pPr>
              <a:t>29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FB7F25E6-CD0E-43BB-8351-BA9F9A07464B}" type="slidenum">
              <a:rPr lang="en-US" altLang="en-US" sz="1200" smtClean="0"/>
              <a:pPr eaLnBrk="1" hangingPunct="1">
                <a:defRPr/>
              </a:pPr>
              <a:t>3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1985" y="4572000"/>
            <a:ext cx="5486400" cy="36004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92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129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77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626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44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16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1">
                <a:solidFill>
                  <a:srgbClr val="1F497D"/>
                </a:solidFill>
              </a:defRPr>
            </a:lvl1pPr>
            <a:lvl5pPr marL="771525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1F497D"/>
                </a:solidFill>
              </a:defRPr>
            </a:lvl1pPr>
            <a:lvl5pPr marL="771525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19721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5763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8644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71525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64406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2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8632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71513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4394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64406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0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0" y="45720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b="0" i="0" u="non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0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hdr="0" ftr="0" dt="0"/>
  <p:txStyles>
    <p:titleStyle>
      <a:lvl1pPr algn="ctr" defTabSz="385763" rtl="0" eaLnBrk="1" latinLnBrk="0" hangingPunct="1">
        <a:spcBef>
          <a:spcPct val="0"/>
        </a:spcBef>
        <a:buNone/>
        <a:defRPr sz="21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92881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85763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78644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71525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12.emf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11.emf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3.emf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14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 dirty="0"/>
              <a:t>Generate Award Override (GAO) and</a:t>
            </a:r>
            <a:br>
              <a:rPr lang="en-US" altLang="en-US" dirty="0"/>
            </a:br>
            <a:r>
              <a:rPr lang="en-US" altLang="en-US" dirty="0"/>
              <a:t> Gross and Net Rate Adjustments</a:t>
            </a:r>
            <a:endParaRPr lang="en-US" sz="4800" i="1" dirty="0">
              <a:solidFill>
                <a:srgbClr val="003366"/>
              </a:solidFill>
              <a:latin typeface="Verdana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1" y="4729316"/>
            <a:ext cx="2362200" cy="838200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altLang="en-US" sz="2100" b="1" dirty="0"/>
              <a:t>Compensation Service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33A18D-C35C-40D7-B9E7-B2E0EEFFAA87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July 2020</a:t>
            </a:r>
          </a:p>
        </p:txBody>
      </p:sp>
    </p:spTree>
    <p:extLst>
      <p:ext uri="{BB962C8B-B14F-4D97-AF65-F5344CB8AC3E}">
        <p14:creationId xmlns:p14="http://schemas.microsoft.com/office/powerpoint/2010/main" val="1449243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Copy Award Lines in GAO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/>
              <a:t>A message will display offering the option to copy the proposed award lines. Selecting “No” will open a blank GAO screen where all the lines must be manually constructed. Selecting “Yes” will open the GAO screen with all the proposed award lines displayed and available for adjustment.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73BC6D-A8F3-4AD6-B0C8-8236CC400FD9}"/>
              </a:ext>
            </a:extLst>
          </p:cNvPr>
          <p:cNvSpPr txBox="1"/>
          <p:nvPr/>
        </p:nvSpPr>
        <p:spPr>
          <a:xfrm>
            <a:off x="4114800" y="302842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DB31C1-0A89-4435-B7E4-242D963E9A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7729" y="3909565"/>
            <a:ext cx="41148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6651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GAO Actions Function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73BC6D-A8F3-4AD6-B0C8-8236CC400FD9}"/>
              </a:ext>
            </a:extLst>
          </p:cNvPr>
          <p:cNvSpPr txBox="1"/>
          <p:nvPr/>
        </p:nvSpPr>
        <p:spPr>
          <a:xfrm>
            <a:off x="4114800" y="302842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01190D-7202-4057-AF40-F1EA8421B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actions that can be taken on this screen are: “Add, Edit, Delete, Purge, Revert and/or Generate.”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FFBD20-C84D-4BF1-BE65-5963234D0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8762" y="2711573"/>
            <a:ext cx="6086475" cy="3352800"/>
          </a:xfrm>
          <a:prstGeom prst="rect">
            <a:avLst/>
          </a:prstGeom>
        </p:spPr>
      </p:pic>
      <p:sp>
        <p:nvSpPr>
          <p:cNvPr id="8" name="Arrow: Up 7">
            <a:extLst>
              <a:ext uri="{FF2B5EF4-FFF2-40B4-BE49-F238E27FC236}">
                <a16:creationId xmlns:a16="http://schemas.microsoft.com/office/drawing/2014/main" id="{59A6E714-7307-43F3-B687-D65DD9D1169B}"/>
              </a:ext>
            </a:extLst>
          </p:cNvPr>
          <p:cNvSpPr/>
          <p:nvPr/>
        </p:nvSpPr>
        <p:spPr>
          <a:xfrm>
            <a:off x="6587204" y="4538411"/>
            <a:ext cx="343948" cy="89762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65D50819-D2C5-4818-BE5C-F8981D21A73E}"/>
              </a:ext>
            </a:extLst>
          </p:cNvPr>
          <p:cNvSpPr/>
          <p:nvPr/>
        </p:nvSpPr>
        <p:spPr>
          <a:xfrm>
            <a:off x="5383826" y="5186065"/>
            <a:ext cx="897622" cy="31039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699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GAO Worksheet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73BC6D-A8F3-4AD6-B0C8-8236CC400FD9}"/>
              </a:ext>
            </a:extLst>
          </p:cNvPr>
          <p:cNvSpPr txBox="1"/>
          <p:nvPr/>
        </p:nvSpPr>
        <p:spPr>
          <a:xfrm>
            <a:off x="4114800" y="302842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01190D-7202-4057-AF40-F1EA8421B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GAO Worksheet is accessed by selecting “Add” or “Edit”. </a:t>
            </a:r>
            <a:r>
              <a:rPr lang="en-US" altLang="en-US" dirty="0"/>
              <a:t>The information populated in the worksheet fields will be from the award line that was highlighted at the time the “add” button was selected.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3500D0-A16F-4530-B24C-1F05933F9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498" y="3043106"/>
            <a:ext cx="5715000" cy="274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4006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Adding an Award Line in GAO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73BC6D-A8F3-4AD6-B0C8-8236CC400FD9}"/>
              </a:ext>
            </a:extLst>
          </p:cNvPr>
          <p:cNvSpPr txBox="1"/>
          <p:nvPr/>
        </p:nvSpPr>
        <p:spPr>
          <a:xfrm>
            <a:off x="4114800" y="302842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01190D-7202-4057-AF40-F1EA8421B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All fields with an asterisk (Benefit, Effective, Svc Pd, dis Level, Award Gross) are required, but can be edited.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3500D0-A16F-4530-B24C-1F05933F9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498" y="3043106"/>
            <a:ext cx="5715000" cy="274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7976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8"/>
            <a:ext cx="9144000" cy="703036"/>
          </a:xfrm>
        </p:spPr>
        <p:txBody>
          <a:bodyPr/>
          <a:lstStyle/>
          <a:p>
            <a:r>
              <a:rPr lang="en-US" altLang="en-US" dirty="0"/>
              <a:t>Adding an Award Line in GAO (cont.)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altLang="en-US" sz="1600" dirty="0"/>
          </a:p>
          <a:p>
            <a:pPr marL="0" indent="0">
              <a:buNone/>
            </a:pPr>
            <a:endParaRPr lang="en-US" altLang="en-US" sz="1600" dirty="0"/>
          </a:p>
          <a:p>
            <a:pPr marL="0" indent="0">
              <a:buNone/>
            </a:pPr>
            <a:endParaRPr lang="en-US" altLang="en-US" sz="1600" dirty="0"/>
          </a:p>
          <a:p>
            <a:pPr marL="342900" indent="-342900">
              <a:buFont typeface="+mj-lt"/>
              <a:buAutoNum type="arabicPeriod"/>
            </a:pPr>
            <a:endParaRPr lang="en-US" altLang="en-US" sz="1600" dirty="0"/>
          </a:p>
          <a:p>
            <a:pPr marL="342900" indent="-342900">
              <a:buFont typeface="+mj-lt"/>
              <a:buAutoNum type="arabicPeriod"/>
            </a:pPr>
            <a:endParaRPr lang="en-US" altLang="en-US" sz="1600" dirty="0"/>
          </a:p>
          <a:p>
            <a:pPr marL="342900" indent="-342900">
              <a:buFont typeface="+mj-lt"/>
              <a:buAutoNum type="arabicPeriod"/>
            </a:pPr>
            <a:endParaRPr lang="en-US" altLang="en-US" sz="1600" dirty="0"/>
          </a:p>
          <a:p>
            <a:pPr marL="0" indent="0">
              <a:buNone/>
            </a:pPr>
            <a:endParaRPr lang="en-US" altLang="en-US" sz="1600" dirty="0"/>
          </a:p>
          <a:p>
            <a:pPr marL="342900" indent="-342900">
              <a:buFont typeface="+mj-lt"/>
              <a:buAutoNum type="arabicPeriod"/>
            </a:pPr>
            <a:endParaRPr lang="en-US" altLang="en-US" sz="1400" dirty="0"/>
          </a:p>
          <a:p>
            <a:pPr marL="342900" indent="-342900">
              <a:buFont typeface="+mj-lt"/>
              <a:buAutoNum type="arabicPeriod"/>
            </a:pPr>
            <a:endParaRPr lang="en-US" altLang="en-US" sz="1600" dirty="0"/>
          </a:p>
          <a:p>
            <a:pPr marL="342900" indent="-342900">
              <a:buFont typeface="+mj-lt"/>
              <a:buAutoNum type="arabicPeriod"/>
            </a:pPr>
            <a:endParaRPr lang="en-US" altLang="en-US" sz="1600" dirty="0"/>
          </a:p>
          <a:p>
            <a:pPr marL="342900" indent="-342900">
              <a:buFont typeface="+mj-lt"/>
              <a:buAutoNum type="arabicPeriod"/>
            </a:pPr>
            <a:endParaRPr lang="en-US" alt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altLang="en-US" sz="1600" dirty="0"/>
              <a:t>Benefit – Select the benefit type of award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600" dirty="0"/>
              <a:t>Enter the award “Effective” date for the new award line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600" dirty="0"/>
              <a:t>Update all other fields requiring a change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600" dirty="0"/>
              <a:t>Select “Accept” to save the data, close the screen and return to the GAO screen which will be displayed with the newly added award line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D20E10-788D-4E15-B4A3-D09A167C24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7821" y="2068484"/>
            <a:ext cx="5715000" cy="21727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1F54F8-5669-49E9-B009-F629CE736247}"/>
              </a:ext>
            </a:extLst>
          </p:cNvPr>
          <p:cNvSpPr/>
          <p:nvPr/>
        </p:nvSpPr>
        <p:spPr>
          <a:xfrm>
            <a:off x="1124125" y="2582153"/>
            <a:ext cx="343696" cy="2214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E037859-1E79-41AC-989C-18987E69387E}"/>
              </a:ext>
            </a:extLst>
          </p:cNvPr>
          <p:cNvCxnSpPr/>
          <p:nvPr/>
        </p:nvCxnSpPr>
        <p:spPr>
          <a:xfrm>
            <a:off x="1467821" y="2692866"/>
            <a:ext cx="2099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E200B0E-C655-4062-BDC0-2A3F1E729735}"/>
              </a:ext>
            </a:extLst>
          </p:cNvPr>
          <p:cNvSpPr/>
          <p:nvPr/>
        </p:nvSpPr>
        <p:spPr>
          <a:xfrm>
            <a:off x="1124125" y="3507008"/>
            <a:ext cx="343696" cy="2214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92B93-3746-4251-A82B-AEE29A350D4D}"/>
              </a:ext>
            </a:extLst>
          </p:cNvPr>
          <p:cNvSpPr/>
          <p:nvPr/>
        </p:nvSpPr>
        <p:spPr>
          <a:xfrm>
            <a:off x="6587456" y="3535894"/>
            <a:ext cx="343696" cy="2214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79B90F-76DA-4126-8FC0-509CA734AF3D}"/>
              </a:ext>
            </a:extLst>
          </p:cNvPr>
          <p:cNvSpPr/>
          <p:nvPr/>
        </p:nvSpPr>
        <p:spPr>
          <a:xfrm>
            <a:off x="3868724" y="2294198"/>
            <a:ext cx="343696" cy="2214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4D84F3-58A2-49B2-B58F-84A0E69E5B61}"/>
              </a:ext>
            </a:extLst>
          </p:cNvPr>
          <p:cNvSpPr/>
          <p:nvPr/>
        </p:nvSpPr>
        <p:spPr>
          <a:xfrm>
            <a:off x="7243675" y="3044146"/>
            <a:ext cx="343696" cy="2214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244D6D6-AF47-4729-8B8E-8F5D102F9959}"/>
              </a:ext>
            </a:extLst>
          </p:cNvPr>
          <p:cNvCxnSpPr/>
          <p:nvPr/>
        </p:nvCxnSpPr>
        <p:spPr>
          <a:xfrm>
            <a:off x="1467820" y="3619117"/>
            <a:ext cx="2099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9756D8B-5E28-42CB-8209-66DAE41FCDB1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6384022" y="3646605"/>
            <a:ext cx="20343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69FC997-860F-4E17-9B6D-84645E840918}"/>
              </a:ext>
            </a:extLst>
          </p:cNvPr>
          <p:cNvCxnSpPr>
            <a:cxnSpLocks/>
          </p:cNvCxnSpPr>
          <p:nvPr/>
        </p:nvCxnSpPr>
        <p:spPr>
          <a:xfrm flipH="1">
            <a:off x="6934060" y="3154856"/>
            <a:ext cx="309615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8797A63-0723-4673-8541-BA6108BD092A}"/>
              </a:ext>
            </a:extLst>
          </p:cNvPr>
          <p:cNvCxnSpPr>
            <a:cxnSpLocks/>
          </p:cNvCxnSpPr>
          <p:nvPr/>
        </p:nvCxnSpPr>
        <p:spPr>
          <a:xfrm flipH="1">
            <a:off x="3724712" y="2530502"/>
            <a:ext cx="144012" cy="3247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FE53330-1C5B-49F8-A43B-95FAADDAE4D6}"/>
              </a:ext>
            </a:extLst>
          </p:cNvPr>
          <p:cNvSpPr/>
          <p:nvPr/>
        </p:nvSpPr>
        <p:spPr>
          <a:xfrm>
            <a:off x="1124125" y="2244002"/>
            <a:ext cx="343696" cy="2214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8AE2462-BBFE-49FF-A68B-D8C0D4E3003D}"/>
              </a:ext>
            </a:extLst>
          </p:cNvPr>
          <p:cNvCxnSpPr>
            <a:cxnSpLocks/>
          </p:cNvCxnSpPr>
          <p:nvPr/>
        </p:nvCxnSpPr>
        <p:spPr>
          <a:xfrm flipV="1">
            <a:off x="1467820" y="2404909"/>
            <a:ext cx="209977" cy="13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06216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Adding an Award Line in GAO (cont.)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1600" dirty="0"/>
          </a:p>
          <a:p>
            <a:pPr marL="342900" indent="-342900">
              <a:buFont typeface="+mj-lt"/>
              <a:buAutoNum type="arabicPeriod"/>
            </a:pPr>
            <a:endParaRPr lang="en-US" altLang="en-US" sz="1600" dirty="0"/>
          </a:p>
          <a:p>
            <a:pPr marL="342900" indent="-342900">
              <a:buFont typeface="+mj-lt"/>
              <a:buAutoNum type="arabicPeriod"/>
            </a:pPr>
            <a:endParaRPr lang="en-US" altLang="en-US" sz="1600" dirty="0"/>
          </a:p>
          <a:p>
            <a:pPr marL="342900" indent="-342900">
              <a:buFont typeface="+mj-lt"/>
              <a:buAutoNum type="arabicPeriod"/>
            </a:pPr>
            <a:endParaRPr lang="en-US" altLang="en-US" sz="1600" dirty="0"/>
          </a:p>
          <a:p>
            <a:pPr marL="342900" indent="-342900">
              <a:buFont typeface="+mj-lt"/>
              <a:buAutoNum type="arabicPeriod"/>
            </a:pPr>
            <a:endParaRPr lang="en-US" altLang="en-US" sz="1600" dirty="0"/>
          </a:p>
          <a:p>
            <a:pPr marL="342900" indent="-342900">
              <a:buFont typeface="+mj-lt"/>
              <a:buAutoNum type="arabicPeriod"/>
            </a:pPr>
            <a:endParaRPr lang="en-US" altLang="en-US" sz="1600" dirty="0"/>
          </a:p>
          <a:p>
            <a:pPr marL="0" indent="0">
              <a:buNone/>
            </a:pPr>
            <a:endParaRPr lang="en-US" altLang="en-US" sz="1600" dirty="0"/>
          </a:p>
          <a:p>
            <a:pPr marL="342900" indent="-342900">
              <a:buFont typeface="+mj-lt"/>
              <a:buAutoNum type="arabicPeriod"/>
            </a:pPr>
            <a:endParaRPr lang="en-US" altLang="en-US" sz="1400" dirty="0"/>
          </a:p>
          <a:p>
            <a:pPr marL="0" indent="0">
              <a:buNone/>
            </a:pPr>
            <a:endParaRPr lang="en-US" altLang="en-US" sz="1600" dirty="0"/>
          </a:p>
          <a:p>
            <a:pPr marL="0" indent="0">
              <a:buNone/>
            </a:pPr>
            <a:endParaRPr lang="en-US" altLang="en-US" sz="1600" dirty="0"/>
          </a:p>
          <a:p>
            <a:pPr marL="0" indent="0">
              <a:buNone/>
            </a:pPr>
            <a:r>
              <a:rPr lang="en-US" altLang="en-US" sz="1600" dirty="0"/>
              <a:t>5.  Record the justification for overriding the system in the “Remarks” block</a:t>
            </a:r>
          </a:p>
          <a:p>
            <a:pPr marL="0" indent="0">
              <a:buNone/>
            </a:pPr>
            <a:r>
              <a:rPr lang="en-US" altLang="en-US" sz="1600" dirty="0"/>
              <a:t>6.  Select “Generate” to generate the award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CE853D-5EE6-45F7-B205-6E36159A3172}"/>
              </a:ext>
            </a:extLst>
          </p:cNvPr>
          <p:cNvSpPr/>
          <p:nvPr/>
        </p:nvSpPr>
        <p:spPr>
          <a:xfrm>
            <a:off x="1012093" y="3845083"/>
            <a:ext cx="343696" cy="2214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0FC6621-3E49-461C-B306-C27CBB442FF1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1355789" y="3955794"/>
            <a:ext cx="23811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CC081EB-3DDC-49E4-BF48-27E4609A49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191" y="1733114"/>
            <a:ext cx="5857875" cy="322897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4F818AD-1D82-4594-94CB-615B240E5AA1}"/>
              </a:ext>
            </a:extLst>
          </p:cNvPr>
          <p:cNvSpPr/>
          <p:nvPr/>
        </p:nvSpPr>
        <p:spPr>
          <a:xfrm>
            <a:off x="5535157" y="4142050"/>
            <a:ext cx="343696" cy="2214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6A19049-00D7-4379-B4BC-AA759FDD43B2}"/>
              </a:ext>
            </a:extLst>
          </p:cNvPr>
          <p:cNvCxnSpPr/>
          <p:nvPr/>
        </p:nvCxnSpPr>
        <p:spPr>
          <a:xfrm flipH="1">
            <a:off x="5251508" y="4253218"/>
            <a:ext cx="2516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89114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Proposed Award Screen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1600" dirty="0"/>
              <a:t>On the proposed award tab, an asterisk will be displayed next to the award line that was created using the GAO function.</a:t>
            </a:r>
          </a:p>
          <a:p>
            <a:pPr marL="342900" indent="-342900">
              <a:buFont typeface="+mj-lt"/>
              <a:buAutoNum type="arabicPeriod"/>
            </a:pPr>
            <a:endParaRPr lang="en-US" altLang="en-US" sz="1600" dirty="0"/>
          </a:p>
          <a:p>
            <a:pPr marL="342900" indent="-342900">
              <a:buFont typeface="+mj-lt"/>
              <a:buAutoNum type="arabicPeriod"/>
            </a:pPr>
            <a:endParaRPr lang="en-US" altLang="en-US" sz="1600" dirty="0"/>
          </a:p>
          <a:p>
            <a:pPr marL="342900" indent="-342900">
              <a:buFont typeface="+mj-lt"/>
              <a:buAutoNum type="arabicPeriod"/>
            </a:pPr>
            <a:endParaRPr lang="en-US" altLang="en-US" sz="1600" dirty="0"/>
          </a:p>
          <a:p>
            <a:pPr marL="0" indent="0">
              <a:buNone/>
            </a:pPr>
            <a:endParaRPr lang="en-US" altLang="en-US" sz="1600" dirty="0"/>
          </a:p>
          <a:p>
            <a:pPr marL="342900" indent="-342900">
              <a:buFont typeface="+mj-lt"/>
              <a:buAutoNum type="arabicPeriod"/>
            </a:pPr>
            <a:endParaRPr lang="en-US" altLang="en-US" sz="1600" dirty="0"/>
          </a:p>
          <a:p>
            <a:pPr marL="0" indent="0">
              <a:buNone/>
            </a:pPr>
            <a:endParaRPr lang="en-US" altLang="en-US" sz="1600" dirty="0"/>
          </a:p>
          <a:p>
            <a:pPr marL="342900" indent="-342900">
              <a:buFont typeface="+mj-lt"/>
              <a:buAutoNum type="arabicPeriod"/>
            </a:pPr>
            <a:endParaRPr lang="en-US" altLang="en-US" sz="1400" dirty="0"/>
          </a:p>
          <a:p>
            <a:pPr marL="0" indent="0">
              <a:buNone/>
            </a:pPr>
            <a:endParaRPr lang="en-US" altLang="en-US" sz="1600" dirty="0"/>
          </a:p>
          <a:p>
            <a:pPr marL="0" indent="0">
              <a:buNone/>
            </a:pPr>
            <a:endParaRPr lang="en-US" altLang="en-US" sz="1600" dirty="0"/>
          </a:p>
          <a:p>
            <a:pPr marL="0" indent="0">
              <a:buNone/>
            </a:pPr>
            <a:endParaRPr lang="en-US" alt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997006-19EE-4FCD-8756-8F68F12DEB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5911" y="2542234"/>
            <a:ext cx="5972175" cy="325755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9AA9B9FE-6305-4C0C-BD52-E0646CECE24D}"/>
              </a:ext>
            </a:extLst>
          </p:cNvPr>
          <p:cNvSpPr/>
          <p:nvPr/>
        </p:nvSpPr>
        <p:spPr>
          <a:xfrm>
            <a:off x="1023457" y="3804702"/>
            <a:ext cx="713064" cy="2097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3621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Deleting Award Lines and Purging GAO Worksheets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1600" b="1" dirty="0"/>
              <a:t>Delete Record </a:t>
            </a:r>
            <a:r>
              <a:rPr lang="en-US" altLang="en-US" sz="1600" dirty="0"/>
              <a:t>– Click the award line to delete, Select “Delete”, Click “Accept,” the dialog box appears.</a:t>
            </a:r>
          </a:p>
          <a:p>
            <a:pPr marL="342900" indent="-342900">
              <a:buFont typeface="+mj-lt"/>
              <a:buAutoNum type="arabicPeriod"/>
            </a:pPr>
            <a:endParaRPr lang="en-US" altLang="en-US" sz="1600" dirty="0"/>
          </a:p>
          <a:p>
            <a:pPr marL="342900" indent="-342900">
              <a:buFont typeface="+mj-lt"/>
              <a:buAutoNum type="arabicPeriod"/>
            </a:pPr>
            <a:endParaRPr lang="en-US" altLang="en-US" sz="1600" dirty="0"/>
          </a:p>
          <a:p>
            <a:pPr marL="342900" indent="-342900">
              <a:buFont typeface="+mj-lt"/>
              <a:buAutoNum type="arabicPeriod"/>
            </a:pPr>
            <a:endParaRPr lang="en-US" altLang="en-US" sz="1600" dirty="0"/>
          </a:p>
          <a:p>
            <a:pPr marL="0" indent="0">
              <a:buNone/>
            </a:pPr>
            <a:endParaRPr lang="en-US" altLang="en-US" sz="1600" dirty="0"/>
          </a:p>
          <a:p>
            <a:pPr marL="0" indent="0">
              <a:buNone/>
            </a:pPr>
            <a:endParaRPr lang="en-US" altLang="en-US" sz="1600" b="1" dirty="0"/>
          </a:p>
          <a:p>
            <a:pPr marL="0" indent="0">
              <a:buNone/>
            </a:pPr>
            <a:r>
              <a:rPr lang="en-US" altLang="en-US" sz="1600" b="1" dirty="0"/>
              <a:t>Purging all GAO Worksheets </a:t>
            </a:r>
            <a:r>
              <a:rPr lang="en-US" altLang="en-US" sz="1600" dirty="0"/>
              <a:t>– Click on one line, Select “Purge,” Dialog box will appear.</a:t>
            </a:r>
          </a:p>
          <a:p>
            <a:pPr marL="0" indent="0">
              <a:buNone/>
            </a:pPr>
            <a:endParaRPr lang="en-US" altLang="en-US" sz="1600" dirty="0"/>
          </a:p>
          <a:p>
            <a:pPr marL="342900" indent="-342900">
              <a:buFont typeface="+mj-lt"/>
              <a:buAutoNum type="arabicPeriod"/>
            </a:pPr>
            <a:endParaRPr lang="en-US" altLang="en-US" sz="1600" dirty="0"/>
          </a:p>
          <a:p>
            <a:pPr marL="0" indent="0">
              <a:buNone/>
            </a:pPr>
            <a:endParaRPr lang="en-US" altLang="en-US" sz="1600" dirty="0"/>
          </a:p>
          <a:p>
            <a:pPr marL="0" indent="0">
              <a:buNone/>
            </a:pPr>
            <a:endParaRPr lang="en-US" altLang="en-US" sz="1400" dirty="0"/>
          </a:p>
          <a:p>
            <a:pPr marL="0" indent="0">
              <a:buNone/>
            </a:pPr>
            <a:r>
              <a:rPr lang="en-US" sz="1600" dirty="0"/>
              <a:t>Selecting “Yes” will purge all prior payment information since the last authorized award event. When finished, click the “Done” button.</a:t>
            </a:r>
          </a:p>
          <a:p>
            <a:pPr marL="0" indent="0">
              <a:buNone/>
            </a:pPr>
            <a:endParaRPr lang="en-US" altLang="en-US" sz="1600" dirty="0"/>
          </a:p>
          <a:p>
            <a:pPr marL="0" indent="0">
              <a:buNone/>
            </a:pPr>
            <a:endParaRPr lang="en-US" altLang="en-US" sz="1600" dirty="0"/>
          </a:p>
          <a:p>
            <a:pPr marL="0" indent="0">
              <a:buNone/>
            </a:pPr>
            <a:endParaRPr lang="en-US" alt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D06901-E4FC-41DF-A68C-DA52298F5B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956" y="2272753"/>
            <a:ext cx="2899081" cy="12731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410701-B940-45E8-A05A-D6B79C7F7E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8092" y="4043463"/>
            <a:ext cx="2816945" cy="107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8173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Reverting GAO Worksheets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1600" b="1" dirty="0"/>
          </a:p>
          <a:p>
            <a:pPr marL="0" indent="0">
              <a:buNone/>
            </a:pPr>
            <a:r>
              <a:rPr lang="en-US" altLang="en-US" b="1" dirty="0"/>
              <a:t>Reverting GAO Worksheet Changes </a:t>
            </a:r>
            <a:r>
              <a:rPr lang="en-US" altLang="en-US" dirty="0"/>
              <a:t>– Click on one line any time after using the Add, Edit or Delete functions, then click the “Revert” button. The dialog box appears.</a:t>
            </a:r>
          </a:p>
          <a:p>
            <a:pPr marL="342900" indent="-342900">
              <a:buFont typeface="+mj-lt"/>
              <a:buAutoNum type="arabicPeriod"/>
            </a:pPr>
            <a:endParaRPr lang="en-US" altLang="en-US" sz="1600" dirty="0"/>
          </a:p>
          <a:p>
            <a:pPr marL="342900" indent="-342900">
              <a:buFont typeface="+mj-lt"/>
              <a:buAutoNum type="arabicPeriod"/>
            </a:pPr>
            <a:endParaRPr lang="en-US" altLang="en-US" sz="1600" dirty="0"/>
          </a:p>
          <a:p>
            <a:pPr marL="342900" indent="-342900">
              <a:buFont typeface="+mj-lt"/>
              <a:buAutoNum type="arabicPeriod"/>
            </a:pPr>
            <a:endParaRPr lang="en-US" altLang="en-US" sz="1600" dirty="0"/>
          </a:p>
          <a:p>
            <a:pPr marL="0" indent="0">
              <a:buNone/>
            </a:pPr>
            <a:endParaRPr lang="en-US" altLang="en-US" sz="1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By selecting “Yes” all of the prior payment information will be restored back to the stored values as they existed when the page was first accessed. </a:t>
            </a:r>
            <a:r>
              <a:rPr lang="en-US" altLang="en-US" sz="1600" dirty="0"/>
              <a:t>Click the “Done” button when finished. </a:t>
            </a:r>
          </a:p>
          <a:p>
            <a:pPr marL="0" indent="0">
              <a:buNone/>
            </a:pPr>
            <a:endParaRPr lang="en-US" altLang="en-US" sz="1600" dirty="0"/>
          </a:p>
          <a:p>
            <a:pPr marL="0" indent="0">
              <a:buNone/>
            </a:pPr>
            <a:endParaRPr lang="en-US" altLang="en-US" sz="1600" dirty="0"/>
          </a:p>
          <a:p>
            <a:pPr marL="0" indent="0">
              <a:buNone/>
            </a:pPr>
            <a:endParaRPr lang="en-US" alt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D1DD4A-23EF-47D6-A5FA-86EE1F4020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0477" y="3370291"/>
            <a:ext cx="2443046" cy="107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1437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Other Adjustments in VBMS-A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4235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/>
              <a:t>VBMS-A has other functionalities that allow the VSR to manually adjust a system-generated rate or create a new payment line that the system could not generate on its own.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Functions:</a:t>
            </a:r>
          </a:p>
          <a:p>
            <a:r>
              <a:rPr lang="en-US" altLang="en-US" sz="2000" dirty="0"/>
              <a:t>Add to Gross Rate</a:t>
            </a:r>
          </a:p>
          <a:p>
            <a:r>
              <a:rPr lang="en-US" altLang="en-US" sz="2000" dirty="0"/>
              <a:t>Replace Gross Rate</a:t>
            </a:r>
          </a:p>
          <a:p>
            <a:r>
              <a:rPr lang="en-US" altLang="en-US" sz="2000" dirty="0"/>
              <a:t>Preserve Net Rate</a:t>
            </a:r>
          </a:p>
          <a:p>
            <a:endParaRPr lang="en-US" altLang="en-US" sz="2000" dirty="0"/>
          </a:p>
          <a:p>
            <a:pPr marL="0" indent="0">
              <a:buNone/>
            </a:pPr>
            <a:r>
              <a:rPr lang="en-US" altLang="en-US" sz="2000" u="sng" dirty="0"/>
              <a:t>Important</a:t>
            </a:r>
            <a:r>
              <a:rPr lang="en-US" altLang="en-US" sz="2000" dirty="0"/>
              <a:t>: Unlike GAO, these functions do </a:t>
            </a:r>
            <a:r>
              <a:rPr lang="en-US" altLang="en-US" sz="2000" b="1" i="1" dirty="0"/>
              <a:t>not</a:t>
            </a:r>
            <a:r>
              <a:rPr lang="en-US" altLang="en-US" sz="2000" dirty="0"/>
              <a:t> require a third signature.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9485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27415"/>
            <a:ext cx="8229600" cy="4159073"/>
          </a:xfrm>
        </p:spPr>
        <p:txBody>
          <a:bodyPr>
            <a:noAutofit/>
          </a:bodyPr>
          <a:lstStyle/>
          <a:p>
            <a:pPr lvl="0" hangingPunct="0"/>
            <a:r>
              <a:rPr lang="en-US" sz="2400" dirty="0"/>
              <a:t>Define the function of the Generate Award Override (GAO) process</a:t>
            </a:r>
          </a:p>
          <a:p>
            <a:pPr hangingPunct="0"/>
            <a:r>
              <a:rPr lang="en-US" sz="2400" dirty="0"/>
              <a:t>Demonstrate how to process an award using the GAO function in VBMS-A</a:t>
            </a:r>
          </a:p>
          <a:p>
            <a:pPr hangingPunct="0"/>
            <a:r>
              <a:rPr lang="en-US" sz="2400" dirty="0"/>
              <a:t>Explain the five GAO processing actions and identify the correct use of each action to adjust a Veterans award</a:t>
            </a:r>
          </a:p>
          <a:p>
            <a:pPr hangingPunct="0"/>
            <a:r>
              <a:rPr lang="en-US" sz="2400" dirty="0"/>
              <a:t>Understand the other adjustment options that may be needed when adjusting an award</a:t>
            </a:r>
          </a:p>
          <a:p>
            <a:pPr hangingPunct="0"/>
            <a:r>
              <a:rPr lang="en-US" sz="2400" dirty="0"/>
              <a:t>Demonstrate the location and functionality of the other adjustment options within VBMS-A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B492B0-07C9-4B0D-B456-2A891D996A0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4631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Add to Gross Rate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4235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/>
              <a:t>Add to Gross Rate allows the VSR to:</a:t>
            </a:r>
          </a:p>
          <a:p>
            <a:r>
              <a:rPr lang="en-US" altLang="en-US" sz="2000" dirty="0"/>
              <a:t>Add an additional amount to the system-generated payment line, effectively increasing the payment by the adjusted amount entered for the period of time specified.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Example of Use:</a:t>
            </a:r>
          </a:p>
          <a:p>
            <a:r>
              <a:rPr lang="en-US" altLang="en-US" sz="2000" dirty="0"/>
              <a:t>Eliminating the overpayment created due to an administrative error (M21-1 III.vi.2.B.3.e)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6712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Replace Gross Rate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4235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/>
              <a:t>Replace Gross Rate allows the VSR to:</a:t>
            </a:r>
          </a:p>
          <a:p>
            <a:r>
              <a:rPr lang="en-US" altLang="en-US" sz="2000" dirty="0"/>
              <a:t>Replace the gross rate amount generated by the system with the amount entered on that screen for the indicated period of time.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Example of Use:</a:t>
            </a:r>
          </a:p>
          <a:p>
            <a:r>
              <a:rPr lang="en-US" altLang="en-US" sz="2000" dirty="0"/>
              <a:t>Generating an award that pays benefits back prior to   October 1, 1982 (Vetsnet User Guide)</a:t>
            </a:r>
          </a:p>
          <a:p>
            <a:endParaRPr lang="en-US" altLang="en-US" sz="2000" dirty="0"/>
          </a:p>
          <a:p>
            <a:pPr marL="0" indent="0">
              <a:buNone/>
            </a:pPr>
            <a:r>
              <a:rPr lang="en-US" altLang="en-US" sz="2000" u="sng" dirty="0"/>
              <a:t>Note</a:t>
            </a:r>
            <a:r>
              <a:rPr lang="en-US" altLang="en-US" sz="2000" dirty="0"/>
              <a:t>: At this time, there are no manual procedures that require the use of Replace Gross Rate.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79415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Preserve Net Rate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4235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/>
              <a:t>Preserve Net Rate allows the VSR to:</a:t>
            </a:r>
          </a:p>
          <a:p>
            <a:r>
              <a:rPr lang="en-US" altLang="en-US" sz="2000" dirty="0"/>
              <a:t>Prevent other actions that might withhold the payable benefits, such as withholding due to receipt of separate benefits.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Examples of Use:</a:t>
            </a:r>
          </a:p>
          <a:p>
            <a:r>
              <a:rPr lang="en-US" altLang="en-US" sz="2000" dirty="0"/>
              <a:t>Preparing an award where the Veteran was in receipt of VSP benefits from the Air Force (M21-1 III.v.4.B.4.b)</a:t>
            </a:r>
          </a:p>
          <a:p>
            <a:r>
              <a:rPr lang="en-US" altLang="en-US" sz="2000" dirty="0"/>
              <a:t>Processing a request for the adjustment of separation benefits withholding due to extreme financial hardship                  (M21-1 III.v.4.B.7.a)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94025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Location Within VBMS-A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794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/>
              <a:t>Like GAO, these functions are also located in VBMS-A.  However, they are housed in a different area within VBMS-A.</a:t>
            </a:r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FD040D-673A-4A6B-A645-5219FA3930E3}"/>
              </a:ext>
            </a:extLst>
          </p:cNvPr>
          <p:cNvGrpSpPr/>
          <p:nvPr/>
        </p:nvGrpSpPr>
        <p:grpSpPr>
          <a:xfrm>
            <a:off x="5875025" y="3010853"/>
            <a:ext cx="2133600" cy="3009789"/>
            <a:chOff x="0" y="0"/>
            <a:chExt cx="1930097" cy="272224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F2025D7-6774-4209-8869-592E7C455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672" y="0"/>
              <a:ext cx="1114425" cy="272224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8483EFBF-692C-461C-91D6-DDAEAD2960A7}"/>
                </a:ext>
              </a:extLst>
            </p:cNvPr>
            <p:cNvSpPr/>
            <p:nvPr/>
          </p:nvSpPr>
          <p:spPr>
            <a:xfrm>
              <a:off x="0" y="451733"/>
              <a:ext cx="667385" cy="246380"/>
            </a:xfrm>
            <a:prstGeom prst="rightArrow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243002-6A5E-441A-A6B2-B4995BAB9FD8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69874" y="2989616"/>
            <a:ext cx="4730826" cy="307475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385763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8632" indent="-285750" algn="l" defTabSz="385763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 i="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71513" indent="-285750" algn="l" defTabSz="385763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64394" indent="-285750" algn="l" defTabSz="385763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64406" indent="-192881" algn="l" defTabSz="385763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060847" indent="-96441" algn="l" defTabSz="38576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3729" indent="-96441" algn="l" defTabSz="38576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6610" indent="-96441" algn="l" defTabSz="38576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9491" indent="-96441" algn="l" defTabSz="38576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dirty="0"/>
              <a:t>Once logged into VBMS-A with Veteran’s file number and having selected the appropriate EP, the VSR would need to select Award Adjustments.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dirty="0"/>
              <a:t>This is the same selection the VSR would make if adjusting the award for retired pay or severance/separation pay.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6827565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Location Within VBMS-A (cont.)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47287" y="3228982"/>
            <a:ext cx="5853563" cy="2357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/>
              <a:t>On the Award Adjustments screen, the VSR is given several tab options.  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By selecting “Other Adjustments,” the VSR will be taken to the a new screen which will allow them to enter the needed information.</a:t>
            </a:r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DF41A5-5213-47E2-B9DF-F0C1FAB5835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86" y="2170970"/>
            <a:ext cx="7263451" cy="707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161CA7C3-88CF-4D93-9197-AB205C707367}"/>
              </a:ext>
            </a:extLst>
          </p:cNvPr>
          <p:cNvSpPr/>
          <p:nvPr/>
        </p:nvSpPr>
        <p:spPr>
          <a:xfrm rot="10800000">
            <a:off x="7118034" y="3036586"/>
            <a:ext cx="238125" cy="603885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49042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Location Within VBMS-A (cont.)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47287" y="1880495"/>
            <a:ext cx="7225163" cy="4183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/>
              <a:t>The Other Adjustments screen will prompt the VSR to enter the type of adjustment they need.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Remember, the different adjustments perform different actions, so the VSR must select the appropriate one needed.</a:t>
            </a:r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CA6C56-3E9C-45A2-930E-064CE74FC76A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761387" y="2830521"/>
            <a:ext cx="7611100" cy="2191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840141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Location Within VBMS-A (cont.)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47287" y="1880495"/>
            <a:ext cx="7225163" cy="4183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/>
              <a:t>Once the type of adjustment is selected, the remaining information needs to be entered, including:</a:t>
            </a:r>
          </a:p>
          <a:p>
            <a:r>
              <a:rPr lang="en-US" altLang="en-US" sz="2000" dirty="0"/>
              <a:t>Adjustment Amount</a:t>
            </a:r>
          </a:p>
          <a:p>
            <a:r>
              <a:rPr lang="en-US" altLang="en-US" sz="2000" dirty="0"/>
              <a:t>From Date (starting date of adjustment)</a:t>
            </a:r>
          </a:p>
          <a:p>
            <a:r>
              <a:rPr lang="en-US" altLang="en-US" sz="2000" dirty="0"/>
              <a:t>To Date (end date of adjustment)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C82FB1-714D-4D52-BBD8-7EB8840E82ED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14360" y="4023037"/>
            <a:ext cx="7953929" cy="1086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id="{DFB56B0A-B754-4ACF-B31D-EEE932F10419}"/>
              </a:ext>
            </a:extLst>
          </p:cNvPr>
          <p:cNvSpPr/>
          <p:nvPr/>
        </p:nvSpPr>
        <p:spPr>
          <a:xfrm>
            <a:off x="5128895" y="5265508"/>
            <a:ext cx="182836" cy="492433"/>
          </a:xfrm>
          <a:prstGeom prst="up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FA2D7266-A19E-4B41-8DB2-6789B4F9299D}"/>
              </a:ext>
            </a:extLst>
          </p:cNvPr>
          <p:cNvSpPr/>
          <p:nvPr/>
        </p:nvSpPr>
        <p:spPr>
          <a:xfrm>
            <a:off x="6904091" y="5273455"/>
            <a:ext cx="182836" cy="492433"/>
          </a:xfrm>
          <a:prstGeom prst="up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CF18EACB-1C59-4240-B981-55CDBAB9CD87}"/>
              </a:ext>
            </a:extLst>
          </p:cNvPr>
          <p:cNvSpPr/>
          <p:nvPr/>
        </p:nvSpPr>
        <p:spPr>
          <a:xfrm>
            <a:off x="7885174" y="5268687"/>
            <a:ext cx="182836" cy="492433"/>
          </a:xfrm>
          <a:prstGeom prst="up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96268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Location Within VBMS-A (cont.)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1538" y="1879017"/>
            <a:ext cx="5586411" cy="4578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/>
              <a:t>After all information has been entered for the adjustment, the VSR must remember to select the Done button in order to save the data.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The VSR will need to complete all other actions to create the award:</a:t>
            </a:r>
          </a:p>
          <a:p>
            <a:r>
              <a:rPr lang="en-US" altLang="en-US" sz="2000" dirty="0"/>
              <a:t>Enter any other decisions needed</a:t>
            </a:r>
          </a:p>
          <a:p>
            <a:r>
              <a:rPr lang="en-US" altLang="en-US" sz="2000" dirty="0"/>
              <a:t>Generate award and include explanatory notes including reasons for adjustment</a:t>
            </a:r>
          </a:p>
          <a:p>
            <a:r>
              <a:rPr lang="en-US" altLang="en-US" sz="2000" dirty="0"/>
              <a:t>Review notification to ensure letter is correct and sufficient per the manual</a:t>
            </a:r>
          </a:p>
          <a:p>
            <a:r>
              <a:rPr lang="en-US" altLang="en-US" sz="2000" dirty="0"/>
              <a:t>Route to authorizer for review and finalization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CD9BE3-E264-4FA6-9AC4-E24BDE3316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445" y="2021897"/>
            <a:ext cx="1490692" cy="3255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B1E5268-F61C-4113-9C65-789332FEEC12}"/>
              </a:ext>
            </a:extLst>
          </p:cNvPr>
          <p:cNvSpPr/>
          <p:nvPr/>
        </p:nvSpPr>
        <p:spPr>
          <a:xfrm>
            <a:off x="6663157" y="4143380"/>
            <a:ext cx="1490692" cy="628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4722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Summary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4335116"/>
          </a:xfrm>
        </p:spPr>
        <p:txBody>
          <a:bodyPr>
            <a:normAutofit/>
          </a:bodyPr>
          <a:lstStyle/>
          <a:p>
            <a:pPr lvl="0" hangingPunct="0"/>
            <a:r>
              <a:rPr lang="en-US" sz="2000" dirty="0"/>
              <a:t>Define GAO and when to use the GAO function</a:t>
            </a:r>
          </a:p>
          <a:p>
            <a:pPr lvl="0" hangingPunct="0"/>
            <a:r>
              <a:rPr lang="en-US" sz="2000" dirty="0"/>
              <a:t>The GAO function should only be used when necessary and completed in VBMS-A</a:t>
            </a:r>
          </a:p>
          <a:p>
            <a:pPr lvl="0" hangingPunct="0"/>
            <a:r>
              <a:rPr lang="en-US" sz="2000" dirty="0"/>
              <a:t>Use of GAOs requires a third signature regardless of retro amount</a:t>
            </a:r>
          </a:p>
          <a:p>
            <a:pPr lvl="0" hangingPunct="0"/>
            <a:r>
              <a:rPr lang="en-US" sz="2000" dirty="0"/>
              <a:t>A detailed note is required in the “remarks” box explaining the details of what and why the GAO function was used</a:t>
            </a:r>
          </a:p>
          <a:p>
            <a:pPr lvl="0" hangingPunct="0"/>
            <a:r>
              <a:rPr lang="en-US" sz="2000" dirty="0"/>
              <a:t>GAO’s have to be duplicated with each subsequent award</a:t>
            </a:r>
          </a:p>
          <a:p>
            <a:pPr lvl="0" hangingPunct="0"/>
            <a:r>
              <a:rPr lang="en-US" sz="2000" dirty="0"/>
              <a:t>Other Adjustments: Add to Gross Rate, Replace Gross Rate, Preserve Net Rate</a:t>
            </a:r>
          </a:p>
          <a:p>
            <a:pPr lvl="0" hangingPunct="0"/>
            <a:r>
              <a:rPr lang="en-US" sz="2000" dirty="0"/>
              <a:t>These are located in VBMS-A&gt;Award Adjustments&gt;Other Adjustments tab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8450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 hidden="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>
                <a:effectLst/>
              </a:rPr>
              <a:t>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3ACAAF-5B2C-4B6D-81B4-B625D6690AE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9A815A-17B5-4D82-9595-620791261D4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282883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66513971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References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1574" y="2057400"/>
            <a:ext cx="7480852" cy="3916363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M21-1, Part III, Subpart v, 8.B Paying Pension to the Dependents of an Incarcerated Veteran</a:t>
            </a:r>
          </a:p>
          <a:p>
            <a:pPr lvl="0"/>
            <a:r>
              <a:rPr lang="en-US" sz="2000" dirty="0"/>
              <a:t>M21-1, Part III, Subpart vi, 4.D Awards and Payments for Benefits due to Philippine Service</a:t>
            </a:r>
          </a:p>
          <a:p>
            <a:pPr lvl="0"/>
            <a:r>
              <a:rPr lang="en-US" sz="2000" dirty="0"/>
              <a:t>M21-1, Part V, Subpart iii, 1.C Section 306 Pension &amp; Old-Law Pension</a:t>
            </a:r>
          </a:p>
          <a:p>
            <a:pPr lvl="0"/>
            <a:r>
              <a:rPr lang="en-US" sz="2000" dirty="0"/>
              <a:t>M21-1, Part V, Subpart iii, 1.D Parent’s DIC</a:t>
            </a:r>
          </a:p>
          <a:p>
            <a:pPr lvl="0" hangingPunct="0"/>
            <a:r>
              <a:rPr lang="en-US" sz="2000" dirty="0"/>
              <a:t>VBMS-A User Guide (Log in to VBMS-A &amp; click “Awards Help”)</a:t>
            </a:r>
          </a:p>
          <a:p>
            <a:pPr lvl="0" hangingPunct="0"/>
            <a:r>
              <a:rPr lang="en-US" sz="2000" dirty="0"/>
              <a:t>VETSNET Awards User Guide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D56FF0-1DD2-4EDA-9553-84A5F4363CB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05787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>
                <a:cs typeface="Arial"/>
              </a:rPr>
              <a:t>Generate Award Override (GAO)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 anchor="t">
            <a:normAutofit/>
          </a:bodyPr>
          <a:lstStyle/>
          <a:p>
            <a:r>
              <a:rPr lang="en-US" altLang="en-US" sz="2000" dirty="0">
                <a:latin typeface="Arial"/>
                <a:cs typeface="Arial"/>
              </a:rPr>
              <a:t>The GAO</a:t>
            </a:r>
            <a:r>
              <a:rPr lang="en-US" sz="2000" dirty="0">
                <a:latin typeface="Arial"/>
                <a:cs typeface="Arial"/>
              </a:rPr>
              <a:t> function is used to bypass system edits and modify a proposed generated award that is incorrect.</a:t>
            </a:r>
            <a:endParaRPr lang="en-US" sz="2000" dirty="0"/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The GAO function should only be used after verifying all award data entry and decision input is correct.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altLang="en-US" sz="2000" dirty="0">
                <a:latin typeface="Arial"/>
                <a:cs typeface="Arial"/>
              </a:rPr>
              <a:t>Awards generated using the GAO function always require a third signature before the award is finalized.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192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Possible Reasons to use the GAO Function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 anchor="t">
            <a:normAutofit/>
          </a:bodyPr>
          <a:lstStyle/>
          <a:p>
            <a:r>
              <a:rPr lang="en-US" sz="2000" dirty="0">
                <a:latin typeface="Arial"/>
                <a:cs typeface="Arial"/>
              </a:rPr>
              <a:t>There are very few specific circumstances where the GAO function must be used to achieve the desired award adjustment.</a:t>
            </a:r>
            <a:endParaRPr lang="en-US" sz="2000" dirty="0"/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Additional circumstances may arise on a case-by-case basis necessitating use of the GAO function to modify an incorrect award.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Both VBMS-A and VETSNET Awards have GAO functionality, however VBMS-A should be used whenever possible.</a:t>
            </a: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30378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Caution when using GAO Function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en-US" sz="2000" dirty="0">
                <a:latin typeface="Arial"/>
                <a:cs typeface="Arial"/>
              </a:rPr>
              <a:t>The GAO function should only be used when no other option exists for </a:t>
            </a:r>
            <a:r>
              <a:rPr lang="en-US" sz="2000" dirty="0">
                <a:latin typeface="Arial"/>
                <a:cs typeface="Arial"/>
              </a:rPr>
              <a:t>correcting an incorrect award because:</a:t>
            </a: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 dirty="0">
                <a:latin typeface="Arial"/>
                <a:cs typeface="Arial"/>
              </a:rPr>
              <a:t>The GAO function overrides the system and can cause issues with the award, </a:t>
            </a:r>
          </a:p>
          <a:p>
            <a:endParaRPr lang="en-US" altLang="en-US" sz="2000" dirty="0">
              <a:latin typeface="Arial"/>
              <a:cs typeface="Arial"/>
            </a:endParaRPr>
          </a:p>
          <a:p>
            <a:r>
              <a:rPr lang="en-US" altLang="en-US" sz="2000" dirty="0">
                <a:latin typeface="Arial"/>
                <a:cs typeface="Arial"/>
              </a:rPr>
              <a:t>The GAO function must be used again in each subsequent award action, and</a:t>
            </a:r>
          </a:p>
          <a:p>
            <a:endParaRPr lang="en-US" altLang="en-US" sz="2000" dirty="0">
              <a:latin typeface="Arial"/>
              <a:cs typeface="Arial"/>
            </a:endParaRPr>
          </a:p>
          <a:p>
            <a:r>
              <a:rPr lang="en-US" altLang="en-US" sz="2000" dirty="0">
                <a:latin typeface="Arial"/>
                <a:cs typeface="Arial"/>
              </a:rPr>
              <a:t>If an authorizer returns the award, the GAO award lines will not be saved and must be recreated.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34324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Processing an Award using GAO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en-US" sz="2000" dirty="0">
                <a:latin typeface="Arial"/>
                <a:cs typeface="Arial"/>
              </a:rPr>
              <a:t>Log-in to VBMS-A. Begin by recording all necessary decisions and select "Generate Award."</a:t>
            </a:r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73BC6D-A8F3-4AD6-B0C8-8236CC400FD9}"/>
              </a:ext>
            </a:extLst>
          </p:cNvPr>
          <p:cNvSpPr txBox="1"/>
          <p:nvPr/>
        </p:nvSpPr>
        <p:spPr>
          <a:xfrm>
            <a:off x="4114800" y="302842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E03925-596A-43E8-BF69-6D9DF21B9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8852" y="2707709"/>
            <a:ext cx="61436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3745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Processing an Award using GAO (cont.)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en-US" sz="2000" dirty="0">
                <a:latin typeface="Arial"/>
                <a:cs typeface="Arial"/>
              </a:rPr>
              <a:t>Select "Continue Generation."</a:t>
            </a:r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73BC6D-A8F3-4AD6-B0C8-8236CC400FD9}"/>
              </a:ext>
            </a:extLst>
          </p:cNvPr>
          <p:cNvSpPr txBox="1"/>
          <p:nvPr/>
        </p:nvSpPr>
        <p:spPr>
          <a:xfrm>
            <a:off x="4114800" y="302842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C1EB81-E494-4A02-928A-AB1929E393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72" y="2527942"/>
            <a:ext cx="7357145" cy="379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6761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Processing an Award using GAO (cont.)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en-US" sz="2000" dirty="0">
                <a:latin typeface="Arial"/>
                <a:cs typeface="Arial"/>
              </a:rPr>
              <a:t>Select "GAO."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73BC6D-A8F3-4AD6-B0C8-8236CC400FD9}"/>
              </a:ext>
            </a:extLst>
          </p:cNvPr>
          <p:cNvSpPr txBox="1"/>
          <p:nvPr/>
        </p:nvSpPr>
        <p:spPr>
          <a:xfrm>
            <a:off x="4114800" y="302842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4DE283-F7C1-4671-8491-3AB0083988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319" y="2353792"/>
            <a:ext cx="6625846" cy="37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0207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  <p:tag name="MMPROD_NEXTUNIQUEID" val="10009"/>
  <p:tag name="MMPROD_UIDATA" val="&lt;database version=&quot;11.0&quot;&gt;&lt;object type=&quot;1&quot; unique_id=&quot;10001&quot;&gt;&lt;object type=&quot;8&quot; unique_id=&quot;10043&quot;&gt;&lt;/object&gt;&lt;object type=&quot;2&quot; unique_id=&quot;10044&quot;&gt;&lt;object type=&quot;3&quot; unique_id=&quot;10045&quot;&gt;&lt;property id=&quot;20148&quot; value=&quot;5&quot;/&gt;&lt;property id=&quot;20300&quot; value=&quot;Slide 1 - &amp;quot;Generate Award Override (GAO)&amp;quot;&quot;/&gt;&lt;property id=&quot;20307&quot; value=&quot;261&quot;/&gt;&lt;/object&gt;&lt;object type=&quot;3&quot; unique_id=&quot;10046&quot;&gt;&lt;property id=&quot;20148&quot; value=&quot;5&quot;/&gt;&lt;property id=&quot;20300&quot; value=&quot;Slide 2 - &amp;quot;Lesson Objectives&amp;quot;&quot;/&gt;&lt;property id=&quot;20307&quot; value=&quot;262&quot;/&gt;&lt;/object&gt;&lt;object type=&quot;3&quot; unique_id=&quot;10047&quot;&gt;&lt;property id=&quot;20148&quot; value=&quot;5&quot;/&gt;&lt;property id=&quot;20300&quot; value=&quot;Slide 3 - &amp;quot;References&amp;quot;&quot;/&gt;&lt;property id=&quot;20307&quot; value=&quot;263&quot;/&gt;&lt;/object&gt;&lt;object type=&quot;3&quot; unique_id=&quot;10048&quot;&gt;&lt;property id=&quot;20148&quot; value=&quot;5&quot;/&gt;&lt;property id=&quot;20300&quot; value=&quot;Slide 4 - &amp;quot;Generate Award Override&amp;quot;&quot;/&gt;&lt;property id=&quot;20307&quot; value=&quot;264&quot;/&gt;&lt;/object&gt;&lt;object type=&quot;3&quot; unique_id=&quot;10063&quot;&gt;&lt;property id=&quot;20148&quot; value=&quot;5&quot;/&gt;&lt;property id=&quot;20300&quot; value=&quot;Slide 20 - &amp;quot;Review&amp;quot;&quot;/&gt;&lt;property id=&quot;20307&quot; value=&quot;280&quot;/&gt;&lt;/object&gt;&lt;object type=&quot;3&quot; unique_id=&quot;10268&quot;&gt;&lt;property id=&quot;20148&quot; value=&quot;5&quot;/&gt;&lt;property id=&quot;20300&quot; value=&quot;Slide 5 - &amp;quot;Possible Reasons to use the GAO Function&amp;quot;&quot;/&gt;&lt;property id=&quot;20307&quot; value=&quot;281&quot;/&gt;&lt;/object&gt;&lt;object type=&quot;3&quot; unique_id=&quot;10269&quot;&gt;&lt;property id=&quot;20148&quot; value=&quot;5&quot;/&gt;&lt;property id=&quot;20300&quot; value=&quot;Slide 6 - &amp;quot;Caution when using GAO Function&amp;quot;&quot;/&gt;&lt;property id=&quot;20307&quot; value=&quot;282&quot;/&gt;&lt;/object&gt;&lt;object type=&quot;3&quot; unique_id=&quot;10306&quot;&gt;&lt;property id=&quot;20148&quot; value=&quot;5&quot;/&gt;&lt;property id=&quot;20300&quot; value=&quot;Slide 7 - &amp;quot;Processing an Award using GAO&amp;quot;&quot;/&gt;&lt;property id=&quot;20307&quot; value=&quot;283&quot;/&gt;&lt;/object&gt;&lt;object type=&quot;3&quot; unique_id=&quot;10307&quot;&gt;&lt;property id=&quot;20148&quot; value=&quot;5&quot;/&gt;&lt;property id=&quot;20300&quot; value=&quot;Slide 8 - &amp;quot;Processing an Award using GAO (cont)&amp;quot;&quot;/&gt;&lt;property id=&quot;20307&quot; value=&quot;285&quot;/&gt;&lt;/object&gt;&lt;object type=&quot;3&quot; unique_id=&quot;10308&quot;&gt;&lt;property id=&quot;20148&quot; value=&quot;5&quot;/&gt;&lt;property id=&quot;20300&quot; value=&quot;Slide 9 - &amp;quot;Processing an Award using GAO (cont)&amp;quot;&quot;/&gt;&lt;property id=&quot;20307&quot; value=&quot;286&quot;/&gt;&lt;/object&gt;&lt;object type=&quot;3&quot; unique_id=&quot;10309&quot;&gt;&lt;property id=&quot;20148&quot; value=&quot;5&quot;/&gt;&lt;property id=&quot;20300&quot; value=&quot;Slide 10 - &amp;quot;Copy Award Lines in GAO&amp;quot;&quot;/&gt;&lt;property id=&quot;20307&quot; value=&quot;287&quot;/&gt;&lt;/object&gt;&lt;object type=&quot;3&quot; unique_id=&quot;10310&quot;&gt;&lt;property id=&quot;20148&quot; value=&quot;5&quot;/&gt;&lt;property id=&quot;20300&quot; value=&quot;Slide 11 - &amp;quot;GAO Actions Function&amp;quot;&quot;/&gt;&lt;property id=&quot;20307&quot; value=&quot;288&quot;/&gt;&lt;/object&gt;&lt;object type=&quot;3&quot; unique_id=&quot;10311&quot;&gt;&lt;property id=&quot;20148&quot; value=&quot;5&quot;/&gt;&lt;property id=&quot;20300&quot; value=&quot;Slide 12 - &amp;quot;GAO Worksheet&amp;quot;&quot;/&gt;&lt;property id=&quot;20307&quot; value=&quot;289&quot;/&gt;&lt;/object&gt;&lt;object type=&quot;3&quot; unique_id=&quot;10312&quot;&gt;&lt;property id=&quot;20148&quot; value=&quot;5&quot;/&gt;&lt;property id=&quot;20300&quot; value=&quot;Slide 13 - &amp;quot;Adding an Award Line in GAO&amp;quot;&quot;/&gt;&lt;property id=&quot;20307&quot; value=&quot;291&quot;/&gt;&lt;/object&gt;&lt;object type=&quot;3&quot; unique_id=&quot;10313&quot;&gt;&lt;property id=&quot;20148&quot; value=&quot;5&quot;/&gt;&lt;property id=&quot;20300&quot; value=&quot;Slide 14 - &amp;quot;Adding an Award Line in GAO (cont)&amp;quot;&quot;/&gt;&lt;property id=&quot;20307&quot; value=&quot;290&quot;/&gt;&lt;/object&gt;&lt;object type=&quot;3&quot; unique_id=&quot;10314&quot;&gt;&lt;property id=&quot;20148&quot; value=&quot;5&quot;/&gt;&lt;property id=&quot;20300&quot; value=&quot;Slide 15 - &amp;quot;Adding an Award Line in GAO (cont)&amp;quot;&quot;/&gt;&lt;property id=&quot;20307&quot; value=&quot;292&quot;/&gt;&lt;/object&gt;&lt;object type=&quot;3&quot; unique_id=&quot;10315&quot;&gt;&lt;property id=&quot;20148&quot; value=&quot;5&quot;/&gt;&lt;property id=&quot;20300&quot; value=&quot;Slide 16 - &amp;quot;Proposed Award Screen&amp;quot;&quot;/&gt;&lt;property id=&quot;20307&quot; value=&quot;293&quot;/&gt;&lt;/object&gt;&lt;object type=&quot;3&quot; unique_id=&quot;10316&quot;&gt;&lt;property id=&quot;20148&quot; value=&quot;5&quot;/&gt;&lt;property id=&quot;20300&quot; value=&quot;Slide 17 - &amp;quot;Deleting Award Lines and Purging GAO Worksheets&amp;quot;&quot;/&gt;&lt;property id=&quot;20307&quot; value=&quot;294&quot;/&gt;&lt;/object&gt;&lt;object type=&quot;3&quot; unique_id=&quot;10317&quot;&gt;&lt;property id=&quot;20148&quot; value=&quot;5&quot;/&gt;&lt;property id=&quot;20300&quot; value=&quot;Slide 18 - &amp;quot;Reverting GAO Worksheets&amp;quot;&quot;/&gt;&lt;property id=&quot;20307&quot; value=&quot;295&quot;/&gt;&lt;/object&gt;&lt;object type=&quot;3&quot; unique_id=&quot;10318&quot;&gt;&lt;property id=&quot;20148&quot; value=&quot;5&quot;/&gt;&lt;property id=&quot;20300&quot; value=&quot;Slide 19 - &amp;quot;Summary&amp;quot;&quot;/&gt;&lt;property id=&quot;20307&quot; value=&quot;296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3&quot;/&gt;&lt;lineCharCount val=&quot;12&quot;/&gt;&lt;lineCharCount val=&quot;13&quot;/&gt;&lt;lineCharCount val=&quot;1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5&quot;/&gt;&lt;lineCharCount val=&quot;33&quot;/&gt;&lt;/TableIndex&gt;&lt;/ShapeTextInfo&gt;"/>
  <p:tag name="PRESENTER_DUMMYTAG" val="&lt;DummyForForceWrite&gt;&lt;/DummyForForceWrite&gt;"/>
  <p:tag name="HTML_SHAPEINFO" val="&lt;ThreeDShapeInfo&gt;&lt;uuid val=&quot;{04959A33-8F31-4006-BFC8-0212F44C65DE}&quot;/&gt;&lt;isInvalidForFieldText val=&quot;0&quot;/&gt;&lt;Image&gt;&lt;filename val=&quot;C:\Users\VBADENHolcoJ\AppData\Local\Temp\1\CP928014069199Session\CPTrustFolder928014069199\PPTImport928014258569\data\asimages\{04959A33-8F31-4006-BFC8-0212F44C65DE}_1.png&quot;/&gt;&lt;left val=&quot;71&quot;/&gt;&lt;top val=&quot;288&quot;/&gt;&lt;width val=&quot;817&quot;/&gt;&lt;height val=&quot;13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847EAA79-D05E-4C96-8BAE-4D0C80277683}&quot;/&gt;&lt;isInvalidForFieldText val=&quot;0&quot;/&gt;&lt;Image&gt;&lt;filename val=&quot;C:\Users\VBADENHolcoJ\AppData\Local\Temp\1\CP928014069199Session\CPTrustFolder928014069199\PPTImport928014258569\data\asimages\{847EAA79-D05E-4C96-8BAE-4D0C80277683}_1.png&quot;/&gt;&lt;left val=&quot;71&quot;/&gt;&lt;top val=&quot;492&quot;/&gt;&lt;width val=&quot;249&quot;/&gt;&lt;height val=&quot;94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DUMMYTAG" val="&lt;DummyForForceWrite&gt;&lt;/DummyForForceWrite&gt;"/>
  <p:tag name="HTML_SHAPEINFO" val="&lt;ThreeDShapeInfo&gt;&lt;uuid val=&quot;{D99E641D-459A-4946-B21A-111331ABAA21}&quot;/&gt;&lt;isInvalidForFieldText val=&quot;0&quot;/&gt;&lt;Image&gt;&lt;filename val=&quot;C:\Users\VBADENHolcoJ\AppData\Local\Temp\1\CP928014069199Session\CPTrustFolder928014069199\PPTImport928014258569\data\asimages\{D99E641D-459A-4946-B21A-111331ABAA21}_1.png&quot;/&gt;&lt;left val=&quot;639&quot;/&gt;&lt;top val=&quot;491&quot;/&gt;&lt;width val=&quot;249&quot;/&gt;&lt;height val=&quot;92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284E4D8E-D035-4901-94E1-3125911FD1D3}&quot;/&gt;&lt;isInvalidForFieldText val=&quot;0&quot;/&gt;&lt;Image&gt;&lt;filename val=&quot;C:\Users\VBADENHolcoJ\AppData\Local\Temp\1\CP928014069199Session\CPTrustFolder928014069199\PPTImport928014258569\data\asimages\{284E4D8E-D035-4901-94E1-3125911FD1D3}_2.png&quot;/&gt;&lt;left val=&quot;0&quot;/&gt;&lt;top val=&quot;76&quot;/&gt;&lt;width val=&quot;961&quot;/&gt;&lt;height val=&quot;12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36&quot;/&gt;&lt;lineCharCount val=&quot;37&quot;/&gt;&lt;lineCharCount val=&quot;64&quot;/&gt;&lt;lineCharCount val=&quot;5&quot;/&gt;&lt;lineCharCount val=&quot;66&quot;/&gt;&lt;lineCharCount val=&quot;32&quot;/&gt;&lt;lineCharCount val=&quot;63&quot;/&gt;&lt;/TableIndex&gt;&lt;/ShapeTextInfo&gt;"/>
  <p:tag name="HTML_SHAPEINFO" val="&lt;ThreeDShapeInfo&gt;&lt;uuid val=&quot;{3B02B014-2DFE-4B89-BE1D-F1B790BBCA4E}&quot;/&gt;&lt;isInvalidForFieldText val=&quot;0&quot;/&gt;&lt;Image&gt;&lt;filename val=&quot;C:\Users\VBADENHolcoJ\AppData\Local\Temp\1\CP928014069199Session\CPTrustFolder928014069199\PPTImport928014258569\data\asimages\{3B02B014-2DFE-4B89-BE1D-F1B790BBCA4E}_2.png&quot;/&gt;&lt;left val=&quot;42&quot;/&gt;&lt;top val=&quot;208&quot;/&gt;&lt;width val=&quot;870&quot;/&gt;&lt;height val=&quot;41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EA8A1C8-80D6-4AF2-BA15-7B78ECFEC0EA}&quot;/&gt;&lt;isInvalidForFieldText val=&quot;0&quot;/&gt;&lt;Image&gt;&lt;filename val=&quot;C:\Users\VBADENHolcoJ\AppData\Local\Temp\1\CP928014069199Session\CPTrustFolder928014069199\PPTImport928014258569\data\asimages\{3EA8A1C8-80D6-4AF2-BA15-7B78ECFEC0EA}_2.png&quot;/&gt;&lt;left val=&quot;727&quot;/&gt;&lt;top val=&quot;687&quot;/&gt;&lt;width val=&quot;226&quot;/&gt;&lt;height val=&quot;4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9D5C93B9-8495-4CC6-AFF8-E5C9774EED3C}&quot;/&gt;&lt;isInvalidForFieldText val=&quot;0&quot;/&gt;&lt;Image&gt;&lt;filename val=&quot;C:\Users\VBADENHolcoJ\AppData\Local\Temp\1\CP928014069199Session\CPTrustFolder928014069199\PPTImport928014258569\data\asimages\{9D5C93B9-8495-4CC6-AFF8-E5C9774EED3C}_3.png&quot;/&gt;&lt;left val=&quot;0&quot;/&gt;&lt;top val=&quot;76&quot;/&gt;&lt;width val=&quot;961&quot;/&gt;&lt;height val=&quot;122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0&quot;/&gt;&lt;lineCharCount val=&quot;1&quot;/&gt;&lt;lineCharCount val=&quot;17&quot;/&gt;&lt;lineCharCount val=&quot;1&quot;/&gt;&lt;lineCharCount val=&quot;28&quot;/&gt;&lt;/TableIndex&gt;&lt;/ShapeTextInfo&gt;"/>
  <p:tag name="HTML_SHAPEINFO" val="&lt;ThreeDShapeInfo&gt;&lt;uuid val=&quot;{17314F31-8AB8-4C37-A27B-0D31F0A58B93}&quot;/&gt;&lt;isInvalidForFieldText val=&quot;0&quot;/&gt;&lt;Image&gt;&lt;filename val=&quot;C:\Users\VBADENHolcoJ\AppData\Local\Temp\1\CP928014069199Session\CPTrustFolder928014069199\PPTImport928014258569\data\asimages\{17314F31-8AB8-4C37-A27B-0D31F0A58B93}_3.png&quot;/&gt;&lt;left val=&quot;81&quot;/&gt;&lt;top val=&quot;212&quot;/&gt;&lt;width val=&quot;792&quot;/&gt;&lt;height val=&quot;41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520261E1-7D09-406B-9A68-CD1A7047D573}&quot;/&gt;&lt;isInvalidForFieldText val=&quot;0&quot;/&gt;&lt;Image&gt;&lt;filename val=&quot;C:\Users\VBADENHolcoJ\AppData\Local\Temp\1\CP928014069199Session\CPTrustFolder928014069199\PPTImport928014258569\data\asimages\{520261E1-7D09-406B-9A68-CD1A7047D573}_3.png&quot;/&gt;&lt;left val=&quot;727&quot;/&gt;&lt;top val=&quot;687&quot;/&gt;&lt;width val=&quot;226&quot;/&gt;&lt;height val=&quot;45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5D5B9D49-163B-4F26-B16A-B26DDEB92DBE}&quot;/&gt;&lt;isInvalidForFieldText val=&quot;0&quot;/&gt;&lt;Image&gt;&lt;filename val=&quot;C:\Users\VBADENHolcoJ\AppData\Local\Temp\1\CP928014069199Session\CPTrustFolder928014069199\PPTImport928014258569\data\asimages\{5D5B9D49-163B-4F26-B16A-B26DDEB92DBE}_15.png&quot;/&gt;&lt;left val=&quot;0&quot;/&gt;&lt;top val=&quot;0&quot;/&gt;&lt;width val=&quot;1&quot;/&gt;&lt;height val=&quot;1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1521285-9D55-499B-B008-F49778517EEA}&quot;/&gt;&lt;isInvalidForFieldText val=&quot;0&quot;/&gt;&lt;Image&gt;&lt;filename val=&quot;C:\Users\VBADENHolcoJ\AppData\Local\Temp\1\CP928014069199Session\CPTrustFolder928014069199\PPTImport928014258569\data\asimages\{51521285-9D55-499B-B008-F49778517EEA}_15.png&quot;/&gt;&lt;left val=&quot;727&quot;/&gt;&lt;top val=&quot;687&quot;/&gt;&lt;width val=&quot;226&quot;/&gt;&lt;height val=&quot;45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9544C18B-9DB6-44B6-9BEA-2D905027720A}&quot;/&gt;&lt;isInvalidForFieldText val=&quot;0&quot;/&gt;&lt;Image&gt;&lt;filename val=&quot;C:\Users\VBADENHolcoJ\AppData\Local\Temp\1\CP928014069199Session\CPTrustFolder928014069199\PPTImport928014258569\data\asimages\{9544C18B-9DB6-44B6-9BEA-2D905027720A}_15.png&quot;/&gt;&lt;left val=&quot;0&quot;/&gt;&lt;top val=&quot;272&quot;/&gt;&lt;width val=&quot;961&quot;/&gt;&lt;height val=&quot;203&quot;/&gt;&lt;hasText val=&quot;1&quot;/&gt;&lt;/Image&gt;&lt;/ThreeDShapeInfo&gt;"/>
</p:tagLst>
</file>

<file path=ppt/theme/theme1.xml><?xml version="1.0" encoding="utf-8"?>
<a:theme xmlns:a="http://schemas.openxmlformats.org/drawingml/2006/main" name="VA Design Style Theme 2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Design Style Theme 2" id="{C5BD25DC-0143-4CCF-A545-73E8ADC613D3}" vid="{5E701D01-C0B6-4B5B-8490-637E8CC6B9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Category xmlns="77dce447-0566-47ff-8c07-c9b85fda5322">Non-Rating VSR ISD Review</Document_x0020_Category>
    <Task_x0020_Status xmlns="b64ba0c6-cbc7-4b8a-8400-04e73b36eec3">117</Task_x0020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4510ECF943B2439F08A0B15BBF2A24" ma:contentTypeVersion="5" ma:contentTypeDescription="Create a new document." ma:contentTypeScope="" ma:versionID="949aee1b2310784c7b2710851433f1ad">
  <xsd:schema xmlns:xsd="http://www.w3.org/2001/XMLSchema" xmlns:xs="http://www.w3.org/2001/XMLSchema" xmlns:p="http://schemas.microsoft.com/office/2006/metadata/properties" xmlns:ns2="77dce447-0566-47ff-8c07-c9b85fda5322" xmlns:ns3="b64ba0c6-cbc7-4b8a-8400-04e73b36eec3" xmlns:ns4="c13a68cb-816a-4054-99ff-2c26efa9c4e4" targetNamespace="http://schemas.microsoft.com/office/2006/metadata/properties" ma:root="true" ma:fieldsID="0fa04cf0b0c60143c07bea34e14d4e7d" ns2:_="" ns3:_="" ns4:_="">
    <xsd:import namespace="77dce447-0566-47ff-8c07-c9b85fda5322"/>
    <xsd:import namespace="b64ba0c6-cbc7-4b8a-8400-04e73b36eec3"/>
    <xsd:import namespace="c13a68cb-816a-4054-99ff-2c26efa9c4e4"/>
    <xsd:element name="properties">
      <xsd:complexType>
        <xsd:sequence>
          <xsd:element name="documentManagement">
            <xsd:complexType>
              <xsd:all>
                <xsd:element ref="ns2:Document_x0020_Category"/>
                <xsd:element ref="ns3:Task_x0020_Status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dce447-0566-47ff-8c07-c9b85fda5322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8" ma:displayName="Document Category" ma:format="Dropdown" ma:internalName="Document_x0020_Category">
      <xsd:simpleType>
        <xsd:restriction base="dms:Choice">
          <xsd:enumeration value="RVSR Redesign Documents"/>
          <xsd:enumeration value="VSR Revamp Pre-D Documents"/>
          <xsd:enumeration value="VSR Revamp Post-D Documents"/>
          <xsd:enumeration value="Non-Rating VSR ISD Review"/>
          <xsd:enumeration value="TPSS Course Documents"/>
          <xsd:enumeration value="TPSS Answer Keys"/>
          <xsd:enumeration value="Challenge Course Documents"/>
          <xsd:enumeration value="VASRD"/>
          <xsd:enumeration value="After Challenge Training (ACT)"/>
          <xsd:enumeration value="National Training Curriculum (NTC)"/>
          <xsd:enumeration value="TPSS Projec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4ba0c6-cbc7-4b8a-8400-04e73b36eec3" elementFormDefault="qualified">
    <xsd:import namespace="http://schemas.microsoft.com/office/2006/documentManagement/types"/>
    <xsd:import namespace="http://schemas.microsoft.com/office/infopath/2007/PartnerControls"/>
    <xsd:element name="Task_x0020_Status" ma:index="9" nillable="true" ma:displayName="Task Name" ma:list="{8b93bbfd-538f-45a4-95ce-353de2191062}" ma:internalName="Task_x0020_Status" ma:readOnly="false" ma:showField="Title" ma:web="b64ba0c6-cbc7-4b8a-8400-04e73b36eec3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a68cb-816a-4054-99ff-2c26efa9c4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5E050F-F6DD-446A-BC54-722BE857956D}">
  <ds:schemaRefs>
    <ds:schemaRef ds:uri="http://purl.org/dc/elements/1.1/"/>
    <ds:schemaRef ds:uri="http://schemas.microsoft.com/office/2006/metadata/properties"/>
    <ds:schemaRef ds:uri="b64ba0c6-cbc7-4b8a-8400-04e73b36eec3"/>
    <ds:schemaRef ds:uri="http://schemas.openxmlformats.org/package/2006/metadata/core-properties"/>
    <ds:schemaRef ds:uri="77dce447-0566-47ff-8c07-c9b85fda5322"/>
    <ds:schemaRef ds:uri="http://purl.org/dc/terms/"/>
    <ds:schemaRef ds:uri="http://schemas.microsoft.com/office/2006/documentManagement/types"/>
    <ds:schemaRef ds:uri="http://schemas.microsoft.com/office/infopath/2007/PartnerControls"/>
    <ds:schemaRef ds:uri="c13a68cb-816a-4054-99ff-2c26efa9c4e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143B51A-9827-4EDA-965A-32E42CA2F0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dce447-0566-47ff-8c07-c9b85fda5322"/>
    <ds:schemaRef ds:uri="b64ba0c6-cbc7-4b8a-8400-04e73b36eec3"/>
    <ds:schemaRef ds:uri="c13a68cb-816a-4054-99ff-2c26efa9c4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 Design Style Theme 2</Template>
  <TotalTime>8057</TotalTime>
  <Words>1602</Words>
  <Application>Microsoft Office PowerPoint</Application>
  <PresentationFormat>On-screen Show (4:3)</PresentationFormat>
  <Paragraphs>252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Tahoma</vt:lpstr>
      <vt:lpstr>Times New Roman</vt:lpstr>
      <vt:lpstr>Verdana</vt:lpstr>
      <vt:lpstr>VA Design Style Theme 2</vt:lpstr>
      <vt:lpstr>Generate Award Override (GAO) and  Gross and Net Rate Adjustments</vt:lpstr>
      <vt:lpstr>Lesson Objectives</vt:lpstr>
      <vt:lpstr>References</vt:lpstr>
      <vt:lpstr>Generate Award Override (GAO)</vt:lpstr>
      <vt:lpstr>Possible Reasons to use the GAO Function</vt:lpstr>
      <vt:lpstr>Caution when using GAO Function</vt:lpstr>
      <vt:lpstr>Processing an Award using GAO</vt:lpstr>
      <vt:lpstr>Processing an Award using GAO (cont.)</vt:lpstr>
      <vt:lpstr>Processing an Award using GAO (cont.)</vt:lpstr>
      <vt:lpstr>Copy Award Lines in GAO</vt:lpstr>
      <vt:lpstr>GAO Actions Function</vt:lpstr>
      <vt:lpstr>GAO Worksheet</vt:lpstr>
      <vt:lpstr>Adding an Award Line in GAO</vt:lpstr>
      <vt:lpstr>Adding an Award Line in GAO (cont.)</vt:lpstr>
      <vt:lpstr>Adding an Award Line in GAO (cont.)</vt:lpstr>
      <vt:lpstr>Proposed Award Screen</vt:lpstr>
      <vt:lpstr>Deleting Award Lines and Purging GAO Worksheets</vt:lpstr>
      <vt:lpstr>Reverting GAO Worksheets</vt:lpstr>
      <vt:lpstr>Other Adjustments in VBMS-A</vt:lpstr>
      <vt:lpstr>Add to Gross Rate</vt:lpstr>
      <vt:lpstr>Replace Gross Rate</vt:lpstr>
      <vt:lpstr>Preserve Net Rate</vt:lpstr>
      <vt:lpstr>Location Within VBMS-A</vt:lpstr>
      <vt:lpstr>Location Within VBMS-A (cont.)</vt:lpstr>
      <vt:lpstr>Location Within VBMS-A (cont.)</vt:lpstr>
      <vt:lpstr>Location Within VBMS-A (cont.)</vt:lpstr>
      <vt:lpstr>Location Within VBMS-A (cont.)</vt:lpstr>
      <vt:lpstr>Summary</vt:lpstr>
      <vt:lpstr>Review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Generate Award Override (GAO) and Gross and Net Rate Adjustments PowerPoint Presentation</dc:title>
  <dc:subject>VSR, AQRS</dc:subject>
  <dc:creator>Department of Veterans Affairs, Veterans Benefits Administration, Compensation Service, STAFF</dc:creator>
  <cp:keywords/>
  <dc:description/>
  <cp:lastModifiedBy>Kathy Poole</cp:lastModifiedBy>
  <cp:revision>701</cp:revision>
  <dcterms:created xsi:type="dcterms:W3CDTF">2014-04-30T02:32:11Z</dcterms:created>
  <dcterms:modified xsi:type="dcterms:W3CDTF">2020-07-28T15:59:46Z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0x0101000A4510ECF943B2439F08A0B15BBF2A24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  <property fmtid="{D5CDD505-2E9C-101B-9397-08002B2CF9AE}" pid="10" name="_dlc_DocIdItemGuid">
    <vt:lpwstr>0e51e03e-5f32-436c-a902-297410b2b273</vt:lpwstr>
  </property>
</Properties>
</file>