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9.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0.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6.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7.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8.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9.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45"/>
  </p:notesMasterIdLst>
  <p:handoutMasterIdLst>
    <p:handoutMasterId r:id="rId46"/>
  </p:handoutMasterIdLst>
  <p:sldIdLst>
    <p:sldId id="261" r:id="rId5"/>
    <p:sldId id="262" r:id="rId6"/>
    <p:sldId id="283" r:id="rId7"/>
    <p:sldId id="263" r:id="rId8"/>
    <p:sldId id="284" r:id="rId9"/>
    <p:sldId id="264" r:id="rId10"/>
    <p:sldId id="285" r:id="rId11"/>
    <p:sldId id="286" r:id="rId12"/>
    <p:sldId id="299" r:id="rId13"/>
    <p:sldId id="287" r:id="rId14"/>
    <p:sldId id="288" r:id="rId15"/>
    <p:sldId id="300" r:id="rId16"/>
    <p:sldId id="289" r:id="rId17"/>
    <p:sldId id="290" r:id="rId18"/>
    <p:sldId id="291" r:id="rId19"/>
    <p:sldId id="292" r:id="rId20"/>
    <p:sldId id="293" r:id="rId21"/>
    <p:sldId id="294" r:id="rId22"/>
    <p:sldId id="295" r:id="rId23"/>
    <p:sldId id="296" r:id="rId24"/>
    <p:sldId id="297" r:id="rId25"/>
    <p:sldId id="298"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280"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5" autoAdjust="0"/>
    <p:restoredTop sz="93767" autoAdjust="0"/>
  </p:normalViewPr>
  <p:slideViewPr>
    <p:cSldViewPr snapToGrid="0">
      <p:cViewPr varScale="1">
        <p:scale>
          <a:sx n="110" d="100"/>
          <a:sy n="110" d="100"/>
        </p:scale>
        <p:origin x="122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vans, James, VBABALT\ACAD" userId="d804af50-c2c6-4b66-abe0-70fda5f99ab7" providerId="ADAL" clId="{9473741C-30E2-4DA9-B830-AB514313E80D}"/>
    <pc:docChg chg="modSld">
      <pc:chgData name="Givans, James, VBABALT\ACAD" userId="d804af50-c2c6-4b66-abe0-70fda5f99ab7" providerId="ADAL" clId="{9473741C-30E2-4DA9-B830-AB514313E80D}" dt="2020-07-22T19:08:57.399" v="5" actId="20577"/>
      <pc:docMkLst>
        <pc:docMk/>
      </pc:docMkLst>
      <pc:sldChg chg="modSp">
        <pc:chgData name="Givans, James, VBABALT\ACAD" userId="d804af50-c2c6-4b66-abe0-70fda5f99ab7" providerId="ADAL" clId="{9473741C-30E2-4DA9-B830-AB514313E80D}" dt="2020-07-22T19:08:57.399" v="5" actId="20577"/>
        <pc:sldMkLst>
          <pc:docMk/>
          <pc:sldMk cId="734225823" sldId="313"/>
        </pc:sldMkLst>
        <pc:spChg chg="mod">
          <ac:chgData name="Givans, James, VBABALT\ACAD" userId="d804af50-c2c6-4b66-abe0-70fda5f99ab7" providerId="ADAL" clId="{9473741C-30E2-4DA9-B830-AB514313E80D}" dt="2020-07-22T19:08:57.399" v="5" actId="20577"/>
          <ac:spMkLst>
            <pc:docMk/>
            <pc:sldMk cId="734225823" sldId="313"/>
            <ac:spMk id="5734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7/24/2020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7/24/2020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dirty="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xfrm>
            <a:off x="533400" y="4345587"/>
            <a:ext cx="5791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167022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15551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372632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136879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2935259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2718764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1510649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2381473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1013861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347408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2</a:t>
            </a:fld>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353183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85916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3217800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3497606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1913789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4280179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3988369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4287495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3055937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15829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3</a:t>
            </a:fld>
            <a:endParaRPr lang="en-US" altLang="en-US" sz="1200" dirty="0"/>
          </a:p>
        </p:txBody>
      </p:sp>
    </p:spTree>
    <p:extLst>
      <p:ext uri="{BB962C8B-B14F-4D97-AF65-F5344CB8AC3E}">
        <p14:creationId xmlns:p14="http://schemas.microsoft.com/office/powerpoint/2010/main" val="1351464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1660152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dirty="0"/>
          </a:p>
        </p:txBody>
      </p:sp>
    </p:spTree>
    <p:extLst>
      <p:ext uri="{BB962C8B-B14F-4D97-AF65-F5344CB8AC3E}">
        <p14:creationId xmlns:p14="http://schemas.microsoft.com/office/powerpoint/2010/main" val="318032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dirty="0"/>
          </a:p>
        </p:txBody>
      </p:sp>
    </p:spTree>
    <p:extLst>
      <p:ext uri="{BB962C8B-B14F-4D97-AF65-F5344CB8AC3E}">
        <p14:creationId xmlns:p14="http://schemas.microsoft.com/office/powerpoint/2010/main" val="2822867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33</a:t>
            </a:fld>
            <a:endParaRPr lang="en-US" dirty="0"/>
          </a:p>
        </p:txBody>
      </p:sp>
    </p:spTree>
    <p:extLst>
      <p:ext uri="{BB962C8B-B14F-4D97-AF65-F5344CB8AC3E}">
        <p14:creationId xmlns:p14="http://schemas.microsoft.com/office/powerpoint/2010/main" val="2619707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34</a:t>
            </a:fld>
            <a:endParaRPr lang="en-US" dirty="0"/>
          </a:p>
        </p:txBody>
      </p:sp>
    </p:spTree>
    <p:extLst>
      <p:ext uri="{BB962C8B-B14F-4D97-AF65-F5344CB8AC3E}">
        <p14:creationId xmlns:p14="http://schemas.microsoft.com/office/powerpoint/2010/main" val="2429161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35</a:t>
            </a:fld>
            <a:endParaRPr lang="en-US" dirty="0"/>
          </a:p>
        </p:txBody>
      </p:sp>
    </p:spTree>
    <p:extLst>
      <p:ext uri="{BB962C8B-B14F-4D97-AF65-F5344CB8AC3E}">
        <p14:creationId xmlns:p14="http://schemas.microsoft.com/office/powerpoint/2010/main" val="1579454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36</a:t>
            </a:fld>
            <a:endParaRPr lang="en-US" dirty="0"/>
          </a:p>
        </p:txBody>
      </p:sp>
    </p:spTree>
    <p:extLst>
      <p:ext uri="{BB962C8B-B14F-4D97-AF65-F5344CB8AC3E}">
        <p14:creationId xmlns:p14="http://schemas.microsoft.com/office/powerpoint/2010/main" val="3718368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37</a:t>
            </a:fld>
            <a:endParaRPr lang="en-US" dirty="0"/>
          </a:p>
        </p:txBody>
      </p:sp>
    </p:spTree>
    <p:extLst>
      <p:ext uri="{BB962C8B-B14F-4D97-AF65-F5344CB8AC3E}">
        <p14:creationId xmlns:p14="http://schemas.microsoft.com/office/powerpoint/2010/main" val="3080481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38</a:t>
            </a:fld>
            <a:endParaRPr lang="en-US" dirty="0"/>
          </a:p>
        </p:txBody>
      </p:sp>
    </p:spTree>
    <p:extLst>
      <p:ext uri="{BB962C8B-B14F-4D97-AF65-F5344CB8AC3E}">
        <p14:creationId xmlns:p14="http://schemas.microsoft.com/office/powerpoint/2010/main" val="4017168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39</a:t>
            </a:fld>
            <a:endParaRPr lang="en-US" dirty="0"/>
          </a:p>
        </p:txBody>
      </p:sp>
    </p:spTree>
    <p:extLst>
      <p:ext uri="{BB962C8B-B14F-4D97-AF65-F5344CB8AC3E}">
        <p14:creationId xmlns:p14="http://schemas.microsoft.com/office/powerpoint/2010/main" val="7257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4</a:t>
            </a:fld>
            <a:endParaRPr lang="en-US"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b="0" dirty="0">
              <a:solidFill>
                <a:schemeClr val="tx1"/>
              </a:solidFill>
              <a:latin typeface="Arial" panose="020B0604020202020204" pitchFamily="34" charset="0"/>
              <a:cs typeface="Arial" panose="020B0604020202020204" pitchFamily="34" charset="0"/>
            </a:endParaRP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40</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5</a:t>
            </a:fld>
            <a:endParaRPr lang="en-US" altLang="en-US" sz="1200" dirty="0"/>
          </a:p>
        </p:txBody>
      </p:sp>
    </p:spTree>
    <p:extLst>
      <p:ext uri="{BB962C8B-B14F-4D97-AF65-F5344CB8AC3E}">
        <p14:creationId xmlns:p14="http://schemas.microsoft.com/office/powerpoint/2010/main" val="401882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417359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413475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245486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585800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32.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4.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3.png"/><Relationship Id="rId5" Type="http://schemas.openxmlformats.org/officeDocument/2006/relationships/notesSlide" Target="../notesSlides/notesSlide33.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6.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5.png"/><Relationship Id="rId5" Type="http://schemas.openxmlformats.org/officeDocument/2006/relationships/notesSlide" Target="../notesSlides/notesSlide34.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18.xml"/><Relationship Id="rId7" Type="http://schemas.openxmlformats.org/officeDocument/2006/relationships/image" Target="../media/image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35.xml"/><Relationship Id="rId5" Type="http://schemas.openxmlformats.org/officeDocument/2006/relationships/slideLayout" Target="../slideLayouts/slideLayout3.xml"/><Relationship Id="rId4" Type="http://schemas.openxmlformats.org/officeDocument/2006/relationships/tags" Target="../tags/tag119.xml"/></Relationships>
</file>

<file path=ppt/slides/_rels/slide36.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36.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37.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39.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altLang="en-US" dirty="0"/>
              <a:t>Determining Parental Dependency </a:t>
            </a:r>
            <a:br>
              <a:rPr lang="en-US" altLang="en-US" dirty="0"/>
            </a:br>
            <a:r>
              <a:rPr lang="en-US" altLang="en-US" dirty="0"/>
              <a:t>for Disability Compensation</a:t>
            </a:r>
            <a:endParaRPr lang="en-US" sz="4800" i="1" dirty="0">
              <a:solidFill>
                <a:srgbClr val="003366"/>
              </a:solidFill>
              <a:latin typeface="Verdana" pitchFamily="34" charset="0"/>
            </a:endParaRP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April 2020</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Required Forms</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460975" cy="4444106"/>
          </a:xfrm>
        </p:spPr>
        <p:txBody>
          <a:bodyPr>
            <a:normAutofit lnSpcReduction="10000"/>
          </a:bodyPr>
          <a:lstStyle/>
          <a:p>
            <a:pPr marL="0" indent="0">
              <a:buNone/>
            </a:pPr>
            <a:r>
              <a:rPr lang="en-US" altLang="en-US" sz="2000" dirty="0"/>
              <a:t>After March 24, 2015, claims for parental dependency must be submitted on a prescribed claim form:</a:t>
            </a:r>
          </a:p>
          <a:p>
            <a:r>
              <a:rPr lang="en-US" altLang="en-US" dirty="0"/>
              <a:t>VA Form 21P-509, </a:t>
            </a:r>
            <a:r>
              <a:rPr lang="en-US" altLang="en-US" i="1" dirty="0"/>
              <a:t>Statement of Dependency of Parent(s)</a:t>
            </a:r>
          </a:p>
          <a:p>
            <a:pPr marL="0" indent="0">
              <a:buNone/>
            </a:pPr>
            <a:endParaRPr lang="en-US" altLang="en-US" sz="2000" dirty="0"/>
          </a:p>
          <a:p>
            <a:pPr marL="0" indent="0">
              <a:buNone/>
            </a:pPr>
            <a:r>
              <a:rPr lang="en-US" altLang="en-US" sz="2000" dirty="0"/>
              <a:t>Other acceptable forms to initiate a claim for parental dependency include:</a:t>
            </a:r>
          </a:p>
          <a:p>
            <a:r>
              <a:rPr lang="en-US" altLang="en-US" dirty="0"/>
              <a:t>VA Form 21-686c, </a:t>
            </a:r>
            <a:r>
              <a:rPr lang="en-US" altLang="en-US" i="1" dirty="0"/>
              <a:t>Application Request to Add and/or Remove Dependents</a:t>
            </a:r>
          </a:p>
          <a:p>
            <a:r>
              <a:rPr lang="en-US" altLang="en-US" dirty="0"/>
              <a:t>VA Form 21-0538, </a:t>
            </a:r>
            <a:r>
              <a:rPr lang="en-US" altLang="en-US" i="1" dirty="0"/>
              <a:t>Mandatory Status of Dependents</a:t>
            </a:r>
          </a:p>
          <a:p>
            <a:endParaRPr lang="en-US" altLang="en-US" sz="2000" i="1" dirty="0"/>
          </a:p>
          <a:p>
            <a:pPr marL="0" indent="0">
              <a:buNone/>
            </a:pPr>
            <a:r>
              <a:rPr lang="en-US" altLang="en-US" sz="2000" dirty="0"/>
              <a:t>In all cases, VA Form 21P-509 is needed as this specific form requests the financial information needed for determining parental dependency.</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10</a:t>
            </a:fld>
            <a:endParaRPr lang="en-US" dirty="0"/>
          </a:p>
        </p:txBody>
      </p:sp>
    </p:spTree>
    <p:extLst>
      <p:ext uri="{BB962C8B-B14F-4D97-AF65-F5344CB8AC3E}">
        <p14:creationId xmlns:p14="http://schemas.microsoft.com/office/powerpoint/2010/main" val="6533648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Establishing Parental Relationship</a:t>
            </a:r>
            <a:endParaRPr lang="en-US" altLang="en-US" dirty="0">
              <a:effectLst/>
            </a:endParaRPr>
          </a:p>
        </p:txBody>
      </p:sp>
      <p:sp>
        <p:nvSpPr>
          <p:cNvPr id="57347" name="Content Placeholder 2"/>
          <p:cNvSpPr>
            <a:spLocks noGrp="1"/>
          </p:cNvSpPr>
          <p:nvPr>
            <p:ph idx="1"/>
            <p:custDataLst>
              <p:tags r:id="rId2"/>
            </p:custDataLst>
          </p:nvPr>
        </p:nvSpPr>
        <p:spPr>
          <a:xfrm>
            <a:off x="874642" y="1876425"/>
            <a:ext cx="7460975" cy="4448175"/>
          </a:xfrm>
        </p:spPr>
        <p:txBody>
          <a:bodyPr>
            <a:normAutofit/>
          </a:bodyPr>
          <a:lstStyle/>
          <a:p>
            <a:pPr marL="0" indent="0">
              <a:buNone/>
            </a:pPr>
            <a:r>
              <a:rPr lang="en-US" altLang="en-US" sz="2000" dirty="0"/>
              <a:t>There are three eligible parental relationships under the law:</a:t>
            </a:r>
          </a:p>
          <a:p>
            <a:r>
              <a:rPr lang="en-US" altLang="en-US" dirty="0"/>
              <a:t>Biological parent</a:t>
            </a:r>
          </a:p>
          <a:p>
            <a:r>
              <a:rPr lang="en-US" altLang="en-US" dirty="0"/>
              <a:t>Adoptive parent</a:t>
            </a:r>
          </a:p>
          <a:p>
            <a:r>
              <a:rPr lang="en-US" altLang="en-US" dirty="0"/>
              <a:t>Foster parent</a:t>
            </a:r>
          </a:p>
          <a:p>
            <a:endParaRPr lang="en-US" altLang="en-US" sz="2000" dirty="0"/>
          </a:p>
          <a:p>
            <a:pPr marL="0" indent="0">
              <a:buNone/>
            </a:pPr>
            <a:r>
              <a:rPr lang="en-US" altLang="en-US" sz="2000" dirty="0"/>
              <a:t>Unlike other claims for dependency in which evidentiary documents may not be required, documentary evidence </a:t>
            </a:r>
            <a:r>
              <a:rPr lang="en-US" altLang="en-US" sz="2000" i="1" dirty="0"/>
              <a:t>is required </a:t>
            </a:r>
            <a:r>
              <a:rPr lang="en-US" altLang="en-US" sz="2000" dirty="0"/>
              <a:t>to establish the legal relationship between the Veteran and their parent(s).</a:t>
            </a:r>
          </a:p>
          <a:p>
            <a:pPr marL="0" indent="0">
              <a:buNone/>
            </a:pPr>
            <a:endParaRPr lang="en-US" altLang="en-US" sz="2000" dirty="0"/>
          </a:p>
          <a:p>
            <a:pPr marL="0" indent="0">
              <a:buNone/>
            </a:pPr>
            <a:r>
              <a:rPr lang="en-US" altLang="en-US" sz="2000" dirty="0"/>
              <a:t>The type of documentary evidence needed depends on the type of parental relationship claimed.</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29266427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Establishing Parental Relationship – Biological</a:t>
            </a:r>
            <a:endParaRPr lang="en-US" altLang="en-US" dirty="0">
              <a:effectLst/>
            </a:endParaRPr>
          </a:p>
        </p:txBody>
      </p:sp>
      <p:sp>
        <p:nvSpPr>
          <p:cNvPr id="57347" name="Content Placeholder 2"/>
          <p:cNvSpPr>
            <a:spLocks noGrp="1"/>
          </p:cNvSpPr>
          <p:nvPr>
            <p:ph idx="1"/>
            <p:custDataLst>
              <p:tags r:id="rId2"/>
            </p:custDataLst>
          </p:nvPr>
        </p:nvSpPr>
        <p:spPr>
          <a:xfrm>
            <a:off x="874642" y="1876425"/>
            <a:ext cx="7460975" cy="4448175"/>
          </a:xfrm>
        </p:spPr>
        <p:txBody>
          <a:bodyPr>
            <a:normAutofit/>
          </a:bodyPr>
          <a:lstStyle/>
          <a:p>
            <a:pPr marL="0" indent="0">
              <a:buNone/>
            </a:pPr>
            <a:r>
              <a:rPr lang="en-US" altLang="en-US" sz="2000" dirty="0"/>
              <a:t>A Veteran’s relationship with their biological parent(s) must be established by documentary evidence:</a:t>
            </a:r>
          </a:p>
          <a:p>
            <a:r>
              <a:rPr lang="en-US" altLang="en-US" dirty="0"/>
              <a:t>Birth certificate showing biological parent(s), or</a:t>
            </a:r>
          </a:p>
          <a:p>
            <a:r>
              <a:rPr lang="en-US" altLang="en-US" dirty="0"/>
              <a:t>Acceptable additional evidence (M21-1 III.iii.5.F.4.c):</a:t>
            </a:r>
          </a:p>
          <a:p>
            <a:pPr lvl="2"/>
            <a:r>
              <a:rPr lang="en-US" altLang="en-US" sz="1800" dirty="0"/>
              <a:t>Certified statement – physician or midwife present at birth</a:t>
            </a:r>
          </a:p>
          <a:p>
            <a:pPr lvl="2"/>
            <a:r>
              <a:rPr lang="en-US" altLang="en-US" sz="1800" dirty="0"/>
              <a:t>Service department records establishing relationship</a:t>
            </a:r>
          </a:p>
          <a:p>
            <a:pPr lvl="2"/>
            <a:r>
              <a:rPr lang="en-US" altLang="en-US" sz="1800" dirty="0"/>
              <a:t>Hospital, school, baptismal/church records</a:t>
            </a:r>
          </a:p>
          <a:p>
            <a:pPr lvl="2"/>
            <a:r>
              <a:rPr lang="en-US" altLang="en-US" sz="1800" dirty="0"/>
              <a:t>Insurance policies</a:t>
            </a:r>
          </a:p>
          <a:p>
            <a:pPr marL="0" indent="0">
              <a:buNone/>
            </a:pPr>
            <a:endParaRPr lang="en-US" altLang="en-US" sz="2000" dirty="0"/>
          </a:p>
          <a:p>
            <a:pPr marL="0" indent="0">
              <a:buNone/>
            </a:pPr>
            <a:r>
              <a:rPr lang="en-US" altLang="en-US" sz="2000" dirty="0"/>
              <a:t>Additional evidence may be needed to support the claim, especially in cases where the biological father is not listed on the birth certificate.</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12</a:t>
            </a:fld>
            <a:endParaRPr lang="en-US" dirty="0"/>
          </a:p>
        </p:txBody>
      </p:sp>
    </p:spTree>
    <p:extLst>
      <p:ext uri="{BB962C8B-B14F-4D97-AF65-F5344CB8AC3E}">
        <p14:creationId xmlns:p14="http://schemas.microsoft.com/office/powerpoint/2010/main" val="7223016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Establishing Parental Relationship – Adoption</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460975" cy="4444106"/>
          </a:xfrm>
        </p:spPr>
        <p:txBody>
          <a:bodyPr>
            <a:normAutofit/>
          </a:bodyPr>
          <a:lstStyle/>
          <a:p>
            <a:pPr marL="0" indent="0">
              <a:buNone/>
            </a:pPr>
            <a:r>
              <a:rPr lang="en-US" altLang="en-US" sz="2000" dirty="0"/>
              <a:t>A Veteran’s relationship to their Adoptive parent must be established through documentary evidence as well:</a:t>
            </a:r>
          </a:p>
          <a:p>
            <a:r>
              <a:rPr lang="en-US" altLang="en-US" dirty="0"/>
              <a:t>Final adoption decree showing relationship</a:t>
            </a:r>
          </a:p>
          <a:p>
            <a:r>
              <a:rPr lang="en-US" altLang="en-US" dirty="0"/>
              <a:t>Secondary evidence:</a:t>
            </a:r>
          </a:p>
          <a:p>
            <a:pPr lvl="2"/>
            <a:r>
              <a:rPr lang="en-US" altLang="en-US" sz="1800" dirty="0"/>
              <a:t>A copy of Veteran’s revised birth certificate, and</a:t>
            </a:r>
          </a:p>
          <a:p>
            <a:pPr lvl="2"/>
            <a:r>
              <a:rPr lang="en-US" altLang="en-US" sz="1800" dirty="0"/>
              <a:t>Statements of at least two disinterested parties who have personal knowledge of the adoption</a:t>
            </a:r>
          </a:p>
          <a:p>
            <a:pPr marL="192882" lvl="1" indent="0">
              <a:buNone/>
            </a:pPr>
            <a:endParaRPr lang="en-US" altLang="en-US" sz="1800" dirty="0"/>
          </a:p>
          <a:p>
            <a:pPr marL="0" indent="0">
              <a:buNone/>
            </a:pPr>
            <a:r>
              <a:rPr lang="en-US" altLang="en-US" sz="2000" dirty="0"/>
              <a:t>Evidence that is </a:t>
            </a:r>
            <a:r>
              <a:rPr lang="en-US" altLang="en-US" sz="2000" b="1" dirty="0"/>
              <a:t>not</a:t>
            </a:r>
            <a:r>
              <a:rPr lang="en-US" altLang="en-US" sz="2000" dirty="0"/>
              <a:t> sufficient to establish an adoptive relationship for parental dependency:</a:t>
            </a:r>
          </a:p>
          <a:p>
            <a:r>
              <a:rPr lang="en-US" altLang="en-US" dirty="0"/>
              <a:t>Interlocutory adoption decree</a:t>
            </a:r>
          </a:p>
          <a:p>
            <a:r>
              <a:rPr lang="en-US" altLang="en-US" dirty="0"/>
              <a:t>Adoptive placement agreement</a:t>
            </a:r>
          </a:p>
          <a:p>
            <a:pPr marL="192882" lvl="1" indent="0">
              <a:buNone/>
            </a:pPr>
            <a:endParaRPr lang="en-US" altLang="en-US" sz="18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13354277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Establishing Parental Relationship – Foster</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460975" cy="4863206"/>
          </a:xfrm>
        </p:spPr>
        <p:txBody>
          <a:bodyPr>
            <a:normAutofit/>
          </a:bodyPr>
          <a:lstStyle/>
          <a:p>
            <a:pPr marL="0" indent="0">
              <a:buNone/>
            </a:pPr>
            <a:r>
              <a:rPr lang="en-US" altLang="en-US" sz="2000" dirty="0"/>
              <a:t>The term </a:t>
            </a:r>
            <a:r>
              <a:rPr lang="en-US" altLang="en-US" sz="2000" i="1" dirty="0"/>
              <a:t>foster parent </a:t>
            </a:r>
            <a:r>
              <a:rPr lang="en-US" altLang="en-US" sz="2000" dirty="0"/>
              <a:t>is defined by VA as a person who stands in place of a Veteran’s parent (</a:t>
            </a:r>
            <a:r>
              <a:rPr lang="en-US" altLang="en-US" sz="2000" i="1" dirty="0"/>
              <a:t>in loco parentis</a:t>
            </a:r>
            <a:r>
              <a:rPr lang="en-US" altLang="en-US" sz="2000" dirty="0"/>
              <a:t>) for a continuous period of at least one year.</a:t>
            </a:r>
          </a:p>
          <a:p>
            <a:r>
              <a:rPr lang="en-US" altLang="en-US" dirty="0"/>
              <a:t>The one year period must:</a:t>
            </a:r>
          </a:p>
          <a:p>
            <a:pPr lvl="2"/>
            <a:r>
              <a:rPr lang="en-US" altLang="en-US" sz="1800" dirty="0"/>
              <a:t>start before the Veteran’s 21</a:t>
            </a:r>
            <a:r>
              <a:rPr lang="en-US" altLang="en-US" sz="1800" baseline="30000" dirty="0"/>
              <a:t>st</a:t>
            </a:r>
            <a:r>
              <a:rPr lang="en-US" altLang="en-US" sz="1800" dirty="0"/>
              <a:t> birthday, and</a:t>
            </a:r>
          </a:p>
          <a:p>
            <a:pPr lvl="2"/>
            <a:r>
              <a:rPr lang="en-US" altLang="en-US" sz="1800" dirty="0"/>
              <a:t>continue for one year before the Veteran entered active duty</a:t>
            </a:r>
          </a:p>
          <a:p>
            <a:r>
              <a:rPr lang="en-US" altLang="en-US" dirty="0"/>
              <a:t>The one year period may end after the Veteran’s 21</a:t>
            </a:r>
            <a:r>
              <a:rPr lang="en-US" altLang="en-US" baseline="30000" dirty="0"/>
              <a:t>st</a:t>
            </a:r>
            <a:r>
              <a:rPr lang="en-US" altLang="en-US" dirty="0"/>
              <a:t> birthday, as long as the requirements set forth in the previous bullet are met.</a:t>
            </a:r>
          </a:p>
          <a:p>
            <a:pPr marL="0" indent="0">
              <a:buNone/>
            </a:pPr>
            <a:endParaRPr lang="en-US" altLang="en-US" sz="2000" dirty="0"/>
          </a:p>
          <a:p>
            <a:pPr marL="0" indent="0">
              <a:buNone/>
            </a:pPr>
            <a:r>
              <a:rPr lang="en-US" altLang="en-US" sz="2000" dirty="0"/>
              <a:t>Note: The term “foster parent” could apply to anyone, related or unrelated to the Veteran.</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13970070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Establishing Parental Relationship – Foster (cont.)</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460975" cy="4444106"/>
          </a:xfrm>
        </p:spPr>
        <p:txBody>
          <a:bodyPr>
            <a:normAutofit lnSpcReduction="10000"/>
          </a:bodyPr>
          <a:lstStyle/>
          <a:p>
            <a:pPr marL="0" indent="0">
              <a:buNone/>
            </a:pPr>
            <a:r>
              <a:rPr lang="en-US" altLang="en-US" sz="2000" dirty="0"/>
              <a:t>The term </a:t>
            </a:r>
            <a:r>
              <a:rPr lang="en-US" altLang="en-US" sz="2000" i="1" dirty="0"/>
              <a:t>relinquishment of parental control</a:t>
            </a:r>
            <a:r>
              <a:rPr lang="en-US" altLang="en-US" sz="2000" dirty="0"/>
              <a:t> means:</a:t>
            </a:r>
          </a:p>
          <a:p>
            <a:r>
              <a:rPr lang="en-US" altLang="en-US" dirty="0"/>
              <a:t>The parent has ceased to provide for the child, and</a:t>
            </a:r>
          </a:p>
          <a:p>
            <a:r>
              <a:rPr lang="en-US" altLang="en-US" dirty="0"/>
              <a:t>The normal parent-child relationship has been broken</a:t>
            </a:r>
          </a:p>
          <a:p>
            <a:endParaRPr lang="en-US" altLang="en-US" sz="2000" dirty="0"/>
          </a:p>
          <a:p>
            <a:pPr marL="0" indent="0">
              <a:buNone/>
            </a:pPr>
            <a:r>
              <a:rPr lang="en-US" altLang="en-US" sz="2000" dirty="0"/>
              <a:t>This does not mean or imply:</a:t>
            </a:r>
          </a:p>
          <a:p>
            <a:r>
              <a:rPr lang="en-US" altLang="en-US" dirty="0"/>
              <a:t>The court has terminated parental rights</a:t>
            </a:r>
          </a:p>
          <a:p>
            <a:r>
              <a:rPr lang="en-US" altLang="en-US" dirty="0"/>
              <a:t>Abandonment on the part of the biological or adoptive parent</a:t>
            </a:r>
          </a:p>
          <a:p>
            <a:endParaRPr lang="en-US" altLang="en-US" sz="2000" dirty="0"/>
          </a:p>
          <a:p>
            <a:pPr marL="0" indent="0">
              <a:buNone/>
            </a:pPr>
            <a:r>
              <a:rPr lang="en-US" altLang="en-US" sz="2000" dirty="0"/>
              <a:t>If the claimed parent is a foster parent, the VSR will request completion of VA Form 21P-524, </a:t>
            </a:r>
            <a:r>
              <a:rPr lang="en-US" altLang="en-US" sz="2000" i="1" dirty="0"/>
              <a:t>Statement of Person Claiming to Have Stood in Relation of Parent, </a:t>
            </a:r>
            <a:r>
              <a:rPr lang="en-US" altLang="en-US" sz="2000" dirty="0"/>
              <a:t>as long as the parent is considered financially “dependent” on the Veteran</a:t>
            </a:r>
            <a:r>
              <a:rPr lang="en-US" altLang="en-US" sz="2000" i="1" dirty="0"/>
              <a:t> </a:t>
            </a:r>
            <a:r>
              <a:rPr lang="en-US" altLang="en-US" sz="2000" dirty="0"/>
              <a:t>(M21-1 III.iii.5.I.6.h)</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5765274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Development Actions for Establishing</a:t>
            </a:r>
            <a:br>
              <a:rPr lang="en-US" altLang="en-US" dirty="0"/>
            </a:br>
            <a:r>
              <a:rPr lang="en-US" altLang="en-US" dirty="0"/>
              <a:t>Parental Relationship</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r>
              <a:rPr lang="en-US" altLang="en-US" sz="2000" dirty="0"/>
              <a:t>When documentary evidence is needed to establish parental relationship, prepare a development letter in VBMS Core:</a:t>
            </a:r>
          </a:p>
          <a:p>
            <a:pPr marL="0" indent="0">
              <a:buNone/>
            </a:pPr>
            <a:endParaRPr lang="en-US" altLang="en-US" sz="1000" dirty="0"/>
          </a:p>
          <a:p>
            <a:r>
              <a:rPr lang="en-US" altLang="en-US" dirty="0"/>
              <a:t>Developing under EP 130</a:t>
            </a:r>
          </a:p>
          <a:p>
            <a:r>
              <a:rPr lang="en-US" altLang="en-US" dirty="0"/>
              <a:t>Requesting appropriate evidence – “free text” needed</a:t>
            </a:r>
          </a:p>
          <a:p>
            <a:r>
              <a:rPr lang="en-US" altLang="en-US" dirty="0"/>
              <a:t>Allow 30 days for a response</a:t>
            </a:r>
          </a:p>
          <a:p>
            <a:r>
              <a:rPr lang="en-US" altLang="en-US" dirty="0"/>
              <a:t>Established a tracked item in VBMS</a:t>
            </a:r>
          </a:p>
          <a:p>
            <a:endParaRPr lang="en-US" altLang="en-US" sz="2000" dirty="0"/>
          </a:p>
          <a:p>
            <a:pPr marL="0" indent="0">
              <a:buNone/>
            </a:pPr>
            <a:r>
              <a:rPr lang="en-US" altLang="en-US" sz="2000" u="sng" dirty="0"/>
              <a:t>Important</a:t>
            </a:r>
            <a:r>
              <a:rPr lang="en-US" altLang="en-US" sz="2000" dirty="0"/>
              <a:t>: Do not develop for evidence of a parental relationship if the financial information provided shows the parent is not “dependent” on the Veteran.</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28246099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Denial Decisions Based on Relationship</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r>
              <a:rPr lang="en-US" altLang="en-US" sz="2000" dirty="0"/>
              <a:t>Deny the claim based on the absence of a recognized parental relationship under the following circumstances:</a:t>
            </a:r>
          </a:p>
          <a:p>
            <a:pPr marL="0" indent="0">
              <a:buNone/>
            </a:pPr>
            <a:endParaRPr lang="en-US" altLang="en-US" sz="1000" dirty="0"/>
          </a:p>
          <a:p>
            <a:r>
              <a:rPr lang="en-US" altLang="en-US" dirty="0"/>
              <a:t>The relationship is not eligible under the law (i.e. other than biological, adoptive, or foster parent)</a:t>
            </a:r>
          </a:p>
          <a:p>
            <a:r>
              <a:rPr lang="en-US" altLang="en-US" dirty="0"/>
              <a:t>The Veteran does not provide the requested evidence – deny the claim for “Failure to Furnish Requested Evidence”</a:t>
            </a:r>
          </a:p>
          <a:p>
            <a:endParaRPr lang="en-US" altLang="en-US" sz="2000" dirty="0"/>
          </a:p>
          <a:p>
            <a:pPr marL="0" indent="0">
              <a:buNone/>
            </a:pPr>
            <a:r>
              <a:rPr lang="en-US" altLang="en-US" sz="2000" dirty="0"/>
              <a:t>VA must fulfill our duty to assist the Veteran by requesting the required information or evidence to support the claim.  However, the Veteran has the initial burden of proof and must provide the supporting evidence – otherwise VA must deny their claim.</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17</a:t>
            </a:fld>
            <a:endParaRPr lang="en-US" dirty="0"/>
          </a:p>
        </p:txBody>
      </p:sp>
    </p:spTree>
    <p:extLst>
      <p:ext uri="{BB962C8B-B14F-4D97-AF65-F5344CB8AC3E}">
        <p14:creationId xmlns:p14="http://schemas.microsoft.com/office/powerpoint/2010/main" val="32701503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Establishing Parental Dependency</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r>
              <a:rPr lang="en-US" altLang="en-US" sz="2000" dirty="0"/>
              <a:t>VA uses the financial information the Veteran provides on a completed VA Form 21P-509 to determine whether their parent(s) is financially dependent on the Veteran.</a:t>
            </a:r>
          </a:p>
          <a:p>
            <a:pPr marL="0" indent="0">
              <a:buNone/>
            </a:pPr>
            <a:endParaRPr lang="en-US" altLang="en-US" sz="2000" dirty="0"/>
          </a:p>
          <a:p>
            <a:pPr marL="0" indent="0">
              <a:buNone/>
            </a:pPr>
            <a:r>
              <a:rPr lang="en-US" altLang="en-US" sz="2000" dirty="0"/>
              <a:t>Two types of dependency:</a:t>
            </a:r>
          </a:p>
          <a:p>
            <a:pPr marL="0" indent="0">
              <a:buNone/>
            </a:pPr>
            <a:endParaRPr lang="en-US" altLang="en-US" sz="1000" dirty="0"/>
          </a:p>
          <a:p>
            <a:r>
              <a:rPr lang="en-US" altLang="en-US" u="sng" dirty="0"/>
              <a:t>Conclusive dependency</a:t>
            </a:r>
            <a:r>
              <a:rPr lang="en-US" altLang="en-US" dirty="0"/>
              <a:t> – domestic cases, parental income does not exceed the income limitations</a:t>
            </a:r>
          </a:p>
          <a:p>
            <a:r>
              <a:rPr lang="en-US" altLang="en-US" u="sng" dirty="0"/>
              <a:t>Factual dependency</a:t>
            </a:r>
            <a:r>
              <a:rPr lang="en-US" altLang="en-US" dirty="0"/>
              <a:t> – all foreign cases </a:t>
            </a:r>
            <a:r>
              <a:rPr lang="en-US" altLang="en-US" i="1" dirty="0"/>
              <a:t>and</a:t>
            </a:r>
            <a:r>
              <a:rPr lang="en-US" altLang="en-US" dirty="0"/>
              <a:t> any domestic cases where parental income exceeds the income limitations, but it is insufficient to reasonably maintain themselves and their family members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18</a:t>
            </a:fld>
            <a:endParaRPr lang="en-US" dirty="0"/>
          </a:p>
        </p:txBody>
      </p:sp>
    </p:spTree>
    <p:extLst>
      <p:ext uri="{BB962C8B-B14F-4D97-AF65-F5344CB8AC3E}">
        <p14:creationId xmlns:p14="http://schemas.microsoft.com/office/powerpoint/2010/main" val="41586965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Conclusive Dependency</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460975" cy="4183879"/>
          </a:xfrm>
        </p:spPr>
        <p:txBody>
          <a:bodyPr>
            <a:normAutofit/>
          </a:bodyPr>
          <a:lstStyle/>
          <a:p>
            <a:pPr marL="0" indent="0">
              <a:buNone/>
            </a:pPr>
            <a:r>
              <a:rPr lang="en-US" altLang="en-US" sz="2000" i="1" dirty="0"/>
              <a:t>Conclusive Dependency </a:t>
            </a:r>
            <a:r>
              <a:rPr lang="en-US" altLang="en-US" sz="2000" dirty="0"/>
              <a:t>– when the monthly income of the parent(s) does not exceed established limitations.</a:t>
            </a:r>
          </a:p>
          <a:p>
            <a:pPr marL="0" indent="0">
              <a:buNone/>
            </a:pPr>
            <a:endParaRPr lang="en-US" altLang="en-US" sz="2000" dirty="0"/>
          </a:p>
          <a:p>
            <a:pPr marL="0" indent="0">
              <a:buNone/>
            </a:pPr>
            <a:r>
              <a:rPr lang="en-US" altLang="en-US" sz="2000" dirty="0"/>
              <a:t>Monthly Income Limitations:</a:t>
            </a:r>
          </a:p>
          <a:p>
            <a:r>
              <a:rPr lang="en-US" altLang="en-US" dirty="0"/>
              <a:t>$400 – mother or father alone</a:t>
            </a:r>
          </a:p>
          <a:p>
            <a:r>
              <a:rPr lang="en-US" altLang="en-US" dirty="0"/>
              <a:t>$660 – for a:</a:t>
            </a:r>
          </a:p>
          <a:p>
            <a:pPr lvl="2"/>
            <a:r>
              <a:rPr lang="en-US" altLang="en-US" sz="1800" dirty="0"/>
              <a:t>mother and father, or </a:t>
            </a:r>
          </a:p>
          <a:p>
            <a:pPr lvl="2"/>
            <a:r>
              <a:rPr lang="en-US" altLang="en-US" sz="1800" dirty="0"/>
              <a:t>remarried parent and spouse living together</a:t>
            </a:r>
          </a:p>
          <a:p>
            <a:pPr marL="0" indent="0">
              <a:buNone/>
            </a:pPr>
            <a:endParaRPr lang="en-US" altLang="en-US" sz="2000" dirty="0"/>
          </a:p>
          <a:p>
            <a:pPr marL="0" indent="0">
              <a:buNone/>
            </a:pPr>
            <a:r>
              <a:rPr lang="en-US" altLang="en-US" sz="2000" dirty="0"/>
              <a:t>If the parent is within income limitations, net worth is not a factor </a:t>
            </a:r>
            <a:r>
              <a:rPr lang="en-US" altLang="en-US" sz="2000" i="1" dirty="0"/>
              <a:t>unless</a:t>
            </a:r>
            <a:r>
              <a:rPr lang="en-US" altLang="en-US" sz="2000" dirty="0"/>
              <a:t> it is substantial.</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19</a:t>
            </a:fld>
            <a:endParaRPr lang="en-US" dirty="0"/>
          </a:p>
        </p:txBody>
      </p:sp>
    </p:spTree>
    <p:extLst>
      <p:ext uri="{BB962C8B-B14F-4D97-AF65-F5344CB8AC3E}">
        <p14:creationId xmlns:p14="http://schemas.microsoft.com/office/powerpoint/2010/main" val="21472470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Lesson Objectives</a:t>
            </a:r>
          </a:p>
        </p:txBody>
      </p:sp>
      <p:sp>
        <p:nvSpPr>
          <p:cNvPr id="3" name="Content Placeholder 2"/>
          <p:cNvSpPr>
            <a:spLocks noGrp="1"/>
          </p:cNvSpPr>
          <p:nvPr>
            <p:ph idx="1"/>
            <p:custDataLst>
              <p:tags r:id="rId2"/>
            </p:custDataLst>
          </p:nvPr>
        </p:nvSpPr>
        <p:spPr>
          <a:xfrm>
            <a:off x="457200" y="1880494"/>
            <a:ext cx="8229600" cy="4063285"/>
          </a:xfrm>
        </p:spPr>
        <p:txBody>
          <a:bodyPr>
            <a:noAutofit/>
          </a:bodyPr>
          <a:lstStyle/>
          <a:p>
            <a:pPr>
              <a:defRPr/>
            </a:pPr>
            <a:r>
              <a:rPr lang="en-US" sz="2000" dirty="0"/>
              <a:t>Comprehend the laws, terms, and regulations that guide the determination of parental dependency for disability compensation</a:t>
            </a:r>
          </a:p>
          <a:p>
            <a:pPr>
              <a:defRPr/>
            </a:pPr>
            <a:r>
              <a:rPr lang="en-US" sz="2000" dirty="0"/>
              <a:t>Recognize the forms that must be completed in order to accurately process a claim for a dependent parent</a:t>
            </a:r>
          </a:p>
          <a:p>
            <a:pPr>
              <a:defRPr/>
            </a:pPr>
            <a:r>
              <a:rPr lang="en-US" sz="2000" dirty="0"/>
              <a:t>Recall the types of eligible parental relationship VA may consider, the specific requirements for establishing parental relationships, and the development process to obtain the required evidence</a:t>
            </a:r>
          </a:p>
          <a:p>
            <a:pPr>
              <a:defRPr/>
            </a:pPr>
            <a:r>
              <a:rPr lang="en-US" sz="2000" dirty="0"/>
              <a:t>Understand the specific financial requirements for establishing parental dependency including the circumstances under which dependency can be established or must be denied</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Conclusive Dependency (cont.)</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460975" cy="4977506"/>
          </a:xfrm>
        </p:spPr>
        <p:txBody>
          <a:bodyPr>
            <a:normAutofit/>
          </a:bodyPr>
          <a:lstStyle/>
          <a:p>
            <a:pPr marL="0" indent="0">
              <a:buNone/>
            </a:pPr>
            <a:r>
              <a:rPr lang="en-US" altLang="en-US" sz="2000" dirty="0"/>
              <a:t>An additional $185 is added to the income limitation for each member of the family that the parent is under legal or moral obligation to support.</a:t>
            </a:r>
          </a:p>
          <a:p>
            <a:pPr marL="0" indent="0">
              <a:buNone/>
            </a:pPr>
            <a:endParaRPr lang="en-US" altLang="en-US" sz="1000" i="1" dirty="0"/>
          </a:p>
          <a:p>
            <a:pPr marL="0" indent="0">
              <a:buNone/>
            </a:pPr>
            <a:r>
              <a:rPr lang="en-US" altLang="en-US" sz="2000" i="1" dirty="0"/>
              <a:t>Members of the family,</a:t>
            </a:r>
            <a:r>
              <a:rPr lang="en-US" altLang="en-US" sz="2000" dirty="0"/>
              <a:t> for parental dependency considerations, includes relatives:</a:t>
            </a:r>
            <a:endParaRPr lang="en-US" altLang="en-US" sz="2000" i="1" dirty="0"/>
          </a:p>
          <a:p>
            <a:r>
              <a:rPr lang="en-US" altLang="en-US" dirty="0"/>
              <a:t>Under age 21 who are supported by a parent under legal or moral obligation, and</a:t>
            </a:r>
          </a:p>
          <a:p>
            <a:r>
              <a:rPr lang="en-US" altLang="en-US" dirty="0"/>
              <a:t>Over age 21 who are dependent on the parent because of physical or mental incapacity</a:t>
            </a:r>
          </a:p>
          <a:p>
            <a:pPr marL="0" indent="0">
              <a:buNone/>
            </a:pPr>
            <a:endParaRPr lang="en-US" altLang="en-US" sz="1000" dirty="0"/>
          </a:p>
          <a:p>
            <a:pPr marL="0" indent="0">
              <a:buNone/>
            </a:pPr>
            <a:r>
              <a:rPr lang="en-US" altLang="en-US" sz="2000" dirty="0"/>
              <a:t>Note: Legal dependents of the Veteran’s parent(s) are considered for income limitation purposes in determining conclusive dependency, but may not be added to the Veteran’s award as the Veteran’s dependents.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20</a:t>
            </a:fld>
            <a:endParaRPr lang="en-US" dirty="0"/>
          </a:p>
        </p:txBody>
      </p:sp>
    </p:spTree>
    <p:extLst>
      <p:ext uri="{BB962C8B-B14F-4D97-AF65-F5344CB8AC3E}">
        <p14:creationId xmlns:p14="http://schemas.microsoft.com/office/powerpoint/2010/main" val="9007964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Conclusive Dependency (cont.)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r>
              <a:rPr lang="en-US" altLang="en-US" sz="2000" i="1" dirty="0"/>
              <a:t>Example of conclusive dependency established:</a:t>
            </a:r>
          </a:p>
          <a:p>
            <a:pPr marL="0" indent="0">
              <a:buNone/>
            </a:pPr>
            <a:endParaRPr lang="en-US" altLang="en-US" sz="1000" i="1" dirty="0"/>
          </a:p>
          <a:p>
            <a:pPr marL="0" indent="0">
              <a:buNone/>
            </a:pPr>
            <a:r>
              <a:rPr lang="en-US" altLang="en-US" sz="2000" dirty="0"/>
              <a:t>The Veteran, rated 30% disabled due to service-connected disability, claims their biological mother as a dependent, and the income information provided on VA Form 21P-509 shows that the mother does not have any income.</a:t>
            </a:r>
          </a:p>
          <a:p>
            <a:pPr marL="0" indent="0">
              <a:buNone/>
            </a:pPr>
            <a:endParaRPr lang="en-US" altLang="en-US" sz="1000" dirty="0"/>
          </a:p>
          <a:p>
            <a:pPr marL="0" indent="0">
              <a:buNone/>
            </a:pPr>
            <a:r>
              <a:rPr lang="en-US" altLang="en-US" sz="2000" dirty="0"/>
              <a:t>Because she receives less than the $400 monthly income limitation, conclusive dependency is established.</a:t>
            </a:r>
          </a:p>
          <a:p>
            <a:pPr marL="0" indent="0">
              <a:buNone/>
            </a:pPr>
            <a:endParaRPr lang="en-US" altLang="en-US" sz="2000" dirty="0"/>
          </a:p>
          <a:p>
            <a:pPr marL="0" indent="0">
              <a:buNone/>
            </a:pPr>
            <a:r>
              <a:rPr lang="en-US" altLang="en-US" sz="2000" b="1" dirty="0"/>
              <a:t>Question</a:t>
            </a:r>
            <a:r>
              <a:rPr lang="en-US" altLang="en-US" sz="2000" dirty="0"/>
              <a:t>: Are those who exceed the income limits automatically denied?</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21</a:t>
            </a:fld>
            <a:endParaRPr lang="en-US" dirty="0"/>
          </a:p>
        </p:txBody>
      </p:sp>
    </p:spTree>
    <p:extLst>
      <p:ext uri="{BB962C8B-B14F-4D97-AF65-F5344CB8AC3E}">
        <p14:creationId xmlns:p14="http://schemas.microsoft.com/office/powerpoint/2010/main" val="23081235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Factual Dependency</a:t>
            </a:r>
            <a:endParaRPr lang="en-US" altLang="en-US" dirty="0">
              <a:effectLst/>
            </a:endParaRPr>
          </a:p>
        </p:txBody>
      </p:sp>
      <p:sp>
        <p:nvSpPr>
          <p:cNvPr id="57347" name="Content Placeholder 2"/>
          <p:cNvSpPr>
            <a:spLocks noGrp="1"/>
          </p:cNvSpPr>
          <p:nvPr>
            <p:ph idx="1"/>
            <p:custDataLst>
              <p:tags r:id="rId2"/>
            </p:custDataLst>
          </p:nvPr>
        </p:nvSpPr>
        <p:spPr>
          <a:xfrm>
            <a:off x="874642" y="1771650"/>
            <a:ext cx="7460975" cy="4830324"/>
          </a:xfrm>
        </p:spPr>
        <p:txBody>
          <a:bodyPr>
            <a:normAutofit/>
          </a:bodyPr>
          <a:lstStyle/>
          <a:p>
            <a:pPr marL="0" indent="0">
              <a:buNone/>
            </a:pPr>
            <a:r>
              <a:rPr lang="en-US" altLang="en-US" sz="2000" i="1" dirty="0"/>
              <a:t>Factual Dependency</a:t>
            </a:r>
            <a:r>
              <a:rPr lang="en-US" altLang="en-US" sz="2000" dirty="0"/>
              <a:t> – in all foreign cases, and those domestic cases where income exceeds limitations, VA will use the following standard:</a:t>
            </a:r>
          </a:p>
          <a:p>
            <a:r>
              <a:rPr lang="en-US" altLang="en-US" i="1" dirty="0"/>
              <a:t>Does the parent have sufficient income and/or net worth to provide reasonable maintenance for himself/herself and for members of his/her family?</a:t>
            </a:r>
          </a:p>
          <a:p>
            <a:pPr marL="0" indent="0">
              <a:buNone/>
            </a:pPr>
            <a:endParaRPr lang="en-US" altLang="en-US" sz="2000" dirty="0"/>
          </a:p>
          <a:p>
            <a:pPr marL="0" indent="0">
              <a:buNone/>
            </a:pPr>
            <a:r>
              <a:rPr lang="en-US" altLang="en-US" sz="2000" dirty="0"/>
              <a:t>In other words, the VA can consider income, expenses, and net worth to establish dependency even when the parent’s income exceeds the income limits for conclusive dependency.</a:t>
            </a:r>
          </a:p>
          <a:p>
            <a:pPr marL="0" indent="0">
              <a:buNone/>
            </a:pPr>
            <a:endParaRPr lang="en-US" altLang="en-US" sz="2000" dirty="0"/>
          </a:p>
          <a:p>
            <a:pPr marL="0" indent="0">
              <a:buNone/>
            </a:pPr>
            <a:r>
              <a:rPr lang="en-US" altLang="en-US" sz="2000" dirty="0"/>
              <a:t>Note: This is a discretionary determination based on specifics of each case.</a:t>
            </a:r>
          </a:p>
          <a:p>
            <a:pPr marL="0" indent="0">
              <a:buNone/>
            </a:pPr>
            <a:endParaRPr lang="en-US" altLang="en-US" sz="2000" dirty="0"/>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22</a:t>
            </a:fld>
            <a:endParaRPr lang="en-US" dirty="0"/>
          </a:p>
        </p:txBody>
      </p:sp>
    </p:spTree>
    <p:extLst>
      <p:ext uri="{BB962C8B-B14F-4D97-AF65-F5344CB8AC3E}">
        <p14:creationId xmlns:p14="http://schemas.microsoft.com/office/powerpoint/2010/main" val="22720687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Factual Dependency (cont.)</a:t>
            </a:r>
            <a:endParaRPr lang="en-US" altLang="en-US" dirty="0">
              <a:effectLst/>
            </a:endParaRPr>
          </a:p>
        </p:txBody>
      </p:sp>
      <p:sp>
        <p:nvSpPr>
          <p:cNvPr id="57347" name="Content Placeholder 2"/>
          <p:cNvSpPr>
            <a:spLocks noGrp="1"/>
          </p:cNvSpPr>
          <p:nvPr>
            <p:ph idx="1"/>
            <p:custDataLst>
              <p:tags r:id="rId2"/>
            </p:custDataLst>
          </p:nvPr>
        </p:nvSpPr>
        <p:spPr>
          <a:xfrm>
            <a:off x="874642" y="1771650"/>
            <a:ext cx="7460975" cy="4830324"/>
          </a:xfrm>
        </p:spPr>
        <p:txBody>
          <a:bodyPr>
            <a:normAutofit/>
          </a:bodyPr>
          <a:lstStyle/>
          <a:p>
            <a:pPr marL="0" indent="0">
              <a:buNone/>
            </a:pPr>
            <a:r>
              <a:rPr lang="en-US" altLang="en-US" sz="2000" dirty="0"/>
              <a:t>A few more terms to define in understanding factual dependency based on CFR 3.250:</a:t>
            </a:r>
          </a:p>
          <a:p>
            <a:pPr marL="0" indent="0">
              <a:buNone/>
            </a:pPr>
            <a:endParaRPr lang="en-US" altLang="en-US" sz="1000" dirty="0"/>
          </a:p>
          <a:p>
            <a:r>
              <a:rPr lang="en-US" altLang="en-US" dirty="0"/>
              <a:t>Our </a:t>
            </a:r>
            <a:r>
              <a:rPr lang="en-US" altLang="en-US" i="1" dirty="0"/>
              <a:t>basic rule</a:t>
            </a:r>
            <a:r>
              <a:rPr lang="en-US" altLang="en-US" dirty="0"/>
              <a:t> states that “dependency will be held to exist if [the parent] of the Veteran does not have an income sufficient to provide reasonable maintenance” for themselves and family.</a:t>
            </a:r>
          </a:p>
          <a:p>
            <a:pPr marL="0" indent="0">
              <a:buNone/>
            </a:pPr>
            <a:endParaRPr lang="en-US" altLang="en-US" sz="1000" dirty="0"/>
          </a:p>
          <a:p>
            <a:r>
              <a:rPr lang="en-US" altLang="en-US" i="1" dirty="0"/>
              <a:t>Reasonable Maintenance</a:t>
            </a:r>
            <a:r>
              <a:rPr lang="en-US" altLang="en-US" dirty="0"/>
              <a:t> “includes not only housing, food, clothing, and medical care sufficient to sustain life, but such items beyond the bare necessities…to provide those conveniences and comforts of living suitable to and consistent with the parent’s reasonable mode of life.”</a:t>
            </a:r>
            <a:endParaRPr lang="en-US" altLang="en-US" i="1" dirty="0"/>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23</a:t>
            </a:fld>
            <a:endParaRPr lang="en-US" dirty="0"/>
          </a:p>
        </p:txBody>
      </p:sp>
    </p:spTree>
    <p:extLst>
      <p:ext uri="{BB962C8B-B14F-4D97-AF65-F5344CB8AC3E}">
        <p14:creationId xmlns:p14="http://schemas.microsoft.com/office/powerpoint/2010/main" val="25070988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Factual Dependency (cont.)</a:t>
            </a:r>
            <a:endParaRPr lang="en-US" altLang="en-US" dirty="0">
              <a:effectLst/>
            </a:endParaRPr>
          </a:p>
        </p:txBody>
      </p:sp>
      <p:sp>
        <p:nvSpPr>
          <p:cNvPr id="57347" name="Content Placeholder 2"/>
          <p:cNvSpPr>
            <a:spLocks noGrp="1"/>
          </p:cNvSpPr>
          <p:nvPr>
            <p:ph idx="1"/>
            <p:custDataLst>
              <p:tags r:id="rId2"/>
            </p:custDataLst>
          </p:nvPr>
        </p:nvSpPr>
        <p:spPr>
          <a:xfrm>
            <a:off x="874642" y="1771650"/>
            <a:ext cx="7460975" cy="4830324"/>
          </a:xfrm>
        </p:spPr>
        <p:txBody>
          <a:bodyPr>
            <a:normAutofit/>
          </a:bodyPr>
          <a:lstStyle/>
          <a:p>
            <a:pPr marL="0" indent="0">
              <a:buNone/>
            </a:pPr>
            <a:r>
              <a:rPr lang="en-US" altLang="en-US" sz="2000" dirty="0"/>
              <a:t>Compare the available income of the parent(s) to their expenses and determine if factual dependency exists:</a:t>
            </a:r>
          </a:p>
          <a:p>
            <a:pPr marL="0" indent="0">
              <a:buNone/>
            </a:pPr>
            <a:endParaRPr lang="en-US" altLang="en-US" sz="1000" dirty="0"/>
          </a:p>
          <a:p>
            <a:r>
              <a:rPr lang="en-US" altLang="en-US" dirty="0"/>
              <a:t>Many potential variables exist depending on the income and expenses listed</a:t>
            </a:r>
          </a:p>
          <a:p>
            <a:r>
              <a:rPr lang="en-US" altLang="en-US" dirty="0"/>
              <a:t>Very few rules guide what types of income and expenses can be considered or not</a:t>
            </a:r>
          </a:p>
          <a:p>
            <a:r>
              <a:rPr lang="en-US" altLang="en-US" dirty="0"/>
              <a:t>Consideration is on a case-by-case basis</a:t>
            </a:r>
          </a:p>
          <a:p>
            <a:endParaRPr lang="en-US" altLang="en-US" sz="2000" dirty="0"/>
          </a:p>
          <a:p>
            <a:pPr marL="0" indent="0">
              <a:buNone/>
            </a:pPr>
            <a:r>
              <a:rPr lang="en-US" altLang="en-US" sz="2000" dirty="0"/>
              <a:t>When determining factual dependency, and the parent’s income is not sufficient to provide their “reasonable maintenance,” the VA must also consider the parent’s net worth, or financial assets, and the potential to subsidize their income.</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24</a:t>
            </a:fld>
            <a:endParaRPr lang="en-US" dirty="0"/>
          </a:p>
        </p:txBody>
      </p:sp>
    </p:spTree>
    <p:extLst>
      <p:ext uri="{BB962C8B-B14F-4D97-AF65-F5344CB8AC3E}">
        <p14:creationId xmlns:p14="http://schemas.microsoft.com/office/powerpoint/2010/main" val="4682011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Net Worth</a:t>
            </a:r>
            <a:endParaRPr lang="en-US" altLang="en-US" dirty="0">
              <a:effectLst/>
            </a:endParaRPr>
          </a:p>
        </p:txBody>
      </p:sp>
      <p:sp>
        <p:nvSpPr>
          <p:cNvPr id="57347" name="Content Placeholder 2"/>
          <p:cNvSpPr>
            <a:spLocks noGrp="1"/>
          </p:cNvSpPr>
          <p:nvPr>
            <p:ph idx="1"/>
            <p:custDataLst>
              <p:tags r:id="rId2"/>
            </p:custDataLst>
          </p:nvPr>
        </p:nvSpPr>
        <p:spPr>
          <a:xfrm>
            <a:off x="874642" y="1771650"/>
            <a:ext cx="7460975" cy="4292723"/>
          </a:xfrm>
        </p:spPr>
        <p:txBody>
          <a:bodyPr>
            <a:normAutofit/>
          </a:bodyPr>
          <a:lstStyle/>
          <a:p>
            <a:pPr marL="0" indent="0">
              <a:buNone/>
            </a:pPr>
            <a:r>
              <a:rPr lang="en-US" altLang="en-US" sz="2000" dirty="0"/>
              <a:t>When determining whether factual dependency exists, always consider the parent’s net worth:</a:t>
            </a:r>
          </a:p>
          <a:p>
            <a:pPr marL="0" indent="0">
              <a:buNone/>
            </a:pPr>
            <a:endParaRPr lang="en-US" altLang="en-US" sz="1000" dirty="0"/>
          </a:p>
          <a:p>
            <a:r>
              <a:rPr lang="en-US" altLang="en-US" dirty="0"/>
              <a:t>If assets could be used to provide additional financial support</a:t>
            </a:r>
          </a:p>
          <a:p>
            <a:r>
              <a:rPr lang="en-US" altLang="en-US" dirty="0"/>
              <a:t>If parents hold separate assets, the net worth for each parent should be considered separately</a:t>
            </a:r>
          </a:p>
          <a:p>
            <a:r>
              <a:rPr lang="en-US" altLang="en-US" dirty="0"/>
              <a:t>If parents hold assets jointly, only consider half of the joint or community property when considering the dependency of each parent</a:t>
            </a:r>
          </a:p>
          <a:p>
            <a:pPr marL="0" indent="0">
              <a:buNone/>
            </a:pPr>
            <a:endParaRPr lang="en-US" altLang="en-US" sz="2000" dirty="0"/>
          </a:p>
          <a:p>
            <a:pPr marL="0" indent="0">
              <a:buNone/>
            </a:pPr>
            <a:r>
              <a:rPr lang="en-US" altLang="en-US" sz="2000" dirty="0"/>
              <a:t>M21-1 III.iii.5.J.3.b provides a table that describes considerations with regard to net worth and establishing factual dependency.</a:t>
            </a:r>
            <a:endParaRPr lang="en-US" altLang="en-US" sz="24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25</a:t>
            </a:fld>
            <a:endParaRPr lang="en-US" dirty="0"/>
          </a:p>
        </p:txBody>
      </p:sp>
    </p:spTree>
    <p:extLst>
      <p:ext uri="{BB962C8B-B14F-4D97-AF65-F5344CB8AC3E}">
        <p14:creationId xmlns:p14="http://schemas.microsoft.com/office/powerpoint/2010/main" val="4854979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Development Actions for Establishing</a:t>
            </a:r>
            <a:br>
              <a:rPr lang="en-US" altLang="en-US" dirty="0"/>
            </a:br>
            <a:r>
              <a:rPr lang="en-US" altLang="en-US" dirty="0"/>
              <a:t>Parental Dependency</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endParaRPr lang="en-US" altLang="en-US" sz="2000" dirty="0"/>
          </a:p>
          <a:p>
            <a:pPr marL="0" indent="0">
              <a:buNone/>
            </a:pPr>
            <a:r>
              <a:rPr lang="en-US" altLang="en-US" sz="2000" dirty="0"/>
              <a:t>If the Veteran has not provided VA Form 21P-509, </a:t>
            </a:r>
            <a:r>
              <a:rPr lang="en-US" altLang="en-US" sz="2000" i="1" dirty="0"/>
              <a:t>Statement of Dependency of Parent(s)</a:t>
            </a:r>
            <a:r>
              <a:rPr lang="en-US" altLang="en-US" sz="2000" dirty="0"/>
              <a:t>, the VSR must request its completion using a subsequent development letter.</a:t>
            </a:r>
          </a:p>
          <a:p>
            <a:pPr marL="0" indent="0">
              <a:buNone/>
            </a:pPr>
            <a:endParaRPr lang="en-US" altLang="en-US" sz="2000" dirty="0"/>
          </a:p>
          <a:p>
            <a:pPr marL="0" indent="0">
              <a:buNone/>
            </a:pPr>
            <a:r>
              <a:rPr lang="en-US" altLang="en-US" sz="2000" dirty="0"/>
              <a:t>If additional financial information or clarification is needed, the VSR must undertake development by telephone:</a:t>
            </a:r>
          </a:p>
          <a:p>
            <a:pPr lvl="1"/>
            <a:r>
              <a:rPr lang="en-US" altLang="en-US" sz="2000" dirty="0"/>
              <a:t>Efficient means for obtaining information</a:t>
            </a:r>
          </a:p>
          <a:p>
            <a:pPr lvl="1"/>
            <a:r>
              <a:rPr lang="en-US" altLang="en-US" sz="2000" dirty="0"/>
              <a:t>Document on VA Form 27-0820, </a:t>
            </a:r>
            <a:r>
              <a:rPr lang="en-US" altLang="en-US" sz="2000" i="1" dirty="0"/>
              <a:t>Report of General Information</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26</a:t>
            </a:fld>
            <a:endParaRPr lang="en-US" dirty="0"/>
          </a:p>
        </p:txBody>
      </p:sp>
    </p:spTree>
    <p:extLst>
      <p:ext uri="{BB962C8B-B14F-4D97-AF65-F5344CB8AC3E}">
        <p14:creationId xmlns:p14="http://schemas.microsoft.com/office/powerpoint/2010/main" val="11625528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Development Actions for Establishing</a:t>
            </a:r>
            <a:br>
              <a:rPr lang="en-US" altLang="en-US" dirty="0"/>
            </a:br>
            <a:r>
              <a:rPr lang="en-US" altLang="en-US" dirty="0"/>
              <a:t>Parental Dependency (cont.)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r>
              <a:rPr lang="en-US" altLang="en-US" dirty="0"/>
              <a:t>If telephone development is unsuccessful, send a subsequent development letter:</a:t>
            </a:r>
          </a:p>
          <a:p>
            <a:pPr lvl="1"/>
            <a:r>
              <a:rPr lang="en-US" altLang="en-US" sz="2000" dirty="0"/>
              <a:t>Clearly identify and describe the information or clarification needed – use the “free text” feature</a:t>
            </a:r>
          </a:p>
          <a:p>
            <a:pPr lvl="1"/>
            <a:r>
              <a:rPr lang="en-US" altLang="en-US" sz="2000" dirty="0"/>
              <a:t>Provide VA Form 21-4138, </a:t>
            </a:r>
            <a:r>
              <a:rPr lang="en-US" altLang="en-US" sz="2000" i="1" dirty="0"/>
              <a:t>Statement in Support of Claim</a:t>
            </a:r>
            <a:r>
              <a:rPr lang="en-US" altLang="en-US" sz="2000" dirty="0"/>
              <a:t>, for Veteran to respond</a:t>
            </a:r>
          </a:p>
          <a:p>
            <a:pPr lvl="1"/>
            <a:r>
              <a:rPr lang="en-US" altLang="en-US" sz="2000" dirty="0"/>
              <a:t>Develop under EP 130</a:t>
            </a:r>
          </a:p>
          <a:p>
            <a:pPr lvl="1"/>
            <a:r>
              <a:rPr lang="en-US" altLang="en-US" sz="2000" dirty="0"/>
              <a:t>Allow 30 days or a response</a:t>
            </a:r>
          </a:p>
          <a:p>
            <a:pPr lvl="1"/>
            <a:r>
              <a:rPr lang="en-US" altLang="en-US" sz="2000" dirty="0"/>
              <a:t>Establish a tracked item in VBMS</a:t>
            </a:r>
          </a:p>
          <a:p>
            <a:pPr marL="385763" lvl="2" indent="0">
              <a:buNone/>
            </a:pPr>
            <a:endParaRPr lang="en-US" altLang="en-US" sz="2000" dirty="0"/>
          </a:p>
          <a:p>
            <a:pPr marL="0" indent="0">
              <a:buNone/>
            </a:pPr>
            <a:r>
              <a:rPr lang="en-US" altLang="en-US" sz="2000" dirty="0"/>
              <a:t>Once financial information required to determine dependency is obtained, an administrative decision may be required.</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27</a:t>
            </a:fld>
            <a:endParaRPr lang="en-US" dirty="0"/>
          </a:p>
        </p:txBody>
      </p:sp>
    </p:spTree>
    <p:extLst>
      <p:ext uri="{BB962C8B-B14F-4D97-AF65-F5344CB8AC3E}">
        <p14:creationId xmlns:p14="http://schemas.microsoft.com/office/powerpoint/2010/main" val="408938354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Administrative Decisions for Parental </a:t>
            </a:r>
            <a:br>
              <a:rPr lang="en-US" altLang="en-US" dirty="0"/>
            </a:br>
            <a:r>
              <a:rPr lang="en-US" altLang="en-US" dirty="0"/>
              <a:t>Dependency Claims</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lnSpcReduction="10000"/>
          </a:bodyPr>
          <a:lstStyle/>
          <a:p>
            <a:pPr marL="0" indent="0">
              <a:buNone/>
            </a:pPr>
            <a:r>
              <a:rPr lang="en-US" altLang="en-US" sz="2000" dirty="0"/>
              <a:t>Administrative decisions are not required for every parental dependency claim.</a:t>
            </a:r>
          </a:p>
          <a:p>
            <a:pPr marL="0" indent="0">
              <a:buNone/>
            </a:pPr>
            <a:endParaRPr lang="en-US" altLang="en-US" sz="2000" dirty="0"/>
          </a:p>
          <a:p>
            <a:pPr marL="0" indent="0">
              <a:buNone/>
            </a:pPr>
            <a:r>
              <a:rPr lang="en-US" altLang="en-US" sz="2000" dirty="0"/>
              <a:t>Administrative decisions must be completed when:</a:t>
            </a:r>
          </a:p>
          <a:p>
            <a:r>
              <a:rPr lang="en-US" altLang="en-US" dirty="0"/>
              <a:t>The decision is unfavorable (i.e. a denial)</a:t>
            </a:r>
          </a:p>
          <a:p>
            <a:r>
              <a:rPr lang="en-US" altLang="en-US" dirty="0"/>
              <a:t>Factual dependency exists and a parent’s estate is $80,000 or more</a:t>
            </a:r>
          </a:p>
          <a:p>
            <a:endParaRPr lang="en-US" altLang="en-US" sz="2000" dirty="0"/>
          </a:p>
          <a:p>
            <a:pPr marL="0" indent="0">
              <a:buNone/>
            </a:pPr>
            <a:r>
              <a:rPr lang="en-US" altLang="en-US" sz="2000" dirty="0"/>
              <a:t>Administrative decisions are either prepared using either: </a:t>
            </a:r>
          </a:p>
          <a:p>
            <a:r>
              <a:rPr lang="en-US" altLang="en-US" dirty="0"/>
              <a:t>Format discussed in M21-1 III.v.1.A.3.c</a:t>
            </a:r>
          </a:p>
          <a:p>
            <a:pPr lvl="2"/>
            <a:r>
              <a:rPr lang="en-US" altLang="en-US" sz="1800" dirty="0"/>
              <a:t>Denials (except for excessive net worth)</a:t>
            </a:r>
          </a:p>
          <a:p>
            <a:r>
              <a:rPr lang="en-US" altLang="en-US" dirty="0"/>
              <a:t>VA Form 21P-5427, </a:t>
            </a:r>
            <a:r>
              <a:rPr lang="en-US" altLang="en-US" i="1" dirty="0"/>
              <a:t>Corpus of Estate Determination</a:t>
            </a:r>
          </a:p>
          <a:p>
            <a:pPr lvl="2"/>
            <a:r>
              <a:rPr lang="en-US" altLang="en-US" sz="1800" dirty="0"/>
              <a:t>Denials due to excessive net worth and grants with an estate of $80,000 or more</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28</a:t>
            </a:fld>
            <a:endParaRPr lang="en-US" dirty="0"/>
          </a:p>
        </p:txBody>
      </p:sp>
    </p:spTree>
    <p:extLst>
      <p:ext uri="{BB962C8B-B14F-4D97-AF65-F5344CB8AC3E}">
        <p14:creationId xmlns:p14="http://schemas.microsoft.com/office/powerpoint/2010/main" val="35592495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Administrative Decision for Parental </a:t>
            </a:r>
            <a:br>
              <a:rPr lang="en-US" altLang="en-US" dirty="0"/>
            </a:br>
            <a:r>
              <a:rPr lang="en-US" altLang="en-US" dirty="0"/>
              <a:t>Dependency Claims (cont.)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r>
              <a:rPr lang="en-US" altLang="en-US" sz="2000" dirty="0"/>
              <a:t>Per M21-1 III.v.1.A.3.c, an administrative decision must include the following elements:</a:t>
            </a:r>
          </a:p>
          <a:p>
            <a:r>
              <a:rPr lang="en-US" altLang="en-US" dirty="0"/>
              <a:t>Identification of the issue(s) adjudicated</a:t>
            </a:r>
          </a:p>
          <a:p>
            <a:r>
              <a:rPr lang="en-US" altLang="en-US" dirty="0"/>
              <a:t>Summary of the</a:t>
            </a:r>
          </a:p>
          <a:p>
            <a:pPr lvl="2"/>
            <a:r>
              <a:rPr lang="en-US" altLang="en-US" sz="1800" dirty="0"/>
              <a:t>Evidence considered, and</a:t>
            </a:r>
          </a:p>
          <a:p>
            <a:pPr lvl="2"/>
            <a:r>
              <a:rPr lang="en-US" altLang="en-US" sz="1800" dirty="0"/>
              <a:t>Laws and regulations applicable to the claim</a:t>
            </a:r>
          </a:p>
          <a:p>
            <a:r>
              <a:rPr lang="en-US" altLang="en-US" dirty="0"/>
              <a:t>A list of findings that are favorable to the claimant, if any, and</a:t>
            </a:r>
          </a:p>
          <a:p>
            <a:r>
              <a:rPr lang="en-US" altLang="en-US" dirty="0"/>
              <a:t>Identification of the element(s) required to grant the claim that were not met</a:t>
            </a:r>
          </a:p>
          <a:p>
            <a:endParaRPr lang="en-US" altLang="en-US" sz="2000" dirty="0"/>
          </a:p>
          <a:p>
            <a:pPr marL="0" indent="0">
              <a:buNone/>
            </a:pPr>
            <a:r>
              <a:rPr lang="en-US" altLang="en-US" dirty="0"/>
              <a:t>Note: M21-1 III.v.1.A.3.g provides sample formatting for an administrative decision.</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29</a:t>
            </a:fld>
            <a:endParaRPr lang="en-US" dirty="0"/>
          </a:p>
        </p:txBody>
      </p:sp>
    </p:spTree>
    <p:extLst>
      <p:ext uri="{BB962C8B-B14F-4D97-AF65-F5344CB8AC3E}">
        <p14:creationId xmlns:p14="http://schemas.microsoft.com/office/powerpoint/2010/main" val="42539486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Lesson Objectives (cont.)</a:t>
            </a:r>
          </a:p>
        </p:txBody>
      </p:sp>
      <p:sp>
        <p:nvSpPr>
          <p:cNvPr id="3" name="Content Placeholder 2"/>
          <p:cNvSpPr>
            <a:spLocks noGrp="1"/>
          </p:cNvSpPr>
          <p:nvPr>
            <p:ph idx="1"/>
            <p:custDataLst>
              <p:tags r:id="rId2"/>
            </p:custDataLst>
          </p:nvPr>
        </p:nvSpPr>
        <p:spPr>
          <a:xfrm>
            <a:off x="457200" y="1880495"/>
            <a:ext cx="8229600" cy="4063284"/>
          </a:xfrm>
        </p:spPr>
        <p:txBody>
          <a:bodyPr>
            <a:noAutofit/>
          </a:bodyPr>
          <a:lstStyle/>
          <a:p>
            <a:pPr>
              <a:defRPr/>
            </a:pPr>
            <a:r>
              <a:rPr lang="en-US" sz="2000" dirty="0"/>
              <a:t>Distinguish the circumstances where an administrative decision for parental dependency must be completed, and the required elements that must be addressed in an administrative decision</a:t>
            </a:r>
          </a:p>
          <a:p>
            <a:pPr>
              <a:defRPr/>
            </a:pPr>
            <a:r>
              <a:rPr lang="en-US" sz="2000" dirty="0"/>
              <a:t>Know the process for generating an award for parental dependency and the requirements for notification that must be sent to the Veteran</a:t>
            </a:r>
          </a:p>
          <a:p>
            <a:pPr>
              <a:defRPr/>
            </a:pPr>
            <a:r>
              <a:rPr lang="en-US" sz="2000" dirty="0"/>
              <a:t>Discuss the circumstances under which parental dependency should be reevaluated and/or discontinued</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68546748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normAutofit/>
          </a:bodyPr>
          <a:lstStyle/>
          <a:p>
            <a:r>
              <a:rPr lang="en-US" dirty="0"/>
              <a:t>VA Form 21P-5427, </a:t>
            </a:r>
            <a:r>
              <a:rPr lang="en-US" i="1" dirty="0"/>
              <a:t>Corpus of Estate Determination</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r>
              <a:rPr lang="en-US" altLang="en-US" sz="2000" dirty="0"/>
              <a:t>VA Form 21P-5427, </a:t>
            </a:r>
            <a:r>
              <a:rPr lang="en-US" altLang="en-US" sz="2000" i="1" dirty="0"/>
              <a:t>Corpus of Estate Determination</a:t>
            </a:r>
          </a:p>
          <a:p>
            <a:r>
              <a:rPr lang="en-US" altLang="en-US" dirty="0"/>
              <a:t>When denial or discontinuation is due to excessive net worth</a:t>
            </a:r>
          </a:p>
          <a:p>
            <a:r>
              <a:rPr lang="en-US" altLang="en-US" dirty="0"/>
              <a:t>When factual dependency exists and parent’s estate is $80,000 or more</a:t>
            </a:r>
          </a:p>
          <a:p>
            <a:endParaRPr lang="en-US" altLang="en-US" sz="2000" dirty="0"/>
          </a:p>
          <a:p>
            <a:pPr marL="0" indent="0">
              <a:buNone/>
            </a:pPr>
            <a:r>
              <a:rPr lang="en-US" altLang="en-US" sz="2000" dirty="0"/>
              <a:t>This form helps to clearly delineate:</a:t>
            </a:r>
          </a:p>
          <a:p>
            <a:r>
              <a:rPr lang="en-US" altLang="en-US" dirty="0"/>
              <a:t>Assets: stocks, bonds, real estate, other personal property</a:t>
            </a:r>
          </a:p>
          <a:p>
            <a:r>
              <a:rPr lang="en-US" altLang="en-US" dirty="0"/>
              <a:t>Monthly income types</a:t>
            </a:r>
          </a:p>
          <a:p>
            <a:r>
              <a:rPr lang="en-US" altLang="en-US" dirty="0"/>
              <a:t>Monthly expenses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30</a:t>
            </a:fld>
            <a:endParaRPr lang="en-US" dirty="0"/>
          </a:p>
        </p:txBody>
      </p:sp>
    </p:spTree>
    <p:extLst>
      <p:ext uri="{BB962C8B-B14F-4D97-AF65-F5344CB8AC3E}">
        <p14:creationId xmlns:p14="http://schemas.microsoft.com/office/powerpoint/2010/main" val="1489651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Administrative Decision for Parental </a:t>
            </a:r>
            <a:br>
              <a:rPr lang="en-US" altLang="en-US" dirty="0"/>
            </a:br>
            <a:r>
              <a:rPr lang="en-US" altLang="en-US" dirty="0"/>
              <a:t>Dependency Claims</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r>
              <a:rPr lang="en-US" altLang="en-US" sz="2000" dirty="0"/>
              <a:t>Whether creating an administrative decision from the format in the manual, or using the VA Form 21P-5427, the VSR should remember the following:</a:t>
            </a:r>
          </a:p>
          <a:p>
            <a:r>
              <a:rPr lang="en-US" altLang="en-US" dirty="0"/>
              <a:t>Documents will be: </a:t>
            </a:r>
          </a:p>
          <a:p>
            <a:pPr lvl="2"/>
            <a:r>
              <a:rPr lang="en-US" altLang="en-US" sz="1800" dirty="0"/>
              <a:t>Reviewed by an authorizer, </a:t>
            </a:r>
          </a:p>
          <a:p>
            <a:pPr lvl="2"/>
            <a:r>
              <a:rPr lang="en-US" altLang="en-US" sz="1800" dirty="0"/>
              <a:t>Provided to the Veteran and their representative (once approved)</a:t>
            </a:r>
          </a:p>
          <a:p>
            <a:pPr lvl="2"/>
            <a:r>
              <a:rPr lang="en-US" altLang="en-US" sz="1800" dirty="0"/>
              <a:t>Uploaded to the Veteran’s eFolder (once approved)</a:t>
            </a:r>
          </a:p>
          <a:p>
            <a:r>
              <a:rPr lang="en-US" altLang="en-US" dirty="0"/>
              <a:t>Decisions should be:</a:t>
            </a:r>
          </a:p>
          <a:p>
            <a:pPr lvl="2"/>
            <a:r>
              <a:rPr lang="en-US" altLang="en-US" sz="1800" dirty="0"/>
              <a:t>Well-written with valid reasons and bases</a:t>
            </a:r>
          </a:p>
          <a:p>
            <a:pPr lvl="2"/>
            <a:r>
              <a:rPr lang="en-US" altLang="en-US" sz="1800" dirty="0"/>
              <a:t>Written in clear, simple terms</a:t>
            </a:r>
          </a:p>
          <a:p>
            <a:pPr lvl="2"/>
            <a:r>
              <a:rPr lang="en-US" altLang="en-US" sz="1800" dirty="0"/>
              <a:t>Conclusion should be obvious to the reader</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31</a:t>
            </a:fld>
            <a:endParaRPr lang="en-US" dirty="0"/>
          </a:p>
        </p:txBody>
      </p:sp>
    </p:spTree>
    <p:extLst>
      <p:ext uri="{BB962C8B-B14F-4D97-AF65-F5344CB8AC3E}">
        <p14:creationId xmlns:p14="http://schemas.microsoft.com/office/powerpoint/2010/main" val="12909055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Awards for Parental Dependency Claims</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r>
              <a:rPr lang="en-US" altLang="en-US" sz="2000" dirty="0"/>
              <a:t>An award transaction is required for all parental dependency decisions, whether establishing the parent as a dependent (grants) or denying the claim.</a:t>
            </a:r>
          </a:p>
          <a:p>
            <a:pPr marL="0" indent="0">
              <a:buNone/>
            </a:pPr>
            <a:endParaRPr lang="en-US" altLang="en-US" sz="2000" dirty="0"/>
          </a:p>
          <a:p>
            <a:pPr marL="0" indent="0">
              <a:buNone/>
            </a:pPr>
            <a:r>
              <a:rPr lang="en-US" altLang="en-US" sz="2000" dirty="0"/>
              <a:t>Two tasks must be completed to record the decision in VBMS-A:</a:t>
            </a:r>
          </a:p>
          <a:p>
            <a:r>
              <a:rPr lang="en-US" altLang="en-US" dirty="0"/>
              <a:t>Dependent information must first be added in VBMS Core</a:t>
            </a:r>
          </a:p>
          <a:p>
            <a:r>
              <a:rPr lang="en-US" altLang="en-US" dirty="0"/>
              <a:t>Dependency decision to grant or deny the claim must then be added in VBMS-A</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32</a:t>
            </a:fld>
            <a:endParaRPr lang="en-US" dirty="0"/>
          </a:p>
        </p:txBody>
      </p:sp>
    </p:spTree>
    <p:extLst>
      <p:ext uri="{BB962C8B-B14F-4D97-AF65-F5344CB8AC3E}">
        <p14:creationId xmlns:p14="http://schemas.microsoft.com/office/powerpoint/2010/main" val="13556212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Awards for Parental Dependency Claims (cont.)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4316483" cy="2572991"/>
          </a:xfrm>
        </p:spPr>
        <p:txBody>
          <a:bodyPr>
            <a:normAutofit/>
          </a:bodyPr>
          <a:lstStyle/>
          <a:p>
            <a:pPr marL="0" indent="0">
              <a:buNone/>
            </a:pPr>
            <a:r>
              <a:rPr lang="en-US" altLang="en-US" sz="2000" dirty="0"/>
              <a:t>Adding dependent information in VBMS Core:</a:t>
            </a:r>
          </a:p>
          <a:p>
            <a:r>
              <a:rPr lang="en-US" altLang="en-US" dirty="0"/>
              <a:t>Enter the parent as a potential Dependent in VBMS Core first so they become an option to select when entering the decision in VBMS-A</a:t>
            </a:r>
          </a:p>
          <a:p>
            <a:r>
              <a:rPr lang="en-US" altLang="en-US" dirty="0"/>
              <a:t>The above action does NOT add the parent to the actual award</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33</a:t>
            </a:fld>
            <a:endParaRPr lang="en-US" dirty="0"/>
          </a:p>
        </p:txBody>
      </p:sp>
      <p:grpSp>
        <p:nvGrpSpPr>
          <p:cNvPr id="5" name="Group 4">
            <a:extLst>
              <a:ext uri="{FF2B5EF4-FFF2-40B4-BE49-F238E27FC236}">
                <a16:creationId xmlns:a16="http://schemas.microsoft.com/office/drawing/2014/main" id="{8C7AA986-60AC-414C-8A29-3D6A5250BA31}"/>
              </a:ext>
            </a:extLst>
          </p:cNvPr>
          <p:cNvGrpSpPr/>
          <p:nvPr/>
        </p:nvGrpSpPr>
        <p:grpSpPr>
          <a:xfrm>
            <a:off x="5472557" y="1943675"/>
            <a:ext cx="2525395" cy="2689225"/>
            <a:chOff x="0" y="0"/>
            <a:chExt cx="2182495" cy="2324100"/>
          </a:xfrm>
        </p:grpSpPr>
        <p:pic>
          <p:nvPicPr>
            <p:cNvPr id="6" name="Picture 5">
              <a:extLst>
                <a:ext uri="{FF2B5EF4-FFF2-40B4-BE49-F238E27FC236}">
                  <a16:creationId xmlns:a16="http://schemas.microsoft.com/office/drawing/2014/main" id="{320BC3AE-D73A-49C9-9500-56552DB1D1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182495" cy="232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rrow: Left 6">
              <a:extLst>
                <a:ext uri="{FF2B5EF4-FFF2-40B4-BE49-F238E27FC236}">
                  <a16:creationId xmlns:a16="http://schemas.microsoft.com/office/drawing/2014/main" id="{37D2E059-3897-48B7-A6D1-107456F57BF9}"/>
                </a:ext>
              </a:extLst>
            </p:cNvPr>
            <p:cNvSpPr/>
            <p:nvPr/>
          </p:nvSpPr>
          <p:spPr>
            <a:xfrm>
              <a:off x="885825" y="628650"/>
              <a:ext cx="657225" cy="190500"/>
            </a:xfrm>
            <a:prstGeom prst="lef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pic>
        <p:nvPicPr>
          <p:cNvPr id="8" name="Picture 7">
            <a:extLst>
              <a:ext uri="{FF2B5EF4-FFF2-40B4-BE49-F238E27FC236}">
                <a16:creationId xmlns:a16="http://schemas.microsoft.com/office/drawing/2014/main" id="{A7429D33-D899-4910-96DE-A178F2CB2DFE}"/>
              </a:ext>
            </a:extLst>
          </p:cNvPr>
          <p:cNvPicPr/>
          <p:nvPr/>
        </p:nvPicPr>
        <p:blipFill rotWithShape="1">
          <a:blip r:embed="rId7"/>
          <a:srcRect t="5464"/>
          <a:stretch/>
        </p:blipFill>
        <p:spPr bwMode="auto">
          <a:xfrm>
            <a:off x="1004887" y="4975563"/>
            <a:ext cx="7221673" cy="812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Arrow: Right 8">
            <a:extLst>
              <a:ext uri="{FF2B5EF4-FFF2-40B4-BE49-F238E27FC236}">
                <a16:creationId xmlns:a16="http://schemas.microsoft.com/office/drawing/2014/main" id="{C35B8700-00E7-4FB1-8358-619950ACAB98}"/>
              </a:ext>
            </a:extLst>
          </p:cNvPr>
          <p:cNvSpPr/>
          <p:nvPr/>
        </p:nvSpPr>
        <p:spPr>
          <a:xfrm>
            <a:off x="6554707" y="5017413"/>
            <a:ext cx="640080" cy="171450"/>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2125447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Awards for Parental Dependency Claims (cont.)</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259708" cy="4510781"/>
          </a:xfrm>
        </p:spPr>
        <p:txBody>
          <a:bodyPr>
            <a:normAutofit/>
          </a:bodyPr>
          <a:lstStyle/>
          <a:p>
            <a:pPr marL="0" indent="0">
              <a:buNone/>
            </a:pPr>
            <a:r>
              <a:rPr lang="en-US" altLang="en-US" sz="2000" dirty="0"/>
              <a:t>Adding dependent to the system in VBMS Core:</a:t>
            </a:r>
          </a:p>
          <a:p>
            <a:r>
              <a:rPr lang="en-US" altLang="en-US" dirty="0"/>
              <a:t>Complete all selections marked with an asterisk</a:t>
            </a:r>
          </a:p>
          <a:p>
            <a:r>
              <a:rPr lang="en-US" altLang="en-US" dirty="0"/>
              <a:t>Remember to select the correct relationship type so the dependent is listed as a parent rather than another type of dependent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a:p>
            <a:pPr marL="0" indent="0">
              <a:buNone/>
            </a:pPr>
            <a:endParaRPr lang="en-US" altLang="en-US" sz="800" dirty="0"/>
          </a:p>
          <a:p>
            <a:r>
              <a:rPr lang="en-US" altLang="en-US" dirty="0"/>
              <a:t>Once completed, remember to save</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34</a:t>
            </a:fld>
            <a:endParaRPr lang="en-US" dirty="0"/>
          </a:p>
        </p:txBody>
      </p:sp>
      <p:pic>
        <p:nvPicPr>
          <p:cNvPr id="10" name="Picture 9">
            <a:extLst>
              <a:ext uri="{FF2B5EF4-FFF2-40B4-BE49-F238E27FC236}">
                <a16:creationId xmlns:a16="http://schemas.microsoft.com/office/drawing/2014/main" id="{12AE5B74-91BD-4CC7-BADE-AB3AE06ECD00}"/>
              </a:ext>
            </a:extLst>
          </p:cNvPr>
          <p:cNvPicPr/>
          <p:nvPr/>
        </p:nvPicPr>
        <p:blipFill>
          <a:blip r:embed="rId6"/>
          <a:stretch>
            <a:fillRect/>
          </a:stretch>
        </p:blipFill>
        <p:spPr>
          <a:xfrm>
            <a:off x="1298638" y="3352008"/>
            <a:ext cx="6546723" cy="2336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Arrow: Left 10">
            <a:extLst>
              <a:ext uri="{FF2B5EF4-FFF2-40B4-BE49-F238E27FC236}">
                <a16:creationId xmlns:a16="http://schemas.microsoft.com/office/drawing/2014/main" id="{4ACDB875-BCE3-407E-968D-11B6C7ACA464}"/>
              </a:ext>
            </a:extLst>
          </p:cNvPr>
          <p:cNvSpPr/>
          <p:nvPr/>
        </p:nvSpPr>
        <p:spPr>
          <a:xfrm>
            <a:off x="3700462" y="3869759"/>
            <a:ext cx="504825" cy="133350"/>
          </a:xfrm>
          <a:prstGeom prst="lef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2" name="Picture 11">
            <a:extLst>
              <a:ext uri="{FF2B5EF4-FFF2-40B4-BE49-F238E27FC236}">
                <a16:creationId xmlns:a16="http://schemas.microsoft.com/office/drawing/2014/main" id="{EE8F0A5C-6986-4329-ABA5-462EBCB7F133}"/>
              </a:ext>
            </a:extLst>
          </p:cNvPr>
          <p:cNvPicPr/>
          <p:nvPr/>
        </p:nvPicPr>
        <p:blipFill>
          <a:blip r:embed="rId7">
            <a:extLst>
              <a:ext uri="{28A0092B-C50C-407E-A947-70E740481C1C}">
                <a14:useLocalDpi xmlns:a14="http://schemas.microsoft.com/office/drawing/2010/main" val="0"/>
              </a:ext>
            </a:extLst>
          </a:blip>
          <a:stretch>
            <a:fillRect/>
          </a:stretch>
        </p:blipFill>
        <p:spPr>
          <a:xfrm>
            <a:off x="6746747" y="5846813"/>
            <a:ext cx="1098614" cy="439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Arrow: Up 12">
            <a:extLst>
              <a:ext uri="{FF2B5EF4-FFF2-40B4-BE49-F238E27FC236}">
                <a16:creationId xmlns:a16="http://schemas.microsoft.com/office/drawing/2014/main" id="{2AB53B0D-86F7-4017-BB9F-C0B2BAD40C18}"/>
              </a:ext>
            </a:extLst>
          </p:cNvPr>
          <p:cNvSpPr/>
          <p:nvPr/>
        </p:nvSpPr>
        <p:spPr>
          <a:xfrm rot="5400000">
            <a:off x="6343650" y="5872163"/>
            <a:ext cx="133350" cy="409575"/>
          </a:xfrm>
          <a:prstGeom prst="up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86558498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Awards for Parental Dependency Claims (cont.)</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259708" cy="4510781"/>
          </a:xfrm>
        </p:spPr>
        <p:txBody>
          <a:bodyPr>
            <a:normAutofit/>
          </a:bodyPr>
          <a:lstStyle/>
          <a:p>
            <a:pPr marL="0" indent="0">
              <a:buNone/>
            </a:pPr>
            <a:r>
              <a:rPr lang="en-US" altLang="en-US" sz="2000" dirty="0"/>
              <a:t>Once the dependent profile is entered in VBMS Core, the decision can be entered into VBMS-A:</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35</a:t>
            </a:fld>
            <a:endParaRPr lang="en-US" dirty="0"/>
          </a:p>
        </p:txBody>
      </p:sp>
      <p:grpSp>
        <p:nvGrpSpPr>
          <p:cNvPr id="9" name="Group 8">
            <a:extLst>
              <a:ext uri="{FF2B5EF4-FFF2-40B4-BE49-F238E27FC236}">
                <a16:creationId xmlns:a16="http://schemas.microsoft.com/office/drawing/2014/main" id="{7A85E525-33B0-4B22-AAA8-4F95C38C1EA7}"/>
              </a:ext>
            </a:extLst>
          </p:cNvPr>
          <p:cNvGrpSpPr/>
          <p:nvPr/>
        </p:nvGrpSpPr>
        <p:grpSpPr>
          <a:xfrm>
            <a:off x="1140266" y="2700339"/>
            <a:ext cx="1326153" cy="2414586"/>
            <a:chOff x="0" y="0"/>
            <a:chExt cx="1689735" cy="3076575"/>
          </a:xfrm>
        </p:grpSpPr>
        <p:pic>
          <p:nvPicPr>
            <p:cNvPr id="14" name="Picture 13">
              <a:extLst>
                <a:ext uri="{FF2B5EF4-FFF2-40B4-BE49-F238E27FC236}">
                  <a16:creationId xmlns:a16="http://schemas.microsoft.com/office/drawing/2014/main" id="{6C1617AE-A072-4E0B-B5FC-E4C8BC7810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689735" cy="307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Arrow: Left 14">
              <a:extLst>
                <a:ext uri="{FF2B5EF4-FFF2-40B4-BE49-F238E27FC236}">
                  <a16:creationId xmlns:a16="http://schemas.microsoft.com/office/drawing/2014/main" id="{F13FA2BA-1FCB-4789-9461-751ED10DC9BB}"/>
                </a:ext>
              </a:extLst>
            </p:cNvPr>
            <p:cNvSpPr/>
            <p:nvPr/>
          </p:nvSpPr>
          <p:spPr>
            <a:xfrm>
              <a:off x="781050" y="1076325"/>
              <a:ext cx="581025" cy="161925"/>
            </a:xfrm>
            <a:prstGeom prst="lef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6" name="Content Placeholder 2">
            <a:extLst>
              <a:ext uri="{FF2B5EF4-FFF2-40B4-BE49-F238E27FC236}">
                <a16:creationId xmlns:a16="http://schemas.microsoft.com/office/drawing/2014/main" id="{AA39CC92-01E4-43AD-89F3-3BB29E9F19C9}"/>
              </a:ext>
            </a:extLst>
          </p:cNvPr>
          <p:cNvSpPr txBox="1">
            <a:spLocks/>
          </p:cNvSpPr>
          <p:nvPr>
            <p:custDataLst>
              <p:tags r:id="rId4"/>
            </p:custDataLst>
          </p:nvPr>
        </p:nvSpPr>
        <p:spPr>
          <a:xfrm>
            <a:off x="2952750" y="2590800"/>
            <a:ext cx="5419724" cy="3386137"/>
          </a:xfrm>
          <a:prstGeom prst="rect">
            <a:avLst/>
          </a:prstGeom>
        </p:spPr>
        <p:txBody>
          <a:bodyPr>
            <a:normAutofit/>
          </a:bodyPr>
          <a:lstStyle>
            <a:lvl1pPr marL="285750" indent="-285750" algn="l" defTabSz="385763" rtl="0" eaLnBrk="1" latinLnBrk="0" hangingPunct="1">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78632" indent="-285750" algn="l" defTabSz="385763" rtl="0" eaLnBrk="1" latinLnBrk="0" hangingPunct="1">
              <a:spcBef>
                <a:spcPts val="0"/>
              </a:spcBef>
              <a:spcAft>
                <a:spcPts val="600"/>
              </a:spcAft>
              <a:buFont typeface="Arial" panose="020B0604020202020204" pitchFamily="34" charset="0"/>
              <a:buChar char="•"/>
              <a:defRPr sz="1600" b="0" i="0" u="none" kern="1200">
                <a:solidFill>
                  <a:schemeClr val="tx1"/>
                </a:solidFill>
                <a:latin typeface="Arial" panose="020B0604020202020204" pitchFamily="34" charset="0"/>
                <a:ea typeface="+mn-ea"/>
                <a:cs typeface="Arial" panose="020B0604020202020204" pitchFamily="34" charset="0"/>
              </a:defRPr>
            </a:lvl2pPr>
            <a:lvl3pPr marL="671513" indent="-285750" algn="l" defTabSz="385763"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864394" indent="-285750" algn="l" defTabSz="385763"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64406" indent="-192881" algn="l" defTabSz="385763" rtl="0" eaLnBrk="1" latinLnBrk="0" hangingPunct="1">
              <a:spcBef>
                <a:spcPts val="0"/>
              </a:spcBef>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a:lstStyle>
          <a:p>
            <a:r>
              <a:rPr lang="en-US" altLang="en-US" dirty="0"/>
              <a:t>After selecting the EP 130, the VSR should select Dependency from the left hand column.</a:t>
            </a:r>
          </a:p>
          <a:p>
            <a:r>
              <a:rPr lang="en-US" altLang="en-US" dirty="0"/>
              <a:t>The VSR should fill in all pertinent information for the decision including the person (drop-down menu), relationship type (parent), event date (effective date), award status (established or not), decision, and award effective date (payment date).</a:t>
            </a:r>
          </a:p>
          <a:p>
            <a:r>
              <a:rPr lang="en-US" altLang="en-US" dirty="0"/>
              <a:t>If denied, favorable findings should be entered.</a:t>
            </a:r>
          </a:p>
        </p:txBody>
      </p:sp>
      <p:pic>
        <p:nvPicPr>
          <p:cNvPr id="17" name="Picture 16">
            <a:extLst>
              <a:ext uri="{FF2B5EF4-FFF2-40B4-BE49-F238E27FC236}">
                <a16:creationId xmlns:a16="http://schemas.microsoft.com/office/drawing/2014/main" id="{6894E0E7-5F87-4A76-9C53-5A39172BE4D4}"/>
              </a:ext>
            </a:extLst>
          </p:cNvPr>
          <p:cNvPicPr/>
          <p:nvPr/>
        </p:nvPicPr>
        <p:blipFill>
          <a:blip r:embed="rId8"/>
          <a:stretch>
            <a:fillRect/>
          </a:stretch>
        </p:blipFill>
        <p:spPr>
          <a:xfrm>
            <a:off x="1146018" y="5410201"/>
            <a:ext cx="7149081" cy="656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422582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Decision Notices</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r>
              <a:rPr lang="en-US" altLang="en-US" sz="2000" dirty="0"/>
              <a:t>Once the award is generated, the VSR is also required to prepare a decision notice to inform the Veteran of the decision made.  </a:t>
            </a:r>
          </a:p>
          <a:p>
            <a:pPr marL="0" indent="0">
              <a:buNone/>
            </a:pPr>
            <a:endParaRPr lang="en-US" altLang="en-US" sz="2000" dirty="0"/>
          </a:p>
          <a:p>
            <a:pPr marL="0" indent="0">
              <a:buNone/>
            </a:pPr>
            <a:r>
              <a:rPr lang="en-US" altLang="en-US" sz="2000" dirty="0"/>
              <a:t>Some of the elements of the decision notice are the same as the elements for the administrative decision.  However, the decision notice also provides the Veteran with:</a:t>
            </a:r>
          </a:p>
          <a:p>
            <a:r>
              <a:rPr lang="en-US" altLang="en-US" dirty="0"/>
              <a:t>Review options, should the Veteran disagree with the decision</a:t>
            </a:r>
          </a:p>
          <a:p>
            <a:r>
              <a:rPr lang="en-US" altLang="en-US" dirty="0"/>
              <a:t>Instructions for obtaining or accessing evidence used in making the decision</a:t>
            </a: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36</a:t>
            </a:fld>
            <a:endParaRPr lang="en-US" dirty="0"/>
          </a:p>
        </p:txBody>
      </p:sp>
    </p:spTree>
    <p:extLst>
      <p:ext uri="{BB962C8B-B14F-4D97-AF65-F5344CB8AC3E}">
        <p14:creationId xmlns:p14="http://schemas.microsoft.com/office/powerpoint/2010/main" val="319398668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Decision Notices (cont.)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fontScale="92500" lnSpcReduction="20000"/>
          </a:bodyPr>
          <a:lstStyle/>
          <a:p>
            <a:pPr marL="0" indent="0">
              <a:buNone/>
            </a:pPr>
            <a:r>
              <a:rPr lang="en-US" altLang="en-US" sz="2000" dirty="0"/>
              <a:t>The decision notice also covers information concerning any changes in the Veteran’s payments as a result of the decision made.   </a:t>
            </a:r>
          </a:p>
          <a:p>
            <a:pPr marL="0" indent="0">
              <a:buNone/>
            </a:pPr>
            <a:endParaRPr lang="en-US" altLang="en-US" sz="2000" dirty="0"/>
          </a:p>
          <a:p>
            <a:pPr marL="0" indent="0">
              <a:buNone/>
            </a:pPr>
            <a:r>
              <a:rPr lang="en-US" altLang="en-US" sz="2000" dirty="0"/>
              <a:t>If VA granted the Veteran’s claim or otherwise adjusted their award, include:</a:t>
            </a:r>
          </a:p>
          <a:p>
            <a:r>
              <a:rPr lang="en-US" altLang="en-US" sz="1800" dirty="0"/>
              <a:t>The new monthly rate of payment</a:t>
            </a:r>
          </a:p>
          <a:p>
            <a:r>
              <a:rPr lang="en-US" altLang="en-US" sz="1800" dirty="0"/>
              <a:t>The effective dates of entitlement and payment</a:t>
            </a:r>
          </a:p>
          <a:p>
            <a:r>
              <a:rPr lang="en-US" altLang="en-US" sz="1800" dirty="0"/>
              <a:t>The amount of any benefits VA is withholding and the reason for the withholding</a:t>
            </a:r>
            <a:endParaRPr lang="en-US" altLang="en-US" sz="1600" dirty="0"/>
          </a:p>
          <a:p>
            <a:pPr marL="0" indent="0">
              <a:buNone/>
            </a:pPr>
            <a:endParaRPr lang="en-US" altLang="en-US" dirty="0"/>
          </a:p>
          <a:p>
            <a:pPr marL="0" indent="0">
              <a:buNone/>
            </a:pPr>
            <a:r>
              <a:rPr lang="en-US" altLang="en-US" sz="2100" dirty="0"/>
              <a:t>If an overpayment of benefits was created, the letter must also include the Veteran’s right to request:</a:t>
            </a:r>
          </a:p>
          <a:p>
            <a:pPr lvl="2"/>
            <a:r>
              <a:rPr lang="en-US" altLang="en-US" sz="1800" dirty="0"/>
              <a:t>A waiver of the overpayment, and/or</a:t>
            </a:r>
          </a:p>
          <a:p>
            <a:pPr lvl="2"/>
            <a:r>
              <a:rPr lang="en-US" altLang="en-US" sz="1800" dirty="0"/>
              <a:t>A repayment plan</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37</a:t>
            </a:fld>
            <a:endParaRPr lang="en-US" dirty="0"/>
          </a:p>
        </p:txBody>
      </p:sp>
    </p:spTree>
    <p:extLst>
      <p:ext uri="{BB962C8B-B14F-4D97-AF65-F5344CB8AC3E}">
        <p14:creationId xmlns:p14="http://schemas.microsoft.com/office/powerpoint/2010/main" val="191797613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Decision Notices (cont.)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216"/>
          </a:xfrm>
        </p:spPr>
        <p:txBody>
          <a:bodyPr>
            <a:normAutofit/>
          </a:bodyPr>
          <a:lstStyle/>
          <a:p>
            <a:pPr marL="0" indent="0">
              <a:buNone/>
            </a:pPr>
            <a:r>
              <a:rPr lang="en-US" altLang="en-US" sz="2000" dirty="0"/>
              <a:t>A decision notice generated in VBMS-A is referred to as a Redesigned Automated Decision Letter (RADL).</a:t>
            </a:r>
          </a:p>
          <a:p>
            <a:endParaRPr lang="en-US" altLang="en-US" sz="2000" dirty="0"/>
          </a:p>
          <a:p>
            <a:pPr marL="0" indent="0">
              <a:buNone/>
            </a:pPr>
            <a:r>
              <a:rPr lang="en-US" altLang="en-US" sz="2000" dirty="0"/>
              <a:t>To ensure that all decision notice requirements are met, the VSR may need to add free text to the letter.</a:t>
            </a:r>
          </a:p>
          <a:p>
            <a:pPr marL="0" indent="0">
              <a:buNone/>
            </a:pPr>
            <a:endParaRPr lang="en-US" altLang="en-US" sz="2000" dirty="0"/>
          </a:p>
          <a:p>
            <a:pPr marL="0" indent="0">
              <a:buNone/>
            </a:pPr>
            <a:r>
              <a:rPr lang="en-US" altLang="en-US" sz="2000" dirty="0"/>
              <a:t>When the RADL is deemed insufficient and cannot be adequately amended using free text, the VSR may revert to using a Personal Computer Generated Letter (PCGL).</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38</a:t>
            </a:fld>
            <a:endParaRPr lang="en-US" dirty="0"/>
          </a:p>
        </p:txBody>
      </p:sp>
    </p:spTree>
    <p:extLst>
      <p:ext uri="{BB962C8B-B14F-4D97-AF65-F5344CB8AC3E}">
        <p14:creationId xmlns:p14="http://schemas.microsoft.com/office/powerpoint/2010/main" val="6567788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Reevaluate a Parent’s Dependency</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460975" cy="4444106"/>
          </a:xfrm>
        </p:spPr>
        <p:txBody>
          <a:bodyPr>
            <a:normAutofit/>
          </a:bodyPr>
          <a:lstStyle/>
          <a:p>
            <a:pPr marL="0" indent="0">
              <a:buNone/>
            </a:pPr>
            <a:r>
              <a:rPr lang="en-US" altLang="en-US" sz="2000" dirty="0"/>
              <a:t>There are instances where the VSR will have to re-evaluate the dependency of a parent that is already on a Veteran’s award.  </a:t>
            </a:r>
          </a:p>
          <a:p>
            <a:pPr marL="0" indent="0">
              <a:buNone/>
            </a:pPr>
            <a:endParaRPr lang="en-US" altLang="en-US" sz="2000" dirty="0"/>
          </a:p>
          <a:p>
            <a:pPr marL="0" indent="0">
              <a:buNone/>
            </a:pPr>
            <a:r>
              <a:rPr lang="en-US" altLang="en-US" sz="2000" dirty="0"/>
              <a:t>These instances include:</a:t>
            </a:r>
          </a:p>
          <a:p>
            <a:r>
              <a:rPr lang="en-US" altLang="en-US" dirty="0"/>
              <a:t>Any significant change in the parent’s income or net worth</a:t>
            </a:r>
          </a:p>
          <a:p>
            <a:r>
              <a:rPr lang="en-US" altLang="en-US" dirty="0"/>
              <a:t>Change in the parent’s marital status (which may affect the parent’s finances)</a:t>
            </a:r>
          </a:p>
          <a:p>
            <a:r>
              <a:rPr lang="en-US" altLang="en-US" dirty="0"/>
              <a:t>Death of the parent – remove as soon as possible to minimize the overpayment of benefits</a:t>
            </a:r>
          </a:p>
          <a:p>
            <a:endParaRPr lang="en-US" altLang="en-US" dirty="0"/>
          </a:p>
          <a:p>
            <a:pPr marL="0" indent="0">
              <a:buNone/>
            </a:pPr>
            <a:r>
              <a:rPr lang="en-US" altLang="en-US" sz="2000" dirty="0"/>
              <a:t>Remember:  It may be necessary to provide due process before removing a parent from a Veteran’s award.</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39</a:t>
            </a:fld>
            <a:endParaRPr lang="en-US" dirty="0"/>
          </a:p>
        </p:txBody>
      </p:sp>
    </p:spTree>
    <p:extLst>
      <p:ext uri="{BB962C8B-B14F-4D97-AF65-F5344CB8AC3E}">
        <p14:creationId xmlns:p14="http://schemas.microsoft.com/office/powerpoint/2010/main" val="16453868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References</a:t>
            </a:r>
          </a:p>
        </p:txBody>
      </p:sp>
      <p:sp>
        <p:nvSpPr>
          <p:cNvPr id="56323" name="Content Placeholder 2"/>
          <p:cNvSpPr>
            <a:spLocks noGrp="1"/>
          </p:cNvSpPr>
          <p:nvPr>
            <p:ph idx="1"/>
            <p:custDataLst>
              <p:tags r:id="rId2"/>
            </p:custDataLst>
          </p:nvPr>
        </p:nvSpPr>
        <p:spPr>
          <a:xfrm>
            <a:off x="831574" y="1880494"/>
            <a:ext cx="7480852" cy="4093269"/>
          </a:xfrm>
        </p:spPr>
        <p:txBody>
          <a:bodyPr>
            <a:normAutofit/>
          </a:bodyPr>
          <a:lstStyle/>
          <a:p>
            <a:pPr eaLnBrk="1" hangingPunct="1"/>
            <a:r>
              <a:rPr lang="en-US" altLang="en-US" sz="2000" dirty="0"/>
              <a:t>38 CFR 3.4(b)(2), Compensation. Disability Compensation. An additional amount</a:t>
            </a:r>
          </a:p>
          <a:p>
            <a:pPr eaLnBrk="1" hangingPunct="1"/>
            <a:r>
              <a:rPr lang="en-US" altLang="en-US" sz="2000" dirty="0"/>
              <a:t>38 CFR 3.59, Definitions, parent</a:t>
            </a:r>
          </a:p>
          <a:p>
            <a:pPr eaLnBrk="1" hangingPunct="1"/>
            <a:r>
              <a:rPr lang="en-US" altLang="en-US" sz="2000" dirty="0"/>
              <a:t>38 CFR 3.250, Dependency of Parent</a:t>
            </a:r>
          </a:p>
          <a:p>
            <a:pPr eaLnBrk="1" hangingPunct="1"/>
            <a:r>
              <a:rPr lang="en-US" altLang="en-US" sz="2000" dirty="0"/>
              <a:t>38 CFR 3.209, Establishing relationship</a:t>
            </a:r>
          </a:p>
          <a:p>
            <a:pPr eaLnBrk="1" hangingPunct="1"/>
            <a:r>
              <a:rPr lang="en-US" altLang="en-US" sz="2000" dirty="0"/>
              <a:t>38 CFR 3.401(b), Veterans, Additional compensation or pension for dependent</a:t>
            </a:r>
          </a:p>
          <a:p>
            <a:pPr eaLnBrk="1" hangingPunct="1"/>
            <a:r>
              <a:rPr lang="en-US" altLang="en-US" sz="2000" dirty="0"/>
              <a:t>M21-1, Part III, Subpart iii, Chapter 1, Section B – Evidence Requested from the Claimant</a:t>
            </a:r>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dirty="0">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40</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References (cont.)</a:t>
            </a:r>
          </a:p>
        </p:txBody>
      </p:sp>
      <p:sp>
        <p:nvSpPr>
          <p:cNvPr id="56323" name="Content Placeholder 2"/>
          <p:cNvSpPr>
            <a:spLocks noGrp="1"/>
          </p:cNvSpPr>
          <p:nvPr>
            <p:ph idx="1"/>
            <p:custDataLst>
              <p:tags r:id="rId2"/>
            </p:custDataLst>
          </p:nvPr>
        </p:nvSpPr>
        <p:spPr>
          <a:xfrm>
            <a:off x="831574" y="1880494"/>
            <a:ext cx="7480852" cy="4093269"/>
          </a:xfrm>
        </p:spPr>
        <p:txBody>
          <a:bodyPr>
            <a:normAutofit lnSpcReduction="10000"/>
          </a:bodyPr>
          <a:lstStyle/>
          <a:p>
            <a:r>
              <a:rPr lang="en-US" altLang="en-US" sz="2000" dirty="0"/>
              <a:t>M21-1, Part III, Subpart iii, Chapter 5, Section I – Establishing Parental Relationship</a:t>
            </a:r>
          </a:p>
          <a:p>
            <a:pPr eaLnBrk="1" hangingPunct="1"/>
            <a:r>
              <a:rPr lang="en-US" altLang="en-US" sz="2000" dirty="0"/>
              <a:t>M21-1, Part III, Subpart iii, Chapter 5, Section J – Establishing Parental Dependency</a:t>
            </a:r>
          </a:p>
          <a:p>
            <a:pPr eaLnBrk="1" hangingPunct="1"/>
            <a:r>
              <a:rPr lang="en-US" altLang="en-US" sz="2000" dirty="0"/>
              <a:t>M21-1, Part III, Subpart iii, Chapter 5, Section L – Adjusting Awards for Dependents</a:t>
            </a:r>
          </a:p>
          <a:p>
            <a:pPr eaLnBrk="1" hangingPunct="1"/>
            <a:r>
              <a:rPr lang="en-US" altLang="en-US" sz="2000" dirty="0"/>
              <a:t>M21-1, Part III, Subpart v, Chapter 1, Section A – General Information on Administrative Decisions</a:t>
            </a:r>
          </a:p>
          <a:p>
            <a:pPr eaLnBrk="1" hangingPunct="1"/>
            <a:r>
              <a:rPr lang="en-US" altLang="en-US" sz="2000" dirty="0"/>
              <a:t>M21-1, Part III, Subpart v, Chapter 2, Section B – Decision Notices</a:t>
            </a:r>
          </a:p>
          <a:p>
            <a:pPr eaLnBrk="1" hangingPunct="1"/>
            <a:r>
              <a:rPr lang="en-US" altLang="en-US" sz="2000" dirty="0"/>
              <a:t>VBMS Core User Guide</a:t>
            </a:r>
          </a:p>
          <a:p>
            <a:pPr eaLnBrk="1" hangingPunct="1"/>
            <a:r>
              <a:rPr lang="en-US" altLang="en-US" sz="2000" dirty="0"/>
              <a:t>VBMS Awards User Guide</a:t>
            </a:r>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30205140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Overview of Parental Dependency </a:t>
            </a:r>
            <a:br>
              <a:rPr lang="en-US" altLang="en-US" dirty="0"/>
            </a:br>
            <a:r>
              <a:rPr lang="en-US" altLang="en-US" dirty="0"/>
              <a:t>and Eligibility</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460975" cy="4367906"/>
          </a:xfrm>
        </p:spPr>
        <p:txBody>
          <a:bodyPr>
            <a:normAutofit/>
          </a:bodyPr>
          <a:lstStyle/>
          <a:p>
            <a:pPr marL="0" indent="0">
              <a:buNone/>
            </a:pPr>
            <a:r>
              <a:rPr lang="en-US" altLang="en-US" sz="2000" dirty="0"/>
              <a:t>Veteran must have overall combined disability evaluation of 30% or more to be eligible for dependents.</a:t>
            </a:r>
          </a:p>
          <a:p>
            <a:pPr marL="0" indent="0">
              <a:buNone/>
            </a:pPr>
            <a:endParaRPr lang="en-US" altLang="en-US" sz="2000" dirty="0"/>
          </a:p>
          <a:p>
            <a:pPr marL="0" indent="0">
              <a:buNone/>
            </a:pPr>
            <a:r>
              <a:rPr lang="en-US" altLang="en-US" sz="2000" dirty="0"/>
              <a:t>Eligible dependents include:</a:t>
            </a:r>
          </a:p>
          <a:p>
            <a:r>
              <a:rPr lang="en-US" altLang="en-US" dirty="0"/>
              <a:t>Spouse</a:t>
            </a:r>
          </a:p>
          <a:p>
            <a:r>
              <a:rPr lang="en-US" altLang="en-US" dirty="0"/>
              <a:t>Child (minor, school, helpless)</a:t>
            </a:r>
          </a:p>
          <a:p>
            <a:r>
              <a:rPr lang="en-US" altLang="en-US" b="1" dirty="0"/>
              <a:t>Parent</a:t>
            </a:r>
          </a:p>
          <a:p>
            <a:pPr marL="0" indent="0">
              <a:buNone/>
            </a:pPr>
            <a:endParaRPr lang="en-US" altLang="en-US" sz="2000" dirty="0"/>
          </a:p>
          <a:p>
            <a:pPr marL="0" indent="0">
              <a:buNone/>
            </a:pPr>
            <a:r>
              <a:rPr lang="en-US" altLang="en-US" sz="2000" dirty="0"/>
              <a:t>Eligibility of parent(s) differs from most other types of dependents – entitlement determinations must consider both </a:t>
            </a:r>
            <a:r>
              <a:rPr lang="en-US" altLang="en-US" sz="2000" b="1" dirty="0"/>
              <a:t>relationship</a:t>
            </a:r>
            <a:r>
              <a:rPr lang="en-US" altLang="en-US" sz="2000" dirty="0"/>
              <a:t> </a:t>
            </a:r>
            <a:r>
              <a:rPr lang="en-US" altLang="en-US" sz="2000" i="1" dirty="0"/>
              <a:t>and </a:t>
            </a:r>
            <a:r>
              <a:rPr lang="en-US" altLang="en-US" sz="2000" b="1" dirty="0"/>
              <a:t>financial dependency </a:t>
            </a:r>
            <a:r>
              <a:rPr lang="en-US" altLang="en-US" sz="2000" dirty="0"/>
              <a:t>of the parent.</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Definitions</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460975" cy="3987253"/>
          </a:xfrm>
        </p:spPr>
        <p:txBody>
          <a:bodyPr>
            <a:normAutofit/>
          </a:bodyPr>
          <a:lstStyle/>
          <a:p>
            <a:pPr marL="0" indent="0">
              <a:buNone/>
            </a:pPr>
            <a:r>
              <a:rPr lang="en-US" altLang="en-US" sz="2000" dirty="0"/>
              <a:t>Per 38 CFR 3.59, a </a:t>
            </a:r>
            <a:r>
              <a:rPr lang="en-US" altLang="en-US" sz="2000" i="1" dirty="0"/>
              <a:t>parent</a:t>
            </a:r>
            <a:r>
              <a:rPr lang="en-US" altLang="en-US" sz="2000" dirty="0"/>
              <a:t> is defined as:</a:t>
            </a:r>
          </a:p>
          <a:p>
            <a:r>
              <a:rPr lang="en-US" altLang="en-US" dirty="0"/>
              <a:t>a biological parent,</a:t>
            </a:r>
          </a:p>
          <a:p>
            <a:r>
              <a:rPr lang="en-US" altLang="en-US" dirty="0"/>
              <a:t>an adoptive parent, and</a:t>
            </a:r>
          </a:p>
          <a:p>
            <a:r>
              <a:rPr lang="en-US" altLang="en-US" dirty="0"/>
              <a:t>a foster parent</a:t>
            </a:r>
          </a:p>
          <a:p>
            <a:endParaRPr lang="en-US" altLang="en-US" sz="2000" dirty="0"/>
          </a:p>
          <a:p>
            <a:pPr marL="0" indent="0">
              <a:buNone/>
            </a:pPr>
            <a:r>
              <a:rPr lang="en-US" altLang="en-US" sz="2000" dirty="0"/>
              <a:t>The term </a:t>
            </a:r>
            <a:r>
              <a:rPr lang="en-US" altLang="en-US" sz="2000" i="1" dirty="0"/>
              <a:t>dependent parent</a:t>
            </a:r>
            <a:r>
              <a:rPr lang="en-US" altLang="en-US" sz="2000" dirty="0"/>
              <a:t> does not necessarily mean that the parent is not self-supporting.  Rather it means that either:</a:t>
            </a:r>
          </a:p>
          <a:p>
            <a:r>
              <a:rPr lang="en-US" altLang="en-US" dirty="0"/>
              <a:t>the parent’s income and net worth are minimal, or</a:t>
            </a:r>
          </a:p>
          <a:p>
            <a:r>
              <a:rPr lang="en-US" altLang="en-US" dirty="0"/>
              <a:t>a parent with substantial income and assets has correspondingly high expenses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17381873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Distinction </a:t>
            </a:r>
            <a:r>
              <a:rPr lang="en-US" altLang="en-US" dirty="0"/>
              <a:t>Between Relationship</a:t>
            </a:r>
            <a:br>
              <a:rPr lang="en-US" altLang="en-US" dirty="0"/>
            </a:br>
            <a:r>
              <a:rPr lang="en-US" altLang="en-US" dirty="0"/>
              <a:t>and Dependency</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460975" cy="4444106"/>
          </a:xfrm>
        </p:spPr>
        <p:txBody>
          <a:bodyPr>
            <a:normAutofit/>
          </a:bodyPr>
          <a:lstStyle/>
          <a:p>
            <a:pPr marL="0" indent="0">
              <a:buNone/>
            </a:pPr>
            <a:r>
              <a:rPr lang="en-US" altLang="en-US" sz="2000" dirty="0"/>
              <a:t>The term </a:t>
            </a:r>
            <a:r>
              <a:rPr lang="en-US" altLang="en-US" sz="2000" i="1" dirty="0"/>
              <a:t>relationship</a:t>
            </a:r>
            <a:r>
              <a:rPr lang="en-US" altLang="en-US" sz="2000" dirty="0"/>
              <a:t> concerns an individual’s legal status with respect to the Veteran: biological, adopted, and foster parents.</a:t>
            </a:r>
          </a:p>
          <a:p>
            <a:pPr marL="0" indent="0">
              <a:buNone/>
            </a:pPr>
            <a:endParaRPr lang="en-US" altLang="en-US" sz="2000" dirty="0"/>
          </a:p>
          <a:p>
            <a:pPr marL="0" indent="0">
              <a:buNone/>
            </a:pPr>
            <a:r>
              <a:rPr lang="en-US" altLang="en-US" sz="2000" dirty="0"/>
              <a:t>Stepparents, grandparents, and other family members might not be excluded if: </a:t>
            </a:r>
          </a:p>
          <a:p>
            <a:r>
              <a:rPr lang="en-US" altLang="en-US" dirty="0"/>
              <a:t>they formally adopted the Veteran, or </a:t>
            </a:r>
          </a:p>
          <a:p>
            <a:r>
              <a:rPr lang="en-US" altLang="en-US" dirty="0"/>
              <a:t>stood in the place of a Veteran’s parent (foster)</a:t>
            </a:r>
          </a:p>
          <a:p>
            <a:pPr marL="0" indent="0">
              <a:buNone/>
            </a:pPr>
            <a:endParaRPr lang="en-US" altLang="en-US" sz="2000" dirty="0"/>
          </a:p>
          <a:p>
            <a:pPr marL="0" indent="0">
              <a:buNone/>
            </a:pPr>
            <a:r>
              <a:rPr lang="en-US" altLang="en-US" sz="2000" dirty="0"/>
              <a:t>Ineligible parental relationships:</a:t>
            </a:r>
          </a:p>
          <a:p>
            <a:r>
              <a:rPr lang="en-US" altLang="en-US" dirty="0"/>
              <a:t>Parents of Veteran’s spouse (in-laws)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22463541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Distinction </a:t>
            </a:r>
            <a:r>
              <a:rPr lang="en-US" altLang="en-US" dirty="0"/>
              <a:t>Between Relationship</a:t>
            </a:r>
            <a:br>
              <a:rPr lang="en-US" altLang="en-US" dirty="0"/>
            </a:br>
            <a:r>
              <a:rPr lang="en-US" altLang="en-US" dirty="0"/>
              <a:t>and Dependency (cont.)</a:t>
            </a:r>
            <a:endParaRPr lang="en-US" altLang="en-US" dirty="0">
              <a:effectLst/>
            </a:endParaRPr>
          </a:p>
        </p:txBody>
      </p:sp>
      <p:sp>
        <p:nvSpPr>
          <p:cNvPr id="57347" name="Content Placeholder 2"/>
          <p:cNvSpPr>
            <a:spLocks noGrp="1"/>
          </p:cNvSpPr>
          <p:nvPr>
            <p:ph idx="1"/>
            <p:custDataLst>
              <p:tags r:id="rId2"/>
            </p:custDataLst>
          </p:nvPr>
        </p:nvSpPr>
        <p:spPr>
          <a:xfrm>
            <a:off x="874642" y="1880494"/>
            <a:ext cx="7460975" cy="4444106"/>
          </a:xfrm>
        </p:spPr>
        <p:txBody>
          <a:bodyPr>
            <a:normAutofit/>
          </a:bodyPr>
          <a:lstStyle/>
          <a:p>
            <a:pPr marL="0" indent="0">
              <a:buNone/>
            </a:pPr>
            <a:r>
              <a:rPr lang="en-US" altLang="en-US" sz="2000" dirty="0"/>
              <a:t>The term </a:t>
            </a:r>
            <a:r>
              <a:rPr lang="en-US" altLang="en-US" sz="2000" i="1" dirty="0"/>
              <a:t>dependency</a:t>
            </a:r>
            <a:r>
              <a:rPr lang="en-US" altLang="en-US" sz="2000" dirty="0"/>
              <a:t> relates to the income, assets, and expenses of the parent and their financial dependence upon the Veteran.  </a:t>
            </a:r>
          </a:p>
          <a:p>
            <a:pPr marL="0" indent="0">
              <a:buNone/>
            </a:pPr>
            <a:endParaRPr lang="en-US" altLang="en-US" sz="2000" dirty="0"/>
          </a:p>
          <a:p>
            <a:pPr marL="0" indent="0">
              <a:buNone/>
            </a:pPr>
            <a:r>
              <a:rPr lang="en-US" altLang="en-US" sz="2000" dirty="0"/>
              <a:t>In all parental dependency claims, the financial situation of the parent(s) is a factor in establishing entitlement.</a:t>
            </a:r>
          </a:p>
          <a:p>
            <a:pPr marL="0" indent="0">
              <a:buNone/>
            </a:pPr>
            <a:endParaRPr lang="en-US" altLang="en-US" sz="2000" dirty="0"/>
          </a:p>
          <a:p>
            <a:pPr marL="0" indent="0">
              <a:buNone/>
            </a:pPr>
            <a:r>
              <a:rPr lang="en-US" altLang="en-US" sz="2000" dirty="0"/>
              <a:t>Although two distinct requirements, both </a:t>
            </a:r>
            <a:r>
              <a:rPr lang="en-US" altLang="en-US" sz="2000" b="1" i="1" dirty="0"/>
              <a:t>parental relationship </a:t>
            </a:r>
            <a:r>
              <a:rPr lang="en-US" altLang="en-US" sz="2000" dirty="0"/>
              <a:t>and </a:t>
            </a:r>
            <a:r>
              <a:rPr lang="en-US" altLang="en-US" sz="2000" b="1" i="1" dirty="0"/>
              <a:t>parental dependency</a:t>
            </a:r>
            <a:r>
              <a:rPr lang="en-US" altLang="en-US" sz="2000" i="1" dirty="0"/>
              <a:t>,</a:t>
            </a:r>
            <a:r>
              <a:rPr lang="en-US" altLang="en-US" sz="2000" b="1" i="1" dirty="0"/>
              <a:t> </a:t>
            </a:r>
            <a:r>
              <a:rPr lang="en-US" altLang="en-US" sz="2000" dirty="0"/>
              <a:t>must be established in order to pay additional benefits for a parent.</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104559601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Title of Course&amp;quot;&quot;/&gt;&lt;property id=&quot;20307&quot; value=&quot;261&quot;/&gt;&lt;/object&gt;&lt;object type=&quot;3&quot; unique_id=&quot;10046&quot;&gt;&lt;property id=&quot;20148&quot; value=&quot;5&quot;/&gt;&lt;property id=&quot;20300&quot; value=&quot;Slide 2 - &amp;quot;Lesson Objectives&amp;quot;&quot;/&gt;&lt;property id=&quot;20307&quot; value=&quot;262&quot;/&gt;&lt;/object&gt;&lt;object type=&quot;3&quot; unique_id=&quot;10047&quot;&gt;&lt;property id=&quot;20148&quot; value=&quot;5&quot;/&gt;&lt;property id=&quot;20300&quot; value=&quot;Slide 3 - &amp;quot;References&amp;quot;&quot;/&gt;&lt;property id=&quot;20307&quot; value=&quot;263&quot;/&gt;&lt;/object&gt;&lt;object type=&quot;3&quot; unique_id=&quot;10048&quot;&gt;&lt;property id=&quot;20148&quot; value=&quot;5&quot;/&gt;&lt;property id=&quot;20300&quot; value=&quot;Slide 4 - &amp;quot;Title of Slide&amp;quot;&quot;/&gt;&lt;property id=&quot;20307&quot; value=&quot;264&quot;/&gt;&lt;/object&gt;&lt;object type=&quot;3&quot; unique_id=&quot;10063&quot;&gt;&lt;property id=&quot;20148&quot; value=&quot;5&quot;/&gt;&lt;property id=&quot;20300&quot; value=&quot;Slide 7 - &amp;quot;Review&amp;quot;&quot;/&gt;&lt;property id=&quot;20307&quot; value=&quot;280&quot;/&gt;&lt;/object&gt;&lt;object type=&quot;3&quot; unique_id=&quot;10268&quot;&gt;&lt;property id=&quot;20148&quot; value=&quot;5&quot;/&gt;&lt;property id=&quot;20300&quot; value=&quot;Slide 5 - &amp;quot;Title of Slide&amp;quot;&quot;/&gt;&lt;property id=&quot;20307&quot; value=&quot;281&quot;/&gt;&lt;/object&gt;&lt;object type=&quot;3&quot; unique_id=&quot;10269&quot;&gt;&lt;property id=&quot;20148&quot; value=&quot;5&quot;/&gt;&lt;property id=&quot;20300&quot; value=&quot;Slide 6 - &amp;quot;Title of Slide&amp;quot;&quot;/&gt;&lt;property id=&quot;20307&quot; value=&quot;28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949aee1b2310784c7b2710851433f1ad">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fa04cf0b0c60143c07bea34e14d4e7d"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Non-Rating VSR ISD Review"/>
          <xsd:enumeration value="TPSS Course Documents"/>
          <xsd:enumeration value="TPSS Answer Keys"/>
          <xsd:enumeration value="Challenge Course Documents"/>
          <xsd:enumeration value="VASRD"/>
          <xsd:enumeration value="After Challenge Training (ACT)"/>
          <xsd:enumeration value="National Training Curriculum (NTC)"/>
          <xsd:enumeration value="TPSS Project"/>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Non-Rating VSR ISD Review</Document_x0020_Category>
    <Task_x0020_Status xmlns="b64ba0c6-cbc7-4b8a-8400-04e73b36eec3">112</Task_x0020_Status>
  </documentManagement>
</p:properties>
</file>

<file path=customXml/itemProps1.xml><?xml version="1.0" encoding="utf-8"?>
<ds:datastoreItem xmlns:ds="http://schemas.openxmlformats.org/officeDocument/2006/customXml" ds:itemID="{E1D664D3-6CC7-4479-99F0-476FE37DA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schemas.microsoft.com/office/2006/metadata/properties"/>
    <ds:schemaRef ds:uri="http://schemas.microsoft.com/office/infopath/2007/PartnerControls"/>
    <ds:schemaRef ds:uri="77dce447-0566-47ff-8c07-c9b85fda5322"/>
    <ds:schemaRef ds:uri="http://purl.org/dc/terms/"/>
    <ds:schemaRef ds:uri="http://schemas.microsoft.com/office/2006/documentManagement/types"/>
    <ds:schemaRef ds:uri="http://purl.org/dc/dcmitype/"/>
    <ds:schemaRef ds:uri="b64ba0c6-cbc7-4b8a-8400-04e73b36eec3"/>
    <ds:schemaRef ds:uri="http://purl.org/dc/elements/1.1/"/>
    <ds:schemaRef ds:uri="http://schemas.openxmlformats.org/package/2006/metadata/core-properties"/>
    <ds:schemaRef ds:uri="c13a68cb-816a-4054-99ff-2c26efa9c4e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8406</TotalTime>
  <Words>3294</Words>
  <Application>Microsoft Office PowerPoint</Application>
  <PresentationFormat>On-screen Show (4:3)</PresentationFormat>
  <Paragraphs>394</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Tahoma</vt:lpstr>
      <vt:lpstr>Times New Roman</vt:lpstr>
      <vt:lpstr>Verdana</vt:lpstr>
      <vt:lpstr>VA Design Style Theme 2</vt:lpstr>
      <vt:lpstr>Determining Parental Dependency  for Disability Compensation</vt:lpstr>
      <vt:lpstr>Lesson Objectives</vt:lpstr>
      <vt:lpstr>Lesson Objectives (cont.)</vt:lpstr>
      <vt:lpstr>References</vt:lpstr>
      <vt:lpstr>References (cont.)</vt:lpstr>
      <vt:lpstr>Overview of Parental Dependency  and Eligibility</vt:lpstr>
      <vt:lpstr>Definitions</vt:lpstr>
      <vt:lpstr>Distinction Between Relationship and Dependency</vt:lpstr>
      <vt:lpstr>Distinction Between Relationship and Dependency (cont.)</vt:lpstr>
      <vt:lpstr>Required Forms</vt:lpstr>
      <vt:lpstr>Establishing Parental Relationship</vt:lpstr>
      <vt:lpstr>Establishing Parental Relationship – Biological</vt:lpstr>
      <vt:lpstr>Establishing Parental Relationship – Adoption</vt:lpstr>
      <vt:lpstr>Establishing Parental Relationship – Foster</vt:lpstr>
      <vt:lpstr>Establishing Parental Relationship – Foster (cont.)</vt:lpstr>
      <vt:lpstr>Development Actions for Establishing Parental Relationship</vt:lpstr>
      <vt:lpstr>Denial Decisions Based on Relationship</vt:lpstr>
      <vt:lpstr>Establishing Parental Dependency</vt:lpstr>
      <vt:lpstr>Conclusive Dependency</vt:lpstr>
      <vt:lpstr>Conclusive Dependency (cont.)</vt:lpstr>
      <vt:lpstr>Conclusive Dependency (cont.)</vt:lpstr>
      <vt:lpstr>Factual Dependency</vt:lpstr>
      <vt:lpstr>Factual Dependency (cont.)</vt:lpstr>
      <vt:lpstr>Factual Dependency (cont.)</vt:lpstr>
      <vt:lpstr>Net Worth</vt:lpstr>
      <vt:lpstr>Development Actions for Establishing Parental Dependency</vt:lpstr>
      <vt:lpstr>Development Actions for Establishing Parental Dependency (cont.)</vt:lpstr>
      <vt:lpstr>Administrative Decisions for Parental  Dependency Claims</vt:lpstr>
      <vt:lpstr>Administrative Decision for Parental  Dependency Claims (cont.)</vt:lpstr>
      <vt:lpstr>VA Form 21P-5427, Corpus of Estate Determination</vt:lpstr>
      <vt:lpstr>Administrative Decision for Parental  Dependency Claims</vt:lpstr>
      <vt:lpstr>Awards for Parental Dependency Claims</vt:lpstr>
      <vt:lpstr>Awards for Parental Dependency Claims (cont.)</vt:lpstr>
      <vt:lpstr>Awards for Parental Dependency Claims (cont.)</vt:lpstr>
      <vt:lpstr>Awards for Parental Dependency Claims (cont.)</vt:lpstr>
      <vt:lpstr>Decision Notices</vt:lpstr>
      <vt:lpstr>Decision Notices (cont.)</vt:lpstr>
      <vt:lpstr>Decision Notices (cont.)</vt:lpstr>
      <vt:lpstr>Reevaluate a Parent’s Dependency</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Parental Dependency for Disability Compensation PowerPoint Presentation</dc:title>
  <dc:subject>VSR, AQRS</dc:subject>
  <dc:creator>Department of Veterans Affairs, Veterans Benefits Administration, Compensation Service, STAFF</dc:creator>
  <cp:keywords/>
  <dc:description/>
  <cp:lastModifiedBy>Kathy Poole</cp:lastModifiedBy>
  <cp:revision>549</cp:revision>
  <dcterms:created xsi:type="dcterms:W3CDTF">2014-04-30T02:32:11Z</dcterms:created>
  <dcterms:modified xsi:type="dcterms:W3CDTF">2020-07-24T16:43:45Z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0e51e03e-5f32-436c-a902-297410b2b273</vt:lpwstr>
  </property>
</Properties>
</file>