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7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24"/>
  </p:notesMasterIdLst>
  <p:handoutMasterIdLst>
    <p:handoutMasterId r:id="rId25"/>
  </p:handoutMasterIdLst>
  <p:sldIdLst>
    <p:sldId id="261" r:id="rId5"/>
    <p:sldId id="262" r:id="rId6"/>
    <p:sldId id="26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4" r:id="rId17"/>
    <p:sldId id="293" r:id="rId18"/>
    <p:sldId id="294" r:id="rId19"/>
    <p:sldId id="295" r:id="rId20"/>
    <p:sldId id="296" r:id="rId21"/>
    <p:sldId id="297" r:id="rId22"/>
    <p:sldId id="280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8" clrIdx="0"/>
  <p:cmAuthor id="1" name="Holcomb, Jeffrey, VBADENV Trng Facility" initials="HJVTF" lastIdx="13" clrIdx="1">
    <p:extLst>
      <p:ext uri="{19B8F6BF-5375-455C-9EA6-DF929625EA0E}">
        <p15:presenceInfo xmlns:p15="http://schemas.microsoft.com/office/powerpoint/2012/main" userId="S-1-5-21-1409082233-764733703-682003330-301731" providerId="AD"/>
      </p:ext>
    </p:extLst>
  </p:cmAuthor>
  <p:cmAuthor id="2" name="YOUNG, Kenneth W., VBAVACO" initials="YKWV" lastIdx="4" clrIdx="2">
    <p:extLst>
      <p:ext uri="{19B8F6BF-5375-455C-9EA6-DF929625EA0E}">
        <p15:presenceInfo xmlns:p15="http://schemas.microsoft.com/office/powerpoint/2012/main" userId="S::Kenneth.YOUNG@va.gov::c62186a2-6984-40e9-9d42-eced7058871b" providerId="AD"/>
      </p:ext>
    </p:extLst>
  </p:cmAuthor>
  <p:cmAuthor id="3" name="Williams, Dustin Z., VBAVACO" initials="WDZV" lastIdx="7" clrIdx="3">
    <p:extLst>
      <p:ext uri="{19B8F6BF-5375-455C-9EA6-DF929625EA0E}">
        <p15:presenceInfo xmlns:p15="http://schemas.microsoft.com/office/powerpoint/2012/main" userId="S::Dustin.Williams1@va.gov::2797273a-2b9e-4bde-82d0-11b5844fae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6C1D3-881E-4DC5-AC5F-E72E03E5F1F9}" v="23" dt="2020-10-23T17:32:44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0365" autoAdjust="0"/>
  </p:normalViewPr>
  <p:slideViewPr>
    <p:cSldViewPr snapToGrid="0">
      <p:cViewPr varScale="1">
        <p:scale>
          <a:sx n="100" d="100"/>
          <a:sy n="100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on, Paul, VBABALT\ACAD" userId="51d68bab-254c-48af-9179-ee4da02f2d08" providerId="ADAL" clId="{53A6C1D3-881E-4DC5-AC5F-E72E03E5F1F9}"/>
    <pc:docChg chg="undo custSel delSld modSld">
      <pc:chgData name="Peterson, Paul, VBABALT\ACAD" userId="51d68bab-254c-48af-9179-ee4da02f2d08" providerId="ADAL" clId="{53A6C1D3-881E-4DC5-AC5F-E72E03E5F1F9}" dt="2020-10-23T18:13:22.139" v="782" actId="1076"/>
      <pc:docMkLst>
        <pc:docMk/>
      </pc:docMkLst>
      <pc:sldChg chg="modSp">
        <pc:chgData name="Peterson, Paul, VBABALT\ACAD" userId="51d68bab-254c-48af-9179-ee4da02f2d08" providerId="ADAL" clId="{53A6C1D3-881E-4DC5-AC5F-E72E03E5F1F9}" dt="2020-10-23T15:16:11.461" v="7" actId="20577"/>
        <pc:sldMkLst>
          <pc:docMk/>
          <pc:sldMk cId="1449243696" sldId="261"/>
        </pc:sldMkLst>
        <pc:spChg chg="mod">
          <ac:chgData name="Peterson, Paul, VBABALT\ACAD" userId="51d68bab-254c-48af-9179-ee4da02f2d08" providerId="ADAL" clId="{53A6C1D3-881E-4DC5-AC5F-E72E03E5F1F9}" dt="2020-10-23T15:16:11.461" v="7" actId="20577"/>
          <ac:spMkLst>
            <pc:docMk/>
            <pc:sldMk cId="1449243696" sldId="261"/>
            <ac:spMk id="2" creationId="{FE33A18D-C35C-40D7-B9E7-B2E0EEFFAA87}"/>
          </ac:spMkLst>
        </pc:spChg>
      </pc:sldChg>
      <pc:sldChg chg="modSp">
        <pc:chgData name="Peterson, Paul, VBABALT\ACAD" userId="51d68bab-254c-48af-9179-ee4da02f2d08" providerId="ADAL" clId="{53A6C1D3-881E-4DC5-AC5F-E72E03E5F1F9}" dt="2020-10-23T17:05:11.934" v="363" actId="20577"/>
        <pc:sldMkLst>
          <pc:docMk/>
          <pc:sldMk cId="1607946319" sldId="262"/>
        </pc:sldMkLst>
        <pc:spChg chg="mod">
          <ac:chgData name="Peterson, Paul, VBABALT\ACAD" userId="51d68bab-254c-48af-9179-ee4da02f2d08" providerId="ADAL" clId="{53A6C1D3-881E-4DC5-AC5F-E72E03E5F1F9}" dt="2020-10-23T17:05:11.934" v="363" actId="20577"/>
          <ac:spMkLst>
            <pc:docMk/>
            <pc:sldMk cId="1607946319" sldId="262"/>
            <ac:spMk id="3" creationId="{00000000-0000-0000-0000-000000000000}"/>
          </ac:spMkLst>
        </pc:spChg>
      </pc:sldChg>
      <pc:sldChg chg="modSp">
        <pc:chgData name="Peterson, Paul, VBABALT\ACAD" userId="51d68bab-254c-48af-9179-ee4da02f2d08" providerId="ADAL" clId="{53A6C1D3-881E-4DC5-AC5F-E72E03E5F1F9}" dt="2020-10-23T17:10:28.416" v="497" actId="20577"/>
        <pc:sldMkLst>
          <pc:docMk/>
          <pc:sldMk cId="3862057879" sldId="263"/>
        </pc:sldMkLst>
        <pc:spChg chg="mod">
          <ac:chgData name="Peterson, Paul, VBABALT\ACAD" userId="51d68bab-254c-48af-9179-ee4da02f2d08" providerId="ADAL" clId="{53A6C1D3-881E-4DC5-AC5F-E72E03E5F1F9}" dt="2020-10-23T17:10:28.416" v="497" actId="20577"/>
          <ac:spMkLst>
            <pc:docMk/>
            <pc:sldMk cId="3862057879" sldId="263"/>
            <ac:spMk id="56323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53A6C1D3-881E-4DC5-AC5F-E72E03E5F1F9}" dt="2020-10-23T17:18:31.347" v="573" actId="255"/>
        <pc:sldMkLst>
          <pc:docMk/>
          <pc:sldMk cId="250821925" sldId="264"/>
        </pc:sldMkLst>
        <pc:spChg chg="mod">
          <ac:chgData name="Peterson, Paul, VBABALT\ACAD" userId="51d68bab-254c-48af-9179-ee4da02f2d08" providerId="ADAL" clId="{53A6C1D3-881E-4DC5-AC5F-E72E03E5F1F9}" dt="2020-10-23T17:18:31.347" v="573" actId="255"/>
          <ac:spMkLst>
            <pc:docMk/>
            <pc:sldMk cId="250821925" sldId="264"/>
            <ac:spMk id="57347" creationId="{00000000-0000-0000-0000-000000000000}"/>
          </ac:spMkLst>
        </pc:spChg>
      </pc:sldChg>
      <pc:sldChg chg="modSp">
        <pc:chgData name="Peterson, Paul, VBABALT\ACAD" userId="51d68bab-254c-48af-9179-ee4da02f2d08" providerId="ADAL" clId="{53A6C1D3-881E-4DC5-AC5F-E72E03E5F1F9}" dt="2020-10-23T15:16:05.832" v="0" actId="1076"/>
        <pc:sldMkLst>
          <pc:docMk/>
          <pc:sldMk cId="665139715" sldId="280"/>
        </pc:sldMkLst>
        <pc:spChg chg="mod">
          <ac:chgData name="Peterson, Paul, VBABALT\ACAD" userId="51d68bab-254c-48af-9179-ee4da02f2d08" providerId="ADAL" clId="{53A6C1D3-881E-4DC5-AC5F-E72E03E5F1F9}" dt="2020-10-23T15:16:05.832" v="0" actId="1076"/>
          <ac:spMkLst>
            <pc:docMk/>
            <pc:sldMk cId="665139715" sldId="280"/>
            <ac:spMk id="2" creationId="{0A9A815A-17B5-4D82-9595-620791261D40}"/>
          </ac:spMkLst>
        </pc:spChg>
      </pc:sldChg>
      <pc:sldChg chg="modNotesTx">
        <pc:chgData name="Peterson, Paul, VBABALT\ACAD" userId="51d68bab-254c-48af-9179-ee4da02f2d08" providerId="ADAL" clId="{53A6C1D3-881E-4DC5-AC5F-E72E03E5F1F9}" dt="2020-10-23T15:27:38.096" v="17" actId="20577"/>
        <pc:sldMkLst>
          <pc:docMk/>
          <pc:sldMk cId="3271984086" sldId="288"/>
        </pc:sldMkLst>
      </pc:sldChg>
      <pc:sldChg chg="modSp modNotesTx">
        <pc:chgData name="Peterson, Paul, VBABALT\ACAD" userId="51d68bab-254c-48af-9179-ee4da02f2d08" providerId="ADAL" clId="{53A6C1D3-881E-4DC5-AC5F-E72E03E5F1F9}" dt="2020-10-23T17:33:47.447" v="779" actId="20577"/>
        <pc:sldMkLst>
          <pc:docMk/>
          <pc:sldMk cId="2690183898" sldId="289"/>
        </pc:sldMkLst>
        <pc:spChg chg="mod">
          <ac:chgData name="Peterson, Paul, VBABALT\ACAD" userId="51d68bab-254c-48af-9179-ee4da02f2d08" providerId="ADAL" clId="{53A6C1D3-881E-4DC5-AC5F-E72E03E5F1F9}" dt="2020-10-23T17:33:47.447" v="779" actId="20577"/>
          <ac:spMkLst>
            <pc:docMk/>
            <pc:sldMk cId="2690183898" sldId="289"/>
            <ac:spMk id="57346" creationId="{00000000-0000-0000-0000-000000000000}"/>
          </ac:spMkLst>
        </pc:spChg>
        <pc:spChg chg="mod">
          <ac:chgData name="Peterson, Paul, VBABALT\ACAD" userId="51d68bab-254c-48af-9179-ee4da02f2d08" providerId="ADAL" clId="{53A6C1D3-881E-4DC5-AC5F-E72E03E5F1F9}" dt="2020-10-23T17:20:04.956" v="581" actId="20577"/>
          <ac:spMkLst>
            <pc:docMk/>
            <pc:sldMk cId="2690183898" sldId="289"/>
            <ac:spMk id="57347" creationId="{00000000-0000-0000-0000-000000000000}"/>
          </ac:spMkLst>
        </pc:spChg>
      </pc:sldChg>
      <pc:sldChg chg="addSp delSp modSp modNotesTx">
        <pc:chgData name="Peterson, Paul, VBABALT\ACAD" userId="51d68bab-254c-48af-9179-ee4da02f2d08" providerId="ADAL" clId="{53A6C1D3-881E-4DC5-AC5F-E72E03E5F1F9}" dt="2020-10-23T17:33:07.615" v="777" actId="12"/>
        <pc:sldMkLst>
          <pc:docMk/>
          <pc:sldMk cId="3278109051" sldId="290"/>
        </pc:sldMkLst>
        <pc:spChg chg="mod">
          <ac:chgData name="Peterson, Paul, VBABALT\ACAD" userId="51d68bab-254c-48af-9179-ee4da02f2d08" providerId="ADAL" clId="{53A6C1D3-881E-4DC5-AC5F-E72E03E5F1F9}" dt="2020-10-23T17:18:06.804" v="572" actId="20577"/>
          <ac:spMkLst>
            <pc:docMk/>
            <pc:sldMk cId="3278109051" sldId="290"/>
            <ac:spMk id="57346" creationId="{00000000-0000-0000-0000-000000000000}"/>
          </ac:spMkLst>
        </pc:spChg>
        <pc:spChg chg="mod">
          <ac:chgData name="Peterson, Paul, VBABALT\ACAD" userId="51d68bab-254c-48af-9179-ee4da02f2d08" providerId="ADAL" clId="{53A6C1D3-881E-4DC5-AC5F-E72E03E5F1F9}" dt="2020-10-23T17:33:07.615" v="777" actId="12"/>
          <ac:spMkLst>
            <pc:docMk/>
            <pc:sldMk cId="3278109051" sldId="290"/>
            <ac:spMk id="57347" creationId="{00000000-0000-0000-0000-000000000000}"/>
          </ac:spMkLst>
        </pc:spChg>
        <pc:graphicFrameChg chg="add del">
          <ac:chgData name="Peterson, Paul, VBABALT\ACAD" userId="51d68bab-254c-48af-9179-ee4da02f2d08" providerId="ADAL" clId="{53A6C1D3-881E-4DC5-AC5F-E72E03E5F1F9}" dt="2020-10-23T17:32:13.709" v="672"/>
          <ac:graphicFrameMkLst>
            <pc:docMk/>
            <pc:sldMk cId="3278109051" sldId="290"/>
            <ac:graphicFrameMk id="3" creationId="{9DEBAFB8-65CF-4C91-9387-611EBCA45DD0}"/>
          </ac:graphicFrameMkLst>
        </pc:graphicFrameChg>
      </pc:sldChg>
      <pc:sldChg chg="modNotesTx">
        <pc:chgData name="Peterson, Paul, VBABALT\ACAD" userId="51d68bab-254c-48af-9179-ee4da02f2d08" providerId="ADAL" clId="{53A6C1D3-881E-4DC5-AC5F-E72E03E5F1F9}" dt="2020-10-23T16:36:33.081" v="32" actId="20577"/>
        <pc:sldMkLst>
          <pc:docMk/>
          <pc:sldMk cId="1603700057" sldId="291"/>
        </pc:sldMkLst>
      </pc:sldChg>
      <pc:sldChg chg="addSp delSp modSp modNotesTx">
        <pc:chgData name="Peterson, Paul, VBABALT\ACAD" userId="51d68bab-254c-48af-9179-ee4da02f2d08" providerId="ADAL" clId="{53A6C1D3-881E-4DC5-AC5F-E72E03E5F1F9}" dt="2020-10-23T16:54:40.204" v="159" actId="20577"/>
        <pc:sldMkLst>
          <pc:docMk/>
          <pc:sldMk cId="2811687563" sldId="293"/>
        </pc:sldMkLst>
        <pc:spChg chg="mod">
          <ac:chgData name="Peterson, Paul, VBABALT\ACAD" userId="51d68bab-254c-48af-9179-ee4da02f2d08" providerId="ADAL" clId="{53A6C1D3-881E-4DC5-AC5F-E72E03E5F1F9}" dt="2020-10-23T16:40:38.967" v="58" actId="20577"/>
          <ac:spMkLst>
            <pc:docMk/>
            <pc:sldMk cId="2811687563" sldId="293"/>
            <ac:spMk id="57346" creationId="{00000000-0000-0000-0000-000000000000}"/>
          </ac:spMkLst>
        </pc:spChg>
        <pc:spChg chg="mod">
          <ac:chgData name="Peterson, Paul, VBABALT\ACAD" userId="51d68bab-254c-48af-9179-ee4da02f2d08" providerId="ADAL" clId="{53A6C1D3-881E-4DC5-AC5F-E72E03E5F1F9}" dt="2020-10-23T16:54:40.204" v="159" actId="20577"/>
          <ac:spMkLst>
            <pc:docMk/>
            <pc:sldMk cId="2811687563" sldId="293"/>
            <ac:spMk id="57347" creationId="{00000000-0000-0000-0000-000000000000}"/>
          </ac:spMkLst>
        </pc:spChg>
        <pc:graphicFrameChg chg="add del">
          <ac:chgData name="Peterson, Paul, VBABALT\ACAD" userId="51d68bab-254c-48af-9179-ee4da02f2d08" providerId="ADAL" clId="{53A6C1D3-881E-4DC5-AC5F-E72E03E5F1F9}" dt="2020-10-23T16:41:56.277" v="60"/>
          <ac:graphicFrameMkLst>
            <pc:docMk/>
            <pc:sldMk cId="2811687563" sldId="293"/>
            <ac:graphicFrameMk id="3" creationId="{68A3AC4A-F565-4037-BCC8-3E0183250AA9}"/>
          </ac:graphicFrameMkLst>
        </pc:graphicFrameChg>
      </pc:sldChg>
      <pc:sldChg chg="addSp delSp modSp modNotesTx">
        <pc:chgData name="Peterson, Paul, VBABALT\ACAD" userId="51d68bab-254c-48af-9179-ee4da02f2d08" providerId="ADAL" clId="{53A6C1D3-881E-4DC5-AC5F-E72E03E5F1F9}" dt="2020-10-23T18:13:22.139" v="782" actId="1076"/>
        <pc:sldMkLst>
          <pc:docMk/>
          <pc:sldMk cId="256076269" sldId="294"/>
        </pc:sldMkLst>
        <pc:spChg chg="mod">
          <ac:chgData name="Peterson, Paul, VBABALT\ACAD" userId="51d68bab-254c-48af-9179-ee4da02f2d08" providerId="ADAL" clId="{53A6C1D3-881E-4DC5-AC5F-E72E03E5F1F9}" dt="2020-10-23T16:48:42.225" v="128" actId="20577"/>
          <ac:spMkLst>
            <pc:docMk/>
            <pc:sldMk cId="256076269" sldId="294"/>
            <ac:spMk id="57346" creationId="{00000000-0000-0000-0000-000000000000}"/>
          </ac:spMkLst>
        </pc:spChg>
        <pc:spChg chg="del mod">
          <ac:chgData name="Peterson, Paul, VBABALT\ACAD" userId="51d68bab-254c-48af-9179-ee4da02f2d08" providerId="ADAL" clId="{53A6C1D3-881E-4DC5-AC5F-E72E03E5F1F9}" dt="2020-10-23T16:48:07.485" v="111"/>
          <ac:spMkLst>
            <pc:docMk/>
            <pc:sldMk cId="256076269" sldId="294"/>
            <ac:spMk id="57347" creationId="{00000000-0000-0000-0000-000000000000}"/>
          </ac:spMkLst>
        </pc:spChg>
        <pc:graphicFrameChg chg="add mod modGraphic">
          <ac:chgData name="Peterson, Paul, VBABALT\ACAD" userId="51d68bab-254c-48af-9179-ee4da02f2d08" providerId="ADAL" clId="{53A6C1D3-881E-4DC5-AC5F-E72E03E5F1F9}" dt="2020-10-23T18:13:22.139" v="782" actId="1076"/>
          <ac:graphicFrameMkLst>
            <pc:docMk/>
            <pc:sldMk cId="256076269" sldId="294"/>
            <ac:graphicFrameMk id="3" creationId="{397A95C9-BF56-48BC-96D0-07252828F473}"/>
          </ac:graphicFrameMkLst>
        </pc:graphicFrameChg>
      </pc:sldChg>
      <pc:sldChg chg="modSp modNotesTx">
        <pc:chgData name="Peterson, Paul, VBABALT\ACAD" userId="51d68bab-254c-48af-9179-ee4da02f2d08" providerId="ADAL" clId="{53A6C1D3-881E-4DC5-AC5F-E72E03E5F1F9}" dt="2020-10-23T17:34:28.575" v="781" actId="20577"/>
        <pc:sldMkLst>
          <pc:docMk/>
          <pc:sldMk cId="850154268" sldId="295"/>
        </pc:sldMkLst>
        <pc:spChg chg="mod">
          <ac:chgData name="Peterson, Paul, VBABALT\ACAD" userId="51d68bab-254c-48af-9179-ee4da02f2d08" providerId="ADAL" clId="{53A6C1D3-881E-4DC5-AC5F-E72E03E5F1F9}" dt="2020-10-23T16:57:31.317" v="181" actId="20577"/>
          <ac:spMkLst>
            <pc:docMk/>
            <pc:sldMk cId="850154268" sldId="295"/>
            <ac:spMk id="57346" creationId="{00000000-0000-0000-0000-000000000000}"/>
          </ac:spMkLst>
        </pc:spChg>
        <pc:spChg chg="mod">
          <ac:chgData name="Peterson, Paul, VBABALT\ACAD" userId="51d68bab-254c-48af-9179-ee4da02f2d08" providerId="ADAL" clId="{53A6C1D3-881E-4DC5-AC5F-E72E03E5F1F9}" dt="2020-10-23T17:34:28.575" v="781" actId="20577"/>
          <ac:spMkLst>
            <pc:docMk/>
            <pc:sldMk cId="850154268" sldId="295"/>
            <ac:spMk id="57347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53A6C1D3-881E-4DC5-AC5F-E72E03E5F1F9}" dt="2020-10-23T17:24:59.844" v="635" actId="20577"/>
        <pc:sldMkLst>
          <pc:docMk/>
          <pc:sldMk cId="2679611658" sldId="296"/>
        </pc:sldMkLst>
        <pc:spChg chg="mod">
          <ac:chgData name="Peterson, Paul, VBABALT\ACAD" userId="51d68bab-254c-48af-9179-ee4da02f2d08" providerId="ADAL" clId="{53A6C1D3-881E-4DC5-AC5F-E72E03E5F1F9}" dt="2020-10-23T17:24:59.844" v="635" actId="20577"/>
          <ac:spMkLst>
            <pc:docMk/>
            <pc:sldMk cId="2679611658" sldId="296"/>
            <ac:spMk id="57347" creationId="{00000000-0000-0000-0000-000000000000}"/>
          </ac:spMkLst>
        </pc:spChg>
      </pc:sldChg>
      <pc:sldChg chg="modSp">
        <pc:chgData name="Peterson, Paul, VBABALT\ACAD" userId="51d68bab-254c-48af-9179-ee4da02f2d08" providerId="ADAL" clId="{53A6C1D3-881E-4DC5-AC5F-E72E03E5F1F9}" dt="2020-10-23T17:26:09.718" v="646" actId="255"/>
        <pc:sldMkLst>
          <pc:docMk/>
          <pc:sldMk cId="2144162178" sldId="297"/>
        </pc:sldMkLst>
        <pc:spChg chg="mod">
          <ac:chgData name="Peterson, Paul, VBABALT\ACAD" userId="51d68bab-254c-48af-9179-ee4da02f2d08" providerId="ADAL" clId="{53A6C1D3-881E-4DC5-AC5F-E72E03E5F1F9}" dt="2020-10-23T17:26:09.718" v="646" actId="255"/>
          <ac:spMkLst>
            <pc:docMk/>
            <pc:sldMk cId="2144162178" sldId="297"/>
            <ac:spMk id="57347" creationId="{00000000-0000-0000-0000-000000000000}"/>
          </ac:spMkLst>
        </pc:spChg>
      </pc:sldChg>
      <pc:sldChg chg="addSp delSp modSp del modNotesTx">
        <pc:chgData name="Peterson, Paul, VBABALT\ACAD" userId="51d68bab-254c-48af-9179-ee4da02f2d08" providerId="ADAL" clId="{53A6C1D3-881E-4DC5-AC5F-E72E03E5F1F9}" dt="2020-10-23T17:33:35.227" v="778" actId="2696"/>
        <pc:sldMkLst>
          <pc:docMk/>
          <pc:sldMk cId="2861698059" sldId="298"/>
        </pc:sldMkLst>
        <pc:spChg chg="add del mod">
          <ac:chgData name="Peterson, Paul, VBABALT\ACAD" userId="51d68bab-254c-48af-9179-ee4da02f2d08" providerId="ADAL" clId="{53A6C1D3-881E-4DC5-AC5F-E72E03E5F1F9}" dt="2020-10-23T17:28:16.010" v="657" actId="255"/>
          <ac:spMkLst>
            <pc:docMk/>
            <pc:sldMk cId="2861698059" sldId="298"/>
            <ac:spMk id="57347" creationId="{00000000-0000-0000-0000-000000000000}"/>
          </ac:spMkLst>
        </pc:spChg>
        <pc:graphicFrameChg chg="add del mod">
          <ac:chgData name="Peterson, Paul, VBABALT\ACAD" userId="51d68bab-254c-48af-9179-ee4da02f2d08" providerId="ADAL" clId="{53A6C1D3-881E-4DC5-AC5F-E72E03E5F1F9}" dt="2020-10-23T17:28:04.385" v="653"/>
          <ac:graphicFrameMkLst>
            <pc:docMk/>
            <pc:sldMk cId="2861698059" sldId="298"/>
            <ac:graphicFrameMk id="3" creationId="{CE9C916D-AA47-46CF-A623-286BD554CB12}"/>
          </ac:graphicFrameMkLst>
        </pc:graphicFrameChg>
      </pc:sldChg>
    </pc:docChg>
  </pc:docChgLst>
  <pc:docChgLst>
    <pc:chgData name="Peterson, Paul, VBABALT\ACAD" userId="51d68bab-254c-48af-9179-ee4da02f2d08" providerId="ADAL" clId="{06214912-7E7B-4C58-8EBA-6F077D5EFDB9}"/>
    <pc:docChg chg="undo redo custSel addSld delSld modSld">
      <pc:chgData name="Peterson, Paul, VBABALT\ACAD" userId="51d68bab-254c-48af-9179-ee4da02f2d08" providerId="ADAL" clId="{06214912-7E7B-4C58-8EBA-6F077D5EFDB9}" dt="2020-08-17T15:20:13.403" v="114" actId="20577"/>
      <pc:docMkLst>
        <pc:docMk/>
      </pc:docMkLst>
      <pc:sldChg chg="modSp">
        <pc:chgData name="Peterson, Paul, VBABALT\ACAD" userId="51d68bab-254c-48af-9179-ee4da02f2d08" providerId="ADAL" clId="{06214912-7E7B-4C58-8EBA-6F077D5EFDB9}" dt="2020-08-13T19:48:49.902" v="9" actId="20577"/>
        <pc:sldMkLst>
          <pc:docMk/>
          <pc:sldMk cId="1449243696" sldId="261"/>
        </pc:sldMkLst>
        <pc:spChg chg="mod">
          <ac:chgData name="Peterson, Paul, VBABALT\ACAD" userId="51d68bab-254c-48af-9179-ee4da02f2d08" providerId="ADAL" clId="{06214912-7E7B-4C58-8EBA-6F077D5EFDB9}" dt="2020-08-13T19:48:49.902" v="9" actId="20577"/>
          <ac:spMkLst>
            <pc:docMk/>
            <pc:sldMk cId="1449243696" sldId="261"/>
            <ac:spMk id="2" creationId="{FE33A18D-C35C-40D7-B9E7-B2E0EEFFAA87}"/>
          </ac:spMkLst>
        </pc:spChg>
      </pc:sldChg>
      <pc:sldChg chg="modSp">
        <pc:chgData name="Peterson, Paul, VBABALT\ACAD" userId="51d68bab-254c-48af-9179-ee4da02f2d08" providerId="ADAL" clId="{06214912-7E7B-4C58-8EBA-6F077D5EFDB9}" dt="2020-08-17T12:41:41.509" v="47" actId="20577"/>
        <pc:sldMkLst>
          <pc:docMk/>
          <pc:sldMk cId="1607946319" sldId="262"/>
        </pc:sldMkLst>
        <pc:spChg chg="mod">
          <ac:chgData name="Peterson, Paul, VBABALT\ACAD" userId="51d68bab-254c-48af-9179-ee4da02f2d08" providerId="ADAL" clId="{06214912-7E7B-4C58-8EBA-6F077D5EFDB9}" dt="2020-08-17T12:41:41.509" v="47" actId="20577"/>
          <ac:spMkLst>
            <pc:docMk/>
            <pc:sldMk cId="1607946319" sldId="262"/>
            <ac:spMk id="3" creationId="{00000000-0000-0000-0000-000000000000}"/>
          </ac:spMkLst>
        </pc:spChg>
      </pc:sldChg>
      <pc:sldChg chg="modSp">
        <pc:chgData name="Peterson, Paul, VBABALT\ACAD" userId="51d68bab-254c-48af-9179-ee4da02f2d08" providerId="ADAL" clId="{06214912-7E7B-4C58-8EBA-6F077D5EFDB9}" dt="2020-08-17T15:19:50.345" v="113" actId="255"/>
        <pc:sldMkLst>
          <pc:docMk/>
          <pc:sldMk cId="250821925" sldId="264"/>
        </pc:sldMkLst>
        <pc:spChg chg="mod">
          <ac:chgData name="Peterson, Paul, VBABALT\ACAD" userId="51d68bab-254c-48af-9179-ee4da02f2d08" providerId="ADAL" clId="{06214912-7E7B-4C58-8EBA-6F077D5EFDB9}" dt="2020-08-17T15:19:50.345" v="113" actId="255"/>
          <ac:spMkLst>
            <pc:docMk/>
            <pc:sldMk cId="250821925" sldId="264"/>
            <ac:spMk id="57347" creationId="{00000000-0000-0000-0000-000000000000}"/>
          </ac:spMkLst>
        </pc:spChg>
      </pc:sldChg>
      <pc:sldChg chg="modNotesTx">
        <pc:chgData name="Peterson, Paul, VBABALT\ACAD" userId="51d68bab-254c-48af-9179-ee4da02f2d08" providerId="ADAL" clId="{06214912-7E7B-4C58-8EBA-6F077D5EFDB9}" dt="2020-08-17T13:16:31.318" v="57" actId="20577"/>
        <pc:sldMkLst>
          <pc:docMk/>
          <pc:sldMk cId="3248398564" sldId="284"/>
        </pc:sldMkLst>
      </pc:sldChg>
      <pc:sldChg chg="addSp delSp modSp modNotesTx">
        <pc:chgData name="Peterson, Paul, VBABALT\ACAD" userId="51d68bab-254c-48af-9179-ee4da02f2d08" providerId="ADAL" clId="{06214912-7E7B-4C58-8EBA-6F077D5EFDB9}" dt="2020-08-17T14:47:07.439" v="108" actId="1076"/>
        <pc:sldMkLst>
          <pc:docMk/>
          <pc:sldMk cId="1439255777" sldId="285"/>
        </pc:sldMkLst>
        <pc:spChg chg="del mod">
          <ac:chgData name="Peterson, Paul, VBABALT\ACAD" userId="51d68bab-254c-48af-9179-ee4da02f2d08" providerId="ADAL" clId="{06214912-7E7B-4C58-8EBA-6F077D5EFDB9}" dt="2020-08-17T13:42:03.236" v="87"/>
          <ac:spMkLst>
            <pc:docMk/>
            <pc:sldMk cId="1439255777" sldId="285"/>
            <ac:spMk id="57347" creationId="{00000000-0000-0000-0000-000000000000}"/>
          </ac:spMkLst>
        </pc:spChg>
        <pc:graphicFrameChg chg="add mod modGraphic">
          <ac:chgData name="Peterson, Paul, VBABALT\ACAD" userId="51d68bab-254c-48af-9179-ee4da02f2d08" providerId="ADAL" clId="{06214912-7E7B-4C58-8EBA-6F077D5EFDB9}" dt="2020-08-17T14:47:07.439" v="108" actId="1076"/>
          <ac:graphicFrameMkLst>
            <pc:docMk/>
            <pc:sldMk cId="1439255777" sldId="285"/>
            <ac:graphicFrameMk id="3" creationId="{240C5AA1-2FA8-4176-9213-95A02134C94F}"/>
          </ac:graphicFrameMkLst>
        </pc:graphicFrameChg>
      </pc:sldChg>
      <pc:sldChg chg="modSp modNotesTx">
        <pc:chgData name="Peterson, Paul, VBABALT\ACAD" userId="51d68bab-254c-48af-9179-ee4da02f2d08" providerId="ADAL" clId="{06214912-7E7B-4C58-8EBA-6F077D5EFDB9}" dt="2020-08-13T20:13:13.742" v="30" actId="255"/>
        <pc:sldMkLst>
          <pc:docMk/>
          <pc:sldMk cId="2653667347" sldId="286"/>
        </pc:sldMkLst>
        <pc:spChg chg="mod">
          <ac:chgData name="Peterson, Paul, VBABALT\ACAD" userId="51d68bab-254c-48af-9179-ee4da02f2d08" providerId="ADAL" clId="{06214912-7E7B-4C58-8EBA-6F077D5EFDB9}" dt="2020-08-13T20:13:13.742" v="30" actId="255"/>
          <ac:spMkLst>
            <pc:docMk/>
            <pc:sldMk cId="2653667347" sldId="286"/>
            <ac:spMk id="57347" creationId="{00000000-0000-0000-0000-000000000000}"/>
          </ac:spMkLst>
        </pc:spChg>
      </pc:sldChg>
      <pc:sldChg chg="modSp modNotesTx">
        <pc:chgData name="Peterson, Paul, VBABALT\ACAD" userId="51d68bab-254c-48af-9179-ee4da02f2d08" providerId="ADAL" clId="{06214912-7E7B-4C58-8EBA-6F077D5EFDB9}" dt="2020-08-17T15:04:40.057" v="109" actId="113"/>
        <pc:sldMkLst>
          <pc:docMk/>
          <pc:sldMk cId="2829302058" sldId="287"/>
        </pc:sldMkLst>
        <pc:spChg chg="mod">
          <ac:chgData name="Peterson, Paul, VBABALT\ACAD" userId="51d68bab-254c-48af-9179-ee4da02f2d08" providerId="ADAL" clId="{06214912-7E7B-4C58-8EBA-6F077D5EFDB9}" dt="2020-08-17T15:04:40.057" v="109" actId="113"/>
          <ac:spMkLst>
            <pc:docMk/>
            <pc:sldMk cId="2829302058" sldId="287"/>
            <ac:spMk id="57347" creationId="{00000000-0000-0000-0000-000000000000}"/>
          </ac:spMkLst>
        </pc:spChg>
      </pc:sldChg>
      <pc:sldChg chg="modSp">
        <pc:chgData name="Peterson, Paul, VBABALT\ACAD" userId="51d68bab-254c-48af-9179-ee4da02f2d08" providerId="ADAL" clId="{06214912-7E7B-4C58-8EBA-6F077D5EFDB9}" dt="2020-08-17T15:04:46.865" v="110" actId="113"/>
        <pc:sldMkLst>
          <pc:docMk/>
          <pc:sldMk cId="3271984086" sldId="288"/>
        </pc:sldMkLst>
        <pc:spChg chg="mod">
          <ac:chgData name="Peterson, Paul, VBABALT\ACAD" userId="51d68bab-254c-48af-9179-ee4da02f2d08" providerId="ADAL" clId="{06214912-7E7B-4C58-8EBA-6F077D5EFDB9}" dt="2020-08-17T15:04:46.865" v="110" actId="113"/>
          <ac:spMkLst>
            <pc:docMk/>
            <pc:sldMk cId="3271984086" sldId="288"/>
            <ac:spMk id="57347" creationId="{00000000-0000-0000-0000-000000000000}"/>
          </ac:spMkLst>
        </pc:spChg>
      </pc:sldChg>
      <pc:sldChg chg="modSp">
        <pc:chgData name="Peterson, Paul, VBABALT\ACAD" userId="51d68bab-254c-48af-9179-ee4da02f2d08" providerId="ADAL" clId="{06214912-7E7B-4C58-8EBA-6F077D5EFDB9}" dt="2020-08-17T15:20:13.403" v="114" actId="20577"/>
        <pc:sldMkLst>
          <pc:docMk/>
          <pc:sldMk cId="2811687563" sldId="293"/>
        </pc:sldMkLst>
        <pc:spChg chg="mod">
          <ac:chgData name="Peterson, Paul, VBABALT\ACAD" userId="51d68bab-254c-48af-9179-ee4da02f2d08" providerId="ADAL" clId="{06214912-7E7B-4C58-8EBA-6F077D5EFDB9}" dt="2020-08-17T15:20:13.403" v="114" actId="20577"/>
          <ac:spMkLst>
            <pc:docMk/>
            <pc:sldMk cId="2811687563" sldId="293"/>
            <ac:spMk id="57347" creationId="{00000000-0000-0000-0000-000000000000}"/>
          </ac:spMkLst>
        </pc:spChg>
      </pc:sldChg>
      <pc:sldChg chg="add del">
        <pc:chgData name="Peterson, Paul, VBABALT\ACAD" userId="51d68bab-254c-48af-9179-ee4da02f2d08" providerId="ADAL" clId="{06214912-7E7B-4C58-8EBA-6F077D5EFDB9}" dt="2020-08-17T13:43:45.701" v="98" actId="2696"/>
        <pc:sldMkLst>
          <pc:docMk/>
          <pc:sldMk cId="2707474659" sldId="2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D27D6963-04BD-4B61-B378-66A6C4476EE9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4345587"/>
            <a:ext cx="5791200" cy="4112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IX.i.3.4.a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99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IX.i.3.2.a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45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47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IX.i.3.3.a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92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IX.i.3.3.c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9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IX.i.3.3.d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18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IX.i.3.3.g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20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Subordinate Issue: IX.i.3.3.f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69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87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1200" dirty="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sz="1200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86D5C344-1A10-41A0-8397-E6BDA9878842}" type="slidenum">
              <a:rPr lang="en-US" sz="1200" smtClean="0"/>
              <a:pPr>
                <a:defRPr/>
              </a:pPr>
              <a:t>19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79D9245-7ABC-42B3-AFA3-32F0D0009954}" type="slidenum">
              <a:rPr lang="en-US" altLang="en-US" sz="1200" smtClean="0"/>
              <a:pPr eaLnBrk="1" hangingPunct="1">
                <a:defRPr/>
              </a:pPr>
              <a:t>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FB7F25E6-CD0E-43BB-8351-BA9F9A07464B}" type="slidenum">
              <a:rPr lang="en-US" altLang="en-US" sz="1200" smtClean="0"/>
              <a:pPr eaLnBrk="1" hangingPunct="1">
                <a:defRPr/>
              </a:pPr>
              <a:t>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IX.i.3.1.a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0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IX.i.3.1.a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5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IX.i.3.1.b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1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IX.i.3.1.b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95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IX.i.3.1.c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39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IX.i.3.3.b.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2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F497D"/>
                </a:solidFill>
              </a:defRPr>
            </a:lvl1pPr>
            <a:lvl5pPr marL="771525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9721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5763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8644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1525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63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151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64394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64406" indent="-1928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0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6931152" y="660197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ctr" defTabSz="385763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2881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85763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8644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1525" indent="0" algn="l" defTabSz="385763" rtl="0" eaLnBrk="1" latinLnBrk="0" hangingPunct="1">
        <a:spcBef>
          <a:spcPct val="2000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hyperlink" Target="http://www.vba.va.gov/pubs/forms/VBA-26-4555-ARE.pdf" TargetMode="External"/><Relationship Id="rId5" Type="http://schemas.openxmlformats.org/officeDocument/2006/relationships/hyperlink" Target="https://vaww.vrm.km.va.gov/system/templates/selfservice/va_kanew/help/agent/locale/en-US/portal/554400000001034/content/554400000015030/M21-1,%20Part%20IX,%20Subpart%20i,%20Chapter%203%20-%20Specially%20Adapted%20Housing%20(SAH)%20or%20Special%20Home%20Adaptation%20(SHA)%20Grants#3g" TargetMode="Externa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vaww.vrm.km.va.gov/system/templates/selfservice/va_kanew/help/agent/locale/en-US/portal/554400000001034/content/554400000014119/M21-1-Part-III-Subpart-ii-Chapter-2-Section-B-Claims-for-Disability-Compensation-and-or-Pension-and-Claims-for-Survivors-Benefits#1b" TargetMode="External"/><Relationship Id="rId3" Type="http://schemas.openxmlformats.org/officeDocument/2006/relationships/tags" Target="../tags/tag22.xml"/><Relationship Id="rId7" Type="http://schemas.openxmlformats.org/officeDocument/2006/relationships/hyperlink" Target="https://www.ecfr.gov/cgi-bin/text-idx?SID=ad275643432556b9dda942343fb89296&amp;mc=true&amp;node=pt38.1.3&amp;rgn=div58#se38.1.3_1809a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hyperlink" Target="https://www.ecfr.gov/cgi-bin/text-idx?SID=7999b42c1391c5faf6b3bc41488b9219&amp;node=se38.1.3_1809&amp;rgn=div8" TargetMode="External"/><Relationship Id="rId11" Type="http://schemas.openxmlformats.org/officeDocument/2006/relationships/hyperlink" Target="https://www.va.gov/housing-assistance/disability-housing-grants/" TargetMode="External"/><Relationship Id="rId5" Type="http://schemas.openxmlformats.org/officeDocument/2006/relationships/notesSlide" Target="../notesSlides/notesSlide3.xml"/><Relationship Id="rId10" Type="http://schemas.openxmlformats.org/officeDocument/2006/relationships/hyperlink" Target="https://vaww.vrm.km.va.gov/system/templates/selfservice/va_kanew/help/agent/locale/en-US/portal/554400000001034/content/554400000015030/M21-1-Part-IX-Subpart-i-Chapter-3-Specially-Adapted-Housing-SAH-or-Special-Home-Adaptation-SHA-Grants" TargetMode="External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vaww.vrm.km.va.gov/system/templates/selfservice/va_kanew/help/agent/locale/en-US/portal/554400000001034/content/554400000014205/M21-1-Part-III-Subpart-iv-Chapter-6-Section-B-Determining-the-Issu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hyperlink" Target="http://www.law.cornell.edu/uscode/text/38/part-II/chapter-11" TargetMode="Externa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 dirty="0"/>
              <a:t>Specially Adapted Housing (SAH) &amp; Special Home Adaptation (SHA)</a:t>
            </a:r>
            <a:endParaRPr lang="en-US" sz="4800" i="1" dirty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1" y="4729316"/>
            <a:ext cx="2362200" cy="838200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en-US" sz="2100" b="1" dirty="0"/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3A18D-C35C-40D7-B9E7-B2E0EEFFAA8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144924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Supplemental Claim for SAH/SHA</a:t>
            </a:r>
            <a:endParaRPr lang="en-US" i="1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41512" y="2017645"/>
            <a:ext cx="7460975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If SAH/SHA was </a:t>
            </a:r>
            <a:r>
              <a:rPr lang="en-US" sz="2000" u="sng" dirty="0"/>
              <a:t>previously denied</a:t>
            </a:r>
            <a:r>
              <a:rPr lang="en-US" sz="2000" dirty="0"/>
              <a:t>, VA Form 26-4555 must also be accompanied by a qualifying request for decision review.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If it wasn’t, send the Veteran a </a:t>
            </a:r>
            <a:r>
              <a:rPr lang="en-US" sz="2000" i="1" dirty="0"/>
              <a:t>Request for Application – AMA Review Letter </a:t>
            </a:r>
            <a:r>
              <a:rPr lang="en-US" sz="2000" dirty="0"/>
              <a:t>using the Letter Creator tool.</a:t>
            </a:r>
          </a:p>
          <a:p>
            <a:pPr marL="0" indent="0">
              <a:buNone/>
            </a:pPr>
            <a:endParaRPr lang="en-US" altLang="en-US" sz="2000" b="1" dirty="0"/>
          </a:p>
          <a:p>
            <a:pPr marL="0" indent="0">
              <a:buNone/>
            </a:pPr>
            <a:r>
              <a:rPr lang="en-US" altLang="en-US" sz="2000" dirty="0"/>
              <a:t>If the claimant files a legacy appeal document or request for decision review on an SAH/SHA matter other than on basic eligibility, forward the submission to the RLC of jurisdiction for disposition.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090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Claim Process Overview</a:t>
            </a:r>
            <a:endParaRPr lang="en-US" i="1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000" dirty="0"/>
              <a:t>In order to receive SAH/SHA benefits, both eligibility and entitlement must be established:</a:t>
            </a:r>
          </a:p>
          <a:p>
            <a:pPr marL="0" indent="0" hangingPunct="0">
              <a:buNone/>
            </a:pPr>
            <a:endParaRPr lang="en-US" sz="2000" dirty="0"/>
          </a:p>
          <a:p>
            <a:pPr lvl="0" hangingPunct="0"/>
            <a:r>
              <a:rPr lang="en-US" sz="2000" i="1" dirty="0"/>
              <a:t>Basic eligibility</a:t>
            </a:r>
            <a:r>
              <a:rPr lang="en-US" sz="2000" dirty="0"/>
              <a:t> is determined by the Veteran Service Center (VSC) rating activity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i="1" dirty="0"/>
              <a:t>Entitlement</a:t>
            </a:r>
            <a:r>
              <a:rPr lang="en-US" sz="2000" dirty="0"/>
              <a:t> is determined by the Loan Guaranty Division’s Regional Loan Center (RLC)</a:t>
            </a:r>
          </a:p>
          <a:p>
            <a:pPr lvl="0" hangingPunct="0"/>
            <a:endParaRPr lang="en-US" dirty="0"/>
          </a:p>
          <a:p>
            <a:pPr lvl="0" hangingPunct="0"/>
            <a:endParaRPr lang="en-US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000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6E96-C5C3-4842-BEB1-53DB518B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Process Overview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763B1-8552-49B8-8861-C20B0909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4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CA5B9D-0C59-463B-B601-75E5F3BBA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97" y="1337060"/>
            <a:ext cx="4906206" cy="5264914"/>
          </a:xfrm>
        </p:spPr>
      </p:pic>
    </p:spTree>
    <p:extLst>
      <p:ext uri="{BB962C8B-B14F-4D97-AF65-F5344CB8AC3E}">
        <p14:creationId xmlns:p14="http://schemas.microsoft.com/office/powerpoint/2010/main" val="50734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VSC Eligibility Determination Is Needed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41512" y="1880494"/>
            <a:ext cx="7460975" cy="3916363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n-US" sz="2000" dirty="0"/>
              <a:t>The VSC will make an SAH/SHA basic eligibility determination when:</a:t>
            </a:r>
          </a:p>
          <a:p>
            <a:pPr lvl="0" hangingPunct="0"/>
            <a:r>
              <a:rPr lang="en-US" sz="2000" dirty="0"/>
              <a:t>VAF 26-4555 is filed with an RLC and the RLC requests a determination, or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dirty="0"/>
              <a:t>a claim is filed with the VSC on:</a:t>
            </a:r>
          </a:p>
          <a:p>
            <a:pPr lvl="1" hangingPunct="0"/>
            <a:r>
              <a:rPr lang="en-US" sz="2000" dirty="0"/>
              <a:t>VA Form 26-4555, or</a:t>
            </a:r>
          </a:p>
          <a:p>
            <a:pPr lvl="1" hangingPunct="0"/>
            <a:r>
              <a:rPr lang="en-US" sz="2000" dirty="0"/>
              <a:t>another valid VA form, or</a:t>
            </a:r>
          </a:p>
          <a:p>
            <a:pPr lvl="1" hangingPunct="0"/>
            <a:endParaRPr lang="en-US" sz="2000" dirty="0"/>
          </a:p>
          <a:p>
            <a:r>
              <a:rPr lang="en-US" sz="2000" dirty="0"/>
              <a:t>the VSC grants a benefit that results in a subordinate issue of eligibility to the ancillary benefit of SAH or SHA.</a:t>
            </a: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19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>
                <a:cs typeface="Arial"/>
              </a:rPr>
              <a:t>EP Control</a:t>
            </a:r>
            <a:endParaRPr lang="en-US" altLang="en-US" dirty="0">
              <a:effectLst/>
              <a:cs typeface="Arial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9356" y="1880494"/>
            <a:ext cx="7845288" cy="4275719"/>
          </a:xfrm>
        </p:spPr>
        <p:txBody>
          <a:bodyPr anchor="t">
            <a:normAutofit/>
          </a:bodyPr>
          <a:lstStyle/>
          <a:p>
            <a:pPr marL="0" indent="0" hangingPunct="0">
              <a:buNone/>
            </a:pPr>
            <a:r>
              <a:rPr lang="en-US" sz="2000" dirty="0"/>
              <a:t>The controlling EP for SAH/SHA eligibility determinations is:</a:t>
            </a:r>
          </a:p>
          <a:p>
            <a:pPr lvl="1" hangingPunct="0"/>
            <a:r>
              <a:rPr lang="en-US" sz="2000" dirty="0"/>
              <a:t>EP 290 – </a:t>
            </a:r>
            <a:r>
              <a:rPr lang="en-US" sz="2000" i="1" dirty="0"/>
              <a:t>Special Home Adaptation Grant</a:t>
            </a:r>
            <a:r>
              <a:rPr lang="en-US" sz="2000" dirty="0"/>
              <a:t>, or</a:t>
            </a:r>
          </a:p>
          <a:p>
            <a:pPr lvl="1" hangingPunct="0"/>
            <a:r>
              <a:rPr lang="en-US" sz="2000" dirty="0"/>
              <a:t>EP 290 – </a:t>
            </a:r>
            <a:r>
              <a:rPr lang="en-US" sz="2000" i="1" dirty="0"/>
              <a:t>Specially Adapted Housing</a:t>
            </a:r>
          </a:p>
          <a:p>
            <a:pPr lvl="1" hangingPunct="0"/>
            <a:endParaRPr lang="en-US" sz="2000" i="1" dirty="0"/>
          </a:p>
          <a:p>
            <a:pPr marL="0" indent="0" hangingPunct="0">
              <a:buNone/>
            </a:pPr>
            <a:r>
              <a:rPr lang="en-US" sz="2000" b="1" dirty="0"/>
              <a:t>Exception: </a:t>
            </a:r>
            <a:r>
              <a:rPr lang="en-US" sz="2000" dirty="0"/>
              <a:t>Claims received on VAF 21-526EZ at a VSC with other issues will be processed under the appropriate rating EP.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875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Processing SAH/SHA Claims</a:t>
            </a:r>
            <a:endParaRPr lang="en-US" altLang="en-US" dirty="0">
              <a:effectLst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97A95C9-BF56-48BC-96D0-07252828F4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895630"/>
              </p:ext>
            </p:extLst>
          </p:nvPr>
        </p:nvGraphicFramePr>
        <p:xfrm>
          <a:off x="998220" y="1622587"/>
          <a:ext cx="7147560" cy="4617720"/>
        </p:xfrm>
        <a:graphic>
          <a:graphicData uri="http://schemas.openxmlformats.org/drawingml/2006/table">
            <a:tbl>
              <a:tblPr/>
              <a:tblGrid>
                <a:gridCol w="3251917">
                  <a:extLst>
                    <a:ext uri="{9D8B030D-6E8A-4147-A177-3AD203B41FA5}">
                      <a16:colId xmlns:a16="http://schemas.microsoft.com/office/drawing/2014/main" val="264692509"/>
                    </a:ext>
                  </a:extLst>
                </a:gridCol>
                <a:gridCol w="3895643">
                  <a:extLst>
                    <a:ext uri="{9D8B030D-6E8A-4147-A177-3AD203B41FA5}">
                      <a16:colId xmlns:a16="http://schemas.microsoft.com/office/drawing/2014/main" val="2510374994"/>
                    </a:ext>
                  </a:extLst>
                </a:gridCol>
              </a:tblGrid>
              <a:tr h="50394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dirty="0">
                          <a:effectLst/>
                          <a:latin typeface="arial" panose="020B0604020202020204" pitchFamily="34" charset="0"/>
                        </a:rPr>
                        <a:t>If basic eligibility to SAH/SHA ...</a:t>
                      </a:r>
                      <a:endParaRPr lang="en-US" sz="2000" dirty="0">
                        <a:effectLst/>
                      </a:endParaRPr>
                    </a:p>
                  </a:txBody>
                  <a:tcPr marL="7620" marR="7620" marT="7620" marB="76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dirty="0">
                          <a:effectLst/>
                          <a:latin typeface="arial" panose="020B0604020202020204" pitchFamily="34" charset="0"/>
                        </a:rPr>
                        <a:t>Then ...</a:t>
                      </a:r>
                      <a:endParaRPr lang="en-US" sz="2000" dirty="0">
                        <a:effectLst/>
                      </a:endParaRPr>
                    </a:p>
                  </a:txBody>
                  <a:tcPr marL="7620" marR="7620" marT="7620" marB="76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657575"/>
                  </a:ext>
                </a:extLst>
              </a:tr>
              <a:tr h="94928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has previously been established by rating</a:t>
                      </a:r>
                      <a:endParaRPr lang="en-US" sz="2000" dirty="0">
                        <a:effectLst/>
                      </a:endParaRPr>
                    </a:p>
                  </a:txBody>
                  <a:tcPr marL="7620" marR="7620" marT="7620" marB="76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no EP control or further VSC action is needed; the RLC will make the entitlement determination.</a:t>
                      </a:r>
                      <a:endParaRPr lang="en-US" sz="2000" dirty="0">
                        <a:effectLst/>
                      </a:endParaRPr>
                    </a:p>
                  </a:txBody>
                  <a:tcPr marL="7620" marR="7620" marT="7620" marB="76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683733"/>
                  </a:ext>
                </a:extLst>
              </a:tr>
              <a:tr h="273065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has not been previously addressed by rating</a:t>
                      </a:r>
                      <a:endParaRPr lang="en-US" sz="2000" dirty="0">
                        <a:effectLst/>
                      </a:endParaRPr>
                    </a:p>
                  </a:txBody>
                  <a:tcPr marL="7620" marR="7620" marT="7620" marB="76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make a basic eligibility determination as provided in </a:t>
                      </a:r>
                      <a:r>
                        <a:rPr lang="en-US" sz="2000" b="1" u="sng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M21-1, Part IX, Subpart i, 3.3.g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  <a:p>
                      <a:pPr algn="ctr" fontAlgn="base"/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 fontAlgn="base"/>
                      <a:r>
                        <a:rPr lang="en-US" sz="2000" b="1" i="1" dirty="0">
                          <a:effectLst/>
                          <a:latin typeface="arial" panose="020B0604020202020204" pitchFamily="34" charset="0"/>
                        </a:rPr>
                        <a:t>Important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:  Enter a note in the Veterans Benefits Management System (VBMS) indicating that the </a:t>
                      </a:r>
                      <a:r>
                        <a:rPr lang="en-US" sz="2000" b="1" i="1" u="sng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VA Form 26-4555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 was sent to the RLC.</a:t>
                      </a:r>
                      <a:endParaRPr lang="en-US" sz="2000" dirty="0">
                        <a:effectLst/>
                      </a:endParaRPr>
                    </a:p>
                  </a:txBody>
                  <a:tcPr marL="7620" marR="7620" marT="7620" marB="76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2559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62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Processing SAH/SHA Claims (cont.)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41512" y="1880494"/>
            <a:ext cx="7460975" cy="3916363"/>
          </a:xfrm>
        </p:spPr>
        <p:txBody>
          <a:bodyPr anchor="t">
            <a:normAutofit/>
          </a:bodyPr>
          <a:lstStyle/>
          <a:p>
            <a:pPr marL="0" lvl="0" indent="0" hangingPunct="0">
              <a:buNone/>
            </a:pPr>
            <a:r>
              <a:rPr lang="en-US" sz="2000" dirty="0">
                <a:latin typeface="Arial"/>
                <a:cs typeface="Arial"/>
              </a:rPr>
              <a:t>Issue a §5103 notice, if required</a:t>
            </a:r>
          </a:p>
          <a:p>
            <a:pPr lvl="0" hangingPunct="0"/>
            <a:endParaRPr lang="en-US" sz="2000" dirty="0"/>
          </a:p>
          <a:p>
            <a:pPr marL="0" lvl="0" indent="0" hangingPunct="0">
              <a:buNone/>
            </a:pPr>
            <a:r>
              <a:rPr lang="en-US" sz="2000" dirty="0"/>
              <a:t>Refer the claim to the rating activity after either</a:t>
            </a:r>
          </a:p>
          <a:p>
            <a:pPr marL="478155" lvl="1" hangingPunct="0"/>
            <a:r>
              <a:rPr lang="en-US" sz="2000" dirty="0"/>
              <a:t>Development is complete, or</a:t>
            </a:r>
          </a:p>
          <a:p>
            <a:pPr marL="478155" lvl="1" hangingPunct="0"/>
            <a:r>
              <a:rPr lang="en-US" sz="2000" dirty="0">
                <a:latin typeface="Arial"/>
                <a:cs typeface="Arial"/>
              </a:rPr>
              <a:t>No development is required </a:t>
            </a:r>
            <a:r>
              <a:rPr lang="en-US" sz="2000" i="1" dirty="0">
                <a:latin typeface="Arial"/>
                <a:cs typeface="Arial"/>
              </a:rPr>
              <a:t>and </a:t>
            </a:r>
            <a:r>
              <a:rPr lang="en-US" sz="2000" dirty="0">
                <a:latin typeface="Arial"/>
                <a:cs typeface="Arial"/>
              </a:rPr>
              <a:t>the 30-day 5103 notice response period has expired.</a:t>
            </a:r>
          </a:p>
          <a:p>
            <a:pPr marL="0" indent="0" hangingPunct="0">
              <a:buNone/>
            </a:pPr>
            <a:endParaRPr lang="en-US" sz="2000" dirty="0"/>
          </a:p>
          <a:p>
            <a:pPr marL="0" indent="0" hangingPunct="0">
              <a:buNone/>
            </a:pPr>
            <a:r>
              <a:rPr lang="en-US" sz="2000" u="sng" dirty="0">
                <a:latin typeface="Arial"/>
                <a:cs typeface="Arial"/>
              </a:rPr>
              <a:t>Note:</a:t>
            </a:r>
            <a:r>
              <a:rPr lang="en-US" sz="2000" dirty="0">
                <a:latin typeface="Arial"/>
                <a:cs typeface="Arial"/>
              </a:rPr>
              <a:t>  A “backfill” rating may be necessary to update the corporate record if eligibility was previously established by rating but doesn’t appear in the system.</a:t>
            </a:r>
          </a:p>
          <a:p>
            <a:pPr marL="0" indent="0" hangingPunct="0">
              <a:buNone/>
            </a:pPr>
            <a:endParaRPr lang="en-US" dirty="0"/>
          </a:p>
          <a:p>
            <a:pPr marL="0" indent="0" hangingPunc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542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dirty="0"/>
              <a:t>Basic Eligibility Rating Decisions</a:t>
            </a:r>
            <a:endParaRPr lang="en-US" altLang="en-US" dirty="0">
              <a:effectLst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000" dirty="0"/>
              <a:t>The rating activity </a:t>
            </a:r>
            <a:r>
              <a:rPr lang="en-US" sz="2000" i="1" dirty="0"/>
              <a:t>must </a:t>
            </a:r>
            <a:r>
              <a:rPr lang="en-US" sz="2000" dirty="0"/>
              <a:t>address basic eligibility to SAH/SHA benefits when:</a:t>
            </a:r>
          </a:p>
          <a:p>
            <a:pPr marL="0" indent="0" hangingPunct="0">
              <a:buNone/>
            </a:pPr>
            <a:endParaRPr lang="en-US" sz="2000" dirty="0"/>
          </a:p>
          <a:p>
            <a:pPr hangingPunct="0"/>
            <a:r>
              <a:rPr lang="en-US" sz="2000" dirty="0"/>
              <a:t>Claimed by the Veteran or</a:t>
            </a:r>
          </a:p>
          <a:p>
            <a:pPr hangingPunct="0"/>
            <a:endParaRPr lang="en-US" sz="2000" dirty="0"/>
          </a:p>
          <a:p>
            <a:pPr hangingPunct="0"/>
            <a:r>
              <a:rPr lang="en-US" sz="2000" dirty="0"/>
              <a:t>As a subordinate issue in compensation claims, when the evidence shows qualifying disability. </a:t>
            </a:r>
          </a:p>
          <a:p>
            <a:pPr hangingPunct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rating activity must explain the basis of the determination in the rating narrative and indicate on the rating code sheet whether eligibility is established or denied.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116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Award Promulgation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000" dirty="0"/>
              <a:t>Once the rating decision is made, the authorization activity will:</a:t>
            </a:r>
          </a:p>
          <a:p>
            <a:pPr marL="0" indent="0" hangingPunct="0">
              <a:buNone/>
            </a:pPr>
            <a:endParaRPr lang="en-US" sz="2000" dirty="0"/>
          </a:p>
          <a:p>
            <a:pPr hangingPunct="0"/>
            <a:r>
              <a:rPr lang="en-US" sz="2000" dirty="0"/>
              <a:t>Generate and authorize an award in VBMS-A,</a:t>
            </a:r>
          </a:p>
          <a:p>
            <a:pPr hangingPunct="0"/>
            <a:endParaRPr lang="en-US" sz="2000" dirty="0"/>
          </a:p>
          <a:p>
            <a:pPr hangingPunct="0"/>
            <a:r>
              <a:rPr lang="en-US" sz="2000" dirty="0"/>
              <a:t>Send a RADL or PCGL decision notice to the Veteran,</a:t>
            </a:r>
          </a:p>
          <a:p>
            <a:pPr lvl="1" hangingPunct="0"/>
            <a:r>
              <a:rPr lang="en-US" sz="2000" dirty="0"/>
              <a:t>If basic eligibility to SAH/SHA is established, advise the Veteran to submit VAF 26-4555 to apply for the benefit, and</a:t>
            </a:r>
          </a:p>
          <a:p>
            <a:pPr hangingPunct="0"/>
            <a:endParaRPr lang="en-US" sz="2000" dirty="0"/>
          </a:p>
          <a:p>
            <a:pPr hangingPunct="0"/>
            <a:r>
              <a:rPr lang="en-US" sz="2000" dirty="0"/>
              <a:t>Clear the controlling EP</a:t>
            </a:r>
          </a:p>
          <a:p>
            <a:pPr hangingPunct="0"/>
            <a:endParaRPr lang="en-US" sz="2000" dirty="0"/>
          </a:p>
          <a:p>
            <a:pPr marL="0" indent="0" hangingPunc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6217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</a:rPr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ACAAF-5B2C-4B6D-81B4-B625D6690AE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A815A-17B5-4D82-9595-620791261D4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72215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651397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27415"/>
            <a:ext cx="8229600" cy="3916363"/>
          </a:xfrm>
        </p:spPr>
        <p:txBody>
          <a:bodyPr>
            <a:noAutofit/>
          </a:bodyPr>
          <a:lstStyle/>
          <a:p>
            <a:pPr lvl="0" hangingPunct="0"/>
            <a:r>
              <a:rPr lang="en-US" sz="2000" dirty="0"/>
              <a:t>Define SAH/SHA benefits and eligibility criteria.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dirty="0"/>
              <a:t>Identify SAH/SHA prescribed forms and End Product (EP) controls.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dirty="0"/>
              <a:t>Describe the responsibilities the Veterans Service Center (VSC) and  Regional Loan Center (RLC) have in processing SAH/SHA claims.</a:t>
            </a:r>
          </a:p>
          <a:p>
            <a:pPr lvl="0" hangingPunct="0"/>
            <a:endParaRPr lang="en-US" sz="2000" dirty="0"/>
          </a:p>
          <a:p>
            <a:r>
              <a:rPr lang="en-US" sz="2000" dirty="0"/>
              <a:t>Explain the actions needed to make an eligibility determination, including development, rating, and notification requirements.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492B0-07C9-4B0D-B456-2A891D996A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63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/>
              </a:rPr>
              <a:t>References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1574" y="2057400"/>
            <a:ext cx="7480852" cy="3916363"/>
          </a:xfrm>
        </p:spPr>
        <p:txBody>
          <a:bodyPr>
            <a:normAutofit/>
          </a:bodyPr>
          <a:lstStyle/>
          <a:p>
            <a:pPr lvl="0" hangingPunct="0"/>
            <a:r>
              <a:rPr lang="en-US" u="sng" dirty="0">
                <a:hlinkClick r:id="rId6"/>
              </a:rPr>
              <a:t>38 CFR §3.809</a:t>
            </a:r>
            <a:r>
              <a:rPr lang="en-US" dirty="0"/>
              <a:t> – Specially adapted housing under 38 U.S.C. 2101(a)(2)(A)(i)</a:t>
            </a:r>
          </a:p>
          <a:p>
            <a:pPr lvl="0" hangingPunct="0"/>
            <a:r>
              <a:rPr lang="en-US" dirty="0">
                <a:hlinkClick r:id="rId7"/>
              </a:rPr>
              <a:t>38 CFR §3.809a</a:t>
            </a:r>
            <a:r>
              <a:rPr lang="en-US" dirty="0"/>
              <a:t> – Special Home adaptation grants under 38 U.S.C. 2101(b)</a:t>
            </a:r>
          </a:p>
          <a:p>
            <a:pPr lvl="0" hangingPunct="0"/>
            <a:r>
              <a:rPr lang="en-US" u="sng" dirty="0">
                <a:hlinkClick r:id="rId8"/>
              </a:rPr>
              <a:t>M21-1 III.ii.2.B.1.b.</a:t>
            </a:r>
            <a:r>
              <a:rPr lang="en-US" dirty="0"/>
              <a:t> – Requirements for a Complete Claim Received on or After March 24, 2015</a:t>
            </a:r>
          </a:p>
          <a:p>
            <a:pPr lvl="0" hangingPunct="0"/>
            <a:r>
              <a:rPr lang="en-US" u="sng" dirty="0">
                <a:hlinkClick r:id="rId9"/>
              </a:rPr>
              <a:t>M21-1, Part III, Subpart iv, Chapter 6, Section B</a:t>
            </a:r>
            <a:r>
              <a:rPr lang="en-US" dirty="0"/>
              <a:t> – Determining the Issues</a:t>
            </a:r>
          </a:p>
          <a:p>
            <a:pPr lvl="0" hangingPunct="0"/>
            <a:r>
              <a:rPr lang="en-US" u="sng" dirty="0">
                <a:hlinkClick r:id="rId10"/>
              </a:rPr>
              <a:t>M21-1, Part IX, Subpart i, Chapter 3</a:t>
            </a:r>
            <a:r>
              <a:rPr lang="en-US" dirty="0"/>
              <a:t> – Specially Adapted Housing (SAH) or Special Home Adaptation (SHA) Grants</a:t>
            </a:r>
          </a:p>
          <a:p>
            <a:pPr lvl="0" hangingPunct="0"/>
            <a:r>
              <a:rPr lang="en-US" dirty="0"/>
              <a:t>VA Website: </a:t>
            </a:r>
            <a:r>
              <a:rPr lang="en-US" dirty="0">
                <a:hlinkClick r:id="rId11"/>
              </a:rPr>
              <a:t>Disability housing grants for Veterans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56FF0-1DD2-4EDA-9553-84A5F4363C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578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SAH &amp; SHA Benefits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000" dirty="0"/>
              <a:t>The VA administers two types of grants to assist seriously disabled Veterans and Servicemembers in adapting housing to their special needs:</a:t>
            </a:r>
          </a:p>
          <a:p>
            <a:pPr marL="0" indent="0" hangingPunct="0">
              <a:buNone/>
            </a:pPr>
            <a:endParaRPr lang="en-US" sz="2000" dirty="0"/>
          </a:p>
          <a:p>
            <a:pPr lvl="0" hangingPunct="0"/>
            <a:r>
              <a:rPr lang="en-US" sz="2000" dirty="0"/>
              <a:t>Specially Adapted Housing (SAH), and</a:t>
            </a:r>
          </a:p>
          <a:p>
            <a:pPr lvl="0" hangingPunct="0"/>
            <a:r>
              <a:rPr lang="en-US" sz="2000" dirty="0"/>
              <a:t>Special Home Adaptation (SHA) benefits 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Benefits may be granted to adapt or purchase a permanent residence that is owned, or </a:t>
            </a:r>
            <a:r>
              <a:rPr lang="en-US" altLang="en-US" sz="2000" i="1" dirty="0"/>
              <a:t>will</a:t>
            </a:r>
            <a:r>
              <a:rPr lang="en-US" altLang="en-US" sz="2000" dirty="0"/>
              <a:t> be owned, by the Veteran or a family member. Grants for Temporary Residence Adaptation (TRA) are also available for property owned by a family member.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985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SAH &amp; SHA Benefits (cont.)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40C5AA1-2FA8-4176-9213-95A02134C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299984"/>
              </p:ext>
            </p:extLst>
          </p:nvPr>
        </p:nvGraphicFramePr>
        <p:xfrm>
          <a:off x="1104900" y="1727891"/>
          <a:ext cx="6934200" cy="4112944"/>
        </p:xfrm>
        <a:graphic>
          <a:graphicData uri="http://schemas.openxmlformats.org/drawingml/2006/table">
            <a:tbl>
              <a:tblPr firstRow="1" firstCol="1" bandRow="1"/>
              <a:tblGrid>
                <a:gridCol w="1561186">
                  <a:extLst>
                    <a:ext uri="{9D8B030D-6E8A-4147-A177-3AD203B41FA5}">
                      <a16:colId xmlns:a16="http://schemas.microsoft.com/office/drawing/2014/main" val="1776394621"/>
                    </a:ext>
                  </a:extLst>
                </a:gridCol>
                <a:gridCol w="5373014">
                  <a:extLst>
                    <a:ext uri="{9D8B030D-6E8A-4147-A177-3AD203B41FA5}">
                      <a16:colId xmlns:a16="http://schemas.microsoft.com/office/drawing/2014/main" val="2523304158"/>
                    </a:ext>
                  </a:extLst>
                </a:gridCol>
              </a:tblGrid>
              <a:tr h="9012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If basic eligibility is established for ...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Then an eligible claimant may receive a grant ...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848286"/>
                  </a:ext>
                </a:extLst>
              </a:tr>
              <a:tr h="11217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 not more than 50 percent of the cost of a specially adapted house, up to the total maximum allowable by law.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929480"/>
                  </a:ext>
                </a:extLst>
              </a:tr>
              <a:tr h="17719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for the actual cost to adapt a house or for the appraised market value of necessary adapted features already in a house when it was purchased, up to the total maximum allowable by law.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704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557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Eligibility Criteria for SAH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880494"/>
            <a:ext cx="7460975" cy="4183879"/>
          </a:xfrm>
        </p:spPr>
        <p:txBody>
          <a:bodyPr>
            <a:normAutofit lnSpcReduction="10000"/>
          </a:bodyPr>
          <a:lstStyle/>
          <a:p>
            <a:pPr marL="0" indent="0" hangingPunct="0">
              <a:buNone/>
            </a:pPr>
            <a:r>
              <a:rPr lang="en-US" sz="2000" dirty="0"/>
              <a:t>The following individuals may qualify for </a:t>
            </a:r>
            <a:r>
              <a:rPr lang="en-US" sz="2000" b="1" u="sng" dirty="0"/>
              <a:t>SAH</a:t>
            </a:r>
            <a:r>
              <a:rPr lang="en-US" sz="2000" dirty="0"/>
              <a:t> benefits (continued on the next slide):</a:t>
            </a:r>
          </a:p>
          <a:p>
            <a:pPr marL="0" indent="0" hangingPunct="0">
              <a:buNone/>
            </a:pPr>
            <a:endParaRPr lang="en-US" sz="2000" dirty="0"/>
          </a:p>
          <a:p>
            <a:pPr lvl="0" hangingPunct="0"/>
            <a:r>
              <a:rPr lang="en-US" sz="2000" dirty="0"/>
              <a:t>Veteran or active duty service member who…</a:t>
            </a:r>
          </a:p>
          <a:p>
            <a:pPr lvl="1" hangingPunct="0"/>
            <a:r>
              <a:rPr lang="en-US" sz="2000" dirty="0"/>
              <a:t>Served on or after September 11, 2001, and</a:t>
            </a:r>
          </a:p>
          <a:p>
            <a:pPr lvl="1" hangingPunct="0"/>
            <a:r>
              <a:rPr lang="en-US" sz="2000" dirty="0"/>
              <a:t>Is entitled to compensation for a </a:t>
            </a:r>
            <a:r>
              <a:rPr lang="en-US" sz="2000" b="1" dirty="0"/>
              <a:t>permanent</a:t>
            </a:r>
            <a:r>
              <a:rPr lang="en-US" sz="2000" dirty="0"/>
              <a:t> (but not necessarily </a:t>
            </a:r>
            <a:r>
              <a:rPr lang="en-US" sz="2000" i="1" dirty="0"/>
              <a:t>total</a:t>
            </a:r>
            <a:r>
              <a:rPr lang="en-US" sz="2000" dirty="0"/>
              <a:t>) disability</a:t>
            </a:r>
          </a:p>
          <a:p>
            <a:pPr lvl="2" hangingPunct="0"/>
            <a:r>
              <a:rPr lang="en-US" sz="2000" dirty="0"/>
              <a:t>incurred on or after September 11, 2001, and</a:t>
            </a:r>
          </a:p>
          <a:p>
            <a:pPr lvl="2" hangingPunct="0"/>
            <a:r>
              <a:rPr lang="en-US" sz="2000" dirty="0"/>
              <a:t>involving loss or loss of use (L/LOU) of one or more lower extremities which so affects balance or propulsion as to preclude ambulation without the aid of braces, crutches, canes, or wheelchair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673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Eligibility Criteria for SAH (cont.)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880494"/>
            <a:ext cx="7460975" cy="4183879"/>
          </a:xfrm>
        </p:spPr>
        <p:txBody>
          <a:bodyPr>
            <a:normAutofit/>
          </a:bodyPr>
          <a:lstStyle/>
          <a:p>
            <a:pPr hangingPunct="0"/>
            <a:r>
              <a:rPr lang="en-US" sz="2000" dirty="0"/>
              <a:t>Veteran is entitled to compensation under </a:t>
            </a:r>
            <a:r>
              <a:rPr lang="en-US" sz="2000" u="sng" dirty="0">
                <a:hlinkClick r:id="rId6"/>
              </a:rPr>
              <a:t>38 U.S.C. Chapter 11</a:t>
            </a:r>
            <a:r>
              <a:rPr lang="en-US" sz="2000" u="sng" dirty="0"/>
              <a:t> for a permanent (but not necessarily </a:t>
            </a:r>
            <a:r>
              <a:rPr lang="en-US" sz="2000" i="1" u="sng" dirty="0"/>
              <a:t>total</a:t>
            </a:r>
            <a:r>
              <a:rPr lang="en-US" sz="2000" u="sng" dirty="0"/>
              <a:t>) disability due to </a:t>
            </a:r>
            <a:r>
              <a:rPr lang="en-US" sz="2000" dirty="0"/>
              <a:t>blindness in both eyes, with visual acuity of 20/200 or less in each eye</a:t>
            </a:r>
          </a:p>
          <a:p>
            <a:pPr lvl="0"/>
            <a:r>
              <a:rPr lang="en-US" sz="2000" dirty="0"/>
              <a:t>Veteran is entitled to compensation under </a:t>
            </a:r>
            <a:r>
              <a:rPr lang="en-US" sz="2000" u="sng" dirty="0">
                <a:hlinkClick r:id="rId6"/>
              </a:rPr>
              <a:t>38 U.S.C. Chapter 11</a:t>
            </a:r>
            <a:r>
              <a:rPr lang="en-US" sz="2000" dirty="0"/>
              <a:t> for a </a:t>
            </a:r>
            <a:r>
              <a:rPr lang="en-US" sz="2000" i="1" dirty="0"/>
              <a:t>permanently and totally disabling</a:t>
            </a:r>
            <a:r>
              <a:rPr lang="en-US" sz="2000" dirty="0"/>
              <a:t> qualifying condition, as further defined below, </a:t>
            </a:r>
            <a:r>
              <a:rPr lang="en-US" sz="2000" i="1" dirty="0"/>
              <a:t>or</a:t>
            </a:r>
            <a:endParaRPr lang="en-US" sz="2000" dirty="0"/>
          </a:p>
          <a:p>
            <a:pPr lvl="0"/>
            <a:r>
              <a:rPr lang="en-US" sz="2000" dirty="0"/>
              <a:t>service member on active duty has a </a:t>
            </a:r>
            <a:r>
              <a:rPr lang="en-US" sz="2000" i="1" dirty="0"/>
              <a:t>permanently and totally disabling</a:t>
            </a:r>
            <a:r>
              <a:rPr lang="en-US" sz="2000" dirty="0"/>
              <a:t> qualifying condition, as further defined below, incurred or aggravated in the line of duty.</a:t>
            </a:r>
          </a:p>
          <a:p>
            <a:pPr lvl="0" hangingPunct="0"/>
            <a:endParaRPr lang="en-US" sz="2000" dirty="0"/>
          </a:p>
          <a:p>
            <a:pPr marL="0" lvl="0" indent="0" hangingPunct="0">
              <a:buNone/>
            </a:pPr>
            <a:r>
              <a:rPr lang="en-US" sz="2000" b="1" dirty="0"/>
              <a:t>38 CFR §3.809 provides a list of qualifying conditions.</a:t>
            </a:r>
            <a:endParaRPr lang="en-US" sz="2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020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Eligibility Criteria for SHA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4642" y="1951384"/>
            <a:ext cx="7460975" cy="3916363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000" dirty="0"/>
              <a:t>The following individuals may qualify for </a:t>
            </a:r>
            <a:r>
              <a:rPr lang="en-US" sz="2000" b="1" u="sng" dirty="0"/>
              <a:t>SHA</a:t>
            </a:r>
            <a:r>
              <a:rPr lang="en-US" sz="2000" dirty="0"/>
              <a:t> benefits:</a:t>
            </a:r>
          </a:p>
          <a:p>
            <a:pPr marL="0" indent="0" hangingPunct="0">
              <a:buNone/>
            </a:pPr>
            <a:endParaRPr lang="en-US" sz="2000" dirty="0"/>
          </a:p>
          <a:p>
            <a:pPr lvl="0" hangingPunct="0"/>
            <a:r>
              <a:rPr lang="en-US" sz="2000" dirty="0"/>
              <a:t>Veteran entitled to compensation for a qualifying condition, or</a:t>
            </a:r>
          </a:p>
          <a:p>
            <a:pPr lvl="0" hangingPunct="0"/>
            <a:endParaRPr lang="en-US" sz="2000" dirty="0"/>
          </a:p>
          <a:p>
            <a:pPr lvl="0" hangingPunct="0"/>
            <a:r>
              <a:rPr lang="en-US" sz="2000" dirty="0"/>
              <a:t>Service member on active duty has a qualifying condition incurred or aggravated in the line of duty.</a:t>
            </a:r>
          </a:p>
          <a:p>
            <a:pPr lvl="0" hangingPunct="0"/>
            <a:endParaRPr lang="en-US" sz="2000" dirty="0"/>
          </a:p>
          <a:p>
            <a:pPr marL="0" indent="0" hangingPunct="0">
              <a:buNone/>
            </a:pPr>
            <a:r>
              <a:rPr lang="en-US" sz="2000" b="1" dirty="0"/>
              <a:t>38 CFR §3.809a provides a list of qualifying conditions.</a:t>
            </a:r>
            <a:endParaRPr lang="en-US" sz="2400" b="1" dirty="0"/>
          </a:p>
          <a:p>
            <a:pPr lvl="0" hangingPunct="0"/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840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7"/>
            <a:ext cx="9144000" cy="1086867"/>
          </a:xfrm>
        </p:spPr>
        <p:txBody>
          <a:bodyPr/>
          <a:lstStyle/>
          <a:p>
            <a:pPr hangingPunct="0"/>
            <a:r>
              <a:rPr lang="en-US" dirty="0"/>
              <a:t>Required Form</a:t>
            </a:r>
            <a:endParaRPr lang="en-US" i="1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41512" y="1757427"/>
            <a:ext cx="7460975" cy="4306946"/>
          </a:xfrm>
        </p:spPr>
        <p:txBody>
          <a:bodyPr anchor="t">
            <a:normAutofit/>
          </a:bodyPr>
          <a:lstStyle/>
          <a:p>
            <a:pPr marL="0" indent="0" hangingPunct="0">
              <a:buNone/>
            </a:pPr>
            <a:r>
              <a:rPr lang="en-US" sz="2000" dirty="0"/>
              <a:t>The following forms may be used to submit a claim for SAH/SHA benefits:</a:t>
            </a:r>
          </a:p>
          <a:p>
            <a:pPr marL="0" indent="0" hangingPunct="0">
              <a:buNone/>
            </a:pPr>
            <a:endParaRPr lang="en-US" sz="2000" dirty="0"/>
          </a:p>
          <a:p>
            <a:r>
              <a:rPr lang="en-US" sz="2000" dirty="0"/>
              <a:t>VA Form 26-4555, </a:t>
            </a:r>
            <a:r>
              <a:rPr lang="en-US" sz="2000" i="1" dirty="0"/>
              <a:t>Application in Acquiring Specially Adapted Housing or Special Home Adaptation Grant, or</a:t>
            </a:r>
          </a:p>
          <a:p>
            <a:r>
              <a:rPr lang="en-US" sz="2000" dirty="0"/>
              <a:t>VA Form 26-4555c, </a:t>
            </a:r>
            <a:r>
              <a:rPr lang="en-US" sz="2000" i="1" dirty="0"/>
              <a:t>Veteran/Servicemember's Supplemental Application for Assistance in Acquiring Specially Adapted Housing, or</a:t>
            </a:r>
          </a:p>
          <a:p>
            <a:r>
              <a:rPr lang="en-US" altLang="en-US" sz="2000" dirty="0"/>
              <a:t>VA Form 21-526EZ, </a:t>
            </a:r>
            <a:r>
              <a:rPr lang="en-US" altLang="en-US" sz="2000" i="1" dirty="0"/>
              <a:t>Application for Disability Compensation and Related Compensation Benefits</a:t>
            </a:r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05917-FE86-4D0A-91FD-BEA38E5742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4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8389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09"/>
  <p:tag name="MMPROD_UIDATA" val="&lt;database version=&quot;11.0&quot;&gt;&lt;object type=&quot;1&quot; unique_id=&quot;10001&quot;&gt;&lt;object type=&quot;8&quot; unique_id=&quot;10043&quot;&gt;&lt;/object&gt;&lt;object type=&quot;2&quot; unique_id=&quot;10044&quot;&gt;&lt;object type=&quot;3&quot; unique_id=&quot;10045&quot;&gt;&lt;property id=&quot;20148&quot; value=&quot;5&quot;/&gt;&lt;property id=&quot;20300&quot; value=&quot;Slide 1 - &amp;quot;Title of Course&amp;quot;&quot;/&gt;&lt;property id=&quot;20307&quot; value=&quot;261&quot;/&gt;&lt;/object&gt;&lt;object type=&quot;3&quot; unique_id=&quot;10046&quot;&gt;&lt;property id=&quot;20148&quot; value=&quot;5&quot;/&gt;&lt;property id=&quot;20300&quot; value=&quot;Slide 2 - &amp;quot;Lesson Objectives&amp;quot;&quot;/&gt;&lt;property id=&quot;20307&quot; value=&quot;262&quot;/&gt;&lt;/object&gt;&lt;object type=&quot;3&quot; unique_id=&quot;10047&quot;&gt;&lt;property id=&quot;20148&quot; value=&quot;5&quot;/&gt;&lt;property id=&quot;20300&quot; value=&quot;Slide 3 - &amp;quot;References&amp;quot;&quot;/&gt;&lt;property id=&quot;20307&quot; value=&quot;263&quot;/&gt;&lt;/object&gt;&lt;object type=&quot;3&quot; unique_id=&quot;10048&quot;&gt;&lt;property id=&quot;20148&quot; value=&quot;5&quot;/&gt;&lt;property id=&quot;20300&quot; value=&quot;Slide 4 - &amp;quot;Title of Slide&amp;quot;&quot;/&gt;&lt;property id=&quot;20307&quot; value=&quot;264&quot;/&gt;&lt;/object&gt;&lt;object type=&quot;3&quot; unique_id=&quot;10063&quot;&gt;&lt;property id=&quot;20148&quot; value=&quot;5&quot;/&gt;&lt;property id=&quot;20300&quot; value=&quot;Slide 7 - &amp;quot;Review&amp;quot;&quot;/&gt;&lt;property id=&quot;20307&quot; value=&quot;280&quot;/&gt;&lt;/object&gt;&lt;object type=&quot;3&quot; unique_id=&quot;10268&quot;&gt;&lt;property id=&quot;20148&quot; value=&quot;5&quot;/&gt;&lt;property id=&quot;20300&quot; value=&quot;Slide 5 - &amp;quot;Title of Slide&amp;quot;&quot;/&gt;&lt;property id=&quot;20307&quot; value=&quot;281&quot;/&gt;&lt;/object&gt;&lt;object type=&quot;3&quot; unique_id=&quot;10269&quot;&gt;&lt;property id=&quot;20148&quot; value=&quot;5&quot;/&gt;&lt;property id=&quot;20300&quot; value=&quot;Slide 6 - &amp;quot;Title of Slide&amp;quot;&quot;/&gt;&lt;property id=&quot;20307&quot; value=&quot;28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33&quot;/&gt;&lt;/TableIndex&gt;&lt;/ShapeTextInfo&gt;"/>
  <p:tag name="PRESENTER_DUMMYTAG" val="&lt;DummyForForceWrite&gt;&lt;/DummyForForceWrite&gt;"/>
  <p:tag name="HTML_SHAPEINFO" val="&lt;ThreeDShapeInfo&gt;&lt;uuid val=&quot;{04959A33-8F31-4006-BFC8-0212F44C65DE}&quot;/&gt;&lt;isInvalidForFieldText val=&quot;0&quot;/&gt;&lt;Image&gt;&lt;filename val=&quot;C:\Users\VBADENHolcoJ\AppData\Local\Temp\1\CP928014069199Session\CPTrustFolder928014069199\PPTImport928014258569\data\asimages\{04959A33-8F31-4006-BFC8-0212F44C65DE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847EAA79-D05E-4C96-8BAE-4D0C80277683}&quot;/&gt;&lt;isInvalidForFieldText val=&quot;0&quot;/&gt;&lt;Image&gt;&lt;filename val=&quot;C:\Users\VBADENHolcoJ\AppData\Local\Temp\1\CP928014069199Session\CPTrustFolder928014069199\PPTImport928014258569\data\asimages\{847EAA79-D05E-4C96-8BAE-4D0C80277683}_1.png&quot;/&gt;&lt;left val=&quot;71&quot;/&gt;&lt;top val=&quot;492&quot;/&gt;&lt;width val=&quot;249&quot;/&gt;&lt;height val=&quot;94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D99E641D-459A-4946-B21A-111331ABAA21}&quot;/&gt;&lt;isInvalidForFieldText val=&quot;0&quot;/&gt;&lt;Image&gt;&lt;filename val=&quot;C:\Users\VBADENHolcoJ\AppData\Local\Temp\1\CP928014069199Session\CPTrustFolder928014069199\PPTImport928014258569\data\asimages\{D99E641D-459A-4946-B21A-111331ABAA21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284E4D8E-D035-4901-94E1-3125911FD1D3}&quot;/&gt;&lt;isInvalidForFieldText val=&quot;0&quot;/&gt;&lt;Image&gt;&lt;filename val=&quot;C:\Users\VBADENHolcoJ\AppData\Local\Temp\1\CP928014069199Session\CPTrustFolder928014069199\PPTImport928014258569\data\asimages\{284E4D8E-D035-4901-94E1-3125911FD1D3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6&quot;/&gt;&lt;lineCharCount val=&quot;37&quot;/&gt;&lt;lineCharCount val=&quot;64&quot;/&gt;&lt;lineCharCount val=&quot;5&quot;/&gt;&lt;lineCharCount val=&quot;66&quot;/&gt;&lt;lineCharCount val=&quot;32&quot;/&gt;&lt;lineCharCount val=&quot;63&quot;/&gt;&lt;/TableIndex&gt;&lt;/ShapeTextInfo&gt;"/>
  <p:tag name="HTML_SHAPEINFO" val="&lt;ThreeDShapeInfo&gt;&lt;uuid val=&quot;{3B02B014-2DFE-4B89-BE1D-F1B790BBCA4E}&quot;/&gt;&lt;isInvalidForFieldText val=&quot;0&quot;/&gt;&lt;Image&gt;&lt;filename val=&quot;C:\Users\VBADENHolcoJ\AppData\Local\Temp\1\CP928014069199Session\CPTrustFolder928014069199\PPTImport928014258569\data\asimages\{3B02B014-2DFE-4B89-BE1D-F1B790BBCA4E}_2.png&quot;/&gt;&lt;left val=&quot;42&quot;/&gt;&lt;top val=&quot;208&quot;/&gt;&lt;width val=&quot;870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EA8A1C8-80D6-4AF2-BA15-7B78ECFEC0EA}&quot;/&gt;&lt;isInvalidForFieldText val=&quot;0&quot;/&gt;&lt;Image&gt;&lt;filename val=&quot;C:\Users\VBADENHolcoJ\AppData\Local\Temp\1\CP928014069199Session\CPTrustFolder928014069199\PPTImport928014258569\data\asimages\{3EA8A1C8-80D6-4AF2-BA15-7B78ECFEC0EA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D5C93B9-8495-4CC6-AFF8-E5C9774EED3C}&quot;/&gt;&lt;isInvalidForFieldText val=&quot;0&quot;/&gt;&lt;Image&gt;&lt;filename val=&quot;C:\Users\VBADENHolcoJ\AppData\Local\Temp\1\CP928014069199Session\CPTrustFolder928014069199\PPTImport928014258569\data\asimages\{9D5C93B9-8495-4CC6-AFF8-E5C9774EED3C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1&quot;/&gt;&lt;lineCharCount val=&quot;17&quot;/&gt;&lt;lineCharCount val=&quot;1&quot;/&gt;&lt;lineCharCount val=&quot;28&quot;/&gt;&lt;/TableIndex&gt;&lt;/ShapeTextInfo&gt;"/>
  <p:tag name="HTML_SHAPEINFO" val="&lt;ThreeDShapeInfo&gt;&lt;uuid val=&quot;{17314F31-8AB8-4C37-A27B-0D31F0A58B93}&quot;/&gt;&lt;isInvalidForFieldText val=&quot;0&quot;/&gt;&lt;Image&gt;&lt;filename val=&quot;C:\Users\VBADENHolcoJ\AppData\Local\Temp\1\CP928014069199Session\CPTrustFolder928014069199\PPTImport928014258569\data\asimages\{17314F31-8AB8-4C37-A27B-0D31F0A58B93}_3.png&quot;/&gt;&lt;left val=&quot;81&quot;/&gt;&lt;top val=&quot;212&quot;/&gt;&lt;width val=&quot;792&quot;/&gt;&lt;height val=&quot;41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20261E1-7D09-406B-9A68-CD1A7047D573}&quot;/&gt;&lt;isInvalidForFieldText val=&quot;0&quot;/&gt;&lt;Image&gt;&lt;filename val=&quot;C:\Users\VBADENHolcoJ\AppData\Local\Temp\1\CP928014069199Session\CPTrustFolder928014069199\PPTImport928014258569\data\asimages\{520261E1-7D09-406B-9A68-CD1A7047D573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01D594F0-CE92-48AA-94C6-88B9B708A820}&quot;/&gt;&lt;isInvalidForFieldText val=&quot;0&quot;/&gt;&lt;Image&gt;&lt;filename val=&quot;C:\Users\VBADENHolcoJ\AppData\Local\Temp\1\CP928014069199Session\CPTrustFolder928014069199\PPTImport928014258569\data\asimages\{01D594F0-CE92-48AA-94C6-88B9B708A820}_4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71&quot;/&gt;&lt;lineCharCount val=&quot;9&quot;/&gt;&lt;lineCharCount val=&quot;1&quot;/&gt;&lt;lineCharCount val=&quot;65&quot;/&gt;&lt;lineCharCount val=&quot;11&quot;/&gt;&lt;lineCharCount val=&quot;1&quot;/&gt;&lt;lineCharCount val=&quot;67&quot;/&gt;&lt;lineCharCount val=&quot;17&quot;/&gt;&lt;/TableIndex&gt;&lt;/ShapeTextInfo&gt;"/>
  <p:tag name="HTML_SHAPEINFO" val="&lt;ThreeDShapeInfo&gt;&lt;uuid val=&quot;{6E94476D-FF8E-4BF4-B83E-84B3227E4D48}&quot;/&gt;&lt;isInvalidForFieldText val=&quot;0&quot;/&gt;&lt;Image&gt;&lt;filename val=&quot;C:\Users\VBADENHolcoJ\AppData\Local\Temp\1\CP928014069199Session\CPTrustFolder928014069199\PPTImport928014258569\data\asimages\{6E94476D-FF8E-4BF4-B83E-84B3227E4D48}_4.png&quot;/&gt;&lt;left val=&quot;42&quot;/&gt;&lt;top val=&quot;201&quot;/&gt;&lt;width val=&quot;873&quot;/&gt;&lt;height val=&quot;41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B86ACF-B73C-493B-A8F3-F1DB073EA45E}&quot;/&gt;&lt;isInvalidForFieldText val=&quot;0&quot;/&gt;&lt;Image&gt;&lt;filename val=&quot;C:\Users\VBADENHolcoJ\AppData\Local\Temp\1\CP928014069199Session\CPTrustFolder928014069199\PPTImport928014258569\data\asimages\{65B86ACF-B73C-493B-A8F3-F1DB073EA45E}_4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5D5B9D49-163B-4F26-B16A-B26DDEB92DBE}&quot;/&gt;&lt;isInvalidForFieldText val=&quot;0&quot;/&gt;&lt;Image&gt;&lt;filename val=&quot;C:\Users\VBADENHolcoJ\AppData\Local\Temp\1\CP928014069199Session\CPTrustFolder928014069199\PPTImport928014258569\data\asimages\{5D5B9D49-163B-4F26-B16A-B26DDEB92DBE}_15.png&quot;/&gt;&lt;left val=&quot;0&quot;/&gt;&lt;top val=&quot;0&quot;/&gt;&lt;width val=&quot;1&quot;/&gt;&lt;height val=&quot;1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1521285-9D55-499B-B008-F49778517EEA}&quot;/&gt;&lt;isInvalidForFieldText val=&quot;0&quot;/&gt;&lt;Image&gt;&lt;filename val=&quot;C:\Users\VBADENHolcoJ\AppData\Local\Temp\1\CP928014069199Session\CPTrustFolder928014069199\PPTImport928014258569\data\asimages\{51521285-9D55-499B-B008-F49778517EEA}_15.png&quot;/&gt;&lt;left val=&quot;727&quot;/&gt;&lt;top val=&quot;687&quot;/&gt;&lt;width val=&quot;226&quot;/&gt;&lt;height val=&quot;4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544C18B-9DB6-44B6-9BEA-2D905027720A}&quot;/&gt;&lt;isInvalidForFieldText val=&quot;0&quot;/&gt;&lt;Image&gt;&lt;filename val=&quot;C:\Users\VBADENHolcoJ\AppData\Local\Temp\1\CP928014069199Session\CPTrustFolder928014069199\PPTImport928014258569\data\asimages\{9544C18B-9DB6-44B6-9BEA-2D905027720A}_15.png&quot;/&gt;&lt;left val=&quot;0&quot;/&gt;&lt;top val=&quot;272&quot;/&gt;&lt;width val=&quot;961&quot;/&gt;&lt;height val=&quot;203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Design Style Theme 2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Style Theme 2" id="{C5BD25DC-0143-4CCF-A545-73E8ADC613D3}" vid="{5E701D01-C0B6-4B5B-8490-637E8CC6B9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510ECF943B2439F08A0B15BBF2A24" ma:contentTypeVersion="5" ma:contentTypeDescription="Create a new document." ma:contentTypeScope="" ma:versionID="c5326d831fb6a53c5dbddb7731498c17">
  <xsd:schema xmlns:xsd="http://www.w3.org/2001/XMLSchema" xmlns:xs="http://www.w3.org/2001/XMLSchema" xmlns:p="http://schemas.microsoft.com/office/2006/metadata/properties" xmlns:ns2="77dce447-0566-47ff-8c07-c9b85fda5322" xmlns:ns3="b64ba0c6-cbc7-4b8a-8400-04e73b36eec3" xmlns:ns4="c13a68cb-816a-4054-99ff-2c26efa9c4e4" targetNamespace="http://schemas.microsoft.com/office/2006/metadata/properties" ma:root="true" ma:fieldsID="4bed23cefccdd041b299481f7c304393" ns2:_="" ns3:_="" ns4:_="">
    <xsd:import namespace="77dce447-0566-47ff-8c07-c9b85fda5322"/>
    <xsd:import namespace="b64ba0c6-cbc7-4b8a-8400-04e73b36eec3"/>
    <xsd:import namespace="c13a68cb-816a-4054-99ff-2c26efa9c4e4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3:Task_x0020_Statu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ma:displayName="Document Category" ma:format="Dropdown" ma:internalName="Document_x0020_Category">
      <xsd:simpleType>
        <xsd:restriction base="dms:Choice">
          <xsd:enumeration value="RVSR Redesign Documents"/>
          <xsd:enumeration value="VSR Revamp Pre-D Documents"/>
          <xsd:enumeration value="VSR Revamp Post-D Documents"/>
          <xsd:enumeration value="Benefit Eligibility Support Team (BEST)"/>
          <xsd:enumeration value="TPSS Course Documents"/>
          <xsd:enumeration value="TPSS Answer Keys"/>
          <xsd:enumeration value="Challenge Course Documents"/>
          <xsd:enumeration value="VASRD"/>
          <xsd:enumeration value="After Classroom Training (ACT)"/>
          <xsd:enumeration value="National Training Curriculum (NTC)"/>
          <xsd:enumeration value="TPSS Project"/>
          <xsd:enumeration value="Training Inventory Review (TIR)"/>
          <xsd:enumeration value="RVSR Course Updates for 10/1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ba0c6-cbc7-4b8a-8400-04e73b36eec3" elementFormDefault="qualified">
    <xsd:import namespace="http://schemas.microsoft.com/office/2006/documentManagement/types"/>
    <xsd:import namespace="http://schemas.microsoft.com/office/infopath/2007/PartnerControls"/>
    <xsd:element name="Task_x0020_Status" ma:index="9" nillable="true" ma:displayName="Task Name" ma:list="{8b93bbfd-538f-45a4-95ce-353de2191062}" ma:internalName="Task_x0020_Status" ma:readOnly="false" ma:showField="Title" ma:web="b64ba0c6-cbc7-4b8a-8400-04e73b36eec3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68cb-816a-4054-99ff-2c26efa9c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y xmlns="77dce447-0566-47ff-8c07-c9b85fda5322">Benefit Eligibility Support Team (BEST)</Document_x0020_Category>
    <Task_x0020_Status xmlns="b64ba0c6-cbc7-4b8a-8400-04e73b36eec3">130</Task_x0020_Status>
  </documentManagement>
</p:properties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7C1E8F-8D13-49CD-AE3F-B277EDE70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ce447-0566-47ff-8c07-c9b85fda5322"/>
    <ds:schemaRef ds:uri="b64ba0c6-cbc7-4b8a-8400-04e73b36eec3"/>
    <ds:schemaRef ds:uri="c13a68cb-816a-4054-99ff-2c26efa9c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5E050F-F6DD-446A-BC54-722BE857956D}">
  <ds:schemaRefs>
    <ds:schemaRef ds:uri="http://purl.org/dc/dcmitype/"/>
    <ds:schemaRef ds:uri="77dce447-0566-47ff-8c07-c9b85fda5322"/>
    <ds:schemaRef ds:uri="b64ba0c6-cbc7-4b8a-8400-04e73b36eec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13a68cb-816a-4054-99ff-2c26efa9c4e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Design Style Theme 2</Template>
  <TotalTime>7451</TotalTime>
  <Words>1415</Words>
  <Application>Microsoft Office PowerPoint</Application>
  <PresentationFormat>On-screen Show (4:3)</PresentationFormat>
  <Paragraphs>177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</vt:lpstr>
      <vt:lpstr>Calibri</vt:lpstr>
      <vt:lpstr>Tahoma</vt:lpstr>
      <vt:lpstr>Times New Roman</vt:lpstr>
      <vt:lpstr>Verdana</vt:lpstr>
      <vt:lpstr>VA Design Style Theme 2</vt:lpstr>
      <vt:lpstr>Specially Adapted Housing (SAH) &amp; Special Home Adaptation (SHA)</vt:lpstr>
      <vt:lpstr>Lesson Objectives</vt:lpstr>
      <vt:lpstr>References</vt:lpstr>
      <vt:lpstr>SAH &amp; SHA Benefits</vt:lpstr>
      <vt:lpstr>SAH &amp; SHA Benefits (cont.)</vt:lpstr>
      <vt:lpstr>Eligibility Criteria for SAH</vt:lpstr>
      <vt:lpstr>Eligibility Criteria for SAH (cont.)</vt:lpstr>
      <vt:lpstr>Eligibility Criteria for SHA</vt:lpstr>
      <vt:lpstr>Required Form</vt:lpstr>
      <vt:lpstr>Supplemental Claim for SAH/SHA</vt:lpstr>
      <vt:lpstr>Claim Process Overview</vt:lpstr>
      <vt:lpstr>Claim Process Overview (cont.)</vt:lpstr>
      <vt:lpstr>VSC Eligibility Determination Is Needed</vt:lpstr>
      <vt:lpstr>EP Control</vt:lpstr>
      <vt:lpstr>Processing SAH/SHA Claims</vt:lpstr>
      <vt:lpstr>Processing SAH/SHA Claims (cont.)</vt:lpstr>
      <vt:lpstr>Basic Eligibility Rating Decisions</vt:lpstr>
      <vt:lpstr>Award Promulgation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Specially Adapted Housing (SAH) &amp; Special Home Adaptation (SHA) PowerPoint Presentation</dc:title>
  <dc:subject>VSR, AQRS</dc:subject>
  <dc:creator>Department of Veterans Affairs, Veterans Benefits Administration, Compensation Service, STAFF</dc:creator>
  <cp:keywords/>
  <dc:description/>
  <cp:lastModifiedBy>Kathy Poole</cp:lastModifiedBy>
  <cp:revision>524</cp:revision>
  <dcterms:created xsi:type="dcterms:W3CDTF">2014-04-30T02:32:11Z</dcterms:created>
  <dcterms:modified xsi:type="dcterms:W3CDTF">2020-10-26T14:17:13Z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0x0101000A4510ECF943B2439F08A0B15BBF2A24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0e51e03e-5f32-436c-a902-297410b2b273</vt:lpwstr>
  </property>
</Properties>
</file>