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83" r:id="rId5"/>
    <p:sldMasterId id="2147483670" r:id="rId6"/>
    <p:sldMasterId id="2147483695" r:id="rId7"/>
    <p:sldMasterId id="2147483706" r:id="rId8"/>
    <p:sldMasterId id="2147483717" r:id="rId9"/>
    <p:sldMasterId id="2147483728" r:id="rId10"/>
    <p:sldMasterId id="2147483739" r:id="rId11"/>
  </p:sldMasterIdLst>
  <p:notesMasterIdLst>
    <p:notesMasterId r:id="rId35"/>
  </p:notesMasterIdLst>
  <p:sldIdLst>
    <p:sldId id="343" r:id="rId12"/>
    <p:sldId id="336" r:id="rId13"/>
    <p:sldId id="705" r:id="rId14"/>
    <p:sldId id="647" r:id="rId15"/>
    <p:sldId id="2021" r:id="rId16"/>
    <p:sldId id="649" r:id="rId17"/>
    <p:sldId id="290" r:id="rId18"/>
    <p:sldId id="698" r:id="rId19"/>
    <p:sldId id="291" r:id="rId20"/>
    <p:sldId id="700" r:id="rId21"/>
    <p:sldId id="701" r:id="rId22"/>
    <p:sldId id="706" r:id="rId23"/>
    <p:sldId id="707" r:id="rId24"/>
    <p:sldId id="690" r:id="rId25"/>
    <p:sldId id="702" r:id="rId26"/>
    <p:sldId id="301" r:id="rId27"/>
    <p:sldId id="299" r:id="rId28"/>
    <p:sldId id="300" r:id="rId29"/>
    <p:sldId id="703" r:id="rId30"/>
    <p:sldId id="286" r:id="rId31"/>
    <p:sldId id="704" r:id="rId32"/>
    <p:sldId id="345" r:id="rId33"/>
    <p:sldId id="344" r:id="rId3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nes, Anita (Metrics LLC)" initials="BA(L" lastIdx="11" clrIdx="0">
    <p:extLst>
      <p:ext uri="{19B8F6BF-5375-455C-9EA6-DF929625EA0E}">
        <p15:presenceInfo xmlns:p15="http://schemas.microsoft.com/office/powerpoint/2012/main" userId="S::Anita.Barnes1@va.gov::627ab31d-9d84-4c49-9163-db92b9cc3910" providerId="AD"/>
      </p:ext>
    </p:extLst>
  </p:cmAuthor>
  <p:cmAuthor id="2" name="Armenta, Susan, VBAVACO" initials="ASV" lastIdx="1" clrIdx="1">
    <p:extLst>
      <p:ext uri="{19B8F6BF-5375-455C-9EA6-DF929625EA0E}">
        <p15:presenceInfo xmlns:p15="http://schemas.microsoft.com/office/powerpoint/2012/main" userId="S::Susan.Armenta@va.gov::8bb2e025-61e7-4f2f-90e9-5aa9545be38b" providerId="AD"/>
      </p:ext>
    </p:extLst>
  </p:cmAuthor>
  <p:cmAuthor id="3" name="Knopf, Linsay, VBAVACO" initials="KLV" lastIdx="5" clrIdx="2">
    <p:extLst>
      <p:ext uri="{19B8F6BF-5375-455C-9EA6-DF929625EA0E}">
        <p15:presenceInfo xmlns:p15="http://schemas.microsoft.com/office/powerpoint/2012/main" userId="S::Linsay.Knopf@va.gov::93a90255-8abc-4029-b2ae-906e070b1eaa" providerId="AD"/>
      </p:ext>
    </p:extLst>
  </p:cmAuthor>
  <p:cmAuthor id="4" name="Harrod, Shaunilla, VBAVACO" initials="HSV" lastIdx="3" clrIdx="3">
    <p:extLst>
      <p:ext uri="{19B8F6BF-5375-455C-9EA6-DF929625EA0E}">
        <p15:presenceInfo xmlns:p15="http://schemas.microsoft.com/office/powerpoint/2012/main" userId="S::Shaunilla.Harrod@va.gov::76981308-b15c-45ec-a7cf-6ce0fc1c86d5" providerId="AD"/>
      </p:ext>
    </p:extLst>
  </p:cmAuthor>
  <p:cmAuthor id="5" name="Hum, Timothy R., VBAVACO" initials="HV" lastIdx="2" clrIdx="4">
    <p:extLst>
      <p:ext uri="{19B8F6BF-5375-455C-9EA6-DF929625EA0E}">
        <p15:presenceInfo xmlns:p15="http://schemas.microsoft.com/office/powerpoint/2012/main" userId="S-1-5-21-1409082233-764733703-682003330-2856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B3E175"/>
    <a:srgbClr val="66CCFF"/>
    <a:srgbClr val="3B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82" autoAdjust="0"/>
    <p:restoredTop sz="95380" autoAdjust="0"/>
  </p:normalViewPr>
  <p:slideViewPr>
    <p:cSldViewPr>
      <p:cViewPr varScale="1">
        <p:scale>
          <a:sx n="105" d="100"/>
          <a:sy n="105" d="100"/>
        </p:scale>
        <p:origin x="648" y="12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00" d="100"/>
          <a:sy n="100" d="100"/>
        </p:scale>
        <p:origin x="-3552"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0"/>
            <a:ext cx="3038475" cy="462120"/>
          </a:xfrm>
          <a:prstGeom prst="rect">
            <a:avLst/>
          </a:prstGeom>
        </p:spPr>
        <p:txBody>
          <a:bodyPr vert="horz" lIns="91440" tIns="45720" rIns="91440" bIns="45720" rtlCol="0"/>
          <a:lstStyle>
            <a:lvl1pPr algn="r">
              <a:defRPr sz="1200"/>
            </a:lvl1pPr>
          </a:lstStyle>
          <a:p>
            <a:fld id="{40BF6123-5584-4859-9232-7C64D48C60BC}" type="datetimeFigureOut">
              <a:rPr lang="en-US" smtClean="0"/>
              <a:t>8/19/2020</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387768"/>
            <a:ext cx="5607050" cy="41559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378"/>
            <a:ext cx="3038475" cy="4621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772378"/>
            <a:ext cx="3038475" cy="462120"/>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a:t>
            </a:r>
          </a:p>
        </p:txBody>
      </p:sp>
      <p:sp>
        <p:nvSpPr>
          <p:cNvPr id="4" name="Slide Number Placeholder 3"/>
          <p:cNvSpPr>
            <a:spLocks noGrp="1"/>
          </p:cNvSpPr>
          <p:nvPr>
            <p:ph type="sldNum" sz="quarter" idx="10"/>
          </p:nvPr>
        </p:nvSpPr>
        <p:spPr/>
        <p:txBody>
          <a:bodyPr/>
          <a:lstStyle/>
          <a:p>
            <a:fld id="{A263C7BD-EE4B-42E2-A75C-958D06C60C46}" type="slidenum">
              <a:rPr lang="en-US" smtClean="0"/>
              <a:t>1</a:t>
            </a:fld>
            <a:endParaRPr lang="en-US" dirty="0"/>
          </a:p>
        </p:txBody>
      </p:sp>
    </p:spTree>
    <p:extLst>
      <p:ext uri="{BB962C8B-B14F-4D97-AF65-F5344CB8AC3E}">
        <p14:creationId xmlns:p14="http://schemas.microsoft.com/office/powerpoint/2010/main" val="2339012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A263C7BD-EE4B-42E2-A75C-958D06C60C46}" type="slidenum">
              <a:rPr lang="en-US" smtClean="0"/>
              <a:t>10</a:t>
            </a:fld>
            <a:endParaRPr lang="en-US" dirty="0"/>
          </a:p>
        </p:txBody>
      </p:sp>
    </p:spTree>
    <p:extLst>
      <p:ext uri="{BB962C8B-B14F-4D97-AF65-F5344CB8AC3E}">
        <p14:creationId xmlns:p14="http://schemas.microsoft.com/office/powerpoint/2010/main" val="2879329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5"/>
          </p:nvPr>
        </p:nvSpPr>
        <p:spPr/>
        <p:txBody>
          <a:bodyPr/>
          <a:lstStyle/>
          <a:p>
            <a:fld id="{A263C7BD-EE4B-42E2-A75C-958D06C60C46}" type="slidenum">
              <a:rPr lang="en-US" smtClean="0"/>
              <a:t>11</a:t>
            </a:fld>
            <a:endParaRPr lang="en-US" dirty="0"/>
          </a:p>
        </p:txBody>
      </p:sp>
    </p:spTree>
    <p:extLst>
      <p:ext uri="{BB962C8B-B14F-4D97-AF65-F5344CB8AC3E}">
        <p14:creationId xmlns:p14="http://schemas.microsoft.com/office/powerpoint/2010/main" val="4204873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5"/>
          </p:nvPr>
        </p:nvSpPr>
        <p:spPr/>
        <p:txBody>
          <a:bodyPr/>
          <a:lstStyle/>
          <a:p>
            <a:fld id="{A263C7BD-EE4B-42E2-A75C-958D06C60C46}" type="slidenum">
              <a:rPr lang="en-US" smtClean="0"/>
              <a:t>12</a:t>
            </a:fld>
            <a:endParaRPr lang="en-US" dirty="0"/>
          </a:p>
        </p:txBody>
      </p:sp>
    </p:spTree>
    <p:extLst>
      <p:ext uri="{BB962C8B-B14F-4D97-AF65-F5344CB8AC3E}">
        <p14:creationId xmlns:p14="http://schemas.microsoft.com/office/powerpoint/2010/main" val="77576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5"/>
          </p:nvPr>
        </p:nvSpPr>
        <p:spPr/>
        <p:txBody>
          <a:bodyPr/>
          <a:lstStyle/>
          <a:p>
            <a:fld id="{A263C7BD-EE4B-42E2-A75C-958D06C60C46}" type="slidenum">
              <a:rPr lang="en-US" smtClean="0"/>
              <a:t>13</a:t>
            </a:fld>
            <a:endParaRPr lang="en-US" dirty="0"/>
          </a:p>
        </p:txBody>
      </p:sp>
    </p:spTree>
    <p:extLst>
      <p:ext uri="{BB962C8B-B14F-4D97-AF65-F5344CB8AC3E}">
        <p14:creationId xmlns:p14="http://schemas.microsoft.com/office/powerpoint/2010/main" val="289420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Linsay</a:t>
            </a:r>
          </a:p>
        </p:txBody>
      </p:sp>
      <p:sp>
        <p:nvSpPr>
          <p:cNvPr id="4" name="Slide Number Placeholder 3"/>
          <p:cNvSpPr>
            <a:spLocks noGrp="1"/>
          </p:cNvSpPr>
          <p:nvPr>
            <p:ph type="sldNum" sz="quarter" idx="5"/>
          </p:nvPr>
        </p:nvSpPr>
        <p:spPr/>
        <p:txBody>
          <a:bodyPr/>
          <a:lstStyle/>
          <a:p>
            <a:fld id="{A263C7BD-EE4B-42E2-A75C-958D06C60C46}" type="slidenum">
              <a:rPr lang="en-US" smtClean="0"/>
              <a:t>14</a:t>
            </a:fld>
            <a:endParaRPr lang="en-US" dirty="0"/>
          </a:p>
        </p:txBody>
      </p:sp>
    </p:spTree>
    <p:extLst>
      <p:ext uri="{BB962C8B-B14F-4D97-AF65-F5344CB8AC3E}">
        <p14:creationId xmlns:p14="http://schemas.microsoft.com/office/powerpoint/2010/main" val="3873050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Linsay</a:t>
            </a:r>
          </a:p>
        </p:txBody>
      </p:sp>
      <p:sp>
        <p:nvSpPr>
          <p:cNvPr id="4" name="Slide Number Placeholder 3"/>
          <p:cNvSpPr>
            <a:spLocks noGrp="1"/>
          </p:cNvSpPr>
          <p:nvPr>
            <p:ph type="sldNum" sz="quarter" idx="5"/>
          </p:nvPr>
        </p:nvSpPr>
        <p:spPr/>
        <p:txBody>
          <a:bodyPr/>
          <a:lstStyle/>
          <a:p>
            <a:fld id="{A263C7BD-EE4B-42E2-A75C-958D06C60C46}" type="slidenum">
              <a:rPr lang="en-US" smtClean="0"/>
              <a:t>15</a:t>
            </a:fld>
            <a:endParaRPr lang="en-US" dirty="0"/>
          </a:p>
        </p:txBody>
      </p:sp>
    </p:spTree>
    <p:extLst>
      <p:ext uri="{BB962C8B-B14F-4D97-AF65-F5344CB8AC3E}">
        <p14:creationId xmlns:p14="http://schemas.microsoft.com/office/powerpoint/2010/main" val="807570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Linsay</a:t>
            </a:r>
          </a:p>
        </p:txBody>
      </p:sp>
      <p:sp>
        <p:nvSpPr>
          <p:cNvPr id="4" name="Slide Number Placeholder 3"/>
          <p:cNvSpPr>
            <a:spLocks noGrp="1"/>
          </p:cNvSpPr>
          <p:nvPr>
            <p:ph type="sldNum" sz="quarter" idx="5"/>
          </p:nvPr>
        </p:nvSpPr>
        <p:spPr/>
        <p:txBody>
          <a:bodyPr/>
          <a:lstStyle/>
          <a:p>
            <a:fld id="{A263C7BD-EE4B-42E2-A75C-958D06C60C46}" type="slidenum">
              <a:rPr lang="en-US" smtClean="0"/>
              <a:t>16</a:t>
            </a:fld>
            <a:endParaRPr lang="en-US" dirty="0"/>
          </a:p>
        </p:txBody>
      </p:sp>
    </p:spTree>
    <p:extLst>
      <p:ext uri="{BB962C8B-B14F-4D97-AF65-F5344CB8AC3E}">
        <p14:creationId xmlns:p14="http://schemas.microsoft.com/office/powerpoint/2010/main" val="826897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Linsay</a:t>
            </a:r>
          </a:p>
        </p:txBody>
      </p:sp>
      <p:sp>
        <p:nvSpPr>
          <p:cNvPr id="4" name="Slide Number Placeholder 3"/>
          <p:cNvSpPr>
            <a:spLocks noGrp="1"/>
          </p:cNvSpPr>
          <p:nvPr>
            <p:ph type="sldNum" sz="quarter" idx="5"/>
          </p:nvPr>
        </p:nvSpPr>
        <p:spPr/>
        <p:txBody>
          <a:bodyPr/>
          <a:lstStyle/>
          <a:p>
            <a:fld id="{A263C7BD-EE4B-42E2-A75C-958D06C60C46}" type="slidenum">
              <a:rPr lang="en-US" smtClean="0"/>
              <a:t>17</a:t>
            </a:fld>
            <a:endParaRPr lang="en-US" dirty="0"/>
          </a:p>
        </p:txBody>
      </p:sp>
    </p:spTree>
    <p:extLst>
      <p:ext uri="{BB962C8B-B14F-4D97-AF65-F5344CB8AC3E}">
        <p14:creationId xmlns:p14="http://schemas.microsoft.com/office/powerpoint/2010/main" val="1694609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Linsay</a:t>
            </a:r>
          </a:p>
        </p:txBody>
      </p:sp>
      <p:sp>
        <p:nvSpPr>
          <p:cNvPr id="4" name="Slide Number Placeholder 3"/>
          <p:cNvSpPr>
            <a:spLocks noGrp="1"/>
          </p:cNvSpPr>
          <p:nvPr>
            <p:ph type="sldNum" sz="quarter" idx="5"/>
          </p:nvPr>
        </p:nvSpPr>
        <p:spPr/>
        <p:txBody>
          <a:bodyPr/>
          <a:lstStyle/>
          <a:p>
            <a:fld id="{A263C7BD-EE4B-42E2-A75C-958D06C60C46}" type="slidenum">
              <a:rPr lang="en-US" smtClean="0"/>
              <a:t>18</a:t>
            </a:fld>
            <a:endParaRPr lang="en-US" dirty="0"/>
          </a:p>
        </p:txBody>
      </p:sp>
    </p:spTree>
    <p:extLst>
      <p:ext uri="{BB962C8B-B14F-4D97-AF65-F5344CB8AC3E}">
        <p14:creationId xmlns:p14="http://schemas.microsoft.com/office/powerpoint/2010/main" val="2703027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A263C7BD-EE4B-42E2-A75C-958D06C60C46}" type="slidenum">
              <a:rPr lang="en-US" smtClean="0"/>
              <a:t>19</a:t>
            </a:fld>
            <a:endParaRPr lang="en-US" dirty="0"/>
          </a:p>
        </p:txBody>
      </p:sp>
    </p:spTree>
    <p:extLst>
      <p:ext uri="{BB962C8B-B14F-4D97-AF65-F5344CB8AC3E}">
        <p14:creationId xmlns:p14="http://schemas.microsoft.com/office/powerpoint/2010/main" val="224938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a:t>
            </a:r>
          </a:p>
        </p:txBody>
      </p:sp>
      <p:sp>
        <p:nvSpPr>
          <p:cNvPr id="4" name="Slide Number Placeholder 3"/>
          <p:cNvSpPr>
            <a:spLocks noGrp="1"/>
          </p:cNvSpPr>
          <p:nvPr>
            <p:ph type="sldNum" sz="quarter" idx="10"/>
          </p:nvPr>
        </p:nvSpPr>
        <p:spPr/>
        <p:txBody>
          <a:bodyPr/>
          <a:lstStyle/>
          <a:p>
            <a:fld id="{A263C7BD-EE4B-42E2-A75C-958D06C60C46}" type="slidenum">
              <a:rPr lang="en-US" smtClean="0"/>
              <a:t>2</a:t>
            </a:fld>
            <a:endParaRPr lang="en-US" dirty="0"/>
          </a:p>
        </p:txBody>
      </p:sp>
    </p:spTree>
    <p:extLst>
      <p:ext uri="{BB962C8B-B14F-4D97-AF65-F5344CB8AC3E}">
        <p14:creationId xmlns:p14="http://schemas.microsoft.com/office/powerpoint/2010/main" val="3067903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A263C7BD-EE4B-42E2-A75C-958D06C60C46}" type="slidenum">
              <a:rPr lang="en-US" smtClean="0"/>
              <a:t>20</a:t>
            </a:fld>
            <a:endParaRPr lang="en-US" dirty="0"/>
          </a:p>
        </p:txBody>
      </p:sp>
    </p:spTree>
    <p:extLst>
      <p:ext uri="{BB962C8B-B14F-4D97-AF65-F5344CB8AC3E}">
        <p14:creationId xmlns:p14="http://schemas.microsoft.com/office/powerpoint/2010/main" val="1355328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5"/>
          </p:nvPr>
        </p:nvSpPr>
        <p:spPr/>
        <p:txBody>
          <a:bodyPr/>
          <a:lstStyle/>
          <a:p>
            <a:fld id="{A263C7BD-EE4B-42E2-A75C-958D06C60C46}" type="slidenum">
              <a:rPr lang="en-US" smtClean="0"/>
              <a:t>21</a:t>
            </a:fld>
            <a:endParaRPr lang="en-US" dirty="0"/>
          </a:p>
        </p:txBody>
      </p:sp>
    </p:spTree>
    <p:extLst>
      <p:ext uri="{BB962C8B-B14F-4D97-AF65-F5344CB8AC3E}">
        <p14:creationId xmlns:p14="http://schemas.microsoft.com/office/powerpoint/2010/main" val="4006363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a:t>
            </a:r>
          </a:p>
        </p:txBody>
      </p:sp>
      <p:sp>
        <p:nvSpPr>
          <p:cNvPr id="4" name="Slide Number Placeholder 3"/>
          <p:cNvSpPr>
            <a:spLocks noGrp="1"/>
          </p:cNvSpPr>
          <p:nvPr>
            <p:ph type="sldNum" sz="quarter" idx="5"/>
          </p:nvPr>
        </p:nvSpPr>
        <p:spPr/>
        <p:txBody>
          <a:bodyPr/>
          <a:lstStyle/>
          <a:p>
            <a:fld id="{A263C7BD-EE4B-42E2-A75C-958D06C60C46}" type="slidenum">
              <a:rPr lang="en-US" smtClean="0"/>
              <a:t>22</a:t>
            </a:fld>
            <a:endParaRPr lang="en-US" dirty="0"/>
          </a:p>
        </p:txBody>
      </p:sp>
    </p:spTree>
    <p:extLst>
      <p:ext uri="{BB962C8B-B14F-4D97-AF65-F5344CB8AC3E}">
        <p14:creationId xmlns:p14="http://schemas.microsoft.com/office/powerpoint/2010/main" val="1439728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a:t>
            </a:r>
          </a:p>
        </p:txBody>
      </p:sp>
      <p:sp>
        <p:nvSpPr>
          <p:cNvPr id="4" name="Slide Number Placeholder 3"/>
          <p:cNvSpPr>
            <a:spLocks noGrp="1"/>
          </p:cNvSpPr>
          <p:nvPr>
            <p:ph type="sldNum" sz="quarter" idx="5"/>
          </p:nvPr>
        </p:nvSpPr>
        <p:spPr/>
        <p:txBody>
          <a:bodyPr/>
          <a:lstStyle/>
          <a:p>
            <a:fld id="{A263C7BD-EE4B-42E2-A75C-958D06C60C46}" type="slidenum">
              <a:rPr lang="en-US" smtClean="0"/>
              <a:t>23</a:t>
            </a:fld>
            <a:endParaRPr lang="en-US" dirty="0"/>
          </a:p>
        </p:txBody>
      </p:sp>
    </p:spTree>
    <p:extLst>
      <p:ext uri="{BB962C8B-B14F-4D97-AF65-F5344CB8AC3E}">
        <p14:creationId xmlns:p14="http://schemas.microsoft.com/office/powerpoint/2010/main" val="1528406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5"/>
          </p:nvPr>
        </p:nvSpPr>
        <p:spPr/>
        <p:txBody>
          <a:bodyPr/>
          <a:lstStyle/>
          <a:p>
            <a:fld id="{A263C7BD-EE4B-42E2-A75C-958D06C60C46}" type="slidenum">
              <a:rPr lang="en-US" smtClean="0"/>
              <a:t>3</a:t>
            </a:fld>
            <a:endParaRPr lang="en-US" dirty="0"/>
          </a:p>
        </p:txBody>
      </p:sp>
    </p:spTree>
    <p:extLst>
      <p:ext uri="{BB962C8B-B14F-4D97-AF65-F5344CB8AC3E}">
        <p14:creationId xmlns:p14="http://schemas.microsoft.com/office/powerpoint/2010/main" val="426529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Tim</a:t>
            </a:r>
          </a:p>
        </p:txBody>
      </p:sp>
      <p:sp>
        <p:nvSpPr>
          <p:cNvPr id="4" name="Slide Number Placeholder 3"/>
          <p:cNvSpPr>
            <a:spLocks noGrp="1"/>
          </p:cNvSpPr>
          <p:nvPr>
            <p:ph type="sldNum" sz="quarter" idx="5"/>
          </p:nvPr>
        </p:nvSpPr>
        <p:spPr/>
        <p:txBody>
          <a:bodyPr/>
          <a:lstStyle/>
          <a:p>
            <a:fld id="{A263C7BD-EE4B-42E2-A75C-958D06C60C46}" type="slidenum">
              <a:rPr lang="en-US" smtClean="0"/>
              <a:t>4</a:t>
            </a:fld>
            <a:endParaRPr lang="en-US" dirty="0"/>
          </a:p>
        </p:txBody>
      </p:sp>
    </p:spTree>
    <p:extLst>
      <p:ext uri="{BB962C8B-B14F-4D97-AF65-F5344CB8AC3E}">
        <p14:creationId xmlns:p14="http://schemas.microsoft.com/office/powerpoint/2010/main" val="407298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5"/>
          </p:nvPr>
        </p:nvSpPr>
        <p:spPr/>
        <p:txBody>
          <a:bodyPr/>
          <a:lstStyle/>
          <a:p>
            <a:fld id="{A263C7BD-EE4B-42E2-A75C-958D06C60C46}" type="slidenum">
              <a:rPr lang="en-US" smtClean="0"/>
              <a:t>5</a:t>
            </a:fld>
            <a:endParaRPr lang="en-US" dirty="0"/>
          </a:p>
        </p:txBody>
      </p:sp>
    </p:spTree>
    <p:extLst>
      <p:ext uri="{BB962C8B-B14F-4D97-AF65-F5344CB8AC3E}">
        <p14:creationId xmlns:p14="http://schemas.microsoft.com/office/powerpoint/2010/main" val="289416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5"/>
          </p:nvPr>
        </p:nvSpPr>
        <p:spPr/>
        <p:txBody>
          <a:bodyPr/>
          <a:lstStyle/>
          <a:p>
            <a:fld id="{A263C7BD-EE4B-42E2-A75C-958D06C60C46}" type="slidenum">
              <a:rPr lang="en-US" smtClean="0"/>
              <a:t>6</a:t>
            </a:fld>
            <a:endParaRPr lang="en-US" dirty="0"/>
          </a:p>
        </p:txBody>
      </p:sp>
    </p:spTree>
    <p:extLst>
      <p:ext uri="{BB962C8B-B14F-4D97-AF65-F5344CB8AC3E}">
        <p14:creationId xmlns:p14="http://schemas.microsoft.com/office/powerpoint/2010/main" val="1574958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5"/>
          </p:nvPr>
        </p:nvSpPr>
        <p:spPr/>
        <p:txBody>
          <a:bodyPr/>
          <a:lstStyle/>
          <a:p>
            <a:fld id="{A263C7BD-EE4B-42E2-A75C-958D06C60C46}" type="slidenum">
              <a:rPr lang="en-US" smtClean="0"/>
              <a:t>7</a:t>
            </a:fld>
            <a:endParaRPr lang="en-US" dirty="0"/>
          </a:p>
        </p:txBody>
      </p:sp>
    </p:spTree>
    <p:extLst>
      <p:ext uri="{BB962C8B-B14F-4D97-AF65-F5344CB8AC3E}">
        <p14:creationId xmlns:p14="http://schemas.microsoft.com/office/powerpoint/2010/main" val="203963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5"/>
          </p:nvPr>
        </p:nvSpPr>
        <p:spPr/>
        <p:txBody>
          <a:bodyPr/>
          <a:lstStyle/>
          <a:p>
            <a:fld id="{A263C7BD-EE4B-42E2-A75C-958D06C60C46}" type="slidenum">
              <a:rPr lang="en-US" smtClean="0"/>
              <a:t>8</a:t>
            </a:fld>
            <a:endParaRPr lang="en-US" dirty="0"/>
          </a:p>
        </p:txBody>
      </p:sp>
    </p:spTree>
    <p:extLst>
      <p:ext uri="{BB962C8B-B14F-4D97-AF65-F5344CB8AC3E}">
        <p14:creationId xmlns:p14="http://schemas.microsoft.com/office/powerpoint/2010/main" val="2677080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A263C7BD-EE4B-42E2-A75C-958D06C60C46}" type="slidenum">
              <a:rPr lang="en-US" smtClean="0"/>
              <a:t>9</a:t>
            </a:fld>
            <a:endParaRPr lang="en-US" dirty="0"/>
          </a:p>
        </p:txBody>
      </p:sp>
    </p:spTree>
    <p:extLst>
      <p:ext uri="{BB962C8B-B14F-4D97-AF65-F5344CB8AC3E}">
        <p14:creationId xmlns:p14="http://schemas.microsoft.com/office/powerpoint/2010/main" val="189299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996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5ED316-A095-4798-BA6F-ADC1D3092531}"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96835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780744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5ED316-A095-4798-BA6F-ADC1D3092531}"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05596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5ED316-A095-4798-BA6F-ADC1D3092531}" type="datetimeFigureOut">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6719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5ED316-A095-4798-BA6F-ADC1D3092531}" type="datetimeFigureOut">
              <a:rPr lang="en-US" smtClean="0"/>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732241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5ED316-A095-4798-BA6F-ADC1D3092531}" type="datetimeFigureOut">
              <a:rPr lang="en-US" smtClean="0"/>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253683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ED316-A095-4798-BA6F-ADC1D3092531}" type="datetimeFigureOut">
              <a:rPr lang="en-US" smtClean="0"/>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20426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20530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84178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28511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453528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52750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FF1162-3151-427E-8584-F036A8B338EE}"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F1162-3151-427E-8584-F036A8B338EE}"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F1162-3151-427E-8584-F036A8B338EE}" type="datetimeFigureOut">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FF1162-3151-427E-8584-F036A8B338EE}" type="datetimeFigureOut">
              <a:rPr lang="en-US" smtClean="0"/>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FF1162-3151-427E-8584-F036A8B338EE}" type="datetimeFigureOut">
              <a:rPr lang="en-US" smtClean="0"/>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F1162-3151-427E-8584-F036A8B338EE}" type="datetimeFigureOut">
              <a:rPr lang="en-US" smtClean="0"/>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999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33948170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744385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78925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60960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22998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971228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791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9790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0769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40651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9205133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515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3415867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1147763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009681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8124019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7" name="TextBox 6"/>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32754830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13992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37288743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6567436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494606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10067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C7750B4-E86B-473A-80C1-3C17D59C28B4}"/>
              </a:ext>
            </a:extLst>
          </p:cNvPr>
          <p:cNvSpPr/>
          <p:nvPr/>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11" name="Title 1">
            <a:extLst>
              <a:ext uri="{FF2B5EF4-FFF2-40B4-BE49-F238E27FC236}">
                <a16:creationId xmlns:a16="http://schemas.microsoft.com/office/drawing/2014/main" id="{7FF1E876-F995-4D62-843B-A5FCBF733B7C}"/>
              </a:ext>
            </a:extLst>
          </p:cNvPr>
          <p:cNvSpPr txBox="1">
            <a:spLocks/>
          </p:cNvSpPr>
          <p:nvPr/>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6" name="Group 15">
            <a:extLst>
              <a:ext uri="{FF2B5EF4-FFF2-40B4-BE49-F238E27FC236}">
                <a16:creationId xmlns:a16="http://schemas.microsoft.com/office/drawing/2014/main" id="{D081B109-8685-42C4-9EE1-A63779C88B46}"/>
              </a:ext>
            </a:extLst>
          </p:cNvPr>
          <p:cNvGrpSpPr/>
          <p:nvPr/>
        </p:nvGrpSpPr>
        <p:grpSpPr>
          <a:xfrm>
            <a:off x="1285686" y="1694038"/>
            <a:ext cx="6572628" cy="1558035"/>
            <a:chOff x="966536" y="1694131"/>
            <a:chExt cx="6572628" cy="1558035"/>
          </a:xfrm>
        </p:grpSpPr>
        <p:sp>
          <p:nvSpPr>
            <p:cNvPr id="17" name="Title 1">
              <a:extLst>
                <a:ext uri="{FF2B5EF4-FFF2-40B4-BE49-F238E27FC236}">
                  <a16:creationId xmlns:a16="http://schemas.microsoft.com/office/drawing/2014/main" id="{CA46AD42-2F6E-4A7D-AB11-62806BA45887}"/>
                </a:ext>
              </a:extLst>
            </p:cNvPr>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8" name="Title 1">
              <a:extLst>
                <a:ext uri="{FF2B5EF4-FFF2-40B4-BE49-F238E27FC236}">
                  <a16:creationId xmlns:a16="http://schemas.microsoft.com/office/drawing/2014/main" id="{7FD1B1B7-E219-49FC-9174-1343133A870D}"/>
                </a:ext>
              </a:extLst>
            </p:cNvPr>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9" name="Straight Connector 18">
              <a:extLst>
                <a:ext uri="{FF2B5EF4-FFF2-40B4-BE49-F238E27FC236}">
                  <a16:creationId xmlns:a16="http://schemas.microsoft.com/office/drawing/2014/main" id="{24B0952A-D319-401E-9F4D-1D2707AE2DD6}"/>
                </a:ext>
              </a:extLst>
            </p:cNvPr>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20" name="Picture 2" descr="C:\Users\vacoGrovem\AppData\Local\Microsoft\Windows\Temporary Internet Files\Content.Outlook\83QVOJUE\CHOOSE-VA-rev.png">
            <a:extLst>
              <a:ext uri="{FF2B5EF4-FFF2-40B4-BE49-F238E27FC236}">
                <a16:creationId xmlns:a16="http://schemas.microsoft.com/office/drawing/2014/main" id="{1BB3B993-B441-4334-BD6A-77443C66A2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119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
        <p:nvSpPr>
          <p:cNvPr id="8" name="Rectangle 7">
            <a:extLst>
              <a:ext uri="{FF2B5EF4-FFF2-40B4-BE49-F238E27FC236}">
                <a16:creationId xmlns:a16="http://schemas.microsoft.com/office/drawing/2014/main" id="{9476D9E1-8B0A-46A2-99D7-A510DDA899F3}"/>
              </a:ext>
            </a:extLst>
          </p:cNvPr>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9" name="TextBox 8">
            <a:extLst>
              <a:ext uri="{FF2B5EF4-FFF2-40B4-BE49-F238E27FC236}">
                <a16:creationId xmlns:a16="http://schemas.microsoft.com/office/drawing/2014/main" id="{EF2546A1-FFA7-43AB-9C79-3A99BC78641E}"/>
              </a:ext>
            </a:extLst>
          </p:cNvPr>
          <p:cNvSpPr txBox="1"/>
          <p:nvPr/>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10" name="TextBox 9">
            <a:extLst>
              <a:ext uri="{FF2B5EF4-FFF2-40B4-BE49-F238E27FC236}">
                <a16:creationId xmlns:a16="http://schemas.microsoft.com/office/drawing/2014/main" id="{D6FB54C7-5D44-4C0F-B24D-4545A37CF862}"/>
              </a:ext>
            </a:extLst>
          </p:cNvPr>
          <p:cNvSpPr txBox="1"/>
          <p:nvPr/>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2274788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6" name="Rectangle 5">
            <a:extLst>
              <a:ext uri="{FF2B5EF4-FFF2-40B4-BE49-F238E27FC236}">
                <a16:creationId xmlns:a16="http://schemas.microsoft.com/office/drawing/2014/main" id="{56C7D12D-3DB8-498A-9D1D-22D435AC9352}"/>
              </a:ext>
            </a:extLst>
          </p:cNvPr>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36862421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5" name="Slide Number Placeholder 5">
            <a:extLst>
              <a:ext uri="{FF2B5EF4-FFF2-40B4-BE49-F238E27FC236}">
                <a16:creationId xmlns:a16="http://schemas.microsoft.com/office/drawing/2014/main" id="{AF413392-BEDF-4FF6-B7CD-D58F59F973B1}"/>
              </a:ext>
            </a:extLst>
          </p:cNvPr>
          <p:cNvSpPr txBox="1">
            <a:spLocks/>
          </p:cNvSpPr>
          <p:nvPr/>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373852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
        <p:nvSpPr>
          <p:cNvPr id="9" name="Rectangle 8">
            <a:extLst>
              <a:ext uri="{FF2B5EF4-FFF2-40B4-BE49-F238E27FC236}">
                <a16:creationId xmlns:a16="http://schemas.microsoft.com/office/drawing/2014/main" id="{4B9942A4-9A34-4B8D-B11A-B817E73E7D9C}"/>
              </a:ext>
            </a:extLst>
          </p:cNvPr>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10" name="TextBox 9">
            <a:extLst>
              <a:ext uri="{FF2B5EF4-FFF2-40B4-BE49-F238E27FC236}">
                <a16:creationId xmlns:a16="http://schemas.microsoft.com/office/drawing/2014/main" id="{241F5AE2-0531-4960-995F-4B6DA98759B3}"/>
              </a:ext>
            </a:extLst>
          </p:cNvPr>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976311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7" name="TextBox 6"/>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
        <p:nvSpPr>
          <p:cNvPr id="8" name="Rectangle 7">
            <a:extLst>
              <a:ext uri="{FF2B5EF4-FFF2-40B4-BE49-F238E27FC236}">
                <a16:creationId xmlns:a16="http://schemas.microsoft.com/office/drawing/2014/main" id="{52ED4A26-9409-479B-BB54-4A306FF6F49F}"/>
              </a:ext>
            </a:extLst>
          </p:cNvPr>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9" name="TextBox 8">
            <a:extLst>
              <a:ext uri="{FF2B5EF4-FFF2-40B4-BE49-F238E27FC236}">
                <a16:creationId xmlns:a16="http://schemas.microsoft.com/office/drawing/2014/main" id="{5C279B04-4654-4DC5-9B19-B46D4D68F1A6}"/>
              </a:ext>
            </a:extLst>
          </p:cNvPr>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1925145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
        <p:nvSpPr>
          <p:cNvPr id="8" name="TextBox 7">
            <a:extLst>
              <a:ext uri="{FF2B5EF4-FFF2-40B4-BE49-F238E27FC236}">
                <a16:creationId xmlns:a16="http://schemas.microsoft.com/office/drawing/2014/main" id="{4AA9CFA7-A116-4E62-9D17-2D0A32F9B424}"/>
              </a:ext>
            </a:extLst>
          </p:cNvPr>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8708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7" name="TextBox 6"/>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575613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
        <p:nvSpPr>
          <p:cNvPr id="4" name="TextBox 3">
            <a:extLst>
              <a:ext uri="{FF2B5EF4-FFF2-40B4-BE49-F238E27FC236}">
                <a16:creationId xmlns:a16="http://schemas.microsoft.com/office/drawing/2014/main" id="{F6F57A7F-41A3-428E-868E-C8E910471134}"/>
              </a:ext>
            </a:extLst>
          </p:cNvPr>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880934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
        <p:nvSpPr>
          <p:cNvPr id="8" name="TextBox 7">
            <a:extLst>
              <a:ext uri="{FF2B5EF4-FFF2-40B4-BE49-F238E27FC236}">
                <a16:creationId xmlns:a16="http://schemas.microsoft.com/office/drawing/2014/main" id="{20848A07-B4F5-46FD-BCDA-54D662AAED2E}"/>
              </a:ext>
            </a:extLst>
          </p:cNvPr>
          <p:cNvSpPr txBox="1"/>
          <p:nvPr/>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9717986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4487408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1720C63-008F-451C-82C5-F82C82400982}"/>
              </a:ext>
            </a:extLst>
          </p:cNvPr>
          <p:cNvSpPr/>
          <p:nvPr/>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11" name="Title 1">
            <a:extLst>
              <a:ext uri="{FF2B5EF4-FFF2-40B4-BE49-F238E27FC236}">
                <a16:creationId xmlns:a16="http://schemas.microsoft.com/office/drawing/2014/main" id="{E7381414-2F5C-4A73-B5FE-E678FF5D9A4C}"/>
              </a:ext>
            </a:extLst>
          </p:cNvPr>
          <p:cNvSpPr txBox="1">
            <a:spLocks/>
          </p:cNvSpPr>
          <p:nvPr/>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6" name="Group 15">
            <a:extLst>
              <a:ext uri="{FF2B5EF4-FFF2-40B4-BE49-F238E27FC236}">
                <a16:creationId xmlns:a16="http://schemas.microsoft.com/office/drawing/2014/main" id="{21E7F018-5177-4572-8FB3-1FCFE56B19FB}"/>
              </a:ext>
            </a:extLst>
          </p:cNvPr>
          <p:cNvGrpSpPr/>
          <p:nvPr/>
        </p:nvGrpSpPr>
        <p:grpSpPr>
          <a:xfrm>
            <a:off x="1285686" y="1694038"/>
            <a:ext cx="6572628" cy="1558035"/>
            <a:chOff x="966536" y="1694131"/>
            <a:chExt cx="6572628" cy="1558035"/>
          </a:xfrm>
        </p:grpSpPr>
        <p:sp>
          <p:nvSpPr>
            <p:cNvPr id="17" name="Title 1">
              <a:extLst>
                <a:ext uri="{FF2B5EF4-FFF2-40B4-BE49-F238E27FC236}">
                  <a16:creationId xmlns:a16="http://schemas.microsoft.com/office/drawing/2014/main" id="{83C96961-1D56-49BE-921F-CB39F35D273D}"/>
                </a:ext>
              </a:extLst>
            </p:cNvPr>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8" name="Title 1">
              <a:extLst>
                <a:ext uri="{FF2B5EF4-FFF2-40B4-BE49-F238E27FC236}">
                  <a16:creationId xmlns:a16="http://schemas.microsoft.com/office/drawing/2014/main" id="{B9C24FDB-A0DC-459F-8FFE-93BA36FEE0DA}"/>
                </a:ext>
              </a:extLst>
            </p:cNvPr>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9" name="Straight Connector 18">
              <a:extLst>
                <a:ext uri="{FF2B5EF4-FFF2-40B4-BE49-F238E27FC236}">
                  <a16:creationId xmlns:a16="http://schemas.microsoft.com/office/drawing/2014/main" id="{2279E1C2-627C-43A3-8E48-C1E0F267DBE4}"/>
                </a:ext>
              </a:extLst>
            </p:cNvPr>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20" name="Picture 2" descr="C:\Users\vacoGrovem\AppData\Local\Microsoft\Windows\Temporary Internet Files\Content.Outlook\83QVOJUE\CHOOSE-VA-rev.png">
            <a:extLst>
              <a:ext uri="{FF2B5EF4-FFF2-40B4-BE49-F238E27FC236}">
                <a16:creationId xmlns:a16="http://schemas.microsoft.com/office/drawing/2014/main" id="{01C74A6E-6F6D-4546-AEB7-B379ECC8B3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5942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
        <p:nvSpPr>
          <p:cNvPr id="8" name="Rectangle 7">
            <a:extLst>
              <a:ext uri="{FF2B5EF4-FFF2-40B4-BE49-F238E27FC236}">
                <a16:creationId xmlns:a16="http://schemas.microsoft.com/office/drawing/2014/main" id="{9E971CA9-22E1-4B7D-82A1-BFAFFB084F32}"/>
              </a:ext>
            </a:extLst>
          </p:cNvPr>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9" name="TextBox 8">
            <a:extLst>
              <a:ext uri="{FF2B5EF4-FFF2-40B4-BE49-F238E27FC236}">
                <a16:creationId xmlns:a16="http://schemas.microsoft.com/office/drawing/2014/main" id="{99B4D857-F005-4872-8647-A65A0AB7FB7B}"/>
              </a:ext>
            </a:extLst>
          </p:cNvPr>
          <p:cNvSpPr txBox="1"/>
          <p:nvPr/>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10" name="TextBox 9">
            <a:extLst>
              <a:ext uri="{FF2B5EF4-FFF2-40B4-BE49-F238E27FC236}">
                <a16:creationId xmlns:a16="http://schemas.microsoft.com/office/drawing/2014/main" id="{6577C70F-2A99-45A5-B079-6E62E344DF8A}"/>
              </a:ext>
            </a:extLst>
          </p:cNvPr>
          <p:cNvSpPr txBox="1"/>
          <p:nvPr/>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0306889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6" name="Rectangle 5">
            <a:extLst>
              <a:ext uri="{FF2B5EF4-FFF2-40B4-BE49-F238E27FC236}">
                <a16:creationId xmlns:a16="http://schemas.microsoft.com/office/drawing/2014/main" id="{E52B0584-3880-4FDD-B47B-EF5607D29A14}"/>
              </a:ext>
            </a:extLst>
          </p:cNvPr>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8861958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5" name="Slide Number Placeholder 5">
            <a:extLst>
              <a:ext uri="{FF2B5EF4-FFF2-40B4-BE49-F238E27FC236}">
                <a16:creationId xmlns:a16="http://schemas.microsoft.com/office/drawing/2014/main" id="{AD6C6451-1A87-46FC-B600-7B449B80D050}"/>
              </a:ext>
            </a:extLst>
          </p:cNvPr>
          <p:cNvSpPr txBox="1">
            <a:spLocks/>
          </p:cNvSpPr>
          <p:nvPr/>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725305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
        <p:nvSpPr>
          <p:cNvPr id="9" name="Rectangle 8">
            <a:extLst>
              <a:ext uri="{FF2B5EF4-FFF2-40B4-BE49-F238E27FC236}">
                <a16:creationId xmlns:a16="http://schemas.microsoft.com/office/drawing/2014/main" id="{1A190826-5FCB-4701-8F6B-21C01426044D}"/>
              </a:ext>
            </a:extLst>
          </p:cNvPr>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35677312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7" name="TextBox 6"/>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
        <p:nvSpPr>
          <p:cNvPr id="8" name="Rectangle 7">
            <a:extLst>
              <a:ext uri="{FF2B5EF4-FFF2-40B4-BE49-F238E27FC236}">
                <a16:creationId xmlns:a16="http://schemas.microsoft.com/office/drawing/2014/main" id="{B16E32DF-B80D-4CBF-B81C-A4CDDD4D3E7D}"/>
              </a:ext>
            </a:extLst>
          </p:cNvPr>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2654888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56028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4760569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598494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487902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1039292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3555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21804" y="985808"/>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18009557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33641744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60312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11715594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20103358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226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606970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036142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1216953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10968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71114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2.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2.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1.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6.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2.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image" Target="../media/image1.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7.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heme" Target="../theme/theme8.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0" name="TextBox 9"/>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2"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ED316-A095-4798-BA6F-ADC1D3092531}" type="datetimeFigureOut">
              <a:rPr lang="en-US" smtClean="0"/>
              <a:t>8/19/2020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919F-1677-44F2-BEEF-EAD82A0FC6EF}" type="slidenum">
              <a:rPr lang="en-US" smtClean="0"/>
              <a:t>‹#›</a:t>
            </a:fld>
            <a:endParaRPr lang="en-US" dirty="0"/>
          </a:p>
        </p:txBody>
      </p:sp>
    </p:spTree>
    <p:extLst>
      <p:ext uri="{BB962C8B-B14F-4D97-AF65-F5344CB8AC3E}">
        <p14:creationId xmlns:p14="http://schemas.microsoft.com/office/powerpoint/2010/main" val="12357110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F1162-3151-427E-8584-F036A8B338EE}" type="datetimeFigureOut">
              <a:rPr lang="en-US" smtClean="0"/>
              <a:t>8/19/2020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9" name="TextBox 8"/>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6046723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0" name="TextBox 9"/>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3068201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0" name="TextBox 9"/>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grpSp>
        <p:nvGrpSpPr>
          <p:cNvPr id="9" name="Group 8">
            <a:extLst>
              <a:ext uri="{FF2B5EF4-FFF2-40B4-BE49-F238E27FC236}">
                <a16:creationId xmlns:a16="http://schemas.microsoft.com/office/drawing/2014/main" id="{7722A6C4-E27F-4A85-BD4E-EA33016678C6}"/>
              </a:ext>
            </a:extLst>
          </p:cNvPr>
          <p:cNvGrpSpPr/>
          <p:nvPr/>
        </p:nvGrpSpPr>
        <p:grpSpPr>
          <a:xfrm>
            <a:off x="0" y="6140680"/>
            <a:ext cx="9144000" cy="731839"/>
            <a:chOff x="0" y="6140680"/>
            <a:chExt cx="9144000" cy="731839"/>
          </a:xfrm>
        </p:grpSpPr>
        <p:sp>
          <p:nvSpPr>
            <p:cNvPr id="12" name="Rectangle 11">
              <a:extLst>
                <a:ext uri="{FF2B5EF4-FFF2-40B4-BE49-F238E27FC236}">
                  <a16:creationId xmlns:a16="http://schemas.microsoft.com/office/drawing/2014/main" id="{43326915-3730-4EC2-8430-0B9C71C6F00F}"/>
                </a:ext>
              </a:extLst>
            </p:cNvPr>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13" name="Picture 2" descr="C:\Users\vacoGrovem\AppData\Local\Microsoft\Windows\Temporary Internet Files\Content.Outlook\83QVOJUE\CHOOSE-VA-rev.png">
              <a:extLst>
                <a:ext uri="{FF2B5EF4-FFF2-40B4-BE49-F238E27FC236}">
                  <a16:creationId xmlns:a16="http://schemas.microsoft.com/office/drawing/2014/main" id="{526F7E72-3395-4599-8ADB-33D025315488}"/>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Seal.png">
              <a:extLst>
                <a:ext uri="{FF2B5EF4-FFF2-40B4-BE49-F238E27FC236}">
                  <a16:creationId xmlns:a16="http://schemas.microsoft.com/office/drawing/2014/main" id="{14909D74-9B55-46ED-90C8-D7BEDAB1861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5" name="TextBox 14">
              <a:extLst>
                <a:ext uri="{FF2B5EF4-FFF2-40B4-BE49-F238E27FC236}">
                  <a16:creationId xmlns:a16="http://schemas.microsoft.com/office/drawing/2014/main" id="{64F6B768-791B-4533-B2E0-73E2E9562D35}"/>
                </a:ext>
              </a:extLst>
            </p:cNvPr>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grpSp>
    </p:spTree>
    <p:extLst>
      <p:ext uri="{BB962C8B-B14F-4D97-AF65-F5344CB8AC3E}">
        <p14:creationId xmlns:p14="http://schemas.microsoft.com/office/powerpoint/2010/main" val="190925674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0" name="TextBox 9"/>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grpSp>
        <p:nvGrpSpPr>
          <p:cNvPr id="9" name="Group 8">
            <a:extLst>
              <a:ext uri="{FF2B5EF4-FFF2-40B4-BE49-F238E27FC236}">
                <a16:creationId xmlns:a16="http://schemas.microsoft.com/office/drawing/2014/main" id="{777744CA-7DF1-4F21-AC4B-7F3974AFAC5D}"/>
              </a:ext>
            </a:extLst>
          </p:cNvPr>
          <p:cNvGrpSpPr/>
          <p:nvPr/>
        </p:nvGrpSpPr>
        <p:grpSpPr>
          <a:xfrm>
            <a:off x="0" y="6140680"/>
            <a:ext cx="9144000" cy="731839"/>
            <a:chOff x="0" y="6140680"/>
            <a:chExt cx="9144000" cy="731839"/>
          </a:xfrm>
        </p:grpSpPr>
        <p:sp>
          <p:nvSpPr>
            <p:cNvPr id="12" name="Rectangle 11">
              <a:extLst>
                <a:ext uri="{FF2B5EF4-FFF2-40B4-BE49-F238E27FC236}">
                  <a16:creationId xmlns:a16="http://schemas.microsoft.com/office/drawing/2014/main" id="{3D68387E-74C8-4F75-9DED-DFA486ABE152}"/>
                </a:ext>
              </a:extLst>
            </p:cNvPr>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13" name="Picture 2" descr="C:\Users\vacoGrovem\AppData\Local\Microsoft\Windows\Temporary Internet Files\Content.Outlook\83QVOJUE\CHOOSE-VA-rev.png">
              <a:extLst>
                <a:ext uri="{FF2B5EF4-FFF2-40B4-BE49-F238E27FC236}">
                  <a16:creationId xmlns:a16="http://schemas.microsoft.com/office/drawing/2014/main" id="{53511BF2-1A0E-4577-A1CB-1AE7A26A112A}"/>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Seal.png">
              <a:extLst>
                <a:ext uri="{FF2B5EF4-FFF2-40B4-BE49-F238E27FC236}">
                  <a16:creationId xmlns:a16="http://schemas.microsoft.com/office/drawing/2014/main" id="{A4BEF1F3-BA55-4CD7-A53C-0313246AE8B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5" name="TextBox 14">
              <a:extLst>
                <a:ext uri="{FF2B5EF4-FFF2-40B4-BE49-F238E27FC236}">
                  <a16:creationId xmlns:a16="http://schemas.microsoft.com/office/drawing/2014/main" id="{2B1D4527-7AC6-486D-8353-F1B7669F71A7}"/>
                </a:ext>
              </a:extLst>
            </p:cNvPr>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grpSp>
    </p:spTree>
    <p:extLst>
      <p:ext uri="{BB962C8B-B14F-4D97-AF65-F5344CB8AC3E}">
        <p14:creationId xmlns:p14="http://schemas.microsoft.com/office/powerpoint/2010/main" val="249803279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grpSp>
        <p:nvGrpSpPr>
          <p:cNvPr id="4" name="Group 3"/>
          <p:cNvGrpSpPr/>
          <p:nvPr userDrawn="1"/>
        </p:nvGrpSpPr>
        <p:grpSpPr>
          <a:xfrm>
            <a:off x="0" y="6140680"/>
            <a:ext cx="9144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9" name="TextBox 8"/>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grpSp>
    </p:spTree>
    <p:extLst>
      <p:ext uri="{BB962C8B-B14F-4D97-AF65-F5344CB8AC3E}">
        <p14:creationId xmlns:p14="http://schemas.microsoft.com/office/powerpoint/2010/main" val="395011609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vbaw.vba.va.gov/bl/21/contractexams/docs/ESR%20Clarification_Job%20Aid_Concur.doc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vbaw.vba.va.gov/bl/21/contractexams/docs/ESR%20Cloning%20Functionality_Job%20Aid_Concur.docx"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hyperlink" Target="http://vbaw.vba.va.gov/bl/21/contractexams/docs/Contract%20Exam%20Inquiry%20Protocol%20Job%20Aid.pdf" TargetMode="External"/><Relationship Id="rId3" Type="http://schemas.openxmlformats.org/officeDocument/2006/relationships/hyperlink" Target="https://benefits.va.gov/compensation/claimexam.asp" TargetMode="External"/><Relationship Id="rId7" Type="http://schemas.openxmlformats.org/officeDocument/2006/relationships/hyperlink" Target="http://vbaw.vba.va.gov/bl/21/contractexams/docs/Exam%20Clarification%20Correction%20Tree.pdf"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vbaw.vba.va.gov/bl/21/contractexams/ems.htm" TargetMode="External"/><Relationship Id="rId5" Type="http://schemas.openxmlformats.org/officeDocument/2006/relationships/hyperlink" Target="https://vbaw.vba.va.gov/bl/21/corona.htm" TargetMode="External"/><Relationship Id="rId4" Type="http://schemas.openxmlformats.org/officeDocument/2006/relationships/hyperlink" Target="https://vbaw.vba.va.gov/bl/21/contractexams/faqs.ht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benefits.va.gov/compensation/claimexam.asp"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benefits.va.gov/compensation/claimexam.asp"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a:solidFill>
                  <a:schemeClr val="accent2">
                    <a:lumMod val="50000"/>
                  </a:schemeClr>
                </a:solidFill>
                <a:cs typeface="Arial" panose="020B0604020202020204" pitchFamily="34" charset="0"/>
              </a:rPr>
              <a:t>Exam Liaison Call</a:t>
            </a:r>
            <a:endParaRPr lang="en-US" sz="3600" b="1" dirty="0"/>
          </a:p>
        </p:txBody>
      </p:sp>
      <p:sp>
        <p:nvSpPr>
          <p:cNvPr id="3" name="Subtitle 2"/>
          <p:cNvSpPr>
            <a:spLocks noGrp="1"/>
          </p:cNvSpPr>
          <p:nvPr>
            <p:ph type="subTitle" idx="1"/>
          </p:nvPr>
        </p:nvSpPr>
        <p:spPr>
          <a:xfrm>
            <a:off x="990600" y="3429000"/>
            <a:ext cx="7696200" cy="1066800"/>
          </a:xfrm>
        </p:spPr>
        <p:txBody>
          <a:bodyPr>
            <a:normAutofit/>
          </a:bodyPr>
          <a:lstStyle/>
          <a:p>
            <a:r>
              <a:rPr lang="en-US" sz="2800" b="1" dirty="0">
                <a:solidFill>
                  <a:schemeClr val="accent2">
                    <a:lumMod val="50000"/>
                  </a:schemeClr>
                </a:solidFill>
                <a:cs typeface="Arial" panose="020B0604020202020204" pitchFamily="34" charset="0"/>
              </a:rPr>
              <a:t>Medical Disability Examination Program Office (217)</a:t>
            </a:r>
            <a:endParaRPr lang="en-US" sz="2800" b="1" dirty="0">
              <a:solidFill>
                <a:schemeClr val="tx1">
                  <a:lumMod val="65000"/>
                  <a:lumOff val="35000"/>
                </a:schemeClr>
              </a:solidFill>
            </a:endParaRPr>
          </a:p>
        </p:txBody>
      </p:sp>
      <p:sp>
        <p:nvSpPr>
          <p:cNvPr id="4" name="Subtitle 2"/>
          <p:cNvSpPr txBox="1">
            <a:spLocks/>
          </p:cNvSpPr>
          <p:nvPr/>
        </p:nvSpPr>
        <p:spPr>
          <a:xfrm>
            <a:off x="212501" y="4267200"/>
            <a:ext cx="7467600" cy="1554144"/>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Briefed by: Medical Disability Examination Program Office Staff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Date: </a:t>
            </a:r>
            <a:r>
              <a:rPr lang="en-US" sz="1800" dirty="0">
                <a:solidFill>
                  <a:srgbClr val="000000"/>
                </a:solidFill>
              </a:rPr>
              <a:t>August 13, 2020</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TMS Number: 4557428</a:t>
            </a: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4" descr="dvaseal"/>
          <p:cNvPicPr>
            <a:picLocks noChangeAspect="1" noChangeArrowheads="1"/>
          </p:cNvPicPr>
          <p:nvPr/>
        </p:nvPicPr>
        <p:blipFill>
          <a:blip r:embed="rId3"/>
          <a:srcRect/>
          <a:stretch>
            <a:fillRect/>
          </a:stretch>
        </p:blipFill>
        <p:spPr bwMode="auto">
          <a:xfrm>
            <a:off x="3886200" y="838200"/>
            <a:ext cx="1371600" cy="1371600"/>
          </a:xfrm>
          <a:prstGeom prst="rect">
            <a:avLst/>
          </a:prstGeom>
          <a:noFill/>
          <a:ln w="9525">
            <a:noFill/>
            <a:miter lim="800000"/>
            <a:headEnd/>
            <a:tailEnd/>
          </a:ln>
        </p:spPr>
      </p:pic>
    </p:spTree>
    <p:extLst>
      <p:ext uri="{BB962C8B-B14F-4D97-AF65-F5344CB8AC3E}">
        <p14:creationId xmlns:p14="http://schemas.microsoft.com/office/powerpoint/2010/main" val="408005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014EEB-369F-43E5-A405-280E7C46BF71}"/>
              </a:ext>
            </a:extLst>
          </p:cNvPr>
          <p:cNvSpPr>
            <a:spLocks noGrp="1"/>
          </p:cNvSpPr>
          <p:nvPr>
            <p:ph idx="1"/>
          </p:nvPr>
        </p:nvSpPr>
        <p:spPr>
          <a:xfrm>
            <a:off x="457200" y="990600"/>
            <a:ext cx="8229600" cy="5029200"/>
          </a:xfrm>
        </p:spPr>
        <p:txBody>
          <a:bodyPr>
            <a:normAutofit/>
          </a:bodyPr>
          <a:lstStyle/>
          <a:p>
            <a:r>
              <a:rPr lang="en-US" dirty="0"/>
              <a:t>MDEPO requires the following to complete an exam status request:</a:t>
            </a:r>
          </a:p>
          <a:p>
            <a:pPr lvl="1"/>
            <a:r>
              <a:rPr lang="en-US" dirty="0"/>
              <a:t>Date of “Appointed Completed” message(s)</a:t>
            </a:r>
          </a:p>
          <a:p>
            <a:pPr lvl="1"/>
            <a:r>
              <a:rPr lang="en-US" dirty="0"/>
              <a:t>Date of “Results Available: Received” message(s)</a:t>
            </a:r>
          </a:p>
          <a:p>
            <a:pPr lvl="1"/>
            <a:r>
              <a:rPr lang="en-US" dirty="0"/>
              <a:t>What is shown in the vendor portal</a:t>
            </a:r>
          </a:p>
          <a:p>
            <a:pPr lvl="1"/>
            <a:r>
              <a:rPr lang="en-US" dirty="0"/>
              <a:t>Confirmation the EL has contacted vendor and unable to resolve the status</a:t>
            </a:r>
          </a:p>
          <a:p>
            <a:pPr lvl="1"/>
            <a:endParaRPr lang="en-US" dirty="0"/>
          </a:p>
          <a:p>
            <a:pPr marL="457200" lvl="1" indent="0">
              <a:buNone/>
            </a:pPr>
            <a:r>
              <a:rPr lang="en-US" sz="1800" dirty="0">
                <a:solidFill>
                  <a:schemeClr val="accent2">
                    <a:lumMod val="75000"/>
                  </a:schemeClr>
                </a:solidFill>
              </a:rPr>
              <a:t>Attachment #1</a:t>
            </a:r>
          </a:p>
        </p:txBody>
      </p:sp>
      <p:sp>
        <p:nvSpPr>
          <p:cNvPr id="3" name="Slide Number Placeholder 2">
            <a:extLst>
              <a:ext uri="{FF2B5EF4-FFF2-40B4-BE49-F238E27FC236}">
                <a16:creationId xmlns:a16="http://schemas.microsoft.com/office/drawing/2014/main" id="{450BA591-A89A-4648-BCCC-95FD025FEC20}"/>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
        <p:nvSpPr>
          <p:cNvPr id="4" name="Title 3">
            <a:extLst>
              <a:ext uri="{FF2B5EF4-FFF2-40B4-BE49-F238E27FC236}">
                <a16:creationId xmlns:a16="http://schemas.microsoft.com/office/drawing/2014/main" id="{1FF91A81-82E7-4C27-B50A-F7EE8950A679}"/>
              </a:ext>
            </a:extLst>
          </p:cNvPr>
          <p:cNvSpPr>
            <a:spLocks noGrp="1"/>
          </p:cNvSpPr>
          <p:nvPr>
            <p:ph type="title"/>
          </p:nvPr>
        </p:nvSpPr>
        <p:spPr/>
        <p:txBody>
          <a:bodyPr>
            <a:normAutofit fontScale="90000"/>
          </a:bodyPr>
          <a:lstStyle/>
          <a:p>
            <a:r>
              <a:rPr lang="en-US" dirty="0"/>
              <a:t>Exam Status Requests</a:t>
            </a:r>
          </a:p>
        </p:txBody>
      </p:sp>
    </p:spTree>
    <p:extLst>
      <p:ext uri="{BB962C8B-B14F-4D97-AF65-F5344CB8AC3E}">
        <p14:creationId xmlns:p14="http://schemas.microsoft.com/office/powerpoint/2010/main" val="7762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627C37-5809-40CD-BC93-4AEBEBFF01EF}"/>
              </a:ext>
            </a:extLst>
          </p:cNvPr>
          <p:cNvSpPr>
            <a:spLocks noGrp="1"/>
          </p:cNvSpPr>
          <p:nvPr>
            <p:ph idx="1"/>
          </p:nvPr>
        </p:nvSpPr>
        <p:spPr>
          <a:xfrm>
            <a:off x="457200" y="990600"/>
            <a:ext cx="8229600" cy="4953000"/>
          </a:xfrm>
        </p:spPr>
        <p:txBody>
          <a:bodyPr>
            <a:normAutofit fontScale="92500"/>
          </a:bodyPr>
          <a:lstStyle/>
          <a:p>
            <a:r>
              <a:rPr lang="en-US" dirty="0"/>
              <a:t>Do not contact Vendors requesting appointment or scheduling updates</a:t>
            </a:r>
          </a:p>
          <a:p>
            <a:r>
              <a:rPr lang="en-US" dirty="0"/>
              <a:t>Guidance released by NWQ/OFO July 29, 2020 states:</a:t>
            </a:r>
          </a:p>
          <a:p>
            <a:pPr marL="457200" lvl="1" indent="0">
              <a:buNone/>
            </a:pPr>
            <a:r>
              <a:rPr lang="en-US" i="1" dirty="0"/>
              <a:t>“As specific areas begin to reopen, the exam vendors have been diligently working to schedule examinations in a timely manner. Regional Offices should refrain from contacting the exam vendors regarding the scheduling of specific claims, until further notice…” </a:t>
            </a:r>
          </a:p>
          <a:p>
            <a:pPr marL="457200" lvl="1" indent="0">
              <a:buNone/>
            </a:pPr>
            <a:endParaRPr lang="en-US" sz="2000" dirty="0">
              <a:solidFill>
                <a:schemeClr val="accent2"/>
              </a:solidFill>
            </a:endParaRPr>
          </a:p>
          <a:p>
            <a:pPr marL="457200" lvl="1" indent="0">
              <a:buNone/>
            </a:pPr>
            <a:r>
              <a:rPr lang="en-US" sz="2000" dirty="0">
                <a:solidFill>
                  <a:schemeClr val="accent2">
                    <a:lumMod val="75000"/>
                  </a:schemeClr>
                </a:solidFill>
              </a:rPr>
              <a:t>Attachment #2</a:t>
            </a:r>
          </a:p>
        </p:txBody>
      </p:sp>
      <p:sp>
        <p:nvSpPr>
          <p:cNvPr id="3" name="Slide Number Placeholder 2">
            <a:extLst>
              <a:ext uri="{FF2B5EF4-FFF2-40B4-BE49-F238E27FC236}">
                <a16:creationId xmlns:a16="http://schemas.microsoft.com/office/drawing/2014/main" id="{F08849B7-4B8F-4036-AF3E-4860CBBEB098}"/>
              </a:ext>
            </a:extLst>
          </p:cNvPr>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dirty="0">
              <a:solidFill>
                <a:prstClr val="white"/>
              </a:solidFill>
            </a:endParaRPr>
          </a:p>
        </p:txBody>
      </p:sp>
      <p:sp>
        <p:nvSpPr>
          <p:cNvPr id="4" name="Title 3">
            <a:extLst>
              <a:ext uri="{FF2B5EF4-FFF2-40B4-BE49-F238E27FC236}">
                <a16:creationId xmlns:a16="http://schemas.microsoft.com/office/drawing/2014/main" id="{06712FDA-D7EE-4393-B622-D7D7F0099E42}"/>
              </a:ext>
            </a:extLst>
          </p:cNvPr>
          <p:cNvSpPr>
            <a:spLocks noGrp="1"/>
          </p:cNvSpPr>
          <p:nvPr>
            <p:ph type="title"/>
          </p:nvPr>
        </p:nvSpPr>
        <p:spPr/>
        <p:txBody>
          <a:bodyPr>
            <a:normAutofit fontScale="90000"/>
          </a:bodyPr>
          <a:lstStyle/>
          <a:p>
            <a:r>
              <a:rPr lang="en-US" dirty="0"/>
              <a:t>Vendor Scheduling Requests</a:t>
            </a:r>
          </a:p>
        </p:txBody>
      </p:sp>
    </p:spTree>
    <p:extLst>
      <p:ext uri="{BB962C8B-B14F-4D97-AF65-F5344CB8AC3E}">
        <p14:creationId xmlns:p14="http://schemas.microsoft.com/office/powerpoint/2010/main" val="3217272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65C3C7-766F-4C6D-BE15-3580C41D42D9}"/>
              </a:ext>
            </a:extLst>
          </p:cNvPr>
          <p:cNvSpPr>
            <a:spLocks noGrp="1"/>
          </p:cNvSpPr>
          <p:nvPr>
            <p:ph idx="1"/>
          </p:nvPr>
        </p:nvSpPr>
        <p:spPr/>
        <p:txBody>
          <a:bodyPr/>
          <a:lstStyle/>
          <a:p>
            <a:r>
              <a:rPr lang="en-US" dirty="0"/>
              <a:t>If a Veteran refuses to attend an in-person examination due to COVID19 concerns, the Vendor will:</a:t>
            </a:r>
          </a:p>
          <a:p>
            <a:pPr lvl="1"/>
            <a:r>
              <a:rPr lang="en-US" dirty="0"/>
              <a:t>Cancel the scheduled appointment</a:t>
            </a:r>
          </a:p>
          <a:p>
            <a:pPr lvl="1"/>
            <a:r>
              <a:rPr lang="en-US" dirty="0"/>
              <a:t>Cite “Veteran concerns/risks associated with pandemic”</a:t>
            </a:r>
          </a:p>
          <a:p>
            <a:pPr lvl="1"/>
            <a:r>
              <a:rPr lang="en-US" dirty="0"/>
              <a:t>Hold ESR until Veteran can be scheduled and appointment completed</a:t>
            </a:r>
          </a:p>
          <a:p>
            <a:pPr lvl="1"/>
            <a:r>
              <a:rPr lang="en-US" dirty="0"/>
              <a:t>Vendor will not send a request to cancel the ESR</a:t>
            </a:r>
          </a:p>
          <a:p>
            <a:pPr lvl="1"/>
            <a:endParaRPr lang="en-US" dirty="0"/>
          </a:p>
        </p:txBody>
      </p:sp>
      <p:sp>
        <p:nvSpPr>
          <p:cNvPr id="3" name="Slide Number Placeholder 2">
            <a:extLst>
              <a:ext uri="{FF2B5EF4-FFF2-40B4-BE49-F238E27FC236}">
                <a16:creationId xmlns:a16="http://schemas.microsoft.com/office/drawing/2014/main" id="{0253B53B-CCF0-4BD1-84D2-B67E685806DB}"/>
              </a:ext>
            </a:extLst>
          </p:cNvPr>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sp>
        <p:nvSpPr>
          <p:cNvPr id="4" name="Title 3">
            <a:extLst>
              <a:ext uri="{FF2B5EF4-FFF2-40B4-BE49-F238E27FC236}">
                <a16:creationId xmlns:a16="http://schemas.microsoft.com/office/drawing/2014/main" id="{02A54E3A-2272-4314-91F2-4BAA266894F8}"/>
              </a:ext>
            </a:extLst>
          </p:cNvPr>
          <p:cNvSpPr>
            <a:spLocks noGrp="1"/>
          </p:cNvSpPr>
          <p:nvPr>
            <p:ph type="title"/>
          </p:nvPr>
        </p:nvSpPr>
        <p:spPr/>
        <p:txBody>
          <a:bodyPr>
            <a:normAutofit fontScale="90000"/>
          </a:bodyPr>
          <a:lstStyle/>
          <a:p>
            <a:r>
              <a:rPr lang="en-US" dirty="0"/>
              <a:t>Vendor Cancellation of Appointments</a:t>
            </a:r>
          </a:p>
        </p:txBody>
      </p:sp>
    </p:spTree>
    <p:extLst>
      <p:ext uri="{BB962C8B-B14F-4D97-AF65-F5344CB8AC3E}">
        <p14:creationId xmlns:p14="http://schemas.microsoft.com/office/powerpoint/2010/main" val="1945113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65C3C7-766F-4C6D-BE15-3580C41D42D9}"/>
              </a:ext>
            </a:extLst>
          </p:cNvPr>
          <p:cNvSpPr>
            <a:spLocks noGrp="1"/>
          </p:cNvSpPr>
          <p:nvPr>
            <p:ph idx="1"/>
          </p:nvPr>
        </p:nvSpPr>
        <p:spPr/>
        <p:txBody>
          <a:bodyPr/>
          <a:lstStyle/>
          <a:p>
            <a:r>
              <a:rPr lang="en-US" dirty="0"/>
              <a:t>If a Veteran fails to attend an in-person examination, Tele C&amp;P exam or ACE phone call </a:t>
            </a:r>
            <a:r>
              <a:rPr lang="en-US" u="sng" dirty="0"/>
              <a:t>for any reason</a:t>
            </a:r>
            <a:r>
              <a:rPr lang="en-US" dirty="0"/>
              <a:t>, the Vendor will:</a:t>
            </a:r>
          </a:p>
          <a:p>
            <a:pPr lvl="1"/>
            <a:r>
              <a:rPr lang="en-US" dirty="0"/>
              <a:t>Cancel the scheduled appointment</a:t>
            </a:r>
          </a:p>
          <a:p>
            <a:pPr lvl="1"/>
            <a:r>
              <a:rPr lang="en-US" dirty="0"/>
              <a:t>Cite “Veteran concerns/risks associated with pandemic”</a:t>
            </a:r>
          </a:p>
          <a:p>
            <a:pPr lvl="1"/>
            <a:r>
              <a:rPr lang="en-US" dirty="0"/>
              <a:t>Hold ESR until Veteran can be rescheduled and appointment completed</a:t>
            </a:r>
          </a:p>
          <a:p>
            <a:pPr lvl="1"/>
            <a:r>
              <a:rPr lang="en-US" dirty="0"/>
              <a:t>Vendors will not send a request to cancel the ESR</a:t>
            </a:r>
          </a:p>
          <a:p>
            <a:pPr lvl="1"/>
            <a:endParaRPr lang="en-US" dirty="0"/>
          </a:p>
        </p:txBody>
      </p:sp>
      <p:sp>
        <p:nvSpPr>
          <p:cNvPr id="3" name="Slide Number Placeholder 2">
            <a:extLst>
              <a:ext uri="{FF2B5EF4-FFF2-40B4-BE49-F238E27FC236}">
                <a16:creationId xmlns:a16="http://schemas.microsoft.com/office/drawing/2014/main" id="{0253B53B-CCF0-4BD1-84D2-B67E685806DB}"/>
              </a:ext>
            </a:extLst>
          </p:cNvPr>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
        <p:nvSpPr>
          <p:cNvPr id="4" name="Title 3">
            <a:extLst>
              <a:ext uri="{FF2B5EF4-FFF2-40B4-BE49-F238E27FC236}">
                <a16:creationId xmlns:a16="http://schemas.microsoft.com/office/drawing/2014/main" id="{02A54E3A-2272-4314-91F2-4BAA266894F8}"/>
              </a:ext>
            </a:extLst>
          </p:cNvPr>
          <p:cNvSpPr>
            <a:spLocks noGrp="1"/>
          </p:cNvSpPr>
          <p:nvPr>
            <p:ph type="title"/>
          </p:nvPr>
        </p:nvSpPr>
        <p:spPr/>
        <p:txBody>
          <a:bodyPr>
            <a:normAutofit/>
          </a:bodyPr>
          <a:lstStyle/>
          <a:p>
            <a:r>
              <a:rPr lang="en-US" sz="3600" dirty="0"/>
              <a:t>Vendor Cancellation of Appointments (cont.)</a:t>
            </a:r>
          </a:p>
        </p:txBody>
      </p:sp>
    </p:spTree>
    <p:extLst>
      <p:ext uri="{BB962C8B-B14F-4D97-AF65-F5344CB8AC3E}">
        <p14:creationId xmlns:p14="http://schemas.microsoft.com/office/powerpoint/2010/main" val="3285559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A76025-8C95-4EC5-A480-D67C24180764}"/>
              </a:ext>
            </a:extLst>
          </p:cNvPr>
          <p:cNvSpPr>
            <a:spLocks noGrp="1"/>
          </p:cNvSpPr>
          <p:nvPr>
            <p:ph idx="1"/>
          </p:nvPr>
        </p:nvSpPr>
        <p:spPr>
          <a:xfrm>
            <a:off x="152400" y="838200"/>
            <a:ext cx="8839200" cy="5257800"/>
          </a:xfrm>
        </p:spPr>
        <p:txBody>
          <a:bodyPr>
            <a:noAutofit/>
          </a:bodyPr>
          <a:lstStyle/>
          <a:p>
            <a:pPr marL="571500" indent="-457200"/>
            <a:r>
              <a:rPr lang="en-US" sz="1800" dirty="0">
                <a:cs typeface="Arial" panose="020B0604020202020204" pitchFamily="34" charset="0"/>
              </a:rPr>
              <a:t>Should not be used to add new DBQ’s or medical opinions</a:t>
            </a:r>
          </a:p>
          <a:p>
            <a:pPr marL="571500" indent="-457200"/>
            <a:r>
              <a:rPr lang="en-US" sz="1800" dirty="0">
                <a:cs typeface="Arial" panose="020B0604020202020204" pitchFamily="34" charset="0"/>
              </a:rPr>
              <a:t>Vendors have been instructed to ignore DBQ and medical opinion changes</a:t>
            </a:r>
          </a:p>
          <a:p>
            <a:pPr marL="571500" indent="-457200"/>
            <a:r>
              <a:rPr lang="en-US" sz="1800" dirty="0">
                <a:cs typeface="Arial" panose="020B0604020202020204" pitchFamily="34" charset="0"/>
              </a:rPr>
              <a:t>Should be used for: Non-exam changes that have occurred since submission of the ESR</a:t>
            </a:r>
          </a:p>
        </p:txBody>
      </p:sp>
      <p:sp>
        <p:nvSpPr>
          <p:cNvPr id="3" name="Slide Number Placeholder 2">
            <a:extLst>
              <a:ext uri="{FF2B5EF4-FFF2-40B4-BE49-F238E27FC236}">
                <a16:creationId xmlns:a16="http://schemas.microsoft.com/office/drawing/2014/main" id="{0F6442C4-2822-440D-875B-5D21292B7890}"/>
              </a:ext>
            </a:extLst>
          </p:cNvPr>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dirty="0">
              <a:solidFill>
                <a:prstClr val="white"/>
              </a:solidFill>
            </a:endParaRPr>
          </a:p>
        </p:txBody>
      </p:sp>
      <p:sp>
        <p:nvSpPr>
          <p:cNvPr id="4" name="Title 3">
            <a:extLst>
              <a:ext uri="{FF2B5EF4-FFF2-40B4-BE49-F238E27FC236}">
                <a16:creationId xmlns:a16="http://schemas.microsoft.com/office/drawing/2014/main" id="{6278189A-B0BB-4AA3-ACE3-F3477D049470}"/>
              </a:ext>
            </a:extLst>
          </p:cNvPr>
          <p:cNvSpPr>
            <a:spLocks noGrp="1"/>
          </p:cNvSpPr>
          <p:nvPr>
            <p:ph type="title"/>
          </p:nvPr>
        </p:nvSpPr>
        <p:spPr/>
        <p:txBody>
          <a:bodyPr>
            <a:normAutofit fontScale="90000"/>
          </a:bodyPr>
          <a:lstStyle/>
          <a:p>
            <a:r>
              <a:rPr lang="en-US" dirty="0"/>
              <a:t>Special Instructions Needed</a:t>
            </a:r>
          </a:p>
        </p:txBody>
      </p:sp>
      <p:pic>
        <p:nvPicPr>
          <p:cNvPr id="6" name="Picture 5">
            <a:extLst>
              <a:ext uri="{FF2B5EF4-FFF2-40B4-BE49-F238E27FC236}">
                <a16:creationId xmlns:a16="http://schemas.microsoft.com/office/drawing/2014/main" id="{AC4A9253-E538-4775-A2E4-A954F91C7D22}"/>
              </a:ext>
            </a:extLst>
          </p:cNvPr>
          <p:cNvPicPr/>
          <p:nvPr/>
        </p:nvPicPr>
        <p:blipFill>
          <a:blip r:embed="rId3"/>
          <a:stretch>
            <a:fillRect/>
          </a:stretch>
        </p:blipFill>
        <p:spPr>
          <a:xfrm>
            <a:off x="304800" y="2171281"/>
            <a:ext cx="3867150" cy="1743370"/>
          </a:xfrm>
          <a:prstGeom prst="rect">
            <a:avLst/>
          </a:prstGeom>
          <a:solidFill>
            <a:schemeClr val="bg1"/>
          </a:solidFill>
          <a:ln w="19050">
            <a:solidFill>
              <a:schemeClr val="tx1"/>
            </a:solidFill>
          </a:ln>
        </p:spPr>
      </p:pic>
      <p:pic>
        <p:nvPicPr>
          <p:cNvPr id="7" name="Picture 6">
            <a:extLst>
              <a:ext uri="{FF2B5EF4-FFF2-40B4-BE49-F238E27FC236}">
                <a16:creationId xmlns:a16="http://schemas.microsoft.com/office/drawing/2014/main" id="{BF76AAE7-6B20-4149-9CCE-E5292DB9F36D}"/>
              </a:ext>
            </a:extLst>
          </p:cNvPr>
          <p:cNvPicPr/>
          <p:nvPr/>
        </p:nvPicPr>
        <p:blipFill>
          <a:blip r:embed="rId4"/>
          <a:stretch>
            <a:fillRect/>
          </a:stretch>
        </p:blipFill>
        <p:spPr>
          <a:xfrm>
            <a:off x="3365955" y="4023802"/>
            <a:ext cx="5705475" cy="1995998"/>
          </a:xfrm>
          <a:prstGeom prst="rect">
            <a:avLst/>
          </a:prstGeom>
          <a:ln w="19050">
            <a:solidFill>
              <a:schemeClr val="tx1"/>
            </a:solidFill>
          </a:ln>
        </p:spPr>
      </p:pic>
    </p:spTree>
    <p:extLst>
      <p:ext uri="{BB962C8B-B14F-4D97-AF65-F5344CB8AC3E}">
        <p14:creationId xmlns:p14="http://schemas.microsoft.com/office/powerpoint/2010/main" val="3465248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DC546B-7049-4FF4-8067-D04E8DEA4F8E}"/>
              </a:ext>
            </a:extLst>
          </p:cNvPr>
          <p:cNvSpPr>
            <a:spLocks noGrp="1"/>
          </p:cNvSpPr>
          <p:nvPr>
            <p:ph idx="1"/>
          </p:nvPr>
        </p:nvSpPr>
        <p:spPr>
          <a:xfrm>
            <a:off x="457200" y="990600"/>
            <a:ext cx="8229600" cy="4953000"/>
          </a:xfrm>
        </p:spPr>
        <p:txBody>
          <a:bodyPr/>
          <a:lstStyle/>
          <a:p>
            <a:r>
              <a:rPr lang="en-US" dirty="0"/>
              <a:t>Clarification Requests (CR) citing “Force Majeure” have been resolved</a:t>
            </a:r>
          </a:p>
          <a:p>
            <a:pPr lvl="1"/>
            <a:r>
              <a:rPr lang="en-US" dirty="0"/>
              <a:t>Done by an automated IT process</a:t>
            </a:r>
          </a:p>
          <a:p>
            <a:pPr lvl="1"/>
            <a:r>
              <a:rPr lang="en-US" dirty="0"/>
              <a:t>This caused a “Locked” status as they were being resolved</a:t>
            </a:r>
          </a:p>
          <a:p>
            <a:pPr lvl="1"/>
            <a:r>
              <a:rPr lang="en-US" dirty="0"/>
              <a:t>If you see any that remain in a locked status, or a CR that still cites Force Majeure contact MDEPO</a:t>
            </a:r>
          </a:p>
          <a:p>
            <a:pPr lvl="1"/>
            <a:endParaRPr lang="en-US" dirty="0"/>
          </a:p>
          <a:p>
            <a:pPr marL="0" indent="0">
              <a:buNone/>
            </a:pPr>
            <a:r>
              <a:rPr lang="en-US" sz="1800" dirty="0">
                <a:solidFill>
                  <a:schemeClr val="accent2">
                    <a:lumMod val="75000"/>
                  </a:schemeClr>
                </a:solidFill>
              </a:rPr>
              <a:t>Attachment #3</a:t>
            </a:r>
          </a:p>
        </p:txBody>
      </p:sp>
      <p:sp>
        <p:nvSpPr>
          <p:cNvPr id="3" name="Slide Number Placeholder 2">
            <a:extLst>
              <a:ext uri="{FF2B5EF4-FFF2-40B4-BE49-F238E27FC236}">
                <a16:creationId xmlns:a16="http://schemas.microsoft.com/office/drawing/2014/main" id="{5B0B34FB-B25E-48EB-A916-5C15CF2A7AB7}"/>
              </a:ext>
            </a:extLst>
          </p:cNvPr>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dirty="0">
              <a:solidFill>
                <a:prstClr val="white"/>
              </a:solidFill>
            </a:endParaRPr>
          </a:p>
        </p:txBody>
      </p:sp>
      <p:sp>
        <p:nvSpPr>
          <p:cNvPr id="4" name="Title 3">
            <a:extLst>
              <a:ext uri="{FF2B5EF4-FFF2-40B4-BE49-F238E27FC236}">
                <a16:creationId xmlns:a16="http://schemas.microsoft.com/office/drawing/2014/main" id="{CFD9C5A3-5B0C-4152-9BC8-4BE8B463A7FF}"/>
              </a:ext>
            </a:extLst>
          </p:cNvPr>
          <p:cNvSpPr>
            <a:spLocks noGrp="1"/>
          </p:cNvSpPr>
          <p:nvPr>
            <p:ph type="title"/>
          </p:nvPr>
        </p:nvSpPr>
        <p:spPr/>
        <p:txBody>
          <a:bodyPr>
            <a:normAutofit fontScale="90000"/>
          </a:bodyPr>
          <a:lstStyle/>
          <a:p>
            <a:r>
              <a:rPr lang="en-US" dirty="0"/>
              <a:t>Clarification Requests</a:t>
            </a:r>
          </a:p>
        </p:txBody>
      </p:sp>
    </p:spTree>
    <p:extLst>
      <p:ext uri="{BB962C8B-B14F-4D97-AF65-F5344CB8AC3E}">
        <p14:creationId xmlns:p14="http://schemas.microsoft.com/office/powerpoint/2010/main" val="1683069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155F3B-438E-48F1-8BD8-3B53852C2962}"/>
              </a:ext>
            </a:extLst>
          </p:cNvPr>
          <p:cNvSpPr>
            <a:spLocks noGrp="1"/>
          </p:cNvSpPr>
          <p:nvPr>
            <p:ph idx="1"/>
          </p:nvPr>
        </p:nvSpPr>
        <p:spPr>
          <a:xfrm>
            <a:off x="152400" y="655320"/>
            <a:ext cx="8534400" cy="4861243"/>
          </a:xfrm>
        </p:spPr>
        <p:txBody>
          <a:bodyPr/>
          <a:lstStyle/>
          <a:p>
            <a:pPr marL="0" indent="0">
              <a:buNone/>
            </a:pPr>
            <a:r>
              <a:rPr lang="en-US" sz="2000" dirty="0"/>
              <a:t>If necessary, the user will make any changes to the DBQ(s) in the original ESR. The user should only make changes based on the questions (if necessary) from the clarification request. Only the question that is asked by the inquiry should be answered. </a:t>
            </a:r>
          </a:p>
          <a:p>
            <a:endParaRPr lang="en-US" dirty="0"/>
          </a:p>
        </p:txBody>
      </p:sp>
      <p:sp>
        <p:nvSpPr>
          <p:cNvPr id="3" name="Slide Number Placeholder 2">
            <a:extLst>
              <a:ext uri="{FF2B5EF4-FFF2-40B4-BE49-F238E27FC236}">
                <a16:creationId xmlns:a16="http://schemas.microsoft.com/office/drawing/2014/main" id="{5E6F288F-8207-4B18-80DD-D33E6397EE33}"/>
              </a:ext>
            </a:extLst>
          </p:cNvPr>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dirty="0">
              <a:solidFill>
                <a:prstClr val="white"/>
              </a:solidFill>
            </a:endParaRPr>
          </a:p>
        </p:txBody>
      </p:sp>
      <p:sp>
        <p:nvSpPr>
          <p:cNvPr id="4" name="Title 3">
            <a:extLst>
              <a:ext uri="{FF2B5EF4-FFF2-40B4-BE49-F238E27FC236}">
                <a16:creationId xmlns:a16="http://schemas.microsoft.com/office/drawing/2014/main" id="{59386600-041B-48AD-93C6-1BC95CB40CCB}"/>
              </a:ext>
            </a:extLst>
          </p:cNvPr>
          <p:cNvSpPr>
            <a:spLocks noGrp="1"/>
          </p:cNvSpPr>
          <p:nvPr>
            <p:ph type="title"/>
          </p:nvPr>
        </p:nvSpPr>
        <p:spPr/>
        <p:txBody>
          <a:bodyPr>
            <a:normAutofit fontScale="90000"/>
          </a:bodyPr>
          <a:lstStyle/>
          <a:p>
            <a:r>
              <a:rPr lang="en-US" dirty="0"/>
              <a:t>Adding DBQs when Responding to CRs</a:t>
            </a:r>
          </a:p>
        </p:txBody>
      </p:sp>
      <p:pic>
        <p:nvPicPr>
          <p:cNvPr id="5" name="Picture 4">
            <a:extLst>
              <a:ext uri="{FF2B5EF4-FFF2-40B4-BE49-F238E27FC236}">
                <a16:creationId xmlns:a16="http://schemas.microsoft.com/office/drawing/2014/main" id="{6D43AFAB-338F-4979-A760-94B38F93B75F}"/>
              </a:ext>
            </a:extLst>
          </p:cNvPr>
          <p:cNvPicPr/>
          <p:nvPr/>
        </p:nvPicPr>
        <p:blipFill>
          <a:blip r:embed="rId3"/>
          <a:stretch>
            <a:fillRect/>
          </a:stretch>
        </p:blipFill>
        <p:spPr>
          <a:xfrm>
            <a:off x="465438" y="2063710"/>
            <a:ext cx="8229600" cy="3261043"/>
          </a:xfrm>
          <a:prstGeom prst="rect">
            <a:avLst/>
          </a:prstGeom>
          <a:solidFill>
            <a:schemeClr val="bg1"/>
          </a:solidFill>
          <a:ln w="19050">
            <a:solidFill>
              <a:schemeClr val="tx1"/>
            </a:solidFill>
          </a:ln>
        </p:spPr>
      </p:pic>
      <p:sp>
        <p:nvSpPr>
          <p:cNvPr id="6" name="Rectangle 5">
            <a:extLst>
              <a:ext uri="{FF2B5EF4-FFF2-40B4-BE49-F238E27FC236}">
                <a16:creationId xmlns:a16="http://schemas.microsoft.com/office/drawing/2014/main" id="{7E01CBB4-520D-4617-9FBA-8EE81DEEA2D4}"/>
              </a:ext>
            </a:extLst>
          </p:cNvPr>
          <p:cNvSpPr/>
          <p:nvPr/>
        </p:nvSpPr>
        <p:spPr>
          <a:xfrm>
            <a:off x="153784" y="5324753"/>
            <a:ext cx="8533015" cy="923330"/>
          </a:xfrm>
          <a:prstGeom prst="rect">
            <a:avLst/>
          </a:prstGeom>
        </p:spPr>
        <p:txBody>
          <a:bodyPr wrap="square">
            <a:spAutoFit/>
          </a:bodyPr>
          <a:lstStyle/>
          <a:p>
            <a:r>
              <a:rPr lang="en-US" dirty="0">
                <a:solidFill>
                  <a:schemeClr val="accent2">
                    <a:lumMod val="75000"/>
                  </a:schemeClr>
                </a:solidFill>
                <a:hlinkClick r:id="rId4">
                  <a:extLst>
                    <a:ext uri="{A12FA001-AC4F-418D-AE19-62706E023703}">
                      <ahyp:hlinkClr xmlns:ahyp="http://schemas.microsoft.com/office/drawing/2018/hyperlinkcolor" val="tx"/>
                    </a:ext>
                  </a:extLst>
                </a:hlinkClick>
              </a:rPr>
              <a:t>https://vbaw.vba.va.gov/bl/21/contractexams/docs/ESR%20Clarification_Job%20Aid_Concur.docx</a:t>
            </a:r>
            <a:endParaRPr lang="en-US" dirty="0">
              <a:solidFill>
                <a:schemeClr val="accent2">
                  <a:lumMod val="75000"/>
                </a:schemeClr>
              </a:solidFill>
            </a:endParaRPr>
          </a:p>
          <a:p>
            <a:endParaRPr lang="en-US" dirty="0"/>
          </a:p>
        </p:txBody>
      </p:sp>
    </p:spTree>
    <p:extLst>
      <p:ext uri="{BB962C8B-B14F-4D97-AF65-F5344CB8AC3E}">
        <p14:creationId xmlns:p14="http://schemas.microsoft.com/office/powerpoint/2010/main" val="2396247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D27D08-F6BC-45D7-97C8-395CACA74944}"/>
              </a:ext>
            </a:extLst>
          </p:cNvPr>
          <p:cNvSpPr>
            <a:spLocks noGrp="1"/>
          </p:cNvSpPr>
          <p:nvPr>
            <p:ph idx="1"/>
          </p:nvPr>
        </p:nvSpPr>
        <p:spPr>
          <a:xfrm>
            <a:off x="152400" y="762000"/>
            <a:ext cx="8534400" cy="5410200"/>
          </a:xfrm>
        </p:spPr>
        <p:txBody>
          <a:bodyPr>
            <a:normAutofit fontScale="92500" lnSpcReduction="10000"/>
          </a:bodyPr>
          <a:lstStyle/>
          <a:p>
            <a:r>
              <a:rPr lang="en-US" sz="2200" dirty="0">
                <a:cs typeface="Times New Roman" panose="02020603050405020304" pitchFamily="18" charset="0"/>
              </a:rPr>
              <a:t>Users will now be able to clone the data and narrative previously captured from an ESR on a closed or canceled EP, and generate a new or Rework ESR associated to the source ESR under the new EP.</a:t>
            </a:r>
          </a:p>
          <a:p>
            <a:pPr lvl="1">
              <a:buFont typeface="Arial" panose="020B0604020202020204" pitchFamily="34" charset="0"/>
              <a:buChar char="•"/>
            </a:pPr>
            <a:r>
              <a:rPr lang="en-US" sz="2200" dirty="0">
                <a:cs typeface="Times New Roman" panose="02020603050405020304" pitchFamily="18" charset="0"/>
              </a:rPr>
              <a:t>Users can regenerate Rework and/or copy an ESR without manually re-keying all the previous information from a previously closed/canceled EP.  </a:t>
            </a:r>
          </a:p>
          <a:p>
            <a:pPr lvl="1">
              <a:buFont typeface="Arial" panose="020B0604020202020204" pitchFamily="34" charset="0"/>
              <a:buChar char="•"/>
            </a:pPr>
            <a:r>
              <a:rPr lang="en-US" sz="2200" dirty="0">
                <a:cs typeface="Times New Roman" panose="02020603050405020304" pitchFamily="18" charset="0"/>
              </a:rPr>
              <a:t>Users will now be able to clone ESR contention information and narratives under a different EP.</a:t>
            </a:r>
          </a:p>
          <a:p>
            <a:pPr lvl="1">
              <a:buFont typeface="Arial" panose="020B0604020202020204" pitchFamily="34" charset="0"/>
              <a:buChar char="•"/>
            </a:pPr>
            <a:r>
              <a:rPr lang="en-US" sz="2200" dirty="0"/>
              <a:t>The data and narrative from the selected contention(s), from the source ESR, populates in a 'Draft' Rework ESR.</a:t>
            </a:r>
            <a:endParaRPr lang="en-US" sz="2200" dirty="0">
              <a:cs typeface="Times New Roman" panose="02020603050405020304" pitchFamily="18" charset="0"/>
            </a:endParaRPr>
          </a:p>
          <a:p>
            <a:pPr lvl="1">
              <a:buFont typeface="Arial" panose="020B0604020202020204" pitchFamily="34" charset="0"/>
              <a:buChar char="•"/>
            </a:pPr>
            <a:r>
              <a:rPr lang="en-US" sz="2200" dirty="0">
                <a:cs typeface="Times New Roman" panose="02020603050405020304" pitchFamily="18" charset="0"/>
              </a:rPr>
              <a:t>This process will reduce potential errors due to manual data entry and will improve accuracy of data used for contract Exam performance oversight.</a:t>
            </a:r>
          </a:p>
          <a:p>
            <a:pPr lvl="1"/>
            <a:endParaRPr lang="en-US" sz="2200" dirty="0">
              <a:cs typeface="Times New Roman" panose="02020603050405020304" pitchFamily="18" charset="0"/>
            </a:endParaRPr>
          </a:p>
          <a:p>
            <a:pPr marL="0" lvl="0" indent="0" defTabSz="914400">
              <a:spcBef>
                <a:spcPts val="0"/>
              </a:spcBef>
              <a:buNone/>
            </a:pPr>
            <a:r>
              <a:rPr lang="en-US" sz="2200" b="1" dirty="0">
                <a:solidFill>
                  <a:srgbClr val="000000"/>
                </a:solidFill>
                <a:cs typeface="Times New Roman" panose="02020603050405020304" pitchFamily="18" charset="0"/>
              </a:rPr>
              <a:t>Note</a:t>
            </a:r>
            <a:r>
              <a:rPr lang="en-US" sz="2200" dirty="0">
                <a:solidFill>
                  <a:srgbClr val="000000"/>
                </a:solidFill>
                <a:cs typeface="Times New Roman" panose="02020603050405020304" pitchFamily="18" charset="0"/>
              </a:rPr>
              <a:t>: The previous ESR must be in a completed/canceled state. </a:t>
            </a:r>
          </a:p>
          <a:p>
            <a:pPr marL="0" indent="0">
              <a:buNone/>
            </a:pPr>
            <a:endParaRPr lang="en-US" sz="1900" dirty="0">
              <a:solidFill>
                <a:srgbClr val="C2B48F"/>
              </a:solidFill>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indent="0">
              <a:buNone/>
            </a:pPr>
            <a:r>
              <a:rPr lang="en-US" sz="1900" dirty="0">
                <a:solidFill>
                  <a:schemeClr val="accent2">
                    <a:lumMod val="75000"/>
                  </a:schemeClr>
                </a:solidFill>
                <a:cs typeface="Times New Roman" panose="02020603050405020304" pitchFamily="18" charset="0"/>
                <a:hlinkClick r:id="rId3">
                  <a:extLst>
                    <a:ext uri="{A12FA001-AC4F-418D-AE19-62706E023703}">
                      <ahyp:hlinkClr xmlns:ahyp="http://schemas.microsoft.com/office/drawing/2018/hyperlinkcolor" val="tx"/>
                    </a:ext>
                  </a:extLst>
                </a:hlinkClick>
              </a:rPr>
              <a:t>https://vbaw.vba.va.gov/bl/21/contractexams/docs/ESR%20Cloning%20Functionality_Job%20Aid_Concur.docx</a:t>
            </a:r>
            <a:endParaRPr lang="en-US" sz="1900" dirty="0">
              <a:solidFill>
                <a:schemeClr val="accent2">
                  <a:lumMod val="75000"/>
                </a:schemeClr>
              </a:solidFill>
              <a:cs typeface="Times New Roman" panose="02020603050405020304" pitchFamily="18" charset="0"/>
            </a:endParaRPr>
          </a:p>
          <a:p>
            <a:endParaRPr lang="en-US" sz="3600"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9C160F4D-FFC2-4BD6-BB9C-E94D83D3A3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BE1E0895-876F-45FA-97C9-834E5F6B5C0E}"/>
              </a:ext>
            </a:extLst>
          </p:cNvPr>
          <p:cNvSpPr>
            <a:spLocks noGrp="1"/>
          </p:cNvSpPr>
          <p:nvPr>
            <p:ph type="title"/>
          </p:nvPr>
        </p:nvSpPr>
        <p:spPr/>
        <p:txBody>
          <a:bodyPr>
            <a:normAutofit fontScale="90000"/>
          </a:bodyPr>
          <a:lstStyle/>
          <a:p>
            <a:r>
              <a:rPr lang="en-US" dirty="0"/>
              <a:t>ESR “Cloning” Functionality</a:t>
            </a:r>
          </a:p>
        </p:txBody>
      </p:sp>
    </p:spTree>
    <p:extLst>
      <p:ext uri="{BB962C8B-B14F-4D97-AF65-F5344CB8AC3E}">
        <p14:creationId xmlns:p14="http://schemas.microsoft.com/office/powerpoint/2010/main" val="689391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A280FA-C14E-4AAF-957A-67E332727D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3623FFF-6040-4395-A84F-21EA95F0EFE7}"/>
              </a:ext>
            </a:extLst>
          </p:cNvPr>
          <p:cNvSpPr>
            <a:spLocks noGrp="1"/>
          </p:cNvSpPr>
          <p:nvPr>
            <p:ph type="title"/>
          </p:nvPr>
        </p:nvSpPr>
        <p:spPr/>
        <p:txBody>
          <a:bodyPr>
            <a:normAutofit fontScale="90000"/>
          </a:bodyPr>
          <a:lstStyle/>
          <a:p>
            <a:r>
              <a:rPr lang="en-US" dirty="0"/>
              <a:t>ESR “Cloning” Functionality (cont.)</a:t>
            </a:r>
          </a:p>
        </p:txBody>
      </p:sp>
      <p:pic>
        <p:nvPicPr>
          <p:cNvPr id="5" name="Content Placeholder 4">
            <a:extLst>
              <a:ext uri="{FF2B5EF4-FFF2-40B4-BE49-F238E27FC236}">
                <a16:creationId xmlns:a16="http://schemas.microsoft.com/office/drawing/2014/main" id="{90FC2DE5-9287-4593-BDA5-803629DA6AF2}"/>
              </a:ext>
            </a:extLst>
          </p:cNvPr>
          <p:cNvPicPr>
            <a:picLocks noGrp="1"/>
          </p:cNvPicPr>
          <p:nvPr>
            <p:ph idx="1"/>
          </p:nvPr>
        </p:nvPicPr>
        <p:blipFill>
          <a:blip r:embed="rId3"/>
          <a:stretch>
            <a:fillRect/>
          </a:stretch>
        </p:blipFill>
        <p:spPr>
          <a:xfrm>
            <a:off x="457200" y="1693940"/>
            <a:ext cx="8229600" cy="3119283"/>
          </a:xfrm>
          <a:prstGeom prst="rect">
            <a:avLst/>
          </a:prstGeom>
          <a:ln w="19050">
            <a:solidFill>
              <a:schemeClr val="tx1"/>
            </a:solidFill>
          </a:ln>
        </p:spPr>
      </p:pic>
    </p:spTree>
    <p:extLst>
      <p:ext uri="{BB962C8B-B14F-4D97-AF65-F5344CB8AC3E}">
        <p14:creationId xmlns:p14="http://schemas.microsoft.com/office/powerpoint/2010/main" val="1354780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510374-2748-41B3-BF1C-8788CC1D0C0E}"/>
              </a:ext>
            </a:extLst>
          </p:cNvPr>
          <p:cNvSpPr>
            <a:spLocks noGrp="1"/>
          </p:cNvSpPr>
          <p:nvPr>
            <p:ph idx="1"/>
          </p:nvPr>
        </p:nvSpPr>
        <p:spPr>
          <a:xfrm>
            <a:off x="457200" y="990600"/>
            <a:ext cx="8229600" cy="5029200"/>
          </a:xfrm>
        </p:spPr>
        <p:txBody>
          <a:bodyPr>
            <a:normAutofit fontScale="77500" lnSpcReduction="20000"/>
          </a:bodyPr>
          <a:lstStyle/>
          <a:p>
            <a:r>
              <a:rPr lang="en-US" dirty="0"/>
              <a:t>If a vendor can schedule and complete any portion of an ESR via an In-person, ACE or Tele C&amp;P exams:</a:t>
            </a:r>
          </a:p>
          <a:p>
            <a:pPr lvl="1"/>
            <a:r>
              <a:rPr lang="en-US" dirty="0"/>
              <a:t>Contentions with appointments will show “Scheduled” and the ESR status will be “Open”</a:t>
            </a:r>
          </a:p>
          <a:p>
            <a:pPr lvl="1"/>
            <a:r>
              <a:rPr lang="en-US" dirty="0"/>
              <a:t>When appointments are completed (prior to RAP being rec’d), these contentions will show “Pending Results” and the ESR status will remain “Open”</a:t>
            </a:r>
          </a:p>
          <a:p>
            <a:pPr lvl="1"/>
            <a:r>
              <a:rPr lang="en-US" dirty="0"/>
              <a:t>When appointments are completed (all RAP’s rec’d) for ALL contentions on an ESR, the contentions will show “Completed” and the ESR status will be “Completed”</a:t>
            </a:r>
          </a:p>
          <a:p>
            <a:pPr lvl="1"/>
            <a:r>
              <a:rPr lang="en-US" dirty="0"/>
              <a:t>Contentions that can’t be completed will remain in “Triage” status and the ESR will remain “Open”</a:t>
            </a:r>
          </a:p>
          <a:p>
            <a:pPr lvl="1"/>
            <a:r>
              <a:rPr lang="en-US" dirty="0"/>
              <a:t>For any ESR where the vendor is unable to schedule any appointments, the ESR will remain in “Triage” status</a:t>
            </a:r>
          </a:p>
          <a:p>
            <a:pPr marL="0" indent="0">
              <a:buNone/>
            </a:pPr>
            <a:endParaRPr lang="en-US" sz="2100" dirty="0">
              <a:solidFill>
                <a:schemeClr val="accent2">
                  <a:lumMod val="75000"/>
                </a:schemeClr>
              </a:solidFill>
            </a:endParaRPr>
          </a:p>
          <a:p>
            <a:pPr marL="0" indent="0">
              <a:buNone/>
            </a:pPr>
            <a:r>
              <a:rPr lang="en-US" sz="2100" dirty="0">
                <a:solidFill>
                  <a:schemeClr val="accent2">
                    <a:lumMod val="75000"/>
                  </a:schemeClr>
                </a:solidFill>
              </a:rPr>
              <a:t>Attachment #4</a:t>
            </a:r>
          </a:p>
          <a:p>
            <a:pPr marL="457200" lvl="1" indent="0">
              <a:buNone/>
            </a:pPr>
            <a:endParaRPr lang="en-US" dirty="0"/>
          </a:p>
        </p:txBody>
      </p:sp>
      <p:sp>
        <p:nvSpPr>
          <p:cNvPr id="3" name="Slide Number Placeholder 2">
            <a:extLst>
              <a:ext uri="{FF2B5EF4-FFF2-40B4-BE49-F238E27FC236}">
                <a16:creationId xmlns:a16="http://schemas.microsoft.com/office/drawing/2014/main" id="{91D3DB4B-1A81-4538-A542-F6B78385CA35}"/>
              </a:ext>
            </a:extLst>
          </p:cNvPr>
          <p:cNvSpPr>
            <a:spLocks noGrp="1"/>
          </p:cNvSpPr>
          <p:nvPr>
            <p:ph type="sldNum" sz="quarter" idx="12"/>
          </p:nvPr>
        </p:nvSpPr>
        <p:spPr/>
        <p:txBody>
          <a:bodyPr/>
          <a:lstStyle/>
          <a:p>
            <a:fld id="{D983F1FA-211D-3044-9E35-958DFBC26156}" type="slidenum">
              <a:rPr lang="en-US" smtClean="0">
                <a:solidFill>
                  <a:prstClr val="white"/>
                </a:solidFill>
              </a:rPr>
              <a:pPr/>
              <a:t>19</a:t>
            </a:fld>
            <a:endParaRPr lang="en-US" dirty="0">
              <a:solidFill>
                <a:prstClr val="white"/>
              </a:solidFill>
            </a:endParaRPr>
          </a:p>
        </p:txBody>
      </p:sp>
      <p:sp>
        <p:nvSpPr>
          <p:cNvPr id="4" name="Title 3">
            <a:extLst>
              <a:ext uri="{FF2B5EF4-FFF2-40B4-BE49-F238E27FC236}">
                <a16:creationId xmlns:a16="http://schemas.microsoft.com/office/drawing/2014/main" id="{A9FF5316-7202-4FC6-B6C7-2986F8614137}"/>
              </a:ext>
            </a:extLst>
          </p:cNvPr>
          <p:cNvSpPr>
            <a:spLocks noGrp="1"/>
          </p:cNvSpPr>
          <p:nvPr>
            <p:ph type="title"/>
          </p:nvPr>
        </p:nvSpPr>
        <p:spPr/>
        <p:txBody>
          <a:bodyPr>
            <a:normAutofit/>
          </a:bodyPr>
          <a:lstStyle/>
          <a:p>
            <a:r>
              <a:rPr lang="en-US" sz="3600" dirty="0"/>
              <a:t>ESR Status: In-Person/ACE/Tele C&amp;P Exams </a:t>
            </a:r>
          </a:p>
        </p:txBody>
      </p:sp>
    </p:spTree>
    <p:extLst>
      <p:ext uri="{BB962C8B-B14F-4D97-AF65-F5344CB8AC3E}">
        <p14:creationId xmlns:p14="http://schemas.microsoft.com/office/powerpoint/2010/main" val="73561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28CDD3-C914-4911-9925-8047BA450E36}"/>
              </a:ext>
            </a:extLst>
          </p:cNvPr>
          <p:cNvSpPr>
            <a:spLocks noGrp="1"/>
          </p:cNvSpPr>
          <p:nvPr>
            <p:ph idx="1"/>
          </p:nvPr>
        </p:nvSpPr>
        <p:spPr>
          <a:xfrm>
            <a:off x="381000" y="838200"/>
            <a:ext cx="8305800" cy="5182155"/>
          </a:xfrm>
        </p:spPr>
        <p:txBody>
          <a:bodyPr>
            <a:normAutofit fontScale="62500" lnSpcReduction="20000"/>
          </a:bodyPr>
          <a:lstStyle/>
          <a:p>
            <a:r>
              <a:rPr lang="en-US" sz="2800" dirty="0"/>
              <a:t>TMS Number for Exam Liaison Call - 4557428</a:t>
            </a:r>
          </a:p>
          <a:p>
            <a:r>
              <a:rPr lang="en-US" sz="2800" dirty="0"/>
              <a:t>Use of the ERRA Tool</a:t>
            </a:r>
          </a:p>
          <a:p>
            <a:r>
              <a:rPr lang="en-US" sz="2800" dirty="0"/>
              <a:t>VHA Cancellation Comments </a:t>
            </a:r>
          </a:p>
          <a:p>
            <a:r>
              <a:rPr lang="en-US" sz="2800" dirty="0"/>
              <a:t>VBA In-person Exams </a:t>
            </a:r>
          </a:p>
          <a:p>
            <a:r>
              <a:rPr lang="en-US" sz="2800" dirty="0"/>
              <a:t>Allowable Mileage</a:t>
            </a:r>
          </a:p>
          <a:p>
            <a:r>
              <a:rPr lang="en-US" sz="2800" dirty="0"/>
              <a:t>Exam Status Requests</a:t>
            </a:r>
          </a:p>
          <a:p>
            <a:r>
              <a:rPr lang="en-US" sz="2800" dirty="0"/>
              <a:t>Vendor Scheduling Requests</a:t>
            </a:r>
          </a:p>
          <a:p>
            <a:r>
              <a:rPr lang="en-US" sz="2800" dirty="0"/>
              <a:t>Vendor Cancellation of Appointments</a:t>
            </a:r>
          </a:p>
          <a:p>
            <a:r>
              <a:rPr lang="en-US" sz="2800" dirty="0"/>
              <a:t>Requesting BDD/IDES During Pandemic</a:t>
            </a:r>
          </a:p>
          <a:p>
            <a:r>
              <a:rPr lang="en-US" sz="2800" dirty="0"/>
              <a:t>Special Instructions</a:t>
            </a:r>
          </a:p>
          <a:p>
            <a:r>
              <a:rPr lang="en-US" sz="2800" dirty="0"/>
              <a:t>Clarification Requests</a:t>
            </a:r>
          </a:p>
          <a:p>
            <a:r>
              <a:rPr lang="en-US" sz="2800" dirty="0"/>
              <a:t>Adding DBQ’s to CR responses</a:t>
            </a:r>
          </a:p>
          <a:p>
            <a:r>
              <a:rPr lang="en-US" sz="2800" dirty="0"/>
              <a:t>ESR Cloning Functionality</a:t>
            </a:r>
          </a:p>
          <a:p>
            <a:r>
              <a:rPr lang="en-US" sz="2800" dirty="0"/>
              <a:t>ESR Status</a:t>
            </a:r>
          </a:p>
          <a:p>
            <a:r>
              <a:rPr lang="en-US" sz="2800" dirty="0"/>
              <a:t>Extra Schedular Consideration</a:t>
            </a:r>
          </a:p>
          <a:p>
            <a:r>
              <a:rPr lang="en-US" sz="2800" dirty="0"/>
              <a:t>Reminders </a:t>
            </a:r>
          </a:p>
          <a:p>
            <a:r>
              <a:rPr lang="en-US" sz="2800" dirty="0"/>
              <a:t>Contract Exam Resources</a:t>
            </a:r>
          </a:p>
          <a:p>
            <a:endParaRPr lang="en-US" sz="2400" dirty="0"/>
          </a:p>
          <a:p>
            <a:endParaRPr lang="en-US" sz="2400" dirty="0"/>
          </a:p>
          <a:p>
            <a:endParaRPr lang="en-US" sz="2400" dirty="0"/>
          </a:p>
          <a:p>
            <a:pPr marL="0" indent="0">
              <a:buNone/>
            </a:pPr>
            <a:endParaRPr lang="en-US" sz="18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normAutofit fontScale="90000"/>
          </a:bodyPr>
          <a:lstStyle/>
          <a:p>
            <a:r>
              <a:rPr lang="en-US" dirty="0"/>
              <a:t>Agenda</a:t>
            </a:r>
          </a:p>
        </p:txBody>
      </p:sp>
    </p:spTree>
    <p:extLst>
      <p:ext uri="{BB962C8B-B14F-4D97-AF65-F5344CB8AC3E}">
        <p14:creationId xmlns:p14="http://schemas.microsoft.com/office/powerpoint/2010/main" val="1910075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28CDD3-C914-4911-9925-8047BA450E36}"/>
              </a:ext>
            </a:extLst>
          </p:cNvPr>
          <p:cNvSpPr>
            <a:spLocks noGrp="1"/>
          </p:cNvSpPr>
          <p:nvPr>
            <p:ph idx="1"/>
          </p:nvPr>
        </p:nvSpPr>
        <p:spPr>
          <a:xfrm>
            <a:off x="457200" y="990600"/>
            <a:ext cx="8229600" cy="4953000"/>
          </a:xfrm>
        </p:spPr>
        <p:txBody>
          <a:bodyPr>
            <a:normAutofit fontScale="85000" lnSpcReduction="10000"/>
          </a:bodyPr>
          <a:lstStyle/>
          <a:p>
            <a:r>
              <a:rPr lang="en-US" sz="2800" dirty="0"/>
              <a:t>Under 38 CFR 3.321 (b)(1) entitlement to an extra-schedular evaluation should be considered when:</a:t>
            </a:r>
          </a:p>
          <a:p>
            <a:pPr lvl="1"/>
            <a:r>
              <a:rPr lang="en-US" sz="2400" dirty="0"/>
              <a:t>The issue is expressly raised by the Veteran or</a:t>
            </a:r>
          </a:p>
          <a:p>
            <a:pPr lvl="1"/>
            <a:r>
              <a:rPr lang="en-US" sz="2400" dirty="0"/>
              <a:t>There is evidence of exceptional or unusual circumstances indicating that the rating schedule may be inadequate to compensate for the average impairment of earning capacity due to disability   </a:t>
            </a:r>
          </a:p>
          <a:p>
            <a:r>
              <a:rPr lang="en-US" sz="2800" dirty="0"/>
              <a:t>Under 38 CFR 4.16(b) entitlement to an extra-schedular evaluation should be considered when:</a:t>
            </a:r>
          </a:p>
          <a:p>
            <a:pPr lvl="1"/>
            <a:r>
              <a:rPr lang="en-US" sz="2400" dirty="0"/>
              <a:t>There is evidence that the Veteran may be unable to secure substantially gainful occupation because of an SC disability</a:t>
            </a:r>
          </a:p>
          <a:p>
            <a:pPr>
              <a:buFont typeface="Arial" panose="020B0604020202020204" pitchFamily="34" charset="0"/>
              <a:buChar char="•"/>
            </a:pPr>
            <a:r>
              <a:rPr lang="en-US" sz="2800" dirty="0"/>
              <a:t>Only the Director of the Compensation Service (214D) may approve extra-schedular evaluations in compensation claims</a:t>
            </a:r>
          </a:p>
          <a:p>
            <a:pPr marL="0" indent="0">
              <a:buNone/>
            </a:pPr>
            <a:endParaRPr lang="en-US" sz="2800" dirty="0"/>
          </a:p>
          <a:p>
            <a:pPr marL="0" indent="0">
              <a:buNone/>
            </a:pPr>
            <a:r>
              <a:rPr lang="en-US" sz="2800" dirty="0"/>
              <a:t> </a:t>
            </a:r>
            <a:r>
              <a:rPr lang="en-US" sz="1900" dirty="0"/>
              <a:t>SOURCE: M21-1 Part III, Subpart iv , Chapter 6, Section  B</a:t>
            </a:r>
          </a:p>
        </p:txBody>
      </p:sp>
      <p:sp>
        <p:nvSpPr>
          <p:cNvPr id="6" name="Slide Number Placeholder 5"/>
          <p:cNvSpPr>
            <a:spLocks noGrp="1"/>
          </p:cNvSpPr>
          <p:nvPr>
            <p:ph type="sldNum" sz="quarter" idx="12"/>
          </p:nvPr>
        </p:nvSpPr>
        <p:spPr/>
        <p:txBody>
          <a:bodyPr/>
          <a:lstStyle/>
          <a:p>
            <a:fld id="{04F7EA0F-F264-4DBA-8450-109ED0C85B89}" type="slidenum">
              <a:rPr lang="en-US" smtClean="0"/>
              <a:t>20</a:t>
            </a:fld>
            <a:endParaRPr lang="en-US" dirty="0"/>
          </a:p>
        </p:txBody>
      </p:sp>
      <p:sp>
        <p:nvSpPr>
          <p:cNvPr id="2" name="Title 1"/>
          <p:cNvSpPr>
            <a:spLocks noGrp="1"/>
          </p:cNvSpPr>
          <p:nvPr>
            <p:ph type="title"/>
          </p:nvPr>
        </p:nvSpPr>
        <p:spPr/>
        <p:txBody>
          <a:bodyPr>
            <a:normAutofit fontScale="90000"/>
          </a:bodyPr>
          <a:lstStyle/>
          <a:p>
            <a:r>
              <a:rPr lang="en-US" dirty="0"/>
              <a:t>Extra Schedular Consideration</a:t>
            </a:r>
          </a:p>
        </p:txBody>
      </p:sp>
    </p:spTree>
    <p:extLst>
      <p:ext uri="{BB962C8B-B14F-4D97-AF65-F5344CB8AC3E}">
        <p14:creationId xmlns:p14="http://schemas.microsoft.com/office/powerpoint/2010/main" val="2277746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BFEA5A-318E-4E04-AB6C-41105E6F304D}"/>
              </a:ext>
            </a:extLst>
          </p:cNvPr>
          <p:cNvSpPr>
            <a:spLocks noGrp="1"/>
          </p:cNvSpPr>
          <p:nvPr>
            <p:ph idx="1"/>
          </p:nvPr>
        </p:nvSpPr>
        <p:spPr>
          <a:xfrm>
            <a:off x="457200" y="876300"/>
            <a:ext cx="8229600" cy="5105400"/>
          </a:xfrm>
        </p:spPr>
        <p:txBody>
          <a:bodyPr>
            <a:normAutofit fontScale="85000" lnSpcReduction="10000"/>
          </a:bodyPr>
          <a:lstStyle/>
          <a:p>
            <a:r>
              <a:rPr lang="en-US" dirty="0"/>
              <a:t>Rework Requests</a:t>
            </a:r>
          </a:p>
          <a:p>
            <a:pPr lvl="1"/>
            <a:r>
              <a:rPr lang="en-US" dirty="0"/>
              <a:t>Are for instances where the examination results are missing information that </a:t>
            </a:r>
            <a:r>
              <a:rPr lang="en-US" u="sng" dirty="0"/>
              <a:t>was included/requested</a:t>
            </a:r>
            <a:r>
              <a:rPr lang="en-US" dirty="0"/>
              <a:t> on the original ESR (Inadequate/insufficient)</a:t>
            </a:r>
          </a:p>
          <a:p>
            <a:pPr lvl="1"/>
            <a:r>
              <a:rPr lang="en-US" dirty="0"/>
              <a:t>If not on original ESR a new DBQ/medical opinion is required</a:t>
            </a:r>
          </a:p>
          <a:p>
            <a:r>
              <a:rPr lang="en-US" dirty="0"/>
              <a:t>Do not contact Vendors for appointment or scheduling information</a:t>
            </a:r>
          </a:p>
          <a:p>
            <a:r>
              <a:rPr lang="en-US" dirty="0"/>
              <a:t>Do not add DBQ’s or medical opinions to the Special Instructions block after an ESR is submitted</a:t>
            </a:r>
          </a:p>
          <a:p>
            <a:r>
              <a:rPr lang="en-US" dirty="0"/>
              <a:t>Any missed appointments, ACE telephone calls or Tele C&amp;P exams should be attributed to COVID19 and NOT be rated as a “No Show”</a:t>
            </a:r>
          </a:p>
          <a:p>
            <a:endParaRPr lang="en-US" dirty="0"/>
          </a:p>
          <a:p>
            <a:endParaRPr lang="en-US" dirty="0"/>
          </a:p>
        </p:txBody>
      </p:sp>
      <p:sp>
        <p:nvSpPr>
          <p:cNvPr id="3" name="Slide Number Placeholder 2">
            <a:extLst>
              <a:ext uri="{FF2B5EF4-FFF2-40B4-BE49-F238E27FC236}">
                <a16:creationId xmlns:a16="http://schemas.microsoft.com/office/drawing/2014/main" id="{C252EBA9-6A16-482B-AE90-758AD69488E1}"/>
              </a:ext>
            </a:extLst>
          </p:cNvPr>
          <p:cNvSpPr>
            <a:spLocks noGrp="1"/>
          </p:cNvSpPr>
          <p:nvPr>
            <p:ph type="sldNum" sz="quarter" idx="12"/>
          </p:nvPr>
        </p:nvSpPr>
        <p:spPr/>
        <p:txBody>
          <a:bodyPr/>
          <a:lstStyle/>
          <a:p>
            <a:fld id="{D983F1FA-211D-3044-9E35-958DFBC26156}" type="slidenum">
              <a:rPr lang="en-US" smtClean="0">
                <a:solidFill>
                  <a:prstClr val="white"/>
                </a:solidFill>
              </a:rPr>
              <a:pPr/>
              <a:t>21</a:t>
            </a:fld>
            <a:endParaRPr lang="en-US" dirty="0">
              <a:solidFill>
                <a:prstClr val="white"/>
              </a:solidFill>
            </a:endParaRPr>
          </a:p>
        </p:txBody>
      </p:sp>
      <p:sp>
        <p:nvSpPr>
          <p:cNvPr id="4" name="Title 3">
            <a:extLst>
              <a:ext uri="{FF2B5EF4-FFF2-40B4-BE49-F238E27FC236}">
                <a16:creationId xmlns:a16="http://schemas.microsoft.com/office/drawing/2014/main" id="{72310AD4-1899-46C7-B445-4DEF5055B85B}"/>
              </a:ext>
            </a:extLst>
          </p:cNvPr>
          <p:cNvSpPr>
            <a:spLocks noGrp="1"/>
          </p:cNvSpPr>
          <p:nvPr>
            <p:ph type="title"/>
          </p:nvPr>
        </p:nvSpPr>
        <p:spPr/>
        <p:txBody>
          <a:bodyPr>
            <a:normAutofit fontScale="90000"/>
          </a:bodyPr>
          <a:lstStyle/>
          <a:p>
            <a:r>
              <a:rPr lang="en-US" dirty="0"/>
              <a:t>Reminders</a:t>
            </a:r>
          </a:p>
        </p:txBody>
      </p:sp>
    </p:spTree>
    <p:extLst>
      <p:ext uri="{BB962C8B-B14F-4D97-AF65-F5344CB8AC3E}">
        <p14:creationId xmlns:p14="http://schemas.microsoft.com/office/powerpoint/2010/main" val="3483063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Contract Exam Resources</a:t>
            </a:r>
          </a:p>
        </p:txBody>
      </p:sp>
      <p:sp>
        <p:nvSpPr>
          <p:cNvPr id="6" name="Slide Number Placeholder 5"/>
          <p:cNvSpPr>
            <a:spLocks noGrp="1"/>
          </p:cNvSpPr>
          <p:nvPr>
            <p:ph type="sldNum" sz="quarter" idx="12"/>
          </p:nvPr>
        </p:nvSpPr>
        <p:spPr/>
        <p:txBody>
          <a:bodyPr/>
          <a:lstStyle/>
          <a:p>
            <a:fld id="{04F7EA0F-F264-4DBA-8450-109ED0C85B89}" type="slidenum">
              <a:rPr lang="en-US" smtClean="0"/>
              <a:t>22</a:t>
            </a:fld>
            <a:endParaRPr lang="en-US" dirty="0"/>
          </a:p>
        </p:txBody>
      </p:sp>
      <p:sp>
        <p:nvSpPr>
          <p:cNvPr id="3" name="TextBox 2">
            <a:extLst>
              <a:ext uri="{FF2B5EF4-FFF2-40B4-BE49-F238E27FC236}">
                <a16:creationId xmlns:a16="http://schemas.microsoft.com/office/drawing/2014/main" id="{FAF12F8F-3C53-4B42-97F1-4FEA01D37740}"/>
              </a:ext>
            </a:extLst>
          </p:cNvPr>
          <p:cNvSpPr txBox="1"/>
          <p:nvPr/>
        </p:nvSpPr>
        <p:spPr>
          <a:xfrm>
            <a:off x="457200" y="762000"/>
            <a:ext cx="8534400" cy="5139869"/>
          </a:xfrm>
          <a:prstGeom prst="rect">
            <a:avLst/>
          </a:prstGeom>
          <a:noFill/>
        </p:spPr>
        <p:txBody>
          <a:bodyPr wrap="square" rtlCol="0">
            <a:spAutoFit/>
          </a:bodyPr>
          <a:lstStyle/>
          <a:p>
            <a:pPr lvl="0"/>
            <a:endParaRPr lang="en-US" sz="1000" dirty="0"/>
          </a:p>
          <a:p>
            <a:pPr lvl="0"/>
            <a:r>
              <a:rPr lang="en-US" sz="2000" u="sng" dirty="0"/>
              <a:t>Your VA Claim Exam</a:t>
            </a:r>
          </a:p>
          <a:p>
            <a:pPr lvl="0"/>
            <a:r>
              <a:rPr lang="fr-FR" sz="2000" u="sng" dirty="0">
                <a:solidFill>
                  <a:schemeClr val="accent2">
                    <a:lumMod val="75000"/>
                  </a:schemeClr>
                </a:solidFill>
                <a:hlinkClick r:id="rId3">
                  <a:extLst>
                    <a:ext uri="{A12FA001-AC4F-418D-AE19-62706E023703}">
                      <ahyp:hlinkClr xmlns:ahyp="http://schemas.microsoft.com/office/drawing/2018/hyperlinkcolor" val="tx"/>
                    </a:ext>
                  </a:extLst>
                </a:hlinkClick>
              </a:rPr>
              <a:t>VA claim (</a:t>
            </a:r>
            <a:r>
              <a:rPr lang="fr-FR" sz="2000" u="sng" dirty="0" err="1">
                <a:solidFill>
                  <a:schemeClr val="accent2">
                    <a:lumMod val="75000"/>
                  </a:schemeClr>
                </a:solidFill>
                <a:hlinkClick r:id="rId3">
                  <a:extLst>
                    <a:ext uri="{A12FA001-AC4F-418D-AE19-62706E023703}">
                      <ahyp:hlinkClr xmlns:ahyp="http://schemas.microsoft.com/office/drawing/2018/hyperlinkcolor" val="tx"/>
                    </a:ext>
                  </a:extLst>
                </a:hlinkClick>
              </a:rPr>
              <a:t>C&amp;p</a:t>
            </a:r>
            <a:r>
              <a:rPr lang="fr-FR" sz="2000" u="sng" dirty="0">
                <a:solidFill>
                  <a:schemeClr val="accent2">
                    <a:lumMod val="75000"/>
                  </a:schemeClr>
                </a:solidFill>
                <a:hlinkClick r:id="rId3">
                  <a:extLst>
                    <a:ext uri="{A12FA001-AC4F-418D-AE19-62706E023703}">
                      <ahyp:hlinkClr xmlns:ahyp="http://schemas.microsoft.com/office/drawing/2018/hyperlinkcolor" val="tx"/>
                    </a:ext>
                  </a:extLst>
                </a:hlinkClick>
              </a:rPr>
              <a:t>) exam</a:t>
            </a:r>
            <a:endParaRPr lang="en-US" sz="2000" u="sng" dirty="0">
              <a:solidFill>
                <a:schemeClr val="accent2">
                  <a:lumMod val="75000"/>
                </a:schemeClr>
              </a:solidFill>
            </a:endParaRPr>
          </a:p>
          <a:p>
            <a:pPr lvl="0"/>
            <a:endParaRPr lang="en-US" sz="2000" u="sng" dirty="0"/>
          </a:p>
          <a:p>
            <a:pPr lvl="0"/>
            <a:r>
              <a:rPr lang="en-US" sz="2000" u="sng" dirty="0"/>
              <a:t>Exam FAQ’s  </a:t>
            </a:r>
          </a:p>
          <a:p>
            <a:pPr lvl="0"/>
            <a:r>
              <a:rPr lang="en-US" sz="2000" dirty="0">
                <a:solidFill>
                  <a:schemeClr val="accent2">
                    <a:lumMod val="75000"/>
                  </a:schemeClr>
                </a:solidFill>
                <a:hlinkClick r:id="rId4">
                  <a:extLst>
                    <a:ext uri="{A12FA001-AC4F-418D-AE19-62706E023703}">
                      <ahyp:hlinkClr xmlns:ahyp="http://schemas.microsoft.com/office/drawing/2018/hyperlinkcolor" val="tx"/>
                    </a:ext>
                  </a:extLst>
                </a:hlinkClick>
              </a:rPr>
              <a:t>Mandatory Contract Exam Staff FAQS</a:t>
            </a:r>
            <a:endParaRPr lang="en-US" sz="2000" dirty="0">
              <a:solidFill>
                <a:schemeClr val="accent2">
                  <a:lumMod val="75000"/>
                </a:schemeClr>
              </a:solidFill>
            </a:endParaRPr>
          </a:p>
          <a:p>
            <a:pPr lvl="0"/>
            <a:endParaRPr lang="en-US" sz="2000" dirty="0"/>
          </a:p>
          <a:p>
            <a:pPr lvl="0"/>
            <a:r>
              <a:rPr lang="en-US" sz="2000" u="sng" dirty="0"/>
              <a:t>COVID-19 Information Page</a:t>
            </a:r>
          </a:p>
          <a:p>
            <a:pPr lvl="0"/>
            <a:r>
              <a:rPr lang="en-US" sz="2000" dirty="0">
                <a:solidFill>
                  <a:schemeClr val="accent2">
                    <a:lumMod val="75000"/>
                  </a:schemeClr>
                </a:solidFill>
                <a:hlinkClick r:id="rId5">
                  <a:extLst>
                    <a:ext uri="{A12FA001-AC4F-418D-AE19-62706E023703}">
                      <ahyp:hlinkClr xmlns:ahyp="http://schemas.microsoft.com/office/drawing/2018/hyperlinkcolor" val="tx"/>
                    </a:ext>
                  </a:extLst>
                </a:hlinkClick>
              </a:rPr>
              <a:t>Novel Coronavirus Disease (COVID-19) Operational Information Page</a:t>
            </a:r>
            <a:endParaRPr lang="en-US" sz="2000" dirty="0">
              <a:solidFill>
                <a:schemeClr val="accent2">
                  <a:lumMod val="75000"/>
                </a:schemeClr>
              </a:solidFill>
            </a:endParaRPr>
          </a:p>
          <a:p>
            <a:pPr lvl="0"/>
            <a:endParaRPr lang="en-US" sz="2000" dirty="0"/>
          </a:p>
          <a:p>
            <a:r>
              <a:rPr lang="en-US" sz="2000" u="sng" dirty="0"/>
              <a:t>VBMS EMS</a:t>
            </a:r>
          </a:p>
          <a:p>
            <a:r>
              <a:rPr lang="en-US" sz="2000" u="sng" dirty="0">
                <a:solidFill>
                  <a:schemeClr val="accent2">
                    <a:lumMod val="75000"/>
                  </a:schemeClr>
                </a:solidFill>
                <a:hlinkClick r:id="rId6">
                  <a:extLst>
                    <a:ext uri="{A12FA001-AC4F-418D-AE19-62706E023703}">
                      <ahyp:hlinkClr xmlns:ahyp="http://schemas.microsoft.com/office/drawing/2018/hyperlinkcolor" val="tx"/>
                    </a:ext>
                  </a:extLst>
                </a:hlinkClick>
              </a:rPr>
              <a:t>VBMS EMS Information</a:t>
            </a:r>
            <a:r>
              <a:rPr lang="en-US" sz="2000" u="sng" dirty="0">
                <a:solidFill>
                  <a:schemeClr val="accent2">
                    <a:lumMod val="75000"/>
                  </a:schemeClr>
                </a:solidFill>
              </a:rPr>
              <a:t> </a:t>
            </a:r>
          </a:p>
          <a:p>
            <a:r>
              <a:rPr lang="en-US" sz="2000" u="sng" dirty="0">
                <a:solidFill>
                  <a:schemeClr val="accent2">
                    <a:lumMod val="75000"/>
                  </a:schemeClr>
                </a:solidFill>
                <a:hlinkClick r:id="rId7">
                  <a:extLst>
                    <a:ext uri="{A12FA001-AC4F-418D-AE19-62706E023703}">
                      <ahyp:hlinkClr xmlns:ahyp="http://schemas.microsoft.com/office/drawing/2018/hyperlinkcolor" val="tx"/>
                    </a:ext>
                  </a:extLst>
                </a:hlinkClick>
              </a:rPr>
              <a:t>Decision Tree for Examination Clarification and Correction</a:t>
            </a:r>
            <a:endParaRPr lang="en-US" sz="2000" u="sng" dirty="0">
              <a:solidFill>
                <a:schemeClr val="accent2">
                  <a:lumMod val="75000"/>
                </a:schemeClr>
              </a:solidFill>
            </a:endParaRPr>
          </a:p>
          <a:p>
            <a:endParaRPr lang="en-US" sz="2000" u="sng" dirty="0"/>
          </a:p>
          <a:p>
            <a:r>
              <a:rPr lang="en-US" sz="2000" u="sng" dirty="0"/>
              <a:t>Contract Exam Inquiries</a:t>
            </a:r>
          </a:p>
          <a:p>
            <a:pPr lvl="0"/>
            <a:r>
              <a:rPr lang="en-US" sz="2000" u="sng" dirty="0">
                <a:solidFill>
                  <a:schemeClr val="accent2">
                    <a:lumMod val="75000"/>
                  </a:schemeClr>
                </a:solidFill>
                <a:hlinkClick r:id="rId8">
                  <a:extLst>
                    <a:ext uri="{A12FA001-AC4F-418D-AE19-62706E023703}">
                      <ahyp:hlinkClr xmlns:ahyp="http://schemas.microsoft.com/office/drawing/2018/hyperlinkcolor" val="tx"/>
                    </a:ext>
                  </a:extLst>
                </a:hlinkClick>
              </a:rPr>
              <a:t>Contract Exam Inquiry Protocol Job Aid </a:t>
            </a:r>
            <a:endParaRPr lang="en-US" sz="2000" u="sng" dirty="0">
              <a:solidFill>
                <a:schemeClr val="accent2">
                  <a:lumMod val="75000"/>
                </a:schemeClr>
              </a:solidFill>
            </a:endParaRPr>
          </a:p>
          <a:p>
            <a:pPr lvl="0"/>
            <a:endParaRPr lang="en-US" u="sng" dirty="0"/>
          </a:p>
        </p:txBody>
      </p:sp>
    </p:spTree>
    <p:extLst>
      <p:ext uri="{BB962C8B-B14F-4D97-AF65-F5344CB8AC3E}">
        <p14:creationId xmlns:p14="http://schemas.microsoft.com/office/powerpoint/2010/main" val="3026964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a:t>
            </a:r>
          </a:p>
        </p:txBody>
      </p:sp>
      <p:sp>
        <p:nvSpPr>
          <p:cNvPr id="6" name="Slide Number Placeholder 5"/>
          <p:cNvSpPr>
            <a:spLocks noGrp="1"/>
          </p:cNvSpPr>
          <p:nvPr>
            <p:ph type="sldNum" sz="quarter" idx="12"/>
          </p:nvPr>
        </p:nvSpPr>
        <p:spPr/>
        <p:txBody>
          <a:bodyPr/>
          <a:lstStyle/>
          <a:p>
            <a:fld id="{04F7EA0F-F264-4DBA-8450-109ED0C85B89}" type="slidenum">
              <a:rPr lang="en-US" smtClean="0"/>
              <a:t>23</a:t>
            </a:fld>
            <a:endParaRPr lang="en-US" dirty="0"/>
          </a:p>
        </p:txBody>
      </p:sp>
      <p:pic>
        <p:nvPicPr>
          <p:cNvPr id="5" name="Picture 2" descr="C:\Users\ACDJDETT\AppData\Local\Microsoft\Windows\Temporary Internet Files\Content.IE5\XHSW115S\question-mark[1].png">
            <a:extLst>
              <a:ext uri="{FF2B5EF4-FFF2-40B4-BE49-F238E27FC236}">
                <a16:creationId xmlns:a16="http://schemas.microsoft.com/office/drawing/2014/main" id="{75F5A402-0233-46B1-B82B-F98D78D4F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838200"/>
            <a:ext cx="4870450" cy="498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72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68D47D-4BB4-477F-8CF0-35EB517D73A7}"/>
              </a:ext>
            </a:extLst>
          </p:cNvPr>
          <p:cNvSpPr>
            <a:spLocks noGrp="1"/>
          </p:cNvSpPr>
          <p:nvPr>
            <p:ph idx="1"/>
          </p:nvPr>
        </p:nvSpPr>
        <p:spPr>
          <a:xfrm>
            <a:off x="457200" y="990600"/>
            <a:ext cx="8229600" cy="4876800"/>
          </a:xfrm>
        </p:spPr>
        <p:txBody>
          <a:bodyPr>
            <a:normAutofit fontScale="92500" lnSpcReduction="10000"/>
          </a:bodyPr>
          <a:lstStyle/>
          <a:p>
            <a:r>
              <a:rPr lang="en-US" dirty="0"/>
              <a:t>A TMS number will be assigned to EL calls </a:t>
            </a:r>
          </a:p>
          <a:p>
            <a:r>
              <a:rPr lang="en-US" dirty="0"/>
              <a:t>A recording of the call, slide deck and attachments will be available</a:t>
            </a:r>
          </a:p>
          <a:p>
            <a:r>
              <a:rPr lang="en-US" dirty="0"/>
              <a:t>Questions typed into the chat box will be shown along with the answer that was provided</a:t>
            </a:r>
          </a:p>
          <a:p>
            <a:r>
              <a:rPr lang="en-US" dirty="0"/>
              <a:t>Will be available during the week following the call</a:t>
            </a:r>
          </a:p>
          <a:p>
            <a:r>
              <a:rPr lang="en-US" dirty="0"/>
              <a:t>This is not considered mandatory training</a:t>
            </a:r>
          </a:p>
          <a:p>
            <a:r>
              <a:rPr lang="en-US" dirty="0"/>
              <a:t>A new Exam Liaison site to replace Pulse will be online in the near future</a:t>
            </a:r>
          </a:p>
        </p:txBody>
      </p:sp>
      <p:sp>
        <p:nvSpPr>
          <p:cNvPr id="3" name="Slide Number Placeholder 2">
            <a:extLst>
              <a:ext uri="{FF2B5EF4-FFF2-40B4-BE49-F238E27FC236}">
                <a16:creationId xmlns:a16="http://schemas.microsoft.com/office/drawing/2014/main" id="{140666AC-BFC8-4F93-A73E-491A7D512664}"/>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4" name="Title 3">
            <a:extLst>
              <a:ext uri="{FF2B5EF4-FFF2-40B4-BE49-F238E27FC236}">
                <a16:creationId xmlns:a16="http://schemas.microsoft.com/office/drawing/2014/main" id="{F4065929-1A9D-487D-8A63-836B18B4B504}"/>
              </a:ext>
            </a:extLst>
          </p:cNvPr>
          <p:cNvSpPr>
            <a:spLocks noGrp="1"/>
          </p:cNvSpPr>
          <p:nvPr>
            <p:ph type="title"/>
          </p:nvPr>
        </p:nvSpPr>
        <p:spPr/>
        <p:txBody>
          <a:bodyPr>
            <a:normAutofit fontScale="90000"/>
          </a:bodyPr>
          <a:lstStyle/>
          <a:p>
            <a:r>
              <a:rPr lang="en-US" dirty="0"/>
              <a:t>TMS Number for EL Call</a:t>
            </a:r>
          </a:p>
        </p:txBody>
      </p:sp>
    </p:spTree>
    <p:extLst>
      <p:ext uri="{BB962C8B-B14F-4D97-AF65-F5344CB8AC3E}">
        <p14:creationId xmlns:p14="http://schemas.microsoft.com/office/powerpoint/2010/main" val="1727293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655BF0-EC83-4AD7-9576-7C906F35CB49}"/>
              </a:ext>
            </a:extLst>
          </p:cNvPr>
          <p:cNvSpPr>
            <a:spLocks noGrp="1"/>
          </p:cNvSpPr>
          <p:nvPr>
            <p:ph idx="1"/>
          </p:nvPr>
        </p:nvSpPr>
        <p:spPr>
          <a:xfrm>
            <a:off x="457200" y="762000"/>
            <a:ext cx="8229600" cy="5257800"/>
          </a:xfrm>
        </p:spPr>
        <p:txBody>
          <a:bodyPr>
            <a:normAutofit fontScale="70000" lnSpcReduction="20000"/>
          </a:bodyPr>
          <a:lstStyle/>
          <a:p>
            <a:endParaRPr lang="en-US" dirty="0"/>
          </a:p>
          <a:p>
            <a:r>
              <a:rPr lang="en-US" sz="3400" dirty="0"/>
              <a:t>ERRA reflects VHA facilities that are doing </a:t>
            </a:r>
            <a:r>
              <a:rPr lang="en-US" sz="3400" u="sng" dirty="0"/>
              <a:t>ACE and Tele C&amp;P exams only</a:t>
            </a:r>
          </a:p>
          <a:p>
            <a:pPr lvl="1"/>
            <a:r>
              <a:rPr lang="en-US" sz="3400" dirty="0"/>
              <a:t>78 VHA locations across all VISN’s supporting C&amp;P</a:t>
            </a:r>
          </a:p>
          <a:p>
            <a:r>
              <a:rPr lang="en-US" sz="3400" dirty="0"/>
              <a:t>VHA has not yet officially resumed in-person C&amp;P examinations at this time</a:t>
            </a:r>
          </a:p>
          <a:p>
            <a:r>
              <a:rPr lang="en-US" sz="3400" dirty="0"/>
              <a:t>All eligible exams should be sent to VHA unless specifically excluded from ACE/Tele C&amp;P process</a:t>
            </a:r>
          </a:p>
          <a:p>
            <a:pPr lvl="1"/>
            <a:r>
              <a:rPr lang="en-US" sz="3400" dirty="0"/>
              <a:t>If the necessary DBQ is showing as disabled at the </a:t>
            </a:r>
            <a:r>
              <a:rPr lang="en-US" sz="3400" u="sng" dirty="0"/>
              <a:t>closest</a:t>
            </a:r>
            <a:r>
              <a:rPr lang="en-US" sz="3400" dirty="0"/>
              <a:t> VAMC send the request to MDE Vendors</a:t>
            </a:r>
          </a:p>
          <a:p>
            <a:r>
              <a:rPr lang="en-US" sz="3400" dirty="0"/>
              <a:t>VHA will cancel the request if they determine an in-person exam is required, must be re-requested with a vendor</a:t>
            </a:r>
          </a:p>
          <a:p>
            <a:r>
              <a:rPr lang="en-US" sz="3400" dirty="0"/>
              <a:t>ALL BDD/IDES exams must be request through EMS</a:t>
            </a:r>
          </a:p>
          <a:p>
            <a:pPr lvl="1"/>
            <a:r>
              <a:rPr lang="en-US" sz="3400" dirty="0"/>
              <a:t>ERRA use not applicable to BDD/IDES only </a:t>
            </a:r>
            <a:r>
              <a:rPr lang="en-US" dirty="0"/>
              <a:t>	</a:t>
            </a:r>
          </a:p>
          <a:p>
            <a:pPr marL="0" indent="0">
              <a:buNone/>
            </a:pPr>
            <a:endParaRPr lang="en-US" dirty="0"/>
          </a:p>
        </p:txBody>
      </p:sp>
      <p:sp>
        <p:nvSpPr>
          <p:cNvPr id="3" name="Slide Number Placeholder 2">
            <a:extLst>
              <a:ext uri="{FF2B5EF4-FFF2-40B4-BE49-F238E27FC236}">
                <a16:creationId xmlns:a16="http://schemas.microsoft.com/office/drawing/2014/main" id="{0F821FD7-AAB2-4501-AFA5-28B66D203CA0}"/>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
        <p:nvSpPr>
          <p:cNvPr id="4" name="Title 3">
            <a:extLst>
              <a:ext uri="{FF2B5EF4-FFF2-40B4-BE49-F238E27FC236}">
                <a16:creationId xmlns:a16="http://schemas.microsoft.com/office/drawing/2014/main" id="{E9C63F96-0E19-4C80-B050-C44CC9D697FD}"/>
              </a:ext>
            </a:extLst>
          </p:cNvPr>
          <p:cNvSpPr>
            <a:spLocks noGrp="1"/>
          </p:cNvSpPr>
          <p:nvPr>
            <p:ph type="title"/>
          </p:nvPr>
        </p:nvSpPr>
        <p:spPr/>
        <p:txBody>
          <a:bodyPr>
            <a:normAutofit fontScale="90000"/>
          </a:bodyPr>
          <a:lstStyle/>
          <a:p>
            <a:r>
              <a:rPr lang="en-US" dirty="0"/>
              <a:t>ERRA Tool</a:t>
            </a:r>
          </a:p>
        </p:txBody>
      </p:sp>
    </p:spTree>
    <p:extLst>
      <p:ext uri="{BB962C8B-B14F-4D97-AF65-F5344CB8AC3E}">
        <p14:creationId xmlns:p14="http://schemas.microsoft.com/office/powerpoint/2010/main" val="299972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2BDE-0CFA-426C-844B-258550A97701}"/>
              </a:ext>
            </a:extLst>
          </p:cNvPr>
          <p:cNvSpPr>
            <a:spLocks noGrp="1"/>
          </p:cNvSpPr>
          <p:nvPr>
            <p:ph type="title"/>
          </p:nvPr>
        </p:nvSpPr>
        <p:spPr>
          <a:xfrm>
            <a:off x="0" y="-76200"/>
            <a:ext cx="9144000" cy="731838"/>
          </a:xfrm>
        </p:spPr>
        <p:txBody>
          <a:bodyPr>
            <a:normAutofit fontScale="90000"/>
          </a:bodyPr>
          <a:lstStyle/>
          <a:p>
            <a:pPr>
              <a:defRPr/>
            </a:pPr>
            <a:r>
              <a:rPr lang="en-US" dirty="0"/>
              <a:t>VHA Cancellation Comments</a:t>
            </a:r>
          </a:p>
        </p:txBody>
      </p:sp>
      <p:sp>
        <p:nvSpPr>
          <p:cNvPr id="25603" name="Slide Number Placeholder 2">
            <a:extLst>
              <a:ext uri="{FF2B5EF4-FFF2-40B4-BE49-F238E27FC236}">
                <a16:creationId xmlns:a16="http://schemas.microsoft.com/office/drawing/2014/main" id="{D24B2498-ACBD-4220-9E9C-863904168D3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B3BF6AD-F6EF-4B7F-8CDE-FFD1AE91A3B7}" type="slidenum">
              <a:rPr lang="en-US" altLang="en-US" sz="1200" smtClean="0">
                <a:solidFill>
                  <a:srgbClr val="FFFFFF"/>
                </a:solidFill>
              </a:rPr>
              <a:pPr>
                <a:spcBef>
                  <a:spcPct val="0"/>
                </a:spcBef>
                <a:buFontTx/>
                <a:buNone/>
              </a:pPr>
              <a:t>5</a:t>
            </a:fld>
            <a:endParaRPr lang="en-US" altLang="en-US" sz="1200">
              <a:solidFill>
                <a:srgbClr val="FFFFFF"/>
              </a:solidFill>
            </a:endParaRPr>
          </a:p>
        </p:txBody>
      </p:sp>
      <p:pic>
        <p:nvPicPr>
          <p:cNvPr id="7" name="Picture 6">
            <a:extLst>
              <a:ext uri="{FF2B5EF4-FFF2-40B4-BE49-F238E27FC236}">
                <a16:creationId xmlns:a16="http://schemas.microsoft.com/office/drawing/2014/main" id="{4F2F04F7-67D8-490A-AA6F-62A57E481C8D}"/>
              </a:ext>
            </a:extLst>
          </p:cNvPr>
          <p:cNvPicPr>
            <a:picLocks noChangeAspect="1"/>
          </p:cNvPicPr>
          <p:nvPr/>
        </p:nvPicPr>
        <p:blipFill>
          <a:blip r:embed="rId3"/>
          <a:stretch>
            <a:fillRect/>
          </a:stretch>
        </p:blipFill>
        <p:spPr>
          <a:xfrm>
            <a:off x="1276350" y="1395412"/>
            <a:ext cx="6591300" cy="4067175"/>
          </a:xfrm>
          <a:prstGeom prst="rect">
            <a:avLst/>
          </a:prstGeom>
          <a:ln w="19050">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AE72C0-E735-4BF9-BEFA-D472D44E4968}"/>
              </a:ext>
            </a:extLst>
          </p:cNvPr>
          <p:cNvSpPr>
            <a:spLocks noGrp="1"/>
          </p:cNvSpPr>
          <p:nvPr>
            <p:ph idx="1"/>
          </p:nvPr>
        </p:nvSpPr>
        <p:spPr>
          <a:xfrm>
            <a:off x="457200" y="990600"/>
            <a:ext cx="8229600" cy="5029200"/>
          </a:xfrm>
        </p:spPr>
        <p:txBody>
          <a:bodyPr>
            <a:normAutofit/>
          </a:bodyPr>
          <a:lstStyle/>
          <a:p>
            <a:r>
              <a:rPr lang="en-US" sz="2800" dirty="0"/>
              <a:t>96% of vendor locations now scheduling in-person exams</a:t>
            </a:r>
            <a:endParaRPr lang="en-US" sz="2800" baseline="30000" dirty="0"/>
          </a:p>
          <a:p>
            <a:r>
              <a:rPr lang="en-US" sz="2800" dirty="0"/>
              <a:t>Specific requirements must be met prior to in-person exams taking place</a:t>
            </a:r>
          </a:p>
          <a:p>
            <a:r>
              <a:rPr lang="en-US" sz="2800" dirty="0"/>
              <a:t>Exams requiring the removal of PPE by Veteran or examiner now permissible in 69 CONUS and 1 OCONUS locations, as of 8/11/20</a:t>
            </a:r>
          </a:p>
          <a:p>
            <a:r>
              <a:rPr lang="en-US" sz="2800" dirty="0"/>
              <a:t>Veterans and Service Members within 50/100 miles of these areas eligible for In-person exams</a:t>
            </a:r>
          </a:p>
          <a:p>
            <a:endParaRPr lang="en-US" sz="1600" dirty="0">
              <a:solidFill>
                <a:srgbClr val="0070C0"/>
              </a:solidFill>
              <a:hlinkClick r:id="rId3">
                <a:extLst>
                  <a:ext uri="{A12FA001-AC4F-418D-AE19-62706E023703}">
                    <ahyp:hlinkClr xmlns:ahyp="http://schemas.microsoft.com/office/drawing/2018/hyperlinkcolor" val="tx"/>
                  </a:ext>
                </a:extLst>
              </a:hlinkClick>
            </a:endParaRPr>
          </a:p>
          <a:p>
            <a:endParaRPr lang="en-US" dirty="0"/>
          </a:p>
        </p:txBody>
      </p:sp>
      <p:sp>
        <p:nvSpPr>
          <p:cNvPr id="3" name="Slide Number Placeholder 2">
            <a:extLst>
              <a:ext uri="{FF2B5EF4-FFF2-40B4-BE49-F238E27FC236}">
                <a16:creationId xmlns:a16="http://schemas.microsoft.com/office/drawing/2014/main" id="{824C5285-B0E5-4266-810C-40A2588B904F}"/>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a:extLst>
              <a:ext uri="{FF2B5EF4-FFF2-40B4-BE49-F238E27FC236}">
                <a16:creationId xmlns:a16="http://schemas.microsoft.com/office/drawing/2014/main" id="{5DB7451F-7AF8-4EC7-9DA6-4A639C98E19F}"/>
              </a:ext>
            </a:extLst>
          </p:cNvPr>
          <p:cNvSpPr>
            <a:spLocks noGrp="1"/>
          </p:cNvSpPr>
          <p:nvPr>
            <p:ph type="title"/>
          </p:nvPr>
        </p:nvSpPr>
        <p:spPr/>
        <p:txBody>
          <a:bodyPr>
            <a:normAutofit fontScale="90000"/>
          </a:bodyPr>
          <a:lstStyle/>
          <a:p>
            <a:r>
              <a:rPr lang="en-US" dirty="0"/>
              <a:t>VBA In-Person Exams</a:t>
            </a:r>
          </a:p>
        </p:txBody>
      </p:sp>
    </p:spTree>
    <p:extLst>
      <p:ext uri="{BB962C8B-B14F-4D97-AF65-F5344CB8AC3E}">
        <p14:creationId xmlns:p14="http://schemas.microsoft.com/office/powerpoint/2010/main" val="3679631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7</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3400" dirty="0">
                <a:solidFill>
                  <a:prstClr val="white"/>
                </a:solidFill>
                <a:ea typeface="+mn-ea"/>
                <a:cs typeface="Arial" panose="020B0604020202020204" pitchFamily="34" charset="0"/>
              </a:rPr>
              <a:t>VBA In-person Exams (</a:t>
            </a:r>
            <a:r>
              <a:rPr lang="en-US" sz="3600" dirty="0"/>
              <a:t>cont.</a:t>
            </a:r>
            <a:r>
              <a:rPr lang="en-US" sz="3400" dirty="0">
                <a:solidFill>
                  <a:prstClr val="white"/>
                </a:solidFill>
                <a:ea typeface="+mn-ea"/>
                <a:cs typeface="Arial" panose="020B0604020202020204" pitchFamily="34" charset="0"/>
              </a:rPr>
              <a:t>)</a:t>
            </a:r>
            <a:endParaRPr lang="en-US" sz="3400" dirty="0"/>
          </a:p>
        </p:txBody>
      </p:sp>
      <p:sp>
        <p:nvSpPr>
          <p:cNvPr id="2" name="TextBox 1">
            <a:extLst>
              <a:ext uri="{FF2B5EF4-FFF2-40B4-BE49-F238E27FC236}">
                <a16:creationId xmlns:a16="http://schemas.microsoft.com/office/drawing/2014/main" id="{F5091473-14B6-4D1B-9D81-A9811BBA7D5C}"/>
              </a:ext>
            </a:extLst>
          </p:cNvPr>
          <p:cNvSpPr txBox="1"/>
          <p:nvPr/>
        </p:nvSpPr>
        <p:spPr>
          <a:xfrm>
            <a:off x="609600" y="959406"/>
            <a:ext cx="8077200"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Currently, most “open” areas still in Phase I </a:t>
            </a:r>
          </a:p>
          <a:p>
            <a:pPr marL="342900" indent="-342900">
              <a:buFont typeface="Arial" panose="020B0604020202020204" pitchFamily="34" charset="0"/>
              <a:buChar char="•"/>
            </a:pPr>
            <a:r>
              <a:rPr lang="en-US" sz="2400" dirty="0"/>
              <a:t>VBA will continue work with VHA to assess move to Phase 2 and Phase 3 in all areas</a:t>
            </a:r>
          </a:p>
          <a:p>
            <a:pPr marL="342900" indent="-342900">
              <a:buFont typeface="Arial" panose="020B0604020202020204" pitchFamily="34" charset="0"/>
              <a:buChar char="•"/>
            </a:pPr>
            <a:r>
              <a:rPr lang="en-US" sz="2400" dirty="0"/>
              <a:t>Move to Phase 2/3 only permitted when there is sustained reduction in COVID-19 cases and is based on VHA recommendations</a:t>
            </a:r>
          </a:p>
          <a:p>
            <a:r>
              <a:rPr lang="en-US" sz="2400" dirty="0"/>
              <a:t> </a:t>
            </a:r>
          </a:p>
          <a:p>
            <a:pPr marL="800100" lvl="1" indent="-342900">
              <a:buFont typeface="Calibri" panose="020F0502020204030204" pitchFamily="34" charset="0"/>
              <a:buChar char="-"/>
            </a:pPr>
            <a:r>
              <a:rPr lang="en-US" sz="2400" u="sng" dirty="0"/>
              <a:t>Phase 1</a:t>
            </a:r>
            <a:r>
              <a:rPr lang="en-US" sz="2400" dirty="0"/>
              <a:t> – Out-patient C&amp;P examinations can be completed that do not require the removal of PPE</a:t>
            </a:r>
          </a:p>
          <a:p>
            <a:pPr marL="800100" lvl="1" indent="-342900">
              <a:buFont typeface="Calibri" panose="020F0502020204030204" pitchFamily="34" charset="0"/>
              <a:buChar char="-"/>
            </a:pPr>
            <a:r>
              <a:rPr lang="en-US" sz="2400" u="sng" dirty="0"/>
              <a:t>Phase 2</a:t>
            </a:r>
            <a:r>
              <a:rPr lang="en-US" sz="2400" dirty="0"/>
              <a:t> – Out-patient and in-patient C&amp;P examinations can be completed that do not require the removal of PPE</a:t>
            </a:r>
          </a:p>
          <a:p>
            <a:pPr marL="800100" lvl="1" indent="-342900">
              <a:buFont typeface="Calibri" panose="020F0502020204030204" pitchFamily="34" charset="0"/>
              <a:buChar char="-"/>
            </a:pPr>
            <a:r>
              <a:rPr lang="en-US" sz="2400" u="sng" dirty="0"/>
              <a:t>Phase 3</a:t>
            </a:r>
            <a:r>
              <a:rPr lang="en-US" sz="2400" dirty="0"/>
              <a:t> – All C&amp;P examinations can be completed</a:t>
            </a:r>
          </a:p>
          <a:p>
            <a:endParaRPr lang="en-US" sz="2400" dirty="0"/>
          </a:p>
        </p:txBody>
      </p:sp>
    </p:spTree>
    <p:extLst>
      <p:ext uri="{BB962C8B-B14F-4D97-AF65-F5344CB8AC3E}">
        <p14:creationId xmlns:p14="http://schemas.microsoft.com/office/powerpoint/2010/main" val="78612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786E40-5CC5-4D60-B05D-44431A89E538}"/>
              </a:ext>
            </a:extLst>
          </p:cNvPr>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dirty="0">
              <a:solidFill>
                <a:prstClr val="white"/>
              </a:solidFill>
            </a:endParaRPr>
          </a:p>
        </p:txBody>
      </p:sp>
      <p:sp>
        <p:nvSpPr>
          <p:cNvPr id="4" name="Title 3">
            <a:extLst>
              <a:ext uri="{FF2B5EF4-FFF2-40B4-BE49-F238E27FC236}">
                <a16:creationId xmlns:a16="http://schemas.microsoft.com/office/drawing/2014/main" id="{4A93F0FA-E9B6-49BE-8E81-21FDEE8E5C54}"/>
              </a:ext>
            </a:extLst>
          </p:cNvPr>
          <p:cNvSpPr>
            <a:spLocks noGrp="1"/>
          </p:cNvSpPr>
          <p:nvPr>
            <p:ph type="title"/>
          </p:nvPr>
        </p:nvSpPr>
        <p:spPr/>
        <p:txBody>
          <a:bodyPr>
            <a:normAutofit fontScale="90000"/>
          </a:bodyPr>
          <a:lstStyle/>
          <a:p>
            <a:r>
              <a:rPr lang="en-US" dirty="0"/>
              <a:t>VBA In-person Exams (cont.)</a:t>
            </a:r>
          </a:p>
        </p:txBody>
      </p:sp>
      <p:sp>
        <p:nvSpPr>
          <p:cNvPr id="6" name="TextBox 5">
            <a:extLst>
              <a:ext uri="{FF2B5EF4-FFF2-40B4-BE49-F238E27FC236}">
                <a16:creationId xmlns:a16="http://schemas.microsoft.com/office/drawing/2014/main" id="{39EB0563-28D4-4A06-B262-C0F122AECD2B}"/>
              </a:ext>
            </a:extLst>
          </p:cNvPr>
          <p:cNvSpPr txBox="1"/>
          <p:nvPr/>
        </p:nvSpPr>
        <p:spPr>
          <a:xfrm>
            <a:off x="1019432" y="5655379"/>
            <a:ext cx="7162800" cy="369332"/>
          </a:xfrm>
          <a:prstGeom prst="rect">
            <a:avLst/>
          </a:prstGeom>
          <a:noFill/>
        </p:spPr>
        <p:txBody>
          <a:bodyPr wrap="square" rtlCol="0">
            <a:spAutoFit/>
          </a:bodyPr>
          <a:lstStyle/>
          <a:p>
            <a:r>
              <a:rPr lang="en-US" dirty="0">
                <a:solidFill>
                  <a:schemeClr val="accent2">
                    <a:lumMod val="75000"/>
                  </a:schemeClr>
                </a:solidFill>
                <a:hlinkClick r:id="rId3">
                  <a:extLst>
                    <a:ext uri="{A12FA001-AC4F-418D-AE19-62706E023703}">
                      <ahyp:hlinkClr xmlns:ahyp="http://schemas.microsoft.com/office/drawing/2018/hyperlinkcolor" val="tx"/>
                    </a:ext>
                  </a:extLst>
                </a:hlinkClick>
              </a:rPr>
              <a:t>https://benefits.va.gov/compensation/claimexam.asp</a:t>
            </a:r>
            <a:endParaRPr lang="en-US" dirty="0">
              <a:solidFill>
                <a:schemeClr val="accent2">
                  <a:lumMod val="75000"/>
                </a:schemeClr>
              </a:solidFill>
            </a:endParaRPr>
          </a:p>
        </p:txBody>
      </p:sp>
      <p:pic>
        <p:nvPicPr>
          <p:cNvPr id="7" name="Content Placeholder 6">
            <a:extLst>
              <a:ext uri="{FF2B5EF4-FFF2-40B4-BE49-F238E27FC236}">
                <a16:creationId xmlns:a16="http://schemas.microsoft.com/office/drawing/2014/main" id="{D4D79E4E-C933-4BA6-8C33-D2389BD027AA}"/>
              </a:ext>
            </a:extLst>
          </p:cNvPr>
          <p:cNvPicPr>
            <a:picLocks noGrp="1" noChangeAspect="1"/>
          </p:cNvPicPr>
          <p:nvPr>
            <p:ph idx="1"/>
          </p:nvPr>
        </p:nvPicPr>
        <p:blipFill>
          <a:blip r:embed="rId4"/>
          <a:stretch>
            <a:fillRect/>
          </a:stretch>
        </p:blipFill>
        <p:spPr>
          <a:xfrm>
            <a:off x="1089283" y="990600"/>
            <a:ext cx="6965433" cy="4525963"/>
          </a:xfrm>
          <a:prstGeom prst="rect">
            <a:avLst/>
          </a:prstGeom>
        </p:spPr>
      </p:pic>
    </p:spTree>
    <p:extLst>
      <p:ext uri="{BB962C8B-B14F-4D97-AF65-F5344CB8AC3E}">
        <p14:creationId xmlns:p14="http://schemas.microsoft.com/office/powerpoint/2010/main" val="2222573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9</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3400" dirty="0">
                <a:solidFill>
                  <a:prstClr val="white"/>
                </a:solidFill>
                <a:ea typeface="+mn-ea"/>
                <a:cs typeface="Arial" panose="020B0604020202020204" pitchFamily="34" charset="0"/>
              </a:rPr>
              <a:t>Allowable Mileage for Contract Examinations</a:t>
            </a:r>
            <a:endParaRPr lang="en-US" sz="3400" dirty="0"/>
          </a:p>
        </p:txBody>
      </p:sp>
      <p:sp>
        <p:nvSpPr>
          <p:cNvPr id="2" name="TextBox 1">
            <a:extLst>
              <a:ext uri="{FF2B5EF4-FFF2-40B4-BE49-F238E27FC236}">
                <a16:creationId xmlns:a16="http://schemas.microsoft.com/office/drawing/2014/main" id="{F5091473-14B6-4D1B-9D81-A9811BBA7D5C}"/>
              </a:ext>
            </a:extLst>
          </p:cNvPr>
          <p:cNvSpPr txBox="1"/>
          <p:nvPr/>
        </p:nvSpPr>
        <p:spPr>
          <a:xfrm>
            <a:off x="533400" y="990600"/>
            <a:ext cx="807720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Veterans/Service members can be scheduled to travel up to 50 miles for general examinations and up to 100 miles one way for a specialty examination</a:t>
            </a:r>
          </a:p>
          <a:p>
            <a:pPr marL="800100" lvl="1" indent="-342900">
              <a:buFont typeface="Calibri" panose="020F0502020204030204" pitchFamily="34" charset="0"/>
              <a:buChar char="-"/>
            </a:pPr>
            <a:r>
              <a:rPr lang="en-US" sz="2400" dirty="0"/>
              <a:t>Veteran must agree to travel any distances in excess of 50/100</a:t>
            </a:r>
          </a:p>
          <a:p>
            <a:pPr marL="285750" indent="-285750">
              <a:buFont typeface="Arial" panose="020B0604020202020204" pitchFamily="34" charset="0"/>
              <a:buChar char="•"/>
            </a:pPr>
            <a:r>
              <a:rPr lang="en-US" sz="2400" dirty="0"/>
              <a:t>Vendors not currently allowed to schedule exams in excess of 50/100, </a:t>
            </a:r>
            <a:r>
              <a:rPr lang="en-US" sz="2400" u="sng" dirty="0"/>
              <a:t>even with Veteran consent</a:t>
            </a:r>
            <a:r>
              <a:rPr lang="en-US" sz="2400" dirty="0"/>
              <a:t>, unless approved in advance by VBA</a:t>
            </a:r>
          </a:p>
          <a:p>
            <a:pPr marL="285750" indent="-285750">
              <a:buFont typeface="Arial" panose="020B0604020202020204" pitchFamily="34" charset="0"/>
              <a:buChar char="•"/>
            </a:pPr>
            <a:r>
              <a:rPr lang="en-US" sz="2400" dirty="0"/>
              <a:t>Vendors must contact VBA for this approval</a:t>
            </a:r>
          </a:p>
          <a:p>
            <a:pPr marL="285750" indent="-285750">
              <a:buFont typeface="Arial" panose="020B0604020202020204" pitchFamily="34" charset="0"/>
              <a:buChar char="•"/>
            </a:pPr>
            <a:r>
              <a:rPr lang="en-US" sz="2400" dirty="0"/>
              <a:t>Regional Offices should not discuss, and are not authorized to approve, excess mileage requests with vendors</a:t>
            </a:r>
          </a:p>
          <a:p>
            <a:pPr marL="800100" lvl="1" indent="-342900">
              <a:buFont typeface="Calibri" panose="020F0502020204030204" pitchFamily="34" charset="0"/>
              <a:buChar char="-"/>
            </a:pPr>
            <a:r>
              <a:rPr lang="en-US" sz="2400" dirty="0"/>
              <a:t>Refer these requests to MDEPO</a:t>
            </a:r>
          </a:p>
          <a:p>
            <a:pPr lvl="1"/>
            <a:endParaRPr lang="en-US" sz="2400" dirty="0"/>
          </a:p>
        </p:txBody>
      </p:sp>
    </p:spTree>
    <p:extLst>
      <p:ext uri="{BB962C8B-B14F-4D97-AF65-F5344CB8AC3E}">
        <p14:creationId xmlns:p14="http://schemas.microsoft.com/office/powerpoint/2010/main" val="566021243"/>
      </p:ext>
    </p:extLst>
  </p:cSld>
  <p:clrMapOvr>
    <a:masterClrMapping/>
  </p:clrMapOvr>
</p:sld>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chooseVA">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ooseVA" id="{009BC223-3D7F-4678-866A-F08A1BC9476E}" vid="{BE51F4E1-01A5-4B76-A4D9-25CDF3E20FA7}"/>
    </a:ext>
  </a:extLst>
</a:theme>
</file>

<file path=ppt/theme/theme8.xml><?xml version="1.0" encoding="utf-8"?>
<a:theme xmlns:a="http://schemas.openxmlformats.org/drawingml/2006/main" name="1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3074A831581345B1F3D6F7D3427800" ma:contentTypeVersion="3" ma:contentTypeDescription="Create a new document." ma:contentTypeScope="" ma:versionID="f6be2b0e3470f4c05325821914bdc8a8">
  <xsd:schema xmlns:xsd="http://www.w3.org/2001/XMLSchema" xmlns:xs="http://www.w3.org/2001/XMLSchema" xmlns:p="http://schemas.microsoft.com/office/2006/metadata/properties" targetNamespace="http://schemas.microsoft.com/office/2006/metadata/properties" ma:root="true" ma:fieldsID="5d93e3dc67cd4a37f71bf2ba17a360c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41FB5B-AAB7-43F8-BCFB-F0AC22CB1470}">
  <ds:schemaRefs>
    <ds:schemaRef ds:uri="http://schemas.microsoft.com/sharepoint/v3/contenttype/forms"/>
  </ds:schemaRefs>
</ds:datastoreItem>
</file>

<file path=customXml/itemProps2.xml><?xml version="1.0" encoding="utf-8"?>
<ds:datastoreItem xmlns:ds="http://schemas.openxmlformats.org/officeDocument/2006/customXml" ds:itemID="{DB4F7490-8154-456E-ABE5-522B27ECEB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993FA49-FC48-493C-94A2-B5BE0B839CF0}">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13977</TotalTime>
  <Words>1693</Words>
  <Application>Microsoft Office PowerPoint</Application>
  <PresentationFormat>On-screen Show (4:3)</PresentationFormat>
  <Paragraphs>227</Paragraphs>
  <Slides>23</Slides>
  <Notes>23</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23</vt:i4>
      </vt:variant>
    </vt:vector>
  </HeadingPairs>
  <TitlesOfParts>
    <vt:vector size="34" baseType="lpstr">
      <vt:lpstr>Arial</vt:lpstr>
      <vt:lpstr>Calibri</vt:lpstr>
      <vt:lpstr>Myriad Pro</vt:lpstr>
      <vt:lpstr>10_Office Theme</vt:lpstr>
      <vt:lpstr>1_Custom Design</vt:lpstr>
      <vt:lpstr>Custom Design</vt:lpstr>
      <vt:lpstr>11_Office Theme</vt:lpstr>
      <vt:lpstr>12_Office Theme</vt:lpstr>
      <vt:lpstr>14_Office Theme</vt:lpstr>
      <vt:lpstr>chooseVA</vt:lpstr>
      <vt:lpstr>13_Office Theme</vt:lpstr>
      <vt:lpstr>Exam Liaison Call</vt:lpstr>
      <vt:lpstr>Agenda</vt:lpstr>
      <vt:lpstr>TMS Number for EL Call</vt:lpstr>
      <vt:lpstr>ERRA Tool</vt:lpstr>
      <vt:lpstr>VHA Cancellation Comments</vt:lpstr>
      <vt:lpstr>VBA In-Person Exams</vt:lpstr>
      <vt:lpstr>PowerPoint Presentation</vt:lpstr>
      <vt:lpstr>VBA In-person Exams (cont.)</vt:lpstr>
      <vt:lpstr>PowerPoint Presentation</vt:lpstr>
      <vt:lpstr>Exam Status Requests</vt:lpstr>
      <vt:lpstr>Vendor Scheduling Requests</vt:lpstr>
      <vt:lpstr>Vendor Cancellation of Appointments</vt:lpstr>
      <vt:lpstr>Vendor Cancellation of Appointments (cont.)</vt:lpstr>
      <vt:lpstr>Special Instructions Needed</vt:lpstr>
      <vt:lpstr>Clarification Requests</vt:lpstr>
      <vt:lpstr>Adding DBQs when Responding to CRs</vt:lpstr>
      <vt:lpstr>ESR “Cloning” Functionality</vt:lpstr>
      <vt:lpstr>ESR “Cloning” Functionality (cont.)</vt:lpstr>
      <vt:lpstr>ESR Status: In-Person/ACE/Tele C&amp;P Exams </vt:lpstr>
      <vt:lpstr>Extra Schedular Consideration</vt:lpstr>
      <vt:lpstr>Reminders</vt:lpstr>
      <vt:lpstr>Contract Exam Resources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Liaison Call PowerPoint Presentation</dc:title>
  <dc:creator>Department of Veterans Affairs, Veterans Benefits Administration, Compensation Service, STAFF</dc:creator>
  <cp:lastModifiedBy>Kathy Poole</cp:lastModifiedBy>
  <cp:revision>387</cp:revision>
  <cp:lastPrinted>2020-01-16T16:49:24Z</cp:lastPrinted>
  <dcterms:created xsi:type="dcterms:W3CDTF">2017-12-21T16:13:31Z</dcterms:created>
  <dcterms:modified xsi:type="dcterms:W3CDTF">2020-08-19T13:56:17Z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0x010100EF3074A831581345B1F3D6F7D3427800</vt:lpwstr>
  </property>
  <property fmtid="{D5CDD505-2E9C-101B-9397-08002B2CF9AE}" pid="3" name="Language">
    <vt:lpwstr>en</vt:lpwstr>
  </property>
  <property fmtid="{D5CDD505-2E9C-101B-9397-08002B2CF9AE}" pid="4" name="Type">
    <vt:lpwstr>Presentation</vt:lpwstr>
  </property>
</Properties>
</file>