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3" r:id="rId5"/>
    <p:sldMasterId id="2147483670" r:id="rId6"/>
  </p:sldMasterIdLst>
  <p:notesMasterIdLst>
    <p:notesMasterId r:id="rId67"/>
  </p:notesMasterIdLst>
  <p:handoutMasterIdLst>
    <p:handoutMasterId r:id="rId68"/>
  </p:handoutMasterIdLst>
  <p:sldIdLst>
    <p:sldId id="285" r:id="rId7"/>
    <p:sldId id="305" r:id="rId8"/>
    <p:sldId id="382" r:id="rId9"/>
    <p:sldId id="371" r:id="rId10"/>
    <p:sldId id="372" r:id="rId11"/>
    <p:sldId id="352" r:id="rId12"/>
    <p:sldId id="381" r:id="rId13"/>
    <p:sldId id="310" r:id="rId14"/>
    <p:sldId id="383" r:id="rId15"/>
    <p:sldId id="384" r:id="rId16"/>
    <p:sldId id="306" r:id="rId17"/>
    <p:sldId id="307" r:id="rId18"/>
    <p:sldId id="339" r:id="rId19"/>
    <p:sldId id="309" r:id="rId20"/>
    <p:sldId id="385" r:id="rId21"/>
    <p:sldId id="311" r:id="rId22"/>
    <p:sldId id="323" r:id="rId23"/>
    <p:sldId id="367" r:id="rId24"/>
    <p:sldId id="318" r:id="rId25"/>
    <p:sldId id="324" r:id="rId26"/>
    <p:sldId id="387" r:id="rId27"/>
    <p:sldId id="370" r:id="rId28"/>
    <p:sldId id="388" r:id="rId29"/>
    <p:sldId id="365" r:id="rId30"/>
    <p:sldId id="368" r:id="rId31"/>
    <p:sldId id="369" r:id="rId32"/>
    <p:sldId id="312" r:id="rId33"/>
    <p:sldId id="361" r:id="rId34"/>
    <p:sldId id="322" r:id="rId35"/>
    <p:sldId id="336" r:id="rId36"/>
    <p:sldId id="337" r:id="rId37"/>
    <p:sldId id="329" r:id="rId38"/>
    <p:sldId id="330" r:id="rId39"/>
    <p:sldId id="326" r:id="rId40"/>
    <p:sldId id="313" r:id="rId41"/>
    <p:sldId id="389" r:id="rId42"/>
    <p:sldId id="314" r:id="rId43"/>
    <p:sldId id="320" r:id="rId44"/>
    <p:sldId id="317" r:id="rId45"/>
    <p:sldId id="360" r:id="rId46"/>
    <p:sldId id="331" r:id="rId47"/>
    <p:sldId id="319" r:id="rId48"/>
    <p:sldId id="341" r:id="rId49"/>
    <p:sldId id="343" r:id="rId50"/>
    <p:sldId id="346" r:id="rId51"/>
    <p:sldId id="345" r:id="rId52"/>
    <p:sldId id="347" r:id="rId53"/>
    <p:sldId id="349" r:id="rId54"/>
    <p:sldId id="390" r:id="rId55"/>
    <p:sldId id="350" r:id="rId56"/>
    <p:sldId id="295" r:id="rId57"/>
    <p:sldId id="316" r:id="rId58"/>
    <p:sldId id="333" r:id="rId59"/>
    <p:sldId id="335" r:id="rId60"/>
    <p:sldId id="340" r:id="rId61"/>
    <p:sldId id="342" r:id="rId62"/>
    <p:sldId id="348" r:id="rId63"/>
    <p:sldId id="338" r:id="rId64"/>
    <p:sldId id="327" r:id="rId65"/>
    <p:sldId id="328" r:id="rId6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Ann [USA]" initials="GA[" lastIdx="4" clrIdx="0"/>
  <p:cmAuthor id="2" name="Department of Veterans Affairs" initials="DoVA" lastIdx="9" clrIdx="1"/>
  <p:cmAuthor id="3" name="Lansing, Nancy VBAVACO" initials="LNV" lastIdx="3" clrIdx="2">
    <p:extLst>
      <p:ext uri="{19B8F6BF-5375-455C-9EA6-DF929625EA0E}">
        <p15:presenceInfo xmlns:p15="http://schemas.microsoft.com/office/powerpoint/2012/main" userId="S-1-5-21-1409082233-764733703-682003330-391601" providerId="AD"/>
      </p:ext>
    </p:extLst>
  </p:cmAuthor>
  <p:cmAuthor id="4" name="Lansing, Nancy VBAVACO" initials="LNV [2]" lastIdx="1" clrIdx="3">
    <p:extLst>
      <p:ext uri="{19B8F6BF-5375-455C-9EA6-DF929625EA0E}">
        <p15:presenceInfo xmlns:p15="http://schemas.microsoft.com/office/powerpoint/2012/main" userId="S::Nancy.Lansing@va.gov::bb87614a-8f69-4e96-88e0-2a667b23dc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175"/>
    <a:srgbClr val="33CC33"/>
    <a:srgbClr val="CC00CC"/>
    <a:srgbClr val="3BA6FF"/>
    <a:srgbClr val="66FF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6879" autoAdjust="0"/>
  </p:normalViewPr>
  <p:slideViewPr>
    <p:cSldViewPr>
      <p:cViewPr varScale="1">
        <p:scale>
          <a:sx n="96" d="100"/>
          <a:sy n="96" d="100"/>
        </p:scale>
        <p:origin x="107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7014"/>
    </p:cViewPr>
  </p:sorterViewPr>
  <p:notesViewPr>
    <p:cSldViewPr>
      <p:cViewPr varScale="1">
        <p:scale>
          <a:sx n="37" d="100"/>
          <a:sy n="37" d="100"/>
        </p:scale>
        <p:origin x="2347"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1NumberOneInCircle.png" TargetMode="External"/><Relationship Id="rId1" Type="http://schemas.openxmlformats.org/officeDocument/2006/relationships/image" Target="../media/image8.png"/><Relationship Id="rId6" Type="http://schemas.openxmlformats.org/officeDocument/2006/relationships/hyperlink" Target="https://en.wikipedia.org/wiki/File:3NumberThreeInCircle.svg" TargetMode="External"/><Relationship Id="rId5" Type="http://schemas.openxmlformats.org/officeDocument/2006/relationships/image" Target="../media/image10.png"/><Relationship Id="rId4" Type="http://schemas.openxmlformats.org/officeDocument/2006/relationships/hyperlink" Target="http://en.wikipedia.org/wiki/File:2NumberTwoInCircle.png"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File:1NumberOneInCircle.png" TargetMode="External"/><Relationship Id="rId1" Type="http://schemas.openxmlformats.org/officeDocument/2006/relationships/image" Target="../media/image8.png"/><Relationship Id="rId6" Type="http://schemas.openxmlformats.org/officeDocument/2006/relationships/hyperlink" Target="https://en.wikipedia.org/wiki/File:3NumberThreeInCircle.svg" TargetMode="External"/><Relationship Id="rId5" Type="http://schemas.openxmlformats.org/officeDocument/2006/relationships/image" Target="../media/image10.png"/><Relationship Id="rId4" Type="http://schemas.openxmlformats.org/officeDocument/2006/relationships/hyperlink" Target="http://en.wikipedia.org/wiki/File:2NumberTwoInCircle.p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B1E12-447E-48EB-A6D7-DC4BDFB13B02}" type="doc">
      <dgm:prSet loTypeId="urn:microsoft.com/office/officeart/2005/8/layout/hList7" loCatId="list" qsTypeId="urn:microsoft.com/office/officeart/2005/8/quickstyle/simple1" qsCatId="simple" csTypeId="urn:microsoft.com/office/officeart/2005/8/colors/colorful1" csCatId="colorful" phldr="1"/>
      <dgm:spPr/>
    </dgm:pt>
    <dgm:pt modelId="{5B9DF73F-93CA-4098-BC43-CC04C7CB99A1}">
      <dgm:prSet phldrT="[Text]"/>
      <dgm:spPr/>
      <dgm:t>
        <a:bodyPr/>
        <a:lstStyle/>
        <a:p>
          <a:r>
            <a:rPr lang="en-US" dirty="0"/>
            <a:t>Core Mission</a:t>
          </a:r>
        </a:p>
      </dgm:t>
    </dgm:pt>
    <dgm:pt modelId="{65540816-DEB2-479D-85FA-4849BB82DCDD}" type="parTrans" cxnId="{B549D8F1-86C0-4EA5-8416-01E1A2ECA7A7}">
      <dgm:prSet/>
      <dgm:spPr/>
      <dgm:t>
        <a:bodyPr/>
        <a:lstStyle/>
        <a:p>
          <a:endParaRPr lang="en-US"/>
        </a:p>
      </dgm:t>
    </dgm:pt>
    <dgm:pt modelId="{782B6B21-C34E-4FA1-947A-4DA4D32F0AB6}" type="sibTrans" cxnId="{B549D8F1-86C0-4EA5-8416-01E1A2ECA7A7}">
      <dgm:prSet/>
      <dgm:spPr/>
      <dgm:t>
        <a:bodyPr/>
        <a:lstStyle/>
        <a:p>
          <a:endParaRPr lang="en-US"/>
        </a:p>
      </dgm:t>
    </dgm:pt>
    <dgm:pt modelId="{B74859D9-15BF-4668-84E4-C408113EDED3}">
      <dgm:prSet phldrT="[Text]"/>
      <dgm:spPr>
        <a:solidFill>
          <a:srgbClr val="33CC33"/>
        </a:solidFill>
      </dgm:spPr>
      <dgm:t>
        <a:bodyPr/>
        <a:lstStyle/>
        <a:p>
          <a:r>
            <a:rPr lang="en-US" dirty="0"/>
            <a:t>New/Expanded Mission</a:t>
          </a:r>
        </a:p>
      </dgm:t>
    </dgm:pt>
    <dgm:pt modelId="{77C01EE8-4467-48CA-8357-2B5B813731DE}" type="parTrans" cxnId="{49CB402C-5CD3-4E8C-9EC4-7AFE933C6184}">
      <dgm:prSet/>
      <dgm:spPr/>
      <dgm:t>
        <a:bodyPr/>
        <a:lstStyle/>
        <a:p>
          <a:endParaRPr lang="en-US"/>
        </a:p>
      </dgm:t>
    </dgm:pt>
    <dgm:pt modelId="{1BFF35F0-2134-4083-BABB-C0C76BFC4A4E}" type="sibTrans" cxnId="{49CB402C-5CD3-4E8C-9EC4-7AFE933C6184}">
      <dgm:prSet/>
      <dgm:spPr/>
      <dgm:t>
        <a:bodyPr/>
        <a:lstStyle/>
        <a:p>
          <a:endParaRPr lang="en-US"/>
        </a:p>
      </dgm:t>
    </dgm:pt>
    <dgm:pt modelId="{4D3766E0-1F1B-4CE7-8B0C-DB4B906BF051}">
      <dgm:prSet phldrT="[Text]"/>
      <dgm:spPr/>
      <dgm:t>
        <a:bodyPr/>
        <a:lstStyle/>
        <a:p>
          <a:r>
            <a:rPr lang="en-US" dirty="0"/>
            <a:t>Mitigate Risk</a:t>
          </a:r>
        </a:p>
      </dgm:t>
    </dgm:pt>
    <dgm:pt modelId="{722DF6BB-CD15-413C-9C88-47A3BD01E9A6}" type="parTrans" cxnId="{1F3D3A62-3908-4198-BD6A-CB87FDAA6C38}">
      <dgm:prSet/>
      <dgm:spPr/>
      <dgm:t>
        <a:bodyPr/>
        <a:lstStyle/>
        <a:p>
          <a:endParaRPr lang="en-US"/>
        </a:p>
      </dgm:t>
    </dgm:pt>
    <dgm:pt modelId="{E80C8F36-3C31-4A59-BD3D-A67634DE2444}" type="sibTrans" cxnId="{1F3D3A62-3908-4198-BD6A-CB87FDAA6C38}">
      <dgm:prSet/>
      <dgm:spPr/>
      <dgm:t>
        <a:bodyPr/>
        <a:lstStyle/>
        <a:p>
          <a:endParaRPr lang="en-US"/>
        </a:p>
      </dgm:t>
    </dgm:pt>
    <dgm:pt modelId="{6A6F7666-B908-4D44-A474-5D45698C198C}" type="pres">
      <dgm:prSet presAssocID="{8E6B1E12-447E-48EB-A6D7-DC4BDFB13B02}" presName="Name0" presStyleCnt="0">
        <dgm:presLayoutVars>
          <dgm:dir/>
          <dgm:resizeHandles val="exact"/>
        </dgm:presLayoutVars>
      </dgm:prSet>
      <dgm:spPr/>
    </dgm:pt>
    <dgm:pt modelId="{F82FBB58-B940-41AC-B7A1-DE2F57F9DA81}" type="pres">
      <dgm:prSet presAssocID="{8E6B1E12-447E-48EB-A6D7-DC4BDFB13B02}" presName="fgShape" presStyleLbl="fgShp" presStyleIdx="0" presStyleCnt="1"/>
      <dgm:spPr/>
    </dgm:pt>
    <dgm:pt modelId="{C9C4A9AB-C9AE-4A27-BE6C-19B7975CCCCE}" type="pres">
      <dgm:prSet presAssocID="{8E6B1E12-447E-48EB-A6D7-DC4BDFB13B02}" presName="linComp" presStyleCnt="0"/>
      <dgm:spPr/>
    </dgm:pt>
    <dgm:pt modelId="{BE1807A8-C69D-4808-9F30-57316966F2D0}" type="pres">
      <dgm:prSet presAssocID="{5B9DF73F-93CA-4098-BC43-CC04C7CB99A1}" presName="compNode" presStyleCnt="0"/>
      <dgm:spPr/>
    </dgm:pt>
    <dgm:pt modelId="{AE815B9F-72AE-46E3-9057-0DF052CB3FC1}" type="pres">
      <dgm:prSet presAssocID="{5B9DF73F-93CA-4098-BC43-CC04C7CB99A1}" presName="bkgdShape" presStyleLbl="node1" presStyleIdx="0" presStyleCnt="3"/>
      <dgm:spPr/>
    </dgm:pt>
    <dgm:pt modelId="{A194BA44-FA26-4A0D-B7B7-0E1B2F75E2DD}" type="pres">
      <dgm:prSet presAssocID="{5B9DF73F-93CA-4098-BC43-CC04C7CB99A1}" presName="nodeTx" presStyleLbl="node1" presStyleIdx="0" presStyleCnt="3">
        <dgm:presLayoutVars>
          <dgm:bulletEnabled val="1"/>
        </dgm:presLayoutVars>
      </dgm:prSet>
      <dgm:spPr/>
    </dgm:pt>
    <dgm:pt modelId="{B760A4C8-13DF-4D60-9029-A423AC932F54}" type="pres">
      <dgm:prSet presAssocID="{5B9DF73F-93CA-4098-BC43-CC04C7CB99A1}" presName="invisiNode" presStyleLbl="node1" presStyleIdx="0" presStyleCnt="3"/>
      <dgm:spPr/>
    </dgm:pt>
    <dgm:pt modelId="{C2C9B556-75AF-4243-A474-EE413FAB28E9}" type="pres">
      <dgm:prSet presAssocID="{5B9DF73F-93CA-4098-BC43-CC04C7CB99A1}"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F13E6696-F274-45D6-8D15-9D9F980C0710}" type="pres">
      <dgm:prSet presAssocID="{782B6B21-C34E-4FA1-947A-4DA4D32F0AB6}" presName="sibTrans" presStyleLbl="sibTrans2D1" presStyleIdx="0" presStyleCnt="0"/>
      <dgm:spPr/>
    </dgm:pt>
    <dgm:pt modelId="{0F627016-F10D-4623-B512-BD719CEB3EC5}" type="pres">
      <dgm:prSet presAssocID="{B74859D9-15BF-4668-84E4-C408113EDED3}" presName="compNode" presStyleCnt="0"/>
      <dgm:spPr/>
    </dgm:pt>
    <dgm:pt modelId="{04B4C1E6-1C4F-484D-8767-7372307B4013}" type="pres">
      <dgm:prSet presAssocID="{B74859D9-15BF-4668-84E4-C408113EDED3}" presName="bkgdShape" presStyleLbl="node1" presStyleIdx="1" presStyleCnt="3"/>
      <dgm:spPr/>
    </dgm:pt>
    <dgm:pt modelId="{26202F72-D56F-495B-8055-F738ED0883F5}" type="pres">
      <dgm:prSet presAssocID="{B74859D9-15BF-4668-84E4-C408113EDED3}" presName="nodeTx" presStyleLbl="node1" presStyleIdx="1" presStyleCnt="3">
        <dgm:presLayoutVars>
          <dgm:bulletEnabled val="1"/>
        </dgm:presLayoutVars>
      </dgm:prSet>
      <dgm:spPr/>
    </dgm:pt>
    <dgm:pt modelId="{48F066BF-BBD7-43BD-999E-AFC1011E0705}" type="pres">
      <dgm:prSet presAssocID="{B74859D9-15BF-4668-84E4-C408113EDED3}" presName="invisiNode" presStyleLbl="node1" presStyleIdx="1" presStyleCnt="3"/>
      <dgm:spPr/>
    </dgm:pt>
    <dgm:pt modelId="{6C7EA8EF-5E51-442A-BE04-F1853C6BDF80}" type="pres">
      <dgm:prSet presAssocID="{B74859D9-15BF-4668-84E4-C408113EDED3}" presName="imagNod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dgm:spPr>
    </dgm:pt>
    <dgm:pt modelId="{5C07E8CA-E562-4075-BA76-34AFAEA7001B}" type="pres">
      <dgm:prSet presAssocID="{1BFF35F0-2134-4083-BABB-C0C76BFC4A4E}" presName="sibTrans" presStyleLbl="sibTrans2D1" presStyleIdx="0" presStyleCnt="0"/>
      <dgm:spPr/>
    </dgm:pt>
    <dgm:pt modelId="{41081CF1-636C-412A-B297-78CA8C7C964A}" type="pres">
      <dgm:prSet presAssocID="{4D3766E0-1F1B-4CE7-8B0C-DB4B906BF051}" presName="compNode" presStyleCnt="0"/>
      <dgm:spPr/>
    </dgm:pt>
    <dgm:pt modelId="{F1864C77-8FD1-4870-8372-E6D3D4DBC4A5}" type="pres">
      <dgm:prSet presAssocID="{4D3766E0-1F1B-4CE7-8B0C-DB4B906BF051}" presName="bkgdShape" presStyleLbl="node1" presStyleIdx="2" presStyleCnt="3"/>
      <dgm:spPr/>
    </dgm:pt>
    <dgm:pt modelId="{72CAEE12-811E-4BD5-B0B5-3842F13AF7AA}" type="pres">
      <dgm:prSet presAssocID="{4D3766E0-1F1B-4CE7-8B0C-DB4B906BF051}" presName="nodeTx" presStyleLbl="node1" presStyleIdx="2" presStyleCnt="3">
        <dgm:presLayoutVars>
          <dgm:bulletEnabled val="1"/>
        </dgm:presLayoutVars>
      </dgm:prSet>
      <dgm:spPr/>
    </dgm:pt>
    <dgm:pt modelId="{B1CC5F38-B88A-4612-865E-6DC05DD727C9}" type="pres">
      <dgm:prSet presAssocID="{4D3766E0-1F1B-4CE7-8B0C-DB4B906BF051}" presName="invisiNode" presStyleLbl="node1" presStyleIdx="2" presStyleCnt="3"/>
      <dgm:spPr/>
    </dgm:pt>
    <dgm:pt modelId="{E2FFCA73-4E47-4F5A-A3FA-BEEC918F230F}" type="pres">
      <dgm:prSet presAssocID="{4D3766E0-1F1B-4CE7-8B0C-DB4B906BF051}" presName="imagNode" presStyleLbl="fgImgPlace1" presStyleIdx="2" presStyleCnt="3"/>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dgm:spPr>
    </dgm:pt>
  </dgm:ptLst>
  <dgm:cxnLst>
    <dgm:cxn modelId="{2DDA3D1C-EF5C-44F2-86EF-0B5F2811EE02}" type="presOf" srcId="{5B9DF73F-93CA-4098-BC43-CC04C7CB99A1}" destId="{A194BA44-FA26-4A0D-B7B7-0E1B2F75E2DD}" srcOrd="1" destOrd="0" presId="urn:microsoft.com/office/officeart/2005/8/layout/hList7"/>
    <dgm:cxn modelId="{49CB402C-5CD3-4E8C-9EC4-7AFE933C6184}" srcId="{8E6B1E12-447E-48EB-A6D7-DC4BDFB13B02}" destId="{B74859D9-15BF-4668-84E4-C408113EDED3}" srcOrd="1" destOrd="0" parTransId="{77C01EE8-4467-48CA-8357-2B5B813731DE}" sibTransId="{1BFF35F0-2134-4083-BABB-C0C76BFC4A4E}"/>
    <dgm:cxn modelId="{1F3D3A62-3908-4198-BD6A-CB87FDAA6C38}" srcId="{8E6B1E12-447E-48EB-A6D7-DC4BDFB13B02}" destId="{4D3766E0-1F1B-4CE7-8B0C-DB4B906BF051}" srcOrd="2" destOrd="0" parTransId="{722DF6BB-CD15-413C-9C88-47A3BD01E9A6}" sibTransId="{E80C8F36-3C31-4A59-BD3D-A67634DE2444}"/>
    <dgm:cxn modelId="{40585345-D699-424F-8FF6-2618237A4E65}" type="presOf" srcId="{4D3766E0-1F1B-4CE7-8B0C-DB4B906BF051}" destId="{F1864C77-8FD1-4870-8372-E6D3D4DBC4A5}" srcOrd="0" destOrd="0" presId="urn:microsoft.com/office/officeart/2005/8/layout/hList7"/>
    <dgm:cxn modelId="{DBE9F145-6332-47F4-ACFF-D95AA3379173}" type="presOf" srcId="{8E6B1E12-447E-48EB-A6D7-DC4BDFB13B02}" destId="{6A6F7666-B908-4D44-A474-5D45698C198C}" srcOrd="0" destOrd="0" presId="urn:microsoft.com/office/officeart/2005/8/layout/hList7"/>
    <dgm:cxn modelId="{CC755FB9-21EB-4308-86C3-B059539C290E}" type="presOf" srcId="{4D3766E0-1F1B-4CE7-8B0C-DB4B906BF051}" destId="{72CAEE12-811E-4BD5-B0B5-3842F13AF7AA}" srcOrd="1" destOrd="0" presId="urn:microsoft.com/office/officeart/2005/8/layout/hList7"/>
    <dgm:cxn modelId="{9BD3B6D7-D137-4915-A3EC-8983CAAFEDD8}" type="presOf" srcId="{782B6B21-C34E-4FA1-947A-4DA4D32F0AB6}" destId="{F13E6696-F274-45D6-8D15-9D9F980C0710}" srcOrd="0" destOrd="0" presId="urn:microsoft.com/office/officeart/2005/8/layout/hList7"/>
    <dgm:cxn modelId="{32313FDB-BE61-4386-93BC-A586D9269F5D}" type="presOf" srcId="{B74859D9-15BF-4668-84E4-C408113EDED3}" destId="{26202F72-D56F-495B-8055-F738ED0883F5}" srcOrd="1" destOrd="0" presId="urn:microsoft.com/office/officeart/2005/8/layout/hList7"/>
    <dgm:cxn modelId="{3B0157E4-92CB-42AB-95B7-E3063B6C3663}" type="presOf" srcId="{1BFF35F0-2134-4083-BABB-C0C76BFC4A4E}" destId="{5C07E8CA-E562-4075-BA76-34AFAEA7001B}" srcOrd="0" destOrd="0" presId="urn:microsoft.com/office/officeart/2005/8/layout/hList7"/>
    <dgm:cxn modelId="{B549D8F1-86C0-4EA5-8416-01E1A2ECA7A7}" srcId="{8E6B1E12-447E-48EB-A6D7-DC4BDFB13B02}" destId="{5B9DF73F-93CA-4098-BC43-CC04C7CB99A1}" srcOrd="0" destOrd="0" parTransId="{65540816-DEB2-479D-85FA-4849BB82DCDD}" sibTransId="{782B6B21-C34E-4FA1-947A-4DA4D32F0AB6}"/>
    <dgm:cxn modelId="{E1733BF8-600F-49FF-88A7-F5D5E8DA3453}" type="presOf" srcId="{B74859D9-15BF-4668-84E4-C408113EDED3}" destId="{04B4C1E6-1C4F-484D-8767-7372307B4013}" srcOrd="0" destOrd="0" presId="urn:microsoft.com/office/officeart/2005/8/layout/hList7"/>
    <dgm:cxn modelId="{BAAA42FD-0698-470B-AE95-F723BFE9B208}" type="presOf" srcId="{5B9DF73F-93CA-4098-BC43-CC04C7CB99A1}" destId="{AE815B9F-72AE-46E3-9057-0DF052CB3FC1}" srcOrd="0" destOrd="0" presId="urn:microsoft.com/office/officeart/2005/8/layout/hList7"/>
    <dgm:cxn modelId="{A21C728E-7019-4B72-BC0E-96AFEF4599A2}" type="presParOf" srcId="{6A6F7666-B908-4D44-A474-5D45698C198C}" destId="{F82FBB58-B940-41AC-B7A1-DE2F57F9DA81}" srcOrd="0" destOrd="0" presId="urn:microsoft.com/office/officeart/2005/8/layout/hList7"/>
    <dgm:cxn modelId="{E1C41880-FA6C-478B-9F30-E5DDDBD911E1}" type="presParOf" srcId="{6A6F7666-B908-4D44-A474-5D45698C198C}" destId="{C9C4A9AB-C9AE-4A27-BE6C-19B7975CCCCE}" srcOrd="1" destOrd="0" presId="urn:microsoft.com/office/officeart/2005/8/layout/hList7"/>
    <dgm:cxn modelId="{5A1C565A-DCA3-4186-A352-F2BC0B3DF84E}" type="presParOf" srcId="{C9C4A9AB-C9AE-4A27-BE6C-19B7975CCCCE}" destId="{BE1807A8-C69D-4808-9F30-57316966F2D0}" srcOrd="0" destOrd="0" presId="urn:microsoft.com/office/officeart/2005/8/layout/hList7"/>
    <dgm:cxn modelId="{DE90A854-9585-4019-A7F3-57A4873F444A}" type="presParOf" srcId="{BE1807A8-C69D-4808-9F30-57316966F2D0}" destId="{AE815B9F-72AE-46E3-9057-0DF052CB3FC1}" srcOrd="0" destOrd="0" presId="urn:microsoft.com/office/officeart/2005/8/layout/hList7"/>
    <dgm:cxn modelId="{BF789E64-8759-468D-B45A-7EBBF55B0CB0}" type="presParOf" srcId="{BE1807A8-C69D-4808-9F30-57316966F2D0}" destId="{A194BA44-FA26-4A0D-B7B7-0E1B2F75E2DD}" srcOrd="1" destOrd="0" presId="urn:microsoft.com/office/officeart/2005/8/layout/hList7"/>
    <dgm:cxn modelId="{B9D69C37-476D-4AF2-84C9-6F252B9ED474}" type="presParOf" srcId="{BE1807A8-C69D-4808-9F30-57316966F2D0}" destId="{B760A4C8-13DF-4D60-9029-A423AC932F54}" srcOrd="2" destOrd="0" presId="urn:microsoft.com/office/officeart/2005/8/layout/hList7"/>
    <dgm:cxn modelId="{17FE153D-6EBF-431C-868A-732C7ED02BA2}" type="presParOf" srcId="{BE1807A8-C69D-4808-9F30-57316966F2D0}" destId="{C2C9B556-75AF-4243-A474-EE413FAB28E9}" srcOrd="3" destOrd="0" presId="urn:microsoft.com/office/officeart/2005/8/layout/hList7"/>
    <dgm:cxn modelId="{739E60D3-410E-443B-B5E3-561E33FA0E78}" type="presParOf" srcId="{C9C4A9AB-C9AE-4A27-BE6C-19B7975CCCCE}" destId="{F13E6696-F274-45D6-8D15-9D9F980C0710}" srcOrd="1" destOrd="0" presId="urn:microsoft.com/office/officeart/2005/8/layout/hList7"/>
    <dgm:cxn modelId="{829DE191-6A50-4C72-B3F0-7AACF0BC2B56}" type="presParOf" srcId="{C9C4A9AB-C9AE-4A27-BE6C-19B7975CCCCE}" destId="{0F627016-F10D-4623-B512-BD719CEB3EC5}" srcOrd="2" destOrd="0" presId="urn:microsoft.com/office/officeart/2005/8/layout/hList7"/>
    <dgm:cxn modelId="{3D97AB68-35F1-44F3-8AEB-EA538B00F94E}" type="presParOf" srcId="{0F627016-F10D-4623-B512-BD719CEB3EC5}" destId="{04B4C1E6-1C4F-484D-8767-7372307B4013}" srcOrd="0" destOrd="0" presId="urn:microsoft.com/office/officeart/2005/8/layout/hList7"/>
    <dgm:cxn modelId="{A369FF26-E93B-446F-A4EC-B908C927E453}" type="presParOf" srcId="{0F627016-F10D-4623-B512-BD719CEB3EC5}" destId="{26202F72-D56F-495B-8055-F738ED0883F5}" srcOrd="1" destOrd="0" presId="urn:microsoft.com/office/officeart/2005/8/layout/hList7"/>
    <dgm:cxn modelId="{887D838D-CFF5-4D89-8EF4-8AF2008CC62B}" type="presParOf" srcId="{0F627016-F10D-4623-B512-BD719CEB3EC5}" destId="{48F066BF-BBD7-43BD-999E-AFC1011E0705}" srcOrd="2" destOrd="0" presId="urn:microsoft.com/office/officeart/2005/8/layout/hList7"/>
    <dgm:cxn modelId="{0D512A0E-86E8-435F-A434-BF61D1FFE0AE}" type="presParOf" srcId="{0F627016-F10D-4623-B512-BD719CEB3EC5}" destId="{6C7EA8EF-5E51-442A-BE04-F1853C6BDF80}" srcOrd="3" destOrd="0" presId="urn:microsoft.com/office/officeart/2005/8/layout/hList7"/>
    <dgm:cxn modelId="{F1B48599-8D55-4EA6-988F-A08DC130BF97}" type="presParOf" srcId="{C9C4A9AB-C9AE-4A27-BE6C-19B7975CCCCE}" destId="{5C07E8CA-E562-4075-BA76-34AFAEA7001B}" srcOrd="3" destOrd="0" presId="urn:microsoft.com/office/officeart/2005/8/layout/hList7"/>
    <dgm:cxn modelId="{78403D12-A7D0-4CD7-A9D6-4F8F91159F53}" type="presParOf" srcId="{C9C4A9AB-C9AE-4A27-BE6C-19B7975CCCCE}" destId="{41081CF1-636C-412A-B297-78CA8C7C964A}" srcOrd="4" destOrd="0" presId="urn:microsoft.com/office/officeart/2005/8/layout/hList7"/>
    <dgm:cxn modelId="{C83E48BA-09EF-4F5A-B50B-EC4D7A7A7AFE}" type="presParOf" srcId="{41081CF1-636C-412A-B297-78CA8C7C964A}" destId="{F1864C77-8FD1-4870-8372-E6D3D4DBC4A5}" srcOrd="0" destOrd="0" presId="urn:microsoft.com/office/officeart/2005/8/layout/hList7"/>
    <dgm:cxn modelId="{05AE324E-99FE-4EA4-9CDB-4EC86ABFB901}" type="presParOf" srcId="{41081CF1-636C-412A-B297-78CA8C7C964A}" destId="{72CAEE12-811E-4BD5-B0B5-3842F13AF7AA}" srcOrd="1" destOrd="0" presId="urn:microsoft.com/office/officeart/2005/8/layout/hList7"/>
    <dgm:cxn modelId="{F87B251E-2B97-437F-9E0E-DBCB396E7322}" type="presParOf" srcId="{41081CF1-636C-412A-B297-78CA8C7C964A}" destId="{B1CC5F38-B88A-4612-865E-6DC05DD727C9}" srcOrd="2" destOrd="0" presId="urn:microsoft.com/office/officeart/2005/8/layout/hList7"/>
    <dgm:cxn modelId="{8D10A1CC-B5CB-47EA-AD5D-C47F42900928}" type="presParOf" srcId="{41081CF1-636C-412A-B297-78CA8C7C964A}" destId="{E2FFCA73-4E47-4F5A-A3FA-BEEC918F230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5B9F-72AE-46E3-9057-0DF052CB3FC1}">
      <dsp:nvSpPr>
        <dsp:cNvPr id="0" name=""/>
        <dsp:cNvSpPr/>
      </dsp:nvSpPr>
      <dsp:spPr>
        <a:xfrm>
          <a:off x="1727" y="0"/>
          <a:ext cx="2688282" cy="205739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Core Mission</a:t>
          </a:r>
        </a:p>
      </dsp:txBody>
      <dsp:txXfrm>
        <a:off x="1727" y="822959"/>
        <a:ext cx="2688282" cy="822959"/>
      </dsp:txXfrm>
    </dsp:sp>
    <dsp:sp modelId="{C2C9B556-75AF-4243-A474-EE413FAB28E9}">
      <dsp:nvSpPr>
        <dsp:cNvPr id="0" name=""/>
        <dsp:cNvSpPr/>
      </dsp:nvSpPr>
      <dsp:spPr>
        <a:xfrm>
          <a:off x="1003312" y="123443"/>
          <a:ext cx="685113" cy="6851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C1E6-1C4F-484D-8767-7372307B4013}">
      <dsp:nvSpPr>
        <dsp:cNvPr id="0" name=""/>
        <dsp:cNvSpPr/>
      </dsp:nvSpPr>
      <dsp:spPr>
        <a:xfrm>
          <a:off x="2770658" y="0"/>
          <a:ext cx="2688282" cy="2057399"/>
        </a:xfrm>
        <a:prstGeom prst="roundRect">
          <a:avLst>
            <a:gd name="adj" fmla="val 10000"/>
          </a:avLst>
        </a:prstGeom>
        <a:solidFill>
          <a:srgbClr val="33CC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New/Expanded Mission</a:t>
          </a:r>
        </a:p>
      </dsp:txBody>
      <dsp:txXfrm>
        <a:off x="2770658" y="822959"/>
        <a:ext cx="2688282" cy="822959"/>
      </dsp:txXfrm>
    </dsp:sp>
    <dsp:sp modelId="{6C7EA8EF-5E51-442A-BE04-F1853C6BDF80}">
      <dsp:nvSpPr>
        <dsp:cNvPr id="0" name=""/>
        <dsp:cNvSpPr/>
      </dsp:nvSpPr>
      <dsp:spPr>
        <a:xfrm>
          <a:off x="3772243" y="123443"/>
          <a:ext cx="685113" cy="68511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864C77-8FD1-4870-8372-E6D3D4DBC4A5}">
      <dsp:nvSpPr>
        <dsp:cNvPr id="0" name=""/>
        <dsp:cNvSpPr/>
      </dsp:nvSpPr>
      <dsp:spPr>
        <a:xfrm>
          <a:off x="5539589" y="0"/>
          <a:ext cx="2688282" cy="205739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Mitigate Risk</a:t>
          </a:r>
        </a:p>
      </dsp:txBody>
      <dsp:txXfrm>
        <a:off x="5539589" y="822959"/>
        <a:ext cx="2688282" cy="822959"/>
      </dsp:txXfrm>
    </dsp:sp>
    <dsp:sp modelId="{E2FFCA73-4E47-4F5A-A3FA-BEEC918F230F}">
      <dsp:nvSpPr>
        <dsp:cNvPr id="0" name=""/>
        <dsp:cNvSpPr/>
      </dsp:nvSpPr>
      <dsp:spPr>
        <a:xfrm>
          <a:off x="6541173" y="123443"/>
          <a:ext cx="685113" cy="685113"/>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2FBB58-B940-41AC-B7A1-DE2F57F9DA81}">
      <dsp:nvSpPr>
        <dsp:cNvPr id="0" name=""/>
        <dsp:cNvSpPr/>
      </dsp:nvSpPr>
      <dsp:spPr>
        <a:xfrm>
          <a:off x="329183" y="1645919"/>
          <a:ext cx="7571232" cy="308609"/>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5E0939-61D5-440F-ABAC-DE0D4E558653}"/>
              </a:ext>
            </a:extLst>
          </p:cNvPr>
          <p:cNvSpPr>
            <a:spLocks noGrp="1"/>
          </p:cNvSpPr>
          <p:nvPr>
            <p:ph type="hdr" sz="quarter"/>
          </p:nvPr>
        </p:nvSpPr>
        <p:spPr>
          <a:xfrm>
            <a:off x="1" y="1"/>
            <a:ext cx="2972421"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1B2B566-83AD-473F-A2C9-543AF5849DC8}"/>
              </a:ext>
            </a:extLst>
          </p:cNvPr>
          <p:cNvSpPr>
            <a:spLocks noGrp="1"/>
          </p:cNvSpPr>
          <p:nvPr>
            <p:ph type="dt" sz="quarter" idx="1"/>
          </p:nvPr>
        </p:nvSpPr>
        <p:spPr>
          <a:xfrm>
            <a:off x="3884027" y="1"/>
            <a:ext cx="2972421" cy="466725"/>
          </a:xfrm>
          <a:prstGeom prst="rect">
            <a:avLst/>
          </a:prstGeom>
        </p:spPr>
        <p:txBody>
          <a:bodyPr vert="horz" lIns="91440" tIns="45720" rIns="91440" bIns="45720" rtlCol="0"/>
          <a:lstStyle>
            <a:lvl1pPr algn="r">
              <a:defRPr sz="1200"/>
            </a:lvl1pPr>
          </a:lstStyle>
          <a:p>
            <a:fld id="{AA731446-ED9F-47F0-A495-E061189F100D}" type="datetimeFigureOut">
              <a:rPr lang="en-US" smtClean="0"/>
              <a:t>7/17/2020</a:t>
            </a:fld>
            <a:endParaRPr lang="en-US" dirty="0"/>
          </a:p>
        </p:txBody>
      </p:sp>
      <p:sp>
        <p:nvSpPr>
          <p:cNvPr id="4" name="Footer Placeholder 3">
            <a:extLst>
              <a:ext uri="{FF2B5EF4-FFF2-40B4-BE49-F238E27FC236}">
                <a16:creationId xmlns:a16="http://schemas.microsoft.com/office/drawing/2014/main" id="{A8FCDA42-D1CB-4C1B-9E20-AD5741E13004}"/>
              </a:ext>
            </a:extLst>
          </p:cNvPr>
          <p:cNvSpPr>
            <a:spLocks noGrp="1"/>
          </p:cNvSpPr>
          <p:nvPr>
            <p:ph type="ftr" sz="quarter" idx="2"/>
          </p:nvPr>
        </p:nvSpPr>
        <p:spPr>
          <a:xfrm>
            <a:off x="1" y="8829676"/>
            <a:ext cx="2972421"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3BDCE2E-CBB6-447C-B732-C5AA7C04262B}"/>
              </a:ext>
            </a:extLst>
          </p:cNvPr>
          <p:cNvSpPr>
            <a:spLocks noGrp="1"/>
          </p:cNvSpPr>
          <p:nvPr>
            <p:ph type="sldNum" sz="quarter" idx="3"/>
          </p:nvPr>
        </p:nvSpPr>
        <p:spPr>
          <a:xfrm>
            <a:off x="3884027" y="8829676"/>
            <a:ext cx="2972421" cy="466725"/>
          </a:xfrm>
          <a:prstGeom prst="rect">
            <a:avLst/>
          </a:prstGeom>
        </p:spPr>
        <p:txBody>
          <a:bodyPr vert="horz" lIns="91440" tIns="45720" rIns="91440" bIns="45720" rtlCol="0" anchor="b"/>
          <a:lstStyle>
            <a:lvl1pPr algn="r">
              <a:defRPr sz="1200"/>
            </a:lvl1pPr>
          </a:lstStyle>
          <a:p>
            <a:fld id="{3D152E08-58FC-4D50-99D5-250B924554AA}" type="slidenum">
              <a:rPr lang="en-US" smtClean="0"/>
              <a:t>‹#›</a:t>
            </a:fld>
            <a:endParaRPr lang="en-US" dirty="0"/>
          </a:p>
        </p:txBody>
      </p:sp>
    </p:spTree>
    <p:extLst>
      <p:ext uri="{BB962C8B-B14F-4D97-AF65-F5344CB8AC3E}">
        <p14:creationId xmlns:p14="http://schemas.microsoft.com/office/powerpoint/2010/main" val="9862132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7/17/2020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232784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External risks cannot be controlled so we would not include them in our risk statements</a:t>
            </a:r>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1048682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consequences to risks? </a:t>
            </a:r>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45040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3151811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3652766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1564472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306395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flew in on American or Southwest?</a:t>
            </a:r>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219011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flew in on American or Southwest?</a:t>
            </a:r>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413014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2380504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Accept: no action necessary based on insignificance of risk; Avoid: stop the operational process or part of process causing risk; Transfer: Share the risk across the entity- i.e. not validating marriage certificates from source; Mitigate: reduce likelihood or impact.  While looking at risk also need to access fraud and waste risk.  </a:t>
            </a:r>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381302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1870318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MST example  </a:t>
            </a:r>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2172873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t>
            </a:r>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3195596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3270383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030972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176855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anyone give me an example of an internal control?</a:t>
            </a:r>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18330244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risk program is only as good as the effectiveness of the internal controls.</a:t>
            </a:r>
          </a:p>
        </p:txBody>
      </p:sp>
      <p:sp>
        <p:nvSpPr>
          <p:cNvPr id="4" name="Slide Number Placeholder 3"/>
          <p:cNvSpPr>
            <a:spLocks noGrp="1"/>
          </p:cNvSpPr>
          <p:nvPr>
            <p:ph type="sldNum" sz="quarter" idx="5"/>
          </p:nvPr>
        </p:nvSpPr>
        <p:spPr/>
        <p:txBody>
          <a:bodyPr/>
          <a:lstStyle/>
          <a:p>
            <a:fld id="{A263C7BD-EE4B-42E2-A75C-958D06C60C46}" type="slidenum">
              <a:rPr lang="en-US" smtClean="0"/>
              <a:t>35</a:t>
            </a:fld>
            <a:endParaRPr lang="en-US" dirty="0"/>
          </a:p>
        </p:txBody>
      </p:sp>
    </p:spTree>
    <p:extLst>
      <p:ext uri="{BB962C8B-B14F-4D97-AF65-F5344CB8AC3E}">
        <p14:creationId xmlns:p14="http://schemas.microsoft.com/office/powerpoint/2010/main" val="1803163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risk program is only as good as the effectiveness of the internal controls.</a:t>
            </a:r>
          </a:p>
        </p:txBody>
      </p:sp>
      <p:sp>
        <p:nvSpPr>
          <p:cNvPr id="4" name="Slide Number Placeholder 3"/>
          <p:cNvSpPr>
            <a:spLocks noGrp="1"/>
          </p:cNvSpPr>
          <p:nvPr>
            <p:ph type="sldNum" sz="quarter" idx="5"/>
          </p:nvPr>
        </p:nvSpPr>
        <p:spPr/>
        <p:txBody>
          <a:bodyPr/>
          <a:lstStyle/>
          <a:p>
            <a:fld id="{A263C7BD-EE4B-42E2-A75C-958D06C60C46}" type="slidenum">
              <a:rPr lang="en-US" smtClean="0"/>
              <a:t>36</a:t>
            </a:fld>
            <a:endParaRPr lang="en-US" dirty="0"/>
          </a:p>
        </p:txBody>
      </p:sp>
    </p:spTree>
    <p:extLst>
      <p:ext uri="{BB962C8B-B14F-4D97-AF65-F5344CB8AC3E}">
        <p14:creationId xmlns:p14="http://schemas.microsoft.com/office/powerpoint/2010/main" val="3333004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37</a:t>
            </a:fld>
            <a:endParaRPr lang="en-US" dirty="0"/>
          </a:p>
        </p:txBody>
      </p:sp>
    </p:spTree>
    <p:extLst>
      <p:ext uri="{BB962C8B-B14F-4D97-AF65-F5344CB8AC3E}">
        <p14:creationId xmlns:p14="http://schemas.microsoft.com/office/powerpoint/2010/main" val="144545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38</a:t>
            </a:fld>
            <a:endParaRPr lang="en-US" dirty="0"/>
          </a:p>
        </p:txBody>
      </p:sp>
    </p:spTree>
    <p:extLst>
      <p:ext uri="{BB962C8B-B14F-4D97-AF65-F5344CB8AC3E}">
        <p14:creationId xmlns:p14="http://schemas.microsoft.com/office/powerpoint/2010/main" val="177515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Beth</a:t>
            </a:r>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1983764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book, not to be confused with the Union Green Book</a:t>
            </a:r>
          </a:p>
        </p:txBody>
      </p:sp>
      <p:sp>
        <p:nvSpPr>
          <p:cNvPr id="4" name="Slide Number Placeholder 3"/>
          <p:cNvSpPr>
            <a:spLocks noGrp="1"/>
          </p:cNvSpPr>
          <p:nvPr>
            <p:ph type="sldNum" sz="quarter" idx="5"/>
          </p:nvPr>
        </p:nvSpPr>
        <p:spPr/>
        <p:txBody>
          <a:bodyPr/>
          <a:lstStyle/>
          <a:p>
            <a:fld id="{A263C7BD-EE4B-42E2-A75C-958D06C60C46}" type="slidenum">
              <a:rPr lang="en-US" smtClean="0"/>
              <a:t>39</a:t>
            </a:fld>
            <a:endParaRPr lang="en-US" dirty="0"/>
          </a:p>
        </p:txBody>
      </p:sp>
    </p:spTree>
    <p:extLst>
      <p:ext uri="{BB962C8B-B14F-4D97-AF65-F5344CB8AC3E}">
        <p14:creationId xmlns:p14="http://schemas.microsoft.com/office/powerpoint/2010/main" val="3005910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 </a:t>
            </a:r>
            <a:r>
              <a:rPr lang="en-US" dirty="0" err="1"/>
              <a:t>Envior</a:t>
            </a:r>
            <a:r>
              <a:rPr lang="en-US" dirty="0"/>
              <a:t>- tone at the top; Risk Asses: identify, analyze and response to risks; Info and Communication- Data driven; Monitoring: internal controls are dynamic and need to be accessed to ensure they are aligned with changing objectives</a:t>
            </a:r>
          </a:p>
        </p:txBody>
      </p:sp>
      <p:sp>
        <p:nvSpPr>
          <p:cNvPr id="4" name="Slide Number Placeholder 3"/>
          <p:cNvSpPr>
            <a:spLocks noGrp="1"/>
          </p:cNvSpPr>
          <p:nvPr>
            <p:ph type="sldNum" sz="quarter" idx="5"/>
          </p:nvPr>
        </p:nvSpPr>
        <p:spPr/>
        <p:txBody>
          <a:bodyPr/>
          <a:lstStyle/>
          <a:p>
            <a:fld id="{A263C7BD-EE4B-42E2-A75C-958D06C60C46}" type="slidenum">
              <a:rPr lang="en-US" smtClean="0"/>
              <a:t>40</a:t>
            </a:fld>
            <a:endParaRPr lang="en-US" dirty="0"/>
          </a:p>
        </p:txBody>
      </p:sp>
    </p:spTree>
    <p:extLst>
      <p:ext uri="{BB962C8B-B14F-4D97-AF65-F5344CB8AC3E}">
        <p14:creationId xmlns:p14="http://schemas.microsoft.com/office/powerpoint/2010/main" val="2801618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41</a:t>
            </a:fld>
            <a:endParaRPr lang="en-US" dirty="0"/>
          </a:p>
        </p:txBody>
      </p:sp>
    </p:spTree>
    <p:extLst>
      <p:ext uri="{BB962C8B-B14F-4D97-AF65-F5344CB8AC3E}">
        <p14:creationId xmlns:p14="http://schemas.microsoft.com/office/powerpoint/2010/main" val="2921560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Improper payments fall under A-123</a:t>
            </a:r>
          </a:p>
        </p:txBody>
      </p:sp>
      <p:sp>
        <p:nvSpPr>
          <p:cNvPr id="4" name="Slide Number Placeholder 3"/>
          <p:cNvSpPr>
            <a:spLocks noGrp="1"/>
          </p:cNvSpPr>
          <p:nvPr>
            <p:ph type="sldNum" sz="quarter" idx="5"/>
          </p:nvPr>
        </p:nvSpPr>
        <p:spPr/>
        <p:txBody>
          <a:bodyPr/>
          <a:lstStyle/>
          <a:p>
            <a:fld id="{A263C7BD-EE4B-42E2-A75C-958D06C60C46}" type="slidenum">
              <a:rPr lang="en-US" smtClean="0"/>
              <a:t>42</a:t>
            </a:fld>
            <a:endParaRPr lang="en-US" dirty="0"/>
          </a:p>
        </p:txBody>
      </p:sp>
    </p:spTree>
    <p:extLst>
      <p:ext uri="{BB962C8B-B14F-4D97-AF65-F5344CB8AC3E}">
        <p14:creationId xmlns:p14="http://schemas.microsoft.com/office/powerpoint/2010/main" val="745185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43</a:t>
            </a:fld>
            <a:endParaRPr lang="en-US" dirty="0"/>
          </a:p>
        </p:txBody>
      </p:sp>
    </p:spTree>
    <p:extLst>
      <p:ext uri="{BB962C8B-B14F-4D97-AF65-F5344CB8AC3E}">
        <p14:creationId xmlns:p14="http://schemas.microsoft.com/office/powerpoint/2010/main" val="32579823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44</a:t>
            </a:fld>
            <a:endParaRPr lang="en-US" dirty="0"/>
          </a:p>
        </p:txBody>
      </p:sp>
    </p:spTree>
    <p:extLst>
      <p:ext uri="{BB962C8B-B14F-4D97-AF65-F5344CB8AC3E}">
        <p14:creationId xmlns:p14="http://schemas.microsoft.com/office/powerpoint/2010/main" val="2215909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263C7BD-EE4B-42E2-A75C-958D06C60C46}" type="slidenum">
              <a:rPr lang="en-US" smtClean="0"/>
              <a:t>45</a:t>
            </a:fld>
            <a:endParaRPr lang="en-US" dirty="0"/>
          </a:p>
        </p:txBody>
      </p:sp>
    </p:spTree>
    <p:extLst>
      <p:ext uri="{BB962C8B-B14F-4D97-AF65-F5344CB8AC3E}">
        <p14:creationId xmlns:p14="http://schemas.microsoft.com/office/powerpoint/2010/main" val="654527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46</a:t>
            </a:fld>
            <a:endParaRPr lang="en-US" dirty="0"/>
          </a:p>
        </p:txBody>
      </p:sp>
    </p:spTree>
    <p:extLst>
      <p:ext uri="{BB962C8B-B14F-4D97-AF65-F5344CB8AC3E}">
        <p14:creationId xmlns:p14="http://schemas.microsoft.com/office/powerpoint/2010/main" val="1732273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47</a:t>
            </a:fld>
            <a:endParaRPr lang="en-US" dirty="0"/>
          </a:p>
        </p:txBody>
      </p:sp>
    </p:spTree>
    <p:extLst>
      <p:ext uri="{BB962C8B-B14F-4D97-AF65-F5344CB8AC3E}">
        <p14:creationId xmlns:p14="http://schemas.microsoft.com/office/powerpoint/2010/main" val="14276255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48</a:t>
            </a:fld>
            <a:endParaRPr lang="en-US" dirty="0"/>
          </a:p>
        </p:txBody>
      </p:sp>
    </p:spTree>
    <p:extLst>
      <p:ext uri="{BB962C8B-B14F-4D97-AF65-F5344CB8AC3E}">
        <p14:creationId xmlns:p14="http://schemas.microsoft.com/office/powerpoint/2010/main" val="349368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3316085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50</a:t>
            </a:fld>
            <a:endParaRPr lang="en-US" dirty="0"/>
          </a:p>
        </p:txBody>
      </p:sp>
    </p:spTree>
    <p:extLst>
      <p:ext uri="{BB962C8B-B14F-4D97-AF65-F5344CB8AC3E}">
        <p14:creationId xmlns:p14="http://schemas.microsoft.com/office/powerpoint/2010/main" val="24236774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51</a:t>
            </a:fld>
            <a:endParaRPr lang="en-US" dirty="0"/>
          </a:p>
        </p:txBody>
      </p:sp>
    </p:spTree>
    <p:extLst>
      <p:ext uri="{BB962C8B-B14F-4D97-AF65-F5344CB8AC3E}">
        <p14:creationId xmlns:p14="http://schemas.microsoft.com/office/powerpoint/2010/main" val="2130082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52</a:t>
            </a:fld>
            <a:endParaRPr lang="en-US" dirty="0"/>
          </a:p>
        </p:txBody>
      </p:sp>
    </p:spTree>
    <p:extLst>
      <p:ext uri="{BB962C8B-B14F-4D97-AF65-F5344CB8AC3E}">
        <p14:creationId xmlns:p14="http://schemas.microsoft.com/office/powerpoint/2010/main" val="3561181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53</a:t>
            </a:fld>
            <a:endParaRPr lang="en-US" dirty="0"/>
          </a:p>
        </p:txBody>
      </p:sp>
    </p:spTree>
    <p:extLst>
      <p:ext uri="{BB962C8B-B14F-4D97-AF65-F5344CB8AC3E}">
        <p14:creationId xmlns:p14="http://schemas.microsoft.com/office/powerpoint/2010/main" val="4058260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54</a:t>
            </a:fld>
            <a:endParaRPr lang="en-US" dirty="0"/>
          </a:p>
        </p:txBody>
      </p:sp>
    </p:spTree>
    <p:extLst>
      <p:ext uri="{BB962C8B-B14F-4D97-AF65-F5344CB8AC3E}">
        <p14:creationId xmlns:p14="http://schemas.microsoft.com/office/powerpoint/2010/main" val="26972591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55</a:t>
            </a:fld>
            <a:endParaRPr lang="en-US" dirty="0"/>
          </a:p>
        </p:txBody>
      </p:sp>
    </p:spTree>
    <p:extLst>
      <p:ext uri="{BB962C8B-B14F-4D97-AF65-F5344CB8AC3E}">
        <p14:creationId xmlns:p14="http://schemas.microsoft.com/office/powerpoint/2010/main" val="6359039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56</a:t>
            </a:fld>
            <a:endParaRPr lang="en-US" dirty="0"/>
          </a:p>
        </p:txBody>
      </p:sp>
    </p:spTree>
    <p:extLst>
      <p:ext uri="{BB962C8B-B14F-4D97-AF65-F5344CB8AC3E}">
        <p14:creationId xmlns:p14="http://schemas.microsoft.com/office/powerpoint/2010/main" val="83804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57</a:t>
            </a:fld>
            <a:endParaRPr lang="en-US" dirty="0"/>
          </a:p>
        </p:txBody>
      </p:sp>
    </p:spTree>
    <p:extLst>
      <p:ext uri="{BB962C8B-B14F-4D97-AF65-F5344CB8AC3E}">
        <p14:creationId xmlns:p14="http://schemas.microsoft.com/office/powerpoint/2010/main" val="3859134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58</a:t>
            </a:fld>
            <a:endParaRPr lang="en-US" dirty="0"/>
          </a:p>
        </p:txBody>
      </p:sp>
    </p:spTree>
    <p:extLst>
      <p:ext uri="{BB962C8B-B14F-4D97-AF65-F5344CB8AC3E}">
        <p14:creationId xmlns:p14="http://schemas.microsoft.com/office/powerpoint/2010/main" val="3358130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p>
        </p:txBody>
      </p:sp>
      <p:sp>
        <p:nvSpPr>
          <p:cNvPr id="4" name="Slide Number Placeholder 3"/>
          <p:cNvSpPr>
            <a:spLocks noGrp="1"/>
          </p:cNvSpPr>
          <p:nvPr>
            <p:ph type="sldNum" sz="quarter" idx="5"/>
          </p:nvPr>
        </p:nvSpPr>
        <p:spPr/>
        <p:txBody>
          <a:bodyPr/>
          <a:lstStyle/>
          <a:p>
            <a:fld id="{A263C7BD-EE4B-42E2-A75C-958D06C60C46}" type="slidenum">
              <a:rPr lang="en-US" smtClean="0"/>
              <a:t>59</a:t>
            </a:fld>
            <a:endParaRPr lang="en-US" dirty="0"/>
          </a:p>
        </p:txBody>
      </p:sp>
    </p:spTree>
    <p:extLst>
      <p:ext uri="{BB962C8B-B14F-4D97-AF65-F5344CB8AC3E}">
        <p14:creationId xmlns:p14="http://schemas.microsoft.com/office/powerpoint/2010/main" val="182546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569049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60</a:t>
            </a:fld>
            <a:endParaRPr lang="en-US" dirty="0"/>
          </a:p>
        </p:txBody>
      </p:sp>
    </p:spTree>
    <p:extLst>
      <p:ext uri="{BB962C8B-B14F-4D97-AF65-F5344CB8AC3E}">
        <p14:creationId xmlns:p14="http://schemas.microsoft.com/office/powerpoint/2010/main" val="46927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273064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408068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60230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risk?  What is an issue?</a:t>
            </a:r>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74308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9968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9683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780744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05596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6719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732241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253683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620426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1420530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284178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45352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3C9919F-1677-44F2-BEEF-EAD82A0FC6EF}" type="slidenum">
              <a:rPr lang="en-US" smtClean="0"/>
              <a:t>‹#›</a:t>
            </a:fld>
            <a:endParaRPr lang="en-US" dirty="0"/>
          </a:p>
        </p:txBody>
      </p:sp>
    </p:spTree>
    <p:extLst>
      <p:ext uri="{BB962C8B-B14F-4D97-AF65-F5344CB8AC3E}">
        <p14:creationId xmlns:p14="http://schemas.microsoft.com/office/powerpoint/2010/main" val="3952750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60960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dirty="0">
                <a:solidFill>
                  <a:srgbClr val="C00000"/>
                </a:solidFill>
              </a:rPr>
              <a:t>FOR VA INTERNAL USE ONLY</a:t>
            </a:r>
          </a:p>
        </p:txBody>
      </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2"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C9919F-1677-44F2-BEEF-EAD82A0FC6EF}" type="slidenum">
              <a:rPr lang="en-US" smtClean="0"/>
              <a:t>‹#›</a:t>
            </a:fld>
            <a:endParaRPr lang="en-US" dirty="0"/>
          </a:p>
        </p:txBody>
      </p:sp>
    </p:spTree>
    <p:extLst>
      <p:ext uri="{BB962C8B-B14F-4D97-AF65-F5344CB8AC3E}">
        <p14:creationId xmlns:p14="http://schemas.microsoft.com/office/powerpoint/2010/main" val="123571105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kevinspear.com/cartoon/resolutions-risks"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5.jpg"/><Relationship Id="rId7"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hyperlink" Target="https://chaoticsoulzzz.wordpress.com/2012/01/14/" TargetMode="External"/><Relationship Id="rId9" Type="http://schemas.openxmlformats.org/officeDocument/2006/relationships/hyperlink" Target="https://www.va.gov/oei/docs/VA2018-2024strategicPlan.PDF"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Mayor_Quimby"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20.jpeg"/><Relationship Id="rId7" Type="http://schemas.openxmlformats.org/officeDocument/2006/relationships/image" Target="../media/image22.png"/><Relationship Id="rId12" Type="http://schemas.openxmlformats.org/officeDocument/2006/relationships/hyperlink" Target="https://creativecommons.org/licenses/by-nd/3.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theinfosphere.org/The_Washington_Post" TargetMode="External"/><Relationship Id="rId11" Type="http://schemas.openxmlformats.org/officeDocument/2006/relationships/hyperlink" Target="http://thegadabouttown.com/2015/12/02/it-was-a-dark-and-stormy-day/" TargetMode="External"/><Relationship Id="rId5" Type="http://schemas.openxmlformats.org/officeDocument/2006/relationships/image" Target="../media/image21.png"/><Relationship Id="rId15" Type="http://schemas.openxmlformats.org/officeDocument/2006/relationships/hyperlink" Target="https://en.wikipedia.org/wiki/Misinformation_related_to_the_2019%E2%80%9320_coronavirus_pandemic" TargetMode="External"/><Relationship Id="rId10" Type="http://schemas.openxmlformats.org/officeDocument/2006/relationships/image" Target="../media/image23.jpeg"/><Relationship Id="rId4" Type="http://schemas.openxmlformats.org/officeDocument/2006/relationships/hyperlink" Target="http://www.alexsarchives.org/tag/housing-strategy/" TargetMode="External"/><Relationship Id="rId9" Type="http://schemas.openxmlformats.org/officeDocument/2006/relationships/hyperlink" Target="https://creativecommons.org/licenses/by-sa/3.0/" TargetMode="Externa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gesvin.wordpress.com/2017/11/13/lluvia-de-ideas-para-desarrollar-el-pensamiento-creativo-en-el-aula-articulo/"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5.jpg"/><Relationship Id="rId1" Type="http://schemas.openxmlformats.org/officeDocument/2006/relationships/slideLayout" Target="../slideLayouts/slideLayout5.xml"/><Relationship Id="rId6" Type="http://schemas.openxmlformats.org/officeDocument/2006/relationships/hyperlink" Target="https://en.wikipedia.org/wiki/Flowchart" TargetMode="External"/><Relationship Id="rId5" Type="http://schemas.openxmlformats.org/officeDocument/2006/relationships/image" Target="../media/image26.png"/><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maziqbal.net/2013/11/03/life-isnt-working-out-as-id-like-it-to-work-out/" TargetMode="External"/><Relationship Id="rId7" Type="http://schemas.openxmlformats.org/officeDocument/2006/relationships/hyperlink" Target="http://cafrancavilla.com/2012/12/19/riesgos-de-ti-resultados-2012-del-barometro-isaca/"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8" Type="http://schemas.openxmlformats.org/officeDocument/2006/relationships/hyperlink" Target="http://www.janegoodwin.net/2013/12/30/conversation-teachers-lounge/" TargetMode="External"/><Relationship Id="rId3" Type="http://schemas.openxmlformats.org/officeDocument/2006/relationships/image" Target="../media/image33.jpg"/><Relationship Id="rId7" Type="http://schemas.openxmlformats.org/officeDocument/2006/relationships/image" Target="../media/image35.jpg"/><Relationship Id="rId12" Type="http://schemas.openxmlformats.org/officeDocument/2006/relationships/hyperlink" Target="http://ois-it11.blogspot.com/2013_03_01_archive.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flickr.com/photos/86530412@N02/7933216944" TargetMode="External"/><Relationship Id="rId11" Type="http://schemas.openxmlformats.org/officeDocument/2006/relationships/image" Target="../media/image37.jpg"/><Relationship Id="rId5" Type="http://schemas.openxmlformats.org/officeDocument/2006/relationships/image" Target="../media/image34.jpg"/><Relationship Id="rId10" Type="http://schemas.openxmlformats.org/officeDocument/2006/relationships/hyperlink" Target="http://www.geek-blog.it/index.php?ctg=7&amp;id=728" TargetMode="External"/><Relationship Id="rId4" Type="http://schemas.openxmlformats.org/officeDocument/2006/relationships/hyperlink" Target="http://www.squawkpoint.com/2013/03/do-slogans-work/" TargetMode="External"/><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edgeofinsane.blogspot.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Vw_engine_check.jpg" TargetMode="External"/><Relationship Id="rId2" Type="http://schemas.openxmlformats.org/officeDocument/2006/relationships/image" Target="../media/image44.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2bejammed.org/2011/12/12/verlanglijstje-van-marcelke-durfteantwoorden/"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shippingandfreightresource.com/exporting-for-the-first-time/checklis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3.jp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3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www.flickr.com/photos/shouldbecleaning/2415952829"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courses.lumenlearning.com/boundless-politicalscience/chapter/functions-of-bureaucracy/" TargetMode="External"/><Relationship Id="rId5" Type="http://schemas.openxmlformats.org/officeDocument/2006/relationships/image" Target="../media/image57.sv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hyperlink" Target="https://www.whitehouse.gov/wp-content/uploads/2018/06/M-18-16.pdf" TargetMode="External"/><Relationship Id="rId5" Type="http://schemas.openxmlformats.org/officeDocument/2006/relationships/hyperlink" Target="https://www.whitehouse.gov/sites/whitehouse.gov/files/omb/memoranda/2016/m-16-17.pdf" TargetMode="External"/><Relationship Id="rId4" Type="http://schemas.openxmlformats.org/officeDocument/2006/relationships/hyperlink" Target="https://en.wikipedia.org/wiki/Office_of_Management_and_Budge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vaww.va.gov/OIC/index.asp"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hyperlink" Target="https://creativecommons.org/licenses/by-nc-sa/3.0/" TargetMode="External"/><Relationship Id="rId5" Type="http://schemas.openxmlformats.org/officeDocument/2006/relationships/hyperlink" Target="http://www.flickr.com/photos/thinkgeekmonkeys/6335909644/in/set-72157627981696353/" TargetMode="External"/><Relationship Id="rId4" Type="http://schemas.openxmlformats.org/officeDocument/2006/relationships/image" Target="../media/image64.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7.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www.bituzi.com/2013/11/choice.html"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gao.gov/products/GAO-15-593SP" TargetMode="External"/><Relationship Id="rId3" Type="http://schemas.openxmlformats.org/officeDocument/2006/relationships/hyperlink" Target="https://www.va.gov/oei/docs/VA2018-2024strategicPlan.pdf" TargetMode="External"/><Relationship Id="rId7" Type="http://schemas.openxmlformats.org/officeDocument/2006/relationships/hyperlink" Target="https://www.whitehouse.gov/wp-content/uploads/2018/06/M-18-16.pdf"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www.whitehouse.gov/sites/whitehouse.gov/files/omb/memoranda/2016/m-16-17.pdf" TargetMode="External"/><Relationship Id="rId5" Type="http://schemas.openxmlformats.org/officeDocument/2006/relationships/hyperlink" Target="https://www.gao.gov/products/GAO-14-704G" TargetMode="External"/><Relationship Id="rId4" Type="http://schemas.openxmlformats.org/officeDocument/2006/relationships/hyperlink" Target="http://vaww.va.gov/OIC/ICPMO/SOA.asp"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ipkitten.blogspot.com/2007_08_01_archive.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justoutsidetheboxcartoon.com/category/work/" TargetMode="External"/><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98320"/>
            <a:ext cx="7772400" cy="1470025"/>
          </a:xfrm>
        </p:spPr>
        <p:txBody>
          <a:bodyPr>
            <a:normAutofit/>
          </a:bodyPr>
          <a:lstStyle/>
          <a:p>
            <a:r>
              <a:rPr lang="en-US" sz="3600" b="1" dirty="0"/>
              <a:t>Risk Management. Who Cares?</a:t>
            </a:r>
          </a:p>
        </p:txBody>
      </p:sp>
      <p:sp>
        <p:nvSpPr>
          <p:cNvPr id="3" name="Subtitle 2">
            <a:extLst>
              <a:ext uri="{FF2B5EF4-FFF2-40B4-BE49-F238E27FC236}">
                <a16:creationId xmlns:a16="http://schemas.microsoft.com/office/drawing/2014/main" id="{33C7FFC3-E624-4747-B84A-BEC0B6467F02}"/>
              </a:ext>
            </a:extLst>
          </p:cNvPr>
          <p:cNvSpPr>
            <a:spLocks noGrp="1"/>
          </p:cNvSpPr>
          <p:nvPr>
            <p:ph type="subTitle" idx="1"/>
          </p:nvPr>
        </p:nvSpPr>
        <p:spPr>
          <a:xfrm>
            <a:off x="304800" y="3001645"/>
            <a:ext cx="8382000" cy="2819400"/>
          </a:xfrm>
        </p:spPr>
        <p:txBody>
          <a:bodyPr>
            <a:normAutofit fontScale="70000" lnSpcReduction="20000"/>
          </a:bodyPr>
          <a:lstStyle/>
          <a:p>
            <a:pPr algn="l"/>
            <a:r>
              <a:rPr lang="en-US" dirty="0"/>
              <a:t>Nancy Lansing, RN, BSN, MS</a:t>
            </a:r>
          </a:p>
          <a:p>
            <a:pPr algn="l"/>
            <a:r>
              <a:rPr lang="en-US" dirty="0"/>
              <a:t>Director, Internal Controls and Risk Management</a:t>
            </a:r>
          </a:p>
          <a:p>
            <a:pPr algn="l"/>
            <a:r>
              <a:rPr lang="en-US" dirty="0"/>
              <a:t>Compensation Service</a:t>
            </a:r>
          </a:p>
          <a:p>
            <a:pPr algn="l"/>
            <a:endParaRPr lang="en-US" dirty="0"/>
          </a:p>
          <a:p>
            <a:pPr algn="l"/>
            <a:r>
              <a:rPr lang="en-US" dirty="0"/>
              <a:t>MaryAnn Murdoch</a:t>
            </a:r>
          </a:p>
          <a:p>
            <a:pPr algn="l"/>
            <a:r>
              <a:rPr lang="en-US" dirty="0"/>
              <a:t>VBA Risk Coordinator</a:t>
            </a:r>
          </a:p>
          <a:p>
            <a:pPr algn="l"/>
            <a:r>
              <a:rPr lang="en-US" dirty="0"/>
              <a:t>Office of Financial Management</a:t>
            </a:r>
          </a:p>
          <a:p>
            <a:pPr algn="l"/>
            <a:r>
              <a:rPr lang="en-US" dirty="0"/>
              <a:t>July 2020</a:t>
            </a:r>
          </a:p>
          <a:p>
            <a:pPr algn="l"/>
            <a:endParaRPr lang="en-US" dirty="0"/>
          </a:p>
        </p:txBody>
      </p:sp>
      <p:sp>
        <p:nvSpPr>
          <p:cNvPr id="5" name="Rectangle 4"/>
          <p:cNvSpPr/>
          <p:nvPr/>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pic>
        <p:nvPicPr>
          <p:cNvPr id="6" name="Picture 4" descr="dvaseal"/>
          <p:cNvPicPr>
            <a:picLocks noChangeAspect="1" noChangeArrowheads="1"/>
          </p:cNvPicPr>
          <p:nvPr/>
        </p:nvPicPr>
        <p:blipFill>
          <a:blip r:embed="rId3"/>
          <a:srcRect/>
          <a:stretch>
            <a:fillRect/>
          </a:stretch>
        </p:blipFill>
        <p:spPr bwMode="auto">
          <a:xfrm>
            <a:off x="3886200" y="838200"/>
            <a:ext cx="1371600" cy="1371600"/>
          </a:xfrm>
          <a:prstGeom prst="rect">
            <a:avLst/>
          </a:prstGeom>
          <a:noFill/>
          <a:ln w="9525">
            <a:noFill/>
            <a:miter lim="800000"/>
            <a:headEnd/>
            <a:tailEnd/>
          </a:ln>
        </p:spPr>
      </p:pic>
    </p:spTree>
    <p:extLst>
      <p:ext uri="{BB962C8B-B14F-4D97-AF65-F5344CB8AC3E}">
        <p14:creationId xmlns:p14="http://schemas.microsoft.com/office/powerpoint/2010/main" val="4080056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7F8E32-8494-40EF-A9DE-F26D49230808}"/>
              </a:ext>
            </a:extLst>
          </p:cNvPr>
          <p:cNvSpPr>
            <a:spLocks noGrp="1"/>
          </p:cNvSpPr>
          <p:nvPr>
            <p:ph idx="1"/>
          </p:nvPr>
        </p:nvSpPr>
        <p:spPr/>
        <p:txBody>
          <a:bodyPr/>
          <a:lstStyle/>
          <a:p>
            <a:pPr marL="0" indent="0" algn="ctr">
              <a:buNone/>
            </a:pPr>
            <a:endParaRPr lang="en-US" dirty="0"/>
          </a:p>
          <a:p>
            <a:pPr marL="0" indent="0" algn="ctr">
              <a:buNone/>
            </a:pPr>
            <a:r>
              <a:rPr lang="en-US" dirty="0"/>
              <a:t>To be a risk-aware organization that uses information to drive resourcing decisions to maximize the accuracy and timeliness of benefits and services that are delivered to Veterans and their families.</a:t>
            </a:r>
          </a:p>
          <a:p>
            <a:endParaRPr lang="en-US" dirty="0"/>
          </a:p>
        </p:txBody>
      </p:sp>
      <p:sp>
        <p:nvSpPr>
          <p:cNvPr id="3" name="Slide Number Placeholder 2">
            <a:extLst>
              <a:ext uri="{FF2B5EF4-FFF2-40B4-BE49-F238E27FC236}">
                <a16:creationId xmlns:a16="http://schemas.microsoft.com/office/drawing/2014/main" id="{46E4ED3F-9E42-4D87-8F02-0EB0BA1EE1FC}"/>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07EB8978-6104-44CE-8D15-6A73B517A2F1}"/>
              </a:ext>
            </a:extLst>
          </p:cNvPr>
          <p:cNvSpPr>
            <a:spLocks noGrp="1"/>
          </p:cNvSpPr>
          <p:nvPr>
            <p:ph type="title"/>
          </p:nvPr>
        </p:nvSpPr>
        <p:spPr/>
        <p:txBody>
          <a:bodyPr>
            <a:normAutofit/>
          </a:bodyPr>
          <a:lstStyle/>
          <a:p>
            <a:r>
              <a:rPr lang="en-US" sz="3200" dirty="0"/>
              <a:t>Vision for VBA Enterprise Risk Management</a:t>
            </a:r>
          </a:p>
        </p:txBody>
      </p:sp>
    </p:spTree>
    <p:extLst>
      <p:ext uri="{BB962C8B-B14F-4D97-AF65-F5344CB8AC3E}">
        <p14:creationId xmlns:p14="http://schemas.microsoft.com/office/powerpoint/2010/main" val="248787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47BB8E-2FCB-42EC-AFBE-EE39D8560E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1000" y="2440075"/>
            <a:ext cx="4267200" cy="3413760"/>
          </a:xfrm>
          <a:prstGeom prst="rect">
            <a:avLst/>
          </a:prstGeom>
          <a:ln w="28575">
            <a:solidFill>
              <a:schemeClr val="accent4">
                <a:lumMod val="75000"/>
              </a:schemeClr>
            </a:solidFill>
          </a:ln>
        </p:spPr>
      </p:pic>
      <p:sp>
        <p:nvSpPr>
          <p:cNvPr id="2" name="Content Placeholder 1">
            <a:extLst>
              <a:ext uri="{FF2B5EF4-FFF2-40B4-BE49-F238E27FC236}">
                <a16:creationId xmlns:a16="http://schemas.microsoft.com/office/drawing/2014/main" id="{F3A3D85D-06C3-4205-AB68-5F4A83AA5824}"/>
              </a:ext>
            </a:extLst>
          </p:cNvPr>
          <p:cNvSpPr>
            <a:spLocks noGrp="1"/>
          </p:cNvSpPr>
          <p:nvPr>
            <p:ph idx="1"/>
          </p:nvPr>
        </p:nvSpPr>
        <p:spPr>
          <a:xfrm>
            <a:off x="381000" y="685800"/>
            <a:ext cx="8458200" cy="4830763"/>
          </a:xfrm>
        </p:spPr>
        <p:txBody>
          <a:bodyPr>
            <a:normAutofit/>
          </a:bodyPr>
          <a:lstStyle/>
          <a:p>
            <a:pPr marL="517525" lvl="1" indent="-342900">
              <a:spcBef>
                <a:spcPts val="0"/>
              </a:spcBef>
              <a:spcAft>
                <a:spcPts val="600"/>
              </a:spcAft>
              <a:buFont typeface="Arial" panose="020B0604020202020204" pitchFamily="34" charset="0"/>
              <a:buChar char="•"/>
            </a:pPr>
            <a:r>
              <a:rPr lang="en-US" sz="2400" dirty="0"/>
              <a:t>Forward-looking, iterative management approach to assess threats and opportunities that could affect VBA’s ability to achieve goals</a:t>
            </a:r>
          </a:p>
          <a:p>
            <a:pPr marL="517525" lvl="1" indent="-342900">
              <a:spcBef>
                <a:spcPts val="0"/>
              </a:spcBef>
              <a:spcAft>
                <a:spcPts val="600"/>
              </a:spcAft>
              <a:buFont typeface="Arial" panose="020B0604020202020204" pitchFamily="34" charset="0"/>
              <a:buChar char="•"/>
            </a:pPr>
            <a:r>
              <a:rPr lang="en-US" sz="2400" dirty="0"/>
              <a:t>Aligned with VA/VBA goals and objectives   </a:t>
            </a:r>
          </a:p>
        </p:txBody>
      </p:sp>
      <p:sp>
        <p:nvSpPr>
          <p:cNvPr id="3" name="Slide Number Placeholder 2">
            <a:extLst>
              <a:ext uri="{FF2B5EF4-FFF2-40B4-BE49-F238E27FC236}">
                <a16:creationId xmlns:a16="http://schemas.microsoft.com/office/drawing/2014/main" id="{6F84FAF7-F768-40F5-A039-52106AD3CEB5}"/>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29F863B9-EDFB-4946-928A-0AD5DED6B289}"/>
              </a:ext>
            </a:extLst>
          </p:cNvPr>
          <p:cNvSpPr>
            <a:spLocks noGrp="1"/>
          </p:cNvSpPr>
          <p:nvPr>
            <p:ph type="title"/>
          </p:nvPr>
        </p:nvSpPr>
        <p:spPr/>
        <p:txBody>
          <a:bodyPr>
            <a:normAutofit fontScale="90000"/>
          </a:bodyPr>
          <a:lstStyle/>
          <a:p>
            <a:r>
              <a:rPr lang="en-US" dirty="0"/>
              <a:t>What is Enterprise Risk Management?</a:t>
            </a:r>
          </a:p>
        </p:txBody>
      </p:sp>
      <p:sp>
        <p:nvSpPr>
          <p:cNvPr id="5" name="TextBox 4">
            <a:extLst>
              <a:ext uri="{FF2B5EF4-FFF2-40B4-BE49-F238E27FC236}">
                <a16:creationId xmlns:a16="http://schemas.microsoft.com/office/drawing/2014/main" id="{95747D07-85C1-4460-ADED-06DB75FBB009}"/>
              </a:ext>
            </a:extLst>
          </p:cNvPr>
          <p:cNvSpPr txBox="1"/>
          <p:nvPr/>
        </p:nvSpPr>
        <p:spPr>
          <a:xfrm>
            <a:off x="4876800" y="2418304"/>
            <a:ext cx="4114799" cy="2031325"/>
          </a:xfrm>
          <a:prstGeom prst="rect">
            <a:avLst/>
          </a:prstGeom>
          <a:noFill/>
          <a:ln w="38100">
            <a:solidFill>
              <a:schemeClr val="tx2">
                <a:lumMod val="60000"/>
                <a:lumOff val="40000"/>
              </a:schemeClr>
            </a:solidFill>
          </a:ln>
        </p:spPr>
        <p:txBody>
          <a:bodyPr wrap="square" rtlCol="0">
            <a:spAutoFit/>
          </a:bodyPr>
          <a:lstStyle/>
          <a:p>
            <a:r>
              <a:rPr lang="en-US" dirty="0"/>
              <a:t>OMB defines ERM as an effective agency-wide approach to addressing the full spectrum of the organization’s significant internal and external risks by understanding the combined impact of risks as an interrelated portfolio, rather than addressing risks only within silos. </a:t>
            </a:r>
          </a:p>
        </p:txBody>
      </p:sp>
      <p:sp>
        <p:nvSpPr>
          <p:cNvPr id="7" name="TextBox 6">
            <a:extLst>
              <a:ext uri="{FF2B5EF4-FFF2-40B4-BE49-F238E27FC236}">
                <a16:creationId xmlns:a16="http://schemas.microsoft.com/office/drawing/2014/main" id="{1BE0271E-CEB9-4929-AF6D-68906DE8C386}"/>
              </a:ext>
            </a:extLst>
          </p:cNvPr>
          <p:cNvSpPr txBox="1"/>
          <p:nvPr/>
        </p:nvSpPr>
        <p:spPr>
          <a:xfrm>
            <a:off x="4804230" y="4572702"/>
            <a:ext cx="4267200" cy="1477328"/>
          </a:xfrm>
          <a:prstGeom prst="rect">
            <a:avLst/>
          </a:prstGeom>
          <a:noFill/>
          <a:ln w="28575">
            <a:solidFill>
              <a:srgbClr val="FF0000"/>
            </a:solidFill>
          </a:ln>
        </p:spPr>
        <p:txBody>
          <a:bodyPr wrap="square" rtlCol="0">
            <a:spAutoFit/>
          </a:bodyPr>
          <a:lstStyle/>
          <a:p>
            <a:r>
              <a:rPr lang="en-US" dirty="0"/>
              <a:t>An example of VA enterprise risk: unfilled mission critical positions across the organization that when examined as a whole could threaten the accomplishment of the mission</a:t>
            </a:r>
          </a:p>
        </p:txBody>
      </p:sp>
    </p:spTree>
    <p:extLst>
      <p:ext uri="{BB962C8B-B14F-4D97-AF65-F5344CB8AC3E}">
        <p14:creationId xmlns:p14="http://schemas.microsoft.com/office/powerpoint/2010/main" val="3109395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470AB0-0077-47F1-982B-9D5F6C6659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01254" y="4268277"/>
            <a:ext cx="2026338" cy="1827723"/>
          </a:xfrm>
          <a:prstGeom prst="rect">
            <a:avLst/>
          </a:prstGeom>
        </p:spPr>
      </p:pic>
      <p:sp>
        <p:nvSpPr>
          <p:cNvPr id="2" name="Content Placeholder 1">
            <a:extLst>
              <a:ext uri="{FF2B5EF4-FFF2-40B4-BE49-F238E27FC236}">
                <a16:creationId xmlns:a16="http://schemas.microsoft.com/office/drawing/2014/main" id="{B5C580B7-89DC-4BDF-8677-B084CAF6426A}"/>
              </a:ext>
            </a:extLst>
          </p:cNvPr>
          <p:cNvSpPr>
            <a:spLocks noGrp="1"/>
          </p:cNvSpPr>
          <p:nvPr>
            <p:ph idx="1"/>
          </p:nvPr>
        </p:nvSpPr>
        <p:spPr>
          <a:xfrm>
            <a:off x="240792" y="908313"/>
            <a:ext cx="8686800" cy="4525963"/>
          </a:xfrm>
        </p:spPr>
        <p:txBody>
          <a:bodyPr>
            <a:normAutofit/>
          </a:bodyPr>
          <a:lstStyle/>
          <a:p>
            <a:pPr marL="0" indent="0">
              <a:buNone/>
            </a:pPr>
            <a:r>
              <a:rPr lang="en-US" dirty="0"/>
              <a:t> </a:t>
            </a:r>
          </a:p>
          <a:p>
            <a:pPr marL="0" indent="0">
              <a:buNone/>
            </a:pPr>
            <a:endParaRPr lang="en-US" dirty="0">
              <a:latin typeface="Arial Nova Cond Light" panose="020B0604020202020204" pitchFamily="34" charset="0"/>
            </a:endParaRPr>
          </a:p>
        </p:txBody>
      </p:sp>
      <p:sp>
        <p:nvSpPr>
          <p:cNvPr id="3" name="Slide Number Placeholder 2">
            <a:extLst>
              <a:ext uri="{FF2B5EF4-FFF2-40B4-BE49-F238E27FC236}">
                <a16:creationId xmlns:a16="http://schemas.microsoft.com/office/drawing/2014/main" id="{D0952CCD-8C0B-4305-8C66-F7BE454FE269}"/>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sp>
        <p:nvSpPr>
          <p:cNvPr id="4" name="Title 3">
            <a:extLst>
              <a:ext uri="{FF2B5EF4-FFF2-40B4-BE49-F238E27FC236}">
                <a16:creationId xmlns:a16="http://schemas.microsoft.com/office/drawing/2014/main" id="{532260AA-EC4A-4D41-B5DF-A4D335E03C4C}"/>
              </a:ext>
            </a:extLst>
          </p:cNvPr>
          <p:cNvSpPr>
            <a:spLocks noGrp="1"/>
          </p:cNvSpPr>
          <p:nvPr>
            <p:ph type="title"/>
          </p:nvPr>
        </p:nvSpPr>
        <p:spPr/>
        <p:txBody>
          <a:bodyPr>
            <a:normAutofit fontScale="90000"/>
          </a:bodyPr>
          <a:lstStyle/>
          <a:p>
            <a:r>
              <a:rPr lang="en-US" dirty="0"/>
              <a:t>VA Goals- In case you forgot!</a:t>
            </a:r>
          </a:p>
        </p:txBody>
      </p:sp>
      <p:pic>
        <p:nvPicPr>
          <p:cNvPr id="7" name="Picture 6">
            <a:extLst>
              <a:ext uri="{FF2B5EF4-FFF2-40B4-BE49-F238E27FC236}">
                <a16:creationId xmlns:a16="http://schemas.microsoft.com/office/drawing/2014/main" id="{8952C89B-6FBF-4F17-BFB6-DE0E7AC19343}"/>
              </a:ext>
            </a:extLst>
          </p:cNvPr>
          <p:cNvPicPr>
            <a:picLocks noChangeAspect="1"/>
          </p:cNvPicPr>
          <p:nvPr/>
        </p:nvPicPr>
        <p:blipFill>
          <a:blip r:embed="rId5"/>
          <a:stretch>
            <a:fillRect/>
          </a:stretch>
        </p:blipFill>
        <p:spPr>
          <a:xfrm>
            <a:off x="12192" y="1083732"/>
            <a:ext cx="9144000" cy="515409"/>
          </a:xfrm>
          <a:prstGeom prst="rect">
            <a:avLst/>
          </a:prstGeom>
        </p:spPr>
      </p:pic>
      <p:pic>
        <p:nvPicPr>
          <p:cNvPr id="9" name="Picture 8">
            <a:extLst>
              <a:ext uri="{FF2B5EF4-FFF2-40B4-BE49-F238E27FC236}">
                <a16:creationId xmlns:a16="http://schemas.microsoft.com/office/drawing/2014/main" id="{5199B95C-A8FC-40A5-98DC-D50FE70B285A}"/>
              </a:ext>
            </a:extLst>
          </p:cNvPr>
          <p:cNvPicPr>
            <a:picLocks noChangeAspect="1"/>
          </p:cNvPicPr>
          <p:nvPr/>
        </p:nvPicPr>
        <p:blipFill>
          <a:blip r:embed="rId6"/>
          <a:stretch>
            <a:fillRect/>
          </a:stretch>
        </p:blipFill>
        <p:spPr>
          <a:xfrm>
            <a:off x="-32946" y="1917152"/>
            <a:ext cx="9144000" cy="773113"/>
          </a:xfrm>
          <a:prstGeom prst="rect">
            <a:avLst/>
          </a:prstGeom>
        </p:spPr>
      </p:pic>
      <p:pic>
        <p:nvPicPr>
          <p:cNvPr id="10" name="Picture 9">
            <a:extLst>
              <a:ext uri="{FF2B5EF4-FFF2-40B4-BE49-F238E27FC236}">
                <a16:creationId xmlns:a16="http://schemas.microsoft.com/office/drawing/2014/main" id="{54CAAAFE-7D95-4DD9-A5D1-0ED20A2602DE}"/>
              </a:ext>
            </a:extLst>
          </p:cNvPr>
          <p:cNvPicPr>
            <a:picLocks noChangeAspect="1"/>
          </p:cNvPicPr>
          <p:nvPr/>
        </p:nvPicPr>
        <p:blipFill>
          <a:blip r:embed="rId7"/>
          <a:stretch>
            <a:fillRect/>
          </a:stretch>
        </p:blipFill>
        <p:spPr>
          <a:xfrm>
            <a:off x="-54282" y="3008277"/>
            <a:ext cx="9144000" cy="515409"/>
          </a:xfrm>
          <a:prstGeom prst="rect">
            <a:avLst/>
          </a:prstGeom>
        </p:spPr>
      </p:pic>
      <p:pic>
        <p:nvPicPr>
          <p:cNvPr id="11" name="Picture 10">
            <a:extLst>
              <a:ext uri="{FF2B5EF4-FFF2-40B4-BE49-F238E27FC236}">
                <a16:creationId xmlns:a16="http://schemas.microsoft.com/office/drawing/2014/main" id="{9BF5BB36-38C8-4F4C-BC1C-E1E501E3B56B}"/>
              </a:ext>
            </a:extLst>
          </p:cNvPr>
          <p:cNvPicPr>
            <a:picLocks noChangeAspect="1"/>
          </p:cNvPicPr>
          <p:nvPr/>
        </p:nvPicPr>
        <p:blipFill>
          <a:blip r:embed="rId8"/>
          <a:stretch>
            <a:fillRect/>
          </a:stretch>
        </p:blipFill>
        <p:spPr>
          <a:xfrm>
            <a:off x="-57330" y="3803117"/>
            <a:ext cx="9144000" cy="1019103"/>
          </a:xfrm>
          <a:prstGeom prst="rect">
            <a:avLst/>
          </a:prstGeom>
        </p:spPr>
      </p:pic>
      <p:sp>
        <p:nvSpPr>
          <p:cNvPr id="12" name="Rectangle 11">
            <a:extLst>
              <a:ext uri="{FF2B5EF4-FFF2-40B4-BE49-F238E27FC236}">
                <a16:creationId xmlns:a16="http://schemas.microsoft.com/office/drawing/2014/main" id="{EBDE1D21-B467-42FE-A442-3DC5125475FB}"/>
              </a:ext>
            </a:extLst>
          </p:cNvPr>
          <p:cNvSpPr/>
          <p:nvPr/>
        </p:nvSpPr>
        <p:spPr>
          <a:xfrm>
            <a:off x="533400" y="5162858"/>
            <a:ext cx="4572000" cy="646331"/>
          </a:xfrm>
          <a:prstGeom prst="rect">
            <a:avLst/>
          </a:prstGeom>
        </p:spPr>
        <p:txBody>
          <a:bodyPr>
            <a:spAutoFit/>
          </a:bodyPr>
          <a:lstStyle/>
          <a:p>
            <a:r>
              <a:rPr lang="en-US" dirty="0">
                <a:hlinkClick r:id="rId9"/>
              </a:rPr>
              <a:t>https://www.va.gov/oei/docs/VA2018-2024strategicPlan.PDF</a:t>
            </a:r>
            <a:r>
              <a:rPr lang="en-US" dirty="0"/>
              <a:t>  </a:t>
            </a:r>
          </a:p>
        </p:txBody>
      </p:sp>
    </p:spTree>
    <p:extLst>
      <p:ext uri="{BB962C8B-B14F-4D97-AF65-F5344CB8AC3E}">
        <p14:creationId xmlns:p14="http://schemas.microsoft.com/office/powerpoint/2010/main" val="225986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FD70CF4-7D41-42AB-9748-FAFE4D627F2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93285" y="1464647"/>
            <a:ext cx="1551130" cy="943255"/>
          </a:xfrm>
          <a:prstGeom prst="rect">
            <a:avLst/>
          </a:prstGeom>
        </p:spPr>
      </p:pic>
      <p:pic>
        <p:nvPicPr>
          <p:cNvPr id="13" name="Picture 12">
            <a:extLst>
              <a:ext uri="{FF2B5EF4-FFF2-40B4-BE49-F238E27FC236}">
                <a16:creationId xmlns:a16="http://schemas.microsoft.com/office/drawing/2014/main" id="{DE8F530F-7469-494C-860A-5D730306200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50596" y="3136266"/>
            <a:ext cx="1221404" cy="1063979"/>
          </a:xfrm>
          <a:prstGeom prst="rect">
            <a:avLst/>
          </a:prstGeom>
        </p:spPr>
      </p:pic>
      <p:pic>
        <p:nvPicPr>
          <p:cNvPr id="10" name="Picture 9">
            <a:extLst>
              <a:ext uri="{FF2B5EF4-FFF2-40B4-BE49-F238E27FC236}">
                <a16:creationId xmlns:a16="http://schemas.microsoft.com/office/drawing/2014/main" id="{1B73BFB6-1E46-4C3E-B7E5-1CBA88BC484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827997" y="1502335"/>
            <a:ext cx="1068307" cy="1617028"/>
          </a:xfrm>
          <a:prstGeom prst="rect">
            <a:avLst/>
          </a:prstGeom>
        </p:spPr>
      </p:pic>
      <p:sp>
        <p:nvSpPr>
          <p:cNvPr id="11" name="TextBox 10">
            <a:extLst>
              <a:ext uri="{FF2B5EF4-FFF2-40B4-BE49-F238E27FC236}">
                <a16:creationId xmlns:a16="http://schemas.microsoft.com/office/drawing/2014/main" id="{3DD82026-A997-4820-89C6-3D41C766430B}"/>
              </a:ext>
            </a:extLst>
          </p:cNvPr>
          <p:cNvSpPr txBox="1"/>
          <p:nvPr/>
        </p:nvSpPr>
        <p:spPr>
          <a:xfrm>
            <a:off x="7867992" y="3049301"/>
            <a:ext cx="1011123" cy="369332"/>
          </a:xfrm>
          <a:prstGeom prst="rect">
            <a:avLst/>
          </a:prstGeom>
          <a:noFill/>
        </p:spPr>
        <p:txBody>
          <a:bodyPr wrap="square" rtlCol="0">
            <a:spAutoFit/>
          </a:bodyPr>
          <a:lstStyle/>
          <a:p>
            <a:r>
              <a:rPr lang="en-US" sz="900" dirty="0"/>
              <a:t>licensed under </a:t>
            </a:r>
            <a:r>
              <a:rPr lang="en-US" sz="900" dirty="0">
                <a:hlinkClick r:id="rId9" tooltip="https://creativecommons.org/licenses/by-sa/3.0/"/>
              </a:rPr>
              <a:t>CC BY-SA</a:t>
            </a:r>
            <a:endParaRPr lang="en-US" sz="900" dirty="0"/>
          </a:p>
        </p:txBody>
      </p:sp>
      <p:pic>
        <p:nvPicPr>
          <p:cNvPr id="7" name="Picture 6">
            <a:extLst>
              <a:ext uri="{FF2B5EF4-FFF2-40B4-BE49-F238E27FC236}">
                <a16:creationId xmlns:a16="http://schemas.microsoft.com/office/drawing/2014/main" id="{1EC88F3A-DFB0-413E-8C34-0FA07ED543A3}"/>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5857670" y="3136266"/>
            <a:ext cx="1847136" cy="1400175"/>
          </a:xfrm>
          <a:prstGeom prst="rect">
            <a:avLst/>
          </a:prstGeom>
        </p:spPr>
      </p:pic>
      <p:sp>
        <p:nvSpPr>
          <p:cNvPr id="8" name="TextBox 7">
            <a:extLst>
              <a:ext uri="{FF2B5EF4-FFF2-40B4-BE49-F238E27FC236}">
                <a16:creationId xmlns:a16="http://schemas.microsoft.com/office/drawing/2014/main" id="{0D47EC43-6F36-4D21-AA7B-9428B60E214E}"/>
              </a:ext>
            </a:extLst>
          </p:cNvPr>
          <p:cNvSpPr txBox="1"/>
          <p:nvPr/>
        </p:nvSpPr>
        <p:spPr>
          <a:xfrm>
            <a:off x="6504285" y="4491235"/>
            <a:ext cx="1343025" cy="230832"/>
          </a:xfrm>
          <a:prstGeom prst="rect">
            <a:avLst/>
          </a:prstGeom>
          <a:noFill/>
        </p:spPr>
        <p:txBody>
          <a:bodyPr wrap="square" rtlCol="0">
            <a:spAutoFit/>
          </a:bodyPr>
          <a:lstStyle/>
          <a:p>
            <a:r>
              <a:rPr lang="en-US" sz="900" dirty="0"/>
              <a:t>licensed under </a:t>
            </a:r>
            <a:r>
              <a:rPr lang="en-US" sz="900" dirty="0">
                <a:hlinkClick r:id="rId12" tooltip="https://creativecommons.org/licenses/by-nd/3.0/"/>
              </a:rPr>
              <a:t>CC BY-ND</a:t>
            </a:r>
            <a:endParaRPr lang="en-US" sz="900" dirty="0"/>
          </a:p>
        </p:txBody>
      </p:sp>
      <p:sp>
        <p:nvSpPr>
          <p:cNvPr id="2" name="Content Placeholder 1">
            <a:extLst>
              <a:ext uri="{FF2B5EF4-FFF2-40B4-BE49-F238E27FC236}">
                <a16:creationId xmlns:a16="http://schemas.microsoft.com/office/drawing/2014/main" id="{73B053B2-4C0E-48E0-861B-49D3661A2C7F}"/>
              </a:ext>
            </a:extLst>
          </p:cNvPr>
          <p:cNvSpPr>
            <a:spLocks noGrp="1"/>
          </p:cNvSpPr>
          <p:nvPr>
            <p:ph idx="1"/>
          </p:nvPr>
        </p:nvSpPr>
        <p:spPr>
          <a:xfrm>
            <a:off x="225548" y="935952"/>
            <a:ext cx="4782264" cy="4630213"/>
          </a:xfrm>
        </p:spPr>
        <p:txBody>
          <a:bodyPr>
            <a:normAutofit fontScale="92500" lnSpcReduction="20000"/>
          </a:bodyPr>
          <a:lstStyle/>
          <a:p>
            <a:pPr marL="0" indent="0">
              <a:buNone/>
            </a:pPr>
            <a:r>
              <a:rPr lang="en-US" sz="3300" b="1" dirty="0"/>
              <a:t>Internal business risks</a:t>
            </a:r>
          </a:p>
          <a:p>
            <a:pPr marL="0" indent="0">
              <a:buNone/>
            </a:pPr>
            <a:endParaRPr lang="en-US" dirty="0"/>
          </a:p>
          <a:p>
            <a:pPr marL="514350" indent="-514350">
              <a:buAutoNum type="arabicPeriod"/>
            </a:pPr>
            <a:r>
              <a:rPr lang="en-US" dirty="0"/>
              <a:t>Strategic</a:t>
            </a:r>
          </a:p>
          <a:p>
            <a:pPr marL="514350" indent="-514350">
              <a:buAutoNum type="arabicPeriod"/>
            </a:pPr>
            <a:r>
              <a:rPr lang="en-US" dirty="0"/>
              <a:t>Compliance</a:t>
            </a:r>
          </a:p>
          <a:p>
            <a:pPr marL="514350" indent="-514350">
              <a:buAutoNum type="arabicPeriod"/>
            </a:pPr>
            <a:r>
              <a:rPr lang="en-US" dirty="0"/>
              <a:t>Operational</a:t>
            </a:r>
          </a:p>
          <a:p>
            <a:pPr marL="514350" indent="-514350">
              <a:buAutoNum type="arabicPeriod"/>
            </a:pPr>
            <a:r>
              <a:rPr lang="en-US" dirty="0"/>
              <a:t>Financial</a:t>
            </a:r>
          </a:p>
          <a:p>
            <a:pPr marL="514350" indent="-514350">
              <a:buAutoNum type="arabicPeriod"/>
            </a:pPr>
            <a:r>
              <a:rPr lang="en-US" dirty="0"/>
              <a:t>Reputational</a:t>
            </a:r>
          </a:p>
          <a:p>
            <a:pPr marL="514350" indent="-514350">
              <a:buAutoNum type="arabicPeriod"/>
            </a:pPr>
            <a:endParaRPr lang="en-US" dirty="0"/>
          </a:p>
          <a:p>
            <a:pPr marL="0" indent="0">
              <a:buNone/>
            </a:pPr>
            <a:endParaRPr lang="en-US" dirty="0"/>
          </a:p>
          <a:p>
            <a:pPr marL="0" indent="0">
              <a:buNone/>
            </a:pPr>
            <a:r>
              <a:rPr lang="en-US" dirty="0"/>
              <a:t>  Can control for these</a:t>
            </a:r>
          </a:p>
        </p:txBody>
      </p:sp>
      <p:sp>
        <p:nvSpPr>
          <p:cNvPr id="3" name="Slide Number Placeholder 2">
            <a:extLst>
              <a:ext uri="{FF2B5EF4-FFF2-40B4-BE49-F238E27FC236}">
                <a16:creationId xmlns:a16="http://schemas.microsoft.com/office/drawing/2014/main" id="{94CC4FA5-A599-4799-9C0D-3C6CF4112525}"/>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9F6870F0-A8C4-4A92-BA7F-E5FC9FEB2CF5}"/>
              </a:ext>
            </a:extLst>
          </p:cNvPr>
          <p:cNvSpPr>
            <a:spLocks noGrp="1"/>
          </p:cNvSpPr>
          <p:nvPr>
            <p:ph type="title"/>
          </p:nvPr>
        </p:nvSpPr>
        <p:spPr/>
        <p:txBody>
          <a:bodyPr>
            <a:normAutofit fontScale="90000"/>
          </a:bodyPr>
          <a:lstStyle/>
          <a:p>
            <a:r>
              <a:rPr lang="en-US" dirty="0"/>
              <a:t>Risk Categories</a:t>
            </a:r>
          </a:p>
        </p:txBody>
      </p:sp>
      <p:sp>
        <p:nvSpPr>
          <p:cNvPr id="5" name="TextBox 4">
            <a:extLst>
              <a:ext uri="{FF2B5EF4-FFF2-40B4-BE49-F238E27FC236}">
                <a16:creationId xmlns:a16="http://schemas.microsoft.com/office/drawing/2014/main" id="{877D8B3A-D0A6-45DF-AE96-777A3F1573D9}"/>
              </a:ext>
            </a:extLst>
          </p:cNvPr>
          <p:cNvSpPr txBox="1"/>
          <p:nvPr/>
        </p:nvSpPr>
        <p:spPr>
          <a:xfrm>
            <a:off x="5218329" y="887562"/>
            <a:ext cx="3677975" cy="1923604"/>
          </a:xfrm>
          <a:prstGeom prst="rect">
            <a:avLst/>
          </a:prstGeom>
          <a:noFill/>
        </p:spPr>
        <p:txBody>
          <a:bodyPr wrap="square" rtlCol="0">
            <a:spAutoFit/>
          </a:bodyPr>
          <a:lstStyle/>
          <a:p>
            <a:r>
              <a:rPr lang="en-US" sz="2800" b="1" dirty="0"/>
              <a:t>External business risks </a:t>
            </a:r>
          </a:p>
          <a:p>
            <a:endParaRPr lang="en-US" sz="1000" b="1" dirty="0"/>
          </a:p>
          <a:p>
            <a:pPr marL="342900" indent="-342900">
              <a:buAutoNum type="arabicPeriod"/>
            </a:pPr>
            <a:r>
              <a:rPr lang="en-US" sz="2700" dirty="0"/>
              <a:t>Political</a:t>
            </a:r>
          </a:p>
          <a:p>
            <a:pPr marL="342900" indent="-342900">
              <a:buAutoNum type="arabicPeriod"/>
            </a:pPr>
            <a:r>
              <a:rPr lang="en-US" sz="2700" dirty="0"/>
              <a:t>Natural</a:t>
            </a:r>
          </a:p>
          <a:p>
            <a:pPr marL="342900" indent="-342900">
              <a:buAutoNum type="arabicPeriod"/>
            </a:pPr>
            <a:r>
              <a:rPr lang="en-US" sz="2700" dirty="0"/>
              <a:t>Economic</a:t>
            </a:r>
          </a:p>
        </p:txBody>
      </p:sp>
      <p:sp>
        <p:nvSpPr>
          <p:cNvPr id="14" name="TextBox 13">
            <a:extLst>
              <a:ext uri="{FF2B5EF4-FFF2-40B4-BE49-F238E27FC236}">
                <a16:creationId xmlns:a16="http://schemas.microsoft.com/office/drawing/2014/main" id="{9FA8145C-4BFB-4D0F-A0A1-7CEF380B1143}"/>
              </a:ext>
            </a:extLst>
          </p:cNvPr>
          <p:cNvSpPr txBox="1"/>
          <p:nvPr/>
        </p:nvSpPr>
        <p:spPr>
          <a:xfrm>
            <a:off x="3350597" y="4045450"/>
            <a:ext cx="1466862" cy="230832"/>
          </a:xfrm>
          <a:prstGeom prst="rect">
            <a:avLst/>
          </a:prstGeom>
          <a:noFill/>
        </p:spPr>
        <p:txBody>
          <a:bodyPr wrap="square" rtlCol="0">
            <a:spAutoFit/>
          </a:bodyPr>
          <a:lstStyle/>
          <a:p>
            <a:r>
              <a:rPr lang="en-US" sz="900" dirty="0"/>
              <a:t>licensed under </a:t>
            </a:r>
            <a:r>
              <a:rPr lang="en-US" sz="900" dirty="0">
                <a:hlinkClick r:id="rId9" tooltip="https://creativecommons.org/licenses/by-sa/3.0/"/>
              </a:rPr>
              <a:t>CC BY-SA</a:t>
            </a:r>
            <a:endParaRPr lang="en-US" sz="900" dirty="0"/>
          </a:p>
        </p:txBody>
      </p:sp>
      <p:sp>
        <p:nvSpPr>
          <p:cNvPr id="17" name="TextBox 16">
            <a:extLst>
              <a:ext uri="{FF2B5EF4-FFF2-40B4-BE49-F238E27FC236}">
                <a16:creationId xmlns:a16="http://schemas.microsoft.com/office/drawing/2014/main" id="{A1B9FB7A-63D7-4FCD-BF52-0EFFD02D2033}"/>
              </a:ext>
            </a:extLst>
          </p:cNvPr>
          <p:cNvSpPr txBox="1"/>
          <p:nvPr/>
        </p:nvSpPr>
        <p:spPr>
          <a:xfrm>
            <a:off x="3350596" y="2271666"/>
            <a:ext cx="1557717" cy="230832"/>
          </a:xfrm>
          <a:prstGeom prst="rect">
            <a:avLst/>
          </a:prstGeom>
          <a:noFill/>
        </p:spPr>
        <p:txBody>
          <a:bodyPr wrap="square" rtlCol="0">
            <a:spAutoFit/>
          </a:bodyPr>
          <a:lstStyle/>
          <a:p>
            <a:r>
              <a:rPr lang="en-US" sz="900" dirty="0"/>
              <a:t>licensed under </a:t>
            </a:r>
            <a:r>
              <a:rPr lang="en-US" sz="900" dirty="0">
                <a:hlinkClick r:id="rId13" tooltip="https://creativecommons.org/licenses/by-nc-sa/3.0/"/>
              </a:rPr>
              <a:t>CC BY-SA-NC</a:t>
            </a:r>
            <a:endParaRPr lang="en-US" sz="900" dirty="0"/>
          </a:p>
        </p:txBody>
      </p:sp>
      <p:sp>
        <p:nvSpPr>
          <p:cNvPr id="6" name="Rectangle 5">
            <a:extLst>
              <a:ext uri="{FF2B5EF4-FFF2-40B4-BE49-F238E27FC236}">
                <a16:creationId xmlns:a16="http://schemas.microsoft.com/office/drawing/2014/main" id="{991756EE-37D2-4BEC-B717-55A2F16AD51A}"/>
              </a:ext>
            </a:extLst>
          </p:cNvPr>
          <p:cNvSpPr/>
          <p:nvPr/>
        </p:nvSpPr>
        <p:spPr>
          <a:xfrm>
            <a:off x="5185443" y="4678515"/>
            <a:ext cx="5607658" cy="1477328"/>
          </a:xfrm>
          <a:prstGeom prst="rect">
            <a:avLst/>
          </a:prstGeom>
        </p:spPr>
        <p:txBody>
          <a:bodyPr wrap="square">
            <a:spAutoFit/>
          </a:bodyPr>
          <a:lstStyle/>
          <a:p>
            <a:r>
              <a:rPr lang="en-US" sz="3000" dirty="0"/>
              <a:t>Cannot control for these </a:t>
            </a:r>
          </a:p>
          <a:p>
            <a:r>
              <a:rPr lang="en-US" sz="3000" dirty="0"/>
              <a:t>but we can control </a:t>
            </a:r>
          </a:p>
          <a:p>
            <a:r>
              <a:rPr lang="en-US" sz="3000" dirty="0"/>
              <a:t>our response</a:t>
            </a:r>
          </a:p>
        </p:txBody>
      </p:sp>
      <p:grpSp>
        <p:nvGrpSpPr>
          <p:cNvPr id="15" name="Group 14">
            <a:extLst>
              <a:ext uri="{FF2B5EF4-FFF2-40B4-BE49-F238E27FC236}">
                <a16:creationId xmlns:a16="http://schemas.microsoft.com/office/drawing/2014/main" id="{7BD34A73-20C3-43D4-A58C-211B5B0E3E9E}"/>
              </a:ext>
            </a:extLst>
          </p:cNvPr>
          <p:cNvGrpSpPr/>
          <p:nvPr/>
        </p:nvGrpSpPr>
        <p:grpSpPr>
          <a:xfrm>
            <a:off x="6678130" y="1245624"/>
            <a:ext cx="667385" cy="700405"/>
            <a:chOff x="0" y="0"/>
            <a:chExt cx="5943600" cy="6347460"/>
          </a:xfrm>
        </p:grpSpPr>
        <p:pic>
          <p:nvPicPr>
            <p:cNvPr id="18" name="Picture 17">
              <a:extLst>
                <a:ext uri="{FF2B5EF4-FFF2-40B4-BE49-F238E27FC236}">
                  <a16:creationId xmlns:a16="http://schemas.microsoft.com/office/drawing/2014/main" id="{9BCB9E82-C8B5-47D2-8A4A-E048F88AA819}"/>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0" y="0"/>
              <a:ext cx="5943600" cy="5968365"/>
            </a:xfrm>
            <a:prstGeom prst="rect">
              <a:avLst/>
            </a:prstGeom>
          </p:spPr>
        </p:pic>
        <p:sp>
          <p:nvSpPr>
            <p:cNvPr id="19" name="Text Box 8">
              <a:extLst>
                <a:ext uri="{FF2B5EF4-FFF2-40B4-BE49-F238E27FC236}">
                  <a16:creationId xmlns:a16="http://schemas.microsoft.com/office/drawing/2014/main" id="{D6297E15-41ED-4593-9732-A5EBE4BA80A2}"/>
                </a:ext>
              </a:extLst>
            </p:cNvPr>
            <p:cNvSpPr txBox="1"/>
            <p:nvPr/>
          </p:nvSpPr>
          <p:spPr>
            <a:xfrm>
              <a:off x="0" y="5968365"/>
              <a:ext cx="59436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0203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Up Arrow 87" descr="Concept diagram">
            <a:extLst>
              <a:ext uri="{FF2B5EF4-FFF2-40B4-BE49-F238E27FC236}">
                <a16:creationId xmlns:a16="http://schemas.microsoft.com/office/drawing/2014/main" id="{610AAC40-4031-4CAA-AF5A-EC877F6B81FF}"/>
              </a:ext>
            </a:extLst>
          </p:cNvPr>
          <p:cNvSpPr>
            <a:spLocks noChangeArrowheads="1"/>
          </p:cNvSpPr>
          <p:nvPr/>
        </p:nvSpPr>
        <p:spPr bwMode="auto">
          <a:xfrm rot="1386927">
            <a:off x="5701996" y="3912956"/>
            <a:ext cx="624855" cy="1685249"/>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endParaRPr>
          </a:p>
        </p:txBody>
      </p:sp>
      <p:sp>
        <p:nvSpPr>
          <p:cNvPr id="24" name="Up Arrow 87" descr="Concept diagram">
            <a:extLst>
              <a:ext uri="{FF2B5EF4-FFF2-40B4-BE49-F238E27FC236}">
                <a16:creationId xmlns:a16="http://schemas.microsoft.com/office/drawing/2014/main" id="{7841E381-47A2-465F-835A-7E49D109025F}"/>
              </a:ext>
            </a:extLst>
          </p:cNvPr>
          <p:cNvSpPr>
            <a:spLocks noChangeArrowheads="1"/>
          </p:cNvSpPr>
          <p:nvPr/>
        </p:nvSpPr>
        <p:spPr bwMode="auto">
          <a:xfrm rot="4305442">
            <a:off x="6201493" y="4752612"/>
            <a:ext cx="624855" cy="1685249"/>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endParaRPr>
          </a:p>
        </p:txBody>
      </p:sp>
      <p:sp>
        <p:nvSpPr>
          <p:cNvPr id="11" name="Up Arrow 97" descr="Concept diagram">
            <a:extLst>
              <a:ext uri="{FF2B5EF4-FFF2-40B4-BE49-F238E27FC236}">
                <a16:creationId xmlns:a16="http://schemas.microsoft.com/office/drawing/2014/main" id="{3D132A4B-DD19-4265-B3FF-2A6BD722E2DF}"/>
              </a:ext>
            </a:extLst>
          </p:cNvPr>
          <p:cNvSpPr>
            <a:spLocks noChangeArrowheads="1"/>
          </p:cNvSpPr>
          <p:nvPr/>
        </p:nvSpPr>
        <p:spPr bwMode="auto">
          <a:xfrm rot="6412808">
            <a:off x="3205864" y="3049726"/>
            <a:ext cx="624855" cy="1911535"/>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endParaRPr>
          </a:p>
        </p:txBody>
      </p:sp>
      <p:sp>
        <p:nvSpPr>
          <p:cNvPr id="8" name="Oval 7" descr="Concept diagram">
            <a:extLst>
              <a:ext uri="{FF2B5EF4-FFF2-40B4-BE49-F238E27FC236}">
                <a16:creationId xmlns:a16="http://schemas.microsoft.com/office/drawing/2014/main" id="{029E5B93-DBC0-4AB5-A003-73D89BBA8296}"/>
              </a:ext>
            </a:extLst>
          </p:cNvPr>
          <p:cNvSpPr>
            <a:spLocks noChangeAspect="1"/>
          </p:cNvSpPr>
          <p:nvPr/>
        </p:nvSpPr>
        <p:spPr>
          <a:xfrm>
            <a:off x="270203" y="3525136"/>
            <a:ext cx="1148310" cy="1100148"/>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9" name="Oval 8" descr="Concept diagram">
            <a:extLst>
              <a:ext uri="{FF2B5EF4-FFF2-40B4-BE49-F238E27FC236}">
                <a16:creationId xmlns:a16="http://schemas.microsoft.com/office/drawing/2014/main" id="{5EEA3516-6C64-4620-B8AF-F2155972B1CA}"/>
              </a:ext>
            </a:extLst>
          </p:cNvPr>
          <p:cNvSpPr>
            <a:spLocks noChangeAspect="1"/>
          </p:cNvSpPr>
          <p:nvPr/>
        </p:nvSpPr>
        <p:spPr>
          <a:xfrm>
            <a:off x="847012" y="4382914"/>
            <a:ext cx="1286588" cy="1232627"/>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7" name="Oval 6" descr="Concept diagram">
            <a:extLst>
              <a:ext uri="{FF2B5EF4-FFF2-40B4-BE49-F238E27FC236}">
                <a16:creationId xmlns:a16="http://schemas.microsoft.com/office/drawing/2014/main" id="{1BA18460-3A18-4F9B-9F5A-BFC75CEFE0D1}"/>
              </a:ext>
            </a:extLst>
          </p:cNvPr>
          <p:cNvSpPr>
            <a:spLocks noChangeAspect="1"/>
          </p:cNvSpPr>
          <p:nvPr/>
        </p:nvSpPr>
        <p:spPr>
          <a:xfrm>
            <a:off x="847012" y="2750995"/>
            <a:ext cx="1049175" cy="1005171"/>
          </a:xfrm>
          <a:prstGeom prst="ellipse">
            <a:avLst/>
          </a:prstGeom>
          <a:gradFill flip="none" rotWithShape="1">
            <a:gsLst>
              <a:gs pos="33000">
                <a:srgbClr val="B1D0FD"/>
              </a:gs>
              <a:gs pos="6000">
                <a:srgbClr val="ECF3FE"/>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33580C5E-A43A-4AA7-BAD7-32C6C1E37929}"/>
              </a:ext>
            </a:extLst>
          </p:cNvPr>
          <p:cNvSpPr>
            <a:spLocks noGrp="1"/>
          </p:cNvSpPr>
          <p:nvPr>
            <p:ph idx="1"/>
          </p:nvPr>
        </p:nvSpPr>
        <p:spPr>
          <a:xfrm>
            <a:off x="543483" y="990598"/>
            <a:ext cx="8229600" cy="4525963"/>
          </a:xfrm>
        </p:spPr>
        <p:txBody>
          <a:bodyPr/>
          <a:lstStyle/>
          <a:p>
            <a:r>
              <a:rPr lang="en-US" dirty="0"/>
              <a:t>What can go wrong?</a:t>
            </a:r>
          </a:p>
          <a:p>
            <a:r>
              <a:rPr lang="en-US" dirty="0"/>
              <a:t>What has or is certain to go wrong?</a:t>
            </a:r>
          </a:p>
          <a:p>
            <a:r>
              <a:rPr lang="en-US" dirty="0"/>
              <a:t>What can be improved?</a:t>
            </a:r>
          </a:p>
          <a:p>
            <a:pPr marL="0" indent="0">
              <a:buNone/>
            </a:pPr>
            <a:endParaRPr lang="en-US" dirty="0"/>
          </a:p>
        </p:txBody>
      </p:sp>
      <p:sp>
        <p:nvSpPr>
          <p:cNvPr id="3" name="Slide Number Placeholder 2">
            <a:extLst>
              <a:ext uri="{FF2B5EF4-FFF2-40B4-BE49-F238E27FC236}">
                <a16:creationId xmlns:a16="http://schemas.microsoft.com/office/drawing/2014/main" id="{20189CA4-87F2-4A75-9186-E98B4A957EF4}"/>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sp>
        <p:nvSpPr>
          <p:cNvPr id="4" name="Title 3">
            <a:extLst>
              <a:ext uri="{FF2B5EF4-FFF2-40B4-BE49-F238E27FC236}">
                <a16:creationId xmlns:a16="http://schemas.microsoft.com/office/drawing/2014/main" id="{88C0F8A2-311E-482F-8861-88C3575D59F3}"/>
              </a:ext>
            </a:extLst>
          </p:cNvPr>
          <p:cNvSpPr>
            <a:spLocks noGrp="1"/>
          </p:cNvSpPr>
          <p:nvPr>
            <p:ph type="title"/>
          </p:nvPr>
        </p:nvSpPr>
        <p:spPr/>
        <p:txBody>
          <a:bodyPr>
            <a:normAutofit fontScale="90000"/>
          </a:bodyPr>
          <a:lstStyle/>
          <a:p>
            <a:r>
              <a:rPr lang="en-US" dirty="0"/>
              <a:t>A Risk answers…</a:t>
            </a:r>
          </a:p>
        </p:txBody>
      </p:sp>
      <p:sp>
        <p:nvSpPr>
          <p:cNvPr id="6" name="Oval 5" descr="Concept diagram">
            <a:extLst>
              <a:ext uri="{FF2B5EF4-FFF2-40B4-BE49-F238E27FC236}">
                <a16:creationId xmlns:a16="http://schemas.microsoft.com/office/drawing/2014/main" id="{441F97A4-D5AE-4E67-BFD8-9329246FDCBA}"/>
              </a:ext>
            </a:extLst>
          </p:cNvPr>
          <p:cNvSpPr>
            <a:spLocks noChangeAspect="1"/>
          </p:cNvSpPr>
          <p:nvPr/>
        </p:nvSpPr>
        <p:spPr>
          <a:xfrm>
            <a:off x="1371600" y="3200400"/>
            <a:ext cx="1681640" cy="1611108"/>
          </a:xfrm>
          <a:prstGeom prst="ellipse">
            <a:avLst/>
          </a:prstGeom>
          <a:gradFill flip="none" rotWithShape="1">
            <a:gsLst>
              <a:gs pos="33000">
                <a:srgbClr val="B2D0FD"/>
              </a:gs>
              <a:gs pos="6000">
                <a:srgbClr val="DEEBFE"/>
              </a:gs>
              <a:gs pos="50000">
                <a:srgbClr val="85B5FB"/>
              </a:gs>
              <a:gs pos="9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Risk</a:t>
            </a:r>
          </a:p>
        </p:txBody>
      </p:sp>
      <p:sp>
        <p:nvSpPr>
          <p:cNvPr id="14" name="TextBox 13">
            <a:extLst>
              <a:ext uri="{FF2B5EF4-FFF2-40B4-BE49-F238E27FC236}">
                <a16:creationId xmlns:a16="http://schemas.microsoft.com/office/drawing/2014/main" id="{12CBDFE4-1D74-497D-B526-A96993D4630E}"/>
              </a:ext>
            </a:extLst>
          </p:cNvPr>
          <p:cNvSpPr txBox="1"/>
          <p:nvPr/>
        </p:nvSpPr>
        <p:spPr>
          <a:xfrm>
            <a:off x="847012" y="2942516"/>
            <a:ext cx="846233" cy="369332"/>
          </a:xfrm>
          <a:prstGeom prst="rect">
            <a:avLst/>
          </a:prstGeom>
          <a:noFill/>
        </p:spPr>
        <p:txBody>
          <a:bodyPr wrap="square" rtlCol="0">
            <a:spAutoFit/>
          </a:bodyPr>
          <a:lstStyle/>
          <a:p>
            <a:r>
              <a:rPr lang="en-US" dirty="0"/>
              <a:t>Impact</a:t>
            </a:r>
          </a:p>
        </p:txBody>
      </p:sp>
      <p:sp>
        <p:nvSpPr>
          <p:cNvPr id="15" name="TextBox 14">
            <a:extLst>
              <a:ext uri="{FF2B5EF4-FFF2-40B4-BE49-F238E27FC236}">
                <a16:creationId xmlns:a16="http://schemas.microsoft.com/office/drawing/2014/main" id="{57A48712-28D5-4930-9488-D7BCE3DF1732}"/>
              </a:ext>
            </a:extLst>
          </p:cNvPr>
          <p:cNvSpPr txBox="1"/>
          <p:nvPr/>
        </p:nvSpPr>
        <p:spPr>
          <a:xfrm>
            <a:off x="239805" y="3879795"/>
            <a:ext cx="1148310" cy="369332"/>
          </a:xfrm>
          <a:prstGeom prst="rect">
            <a:avLst/>
          </a:prstGeom>
          <a:noFill/>
        </p:spPr>
        <p:txBody>
          <a:bodyPr wrap="square" rtlCol="0">
            <a:spAutoFit/>
          </a:bodyPr>
          <a:lstStyle/>
          <a:p>
            <a:r>
              <a:rPr lang="en-US" dirty="0"/>
              <a:t>Likelihood</a:t>
            </a:r>
          </a:p>
        </p:txBody>
      </p:sp>
      <p:sp>
        <p:nvSpPr>
          <p:cNvPr id="16" name="TextBox 15">
            <a:extLst>
              <a:ext uri="{FF2B5EF4-FFF2-40B4-BE49-F238E27FC236}">
                <a16:creationId xmlns:a16="http://schemas.microsoft.com/office/drawing/2014/main" id="{FEB27EBD-2C24-4ABA-82E3-4C9FD0A4E70D}"/>
              </a:ext>
            </a:extLst>
          </p:cNvPr>
          <p:cNvSpPr txBox="1"/>
          <p:nvPr/>
        </p:nvSpPr>
        <p:spPr>
          <a:xfrm>
            <a:off x="990601" y="4748913"/>
            <a:ext cx="1066800" cy="369332"/>
          </a:xfrm>
          <a:prstGeom prst="rect">
            <a:avLst/>
          </a:prstGeom>
          <a:noFill/>
        </p:spPr>
        <p:txBody>
          <a:bodyPr wrap="square" rtlCol="0">
            <a:spAutoFit/>
          </a:bodyPr>
          <a:lstStyle/>
          <a:p>
            <a:r>
              <a:rPr lang="en-US" dirty="0"/>
              <a:t>Inherent</a:t>
            </a:r>
          </a:p>
        </p:txBody>
      </p:sp>
      <p:sp>
        <p:nvSpPr>
          <p:cNvPr id="17" name="Oval 16" descr="Concept diagram">
            <a:extLst>
              <a:ext uri="{FF2B5EF4-FFF2-40B4-BE49-F238E27FC236}">
                <a16:creationId xmlns:a16="http://schemas.microsoft.com/office/drawing/2014/main" id="{8FEDF045-0B0F-4CA3-B1B4-586B912B0632}"/>
              </a:ext>
            </a:extLst>
          </p:cNvPr>
          <p:cNvSpPr>
            <a:spLocks noChangeAspect="1"/>
          </p:cNvSpPr>
          <p:nvPr/>
        </p:nvSpPr>
        <p:spPr>
          <a:xfrm>
            <a:off x="4307875" y="3577360"/>
            <a:ext cx="1681640" cy="1611108"/>
          </a:xfrm>
          <a:prstGeom prst="ellipse">
            <a:avLst/>
          </a:prstGeom>
          <a:gradFill flip="none" rotWithShape="1">
            <a:gsLst>
              <a:gs pos="34000">
                <a:srgbClr val="B1D0FD"/>
              </a:gs>
              <a:gs pos="5000">
                <a:srgbClr val="ECF3FE"/>
              </a:gs>
              <a:gs pos="58000">
                <a:srgbClr val="589AFA"/>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Internal</a:t>
            </a:r>
          </a:p>
          <a:p>
            <a:pPr algn="ctr"/>
            <a:r>
              <a:rPr lang="en-US" b="1" dirty="0">
                <a:solidFill>
                  <a:schemeClr val="tx1"/>
                </a:solidFill>
                <a:latin typeface="Arial" panose="020B0604020202020204" pitchFamily="34" charset="0"/>
                <a:cs typeface="Arial" panose="020B0604020202020204" pitchFamily="34" charset="0"/>
              </a:rPr>
              <a:t>Control</a:t>
            </a:r>
          </a:p>
        </p:txBody>
      </p:sp>
      <p:sp>
        <p:nvSpPr>
          <p:cNvPr id="18" name="Oval 17" descr="Concept diagram">
            <a:extLst>
              <a:ext uri="{FF2B5EF4-FFF2-40B4-BE49-F238E27FC236}">
                <a16:creationId xmlns:a16="http://schemas.microsoft.com/office/drawing/2014/main" id="{1C74BBC9-15B1-44D5-8969-D980E3691CDA}"/>
              </a:ext>
            </a:extLst>
          </p:cNvPr>
          <p:cNvSpPr>
            <a:spLocks noChangeAspect="1"/>
          </p:cNvSpPr>
          <p:nvPr/>
        </p:nvSpPr>
        <p:spPr>
          <a:xfrm>
            <a:off x="3649541" y="4546690"/>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19" name="Oval 18" descr="Concept diagram">
            <a:extLst>
              <a:ext uri="{FF2B5EF4-FFF2-40B4-BE49-F238E27FC236}">
                <a16:creationId xmlns:a16="http://schemas.microsoft.com/office/drawing/2014/main" id="{4D093E72-B3FB-4E4E-BF5B-4612218D25AB}"/>
              </a:ext>
            </a:extLst>
          </p:cNvPr>
          <p:cNvSpPr>
            <a:spLocks noChangeAspect="1"/>
          </p:cNvSpPr>
          <p:nvPr/>
        </p:nvSpPr>
        <p:spPr>
          <a:xfrm>
            <a:off x="4799312" y="5013977"/>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20" name="Oval 19" descr="Concept diagram">
            <a:extLst>
              <a:ext uri="{FF2B5EF4-FFF2-40B4-BE49-F238E27FC236}">
                <a16:creationId xmlns:a16="http://schemas.microsoft.com/office/drawing/2014/main" id="{9BBC6B20-2E04-4063-89B9-F831CF75938C}"/>
              </a:ext>
            </a:extLst>
          </p:cNvPr>
          <p:cNvSpPr>
            <a:spLocks noChangeAspect="1"/>
          </p:cNvSpPr>
          <p:nvPr/>
        </p:nvSpPr>
        <p:spPr>
          <a:xfrm>
            <a:off x="5583686" y="3113655"/>
            <a:ext cx="1049175" cy="1005171"/>
          </a:xfrm>
          <a:prstGeom prst="ellipse">
            <a:avLst/>
          </a:prstGeom>
          <a:gradFill flip="none" rotWithShape="1">
            <a:gsLst>
              <a:gs pos="6000">
                <a:srgbClr val="DEEB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latin typeface="Arial" panose="020B0604020202020204" pitchFamily="34" charset="0"/>
              <a:cs typeface="Arial" panose="020B0604020202020204" pitchFamily="34" charset="0"/>
            </a:endParaRPr>
          </a:p>
        </p:txBody>
      </p:sp>
      <p:sp>
        <p:nvSpPr>
          <p:cNvPr id="21" name="Oval 20" descr="Concept diagram">
            <a:extLst>
              <a:ext uri="{FF2B5EF4-FFF2-40B4-BE49-F238E27FC236}">
                <a16:creationId xmlns:a16="http://schemas.microsoft.com/office/drawing/2014/main" id="{3F5F0C44-E0A9-44D4-AC1F-C94A77BD009A}"/>
              </a:ext>
            </a:extLst>
          </p:cNvPr>
          <p:cNvSpPr>
            <a:spLocks noChangeAspect="1"/>
          </p:cNvSpPr>
          <p:nvPr/>
        </p:nvSpPr>
        <p:spPr>
          <a:xfrm>
            <a:off x="6897298" y="4156748"/>
            <a:ext cx="1681640" cy="1611108"/>
          </a:xfrm>
          <a:prstGeom prst="ellipse">
            <a:avLst/>
          </a:prstGeom>
          <a:gradFill flip="none" rotWithShape="1">
            <a:gsLst>
              <a:gs pos="34000">
                <a:srgbClr val="B1D0FD"/>
              </a:gs>
              <a:gs pos="5000">
                <a:srgbClr val="DEEBFE"/>
              </a:gs>
              <a:gs pos="50000">
                <a:srgbClr val="85B5FB"/>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22" name="Oval 21" descr="Concept diagram">
            <a:extLst>
              <a:ext uri="{FF2B5EF4-FFF2-40B4-BE49-F238E27FC236}">
                <a16:creationId xmlns:a16="http://schemas.microsoft.com/office/drawing/2014/main" id="{AECE0BF4-644E-49D8-B9A4-9D5DCF255D41}"/>
              </a:ext>
            </a:extLst>
          </p:cNvPr>
          <p:cNvSpPr>
            <a:spLocks noChangeAspect="1"/>
          </p:cNvSpPr>
          <p:nvPr/>
        </p:nvSpPr>
        <p:spPr>
          <a:xfrm>
            <a:off x="7278474" y="1678918"/>
            <a:ext cx="1681640" cy="1611108"/>
          </a:xfrm>
          <a:prstGeom prst="ellipse">
            <a:avLst/>
          </a:prstGeom>
          <a:gradFill flip="none" rotWithShape="1">
            <a:gsLst>
              <a:gs pos="33000">
                <a:srgbClr val="B1D0FD"/>
              </a:gs>
              <a:gs pos="5000">
                <a:srgbClr val="DEEBFE"/>
              </a:gs>
              <a:gs pos="50000">
                <a:srgbClr val="589AFA"/>
              </a:gs>
              <a:gs pos="10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latin typeface="Arial" panose="020B0604020202020204" pitchFamily="34" charset="0"/>
              <a:cs typeface="Arial" panose="020B0604020202020204" pitchFamily="34" charset="0"/>
            </a:endParaRPr>
          </a:p>
        </p:txBody>
      </p:sp>
      <p:sp>
        <p:nvSpPr>
          <p:cNvPr id="23" name="Up Arrow 87" descr="Concept diagram">
            <a:extLst>
              <a:ext uri="{FF2B5EF4-FFF2-40B4-BE49-F238E27FC236}">
                <a16:creationId xmlns:a16="http://schemas.microsoft.com/office/drawing/2014/main" id="{9FDD4D62-05F3-4E83-AEB2-C40D73CBAFE8}"/>
              </a:ext>
            </a:extLst>
          </p:cNvPr>
          <p:cNvSpPr>
            <a:spLocks noChangeArrowheads="1"/>
          </p:cNvSpPr>
          <p:nvPr/>
        </p:nvSpPr>
        <p:spPr bwMode="auto">
          <a:xfrm rot="7613016">
            <a:off x="6541816" y="3875727"/>
            <a:ext cx="624855" cy="787350"/>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endParaRPr>
          </a:p>
        </p:txBody>
      </p:sp>
      <p:sp>
        <p:nvSpPr>
          <p:cNvPr id="26" name="Up Arrow 87" descr="Concept diagram">
            <a:extLst>
              <a:ext uri="{FF2B5EF4-FFF2-40B4-BE49-F238E27FC236}">
                <a16:creationId xmlns:a16="http://schemas.microsoft.com/office/drawing/2014/main" id="{484058B9-1802-4191-8845-2B5651A1D52B}"/>
              </a:ext>
            </a:extLst>
          </p:cNvPr>
          <p:cNvSpPr>
            <a:spLocks noChangeArrowheads="1"/>
          </p:cNvSpPr>
          <p:nvPr/>
        </p:nvSpPr>
        <p:spPr bwMode="auto">
          <a:xfrm rot="253882">
            <a:off x="7689829" y="3187523"/>
            <a:ext cx="624855" cy="965036"/>
          </a:xfrm>
          <a:prstGeom prst="upArrow">
            <a:avLst>
              <a:gd name="adj1" fmla="val 50000"/>
              <a:gd name="adj2" fmla="val 49997"/>
            </a:avLst>
          </a:prstGeom>
          <a:gradFill flip="none" rotWithShape="1">
            <a:gsLst>
              <a:gs pos="0">
                <a:srgbClr val="FFFF5B"/>
              </a:gs>
              <a:gs pos="100000">
                <a:srgbClr val="BAA820"/>
              </a:gs>
            </a:gsLst>
            <a:lin ang="16200000" scaled="1"/>
            <a:tileRect/>
          </a:gradFill>
          <a:ln w="9525">
            <a:solidFill>
              <a:srgbClr val="D9C427"/>
            </a:solidFill>
            <a:miter lim="800000"/>
            <a:headEnd/>
            <a:tailEnd/>
          </a:ln>
          <a:effectLst/>
        </p:spPr>
        <p:txBody>
          <a:bodyPr anchor="ctr"/>
          <a:lstStyle/>
          <a:p>
            <a:pPr algn="ctr">
              <a:defRPr/>
            </a:pPr>
            <a:endParaRPr lang="en-US" dirty="0">
              <a:solidFill>
                <a:schemeClr val="lt1"/>
              </a:solidFill>
            </a:endParaRPr>
          </a:p>
        </p:txBody>
      </p:sp>
      <p:sp>
        <p:nvSpPr>
          <p:cNvPr id="27" name="TextBox 26">
            <a:extLst>
              <a:ext uri="{FF2B5EF4-FFF2-40B4-BE49-F238E27FC236}">
                <a16:creationId xmlns:a16="http://schemas.microsoft.com/office/drawing/2014/main" id="{C44CDF94-0DB4-4AF8-9AAC-E2DBAB0CE754}"/>
              </a:ext>
            </a:extLst>
          </p:cNvPr>
          <p:cNvSpPr txBox="1"/>
          <p:nvPr/>
        </p:nvSpPr>
        <p:spPr>
          <a:xfrm>
            <a:off x="7411998" y="2136204"/>
            <a:ext cx="1427202" cy="646331"/>
          </a:xfrm>
          <a:prstGeom prst="rect">
            <a:avLst/>
          </a:prstGeom>
          <a:noFill/>
        </p:spPr>
        <p:txBody>
          <a:bodyPr wrap="square" rtlCol="0">
            <a:spAutoFit/>
          </a:bodyPr>
          <a:lstStyle/>
          <a:p>
            <a:r>
              <a:rPr lang="en-US" dirty="0"/>
              <a:t>Corrective Action Plan</a:t>
            </a:r>
          </a:p>
        </p:txBody>
      </p:sp>
      <p:sp>
        <p:nvSpPr>
          <p:cNvPr id="28" name="TextBox 27">
            <a:extLst>
              <a:ext uri="{FF2B5EF4-FFF2-40B4-BE49-F238E27FC236}">
                <a16:creationId xmlns:a16="http://schemas.microsoft.com/office/drawing/2014/main" id="{9F9F76D6-B888-4C7E-8EBE-7D0E98F54808}"/>
              </a:ext>
            </a:extLst>
          </p:cNvPr>
          <p:cNvSpPr txBox="1"/>
          <p:nvPr/>
        </p:nvSpPr>
        <p:spPr>
          <a:xfrm>
            <a:off x="7162800" y="4722287"/>
            <a:ext cx="1416138" cy="369332"/>
          </a:xfrm>
          <a:prstGeom prst="rect">
            <a:avLst/>
          </a:prstGeom>
          <a:noFill/>
        </p:spPr>
        <p:txBody>
          <a:bodyPr wrap="square" rtlCol="0">
            <a:spAutoFit/>
          </a:bodyPr>
          <a:lstStyle/>
          <a:p>
            <a:r>
              <a:rPr lang="en-US" dirty="0"/>
              <a:t>Deficiency</a:t>
            </a:r>
          </a:p>
        </p:txBody>
      </p:sp>
      <p:sp>
        <p:nvSpPr>
          <p:cNvPr id="29" name="TextBox 28">
            <a:extLst>
              <a:ext uri="{FF2B5EF4-FFF2-40B4-BE49-F238E27FC236}">
                <a16:creationId xmlns:a16="http://schemas.microsoft.com/office/drawing/2014/main" id="{A2CC59A7-310A-4139-B3AF-7B5471F84159}"/>
              </a:ext>
            </a:extLst>
          </p:cNvPr>
          <p:cNvSpPr txBox="1"/>
          <p:nvPr/>
        </p:nvSpPr>
        <p:spPr>
          <a:xfrm>
            <a:off x="3664820" y="4755580"/>
            <a:ext cx="993463" cy="338554"/>
          </a:xfrm>
          <a:prstGeom prst="rect">
            <a:avLst/>
          </a:prstGeom>
          <a:noFill/>
        </p:spPr>
        <p:txBody>
          <a:bodyPr wrap="square" rtlCol="0">
            <a:spAutoFit/>
          </a:bodyPr>
          <a:lstStyle/>
          <a:p>
            <a:r>
              <a:rPr lang="en-US" sz="1600" dirty="0"/>
              <a:t>Designed</a:t>
            </a:r>
          </a:p>
        </p:txBody>
      </p:sp>
      <p:sp>
        <p:nvSpPr>
          <p:cNvPr id="30" name="TextBox 29">
            <a:extLst>
              <a:ext uri="{FF2B5EF4-FFF2-40B4-BE49-F238E27FC236}">
                <a16:creationId xmlns:a16="http://schemas.microsoft.com/office/drawing/2014/main" id="{D645B5A7-1A33-46FB-9FA2-FBFE8DC2099A}"/>
              </a:ext>
            </a:extLst>
          </p:cNvPr>
          <p:cNvSpPr txBox="1"/>
          <p:nvPr/>
        </p:nvSpPr>
        <p:spPr>
          <a:xfrm>
            <a:off x="4799312" y="5311279"/>
            <a:ext cx="1190203" cy="307777"/>
          </a:xfrm>
          <a:prstGeom prst="rect">
            <a:avLst/>
          </a:prstGeom>
          <a:noFill/>
        </p:spPr>
        <p:txBody>
          <a:bodyPr wrap="square" rtlCol="0">
            <a:spAutoFit/>
          </a:bodyPr>
          <a:lstStyle/>
          <a:p>
            <a:r>
              <a:rPr lang="en-US" sz="1400" dirty="0"/>
              <a:t>Implemented</a:t>
            </a:r>
          </a:p>
        </p:txBody>
      </p:sp>
      <p:sp>
        <p:nvSpPr>
          <p:cNvPr id="31" name="TextBox 30">
            <a:extLst>
              <a:ext uri="{FF2B5EF4-FFF2-40B4-BE49-F238E27FC236}">
                <a16:creationId xmlns:a16="http://schemas.microsoft.com/office/drawing/2014/main" id="{05A753EA-AD0B-4F4C-A6B3-A8B4C6D2D78E}"/>
              </a:ext>
            </a:extLst>
          </p:cNvPr>
          <p:cNvSpPr txBox="1"/>
          <p:nvPr/>
        </p:nvSpPr>
        <p:spPr>
          <a:xfrm>
            <a:off x="5615843" y="3347870"/>
            <a:ext cx="1194173" cy="369332"/>
          </a:xfrm>
          <a:prstGeom prst="rect">
            <a:avLst/>
          </a:prstGeom>
          <a:noFill/>
        </p:spPr>
        <p:txBody>
          <a:bodyPr wrap="square" rtlCol="0">
            <a:spAutoFit/>
          </a:bodyPr>
          <a:lstStyle/>
          <a:p>
            <a:r>
              <a:rPr lang="en-US" dirty="0"/>
              <a:t>Effective</a:t>
            </a:r>
          </a:p>
        </p:txBody>
      </p:sp>
    </p:spTree>
    <p:extLst>
      <p:ext uri="{BB962C8B-B14F-4D97-AF65-F5344CB8AC3E}">
        <p14:creationId xmlns:p14="http://schemas.microsoft.com/office/powerpoint/2010/main" val="33764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1" grpId="0" animBg="1"/>
      <p:bldP spid="2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34748D-60D9-43DA-9825-5565141C225B}"/>
              </a:ext>
            </a:extLst>
          </p:cNvPr>
          <p:cNvSpPr>
            <a:spLocks noGrp="1"/>
          </p:cNvSpPr>
          <p:nvPr>
            <p:ph idx="1"/>
          </p:nvPr>
        </p:nvSpPr>
        <p:spPr/>
        <p:txBody>
          <a:bodyPr/>
          <a:lstStyle/>
          <a:p>
            <a:pPr marL="257175" indent="-257175">
              <a:defRPr/>
            </a:pPr>
            <a:r>
              <a:rPr lang="en-US" dirty="0">
                <a:solidFill>
                  <a:schemeClr val="tx2"/>
                </a:solidFill>
              </a:rPr>
              <a:t>Process mapping</a:t>
            </a:r>
          </a:p>
          <a:p>
            <a:pPr marL="257175" indent="-257175">
              <a:defRPr/>
            </a:pPr>
            <a:r>
              <a:rPr lang="en-US" dirty="0">
                <a:solidFill>
                  <a:schemeClr val="tx2"/>
                </a:solidFill>
              </a:rPr>
              <a:t>Inspections and Audits</a:t>
            </a:r>
          </a:p>
          <a:p>
            <a:pPr marL="257175" indent="-257175">
              <a:defRPr/>
            </a:pPr>
            <a:r>
              <a:rPr lang="en-US" dirty="0">
                <a:solidFill>
                  <a:schemeClr val="tx2"/>
                </a:solidFill>
              </a:rPr>
              <a:t>Brainstorming/Expert sessions</a:t>
            </a:r>
          </a:p>
          <a:p>
            <a:pPr marL="257175" indent="-257175">
              <a:defRPr/>
            </a:pPr>
            <a:r>
              <a:rPr lang="en-US" dirty="0">
                <a:solidFill>
                  <a:schemeClr val="tx2"/>
                </a:solidFill>
              </a:rPr>
              <a:t>Analysis of historical events</a:t>
            </a:r>
          </a:p>
          <a:p>
            <a:pPr marL="257175" indent="-257175">
              <a:defRPr/>
            </a:pPr>
            <a:r>
              <a:rPr lang="en-US" dirty="0">
                <a:solidFill>
                  <a:schemeClr val="tx2"/>
                </a:solidFill>
              </a:rPr>
              <a:t>“What if” analysis</a:t>
            </a:r>
          </a:p>
          <a:p>
            <a:pPr marL="257175" indent="-257175">
              <a:defRPr/>
            </a:pPr>
            <a:r>
              <a:rPr lang="en-US" dirty="0">
                <a:solidFill>
                  <a:schemeClr val="tx2"/>
                </a:solidFill>
              </a:rPr>
              <a:t>Surveys</a:t>
            </a:r>
          </a:p>
          <a:p>
            <a:pPr marL="0" indent="0">
              <a:buNone/>
              <a:defRPr/>
            </a:pPr>
            <a:endParaRPr lang="en-US" dirty="0">
              <a:solidFill>
                <a:schemeClr val="tx2"/>
              </a:solidFill>
            </a:endParaRPr>
          </a:p>
          <a:p>
            <a:endParaRPr lang="en-US" dirty="0"/>
          </a:p>
        </p:txBody>
      </p:sp>
      <p:sp>
        <p:nvSpPr>
          <p:cNvPr id="3" name="Slide Number Placeholder 2">
            <a:extLst>
              <a:ext uri="{FF2B5EF4-FFF2-40B4-BE49-F238E27FC236}">
                <a16:creationId xmlns:a16="http://schemas.microsoft.com/office/drawing/2014/main" id="{951CC582-E5C0-4A48-A236-537CC2D25FC8}"/>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sp>
        <p:nvSpPr>
          <p:cNvPr id="4" name="Title 3">
            <a:extLst>
              <a:ext uri="{FF2B5EF4-FFF2-40B4-BE49-F238E27FC236}">
                <a16:creationId xmlns:a16="http://schemas.microsoft.com/office/drawing/2014/main" id="{C767C746-FB43-4F4C-967E-A4F4670EA7FF}"/>
              </a:ext>
            </a:extLst>
          </p:cNvPr>
          <p:cNvSpPr>
            <a:spLocks noGrp="1"/>
          </p:cNvSpPr>
          <p:nvPr>
            <p:ph type="title"/>
          </p:nvPr>
        </p:nvSpPr>
        <p:spPr/>
        <p:txBody>
          <a:bodyPr>
            <a:normAutofit fontScale="90000"/>
          </a:bodyPr>
          <a:lstStyle/>
          <a:p>
            <a:r>
              <a:rPr lang="en-US" dirty="0"/>
              <a:t>Risk Identification Techniques</a:t>
            </a:r>
          </a:p>
        </p:txBody>
      </p:sp>
      <p:grpSp>
        <p:nvGrpSpPr>
          <p:cNvPr id="5" name="Group 4">
            <a:extLst>
              <a:ext uri="{FF2B5EF4-FFF2-40B4-BE49-F238E27FC236}">
                <a16:creationId xmlns:a16="http://schemas.microsoft.com/office/drawing/2014/main" id="{0B512B56-110E-4DA4-B61C-13B70C4D43DE}"/>
              </a:ext>
            </a:extLst>
          </p:cNvPr>
          <p:cNvGrpSpPr/>
          <p:nvPr/>
        </p:nvGrpSpPr>
        <p:grpSpPr>
          <a:xfrm>
            <a:off x="3733800" y="4063950"/>
            <a:ext cx="2969261" cy="1432560"/>
            <a:chOff x="0" y="898011"/>
            <a:chExt cx="5943600" cy="2868274"/>
          </a:xfrm>
        </p:grpSpPr>
        <p:pic>
          <p:nvPicPr>
            <p:cNvPr id="6" name="Picture 5">
              <a:extLst>
                <a:ext uri="{FF2B5EF4-FFF2-40B4-BE49-F238E27FC236}">
                  <a16:creationId xmlns:a16="http://schemas.microsoft.com/office/drawing/2014/main" id="{EDF2716E-1715-4676-ABD2-0554CC2AF42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75500" y="898011"/>
              <a:ext cx="4367332" cy="2489314"/>
            </a:xfrm>
            <a:prstGeom prst="rect">
              <a:avLst/>
            </a:prstGeom>
          </p:spPr>
        </p:pic>
        <p:sp>
          <p:nvSpPr>
            <p:cNvPr id="7" name="Text Box 14">
              <a:extLst>
                <a:ext uri="{FF2B5EF4-FFF2-40B4-BE49-F238E27FC236}">
                  <a16:creationId xmlns:a16="http://schemas.microsoft.com/office/drawing/2014/main" id="{601D0E35-D619-4328-ADC6-273B3970D9FA}"/>
                </a:ext>
              </a:extLst>
            </p:cNvPr>
            <p:cNvSpPr txBox="1"/>
            <p:nvPr/>
          </p:nvSpPr>
          <p:spPr>
            <a:xfrm>
              <a:off x="0" y="3387190"/>
              <a:ext cx="59436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US" sz="9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CC BY-SA-NC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7">
            <a:extLst>
              <a:ext uri="{FF2B5EF4-FFF2-40B4-BE49-F238E27FC236}">
                <a16:creationId xmlns:a16="http://schemas.microsoft.com/office/drawing/2014/main" id="{4F0363B7-7C3C-49AE-A1A6-87162C4E1E91}"/>
              </a:ext>
            </a:extLst>
          </p:cNvPr>
          <p:cNvGrpSpPr/>
          <p:nvPr/>
        </p:nvGrpSpPr>
        <p:grpSpPr>
          <a:xfrm>
            <a:off x="6125845" y="1063997"/>
            <a:ext cx="1798956" cy="1993268"/>
            <a:chOff x="0" y="0"/>
            <a:chExt cx="5943600" cy="8487410"/>
          </a:xfrm>
        </p:grpSpPr>
        <p:pic>
          <p:nvPicPr>
            <p:cNvPr id="9" name="Picture 8">
              <a:extLst>
                <a:ext uri="{FF2B5EF4-FFF2-40B4-BE49-F238E27FC236}">
                  <a16:creationId xmlns:a16="http://schemas.microsoft.com/office/drawing/2014/main" id="{6984E03E-A625-42EF-BA3B-309C7DDAA7A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5943600" cy="8108315"/>
            </a:xfrm>
            <a:prstGeom prst="rect">
              <a:avLst/>
            </a:prstGeom>
          </p:spPr>
        </p:pic>
        <p:sp>
          <p:nvSpPr>
            <p:cNvPr id="10" name="Text Box 11">
              <a:extLst>
                <a:ext uri="{FF2B5EF4-FFF2-40B4-BE49-F238E27FC236}">
                  <a16:creationId xmlns:a16="http://schemas.microsoft.com/office/drawing/2014/main" id="{BA448650-F6EA-4290-9944-538018448870}"/>
                </a:ext>
              </a:extLst>
            </p:cNvPr>
            <p:cNvSpPr txBox="1"/>
            <p:nvPr/>
          </p:nvSpPr>
          <p:spPr>
            <a:xfrm>
              <a:off x="0" y="8108315"/>
              <a:ext cx="594360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This Photo</a:t>
              </a:r>
              <a:r>
                <a:rPr lang="en-US" sz="90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CC BY-SA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128269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5655342-380B-414B-91FE-5808DA8DBC6D}"/>
              </a:ext>
            </a:extLst>
          </p:cNvPr>
          <p:cNvSpPr txBox="1"/>
          <p:nvPr/>
        </p:nvSpPr>
        <p:spPr>
          <a:xfrm>
            <a:off x="7343543" y="4575222"/>
            <a:ext cx="1145751" cy="646331"/>
          </a:xfrm>
          <a:prstGeom prst="rect">
            <a:avLst/>
          </a:prstGeom>
          <a:noFill/>
        </p:spPr>
        <p:txBody>
          <a:bodyPr wrap="square" rtlCol="0">
            <a:spAutoFit/>
          </a:bodyPr>
          <a:lstStyle/>
          <a:p>
            <a:r>
              <a:rPr lang="en-US" sz="900" dirty="0">
                <a:hlinkClick r:id="rId3" tooltip="http://maziqbal.net/2013/11/03/life-isnt-working-out-as-id-like-it-to-work-out/"/>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7" name="Content Placeholder 6">
            <a:extLst>
              <a:ext uri="{FF2B5EF4-FFF2-40B4-BE49-F238E27FC236}">
                <a16:creationId xmlns:a16="http://schemas.microsoft.com/office/drawing/2014/main" id="{FEB17EB4-3935-4D07-877B-B00F6CC5D804}"/>
              </a:ext>
            </a:extLst>
          </p:cNvPr>
          <p:cNvPicPr>
            <a:picLocks noGrp="1" noChangeAspect="1"/>
          </p:cNvPicPr>
          <p:nvPr>
            <p:ph idx="1"/>
          </p:nvPr>
        </p:nvPicPr>
        <p:blipFill>
          <a:blip r:embed="rId5"/>
          <a:stretch>
            <a:fillRect/>
          </a:stretch>
        </p:blipFill>
        <p:spPr>
          <a:xfrm>
            <a:off x="1145751" y="1066800"/>
            <a:ext cx="6852498" cy="1737511"/>
          </a:xfrm>
          <a:prstGeom prst="rect">
            <a:avLst/>
          </a:prstGeom>
        </p:spPr>
      </p:pic>
      <p:sp>
        <p:nvSpPr>
          <p:cNvPr id="3" name="Slide Number Placeholder 2">
            <a:extLst>
              <a:ext uri="{FF2B5EF4-FFF2-40B4-BE49-F238E27FC236}">
                <a16:creationId xmlns:a16="http://schemas.microsoft.com/office/drawing/2014/main" id="{518CB2AA-9B1B-4168-B453-3155B827DC2A}"/>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26AF9697-BB8B-46FF-9D35-F623E9EF9D54}"/>
              </a:ext>
            </a:extLst>
          </p:cNvPr>
          <p:cNvSpPr>
            <a:spLocks noGrp="1"/>
          </p:cNvSpPr>
          <p:nvPr>
            <p:ph type="title"/>
          </p:nvPr>
        </p:nvSpPr>
        <p:spPr/>
        <p:txBody>
          <a:bodyPr>
            <a:normAutofit fontScale="90000"/>
          </a:bodyPr>
          <a:lstStyle/>
          <a:p>
            <a:r>
              <a:rPr lang="en-US" dirty="0"/>
              <a:t>Possibility-Impact-Likelihood</a:t>
            </a:r>
          </a:p>
        </p:txBody>
      </p:sp>
      <p:sp>
        <p:nvSpPr>
          <p:cNvPr id="9" name="TextBox 8">
            <a:extLst>
              <a:ext uri="{FF2B5EF4-FFF2-40B4-BE49-F238E27FC236}">
                <a16:creationId xmlns:a16="http://schemas.microsoft.com/office/drawing/2014/main" id="{68FDD385-AD6F-4948-B6F4-EA2AE590778E}"/>
              </a:ext>
            </a:extLst>
          </p:cNvPr>
          <p:cNvSpPr txBox="1"/>
          <p:nvPr/>
        </p:nvSpPr>
        <p:spPr>
          <a:xfrm>
            <a:off x="1371600" y="1219200"/>
            <a:ext cx="6324600" cy="1200329"/>
          </a:xfrm>
          <a:prstGeom prst="rect">
            <a:avLst/>
          </a:prstGeom>
          <a:noFill/>
        </p:spPr>
        <p:txBody>
          <a:bodyPr wrap="square" rtlCol="0">
            <a:spAutoFit/>
          </a:bodyPr>
          <a:lstStyle/>
          <a:p>
            <a:r>
              <a:rPr lang="en-US" dirty="0"/>
              <a:t>Risk is the possibility that something will happen that could prevent us from meeting our goals and objectives</a:t>
            </a:r>
          </a:p>
          <a:p>
            <a:r>
              <a:rPr lang="en-US" dirty="0"/>
              <a:t>Risks could come from both inside and outside VBA</a:t>
            </a:r>
          </a:p>
          <a:p>
            <a:r>
              <a:rPr lang="en-US" dirty="0"/>
              <a:t>A risk is described as a hypothetical “what could go wrong”?</a:t>
            </a:r>
          </a:p>
        </p:txBody>
      </p:sp>
      <p:sp>
        <p:nvSpPr>
          <p:cNvPr id="10" name="Rounded Rectangle 18" descr="image">
            <a:extLst>
              <a:ext uri="{FF2B5EF4-FFF2-40B4-BE49-F238E27FC236}">
                <a16:creationId xmlns:a16="http://schemas.microsoft.com/office/drawing/2014/main" id="{11444D32-4507-4B5C-9712-8157616713AC}"/>
              </a:ext>
            </a:extLst>
          </p:cNvPr>
          <p:cNvSpPr/>
          <p:nvPr/>
        </p:nvSpPr>
        <p:spPr>
          <a:xfrm>
            <a:off x="152400" y="3650942"/>
            <a:ext cx="4695305" cy="2057401"/>
          </a:xfrm>
          <a:prstGeom prst="roundRect">
            <a:avLst/>
          </a:prstGeom>
          <a:solidFill>
            <a:srgbClr val="FFF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8" descr="image">
            <a:extLst>
              <a:ext uri="{FF2B5EF4-FFF2-40B4-BE49-F238E27FC236}">
                <a16:creationId xmlns:a16="http://schemas.microsoft.com/office/drawing/2014/main" id="{E5AE23F7-52E7-46C6-86C7-D304B40E73AF}"/>
              </a:ext>
            </a:extLst>
          </p:cNvPr>
          <p:cNvSpPr/>
          <p:nvPr/>
        </p:nvSpPr>
        <p:spPr>
          <a:xfrm>
            <a:off x="4953000" y="3679954"/>
            <a:ext cx="4038600" cy="2057401"/>
          </a:xfrm>
          <a:prstGeom prst="roundRect">
            <a:avLst/>
          </a:prstGeom>
          <a:solidFill>
            <a:srgbClr val="FFF2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F688D2D-6C27-4524-BFBD-EEF0D4FEFBDC}"/>
              </a:ext>
            </a:extLst>
          </p:cNvPr>
          <p:cNvSpPr txBox="1"/>
          <p:nvPr/>
        </p:nvSpPr>
        <p:spPr>
          <a:xfrm>
            <a:off x="304800" y="3650942"/>
            <a:ext cx="4343400" cy="2092881"/>
          </a:xfrm>
          <a:prstGeom prst="rect">
            <a:avLst/>
          </a:prstGeom>
          <a:noFill/>
        </p:spPr>
        <p:txBody>
          <a:bodyPr wrap="square" rtlCol="0">
            <a:spAutoFit/>
          </a:bodyPr>
          <a:lstStyle/>
          <a:p>
            <a:r>
              <a:rPr lang="en-US" b="1" i="1" dirty="0"/>
              <a:t>Impact</a:t>
            </a:r>
            <a:r>
              <a:rPr lang="en-US" dirty="0"/>
              <a:t> of the Risk</a:t>
            </a:r>
          </a:p>
          <a:p>
            <a:r>
              <a:rPr lang="en-US" sz="1400" dirty="0"/>
              <a:t>How, and how greatly, could the program be kept from meeting its goals?</a:t>
            </a:r>
          </a:p>
          <a:p>
            <a:r>
              <a:rPr lang="en-US" sz="1400" dirty="0"/>
              <a:t>How badly could a program’s operations actually be hurt?</a:t>
            </a:r>
          </a:p>
          <a:p>
            <a:r>
              <a:rPr lang="en-US" sz="1400" dirty="0"/>
              <a:t>Will it be a minor annoyance or become a serious problem?</a:t>
            </a:r>
          </a:p>
          <a:p>
            <a:r>
              <a:rPr lang="en-US" sz="1400" dirty="0"/>
              <a:t>How long could this impact last (a day, a month) until fixed?</a:t>
            </a:r>
          </a:p>
        </p:txBody>
      </p:sp>
      <p:sp>
        <p:nvSpPr>
          <p:cNvPr id="13" name="TextBox 12">
            <a:extLst>
              <a:ext uri="{FF2B5EF4-FFF2-40B4-BE49-F238E27FC236}">
                <a16:creationId xmlns:a16="http://schemas.microsoft.com/office/drawing/2014/main" id="{9F7DE26D-450B-4EF9-8A46-047BBCB37B7F}"/>
              </a:ext>
            </a:extLst>
          </p:cNvPr>
          <p:cNvSpPr txBox="1"/>
          <p:nvPr/>
        </p:nvSpPr>
        <p:spPr>
          <a:xfrm>
            <a:off x="4982094" y="3650943"/>
            <a:ext cx="3857106" cy="1946980"/>
          </a:xfrm>
          <a:prstGeom prst="rect">
            <a:avLst/>
          </a:prstGeom>
          <a:noFill/>
        </p:spPr>
        <p:txBody>
          <a:bodyPr wrap="square" rtlCol="0">
            <a:spAutoFit/>
          </a:bodyPr>
          <a:lstStyle/>
          <a:p>
            <a:r>
              <a:rPr lang="en-US" b="1" i="1" dirty="0"/>
              <a:t>Likelihood</a:t>
            </a:r>
            <a:r>
              <a:rPr lang="en-US" dirty="0"/>
              <a:t> of the Risk</a:t>
            </a:r>
          </a:p>
          <a:p>
            <a:endParaRPr lang="en-US" sz="1400" dirty="0"/>
          </a:p>
          <a:p>
            <a:r>
              <a:rPr lang="en-US" sz="1400" dirty="0"/>
              <a:t>What are the odds of the impact happening -one error for every thousand veterans’ claims filed, or one every hundred?</a:t>
            </a:r>
          </a:p>
          <a:p>
            <a:endParaRPr lang="en-US" sz="1400" dirty="0"/>
          </a:p>
          <a:p>
            <a:r>
              <a:rPr lang="en-US" sz="1400" dirty="0"/>
              <a:t>How often could the impact be felt- every year during budgeting, every time a new file is filed?</a:t>
            </a:r>
          </a:p>
        </p:txBody>
      </p:sp>
      <p:sp>
        <p:nvSpPr>
          <p:cNvPr id="18" name="TextBox 17">
            <a:extLst>
              <a:ext uri="{FF2B5EF4-FFF2-40B4-BE49-F238E27FC236}">
                <a16:creationId xmlns:a16="http://schemas.microsoft.com/office/drawing/2014/main" id="{DF726753-93F7-4BEC-8660-DB34AE192496}"/>
              </a:ext>
            </a:extLst>
          </p:cNvPr>
          <p:cNvSpPr txBox="1"/>
          <p:nvPr/>
        </p:nvSpPr>
        <p:spPr>
          <a:xfrm>
            <a:off x="762000" y="3022392"/>
            <a:ext cx="3167582" cy="369332"/>
          </a:xfrm>
          <a:prstGeom prst="rect">
            <a:avLst/>
          </a:prstGeom>
          <a:noFill/>
        </p:spPr>
        <p:txBody>
          <a:bodyPr wrap="square" rtlCol="0">
            <a:spAutoFit/>
          </a:bodyPr>
          <a:lstStyle/>
          <a:p>
            <a:r>
              <a:rPr lang="en-US" dirty="0"/>
              <a:t>Two factors that describe risk:</a:t>
            </a:r>
          </a:p>
        </p:txBody>
      </p:sp>
      <p:pic>
        <p:nvPicPr>
          <p:cNvPr id="20" name="Picture 19">
            <a:extLst>
              <a:ext uri="{FF2B5EF4-FFF2-40B4-BE49-F238E27FC236}">
                <a16:creationId xmlns:a16="http://schemas.microsoft.com/office/drawing/2014/main" id="{ED0BC938-50B5-4248-B28A-3045D7F653C9}"/>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290708" y="938752"/>
            <a:ext cx="1667256" cy="1621807"/>
          </a:xfrm>
          <a:prstGeom prst="rect">
            <a:avLst/>
          </a:prstGeom>
        </p:spPr>
      </p:pic>
      <p:pic>
        <p:nvPicPr>
          <p:cNvPr id="22" name="Picture 21">
            <a:extLst>
              <a:ext uri="{FF2B5EF4-FFF2-40B4-BE49-F238E27FC236}">
                <a16:creationId xmlns:a16="http://schemas.microsoft.com/office/drawing/2014/main" id="{4A28BBF0-DFA5-4BAD-BF96-47836AFBC583}"/>
              </a:ext>
            </a:extLst>
          </p:cNvPr>
          <p:cNvPicPr>
            <a:picLocks noChangeAspect="1"/>
          </p:cNvPicPr>
          <p:nvPr/>
        </p:nvPicPr>
        <p:blipFill>
          <a:blip r:embed="rId8"/>
          <a:stretch>
            <a:fillRect/>
          </a:stretch>
        </p:blipFill>
        <p:spPr>
          <a:xfrm rot="16793194">
            <a:off x="7846896" y="3190065"/>
            <a:ext cx="1026827" cy="950766"/>
          </a:xfrm>
          <a:prstGeom prst="rect">
            <a:avLst/>
          </a:prstGeom>
        </p:spPr>
      </p:pic>
    </p:spTree>
    <p:extLst>
      <p:ext uri="{BB962C8B-B14F-4D97-AF65-F5344CB8AC3E}">
        <p14:creationId xmlns:p14="http://schemas.microsoft.com/office/powerpoint/2010/main" val="709310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5F7155-7488-4F55-A730-593FD14AAEFD}"/>
              </a:ext>
            </a:extLst>
          </p:cNvPr>
          <p:cNvSpPr>
            <a:spLocks noGrp="1"/>
          </p:cNvSpPr>
          <p:nvPr>
            <p:ph idx="1"/>
          </p:nvPr>
        </p:nvSpPr>
        <p:spPr>
          <a:xfrm>
            <a:off x="152400" y="685800"/>
            <a:ext cx="8919030" cy="5334000"/>
          </a:xfrm>
        </p:spPr>
        <p:txBody>
          <a:bodyPr>
            <a:normAutofit fontScale="70000" lnSpcReduction="20000"/>
          </a:bodyPr>
          <a:lstStyle/>
          <a:p>
            <a:pPr marL="0" indent="0">
              <a:buNone/>
            </a:pPr>
            <a:r>
              <a:rPr lang="en-US" dirty="0"/>
              <a:t>Elements of a good risk statement include 2-3 elements:</a:t>
            </a:r>
          </a:p>
          <a:p>
            <a:pPr marL="0" indent="0">
              <a:buNone/>
            </a:pPr>
            <a:r>
              <a:rPr lang="en-US" dirty="0"/>
              <a:t>	Potential event or condition</a:t>
            </a:r>
          </a:p>
          <a:p>
            <a:pPr marL="0" indent="0">
              <a:buNone/>
            </a:pPr>
            <a:r>
              <a:rPr lang="en-US" dirty="0"/>
              <a:t>	Consequences and, if known</a:t>
            </a:r>
          </a:p>
          <a:p>
            <a:pPr marL="0" indent="0">
              <a:buNone/>
            </a:pPr>
            <a:r>
              <a:rPr lang="en-US" dirty="0"/>
              <a:t>	Cause of the event</a:t>
            </a:r>
          </a:p>
          <a:p>
            <a:pPr marL="0" indent="0">
              <a:buNone/>
            </a:pPr>
            <a:endParaRPr lang="en-US" b="1" dirty="0"/>
          </a:p>
          <a:p>
            <a:pPr marL="0" indent="0">
              <a:buNone/>
            </a:pPr>
            <a:r>
              <a:rPr lang="en-US" b="1" dirty="0"/>
              <a:t>Use The “if–then” format: </a:t>
            </a:r>
            <a:r>
              <a:rPr lang="en-US" dirty="0"/>
              <a:t>presents the possible risk event or condition (“if”) and the potential outcome or consequence(s) (“then”). If some event or condition occurs, then a specific negative impact or consequence to program objectives will result. </a:t>
            </a:r>
          </a:p>
          <a:p>
            <a:pPr marL="0" indent="0">
              <a:buNone/>
            </a:pPr>
            <a:endParaRPr lang="en-US" dirty="0"/>
          </a:p>
          <a:p>
            <a:pPr marL="0" indent="0">
              <a:buNone/>
            </a:pPr>
            <a:r>
              <a:rPr lang="en-US" dirty="0"/>
              <a:t>Disciplined use of structured formats can help in describing a risk, produce more effective risk statements, and avoid weak statements that lead to confusion. </a:t>
            </a:r>
          </a:p>
          <a:p>
            <a:pPr marL="0" indent="0">
              <a:buNone/>
            </a:pPr>
            <a:r>
              <a:rPr lang="en-US" dirty="0"/>
              <a:t>	</a:t>
            </a:r>
          </a:p>
          <a:p>
            <a:pPr marL="0" indent="0">
              <a:buNone/>
            </a:pPr>
            <a:r>
              <a:rPr lang="en-US" dirty="0"/>
              <a:t>	</a:t>
            </a:r>
          </a:p>
          <a:p>
            <a:pPr lvl="1"/>
            <a:endParaRPr lang="en-US" dirty="0"/>
          </a:p>
        </p:txBody>
      </p:sp>
      <p:sp>
        <p:nvSpPr>
          <p:cNvPr id="3" name="Slide Number Placeholder 2">
            <a:extLst>
              <a:ext uri="{FF2B5EF4-FFF2-40B4-BE49-F238E27FC236}">
                <a16:creationId xmlns:a16="http://schemas.microsoft.com/office/drawing/2014/main" id="{FCDDD68E-0EEA-4B73-B046-382B0F9C3E9D}"/>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sp>
        <p:nvSpPr>
          <p:cNvPr id="4" name="Title 3">
            <a:extLst>
              <a:ext uri="{FF2B5EF4-FFF2-40B4-BE49-F238E27FC236}">
                <a16:creationId xmlns:a16="http://schemas.microsoft.com/office/drawing/2014/main" id="{2BA778FF-00D0-4CC5-9792-531885997FA5}"/>
              </a:ext>
            </a:extLst>
          </p:cNvPr>
          <p:cNvSpPr>
            <a:spLocks noGrp="1"/>
          </p:cNvSpPr>
          <p:nvPr>
            <p:ph type="title"/>
          </p:nvPr>
        </p:nvSpPr>
        <p:spPr/>
        <p:txBody>
          <a:bodyPr>
            <a:normAutofit fontScale="90000"/>
          </a:bodyPr>
          <a:lstStyle/>
          <a:p>
            <a:r>
              <a:rPr lang="en-US" dirty="0"/>
              <a:t>Risk Statements</a:t>
            </a:r>
          </a:p>
        </p:txBody>
      </p:sp>
    </p:spTree>
    <p:extLst>
      <p:ext uri="{BB962C8B-B14F-4D97-AF65-F5344CB8AC3E}">
        <p14:creationId xmlns:p14="http://schemas.microsoft.com/office/powerpoint/2010/main" val="3474357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 result for broken computer clipart">
            <a:extLst>
              <a:ext uri="{FF2B5EF4-FFF2-40B4-BE49-F238E27FC236}">
                <a16:creationId xmlns:a16="http://schemas.microsoft.com/office/drawing/2014/main" id="{C034CBD3-364B-4ED9-8D4B-08D07DDD2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849" y="1902852"/>
            <a:ext cx="3446242" cy="2223382"/>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a:xfrm>
            <a:off x="457200" y="838200"/>
            <a:ext cx="8382000" cy="4678363"/>
          </a:xfrm>
        </p:spPr>
        <p:txBody>
          <a:bodyPr/>
          <a:lstStyle/>
          <a:p>
            <a:pPr marL="0" indent="0">
              <a:buNone/>
            </a:pPr>
            <a:r>
              <a:rPr lang="en-US" dirty="0"/>
              <a:t>Identifying the root causes of a risk can help determine the best way to reduce that risk</a:t>
            </a:r>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fontScale="90000"/>
          </a:bodyPr>
          <a:lstStyle/>
          <a:p>
            <a:r>
              <a:rPr lang="en-US" dirty="0"/>
              <a:t>Conditions (“If”)- ask Why?</a:t>
            </a:r>
          </a:p>
        </p:txBody>
      </p:sp>
      <p:pic>
        <p:nvPicPr>
          <p:cNvPr id="7" name="Picture 6">
            <a:extLst>
              <a:ext uri="{FF2B5EF4-FFF2-40B4-BE49-F238E27FC236}">
                <a16:creationId xmlns:a16="http://schemas.microsoft.com/office/drawing/2014/main" id="{D71AAAF4-F477-564C-A484-7FF8FBAB08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1276" y="4261077"/>
            <a:ext cx="3120572" cy="1560286"/>
          </a:xfrm>
          <a:prstGeom prst="rect">
            <a:avLst/>
          </a:prstGeom>
        </p:spPr>
      </p:pic>
      <p:sp>
        <p:nvSpPr>
          <p:cNvPr id="6" name="Arrow: Right 24">
            <a:extLst>
              <a:ext uri="{FF2B5EF4-FFF2-40B4-BE49-F238E27FC236}">
                <a16:creationId xmlns:a16="http://schemas.microsoft.com/office/drawing/2014/main" id="{84B80BC1-1E9D-EA45-87BF-4415FD0A36EB}"/>
              </a:ext>
            </a:extLst>
          </p:cNvPr>
          <p:cNvSpPr/>
          <p:nvPr/>
        </p:nvSpPr>
        <p:spPr>
          <a:xfrm rot="2041563">
            <a:off x="3460451" y="3713961"/>
            <a:ext cx="140100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Arrow: Right 27">
            <a:extLst>
              <a:ext uri="{FF2B5EF4-FFF2-40B4-BE49-F238E27FC236}">
                <a16:creationId xmlns:a16="http://schemas.microsoft.com/office/drawing/2014/main" id="{DED89099-82C3-9B49-A2C7-BCB60E6313E5}"/>
              </a:ext>
            </a:extLst>
          </p:cNvPr>
          <p:cNvSpPr/>
          <p:nvPr/>
        </p:nvSpPr>
        <p:spPr>
          <a:xfrm>
            <a:off x="2778155" y="4919823"/>
            <a:ext cx="1509396"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4DE6240-83D1-4258-8EC6-DC26E2165FDB}"/>
              </a:ext>
            </a:extLst>
          </p:cNvPr>
          <p:cNvGrpSpPr/>
          <p:nvPr/>
        </p:nvGrpSpPr>
        <p:grpSpPr>
          <a:xfrm>
            <a:off x="403735" y="4431034"/>
            <a:ext cx="2339534" cy="1265595"/>
            <a:chOff x="291102" y="1934805"/>
            <a:chExt cx="2339534" cy="1265595"/>
          </a:xfrm>
        </p:grpSpPr>
        <p:pic>
          <p:nvPicPr>
            <p:cNvPr id="2052" name="Picture 4" descr="Image result for broken computer clipart">
              <a:extLst>
                <a:ext uri="{FF2B5EF4-FFF2-40B4-BE49-F238E27FC236}">
                  <a16:creationId xmlns:a16="http://schemas.microsoft.com/office/drawing/2014/main" id="{F6EC1F7D-0098-4C5B-9C87-FB32D0F6E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102" y="1934805"/>
              <a:ext cx="2183336" cy="126559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DDFABAB1-4FFF-4EA7-861A-AAAA28A7921B}"/>
                </a:ext>
              </a:extLst>
            </p:cNvPr>
            <p:cNvCxnSpPr>
              <a:cxnSpLocks/>
            </p:cNvCxnSpPr>
            <p:nvPr/>
          </p:nvCxnSpPr>
          <p:spPr>
            <a:xfrm flipH="1">
              <a:off x="762000" y="2006343"/>
              <a:ext cx="1868636" cy="1162748"/>
            </a:xfrm>
            <a:prstGeom prst="line">
              <a:avLst/>
            </a:prstGeom>
            <a:ln w="76200"/>
          </p:spPr>
          <p:style>
            <a:lnRef idx="2">
              <a:schemeClr val="accent1"/>
            </a:lnRef>
            <a:fillRef idx="0">
              <a:schemeClr val="accent1"/>
            </a:fillRef>
            <a:effectRef idx="1">
              <a:schemeClr val="accent1"/>
            </a:effectRef>
            <a:fontRef idx="minor">
              <a:schemeClr val="tx1"/>
            </a:fontRef>
          </p:style>
        </p:cxnSp>
      </p:grpSp>
      <p:sp>
        <p:nvSpPr>
          <p:cNvPr id="11" name="Rectangle 10">
            <a:extLst>
              <a:ext uri="{FF2B5EF4-FFF2-40B4-BE49-F238E27FC236}">
                <a16:creationId xmlns:a16="http://schemas.microsoft.com/office/drawing/2014/main" id="{E9AFE79D-7FBC-41FF-84E0-D2677DE8B91F}"/>
              </a:ext>
            </a:extLst>
          </p:cNvPr>
          <p:cNvSpPr/>
          <p:nvPr/>
        </p:nvSpPr>
        <p:spPr>
          <a:xfrm>
            <a:off x="5405513" y="2020266"/>
            <a:ext cx="2905284" cy="1446550"/>
          </a:xfrm>
          <a:prstGeom prst="rect">
            <a:avLst/>
          </a:prstGeom>
          <a:noFill/>
        </p:spPr>
        <p:txBody>
          <a:bodyPr wrap="none" lIns="91440" tIns="45720" rIns="91440" bIns="45720">
            <a:spAutoFit/>
          </a:bodyPr>
          <a:lstStyle/>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Password: </a:t>
            </a:r>
          </a:p>
          <a:p>
            <a:pPr algn="ctr"/>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“Password”</a:t>
            </a:r>
          </a:p>
        </p:txBody>
      </p:sp>
      <p:sp>
        <p:nvSpPr>
          <p:cNvPr id="24" name="Arrow: Right 24">
            <a:extLst>
              <a:ext uri="{FF2B5EF4-FFF2-40B4-BE49-F238E27FC236}">
                <a16:creationId xmlns:a16="http://schemas.microsoft.com/office/drawing/2014/main" id="{3F65101C-5024-446A-ADD0-8376C44178E8}"/>
              </a:ext>
            </a:extLst>
          </p:cNvPr>
          <p:cNvSpPr/>
          <p:nvPr/>
        </p:nvSpPr>
        <p:spPr>
          <a:xfrm rot="5400000">
            <a:off x="6375060" y="3660696"/>
            <a:ext cx="80787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965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Right 27">
            <a:extLst>
              <a:ext uri="{FF2B5EF4-FFF2-40B4-BE49-F238E27FC236}">
                <a16:creationId xmlns:a16="http://schemas.microsoft.com/office/drawing/2014/main" id="{F30473A7-68D3-4208-85F9-46CE09566924}"/>
              </a:ext>
            </a:extLst>
          </p:cNvPr>
          <p:cNvSpPr/>
          <p:nvPr/>
        </p:nvSpPr>
        <p:spPr>
          <a:xfrm rot="6991779">
            <a:off x="1890981" y="373260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2E2F6F9A-2B74-48CA-930A-31C187EE4855}"/>
              </a:ext>
            </a:extLst>
          </p:cNvPr>
          <p:cNvSpPr/>
          <p:nvPr/>
        </p:nvSpPr>
        <p:spPr>
          <a:xfrm rot="1809617">
            <a:off x="3157879" y="3901130"/>
            <a:ext cx="160658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1069E25-2310-4130-A03D-5EB4B68EA5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92605" y="2825405"/>
            <a:ext cx="1594195" cy="1594195"/>
          </a:xfrm>
          <a:prstGeom prst="rect">
            <a:avLst/>
          </a:prstGeom>
        </p:spPr>
      </p:pic>
      <p:pic>
        <p:nvPicPr>
          <p:cNvPr id="12" name="Picture 11">
            <a:extLst>
              <a:ext uri="{FF2B5EF4-FFF2-40B4-BE49-F238E27FC236}">
                <a16:creationId xmlns:a16="http://schemas.microsoft.com/office/drawing/2014/main" id="{CF9896F9-E6AA-4AE6-94DB-4812B187A05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043737" y="1747786"/>
            <a:ext cx="2286000" cy="1525191"/>
          </a:xfrm>
          <a:prstGeom prst="rect">
            <a:avLst/>
          </a:prstGeom>
        </p:spPr>
      </p:pic>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a:xfrm>
            <a:off x="457200" y="838200"/>
            <a:ext cx="8382000" cy="4678363"/>
          </a:xfrm>
        </p:spPr>
        <p:txBody>
          <a:bodyPr/>
          <a:lstStyle/>
          <a:p>
            <a:pPr marL="0" indent="0">
              <a:buNone/>
            </a:pPr>
            <a:r>
              <a:rPr lang="en-US" dirty="0"/>
              <a:t>Both positive and negative consequences impact: cost, quality, schedule, and performance</a:t>
            </a:r>
          </a:p>
          <a:p>
            <a:pPr marL="0" indent="0">
              <a:buNone/>
            </a:pPr>
            <a:r>
              <a:rPr lang="en-US" dirty="0"/>
              <a:t>												Cost</a:t>
            </a:r>
          </a:p>
          <a:p>
            <a:pPr marL="0" indent="0">
              <a:buNone/>
            </a:pPr>
            <a:endParaRPr lang="en-US" dirty="0"/>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fontScale="90000"/>
          </a:bodyPr>
          <a:lstStyle/>
          <a:p>
            <a:r>
              <a:rPr lang="en-US" dirty="0"/>
              <a:t>Consequences (“Then”)- ask So What?</a:t>
            </a:r>
          </a:p>
        </p:txBody>
      </p:sp>
      <p:pic>
        <p:nvPicPr>
          <p:cNvPr id="6" name="Picture 5">
            <a:extLst>
              <a:ext uri="{FF2B5EF4-FFF2-40B4-BE49-F238E27FC236}">
                <a16:creationId xmlns:a16="http://schemas.microsoft.com/office/drawing/2014/main" id="{85A03D0A-2754-4B3E-9B36-915B5ACE3C6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57200" y="2514600"/>
            <a:ext cx="3656920" cy="1228725"/>
          </a:xfrm>
          <a:prstGeom prst="rect">
            <a:avLst/>
          </a:prstGeom>
        </p:spPr>
      </p:pic>
      <p:pic>
        <p:nvPicPr>
          <p:cNvPr id="18" name="Picture 17">
            <a:extLst>
              <a:ext uri="{FF2B5EF4-FFF2-40B4-BE49-F238E27FC236}">
                <a16:creationId xmlns:a16="http://schemas.microsoft.com/office/drawing/2014/main" id="{1B15D6D0-DDFF-4F2B-AE4D-98B491DCD840}"/>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509657" y="4122736"/>
            <a:ext cx="1677080" cy="1677080"/>
          </a:xfrm>
          <a:prstGeom prst="rect">
            <a:avLst/>
          </a:prstGeom>
        </p:spPr>
      </p:pic>
      <p:pic>
        <p:nvPicPr>
          <p:cNvPr id="21" name="Picture 20">
            <a:extLst>
              <a:ext uri="{FF2B5EF4-FFF2-40B4-BE49-F238E27FC236}">
                <a16:creationId xmlns:a16="http://schemas.microsoft.com/office/drawing/2014/main" id="{B32F272A-FEBC-4CF0-9B57-3A25D8333DD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75619" y="4408071"/>
            <a:ext cx="1447800" cy="1447800"/>
          </a:xfrm>
          <a:prstGeom prst="rect">
            <a:avLst/>
          </a:prstGeom>
        </p:spPr>
      </p:pic>
      <p:sp>
        <p:nvSpPr>
          <p:cNvPr id="23" name="TextBox 22">
            <a:extLst>
              <a:ext uri="{FF2B5EF4-FFF2-40B4-BE49-F238E27FC236}">
                <a16:creationId xmlns:a16="http://schemas.microsoft.com/office/drawing/2014/main" id="{5BE796B7-7183-4232-9DF3-5A3566176C4F}"/>
              </a:ext>
            </a:extLst>
          </p:cNvPr>
          <p:cNvSpPr txBox="1"/>
          <p:nvPr/>
        </p:nvSpPr>
        <p:spPr>
          <a:xfrm>
            <a:off x="7525668" y="4038601"/>
            <a:ext cx="1282786" cy="400110"/>
          </a:xfrm>
          <a:prstGeom prst="rect">
            <a:avLst/>
          </a:prstGeom>
          <a:noFill/>
        </p:spPr>
        <p:txBody>
          <a:bodyPr wrap="square" rtlCol="0">
            <a:spAutoFit/>
          </a:bodyPr>
          <a:lstStyle/>
          <a:p>
            <a:r>
              <a:rPr lang="en-US" sz="2000" dirty="0"/>
              <a:t>Quality</a:t>
            </a:r>
          </a:p>
        </p:txBody>
      </p:sp>
      <p:sp>
        <p:nvSpPr>
          <p:cNvPr id="24" name="TextBox 23">
            <a:extLst>
              <a:ext uri="{FF2B5EF4-FFF2-40B4-BE49-F238E27FC236}">
                <a16:creationId xmlns:a16="http://schemas.microsoft.com/office/drawing/2014/main" id="{E881D8FA-7265-4108-9B2C-681C3E85EF32}"/>
              </a:ext>
            </a:extLst>
          </p:cNvPr>
          <p:cNvSpPr txBox="1"/>
          <p:nvPr/>
        </p:nvSpPr>
        <p:spPr>
          <a:xfrm flipH="1">
            <a:off x="5867401" y="4724400"/>
            <a:ext cx="1677080" cy="369332"/>
          </a:xfrm>
          <a:prstGeom prst="rect">
            <a:avLst/>
          </a:prstGeom>
          <a:noFill/>
        </p:spPr>
        <p:txBody>
          <a:bodyPr wrap="square" rtlCol="0">
            <a:spAutoFit/>
          </a:bodyPr>
          <a:lstStyle/>
          <a:p>
            <a:r>
              <a:rPr lang="en-US" dirty="0"/>
              <a:t>Schedule</a:t>
            </a:r>
          </a:p>
        </p:txBody>
      </p:sp>
      <p:sp>
        <p:nvSpPr>
          <p:cNvPr id="25" name="Arrow: Right 24">
            <a:extLst>
              <a:ext uri="{FF2B5EF4-FFF2-40B4-BE49-F238E27FC236}">
                <a16:creationId xmlns:a16="http://schemas.microsoft.com/office/drawing/2014/main" id="{3882D907-8A14-460A-9BE2-7866DDB3A221}"/>
              </a:ext>
            </a:extLst>
          </p:cNvPr>
          <p:cNvSpPr/>
          <p:nvPr/>
        </p:nvSpPr>
        <p:spPr>
          <a:xfrm>
            <a:off x="4158995" y="2339388"/>
            <a:ext cx="159419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Arrow: Right 25">
            <a:extLst>
              <a:ext uri="{FF2B5EF4-FFF2-40B4-BE49-F238E27FC236}">
                <a16:creationId xmlns:a16="http://schemas.microsoft.com/office/drawing/2014/main" id="{FF20EDCE-A99A-46D8-B779-83AE25F1006E}"/>
              </a:ext>
            </a:extLst>
          </p:cNvPr>
          <p:cNvSpPr/>
          <p:nvPr/>
        </p:nvSpPr>
        <p:spPr>
          <a:xfrm rot="513027">
            <a:off x="4110302" y="3175261"/>
            <a:ext cx="3049755" cy="71528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62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5" grpId="0" animBg="1"/>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72A844-17A2-4B82-850B-5050BD393B24}"/>
              </a:ext>
            </a:extLst>
          </p:cNvPr>
          <p:cNvSpPr>
            <a:spLocks noGrp="1"/>
          </p:cNvSpPr>
          <p:nvPr>
            <p:ph idx="1"/>
          </p:nvPr>
        </p:nvSpPr>
        <p:spPr/>
        <p:txBody>
          <a:bodyPr/>
          <a:lstStyle/>
          <a:p>
            <a:pPr marL="0" indent="0">
              <a:buNone/>
            </a:pPr>
            <a:r>
              <a:rPr lang="en-US" sz="2400" dirty="0"/>
              <a:t>1.</a:t>
            </a:r>
            <a:r>
              <a:rPr lang="en-US" sz="1800" dirty="0"/>
              <a:t> </a:t>
            </a:r>
            <a:r>
              <a:rPr lang="en-US" sz="2400" dirty="0"/>
              <a:t>Why do we have to worry about risk?</a:t>
            </a:r>
          </a:p>
          <a:p>
            <a:pPr marL="0" indent="0">
              <a:buNone/>
            </a:pPr>
            <a:r>
              <a:rPr lang="en-US" sz="2400" dirty="0"/>
              <a:t>2. Defining the wonderful world of risk and internal controls.</a:t>
            </a:r>
          </a:p>
          <a:p>
            <a:pPr marL="0" indent="0">
              <a:buNone/>
            </a:pPr>
            <a:r>
              <a:rPr lang="en-US" sz="2400" dirty="0"/>
              <a:t>3. Keeping track of risks.</a:t>
            </a:r>
          </a:p>
          <a:p>
            <a:pPr marL="0" indent="0">
              <a:buNone/>
            </a:pPr>
            <a:endParaRPr lang="en-US" sz="2400" dirty="0"/>
          </a:p>
          <a:p>
            <a:pPr marL="0" indent="0">
              <a:buNone/>
            </a:pPr>
            <a:r>
              <a:rPr lang="en-US" sz="2400" dirty="0"/>
              <a:t>                 </a:t>
            </a:r>
            <a:r>
              <a:rPr lang="en-US" sz="2400" dirty="0">
                <a:solidFill>
                  <a:schemeClr val="accent3">
                    <a:lumMod val="75000"/>
                  </a:schemeClr>
                </a:solidFill>
              </a:rPr>
              <a:t>Accept</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4" name="Title 3">
            <a:extLst>
              <a:ext uri="{FF2B5EF4-FFF2-40B4-BE49-F238E27FC236}">
                <a16:creationId xmlns:a16="http://schemas.microsoft.com/office/drawing/2014/main" id="{D1326D60-9E48-4F06-86DD-3D1F7A1BCB0E}"/>
              </a:ext>
            </a:extLst>
          </p:cNvPr>
          <p:cNvSpPr>
            <a:spLocks noGrp="1"/>
          </p:cNvSpPr>
          <p:nvPr>
            <p:ph type="title"/>
          </p:nvPr>
        </p:nvSpPr>
        <p:spPr/>
        <p:txBody>
          <a:bodyPr>
            <a:normAutofit/>
          </a:bodyPr>
          <a:lstStyle/>
          <a:p>
            <a:r>
              <a:rPr lang="en-US" sz="2800" dirty="0"/>
              <a:t>Agenda</a:t>
            </a:r>
          </a:p>
        </p:txBody>
      </p:sp>
      <p:sp>
        <p:nvSpPr>
          <p:cNvPr id="6" name="Slide Number Placeholder 1">
            <a:extLst>
              <a:ext uri="{FF2B5EF4-FFF2-40B4-BE49-F238E27FC236}">
                <a16:creationId xmlns:a16="http://schemas.microsoft.com/office/drawing/2014/main" id="{8A48AE79-63B3-42CE-94E9-19DCF9783F16}"/>
              </a:ext>
            </a:extLst>
          </p:cNvPr>
          <p:cNvSpPr>
            <a:spLocks noGrp="1"/>
          </p:cNvSpPr>
          <p:nvPr>
            <p:ph type="sldNum" sz="quarter" idx="12"/>
          </p:nvPr>
        </p:nvSpPr>
        <p:spPr>
          <a:xfrm>
            <a:off x="8686800" y="6400232"/>
            <a:ext cx="384630" cy="365125"/>
          </a:xfrm>
        </p:spPr>
        <p:txBody>
          <a:bodyPr/>
          <a:lstStyle/>
          <a:p>
            <a:pPr defTabSz="457200"/>
            <a:fld id="{D983F1FA-211D-3044-9E35-958DFBC26156}" type="slidenum">
              <a:rPr lang="en-US" smtClean="0">
                <a:solidFill>
                  <a:prstClr val="white"/>
                </a:solidFill>
              </a:rPr>
              <a:pPr defTabSz="457200"/>
              <a:t>2</a:t>
            </a:fld>
            <a:endParaRPr lang="en-US" dirty="0">
              <a:solidFill>
                <a:prstClr val="white"/>
              </a:solidFill>
            </a:endParaRPr>
          </a:p>
        </p:txBody>
      </p:sp>
      <p:pic>
        <p:nvPicPr>
          <p:cNvPr id="3" name="Picture 2">
            <a:extLst>
              <a:ext uri="{FF2B5EF4-FFF2-40B4-BE49-F238E27FC236}">
                <a16:creationId xmlns:a16="http://schemas.microsoft.com/office/drawing/2014/main" id="{6B725A9B-75A5-4E30-8A85-1023CCC4ADF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76575" y="3200400"/>
            <a:ext cx="2990850" cy="2165375"/>
          </a:xfrm>
          <a:prstGeom prst="rect">
            <a:avLst/>
          </a:prstGeom>
        </p:spPr>
      </p:pic>
      <p:sp>
        <p:nvSpPr>
          <p:cNvPr id="8" name="TextBox 7">
            <a:extLst>
              <a:ext uri="{FF2B5EF4-FFF2-40B4-BE49-F238E27FC236}">
                <a16:creationId xmlns:a16="http://schemas.microsoft.com/office/drawing/2014/main" id="{E1D170C5-47AD-4AA4-98EE-78114E44674F}"/>
              </a:ext>
            </a:extLst>
          </p:cNvPr>
          <p:cNvSpPr txBox="1"/>
          <p:nvPr/>
        </p:nvSpPr>
        <p:spPr>
          <a:xfrm rot="15926226">
            <a:off x="2057400" y="4038600"/>
            <a:ext cx="838200" cy="400110"/>
          </a:xfrm>
          <a:prstGeom prst="rect">
            <a:avLst/>
          </a:prstGeom>
          <a:noFill/>
        </p:spPr>
        <p:txBody>
          <a:bodyPr wrap="square" rtlCol="0">
            <a:spAutoFit/>
          </a:bodyPr>
          <a:lstStyle/>
          <a:p>
            <a:r>
              <a:rPr lang="en-US" sz="2000" dirty="0">
                <a:solidFill>
                  <a:srgbClr val="C00000"/>
                </a:solidFill>
              </a:rPr>
              <a:t>Risk</a:t>
            </a:r>
          </a:p>
        </p:txBody>
      </p:sp>
      <p:sp>
        <p:nvSpPr>
          <p:cNvPr id="9" name="TextBox 8">
            <a:extLst>
              <a:ext uri="{FF2B5EF4-FFF2-40B4-BE49-F238E27FC236}">
                <a16:creationId xmlns:a16="http://schemas.microsoft.com/office/drawing/2014/main" id="{8C0D9E7F-0AF2-41E9-B709-4E2E90C9F2FE}"/>
              </a:ext>
            </a:extLst>
          </p:cNvPr>
          <p:cNvSpPr txBox="1"/>
          <p:nvPr/>
        </p:nvSpPr>
        <p:spPr>
          <a:xfrm rot="1768764">
            <a:off x="6248400" y="3505200"/>
            <a:ext cx="1905000" cy="369332"/>
          </a:xfrm>
          <a:prstGeom prst="rect">
            <a:avLst/>
          </a:prstGeom>
          <a:noFill/>
        </p:spPr>
        <p:txBody>
          <a:bodyPr wrap="square" rtlCol="0">
            <a:spAutoFit/>
          </a:bodyPr>
          <a:lstStyle/>
          <a:p>
            <a:r>
              <a:rPr lang="en-US" dirty="0">
                <a:solidFill>
                  <a:srgbClr val="00B050"/>
                </a:solidFill>
              </a:rPr>
              <a:t>The Green What?</a:t>
            </a:r>
          </a:p>
        </p:txBody>
      </p:sp>
      <p:sp>
        <p:nvSpPr>
          <p:cNvPr id="10" name="TextBox 9">
            <a:extLst>
              <a:ext uri="{FF2B5EF4-FFF2-40B4-BE49-F238E27FC236}">
                <a16:creationId xmlns:a16="http://schemas.microsoft.com/office/drawing/2014/main" id="{3E971F0F-C3CD-40C0-A61C-A023B0C9F1E1}"/>
              </a:ext>
            </a:extLst>
          </p:cNvPr>
          <p:cNvSpPr txBox="1"/>
          <p:nvPr/>
        </p:nvSpPr>
        <p:spPr>
          <a:xfrm>
            <a:off x="4648200" y="5516564"/>
            <a:ext cx="1828800" cy="369332"/>
          </a:xfrm>
          <a:prstGeom prst="rect">
            <a:avLst/>
          </a:prstGeom>
          <a:noFill/>
        </p:spPr>
        <p:txBody>
          <a:bodyPr wrap="square" rtlCol="0">
            <a:spAutoFit/>
          </a:bodyPr>
          <a:lstStyle/>
          <a:p>
            <a:r>
              <a:rPr lang="en-US" dirty="0">
                <a:solidFill>
                  <a:srgbClr val="0070C0"/>
                </a:solidFill>
              </a:rPr>
              <a:t>Whose on first?</a:t>
            </a:r>
          </a:p>
        </p:txBody>
      </p:sp>
      <p:sp>
        <p:nvSpPr>
          <p:cNvPr id="11" name="TextBox 10">
            <a:extLst>
              <a:ext uri="{FF2B5EF4-FFF2-40B4-BE49-F238E27FC236}">
                <a16:creationId xmlns:a16="http://schemas.microsoft.com/office/drawing/2014/main" id="{95B7925C-5238-4656-998F-51174D606E66}"/>
              </a:ext>
            </a:extLst>
          </p:cNvPr>
          <p:cNvSpPr txBox="1"/>
          <p:nvPr/>
        </p:nvSpPr>
        <p:spPr>
          <a:xfrm>
            <a:off x="5791200" y="4495800"/>
            <a:ext cx="914401" cy="369332"/>
          </a:xfrm>
          <a:prstGeom prst="rect">
            <a:avLst/>
          </a:prstGeom>
          <a:noFill/>
        </p:spPr>
        <p:txBody>
          <a:bodyPr wrap="square" rtlCol="0">
            <a:spAutoFit/>
          </a:bodyPr>
          <a:lstStyle/>
          <a:p>
            <a:r>
              <a:rPr lang="en-US" dirty="0">
                <a:solidFill>
                  <a:schemeClr val="bg1"/>
                </a:solidFill>
              </a:rPr>
              <a:t>Fr</a:t>
            </a:r>
            <a:r>
              <a:rPr lang="en-US" dirty="0"/>
              <a:t>aud</a:t>
            </a:r>
          </a:p>
        </p:txBody>
      </p:sp>
      <p:sp>
        <p:nvSpPr>
          <p:cNvPr id="12" name="TextBox 11">
            <a:extLst>
              <a:ext uri="{FF2B5EF4-FFF2-40B4-BE49-F238E27FC236}">
                <a16:creationId xmlns:a16="http://schemas.microsoft.com/office/drawing/2014/main" id="{4A8D05A7-AF0A-4607-893A-03DC2C77975D}"/>
              </a:ext>
            </a:extLst>
          </p:cNvPr>
          <p:cNvSpPr txBox="1"/>
          <p:nvPr/>
        </p:nvSpPr>
        <p:spPr>
          <a:xfrm rot="943914">
            <a:off x="2385815" y="5547387"/>
            <a:ext cx="1402610" cy="369332"/>
          </a:xfrm>
          <a:prstGeom prst="rect">
            <a:avLst/>
          </a:prstGeom>
          <a:noFill/>
        </p:spPr>
        <p:txBody>
          <a:bodyPr wrap="square" rtlCol="0">
            <a:spAutoFit/>
          </a:bodyPr>
          <a:lstStyle/>
          <a:p>
            <a:r>
              <a:rPr lang="en-US" dirty="0"/>
              <a:t>       </a:t>
            </a:r>
            <a:r>
              <a:rPr lang="en-US" dirty="0">
                <a:solidFill>
                  <a:srgbClr val="7030A0"/>
                </a:solidFill>
              </a:rPr>
              <a:t>OIG</a:t>
            </a:r>
          </a:p>
        </p:txBody>
      </p:sp>
      <p:sp>
        <p:nvSpPr>
          <p:cNvPr id="13" name="TextBox 12">
            <a:extLst>
              <a:ext uri="{FF2B5EF4-FFF2-40B4-BE49-F238E27FC236}">
                <a16:creationId xmlns:a16="http://schemas.microsoft.com/office/drawing/2014/main" id="{A7DF56A2-BF69-497D-B80C-C0385FCD330B}"/>
              </a:ext>
            </a:extLst>
          </p:cNvPr>
          <p:cNvSpPr txBox="1"/>
          <p:nvPr/>
        </p:nvSpPr>
        <p:spPr>
          <a:xfrm rot="19360308">
            <a:off x="932975" y="5103948"/>
            <a:ext cx="1714825" cy="369332"/>
          </a:xfrm>
          <a:prstGeom prst="rect">
            <a:avLst/>
          </a:prstGeom>
          <a:noFill/>
        </p:spPr>
        <p:txBody>
          <a:bodyPr wrap="square" rtlCol="0">
            <a:spAutoFit/>
          </a:bodyPr>
          <a:lstStyle/>
          <a:p>
            <a:r>
              <a:rPr lang="en-US" dirty="0"/>
              <a:t>Consequences</a:t>
            </a:r>
          </a:p>
        </p:txBody>
      </p:sp>
      <p:sp>
        <p:nvSpPr>
          <p:cNvPr id="14" name="TextBox 13">
            <a:extLst>
              <a:ext uri="{FF2B5EF4-FFF2-40B4-BE49-F238E27FC236}">
                <a16:creationId xmlns:a16="http://schemas.microsoft.com/office/drawing/2014/main" id="{F572820B-0ED2-4FC4-BF81-053E058E4425}"/>
              </a:ext>
            </a:extLst>
          </p:cNvPr>
          <p:cNvSpPr txBox="1"/>
          <p:nvPr/>
        </p:nvSpPr>
        <p:spPr>
          <a:xfrm>
            <a:off x="3886200" y="2819401"/>
            <a:ext cx="1600200" cy="369332"/>
          </a:xfrm>
          <a:prstGeom prst="rect">
            <a:avLst/>
          </a:prstGeom>
          <a:noFill/>
        </p:spPr>
        <p:txBody>
          <a:bodyPr wrap="square" rtlCol="0">
            <a:spAutoFit/>
          </a:bodyPr>
          <a:lstStyle/>
          <a:p>
            <a:r>
              <a:rPr lang="en-US" dirty="0">
                <a:solidFill>
                  <a:srgbClr val="CC00CC"/>
                </a:solidFill>
              </a:rPr>
              <a:t>Reputation</a:t>
            </a:r>
          </a:p>
        </p:txBody>
      </p:sp>
      <p:sp>
        <p:nvSpPr>
          <p:cNvPr id="16" name="TextBox 15">
            <a:extLst>
              <a:ext uri="{FF2B5EF4-FFF2-40B4-BE49-F238E27FC236}">
                <a16:creationId xmlns:a16="http://schemas.microsoft.com/office/drawing/2014/main" id="{DDED29C6-5134-4058-93C2-8FE2F340A4A3}"/>
              </a:ext>
            </a:extLst>
          </p:cNvPr>
          <p:cNvSpPr txBox="1"/>
          <p:nvPr/>
        </p:nvSpPr>
        <p:spPr>
          <a:xfrm rot="5053884">
            <a:off x="7162800" y="5105400"/>
            <a:ext cx="1450210" cy="369332"/>
          </a:xfrm>
          <a:prstGeom prst="rect">
            <a:avLst/>
          </a:prstGeom>
          <a:noFill/>
        </p:spPr>
        <p:txBody>
          <a:bodyPr wrap="square" rtlCol="0">
            <a:spAutoFit/>
          </a:bodyPr>
          <a:lstStyle/>
          <a:p>
            <a:r>
              <a:rPr lang="en-US" dirty="0"/>
              <a:t>Operations</a:t>
            </a:r>
          </a:p>
        </p:txBody>
      </p:sp>
      <p:sp>
        <p:nvSpPr>
          <p:cNvPr id="17" name="TextBox 16">
            <a:extLst>
              <a:ext uri="{FF2B5EF4-FFF2-40B4-BE49-F238E27FC236}">
                <a16:creationId xmlns:a16="http://schemas.microsoft.com/office/drawing/2014/main" id="{55CD1BAD-8F41-46E3-B8EC-A8AF56E1428A}"/>
              </a:ext>
            </a:extLst>
          </p:cNvPr>
          <p:cNvSpPr txBox="1"/>
          <p:nvPr/>
        </p:nvSpPr>
        <p:spPr>
          <a:xfrm>
            <a:off x="381000" y="3804968"/>
            <a:ext cx="1447800" cy="369332"/>
          </a:xfrm>
          <a:prstGeom prst="rect">
            <a:avLst/>
          </a:prstGeom>
          <a:noFill/>
        </p:spPr>
        <p:txBody>
          <a:bodyPr wrap="square" rtlCol="0">
            <a:spAutoFit/>
          </a:bodyPr>
          <a:lstStyle/>
          <a:p>
            <a:r>
              <a:rPr lang="en-US" dirty="0">
                <a:solidFill>
                  <a:srgbClr val="33CC33"/>
                </a:solidFill>
              </a:rPr>
              <a:t>Compliance</a:t>
            </a:r>
          </a:p>
        </p:txBody>
      </p:sp>
    </p:spTree>
    <p:extLst>
      <p:ext uri="{BB962C8B-B14F-4D97-AF65-F5344CB8AC3E}">
        <p14:creationId xmlns:p14="http://schemas.microsoft.com/office/powerpoint/2010/main" val="1580508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1E52F-F156-42BB-89CA-54EA21D3D1DC}"/>
              </a:ext>
            </a:extLst>
          </p:cNvPr>
          <p:cNvSpPr>
            <a:spLocks noGrp="1"/>
          </p:cNvSpPr>
          <p:nvPr>
            <p:ph idx="1"/>
          </p:nvPr>
        </p:nvSpPr>
        <p:spPr>
          <a:xfrm>
            <a:off x="475211" y="685800"/>
            <a:ext cx="8229600" cy="5486400"/>
          </a:xfrm>
        </p:spPr>
        <p:txBody>
          <a:bodyPr>
            <a:normAutofit/>
          </a:bodyPr>
          <a:lstStyle/>
          <a:p>
            <a:pPr marL="0" indent="0">
              <a:buNone/>
            </a:pPr>
            <a:r>
              <a:rPr lang="en-US" sz="2600" dirty="0"/>
              <a:t>Diverts focus from the program’s controllable activities: ¹</a:t>
            </a:r>
          </a:p>
          <a:p>
            <a:pPr marL="0" indent="0">
              <a:buNone/>
            </a:pPr>
            <a:r>
              <a:rPr lang="en-US" sz="2600" i="1" dirty="0"/>
              <a:t>	— </a:t>
            </a:r>
            <a:r>
              <a:rPr lang="en-US" sz="2600" i="1" dirty="0">
                <a:highlight>
                  <a:srgbClr val="FFFF00"/>
                </a:highlight>
              </a:rPr>
              <a:t>Weak: </a:t>
            </a:r>
            <a:r>
              <a:rPr lang="en-US" sz="2600" b="1" dirty="0"/>
              <a:t>	</a:t>
            </a:r>
            <a:r>
              <a:rPr lang="en-US" sz="2800" dirty="0">
                <a:solidFill>
                  <a:srgbClr val="000000"/>
                </a:solidFill>
                <a:latin typeface="Calibri" panose="020F0502020204030204" pitchFamily="34" charset="0"/>
              </a:rPr>
              <a:t>If Climate Change continues to create extreme Weather events that assail VA employees who work outside, then additional cases of frostbite, heat prostration and disfigurement or death may occur. </a:t>
            </a:r>
          </a:p>
          <a:p>
            <a:pPr marL="0" indent="0">
              <a:buNone/>
            </a:pPr>
            <a:r>
              <a:rPr lang="en-US" sz="2600" i="1" dirty="0"/>
              <a:t> —</a:t>
            </a:r>
            <a:r>
              <a:rPr lang="en-US" b="1" dirty="0">
                <a:highlight>
                  <a:srgbClr val="33CC33"/>
                </a:highlight>
              </a:rPr>
              <a:t>Stronger</a:t>
            </a:r>
            <a:r>
              <a:rPr lang="en-US" dirty="0">
                <a:highlight>
                  <a:srgbClr val="33CC33"/>
                </a:highlight>
              </a:rPr>
              <a:t>:</a:t>
            </a:r>
            <a:endParaRPr lang="en-US" dirty="0"/>
          </a:p>
          <a:p>
            <a:pPr marL="0" indent="0">
              <a:buNone/>
            </a:pPr>
            <a:endParaRPr lang="en-US" dirty="0"/>
          </a:p>
          <a:p>
            <a:pPr marL="0" indent="0">
              <a:buNone/>
            </a:pPr>
            <a:endParaRPr lang="en-US" sz="1900" dirty="0"/>
          </a:p>
          <a:p>
            <a:pPr marL="0" indent="0">
              <a:buNone/>
            </a:pPr>
            <a:endParaRPr lang="en-US" sz="1900" dirty="0"/>
          </a:p>
          <a:p>
            <a:pPr marL="0" indent="0">
              <a:buNone/>
            </a:pPr>
            <a:endParaRPr lang="en-US" sz="1900" dirty="0"/>
          </a:p>
          <a:p>
            <a:pPr marL="0" indent="0">
              <a:buNone/>
            </a:pPr>
            <a:r>
              <a:rPr lang="en-US" sz="1900" dirty="0"/>
              <a:t>1. “How to Write a Good Risk Statement”; James Thompson &amp; Stephen Stump; Defense AT&amp;L: November-December 2017; pgs 10-13</a:t>
            </a:r>
          </a:p>
        </p:txBody>
      </p:sp>
      <p:sp>
        <p:nvSpPr>
          <p:cNvPr id="3" name="Slide Number Placeholder 2">
            <a:extLst>
              <a:ext uri="{FF2B5EF4-FFF2-40B4-BE49-F238E27FC236}">
                <a16:creationId xmlns:a16="http://schemas.microsoft.com/office/drawing/2014/main" id="{84E1C508-82A4-434F-947E-D3C4425CDAB5}"/>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a:extLst>
              <a:ext uri="{FF2B5EF4-FFF2-40B4-BE49-F238E27FC236}">
                <a16:creationId xmlns:a16="http://schemas.microsoft.com/office/drawing/2014/main" id="{AFB68684-E3A0-46E4-9791-771C2CEABB5E}"/>
              </a:ext>
            </a:extLst>
          </p:cNvPr>
          <p:cNvSpPr>
            <a:spLocks noGrp="1"/>
          </p:cNvSpPr>
          <p:nvPr>
            <p:ph type="title"/>
          </p:nvPr>
        </p:nvSpPr>
        <p:spPr/>
        <p:txBody>
          <a:bodyPr>
            <a:normAutofit fontScale="90000"/>
          </a:bodyPr>
          <a:lstStyle/>
          <a:p>
            <a:r>
              <a:rPr lang="en-US" dirty="0"/>
              <a:t>Risk Statement Example</a:t>
            </a:r>
          </a:p>
        </p:txBody>
      </p:sp>
      <p:sp>
        <p:nvSpPr>
          <p:cNvPr id="7" name="TextBox 6">
            <a:extLst>
              <a:ext uri="{FF2B5EF4-FFF2-40B4-BE49-F238E27FC236}">
                <a16:creationId xmlns:a16="http://schemas.microsoft.com/office/drawing/2014/main" id="{27857868-80C4-4C49-BB49-0B355FF30714}"/>
              </a:ext>
            </a:extLst>
          </p:cNvPr>
          <p:cNvSpPr txBox="1"/>
          <p:nvPr/>
        </p:nvSpPr>
        <p:spPr>
          <a:xfrm>
            <a:off x="1676400" y="3962400"/>
            <a:ext cx="5410200" cy="1200329"/>
          </a:xfrm>
          <a:prstGeom prst="rect">
            <a:avLst/>
          </a:prstGeom>
          <a:noFill/>
          <a:ln w="57150">
            <a:solidFill>
              <a:schemeClr val="accent1"/>
            </a:solidFill>
          </a:ln>
        </p:spPr>
        <p:txBody>
          <a:bodyPr wrap="square" rtlCol="0">
            <a:spAutoFit/>
          </a:bodyPr>
          <a:lstStyle/>
          <a:p>
            <a:r>
              <a:rPr lang="en-US" dirty="0"/>
              <a:t>A clear risk statement is to clearly identify the event or condition, consequences, and cause (if known) without being overly complex.  It should be specific and detailed enough to contribute to effective communication.  </a:t>
            </a:r>
          </a:p>
        </p:txBody>
      </p:sp>
    </p:spTree>
    <p:extLst>
      <p:ext uri="{BB962C8B-B14F-4D97-AF65-F5344CB8AC3E}">
        <p14:creationId xmlns:p14="http://schemas.microsoft.com/office/powerpoint/2010/main" val="171662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71E52F-F156-42BB-89CA-54EA21D3D1DC}"/>
              </a:ext>
            </a:extLst>
          </p:cNvPr>
          <p:cNvSpPr>
            <a:spLocks noGrp="1"/>
          </p:cNvSpPr>
          <p:nvPr>
            <p:ph idx="1"/>
          </p:nvPr>
        </p:nvSpPr>
        <p:spPr>
          <a:xfrm>
            <a:off x="475211" y="685800"/>
            <a:ext cx="8229600" cy="5486400"/>
          </a:xfrm>
        </p:spPr>
        <p:txBody>
          <a:bodyPr>
            <a:normAutofit fontScale="77500" lnSpcReduction="20000"/>
          </a:bodyPr>
          <a:lstStyle/>
          <a:p>
            <a:pPr marL="0" indent="0">
              <a:buNone/>
            </a:pPr>
            <a:r>
              <a:rPr lang="en-US" sz="2600" dirty="0"/>
              <a:t>Diverts focus from the program’s controllable activities: ¹</a:t>
            </a:r>
          </a:p>
          <a:p>
            <a:pPr marL="0" indent="0">
              <a:buNone/>
            </a:pPr>
            <a:r>
              <a:rPr lang="en-US" sz="2600" i="1" dirty="0"/>
              <a:t>	— </a:t>
            </a:r>
            <a:r>
              <a:rPr lang="en-US" sz="2600" i="1" dirty="0">
                <a:highlight>
                  <a:srgbClr val="FFFF00"/>
                </a:highlight>
              </a:rPr>
              <a:t>Weak: </a:t>
            </a:r>
            <a:r>
              <a:rPr lang="en-US" sz="2600" b="1" dirty="0"/>
              <a:t>	</a:t>
            </a:r>
            <a:r>
              <a:rPr lang="en-US" sz="2800" dirty="0">
                <a:solidFill>
                  <a:srgbClr val="000000"/>
                </a:solidFill>
                <a:latin typeface="Calibri" panose="020F0502020204030204" pitchFamily="34" charset="0"/>
              </a:rPr>
              <a:t>If Climate Change continues to create extreme Weather events that assail VA employees who work outside, then additional cases of frostbite, heat prostration and disfigurement or death may occur. </a:t>
            </a:r>
          </a:p>
          <a:p>
            <a:pPr marL="0" indent="0">
              <a:buNone/>
            </a:pPr>
            <a:r>
              <a:rPr lang="en-US" sz="2600" i="1" dirty="0"/>
              <a:t> —</a:t>
            </a:r>
            <a:r>
              <a:rPr lang="en-US" b="1" dirty="0">
                <a:highlight>
                  <a:srgbClr val="33CC33"/>
                </a:highlight>
              </a:rPr>
              <a:t>Stronger</a:t>
            </a:r>
            <a:r>
              <a:rPr lang="en-US" dirty="0">
                <a:highlight>
                  <a:srgbClr val="33CC33"/>
                </a:highlight>
              </a:rPr>
              <a:t>: If VA does not provide employees, who work outside, the correct protective clothing/equipment and mgmt. practices then there will continue to be negative consequences such as frostbite, heat stroke, serious injury etc. which increases VA liability, lost productivity and potential change in quality of life.  </a:t>
            </a:r>
          </a:p>
          <a:p>
            <a:pPr marL="0" indent="0">
              <a:buNone/>
            </a:pPr>
            <a:endParaRPr lang="en-US" dirty="0"/>
          </a:p>
          <a:p>
            <a:pPr marL="0" indent="0">
              <a:buNone/>
            </a:pPr>
            <a:endParaRPr lang="en-US" dirty="0"/>
          </a:p>
          <a:p>
            <a:pPr marL="0" indent="0">
              <a:buNone/>
            </a:pPr>
            <a:endParaRPr lang="en-US" sz="1900" dirty="0"/>
          </a:p>
          <a:p>
            <a:pPr marL="0" indent="0">
              <a:buNone/>
            </a:pPr>
            <a:endParaRPr lang="en-US" sz="1900" dirty="0"/>
          </a:p>
          <a:p>
            <a:pPr marL="0" indent="0">
              <a:buNone/>
            </a:pPr>
            <a:endParaRPr lang="en-US" sz="1900" dirty="0"/>
          </a:p>
          <a:p>
            <a:pPr marL="0" indent="0">
              <a:buNone/>
            </a:pPr>
            <a:r>
              <a:rPr lang="en-US" sz="1900" dirty="0"/>
              <a:t>1. “How to Write a Good Risk Statement”; James Thompson &amp; Stephen Stump; Defense AT&amp;L: November-December 2017; pgs 10-13</a:t>
            </a:r>
          </a:p>
        </p:txBody>
      </p:sp>
      <p:sp>
        <p:nvSpPr>
          <p:cNvPr id="3" name="Slide Number Placeholder 2">
            <a:extLst>
              <a:ext uri="{FF2B5EF4-FFF2-40B4-BE49-F238E27FC236}">
                <a16:creationId xmlns:a16="http://schemas.microsoft.com/office/drawing/2014/main" id="{84E1C508-82A4-434F-947E-D3C4425CDAB5}"/>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a:extLst>
              <a:ext uri="{FF2B5EF4-FFF2-40B4-BE49-F238E27FC236}">
                <a16:creationId xmlns:a16="http://schemas.microsoft.com/office/drawing/2014/main" id="{AFB68684-E3A0-46E4-9791-771C2CEABB5E}"/>
              </a:ext>
            </a:extLst>
          </p:cNvPr>
          <p:cNvSpPr>
            <a:spLocks noGrp="1"/>
          </p:cNvSpPr>
          <p:nvPr>
            <p:ph type="title"/>
          </p:nvPr>
        </p:nvSpPr>
        <p:spPr/>
        <p:txBody>
          <a:bodyPr>
            <a:normAutofit fontScale="90000"/>
          </a:bodyPr>
          <a:lstStyle/>
          <a:p>
            <a:r>
              <a:rPr lang="en-US" dirty="0"/>
              <a:t>Risk Statement Example</a:t>
            </a:r>
          </a:p>
        </p:txBody>
      </p:sp>
      <p:sp>
        <p:nvSpPr>
          <p:cNvPr id="7" name="TextBox 6">
            <a:extLst>
              <a:ext uri="{FF2B5EF4-FFF2-40B4-BE49-F238E27FC236}">
                <a16:creationId xmlns:a16="http://schemas.microsoft.com/office/drawing/2014/main" id="{27857868-80C4-4C49-BB49-0B355FF30714}"/>
              </a:ext>
            </a:extLst>
          </p:cNvPr>
          <p:cNvSpPr txBox="1"/>
          <p:nvPr/>
        </p:nvSpPr>
        <p:spPr>
          <a:xfrm>
            <a:off x="1676400" y="3962400"/>
            <a:ext cx="5410200" cy="1200329"/>
          </a:xfrm>
          <a:prstGeom prst="rect">
            <a:avLst/>
          </a:prstGeom>
          <a:noFill/>
          <a:ln w="57150">
            <a:solidFill>
              <a:schemeClr val="accent1"/>
            </a:solidFill>
          </a:ln>
        </p:spPr>
        <p:txBody>
          <a:bodyPr wrap="square" rtlCol="0">
            <a:spAutoFit/>
          </a:bodyPr>
          <a:lstStyle/>
          <a:p>
            <a:r>
              <a:rPr lang="en-US" dirty="0"/>
              <a:t>A clear risk statement is to clearly identify the event or condition, consequences, and cause (if known) without being overly complex.  It should be specific and detailed enough to contribute to effective communication.  </a:t>
            </a:r>
          </a:p>
        </p:txBody>
      </p:sp>
    </p:spTree>
    <p:extLst>
      <p:ext uri="{BB962C8B-B14F-4D97-AF65-F5344CB8AC3E}">
        <p14:creationId xmlns:p14="http://schemas.microsoft.com/office/powerpoint/2010/main" val="3853091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D4CC89-2CBD-4494-8494-B3B0E5B50731}"/>
              </a:ext>
            </a:extLst>
          </p:cNvPr>
          <p:cNvSpPr>
            <a:spLocks noGrp="1"/>
          </p:cNvSpPr>
          <p:nvPr>
            <p:ph idx="1"/>
          </p:nvPr>
        </p:nvSpPr>
        <p:spPr/>
        <p:txBody>
          <a:bodyPr>
            <a:normAutofit/>
          </a:bodyPr>
          <a:lstStyle/>
          <a:p>
            <a:r>
              <a:rPr lang="en-US" sz="2400" dirty="0"/>
              <a:t>Weak: </a:t>
            </a:r>
            <a:r>
              <a:rPr lang="en-US" sz="2400" dirty="0">
                <a:solidFill>
                  <a:srgbClr val="000000"/>
                </a:solidFill>
                <a:latin typeface="Calibri" panose="020F0502020204030204" pitchFamily="34" charset="0"/>
              </a:rPr>
              <a:t>If Climate Change continues to alter the base-line environments in which VA operates, then there is likely to be an increase in financial risk of additional costs for insurance, utilities, replacement of damaged or destroyed facilities due to natural disasters and relocation of the displaced workforce of those facilities.</a:t>
            </a:r>
          </a:p>
          <a:p>
            <a:r>
              <a:rPr lang="en-US" dirty="0">
                <a:solidFill>
                  <a:srgbClr val="000000"/>
                </a:solidFill>
                <a:latin typeface="Calibri" panose="020F0502020204030204" pitchFamily="34" charset="0"/>
              </a:rPr>
              <a:t>Stronger: ???</a:t>
            </a:r>
            <a:endParaRPr lang="en-US" dirty="0"/>
          </a:p>
        </p:txBody>
      </p:sp>
      <p:sp>
        <p:nvSpPr>
          <p:cNvPr id="3" name="Slide Number Placeholder 2">
            <a:extLst>
              <a:ext uri="{FF2B5EF4-FFF2-40B4-BE49-F238E27FC236}">
                <a16:creationId xmlns:a16="http://schemas.microsoft.com/office/drawing/2014/main" id="{2C8619A9-7A22-45AC-9764-8F2D171CF301}"/>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a:extLst>
              <a:ext uri="{FF2B5EF4-FFF2-40B4-BE49-F238E27FC236}">
                <a16:creationId xmlns:a16="http://schemas.microsoft.com/office/drawing/2014/main" id="{A480D00E-32E4-4E8A-8A6B-5634D468E212}"/>
              </a:ext>
            </a:extLst>
          </p:cNvPr>
          <p:cNvSpPr>
            <a:spLocks noGrp="1"/>
          </p:cNvSpPr>
          <p:nvPr>
            <p:ph type="title"/>
          </p:nvPr>
        </p:nvSpPr>
        <p:spPr/>
        <p:txBody>
          <a:bodyPr>
            <a:normAutofit fontScale="90000"/>
          </a:bodyPr>
          <a:lstStyle/>
          <a:p>
            <a:r>
              <a:rPr lang="en-US" dirty="0"/>
              <a:t>Another Example</a:t>
            </a:r>
          </a:p>
        </p:txBody>
      </p:sp>
    </p:spTree>
    <p:extLst>
      <p:ext uri="{BB962C8B-B14F-4D97-AF65-F5344CB8AC3E}">
        <p14:creationId xmlns:p14="http://schemas.microsoft.com/office/powerpoint/2010/main" val="2098101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D4CC89-2CBD-4494-8494-B3B0E5B50731}"/>
              </a:ext>
            </a:extLst>
          </p:cNvPr>
          <p:cNvSpPr>
            <a:spLocks noGrp="1"/>
          </p:cNvSpPr>
          <p:nvPr>
            <p:ph idx="1"/>
          </p:nvPr>
        </p:nvSpPr>
        <p:spPr/>
        <p:txBody>
          <a:bodyPr>
            <a:normAutofit lnSpcReduction="10000"/>
          </a:bodyPr>
          <a:lstStyle/>
          <a:p>
            <a:r>
              <a:rPr lang="en-US" sz="2400" dirty="0"/>
              <a:t>Weak: </a:t>
            </a:r>
            <a:r>
              <a:rPr lang="en-US" sz="2400" dirty="0">
                <a:solidFill>
                  <a:srgbClr val="000000"/>
                </a:solidFill>
                <a:latin typeface="Calibri" panose="020F0502020204030204" pitchFamily="34" charset="0"/>
              </a:rPr>
              <a:t>If Climate Change continues to alter the base-line environments in which VA operates, then there is likely to be an increase in financial risk of additional costs for insurance, utilities, replacement of damaged or destroyed facilities due to natural disasters and relocation of the displaced workforce of those facilities.</a:t>
            </a:r>
          </a:p>
          <a:p>
            <a:r>
              <a:rPr lang="en-US" dirty="0">
                <a:solidFill>
                  <a:srgbClr val="000000"/>
                </a:solidFill>
                <a:latin typeface="Calibri" panose="020F0502020204030204" pitchFamily="34" charset="0"/>
              </a:rPr>
              <a:t>Stronger: If VA does not have strong and validated alternate work practices (i.e. Telework) then VA will not be able to maintain continuity of operations to care for Veterans during a natural or man made disaster</a:t>
            </a:r>
          </a:p>
          <a:p>
            <a:endParaRPr lang="en-US" dirty="0"/>
          </a:p>
        </p:txBody>
      </p:sp>
      <p:sp>
        <p:nvSpPr>
          <p:cNvPr id="3" name="Slide Number Placeholder 2">
            <a:extLst>
              <a:ext uri="{FF2B5EF4-FFF2-40B4-BE49-F238E27FC236}">
                <a16:creationId xmlns:a16="http://schemas.microsoft.com/office/drawing/2014/main" id="{2C8619A9-7A22-45AC-9764-8F2D171CF301}"/>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a:extLst>
              <a:ext uri="{FF2B5EF4-FFF2-40B4-BE49-F238E27FC236}">
                <a16:creationId xmlns:a16="http://schemas.microsoft.com/office/drawing/2014/main" id="{A480D00E-32E4-4E8A-8A6B-5634D468E212}"/>
              </a:ext>
            </a:extLst>
          </p:cNvPr>
          <p:cNvSpPr>
            <a:spLocks noGrp="1"/>
          </p:cNvSpPr>
          <p:nvPr>
            <p:ph type="title"/>
          </p:nvPr>
        </p:nvSpPr>
        <p:spPr/>
        <p:txBody>
          <a:bodyPr>
            <a:normAutofit fontScale="90000"/>
          </a:bodyPr>
          <a:lstStyle/>
          <a:p>
            <a:r>
              <a:rPr lang="en-US" dirty="0"/>
              <a:t>Another Example</a:t>
            </a:r>
          </a:p>
        </p:txBody>
      </p:sp>
    </p:spTree>
    <p:extLst>
      <p:ext uri="{BB962C8B-B14F-4D97-AF65-F5344CB8AC3E}">
        <p14:creationId xmlns:p14="http://schemas.microsoft.com/office/powerpoint/2010/main" val="3313108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320056-EBC6-407D-A744-7619ABAEBD5F}"/>
              </a:ext>
            </a:extLst>
          </p:cNvPr>
          <p:cNvSpPr>
            <a:spLocks noGrp="1"/>
          </p:cNvSpPr>
          <p:nvPr>
            <p:ph idx="1"/>
          </p:nvPr>
        </p:nvSpPr>
        <p:spPr>
          <a:xfrm>
            <a:off x="457200" y="838201"/>
            <a:ext cx="8382000" cy="1143000"/>
          </a:xfrm>
        </p:spPr>
        <p:txBody>
          <a:bodyPr>
            <a:normAutofit/>
          </a:bodyPr>
          <a:lstStyle/>
          <a:p>
            <a:pPr marL="0" indent="0">
              <a:buNone/>
            </a:pPr>
            <a:r>
              <a:rPr lang="en-US" sz="2800" dirty="0"/>
              <a:t>Risk often exists as a chain of Conditions and Consequences (“If/Then” statements)</a:t>
            </a:r>
          </a:p>
        </p:txBody>
      </p:sp>
      <p:sp>
        <p:nvSpPr>
          <p:cNvPr id="3" name="Slide Number Placeholder 2">
            <a:extLst>
              <a:ext uri="{FF2B5EF4-FFF2-40B4-BE49-F238E27FC236}">
                <a16:creationId xmlns:a16="http://schemas.microsoft.com/office/drawing/2014/main" id="{4EC0E03A-F204-4D3A-A7EF-D872AB4604FF}"/>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a:extLst>
              <a:ext uri="{FF2B5EF4-FFF2-40B4-BE49-F238E27FC236}">
                <a16:creationId xmlns:a16="http://schemas.microsoft.com/office/drawing/2014/main" id="{F926FB38-BF2A-436E-97B1-57653EADE257}"/>
              </a:ext>
            </a:extLst>
          </p:cNvPr>
          <p:cNvSpPr>
            <a:spLocks noGrp="1"/>
          </p:cNvSpPr>
          <p:nvPr>
            <p:ph type="title"/>
          </p:nvPr>
        </p:nvSpPr>
        <p:spPr/>
        <p:txBody>
          <a:bodyPr>
            <a:normAutofit fontScale="90000"/>
          </a:bodyPr>
          <a:lstStyle/>
          <a:p>
            <a:r>
              <a:rPr lang="en-US" dirty="0"/>
              <a:t>Risk Chain</a:t>
            </a:r>
          </a:p>
        </p:txBody>
      </p:sp>
      <p:sp>
        <p:nvSpPr>
          <p:cNvPr id="5" name="TextBox 4">
            <a:extLst>
              <a:ext uri="{FF2B5EF4-FFF2-40B4-BE49-F238E27FC236}">
                <a16:creationId xmlns:a16="http://schemas.microsoft.com/office/drawing/2014/main" id="{27320FA4-F7DE-4EAD-835A-1455924C1555}"/>
              </a:ext>
            </a:extLst>
          </p:cNvPr>
          <p:cNvSpPr txBox="1"/>
          <p:nvPr/>
        </p:nvSpPr>
        <p:spPr>
          <a:xfrm>
            <a:off x="4343400" y="1913537"/>
            <a:ext cx="4267200" cy="2246769"/>
          </a:xfrm>
          <a:custGeom>
            <a:avLst/>
            <a:gdLst>
              <a:gd name="connsiteX0" fmla="*/ 0 w 4267200"/>
              <a:gd name="connsiteY0" fmla="*/ 0 h 2246769"/>
              <a:gd name="connsiteX1" fmla="*/ 576072 w 4267200"/>
              <a:gd name="connsiteY1" fmla="*/ 0 h 2246769"/>
              <a:gd name="connsiteX2" fmla="*/ 1066800 w 4267200"/>
              <a:gd name="connsiteY2" fmla="*/ 0 h 2246769"/>
              <a:gd name="connsiteX3" fmla="*/ 1472184 w 4267200"/>
              <a:gd name="connsiteY3" fmla="*/ 0 h 2246769"/>
              <a:gd name="connsiteX4" fmla="*/ 2005584 w 4267200"/>
              <a:gd name="connsiteY4" fmla="*/ 0 h 2246769"/>
              <a:gd name="connsiteX5" fmla="*/ 2496312 w 4267200"/>
              <a:gd name="connsiteY5" fmla="*/ 0 h 2246769"/>
              <a:gd name="connsiteX6" fmla="*/ 3115056 w 4267200"/>
              <a:gd name="connsiteY6" fmla="*/ 0 h 2246769"/>
              <a:gd name="connsiteX7" fmla="*/ 3648456 w 4267200"/>
              <a:gd name="connsiteY7" fmla="*/ 0 h 2246769"/>
              <a:gd name="connsiteX8" fmla="*/ 4267200 w 4267200"/>
              <a:gd name="connsiteY8" fmla="*/ 0 h 2246769"/>
              <a:gd name="connsiteX9" fmla="*/ 4267200 w 4267200"/>
              <a:gd name="connsiteY9" fmla="*/ 606628 h 2246769"/>
              <a:gd name="connsiteX10" fmla="*/ 4267200 w 4267200"/>
              <a:gd name="connsiteY10" fmla="*/ 1145852 h 2246769"/>
              <a:gd name="connsiteX11" fmla="*/ 4267200 w 4267200"/>
              <a:gd name="connsiteY11" fmla="*/ 1662609 h 2246769"/>
              <a:gd name="connsiteX12" fmla="*/ 4267200 w 4267200"/>
              <a:gd name="connsiteY12" fmla="*/ 2246769 h 2246769"/>
              <a:gd name="connsiteX13" fmla="*/ 3776472 w 4267200"/>
              <a:gd name="connsiteY13" fmla="*/ 2246769 h 2246769"/>
              <a:gd name="connsiteX14" fmla="*/ 3157728 w 4267200"/>
              <a:gd name="connsiteY14" fmla="*/ 2246769 h 2246769"/>
              <a:gd name="connsiteX15" fmla="*/ 2624328 w 4267200"/>
              <a:gd name="connsiteY15" fmla="*/ 2246769 h 2246769"/>
              <a:gd name="connsiteX16" fmla="*/ 2090928 w 4267200"/>
              <a:gd name="connsiteY16" fmla="*/ 2246769 h 2246769"/>
              <a:gd name="connsiteX17" fmla="*/ 1642872 w 4267200"/>
              <a:gd name="connsiteY17" fmla="*/ 2246769 h 2246769"/>
              <a:gd name="connsiteX18" fmla="*/ 1109472 w 4267200"/>
              <a:gd name="connsiteY18" fmla="*/ 2246769 h 2246769"/>
              <a:gd name="connsiteX19" fmla="*/ 704088 w 4267200"/>
              <a:gd name="connsiteY19" fmla="*/ 2246769 h 2246769"/>
              <a:gd name="connsiteX20" fmla="*/ 0 w 4267200"/>
              <a:gd name="connsiteY20" fmla="*/ 2246769 h 2246769"/>
              <a:gd name="connsiteX21" fmla="*/ 0 w 4267200"/>
              <a:gd name="connsiteY21" fmla="*/ 1685077 h 2246769"/>
              <a:gd name="connsiteX22" fmla="*/ 0 w 4267200"/>
              <a:gd name="connsiteY22" fmla="*/ 1168320 h 2246769"/>
              <a:gd name="connsiteX23" fmla="*/ 0 w 4267200"/>
              <a:gd name="connsiteY23" fmla="*/ 674031 h 2246769"/>
              <a:gd name="connsiteX24" fmla="*/ 0 w 4267200"/>
              <a:gd name="connsiteY24" fmla="*/ 0 h 22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7200" h="2246769" extrusionOk="0">
                <a:moveTo>
                  <a:pt x="0" y="0"/>
                </a:moveTo>
                <a:cubicBezTo>
                  <a:pt x="125846" y="-11466"/>
                  <a:pt x="315418" y="68136"/>
                  <a:pt x="576072" y="0"/>
                </a:cubicBezTo>
                <a:cubicBezTo>
                  <a:pt x="836726" y="-68136"/>
                  <a:pt x="852767" y="23843"/>
                  <a:pt x="1066800" y="0"/>
                </a:cubicBezTo>
                <a:cubicBezTo>
                  <a:pt x="1280833" y="-23843"/>
                  <a:pt x="1293517" y="32392"/>
                  <a:pt x="1472184" y="0"/>
                </a:cubicBezTo>
                <a:cubicBezTo>
                  <a:pt x="1650851" y="-32392"/>
                  <a:pt x="1877446" y="63767"/>
                  <a:pt x="2005584" y="0"/>
                </a:cubicBezTo>
                <a:cubicBezTo>
                  <a:pt x="2133722" y="-63767"/>
                  <a:pt x="2333770" y="56628"/>
                  <a:pt x="2496312" y="0"/>
                </a:cubicBezTo>
                <a:cubicBezTo>
                  <a:pt x="2658854" y="-56628"/>
                  <a:pt x="2840867" y="56162"/>
                  <a:pt x="3115056" y="0"/>
                </a:cubicBezTo>
                <a:cubicBezTo>
                  <a:pt x="3389245" y="-56162"/>
                  <a:pt x="3384398" y="6872"/>
                  <a:pt x="3648456" y="0"/>
                </a:cubicBezTo>
                <a:cubicBezTo>
                  <a:pt x="3912514" y="-6872"/>
                  <a:pt x="4117828" y="50516"/>
                  <a:pt x="4267200" y="0"/>
                </a:cubicBezTo>
                <a:cubicBezTo>
                  <a:pt x="4323225" y="124164"/>
                  <a:pt x="4213447" y="304944"/>
                  <a:pt x="4267200" y="606628"/>
                </a:cubicBezTo>
                <a:cubicBezTo>
                  <a:pt x="4320953" y="908312"/>
                  <a:pt x="4265782" y="1034654"/>
                  <a:pt x="4267200" y="1145852"/>
                </a:cubicBezTo>
                <a:cubicBezTo>
                  <a:pt x="4268618" y="1257050"/>
                  <a:pt x="4224714" y="1466453"/>
                  <a:pt x="4267200" y="1662609"/>
                </a:cubicBezTo>
                <a:cubicBezTo>
                  <a:pt x="4309686" y="1858765"/>
                  <a:pt x="4226575" y="1981532"/>
                  <a:pt x="4267200" y="2246769"/>
                </a:cubicBezTo>
                <a:cubicBezTo>
                  <a:pt x="4086413" y="2276784"/>
                  <a:pt x="4006662" y="2233460"/>
                  <a:pt x="3776472" y="2246769"/>
                </a:cubicBezTo>
                <a:cubicBezTo>
                  <a:pt x="3546282" y="2260078"/>
                  <a:pt x="3371676" y="2199252"/>
                  <a:pt x="3157728" y="2246769"/>
                </a:cubicBezTo>
                <a:cubicBezTo>
                  <a:pt x="2943780" y="2294286"/>
                  <a:pt x="2791891" y="2221764"/>
                  <a:pt x="2624328" y="2246769"/>
                </a:cubicBezTo>
                <a:cubicBezTo>
                  <a:pt x="2456765" y="2271774"/>
                  <a:pt x="2331575" y="2240145"/>
                  <a:pt x="2090928" y="2246769"/>
                </a:cubicBezTo>
                <a:cubicBezTo>
                  <a:pt x="1850281" y="2253393"/>
                  <a:pt x="1747622" y="2227807"/>
                  <a:pt x="1642872" y="2246769"/>
                </a:cubicBezTo>
                <a:cubicBezTo>
                  <a:pt x="1538122" y="2265731"/>
                  <a:pt x="1305019" y="2219125"/>
                  <a:pt x="1109472" y="2246769"/>
                </a:cubicBezTo>
                <a:cubicBezTo>
                  <a:pt x="913925" y="2274413"/>
                  <a:pt x="817667" y="2241703"/>
                  <a:pt x="704088" y="2246769"/>
                </a:cubicBezTo>
                <a:cubicBezTo>
                  <a:pt x="590509" y="2251835"/>
                  <a:pt x="203183" y="2213101"/>
                  <a:pt x="0" y="2246769"/>
                </a:cubicBezTo>
                <a:cubicBezTo>
                  <a:pt x="-36205" y="1993074"/>
                  <a:pt x="49998" y="1902826"/>
                  <a:pt x="0" y="1685077"/>
                </a:cubicBezTo>
                <a:cubicBezTo>
                  <a:pt x="-49998" y="1467328"/>
                  <a:pt x="59698" y="1286526"/>
                  <a:pt x="0" y="1168320"/>
                </a:cubicBezTo>
                <a:cubicBezTo>
                  <a:pt x="-59698" y="1050114"/>
                  <a:pt x="17772" y="784342"/>
                  <a:pt x="0" y="674031"/>
                </a:cubicBezTo>
                <a:cubicBezTo>
                  <a:pt x="-17772" y="563720"/>
                  <a:pt x="62943" y="190323"/>
                  <a:pt x="0" y="0"/>
                </a:cubicBezTo>
                <a:close/>
              </a:path>
            </a:pathLst>
          </a:custGeom>
          <a:noFill/>
          <a:ln>
            <a:solidFill>
              <a:schemeClr val="tx1"/>
            </a:solidFill>
            <a:extLst>
              <a:ext uri="{C807C97D-BFC1-408E-A445-0C87EB9F89A2}">
                <ask:lineSketchStyleProps xmlns:ask="http://schemas.microsoft.com/office/drawing/2018/sketchyshapes" sd="958226764">
                  <a:prstGeom prst="rect">
                    <a:avLst/>
                  </a:prstGeom>
                  <ask:type>
                    <ask:lineSketchScribble/>
                  </ask:type>
                </ask:lineSketchStyleProps>
              </a:ext>
            </a:extLst>
          </a:ln>
        </p:spPr>
        <p:txBody>
          <a:bodyPr wrap="square" rtlCol="0">
            <a:spAutoFit/>
          </a:bodyPr>
          <a:lstStyle/>
          <a:p>
            <a:r>
              <a:rPr lang="en-US" sz="2000" dirty="0"/>
              <a:t>“For want of a nail, the shoe was lost; for want of a shoe, the horse was lost; for want of a horse the rider was lost; for want of a rider, the battle was lost; for want of a battle the kingdom was lost—all for want of a nail!”</a:t>
            </a:r>
          </a:p>
          <a:p>
            <a:r>
              <a:rPr lang="en-US" sz="2000" dirty="0"/>
              <a:t>		Nursery Rhyme</a:t>
            </a:r>
          </a:p>
        </p:txBody>
      </p:sp>
      <p:pic>
        <p:nvPicPr>
          <p:cNvPr id="2050" name="Picture 2" descr="Broken Chain clip art">
            <a:extLst>
              <a:ext uri="{FF2B5EF4-FFF2-40B4-BE49-F238E27FC236}">
                <a16:creationId xmlns:a16="http://schemas.microsoft.com/office/drawing/2014/main" id="{01413089-9EFC-43CD-8756-1E1AF6790D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484723"/>
            <a:ext cx="1500985" cy="13215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oldier and horse clipart free">
            <a:extLst>
              <a:ext uri="{FF2B5EF4-FFF2-40B4-BE49-F238E27FC236}">
                <a16:creationId xmlns:a16="http://schemas.microsoft.com/office/drawing/2014/main" id="{6F5CD457-84E5-4107-96D8-0D8A48D0C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62" y="1791705"/>
            <a:ext cx="3332325" cy="2167554"/>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
            <a:extLst>
              <a:ext uri="{FF2B5EF4-FFF2-40B4-BE49-F238E27FC236}">
                <a16:creationId xmlns:a16="http://schemas.microsoft.com/office/drawing/2014/main" id="{47E5FE75-0B02-4F60-9038-1CC1BE03D8F1}"/>
              </a:ext>
            </a:extLst>
          </p:cNvPr>
          <p:cNvSpPr txBox="1">
            <a:spLocks/>
          </p:cNvSpPr>
          <p:nvPr/>
        </p:nvSpPr>
        <p:spPr>
          <a:xfrm>
            <a:off x="198999" y="4530696"/>
            <a:ext cx="5821181" cy="1373735"/>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Each If / Then Statement is a link in the risk chain, and all the links are critical. Not all risks have a chain but need to be assessed for changes.</a:t>
            </a:r>
          </a:p>
          <a:p>
            <a:r>
              <a:rPr lang="en-US" sz="2400" dirty="0"/>
              <a:t>Goal:  Address all of the links in our area of responsibility</a:t>
            </a:r>
          </a:p>
        </p:txBody>
      </p:sp>
    </p:spTree>
    <p:extLst>
      <p:ext uri="{BB962C8B-B14F-4D97-AF65-F5344CB8AC3E}">
        <p14:creationId xmlns:p14="http://schemas.microsoft.com/office/powerpoint/2010/main" val="3722111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8C1246-0CF2-46B2-B6EA-692D89B6868E}"/>
              </a:ext>
            </a:extLst>
          </p:cNvPr>
          <p:cNvSpPr>
            <a:spLocks noGrp="1"/>
          </p:cNvSpPr>
          <p:nvPr>
            <p:ph idx="1"/>
          </p:nvPr>
        </p:nvSpPr>
        <p:spPr/>
        <p:txBody>
          <a:bodyPr/>
          <a:lstStyle/>
          <a:p>
            <a:pPr marL="0" indent="0">
              <a:buNone/>
            </a:pPr>
            <a:r>
              <a:rPr lang="en-US" dirty="0"/>
              <a:t>Premium Pay – improper payments</a:t>
            </a:r>
          </a:p>
          <a:p>
            <a:pPr marL="0" indent="0">
              <a:buNone/>
            </a:pPr>
            <a:r>
              <a:rPr lang="en-US" dirty="0"/>
              <a:t>	“If” the management team doesn't effectively track and monitor premium pay activities, “then” VA could improperly pay employees. </a:t>
            </a:r>
          </a:p>
          <a:p>
            <a:pPr marL="0" indent="0">
              <a:buNone/>
            </a:pPr>
            <a:endParaRPr lang="en-US" dirty="0"/>
          </a:p>
          <a:p>
            <a:pPr marL="0" indent="0">
              <a:buNone/>
            </a:pPr>
            <a:r>
              <a:rPr lang="en-US" dirty="0"/>
              <a:t>                       </a:t>
            </a:r>
            <a:r>
              <a:rPr lang="en-US" dirty="0">
                <a:solidFill>
                  <a:srgbClr val="FF0000"/>
                </a:solidFill>
              </a:rPr>
              <a:t>What is the risk chain? </a:t>
            </a:r>
          </a:p>
        </p:txBody>
      </p:sp>
      <p:sp>
        <p:nvSpPr>
          <p:cNvPr id="3" name="Slide Number Placeholder 2">
            <a:extLst>
              <a:ext uri="{FF2B5EF4-FFF2-40B4-BE49-F238E27FC236}">
                <a16:creationId xmlns:a16="http://schemas.microsoft.com/office/drawing/2014/main" id="{98A335E4-ED5B-4147-B840-6397C2B37933}"/>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a:extLst>
              <a:ext uri="{FF2B5EF4-FFF2-40B4-BE49-F238E27FC236}">
                <a16:creationId xmlns:a16="http://schemas.microsoft.com/office/drawing/2014/main" id="{FA723E99-76FD-4B1D-89BB-0013843D0CB2}"/>
              </a:ext>
            </a:extLst>
          </p:cNvPr>
          <p:cNvSpPr>
            <a:spLocks noGrp="1"/>
          </p:cNvSpPr>
          <p:nvPr>
            <p:ph type="title"/>
          </p:nvPr>
        </p:nvSpPr>
        <p:spPr/>
        <p:txBody>
          <a:bodyPr>
            <a:normAutofit fontScale="90000"/>
          </a:bodyPr>
          <a:lstStyle/>
          <a:p>
            <a:r>
              <a:rPr lang="en-US" dirty="0"/>
              <a:t>A CS Risk Chain Example</a:t>
            </a:r>
          </a:p>
        </p:txBody>
      </p:sp>
    </p:spTree>
    <p:extLst>
      <p:ext uri="{BB962C8B-B14F-4D97-AF65-F5344CB8AC3E}">
        <p14:creationId xmlns:p14="http://schemas.microsoft.com/office/powerpoint/2010/main" val="76504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05A783-8350-4460-9DDC-CEE812BD7599}"/>
              </a:ext>
            </a:extLst>
          </p:cNvPr>
          <p:cNvSpPr>
            <a:spLocks noGrp="1"/>
          </p:cNvSpPr>
          <p:nvPr>
            <p:ph idx="1"/>
          </p:nvPr>
        </p:nvSpPr>
        <p:spPr/>
        <p:txBody>
          <a:bodyPr>
            <a:normAutofit fontScale="92500" lnSpcReduction="20000"/>
          </a:bodyPr>
          <a:lstStyle/>
          <a:p>
            <a:r>
              <a:rPr lang="en-US" dirty="0"/>
              <a:t>Why does management need to track and monitor premium pay activities?</a:t>
            </a:r>
          </a:p>
          <a:p>
            <a:pPr marL="0" indent="0">
              <a:buNone/>
            </a:pPr>
            <a:r>
              <a:rPr lang="en-US" dirty="0"/>
              <a:t>-because staff are not completing the documentation correctly</a:t>
            </a:r>
          </a:p>
          <a:p>
            <a:pPr marL="0" indent="0">
              <a:buNone/>
            </a:pPr>
            <a:r>
              <a:rPr lang="en-US" dirty="0"/>
              <a:t>“If” staff do not complete the premium pay docs correctly “then” mgmt. has to track and correct</a:t>
            </a:r>
          </a:p>
          <a:p>
            <a:r>
              <a:rPr lang="en-US" dirty="0"/>
              <a:t>Why does staff not complete the docs correctly for premium pay?</a:t>
            </a:r>
          </a:p>
          <a:p>
            <a:pPr marL="0" indent="0">
              <a:buNone/>
            </a:pPr>
            <a:r>
              <a:rPr lang="en-US" dirty="0"/>
              <a:t>- Because they are not aware of the process. Why?- poor training</a:t>
            </a:r>
          </a:p>
          <a:p>
            <a:pPr marL="0" indent="0">
              <a:buNone/>
            </a:pPr>
            <a:endParaRPr lang="en-US" dirty="0"/>
          </a:p>
        </p:txBody>
      </p:sp>
      <p:sp>
        <p:nvSpPr>
          <p:cNvPr id="3" name="Slide Number Placeholder 2">
            <a:extLst>
              <a:ext uri="{FF2B5EF4-FFF2-40B4-BE49-F238E27FC236}">
                <a16:creationId xmlns:a16="http://schemas.microsoft.com/office/drawing/2014/main" id="{01274323-0A77-45FC-9B76-A98D09AE1062}"/>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a:extLst>
              <a:ext uri="{FF2B5EF4-FFF2-40B4-BE49-F238E27FC236}">
                <a16:creationId xmlns:a16="http://schemas.microsoft.com/office/drawing/2014/main" id="{7C0B3C7A-106F-4DD0-9E03-DD088F030A79}"/>
              </a:ext>
            </a:extLst>
          </p:cNvPr>
          <p:cNvSpPr>
            <a:spLocks noGrp="1"/>
          </p:cNvSpPr>
          <p:nvPr>
            <p:ph type="title"/>
          </p:nvPr>
        </p:nvSpPr>
        <p:spPr/>
        <p:txBody>
          <a:bodyPr>
            <a:normAutofit fontScale="90000"/>
          </a:bodyPr>
          <a:lstStyle/>
          <a:p>
            <a:r>
              <a:rPr lang="en-US" dirty="0"/>
              <a:t>Risk Chain</a:t>
            </a:r>
          </a:p>
        </p:txBody>
      </p:sp>
    </p:spTree>
    <p:extLst>
      <p:ext uri="{BB962C8B-B14F-4D97-AF65-F5344CB8AC3E}">
        <p14:creationId xmlns:p14="http://schemas.microsoft.com/office/powerpoint/2010/main" val="360418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4F6B4A-A52C-442F-A8D0-27ECBA50DB6D}"/>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a:extLst>
              <a:ext uri="{FF2B5EF4-FFF2-40B4-BE49-F238E27FC236}">
                <a16:creationId xmlns:a16="http://schemas.microsoft.com/office/drawing/2014/main" id="{7AA2DD25-0530-4DA1-803A-1085E7DADDB7}"/>
              </a:ext>
            </a:extLst>
          </p:cNvPr>
          <p:cNvSpPr>
            <a:spLocks noGrp="1"/>
          </p:cNvSpPr>
          <p:nvPr>
            <p:ph type="title"/>
          </p:nvPr>
        </p:nvSpPr>
        <p:spPr/>
        <p:txBody>
          <a:bodyPr>
            <a:normAutofit fontScale="90000"/>
          </a:bodyPr>
          <a:lstStyle/>
          <a:p>
            <a:r>
              <a:rPr lang="en-US" dirty="0"/>
              <a:t>Risk Reponses</a:t>
            </a:r>
          </a:p>
        </p:txBody>
      </p:sp>
      <p:sp>
        <p:nvSpPr>
          <p:cNvPr id="7" name="Content Placeholder 6">
            <a:extLst>
              <a:ext uri="{FF2B5EF4-FFF2-40B4-BE49-F238E27FC236}">
                <a16:creationId xmlns:a16="http://schemas.microsoft.com/office/drawing/2014/main" id="{DB2AB6C9-A6CA-4193-9708-078C5EB6EBF5}"/>
              </a:ext>
            </a:extLst>
          </p:cNvPr>
          <p:cNvSpPr>
            <a:spLocks noGrp="1"/>
          </p:cNvSpPr>
          <p:nvPr>
            <p:ph idx="1"/>
          </p:nvPr>
        </p:nvSpPr>
        <p:spPr>
          <a:xfrm>
            <a:off x="152400" y="591738"/>
            <a:ext cx="8919030" cy="3500288"/>
          </a:xfrm>
        </p:spPr>
        <p:txBody>
          <a:bodyPr/>
          <a:lstStyle/>
          <a:p>
            <a:pPr marL="0" indent="0">
              <a:buNone/>
            </a:pPr>
            <a:r>
              <a:rPr lang="en-US" sz="2000" i="1" dirty="0"/>
              <a:t>There are four options for responding to risk: </a:t>
            </a:r>
            <a:r>
              <a:rPr lang="en-US" sz="2000" dirty="0"/>
              <a:t>Accepting, Avoiding, Transferring or Mitigating</a:t>
            </a:r>
          </a:p>
          <a:p>
            <a:pPr marL="0" indent="0">
              <a:buNone/>
            </a:pPr>
            <a:endParaRPr lang="en-US" dirty="0"/>
          </a:p>
        </p:txBody>
      </p:sp>
      <p:pic>
        <p:nvPicPr>
          <p:cNvPr id="10" name="Picture 9">
            <a:extLst>
              <a:ext uri="{FF2B5EF4-FFF2-40B4-BE49-F238E27FC236}">
                <a16:creationId xmlns:a16="http://schemas.microsoft.com/office/drawing/2014/main" id="{2BFF89B5-B204-4555-A9A0-E2400A29E1AB}"/>
              </a:ext>
            </a:extLst>
          </p:cNvPr>
          <p:cNvPicPr>
            <a:picLocks noChangeAspect="1"/>
          </p:cNvPicPr>
          <p:nvPr/>
        </p:nvPicPr>
        <p:blipFill>
          <a:blip r:embed="rId3"/>
          <a:stretch>
            <a:fillRect/>
          </a:stretch>
        </p:blipFill>
        <p:spPr>
          <a:xfrm>
            <a:off x="72570" y="1225577"/>
            <a:ext cx="9144000" cy="387377"/>
          </a:xfrm>
          <a:prstGeom prst="rect">
            <a:avLst/>
          </a:prstGeom>
        </p:spPr>
      </p:pic>
      <p:sp>
        <p:nvSpPr>
          <p:cNvPr id="11" name="Rounded Rectangle 2">
            <a:extLst>
              <a:ext uri="{FF2B5EF4-FFF2-40B4-BE49-F238E27FC236}">
                <a16:creationId xmlns:a16="http://schemas.microsoft.com/office/drawing/2014/main" id="{B1058502-3C3E-4386-A410-AA4458106C65}"/>
              </a:ext>
            </a:extLst>
          </p:cNvPr>
          <p:cNvSpPr/>
          <p:nvPr/>
        </p:nvSpPr>
        <p:spPr>
          <a:xfrm>
            <a:off x="135374" y="1671292"/>
            <a:ext cx="4526222" cy="2214909"/>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Accepting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endParaRPr lang="en-US" sz="800" i="1" dirty="0">
              <a:solidFill>
                <a:srgbClr val="7030A0"/>
              </a:solidFill>
              <a:cs typeface="Arial" panose="020B0604020202020204" pitchFamily="34" charset="0"/>
            </a:endParaRPr>
          </a:p>
          <a:p>
            <a:pPr lvl="0"/>
            <a:r>
              <a:rPr lang="en-US" sz="1600" dirty="0">
                <a:solidFill>
                  <a:srgbClr val="7030A0"/>
                </a:solidFill>
              </a:rPr>
              <a:t>Deciding that the risk will just be tolerated</a:t>
            </a:r>
          </a:p>
          <a:p>
            <a:pPr lvl="0"/>
            <a:endParaRPr lang="en-US" sz="800" dirty="0">
              <a:solidFill>
                <a:srgbClr val="7030A0"/>
              </a:solidFill>
              <a:cs typeface="Arial" panose="020B0604020202020204" pitchFamily="34" charset="0"/>
            </a:endParaRP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endParaRPr lang="en-US" sz="1400" dirty="0">
              <a:solidFill>
                <a:srgbClr val="7030A0"/>
              </a:solidFill>
              <a:cs typeface="Arial" panose="020B0604020202020204" pitchFamily="34" charset="0"/>
            </a:endParaRPr>
          </a:p>
          <a:p>
            <a:pPr lvl="0"/>
            <a:r>
              <a:rPr lang="en-US" sz="1400" dirty="0">
                <a:solidFill>
                  <a:srgbClr val="7030A0"/>
                </a:solidFill>
                <a:cs typeface="Arial" panose="020B0604020202020204" pitchFamily="34" charset="0"/>
              </a:rPr>
              <a:t>Program leadership decides to live with the fact</a:t>
            </a:r>
          </a:p>
          <a:p>
            <a:pPr lvl="0"/>
            <a:r>
              <a:rPr lang="en-US" sz="1400" dirty="0">
                <a:solidFill>
                  <a:srgbClr val="7030A0"/>
                </a:solidFill>
                <a:cs typeface="Arial" panose="020B0604020202020204" pitchFamily="34" charset="0"/>
              </a:rPr>
              <a:t>that cash will just disappear every now and then</a:t>
            </a:r>
          </a:p>
          <a:p>
            <a:pPr lvl="0"/>
            <a:endParaRPr lang="en-US" sz="800" dirty="0">
              <a:solidFill>
                <a:srgbClr val="7030A0"/>
              </a:solidFill>
              <a:cs typeface="Arial" panose="020B0604020202020204" pitchFamily="34" charset="0"/>
            </a:endParaRPr>
          </a:p>
          <a:p>
            <a:pPr lvl="0"/>
            <a:r>
              <a:rPr lang="en-US" sz="1400" dirty="0">
                <a:solidFill>
                  <a:srgbClr val="7030A0"/>
                </a:solidFill>
                <a:cs typeface="Arial" panose="020B0604020202020204" pitchFamily="34" charset="0"/>
              </a:rPr>
              <a:t>The </a:t>
            </a:r>
            <a:r>
              <a:rPr lang="en-US" sz="1400" b="1" dirty="0">
                <a:solidFill>
                  <a:srgbClr val="7030A0"/>
                </a:solidFill>
                <a:cs typeface="Arial" panose="020B0604020202020204" pitchFamily="34" charset="0"/>
              </a:rPr>
              <a:t>impact</a:t>
            </a:r>
            <a:r>
              <a:rPr lang="en-US" sz="1400" dirty="0">
                <a:solidFill>
                  <a:srgbClr val="7030A0"/>
                </a:solidFill>
                <a:cs typeface="Arial" panose="020B0604020202020204" pitchFamily="34" charset="0"/>
              </a:rPr>
              <a:t> and </a:t>
            </a:r>
            <a:r>
              <a:rPr lang="en-US" sz="1400" b="1" dirty="0">
                <a:solidFill>
                  <a:srgbClr val="7030A0"/>
                </a:solidFill>
                <a:cs typeface="Arial" panose="020B0604020202020204" pitchFamily="34" charset="0"/>
              </a:rPr>
              <a:t>likelihood</a:t>
            </a:r>
            <a:r>
              <a:rPr lang="en-US" sz="1400" dirty="0">
                <a:solidFill>
                  <a:srgbClr val="7030A0"/>
                </a:solidFill>
                <a:cs typeface="Arial" panose="020B0604020202020204" pitchFamily="34" charset="0"/>
              </a:rPr>
              <a:t> of the risk are unchanged</a:t>
            </a:r>
            <a:endParaRPr lang="en-US" dirty="0"/>
          </a:p>
        </p:txBody>
      </p:sp>
      <p:sp>
        <p:nvSpPr>
          <p:cNvPr id="12" name="Rounded Rectangle 2">
            <a:extLst>
              <a:ext uri="{FF2B5EF4-FFF2-40B4-BE49-F238E27FC236}">
                <a16:creationId xmlns:a16="http://schemas.microsoft.com/office/drawing/2014/main" id="{800E612F-BBCD-4F5D-9689-46BD6EBB72F7}"/>
              </a:ext>
            </a:extLst>
          </p:cNvPr>
          <p:cNvSpPr/>
          <p:nvPr/>
        </p:nvSpPr>
        <p:spPr>
          <a:xfrm>
            <a:off x="4724400" y="1671292"/>
            <a:ext cx="4347030" cy="2211466"/>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Avoiding </a:t>
            </a:r>
            <a:r>
              <a:rPr lang="en-US" sz="2000" dirty="0">
                <a:solidFill>
                  <a:srgbClr val="7030A0"/>
                </a:solidFill>
                <a:cs typeface="Arial" panose="020B0604020202020204" pitchFamily="34" charset="0"/>
              </a:rPr>
              <a:t>Risk</a:t>
            </a:r>
          </a:p>
          <a:p>
            <a:pPr lvl="0"/>
            <a:r>
              <a:rPr lang="en-US" sz="1600" dirty="0">
                <a:solidFill>
                  <a:srgbClr val="7030A0"/>
                </a:solidFill>
                <a:cs typeface="Arial" panose="020B0604020202020204" pitchFamily="34" charset="0"/>
              </a:rPr>
              <a:t>Making changes to go around the risk altogether</a:t>
            </a:r>
          </a:p>
          <a:p>
            <a:pPr lvl="0"/>
            <a:r>
              <a:rPr lang="en-US" sz="1600" u="sng" dirty="0">
                <a:solidFill>
                  <a:srgbClr val="7030A0"/>
                </a:solidFill>
                <a:cs typeface="Arial" panose="020B0604020202020204" pitchFamily="34" charset="0"/>
              </a:rPr>
              <a:t>example:</a:t>
            </a:r>
          </a:p>
          <a:p>
            <a:pPr lvl="0"/>
            <a:r>
              <a:rPr lang="en-US" sz="1600" dirty="0">
                <a:solidFill>
                  <a:srgbClr val="7030A0"/>
                </a:solidFill>
                <a:cs typeface="Arial" panose="020B0604020202020204" pitchFamily="34" charset="0"/>
              </a:rPr>
              <a:t>Change from cash to electronic fund transfers-no more cash to be stolen</a:t>
            </a:r>
          </a:p>
          <a:p>
            <a:pPr lvl="0"/>
            <a:r>
              <a:rPr lang="en-US" sz="1600" dirty="0">
                <a:solidFill>
                  <a:srgbClr val="7030A0"/>
                </a:solidFill>
                <a:cs typeface="Arial" panose="020B0604020202020204" pitchFamily="34" charset="0"/>
              </a:rPr>
              <a:t>The </a:t>
            </a:r>
            <a:r>
              <a:rPr lang="en-US" sz="1600" b="1" dirty="0">
                <a:solidFill>
                  <a:srgbClr val="7030A0"/>
                </a:solidFill>
                <a:cs typeface="Arial" panose="020B0604020202020204" pitchFamily="34" charset="0"/>
              </a:rPr>
              <a:t>likelihood</a:t>
            </a:r>
            <a:r>
              <a:rPr lang="en-US" sz="1600" dirty="0">
                <a:solidFill>
                  <a:srgbClr val="7030A0"/>
                </a:solidFill>
                <a:cs typeface="Arial" panose="020B0604020202020204" pitchFamily="34" charset="0"/>
              </a:rPr>
              <a:t> (of cash being stolen) is reduced to zero. Therefore, there is no longer an </a:t>
            </a:r>
            <a:r>
              <a:rPr lang="en-US" sz="1600" b="1" dirty="0">
                <a:solidFill>
                  <a:srgbClr val="7030A0"/>
                </a:solidFill>
                <a:cs typeface="Arial" panose="020B0604020202020204" pitchFamily="34" charset="0"/>
              </a:rPr>
              <a:t>impact</a:t>
            </a:r>
            <a:r>
              <a:rPr lang="en-US" sz="1600" dirty="0">
                <a:solidFill>
                  <a:srgbClr val="7030A0"/>
                </a:solidFill>
                <a:cs typeface="Arial" panose="020B0604020202020204" pitchFamily="34" charset="0"/>
              </a:rPr>
              <a:t> on the program</a:t>
            </a:r>
          </a:p>
        </p:txBody>
      </p:sp>
      <p:sp>
        <p:nvSpPr>
          <p:cNvPr id="13" name="Rounded Rectangle 2">
            <a:extLst>
              <a:ext uri="{FF2B5EF4-FFF2-40B4-BE49-F238E27FC236}">
                <a16:creationId xmlns:a16="http://schemas.microsoft.com/office/drawing/2014/main" id="{99E92614-0BD6-45C2-8244-CDF4F5822FBC}"/>
              </a:ext>
            </a:extLst>
          </p:cNvPr>
          <p:cNvSpPr/>
          <p:nvPr/>
        </p:nvSpPr>
        <p:spPr>
          <a:xfrm>
            <a:off x="49670" y="3989182"/>
            <a:ext cx="4611925" cy="2084944"/>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Transferring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r>
              <a:rPr lang="en-US" sz="1600" dirty="0">
                <a:solidFill>
                  <a:srgbClr val="7030A0"/>
                </a:solidFill>
              </a:rPr>
              <a:t>Sharing the risk with another entity to reduce likelihood, impact, </a:t>
            </a:r>
            <a:r>
              <a:rPr lang="en-US" sz="1600">
                <a:solidFill>
                  <a:srgbClr val="7030A0"/>
                </a:solidFill>
              </a:rPr>
              <a:t>or both</a:t>
            </a:r>
            <a:endParaRPr lang="en-US" sz="1600" dirty="0">
              <a:solidFill>
                <a:srgbClr val="7030A0"/>
              </a:solidFill>
            </a:endParaRP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p>
          <a:p>
            <a:pPr lvl="0"/>
            <a:r>
              <a:rPr lang="en-US" sz="1400" dirty="0">
                <a:solidFill>
                  <a:srgbClr val="7030A0"/>
                </a:solidFill>
                <a:cs typeface="Arial" panose="020B0604020202020204" pitchFamily="34" charset="0"/>
              </a:rPr>
              <a:t>Transferring</a:t>
            </a:r>
            <a:r>
              <a:rPr lang="en-US" sz="1400" b="1" dirty="0">
                <a:solidFill>
                  <a:srgbClr val="7030A0"/>
                </a:solidFill>
                <a:cs typeface="Arial" panose="020B0604020202020204" pitchFamily="34" charset="0"/>
              </a:rPr>
              <a:t> </a:t>
            </a:r>
            <a:r>
              <a:rPr lang="en-US" sz="1400" dirty="0">
                <a:solidFill>
                  <a:srgbClr val="7030A0"/>
                </a:solidFill>
                <a:cs typeface="Arial" panose="020B0604020202020204" pitchFamily="34" charset="0"/>
              </a:rPr>
              <a:t>the risk would likely mean taking-out an </a:t>
            </a:r>
          </a:p>
          <a:p>
            <a:pPr lvl="0"/>
            <a:r>
              <a:rPr lang="en-US" sz="1400" dirty="0">
                <a:solidFill>
                  <a:srgbClr val="7030A0"/>
                </a:solidFill>
                <a:cs typeface="Arial" panose="020B0604020202020204" pitchFamily="34" charset="0"/>
              </a:rPr>
              <a:t>insurance policy against the loss of cash</a:t>
            </a:r>
          </a:p>
          <a:p>
            <a:pPr lvl="0"/>
            <a:r>
              <a:rPr lang="en-US" sz="1400" dirty="0">
                <a:solidFill>
                  <a:srgbClr val="7030A0"/>
                </a:solidFill>
                <a:cs typeface="Arial" panose="020B0604020202020204" pitchFamily="34" charset="0"/>
              </a:rPr>
              <a:t>The </a:t>
            </a:r>
            <a:r>
              <a:rPr lang="en-US" sz="1400" b="1" dirty="0">
                <a:solidFill>
                  <a:srgbClr val="7030A0"/>
                </a:solidFill>
                <a:cs typeface="Arial" panose="020B0604020202020204" pitchFamily="34" charset="0"/>
              </a:rPr>
              <a:t>likelihood</a:t>
            </a:r>
            <a:r>
              <a:rPr lang="en-US" sz="1400" dirty="0">
                <a:solidFill>
                  <a:srgbClr val="7030A0"/>
                </a:solidFill>
                <a:cs typeface="Arial" panose="020B0604020202020204" pitchFamily="34" charset="0"/>
              </a:rPr>
              <a:t> would not be changed, but the </a:t>
            </a:r>
            <a:r>
              <a:rPr lang="en-US" sz="1400" b="1" dirty="0">
                <a:solidFill>
                  <a:srgbClr val="7030A0"/>
                </a:solidFill>
                <a:cs typeface="Arial" panose="020B0604020202020204" pitchFamily="34" charset="0"/>
              </a:rPr>
              <a:t>impact</a:t>
            </a:r>
            <a:r>
              <a:rPr lang="en-US" sz="1400" dirty="0">
                <a:solidFill>
                  <a:srgbClr val="7030A0"/>
                </a:solidFill>
                <a:cs typeface="Arial" panose="020B0604020202020204" pitchFamily="34" charset="0"/>
              </a:rPr>
              <a:t> </a:t>
            </a:r>
          </a:p>
          <a:p>
            <a:pPr lvl="0"/>
            <a:r>
              <a:rPr lang="en-US" sz="1400" dirty="0">
                <a:solidFill>
                  <a:srgbClr val="7030A0"/>
                </a:solidFill>
                <a:cs typeface="Arial" panose="020B0604020202020204" pitchFamily="34" charset="0"/>
              </a:rPr>
              <a:t>on the Program would be greatly reduced</a:t>
            </a:r>
          </a:p>
        </p:txBody>
      </p:sp>
      <p:sp>
        <p:nvSpPr>
          <p:cNvPr id="14" name="Rounded Rectangle 2">
            <a:extLst>
              <a:ext uri="{FF2B5EF4-FFF2-40B4-BE49-F238E27FC236}">
                <a16:creationId xmlns:a16="http://schemas.microsoft.com/office/drawing/2014/main" id="{CA96C9E7-9C4F-4553-B4CB-D390C6C077DE}"/>
              </a:ext>
            </a:extLst>
          </p:cNvPr>
          <p:cNvSpPr/>
          <p:nvPr/>
        </p:nvSpPr>
        <p:spPr>
          <a:xfrm>
            <a:off x="4780677" y="3941096"/>
            <a:ext cx="4267200" cy="2133030"/>
          </a:xfrm>
          <a:prstGeom prst="roundRect">
            <a:avLst/>
          </a:prstGeom>
          <a:solidFill>
            <a:schemeClr val="bg1"/>
          </a:solidFill>
          <a:ln w="19050">
            <a:solidFill>
              <a:srgbClr val="99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b="1" dirty="0">
                <a:solidFill>
                  <a:srgbClr val="7030A0"/>
                </a:solidFill>
                <a:cs typeface="Arial" panose="020B0604020202020204" pitchFamily="34" charset="0"/>
              </a:rPr>
              <a:t>Mitigating</a:t>
            </a:r>
            <a:r>
              <a:rPr lang="en-US" sz="2000" dirty="0">
                <a:solidFill>
                  <a:srgbClr val="7030A0"/>
                </a:solidFill>
                <a:cs typeface="Arial" panose="020B0604020202020204" pitchFamily="34" charset="0"/>
              </a:rPr>
              <a:t> Risk</a:t>
            </a:r>
            <a:endParaRPr lang="en-US" sz="2000" i="1" dirty="0">
              <a:solidFill>
                <a:srgbClr val="7030A0"/>
              </a:solidFill>
              <a:cs typeface="Arial" panose="020B0604020202020204" pitchFamily="34" charset="0"/>
            </a:endParaRPr>
          </a:p>
          <a:p>
            <a:pPr lvl="0"/>
            <a:r>
              <a:rPr lang="en-US" sz="1600" dirty="0">
                <a:solidFill>
                  <a:srgbClr val="7030A0"/>
                </a:solidFill>
              </a:rPr>
              <a:t>Use an </a:t>
            </a:r>
            <a:r>
              <a:rPr lang="en-US" sz="1600" b="1" dirty="0">
                <a:solidFill>
                  <a:srgbClr val="7030A0"/>
                </a:solidFill>
              </a:rPr>
              <a:t>internal control </a:t>
            </a:r>
            <a:r>
              <a:rPr lang="en-US" sz="1600" dirty="0">
                <a:solidFill>
                  <a:srgbClr val="7030A0"/>
                </a:solidFill>
              </a:rPr>
              <a:t>to reduce </a:t>
            </a:r>
          </a:p>
          <a:p>
            <a:pPr lvl="0"/>
            <a:r>
              <a:rPr lang="en-US" sz="1600" dirty="0">
                <a:solidFill>
                  <a:srgbClr val="7030A0"/>
                </a:solidFill>
              </a:rPr>
              <a:t>likelihood, impact, or both</a:t>
            </a:r>
          </a:p>
          <a:p>
            <a:pPr lvl="0"/>
            <a:r>
              <a:rPr lang="en-US" sz="1400" i="1" u="sng" dirty="0">
                <a:solidFill>
                  <a:srgbClr val="7030A0"/>
                </a:solidFill>
                <a:cs typeface="Arial" panose="020B0604020202020204" pitchFamily="34" charset="0"/>
              </a:rPr>
              <a:t>example:</a:t>
            </a:r>
            <a:r>
              <a:rPr lang="en-US" sz="1400" u="sng" dirty="0">
                <a:solidFill>
                  <a:srgbClr val="7030A0"/>
                </a:solidFill>
                <a:cs typeface="Arial" panose="020B0604020202020204" pitchFamily="34" charset="0"/>
              </a:rPr>
              <a:t> </a:t>
            </a:r>
          </a:p>
          <a:p>
            <a:pPr lvl="0"/>
            <a:r>
              <a:rPr lang="en-US" sz="1400" dirty="0">
                <a:solidFill>
                  <a:srgbClr val="7030A0"/>
                </a:solidFill>
              </a:rPr>
              <a:t>Put the cash under lock and key</a:t>
            </a:r>
          </a:p>
          <a:p>
            <a:pPr lvl="0"/>
            <a:r>
              <a:rPr lang="en-US" sz="1400" dirty="0">
                <a:solidFill>
                  <a:srgbClr val="7030A0"/>
                </a:solidFill>
              </a:rPr>
              <a:t>The impact is unchanged, but the </a:t>
            </a:r>
            <a:r>
              <a:rPr lang="en-US" sz="1400" b="1" dirty="0">
                <a:solidFill>
                  <a:srgbClr val="7030A0"/>
                </a:solidFill>
              </a:rPr>
              <a:t>likelihood</a:t>
            </a:r>
            <a:r>
              <a:rPr lang="en-US" sz="1400" dirty="0">
                <a:solidFill>
                  <a:srgbClr val="7030A0"/>
                </a:solidFill>
              </a:rPr>
              <a:t> of cash getting  stolen is reduced (depending on the quality of the lock)</a:t>
            </a:r>
            <a:endParaRPr lang="en-US" sz="1400" dirty="0">
              <a:solidFill>
                <a:srgbClr val="7030A0"/>
              </a:solidFill>
              <a:cs typeface="Arial" panose="020B0604020202020204" pitchFamily="34" charset="0"/>
            </a:endParaRPr>
          </a:p>
        </p:txBody>
      </p:sp>
      <p:pic>
        <p:nvPicPr>
          <p:cNvPr id="16" name="Picture 15" descr="image">
            <a:extLst>
              <a:ext uri="{FF2B5EF4-FFF2-40B4-BE49-F238E27FC236}">
                <a16:creationId xmlns:a16="http://schemas.microsoft.com/office/drawing/2014/main" id="{5170177E-109F-46B4-9733-12963D62C43B}"/>
              </a:ext>
            </a:extLst>
          </p:cNvPr>
          <p:cNvPicPr>
            <a:picLocks noChangeAspect="1"/>
          </p:cNvPicPr>
          <p:nvPr/>
        </p:nvPicPr>
        <p:blipFill rotWithShape="1">
          <a:blip r:embed="rId4"/>
          <a:srcRect l="36113" r="38811"/>
          <a:stretch/>
        </p:blipFill>
        <p:spPr>
          <a:xfrm>
            <a:off x="4114800" y="1774273"/>
            <a:ext cx="336949" cy="942658"/>
          </a:xfrm>
          <a:prstGeom prst="rect">
            <a:avLst/>
          </a:prstGeom>
        </p:spPr>
      </p:pic>
      <p:pic>
        <p:nvPicPr>
          <p:cNvPr id="17" name="Picture 16" descr="image">
            <a:extLst>
              <a:ext uri="{FF2B5EF4-FFF2-40B4-BE49-F238E27FC236}">
                <a16:creationId xmlns:a16="http://schemas.microsoft.com/office/drawing/2014/main" id="{AE136CA9-F353-4E84-87FD-ACC20215FD7B}"/>
              </a:ext>
            </a:extLst>
          </p:cNvPr>
          <p:cNvPicPr>
            <a:picLocks noChangeAspect="1"/>
          </p:cNvPicPr>
          <p:nvPr/>
        </p:nvPicPr>
        <p:blipFill>
          <a:blip r:embed="rId5"/>
          <a:stretch>
            <a:fillRect/>
          </a:stretch>
        </p:blipFill>
        <p:spPr>
          <a:xfrm>
            <a:off x="8070472" y="1759131"/>
            <a:ext cx="840508" cy="728906"/>
          </a:xfrm>
          <a:prstGeom prst="rect">
            <a:avLst/>
          </a:prstGeom>
        </p:spPr>
      </p:pic>
      <p:pic>
        <p:nvPicPr>
          <p:cNvPr id="23" name="Picture 22" descr="image">
            <a:extLst>
              <a:ext uri="{FF2B5EF4-FFF2-40B4-BE49-F238E27FC236}">
                <a16:creationId xmlns:a16="http://schemas.microsoft.com/office/drawing/2014/main" id="{9C4B8C80-12F3-443F-972B-5B5B4A7252EE}"/>
              </a:ext>
            </a:extLst>
          </p:cNvPr>
          <p:cNvPicPr>
            <a:picLocks noChangeAspect="1"/>
          </p:cNvPicPr>
          <p:nvPr/>
        </p:nvPicPr>
        <p:blipFill>
          <a:blip r:embed="rId6"/>
          <a:stretch>
            <a:fillRect/>
          </a:stretch>
        </p:blipFill>
        <p:spPr>
          <a:xfrm>
            <a:off x="8541062" y="4455539"/>
            <a:ext cx="506815" cy="768576"/>
          </a:xfrm>
          <a:prstGeom prst="rect">
            <a:avLst/>
          </a:prstGeom>
        </p:spPr>
      </p:pic>
    </p:spTree>
    <p:extLst>
      <p:ext uri="{BB962C8B-B14F-4D97-AF65-F5344CB8AC3E}">
        <p14:creationId xmlns:p14="http://schemas.microsoft.com/office/powerpoint/2010/main" val="3481194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574845-058D-4257-AC3B-32E53D4B641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6600" y="4701318"/>
            <a:ext cx="1752600" cy="1314450"/>
          </a:xfrm>
          <a:prstGeom prst="rect">
            <a:avLst/>
          </a:prstGeom>
        </p:spPr>
      </p:pic>
      <p:sp>
        <p:nvSpPr>
          <p:cNvPr id="8" name="TextBox 7">
            <a:extLst>
              <a:ext uri="{FF2B5EF4-FFF2-40B4-BE49-F238E27FC236}">
                <a16:creationId xmlns:a16="http://schemas.microsoft.com/office/drawing/2014/main" id="{79C372F7-CF0B-4B1A-BC73-04FA5B77F7E9}"/>
              </a:ext>
            </a:extLst>
          </p:cNvPr>
          <p:cNvSpPr txBox="1"/>
          <p:nvPr/>
        </p:nvSpPr>
        <p:spPr>
          <a:xfrm>
            <a:off x="6934200" y="6174075"/>
            <a:ext cx="1752600" cy="369332"/>
          </a:xfrm>
          <a:prstGeom prst="rect">
            <a:avLst/>
          </a:prstGeom>
          <a:noFill/>
        </p:spPr>
        <p:txBody>
          <a:bodyPr wrap="square" rtlCol="0">
            <a:spAutoFit/>
          </a:bodyPr>
          <a:lstStyle/>
          <a:p>
            <a:r>
              <a:rPr lang="en-US" sz="900">
                <a:hlinkClick r:id="rId3" tooltip="https://commons.wikimedia.org/wiki/File:Vw_engine_check.jpg"/>
              </a:rPr>
              <a:t>This Photo</a:t>
            </a:r>
            <a:r>
              <a:rPr lang="en-US" sz="900"/>
              <a:t> by Unknown Author is licensed under </a:t>
            </a:r>
            <a:r>
              <a:rPr lang="en-US" sz="900">
                <a:hlinkClick r:id="rId4" tooltip="https://creativecommons.org/licenses/by-sa/3.0/"/>
              </a:rPr>
              <a:t>CC BY-SA</a:t>
            </a:r>
            <a:endParaRPr lang="en-US" sz="900"/>
          </a:p>
        </p:txBody>
      </p:sp>
      <p:sp>
        <p:nvSpPr>
          <p:cNvPr id="2" name="Slide Number Placeholder 1">
            <a:extLst>
              <a:ext uri="{FF2B5EF4-FFF2-40B4-BE49-F238E27FC236}">
                <a16:creationId xmlns:a16="http://schemas.microsoft.com/office/drawing/2014/main" id="{82A3E001-5735-4BB4-ADE6-765C4B96297B}"/>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28</a:t>
            </a:fld>
            <a:endParaRPr lang="en-US" dirty="0">
              <a:solidFill>
                <a:prstClr val="white"/>
              </a:solidFill>
            </a:endParaRPr>
          </a:p>
        </p:txBody>
      </p:sp>
      <p:sp>
        <p:nvSpPr>
          <p:cNvPr id="3" name="Title 2">
            <a:extLst>
              <a:ext uri="{FF2B5EF4-FFF2-40B4-BE49-F238E27FC236}">
                <a16:creationId xmlns:a16="http://schemas.microsoft.com/office/drawing/2014/main" id="{07DC8474-D1AB-4A5C-9DD7-5FFBFC8E6492}"/>
              </a:ext>
            </a:extLst>
          </p:cNvPr>
          <p:cNvSpPr>
            <a:spLocks noGrp="1"/>
          </p:cNvSpPr>
          <p:nvPr>
            <p:ph type="title"/>
          </p:nvPr>
        </p:nvSpPr>
        <p:spPr/>
        <p:txBody>
          <a:bodyPr>
            <a:normAutofit fontScale="90000"/>
          </a:bodyPr>
          <a:lstStyle/>
          <a:p>
            <a:r>
              <a:rPr lang="en-US" dirty="0"/>
              <a:t>Key Risk Indicators (KRIs)</a:t>
            </a:r>
          </a:p>
        </p:txBody>
      </p:sp>
      <p:sp>
        <p:nvSpPr>
          <p:cNvPr id="4" name="Rectangle 3">
            <a:extLst>
              <a:ext uri="{FF2B5EF4-FFF2-40B4-BE49-F238E27FC236}">
                <a16:creationId xmlns:a16="http://schemas.microsoft.com/office/drawing/2014/main" id="{0BDE9D27-449D-47B5-8C70-B699BD73CA67}"/>
              </a:ext>
            </a:extLst>
          </p:cNvPr>
          <p:cNvSpPr/>
          <p:nvPr/>
        </p:nvSpPr>
        <p:spPr>
          <a:xfrm>
            <a:off x="609600" y="838200"/>
            <a:ext cx="7924800" cy="2246769"/>
          </a:xfrm>
          <a:prstGeom prst="rect">
            <a:avLst/>
          </a:prstGeom>
        </p:spPr>
        <p:txBody>
          <a:bodyPr wrap="square">
            <a:spAutoFit/>
          </a:bodyPr>
          <a:lstStyle/>
          <a:p>
            <a:r>
              <a:rPr lang="en-US" sz="2800" dirty="0">
                <a:solidFill>
                  <a:srgbClr val="222222"/>
                </a:solidFill>
                <a:latin typeface="+mj-lt"/>
                <a:ea typeface="Calibri" panose="020F0502020204030204" pitchFamily="34" charset="0"/>
              </a:rPr>
              <a:t>Key Risk Indicators (KRIs)—early warning signs, or “</a:t>
            </a:r>
            <a:r>
              <a:rPr lang="en-US" sz="2800" b="1" dirty="0">
                <a:solidFill>
                  <a:srgbClr val="222222"/>
                </a:solidFill>
                <a:latin typeface="+mj-lt"/>
                <a:ea typeface="Calibri" panose="020F0502020204030204" pitchFamily="34" charset="0"/>
              </a:rPr>
              <a:t>thresholds of interest</a:t>
            </a:r>
            <a:r>
              <a:rPr lang="en-US" sz="2800" dirty="0">
                <a:solidFill>
                  <a:srgbClr val="222222"/>
                </a:solidFill>
                <a:latin typeface="+mj-lt"/>
                <a:ea typeface="Calibri" panose="020F0502020204030204" pitchFamily="34" charset="0"/>
              </a:rPr>
              <a:t>.” </a:t>
            </a:r>
            <a:r>
              <a:rPr lang="en-US" sz="2800" dirty="0">
                <a:solidFill>
                  <a:srgbClr val="222222"/>
                </a:solidFill>
                <a:latin typeface="+mj-lt"/>
              </a:rPr>
              <a:t>KRIs measure changes in risk profile (like warning lights in your car). KRIs are often accompanied by decision points, which allow us to influence risk before it reaches critical levels.</a:t>
            </a:r>
          </a:p>
        </p:txBody>
      </p:sp>
      <p:sp>
        <p:nvSpPr>
          <p:cNvPr id="5" name="Rectangle 4">
            <a:extLst>
              <a:ext uri="{FF2B5EF4-FFF2-40B4-BE49-F238E27FC236}">
                <a16:creationId xmlns:a16="http://schemas.microsoft.com/office/drawing/2014/main" id="{1F7D5BFA-A6AF-4C8F-A9BC-BA4D2547F239}"/>
              </a:ext>
            </a:extLst>
          </p:cNvPr>
          <p:cNvSpPr/>
          <p:nvPr/>
        </p:nvSpPr>
        <p:spPr>
          <a:xfrm>
            <a:off x="533400" y="3084969"/>
            <a:ext cx="8077200" cy="2739211"/>
          </a:xfrm>
          <a:prstGeom prst="rect">
            <a:avLst/>
          </a:prstGeom>
        </p:spPr>
        <p:txBody>
          <a:bodyPr wrap="square">
            <a:spAutoFit/>
          </a:bodyPr>
          <a:lstStyle/>
          <a:p>
            <a:r>
              <a:rPr lang="en-US" sz="2800" dirty="0"/>
              <a:t>KRI key attributes:</a:t>
            </a:r>
          </a:p>
          <a:p>
            <a:pPr marL="285750" indent="-285750">
              <a:buFont typeface="Arial" panose="020B0604020202020204" pitchFamily="34" charset="0"/>
              <a:buChar char="•"/>
            </a:pPr>
            <a:r>
              <a:rPr lang="en-US" sz="2400" dirty="0"/>
              <a:t>Ability to measure the right thing (supports the goals, decisions that need to be made)</a:t>
            </a:r>
          </a:p>
          <a:p>
            <a:pPr marL="285750" indent="-285750">
              <a:buFont typeface="Arial" panose="020B0604020202020204" pitchFamily="34" charset="0"/>
              <a:buChar char="•"/>
            </a:pPr>
            <a:r>
              <a:rPr lang="en-US" sz="2400" dirty="0"/>
              <a:t>Ability to identify an appropriate threshold (gives enough time to implement decisions)</a:t>
            </a:r>
          </a:p>
          <a:p>
            <a:pPr marL="285750" indent="-285750">
              <a:buFont typeface="Arial" panose="020B0604020202020204" pitchFamily="34" charset="0"/>
              <a:buChar char="•"/>
            </a:pPr>
            <a:r>
              <a:rPr lang="en-US" sz="2400" dirty="0"/>
              <a:t>Ability to be measured precisely and accurately</a:t>
            </a:r>
          </a:p>
          <a:p>
            <a:pPr marL="285750" indent="-285750">
              <a:buFont typeface="Arial" panose="020B0604020202020204" pitchFamily="34" charset="0"/>
              <a:buChar char="•"/>
            </a:pPr>
            <a:r>
              <a:rPr lang="en-US" sz="2400" dirty="0"/>
              <a:t>Ability to be validated</a:t>
            </a:r>
          </a:p>
        </p:txBody>
      </p:sp>
    </p:spTree>
    <p:extLst>
      <p:ext uri="{BB962C8B-B14F-4D97-AF65-F5344CB8AC3E}">
        <p14:creationId xmlns:p14="http://schemas.microsoft.com/office/powerpoint/2010/main" val="1844539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849CFA-6A4A-4DB8-A704-B1DD92B69E8F}"/>
              </a:ext>
            </a:extLst>
          </p:cNvPr>
          <p:cNvSpPr>
            <a:spLocks noGrp="1"/>
          </p:cNvSpPr>
          <p:nvPr>
            <p:ph idx="1"/>
          </p:nvPr>
        </p:nvSpPr>
        <p:spPr>
          <a:xfrm>
            <a:off x="152400" y="685800"/>
            <a:ext cx="8534400" cy="5410200"/>
          </a:xfrm>
        </p:spPr>
        <p:txBody>
          <a:bodyPr>
            <a:normAutofit fontScale="55000" lnSpcReduction="20000"/>
          </a:bodyPr>
          <a:lstStyle/>
          <a:p>
            <a:pPr marL="0" indent="0">
              <a:buNone/>
            </a:pPr>
            <a:r>
              <a:rPr lang="en-US" b="1" dirty="0"/>
              <a:t>1. Done, filed away</a:t>
            </a:r>
            <a:r>
              <a:rPr lang="en-US" dirty="0"/>
              <a:t>:  Risk assessments often result in a substantial amount of documentation (artifacts) that is filed away once completed. However, if the risk management process is not incorporated into daily processes, it becomes a “check-the-box” exercise and the benefits are never realized. To be effective, it needs to be refreshed as the program changes and should be continuously updated.</a:t>
            </a:r>
          </a:p>
          <a:p>
            <a:pPr marL="0" indent="0">
              <a:buNone/>
            </a:pPr>
            <a:r>
              <a:rPr lang="en-US" b="1" dirty="0"/>
              <a:t>2. Incomplete diagnosis</a:t>
            </a:r>
            <a:r>
              <a:rPr lang="en-US" dirty="0"/>
              <a:t>:  When issues are identified, remediation efforts often address the symptom, but fail to treat the root cause of the problem. As a result, the root cause goes unresolved and the risk of further issues remains high.</a:t>
            </a:r>
          </a:p>
          <a:p>
            <a:pPr marL="0" indent="0">
              <a:buNone/>
            </a:pPr>
            <a:r>
              <a:rPr lang="en-US" b="1" dirty="0"/>
              <a:t>3. Generic risks</a:t>
            </a:r>
            <a:r>
              <a:rPr lang="en-US" dirty="0"/>
              <a:t>:  When performing risk assessments, programs tend to identify generic risks. For example, they may conclude that there is a “risk or fraud,” which is too generic.  Instead, potential fraud scenarios should be identified, including who the likely perpetrators are, how they could conceal the fraud, and how the potential fraud could be prevented.</a:t>
            </a:r>
          </a:p>
          <a:p>
            <a:pPr marL="0" indent="0">
              <a:buNone/>
            </a:pPr>
            <a:r>
              <a:rPr lang="en-US" b="1" dirty="0"/>
              <a:t>4. Incomplete view</a:t>
            </a:r>
            <a:r>
              <a:rPr lang="en-US" dirty="0"/>
              <a:t>:  Many agencies use a top down approach, which is great for identifying strategic risks. Others prefer a bottoms up approach, which is better for identifying operational risks. However, each one provides only a partial view.  Having the perspectives of both executive management and operational staff are necessary to developing a holistic view of the organization’s risk exposures and ways to mitigate them.</a:t>
            </a:r>
          </a:p>
          <a:p>
            <a:pPr marL="0" indent="0">
              <a:buNone/>
            </a:pPr>
            <a:r>
              <a:rPr lang="en-US" b="1" dirty="0"/>
              <a:t>5. Lack of accountability and buy-in</a:t>
            </a:r>
            <a:r>
              <a:rPr lang="en-US" dirty="0"/>
              <a:t>: Risk assessments are often done by someone independent of the business process, such as the Compliance person or quality team, and sometimes without getting buy-in or feedback from the business area.  This can result in incorrect assumptions being used, which in turn leads to poor process documentation and incorrect controls.</a:t>
            </a:r>
          </a:p>
          <a:p>
            <a:endParaRPr lang="en-US" dirty="0"/>
          </a:p>
          <a:p>
            <a:endParaRPr lang="en-US" dirty="0"/>
          </a:p>
        </p:txBody>
      </p:sp>
      <p:sp>
        <p:nvSpPr>
          <p:cNvPr id="3" name="Slide Number Placeholder 2">
            <a:extLst>
              <a:ext uri="{FF2B5EF4-FFF2-40B4-BE49-F238E27FC236}">
                <a16:creationId xmlns:a16="http://schemas.microsoft.com/office/drawing/2014/main" id="{2C7FDC5D-20A7-461F-A72A-64B8C5AD779F}"/>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a:extLst>
              <a:ext uri="{FF2B5EF4-FFF2-40B4-BE49-F238E27FC236}">
                <a16:creationId xmlns:a16="http://schemas.microsoft.com/office/drawing/2014/main" id="{7F656989-630D-4057-B202-090EFB80D7B4}"/>
              </a:ext>
            </a:extLst>
          </p:cNvPr>
          <p:cNvSpPr>
            <a:spLocks noGrp="1"/>
          </p:cNvSpPr>
          <p:nvPr>
            <p:ph type="title"/>
          </p:nvPr>
        </p:nvSpPr>
        <p:spPr/>
        <p:txBody>
          <a:bodyPr>
            <a:normAutofit fontScale="90000"/>
          </a:bodyPr>
          <a:lstStyle/>
          <a:p>
            <a:r>
              <a:rPr lang="en-US" dirty="0"/>
              <a:t>Avoid pitfalls</a:t>
            </a:r>
          </a:p>
        </p:txBody>
      </p:sp>
    </p:spTree>
    <p:extLst>
      <p:ext uri="{BB962C8B-B14F-4D97-AF65-F5344CB8AC3E}">
        <p14:creationId xmlns:p14="http://schemas.microsoft.com/office/powerpoint/2010/main" val="244282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DE31DA-5791-4A47-9D5C-F079E9354ADC}"/>
              </a:ext>
            </a:extLst>
          </p:cNvPr>
          <p:cNvSpPr>
            <a:spLocks noGrp="1"/>
          </p:cNvSpPr>
          <p:nvPr>
            <p:ph idx="1"/>
          </p:nvPr>
        </p:nvSpPr>
        <p:spPr>
          <a:xfrm>
            <a:off x="457200" y="1166018"/>
            <a:ext cx="8229600" cy="4525963"/>
          </a:xfrm>
        </p:spPr>
        <p:txBody>
          <a:bodyPr>
            <a:normAutofit fontScale="85000" lnSpcReduction="20000"/>
          </a:bodyPr>
          <a:lstStyle/>
          <a:p>
            <a:pPr marL="0" indent="0">
              <a:buNone/>
            </a:pPr>
            <a:r>
              <a:rPr lang="en-US" dirty="0"/>
              <a:t>After completing this session, the team member will be able to define:</a:t>
            </a:r>
          </a:p>
          <a:p>
            <a:pPr marL="0" indent="0">
              <a:buNone/>
            </a:pPr>
            <a:endParaRPr lang="en-US" dirty="0"/>
          </a:p>
          <a:p>
            <a:pPr marL="514350" indent="-514350">
              <a:buAutoNum type="arabicPeriod"/>
            </a:pPr>
            <a:r>
              <a:rPr lang="en-US" dirty="0"/>
              <a:t>Why do we care about risk?</a:t>
            </a:r>
          </a:p>
          <a:p>
            <a:pPr marL="514350" indent="-514350">
              <a:buAutoNum type="arabicPeriod"/>
            </a:pPr>
            <a:r>
              <a:rPr lang="en-US" dirty="0"/>
              <a:t>What is Enterprise Risk Management?</a:t>
            </a:r>
          </a:p>
          <a:p>
            <a:pPr marL="514350" indent="-514350">
              <a:buAutoNum type="arabicPeriod"/>
            </a:pPr>
            <a:r>
              <a:rPr lang="en-US" dirty="0"/>
              <a:t>What risks can we control? External or internal</a:t>
            </a:r>
          </a:p>
          <a:p>
            <a:pPr marL="514350" indent="-514350">
              <a:buAutoNum type="arabicPeriod"/>
            </a:pPr>
            <a:r>
              <a:rPr lang="en-US" dirty="0"/>
              <a:t>What does risk answer?</a:t>
            </a:r>
          </a:p>
          <a:p>
            <a:pPr marL="514350" indent="-514350">
              <a:buAutoNum type="arabicPeriod"/>
            </a:pPr>
            <a:r>
              <a:rPr lang="en-US" dirty="0"/>
              <a:t>Understand the four responses to risk.</a:t>
            </a:r>
          </a:p>
          <a:p>
            <a:pPr marL="514350" indent="-514350">
              <a:buAutoNum type="arabicPeriod"/>
            </a:pPr>
            <a:r>
              <a:rPr lang="en-US" dirty="0"/>
              <a:t>Name an example of an internal control.</a:t>
            </a:r>
          </a:p>
          <a:p>
            <a:pPr marL="514350" indent="-514350">
              <a:buAutoNum type="arabicPeriod"/>
            </a:pPr>
            <a:r>
              <a:rPr lang="en-US" dirty="0"/>
              <a:t>List the two main documents that directs Risk and Internal Controls.</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3" name="Slide Number Placeholder 2">
            <a:extLst>
              <a:ext uri="{FF2B5EF4-FFF2-40B4-BE49-F238E27FC236}">
                <a16:creationId xmlns:a16="http://schemas.microsoft.com/office/drawing/2014/main" id="{104C2404-66B2-491F-B275-B4745DF6A19E}"/>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55AA6FDD-F97A-432C-8D7A-0C23D95BE4EA}"/>
              </a:ext>
            </a:extLst>
          </p:cNvPr>
          <p:cNvSpPr>
            <a:spLocks noGrp="1"/>
          </p:cNvSpPr>
          <p:nvPr>
            <p:ph type="title"/>
          </p:nvPr>
        </p:nvSpPr>
        <p:spPr/>
        <p:txBody>
          <a:bodyPr>
            <a:normAutofit fontScale="90000"/>
          </a:bodyPr>
          <a:lstStyle/>
          <a:p>
            <a:r>
              <a:rPr lang="en-US" dirty="0"/>
              <a:t>Objectives</a:t>
            </a:r>
          </a:p>
        </p:txBody>
      </p:sp>
    </p:spTree>
    <p:extLst>
      <p:ext uri="{BB962C8B-B14F-4D97-AF65-F5344CB8AC3E}">
        <p14:creationId xmlns:p14="http://schemas.microsoft.com/office/powerpoint/2010/main" val="14207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094187-9325-41F2-8AC9-9082DB41F457}"/>
              </a:ext>
            </a:extLst>
          </p:cNvPr>
          <p:cNvSpPr>
            <a:spLocks noGrp="1"/>
          </p:cNvSpPr>
          <p:nvPr>
            <p:ph idx="1"/>
          </p:nvPr>
        </p:nvSpPr>
        <p:spPr/>
        <p:txBody>
          <a:bodyPr>
            <a:normAutofit fontScale="92500" lnSpcReduction="10000"/>
          </a:bodyPr>
          <a:lstStyle/>
          <a:p>
            <a:pPr marL="0" indent="0">
              <a:buNone/>
            </a:pPr>
            <a:r>
              <a:rPr lang="en-US" b="1" dirty="0">
                <a:cs typeface="Arial" panose="020B0604020202020204" pitchFamily="34" charset="0"/>
              </a:rPr>
              <a:t>Knowledge Check #1 </a:t>
            </a:r>
          </a:p>
          <a:p>
            <a:endParaRPr lang="en-US" b="1" dirty="0">
              <a:cs typeface="Arial" panose="020B0604020202020204" pitchFamily="34" charset="0"/>
            </a:endParaRPr>
          </a:p>
          <a:p>
            <a:pPr>
              <a:spcAft>
                <a:spcPts val="600"/>
              </a:spcAft>
            </a:pPr>
            <a:r>
              <a:rPr lang="en-US" b="1" dirty="0">
                <a:cs typeface="Arial" panose="020B0604020202020204" pitchFamily="34" charset="0"/>
              </a:rPr>
              <a:t>Who should identify risks throughout the Program?  Select all that apply.</a:t>
            </a:r>
          </a:p>
          <a:p>
            <a:pPr marL="806450">
              <a:spcAft>
                <a:spcPts val="600"/>
              </a:spcAft>
              <a:buFont typeface="Wingdings" panose="05000000000000000000" pitchFamily="2" charset="2"/>
              <a:buChar char="q"/>
            </a:pPr>
            <a:r>
              <a:rPr lang="en-US" dirty="0">
                <a:cs typeface="Arial" panose="020B0604020202020204" pitchFamily="34" charset="0"/>
              </a:rPr>
              <a:t> A.  Employees </a:t>
            </a:r>
          </a:p>
          <a:p>
            <a:pPr marL="801688" indent="-338138">
              <a:spcAft>
                <a:spcPts val="600"/>
              </a:spcAft>
              <a:buFont typeface="Wingdings" panose="05000000000000000000" pitchFamily="2" charset="2"/>
              <a:buChar char="q"/>
            </a:pPr>
            <a:r>
              <a:rPr lang="en-US" dirty="0">
                <a:cs typeface="Arial" panose="020B0604020202020204" pitchFamily="34" charset="0"/>
              </a:rPr>
              <a:t> B.  Leadership</a:t>
            </a:r>
          </a:p>
          <a:p>
            <a:pPr marL="801688" indent="-338138">
              <a:spcAft>
                <a:spcPts val="600"/>
              </a:spcAft>
              <a:buFont typeface="Wingdings" panose="05000000000000000000" pitchFamily="2" charset="2"/>
              <a:buChar char="q"/>
            </a:pPr>
            <a:r>
              <a:rPr lang="en-US" dirty="0">
                <a:cs typeface="Arial" panose="020B0604020202020204" pitchFamily="34" charset="0"/>
              </a:rPr>
              <a:t> C.  President </a:t>
            </a:r>
          </a:p>
          <a:p>
            <a:pPr marL="806450">
              <a:spcAft>
                <a:spcPts val="600"/>
              </a:spcAft>
              <a:buFont typeface="Wingdings" panose="05000000000000000000" pitchFamily="2" charset="2"/>
              <a:buChar char="q"/>
            </a:pPr>
            <a:r>
              <a:rPr lang="en-US" dirty="0">
                <a:cs typeface="Arial" panose="020B0604020202020204" pitchFamily="34" charset="0"/>
              </a:rPr>
              <a:t> D.  Veterans </a:t>
            </a:r>
          </a:p>
          <a:p>
            <a:pPr marL="0" indent="0">
              <a:buNone/>
            </a:pPr>
            <a:endParaRPr lang="en-US" dirty="0"/>
          </a:p>
        </p:txBody>
      </p:sp>
      <p:sp>
        <p:nvSpPr>
          <p:cNvPr id="3" name="Slide Number Placeholder 2">
            <a:extLst>
              <a:ext uri="{FF2B5EF4-FFF2-40B4-BE49-F238E27FC236}">
                <a16:creationId xmlns:a16="http://schemas.microsoft.com/office/drawing/2014/main" id="{F8ED508D-8C8E-45FD-9EE6-2B4BEA9A763E}"/>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a:extLst>
              <a:ext uri="{FF2B5EF4-FFF2-40B4-BE49-F238E27FC236}">
                <a16:creationId xmlns:a16="http://schemas.microsoft.com/office/drawing/2014/main" id="{7F4EB597-FC52-4A74-8538-679A8CA66568}"/>
              </a:ext>
            </a:extLst>
          </p:cNvPr>
          <p:cNvSpPr>
            <a:spLocks noGrp="1"/>
          </p:cNvSpPr>
          <p:nvPr>
            <p:ph type="title"/>
          </p:nvPr>
        </p:nvSpPr>
        <p:spPr/>
        <p:txBody>
          <a:bodyPr>
            <a:normAutofit fontScale="90000"/>
          </a:bodyPr>
          <a:lstStyle/>
          <a:p>
            <a:r>
              <a:rPr lang="en-US" dirty="0"/>
              <a:t>Knowledge Check #1</a:t>
            </a:r>
          </a:p>
        </p:txBody>
      </p:sp>
    </p:spTree>
    <p:extLst>
      <p:ext uri="{BB962C8B-B14F-4D97-AF65-F5344CB8AC3E}">
        <p14:creationId xmlns:p14="http://schemas.microsoft.com/office/powerpoint/2010/main" val="1732459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5FC583-48C1-4058-BB4F-D4F21DF7797F}"/>
              </a:ext>
            </a:extLst>
          </p:cNvPr>
          <p:cNvSpPr>
            <a:spLocks noGrp="1"/>
          </p:cNvSpPr>
          <p:nvPr>
            <p:ph idx="1"/>
          </p:nvPr>
        </p:nvSpPr>
        <p:spPr>
          <a:xfrm>
            <a:off x="228600" y="685800"/>
            <a:ext cx="8458200" cy="5181600"/>
          </a:xfrm>
        </p:spPr>
        <p:txBody>
          <a:bodyPr>
            <a:normAutofit fontScale="55000" lnSpcReduction="20000"/>
          </a:bodyPr>
          <a:lstStyle/>
          <a:p>
            <a:r>
              <a:rPr lang="en-US" b="1" dirty="0">
                <a:cs typeface="Arial" panose="020B0604020202020204" pitchFamily="34" charset="0"/>
              </a:rPr>
              <a:t>Knowledge Check #1 answer</a:t>
            </a:r>
          </a:p>
          <a:p>
            <a:endParaRPr lang="en-US" b="1" dirty="0">
              <a:cs typeface="Arial" panose="020B0604020202020204" pitchFamily="34" charset="0"/>
            </a:endParaRPr>
          </a:p>
          <a:p>
            <a:pPr>
              <a:spcAft>
                <a:spcPts val="600"/>
              </a:spcAft>
            </a:pPr>
            <a:r>
              <a:rPr lang="en-US" b="1" dirty="0">
                <a:cs typeface="Arial" panose="020B0604020202020204" pitchFamily="34" charset="0"/>
              </a:rPr>
              <a:t>Who should identify risks throughout the Program?  Select all that apply.</a:t>
            </a:r>
          </a:p>
          <a:p>
            <a:pPr marL="920750" indent="-457200">
              <a:spcAft>
                <a:spcPts val="600"/>
              </a:spcAft>
              <a:buFont typeface="Wingdings" panose="05000000000000000000" pitchFamily="2" charset="2"/>
              <a:buChar char="ü"/>
            </a:pPr>
            <a:r>
              <a:rPr lang="en-US" dirty="0">
                <a:cs typeface="Arial" panose="020B0604020202020204" pitchFamily="34" charset="0"/>
              </a:rPr>
              <a:t>A.  Employees </a:t>
            </a:r>
          </a:p>
          <a:p>
            <a:pPr marL="806450">
              <a:spcAft>
                <a:spcPts val="600"/>
              </a:spcAft>
              <a:buFont typeface="Wingdings" panose="05000000000000000000" pitchFamily="2" charset="2"/>
              <a:buChar char="ü"/>
            </a:pPr>
            <a:r>
              <a:rPr lang="en-US" dirty="0">
                <a:cs typeface="Arial" panose="020B0604020202020204" pitchFamily="34" charset="0"/>
              </a:rPr>
              <a:t> B.  Leadership</a:t>
            </a:r>
          </a:p>
          <a:p>
            <a:pPr marL="801688" indent="-338138">
              <a:spcAft>
                <a:spcPts val="600"/>
              </a:spcAft>
              <a:buFont typeface="Wingdings" panose="05000000000000000000" pitchFamily="2" charset="2"/>
              <a:buChar char="q"/>
            </a:pPr>
            <a:r>
              <a:rPr lang="en-US" dirty="0">
                <a:cs typeface="Arial" panose="020B0604020202020204" pitchFamily="34" charset="0"/>
              </a:rPr>
              <a:t> C.  President </a:t>
            </a:r>
          </a:p>
          <a:p>
            <a:pPr marL="806450">
              <a:spcAft>
                <a:spcPts val="600"/>
              </a:spcAft>
              <a:buFont typeface="Wingdings" panose="05000000000000000000" pitchFamily="2" charset="2"/>
              <a:buChar char="q"/>
            </a:pPr>
            <a:r>
              <a:rPr lang="en-US" dirty="0">
                <a:cs typeface="Arial" panose="020B0604020202020204" pitchFamily="34" charset="0"/>
              </a:rPr>
              <a:t> D.  Veterans </a:t>
            </a:r>
          </a:p>
          <a:p>
            <a:pPr marL="463550"/>
            <a:endParaRPr lang="en-US" sz="2400" i="1" dirty="0">
              <a:cs typeface="Arial" panose="020B0604020202020204" pitchFamily="34" charset="0"/>
            </a:endParaRPr>
          </a:p>
          <a:p>
            <a:pPr marL="463550"/>
            <a:endParaRPr lang="en-US" sz="2400" i="1" dirty="0">
              <a:cs typeface="Arial" panose="020B0604020202020204" pitchFamily="34" charset="0"/>
            </a:endParaRPr>
          </a:p>
          <a:p>
            <a:pPr marL="463550">
              <a:spcAft>
                <a:spcPts val="600"/>
              </a:spcAft>
            </a:pPr>
            <a:r>
              <a:rPr lang="en-US" dirty="0">
                <a:cs typeface="Arial" panose="020B0604020202020204" pitchFamily="34" charset="0"/>
              </a:rPr>
              <a:t>A.   </a:t>
            </a:r>
            <a:r>
              <a:rPr lang="en-US" b="1" dirty="0">
                <a:cs typeface="Arial" panose="020B0604020202020204" pitchFamily="34" charset="0"/>
              </a:rPr>
              <a:t>Correct. </a:t>
            </a:r>
            <a:r>
              <a:rPr lang="en-US" dirty="0">
                <a:cs typeface="Arial" panose="020B0604020202020204" pitchFamily="34" charset="0"/>
              </a:rPr>
              <a:t>  Employees have the responsibility for identifying and communicating new risks</a:t>
            </a:r>
          </a:p>
          <a:p>
            <a:pPr marL="463550">
              <a:spcAft>
                <a:spcPts val="600"/>
              </a:spcAft>
            </a:pPr>
            <a:r>
              <a:rPr lang="en-US" dirty="0">
                <a:cs typeface="Arial" panose="020B0604020202020204" pitchFamily="34" charset="0"/>
              </a:rPr>
              <a:t>B.   </a:t>
            </a:r>
            <a:r>
              <a:rPr lang="en-US" b="1" dirty="0">
                <a:cs typeface="Arial" panose="020B0604020202020204" pitchFamily="34" charset="0"/>
              </a:rPr>
              <a:t>Correct.</a:t>
            </a:r>
            <a:r>
              <a:rPr lang="en-US" dirty="0">
                <a:cs typeface="Arial" panose="020B0604020202020204" pitchFamily="34" charset="0"/>
              </a:rPr>
              <a:t>      Leadership identifies risks to focus efforts and is ultimately responsible and accountable for program risks </a:t>
            </a:r>
          </a:p>
          <a:p>
            <a:pPr marL="463550">
              <a:spcAft>
                <a:spcPts val="600"/>
              </a:spcAft>
            </a:pPr>
            <a:r>
              <a:rPr lang="en-US" dirty="0">
                <a:cs typeface="Arial" panose="020B0604020202020204" pitchFamily="34" charset="0"/>
              </a:rPr>
              <a:t>C.   </a:t>
            </a:r>
            <a:r>
              <a:rPr lang="en-US" b="1" dirty="0">
                <a:cs typeface="Arial" panose="020B0604020202020204" pitchFamily="34" charset="0"/>
              </a:rPr>
              <a:t>Incorrect.</a:t>
            </a:r>
            <a:r>
              <a:rPr lang="en-US" dirty="0">
                <a:cs typeface="Arial" panose="020B0604020202020204" pitchFamily="34" charset="0"/>
              </a:rPr>
              <a:t>   President is a role of leadership but the position is too high to make decisions about identifying risks throughout the Program                                       </a:t>
            </a:r>
          </a:p>
          <a:p>
            <a:pPr marL="463550">
              <a:spcAft>
                <a:spcPts val="600"/>
              </a:spcAft>
            </a:pPr>
            <a:r>
              <a:rPr lang="en-US" dirty="0">
                <a:cs typeface="Arial" panose="020B0604020202020204" pitchFamily="34" charset="0"/>
              </a:rPr>
              <a:t>D.   </a:t>
            </a:r>
            <a:r>
              <a:rPr lang="en-US" b="1" dirty="0">
                <a:cs typeface="Arial" panose="020B0604020202020204" pitchFamily="34" charset="0"/>
              </a:rPr>
              <a:t>Incorrect.  </a:t>
            </a:r>
            <a:r>
              <a:rPr lang="en-US" dirty="0">
                <a:cs typeface="Arial" panose="020B0604020202020204" pitchFamily="34" charset="0"/>
              </a:rPr>
              <a:t> Veterans are the customers within VA and risks should be identified prior to servicing the customer</a:t>
            </a:r>
          </a:p>
          <a:p>
            <a:pPr marL="0" indent="0">
              <a:buNone/>
            </a:pPr>
            <a:endParaRPr lang="en-US" dirty="0"/>
          </a:p>
        </p:txBody>
      </p:sp>
      <p:sp>
        <p:nvSpPr>
          <p:cNvPr id="3" name="Slide Number Placeholder 2">
            <a:extLst>
              <a:ext uri="{FF2B5EF4-FFF2-40B4-BE49-F238E27FC236}">
                <a16:creationId xmlns:a16="http://schemas.microsoft.com/office/drawing/2014/main" id="{702540E8-D5A4-49F7-AA8E-DA02B11A2193}"/>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a:extLst>
              <a:ext uri="{FF2B5EF4-FFF2-40B4-BE49-F238E27FC236}">
                <a16:creationId xmlns:a16="http://schemas.microsoft.com/office/drawing/2014/main" id="{A0A7ECE8-C818-4939-B361-B8585360BA30}"/>
              </a:ext>
            </a:extLst>
          </p:cNvPr>
          <p:cNvSpPr>
            <a:spLocks noGrp="1"/>
          </p:cNvSpPr>
          <p:nvPr>
            <p:ph type="title"/>
          </p:nvPr>
        </p:nvSpPr>
        <p:spPr/>
        <p:txBody>
          <a:bodyPr>
            <a:normAutofit fontScale="90000"/>
          </a:bodyPr>
          <a:lstStyle/>
          <a:p>
            <a:r>
              <a:rPr lang="en-US" dirty="0"/>
              <a:t>Knowledge Check #1</a:t>
            </a:r>
          </a:p>
        </p:txBody>
      </p:sp>
    </p:spTree>
    <p:extLst>
      <p:ext uri="{BB962C8B-B14F-4D97-AF65-F5344CB8AC3E}">
        <p14:creationId xmlns:p14="http://schemas.microsoft.com/office/powerpoint/2010/main" val="2492016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B6DA7B-9497-4792-918D-36467C8B54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468081">
            <a:off x="272008" y="4425727"/>
            <a:ext cx="1314274" cy="1580738"/>
          </a:xfrm>
          <a:prstGeom prst="rect">
            <a:avLst/>
          </a:prstGeom>
        </p:spPr>
      </p:pic>
      <p:sp>
        <p:nvSpPr>
          <p:cNvPr id="2" name="Content Placeholder 1">
            <a:extLst>
              <a:ext uri="{FF2B5EF4-FFF2-40B4-BE49-F238E27FC236}">
                <a16:creationId xmlns:a16="http://schemas.microsoft.com/office/drawing/2014/main" id="{95D9F2F0-A083-4ADB-81EA-2D7C88FD1BC8}"/>
              </a:ext>
            </a:extLst>
          </p:cNvPr>
          <p:cNvSpPr>
            <a:spLocks noGrp="1"/>
          </p:cNvSpPr>
          <p:nvPr>
            <p:ph idx="1"/>
          </p:nvPr>
        </p:nvSpPr>
        <p:spPr/>
        <p:txBody>
          <a:bodyPr/>
          <a:lstStyle/>
          <a:p>
            <a:pPr marL="0" lvl="0" indent="0" defTabSz="914400">
              <a:spcBef>
                <a:spcPts val="0"/>
              </a:spcBef>
              <a:buNone/>
            </a:pPr>
            <a:r>
              <a:rPr lang="en-US" sz="2000" b="1" dirty="0">
                <a:solidFill>
                  <a:prstClr val="black"/>
                </a:solidFill>
                <a:cs typeface="Arial" panose="020B0604020202020204" pitchFamily="34" charset="0"/>
              </a:rPr>
              <a:t>Knowledge Check #2</a:t>
            </a:r>
            <a:r>
              <a:rPr lang="en-US" sz="2000" b="1" dirty="0">
                <a:solidFill>
                  <a:srgbClr val="0070C0"/>
                </a:solidFill>
                <a:cs typeface="Arial" panose="020B0604020202020204" pitchFamily="34" charset="0"/>
              </a:rPr>
              <a:t> </a:t>
            </a:r>
          </a:p>
          <a:p>
            <a:pPr marL="0" lvl="0" indent="0" defTabSz="914400">
              <a:spcBef>
                <a:spcPts val="0"/>
              </a:spcBef>
              <a:buNone/>
            </a:pPr>
            <a:endParaRPr lang="en-US" sz="2000" b="1" dirty="0">
              <a:solidFill>
                <a:prstClr val="black"/>
              </a:solidFill>
              <a:cs typeface="Arial" panose="020B0604020202020204" pitchFamily="34" charset="0"/>
            </a:endParaRPr>
          </a:p>
          <a:p>
            <a:pPr marL="0" lvl="0" indent="0" defTabSz="914400">
              <a:spcBef>
                <a:spcPts val="0"/>
              </a:spcBef>
              <a:buNone/>
            </a:pPr>
            <a:r>
              <a:rPr lang="en-US" sz="2000" b="1" dirty="0">
                <a:solidFill>
                  <a:prstClr val="black"/>
                </a:solidFill>
                <a:cs typeface="Arial" panose="020B0604020202020204" pitchFamily="34" charset="0"/>
              </a:rPr>
              <a:t>Which of the following is true . . .</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A.  Risks only need to be evaluated when new processes are implemented</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B.  Risks usually come from outside the Program (budget issues, hackers, etc.)</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C.  Risks to the Program are largely due to dishonest personnel inside the Program</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D.  A risk to the Program can change over time, so it must be reviewed and re-examined regularly</a:t>
            </a:r>
          </a:p>
          <a:p>
            <a:pPr marL="0" indent="0">
              <a:buNone/>
            </a:pPr>
            <a:endParaRPr lang="en-US" dirty="0"/>
          </a:p>
        </p:txBody>
      </p:sp>
      <p:sp>
        <p:nvSpPr>
          <p:cNvPr id="3" name="Slide Number Placeholder 2">
            <a:extLst>
              <a:ext uri="{FF2B5EF4-FFF2-40B4-BE49-F238E27FC236}">
                <a16:creationId xmlns:a16="http://schemas.microsoft.com/office/drawing/2014/main" id="{A853F9F7-126F-48CF-9D92-156C892F72A3}"/>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
        <p:nvSpPr>
          <p:cNvPr id="4" name="Title 3">
            <a:extLst>
              <a:ext uri="{FF2B5EF4-FFF2-40B4-BE49-F238E27FC236}">
                <a16:creationId xmlns:a16="http://schemas.microsoft.com/office/drawing/2014/main" id="{BA596107-1BCE-4BB5-8E55-4CD93E4D8EF0}"/>
              </a:ext>
            </a:extLst>
          </p:cNvPr>
          <p:cNvSpPr>
            <a:spLocks noGrp="1"/>
          </p:cNvSpPr>
          <p:nvPr>
            <p:ph type="title"/>
          </p:nvPr>
        </p:nvSpPr>
        <p:spPr/>
        <p:txBody>
          <a:bodyPr>
            <a:normAutofit fontScale="90000"/>
          </a:bodyPr>
          <a:lstStyle/>
          <a:p>
            <a:r>
              <a:rPr lang="en-US" dirty="0"/>
              <a:t>Knowledge Check #2</a:t>
            </a:r>
          </a:p>
        </p:txBody>
      </p:sp>
      <p:sp>
        <p:nvSpPr>
          <p:cNvPr id="7" name="TextBox 6">
            <a:extLst>
              <a:ext uri="{FF2B5EF4-FFF2-40B4-BE49-F238E27FC236}">
                <a16:creationId xmlns:a16="http://schemas.microsoft.com/office/drawing/2014/main" id="{6A8E076B-2310-46F0-B195-89AE98CD2218}"/>
              </a:ext>
            </a:extLst>
          </p:cNvPr>
          <p:cNvSpPr txBox="1"/>
          <p:nvPr/>
        </p:nvSpPr>
        <p:spPr>
          <a:xfrm rot="19236641">
            <a:off x="932756" y="5755553"/>
            <a:ext cx="1000000" cy="369332"/>
          </a:xfrm>
          <a:prstGeom prst="rect">
            <a:avLst/>
          </a:prstGeom>
          <a:noFill/>
        </p:spPr>
        <p:txBody>
          <a:bodyPr wrap="square" rtlCol="0">
            <a:spAutoFit/>
          </a:bodyPr>
          <a:lstStyle/>
          <a:p>
            <a:r>
              <a:rPr lang="en-US" sz="900" dirty="0"/>
              <a:t>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08390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4F7FF2-C089-4FDE-B7DA-CBD558902F9C}"/>
              </a:ext>
            </a:extLst>
          </p:cNvPr>
          <p:cNvSpPr>
            <a:spLocks noGrp="1"/>
          </p:cNvSpPr>
          <p:nvPr>
            <p:ph idx="1"/>
          </p:nvPr>
        </p:nvSpPr>
        <p:spPr>
          <a:xfrm>
            <a:off x="228600" y="685800"/>
            <a:ext cx="8458200" cy="5334000"/>
          </a:xfrm>
        </p:spPr>
        <p:txBody>
          <a:bodyPr>
            <a:normAutofit fontScale="85000" lnSpcReduction="10000"/>
          </a:bodyPr>
          <a:lstStyle/>
          <a:p>
            <a:pPr marL="0" lvl="0" indent="0" defTabSz="914400">
              <a:spcBef>
                <a:spcPts val="0"/>
              </a:spcBef>
              <a:buNone/>
            </a:pPr>
            <a:r>
              <a:rPr lang="en-US" sz="2000" b="1" dirty="0">
                <a:solidFill>
                  <a:prstClr val="black"/>
                </a:solidFill>
                <a:cs typeface="Arial" panose="020B0604020202020204" pitchFamily="34" charset="0"/>
              </a:rPr>
              <a:t>Knowledge Check #2 answer</a:t>
            </a:r>
          </a:p>
          <a:p>
            <a:pPr marL="0" lvl="0" indent="0" defTabSz="914400">
              <a:spcBef>
                <a:spcPts val="0"/>
              </a:spcBef>
              <a:buNone/>
            </a:pPr>
            <a:endParaRPr lang="en-US" sz="2000" b="1" dirty="0">
              <a:solidFill>
                <a:prstClr val="black"/>
              </a:solidFill>
              <a:cs typeface="Arial" panose="020B0604020202020204" pitchFamily="34" charset="0"/>
            </a:endParaRPr>
          </a:p>
          <a:p>
            <a:pPr marL="0" lvl="0" indent="0" defTabSz="914400">
              <a:spcBef>
                <a:spcPts val="0"/>
              </a:spcBef>
              <a:buNone/>
            </a:pPr>
            <a:r>
              <a:rPr lang="en-US" sz="2000" b="1" dirty="0">
                <a:solidFill>
                  <a:prstClr val="black"/>
                </a:solidFill>
                <a:cs typeface="Arial" panose="020B0604020202020204" pitchFamily="34" charset="0"/>
              </a:rPr>
              <a:t>Which of the following is true . . .</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A.  Risks only need to be evaluated when new processes are implemented</a:t>
            </a:r>
          </a:p>
          <a:p>
            <a:pPr marL="801688" lvl="0" indent="-338138"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B.  Risks usually come from outside the Program (budget issues, hackers, etc.)</a:t>
            </a:r>
          </a:p>
          <a:p>
            <a:pPr marL="806450" lvl="0" defTabSz="914400">
              <a:spcBef>
                <a:spcPts val="0"/>
              </a:spcBef>
              <a:spcAft>
                <a:spcPts val="600"/>
              </a:spcAft>
              <a:buFont typeface="Wingdings" panose="05000000000000000000" pitchFamily="2" charset="2"/>
              <a:buChar char="q"/>
            </a:pPr>
            <a:r>
              <a:rPr lang="en-US" sz="2000" dirty="0">
                <a:solidFill>
                  <a:prstClr val="black"/>
                </a:solidFill>
                <a:cs typeface="Arial" panose="020B0604020202020204" pitchFamily="34" charset="0"/>
              </a:rPr>
              <a:t> C.  Risks to the Program are largely due to dishonest personnel inside the Program</a:t>
            </a:r>
          </a:p>
          <a:p>
            <a:pPr marL="806450" lvl="0" defTabSz="914400">
              <a:spcBef>
                <a:spcPts val="0"/>
              </a:spcBef>
              <a:spcAft>
                <a:spcPts val="600"/>
              </a:spcAft>
              <a:buFont typeface="Wingdings" panose="05000000000000000000" pitchFamily="2" charset="2"/>
              <a:buChar char="ü"/>
            </a:pPr>
            <a:r>
              <a:rPr lang="en-US" sz="2000" dirty="0">
                <a:solidFill>
                  <a:prstClr val="black"/>
                </a:solidFill>
                <a:cs typeface="Arial" panose="020B0604020202020204" pitchFamily="34" charset="0"/>
              </a:rPr>
              <a:t> D.  A risk to the Program can change over time, so it must be reviewed and re-examined regularly</a:t>
            </a:r>
          </a:p>
          <a:p>
            <a:pPr marL="463550" lvl="0" indent="0" defTabSz="914400">
              <a:spcBef>
                <a:spcPts val="0"/>
              </a:spcBef>
              <a:buNone/>
            </a:pPr>
            <a:r>
              <a:rPr lang="en-US" sz="2000" dirty="0">
                <a:solidFill>
                  <a:prstClr val="black"/>
                </a:solidFill>
                <a:cs typeface="Arial" panose="020B0604020202020204" pitchFamily="34" charset="0"/>
              </a:rPr>
              <a:t>A.   </a:t>
            </a:r>
            <a:r>
              <a:rPr lang="en-US" sz="2000" b="1" dirty="0">
                <a:solidFill>
                  <a:prstClr val="black"/>
                </a:solidFill>
                <a:cs typeface="Arial" panose="020B0604020202020204" pitchFamily="34" charset="0"/>
              </a:rPr>
              <a:t>Incorrect.   </a:t>
            </a:r>
            <a:r>
              <a:rPr lang="en-US" sz="2000" dirty="0">
                <a:solidFill>
                  <a:prstClr val="black"/>
                </a:solidFill>
                <a:cs typeface="Arial" panose="020B0604020202020204" pitchFamily="34" charset="0"/>
              </a:rPr>
              <a:t>Although new risks often emerge, the existing ones could undergo change over time, (change  to their nature, their impact, the likelihood, duration, etc.) and therefore, the assessment of risk is a recurring process  </a:t>
            </a:r>
          </a:p>
          <a:p>
            <a:pPr marL="463550" lvl="0" indent="0" defTabSz="914400">
              <a:spcBef>
                <a:spcPts val="0"/>
              </a:spcBef>
              <a:spcAft>
                <a:spcPts val="600"/>
              </a:spcAft>
              <a:buNone/>
            </a:pPr>
            <a:r>
              <a:rPr lang="en-US" sz="2000" dirty="0">
                <a:solidFill>
                  <a:prstClr val="black"/>
                </a:solidFill>
                <a:cs typeface="Arial" panose="020B0604020202020204" pitchFamily="34" charset="0"/>
              </a:rPr>
              <a:t>B.   </a:t>
            </a:r>
            <a:r>
              <a:rPr lang="en-US" sz="2000" b="1" dirty="0">
                <a:solidFill>
                  <a:prstClr val="black"/>
                </a:solidFill>
                <a:cs typeface="Arial" panose="020B0604020202020204" pitchFamily="34" charset="0"/>
              </a:rPr>
              <a:t>Incorrect.</a:t>
            </a:r>
            <a:r>
              <a:rPr lang="en-US" sz="2000" dirty="0">
                <a:solidFill>
                  <a:prstClr val="black"/>
                </a:solidFill>
                <a:cs typeface="Arial" panose="020B0604020202020204" pitchFamily="34" charset="0"/>
              </a:rPr>
              <a:t>   Risks to can come from both inside and outside the Program</a:t>
            </a:r>
          </a:p>
          <a:p>
            <a:pPr marL="463550" lvl="0" indent="0" defTabSz="914400">
              <a:spcBef>
                <a:spcPts val="0"/>
              </a:spcBef>
              <a:buNone/>
            </a:pPr>
            <a:r>
              <a:rPr lang="en-US" sz="2000" dirty="0">
                <a:solidFill>
                  <a:prstClr val="black"/>
                </a:solidFill>
                <a:cs typeface="Arial" panose="020B0604020202020204" pitchFamily="34" charset="0"/>
              </a:rPr>
              <a:t>C.   </a:t>
            </a:r>
            <a:r>
              <a:rPr lang="en-US" sz="2000" b="1" dirty="0">
                <a:solidFill>
                  <a:prstClr val="black"/>
                </a:solidFill>
                <a:cs typeface="Arial" panose="020B0604020202020204" pitchFamily="34" charset="0"/>
              </a:rPr>
              <a:t>Incorrect.</a:t>
            </a:r>
            <a:r>
              <a:rPr lang="en-US" sz="2000" dirty="0">
                <a:solidFill>
                  <a:prstClr val="black"/>
                </a:solidFill>
                <a:cs typeface="Arial" panose="020B0604020202020204" pitchFamily="34" charset="0"/>
              </a:rPr>
              <a:t>   Risks can come from outside the Program or inside the Program (for instance, due to the nature of the Program’s operations)</a:t>
            </a:r>
          </a:p>
          <a:p>
            <a:pPr marL="463550" lvl="0" indent="0" defTabSz="914400">
              <a:spcBef>
                <a:spcPts val="0"/>
              </a:spcBef>
              <a:buNone/>
            </a:pPr>
            <a:r>
              <a:rPr lang="en-US" sz="2000" dirty="0">
                <a:solidFill>
                  <a:prstClr val="black"/>
                </a:solidFill>
                <a:cs typeface="Arial" panose="020B0604020202020204" pitchFamily="34" charset="0"/>
              </a:rPr>
              <a:t>D.   </a:t>
            </a:r>
            <a:r>
              <a:rPr lang="en-US" sz="2000" b="1" dirty="0">
                <a:solidFill>
                  <a:prstClr val="black"/>
                </a:solidFill>
                <a:cs typeface="Arial" panose="020B0604020202020204" pitchFamily="34" charset="0"/>
              </a:rPr>
              <a:t>Correct.      </a:t>
            </a:r>
            <a:r>
              <a:rPr lang="en-US" sz="2000" dirty="0">
                <a:solidFill>
                  <a:prstClr val="black"/>
                </a:solidFill>
                <a:cs typeface="Arial" panose="020B0604020202020204" pitchFamily="34" charset="0"/>
              </a:rPr>
              <a:t>Because risks can change, they must be regularly reviewed by the Program to make sure that the internal controls used to minimize them are still designed correctly.  A change to the risk means a possible change to the control.  Identifying changes to risks is the responsibility of </a:t>
            </a:r>
            <a:r>
              <a:rPr lang="en-US" sz="2000" u="sng" dirty="0">
                <a:solidFill>
                  <a:prstClr val="black"/>
                </a:solidFill>
                <a:cs typeface="Arial" panose="020B0604020202020204" pitchFamily="34" charset="0"/>
              </a:rPr>
              <a:t>everyone</a:t>
            </a:r>
            <a:r>
              <a:rPr lang="en-US" sz="2000" dirty="0">
                <a:solidFill>
                  <a:prstClr val="black"/>
                </a:solidFill>
                <a:cs typeface="Arial" panose="020B0604020202020204" pitchFamily="34" charset="0"/>
              </a:rPr>
              <a:t> at the Program.</a:t>
            </a:r>
          </a:p>
          <a:p>
            <a:pPr marL="0" indent="0">
              <a:buNone/>
            </a:pPr>
            <a:endParaRPr lang="en-US" dirty="0"/>
          </a:p>
        </p:txBody>
      </p:sp>
      <p:sp>
        <p:nvSpPr>
          <p:cNvPr id="3" name="Slide Number Placeholder 2">
            <a:extLst>
              <a:ext uri="{FF2B5EF4-FFF2-40B4-BE49-F238E27FC236}">
                <a16:creationId xmlns:a16="http://schemas.microsoft.com/office/drawing/2014/main" id="{A0417CDD-C619-48E3-A35E-10C877F29056}"/>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
        <p:nvSpPr>
          <p:cNvPr id="4" name="Title 3">
            <a:extLst>
              <a:ext uri="{FF2B5EF4-FFF2-40B4-BE49-F238E27FC236}">
                <a16:creationId xmlns:a16="http://schemas.microsoft.com/office/drawing/2014/main" id="{850205F2-C5B0-4D0D-979D-27151BA5D5EE}"/>
              </a:ext>
            </a:extLst>
          </p:cNvPr>
          <p:cNvSpPr>
            <a:spLocks noGrp="1"/>
          </p:cNvSpPr>
          <p:nvPr>
            <p:ph type="title"/>
          </p:nvPr>
        </p:nvSpPr>
        <p:spPr/>
        <p:txBody>
          <a:bodyPr>
            <a:normAutofit fontScale="90000"/>
          </a:bodyPr>
          <a:lstStyle/>
          <a:p>
            <a:r>
              <a:rPr lang="en-US" dirty="0"/>
              <a:t>Knowledge Check #2</a:t>
            </a:r>
          </a:p>
        </p:txBody>
      </p:sp>
    </p:spTree>
    <p:extLst>
      <p:ext uri="{BB962C8B-B14F-4D97-AF65-F5344CB8AC3E}">
        <p14:creationId xmlns:p14="http://schemas.microsoft.com/office/powerpoint/2010/main" val="1368881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677AF1-C2F0-45B1-BC26-785CD37C44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352800" y="2819400"/>
            <a:ext cx="2743200" cy="2628900"/>
          </a:xfrm>
          <a:prstGeom prst="rect">
            <a:avLst/>
          </a:prstGeom>
        </p:spPr>
      </p:pic>
      <p:sp>
        <p:nvSpPr>
          <p:cNvPr id="10" name="TextBox 9">
            <a:extLst>
              <a:ext uri="{FF2B5EF4-FFF2-40B4-BE49-F238E27FC236}">
                <a16:creationId xmlns:a16="http://schemas.microsoft.com/office/drawing/2014/main" id="{913F8DA4-FFE6-4CB6-8C5F-D6B5FDA8284F}"/>
              </a:ext>
            </a:extLst>
          </p:cNvPr>
          <p:cNvSpPr txBox="1"/>
          <p:nvPr/>
        </p:nvSpPr>
        <p:spPr>
          <a:xfrm>
            <a:off x="3358342" y="5229937"/>
            <a:ext cx="2743200" cy="230832"/>
          </a:xfrm>
          <a:prstGeom prst="rect">
            <a:avLst/>
          </a:prstGeom>
          <a:noFill/>
        </p:spPr>
        <p:txBody>
          <a:bodyPr wrap="square" rtlCol="0">
            <a:spAutoFit/>
          </a:bodyPr>
          <a:lstStyle/>
          <a:p>
            <a:r>
              <a:rPr lang="en-US" sz="900" dirty="0"/>
              <a:t>                    licensed under </a:t>
            </a:r>
            <a:r>
              <a:rPr lang="en-US" sz="900" dirty="0">
                <a:hlinkClick r:id="rId5" tooltip="https://creativecommons.org/licenses/by-nc-sa/3.0/"/>
              </a:rPr>
              <a:t>CC BY-SA-NC</a:t>
            </a:r>
            <a:endParaRPr lang="en-US" sz="900" dirty="0"/>
          </a:p>
        </p:txBody>
      </p:sp>
      <p:sp>
        <p:nvSpPr>
          <p:cNvPr id="6" name="Title 5">
            <a:extLst>
              <a:ext uri="{FF2B5EF4-FFF2-40B4-BE49-F238E27FC236}">
                <a16:creationId xmlns:a16="http://schemas.microsoft.com/office/drawing/2014/main" id="{B782551D-0D35-4FE4-A5D6-88B49697B1BA}"/>
              </a:ext>
            </a:extLst>
          </p:cNvPr>
          <p:cNvSpPr>
            <a:spLocks noGrp="1"/>
          </p:cNvSpPr>
          <p:nvPr>
            <p:ph type="ctrTitle"/>
          </p:nvPr>
        </p:nvSpPr>
        <p:spPr/>
        <p:txBody>
          <a:bodyPr/>
          <a:lstStyle/>
          <a:p>
            <a:r>
              <a:rPr lang="en-US" dirty="0"/>
              <a:t>Internal Controls</a:t>
            </a:r>
          </a:p>
        </p:txBody>
      </p:sp>
      <p:sp>
        <p:nvSpPr>
          <p:cNvPr id="3" name="Slide Number Placeholder 2">
            <a:extLst>
              <a:ext uri="{FF2B5EF4-FFF2-40B4-BE49-F238E27FC236}">
                <a16:creationId xmlns:a16="http://schemas.microsoft.com/office/drawing/2014/main" id="{E209C900-43EF-4363-A055-A3F77ED26A3C}"/>
              </a:ext>
            </a:extLst>
          </p:cNvPr>
          <p:cNvSpPr>
            <a:spLocks noGrp="1"/>
          </p:cNvSpPr>
          <p:nvPr>
            <p:ph type="sldNum" sz="quarter" idx="4294967295"/>
          </p:nvPr>
        </p:nvSpPr>
        <p:spPr>
          <a:xfrm>
            <a:off x="8759825" y="6400800"/>
            <a:ext cx="384175" cy="365125"/>
          </a:xfrm>
        </p:spPr>
        <p:txBody>
          <a:bodyPr/>
          <a:lstStyle/>
          <a:p>
            <a:fld id="{D983F1FA-211D-3044-9E35-958DFBC26156}"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156217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44B761-D8AE-48AD-943D-B8640A77CB4D}"/>
              </a:ext>
            </a:extLst>
          </p:cNvPr>
          <p:cNvSpPr>
            <a:spLocks noGrp="1"/>
          </p:cNvSpPr>
          <p:nvPr>
            <p:ph type="sldNum" sz="quarter" idx="12"/>
          </p:nvPr>
        </p:nvSpPr>
        <p:spPr/>
        <p:txBody>
          <a:bodyPr/>
          <a:lstStyle/>
          <a:p>
            <a:fld id="{D983F1FA-211D-3044-9E35-958DFBC26156}" type="slidenum">
              <a:rPr lang="en-US" smtClean="0">
                <a:solidFill>
                  <a:prstClr val="white"/>
                </a:solidFill>
              </a:rPr>
              <a:pPr/>
              <a:t>35</a:t>
            </a:fld>
            <a:endParaRPr lang="en-US" dirty="0">
              <a:solidFill>
                <a:prstClr val="white"/>
              </a:solidFill>
            </a:endParaRPr>
          </a:p>
        </p:txBody>
      </p:sp>
      <p:sp>
        <p:nvSpPr>
          <p:cNvPr id="4" name="Title 3">
            <a:extLst>
              <a:ext uri="{FF2B5EF4-FFF2-40B4-BE49-F238E27FC236}">
                <a16:creationId xmlns:a16="http://schemas.microsoft.com/office/drawing/2014/main" id="{2570970B-F8F6-4D92-8F71-27216A007A2B}"/>
              </a:ext>
            </a:extLst>
          </p:cNvPr>
          <p:cNvSpPr>
            <a:spLocks noGrp="1"/>
          </p:cNvSpPr>
          <p:nvPr>
            <p:ph type="title"/>
          </p:nvPr>
        </p:nvSpPr>
        <p:spPr/>
        <p:txBody>
          <a:bodyPr>
            <a:normAutofit fontScale="90000"/>
          </a:bodyPr>
          <a:lstStyle/>
          <a:p>
            <a:r>
              <a:rPr lang="en-US" dirty="0"/>
              <a:t>Internal Controls</a:t>
            </a:r>
          </a:p>
        </p:txBody>
      </p:sp>
      <p:sp>
        <p:nvSpPr>
          <p:cNvPr id="9" name="Content Placeholder 8">
            <a:extLst>
              <a:ext uri="{FF2B5EF4-FFF2-40B4-BE49-F238E27FC236}">
                <a16:creationId xmlns:a16="http://schemas.microsoft.com/office/drawing/2014/main" id="{6A506718-9C1F-4601-83C9-7413EE3277D9}"/>
              </a:ext>
            </a:extLst>
          </p:cNvPr>
          <p:cNvSpPr>
            <a:spLocks noGrp="1"/>
          </p:cNvSpPr>
          <p:nvPr>
            <p:ph idx="1"/>
          </p:nvPr>
        </p:nvSpPr>
        <p:spPr>
          <a:xfrm>
            <a:off x="457200" y="990601"/>
            <a:ext cx="7696200" cy="1219200"/>
          </a:xfrm>
          <a:prstGeom prst="rect">
            <a:avLst/>
          </a:prstGeom>
          <a:solidFill>
            <a:srgbClr val="DBD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ounded Rectangle 4">
            <a:extLst>
              <a:ext uri="{FF2B5EF4-FFF2-40B4-BE49-F238E27FC236}">
                <a16:creationId xmlns:a16="http://schemas.microsoft.com/office/drawing/2014/main" id="{2FEADC81-BD54-420B-A42E-1A4D39BB6FB2}"/>
              </a:ext>
            </a:extLst>
          </p:cNvPr>
          <p:cNvSpPr/>
          <p:nvPr/>
        </p:nvSpPr>
        <p:spPr>
          <a:xfrm>
            <a:off x="462742" y="1001685"/>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5BA2FBC7-0F73-4BCC-9713-8DB898C9CBEE}"/>
              </a:ext>
            </a:extLst>
          </p:cNvPr>
          <p:cNvSpPr/>
          <p:nvPr/>
        </p:nvSpPr>
        <p:spPr>
          <a:xfrm rot="10800000">
            <a:off x="1995446" y="981836"/>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1">
            <a:extLst>
              <a:ext uri="{FF2B5EF4-FFF2-40B4-BE49-F238E27FC236}">
                <a16:creationId xmlns:a16="http://schemas.microsoft.com/office/drawing/2014/main" id="{71A83D7A-EE0B-4D28-92F7-917822B2DDFC}"/>
              </a:ext>
            </a:extLst>
          </p:cNvPr>
          <p:cNvSpPr/>
          <p:nvPr/>
        </p:nvSpPr>
        <p:spPr>
          <a:xfrm rot="10800000">
            <a:off x="3523213" y="161267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1">
            <a:extLst>
              <a:ext uri="{FF2B5EF4-FFF2-40B4-BE49-F238E27FC236}">
                <a16:creationId xmlns:a16="http://schemas.microsoft.com/office/drawing/2014/main" id="{DDBF26FC-4A2A-43BC-B267-3B3936AC4DD7}"/>
              </a:ext>
            </a:extLst>
          </p:cNvPr>
          <p:cNvSpPr/>
          <p:nvPr/>
        </p:nvSpPr>
        <p:spPr>
          <a:xfrm rot="10800000">
            <a:off x="474039" y="162559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1">
            <a:extLst>
              <a:ext uri="{FF2B5EF4-FFF2-40B4-BE49-F238E27FC236}">
                <a16:creationId xmlns:a16="http://schemas.microsoft.com/office/drawing/2014/main" id="{25BDEE37-ACA9-46E5-B07D-0A6EA3EF2DB3}"/>
              </a:ext>
            </a:extLst>
          </p:cNvPr>
          <p:cNvSpPr/>
          <p:nvPr/>
        </p:nvSpPr>
        <p:spPr>
          <a:xfrm rot="10800000">
            <a:off x="6578876" y="976297"/>
            <a:ext cx="158335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1">
            <a:extLst>
              <a:ext uri="{FF2B5EF4-FFF2-40B4-BE49-F238E27FC236}">
                <a16:creationId xmlns:a16="http://schemas.microsoft.com/office/drawing/2014/main" id="{A1A42378-724F-4A0D-8EEA-451B2DC81894}"/>
              </a:ext>
            </a:extLst>
          </p:cNvPr>
          <p:cNvSpPr/>
          <p:nvPr/>
        </p:nvSpPr>
        <p:spPr>
          <a:xfrm rot="10800000">
            <a:off x="5057338" y="1583176"/>
            <a:ext cx="1524001" cy="634987"/>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1">
            <a:extLst>
              <a:ext uri="{FF2B5EF4-FFF2-40B4-BE49-F238E27FC236}">
                <a16:creationId xmlns:a16="http://schemas.microsoft.com/office/drawing/2014/main" id="{AE971DAA-A918-47D7-81AE-CEFB6C265A93}"/>
              </a:ext>
            </a:extLst>
          </p:cNvPr>
          <p:cNvSpPr/>
          <p:nvPr/>
        </p:nvSpPr>
        <p:spPr>
          <a:xfrm rot="10800000">
            <a:off x="3510743" y="976296"/>
            <a:ext cx="1524001" cy="64285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
            <a:extLst>
              <a:ext uri="{FF2B5EF4-FFF2-40B4-BE49-F238E27FC236}">
                <a16:creationId xmlns:a16="http://schemas.microsoft.com/office/drawing/2014/main" id="{39598136-CD53-40D8-B7C1-2BDE63840EE1}"/>
              </a:ext>
            </a:extLst>
          </p:cNvPr>
          <p:cNvSpPr/>
          <p:nvPr/>
        </p:nvSpPr>
        <p:spPr>
          <a:xfrm>
            <a:off x="1998040" y="1612671"/>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ounded Rectangle 4">
            <a:extLst>
              <a:ext uri="{FF2B5EF4-FFF2-40B4-BE49-F238E27FC236}">
                <a16:creationId xmlns:a16="http://schemas.microsoft.com/office/drawing/2014/main" id="{FCF9CFC3-73A0-42C9-9829-F345A6E1F221}"/>
              </a:ext>
            </a:extLst>
          </p:cNvPr>
          <p:cNvSpPr/>
          <p:nvPr/>
        </p:nvSpPr>
        <p:spPr>
          <a:xfrm>
            <a:off x="5054875" y="996143"/>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ounded Rectangle 11">
            <a:extLst>
              <a:ext uri="{FF2B5EF4-FFF2-40B4-BE49-F238E27FC236}">
                <a16:creationId xmlns:a16="http://schemas.microsoft.com/office/drawing/2014/main" id="{F100E8A5-591A-4559-9FA5-C7857D7F153D}"/>
              </a:ext>
            </a:extLst>
          </p:cNvPr>
          <p:cNvSpPr/>
          <p:nvPr/>
        </p:nvSpPr>
        <p:spPr>
          <a:xfrm rot="10800000">
            <a:off x="6594070" y="1606436"/>
            <a:ext cx="157616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33D52FF-7482-4603-9976-5E31BF01154B}"/>
              </a:ext>
            </a:extLst>
          </p:cNvPr>
          <p:cNvSpPr txBox="1"/>
          <p:nvPr/>
        </p:nvSpPr>
        <p:spPr>
          <a:xfrm>
            <a:off x="685801" y="1069982"/>
            <a:ext cx="1066800" cy="369332"/>
          </a:xfrm>
          <a:prstGeom prst="rect">
            <a:avLst/>
          </a:prstGeom>
          <a:noFill/>
        </p:spPr>
        <p:txBody>
          <a:bodyPr wrap="square" rtlCol="0">
            <a:spAutoFit/>
          </a:bodyPr>
          <a:lstStyle/>
          <a:p>
            <a:r>
              <a:rPr lang="en-US" dirty="0"/>
              <a:t>control</a:t>
            </a:r>
          </a:p>
        </p:txBody>
      </p:sp>
      <p:sp>
        <p:nvSpPr>
          <p:cNvPr id="23" name="TextBox 22">
            <a:extLst>
              <a:ext uri="{FF2B5EF4-FFF2-40B4-BE49-F238E27FC236}">
                <a16:creationId xmlns:a16="http://schemas.microsoft.com/office/drawing/2014/main" id="{27D35A29-D206-4A32-BC2D-0AF1803CFFF4}"/>
              </a:ext>
            </a:extLst>
          </p:cNvPr>
          <p:cNvSpPr txBox="1"/>
          <p:nvPr/>
        </p:nvSpPr>
        <p:spPr>
          <a:xfrm>
            <a:off x="2209801" y="1703311"/>
            <a:ext cx="1143000" cy="369332"/>
          </a:xfrm>
          <a:prstGeom prst="rect">
            <a:avLst/>
          </a:prstGeom>
          <a:noFill/>
        </p:spPr>
        <p:txBody>
          <a:bodyPr wrap="square" rtlCol="0">
            <a:spAutoFit/>
          </a:bodyPr>
          <a:lstStyle/>
          <a:p>
            <a:r>
              <a:rPr lang="en-US" dirty="0"/>
              <a:t>control</a:t>
            </a:r>
          </a:p>
        </p:txBody>
      </p:sp>
      <p:sp>
        <p:nvSpPr>
          <p:cNvPr id="24" name="TextBox 23">
            <a:extLst>
              <a:ext uri="{FF2B5EF4-FFF2-40B4-BE49-F238E27FC236}">
                <a16:creationId xmlns:a16="http://schemas.microsoft.com/office/drawing/2014/main" id="{5D6EFD61-3D25-4D93-A356-CCFF4F7E9914}"/>
              </a:ext>
            </a:extLst>
          </p:cNvPr>
          <p:cNvSpPr txBox="1"/>
          <p:nvPr/>
        </p:nvSpPr>
        <p:spPr>
          <a:xfrm>
            <a:off x="5309370" y="1156289"/>
            <a:ext cx="1091430" cy="369332"/>
          </a:xfrm>
          <a:prstGeom prst="rect">
            <a:avLst/>
          </a:prstGeom>
          <a:noFill/>
        </p:spPr>
        <p:txBody>
          <a:bodyPr wrap="square" rtlCol="0">
            <a:spAutoFit/>
          </a:bodyPr>
          <a:lstStyle/>
          <a:p>
            <a:r>
              <a:rPr lang="en-US" dirty="0"/>
              <a:t>control</a:t>
            </a:r>
          </a:p>
        </p:txBody>
      </p:sp>
      <p:pic>
        <p:nvPicPr>
          <p:cNvPr id="25" name="Picture 24">
            <a:extLst>
              <a:ext uri="{FF2B5EF4-FFF2-40B4-BE49-F238E27FC236}">
                <a16:creationId xmlns:a16="http://schemas.microsoft.com/office/drawing/2014/main" id="{AF3F4B90-3233-417E-9568-D68A0B50FAAA}"/>
              </a:ext>
            </a:extLst>
          </p:cNvPr>
          <p:cNvPicPr>
            <a:picLocks noChangeAspect="1"/>
          </p:cNvPicPr>
          <p:nvPr/>
        </p:nvPicPr>
        <p:blipFill>
          <a:blip r:embed="rId4"/>
          <a:stretch>
            <a:fillRect/>
          </a:stretch>
        </p:blipFill>
        <p:spPr>
          <a:xfrm>
            <a:off x="24938" y="2427262"/>
            <a:ext cx="9144000" cy="742715"/>
          </a:xfrm>
          <a:prstGeom prst="rect">
            <a:avLst/>
          </a:prstGeom>
        </p:spPr>
      </p:pic>
      <p:sp>
        <p:nvSpPr>
          <p:cNvPr id="26" name="Rounded Rectangle 41">
            <a:extLst>
              <a:ext uri="{FF2B5EF4-FFF2-40B4-BE49-F238E27FC236}">
                <a16:creationId xmlns:a16="http://schemas.microsoft.com/office/drawing/2014/main" id="{63FABA70-2D5D-4101-8551-BDAB629B2640}"/>
              </a:ext>
            </a:extLst>
          </p:cNvPr>
          <p:cNvSpPr/>
          <p:nvPr/>
        </p:nvSpPr>
        <p:spPr>
          <a:xfrm rot="5400000">
            <a:off x="3059275"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41">
            <a:extLst>
              <a:ext uri="{FF2B5EF4-FFF2-40B4-BE49-F238E27FC236}">
                <a16:creationId xmlns:a16="http://schemas.microsoft.com/office/drawing/2014/main" id="{D37344EC-4F6F-4787-971F-907402FBA4A6}"/>
              </a:ext>
            </a:extLst>
          </p:cNvPr>
          <p:cNvSpPr/>
          <p:nvPr/>
        </p:nvSpPr>
        <p:spPr>
          <a:xfrm rot="5400000">
            <a:off x="870327"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41">
            <a:extLst>
              <a:ext uri="{FF2B5EF4-FFF2-40B4-BE49-F238E27FC236}">
                <a16:creationId xmlns:a16="http://schemas.microsoft.com/office/drawing/2014/main" id="{3B110C5B-29CC-48FD-A2E0-1D0968A19C3D}"/>
              </a:ext>
            </a:extLst>
          </p:cNvPr>
          <p:cNvSpPr/>
          <p:nvPr/>
        </p:nvSpPr>
        <p:spPr>
          <a:xfrm rot="5400000">
            <a:off x="849252" y="3803660"/>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41">
            <a:extLst>
              <a:ext uri="{FF2B5EF4-FFF2-40B4-BE49-F238E27FC236}">
                <a16:creationId xmlns:a16="http://schemas.microsoft.com/office/drawing/2014/main" id="{2E4DDF24-7FD5-4E42-858F-C6298BA63F1F}"/>
              </a:ext>
            </a:extLst>
          </p:cNvPr>
          <p:cNvSpPr/>
          <p:nvPr/>
        </p:nvSpPr>
        <p:spPr>
          <a:xfrm rot="5400000">
            <a:off x="3031321" y="3795104"/>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41">
            <a:extLst>
              <a:ext uri="{FF2B5EF4-FFF2-40B4-BE49-F238E27FC236}">
                <a16:creationId xmlns:a16="http://schemas.microsoft.com/office/drawing/2014/main" id="{520C61D7-D046-4FE3-868B-9141665BC882}"/>
              </a:ext>
            </a:extLst>
          </p:cNvPr>
          <p:cNvSpPr/>
          <p:nvPr/>
        </p:nvSpPr>
        <p:spPr>
          <a:xfrm rot="5400000">
            <a:off x="5219274" y="3706197"/>
            <a:ext cx="827601" cy="192199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41">
            <a:extLst>
              <a:ext uri="{FF2B5EF4-FFF2-40B4-BE49-F238E27FC236}">
                <a16:creationId xmlns:a16="http://schemas.microsoft.com/office/drawing/2014/main" id="{9E8A9671-7C0C-4F27-A6C1-C856F4C48AD3}"/>
              </a:ext>
            </a:extLst>
          </p:cNvPr>
          <p:cNvSpPr/>
          <p:nvPr/>
        </p:nvSpPr>
        <p:spPr>
          <a:xfrm>
            <a:off x="4704413" y="5274825"/>
            <a:ext cx="1921992" cy="754347"/>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41">
            <a:extLst>
              <a:ext uri="{FF2B5EF4-FFF2-40B4-BE49-F238E27FC236}">
                <a16:creationId xmlns:a16="http://schemas.microsoft.com/office/drawing/2014/main" id="{86948EA5-7F67-496C-9DAF-9ED62CD5C78B}"/>
              </a:ext>
            </a:extLst>
          </p:cNvPr>
          <p:cNvSpPr/>
          <p:nvPr/>
        </p:nvSpPr>
        <p:spPr>
          <a:xfrm rot="5400000">
            <a:off x="1890026" y="2792063"/>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3" name="Rounded Rectangle 41">
            <a:extLst>
              <a:ext uri="{FF2B5EF4-FFF2-40B4-BE49-F238E27FC236}">
                <a16:creationId xmlns:a16="http://schemas.microsoft.com/office/drawing/2014/main" id="{A41802F3-8B38-4DBB-92EF-87C9281592F7}"/>
              </a:ext>
            </a:extLst>
          </p:cNvPr>
          <p:cNvSpPr/>
          <p:nvPr/>
        </p:nvSpPr>
        <p:spPr>
          <a:xfrm rot="5400000">
            <a:off x="4120911" y="2782598"/>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4" name="Rounded Rectangle 41">
            <a:extLst>
              <a:ext uri="{FF2B5EF4-FFF2-40B4-BE49-F238E27FC236}">
                <a16:creationId xmlns:a16="http://schemas.microsoft.com/office/drawing/2014/main" id="{1C19A0FB-46B0-4497-863B-36E041CEEE0E}"/>
              </a:ext>
            </a:extLst>
          </p:cNvPr>
          <p:cNvSpPr/>
          <p:nvPr/>
        </p:nvSpPr>
        <p:spPr>
          <a:xfrm rot="5400000">
            <a:off x="6512714" y="2783508"/>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35" name="Rounded Rectangle 41">
            <a:extLst>
              <a:ext uri="{FF2B5EF4-FFF2-40B4-BE49-F238E27FC236}">
                <a16:creationId xmlns:a16="http://schemas.microsoft.com/office/drawing/2014/main" id="{030F77BE-FF68-457F-B9CE-366682A5065C}"/>
              </a:ext>
            </a:extLst>
          </p:cNvPr>
          <p:cNvSpPr/>
          <p:nvPr/>
        </p:nvSpPr>
        <p:spPr>
          <a:xfrm>
            <a:off x="6926516" y="5274825"/>
            <a:ext cx="1921992" cy="71137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Rounded Rectangle 41">
            <a:extLst>
              <a:ext uri="{FF2B5EF4-FFF2-40B4-BE49-F238E27FC236}">
                <a16:creationId xmlns:a16="http://schemas.microsoft.com/office/drawing/2014/main" id="{D568C11C-E87B-4FB2-B275-D731267A77E4}"/>
              </a:ext>
            </a:extLst>
          </p:cNvPr>
          <p:cNvSpPr/>
          <p:nvPr/>
        </p:nvSpPr>
        <p:spPr>
          <a:xfrm rot="5400000">
            <a:off x="7473710" y="3694360"/>
            <a:ext cx="827601" cy="1921991"/>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Tree>
    <p:extLst>
      <p:ext uri="{BB962C8B-B14F-4D97-AF65-F5344CB8AC3E}">
        <p14:creationId xmlns:p14="http://schemas.microsoft.com/office/powerpoint/2010/main" val="23510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944B761-D8AE-48AD-943D-B8640A77CB4D}"/>
              </a:ext>
            </a:extLst>
          </p:cNvPr>
          <p:cNvSpPr>
            <a:spLocks noGrp="1"/>
          </p:cNvSpPr>
          <p:nvPr>
            <p:ph type="sldNum" sz="quarter" idx="12"/>
          </p:nvPr>
        </p:nvSpPr>
        <p:spPr/>
        <p:txBody>
          <a:bodyPr/>
          <a:lstStyle/>
          <a:p>
            <a:fld id="{D983F1FA-211D-3044-9E35-958DFBC26156}" type="slidenum">
              <a:rPr lang="en-US" smtClean="0">
                <a:solidFill>
                  <a:prstClr val="white"/>
                </a:solidFill>
              </a:rPr>
              <a:pPr/>
              <a:t>36</a:t>
            </a:fld>
            <a:endParaRPr lang="en-US" dirty="0">
              <a:solidFill>
                <a:prstClr val="white"/>
              </a:solidFill>
            </a:endParaRPr>
          </a:p>
        </p:txBody>
      </p:sp>
      <p:sp>
        <p:nvSpPr>
          <p:cNvPr id="4" name="Title 3">
            <a:extLst>
              <a:ext uri="{FF2B5EF4-FFF2-40B4-BE49-F238E27FC236}">
                <a16:creationId xmlns:a16="http://schemas.microsoft.com/office/drawing/2014/main" id="{2570970B-F8F6-4D92-8F71-27216A007A2B}"/>
              </a:ext>
            </a:extLst>
          </p:cNvPr>
          <p:cNvSpPr>
            <a:spLocks noGrp="1"/>
          </p:cNvSpPr>
          <p:nvPr>
            <p:ph type="title"/>
          </p:nvPr>
        </p:nvSpPr>
        <p:spPr/>
        <p:txBody>
          <a:bodyPr>
            <a:normAutofit fontScale="90000"/>
          </a:bodyPr>
          <a:lstStyle/>
          <a:p>
            <a:r>
              <a:rPr lang="en-US" dirty="0"/>
              <a:t>Internal Controls</a:t>
            </a:r>
          </a:p>
        </p:txBody>
      </p:sp>
      <p:sp>
        <p:nvSpPr>
          <p:cNvPr id="9" name="Content Placeholder 8">
            <a:extLst>
              <a:ext uri="{FF2B5EF4-FFF2-40B4-BE49-F238E27FC236}">
                <a16:creationId xmlns:a16="http://schemas.microsoft.com/office/drawing/2014/main" id="{6A506718-9C1F-4601-83C9-7413EE3277D9}"/>
              </a:ext>
            </a:extLst>
          </p:cNvPr>
          <p:cNvSpPr>
            <a:spLocks noGrp="1"/>
          </p:cNvSpPr>
          <p:nvPr>
            <p:ph idx="1"/>
          </p:nvPr>
        </p:nvSpPr>
        <p:spPr>
          <a:xfrm>
            <a:off x="457200" y="990601"/>
            <a:ext cx="7696200" cy="1219200"/>
          </a:xfrm>
          <a:prstGeom prst="rect">
            <a:avLst/>
          </a:prstGeom>
          <a:solidFill>
            <a:srgbClr val="DBD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ounded Rectangle 4">
            <a:extLst>
              <a:ext uri="{FF2B5EF4-FFF2-40B4-BE49-F238E27FC236}">
                <a16:creationId xmlns:a16="http://schemas.microsoft.com/office/drawing/2014/main" id="{2FEADC81-BD54-420B-A42E-1A4D39BB6FB2}"/>
              </a:ext>
            </a:extLst>
          </p:cNvPr>
          <p:cNvSpPr/>
          <p:nvPr/>
        </p:nvSpPr>
        <p:spPr>
          <a:xfrm>
            <a:off x="462742" y="1001685"/>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5BA2FBC7-0F73-4BCC-9713-8DB898C9CBEE}"/>
              </a:ext>
            </a:extLst>
          </p:cNvPr>
          <p:cNvSpPr/>
          <p:nvPr/>
        </p:nvSpPr>
        <p:spPr>
          <a:xfrm rot="10800000">
            <a:off x="1995446" y="981836"/>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1">
            <a:extLst>
              <a:ext uri="{FF2B5EF4-FFF2-40B4-BE49-F238E27FC236}">
                <a16:creationId xmlns:a16="http://schemas.microsoft.com/office/drawing/2014/main" id="{71A83D7A-EE0B-4D28-92F7-917822B2DDFC}"/>
              </a:ext>
            </a:extLst>
          </p:cNvPr>
          <p:cNvSpPr/>
          <p:nvPr/>
        </p:nvSpPr>
        <p:spPr>
          <a:xfrm rot="10800000">
            <a:off x="3523213" y="161267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1">
            <a:extLst>
              <a:ext uri="{FF2B5EF4-FFF2-40B4-BE49-F238E27FC236}">
                <a16:creationId xmlns:a16="http://schemas.microsoft.com/office/drawing/2014/main" id="{DDBF26FC-4A2A-43BC-B267-3B3936AC4DD7}"/>
              </a:ext>
            </a:extLst>
          </p:cNvPr>
          <p:cNvSpPr/>
          <p:nvPr/>
        </p:nvSpPr>
        <p:spPr>
          <a:xfrm rot="10800000">
            <a:off x="474039" y="1625591"/>
            <a:ext cx="1524001"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1">
            <a:extLst>
              <a:ext uri="{FF2B5EF4-FFF2-40B4-BE49-F238E27FC236}">
                <a16:creationId xmlns:a16="http://schemas.microsoft.com/office/drawing/2014/main" id="{25BDEE37-ACA9-46E5-B07D-0A6EA3EF2DB3}"/>
              </a:ext>
            </a:extLst>
          </p:cNvPr>
          <p:cNvSpPr/>
          <p:nvPr/>
        </p:nvSpPr>
        <p:spPr>
          <a:xfrm rot="10800000">
            <a:off x="6578876" y="976297"/>
            <a:ext cx="158335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1">
            <a:extLst>
              <a:ext uri="{FF2B5EF4-FFF2-40B4-BE49-F238E27FC236}">
                <a16:creationId xmlns:a16="http://schemas.microsoft.com/office/drawing/2014/main" id="{A1A42378-724F-4A0D-8EEA-451B2DC81894}"/>
              </a:ext>
            </a:extLst>
          </p:cNvPr>
          <p:cNvSpPr/>
          <p:nvPr/>
        </p:nvSpPr>
        <p:spPr>
          <a:xfrm rot="10800000">
            <a:off x="5057338" y="1583176"/>
            <a:ext cx="1524001" cy="634987"/>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1">
            <a:extLst>
              <a:ext uri="{FF2B5EF4-FFF2-40B4-BE49-F238E27FC236}">
                <a16:creationId xmlns:a16="http://schemas.microsoft.com/office/drawing/2014/main" id="{AE971DAA-A918-47D7-81AE-CEFB6C265A93}"/>
              </a:ext>
            </a:extLst>
          </p:cNvPr>
          <p:cNvSpPr/>
          <p:nvPr/>
        </p:nvSpPr>
        <p:spPr>
          <a:xfrm rot="10800000">
            <a:off x="3510743" y="976296"/>
            <a:ext cx="1524001" cy="64285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4">
            <a:extLst>
              <a:ext uri="{FF2B5EF4-FFF2-40B4-BE49-F238E27FC236}">
                <a16:creationId xmlns:a16="http://schemas.microsoft.com/office/drawing/2014/main" id="{39598136-CD53-40D8-B7C1-2BDE63840EE1}"/>
              </a:ext>
            </a:extLst>
          </p:cNvPr>
          <p:cNvSpPr/>
          <p:nvPr/>
        </p:nvSpPr>
        <p:spPr>
          <a:xfrm>
            <a:off x="1998040" y="1612671"/>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Rounded Rectangle 4">
            <a:extLst>
              <a:ext uri="{FF2B5EF4-FFF2-40B4-BE49-F238E27FC236}">
                <a16:creationId xmlns:a16="http://schemas.microsoft.com/office/drawing/2014/main" id="{FCF9CFC3-73A0-42C9-9829-F345A6E1F221}"/>
              </a:ext>
            </a:extLst>
          </p:cNvPr>
          <p:cNvSpPr/>
          <p:nvPr/>
        </p:nvSpPr>
        <p:spPr>
          <a:xfrm>
            <a:off x="5054875" y="996143"/>
            <a:ext cx="1524001" cy="609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Rounded Rectangle 11">
            <a:extLst>
              <a:ext uri="{FF2B5EF4-FFF2-40B4-BE49-F238E27FC236}">
                <a16:creationId xmlns:a16="http://schemas.microsoft.com/office/drawing/2014/main" id="{F100E8A5-591A-4559-9FA5-C7857D7F153D}"/>
              </a:ext>
            </a:extLst>
          </p:cNvPr>
          <p:cNvSpPr/>
          <p:nvPr/>
        </p:nvSpPr>
        <p:spPr>
          <a:xfrm rot="10800000">
            <a:off x="6594070" y="1606436"/>
            <a:ext cx="1576167" cy="609600"/>
          </a:xfrm>
          <a:prstGeom prst="roundRect">
            <a:avLst/>
          </a:prstGeom>
          <a:blipFill>
            <a:blip r:embed="rId3"/>
            <a:tile tx="0" ty="0" sx="100000" sy="100000" flip="none" algn="tl"/>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533D52FF-7482-4603-9976-5E31BF01154B}"/>
              </a:ext>
            </a:extLst>
          </p:cNvPr>
          <p:cNvSpPr txBox="1"/>
          <p:nvPr/>
        </p:nvSpPr>
        <p:spPr>
          <a:xfrm>
            <a:off x="685801" y="1069982"/>
            <a:ext cx="1066800" cy="369332"/>
          </a:xfrm>
          <a:prstGeom prst="rect">
            <a:avLst/>
          </a:prstGeom>
          <a:noFill/>
        </p:spPr>
        <p:txBody>
          <a:bodyPr wrap="square" rtlCol="0">
            <a:spAutoFit/>
          </a:bodyPr>
          <a:lstStyle/>
          <a:p>
            <a:r>
              <a:rPr lang="en-US" dirty="0"/>
              <a:t>control</a:t>
            </a:r>
          </a:p>
        </p:txBody>
      </p:sp>
      <p:sp>
        <p:nvSpPr>
          <p:cNvPr id="23" name="TextBox 22">
            <a:extLst>
              <a:ext uri="{FF2B5EF4-FFF2-40B4-BE49-F238E27FC236}">
                <a16:creationId xmlns:a16="http://schemas.microsoft.com/office/drawing/2014/main" id="{27D35A29-D206-4A32-BC2D-0AF1803CFFF4}"/>
              </a:ext>
            </a:extLst>
          </p:cNvPr>
          <p:cNvSpPr txBox="1"/>
          <p:nvPr/>
        </p:nvSpPr>
        <p:spPr>
          <a:xfrm>
            <a:off x="2209801" y="1703311"/>
            <a:ext cx="1143000" cy="369332"/>
          </a:xfrm>
          <a:prstGeom prst="rect">
            <a:avLst/>
          </a:prstGeom>
          <a:noFill/>
        </p:spPr>
        <p:txBody>
          <a:bodyPr wrap="square" rtlCol="0">
            <a:spAutoFit/>
          </a:bodyPr>
          <a:lstStyle/>
          <a:p>
            <a:r>
              <a:rPr lang="en-US" dirty="0"/>
              <a:t>control</a:t>
            </a:r>
          </a:p>
        </p:txBody>
      </p:sp>
      <p:sp>
        <p:nvSpPr>
          <p:cNvPr id="24" name="TextBox 23">
            <a:extLst>
              <a:ext uri="{FF2B5EF4-FFF2-40B4-BE49-F238E27FC236}">
                <a16:creationId xmlns:a16="http://schemas.microsoft.com/office/drawing/2014/main" id="{5D6EFD61-3D25-4D93-A356-CCFF4F7E9914}"/>
              </a:ext>
            </a:extLst>
          </p:cNvPr>
          <p:cNvSpPr txBox="1"/>
          <p:nvPr/>
        </p:nvSpPr>
        <p:spPr>
          <a:xfrm>
            <a:off x="5309370" y="1156289"/>
            <a:ext cx="1091430" cy="369332"/>
          </a:xfrm>
          <a:prstGeom prst="rect">
            <a:avLst/>
          </a:prstGeom>
          <a:noFill/>
        </p:spPr>
        <p:txBody>
          <a:bodyPr wrap="square" rtlCol="0">
            <a:spAutoFit/>
          </a:bodyPr>
          <a:lstStyle/>
          <a:p>
            <a:r>
              <a:rPr lang="en-US" dirty="0"/>
              <a:t>control</a:t>
            </a:r>
          </a:p>
        </p:txBody>
      </p:sp>
      <p:pic>
        <p:nvPicPr>
          <p:cNvPr id="25" name="Picture 24">
            <a:extLst>
              <a:ext uri="{FF2B5EF4-FFF2-40B4-BE49-F238E27FC236}">
                <a16:creationId xmlns:a16="http://schemas.microsoft.com/office/drawing/2014/main" id="{AF3F4B90-3233-417E-9568-D68A0B50FAAA}"/>
              </a:ext>
            </a:extLst>
          </p:cNvPr>
          <p:cNvPicPr>
            <a:picLocks noChangeAspect="1"/>
          </p:cNvPicPr>
          <p:nvPr/>
        </p:nvPicPr>
        <p:blipFill>
          <a:blip r:embed="rId4"/>
          <a:stretch>
            <a:fillRect/>
          </a:stretch>
        </p:blipFill>
        <p:spPr>
          <a:xfrm>
            <a:off x="24938" y="2427262"/>
            <a:ext cx="9144000" cy="742715"/>
          </a:xfrm>
          <a:prstGeom prst="rect">
            <a:avLst/>
          </a:prstGeom>
        </p:spPr>
      </p:pic>
      <p:sp>
        <p:nvSpPr>
          <p:cNvPr id="26" name="Rounded Rectangle 41">
            <a:extLst>
              <a:ext uri="{FF2B5EF4-FFF2-40B4-BE49-F238E27FC236}">
                <a16:creationId xmlns:a16="http://schemas.microsoft.com/office/drawing/2014/main" id="{63FABA70-2D5D-4101-8551-BDAB629B2640}"/>
              </a:ext>
            </a:extLst>
          </p:cNvPr>
          <p:cNvSpPr/>
          <p:nvPr/>
        </p:nvSpPr>
        <p:spPr>
          <a:xfrm rot="5400000">
            <a:off x="3059275"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41">
            <a:extLst>
              <a:ext uri="{FF2B5EF4-FFF2-40B4-BE49-F238E27FC236}">
                <a16:creationId xmlns:a16="http://schemas.microsoft.com/office/drawing/2014/main" id="{D37344EC-4F6F-4787-971F-907402FBA4A6}"/>
              </a:ext>
            </a:extLst>
          </p:cNvPr>
          <p:cNvSpPr/>
          <p:nvPr/>
        </p:nvSpPr>
        <p:spPr>
          <a:xfrm rot="5400000">
            <a:off x="870327" y="4806702"/>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41">
            <a:extLst>
              <a:ext uri="{FF2B5EF4-FFF2-40B4-BE49-F238E27FC236}">
                <a16:creationId xmlns:a16="http://schemas.microsoft.com/office/drawing/2014/main" id="{3B110C5B-29CC-48FD-A2E0-1D0968A19C3D}"/>
              </a:ext>
            </a:extLst>
          </p:cNvPr>
          <p:cNvSpPr/>
          <p:nvPr/>
        </p:nvSpPr>
        <p:spPr>
          <a:xfrm rot="5400000">
            <a:off x="849252" y="3803660"/>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41">
            <a:extLst>
              <a:ext uri="{FF2B5EF4-FFF2-40B4-BE49-F238E27FC236}">
                <a16:creationId xmlns:a16="http://schemas.microsoft.com/office/drawing/2014/main" id="{2E4DDF24-7FD5-4E42-858F-C6298BA63F1F}"/>
              </a:ext>
            </a:extLst>
          </p:cNvPr>
          <p:cNvSpPr/>
          <p:nvPr/>
        </p:nvSpPr>
        <p:spPr>
          <a:xfrm rot="5400000">
            <a:off x="3031321" y="3795104"/>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41">
            <a:extLst>
              <a:ext uri="{FF2B5EF4-FFF2-40B4-BE49-F238E27FC236}">
                <a16:creationId xmlns:a16="http://schemas.microsoft.com/office/drawing/2014/main" id="{520C61D7-D046-4FE3-868B-9141665BC882}"/>
              </a:ext>
            </a:extLst>
          </p:cNvPr>
          <p:cNvSpPr/>
          <p:nvPr/>
        </p:nvSpPr>
        <p:spPr>
          <a:xfrm rot="5400000">
            <a:off x="5219274" y="3706197"/>
            <a:ext cx="827601" cy="192199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41">
            <a:extLst>
              <a:ext uri="{FF2B5EF4-FFF2-40B4-BE49-F238E27FC236}">
                <a16:creationId xmlns:a16="http://schemas.microsoft.com/office/drawing/2014/main" id="{9E8A9671-7C0C-4F27-A6C1-C856F4C48AD3}"/>
              </a:ext>
            </a:extLst>
          </p:cNvPr>
          <p:cNvSpPr/>
          <p:nvPr/>
        </p:nvSpPr>
        <p:spPr>
          <a:xfrm>
            <a:off x="4704413" y="5274825"/>
            <a:ext cx="1921992" cy="754347"/>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rPr>
              <a:t>Management Approvals</a:t>
            </a:r>
            <a:endParaRPr lang="en-US" dirty="0"/>
          </a:p>
        </p:txBody>
      </p:sp>
      <p:sp>
        <p:nvSpPr>
          <p:cNvPr id="32" name="Rounded Rectangle 41">
            <a:extLst>
              <a:ext uri="{FF2B5EF4-FFF2-40B4-BE49-F238E27FC236}">
                <a16:creationId xmlns:a16="http://schemas.microsoft.com/office/drawing/2014/main" id="{86948EA5-7F67-496C-9DAF-9ED62CD5C78B}"/>
              </a:ext>
            </a:extLst>
          </p:cNvPr>
          <p:cNvSpPr/>
          <p:nvPr/>
        </p:nvSpPr>
        <p:spPr>
          <a:xfrm rot="5400000">
            <a:off x="1890026" y="2792063"/>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3" name="Rounded Rectangle 41">
            <a:extLst>
              <a:ext uri="{FF2B5EF4-FFF2-40B4-BE49-F238E27FC236}">
                <a16:creationId xmlns:a16="http://schemas.microsoft.com/office/drawing/2014/main" id="{A41802F3-8B38-4DBB-92EF-87C9281592F7}"/>
              </a:ext>
            </a:extLst>
          </p:cNvPr>
          <p:cNvSpPr/>
          <p:nvPr/>
        </p:nvSpPr>
        <p:spPr>
          <a:xfrm rot="5400000">
            <a:off x="4120911" y="2782598"/>
            <a:ext cx="827601" cy="1720358"/>
          </a:xfrm>
          <a:prstGeom prst="roundRect">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endParaRPr>
          </a:p>
        </p:txBody>
      </p:sp>
      <p:sp>
        <p:nvSpPr>
          <p:cNvPr id="34" name="Rounded Rectangle 41">
            <a:extLst>
              <a:ext uri="{FF2B5EF4-FFF2-40B4-BE49-F238E27FC236}">
                <a16:creationId xmlns:a16="http://schemas.microsoft.com/office/drawing/2014/main" id="{1C19A0FB-46B0-4497-863B-36E041CEEE0E}"/>
              </a:ext>
            </a:extLst>
          </p:cNvPr>
          <p:cNvSpPr/>
          <p:nvPr/>
        </p:nvSpPr>
        <p:spPr>
          <a:xfrm rot="5400000">
            <a:off x="6512714" y="2783508"/>
            <a:ext cx="827601" cy="1720358"/>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35" name="Rounded Rectangle 41">
            <a:extLst>
              <a:ext uri="{FF2B5EF4-FFF2-40B4-BE49-F238E27FC236}">
                <a16:creationId xmlns:a16="http://schemas.microsoft.com/office/drawing/2014/main" id="{030F77BE-FF68-457F-B9CE-366682A5065C}"/>
              </a:ext>
            </a:extLst>
          </p:cNvPr>
          <p:cNvSpPr/>
          <p:nvPr/>
        </p:nvSpPr>
        <p:spPr>
          <a:xfrm>
            <a:off x="6926516" y="5274825"/>
            <a:ext cx="1921992" cy="711370"/>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Security Scans</a:t>
            </a:r>
          </a:p>
        </p:txBody>
      </p:sp>
      <p:sp>
        <p:nvSpPr>
          <p:cNvPr id="36" name="TextBox 35">
            <a:extLst>
              <a:ext uri="{FF2B5EF4-FFF2-40B4-BE49-F238E27FC236}">
                <a16:creationId xmlns:a16="http://schemas.microsoft.com/office/drawing/2014/main" id="{26F6A34F-7101-4621-8287-AC19BEE84588}"/>
              </a:ext>
            </a:extLst>
          </p:cNvPr>
          <p:cNvSpPr txBox="1"/>
          <p:nvPr/>
        </p:nvSpPr>
        <p:spPr>
          <a:xfrm>
            <a:off x="1447801" y="3207050"/>
            <a:ext cx="1745148" cy="923330"/>
          </a:xfrm>
          <a:prstGeom prst="rect">
            <a:avLst/>
          </a:prstGeom>
          <a:noFill/>
        </p:spPr>
        <p:txBody>
          <a:bodyPr wrap="square" rtlCol="0">
            <a:spAutoFit/>
          </a:bodyPr>
          <a:lstStyle/>
          <a:p>
            <a:r>
              <a:rPr lang="en-US" dirty="0"/>
              <a:t>Program Management Reviews</a:t>
            </a:r>
          </a:p>
        </p:txBody>
      </p:sp>
      <p:sp>
        <p:nvSpPr>
          <p:cNvPr id="37" name="TextBox 36">
            <a:extLst>
              <a:ext uri="{FF2B5EF4-FFF2-40B4-BE49-F238E27FC236}">
                <a16:creationId xmlns:a16="http://schemas.microsoft.com/office/drawing/2014/main" id="{B5CD9D4C-AAAC-4597-854C-4899F94FE03E}"/>
              </a:ext>
            </a:extLst>
          </p:cNvPr>
          <p:cNvSpPr txBox="1"/>
          <p:nvPr/>
        </p:nvSpPr>
        <p:spPr>
          <a:xfrm>
            <a:off x="3674533" y="3429000"/>
            <a:ext cx="1507066" cy="369332"/>
          </a:xfrm>
          <a:prstGeom prst="rect">
            <a:avLst/>
          </a:prstGeom>
          <a:noFill/>
        </p:spPr>
        <p:txBody>
          <a:bodyPr wrap="square" rtlCol="0">
            <a:spAutoFit/>
          </a:bodyPr>
          <a:lstStyle/>
          <a:p>
            <a:r>
              <a:rPr lang="en-US" dirty="0"/>
              <a:t>    Passwords</a:t>
            </a:r>
          </a:p>
        </p:txBody>
      </p:sp>
      <p:sp>
        <p:nvSpPr>
          <p:cNvPr id="38" name="TextBox 37">
            <a:extLst>
              <a:ext uri="{FF2B5EF4-FFF2-40B4-BE49-F238E27FC236}">
                <a16:creationId xmlns:a16="http://schemas.microsoft.com/office/drawing/2014/main" id="{7CBBC9D1-B56C-4FD2-A15B-0099DAD3B93C}"/>
              </a:ext>
            </a:extLst>
          </p:cNvPr>
          <p:cNvSpPr txBox="1"/>
          <p:nvPr/>
        </p:nvSpPr>
        <p:spPr>
          <a:xfrm>
            <a:off x="6491295" y="3339623"/>
            <a:ext cx="1295399" cy="646331"/>
          </a:xfrm>
          <a:prstGeom prst="rect">
            <a:avLst/>
          </a:prstGeom>
          <a:noFill/>
        </p:spPr>
        <p:txBody>
          <a:bodyPr wrap="square" rtlCol="0">
            <a:spAutoFit/>
          </a:bodyPr>
          <a:lstStyle/>
          <a:p>
            <a:r>
              <a:rPr lang="en-US" dirty="0"/>
              <a:t>Business Rules</a:t>
            </a:r>
          </a:p>
        </p:txBody>
      </p:sp>
      <p:sp>
        <p:nvSpPr>
          <p:cNvPr id="39" name="TextBox 38">
            <a:extLst>
              <a:ext uri="{FF2B5EF4-FFF2-40B4-BE49-F238E27FC236}">
                <a16:creationId xmlns:a16="http://schemas.microsoft.com/office/drawing/2014/main" id="{2DA6A62D-5B5D-40EE-A16B-69F49EC3A2FA}"/>
              </a:ext>
            </a:extLst>
          </p:cNvPr>
          <p:cNvSpPr txBox="1"/>
          <p:nvPr/>
        </p:nvSpPr>
        <p:spPr>
          <a:xfrm>
            <a:off x="606713" y="4482526"/>
            <a:ext cx="1645784" cy="369332"/>
          </a:xfrm>
          <a:prstGeom prst="rect">
            <a:avLst/>
          </a:prstGeom>
          <a:noFill/>
        </p:spPr>
        <p:txBody>
          <a:bodyPr wrap="square" rtlCol="0">
            <a:spAutoFit/>
          </a:bodyPr>
          <a:lstStyle/>
          <a:p>
            <a:r>
              <a:rPr lang="en-US" dirty="0"/>
              <a:t>Interviews</a:t>
            </a:r>
          </a:p>
        </p:txBody>
      </p:sp>
      <p:sp>
        <p:nvSpPr>
          <p:cNvPr id="40" name="TextBox 39">
            <a:extLst>
              <a:ext uri="{FF2B5EF4-FFF2-40B4-BE49-F238E27FC236}">
                <a16:creationId xmlns:a16="http://schemas.microsoft.com/office/drawing/2014/main" id="{A3A4CD8E-20CA-472B-ACBD-A097F5A7EEA2}"/>
              </a:ext>
            </a:extLst>
          </p:cNvPr>
          <p:cNvSpPr txBox="1"/>
          <p:nvPr/>
        </p:nvSpPr>
        <p:spPr>
          <a:xfrm>
            <a:off x="2781301" y="4334683"/>
            <a:ext cx="1295399" cy="646331"/>
          </a:xfrm>
          <a:prstGeom prst="rect">
            <a:avLst/>
          </a:prstGeom>
          <a:noFill/>
        </p:spPr>
        <p:txBody>
          <a:bodyPr wrap="square" rtlCol="0">
            <a:spAutoFit/>
          </a:bodyPr>
          <a:lstStyle/>
          <a:p>
            <a:r>
              <a:rPr lang="en-US" dirty="0"/>
              <a:t>Checks and   Balances                               </a:t>
            </a:r>
          </a:p>
        </p:txBody>
      </p:sp>
      <p:sp>
        <p:nvSpPr>
          <p:cNvPr id="41" name="TextBox 40">
            <a:extLst>
              <a:ext uri="{FF2B5EF4-FFF2-40B4-BE49-F238E27FC236}">
                <a16:creationId xmlns:a16="http://schemas.microsoft.com/office/drawing/2014/main" id="{9D5637F7-339A-4AF3-B10C-74866D417739}"/>
              </a:ext>
            </a:extLst>
          </p:cNvPr>
          <p:cNvSpPr txBox="1"/>
          <p:nvPr/>
        </p:nvSpPr>
        <p:spPr>
          <a:xfrm>
            <a:off x="4823626" y="4464482"/>
            <a:ext cx="1683565" cy="369332"/>
          </a:xfrm>
          <a:prstGeom prst="rect">
            <a:avLst/>
          </a:prstGeom>
          <a:noFill/>
        </p:spPr>
        <p:txBody>
          <a:bodyPr wrap="square" rtlCol="0">
            <a:spAutoFit/>
          </a:bodyPr>
          <a:lstStyle/>
          <a:p>
            <a:r>
              <a:rPr lang="en-US" dirty="0"/>
              <a:t>System testing </a:t>
            </a:r>
          </a:p>
        </p:txBody>
      </p:sp>
      <p:sp>
        <p:nvSpPr>
          <p:cNvPr id="42" name="TextBox 41">
            <a:extLst>
              <a:ext uri="{FF2B5EF4-FFF2-40B4-BE49-F238E27FC236}">
                <a16:creationId xmlns:a16="http://schemas.microsoft.com/office/drawing/2014/main" id="{5FF620EB-1630-41CA-A9C3-D980A213E59B}"/>
              </a:ext>
            </a:extLst>
          </p:cNvPr>
          <p:cNvSpPr txBox="1"/>
          <p:nvPr/>
        </p:nvSpPr>
        <p:spPr>
          <a:xfrm>
            <a:off x="657773" y="5488237"/>
            <a:ext cx="1067985" cy="369332"/>
          </a:xfrm>
          <a:prstGeom prst="rect">
            <a:avLst/>
          </a:prstGeom>
          <a:noFill/>
        </p:spPr>
        <p:txBody>
          <a:bodyPr wrap="none" rtlCol="0">
            <a:spAutoFit/>
          </a:bodyPr>
          <a:lstStyle/>
          <a:p>
            <a:r>
              <a:rPr lang="en-US" dirty="0"/>
              <a:t>PIV Cards</a:t>
            </a:r>
          </a:p>
        </p:txBody>
      </p:sp>
      <p:sp>
        <p:nvSpPr>
          <p:cNvPr id="43" name="TextBox 42">
            <a:extLst>
              <a:ext uri="{FF2B5EF4-FFF2-40B4-BE49-F238E27FC236}">
                <a16:creationId xmlns:a16="http://schemas.microsoft.com/office/drawing/2014/main" id="{91FBB546-3E6A-4D50-BA39-118B817AF986}"/>
              </a:ext>
            </a:extLst>
          </p:cNvPr>
          <p:cNvSpPr txBox="1"/>
          <p:nvPr/>
        </p:nvSpPr>
        <p:spPr>
          <a:xfrm flipH="1">
            <a:off x="2936525" y="5381824"/>
            <a:ext cx="1165844" cy="646331"/>
          </a:xfrm>
          <a:prstGeom prst="rect">
            <a:avLst/>
          </a:prstGeom>
          <a:noFill/>
        </p:spPr>
        <p:txBody>
          <a:bodyPr wrap="square" rtlCol="0">
            <a:spAutoFit/>
          </a:bodyPr>
          <a:lstStyle/>
          <a:p>
            <a:r>
              <a:rPr lang="en-US" dirty="0"/>
              <a:t>Quality Reviews</a:t>
            </a:r>
          </a:p>
        </p:txBody>
      </p:sp>
      <p:sp>
        <p:nvSpPr>
          <p:cNvPr id="44" name="Rounded Rectangle 41">
            <a:extLst>
              <a:ext uri="{FF2B5EF4-FFF2-40B4-BE49-F238E27FC236}">
                <a16:creationId xmlns:a16="http://schemas.microsoft.com/office/drawing/2014/main" id="{D568C11C-E87B-4FB2-B275-D731267A77E4}"/>
              </a:ext>
            </a:extLst>
          </p:cNvPr>
          <p:cNvSpPr/>
          <p:nvPr/>
        </p:nvSpPr>
        <p:spPr>
          <a:xfrm rot="5400000">
            <a:off x="7473710" y="3694360"/>
            <a:ext cx="827601" cy="1921991"/>
          </a:xfrm>
          <a:prstGeom prst="roundRect">
            <a:avLst/>
          </a:prstGeom>
          <a:solidFill>
            <a:srgbClr val="B3E175"/>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3E175"/>
              </a:solidFill>
              <a:highlight>
                <a:srgbClr val="FFFF00"/>
              </a:highlight>
            </a:endParaRPr>
          </a:p>
        </p:txBody>
      </p:sp>
      <p:sp>
        <p:nvSpPr>
          <p:cNvPr id="45" name="TextBox 44">
            <a:extLst>
              <a:ext uri="{FF2B5EF4-FFF2-40B4-BE49-F238E27FC236}">
                <a16:creationId xmlns:a16="http://schemas.microsoft.com/office/drawing/2014/main" id="{B3797E10-2111-438F-95CB-735B16783DBB}"/>
              </a:ext>
            </a:extLst>
          </p:cNvPr>
          <p:cNvSpPr txBox="1"/>
          <p:nvPr/>
        </p:nvSpPr>
        <p:spPr>
          <a:xfrm>
            <a:off x="7153218" y="4473182"/>
            <a:ext cx="1683565" cy="369332"/>
          </a:xfrm>
          <a:prstGeom prst="rect">
            <a:avLst/>
          </a:prstGeom>
          <a:noFill/>
        </p:spPr>
        <p:txBody>
          <a:bodyPr wrap="square" rtlCol="0">
            <a:spAutoFit/>
          </a:bodyPr>
          <a:lstStyle/>
          <a:p>
            <a:r>
              <a:rPr lang="en-US" dirty="0"/>
              <a:t>Training</a:t>
            </a:r>
          </a:p>
        </p:txBody>
      </p:sp>
    </p:spTree>
    <p:extLst>
      <p:ext uri="{BB962C8B-B14F-4D97-AF65-F5344CB8AC3E}">
        <p14:creationId xmlns:p14="http://schemas.microsoft.com/office/powerpoint/2010/main" val="96299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3A589C-67AA-42B2-8AB0-552B2FA3B552}"/>
              </a:ext>
            </a:extLst>
          </p:cNvPr>
          <p:cNvSpPr>
            <a:spLocks noGrp="1"/>
          </p:cNvSpPr>
          <p:nvPr>
            <p:ph idx="1"/>
          </p:nvPr>
        </p:nvSpPr>
        <p:spPr>
          <a:xfrm>
            <a:off x="304800" y="838200"/>
            <a:ext cx="4114800" cy="4678363"/>
          </a:xfrm>
        </p:spPr>
        <p:txBody>
          <a:bodyPr>
            <a:normAutofit/>
          </a:bodyPr>
          <a:lstStyle/>
          <a:p>
            <a:r>
              <a:rPr lang="en-US" sz="2200" dirty="0"/>
              <a:t>Help your program:</a:t>
            </a:r>
          </a:p>
          <a:p>
            <a:pPr lvl="1"/>
            <a:r>
              <a:rPr lang="en-US" sz="1700" dirty="0"/>
              <a:t>Keep operations running efficiently</a:t>
            </a:r>
          </a:p>
          <a:p>
            <a:pPr lvl="1"/>
            <a:r>
              <a:rPr lang="en-US" sz="1700" dirty="0"/>
              <a:t>Protect our data, files, things of value</a:t>
            </a:r>
          </a:p>
          <a:p>
            <a:pPr lvl="1"/>
            <a:r>
              <a:rPr lang="en-US" sz="1700" dirty="0"/>
              <a:t>Detect or prevent error or fraud</a:t>
            </a:r>
          </a:p>
          <a:p>
            <a:pPr lvl="1"/>
            <a:r>
              <a:rPr lang="en-US" sz="1700" dirty="0"/>
              <a:t>Follow guidance, regulations and laws</a:t>
            </a:r>
          </a:p>
          <a:p>
            <a:pPr lvl="1"/>
            <a:r>
              <a:rPr lang="en-US" sz="1700" dirty="0"/>
              <a:t>Report accurate data</a:t>
            </a:r>
          </a:p>
          <a:p>
            <a:pPr marL="342900" lvl="1" indent="-342900">
              <a:buFont typeface="Arial"/>
              <a:buChar char="•"/>
            </a:pPr>
            <a:r>
              <a:rPr lang="en-US" sz="2200" dirty="0"/>
              <a:t>Are intended to minimize risk</a:t>
            </a:r>
          </a:p>
          <a:p>
            <a:pPr marL="742950" lvl="2" indent="-342900"/>
            <a:r>
              <a:rPr lang="en-US" sz="1600" dirty="0"/>
              <a:t>There should be at least one control for each risk to minimize </a:t>
            </a:r>
          </a:p>
          <a:p>
            <a:pPr marL="1200150" lvl="3" indent="-342900"/>
            <a:r>
              <a:rPr lang="en-US" sz="1600" b="1" dirty="0"/>
              <a:t>Likelihood</a:t>
            </a:r>
            <a:r>
              <a:rPr lang="en-US" sz="1600" dirty="0"/>
              <a:t> of impact to Program</a:t>
            </a:r>
          </a:p>
          <a:p>
            <a:pPr marL="1200150" lvl="3" indent="-342900"/>
            <a:r>
              <a:rPr lang="en-US" sz="1600" b="1" dirty="0"/>
              <a:t>Impact</a:t>
            </a:r>
            <a:r>
              <a:rPr lang="en-US" sz="1600" dirty="0"/>
              <a:t> to the program if the risk does not have an effect</a:t>
            </a:r>
          </a:p>
        </p:txBody>
      </p:sp>
      <p:sp>
        <p:nvSpPr>
          <p:cNvPr id="3" name="Slide Number Placeholder 2">
            <a:extLst>
              <a:ext uri="{FF2B5EF4-FFF2-40B4-BE49-F238E27FC236}">
                <a16:creationId xmlns:a16="http://schemas.microsoft.com/office/drawing/2014/main" id="{9E372F50-A9B8-4F03-8AA1-0FA7306FB8BC}"/>
              </a:ext>
            </a:extLst>
          </p:cNvPr>
          <p:cNvSpPr>
            <a:spLocks noGrp="1"/>
          </p:cNvSpPr>
          <p:nvPr>
            <p:ph type="sldNum" sz="quarter" idx="12"/>
          </p:nvPr>
        </p:nvSpPr>
        <p:spPr/>
        <p:txBody>
          <a:bodyPr/>
          <a:lstStyle/>
          <a:p>
            <a:fld id="{D983F1FA-211D-3044-9E35-958DFBC26156}" type="slidenum">
              <a:rPr lang="en-US" smtClean="0">
                <a:solidFill>
                  <a:prstClr val="white"/>
                </a:solidFill>
              </a:rPr>
              <a:pPr/>
              <a:t>37</a:t>
            </a:fld>
            <a:endParaRPr lang="en-US" dirty="0">
              <a:solidFill>
                <a:prstClr val="white"/>
              </a:solidFill>
            </a:endParaRPr>
          </a:p>
        </p:txBody>
      </p:sp>
      <p:sp>
        <p:nvSpPr>
          <p:cNvPr id="4" name="Title 3">
            <a:extLst>
              <a:ext uri="{FF2B5EF4-FFF2-40B4-BE49-F238E27FC236}">
                <a16:creationId xmlns:a16="http://schemas.microsoft.com/office/drawing/2014/main" id="{BDA9D2A9-96B1-44DB-9ADC-B73D7862BAE1}"/>
              </a:ext>
            </a:extLst>
          </p:cNvPr>
          <p:cNvSpPr>
            <a:spLocks noGrp="1"/>
          </p:cNvSpPr>
          <p:nvPr>
            <p:ph type="title"/>
          </p:nvPr>
        </p:nvSpPr>
        <p:spPr/>
        <p:txBody>
          <a:bodyPr>
            <a:normAutofit fontScale="90000"/>
          </a:bodyPr>
          <a:lstStyle/>
          <a:p>
            <a:r>
              <a:rPr lang="en-US" dirty="0"/>
              <a:t>Internal Controls cont.</a:t>
            </a:r>
          </a:p>
        </p:txBody>
      </p:sp>
      <p:pic>
        <p:nvPicPr>
          <p:cNvPr id="6" name="Picture 5" descr="image">
            <a:extLst>
              <a:ext uri="{FF2B5EF4-FFF2-40B4-BE49-F238E27FC236}">
                <a16:creationId xmlns:a16="http://schemas.microsoft.com/office/drawing/2014/main" id="{D7D4E291-92E5-449D-97E7-456B60F01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58488" y="2074589"/>
            <a:ext cx="3927807" cy="2205583"/>
          </a:xfrm>
          <a:prstGeom prst="rect">
            <a:avLst/>
          </a:prstGeom>
        </p:spPr>
      </p:pic>
      <p:sp>
        <p:nvSpPr>
          <p:cNvPr id="7" name="TextBox 6">
            <a:extLst>
              <a:ext uri="{FF2B5EF4-FFF2-40B4-BE49-F238E27FC236}">
                <a16:creationId xmlns:a16="http://schemas.microsoft.com/office/drawing/2014/main" id="{DE9329CF-1718-45FB-AA0D-C79813D51854}"/>
              </a:ext>
            </a:extLst>
          </p:cNvPr>
          <p:cNvSpPr txBox="1"/>
          <p:nvPr/>
        </p:nvSpPr>
        <p:spPr>
          <a:xfrm>
            <a:off x="4572000" y="838198"/>
            <a:ext cx="1828800" cy="369332"/>
          </a:xfrm>
          <a:prstGeom prst="rect">
            <a:avLst/>
          </a:prstGeom>
          <a:noFill/>
        </p:spPr>
        <p:txBody>
          <a:bodyPr wrap="square" rtlCol="0">
            <a:spAutoFit/>
          </a:bodyPr>
          <a:lstStyle/>
          <a:p>
            <a:r>
              <a:rPr lang="en-US" dirty="0"/>
              <a:t>Internal Control</a:t>
            </a:r>
          </a:p>
        </p:txBody>
      </p:sp>
      <p:pic>
        <p:nvPicPr>
          <p:cNvPr id="8" name="Picture 7" descr="image">
            <a:extLst>
              <a:ext uri="{FF2B5EF4-FFF2-40B4-BE49-F238E27FC236}">
                <a16:creationId xmlns:a16="http://schemas.microsoft.com/office/drawing/2014/main" id="{AA1FD88C-5D5A-4F1D-B1ED-FD1CE01EE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183" y="1923409"/>
            <a:ext cx="1928105" cy="1283066"/>
          </a:xfrm>
          <a:prstGeom prst="rect">
            <a:avLst/>
          </a:prstGeom>
        </p:spPr>
      </p:pic>
      <p:pic>
        <p:nvPicPr>
          <p:cNvPr id="12" name="Picture 11" descr="image">
            <a:extLst>
              <a:ext uri="{FF2B5EF4-FFF2-40B4-BE49-F238E27FC236}">
                <a16:creationId xmlns:a16="http://schemas.microsoft.com/office/drawing/2014/main" id="{EE8203CC-ECB5-47ED-B96E-F85AE38F3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5849" y="914400"/>
            <a:ext cx="2205582" cy="900809"/>
          </a:xfrm>
          <a:prstGeom prst="rect">
            <a:avLst/>
          </a:prstGeom>
        </p:spPr>
      </p:pic>
      <p:pic>
        <p:nvPicPr>
          <p:cNvPr id="13" name="Picture 12" descr="image">
            <a:extLst>
              <a:ext uri="{FF2B5EF4-FFF2-40B4-BE49-F238E27FC236}">
                <a16:creationId xmlns:a16="http://schemas.microsoft.com/office/drawing/2014/main" id="{2D271375-533C-470C-8537-30798FBCE73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2248" y="3220870"/>
            <a:ext cx="2332042" cy="1070907"/>
          </a:xfrm>
          <a:prstGeom prst="rect">
            <a:avLst/>
          </a:prstGeom>
        </p:spPr>
      </p:pic>
      <p:pic>
        <p:nvPicPr>
          <p:cNvPr id="14" name="Picture 13" descr="image">
            <a:extLst>
              <a:ext uri="{FF2B5EF4-FFF2-40B4-BE49-F238E27FC236}">
                <a16:creationId xmlns:a16="http://schemas.microsoft.com/office/drawing/2014/main" id="{D6F52F8B-8AB4-45B6-BDCC-6A8C0285FA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9234" y="4456134"/>
            <a:ext cx="2119966" cy="858796"/>
          </a:xfrm>
          <a:prstGeom prst="rect">
            <a:avLst/>
          </a:prstGeom>
        </p:spPr>
      </p:pic>
      <p:sp>
        <p:nvSpPr>
          <p:cNvPr id="15" name="TextBox 14">
            <a:extLst>
              <a:ext uri="{FF2B5EF4-FFF2-40B4-BE49-F238E27FC236}">
                <a16:creationId xmlns:a16="http://schemas.microsoft.com/office/drawing/2014/main" id="{0C159D08-C88C-412C-AB26-92C98183075F}"/>
              </a:ext>
            </a:extLst>
          </p:cNvPr>
          <p:cNvSpPr txBox="1"/>
          <p:nvPr/>
        </p:nvSpPr>
        <p:spPr>
          <a:xfrm>
            <a:off x="7315200" y="1243332"/>
            <a:ext cx="1295400" cy="646331"/>
          </a:xfrm>
          <a:prstGeom prst="rect">
            <a:avLst/>
          </a:prstGeom>
          <a:noFill/>
        </p:spPr>
        <p:txBody>
          <a:bodyPr wrap="square" rtlCol="0">
            <a:spAutoFit/>
          </a:bodyPr>
          <a:lstStyle/>
          <a:p>
            <a:r>
              <a:rPr lang="en-US" dirty="0">
                <a:highlight>
                  <a:srgbClr val="FF00FF"/>
                </a:highlight>
              </a:rPr>
              <a:t>Inefficient Operations</a:t>
            </a:r>
          </a:p>
        </p:txBody>
      </p:sp>
      <p:sp>
        <p:nvSpPr>
          <p:cNvPr id="16" name="TextBox 15">
            <a:extLst>
              <a:ext uri="{FF2B5EF4-FFF2-40B4-BE49-F238E27FC236}">
                <a16:creationId xmlns:a16="http://schemas.microsoft.com/office/drawing/2014/main" id="{9F6C42C7-1150-49DF-8DCB-F21E40AF7383}"/>
              </a:ext>
            </a:extLst>
          </p:cNvPr>
          <p:cNvSpPr txBox="1"/>
          <p:nvPr/>
        </p:nvSpPr>
        <p:spPr>
          <a:xfrm>
            <a:off x="7162800" y="2362200"/>
            <a:ext cx="1162622" cy="646331"/>
          </a:xfrm>
          <a:prstGeom prst="rect">
            <a:avLst/>
          </a:prstGeom>
          <a:noFill/>
        </p:spPr>
        <p:txBody>
          <a:bodyPr wrap="square" rtlCol="0">
            <a:spAutoFit/>
          </a:bodyPr>
          <a:lstStyle/>
          <a:p>
            <a:r>
              <a:rPr lang="en-US" dirty="0">
                <a:highlight>
                  <a:srgbClr val="FF00FF"/>
                </a:highlight>
              </a:rPr>
              <a:t>Violations of law</a:t>
            </a:r>
          </a:p>
        </p:txBody>
      </p:sp>
      <p:sp>
        <p:nvSpPr>
          <p:cNvPr id="17" name="TextBox 16">
            <a:extLst>
              <a:ext uri="{FF2B5EF4-FFF2-40B4-BE49-F238E27FC236}">
                <a16:creationId xmlns:a16="http://schemas.microsoft.com/office/drawing/2014/main" id="{7874F1F8-982F-43DD-B00B-2F76BD372393}"/>
              </a:ext>
            </a:extLst>
          </p:cNvPr>
          <p:cNvSpPr txBox="1"/>
          <p:nvPr/>
        </p:nvSpPr>
        <p:spPr>
          <a:xfrm>
            <a:off x="7467600" y="3548187"/>
            <a:ext cx="1447799" cy="369332"/>
          </a:xfrm>
          <a:prstGeom prst="rect">
            <a:avLst/>
          </a:prstGeom>
          <a:noFill/>
        </p:spPr>
        <p:txBody>
          <a:bodyPr wrap="square" rtlCol="0">
            <a:spAutoFit/>
          </a:bodyPr>
          <a:lstStyle/>
          <a:p>
            <a:r>
              <a:rPr lang="en-US" dirty="0">
                <a:highlight>
                  <a:srgbClr val="FF00FF"/>
                </a:highlight>
              </a:rPr>
              <a:t>Fraud/Abuse</a:t>
            </a:r>
          </a:p>
        </p:txBody>
      </p:sp>
      <p:sp>
        <p:nvSpPr>
          <p:cNvPr id="18" name="TextBox 17">
            <a:extLst>
              <a:ext uri="{FF2B5EF4-FFF2-40B4-BE49-F238E27FC236}">
                <a16:creationId xmlns:a16="http://schemas.microsoft.com/office/drawing/2014/main" id="{79696707-5D29-4875-89F0-458957F7E361}"/>
              </a:ext>
            </a:extLst>
          </p:cNvPr>
          <p:cNvSpPr txBox="1"/>
          <p:nvPr/>
        </p:nvSpPr>
        <p:spPr>
          <a:xfrm>
            <a:off x="7048498" y="4700866"/>
            <a:ext cx="1485901" cy="369332"/>
          </a:xfrm>
          <a:prstGeom prst="rect">
            <a:avLst/>
          </a:prstGeom>
          <a:noFill/>
        </p:spPr>
        <p:txBody>
          <a:bodyPr wrap="square" rtlCol="0">
            <a:spAutoFit/>
          </a:bodyPr>
          <a:lstStyle/>
          <a:p>
            <a:r>
              <a:rPr lang="en-US" dirty="0">
                <a:highlight>
                  <a:srgbClr val="FF00FF"/>
                </a:highlight>
              </a:rPr>
              <a:t>Loss of Data</a:t>
            </a:r>
          </a:p>
        </p:txBody>
      </p:sp>
    </p:spTree>
    <p:extLst>
      <p:ext uri="{BB962C8B-B14F-4D97-AF65-F5344CB8AC3E}">
        <p14:creationId xmlns:p14="http://schemas.microsoft.com/office/powerpoint/2010/main" val="3980314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EBB72B-B985-42F0-A53A-B8C2DA78EA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3200400"/>
            <a:ext cx="2352675" cy="2352675"/>
          </a:xfrm>
          <a:prstGeom prst="rect">
            <a:avLst/>
          </a:prstGeom>
        </p:spPr>
      </p:pic>
      <p:sp>
        <p:nvSpPr>
          <p:cNvPr id="5" name="Title 4">
            <a:extLst>
              <a:ext uri="{FF2B5EF4-FFF2-40B4-BE49-F238E27FC236}">
                <a16:creationId xmlns:a16="http://schemas.microsoft.com/office/drawing/2014/main" id="{996A0517-9B2C-4546-A020-0BB59925DDD3}"/>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r>
              <a:rPr lang="en-US" dirty="0"/>
              <a:t>Resources</a:t>
            </a:r>
            <a:br>
              <a:rPr lang="en-US" dirty="0"/>
            </a:br>
            <a:r>
              <a:rPr lang="en-US" dirty="0"/>
              <a:t>We are here to help.</a:t>
            </a:r>
          </a:p>
        </p:txBody>
      </p:sp>
      <p:sp>
        <p:nvSpPr>
          <p:cNvPr id="3" name="Slide Number Placeholder 2">
            <a:extLst>
              <a:ext uri="{FF2B5EF4-FFF2-40B4-BE49-F238E27FC236}">
                <a16:creationId xmlns:a16="http://schemas.microsoft.com/office/drawing/2014/main" id="{4872EA13-3FF2-4425-BD5F-E9990533E189}"/>
              </a:ext>
            </a:extLst>
          </p:cNvPr>
          <p:cNvSpPr>
            <a:spLocks noGrp="1"/>
          </p:cNvSpPr>
          <p:nvPr>
            <p:ph type="sldNum" sz="quarter" idx="10"/>
          </p:nvPr>
        </p:nvSpPr>
        <p:spPr/>
        <p:txBody>
          <a:bodyPr/>
          <a:lstStyle/>
          <a:p>
            <a:fld id="{D983F1FA-211D-3044-9E35-958DFBC26156}"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120618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 image">
            <a:extLst>
              <a:ext uri="{FF2B5EF4-FFF2-40B4-BE49-F238E27FC236}">
                <a16:creationId xmlns:a16="http://schemas.microsoft.com/office/drawing/2014/main" id="{ED1A0ECB-0698-4E8E-ABE3-78B050A06B23}"/>
              </a:ext>
            </a:extLst>
          </p:cNvPr>
          <p:cNvPicPr>
            <a:picLocks noChangeAspect="1"/>
          </p:cNvPicPr>
          <p:nvPr/>
        </p:nvPicPr>
        <p:blipFill>
          <a:blip r:embed="rId3"/>
          <a:stretch>
            <a:fillRect/>
          </a:stretch>
        </p:blipFill>
        <p:spPr>
          <a:xfrm>
            <a:off x="7232601" y="3429000"/>
            <a:ext cx="1794867" cy="2286000"/>
          </a:xfrm>
          <a:prstGeom prst="rect">
            <a:avLst/>
          </a:prstGeom>
        </p:spPr>
      </p:pic>
      <p:sp>
        <p:nvSpPr>
          <p:cNvPr id="2" name="Content Placeholder 1">
            <a:extLst>
              <a:ext uri="{FF2B5EF4-FFF2-40B4-BE49-F238E27FC236}">
                <a16:creationId xmlns:a16="http://schemas.microsoft.com/office/drawing/2014/main" id="{E58507C2-E37C-446C-A2DB-4A15FD46419E}"/>
              </a:ext>
            </a:extLst>
          </p:cNvPr>
          <p:cNvSpPr>
            <a:spLocks noGrp="1"/>
          </p:cNvSpPr>
          <p:nvPr>
            <p:ph idx="1"/>
          </p:nvPr>
        </p:nvSpPr>
        <p:spPr>
          <a:xfrm>
            <a:off x="228600" y="685800"/>
            <a:ext cx="8458200" cy="4830763"/>
          </a:xfrm>
        </p:spPr>
        <p:txBody>
          <a:bodyPr>
            <a:normAutofit fontScale="92500" lnSpcReduction="10000"/>
          </a:bodyPr>
          <a:lstStyle/>
          <a:p>
            <a:pPr marL="463550" indent="0">
              <a:spcAft>
                <a:spcPts val="600"/>
              </a:spcAft>
              <a:buNone/>
            </a:pPr>
            <a:r>
              <a:rPr lang="en-US" sz="2400" dirty="0">
                <a:cs typeface="Arial" panose="020B0604020202020204" pitchFamily="34" charset="0"/>
              </a:rPr>
              <a:t>What is the Green Book?</a:t>
            </a:r>
            <a:r>
              <a:rPr lang="en-US" sz="2400" i="1" dirty="0">
                <a:cs typeface="Arial" panose="020B0604020202020204" pitchFamily="34" charset="0"/>
              </a:rPr>
              <a:t> </a:t>
            </a:r>
          </a:p>
          <a:p>
            <a:pPr marL="1252538" lvl="1" indent="-225425">
              <a:spcAft>
                <a:spcPts val="600"/>
              </a:spcAft>
              <a:buFont typeface="Wingdings" panose="05000000000000000000" pitchFamily="2" charset="2"/>
              <a:buChar char="§"/>
            </a:pPr>
            <a:r>
              <a:rPr lang="en-US" sz="2000" dirty="0"/>
              <a:t>The Government Accountability Office (GAO) Standards for Internal Control in the Federal Government (GAO-14-704G), known as the Green Book, sets internal control standards for all federal entities</a:t>
            </a:r>
          </a:p>
          <a:p>
            <a:pPr marL="1252538" lvl="1" indent="-225425">
              <a:spcAft>
                <a:spcPts val="600"/>
              </a:spcAft>
              <a:buFont typeface="Wingdings" panose="05000000000000000000" pitchFamily="2" charset="2"/>
              <a:buChar char="§"/>
            </a:pPr>
            <a:r>
              <a:rPr lang="en-US" sz="2000" dirty="0"/>
              <a:t>Adapts the 17 underlying principles from the Committee of Sponsoring Organizations’ (COSO) framework for the Federal government environment </a:t>
            </a:r>
          </a:p>
          <a:p>
            <a:pPr marL="1252538" lvl="1" indent="-225425">
              <a:spcAft>
                <a:spcPts val="600"/>
              </a:spcAft>
              <a:buFont typeface="Wingdings" panose="05000000000000000000" pitchFamily="2" charset="2"/>
              <a:buChar char="§"/>
            </a:pPr>
            <a:r>
              <a:rPr lang="en-US" sz="2000" dirty="0"/>
              <a:t>Reflects Federal internal control standards per Federal Managers’ Financial Integrity Act (FMFIA)</a:t>
            </a:r>
          </a:p>
          <a:p>
            <a:pPr marL="1252538" lvl="1" indent="-225425">
              <a:spcAft>
                <a:spcPts val="600"/>
              </a:spcAft>
              <a:buFont typeface="Wingdings" panose="05000000000000000000" pitchFamily="2" charset="2"/>
              <a:buChar char="§"/>
            </a:pPr>
            <a:r>
              <a:rPr lang="en-US" sz="2000" dirty="0"/>
              <a:t>Is used as a basis for OIG and GAO reports</a:t>
            </a:r>
          </a:p>
          <a:p>
            <a:pPr marL="463550" indent="0">
              <a:spcAft>
                <a:spcPts val="600"/>
              </a:spcAft>
              <a:buNone/>
            </a:pPr>
            <a:r>
              <a:rPr lang="en-US" sz="2400" dirty="0">
                <a:cs typeface="Arial" panose="020B0604020202020204" pitchFamily="34" charset="0"/>
              </a:rPr>
              <a:t>Who would use the Green Book?</a:t>
            </a:r>
            <a:r>
              <a:rPr lang="en-US" sz="2400" i="1" dirty="0">
                <a:cs typeface="Arial" panose="020B0604020202020204" pitchFamily="34" charset="0"/>
              </a:rPr>
              <a:t> </a:t>
            </a:r>
          </a:p>
          <a:p>
            <a:pPr marL="1252538" lvl="1" indent="-225425">
              <a:spcAft>
                <a:spcPts val="600"/>
              </a:spcAft>
              <a:buFont typeface="Wingdings" panose="05000000000000000000" pitchFamily="2" charset="2"/>
              <a:buChar char="§"/>
            </a:pPr>
            <a:r>
              <a:rPr lang="en-US" sz="2000" dirty="0"/>
              <a:t>Entities and/or Federal managers, use the Green Book to design, implement, and operate an effective system of internal controls to achieve objectives related to operations, reporting, and compliance</a:t>
            </a:r>
          </a:p>
          <a:p>
            <a:pPr marL="1252538" lvl="1" indent="-225425">
              <a:spcAft>
                <a:spcPts val="600"/>
              </a:spcAft>
              <a:buFont typeface="Wingdings" panose="05000000000000000000" pitchFamily="2" charset="2"/>
              <a:buChar char="§"/>
            </a:pPr>
            <a:endParaRPr lang="en-US" sz="2000" dirty="0"/>
          </a:p>
          <a:p>
            <a:endParaRPr lang="en-US" dirty="0"/>
          </a:p>
        </p:txBody>
      </p:sp>
      <p:sp>
        <p:nvSpPr>
          <p:cNvPr id="3" name="Slide Number Placeholder 2">
            <a:extLst>
              <a:ext uri="{FF2B5EF4-FFF2-40B4-BE49-F238E27FC236}">
                <a16:creationId xmlns:a16="http://schemas.microsoft.com/office/drawing/2014/main" id="{F7AAB07D-421E-48E5-A948-9BC645BE0791}"/>
              </a:ext>
            </a:extLst>
          </p:cNvPr>
          <p:cNvSpPr>
            <a:spLocks noGrp="1"/>
          </p:cNvSpPr>
          <p:nvPr>
            <p:ph type="sldNum" sz="quarter" idx="12"/>
          </p:nvPr>
        </p:nvSpPr>
        <p:spPr/>
        <p:txBody>
          <a:bodyPr/>
          <a:lstStyle/>
          <a:p>
            <a:fld id="{D983F1FA-211D-3044-9E35-958DFBC26156}" type="slidenum">
              <a:rPr lang="en-US" smtClean="0">
                <a:solidFill>
                  <a:prstClr val="white"/>
                </a:solidFill>
              </a:rPr>
              <a:pPr/>
              <a:t>39</a:t>
            </a:fld>
            <a:endParaRPr lang="en-US" dirty="0">
              <a:solidFill>
                <a:prstClr val="white"/>
              </a:solidFill>
            </a:endParaRPr>
          </a:p>
        </p:txBody>
      </p:sp>
      <p:sp>
        <p:nvSpPr>
          <p:cNvPr id="4" name="Title 3">
            <a:extLst>
              <a:ext uri="{FF2B5EF4-FFF2-40B4-BE49-F238E27FC236}">
                <a16:creationId xmlns:a16="http://schemas.microsoft.com/office/drawing/2014/main" id="{51940A9B-31AF-4CA3-9D65-AD4E141B8776}"/>
              </a:ext>
            </a:extLst>
          </p:cNvPr>
          <p:cNvSpPr>
            <a:spLocks noGrp="1"/>
          </p:cNvSpPr>
          <p:nvPr>
            <p:ph type="title"/>
          </p:nvPr>
        </p:nvSpPr>
        <p:spPr/>
        <p:txBody>
          <a:bodyPr>
            <a:normAutofit fontScale="90000"/>
          </a:bodyPr>
          <a:lstStyle/>
          <a:p>
            <a:r>
              <a:rPr lang="en-US" dirty="0"/>
              <a:t>“The Green Book”</a:t>
            </a:r>
          </a:p>
        </p:txBody>
      </p:sp>
      <p:pic>
        <p:nvPicPr>
          <p:cNvPr id="7" name="Graphic 6">
            <a:extLst>
              <a:ext uri="{FF2B5EF4-FFF2-40B4-BE49-F238E27FC236}">
                <a16:creationId xmlns:a16="http://schemas.microsoft.com/office/drawing/2014/main" id="{CEF86314-D976-4783-BAF6-5043B4D29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0" y="4707976"/>
            <a:ext cx="3886200" cy="1354773"/>
          </a:xfrm>
          <a:prstGeom prst="rect">
            <a:avLst/>
          </a:prstGeom>
        </p:spPr>
      </p:pic>
      <p:sp>
        <p:nvSpPr>
          <p:cNvPr id="8" name="TextBox 7">
            <a:extLst>
              <a:ext uri="{FF2B5EF4-FFF2-40B4-BE49-F238E27FC236}">
                <a16:creationId xmlns:a16="http://schemas.microsoft.com/office/drawing/2014/main" id="{CB0FE701-F53D-49A8-8C3A-1991239D5EFE}"/>
              </a:ext>
            </a:extLst>
          </p:cNvPr>
          <p:cNvSpPr txBox="1"/>
          <p:nvPr/>
        </p:nvSpPr>
        <p:spPr>
          <a:xfrm>
            <a:off x="4191001" y="5680063"/>
            <a:ext cx="4670104" cy="369332"/>
          </a:xfrm>
          <a:prstGeom prst="rect">
            <a:avLst/>
          </a:prstGeom>
          <a:noFill/>
        </p:spPr>
        <p:txBody>
          <a:bodyPr wrap="square" rtlCol="0">
            <a:spAutoFit/>
          </a:bodyPr>
          <a:lstStyle/>
          <a:p>
            <a:r>
              <a:rPr lang="en-US" dirty="0"/>
              <a:t>https://www.gao.gov/products/GAO-14-704G</a:t>
            </a:r>
          </a:p>
        </p:txBody>
      </p:sp>
    </p:spTree>
    <p:extLst>
      <p:ext uri="{BB962C8B-B14F-4D97-AF65-F5344CB8AC3E}">
        <p14:creationId xmlns:p14="http://schemas.microsoft.com/office/powerpoint/2010/main" val="194262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208B31-2298-416C-91B3-AA4789AF7D95}"/>
              </a:ext>
            </a:extLst>
          </p:cNvPr>
          <p:cNvSpPr>
            <a:spLocks noGrp="1"/>
          </p:cNvSpPr>
          <p:nvPr>
            <p:ph idx="1"/>
          </p:nvPr>
        </p:nvSpPr>
        <p:spPr>
          <a:xfrm>
            <a:off x="457200" y="990600"/>
            <a:ext cx="8229600" cy="4876800"/>
          </a:xfrm>
        </p:spPr>
        <p:txBody>
          <a:bodyPr>
            <a:normAutofit/>
          </a:bodyPr>
          <a:lstStyle/>
          <a:p>
            <a:pPr>
              <a:spcBef>
                <a:spcPts val="0"/>
              </a:spcBef>
              <a:spcAft>
                <a:spcPts val="600"/>
              </a:spcAft>
            </a:pPr>
            <a:r>
              <a:rPr lang="en-US" sz="2400" dirty="0"/>
              <a:t>Lack of OCONUS contract exam providers leading to longer processing times for disability and VR&amp;E OCONUS claimants</a:t>
            </a:r>
          </a:p>
          <a:p>
            <a:pPr>
              <a:spcBef>
                <a:spcPts val="0"/>
              </a:spcBef>
              <a:spcAft>
                <a:spcPts val="600"/>
              </a:spcAft>
            </a:pPr>
            <a:r>
              <a:rPr lang="en-US" sz="2400" dirty="0"/>
              <a:t>Long hiring times for leadership positions leading to gaps</a:t>
            </a:r>
          </a:p>
          <a:p>
            <a:pPr>
              <a:spcBef>
                <a:spcPts val="0"/>
              </a:spcBef>
              <a:spcAft>
                <a:spcPts val="600"/>
              </a:spcAft>
            </a:pPr>
            <a:r>
              <a:rPr lang="en-US" sz="2400" dirty="0"/>
              <a:t>Expanded missions across 9 CS teams requires better integration and collaboration across VBA</a:t>
            </a:r>
          </a:p>
          <a:p>
            <a:pPr>
              <a:spcBef>
                <a:spcPts val="0"/>
              </a:spcBef>
              <a:spcAft>
                <a:spcPts val="600"/>
              </a:spcAft>
            </a:pPr>
            <a:r>
              <a:rPr lang="en-US" sz="2400" dirty="0"/>
              <a:t>Increased OIG FTE completing more audits at national level that affect VBA claims processing</a:t>
            </a:r>
          </a:p>
          <a:p>
            <a:pPr>
              <a:spcBef>
                <a:spcPts val="0"/>
              </a:spcBef>
              <a:spcAft>
                <a:spcPts val="600"/>
              </a:spcAft>
            </a:pPr>
            <a:r>
              <a:rPr lang="en-US" sz="2400" dirty="0"/>
              <a:t>Need for improved monitoring of identified issues that are “fixed” (customer satisfaction; MST; Hospital admissions)</a:t>
            </a:r>
          </a:p>
          <a:p>
            <a:endParaRPr lang="en-US" dirty="0"/>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11C00D2D-5DB1-451A-B33D-594B4EB92444}"/>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D66044D7-80B8-4092-B3F3-B725F8251C92}"/>
              </a:ext>
            </a:extLst>
          </p:cNvPr>
          <p:cNvSpPr>
            <a:spLocks noGrp="1"/>
          </p:cNvSpPr>
          <p:nvPr>
            <p:ph type="title"/>
          </p:nvPr>
        </p:nvSpPr>
        <p:spPr>
          <a:xfrm>
            <a:off x="0" y="-60325"/>
            <a:ext cx="9144000" cy="762000"/>
          </a:xfrm>
        </p:spPr>
        <p:txBody>
          <a:bodyPr>
            <a:noAutofit/>
          </a:bodyPr>
          <a:lstStyle/>
          <a:p>
            <a:r>
              <a:rPr lang="en-US" sz="3200" dirty="0"/>
              <a:t>Why Should We Care?  #1… Operations</a:t>
            </a:r>
          </a:p>
        </p:txBody>
      </p:sp>
    </p:spTree>
    <p:extLst>
      <p:ext uri="{BB962C8B-B14F-4D97-AF65-F5344CB8AC3E}">
        <p14:creationId xmlns:p14="http://schemas.microsoft.com/office/powerpoint/2010/main" val="38211776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DE97F6-D8FA-48DB-8993-99723E128993}"/>
              </a:ext>
            </a:extLst>
          </p:cNvPr>
          <p:cNvSpPr>
            <a:spLocks noGrp="1"/>
          </p:cNvSpPr>
          <p:nvPr>
            <p:ph idx="1"/>
          </p:nvPr>
        </p:nvSpPr>
        <p:spPr>
          <a:xfrm>
            <a:off x="76200" y="762000"/>
            <a:ext cx="8610600" cy="4754563"/>
          </a:xfrm>
        </p:spPr>
        <p:txBody>
          <a:bodyPr>
            <a:normAutofit fontScale="85000" lnSpcReduction="20000"/>
          </a:bodyPr>
          <a:lstStyle/>
          <a:p>
            <a:pPr marL="463550" lvl="0" indent="0" defTabSz="914400">
              <a:spcBef>
                <a:spcPts val="0"/>
              </a:spcBef>
              <a:spcAft>
                <a:spcPts val="600"/>
              </a:spcAft>
              <a:buNone/>
            </a:pPr>
            <a:r>
              <a:rPr lang="en-US" sz="2000" dirty="0">
                <a:solidFill>
                  <a:prstClr val="black"/>
                </a:solidFill>
                <a:cs typeface="Arial" panose="020B0604020202020204" pitchFamily="34" charset="0"/>
              </a:rPr>
              <a:t>Green Book lists the five major components of internal control:</a:t>
            </a:r>
            <a:r>
              <a:rPr lang="en-US" sz="2000" i="1" dirty="0">
                <a:solidFill>
                  <a:prstClr val="black"/>
                </a:solidFill>
                <a:cs typeface="Arial" panose="020B0604020202020204" pitchFamily="34" charset="0"/>
              </a:rPr>
              <a:t> </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1: Control Environment </a:t>
            </a:r>
            <a:r>
              <a:rPr lang="en-US" sz="1800" dirty="0">
                <a:solidFill>
                  <a:prstClr val="black"/>
                </a:solidFill>
              </a:rPr>
              <a:t>– Discipline and structure to help an entity achieve its objectives and is the foundation for an internal control system</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Tone at the top; </a:t>
            </a:r>
            <a:r>
              <a:rPr lang="en-US" sz="1400" dirty="0" err="1">
                <a:solidFill>
                  <a:prstClr val="black"/>
                </a:solidFill>
              </a:rPr>
              <a:t>Stds</a:t>
            </a:r>
            <a:r>
              <a:rPr lang="en-US" sz="1400" dirty="0">
                <a:solidFill>
                  <a:prstClr val="black"/>
                </a:solidFill>
              </a:rPr>
              <a:t>. of Conduct; Expectations of Competence; Recruitment, Retention &amp; Succession</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2: Risk Assessment </a:t>
            </a:r>
            <a:r>
              <a:rPr lang="en-US" sz="1800" dirty="0">
                <a:solidFill>
                  <a:prstClr val="black"/>
                </a:solidFill>
              </a:rPr>
              <a:t>– Assesses the risks facing the entity as it seeks to achieve its objectives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Identify, analyze and respond to risks; Fraud factors &amp; fraud response; Identify and response to change</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3: Control Activities </a:t>
            </a:r>
            <a:r>
              <a:rPr lang="en-US" sz="1800" dirty="0">
                <a:solidFill>
                  <a:prstClr val="black"/>
                </a:solidFill>
              </a:rPr>
              <a:t>– Policies and procedures established by management to achieve objectives and respond to risks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Design of control activities; Segregation of duties; Design of appropriate information system controls; Security mgmt.</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4: Information and Communication </a:t>
            </a:r>
            <a:r>
              <a:rPr lang="en-US" sz="1800" dirty="0">
                <a:solidFill>
                  <a:prstClr val="black"/>
                </a:solidFill>
              </a:rPr>
              <a:t>– Quality information management and personnel communication are needed to support an effective internal control system</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Communication within and outside the enterprise; Appropriate methods of communication</a:t>
            </a:r>
          </a:p>
          <a:p>
            <a:pPr marL="855663" lvl="0" indent="-285750" defTabSz="914400">
              <a:spcBef>
                <a:spcPts val="0"/>
              </a:spcBef>
              <a:spcAft>
                <a:spcPts val="600"/>
              </a:spcAft>
              <a:buFont typeface="Wingdings" panose="05000000000000000000" pitchFamily="2" charset="2"/>
              <a:buChar char="q"/>
            </a:pPr>
            <a:r>
              <a:rPr lang="en-US" sz="1800" b="1" u="sng" dirty="0">
                <a:solidFill>
                  <a:prstClr val="black"/>
                </a:solidFill>
              </a:rPr>
              <a:t>Component 5: Monitoring </a:t>
            </a:r>
            <a:r>
              <a:rPr lang="en-US" sz="1800" dirty="0">
                <a:solidFill>
                  <a:prstClr val="black"/>
                </a:solidFill>
              </a:rPr>
              <a:t>– Activities management establishes and operates to assess the quality of performance over time and promptly resolve findings of audits and other reviews</a:t>
            </a:r>
          </a:p>
          <a:p>
            <a:pPr marL="1255713" lvl="1" defTabSz="914400">
              <a:spcBef>
                <a:spcPts val="0"/>
              </a:spcBef>
              <a:spcAft>
                <a:spcPts val="600"/>
              </a:spcAft>
              <a:buFont typeface="Wingdings" panose="05000000000000000000" pitchFamily="2" charset="2"/>
              <a:buChar char="q"/>
            </a:pPr>
            <a:r>
              <a:rPr lang="en-US" sz="1400" dirty="0">
                <a:solidFill>
                  <a:prstClr val="black"/>
                </a:solidFill>
              </a:rPr>
              <a:t>Establishment of baseline; Internal control monitoring; Reporting and evaluation of issues; Corrective action</a:t>
            </a:r>
          </a:p>
          <a:p>
            <a:pPr marL="463550" lvl="0" indent="0" defTabSz="914400">
              <a:spcBef>
                <a:spcPts val="0"/>
              </a:spcBef>
              <a:spcAft>
                <a:spcPts val="600"/>
              </a:spcAft>
              <a:buNone/>
            </a:pPr>
            <a:endParaRPr lang="en-US" sz="2000" dirty="0">
              <a:solidFill>
                <a:prstClr val="black"/>
              </a:solidFill>
              <a:cs typeface="Arial" panose="020B0604020202020204" pitchFamily="34" charset="0"/>
            </a:endParaRPr>
          </a:p>
          <a:p>
            <a:pPr marL="463550" lvl="0" indent="0" defTabSz="914400">
              <a:spcBef>
                <a:spcPts val="0"/>
              </a:spcBef>
              <a:spcAft>
                <a:spcPts val="600"/>
              </a:spcAft>
              <a:buNone/>
            </a:pPr>
            <a:r>
              <a:rPr lang="en-US" sz="2000" dirty="0">
                <a:solidFill>
                  <a:prstClr val="black"/>
                </a:solidFill>
                <a:cs typeface="Arial" panose="020B0604020202020204" pitchFamily="34" charset="0"/>
              </a:rPr>
              <a:t>The five components represent the highest level of hierarchy of standards for internal control in the Federal government </a:t>
            </a:r>
            <a:endParaRPr lang="en-US" sz="2000" i="1" dirty="0">
              <a:solidFill>
                <a:prstClr val="black"/>
              </a:solidFill>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069056C8-4912-4637-AD49-21ECC55DC0ED}"/>
              </a:ext>
            </a:extLst>
          </p:cNvPr>
          <p:cNvSpPr>
            <a:spLocks noGrp="1"/>
          </p:cNvSpPr>
          <p:nvPr>
            <p:ph type="sldNum" sz="quarter" idx="12"/>
          </p:nvPr>
        </p:nvSpPr>
        <p:spPr/>
        <p:txBody>
          <a:bodyPr/>
          <a:lstStyle/>
          <a:p>
            <a:fld id="{D983F1FA-211D-3044-9E35-958DFBC26156}" type="slidenum">
              <a:rPr lang="en-US" smtClean="0">
                <a:solidFill>
                  <a:prstClr val="white"/>
                </a:solidFill>
              </a:rPr>
              <a:pPr/>
              <a:t>40</a:t>
            </a:fld>
            <a:endParaRPr lang="en-US" dirty="0">
              <a:solidFill>
                <a:prstClr val="white"/>
              </a:solidFill>
            </a:endParaRPr>
          </a:p>
        </p:txBody>
      </p:sp>
      <p:sp>
        <p:nvSpPr>
          <p:cNvPr id="4" name="Title 3">
            <a:extLst>
              <a:ext uri="{FF2B5EF4-FFF2-40B4-BE49-F238E27FC236}">
                <a16:creationId xmlns:a16="http://schemas.microsoft.com/office/drawing/2014/main" id="{E46F042B-4422-42A7-BFA0-62EE270BB1C2}"/>
              </a:ext>
            </a:extLst>
          </p:cNvPr>
          <p:cNvSpPr>
            <a:spLocks noGrp="1"/>
          </p:cNvSpPr>
          <p:nvPr>
            <p:ph type="title"/>
          </p:nvPr>
        </p:nvSpPr>
        <p:spPr/>
        <p:txBody>
          <a:bodyPr>
            <a:normAutofit fontScale="90000"/>
          </a:bodyPr>
          <a:lstStyle/>
          <a:p>
            <a:r>
              <a:rPr lang="en-US" dirty="0">
                <a:cs typeface="Arial" panose="020B0604020202020204" pitchFamily="34" charset="0"/>
              </a:rPr>
              <a:t>How is the Green Book organized?</a:t>
            </a:r>
            <a:endParaRPr lang="en-US" dirty="0"/>
          </a:p>
        </p:txBody>
      </p:sp>
    </p:spTree>
    <p:extLst>
      <p:ext uri="{BB962C8B-B14F-4D97-AF65-F5344CB8AC3E}">
        <p14:creationId xmlns:p14="http://schemas.microsoft.com/office/powerpoint/2010/main" val="960754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EDD8AD0-D44E-49DC-9EC7-746F23717D36}"/>
              </a:ext>
            </a:extLst>
          </p:cNvPr>
          <p:cNvSpPr>
            <a:spLocks noGrp="1"/>
          </p:cNvSpPr>
          <p:nvPr>
            <p:ph type="sldNum" sz="quarter" idx="12"/>
          </p:nvPr>
        </p:nvSpPr>
        <p:spPr/>
        <p:txBody>
          <a:bodyPr/>
          <a:lstStyle/>
          <a:p>
            <a:fld id="{D983F1FA-211D-3044-9E35-958DFBC26156}" type="slidenum">
              <a:rPr lang="en-US" smtClean="0">
                <a:solidFill>
                  <a:prstClr val="white"/>
                </a:solidFill>
              </a:rPr>
              <a:pPr/>
              <a:t>41</a:t>
            </a:fld>
            <a:endParaRPr lang="en-US" dirty="0">
              <a:solidFill>
                <a:prstClr val="white"/>
              </a:solidFill>
            </a:endParaRPr>
          </a:p>
        </p:txBody>
      </p:sp>
      <p:sp>
        <p:nvSpPr>
          <p:cNvPr id="4" name="Title 3">
            <a:extLst>
              <a:ext uri="{FF2B5EF4-FFF2-40B4-BE49-F238E27FC236}">
                <a16:creationId xmlns:a16="http://schemas.microsoft.com/office/drawing/2014/main" id="{546FD82E-94C3-4543-9989-DA7866FD9040}"/>
              </a:ext>
            </a:extLst>
          </p:cNvPr>
          <p:cNvSpPr>
            <a:spLocks noGrp="1"/>
          </p:cNvSpPr>
          <p:nvPr>
            <p:ph type="title"/>
          </p:nvPr>
        </p:nvSpPr>
        <p:spPr/>
        <p:txBody>
          <a:bodyPr>
            <a:noAutofit/>
          </a:bodyPr>
          <a:lstStyle/>
          <a:p>
            <a:r>
              <a:rPr lang="en-US" sz="3600" dirty="0">
                <a:cs typeface="Arial" panose="020B0604020202020204" pitchFamily="34" charset="0"/>
              </a:rPr>
              <a:t>Components are Represented by 17 Principles</a:t>
            </a:r>
            <a:endParaRPr lang="en-US" sz="3600" dirty="0"/>
          </a:p>
        </p:txBody>
      </p:sp>
      <p:sp>
        <p:nvSpPr>
          <p:cNvPr id="16" name="Content Placeholder 15">
            <a:extLst>
              <a:ext uri="{FF2B5EF4-FFF2-40B4-BE49-F238E27FC236}">
                <a16:creationId xmlns:a16="http://schemas.microsoft.com/office/drawing/2014/main" id="{17937120-FF96-4ABE-91F6-67D3594D8E5A}"/>
              </a:ext>
            </a:extLst>
          </p:cNvPr>
          <p:cNvSpPr>
            <a:spLocks noGrp="1"/>
          </p:cNvSpPr>
          <p:nvPr>
            <p:ph idx="1"/>
          </p:nvPr>
        </p:nvSpPr>
        <p:spPr>
          <a:xfrm>
            <a:off x="152400" y="762001"/>
            <a:ext cx="8839200" cy="4983162"/>
          </a:xfrm>
        </p:spPr>
        <p:txBody>
          <a:bodyPr/>
          <a:lstStyle/>
          <a:p>
            <a:pPr marL="1484313" lvl="2" indent="0">
              <a:spcAft>
                <a:spcPts val="600"/>
              </a:spcAft>
              <a:buNone/>
            </a:pPr>
            <a:endParaRPr lang="en-US" sz="2000" dirty="0"/>
          </a:p>
          <a:p>
            <a:pPr marL="1484313" lvl="2" indent="0">
              <a:spcAft>
                <a:spcPts val="600"/>
              </a:spcAft>
              <a:buNone/>
            </a:pPr>
            <a:endParaRPr lang="en-US" sz="2000" dirty="0"/>
          </a:p>
          <a:p>
            <a:pPr marL="1484313" lvl="2" indent="0">
              <a:spcAft>
                <a:spcPts val="600"/>
              </a:spcAft>
              <a:buNone/>
            </a:pPr>
            <a:endParaRPr lang="en-US" sz="2000" dirty="0"/>
          </a:p>
          <a:p>
            <a:pPr marL="0" indent="0">
              <a:buNone/>
            </a:pPr>
            <a:endParaRPr lang="en-US" dirty="0"/>
          </a:p>
        </p:txBody>
      </p:sp>
      <p:pic>
        <p:nvPicPr>
          <p:cNvPr id="17" name="Picture 16">
            <a:extLst>
              <a:ext uri="{FF2B5EF4-FFF2-40B4-BE49-F238E27FC236}">
                <a16:creationId xmlns:a16="http://schemas.microsoft.com/office/drawing/2014/main" id="{904DD2AA-9E3C-42DA-AD4E-7B7420281106}"/>
              </a:ext>
            </a:extLst>
          </p:cNvPr>
          <p:cNvPicPr>
            <a:picLocks noChangeAspect="1"/>
          </p:cNvPicPr>
          <p:nvPr/>
        </p:nvPicPr>
        <p:blipFill>
          <a:blip r:embed="rId3"/>
          <a:stretch>
            <a:fillRect/>
          </a:stretch>
        </p:blipFill>
        <p:spPr>
          <a:xfrm>
            <a:off x="0" y="557267"/>
            <a:ext cx="9144000" cy="5743465"/>
          </a:xfrm>
          <a:prstGeom prst="rect">
            <a:avLst/>
          </a:prstGeom>
        </p:spPr>
      </p:pic>
    </p:spTree>
    <p:extLst>
      <p:ext uri="{BB962C8B-B14F-4D97-AF65-F5344CB8AC3E}">
        <p14:creationId xmlns:p14="http://schemas.microsoft.com/office/powerpoint/2010/main" val="2892548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98DA83-BB84-43E3-9F7B-BA4584E48F8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4600" y="3840163"/>
            <a:ext cx="2133600" cy="2133600"/>
          </a:xfrm>
          <a:prstGeom prst="rect">
            <a:avLst/>
          </a:prstGeom>
        </p:spPr>
      </p:pic>
      <p:sp>
        <p:nvSpPr>
          <p:cNvPr id="2" name="Content Placeholder 1">
            <a:extLst>
              <a:ext uri="{FF2B5EF4-FFF2-40B4-BE49-F238E27FC236}">
                <a16:creationId xmlns:a16="http://schemas.microsoft.com/office/drawing/2014/main" id="{948A9218-C7E2-49F4-8441-7E821A7E291A}"/>
              </a:ext>
            </a:extLst>
          </p:cNvPr>
          <p:cNvSpPr>
            <a:spLocks noGrp="1"/>
          </p:cNvSpPr>
          <p:nvPr>
            <p:ph idx="1"/>
          </p:nvPr>
        </p:nvSpPr>
        <p:spPr>
          <a:xfrm>
            <a:off x="441960" y="990600"/>
            <a:ext cx="8229600" cy="4983163"/>
          </a:xfrm>
        </p:spPr>
        <p:txBody>
          <a:bodyPr>
            <a:normAutofit fontScale="62500" lnSpcReduction="20000"/>
          </a:bodyPr>
          <a:lstStyle/>
          <a:p>
            <a:pPr marL="0" indent="0">
              <a:buNone/>
            </a:pPr>
            <a:r>
              <a:rPr lang="en-US" dirty="0"/>
              <a:t>OMB Circular No. A-123, Management's Responsibility for Enterprise Risk Management and Internal Control – first issued 1981</a:t>
            </a:r>
          </a:p>
          <a:p>
            <a:endParaRPr lang="en-US" dirty="0"/>
          </a:p>
          <a:p>
            <a:r>
              <a:rPr lang="en-US" dirty="0"/>
              <a:t>To ensure Federal managers are effectively managing risks an Agency faces toward achieving its strategic objectives and arising from its activities and operations. These expanded responsibilities reinforce the purposes of the Federal Managers' Financial Integrity Act (FMFIA) and the Government Performance and Results Act Modernization Act (GPRAMA), and support the Administration's commitment to improve the efficiency and effectiveness of Government.</a:t>
            </a:r>
          </a:p>
          <a:p>
            <a:r>
              <a:rPr lang="en-US" dirty="0"/>
              <a:t>Ensures that Enterprise Risk Management and Internal Controls are integrated across the agency</a:t>
            </a:r>
          </a:p>
          <a:p>
            <a:pPr marL="0" indent="0">
              <a:buNone/>
            </a:pPr>
            <a:endParaRPr lang="en-US" dirty="0"/>
          </a:p>
          <a:p>
            <a:pPr marL="0" indent="0">
              <a:buNone/>
            </a:pPr>
            <a:r>
              <a:rPr lang="en-US" sz="2300" dirty="0"/>
              <a:t>July 15, 2016</a:t>
            </a:r>
          </a:p>
          <a:p>
            <a:pPr marL="0" indent="0">
              <a:buNone/>
            </a:pPr>
            <a:r>
              <a:rPr lang="en-US" sz="2200" dirty="0">
                <a:hlinkClick r:id="rId5"/>
              </a:rPr>
              <a:t>https://www.whitehouse.gov/sites/whitehouse.gov/files/omb/memoranda/2016/m-16-17.pdf</a:t>
            </a:r>
            <a:r>
              <a:rPr lang="en-US" sz="2200" dirty="0"/>
              <a:t> </a:t>
            </a:r>
          </a:p>
          <a:p>
            <a:pPr marL="0" indent="0">
              <a:buNone/>
            </a:pPr>
            <a:endParaRPr lang="en-US" sz="2200" dirty="0"/>
          </a:p>
          <a:p>
            <a:pPr marL="0" indent="0">
              <a:buNone/>
            </a:pPr>
            <a:r>
              <a:rPr lang="en-US" sz="2200" dirty="0"/>
              <a:t>June 6, 2018- Appendix A</a:t>
            </a:r>
          </a:p>
          <a:p>
            <a:pPr marL="0" indent="0">
              <a:buNone/>
            </a:pPr>
            <a:r>
              <a:rPr lang="en-US" sz="2200" dirty="0">
                <a:hlinkClick r:id="rId6"/>
              </a:rPr>
              <a:t>https://www.whitehouse.gov/wp-content/uploads/2018/06/M-18-16.pdf</a:t>
            </a:r>
            <a:endParaRPr lang="en-US" sz="2200" dirty="0"/>
          </a:p>
          <a:p>
            <a:pPr marL="0" indent="0">
              <a:buNone/>
            </a:pPr>
            <a:endParaRPr lang="en-US" sz="2200" dirty="0"/>
          </a:p>
          <a:p>
            <a:pPr marL="0" indent="0">
              <a:buNone/>
            </a:pPr>
            <a:endParaRPr lang="en-US" sz="2300" dirty="0">
              <a:hlinkClick r:id="rId6">
                <a:extLst>
                  <a:ext uri="{A12FA001-AC4F-418D-AE19-62706E023703}">
                    <ahyp:hlinkClr xmlns:ahyp="http://schemas.microsoft.com/office/drawing/2018/hyperlinkcolor" val="tx"/>
                  </a:ext>
                </a:extLst>
              </a:hlinkClick>
            </a:endParaRPr>
          </a:p>
          <a:p>
            <a:pPr marL="0" indent="0">
              <a:buNone/>
            </a:pPr>
            <a:endParaRPr lang="en-US" sz="2300" dirty="0">
              <a:hlinkClick r:id="rId6">
                <a:extLst>
                  <a:ext uri="{A12FA001-AC4F-418D-AE19-62706E023703}">
                    <ahyp:hlinkClr xmlns:ahyp="http://schemas.microsoft.com/office/drawing/2018/hyperlinkcolor" val="tx"/>
                  </a:ext>
                </a:extLst>
              </a:hlinkClick>
            </a:endParaRPr>
          </a:p>
          <a:p>
            <a:pPr marL="0" indent="0">
              <a:buNone/>
            </a:pPr>
            <a:endParaRPr lang="en-US" dirty="0"/>
          </a:p>
        </p:txBody>
      </p:sp>
      <p:sp>
        <p:nvSpPr>
          <p:cNvPr id="3" name="Slide Number Placeholder 2">
            <a:extLst>
              <a:ext uri="{FF2B5EF4-FFF2-40B4-BE49-F238E27FC236}">
                <a16:creationId xmlns:a16="http://schemas.microsoft.com/office/drawing/2014/main" id="{7268E5FA-F56C-4B10-BDCC-46CAB9EF5119}"/>
              </a:ext>
            </a:extLst>
          </p:cNvPr>
          <p:cNvSpPr>
            <a:spLocks noGrp="1"/>
          </p:cNvSpPr>
          <p:nvPr>
            <p:ph type="sldNum" sz="quarter" idx="12"/>
          </p:nvPr>
        </p:nvSpPr>
        <p:spPr/>
        <p:txBody>
          <a:bodyPr/>
          <a:lstStyle/>
          <a:p>
            <a:fld id="{D983F1FA-211D-3044-9E35-958DFBC26156}" type="slidenum">
              <a:rPr lang="en-US" smtClean="0">
                <a:solidFill>
                  <a:prstClr val="white"/>
                </a:solidFill>
              </a:rPr>
              <a:pPr/>
              <a:t>42</a:t>
            </a:fld>
            <a:endParaRPr lang="en-US" dirty="0">
              <a:solidFill>
                <a:prstClr val="white"/>
              </a:solidFill>
            </a:endParaRPr>
          </a:p>
        </p:txBody>
      </p:sp>
      <p:sp>
        <p:nvSpPr>
          <p:cNvPr id="4" name="Title 3">
            <a:extLst>
              <a:ext uri="{FF2B5EF4-FFF2-40B4-BE49-F238E27FC236}">
                <a16:creationId xmlns:a16="http://schemas.microsoft.com/office/drawing/2014/main" id="{5BACC17F-4209-4365-A69F-CAFDB5529E4F}"/>
              </a:ext>
            </a:extLst>
          </p:cNvPr>
          <p:cNvSpPr>
            <a:spLocks noGrp="1"/>
          </p:cNvSpPr>
          <p:nvPr>
            <p:ph type="title"/>
          </p:nvPr>
        </p:nvSpPr>
        <p:spPr/>
        <p:txBody>
          <a:bodyPr>
            <a:normAutofit fontScale="90000"/>
          </a:bodyPr>
          <a:lstStyle/>
          <a:p>
            <a:r>
              <a:rPr lang="en-US" dirty="0"/>
              <a:t>OMB Circular A-123</a:t>
            </a:r>
          </a:p>
        </p:txBody>
      </p:sp>
    </p:spTree>
    <p:extLst>
      <p:ext uri="{BB962C8B-B14F-4D97-AF65-F5344CB8AC3E}">
        <p14:creationId xmlns:p14="http://schemas.microsoft.com/office/powerpoint/2010/main" val="1917288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3E6EBF-1F4C-4BE5-8E8D-F163D898C821}"/>
              </a:ext>
            </a:extLst>
          </p:cNvPr>
          <p:cNvSpPr>
            <a:spLocks noGrp="1"/>
          </p:cNvSpPr>
          <p:nvPr>
            <p:ph idx="1"/>
          </p:nvPr>
        </p:nvSpPr>
        <p:spPr/>
        <p:txBody>
          <a:bodyPr>
            <a:normAutofit fontScale="85000" lnSpcReduction="20000"/>
          </a:bodyPr>
          <a:lstStyle/>
          <a:p>
            <a:r>
              <a:rPr lang="en-US" dirty="0"/>
              <a:t>VA Enterprise Risk Management is under the Office of Enterprise Integration (OEI) reporting directly to SECVA</a:t>
            </a:r>
          </a:p>
          <a:p>
            <a:r>
              <a:rPr lang="en-US" dirty="0"/>
              <a:t>VA Office of Business Oversight (OBO) is dedicated to improving internal controls across the Department and is responsible for VA’s annual Statement of Assurance, as required by Federal Managers' Financial Integrity Act of 1982 (FMFIA).  </a:t>
            </a:r>
          </a:p>
          <a:p>
            <a:r>
              <a:rPr lang="en-US" dirty="0"/>
              <a:t>OBO is also responsible for Improper Payments and Elimination Recovery Act (IPERA) compliance and reporting as well as leading VA’s Seek to Prevent Fraud, Waste, and Abuse (STOP FWA) initiative.</a:t>
            </a:r>
          </a:p>
          <a:p>
            <a:r>
              <a:rPr lang="en-US" dirty="0">
                <a:hlinkClick r:id="rId3"/>
              </a:rPr>
              <a:t>http://vaww.va.gov/OIC/index.asp</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134CFFCA-11B4-4130-A1DD-F5AFE4E37CC3}"/>
              </a:ext>
            </a:extLst>
          </p:cNvPr>
          <p:cNvSpPr>
            <a:spLocks noGrp="1"/>
          </p:cNvSpPr>
          <p:nvPr>
            <p:ph type="sldNum" sz="quarter" idx="12"/>
          </p:nvPr>
        </p:nvSpPr>
        <p:spPr/>
        <p:txBody>
          <a:bodyPr/>
          <a:lstStyle/>
          <a:p>
            <a:fld id="{D983F1FA-211D-3044-9E35-958DFBC26156}" type="slidenum">
              <a:rPr lang="en-US" smtClean="0">
                <a:solidFill>
                  <a:prstClr val="white"/>
                </a:solidFill>
              </a:rPr>
              <a:pPr/>
              <a:t>43</a:t>
            </a:fld>
            <a:endParaRPr lang="en-US" dirty="0">
              <a:solidFill>
                <a:prstClr val="white"/>
              </a:solidFill>
            </a:endParaRPr>
          </a:p>
        </p:txBody>
      </p:sp>
      <p:sp>
        <p:nvSpPr>
          <p:cNvPr id="4" name="Title 3">
            <a:extLst>
              <a:ext uri="{FF2B5EF4-FFF2-40B4-BE49-F238E27FC236}">
                <a16:creationId xmlns:a16="http://schemas.microsoft.com/office/drawing/2014/main" id="{0A436AD1-09EF-4477-869F-21DD3169056D}"/>
              </a:ext>
            </a:extLst>
          </p:cNvPr>
          <p:cNvSpPr>
            <a:spLocks noGrp="1"/>
          </p:cNvSpPr>
          <p:nvPr>
            <p:ph type="title"/>
          </p:nvPr>
        </p:nvSpPr>
        <p:spPr/>
        <p:txBody>
          <a:bodyPr>
            <a:normAutofit fontScale="90000"/>
          </a:bodyPr>
          <a:lstStyle/>
          <a:p>
            <a:r>
              <a:rPr lang="en-US" dirty="0"/>
              <a:t>VA Enterprise Risk Management</a:t>
            </a:r>
          </a:p>
        </p:txBody>
      </p:sp>
    </p:spTree>
    <p:extLst>
      <p:ext uri="{BB962C8B-B14F-4D97-AF65-F5344CB8AC3E}">
        <p14:creationId xmlns:p14="http://schemas.microsoft.com/office/powerpoint/2010/main" val="303611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rrow: Circular 27">
            <a:extLst>
              <a:ext uri="{FF2B5EF4-FFF2-40B4-BE49-F238E27FC236}">
                <a16:creationId xmlns:a16="http://schemas.microsoft.com/office/drawing/2014/main" id="{5D959D77-3611-457F-A2DB-433A5561987E}"/>
              </a:ext>
            </a:extLst>
          </p:cNvPr>
          <p:cNvSpPr/>
          <p:nvPr/>
        </p:nvSpPr>
        <p:spPr>
          <a:xfrm rot="3379222">
            <a:off x="2926793" y="1619924"/>
            <a:ext cx="4699096" cy="4699096"/>
          </a:xfrm>
          <a:prstGeom prst="circularArrow">
            <a:avLst>
              <a:gd name="adj1" fmla="val 6892"/>
              <a:gd name="adj2" fmla="val 380666"/>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11">
            <a:extLst>
              <a:ext uri="{FF2B5EF4-FFF2-40B4-BE49-F238E27FC236}">
                <a16:creationId xmlns:a16="http://schemas.microsoft.com/office/drawing/2014/main" id="{DF7212BC-096A-4E5C-B6AE-3DAB28A7FE05}"/>
              </a:ext>
            </a:extLst>
          </p:cNvPr>
          <p:cNvSpPr>
            <a:spLocks noChangeAspect="1"/>
          </p:cNvSpPr>
          <p:nvPr/>
        </p:nvSpPr>
        <p:spPr>
          <a:xfrm>
            <a:off x="2080233" y="2739069"/>
            <a:ext cx="2342501" cy="1761392"/>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Response</a:t>
            </a:r>
          </a:p>
        </p:txBody>
      </p:sp>
      <p:sp>
        <p:nvSpPr>
          <p:cNvPr id="3" name="Slide Number Placeholder 2">
            <a:extLst>
              <a:ext uri="{FF2B5EF4-FFF2-40B4-BE49-F238E27FC236}">
                <a16:creationId xmlns:a16="http://schemas.microsoft.com/office/drawing/2014/main" id="{835C9A89-49A4-420E-9932-28B6F1360660}"/>
              </a:ext>
            </a:extLst>
          </p:cNvPr>
          <p:cNvSpPr>
            <a:spLocks noGrp="1"/>
          </p:cNvSpPr>
          <p:nvPr>
            <p:ph type="sldNum" sz="quarter" idx="10"/>
          </p:nvPr>
        </p:nvSpPr>
        <p:spPr/>
        <p:txBody>
          <a:bodyPr/>
          <a:lstStyle/>
          <a:p>
            <a:fld id="{D983F1FA-211D-3044-9E35-958DFBC26156}" type="slidenum">
              <a:rPr lang="en-US" smtClean="0">
                <a:solidFill>
                  <a:prstClr val="white"/>
                </a:solidFill>
              </a:rPr>
              <a:pPr/>
              <a:t>44</a:t>
            </a:fld>
            <a:endParaRPr lang="en-US" dirty="0">
              <a:solidFill>
                <a:prstClr val="white"/>
              </a:solidFill>
            </a:endParaRPr>
          </a:p>
        </p:txBody>
      </p:sp>
      <p:sp>
        <p:nvSpPr>
          <p:cNvPr id="5" name="Title 4">
            <a:extLst>
              <a:ext uri="{FF2B5EF4-FFF2-40B4-BE49-F238E27FC236}">
                <a16:creationId xmlns:a16="http://schemas.microsoft.com/office/drawing/2014/main" id="{6AEECB9E-A358-47C8-B706-83112528CE4F}"/>
              </a:ext>
            </a:extLst>
          </p:cNvPr>
          <p:cNvSpPr>
            <a:spLocks noGrp="1"/>
          </p:cNvSpPr>
          <p:nvPr>
            <p:ph type="title"/>
          </p:nvPr>
        </p:nvSpPr>
        <p:spPr/>
        <p:txBody>
          <a:bodyPr>
            <a:normAutofit/>
          </a:bodyPr>
          <a:lstStyle/>
          <a:p>
            <a:r>
              <a:rPr lang="en-US" sz="3600" dirty="0"/>
              <a:t>Fraud Prevention, Detection and Response</a:t>
            </a:r>
          </a:p>
        </p:txBody>
      </p:sp>
      <p:sp>
        <p:nvSpPr>
          <p:cNvPr id="11" name="Oval 10">
            <a:extLst>
              <a:ext uri="{FF2B5EF4-FFF2-40B4-BE49-F238E27FC236}">
                <a16:creationId xmlns:a16="http://schemas.microsoft.com/office/drawing/2014/main" id="{AB24AAAE-79F2-4D5D-A897-6C3AE5282AD3}"/>
              </a:ext>
            </a:extLst>
          </p:cNvPr>
          <p:cNvSpPr>
            <a:spLocks noChangeAspect="1"/>
          </p:cNvSpPr>
          <p:nvPr/>
        </p:nvSpPr>
        <p:spPr>
          <a:xfrm>
            <a:off x="2956603" y="1093138"/>
            <a:ext cx="2536313" cy="2289489"/>
          </a:xfrm>
          <a:prstGeom prst="ellipse">
            <a:avLst/>
          </a:prstGeom>
          <a:gradFill flip="none" rotWithShape="1">
            <a:gsLst>
              <a:gs pos="33000">
                <a:srgbClr val="B2D0FD"/>
              </a:gs>
              <a:gs pos="6000">
                <a:srgbClr val="DEEBFE"/>
              </a:gs>
              <a:gs pos="50000">
                <a:srgbClr val="85B5FB"/>
              </a:gs>
              <a:gs pos="90000">
                <a:srgbClr val="003296"/>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Prevention</a:t>
            </a:r>
            <a:endParaRPr lang="en-US" b="1" dirty="0">
              <a:solidFill>
                <a:schemeClr val="tx1"/>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52AA4B2-1F72-450D-B0EF-7221BE41C01D}"/>
              </a:ext>
            </a:extLst>
          </p:cNvPr>
          <p:cNvSpPr>
            <a:spLocks noChangeAspect="1"/>
          </p:cNvSpPr>
          <p:nvPr/>
        </p:nvSpPr>
        <p:spPr>
          <a:xfrm>
            <a:off x="4239956" y="2668172"/>
            <a:ext cx="2230114" cy="1832289"/>
          </a:xfrm>
          <a:prstGeom prst="ellipse">
            <a:avLst/>
          </a:prstGeom>
          <a:gradFill flip="none" rotWithShape="1">
            <a:gsLst>
              <a:gs pos="6000">
                <a:srgbClr val="ECF3FE"/>
              </a:gs>
              <a:gs pos="33000">
                <a:srgbClr val="B1D0FD"/>
              </a:gs>
              <a:gs pos="50000">
                <a:srgbClr val="589AFA"/>
              </a:gs>
              <a:gs pos="100000">
                <a:srgbClr val="075B8F"/>
              </a:gs>
            </a:gsLst>
            <a:lin ang="3600000" scaled="0"/>
            <a:tileRect/>
          </a:gradFill>
          <a:effectLst>
            <a:outerShdw blurRad="50800" dist="152400" dir="5400000" algn="t" rotWithShape="0">
              <a:prstClr val="black">
                <a:alpha val="40000"/>
              </a:prstClr>
            </a:outerShdw>
          </a:effectLst>
          <a:scene3d>
            <a:camera prst="perspectiveRelaxedModerately">
              <a:rot lat="21000000" lon="0" rev="21594000"/>
            </a:camera>
            <a:lightRig rig="freezing" dir="t"/>
          </a:scene3d>
          <a:sp3d z="2413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rial" panose="020B0604020202020204" pitchFamily="34" charset="0"/>
                <a:cs typeface="Arial" panose="020B0604020202020204" pitchFamily="34" charset="0"/>
              </a:rPr>
              <a:t>Detection</a:t>
            </a:r>
          </a:p>
        </p:txBody>
      </p:sp>
      <p:sp>
        <p:nvSpPr>
          <p:cNvPr id="14" name="TextBox 13">
            <a:extLst>
              <a:ext uri="{FF2B5EF4-FFF2-40B4-BE49-F238E27FC236}">
                <a16:creationId xmlns:a16="http://schemas.microsoft.com/office/drawing/2014/main" id="{0B079B34-17ED-4938-B00F-06736C2F4BD0}"/>
              </a:ext>
            </a:extLst>
          </p:cNvPr>
          <p:cNvSpPr txBox="1"/>
          <p:nvPr/>
        </p:nvSpPr>
        <p:spPr>
          <a:xfrm>
            <a:off x="5867400" y="616724"/>
            <a:ext cx="3148310" cy="2492990"/>
          </a:xfrm>
          <a:prstGeom prst="rect">
            <a:avLst/>
          </a:prstGeom>
          <a:noFill/>
        </p:spPr>
        <p:txBody>
          <a:bodyPr wrap="square" rtlCol="0">
            <a:spAutoFit/>
          </a:bodyPr>
          <a:lstStyle/>
          <a:p>
            <a:r>
              <a:rPr lang="en-US" sz="1200" b="1" dirty="0">
                <a:highlight>
                  <a:srgbClr val="FFFF00"/>
                </a:highlight>
              </a:rPr>
              <a:t>Mitigate the risk of fraud occurring</a:t>
            </a:r>
            <a:r>
              <a:rPr lang="en-US" sz="1200" dirty="0">
                <a:highlight>
                  <a:srgbClr val="FFFF00"/>
                </a:highlight>
              </a:rPr>
              <a:t>:</a:t>
            </a:r>
          </a:p>
          <a:p>
            <a:r>
              <a:rPr lang="en-US" sz="1200" dirty="0"/>
              <a:t>Antifraud strategy</a:t>
            </a:r>
          </a:p>
          <a:p>
            <a:r>
              <a:rPr lang="en-US" sz="1200" dirty="0"/>
              <a:t>Employee background checks</a:t>
            </a:r>
          </a:p>
          <a:p>
            <a:r>
              <a:rPr lang="en-US" sz="1200" dirty="0"/>
              <a:t>Fraud-awareness trainings</a:t>
            </a:r>
          </a:p>
          <a:p>
            <a:r>
              <a:rPr lang="en-US" sz="1200" dirty="0"/>
              <a:t>System edit checks</a:t>
            </a:r>
          </a:p>
          <a:p>
            <a:r>
              <a:rPr lang="en-US" sz="1200" dirty="0"/>
              <a:t>Data matching to verify eligibility</a:t>
            </a:r>
          </a:p>
          <a:p>
            <a:r>
              <a:rPr lang="en-US" sz="1200" dirty="0"/>
              <a:t>Predictive analytics</a:t>
            </a:r>
          </a:p>
          <a:p>
            <a:r>
              <a:rPr lang="en-US" sz="1200" dirty="0"/>
              <a:t>Segregation of duties</a:t>
            </a:r>
          </a:p>
          <a:p>
            <a:r>
              <a:rPr lang="en-US" sz="1200" dirty="0"/>
              <a:t>Standards of conduct</a:t>
            </a:r>
          </a:p>
          <a:p>
            <a:r>
              <a:rPr lang="en-US" sz="1200" dirty="0"/>
              <a:t>Transaction limits</a:t>
            </a:r>
          </a:p>
          <a:p>
            <a:endParaRPr lang="en-US" dirty="0"/>
          </a:p>
          <a:p>
            <a:endParaRPr lang="en-US" dirty="0"/>
          </a:p>
        </p:txBody>
      </p:sp>
      <p:cxnSp>
        <p:nvCxnSpPr>
          <p:cNvPr id="16" name="Straight Arrow Connector 15">
            <a:extLst>
              <a:ext uri="{FF2B5EF4-FFF2-40B4-BE49-F238E27FC236}">
                <a16:creationId xmlns:a16="http://schemas.microsoft.com/office/drawing/2014/main" id="{90C3420A-5F79-4590-82D5-B4990345DB50}"/>
              </a:ext>
            </a:extLst>
          </p:cNvPr>
          <p:cNvCxnSpPr/>
          <p:nvPr/>
        </p:nvCxnSpPr>
        <p:spPr>
          <a:xfrm flipH="1">
            <a:off x="5105400" y="1066800"/>
            <a:ext cx="7620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639678D-2D57-4298-958A-C1E1CAE45FE4}"/>
              </a:ext>
            </a:extLst>
          </p:cNvPr>
          <p:cNvSpPr txBox="1"/>
          <p:nvPr/>
        </p:nvSpPr>
        <p:spPr>
          <a:xfrm>
            <a:off x="6788935" y="3288881"/>
            <a:ext cx="2226775" cy="1938992"/>
          </a:xfrm>
          <a:prstGeom prst="rect">
            <a:avLst/>
          </a:prstGeom>
          <a:noFill/>
        </p:spPr>
        <p:txBody>
          <a:bodyPr wrap="square" rtlCol="0">
            <a:spAutoFit/>
          </a:bodyPr>
          <a:lstStyle/>
          <a:p>
            <a:r>
              <a:rPr lang="en-US" sz="1200" b="1" dirty="0">
                <a:highlight>
                  <a:srgbClr val="FFFF00"/>
                </a:highlight>
              </a:rPr>
              <a:t>Discover potential fraud that has already occurred</a:t>
            </a:r>
            <a:r>
              <a:rPr lang="en-US" sz="1200" dirty="0"/>
              <a:t>:</a:t>
            </a:r>
          </a:p>
          <a:p>
            <a:r>
              <a:rPr lang="en-US" sz="1200" dirty="0"/>
              <a:t>Audits</a:t>
            </a:r>
          </a:p>
          <a:p>
            <a:r>
              <a:rPr lang="en-US" sz="1200" dirty="0"/>
              <a:t>Data matching after payments have been made</a:t>
            </a:r>
          </a:p>
          <a:p>
            <a:r>
              <a:rPr lang="en-US" sz="1200" dirty="0"/>
              <a:t>Data mining</a:t>
            </a:r>
          </a:p>
          <a:p>
            <a:r>
              <a:rPr lang="en-US" sz="1200" dirty="0"/>
              <a:t>Document reviews</a:t>
            </a:r>
          </a:p>
          <a:p>
            <a:r>
              <a:rPr lang="en-US" sz="1200" dirty="0"/>
              <a:t>Hotlines and other reporting mechanisms</a:t>
            </a:r>
          </a:p>
          <a:p>
            <a:r>
              <a:rPr lang="en-US" sz="1200" dirty="0"/>
              <a:t>Site visits</a:t>
            </a:r>
          </a:p>
        </p:txBody>
      </p:sp>
      <p:cxnSp>
        <p:nvCxnSpPr>
          <p:cNvPr id="19" name="Straight Arrow Connector 18">
            <a:extLst>
              <a:ext uri="{FF2B5EF4-FFF2-40B4-BE49-F238E27FC236}">
                <a16:creationId xmlns:a16="http://schemas.microsoft.com/office/drawing/2014/main" id="{B5466BDD-4E2F-4D3F-AA54-48622F89BAE5}"/>
              </a:ext>
            </a:extLst>
          </p:cNvPr>
          <p:cNvCxnSpPr/>
          <p:nvPr/>
        </p:nvCxnSpPr>
        <p:spPr>
          <a:xfrm flipH="1" flipV="1">
            <a:off x="6019800" y="4038600"/>
            <a:ext cx="763273" cy="4618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0EBB7EE-778A-4178-942E-248F0EE1D2B5}"/>
              </a:ext>
            </a:extLst>
          </p:cNvPr>
          <p:cNvSpPr txBox="1"/>
          <p:nvPr/>
        </p:nvSpPr>
        <p:spPr>
          <a:xfrm>
            <a:off x="93175" y="4343400"/>
            <a:ext cx="2342501" cy="1569660"/>
          </a:xfrm>
          <a:prstGeom prst="rect">
            <a:avLst/>
          </a:prstGeom>
          <a:noFill/>
        </p:spPr>
        <p:txBody>
          <a:bodyPr wrap="square" rtlCol="0">
            <a:spAutoFit/>
          </a:bodyPr>
          <a:lstStyle/>
          <a:p>
            <a:r>
              <a:rPr lang="en-US" sz="1200" b="1" dirty="0">
                <a:highlight>
                  <a:srgbClr val="FFFF00"/>
                </a:highlight>
              </a:rPr>
              <a:t>Investigate potential fraud, take corrective actions, and remedy the harm caused by fraud</a:t>
            </a:r>
            <a:r>
              <a:rPr lang="en-US" sz="1200" b="1" dirty="0"/>
              <a:t>:</a:t>
            </a:r>
          </a:p>
          <a:p>
            <a:r>
              <a:rPr lang="en-US" sz="1200" dirty="0"/>
              <a:t>Investigations</a:t>
            </a:r>
          </a:p>
          <a:p>
            <a:r>
              <a:rPr lang="en-US" sz="1200" dirty="0"/>
              <a:t>Prosecutions</a:t>
            </a:r>
          </a:p>
          <a:p>
            <a:r>
              <a:rPr lang="en-US" sz="1200" dirty="0"/>
              <a:t>Disciplinary actions</a:t>
            </a:r>
          </a:p>
          <a:p>
            <a:r>
              <a:rPr lang="en-US" sz="1200" dirty="0"/>
              <a:t>Suspensions and debarments</a:t>
            </a:r>
          </a:p>
          <a:p>
            <a:r>
              <a:rPr lang="en-US" sz="1200" dirty="0"/>
              <a:t>Payment recoveries</a:t>
            </a:r>
            <a:endParaRPr lang="en-US" dirty="0"/>
          </a:p>
        </p:txBody>
      </p:sp>
      <p:cxnSp>
        <p:nvCxnSpPr>
          <p:cNvPr id="23" name="Straight Arrow Connector 22">
            <a:extLst>
              <a:ext uri="{FF2B5EF4-FFF2-40B4-BE49-F238E27FC236}">
                <a16:creationId xmlns:a16="http://schemas.microsoft.com/office/drawing/2014/main" id="{5A029889-EB46-41F9-A5C3-370698D133D8}"/>
              </a:ext>
            </a:extLst>
          </p:cNvPr>
          <p:cNvCxnSpPr>
            <a:cxnSpLocks/>
          </p:cNvCxnSpPr>
          <p:nvPr/>
        </p:nvCxnSpPr>
        <p:spPr>
          <a:xfrm flipV="1">
            <a:off x="2086064" y="4114800"/>
            <a:ext cx="657136" cy="7620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Arrow: Circular 25">
            <a:extLst>
              <a:ext uri="{FF2B5EF4-FFF2-40B4-BE49-F238E27FC236}">
                <a16:creationId xmlns:a16="http://schemas.microsoft.com/office/drawing/2014/main" id="{B25654B6-FA68-47A1-8046-C1AF19969B78}"/>
              </a:ext>
            </a:extLst>
          </p:cNvPr>
          <p:cNvSpPr/>
          <p:nvPr/>
        </p:nvSpPr>
        <p:spPr>
          <a:xfrm rot="17967966">
            <a:off x="1299433" y="897072"/>
            <a:ext cx="4869413" cy="4870587"/>
          </a:xfrm>
          <a:prstGeom prst="circularArrow">
            <a:avLst>
              <a:gd name="adj1" fmla="val 6892"/>
              <a:gd name="adj2" fmla="val 464584"/>
              <a:gd name="adj3" fmla="val 16752649"/>
              <a:gd name="adj4" fmla="val 15096192"/>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Arrow: Circular 26">
            <a:extLst>
              <a:ext uri="{FF2B5EF4-FFF2-40B4-BE49-F238E27FC236}">
                <a16:creationId xmlns:a16="http://schemas.microsoft.com/office/drawing/2014/main" id="{B18BE19D-621E-4505-896E-59EA2A1AB4F5}"/>
              </a:ext>
            </a:extLst>
          </p:cNvPr>
          <p:cNvSpPr/>
          <p:nvPr/>
        </p:nvSpPr>
        <p:spPr>
          <a:xfrm rot="8651782">
            <a:off x="2222452" y="1143669"/>
            <a:ext cx="4699096" cy="4699096"/>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Arrow: Circular 28">
            <a:extLst>
              <a:ext uri="{FF2B5EF4-FFF2-40B4-BE49-F238E27FC236}">
                <a16:creationId xmlns:a16="http://schemas.microsoft.com/office/drawing/2014/main" id="{3C7364A3-9830-464F-A38B-01EFB7898309}"/>
              </a:ext>
            </a:extLst>
          </p:cNvPr>
          <p:cNvSpPr/>
          <p:nvPr/>
        </p:nvSpPr>
        <p:spPr>
          <a:xfrm>
            <a:off x="1741666" y="360323"/>
            <a:ext cx="4699096" cy="4699096"/>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Arrow: Circular 29">
            <a:extLst>
              <a:ext uri="{FF2B5EF4-FFF2-40B4-BE49-F238E27FC236}">
                <a16:creationId xmlns:a16="http://schemas.microsoft.com/office/drawing/2014/main" id="{30C2F49F-9791-42FB-B26B-F613989B6488}"/>
              </a:ext>
            </a:extLst>
          </p:cNvPr>
          <p:cNvSpPr/>
          <p:nvPr/>
        </p:nvSpPr>
        <p:spPr>
          <a:xfrm rot="12283537">
            <a:off x="1581238" y="1021980"/>
            <a:ext cx="4699096" cy="4765629"/>
          </a:xfrm>
          <a:prstGeom prst="circularArrow">
            <a:avLst>
              <a:gd name="adj1" fmla="val 6892"/>
              <a:gd name="adj2" fmla="val 464584"/>
              <a:gd name="adj3" fmla="val 16752649"/>
              <a:gd name="adj4" fmla="val 15182768"/>
              <a:gd name="adj5" fmla="val 804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0">
            <a:extLst>
              <a:ext uri="{FF2B5EF4-FFF2-40B4-BE49-F238E27FC236}">
                <a16:creationId xmlns:a16="http://schemas.microsoft.com/office/drawing/2014/main" id="{FF775CBC-F05A-4DC7-99E1-E2C5898069E8}"/>
              </a:ext>
            </a:extLst>
          </p:cNvPr>
          <p:cNvSpPr txBox="1"/>
          <p:nvPr/>
        </p:nvSpPr>
        <p:spPr>
          <a:xfrm>
            <a:off x="93175" y="711353"/>
            <a:ext cx="2689320" cy="1077218"/>
          </a:xfrm>
          <a:prstGeom prst="rect">
            <a:avLst/>
          </a:prstGeom>
          <a:noFill/>
        </p:spPr>
        <p:txBody>
          <a:bodyPr wrap="square" rtlCol="0">
            <a:spAutoFit/>
          </a:bodyPr>
          <a:lstStyle/>
          <a:p>
            <a:r>
              <a:rPr lang="en-US" sz="1600" b="1" dirty="0">
                <a:highlight>
                  <a:srgbClr val="FFFF00"/>
                </a:highlight>
              </a:rPr>
              <a:t>Fraud Risk Factors:</a:t>
            </a:r>
          </a:p>
          <a:p>
            <a:r>
              <a:rPr lang="en-US" sz="1600" dirty="0"/>
              <a:t>Incentive/Pressure</a:t>
            </a:r>
          </a:p>
          <a:p>
            <a:r>
              <a:rPr lang="en-US" sz="1600" dirty="0"/>
              <a:t>Opportunity</a:t>
            </a:r>
          </a:p>
          <a:p>
            <a:r>
              <a:rPr lang="en-US" sz="1600" dirty="0"/>
              <a:t>Attitude/Rationalization</a:t>
            </a:r>
          </a:p>
        </p:txBody>
      </p:sp>
    </p:spTree>
    <p:extLst>
      <p:ext uri="{BB962C8B-B14F-4D97-AF65-F5344CB8AC3E}">
        <p14:creationId xmlns:p14="http://schemas.microsoft.com/office/powerpoint/2010/main" val="504374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B0B705-F4C4-440A-BEE7-47F64F6C224E}"/>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45</a:t>
            </a:fld>
            <a:endParaRPr lang="en-US" dirty="0">
              <a:solidFill>
                <a:prstClr val="white"/>
              </a:solidFill>
            </a:endParaRPr>
          </a:p>
        </p:txBody>
      </p:sp>
      <p:sp>
        <p:nvSpPr>
          <p:cNvPr id="3" name="Title 2">
            <a:extLst>
              <a:ext uri="{FF2B5EF4-FFF2-40B4-BE49-F238E27FC236}">
                <a16:creationId xmlns:a16="http://schemas.microsoft.com/office/drawing/2014/main" id="{72D4CF9B-B2B8-4C7E-B90D-EC44ACE12E8D}"/>
              </a:ext>
            </a:extLst>
          </p:cNvPr>
          <p:cNvSpPr>
            <a:spLocks noGrp="1"/>
          </p:cNvSpPr>
          <p:nvPr>
            <p:ph type="title"/>
          </p:nvPr>
        </p:nvSpPr>
        <p:spPr/>
        <p:txBody>
          <a:bodyPr>
            <a:normAutofit fontScale="90000"/>
          </a:bodyPr>
          <a:lstStyle/>
          <a:p>
            <a:r>
              <a:rPr lang="en-US" dirty="0"/>
              <a:t>Knowledge Check #4</a:t>
            </a:r>
          </a:p>
        </p:txBody>
      </p:sp>
      <p:sp>
        <p:nvSpPr>
          <p:cNvPr id="4" name="Rectangle 3">
            <a:extLst>
              <a:ext uri="{FF2B5EF4-FFF2-40B4-BE49-F238E27FC236}">
                <a16:creationId xmlns:a16="http://schemas.microsoft.com/office/drawing/2014/main" id="{6475E61B-6B5D-4EFF-ABBB-ED379596922A}"/>
              </a:ext>
            </a:extLst>
          </p:cNvPr>
          <p:cNvSpPr/>
          <p:nvPr/>
        </p:nvSpPr>
        <p:spPr>
          <a:xfrm>
            <a:off x="457200" y="914400"/>
            <a:ext cx="8229600" cy="2339102"/>
          </a:xfrm>
          <a:prstGeom prst="rect">
            <a:avLst/>
          </a:prstGeom>
        </p:spPr>
        <p:txBody>
          <a:bodyPr wrap="square">
            <a:spAutoFit/>
          </a:bodyPr>
          <a:lstStyle/>
          <a:p>
            <a:r>
              <a:rPr lang="en-US" b="1" dirty="0">
                <a:cs typeface="Arial" panose="020B0604020202020204" pitchFamily="34" charset="0"/>
              </a:rPr>
              <a:t>Knowledge Check #4 </a:t>
            </a:r>
          </a:p>
          <a:p>
            <a:endParaRPr lang="en-US" b="1" dirty="0">
              <a:cs typeface="Arial" panose="020B0604020202020204" pitchFamily="34" charset="0"/>
            </a:endParaRPr>
          </a:p>
          <a:p>
            <a:pPr>
              <a:spcAft>
                <a:spcPts val="600"/>
              </a:spcAft>
            </a:pPr>
            <a:r>
              <a:rPr lang="en-US" b="1" dirty="0">
                <a:cs typeface="Arial" panose="020B0604020202020204" pitchFamily="34" charset="0"/>
              </a:rPr>
              <a:t>Which of the following are risk factors for fraud? </a:t>
            </a:r>
          </a:p>
          <a:p>
            <a:pPr marL="806450" indent="-342900">
              <a:spcAft>
                <a:spcPts val="600"/>
              </a:spcAft>
              <a:buFont typeface="Wingdings" panose="05000000000000000000" pitchFamily="2" charset="2"/>
              <a:buChar char="q"/>
            </a:pPr>
            <a:r>
              <a:rPr lang="en-US" dirty="0">
                <a:cs typeface="Arial" panose="020B0604020202020204" pitchFamily="34" charset="0"/>
              </a:rPr>
              <a:t> A.  Incentive, Opportunity, Attitude</a:t>
            </a:r>
          </a:p>
          <a:p>
            <a:pPr marL="801688" indent="-338138">
              <a:spcAft>
                <a:spcPts val="600"/>
              </a:spcAft>
              <a:buFont typeface="Wingdings" panose="05000000000000000000" pitchFamily="2" charset="2"/>
              <a:buChar char="q"/>
            </a:pPr>
            <a:r>
              <a:rPr lang="en-US" dirty="0">
                <a:cs typeface="Arial" panose="020B0604020202020204" pitchFamily="34" charset="0"/>
              </a:rPr>
              <a:t> B.  Rationalization, Attitude, Luck</a:t>
            </a:r>
          </a:p>
          <a:p>
            <a:pPr marL="801688" indent="-338138">
              <a:spcAft>
                <a:spcPts val="600"/>
              </a:spcAft>
              <a:buFont typeface="Wingdings" panose="05000000000000000000" pitchFamily="2" charset="2"/>
              <a:buChar char="q"/>
            </a:pPr>
            <a:r>
              <a:rPr lang="en-US" dirty="0">
                <a:cs typeface="Arial" panose="020B0604020202020204" pitchFamily="34" charset="0"/>
              </a:rPr>
              <a:t> C.  Pressure, Incentive, Skill</a:t>
            </a:r>
          </a:p>
          <a:p>
            <a:pPr marL="801688" indent="-338138">
              <a:spcAft>
                <a:spcPts val="600"/>
              </a:spcAft>
              <a:buFont typeface="Wingdings" panose="05000000000000000000" pitchFamily="2" charset="2"/>
              <a:buChar char="q"/>
            </a:pPr>
            <a:r>
              <a:rPr lang="en-US" dirty="0">
                <a:cs typeface="Arial" panose="020B0604020202020204" pitchFamily="34" charset="0"/>
              </a:rPr>
              <a:t> D.  Opportunity, Rationalization, Mentality</a:t>
            </a:r>
          </a:p>
        </p:txBody>
      </p:sp>
    </p:spTree>
    <p:extLst>
      <p:ext uri="{BB962C8B-B14F-4D97-AF65-F5344CB8AC3E}">
        <p14:creationId xmlns:p14="http://schemas.microsoft.com/office/powerpoint/2010/main" val="1506812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C7DE1-17C6-4DFF-96F7-01D13F95CB39}"/>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46</a:t>
            </a:fld>
            <a:endParaRPr lang="en-US" dirty="0">
              <a:solidFill>
                <a:prstClr val="white"/>
              </a:solidFill>
            </a:endParaRPr>
          </a:p>
        </p:txBody>
      </p:sp>
      <p:sp>
        <p:nvSpPr>
          <p:cNvPr id="3" name="Title 2">
            <a:extLst>
              <a:ext uri="{FF2B5EF4-FFF2-40B4-BE49-F238E27FC236}">
                <a16:creationId xmlns:a16="http://schemas.microsoft.com/office/drawing/2014/main" id="{7C74D679-04AB-48F0-9283-3C6B431E1A93}"/>
              </a:ext>
            </a:extLst>
          </p:cNvPr>
          <p:cNvSpPr>
            <a:spLocks noGrp="1"/>
          </p:cNvSpPr>
          <p:nvPr>
            <p:ph type="title"/>
          </p:nvPr>
        </p:nvSpPr>
        <p:spPr/>
        <p:txBody>
          <a:bodyPr>
            <a:normAutofit fontScale="90000"/>
          </a:bodyPr>
          <a:lstStyle/>
          <a:p>
            <a:r>
              <a:rPr lang="en-US" dirty="0"/>
              <a:t>Knowledge Check #4</a:t>
            </a:r>
          </a:p>
        </p:txBody>
      </p:sp>
      <p:sp>
        <p:nvSpPr>
          <p:cNvPr id="4" name="Rectangle 3">
            <a:extLst>
              <a:ext uri="{FF2B5EF4-FFF2-40B4-BE49-F238E27FC236}">
                <a16:creationId xmlns:a16="http://schemas.microsoft.com/office/drawing/2014/main" id="{7E3DE22A-547E-4838-8C72-5BB0386C81DF}"/>
              </a:ext>
            </a:extLst>
          </p:cNvPr>
          <p:cNvSpPr/>
          <p:nvPr/>
        </p:nvSpPr>
        <p:spPr>
          <a:xfrm>
            <a:off x="381000" y="990600"/>
            <a:ext cx="8382000" cy="4385816"/>
          </a:xfrm>
          <a:prstGeom prst="rect">
            <a:avLst/>
          </a:prstGeom>
        </p:spPr>
        <p:txBody>
          <a:bodyPr wrap="square">
            <a:spAutoFit/>
          </a:bodyPr>
          <a:lstStyle/>
          <a:p>
            <a:r>
              <a:rPr lang="en-US" b="1" dirty="0">
                <a:cs typeface="Arial" panose="020B0604020202020204" pitchFamily="34" charset="0"/>
              </a:rPr>
              <a:t>Knowledge Check #4 answer</a:t>
            </a:r>
          </a:p>
          <a:p>
            <a:endParaRPr lang="en-US" b="1" dirty="0">
              <a:cs typeface="Arial" panose="020B0604020202020204" pitchFamily="34" charset="0"/>
            </a:endParaRPr>
          </a:p>
          <a:p>
            <a:pPr>
              <a:spcAft>
                <a:spcPts val="600"/>
              </a:spcAft>
            </a:pPr>
            <a:r>
              <a:rPr lang="en-US" b="1" dirty="0">
                <a:cs typeface="Arial" panose="020B0604020202020204" pitchFamily="34" charset="0"/>
              </a:rPr>
              <a:t>Which of the following are risk factors for fraud? </a:t>
            </a:r>
          </a:p>
          <a:p>
            <a:pPr marL="806450" indent="-342900">
              <a:spcAft>
                <a:spcPts val="600"/>
              </a:spcAft>
              <a:buFont typeface="Wingdings" panose="05000000000000000000" pitchFamily="2" charset="2"/>
              <a:buChar char="ü"/>
            </a:pPr>
            <a:r>
              <a:rPr lang="en-US" dirty="0">
                <a:cs typeface="Arial" panose="020B0604020202020204" pitchFamily="34" charset="0"/>
              </a:rPr>
              <a:t> A.  Incentive, Opportunity, Attitude</a:t>
            </a:r>
          </a:p>
          <a:p>
            <a:pPr marL="801688" indent="-338138">
              <a:spcAft>
                <a:spcPts val="600"/>
              </a:spcAft>
              <a:buFont typeface="Wingdings" panose="05000000000000000000" pitchFamily="2" charset="2"/>
              <a:buChar char="q"/>
            </a:pPr>
            <a:r>
              <a:rPr lang="en-US" dirty="0">
                <a:cs typeface="Arial" panose="020B0604020202020204" pitchFamily="34" charset="0"/>
              </a:rPr>
              <a:t> B.  Rationalization, Attitude, Luck</a:t>
            </a:r>
          </a:p>
          <a:p>
            <a:pPr marL="801688" indent="-338138">
              <a:spcAft>
                <a:spcPts val="600"/>
              </a:spcAft>
              <a:buFont typeface="Wingdings" panose="05000000000000000000" pitchFamily="2" charset="2"/>
              <a:buChar char="q"/>
            </a:pPr>
            <a:r>
              <a:rPr lang="en-US" dirty="0">
                <a:cs typeface="Arial" panose="020B0604020202020204" pitchFamily="34" charset="0"/>
              </a:rPr>
              <a:t> C.  Pressure, Incentive, Skill</a:t>
            </a:r>
          </a:p>
          <a:p>
            <a:pPr marL="801688" indent="-338138">
              <a:spcAft>
                <a:spcPts val="600"/>
              </a:spcAft>
              <a:buFont typeface="Wingdings" panose="05000000000000000000" pitchFamily="2" charset="2"/>
              <a:buChar char="q"/>
            </a:pPr>
            <a:r>
              <a:rPr lang="en-US" dirty="0">
                <a:cs typeface="Arial" panose="020B0604020202020204" pitchFamily="34" charset="0"/>
              </a:rPr>
              <a:t> D.  Opportunity, Rationalization, Mentality</a:t>
            </a:r>
          </a:p>
          <a:p>
            <a:pPr marL="463550">
              <a:spcAft>
                <a:spcPts val="600"/>
              </a:spcAft>
            </a:pPr>
            <a:endParaRPr lang="en-US" dirty="0">
              <a:cs typeface="Arial" panose="020B0604020202020204" pitchFamily="34" charset="0"/>
            </a:endParaRPr>
          </a:p>
          <a:p>
            <a:pPr marL="463550">
              <a:spcAft>
                <a:spcPts val="600"/>
              </a:spcAft>
            </a:pPr>
            <a:r>
              <a:rPr lang="en-US" dirty="0">
                <a:cs typeface="Arial" panose="020B0604020202020204" pitchFamily="34" charset="0"/>
              </a:rPr>
              <a:t>A.   </a:t>
            </a:r>
            <a:r>
              <a:rPr lang="en-US" b="1" dirty="0">
                <a:cs typeface="Arial" panose="020B0604020202020204" pitchFamily="34" charset="0"/>
              </a:rPr>
              <a:t>Correct. </a:t>
            </a:r>
            <a:r>
              <a:rPr lang="en-US" dirty="0">
                <a:cs typeface="Arial" panose="020B0604020202020204" pitchFamily="34" charset="0"/>
              </a:rPr>
              <a:t>     Incentive, opportunity, and attitude are considered Fraud Risk factors</a:t>
            </a:r>
          </a:p>
          <a:p>
            <a:pPr marL="463550">
              <a:spcAft>
                <a:spcPts val="600"/>
              </a:spcAft>
            </a:pPr>
            <a:r>
              <a:rPr lang="en-US" dirty="0">
                <a:cs typeface="Arial" panose="020B0604020202020204" pitchFamily="34" charset="0"/>
              </a:rPr>
              <a:t>B.   </a:t>
            </a:r>
            <a:r>
              <a:rPr lang="en-US" b="1" dirty="0">
                <a:cs typeface="Arial" panose="020B0604020202020204" pitchFamily="34" charset="0"/>
              </a:rPr>
              <a:t>Incorrect.</a:t>
            </a:r>
            <a:r>
              <a:rPr lang="en-US" dirty="0">
                <a:cs typeface="Arial" panose="020B0604020202020204" pitchFamily="34" charset="0"/>
              </a:rPr>
              <a:t>   Luck is not a factor of Fraud Risk                          </a:t>
            </a:r>
          </a:p>
          <a:p>
            <a:pPr marL="463550">
              <a:spcAft>
                <a:spcPts val="600"/>
              </a:spcAft>
            </a:pPr>
            <a:r>
              <a:rPr lang="en-US" dirty="0">
                <a:cs typeface="Arial" panose="020B0604020202020204" pitchFamily="34" charset="0"/>
              </a:rPr>
              <a:t>C.   </a:t>
            </a:r>
            <a:r>
              <a:rPr lang="en-US" b="1" dirty="0">
                <a:cs typeface="Arial" panose="020B0604020202020204" pitchFamily="34" charset="0"/>
              </a:rPr>
              <a:t>Incorrect.</a:t>
            </a:r>
            <a:r>
              <a:rPr lang="en-US" dirty="0">
                <a:cs typeface="Arial" panose="020B0604020202020204" pitchFamily="34" charset="0"/>
              </a:rPr>
              <a:t>   Skill is not a factor of Fraud Risk                                  </a:t>
            </a:r>
          </a:p>
          <a:p>
            <a:pPr marL="463550">
              <a:spcAft>
                <a:spcPts val="600"/>
              </a:spcAft>
            </a:pPr>
            <a:r>
              <a:rPr lang="en-US" dirty="0">
                <a:cs typeface="Arial" panose="020B0604020202020204" pitchFamily="34" charset="0"/>
              </a:rPr>
              <a:t>D.   </a:t>
            </a:r>
            <a:r>
              <a:rPr lang="en-US" b="1" dirty="0">
                <a:cs typeface="Arial" panose="020B0604020202020204" pitchFamily="34" charset="0"/>
              </a:rPr>
              <a:t>Incorrect.   </a:t>
            </a:r>
            <a:r>
              <a:rPr lang="en-US" dirty="0">
                <a:cs typeface="Arial" panose="020B0604020202020204" pitchFamily="34" charset="0"/>
              </a:rPr>
              <a:t>Mentality is not a factor of Fraud Risk </a:t>
            </a:r>
            <a:r>
              <a:rPr lang="en-US" dirty="0"/>
              <a:t>                                    </a:t>
            </a:r>
            <a:endParaRPr lang="en-US" sz="1400" dirty="0">
              <a:cs typeface="Arial" panose="020B0604020202020204" pitchFamily="34" charset="0"/>
            </a:endParaRPr>
          </a:p>
        </p:txBody>
      </p:sp>
    </p:spTree>
    <p:extLst>
      <p:ext uri="{BB962C8B-B14F-4D97-AF65-F5344CB8AC3E}">
        <p14:creationId xmlns:p14="http://schemas.microsoft.com/office/powerpoint/2010/main" val="593244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FC728-06A3-415F-92AC-6736B02B2330}"/>
              </a:ext>
            </a:extLst>
          </p:cNvPr>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47</a:t>
            </a:fld>
            <a:endParaRPr lang="en-US" dirty="0">
              <a:solidFill>
                <a:prstClr val="white"/>
              </a:solidFill>
            </a:endParaRPr>
          </a:p>
        </p:txBody>
      </p:sp>
      <p:sp>
        <p:nvSpPr>
          <p:cNvPr id="3" name="Title 2">
            <a:extLst>
              <a:ext uri="{FF2B5EF4-FFF2-40B4-BE49-F238E27FC236}">
                <a16:creationId xmlns:a16="http://schemas.microsoft.com/office/drawing/2014/main" id="{6479F021-555C-4CE4-AF5E-436525CB10CF}"/>
              </a:ext>
            </a:extLst>
          </p:cNvPr>
          <p:cNvSpPr>
            <a:spLocks noGrp="1"/>
          </p:cNvSpPr>
          <p:nvPr>
            <p:ph type="title"/>
          </p:nvPr>
        </p:nvSpPr>
        <p:spPr/>
        <p:txBody>
          <a:bodyPr>
            <a:normAutofit fontScale="90000"/>
          </a:bodyPr>
          <a:lstStyle/>
          <a:p>
            <a:r>
              <a:rPr lang="en-US" dirty="0"/>
              <a:t>Risk Register</a:t>
            </a:r>
          </a:p>
        </p:txBody>
      </p:sp>
      <p:sp>
        <p:nvSpPr>
          <p:cNvPr id="4" name="Rectangle 3">
            <a:extLst>
              <a:ext uri="{FF2B5EF4-FFF2-40B4-BE49-F238E27FC236}">
                <a16:creationId xmlns:a16="http://schemas.microsoft.com/office/drawing/2014/main" id="{19BADCFB-6590-4AA3-8F4E-E11FCD7BBB75}"/>
              </a:ext>
            </a:extLst>
          </p:cNvPr>
          <p:cNvSpPr/>
          <p:nvPr/>
        </p:nvSpPr>
        <p:spPr>
          <a:xfrm>
            <a:off x="533400" y="914401"/>
            <a:ext cx="7848600" cy="5078313"/>
          </a:xfrm>
          <a:prstGeom prst="rect">
            <a:avLst/>
          </a:prstGeom>
        </p:spPr>
        <p:txBody>
          <a:bodyPr wrap="square">
            <a:spAutoFit/>
          </a:bodyPr>
          <a:lstStyle/>
          <a:p>
            <a:pPr marL="342900" indent="-342900">
              <a:buFont typeface="Arial" panose="020B0604020202020204" pitchFamily="34" charset="0"/>
              <a:buChar char="•"/>
            </a:pPr>
            <a:r>
              <a:rPr lang="en-US" sz="2400" dirty="0"/>
              <a:t>Used to identify potential risks in project or organization, sometimes to fulfill regulatory compliance but mostly to stay on top of potential issues that can derail intended outcomes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Includes all information about each identified risk, such as nature of that risk, level of risk, who owns it, and what are the mitigation measures in place to respond to it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Used to systematically track and evaluate performance of actions you take to mitigate risk against established metrics throughout program</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776589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A31A58-14E1-41F6-971F-01824224CB6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26450" y="4343400"/>
            <a:ext cx="1744980" cy="1744980"/>
          </a:xfrm>
          <a:prstGeom prst="rect">
            <a:avLst/>
          </a:prstGeom>
        </p:spPr>
      </p:pic>
      <p:sp>
        <p:nvSpPr>
          <p:cNvPr id="2" name="Content Placeholder 1">
            <a:extLst>
              <a:ext uri="{FF2B5EF4-FFF2-40B4-BE49-F238E27FC236}">
                <a16:creationId xmlns:a16="http://schemas.microsoft.com/office/drawing/2014/main" id="{D14FE57E-6EEF-4E37-AA17-C95F9461E717}"/>
              </a:ext>
            </a:extLst>
          </p:cNvPr>
          <p:cNvSpPr>
            <a:spLocks noGrp="1"/>
          </p:cNvSpPr>
          <p:nvPr>
            <p:ph idx="1"/>
          </p:nvPr>
        </p:nvSpPr>
        <p:spPr/>
        <p:txBody>
          <a:bodyPr>
            <a:normAutofit fontScale="77500" lnSpcReduction="20000"/>
          </a:bodyPr>
          <a:lstStyle/>
          <a:p>
            <a:r>
              <a:rPr lang="en-US" dirty="0"/>
              <a:t>Risk is everywhere and everyone is responsible to stop the zombies, watch the blind spots </a:t>
            </a:r>
          </a:p>
          <a:p>
            <a:r>
              <a:rPr lang="en-US" dirty="0"/>
              <a:t>Leadership determines organization/program risks and owns their risk</a:t>
            </a:r>
          </a:p>
          <a:p>
            <a:r>
              <a:rPr lang="en-US" dirty="0"/>
              <a:t>Risk identification is an iterative, ongoing process</a:t>
            </a:r>
          </a:p>
          <a:p>
            <a:r>
              <a:rPr lang="en-US" dirty="0"/>
              <a:t>Internal controls mitigate risk- evaluate often for effectiveness </a:t>
            </a:r>
          </a:p>
          <a:p>
            <a:r>
              <a:rPr lang="en-US" dirty="0"/>
              <a:t>Use “if-then” statements to describe the risk</a:t>
            </a:r>
          </a:p>
          <a:p>
            <a:r>
              <a:rPr lang="en-US" dirty="0"/>
              <a:t>Ask Why? So What?</a:t>
            </a:r>
          </a:p>
          <a:p>
            <a:r>
              <a:rPr lang="en-US" dirty="0"/>
              <a:t>OMB A-123 and GAO Green Book drive integration of ERM and Internal Controls</a:t>
            </a:r>
          </a:p>
          <a:p>
            <a:r>
              <a:rPr lang="en-US" dirty="0"/>
              <a:t>Remember internal and external risks</a:t>
            </a:r>
          </a:p>
          <a:p>
            <a:endParaRPr lang="en-US" dirty="0"/>
          </a:p>
        </p:txBody>
      </p:sp>
      <p:sp>
        <p:nvSpPr>
          <p:cNvPr id="3" name="Slide Number Placeholder 2">
            <a:extLst>
              <a:ext uri="{FF2B5EF4-FFF2-40B4-BE49-F238E27FC236}">
                <a16:creationId xmlns:a16="http://schemas.microsoft.com/office/drawing/2014/main" id="{EAE6D932-52CE-4066-B158-40563F340C97}"/>
              </a:ext>
            </a:extLst>
          </p:cNvPr>
          <p:cNvSpPr>
            <a:spLocks noGrp="1"/>
          </p:cNvSpPr>
          <p:nvPr>
            <p:ph type="sldNum" sz="quarter" idx="12"/>
          </p:nvPr>
        </p:nvSpPr>
        <p:spPr/>
        <p:txBody>
          <a:bodyPr/>
          <a:lstStyle/>
          <a:p>
            <a:fld id="{D983F1FA-211D-3044-9E35-958DFBC26156}" type="slidenum">
              <a:rPr lang="en-US" smtClean="0">
                <a:solidFill>
                  <a:prstClr val="white"/>
                </a:solidFill>
              </a:rPr>
              <a:pPr/>
              <a:t>48</a:t>
            </a:fld>
            <a:endParaRPr lang="en-US" dirty="0">
              <a:solidFill>
                <a:prstClr val="white"/>
              </a:solidFill>
            </a:endParaRPr>
          </a:p>
        </p:txBody>
      </p:sp>
      <p:sp>
        <p:nvSpPr>
          <p:cNvPr id="4" name="Title 3">
            <a:extLst>
              <a:ext uri="{FF2B5EF4-FFF2-40B4-BE49-F238E27FC236}">
                <a16:creationId xmlns:a16="http://schemas.microsoft.com/office/drawing/2014/main" id="{C159FB25-66B7-42E8-A4B1-2FBC556CA7C7}"/>
              </a:ext>
            </a:extLst>
          </p:cNvPr>
          <p:cNvSpPr>
            <a:spLocks noGrp="1"/>
          </p:cNvSpPr>
          <p:nvPr>
            <p:ph type="title"/>
          </p:nvPr>
        </p:nvSpPr>
        <p:spPr/>
        <p:txBody>
          <a:bodyPr>
            <a:normAutofit fontScale="90000"/>
          </a:bodyPr>
          <a:lstStyle/>
          <a:p>
            <a:r>
              <a:rPr lang="en-US" dirty="0"/>
              <a:t>Summary</a:t>
            </a:r>
          </a:p>
        </p:txBody>
      </p:sp>
    </p:spTree>
    <p:extLst>
      <p:ext uri="{BB962C8B-B14F-4D97-AF65-F5344CB8AC3E}">
        <p14:creationId xmlns:p14="http://schemas.microsoft.com/office/powerpoint/2010/main" val="3164332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17EFC6-5E0E-4517-A603-8B602DF4475A}"/>
              </a:ext>
            </a:extLst>
          </p:cNvPr>
          <p:cNvSpPr>
            <a:spLocks noGrp="1"/>
          </p:cNvSpPr>
          <p:nvPr>
            <p:ph idx="1"/>
          </p:nvPr>
        </p:nvSpPr>
        <p:spPr/>
        <p:txBody>
          <a:bodyPr/>
          <a:lstStyle/>
          <a:p>
            <a:endParaRPr lang="en-US" dirty="0"/>
          </a:p>
          <a:p>
            <a:endParaRPr lang="en-US" dirty="0"/>
          </a:p>
          <a:p>
            <a:r>
              <a:rPr lang="en-US" dirty="0"/>
              <a:t>TMS number is pending and we will send out as soon as it is ready</a:t>
            </a:r>
          </a:p>
          <a:p>
            <a:endParaRPr lang="en-US" dirty="0"/>
          </a:p>
        </p:txBody>
      </p:sp>
      <p:sp>
        <p:nvSpPr>
          <p:cNvPr id="3" name="Slide Number Placeholder 2">
            <a:extLst>
              <a:ext uri="{FF2B5EF4-FFF2-40B4-BE49-F238E27FC236}">
                <a16:creationId xmlns:a16="http://schemas.microsoft.com/office/drawing/2014/main" id="{D9ADD66E-9A90-4F14-AD8C-D5FB9D751F53}"/>
              </a:ext>
            </a:extLst>
          </p:cNvPr>
          <p:cNvSpPr>
            <a:spLocks noGrp="1"/>
          </p:cNvSpPr>
          <p:nvPr>
            <p:ph type="sldNum" sz="quarter" idx="12"/>
          </p:nvPr>
        </p:nvSpPr>
        <p:spPr/>
        <p:txBody>
          <a:bodyPr/>
          <a:lstStyle/>
          <a:p>
            <a:fld id="{D983F1FA-211D-3044-9E35-958DFBC26156}" type="slidenum">
              <a:rPr lang="en-US" smtClean="0">
                <a:solidFill>
                  <a:prstClr val="white"/>
                </a:solidFill>
              </a:rPr>
              <a:pPr/>
              <a:t>49</a:t>
            </a:fld>
            <a:endParaRPr lang="en-US" dirty="0">
              <a:solidFill>
                <a:prstClr val="white"/>
              </a:solidFill>
            </a:endParaRPr>
          </a:p>
        </p:txBody>
      </p:sp>
      <p:sp>
        <p:nvSpPr>
          <p:cNvPr id="4" name="Title 3">
            <a:extLst>
              <a:ext uri="{FF2B5EF4-FFF2-40B4-BE49-F238E27FC236}">
                <a16:creationId xmlns:a16="http://schemas.microsoft.com/office/drawing/2014/main" id="{BBCF71F9-6111-4ED0-9E67-69A1CF880AD8}"/>
              </a:ext>
            </a:extLst>
          </p:cNvPr>
          <p:cNvSpPr>
            <a:spLocks noGrp="1"/>
          </p:cNvSpPr>
          <p:nvPr>
            <p:ph type="title"/>
          </p:nvPr>
        </p:nvSpPr>
        <p:spPr/>
        <p:txBody>
          <a:bodyPr>
            <a:normAutofit fontScale="90000"/>
          </a:bodyPr>
          <a:lstStyle/>
          <a:p>
            <a:r>
              <a:rPr lang="en-US" dirty="0"/>
              <a:t>TMS Training Credit</a:t>
            </a:r>
          </a:p>
        </p:txBody>
      </p:sp>
    </p:spTree>
    <p:extLst>
      <p:ext uri="{BB962C8B-B14F-4D97-AF65-F5344CB8AC3E}">
        <p14:creationId xmlns:p14="http://schemas.microsoft.com/office/powerpoint/2010/main" val="115346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C5968-8CF1-4524-BDD6-CBC017D88415}"/>
              </a:ext>
            </a:extLst>
          </p:cNvPr>
          <p:cNvSpPr>
            <a:spLocks noGrp="1"/>
          </p:cNvSpPr>
          <p:nvPr>
            <p:ph type="title"/>
          </p:nvPr>
        </p:nvSpPr>
        <p:spPr/>
        <p:txBody>
          <a:bodyPr>
            <a:normAutofit/>
          </a:bodyPr>
          <a:lstStyle/>
          <a:p>
            <a:r>
              <a:rPr lang="en-US" sz="3200" dirty="0"/>
              <a:t>Why Should We Care?  #2…The USB Said So</a:t>
            </a:r>
          </a:p>
        </p:txBody>
      </p:sp>
      <p:grpSp>
        <p:nvGrpSpPr>
          <p:cNvPr id="6" name="Group 5">
            <a:extLst>
              <a:ext uri="{FF2B5EF4-FFF2-40B4-BE49-F238E27FC236}">
                <a16:creationId xmlns:a16="http://schemas.microsoft.com/office/drawing/2014/main" id="{DD10DB2A-A1E6-4A3D-A811-3BFCDAB2D796}"/>
              </a:ext>
            </a:extLst>
          </p:cNvPr>
          <p:cNvGrpSpPr/>
          <p:nvPr/>
        </p:nvGrpSpPr>
        <p:grpSpPr>
          <a:xfrm>
            <a:off x="3148280" y="771121"/>
            <a:ext cx="2871900" cy="4493533"/>
            <a:chOff x="4201330" y="1315000"/>
            <a:chExt cx="3200400" cy="4389120"/>
          </a:xfrm>
        </p:grpSpPr>
        <p:sp>
          <p:nvSpPr>
            <p:cNvPr id="7" name="Rectangle 6">
              <a:extLst>
                <a:ext uri="{FF2B5EF4-FFF2-40B4-BE49-F238E27FC236}">
                  <a16:creationId xmlns:a16="http://schemas.microsoft.com/office/drawing/2014/main" id="{BB7C8D3D-215A-49D0-8394-CC1034D3AD2C}"/>
                </a:ext>
              </a:extLst>
            </p:cNvPr>
            <p:cNvSpPr/>
            <p:nvPr/>
          </p:nvSpPr>
          <p:spPr>
            <a:xfrm>
              <a:off x="4201330" y="1315000"/>
              <a:ext cx="3200400" cy="4389120"/>
            </a:xfrm>
            <a:prstGeom prst="rect">
              <a:avLst/>
            </a:prstGeom>
            <a:solidFill>
              <a:srgbClr val="00A0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1">
              <a:extLst>
                <a:ext uri="{FF2B5EF4-FFF2-40B4-BE49-F238E27FC236}">
                  <a16:creationId xmlns:a16="http://schemas.microsoft.com/office/drawing/2014/main" id="{8BCF3802-54AE-48EA-B404-57D215DD9EA5}"/>
                </a:ext>
              </a:extLst>
            </p:cNvPr>
            <p:cNvSpPr txBox="1">
              <a:spLocks/>
            </p:cNvSpPr>
            <p:nvPr/>
          </p:nvSpPr>
          <p:spPr>
            <a:xfrm>
              <a:off x="4404088" y="3765566"/>
              <a:ext cx="2794883" cy="177743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900" i="1" dirty="0">
                  <a:solidFill>
                    <a:schemeClr val="bg1"/>
                  </a:solidFill>
                  <a:latin typeface="Georgia"/>
                  <a:cs typeface="Georgia"/>
                </a:rPr>
                <a:t>Ensure we are </a:t>
              </a:r>
              <a:br>
                <a:rPr lang="en-US" sz="1900" i="1" dirty="0">
                  <a:solidFill>
                    <a:schemeClr val="bg1"/>
                  </a:solidFill>
                  <a:latin typeface="Georgia"/>
                  <a:cs typeface="Georgia"/>
                </a:rPr>
              </a:br>
              <a:r>
                <a:rPr lang="en-US" sz="1900" i="1" dirty="0">
                  <a:solidFill>
                    <a:schemeClr val="bg1"/>
                  </a:solidFill>
                  <a:latin typeface="Georgia"/>
                  <a:cs typeface="Georgia"/>
                </a:rPr>
                <a:t>strong fiscal stewards of the money entrusted</a:t>
              </a:r>
              <a:br>
                <a:rPr lang="en-US" sz="1900" i="1" dirty="0">
                  <a:solidFill>
                    <a:schemeClr val="bg1"/>
                  </a:solidFill>
                  <a:latin typeface="Georgia"/>
                  <a:cs typeface="Georgia"/>
                </a:rPr>
              </a:br>
              <a:r>
                <a:rPr lang="en-US" sz="1900" i="1" dirty="0">
                  <a:solidFill>
                    <a:schemeClr val="bg1"/>
                  </a:solidFill>
                  <a:latin typeface="Georgia"/>
                  <a:cs typeface="Georgia"/>
                </a:rPr>
                <a:t>to us</a:t>
              </a:r>
            </a:p>
          </p:txBody>
        </p:sp>
        <p:pic>
          <p:nvPicPr>
            <p:cNvPr id="9" name="Picture 8" descr="money.png">
              <a:extLst>
                <a:ext uri="{FF2B5EF4-FFF2-40B4-BE49-F238E27FC236}">
                  <a16:creationId xmlns:a16="http://schemas.microsoft.com/office/drawing/2014/main" id="{A7B38DB6-0AB6-4A18-8E86-522D56FBB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8380" y="1816374"/>
              <a:ext cx="1770888" cy="1603792"/>
            </a:xfrm>
            <a:prstGeom prst="rect">
              <a:avLst/>
            </a:prstGeom>
          </p:spPr>
        </p:pic>
      </p:grpSp>
      <p:grpSp>
        <p:nvGrpSpPr>
          <p:cNvPr id="10" name="Group 9">
            <a:extLst>
              <a:ext uri="{FF2B5EF4-FFF2-40B4-BE49-F238E27FC236}">
                <a16:creationId xmlns:a16="http://schemas.microsoft.com/office/drawing/2014/main" id="{B4771ABA-66FD-4F15-8920-AD5835C14CDF}"/>
              </a:ext>
            </a:extLst>
          </p:cNvPr>
          <p:cNvGrpSpPr/>
          <p:nvPr/>
        </p:nvGrpSpPr>
        <p:grpSpPr>
          <a:xfrm>
            <a:off x="202881" y="771120"/>
            <a:ext cx="2871900" cy="4493533"/>
            <a:chOff x="634217" y="1315000"/>
            <a:chExt cx="3200400" cy="4389120"/>
          </a:xfrm>
        </p:grpSpPr>
        <p:sp>
          <p:nvSpPr>
            <p:cNvPr id="11" name="Rectangle 10">
              <a:extLst>
                <a:ext uri="{FF2B5EF4-FFF2-40B4-BE49-F238E27FC236}">
                  <a16:creationId xmlns:a16="http://schemas.microsoft.com/office/drawing/2014/main" id="{2ECC50D5-5F07-4A4D-A316-670AA4708E1D}"/>
                </a:ext>
              </a:extLst>
            </p:cNvPr>
            <p:cNvSpPr/>
            <p:nvPr/>
          </p:nvSpPr>
          <p:spPr>
            <a:xfrm>
              <a:off x="634217" y="1315000"/>
              <a:ext cx="3200400" cy="4389120"/>
            </a:xfrm>
            <a:prstGeom prst="rect">
              <a:avLst/>
            </a:prstGeom>
            <a:solidFill>
              <a:srgbClr val="ED3D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1">
              <a:extLst>
                <a:ext uri="{FF2B5EF4-FFF2-40B4-BE49-F238E27FC236}">
                  <a16:creationId xmlns:a16="http://schemas.microsoft.com/office/drawing/2014/main" id="{5D8A1B74-BFB4-433A-96B9-C613CC154D56}"/>
                </a:ext>
              </a:extLst>
            </p:cNvPr>
            <p:cNvSpPr txBox="1">
              <a:spLocks/>
            </p:cNvSpPr>
            <p:nvPr/>
          </p:nvSpPr>
          <p:spPr>
            <a:xfrm>
              <a:off x="836975" y="3765566"/>
              <a:ext cx="2794883" cy="1638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900" i="1" dirty="0">
                  <a:solidFill>
                    <a:schemeClr val="bg1"/>
                  </a:solidFill>
                  <a:latin typeface="Georgia"/>
                  <a:cs typeface="Georgia"/>
                </a:rPr>
                <a:t>Provide Veterans with the benefits they have earned in a manner that honors their service</a:t>
              </a:r>
              <a:endParaRPr lang="en-US" sz="1900" i="1" dirty="0">
                <a:latin typeface="Arial" panose="020B0604020202020204" pitchFamily="34" charset="0"/>
                <a:cs typeface="Arial" panose="020B0604020202020204" pitchFamily="34" charset="0"/>
              </a:endParaRPr>
            </a:p>
          </p:txBody>
        </p:sp>
        <p:pic>
          <p:nvPicPr>
            <p:cNvPr id="13" name="Picture 12" descr="tags.png">
              <a:extLst>
                <a:ext uri="{FF2B5EF4-FFF2-40B4-BE49-F238E27FC236}">
                  <a16:creationId xmlns:a16="http://schemas.microsoft.com/office/drawing/2014/main" id="{69F2B004-539F-43DC-B89E-5E0B7A992B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8418" y="1637094"/>
              <a:ext cx="1591999" cy="1783072"/>
            </a:xfrm>
            <a:prstGeom prst="rect">
              <a:avLst/>
            </a:prstGeom>
          </p:spPr>
        </p:pic>
      </p:grpSp>
      <p:grpSp>
        <p:nvGrpSpPr>
          <p:cNvPr id="14" name="Group 13">
            <a:extLst>
              <a:ext uri="{FF2B5EF4-FFF2-40B4-BE49-F238E27FC236}">
                <a16:creationId xmlns:a16="http://schemas.microsoft.com/office/drawing/2014/main" id="{755AD50D-585A-4220-885E-853EB2AE4D49}"/>
              </a:ext>
            </a:extLst>
          </p:cNvPr>
          <p:cNvGrpSpPr/>
          <p:nvPr/>
        </p:nvGrpSpPr>
        <p:grpSpPr>
          <a:xfrm>
            <a:off x="6087948" y="771120"/>
            <a:ext cx="2871900" cy="4493533"/>
            <a:chOff x="7872044" y="1327973"/>
            <a:chExt cx="3200400" cy="4389120"/>
          </a:xfrm>
        </p:grpSpPr>
        <p:sp>
          <p:nvSpPr>
            <p:cNvPr id="15" name="Rectangle 14">
              <a:extLst>
                <a:ext uri="{FF2B5EF4-FFF2-40B4-BE49-F238E27FC236}">
                  <a16:creationId xmlns:a16="http://schemas.microsoft.com/office/drawing/2014/main" id="{268CE4FB-CCA7-462E-ABCA-2CC8FBC494DA}"/>
                </a:ext>
              </a:extLst>
            </p:cNvPr>
            <p:cNvSpPr/>
            <p:nvPr/>
          </p:nvSpPr>
          <p:spPr>
            <a:xfrm>
              <a:off x="7872044" y="1327973"/>
              <a:ext cx="3200400" cy="4389120"/>
            </a:xfrm>
            <a:prstGeom prst="rect">
              <a:avLst/>
            </a:prstGeom>
            <a:solidFill>
              <a:srgbClr val="06589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1">
              <a:extLst>
                <a:ext uri="{FF2B5EF4-FFF2-40B4-BE49-F238E27FC236}">
                  <a16:creationId xmlns:a16="http://schemas.microsoft.com/office/drawing/2014/main" id="{0AA44F27-8AB8-4374-838F-32142407650C}"/>
                </a:ext>
              </a:extLst>
            </p:cNvPr>
            <p:cNvSpPr txBox="1">
              <a:spLocks/>
            </p:cNvSpPr>
            <p:nvPr/>
          </p:nvSpPr>
          <p:spPr>
            <a:xfrm>
              <a:off x="8074802" y="3765565"/>
              <a:ext cx="2794883" cy="173624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Aft>
                  <a:spcPts val="600"/>
                </a:spcAft>
                <a:buFont typeface="Arial"/>
                <a:buNone/>
              </a:pPr>
              <a:r>
                <a:rPr lang="en-US" sz="2400" b="1" dirty="0">
                  <a:solidFill>
                    <a:schemeClr val="bg1"/>
                  </a:solidFill>
                  <a:latin typeface="Arial" panose="020B0604020202020204" pitchFamily="34" charset="0"/>
                  <a:cs typeface="Arial" panose="020B0604020202020204" pitchFamily="34" charset="0"/>
                </a:rPr>
                <a:t> </a:t>
              </a:r>
              <a:r>
                <a:rPr lang="en-US" i="1" dirty="0">
                  <a:solidFill>
                    <a:schemeClr val="bg1"/>
                  </a:solidFill>
                  <a:latin typeface="Georgia"/>
                  <a:cs typeface="Georgia"/>
                </a:rPr>
                <a:t>Foster a culture </a:t>
              </a:r>
              <a:br>
                <a:rPr lang="en-US" i="1" dirty="0">
                  <a:solidFill>
                    <a:schemeClr val="bg1"/>
                  </a:solidFill>
                  <a:latin typeface="Georgia"/>
                  <a:cs typeface="Georgia"/>
                </a:rPr>
              </a:br>
              <a:r>
                <a:rPr lang="en-US" i="1" dirty="0">
                  <a:solidFill>
                    <a:schemeClr val="bg1"/>
                  </a:solidFill>
                  <a:latin typeface="Georgia"/>
                  <a:cs typeface="Georgia"/>
                </a:rPr>
                <a:t>of collaboration</a:t>
              </a:r>
            </a:p>
          </p:txBody>
        </p:sp>
        <p:grpSp>
          <p:nvGrpSpPr>
            <p:cNvPr id="17" name="Graphic 13" descr="Handshake">
              <a:extLst>
                <a:ext uri="{FF2B5EF4-FFF2-40B4-BE49-F238E27FC236}">
                  <a16:creationId xmlns:a16="http://schemas.microsoft.com/office/drawing/2014/main" id="{123B9E76-7B77-4D1D-AE0C-48377CCB4A64}"/>
                </a:ext>
              </a:extLst>
            </p:cNvPr>
            <p:cNvGrpSpPr/>
            <p:nvPr/>
          </p:nvGrpSpPr>
          <p:grpSpPr>
            <a:xfrm>
              <a:off x="8393124" y="1866208"/>
              <a:ext cx="2154864" cy="1553958"/>
              <a:chOff x="7607530" y="4188847"/>
              <a:chExt cx="2329898" cy="1706358"/>
            </a:xfrm>
          </p:grpSpPr>
          <p:sp>
            <p:nvSpPr>
              <p:cNvPr id="18" name="Freeform: Shape 17">
                <a:extLst>
                  <a:ext uri="{FF2B5EF4-FFF2-40B4-BE49-F238E27FC236}">
                    <a16:creationId xmlns:a16="http://schemas.microsoft.com/office/drawing/2014/main" id="{2163F477-6C47-4AF4-A318-90796E5E5CB8}"/>
                  </a:ext>
                </a:extLst>
              </p:cNvPr>
              <p:cNvSpPr/>
              <p:nvPr/>
            </p:nvSpPr>
            <p:spPr>
              <a:xfrm>
                <a:off x="8508655" y="5373054"/>
                <a:ext cx="453495" cy="453495"/>
              </a:xfrm>
              <a:custGeom>
                <a:avLst/>
                <a:gdLst>
                  <a:gd name="connsiteX0" fmla="*/ 171292 w 453494"/>
                  <a:gd name="connsiteY0" fmla="*/ 391063 h 453494"/>
                  <a:gd name="connsiteX1" fmla="*/ 118966 w 453494"/>
                  <a:gd name="connsiteY1" fmla="*/ 373620 h 453494"/>
                  <a:gd name="connsiteX2" fmla="*/ 111989 w 453494"/>
                  <a:gd name="connsiteY2" fmla="*/ 275945 h 453494"/>
                  <a:gd name="connsiteX3" fmla="*/ 248037 w 453494"/>
                  <a:gd name="connsiteY3" fmla="*/ 118966 h 453494"/>
                  <a:gd name="connsiteX4" fmla="*/ 345713 w 453494"/>
                  <a:gd name="connsiteY4" fmla="*/ 111989 h 453494"/>
                  <a:gd name="connsiteX5" fmla="*/ 352690 w 453494"/>
                  <a:gd name="connsiteY5" fmla="*/ 209664 h 453494"/>
                  <a:gd name="connsiteX6" fmla="*/ 216641 w 453494"/>
                  <a:gd name="connsiteY6" fmla="*/ 366643 h 453494"/>
                  <a:gd name="connsiteX7" fmla="*/ 171292 w 453494"/>
                  <a:gd name="connsiteY7" fmla="*/ 391063 h 45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494" h="453494">
                    <a:moveTo>
                      <a:pt x="171292" y="391063"/>
                    </a:moveTo>
                    <a:cubicBezTo>
                      <a:pt x="153850" y="391063"/>
                      <a:pt x="132919" y="387574"/>
                      <a:pt x="118966" y="373620"/>
                    </a:cubicBezTo>
                    <a:cubicBezTo>
                      <a:pt x="91058" y="349201"/>
                      <a:pt x="87570" y="303852"/>
                      <a:pt x="111989" y="275945"/>
                    </a:cubicBezTo>
                    <a:lnTo>
                      <a:pt x="248037" y="118966"/>
                    </a:lnTo>
                    <a:cubicBezTo>
                      <a:pt x="272456" y="91058"/>
                      <a:pt x="317806" y="87570"/>
                      <a:pt x="345713" y="111989"/>
                    </a:cubicBezTo>
                    <a:cubicBezTo>
                      <a:pt x="373620" y="136408"/>
                      <a:pt x="377109" y="181757"/>
                      <a:pt x="352690" y="209664"/>
                    </a:cubicBezTo>
                    <a:lnTo>
                      <a:pt x="216641" y="366643"/>
                    </a:lnTo>
                    <a:cubicBezTo>
                      <a:pt x="206176" y="380597"/>
                      <a:pt x="188734" y="387574"/>
                      <a:pt x="171292" y="391063"/>
                    </a:cubicBezTo>
                    <a:close/>
                  </a:path>
                </a:pathLst>
              </a:custGeom>
              <a:solidFill>
                <a:schemeClr val="bg1"/>
              </a:solidFill>
              <a:ln w="3482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4CB9F47-9232-4E96-BE36-FFBB36512533}"/>
                  </a:ext>
                </a:extLst>
              </p:cNvPr>
              <p:cNvSpPr/>
              <p:nvPr/>
            </p:nvSpPr>
            <p:spPr>
              <a:xfrm>
                <a:off x="8276716" y="5231814"/>
                <a:ext cx="523263" cy="523263"/>
              </a:xfrm>
              <a:custGeom>
                <a:avLst/>
                <a:gdLst>
                  <a:gd name="connsiteX0" fmla="*/ 190437 w 523263"/>
                  <a:gd name="connsiteY0" fmla="*/ 452069 h 523263"/>
                  <a:gd name="connsiteX1" fmla="*/ 124157 w 523263"/>
                  <a:gd name="connsiteY1" fmla="*/ 431138 h 523263"/>
                  <a:gd name="connsiteX2" fmla="*/ 117180 w 523263"/>
                  <a:gd name="connsiteY2" fmla="*/ 309043 h 523263"/>
                  <a:gd name="connsiteX3" fmla="*/ 277648 w 523263"/>
                  <a:gd name="connsiteY3" fmla="*/ 124157 h 523263"/>
                  <a:gd name="connsiteX4" fmla="*/ 399742 w 523263"/>
                  <a:gd name="connsiteY4" fmla="*/ 117180 h 523263"/>
                  <a:gd name="connsiteX5" fmla="*/ 406719 w 523263"/>
                  <a:gd name="connsiteY5" fmla="*/ 239275 h 523263"/>
                  <a:gd name="connsiteX6" fmla="*/ 246252 w 523263"/>
                  <a:gd name="connsiteY6" fmla="*/ 424161 h 523263"/>
                  <a:gd name="connsiteX7" fmla="*/ 190437 w 523263"/>
                  <a:gd name="connsiteY7" fmla="*/ 452069 h 523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63" h="523263">
                    <a:moveTo>
                      <a:pt x="190437" y="452069"/>
                    </a:moveTo>
                    <a:cubicBezTo>
                      <a:pt x="166018" y="455557"/>
                      <a:pt x="145088" y="448580"/>
                      <a:pt x="124157" y="431138"/>
                    </a:cubicBezTo>
                    <a:cubicBezTo>
                      <a:pt x="89273" y="399742"/>
                      <a:pt x="85784" y="343928"/>
                      <a:pt x="117180" y="309043"/>
                    </a:cubicBezTo>
                    <a:lnTo>
                      <a:pt x="277648" y="124157"/>
                    </a:lnTo>
                    <a:cubicBezTo>
                      <a:pt x="309043" y="89273"/>
                      <a:pt x="364858" y="85784"/>
                      <a:pt x="399742" y="117180"/>
                    </a:cubicBezTo>
                    <a:cubicBezTo>
                      <a:pt x="434627" y="148576"/>
                      <a:pt x="438115" y="204391"/>
                      <a:pt x="406719" y="239275"/>
                    </a:cubicBezTo>
                    <a:lnTo>
                      <a:pt x="246252" y="424161"/>
                    </a:lnTo>
                    <a:cubicBezTo>
                      <a:pt x="232298" y="441604"/>
                      <a:pt x="211368" y="452069"/>
                      <a:pt x="190437" y="452069"/>
                    </a:cubicBezTo>
                    <a:close/>
                  </a:path>
                </a:pathLst>
              </a:custGeom>
              <a:solidFill>
                <a:schemeClr val="bg1"/>
              </a:solidFill>
              <a:ln w="3482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9E58F43-5071-4CBD-858B-1857C83918BC}"/>
                  </a:ext>
                </a:extLst>
              </p:cNvPr>
              <p:cNvSpPr/>
              <p:nvPr/>
            </p:nvSpPr>
            <p:spPr>
              <a:xfrm>
                <a:off x="8039304" y="5067659"/>
                <a:ext cx="558147" cy="558147"/>
              </a:xfrm>
              <a:custGeom>
                <a:avLst/>
                <a:gdLst>
                  <a:gd name="connsiteX0" fmla="*/ 208078 w 558147"/>
                  <a:gd name="connsiteY0" fmla="*/ 487152 h 558147"/>
                  <a:gd name="connsiteX1" fmla="*/ 131333 w 558147"/>
                  <a:gd name="connsiteY1" fmla="*/ 462733 h 558147"/>
                  <a:gd name="connsiteX2" fmla="*/ 120868 w 558147"/>
                  <a:gd name="connsiteY2" fmla="*/ 316219 h 558147"/>
                  <a:gd name="connsiteX3" fmla="*/ 281335 w 558147"/>
                  <a:gd name="connsiteY3" fmla="*/ 131333 h 558147"/>
                  <a:gd name="connsiteX4" fmla="*/ 427849 w 558147"/>
                  <a:gd name="connsiteY4" fmla="*/ 120868 h 558147"/>
                  <a:gd name="connsiteX5" fmla="*/ 438314 w 558147"/>
                  <a:gd name="connsiteY5" fmla="*/ 267381 h 558147"/>
                  <a:gd name="connsiteX6" fmla="*/ 277847 w 558147"/>
                  <a:gd name="connsiteY6" fmla="*/ 452268 h 558147"/>
                  <a:gd name="connsiteX7" fmla="*/ 208078 w 558147"/>
                  <a:gd name="connsiteY7" fmla="*/ 487152 h 55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47" h="558147">
                    <a:moveTo>
                      <a:pt x="208078" y="487152"/>
                    </a:moveTo>
                    <a:cubicBezTo>
                      <a:pt x="180171" y="490640"/>
                      <a:pt x="152264" y="480175"/>
                      <a:pt x="131333" y="462733"/>
                    </a:cubicBezTo>
                    <a:cubicBezTo>
                      <a:pt x="89472" y="424360"/>
                      <a:pt x="82495" y="358081"/>
                      <a:pt x="120868" y="316219"/>
                    </a:cubicBezTo>
                    <a:lnTo>
                      <a:pt x="281335" y="131333"/>
                    </a:lnTo>
                    <a:cubicBezTo>
                      <a:pt x="319708" y="89472"/>
                      <a:pt x="385988" y="82495"/>
                      <a:pt x="427849" y="120868"/>
                    </a:cubicBezTo>
                    <a:cubicBezTo>
                      <a:pt x="469710" y="159240"/>
                      <a:pt x="476687" y="225521"/>
                      <a:pt x="438314" y="267381"/>
                    </a:cubicBezTo>
                    <a:lnTo>
                      <a:pt x="277847" y="452268"/>
                    </a:lnTo>
                    <a:cubicBezTo>
                      <a:pt x="260405" y="473198"/>
                      <a:pt x="232497" y="487152"/>
                      <a:pt x="208078" y="487152"/>
                    </a:cubicBezTo>
                    <a:close/>
                  </a:path>
                </a:pathLst>
              </a:custGeom>
              <a:solidFill>
                <a:schemeClr val="bg1"/>
              </a:solidFill>
              <a:ln w="3482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39B4A7FF-4792-4E21-87E0-6EEE16019875}"/>
                  </a:ext>
                </a:extLst>
              </p:cNvPr>
              <p:cNvSpPr/>
              <p:nvPr/>
            </p:nvSpPr>
            <p:spPr>
              <a:xfrm>
                <a:off x="7784650" y="4914169"/>
                <a:ext cx="558147" cy="593032"/>
              </a:xfrm>
              <a:custGeom>
                <a:avLst/>
                <a:gdLst>
                  <a:gd name="connsiteX0" fmla="*/ 208078 w 558147"/>
                  <a:gd name="connsiteY0" fmla="*/ 511571 h 593031"/>
                  <a:gd name="connsiteX1" fmla="*/ 131333 w 558147"/>
                  <a:gd name="connsiteY1" fmla="*/ 487152 h 593031"/>
                  <a:gd name="connsiteX2" fmla="*/ 120868 w 558147"/>
                  <a:gd name="connsiteY2" fmla="*/ 340638 h 593031"/>
                  <a:gd name="connsiteX3" fmla="*/ 305754 w 558147"/>
                  <a:gd name="connsiteY3" fmla="*/ 131333 h 593031"/>
                  <a:gd name="connsiteX4" fmla="*/ 452268 w 558147"/>
                  <a:gd name="connsiteY4" fmla="*/ 120868 h 593031"/>
                  <a:gd name="connsiteX5" fmla="*/ 462733 w 558147"/>
                  <a:gd name="connsiteY5" fmla="*/ 267382 h 593031"/>
                  <a:gd name="connsiteX6" fmla="*/ 277847 w 558147"/>
                  <a:gd name="connsiteY6" fmla="*/ 476687 h 593031"/>
                  <a:gd name="connsiteX7" fmla="*/ 208078 w 558147"/>
                  <a:gd name="connsiteY7" fmla="*/ 511571 h 5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147" h="593031">
                    <a:moveTo>
                      <a:pt x="208078" y="511571"/>
                    </a:moveTo>
                    <a:cubicBezTo>
                      <a:pt x="180171" y="515059"/>
                      <a:pt x="152264" y="504594"/>
                      <a:pt x="131333" y="487152"/>
                    </a:cubicBezTo>
                    <a:cubicBezTo>
                      <a:pt x="89472" y="448779"/>
                      <a:pt x="82495" y="382499"/>
                      <a:pt x="120868" y="340638"/>
                    </a:cubicBezTo>
                    <a:lnTo>
                      <a:pt x="305754" y="131333"/>
                    </a:lnTo>
                    <a:cubicBezTo>
                      <a:pt x="344127" y="89472"/>
                      <a:pt x="410407" y="82495"/>
                      <a:pt x="452268" y="120868"/>
                    </a:cubicBezTo>
                    <a:cubicBezTo>
                      <a:pt x="494129" y="159240"/>
                      <a:pt x="501106" y="225520"/>
                      <a:pt x="462733" y="267382"/>
                    </a:cubicBezTo>
                    <a:lnTo>
                      <a:pt x="277847" y="476687"/>
                    </a:lnTo>
                    <a:cubicBezTo>
                      <a:pt x="256916" y="497617"/>
                      <a:pt x="232497" y="508083"/>
                      <a:pt x="208078" y="511571"/>
                    </a:cubicBezTo>
                    <a:close/>
                  </a:path>
                </a:pathLst>
              </a:custGeom>
              <a:solidFill>
                <a:schemeClr val="bg1"/>
              </a:solidFill>
              <a:ln w="34826"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B3A2ADE0-A9B9-4C98-8E86-51E13F5803FE}"/>
                  </a:ext>
                </a:extLst>
              </p:cNvPr>
              <p:cNvSpPr/>
              <p:nvPr/>
            </p:nvSpPr>
            <p:spPr>
              <a:xfrm>
                <a:off x="7607530" y="4220763"/>
                <a:ext cx="2058168" cy="1674442"/>
              </a:xfrm>
              <a:custGeom>
                <a:avLst/>
                <a:gdLst>
                  <a:gd name="connsiteX0" fmla="*/ 1927080 w 2058168"/>
                  <a:gd name="connsiteY0" fmla="*/ 894507 h 1674442"/>
                  <a:gd name="connsiteX1" fmla="*/ 1365444 w 2058168"/>
                  <a:gd name="connsiteY1" fmla="*/ 413105 h 1674442"/>
                  <a:gd name="connsiteX2" fmla="*/ 1327072 w 2058168"/>
                  <a:gd name="connsiteY2" fmla="*/ 378221 h 1674442"/>
                  <a:gd name="connsiteX3" fmla="*/ 1086371 w 2058168"/>
                  <a:gd name="connsiteY3" fmla="*/ 653806 h 1674442"/>
                  <a:gd name="connsiteX4" fmla="*/ 946834 w 2058168"/>
                  <a:gd name="connsiteY4" fmla="*/ 723575 h 1674442"/>
                  <a:gd name="connsiteX5" fmla="*/ 929392 w 2058168"/>
                  <a:gd name="connsiteY5" fmla="*/ 723575 h 1674442"/>
                  <a:gd name="connsiteX6" fmla="*/ 793343 w 2058168"/>
                  <a:gd name="connsiteY6" fmla="*/ 671249 h 1674442"/>
                  <a:gd name="connsiteX7" fmla="*/ 772413 w 2058168"/>
                  <a:gd name="connsiteY7" fmla="*/ 374733 h 1674442"/>
                  <a:gd name="connsiteX8" fmla="*/ 978230 w 2058168"/>
                  <a:gd name="connsiteY8" fmla="*/ 137520 h 1674442"/>
                  <a:gd name="connsiteX9" fmla="*/ 399152 w 2058168"/>
                  <a:gd name="connsiteY9" fmla="*/ 95659 h 1674442"/>
                  <a:gd name="connsiteX10" fmla="*/ 95659 w 2058168"/>
                  <a:gd name="connsiteY10" fmla="*/ 597992 h 1674442"/>
                  <a:gd name="connsiteX11" fmla="*/ 332872 w 2058168"/>
                  <a:gd name="connsiteY11" fmla="*/ 873577 h 1674442"/>
                  <a:gd name="connsiteX12" fmla="*/ 423571 w 2058168"/>
                  <a:gd name="connsiteY12" fmla="*/ 768924 h 1674442"/>
                  <a:gd name="connsiteX13" fmla="*/ 556131 w 2058168"/>
                  <a:gd name="connsiteY13" fmla="*/ 709621 h 1674442"/>
                  <a:gd name="connsiteX14" fmla="*/ 556131 w 2058168"/>
                  <a:gd name="connsiteY14" fmla="*/ 709621 h 1674442"/>
                  <a:gd name="connsiteX15" fmla="*/ 671249 w 2058168"/>
                  <a:gd name="connsiteY15" fmla="*/ 751482 h 1674442"/>
                  <a:gd name="connsiteX16" fmla="*/ 730552 w 2058168"/>
                  <a:gd name="connsiteY16" fmla="*/ 877065 h 1674442"/>
                  <a:gd name="connsiteX17" fmla="*/ 789855 w 2058168"/>
                  <a:gd name="connsiteY17" fmla="*/ 866600 h 1674442"/>
                  <a:gd name="connsiteX18" fmla="*/ 904973 w 2058168"/>
                  <a:gd name="connsiteY18" fmla="*/ 908461 h 1674442"/>
                  <a:gd name="connsiteX19" fmla="*/ 964276 w 2058168"/>
                  <a:gd name="connsiteY19" fmla="*/ 1037533 h 1674442"/>
                  <a:gd name="connsiteX20" fmla="*/ 1009625 w 2058168"/>
                  <a:gd name="connsiteY20" fmla="*/ 1030556 h 1674442"/>
                  <a:gd name="connsiteX21" fmla="*/ 1009625 w 2058168"/>
                  <a:gd name="connsiteY21" fmla="*/ 1030556 h 1674442"/>
                  <a:gd name="connsiteX22" fmla="*/ 1114278 w 2058168"/>
                  <a:gd name="connsiteY22" fmla="*/ 1068929 h 1674442"/>
                  <a:gd name="connsiteX23" fmla="*/ 1166604 w 2058168"/>
                  <a:gd name="connsiteY23" fmla="*/ 1177070 h 1674442"/>
                  <a:gd name="connsiteX24" fmla="*/ 1204977 w 2058168"/>
                  <a:gd name="connsiteY24" fmla="*/ 1170093 h 1674442"/>
                  <a:gd name="connsiteX25" fmla="*/ 1204977 w 2058168"/>
                  <a:gd name="connsiteY25" fmla="*/ 1170093 h 1674442"/>
                  <a:gd name="connsiteX26" fmla="*/ 1295676 w 2058168"/>
                  <a:gd name="connsiteY26" fmla="*/ 1204977 h 1674442"/>
                  <a:gd name="connsiteX27" fmla="*/ 1344514 w 2058168"/>
                  <a:gd name="connsiteY27" fmla="*/ 1299164 h 1674442"/>
                  <a:gd name="connsiteX28" fmla="*/ 1309630 w 2058168"/>
                  <a:gd name="connsiteY28" fmla="*/ 1400329 h 1674442"/>
                  <a:gd name="connsiteX29" fmla="*/ 1191023 w 2058168"/>
                  <a:gd name="connsiteY29" fmla="*/ 1536377 h 1674442"/>
                  <a:gd name="connsiteX30" fmla="*/ 1239861 w 2058168"/>
                  <a:gd name="connsiteY30" fmla="*/ 1574750 h 1674442"/>
                  <a:gd name="connsiteX31" fmla="*/ 1323583 w 2058168"/>
                  <a:gd name="connsiteY31" fmla="*/ 1595680 h 1674442"/>
                  <a:gd name="connsiteX32" fmla="*/ 1449166 w 2058168"/>
                  <a:gd name="connsiteY32" fmla="*/ 1445678 h 1674442"/>
                  <a:gd name="connsiteX33" fmla="*/ 1449166 w 2058168"/>
                  <a:gd name="connsiteY33" fmla="*/ 1442190 h 1674442"/>
                  <a:gd name="connsiteX34" fmla="*/ 1484051 w 2058168"/>
                  <a:gd name="connsiteY34" fmla="*/ 1445678 h 1674442"/>
                  <a:gd name="connsiteX35" fmla="*/ 1609634 w 2058168"/>
                  <a:gd name="connsiteY35" fmla="*/ 1295676 h 1674442"/>
                  <a:gd name="connsiteX36" fmla="*/ 1609634 w 2058168"/>
                  <a:gd name="connsiteY36" fmla="*/ 1292187 h 1674442"/>
                  <a:gd name="connsiteX37" fmla="*/ 1644518 w 2058168"/>
                  <a:gd name="connsiteY37" fmla="*/ 1295676 h 1674442"/>
                  <a:gd name="connsiteX38" fmla="*/ 1770101 w 2058168"/>
                  <a:gd name="connsiteY38" fmla="*/ 1145674 h 1674442"/>
                  <a:gd name="connsiteX39" fmla="*/ 1766613 w 2058168"/>
                  <a:gd name="connsiteY39" fmla="*/ 1124743 h 1674442"/>
                  <a:gd name="connsiteX40" fmla="*/ 1839870 w 2058168"/>
                  <a:gd name="connsiteY40" fmla="*/ 1138697 h 1674442"/>
                  <a:gd name="connsiteX41" fmla="*/ 1965453 w 2058168"/>
                  <a:gd name="connsiteY41" fmla="*/ 988695 h 1674442"/>
                  <a:gd name="connsiteX42" fmla="*/ 1927080 w 2058168"/>
                  <a:gd name="connsiteY42" fmla="*/ 894507 h 16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58168" h="1674442">
                    <a:moveTo>
                      <a:pt x="1927080" y="894507"/>
                    </a:moveTo>
                    <a:lnTo>
                      <a:pt x="1365444" y="413105"/>
                    </a:lnTo>
                    <a:lnTo>
                      <a:pt x="1327072" y="378221"/>
                    </a:lnTo>
                    <a:lnTo>
                      <a:pt x="1086371" y="653806"/>
                    </a:lnTo>
                    <a:cubicBezTo>
                      <a:pt x="1051486" y="695667"/>
                      <a:pt x="1002649" y="720086"/>
                      <a:pt x="946834" y="723575"/>
                    </a:cubicBezTo>
                    <a:cubicBezTo>
                      <a:pt x="939857" y="723575"/>
                      <a:pt x="932880" y="723575"/>
                      <a:pt x="929392" y="723575"/>
                    </a:cubicBezTo>
                    <a:cubicBezTo>
                      <a:pt x="877065" y="723575"/>
                      <a:pt x="828228" y="706133"/>
                      <a:pt x="793343" y="671249"/>
                    </a:cubicBezTo>
                    <a:cubicBezTo>
                      <a:pt x="706133" y="594503"/>
                      <a:pt x="699156" y="461943"/>
                      <a:pt x="772413" y="374733"/>
                    </a:cubicBezTo>
                    <a:lnTo>
                      <a:pt x="978230" y="137520"/>
                    </a:lnTo>
                    <a:cubicBezTo>
                      <a:pt x="817762" y="116590"/>
                      <a:pt x="611945" y="200312"/>
                      <a:pt x="399152" y="95659"/>
                    </a:cubicBezTo>
                    <a:lnTo>
                      <a:pt x="95659" y="597992"/>
                    </a:lnTo>
                    <a:lnTo>
                      <a:pt x="332872" y="873577"/>
                    </a:lnTo>
                    <a:lnTo>
                      <a:pt x="423571" y="768924"/>
                    </a:lnTo>
                    <a:cubicBezTo>
                      <a:pt x="454966" y="730552"/>
                      <a:pt x="503804" y="709621"/>
                      <a:pt x="556131" y="709621"/>
                    </a:cubicBezTo>
                    <a:lnTo>
                      <a:pt x="556131" y="709621"/>
                    </a:lnTo>
                    <a:cubicBezTo>
                      <a:pt x="597992" y="709621"/>
                      <a:pt x="639853" y="723575"/>
                      <a:pt x="671249" y="751482"/>
                    </a:cubicBezTo>
                    <a:cubicBezTo>
                      <a:pt x="709621" y="782878"/>
                      <a:pt x="727063" y="828228"/>
                      <a:pt x="730552" y="877065"/>
                    </a:cubicBezTo>
                    <a:cubicBezTo>
                      <a:pt x="747994" y="870088"/>
                      <a:pt x="768924" y="866600"/>
                      <a:pt x="789855" y="866600"/>
                    </a:cubicBezTo>
                    <a:cubicBezTo>
                      <a:pt x="831716" y="866600"/>
                      <a:pt x="873577" y="880554"/>
                      <a:pt x="904973" y="908461"/>
                    </a:cubicBezTo>
                    <a:cubicBezTo>
                      <a:pt x="943345" y="943345"/>
                      <a:pt x="964276" y="988695"/>
                      <a:pt x="964276" y="1037533"/>
                    </a:cubicBezTo>
                    <a:cubicBezTo>
                      <a:pt x="978230" y="1034044"/>
                      <a:pt x="995672" y="1030556"/>
                      <a:pt x="1009625" y="1030556"/>
                    </a:cubicBezTo>
                    <a:lnTo>
                      <a:pt x="1009625" y="1030556"/>
                    </a:lnTo>
                    <a:cubicBezTo>
                      <a:pt x="1047998" y="1030556"/>
                      <a:pt x="1082882" y="1044509"/>
                      <a:pt x="1114278" y="1068929"/>
                    </a:cubicBezTo>
                    <a:cubicBezTo>
                      <a:pt x="1145674" y="1096836"/>
                      <a:pt x="1163116" y="1135209"/>
                      <a:pt x="1166604" y="1177070"/>
                    </a:cubicBezTo>
                    <a:cubicBezTo>
                      <a:pt x="1177070" y="1173581"/>
                      <a:pt x="1191023" y="1170093"/>
                      <a:pt x="1204977" y="1170093"/>
                    </a:cubicBezTo>
                    <a:lnTo>
                      <a:pt x="1204977" y="1170093"/>
                    </a:lnTo>
                    <a:cubicBezTo>
                      <a:pt x="1239861" y="1170093"/>
                      <a:pt x="1271257" y="1180558"/>
                      <a:pt x="1295676" y="1204977"/>
                    </a:cubicBezTo>
                    <a:cubicBezTo>
                      <a:pt x="1323583" y="1229396"/>
                      <a:pt x="1341025" y="1264280"/>
                      <a:pt x="1344514" y="1299164"/>
                    </a:cubicBezTo>
                    <a:cubicBezTo>
                      <a:pt x="1348002" y="1337537"/>
                      <a:pt x="1334049" y="1372421"/>
                      <a:pt x="1309630" y="1400329"/>
                    </a:cubicBezTo>
                    <a:lnTo>
                      <a:pt x="1191023" y="1536377"/>
                    </a:lnTo>
                    <a:lnTo>
                      <a:pt x="1239861" y="1574750"/>
                    </a:lnTo>
                    <a:cubicBezTo>
                      <a:pt x="1264280" y="1588703"/>
                      <a:pt x="1292187" y="1599168"/>
                      <a:pt x="1323583" y="1595680"/>
                    </a:cubicBezTo>
                    <a:cubicBezTo>
                      <a:pt x="1400328" y="1588703"/>
                      <a:pt x="1456143" y="1522423"/>
                      <a:pt x="1449166" y="1445678"/>
                    </a:cubicBezTo>
                    <a:cubicBezTo>
                      <a:pt x="1449166" y="1445678"/>
                      <a:pt x="1449166" y="1442190"/>
                      <a:pt x="1449166" y="1442190"/>
                    </a:cubicBezTo>
                    <a:cubicBezTo>
                      <a:pt x="1459632" y="1445678"/>
                      <a:pt x="1473585" y="1445678"/>
                      <a:pt x="1484051" y="1445678"/>
                    </a:cubicBezTo>
                    <a:cubicBezTo>
                      <a:pt x="1560796" y="1438701"/>
                      <a:pt x="1616611" y="1372421"/>
                      <a:pt x="1609634" y="1295676"/>
                    </a:cubicBezTo>
                    <a:cubicBezTo>
                      <a:pt x="1609634" y="1295676"/>
                      <a:pt x="1609634" y="1292187"/>
                      <a:pt x="1609634" y="1292187"/>
                    </a:cubicBezTo>
                    <a:cubicBezTo>
                      <a:pt x="1620099" y="1295676"/>
                      <a:pt x="1634053" y="1295676"/>
                      <a:pt x="1644518" y="1295676"/>
                    </a:cubicBezTo>
                    <a:cubicBezTo>
                      <a:pt x="1721263" y="1288699"/>
                      <a:pt x="1777078" y="1222419"/>
                      <a:pt x="1770101" y="1145674"/>
                    </a:cubicBezTo>
                    <a:cubicBezTo>
                      <a:pt x="1770101" y="1138697"/>
                      <a:pt x="1766613" y="1131720"/>
                      <a:pt x="1766613" y="1124743"/>
                    </a:cubicBezTo>
                    <a:cubicBezTo>
                      <a:pt x="1787543" y="1135209"/>
                      <a:pt x="1811962" y="1142185"/>
                      <a:pt x="1839870" y="1138697"/>
                    </a:cubicBezTo>
                    <a:cubicBezTo>
                      <a:pt x="1916615" y="1131720"/>
                      <a:pt x="1972429" y="1065440"/>
                      <a:pt x="1965453" y="988695"/>
                    </a:cubicBezTo>
                    <a:cubicBezTo>
                      <a:pt x="1968941" y="950322"/>
                      <a:pt x="1951499" y="918926"/>
                      <a:pt x="1927080" y="894507"/>
                    </a:cubicBezTo>
                    <a:close/>
                  </a:path>
                </a:pathLst>
              </a:custGeom>
              <a:solidFill>
                <a:schemeClr val="bg1"/>
              </a:solidFill>
              <a:ln w="3482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1D6F108-86B6-46DE-AB64-190AEE453DE0}"/>
                  </a:ext>
                </a:extLst>
              </p:cNvPr>
              <p:cNvSpPr/>
              <p:nvPr/>
            </p:nvSpPr>
            <p:spPr>
              <a:xfrm>
                <a:off x="8297870" y="4188847"/>
                <a:ext cx="1639558" cy="976758"/>
              </a:xfrm>
              <a:custGeom>
                <a:avLst/>
                <a:gdLst>
                  <a:gd name="connsiteX0" fmla="*/ 1275113 w 1639557"/>
                  <a:gd name="connsiteY0" fmla="*/ 141528 h 976757"/>
                  <a:gd name="connsiteX1" fmla="*/ 542544 w 1639557"/>
                  <a:gd name="connsiteY1" fmla="*/ 99667 h 976757"/>
                  <a:gd name="connsiteX2" fmla="*/ 525102 w 1639557"/>
                  <a:gd name="connsiteY2" fmla="*/ 96179 h 976757"/>
                  <a:gd name="connsiteX3" fmla="*/ 406496 w 1639557"/>
                  <a:gd name="connsiteY3" fmla="*/ 141528 h 976757"/>
                  <a:gd name="connsiteX4" fmla="*/ 130910 w 1639557"/>
                  <a:gd name="connsiteY4" fmla="*/ 455486 h 976757"/>
                  <a:gd name="connsiteX5" fmla="*/ 144864 w 1639557"/>
                  <a:gd name="connsiteY5" fmla="*/ 650838 h 976757"/>
                  <a:gd name="connsiteX6" fmla="*/ 249517 w 1639557"/>
                  <a:gd name="connsiteY6" fmla="*/ 685722 h 976757"/>
                  <a:gd name="connsiteX7" fmla="*/ 343704 w 1639557"/>
                  <a:gd name="connsiteY7" fmla="*/ 636884 h 976757"/>
                  <a:gd name="connsiteX8" fmla="*/ 629755 w 1639557"/>
                  <a:gd name="connsiteY8" fmla="*/ 308973 h 976757"/>
                  <a:gd name="connsiteX9" fmla="*/ 1282089 w 1639557"/>
                  <a:gd name="connsiteY9" fmla="*/ 870608 h 976757"/>
                  <a:gd name="connsiteX10" fmla="*/ 1282089 w 1639557"/>
                  <a:gd name="connsiteY10" fmla="*/ 870608 h 976757"/>
                  <a:gd name="connsiteX11" fmla="*/ 1282089 w 1639557"/>
                  <a:gd name="connsiteY11" fmla="*/ 870608 h 976757"/>
                  <a:gd name="connsiteX12" fmla="*/ 1320462 w 1639557"/>
                  <a:gd name="connsiteY12" fmla="*/ 915958 h 976757"/>
                  <a:gd name="connsiteX13" fmla="*/ 1571628 w 1639557"/>
                  <a:gd name="connsiteY13" fmla="*/ 626419 h 976757"/>
                  <a:gd name="connsiteX14" fmla="*/ 1275113 w 1639557"/>
                  <a:gd name="connsiteY14" fmla="*/ 141528 h 9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9557" h="976757">
                    <a:moveTo>
                      <a:pt x="1275113" y="141528"/>
                    </a:moveTo>
                    <a:cubicBezTo>
                      <a:pt x="985574" y="246181"/>
                      <a:pt x="776268" y="145017"/>
                      <a:pt x="542544" y="99667"/>
                    </a:cubicBezTo>
                    <a:cubicBezTo>
                      <a:pt x="539056" y="99667"/>
                      <a:pt x="525102" y="96179"/>
                      <a:pt x="525102" y="96179"/>
                    </a:cubicBezTo>
                    <a:cubicBezTo>
                      <a:pt x="483241" y="92690"/>
                      <a:pt x="437891" y="106644"/>
                      <a:pt x="406496" y="141528"/>
                    </a:cubicBezTo>
                    <a:lnTo>
                      <a:pt x="130910" y="455486"/>
                    </a:lnTo>
                    <a:cubicBezTo>
                      <a:pt x="78584" y="514789"/>
                      <a:pt x="85561" y="602000"/>
                      <a:pt x="144864" y="650838"/>
                    </a:cubicBezTo>
                    <a:cubicBezTo>
                      <a:pt x="176260" y="675257"/>
                      <a:pt x="211144" y="689210"/>
                      <a:pt x="249517" y="685722"/>
                    </a:cubicBezTo>
                    <a:cubicBezTo>
                      <a:pt x="284401" y="682234"/>
                      <a:pt x="319285" y="668280"/>
                      <a:pt x="343704" y="636884"/>
                    </a:cubicBezTo>
                    <a:cubicBezTo>
                      <a:pt x="343704" y="636884"/>
                      <a:pt x="629755" y="308973"/>
                      <a:pt x="629755" y="308973"/>
                    </a:cubicBezTo>
                    <a:lnTo>
                      <a:pt x="1282089" y="870608"/>
                    </a:lnTo>
                    <a:lnTo>
                      <a:pt x="1282089" y="870608"/>
                    </a:lnTo>
                    <a:lnTo>
                      <a:pt x="1282089" y="870608"/>
                    </a:lnTo>
                    <a:cubicBezTo>
                      <a:pt x="1299531" y="888050"/>
                      <a:pt x="1306508" y="895027"/>
                      <a:pt x="1320462" y="915958"/>
                    </a:cubicBezTo>
                    <a:lnTo>
                      <a:pt x="1571628" y="626419"/>
                    </a:lnTo>
                    <a:lnTo>
                      <a:pt x="1275113" y="141528"/>
                    </a:lnTo>
                    <a:close/>
                  </a:path>
                </a:pathLst>
              </a:custGeom>
              <a:solidFill>
                <a:schemeClr val="bg1"/>
              </a:solidFill>
              <a:ln w="34826" cap="flat">
                <a:noFill/>
                <a:prstDash val="solid"/>
                <a:miter/>
              </a:ln>
            </p:spPr>
            <p:txBody>
              <a:bodyPr rtlCol="0" anchor="ctr"/>
              <a:lstStyle/>
              <a:p>
                <a:endParaRPr lang="en-US"/>
              </a:p>
            </p:txBody>
          </p:sp>
        </p:grpSp>
      </p:grpSp>
      <p:sp>
        <p:nvSpPr>
          <p:cNvPr id="25" name="Oval 24">
            <a:extLst>
              <a:ext uri="{FF2B5EF4-FFF2-40B4-BE49-F238E27FC236}">
                <a16:creationId xmlns:a16="http://schemas.microsoft.com/office/drawing/2014/main" id="{D64E20B9-73FF-43F8-8E04-FA6526E5B5C4}"/>
              </a:ext>
            </a:extLst>
          </p:cNvPr>
          <p:cNvSpPr/>
          <p:nvPr/>
        </p:nvSpPr>
        <p:spPr>
          <a:xfrm>
            <a:off x="3143137" y="668646"/>
            <a:ext cx="2927021" cy="4734557"/>
          </a:xfrm>
          <a:prstGeom prst="ellipse">
            <a:avLst/>
          </a:prstGeom>
          <a:noFill/>
          <a:ln w="698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7B3C538-3B3B-4005-8266-C09AE156A271}"/>
              </a:ext>
            </a:extLst>
          </p:cNvPr>
          <p:cNvSpPr txBox="1"/>
          <p:nvPr/>
        </p:nvSpPr>
        <p:spPr>
          <a:xfrm>
            <a:off x="874396" y="5454788"/>
            <a:ext cx="7853365" cy="646331"/>
          </a:xfrm>
          <a:prstGeom prst="rect">
            <a:avLst/>
          </a:prstGeom>
          <a:solidFill>
            <a:schemeClr val="bg1"/>
          </a:solidFill>
        </p:spPr>
        <p:txBody>
          <a:bodyPr wrap="square" rtlCol="0">
            <a:spAutoFit/>
          </a:bodyPr>
          <a:lstStyle/>
          <a:p>
            <a:r>
              <a:rPr lang="en-US" dirty="0"/>
              <a:t>Fiscal stewardship, which includes enterprise risk management and internal controls, is one of the Under Secretary’s top three priorities for VBA operations</a:t>
            </a:r>
          </a:p>
        </p:txBody>
      </p:sp>
      <p:sp>
        <p:nvSpPr>
          <p:cNvPr id="3" name="Slide Number Placeholder 2">
            <a:extLst>
              <a:ext uri="{FF2B5EF4-FFF2-40B4-BE49-F238E27FC236}">
                <a16:creationId xmlns:a16="http://schemas.microsoft.com/office/drawing/2014/main" id="{140ECD75-1A1D-4AB0-A190-1661C244D400}"/>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Tree>
    <p:extLst>
      <p:ext uri="{BB962C8B-B14F-4D97-AF65-F5344CB8AC3E}">
        <p14:creationId xmlns:p14="http://schemas.microsoft.com/office/powerpoint/2010/main" val="3531940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8A43D4-AA36-424E-B46F-C3539CB3783C}"/>
              </a:ext>
            </a:extLst>
          </p:cNvPr>
          <p:cNvSpPr>
            <a:spLocks noGrp="1"/>
          </p:cNvSpPr>
          <p:nvPr>
            <p:ph type="sldNum" sz="quarter" idx="12"/>
          </p:nvPr>
        </p:nvSpPr>
        <p:spPr/>
        <p:txBody>
          <a:bodyPr/>
          <a:lstStyle/>
          <a:p>
            <a:fld id="{D983F1FA-211D-3044-9E35-958DFBC26156}" type="slidenum">
              <a:rPr lang="en-US" smtClean="0">
                <a:solidFill>
                  <a:prstClr val="white"/>
                </a:solidFill>
              </a:rPr>
              <a:pPr/>
              <a:t>50</a:t>
            </a:fld>
            <a:endParaRPr lang="en-US" dirty="0">
              <a:solidFill>
                <a:prstClr val="white"/>
              </a:solidFill>
            </a:endParaRPr>
          </a:p>
        </p:txBody>
      </p:sp>
      <p:sp>
        <p:nvSpPr>
          <p:cNvPr id="4" name="Title 3">
            <a:extLst>
              <a:ext uri="{FF2B5EF4-FFF2-40B4-BE49-F238E27FC236}">
                <a16:creationId xmlns:a16="http://schemas.microsoft.com/office/drawing/2014/main" id="{7EB52BA3-DFA8-4F67-B349-A53BAB506F6E}"/>
              </a:ext>
            </a:extLst>
          </p:cNvPr>
          <p:cNvSpPr>
            <a:spLocks noGrp="1"/>
          </p:cNvSpPr>
          <p:nvPr>
            <p:ph type="title"/>
          </p:nvPr>
        </p:nvSpPr>
        <p:spPr/>
        <p:txBody>
          <a:bodyPr>
            <a:normAutofit fontScale="90000"/>
          </a:bodyPr>
          <a:lstStyle/>
          <a:p>
            <a:r>
              <a:rPr lang="en-US" dirty="0"/>
              <a:t>The End</a:t>
            </a:r>
          </a:p>
        </p:txBody>
      </p:sp>
      <p:pic>
        <p:nvPicPr>
          <p:cNvPr id="5" name="Content Placeholder 4">
            <a:extLst>
              <a:ext uri="{FF2B5EF4-FFF2-40B4-BE49-F238E27FC236}">
                <a16:creationId xmlns:a16="http://schemas.microsoft.com/office/drawing/2014/main" id="{AC5EA5FD-5912-4B27-A1A0-D2893061F20F}"/>
              </a:ext>
            </a:extLst>
          </p:cNvPr>
          <p:cNvPicPr>
            <a:picLocks noGrp="1" noChangeAspect="1"/>
          </p:cNvPicPr>
          <p:nvPr>
            <p:ph idx="1"/>
          </p:nvPr>
        </p:nvPicPr>
        <p:blipFill>
          <a:blip r:embed="rId3"/>
          <a:stretch>
            <a:fillRect/>
          </a:stretch>
        </p:blipFill>
        <p:spPr>
          <a:xfrm>
            <a:off x="2438400" y="1219200"/>
            <a:ext cx="4711867" cy="4212964"/>
          </a:xfrm>
          <a:prstGeom prst="rect">
            <a:avLst/>
          </a:prstGeom>
        </p:spPr>
      </p:pic>
    </p:spTree>
    <p:extLst>
      <p:ext uri="{BB962C8B-B14F-4D97-AF65-F5344CB8AC3E}">
        <p14:creationId xmlns:p14="http://schemas.microsoft.com/office/powerpoint/2010/main" val="153428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7250BE-006F-43B7-9F36-7989E3B435B5}"/>
              </a:ext>
            </a:extLst>
          </p:cNvPr>
          <p:cNvSpPr>
            <a:spLocks noGrp="1"/>
          </p:cNvSpPr>
          <p:nvPr>
            <p:ph type="ctrTitle"/>
          </p:nvPr>
        </p:nvSpPr>
        <p:spPr/>
        <p:txBody>
          <a:bodyPr/>
          <a:lstStyle/>
          <a:p>
            <a:r>
              <a:rPr lang="en-US" dirty="0"/>
              <a:t>Backup Slides</a:t>
            </a:r>
          </a:p>
        </p:txBody>
      </p:sp>
      <p:sp>
        <p:nvSpPr>
          <p:cNvPr id="6" name="Subtitle 5">
            <a:extLst>
              <a:ext uri="{FF2B5EF4-FFF2-40B4-BE49-F238E27FC236}">
                <a16:creationId xmlns:a16="http://schemas.microsoft.com/office/drawing/2014/main" id="{3DEB61A9-BCBF-4DA3-AF7E-4973223CBD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19547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02D1E5-8D7F-41CB-8CD6-EDF97B396BEF}"/>
              </a:ext>
            </a:extLst>
          </p:cNvPr>
          <p:cNvSpPr>
            <a:spLocks noGrp="1"/>
          </p:cNvSpPr>
          <p:nvPr>
            <p:ph type="sldNum" sz="quarter" idx="12"/>
          </p:nvPr>
        </p:nvSpPr>
        <p:spPr/>
        <p:txBody>
          <a:bodyPr/>
          <a:lstStyle/>
          <a:p>
            <a:fld id="{D983F1FA-211D-3044-9E35-958DFBC26156}" type="slidenum">
              <a:rPr lang="en-US" smtClean="0">
                <a:solidFill>
                  <a:prstClr val="white"/>
                </a:solidFill>
              </a:rPr>
              <a:pPr/>
              <a:t>52</a:t>
            </a:fld>
            <a:endParaRPr lang="en-US" dirty="0">
              <a:solidFill>
                <a:prstClr val="white"/>
              </a:solidFill>
            </a:endParaRPr>
          </a:p>
        </p:txBody>
      </p:sp>
      <p:sp>
        <p:nvSpPr>
          <p:cNvPr id="4" name="Title 3">
            <a:extLst>
              <a:ext uri="{FF2B5EF4-FFF2-40B4-BE49-F238E27FC236}">
                <a16:creationId xmlns:a16="http://schemas.microsoft.com/office/drawing/2014/main" id="{05207302-CD2B-47DF-928A-6A20FE2E15BF}"/>
              </a:ext>
            </a:extLst>
          </p:cNvPr>
          <p:cNvSpPr>
            <a:spLocks noGrp="1"/>
          </p:cNvSpPr>
          <p:nvPr>
            <p:ph type="title"/>
          </p:nvPr>
        </p:nvSpPr>
        <p:spPr/>
        <p:txBody>
          <a:bodyPr>
            <a:normAutofit fontScale="90000"/>
          </a:bodyPr>
          <a:lstStyle/>
          <a:p>
            <a:r>
              <a:rPr lang="en-US" dirty="0"/>
              <a:t>A Control…</a:t>
            </a:r>
          </a:p>
        </p:txBody>
      </p:sp>
      <p:sp>
        <p:nvSpPr>
          <p:cNvPr id="5" name="Rounded Rectangle 10">
            <a:extLst>
              <a:ext uri="{FF2B5EF4-FFF2-40B4-BE49-F238E27FC236}">
                <a16:creationId xmlns:a16="http://schemas.microsoft.com/office/drawing/2014/main" id="{5C135010-EE13-47D8-B0AB-963442DEDA05}"/>
              </a:ext>
            </a:extLst>
          </p:cNvPr>
          <p:cNvSpPr>
            <a:spLocks noGrp="1"/>
          </p:cNvSpPr>
          <p:nvPr>
            <p:ph idx="1"/>
          </p:nvPr>
        </p:nvSpPr>
        <p:spPr>
          <a:xfrm>
            <a:off x="228600" y="914400"/>
            <a:ext cx="3962400" cy="2209799"/>
          </a:xfrm>
          <a:prstGeom prst="roundRect">
            <a:avLst/>
          </a:prstGeom>
          <a:solidFill>
            <a:srgbClr val="88D4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47500" lnSpcReduction="20000"/>
          </a:bodyPr>
          <a:lstStyle/>
          <a:p>
            <a:pPr marL="0" indent="0">
              <a:buNone/>
            </a:pPr>
            <a:r>
              <a:rPr lang="en-US" sz="4000" dirty="0">
                <a:solidFill>
                  <a:schemeClr val="tx1"/>
                </a:solidFill>
                <a:cs typeface="Arial" panose="020B0604020202020204" pitchFamily="34" charset="0"/>
              </a:rPr>
              <a:t>The </a:t>
            </a:r>
            <a:r>
              <a:rPr lang="en-US" sz="4000" b="1" dirty="0">
                <a:solidFill>
                  <a:schemeClr val="tx1"/>
                </a:solidFill>
                <a:cs typeface="Arial" panose="020B0604020202020204" pitchFamily="34" charset="0"/>
              </a:rPr>
              <a:t>design</a:t>
            </a:r>
            <a:r>
              <a:rPr lang="en-US" sz="4000" dirty="0">
                <a:solidFill>
                  <a:schemeClr val="tx1"/>
                </a:solidFill>
                <a:cs typeface="Arial" panose="020B0604020202020204" pitchFamily="34" charset="0"/>
              </a:rPr>
              <a:t> of a control</a:t>
            </a:r>
            <a:endParaRPr lang="en-US" sz="4000" i="1" dirty="0">
              <a:solidFill>
                <a:schemeClr val="tx1"/>
              </a:solidFill>
              <a:cs typeface="Arial" panose="020B0604020202020204" pitchFamily="34" charset="0"/>
            </a:endParaRPr>
          </a:p>
          <a:p>
            <a:endParaRPr lang="en-US" sz="1200" i="1"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Describes the control activities that minimize the likelihood or impact (or both) of a risk</a:t>
            </a:r>
          </a:p>
          <a:p>
            <a:endParaRPr lang="en-US" sz="1200"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Found in SOPs, job descriptions, user manuals, etc.</a:t>
            </a:r>
          </a:p>
          <a:p>
            <a:endParaRPr lang="en-US" sz="1200" dirty="0">
              <a:solidFill>
                <a:schemeClr val="tx1"/>
              </a:solidFill>
              <a:cs typeface="Arial" panose="020B0604020202020204" pitchFamily="34" charset="0"/>
            </a:endParaRPr>
          </a:p>
          <a:p>
            <a:pPr marL="0" indent="0">
              <a:buNone/>
            </a:pPr>
            <a:r>
              <a:rPr lang="en-US" dirty="0">
                <a:solidFill>
                  <a:schemeClr val="tx1"/>
                </a:solidFill>
                <a:cs typeface="Arial" panose="020B0604020202020204" pitchFamily="34" charset="0"/>
              </a:rPr>
              <a:t>Might not actually be called out as a “control”</a:t>
            </a:r>
          </a:p>
          <a:p>
            <a:endParaRPr lang="en-US" dirty="0"/>
          </a:p>
        </p:txBody>
      </p:sp>
      <p:sp>
        <p:nvSpPr>
          <p:cNvPr id="6" name="Rounded Rectangle 10">
            <a:extLst>
              <a:ext uri="{FF2B5EF4-FFF2-40B4-BE49-F238E27FC236}">
                <a16:creationId xmlns:a16="http://schemas.microsoft.com/office/drawing/2014/main" id="{73EFED9C-5DFD-405B-911E-CF91004DDE12}"/>
              </a:ext>
            </a:extLst>
          </p:cNvPr>
          <p:cNvSpPr/>
          <p:nvPr/>
        </p:nvSpPr>
        <p:spPr>
          <a:xfrm>
            <a:off x="171121" y="3352800"/>
            <a:ext cx="4077357" cy="2440929"/>
          </a:xfrm>
          <a:prstGeom prst="roundRect">
            <a:avLst/>
          </a:prstGeom>
          <a:solidFill>
            <a:srgbClr val="88D48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 well-designed control . . .</a:t>
            </a:r>
            <a:endParaRPr lang="en-US" sz="2000" i="1"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srgbClr val="1E0F00"/>
                </a:solidFill>
                <a:cs typeface="Arial" panose="020B0604020202020204" pitchFamily="34" charset="0"/>
              </a:rPr>
              <a:t>Is based on an understanding of the nature of the risk </a:t>
            </a:r>
          </a:p>
          <a:p>
            <a:pPr lvl="0"/>
            <a:endParaRPr lang="en-US" sz="800" dirty="0">
              <a:solidFill>
                <a:srgbClr val="00B050"/>
              </a:solidFill>
              <a:cs typeface="Arial" panose="020B0604020202020204" pitchFamily="34" charset="0"/>
            </a:endParaRPr>
          </a:p>
          <a:p>
            <a:pPr lvl="0"/>
            <a:r>
              <a:rPr lang="en-US" sz="1600" dirty="0">
                <a:solidFill>
                  <a:prstClr val="black"/>
                </a:solidFill>
                <a:cs typeface="Arial" panose="020B0604020202020204" pitchFamily="34" charset="0"/>
              </a:rPr>
              <a:t>Has a description that identifies who (or what computer system) performs the control, how often, and why</a:t>
            </a: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Creates a “paper trail”— documentation or a record that the control was performed</a:t>
            </a:r>
          </a:p>
        </p:txBody>
      </p:sp>
      <p:sp>
        <p:nvSpPr>
          <p:cNvPr id="7" name="Rounded Rectangle 23">
            <a:extLst>
              <a:ext uri="{FF2B5EF4-FFF2-40B4-BE49-F238E27FC236}">
                <a16:creationId xmlns:a16="http://schemas.microsoft.com/office/drawing/2014/main" id="{5B258836-2705-47C0-AFB9-B57CA4EDAFD6}"/>
              </a:ext>
            </a:extLst>
          </p:cNvPr>
          <p:cNvSpPr/>
          <p:nvPr/>
        </p:nvSpPr>
        <p:spPr>
          <a:xfrm>
            <a:off x="4358417" y="990600"/>
            <a:ext cx="2924909" cy="4876800"/>
          </a:xfrm>
          <a:prstGeom prst="roundRect">
            <a:avLst/>
          </a:prstGeom>
          <a:solidFill>
            <a:srgbClr val="9FB6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An </a:t>
            </a:r>
            <a:r>
              <a:rPr lang="en-US" sz="2000" b="1" dirty="0">
                <a:solidFill>
                  <a:prstClr val="black"/>
                </a:solidFill>
                <a:cs typeface="Arial" panose="020B0604020202020204" pitchFamily="34" charset="0"/>
              </a:rPr>
              <a:t>implemented</a:t>
            </a:r>
            <a:r>
              <a:rPr lang="en-US" sz="2000" dirty="0">
                <a:solidFill>
                  <a:prstClr val="black"/>
                </a:solidFill>
                <a:cs typeface="Arial" panose="020B0604020202020204" pitchFamily="34" charset="0"/>
              </a:rPr>
              <a:t> control . . .</a:t>
            </a:r>
            <a:endParaRPr lang="en-US" sz="2000" i="1"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srgbClr val="1E0F00"/>
                </a:solidFill>
                <a:cs typeface="Arial" panose="020B0604020202020204" pitchFamily="34" charset="0"/>
              </a:rPr>
              <a:t>A</a:t>
            </a:r>
            <a:r>
              <a:rPr lang="en-US" sz="1600" dirty="0">
                <a:solidFill>
                  <a:prstClr val="black"/>
                </a:solidFill>
                <a:cs typeface="Arial" panose="020B0604020202020204" pitchFamily="34" charset="0"/>
              </a:rPr>
              <a:t>ctivated and is now part of the Program’s routine, day to day operations</a:t>
            </a:r>
            <a:endParaRPr lang="en-US" sz="2000" dirty="0">
              <a:solidFill>
                <a:prstClr val="black"/>
              </a:solidFill>
              <a:cs typeface="Arial" panose="020B0604020202020204" pitchFamily="34" charset="0"/>
            </a:endParaRP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Found in SOPs, job descriptions, user </a:t>
            </a:r>
          </a:p>
          <a:p>
            <a:pPr lvl="0"/>
            <a:r>
              <a:rPr lang="en-US" sz="1600" dirty="0">
                <a:solidFill>
                  <a:srgbClr val="1E0F00"/>
                </a:solidFill>
                <a:cs typeface="Arial" panose="020B0604020202020204" pitchFamily="34" charset="0"/>
              </a:rPr>
              <a:t>manuals, etc., along with </a:t>
            </a:r>
            <a:r>
              <a:rPr lang="en-US" sz="1600" dirty="0">
                <a:solidFill>
                  <a:prstClr val="black"/>
                </a:solidFill>
                <a:cs typeface="Arial" panose="020B0604020202020204" pitchFamily="34" charset="0"/>
              </a:rPr>
              <a:t>proper instructions for how the control is to be performed and the “paper trail” documentation that </a:t>
            </a:r>
          </a:p>
          <a:p>
            <a:pPr lvl="0"/>
            <a:r>
              <a:rPr lang="en-US" sz="1600" dirty="0">
                <a:solidFill>
                  <a:prstClr val="black"/>
                </a:solidFill>
                <a:cs typeface="Arial" panose="020B0604020202020204" pitchFamily="34" charset="0"/>
              </a:rPr>
              <a:t>should be created</a:t>
            </a:r>
          </a:p>
          <a:p>
            <a:pPr lvl="0"/>
            <a:endParaRPr lang="en-US" sz="800" dirty="0">
              <a:solidFill>
                <a:srgbClr val="1E0F00"/>
              </a:solidFill>
              <a:cs typeface="Arial" panose="020B0604020202020204" pitchFamily="34" charset="0"/>
            </a:endParaRPr>
          </a:p>
          <a:p>
            <a:pPr lvl="0"/>
            <a:r>
              <a:rPr lang="en-US" sz="1600" dirty="0">
                <a:solidFill>
                  <a:srgbClr val="1E0F00"/>
                </a:solidFill>
                <a:cs typeface="Arial" panose="020B0604020202020204" pitchFamily="34" charset="0"/>
              </a:rPr>
              <a:t>Is included in training of personnel and in job performance evaluations</a:t>
            </a:r>
          </a:p>
        </p:txBody>
      </p:sp>
      <p:sp>
        <p:nvSpPr>
          <p:cNvPr id="8" name="Rounded Rectangle 31">
            <a:extLst>
              <a:ext uri="{FF2B5EF4-FFF2-40B4-BE49-F238E27FC236}">
                <a16:creationId xmlns:a16="http://schemas.microsoft.com/office/drawing/2014/main" id="{928A99C8-E8AA-46B3-9FDE-EE306582A3AE}"/>
              </a:ext>
            </a:extLst>
          </p:cNvPr>
          <p:cNvSpPr/>
          <p:nvPr/>
        </p:nvSpPr>
        <p:spPr>
          <a:xfrm>
            <a:off x="7406410" y="990600"/>
            <a:ext cx="1677489" cy="4876800"/>
          </a:xfrm>
          <a:prstGeom prst="roundRect">
            <a:avLst/>
          </a:prstGeom>
          <a:solidFill>
            <a:srgbClr val="FFA8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000" dirty="0">
                <a:solidFill>
                  <a:prstClr val="black"/>
                </a:solidFill>
                <a:cs typeface="Arial" panose="020B0604020202020204" pitchFamily="34" charset="0"/>
              </a:rPr>
              <a:t>A control that is </a:t>
            </a:r>
            <a:r>
              <a:rPr lang="en-US" sz="2000" b="1" dirty="0">
                <a:solidFill>
                  <a:prstClr val="black"/>
                </a:solidFill>
                <a:cs typeface="Arial" panose="020B0604020202020204" pitchFamily="34" charset="0"/>
              </a:rPr>
              <a:t>operating</a:t>
            </a:r>
          </a:p>
          <a:p>
            <a:pPr lvl="0"/>
            <a:r>
              <a:rPr lang="en-US" sz="2000" b="1" dirty="0">
                <a:solidFill>
                  <a:prstClr val="black"/>
                </a:solidFill>
                <a:cs typeface="Arial" panose="020B0604020202020204" pitchFamily="34" charset="0"/>
              </a:rPr>
              <a:t>effectively..</a:t>
            </a:r>
            <a:endParaRPr lang="en-US" sz="2000" dirty="0">
              <a:solidFill>
                <a:prstClr val="black"/>
              </a:solidFill>
              <a:cs typeface="Arial" panose="020B0604020202020204" pitchFamily="34" charset="0"/>
            </a:endParaRPr>
          </a:p>
          <a:p>
            <a:pPr lvl="0"/>
            <a:endParaRPr lang="en-US" sz="800" i="1"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Is a properly-designed and implemented </a:t>
            </a:r>
          </a:p>
          <a:p>
            <a:pPr lvl="0"/>
            <a:r>
              <a:rPr lang="en-US" sz="1600" dirty="0">
                <a:solidFill>
                  <a:prstClr val="black"/>
                </a:solidFill>
                <a:cs typeface="Arial" panose="020B0604020202020204" pitchFamily="34" charset="0"/>
              </a:rPr>
              <a:t>Control</a:t>
            </a:r>
          </a:p>
          <a:p>
            <a:pPr lvl="0"/>
            <a:endParaRPr lang="en-US" sz="1600"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Proven to actually work</a:t>
            </a:r>
          </a:p>
          <a:p>
            <a:pPr lvl="0"/>
            <a:endParaRPr lang="en-US" sz="1600" dirty="0">
              <a:solidFill>
                <a:prstClr val="black"/>
              </a:solidFill>
              <a:cs typeface="Arial" panose="020B0604020202020204" pitchFamily="34" charset="0"/>
            </a:endParaRPr>
          </a:p>
          <a:p>
            <a:pPr lvl="0"/>
            <a:r>
              <a:rPr lang="en-US" sz="1600" dirty="0">
                <a:solidFill>
                  <a:prstClr val="black"/>
                </a:solidFill>
                <a:cs typeface="Arial" panose="020B0604020202020204" pitchFamily="34" charset="0"/>
              </a:rPr>
              <a:t>Validated by testing that the control activity </a:t>
            </a:r>
          </a:p>
          <a:p>
            <a:pPr lvl="0"/>
            <a:r>
              <a:rPr lang="en-US" sz="1600" dirty="0">
                <a:solidFill>
                  <a:prstClr val="black"/>
                </a:solidFill>
                <a:cs typeface="Arial" panose="020B0604020202020204" pitchFamily="34" charset="0"/>
              </a:rPr>
              <a:t>Performing as intended (designed)</a:t>
            </a:r>
          </a:p>
        </p:txBody>
      </p:sp>
    </p:spTree>
    <p:extLst>
      <p:ext uri="{BB962C8B-B14F-4D97-AF65-F5344CB8AC3E}">
        <p14:creationId xmlns:p14="http://schemas.microsoft.com/office/powerpoint/2010/main" val="3714823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64C31B-A1F0-4144-937E-6A431D3E2D74}"/>
              </a:ext>
            </a:extLst>
          </p:cNvPr>
          <p:cNvPicPr>
            <a:picLocks noGrp="1" noChangeAspect="1"/>
          </p:cNvPicPr>
          <p:nvPr>
            <p:ph idx="1"/>
          </p:nvPr>
        </p:nvPicPr>
        <p:blipFill>
          <a:blip r:embed="rId3"/>
          <a:stretch>
            <a:fillRect/>
          </a:stretch>
        </p:blipFill>
        <p:spPr>
          <a:xfrm>
            <a:off x="457200" y="1046377"/>
            <a:ext cx="4724400" cy="4378580"/>
          </a:xfrm>
          <a:prstGeom prst="rect">
            <a:avLst/>
          </a:prstGeom>
        </p:spPr>
      </p:pic>
      <p:sp>
        <p:nvSpPr>
          <p:cNvPr id="3" name="Slide Number Placeholder 2">
            <a:extLst>
              <a:ext uri="{FF2B5EF4-FFF2-40B4-BE49-F238E27FC236}">
                <a16:creationId xmlns:a16="http://schemas.microsoft.com/office/drawing/2014/main" id="{873E25BD-246A-4944-907B-09D0671E23AF}"/>
              </a:ext>
            </a:extLst>
          </p:cNvPr>
          <p:cNvSpPr>
            <a:spLocks noGrp="1"/>
          </p:cNvSpPr>
          <p:nvPr>
            <p:ph type="sldNum" sz="quarter" idx="12"/>
          </p:nvPr>
        </p:nvSpPr>
        <p:spPr/>
        <p:txBody>
          <a:bodyPr/>
          <a:lstStyle/>
          <a:p>
            <a:fld id="{D983F1FA-211D-3044-9E35-958DFBC26156}" type="slidenum">
              <a:rPr lang="en-US" smtClean="0">
                <a:solidFill>
                  <a:prstClr val="white"/>
                </a:solidFill>
              </a:rPr>
              <a:pPr/>
              <a:t>53</a:t>
            </a:fld>
            <a:endParaRPr lang="en-US" dirty="0">
              <a:solidFill>
                <a:prstClr val="white"/>
              </a:solidFill>
            </a:endParaRPr>
          </a:p>
        </p:txBody>
      </p:sp>
      <p:sp>
        <p:nvSpPr>
          <p:cNvPr id="4" name="Title 3">
            <a:extLst>
              <a:ext uri="{FF2B5EF4-FFF2-40B4-BE49-F238E27FC236}">
                <a16:creationId xmlns:a16="http://schemas.microsoft.com/office/drawing/2014/main" id="{013C6E18-6574-47D5-B8BD-26092EB4F051}"/>
              </a:ext>
            </a:extLst>
          </p:cNvPr>
          <p:cNvSpPr>
            <a:spLocks noGrp="1"/>
          </p:cNvSpPr>
          <p:nvPr>
            <p:ph type="title"/>
          </p:nvPr>
        </p:nvSpPr>
        <p:spPr/>
        <p:txBody>
          <a:bodyPr>
            <a:normAutofit fontScale="90000"/>
          </a:bodyPr>
          <a:lstStyle/>
          <a:p>
            <a:r>
              <a:rPr lang="en-US" dirty="0"/>
              <a:t>17 Principles Support Five Components</a:t>
            </a:r>
          </a:p>
        </p:txBody>
      </p:sp>
      <p:sp>
        <p:nvSpPr>
          <p:cNvPr id="10" name="Rectangle 9">
            <a:extLst>
              <a:ext uri="{FF2B5EF4-FFF2-40B4-BE49-F238E27FC236}">
                <a16:creationId xmlns:a16="http://schemas.microsoft.com/office/drawing/2014/main" id="{567D5EB8-3063-45D0-BB49-9E7E6B820D08}"/>
              </a:ext>
            </a:extLst>
          </p:cNvPr>
          <p:cNvSpPr/>
          <p:nvPr/>
        </p:nvSpPr>
        <p:spPr>
          <a:xfrm>
            <a:off x="4267200" y="914400"/>
            <a:ext cx="3962400" cy="4524315"/>
          </a:xfrm>
          <a:prstGeom prst="rect">
            <a:avLst/>
          </a:prstGeom>
        </p:spPr>
        <p:txBody>
          <a:bodyPr wrap="square">
            <a:spAutoFit/>
          </a:bodyPr>
          <a:lstStyle/>
          <a:p>
            <a:r>
              <a:rPr lang="en-US" dirty="0">
                <a:latin typeface="ArialMT"/>
              </a:rPr>
              <a:t>Internal control is a dynamic, iterative, and integrated process in</a:t>
            </a:r>
          </a:p>
          <a:p>
            <a:r>
              <a:rPr lang="en-US" dirty="0">
                <a:latin typeface="ArialMT"/>
              </a:rPr>
              <a:t>which components impact the design, implementation, and operating effectiveness of each other. </a:t>
            </a:r>
          </a:p>
          <a:p>
            <a:endParaRPr lang="en-US" dirty="0">
              <a:latin typeface="ArialMT"/>
            </a:endParaRPr>
          </a:p>
          <a:p>
            <a:r>
              <a:rPr lang="en-US" dirty="0">
                <a:latin typeface="ArialMT"/>
              </a:rPr>
              <a:t>No two entities will have an identical internal control system because of differences in factors such as mission, regulatory environment, strategic plan, entity size, risk tolerance, and information technology, and the judgment needed in responding to these differing factors.</a:t>
            </a:r>
            <a:endParaRPr lang="en-US" dirty="0"/>
          </a:p>
        </p:txBody>
      </p:sp>
    </p:spTree>
    <p:extLst>
      <p:ext uri="{BB962C8B-B14F-4D97-AF65-F5344CB8AC3E}">
        <p14:creationId xmlns:p14="http://schemas.microsoft.com/office/powerpoint/2010/main" val="3096544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9DE6DDB-98B5-417B-A1F0-794038875169}"/>
              </a:ext>
            </a:extLst>
          </p:cNvPr>
          <p:cNvPicPr>
            <a:picLocks noGrp="1" noChangeAspect="1"/>
          </p:cNvPicPr>
          <p:nvPr>
            <p:ph idx="1"/>
          </p:nvPr>
        </p:nvPicPr>
        <p:blipFill>
          <a:blip r:embed="rId3"/>
          <a:stretch>
            <a:fillRect/>
          </a:stretch>
        </p:blipFill>
        <p:spPr>
          <a:xfrm>
            <a:off x="76200" y="759415"/>
            <a:ext cx="5850543" cy="5414802"/>
          </a:xfrm>
          <a:prstGeom prst="rect">
            <a:avLst/>
          </a:prstGeom>
        </p:spPr>
      </p:pic>
      <p:sp>
        <p:nvSpPr>
          <p:cNvPr id="3" name="Slide Number Placeholder 2">
            <a:extLst>
              <a:ext uri="{FF2B5EF4-FFF2-40B4-BE49-F238E27FC236}">
                <a16:creationId xmlns:a16="http://schemas.microsoft.com/office/drawing/2014/main" id="{6CC09B37-687A-4AC6-8F6F-D955CA4A18D8}"/>
              </a:ext>
            </a:extLst>
          </p:cNvPr>
          <p:cNvSpPr>
            <a:spLocks noGrp="1"/>
          </p:cNvSpPr>
          <p:nvPr>
            <p:ph type="sldNum" sz="quarter" idx="12"/>
          </p:nvPr>
        </p:nvSpPr>
        <p:spPr/>
        <p:txBody>
          <a:bodyPr/>
          <a:lstStyle/>
          <a:p>
            <a:fld id="{D983F1FA-211D-3044-9E35-958DFBC26156}" type="slidenum">
              <a:rPr lang="en-US" smtClean="0">
                <a:solidFill>
                  <a:prstClr val="white"/>
                </a:solidFill>
              </a:rPr>
              <a:pPr/>
              <a:t>54</a:t>
            </a:fld>
            <a:endParaRPr lang="en-US" dirty="0">
              <a:solidFill>
                <a:prstClr val="white"/>
              </a:solidFill>
            </a:endParaRPr>
          </a:p>
        </p:txBody>
      </p:sp>
      <p:sp>
        <p:nvSpPr>
          <p:cNvPr id="4" name="Title 3">
            <a:extLst>
              <a:ext uri="{FF2B5EF4-FFF2-40B4-BE49-F238E27FC236}">
                <a16:creationId xmlns:a16="http://schemas.microsoft.com/office/drawing/2014/main" id="{FF3917A9-4889-4028-B4A5-5DAAB47885D7}"/>
              </a:ext>
            </a:extLst>
          </p:cNvPr>
          <p:cNvSpPr>
            <a:spLocks noGrp="1"/>
          </p:cNvSpPr>
          <p:nvPr>
            <p:ph type="title"/>
          </p:nvPr>
        </p:nvSpPr>
        <p:spPr/>
        <p:txBody>
          <a:bodyPr>
            <a:normAutofit fontScale="90000"/>
          </a:bodyPr>
          <a:lstStyle/>
          <a:p>
            <a:r>
              <a:rPr lang="en-US" dirty="0"/>
              <a:t>Related Attributes</a:t>
            </a:r>
          </a:p>
        </p:txBody>
      </p:sp>
      <p:sp>
        <p:nvSpPr>
          <p:cNvPr id="6" name="TextBox 5">
            <a:extLst>
              <a:ext uri="{FF2B5EF4-FFF2-40B4-BE49-F238E27FC236}">
                <a16:creationId xmlns:a16="http://schemas.microsoft.com/office/drawing/2014/main" id="{59F41347-8D3A-4696-9262-8482C848457E}"/>
              </a:ext>
            </a:extLst>
          </p:cNvPr>
          <p:cNvSpPr txBox="1"/>
          <p:nvPr/>
        </p:nvSpPr>
        <p:spPr>
          <a:xfrm>
            <a:off x="6096000" y="1524000"/>
            <a:ext cx="2743200" cy="1323439"/>
          </a:xfrm>
          <a:prstGeom prst="rect">
            <a:avLst/>
          </a:prstGeom>
          <a:noFill/>
        </p:spPr>
        <p:txBody>
          <a:bodyPr wrap="square" rtlCol="0">
            <a:spAutoFit/>
          </a:bodyPr>
          <a:lstStyle/>
          <a:p>
            <a:r>
              <a:rPr lang="en-US" sz="2000" dirty="0"/>
              <a:t>Each principle has related attributes which include documentation requirements</a:t>
            </a:r>
          </a:p>
        </p:txBody>
      </p:sp>
      <p:pic>
        <p:nvPicPr>
          <p:cNvPr id="8" name="Picture 7">
            <a:extLst>
              <a:ext uri="{FF2B5EF4-FFF2-40B4-BE49-F238E27FC236}">
                <a16:creationId xmlns:a16="http://schemas.microsoft.com/office/drawing/2014/main" id="{6F6BA867-1FFB-4B54-87A4-59C70F410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44716" y="3141518"/>
            <a:ext cx="2279649" cy="1709737"/>
          </a:xfrm>
          <a:prstGeom prst="rect">
            <a:avLst/>
          </a:prstGeom>
        </p:spPr>
      </p:pic>
      <p:sp>
        <p:nvSpPr>
          <p:cNvPr id="9" name="TextBox 8">
            <a:extLst>
              <a:ext uri="{FF2B5EF4-FFF2-40B4-BE49-F238E27FC236}">
                <a16:creationId xmlns:a16="http://schemas.microsoft.com/office/drawing/2014/main" id="{06281BC3-64F6-413B-8923-BF6D615DEBFA}"/>
              </a:ext>
            </a:extLst>
          </p:cNvPr>
          <p:cNvSpPr txBox="1"/>
          <p:nvPr/>
        </p:nvSpPr>
        <p:spPr>
          <a:xfrm>
            <a:off x="6781800" y="4620423"/>
            <a:ext cx="1695450" cy="230832"/>
          </a:xfrm>
          <a:prstGeom prst="rect">
            <a:avLst/>
          </a:prstGeom>
          <a:noFill/>
        </p:spPr>
        <p:txBody>
          <a:bodyPr wrap="square" rtlCol="0">
            <a:spAutoFit/>
          </a:bodyPr>
          <a:lstStyle/>
          <a:p>
            <a:r>
              <a:rPr lang="en-US" sz="900" dirty="0"/>
              <a:t>is licensed under </a:t>
            </a:r>
            <a:r>
              <a:rPr lang="en-US" sz="900" dirty="0">
                <a:hlinkClick r:id="rId6" tooltip="https://creativecommons.org/licenses/by-nc-sa/3.0/"/>
              </a:rPr>
              <a:t>CC BY-SA-NC</a:t>
            </a:r>
            <a:endParaRPr lang="en-US" sz="900" dirty="0"/>
          </a:p>
        </p:txBody>
      </p:sp>
    </p:spTree>
    <p:extLst>
      <p:ext uri="{BB962C8B-B14F-4D97-AF65-F5344CB8AC3E}">
        <p14:creationId xmlns:p14="http://schemas.microsoft.com/office/powerpoint/2010/main" val="19945397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88288A-2558-4B2E-AB08-91CB69619F2D}"/>
              </a:ext>
            </a:extLst>
          </p:cNvPr>
          <p:cNvSpPr>
            <a:spLocks noGrp="1"/>
          </p:cNvSpPr>
          <p:nvPr>
            <p:ph idx="1"/>
          </p:nvPr>
        </p:nvSpPr>
        <p:spPr/>
        <p:txBody>
          <a:bodyPr>
            <a:normAutofit fontScale="85000" lnSpcReduction="10000"/>
          </a:bodyPr>
          <a:lstStyle/>
          <a:p>
            <a:r>
              <a:rPr lang="en-US" dirty="0"/>
              <a:t>Reinforces responsibility of each Federal employee for safeguarding Federal assets and the efficient delivery of services to the public.</a:t>
            </a:r>
          </a:p>
          <a:p>
            <a:r>
              <a:rPr lang="en-US" dirty="0"/>
              <a:t>We are responsible for implementing management practices that identify, assess, respond and report risks.</a:t>
            </a:r>
          </a:p>
          <a:p>
            <a:r>
              <a:rPr lang="en-US" dirty="0"/>
              <a:t>Risk management practices must be forward-looking and designed to help leaders make better decisions, alleviate threats and to identify previously unknown opportunities to improve the efficiency and effectiveness of government operations. </a:t>
            </a:r>
          </a:p>
        </p:txBody>
      </p:sp>
      <p:sp>
        <p:nvSpPr>
          <p:cNvPr id="3" name="Slide Number Placeholder 2">
            <a:extLst>
              <a:ext uri="{FF2B5EF4-FFF2-40B4-BE49-F238E27FC236}">
                <a16:creationId xmlns:a16="http://schemas.microsoft.com/office/drawing/2014/main" id="{E651ECC4-7335-4642-877F-C628DA289AD1}"/>
              </a:ext>
            </a:extLst>
          </p:cNvPr>
          <p:cNvSpPr>
            <a:spLocks noGrp="1"/>
          </p:cNvSpPr>
          <p:nvPr>
            <p:ph type="sldNum" sz="quarter" idx="12"/>
          </p:nvPr>
        </p:nvSpPr>
        <p:spPr/>
        <p:txBody>
          <a:bodyPr/>
          <a:lstStyle/>
          <a:p>
            <a:fld id="{D983F1FA-211D-3044-9E35-958DFBC26156}" type="slidenum">
              <a:rPr lang="en-US" smtClean="0">
                <a:solidFill>
                  <a:prstClr val="white"/>
                </a:solidFill>
              </a:rPr>
              <a:pPr/>
              <a:t>55</a:t>
            </a:fld>
            <a:endParaRPr lang="en-US" dirty="0">
              <a:solidFill>
                <a:prstClr val="white"/>
              </a:solidFill>
            </a:endParaRPr>
          </a:p>
        </p:txBody>
      </p:sp>
      <p:sp>
        <p:nvSpPr>
          <p:cNvPr id="4" name="Title 3">
            <a:extLst>
              <a:ext uri="{FF2B5EF4-FFF2-40B4-BE49-F238E27FC236}">
                <a16:creationId xmlns:a16="http://schemas.microsoft.com/office/drawing/2014/main" id="{476783F0-C313-43A5-8A58-E25E0E17A3D6}"/>
              </a:ext>
            </a:extLst>
          </p:cNvPr>
          <p:cNvSpPr>
            <a:spLocks noGrp="1"/>
          </p:cNvSpPr>
          <p:nvPr>
            <p:ph type="title"/>
          </p:nvPr>
        </p:nvSpPr>
        <p:spPr/>
        <p:txBody>
          <a:bodyPr>
            <a:normAutofit fontScale="90000"/>
          </a:bodyPr>
          <a:lstStyle/>
          <a:p>
            <a:r>
              <a:rPr lang="en-US" dirty="0"/>
              <a:t>OMB Circular A-123</a:t>
            </a:r>
          </a:p>
        </p:txBody>
      </p:sp>
    </p:spTree>
    <p:extLst>
      <p:ext uri="{BB962C8B-B14F-4D97-AF65-F5344CB8AC3E}">
        <p14:creationId xmlns:p14="http://schemas.microsoft.com/office/powerpoint/2010/main" val="4098561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DEA3F0-8EEC-48B3-B54F-5C4110D71C0B}"/>
              </a:ext>
            </a:extLst>
          </p:cNvPr>
          <p:cNvSpPr>
            <a:spLocks noGrp="1"/>
          </p:cNvSpPr>
          <p:nvPr>
            <p:ph idx="1"/>
          </p:nvPr>
        </p:nvSpPr>
        <p:spPr/>
        <p:txBody>
          <a:bodyPr>
            <a:normAutofit fontScale="85000" lnSpcReduction="20000"/>
          </a:bodyPr>
          <a:lstStyle/>
          <a:p>
            <a:r>
              <a:rPr lang="en-US" dirty="0"/>
              <a:t>To help managers combat fraud and preserve integrity in government agencies and programs, GAO identified leading practices for managing fraud risks and organized them into a conceptual framework called the Fraud Risk Management Framework (the Framework).</a:t>
            </a:r>
          </a:p>
          <a:p>
            <a:r>
              <a:rPr lang="en-US" dirty="0"/>
              <a:t>The Framework encompasses control activities to prevent, detect, and respond to fraud, with an emphasis on prevention, as well as structures and environmental factors that influence or help managers achieve their objective to mitigate fraud risks. In addition, the Framework highlights the importance of monitoring and incorporating feedback</a:t>
            </a:r>
          </a:p>
        </p:txBody>
      </p:sp>
      <p:sp>
        <p:nvSpPr>
          <p:cNvPr id="3" name="Slide Number Placeholder 2">
            <a:extLst>
              <a:ext uri="{FF2B5EF4-FFF2-40B4-BE49-F238E27FC236}">
                <a16:creationId xmlns:a16="http://schemas.microsoft.com/office/drawing/2014/main" id="{48BDA45C-8120-4102-B388-BBB1FF445311}"/>
              </a:ext>
            </a:extLst>
          </p:cNvPr>
          <p:cNvSpPr>
            <a:spLocks noGrp="1"/>
          </p:cNvSpPr>
          <p:nvPr>
            <p:ph type="sldNum" sz="quarter" idx="12"/>
          </p:nvPr>
        </p:nvSpPr>
        <p:spPr/>
        <p:txBody>
          <a:bodyPr/>
          <a:lstStyle/>
          <a:p>
            <a:fld id="{D983F1FA-211D-3044-9E35-958DFBC26156}" type="slidenum">
              <a:rPr lang="en-US" smtClean="0">
                <a:solidFill>
                  <a:prstClr val="white"/>
                </a:solidFill>
              </a:rPr>
              <a:pPr/>
              <a:t>56</a:t>
            </a:fld>
            <a:endParaRPr lang="en-US" dirty="0">
              <a:solidFill>
                <a:prstClr val="white"/>
              </a:solidFill>
            </a:endParaRPr>
          </a:p>
        </p:txBody>
      </p:sp>
      <p:sp>
        <p:nvSpPr>
          <p:cNvPr id="4" name="Title 3">
            <a:extLst>
              <a:ext uri="{FF2B5EF4-FFF2-40B4-BE49-F238E27FC236}">
                <a16:creationId xmlns:a16="http://schemas.microsoft.com/office/drawing/2014/main" id="{E476AE52-9A96-4E55-87EF-E1E8F39A30E7}"/>
              </a:ext>
            </a:extLst>
          </p:cNvPr>
          <p:cNvSpPr>
            <a:spLocks noGrp="1"/>
          </p:cNvSpPr>
          <p:nvPr>
            <p:ph type="title"/>
          </p:nvPr>
        </p:nvSpPr>
        <p:spPr>
          <a:xfrm>
            <a:off x="0" y="0"/>
            <a:ext cx="9144000" cy="609600"/>
          </a:xfrm>
        </p:spPr>
        <p:txBody>
          <a:bodyPr>
            <a:normAutofit/>
          </a:bodyPr>
          <a:lstStyle/>
          <a:p>
            <a:r>
              <a:rPr lang="en-US" sz="2400" dirty="0"/>
              <a:t>GAO- A Framework for Managing Fraud Risks in Federal Programs</a:t>
            </a:r>
          </a:p>
        </p:txBody>
      </p:sp>
    </p:spTree>
    <p:extLst>
      <p:ext uri="{BB962C8B-B14F-4D97-AF65-F5344CB8AC3E}">
        <p14:creationId xmlns:p14="http://schemas.microsoft.com/office/powerpoint/2010/main" val="31169774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0D562E-0C2A-43F3-B388-2A3F4FAF5C99}"/>
              </a:ext>
            </a:extLst>
          </p:cNvPr>
          <p:cNvSpPr>
            <a:spLocks noGrp="1"/>
          </p:cNvSpPr>
          <p:nvPr>
            <p:ph idx="1"/>
          </p:nvPr>
        </p:nvSpPr>
        <p:spPr/>
        <p:txBody>
          <a:bodyPr>
            <a:normAutofit fontScale="85000" lnSpcReduction="20000"/>
          </a:bodyPr>
          <a:lstStyle/>
          <a:p>
            <a:pPr>
              <a:buFontTx/>
              <a:buChar char="-"/>
            </a:pPr>
            <a:r>
              <a:rPr lang="en-US" dirty="0"/>
              <a:t>Concise Risk Portfolio Title</a:t>
            </a:r>
          </a:p>
          <a:p>
            <a:pPr>
              <a:buFontTx/>
              <a:buChar char="-"/>
            </a:pPr>
            <a:r>
              <a:rPr lang="en-US" dirty="0"/>
              <a:t>Risk Description- “if-then”</a:t>
            </a:r>
          </a:p>
          <a:p>
            <a:pPr>
              <a:buFontTx/>
              <a:buChar char="-"/>
            </a:pPr>
            <a:r>
              <a:rPr lang="en-US" dirty="0"/>
              <a:t>Risk Owner and Lead Analyst</a:t>
            </a:r>
          </a:p>
          <a:p>
            <a:pPr>
              <a:buFontTx/>
              <a:buChar char="-"/>
            </a:pPr>
            <a:r>
              <a:rPr lang="en-US" dirty="0"/>
              <a:t>Internal Controls present?</a:t>
            </a:r>
          </a:p>
          <a:p>
            <a:pPr>
              <a:buFontTx/>
              <a:buChar char="-"/>
            </a:pPr>
            <a:r>
              <a:rPr lang="en-US" dirty="0"/>
              <a:t>Fraud Potential</a:t>
            </a:r>
          </a:p>
          <a:p>
            <a:pPr>
              <a:buFontTx/>
              <a:buChar char="-"/>
            </a:pPr>
            <a:r>
              <a:rPr lang="en-US" dirty="0"/>
              <a:t>SECVA priority</a:t>
            </a:r>
          </a:p>
          <a:p>
            <a:pPr>
              <a:buFontTx/>
              <a:buChar char="-"/>
            </a:pPr>
            <a:r>
              <a:rPr lang="en-US" dirty="0"/>
              <a:t>Strategic Plan References</a:t>
            </a:r>
          </a:p>
          <a:p>
            <a:pPr>
              <a:buFontTx/>
              <a:buChar char="-"/>
            </a:pPr>
            <a:r>
              <a:rPr lang="en-US" dirty="0"/>
              <a:t>Root Cause</a:t>
            </a:r>
          </a:p>
          <a:p>
            <a:pPr>
              <a:buFontTx/>
              <a:buChar char="-"/>
            </a:pPr>
            <a:r>
              <a:rPr lang="en-US" dirty="0"/>
              <a:t>Organizational Dependencies</a:t>
            </a:r>
          </a:p>
          <a:p>
            <a:pPr>
              <a:buFontTx/>
              <a:buChar char="-"/>
            </a:pPr>
            <a:r>
              <a:rPr lang="en-US" dirty="0"/>
              <a:t>Risk Response Type and Risk Response Strategy</a:t>
            </a:r>
          </a:p>
        </p:txBody>
      </p:sp>
      <p:sp>
        <p:nvSpPr>
          <p:cNvPr id="2" name="Slide Number Placeholder 1">
            <a:extLst>
              <a:ext uri="{FF2B5EF4-FFF2-40B4-BE49-F238E27FC236}">
                <a16:creationId xmlns:a16="http://schemas.microsoft.com/office/drawing/2014/main" id="{3B340543-C7EC-4B8F-A7C7-4F52BCBFF620}"/>
              </a:ext>
            </a:extLst>
          </p:cNvPr>
          <p:cNvSpPr>
            <a:spLocks noGrp="1"/>
          </p:cNvSpPr>
          <p:nvPr>
            <p:ph type="sldNum" sz="quarter" idx="12"/>
          </p:nvPr>
        </p:nvSpPr>
        <p:spPr/>
        <p:txBody>
          <a:bodyPr/>
          <a:lstStyle/>
          <a:p>
            <a:pPr defTabSz="457200"/>
            <a:fld id="{D983F1FA-211D-3044-9E35-958DFBC26156}" type="slidenum">
              <a:rPr lang="en-US" smtClean="0">
                <a:solidFill>
                  <a:prstClr val="white"/>
                </a:solidFill>
              </a:rPr>
              <a:pPr defTabSz="457200"/>
              <a:t>57</a:t>
            </a:fld>
            <a:endParaRPr lang="en-US" dirty="0">
              <a:solidFill>
                <a:prstClr val="white"/>
              </a:solidFill>
            </a:endParaRPr>
          </a:p>
        </p:txBody>
      </p:sp>
      <p:sp>
        <p:nvSpPr>
          <p:cNvPr id="3" name="Title 2">
            <a:extLst>
              <a:ext uri="{FF2B5EF4-FFF2-40B4-BE49-F238E27FC236}">
                <a16:creationId xmlns:a16="http://schemas.microsoft.com/office/drawing/2014/main" id="{DC9A4B8B-D704-47F9-9EAC-2BC4B40ED244}"/>
              </a:ext>
            </a:extLst>
          </p:cNvPr>
          <p:cNvSpPr>
            <a:spLocks noGrp="1"/>
          </p:cNvSpPr>
          <p:nvPr>
            <p:ph type="title"/>
          </p:nvPr>
        </p:nvSpPr>
        <p:spPr/>
        <p:txBody>
          <a:bodyPr>
            <a:normAutofit fontScale="90000"/>
          </a:bodyPr>
          <a:lstStyle/>
          <a:p>
            <a:r>
              <a:rPr lang="en-US" sz="3600" dirty="0"/>
              <a:t>Key Elements of VA Enterprise Risk Register</a:t>
            </a:r>
          </a:p>
        </p:txBody>
      </p:sp>
      <p:pic>
        <p:nvPicPr>
          <p:cNvPr id="6" name="Picture 5">
            <a:extLst>
              <a:ext uri="{FF2B5EF4-FFF2-40B4-BE49-F238E27FC236}">
                <a16:creationId xmlns:a16="http://schemas.microsoft.com/office/drawing/2014/main" id="{4056AD51-6043-4732-940F-A7D12D0C45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38800" y="919163"/>
            <a:ext cx="2620479" cy="2509837"/>
          </a:xfrm>
          <a:prstGeom prst="rect">
            <a:avLst/>
          </a:prstGeom>
        </p:spPr>
      </p:pic>
      <p:sp>
        <p:nvSpPr>
          <p:cNvPr id="7" name="TextBox 6">
            <a:extLst>
              <a:ext uri="{FF2B5EF4-FFF2-40B4-BE49-F238E27FC236}">
                <a16:creationId xmlns:a16="http://schemas.microsoft.com/office/drawing/2014/main" id="{CE6A98E3-29F7-4B9C-A846-DB9968C3CD9D}"/>
              </a:ext>
            </a:extLst>
          </p:cNvPr>
          <p:cNvSpPr txBox="1"/>
          <p:nvPr/>
        </p:nvSpPr>
        <p:spPr>
          <a:xfrm>
            <a:off x="5943600" y="3120568"/>
            <a:ext cx="2447925" cy="230832"/>
          </a:xfrm>
          <a:prstGeom prst="rect">
            <a:avLst/>
          </a:prstGeom>
          <a:noFill/>
        </p:spPr>
        <p:txBody>
          <a:bodyPr wrap="square" rtlCol="0">
            <a:spAutoFit/>
          </a:bodyPr>
          <a:lstStyle/>
          <a:p>
            <a:r>
              <a:rPr lang="en-US" sz="900" dirty="0"/>
              <a:t>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28531854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F80979-FBB7-4D82-9D40-E321A064D419}"/>
              </a:ext>
            </a:extLst>
          </p:cNvPr>
          <p:cNvSpPr>
            <a:spLocks noGrp="1"/>
          </p:cNvSpPr>
          <p:nvPr>
            <p:ph type="title"/>
          </p:nvPr>
        </p:nvSpPr>
        <p:spPr/>
        <p:txBody>
          <a:bodyPr>
            <a:normAutofit fontScale="90000"/>
          </a:bodyPr>
          <a:lstStyle/>
          <a:p>
            <a:r>
              <a:rPr lang="en-US" dirty="0"/>
              <a:t>Helpful Links</a:t>
            </a:r>
          </a:p>
        </p:txBody>
      </p:sp>
      <p:sp>
        <p:nvSpPr>
          <p:cNvPr id="5" name="Rectangle 4">
            <a:extLst>
              <a:ext uri="{FF2B5EF4-FFF2-40B4-BE49-F238E27FC236}">
                <a16:creationId xmlns:a16="http://schemas.microsoft.com/office/drawing/2014/main" id="{595904C2-3576-4413-A463-A43D0D3C5E33}"/>
              </a:ext>
            </a:extLst>
          </p:cNvPr>
          <p:cNvSpPr/>
          <p:nvPr/>
        </p:nvSpPr>
        <p:spPr>
          <a:xfrm>
            <a:off x="533400" y="914400"/>
            <a:ext cx="7924800" cy="5139869"/>
          </a:xfrm>
          <a:prstGeom prst="rect">
            <a:avLst/>
          </a:prstGeom>
        </p:spPr>
        <p:txBody>
          <a:bodyPr wrap="square">
            <a:spAutoFit/>
          </a:bodyPr>
          <a:lstStyle/>
          <a:p>
            <a:r>
              <a:rPr lang="en-US" dirty="0"/>
              <a:t>VA Strategic Plan-  </a:t>
            </a:r>
            <a:r>
              <a:rPr lang="en-US" dirty="0">
                <a:hlinkClick r:id="rId3"/>
              </a:rPr>
              <a:t>https://www.va.gov/oei/docs/VA2018-2024strategicPlan.pdf</a:t>
            </a:r>
            <a:r>
              <a:rPr lang="en-US" dirty="0"/>
              <a:t> </a:t>
            </a:r>
          </a:p>
          <a:p>
            <a:endParaRPr lang="en-US" dirty="0"/>
          </a:p>
          <a:p>
            <a:r>
              <a:rPr lang="en-US" dirty="0"/>
              <a:t>Office of Business Oversight - </a:t>
            </a:r>
            <a:r>
              <a:rPr lang="en-US" dirty="0">
                <a:hlinkClick r:id="rId4"/>
              </a:rPr>
              <a:t>http://vaww.va.gov/OIC/ICPMO/SOA.asp</a:t>
            </a:r>
            <a:r>
              <a:rPr lang="en-US" dirty="0"/>
              <a:t> </a:t>
            </a:r>
          </a:p>
          <a:p>
            <a:endParaRPr lang="en-US" dirty="0"/>
          </a:p>
          <a:p>
            <a:r>
              <a:rPr lang="en-US" dirty="0"/>
              <a:t>Standards for Internal Control in the Federal Government (GAO-14-704G) “The Green Book”-  </a:t>
            </a:r>
            <a:r>
              <a:rPr lang="en-US" dirty="0">
                <a:hlinkClick r:id="rId5"/>
              </a:rPr>
              <a:t>https://www.gao.gov/products/GAO-14-704G</a:t>
            </a:r>
            <a:r>
              <a:rPr lang="en-US" dirty="0"/>
              <a:t> </a:t>
            </a:r>
          </a:p>
          <a:p>
            <a:endParaRPr lang="en-US" dirty="0"/>
          </a:p>
          <a:p>
            <a:r>
              <a:rPr lang="en-US" dirty="0"/>
              <a:t>OMB Circular A-123- </a:t>
            </a:r>
            <a:r>
              <a:rPr lang="en-US" dirty="0">
                <a:hlinkClick r:id="rId6"/>
              </a:rPr>
              <a:t>https://www.whitehouse.gov/sites/whitehouse.gov/files/omb/memoranda/2016/m-16-17.pdf</a:t>
            </a:r>
            <a:r>
              <a:rPr lang="en-US" dirty="0"/>
              <a:t> </a:t>
            </a:r>
          </a:p>
          <a:p>
            <a:r>
              <a:rPr lang="en-US" dirty="0"/>
              <a:t>And </a:t>
            </a:r>
            <a:r>
              <a:rPr lang="en-US" dirty="0">
                <a:hlinkClick r:id="rId7"/>
              </a:rPr>
              <a:t>https://www.whitehouse.gov/wp-content/uploads/2018/06/M-18-16.pdf</a:t>
            </a:r>
            <a:endParaRPr lang="en-US" dirty="0"/>
          </a:p>
          <a:p>
            <a:endParaRPr lang="en-US" dirty="0"/>
          </a:p>
          <a:p>
            <a:r>
              <a:rPr lang="en-US" dirty="0"/>
              <a:t>GAO Framework for Managing fraud Risks in Federal Programs (GAO-15-593SP)</a:t>
            </a:r>
          </a:p>
          <a:p>
            <a:r>
              <a:rPr lang="en-US" dirty="0">
                <a:hlinkClick r:id="rId8"/>
              </a:rPr>
              <a:t>https://www.gao.gov/products/GAO-15-593SP</a:t>
            </a:r>
            <a:r>
              <a:rPr lang="en-US" dirty="0"/>
              <a:t>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327786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17725C-0322-4B4A-8DC3-A54C9706BEE2}"/>
              </a:ext>
            </a:extLst>
          </p:cNvPr>
          <p:cNvSpPr>
            <a:spLocks noGrp="1"/>
          </p:cNvSpPr>
          <p:nvPr>
            <p:ph idx="1"/>
          </p:nvPr>
        </p:nvSpPr>
        <p:spPr/>
        <p:txBody>
          <a:bodyPr>
            <a:normAutofit fontScale="85000" lnSpcReduction="20000"/>
          </a:bodyPr>
          <a:lstStyle/>
          <a:p>
            <a:r>
              <a:rPr lang="en-US" b="1" dirty="0">
                <a:cs typeface="Arial" panose="020B0604020202020204" pitchFamily="34" charset="0"/>
              </a:rPr>
              <a:t>Knowledge Check #3</a:t>
            </a:r>
            <a:r>
              <a:rPr lang="en-US" b="1" dirty="0">
                <a:solidFill>
                  <a:srgbClr val="0070C0"/>
                </a:solidFill>
                <a:cs typeface="Arial" panose="020B0604020202020204" pitchFamily="34" charset="0"/>
              </a:rPr>
              <a:t> </a:t>
            </a:r>
          </a:p>
          <a:p>
            <a:endParaRPr lang="en-US" b="1" dirty="0">
              <a:cs typeface="Arial" panose="020B0604020202020204" pitchFamily="34" charset="0"/>
            </a:endParaRPr>
          </a:p>
          <a:p>
            <a:r>
              <a:rPr lang="en-US" b="1" dirty="0">
                <a:cs typeface="Arial" panose="020B0604020202020204" pitchFamily="34" charset="0"/>
              </a:rPr>
              <a:t>A control that is minimizing the risk to a Program . . .</a:t>
            </a:r>
          </a:p>
          <a:p>
            <a:pPr marL="801688" indent="-338138">
              <a:spcAft>
                <a:spcPts val="600"/>
              </a:spcAft>
              <a:buFont typeface="Wingdings" panose="05000000000000000000" pitchFamily="2" charset="2"/>
              <a:buChar char="q"/>
            </a:pPr>
            <a:r>
              <a:rPr lang="en-US" dirty="0">
                <a:cs typeface="Arial" panose="020B0604020202020204" pitchFamily="34" charset="0"/>
              </a:rPr>
              <a:t> A.  Is properly designed, implemented, and is operating effectively</a:t>
            </a:r>
          </a:p>
          <a:p>
            <a:pPr marL="801688" indent="-338138">
              <a:spcAft>
                <a:spcPts val="600"/>
              </a:spcAft>
              <a:buFont typeface="Wingdings" panose="05000000000000000000" pitchFamily="2" charset="2"/>
              <a:buChar char="q"/>
            </a:pPr>
            <a:r>
              <a:rPr lang="en-US" dirty="0">
                <a:cs typeface="Arial" panose="020B0604020202020204" pitchFamily="34" charset="0"/>
              </a:rPr>
              <a:t> B.  Is one based on a thorough understanding of the risk– where the risk comes from, how often, and why</a:t>
            </a:r>
          </a:p>
          <a:p>
            <a:pPr marL="801688" indent="-338138">
              <a:spcAft>
                <a:spcPts val="600"/>
              </a:spcAft>
              <a:buFont typeface="Wingdings" panose="05000000000000000000" pitchFamily="2" charset="2"/>
              <a:buChar char="q"/>
            </a:pPr>
            <a:r>
              <a:rPr lang="en-US" dirty="0">
                <a:cs typeface="Arial" panose="020B0604020202020204" pitchFamily="34" charset="0"/>
              </a:rPr>
              <a:t> C.  Completely removing the risk</a:t>
            </a:r>
          </a:p>
          <a:p>
            <a:pPr marL="801688" indent="-338138">
              <a:spcAft>
                <a:spcPts val="600"/>
              </a:spcAft>
              <a:buFont typeface="Wingdings" panose="05000000000000000000" pitchFamily="2" charset="2"/>
              <a:buChar char="q"/>
            </a:pPr>
            <a:r>
              <a:rPr lang="en-US" dirty="0">
                <a:cs typeface="Arial" panose="020B0604020202020204" pitchFamily="34" charset="0"/>
              </a:rPr>
              <a:t> D.  Always added to the system by OIT</a:t>
            </a:r>
          </a:p>
          <a:p>
            <a:endParaRPr lang="en-US" dirty="0"/>
          </a:p>
        </p:txBody>
      </p:sp>
      <p:sp>
        <p:nvSpPr>
          <p:cNvPr id="3" name="Slide Number Placeholder 2">
            <a:extLst>
              <a:ext uri="{FF2B5EF4-FFF2-40B4-BE49-F238E27FC236}">
                <a16:creationId xmlns:a16="http://schemas.microsoft.com/office/drawing/2014/main" id="{D4AA947F-1091-4987-918B-9526BA6F6923}"/>
              </a:ext>
            </a:extLst>
          </p:cNvPr>
          <p:cNvSpPr>
            <a:spLocks noGrp="1"/>
          </p:cNvSpPr>
          <p:nvPr>
            <p:ph type="sldNum" sz="quarter" idx="12"/>
          </p:nvPr>
        </p:nvSpPr>
        <p:spPr/>
        <p:txBody>
          <a:bodyPr/>
          <a:lstStyle/>
          <a:p>
            <a:fld id="{D983F1FA-211D-3044-9E35-958DFBC26156}" type="slidenum">
              <a:rPr lang="en-US" smtClean="0">
                <a:solidFill>
                  <a:prstClr val="white"/>
                </a:solidFill>
              </a:rPr>
              <a:pPr/>
              <a:t>59</a:t>
            </a:fld>
            <a:endParaRPr lang="en-US" dirty="0">
              <a:solidFill>
                <a:prstClr val="white"/>
              </a:solidFill>
            </a:endParaRPr>
          </a:p>
        </p:txBody>
      </p:sp>
      <p:sp>
        <p:nvSpPr>
          <p:cNvPr id="4" name="Title 3">
            <a:extLst>
              <a:ext uri="{FF2B5EF4-FFF2-40B4-BE49-F238E27FC236}">
                <a16:creationId xmlns:a16="http://schemas.microsoft.com/office/drawing/2014/main" id="{9B70B61A-CFE8-4F3F-88C4-F175E803CDA9}"/>
              </a:ext>
            </a:extLst>
          </p:cNvPr>
          <p:cNvSpPr>
            <a:spLocks noGrp="1"/>
          </p:cNvSpPr>
          <p:nvPr>
            <p:ph type="title"/>
          </p:nvPr>
        </p:nvSpPr>
        <p:spPr/>
        <p:txBody>
          <a:bodyPr>
            <a:normAutofit fontScale="90000"/>
          </a:bodyPr>
          <a:lstStyle/>
          <a:p>
            <a:r>
              <a:rPr lang="en-US" dirty="0"/>
              <a:t>Knowledge Check #3</a:t>
            </a:r>
          </a:p>
        </p:txBody>
      </p:sp>
      <p:pic>
        <p:nvPicPr>
          <p:cNvPr id="6" name="Picture 5">
            <a:extLst>
              <a:ext uri="{FF2B5EF4-FFF2-40B4-BE49-F238E27FC236}">
                <a16:creationId xmlns:a16="http://schemas.microsoft.com/office/drawing/2014/main" id="{6CA5C99C-2176-4515-BEEF-F021F2DEF1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57753" y="3690599"/>
            <a:ext cx="1752600" cy="1876425"/>
          </a:xfrm>
          <a:prstGeom prst="rect">
            <a:avLst/>
          </a:prstGeom>
        </p:spPr>
      </p:pic>
      <p:sp>
        <p:nvSpPr>
          <p:cNvPr id="7" name="TextBox 6">
            <a:extLst>
              <a:ext uri="{FF2B5EF4-FFF2-40B4-BE49-F238E27FC236}">
                <a16:creationId xmlns:a16="http://schemas.microsoft.com/office/drawing/2014/main" id="{8180D6E2-C664-45D6-9119-11E9D21FEC84}"/>
              </a:ext>
            </a:extLst>
          </p:cNvPr>
          <p:cNvSpPr txBox="1"/>
          <p:nvPr/>
        </p:nvSpPr>
        <p:spPr>
          <a:xfrm>
            <a:off x="7329914" y="5336192"/>
            <a:ext cx="1752600" cy="230832"/>
          </a:xfrm>
          <a:prstGeom prst="rect">
            <a:avLst/>
          </a:prstGeom>
          <a:noFill/>
        </p:spPr>
        <p:txBody>
          <a:bodyPr wrap="square" rtlCol="0">
            <a:spAutoFit/>
          </a:bodyPr>
          <a:lstStyle/>
          <a:p>
            <a:r>
              <a:rPr lang="en-US" sz="900" dirty="0"/>
              <a:t>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289919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EC640F-76C1-4B46-813D-82B9DEFDB299}"/>
              </a:ext>
            </a:extLst>
          </p:cNvPr>
          <p:cNvSpPr>
            <a:spLocks noGrp="1"/>
          </p:cNvSpPr>
          <p:nvPr>
            <p:ph idx="1"/>
          </p:nvPr>
        </p:nvSpPr>
        <p:spPr/>
        <p:txBody>
          <a:bodyPr>
            <a:normAutofit fontScale="70000" lnSpcReduction="20000"/>
          </a:bodyPr>
          <a:lstStyle/>
          <a:p>
            <a:r>
              <a:rPr lang="en-US" dirty="0"/>
              <a:t>“In addition, the executive conducts regular risk analysis over their business area and has established strong internal controls over their business processes to ensure desired outcomes. Results are reported to USB/PDUSB quarterly, beginning in the 2nd quarter of the fiscal year. The executive identifies at least one are of risk in VBA’s administration of Compensation programs which was not previously identified or known.”</a:t>
            </a:r>
          </a:p>
          <a:p>
            <a:pPr marL="0" indent="0">
              <a:buNone/>
            </a:pPr>
            <a:endParaRPr lang="en-US" dirty="0"/>
          </a:p>
          <a:p>
            <a:r>
              <a:rPr lang="en-US" dirty="0"/>
              <a:t>“In addition, the executive tests the effectiveness of their internal controls to ensure they are operating effectively and manages risk and resources to minimize the overall risk profile for their business line. Evidence of this includes documentation of the robust risk analysis, test plan, test results, and any necessary corrective actions.”</a:t>
            </a:r>
          </a:p>
        </p:txBody>
      </p:sp>
      <p:sp>
        <p:nvSpPr>
          <p:cNvPr id="3" name="Slide Number Placeholder 2">
            <a:extLst>
              <a:ext uri="{FF2B5EF4-FFF2-40B4-BE49-F238E27FC236}">
                <a16:creationId xmlns:a16="http://schemas.microsoft.com/office/drawing/2014/main" id="{E8E03C25-710C-4B8E-B888-34F3E6C16B35}"/>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BD9FD24C-D9E4-49A1-8099-29AB4117A1DB}"/>
              </a:ext>
            </a:extLst>
          </p:cNvPr>
          <p:cNvSpPr>
            <a:spLocks noGrp="1"/>
          </p:cNvSpPr>
          <p:nvPr>
            <p:ph type="title"/>
          </p:nvPr>
        </p:nvSpPr>
        <p:spPr/>
        <p:txBody>
          <a:bodyPr>
            <a:normAutofit fontScale="90000"/>
          </a:bodyPr>
          <a:lstStyle/>
          <a:p>
            <a:r>
              <a:rPr lang="en-US" dirty="0"/>
              <a:t>Risk is part of SES Performance Plan</a:t>
            </a:r>
          </a:p>
        </p:txBody>
      </p:sp>
    </p:spTree>
    <p:extLst>
      <p:ext uri="{BB962C8B-B14F-4D97-AF65-F5344CB8AC3E}">
        <p14:creationId xmlns:p14="http://schemas.microsoft.com/office/powerpoint/2010/main" val="1098541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686BEB-F6CD-4B75-B534-B37236D19627}"/>
              </a:ext>
            </a:extLst>
          </p:cNvPr>
          <p:cNvSpPr>
            <a:spLocks noGrp="1"/>
          </p:cNvSpPr>
          <p:nvPr>
            <p:ph idx="1"/>
          </p:nvPr>
        </p:nvSpPr>
        <p:spPr>
          <a:xfrm>
            <a:off x="304800" y="685800"/>
            <a:ext cx="8382000" cy="5181600"/>
          </a:xfrm>
        </p:spPr>
        <p:txBody>
          <a:bodyPr>
            <a:normAutofit fontScale="92500" lnSpcReduction="20000"/>
          </a:bodyPr>
          <a:lstStyle/>
          <a:p>
            <a:r>
              <a:rPr lang="en-US" sz="2000" b="1" dirty="0">
                <a:cs typeface="Arial" panose="020B0604020202020204" pitchFamily="34" charset="0"/>
              </a:rPr>
              <a:t>Knowledge Check #3 answer</a:t>
            </a:r>
          </a:p>
          <a:p>
            <a:endParaRPr lang="en-US" sz="2000" b="1" dirty="0">
              <a:cs typeface="Arial" panose="020B0604020202020204" pitchFamily="34" charset="0"/>
            </a:endParaRPr>
          </a:p>
          <a:p>
            <a:r>
              <a:rPr lang="en-US" sz="2000" b="1" dirty="0">
                <a:cs typeface="Arial" panose="020B0604020202020204" pitchFamily="34" charset="0"/>
              </a:rPr>
              <a:t>A control that is minimizing the risk to a Program . . .</a:t>
            </a:r>
          </a:p>
          <a:p>
            <a:pPr marL="806450">
              <a:spcAft>
                <a:spcPts val="600"/>
              </a:spcAft>
              <a:buFont typeface="Wingdings" panose="05000000000000000000" pitchFamily="2" charset="2"/>
              <a:buChar char="ü"/>
            </a:pPr>
            <a:r>
              <a:rPr lang="en-US" sz="2000" dirty="0">
                <a:cs typeface="Arial" panose="020B0604020202020204" pitchFamily="34" charset="0"/>
              </a:rPr>
              <a:t> A.  Is properly designed, implemented, and is operating effectively</a:t>
            </a:r>
          </a:p>
          <a:p>
            <a:pPr marL="801688" indent="-338138">
              <a:spcAft>
                <a:spcPts val="600"/>
              </a:spcAft>
              <a:buFont typeface="Wingdings" panose="05000000000000000000" pitchFamily="2" charset="2"/>
              <a:buChar char="q"/>
            </a:pPr>
            <a:r>
              <a:rPr lang="en-US" sz="2000" dirty="0">
                <a:cs typeface="Arial" panose="020B0604020202020204" pitchFamily="34" charset="0"/>
              </a:rPr>
              <a:t> B.  Is one based on a thorough understanding of the risk– where the risk comes from, how often, and why</a:t>
            </a:r>
          </a:p>
          <a:p>
            <a:pPr marL="806450">
              <a:spcAft>
                <a:spcPts val="600"/>
              </a:spcAft>
              <a:buFont typeface="Wingdings" panose="05000000000000000000" pitchFamily="2" charset="2"/>
              <a:buChar char="q"/>
            </a:pPr>
            <a:r>
              <a:rPr lang="en-US" sz="2000" dirty="0">
                <a:cs typeface="Arial" panose="020B0604020202020204" pitchFamily="34" charset="0"/>
              </a:rPr>
              <a:t> C.  Completely removing the risk</a:t>
            </a:r>
          </a:p>
          <a:p>
            <a:pPr marL="801688" indent="-338138">
              <a:spcAft>
                <a:spcPts val="600"/>
              </a:spcAft>
              <a:buFont typeface="Wingdings" panose="05000000000000000000" pitchFamily="2" charset="2"/>
              <a:buChar char="q"/>
            </a:pPr>
            <a:r>
              <a:rPr lang="en-US" sz="2000" dirty="0">
                <a:cs typeface="Arial" panose="020B0604020202020204" pitchFamily="34" charset="0"/>
              </a:rPr>
              <a:t> D.  Always added to the system by OIT</a:t>
            </a:r>
          </a:p>
          <a:p>
            <a:pPr marL="1252537" lvl="1"/>
            <a:endParaRPr lang="en-US" sz="1600" dirty="0">
              <a:cs typeface="Arial" panose="020B0604020202020204" pitchFamily="34" charset="0"/>
            </a:endParaRPr>
          </a:p>
          <a:p>
            <a:pPr marL="120650" indent="0">
              <a:spcAft>
                <a:spcPts val="600"/>
              </a:spcAft>
              <a:buNone/>
            </a:pPr>
            <a:r>
              <a:rPr lang="en-US" sz="2000" dirty="0">
                <a:cs typeface="Arial" panose="020B0604020202020204" pitchFamily="34" charset="0"/>
              </a:rPr>
              <a:t>A.   </a:t>
            </a:r>
            <a:r>
              <a:rPr lang="en-US" sz="2000" b="1" dirty="0">
                <a:cs typeface="Arial" panose="020B0604020202020204" pitchFamily="34" charset="0"/>
              </a:rPr>
              <a:t>Correct. </a:t>
            </a:r>
            <a:r>
              <a:rPr lang="en-US" sz="2000" dirty="0">
                <a:cs typeface="Arial" panose="020B0604020202020204" pitchFamily="34" charset="0"/>
              </a:rPr>
              <a:t>      All three are necessary for a risk to be minimized</a:t>
            </a:r>
          </a:p>
          <a:p>
            <a:pPr marL="120650" indent="0">
              <a:buNone/>
            </a:pPr>
            <a:r>
              <a:rPr lang="en-US" sz="2000" dirty="0">
                <a:cs typeface="Arial" panose="020B0604020202020204" pitchFamily="34" charset="0"/>
              </a:rPr>
              <a:t>B.   </a:t>
            </a:r>
            <a:r>
              <a:rPr lang="en-US" sz="2000" b="1" dirty="0">
                <a:cs typeface="Arial" panose="020B0604020202020204" pitchFamily="34" charset="0"/>
              </a:rPr>
              <a:t>Incorrect.</a:t>
            </a:r>
            <a:r>
              <a:rPr lang="en-US" sz="2000" dirty="0">
                <a:cs typeface="Arial" panose="020B0604020202020204" pitchFamily="34" charset="0"/>
              </a:rPr>
              <a:t>    Understanding the nature of the risk is the foundation of a properly-designed control.  However, a properly-designed control may not get implemented or may not work effectively.</a:t>
            </a:r>
          </a:p>
          <a:p>
            <a:pPr marL="120650" indent="0">
              <a:buNone/>
            </a:pPr>
            <a:r>
              <a:rPr lang="en-US" sz="2000" dirty="0">
                <a:cs typeface="Arial" panose="020B0604020202020204" pitchFamily="34" charset="0"/>
              </a:rPr>
              <a:t>C.</a:t>
            </a:r>
            <a:r>
              <a:rPr lang="en-US" sz="2000" b="1" dirty="0">
                <a:cs typeface="Arial" panose="020B0604020202020204" pitchFamily="34" charset="0"/>
              </a:rPr>
              <a:t>   Incorrect.</a:t>
            </a:r>
            <a:r>
              <a:rPr lang="en-US" sz="2000" dirty="0">
                <a:cs typeface="Arial" panose="020B0604020202020204" pitchFamily="34" charset="0"/>
              </a:rPr>
              <a:t>    It is acceptable for the risk to still exist, however the appropriate risk response should be considered given the risk tolerance</a:t>
            </a:r>
          </a:p>
          <a:p>
            <a:pPr marL="120650" indent="0">
              <a:buNone/>
            </a:pPr>
            <a:r>
              <a:rPr lang="en-US" sz="2000" dirty="0">
                <a:cs typeface="Arial" panose="020B0604020202020204" pitchFamily="34" charset="0"/>
              </a:rPr>
              <a:t>D.   </a:t>
            </a:r>
            <a:r>
              <a:rPr lang="en-US" sz="2000" b="1" dirty="0">
                <a:cs typeface="Arial" panose="020B0604020202020204" pitchFamily="34" charset="0"/>
              </a:rPr>
              <a:t>Incorrect.   </a:t>
            </a:r>
            <a:r>
              <a:rPr lang="en-US" sz="2000" dirty="0">
                <a:cs typeface="Arial" panose="020B0604020202020204" pitchFamily="34" charset="0"/>
              </a:rPr>
              <a:t>Not all controls occur in the system.  Some controls are manual and performed by personnel.</a:t>
            </a:r>
            <a:endParaRPr lang="en-US" sz="1600" dirty="0">
              <a:cs typeface="Arial" panose="020B0604020202020204" pitchFamily="34" charset="0"/>
            </a:endParaRPr>
          </a:p>
          <a:p>
            <a:pPr marL="0" indent="0">
              <a:buNone/>
            </a:pPr>
            <a:endParaRPr lang="en-US" dirty="0"/>
          </a:p>
        </p:txBody>
      </p:sp>
      <p:sp>
        <p:nvSpPr>
          <p:cNvPr id="3" name="Slide Number Placeholder 2">
            <a:extLst>
              <a:ext uri="{FF2B5EF4-FFF2-40B4-BE49-F238E27FC236}">
                <a16:creationId xmlns:a16="http://schemas.microsoft.com/office/drawing/2014/main" id="{C544D21D-AED3-4BF0-9837-DA43C1E5DA4D}"/>
              </a:ext>
            </a:extLst>
          </p:cNvPr>
          <p:cNvSpPr>
            <a:spLocks noGrp="1"/>
          </p:cNvSpPr>
          <p:nvPr>
            <p:ph type="sldNum" sz="quarter" idx="12"/>
          </p:nvPr>
        </p:nvSpPr>
        <p:spPr/>
        <p:txBody>
          <a:bodyPr/>
          <a:lstStyle/>
          <a:p>
            <a:fld id="{D983F1FA-211D-3044-9E35-958DFBC26156}" type="slidenum">
              <a:rPr lang="en-US" smtClean="0">
                <a:solidFill>
                  <a:prstClr val="white"/>
                </a:solidFill>
              </a:rPr>
              <a:pPr/>
              <a:t>60</a:t>
            </a:fld>
            <a:endParaRPr lang="en-US" dirty="0">
              <a:solidFill>
                <a:prstClr val="white"/>
              </a:solidFill>
            </a:endParaRPr>
          </a:p>
        </p:txBody>
      </p:sp>
      <p:sp>
        <p:nvSpPr>
          <p:cNvPr id="4" name="Title 3">
            <a:extLst>
              <a:ext uri="{FF2B5EF4-FFF2-40B4-BE49-F238E27FC236}">
                <a16:creationId xmlns:a16="http://schemas.microsoft.com/office/drawing/2014/main" id="{5B8CB447-F600-427D-BF59-CA35D680372D}"/>
              </a:ext>
            </a:extLst>
          </p:cNvPr>
          <p:cNvSpPr>
            <a:spLocks noGrp="1"/>
          </p:cNvSpPr>
          <p:nvPr>
            <p:ph type="title"/>
          </p:nvPr>
        </p:nvSpPr>
        <p:spPr/>
        <p:txBody>
          <a:bodyPr>
            <a:normAutofit fontScale="90000"/>
          </a:bodyPr>
          <a:lstStyle/>
          <a:p>
            <a:r>
              <a:rPr lang="en-US" dirty="0"/>
              <a:t>Knowledge Check #3</a:t>
            </a:r>
          </a:p>
        </p:txBody>
      </p:sp>
    </p:spTree>
    <p:extLst>
      <p:ext uri="{BB962C8B-B14F-4D97-AF65-F5344CB8AC3E}">
        <p14:creationId xmlns:p14="http://schemas.microsoft.com/office/powerpoint/2010/main" val="3130195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048857E-6B76-4E77-A969-D83C825A0EF2}"/>
              </a:ext>
            </a:extLst>
          </p:cNvPr>
          <p:cNvGraphicFramePr>
            <a:graphicFrameLocks noGrp="1"/>
          </p:cNvGraphicFramePr>
          <p:nvPr>
            <p:ph idx="1"/>
          </p:nvPr>
        </p:nvGraphicFramePr>
        <p:xfrm>
          <a:off x="457200" y="990601"/>
          <a:ext cx="8229600" cy="2057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BE60B6D-BCCE-40F1-B1DF-48D66BA666E6}"/>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3EAC0EDE-2FC9-4402-BD36-26EC8236D46A}"/>
              </a:ext>
            </a:extLst>
          </p:cNvPr>
          <p:cNvSpPr>
            <a:spLocks noGrp="1"/>
          </p:cNvSpPr>
          <p:nvPr>
            <p:ph type="title"/>
          </p:nvPr>
        </p:nvSpPr>
        <p:spPr/>
        <p:txBody>
          <a:bodyPr>
            <a:noAutofit/>
          </a:bodyPr>
          <a:lstStyle/>
          <a:p>
            <a:r>
              <a:rPr lang="en-US" sz="3200" dirty="0"/>
              <a:t>Why Should We Care?  #4…It’s How We Get Funding</a:t>
            </a:r>
          </a:p>
        </p:txBody>
      </p:sp>
      <p:sp>
        <p:nvSpPr>
          <p:cNvPr id="6" name="Content Placeholder 1">
            <a:extLst>
              <a:ext uri="{FF2B5EF4-FFF2-40B4-BE49-F238E27FC236}">
                <a16:creationId xmlns:a16="http://schemas.microsoft.com/office/drawing/2014/main" id="{AC882FCF-A16D-4496-B5A9-D2722594C736}"/>
              </a:ext>
            </a:extLst>
          </p:cNvPr>
          <p:cNvSpPr txBox="1">
            <a:spLocks/>
          </p:cNvSpPr>
          <p:nvPr/>
        </p:nvSpPr>
        <p:spPr>
          <a:xfrm>
            <a:off x="381000" y="3276600"/>
            <a:ext cx="8458200" cy="250343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65138" lvl="1" indent="-290513">
              <a:spcBef>
                <a:spcPts val="0"/>
              </a:spcBef>
              <a:spcAft>
                <a:spcPts val="600"/>
              </a:spcAft>
              <a:buFont typeface="Arial" panose="020B0604020202020204" pitchFamily="34" charset="0"/>
              <a:buChar char="•"/>
            </a:pPr>
            <a:r>
              <a:rPr lang="en-US" sz="2400" dirty="0"/>
              <a:t>Funding is appropriated for one of three reasons</a:t>
            </a:r>
          </a:p>
          <a:p>
            <a:pPr marL="865188" lvl="2" indent="-290513">
              <a:spcBef>
                <a:spcPts val="0"/>
              </a:spcBef>
              <a:spcAft>
                <a:spcPts val="600"/>
              </a:spcAft>
              <a:buFont typeface="Arial" panose="020B0604020202020204" pitchFamily="34" charset="0"/>
              <a:buChar char="•"/>
            </a:pPr>
            <a:r>
              <a:rPr lang="en-US" sz="2000" dirty="0"/>
              <a:t>Core mission:  Continue current mission/operations (e.g. processing claims, conducting outreach, career counseling)</a:t>
            </a:r>
          </a:p>
          <a:p>
            <a:pPr marL="865188" lvl="2" indent="-290513">
              <a:spcBef>
                <a:spcPts val="0"/>
              </a:spcBef>
              <a:spcAft>
                <a:spcPts val="600"/>
              </a:spcAft>
              <a:buFont typeface="Arial" panose="020B0604020202020204" pitchFamily="34" charset="0"/>
              <a:buChar char="•"/>
            </a:pPr>
            <a:r>
              <a:rPr lang="en-US" sz="2000" dirty="0"/>
              <a:t>New/Expanded mission:  Take on new mission or expand on existing operations (e.g. Blue Water Navy)</a:t>
            </a:r>
          </a:p>
          <a:p>
            <a:pPr marL="865188" lvl="2" indent="-290513">
              <a:spcBef>
                <a:spcPts val="0"/>
              </a:spcBef>
              <a:spcAft>
                <a:spcPts val="600"/>
              </a:spcAft>
              <a:buFont typeface="Arial" panose="020B0604020202020204" pitchFamily="34" charset="0"/>
              <a:buChar char="•"/>
            </a:pPr>
            <a:r>
              <a:rPr lang="en-US" sz="2000" dirty="0"/>
              <a:t>Mitigate risk:  Addressing mission gaps/vulnerabilities to improve operations and safeguard resources (e.g. fraud, waste, and abuse)</a:t>
            </a:r>
          </a:p>
        </p:txBody>
      </p:sp>
    </p:spTree>
    <p:extLst>
      <p:ext uri="{BB962C8B-B14F-4D97-AF65-F5344CB8AC3E}">
        <p14:creationId xmlns:p14="http://schemas.microsoft.com/office/powerpoint/2010/main" val="303869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DC080C-7298-4288-ABF0-2199940DE2AA}"/>
              </a:ext>
            </a:extLst>
          </p:cNvPr>
          <p:cNvSpPr>
            <a:spLocks noGrp="1"/>
          </p:cNvSpPr>
          <p:nvPr>
            <p:ph idx="1"/>
          </p:nvPr>
        </p:nvSpPr>
        <p:spPr/>
        <p:txBody>
          <a:bodyPr/>
          <a:lstStyle/>
          <a:p>
            <a:r>
              <a:rPr lang="en-US" dirty="0"/>
              <a:t>Everyone’s responsibility?</a:t>
            </a:r>
          </a:p>
          <a:p>
            <a:r>
              <a:rPr lang="en-US" dirty="0"/>
              <a:t>Good risk? Bad Risk?  </a:t>
            </a:r>
          </a:p>
          <a:p>
            <a:endParaRPr lang="en-US" dirty="0"/>
          </a:p>
        </p:txBody>
      </p:sp>
      <p:sp>
        <p:nvSpPr>
          <p:cNvPr id="3" name="Slide Number Placeholder 2">
            <a:extLst>
              <a:ext uri="{FF2B5EF4-FFF2-40B4-BE49-F238E27FC236}">
                <a16:creationId xmlns:a16="http://schemas.microsoft.com/office/drawing/2014/main" id="{B2D7EB72-B896-4AC3-8246-24195554E41A}"/>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9C47B0F4-4CE5-4647-B660-5DFF928229BB}"/>
              </a:ext>
            </a:extLst>
          </p:cNvPr>
          <p:cNvSpPr>
            <a:spLocks noGrp="1"/>
          </p:cNvSpPr>
          <p:nvPr>
            <p:ph type="title"/>
          </p:nvPr>
        </p:nvSpPr>
        <p:spPr/>
        <p:txBody>
          <a:bodyPr>
            <a:normAutofit fontScale="90000"/>
          </a:bodyPr>
          <a:lstStyle/>
          <a:p>
            <a:r>
              <a:rPr lang="en-US" dirty="0"/>
              <a:t>Risk is Everywhere</a:t>
            </a:r>
          </a:p>
        </p:txBody>
      </p:sp>
      <p:sp>
        <p:nvSpPr>
          <p:cNvPr id="6" name="Rectangle 5">
            <a:extLst>
              <a:ext uri="{FF2B5EF4-FFF2-40B4-BE49-F238E27FC236}">
                <a16:creationId xmlns:a16="http://schemas.microsoft.com/office/drawing/2014/main" id="{CCD17885-0672-448A-A28F-CA0E892BC5D1}"/>
              </a:ext>
            </a:extLst>
          </p:cNvPr>
          <p:cNvSpPr/>
          <p:nvPr/>
        </p:nvSpPr>
        <p:spPr>
          <a:xfrm>
            <a:off x="1304094" y="2105891"/>
            <a:ext cx="6468305" cy="3840163"/>
          </a:xfrm>
          <a:prstGeom prst="rect">
            <a:avLst/>
          </a:prstGeom>
          <a:solidFill>
            <a:srgbClr val="1E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mage">
            <a:extLst>
              <a:ext uri="{FF2B5EF4-FFF2-40B4-BE49-F238E27FC236}">
                <a16:creationId xmlns:a16="http://schemas.microsoft.com/office/drawing/2014/main" id="{B6F4088D-C82B-4D05-A6A6-988E7FE7CA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2" t="6806" r="3584" b="16353"/>
          <a:stretch/>
        </p:blipFill>
        <p:spPr>
          <a:xfrm>
            <a:off x="1905000" y="2291336"/>
            <a:ext cx="5486400" cy="3156273"/>
          </a:xfrm>
          <a:prstGeom prst="rect">
            <a:avLst/>
          </a:prstGeom>
        </p:spPr>
      </p:pic>
      <p:sp>
        <p:nvSpPr>
          <p:cNvPr id="8" name="TextBox 7">
            <a:extLst>
              <a:ext uri="{FF2B5EF4-FFF2-40B4-BE49-F238E27FC236}">
                <a16:creationId xmlns:a16="http://schemas.microsoft.com/office/drawing/2014/main" id="{9A0E84AA-1C8D-47AD-8728-97CDA0EFFFD0}"/>
              </a:ext>
            </a:extLst>
          </p:cNvPr>
          <p:cNvSpPr txBox="1"/>
          <p:nvPr/>
        </p:nvSpPr>
        <p:spPr>
          <a:xfrm>
            <a:off x="1504896" y="5899473"/>
            <a:ext cx="6377352" cy="338554"/>
          </a:xfrm>
          <a:prstGeom prst="rect">
            <a:avLst/>
          </a:prstGeom>
          <a:noFill/>
        </p:spPr>
        <p:txBody>
          <a:bodyPr wrap="square" rtlCol="0">
            <a:spAutoFit/>
          </a:bodyPr>
          <a:lstStyle/>
          <a:p>
            <a:pPr algn="ctr"/>
            <a:r>
              <a:rPr lang="en-US" sz="1600" dirty="0">
                <a:solidFill>
                  <a:schemeClr val="bg1"/>
                </a:solidFill>
                <a:latin typeface="Algerian" panose="04020705040A02060702" pitchFamily="82" charset="0"/>
              </a:rPr>
              <a:t>Who  is  Responsible  for  the  Program’s  controls ?</a:t>
            </a:r>
          </a:p>
        </p:txBody>
      </p:sp>
      <p:pic>
        <p:nvPicPr>
          <p:cNvPr id="11" name="Picture 10">
            <a:extLst>
              <a:ext uri="{FF2B5EF4-FFF2-40B4-BE49-F238E27FC236}">
                <a16:creationId xmlns:a16="http://schemas.microsoft.com/office/drawing/2014/main" id="{AD21A110-BE15-4A83-A04F-CB503D5ED312}"/>
              </a:ext>
            </a:extLst>
          </p:cNvPr>
          <p:cNvPicPr>
            <a:picLocks noChangeAspect="1"/>
          </p:cNvPicPr>
          <p:nvPr/>
        </p:nvPicPr>
        <p:blipFill>
          <a:blip r:embed="rId4"/>
          <a:stretch>
            <a:fillRect/>
          </a:stretch>
        </p:blipFill>
        <p:spPr>
          <a:xfrm>
            <a:off x="1304094" y="5488629"/>
            <a:ext cx="6578154" cy="426757"/>
          </a:xfrm>
          <a:prstGeom prst="rect">
            <a:avLst/>
          </a:prstGeom>
        </p:spPr>
      </p:pic>
    </p:spTree>
    <p:extLst>
      <p:ext uri="{BB962C8B-B14F-4D97-AF65-F5344CB8AC3E}">
        <p14:creationId xmlns:p14="http://schemas.microsoft.com/office/powerpoint/2010/main" val="168436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F268D3-34E3-4D7E-9A0F-3D9F464A77E1}"/>
              </a:ext>
            </a:extLst>
          </p:cNvPr>
          <p:cNvGrpSpPr/>
          <p:nvPr/>
        </p:nvGrpSpPr>
        <p:grpSpPr>
          <a:xfrm rot="501290">
            <a:off x="7253226" y="218159"/>
            <a:ext cx="1701165" cy="1602740"/>
            <a:chOff x="0" y="0"/>
            <a:chExt cx="3745230" cy="2485390"/>
          </a:xfrm>
        </p:grpSpPr>
        <p:pic>
          <p:nvPicPr>
            <p:cNvPr id="6" name="Picture 5">
              <a:extLst>
                <a:ext uri="{FF2B5EF4-FFF2-40B4-BE49-F238E27FC236}">
                  <a16:creationId xmlns:a16="http://schemas.microsoft.com/office/drawing/2014/main" id="{4AE20155-F878-4184-AD2D-A7B98677CF3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3745230" cy="2106295"/>
            </a:xfrm>
            <a:prstGeom prst="rect">
              <a:avLst/>
            </a:prstGeom>
          </p:spPr>
        </p:pic>
        <p:sp>
          <p:nvSpPr>
            <p:cNvPr id="7" name="Text Box 2">
              <a:extLst>
                <a:ext uri="{FF2B5EF4-FFF2-40B4-BE49-F238E27FC236}">
                  <a16:creationId xmlns:a16="http://schemas.microsoft.com/office/drawing/2014/main" id="{9CB851F1-3D65-4FF1-8F8D-68711CE8563A}"/>
                </a:ext>
              </a:extLst>
            </p:cNvPr>
            <p:cNvSpPr txBox="1"/>
            <p:nvPr/>
          </p:nvSpPr>
          <p:spPr>
            <a:xfrm>
              <a:off x="0" y="2106295"/>
              <a:ext cx="3745230" cy="37909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r>
                <a:rPr lang="en-US"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This Photo</a:t>
              </a:r>
              <a:r>
                <a:rPr lang="en-US" sz="900" dirty="0">
                  <a:effectLst/>
                  <a:latin typeface="Calibri" panose="020F0502020204030204" pitchFamily="34" charset="0"/>
                  <a:ea typeface="Calibri" panose="020F0502020204030204" pitchFamily="34" charset="0"/>
                  <a:cs typeface="Times New Roman" panose="02020603050405020304" pitchFamily="18" charset="0"/>
                </a:rPr>
                <a:t> by Unknown Author is licensed under </a:t>
              </a:r>
              <a:r>
                <a:rPr lang="en-US" sz="9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CC BY-NC-ND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Content Placeholder 1">
            <a:extLst>
              <a:ext uri="{FF2B5EF4-FFF2-40B4-BE49-F238E27FC236}">
                <a16:creationId xmlns:a16="http://schemas.microsoft.com/office/drawing/2014/main" id="{804FE11B-AC46-4882-B041-6495D5930F8D}"/>
              </a:ext>
            </a:extLst>
          </p:cNvPr>
          <p:cNvSpPr>
            <a:spLocks noGrp="1"/>
          </p:cNvSpPr>
          <p:nvPr>
            <p:ph idx="1"/>
          </p:nvPr>
        </p:nvSpPr>
        <p:spPr>
          <a:xfrm>
            <a:off x="481263" y="1143000"/>
            <a:ext cx="8281737" cy="4319246"/>
          </a:xfrm>
        </p:spPr>
        <p:txBody>
          <a:bodyPr>
            <a:normAutofit fontScale="85000" lnSpcReduction="20000"/>
          </a:bodyPr>
          <a:lstStyle/>
          <a:p>
            <a:endParaRPr lang="en-US" dirty="0">
              <a:solidFill>
                <a:schemeClr val="tx2"/>
              </a:solidFill>
            </a:endParaRPr>
          </a:p>
          <a:p>
            <a:r>
              <a:rPr lang="en-US" dirty="0">
                <a:solidFill>
                  <a:schemeClr val="tx2"/>
                </a:solidFill>
              </a:rPr>
              <a:t>The possibility that an event will occur and adversely affect the achievement of objectives</a:t>
            </a:r>
          </a:p>
          <a:p>
            <a:pPr marL="0" indent="0">
              <a:buNone/>
            </a:pPr>
            <a:r>
              <a:rPr lang="en-US" dirty="0">
                <a:solidFill>
                  <a:schemeClr val="tx2"/>
                </a:solidFill>
              </a:rPr>
              <a:t>	Committee of Sponsoring Organizations  (COSO)</a:t>
            </a:r>
          </a:p>
          <a:p>
            <a:pPr marL="0" indent="0">
              <a:buNone/>
            </a:pPr>
            <a:endParaRPr lang="en-US" dirty="0">
              <a:solidFill>
                <a:schemeClr val="tx2"/>
              </a:solidFill>
            </a:endParaRPr>
          </a:p>
          <a:p>
            <a:endParaRPr lang="en-US" dirty="0">
              <a:solidFill>
                <a:schemeClr val="tx2"/>
              </a:solidFill>
            </a:endParaRPr>
          </a:p>
          <a:p>
            <a:r>
              <a:rPr lang="en-US" dirty="0">
                <a:solidFill>
                  <a:schemeClr val="tx2"/>
                </a:solidFill>
              </a:rPr>
              <a:t>The effect of uncertainty on objectives  </a:t>
            </a:r>
          </a:p>
          <a:p>
            <a:pPr marL="0" indent="0">
              <a:buNone/>
            </a:pPr>
            <a:r>
              <a:rPr lang="en-US" dirty="0">
                <a:solidFill>
                  <a:schemeClr val="tx2"/>
                </a:solidFill>
              </a:rPr>
              <a:t>	International Organization for Standardization </a:t>
            </a:r>
          </a:p>
          <a:p>
            <a:pPr marL="0" indent="0">
              <a:buNone/>
            </a:pPr>
            <a:r>
              <a:rPr lang="en-US" dirty="0">
                <a:solidFill>
                  <a:schemeClr val="tx2"/>
                </a:solidFill>
              </a:rPr>
              <a:t>      (ISO) 31000</a:t>
            </a:r>
          </a:p>
          <a:p>
            <a:pPr marL="0" indent="0">
              <a:buNone/>
            </a:pPr>
            <a:r>
              <a:rPr lang="en-US" dirty="0">
                <a:solidFill>
                  <a:schemeClr val="tx2"/>
                </a:solidFill>
              </a:rPr>
              <a:t>	Office of Management &amp; Budget (OMB) Circular A-11</a:t>
            </a:r>
          </a:p>
          <a:p>
            <a:endParaRPr lang="en-US" dirty="0"/>
          </a:p>
        </p:txBody>
      </p:sp>
      <p:sp>
        <p:nvSpPr>
          <p:cNvPr id="3" name="Slide Number Placeholder 2">
            <a:extLst>
              <a:ext uri="{FF2B5EF4-FFF2-40B4-BE49-F238E27FC236}">
                <a16:creationId xmlns:a16="http://schemas.microsoft.com/office/drawing/2014/main" id="{3C78B277-DB2E-4B04-9B28-6ADA53E75D06}"/>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406EAE4D-3D96-4D33-B05D-467668457C70}"/>
              </a:ext>
            </a:extLst>
          </p:cNvPr>
          <p:cNvSpPr>
            <a:spLocks noGrp="1"/>
          </p:cNvSpPr>
          <p:nvPr>
            <p:ph type="title"/>
          </p:nvPr>
        </p:nvSpPr>
        <p:spPr/>
        <p:txBody>
          <a:bodyPr>
            <a:normAutofit fontScale="90000"/>
          </a:bodyPr>
          <a:lstStyle/>
          <a:p>
            <a:r>
              <a:rPr lang="en-US" dirty="0"/>
              <a:t>What is Risk?</a:t>
            </a:r>
          </a:p>
        </p:txBody>
      </p:sp>
    </p:spTree>
    <p:extLst>
      <p:ext uri="{BB962C8B-B14F-4D97-AF65-F5344CB8AC3E}">
        <p14:creationId xmlns:p14="http://schemas.microsoft.com/office/powerpoint/2010/main" val="1711584364"/>
      </p:ext>
    </p:extLst>
  </p:cSld>
  <p:clrMapOvr>
    <a:masterClrMapping/>
  </p:clrMapOvr>
</p:sld>
</file>

<file path=ppt/theme/theme1.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ol_x0020_Use_x0020_Type xmlns="f98f2965-9a5c-4a08-b9ff-515d1f258293" xsi:nil="true"/>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53D66CA61D7248A498811210794CBF" ma:contentTypeVersion="10" ma:contentTypeDescription="Create a new document." ma:contentTypeScope="" ma:versionID="08d4fce822c5664e0de87063a16ce6a7">
  <xsd:schema xmlns:xsd="http://www.w3.org/2001/XMLSchema" xmlns:xs="http://www.w3.org/2001/XMLSchema" xmlns:p="http://schemas.microsoft.com/office/2006/metadata/properties" xmlns:ns1="http://schemas.microsoft.com/sharepoint/v3" xmlns:ns2="ad54828c-6a0f-47fa-a051-2b1ea8cb5208" xmlns:ns3="f98f2965-9a5c-4a08-b9ff-515d1f258293" targetNamespace="http://schemas.microsoft.com/office/2006/metadata/properties" ma:root="true" ma:fieldsID="8aa98a6483c3488d3bd96e3b2ac5ba61" ns1:_="" ns2:_="" ns3:_="">
    <xsd:import namespace="http://schemas.microsoft.com/sharepoint/v3"/>
    <xsd:import namespace="ad54828c-6a0f-47fa-a051-2b1ea8cb5208"/>
    <xsd:import namespace="f98f2965-9a5c-4a08-b9ff-515d1f25829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Tool_x0020_Use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54828c-6a0f-47fa-a051-2b1ea8cb520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8f2965-9a5c-4a08-b9ff-515d1f25829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Tool_x0020_Use_x0020_Type" ma:index="18" nillable="true" ma:displayName="Tool Use Type" ma:internalName="Tool_x0020_Use_x0020_Typ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1FB5B-AAB7-43F8-BCFB-F0AC22CB1470}">
  <ds:schemaRefs>
    <ds:schemaRef ds:uri="http://schemas.microsoft.com/sharepoint/v3/contenttype/forms"/>
  </ds:schemaRefs>
</ds:datastoreItem>
</file>

<file path=customXml/itemProps2.xml><?xml version="1.0" encoding="utf-8"?>
<ds:datastoreItem xmlns:ds="http://schemas.openxmlformats.org/officeDocument/2006/customXml" ds:itemID="{C993FA49-FC48-493C-94A2-B5BE0B839CF0}">
  <ds:schemaRefs>
    <ds:schemaRef ds:uri="http://purl.org/dc/dcmitype/"/>
    <ds:schemaRef ds:uri="http://schemas.microsoft.com/office/2006/documentManagement/types"/>
    <ds:schemaRef ds:uri="http://purl.org/dc/elements/1.1/"/>
    <ds:schemaRef ds:uri="http://schemas.microsoft.com/office/2006/metadata/properties"/>
    <ds:schemaRef ds:uri="ad54828c-6a0f-47fa-a051-2b1ea8cb5208"/>
    <ds:schemaRef ds:uri="http://schemas.microsoft.com/sharepoint/v3"/>
    <ds:schemaRef ds:uri="http://purl.org/dc/terms/"/>
    <ds:schemaRef ds:uri="http://schemas.microsoft.com/office/infopath/2007/PartnerControls"/>
    <ds:schemaRef ds:uri="http://schemas.openxmlformats.org/package/2006/metadata/core-properties"/>
    <ds:schemaRef ds:uri="f98f2965-9a5c-4a08-b9ff-515d1f258293"/>
    <ds:schemaRef ds:uri="http://www.w3.org/XML/1998/namespace"/>
  </ds:schemaRefs>
</ds:datastoreItem>
</file>

<file path=customXml/itemProps3.xml><?xml version="1.0" encoding="utf-8"?>
<ds:datastoreItem xmlns:ds="http://schemas.openxmlformats.org/officeDocument/2006/customXml" ds:itemID="{A903F911-0768-4654-9900-688382F35E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d54828c-6a0f-47fa-a051-2b1ea8cb5208"/>
    <ds:schemaRef ds:uri="f98f2965-9a5c-4a08-b9ff-515d1f2582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18144</TotalTime>
  <Words>5522</Words>
  <Application>Microsoft Office PowerPoint</Application>
  <PresentationFormat>On-screen Show (4:3)</PresentationFormat>
  <Paragraphs>683</Paragraphs>
  <Slides>60</Slides>
  <Notes>50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60</vt:i4>
      </vt:variant>
    </vt:vector>
  </HeadingPairs>
  <TitlesOfParts>
    <vt:vector size="71" baseType="lpstr">
      <vt:lpstr>Algerian</vt:lpstr>
      <vt:lpstr>Arial</vt:lpstr>
      <vt:lpstr>Arial Nova Cond Light</vt:lpstr>
      <vt:lpstr>ArialMT</vt:lpstr>
      <vt:lpstr>Calibri</vt:lpstr>
      <vt:lpstr>Georgia</vt:lpstr>
      <vt:lpstr>Myriad Pro</vt:lpstr>
      <vt:lpstr>Wingdings</vt:lpstr>
      <vt:lpstr>10_Office Theme</vt:lpstr>
      <vt:lpstr>1_Custom Design</vt:lpstr>
      <vt:lpstr>Custom Design</vt:lpstr>
      <vt:lpstr>Risk Management. Who Cares?</vt:lpstr>
      <vt:lpstr>Agenda</vt:lpstr>
      <vt:lpstr>Objectives</vt:lpstr>
      <vt:lpstr>Why Should We Care?  #1… Operations</vt:lpstr>
      <vt:lpstr>Why Should We Care?  #2…The USB Said So</vt:lpstr>
      <vt:lpstr>Risk is part of SES Performance Plan</vt:lpstr>
      <vt:lpstr>Why Should We Care?  #4…It’s How We Get Funding</vt:lpstr>
      <vt:lpstr>Risk is Everywhere</vt:lpstr>
      <vt:lpstr>What is Risk?</vt:lpstr>
      <vt:lpstr>Vision for VBA Enterprise Risk Management</vt:lpstr>
      <vt:lpstr>What is Enterprise Risk Management?</vt:lpstr>
      <vt:lpstr>VA Goals- In case you forgot!</vt:lpstr>
      <vt:lpstr>Risk Categories</vt:lpstr>
      <vt:lpstr>A Risk answers…</vt:lpstr>
      <vt:lpstr>Risk Identification Techniques</vt:lpstr>
      <vt:lpstr>Possibility-Impact-Likelihood</vt:lpstr>
      <vt:lpstr>Risk Statements</vt:lpstr>
      <vt:lpstr>Conditions (“If”)- ask Why?</vt:lpstr>
      <vt:lpstr>Consequences (“Then”)- ask So What?</vt:lpstr>
      <vt:lpstr>Risk Statement Example</vt:lpstr>
      <vt:lpstr>Risk Statement Example</vt:lpstr>
      <vt:lpstr>Another Example</vt:lpstr>
      <vt:lpstr>Another Example</vt:lpstr>
      <vt:lpstr>Risk Chain</vt:lpstr>
      <vt:lpstr>A CS Risk Chain Example</vt:lpstr>
      <vt:lpstr>Risk Chain</vt:lpstr>
      <vt:lpstr>Risk Reponses</vt:lpstr>
      <vt:lpstr>Key Risk Indicators (KRIs)</vt:lpstr>
      <vt:lpstr>Avoid pitfalls</vt:lpstr>
      <vt:lpstr>Knowledge Check #1</vt:lpstr>
      <vt:lpstr>Knowledge Check #1</vt:lpstr>
      <vt:lpstr>Knowledge Check #2</vt:lpstr>
      <vt:lpstr>Knowledge Check #2</vt:lpstr>
      <vt:lpstr>Internal Controls</vt:lpstr>
      <vt:lpstr>Internal Controls</vt:lpstr>
      <vt:lpstr>Internal Controls</vt:lpstr>
      <vt:lpstr>Internal Controls cont.</vt:lpstr>
      <vt:lpstr>       Resources We are here to help.</vt:lpstr>
      <vt:lpstr>“The Green Book”</vt:lpstr>
      <vt:lpstr>How is the Green Book organized?</vt:lpstr>
      <vt:lpstr>Components are Represented by 17 Principles</vt:lpstr>
      <vt:lpstr>OMB Circular A-123</vt:lpstr>
      <vt:lpstr>VA Enterprise Risk Management</vt:lpstr>
      <vt:lpstr>Fraud Prevention, Detection and Response</vt:lpstr>
      <vt:lpstr>Knowledge Check #4</vt:lpstr>
      <vt:lpstr>Knowledge Check #4</vt:lpstr>
      <vt:lpstr>Risk Register</vt:lpstr>
      <vt:lpstr>Summary</vt:lpstr>
      <vt:lpstr>TMS Training Credit</vt:lpstr>
      <vt:lpstr>The End</vt:lpstr>
      <vt:lpstr>Backup Slides</vt:lpstr>
      <vt:lpstr>A Control…</vt:lpstr>
      <vt:lpstr>17 Principles Support Five Components</vt:lpstr>
      <vt:lpstr>Related Attributes</vt:lpstr>
      <vt:lpstr>OMB Circular A-123</vt:lpstr>
      <vt:lpstr>GAO- A Framework for Managing Fraud Risks in Federal Programs</vt:lpstr>
      <vt:lpstr>Key Elements of VA Enterprise Risk Register</vt:lpstr>
      <vt:lpstr>Helpful Links</vt:lpstr>
      <vt:lpstr>Knowledge Check #3</vt:lpstr>
      <vt:lpstr>Knowledge Check #3</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Management PowerPoint Presentation</dc:title>
  <dc:creator>Department of Veterans Affairs, Veterans Benefits Administration, Compensation Service, STAFF</dc:creator>
  <cp:lastModifiedBy>Kathy Poole</cp:lastModifiedBy>
  <cp:revision>430</cp:revision>
  <cp:lastPrinted>2019-06-17T18:30:29Z</cp:lastPrinted>
  <dcterms:created xsi:type="dcterms:W3CDTF">2017-12-21T16:13:31Z</dcterms:created>
  <dcterms:modified xsi:type="dcterms:W3CDTF">2020-07-17T18:59:50Z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0x010100A353D66CA61D7248A498811210794CBF</vt:lpwstr>
  </property>
  <property fmtid="{D5CDD505-2E9C-101B-9397-08002B2CF9AE}" pid="3" name="Language">
    <vt:lpwstr>en</vt:lpwstr>
  </property>
  <property fmtid="{D5CDD505-2E9C-101B-9397-08002B2CF9AE}" pid="4" name="Type">
    <vt:lpwstr>Presentation</vt:lpwstr>
  </property>
</Properties>
</file>