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3"/>
  </p:notesMasterIdLst>
  <p:sldIdLst>
    <p:sldId id="285" r:id="rId7"/>
    <p:sldId id="286" r:id="rId8"/>
    <p:sldId id="394" r:id="rId9"/>
    <p:sldId id="303" r:id="rId10"/>
    <p:sldId id="322" r:id="rId11"/>
    <p:sldId id="419" r:id="rId12"/>
    <p:sldId id="452" r:id="rId13"/>
    <p:sldId id="421" r:id="rId14"/>
    <p:sldId id="420" r:id="rId15"/>
    <p:sldId id="440" r:id="rId16"/>
    <p:sldId id="351" r:id="rId17"/>
    <p:sldId id="426" r:id="rId18"/>
    <p:sldId id="453" r:id="rId19"/>
    <p:sldId id="454" r:id="rId20"/>
    <p:sldId id="365" r:id="rId21"/>
    <p:sldId id="448" r:id="rId22"/>
    <p:sldId id="449" r:id="rId23"/>
    <p:sldId id="308" r:id="rId24"/>
    <p:sldId id="428" r:id="rId25"/>
    <p:sldId id="439" r:id="rId26"/>
    <p:sldId id="447" r:id="rId27"/>
    <p:sldId id="450" r:id="rId28"/>
    <p:sldId id="451" r:id="rId29"/>
    <p:sldId id="446" r:id="rId30"/>
    <p:sldId id="311" r:id="rId31"/>
    <p:sldId id="287"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528" userDrawn="1">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al, Karla, VBAVACO" initials="LKV" lastIdx="2" clrIdx="0">
    <p:extLst>
      <p:ext uri="{19B8F6BF-5375-455C-9EA6-DF929625EA0E}">
        <p15:presenceInfo xmlns:p15="http://schemas.microsoft.com/office/powerpoint/2012/main" userId="S::Karla.Leal@va.gov::af4b6fce-dedc-401c-b049-d3b30dcfb49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FF"/>
    <a:srgbClr val="66FF99"/>
    <a:srgbClr val="B3E175"/>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250" autoAdjust="0"/>
    <p:restoredTop sz="93951" autoAdjust="0"/>
  </p:normalViewPr>
  <p:slideViewPr>
    <p:cSldViewPr>
      <p:cViewPr varScale="1">
        <p:scale>
          <a:sx n="104" d="100"/>
          <a:sy n="104" d="100"/>
        </p:scale>
        <p:origin x="1578" y="108"/>
      </p:cViewPr>
      <p:guideLst>
        <p:guide orient="horz" pos="2160"/>
        <p:guide pos="2880"/>
        <p:guide orient="horz" pos="528"/>
        <p:guide pos="288"/>
      </p:guideLst>
    </p:cSldViewPr>
  </p:slideViewPr>
  <p:outlineViewPr>
    <p:cViewPr>
      <p:scale>
        <a:sx n="33" d="100"/>
        <a:sy n="33" d="100"/>
      </p:scale>
      <p:origin x="0" y="-3768"/>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7/16/2020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26</a:t>
            </a:fld>
            <a:endParaRPr lang="en-US" dirty="0"/>
          </a:p>
        </p:txBody>
      </p:sp>
    </p:spTree>
    <p:extLst>
      <p:ext uri="{BB962C8B-B14F-4D97-AF65-F5344CB8AC3E}">
        <p14:creationId xmlns:p14="http://schemas.microsoft.com/office/powerpoint/2010/main" val="26500958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7/16/2020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7/16/2020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7/16/2020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7/16/2020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7/16/2020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7/16/2020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7/16/2020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7/16/2020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7/16/2020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7/16/2020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7/16/2020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7/16/2020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7/16/2020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7/16/2020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7/16/2020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7/16/2020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7/16/2020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7/16/2020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7/16/2020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7/16/2020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7/16/2020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7/16/2020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7/16/2020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7/16/2020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46269/M21-1,-Part-III,-Subpart-i,-Chapter-2,-Section-E---Department-of-Veterans-Affairs-(VA)-Responsibilities-Based-on-Medical-Evaluation-Board-(MEB)-and-Physical-Evaluation-Board-(PEB)-Outcomes"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benefits.va.gov/compensation/claimexam.asp"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rPr>
              <a:t>Briefed by: 212A</a:t>
            </a:r>
          </a:p>
          <a:p>
            <a:r>
              <a:rPr lang="en-US" sz="1800" b="1" dirty="0">
                <a:solidFill>
                  <a:schemeClr val="tx1"/>
                </a:solidFill>
              </a:rPr>
              <a:t>Name/Title: 212A Staff</a:t>
            </a:r>
          </a:p>
          <a:p>
            <a:r>
              <a:rPr lang="en-US" sz="1800" dirty="0">
                <a:solidFill>
                  <a:schemeClr val="tx1"/>
                </a:solidFill>
              </a:rPr>
              <a:t>Date: July 14, 2020</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788075"/>
            <a:ext cx="8799285" cy="4154984"/>
          </a:xfrm>
          <a:prstGeom prst="rect">
            <a:avLst/>
          </a:prstGeom>
        </p:spPr>
        <p:txBody>
          <a:bodyPr wrap="square">
            <a:spAutoFit/>
          </a:bodyPr>
          <a:lstStyle/>
          <a:p>
            <a:pPr marL="342900" indent="-342900">
              <a:buFont typeface="Wingdings" panose="05000000000000000000" pitchFamily="2" charset="2"/>
              <a:buChar char="Ø"/>
              <a:tabLst>
                <a:tab pos="0" algn="l"/>
              </a:tabLst>
            </a:pPr>
            <a:r>
              <a:rPr lang="en-US" sz="2400" dirty="0">
                <a:latin typeface="Arial" panose="020B0604020202020204" pitchFamily="34" charset="0"/>
                <a:ea typeface="Times New Roman" panose="02020603050405020304" pitchFamily="18" charset="0"/>
              </a:rPr>
              <a:t>Compensation Service has been notified that the VBA contract with exam providers does not preclude examining pregnant SMs. MSCs must continue to include the following remarks in any examination request for a pregnant IDES SMs: </a:t>
            </a:r>
          </a:p>
          <a:p>
            <a:pPr>
              <a:tabLst>
                <a:tab pos="0" algn="l"/>
              </a:tabLst>
            </a:pPr>
            <a:r>
              <a:rPr lang="en-US" sz="2400" dirty="0">
                <a:latin typeface="Arial" panose="020B0604020202020204" pitchFamily="34" charset="0"/>
                <a:ea typeface="Times New Roman" panose="02020603050405020304" pitchFamily="18" charset="0"/>
              </a:rPr>
              <a:t>“</a:t>
            </a:r>
            <a:r>
              <a:rPr lang="en-US" sz="2000" i="1" dirty="0">
                <a:latin typeface="Arial" panose="020B0604020202020204" pitchFamily="34" charset="0"/>
                <a:ea typeface="Times New Roman" panose="02020603050405020304" pitchFamily="18" charset="0"/>
              </a:rPr>
              <a:t>Please be advised that this individual has indicated that she is currently pregnant. If the examining physician determines that the examination (or any part of the examination) is medically contraindicated, please clearly indicate which parts of the examination were not completed due to the pregnancy. Further, the examiner should indicate the earliest point (in days following delivery) that the examination may be safely completed. M21-1 III.i.2. F.3.b will be updated to reflect this change.”</a:t>
            </a:r>
            <a:endParaRPr kumimoji="0" lang="en-US" sz="2400" b="0" i="1"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20598"/>
            <a:ext cx="9144000" cy="584775"/>
          </a:xfrm>
          <a:prstGeom prst="rect">
            <a:avLst/>
          </a:prstGeom>
        </p:spPr>
        <p:txBody>
          <a:bodyPr wrap="square">
            <a:spAutoFit/>
          </a:bodyPr>
          <a:lstStyle/>
          <a:p>
            <a:pPr lvl="0" algn="ctr"/>
            <a:r>
              <a:rPr lang="fr-FR" sz="3200" b="1" dirty="0">
                <a:solidFill>
                  <a:prstClr val="white"/>
                </a:solidFill>
                <a:latin typeface="+mj-lt"/>
              </a:rPr>
              <a:t>Requesting Examination for Pregnant Participants </a:t>
            </a:r>
            <a:endParaRPr kumimoji="0" lang="en-US" sz="3200" b="1" i="0" u="none" strike="noStrike" kern="1200" cap="none" spc="0" normalizeH="0" baseline="0" noProof="0" dirty="0">
              <a:ln>
                <a:noFill/>
              </a:ln>
              <a:solidFill>
                <a:prstClr val="white"/>
              </a:solidFill>
              <a:effectLst/>
              <a:uLnTx/>
              <a:uFillTx/>
              <a:latin typeface="+mj-lt"/>
              <a:ea typeface="+mn-ea"/>
              <a:cs typeface="+mn-cs"/>
            </a:endParaRPr>
          </a:p>
        </p:txBody>
      </p:sp>
    </p:spTree>
    <p:extLst>
      <p:ext uri="{BB962C8B-B14F-4D97-AF65-F5344CB8AC3E}">
        <p14:creationId xmlns:p14="http://schemas.microsoft.com/office/powerpoint/2010/main" val="4278526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MS ????"/>
                <a:cs typeface="Arial" panose="020B0604020202020204" pitchFamily="34" charset="0"/>
              </a:rPr>
              <a:t>IDES Specific Topics</a:t>
            </a:r>
            <a:endPar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357163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1006019"/>
            <a:ext cx="8726715" cy="1200329"/>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cs typeface="Arial" panose="020B0604020202020204" pitchFamily="34" charset="0"/>
              </a:rPr>
              <a:t>Compensation Service Staff is planning to conduct the training virtually and we will advise with all the details as soon as additional information becomes available</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 name="Rectangle 4">
            <a:extLst>
              <a:ext uri="{FF2B5EF4-FFF2-40B4-BE49-F238E27FC236}">
                <a16:creationId xmlns:a16="http://schemas.microsoft.com/office/drawing/2014/main" id="{089929A8-47DC-4EAE-8975-681F4EB9C4C3}"/>
              </a:ext>
            </a:extLst>
          </p:cNvPr>
          <p:cNvSpPr/>
          <p:nvPr/>
        </p:nvSpPr>
        <p:spPr>
          <a:xfrm>
            <a:off x="44971" y="-197908"/>
            <a:ext cx="9071430" cy="1015663"/>
          </a:xfrm>
          <a:prstGeom prst="rect">
            <a:avLst/>
          </a:prstGeom>
        </p:spPr>
        <p:txBody>
          <a:bodyPr wrap="square">
            <a:spAutoFit/>
          </a:bodyPr>
          <a:lstStyle/>
          <a:p>
            <a:pPr lvl="0" algn="ctr"/>
            <a:r>
              <a:rPr lang="en-US" sz="3000" b="1" dirty="0">
                <a:solidFill>
                  <a:prstClr val="white"/>
                </a:solidFill>
                <a:latin typeface="+mj-lt"/>
              </a:rPr>
              <a:t>Virtual Military Services Coordinator (MSC) Training August 2020</a:t>
            </a:r>
            <a:endParaRPr kumimoji="0" lang="en-US" sz="3000" b="1" i="0" u="none" strike="noStrike" kern="1200" cap="none" spc="0" normalizeH="0" baseline="0" noProof="0" dirty="0">
              <a:ln>
                <a:noFill/>
              </a:ln>
              <a:solidFill>
                <a:prstClr val="white"/>
              </a:solidFill>
              <a:effectLst/>
              <a:uLnTx/>
              <a:uFillTx/>
              <a:latin typeface="+mj-lt"/>
              <a:ea typeface="+mn-ea"/>
              <a:cs typeface="+mn-cs"/>
            </a:endParaRPr>
          </a:p>
        </p:txBody>
      </p:sp>
    </p:spTree>
    <p:extLst>
      <p:ext uri="{BB962C8B-B14F-4D97-AF65-F5344CB8AC3E}">
        <p14:creationId xmlns:p14="http://schemas.microsoft.com/office/powerpoint/2010/main" val="1776038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a:extLst>
              <a:ext uri="{FF2B5EF4-FFF2-40B4-BE49-F238E27FC236}">
                <a16:creationId xmlns:a16="http://schemas.microsoft.com/office/drawing/2014/main" id="{089929A8-47DC-4EAE-8975-681F4EB9C4C3}"/>
              </a:ext>
            </a:extLst>
          </p:cNvPr>
          <p:cNvSpPr/>
          <p:nvPr/>
        </p:nvSpPr>
        <p:spPr>
          <a:xfrm>
            <a:off x="44971" y="-22800"/>
            <a:ext cx="9071430" cy="584775"/>
          </a:xfrm>
          <a:prstGeom prst="rect">
            <a:avLst/>
          </a:prstGeom>
        </p:spPr>
        <p:txBody>
          <a:bodyPr wrap="square">
            <a:spAutoFit/>
          </a:bodyPr>
          <a:lstStyle/>
          <a:p>
            <a:pPr lvl="0" algn="ctr"/>
            <a:r>
              <a:rPr lang="en-US" sz="3200" b="1" dirty="0">
                <a:solidFill>
                  <a:prstClr val="white"/>
                </a:solidFill>
                <a:latin typeface="+mj-lt"/>
              </a:rPr>
              <a:t>Reminder: Brokering Cases to DRAS</a:t>
            </a:r>
            <a:endParaRPr kumimoji="0" lang="en-US" sz="3200" b="1" i="0" u="none" strike="noStrike" kern="1200" cap="none" spc="0" normalizeH="0" baseline="0" noProof="0" dirty="0">
              <a:ln>
                <a:noFill/>
              </a:ln>
              <a:solidFill>
                <a:prstClr val="white"/>
              </a:solidFill>
              <a:effectLst/>
              <a:uLnTx/>
              <a:uFillTx/>
              <a:latin typeface="+mj-lt"/>
              <a:ea typeface="+mn-ea"/>
              <a:cs typeface="+mn-cs"/>
            </a:endParaRPr>
          </a:p>
        </p:txBody>
      </p:sp>
      <p:sp>
        <p:nvSpPr>
          <p:cNvPr id="6" name="Rectangle 5">
            <a:extLst>
              <a:ext uri="{FF2B5EF4-FFF2-40B4-BE49-F238E27FC236}">
                <a16:creationId xmlns:a16="http://schemas.microsoft.com/office/drawing/2014/main" id="{35DA54BD-CEDA-488E-8859-82DEB1423564}"/>
              </a:ext>
            </a:extLst>
          </p:cNvPr>
          <p:cNvSpPr/>
          <p:nvPr/>
        </p:nvSpPr>
        <p:spPr>
          <a:xfrm>
            <a:off x="457200" y="889844"/>
            <a:ext cx="7772400" cy="4893647"/>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MSCs should be brokering IDES cases to the DRAS </a:t>
            </a:r>
            <a:r>
              <a:rPr lang="en-US" sz="2400" b="1" i="1" dirty="0">
                <a:latin typeface="Arial" panose="020B0604020202020204" pitchFamily="34" charset="0"/>
                <a:cs typeface="Arial" panose="020B0604020202020204" pitchFamily="34" charset="0"/>
              </a:rPr>
              <a:t>before</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entering the Medical Evaluation (ME) End Date in VTA. </a:t>
            </a:r>
            <a:endParaRPr lang="en-U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endParaRPr lang="en-US" sz="24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r>
              <a:rPr lang="en-US" sz="2400" b="1" dirty="0">
                <a:latin typeface="Arial" panose="020B0604020202020204" pitchFamily="34" charset="0"/>
                <a:ea typeface="Times New Roman" panose="02020603050405020304" pitchFamily="18" charset="0"/>
                <a:cs typeface="Times New Roman" panose="02020603050405020304" pitchFamily="18" charset="0"/>
              </a:rPr>
              <a:t>MSCs must ensure post-exam action is completed in the following sequence: </a:t>
            </a:r>
          </a:p>
          <a:p>
            <a:pPr marL="457200" marR="0" lvl="0" indent="-457200">
              <a:spcBef>
                <a:spcPts val="0"/>
              </a:spcBef>
              <a:spcAft>
                <a:spcPts val="0"/>
              </a:spcAft>
              <a:buSzPct val="90000"/>
              <a:buFont typeface="+mj-lt"/>
              <a:buAutoNum type="arabicPeriod"/>
            </a:pPr>
            <a:r>
              <a:rPr lang="en-US" sz="2400" dirty="0">
                <a:latin typeface="Arial" panose="020B0604020202020204" pitchFamily="34" charset="0"/>
                <a:ea typeface="Times New Roman" panose="02020603050405020304" pitchFamily="18" charset="0"/>
                <a:cs typeface="Times New Roman" panose="02020603050405020304" pitchFamily="18" charset="0"/>
              </a:rPr>
              <a:t>Verify that all examinations have been completed. </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457200">
              <a:spcBef>
                <a:spcPts val="0"/>
              </a:spcBef>
              <a:spcAft>
                <a:spcPts val="0"/>
              </a:spcAft>
              <a:buSzPct val="90000"/>
              <a:buFont typeface="+mj-lt"/>
              <a:buAutoNum type="arabicPeriod"/>
            </a:pPr>
            <a:r>
              <a:rPr lang="en-US" sz="2400" dirty="0">
                <a:latin typeface="Arial" panose="020B0604020202020204" pitchFamily="34" charset="0"/>
                <a:ea typeface="Times New Roman" panose="02020603050405020304" pitchFamily="18" charset="0"/>
                <a:cs typeface="Times New Roman" panose="02020603050405020304" pitchFamily="18" charset="0"/>
              </a:rPr>
              <a:t>Ensure that all examination results are in the VBMS eFolder. </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457200">
              <a:spcBef>
                <a:spcPts val="0"/>
              </a:spcBef>
              <a:spcAft>
                <a:spcPts val="0"/>
              </a:spcAft>
              <a:buSzPct val="90000"/>
              <a:buFont typeface="+mj-lt"/>
              <a:buAutoNum type="arabicPeriod"/>
            </a:pPr>
            <a:r>
              <a:rPr lang="en-US" sz="2400" dirty="0">
                <a:latin typeface="Arial" panose="020B0604020202020204" pitchFamily="34" charset="0"/>
                <a:ea typeface="Times New Roman" panose="02020603050405020304" pitchFamily="18" charset="0"/>
                <a:cs typeface="Times New Roman" panose="02020603050405020304" pitchFamily="18" charset="0"/>
              </a:rPr>
              <a:t>Close out examination tracked items (and any others in which the development has been resolved).</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457200">
              <a:spcBef>
                <a:spcPts val="0"/>
              </a:spcBef>
              <a:spcAft>
                <a:spcPts val="0"/>
              </a:spcAft>
              <a:buSzPct val="90000"/>
              <a:buFont typeface="+mj-lt"/>
              <a:buAutoNum type="arabicPeriod"/>
            </a:pPr>
            <a:r>
              <a:rPr lang="en-US" sz="2400" dirty="0">
                <a:latin typeface="Arial" panose="020B0604020202020204" pitchFamily="34" charset="0"/>
                <a:ea typeface="Times New Roman" panose="02020603050405020304" pitchFamily="18" charset="0"/>
                <a:cs typeface="Times New Roman" panose="02020603050405020304" pitchFamily="18" charset="0"/>
              </a:rPr>
              <a:t>Broker the case to the DRAS.</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457200">
              <a:spcBef>
                <a:spcPts val="0"/>
              </a:spcBef>
              <a:spcAft>
                <a:spcPts val="0"/>
              </a:spcAft>
              <a:buSzPct val="90000"/>
              <a:buFont typeface="+mj-lt"/>
              <a:buAutoNum type="arabicPeriod"/>
            </a:pPr>
            <a:r>
              <a:rPr lang="en-US" sz="2400" dirty="0">
                <a:latin typeface="Arial" panose="020B0604020202020204" pitchFamily="34" charset="0"/>
                <a:ea typeface="Times New Roman" panose="02020603050405020304" pitchFamily="18" charset="0"/>
                <a:cs typeface="Times New Roman" panose="02020603050405020304" pitchFamily="18" charset="0"/>
              </a:rPr>
              <a:t>Enter the </a:t>
            </a:r>
            <a:r>
              <a:rPr lang="en-US" sz="2400" i="1" dirty="0">
                <a:latin typeface="Arial" panose="020B0604020202020204" pitchFamily="34" charset="0"/>
                <a:ea typeface="Times New Roman" panose="02020603050405020304" pitchFamily="18" charset="0"/>
                <a:cs typeface="Times New Roman" panose="02020603050405020304" pitchFamily="18" charset="0"/>
              </a:rPr>
              <a:t>Medical Evaluation End Date in</a:t>
            </a:r>
            <a:r>
              <a:rPr lang="en-US" sz="2400" dirty="0">
                <a:latin typeface="Arial" panose="020B0604020202020204" pitchFamily="34" charset="0"/>
                <a:ea typeface="Times New Roman" panose="02020603050405020304" pitchFamily="18" charset="0"/>
                <a:cs typeface="Times New Roman" panose="02020603050405020304" pitchFamily="18" charset="0"/>
              </a:rPr>
              <a:t> VTA.  </a:t>
            </a:r>
            <a:endParaRPr lang="en-US" sz="2400" dirty="0">
              <a:solidFill>
                <a:srgbClr val="000000"/>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741921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72570" y="685800"/>
            <a:ext cx="8806545" cy="5355312"/>
          </a:xfrm>
          <a:prstGeom prst="rect">
            <a:avLst/>
          </a:prstGeom>
        </p:spPr>
        <p:txBody>
          <a:bodyPr wrap="square">
            <a:spAutoFit/>
          </a:bodyPr>
          <a:lstStyle/>
          <a:p>
            <a:pPr marL="342900" indent="-342900">
              <a:buFont typeface="Wingdings" panose="05000000000000000000" pitchFamily="2" charset="2"/>
              <a:buChar char="Ø"/>
            </a:pPr>
            <a:endParaRPr kumimoji="0" lang="en-US" sz="1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42900" indent="-342900">
              <a:buFont typeface="Wingdings" panose="05000000000000000000" pitchFamily="2" charset="2"/>
              <a:buChar char="Ø"/>
            </a:pPr>
            <a:r>
              <a:rPr kumimoji="0" lang="en-US" sz="1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MSCs are reminded of the update outlined in M21-1 III.i.2.E.2 a</a:t>
            </a:r>
          </a:p>
          <a:p>
            <a:pPr marL="342900" indent="-342900">
              <a:buFont typeface="Wingdings" panose="05000000000000000000" pitchFamily="2" charset="2"/>
              <a:buChar char="Ø"/>
            </a:pPr>
            <a:r>
              <a:rPr lang="en-US" sz="1900" dirty="0">
                <a:solidFill>
                  <a:srgbClr val="000000"/>
                </a:solidFill>
                <a:latin typeface="Arial" panose="020B0604020202020204" pitchFamily="34" charset="0"/>
                <a:cs typeface="Arial" panose="020B0604020202020204" pitchFamily="34" charset="0"/>
              </a:rPr>
              <a:t>MSCs are required to complete the actions listed below in cases involving participants who are found fit and RTD or are disenrolled from IDES for any other reason (to include administrative and other non-medical discharges) </a:t>
            </a:r>
          </a:p>
          <a:p>
            <a:pPr marL="800100" lvl="1" indent="-342900">
              <a:buFont typeface="Symbol" panose="05050102010706020507" pitchFamily="18" charset="2"/>
              <a:buChar char=""/>
              <a:tabLst>
                <a:tab pos="0" algn="l"/>
                <a:tab pos="3829050" algn="l"/>
              </a:tabLst>
            </a:pPr>
            <a:r>
              <a:rPr lang="en-US" sz="1900" dirty="0">
                <a:solidFill>
                  <a:srgbClr val="000000"/>
                </a:solidFill>
                <a:latin typeface="Arial" panose="020B0604020202020204" pitchFamily="34" charset="0"/>
                <a:ea typeface="Times New Roman" panose="02020603050405020304" pitchFamily="18" charset="0"/>
              </a:rPr>
              <a:t>prepare the appropriate letter (as required by </a:t>
            </a:r>
            <a:r>
              <a:rPr lang="en-US" sz="1900" u="sng" dirty="0">
                <a:solidFill>
                  <a:srgbClr val="000000"/>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M21-1 III.i.2.E.2.b</a:t>
            </a:r>
            <a:r>
              <a:rPr lang="en-US" sz="1900" dirty="0">
                <a:solidFill>
                  <a:srgbClr val="000000"/>
                </a:solidFill>
                <a:latin typeface="Arial" panose="020B0604020202020204" pitchFamily="34" charset="0"/>
                <a:ea typeface="Times New Roman" panose="02020603050405020304" pitchFamily="18" charset="0"/>
              </a:rPr>
              <a:t>, and discussed further below under the heading</a:t>
            </a:r>
            <a:r>
              <a:rPr lang="en-US" sz="1900" i="1" dirty="0">
                <a:solidFill>
                  <a:srgbClr val="000000"/>
                </a:solidFill>
                <a:latin typeface="Arial" panose="020B0604020202020204" pitchFamily="34" charset="0"/>
                <a:ea typeface="Times New Roman" panose="02020603050405020304" pitchFamily="18" charset="0"/>
              </a:rPr>
              <a:t> </a:t>
            </a:r>
            <a:r>
              <a:rPr lang="en-US" sz="1900" b="1" i="1" dirty="0">
                <a:solidFill>
                  <a:srgbClr val="000000"/>
                </a:solidFill>
                <a:latin typeface="Arial" panose="020B0604020202020204" pitchFamily="34" charset="0"/>
                <a:ea typeface="Times New Roman" panose="02020603050405020304" pitchFamily="18" charset="0"/>
              </a:rPr>
              <a:t>Notification Letters to IDES Participants who are RTD/Disenrolled</a:t>
            </a:r>
            <a:r>
              <a:rPr lang="en-US" sz="1900" i="1" dirty="0">
                <a:solidFill>
                  <a:srgbClr val="000000"/>
                </a:solidFill>
                <a:latin typeface="Arial" panose="020B0604020202020204" pitchFamily="34" charset="0"/>
                <a:ea typeface="Times New Roman" panose="02020603050405020304" pitchFamily="18" charset="0"/>
              </a:rPr>
              <a:t>) </a:t>
            </a:r>
            <a:endParaRPr lang="en-US" sz="1900" dirty="0">
              <a:solidFill>
                <a:srgbClr val="000000"/>
              </a:solidFill>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tabLst>
                <a:tab pos="0" algn="l"/>
                <a:tab pos="3829050" algn="l"/>
              </a:tabLst>
            </a:pPr>
            <a:r>
              <a:rPr lang="en-US" sz="1900" dirty="0">
                <a:solidFill>
                  <a:srgbClr val="000000"/>
                </a:solidFill>
                <a:latin typeface="Arial" panose="020B0604020202020204" pitchFamily="34" charset="0"/>
                <a:ea typeface="Times New Roman" panose="02020603050405020304" pitchFamily="18" charset="0"/>
              </a:rPr>
              <a:t>complete the exit interview</a:t>
            </a:r>
            <a:endParaRPr lang="en-US" sz="1900" dirty="0">
              <a:solidFill>
                <a:srgbClr val="000000"/>
              </a:solidFill>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tabLst>
                <a:tab pos="0" algn="l"/>
                <a:tab pos="3829050" algn="l"/>
              </a:tabLst>
            </a:pPr>
            <a:r>
              <a:rPr lang="en-US" sz="1900" dirty="0">
                <a:solidFill>
                  <a:srgbClr val="000000"/>
                </a:solidFill>
                <a:latin typeface="Arial" panose="020B0604020202020204" pitchFamily="34" charset="0"/>
                <a:ea typeface="Times New Roman" panose="02020603050405020304" pitchFamily="18" charset="0"/>
              </a:rPr>
              <a:t>clear the pending EP 689, and </a:t>
            </a:r>
            <a:endParaRPr lang="en-US" sz="1900" dirty="0">
              <a:solidFill>
                <a:srgbClr val="000000"/>
              </a:solidFill>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tabLst>
                <a:tab pos="0" algn="l"/>
                <a:tab pos="3829050" algn="l"/>
              </a:tabLst>
            </a:pPr>
            <a:r>
              <a:rPr lang="en-US" sz="1900" dirty="0">
                <a:solidFill>
                  <a:srgbClr val="000000"/>
                </a:solidFill>
                <a:latin typeface="Arial" panose="020B0604020202020204" pitchFamily="34" charset="0"/>
                <a:ea typeface="Times New Roman" panose="02020603050405020304" pitchFamily="18" charset="0"/>
              </a:rPr>
              <a:t>establish a rating EP (if the participant is a NAD Veteran, who has not received a final rating). </a:t>
            </a:r>
          </a:p>
          <a:p>
            <a:pPr>
              <a:tabLst>
                <a:tab pos="0" algn="l"/>
                <a:tab pos="0" algn="l"/>
                <a:tab pos="3829050" algn="l"/>
              </a:tabLst>
            </a:pPr>
            <a:r>
              <a:rPr lang="en-US" sz="1900" b="1" dirty="0">
                <a:solidFill>
                  <a:srgbClr val="000000"/>
                </a:solidFill>
                <a:latin typeface="Arial" panose="020B0604020202020204" pitchFamily="34" charset="0"/>
                <a:ea typeface="Times New Roman" panose="02020603050405020304" pitchFamily="18" charset="0"/>
              </a:rPr>
              <a:t>Note:</a:t>
            </a:r>
            <a:r>
              <a:rPr lang="en-US" sz="1900" dirty="0">
                <a:solidFill>
                  <a:srgbClr val="000000"/>
                </a:solidFill>
                <a:latin typeface="Arial" panose="020B0604020202020204" pitchFamily="34" charset="0"/>
                <a:ea typeface="Times New Roman" panose="02020603050405020304" pitchFamily="18" charset="0"/>
              </a:rPr>
              <a:t> The MSC is responsible for disenrollment processing even if EP 689 is in DRAS jurisdiction. </a:t>
            </a:r>
            <a:r>
              <a:rPr lang="en-US" sz="1900" u="sng" dirty="0">
                <a:solidFill>
                  <a:srgbClr val="000000"/>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M21-1 III.i.2.E.2.a</a:t>
            </a:r>
            <a:r>
              <a:rPr lang="en-US" sz="1900" dirty="0">
                <a:solidFill>
                  <a:srgbClr val="0563C1"/>
                </a:solidFill>
                <a:latin typeface="Arial" panose="020B0604020202020204" pitchFamily="34" charset="0"/>
                <a:ea typeface="Times New Roman" panose="02020603050405020304" pitchFamily="18" charset="0"/>
              </a:rPr>
              <a:t> </a:t>
            </a:r>
            <a:r>
              <a:rPr lang="en-US" sz="1900" dirty="0">
                <a:solidFill>
                  <a:srgbClr val="000000"/>
                </a:solidFill>
                <a:latin typeface="Arial" panose="020B0604020202020204" pitchFamily="34" charset="0"/>
                <a:ea typeface="Times New Roman" panose="02020603050405020304" pitchFamily="18" charset="0"/>
              </a:rPr>
              <a:t>assumes that the PEBLO will provide notification of the participant’s disenrollment from IDES to the MSC. In the event that DRAS first receives evidence of a participant’s disenrollment, the DRAS should notify the MSC assigned, so that the MSC can confirm the disenrollment with the PEBLO assigned and complete the actions required by III.i.2.E.2.a. </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 name="Rectangle 4">
            <a:extLst>
              <a:ext uri="{FF2B5EF4-FFF2-40B4-BE49-F238E27FC236}">
                <a16:creationId xmlns:a16="http://schemas.microsoft.com/office/drawing/2014/main" id="{089929A8-47DC-4EAE-8975-681F4EB9C4C3}"/>
              </a:ext>
            </a:extLst>
          </p:cNvPr>
          <p:cNvSpPr/>
          <p:nvPr/>
        </p:nvSpPr>
        <p:spPr>
          <a:xfrm>
            <a:off x="44971" y="-197908"/>
            <a:ext cx="9071430" cy="1015663"/>
          </a:xfrm>
          <a:prstGeom prst="rect">
            <a:avLst/>
          </a:prstGeom>
        </p:spPr>
        <p:txBody>
          <a:bodyPr wrap="square">
            <a:spAutoFit/>
          </a:bodyPr>
          <a:lstStyle/>
          <a:p>
            <a:pPr lvl="0" algn="ctr"/>
            <a:r>
              <a:rPr kumimoji="0" lang="en-US" sz="3000" b="1" i="0" u="none" strike="noStrike" kern="1200" cap="none" spc="0" normalizeH="0" baseline="0" noProof="0" dirty="0">
                <a:ln>
                  <a:noFill/>
                </a:ln>
                <a:solidFill>
                  <a:prstClr val="white"/>
                </a:solidFill>
                <a:effectLst/>
                <a:uLnTx/>
                <a:uFillTx/>
                <a:latin typeface="+mj-lt"/>
                <a:ea typeface="+mn-ea"/>
                <a:cs typeface="+mn-cs"/>
              </a:rPr>
              <a:t>Reminder: Required Action in Returned to Duty (RTD)/Disenrolled IDES Cases</a:t>
            </a:r>
          </a:p>
        </p:txBody>
      </p:sp>
    </p:spTree>
    <p:extLst>
      <p:ext uri="{BB962C8B-B14F-4D97-AF65-F5344CB8AC3E}">
        <p14:creationId xmlns:p14="http://schemas.microsoft.com/office/powerpoint/2010/main" val="2324641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200" dirty="0"/>
              <a:t>Current IDES Program Timeliness </a:t>
            </a:r>
          </a:p>
        </p:txBody>
      </p:sp>
      <p:sp>
        <p:nvSpPr>
          <p:cNvPr id="3" name="Rectangle 2">
            <a:extLst>
              <a:ext uri="{FF2B5EF4-FFF2-40B4-BE49-F238E27FC236}">
                <a16:creationId xmlns:a16="http://schemas.microsoft.com/office/drawing/2014/main" id="{83169D14-DFE0-49F7-A96B-F4AA1F59B414}"/>
              </a:ext>
            </a:extLst>
          </p:cNvPr>
          <p:cNvSpPr/>
          <p:nvPr/>
        </p:nvSpPr>
        <p:spPr>
          <a:xfrm>
            <a:off x="374764" y="846224"/>
            <a:ext cx="8382000" cy="1446550"/>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As outreach specialists and VA’s frontline contact with SMs and Veterans, it is vital that we are realistic in our communications regarding claims processing times. Below is the current IDES timeliness data (ADC) for June 2020</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 name="Rectangle 6">
            <a:extLst>
              <a:ext uri="{FF2B5EF4-FFF2-40B4-BE49-F238E27FC236}">
                <a16:creationId xmlns:a16="http://schemas.microsoft.com/office/drawing/2014/main" id="{EE126901-0A31-40F5-A950-47A3A17FC3C3}"/>
              </a:ext>
            </a:extLst>
          </p:cNvPr>
          <p:cNvSpPr/>
          <p:nvPr/>
        </p:nvSpPr>
        <p:spPr>
          <a:xfrm>
            <a:off x="703864" y="5257800"/>
            <a:ext cx="7162800" cy="830997"/>
          </a:xfrm>
          <a:prstGeom prst="rect">
            <a:avLst/>
          </a:prstGeom>
        </p:spPr>
        <p:txBody>
          <a:bodyPr wrap="square">
            <a:spAutoFit/>
          </a:bodyPr>
          <a:lstStyle/>
          <a:p>
            <a:pPr marR="0">
              <a:spcBef>
                <a:spcPts val="0"/>
              </a:spcBef>
              <a:spcAft>
                <a:spcPts val="0"/>
              </a:spcAft>
            </a:pPr>
            <a:r>
              <a:rPr lang="en-US" sz="1600" b="1" dirty="0">
                <a:solidFill>
                  <a:srgbClr val="000000"/>
                </a:solidFill>
                <a:latin typeface="Arial" panose="020B0604020202020204" pitchFamily="34" charset="0"/>
                <a:ea typeface="Times New Roman" panose="02020603050405020304" pitchFamily="18" charset="0"/>
              </a:rPr>
              <a:t>Source:</a:t>
            </a:r>
            <a:r>
              <a:rPr lang="en-US" sz="1600" dirty="0">
                <a:solidFill>
                  <a:srgbClr val="000000"/>
                </a:solidFill>
                <a:latin typeface="Arial" panose="020B0604020202020204" pitchFamily="34" charset="0"/>
                <a:ea typeface="Times New Roman" panose="02020603050405020304" pitchFamily="18" charset="0"/>
              </a:rPr>
              <a:t> VTA Completed Reports (Days to Complete Including Deferment) July 6, 2020 (8am ET).</a:t>
            </a:r>
            <a:endParaRPr lang="en-US" sz="1600" dirty="0">
              <a:solidFill>
                <a:srgbClr val="000000"/>
              </a:solidFill>
              <a:latin typeface="Times New Roman" panose="02020603050405020304" pitchFamily="18" charset="0"/>
              <a:ea typeface="Times New Roman" panose="02020603050405020304" pitchFamily="18" charset="0"/>
            </a:endParaRPr>
          </a:p>
          <a:p>
            <a:pPr marR="0">
              <a:spcBef>
                <a:spcPts val="0"/>
              </a:spcBef>
              <a:spcAft>
                <a:spcPts val="0"/>
              </a:spcAft>
            </a:pPr>
            <a:r>
              <a:rPr lang="en-US" sz="1600" b="1" dirty="0">
                <a:solidFill>
                  <a:srgbClr val="000000"/>
                </a:solidFill>
                <a:latin typeface="Arial" panose="020B0604020202020204" pitchFamily="34" charset="0"/>
                <a:ea typeface="Times New Roman" panose="02020603050405020304" pitchFamily="18" charset="0"/>
              </a:rPr>
              <a:t>Note:</a:t>
            </a:r>
            <a:r>
              <a:rPr lang="en-US" sz="1600" dirty="0">
                <a:solidFill>
                  <a:srgbClr val="000000"/>
                </a:solidFill>
                <a:latin typeface="Arial" panose="020B0604020202020204" pitchFamily="34" charset="0"/>
                <a:ea typeface="Times New Roman" panose="02020603050405020304" pitchFamily="18" charset="0"/>
              </a:rPr>
              <a:t> VA using the goals from the 230-day process</a:t>
            </a:r>
            <a:endParaRPr lang="en-US" sz="1600" dirty="0">
              <a:solidFill>
                <a:srgbClr val="000000"/>
              </a:solidFill>
              <a:latin typeface="Times New Roman" panose="02020603050405020304" pitchFamily="18" charset="0"/>
              <a:ea typeface="Times New Roman" panose="02020603050405020304" pitchFamily="18" charset="0"/>
            </a:endParaRPr>
          </a:p>
        </p:txBody>
      </p:sp>
      <p:graphicFrame>
        <p:nvGraphicFramePr>
          <p:cNvPr id="4" name="Table 3">
            <a:extLst>
              <a:ext uri="{FF2B5EF4-FFF2-40B4-BE49-F238E27FC236}">
                <a16:creationId xmlns:a16="http://schemas.microsoft.com/office/drawing/2014/main" id="{33100099-89DA-4894-87C4-DF2159302332}"/>
              </a:ext>
            </a:extLst>
          </p:cNvPr>
          <p:cNvGraphicFramePr>
            <a:graphicFrameLocks noGrp="1"/>
          </p:cNvGraphicFramePr>
          <p:nvPr>
            <p:extLst>
              <p:ext uri="{D42A27DB-BD31-4B8C-83A1-F6EECF244321}">
                <p14:modId xmlns:p14="http://schemas.microsoft.com/office/powerpoint/2010/main" val="678113114"/>
              </p:ext>
            </p:extLst>
          </p:nvPr>
        </p:nvGraphicFramePr>
        <p:xfrm>
          <a:off x="714546" y="2590800"/>
          <a:ext cx="7702436" cy="2560320"/>
        </p:xfrm>
        <a:graphic>
          <a:graphicData uri="http://schemas.openxmlformats.org/drawingml/2006/table">
            <a:tbl>
              <a:tblPr firstRow="1" firstCol="1" bandRow="1"/>
              <a:tblGrid>
                <a:gridCol w="2972870">
                  <a:extLst>
                    <a:ext uri="{9D8B030D-6E8A-4147-A177-3AD203B41FA5}">
                      <a16:colId xmlns:a16="http://schemas.microsoft.com/office/drawing/2014/main" val="2766927789"/>
                    </a:ext>
                  </a:extLst>
                </a:gridCol>
                <a:gridCol w="2364783">
                  <a:extLst>
                    <a:ext uri="{9D8B030D-6E8A-4147-A177-3AD203B41FA5}">
                      <a16:colId xmlns:a16="http://schemas.microsoft.com/office/drawing/2014/main" val="271197331"/>
                    </a:ext>
                  </a:extLst>
                </a:gridCol>
                <a:gridCol w="2364783">
                  <a:extLst>
                    <a:ext uri="{9D8B030D-6E8A-4147-A177-3AD203B41FA5}">
                      <a16:colId xmlns:a16="http://schemas.microsoft.com/office/drawing/2014/main" val="2823770314"/>
                    </a:ext>
                  </a:extLst>
                </a:gridCol>
              </a:tblGrid>
              <a:tr h="165100">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Stage/Phase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IDES Goal (AD/NAD)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June 2020 (AD/NAD)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9351609"/>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Claim Dev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5/11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12/11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5452734"/>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Medical Stage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87/63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88250144"/>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Proposed Ratings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14/31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0277114"/>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Recon Ratings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6/8</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0249215"/>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Exit Interviews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9/9</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50531688"/>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Final Ratings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20/na</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22/na</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53815314"/>
                  </a:ext>
                </a:extLst>
              </a:tr>
            </a:tbl>
          </a:graphicData>
        </a:graphic>
      </p:graphicFrame>
    </p:spTree>
    <p:extLst>
      <p:ext uri="{BB962C8B-B14F-4D97-AF65-F5344CB8AC3E}">
        <p14:creationId xmlns:p14="http://schemas.microsoft.com/office/powerpoint/2010/main" val="2760825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MS ????"/>
                <a:cs typeface="Arial" panose="020B0604020202020204" pitchFamily="34" charset="0"/>
              </a:rPr>
              <a:t>VTA Specific Topics</a:t>
            </a:r>
            <a:endPar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464932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200" dirty="0"/>
              <a:t>VTA v.2.4.8</a:t>
            </a:r>
          </a:p>
        </p:txBody>
      </p:sp>
      <p:sp>
        <p:nvSpPr>
          <p:cNvPr id="7" name="Rectangle 6">
            <a:extLst>
              <a:ext uri="{FF2B5EF4-FFF2-40B4-BE49-F238E27FC236}">
                <a16:creationId xmlns:a16="http://schemas.microsoft.com/office/drawing/2014/main" id="{96944096-1360-4F80-A3D4-3F55354276D2}"/>
              </a:ext>
            </a:extLst>
          </p:cNvPr>
          <p:cNvSpPr/>
          <p:nvPr/>
        </p:nvSpPr>
        <p:spPr>
          <a:xfrm>
            <a:off x="73994" y="756553"/>
            <a:ext cx="9071430" cy="2677656"/>
          </a:xfrm>
          <a:prstGeom prst="rect">
            <a:avLst/>
          </a:prstGeom>
        </p:spPr>
        <p:txBody>
          <a:bodyPr wrap="square">
            <a:spAutoFit/>
          </a:bodyPr>
          <a:lstStyle/>
          <a:p>
            <a:pPr marL="342900" lvl="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VTA v.2.4.8 was released on July 8, 2020. Release info is attached to this call and also in Folder 6 of the IDES Program Knowledge Center</a:t>
            </a:r>
          </a:p>
          <a:p>
            <a:pPr marL="342900" lvl="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lvl="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The change to be emphasized is the addition of the “DD214 in VBMS” data field on the MSC and DRAS Tabs. MSCs or DRAS will check the box if/when they upload a DD214 to VBMS </a:t>
            </a:r>
            <a:endParaRPr kumimoji="0" lang="en-US"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36718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latin typeface="Arial" panose="020B0604020202020204" pitchFamily="34" charset="0"/>
                <a:ea typeface="MS ????"/>
                <a:cs typeface="Arial" panose="020B0604020202020204" pitchFamily="34" charset="0"/>
              </a:rPr>
              <a:t>BDD Specific Topics</a:t>
            </a:r>
            <a:endParaRPr lang="en-US" sz="3200" b="1" dirty="0">
              <a:solidFill>
                <a:prstClr val="black"/>
              </a:solidFill>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1029658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200" dirty="0"/>
              <a:t>Pre-Discharge Corporate Mailbox </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62548"/>
            <a:ext cx="9071430" cy="3785652"/>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The Pre-Discharge (BDD) corporate mailbox is generally reserved for internal use by field employees. Employees are encouraged to ask questions about Pre-Discharge claim processing and/or bring forth issues impacting the process</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Do not provide this email address to external stakeholders. If external stakeholders need assistance from VBA, please direct them to your immediate supervisor to determine if VACO assistance is needed. If so, a specific VACO point of contact will be appointed to assist them</a:t>
            </a:r>
          </a:p>
        </p:txBody>
      </p:sp>
    </p:spTree>
    <p:extLst>
      <p:ext uri="{BB962C8B-B14F-4D97-AF65-F5344CB8AC3E}">
        <p14:creationId xmlns:p14="http://schemas.microsoft.com/office/powerpoint/2010/main" val="1536897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Agenda </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76201" y="685800"/>
            <a:ext cx="7162800" cy="5493812"/>
          </a:xfrm>
          <a:prstGeom prst="rect">
            <a:avLst/>
          </a:prstGeom>
        </p:spPr>
        <p:txBody>
          <a:bodyPr wrap="square">
            <a:spAutoFit/>
          </a:bodyPr>
          <a:lstStyle/>
          <a:p>
            <a:pPr marL="457200" lvl="0" indent="-339725">
              <a:buFont typeface="Wingdings" panose="05000000000000000000" pitchFamily="2" charset="2"/>
              <a:buChar char="Ø"/>
            </a:pPr>
            <a:r>
              <a:rPr lang="en-US" sz="2700" dirty="0">
                <a:solidFill>
                  <a:srgbClr val="000000"/>
                </a:solidFill>
                <a:latin typeface="Arial"/>
                <a:ea typeface="Times New Roman"/>
              </a:rPr>
              <a:t>Intro and Admin Items</a:t>
            </a:r>
          </a:p>
          <a:p>
            <a:pPr marL="117475" lvl="0"/>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COVID-19 Topics for Discussion</a:t>
            </a:r>
          </a:p>
          <a:p>
            <a:pPr marL="457200" lvl="0" indent="-339725">
              <a:buFont typeface="Wingdings" panose="05000000000000000000" pitchFamily="2" charset="2"/>
              <a:buChar char="Ø"/>
            </a:pPr>
            <a:endParaRPr lang="en-US" sz="2700" dirty="0">
              <a:solidFill>
                <a:srgbClr val="000000"/>
              </a:solidFill>
              <a:latin typeface="Arial"/>
              <a:ea typeface="Times New Roman"/>
            </a:endParaRPr>
          </a:p>
          <a:p>
            <a:pPr marL="457200" lvl="0" indent="-339725">
              <a:buFont typeface="Wingdings" panose="05000000000000000000" pitchFamily="2" charset="2"/>
              <a:buChar char="Ø"/>
              <a:defRPr/>
            </a:pPr>
            <a:r>
              <a:rPr lang="en-US" sz="2700" dirty="0">
                <a:solidFill>
                  <a:srgbClr val="000000"/>
                </a:solidFill>
                <a:latin typeface="Arial"/>
                <a:ea typeface="Times New Roman"/>
              </a:rPr>
              <a:t>General Topics for Discussion</a:t>
            </a:r>
          </a:p>
          <a:p>
            <a:pPr marL="457200" lvl="0" indent="-339725">
              <a:buFont typeface="Wingdings" panose="05000000000000000000" pitchFamily="2" charset="2"/>
              <a:buChar char="Ø"/>
              <a:defRPr/>
            </a:pPr>
            <a:endParaRPr lang="en-US" sz="2700" dirty="0">
              <a:solidFill>
                <a:srgbClr val="000000"/>
              </a:solidFill>
              <a:latin typeface="Arial"/>
              <a:ea typeface="Times New Roman"/>
            </a:endParaRPr>
          </a:p>
          <a:p>
            <a:pPr marL="457200" lvl="0" indent="-339725">
              <a:buFont typeface="Wingdings" panose="05000000000000000000" pitchFamily="2" charset="2"/>
              <a:buChar char="Ø"/>
              <a:defRPr/>
            </a:pPr>
            <a:r>
              <a:rPr lang="en-US" sz="2700" dirty="0">
                <a:solidFill>
                  <a:srgbClr val="000000"/>
                </a:solidFill>
                <a:latin typeface="Arial"/>
                <a:ea typeface="Times New Roman"/>
              </a:rPr>
              <a:t>IDES Specific Topics</a:t>
            </a:r>
          </a:p>
          <a:p>
            <a:pPr marL="457200" lvl="0" indent="-339725">
              <a:buFont typeface="Wingdings" panose="05000000000000000000" pitchFamily="2" charset="2"/>
              <a:buChar char="Ø"/>
              <a:defRPr/>
            </a:pPr>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VTA Specific Topics</a:t>
            </a:r>
          </a:p>
          <a:p>
            <a:pPr marL="457200" lvl="0" indent="-339725">
              <a:buFont typeface="Wingdings" panose="05000000000000000000" pitchFamily="2" charset="2"/>
              <a:buChar char="Ø"/>
            </a:pPr>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BDD Specific Topics</a:t>
            </a:r>
          </a:p>
          <a:p>
            <a:pPr marL="457200" lvl="0" indent="-339725">
              <a:buFont typeface="Wingdings" panose="05000000000000000000" pitchFamily="2" charset="2"/>
              <a:buChar char="Ø"/>
            </a:pPr>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Miscellaneous and Open Floor</a:t>
            </a:r>
            <a:endParaRPr lang="en-US"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200" dirty="0"/>
              <a:t>Tracked Item for Service Verification</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40462"/>
            <a:ext cx="9071430" cy="3785652"/>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We’ve received several inquiries about BDD claim processors adding a tracked item in VBMS for service verification prior to the projected discharge date</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Verification of service for BDD SMs will occur after their projected separation date has passed</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BDD claims processors should not create a tracked item for service verification as this could negatively impact routing and delay processing</a:t>
            </a:r>
          </a:p>
        </p:txBody>
      </p:sp>
    </p:spTree>
    <p:extLst>
      <p:ext uri="{BB962C8B-B14F-4D97-AF65-F5344CB8AC3E}">
        <p14:creationId xmlns:p14="http://schemas.microsoft.com/office/powerpoint/2010/main" val="3897714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200" dirty="0"/>
              <a:t>BDD Partial In-Service Ratings (1 of 3)</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40462"/>
            <a:ext cx="9071430" cy="5324535"/>
          </a:xfrm>
          <a:prstGeom prst="rect">
            <a:avLst/>
          </a:prstGeom>
        </p:spPr>
        <p:txBody>
          <a:bodyPr wrap="square">
            <a:spAutoFit/>
          </a:bodyPr>
          <a:lstStyle/>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OFO released guidance on July 8, 2020 from the Office of Pre-Discharge and Interagency Collaboration on BDD Partial In-Service Ratings, which is located under, “Pre-Discharge Links and Tools” on the Pre-Discharge intranet site  </a:t>
            </a:r>
          </a:p>
          <a:p>
            <a:pPr marL="342900" indent="-342900">
              <a:buFont typeface="Wingdings" panose="05000000000000000000" pitchFamily="2" charset="2"/>
              <a:buChar char="Ø"/>
            </a:pP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Effective July 8, 2020, in an effort to ensure claims processors have work available and are maximizing efficiency, Compensation Service is providing the following thresholds regarding the allowance of partial BDD Rating decisions where issues may be deferred in the rating decision. The following thresholds must be met to complete a partial BDD rating decision: </a:t>
            </a:r>
          </a:p>
          <a:p>
            <a:pPr marL="342900" indent="-342900">
              <a:buFont typeface="Wingdings" panose="05000000000000000000" pitchFamily="2" charset="2"/>
              <a:buChar char="Ø"/>
            </a:pP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lvl="1"/>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The partial rating decision must be compensable granting at least a combined rating of 10 percent or more or granting special monthly compensation (SMC), and</a:t>
            </a:r>
          </a:p>
          <a:p>
            <a:pPr lvl="1"/>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If the ready for decision (RFD) BDD claim is routed with 29 or less days remaining on active duty, a partial compensable rating may be done</a:t>
            </a:r>
          </a:p>
          <a:p>
            <a:pPr marL="342900" indent="-342900">
              <a:buFont typeface="Wingdings" panose="05000000000000000000" pitchFamily="2" charset="2"/>
              <a:buChar char="Ø"/>
            </a:pP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66710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200" dirty="0"/>
              <a:t>BDD Partial In-Service Ratings (2 of 3) </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40462"/>
            <a:ext cx="9071430" cy="5170646"/>
          </a:xfrm>
          <a:prstGeom prst="rect">
            <a:avLst/>
          </a:prstGeom>
        </p:spPr>
        <p:txBody>
          <a:bodyPr wrap="square">
            <a:spAutoFit/>
          </a:bodyPr>
          <a:lstStyle/>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Providing a partial rating decision which includes a monetary benefit as soon as possible following separation is good customer service to the Veteran. VA’s objective is to provide benefits and advise of eligible services as early as possible for transitioning SMs. This program modification not only provides the new Veteran with financial benefit during the transition into civilian life, it opens the door for medical treatment and continuity of care </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VBA contract exam vendors have 30 days to complete a new examination. The threshold of 29-days or less was selected as routing prior to this time allows sufficient time for exam clarification prior to discharge. Therefore, a partial rating should not be done on BDD claims with 30 or more days left on active duty since the required exam/exam clarification could be completed prior to discharge</a:t>
            </a:r>
          </a:p>
        </p:txBody>
      </p:sp>
    </p:spTree>
    <p:extLst>
      <p:ext uri="{BB962C8B-B14F-4D97-AF65-F5344CB8AC3E}">
        <p14:creationId xmlns:p14="http://schemas.microsoft.com/office/powerpoint/2010/main" val="3303822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23</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200" dirty="0"/>
              <a:t>BDD Partial In-Service Ratings (3 of 3) </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40462"/>
            <a:ext cx="9071430" cy="5170646"/>
          </a:xfrm>
          <a:prstGeom prst="rect">
            <a:avLst/>
          </a:prstGeom>
        </p:spPr>
        <p:txBody>
          <a:bodyPr wrap="square">
            <a:spAutoFit/>
          </a:bodyPr>
          <a:lstStyle/>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Only the below deferral reasons should be used for partial BDD ratings </a:t>
            </a:r>
          </a:p>
          <a:p>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Primary deferral reason: </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lvl="1"/>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Issue - missed issue and inferred issue </a:t>
            </a:r>
          </a:p>
          <a:p>
            <a:pPr lvl="1"/>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Exam - needs exam, opinion needed, insufficient exam, and clarification needed </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Note: The deferral reasons of Issue - missed issue and inferred issue and exam - needs exam, etc. should not be used in a situation where the claimant failed to report for exams, or the exams were canceled due to scheduling issues. These should only be used if an issue was missed on the exam request or the exam results, a medical opinion is needed, the exam was insufficient, or an exam clarification is needed.</a:t>
            </a:r>
          </a:p>
        </p:txBody>
      </p:sp>
    </p:spTree>
    <p:extLst>
      <p:ext uri="{BB962C8B-B14F-4D97-AF65-F5344CB8AC3E}">
        <p14:creationId xmlns:p14="http://schemas.microsoft.com/office/powerpoint/2010/main" val="1026503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24</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Autofit/>
          </a:bodyPr>
          <a:lstStyle/>
          <a:p>
            <a:r>
              <a:rPr lang="en-US" sz="3000" dirty="0"/>
              <a:t>Health Assessment (SHA) </a:t>
            </a:r>
            <a:br>
              <a:rPr lang="en-US" sz="3000" dirty="0"/>
            </a:br>
            <a:r>
              <a:rPr lang="en-US" sz="3000" dirty="0"/>
              <a:t>or General Medical Exam </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40462"/>
            <a:ext cx="9071430" cy="4893647"/>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Per M21-1, Part III, Subpart iv, 3.F.4.c, effective October 2013, all eligible BDD claimants receive an SHA in lieu of a general medical examination</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However, those SMs who file pre-separation claims that are excluded from the BDD program will continue to require a general medical examination and should not be examined under the SHA protocol</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Therefore, if the SM meets the requirements of the BDD claim and the claim is submitted 180-90 days before discharge, then request a SHA. The SM will not be penalized nor removed from the BDD program due to COVID delays</a:t>
            </a:r>
          </a:p>
        </p:txBody>
      </p:sp>
    </p:spTree>
    <p:extLst>
      <p:ext uri="{BB962C8B-B14F-4D97-AF65-F5344CB8AC3E}">
        <p14:creationId xmlns:p14="http://schemas.microsoft.com/office/powerpoint/2010/main" val="39158440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25</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846032"/>
            <a:ext cx="8686800" cy="1446550"/>
          </a:xfrm>
          <a:prstGeom prst="rect">
            <a:avLst/>
          </a:prstGeom>
        </p:spPr>
        <p:txBody>
          <a:bodyPr wrap="square">
            <a:spAutoFit/>
          </a:bodyPr>
          <a:lstStyle/>
          <a:p>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July 7, 2020.</a:t>
            </a:r>
          </a:p>
        </p:txBody>
      </p:sp>
      <p:graphicFrame>
        <p:nvGraphicFramePr>
          <p:cNvPr id="3" name="Table 2">
            <a:extLst>
              <a:ext uri="{FF2B5EF4-FFF2-40B4-BE49-F238E27FC236}">
                <a16:creationId xmlns:a16="http://schemas.microsoft.com/office/drawing/2014/main" id="{D4B9066B-28C6-4670-875C-29915305B69B}"/>
              </a:ext>
            </a:extLst>
          </p:cNvPr>
          <p:cNvGraphicFramePr>
            <a:graphicFrameLocks noGrp="1"/>
          </p:cNvGraphicFramePr>
          <p:nvPr>
            <p:extLst>
              <p:ext uri="{D42A27DB-BD31-4B8C-83A1-F6EECF244321}">
                <p14:modId xmlns:p14="http://schemas.microsoft.com/office/powerpoint/2010/main" val="1760335627"/>
              </p:ext>
            </p:extLst>
          </p:nvPr>
        </p:nvGraphicFramePr>
        <p:xfrm>
          <a:off x="325580" y="2438400"/>
          <a:ext cx="8208820" cy="3303375"/>
        </p:xfrm>
        <a:graphic>
          <a:graphicData uri="http://schemas.openxmlformats.org/drawingml/2006/table">
            <a:tbl>
              <a:tblPr firstRow="1" firstCol="1" bandRow="1"/>
              <a:tblGrid>
                <a:gridCol w="3168316">
                  <a:extLst>
                    <a:ext uri="{9D8B030D-6E8A-4147-A177-3AD203B41FA5}">
                      <a16:colId xmlns:a16="http://schemas.microsoft.com/office/drawing/2014/main" val="781317426"/>
                    </a:ext>
                  </a:extLst>
                </a:gridCol>
                <a:gridCol w="2520252">
                  <a:extLst>
                    <a:ext uri="{9D8B030D-6E8A-4147-A177-3AD203B41FA5}">
                      <a16:colId xmlns:a16="http://schemas.microsoft.com/office/drawing/2014/main" val="4052900754"/>
                    </a:ext>
                  </a:extLst>
                </a:gridCol>
                <a:gridCol w="2520252">
                  <a:extLst>
                    <a:ext uri="{9D8B030D-6E8A-4147-A177-3AD203B41FA5}">
                      <a16:colId xmlns:a16="http://schemas.microsoft.com/office/drawing/2014/main" val="1476004306"/>
                    </a:ext>
                  </a:extLst>
                </a:gridCol>
              </a:tblGrid>
              <a:tr h="560175">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Data Points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Goal</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July 7, 2020</a:t>
                      </a:r>
                      <a:endPar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2220586"/>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Completed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22,852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15772313"/>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Receipts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23,740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27340686"/>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Pending</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5,668</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2082231"/>
                  </a:ext>
                </a:extLst>
              </a:tr>
              <a:tr h="48015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14,928</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72553764"/>
                  </a:ext>
                </a:extLst>
              </a:tr>
              <a:tr h="48015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65.3%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96284154"/>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Avg. Days to Complete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40.2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18652209"/>
                  </a:ext>
                </a:extLst>
              </a:tr>
            </a:tbl>
          </a:graphicData>
        </a:graphic>
      </p:graphicFrame>
      <p:sp>
        <p:nvSpPr>
          <p:cNvPr id="4" name="Rectangle 3">
            <a:extLst>
              <a:ext uri="{FF2B5EF4-FFF2-40B4-BE49-F238E27FC236}">
                <a16:creationId xmlns:a16="http://schemas.microsoft.com/office/drawing/2014/main" id="{7245CB4C-492A-47AE-BACD-52FDE4533E97}"/>
              </a:ext>
            </a:extLst>
          </p:cNvPr>
          <p:cNvSpPr/>
          <p:nvPr/>
        </p:nvSpPr>
        <p:spPr>
          <a:xfrm>
            <a:off x="228600" y="5765562"/>
            <a:ext cx="5715000" cy="369332"/>
          </a:xfrm>
          <a:prstGeom prst="rect">
            <a:avLst/>
          </a:prstGeom>
        </p:spPr>
        <p:txBody>
          <a:bodyPr wrap="square">
            <a:spAutoFit/>
          </a:bodyPr>
          <a:lstStyle/>
          <a:p>
            <a:r>
              <a:rPr lang="en-US" dirty="0">
                <a:latin typeface="Arial" panose="020B0604020202020204" pitchFamily="34" charset="0"/>
                <a:cs typeface="Arial" panose="020B0604020202020204" pitchFamily="34" charset="0"/>
              </a:rPr>
              <a:t>Source:  Tableau BDD History Report July 8, 2020</a:t>
            </a:r>
          </a:p>
        </p:txBody>
      </p:sp>
    </p:spTree>
    <p:extLst>
      <p:ext uri="{BB962C8B-B14F-4D97-AF65-F5344CB8AC3E}">
        <p14:creationId xmlns:p14="http://schemas.microsoft.com/office/powerpoint/2010/main" val="3752413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Miscellaneous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26</a:t>
            </a:fld>
            <a:endParaRPr lang="en-US" dirty="0"/>
          </a:p>
        </p:txBody>
      </p:sp>
      <p:sp>
        <p:nvSpPr>
          <p:cNvPr id="5" name="Rectangle 4"/>
          <p:cNvSpPr/>
          <p:nvPr/>
        </p:nvSpPr>
        <p:spPr>
          <a:xfrm>
            <a:off x="304800" y="846746"/>
            <a:ext cx="8324725" cy="3046988"/>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4556926 </a:t>
            </a:r>
            <a:r>
              <a:rPr lang="en-US" sz="2000" dirty="0">
                <a:solidFill>
                  <a:srgbClr val="000000"/>
                </a:solidFill>
                <a:latin typeface="Arial" panose="020B0604020202020204" pitchFamily="34" charset="0"/>
                <a:ea typeface="Times New Roman"/>
                <a:cs typeface="Arial" panose="020B0604020202020204" pitchFamily="34" charset="0"/>
              </a:rPr>
              <a:t>(a Calendar Blast will be sent when active)</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BDD/IDES MSC Teleconference Call: August 11,  </a:t>
            </a:r>
          </a:p>
          <a:p>
            <a:pPr marL="53975"/>
            <a:r>
              <a:rPr lang="en-US" sz="2400" dirty="0">
                <a:solidFill>
                  <a:srgbClr val="000000"/>
                </a:solidFill>
                <a:latin typeface="Arial" panose="020B0604020202020204" pitchFamily="34" charset="0"/>
                <a:ea typeface="Times New Roman"/>
                <a:cs typeface="Arial" panose="020B0604020202020204" pitchFamily="34" charset="0"/>
              </a:rPr>
              <a:t>    2020 (subject to change due to MSC Virtual Trng) </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BDD/IDES Coaches Call: September 3, 2020 </a:t>
            </a:r>
            <a:endParaRPr lang="en-US" sz="2400" dirty="0">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endParaRPr lang="en-US" sz="2400" dirty="0">
              <a:highlight>
                <a:srgbClr val="FFFF00"/>
              </a:highlight>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340370" y="-76200"/>
            <a:ext cx="6553200" cy="646331"/>
          </a:xfrm>
          <a:prstGeom prst="rect">
            <a:avLst/>
          </a:prstGeom>
          <a:noFill/>
        </p:spPr>
        <p:txBody>
          <a:bodyPr wrap="square" rtlCol="0">
            <a:spAutoFit/>
          </a:bodyPr>
          <a:lstStyle/>
          <a:p>
            <a:pPr algn="ctr"/>
            <a:r>
              <a:rPr lang="en-US" sz="3600" b="1" dirty="0">
                <a:solidFill>
                  <a:schemeClr val="bg1"/>
                </a:solidFill>
                <a:latin typeface="+mj-lt"/>
                <a:cs typeface="Arial" panose="020B0604020202020204" pitchFamily="34" charset="0"/>
              </a:rPr>
              <a:t>Intro and Admin Items</a:t>
            </a:r>
          </a:p>
        </p:txBody>
      </p:sp>
      <p:sp>
        <p:nvSpPr>
          <p:cNvPr id="2" name="Rectangle 1">
            <a:extLst>
              <a:ext uri="{FF2B5EF4-FFF2-40B4-BE49-F238E27FC236}">
                <a16:creationId xmlns:a16="http://schemas.microsoft.com/office/drawing/2014/main" id="{E9FD78C3-2C8D-45DA-9070-B16D84C1F2C9}"/>
              </a:ext>
            </a:extLst>
          </p:cNvPr>
          <p:cNvSpPr/>
          <p:nvPr/>
        </p:nvSpPr>
        <p:spPr>
          <a:xfrm>
            <a:off x="381000" y="1219200"/>
            <a:ext cx="8077200" cy="4154984"/>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See Call-in info in Read Ahead intro for call/mute info</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Ask questions in reference to the topic(s) being discussed, all other questions should be asked during Open Floor</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Scenario/Case Specific questions will not be answered on the call. Send an email with details to the appropriate staff email box </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Skype Chat is turned off</a:t>
            </a:r>
          </a:p>
        </p:txBody>
      </p:sp>
    </p:spTree>
    <p:extLst>
      <p:ext uri="{BB962C8B-B14F-4D97-AF65-F5344CB8AC3E}">
        <p14:creationId xmlns:p14="http://schemas.microsoft.com/office/powerpoint/2010/main" val="216475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14400" y="990600"/>
            <a:ext cx="7162800" cy="440120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MS ????"/>
                <a:cs typeface="Arial" panose="020B0604020202020204" pitchFamily="34" charset="0"/>
              </a:rPr>
              <a:t>Reminder: Slides are used to show the Topic, and start discussion, however, slides do not show all the information associated with the topic. The Read Ahead is the official document. </a:t>
            </a:r>
            <a:endPar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846149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14400" y="3505200"/>
            <a:ext cx="7162800" cy="1323439"/>
          </a:xfrm>
          <a:prstGeom prst="rect">
            <a:avLst/>
          </a:prstGeom>
        </p:spPr>
        <p:txBody>
          <a:bodyPr wrap="square">
            <a:spAutoFit/>
          </a:bodyPr>
          <a:lstStyle/>
          <a:p>
            <a:pPr algn="ctr"/>
            <a:r>
              <a:rPr lang="en-US" sz="4000" b="1" dirty="0">
                <a:solidFill>
                  <a:prstClr val="black"/>
                </a:solidFill>
                <a:latin typeface="Arial" panose="020B0604020202020204" pitchFamily="34" charset="0"/>
                <a:ea typeface="MS ????"/>
                <a:cs typeface="Arial" panose="020B0604020202020204" pitchFamily="34" charset="0"/>
              </a:rPr>
              <a:t>COVID-19 Topics for Discussion</a:t>
            </a:r>
            <a:endParaRPr lang="en-US" sz="3200" b="1" dirty="0">
              <a:solidFill>
                <a:prstClr val="black"/>
              </a:solidFill>
              <a:latin typeface="Arial" panose="020B0604020202020204" pitchFamily="34" charset="0"/>
              <a:ea typeface="Times New Roman"/>
              <a:cs typeface="Arial" panose="020B0604020202020204" pitchFamily="34" charset="0"/>
            </a:endParaRPr>
          </a:p>
        </p:txBody>
      </p:sp>
      <p:sp>
        <p:nvSpPr>
          <p:cNvPr id="2" name="Rectangle 1">
            <a:extLst>
              <a:ext uri="{FF2B5EF4-FFF2-40B4-BE49-F238E27FC236}">
                <a16:creationId xmlns:a16="http://schemas.microsoft.com/office/drawing/2014/main" id="{CE6B4DC4-9EBE-46E0-A623-FD7A21DF0DD6}"/>
              </a:ext>
            </a:extLst>
          </p:cNvPr>
          <p:cNvSpPr/>
          <p:nvPr/>
        </p:nvSpPr>
        <p:spPr>
          <a:xfrm>
            <a:off x="420915" y="937260"/>
            <a:ext cx="8458200" cy="1631216"/>
          </a:xfrm>
          <a:prstGeom prst="rect">
            <a:avLst/>
          </a:prstGeom>
        </p:spPr>
        <p:txBody>
          <a:bodyPr wrap="square">
            <a:spAutoFit/>
          </a:bodyPr>
          <a:lstStyle/>
          <a:p>
            <a:r>
              <a:rPr lang="en-US" sz="2800" b="1" u="sng"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COVID-19</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This is a very difficult time, things are very fluid, and some changes/decisions are happening as we speak. Contact the BDD or IDES Mailbox as needed. </a:t>
            </a:r>
            <a:endParaRPr lang="en-US" sz="24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8515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887373"/>
            <a:ext cx="8646886" cy="5170646"/>
          </a:xfrm>
          <a:prstGeom prst="rect">
            <a:avLst/>
          </a:prstGeom>
        </p:spPr>
        <p:txBody>
          <a:bodyPr wrap="square">
            <a:spAutoFit/>
          </a:bodyPr>
          <a:lstStyle/>
          <a:p>
            <a:pPr marL="342900" indent="-342900">
              <a:buFont typeface="Wingdings" panose="05000000000000000000" pitchFamily="2" charset="2"/>
              <a:buChar char="Ø"/>
              <a:tabLst>
                <a:tab pos="0" algn="l"/>
              </a:tabLst>
            </a:pPr>
            <a:r>
              <a:rPr lang="en-US" sz="2000" dirty="0">
                <a:latin typeface="Arial" panose="020B0604020202020204" pitchFamily="34" charset="0"/>
                <a:ea typeface="Times New Roman" panose="02020603050405020304" pitchFamily="18" charset="0"/>
              </a:rPr>
              <a:t>Information about QTC/VES resuming exams at certain locations has been distributed, but not </a:t>
            </a:r>
            <a:r>
              <a:rPr lang="en-US" sz="2000" u="sng" dirty="0">
                <a:latin typeface="Arial" panose="020B0604020202020204" pitchFamily="34" charset="0"/>
                <a:ea typeface="Times New Roman" panose="02020603050405020304" pitchFamily="18" charset="0"/>
              </a:rPr>
              <a:t>all</a:t>
            </a:r>
            <a:r>
              <a:rPr lang="en-US" sz="2000" dirty="0">
                <a:latin typeface="Arial" panose="020B0604020202020204" pitchFamily="34" charset="0"/>
                <a:ea typeface="Times New Roman" panose="02020603050405020304" pitchFamily="18" charset="0"/>
              </a:rPr>
              <a:t> exams are being scheduled/conducted at this time. Any in-person exam that requires the removal of Personal Protection Equipment (PPE) is not being scheduled/conducted until further notice. Once the PPE restriction is lifted, those exams will be scheduled/completed </a:t>
            </a:r>
            <a:endParaRPr lang="en-US" sz="3200" b="1" u="sng" dirty="0">
              <a:latin typeface="Arial" panose="020B0604020202020204" pitchFamily="34" charset="0"/>
              <a:ea typeface="Times New Roman" panose="02020603050405020304" pitchFamily="18" charset="0"/>
            </a:endParaRPr>
          </a:p>
          <a:p>
            <a:pPr>
              <a:tabLst>
                <a:tab pos="0" algn="l"/>
              </a:tabLst>
            </a:pPr>
            <a:r>
              <a:rPr lang="en-US" sz="2000" dirty="0">
                <a:solidFill>
                  <a:srgbClr val="1F497D"/>
                </a:solidFill>
                <a:latin typeface="Arial" panose="020B0604020202020204" pitchFamily="34" charset="0"/>
                <a:ea typeface="Times New Roman" panose="02020603050405020304" pitchFamily="18" charset="0"/>
              </a:rPr>
              <a:t> </a:t>
            </a:r>
            <a:endParaRPr lang="en-US" sz="3200" b="1" u="sng" dirty="0">
              <a:solidFill>
                <a:srgbClr val="1F497D"/>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Calibri" panose="020F0502020204030204" pitchFamily="34" charset="0"/>
              </a:rPr>
              <a:t>The Medical Disability Exam (MDE) Program Integration Office (PIO) has established three Phases in which the contractors are conducting in-person exams</a:t>
            </a:r>
          </a:p>
          <a:p>
            <a:r>
              <a:rPr lang="en-US" sz="2000" dirty="0">
                <a:solidFill>
                  <a:srgbClr val="000000"/>
                </a:solidFill>
                <a:latin typeface="Arial" panose="020B0604020202020204" pitchFamily="34" charset="0"/>
                <a:ea typeface="Calibri" panose="020F0502020204030204" pitchFamily="34" charset="0"/>
              </a:rPr>
              <a:t> </a:t>
            </a:r>
          </a:p>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rPr>
              <a:t>All open areas are in Phase 1   </a:t>
            </a:r>
            <a:endParaRPr lang="en-US" sz="2000" dirty="0">
              <a:solidFill>
                <a:srgbClr val="000000"/>
              </a:solidFill>
              <a:latin typeface="Times New Roman" panose="02020603050405020304" pitchFamily="18" charset="0"/>
              <a:ea typeface="Times New Roman" panose="02020603050405020304" pitchFamily="18" charset="0"/>
            </a:endParaRPr>
          </a:p>
          <a:p>
            <a:pPr marL="800100" lvl="1" indent="-342900">
              <a:buFont typeface="Arial" panose="020B0604020202020204" pitchFamily="34" charset="0"/>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Phase 1 – Out-patient C&amp;P examinations can be completed that do not require the removal of PPE.</a:t>
            </a:r>
            <a:endPar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Phase 2 – Out-patient and in-patient C&amp;P examinations can be completed that do not require the removal of PPE</a:t>
            </a:r>
            <a:endPar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Phase 3 – All C&amp;P examinations can be completed</a:t>
            </a:r>
            <a:endParaRPr lang="en-US" sz="20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76200" y="2655"/>
            <a:ext cx="8951686" cy="523220"/>
          </a:xfrm>
          <a:prstGeom prst="rect">
            <a:avLst/>
          </a:prstGeom>
        </p:spPr>
        <p:txBody>
          <a:bodyPr wrap="square">
            <a:spAutoFit/>
          </a:bodyPr>
          <a:lstStyle/>
          <a:p>
            <a:pPr algn="ctr"/>
            <a:r>
              <a:rPr lang="en-US" sz="2800" b="1" dirty="0">
                <a:solidFill>
                  <a:schemeClr val="bg1"/>
                </a:solidFill>
                <a:latin typeface="+mj-lt"/>
              </a:rPr>
              <a:t>Exam Resumption by QTC/VES and the Limitations (1 of 2) </a:t>
            </a:r>
          </a:p>
        </p:txBody>
      </p:sp>
    </p:spTree>
    <p:extLst>
      <p:ext uri="{BB962C8B-B14F-4D97-AF65-F5344CB8AC3E}">
        <p14:creationId xmlns:p14="http://schemas.microsoft.com/office/powerpoint/2010/main" val="723350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962561"/>
            <a:ext cx="8646886" cy="4524315"/>
          </a:xfrm>
          <a:prstGeom prst="rect">
            <a:avLst/>
          </a:prstGeom>
        </p:spPr>
        <p:txBody>
          <a:bodyPr wrap="square">
            <a:spAutoFit/>
          </a:bodyPr>
          <a:lstStyle/>
          <a:p>
            <a:pPr marL="285750" indent="-28575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 Please keep in mind that this information is subject to change since MDE PIO is following CDC and State/Local guidelines to ensure the safety of the SMs and the staff conducting in-person exams</a:t>
            </a:r>
          </a:p>
          <a:p>
            <a:pPr marL="285750" indent="-285750">
              <a:buFont typeface="Wingdings" panose="05000000000000000000" pitchFamily="2" charset="2"/>
              <a:buChar char="Ø"/>
            </a:pPr>
            <a:endParaRPr lang="en-US" sz="2400" dirty="0">
              <a:solidFill>
                <a:srgbClr val="000000"/>
              </a:solidFill>
              <a:latin typeface="Arial" panose="020B0604020202020204" pitchFamily="34" charset="0"/>
              <a:ea typeface="Calibri" panose="020F0502020204030204" pitchFamily="34" charset="0"/>
            </a:endParaRPr>
          </a:p>
          <a:p>
            <a:pPr marL="285750" indent="-28575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 </a:t>
            </a:r>
            <a:r>
              <a:rPr lang="en-US" sz="2400" dirty="0">
                <a:solidFill>
                  <a:srgbClr val="000000"/>
                </a:solidFill>
                <a:latin typeface="Arial" panose="020B0604020202020204" pitchFamily="34" charset="0"/>
                <a:ea typeface="Calibri" panose="020F0502020204030204" pitchFamily="34" charset="0"/>
                <a:hlinkClick r:id="rId2"/>
              </a:rPr>
              <a:t>https://benefits.va.gov/compensation/claimexam.asp</a:t>
            </a:r>
            <a:r>
              <a:rPr lang="en-US" sz="2400" dirty="0">
                <a:solidFill>
                  <a:srgbClr val="000000"/>
                </a:solidFill>
                <a:latin typeface="Arial" panose="020B0604020202020204" pitchFamily="34" charset="0"/>
                <a:ea typeface="Calibri" panose="020F0502020204030204" pitchFamily="34" charset="0"/>
              </a:rPr>
              <a:t> can be used to track if exams have resumed in an area. Enter the zip code and it provides a status of that location </a:t>
            </a:r>
          </a:p>
          <a:p>
            <a:pPr marL="285750" indent="-285750">
              <a:buFont typeface="Wingdings" panose="05000000000000000000" pitchFamily="2" charset="2"/>
              <a:buChar char="Ø"/>
            </a:pPr>
            <a:endParaRPr lang="en-US" sz="2400" dirty="0">
              <a:solidFill>
                <a:srgbClr val="000000"/>
              </a:solidFill>
              <a:latin typeface="Arial" panose="020B0604020202020204" pitchFamily="34" charset="0"/>
              <a:ea typeface="Calibri" panose="020F0502020204030204" pitchFamily="34" charset="0"/>
            </a:endParaRPr>
          </a:p>
          <a:p>
            <a:pPr>
              <a:tabLst>
                <a:tab pos="0" algn="l"/>
              </a:tabLst>
            </a:pPr>
            <a:r>
              <a:rPr lang="en-US" sz="2400" u="sng" dirty="0">
                <a:latin typeface="Arial" panose="020B0604020202020204" pitchFamily="34" charset="0"/>
                <a:ea typeface="Times New Roman" panose="02020603050405020304" pitchFamily="18" charset="0"/>
              </a:rPr>
              <a:t>Reminder:</a:t>
            </a:r>
            <a:r>
              <a:rPr lang="en-US" sz="2400" b="1" dirty="0">
                <a:latin typeface="Arial" panose="020B0604020202020204" pitchFamily="34" charset="0"/>
                <a:ea typeface="Times New Roman" panose="02020603050405020304" pitchFamily="18" charset="0"/>
              </a:rPr>
              <a:t> All BDD/IDES exams are still to be ordered through QTC/VES. VHA will not be used. This guidance has not changed.</a:t>
            </a:r>
            <a:endParaRPr lang="en-US" sz="28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76200" y="2655"/>
            <a:ext cx="8951686" cy="523220"/>
          </a:xfrm>
          <a:prstGeom prst="rect">
            <a:avLst/>
          </a:prstGeom>
        </p:spPr>
        <p:txBody>
          <a:bodyPr wrap="square">
            <a:spAutoFit/>
          </a:bodyPr>
          <a:lstStyle/>
          <a:p>
            <a:pPr algn="ctr"/>
            <a:r>
              <a:rPr lang="en-US" sz="2800" b="1" dirty="0">
                <a:solidFill>
                  <a:schemeClr val="bg1"/>
                </a:solidFill>
                <a:latin typeface="+mj-lt"/>
              </a:rPr>
              <a:t>Exam Resumption by QTC/VES and the Limitations (2 of 2) </a:t>
            </a:r>
          </a:p>
        </p:txBody>
      </p:sp>
    </p:spTree>
    <p:extLst>
      <p:ext uri="{BB962C8B-B14F-4D97-AF65-F5344CB8AC3E}">
        <p14:creationId xmlns:p14="http://schemas.microsoft.com/office/powerpoint/2010/main" val="1469852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MS ????"/>
                <a:cs typeface="Arial" panose="020B0604020202020204" pitchFamily="34" charset="0"/>
              </a:rPr>
              <a:t>General Topics for Discussion</a:t>
            </a:r>
            <a:endPar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196228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788075"/>
            <a:ext cx="8799285" cy="4647426"/>
          </a:xfrm>
          <a:prstGeom prst="rect">
            <a:avLst/>
          </a:prstGeom>
        </p:spPr>
        <p:txBody>
          <a:bodyPr wrap="square">
            <a:spAutoFit/>
          </a:bodyPr>
          <a:lstStyle/>
          <a:p>
            <a:pPr marL="342900" indent="-342900">
              <a:buFont typeface="Wingdings" panose="05000000000000000000" pitchFamily="2" charset="2"/>
              <a:buChar char="Ø"/>
              <a:tabLst>
                <a:tab pos="0" algn="l"/>
              </a:tabLst>
            </a:pPr>
            <a:r>
              <a:rPr lang="en-US" sz="2400" dirty="0">
                <a:latin typeface="Arial" panose="020B0604020202020204" pitchFamily="34" charset="0"/>
                <a:ea typeface="Times New Roman" panose="02020603050405020304" pitchFamily="18" charset="0"/>
              </a:rPr>
              <a:t>The Office of Field Operations (OFO) sent an email on June 10, 2020 with “Subject: Claims Folder Shipping Guidance” providing information on a new scanning vendor. All claims folders will now be shipped to:</a:t>
            </a:r>
          </a:p>
          <a:p>
            <a:pPr marL="342900" indent="-342900">
              <a:buFont typeface="Wingdings" panose="05000000000000000000" pitchFamily="2" charset="2"/>
              <a:buChar char="Ø"/>
              <a:tabLst>
                <a:tab pos="0" algn="l"/>
              </a:tabLst>
            </a:pPr>
            <a:endParaRPr lang="en-US" sz="2400" dirty="0">
              <a:latin typeface="Arial" panose="020B0604020202020204" pitchFamily="34" charset="0"/>
              <a:ea typeface="Times New Roman" panose="02020603050405020304" pitchFamily="18" charset="0"/>
            </a:endParaRPr>
          </a:p>
          <a:p>
            <a:pPr lvl="1">
              <a:tabLst>
                <a:tab pos="0" algn="l"/>
              </a:tabLst>
            </a:pPr>
            <a:r>
              <a:rPr lang="en-US" sz="2000" dirty="0">
                <a:latin typeface="Arial" panose="020B0604020202020204" pitchFamily="34" charset="0"/>
                <a:ea typeface="Times New Roman" panose="02020603050405020304" pitchFamily="18" charset="0"/>
              </a:rPr>
              <a:t>Exela Technologies</a:t>
            </a:r>
          </a:p>
          <a:p>
            <a:pPr lvl="1">
              <a:tabLst>
                <a:tab pos="0" algn="l"/>
              </a:tabLst>
            </a:pPr>
            <a:r>
              <a:rPr lang="en-US" sz="2000" dirty="0">
                <a:latin typeface="Arial" panose="020B0604020202020204" pitchFamily="34" charset="0"/>
                <a:ea typeface="Times New Roman" panose="02020603050405020304" pitchFamily="18" charset="0"/>
              </a:rPr>
              <a:t>C/O Clarissa Hubbard </a:t>
            </a:r>
          </a:p>
          <a:p>
            <a:pPr lvl="1">
              <a:tabLst>
                <a:tab pos="0" algn="l"/>
              </a:tabLst>
            </a:pPr>
            <a:r>
              <a:rPr lang="en-US" sz="2000" dirty="0">
                <a:latin typeface="Arial" panose="020B0604020202020204" pitchFamily="34" charset="0"/>
                <a:ea typeface="Times New Roman" panose="02020603050405020304" pitchFamily="18" charset="0"/>
              </a:rPr>
              <a:t>30 Industrial Park Rd</a:t>
            </a:r>
          </a:p>
          <a:p>
            <a:pPr lvl="1">
              <a:tabLst>
                <a:tab pos="0" algn="l"/>
              </a:tabLst>
            </a:pPr>
            <a:r>
              <a:rPr lang="en-US" sz="2000" dirty="0">
                <a:latin typeface="Arial" panose="020B0604020202020204" pitchFamily="34" charset="0"/>
                <a:ea typeface="Times New Roman" panose="02020603050405020304" pitchFamily="18" charset="0"/>
              </a:rPr>
              <a:t>Mt. Vernon, KY 40456</a:t>
            </a:r>
          </a:p>
          <a:p>
            <a:pPr marL="342900" indent="-342900">
              <a:buFont typeface="Wingdings" panose="05000000000000000000" pitchFamily="2" charset="2"/>
              <a:buChar char="Ø"/>
              <a:tabLst>
                <a:tab pos="0" algn="l"/>
              </a:tabLst>
            </a:pPr>
            <a:endParaRPr lang="en-US" sz="2400" dirty="0">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tabLst>
                <a:tab pos="0" algn="l"/>
              </a:tabLst>
            </a:pPr>
            <a:r>
              <a:rPr lang="en-US" sz="2400" dirty="0">
                <a:latin typeface="Arial" panose="020B0604020202020204" pitchFamily="34" charset="0"/>
                <a:ea typeface="Times New Roman" panose="02020603050405020304" pitchFamily="18" charset="0"/>
              </a:rPr>
              <a:t>Additional training will be scheduled for all impacted business lines at a later date, as users will be transitioning to a new shipping portal</a:t>
            </a:r>
            <a:endParaRPr kumimoji="0" lang="en-US" sz="24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24825"/>
            <a:ext cx="9144000" cy="584775"/>
          </a:xfrm>
          <a:prstGeom prst="rect">
            <a:avLst/>
          </a:prstGeom>
        </p:spPr>
        <p:txBody>
          <a:bodyPr wrap="square">
            <a:spAutoFit/>
          </a:bodyPr>
          <a:lstStyle/>
          <a:p>
            <a:pPr lvl="0" algn="ctr"/>
            <a:r>
              <a:rPr lang="en-US" sz="3200" b="1" dirty="0">
                <a:solidFill>
                  <a:prstClr val="white"/>
                </a:solidFill>
                <a:latin typeface="+mj-lt"/>
              </a:rPr>
              <a:t>New Vendor for Scanning of Claims Folders</a:t>
            </a:r>
            <a:endParaRPr kumimoji="0" lang="en-US" sz="3200" b="1" i="0" u="none" strike="noStrike" kern="1200" cap="none" spc="0" normalizeH="0" baseline="0" noProof="0" dirty="0">
              <a:ln>
                <a:noFill/>
              </a:ln>
              <a:solidFill>
                <a:prstClr val="white"/>
              </a:solidFill>
              <a:effectLst/>
              <a:uLnTx/>
              <a:uFillTx/>
              <a:latin typeface="+mj-lt"/>
              <a:ea typeface="+mn-ea"/>
              <a:cs typeface="+mn-cs"/>
            </a:endParaRPr>
          </a:p>
        </p:txBody>
      </p:sp>
    </p:spTree>
    <p:extLst>
      <p:ext uri="{BB962C8B-B14F-4D97-AF65-F5344CB8AC3E}">
        <p14:creationId xmlns:p14="http://schemas.microsoft.com/office/powerpoint/2010/main" val="632364218"/>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2.xml><?xml version="1.0" encoding="utf-8"?>
<ds:datastoreItem xmlns:ds="http://schemas.openxmlformats.org/officeDocument/2006/customXml" ds:itemID="{C993FA49-FC48-493C-94A2-B5BE0B839CF0}">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12286</TotalTime>
  <Words>2200</Words>
  <Application>Microsoft Office PowerPoint</Application>
  <PresentationFormat>On-screen Show (4:3)</PresentationFormat>
  <Paragraphs>206</Paragraphs>
  <Slides>26</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26</vt:i4>
      </vt:variant>
    </vt:vector>
  </HeadingPairs>
  <TitlesOfParts>
    <vt:vector size="35" baseType="lpstr">
      <vt:lpstr>Arial</vt:lpstr>
      <vt:lpstr>Calibri</vt:lpstr>
      <vt:lpstr>Myriad Pro</vt:lpstr>
      <vt:lpstr>Symbol</vt:lpstr>
      <vt:lpstr>Times New Roman</vt:lpstr>
      <vt:lpstr>Wingdings</vt:lpstr>
      <vt:lpstr>10_Office Theme</vt:lpstr>
      <vt:lpstr>1_Custom Design</vt:lpstr>
      <vt:lpstr>Custom Design</vt:lpstr>
      <vt:lpstr>PowerPoint Presentation</vt:lpstr>
      <vt:lpstr>Agenda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Current IDES Program Timeliness </vt:lpstr>
      <vt:lpstr>PowerPoint Presentation</vt:lpstr>
      <vt:lpstr>VTA v.2.4.8</vt:lpstr>
      <vt:lpstr>PowerPoint Presentation</vt:lpstr>
      <vt:lpstr>Pre-Discharge Corporate Mailbox </vt:lpstr>
      <vt:lpstr>Tracked Item for Service Verification</vt:lpstr>
      <vt:lpstr>BDD Partial In-Service Ratings (1 of 3)</vt:lpstr>
      <vt:lpstr>BDD Partial In-Service Ratings (2 of 3) </vt:lpstr>
      <vt:lpstr>BDD Partial In-Service Ratings (3 of 3) </vt:lpstr>
      <vt:lpstr>Health Assessment (SHA)  or General Medical Exam </vt:lpstr>
      <vt:lpstr>Current Program Timeliness</vt:lpstr>
      <vt:lpstr>Miscellaneous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July 2020 IDES and BDD Call Slides</dc:title>
  <dc:creator>Department of Veterans Affairs, Veterans Benefits Administration, Compensation Service, STAFF</dc:creator>
  <cp:lastModifiedBy>Kathy Poole</cp:lastModifiedBy>
  <cp:revision>255</cp:revision>
  <cp:lastPrinted>2018-01-09T18:11:21Z</cp:lastPrinted>
  <dcterms:created xsi:type="dcterms:W3CDTF">2017-12-21T16:13:31Z</dcterms:created>
  <dcterms:modified xsi:type="dcterms:W3CDTF">2020-07-16T12:56:35Z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