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8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02" r:id="rId2"/>
    <p:sldId id="347" r:id="rId3"/>
    <p:sldId id="364" r:id="rId4"/>
    <p:sldId id="365" r:id="rId5"/>
    <p:sldId id="355" r:id="rId6"/>
    <p:sldId id="359" r:id="rId7"/>
    <p:sldId id="395" r:id="rId8"/>
    <p:sldId id="369" r:id="rId9"/>
    <p:sldId id="352" r:id="rId10"/>
    <p:sldId id="354" r:id="rId11"/>
    <p:sldId id="368" r:id="rId12"/>
    <p:sldId id="370" r:id="rId13"/>
    <p:sldId id="371" r:id="rId14"/>
    <p:sldId id="366" r:id="rId15"/>
    <p:sldId id="353" r:id="rId16"/>
    <p:sldId id="367" r:id="rId17"/>
    <p:sldId id="372" r:id="rId18"/>
    <p:sldId id="351" r:id="rId19"/>
    <p:sldId id="303" r:id="rId20"/>
    <p:sldId id="350" r:id="rId21"/>
    <p:sldId id="279" r:id="rId22"/>
    <p:sldId id="394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5B04A1-E424-4DD4-A108-5839BBE46016}">
          <p14:sldIdLst>
            <p14:sldId id="302"/>
            <p14:sldId id="347"/>
            <p14:sldId id="364"/>
          </p14:sldIdLst>
        </p14:section>
        <p14:section name="DRO Quality Reviews: ASPEN to QMS" id="{A446BCD1-5AF2-40A6-B0E6-E073C4BA292C}">
          <p14:sldIdLst>
            <p14:sldId id="365"/>
            <p14:sldId id="355"/>
            <p14:sldId id="359"/>
            <p14:sldId id="395"/>
          </p14:sldIdLst>
        </p14:section>
        <p14:section name="Access QMS" id="{29D3300B-16EF-4E89-AA2A-99ADDD3FD4B4}">
          <p14:sldIdLst>
            <p14:sldId id="369"/>
            <p14:sldId id="352"/>
            <p14:sldId id="354"/>
            <p14:sldId id="368"/>
            <p14:sldId id="370"/>
            <p14:sldId id="371"/>
          </p14:sldIdLst>
        </p14:section>
        <p14:section name="QMS Error Notification" id="{58E8C138-4FB1-406E-A257-A37ED2D3FA03}">
          <p14:sldIdLst>
            <p14:sldId id="366"/>
            <p14:sldId id="353"/>
          </p14:sldIdLst>
        </p14:section>
        <p14:section name="QMS Error Correction" id="{276A00A2-E0D3-408E-B280-0A8809F59C42}">
          <p14:sldIdLst>
            <p14:sldId id="367"/>
            <p14:sldId id="372"/>
            <p14:sldId id="351"/>
            <p14:sldId id="303"/>
            <p14:sldId id="350"/>
            <p14:sldId id="279"/>
            <p14:sldId id="3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nnifer Williams" initials="JDW" lastIdx="13" clrIdx="0">
    <p:extLst>
      <p:ext uri="{19B8F6BF-5375-455C-9EA6-DF929625EA0E}">
        <p15:presenceInfo xmlns:p15="http://schemas.microsoft.com/office/powerpoint/2012/main" userId="Jennifer Williams" providerId="None"/>
      </p:ext>
    </p:extLst>
  </p:cmAuthor>
  <p:cmAuthor id="2" name="Kondrak, Chelsey, VBAWASH" initials="KCV" lastIdx="38" clrIdx="1">
    <p:extLst>
      <p:ext uri="{19B8F6BF-5375-455C-9EA6-DF929625EA0E}">
        <p15:presenceInfo xmlns:p15="http://schemas.microsoft.com/office/powerpoint/2012/main" userId="S-1-5-21-1409082233-764733703-682003330-472082" providerId="AD"/>
      </p:ext>
    </p:extLst>
  </p:cmAuthor>
  <p:cmAuthor id="3" name="Kennell, Jon, VBABALT\ACAD" initials="KJV" lastIdx="9" clrIdx="2">
    <p:extLst>
      <p:ext uri="{19B8F6BF-5375-455C-9EA6-DF929625EA0E}">
        <p15:presenceInfo xmlns:p15="http://schemas.microsoft.com/office/powerpoint/2012/main" userId="S-1-5-21-1409082233-764733703-682003330-4781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56"/>
    <a:srgbClr val="5D7B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7904" autoAdjust="0"/>
  </p:normalViewPr>
  <p:slideViewPr>
    <p:cSldViewPr snapToGrid="0">
      <p:cViewPr varScale="1">
        <p:scale>
          <a:sx n="58" d="100"/>
          <a:sy n="58" d="100"/>
        </p:scale>
        <p:origin x="16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03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9E975C0-C458-45F1-A03C-E826BA3989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F8A5C-9D3B-4699-889C-13AF27DE9D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B550D5-3064-4B35-9B20-FE4E0F859721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F78F6-E6B1-48B5-B4AD-A4D1911F16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8BF3F-EFA3-4803-A2A9-9E6C0F5AEA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B2E0F6-EA46-4FA0-899E-3683BB7A69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86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BF7689-9446-46DC-863F-6232E9EFF4BC}" type="datetimeFigureOut">
              <a:rPr lang="en-US" smtClean="0"/>
              <a:t>7/8/2020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5C6998-EDEF-4A05-9E82-FF9216FA35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31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892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Click on the icon at the top right corner of the screen to switch from the Salesforce Lightning view to Salesforce Classic view.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340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Instructor Notes: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Select “QMS” from the drop-down menu at the top right of the screen.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642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Instructor Notes: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VA emblem at the top left corner of the screen confirms you are logged into the Salesforce Classic platform.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QMS displays at the top right of the screen.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279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835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Instructor Notes: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Upon receipt of a quality review error cited in the Quality Management System (QMS), the Decision Review Officer (DRO) will receive an email notification that includes a hyperlink to the “Error Correction Detail” page of the cited error.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Email notification of an error is also sent to the employee’s Coach.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Each error on a review will receive its own email notification.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two errors are called for one review, there will be two notification emails.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Allowed Time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Displays the number of business days, after the initial notification date, the employee is allotted to make a decision on the error correction.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employee has the option to agree or disagree with the error, and he/she can submit a request for reconsideration on the cited error.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content of the email does not contain all of the details related to an individual cited error from a quality review.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Employees should rely on the “Error Correction Detail” page for full details of the cited error.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457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631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Instructor Notes: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“Error Correction Detail” page is a universal page for all quality review components.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page is used by the employees, Management, and national Quality Assurance.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DROs will use the “Accept Error Correction” and “Initiate Recon” buttons on this page.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“Error Correction Detail” page is the location in QMS where the DRO will indicate if they agree or disagree with the error cited.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employee agrees with the cited error, he/she will click “Accept Error Correction.”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the employee disagrees with the error, he/she can click “Initiate Recon” to submit a reconsideration request.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7682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Instructor Notes: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the “Error Correction Detail” page in QMS, employees can see the Error Name, Related Question, Error Description and any Error Comments.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014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116205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defTabSz="931774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31774"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DRO can accept the error and correct the error independent of one another or simultaneously.  </a:t>
            </a:r>
          </a:p>
          <a:p>
            <a:pPr marL="628650" lvl="1" indent="-171450" defTabSz="931774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employee should select “Error Accepted” when he/she agrees to the cited error and correction is needed but pending.</a:t>
            </a:r>
          </a:p>
          <a:p>
            <a:pPr marL="628650" lvl="1" indent="-171450" defTabSz="931774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employee should select “Error Accepted” and “Error Corrected” when he/she agrees to the cited error and corrective action has been taken.</a:t>
            </a: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DRO is required to provide a comment.  </a:t>
            </a: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 should include the action required and completed, as well as the employee’s action plan and when he/she corrected the error.  </a:t>
            </a: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B7F25E6-CD0E-43BB-8351-BA9F9A07464B}" type="slidenum">
              <a:rPr lang="en-US" altLang="en-US" sz="1200"/>
              <a:pPr eaLnBrk="1" hangingPunct="1">
                <a:defRPr/>
              </a:pPr>
              <a:t>19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607993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116205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defTabSz="931774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31774"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DRO disagrees with the error cited and chooses to submit a reconsideration request, he/she should provide their narrative in the Comments text box.  </a:t>
            </a:r>
          </a:p>
          <a:p>
            <a:pPr defTabSz="931774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31774"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recommended that employees include the following information with the reconsideration request:</a:t>
            </a:r>
          </a:p>
          <a:p>
            <a:pPr marL="628650" lvl="1" indent="-171450" defTabSz="931774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disagreeing with cited error</a:t>
            </a:r>
          </a:p>
          <a:p>
            <a:pPr marL="628650" lvl="1" indent="-171450" defTabSz="931774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Reason(s) for disagreeing with the cited error</a:t>
            </a:r>
          </a:p>
          <a:p>
            <a:pPr marL="628650" lvl="1" indent="-171450" defTabSz="931774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 to support the reason(s) for disagreeing with the cited error</a:t>
            </a: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Upon submission of the reconsideration request narrative, the error will automatically route to the QRT Coach for local processing of the reconsideration decision.</a:t>
            </a: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931774">
              <a:buFont typeface="Arial" panose="020B0604020202020204" pitchFamily="34" charset="0"/>
              <a:buNone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employee is responsible for managing and monitoring the error correction until the error correction has been resolved.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B7F25E6-CD0E-43BB-8351-BA9F9A07464B}" type="slidenum">
              <a:rPr lang="en-US" altLang="en-US" sz="1200"/>
              <a:pPr eaLnBrk="1" hangingPunct="1">
                <a:defRPr/>
              </a:pPr>
              <a:t>20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03556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Instructor Notes:</a:t>
            </a:r>
          </a:p>
          <a:p>
            <a:pPr defTabSz="931774">
              <a:defRPr/>
            </a:pPr>
            <a:endParaRPr lang="en-US" sz="120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31774">
              <a:defRPr/>
            </a:pPr>
            <a:r>
              <a:rPr lang="en-US" sz="1200" u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end of this training, learners will be able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Recognize notification of an error correction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Access QMS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and understand information on the “Error Correction Detail” page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Understand the function of action commands on the “Error Correction Detail” page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and understand information on “My Error Correction Records”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845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endParaRPr lang="en-US" dirty="0"/>
          </a:p>
          <a:p>
            <a:r>
              <a:rPr lang="en-US" dirty="0"/>
              <a:t>As stated in the beginning of the training, the lesson objectives were to:</a:t>
            </a:r>
          </a:p>
          <a:p>
            <a:endParaRPr lang="en-US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Recognize notification of an error correction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Access QMS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Identify and understand information on the “Error Correction Detail” page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Understand the function of action commands on the “Error Correction Detail” page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Identify and understand information on “My Error Correction Records”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F56"/>
              </a:solidFill>
              <a:latin typeface="Myriad Pro"/>
            </a:endParaRPr>
          </a:p>
          <a:p>
            <a:pPr marL="0" indent="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We discussed each of these objectives through the following topics in each slide today: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DRO Quality Reviews: ASPEN to QMS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Benefits of DRO Quality Reviews in QMS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QMS Email Notification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How to Access QMS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QMS Employee Error Correction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QMS Employee Accepts/Corrects Error</a:t>
            </a:r>
          </a:p>
          <a:p>
            <a:pPr marL="171450" indent="-171450" defTabSz="4572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F56"/>
                </a:solidFill>
                <a:latin typeface="Myriad Pro"/>
              </a:rPr>
              <a:t>QMS Employee Initiates Reconsideration</a:t>
            </a:r>
            <a:endParaRPr lang="en-US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45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b="0" u="sng" dirty="0"/>
              <a:t>Instructor Notes:</a:t>
            </a:r>
          </a:p>
          <a:p>
            <a:pPr defTabSz="931774"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u="none" dirty="0"/>
              <a:t>An</a:t>
            </a:r>
            <a:r>
              <a:rPr lang="en-US" sz="1200" u="none" baseline="0" dirty="0"/>
              <a:t> assessment and satisfaction survey have been assigned to you in TMS. Completing both will allow you to receive credit for this training.</a:t>
            </a:r>
            <a:endParaRPr lang="en-US" sz="1200" u="none" dirty="0"/>
          </a:p>
          <a:p>
            <a:pPr defTabSz="931774"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E2DA0-8F57-44EE-B15D-28E5615A8A1F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921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i="1" u="none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  </a:t>
            </a:r>
          </a:p>
          <a:p>
            <a:pPr defTabSz="931774">
              <a:defRPr/>
            </a:pPr>
            <a:endParaRPr lang="en-US" sz="1200" i="1" u="none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Instructor 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QMS User Guide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M21-5, Chapter 3,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Decision Review Operations Center (DROC) Quality Review Team (QRT)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M21-4, Chapter 6,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Quality Review Team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05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116205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defTabSz="931774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31774"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reviews for Decision Review Officers (DROs) are currently conducted using the Automated Standardized Performance Elements Nationwide system, or ASPEN.</a:t>
            </a:r>
          </a:p>
          <a:p>
            <a:pPr defTabSz="931774">
              <a:defRPr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31774"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 utilization of ASPEN presents the following challenges:</a:t>
            </a:r>
          </a:p>
          <a:p>
            <a:pPr marL="457200" lvl="1" indent="0" defTabSz="931774">
              <a:buFont typeface="Arial" panose="020B0604020202020204" pitchFamily="34" charset="0"/>
              <a:buNone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reviews of employees are conducted in multiple systems, to include ASPEN and the Quality Management System (QMS)</a:t>
            </a:r>
          </a:p>
          <a:p>
            <a:pPr marL="457200" lvl="1" indent="0" defTabSz="931774">
              <a:buFont typeface="Arial" panose="020B0604020202020204" pitchFamily="34" charset="0"/>
              <a:buNone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single database of quality information</a:t>
            </a:r>
          </a:p>
          <a:p>
            <a:pPr marL="457200" lvl="1" indent="0" defTabSz="931774">
              <a:buFont typeface="Arial" panose="020B0604020202020204" pitchFamily="34" charset="0"/>
              <a:buNone/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Extensive programming changes required to modify quality review checklists and the reporting process</a:t>
            </a:r>
          </a:p>
          <a:p>
            <a:pPr marL="457200" marR="0" lvl="1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 were made to the Quality Management System (QMS) that allows for a smooth transition for all DROs from ASPEN to QMS.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B7F25E6-CD0E-43BB-8351-BA9F9A07464B}" type="slidenum">
              <a:rPr lang="en-US" altLang="en-US" sz="1200"/>
              <a:pPr eaLnBrk="1" hangingPunct="1">
                <a:defRPr/>
              </a:pPr>
              <a:t>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053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17550" y="1162050"/>
            <a:ext cx="5575300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1435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marL="514350" indent="-457200"/>
            <a:endParaRPr lang="en-US" alt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457200"/>
            <a:r>
              <a:rPr lang="en-US" alt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Review Team (QRT) personnel are trained and comfortable with conducting quality reviews in QMS.</a:t>
            </a:r>
          </a:p>
          <a:p>
            <a:pPr marL="514350" indent="-457200"/>
            <a:endParaRPr lang="en-US" alt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Conducting DRO quality reviews in QMS allows for the elimination of ASPEN as a system Rating Quality Review Specialists (RQRS) are required to use, thereby allowing RQRS to operate in one quality system instead of two systems.</a:t>
            </a:r>
          </a:p>
          <a:p>
            <a:pPr marL="51435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addition, conducting DRO quality reviews in QMS allows for improvement to the quality review process and enhanced analysis of quality-related data.  </a:t>
            </a:r>
          </a:p>
          <a:p>
            <a:pPr marL="914400" lvl="1" indent="-457200"/>
            <a:endParaRPr lang="en-US" altLang="en-US" sz="26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914400" lvl="1" indent="-457200"/>
            <a:r>
              <a:rPr lang="en-US" altLang="en-US" sz="2600" dirty="0">
                <a:solidFill>
                  <a:srgbClr val="002060"/>
                </a:solidFill>
                <a:cs typeface="Times New Roman" panose="02020603050405020304" pitchFamily="18" charset="0"/>
              </a:rPr>
              <a:t>All quality review information available in </a:t>
            </a:r>
            <a:r>
              <a:rPr lang="en-US" altLang="en-US" sz="2600" b="1" dirty="0">
                <a:solidFill>
                  <a:srgbClr val="002060"/>
                </a:solidFill>
                <a:cs typeface="Times New Roman" panose="02020603050405020304" pitchFamily="18" charset="0"/>
              </a:rPr>
              <a:t>one database for analysis</a:t>
            </a:r>
          </a:p>
          <a:p>
            <a:pPr marL="914400" lvl="1" indent="-457200"/>
            <a:r>
              <a:rPr lang="en-US" altLang="en-US" sz="2600" dirty="0">
                <a:solidFill>
                  <a:srgbClr val="002060"/>
                </a:solidFill>
                <a:cs typeface="Times New Roman" panose="02020603050405020304" pitchFamily="18" charset="0"/>
              </a:rPr>
              <a:t>Enhanced and consistent data tracking and reporting</a:t>
            </a:r>
          </a:p>
          <a:p>
            <a:pPr marL="914400" lvl="1" indent="-457200"/>
            <a:r>
              <a:rPr lang="en-US" altLang="en-US" sz="2600" dirty="0">
                <a:solidFill>
                  <a:srgbClr val="002060"/>
                </a:solidFill>
                <a:cs typeface="Times New Roman" panose="02020603050405020304" pitchFamily="18" charset="0"/>
              </a:rPr>
              <a:t>Automated notification and tracking of errors</a:t>
            </a:r>
          </a:p>
          <a:p>
            <a:pPr marL="51435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457200"/>
            <a:endParaRPr lang="en-US" altLang="en-US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B7F25E6-CD0E-43BB-8351-BA9F9A07464B}" type="slidenum">
              <a:rPr lang="en-US" altLang="en-US" sz="1200"/>
              <a:pPr eaLnBrk="1" hangingPunct="1">
                <a:defRPr/>
              </a:pPr>
              <a:t>6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498285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DROs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Will use QMS to review quality errors, submit rebuttals, and log corrective actions</a:t>
            </a:r>
          </a:p>
          <a:p>
            <a:endParaRPr lang="en-US" sz="800" dirty="0"/>
          </a:p>
          <a:p>
            <a:r>
              <a:rPr lang="en-US" b="1" dirty="0"/>
              <a:t>RQRS</a:t>
            </a:r>
            <a:r>
              <a:rPr lang="en-US" dirty="0"/>
              <a:t> – Will continue to conduct quality reviews in QMS to now include all quality reviews for DROs</a:t>
            </a:r>
          </a:p>
          <a:p>
            <a:endParaRPr lang="en-US" sz="800" dirty="0"/>
          </a:p>
          <a:p>
            <a:r>
              <a:rPr lang="en-US" b="1" dirty="0"/>
              <a:t>Supervisors</a:t>
            </a:r>
            <a:r>
              <a:rPr lang="en-US" dirty="0"/>
              <a:t> – Will now track DRO quality in QMS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77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96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defTabSz="931774">
              <a:defRPr/>
            </a:pPr>
            <a:endParaRPr lang="en-US" sz="1200" u="sng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defTabSz="931774">
              <a:defRPr/>
            </a:pPr>
            <a:r>
              <a:rPr lang="en-US" sz="1200" u="none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Employees must log into QMS every 90 days or your salesforce account will be deactivated. </a:t>
            </a:r>
          </a:p>
          <a:p>
            <a:pPr defTabSz="931774">
              <a:defRPr/>
            </a:pPr>
            <a:endParaRPr lang="en-US" sz="1200" u="sng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Employees can also access the “Error Correction Detail” page by logging into Salesforce and QMS.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The Single Sign-On method is used to access Salesforce.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Navigate to your Start menu, then VBAPPS and click Salesforce.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QMS is part of the Salesforce site.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872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sz="1200" u="sng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Instructor Notes: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QMS is only available in the Salesforce Classic platform at this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cloud icon at the top left corner of the screen identifies that you are logged into Salesforce Lightning platform.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C6998-EDEF-4A05-9E82-FF9216FA355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609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87725"/>
            <a:ext cx="10363200" cy="1470025"/>
          </a:xfrm>
        </p:spPr>
        <p:txBody>
          <a:bodyPr/>
          <a:lstStyle>
            <a:lvl1pPr>
              <a:defRPr b="1" i="1">
                <a:solidFill>
                  <a:srgbClr val="002F56"/>
                </a:solidFill>
                <a:latin typeface="Myriad Pro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27808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yriad Pro" panose="020B050303040302020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9250441" y="64002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z="1200" smtClean="0">
                <a:solidFill>
                  <a:prstClr val="white"/>
                </a:solidFill>
              </a:rPr>
              <a:pPr/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5018EC-B20E-440F-A94A-92EE545F4135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  <p:pic>
        <p:nvPicPr>
          <p:cNvPr id="6" name="Picture 5" descr="3. VA-PRIMARY-HORIZONTAL-WHITE-VECTOR2.png">
            <a:extLst>
              <a:ext uri="{FF2B5EF4-FFF2-40B4-BE49-F238E27FC236}">
                <a16:creationId xmlns:a16="http://schemas.microsoft.com/office/drawing/2014/main" id="{FF2DC24D-4AD4-454A-AAD5-AB72DD2F8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284" y="640600"/>
            <a:ext cx="7714998" cy="173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4525963"/>
          </a:xfrm>
        </p:spPr>
        <p:txBody>
          <a:bodyPr/>
          <a:lstStyle>
            <a:lvl1pPr>
              <a:defRPr>
                <a:solidFill>
                  <a:srgbClr val="002F56"/>
                </a:solidFill>
                <a:latin typeface="Myriad Pro" panose="020B0503030403020204"/>
              </a:defRPr>
            </a:lvl1pPr>
            <a:lvl2pPr>
              <a:defRPr>
                <a:solidFill>
                  <a:srgbClr val="002F56"/>
                </a:solidFill>
                <a:latin typeface="Myriad Pro" panose="020B0503030403020204"/>
              </a:defRPr>
            </a:lvl2pPr>
            <a:lvl3pPr>
              <a:defRPr>
                <a:solidFill>
                  <a:srgbClr val="002F56"/>
                </a:solidFill>
                <a:latin typeface="Myriad Pro" panose="020B0503030403020204"/>
              </a:defRPr>
            </a:lvl3pPr>
            <a:lvl4pPr>
              <a:defRPr>
                <a:solidFill>
                  <a:srgbClr val="002F56"/>
                </a:solidFill>
                <a:latin typeface="Myriad Pro" panose="020B0503030403020204"/>
              </a:defRPr>
            </a:lvl4pPr>
            <a:lvl5pPr>
              <a:defRPr>
                <a:solidFill>
                  <a:srgbClr val="002F56"/>
                </a:solidFill>
                <a:latin typeface="Myriad Pro" panose="020B0503030403020204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sz="4000" b="0" baseline="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CE14515-ED2E-48E7-B923-6FB66518398C}"/>
              </a:ext>
            </a:extLst>
          </p:cNvPr>
          <p:cNvSpPr txBox="1">
            <a:spLocks/>
          </p:cNvSpPr>
          <p:nvPr userDrawn="1"/>
        </p:nvSpPr>
        <p:spPr>
          <a:xfrm>
            <a:off x="9250441" y="640023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z="1200" smtClean="0">
                <a:solidFill>
                  <a:prstClr val="white"/>
                </a:solidFill>
              </a:rPr>
              <a:pPr/>
              <a:t>‹#›</a:t>
            </a:fld>
            <a:endParaRPr lang="en-US" sz="1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37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solidFill>
                  <a:srgbClr val="002F56"/>
                </a:solidFill>
                <a:latin typeface="Myriad Pro"/>
              </a:defRPr>
            </a:lvl1pPr>
            <a:lvl2pPr>
              <a:defRPr sz="2400">
                <a:solidFill>
                  <a:srgbClr val="002F56"/>
                </a:solidFill>
                <a:latin typeface="Myriad Pro"/>
              </a:defRPr>
            </a:lvl2pPr>
            <a:lvl3pPr>
              <a:defRPr sz="2000">
                <a:solidFill>
                  <a:srgbClr val="002F56"/>
                </a:solidFill>
                <a:latin typeface="Myriad Pro"/>
              </a:defRPr>
            </a:lvl3pPr>
            <a:lvl4pPr>
              <a:defRPr sz="1800">
                <a:solidFill>
                  <a:srgbClr val="002F56"/>
                </a:solidFill>
                <a:latin typeface="Myriad Pro"/>
              </a:defRPr>
            </a:lvl4pPr>
            <a:lvl5pPr>
              <a:defRPr sz="1800">
                <a:solidFill>
                  <a:srgbClr val="002F56"/>
                </a:solidFill>
                <a:latin typeface="Myriad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solidFill>
                  <a:srgbClr val="002F56"/>
                </a:solidFill>
                <a:latin typeface="Myriad Pro"/>
              </a:defRPr>
            </a:lvl1pPr>
            <a:lvl2pPr>
              <a:defRPr sz="2400">
                <a:solidFill>
                  <a:srgbClr val="002F56"/>
                </a:solidFill>
                <a:latin typeface="Myriad Pro"/>
              </a:defRPr>
            </a:lvl2pPr>
            <a:lvl3pPr>
              <a:defRPr sz="2000">
                <a:solidFill>
                  <a:srgbClr val="002F56"/>
                </a:solidFill>
                <a:latin typeface="Myriad Pro"/>
              </a:defRPr>
            </a:lvl3pPr>
            <a:lvl4pPr>
              <a:defRPr sz="1800">
                <a:solidFill>
                  <a:srgbClr val="002F56"/>
                </a:solidFill>
                <a:latin typeface="Myriad Pro"/>
              </a:defRPr>
            </a:lvl4pPr>
            <a:lvl5pPr>
              <a:defRPr sz="1800">
                <a:solidFill>
                  <a:srgbClr val="002F56"/>
                </a:solidFill>
                <a:latin typeface="Myriad Pro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2D5761-C086-4537-89FC-BCC73D16601A}"/>
              </a:ext>
            </a:extLst>
          </p:cNvPr>
          <p:cNvSpPr/>
          <p:nvPr userDrawn="1"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CB16B73-D11F-4C6E-BE90-F196503EC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-78062"/>
            <a:ext cx="12192000" cy="731520"/>
          </a:xfrm>
        </p:spPr>
        <p:txBody>
          <a:bodyPr>
            <a:normAutofit/>
          </a:bodyPr>
          <a:lstStyle>
            <a:lvl1pPr>
              <a:defRPr sz="4000" b="0" baseline="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B62D4C-E2D5-4C37-80FA-50DCE41513A5}"/>
              </a:ext>
            </a:extLst>
          </p:cNvPr>
          <p:cNvSpPr/>
          <p:nvPr userDrawn="1"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561693D-7A42-4C55-BED9-9B7047648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2" descr="C:\Users\vacoGrovem\AppData\Local\Microsoft\Windows\Temporary Internet Files\Content.Outlook\83QVOJUE\CHOOSE-VA-rev.png">
            <a:extLst>
              <a:ext uri="{FF2B5EF4-FFF2-40B4-BE49-F238E27FC236}">
                <a16:creationId xmlns:a16="http://schemas.microsoft.com/office/drawing/2014/main" id="{2C7FE6AB-BF05-4947-8671-2F77CC9A35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172200"/>
            <a:ext cx="271674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PPSeal.png">
            <a:extLst>
              <a:ext uri="{FF2B5EF4-FFF2-40B4-BE49-F238E27FC236}">
                <a16:creationId xmlns:a16="http://schemas.microsoft.com/office/drawing/2014/main" id="{4ABD0140-471C-4784-9B40-2297D8D44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6184206"/>
            <a:ext cx="3417455" cy="64170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CA1F2BE-7414-4EAA-96B0-B54A8F393A54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65204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F56"/>
                </a:solidFill>
                <a:latin typeface="Myriad Pro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solidFill>
                  <a:srgbClr val="002F56"/>
                </a:solidFill>
                <a:latin typeface="Myriad Pro"/>
              </a:defRPr>
            </a:lvl1pPr>
            <a:lvl2pPr>
              <a:defRPr sz="2000">
                <a:solidFill>
                  <a:srgbClr val="002F56"/>
                </a:solidFill>
                <a:latin typeface="Myriad Pro"/>
              </a:defRPr>
            </a:lvl2pPr>
            <a:lvl3pPr>
              <a:defRPr sz="1800">
                <a:solidFill>
                  <a:srgbClr val="002F56"/>
                </a:solidFill>
                <a:latin typeface="Myriad Pro"/>
              </a:defRPr>
            </a:lvl3pPr>
            <a:lvl4pPr>
              <a:defRPr sz="1600">
                <a:solidFill>
                  <a:srgbClr val="002F56"/>
                </a:solidFill>
                <a:latin typeface="Myriad Pro"/>
              </a:defRPr>
            </a:lvl4pPr>
            <a:lvl5pPr>
              <a:defRPr sz="1600">
                <a:solidFill>
                  <a:srgbClr val="002F56"/>
                </a:solidFill>
                <a:latin typeface="Myriad Pro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F56"/>
                </a:solidFill>
                <a:latin typeface="Myriad Pro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solidFill>
                  <a:srgbClr val="002F56"/>
                </a:solidFill>
                <a:latin typeface="Myriad Pro"/>
              </a:defRPr>
            </a:lvl1pPr>
            <a:lvl2pPr>
              <a:defRPr sz="2000">
                <a:solidFill>
                  <a:srgbClr val="002F56"/>
                </a:solidFill>
                <a:latin typeface="Myriad Pro"/>
              </a:defRPr>
            </a:lvl2pPr>
            <a:lvl3pPr>
              <a:defRPr sz="1800">
                <a:solidFill>
                  <a:srgbClr val="002F56"/>
                </a:solidFill>
                <a:latin typeface="Myriad Pro"/>
              </a:defRPr>
            </a:lvl3pPr>
            <a:lvl4pPr>
              <a:defRPr sz="1600">
                <a:solidFill>
                  <a:srgbClr val="002F56"/>
                </a:solidFill>
                <a:latin typeface="Myriad Pro"/>
              </a:defRPr>
            </a:lvl4pPr>
            <a:lvl5pPr>
              <a:defRPr sz="1600">
                <a:solidFill>
                  <a:srgbClr val="002F56"/>
                </a:solidFill>
                <a:latin typeface="Myriad Pro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B73682C-156B-478C-A7B3-1332CF23EBE3}"/>
              </a:ext>
            </a:extLst>
          </p:cNvPr>
          <p:cNvSpPr/>
          <p:nvPr userDrawn="1"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F935438-E66F-4008-82EC-F91DDED5F7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-78062"/>
            <a:ext cx="12192000" cy="731520"/>
          </a:xfrm>
        </p:spPr>
        <p:txBody>
          <a:bodyPr>
            <a:normAutofit/>
          </a:bodyPr>
          <a:lstStyle>
            <a:lvl1pPr>
              <a:defRPr sz="4000" b="0" baseline="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46907D-B1B1-40FD-B991-C4DB8C47D4A4}"/>
              </a:ext>
            </a:extLst>
          </p:cNvPr>
          <p:cNvSpPr/>
          <p:nvPr userDrawn="1"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05958CE-E5DA-4B17-8A2B-91B107DCFF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4" name="Picture 2" descr="C:\Users\vacoGrovem\AppData\Local\Microsoft\Windows\Temporary Internet Files\Content.Outlook\83QVOJUE\CHOOSE-VA-rev.png">
            <a:extLst>
              <a:ext uri="{FF2B5EF4-FFF2-40B4-BE49-F238E27FC236}">
                <a16:creationId xmlns:a16="http://schemas.microsoft.com/office/drawing/2014/main" id="{1B7C34C4-55A1-4966-80E4-2A24041633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172200"/>
            <a:ext cx="271674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PPSeal.png">
            <a:extLst>
              <a:ext uri="{FF2B5EF4-FFF2-40B4-BE49-F238E27FC236}">
                <a16:creationId xmlns:a16="http://schemas.microsoft.com/office/drawing/2014/main" id="{32555A7F-6FF7-4E61-99A0-1E31993F55E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6184206"/>
            <a:ext cx="3417455" cy="64170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5046A4F-F1DB-4D27-B11B-05231FEA6F34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51777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sz="4000" b="0" baseline="0">
                <a:solidFill>
                  <a:schemeClr val="bg1"/>
                </a:solidFill>
                <a:latin typeface="Myriad Pro"/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88182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DAEC34-B324-407F-A6DF-3D3CE9458A9C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82030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383B9-8516-422F-8979-8D4EBC5CDDA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12192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12192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69697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9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6140681"/>
            <a:ext cx="12192000" cy="7318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36383B9-8516-422F-8979-8D4EBC5CDDA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050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172200"/>
            <a:ext cx="2716744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PPSeal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46" y="6184206"/>
            <a:ext cx="3417455" cy="64170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FA54688-A01F-46D7-956E-0C900C402DB6}"/>
              </a:ext>
            </a:extLst>
          </p:cNvPr>
          <p:cNvSpPr txBox="1"/>
          <p:nvPr userDrawn="1"/>
        </p:nvSpPr>
        <p:spPr>
          <a:xfrm>
            <a:off x="3962400" y="6336268"/>
            <a:ext cx="3962400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rgbClr val="C00000"/>
                </a:solidFill>
              </a:rPr>
              <a:t>FOR VA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222984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97" r:id="rId3"/>
    <p:sldLayoutId id="2147483698" r:id="rId4"/>
    <p:sldLayoutId id="2147483663" r:id="rId5"/>
    <p:sldLayoutId id="2147483668" r:id="rId6"/>
    <p:sldLayoutId id="2147483699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2F56"/>
          </a:solidFill>
          <a:latin typeface="Myriad Pro" panose="020B0503030403020204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2F56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2F56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2F56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2F56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2F56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9.xml"/><Relationship Id="rId7" Type="http://schemas.microsoft.com/office/2007/relationships/hdphoto" Target="../media/hdphoto1.wdp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3.png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tags" Target="../tags/tag12.xml"/><Relationship Id="rId7" Type="http://schemas.openxmlformats.org/officeDocument/2006/relationships/image" Target="../media/image17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6.png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a.my.salesforc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8EBE-345D-49A1-9464-6BEBC79BD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521299"/>
            <a:ext cx="10363200" cy="1470025"/>
          </a:xfrm>
        </p:spPr>
        <p:txBody>
          <a:bodyPr/>
          <a:lstStyle/>
          <a:p>
            <a:r>
              <a:rPr lang="en-US" dirty="0"/>
              <a:t>Quality Management System (QMS) Error Notification &amp; Correction</a:t>
            </a:r>
            <a:endParaRPr lang="en-US" b="1" i="1" dirty="0">
              <a:solidFill>
                <a:srgbClr val="002F56"/>
              </a:solidFill>
              <a:latin typeface="Myriad Pro" panose="020B050303040302020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BCFE4-A447-4693-BA5D-7870772E3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Myriad Pro" panose="020B0503030403020204"/>
              </a:rPr>
              <a:t>Office of Administrative Review</a:t>
            </a:r>
          </a:p>
          <a:p>
            <a:r>
              <a:rPr lang="en-US" dirty="0">
                <a:latin typeface="Myriad Pro" panose="020B0503030403020204"/>
              </a:rPr>
              <a:t>July 2020</a:t>
            </a:r>
          </a:p>
        </p:txBody>
      </p:sp>
    </p:spTree>
    <p:extLst>
      <p:ext uri="{BB962C8B-B14F-4D97-AF65-F5344CB8AC3E}">
        <p14:creationId xmlns:p14="http://schemas.microsoft.com/office/powerpoint/2010/main" val="1955648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7B9898-E5F6-4B34-BBF7-E7D87D1B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Myriad Pro" panose="020B0503030403020204" pitchFamily="34" charset="0"/>
              </a:rPr>
              <a:t>How to Access QMS, cont.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4853B5-2A2D-430D-BBA3-5DC10FE3F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22" y="3619663"/>
            <a:ext cx="11564754" cy="1014235"/>
          </a:xfrm>
          <a:prstGeom prst="rect">
            <a:avLst/>
          </a:prstGeom>
          <a:ln>
            <a:solidFill>
              <a:srgbClr val="002F56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E6C71A-9B26-4805-8C43-57339EAD4E65}"/>
              </a:ext>
            </a:extLst>
          </p:cNvPr>
          <p:cNvSpPr/>
          <p:nvPr/>
        </p:nvSpPr>
        <p:spPr>
          <a:xfrm>
            <a:off x="313623" y="1004210"/>
            <a:ext cx="1156475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F56"/>
                </a:solidFill>
                <a:latin typeface="Myriad Pro"/>
              </a:rPr>
              <a:t>QMS is only available in the </a:t>
            </a:r>
            <a:r>
              <a:rPr lang="en-US" sz="3200" b="1" dirty="0">
                <a:solidFill>
                  <a:srgbClr val="002F56"/>
                </a:solidFill>
                <a:latin typeface="Myriad Pro"/>
              </a:rPr>
              <a:t>Salesforce Classic platform </a:t>
            </a:r>
            <a:r>
              <a:rPr lang="en-US" sz="3200" dirty="0">
                <a:solidFill>
                  <a:srgbClr val="002F56"/>
                </a:solidFill>
                <a:latin typeface="Myriad Pro"/>
              </a:rPr>
              <a:t>at this time.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F56"/>
                </a:solidFill>
                <a:latin typeface="Myriad Pro"/>
              </a:rPr>
              <a:t>The cloud icon identifies that you are logged into the Salesforce Lightning platform.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E4B579-5D4D-4748-85A4-D88598936B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859" y="4769224"/>
            <a:ext cx="1775766" cy="1351468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C1BD168-F944-4C87-9120-DBF730FE0CA6}"/>
              </a:ext>
            </a:extLst>
          </p:cNvPr>
          <p:cNvCxnSpPr>
            <a:cxnSpLocks/>
          </p:cNvCxnSpPr>
          <p:nvPr/>
        </p:nvCxnSpPr>
        <p:spPr>
          <a:xfrm>
            <a:off x="770967" y="4126780"/>
            <a:ext cx="986115" cy="106046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090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B54EDA-50FB-4A20-B292-6A0E5567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941" y="829047"/>
            <a:ext cx="11313459" cy="468751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Switch from the Lightning platform to the Salesforce Classic platform.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7B9898-E5F6-4B34-BBF7-E7D87D1B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Access QMS, cont.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17F4686-3A5F-409B-B10C-462A2AE44B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25" r="3886"/>
          <a:stretch/>
        </p:blipFill>
        <p:spPr>
          <a:xfrm>
            <a:off x="3747247" y="1502989"/>
            <a:ext cx="4428565" cy="4525964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7D95713F-5F6B-438B-A2A8-4415EDF2EA94}"/>
              </a:ext>
            </a:extLst>
          </p:cNvPr>
          <p:cNvSpPr/>
          <p:nvPr/>
        </p:nvSpPr>
        <p:spPr>
          <a:xfrm>
            <a:off x="2205318" y="5038165"/>
            <a:ext cx="1667435" cy="6521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0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B54EDA-50FB-4A20-B292-6A0E5567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941" y="829047"/>
            <a:ext cx="11313459" cy="468751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“QMS” from the drop-down menu at the top right of the screen.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7B9898-E5F6-4B34-BBF7-E7D87D1B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Access QMS, cont.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7D95713F-5F6B-438B-A2A8-4415EDF2EA94}"/>
              </a:ext>
            </a:extLst>
          </p:cNvPr>
          <p:cNvSpPr/>
          <p:nvPr/>
        </p:nvSpPr>
        <p:spPr>
          <a:xfrm>
            <a:off x="3345952" y="2910116"/>
            <a:ext cx="1667435" cy="65212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DFB96D-D361-46BE-A8F7-032196B522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472"/>
          <a:stretch/>
        </p:blipFill>
        <p:spPr>
          <a:xfrm>
            <a:off x="5040546" y="1857814"/>
            <a:ext cx="2110908" cy="417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039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B54EDA-50FB-4A20-B292-6A0E5567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941" y="829047"/>
            <a:ext cx="11654118" cy="4687517"/>
          </a:xfrm>
        </p:spPr>
        <p:txBody>
          <a:bodyPr/>
          <a:lstStyle/>
          <a:p>
            <a:r>
              <a:rPr lang="en-US" dirty="0"/>
              <a:t>The VA emblem at the top left corner of the screen confirms you are logged into the Salesforce Classic platform.</a:t>
            </a:r>
          </a:p>
          <a:p>
            <a:r>
              <a:rPr lang="en-US" dirty="0"/>
              <a:t>QMS displays at the top right of the screen.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7B9898-E5F6-4B34-BBF7-E7D87D1B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Access QMS, cont.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B56148C-57F2-4827-9B26-E08E360D70C8}"/>
              </a:ext>
            </a:extLst>
          </p:cNvPr>
          <p:cNvSpPr/>
          <p:nvPr/>
        </p:nvSpPr>
        <p:spPr>
          <a:xfrm>
            <a:off x="860079" y="3059169"/>
            <a:ext cx="819856" cy="433587"/>
          </a:xfrm>
          <a:prstGeom prst="rightArrow">
            <a:avLst>
              <a:gd name="adj1" fmla="val 50000"/>
              <a:gd name="adj2" fmla="val 6543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D20B43-3A3E-48CB-A091-3ABF0EBCA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026" y="2995412"/>
            <a:ext cx="5953125" cy="9620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DC1010-A2DF-4224-BFDB-2B6E86E4B4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8950" y="4620519"/>
            <a:ext cx="6134100" cy="619125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213F8809-4A95-4DB8-8E4E-07D07270D3C8}"/>
              </a:ext>
            </a:extLst>
          </p:cNvPr>
          <p:cNvSpPr/>
          <p:nvPr/>
        </p:nvSpPr>
        <p:spPr>
          <a:xfrm rot="10800000">
            <a:off x="9242079" y="4620519"/>
            <a:ext cx="819856" cy="433587"/>
          </a:xfrm>
          <a:prstGeom prst="rightArrow">
            <a:avLst>
              <a:gd name="adj1" fmla="val 50000"/>
              <a:gd name="adj2" fmla="val 6543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14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78EE21-CE08-4D9E-83B3-784BB9478CD4}"/>
              </a:ext>
            </a:extLst>
          </p:cNvPr>
          <p:cNvSpPr txBox="1"/>
          <p:nvPr/>
        </p:nvSpPr>
        <p:spPr>
          <a:xfrm>
            <a:off x="842682" y="2721114"/>
            <a:ext cx="10506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F56"/>
                </a:solidFill>
                <a:latin typeface="Myriad Pro"/>
                <a:ea typeface="+mj-ea"/>
                <a:cs typeface="+mj-cs"/>
              </a:rPr>
              <a:t>QMS Error Notification</a:t>
            </a:r>
          </a:p>
        </p:txBody>
      </p:sp>
    </p:spTree>
    <p:extLst>
      <p:ext uri="{BB962C8B-B14F-4D97-AF65-F5344CB8AC3E}">
        <p14:creationId xmlns:p14="http://schemas.microsoft.com/office/powerpoint/2010/main" val="821749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>
            <a:extLst>
              <a:ext uri="{FF2B5EF4-FFF2-40B4-BE49-F238E27FC236}">
                <a16:creationId xmlns:a16="http://schemas.microsoft.com/office/drawing/2014/main" id="{9FB67628-4677-4656-922E-3782C5306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QMS Email Notification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B1723C3-6A45-4C26-9220-36A34444D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521" y="870882"/>
            <a:ext cx="9754957" cy="511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37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78EE21-CE08-4D9E-83B3-784BB9478CD4}"/>
              </a:ext>
            </a:extLst>
          </p:cNvPr>
          <p:cNvSpPr txBox="1"/>
          <p:nvPr/>
        </p:nvSpPr>
        <p:spPr>
          <a:xfrm>
            <a:off x="842682" y="2721114"/>
            <a:ext cx="10506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F56"/>
                </a:solidFill>
                <a:latin typeface="Myriad Pro"/>
                <a:ea typeface="+mj-ea"/>
                <a:cs typeface="+mj-cs"/>
              </a:rPr>
              <a:t>QMS Error Correction</a:t>
            </a:r>
          </a:p>
        </p:txBody>
      </p:sp>
    </p:spTree>
    <p:extLst>
      <p:ext uri="{BB962C8B-B14F-4D97-AF65-F5344CB8AC3E}">
        <p14:creationId xmlns:p14="http://schemas.microsoft.com/office/powerpoint/2010/main" val="1414326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6CFD8A51-83C0-4EAF-9AA2-3CD8E248E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QMS Employee Error Correction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85C323-EC73-4618-B011-42F8CF491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5127" y="725935"/>
            <a:ext cx="9561745" cy="512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7492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E3B436B-8919-4539-B388-15B5F0FEE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QMS Employee Error Correction, cont.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47BB82-9F17-4E40-A1EC-30A785584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1311" y="788237"/>
            <a:ext cx="9389378" cy="52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680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54563" y="787078"/>
            <a:ext cx="11227837" cy="5227828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The DRO can accept the error and correct the error independent of one another or simultaneously.  </a:t>
            </a:r>
          </a:p>
          <a:p>
            <a:r>
              <a:rPr lang="en-US" alt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The DRO is required to provide a comment.</a:t>
            </a:r>
            <a:endParaRPr lang="en-US" altLang="en-US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endParaRPr lang="en-US" altLang="en-US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D56FF0-1DD2-4EDA-9553-84A5F4363CB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383B9-8516-422F-8979-8D4EBC5CDDA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632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Myriad Pro" panose="020B0503030403020204" pitchFamily="34" charset="0"/>
              </a:rPr>
              <a:t>QMS Employee Accepts/Corrects Error</a:t>
            </a:r>
            <a:endParaRPr lang="en-US" altLang="en-US" b="0" dirty="0">
              <a:effectLst/>
              <a:latin typeface="Myriad Pro" panose="020B0503030403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ABC5F52-2277-499F-8DF2-AE0786EF78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776" y="3447517"/>
            <a:ext cx="1914945" cy="49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3C4DBA94-931D-42D0-9783-1D43AE765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39" y="4502308"/>
            <a:ext cx="294322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9DB2D1BA-AE86-499D-99ED-19DFFA37E3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561" y="3694864"/>
            <a:ext cx="56007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21676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B54EDA-50FB-4A20-B292-6A0E5567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0601"/>
            <a:ext cx="10972800" cy="5012634"/>
          </a:xfrm>
        </p:spPr>
        <p:txBody>
          <a:bodyPr>
            <a:normAutofit/>
          </a:bodyPr>
          <a:lstStyle/>
          <a:p>
            <a:r>
              <a:rPr lang="en-US" dirty="0"/>
              <a:t>Recognize notification of an error correction</a:t>
            </a:r>
          </a:p>
          <a:p>
            <a:r>
              <a:rPr lang="en-US" dirty="0"/>
              <a:t>Access QMS</a:t>
            </a:r>
          </a:p>
          <a:p>
            <a:r>
              <a:rPr lang="en-US" dirty="0"/>
              <a:t>Identify and understand information on the “Error Correction Detail” page</a:t>
            </a:r>
          </a:p>
          <a:p>
            <a:r>
              <a:rPr lang="en-US" dirty="0"/>
              <a:t>Understand the function of action commands on the “Error Correction Detail” page</a:t>
            </a:r>
          </a:p>
          <a:p>
            <a:r>
              <a:rPr lang="en-US" dirty="0"/>
              <a:t>Identify and understand information on “My Error Correction Records”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7B9898-E5F6-4B34-BBF7-E7D87D1B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Myriad Pro" panose="020B0503030403020204" pitchFamily="34" charset="0"/>
              </a:rPr>
              <a:t>Lesson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004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54563" y="844951"/>
            <a:ext cx="11227837" cy="5056287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The DRO types the narrative for the requested reconsideration into the text box displayed in QMS.</a:t>
            </a:r>
          </a:p>
          <a:p>
            <a:r>
              <a:rPr lang="en-US" alt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The Error will automatically route to the QRT Coach for local processing of the reconsideration decision.</a:t>
            </a:r>
            <a:endParaRPr lang="en-US" altLang="en-US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D56FF0-1DD2-4EDA-9553-84A5F4363CB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383B9-8516-422F-8979-8D4EBC5CDDA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632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Myriad Pro" panose="020B0503030403020204" pitchFamily="34" charset="0"/>
              </a:rPr>
              <a:t>QMS Employee Initiates Reconsideration</a:t>
            </a:r>
            <a:endParaRPr lang="en-US" altLang="en-US" b="0" dirty="0">
              <a:effectLst/>
              <a:latin typeface="Myriad Pro" panose="020B0503030403020204" pitchFamily="34" charset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32289B2F-C464-4E4D-A9F0-93DF640B7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675" y="4591763"/>
            <a:ext cx="11239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E98F2F4C-C369-4EC4-A1EF-7B1A03261C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42736" y="3889265"/>
            <a:ext cx="6511825" cy="2014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3491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217FC8-75ED-4407-86AB-D22D410DE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latin typeface="Myriad Pro" panose="020B0503030403020204" pitchFamily="34" charset="0"/>
              </a:rPr>
              <a:t>Questions?</a:t>
            </a:r>
          </a:p>
        </p:txBody>
      </p:sp>
      <p:pic>
        <p:nvPicPr>
          <p:cNvPr id="4" name="Content Placeholder 3" descr="Image of question marks">
            <a:extLst>
              <a:ext uri="{FF2B5EF4-FFF2-40B4-BE49-F238E27FC236}">
                <a16:creationId xmlns:a16="http://schemas.microsoft.com/office/drawing/2014/main" id="{AB865EC6-0CA3-4DD8-8385-605F2FB4CF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48" y="1798768"/>
            <a:ext cx="3835840" cy="326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478AFBA-554F-4351-87E7-DECA0CF03E5D}"/>
              </a:ext>
            </a:extLst>
          </p:cNvPr>
          <p:cNvSpPr/>
          <p:nvPr/>
        </p:nvSpPr>
        <p:spPr>
          <a:xfrm>
            <a:off x="6096000" y="1798768"/>
            <a:ext cx="6096000" cy="334245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rgbClr val="002F56"/>
                </a:solidFill>
                <a:latin typeface="Myriad Pro"/>
              </a:rPr>
              <a:t>Recognize notification of an error correction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rgbClr val="002F56"/>
                </a:solidFill>
                <a:latin typeface="Myriad Pro"/>
              </a:rPr>
              <a:t>Access QMS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rgbClr val="002F56"/>
                </a:solidFill>
                <a:latin typeface="Myriad Pro"/>
              </a:rPr>
              <a:t>Identify and understand information on the “Error Correction Detail” page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rgbClr val="002F56"/>
                </a:solidFill>
                <a:latin typeface="Myriad Pro"/>
              </a:rPr>
              <a:t>Understand the function of action commands on the “Error Correction Detail” page</a:t>
            </a:r>
          </a:p>
          <a:p>
            <a:pPr marL="342900" indent="-342900" defTabSz="457200">
              <a:lnSpc>
                <a:spcPct val="8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>
                <a:solidFill>
                  <a:srgbClr val="002F56"/>
                </a:solidFill>
                <a:latin typeface="Myriad Pro"/>
              </a:rPr>
              <a:t>Identify and understand information on “My Error Correction Records”</a:t>
            </a:r>
          </a:p>
        </p:txBody>
      </p:sp>
    </p:spTree>
    <p:extLst>
      <p:ext uri="{BB962C8B-B14F-4D97-AF65-F5344CB8AC3E}">
        <p14:creationId xmlns:p14="http://schemas.microsoft.com/office/powerpoint/2010/main" val="2197335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0" dirty="0">
                <a:latin typeface="Myriad Pro" panose="020B0503030403020204" pitchFamily="34" charset="0"/>
              </a:rPr>
              <a:t>Next Steps</a:t>
            </a:r>
            <a:endParaRPr lang="en-US" b="0" dirty="0">
              <a:latin typeface="Myriad Pr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03810-F788-485F-88D7-68BADDE72A29}" type="slidenum">
              <a:rPr lang="en-US" smtClean="0">
                <a:solidFill>
                  <a:prstClr val="white"/>
                </a:solidFill>
              </a:rPr>
              <a:pPr/>
              <a:t>22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9717B96-9414-4179-8F0B-AAC9CAA9CB4C}"/>
              </a:ext>
            </a:extLst>
          </p:cNvPr>
          <p:cNvSpPr txBox="1">
            <a:spLocks noChangeArrowheads="1"/>
          </p:cNvSpPr>
          <p:nvPr/>
        </p:nvSpPr>
        <p:spPr>
          <a:xfrm>
            <a:off x="257432" y="899318"/>
            <a:ext cx="11677135" cy="5059363"/>
          </a:xfrm>
          <a:prstGeom prst="rect">
            <a:avLst/>
          </a:prstGeom>
        </p:spPr>
        <p:txBody>
          <a:bodyPr rtlCol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An assessment and satisfaction survey have been assigned to you in TMS</a:t>
            </a:r>
          </a:p>
          <a:p>
            <a:r>
              <a:rPr 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Be sure to complete the survey and assessment to receive credit for this training</a:t>
            </a:r>
          </a:p>
        </p:txBody>
      </p:sp>
    </p:spTree>
    <p:extLst>
      <p:ext uri="{BB962C8B-B14F-4D97-AF65-F5344CB8AC3E}">
        <p14:creationId xmlns:p14="http://schemas.microsoft.com/office/powerpoint/2010/main" val="239107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B54EDA-50FB-4A20-B292-6A0E55674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QMS User Guide</a:t>
            </a:r>
          </a:p>
          <a:p>
            <a:r>
              <a:rPr lang="en-US" dirty="0"/>
              <a:t>M21-5, Chapter 3, </a:t>
            </a:r>
            <a:r>
              <a:rPr lang="en-US" i="1" dirty="0"/>
              <a:t>Decision Review Operations Center (DROC) Quality Review Team (QRT)</a:t>
            </a:r>
            <a:endParaRPr lang="en-US" dirty="0"/>
          </a:p>
          <a:p>
            <a:r>
              <a:rPr lang="en-US" dirty="0"/>
              <a:t>M21-4, Chapter 6, </a:t>
            </a:r>
            <a:r>
              <a:rPr lang="en-US" i="1" dirty="0"/>
              <a:t>Quality Review Team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7B9898-E5F6-4B34-BBF7-E7D87D1B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Myriad Pro" panose="020B0503030403020204" pitchFamily="34" charset="0"/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8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78EE21-CE08-4D9E-83B3-784BB9478CD4}"/>
              </a:ext>
            </a:extLst>
          </p:cNvPr>
          <p:cNvSpPr txBox="1"/>
          <p:nvPr/>
        </p:nvSpPr>
        <p:spPr>
          <a:xfrm>
            <a:off x="842682" y="2721114"/>
            <a:ext cx="10506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F56"/>
                </a:solidFill>
                <a:latin typeface="Myriad Pro"/>
                <a:ea typeface="+mj-ea"/>
                <a:cs typeface="+mj-cs"/>
              </a:rPr>
              <a:t>DRO Quality Reviews: ASPEN to QMS</a:t>
            </a:r>
          </a:p>
        </p:txBody>
      </p:sp>
    </p:spTree>
    <p:extLst>
      <p:ext uri="{BB962C8B-B14F-4D97-AF65-F5344CB8AC3E}">
        <p14:creationId xmlns:p14="http://schemas.microsoft.com/office/powerpoint/2010/main" val="160667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54563" y="860612"/>
            <a:ext cx="11227837" cy="5292568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Quality reviews for DROs are currently conducted using ASPEN.</a:t>
            </a:r>
          </a:p>
          <a:p>
            <a:r>
              <a:rPr lang="en-US" alt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Continued utilization of ASPEN presents the following challenges:</a:t>
            </a:r>
          </a:p>
          <a:p>
            <a:pPr lvl="1"/>
            <a:r>
              <a:rPr lang="en-US" alt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Quality reviews performed in multiple systems</a:t>
            </a:r>
          </a:p>
          <a:p>
            <a:pPr lvl="1"/>
            <a:r>
              <a:rPr lang="en-US" alt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No single database of quality information</a:t>
            </a:r>
          </a:p>
          <a:p>
            <a:pPr lvl="1"/>
            <a:r>
              <a:rPr lang="en-US" altLang="en-US" dirty="0">
                <a:solidFill>
                  <a:srgbClr val="002060"/>
                </a:solidFill>
                <a:latin typeface="Myriad Pro"/>
                <a:cs typeface="Times New Roman" panose="02020603050405020304" pitchFamily="18" charset="0"/>
              </a:rPr>
              <a:t>Extensive programming changes required to modify quality checklists and the reporting process</a:t>
            </a:r>
          </a:p>
          <a:p>
            <a:r>
              <a:rPr lang="en-US" altLang="en-US" dirty="0">
                <a:solidFill>
                  <a:srgbClr val="002060"/>
                </a:solidFill>
                <a:cs typeface="Times New Roman" panose="02020603050405020304" pitchFamily="18" charset="0"/>
              </a:rPr>
              <a:t>Updates were made to the Quality Management System (QMS) that allows for a smooth transition for all DRO quality reviews from ASPEN to QMS.</a:t>
            </a:r>
          </a:p>
          <a:p>
            <a:endParaRPr lang="en-US" altLang="en-US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D56FF0-1DD2-4EDA-9553-84A5F4363CB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383B9-8516-422F-8979-8D4EBC5CDDA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632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Myriad Pro" panose="020B0503030403020204" pitchFamily="34" charset="0"/>
              </a:rPr>
              <a:t>DRO Quality Reviews: ASPEN to QMS</a:t>
            </a:r>
            <a:endParaRPr lang="en-US" altLang="en-US" b="0" dirty="0">
              <a:effectLst/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3918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269896" y="803596"/>
            <a:ext cx="11652208" cy="5250808"/>
          </a:xfrm>
        </p:spPr>
        <p:txBody>
          <a:bodyPr>
            <a:normAutofit lnSpcReduction="10000"/>
          </a:bodyPr>
          <a:lstStyle/>
          <a:p>
            <a:pPr marL="514350" indent="-457200"/>
            <a:r>
              <a:rPr lang="en-US" altLang="en-US" sz="3000" b="1" dirty="0">
                <a:solidFill>
                  <a:srgbClr val="002060"/>
                </a:solidFill>
                <a:cs typeface="Times New Roman" panose="02020603050405020304" pitchFamily="18" charset="0"/>
              </a:rPr>
              <a:t>Minimal training </a:t>
            </a:r>
            <a:r>
              <a:rPr lang="en-US" altLang="en-US" sz="3000" dirty="0">
                <a:solidFill>
                  <a:srgbClr val="002060"/>
                </a:solidFill>
                <a:cs typeface="Times New Roman" panose="02020603050405020304" pitchFamily="18" charset="0"/>
              </a:rPr>
              <a:t>for Quality Review Team (QRT) personnel  who are trained and comfortable with conducting quality reviews in QMS.</a:t>
            </a:r>
          </a:p>
          <a:p>
            <a:pPr marL="57150" indent="0">
              <a:buNone/>
            </a:pPr>
            <a:endParaRPr lang="en-US" altLang="en-US" sz="1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514350" indent="-457200"/>
            <a:r>
              <a:rPr lang="en-US" altLang="en-US" sz="3000" dirty="0">
                <a:solidFill>
                  <a:srgbClr val="002060"/>
                </a:solidFill>
                <a:cs typeface="Times New Roman" panose="02020603050405020304" pitchFamily="18" charset="0"/>
              </a:rPr>
              <a:t>Eliminates required use of ASPEN by Rating Quality Review Specialists (RQRS) for conducting reviews, allowing RQRS to operate in </a:t>
            </a:r>
            <a:r>
              <a:rPr lang="en-US" altLang="en-US" sz="3000" b="1" dirty="0">
                <a:solidFill>
                  <a:srgbClr val="002060"/>
                </a:solidFill>
                <a:cs typeface="Times New Roman" panose="02020603050405020304" pitchFamily="18" charset="0"/>
              </a:rPr>
              <a:t>one quality system</a:t>
            </a:r>
            <a:r>
              <a:rPr lang="en-US" altLang="en-US" sz="3000" dirty="0">
                <a:solidFill>
                  <a:srgbClr val="002060"/>
                </a:solidFill>
                <a:cs typeface="Times New Roman" panose="02020603050405020304" pitchFamily="18" charset="0"/>
              </a:rPr>
              <a:t>.</a:t>
            </a:r>
          </a:p>
          <a:p>
            <a:pPr marL="514350" indent="-457200"/>
            <a:endParaRPr lang="en-US" altLang="en-US" sz="10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514350" indent="-457200"/>
            <a:r>
              <a:rPr lang="en-US" altLang="en-US" sz="3000" dirty="0">
                <a:solidFill>
                  <a:srgbClr val="002060"/>
                </a:solidFill>
                <a:cs typeface="Times New Roman" panose="02020603050405020304" pitchFamily="18" charset="0"/>
              </a:rPr>
              <a:t>Improves quality review process and analysis of quality-related data.</a:t>
            </a:r>
          </a:p>
          <a:p>
            <a:pPr marL="914400" lvl="1" indent="-457200"/>
            <a:r>
              <a:rPr lang="en-US" altLang="en-US" sz="2600" dirty="0">
                <a:solidFill>
                  <a:srgbClr val="002060"/>
                </a:solidFill>
                <a:cs typeface="Times New Roman" panose="02020603050405020304" pitchFamily="18" charset="0"/>
              </a:rPr>
              <a:t>All quality review information available in </a:t>
            </a:r>
            <a:r>
              <a:rPr lang="en-US" altLang="en-US" sz="2600" b="1" dirty="0">
                <a:solidFill>
                  <a:srgbClr val="002060"/>
                </a:solidFill>
                <a:cs typeface="Times New Roman" panose="02020603050405020304" pitchFamily="18" charset="0"/>
              </a:rPr>
              <a:t>one database for analysis</a:t>
            </a:r>
          </a:p>
          <a:p>
            <a:pPr marL="914400" lvl="1" indent="-457200"/>
            <a:r>
              <a:rPr lang="en-US" altLang="en-US" sz="2600" dirty="0">
                <a:solidFill>
                  <a:srgbClr val="002060"/>
                </a:solidFill>
                <a:cs typeface="Times New Roman" panose="02020603050405020304" pitchFamily="18" charset="0"/>
              </a:rPr>
              <a:t>Enhanced and consistent data tracking and reporting</a:t>
            </a:r>
          </a:p>
          <a:p>
            <a:pPr marL="914400" lvl="1" indent="-457200"/>
            <a:r>
              <a:rPr lang="en-US" altLang="en-US" sz="2600" dirty="0">
                <a:solidFill>
                  <a:srgbClr val="002060"/>
                </a:solidFill>
                <a:cs typeface="Times New Roman" panose="02020603050405020304" pitchFamily="18" charset="0"/>
              </a:rPr>
              <a:t>Automated notification and tracking of errors</a:t>
            </a:r>
          </a:p>
          <a:p>
            <a:pPr marL="514350" indent="-457200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514350" indent="-457200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/>
            <a:endParaRPr lang="en-US" altLang="en-US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en-US" dirty="0">
              <a:solidFill>
                <a:srgbClr val="002060"/>
              </a:solidFill>
              <a:latin typeface="Myriad Pro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D56FF0-1DD2-4EDA-9553-84A5F4363CB0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xfrm>
            <a:off x="11582400" y="6400233"/>
            <a:ext cx="512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6383B9-8516-422F-8979-8D4EBC5CDDA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6322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Myriad Pro" panose="020B0503030403020204" pitchFamily="34" charset="0"/>
              </a:rPr>
              <a:t>Benefits of DRO Quality Reviews in QMS</a:t>
            </a:r>
            <a:endParaRPr lang="en-US" altLang="en-US" b="0" dirty="0">
              <a:effectLst/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3761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7E541C-4DDF-4E2A-879B-380309C3C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DROs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Will use QMS to review quality errors, submit reconsideration requests, and log corrective actions</a:t>
            </a:r>
          </a:p>
          <a:p>
            <a:endParaRPr lang="en-US" sz="1000" dirty="0"/>
          </a:p>
          <a:p>
            <a:r>
              <a:rPr lang="en-US" b="1" dirty="0"/>
              <a:t>RQRS</a:t>
            </a:r>
            <a:r>
              <a:rPr lang="en-US" dirty="0"/>
              <a:t> – Will continue to conduct quality reviews in QMS to now include all quality reviews for DROs</a:t>
            </a:r>
          </a:p>
          <a:p>
            <a:endParaRPr lang="en-US" sz="1000" dirty="0"/>
          </a:p>
          <a:p>
            <a:r>
              <a:rPr lang="en-US" b="1" dirty="0"/>
              <a:t>Supervisors</a:t>
            </a:r>
            <a:r>
              <a:rPr lang="en-US" dirty="0"/>
              <a:t> – Will now track DRO quality in QMS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9C87E0-C2D4-4398-BD01-06F42E495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QMS for DRO Reviews by Position</a:t>
            </a:r>
          </a:p>
        </p:txBody>
      </p:sp>
    </p:spTree>
    <p:extLst>
      <p:ext uri="{BB962C8B-B14F-4D97-AF65-F5344CB8AC3E}">
        <p14:creationId xmlns:p14="http://schemas.microsoft.com/office/powerpoint/2010/main" val="358314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778EE21-CE08-4D9E-83B3-784BB9478CD4}"/>
              </a:ext>
            </a:extLst>
          </p:cNvPr>
          <p:cNvSpPr txBox="1"/>
          <p:nvPr/>
        </p:nvSpPr>
        <p:spPr>
          <a:xfrm>
            <a:off x="842682" y="2721114"/>
            <a:ext cx="10506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F56"/>
                </a:solidFill>
                <a:latin typeface="Myriad Pro"/>
                <a:ea typeface="+mj-ea"/>
                <a:cs typeface="+mj-cs"/>
              </a:rPr>
              <a:t>Access QMS</a:t>
            </a:r>
          </a:p>
        </p:txBody>
      </p:sp>
    </p:spTree>
    <p:extLst>
      <p:ext uri="{BB962C8B-B14F-4D97-AF65-F5344CB8AC3E}">
        <p14:creationId xmlns:p14="http://schemas.microsoft.com/office/powerpoint/2010/main" val="2986269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B54EDA-50FB-4A20-B292-6A0E55674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039905"/>
            <a:ext cx="11237843" cy="447665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Single Sign-On Method in Salesforce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Via Start 		  VBAPPS		 Salesforce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chemeClr val="tx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https://va.my.salesforce.com/</a:t>
            </a:r>
            <a:r>
              <a:rPr lang="en-US" kern="0" dirty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7B9898-E5F6-4B34-BBF7-E7D87D1B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Myriad Pro" panose="020B0503030403020204" pitchFamily="34" charset="0"/>
              </a:rPr>
              <a:t>How to Access QMS</a:t>
            </a:r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E2B05B9E-04FD-4598-8060-BF712F6DAE82}"/>
              </a:ext>
            </a:extLst>
          </p:cNvPr>
          <p:cNvSpPr/>
          <p:nvPr/>
        </p:nvSpPr>
        <p:spPr>
          <a:xfrm>
            <a:off x="2757413" y="1784398"/>
            <a:ext cx="397566" cy="222636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AE7702A-1595-44BB-9F84-0EA6C82D7961}"/>
              </a:ext>
            </a:extLst>
          </p:cNvPr>
          <p:cNvSpPr/>
          <p:nvPr/>
        </p:nvSpPr>
        <p:spPr>
          <a:xfrm>
            <a:off x="4893996" y="1784398"/>
            <a:ext cx="397566" cy="222636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EA0AED-6D61-45E8-B110-F62637ABF2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557" y="3429000"/>
            <a:ext cx="11564754" cy="1014235"/>
          </a:xfrm>
          <a:prstGeom prst="rect">
            <a:avLst/>
          </a:prstGeom>
          <a:ln>
            <a:solidFill>
              <a:srgbClr val="002F56"/>
            </a:solidFill>
          </a:ln>
        </p:spPr>
      </p:pic>
    </p:spTree>
    <p:extLst>
      <p:ext uri="{BB962C8B-B14F-4D97-AF65-F5344CB8AC3E}">
        <p14:creationId xmlns:p14="http://schemas.microsoft.com/office/powerpoint/2010/main" val="9336012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0&quot;/&gt;&lt;lineCharCount val=&quot;1&quot;/&gt;&lt;lineCharCount val=&quot;17&quot;/&gt;&lt;lineCharCount val=&quot;1&quot;/&gt;&lt;lineCharCount val=&quot;28&quot;/&gt;&lt;/TableIndex&gt;&lt;/ShapeTextInfo&gt;"/>
  <p:tag name="HTML_SHAPEINFO" val="&lt;ThreeDShapeInfo&gt;&lt;uuid val=&quot;{17314F31-8AB8-4C37-A27B-0D31F0A58B93}&quot;/&gt;&lt;isInvalidForFieldText val=&quot;0&quot;/&gt;&lt;Image&gt;&lt;filename val=&quot;C:\Users\VBADENHolcoJ\AppData\Local\Temp\1\CP928014069199Session\CPTrustFolder928014069199\PPTImport928014258569\data\asimages\{17314F31-8AB8-4C37-A27B-0D31F0A58B93}_3.png&quot;/&gt;&lt;left val=&quot;81&quot;/&gt;&lt;top val=&quot;212&quot;/&gt;&lt;width val=&quot;792&quot;/&gt;&lt;height val=&quot;415&quot;/&gt;&lt;hasText val=&quot;1&quot;/&gt;&lt;/Image&gt;&lt;/ThreeDShape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0&quot;/&gt;&lt;lineCharCount val=&quot;1&quot;/&gt;&lt;lineCharCount val=&quot;17&quot;/&gt;&lt;lineCharCount val=&quot;1&quot;/&gt;&lt;lineCharCount val=&quot;28&quot;/&gt;&lt;/TableIndex&gt;&lt;/ShapeTextInfo&gt;"/>
  <p:tag name="HTML_SHAPEINFO" val="&lt;ThreeDShapeInfo&gt;&lt;uuid val=&quot;{17314F31-8AB8-4C37-A27B-0D31F0A58B93}&quot;/&gt;&lt;isInvalidForFieldText val=&quot;0&quot;/&gt;&lt;Image&gt;&lt;filename val=&quot;C:\Users\VBADENHolcoJ\AppData\Local\Temp\1\CP928014069199Session\CPTrustFolder928014069199\PPTImport928014258569\data\asimages\{17314F31-8AB8-4C37-A27B-0D31F0A58B93}_3.png&quot;/&gt;&lt;left val=&quot;81&quot;/&gt;&lt;top val=&quot;212&quot;/&gt;&lt;width val=&quot;792&quot;/&gt;&lt;height val=&quot;415&quot;/&gt;&lt;hasText val=&quot;1&quot;/&gt;&lt;/Image&gt;&lt;/ThreeDShape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  <p:tag name="HTML_SHAPEINFO" val="&lt;ThreeDShapeInfo&gt;&lt;uuid val=&quot;{520261E1-7D09-406B-9A68-CD1A7047D573}&quot;/&gt;&lt;isInvalidForFieldText val=&quot;0&quot;/&gt;&lt;Image&gt;&lt;filename val=&quot;C:\Users\VBADENHolcoJ\AppData\Local\Temp\1\CP928014069199Session\CPTrustFolder928014069199\PPTImport928014258569\data\asimages\{520261E1-7D09-406B-9A68-CD1A7047D573}_3.png&quot;/&gt;&lt;left val=&quot;727&quot;/&gt;&lt;top val=&quot;687&quot;/&gt;&lt;width val=&quot;226&quot;/&gt;&lt;height val=&quot;45&quot;/&gt;&lt;hasText val=&quot;1&quot;/&gt;&lt;/Image&gt;&lt;/ThreeDShape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  <p:tag name="HTML_SHAPEINFO" val="&lt;ThreeDShapeInfo&gt;&lt;uuid val=&quot;{9D5C93B9-8495-4CC6-AFF8-E5C9774EED3C}&quot;/&gt;&lt;isInvalidForFieldText val=&quot;0&quot;/&gt;&lt;Image&gt;&lt;filename val=&quot;C:\Users\VBADENHolcoJ\AppData\Local\Temp\1\CP928014069199Session\CPTrustFolder928014069199\PPTImport928014258569\data\asimages\{9D5C93B9-8495-4CC6-AFF8-E5C9774EED3C}_3.png&quot;/&gt;&lt;left val=&quot;0&quot;/&gt;&lt;top val=&quot;76&quot;/&gt;&lt;width val=&quot;961&quot;/&gt;&lt;height val=&quot;122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  <p:tag name="HTML_SHAPEINFO" val="&lt;ThreeDShapeInfo&gt;&lt;uuid val=&quot;{520261E1-7D09-406B-9A68-CD1A7047D573}&quot;/&gt;&lt;isInvalidForFieldText val=&quot;0&quot;/&gt;&lt;Image&gt;&lt;filename val=&quot;C:\Users\VBADENHolcoJ\AppData\Local\Temp\1\CP928014069199Session\CPTrustFolder928014069199\PPTImport928014258569\data\asimages\{520261E1-7D09-406B-9A68-CD1A7047D573}_3.png&quot;/&gt;&lt;left val=&quot;727&quot;/&gt;&lt;top val=&quot;687&quot;/&gt;&lt;width val=&quot;226&quot;/&gt;&lt;height val=&quot;45&quot;/&gt;&lt;hasText val=&quot;1&quot;/&gt;&lt;/Image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  <p:tag name="HTML_SHAPEINFO" val="&lt;ThreeDShapeInfo&gt;&lt;uuid val=&quot;{9D5C93B9-8495-4CC6-AFF8-E5C9774EED3C}&quot;/&gt;&lt;isInvalidForFieldText val=&quot;0&quot;/&gt;&lt;Image&gt;&lt;filename val=&quot;C:\Users\VBADENHolcoJ\AppData\Local\Temp\1\CP928014069199Session\CPTrustFolder928014069199\PPTImport928014258569\data\asimages\{9D5C93B9-8495-4CC6-AFF8-E5C9774EED3C}_3.png&quot;/&gt;&lt;left val=&quot;0&quot;/&gt;&lt;top val=&quot;76&quot;/&gt;&lt;width val=&quot;961&quot;/&gt;&lt;height val=&quot;122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0&quot;/&gt;&lt;lineCharCount val=&quot;1&quot;/&gt;&lt;lineCharCount val=&quot;17&quot;/&gt;&lt;lineCharCount val=&quot;1&quot;/&gt;&lt;lineCharCount val=&quot;28&quot;/&gt;&lt;/TableIndex&gt;&lt;/ShapeTextInfo&gt;"/>
  <p:tag name="HTML_SHAPEINFO" val="&lt;ThreeDShapeInfo&gt;&lt;uuid val=&quot;{17314F31-8AB8-4C37-A27B-0D31F0A58B93}&quot;/&gt;&lt;isInvalidForFieldText val=&quot;0&quot;/&gt;&lt;Image&gt;&lt;filename val=&quot;C:\Users\VBADENHolcoJ\AppData\Local\Temp\1\CP928014069199Session\CPTrustFolder928014069199\PPTImport928014258569\data\asimages\{17314F31-8AB8-4C37-A27B-0D31F0A58B93}_3.png&quot;/&gt;&lt;left val=&quot;81&quot;/&gt;&lt;top val=&quot;212&quot;/&gt;&lt;width val=&quot;792&quot;/&gt;&lt;height val=&quot;415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  <p:tag name="HTML_SHAPEINFO" val="&lt;ThreeDShapeInfo&gt;&lt;uuid val=&quot;{520261E1-7D09-406B-9A68-CD1A7047D573}&quot;/&gt;&lt;isInvalidForFieldText val=&quot;0&quot;/&gt;&lt;Image&gt;&lt;filename val=&quot;C:\Users\VBADENHolcoJ\AppData\Local\Temp\1\CP928014069199Session\CPTrustFolder928014069199\PPTImport928014258569\data\asimages\{520261E1-7D09-406B-9A68-CD1A7047D573}_3.png&quot;/&gt;&lt;left val=&quot;727&quot;/&gt;&lt;top val=&quot;687&quot;/&gt;&lt;width val=&quot;226&quot;/&gt;&lt;height val=&quot;45&quot;/&gt;&lt;hasText val=&quot;1&quot;/&gt;&lt;/Image&gt;&lt;/ThreeDShape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  <p:tag name="HTML_SHAPEINFO" val="&lt;ThreeDShapeInfo&gt;&lt;uuid val=&quot;{9D5C93B9-8495-4CC6-AFF8-E5C9774EED3C}&quot;/&gt;&lt;isInvalidForFieldText val=&quot;0&quot;/&gt;&lt;Image&gt;&lt;filename val=&quot;C:\Users\VBADENHolcoJ\AppData\Local\Temp\1\CP928014069199Session\CPTrustFolder928014069199\PPTImport928014258569\data\asimages\{9D5C93B9-8495-4CC6-AFF8-E5C9774EED3C}_3.png&quot;/&gt;&lt;left val=&quot;0&quot;/&gt;&lt;top val=&quot;76&quot;/&gt;&lt;width val=&quot;961&quot;/&gt;&lt;height val=&quot;122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40&quot;/&gt;&lt;lineCharCount val=&quot;1&quot;/&gt;&lt;lineCharCount val=&quot;17&quot;/&gt;&lt;lineCharCount val=&quot;1&quot;/&gt;&lt;lineCharCount val=&quot;28&quot;/&gt;&lt;/TableIndex&gt;&lt;/ShapeTextInfo&gt;"/>
  <p:tag name="HTML_SHAPEINFO" val="&lt;ThreeDShapeInfo&gt;&lt;uuid val=&quot;{17314F31-8AB8-4C37-A27B-0D31F0A58B93}&quot;/&gt;&lt;isInvalidForFieldText val=&quot;0&quot;/&gt;&lt;Image&gt;&lt;filename val=&quot;C:\Users\VBADENHolcoJ\AppData\Local\Temp\1\CP928014069199Session\CPTrustFolder928014069199\PPTImport928014258569\data\asimages\{17314F31-8AB8-4C37-A27B-0D31F0A58B93}_3.png&quot;/&gt;&lt;left val=&quot;81&quot;/&gt;&lt;top val=&quot;212&quot;/&gt;&lt;width val=&quot;792&quot;/&gt;&lt;height val=&quot;415&quot;/&gt;&lt;hasText val=&quot;1&quot;/&gt;&lt;/Image&gt;&lt;/ThreeDShape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&quot;/&gt;&lt;/TableIndex&gt;&lt;/ShapeTextInfo&gt;"/>
  <p:tag name="HTML_SHAPEINFO" val="&lt;ThreeDShapeInfo&gt;&lt;uuid val=&quot;{520261E1-7D09-406B-9A68-CD1A7047D573}&quot;/&gt;&lt;isInvalidForFieldText val=&quot;0&quot;/&gt;&lt;Image&gt;&lt;filename val=&quot;C:\Users\VBADENHolcoJ\AppData\Local\Temp\1\CP928014069199Session\CPTrustFolder928014069199\PPTImport928014258569\data\asimages\{520261E1-7D09-406B-9A68-CD1A7047D573}_3.png&quot;/&gt;&lt;left val=&quot;727&quot;/&gt;&lt;top val=&quot;687&quot;/&gt;&lt;width val=&quot;226&quot;/&gt;&lt;height val=&quot;45&quot;/&gt;&lt;hasText val=&quot;1&quot;/&gt;&lt;/Image&gt;&lt;/ThreeDShape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  <p:tag name="HTML_SHAPEINFO" val="&lt;ThreeDShapeInfo&gt;&lt;uuid val=&quot;{9D5C93B9-8495-4CC6-AFF8-E5C9774EED3C}&quot;/&gt;&lt;isInvalidForFieldText val=&quot;0&quot;/&gt;&lt;Image&gt;&lt;filename val=&quot;C:\Users\VBADENHolcoJ\AppData\Local\Temp\1\CP928014069199Session\CPTrustFolder928014069199\PPTImport928014258569\data\asimages\{9D5C93B9-8495-4CC6-AFF8-E5C9774EED3C}_3.png&quot;/&gt;&lt;left val=&quot;0&quot;/&gt;&lt;top val=&quot;76&quot;/&gt;&lt;width val=&quot;961&quot;/&gt;&lt;height val=&quot;122&quot;/&gt;&lt;hasText val=&quot;1&quot;/&gt;&lt;/Image&gt;&lt;/ThreeDShapeInfo&gt;"/>
</p:tagLst>
</file>

<file path=ppt/theme/theme1.xml><?xml version="1.0" encoding="utf-8"?>
<a:theme xmlns:a="http://schemas.openxmlformats.org/drawingml/2006/main" name="Choose VA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Choose VA Theme</Template>
  <TotalTime>21743</TotalTime>
  <Words>1876</Words>
  <Application>Microsoft Office PowerPoint</Application>
  <PresentationFormat>Widescreen</PresentationFormat>
  <Paragraphs>233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Myriad Pro</vt:lpstr>
      <vt:lpstr>Times New Roman</vt:lpstr>
      <vt:lpstr>Choose VA Theme</vt:lpstr>
      <vt:lpstr>Quality Management System (QMS) Error Notification &amp; Correction</vt:lpstr>
      <vt:lpstr>Lesson Objectives</vt:lpstr>
      <vt:lpstr>References</vt:lpstr>
      <vt:lpstr>PowerPoint Presentation</vt:lpstr>
      <vt:lpstr>DRO Quality Reviews: ASPEN to QMS</vt:lpstr>
      <vt:lpstr>Benefits of DRO Quality Reviews in QMS</vt:lpstr>
      <vt:lpstr>Use of QMS for DRO Reviews by Position</vt:lpstr>
      <vt:lpstr>PowerPoint Presentation</vt:lpstr>
      <vt:lpstr>How to Access QMS</vt:lpstr>
      <vt:lpstr>How to Access QMS, cont.</vt:lpstr>
      <vt:lpstr>How to Access QMS, cont.</vt:lpstr>
      <vt:lpstr>How to Access QMS, cont.</vt:lpstr>
      <vt:lpstr>How to Access QMS, cont.</vt:lpstr>
      <vt:lpstr>PowerPoint Presentation</vt:lpstr>
      <vt:lpstr>QMS Email Notification</vt:lpstr>
      <vt:lpstr>PowerPoint Presentation</vt:lpstr>
      <vt:lpstr>QMS Employee Error Correction</vt:lpstr>
      <vt:lpstr>QMS Employee Error Correction, cont.</vt:lpstr>
      <vt:lpstr>QMS Employee Accepts/Corrects Error</vt:lpstr>
      <vt:lpstr>QMS Employee Initiates Reconsideration</vt:lpstr>
      <vt:lpstr>Questions?</vt:lpstr>
      <vt:lpstr>Next Steps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Management System (QMS) Error Notification &amp; Correction PowerPoint Presentation</dc:title>
  <dc:subject>DRO</dc:subject>
  <dc:creator>Department of Veterans Affairs, Veterans Benefits Administration, Office of Administrative Review, STAFF</dc:creator>
  <cp:lastModifiedBy>Kathy Poole</cp:lastModifiedBy>
  <cp:revision>442</cp:revision>
  <cp:lastPrinted>2019-05-03T19:24:24Z</cp:lastPrinted>
  <dcterms:created xsi:type="dcterms:W3CDTF">2018-12-10T17:48:20Z</dcterms:created>
  <dcterms:modified xsi:type="dcterms:W3CDTF">2020-07-08T16:01:27Z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</vt:lpwstr>
  </property>
  <property fmtid="{D5CDD505-2E9C-101B-9397-08002B2CF9AE}" pid="3" name="Type">
    <vt:lpwstr>Presentation</vt:lpwstr>
  </property>
</Properties>
</file>