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404" r:id="rId5"/>
    <p:sldId id="256" r:id="rId6"/>
    <p:sldId id="257" r:id="rId7"/>
    <p:sldId id="258" r:id="rId8"/>
    <p:sldId id="265" r:id="rId9"/>
    <p:sldId id="375" r:id="rId10"/>
    <p:sldId id="366"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266" r:id="rId25"/>
    <p:sldId id="267" r:id="rId26"/>
    <p:sldId id="389" r:id="rId27"/>
    <p:sldId id="390" r:id="rId28"/>
    <p:sldId id="260" r:id="rId29"/>
    <p:sldId id="261" r:id="rId30"/>
    <p:sldId id="262" r:id="rId31"/>
    <p:sldId id="263" r:id="rId32"/>
    <p:sldId id="264" r:id="rId33"/>
    <p:sldId id="269" r:id="rId34"/>
    <p:sldId id="370" r:id="rId35"/>
    <p:sldId id="392" r:id="rId36"/>
    <p:sldId id="393" r:id="rId37"/>
    <p:sldId id="259" r:id="rId38"/>
    <p:sldId id="394" r:id="rId39"/>
    <p:sldId id="278" r:id="rId40"/>
    <p:sldId id="279" r:id="rId41"/>
    <p:sldId id="351" r:id="rId42"/>
    <p:sldId id="353" r:id="rId43"/>
    <p:sldId id="395" r:id="rId44"/>
    <p:sldId id="354" r:id="rId45"/>
    <p:sldId id="396" r:id="rId46"/>
    <p:sldId id="397" r:id="rId47"/>
    <p:sldId id="398" r:id="rId48"/>
    <p:sldId id="268" r:id="rId49"/>
    <p:sldId id="399" r:id="rId50"/>
    <p:sldId id="400" r:id="rId51"/>
    <p:sldId id="401" r:id="rId52"/>
    <p:sldId id="402" r:id="rId53"/>
    <p:sldId id="403" r:id="rId54"/>
    <p:sldId id="330" r:id="rId55"/>
    <p:sldId id="331" r:id="rId56"/>
    <p:sldId id="33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6" d="100"/>
          <a:sy n="96" d="100"/>
        </p:scale>
        <p:origin x="114" y="4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0AC4B-691E-4B1E-86F7-6135573FC860}" type="doc">
      <dgm:prSet loTypeId="urn:microsoft.com/office/officeart/2005/8/layout/lProcess2" loCatId="list" qsTypeId="urn:microsoft.com/office/officeart/2005/8/quickstyle/3d3" qsCatId="3D" csTypeId="urn:microsoft.com/office/officeart/2005/8/colors/accent1_2" csCatId="accent1" phldr="1"/>
      <dgm:spPr/>
      <dgm:t>
        <a:bodyPr/>
        <a:lstStyle/>
        <a:p>
          <a:endParaRPr lang="en-US"/>
        </a:p>
      </dgm:t>
    </dgm:pt>
    <dgm:pt modelId="{76FC9D9E-0A83-4B36-A530-EFE251EF1245}">
      <dgm:prSet phldrT="[Text]" custT="1"/>
      <dgm:spPr/>
      <dgm:t>
        <a:bodyPr/>
        <a:lstStyle/>
        <a:p>
          <a:pPr algn="ctr"/>
          <a:r>
            <a:rPr lang="en-US" sz="3200" b="1" dirty="0"/>
            <a:t>MST Outreach Coordinator</a:t>
          </a:r>
        </a:p>
      </dgm:t>
    </dgm:pt>
    <dgm:pt modelId="{40F10F64-F32D-4BE1-AF28-86125269E2C5}" type="parTrans" cxnId="{EF3B7BDC-08DB-4F2C-88FE-871518F94E04}">
      <dgm:prSet/>
      <dgm:spPr/>
      <dgm:t>
        <a:bodyPr/>
        <a:lstStyle/>
        <a:p>
          <a:endParaRPr lang="en-US"/>
        </a:p>
      </dgm:t>
    </dgm:pt>
    <dgm:pt modelId="{465B21E0-6888-4DB8-A719-F9F0A0F52EB3}" type="sibTrans" cxnId="{EF3B7BDC-08DB-4F2C-88FE-871518F94E04}">
      <dgm:prSet/>
      <dgm:spPr/>
      <dgm:t>
        <a:bodyPr/>
        <a:lstStyle/>
        <a:p>
          <a:endParaRPr lang="en-US"/>
        </a:p>
      </dgm:t>
    </dgm:pt>
    <dgm:pt modelId="{88C744DB-42BC-4C73-BD5E-9F058B627D84}">
      <dgm:prSet phldrT="[Text]" custT="1"/>
      <dgm:spPr/>
      <dgm:t>
        <a:bodyPr/>
        <a:lstStyle/>
        <a:p>
          <a:pPr>
            <a:spcAft>
              <a:spcPts val="0"/>
            </a:spcAft>
          </a:pPr>
          <a:r>
            <a:rPr lang="en-US" sz="3200" b="1" dirty="0"/>
            <a:t>MST Claims </a:t>
          </a:r>
        </a:p>
        <a:p>
          <a:pPr>
            <a:spcAft>
              <a:spcPct val="35000"/>
            </a:spcAft>
          </a:pPr>
          <a:r>
            <a:rPr lang="en-US" sz="3200" b="1" dirty="0"/>
            <a:t>Coordinator</a:t>
          </a:r>
        </a:p>
      </dgm:t>
    </dgm:pt>
    <dgm:pt modelId="{76B9ECAA-1773-4472-B3B8-1803FD206416}" type="parTrans" cxnId="{7AC9FF0C-A308-4ECD-8A2D-CF97636A1654}">
      <dgm:prSet/>
      <dgm:spPr/>
      <dgm:t>
        <a:bodyPr/>
        <a:lstStyle/>
        <a:p>
          <a:endParaRPr lang="en-US"/>
        </a:p>
      </dgm:t>
    </dgm:pt>
    <dgm:pt modelId="{A669E87E-02CA-41CC-A605-FB4139A569A0}" type="sibTrans" cxnId="{7AC9FF0C-A308-4ECD-8A2D-CF97636A1654}">
      <dgm:prSet/>
      <dgm:spPr/>
      <dgm:t>
        <a:bodyPr/>
        <a:lstStyle/>
        <a:p>
          <a:endParaRPr lang="en-US"/>
        </a:p>
      </dgm:t>
    </dgm:pt>
    <dgm:pt modelId="{9C7AB299-2E70-42BA-A78F-9CC76BE341EB}">
      <dgm:prSet custT="1"/>
      <dgm:spPr/>
      <dgm:t>
        <a:bodyPr/>
        <a:lstStyle/>
        <a:p>
          <a:pPr algn="l"/>
          <a:r>
            <a:rPr lang="en-US" sz="2200" dirty="0"/>
            <a:t>May be male or female</a:t>
          </a:r>
        </a:p>
      </dgm:t>
    </dgm:pt>
    <dgm:pt modelId="{1BC40A23-7CA6-4AD3-871A-93B26B8BC5BF}" type="parTrans" cxnId="{EB4AB3F2-FE50-4937-AAF4-2F4EE2A90D80}">
      <dgm:prSet/>
      <dgm:spPr/>
      <dgm:t>
        <a:bodyPr/>
        <a:lstStyle/>
        <a:p>
          <a:endParaRPr lang="en-US"/>
        </a:p>
      </dgm:t>
    </dgm:pt>
    <dgm:pt modelId="{BDECB078-61AD-49D6-A480-9EB0E3A5F719}" type="sibTrans" cxnId="{EB4AB3F2-FE50-4937-AAF4-2F4EE2A90D80}">
      <dgm:prSet/>
      <dgm:spPr/>
      <dgm:t>
        <a:bodyPr/>
        <a:lstStyle/>
        <a:p>
          <a:endParaRPr lang="en-US"/>
        </a:p>
      </dgm:t>
    </dgm:pt>
    <dgm:pt modelId="{12CB216A-D171-4802-9C9D-4385E643D5B2}">
      <dgm:prSet custT="1"/>
      <dgm:spPr/>
      <dgm:t>
        <a:bodyPr/>
        <a:lstStyle/>
        <a:p>
          <a:pPr algn="l"/>
          <a:r>
            <a:rPr lang="en-US" sz="2200" dirty="0"/>
            <a:t>Collateral duty in Public Contact</a:t>
          </a:r>
        </a:p>
      </dgm:t>
    </dgm:pt>
    <dgm:pt modelId="{FC2D9E84-E641-46F2-9036-F95DD1B8376C}" type="parTrans" cxnId="{DB53DC11-4EB3-48E3-B7AB-2A2E779C99EC}">
      <dgm:prSet/>
      <dgm:spPr/>
      <dgm:t>
        <a:bodyPr/>
        <a:lstStyle/>
        <a:p>
          <a:endParaRPr lang="en-US"/>
        </a:p>
      </dgm:t>
    </dgm:pt>
    <dgm:pt modelId="{5DB6EAF5-B223-47A6-8F20-9B4E1BA51711}" type="sibTrans" cxnId="{DB53DC11-4EB3-48E3-B7AB-2A2E779C99EC}">
      <dgm:prSet/>
      <dgm:spPr/>
      <dgm:t>
        <a:bodyPr/>
        <a:lstStyle/>
        <a:p>
          <a:endParaRPr lang="en-US"/>
        </a:p>
      </dgm:t>
    </dgm:pt>
    <dgm:pt modelId="{9AB11462-6234-492E-8B37-AC40513F9059}">
      <dgm:prSet custT="1"/>
      <dgm:spPr/>
      <dgm:t>
        <a:bodyPr/>
        <a:lstStyle/>
        <a:p>
          <a:pPr algn="l"/>
          <a:r>
            <a:rPr lang="en-US" sz="2200" dirty="0"/>
            <a:t>May be assigned one or more special emphasis programs</a:t>
          </a:r>
        </a:p>
      </dgm:t>
    </dgm:pt>
    <dgm:pt modelId="{ED194BAC-8D48-4C47-8441-C55527E5481B}" type="parTrans" cxnId="{16378497-E633-4A3E-BC86-098904E5A77F}">
      <dgm:prSet/>
      <dgm:spPr/>
      <dgm:t>
        <a:bodyPr/>
        <a:lstStyle/>
        <a:p>
          <a:endParaRPr lang="en-US"/>
        </a:p>
      </dgm:t>
    </dgm:pt>
    <dgm:pt modelId="{7096D7A6-0404-4D3B-A1DA-9B6E17AC3235}" type="sibTrans" cxnId="{16378497-E633-4A3E-BC86-098904E5A77F}">
      <dgm:prSet/>
      <dgm:spPr/>
      <dgm:t>
        <a:bodyPr/>
        <a:lstStyle/>
        <a:p>
          <a:endParaRPr lang="en-US"/>
        </a:p>
      </dgm:t>
    </dgm:pt>
    <dgm:pt modelId="{6D57931A-CE30-4CBC-9B08-A3AE1946A9F8}">
      <dgm:prSet custT="1"/>
      <dgm:spPr/>
      <dgm:t>
        <a:bodyPr/>
        <a:lstStyle/>
        <a:p>
          <a:pPr algn="l"/>
          <a:r>
            <a:rPr lang="en-US" sz="2200" dirty="0"/>
            <a:t>Also known as an MST claims processor</a:t>
          </a:r>
        </a:p>
      </dgm:t>
    </dgm:pt>
    <dgm:pt modelId="{AF74D8EF-0B85-4C07-B38B-F46BF0C03D4D}" type="parTrans" cxnId="{8F51E956-2283-4A3C-B888-8272A8435BDF}">
      <dgm:prSet/>
      <dgm:spPr/>
      <dgm:t>
        <a:bodyPr/>
        <a:lstStyle/>
        <a:p>
          <a:endParaRPr lang="en-US"/>
        </a:p>
      </dgm:t>
    </dgm:pt>
    <dgm:pt modelId="{C929D364-2345-4919-A1DC-AC88B56099A1}" type="sibTrans" cxnId="{8F51E956-2283-4A3C-B888-8272A8435BDF}">
      <dgm:prSet/>
      <dgm:spPr/>
      <dgm:t>
        <a:bodyPr/>
        <a:lstStyle/>
        <a:p>
          <a:endParaRPr lang="en-US"/>
        </a:p>
      </dgm:t>
    </dgm:pt>
    <dgm:pt modelId="{72DD4E86-0169-48AF-8AA4-E45B2C72EB75}">
      <dgm:prSet custT="1"/>
      <dgm:spPr/>
      <dgm:t>
        <a:bodyPr/>
        <a:lstStyle/>
        <a:p>
          <a:pPr algn="l"/>
          <a:r>
            <a:rPr lang="en-US" sz="2200" dirty="0"/>
            <a:t>Has VSR experience</a:t>
          </a:r>
        </a:p>
      </dgm:t>
    </dgm:pt>
    <dgm:pt modelId="{7E6ADD65-9BF2-4EA0-8A5F-75855FE873BC}" type="parTrans" cxnId="{E240C9F4-9C2D-4C73-9465-ED9BEEA1A565}">
      <dgm:prSet/>
      <dgm:spPr/>
      <dgm:t>
        <a:bodyPr/>
        <a:lstStyle/>
        <a:p>
          <a:endParaRPr lang="en-US"/>
        </a:p>
      </dgm:t>
    </dgm:pt>
    <dgm:pt modelId="{967F260C-EDC3-4FA6-9BC3-3317F2F832C4}" type="sibTrans" cxnId="{E240C9F4-9C2D-4C73-9465-ED9BEEA1A565}">
      <dgm:prSet/>
      <dgm:spPr/>
      <dgm:t>
        <a:bodyPr/>
        <a:lstStyle/>
        <a:p>
          <a:endParaRPr lang="en-US"/>
        </a:p>
      </dgm:t>
    </dgm:pt>
    <dgm:pt modelId="{17BBDF28-1070-4BB2-8419-85F67818C3AF}">
      <dgm:prSet custT="1"/>
      <dgm:spPr/>
      <dgm:t>
        <a:bodyPr/>
        <a:lstStyle/>
        <a:p>
          <a:pPr algn="l"/>
          <a:r>
            <a:rPr lang="en-US" sz="2200" dirty="0"/>
            <a:t>Completed specialized MST training</a:t>
          </a:r>
        </a:p>
      </dgm:t>
    </dgm:pt>
    <dgm:pt modelId="{8A87C861-4333-45B1-9838-8D9B109BA38C}" type="parTrans" cxnId="{7B7EDD21-9C64-40AA-9861-9839B95F267E}">
      <dgm:prSet/>
      <dgm:spPr/>
      <dgm:t>
        <a:bodyPr/>
        <a:lstStyle/>
        <a:p>
          <a:endParaRPr lang="en-US"/>
        </a:p>
      </dgm:t>
    </dgm:pt>
    <dgm:pt modelId="{331DB3EE-64BD-413A-88D6-8AD5A384A6AD}" type="sibTrans" cxnId="{7B7EDD21-9C64-40AA-9861-9839B95F267E}">
      <dgm:prSet/>
      <dgm:spPr/>
      <dgm:t>
        <a:bodyPr/>
        <a:lstStyle/>
        <a:p>
          <a:endParaRPr lang="en-US"/>
        </a:p>
      </dgm:t>
    </dgm:pt>
    <dgm:pt modelId="{B9876660-C3FB-4481-A07A-36F2C3A4A9A2}">
      <dgm:prSet custT="1"/>
      <dgm:spPr/>
      <dgm:t>
        <a:bodyPr/>
        <a:lstStyle/>
        <a:p>
          <a:pPr algn="l"/>
          <a:r>
            <a:rPr lang="en-US" sz="2200" dirty="0"/>
            <a:t>Assigned to the development activity at RO</a:t>
          </a:r>
        </a:p>
      </dgm:t>
    </dgm:pt>
    <dgm:pt modelId="{C61E40A9-9EBA-4780-9831-E8345D591869}" type="parTrans" cxnId="{076650A3-FD98-43E2-8E9E-A83CB6C4BD83}">
      <dgm:prSet/>
      <dgm:spPr/>
      <dgm:t>
        <a:bodyPr/>
        <a:lstStyle/>
        <a:p>
          <a:endParaRPr lang="en-US"/>
        </a:p>
      </dgm:t>
    </dgm:pt>
    <dgm:pt modelId="{088D9DD0-D15C-4DBF-8102-89431C97D632}" type="sibTrans" cxnId="{076650A3-FD98-43E2-8E9E-A83CB6C4BD83}">
      <dgm:prSet/>
      <dgm:spPr/>
      <dgm:t>
        <a:bodyPr/>
        <a:lstStyle/>
        <a:p>
          <a:endParaRPr lang="en-US"/>
        </a:p>
      </dgm:t>
    </dgm:pt>
    <dgm:pt modelId="{2E1AA0B0-40EC-4D31-8459-A24EEACD86C4}">
      <dgm:prSet custT="1"/>
      <dgm:spPr/>
      <dgm:t>
        <a:bodyPr/>
        <a:lstStyle/>
        <a:p>
          <a:pPr algn="l"/>
          <a:r>
            <a:rPr lang="en-US" sz="2200" dirty="0"/>
            <a:t>Completed specialized MST training</a:t>
          </a:r>
        </a:p>
      </dgm:t>
    </dgm:pt>
    <dgm:pt modelId="{5AA3ADA1-442D-49D1-AE41-355454261EC5}" type="parTrans" cxnId="{6FF3592F-1759-47FE-AC62-53BDF76E8CC9}">
      <dgm:prSet/>
      <dgm:spPr/>
      <dgm:t>
        <a:bodyPr/>
        <a:lstStyle/>
        <a:p>
          <a:endParaRPr lang="en-US"/>
        </a:p>
      </dgm:t>
    </dgm:pt>
    <dgm:pt modelId="{025ADFB8-DFC1-4366-B30F-7099CC2FED22}" type="sibTrans" cxnId="{6FF3592F-1759-47FE-AC62-53BDF76E8CC9}">
      <dgm:prSet/>
      <dgm:spPr/>
      <dgm:t>
        <a:bodyPr/>
        <a:lstStyle/>
        <a:p>
          <a:endParaRPr lang="en-US"/>
        </a:p>
      </dgm:t>
    </dgm:pt>
    <dgm:pt modelId="{88234540-62A7-49FB-B8A4-A9C021316C6A}" type="pres">
      <dgm:prSet presAssocID="{FDD0AC4B-691E-4B1E-86F7-6135573FC860}" presName="theList" presStyleCnt="0">
        <dgm:presLayoutVars>
          <dgm:dir/>
          <dgm:animLvl val="lvl"/>
          <dgm:resizeHandles val="exact"/>
        </dgm:presLayoutVars>
      </dgm:prSet>
      <dgm:spPr/>
    </dgm:pt>
    <dgm:pt modelId="{34CA5324-9C5B-48FF-BE86-A785FB80875E}" type="pres">
      <dgm:prSet presAssocID="{76FC9D9E-0A83-4B36-A530-EFE251EF1245}" presName="compNode" presStyleCnt="0"/>
      <dgm:spPr/>
    </dgm:pt>
    <dgm:pt modelId="{E19106BB-4A92-4C4E-8147-BF18692436C5}" type="pres">
      <dgm:prSet presAssocID="{76FC9D9E-0A83-4B36-A530-EFE251EF1245}" presName="aNode" presStyleLbl="bgShp" presStyleIdx="0" presStyleCnt="2" custLinFactNeighborX="3181"/>
      <dgm:spPr/>
    </dgm:pt>
    <dgm:pt modelId="{E996DB65-2ABF-401E-89EB-79223F19BBED}" type="pres">
      <dgm:prSet presAssocID="{76FC9D9E-0A83-4B36-A530-EFE251EF1245}" presName="textNode" presStyleLbl="bgShp" presStyleIdx="0" presStyleCnt="2"/>
      <dgm:spPr/>
    </dgm:pt>
    <dgm:pt modelId="{17E2167F-ECDB-4066-8292-104C28FC6DBD}" type="pres">
      <dgm:prSet presAssocID="{76FC9D9E-0A83-4B36-A530-EFE251EF1245}" presName="compChildNode" presStyleCnt="0"/>
      <dgm:spPr/>
    </dgm:pt>
    <dgm:pt modelId="{BBE7C90C-4E73-4DE9-9269-A7C58CE5D48B}" type="pres">
      <dgm:prSet presAssocID="{76FC9D9E-0A83-4B36-A530-EFE251EF1245}" presName="theInnerList" presStyleCnt="0"/>
      <dgm:spPr/>
    </dgm:pt>
    <dgm:pt modelId="{67F70877-5DF1-460D-ABDE-7221EC500186}" type="pres">
      <dgm:prSet presAssocID="{9C7AB299-2E70-42BA-A78F-9CC76BE341EB}" presName="childNode" presStyleLbl="node1" presStyleIdx="0" presStyleCnt="8" custLinFactNeighborY="-94392">
        <dgm:presLayoutVars>
          <dgm:bulletEnabled val="1"/>
        </dgm:presLayoutVars>
      </dgm:prSet>
      <dgm:spPr/>
    </dgm:pt>
    <dgm:pt modelId="{F02FD9DC-8552-4B0D-9F13-504D613B2D60}" type="pres">
      <dgm:prSet presAssocID="{9C7AB299-2E70-42BA-A78F-9CC76BE341EB}" presName="aSpace2" presStyleCnt="0"/>
      <dgm:spPr/>
    </dgm:pt>
    <dgm:pt modelId="{3C847E95-3A6E-4D9C-A0FA-EF61A2171E2F}" type="pres">
      <dgm:prSet presAssocID="{12CB216A-D171-4802-9C9D-4385E643D5B2}" presName="childNode" presStyleLbl="node1" presStyleIdx="1" presStyleCnt="8" custLinFactY="-1558" custLinFactNeighborY="-100000">
        <dgm:presLayoutVars>
          <dgm:bulletEnabled val="1"/>
        </dgm:presLayoutVars>
      </dgm:prSet>
      <dgm:spPr/>
    </dgm:pt>
    <dgm:pt modelId="{B0235A46-3C97-4761-8235-5542188BCFE8}" type="pres">
      <dgm:prSet presAssocID="{12CB216A-D171-4802-9C9D-4385E643D5B2}" presName="aSpace2" presStyleCnt="0"/>
      <dgm:spPr/>
    </dgm:pt>
    <dgm:pt modelId="{3D245BDE-3A37-402B-BD92-B82285340BC3}" type="pres">
      <dgm:prSet presAssocID="{2E1AA0B0-40EC-4D31-8459-A24EEACD86C4}" presName="childNode" presStyleLbl="node1" presStyleIdx="2" presStyleCnt="8" custLinFactNeighborY="-94392">
        <dgm:presLayoutVars>
          <dgm:bulletEnabled val="1"/>
        </dgm:presLayoutVars>
      </dgm:prSet>
      <dgm:spPr/>
    </dgm:pt>
    <dgm:pt modelId="{0BA52687-CBB5-416C-803E-CFB12BC3F24B}" type="pres">
      <dgm:prSet presAssocID="{2E1AA0B0-40EC-4D31-8459-A24EEACD86C4}" presName="aSpace2" presStyleCnt="0"/>
      <dgm:spPr/>
    </dgm:pt>
    <dgm:pt modelId="{1A3AB964-4C7B-4558-AE6D-1E58D9608812}" type="pres">
      <dgm:prSet presAssocID="{9AB11462-6234-492E-8B37-AC40513F9059}" presName="childNode" presStyleLbl="node1" presStyleIdx="3" presStyleCnt="8" custLinFactNeighborY="-94392">
        <dgm:presLayoutVars>
          <dgm:bulletEnabled val="1"/>
        </dgm:presLayoutVars>
      </dgm:prSet>
      <dgm:spPr/>
    </dgm:pt>
    <dgm:pt modelId="{FC5BD287-84D1-4D98-874B-6D2EFC716509}" type="pres">
      <dgm:prSet presAssocID="{76FC9D9E-0A83-4B36-A530-EFE251EF1245}" presName="aSpace" presStyleCnt="0"/>
      <dgm:spPr/>
    </dgm:pt>
    <dgm:pt modelId="{5C86E18B-6897-46D7-996F-4CC3795DD322}" type="pres">
      <dgm:prSet presAssocID="{88C744DB-42BC-4C73-BD5E-9F058B627D84}" presName="compNode" presStyleCnt="0"/>
      <dgm:spPr/>
    </dgm:pt>
    <dgm:pt modelId="{9D4AF4EB-8278-4F05-9192-9052EB940576}" type="pres">
      <dgm:prSet presAssocID="{88C744DB-42BC-4C73-BD5E-9F058B627D84}" presName="aNode" presStyleLbl="bgShp" presStyleIdx="1" presStyleCnt="2" custLinFactNeighborX="-1095"/>
      <dgm:spPr/>
    </dgm:pt>
    <dgm:pt modelId="{19C98AE9-762D-4F97-B72C-10A6DE12E0BA}" type="pres">
      <dgm:prSet presAssocID="{88C744DB-42BC-4C73-BD5E-9F058B627D84}" presName="textNode" presStyleLbl="bgShp" presStyleIdx="1" presStyleCnt="2"/>
      <dgm:spPr/>
    </dgm:pt>
    <dgm:pt modelId="{6864887D-AB82-4407-8336-EC994CD8F45F}" type="pres">
      <dgm:prSet presAssocID="{88C744DB-42BC-4C73-BD5E-9F058B627D84}" presName="compChildNode" presStyleCnt="0"/>
      <dgm:spPr/>
    </dgm:pt>
    <dgm:pt modelId="{7EA4184E-AC4F-4BF4-BBED-A3BA939946FC}" type="pres">
      <dgm:prSet presAssocID="{88C744DB-42BC-4C73-BD5E-9F058B627D84}" presName="theInnerList" presStyleCnt="0"/>
      <dgm:spPr/>
    </dgm:pt>
    <dgm:pt modelId="{B670FF36-8A20-488C-91A2-D6A43818D50D}" type="pres">
      <dgm:prSet presAssocID="{6D57931A-CE30-4CBC-9B08-A3AE1946A9F8}" presName="childNode" presStyleLbl="node1" presStyleIdx="4" presStyleCnt="8" custLinFactNeighborY="-78660">
        <dgm:presLayoutVars>
          <dgm:bulletEnabled val="1"/>
        </dgm:presLayoutVars>
      </dgm:prSet>
      <dgm:spPr/>
    </dgm:pt>
    <dgm:pt modelId="{B9C47708-51C9-44C7-B8B7-671D37E11D5A}" type="pres">
      <dgm:prSet presAssocID="{6D57931A-CE30-4CBC-9B08-A3AE1946A9F8}" presName="aSpace2" presStyleCnt="0"/>
      <dgm:spPr/>
    </dgm:pt>
    <dgm:pt modelId="{F660B464-98CC-4D43-AE93-02D36AD53917}" type="pres">
      <dgm:prSet presAssocID="{72DD4E86-0169-48AF-8AA4-E45B2C72EB75}" presName="childNode" presStyleLbl="node1" presStyleIdx="5" presStyleCnt="8" custLinFactNeighborY="-94392">
        <dgm:presLayoutVars>
          <dgm:bulletEnabled val="1"/>
        </dgm:presLayoutVars>
      </dgm:prSet>
      <dgm:spPr/>
    </dgm:pt>
    <dgm:pt modelId="{6D101395-85D5-40A2-91BA-3C2B4041095E}" type="pres">
      <dgm:prSet presAssocID="{72DD4E86-0169-48AF-8AA4-E45B2C72EB75}" presName="aSpace2" presStyleCnt="0"/>
      <dgm:spPr/>
    </dgm:pt>
    <dgm:pt modelId="{C3AEB06B-3BC2-4139-AF13-51CA85A612D6}" type="pres">
      <dgm:prSet presAssocID="{17BBDF28-1070-4BB2-8419-85F67818C3AF}" presName="childNode" presStyleLbl="node1" presStyleIdx="6" presStyleCnt="8" custLinFactNeighborY="-94392">
        <dgm:presLayoutVars>
          <dgm:bulletEnabled val="1"/>
        </dgm:presLayoutVars>
      </dgm:prSet>
      <dgm:spPr/>
    </dgm:pt>
    <dgm:pt modelId="{DFE71343-634E-491D-8F56-8F37E7995D14}" type="pres">
      <dgm:prSet presAssocID="{17BBDF28-1070-4BB2-8419-85F67818C3AF}" presName="aSpace2" presStyleCnt="0"/>
      <dgm:spPr/>
    </dgm:pt>
    <dgm:pt modelId="{D6C06422-6BDA-4A6E-B2CF-B07D5A4BC94D}" type="pres">
      <dgm:prSet presAssocID="{B9876660-C3FB-4481-A07A-36F2C3A4A9A2}" presName="childNode" presStyleLbl="node1" presStyleIdx="7" presStyleCnt="8" custLinFactNeighborY="-94392">
        <dgm:presLayoutVars>
          <dgm:bulletEnabled val="1"/>
        </dgm:presLayoutVars>
      </dgm:prSet>
      <dgm:spPr/>
    </dgm:pt>
  </dgm:ptLst>
  <dgm:cxnLst>
    <dgm:cxn modelId="{4B0EA803-9DD3-418B-BC0E-891972AEEE4E}" type="presOf" srcId="{9C7AB299-2E70-42BA-A78F-9CC76BE341EB}" destId="{67F70877-5DF1-460D-ABDE-7221EC500186}" srcOrd="0" destOrd="0" presId="urn:microsoft.com/office/officeart/2005/8/layout/lProcess2"/>
    <dgm:cxn modelId="{7AC9FF0C-A308-4ECD-8A2D-CF97636A1654}" srcId="{FDD0AC4B-691E-4B1E-86F7-6135573FC860}" destId="{88C744DB-42BC-4C73-BD5E-9F058B627D84}" srcOrd="1" destOrd="0" parTransId="{76B9ECAA-1773-4472-B3B8-1803FD206416}" sibTransId="{A669E87E-02CA-41CC-A605-FB4139A569A0}"/>
    <dgm:cxn modelId="{DB53DC11-4EB3-48E3-B7AB-2A2E779C99EC}" srcId="{76FC9D9E-0A83-4B36-A530-EFE251EF1245}" destId="{12CB216A-D171-4802-9C9D-4385E643D5B2}" srcOrd="1" destOrd="0" parTransId="{FC2D9E84-E641-46F2-9036-F95DD1B8376C}" sibTransId="{5DB6EAF5-B223-47A6-8F20-9B4E1BA51711}"/>
    <dgm:cxn modelId="{7B7EDD21-9C64-40AA-9861-9839B95F267E}" srcId="{88C744DB-42BC-4C73-BD5E-9F058B627D84}" destId="{17BBDF28-1070-4BB2-8419-85F67818C3AF}" srcOrd="2" destOrd="0" parTransId="{8A87C861-4333-45B1-9838-8D9B109BA38C}" sibTransId="{331DB3EE-64BD-413A-88D6-8AD5A384A6AD}"/>
    <dgm:cxn modelId="{6FF3592F-1759-47FE-AC62-53BDF76E8CC9}" srcId="{76FC9D9E-0A83-4B36-A530-EFE251EF1245}" destId="{2E1AA0B0-40EC-4D31-8459-A24EEACD86C4}" srcOrd="2" destOrd="0" parTransId="{5AA3ADA1-442D-49D1-AE41-355454261EC5}" sibTransId="{025ADFB8-DFC1-4366-B30F-7099CC2FED22}"/>
    <dgm:cxn modelId="{F073A041-429D-48CA-BE6D-CD096BE7BC84}" type="presOf" srcId="{88C744DB-42BC-4C73-BD5E-9F058B627D84}" destId="{9D4AF4EB-8278-4F05-9192-9052EB940576}" srcOrd="0" destOrd="0" presId="urn:microsoft.com/office/officeart/2005/8/layout/lProcess2"/>
    <dgm:cxn modelId="{2194E547-019E-499C-9B7C-5CE85EFA1A84}" type="presOf" srcId="{9AB11462-6234-492E-8B37-AC40513F9059}" destId="{1A3AB964-4C7B-4558-AE6D-1E58D9608812}" srcOrd="0" destOrd="0" presId="urn:microsoft.com/office/officeart/2005/8/layout/lProcess2"/>
    <dgm:cxn modelId="{8F51E956-2283-4A3C-B888-8272A8435BDF}" srcId="{88C744DB-42BC-4C73-BD5E-9F058B627D84}" destId="{6D57931A-CE30-4CBC-9B08-A3AE1946A9F8}" srcOrd="0" destOrd="0" parTransId="{AF74D8EF-0B85-4C07-B38B-F46BF0C03D4D}" sibTransId="{C929D364-2345-4919-A1DC-AC88B56099A1}"/>
    <dgm:cxn modelId="{16378497-E633-4A3E-BC86-098904E5A77F}" srcId="{76FC9D9E-0A83-4B36-A530-EFE251EF1245}" destId="{9AB11462-6234-492E-8B37-AC40513F9059}" srcOrd="3" destOrd="0" parTransId="{ED194BAC-8D48-4C47-8441-C55527E5481B}" sibTransId="{7096D7A6-0404-4D3B-A1DA-9B6E17AC3235}"/>
    <dgm:cxn modelId="{E5D0EB99-6300-4B5E-843B-A07AC3A7F42D}" type="presOf" srcId="{88C744DB-42BC-4C73-BD5E-9F058B627D84}" destId="{19C98AE9-762D-4F97-B72C-10A6DE12E0BA}" srcOrd="1" destOrd="0" presId="urn:microsoft.com/office/officeart/2005/8/layout/lProcess2"/>
    <dgm:cxn modelId="{076650A3-FD98-43E2-8E9E-A83CB6C4BD83}" srcId="{88C744DB-42BC-4C73-BD5E-9F058B627D84}" destId="{B9876660-C3FB-4481-A07A-36F2C3A4A9A2}" srcOrd="3" destOrd="0" parTransId="{C61E40A9-9EBA-4780-9831-E8345D591869}" sibTransId="{088D9DD0-D15C-4DBF-8102-89431C97D632}"/>
    <dgm:cxn modelId="{F4EB21A9-E4B6-465D-8C39-5E347E5CFCA1}" type="presOf" srcId="{17BBDF28-1070-4BB2-8419-85F67818C3AF}" destId="{C3AEB06B-3BC2-4139-AF13-51CA85A612D6}" srcOrd="0" destOrd="0" presId="urn:microsoft.com/office/officeart/2005/8/layout/lProcess2"/>
    <dgm:cxn modelId="{E8441CB5-8CD9-4688-BD4E-B5C3C083D106}" type="presOf" srcId="{FDD0AC4B-691E-4B1E-86F7-6135573FC860}" destId="{88234540-62A7-49FB-B8A4-A9C021316C6A}" srcOrd="0" destOrd="0" presId="urn:microsoft.com/office/officeart/2005/8/layout/lProcess2"/>
    <dgm:cxn modelId="{6A66FBBB-4786-4175-8FFA-9EC2CE66CCAE}" type="presOf" srcId="{76FC9D9E-0A83-4B36-A530-EFE251EF1245}" destId="{E996DB65-2ABF-401E-89EB-79223F19BBED}" srcOrd="1" destOrd="0" presId="urn:microsoft.com/office/officeart/2005/8/layout/lProcess2"/>
    <dgm:cxn modelId="{1E1C80C6-5063-40C3-83A5-34A786F260F0}" type="presOf" srcId="{2E1AA0B0-40EC-4D31-8459-A24EEACD86C4}" destId="{3D245BDE-3A37-402B-BD92-B82285340BC3}" srcOrd="0" destOrd="0" presId="urn:microsoft.com/office/officeart/2005/8/layout/lProcess2"/>
    <dgm:cxn modelId="{EF3B7BDC-08DB-4F2C-88FE-871518F94E04}" srcId="{FDD0AC4B-691E-4B1E-86F7-6135573FC860}" destId="{76FC9D9E-0A83-4B36-A530-EFE251EF1245}" srcOrd="0" destOrd="0" parTransId="{40F10F64-F32D-4BE1-AF28-86125269E2C5}" sibTransId="{465B21E0-6888-4DB8-A719-F9F0A0F52EB3}"/>
    <dgm:cxn modelId="{3DF33BE5-0F4C-4F99-8564-3F8B1DC8CC51}" type="presOf" srcId="{72DD4E86-0169-48AF-8AA4-E45B2C72EB75}" destId="{F660B464-98CC-4D43-AE93-02D36AD53917}" srcOrd="0" destOrd="0" presId="urn:microsoft.com/office/officeart/2005/8/layout/lProcess2"/>
    <dgm:cxn modelId="{A6B322E8-2C7F-4C8E-82D3-0100BA1BC5F2}" type="presOf" srcId="{76FC9D9E-0A83-4B36-A530-EFE251EF1245}" destId="{E19106BB-4A92-4C4E-8147-BF18692436C5}" srcOrd="0" destOrd="0" presId="urn:microsoft.com/office/officeart/2005/8/layout/lProcess2"/>
    <dgm:cxn modelId="{36739BE8-D95A-4A61-A6E5-99AD96EA6B8F}" type="presOf" srcId="{B9876660-C3FB-4481-A07A-36F2C3A4A9A2}" destId="{D6C06422-6BDA-4A6E-B2CF-B07D5A4BC94D}" srcOrd="0" destOrd="0" presId="urn:microsoft.com/office/officeart/2005/8/layout/lProcess2"/>
    <dgm:cxn modelId="{F84828E9-C47D-435B-ACB1-F414DF6459E8}" type="presOf" srcId="{6D57931A-CE30-4CBC-9B08-A3AE1946A9F8}" destId="{B670FF36-8A20-488C-91A2-D6A43818D50D}" srcOrd="0" destOrd="0" presId="urn:microsoft.com/office/officeart/2005/8/layout/lProcess2"/>
    <dgm:cxn modelId="{EB4AB3F2-FE50-4937-AAF4-2F4EE2A90D80}" srcId="{76FC9D9E-0A83-4B36-A530-EFE251EF1245}" destId="{9C7AB299-2E70-42BA-A78F-9CC76BE341EB}" srcOrd="0" destOrd="0" parTransId="{1BC40A23-7CA6-4AD3-871A-93B26B8BC5BF}" sibTransId="{BDECB078-61AD-49D6-A480-9EB0E3A5F719}"/>
    <dgm:cxn modelId="{E240C9F4-9C2D-4C73-9465-ED9BEEA1A565}" srcId="{88C744DB-42BC-4C73-BD5E-9F058B627D84}" destId="{72DD4E86-0169-48AF-8AA4-E45B2C72EB75}" srcOrd="1" destOrd="0" parTransId="{7E6ADD65-9BF2-4EA0-8A5F-75855FE873BC}" sibTransId="{967F260C-EDC3-4FA6-9BC3-3317F2F832C4}"/>
    <dgm:cxn modelId="{1BC26FFC-C343-40D5-80F3-D82B5793FF92}" type="presOf" srcId="{12CB216A-D171-4802-9C9D-4385E643D5B2}" destId="{3C847E95-3A6E-4D9C-A0FA-EF61A2171E2F}" srcOrd="0" destOrd="0" presId="urn:microsoft.com/office/officeart/2005/8/layout/lProcess2"/>
    <dgm:cxn modelId="{5735A704-A9AF-424B-8469-DBBAEBF4FB7D}" type="presParOf" srcId="{88234540-62A7-49FB-B8A4-A9C021316C6A}" destId="{34CA5324-9C5B-48FF-BE86-A785FB80875E}" srcOrd="0" destOrd="0" presId="urn:microsoft.com/office/officeart/2005/8/layout/lProcess2"/>
    <dgm:cxn modelId="{965223DA-1FD8-49A6-9A35-6B74FCD9BF62}" type="presParOf" srcId="{34CA5324-9C5B-48FF-BE86-A785FB80875E}" destId="{E19106BB-4A92-4C4E-8147-BF18692436C5}" srcOrd="0" destOrd="0" presId="urn:microsoft.com/office/officeart/2005/8/layout/lProcess2"/>
    <dgm:cxn modelId="{90C6E855-A117-4A5F-8EAD-920BE8CAE9E3}" type="presParOf" srcId="{34CA5324-9C5B-48FF-BE86-A785FB80875E}" destId="{E996DB65-2ABF-401E-89EB-79223F19BBED}" srcOrd="1" destOrd="0" presId="urn:microsoft.com/office/officeart/2005/8/layout/lProcess2"/>
    <dgm:cxn modelId="{D2EB6562-B37D-41DC-8725-5664DE741582}" type="presParOf" srcId="{34CA5324-9C5B-48FF-BE86-A785FB80875E}" destId="{17E2167F-ECDB-4066-8292-104C28FC6DBD}" srcOrd="2" destOrd="0" presId="urn:microsoft.com/office/officeart/2005/8/layout/lProcess2"/>
    <dgm:cxn modelId="{F395DF83-BCF9-470E-B7A3-B6FD9FC1F22F}" type="presParOf" srcId="{17E2167F-ECDB-4066-8292-104C28FC6DBD}" destId="{BBE7C90C-4E73-4DE9-9269-A7C58CE5D48B}" srcOrd="0" destOrd="0" presId="urn:microsoft.com/office/officeart/2005/8/layout/lProcess2"/>
    <dgm:cxn modelId="{56B185BE-9CB1-44CB-A1D4-14119FAE0E3B}" type="presParOf" srcId="{BBE7C90C-4E73-4DE9-9269-A7C58CE5D48B}" destId="{67F70877-5DF1-460D-ABDE-7221EC500186}" srcOrd="0" destOrd="0" presId="urn:microsoft.com/office/officeart/2005/8/layout/lProcess2"/>
    <dgm:cxn modelId="{4DA6FB12-A47C-44E9-ABEA-44EE0D8E056E}" type="presParOf" srcId="{BBE7C90C-4E73-4DE9-9269-A7C58CE5D48B}" destId="{F02FD9DC-8552-4B0D-9F13-504D613B2D60}" srcOrd="1" destOrd="0" presId="urn:microsoft.com/office/officeart/2005/8/layout/lProcess2"/>
    <dgm:cxn modelId="{8FFA666D-65DD-400E-8FC4-CB70EF93D06E}" type="presParOf" srcId="{BBE7C90C-4E73-4DE9-9269-A7C58CE5D48B}" destId="{3C847E95-3A6E-4D9C-A0FA-EF61A2171E2F}" srcOrd="2" destOrd="0" presId="urn:microsoft.com/office/officeart/2005/8/layout/lProcess2"/>
    <dgm:cxn modelId="{89A9FD01-FDED-4446-96A3-B617ADFEBF47}" type="presParOf" srcId="{BBE7C90C-4E73-4DE9-9269-A7C58CE5D48B}" destId="{B0235A46-3C97-4761-8235-5542188BCFE8}" srcOrd="3" destOrd="0" presId="urn:microsoft.com/office/officeart/2005/8/layout/lProcess2"/>
    <dgm:cxn modelId="{7AB3FA51-D180-43B2-A09D-5D92767362D1}" type="presParOf" srcId="{BBE7C90C-4E73-4DE9-9269-A7C58CE5D48B}" destId="{3D245BDE-3A37-402B-BD92-B82285340BC3}" srcOrd="4" destOrd="0" presId="urn:microsoft.com/office/officeart/2005/8/layout/lProcess2"/>
    <dgm:cxn modelId="{18021769-0DF0-43FB-B13D-870016F87439}" type="presParOf" srcId="{BBE7C90C-4E73-4DE9-9269-A7C58CE5D48B}" destId="{0BA52687-CBB5-416C-803E-CFB12BC3F24B}" srcOrd="5" destOrd="0" presId="urn:microsoft.com/office/officeart/2005/8/layout/lProcess2"/>
    <dgm:cxn modelId="{092D8DC7-D023-45D0-81C6-F98CB9B48EE3}" type="presParOf" srcId="{BBE7C90C-4E73-4DE9-9269-A7C58CE5D48B}" destId="{1A3AB964-4C7B-4558-AE6D-1E58D9608812}" srcOrd="6" destOrd="0" presId="urn:microsoft.com/office/officeart/2005/8/layout/lProcess2"/>
    <dgm:cxn modelId="{BD4485E6-1EFF-4F03-AC96-88C6D3E1608F}" type="presParOf" srcId="{88234540-62A7-49FB-B8A4-A9C021316C6A}" destId="{FC5BD287-84D1-4D98-874B-6D2EFC716509}" srcOrd="1" destOrd="0" presId="urn:microsoft.com/office/officeart/2005/8/layout/lProcess2"/>
    <dgm:cxn modelId="{AB1EC511-BC6E-44C6-87B3-1106DA2DE863}" type="presParOf" srcId="{88234540-62A7-49FB-B8A4-A9C021316C6A}" destId="{5C86E18B-6897-46D7-996F-4CC3795DD322}" srcOrd="2" destOrd="0" presId="urn:microsoft.com/office/officeart/2005/8/layout/lProcess2"/>
    <dgm:cxn modelId="{9657FB09-7593-425F-8DFB-A7F4C1AF6EF2}" type="presParOf" srcId="{5C86E18B-6897-46D7-996F-4CC3795DD322}" destId="{9D4AF4EB-8278-4F05-9192-9052EB940576}" srcOrd="0" destOrd="0" presId="urn:microsoft.com/office/officeart/2005/8/layout/lProcess2"/>
    <dgm:cxn modelId="{118F693E-19E0-4290-8CB3-9B12540185A0}" type="presParOf" srcId="{5C86E18B-6897-46D7-996F-4CC3795DD322}" destId="{19C98AE9-762D-4F97-B72C-10A6DE12E0BA}" srcOrd="1" destOrd="0" presId="urn:microsoft.com/office/officeart/2005/8/layout/lProcess2"/>
    <dgm:cxn modelId="{ECE12BC9-5E67-417C-B03E-474A9FDF347A}" type="presParOf" srcId="{5C86E18B-6897-46D7-996F-4CC3795DD322}" destId="{6864887D-AB82-4407-8336-EC994CD8F45F}" srcOrd="2" destOrd="0" presId="urn:microsoft.com/office/officeart/2005/8/layout/lProcess2"/>
    <dgm:cxn modelId="{437B6847-BFC4-4CF1-A757-28101C931EC2}" type="presParOf" srcId="{6864887D-AB82-4407-8336-EC994CD8F45F}" destId="{7EA4184E-AC4F-4BF4-BBED-A3BA939946FC}" srcOrd="0" destOrd="0" presId="urn:microsoft.com/office/officeart/2005/8/layout/lProcess2"/>
    <dgm:cxn modelId="{8648EBD6-29ED-4476-B1B2-0169B7F40E76}" type="presParOf" srcId="{7EA4184E-AC4F-4BF4-BBED-A3BA939946FC}" destId="{B670FF36-8A20-488C-91A2-D6A43818D50D}" srcOrd="0" destOrd="0" presId="urn:microsoft.com/office/officeart/2005/8/layout/lProcess2"/>
    <dgm:cxn modelId="{B85B1899-3B67-47FB-811C-A5DE7CF85A86}" type="presParOf" srcId="{7EA4184E-AC4F-4BF4-BBED-A3BA939946FC}" destId="{B9C47708-51C9-44C7-B8B7-671D37E11D5A}" srcOrd="1" destOrd="0" presId="urn:microsoft.com/office/officeart/2005/8/layout/lProcess2"/>
    <dgm:cxn modelId="{FFF97B76-1520-4C70-A8A0-6A854B0E0ACB}" type="presParOf" srcId="{7EA4184E-AC4F-4BF4-BBED-A3BA939946FC}" destId="{F660B464-98CC-4D43-AE93-02D36AD53917}" srcOrd="2" destOrd="0" presId="urn:microsoft.com/office/officeart/2005/8/layout/lProcess2"/>
    <dgm:cxn modelId="{93F83815-DACE-47ED-B7BE-29E5FF887E92}" type="presParOf" srcId="{7EA4184E-AC4F-4BF4-BBED-A3BA939946FC}" destId="{6D101395-85D5-40A2-91BA-3C2B4041095E}" srcOrd="3" destOrd="0" presId="urn:microsoft.com/office/officeart/2005/8/layout/lProcess2"/>
    <dgm:cxn modelId="{A33F1687-D012-46DF-A77C-353E9C2DFC6A}" type="presParOf" srcId="{7EA4184E-AC4F-4BF4-BBED-A3BA939946FC}" destId="{C3AEB06B-3BC2-4139-AF13-51CA85A612D6}" srcOrd="4" destOrd="0" presId="urn:microsoft.com/office/officeart/2005/8/layout/lProcess2"/>
    <dgm:cxn modelId="{CAC17D22-5A2D-46E1-AB57-70B0BF57CADE}" type="presParOf" srcId="{7EA4184E-AC4F-4BF4-BBED-A3BA939946FC}" destId="{DFE71343-634E-491D-8F56-8F37E7995D14}" srcOrd="5" destOrd="0" presId="urn:microsoft.com/office/officeart/2005/8/layout/lProcess2"/>
    <dgm:cxn modelId="{E13A089F-C5B0-4D54-9E65-0B7D91232A6A}" type="presParOf" srcId="{7EA4184E-AC4F-4BF4-BBED-A3BA939946FC}" destId="{D6C06422-6BDA-4A6E-B2CF-B07D5A4BC94D}"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106BB-4A92-4C4E-8147-BF18692436C5}">
      <dsp:nvSpPr>
        <dsp:cNvPr id="0" name=""/>
        <dsp:cNvSpPr/>
      </dsp:nvSpPr>
      <dsp:spPr>
        <a:xfrm>
          <a:off x="144471" y="0"/>
          <a:ext cx="4397968" cy="4549691"/>
        </a:xfrm>
        <a:prstGeom prst="roundRect">
          <a:avLst>
            <a:gd name="adj" fmla="val 10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MST Outreach Coordinator</a:t>
          </a:r>
        </a:p>
      </dsp:txBody>
      <dsp:txXfrm>
        <a:off x="144471" y="0"/>
        <a:ext cx="4397968" cy="1364907"/>
      </dsp:txXfrm>
    </dsp:sp>
    <dsp:sp modelId="{67F70877-5DF1-460D-ABDE-7221EC500186}">
      <dsp:nvSpPr>
        <dsp:cNvPr id="0" name=""/>
        <dsp:cNvSpPr/>
      </dsp:nvSpPr>
      <dsp:spPr>
        <a:xfrm>
          <a:off x="444368" y="1268768"/>
          <a:ext cx="3518374" cy="662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en-US" sz="2200" kern="1200" dirty="0"/>
            <a:t>May be male or female</a:t>
          </a:r>
        </a:p>
      </dsp:txBody>
      <dsp:txXfrm>
        <a:off x="463781" y="1288181"/>
        <a:ext cx="3479548" cy="623967"/>
      </dsp:txXfrm>
    </dsp:sp>
    <dsp:sp modelId="{3C847E95-3A6E-4D9C-A0FA-EF61A2171E2F}">
      <dsp:nvSpPr>
        <dsp:cNvPr id="0" name=""/>
        <dsp:cNvSpPr/>
      </dsp:nvSpPr>
      <dsp:spPr>
        <a:xfrm>
          <a:off x="444368" y="2017485"/>
          <a:ext cx="3518374" cy="662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en-US" sz="2200" kern="1200" dirty="0"/>
            <a:t>Collateral duty in Public Contact</a:t>
          </a:r>
        </a:p>
      </dsp:txBody>
      <dsp:txXfrm>
        <a:off x="463781" y="2036898"/>
        <a:ext cx="3479548" cy="623967"/>
      </dsp:txXfrm>
    </dsp:sp>
    <dsp:sp modelId="{3D245BDE-3A37-402B-BD92-B82285340BC3}">
      <dsp:nvSpPr>
        <dsp:cNvPr id="0" name=""/>
        <dsp:cNvSpPr/>
      </dsp:nvSpPr>
      <dsp:spPr>
        <a:xfrm>
          <a:off x="444368" y="2798291"/>
          <a:ext cx="3518374" cy="662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en-US" sz="2200" kern="1200" dirty="0"/>
            <a:t>Completed specialized MST training</a:t>
          </a:r>
        </a:p>
      </dsp:txBody>
      <dsp:txXfrm>
        <a:off x="463781" y="2817704"/>
        <a:ext cx="3479548" cy="623967"/>
      </dsp:txXfrm>
    </dsp:sp>
    <dsp:sp modelId="{1A3AB964-4C7B-4558-AE6D-1E58D9608812}">
      <dsp:nvSpPr>
        <dsp:cNvPr id="0" name=""/>
        <dsp:cNvSpPr/>
      </dsp:nvSpPr>
      <dsp:spPr>
        <a:xfrm>
          <a:off x="444368" y="3563052"/>
          <a:ext cx="3518374" cy="662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en-US" sz="2200" kern="1200" dirty="0"/>
            <a:t>May be assigned one or more special emphasis programs</a:t>
          </a:r>
        </a:p>
      </dsp:txBody>
      <dsp:txXfrm>
        <a:off x="463781" y="3582465"/>
        <a:ext cx="3479548" cy="623967"/>
      </dsp:txXfrm>
    </dsp:sp>
    <dsp:sp modelId="{9D4AF4EB-8278-4F05-9192-9052EB940576}">
      <dsp:nvSpPr>
        <dsp:cNvPr id="0" name=""/>
        <dsp:cNvSpPr/>
      </dsp:nvSpPr>
      <dsp:spPr>
        <a:xfrm>
          <a:off x="4684230" y="0"/>
          <a:ext cx="4397968" cy="4549691"/>
        </a:xfrm>
        <a:prstGeom prst="roundRect">
          <a:avLst>
            <a:gd name="adj" fmla="val 10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en-US" sz="3200" b="1" kern="1200" dirty="0"/>
            <a:t>MST Claims </a:t>
          </a:r>
        </a:p>
        <a:p>
          <a:pPr marL="0" lvl="0" indent="0" algn="ctr" defTabSz="1422400">
            <a:lnSpc>
              <a:spcPct val="90000"/>
            </a:lnSpc>
            <a:spcBef>
              <a:spcPct val="0"/>
            </a:spcBef>
            <a:spcAft>
              <a:spcPct val="35000"/>
            </a:spcAft>
            <a:buNone/>
          </a:pPr>
          <a:r>
            <a:rPr lang="en-US" sz="3200" b="1" kern="1200" dirty="0"/>
            <a:t>Coordinator</a:t>
          </a:r>
        </a:p>
      </dsp:txBody>
      <dsp:txXfrm>
        <a:off x="4684230" y="0"/>
        <a:ext cx="4397968" cy="1364907"/>
      </dsp:txXfrm>
    </dsp:sp>
    <dsp:sp modelId="{B670FF36-8A20-488C-91A2-D6A43818D50D}">
      <dsp:nvSpPr>
        <dsp:cNvPr id="0" name=""/>
        <dsp:cNvSpPr/>
      </dsp:nvSpPr>
      <dsp:spPr>
        <a:xfrm>
          <a:off x="5172185" y="1284810"/>
          <a:ext cx="3518374" cy="662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en-US" sz="2200" kern="1200" dirty="0"/>
            <a:t>Also known as an MST claims processor</a:t>
          </a:r>
        </a:p>
      </dsp:txBody>
      <dsp:txXfrm>
        <a:off x="5191598" y="1304223"/>
        <a:ext cx="3479548" cy="623967"/>
      </dsp:txXfrm>
    </dsp:sp>
    <dsp:sp modelId="{F660B464-98CC-4D43-AE93-02D36AD53917}">
      <dsp:nvSpPr>
        <dsp:cNvPr id="0" name=""/>
        <dsp:cNvSpPr/>
      </dsp:nvSpPr>
      <dsp:spPr>
        <a:xfrm>
          <a:off x="5172185" y="2033529"/>
          <a:ext cx="3518374" cy="662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en-US" sz="2200" kern="1200" dirty="0"/>
            <a:t>Has VSR experience</a:t>
          </a:r>
        </a:p>
      </dsp:txBody>
      <dsp:txXfrm>
        <a:off x="5191598" y="2052942"/>
        <a:ext cx="3479548" cy="623967"/>
      </dsp:txXfrm>
    </dsp:sp>
    <dsp:sp modelId="{C3AEB06B-3BC2-4139-AF13-51CA85A612D6}">
      <dsp:nvSpPr>
        <dsp:cNvPr id="0" name=""/>
        <dsp:cNvSpPr/>
      </dsp:nvSpPr>
      <dsp:spPr>
        <a:xfrm>
          <a:off x="5172185" y="2798291"/>
          <a:ext cx="3518374" cy="662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en-US" sz="2200" kern="1200" dirty="0"/>
            <a:t>Completed specialized MST training</a:t>
          </a:r>
        </a:p>
      </dsp:txBody>
      <dsp:txXfrm>
        <a:off x="5191598" y="2817704"/>
        <a:ext cx="3479548" cy="623967"/>
      </dsp:txXfrm>
    </dsp:sp>
    <dsp:sp modelId="{D6C06422-6BDA-4A6E-B2CF-B07D5A4BC94D}">
      <dsp:nvSpPr>
        <dsp:cNvPr id="0" name=""/>
        <dsp:cNvSpPr/>
      </dsp:nvSpPr>
      <dsp:spPr>
        <a:xfrm>
          <a:off x="5172185" y="3563052"/>
          <a:ext cx="3518374" cy="662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en-US" sz="2200" kern="1200" dirty="0"/>
            <a:t>Assigned to the development activity at RO</a:t>
          </a:r>
        </a:p>
      </dsp:txBody>
      <dsp:txXfrm>
        <a:off x="5191598" y="3582465"/>
        <a:ext cx="3479548" cy="62396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3E967-5776-48AD-93EF-20218DAF88D0}" type="datetimeFigureOut">
              <a:rPr lang="en-US" smtClean="0"/>
              <a:t>7/31/2020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83F47-25BB-4297-9988-2E064F514BA4}" type="slidenum">
              <a:rPr lang="en-US" smtClean="0"/>
              <a:t>‹#›</a:t>
            </a:fld>
            <a:endParaRPr lang="en-US" dirty="0"/>
          </a:p>
        </p:txBody>
      </p:sp>
    </p:spTree>
    <p:extLst>
      <p:ext uri="{BB962C8B-B14F-4D97-AF65-F5344CB8AC3E}">
        <p14:creationId xmlns:p14="http://schemas.microsoft.com/office/powerpoint/2010/main" val="123947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ED75C-4A45-4E19-8866-C3251C5E7B77}"/>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698500"/>
            <a:ext cx="12192000" cy="7708900"/>
          </a:xfrm>
          <a:prstGeom prst="rect">
            <a:avLst/>
          </a:prstGeom>
        </p:spPr>
      </p:pic>
      <p:sp>
        <p:nvSpPr>
          <p:cNvPr id="2" name="Title 1">
            <a:extLst>
              <a:ext uri="{FF2B5EF4-FFF2-40B4-BE49-F238E27FC236}">
                <a16:creationId xmlns:a16="http://schemas.microsoft.com/office/drawing/2014/main" id="{018CE028-C90A-4A9F-9BE4-92663FCD738E}"/>
              </a:ext>
            </a:extLst>
          </p:cNvPr>
          <p:cNvSpPr>
            <a:spLocks noGrp="1"/>
          </p:cNvSpPr>
          <p:nvPr>
            <p:ph type="ctrTitle"/>
          </p:nvPr>
        </p:nvSpPr>
        <p:spPr>
          <a:xfrm>
            <a:off x="1524000" y="1122363"/>
            <a:ext cx="9144000" cy="2387600"/>
          </a:xfrm>
          <a:effectLst>
            <a:innerShdw blurRad="63500" dist="50800" dir="13500000">
              <a:prstClr val="black">
                <a:alpha val="50000"/>
              </a:prstClr>
            </a:innerShdw>
          </a:effectLst>
        </p:spPr>
        <p:txBody>
          <a:bodyPr anchor="b">
            <a:normAutofit/>
          </a:bodyPr>
          <a:lstStyle>
            <a:lvl1pPr algn="ctr">
              <a:defRPr sz="6000" b="1" i="0" baseline="0">
                <a:solidFill>
                  <a:schemeClr val="accent1">
                    <a:lumMod val="50000"/>
                  </a:schemeClr>
                </a:solidFill>
                <a:effectLst>
                  <a:outerShdw blurRad="50800" dist="38100" dir="8100000" algn="tr" rotWithShape="0">
                    <a:prstClr val="black">
                      <a:alpha val="40000"/>
                    </a:prst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7F8A6EFB-4239-4847-8EF9-B813350813B5}"/>
              </a:ext>
            </a:extLst>
          </p:cNvPr>
          <p:cNvSpPr>
            <a:spLocks noGrp="1"/>
          </p:cNvSpPr>
          <p:nvPr>
            <p:ph type="subTitle" idx="1"/>
          </p:nvPr>
        </p:nvSpPr>
        <p:spPr>
          <a:xfrm>
            <a:off x="1524000" y="3602038"/>
            <a:ext cx="9144000" cy="1655762"/>
          </a:xfrm>
        </p:spPr>
        <p:txBody>
          <a:bodyPr>
            <a:normAutofit/>
          </a:bodyPr>
          <a:lstStyle>
            <a:lvl1pPr marL="0" indent="0" algn="ctr">
              <a:buNone/>
              <a:defRPr sz="4000" i="1" baseline="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9566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A3E2-3B83-4987-96C9-E555EA54F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0B58F-1294-4428-91E2-779F3B052C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8B642-4D2F-492A-8D01-3D3DFCD02CC5}"/>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33BF4931-0EF6-4D30-B2FB-116752E7373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24230E0E-071D-46B0-8458-6377AFF5F9F7}"/>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21748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5FFBA-9D22-4DF1-8DD1-D973B858B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CED8E3-C629-46AF-AD42-8ACA697DC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DF024-275C-40D2-82EF-95870F0DA316}"/>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67CFA55F-D58B-4088-B127-C7F7CD9244D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A232EBC-E807-4873-8298-0353A738F0C9}"/>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51553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F4C4-AD6F-44B0-8AF0-75E50D80E412}"/>
              </a:ext>
            </a:extLst>
          </p:cNvPr>
          <p:cNvSpPr>
            <a:spLocks noGrp="1"/>
          </p:cNvSpPr>
          <p:nvPr>
            <p:ph type="title"/>
          </p:nvPr>
        </p:nvSpPr>
        <p:spPr>
          <a:xfrm>
            <a:off x="2106386" y="365125"/>
            <a:ext cx="9247414" cy="1325563"/>
          </a:xfrm>
          <a:prstGeom prst="roundRect">
            <a:avLst/>
          </a:prstGeom>
          <a:effectLst>
            <a:glow rad="228600">
              <a:schemeClr val="accent1">
                <a:satMod val="175000"/>
                <a:alpha val="40000"/>
              </a:schemeClr>
            </a:glow>
          </a:effectLst>
        </p:spPr>
        <p:style>
          <a:lnRef idx="0">
            <a:scrgbClr r="0" g="0" b="0"/>
          </a:lnRef>
          <a:fillRef idx="1001">
            <a:schemeClr val="lt2"/>
          </a:fillRef>
          <a:effectRef idx="0">
            <a:scrgbClr r="0" g="0" b="0"/>
          </a:effectRef>
          <a:fontRef idx="major"/>
        </p:style>
        <p:txBody>
          <a:bodyPr/>
          <a:lstStyle>
            <a:lvl1pPr algn="ctr">
              <a:defRPr b="1">
                <a:solidFill>
                  <a:schemeClr val="accent1">
                    <a:lumMod val="5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1671C417-508C-47A3-A3B8-9FAEB7996652}"/>
              </a:ext>
            </a:extLst>
          </p:cNvPr>
          <p:cNvSpPr>
            <a:spLocks noGrp="1"/>
          </p:cNvSpPr>
          <p:nvPr>
            <p:ph idx="1"/>
          </p:nvPr>
        </p:nvSpPr>
        <p:spPr/>
        <p:txBody>
          <a:bodyPr/>
          <a:lstStyle>
            <a:lvl1pPr marL="228600" indent="-228600">
              <a:buFont typeface="Wingdings" panose="05000000000000000000" pitchFamily="2" charset="2"/>
              <a:buChar char="§"/>
              <a:defRPr>
                <a:solidFill>
                  <a:schemeClr val="accent1">
                    <a:lumMod val="50000"/>
                  </a:schemeClr>
                </a:solidFill>
              </a:defRPr>
            </a:lvl1pPr>
            <a:lvl2pPr marL="685800" indent="-228600">
              <a:buFont typeface="Wingdings" panose="05000000000000000000" pitchFamily="2" charset="2"/>
              <a:buChar char="Ø"/>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59F060E-A108-46A3-BBEE-78A18C66BC98}"/>
              </a:ext>
            </a:extLst>
          </p:cNvPr>
          <p:cNvSpPr>
            <a:spLocks noGrp="1"/>
          </p:cNvSpPr>
          <p:nvPr>
            <p:ph type="dt" sz="half" idx="10"/>
          </p:nvPr>
        </p:nvSpPr>
        <p:spPr>
          <a:solidFill>
            <a:schemeClr val="tx2">
              <a:lumMod val="40000"/>
              <a:lumOff val="60000"/>
            </a:schemeClr>
          </a:solidFill>
        </p:spPr>
        <p:txBody>
          <a:bodyPr/>
          <a:lstStyle>
            <a:lvl1pPr>
              <a:defRPr>
                <a:solidFill>
                  <a:schemeClr val="tx1"/>
                </a:solidFill>
              </a:defRPr>
            </a:lvl1pPr>
          </a:lstStyle>
          <a:p>
            <a:r>
              <a:rPr lang="en-US" dirty="0"/>
              <a:t>07/08/2020</a:t>
            </a:r>
          </a:p>
        </p:txBody>
      </p:sp>
      <p:sp>
        <p:nvSpPr>
          <p:cNvPr id="5" name="Footer Placeholder 4">
            <a:extLst>
              <a:ext uri="{FF2B5EF4-FFF2-40B4-BE49-F238E27FC236}">
                <a16:creationId xmlns:a16="http://schemas.microsoft.com/office/drawing/2014/main" id="{30178C0B-30AB-4C71-A383-26A52C065C1F}"/>
              </a:ext>
            </a:extLst>
          </p:cNvPr>
          <p:cNvSpPr>
            <a:spLocks noGrp="1"/>
          </p:cNvSpPr>
          <p:nvPr>
            <p:ph type="ftr" sz="quarter" idx="11"/>
          </p:nvPr>
        </p:nvSpPr>
        <p:spPr>
          <a:solidFill>
            <a:schemeClr val="tx2">
              <a:lumMod val="40000"/>
              <a:lumOff val="60000"/>
            </a:schemeClr>
          </a:solidFill>
        </p:spPr>
        <p:txBody>
          <a:bodyPr/>
          <a:lstStyle>
            <a:lvl1pPr>
              <a:defRPr>
                <a:solidFill>
                  <a:schemeClr val="tx1"/>
                </a:solidFill>
              </a:defRPr>
            </a:lvl1pPr>
          </a:lstStyle>
          <a:p>
            <a:r>
              <a:rPr lang="en-US" dirty="0"/>
              <a:t>Compensation Service Quality Assurance</a:t>
            </a:r>
          </a:p>
        </p:txBody>
      </p:sp>
      <p:sp>
        <p:nvSpPr>
          <p:cNvPr id="6" name="Slide Number Placeholder 5">
            <a:extLst>
              <a:ext uri="{FF2B5EF4-FFF2-40B4-BE49-F238E27FC236}">
                <a16:creationId xmlns:a16="http://schemas.microsoft.com/office/drawing/2014/main" id="{A301F421-7E69-493A-90C6-D72BA65AF6DC}"/>
              </a:ext>
            </a:extLst>
          </p:cNvPr>
          <p:cNvSpPr>
            <a:spLocks noGrp="1"/>
          </p:cNvSpPr>
          <p:nvPr>
            <p:ph type="sldNum" sz="quarter" idx="12"/>
          </p:nvPr>
        </p:nvSpPr>
        <p:spPr>
          <a:solidFill>
            <a:schemeClr val="tx2">
              <a:lumMod val="40000"/>
              <a:lumOff val="60000"/>
            </a:schemeClr>
          </a:solidFill>
        </p:spPr>
        <p:txBody>
          <a:bodyPr/>
          <a:lstStyle>
            <a:lvl1pPr>
              <a:defRPr b="0">
                <a:solidFill>
                  <a:schemeClr val="tx1"/>
                </a:solidFill>
              </a:defRPr>
            </a:lvl1pPr>
          </a:lstStyle>
          <a:p>
            <a:fld id="{AF430988-647E-4517-B70E-776822506EBB}" type="slidenum">
              <a:rPr lang="en-US" smtClean="0"/>
              <a:pPr/>
              <a:t>‹#›</a:t>
            </a:fld>
            <a:endParaRPr lang="en-US" dirty="0"/>
          </a:p>
        </p:txBody>
      </p:sp>
      <p:pic>
        <p:nvPicPr>
          <p:cNvPr id="8" name="Picture 7">
            <a:extLst>
              <a:ext uri="{FF2B5EF4-FFF2-40B4-BE49-F238E27FC236}">
                <a16:creationId xmlns:a16="http://schemas.microsoft.com/office/drawing/2014/main" id="{C3231B6D-8E34-4768-8F16-BFFA28CD1E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73025"/>
            <a:ext cx="1752600" cy="1752600"/>
          </a:xfrm>
          <a:prstGeom prst="rect">
            <a:avLst/>
          </a:prstGeom>
        </p:spPr>
      </p:pic>
    </p:spTree>
    <p:extLst>
      <p:ext uri="{BB962C8B-B14F-4D97-AF65-F5344CB8AC3E}">
        <p14:creationId xmlns:p14="http://schemas.microsoft.com/office/powerpoint/2010/main" val="42011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B526-88E3-459B-BD74-338FE654E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2238C9-FBB6-4FBF-9912-72B7D6EE66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1C586-CA39-4CEB-AE60-01FCDA634878}"/>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D0CE4330-71B4-4B72-80A9-00DD73C867E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5317B6D4-5F21-49B3-A28D-865284685226}"/>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93381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D2215-2493-470B-BE19-BF21433648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512D86-7CD5-4B9B-A7AB-A65FE39B48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2694710-8481-4A6E-86A3-91C30E86D8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73025"/>
            <a:ext cx="1752600" cy="1752600"/>
          </a:xfrm>
          <a:prstGeom prst="rect">
            <a:avLst/>
          </a:prstGeom>
        </p:spPr>
      </p:pic>
      <p:sp>
        <p:nvSpPr>
          <p:cNvPr id="9" name="Title 1">
            <a:extLst>
              <a:ext uri="{FF2B5EF4-FFF2-40B4-BE49-F238E27FC236}">
                <a16:creationId xmlns:a16="http://schemas.microsoft.com/office/drawing/2014/main" id="{BBF10E7C-695C-4A35-AE12-9178FE453A49}"/>
              </a:ext>
            </a:extLst>
          </p:cNvPr>
          <p:cNvSpPr>
            <a:spLocks noGrp="1"/>
          </p:cNvSpPr>
          <p:nvPr>
            <p:ph type="title"/>
          </p:nvPr>
        </p:nvSpPr>
        <p:spPr>
          <a:xfrm>
            <a:off x="2106386" y="365125"/>
            <a:ext cx="9247414" cy="1325563"/>
          </a:xfrm>
          <a:prstGeom prst="roundRect">
            <a:avLst/>
          </a:prstGeom>
          <a:effectLst>
            <a:glow rad="228600">
              <a:schemeClr val="accent1">
                <a:satMod val="175000"/>
                <a:alpha val="40000"/>
              </a:schemeClr>
            </a:glow>
          </a:effectLst>
        </p:spPr>
        <p:style>
          <a:lnRef idx="0">
            <a:scrgbClr r="0" g="0" b="0"/>
          </a:lnRef>
          <a:fillRef idx="1001">
            <a:schemeClr val="lt2"/>
          </a:fillRef>
          <a:effectRef idx="0">
            <a:scrgbClr r="0" g="0" b="0"/>
          </a:effectRef>
          <a:fontRef idx="major"/>
        </p:style>
        <p:txBody>
          <a:bodyPr/>
          <a:lstStyle>
            <a:lvl1pPr algn="ctr">
              <a:defRPr b="1">
                <a:solidFill>
                  <a:schemeClr val="accent1">
                    <a:lumMod val="5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10" name="Date Placeholder 3">
            <a:extLst>
              <a:ext uri="{FF2B5EF4-FFF2-40B4-BE49-F238E27FC236}">
                <a16:creationId xmlns:a16="http://schemas.microsoft.com/office/drawing/2014/main" id="{613744FD-37A7-4BB3-B185-277D844ED0FE}"/>
              </a:ext>
            </a:extLst>
          </p:cNvPr>
          <p:cNvSpPr>
            <a:spLocks noGrp="1"/>
          </p:cNvSpPr>
          <p:nvPr>
            <p:ph type="dt" sz="half" idx="10"/>
          </p:nvPr>
        </p:nvSpPr>
        <p:spPr>
          <a:xfrm>
            <a:off x="838200" y="6356350"/>
            <a:ext cx="2743200" cy="365125"/>
          </a:xfrm>
          <a:solidFill>
            <a:schemeClr val="tx2">
              <a:lumMod val="40000"/>
              <a:lumOff val="60000"/>
            </a:schemeClr>
          </a:solidFill>
        </p:spPr>
        <p:txBody>
          <a:bodyPr/>
          <a:lstStyle>
            <a:lvl1pPr>
              <a:defRPr>
                <a:solidFill>
                  <a:schemeClr val="tx1"/>
                </a:solidFill>
              </a:defRPr>
            </a:lvl1pPr>
          </a:lstStyle>
          <a:p>
            <a:r>
              <a:rPr lang="en-US" dirty="0"/>
              <a:t>07/08/2020</a:t>
            </a:r>
          </a:p>
        </p:txBody>
      </p:sp>
      <p:sp>
        <p:nvSpPr>
          <p:cNvPr id="11" name="Footer Placeholder 4">
            <a:extLst>
              <a:ext uri="{FF2B5EF4-FFF2-40B4-BE49-F238E27FC236}">
                <a16:creationId xmlns:a16="http://schemas.microsoft.com/office/drawing/2014/main" id="{A4AAAF64-C5AB-4738-9432-2BDC78D7B303}"/>
              </a:ext>
            </a:extLst>
          </p:cNvPr>
          <p:cNvSpPr>
            <a:spLocks noGrp="1"/>
          </p:cNvSpPr>
          <p:nvPr>
            <p:ph type="ftr" sz="quarter" idx="11"/>
          </p:nvPr>
        </p:nvSpPr>
        <p:spPr>
          <a:xfrm>
            <a:off x="4038600" y="6356350"/>
            <a:ext cx="4114800" cy="365125"/>
          </a:xfrm>
          <a:solidFill>
            <a:schemeClr val="tx2">
              <a:lumMod val="40000"/>
              <a:lumOff val="60000"/>
            </a:schemeClr>
          </a:solidFill>
        </p:spPr>
        <p:txBody>
          <a:bodyPr/>
          <a:lstStyle>
            <a:lvl1pPr>
              <a:defRPr>
                <a:solidFill>
                  <a:schemeClr val="tx1"/>
                </a:solidFill>
              </a:defRPr>
            </a:lvl1pPr>
          </a:lstStyle>
          <a:p>
            <a:r>
              <a:rPr lang="en-US" dirty="0"/>
              <a:t>Compensation Service Quality Assurance</a:t>
            </a:r>
          </a:p>
        </p:txBody>
      </p:sp>
      <p:sp>
        <p:nvSpPr>
          <p:cNvPr id="12" name="Slide Number Placeholder 5">
            <a:extLst>
              <a:ext uri="{FF2B5EF4-FFF2-40B4-BE49-F238E27FC236}">
                <a16:creationId xmlns:a16="http://schemas.microsoft.com/office/drawing/2014/main" id="{5F606130-C2A8-43E0-8D53-7D14329EBC7D}"/>
              </a:ext>
            </a:extLst>
          </p:cNvPr>
          <p:cNvSpPr>
            <a:spLocks noGrp="1"/>
          </p:cNvSpPr>
          <p:nvPr>
            <p:ph type="sldNum" sz="quarter" idx="12"/>
          </p:nvPr>
        </p:nvSpPr>
        <p:spPr>
          <a:xfrm>
            <a:off x="8610600" y="6356350"/>
            <a:ext cx="2743200" cy="365125"/>
          </a:xfrm>
          <a:solidFill>
            <a:schemeClr val="tx2">
              <a:lumMod val="40000"/>
              <a:lumOff val="60000"/>
            </a:schemeClr>
          </a:solidFill>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98806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F21025-CC80-49EE-A0A1-28CCD7BF9C64}"/>
              </a:ext>
            </a:extLst>
          </p:cNvPr>
          <p:cNvSpPr>
            <a:spLocks noGrp="1"/>
          </p:cNvSpPr>
          <p:nvPr>
            <p:ph type="body" idx="1"/>
          </p:nvPr>
        </p:nvSpPr>
        <p:spPr>
          <a:xfrm>
            <a:off x="839788" y="1825625"/>
            <a:ext cx="5157787"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F95AB-61CA-4FB3-B2BF-31D3CE8571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640BF-2F06-4D94-AAC3-199AC01CEFF7}"/>
              </a:ext>
            </a:extLst>
          </p:cNvPr>
          <p:cNvSpPr>
            <a:spLocks noGrp="1"/>
          </p:cNvSpPr>
          <p:nvPr>
            <p:ph type="body" sz="quarter" idx="3"/>
          </p:nvPr>
        </p:nvSpPr>
        <p:spPr>
          <a:xfrm>
            <a:off x="6172200" y="1825623"/>
            <a:ext cx="5183188" cy="6794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4409FFE-A0E6-491C-B553-88C71F990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CE625503-2549-4B6B-98CA-3E6693A9EA4C}"/>
              </a:ext>
            </a:extLst>
          </p:cNvPr>
          <p:cNvSpPr>
            <a:spLocks noGrp="1"/>
          </p:cNvSpPr>
          <p:nvPr>
            <p:ph type="title"/>
          </p:nvPr>
        </p:nvSpPr>
        <p:spPr>
          <a:xfrm>
            <a:off x="2106386" y="365125"/>
            <a:ext cx="9247414" cy="1325563"/>
          </a:xfrm>
          <a:prstGeom prst="roundRect">
            <a:avLst/>
          </a:prstGeom>
          <a:effectLst>
            <a:glow rad="228600">
              <a:schemeClr val="accent1">
                <a:satMod val="175000"/>
                <a:alpha val="40000"/>
              </a:schemeClr>
            </a:glow>
          </a:effectLst>
        </p:spPr>
        <p:style>
          <a:lnRef idx="0">
            <a:scrgbClr r="0" g="0" b="0"/>
          </a:lnRef>
          <a:fillRef idx="1001">
            <a:schemeClr val="lt2"/>
          </a:fillRef>
          <a:effectRef idx="0">
            <a:scrgbClr r="0" g="0" b="0"/>
          </a:effectRef>
          <a:fontRef idx="major"/>
        </p:style>
        <p:txBody>
          <a:bodyPr/>
          <a:lstStyle>
            <a:lvl1pPr algn="ctr">
              <a:defRPr b="1">
                <a:solidFill>
                  <a:schemeClr val="accent1">
                    <a:lumMod val="50000"/>
                  </a:schemeClr>
                </a:solidFill>
                <a:effectLst>
                  <a:outerShdw blurRad="38100" dist="38100" dir="2700000" algn="tl">
                    <a:srgbClr val="000000">
                      <a:alpha val="43137"/>
                    </a:srgbClr>
                  </a:outerShdw>
                </a:effectLst>
              </a:defRPr>
            </a:lvl1pPr>
          </a:lstStyle>
          <a:p>
            <a:r>
              <a:rPr lang="en-US" dirty="0"/>
              <a:t>Click to edit Master title style</a:t>
            </a:r>
          </a:p>
        </p:txBody>
      </p:sp>
      <p:pic>
        <p:nvPicPr>
          <p:cNvPr id="11" name="Picture 10">
            <a:extLst>
              <a:ext uri="{FF2B5EF4-FFF2-40B4-BE49-F238E27FC236}">
                <a16:creationId xmlns:a16="http://schemas.microsoft.com/office/drawing/2014/main" id="{0F68EC44-7190-456C-8E3E-F7CD78DBD2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73025"/>
            <a:ext cx="1752600" cy="1752600"/>
          </a:xfrm>
          <a:prstGeom prst="rect">
            <a:avLst/>
          </a:prstGeom>
        </p:spPr>
      </p:pic>
      <p:sp>
        <p:nvSpPr>
          <p:cNvPr id="12" name="Date Placeholder 3">
            <a:extLst>
              <a:ext uri="{FF2B5EF4-FFF2-40B4-BE49-F238E27FC236}">
                <a16:creationId xmlns:a16="http://schemas.microsoft.com/office/drawing/2014/main" id="{3D6A9A8B-6DF9-460F-95E0-DE30F14C01BB}"/>
              </a:ext>
            </a:extLst>
          </p:cNvPr>
          <p:cNvSpPr>
            <a:spLocks noGrp="1"/>
          </p:cNvSpPr>
          <p:nvPr>
            <p:ph type="dt" sz="half" idx="10"/>
          </p:nvPr>
        </p:nvSpPr>
        <p:spPr>
          <a:xfrm>
            <a:off x="838200" y="6356350"/>
            <a:ext cx="2743200" cy="365125"/>
          </a:xfrm>
          <a:solidFill>
            <a:schemeClr val="tx2">
              <a:lumMod val="40000"/>
              <a:lumOff val="60000"/>
            </a:schemeClr>
          </a:solidFill>
        </p:spPr>
        <p:txBody>
          <a:bodyPr/>
          <a:lstStyle>
            <a:lvl1pPr>
              <a:defRPr>
                <a:solidFill>
                  <a:schemeClr val="tx1"/>
                </a:solidFill>
              </a:defRPr>
            </a:lvl1pPr>
          </a:lstStyle>
          <a:p>
            <a:r>
              <a:rPr lang="en-US" dirty="0"/>
              <a:t>07/08/2020</a:t>
            </a:r>
          </a:p>
        </p:txBody>
      </p:sp>
      <p:sp>
        <p:nvSpPr>
          <p:cNvPr id="13" name="Footer Placeholder 4">
            <a:extLst>
              <a:ext uri="{FF2B5EF4-FFF2-40B4-BE49-F238E27FC236}">
                <a16:creationId xmlns:a16="http://schemas.microsoft.com/office/drawing/2014/main" id="{71B15F18-F2ED-4695-9E0E-9912CD898FE2}"/>
              </a:ext>
            </a:extLst>
          </p:cNvPr>
          <p:cNvSpPr>
            <a:spLocks noGrp="1"/>
          </p:cNvSpPr>
          <p:nvPr>
            <p:ph type="ftr" sz="quarter" idx="11"/>
          </p:nvPr>
        </p:nvSpPr>
        <p:spPr>
          <a:xfrm>
            <a:off x="4038600" y="6356350"/>
            <a:ext cx="4114800" cy="365125"/>
          </a:xfrm>
          <a:solidFill>
            <a:schemeClr val="tx2">
              <a:lumMod val="40000"/>
              <a:lumOff val="60000"/>
            </a:schemeClr>
          </a:solidFill>
        </p:spPr>
        <p:txBody>
          <a:bodyPr/>
          <a:lstStyle>
            <a:lvl1pPr>
              <a:defRPr>
                <a:solidFill>
                  <a:schemeClr val="tx1"/>
                </a:solidFill>
              </a:defRPr>
            </a:lvl1pPr>
          </a:lstStyle>
          <a:p>
            <a:r>
              <a:rPr lang="en-US" dirty="0"/>
              <a:t>Compensation Service Quality Assurance</a:t>
            </a:r>
          </a:p>
        </p:txBody>
      </p:sp>
      <p:sp>
        <p:nvSpPr>
          <p:cNvPr id="14" name="Slide Number Placeholder 5">
            <a:extLst>
              <a:ext uri="{FF2B5EF4-FFF2-40B4-BE49-F238E27FC236}">
                <a16:creationId xmlns:a16="http://schemas.microsoft.com/office/drawing/2014/main" id="{B8610638-43FE-4D33-89D6-DFCDB92CDD7E}"/>
              </a:ext>
            </a:extLst>
          </p:cNvPr>
          <p:cNvSpPr>
            <a:spLocks noGrp="1"/>
          </p:cNvSpPr>
          <p:nvPr>
            <p:ph type="sldNum" sz="quarter" idx="12"/>
          </p:nvPr>
        </p:nvSpPr>
        <p:spPr>
          <a:xfrm>
            <a:off x="8610600" y="6356350"/>
            <a:ext cx="2743200" cy="365125"/>
          </a:xfrm>
          <a:solidFill>
            <a:schemeClr val="tx2">
              <a:lumMod val="40000"/>
              <a:lumOff val="60000"/>
            </a:schemeClr>
          </a:solidFill>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400838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C629-CFE0-414F-B760-D44E17864A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9E5A8-A207-4359-A85A-9F53A86EB06B}"/>
              </a:ext>
            </a:extLst>
          </p:cNvPr>
          <p:cNvSpPr>
            <a:spLocks noGrp="1"/>
          </p:cNvSpPr>
          <p:nvPr>
            <p:ph type="dt" sz="half" idx="10"/>
          </p:nvPr>
        </p:nvSpPr>
        <p:spPr/>
        <p:txBody>
          <a:bodyPr/>
          <a:lstStyle/>
          <a:p>
            <a:r>
              <a:rPr lang="en-US" dirty="0"/>
              <a:t>07/08/2020</a:t>
            </a:r>
          </a:p>
        </p:txBody>
      </p:sp>
      <p:sp>
        <p:nvSpPr>
          <p:cNvPr id="4" name="Footer Placeholder 3">
            <a:extLst>
              <a:ext uri="{FF2B5EF4-FFF2-40B4-BE49-F238E27FC236}">
                <a16:creationId xmlns:a16="http://schemas.microsoft.com/office/drawing/2014/main" id="{1FD5808F-5CD5-493D-B0D8-F8E4E7BE0426}"/>
              </a:ext>
            </a:extLst>
          </p:cNvPr>
          <p:cNvSpPr>
            <a:spLocks noGrp="1"/>
          </p:cNvSpPr>
          <p:nvPr>
            <p:ph type="ftr" sz="quarter" idx="11"/>
          </p:nvPr>
        </p:nvSpPr>
        <p:spPr/>
        <p:txBody>
          <a:bodyPr/>
          <a:lstStyle/>
          <a:p>
            <a:r>
              <a:rPr lang="en-US" dirty="0"/>
              <a:t>Compensation Service Quality Assurance</a:t>
            </a:r>
          </a:p>
        </p:txBody>
      </p:sp>
      <p:sp>
        <p:nvSpPr>
          <p:cNvPr id="5" name="Slide Number Placeholder 4">
            <a:extLst>
              <a:ext uri="{FF2B5EF4-FFF2-40B4-BE49-F238E27FC236}">
                <a16:creationId xmlns:a16="http://schemas.microsoft.com/office/drawing/2014/main" id="{41B4A56E-EFA3-4323-9B7B-054C8DC0C36B}"/>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92077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BC40F1-5D94-4DCE-9CC2-1400D859914F}"/>
              </a:ext>
            </a:extLst>
          </p:cNvPr>
          <p:cNvSpPr>
            <a:spLocks noGrp="1"/>
          </p:cNvSpPr>
          <p:nvPr>
            <p:ph type="dt" sz="half" idx="10"/>
          </p:nvPr>
        </p:nvSpPr>
        <p:spPr/>
        <p:txBody>
          <a:bodyPr/>
          <a:lstStyle/>
          <a:p>
            <a:r>
              <a:rPr lang="en-US" dirty="0"/>
              <a:t>07/08/2020</a:t>
            </a:r>
          </a:p>
        </p:txBody>
      </p:sp>
      <p:sp>
        <p:nvSpPr>
          <p:cNvPr id="3" name="Footer Placeholder 2">
            <a:extLst>
              <a:ext uri="{FF2B5EF4-FFF2-40B4-BE49-F238E27FC236}">
                <a16:creationId xmlns:a16="http://schemas.microsoft.com/office/drawing/2014/main" id="{416FC1D5-403C-4358-9EEE-68D69088E230}"/>
              </a:ext>
            </a:extLst>
          </p:cNvPr>
          <p:cNvSpPr>
            <a:spLocks noGrp="1"/>
          </p:cNvSpPr>
          <p:nvPr>
            <p:ph type="ftr" sz="quarter" idx="11"/>
          </p:nvPr>
        </p:nvSpPr>
        <p:spPr/>
        <p:txBody>
          <a:bodyPr/>
          <a:lstStyle/>
          <a:p>
            <a:r>
              <a:rPr lang="en-US" dirty="0"/>
              <a:t>Compensation Service Quality Assurance</a:t>
            </a:r>
          </a:p>
        </p:txBody>
      </p:sp>
      <p:sp>
        <p:nvSpPr>
          <p:cNvPr id="4" name="Slide Number Placeholder 3">
            <a:extLst>
              <a:ext uri="{FF2B5EF4-FFF2-40B4-BE49-F238E27FC236}">
                <a16:creationId xmlns:a16="http://schemas.microsoft.com/office/drawing/2014/main" id="{7BBF2CA5-0FEA-4C83-ADD8-F842A4ED8D49}"/>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00331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3FD6-896F-4F8B-A3BE-A55CBADD3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32FCA9-A905-4DC3-A9CB-ECA0CFEF8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C88351-F77F-472D-9854-DB80FE058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A81EE-ACF5-43D7-A687-89795761C80C}"/>
              </a:ext>
            </a:extLst>
          </p:cNvPr>
          <p:cNvSpPr>
            <a:spLocks noGrp="1"/>
          </p:cNvSpPr>
          <p:nvPr>
            <p:ph type="dt" sz="half" idx="10"/>
          </p:nvPr>
        </p:nvSpPr>
        <p:spPr/>
        <p:txBody>
          <a:bodyPr/>
          <a:lstStyle/>
          <a:p>
            <a:r>
              <a:rPr lang="en-US" dirty="0"/>
              <a:t>07/08/2020</a:t>
            </a:r>
          </a:p>
        </p:txBody>
      </p:sp>
      <p:sp>
        <p:nvSpPr>
          <p:cNvPr id="6" name="Footer Placeholder 5">
            <a:extLst>
              <a:ext uri="{FF2B5EF4-FFF2-40B4-BE49-F238E27FC236}">
                <a16:creationId xmlns:a16="http://schemas.microsoft.com/office/drawing/2014/main" id="{28D28B29-864C-46F5-84C6-A1BC41BBBFE6}"/>
              </a:ext>
            </a:extLst>
          </p:cNvPr>
          <p:cNvSpPr>
            <a:spLocks noGrp="1"/>
          </p:cNvSpPr>
          <p:nvPr>
            <p:ph type="ftr" sz="quarter" idx="11"/>
          </p:nvPr>
        </p:nvSpPr>
        <p:spPr/>
        <p:txBody>
          <a:bodyPr/>
          <a:lstStyle/>
          <a:p>
            <a:r>
              <a:rPr lang="en-US" dirty="0"/>
              <a:t>Compensation Service Quality Assurance</a:t>
            </a:r>
          </a:p>
        </p:txBody>
      </p:sp>
      <p:sp>
        <p:nvSpPr>
          <p:cNvPr id="7" name="Slide Number Placeholder 6">
            <a:extLst>
              <a:ext uri="{FF2B5EF4-FFF2-40B4-BE49-F238E27FC236}">
                <a16:creationId xmlns:a16="http://schemas.microsoft.com/office/drawing/2014/main" id="{DB6D0F91-B9EF-4B4F-8BC7-674274A98F35}"/>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64501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EFFC-670C-4D05-B5B4-3D6CAB484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157C0-1120-4288-A7A5-7C701066FE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11010E7-3A27-42A8-B354-68E042A76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F010C-DB6C-431F-9645-BBDEAE964150}"/>
              </a:ext>
            </a:extLst>
          </p:cNvPr>
          <p:cNvSpPr>
            <a:spLocks noGrp="1"/>
          </p:cNvSpPr>
          <p:nvPr>
            <p:ph type="dt" sz="half" idx="10"/>
          </p:nvPr>
        </p:nvSpPr>
        <p:spPr/>
        <p:txBody>
          <a:bodyPr/>
          <a:lstStyle/>
          <a:p>
            <a:r>
              <a:rPr lang="en-US" dirty="0"/>
              <a:t>07/08/2020</a:t>
            </a:r>
          </a:p>
        </p:txBody>
      </p:sp>
      <p:sp>
        <p:nvSpPr>
          <p:cNvPr id="6" name="Footer Placeholder 5">
            <a:extLst>
              <a:ext uri="{FF2B5EF4-FFF2-40B4-BE49-F238E27FC236}">
                <a16:creationId xmlns:a16="http://schemas.microsoft.com/office/drawing/2014/main" id="{E21AE12C-8972-47E2-8A59-AA6FFD9CEA22}"/>
              </a:ext>
            </a:extLst>
          </p:cNvPr>
          <p:cNvSpPr>
            <a:spLocks noGrp="1"/>
          </p:cNvSpPr>
          <p:nvPr>
            <p:ph type="ftr" sz="quarter" idx="11"/>
          </p:nvPr>
        </p:nvSpPr>
        <p:spPr/>
        <p:txBody>
          <a:bodyPr/>
          <a:lstStyle/>
          <a:p>
            <a:r>
              <a:rPr lang="en-US" dirty="0"/>
              <a:t>Compensation Service Quality Assurance</a:t>
            </a:r>
          </a:p>
        </p:txBody>
      </p:sp>
      <p:sp>
        <p:nvSpPr>
          <p:cNvPr id="7" name="Slide Number Placeholder 6">
            <a:extLst>
              <a:ext uri="{FF2B5EF4-FFF2-40B4-BE49-F238E27FC236}">
                <a16:creationId xmlns:a16="http://schemas.microsoft.com/office/drawing/2014/main" id="{BEA3356F-51C2-4C5D-B384-772DADF416DD}"/>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23406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E2C37-2148-46CB-B2E3-EF1EA33A5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94698-AA30-453C-95FB-1052785E2A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34180-5BE8-44BB-AD68-AFC9E6800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07/08/2020</a:t>
            </a:r>
          </a:p>
        </p:txBody>
      </p:sp>
      <p:sp>
        <p:nvSpPr>
          <p:cNvPr id="5" name="Footer Placeholder 4">
            <a:extLst>
              <a:ext uri="{FF2B5EF4-FFF2-40B4-BE49-F238E27FC236}">
                <a16:creationId xmlns:a16="http://schemas.microsoft.com/office/drawing/2014/main" id="{260A9962-6EEF-4B2E-BEDF-E0E2D3538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Compensation Service Quality Assurance</a:t>
            </a:r>
          </a:p>
        </p:txBody>
      </p:sp>
      <p:sp>
        <p:nvSpPr>
          <p:cNvPr id="6" name="Slide Number Placeholder 5">
            <a:extLst>
              <a:ext uri="{FF2B5EF4-FFF2-40B4-BE49-F238E27FC236}">
                <a16:creationId xmlns:a16="http://schemas.microsoft.com/office/drawing/2014/main" id="{1D9EA4E5-BBB9-44A1-A329-A7313E172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30988-647E-4517-B70E-776822506EBB}" type="slidenum">
              <a:rPr lang="en-US" smtClean="0"/>
              <a:t>‹#›</a:t>
            </a:fld>
            <a:endParaRPr lang="en-US" dirty="0"/>
          </a:p>
        </p:txBody>
      </p:sp>
    </p:spTree>
    <p:extLst>
      <p:ext uri="{BB962C8B-B14F-4D97-AF65-F5344CB8AC3E}">
        <p14:creationId xmlns:p14="http://schemas.microsoft.com/office/powerpoint/2010/main" val="63052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normAutofit/>
          </a:bodyPr>
          <a:lstStyle/>
          <a:p>
            <a:r>
              <a:rPr lang="en-US" dirty="0">
                <a:solidFill>
                  <a:srgbClr val="C00000"/>
                </a:solidFill>
              </a:rPr>
              <a:t>For TMS Training Credit</a:t>
            </a:r>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p:txBody>
          <a:bodyPr/>
          <a:lstStyle/>
          <a:p>
            <a:r>
              <a:rPr lang="en-US" dirty="0"/>
              <a:t>To obtain training credit in TMS, there is </a:t>
            </a:r>
            <a:r>
              <a:rPr lang="en-US" dirty="0">
                <a:solidFill>
                  <a:srgbClr val="C00000"/>
                </a:solidFill>
                <a:effectLst>
                  <a:outerShdw blurRad="38100" dist="38100" dir="2700000" algn="tl">
                    <a:srgbClr val="000000">
                      <a:alpha val="43137"/>
                    </a:srgbClr>
                  </a:outerShdw>
                </a:effectLst>
              </a:rPr>
              <a:t>no need to review these slides at this time</a:t>
            </a:r>
            <a:r>
              <a:rPr lang="en-US" dirty="0"/>
              <a:t> – immediately close this box by using your mouse to select the </a:t>
            </a:r>
            <a:r>
              <a:rPr lang="en-US" i="1" dirty="0"/>
              <a:t>“X”</a:t>
            </a:r>
            <a:r>
              <a:rPr lang="en-US" dirty="0"/>
              <a:t> in the upper right-hand corner; select </a:t>
            </a:r>
            <a:r>
              <a:rPr lang="en-US" i="1" dirty="0"/>
              <a:t>“Return to Content Structure”</a:t>
            </a:r>
            <a:r>
              <a:rPr lang="en-US" dirty="0"/>
              <a:t> button; and, select the next link (Video) to view the audio recording of the Quality Call along with the Quality Call Bulletin</a:t>
            </a:r>
          </a:p>
          <a:p>
            <a:pPr marL="0" indent="0">
              <a:buNone/>
            </a:pPr>
            <a:endParaRPr lang="en-US" sz="1000" dirty="0"/>
          </a:p>
          <a:p>
            <a:pPr lvl="1"/>
            <a:r>
              <a:rPr lang="en-US" dirty="0"/>
              <a:t>These slides are included here only in case you want to use them later for training purposes or reference</a:t>
            </a:r>
          </a:p>
          <a:p>
            <a:pPr marL="457200" lvl="1" indent="0">
              <a:buNone/>
            </a:pPr>
            <a:endParaRPr lang="en-US" sz="1000" dirty="0"/>
          </a:p>
          <a:p>
            <a:pPr lvl="2"/>
            <a:r>
              <a:rPr lang="en-US" dirty="0"/>
              <a:t>These are the exact same slides that are shown in the audio recording</a:t>
            </a:r>
          </a:p>
          <a:p>
            <a:endParaRPr lang="en-US" dirty="0"/>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1</a:t>
            </a:fld>
            <a:endParaRPr lang="en-US" dirty="0"/>
          </a:p>
        </p:txBody>
      </p:sp>
    </p:spTree>
    <p:extLst>
      <p:ext uri="{BB962C8B-B14F-4D97-AF65-F5344CB8AC3E}">
        <p14:creationId xmlns:p14="http://schemas.microsoft.com/office/powerpoint/2010/main" val="393919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F628-8914-4E23-9774-6F03AB6D2203}"/>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EDDCFDC4-D0D3-465A-9E51-0052C4169079}"/>
              </a:ext>
            </a:extLst>
          </p:cNvPr>
          <p:cNvSpPr>
            <a:spLocks noGrp="1"/>
          </p:cNvSpPr>
          <p:nvPr>
            <p:ph idx="1"/>
          </p:nvPr>
        </p:nvSpPr>
        <p:spPr/>
        <p:txBody>
          <a:bodyPr/>
          <a:lstStyle/>
          <a:p>
            <a:r>
              <a:rPr lang="en-US" dirty="0"/>
              <a:t>The following checklists must be completed and uploaded to VBMS:</a:t>
            </a:r>
          </a:p>
          <a:p>
            <a:endParaRPr lang="en-US" dirty="0"/>
          </a:p>
          <a:p>
            <a:pPr lvl="1"/>
            <a:r>
              <a:rPr lang="en-US" dirty="0"/>
              <a:t>MST Outreach Coordinator Checklist</a:t>
            </a:r>
          </a:p>
          <a:p>
            <a:pPr lvl="1"/>
            <a:r>
              <a:rPr lang="en-US" dirty="0"/>
              <a:t>Personal Trauma Development Checklist</a:t>
            </a:r>
          </a:p>
          <a:p>
            <a:pPr lvl="1"/>
            <a:r>
              <a:rPr lang="en-US" dirty="0"/>
              <a:t>Personal Trauma Incident/ Marker Worksheet</a:t>
            </a:r>
          </a:p>
          <a:p>
            <a:endParaRPr lang="en-US" dirty="0"/>
          </a:p>
          <a:p>
            <a:pPr>
              <a:buFont typeface="Wingdings" panose="05000000000000000000" pitchFamily="2" charset="2"/>
              <a:buChar char="v"/>
            </a:pPr>
            <a:r>
              <a:rPr lang="en-US" sz="2600" dirty="0">
                <a:solidFill>
                  <a:srgbClr val="FF0000"/>
                </a:solidFill>
              </a:rPr>
              <a:t>M21-1 IV.ii.1.D.5.l</a:t>
            </a:r>
          </a:p>
          <a:p>
            <a:pPr lvl="1"/>
            <a:endParaRPr lang="en-US" dirty="0"/>
          </a:p>
          <a:p>
            <a:pPr lvl="1"/>
            <a:endParaRPr lang="en-US" dirty="0"/>
          </a:p>
        </p:txBody>
      </p:sp>
      <p:sp>
        <p:nvSpPr>
          <p:cNvPr id="4" name="Date Placeholder 3">
            <a:extLst>
              <a:ext uri="{FF2B5EF4-FFF2-40B4-BE49-F238E27FC236}">
                <a16:creationId xmlns:a16="http://schemas.microsoft.com/office/drawing/2014/main" id="{848EC7AE-DD66-4948-9AB6-711BD03999E3}"/>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A16939EE-1C19-4DA4-B0DF-E827EBE54AE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5333B81-A73B-44CC-9BD3-46B1666886DC}"/>
              </a:ext>
            </a:extLst>
          </p:cNvPr>
          <p:cNvSpPr>
            <a:spLocks noGrp="1"/>
          </p:cNvSpPr>
          <p:nvPr>
            <p:ph type="sldNum" sz="quarter" idx="12"/>
          </p:nvPr>
        </p:nvSpPr>
        <p:spPr/>
        <p:txBody>
          <a:bodyPr/>
          <a:lstStyle/>
          <a:p>
            <a:fld id="{AF430988-647E-4517-B70E-776822506EBB}" type="slidenum">
              <a:rPr lang="en-US" smtClean="0"/>
              <a:t>10</a:t>
            </a:fld>
            <a:endParaRPr lang="en-US" dirty="0"/>
          </a:p>
        </p:txBody>
      </p:sp>
    </p:spTree>
    <p:extLst>
      <p:ext uri="{BB962C8B-B14F-4D97-AF65-F5344CB8AC3E}">
        <p14:creationId xmlns:p14="http://schemas.microsoft.com/office/powerpoint/2010/main" val="215599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82CA-01A7-42F7-B0C2-35EE25D007D0}"/>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D11978AE-D753-4490-8831-B7EF8376C3C7}"/>
              </a:ext>
            </a:extLst>
          </p:cNvPr>
          <p:cNvSpPr>
            <a:spLocks noGrp="1"/>
          </p:cNvSpPr>
          <p:nvPr>
            <p:ph idx="1"/>
          </p:nvPr>
        </p:nvSpPr>
        <p:spPr/>
        <p:txBody>
          <a:bodyPr/>
          <a:lstStyle/>
          <a:p>
            <a:r>
              <a:rPr lang="en-US" dirty="0"/>
              <a:t>Markers</a:t>
            </a:r>
          </a:p>
          <a:p>
            <a:pPr lvl="1"/>
            <a:endParaRPr lang="en-US" dirty="0"/>
          </a:p>
          <a:p>
            <a:pPr lvl="1"/>
            <a:r>
              <a:rPr lang="en-US" dirty="0"/>
              <a:t>Evidentiary signs, events, or circumstances</a:t>
            </a:r>
          </a:p>
          <a:p>
            <a:pPr lvl="1"/>
            <a:r>
              <a:rPr lang="en-US" dirty="0"/>
              <a:t>Indicative of a </a:t>
            </a:r>
            <a:r>
              <a:rPr lang="en-US" i="1" dirty="0"/>
              <a:t>possibility</a:t>
            </a:r>
            <a:r>
              <a:rPr lang="en-US" dirty="0"/>
              <a:t> that the claimed stressor occurred</a:t>
            </a:r>
          </a:p>
          <a:p>
            <a:pPr lvl="1"/>
            <a:r>
              <a:rPr lang="en-US" dirty="0"/>
              <a:t>Reports, lay statements, or behavioral changes</a:t>
            </a:r>
          </a:p>
          <a:p>
            <a:pPr lvl="1"/>
            <a:r>
              <a:rPr lang="en-US" dirty="0"/>
              <a:t>Associated with the approximate timeframe</a:t>
            </a:r>
          </a:p>
          <a:p>
            <a:endParaRPr lang="en-US" dirty="0"/>
          </a:p>
          <a:p>
            <a:pPr>
              <a:buFont typeface="Wingdings" panose="05000000000000000000" pitchFamily="2" charset="2"/>
              <a:buChar char="v"/>
            </a:pPr>
            <a:r>
              <a:rPr lang="en-US" sz="2600" dirty="0">
                <a:solidFill>
                  <a:srgbClr val="FF0000"/>
                </a:solidFill>
              </a:rPr>
              <a:t>M21-1 III.iv.4.O.3.d</a:t>
            </a:r>
          </a:p>
          <a:p>
            <a:pPr>
              <a:buFont typeface="Wingdings" panose="05000000000000000000" pitchFamily="2" charset="2"/>
              <a:buChar char="v"/>
            </a:pPr>
            <a:endParaRPr lang="en-US" sz="2600" dirty="0">
              <a:solidFill>
                <a:srgbClr val="FF0000"/>
              </a:solidFill>
            </a:endParaRPr>
          </a:p>
        </p:txBody>
      </p:sp>
      <p:sp>
        <p:nvSpPr>
          <p:cNvPr id="4" name="Date Placeholder 3">
            <a:extLst>
              <a:ext uri="{FF2B5EF4-FFF2-40B4-BE49-F238E27FC236}">
                <a16:creationId xmlns:a16="http://schemas.microsoft.com/office/drawing/2014/main" id="{A401FE67-2D0F-4D75-8D1B-5C1DB5267E19}"/>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C05C8CED-BB92-4619-B779-C5AA913A181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393F7DB8-3ABF-4D2C-AB80-9372DF6BDCBA}"/>
              </a:ext>
            </a:extLst>
          </p:cNvPr>
          <p:cNvSpPr>
            <a:spLocks noGrp="1"/>
          </p:cNvSpPr>
          <p:nvPr>
            <p:ph type="sldNum" sz="quarter" idx="12"/>
          </p:nvPr>
        </p:nvSpPr>
        <p:spPr/>
        <p:txBody>
          <a:bodyPr/>
          <a:lstStyle/>
          <a:p>
            <a:fld id="{AF430988-647E-4517-B70E-776822506EBB}" type="slidenum">
              <a:rPr lang="en-US" smtClean="0"/>
              <a:t>11</a:t>
            </a:fld>
            <a:endParaRPr lang="en-US" dirty="0"/>
          </a:p>
        </p:txBody>
      </p:sp>
    </p:spTree>
    <p:extLst>
      <p:ext uri="{BB962C8B-B14F-4D97-AF65-F5344CB8AC3E}">
        <p14:creationId xmlns:p14="http://schemas.microsoft.com/office/powerpoint/2010/main" val="67148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1E98-196A-4A9C-A3C5-5F56C78ED618}"/>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8C71150B-93F0-4F23-B3BA-8EC2DBA44DD4}"/>
              </a:ext>
            </a:extLst>
          </p:cNvPr>
          <p:cNvSpPr>
            <a:spLocks noGrp="1"/>
          </p:cNvSpPr>
          <p:nvPr>
            <p:ph idx="1"/>
          </p:nvPr>
        </p:nvSpPr>
        <p:spPr/>
        <p:txBody>
          <a:bodyPr>
            <a:normAutofit/>
          </a:bodyPr>
          <a:lstStyle/>
          <a:p>
            <a:r>
              <a:rPr lang="en-US" dirty="0"/>
              <a:t>Often necessary to seek alternative evidence to review for markers:</a:t>
            </a:r>
          </a:p>
          <a:p>
            <a:pPr lvl="1"/>
            <a:r>
              <a:rPr lang="en-US" dirty="0"/>
              <a:t>Rape crisis centers</a:t>
            </a:r>
          </a:p>
          <a:p>
            <a:pPr lvl="1"/>
            <a:r>
              <a:rPr lang="en-US" dirty="0"/>
              <a:t>Domestic abuse centers</a:t>
            </a:r>
          </a:p>
          <a:p>
            <a:pPr lvl="1"/>
            <a:r>
              <a:rPr lang="en-US" dirty="0"/>
              <a:t>Counseling facilities</a:t>
            </a:r>
          </a:p>
          <a:p>
            <a:pPr lvl="1"/>
            <a:r>
              <a:rPr lang="en-US" dirty="0"/>
              <a:t>Civilian medical records</a:t>
            </a:r>
          </a:p>
          <a:p>
            <a:pPr lvl="1"/>
            <a:r>
              <a:rPr lang="en-US" dirty="0"/>
              <a:t>Police reports</a:t>
            </a:r>
          </a:p>
          <a:p>
            <a:pPr lvl="1"/>
            <a:r>
              <a:rPr lang="en-US" dirty="0"/>
              <a:t>Personal statements from:</a:t>
            </a:r>
          </a:p>
          <a:p>
            <a:pPr lvl="2"/>
            <a:r>
              <a:rPr lang="en-US" dirty="0"/>
              <a:t>Family members</a:t>
            </a:r>
          </a:p>
          <a:p>
            <a:pPr lvl="2"/>
            <a:r>
              <a:rPr lang="en-US" dirty="0"/>
              <a:t>Fellow service members</a:t>
            </a:r>
          </a:p>
          <a:p>
            <a:pPr lvl="2"/>
            <a:r>
              <a:rPr lang="en-US" dirty="0"/>
              <a:t>Chaplains or Clergy</a:t>
            </a:r>
          </a:p>
          <a:p>
            <a:pPr>
              <a:buFont typeface="Wingdings" panose="05000000000000000000" pitchFamily="2" charset="2"/>
              <a:buChar char="v"/>
            </a:pPr>
            <a:r>
              <a:rPr lang="en-US" sz="2600" dirty="0">
                <a:solidFill>
                  <a:srgbClr val="FF0000"/>
                </a:solidFill>
              </a:rPr>
              <a:t>M21-1 III.iv.4.O.3.c</a:t>
            </a:r>
          </a:p>
        </p:txBody>
      </p:sp>
      <p:sp>
        <p:nvSpPr>
          <p:cNvPr id="4" name="Date Placeholder 3">
            <a:extLst>
              <a:ext uri="{FF2B5EF4-FFF2-40B4-BE49-F238E27FC236}">
                <a16:creationId xmlns:a16="http://schemas.microsoft.com/office/drawing/2014/main" id="{F0A24D19-8928-4C2F-8132-B201F3A89BDE}"/>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B3D88DFC-ABD4-4263-890B-BB9353E8C61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AB0ECAA5-E737-4676-8E16-31062DF98652}"/>
              </a:ext>
            </a:extLst>
          </p:cNvPr>
          <p:cNvSpPr>
            <a:spLocks noGrp="1"/>
          </p:cNvSpPr>
          <p:nvPr>
            <p:ph type="sldNum" sz="quarter" idx="12"/>
          </p:nvPr>
        </p:nvSpPr>
        <p:spPr/>
        <p:txBody>
          <a:bodyPr/>
          <a:lstStyle/>
          <a:p>
            <a:fld id="{AF430988-647E-4517-B70E-776822506EBB}" type="slidenum">
              <a:rPr lang="en-US" smtClean="0"/>
              <a:t>12</a:t>
            </a:fld>
            <a:endParaRPr lang="en-US" dirty="0"/>
          </a:p>
        </p:txBody>
      </p:sp>
    </p:spTree>
    <p:extLst>
      <p:ext uri="{BB962C8B-B14F-4D97-AF65-F5344CB8AC3E}">
        <p14:creationId xmlns:p14="http://schemas.microsoft.com/office/powerpoint/2010/main" val="21704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D51C-D69D-4E79-9369-7206FC78D648}"/>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11F58A41-9F37-49E1-918E-EA29F611FC5C}"/>
              </a:ext>
            </a:extLst>
          </p:cNvPr>
          <p:cNvSpPr>
            <a:spLocks noGrp="1"/>
          </p:cNvSpPr>
          <p:nvPr>
            <p:ph idx="1"/>
          </p:nvPr>
        </p:nvSpPr>
        <p:spPr>
          <a:xfrm>
            <a:off x="838199" y="1825625"/>
            <a:ext cx="10801865" cy="4351338"/>
          </a:xfrm>
        </p:spPr>
        <p:txBody>
          <a:bodyPr/>
          <a:lstStyle/>
          <a:p>
            <a:r>
              <a:rPr lang="en-US" dirty="0"/>
              <a:t>Requesting VA exams in MST cases</a:t>
            </a:r>
          </a:p>
          <a:p>
            <a:pPr lvl="1"/>
            <a:r>
              <a:rPr lang="en-US" dirty="0"/>
              <a:t>Low threshold for requesting exams in MST cases</a:t>
            </a:r>
          </a:p>
          <a:p>
            <a:pPr lvl="1"/>
            <a:r>
              <a:rPr lang="en-US" dirty="0"/>
              <a:t>Request an exam for PTSD based on MST when there is:</a:t>
            </a:r>
          </a:p>
          <a:p>
            <a:pPr lvl="1"/>
            <a:endParaRPr lang="en-US" dirty="0"/>
          </a:p>
          <a:p>
            <a:pPr lvl="2"/>
            <a:r>
              <a:rPr lang="en-US" dirty="0"/>
              <a:t>A current medical diagnosis of PTSD </a:t>
            </a:r>
            <a:r>
              <a:rPr lang="en-US" b="1" i="1" dirty="0"/>
              <a:t>or</a:t>
            </a:r>
            <a:r>
              <a:rPr lang="en-US" b="1" dirty="0"/>
              <a:t> </a:t>
            </a:r>
            <a:r>
              <a:rPr lang="en-US" dirty="0"/>
              <a:t>a Veteran’s lay statement describing PTSD symptoms</a:t>
            </a:r>
          </a:p>
          <a:p>
            <a:pPr marL="914400" lvl="2" indent="0">
              <a:buNone/>
            </a:pPr>
            <a:r>
              <a:rPr lang="en-US" dirty="0"/>
              <a:t>				</a:t>
            </a:r>
            <a:r>
              <a:rPr lang="en-US" b="1" dirty="0">
                <a:effectLst>
                  <a:outerShdw blurRad="38100" dist="38100" dir="2700000" algn="tl">
                    <a:srgbClr val="000000">
                      <a:alpha val="43137"/>
                    </a:srgbClr>
                  </a:outerShdw>
                </a:effectLst>
              </a:rPr>
              <a:t>AND</a:t>
            </a:r>
            <a:endParaRPr lang="en-US" dirty="0">
              <a:effectLst>
                <a:outerShdw blurRad="38100" dist="38100" dir="2700000" algn="tl">
                  <a:srgbClr val="000000">
                    <a:alpha val="43137"/>
                  </a:srgbClr>
                </a:outerShdw>
              </a:effectLst>
            </a:endParaRPr>
          </a:p>
          <a:p>
            <a:pPr lvl="2"/>
            <a:r>
              <a:rPr lang="en-US" dirty="0"/>
              <a:t>Credible evidence of the personal trauma event </a:t>
            </a:r>
            <a:r>
              <a:rPr lang="en-US" b="1" i="1" dirty="0"/>
              <a:t>or</a:t>
            </a:r>
            <a:r>
              <a:rPr lang="en-US" dirty="0"/>
              <a:t> circumstantial evidence of a marker (can be in-service </a:t>
            </a:r>
            <a:r>
              <a:rPr lang="en-US" dirty="0">
                <a:effectLst>
                  <a:outerShdw blurRad="38100" dist="38100" dir="2700000" algn="tl">
                    <a:srgbClr val="000000">
                      <a:alpha val="43137"/>
                    </a:srgbClr>
                  </a:outerShdw>
                </a:effectLst>
              </a:rPr>
              <a:t>or</a:t>
            </a:r>
            <a:r>
              <a:rPr lang="en-US" dirty="0"/>
              <a:t> post-service regarding the in-service trauma event)</a:t>
            </a:r>
          </a:p>
          <a:p>
            <a:pPr>
              <a:buFont typeface="Wingdings" panose="05000000000000000000" pitchFamily="2" charset="2"/>
              <a:buChar char="v"/>
            </a:pPr>
            <a:r>
              <a:rPr lang="en-US" sz="2600" dirty="0">
                <a:solidFill>
                  <a:srgbClr val="FF0000"/>
                </a:solidFill>
              </a:rPr>
              <a:t>38 CFR 3.159(c)(4)</a:t>
            </a:r>
          </a:p>
          <a:p>
            <a:pPr>
              <a:buFont typeface="Wingdings" panose="05000000000000000000" pitchFamily="2" charset="2"/>
              <a:buChar char="v"/>
            </a:pPr>
            <a:r>
              <a:rPr lang="en-US" sz="2600" dirty="0">
                <a:solidFill>
                  <a:srgbClr val="FF0000"/>
                </a:solidFill>
              </a:rPr>
              <a:t>M21-1 IV.ii.1.D.6.c</a:t>
            </a:r>
          </a:p>
        </p:txBody>
      </p:sp>
      <p:sp>
        <p:nvSpPr>
          <p:cNvPr id="4" name="Date Placeholder 3">
            <a:extLst>
              <a:ext uri="{FF2B5EF4-FFF2-40B4-BE49-F238E27FC236}">
                <a16:creationId xmlns:a16="http://schemas.microsoft.com/office/drawing/2014/main" id="{F02AF493-D442-4052-804F-871C31FBA085}"/>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77EF033B-6D46-4A51-B2E5-AA495CCEF6DE}"/>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4BBC560-333A-4A56-B083-D9A898022F01}"/>
              </a:ext>
            </a:extLst>
          </p:cNvPr>
          <p:cNvSpPr>
            <a:spLocks noGrp="1"/>
          </p:cNvSpPr>
          <p:nvPr>
            <p:ph type="sldNum" sz="quarter" idx="12"/>
          </p:nvPr>
        </p:nvSpPr>
        <p:spPr/>
        <p:txBody>
          <a:bodyPr/>
          <a:lstStyle/>
          <a:p>
            <a:fld id="{AF430988-647E-4517-B70E-776822506EBB}" type="slidenum">
              <a:rPr lang="en-US" smtClean="0"/>
              <a:t>13</a:t>
            </a:fld>
            <a:endParaRPr lang="en-US" dirty="0"/>
          </a:p>
        </p:txBody>
      </p:sp>
    </p:spTree>
    <p:extLst>
      <p:ext uri="{BB962C8B-B14F-4D97-AF65-F5344CB8AC3E}">
        <p14:creationId xmlns:p14="http://schemas.microsoft.com/office/powerpoint/2010/main" val="98884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94AC-83F9-4489-A550-4EB8FA5D3D9F}"/>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6B326453-4D1E-417D-87D7-CC202508DA77}"/>
              </a:ext>
            </a:extLst>
          </p:cNvPr>
          <p:cNvSpPr>
            <a:spLocks noGrp="1"/>
          </p:cNvSpPr>
          <p:nvPr>
            <p:ph idx="1"/>
          </p:nvPr>
        </p:nvSpPr>
        <p:spPr/>
        <p:txBody>
          <a:bodyPr/>
          <a:lstStyle/>
          <a:p>
            <a:r>
              <a:rPr lang="en-US" dirty="0"/>
              <a:t>Exam and medical opinion are almost always needed</a:t>
            </a:r>
          </a:p>
          <a:p>
            <a:endParaRPr lang="en-US" dirty="0"/>
          </a:p>
          <a:p>
            <a:r>
              <a:rPr lang="en-US" dirty="0"/>
              <a:t>The examiner must provide an opinion to confirm the presence of the in-service stressor based on the marker(s)</a:t>
            </a:r>
          </a:p>
          <a:p>
            <a:endParaRPr lang="en-US" dirty="0"/>
          </a:p>
          <a:p>
            <a:r>
              <a:rPr lang="en-US" dirty="0"/>
              <a:t>The examiner also provides the link between the claimed stressor and a current diagnosis of PTSD</a:t>
            </a:r>
          </a:p>
        </p:txBody>
      </p:sp>
      <p:sp>
        <p:nvSpPr>
          <p:cNvPr id="4" name="Date Placeholder 3">
            <a:extLst>
              <a:ext uri="{FF2B5EF4-FFF2-40B4-BE49-F238E27FC236}">
                <a16:creationId xmlns:a16="http://schemas.microsoft.com/office/drawing/2014/main" id="{027D5EAA-D65B-45A5-AE60-24191D25B324}"/>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0318AA12-F20E-4125-B0B5-B25799939A1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95964FF-4A91-4C80-9BD5-628D13DB6DD6}"/>
              </a:ext>
            </a:extLst>
          </p:cNvPr>
          <p:cNvSpPr>
            <a:spLocks noGrp="1"/>
          </p:cNvSpPr>
          <p:nvPr>
            <p:ph type="sldNum" sz="quarter" idx="12"/>
          </p:nvPr>
        </p:nvSpPr>
        <p:spPr/>
        <p:txBody>
          <a:bodyPr/>
          <a:lstStyle/>
          <a:p>
            <a:fld id="{AF430988-647E-4517-B70E-776822506EBB}" type="slidenum">
              <a:rPr lang="en-US" smtClean="0"/>
              <a:t>14</a:t>
            </a:fld>
            <a:endParaRPr lang="en-US" dirty="0"/>
          </a:p>
        </p:txBody>
      </p:sp>
    </p:spTree>
    <p:extLst>
      <p:ext uri="{BB962C8B-B14F-4D97-AF65-F5344CB8AC3E}">
        <p14:creationId xmlns:p14="http://schemas.microsoft.com/office/powerpoint/2010/main" val="58205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E424-FF8C-44CA-8946-A7A85EE3BD57}"/>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FF8EA92B-CC01-4D5F-AE8D-01B2727018EC}"/>
              </a:ext>
            </a:extLst>
          </p:cNvPr>
          <p:cNvSpPr>
            <a:spLocks noGrp="1"/>
          </p:cNvSpPr>
          <p:nvPr>
            <p:ph idx="1"/>
          </p:nvPr>
        </p:nvSpPr>
        <p:spPr/>
        <p:txBody>
          <a:bodyPr/>
          <a:lstStyle/>
          <a:p>
            <a:r>
              <a:rPr lang="en-US" dirty="0"/>
              <a:t>Grant PTSD due to MST when the following are present:</a:t>
            </a:r>
          </a:p>
          <a:p>
            <a:endParaRPr lang="en-US" dirty="0"/>
          </a:p>
          <a:p>
            <a:pPr lvl="1"/>
            <a:r>
              <a:rPr lang="en-US" dirty="0"/>
              <a:t>Current diagnosis</a:t>
            </a:r>
          </a:p>
          <a:p>
            <a:pPr lvl="1"/>
            <a:r>
              <a:rPr lang="en-US" dirty="0"/>
              <a:t>Credible evidence the claimed stressor occurred</a:t>
            </a:r>
          </a:p>
          <a:p>
            <a:pPr marL="457200" lvl="1" indent="0">
              <a:buNone/>
            </a:pPr>
            <a:r>
              <a:rPr lang="en-US" dirty="0"/>
              <a:t>				</a:t>
            </a:r>
            <a:r>
              <a:rPr lang="en-US" b="1" dirty="0">
                <a:effectLst>
                  <a:outerShdw blurRad="38100" dist="38100" dir="2700000" algn="tl">
                    <a:srgbClr val="000000">
                      <a:alpha val="43137"/>
                    </a:srgbClr>
                  </a:outerShdw>
                </a:effectLst>
              </a:rPr>
              <a:t>AND</a:t>
            </a:r>
            <a:endParaRPr lang="en-US" dirty="0">
              <a:effectLst>
                <a:outerShdw blurRad="38100" dist="38100" dir="2700000" algn="tl">
                  <a:srgbClr val="000000">
                    <a:alpha val="43137"/>
                  </a:srgbClr>
                </a:outerShdw>
              </a:effectLst>
            </a:endParaRPr>
          </a:p>
          <a:p>
            <a:pPr lvl="1"/>
            <a:r>
              <a:rPr lang="en-US" dirty="0"/>
              <a:t>Medical opinion that relates the diagnosis to the in-service stressor</a:t>
            </a:r>
          </a:p>
        </p:txBody>
      </p:sp>
      <p:sp>
        <p:nvSpPr>
          <p:cNvPr id="4" name="Date Placeholder 3">
            <a:extLst>
              <a:ext uri="{FF2B5EF4-FFF2-40B4-BE49-F238E27FC236}">
                <a16:creationId xmlns:a16="http://schemas.microsoft.com/office/drawing/2014/main" id="{68141DDC-7E43-4AB5-AE52-6309863296A4}"/>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1B533836-E43F-40C7-BCD0-4A17F012CC93}"/>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D1EEC6E-D6E3-4E27-AE87-D70A8BD3B172}"/>
              </a:ext>
            </a:extLst>
          </p:cNvPr>
          <p:cNvSpPr>
            <a:spLocks noGrp="1"/>
          </p:cNvSpPr>
          <p:nvPr>
            <p:ph type="sldNum" sz="quarter" idx="12"/>
          </p:nvPr>
        </p:nvSpPr>
        <p:spPr/>
        <p:txBody>
          <a:bodyPr/>
          <a:lstStyle/>
          <a:p>
            <a:fld id="{AF430988-647E-4517-B70E-776822506EBB}" type="slidenum">
              <a:rPr lang="en-US" smtClean="0"/>
              <a:t>15</a:t>
            </a:fld>
            <a:endParaRPr lang="en-US" dirty="0"/>
          </a:p>
        </p:txBody>
      </p:sp>
    </p:spTree>
    <p:extLst>
      <p:ext uri="{BB962C8B-B14F-4D97-AF65-F5344CB8AC3E}">
        <p14:creationId xmlns:p14="http://schemas.microsoft.com/office/powerpoint/2010/main" val="382204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Antoinette Rivera</a:t>
            </a:r>
          </a:p>
          <a:p>
            <a:pPr marL="0" indent="0" algn="ctr">
              <a:buNone/>
            </a:pPr>
            <a:r>
              <a:rPr lang="en-US" dirty="0"/>
              <a:t>Program Manager</a:t>
            </a:r>
          </a:p>
          <a:p>
            <a:pPr marL="0" indent="0" algn="ctr">
              <a:buNone/>
            </a:pPr>
            <a:r>
              <a:rPr lang="en-US" dirty="0"/>
              <a:t>MST and Suicide Prevention</a:t>
            </a:r>
          </a:p>
          <a:p>
            <a:pPr marL="0" indent="0" algn="ctr">
              <a:buNone/>
            </a:pPr>
            <a:r>
              <a:rPr lang="en-US" dirty="0"/>
              <a:t>Office of Field Operations</a:t>
            </a:r>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16</a:t>
            </a:fld>
            <a:endParaRPr lang="en-US" dirty="0"/>
          </a:p>
        </p:txBody>
      </p:sp>
    </p:spTree>
    <p:extLst>
      <p:ext uri="{BB962C8B-B14F-4D97-AF65-F5344CB8AC3E}">
        <p14:creationId xmlns:p14="http://schemas.microsoft.com/office/powerpoint/2010/main" val="276377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E9C0-B7EA-48E9-AD7D-DB5E18767E1B}"/>
              </a:ext>
            </a:extLst>
          </p:cNvPr>
          <p:cNvSpPr>
            <a:spLocks noGrp="1"/>
          </p:cNvSpPr>
          <p:nvPr>
            <p:ph type="title"/>
          </p:nvPr>
        </p:nvSpPr>
        <p:spPr/>
        <p:txBody>
          <a:bodyPr>
            <a:normAutofit fontScale="90000"/>
          </a:bodyPr>
          <a:lstStyle/>
          <a:p>
            <a:r>
              <a:rPr lang="en-US" dirty="0"/>
              <a:t>MST Outreach Coordinator</a:t>
            </a:r>
            <a:br>
              <a:rPr lang="en-US" dirty="0"/>
            </a:br>
            <a:r>
              <a:rPr lang="en-US" dirty="0"/>
              <a:t>vs. MST Claims Coordinator</a:t>
            </a:r>
          </a:p>
        </p:txBody>
      </p:sp>
      <p:sp>
        <p:nvSpPr>
          <p:cNvPr id="4" name="Date Placeholder 3">
            <a:extLst>
              <a:ext uri="{FF2B5EF4-FFF2-40B4-BE49-F238E27FC236}">
                <a16:creationId xmlns:a16="http://schemas.microsoft.com/office/drawing/2014/main" id="{C7E0CEB3-9A23-4CC5-8482-16F074A49D19}"/>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0ABFB56C-0B68-426B-B65C-6D50D8E6D84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CF72BC3-E5A0-45D3-9AF9-E53F9CDC7CCB}"/>
              </a:ext>
            </a:extLst>
          </p:cNvPr>
          <p:cNvSpPr>
            <a:spLocks noGrp="1"/>
          </p:cNvSpPr>
          <p:nvPr>
            <p:ph type="sldNum" sz="quarter" idx="12"/>
          </p:nvPr>
        </p:nvSpPr>
        <p:spPr/>
        <p:txBody>
          <a:bodyPr/>
          <a:lstStyle/>
          <a:p>
            <a:fld id="{AF430988-647E-4517-B70E-776822506EBB}" type="slidenum">
              <a:rPr lang="en-US" smtClean="0"/>
              <a:pPr/>
              <a:t>17</a:t>
            </a:fld>
            <a:endParaRPr lang="en-US" dirty="0"/>
          </a:p>
        </p:txBody>
      </p:sp>
      <p:graphicFrame>
        <p:nvGraphicFramePr>
          <p:cNvPr id="8" name="Diagram 7">
            <a:extLst>
              <a:ext uri="{FF2B5EF4-FFF2-40B4-BE49-F238E27FC236}">
                <a16:creationId xmlns:a16="http://schemas.microsoft.com/office/drawing/2014/main" id="{488B176D-A80E-4598-9172-C7B4B0AC1433}"/>
              </a:ext>
            </a:extLst>
          </p:cNvPr>
          <p:cNvGraphicFramePr/>
          <p:nvPr/>
        </p:nvGraphicFramePr>
        <p:xfrm>
          <a:off x="1948636" y="1764630"/>
          <a:ext cx="9134929" cy="4549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32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9B4D-3390-4DC5-9B89-B0063EC1A14F}"/>
              </a:ext>
            </a:extLst>
          </p:cNvPr>
          <p:cNvSpPr>
            <a:spLocks noGrp="1"/>
          </p:cNvSpPr>
          <p:nvPr>
            <p:ph type="title"/>
          </p:nvPr>
        </p:nvSpPr>
        <p:spPr/>
        <p:txBody>
          <a:bodyPr>
            <a:normAutofit/>
          </a:bodyPr>
          <a:lstStyle/>
          <a:p>
            <a:r>
              <a:rPr lang="en-US" dirty="0"/>
              <a:t>MST Outreach Coordinator Role </a:t>
            </a:r>
          </a:p>
        </p:txBody>
      </p:sp>
      <p:sp>
        <p:nvSpPr>
          <p:cNvPr id="3" name="Content Placeholder 2">
            <a:extLst>
              <a:ext uri="{FF2B5EF4-FFF2-40B4-BE49-F238E27FC236}">
                <a16:creationId xmlns:a16="http://schemas.microsoft.com/office/drawing/2014/main" id="{F346F435-B407-437F-8260-5C93BFC586CF}"/>
              </a:ext>
            </a:extLst>
          </p:cNvPr>
          <p:cNvSpPr>
            <a:spLocks noGrp="1"/>
          </p:cNvSpPr>
          <p:nvPr>
            <p:ph idx="1"/>
          </p:nvPr>
        </p:nvSpPr>
        <p:spPr>
          <a:xfrm>
            <a:off x="838200" y="1825625"/>
            <a:ext cx="10515600" cy="4351338"/>
          </a:xfrm>
        </p:spPr>
        <p:txBody>
          <a:bodyPr/>
          <a:lstStyle/>
          <a:p>
            <a:r>
              <a:rPr lang="en-US" dirty="0"/>
              <a:t>Provides assistance and instructions associated with filing a claim based on MST</a:t>
            </a:r>
          </a:p>
          <a:p>
            <a:pPr marL="0" indent="0">
              <a:buNone/>
            </a:pPr>
            <a:endParaRPr lang="en-US" dirty="0"/>
          </a:p>
          <a:p>
            <a:r>
              <a:rPr lang="en-US" dirty="0"/>
              <a:t>Shares and receives information with the Veteran</a:t>
            </a:r>
          </a:p>
          <a:p>
            <a:endParaRPr lang="en-US" dirty="0"/>
          </a:p>
          <a:p>
            <a:r>
              <a:rPr lang="en-US" dirty="0"/>
              <a:t>Provides claim updates based on MST, if requested</a:t>
            </a:r>
          </a:p>
        </p:txBody>
      </p:sp>
      <p:sp>
        <p:nvSpPr>
          <p:cNvPr id="4" name="Date Placeholder 3">
            <a:extLst>
              <a:ext uri="{FF2B5EF4-FFF2-40B4-BE49-F238E27FC236}">
                <a16:creationId xmlns:a16="http://schemas.microsoft.com/office/drawing/2014/main" id="{38E1CFD5-27F4-4C83-B67E-7BB99C04D96F}"/>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ED3C89BA-ED0A-490C-86BB-F826CC119E6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00D817C-9E97-4B55-91BE-00194D6534B9}"/>
              </a:ext>
            </a:extLst>
          </p:cNvPr>
          <p:cNvSpPr>
            <a:spLocks noGrp="1"/>
          </p:cNvSpPr>
          <p:nvPr>
            <p:ph type="sldNum" sz="quarter" idx="12"/>
          </p:nvPr>
        </p:nvSpPr>
        <p:spPr/>
        <p:txBody>
          <a:bodyPr/>
          <a:lstStyle/>
          <a:p>
            <a:fld id="{AF430988-647E-4517-B70E-776822506EBB}" type="slidenum">
              <a:rPr lang="en-US" smtClean="0"/>
              <a:t>18</a:t>
            </a:fld>
            <a:endParaRPr lang="en-US" dirty="0"/>
          </a:p>
        </p:txBody>
      </p:sp>
    </p:spTree>
    <p:extLst>
      <p:ext uri="{BB962C8B-B14F-4D97-AF65-F5344CB8AC3E}">
        <p14:creationId xmlns:p14="http://schemas.microsoft.com/office/powerpoint/2010/main" val="1826924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normAutofit/>
          </a:bodyPr>
          <a:lstStyle/>
          <a:p>
            <a:r>
              <a:rPr lang="en-US" dirty="0"/>
              <a:t>RFE Diary Reminders</a:t>
            </a:r>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p:txBody>
          <a:bodyPr/>
          <a:lstStyle/>
          <a:p>
            <a:pPr marL="0" lvl="0" indent="0" algn="ctr" fontAlgn="base">
              <a:lnSpc>
                <a:spcPct val="100000"/>
              </a:lnSpc>
              <a:spcBef>
                <a:spcPct val="0"/>
              </a:spcBef>
              <a:spcAft>
                <a:spcPct val="0"/>
              </a:spcAft>
              <a:buNone/>
              <a:defRPr/>
            </a:pPr>
            <a:endParaRPr lang="en-US" altLang="en-US" kern="0" dirty="0">
              <a:solidFill>
                <a:srgbClr val="000066"/>
              </a:solidFill>
            </a:endParaRPr>
          </a:p>
          <a:p>
            <a:pPr marL="0" lvl="0" indent="0" algn="ctr" fontAlgn="base">
              <a:lnSpc>
                <a:spcPct val="100000"/>
              </a:lnSpc>
              <a:spcBef>
                <a:spcPct val="0"/>
              </a:spcBef>
              <a:spcAft>
                <a:spcPct val="0"/>
              </a:spcAft>
              <a:buNone/>
              <a:defRPr/>
            </a:pPr>
            <a:endParaRPr lang="en-US" altLang="en-US" kern="0" dirty="0">
              <a:solidFill>
                <a:srgbClr val="000066"/>
              </a:solidFill>
            </a:endParaRPr>
          </a:p>
          <a:p>
            <a:pPr marL="0" lvl="0" indent="0" algn="ctr" fontAlgn="base">
              <a:lnSpc>
                <a:spcPct val="100000"/>
              </a:lnSpc>
              <a:spcBef>
                <a:spcPct val="0"/>
              </a:spcBef>
              <a:spcAft>
                <a:spcPct val="0"/>
              </a:spcAft>
              <a:buNone/>
              <a:defRPr/>
            </a:pPr>
            <a:r>
              <a:rPr lang="en-US" altLang="en-US" kern="0" dirty="0">
                <a:solidFill>
                  <a:srgbClr val="000066"/>
                </a:solidFill>
              </a:rPr>
              <a:t>Jessica Flannery</a:t>
            </a:r>
            <a:endParaRPr lang="en-US" altLang="en-US" kern="0" dirty="0">
              <a:solidFill>
                <a:srgbClr val="000066"/>
              </a:solidFill>
              <a:latin typeface="Arial" charset="0"/>
              <a:cs typeface="Arial" charset="0"/>
            </a:endParaRPr>
          </a:p>
          <a:p>
            <a:pPr marL="0" lvl="0" indent="0" algn="ctr" fontAlgn="base">
              <a:lnSpc>
                <a:spcPct val="100000"/>
              </a:lnSpc>
              <a:spcBef>
                <a:spcPct val="0"/>
              </a:spcBef>
              <a:spcAft>
                <a:spcPct val="0"/>
              </a:spcAft>
              <a:buNone/>
              <a:defRPr/>
            </a:pPr>
            <a:r>
              <a:rPr lang="en-US" altLang="en-US" kern="0" dirty="0">
                <a:solidFill>
                  <a:srgbClr val="000066"/>
                </a:solidFill>
              </a:rPr>
              <a:t>Operations Analyst</a:t>
            </a:r>
          </a:p>
          <a:p>
            <a:pPr marL="0" lvl="0" indent="0" algn="ctr" fontAlgn="base">
              <a:lnSpc>
                <a:spcPct val="100000"/>
              </a:lnSpc>
              <a:spcBef>
                <a:spcPct val="0"/>
              </a:spcBef>
              <a:spcAft>
                <a:spcPct val="0"/>
              </a:spcAft>
              <a:buNone/>
              <a:defRPr/>
            </a:pPr>
            <a:r>
              <a:rPr lang="en-US" altLang="en-US" kern="0" dirty="0">
                <a:solidFill>
                  <a:srgbClr val="000066"/>
                </a:solidFill>
              </a:rPr>
              <a:t>Program Operations Staff</a:t>
            </a:r>
          </a:p>
          <a:p>
            <a:pPr marL="0" lvl="0" indent="0" algn="ctr" fontAlgn="base">
              <a:lnSpc>
                <a:spcPct val="100000"/>
              </a:lnSpc>
              <a:spcBef>
                <a:spcPct val="0"/>
              </a:spcBef>
              <a:spcAft>
                <a:spcPct val="0"/>
              </a:spcAft>
              <a:buNone/>
              <a:defRPr/>
            </a:pPr>
            <a:r>
              <a:rPr lang="en-US" altLang="en-US" kern="0" dirty="0">
                <a:solidFill>
                  <a:srgbClr val="000066"/>
                </a:solidFill>
              </a:rPr>
              <a:t>Quality Assurance</a:t>
            </a:r>
            <a:endParaRPr lang="en-US" altLang="en-US" kern="0" dirty="0">
              <a:solidFill>
                <a:srgbClr val="000066"/>
              </a:solidFill>
              <a:latin typeface="Arial" charset="0"/>
              <a:cs typeface="Arial" charset="0"/>
            </a:endParaRPr>
          </a:p>
          <a:p>
            <a:pPr marL="0" indent="0">
              <a:buNone/>
            </a:pPr>
            <a:endParaRPr lang="en-US" dirty="0"/>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19</a:t>
            </a:fld>
            <a:endParaRPr lang="en-US" dirty="0"/>
          </a:p>
        </p:txBody>
      </p:sp>
    </p:spTree>
    <p:extLst>
      <p:ext uri="{BB962C8B-B14F-4D97-AF65-F5344CB8AC3E}">
        <p14:creationId xmlns:p14="http://schemas.microsoft.com/office/powerpoint/2010/main" val="249031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5C7D-FFD6-48AA-89B4-D110753BF617}"/>
              </a:ext>
            </a:extLst>
          </p:cNvPr>
          <p:cNvSpPr>
            <a:spLocks noGrp="1"/>
          </p:cNvSpPr>
          <p:nvPr>
            <p:ph type="ctrTitle"/>
          </p:nvPr>
        </p:nvSpPr>
        <p:spPr/>
        <p:txBody>
          <a:bodyPr/>
          <a:lstStyle/>
          <a:p>
            <a:r>
              <a:rPr lang="en-US" dirty="0"/>
              <a:t>Compensation Service Quality Call</a:t>
            </a:r>
          </a:p>
        </p:txBody>
      </p:sp>
      <p:sp>
        <p:nvSpPr>
          <p:cNvPr id="3" name="Subtitle 2">
            <a:extLst>
              <a:ext uri="{FF2B5EF4-FFF2-40B4-BE49-F238E27FC236}">
                <a16:creationId xmlns:a16="http://schemas.microsoft.com/office/drawing/2014/main" id="{426D1787-4E10-4CD5-87A2-2FF252703D7C}"/>
              </a:ext>
            </a:extLst>
          </p:cNvPr>
          <p:cNvSpPr>
            <a:spLocks noGrp="1"/>
          </p:cNvSpPr>
          <p:nvPr>
            <p:ph type="subTitle" idx="1"/>
          </p:nvPr>
        </p:nvSpPr>
        <p:spPr/>
        <p:txBody>
          <a:bodyPr/>
          <a:lstStyle/>
          <a:p>
            <a:r>
              <a:rPr lang="en-US" dirty="0"/>
              <a:t>July 2020</a:t>
            </a:r>
          </a:p>
        </p:txBody>
      </p:sp>
    </p:spTree>
    <p:extLst>
      <p:ext uri="{BB962C8B-B14F-4D97-AF65-F5344CB8AC3E}">
        <p14:creationId xmlns:p14="http://schemas.microsoft.com/office/powerpoint/2010/main" val="3629551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E9C0-B7EA-48E9-AD7D-DB5E18767E1B}"/>
              </a:ext>
            </a:extLst>
          </p:cNvPr>
          <p:cNvSpPr>
            <a:spLocks noGrp="1"/>
          </p:cNvSpPr>
          <p:nvPr>
            <p:ph type="title"/>
          </p:nvPr>
        </p:nvSpPr>
        <p:spPr/>
        <p:txBody>
          <a:bodyPr>
            <a:normAutofit fontScale="90000"/>
          </a:bodyPr>
          <a:lstStyle/>
          <a:p>
            <a:r>
              <a:rPr lang="en-US" dirty="0"/>
              <a:t>Routine Future Exam (RFE)                        Diary Reminders</a:t>
            </a:r>
          </a:p>
        </p:txBody>
      </p:sp>
      <p:sp>
        <p:nvSpPr>
          <p:cNvPr id="3" name="Content Placeholder 2">
            <a:extLst>
              <a:ext uri="{FF2B5EF4-FFF2-40B4-BE49-F238E27FC236}">
                <a16:creationId xmlns:a16="http://schemas.microsoft.com/office/drawing/2014/main" id="{D5351B6D-0B44-41C1-BA54-B9DF8DBE5951}"/>
              </a:ext>
            </a:extLst>
          </p:cNvPr>
          <p:cNvSpPr>
            <a:spLocks noGrp="1"/>
          </p:cNvSpPr>
          <p:nvPr>
            <p:ph idx="1"/>
          </p:nvPr>
        </p:nvSpPr>
        <p:spPr/>
        <p:txBody>
          <a:bodyPr>
            <a:normAutofit/>
          </a:bodyPr>
          <a:lstStyle/>
          <a:p>
            <a:r>
              <a:rPr lang="en-US" sz="3000" dirty="0"/>
              <a:t>The rating activity should exercise prudent judgment and refer to 38 CFR 3.327(b) when determining the need for a review exam</a:t>
            </a:r>
          </a:p>
          <a:p>
            <a:endParaRPr lang="en-US" sz="3000" dirty="0"/>
          </a:p>
          <a:p>
            <a:r>
              <a:rPr lang="en-US" sz="3000" dirty="0"/>
              <a:t>It is VBA’s policy to request future examinations </a:t>
            </a:r>
            <a:r>
              <a:rPr lang="en-US" sz="3000" b="1" i="1" dirty="0"/>
              <a:t>only when absolutely necessary</a:t>
            </a:r>
            <a:r>
              <a:rPr lang="en-US" sz="3000" dirty="0"/>
              <a:t>, and every effort should be made to limit cases where future exams are requested</a:t>
            </a:r>
          </a:p>
          <a:p>
            <a:pPr marL="0" indent="0">
              <a:buNone/>
            </a:pPr>
            <a:endParaRPr lang="en-US" dirty="0"/>
          </a:p>
          <a:p>
            <a:pPr>
              <a:buFont typeface="Wingdings" panose="05000000000000000000" pitchFamily="2" charset="2"/>
              <a:buChar char="v"/>
            </a:pPr>
            <a:r>
              <a:rPr lang="en-US" sz="2600" dirty="0">
                <a:solidFill>
                  <a:srgbClr val="FF0000"/>
                </a:solidFill>
              </a:rPr>
              <a:t>M21-1 III.iv.3.B.2.a</a:t>
            </a:r>
            <a:endParaRPr lang="en-US" dirty="0"/>
          </a:p>
        </p:txBody>
      </p:sp>
      <p:sp>
        <p:nvSpPr>
          <p:cNvPr id="4" name="Date Placeholder 3">
            <a:extLst>
              <a:ext uri="{FF2B5EF4-FFF2-40B4-BE49-F238E27FC236}">
                <a16:creationId xmlns:a16="http://schemas.microsoft.com/office/drawing/2014/main" id="{C7E0CEB3-9A23-4CC5-8482-16F074A49D19}"/>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0ABFB56C-0B68-426B-B65C-6D50D8E6D84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CF72BC3-E5A0-45D3-9AF9-E53F9CDC7CCB}"/>
              </a:ext>
            </a:extLst>
          </p:cNvPr>
          <p:cNvSpPr>
            <a:spLocks noGrp="1"/>
          </p:cNvSpPr>
          <p:nvPr>
            <p:ph type="sldNum" sz="quarter" idx="12"/>
          </p:nvPr>
        </p:nvSpPr>
        <p:spPr/>
        <p:txBody>
          <a:bodyPr/>
          <a:lstStyle/>
          <a:p>
            <a:fld id="{AF430988-647E-4517-B70E-776822506EBB}" type="slidenum">
              <a:rPr lang="en-US" smtClean="0"/>
              <a:pPr/>
              <a:t>20</a:t>
            </a:fld>
            <a:endParaRPr lang="en-US" dirty="0"/>
          </a:p>
        </p:txBody>
      </p:sp>
    </p:spTree>
    <p:extLst>
      <p:ext uri="{BB962C8B-B14F-4D97-AF65-F5344CB8AC3E}">
        <p14:creationId xmlns:p14="http://schemas.microsoft.com/office/powerpoint/2010/main" val="163886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E9C0-B7EA-48E9-AD7D-DB5E18767E1B}"/>
              </a:ext>
            </a:extLst>
          </p:cNvPr>
          <p:cNvSpPr>
            <a:spLocks noGrp="1"/>
          </p:cNvSpPr>
          <p:nvPr>
            <p:ph type="title"/>
          </p:nvPr>
        </p:nvSpPr>
        <p:spPr/>
        <p:txBody>
          <a:bodyPr>
            <a:normAutofit fontScale="90000"/>
          </a:bodyPr>
          <a:lstStyle/>
          <a:p>
            <a:r>
              <a:rPr lang="en-US" dirty="0"/>
              <a:t>Routine Future Exam (RFE)                        Diary Reminders</a:t>
            </a:r>
          </a:p>
        </p:txBody>
      </p:sp>
      <p:sp>
        <p:nvSpPr>
          <p:cNvPr id="3" name="Content Placeholder 2">
            <a:extLst>
              <a:ext uri="{FF2B5EF4-FFF2-40B4-BE49-F238E27FC236}">
                <a16:creationId xmlns:a16="http://schemas.microsoft.com/office/drawing/2014/main" id="{D5351B6D-0B44-41C1-BA54-B9DF8DBE5951}"/>
              </a:ext>
            </a:extLst>
          </p:cNvPr>
          <p:cNvSpPr>
            <a:spLocks noGrp="1"/>
          </p:cNvSpPr>
          <p:nvPr>
            <p:ph idx="1"/>
          </p:nvPr>
        </p:nvSpPr>
        <p:spPr>
          <a:xfrm>
            <a:off x="838200" y="1825624"/>
            <a:ext cx="10515600" cy="4530725"/>
          </a:xfrm>
        </p:spPr>
        <p:txBody>
          <a:bodyPr>
            <a:normAutofit fontScale="92500" lnSpcReduction="10000"/>
          </a:bodyPr>
          <a:lstStyle/>
          <a:p>
            <a:r>
              <a:rPr lang="en-US" dirty="0"/>
              <a:t>Do </a:t>
            </a:r>
            <a:r>
              <a:rPr lang="en-US" dirty="0">
                <a:solidFill>
                  <a:srgbClr val="FF0000"/>
                </a:solidFill>
                <a:effectLst>
                  <a:outerShdw blurRad="38100" dist="38100" dir="2700000" algn="tl">
                    <a:srgbClr val="000000">
                      <a:alpha val="43137"/>
                    </a:srgbClr>
                  </a:outerShdw>
                </a:effectLst>
              </a:rPr>
              <a:t>not</a:t>
            </a:r>
            <a:r>
              <a:rPr lang="en-US" dirty="0"/>
              <a:t> establish RFE diaries when </a:t>
            </a:r>
          </a:p>
          <a:p>
            <a:pPr lvl="1"/>
            <a:r>
              <a:rPr lang="en-US" dirty="0"/>
              <a:t>The disability is static, without material improvement over five years</a:t>
            </a:r>
          </a:p>
          <a:p>
            <a:pPr lvl="1"/>
            <a:r>
              <a:rPr lang="en-US" dirty="0"/>
              <a:t>The disability is permanent in character and of such nature that there is no likelihood of improvement</a:t>
            </a:r>
          </a:p>
          <a:p>
            <a:pPr lvl="1"/>
            <a:r>
              <a:rPr lang="en-US" dirty="0"/>
              <a:t>The Veteran is over 55 years of age (except unusual circumstances or required by regulation)</a:t>
            </a:r>
          </a:p>
          <a:p>
            <a:pPr lvl="1"/>
            <a:r>
              <a:rPr lang="en-US" dirty="0"/>
              <a:t>The evaluation is the prescribed schedular minimum within its diagnostic code</a:t>
            </a:r>
          </a:p>
          <a:p>
            <a:pPr lvl="1"/>
            <a:r>
              <a:rPr lang="en-US" dirty="0"/>
              <a:t>The evaluation is 10% or less, or</a:t>
            </a:r>
          </a:p>
          <a:p>
            <a:pPr lvl="1"/>
            <a:r>
              <a:rPr lang="en-US" dirty="0"/>
              <a:t>The  combined evaluation would not change even if the reexamination resulted in a reduced evaluation for one or more disabilities</a:t>
            </a:r>
          </a:p>
          <a:p>
            <a:pPr marL="114300" indent="0">
              <a:buNone/>
            </a:pPr>
            <a:r>
              <a:rPr lang="en-US" b="1" dirty="0"/>
              <a:t>Note:</a:t>
            </a:r>
            <a:r>
              <a:rPr lang="en-US" dirty="0"/>
              <a:t> This guidance applies to initial RFEs and reexaminations requested in the interest of substantiating sustained improvement</a:t>
            </a:r>
          </a:p>
          <a:p>
            <a:pPr marL="571500" indent="-457200">
              <a:buFont typeface="Wingdings" panose="05000000000000000000" pitchFamily="2" charset="2"/>
              <a:buChar char="v"/>
            </a:pPr>
            <a:r>
              <a:rPr lang="en-US" dirty="0">
                <a:solidFill>
                  <a:srgbClr val="FF0000"/>
                </a:solidFill>
              </a:rPr>
              <a:t>M21-1 III.iv.3.B.2.d</a:t>
            </a:r>
          </a:p>
        </p:txBody>
      </p:sp>
      <p:sp>
        <p:nvSpPr>
          <p:cNvPr id="4" name="Date Placeholder 3">
            <a:extLst>
              <a:ext uri="{FF2B5EF4-FFF2-40B4-BE49-F238E27FC236}">
                <a16:creationId xmlns:a16="http://schemas.microsoft.com/office/drawing/2014/main" id="{C7E0CEB3-9A23-4CC5-8482-16F074A49D19}"/>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0ABFB56C-0B68-426B-B65C-6D50D8E6D84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CF72BC3-E5A0-45D3-9AF9-E53F9CDC7CCB}"/>
              </a:ext>
            </a:extLst>
          </p:cNvPr>
          <p:cNvSpPr>
            <a:spLocks noGrp="1"/>
          </p:cNvSpPr>
          <p:nvPr>
            <p:ph type="sldNum" sz="quarter" idx="12"/>
          </p:nvPr>
        </p:nvSpPr>
        <p:spPr/>
        <p:txBody>
          <a:bodyPr/>
          <a:lstStyle/>
          <a:p>
            <a:fld id="{AF430988-647E-4517-B70E-776822506EBB}" type="slidenum">
              <a:rPr lang="en-US" smtClean="0"/>
              <a:pPr/>
              <a:t>21</a:t>
            </a:fld>
            <a:endParaRPr lang="en-US" dirty="0"/>
          </a:p>
        </p:txBody>
      </p:sp>
    </p:spTree>
    <p:extLst>
      <p:ext uri="{BB962C8B-B14F-4D97-AF65-F5344CB8AC3E}">
        <p14:creationId xmlns:p14="http://schemas.microsoft.com/office/powerpoint/2010/main" val="349134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normAutofit fontScale="90000"/>
          </a:bodyPr>
          <a:lstStyle/>
          <a:p>
            <a:r>
              <a:rPr lang="en-US" dirty="0"/>
              <a:t>ALS – Common Site Visit Findings          </a:t>
            </a:r>
            <a:br>
              <a:rPr lang="en-US" dirty="0"/>
            </a:br>
            <a:r>
              <a:rPr lang="en-US" dirty="0"/>
              <a:t>Part #4 of 4-Part Series</a:t>
            </a:r>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p:txBody>
          <a:bodyPr/>
          <a:lstStyle/>
          <a:p>
            <a:pPr marL="0" lvl="0" indent="0" algn="ctr" fontAlgn="base">
              <a:lnSpc>
                <a:spcPct val="100000"/>
              </a:lnSpc>
              <a:spcBef>
                <a:spcPct val="0"/>
              </a:spcBef>
              <a:spcAft>
                <a:spcPct val="0"/>
              </a:spcAft>
              <a:buNone/>
              <a:defRPr/>
            </a:pPr>
            <a:endParaRPr lang="en-US" altLang="en-US" kern="0" dirty="0">
              <a:solidFill>
                <a:srgbClr val="000066"/>
              </a:solidFill>
            </a:endParaRPr>
          </a:p>
          <a:p>
            <a:pPr marL="0" lvl="0" indent="0" algn="ctr" fontAlgn="base">
              <a:lnSpc>
                <a:spcPct val="100000"/>
              </a:lnSpc>
              <a:spcBef>
                <a:spcPct val="0"/>
              </a:spcBef>
              <a:spcAft>
                <a:spcPct val="0"/>
              </a:spcAft>
              <a:buNone/>
              <a:defRPr/>
            </a:pPr>
            <a:endParaRPr lang="en-US" altLang="en-US" kern="0" dirty="0">
              <a:solidFill>
                <a:srgbClr val="000066"/>
              </a:solidFill>
            </a:endParaRPr>
          </a:p>
          <a:p>
            <a:pPr marL="0" lvl="0" indent="0" algn="ctr" fontAlgn="base">
              <a:lnSpc>
                <a:spcPct val="100000"/>
              </a:lnSpc>
              <a:spcBef>
                <a:spcPct val="0"/>
              </a:spcBef>
              <a:spcAft>
                <a:spcPct val="0"/>
              </a:spcAft>
              <a:buNone/>
              <a:defRPr/>
            </a:pPr>
            <a:r>
              <a:rPr lang="en-US" altLang="en-US" kern="0" dirty="0">
                <a:solidFill>
                  <a:srgbClr val="000066"/>
                </a:solidFill>
              </a:rPr>
              <a:t>Jessica Flannery</a:t>
            </a:r>
            <a:endParaRPr lang="en-US" altLang="en-US" kern="0" dirty="0">
              <a:solidFill>
                <a:srgbClr val="000066"/>
              </a:solidFill>
              <a:latin typeface="Arial" charset="0"/>
              <a:cs typeface="Arial" charset="0"/>
            </a:endParaRPr>
          </a:p>
          <a:p>
            <a:pPr marL="0" lvl="0" indent="0" algn="ctr" fontAlgn="base">
              <a:lnSpc>
                <a:spcPct val="100000"/>
              </a:lnSpc>
              <a:spcBef>
                <a:spcPct val="0"/>
              </a:spcBef>
              <a:spcAft>
                <a:spcPct val="0"/>
              </a:spcAft>
              <a:buNone/>
              <a:defRPr/>
            </a:pPr>
            <a:r>
              <a:rPr lang="en-US" altLang="en-US" kern="0" dirty="0">
                <a:solidFill>
                  <a:srgbClr val="000066"/>
                </a:solidFill>
              </a:rPr>
              <a:t>Operations Analyst</a:t>
            </a:r>
          </a:p>
          <a:p>
            <a:pPr marL="0" lvl="0" indent="0" algn="ctr" fontAlgn="base">
              <a:lnSpc>
                <a:spcPct val="100000"/>
              </a:lnSpc>
              <a:spcBef>
                <a:spcPct val="0"/>
              </a:spcBef>
              <a:spcAft>
                <a:spcPct val="0"/>
              </a:spcAft>
              <a:buNone/>
              <a:defRPr/>
            </a:pPr>
            <a:r>
              <a:rPr lang="en-US" altLang="en-US" kern="0" dirty="0">
                <a:solidFill>
                  <a:srgbClr val="000066"/>
                </a:solidFill>
              </a:rPr>
              <a:t>Program Operations Staff</a:t>
            </a:r>
          </a:p>
          <a:p>
            <a:pPr marL="0" lvl="0" indent="0" algn="ctr" fontAlgn="base">
              <a:lnSpc>
                <a:spcPct val="100000"/>
              </a:lnSpc>
              <a:spcBef>
                <a:spcPct val="0"/>
              </a:spcBef>
              <a:spcAft>
                <a:spcPct val="0"/>
              </a:spcAft>
              <a:buNone/>
              <a:defRPr/>
            </a:pPr>
            <a:r>
              <a:rPr lang="en-US" altLang="en-US" kern="0" dirty="0">
                <a:solidFill>
                  <a:srgbClr val="000066"/>
                </a:solidFill>
              </a:rPr>
              <a:t>Quality Assurance</a:t>
            </a:r>
            <a:endParaRPr lang="en-US" altLang="en-US" kern="0" dirty="0">
              <a:solidFill>
                <a:srgbClr val="000066"/>
              </a:solidFill>
              <a:latin typeface="Arial" charset="0"/>
              <a:cs typeface="Arial" charset="0"/>
            </a:endParaRPr>
          </a:p>
          <a:p>
            <a:pPr marL="0" indent="0">
              <a:buNone/>
            </a:pPr>
            <a:endParaRPr lang="en-US" dirty="0"/>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22</a:t>
            </a:fld>
            <a:endParaRPr lang="en-US" dirty="0"/>
          </a:p>
        </p:txBody>
      </p:sp>
    </p:spTree>
    <p:extLst>
      <p:ext uri="{BB962C8B-B14F-4D97-AF65-F5344CB8AC3E}">
        <p14:creationId xmlns:p14="http://schemas.microsoft.com/office/powerpoint/2010/main" val="275001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713-99EB-41D4-9F53-65A9ADFB06B4}"/>
              </a:ext>
            </a:extLst>
          </p:cNvPr>
          <p:cNvSpPr>
            <a:spLocks noGrp="1"/>
          </p:cNvSpPr>
          <p:nvPr>
            <p:ph type="title"/>
          </p:nvPr>
        </p:nvSpPr>
        <p:spPr/>
        <p:txBody>
          <a:bodyPr>
            <a:normAutofit fontScale="90000"/>
          </a:bodyPr>
          <a:lstStyle/>
          <a:p>
            <a:r>
              <a:rPr lang="en-US" dirty="0"/>
              <a:t>ALS – Common Site Visit Findings          </a:t>
            </a:r>
            <a:br>
              <a:rPr lang="en-US" dirty="0"/>
            </a:br>
            <a:r>
              <a:rPr lang="en-US" dirty="0"/>
              <a:t>Part #4 of 4-Part Series</a:t>
            </a:r>
          </a:p>
        </p:txBody>
      </p:sp>
      <p:pic>
        <p:nvPicPr>
          <p:cNvPr id="7" name="Content Placeholder 6">
            <a:extLst>
              <a:ext uri="{FF2B5EF4-FFF2-40B4-BE49-F238E27FC236}">
                <a16:creationId xmlns:a16="http://schemas.microsoft.com/office/drawing/2014/main" id="{39ED9218-0647-49FA-B325-DEBC87C21725}"/>
              </a:ext>
            </a:extLst>
          </p:cNvPr>
          <p:cNvPicPr>
            <a:picLocks noGrp="1" noChangeAspect="1"/>
          </p:cNvPicPr>
          <p:nvPr>
            <p:ph idx="1"/>
          </p:nvPr>
        </p:nvPicPr>
        <p:blipFill>
          <a:blip r:embed="rId2"/>
          <a:stretch>
            <a:fillRect/>
          </a:stretch>
        </p:blipFill>
        <p:spPr>
          <a:xfrm>
            <a:off x="1925974" y="2246273"/>
            <a:ext cx="8340051" cy="1182727"/>
          </a:xfrm>
          <a:prstGeom prst="rect">
            <a:avLst/>
          </a:prstGeom>
        </p:spPr>
      </p:pic>
      <p:sp>
        <p:nvSpPr>
          <p:cNvPr id="4" name="Date Placeholder 3">
            <a:extLst>
              <a:ext uri="{FF2B5EF4-FFF2-40B4-BE49-F238E27FC236}">
                <a16:creationId xmlns:a16="http://schemas.microsoft.com/office/drawing/2014/main" id="{6652DF57-9817-4423-BA26-00E1FE9EF19F}"/>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E4B71D69-2FDE-4A7F-9372-FCA4AEB72CB8}"/>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D080216-0B30-455F-97BF-B15150F117EB}"/>
              </a:ext>
            </a:extLst>
          </p:cNvPr>
          <p:cNvSpPr>
            <a:spLocks noGrp="1"/>
          </p:cNvSpPr>
          <p:nvPr>
            <p:ph type="sldNum" sz="quarter" idx="12"/>
          </p:nvPr>
        </p:nvSpPr>
        <p:spPr/>
        <p:txBody>
          <a:bodyPr/>
          <a:lstStyle/>
          <a:p>
            <a:fld id="{AF430988-647E-4517-B70E-776822506EBB}" type="slidenum">
              <a:rPr lang="en-US" smtClean="0"/>
              <a:pPr/>
              <a:t>23</a:t>
            </a:fld>
            <a:endParaRPr lang="en-US" dirty="0"/>
          </a:p>
        </p:txBody>
      </p:sp>
      <p:sp>
        <p:nvSpPr>
          <p:cNvPr id="8" name="TextBox 7">
            <a:extLst>
              <a:ext uri="{FF2B5EF4-FFF2-40B4-BE49-F238E27FC236}">
                <a16:creationId xmlns:a16="http://schemas.microsoft.com/office/drawing/2014/main" id="{0AC835DA-3EAC-45C0-8EC8-912BF37AB5B6}"/>
              </a:ext>
            </a:extLst>
          </p:cNvPr>
          <p:cNvSpPr txBox="1"/>
          <p:nvPr/>
        </p:nvSpPr>
        <p:spPr>
          <a:xfrm>
            <a:off x="1199213" y="3794125"/>
            <a:ext cx="10538086" cy="2492990"/>
          </a:xfrm>
          <a:prstGeom prst="rect">
            <a:avLst/>
          </a:prstGeom>
          <a:noFill/>
        </p:spPr>
        <p:txBody>
          <a:bodyPr wrap="square" rtlCol="0">
            <a:spAutoFit/>
          </a:bodyPr>
          <a:lstStyle/>
          <a:p>
            <a:r>
              <a:rPr lang="en-US" altLang="en-US" sz="3000" b="1" dirty="0"/>
              <a:t>Fact: </a:t>
            </a:r>
            <a:r>
              <a:rPr lang="en-US" altLang="en-US" sz="3000" dirty="0"/>
              <a:t>If a single disability is evaluated as 100-percent disabling, consider entitlement to A&amp;A or the housebound rate as an inferred issue if the evidence shows that the benefit may be awarded</a:t>
            </a:r>
            <a:endParaRPr lang="en-US" altLang="en-US" sz="2000" dirty="0"/>
          </a:p>
          <a:p>
            <a:pPr marL="231775" lvl="1" indent="0" algn="r">
              <a:buNone/>
            </a:pPr>
            <a:r>
              <a:rPr lang="en-US" altLang="en-US" dirty="0">
                <a:solidFill>
                  <a:srgbClr val="FF0000"/>
                </a:solidFill>
              </a:rPr>
              <a:t>*M21-1 IV.ii.2.H.8.e</a:t>
            </a:r>
          </a:p>
          <a:p>
            <a:endParaRPr lang="en-US" dirty="0"/>
          </a:p>
        </p:txBody>
      </p:sp>
    </p:spTree>
    <p:extLst>
      <p:ext uri="{BB962C8B-B14F-4D97-AF65-F5344CB8AC3E}">
        <p14:creationId xmlns:p14="http://schemas.microsoft.com/office/powerpoint/2010/main" val="563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15EC-26B9-44D9-B924-8C8B7F08FDB3}"/>
              </a:ext>
            </a:extLst>
          </p:cNvPr>
          <p:cNvSpPr>
            <a:spLocks noGrp="1"/>
          </p:cNvSpPr>
          <p:nvPr>
            <p:ph type="title"/>
          </p:nvPr>
        </p:nvSpPr>
        <p:spPr/>
        <p:txBody>
          <a:bodyPr>
            <a:normAutofit fontScale="90000"/>
          </a:bodyPr>
          <a:lstStyle/>
          <a:p>
            <a:r>
              <a:rPr lang="en-US" dirty="0"/>
              <a:t>ALS – Common Site Visit Findings          </a:t>
            </a:r>
            <a:br>
              <a:rPr lang="en-US" dirty="0"/>
            </a:br>
            <a:r>
              <a:rPr lang="en-US" dirty="0"/>
              <a:t>Part #4 of 4-Part Series</a:t>
            </a:r>
          </a:p>
        </p:txBody>
      </p:sp>
      <p:sp>
        <p:nvSpPr>
          <p:cNvPr id="3" name="Content Placeholder 2">
            <a:extLst>
              <a:ext uri="{FF2B5EF4-FFF2-40B4-BE49-F238E27FC236}">
                <a16:creationId xmlns:a16="http://schemas.microsoft.com/office/drawing/2014/main" id="{1D07A395-5A66-4329-B3A1-2EF5F7E78CD9}"/>
              </a:ext>
            </a:extLst>
          </p:cNvPr>
          <p:cNvSpPr>
            <a:spLocks noGrp="1"/>
          </p:cNvSpPr>
          <p:nvPr>
            <p:ph idx="1"/>
          </p:nvPr>
        </p:nvSpPr>
        <p:spPr>
          <a:xfrm>
            <a:off x="1332774" y="2121843"/>
            <a:ext cx="9526452" cy="4371032"/>
          </a:xfrm>
        </p:spPr>
        <p:txBody>
          <a:bodyPr/>
          <a:lstStyle/>
          <a:p>
            <a:pPr marL="0" indent="0">
              <a:spcBef>
                <a:spcPts val="0"/>
              </a:spcBef>
              <a:buNone/>
            </a:pPr>
            <a:endParaRPr lang="en-US" altLang="en-US" sz="3600" b="1" dirty="0"/>
          </a:p>
          <a:p>
            <a:pPr marL="0" indent="0">
              <a:spcBef>
                <a:spcPts val="0"/>
              </a:spcBef>
              <a:buNone/>
            </a:pPr>
            <a:r>
              <a:rPr lang="en-US" altLang="en-US" sz="4400" b="1" dirty="0"/>
              <a:t>Best Practice: </a:t>
            </a:r>
            <a:r>
              <a:rPr lang="en-US" altLang="en-US" sz="3600" dirty="0"/>
              <a:t>Utilize the checklist that you previously created to also note the need for A&amp;A (or other levels of SMC) based upon the list of complications you have identified throughout the medical evidence</a:t>
            </a:r>
          </a:p>
          <a:p>
            <a:pPr marL="0" indent="0">
              <a:buNone/>
            </a:pPr>
            <a:endParaRPr lang="en-US" dirty="0"/>
          </a:p>
        </p:txBody>
      </p:sp>
      <p:sp>
        <p:nvSpPr>
          <p:cNvPr id="4" name="Date Placeholder 3">
            <a:extLst>
              <a:ext uri="{FF2B5EF4-FFF2-40B4-BE49-F238E27FC236}">
                <a16:creationId xmlns:a16="http://schemas.microsoft.com/office/drawing/2014/main" id="{072A1CD5-F586-49F4-9D96-992B39C183E6}"/>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50A36CE2-42CA-4EE2-B019-93B909EC44D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C998897-9CD4-42CE-87AF-B5901D5C895C}"/>
              </a:ext>
            </a:extLst>
          </p:cNvPr>
          <p:cNvSpPr>
            <a:spLocks noGrp="1"/>
          </p:cNvSpPr>
          <p:nvPr>
            <p:ph type="sldNum" sz="quarter" idx="12"/>
          </p:nvPr>
        </p:nvSpPr>
        <p:spPr/>
        <p:txBody>
          <a:bodyPr/>
          <a:lstStyle/>
          <a:p>
            <a:fld id="{AF430988-647E-4517-B70E-776822506EBB}" type="slidenum">
              <a:rPr lang="en-US" smtClean="0"/>
              <a:pPr/>
              <a:t>24</a:t>
            </a:fld>
            <a:endParaRPr lang="en-US" dirty="0"/>
          </a:p>
        </p:txBody>
      </p:sp>
    </p:spTree>
    <p:extLst>
      <p:ext uri="{BB962C8B-B14F-4D97-AF65-F5344CB8AC3E}">
        <p14:creationId xmlns:p14="http://schemas.microsoft.com/office/powerpoint/2010/main" val="2804406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20E4-54B6-435A-AA4E-A2154218AE18}"/>
              </a:ext>
            </a:extLst>
          </p:cNvPr>
          <p:cNvSpPr>
            <a:spLocks noGrp="1"/>
          </p:cNvSpPr>
          <p:nvPr>
            <p:ph type="title"/>
          </p:nvPr>
        </p:nvSpPr>
        <p:spPr/>
        <p:txBody>
          <a:bodyPr>
            <a:normAutofit fontScale="90000"/>
          </a:bodyPr>
          <a:lstStyle/>
          <a:p>
            <a:r>
              <a:rPr lang="en-US" dirty="0"/>
              <a:t>ALS – Common Site Visit Findings          </a:t>
            </a:r>
            <a:br>
              <a:rPr lang="en-US" dirty="0"/>
            </a:br>
            <a:r>
              <a:rPr lang="en-US" dirty="0"/>
              <a:t>Part #4 of 4-Part Series</a:t>
            </a:r>
            <a:endParaRPr lang="en-US" b="0" dirty="0"/>
          </a:p>
        </p:txBody>
      </p:sp>
      <p:sp>
        <p:nvSpPr>
          <p:cNvPr id="3" name="Content Placeholder 2">
            <a:extLst>
              <a:ext uri="{FF2B5EF4-FFF2-40B4-BE49-F238E27FC236}">
                <a16:creationId xmlns:a16="http://schemas.microsoft.com/office/drawing/2014/main" id="{77B65B8F-8B88-4373-ADB9-51AAEA013EC0}"/>
              </a:ext>
            </a:extLst>
          </p:cNvPr>
          <p:cNvSpPr>
            <a:spLocks noGrp="1"/>
          </p:cNvSpPr>
          <p:nvPr>
            <p:ph idx="1"/>
          </p:nvPr>
        </p:nvSpPr>
        <p:spPr/>
        <p:txBody>
          <a:bodyPr/>
          <a:lstStyle/>
          <a:p>
            <a:pPr marL="0" indent="0">
              <a:buNone/>
            </a:pPr>
            <a:r>
              <a:rPr lang="en-US" b="1" dirty="0"/>
              <a:t>Scenario: </a:t>
            </a:r>
            <a:r>
              <a:rPr lang="en-US" dirty="0"/>
              <a:t>The Veteran is SC for ALS and complications as follows:</a:t>
            </a:r>
          </a:p>
          <a:p>
            <a:pPr lvl="1"/>
            <a:r>
              <a:rPr lang="en-US" dirty="0"/>
              <a:t>8017-6520 @ 100% – Permanent tracheostomy</a:t>
            </a:r>
          </a:p>
          <a:p>
            <a:pPr lvl="1"/>
            <a:r>
              <a:rPr lang="en-US" dirty="0"/>
              <a:t>5109 @ 100% – LOU of the BL hands</a:t>
            </a:r>
          </a:p>
          <a:p>
            <a:pPr lvl="1"/>
            <a:r>
              <a:rPr lang="en-US" dirty="0"/>
              <a:t>8520 @ 40% - Weakness of the L lower extremity</a:t>
            </a:r>
          </a:p>
          <a:p>
            <a:pPr lvl="1"/>
            <a:r>
              <a:rPr lang="en-US" dirty="0"/>
              <a:t>8520 @ 60% - Weakness of the R lower extremity</a:t>
            </a:r>
          </a:p>
          <a:p>
            <a:pPr lvl="1"/>
            <a:r>
              <a:rPr lang="en-US" dirty="0"/>
              <a:t>7542 @ 40% - Voiding Dysfunction</a:t>
            </a:r>
          </a:p>
          <a:p>
            <a:pPr lvl="1"/>
            <a:r>
              <a:rPr lang="en-US" dirty="0"/>
              <a:t>Medical evidence demonstrates need for A&amp;A due to assistance with tracheostomy, eating, bathing, and dressing</a:t>
            </a:r>
          </a:p>
          <a:p>
            <a:pPr>
              <a:lnSpc>
                <a:spcPct val="100000"/>
              </a:lnSpc>
              <a:spcBef>
                <a:spcPts val="0"/>
              </a:spcBef>
            </a:pPr>
            <a:endParaRPr lang="en-US" sz="2000" b="1" dirty="0"/>
          </a:p>
          <a:p>
            <a:pPr marL="0" indent="0">
              <a:lnSpc>
                <a:spcPct val="100000"/>
              </a:lnSpc>
              <a:spcBef>
                <a:spcPts val="0"/>
              </a:spcBef>
              <a:buNone/>
            </a:pPr>
            <a:r>
              <a:rPr lang="en-US" b="1" dirty="0"/>
              <a:t>Question: </a:t>
            </a:r>
            <a:r>
              <a:rPr lang="en-US" dirty="0"/>
              <a:t>What level of SMC should be granted?</a:t>
            </a:r>
          </a:p>
          <a:p>
            <a:endParaRPr lang="en-US" dirty="0"/>
          </a:p>
        </p:txBody>
      </p:sp>
      <p:sp>
        <p:nvSpPr>
          <p:cNvPr id="4" name="Date Placeholder 3">
            <a:extLst>
              <a:ext uri="{FF2B5EF4-FFF2-40B4-BE49-F238E27FC236}">
                <a16:creationId xmlns:a16="http://schemas.microsoft.com/office/drawing/2014/main" id="{35095DD7-B4EE-425A-9B5D-AF560D2E4F42}"/>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69CC8CF8-72DA-4B6F-854D-B412ABC1B0A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88EDB8B-E6D6-4514-BD35-52BB82C5DDD0}"/>
              </a:ext>
            </a:extLst>
          </p:cNvPr>
          <p:cNvSpPr>
            <a:spLocks noGrp="1"/>
          </p:cNvSpPr>
          <p:nvPr>
            <p:ph type="sldNum" sz="quarter" idx="12"/>
          </p:nvPr>
        </p:nvSpPr>
        <p:spPr/>
        <p:txBody>
          <a:bodyPr/>
          <a:lstStyle/>
          <a:p>
            <a:fld id="{AF430988-647E-4517-B70E-776822506EBB}" type="slidenum">
              <a:rPr lang="en-US" smtClean="0"/>
              <a:pPr/>
              <a:t>25</a:t>
            </a:fld>
            <a:endParaRPr lang="en-US" dirty="0"/>
          </a:p>
        </p:txBody>
      </p:sp>
    </p:spTree>
    <p:extLst>
      <p:ext uri="{BB962C8B-B14F-4D97-AF65-F5344CB8AC3E}">
        <p14:creationId xmlns:p14="http://schemas.microsoft.com/office/powerpoint/2010/main" val="1580322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CA92-20E4-4F5A-A4F1-CB958AF7DE14}"/>
              </a:ext>
            </a:extLst>
          </p:cNvPr>
          <p:cNvSpPr>
            <a:spLocks noGrp="1"/>
          </p:cNvSpPr>
          <p:nvPr>
            <p:ph type="title"/>
          </p:nvPr>
        </p:nvSpPr>
        <p:spPr/>
        <p:txBody>
          <a:bodyPr>
            <a:normAutofit fontScale="90000"/>
          </a:bodyPr>
          <a:lstStyle/>
          <a:p>
            <a:r>
              <a:rPr lang="en-US" dirty="0"/>
              <a:t>ALS – Common Site Visit Findings          </a:t>
            </a:r>
            <a:br>
              <a:rPr lang="en-US" dirty="0"/>
            </a:br>
            <a:r>
              <a:rPr lang="en-US" dirty="0"/>
              <a:t>Part #4 of 4-Part Series</a:t>
            </a:r>
          </a:p>
        </p:txBody>
      </p:sp>
      <p:sp>
        <p:nvSpPr>
          <p:cNvPr id="3" name="Content Placeholder 2">
            <a:extLst>
              <a:ext uri="{FF2B5EF4-FFF2-40B4-BE49-F238E27FC236}">
                <a16:creationId xmlns:a16="http://schemas.microsoft.com/office/drawing/2014/main" id="{E1E2B71E-C230-41D8-BA8A-16BE3951528E}"/>
              </a:ext>
            </a:extLst>
          </p:cNvPr>
          <p:cNvSpPr>
            <a:spLocks noGrp="1"/>
          </p:cNvSpPr>
          <p:nvPr>
            <p:ph idx="1"/>
          </p:nvPr>
        </p:nvSpPr>
        <p:spPr/>
        <p:txBody>
          <a:bodyPr>
            <a:normAutofit lnSpcReduction="10000"/>
          </a:bodyPr>
          <a:lstStyle/>
          <a:p>
            <a:pPr marL="0" indent="0">
              <a:buNone/>
            </a:pPr>
            <a:r>
              <a:rPr lang="en-US" b="1" dirty="0"/>
              <a:t>Answer: </a:t>
            </a:r>
          </a:p>
          <a:p>
            <a:pPr lvl="1"/>
            <a:r>
              <a:rPr lang="en-US" dirty="0"/>
              <a:t>8017-6520 100% – Permanent tracheostomy = </a:t>
            </a:r>
            <a:r>
              <a:rPr lang="en-US" dirty="0">
                <a:highlight>
                  <a:srgbClr val="FFFF00"/>
                </a:highlight>
              </a:rPr>
              <a:t>L for A&amp;A</a:t>
            </a:r>
          </a:p>
          <a:p>
            <a:pPr lvl="1"/>
            <a:r>
              <a:rPr lang="en-US" dirty="0"/>
              <a:t>5109 100% – LOU of the BL hands = </a:t>
            </a:r>
            <a:r>
              <a:rPr lang="en-US" dirty="0">
                <a:highlight>
                  <a:srgbClr val="FFFF00"/>
                </a:highlight>
              </a:rPr>
              <a:t>M for LOU</a:t>
            </a:r>
          </a:p>
          <a:p>
            <a:pPr lvl="1"/>
            <a:r>
              <a:rPr lang="en-US" dirty="0"/>
              <a:t>8520 40% - Weakness of the L lower extremity = </a:t>
            </a:r>
            <a:r>
              <a:rPr lang="en-US" dirty="0">
                <a:highlight>
                  <a:srgbClr val="FFFF00"/>
                </a:highlight>
              </a:rPr>
              <a:t>SMC not warranted</a:t>
            </a:r>
          </a:p>
          <a:p>
            <a:pPr lvl="1"/>
            <a:r>
              <a:rPr lang="en-US" dirty="0"/>
              <a:t>8520 60% - Weakness of the R lower extremity = </a:t>
            </a:r>
            <a:r>
              <a:rPr lang="en-US" dirty="0">
                <a:highlight>
                  <a:srgbClr val="FFFF00"/>
                </a:highlight>
              </a:rPr>
              <a:t>SMC not warranted</a:t>
            </a:r>
          </a:p>
          <a:p>
            <a:pPr lvl="1"/>
            <a:r>
              <a:rPr lang="en-US" dirty="0"/>
              <a:t>7542 40% - Voiding Dysfunction = </a:t>
            </a:r>
            <a:r>
              <a:rPr lang="en-US" dirty="0">
                <a:highlight>
                  <a:srgbClr val="FFFF00"/>
                </a:highlight>
              </a:rPr>
              <a:t>SMC not warranted</a:t>
            </a:r>
          </a:p>
          <a:p>
            <a:pPr lvl="1"/>
            <a:endParaRPr lang="en-US" sz="3600" dirty="0"/>
          </a:p>
          <a:p>
            <a:pPr lvl="1"/>
            <a:r>
              <a:rPr lang="en-US" b="1" dirty="0"/>
              <a:t>L + M = </a:t>
            </a:r>
            <a:r>
              <a:rPr lang="en-US" sz="2400" b="1" dirty="0">
                <a:highlight>
                  <a:srgbClr val="FFFF00"/>
                </a:highlight>
              </a:rPr>
              <a:t>O</a:t>
            </a:r>
            <a:r>
              <a:rPr lang="en-US" sz="2400" dirty="0">
                <a:highlight>
                  <a:srgbClr val="FFFF00"/>
                </a:highlight>
              </a:rPr>
              <a:t>	 </a:t>
            </a:r>
          </a:p>
          <a:p>
            <a:pPr marL="1828800" lvl="4" indent="0">
              <a:buNone/>
            </a:pPr>
            <a:endParaRPr lang="en-US" sz="3600" dirty="0">
              <a:highlight>
                <a:srgbClr val="FFFF00"/>
              </a:highlight>
            </a:endParaRPr>
          </a:p>
          <a:p>
            <a:pPr lvl="1"/>
            <a:r>
              <a:rPr lang="en-US" b="1" dirty="0"/>
              <a:t>O + need for A&amp;A = </a:t>
            </a:r>
            <a:r>
              <a:rPr lang="en-US" sz="2400" b="1" dirty="0">
                <a:highlight>
                  <a:srgbClr val="FFFF00"/>
                </a:highlight>
              </a:rPr>
              <a:t>R1</a:t>
            </a:r>
            <a:r>
              <a:rPr lang="en-US" sz="2400" dirty="0">
                <a:highlight>
                  <a:srgbClr val="FFFF00"/>
                </a:highlight>
              </a:rPr>
              <a:t>		</a:t>
            </a:r>
          </a:p>
          <a:p>
            <a:pPr marL="457200" lvl="1" indent="0" algn="r">
              <a:buNone/>
            </a:pPr>
            <a:r>
              <a:rPr lang="en-US" sz="1800" dirty="0">
                <a:solidFill>
                  <a:srgbClr val="FF0000"/>
                </a:solidFill>
              </a:rPr>
              <a:t>*38 CFR 3.350; M21-1 IV.ii.2.H (specifically topic 2.b-c)</a:t>
            </a:r>
          </a:p>
          <a:p>
            <a:endParaRPr lang="en-US" dirty="0"/>
          </a:p>
        </p:txBody>
      </p:sp>
      <p:sp>
        <p:nvSpPr>
          <p:cNvPr id="4" name="Date Placeholder 3">
            <a:extLst>
              <a:ext uri="{FF2B5EF4-FFF2-40B4-BE49-F238E27FC236}">
                <a16:creationId xmlns:a16="http://schemas.microsoft.com/office/drawing/2014/main" id="{9FCB20A8-4AFF-46E2-9776-8F601BEDC4CA}"/>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E88F21A3-1E12-4BFD-A37E-D9C05D4D7F7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264B0E0-16EB-4833-80A9-CA8F5FA2FD4C}"/>
              </a:ext>
            </a:extLst>
          </p:cNvPr>
          <p:cNvSpPr>
            <a:spLocks noGrp="1"/>
          </p:cNvSpPr>
          <p:nvPr>
            <p:ph type="sldNum" sz="quarter" idx="12"/>
          </p:nvPr>
        </p:nvSpPr>
        <p:spPr/>
        <p:txBody>
          <a:bodyPr/>
          <a:lstStyle/>
          <a:p>
            <a:fld id="{AF430988-647E-4517-B70E-776822506EBB}" type="slidenum">
              <a:rPr lang="en-US" smtClean="0"/>
              <a:pPr/>
              <a:t>26</a:t>
            </a:fld>
            <a:endParaRPr lang="en-US" dirty="0"/>
          </a:p>
        </p:txBody>
      </p:sp>
      <p:cxnSp>
        <p:nvCxnSpPr>
          <p:cNvPr id="10" name="Straight Arrow Connector 9">
            <a:extLst>
              <a:ext uri="{FF2B5EF4-FFF2-40B4-BE49-F238E27FC236}">
                <a16:creationId xmlns:a16="http://schemas.microsoft.com/office/drawing/2014/main" id="{CE764C74-D938-4606-80BB-87C3FE5C7C16}"/>
              </a:ext>
            </a:extLst>
          </p:cNvPr>
          <p:cNvCxnSpPr>
            <a:cxnSpLocks/>
          </p:cNvCxnSpPr>
          <p:nvPr/>
        </p:nvCxnSpPr>
        <p:spPr>
          <a:xfrm>
            <a:off x="1470281" y="4191396"/>
            <a:ext cx="710" cy="388404"/>
          </a:xfrm>
          <a:prstGeom prst="straightConnector1">
            <a:avLst/>
          </a:prstGeom>
          <a:ln>
            <a:solidFill>
              <a:srgbClr val="002060"/>
            </a:solidFill>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26D6FC3C-89BC-423C-BD86-7BAC040043D1}"/>
              </a:ext>
            </a:extLst>
          </p:cNvPr>
          <p:cNvCxnSpPr>
            <a:cxnSpLocks/>
          </p:cNvCxnSpPr>
          <p:nvPr/>
        </p:nvCxnSpPr>
        <p:spPr>
          <a:xfrm>
            <a:off x="1470281" y="5073482"/>
            <a:ext cx="710" cy="388404"/>
          </a:xfrm>
          <a:prstGeom prst="straightConnector1">
            <a:avLst/>
          </a:prstGeom>
          <a:ln>
            <a:solidFill>
              <a:srgbClr val="00206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25451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A420-09A4-4EB6-A518-059DA5F43120}"/>
              </a:ext>
            </a:extLst>
          </p:cNvPr>
          <p:cNvSpPr>
            <a:spLocks noGrp="1"/>
          </p:cNvSpPr>
          <p:nvPr>
            <p:ph type="title"/>
          </p:nvPr>
        </p:nvSpPr>
        <p:spPr/>
        <p:txBody>
          <a:bodyPr>
            <a:normAutofit fontScale="90000"/>
          </a:bodyPr>
          <a:lstStyle/>
          <a:p>
            <a:r>
              <a:rPr lang="en-US" dirty="0"/>
              <a:t>ALS – Common Site Visit Findings          </a:t>
            </a:r>
            <a:br>
              <a:rPr lang="en-US" dirty="0"/>
            </a:br>
            <a:r>
              <a:rPr lang="en-US" dirty="0"/>
              <a:t>Part #4 of 4-Part Series</a:t>
            </a:r>
          </a:p>
        </p:txBody>
      </p:sp>
      <p:sp>
        <p:nvSpPr>
          <p:cNvPr id="3" name="Content Placeholder 2">
            <a:extLst>
              <a:ext uri="{FF2B5EF4-FFF2-40B4-BE49-F238E27FC236}">
                <a16:creationId xmlns:a16="http://schemas.microsoft.com/office/drawing/2014/main" id="{C3430747-F222-4AC0-B25F-25DCDAE2E891}"/>
              </a:ext>
            </a:extLst>
          </p:cNvPr>
          <p:cNvSpPr>
            <a:spLocks noGrp="1"/>
          </p:cNvSpPr>
          <p:nvPr>
            <p:ph idx="1"/>
          </p:nvPr>
        </p:nvSpPr>
        <p:spPr/>
        <p:txBody>
          <a:bodyPr/>
          <a:lstStyle/>
          <a:p>
            <a:pPr marL="0" indent="0">
              <a:buNone/>
            </a:pPr>
            <a:r>
              <a:rPr lang="en-US" b="1" dirty="0"/>
              <a:t>Question</a:t>
            </a:r>
            <a:r>
              <a:rPr lang="en-US" dirty="0"/>
              <a:t>: For the same scenario, what are the SMC codes that should be displayed on the codesheet?</a:t>
            </a:r>
          </a:p>
          <a:p>
            <a:pPr lvl="1"/>
            <a:endParaRPr lang="en-US" b="1" dirty="0"/>
          </a:p>
          <a:p>
            <a:pPr lvl="1"/>
            <a:r>
              <a:rPr lang="en-US" dirty="0"/>
              <a:t>8017-6520 @ 100% – trach = </a:t>
            </a:r>
            <a:r>
              <a:rPr lang="en-US" dirty="0">
                <a:highlight>
                  <a:srgbClr val="FFFF00"/>
                </a:highlight>
              </a:rPr>
              <a:t>L for A&amp;A</a:t>
            </a:r>
          </a:p>
          <a:p>
            <a:pPr lvl="1"/>
            <a:r>
              <a:rPr lang="en-US" dirty="0"/>
              <a:t>5109 @ 100% LOU of the BL hands = </a:t>
            </a:r>
            <a:r>
              <a:rPr lang="en-US" dirty="0">
                <a:highlight>
                  <a:srgbClr val="FFFF00"/>
                </a:highlight>
              </a:rPr>
              <a:t>M for LOU</a:t>
            </a:r>
          </a:p>
          <a:p>
            <a:pPr lvl="1"/>
            <a:endParaRPr lang="en-US" b="1" dirty="0"/>
          </a:p>
          <a:p>
            <a:pPr lvl="1"/>
            <a:r>
              <a:rPr lang="en-US" dirty="0"/>
              <a:t>L + M = </a:t>
            </a:r>
            <a:r>
              <a:rPr lang="en-US" dirty="0">
                <a:highlight>
                  <a:srgbClr val="FFFF00"/>
                </a:highlight>
              </a:rPr>
              <a:t>O	 </a:t>
            </a:r>
          </a:p>
          <a:p>
            <a:pPr lvl="1"/>
            <a:endParaRPr lang="en-US" dirty="0">
              <a:highlight>
                <a:srgbClr val="FFFF00"/>
              </a:highlight>
            </a:endParaRPr>
          </a:p>
          <a:p>
            <a:pPr lvl="1"/>
            <a:r>
              <a:rPr lang="en-US" dirty="0"/>
              <a:t>O + need for A&amp;A = </a:t>
            </a:r>
            <a:r>
              <a:rPr lang="en-US" dirty="0">
                <a:highlight>
                  <a:srgbClr val="FFFF00"/>
                </a:highlight>
              </a:rPr>
              <a:t>R1		</a:t>
            </a:r>
          </a:p>
          <a:p>
            <a:endParaRPr lang="en-US" dirty="0"/>
          </a:p>
        </p:txBody>
      </p:sp>
      <p:sp>
        <p:nvSpPr>
          <p:cNvPr id="4" name="Date Placeholder 3">
            <a:extLst>
              <a:ext uri="{FF2B5EF4-FFF2-40B4-BE49-F238E27FC236}">
                <a16:creationId xmlns:a16="http://schemas.microsoft.com/office/drawing/2014/main" id="{D39E2701-27C4-4841-A8D5-7F7AE1E17D9A}"/>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D4D698B9-7DF6-4A78-9BDF-058E40972F9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A15F20BA-05DD-42AE-85CD-FC9EA2DA3A5C}"/>
              </a:ext>
            </a:extLst>
          </p:cNvPr>
          <p:cNvSpPr>
            <a:spLocks noGrp="1"/>
          </p:cNvSpPr>
          <p:nvPr>
            <p:ph type="sldNum" sz="quarter" idx="12"/>
          </p:nvPr>
        </p:nvSpPr>
        <p:spPr/>
        <p:txBody>
          <a:bodyPr/>
          <a:lstStyle/>
          <a:p>
            <a:fld id="{AF430988-647E-4517-B70E-776822506EBB}" type="slidenum">
              <a:rPr lang="en-US" smtClean="0"/>
              <a:pPr/>
              <a:t>27</a:t>
            </a:fld>
            <a:endParaRPr lang="en-US" dirty="0"/>
          </a:p>
        </p:txBody>
      </p:sp>
      <p:cxnSp>
        <p:nvCxnSpPr>
          <p:cNvPr id="7" name="Straight Arrow Connector 6">
            <a:extLst>
              <a:ext uri="{FF2B5EF4-FFF2-40B4-BE49-F238E27FC236}">
                <a16:creationId xmlns:a16="http://schemas.microsoft.com/office/drawing/2014/main" id="{1E318796-392C-4754-99F7-133DA58BA4D9}"/>
              </a:ext>
            </a:extLst>
          </p:cNvPr>
          <p:cNvCxnSpPr>
            <a:cxnSpLocks/>
          </p:cNvCxnSpPr>
          <p:nvPr/>
        </p:nvCxnSpPr>
        <p:spPr>
          <a:xfrm>
            <a:off x="1404020" y="3964254"/>
            <a:ext cx="710" cy="388404"/>
          </a:xfrm>
          <a:prstGeom prst="straightConnector1">
            <a:avLst/>
          </a:prstGeom>
          <a:ln>
            <a:solidFill>
              <a:srgbClr val="002060"/>
            </a:solidFill>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8E2003A8-5FD3-43E9-9E1C-6B9153AA20C0}"/>
              </a:ext>
            </a:extLst>
          </p:cNvPr>
          <p:cNvCxnSpPr>
            <a:cxnSpLocks/>
          </p:cNvCxnSpPr>
          <p:nvPr/>
        </p:nvCxnSpPr>
        <p:spPr>
          <a:xfrm>
            <a:off x="1404020" y="4758402"/>
            <a:ext cx="710" cy="388404"/>
          </a:xfrm>
          <a:prstGeom prst="straightConnector1">
            <a:avLst/>
          </a:prstGeom>
          <a:ln>
            <a:solidFill>
              <a:srgbClr val="00206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74057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855C-4743-475F-B3EB-7716F887558F}"/>
              </a:ext>
            </a:extLst>
          </p:cNvPr>
          <p:cNvSpPr>
            <a:spLocks noGrp="1"/>
          </p:cNvSpPr>
          <p:nvPr>
            <p:ph type="title"/>
          </p:nvPr>
        </p:nvSpPr>
        <p:spPr/>
        <p:txBody>
          <a:bodyPr>
            <a:normAutofit fontScale="90000"/>
          </a:bodyPr>
          <a:lstStyle/>
          <a:p>
            <a:r>
              <a:rPr lang="en-US" dirty="0"/>
              <a:t>ALS – Common Site Visit Findings          </a:t>
            </a:r>
            <a:br>
              <a:rPr lang="en-US" dirty="0"/>
            </a:br>
            <a:r>
              <a:rPr lang="en-US" dirty="0"/>
              <a:t>Part #4 of 4-Part Series</a:t>
            </a:r>
          </a:p>
        </p:txBody>
      </p:sp>
      <p:sp>
        <p:nvSpPr>
          <p:cNvPr id="3" name="Content Placeholder 2">
            <a:extLst>
              <a:ext uri="{FF2B5EF4-FFF2-40B4-BE49-F238E27FC236}">
                <a16:creationId xmlns:a16="http://schemas.microsoft.com/office/drawing/2014/main" id="{DED0CD7C-8EA2-45E2-AAFE-7B7E081D58CB}"/>
              </a:ext>
            </a:extLst>
          </p:cNvPr>
          <p:cNvSpPr>
            <a:spLocks noGrp="1"/>
          </p:cNvSpPr>
          <p:nvPr>
            <p:ph idx="1"/>
          </p:nvPr>
        </p:nvSpPr>
        <p:spPr/>
        <p:txBody>
          <a:bodyPr>
            <a:normAutofit lnSpcReduction="10000"/>
          </a:bodyPr>
          <a:lstStyle/>
          <a:p>
            <a:pPr marL="0" indent="0">
              <a:buNone/>
            </a:pPr>
            <a:r>
              <a:rPr lang="en-US" b="1" dirty="0"/>
              <a:t>Answer:</a:t>
            </a:r>
          </a:p>
          <a:p>
            <a:endParaRPr lang="en-US" b="1" dirty="0"/>
          </a:p>
          <a:p>
            <a:pPr marL="0" indent="0">
              <a:buNone/>
            </a:pPr>
            <a:r>
              <a:rPr lang="en-US" dirty="0"/>
              <a:t>	</a:t>
            </a:r>
          </a:p>
          <a:p>
            <a:pPr marL="0" indent="0">
              <a:buNone/>
            </a:pPr>
            <a:r>
              <a:rPr lang="en-US" dirty="0"/>
              <a:t>	</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dirty="0">
                <a:solidFill>
                  <a:srgbClr val="FF0000"/>
                </a:solidFill>
              </a:rPr>
              <a:t>					  </a:t>
            </a:r>
          </a:p>
          <a:p>
            <a:pPr marL="0" indent="0">
              <a:buNone/>
            </a:pPr>
            <a:endParaRPr lang="en-US" sz="2400" dirty="0">
              <a:solidFill>
                <a:srgbClr val="FF0000"/>
              </a:solidFill>
            </a:endParaRPr>
          </a:p>
          <a:p>
            <a:pPr marL="0" indent="0">
              <a:buNone/>
            </a:pPr>
            <a:r>
              <a:rPr lang="en-US" sz="2400" dirty="0">
                <a:solidFill>
                  <a:srgbClr val="FF0000"/>
                </a:solidFill>
              </a:rPr>
              <a:t>					*M21-1 Part I, Appendix A, Sections VII-VIII</a:t>
            </a:r>
            <a:endParaRPr lang="en-US" dirty="0"/>
          </a:p>
          <a:p>
            <a:endParaRPr lang="en-US" dirty="0"/>
          </a:p>
        </p:txBody>
      </p:sp>
      <p:sp>
        <p:nvSpPr>
          <p:cNvPr id="4" name="Date Placeholder 3">
            <a:extLst>
              <a:ext uri="{FF2B5EF4-FFF2-40B4-BE49-F238E27FC236}">
                <a16:creationId xmlns:a16="http://schemas.microsoft.com/office/drawing/2014/main" id="{8C020B1F-EF62-4FE9-A6B8-4C5AA28F9ADD}"/>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FF379E5E-7695-4F12-8CC7-33877A23C96E}"/>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A06EC0D-E434-4FFF-9164-451CBCFC28A2}"/>
              </a:ext>
            </a:extLst>
          </p:cNvPr>
          <p:cNvSpPr>
            <a:spLocks noGrp="1"/>
          </p:cNvSpPr>
          <p:nvPr>
            <p:ph type="sldNum" sz="quarter" idx="12"/>
          </p:nvPr>
        </p:nvSpPr>
        <p:spPr/>
        <p:txBody>
          <a:bodyPr/>
          <a:lstStyle/>
          <a:p>
            <a:fld id="{AF430988-647E-4517-B70E-776822506EBB}" type="slidenum">
              <a:rPr lang="en-US" smtClean="0"/>
              <a:pPr/>
              <a:t>28</a:t>
            </a:fld>
            <a:endParaRPr lang="en-US" dirty="0"/>
          </a:p>
        </p:txBody>
      </p:sp>
      <p:pic>
        <p:nvPicPr>
          <p:cNvPr id="7" name="Picture 6">
            <a:extLst>
              <a:ext uri="{FF2B5EF4-FFF2-40B4-BE49-F238E27FC236}">
                <a16:creationId xmlns:a16="http://schemas.microsoft.com/office/drawing/2014/main" id="{716DB286-9417-4839-88F3-F101020E4E2C}"/>
              </a:ext>
            </a:extLst>
          </p:cNvPr>
          <p:cNvPicPr>
            <a:picLocks noChangeAspect="1"/>
          </p:cNvPicPr>
          <p:nvPr/>
        </p:nvPicPr>
        <p:blipFill>
          <a:blip r:embed="rId2"/>
          <a:stretch>
            <a:fillRect/>
          </a:stretch>
        </p:blipFill>
        <p:spPr>
          <a:xfrm>
            <a:off x="372270" y="2873954"/>
            <a:ext cx="11447459" cy="1798254"/>
          </a:xfrm>
          <a:prstGeom prst="rect">
            <a:avLst/>
          </a:prstGeom>
        </p:spPr>
      </p:pic>
    </p:spTree>
    <p:extLst>
      <p:ext uri="{BB962C8B-B14F-4D97-AF65-F5344CB8AC3E}">
        <p14:creationId xmlns:p14="http://schemas.microsoft.com/office/powerpoint/2010/main" val="124872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1515-301B-40C0-936A-B4DF602C0519}"/>
              </a:ext>
            </a:extLst>
          </p:cNvPr>
          <p:cNvSpPr>
            <a:spLocks noGrp="1"/>
          </p:cNvSpPr>
          <p:nvPr>
            <p:ph type="title"/>
          </p:nvPr>
        </p:nvSpPr>
        <p:spPr/>
        <p:txBody>
          <a:bodyPr>
            <a:normAutofit/>
          </a:bodyPr>
          <a:lstStyle/>
          <a:p>
            <a:r>
              <a:rPr lang="en-US" dirty="0"/>
              <a:t>ALS Review</a:t>
            </a:r>
          </a:p>
        </p:txBody>
      </p:sp>
      <p:sp>
        <p:nvSpPr>
          <p:cNvPr id="4" name="Date Placeholder 3">
            <a:extLst>
              <a:ext uri="{FF2B5EF4-FFF2-40B4-BE49-F238E27FC236}">
                <a16:creationId xmlns:a16="http://schemas.microsoft.com/office/drawing/2014/main" id="{EB5AC1C2-5A36-47E2-A859-9DCD04670283}"/>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12AADF46-AF5F-4374-91E8-1168ECA6A64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E718012-3FBD-48D7-98E5-A554DC66D6C6}"/>
              </a:ext>
            </a:extLst>
          </p:cNvPr>
          <p:cNvSpPr>
            <a:spLocks noGrp="1"/>
          </p:cNvSpPr>
          <p:nvPr>
            <p:ph type="sldNum" sz="quarter" idx="12"/>
          </p:nvPr>
        </p:nvSpPr>
        <p:spPr/>
        <p:txBody>
          <a:bodyPr/>
          <a:lstStyle/>
          <a:p>
            <a:fld id="{AF430988-647E-4517-B70E-776822506EBB}" type="slidenum">
              <a:rPr lang="en-US" smtClean="0"/>
              <a:pPr/>
              <a:t>29</a:t>
            </a:fld>
            <a:endParaRPr lang="en-US" dirty="0"/>
          </a:p>
        </p:txBody>
      </p:sp>
      <p:sp>
        <p:nvSpPr>
          <p:cNvPr id="7" name="Content Placeholder 6">
            <a:extLst>
              <a:ext uri="{FF2B5EF4-FFF2-40B4-BE49-F238E27FC236}">
                <a16:creationId xmlns:a16="http://schemas.microsoft.com/office/drawing/2014/main" id="{5C0B7A8C-22CD-4CDF-919F-89505A7D831B}"/>
              </a:ext>
            </a:extLst>
          </p:cNvPr>
          <p:cNvSpPr>
            <a:spLocks noGrp="1"/>
          </p:cNvSpPr>
          <p:nvPr>
            <p:ph idx="1"/>
          </p:nvPr>
        </p:nvSpPr>
        <p:spPr/>
        <p:txBody>
          <a:bodyPr>
            <a:normAutofit fontScale="55000" lnSpcReduction="20000"/>
          </a:bodyPr>
          <a:lstStyle/>
          <a:p>
            <a:pPr marL="0" indent="0">
              <a:buNone/>
            </a:pPr>
            <a:r>
              <a:rPr lang="en-US" b="1" dirty="0"/>
              <a:t>Part #1:</a:t>
            </a:r>
          </a:p>
          <a:p>
            <a:pPr lvl="0"/>
            <a:r>
              <a:rPr lang="en-US" dirty="0"/>
              <a:t>Missing ALS special issue and/or flash – this ensures ALS claims are properly expedited. (M21-1, III.iii.1.F.1 and 2 and M21-4, App C.2 and 3)</a:t>
            </a:r>
          </a:p>
          <a:p>
            <a:pPr lvl="0"/>
            <a:r>
              <a:rPr lang="en-US" dirty="0"/>
              <a:t>Medical evidence confirming a diagnosis of ALS alone is sufficient to support an evaluation of 100%. (M21-1, III.iv.4.N.6.c)</a:t>
            </a:r>
          </a:p>
          <a:p>
            <a:pPr marL="0" lvl="0" indent="0">
              <a:buNone/>
            </a:pPr>
            <a:r>
              <a:rPr lang="en-US" b="1" dirty="0"/>
              <a:t>Part #2</a:t>
            </a:r>
          </a:p>
          <a:p>
            <a:pPr lvl="0"/>
            <a:r>
              <a:rPr lang="en-US" dirty="0"/>
              <a:t>If there is no individual complication warranting a single 100-percent, assign a single 100-percent evaluation using DC 8017 and include all complications in the diagnosis. (M21-1, III.iv.4.N.6.d)</a:t>
            </a:r>
          </a:p>
          <a:p>
            <a:pPr lvl="0"/>
            <a:r>
              <a:rPr lang="en-US" dirty="0"/>
              <a:t>When a single 100-percent evaluation is warranted for a complication of ALS, assign a 100-percent evaluation for that complication with a hyphenated DC (Ex: 8017-5110, loss of use of both feet due to ALS) and assign separate evaluations for </a:t>
            </a:r>
            <a:r>
              <a:rPr lang="en-US" u="sng" dirty="0"/>
              <a:t>all</a:t>
            </a:r>
            <a:r>
              <a:rPr lang="en-US" dirty="0"/>
              <a:t> other complications. (M21-1, III.iv.4.N.6.d)</a:t>
            </a:r>
          </a:p>
          <a:p>
            <a:pPr marL="0" lvl="0" indent="0">
              <a:buNone/>
            </a:pPr>
            <a:r>
              <a:rPr lang="en-US" b="1" dirty="0"/>
              <a:t>Part #3</a:t>
            </a:r>
          </a:p>
          <a:p>
            <a:pPr lvl="0"/>
            <a:r>
              <a:rPr lang="en-US" dirty="0"/>
              <a:t>ALS can be established on the basis of presumption under 38 CFR 3.318, if manifested at any time after discharge or release from active military, naval, or air service. (38 CFR 3.318; M21-1, III.iv.4.N.6.b; and III.iv.6.C.5.a)</a:t>
            </a:r>
          </a:p>
          <a:p>
            <a:pPr lvl="0"/>
            <a:r>
              <a:rPr lang="en-US" dirty="0"/>
              <a:t>Award SC for disabilities that are proximately due to, or the result of, an SC condition under 38 CFR 3.310. (38 CFR 3.318; M21-1, III.iv.4.N.6.b; and III.iv.6.C.5.a)</a:t>
            </a:r>
          </a:p>
          <a:p>
            <a:pPr marL="0" lvl="0" indent="0">
              <a:buNone/>
            </a:pPr>
            <a:r>
              <a:rPr lang="en-US" b="1" dirty="0"/>
              <a:t>Part #4</a:t>
            </a:r>
          </a:p>
          <a:p>
            <a:pPr lvl="0"/>
            <a:r>
              <a:rPr lang="en-US" dirty="0"/>
              <a:t>If a single disability is evaluated as 100% disabling, consider entitlement to A&amp;A or the housebound rate as an inferred issue if the evidence shows that the benefit may be awarded. (M21-1, IV.ii.2.H.8.e)</a:t>
            </a:r>
          </a:p>
          <a:p>
            <a:pPr marL="0" indent="0">
              <a:buNone/>
            </a:pPr>
            <a:endParaRPr lang="en-US" dirty="0"/>
          </a:p>
        </p:txBody>
      </p:sp>
    </p:spTree>
    <p:extLst>
      <p:ext uri="{BB962C8B-B14F-4D97-AF65-F5344CB8AC3E}">
        <p14:creationId xmlns:p14="http://schemas.microsoft.com/office/powerpoint/2010/main" val="372726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2664-1C51-456C-8D90-12EB8A59F216}"/>
              </a:ext>
            </a:extLst>
          </p:cNvPr>
          <p:cNvSpPr>
            <a:spLocks noGrp="1"/>
          </p:cNvSpPr>
          <p:nvPr>
            <p:ph type="title"/>
          </p:nvPr>
        </p:nvSpPr>
        <p:spPr/>
        <p:txBody>
          <a:bodyPr/>
          <a:lstStyle/>
          <a:p>
            <a:r>
              <a:rPr lang="en-US" dirty="0"/>
              <a:t>Welcome to the July 2020 Quality Call</a:t>
            </a:r>
          </a:p>
        </p:txBody>
      </p:sp>
      <p:sp>
        <p:nvSpPr>
          <p:cNvPr id="3" name="Content Placeholder 2">
            <a:extLst>
              <a:ext uri="{FF2B5EF4-FFF2-40B4-BE49-F238E27FC236}">
                <a16:creationId xmlns:a16="http://schemas.microsoft.com/office/drawing/2014/main" id="{331B1384-FDF7-4CF2-9E96-45CC017FE2B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200" dirty="0"/>
              <a:t>Bonnie Kirby</a:t>
            </a:r>
          </a:p>
          <a:p>
            <a:pPr marL="0" indent="0" algn="ctr">
              <a:buNone/>
            </a:pPr>
            <a:r>
              <a:rPr lang="en-US" sz="3200" dirty="0"/>
              <a:t>Senior Quality Review Specialist</a:t>
            </a:r>
          </a:p>
          <a:p>
            <a:pPr marL="0" indent="0" algn="ctr">
              <a:buNone/>
            </a:pPr>
            <a:r>
              <a:rPr lang="en-US" sz="3200" dirty="0"/>
              <a:t>Quality Review Team</a:t>
            </a:r>
          </a:p>
          <a:p>
            <a:pPr marL="0" indent="0" algn="ctr">
              <a:buNone/>
            </a:pPr>
            <a:r>
              <a:rPr lang="en-US" sz="3200" dirty="0"/>
              <a:t>Quality Assurance</a:t>
            </a:r>
          </a:p>
        </p:txBody>
      </p:sp>
      <p:sp>
        <p:nvSpPr>
          <p:cNvPr id="4" name="Date Placeholder 3">
            <a:extLst>
              <a:ext uri="{FF2B5EF4-FFF2-40B4-BE49-F238E27FC236}">
                <a16:creationId xmlns:a16="http://schemas.microsoft.com/office/drawing/2014/main" id="{EDE00CCF-B22E-469E-81A0-FF61F8BB2753}"/>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AB0AD080-EA57-459C-86D2-14D9E486062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18DB1FF-03DB-41A0-8526-314E423DE2F5}"/>
              </a:ext>
            </a:extLst>
          </p:cNvPr>
          <p:cNvSpPr>
            <a:spLocks noGrp="1"/>
          </p:cNvSpPr>
          <p:nvPr>
            <p:ph type="sldNum" sz="quarter" idx="12"/>
          </p:nvPr>
        </p:nvSpPr>
        <p:spPr/>
        <p:txBody>
          <a:bodyPr/>
          <a:lstStyle/>
          <a:p>
            <a:fld id="{AF430988-647E-4517-B70E-776822506EBB}" type="slidenum">
              <a:rPr lang="en-US" smtClean="0"/>
              <a:t>3</a:t>
            </a:fld>
            <a:endParaRPr lang="en-US" dirty="0"/>
          </a:p>
        </p:txBody>
      </p:sp>
    </p:spTree>
    <p:extLst>
      <p:ext uri="{BB962C8B-B14F-4D97-AF65-F5344CB8AC3E}">
        <p14:creationId xmlns:p14="http://schemas.microsoft.com/office/powerpoint/2010/main" val="1063980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1515-301B-40C0-936A-B4DF602C0519}"/>
              </a:ext>
            </a:extLst>
          </p:cNvPr>
          <p:cNvSpPr>
            <a:spLocks noGrp="1"/>
          </p:cNvSpPr>
          <p:nvPr>
            <p:ph type="title"/>
          </p:nvPr>
        </p:nvSpPr>
        <p:spPr/>
        <p:txBody>
          <a:bodyPr>
            <a:normAutofit/>
          </a:bodyPr>
          <a:lstStyle/>
          <a:p>
            <a:r>
              <a:rPr lang="en-US" dirty="0"/>
              <a:t>ALS Checklist</a:t>
            </a:r>
          </a:p>
        </p:txBody>
      </p:sp>
      <p:sp>
        <p:nvSpPr>
          <p:cNvPr id="4" name="Date Placeholder 3">
            <a:extLst>
              <a:ext uri="{FF2B5EF4-FFF2-40B4-BE49-F238E27FC236}">
                <a16:creationId xmlns:a16="http://schemas.microsoft.com/office/drawing/2014/main" id="{EB5AC1C2-5A36-47E2-A859-9DCD04670283}"/>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12AADF46-AF5F-4374-91E8-1168ECA6A64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E718012-3FBD-48D7-98E5-A554DC66D6C6}"/>
              </a:ext>
            </a:extLst>
          </p:cNvPr>
          <p:cNvSpPr>
            <a:spLocks noGrp="1"/>
          </p:cNvSpPr>
          <p:nvPr>
            <p:ph type="sldNum" sz="quarter" idx="12"/>
          </p:nvPr>
        </p:nvSpPr>
        <p:spPr/>
        <p:txBody>
          <a:bodyPr/>
          <a:lstStyle/>
          <a:p>
            <a:fld id="{AF430988-647E-4517-B70E-776822506EBB}" type="slidenum">
              <a:rPr lang="en-US" smtClean="0"/>
              <a:pPr/>
              <a:t>30</a:t>
            </a:fld>
            <a:endParaRPr lang="en-US" dirty="0"/>
          </a:p>
        </p:txBody>
      </p:sp>
      <p:pic>
        <p:nvPicPr>
          <p:cNvPr id="10" name="Content Placeholder 9">
            <a:extLst>
              <a:ext uri="{FF2B5EF4-FFF2-40B4-BE49-F238E27FC236}">
                <a16:creationId xmlns:a16="http://schemas.microsoft.com/office/drawing/2014/main" id="{60B8D5E0-645F-45CB-96B2-BE0E32DDF764}"/>
              </a:ext>
            </a:extLst>
          </p:cNvPr>
          <p:cNvPicPr>
            <a:picLocks noGrp="1" noChangeAspect="1"/>
          </p:cNvPicPr>
          <p:nvPr>
            <p:ph idx="1"/>
          </p:nvPr>
        </p:nvPicPr>
        <p:blipFill>
          <a:blip r:embed="rId2"/>
          <a:stretch>
            <a:fillRect/>
          </a:stretch>
        </p:blipFill>
        <p:spPr>
          <a:xfrm>
            <a:off x="1351613" y="2006351"/>
            <a:ext cx="9488774" cy="4095155"/>
          </a:xfrm>
          <a:prstGeom prst="rect">
            <a:avLst/>
          </a:prstGeom>
        </p:spPr>
      </p:pic>
    </p:spTree>
    <p:extLst>
      <p:ext uri="{BB962C8B-B14F-4D97-AF65-F5344CB8AC3E}">
        <p14:creationId xmlns:p14="http://schemas.microsoft.com/office/powerpoint/2010/main" val="17683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15EC-26B9-44D9-B924-8C8B7F08FDB3}"/>
              </a:ext>
            </a:extLst>
          </p:cNvPr>
          <p:cNvSpPr>
            <a:spLocks noGrp="1"/>
          </p:cNvSpPr>
          <p:nvPr>
            <p:ph type="title"/>
          </p:nvPr>
        </p:nvSpPr>
        <p:spPr/>
        <p:txBody>
          <a:bodyPr>
            <a:normAutofit/>
          </a:bodyPr>
          <a:lstStyle/>
          <a:p>
            <a:r>
              <a:rPr lang="en-US" dirty="0"/>
              <a:t>Common Advisory Review Reminders</a:t>
            </a:r>
          </a:p>
        </p:txBody>
      </p:sp>
      <p:sp>
        <p:nvSpPr>
          <p:cNvPr id="3" name="Content Placeholder 2">
            <a:extLst>
              <a:ext uri="{FF2B5EF4-FFF2-40B4-BE49-F238E27FC236}">
                <a16:creationId xmlns:a16="http://schemas.microsoft.com/office/drawing/2014/main" id="{1D07A395-5A66-4329-B3A1-2EF5F7E78CD9}"/>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Philip Bramlage</a:t>
            </a:r>
          </a:p>
          <a:p>
            <a:pPr marL="0" indent="0" algn="ctr">
              <a:buNone/>
            </a:pPr>
            <a:r>
              <a:rPr lang="en-US" dirty="0"/>
              <a:t>Lead Consultant</a:t>
            </a:r>
          </a:p>
          <a:p>
            <a:pPr marL="0" indent="0" algn="ctr">
              <a:buNone/>
            </a:pPr>
            <a:r>
              <a:rPr lang="en-US" dirty="0"/>
              <a:t>Advisory and Special Review Team</a:t>
            </a:r>
          </a:p>
          <a:p>
            <a:pPr marL="0" indent="0" algn="ctr">
              <a:buNone/>
            </a:pPr>
            <a:r>
              <a:rPr lang="en-US" dirty="0"/>
              <a:t>Quality Assurance</a:t>
            </a:r>
          </a:p>
        </p:txBody>
      </p:sp>
      <p:sp>
        <p:nvSpPr>
          <p:cNvPr id="4" name="Date Placeholder 3">
            <a:extLst>
              <a:ext uri="{FF2B5EF4-FFF2-40B4-BE49-F238E27FC236}">
                <a16:creationId xmlns:a16="http://schemas.microsoft.com/office/drawing/2014/main" id="{072A1CD5-F586-49F4-9D96-992B39C183E6}"/>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50A36CE2-42CA-4EE2-B019-93B909EC44D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C998897-9CD4-42CE-87AF-B5901D5C895C}"/>
              </a:ext>
            </a:extLst>
          </p:cNvPr>
          <p:cNvSpPr>
            <a:spLocks noGrp="1"/>
          </p:cNvSpPr>
          <p:nvPr>
            <p:ph type="sldNum" sz="quarter" idx="12"/>
          </p:nvPr>
        </p:nvSpPr>
        <p:spPr/>
        <p:txBody>
          <a:bodyPr/>
          <a:lstStyle/>
          <a:p>
            <a:fld id="{AF430988-647E-4517-B70E-776822506EBB}" type="slidenum">
              <a:rPr lang="en-US" smtClean="0"/>
              <a:pPr/>
              <a:t>31</a:t>
            </a:fld>
            <a:endParaRPr lang="en-US" dirty="0"/>
          </a:p>
        </p:txBody>
      </p:sp>
    </p:spTree>
    <p:extLst>
      <p:ext uri="{BB962C8B-B14F-4D97-AF65-F5344CB8AC3E}">
        <p14:creationId xmlns:p14="http://schemas.microsoft.com/office/powerpoint/2010/main" val="2410148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normAutofit fontScale="90000"/>
          </a:bodyPr>
          <a:lstStyle/>
          <a:p>
            <a:r>
              <a:rPr lang="en-US" dirty="0">
                <a:effectLst/>
              </a:rPr>
              <a:t>Common Review Reminders for RVSRs/DROs</a:t>
            </a:r>
            <a:endParaRPr lang="en-US" sz="2000" dirty="0"/>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p:txBody>
          <a:bodyPr>
            <a:normAutofit/>
          </a:bodyPr>
          <a:lstStyle/>
          <a:p>
            <a:r>
              <a:rPr lang="en-US" dirty="0"/>
              <a:t>38 CFR §4.14 and 38 CFR §4.96 – ratings for certain </a:t>
            </a:r>
            <a:r>
              <a:rPr lang="en-US" i="1" dirty="0"/>
              <a:t>respiratory </a:t>
            </a:r>
            <a:r>
              <a:rPr lang="en-US" dirty="0"/>
              <a:t>conditions should not be combined</a:t>
            </a:r>
          </a:p>
          <a:p>
            <a:pPr marL="0" indent="0">
              <a:buNone/>
            </a:pPr>
            <a:endParaRPr lang="en-US" sz="1400" dirty="0"/>
          </a:p>
          <a:p>
            <a:r>
              <a:rPr lang="en-US" dirty="0"/>
              <a:t>38 CFR §4.126 (evaluation of </a:t>
            </a:r>
            <a:r>
              <a:rPr lang="en-US" i="1" dirty="0"/>
              <a:t>mental</a:t>
            </a:r>
            <a:r>
              <a:rPr lang="en-US" dirty="0"/>
              <a:t> disorders) – notes “the rating agency shall assign an evaluation based on all the evidence of record that bears on occupational and social impairment rather than solely on the examiner's assessment of the level of disability at the moment of the examination”</a:t>
            </a:r>
          </a:p>
          <a:p>
            <a:pPr marL="0" indent="0">
              <a:buNone/>
            </a:pPr>
            <a:endParaRPr lang="en-US" sz="1400" dirty="0"/>
          </a:p>
          <a:p>
            <a:endParaRPr lang="en-US" dirty="0"/>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32</a:t>
            </a:fld>
            <a:endParaRPr lang="en-US" dirty="0"/>
          </a:p>
        </p:txBody>
      </p:sp>
    </p:spTree>
    <p:extLst>
      <p:ext uri="{BB962C8B-B14F-4D97-AF65-F5344CB8AC3E}">
        <p14:creationId xmlns:p14="http://schemas.microsoft.com/office/powerpoint/2010/main" val="345684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a:xfrm>
            <a:off x="2106386" y="365125"/>
            <a:ext cx="9247414" cy="1325563"/>
          </a:xfrm>
        </p:spPr>
        <p:txBody>
          <a:bodyPr>
            <a:normAutofit fontScale="90000"/>
          </a:bodyPr>
          <a:lstStyle/>
          <a:p>
            <a:r>
              <a:rPr lang="en-US" dirty="0">
                <a:effectLst/>
              </a:rPr>
              <a:t>General NWQ Routing Reminders for Advisory Requests</a:t>
            </a:r>
            <a:endParaRPr lang="en-US" sz="2000" dirty="0"/>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p:txBody>
          <a:bodyPr>
            <a:normAutofit fontScale="92500" lnSpcReduction="10000"/>
          </a:bodyPr>
          <a:lstStyle/>
          <a:p>
            <a:pPr marL="0" indent="0">
              <a:buNone/>
            </a:pPr>
            <a:endParaRPr lang="en-US" dirty="0"/>
          </a:p>
          <a:p>
            <a:pPr>
              <a:lnSpc>
                <a:spcPct val="100000"/>
              </a:lnSpc>
            </a:pPr>
            <a:r>
              <a:rPr lang="en-US" dirty="0"/>
              <a:t>Ensure the appropriate “Compensation Service Review” Special Issue is attached to a contention, e.g., “Compensation Service Review – Extraschedular”</a:t>
            </a:r>
          </a:p>
          <a:p>
            <a:pPr marL="0" indent="0">
              <a:buNone/>
            </a:pPr>
            <a:endParaRPr lang="en-US" dirty="0"/>
          </a:p>
          <a:p>
            <a:r>
              <a:rPr lang="en-US" dirty="0"/>
              <a:t>When referring claims to Compensation Service (whether auto-routed or manually), ensure there is a tracked item as directed in the M21-1 and the claim is in “Open” Status</a:t>
            </a:r>
          </a:p>
          <a:p>
            <a:pPr marL="0" indent="0">
              <a:buNone/>
            </a:pPr>
            <a:endParaRPr lang="en-US" dirty="0"/>
          </a:p>
          <a:p>
            <a:r>
              <a:rPr lang="en-US" dirty="0"/>
              <a:t>Claims not auto-routed in VBMS, must be manually brokered to Compensation Service for review, i.e., RO 388 in VBMS</a:t>
            </a:r>
          </a:p>
          <a:p>
            <a:endParaRPr lang="en-US" dirty="0"/>
          </a:p>
          <a:p>
            <a:endParaRPr lang="en-US" dirty="0"/>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33</a:t>
            </a:fld>
            <a:endParaRPr lang="en-US" dirty="0"/>
          </a:p>
        </p:txBody>
      </p:sp>
    </p:spTree>
    <p:extLst>
      <p:ext uri="{BB962C8B-B14F-4D97-AF65-F5344CB8AC3E}">
        <p14:creationId xmlns:p14="http://schemas.microsoft.com/office/powerpoint/2010/main" val="1724112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E001-9E28-4B30-A367-D2615EDF803D}"/>
              </a:ext>
            </a:extLst>
          </p:cNvPr>
          <p:cNvSpPr>
            <a:spLocks noGrp="1"/>
          </p:cNvSpPr>
          <p:nvPr>
            <p:ph type="title"/>
          </p:nvPr>
        </p:nvSpPr>
        <p:spPr/>
        <p:txBody>
          <a:bodyPr/>
          <a:lstStyle/>
          <a:p>
            <a:r>
              <a:rPr lang="en-US" dirty="0"/>
              <a:t>STAR and QRT Functions</a:t>
            </a:r>
          </a:p>
        </p:txBody>
      </p:sp>
      <p:sp>
        <p:nvSpPr>
          <p:cNvPr id="3" name="Content Placeholder 2">
            <a:extLst>
              <a:ext uri="{FF2B5EF4-FFF2-40B4-BE49-F238E27FC236}">
                <a16:creationId xmlns:a16="http://schemas.microsoft.com/office/drawing/2014/main" id="{F47C17E2-1C73-4D72-B436-982BE06B3329}"/>
              </a:ext>
            </a:extLst>
          </p:cNvPr>
          <p:cNvSpPr>
            <a:spLocks noGrp="1"/>
          </p:cNvSpPr>
          <p:nvPr>
            <p:ph idx="1"/>
          </p:nvPr>
        </p:nvSpPr>
        <p:spPr/>
        <p:txBody>
          <a:bodyPr anchor="ctr">
            <a:normAutofit/>
          </a:bodyPr>
          <a:lstStyle/>
          <a:p>
            <a:pPr marL="0" indent="0" algn="ctr">
              <a:buNone/>
            </a:pPr>
            <a:r>
              <a:rPr lang="en-US" sz="3200" dirty="0"/>
              <a:t>David Hannigan</a:t>
            </a:r>
          </a:p>
          <a:p>
            <a:pPr marL="0" indent="0" algn="ctr">
              <a:buNone/>
            </a:pPr>
            <a:r>
              <a:rPr lang="en-US" sz="3200" dirty="0"/>
              <a:t>Quality Assurance Officer</a:t>
            </a:r>
          </a:p>
          <a:p>
            <a:pPr marL="0" indent="0" algn="ctr">
              <a:buNone/>
            </a:pPr>
            <a:r>
              <a:rPr lang="en-US" sz="3200" dirty="0"/>
              <a:t>Quality Assurance</a:t>
            </a:r>
          </a:p>
        </p:txBody>
      </p:sp>
      <p:sp>
        <p:nvSpPr>
          <p:cNvPr id="4" name="Date Placeholder 3">
            <a:extLst>
              <a:ext uri="{FF2B5EF4-FFF2-40B4-BE49-F238E27FC236}">
                <a16:creationId xmlns:a16="http://schemas.microsoft.com/office/drawing/2014/main" id="{50BC0D50-20B7-4C0F-977F-1C053D8DABD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A11E58C4-B6BA-4F93-B634-D326B7E6D72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7B7C97A9-85E9-41F0-8499-60F3004B16E9}"/>
              </a:ext>
            </a:extLst>
          </p:cNvPr>
          <p:cNvSpPr>
            <a:spLocks noGrp="1"/>
          </p:cNvSpPr>
          <p:nvPr>
            <p:ph type="sldNum" sz="quarter" idx="12"/>
          </p:nvPr>
        </p:nvSpPr>
        <p:spPr/>
        <p:txBody>
          <a:bodyPr/>
          <a:lstStyle/>
          <a:p>
            <a:fld id="{AF430988-647E-4517-B70E-776822506EBB}" type="slidenum">
              <a:rPr lang="en-US" smtClean="0"/>
              <a:t>34</a:t>
            </a:fld>
            <a:endParaRPr lang="en-US" dirty="0"/>
          </a:p>
        </p:txBody>
      </p:sp>
    </p:spTree>
    <p:extLst>
      <p:ext uri="{BB962C8B-B14F-4D97-AF65-F5344CB8AC3E}">
        <p14:creationId xmlns:p14="http://schemas.microsoft.com/office/powerpoint/2010/main" val="546838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2E7FC642-8CBA-4687-BC04-F030D5710FDC}"/>
              </a:ext>
            </a:extLst>
          </p:cNvPr>
          <p:cNvSpPr>
            <a:spLocks noGrp="1"/>
          </p:cNvSpPr>
          <p:nvPr>
            <p:ph type="body" idx="1"/>
          </p:nvPr>
        </p:nvSpPr>
        <p:spPr/>
        <p:txBody>
          <a:bodyPr/>
          <a:lstStyle/>
          <a:p>
            <a:r>
              <a:rPr lang="en-US" dirty="0">
                <a:solidFill>
                  <a:srgbClr val="244061"/>
                </a:solidFill>
              </a:rPr>
              <a:t>STAR</a:t>
            </a:r>
          </a:p>
        </p:txBody>
      </p:sp>
      <p:sp>
        <p:nvSpPr>
          <p:cNvPr id="3" name="Content Placeholder 2">
            <a:extLst>
              <a:ext uri="{FF2B5EF4-FFF2-40B4-BE49-F238E27FC236}">
                <a16:creationId xmlns:a16="http://schemas.microsoft.com/office/drawing/2014/main" id="{25457655-296A-426F-824D-01CBC0EB0696}"/>
              </a:ext>
            </a:extLst>
          </p:cNvPr>
          <p:cNvSpPr>
            <a:spLocks noGrp="1"/>
          </p:cNvSpPr>
          <p:nvPr>
            <p:ph sz="half" idx="2"/>
          </p:nvPr>
        </p:nvSpPr>
        <p:spPr/>
        <p:txBody>
          <a:bodyPr/>
          <a:lstStyle/>
          <a:p>
            <a:r>
              <a:rPr lang="en-US" dirty="0">
                <a:solidFill>
                  <a:srgbClr val="244061"/>
                </a:solidFill>
              </a:rPr>
              <a:t>National method for measuring compensation claims processing accuracy:</a:t>
            </a:r>
          </a:p>
          <a:p>
            <a:pPr lvl="1"/>
            <a:r>
              <a:rPr lang="en-US" dirty="0">
                <a:solidFill>
                  <a:srgbClr val="244061"/>
                </a:solidFill>
              </a:rPr>
              <a:t>Claims that require a rating</a:t>
            </a:r>
          </a:p>
          <a:p>
            <a:pPr lvl="1"/>
            <a:r>
              <a:rPr lang="en-US" dirty="0">
                <a:solidFill>
                  <a:srgbClr val="244061"/>
                </a:solidFill>
              </a:rPr>
              <a:t>Claims that do not require a rating</a:t>
            </a:r>
          </a:p>
          <a:p>
            <a:r>
              <a:rPr lang="en-US" dirty="0">
                <a:solidFill>
                  <a:srgbClr val="244061"/>
                </a:solidFill>
              </a:rPr>
              <a:t>Issue based accuracy</a:t>
            </a:r>
          </a:p>
          <a:p>
            <a:r>
              <a:rPr lang="en-US" dirty="0">
                <a:solidFill>
                  <a:srgbClr val="244061"/>
                </a:solidFill>
              </a:rPr>
              <a:t>Special Focused Reviews</a:t>
            </a:r>
          </a:p>
          <a:p>
            <a:endParaRPr lang="en-US" dirty="0"/>
          </a:p>
        </p:txBody>
      </p:sp>
      <p:sp>
        <p:nvSpPr>
          <p:cNvPr id="15" name="Text Placeholder 14">
            <a:extLst>
              <a:ext uri="{FF2B5EF4-FFF2-40B4-BE49-F238E27FC236}">
                <a16:creationId xmlns:a16="http://schemas.microsoft.com/office/drawing/2014/main" id="{83231801-4F5F-4A10-A349-AAED338B949B}"/>
              </a:ext>
            </a:extLst>
          </p:cNvPr>
          <p:cNvSpPr>
            <a:spLocks noGrp="1"/>
          </p:cNvSpPr>
          <p:nvPr>
            <p:ph type="body" sz="quarter" idx="3"/>
          </p:nvPr>
        </p:nvSpPr>
        <p:spPr/>
        <p:txBody>
          <a:bodyPr/>
          <a:lstStyle/>
          <a:p>
            <a:r>
              <a:rPr lang="en-US" dirty="0">
                <a:solidFill>
                  <a:srgbClr val="244061"/>
                </a:solidFill>
              </a:rPr>
              <a:t>QRT</a:t>
            </a:r>
          </a:p>
        </p:txBody>
      </p:sp>
      <p:sp>
        <p:nvSpPr>
          <p:cNvPr id="16" name="Content Placeholder 15">
            <a:extLst>
              <a:ext uri="{FF2B5EF4-FFF2-40B4-BE49-F238E27FC236}">
                <a16:creationId xmlns:a16="http://schemas.microsoft.com/office/drawing/2014/main" id="{5EDD5908-3AD6-4890-964D-010B6D7055A3}"/>
              </a:ext>
            </a:extLst>
          </p:cNvPr>
          <p:cNvSpPr>
            <a:spLocks noGrp="1"/>
          </p:cNvSpPr>
          <p:nvPr>
            <p:ph sz="quarter" idx="4"/>
          </p:nvPr>
        </p:nvSpPr>
        <p:spPr/>
        <p:txBody>
          <a:bodyPr/>
          <a:lstStyle/>
          <a:p>
            <a:r>
              <a:rPr lang="en-US" dirty="0">
                <a:solidFill>
                  <a:srgbClr val="244061"/>
                </a:solidFill>
              </a:rPr>
              <a:t>Monthly Individual Quality Reviews (IQRs)</a:t>
            </a:r>
          </a:p>
          <a:p>
            <a:pPr lvl="1"/>
            <a:r>
              <a:rPr lang="en-US" dirty="0">
                <a:solidFill>
                  <a:srgbClr val="244061"/>
                </a:solidFill>
              </a:rPr>
              <a:t>VSR, RVSRs, DROs, and RQRSs</a:t>
            </a:r>
          </a:p>
          <a:p>
            <a:r>
              <a:rPr lang="en-US" dirty="0">
                <a:solidFill>
                  <a:srgbClr val="244061"/>
                </a:solidFill>
              </a:rPr>
              <a:t>Task based accuracy</a:t>
            </a:r>
          </a:p>
          <a:p>
            <a:r>
              <a:rPr lang="en-US" dirty="0">
                <a:solidFill>
                  <a:srgbClr val="244061"/>
                </a:solidFill>
              </a:rPr>
              <a:t>Mentoring &amp; Feedback</a:t>
            </a:r>
          </a:p>
          <a:p>
            <a:r>
              <a:rPr lang="en-US" dirty="0">
                <a:solidFill>
                  <a:srgbClr val="244061"/>
                </a:solidFill>
              </a:rPr>
              <a:t>Training on Quality Trends</a:t>
            </a:r>
          </a:p>
        </p:txBody>
      </p:sp>
      <p:sp>
        <p:nvSpPr>
          <p:cNvPr id="2" name="Title 1">
            <a:extLst>
              <a:ext uri="{FF2B5EF4-FFF2-40B4-BE49-F238E27FC236}">
                <a16:creationId xmlns:a16="http://schemas.microsoft.com/office/drawing/2014/main" id="{5C299753-AE0D-4D2E-B01F-3C0E5A36F402}"/>
              </a:ext>
            </a:extLst>
          </p:cNvPr>
          <p:cNvSpPr>
            <a:spLocks noGrp="1"/>
          </p:cNvSpPr>
          <p:nvPr>
            <p:ph type="title"/>
          </p:nvPr>
        </p:nvSpPr>
        <p:spPr/>
        <p:txBody>
          <a:bodyPr/>
          <a:lstStyle/>
          <a:p>
            <a:r>
              <a:rPr lang="en-US" dirty="0"/>
              <a:t>STAR and QRT Functions</a:t>
            </a:r>
          </a:p>
        </p:txBody>
      </p:sp>
      <p:sp>
        <p:nvSpPr>
          <p:cNvPr id="4" name="Date Placeholder 3">
            <a:extLst>
              <a:ext uri="{FF2B5EF4-FFF2-40B4-BE49-F238E27FC236}">
                <a16:creationId xmlns:a16="http://schemas.microsoft.com/office/drawing/2014/main" id="{EE39181B-2479-4771-8BDA-23D7D07BB0DA}"/>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AFBD30A-AEE5-4242-A65F-2FA2F9C70887}"/>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300B9480-F29B-4569-86DD-1C4988E7ED50}"/>
              </a:ext>
            </a:extLst>
          </p:cNvPr>
          <p:cNvSpPr>
            <a:spLocks noGrp="1"/>
          </p:cNvSpPr>
          <p:nvPr>
            <p:ph type="sldNum" sz="quarter" idx="12"/>
          </p:nvPr>
        </p:nvSpPr>
        <p:spPr/>
        <p:txBody>
          <a:bodyPr/>
          <a:lstStyle/>
          <a:p>
            <a:fld id="{AF430988-647E-4517-B70E-776822506EBB}" type="slidenum">
              <a:rPr lang="en-US" smtClean="0"/>
              <a:t>35</a:t>
            </a:fld>
            <a:endParaRPr lang="en-US" dirty="0"/>
          </a:p>
        </p:txBody>
      </p:sp>
    </p:spTree>
    <p:extLst>
      <p:ext uri="{BB962C8B-B14F-4D97-AF65-F5344CB8AC3E}">
        <p14:creationId xmlns:p14="http://schemas.microsoft.com/office/powerpoint/2010/main" val="1343042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5330-C781-4EEB-BC64-7EE141395D15}"/>
              </a:ext>
            </a:extLst>
          </p:cNvPr>
          <p:cNvSpPr>
            <a:spLocks noGrp="1"/>
          </p:cNvSpPr>
          <p:nvPr>
            <p:ph type="title"/>
          </p:nvPr>
        </p:nvSpPr>
        <p:spPr/>
        <p:txBody>
          <a:bodyPr/>
          <a:lstStyle/>
          <a:p>
            <a:r>
              <a:rPr lang="en-US" dirty="0"/>
              <a:t>Q-Tips</a:t>
            </a:r>
          </a:p>
        </p:txBody>
      </p:sp>
      <p:sp>
        <p:nvSpPr>
          <p:cNvPr id="3" name="Content Placeholder 2">
            <a:extLst>
              <a:ext uri="{FF2B5EF4-FFF2-40B4-BE49-F238E27FC236}">
                <a16:creationId xmlns:a16="http://schemas.microsoft.com/office/drawing/2014/main" id="{302E6446-45D6-4DEC-8C85-A21FF1E7E40C}"/>
              </a:ext>
            </a:extLst>
          </p:cNvPr>
          <p:cNvSpPr>
            <a:spLocks noGrp="1"/>
          </p:cNvSpPr>
          <p:nvPr>
            <p:ph idx="1"/>
          </p:nvPr>
        </p:nvSpPr>
        <p:spPr/>
        <p:txBody>
          <a:bodyPr anchor="ctr">
            <a:normAutofit/>
          </a:bodyPr>
          <a:lstStyle/>
          <a:p>
            <a:pPr marL="0" indent="0" algn="ctr">
              <a:buNone/>
            </a:pPr>
            <a:r>
              <a:rPr lang="en-US" sz="3200" dirty="0"/>
              <a:t>David Hannigan</a:t>
            </a:r>
          </a:p>
        </p:txBody>
      </p:sp>
      <p:sp>
        <p:nvSpPr>
          <p:cNvPr id="4" name="Date Placeholder 3">
            <a:extLst>
              <a:ext uri="{FF2B5EF4-FFF2-40B4-BE49-F238E27FC236}">
                <a16:creationId xmlns:a16="http://schemas.microsoft.com/office/drawing/2014/main" id="{B03CAF49-5416-4D66-9342-B94FA607FF97}"/>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035D0AE4-CB03-45A8-BB93-5DBB2A8718C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1E9898E4-C644-449B-80F5-3DB62646F545}"/>
              </a:ext>
            </a:extLst>
          </p:cNvPr>
          <p:cNvSpPr>
            <a:spLocks noGrp="1"/>
          </p:cNvSpPr>
          <p:nvPr>
            <p:ph type="sldNum" sz="quarter" idx="12"/>
          </p:nvPr>
        </p:nvSpPr>
        <p:spPr/>
        <p:txBody>
          <a:bodyPr/>
          <a:lstStyle/>
          <a:p>
            <a:fld id="{AF430988-647E-4517-B70E-776822506EBB}" type="slidenum">
              <a:rPr lang="en-US" smtClean="0"/>
              <a:t>36</a:t>
            </a:fld>
            <a:endParaRPr lang="en-US" dirty="0"/>
          </a:p>
        </p:txBody>
      </p:sp>
    </p:spTree>
    <p:extLst>
      <p:ext uri="{BB962C8B-B14F-4D97-AF65-F5344CB8AC3E}">
        <p14:creationId xmlns:p14="http://schemas.microsoft.com/office/powerpoint/2010/main" val="3241431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23FC-83EF-4259-99DC-4EB3F2FA2BA0}"/>
              </a:ext>
            </a:extLst>
          </p:cNvPr>
          <p:cNvSpPr>
            <a:spLocks noGrp="1"/>
          </p:cNvSpPr>
          <p:nvPr>
            <p:ph type="title"/>
          </p:nvPr>
        </p:nvSpPr>
        <p:spPr>
          <a:solidFill>
            <a:schemeClr val="accent1">
              <a:lumMod val="75000"/>
            </a:schemeClr>
          </a:solidFill>
        </p:spPr>
        <p:txBody>
          <a:bodyPr>
            <a:normAutofit/>
          </a:bodyPr>
          <a:lstStyle/>
          <a:p>
            <a:r>
              <a:rPr lang="en-US" sz="8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Q-Tips</a:t>
            </a:r>
            <a:endParaRPr lang="en-US" sz="8000" dirty="0"/>
          </a:p>
        </p:txBody>
      </p:sp>
      <p:pic>
        <p:nvPicPr>
          <p:cNvPr id="8" name="Picture 7">
            <a:extLst>
              <a:ext uri="{FF2B5EF4-FFF2-40B4-BE49-F238E27FC236}">
                <a16:creationId xmlns:a16="http://schemas.microsoft.com/office/drawing/2014/main" id="{712B80E3-D2D3-44DC-BBE3-1B2C39BEE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86" y="1955800"/>
            <a:ext cx="1866900" cy="4724400"/>
          </a:xfrm>
          <a:prstGeom prst="rect">
            <a:avLst/>
          </a:prstGeom>
        </p:spPr>
      </p:pic>
      <p:sp>
        <p:nvSpPr>
          <p:cNvPr id="10" name="Content Placeholder 9">
            <a:extLst>
              <a:ext uri="{FF2B5EF4-FFF2-40B4-BE49-F238E27FC236}">
                <a16:creationId xmlns:a16="http://schemas.microsoft.com/office/drawing/2014/main" id="{D9700091-0897-44AA-9F8F-CF5712F113F0}"/>
              </a:ext>
            </a:extLst>
          </p:cNvPr>
          <p:cNvSpPr>
            <a:spLocks noGrp="1"/>
          </p:cNvSpPr>
          <p:nvPr>
            <p:ph idx="1"/>
          </p:nvPr>
        </p:nvSpPr>
        <p:spPr>
          <a:xfrm>
            <a:off x="2387600" y="1825624"/>
            <a:ext cx="8966200" cy="4854575"/>
          </a:xfrm>
        </p:spPr>
        <p:txBody>
          <a:bodyPr/>
          <a:lstStyle/>
          <a:p>
            <a:r>
              <a:rPr lang="en-US" dirty="0"/>
              <a:t>Fun way to share ideas in a simple tip format</a:t>
            </a:r>
          </a:p>
          <a:p>
            <a:endParaRPr lang="en-US" dirty="0"/>
          </a:p>
          <a:p>
            <a:r>
              <a:rPr lang="en-US" dirty="0"/>
              <a:t>Your Q-Tips are welcome and requested</a:t>
            </a:r>
          </a:p>
          <a:p>
            <a:endParaRPr lang="en-US" dirty="0"/>
          </a:p>
          <a:p>
            <a:r>
              <a:rPr lang="en-US" dirty="0"/>
              <a:t>We will help each other by sharing knowledge</a:t>
            </a:r>
          </a:p>
          <a:p>
            <a:endParaRPr lang="en-US" dirty="0"/>
          </a:p>
          <a:p>
            <a:r>
              <a:rPr lang="en-US" dirty="0"/>
              <a:t>Send your ideas to David Hannigan</a:t>
            </a:r>
          </a:p>
          <a:p>
            <a:pPr marL="0" indent="0">
              <a:buNone/>
            </a:pPr>
            <a:endParaRPr lang="en-US" sz="2400" dirty="0"/>
          </a:p>
          <a:p>
            <a:pPr lvl="1"/>
            <a:r>
              <a:rPr lang="en-US" dirty="0"/>
              <a:t>david.hannigan@va.gov</a:t>
            </a:r>
          </a:p>
        </p:txBody>
      </p:sp>
      <p:sp>
        <p:nvSpPr>
          <p:cNvPr id="3" name="Date Placeholder 2">
            <a:extLst>
              <a:ext uri="{FF2B5EF4-FFF2-40B4-BE49-F238E27FC236}">
                <a16:creationId xmlns:a16="http://schemas.microsoft.com/office/drawing/2014/main" id="{1082C34F-6D3B-4DC2-AC05-6923E15621F6}"/>
              </a:ext>
            </a:extLst>
          </p:cNvPr>
          <p:cNvSpPr>
            <a:spLocks noGrp="1"/>
          </p:cNvSpPr>
          <p:nvPr>
            <p:ph type="dt" sz="half" idx="10"/>
          </p:nvPr>
        </p:nvSpPr>
        <p:spPr/>
        <p:txBody>
          <a:bodyPr/>
          <a:lstStyle/>
          <a:p>
            <a:r>
              <a:rPr lang="en-US" dirty="0"/>
              <a:t>07/08/2020</a:t>
            </a:r>
          </a:p>
        </p:txBody>
      </p:sp>
      <p:sp>
        <p:nvSpPr>
          <p:cNvPr id="4" name="Footer Placeholder 3">
            <a:extLst>
              <a:ext uri="{FF2B5EF4-FFF2-40B4-BE49-F238E27FC236}">
                <a16:creationId xmlns:a16="http://schemas.microsoft.com/office/drawing/2014/main" id="{C9140A74-4900-4A3F-AA60-1EE31463C384}"/>
              </a:ext>
            </a:extLst>
          </p:cNvPr>
          <p:cNvSpPr>
            <a:spLocks noGrp="1"/>
          </p:cNvSpPr>
          <p:nvPr>
            <p:ph type="ftr" sz="quarter" idx="11"/>
          </p:nvPr>
        </p:nvSpPr>
        <p:spPr/>
        <p:txBody>
          <a:bodyPr/>
          <a:lstStyle/>
          <a:p>
            <a:r>
              <a:rPr lang="en-US" dirty="0"/>
              <a:t>Compensation Service Quality Assurance</a:t>
            </a:r>
          </a:p>
        </p:txBody>
      </p:sp>
      <p:sp>
        <p:nvSpPr>
          <p:cNvPr id="5" name="Slide Number Placeholder 4">
            <a:extLst>
              <a:ext uri="{FF2B5EF4-FFF2-40B4-BE49-F238E27FC236}">
                <a16:creationId xmlns:a16="http://schemas.microsoft.com/office/drawing/2014/main" id="{A5851918-F85F-417F-BE0A-C63535C8C896}"/>
              </a:ext>
            </a:extLst>
          </p:cNvPr>
          <p:cNvSpPr>
            <a:spLocks noGrp="1"/>
          </p:cNvSpPr>
          <p:nvPr>
            <p:ph type="sldNum" sz="quarter" idx="12"/>
          </p:nvPr>
        </p:nvSpPr>
        <p:spPr/>
        <p:txBody>
          <a:bodyPr/>
          <a:lstStyle/>
          <a:p>
            <a:fld id="{AF430988-647E-4517-B70E-776822506EBB}" type="slidenum">
              <a:rPr lang="en-US" smtClean="0"/>
              <a:t>37</a:t>
            </a:fld>
            <a:endParaRPr lang="en-US" dirty="0"/>
          </a:p>
        </p:txBody>
      </p:sp>
    </p:spTree>
    <p:extLst>
      <p:ext uri="{BB962C8B-B14F-4D97-AF65-F5344CB8AC3E}">
        <p14:creationId xmlns:p14="http://schemas.microsoft.com/office/powerpoint/2010/main" val="1559459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A62D-F144-4FF5-993A-57A46119FC7F}"/>
              </a:ext>
            </a:extLst>
          </p:cNvPr>
          <p:cNvSpPr>
            <a:spLocks noGrp="1"/>
          </p:cNvSpPr>
          <p:nvPr>
            <p:ph type="title"/>
          </p:nvPr>
        </p:nvSpPr>
        <p:spPr/>
        <p:txBody>
          <a:bodyPr>
            <a:normAutofit fontScale="90000"/>
          </a:bodyPr>
          <a:lstStyle/>
          <a:p>
            <a:r>
              <a:rPr lang="en-US" dirty="0"/>
              <a:t>Q-Tip #1: Acceptable Forms of Evidence of Qualifying Active Service</a:t>
            </a:r>
          </a:p>
        </p:txBody>
      </p:sp>
      <p:sp>
        <p:nvSpPr>
          <p:cNvPr id="3" name="Content Placeholder 2">
            <a:extLst>
              <a:ext uri="{FF2B5EF4-FFF2-40B4-BE49-F238E27FC236}">
                <a16:creationId xmlns:a16="http://schemas.microsoft.com/office/drawing/2014/main" id="{CFA7E553-15B3-4B8F-AE27-A2D1DDE17140}"/>
              </a:ext>
            </a:extLst>
          </p:cNvPr>
          <p:cNvSpPr>
            <a:spLocks noGrp="1"/>
          </p:cNvSpPr>
          <p:nvPr>
            <p:ph idx="1"/>
          </p:nvPr>
        </p:nvSpPr>
        <p:spPr/>
        <p:txBody>
          <a:bodyPr>
            <a:normAutofit lnSpcReduction="10000"/>
          </a:bodyPr>
          <a:lstStyle/>
          <a:p>
            <a:r>
              <a:rPr lang="en-US" dirty="0"/>
              <a:t>In addition to original, carbon copies, and certified copies of separation documents, consider acceptance of a digitally signed copy of DD Form 214 or 215</a:t>
            </a:r>
          </a:p>
          <a:p>
            <a:pPr marL="0" indent="0">
              <a:buNone/>
            </a:pPr>
            <a:endParaRPr lang="en-US" dirty="0"/>
          </a:p>
          <a:p>
            <a:pPr lvl="1"/>
            <a:r>
              <a:rPr lang="en-US" dirty="0"/>
              <a:t>Contains a 10-digit number that follows the certifying official’s name</a:t>
            </a:r>
          </a:p>
          <a:p>
            <a:pPr lvl="1"/>
            <a:r>
              <a:rPr lang="en-US" dirty="0"/>
              <a:t>Acceptable in place of a certifying official’s signature if:</a:t>
            </a:r>
          </a:p>
          <a:p>
            <a:pPr lvl="2"/>
            <a:r>
              <a:rPr lang="en-US" dirty="0"/>
              <a:t>The form appears genuine and unaltered</a:t>
            </a:r>
          </a:p>
          <a:p>
            <a:pPr marL="914400" lvl="2" indent="0">
              <a:buNone/>
            </a:pPr>
            <a:r>
              <a:rPr lang="en-US" dirty="0"/>
              <a:t>		AND</a:t>
            </a:r>
          </a:p>
          <a:p>
            <a:pPr lvl="2"/>
            <a:r>
              <a:rPr lang="en-US" dirty="0"/>
              <a:t>The Veteran was discharged on or after 8/1/08 under other than dishonorable conditions</a:t>
            </a:r>
          </a:p>
          <a:p>
            <a:endParaRPr lang="en-US" dirty="0"/>
          </a:p>
          <a:p>
            <a:pPr>
              <a:buFont typeface="Wingdings" panose="05000000000000000000" pitchFamily="2" charset="2"/>
              <a:buChar char="v"/>
            </a:pPr>
            <a:r>
              <a:rPr lang="en-US" sz="2600" dirty="0">
                <a:solidFill>
                  <a:srgbClr val="FF0000"/>
                </a:solidFill>
              </a:rPr>
              <a:t>M21-1 III.ii.6.B.3.a</a:t>
            </a:r>
          </a:p>
        </p:txBody>
      </p:sp>
      <p:sp>
        <p:nvSpPr>
          <p:cNvPr id="4" name="Date Placeholder 3">
            <a:extLst>
              <a:ext uri="{FF2B5EF4-FFF2-40B4-BE49-F238E27FC236}">
                <a16:creationId xmlns:a16="http://schemas.microsoft.com/office/drawing/2014/main" id="{F6B87B0D-213D-4462-B594-7AC52D698F96}"/>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52C33F82-E1B7-4B30-8C42-E2229FB92BA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E0D8220-4B34-4B0D-872A-AFD6529D2427}"/>
              </a:ext>
            </a:extLst>
          </p:cNvPr>
          <p:cNvSpPr>
            <a:spLocks noGrp="1"/>
          </p:cNvSpPr>
          <p:nvPr>
            <p:ph type="sldNum" sz="quarter" idx="12"/>
          </p:nvPr>
        </p:nvSpPr>
        <p:spPr/>
        <p:txBody>
          <a:bodyPr/>
          <a:lstStyle/>
          <a:p>
            <a:fld id="{AF430988-647E-4517-B70E-776822506EBB}" type="slidenum">
              <a:rPr lang="en-US" smtClean="0"/>
              <a:t>38</a:t>
            </a:fld>
            <a:endParaRPr lang="en-US" dirty="0"/>
          </a:p>
        </p:txBody>
      </p:sp>
    </p:spTree>
    <p:extLst>
      <p:ext uri="{BB962C8B-B14F-4D97-AF65-F5344CB8AC3E}">
        <p14:creationId xmlns:p14="http://schemas.microsoft.com/office/powerpoint/2010/main" val="2492536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5330-C781-4EEB-BC64-7EE141395D15}"/>
              </a:ext>
            </a:extLst>
          </p:cNvPr>
          <p:cNvSpPr>
            <a:spLocks noGrp="1"/>
          </p:cNvSpPr>
          <p:nvPr>
            <p:ph type="title"/>
          </p:nvPr>
        </p:nvSpPr>
        <p:spPr/>
        <p:txBody>
          <a:bodyPr/>
          <a:lstStyle/>
          <a:p>
            <a:r>
              <a:rPr lang="en-US" dirty="0"/>
              <a:t>Q-Tip #2</a:t>
            </a:r>
          </a:p>
        </p:txBody>
      </p:sp>
      <p:sp>
        <p:nvSpPr>
          <p:cNvPr id="3" name="Content Placeholder 2">
            <a:extLst>
              <a:ext uri="{FF2B5EF4-FFF2-40B4-BE49-F238E27FC236}">
                <a16:creationId xmlns:a16="http://schemas.microsoft.com/office/drawing/2014/main" id="{302E6446-45D6-4DEC-8C85-A21FF1E7E40C}"/>
              </a:ext>
            </a:extLst>
          </p:cNvPr>
          <p:cNvSpPr>
            <a:spLocks noGrp="1"/>
          </p:cNvSpPr>
          <p:nvPr>
            <p:ph idx="1"/>
          </p:nvPr>
        </p:nvSpPr>
        <p:spPr/>
        <p:txBody>
          <a:bodyPr anchor="ctr">
            <a:normAutofit/>
          </a:bodyPr>
          <a:lstStyle/>
          <a:p>
            <a:pPr marL="0" indent="0" algn="ctr">
              <a:buNone/>
            </a:pPr>
            <a:r>
              <a:rPr lang="en-US" sz="3200" dirty="0"/>
              <a:t>Amy Austin</a:t>
            </a:r>
          </a:p>
          <a:p>
            <a:pPr marL="0" indent="0" algn="ctr">
              <a:buNone/>
            </a:pPr>
            <a:r>
              <a:rPr lang="en-US" sz="3200" dirty="0"/>
              <a:t>Consultant</a:t>
            </a:r>
          </a:p>
          <a:p>
            <a:pPr marL="0" indent="0" algn="ctr">
              <a:buNone/>
            </a:pPr>
            <a:r>
              <a:rPr lang="en-US" sz="3200" dirty="0"/>
              <a:t>STAR Program Review Staff</a:t>
            </a:r>
          </a:p>
          <a:p>
            <a:pPr marL="0" indent="0" algn="ctr">
              <a:buNone/>
            </a:pPr>
            <a:r>
              <a:rPr lang="en-US" sz="3200" dirty="0"/>
              <a:t>Quality Assurance</a:t>
            </a:r>
          </a:p>
        </p:txBody>
      </p:sp>
      <p:sp>
        <p:nvSpPr>
          <p:cNvPr id="4" name="Date Placeholder 3">
            <a:extLst>
              <a:ext uri="{FF2B5EF4-FFF2-40B4-BE49-F238E27FC236}">
                <a16:creationId xmlns:a16="http://schemas.microsoft.com/office/drawing/2014/main" id="{B03CAF49-5416-4D66-9342-B94FA607FF97}"/>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035D0AE4-CB03-45A8-BB93-5DBB2A8718C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1E9898E4-C644-449B-80F5-3DB62646F545}"/>
              </a:ext>
            </a:extLst>
          </p:cNvPr>
          <p:cNvSpPr>
            <a:spLocks noGrp="1"/>
          </p:cNvSpPr>
          <p:nvPr>
            <p:ph type="sldNum" sz="quarter" idx="12"/>
          </p:nvPr>
        </p:nvSpPr>
        <p:spPr/>
        <p:txBody>
          <a:bodyPr/>
          <a:lstStyle/>
          <a:p>
            <a:fld id="{AF430988-647E-4517-B70E-776822506EBB}" type="slidenum">
              <a:rPr lang="en-US" smtClean="0"/>
              <a:t>39</a:t>
            </a:fld>
            <a:endParaRPr lang="en-US" dirty="0"/>
          </a:p>
        </p:txBody>
      </p:sp>
    </p:spTree>
    <p:extLst>
      <p:ext uri="{BB962C8B-B14F-4D97-AF65-F5344CB8AC3E}">
        <p14:creationId xmlns:p14="http://schemas.microsoft.com/office/powerpoint/2010/main" val="181701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9351-F9F2-4AF5-AA1A-018A30CADB7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4D2ADCF-2024-475D-B971-A4C258291570}"/>
              </a:ext>
            </a:extLst>
          </p:cNvPr>
          <p:cNvSpPr>
            <a:spLocks noGrp="1"/>
          </p:cNvSpPr>
          <p:nvPr>
            <p:ph idx="1"/>
          </p:nvPr>
        </p:nvSpPr>
        <p:spPr>
          <a:xfrm>
            <a:off x="838200" y="1806575"/>
            <a:ext cx="10515600" cy="4905375"/>
          </a:xfrm>
        </p:spPr>
        <p:txBody>
          <a:bodyPr>
            <a:normAutofit lnSpcReduction="10000"/>
          </a:bodyPr>
          <a:lstStyle/>
          <a:p>
            <a:r>
              <a:rPr lang="en-US" dirty="0"/>
              <a:t>What’s </a:t>
            </a:r>
            <a:r>
              <a:rPr lang="en-US" i="1" dirty="0"/>
              <a:t>New </a:t>
            </a:r>
            <a:r>
              <a:rPr lang="en-US" dirty="0"/>
              <a:t>in the M21-1</a:t>
            </a:r>
          </a:p>
          <a:p>
            <a:r>
              <a:rPr lang="en-US" dirty="0"/>
              <a:t>MST Updates/Reminders</a:t>
            </a:r>
          </a:p>
          <a:p>
            <a:r>
              <a:rPr lang="en-US" dirty="0"/>
              <a:t>When an RFE Diary is Necessary</a:t>
            </a:r>
          </a:p>
          <a:p>
            <a:r>
              <a:rPr lang="en-US" dirty="0"/>
              <a:t>ALS Claims Part IV: Common Site Visit Findings</a:t>
            </a:r>
          </a:p>
          <a:p>
            <a:r>
              <a:rPr lang="en-US" dirty="0"/>
              <a:t>Common Advisory Review Reminders</a:t>
            </a:r>
          </a:p>
          <a:p>
            <a:r>
              <a:rPr lang="en-US" dirty="0"/>
              <a:t>STAR and QRT Functions</a:t>
            </a:r>
          </a:p>
          <a:p>
            <a:r>
              <a:rPr lang="en-US" dirty="0"/>
              <a:t>Q-Tips: 	</a:t>
            </a:r>
            <a:r>
              <a:rPr lang="en-US" sz="2600" dirty="0"/>
              <a:t>Acceptable Forms of Evidence of Qualifying Active Service</a:t>
            </a:r>
          </a:p>
          <a:p>
            <a:pPr marL="0" indent="0">
              <a:buNone/>
            </a:pPr>
            <a:r>
              <a:rPr lang="en-US" sz="2600" dirty="0"/>
              <a:t>		Final Notification vs. Final Attempt Letter</a:t>
            </a:r>
          </a:p>
          <a:p>
            <a:r>
              <a:rPr lang="en-US" dirty="0"/>
              <a:t>Correspondence Reminders</a:t>
            </a:r>
          </a:p>
          <a:p>
            <a:r>
              <a:rPr lang="en-US" dirty="0"/>
              <a:t>Closing Comments</a:t>
            </a:r>
          </a:p>
          <a:p>
            <a:endParaRPr lang="en-US" dirty="0"/>
          </a:p>
        </p:txBody>
      </p:sp>
      <p:sp>
        <p:nvSpPr>
          <p:cNvPr id="4" name="Date Placeholder 3">
            <a:extLst>
              <a:ext uri="{FF2B5EF4-FFF2-40B4-BE49-F238E27FC236}">
                <a16:creationId xmlns:a16="http://schemas.microsoft.com/office/drawing/2014/main" id="{48AD2CF8-2F29-451D-8BDC-82197EB05978}"/>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A95C5852-8197-467E-AEEF-AC582B0D6B0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CC0A3A6-613D-475D-B98A-207D09C88F8E}"/>
              </a:ext>
            </a:extLst>
          </p:cNvPr>
          <p:cNvSpPr>
            <a:spLocks noGrp="1"/>
          </p:cNvSpPr>
          <p:nvPr>
            <p:ph type="sldNum" sz="quarter" idx="12"/>
          </p:nvPr>
        </p:nvSpPr>
        <p:spPr/>
        <p:txBody>
          <a:bodyPr/>
          <a:lstStyle/>
          <a:p>
            <a:fld id="{AF430988-647E-4517-B70E-776822506EBB}" type="slidenum">
              <a:rPr lang="en-US" smtClean="0"/>
              <a:t>4</a:t>
            </a:fld>
            <a:endParaRPr lang="en-US" dirty="0"/>
          </a:p>
        </p:txBody>
      </p:sp>
    </p:spTree>
    <p:extLst>
      <p:ext uri="{BB962C8B-B14F-4D97-AF65-F5344CB8AC3E}">
        <p14:creationId xmlns:p14="http://schemas.microsoft.com/office/powerpoint/2010/main" val="2224305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713-99EB-41D4-9F53-65A9ADFB06B4}"/>
              </a:ext>
            </a:extLst>
          </p:cNvPr>
          <p:cNvSpPr>
            <a:spLocks noGrp="1"/>
          </p:cNvSpPr>
          <p:nvPr>
            <p:ph type="title"/>
          </p:nvPr>
        </p:nvSpPr>
        <p:spPr/>
        <p:txBody>
          <a:bodyPr/>
          <a:lstStyle/>
          <a:p>
            <a:r>
              <a:rPr lang="en-US" dirty="0"/>
              <a:t>Q-Tip #2: Final Notification Letter</a:t>
            </a:r>
          </a:p>
        </p:txBody>
      </p:sp>
      <p:sp>
        <p:nvSpPr>
          <p:cNvPr id="3" name="Content Placeholder 2">
            <a:extLst>
              <a:ext uri="{FF2B5EF4-FFF2-40B4-BE49-F238E27FC236}">
                <a16:creationId xmlns:a16="http://schemas.microsoft.com/office/drawing/2014/main" id="{36C1E747-1FBB-4D48-B959-FC28A86617A9}"/>
              </a:ext>
            </a:extLst>
          </p:cNvPr>
          <p:cNvSpPr>
            <a:spLocks noGrp="1"/>
          </p:cNvSpPr>
          <p:nvPr>
            <p:ph idx="1"/>
          </p:nvPr>
        </p:nvSpPr>
        <p:spPr>
          <a:xfrm>
            <a:off x="838200" y="1825624"/>
            <a:ext cx="10515600" cy="4530725"/>
          </a:xfrm>
        </p:spPr>
        <p:txBody>
          <a:bodyPr>
            <a:normAutofit fontScale="77500" lnSpcReduction="20000"/>
          </a:bodyPr>
          <a:lstStyle/>
          <a:p>
            <a:r>
              <a:rPr lang="en-US" sz="3100" b="1" u="sng" dirty="0"/>
              <a:t>No</a:t>
            </a:r>
            <a:r>
              <a:rPr lang="en-US" sz="3100" dirty="0"/>
              <a:t> longer final-attempt letter/</a:t>
            </a:r>
            <a:r>
              <a:rPr lang="en-US" sz="3100" b="1" u="sng" dirty="0"/>
              <a:t>Do not </a:t>
            </a:r>
            <a:r>
              <a:rPr lang="en-US" sz="3100" dirty="0"/>
              <a:t>use Final Attempt Letter available in VBMS</a:t>
            </a:r>
          </a:p>
          <a:p>
            <a:r>
              <a:rPr lang="en-US" sz="3100" b="1" u="sng" dirty="0"/>
              <a:t>No</a:t>
            </a:r>
            <a:r>
              <a:rPr lang="en-US" sz="3100" dirty="0"/>
              <a:t> longer a 10 day response period</a:t>
            </a:r>
          </a:p>
          <a:p>
            <a:r>
              <a:rPr lang="en-US" sz="3100" dirty="0"/>
              <a:t>If efforts to obtain records from a Federal entity are unsuccessful, ROs must</a:t>
            </a:r>
          </a:p>
          <a:p>
            <a:pPr lvl="1">
              <a:buFont typeface="Arial" panose="020B0604020202020204" pitchFamily="34" charset="0"/>
              <a:buChar char="•"/>
            </a:pPr>
            <a:r>
              <a:rPr lang="en-US" sz="2900" dirty="0"/>
              <a:t>prepare a final notification letter using </a:t>
            </a:r>
            <a:r>
              <a:rPr lang="en-US" sz="2900" b="1" u="sng" dirty="0"/>
              <a:t>Letter Creator</a:t>
            </a:r>
            <a:r>
              <a:rPr lang="en-US" sz="2900" b="1" dirty="0"/>
              <a:t> </a:t>
            </a:r>
            <a:r>
              <a:rPr lang="en-US" sz="2900" dirty="0"/>
              <a:t>tool, or prepare an equivalent notice using PCGL, and</a:t>
            </a:r>
          </a:p>
          <a:p>
            <a:pPr lvl="1">
              <a:buFont typeface="Arial" panose="020B0604020202020204" pitchFamily="34" charset="0"/>
              <a:buChar char="•"/>
            </a:pPr>
            <a:r>
              <a:rPr lang="en-US" sz="2900" dirty="0"/>
              <a:t>send the letter to the claimant</a:t>
            </a:r>
          </a:p>
          <a:p>
            <a:pPr lvl="1">
              <a:buFont typeface="Arial" panose="020B0604020202020204" pitchFamily="34" charset="0"/>
              <a:buChar char="•"/>
            </a:pPr>
            <a:r>
              <a:rPr lang="en-US" sz="2900" b="1" u="sng" dirty="0"/>
              <a:t>Do not </a:t>
            </a:r>
            <a:r>
              <a:rPr lang="en-US" sz="2900" dirty="0"/>
              <a:t>add a tracked item to control</a:t>
            </a:r>
          </a:p>
          <a:p>
            <a:r>
              <a:rPr lang="en-US" sz="3100" b="1" i="1" dirty="0"/>
              <a:t>Exceptions</a:t>
            </a:r>
            <a:r>
              <a:rPr lang="en-US" sz="3100" b="1" dirty="0"/>
              <a:t>: </a:t>
            </a:r>
            <a:r>
              <a:rPr lang="en-US" sz="3100" dirty="0"/>
              <a:t>If the unavailable Federal records are</a:t>
            </a:r>
          </a:p>
          <a:p>
            <a:pPr lvl="1">
              <a:buFont typeface="Arial" panose="020B0604020202020204" pitchFamily="34" charset="0"/>
              <a:buChar char="•"/>
            </a:pPr>
            <a:r>
              <a:rPr lang="en-US" sz="2800" dirty="0"/>
              <a:t>STRs, first attempt to locate the records in JLV</a:t>
            </a:r>
          </a:p>
          <a:p>
            <a:pPr lvl="1">
              <a:buFont typeface="Arial" panose="020B0604020202020204" pitchFamily="34" charset="0"/>
              <a:buChar char="•"/>
            </a:pPr>
            <a:r>
              <a:rPr lang="en-US" sz="2800" dirty="0"/>
              <a:t>VAMC or VR&amp;E records</a:t>
            </a:r>
          </a:p>
          <a:p>
            <a:pPr lvl="1">
              <a:buFont typeface="Arial" panose="020B0604020202020204" pitchFamily="34" charset="0"/>
              <a:buChar char="•"/>
            </a:pPr>
            <a:r>
              <a:rPr lang="en-US" sz="2800" dirty="0"/>
              <a:t>Fire-related records and the Veteran fails to provide enough information to reconstruct the records via PIES</a:t>
            </a:r>
          </a:p>
          <a:p>
            <a:pPr marL="0" indent="0">
              <a:buNone/>
            </a:pPr>
            <a:endParaRPr lang="en-US" sz="2200" dirty="0">
              <a:solidFill>
                <a:srgbClr val="FF0000"/>
              </a:solidFill>
            </a:endParaRPr>
          </a:p>
          <a:p>
            <a:pPr>
              <a:buFont typeface="Wingdings" panose="05000000000000000000" pitchFamily="2" charset="2"/>
              <a:buChar char="v"/>
            </a:pPr>
            <a:r>
              <a:rPr lang="en-US" sz="2600" dirty="0">
                <a:solidFill>
                  <a:srgbClr val="FF0000"/>
                </a:solidFill>
              </a:rPr>
              <a:t>M21-1 III.iii.1.C.1.e and Letter Creator User Guide; M21-1 III.iii.1.B.2.g</a:t>
            </a:r>
            <a:endParaRPr lang="en-US" sz="2600" dirty="0"/>
          </a:p>
        </p:txBody>
      </p:sp>
      <p:sp>
        <p:nvSpPr>
          <p:cNvPr id="4" name="Date Placeholder 3">
            <a:extLst>
              <a:ext uri="{FF2B5EF4-FFF2-40B4-BE49-F238E27FC236}">
                <a16:creationId xmlns:a16="http://schemas.microsoft.com/office/drawing/2014/main" id="{6652DF57-9817-4423-BA26-00E1FE9EF19F}"/>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E4B71D69-2FDE-4A7F-9372-FCA4AEB72CB8}"/>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D080216-0B30-455F-97BF-B15150F117EB}"/>
              </a:ext>
            </a:extLst>
          </p:cNvPr>
          <p:cNvSpPr>
            <a:spLocks noGrp="1"/>
          </p:cNvSpPr>
          <p:nvPr>
            <p:ph type="sldNum" sz="quarter" idx="12"/>
          </p:nvPr>
        </p:nvSpPr>
        <p:spPr/>
        <p:txBody>
          <a:bodyPr/>
          <a:lstStyle/>
          <a:p>
            <a:fld id="{AF430988-647E-4517-B70E-776822506EBB}" type="slidenum">
              <a:rPr lang="en-US" smtClean="0"/>
              <a:pPr/>
              <a:t>40</a:t>
            </a:fld>
            <a:endParaRPr lang="en-US" dirty="0"/>
          </a:p>
        </p:txBody>
      </p:sp>
    </p:spTree>
    <p:extLst>
      <p:ext uri="{BB962C8B-B14F-4D97-AF65-F5344CB8AC3E}">
        <p14:creationId xmlns:p14="http://schemas.microsoft.com/office/powerpoint/2010/main" val="209505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713-99EB-41D4-9F53-65A9ADFB06B4}"/>
              </a:ext>
            </a:extLst>
          </p:cNvPr>
          <p:cNvSpPr>
            <a:spLocks noGrp="1"/>
          </p:cNvSpPr>
          <p:nvPr>
            <p:ph type="title"/>
          </p:nvPr>
        </p:nvSpPr>
        <p:spPr/>
        <p:txBody>
          <a:bodyPr/>
          <a:lstStyle/>
          <a:p>
            <a:r>
              <a:rPr lang="en-US" dirty="0"/>
              <a:t>Q-Tip #2: Final Notification Letter</a:t>
            </a:r>
          </a:p>
        </p:txBody>
      </p:sp>
      <p:sp>
        <p:nvSpPr>
          <p:cNvPr id="4" name="Date Placeholder 3">
            <a:extLst>
              <a:ext uri="{FF2B5EF4-FFF2-40B4-BE49-F238E27FC236}">
                <a16:creationId xmlns:a16="http://schemas.microsoft.com/office/drawing/2014/main" id="{6652DF57-9817-4423-BA26-00E1FE9EF19F}"/>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E4B71D69-2FDE-4A7F-9372-FCA4AEB72CB8}"/>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D080216-0B30-455F-97BF-B15150F117EB}"/>
              </a:ext>
            </a:extLst>
          </p:cNvPr>
          <p:cNvSpPr>
            <a:spLocks noGrp="1"/>
          </p:cNvSpPr>
          <p:nvPr>
            <p:ph type="sldNum" sz="quarter" idx="12"/>
          </p:nvPr>
        </p:nvSpPr>
        <p:spPr/>
        <p:txBody>
          <a:bodyPr/>
          <a:lstStyle/>
          <a:p>
            <a:fld id="{AF430988-647E-4517-B70E-776822506EBB}" type="slidenum">
              <a:rPr lang="en-US" smtClean="0"/>
              <a:pPr/>
              <a:t>41</a:t>
            </a:fld>
            <a:endParaRPr lang="en-US" dirty="0"/>
          </a:p>
        </p:txBody>
      </p:sp>
      <p:pic>
        <p:nvPicPr>
          <p:cNvPr id="7" name="Content Placeholder 6">
            <a:extLst>
              <a:ext uri="{FF2B5EF4-FFF2-40B4-BE49-F238E27FC236}">
                <a16:creationId xmlns:a16="http://schemas.microsoft.com/office/drawing/2014/main" id="{C02F6502-EEE1-4A6D-8C8E-C0ACCABDD364}"/>
              </a:ext>
            </a:extLst>
          </p:cNvPr>
          <p:cNvPicPr>
            <a:picLocks noGrp="1" noChangeAspect="1"/>
          </p:cNvPicPr>
          <p:nvPr>
            <p:ph idx="1"/>
          </p:nvPr>
        </p:nvPicPr>
        <p:blipFill>
          <a:blip r:embed="rId2"/>
          <a:stretch>
            <a:fillRect/>
          </a:stretch>
        </p:blipFill>
        <p:spPr>
          <a:xfrm>
            <a:off x="2106386" y="1825625"/>
            <a:ext cx="9247413" cy="4351338"/>
          </a:xfrm>
          <a:prstGeom prst="rect">
            <a:avLst/>
          </a:prstGeom>
        </p:spPr>
      </p:pic>
      <p:sp>
        <p:nvSpPr>
          <p:cNvPr id="8" name="Rectangle 7">
            <a:extLst>
              <a:ext uri="{FF2B5EF4-FFF2-40B4-BE49-F238E27FC236}">
                <a16:creationId xmlns:a16="http://schemas.microsoft.com/office/drawing/2014/main" id="{2E1E70E9-0707-47D7-B55C-1DCABBDEBCD5}"/>
              </a:ext>
            </a:extLst>
          </p:cNvPr>
          <p:cNvSpPr/>
          <p:nvPr/>
        </p:nvSpPr>
        <p:spPr>
          <a:xfrm>
            <a:off x="2106386" y="2106707"/>
            <a:ext cx="3564356" cy="2420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472A382-B864-415B-AF8A-B9AA599782F4}"/>
              </a:ext>
            </a:extLst>
          </p:cNvPr>
          <p:cNvSpPr/>
          <p:nvPr/>
        </p:nvSpPr>
        <p:spPr>
          <a:xfrm>
            <a:off x="1519518" y="3378060"/>
            <a:ext cx="860611" cy="430306"/>
          </a:xfrm>
          <a:prstGeom prst="right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250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2664-1C51-456C-8D90-12EB8A59F216}"/>
              </a:ext>
            </a:extLst>
          </p:cNvPr>
          <p:cNvSpPr>
            <a:spLocks noGrp="1"/>
          </p:cNvSpPr>
          <p:nvPr>
            <p:ph type="title"/>
          </p:nvPr>
        </p:nvSpPr>
        <p:spPr/>
        <p:txBody>
          <a:bodyPr/>
          <a:lstStyle/>
          <a:p>
            <a:r>
              <a:rPr lang="en-US" dirty="0"/>
              <a:t>Correspondence Reminders</a:t>
            </a:r>
          </a:p>
        </p:txBody>
      </p:sp>
      <p:sp>
        <p:nvSpPr>
          <p:cNvPr id="3" name="Content Placeholder 2">
            <a:extLst>
              <a:ext uri="{FF2B5EF4-FFF2-40B4-BE49-F238E27FC236}">
                <a16:creationId xmlns:a16="http://schemas.microsoft.com/office/drawing/2014/main" id="{331B1384-FDF7-4CF2-9E96-45CC017FE2B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200" dirty="0"/>
              <a:t>Devin Johnston</a:t>
            </a:r>
          </a:p>
          <a:p>
            <a:pPr marL="0" indent="0" algn="ctr">
              <a:buNone/>
            </a:pPr>
            <a:r>
              <a:rPr lang="en-US" sz="3200" dirty="0"/>
              <a:t>Program Analyst</a:t>
            </a:r>
          </a:p>
          <a:p>
            <a:pPr marL="0" indent="0" algn="ctr">
              <a:buNone/>
            </a:pPr>
            <a:r>
              <a:rPr lang="en-US" sz="3200" dirty="0"/>
              <a:t>Outbound Services &amp; Standardization</a:t>
            </a:r>
          </a:p>
          <a:p>
            <a:pPr marL="0" indent="0" algn="ctr">
              <a:buNone/>
            </a:pPr>
            <a:r>
              <a:rPr lang="en-US" sz="3200" dirty="0"/>
              <a:t>Office of Business Process Integration (OBPI)</a:t>
            </a:r>
          </a:p>
        </p:txBody>
      </p:sp>
      <p:sp>
        <p:nvSpPr>
          <p:cNvPr id="4" name="Date Placeholder 3">
            <a:extLst>
              <a:ext uri="{FF2B5EF4-FFF2-40B4-BE49-F238E27FC236}">
                <a16:creationId xmlns:a16="http://schemas.microsoft.com/office/drawing/2014/main" id="{EDE00CCF-B22E-469E-81A0-FF61F8BB2753}"/>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AB0AD080-EA57-459C-86D2-14D9E486062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18DB1FF-03DB-41A0-8526-314E423DE2F5}"/>
              </a:ext>
            </a:extLst>
          </p:cNvPr>
          <p:cNvSpPr>
            <a:spLocks noGrp="1"/>
          </p:cNvSpPr>
          <p:nvPr>
            <p:ph type="sldNum" sz="quarter" idx="12"/>
          </p:nvPr>
        </p:nvSpPr>
        <p:spPr/>
        <p:txBody>
          <a:bodyPr/>
          <a:lstStyle/>
          <a:p>
            <a:fld id="{AF430988-647E-4517-B70E-776822506EBB}" type="slidenum">
              <a:rPr lang="en-US" smtClean="0"/>
              <a:t>42</a:t>
            </a:fld>
            <a:endParaRPr lang="en-US" dirty="0"/>
          </a:p>
        </p:txBody>
      </p:sp>
    </p:spTree>
    <p:extLst>
      <p:ext uri="{BB962C8B-B14F-4D97-AF65-F5344CB8AC3E}">
        <p14:creationId xmlns:p14="http://schemas.microsoft.com/office/powerpoint/2010/main" val="3635457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lstStyle/>
          <a:p>
            <a:r>
              <a:rPr lang="en-US" dirty="0"/>
              <a:t>Centralized Printing Reminders</a:t>
            </a:r>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a:xfrm>
            <a:off x="169076" y="1972940"/>
            <a:ext cx="3285547" cy="4028164"/>
          </a:xfrm>
        </p:spPr>
        <p:txBody>
          <a:bodyPr>
            <a:normAutofit/>
          </a:bodyPr>
          <a:lstStyle/>
          <a:p>
            <a:pPr marL="0" indent="0" algn="ctr">
              <a:buNone/>
            </a:pPr>
            <a:r>
              <a:rPr lang="en-US" b="1" dirty="0">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DO NOT  </a:t>
            </a:r>
            <a:r>
              <a:rPr lang="en-US" dirty="0"/>
              <a:t>add Fillable PDF Forms</a:t>
            </a:r>
          </a:p>
          <a:p>
            <a:pPr marL="0" indent="0" algn="ctr">
              <a:buNone/>
            </a:pPr>
            <a:endParaRPr lang="en-US" dirty="0"/>
          </a:p>
          <a:p>
            <a:pPr marL="0" indent="0" algn="ctr">
              <a:buNone/>
            </a:pPr>
            <a:r>
              <a:rPr lang="en-US" b="1" dirty="0">
                <a:effectLst>
                  <a:outerShdw blurRad="38100" dist="38100" dir="2700000" algn="tl">
                    <a:srgbClr val="000000">
                      <a:alpha val="43137"/>
                    </a:srgbClr>
                  </a:outerShdw>
                </a:effectLst>
              </a:rPr>
              <a:t>They print blank </a:t>
            </a:r>
            <a:endParaRPr lang="en-US" dirty="0"/>
          </a:p>
          <a:p>
            <a:endParaRPr lang="en-US" dirty="0"/>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43</a:t>
            </a:fld>
            <a:endParaRPr lang="en-US" dirty="0"/>
          </a:p>
        </p:txBody>
      </p:sp>
      <p:pic>
        <p:nvPicPr>
          <p:cNvPr id="7" name="Picture 6">
            <a:extLst>
              <a:ext uri="{FF2B5EF4-FFF2-40B4-BE49-F238E27FC236}">
                <a16:creationId xmlns:a16="http://schemas.microsoft.com/office/drawing/2014/main" id="{EAEA7264-0FEA-4BDC-9B59-773BBBC9490E}"/>
              </a:ext>
            </a:extLst>
          </p:cNvPr>
          <p:cNvPicPr>
            <a:picLocks noChangeAspect="1"/>
          </p:cNvPicPr>
          <p:nvPr/>
        </p:nvPicPr>
        <p:blipFill rotWithShape="1">
          <a:blip r:embed="rId2"/>
          <a:srcRect t="10283" r="59482" b="13559"/>
          <a:stretch/>
        </p:blipFill>
        <p:spPr>
          <a:xfrm>
            <a:off x="3532682" y="1972940"/>
            <a:ext cx="8412183" cy="4028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0250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lstStyle/>
          <a:p>
            <a:r>
              <a:rPr lang="en-US" dirty="0"/>
              <a:t>Centralized Printing Reminders</a:t>
            </a:r>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a:xfrm>
            <a:off x="169076" y="2007268"/>
            <a:ext cx="3285547" cy="4032504"/>
          </a:xfrm>
        </p:spPr>
        <p:txBody>
          <a:bodyPr>
            <a:normAutofit/>
          </a:bodyPr>
          <a:lstStyle/>
          <a:p>
            <a:pPr marL="0" indent="0" algn="ctr">
              <a:buNone/>
            </a:pPr>
            <a:r>
              <a:rPr lang="en-US" b="1" dirty="0">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DO NOT  </a:t>
            </a:r>
            <a:r>
              <a:rPr lang="en-US" dirty="0"/>
              <a:t>use Adobe Portfolio</a:t>
            </a:r>
          </a:p>
          <a:p>
            <a:pPr marL="0" indent="0" algn="ctr">
              <a:buNone/>
            </a:pPr>
            <a:endParaRPr lang="en-US" dirty="0"/>
          </a:p>
          <a:p>
            <a:pPr marL="0" indent="0" algn="ctr">
              <a:buNone/>
            </a:pPr>
            <a:r>
              <a:rPr lang="en-US" b="1" dirty="0">
                <a:effectLst>
                  <a:outerShdw blurRad="38100" dist="38100" dir="2700000" algn="tl">
                    <a:srgbClr val="000000">
                      <a:alpha val="43137"/>
                    </a:srgbClr>
                  </a:outerShdw>
                </a:effectLst>
              </a:rPr>
              <a:t>The letter does not print; this is all that is sent to print</a:t>
            </a:r>
            <a:endParaRPr lang="en-US" dirty="0"/>
          </a:p>
          <a:p>
            <a:endParaRPr lang="en-US" dirty="0"/>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44</a:t>
            </a:fld>
            <a:endParaRPr lang="en-US" dirty="0"/>
          </a:p>
        </p:txBody>
      </p:sp>
      <p:pic>
        <p:nvPicPr>
          <p:cNvPr id="8" name="Picture 7">
            <a:extLst>
              <a:ext uri="{FF2B5EF4-FFF2-40B4-BE49-F238E27FC236}">
                <a16:creationId xmlns:a16="http://schemas.microsoft.com/office/drawing/2014/main" id="{8F82BA2D-F898-48F2-B4F0-5EB528C6F5CF}"/>
              </a:ext>
            </a:extLst>
          </p:cNvPr>
          <p:cNvPicPr>
            <a:picLocks noChangeAspect="1"/>
          </p:cNvPicPr>
          <p:nvPr/>
        </p:nvPicPr>
        <p:blipFill rotWithShape="1">
          <a:blip r:embed="rId2"/>
          <a:srcRect t="4280" r="59432" b="14538"/>
          <a:stretch/>
        </p:blipFill>
        <p:spPr>
          <a:xfrm>
            <a:off x="3581400" y="2007267"/>
            <a:ext cx="7909912" cy="4032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7426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64F5-3F84-43C9-97B8-BF7F2108BE6B}"/>
              </a:ext>
            </a:extLst>
          </p:cNvPr>
          <p:cNvSpPr>
            <a:spLocks noGrp="1"/>
          </p:cNvSpPr>
          <p:nvPr>
            <p:ph type="title"/>
          </p:nvPr>
        </p:nvSpPr>
        <p:spPr/>
        <p:txBody>
          <a:bodyPr/>
          <a:lstStyle/>
          <a:p>
            <a:r>
              <a:rPr lang="en-US" dirty="0"/>
              <a:t>Best Practices for Combining Files</a:t>
            </a:r>
          </a:p>
        </p:txBody>
      </p:sp>
      <p:sp>
        <p:nvSpPr>
          <p:cNvPr id="4" name="Date Placeholder 3">
            <a:extLst>
              <a:ext uri="{FF2B5EF4-FFF2-40B4-BE49-F238E27FC236}">
                <a16:creationId xmlns:a16="http://schemas.microsoft.com/office/drawing/2014/main" id="{824F14A7-F480-4328-9480-F4B558FA9507}"/>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AD14C77F-CD86-45E5-92F4-6CE870E1AC6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226B2E1-9BDA-4973-8A15-E08F59937D03}"/>
              </a:ext>
            </a:extLst>
          </p:cNvPr>
          <p:cNvSpPr>
            <a:spLocks noGrp="1"/>
          </p:cNvSpPr>
          <p:nvPr>
            <p:ph type="sldNum" sz="quarter" idx="12"/>
          </p:nvPr>
        </p:nvSpPr>
        <p:spPr/>
        <p:txBody>
          <a:bodyPr/>
          <a:lstStyle/>
          <a:p>
            <a:fld id="{AF430988-647E-4517-B70E-776822506EBB}" type="slidenum">
              <a:rPr lang="en-US" smtClean="0"/>
              <a:pPr/>
              <a:t>45</a:t>
            </a:fld>
            <a:endParaRPr lang="en-US" dirty="0"/>
          </a:p>
        </p:txBody>
      </p:sp>
      <p:pic>
        <p:nvPicPr>
          <p:cNvPr id="8" name="Picture 7">
            <a:extLst>
              <a:ext uri="{FF2B5EF4-FFF2-40B4-BE49-F238E27FC236}">
                <a16:creationId xmlns:a16="http://schemas.microsoft.com/office/drawing/2014/main" id="{7C405696-8832-40AD-A0B8-E8B462EE030A}"/>
              </a:ext>
            </a:extLst>
          </p:cNvPr>
          <p:cNvPicPr>
            <a:picLocks noChangeAspect="1"/>
          </p:cNvPicPr>
          <p:nvPr/>
        </p:nvPicPr>
        <p:blipFill rotWithShape="1">
          <a:blip r:embed="rId2"/>
          <a:srcRect r="76681" b="85094"/>
          <a:stretch/>
        </p:blipFill>
        <p:spPr>
          <a:xfrm>
            <a:off x="1524000" y="1939895"/>
            <a:ext cx="9144000" cy="148910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183CE99-8699-4E03-ADF6-740095C99B35}"/>
              </a:ext>
            </a:extLst>
          </p:cNvPr>
          <p:cNvPicPr>
            <a:picLocks noChangeAspect="1"/>
          </p:cNvPicPr>
          <p:nvPr/>
        </p:nvPicPr>
        <p:blipFill rotWithShape="1">
          <a:blip r:embed="rId3"/>
          <a:srcRect l="12960" t="18245" r="75364" b="34918"/>
          <a:stretch/>
        </p:blipFill>
        <p:spPr>
          <a:xfrm>
            <a:off x="7201599" y="3514886"/>
            <a:ext cx="2684189" cy="2743200"/>
          </a:xfrm>
          <a:prstGeom prst="rect">
            <a:avLst/>
          </a:prstGeom>
          <a:ln>
            <a:noFill/>
          </a:ln>
          <a:effectLst>
            <a:outerShdw blurRad="292100" dist="139700" dir="2700000" algn="tl" rotWithShape="0">
              <a:srgbClr val="333333">
                <a:alpha val="65000"/>
              </a:srgbClr>
            </a:outerShdw>
          </a:effectLst>
        </p:spPr>
      </p:pic>
      <p:sp>
        <p:nvSpPr>
          <p:cNvPr id="10" name="&quot;Not Allowed&quot; Symbol 9">
            <a:extLst>
              <a:ext uri="{FF2B5EF4-FFF2-40B4-BE49-F238E27FC236}">
                <a16:creationId xmlns:a16="http://schemas.microsoft.com/office/drawing/2014/main" id="{9C705284-302B-484A-A534-AF59A8419AF1}"/>
              </a:ext>
            </a:extLst>
          </p:cNvPr>
          <p:cNvSpPr/>
          <p:nvPr/>
        </p:nvSpPr>
        <p:spPr>
          <a:xfrm>
            <a:off x="8214731" y="4422708"/>
            <a:ext cx="1014761" cy="874121"/>
          </a:xfrm>
          <a:prstGeom prst="noSmoking">
            <a:avLst>
              <a:gd name="adj" fmla="val 471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CA74FB35-4933-48B6-9760-B123B4DA95E4}"/>
              </a:ext>
            </a:extLst>
          </p:cNvPr>
          <p:cNvSpPr/>
          <p:nvPr/>
        </p:nvSpPr>
        <p:spPr>
          <a:xfrm>
            <a:off x="6663187" y="2684447"/>
            <a:ext cx="1209935" cy="492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A8E4180-9296-41E9-B7C2-A6948AF73F66}"/>
              </a:ext>
            </a:extLst>
          </p:cNvPr>
          <p:cNvPicPr>
            <a:picLocks noChangeAspect="1"/>
          </p:cNvPicPr>
          <p:nvPr/>
        </p:nvPicPr>
        <p:blipFill rotWithShape="1">
          <a:blip r:embed="rId4"/>
          <a:srcRect l="10335" t="16722" r="79208" b="56447"/>
          <a:stretch/>
        </p:blipFill>
        <p:spPr>
          <a:xfrm>
            <a:off x="2106386" y="3514886"/>
            <a:ext cx="4196713"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1614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713-99EB-41D4-9F53-65A9ADFB06B4}"/>
              </a:ext>
            </a:extLst>
          </p:cNvPr>
          <p:cNvSpPr>
            <a:spLocks noGrp="1"/>
          </p:cNvSpPr>
          <p:nvPr>
            <p:ph type="title"/>
          </p:nvPr>
        </p:nvSpPr>
        <p:spPr/>
        <p:txBody>
          <a:bodyPr/>
          <a:lstStyle/>
          <a:p>
            <a:r>
              <a:rPr lang="en-US" dirty="0"/>
              <a:t>Best Practices for Combining Files</a:t>
            </a:r>
          </a:p>
        </p:txBody>
      </p:sp>
      <p:sp>
        <p:nvSpPr>
          <p:cNvPr id="3" name="Content Placeholder 2">
            <a:extLst>
              <a:ext uri="{FF2B5EF4-FFF2-40B4-BE49-F238E27FC236}">
                <a16:creationId xmlns:a16="http://schemas.microsoft.com/office/drawing/2014/main" id="{36C1E747-1FBB-4D48-B959-FC28A86617A9}"/>
              </a:ext>
            </a:extLst>
          </p:cNvPr>
          <p:cNvSpPr>
            <a:spLocks noGrp="1"/>
          </p:cNvSpPr>
          <p:nvPr>
            <p:ph idx="1"/>
          </p:nvPr>
        </p:nvSpPr>
        <p:spPr/>
        <p:txBody>
          <a:bodyPr>
            <a:normAutofit/>
          </a:bodyPr>
          <a:lstStyle/>
          <a:p>
            <a:pPr marL="0" indent="0" algn="ctr">
              <a:buNone/>
            </a:pPr>
            <a:r>
              <a:rPr lang="en-US" sz="4000" dirty="0"/>
              <a:t>Do not use “Combine Files” use “Organize Pages”</a:t>
            </a:r>
          </a:p>
        </p:txBody>
      </p:sp>
      <p:sp>
        <p:nvSpPr>
          <p:cNvPr id="4" name="Date Placeholder 3">
            <a:extLst>
              <a:ext uri="{FF2B5EF4-FFF2-40B4-BE49-F238E27FC236}">
                <a16:creationId xmlns:a16="http://schemas.microsoft.com/office/drawing/2014/main" id="{6652DF57-9817-4423-BA26-00E1FE9EF19F}"/>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E4B71D69-2FDE-4A7F-9372-FCA4AEB72CB8}"/>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D080216-0B30-455F-97BF-B15150F117EB}"/>
              </a:ext>
            </a:extLst>
          </p:cNvPr>
          <p:cNvSpPr>
            <a:spLocks noGrp="1"/>
          </p:cNvSpPr>
          <p:nvPr>
            <p:ph type="sldNum" sz="quarter" idx="12"/>
          </p:nvPr>
        </p:nvSpPr>
        <p:spPr/>
        <p:txBody>
          <a:bodyPr/>
          <a:lstStyle/>
          <a:p>
            <a:fld id="{AF430988-647E-4517-B70E-776822506EBB}" type="slidenum">
              <a:rPr lang="en-US" smtClean="0"/>
              <a:pPr/>
              <a:t>46</a:t>
            </a:fld>
            <a:endParaRPr lang="en-US" dirty="0"/>
          </a:p>
        </p:txBody>
      </p:sp>
      <p:pic>
        <p:nvPicPr>
          <p:cNvPr id="8" name="Picture 7">
            <a:extLst>
              <a:ext uri="{FF2B5EF4-FFF2-40B4-BE49-F238E27FC236}">
                <a16:creationId xmlns:a16="http://schemas.microsoft.com/office/drawing/2014/main" id="{E2B650E5-560C-4CDD-A33A-B2672785A560}"/>
              </a:ext>
            </a:extLst>
          </p:cNvPr>
          <p:cNvPicPr>
            <a:picLocks noChangeAspect="1"/>
          </p:cNvPicPr>
          <p:nvPr/>
        </p:nvPicPr>
        <p:blipFill rotWithShape="1">
          <a:blip r:embed="rId2"/>
          <a:srcRect l="37282" t="9072" r="59443" b="74629"/>
          <a:stretch/>
        </p:blipFill>
        <p:spPr bwMode="auto">
          <a:xfrm>
            <a:off x="2364599" y="2859664"/>
            <a:ext cx="2048211" cy="259758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80D23040-AB58-4009-922A-DD7EE7191414}"/>
              </a:ext>
            </a:extLst>
          </p:cNvPr>
          <p:cNvPicPr>
            <a:picLocks noChangeAspect="1"/>
          </p:cNvPicPr>
          <p:nvPr/>
        </p:nvPicPr>
        <p:blipFill rotWithShape="1">
          <a:blip r:embed="rId3"/>
          <a:srcRect l="37026" t="20581" r="59486" b="63794"/>
          <a:stretch/>
        </p:blipFill>
        <p:spPr>
          <a:xfrm>
            <a:off x="7777185" y="2859664"/>
            <a:ext cx="2276437" cy="2596896"/>
          </a:xfrm>
          <a:prstGeom prst="rect">
            <a:avLst/>
          </a:prstGeom>
          <a:ln>
            <a:noFill/>
          </a:ln>
          <a:effectLst>
            <a:outerShdw blurRad="292100" dist="139700" dir="2700000" algn="tl" rotWithShape="0">
              <a:srgbClr val="333333">
                <a:alpha val="65000"/>
              </a:srgbClr>
            </a:outerShdw>
          </a:effectLst>
        </p:spPr>
      </p:pic>
      <p:sp>
        <p:nvSpPr>
          <p:cNvPr id="10" name="&quot;Not Allowed&quot; Symbol 9">
            <a:extLst>
              <a:ext uri="{FF2B5EF4-FFF2-40B4-BE49-F238E27FC236}">
                <a16:creationId xmlns:a16="http://schemas.microsoft.com/office/drawing/2014/main" id="{CF78EC35-2FED-4421-8279-998A00007D5C}"/>
              </a:ext>
            </a:extLst>
          </p:cNvPr>
          <p:cNvSpPr/>
          <p:nvPr/>
        </p:nvSpPr>
        <p:spPr>
          <a:xfrm>
            <a:off x="1972128" y="2859664"/>
            <a:ext cx="3034145" cy="2749837"/>
          </a:xfrm>
          <a:prstGeom prst="noSmoking">
            <a:avLst>
              <a:gd name="adj" fmla="val 471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11" name="Explosion: 8 Points 10">
            <a:extLst>
              <a:ext uri="{FF2B5EF4-FFF2-40B4-BE49-F238E27FC236}">
                <a16:creationId xmlns:a16="http://schemas.microsoft.com/office/drawing/2014/main" id="{7884DDF5-8A2D-483E-A9B6-8AEAC419AD26}"/>
              </a:ext>
            </a:extLst>
          </p:cNvPr>
          <p:cNvSpPr/>
          <p:nvPr/>
        </p:nvSpPr>
        <p:spPr>
          <a:xfrm>
            <a:off x="7063809" y="2572036"/>
            <a:ext cx="3796145" cy="3771936"/>
          </a:xfrm>
          <a:prstGeom prst="irregularSeal1">
            <a:avLst/>
          </a:prstGeom>
          <a:noFill/>
          <a:ln w="762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3597693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20E4-54B6-435A-AA4E-A2154218AE18}"/>
              </a:ext>
            </a:extLst>
          </p:cNvPr>
          <p:cNvSpPr>
            <a:spLocks noGrp="1"/>
          </p:cNvSpPr>
          <p:nvPr>
            <p:ph type="title"/>
          </p:nvPr>
        </p:nvSpPr>
        <p:spPr/>
        <p:txBody>
          <a:bodyPr/>
          <a:lstStyle/>
          <a:p>
            <a:r>
              <a:rPr lang="en-US" dirty="0"/>
              <a:t>Best Practices for Combining Files</a:t>
            </a:r>
          </a:p>
        </p:txBody>
      </p:sp>
      <p:sp>
        <p:nvSpPr>
          <p:cNvPr id="3" name="Content Placeholder 2">
            <a:extLst>
              <a:ext uri="{FF2B5EF4-FFF2-40B4-BE49-F238E27FC236}">
                <a16:creationId xmlns:a16="http://schemas.microsoft.com/office/drawing/2014/main" id="{77B65B8F-8B88-4373-ADB9-51AAEA013EC0}"/>
              </a:ext>
            </a:extLst>
          </p:cNvPr>
          <p:cNvSpPr>
            <a:spLocks noGrp="1"/>
          </p:cNvSpPr>
          <p:nvPr>
            <p:ph idx="1"/>
          </p:nvPr>
        </p:nvSpPr>
        <p:spPr>
          <a:xfrm>
            <a:off x="370703" y="1825625"/>
            <a:ext cx="11483546" cy="4351338"/>
          </a:xfrm>
        </p:spPr>
        <p:txBody>
          <a:bodyPr>
            <a:normAutofit/>
          </a:bodyPr>
          <a:lstStyle/>
          <a:p>
            <a:pPr marL="0" indent="0" algn="ctr">
              <a:buNone/>
            </a:pPr>
            <a:r>
              <a:rPr lang="en-US" sz="4000" dirty="0"/>
              <a:t>Do not use the paperclip to attach files within the PDF</a:t>
            </a:r>
          </a:p>
        </p:txBody>
      </p:sp>
      <p:sp>
        <p:nvSpPr>
          <p:cNvPr id="4" name="Date Placeholder 3">
            <a:extLst>
              <a:ext uri="{FF2B5EF4-FFF2-40B4-BE49-F238E27FC236}">
                <a16:creationId xmlns:a16="http://schemas.microsoft.com/office/drawing/2014/main" id="{35095DD7-B4EE-425A-9B5D-AF560D2E4F42}"/>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69CC8CF8-72DA-4B6F-854D-B412ABC1B0A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88EDB8B-E6D6-4514-BD35-52BB82C5DDD0}"/>
              </a:ext>
            </a:extLst>
          </p:cNvPr>
          <p:cNvSpPr>
            <a:spLocks noGrp="1"/>
          </p:cNvSpPr>
          <p:nvPr>
            <p:ph type="sldNum" sz="quarter" idx="12"/>
          </p:nvPr>
        </p:nvSpPr>
        <p:spPr/>
        <p:txBody>
          <a:bodyPr/>
          <a:lstStyle/>
          <a:p>
            <a:fld id="{AF430988-647E-4517-B70E-776822506EBB}" type="slidenum">
              <a:rPr lang="en-US" smtClean="0"/>
              <a:pPr/>
              <a:t>47</a:t>
            </a:fld>
            <a:endParaRPr lang="en-US" dirty="0"/>
          </a:p>
        </p:txBody>
      </p:sp>
      <p:pic>
        <p:nvPicPr>
          <p:cNvPr id="7" name="Picture 6">
            <a:extLst>
              <a:ext uri="{FF2B5EF4-FFF2-40B4-BE49-F238E27FC236}">
                <a16:creationId xmlns:a16="http://schemas.microsoft.com/office/drawing/2014/main" id="{2B68487C-E593-466A-A485-F30718FDC30F}"/>
              </a:ext>
            </a:extLst>
          </p:cNvPr>
          <p:cNvPicPr>
            <a:picLocks noChangeAspect="1"/>
          </p:cNvPicPr>
          <p:nvPr/>
        </p:nvPicPr>
        <p:blipFill rotWithShape="1">
          <a:blip r:embed="rId2"/>
          <a:srcRect r="93413" b="74311"/>
          <a:stretch/>
        </p:blipFill>
        <p:spPr>
          <a:xfrm>
            <a:off x="4578927" y="2997480"/>
            <a:ext cx="3034145" cy="3014679"/>
          </a:xfrm>
          <a:prstGeom prst="rect">
            <a:avLst/>
          </a:prstGeom>
          <a:ln>
            <a:noFill/>
          </a:ln>
          <a:effectLst>
            <a:outerShdw blurRad="292100" dist="139700" dir="2700000" algn="tl" rotWithShape="0">
              <a:srgbClr val="333333">
                <a:alpha val="65000"/>
              </a:srgbClr>
            </a:outerShdw>
          </a:effectLst>
        </p:spPr>
      </p:pic>
      <p:sp>
        <p:nvSpPr>
          <p:cNvPr id="8" name="&quot;Not Allowed&quot; Symbol 7">
            <a:extLst>
              <a:ext uri="{FF2B5EF4-FFF2-40B4-BE49-F238E27FC236}">
                <a16:creationId xmlns:a16="http://schemas.microsoft.com/office/drawing/2014/main" id="{300B0528-E0C6-4F75-BE37-09159493113C}"/>
              </a:ext>
            </a:extLst>
          </p:cNvPr>
          <p:cNvSpPr/>
          <p:nvPr/>
        </p:nvSpPr>
        <p:spPr>
          <a:xfrm>
            <a:off x="4232570" y="3247290"/>
            <a:ext cx="3574472" cy="3014678"/>
          </a:xfrm>
          <a:prstGeom prst="noSmoking">
            <a:avLst>
              <a:gd name="adj" fmla="val 471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97197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CA92-20E4-4F5A-A4F1-CB958AF7DE14}"/>
              </a:ext>
            </a:extLst>
          </p:cNvPr>
          <p:cNvSpPr>
            <a:spLocks noGrp="1"/>
          </p:cNvSpPr>
          <p:nvPr>
            <p:ph type="title"/>
          </p:nvPr>
        </p:nvSpPr>
        <p:spPr/>
        <p:txBody>
          <a:bodyPr/>
          <a:lstStyle/>
          <a:p>
            <a:r>
              <a:rPr lang="en-US" dirty="0"/>
              <a:t>Best Practices for Combining Files</a:t>
            </a:r>
          </a:p>
        </p:txBody>
      </p:sp>
      <p:sp>
        <p:nvSpPr>
          <p:cNvPr id="3" name="Content Placeholder 2">
            <a:extLst>
              <a:ext uri="{FF2B5EF4-FFF2-40B4-BE49-F238E27FC236}">
                <a16:creationId xmlns:a16="http://schemas.microsoft.com/office/drawing/2014/main" id="{E1E2B71E-C230-41D8-BA8A-16BE3951528E}"/>
              </a:ext>
            </a:extLst>
          </p:cNvPr>
          <p:cNvSpPr>
            <a:spLocks noGrp="1"/>
          </p:cNvSpPr>
          <p:nvPr>
            <p:ph idx="1"/>
          </p:nvPr>
        </p:nvSpPr>
        <p:spPr>
          <a:xfrm>
            <a:off x="838199" y="1825625"/>
            <a:ext cx="10604157" cy="4351338"/>
          </a:xfrm>
        </p:spPr>
        <p:txBody>
          <a:bodyPr>
            <a:normAutofit/>
          </a:bodyPr>
          <a:lstStyle/>
          <a:p>
            <a:r>
              <a:rPr lang="en-US" dirty="0"/>
              <a:t>In “Organize Pages,” drag &amp; drop the PDF file(s), or specific pages from another PDF where you would like them to be added to your letter</a:t>
            </a:r>
          </a:p>
          <a:p>
            <a:endParaRPr lang="en-US" dirty="0"/>
          </a:p>
          <a:p>
            <a:endParaRPr lang="en-US" dirty="0"/>
          </a:p>
          <a:p>
            <a:endParaRPr lang="en-US" dirty="0"/>
          </a:p>
          <a:p>
            <a:endParaRPr lang="en-US" dirty="0"/>
          </a:p>
          <a:p>
            <a:endParaRPr lang="en-US" dirty="0"/>
          </a:p>
          <a:p>
            <a:r>
              <a:rPr lang="en-US" b="1" dirty="0"/>
              <a:t>Print the PDF, rather than “Save as PDF,” with appropriate printer settings</a:t>
            </a:r>
          </a:p>
        </p:txBody>
      </p:sp>
      <p:sp>
        <p:nvSpPr>
          <p:cNvPr id="4" name="Date Placeholder 3">
            <a:extLst>
              <a:ext uri="{FF2B5EF4-FFF2-40B4-BE49-F238E27FC236}">
                <a16:creationId xmlns:a16="http://schemas.microsoft.com/office/drawing/2014/main" id="{9FCB20A8-4AFF-46E2-9776-8F601BEDC4CA}"/>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E88F21A3-1E12-4BFD-A37E-D9C05D4D7F7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264B0E0-16EB-4833-80A9-CA8F5FA2FD4C}"/>
              </a:ext>
            </a:extLst>
          </p:cNvPr>
          <p:cNvSpPr>
            <a:spLocks noGrp="1"/>
          </p:cNvSpPr>
          <p:nvPr>
            <p:ph type="sldNum" sz="quarter" idx="12"/>
          </p:nvPr>
        </p:nvSpPr>
        <p:spPr/>
        <p:txBody>
          <a:bodyPr/>
          <a:lstStyle/>
          <a:p>
            <a:fld id="{AF430988-647E-4517-B70E-776822506EBB}" type="slidenum">
              <a:rPr lang="en-US" smtClean="0"/>
              <a:pPr/>
              <a:t>48</a:t>
            </a:fld>
            <a:endParaRPr lang="en-US" dirty="0"/>
          </a:p>
        </p:txBody>
      </p:sp>
      <p:pic>
        <p:nvPicPr>
          <p:cNvPr id="7" name="Picture 6">
            <a:extLst>
              <a:ext uri="{FF2B5EF4-FFF2-40B4-BE49-F238E27FC236}">
                <a16:creationId xmlns:a16="http://schemas.microsoft.com/office/drawing/2014/main" id="{63BC1AE7-A65A-4094-BBF8-C5DD92F0A214}"/>
              </a:ext>
            </a:extLst>
          </p:cNvPr>
          <p:cNvPicPr>
            <a:picLocks noChangeAspect="1"/>
          </p:cNvPicPr>
          <p:nvPr/>
        </p:nvPicPr>
        <p:blipFill rotWithShape="1">
          <a:blip r:embed="rId2"/>
          <a:srcRect l="1" t="6063" r="59494" b="56827"/>
          <a:stretch/>
        </p:blipFill>
        <p:spPr bwMode="auto">
          <a:xfrm>
            <a:off x="1055472" y="2859375"/>
            <a:ext cx="10058400" cy="234809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34081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15EC-26B9-44D9-B924-8C8B7F08FDB3}"/>
              </a:ext>
            </a:extLst>
          </p:cNvPr>
          <p:cNvSpPr>
            <a:spLocks noGrp="1"/>
          </p:cNvSpPr>
          <p:nvPr>
            <p:ph type="title"/>
          </p:nvPr>
        </p:nvSpPr>
        <p:spPr/>
        <p:txBody>
          <a:bodyPr/>
          <a:lstStyle/>
          <a:p>
            <a:r>
              <a:rPr lang="en-US" dirty="0"/>
              <a:t>Final Reminders</a:t>
            </a:r>
          </a:p>
        </p:txBody>
      </p:sp>
      <p:sp>
        <p:nvSpPr>
          <p:cNvPr id="3" name="Content Placeholder 2">
            <a:extLst>
              <a:ext uri="{FF2B5EF4-FFF2-40B4-BE49-F238E27FC236}">
                <a16:creationId xmlns:a16="http://schemas.microsoft.com/office/drawing/2014/main" id="{1D07A395-5A66-4329-B3A1-2EF5F7E78CD9}"/>
              </a:ext>
            </a:extLst>
          </p:cNvPr>
          <p:cNvSpPr>
            <a:spLocks noGrp="1"/>
          </p:cNvSpPr>
          <p:nvPr>
            <p:ph idx="1"/>
          </p:nvPr>
        </p:nvSpPr>
        <p:spPr>
          <a:xfrm>
            <a:off x="420130" y="1825625"/>
            <a:ext cx="11425881" cy="4351338"/>
          </a:xfrm>
        </p:spPr>
        <p:txBody>
          <a:bodyPr/>
          <a:lstStyle/>
          <a:p>
            <a:pPr marL="0" indent="0">
              <a:buNone/>
            </a:pPr>
            <a:r>
              <a:rPr lang="en-US" dirty="0"/>
              <a:t>Use the Standard Enclosures provided in Package Manager whenever possible</a:t>
            </a:r>
          </a:p>
          <a:p>
            <a:endParaRPr lang="en-US" dirty="0"/>
          </a:p>
        </p:txBody>
      </p:sp>
      <p:sp>
        <p:nvSpPr>
          <p:cNvPr id="4" name="Date Placeholder 3">
            <a:extLst>
              <a:ext uri="{FF2B5EF4-FFF2-40B4-BE49-F238E27FC236}">
                <a16:creationId xmlns:a16="http://schemas.microsoft.com/office/drawing/2014/main" id="{072A1CD5-F586-49F4-9D96-992B39C183E6}"/>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50A36CE2-42CA-4EE2-B019-93B909EC44D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C998897-9CD4-42CE-87AF-B5901D5C895C}"/>
              </a:ext>
            </a:extLst>
          </p:cNvPr>
          <p:cNvSpPr>
            <a:spLocks noGrp="1"/>
          </p:cNvSpPr>
          <p:nvPr>
            <p:ph type="sldNum" sz="quarter" idx="12"/>
          </p:nvPr>
        </p:nvSpPr>
        <p:spPr/>
        <p:txBody>
          <a:bodyPr/>
          <a:lstStyle/>
          <a:p>
            <a:fld id="{AF430988-647E-4517-B70E-776822506EBB}" type="slidenum">
              <a:rPr lang="en-US" smtClean="0"/>
              <a:pPr/>
              <a:t>49</a:t>
            </a:fld>
            <a:endParaRPr lang="en-US" dirty="0"/>
          </a:p>
        </p:txBody>
      </p:sp>
      <p:pic>
        <p:nvPicPr>
          <p:cNvPr id="7" name="Picture 6">
            <a:extLst>
              <a:ext uri="{FF2B5EF4-FFF2-40B4-BE49-F238E27FC236}">
                <a16:creationId xmlns:a16="http://schemas.microsoft.com/office/drawing/2014/main" id="{5D2042E7-3574-4451-991C-0A23B096ADE2}"/>
              </a:ext>
            </a:extLst>
          </p:cNvPr>
          <p:cNvPicPr>
            <a:picLocks noChangeAspect="1"/>
          </p:cNvPicPr>
          <p:nvPr/>
        </p:nvPicPr>
        <p:blipFill rotWithShape="1">
          <a:blip r:embed="rId2"/>
          <a:srcRect l="8069" t="23581" r="67553" b="29787"/>
          <a:stretch/>
        </p:blipFill>
        <p:spPr>
          <a:xfrm>
            <a:off x="2530792" y="2604654"/>
            <a:ext cx="7130416" cy="3474720"/>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E5F96541-F685-444C-92EB-32E0F2E7827C}"/>
              </a:ext>
            </a:extLst>
          </p:cNvPr>
          <p:cNvSpPr/>
          <p:nvPr/>
        </p:nvSpPr>
        <p:spPr>
          <a:xfrm>
            <a:off x="2489226" y="2818448"/>
            <a:ext cx="1209935" cy="492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81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5065-70C1-481A-9736-E0DAB5F8E0F9}"/>
              </a:ext>
            </a:extLst>
          </p:cNvPr>
          <p:cNvSpPr>
            <a:spLocks noGrp="1"/>
          </p:cNvSpPr>
          <p:nvPr>
            <p:ph type="title"/>
          </p:nvPr>
        </p:nvSpPr>
        <p:spPr/>
        <p:txBody>
          <a:bodyPr/>
          <a:lstStyle/>
          <a:p>
            <a:r>
              <a:rPr lang="en-US" dirty="0"/>
              <a:t>What’s </a:t>
            </a:r>
            <a:r>
              <a:rPr lang="en-US" i="1" dirty="0"/>
              <a:t>New</a:t>
            </a:r>
            <a:r>
              <a:rPr lang="en-US" dirty="0"/>
              <a:t> in the M21-1</a:t>
            </a:r>
          </a:p>
        </p:txBody>
      </p:sp>
      <p:sp>
        <p:nvSpPr>
          <p:cNvPr id="3" name="Content Placeholder 2">
            <a:extLst>
              <a:ext uri="{FF2B5EF4-FFF2-40B4-BE49-F238E27FC236}">
                <a16:creationId xmlns:a16="http://schemas.microsoft.com/office/drawing/2014/main" id="{8E96F319-82D6-4DAB-9C57-664BDB7A75E2}"/>
              </a:ext>
            </a:extLst>
          </p:cNvPr>
          <p:cNvSpPr>
            <a:spLocks noGrp="1"/>
          </p:cNvSpPr>
          <p:nvPr>
            <p:ph idx="1"/>
          </p:nvPr>
        </p:nvSpPr>
        <p:spPr/>
        <p:txBody>
          <a:bodyPr anchor="ctr">
            <a:normAutofit/>
          </a:bodyPr>
          <a:lstStyle/>
          <a:p>
            <a:pPr marL="0" indent="0" algn="ctr">
              <a:buNone/>
            </a:pPr>
            <a:r>
              <a:rPr lang="en-US" sz="3200" dirty="0"/>
              <a:t>Dustin Williams</a:t>
            </a:r>
          </a:p>
          <a:p>
            <a:pPr marL="0" indent="0" algn="ctr">
              <a:buNone/>
            </a:pPr>
            <a:r>
              <a:rPr lang="en-US" sz="3200" dirty="0"/>
              <a:t>Lead Program Analyst</a:t>
            </a:r>
          </a:p>
          <a:p>
            <a:pPr marL="0" indent="0" algn="ctr">
              <a:buNone/>
            </a:pPr>
            <a:r>
              <a:rPr lang="en-US" sz="3200" dirty="0"/>
              <a:t>Procedures Maintenance Staff</a:t>
            </a:r>
          </a:p>
          <a:p>
            <a:pPr marL="0" indent="0" algn="ctr">
              <a:buNone/>
            </a:pPr>
            <a:r>
              <a:rPr lang="en-US" sz="3200" dirty="0"/>
              <a:t>Policy and Procedures</a:t>
            </a:r>
          </a:p>
        </p:txBody>
      </p:sp>
      <p:sp>
        <p:nvSpPr>
          <p:cNvPr id="4" name="Date Placeholder 3">
            <a:extLst>
              <a:ext uri="{FF2B5EF4-FFF2-40B4-BE49-F238E27FC236}">
                <a16:creationId xmlns:a16="http://schemas.microsoft.com/office/drawing/2014/main" id="{991A50FF-1D84-4AFD-AD91-A21D6C520042}"/>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E207A575-C7AA-490D-BCFD-0BB39D1E426B}"/>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E0F27EE-51FF-409F-BCA8-133F147BDDF9}"/>
              </a:ext>
            </a:extLst>
          </p:cNvPr>
          <p:cNvSpPr>
            <a:spLocks noGrp="1"/>
          </p:cNvSpPr>
          <p:nvPr>
            <p:ph type="sldNum" sz="quarter" idx="12"/>
          </p:nvPr>
        </p:nvSpPr>
        <p:spPr/>
        <p:txBody>
          <a:bodyPr/>
          <a:lstStyle/>
          <a:p>
            <a:fld id="{AF430988-647E-4517-B70E-776822506EBB}" type="slidenum">
              <a:rPr lang="en-US" smtClean="0"/>
              <a:t>5</a:t>
            </a:fld>
            <a:endParaRPr lang="en-US" dirty="0"/>
          </a:p>
        </p:txBody>
      </p:sp>
    </p:spTree>
    <p:extLst>
      <p:ext uri="{BB962C8B-B14F-4D97-AF65-F5344CB8AC3E}">
        <p14:creationId xmlns:p14="http://schemas.microsoft.com/office/powerpoint/2010/main" val="358784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15EC-26B9-44D9-B924-8C8B7F08FDB3}"/>
              </a:ext>
            </a:extLst>
          </p:cNvPr>
          <p:cNvSpPr>
            <a:spLocks noGrp="1"/>
          </p:cNvSpPr>
          <p:nvPr>
            <p:ph type="title"/>
          </p:nvPr>
        </p:nvSpPr>
        <p:spPr/>
        <p:txBody>
          <a:bodyPr/>
          <a:lstStyle/>
          <a:p>
            <a:r>
              <a:rPr lang="en-US" dirty="0"/>
              <a:t>Final Reminders</a:t>
            </a:r>
          </a:p>
        </p:txBody>
      </p:sp>
      <p:sp>
        <p:nvSpPr>
          <p:cNvPr id="3" name="Content Placeholder 2">
            <a:extLst>
              <a:ext uri="{FF2B5EF4-FFF2-40B4-BE49-F238E27FC236}">
                <a16:creationId xmlns:a16="http://schemas.microsoft.com/office/drawing/2014/main" id="{1D07A395-5A66-4329-B3A1-2EF5F7E78CD9}"/>
              </a:ext>
            </a:extLst>
          </p:cNvPr>
          <p:cNvSpPr>
            <a:spLocks noGrp="1"/>
          </p:cNvSpPr>
          <p:nvPr>
            <p:ph idx="1"/>
          </p:nvPr>
        </p:nvSpPr>
        <p:spPr/>
        <p:txBody>
          <a:bodyPr/>
          <a:lstStyle/>
          <a:p>
            <a:r>
              <a:rPr lang="en-US" dirty="0"/>
              <a:t>Open and view the document in VBMS before you add it to a letter in Package Manager</a:t>
            </a:r>
          </a:p>
          <a:p>
            <a:r>
              <a:rPr lang="en-US" dirty="0"/>
              <a:t>Use the “Subject” in document properties to add details for documents with a common “Document Type”</a:t>
            </a:r>
          </a:p>
          <a:p>
            <a:r>
              <a:rPr lang="en-US" dirty="0"/>
              <a:t>Do not send an attachment without a letter associated with it</a:t>
            </a:r>
          </a:p>
          <a:p>
            <a:r>
              <a:rPr lang="en-US" dirty="0"/>
              <a:t>Do not send attachments as separate mail packages</a:t>
            </a:r>
          </a:p>
          <a:p>
            <a:endParaRPr lang="en-US" dirty="0"/>
          </a:p>
        </p:txBody>
      </p:sp>
      <p:sp>
        <p:nvSpPr>
          <p:cNvPr id="4" name="Date Placeholder 3">
            <a:extLst>
              <a:ext uri="{FF2B5EF4-FFF2-40B4-BE49-F238E27FC236}">
                <a16:creationId xmlns:a16="http://schemas.microsoft.com/office/drawing/2014/main" id="{072A1CD5-F586-49F4-9D96-992B39C183E6}"/>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50A36CE2-42CA-4EE2-B019-93B909EC44D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C998897-9CD4-42CE-87AF-B5901D5C895C}"/>
              </a:ext>
            </a:extLst>
          </p:cNvPr>
          <p:cNvSpPr>
            <a:spLocks noGrp="1"/>
          </p:cNvSpPr>
          <p:nvPr>
            <p:ph type="sldNum" sz="quarter" idx="12"/>
          </p:nvPr>
        </p:nvSpPr>
        <p:spPr/>
        <p:txBody>
          <a:bodyPr/>
          <a:lstStyle/>
          <a:p>
            <a:fld id="{AF430988-647E-4517-B70E-776822506EBB}" type="slidenum">
              <a:rPr lang="en-US" smtClean="0"/>
              <a:pPr/>
              <a:t>50</a:t>
            </a:fld>
            <a:endParaRPr lang="en-US" dirty="0"/>
          </a:p>
        </p:txBody>
      </p:sp>
    </p:spTree>
    <p:extLst>
      <p:ext uri="{BB962C8B-B14F-4D97-AF65-F5344CB8AC3E}">
        <p14:creationId xmlns:p14="http://schemas.microsoft.com/office/powerpoint/2010/main" val="272374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10C4-1B8A-4039-8635-F08F3ADA8F33}"/>
              </a:ext>
            </a:extLst>
          </p:cNvPr>
          <p:cNvSpPr>
            <a:spLocks noGrp="1"/>
          </p:cNvSpPr>
          <p:nvPr>
            <p:ph type="title"/>
          </p:nvPr>
        </p:nvSpPr>
        <p:spPr/>
        <p:txBody>
          <a:bodyPr/>
          <a:lstStyle/>
          <a:p>
            <a:r>
              <a:rPr lang="en-US" dirty="0"/>
              <a:t>Suggestions – Next Quality Call</a:t>
            </a:r>
          </a:p>
        </p:txBody>
      </p:sp>
      <p:sp>
        <p:nvSpPr>
          <p:cNvPr id="3" name="Content Placeholder 2">
            <a:extLst>
              <a:ext uri="{FF2B5EF4-FFF2-40B4-BE49-F238E27FC236}">
                <a16:creationId xmlns:a16="http://schemas.microsoft.com/office/drawing/2014/main" id="{02C905C8-947D-4E40-9650-8E98DD1B8799}"/>
              </a:ext>
            </a:extLst>
          </p:cNvPr>
          <p:cNvSpPr>
            <a:spLocks noGrp="1"/>
          </p:cNvSpPr>
          <p:nvPr>
            <p:ph idx="1"/>
          </p:nvPr>
        </p:nvSpPr>
        <p:spPr/>
        <p:txBody>
          <a:bodyPr>
            <a:normAutofit/>
          </a:bodyPr>
          <a:lstStyle/>
          <a:p>
            <a:pPr marL="0" indent="0" algn="ctr">
              <a:buNone/>
            </a:pPr>
            <a:r>
              <a:rPr lang="en-US" sz="3200" dirty="0"/>
              <a:t>Presented by: Bonnie Kirby</a:t>
            </a:r>
          </a:p>
          <a:p>
            <a:r>
              <a:rPr lang="en-US" sz="3200" dirty="0"/>
              <a:t>We are offering opportunities for RO SMEs to present topics during a Compensation Service Quality Call recording session</a:t>
            </a:r>
          </a:p>
          <a:p>
            <a:pPr lvl="1"/>
            <a:r>
              <a:rPr lang="en-US" sz="2800" dirty="0"/>
              <a:t>Peer-to-peer communication is optimum</a:t>
            </a:r>
          </a:p>
          <a:p>
            <a:endParaRPr lang="en-US" sz="1000" dirty="0"/>
          </a:p>
          <a:p>
            <a:r>
              <a:rPr lang="en-US" sz="3200" dirty="0"/>
              <a:t>Are you interested in presenting a topic?</a:t>
            </a:r>
          </a:p>
          <a:p>
            <a:pPr lvl="1"/>
            <a:r>
              <a:rPr lang="en-US" sz="2800" dirty="0"/>
              <a:t>Talk to your coach or other RO management team member</a:t>
            </a:r>
          </a:p>
          <a:p>
            <a:pPr lvl="1"/>
            <a:r>
              <a:rPr lang="en-US" sz="2800" dirty="0"/>
              <a:t>If approved, have management send your name and topic to:</a:t>
            </a:r>
          </a:p>
          <a:p>
            <a:pPr lvl="2"/>
            <a:r>
              <a:rPr lang="en-US" sz="2400" dirty="0"/>
              <a:t>VAVBAWAS/CO/InternalQRS</a:t>
            </a:r>
          </a:p>
        </p:txBody>
      </p:sp>
      <p:sp>
        <p:nvSpPr>
          <p:cNvPr id="4" name="Date Placeholder 3">
            <a:extLst>
              <a:ext uri="{FF2B5EF4-FFF2-40B4-BE49-F238E27FC236}">
                <a16:creationId xmlns:a16="http://schemas.microsoft.com/office/drawing/2014/main" id="{6F141735-104E-4830-9153-ECBB86909D2E}"/>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36CCB8C5-43FB-43FE-BF7A-B3AB3AD0E57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6275DE3-C6BE-4128-AFA6-A7BB22E7BC63}"/>
              </a:ext>
            </a:extLst>
          </p:cNvPr>
          <p:cNvSpPr>
            <a:spLocks noGrp="1"/>
          </p:cNvSpPr>
          <p:nvPr>
            <p:ph type="sldNum" sz="quarter" idx="12"/>
          </p:nvPr>
        </p:nvSpPr>
        <p:spPr/>
        <p:txBody>
          <a:bodyPr/>
          <a:lstStyle/>
          <a:p>
            <a:fld id="{AF430988-647E-4517-B70E-776822506EBB}" type="slidenum">
              <a:rPr lang="en-US" smtClean="0"/>
              <a:t>51</a:t>
            </a:fld>
            <a:endParaRPr lang="en-US" dirty="0"/>
          </a:p>
        </p:txBody>
      </p:sp>
    </p:spTree>
    <p:extLst>
      <p:ext uri="{BB962C8B-B14F-4D97-AF65-F5344CB8AC3E}">
        <p14:creationId xmlns:p14="http://schemas.microsoft.com/office/powerpoint/2010/main" val="1835303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7BED-F850-480F-8A28-AEF7424CC574}"/>
              </a:ext>
            </a:extLst>
          </p:cNvPr>
          <p:cNvSpPr>
            <a:spLocks noGrp="1"/>
          </p:cNvSpPr>
          <p:nvPr>
            <p:ph type="title"/>
          </p:nvPr>
        </p:nvSpPr>
        <p:spPr/>
        <p:txBody>
          <a:bodyPr/>
          <a:lstStyle/>
          <a:p>
            <a:r>
              <a:rPr lang="en-US" dirty="0"/>
              <a:t>Do you have Suggestions for Topics?</a:t>
            </a:r>
          </a:p>
        </p:txBody>
      </p:sp>
      <p:sp>
        <p:nvSpPr>
          <p:cNvPr id="3" name="Content Placeholder 2">
            <a:extLst>
              <a:ext uri="{FF2B5EF4-FFF2-40B4-BE49-F238E27FC236}">
                <a16:creationId xmlns:a16="http://schemas.microsoft.com/office/drawing/2014/main" id="{8AAFD977-3214-4508-AE27-7957CC15E7A4}"/>
              </a:ext>
            </a:extLst>
          </p:cNvPr>
          <p:cNvSpPr>
            <a:spLocks noGrp="1"/>
          </p:cNvSpPr>
          <p:nvPr>
            <p:ph idx="1"/>
          </p:nvPr>
        </p:nvSpPr>
        <p:spPr>
          <a:xfrm>
            <a:off x="838199" y="1825625"/>
            <a:ext cx="11206163" cy="4889500"/>
          </a:xfrm>
        </p:spPr>
        <p:txBody>
          <a:bodyPr>
            <a:normAutofit/>
          </a:bodyPr>
          <a:lstStyle/>
          <a:p>
            <a:r>
              <a:rPr lang="en-US" dirty="0"/>
              <a:t>Please email your topic suggestions to the Quality Call Leads at VAVBAWAS/CO/InternalQRS</a:t>
            </a:r>
          </a:p>
          <a:p>
            <a:pPr lvl="1"/>
            <a:r>
              <a:rPr lang="en-US" dirty="0"/>
              <a:t>In your email, please include:</a:t>
            </a:r>
          </a:p>
          <a:p>
            <a:pPr lvl="2"/>
            <a:r>
              <a:rPr lang="en-US" dirty="0"/>
              <a:t>CC to your coach or other RO management</a:t>
            </a:r>
          </a:p>
          <a:p>
            <a:pPr lvl="2"/>
            <a:r>
              <a:rPr lang="en-US" dirty="0"/>
              <a:t>Name of topic</a:t>
            </a:r>
          </a:p>
          <a:p>
            <a:pPr lvl="2"/>
            <a:r>
              <a:rPr lang="en-US" dirty="0"/>
              <a:t>Intended audience (VSR, RVSR, DRO, AQRS, RQRS, etc.)</a:t>
            </a:r>
          </a:p>
          <a:p>
            <a:pPr lvl="2"/>
            <a:r>
              <a:rPr lang="en-US" dirty="0"/>
              <a:t>Applicable 38 CFR and/ or M21-1 references</a:t>
            </a:r>
          </a:p>
          <a:p>
            <a:r>
              <a:rPr lang="en-US" dirty="0"/>
              <a:t>Quality Call Bulletins can be found on the STAR Home Page on the Compensation Service Intranet site, TMS, and VBA Learning Catalog</a:t>
            </a:r>
          </a:p>
          <a:p>
            <a:r>
              <a:rPr lang="en-US" dirty="0"/>
              <a:t>Audio recordings of the Quality Calls with separate copies of the PowerPoint slides can be found in both TMS and the VBA Learning Catalog</a:t>
            </a:r>
          </a:p>
        </p:txBody>
      </p:sp>
      <p:sp>
        <p:nvSpPr>
          <p:cNvPr id="4" name="Date Placeholder 3">
            <a:extLst>
              <a:ext uri="{FF2B5EF4-FFF2-40B4-BE49-F238E27FC236}">
                <a16:creationId xmlns:a16="http://schemas.microsoft.com/office/drawing/2014/main" id="{FBE897D8-F639-4CB8-8401-14E3742FBB6C}"/>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FD72FAA5-CD01-4E20-9A76-1BA2707453AC}"/>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4B68994-D4F3-4CC1-9791-5882BF0DC627}"/>
              </a:ext>
            </a:extLst>
          </p:cNvPr>
          <p:cNvSpPr>
            <a:spLocks noGrp="1"/>
          </p:cNvSpPr>
          <p:nvPr>
            <p:ph type="sldNum" sz="quarter" idx="12"/>
          </p:nvPr>
        </p:nvSpPr>
        <p:spPr/>
        <p:txBody>
          <a:bodyPr/>
          <a:lstStyle/>
          <a:p>
            <a:fld id="{AF430988-647E-4517-B70E-776822506EBB}" type="slidenum">
              <a:rPr lang="en-US" smtClean="0"/>
              <a:t>52</a:t>
            </a:fld>
            <a:endParaRPr lang="en-US" dirty="0"/>
          </a:p>
        </p:txBody>
      </p:sp>
    </p:spTree>
    <p:extLst>
      <p:ext uri="{BB962C8B-B14F-4D97-AF65-F5344CB8AC3E}">
        <p14:creationId xmlns:p14="http://schemas.microsoft.com/office/powerpoint/2010/main" val="1102882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E35F-0575-4A1D-8DE8-386F34FCD7A0}"/>
              </a:ext>
            </a:extLst>
          </p:cNvPr>
          <p:cNvSpPr>
            <a:spLocks noGrp="1"/>
          </p:cNvSpPr>
          <p:nvPr>
            <p:ph type="title"/>
          </p:nvPr>
        </p:nvSpPr>
        <p:spPr/>
        <p:txBody>
          <a:bodyPr/>
          <a:lstStyle/>
          <a:p>
            <a:r>
              <a:rPr lang="en-US" dirty="0"/>
              <a:t>Next Quality Call</a:t>
            </a:r>
          </a:p>
        </p:txBody>
      </p:sp>
      <p:sp>
        <p:nvSpPr>
          <p:cNvPr id="3" name="Content Placeholder 2">
            <a:extLst>
              <a:ext uri="{FF2B5EF4-FFF2-40B4-BE49-F238E27FC236}">
                <a16:creationId xmlns:a16="http://schemas.microsoft.com/office/drawing/2014/main" id="{A13ABA30-299B-4466-A430-5643C7EAAC0E}"/>
              </a:ext>
            </a:extLst>
          </p:cNvPr>
          <p:cNvSpPr>
            <a:spLocks noGrp="1"/>
          </p:cNvSpPr>
          <p:nvPr>
            <p:ph idx="1"/>
          </p:nvPr>
        </p:nvSpPr>
        <p:spPr/>
        <p:txBody>
          <a:bodyPr/>
          <a:lstStyle/>
          <a:p>
            <a:r>
              <a:rPr lang="en-US" dirty="0"/>
              <a:t>A Compensation Service Quality Call is usually recorded each month</a:t>
            </a:r>
          </a:p>
          <a:p>
            <a:r>
              <a:rPr lang="en-US" dirty="0"/>
              <a:t>Final Quality Call for FY20 will be recorded in August</a:t>
            </a:r>
          </a:p>
        </p:txBody>
      </p:sp>
      <p:pic>
        <p:nvPicPr>
          <p:cNvPr id="5" name="Picture 4">
            <a:extLst>
              <a:ext uri="{FF2B5EF4-FFF2-40B4-BE49-F238E27FC236}">
                <a16:creationId xmlns:a16="http://schemas.microsoft.com/office/drawing/2014/main" id="{34128377-B0BE-42AB-93EE-CA67B639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975" y="2751438"/>
            <a:ext cx="3956050" cy="3787474"/>
          </a:xfrm>
          <a:prstGeom prst="rect">
            <a:avLst/>
          </a:prstGeom>
        </p:spPr>
      </p:pic>
      <p:sp>
        <p:nvSpPr>
          <p:cNvPr id="4" name="Date Placeholder 3">
            <a:extLst>
              <a:ext uri="{FF2B5EF4-FFF2-40B4-BE49-F238E27FC236}">
                <a16:creationId xmlns:a16="http://schemas.microsoft.com/office/drawing/2014/main" id="{69A64DB9-AB2A-4194-AC10-4C07CFB01DD5}"/>
              </a:ext>
            </a:extLst>
          </p:cNvPr>
          <p:cNvSpPr>
            <a:spLocks noGrp="1"/>
          </p:cNvSpPr>
          <p:nvPr>
            <p:ph type="dt" sz="half" idx="10"/>
          </p:nvPr>
        </p:nvSpPr>
        <p:spPr/>
        <p:txBody>
          <a:bodyPr/>
          <a:lstStyle/>
          <a:p>
            <a:r>
              <a:rPr lang="en-US" dirty="0"/>
              <a:t>07/08/2020</a:t>
            </a:r>
          </a:p>
        </p:txBody>
      </p:sp>
      <p:sp>
        <p:nvSpPr>
          <p:cNvPr id="6" name="Footer Placeholder 5">
            <a:extLst>
              <a:ext uri="{FF2B5EF4-FFF2-40B4-BE49-F238E27FC236}">
                <a16:creationId xmlns:a16="http://schemas.microsoft.com/office/drawing/2014/main" id="{597C1A73-7D8D-4D31-80B1-1AAEFB72926A}"/>
              </a:ext>
            </a:extLst>
          </p:cNvPr>
          <p:cNvSpPr>
            <a:spLocks noGrp="1"/>
          </p:cNvSpPr>
          <p:nvPr>
            <p:ph type="ftr" sz="quarter" idx="11"/>
          </p:nvPr>
        </p:nvSpPr>
        <p:spPr/>
        <p:txBody>
          <a:bodyPr/>
          <a:lstStyle/>
          <a:p>
            <a:r>
              <a:rPr lang="en-US" dirty="0"/>
              <a:t>Compensation Service Quality Assurance</a:t>
            </a:r>
          </a:p>
        </p:txBody>
      </p:sp>
      <p:sp>
        <p:nvSpPr>
          <p:cNvPr id="7" name="Slide Number Placeholder 6">
            <a:extLst>
              <a:ext uri="{FF2B5EF4-FFF2-40B4-BE49-F238E27FC236}">
                <a16:creationId xmlns:a16="http://schemas.microsoft.com/office/drawing/2014/main" id="{31D731F3-BC57-4727-A326-44FE456D3B8B}"/>
              </a:ext>
            </a:extLst>
          </p:cNvPr>
          <p:cNvSpPr>
            <a:spLocks noGrp="1"/>
          </p:cNvSpPr>
          <p:nvPr>
            <p:ph type="sldNum" sz="quarter" idx="12"/>
          </p:nvPr>
        </p:nvSpPr>
        <p:spPr/>
        <p:txBody>
          <a:bodyPr/>
          <a:lstStyle/>
          <a:p>
            <a:fld id="{AF430988-647E-4517-B70E-776822506EBB}" type="slidenum">
              <a:rPr lang="en-US" smtClean="0"/>
              <a:t>53</a:t>
            </a:fld>
            <a:endParaRPr lang="en-US" dirty="0"/>
          </a:p>
        </p:txBody>
      </p:sp>
    </p:spTree>
    <p:extLst>
      <p:ext uri="{BB962C8B-B14F-4D97-AF65-F5344CB8AC3E}">
        <p14:creationId xmlns:p14="http://schemas.microsoft.com/office/powerpoint/2010/main" val="299212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713-99EB-41D4-9F53-65A9ADFB06B4}"/>
              </a:ext>
            </a:extLst>
          </p:cNvPr>
          <p:cNvSpPr>
            <a:spLocks noGrp="1"/>
          </p:cNvSpPr>
          <p:nvPr>
            <p:ph type="title"/>
          </p:nvPr>
        </p:nvSpPr>
        <p:spPr/>
        <p:txBody>
          <a:bodyPr/>
          <a:lstStyle/>
          <a:p>
            <a:r>
              <a:rPr lang="en-US" dirty="0"/>
              <a:t>M21-1 III.iv.3.A</a:t>
            </a:r>
          </a:p>
        </p:txBody>
      </p:sp>
      <p:sp>
        <p:nvSpPr>
          <p:cNvPr id="3" name="Content Placeholder 2">
            <a:extLst>
              <a:ext uri="{FF2B5EF4-FFF2-40B4-BE49-F238E27FC236}">
                <a16:creationId xmlns:a16="http://schemas.microsoft.com/office/drawing/2014/main" id="{36C1E747-1FBB-4D48-B959-FC28A86617A9}"/>
              </a:ext>
            </a:extLst>
          </p:cNvPr>
          <p:cNvSpPr>
            <a:spLocks noGrp="1"/>
          </p:cNvSpPr>
          <p:nvPr>
            <p:ph idx="1"/>
          </p:nvPr>
        </p:nvSpPr>
        <p:spPr/>
        <p:txBody>
          <a:bodyPr>
            <a:normAutofit/>
          </a:bodyPr>
          <a:lstStyle/>
          <a:p>
            <a:r>
              <a:rPr lang="en-US" dirty="0"/>
              <a:t>On June 19, 2020, Compensation Service announced that the Examination Request Routing Assistant (ERRA) tool had been updated with historical search functionality</a:t>
            </a:r>
            <a:br>
              <a:rPr lang="en-US" dirty="0"/>
            </a:br>
            <a:endParaRPr lang="en-US" dirty="0"/>
          </a:p>
          <a:p>
            <a:r>
              <a:rPr lang="en-US" dirty="0"/>
              <a:t>On June 30, 2020, M21-1 III.iv.3.A.1.d was updated to </a:t>
            </a:r>
            <a:r>
              <a:rPr lang="en-US" b="1" i="1" dirty="0"/>
              <a:t>remove</a:t>
            </a:r>
            <a:r>
              <a:rPr lang="en-US" dirty="0"/>
              <a:t> the procedural requirement for eFolder upload of ERRA inquiry results</a:t>
            </a:r>
          </a:p>
          <a:p>
            <a:endParaRPr lang="en-US" dirty="0"/>
          </a:p>
          <a:p>
            <a:pPr marL="0" indent="0">
              <a:buNone/>
            </a:pPr>
            <a:r>
              <a:rPr lang="en-US" b="1" i="1" dirty="0"/>
              <a:t>Important</a:t>
            </a:r>
            <a:r>
              <a:rPr lang="en-US" dirty="0"/>
              <a:t>:  This does </a:t>
            </a:r>
            <a:r>
              <a:rPr lang="en-US" b="1" i="1" u="sng" dirty="0">
                <a:effectLst>
                  <a:outerShdw blurRad="38100" dist="38100" dir="2700000" algn="tl">
                    <a:srgbClr val="000000">
                      <a:alpha val="43137"/>
                    </a:srgbClr>
                  </a:outerShdw>
                </a:effectLst>
              </a:rPr>
              <a:t>not</a:t>
            </a:r>
            <a:r>
              <a:rPr lang="en-US" dirty="0"/>
              <a:t> nullify the requirement to use ERRA in determining examination request routing destinations</a:t>
            </a:r>
            <a:endParaRPr lang="en-US" b="1" i="1" dirty="0"/>
          </a:p>
        </p:txBody>
      </p:sp>
      <p:sp>
        <p:nvSpPr>
          <p:cNvPr id="4" name="Date Placeholder 3">
            <a:extLst>
              <a:ext uri="{FF2B5EF4-FFF2-40B4-BE49-F238E27FC236}">
                <a16:creationId xmlns:a16="http://schemas.microsoft.com/office/drawing/2014/main" id="{6652DF57-9817-4423-BA26-00E1FE9EF19F}"/>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E4B71D69-2FDE-4A7F-9372-FCA4AEB72CB8}"/>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D080216-0B30-455F-97BF-B15150F117EB}"/>
              </a:ext>
            </a:extLst>
          </p:cNvPr>
          <p:cNvSpPr>
            <a:spLocks noGrp="1"/>
          </p:cNvSpPr>
          <p:nvPr>
            <p:ph type="sldNum" sz="quarter" idx="12"/>
          </p:nvPr>
        </p:nvSpPr>
        <p:spPr/>
        <p:txBody>
          <a:bodyPr/>
          <a:lstStyle/>
          <a:p>
            <a:fld id="{AF430988-647E-4517-B70E-776822506EBB}" type="slidenum">
              <a:rPr lang="en-US" smtClean="0"/>
              <a:pPr/>
              <a:t>6</a:t>
            </a:fld>
            <a:endParaRPr lang="en-US" dirty="0"/>
          </a:p>
        </p:txBody>
      </p:sp>
    </p:spTree>
    <p:extLst>
      <p:ext uri="{BB962C8B-B14F-4D97-AF65-F5344CB8AC3E}">
        <p14:creationId xmlns:p14="http://schemas.microsoft.com/office/powerpoint/2010/main" val="104940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Esther Adefope</a:t>
            </a:r>
          </a:p>
          <a:p>
            <a:pPr marL="0" indent="0" algn="ctr">
              <a:buNone/>
            </a:pPr>
            <a:r>
              <a:rPr lang="en-US" dirty="0"/>
              <a:t>Chief</a:t>
            </a:r>
          </a:p>
          <a:p>
            <a:pPr marL="0" indent="0" algn="ctr">
              <a:buNone/>
            </a:pPr>
            <a:r>
              <a:rPr lang="en-US" dirty="0"/>
              <a:t>STAR Program Review Staff</a:t>
            </a:r>
          </a:p>
          <a:p>
            <a:pPr marL="0" indent="0" algn="ctr">
              <a:buNone/>
            </a:pPr>
            <a:r>
              <a:rPr lang="en-US" dirty="0"/>
              <a:t>Quality Assurance</a:t>
            </a:r>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7</a:t>
            </a:fld>
            <a:endParaRPr lang="en-US" dirty="0"/>
          </a:p>
        </p:txBody>
      </p:sp>
    </p:spTree>
    <p:extLst>
      <p:ext uri="{BB962C8B-B14F-4D97-AF65-F5344CB8AC3E}">
        <p14:creationId xmlns:p14="http://schemas.microsoft.com/office/powerpoint/2010/main" val="156375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1331-6A23-4BD0-B11C-7514559C1E25}"/>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ED1B0FB7-5271-41F4-87A5-EE2AD2DB5713}"/>
              </a:ext>
            </a:extLst>
          </p:cNvPr>
          <p:cNvSpPr>
            <a:spLocks noGrp="1"/>
          </p:cNvSpPr>
          <p:nvPr>
            <p:ph idx="1"/>
          </p:nvPr>
        </p:nvSpPr>
        <p:spPr/>
        <p:txBody>
          <a:bodyPr/>
          <a:lstStyle/>
          <a:p>
            <a:r>
              <a:rPr lang="en-US" dirty="0"/>
              <a:t>Attitudes regarding personal assault/MST</a:t>
            </a:r>
          </a:p>
          <a:p>
            <a:pPr lvl="1"/>
            <a:endParaRPr lang="en-US" dirty="0"/>
          </a:p>
          <a:p>
            <a:pPr lvl="1"/>
            <a:r>
              <a:rPr lang="en-US" dirty="0"/>
              <a:t>Sexual trauma during service is an extremely sensitive and personal topic</a:t>
            </a:r>
          </a:p>
          <a:p>
            <a:pPr lvl="1"/>
            <a:endParaRPr lang="en-US" dirty="0"/>
          </a:p>
          <a:p>
            <a:pPr lvl="1"/>
            <a:r>
              <a:rPr lang="en-US" dirty="0"/>
              <a:t>The decision process is non-adversarial</a:t>
            </a:r>
          </a:p>
          <a:p>
            <a:endParaRPr lang="en-US" dirty="0"/>
          </a:p>
          <a:p>
            <a:r>
              <a:rPr lang="en-US" dirty="0"/>
              <a:t>The VA has a special obligation/</a:t>
            </a:r>
            <a:r>
              <a:rPr lang="en-US" b="1" dirty="0"/>
              <a:t>heightened duty to assist</a:t>
            </a:r>
            <a:r>
              <a:rPr lang="en-US" dirty="0"/>
              <a:t> a Veteran in obtaining </a:t>
            </a:r>
            <a:r>
              <a:rPr lang="en-US" b="1" dirty="0"/>
              <a:t>corroborating or alternate evidence</a:t>
            </a:r>
            <a:endParaRPr lang="en-US" dirty="0"/>
          </a:p>
        </p:txBody>
      </p:sp>
      <p:sp>
        <p:nvSpPr>
          <p:cNvPr id="4" name="Date Placeholder 3">
            <a:extLst>
              <a:ext uri="{FF2B5EF4-FFF2-40B4-BE49-F238E27FC236}">
                <a16:creationId xmlns:a16="http://schemas.microsoft.com/office/drawing/2014/main" id="{068DB44A-F144-404B-9FDA-636671756EED}"/>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BC082EFC-1081-471D-AA58-02603A7968B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C6EC791-CC0B-4602-BD60-69738B798DA2}"/>
              </a:ext>
            </a:extLst>
          </p:cNvPr>
          <p:cNvSpPr>
            <a:spLocks noGrp="1"/>
          </p:cNvSpPr>
          <p:nvPr>
            <p:ph type="sldNum" sz="quarter" idx="12"/>
          </p:nvPr>
        </p:nvSpPr>
        <p:spPr/>
        <p:txBody>
          <a:bodyPr/>
          <a:lstStyle/>
          <a:p>
            <a:fld id="{AF430988-647E-4517-B70E-776822506EBB}" type="slidenum">
              <a:rPr lang="en-US" smtClean="0"/>
              <a:t>8</a:t>
            </a:fld>
            <a:endParaRPr lang="en-US" dirty="0"/>
          </a:p>
        </p:txBody>
      </p:sp>
    </p:spTree>
    <p:extLst>
      <p:ext uri="{BB962C8B-B14F-4D97-AF65-F5344CB8AC3E}">
        <p14:creationId xmlns:p14="http://schemas.microsoft.com/office/powerpoint/2010/main" val="225473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0803-758D-472F-B28C-656EBB3009D5}"/>
              </a:ext>
            </a:extLst>
          </p:cNvPr>
          <p:cNvSpPr>
            <a:spLocks noGrp="1"/>
          </p:cNvSpPr>
          <p:nvPr>
            <p:ph type="title"/>
          </p:nvPr>
        </p:nvSpPr>
        <p:spPr/>
        <p:txBody>
          <a:bodyPr>
            <a:normAutofit fontScale="90000"/>
          </a:bodyPr>
          <a:lstStyle/>
          <a:p>
            <a:r>
              <a:rPr lang="en-US" dirty="0"/>
              <a:t>Military Sexual Trauma (MST) </a:t>
            </a:r>
            <a:br>
              <a:rPr lang="en-US" dirty="0"/>
            </a:br>
            <a:r>
              <a:rPr lang="en-US" dirty="0"/>
              <a:t>Processing Reminders</a:t>
            </a:r>
          </a:p>
        </p:txBody>
      </p:sp>
      <p:sp>
        <p:nvSpPr>
          <p:cNvPr id="3" name="Content Placeholder 2">
            <a:extLst>
              <a:ext uri="{FF2B5EF4-FFF2-40B4-BE49-F238E27FC236}">
                <a16:creationId xmlns:a16="http://schemas.microsoft.com/office/drawing/2014/main" id="{9CA6E572-8FD1-4DDD-9918-CDDEDC1593F6}"/>
              </a:ext>
            </a:extLst>
          </p:cNvPr>
          <p:cNvSpPr>
            <a:spLocks noGrp="1"/>
          </p:cNvSpPr>
          <p:nvPr>
            <p:ph idx="1"/>
          </p:nvPr>
        </p:nvSpPr>
        <p:spPr/>
        <p:txBody>
          <a:bodyPr/>
          <a:lstStyle/>
          <a:p>
            <a:r>
              <a:rPr lang="en-US" dirty="0"/>
              <a:t>All development actions on claims involving MST must be completed by individuals that have:</a:t>
            </a:r>
          </a:p>
          <a:p>
            <a:pPr marL="457200" lvl="1" indent="0">
              <a:buNone/>
            </a:pPr>
            <a:endParaRPr lang="en-US" dirty="0"/>
          </a:p>
          <a:p>
            <a:pPr lvl="1"/>
            <a:r>
              <a:rPr lang="en-US" dirty="0"/>
              <a:t>Completed the required MST training</a:t>
            </a:r>
          </a:p>
          <a:p>
            <a:pPr marL="457200" lvl="1" indent="0">
              <a:buNone/>
            </a:pPr>
            <a:r>
              <a:rPr lang="en-US" dirty="0"/>
              <a:t>		</a:t>
            </a:r>
            <a:r>
              <a:rPr lang="en-US" dirty="0">
                <a:effectLst>
                  <a:outerShdw blurRad="38100" dist="38100" dir="2700000" algn="tl">
                    <a:srgbClr val="000000">
                      <a:alpha val="43137"/>
                    </a:srgbClr>
                  </a:outerShdw>
                </a:effectLst>
              </a:rPr>
              <a:t>AND</a:t>
            </a:r>
          </a:p>
          <a:p>
            <a:pPr lvl="1"/>
            <a:r>
              <a:rPr lang="en-US" dirty="0"/>
              <a:t>Been designated by the RO as an MST claims processor</a:t>
            </a:r>
          </a:p>
          <a:p>
            <a:pPr lvl="1"/>
            <a:endParaRPr lang="en-US" dirty="0"/>
          </a:p>
          <a:p>
            <a:r>
              <a:rPr lang="en-US" dirty="0"/>
              <a:t>“</a:t>
            </a:r>
            <a:r>
              <a:rPr lang="en-US" b="1" dirty="0"/>
              <a:t>Grant if you can; deny </a:t>
            </a:r>
            <a:r>
              <a:rPr lang="en-US" b="1" i="1" dirty="0"/>
              <a:t>only </a:t>
            </a:r>
            <a:r>
              <a:rPr lang="en-US" b="1" dirty="0"/>
              <a:t>if you must”</a:t>
            </a:r>
          </a:p>
          <a:p>
            <a:endParaRPr lang="en-US" b="1" dirty="0"/>
          </a:p>
          <a:p>
            <a:pPr>
              <a:buFont typeface="Wingdings" panose="05000000000000000000" pitchFamily="2" charset="2"/>
              <a:buChar char="v"/>
            </a:pPr>
            <a:r>
              <a:rPr lang="en-US" sz="2600" dirty="0">
                <a:solidFill>
                  <a:srgbClr val="FF0000"/>
                </a:solidFill>
              </a:rPr>
              <a:t>M21-1 IV.ii.1.D.5.l</a:t>
            </a:r>
          </a:p>
        </p:txBody>
      </p:sp>
      <p:sp>
        <p:nvSpPr>
          <p:cNvPr id="4" name="Date Placeholder 3">
            <a:extLst>
              <a:ext uri="{FF2B5EF4-FFF2-40B4-BE49-F238E27FC236}">
                <a16:creationId xmlns:a16="http://schemas.microsoft.com/office/drawing/2014/main" id="{1698EA68-A52D-45E1-8863-78ACA55F5E76}"/>
              </a:ext>
            </a:extLst>
          </p:cNvPr>
          <p:cNvSpPr>
            <a:spLocks noGrp="1"/>
          </p:cNvSpPr>
          <p:nvPr>
            <p:ph type="dt" sz="half" idx="10"/>
          </p:nvPr>
        </p:nvSpPr>
        <p:spPr/>
        <p:txBody>
          <a:bodyPr/>
          <a:lstStyle/>
          <a:p>
            <a:r>
              <a:rPr lang="en-US" dirty="0"/>
              <a:t>07/08/2020</a:t>
            </a:r>
          </a:p>
        </p:txBody>
      </p:sp>
      <p:sp>
        <p:nvSpPr>
          <p:cNvPr id="5" name="Footer Placeholder 4">
            <a:extLst>
              <a:ext uri="{FF2B5EF4-FFF2-40B4-BE49-F238E27FC236}">
                <a16:creationId xmlns:a16="http://schemas.microsoft.com/office/drawing/2014/main" id="{5421520A-25ED-438C-AB73-8B05406E07C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8E323A2-94AF-4FC8-97FE-FD66F85AFE79}"/>
              </a:ext>
            </a:extLst>
          </p:cNvPr>
          <p:cNvSpPr>
            <a:spLocks noGrp="1"/>
          </p:cNvSpPr>
          <p:nvPr>
            <p:ph type="sldNum" sz="quarter" idx="12"/>
          </p:nvPr>
        </p:nvSpPr>
        <p:spPr/>
        <p:txBody>
          <a:bodyPr/>
          <a:lstStyle/>
          <a:p>
            <a:fld id="{AF430988-647E-4517-B70E-776822506EBB}" type="slidenum">
              <a:rPr lang="en-US" smtClean="0"/>
              <a:t>9</a:t>
            </a:fld>
            <a:endParaRPr lang="en-US" dirty="0"/>
          </a:p>
        </p:txBody>
      </p:sp>
    </p:spTree>
    <p:extLst>
      <p:ext uri="{BB962C8B-B14F-4D97-AF65-F5344CB8AC3E}">
        <p14:creationId xmlns:p14="http://schemas.microsoft.com/office/powerpoint/2010/main" val="2483038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DF20CC-2022-4AEA-A351-2A17319D0F32}">
  <ds:schemaRefs>
    <ds:schemaRef ds:uri="http://schemas.microsoft.com/sharepoint/v3/contenttype/forms"/>
  </ds:schemaRefs>
</ds:datastoreItem>
</file>

<file path=customXml/itemProps2.xml><?xml version="1.0" encoding="utf-8"?>
<ds:datastoreItem xmlns:ds="http://schemas.openxmlformats.org/officeDocument/2006/customXml" ds:itemID="{2D523A00-E3F4-424D-AEEC-3F5BB62CB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6829E6A-20E2-44D6-9DCF-E656978D46D0}">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16334</TotalTime>
  <Words>3210</Words>
  <Application>Microsoft Office PowerPoint</Application>
  <PresentationFormat>Widescreen</PresentationFormat>
  <Paragraphs>516</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Wingdings</vt:lpstr>
      <vt:lpstr>Office Theme</vt:lpstr>
      <vt:lpstr>For TMS Training Credit</vt:lpstr>
      <vt:lpstr>Compensation Service Quality Call</vt:lpstr>
      <vt:lpstr>Welcome to the July 2020 Quality Call</vt:lpstr>
      <vt:lpstr>Agenda</vt:lpstr>
      <vt:lpstr>What’s New in the M21-1</vt:lpstr>
      <vt:lpstr>M21-1 III.iv.3.A</vt:lpstr>
      <vt:lpstr>Military Sexual Trauma (MST)  Processing Reminders</vt:lpstr>
      <vt:lpstr>Military Sexual Trauma (MST)  Processing Reminders</vt:lpstr>
      <vt:lpstr>Military Sexual Trauma (MST)  Processing Reminders</vt:lpstr>
      <vt:lpstr>Military Sexual Trauma (MST)  Processing Reminders</vt:lpstr>
      <vt:lpstr>Military Sexual Trauma (MST)  Processing Reminders</vt:lpstr>
      <vt:lpstr>Military Sexual Trauma (MST)  Processing Reminders</vt:lpstr>
      <vt:lpstr>Military Sexual Trauma (MST)  Processing Reminders</vt:lpstr>
      <vt:lpstr>Military Sexual Trauma (MST)  Processing Reminders</vt:lpstr>
      <vt:lpstr>Military Sexual Trauma (MST)  Processing Reminders</vt:lpstr>
      <vt:lpstr>Military Sexual Trauma (MST)  Processing Reminders</vt:lpstr>
      <vt:lpstr>MST Outreach Coordinator vs. MST Claims Coordinator</vt:lpstr>
      <vt:lpstr>MST Outreach Coordinator Role </vt:lpstr>
      <vt:lpstr>RFE Diary Reminders</vt:lpstr>
      <vt:lpstr>Routine Future Exam (RFE)                        Diary Reminders</vt:lpstr>
      <vt:lpstr>Routine Future Exam (RFE)                        Diary Reminders</vt:lpstr>
      <vt:lpstr>ALS – Common Site Visit Findings           Part #4 of 4-Part Series</vt:lpstr>
      <vt:lpstr>ALS – Common Site Visit Findings           Part #4 of 4-Part Series</vt:lpstr>
      <vt:lpstr>ALS – Common Site Visit Findings           Part #4 of 4-Part Series</vt:lpstr>
      <vt:lpstr>ALS – Common Site Visit Findings           Part #4 of 4-Part Series</vt:lpstr>
      <vt:lpstr>ALS – Common Site Visit Findings           Part #4 of 4-Part Series</vt:lpstr>
      <vt:lpstr>ALS – Common Site Visit Findings           Part #4 of 4-Part Series</vt:lpstr>
      <vt:lpstr>ALS – Common Site Visit Findings           Part #4 of 4-Part Series</vt:lpstr>
      <vt:lpstr>ALS Review</vt:lpstr>
      <vt:lpstr>ALS Checklist</vt:lpstr>
      <vt:lpstr>Common Advisory Review Reminders</vt:lpstr>
      <vt:lpstr>Common Review Reminders for RVSRs/DROs</vt:lpstr>
      <vt:lpstr>General NWQ Routing Reminders for Advisory Requests</vt:lpstr>
      <vt:lpstr>STAR and QRT Functions</vt:lpstr>
      <vt:lpstr>STAR and QRT Functions</vt:lpstr>
      <vt:lpstr>Q-Tips</vt:lpstr>
      <vt:lpstr>Q-Tips</vt:lpstr>
      <vt:lpstr>Q-Tip #1: Acceptable Forms of Evidence of Qualifying Active Service</vt:lpstr>
      <vt:lpstr>Q-Tip #2</vt:lpstr>
      <vt:lpstr>Q-Tip #2: Final Notification Letter</vt:lpstr>
      <vt:lpstr>Q-Tip #2: Final Notification Letter</vt:lpstr>
      <vt:lpstr>Correspondence Reminders</vt:lpstr>
      <vt:lpstr>Centralized Printing Reminders</vt:lpstr>
      <vt:lpstr>Centralized Printing Reminders</vt:lpstr>
      <vt:lpstr>Best Practices for Combining Files</vt:lpstr>
      <vt:lpstr>Best Practices for Combining Files</vt:lpstr>
      <vt:lpstr>Best Practices for Combining Files</vt:lpstr>
      <vt:lpstr>Best Practices for Combining Files</vt:lpstr>
      <vt:lpstr>Final Reminders</vt:lpstr>
      <vt:lpstr>Final Reminders</vt:lpstr>
      <vt:lpstr>Suggestions – Next Quality Call</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July 2020 - Compensation Service PowerPoint Presentation</dc:title>
  <dc:subject>VSR, AQRS, SVRS, RVSR, RQRS, Coach</dc:subject>
  <dc:creator>Department of Veterans Affairs, Veterans Benefits Administration, Compensation Service, STAFF</dc:creator>
  <cp:lastModifiedBy>Kathy Poole</cp:lastModifiedBy>
  <cp:revision>201</cp:revision>
  <dcterms:created xsi:type="dcterms:W3CDTF">2020-04-06T19:18:04Z</dcterms:created>
  <dcterms:modified xsi:type="dcterms:W3CDTF">2020-07-31T20:14:08Z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0x01010017BC273D991D8B4F842A13ABA0213F79</vt:lpwstr>
  </property>
  <property fmtid="{D5CDD505-2E9C-101B-9397-08002B2CF9AE}" pid="3" name="Language">
    <vt:lpwstr>en</vt:lpwstr>
  </property>
  <property fmtid="{D5CDD505-2E9C-101B-9397-08002B2CF9AE}" pid="4" name="Type">
    <vt:lpwstr>Presentation</vt:lpwstr>
  </property>
</Properties>
</file>