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2.xml" ContentType="application/vnd.openxmlformats-officedocument.theme+xml"/>
  <Override PartName="/ppt/tags/tag6.xml" ContentType="application/vnd.openxmlformats-officedocument.presentationml.tags+xml"/>
  <Override PartName="/ppt/notesSlides/notesSlide1.xml" ContentType="application/vnd.openxmlformats-officedocument.presentationml.notesSlide+xml"/>
  <Override PartName="/ppt/tags/tag7.xml" ContentType="application/vnd.openxmlformats-officedocument.presentationml.tags+xml"/>
  <Override PartName="/ppt/notesSlides/notesSlide2.xml" ContentType="application/vnd.openxmlformats-officedocument.presentationml.notesSlide+xml"/>
  <Override PartName="/ppt/tags/tag8.xml" ContentType="application/vnd.openxmlformats-officedocument.presentationml.tags+xml"/>
  <Override PartName="/ppt/notesSlides/notesSlide3.xml" ContentType="application/vnd.openxmlformats-officedocument.presentationml.notesSlide+xml"/>
  <Override PartName="/ppt/tags/tag9.xml" ContentType="application/vnd.openxmlformats-officedocument.presentationml.tags+xml"/>
  <Override PartName="/ppt/notesSlides/notesSlide4.xml" ContentType="application/vnd.openxmlformats-officedocument.presentationml.notesSlide+xml"/>
  <Override PartName="/ppt/tags/tag10.xml" ContentType="application/vnd.openxmlformats-officedocument.presentationml.tags+xml"/>
  <Override PartName="/ppt/notesSlides/notesSlide5.xml" ContentType="application/vnd.openxmlformats-officedocument.presentationml.notesSlide+xml"/>
  <Override PartName="/ppt/tags/tag11.xml" ContentType="application/vnd.openxmlformats-officedocument.presentationml.tags+xml"/>
  <Override PartName="/ppt/notesSlides/notesSlide6.xml" ContentType="application/vnd.openxmlformats-officedocument.presentationml.notesSlide+xml"/>
  <Override PartName="/ppt/tags/tag12.xml" ContentType="application/vnd.openxmlformats-officedocument.presentationml.tags+xml"/>
  <Override PartName="/ppt/notesSlides/notesSlide7.xml" ContentType="application/vnd.openxmlformats-officedocument.presentationml.notesSlide+xml"/>
  <Override PartName="/ppt/tags/tag13.xml" ContentType="application/vnd.openxmlformats-officedocument.presentationml.tags+xml"/>
  <Override PartName="/ppt/notesSlides/notesSlide8.xml" ContentType="application/vnd.openxmlformats-officedocument.presentationml.notesSlide+xml"/>
  <Override PartName="/ppt/tags/tag14.xml" ContentType="application/vnd.openxmlformats-officedocument.presentationml.tags+xml"/>
  <Override PartName="/ppt/notesSlides/notesSlide9.xml" ContentType="application/vnd.openxmlformats-officedocument.presentationml.notesSlide+xml"/>
  <Override PartName="/ppt/tags/tag15.xml" ContentType="application/vnd.openxmlformats-officedocument.presentationml.tags+xml"/>
  <Override PartName="/ppt/notesSlides/notesSlide10.xml" ContentType="application/vnd.openxmlformats-officedocument.presentationml.notesSlide+xml"/>
  <Override PartName="/ppt/tags/tag16.xml" ContentType="application/vnd.openxmlformats-officedocument.presentationml.tags+xml"/>
  <Override PartName="/ppt/notesSlides/notesSlide11.xml" ContentType="application/vnd.openxmlformats-officedocument.presentationml.notesSlide+xml"/>
  <Override PartName="/ppt/tags/tag17.xml" ContentType="application/vnd.openxmlformats-officedocument.presentationml.tags+xml"/>
  <Override PartName="/ppt/notesSlides/notesSlide12.xml" ContentType="application/vnd.openxmlformats-officedocument.presentationml.notesSlide+xml"/>
  <Override PartName="/ppt/tags/tag18.xml" ContentType="application/vnd.openxmlformats-officedocument.presentationml.tags+xml"/>
  <Override PartName="/ppt/notesSlides/notesSlide13.xml" ContentType="application/vnd.openxmlformats-officedocument.presentationml.notesSlide+xml"/>
  <Override PartName="/ppt/tags/tag19.xml" ContentType="application/vnd.openxmlformats-officedocument.presentationml.tags+xml"/>
  <Override PartName="/ppt/notesSlides/notesSlide14.xml" ContentType="application/vnd.openxmlformats-officedocument.presentationml.notesSlide+xml"/>
  <Override PartName="/ppt/tags/tag20.xml" ContentType="application/vnd.openxmlformats-officedocument.presentationml.tags+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20"/>
  </p:notesMasterIdLst>
  <p:sldIdLst>
    <p:sldId id="346" r:id="rId5"/>
    <p:sldId id="317" r:id="rId6"/>
    <p:sldId id="318" r:id="rId7"/>
    <p:sldId id="319" r:id="rId8"/>
    <p:sldId id="323" r:id="rId9"/>
    <p:sldId id="324" r:id="rId10"/>
    <p:sldId id="326" r:id="rId11"/>
    <p:sldId id="327" r:id="rId12"/>
    <p:sldId id="332" r:id="rId13"/>
    <p:sldId id="328" r:id="rId14"/>
    <p:sldId id="329" r:id="rId15"/>
    <p:sldId id="330" r:id="rId16"/>
    <p:sldId id="333" r:id="rId17"/>
    <p:sldId id="314" r:id="rId18"/>
    <p:sldId id="345" r:id="rId19"/>
  </p:sldIdLst>
  <p:sldSz cx="9144000" cy="6858000" type="screen4x3"/>
  <p:notesSz cx="6858000" cy="9144000"/>
  <p:custDataLst>
    <p:tags r:id="rId2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60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41" autoAdjust="0"/>
    <p:restoredTop sz="65201" autoAdjust="0"/>
  </p:normalViewPr>
  <p:slideViewPr>
    <p:cSldViewPr>
      <p:cViewPr varScale="1">
        <p:scale>
          <a:sx n="68" d="100"/>
          <a:sy n="68" d="100"/>
        </p:scale>
        <p:origin x="2010"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tags" Target="tags/tag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2273F2-AC38-4C03-8E5C-2CFF03455D9E}" type="datetimeFigureOut">
              <a:rPr lang="en-US" smtClean="0"/>
              <a:t>12/5/2022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B40390-A3B2-46B9-9773-DB13838AA237}" type="slidenum">
              <a:rPr lang="en-US" smtClean="0"/>
              <a:t>‹#›</a:t>
            </a:fld>
            <a:endParaRPr lang="en-US"/>
          </a:p>
        </p:txBody>
      </p:sp>
    </p:spTree>
    <p:extLst>
      <p:ext uri="{BB962C8B-B14F-4D97-AF65-F5344CB8AC3E}">
        <p14:creationId xmlns:p14="http://schemas.microsoft.com/office/powerpoint/2010/main" val="3845624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www.ecfr.gov/cgi-bin/text-idx?SID=a08bfebd52a74aea7c0022ad43d360a2&amp;mc=true&amp;node=se38.1.3_1102&amp;rgn=div8"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ecfr.gov/cgi-bin/text-idx?SID=9521b839aa5779bd6697971f80d35f52&amp;mc=true&amp;node=se38.1.3_1353&amp;rgn=div8"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ecfr.gov/cgi-bin/text-idx?SID=fd8d3f4d7e6a5698b75c2553ed05cab4&amp;mc=true&amp;node=se38.1.3_1353&amp;rgn=div8"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This course teaches learners the policies and procedures for reviewing and evaluating evidence related to a beneficiary’s ability to manage financial affairs.</a:t>
            </a:r>
          </a:p>
          <a:p>
            <a:endParaRPr lang="en-US" dirty="0"/>
          </a:p>
        </p:txBody>
      </p:sp>
      <p:sp>
        <p:nvSpPr>
          <p:cNvPr id="4" name="Slide Number Placeholder 3"/>
          <p:cNvSpPr>
            <a:spLocks noGrp="1"/>
          </p:cNvSpPr>
          <p:nvPr>
            <p:ph type="sldNum" sz="quarter" idx="5"/>
          </p:nvPr>
        </p:nvSpPr>
        <p:spPr/>
        <p:txBody>
          <a:bodyPr/>
          <a:lstStyle/>
          <a:p>
            <a:fld id="{8DB40390-A3B2-46B9-9773-DB13838AA237}" type="slidenum">
              <a:rPr lang="en-US" smtClean="0"/>
              <a:t>1</a:t>
            </a:fld>
            <a:endParaRPr lang="en-US"/>
          </a:p>
        </p:txBody>
      </p:sp>
    </p:spTree>
    <p:extLst>
      <p:ext uri="{BB962C8B-B14F-4D97-AF65-F5344CB8AC3E}">
        <p14:creationId xmlns:p14="http://schemas.microsoft.com/office/powerpoint/2010/main" val="22009826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1200" cap="none" spc="0" normalizeH="0" baseline="0" noProof="0" dirty="0">
                <a:ln>
                  <a:noFill/>
                </a:ln>
                <a:solidFill>
                  <a:prstClr val="black"/>
                </a:solidFill>
                <a:effectLst/>
                <a:uLnTx/>
                <a:uFillTx/>
                <a:latin typeface="+mn-lt"/>
                <a:ea typeface="+mn-ea"/>
                <a:cs typeface="+mn-cs"/>
              </a:rPr>
              <a:t>Policy Reference(s): M21-1, </a:t>
            </a:r>
            <a:r>
              <a:rPr kumimoji="0" lang="pt-BR" sz="1200" b="0" i="1" u="none" strike="noStrike" kern="1200" cap="none" spc="0" normalizeH="0" baseline="0" noProof="0" dirty="0">
                <a:ln>
                  <a:noFill/>
                </a:ln>
                <a:solidFill>
                  <a:prstClr val="black"/>
                </a:solidFill>
                <a:effectLst/>
                <a:uLnTx/>
                <a:uFillTx/>
                <a:latin typeface="+mn-lt"/>
                <a:ea typeface="+mn-ea"/>
                <a:cs typeface="+mn-cs"/>
              </a:rPr>
              <a:t>III.iv.5.A.9.a.; b.</a:t>
            </a:r>
            <a:endParaRPr kumimoji="0" lang="en-US" sz="1200" b="0" i="1"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mn-lt"/>
                <a:ea typeface="+mn-ea"/>
                <a:cs typeface="+mn-cs"/>
              </a:rPr>
              <a:t>Instructor Notes:</a:t>
            </a:r>
          </a:p>
          <a:p>
            <a:pPr fontAlgn="base"/>
            <a:br>
              <a:rPr lang="en-US" dirty="0">
                <a:effectLst/>
                <a:latin typeface="arial" panose="020B0604020202020204" pitchFamily="34" charset="0"/>
              </a:rPr>
            </a:br>
            <a:r>
              <a:rPr lang="en-US" dirty="0">
                <a:effectLst/>
                <a:latin typeface="arial" panose="020B0604020202020204" pitchFamily="34" charset="0"/>
              </a:rPr>
              <a:t>After assigning weight to the evidence</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review the evidence in its totality, and</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determine the </a:t>
            </a:r>
            <a:r>
              <a:rPr lang="en-US" i="1" dirty="0">
                <a:effectLst/>
                <a:latin typeface="arial" panose="020B0604020202020204" pitchFamily="34" charset="0"/>
              </a:rPr>
              <a:t>balancing of scales</a:t>
            </a:r>
            <a:r>
              <a:rPr lang="en-US" dirty="0">
                <a:effectLst/>
                <a:latin typeface="arial" panose="020B0604020202020204" pitchFamily="34" charset="0"/>
              </a:rPr>
              <a:t>.</a:t>
            </a:r>
            <a:endParaRPr lang="en-US" dirty="0">
              <a:effectLst/>
            </a:endParaRPr>
          </a:p>
          <a:p>
            <a:pPr fontAlgn="base"/>
            <a:endParaRPr lang="en-US" b="1" i="1" dirty="0">
              <a:effectLst/>
              <a:latin typeface="arial" panose="020B0604020202020204" pitchFamily="34" charset="0"/>
            </a:endParaRPr>
          </a:p>
          <a:p>
            <a:pPr fontAlgn="base"/>
            <a:r>
              <a:rPr lang="en-US" dirty="0">
                <a:effectLst/>
                <a:latin typeface="arial" panose="020B0604020202020204" pitchFamily="34" charset="0"/>
              </a:rPr>
              <a:t>Do not assign weight unjustly or arbitrarily.</a:t>
            </a:r>
            <a:endParaRPr lang="en-US" dirty="0">
              <a:effectLst/>
            </a:endParaRPr>
          </a:p>
          <a:p>
            <a:endParaRPr lang="en-US" dirty="0"/>
          </a:p>
          <a:p>
            <a:pPr algn="l"/>
            <a:r>
              <a:rPr lang="en-US" b="0" i="0" dirty="0">
                <a:solidFill>
                  <a:srgbClr val="000000"/>
                </a:solidFill>
                <a:effectLst/>
                <a:latin typeface="arial" panose="020B0604020202020204" pitchFamily="34" charset="0"/>
              </a:rPr>
              <a:t>Below are examples of questions that should be asked when weighing evidence.</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Is the medical opinion supported by clinical data and review of medical records?</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How detailed, clear, or persuasive is the opinion?</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Is the opinion based on personal knowledge or on history provided by another person?</a:t>
            </a:r>
            <a:endParaRPr lang="en-US" b="0" i="0" dirty="0">
              <a:solidFill>
                <a:srgbClr val="000000"/>
              </a:solidFill>
              <a:effectLst/>
              <a:latin typeface="Helvetica Neue"/>
            </a:endParaRPr>
          </a:p>
          <a:p>
            <a:endParaRPr lang="en-US" dirty="0"/>
          </a:p>
        </p:txBody>
      </p:sp>
      <p:sp>
        <p:nvSpPr>
          <p:cNvPr id="4" name="Slide Number Placeholder 3"/>
          <p:cNvSpPr>
            <a:spLocks noGrp="1"/>
          </p:cNvSpPr>
          <p:nvPr>
            <p:ph type="sldNum" sz="quarter" idx="5"/>
          </p:nvPr>
        </p:nvSpPr>
        <p:spPr/>
        <p:txBody>
          <a:bodyPr/>
          <a:lstStyle/>
          <a:p>
            <a:fld id="{8DB40390-A3B2-46B9-9773-DB13838AA237}" type="slidenum">
              <a:rPr lang="en-US" smtClean="0"/>
              <a:t>10</a:t>
            </a:fld>
            <a:endParaRPr lang="en-US"/>
          </a:p>
        </p:txBody>
      </p:sp>
    </p:spTree>
    <p:extLst>
      <p:ext uri="{BB962C8B-B14F-4D97-AF65-F5344CB8AC3E}">
        <p14:creationId xmlns:p14="http://schemas.microsoft.com/office/powerpoint/2010/main" val="27410816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1200" cap="none" spc="0" normalizeH="0" baseline="0" noProof="0" dirty="0">
                <a:ln>
                  <a:noFill/>
                </a:ln>
                <a:solidFill>
                  <a:prstClr val="black"/>
                </a:solidFill>
                <a:effectLst/>
                <a:uLnTx/>
                <a:uFillTx/>
                <a:latin typeface="+mn-lt"/>
                <a:ea typeface="+mn-ea"/>
                <a:cs typeface="+mn-cs"/>
              </a:rPr>
              <a:t>Policy Reference(s): M21-1, </a:t>
            </a:r>
            <a:r>
              <a:rPr kumimoji="0" lang="pt-BR" sz="1200" b="0" i="1" u="none" strike="noStrike" kern="1200" cap="none" spc="0" normalizeH="0" baseline="0" noProof="0" dirty="0">
                <a:ln>
                  <a:noFill/>
                </a:ln>
                <a:solidFill>
                  <a:prstClr val="black"/>
                </a:solidFill>
                <a:effectLst/>
                <a:uLnTx/>
                <a:uFillTx/>
                <a:latin typeface="+mn-lt"/>
                <a:ea typeface="+mn-ea"/>
                <a:cs typeface="+mn-cs"/>
              </a:rPr>
              <a:t>III.iv.5.A.9.c.; d.; g.</a:t>
            </a:r>
            <a:endParaRPr kumimoji="0" lang="en-US" sz="1200" b="0" i="1"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mn-lt"/>
                <a:ea typeface="+mn-ea"/>
                <a:cs typeface="+mn-cs"/>
              </a:rPr>
              <a:t>Instructor Notes:</a:t>
            </a:r>
          </a:p>
          <a:p>
            <a:endParaRPr lang="en-US" dirty="0"/>
          </a:p>
          <a:p>
            <a:pPr algn="l"/>
            <a:r>
              <a:rPr lang="en-US" b="0" i="0" dirty="0">
                <a:solidFill>
                  <a:srgbClr val="000000"/>
                </a:solidFill>
                <a:effectLst/>
                <a:latin typeface="arial" panose="020B0604020202020204" pitchFamily="34" charset="0"/>
              </a:rPr>
              <a:t>If the evidence shows an overwhelming imbalance, then the evidence requires a decision in that direction, either for or against awarding the claim.</a:t>
            </a:r>
            <a:r>
              <a:rPr lang="en-US" b="0" i="0" dirty="0">
                <a:solidFill>
                  <a:srgbClr val="000000"/>
                </a:solidFill>
                <a:effectLst/>
                <a:latin typeface="Helvetica Neue"/>
              </a:rPr>
              <a:t> </a:t>
            </a:r>
            <a:r>
              <a:rPr lang="en-US" b="0" i="0" dirty="0">
                <a:solidFill>
                  <a:srgbClr val="000000"/>
                </a:solidFill>
                <a:effectLst/>
                <a:latin typeface="arial" panose="020B0604020202020204" pitchFamily="34" charset="0"/>
              </a:rPr>
              <a:t>The claim must be awarded if all of the evidence is favorable.</a:t>
            </a:r>
          </a:p>
          <a:p>
            <a:endParaRPr lang="en-US" dirty="0"/>
          </a:p>
          <a:p>
            <a:r>
              <a:rPr lang="en-US" b="0" i="0" dirty="0">
                <a:solidFill>
                  <a:srgbClr val="000000"/>
                </a:solidFill>
                <a:effectLst/>
                <a:latin typeface="arial" panose="020B0604020202020204" pitchFamily="34" charset="0"/>
              </a:rPr>
              <a:t>Resolve reasonable doubt in </a:t>
            </a:r>
            <a:r>
              <a:rPr lang="en-US" b="0" i="1" dirty="0">
                <a:solidFill>
                  <a:srgbClr val="000000"/>
                </a:solidFill>
                <a:effectLst/>
                <a:latin typeface="arial" panose="020B0604020202020204" pitchFamily="34" charset="0"/>
              </a:rPr>
              <a:t>favor</a:t>
            </a:r>
            <a:r>
              <a:rPr lang="en-US" b="0" i="0" dirty="0">
                <a:solidFill>
                  <a:srgbClr val="000000"/>
                </a:solidFill>
                <a:effectLst/>
                <a:latin typeface="arial" panose="020B0604020202020204" pitchFamily="34" charset="0"/>
              </a:rPr>
              <a:t> of the claimant if all procurable evidence, after being weighed, is found in approximate balance or equipoise.  </a:t>
            </a:r>
            <a:r>
              <a:rPr lang="en-US" b="1" i="0" u="sng" dirty="0">
                <a:solidFill>
                  <a:srgbClr val="800000"/>
                </a:solidFill>
                <a:effectLst/>
                <a:latin typeface="arial" panose="020B0604020202020204" pitchFamily="34" charset="0"/>
                <a:hlinkClick r:id="rId3">
                  <a:extLst>
                    <a:ext uri="{A12FA001-AC4F-418D-AE19-62706E023703}">
                      <ahyp:hlinkClr xmlns:ahyp="http://schemas.microsoft.com/office/drawing/2018/hyperlinkcolor" val="tx"/>
                    </a:ext>
                  </a:extLst>
                </a:hlinkClick>
              </a:rPr>
              <a:t>38 CFR 3.102</a:t>
            </a:r>
            <a:r>
              <a:rPr lang="en-US" b="0" i="0" dirty="0">
                <a:solidFill>
                  <a:srgbClr val="000000"/>
                </a:solidFill>
                <a:effectLst/>
                <a:latin typeface="arial" panose="020B0604020202020204" pitchFamily="34" charset="0"/>
              </a:rPr>
              <a:t> dictates that the Veteran prevails when the evidence neither satisfactorily proves nor disproves an issue.</a:t>
            </a:r>
          </a:p>
          <a:p>
            <a:endParaRPr lang="en-US" b="0" i="0" dirty="0">
              <a:solidFill>
                <a:srgbClr val="000000"/>
              </a:solidFill>
              <a:effectLst/>
              <a:latin typeface="arial" panose="020B0604020202020204" pitchFamily="34" charset="0"/>
            </a:endParaRPr>
          </a:p>
          <a:p>
            <a:pPr algn="l"/>
            <a:r>
              <a:rPr lang="en-US" b="0" i="0" dirty="0">
                <a:solidFill>
                  <a:srgbClr val="000000"/>
                </a:solidFill>
                <a:effectLst/>
                <a:latin typeface="arial" panose="020B0604020202020204" pitchFamily="34" charset="0"/>
              </a:rPr>
              <a:t>After weighing the evidence to reach a conclusion,</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discuss the evidence in favor of the claim</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discuss the evidence against the claim to include any negative evidence, and</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explain that</a:t>
            </a:r>
            <a:endParaRPr lang="en-US" b="0" i="0" dirty="0">
              <a:solidFill>
                <a:srgbClr val="000000"/>
              </a:solidFill>
              <a:effectLst/>
              <a:latin typeface="Helvetica Neue"/>
            </a:endParaRPr>
          </a:p>
          <a:p>
            <a:pPr marL="742950" lvl="1" indent="-285750" algn="l">
              <a:buFont typeface="Arial" panose="020B0604020202020204" pitchFamily="34" charset="0"/>
              <a:buChar char="•"/>
            </a:pPr>
            <a:r>
              <a:rPr lang="en-US" b="0" i="0" dirty="0">
                <a:solidFill>
                  <a:srgbClr val="000000"/>
                </a:solidFill>
                <a:effectLst/>
                <a:latin typeface="arial" panose="020B0604020202020204" pitchFamily="34" charset="0"/>
              </a:rPr>
              <a:t>one set of evidence outweighs the other set, or</a:t>
            </a:r>
            <a:endParaRPr lang="en-US" b="0" i="0" dirty="0">
              <a:solidFill>
                <a:srgbClr val="000000"/>
              </a:solidFill>
              <a:effectLst/>
              <a:latin typeface="Helvetica Neue"/>
            </a:endParaRPr>
          </a:p>
          <a:p>
            <a:pPr marL="742950" lvl="1" indent="-285750" algn="l">
              <a:buFont typeface="Arial" panose="020B0604020202020204" pitchFamily="34" charset="0"/>
              <a:buChar char="•"/>
            </a:pPr>
            <a:r>
              <a:rPr lang="en-US" b="0" i="0" dirty="0">
                <a:solidFill>
                  <a:srgbClr val="000000"/>
                </a:solidFill>
                <a:effectLst/>
                <a:latin typeface="arial" panose="020B0604020202020204" pitchFamily="34" charset="0"/>
              </a:rPr>
              <a:t>the evidence is in equal balance for and against the claim.</a:t>
            </a:r>
            <a:endParaRPr lang="en-US" b="0" i="0" dirty="0">
              <a:solidFill>
                <a:srgbClr val="000000"/>
              </a:solidFill>
              <a:effectLst/>
              <a:latin typeface="Helvetica Neue"/>
            </a:endParaRPr>
          </a:p>
          <a:p>
            <a:endParaRPr lang="en-US" dirty="0"/>
          </a:p>
        </p:txBody>
      </p:sp>
      <p:sp>
        <p:nvSpPr>
          <p:cNvPr id="4" name="Slide Number Placeholder 3"/>
          <p:cNvSpPr>
            <a:spLocks noGrp="1"/>
          </p:cNvSpPr>
          <p:nvPr>
            <p:ph type="sldNum" sz="quarter" idx="5"/>
          </p:nvPr>
        </p:nvSpPr>
        <p:spPr/>
        <p:txBody>
          <a:bodyPr/>
          <a:lstStyle/>
          <a:p>
            <a:fld id="{8DB40390-A3B2-46B9-9773-DB13838AA237}" type="slidenum">
              <a:rPr lang="en-US" smtClean="0"/>
              <a:t>11</a:t>
            </a:fld>
            <a:endParaRPr lang="en-US"/>
          </a:p>
        </p:txBody>
      </p:sp>
    </p:spTree>
    <p:extLst>
      <p:ext uri="{BB962C8B-B14F-4D97-AF65-F5344CB8AC3E}">
        <p14:creationId xmlns:p14="http://schemas.microsoft.com/office/powerpoint/2010/main" val="16044386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1200" cap="none" spc="0" normalizeH="0" baseline="0" noProof="0" dirty="0">
                <a:ln>
                  <a:noFill/>
                </a:ln>
                <a:solidFill>
                  <a:prstClr val="black"/>
                </a:solidFill>
                <a:effectLst/>
                <a:uLnTx/>
                <a:uFillTx/>
                <a:latin typeface="+mn-lt"/>
                <a:ea typeface="+mn-ea"/>
                <a:cs typeface="+mn-cs"/>
              </a:rPr>
              <a:t>Policy Reference(s): M21-1, </a:t>
            </a:r>
            <a:r>
              <a:rPr kumimoji="0" lang="pt-BR" sz="1200" b="0" i="1" u="none" strike="noStrike" kern="1200" cap="none" spc="0" normalizeH="0" baseline="0" noProof="0" dirty="0">
                <a:ln>
                  <a:noFill/>
                </a:ln>
                <a:solidFill>
                  <a:prstClr val="black"/>
                </a:solidFill>
                <a:effectLst/>
                <a:uLnTx/>
                <a:uFillTx/>
                <a:latin typeface="+mn-lt"/>
                <a:ea typeface="+mn-ea"/>
                <a:cs typeface="+mn-cs"/>
              </a:rPr>
              <a:t>III.iv.5.A.10.a.</a:t>
            </a:r>
            <a:endParaRPr kumimoji="0" lang="en-US" sz="1200" b="0" i="1"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mn-lt"/>
                <a:ea typeface="+mn-ea"/>
                <a:cs typeface="+mn-cs"/>
              </a:rPr>
              <a:t>Instructor Notes:</a:t>
            </a:r>
          </a:p>
          <a:p>
            <a:pPr fontAlgn="base"/>
            <a:br>
              <a:rPr lang="en-US" dirty="0">
                <a:effectLst/>
                <a:latin typeface="arial" panose="020B0604020202020204" pitchFamily="34" charset="0"/>
              </a:rPr>
            </a:br>
            <a:r>
              <a:rPr lang="en-US" dirty="0">
                <a:effectLst/>
                <a:latin typeface="arial" panose="020B0604020202020204" pitchFamily="34" charset="0"/>
              </a:rPr>
              <a:t>When discussing the evaluation of evidence in a decision </a:t>
            </a:r>
            <a:r>
              <a:rPr lang="en-US" i="1" dirty="0">
                <a:effectLst/>
                <a:latin typeface="arial" panose="020B0604020202020204" pitchFamily="34" charset="0"/>
              </a:rPr>
              <a:t>Narrative</a:t>
            </a:r>
            <a:r>
              <a:rPr lang="en-US" dirty="0">
                <a:effectLst/>
                <a:latin typeface="arial" panose="020B0604020202020204" pitchFamily="34" charset="0"/>
              </a:rPr>
              <a:t>, VA decision makers are </a:t>
            </a:r>
            <a:r>
              <a:rPr lang="en-US" b="1" i="1" dirty="0">
                <a:effectLst/>
                <a:latin typeface="arial" panose="020B0604020202020204" pitchFamily="34" charset="0"/>
              </a:rPr>
              <a:t>expected to be appropriately critical of the evidence and to make credibility determinations when credibility is raised by the available evidence</a:t>
            </a:r>
            <a:r>
              <a:rPr lang="en-US" dirty="0">
                <a:effectLst/>
                <a:latin typeface="arial" panose="020B0604020202020204" pitchFamily="34" charset="0"/>
              </a:rPr>
              <a:t>.</a:t>
            </a:r>
          </a:p>
          <a:p>
            <a:pPr fontAlgn="base"/>
            <a:endParaRPr lang="en-US" dirty="0">
              <a:effectLst/>
            </a:endParaRPr>
          </a:p>
          <a:p>
            <a:pPr fontAlgn="base"/>
            <a:r>
              <a:rPr lang="en-US" dirty="0">
                <a:effectLst/>
                <a:latin typeface="arial" panose="020B0604020202020204" pitchFamily="34" charset="0"/>
              </a:rPr>
              <a:t>Decision makers must</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be objective and fair in the consideration of evidence</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ensure that any inferences, findings, and conclusions made are supported under the facts and law</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follow evidentiary guidance</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be professional and courteous even when claimants are antagonistic, critical, or abusive</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not allow any bias or personal feelings into the evaluation of evidence or the decision </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not arbitrarily or capriciously refuse to assign weight to a claimant’s evidence, and</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not adopt or express an adversarial position towards a claimant or beneficiary.</a:t>
            </a:r>
            <a:endParaRPr lang="en-US" dirty="0">
              <a:effectLst/>
            </a:endParaRPr>
          </a:p>
          <a:p>
            <a:pPr marL="171450" indent="-171450" fontAlgn="base">
              <a:buFont typeface="Arial" panose="020B0604020202020204" pitchFamily="34" charset="0"/>
              <a:buChar char="•"/>
            </a:pPr>
            <a:endParaRPr lang="en-US" b="1" i="1" dirty="0">
              <a:effectLst/>
              <a:latin typeface="arial" panose="020B0604020202020204" pitchFamily="34" charset="0"/>
            </a:endParaRPr>
          </a:p>
          <a:p>
            <a:pPr marL="171450" indent="-171450" fontAlgn="base">
              <a:buFont typeface="Arial" panose="020B0604020202020204" pitchFamily="34" charset="0"/>
              <a:buChar char="•"/>
            </a:pPr>
            <a:r>
              <a:rPr lang="en-US" dirty="0">
                <a:effectLst/>
                <a:latin typeface="arial" panose="020B0604020202020204" pitchFamily="34" charset="0"/>
              </a:rPr>
              <a:t>Do not refer to the claimant or beneficiary as a liar.  Where evidence is not credible, say that and cite facts of record in support. </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Do not minimize the weight of a treating physician’s opinion based upon the idea that he/she has become an advocate for the patient since doing so may appear adversarial and biased.</a:t>
            </a:r>
            <a:endParaRPr lang="en-US" dirty="0">
              <a:effectLst/>
            </a:endParaRPr>
          </a:p>
          <a:p>
            <a:endParaRPr lang="en-US" dirty="0"/>
          </a:p>
        </p:txBody>
      </p:sp>
      <p:sp>
        <p:nvSpPr>
          <p:cNvPr id="4" name="Slide Number Placeholder 3"/>
          <p:cNvSpPr>
            <a:spLocks noGrp="1"/>
          </p:cNvSpPr>
          <p:nvPr>
            <p:ph type="sldNum" sz="quarter" idx="5"/>
          </p:nvPr>
        </p:nvSpPr>
        <p:spPr/>
        <p:txBody>
          <a:bodyPr/>
          <a:lstStyle/>
          <a:p>
            <a:fld id="{8DB40390-A3B2-46B9-9773-DB13838AA237}" type="slidenum">
              <a:rPr lang="en-US" smtClean="0"/>
              <a:t>12</a:t>
            </a:fld>
            <a:endParaRPr lang="en-US"/>
          </a:p>
        </p:txBody>
      </p:sp>
    </p:spTree>
    <p:extLst>
      <p:ext uri="{BB962C8B-B14F-4D97-AF65-F5344CB8AC3E}">
        <p14:creationId xmlns:p14="http://schemas.microsoft.com/office/powerpoint/2010/main" val="32387212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1200" cap="none" spc="0" normalizeH="0" baseline="0" noProof="0" dirty="0">
                <a:ln>
                  <a:noFill/>
                </a:ln>
                <a:solidFill>
                  <a:prstClr val="black"/>
                </a:solidFill>
                <a:effectLst/>
                <a:uLnTx/>
                <a:uFillTx/>
                <a:latin typeface="+mn-lt"/>
                <a:ea typeface="+mn-ea"/>
                <a:cs typeface="+mn-cs"/>
              </a:rPr>
              <a:t>Policy Reference(s): M21-1, </a:t>
            </a:r>
            <a:r>
              <a:rPr lang="pt-BR" sz="1200" b="0" kern="1200" dirty="0">
                <a:solidFill>
                  <a:schemeClr val="tx1"/>
                </a:solidFill>
                <a:effectLst/>
                <a:latin typeface="+mn-lt"/>
                <a:ea typeface="+mn-ea"/>
                <a:cs typeface="+mn-cs"/>
              </a:rPr>
              <a:t>III.iv.8.A.1.c</a:t>
            </a:r>
            <a:r>
              <a:rPr lang="pt-BR" sz="1200" b="0" u="none" strike="noStrike" kern="1200" dirty="0">
                <a:solidFill>
                  <a:schemeClr val="tx1"/>
                </a:solidFill>
                <a:effectLst/>
                <a:latin typeface="+mn-lt"/>
                <a:ea typeface="+mn-ea"/>
                <a:cs typeface="+mn-cs"/>
              </a:rPr>
              <a:t>.</a:t>
            </a:r>
            <a:endParaRPr kumimoji="0" lang="en-US" sz="1200" b="0" i="1"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mn-lt"/>
                <a:ea typeface="+mn-ea"/>
                <a:cs typeface="+mn-cs"/>
              </a:rPr>
              <a:t>Instructor Notes:</a:t>
            </a:r>
          </a:p>
          <a:p>
            <a:endParaRPr lang="en-US" dirty="0"/>
          </a:p>
          <a:p>
            <a:r>
              <a:rPr lang="en-US" dirty="0"/>
              <a:t>Please remember one of the most important takeaways from this lesson: When making a competency decision, ALWAYS PRESUME COMPETENCY. In the absence of clear and convincing evidence to the contrary, presume that a person is competent. If the evidence appears to be in 50/50 balance, the FSR should decide in favor of the beneficiary and rate them competent.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Also, </a:t>
            </a:r>
            <a:r>
              <a:rPr lang="en-US" b="0" i="0" dirty="0">
                <a:solidFill>
                  <a:srgbClr val="000000"/>
                </a:solidFill>
                <a:effectLst/>
                <a:latin typeface="arial" panose="020B0604020202020204" pitchFamily="34" charset="0"/>
              </a:rPr>
              <a:t>when a field examiner recommends restoration of competency, and evidence is otherwise consistent with or does not conflict with the recommendation, no additional evidence is required to restore competency.</a:t>
            </a:r>
            <a:endParaRPr lang="en-US" b="0" i="0" dirty="0">
              <a:solidFill>
                <a:srgbClr val="000000"/>
              </a:solidFill>
              <a:effectLst/>
              <a:latin typeface="Helvetica Neue"/>
            </a:endParaRPr>
          </a:p>
          <a:p>
            <a:endParaRPr lang="en-US" dirty="0"/>
          </a:p>
          <a:p>
            <a:endParaRPr lang="en-US" dirty="0"/>
          </a:p>
        </p:txBody>
      </p:sp>
      <p:sp>
        <p:nvSpPr>
          <p:cNvPr id="4" name="Slide Number Placeholder 3"/>
          <p:cNvSpPr>
            <a:spLocks noGrp="1"/>
          </p:cNvSpPr>
          <p:nvPr>
            <p:ph type="sldNum" sz="quarter" idx="5"/>
          </p:nvPr>
        </p:nvSpPr>
        <p:spPr/>
        <p:txBody>
          <a:bodyPr/>
          <a:lstStyle/>
          <a:p>
            <a:fld id="{8DB40390-A3B2-46B9-9773-DB13838AA237}" type="slidenum">
              <a:rPr lang="en-US" smtClean="0"/>
              <a:t>13</a:t>
            </a:fld>
            <a:endParaRPr lang="en-US"/>
          </a:p>
        </p:txBody>
      </p:sp>
    </p:spTree>
    <p:extLst>
      <p:ext uri="{BB962C8B-B14F-4D97-AF65-F5344CB8AC3E}">
        <p14:creationId xmlns:p14="http://schemas.microsoft.com/office/powerpoint/2010/main" val="41772236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14350">
              <a:defRPr/>
            </a:pPr>
            <a:r>
              <a:rPr lang="en-US" u="sng" dirty="0"/>
              <a:t>Instructor Notes:</a:t>
            </a:r>
            <a:endParaRPr lang="en-US" u="none" dirty="0"/>
          </a:p>
          <a:p>
            <a:pPr marL="0" lvl="1" defTabSz="914350">
              <a:defRPr/>
            </a:pPr>
            <a:endParaRPr lang="en-US" u="sng" dirty="0"/>
          </a:p>
          <a:p>
            <a:pPr marL="0" indent="0">
              <a:buFont typeface="Arial" panose="020B0604020202020204" pitchFamily="34" charset="0"/>
              <a:buNone/>
            </a:pPr>
            <a:r>
              <a:rPr lang="en-US" dirty="0"/>
              <a:t>(Recall)  These</a:t>
            </a:r>
            <a:r>
              <a:rPr lang="en-US" baseline="0" dirty="0"/>
              <a:t> are our learning objectives as stated from the beginning of the training:</a:t>
            </a:r>
            <a:endParaRPr lang="en-US" dirty="0"/>
          </a:p>
          <a:p>
            <a:pPr marL="171450" lvl="1" indent="-171450" defTabSz="914350">
              <a:buFont typeface="Arial" panose="020B0604020202020204" pitchFamily="34" charset="0"/>
              <a:buChar char="•"/>
              <a:defRPr/>
            </a:pPr>
            <a:endParaRPr lang="en-US" dirty="0"/>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mn-lt"/>
                <a:ea typeface="+mn-ea"/>
                <a:cs typeface="+mn-cs"/>
              </a:rPr>
              <a:t>Define additional competency evidence</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mn-lt"/>
                <a:ea typeface="+mn-ea"/>
                <a:cs typeface="+mn-cs"/>
              </a:rPr>
              <a:t>Presume competency</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mn-lt"/>
                <a:ea typeface="+mn-ea"/>
                <a:cs typeface="+mn-cs"/>
              </a:rPr>
              <a:t>Weigh evidence</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mn-lt"/>
                <a:ea typeface="+mn-ea"/>
                <a:cs typeface="+mn-cs"/>
              </a:rPr>
              <a:t>Balance evidence</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mn-lt"/>
                <a:ea typeface="+mn-ea"/>
                <a:cs typeface="+mn-cs"/>
              </a:rPr>
              <a:t>Evaluate evidence</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mn-lt"/>
                <a:ea typeface="+mn-ea"/>
                <a:cs typeface="+mn-cs"/>
              </a:rPr>
              <a:t>Restore competency</a:t>
            </a:r>
            <a:endParaRPr lang="en-US" dirty="0"/>
          </a:p>
          <a:p>
            <a:pPr marL="0" lvl="1" defTabSz="914350">
              <a:defRPr/>
            </a:pPr>
            <a:endParaRPr lang="en-US" dirty="0"/>
          </a:p>
          <a:p>
            <a:pPr marL="0" lvl="1" defTabSz="914350">
              <a:defRPr/>
            </a:pPr>
            <a:r>
              <a:rPr lang="en-US" b="1" dirty="0"/>
              <a:t>Please submit any questions to the P&amp;F Service mailbox listed on this slide.</a:t>
            </a:r>
          </a:p>
        </p:txBody>
      </p:sp>
      <p:sp>
        <p:nvSpPr>
          <p:cNvPr id="4" name="Slide Number Placeholder 3"/>
          <p:cNvSpPr>
            <a:spLocks noGrp="1"/>
          </p:cNvSpPr>
          <p:nvPr>
            <p:ph type="sldNum" sz="quarter" idx="10"/>
          </p:nvPr>
        </p:nvSpPr>
        <p:spPr/>
        <p:txBody>
          <a:bodyPr/>
          <a:lstStyle/>
          <a:p>
            <a:fld id="{03CECF49-2165-4CE7-B39E-10D80CF3C557}" type="slidenum">
              <a:rPr lang="en-US" smtClean="0"/>
              <a:t>14</a:t>
            </a:fld>
            <a:endParaRPr lang="en-US"/>
          </a:p>
        </p:txBody>
      </p:sp>
    </p:spTree>
    <p:extLst>
      <p:ext uri="{BB962C8B-B14F-4D97-AF65-F5344CB8AC3E}">
        <p14:creationId xmlns:p14="http://schemas.microsoft.com/office/powerpoint/2010/main" val="9203491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p>
          <a:p>
            <a:endParaRPr lang="en-US" u="sng" dirty="0"/>
          </a:p>
          <a:p>
            <a:r>
              <a:rPr lang="en-US" u="none" dirty="0"/>
              <a:t>A </a:t>
            </a:r>
            <a:r>
              <a:rPr lang="en-US" u="none" baseline="0" dirty="0"/>
              <a:t>satisfaction survey has been assigned to you in TMS.  You should be able to complete it within ten minutes.  </a:t>
            </a:r>
          </a:p>
          <a:p>
            <a:r>
              <a:rPr lang="en-US" u="none" baseline="0" dirty="0"/>
              <a:t>Completing it will allow you to receive credit for this training.</a:t>
            </a:r>
            <a:endParaRPr lang="en-US" u="none" dirty="0"/>
          </a:p>
          <a:p>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15</a:t>
            </a:fld>
            <a:endParaRPr lang="en-US"/>
          </a:p>
        </p:txBody>
      </p:sp>
    </p:spTree>
    <p:extLst>
      <p:ext uri="{BB962C8B-B14F-4D97-AF65-F5344CB8AC3E}">
        <p14:creationId xmlns:p14="http://schemas.microsoft.com/office/powerpoint/2010/main" val="880295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p>
          <a:p>
            <a:endParaRPr lang="en-US" u="sng" dirty="0"/>
          </a:p>
          <a:p>
            <a:r>
              <a:rPr lang="en-US" dirty="0"/>
              <a:t>At the</a:t>
            </a:r>
            <a:r>
              <a:rPr lang="en-US" baseline="0" dirty="0"/>
              <a:t> end of this lesson, given the training and references, the learner will be able to do the following:</a:t>
            </a:r>
          </a:p>
          <a:p>
            <a:pPr marL="171450" indent="-171450">
              <a:buFont typeface="Arial" panose="020B0604020202020204" pitchFamily="34" charset="0"/>
              <a:buChar char="•"/>
            </a:pPr>
            <a:endParaRPr lang="en-US" dirty="0"/>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mn-lt"/>
                <a:ea typeface="+mn-ea"/>
                <a:cs typeface="+mn-cs"/>
              </a:rPr>
              <a:t>Understand changes to fiduciary promulgation</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mn-lt"/>
                <a:ea typeface="+mn-ea"/>
                <a:cs typeface="+mn-cs"/>
              </a:rPr>
              <a:t>Define additional competency evidence</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mn-lt"/>
                <a:ea typeface="+mn-ea"/>
                <a:cs typeface="+mn-cs"/>
              </a:rPr>
              <a:t>Presume competency</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mn-lt"/>
                <a:ea typeface="+mn-ea"/>
                <a:cs typeface="+mn-cs"/>
              </a:rPr>
              <a:t>Weigh evidence</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mn-lt"/>
                <a:ea typeface="+mn-ea"/>
                <a:cs typeface="+mn-cs"/>
              </a:rPr>
              <a:t>Balance evidence</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mn-lt"/>
                <a:ea typeface="+mn-ea"/>
                <a:cs typeface="+mn-cs"/>
              </a:rPr>
              <a:t>Evaluate evidence</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mn-lt"/>
                <a:ea typeface="+mn-ea"/>
                <a:cs typeface="+mn-cs"/>
              </a:rPr>
              <a:t>Restore competency</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2</a:t>
            </a:fld>
            <a:endParaRPr lang="en-US"/>
          </a:p>
        </p:txBody>
      </p:sp>
    </p:spTree>
    <p:extLst>
      <p:ext uri="{BB962C8B-B14F-4D97-AF65-F5344CB8AC3E}">
        <p14:creationId xmlns:p14="http://schemas.microsoft.com/office/powerpoint/2010/main" val="540880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endParaRPr lang="en-US" u="none" dirty="0"/>
          </a:p>
          <a:p>
            <a:endParaRPr lang="en-US" u="sng" dirty="0"/>
          </a:p>
          <a:p>
            <a:r>
              <a:rPr lang="en-US" dirty="0"/>
              <a:t>These</a:t>
            </a:r>
            <a:r>
              <a:rPr lang="en-US" baseline="0" dirty="0"/>
              <a:t> are the relevant references pertaining to this course. Please take the time to review these after the completion of this course.</a:t>
            </a:r>
          </a:p>
        </p:txBody>
      </p:sp>
      <p:sp>
        <p:nvSpPr>
          <p:cNvPr id="4" name="Slide Number Placeholder 3"/>
          <p:cNvSpPr>
            <a:spLocks noGrp="1"/>
          </p:cNvSpPr>
          <p:nvPr>
            <p:ph type="sldNum" sz="quarter" idx="10"/>
          </p:nvPr>
        </p:nvSpPr>
        <p:spPr/>
        <p:txBody>
          <a:bodyPr/>
          <a:lstStyle/>
          <a:p>
            <a:fld id="{8DB40390-A3B2-46B9-9773-DB13838AA237}" type="slidenum">
              <a:rPr lang="en-US" smtClean="0"/>
              <a:t>3</a:t>
            </a:fld>
            <a:endParaRPr lang="en-US"/>
          </a:p>
        </p:txBody>
      </p:sp>
    </p:spTree>
    <p:extLst>
      <p:ext uri="{BB962C8B-B14F-4D97-AF65-F5344CB8AC3E}">
        <p14:creationId xmlns:p14="http://schemas.microsoft.com/office/powerpoint/2010/main" val="29459773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Policy Reference(s): FPM 7.B.2.i.</a:t>
            </a:r>
          </a:p>
          <a:p>
            <a:endParaRPr lang="en-US" dirty="0"/>
          </a:p>
          <a:p>
            <a:r>
              <a:rPr lang="en-US" u="sng" dirty="0"/>
              <a:t>Instructor Notes:</a:t>
            </a:r>
          </a:p>
          <a:p>
            <a:endParaRPr lang="en-US" u="sng"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u="none" dirty="0"/>
              <a:t>Per FPM </a:t>
            </a:r>
            <a:r>
              <a:rPr lang="en-US" dirty="0"/>
              <a:t>7.B.2.i, </a:t>
            </a:r>
            <a:r>
              <a:rPr lang="en-US" sz="1200" kern="1200" dirty="0">
                <a:solidFill>
                  <a:schemeClr val="tx1"/>
                </a:solidFill>
                <a:effectLst/>
                <a:latin typeface="+mn-lt"/>
                <a:ea typeface="+mn-ea"/>
                <a:cs typeface="+mn-cs"/>
              </a:rPr>
              <a:t>If VA receives a request for a hearing or additional evidence during the due process period that relates to the issue of inability to manage affairs, and such evidence may affect the outcome of the rating decision, the hub must review the evidence prior to finalizing the rating.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Upon review of the evidence, the Fiduciary Service Representative (FSR) must determine if the additional evidence is duplicative.  Duplicate evidence is any evidence that was reviewed in conjunction with the proposed rating and is described in the proposed rating decision and/or the beneficiary notification letter.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If the evidence is not duplicative, the FSR must then consider whether the evidence conflicts with the proposal of incompetency.  New evidence that is not duplicative and also conflicts with the proposed decision of the beneficiary’s inability to manage his/her VA benefit must be carefully reviewed.  The FSR will determine if the proposed rating should be overturned, and the beneficiary rated as able to manage their affairs without limitation.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4</a:t>
            </a:fld>
            <a:endParaRPr lang="en-US"/>
          </a:p>
        </p:txBody>
      </p:sp>
    </p:spTree>
    <p:extLst>
      <p:ext uri="{BB962C8B-B14F-4D97-AF65-F5344CB8AC3E}">
        <p14:creationId xmlns:p14="http://schemas.microsoft.com/office/powerpoint/2010/main" val="15001902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1200" cap="none" spc="0" normalizeH="0" baseline="0" noProof="0" dirty="0">
                <a:ln>
                  <a:noFill/>
                </a:ln>
                <a:solidFill>
                  <a:prstClr val="black"/>
                </a:solidFill>
                <a:effectLst/>
                <a:uLnTx/>
                <a:uFillTx/>
                <a:latin typeface="+mn-lt"/>
                <a:ea typeface="+mn-ea"/>
                <a:cs typeface="+mn-cs"/>
              </a:rPr>
              <a:t>Policy Reference(s): M21-1, </a:t>
            </a:r>
            <a:r>
              <a:rPr lang="pt-BR" sz="1200" b="0" kern="1200" dirty="0">
                <a:solidFill>
                  <a:schemeClr val="tx1"/>
                </a:solidFill>
                <a:effectLst/>
                <a:latin typeface="+mn-lt"/>
                <a:ea typeface="+mn-ea"/>
                <a:cs typeface="+mn-cs"/>
              </a:rPr>
              <a:t>III.iv.8.A.1.c</a:t>
            </a:r>
            <a:r>
              <a:rPr lang="pt-BR" sz="1200" b="0" u="none" strike="noStrike" kern="1200" dirty="0">
                <a:solidFill>
                  <a:schemeClr val="tx1"/>
                </a:solidFill>
                <a:effectLst/>
                <a:latin typeface="+mn-lt"/>
                <a:ea typeface="+mn-ea"/>
                <a:cs typeface="+mn-cs"/>
              </a:rPr>
              <a:t>.</a:t>
            </a:r>
            <a:endParaRPr kumimoji="0" lang="en-US" sz="1200" b="0" i="1"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mn-lt"/>
                <a:ea typeface="+mn-ea"/>
                <a:cs typeface="+mn-cs"/>
              </a:rPr>
              <a:t>Instructor Notes:</a:t>
            </a:r>
          </a:p>
          <a:p>
            <a:endParaRPr lang="en-US" dirty="0"/>
          </a:p>
          <a:p>
            <a:r>
              <a:rPr lang="en-US" dirty="0"/>
              <a:t>In the absence of clear and convincing evidence to the contrary, presume that a person is competent.</a:t>
            </a:r>
          </a:p>
        </p:txBody>
      </p:sp>
      <p:sp>
        <p:nvSpPr>
          <p:cNvPr id="4" name="Slide Number Placeholder 3"/>
          <p:cNvSpPr>
            <a:spLocks noGrp="1"/>
          </p:cNvSpPr>
          <p:nvPr>
            <p:ph type="sldNum" sz="quarter" idx="5"/>
          </p:nvPr>
        </p:nvSpPr>
        <p:spPr/>
        <p:txBody>
          <a:bodyPr/>
          <a:lstStyle/>
          <a:p>
            <a:fld id="{8DB40390-A3B2-46B9-9773-DB13838AA237}" type="slidenum">
              <a:rPr lang="en-US" smtClean="0"/>
              <a:t>5</a:t>
            </a:fld>
            <a:endParaRPr lang="en-US"/>
          </a:p>
        </p:txBody>
      </p:sp>
    </p:spTree>
    <p:extLst>
      <p:ext uri="{BB962C8B-B14F-4D97-AF65-F5344CB8AC3E}">
        <p14:creationId xmlns:p14="http://schemas.microsoft.com/office/powerpoint/2010/main" val="31452543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1200" cap="none" spc="0" normalizeH="0" baseline="0" noProof="0" dirty="0">
                <a:ln>
                  <a:noFill/>
                </a:ln>
                <a:solidFill>
                  <a:prstClr val="black"/>
                </a:solidFill>
                <a:effectLst/>
                <a:uLnTx/>
                <a:uFillTx/>
                <a:latin typeface="+mn-lt"/>
                <a:ea typeface="+mn-ea"/>
                <a:cs typeface="+mn-cs"/>
              </a:rPr>
              <a:t>Policy Reference(s): M21-1, </a:t>
            </a:r>
            <a:r>
              <a:rPr lang="pt-BR" sz="1200" b="0" kern="1200" dirty="0">
                <a:solidFill>
                  <a:schemeClr val="tx1"/>
                </a:solidFill>
                <a:effectLst/>
                <a:latin typeface="+mn-lt"/>
                <a:ea typeface="+mn-ea"/>
                <a:cs typeface="+mn-cs"/>
              </a:rPr>
              <a:t>III.iv.8.A.1.c</a:t>
            </a:r>
            <a:r>
              <a:rPr lang="pt-BR" sz="1200" b="0" u="none" strike="noStrike" kern="1200" dirty="0">
                <a:solidFill>
                  <a:schemeClr val="tx1"/>
                </a:solidFill>
                <a:effectLst/>
                <a:latin typeface="+mn-lt"/>
                <a:ea typeface="+mn-ea"/>
                <a:cs typeface="+mn-cs"/>
              </a:rPr>
              <a:t>.</a:t>
            </a:r>
            <a:endParaRPr kumimoji="0" lang="en-US" sz="1200" b="0" i="1"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mn-lt"/>
                <a:ea typeface="+mn-ea"/>
                <a:cs typeface="+mn-cs"/>
              </a:rPr>
              <a:t>Instructor Notes:</a:t>
            </a:r>
          </a:p>
          <a:p>
            <a:endParaRPr lang="en-US" dirty="0"/>
          </a:p>
          <a:p>
            <a:r>
              <a:rPr lang="en-US" dirty="0"/>
              <a:t>When reviewing evidence, it is important for the FSR to understand and consider the evidence that is needed for a finding of incompetency.</a:t>
            </a:r>
          </a:p>
          <a:p>
            <a:endParaRPr lang="en-US" dirty="0"/>
          </a:p>
          <a:p>
            <a:pPr algn="l"/>
            <a:r>
              <a:rPr lang="en-US" b="0" i="0" dirty="0">
                <a:solidFill>
                  <a:srgbClr val="000000"/>
                </a:solidFill>
                <a:effectLst/>
                <a:latin typeface="arial" panose="020B0604020202020204" pitchFamily="34" charset="0"/>
              </a:rPr>
              <a:t>A finding of incompetency cannot be made without a definite expression by a responsible medical authority unless the medical evidence of record is</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clear</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convincing, and</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leaves no doubt as to the beneficiary’s incompetency. </a:t>
            </a:r>
            <a:endParaRPr lang="en-US" b="0" i="0" dirty="0">
              <a:solidFill>
                <a:srgbClr val="000000"/>
              </a:solidFill>
              <a:effectLst/>
              <a:latin typeface="Helvetica Neue"/>
            </a:endParaRPr>
          </a:p>
          <a:p>
            <a:endParaRPr lang="en-US" dirty="0"/>
          </a:p>
          <a:p>
            <a:endParaRPr lang="en-US" dirty="0"/>
          </a:p>
        </p:txBody>
      </p:sp>
      <p:sp>
        <p:nvSpPr>
          <p:cNvPr id="4" name="Slide Number Placeholder 3"/>
          <p:cNvSpPr>
            <a:spLocks noGrp="1"/>
          </p:cNvSpPr>
          <p:nvPr>
            <p:ph type="sldNum" sz="quarter" idx="5"/>
          </p:nvPr>
        </p:nvSpPr>
        <p:spPr/>
        <p:txBody>
          <a:bodyPr/>
          <a:lstStyle/>
          <a:p>
            <a:fld id="{8DB40390-A3B2-46B9-9773-DB13838AA237}" type="slidenum">
              <a:rPr lang="en-US" smtClean="0"/>
              <a:t>6</a:t>
            </a:fld>
            <a:endParaRPr lang="en-US"/>
          </a:p>
        </p:txBody>
      </p:sp>
    </p:spTree>
    <p:extLst>
      <p:ext uri="{BB962C8B-B14F-4D97-AF65-F5344CB8AC3E}">
        <p14:creationId xmlns:p14="http://schemas.microsoft.com/office/powerpoint/2010/main" val="39634562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1200" cap="none" spc="0" normalizeH="0" baseline="0" noProof="0" dirty="0">
                <a:ln>
                  <a:noFill/>
                </a:ln>
                <a:solidFill>
                  <a:prstClr val="black"/>
                </a:solidFill>
                <a:effectLst/>
                <a:uLnTx/>
                <a:uFillTx/>
                <a:latin typeface="+mn-lt"/>
                <a:ea typeface="+mn-ea"/>
                <a:cs typeface="+mn-cs"/>
              </a:rPr>
              <a:t>Policy Reference(s): M21-1, III.iv.8.A.4.b.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mn-lt"/>
                <a:ea typeface="+mn-ea"/>
                <a:cs typeface="+mn-cs"/>
              </a:rPr>
              <a:t>Instructor Notes:</a:t>
            </a:r>
          </a:p>
          <a:p>
            <a:pPr fontAlgn="base"/>
            <a:br>
              <a:rPr lang="en-US" dirty="0">
                <a:effectLst/>
                <a:latin typeface="arial" panose="020B0604020202020204" pitchFamily="34" charset="0"/>
              </a:rPr>
            </a:br>
            <a:r>
              <a:rPr lang="en-US" dirty="0">
                <a:effectLst/>
                <a:latin typeface="arial" panose="020B0604020202020204" pitchFamily="34" charset="0"/>
              </a:rPr>
              <a:t>The determination with respect to restoration of competency rests solely with the FSR and not with a medical official.  </a:t>
            </a:r>
            <a:r>
              <a:rPr lang="en-US" b="1" u="sng" dirty="0">
                <a:solidFill>
                  <a:srgbClr val="800000"/>
                </a:solidFill>
                <a:effectLst/>
                <a:latin typeface="arial" panose="020B0604020202020204" pitchFamily="34" charset="0"/>
                <a:hlinkClick r:id="rId3">
                  <a:extLst>
                    <a:ext uri="{A12FA001-AC4F-418D-AE19-62706E023703}">
                      <ahyp:hlinkClr xmlns:ahyp="http://schemas.microsoft.com/office/drawing/2018/hyperlinkcolor" val="tx"/>
                    </a:ext>
                  </a:extLst>
                </a:hlinkClick>
              </a:rPr>
              <a:t>38 CFR 3.353(c)</a:t>
            </a:r>
            <a:r>
              <a:rPr lang="en-US" dirty="0">
                <a:effectLst/>
                <a:latin typeface="arial" panose="020B0604020202020204" pitchFamily="34" charset="0"/>
              </a:rPr>
              <a:t> mandates a presumption in favor of competency when reasonable doubt arises regarding a beneficiary’s mental capacity to manage his or her own affairs.  Competency may be restored based upon credible medical or other evidence.</a:t>
            </a:r>
            <a:endParaRPr lang="en-US" dirty="0">
              <a:effectLst/>
            </a:endParaRPr>
          </a:p>
          <a:p>
            <a:endParaRPr lang="en-US" dirty="0"/>
          </a:p>
        </p:txBody>
      </p:sp>
      <p:sp>
        <p:nvSpPr>
          <p:cNvPr id="4" name="Slide Number Placeholder 3"/>
          <p:cNvSpPr>
            <a:spLocks noGrp="1"/>
          </p:cNvSpPr>
          <p:nvPr>
            <p:ph type="sldNum" sz="quarter" idx="5"/>
          </p:nvPr>
        </p:nvSpPr>
        <p:spPr/>
        <p:txBody>
          <a:bodyPr/>
          <a:lstStyle/>
          <a:p>
            <a:fld id="{8DB40390-A3B2-46B9-9773-DB13838AA237}" type="slidenum">
              <a:rPr lang="en-US" smtClean="0"/>
              <a:t>7</a:t>
            </a:fld>
            <a:endParaRPr lang="en-US"/>
          </a:p>
        </p:txBody>
      </p:sp>
    </p:spTree>
    <p:extLst>
      <p:ext uri="{BB962C8B-B14F-4D97-AF65-F5344CB8AC3E}">
        <p14:creationId xmlns:p14="http://schemas.microsoft.com/office/powerpoint/2010/main" val="32642768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1200" cap="none" spc="0" normalizeH="0" baseline="0" noProof="0" dirty="0">
                <a:ln>
                  <a:noFill/>
                </a:ln>
                <a:solidFill>
                  <a:prstClr val="black"/>
                </a:solidFill>
                <a:effectLst/>
                <a:uLnTx/>
                <a:uFillTx/>
                <a:latin typeface="+mn-lt"/>
                <a:ea typeface="+mn-ea"/>
                <a:cs typeface="+mn-cs"/>
              </a:rPr>
              <a:t>Policy Reference(s): M21-1, III.iv.8.A.4.d.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mn-lt"/>
                <a:ea typeface="+mn-ea"/>
                <a:cs typeface="+mn-cs"/>
              </a:rPr>
              <a:t>Instructor Notes:</a:t>
            </a:r>
          </a:p>
          <a:p>
            <a:endParaRPr lang="en-US" dirty="0"/>
          </a:p>
          <a:p>
            <a:pPr algn="l"/>
            <a:r>
              <a:rPr lang="en-US" b="0" i="0" dirty="0">
                <a:solidFill>
                  <a:srgbClr val="000000"/>
                </a:solidFill>
                <a:effectLst/>
                <a:latin typeface="arial" panose="020B0604020202020204" pitchFamily="34" charset="0"/>
              </a:rPr>
              <a:t>Any evidence showing the beneficiary may be capable of handling funds should be referred to the FSR team.  The FSR will consider this evidence, along with all other evidence of record, to determine whether competency should be restored.</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Do not routinely request an examination of the beneficiary when evidence indicates that competency has been regained.  Under </a:t>
            </a:r>
            <a:r>
              <a:rPr lang="en-US" b="1" i="0" u="sng" dirty="0">
                <a:solidFill>
                  <a:srgbClr val="800000"/>
                </a:solidFill>
                <a:effectLst/>
                <a:latin typeface="arial" panose="020B0604020202020204" pitchFamily="34" charset="0"/>
                <a:hlinkClick r:id="rId3">
                  <a:extLst>
                    <a:ext uri="{A12FA001-AC4F-418D-AE19-62706E023703}">
                      <ahyp:hlinkClr xmlns:ahyp="http://schemas.microsoft.com/office/drawing/2018/hyperlinkcolor" val="tx"/>
                    </a:ext>
                  </a:extLst>
                </a:hlinkClick>
              </a:rPr>
              <a:t>38 CFR 3.353(b)(3)</a:t>
            </a:r>
            <a:r>
              <a:rPr lang="en-US" b="0" i="0" dirty="0">
                <a:solidFill>
                  <a:srgbClr val="000000"/>
                </a:solidFill>
                <a:effectLst/>
                <a:latin typeface="arial" panose="020B0604020202020204" pitchFamily="34" charset="0"/>
              </a:rPr>
              <a:t>, a beneficiary is not required to undergo a psychiatric examination and/or field examination before his/her competency may be restored.  However, a current psychiatric examination and/or field examination may be requested if needed to properly evaluate the beneficiary’s mental capacity to handle his/her own funds.</a:t>
            </a:r>
          </a:p>
          <a:p>
            <a:pPr algn="l"/>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When recommendations from a field examiner suggest restoration of competency is warranted, and evidence is otherwise consistent with or does not conflict with the recommendation, no additional evidence is required to restore competency.</a:t>
            </a:r>
            <a:endParaRPr lang="en-US" b="0" i="0" dirty="0">
              <a:solidFill>
                <a:srgbClr val="000000"/>
              </a:solidFill>
              <a:effectLst/>
              <a:latin typeface="Helvetica Neue"/>
            </a:endParaRPr>
          </a:p>
          <a:p>
            <a:endParaRPr lang="en-US" dirty="0"/>
          </a:p>
        </p:txBody>
      </p:sp>
      <p:sp>
        <p:nvSpPr>
          <p:cNvPr id="4" name="Slide Number Placeholder 3"/>
          <p:cNvSpPr>
            <a:spLocks noGrp="1"/>
          </p:cNvSpPr>
          <p:nvPr>
            <p:ph type="sldNum" sz="quarter" idx="5"/>
          </p:nvPr>
        </p:nvSpPr>
        <p:spPr/>
        <p:txBody>
          <a:bodyPr/>
          <a:lstStyle/>
          <a:p>
            <a:fld id="{8DB40390-A3B2-46B9-9773-DB13838AA237}" type="slidenum">
              <a:rPr lang="en-US" smtClean="0"/>
              <a:t>8</a:t>
            </a:fld>
            <a:endParaRPr lang="en-US"/>
          </a:p>
        </p:txBody>
      </p:sp>
    </p:spTree>
    <p:extLst>
      <p:ext uri="{BB962C8B-B14F-4D97-AF65-F5344CB8AC3E}">
        <p14:creationId xmlns:p14="http://schemas.microsoft.com/office/powerpoint/2010/main" val="39663536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mn-lt"/>
                <a:ea typeface="+mn-ea"/>
                <a:cs typeface="+mn-cs"/>
              </a:rPr>
              <a:t>Instructor Notes:</a:t>
            </a:r>
          </a:p>
          <a:p>
            <a:endParaRPr lang="en-US" dirty="0"/>
          </a:p>
          <a:p>
            <a:r>
              <a:rPr lang="en-US" dirty="0"/>
              <a:t>Medical Exams and/or Medical Opinions are not required to complete a competency decision. However, they can be requested in rare instances when deemed necessary to make a decision.</a:t>
            </a:r>
          </a:p>
          <a:p>
            <a:endParaRPr lang="en-US" dirty="0"/>
          </a:p>
          <a:p>
            <a:r>
              <a:rPr lang="en-US" dirty="0"/>
              <a:t>The following job aids have been created and attached to this training to assist you if/when this rare need arises:</a:t>
            </a:r>
          </a:p>
          <a:p>
            <a:pPr marL="228600" indent="-228600">
              <a:buAutoNum type="arabicPeriod"/>
            </a:pPr>
            <a:r>
              <a:rPr lang="en-US" dirty="0"/>
              <a:t>ERRA Job Aid. This document explains how to use the Exam Request Routing Assistant tool, which determines which type of exam or opinion is required (contractor or VHA).</a:t>
            </a:r>
          </a:p>
          <a:p>
            <a:pPr marL="228600" indent="-228600">
              <a:buAutoNum type="arabicPeriod"/>
            </a:pPr>
            <a:r>
              <a:rPr lang="en-US" dirty="0"/>
              <a:t>ERB Job Aid. This document explains how to use the Exam Request Builder tool to generate a medical exam or medical opinion request. This tool is typically used when requesting a contractor exam.</a:t>
            </a:r>
          </a:p>
          <a:p>
            <a:pPr marL="228600" indent="-228600">
              <a:buAutoNum type="arabicPeriod"/>
            </a:pPr>
            <a:r>
              <a:rPr lang="en-US" dirty="0"/>
              <a:t>VBMS Job Aid. This document explains how to submit a contractor exam request in VBMS.</a:t>
            </a:r>
          </a:p>
          <a:p>
            <a:pPr marL="228600" indent="-228600">
              <a:buAutoNum type="arabicPeriod"/>
            </a:pPr>
            <a:r>
              <a:rPr lang="en-US" dirty="0"/>
              <a:t>CAPRI Job Aid. This document explains how to submit a VHA exam request in CAPRI.</a:t>
            </a:r>
          </a:p>
          <a:p>
            <a:pPr marL="228600" indent="-228600">
              <a:buAutoNum type="arabicPeriod"/>
            </a:pPr>
            <a:r>
              <a:rPr lang="en-US" dirty="0"/>
              <a:t>Example Medical Opinion Request. This document provides an example of how a medical opinion request should look. For competency decisions, medical OPINIONS are typically performed instead of medical EXAMS.</a:t>
            </a:r>
          </a:p>
          <a:p>
            <a:pPr marL="228600" indent="-228600">
              <a:buAutoNum type="arabicPeriod"/>
            </a:pPr>
            <a:endParaRPr lang="en-US" dirty="0"/>
          </a:p>
          <a:p>
            <a:pPr marL="0" indent="0">
              <a:buNone/>
            </a:pPr>
            <a:r>
              <a:rPr lang="en-US" dirty="0"/>
              <a:t>To summarize, if a medical opinion or exam is needed, the FSR will utilize the ERRA tool to determine if they should request a contractor exam/opinion or a VHA exam/opinion. If a contractor exam/opinion is required, the FSR will utilize the ERB (Exam Request Builder) tool to generate the request and will submit the request in VBMS. If a VHA exam/opinion is required, the FSR will submit the request in CAPRI. The aforementioned job aids will walk the FSR through this process. </a:t>
            </a:r>
          </a:p>
          <a:p>
            <a:pPr marL="0" indent="0">
              <a:buNone/>
            </a:pPr>
            <a:endParaRPr lang="en-US" dirty="0"/>
          </a:p>
          <a:p>
            <a:pPr marL="0" indent="0">
              <a:buNone/>
            </a:pPr>
            <a:r>
              <a:rPr lang="en-US" dirty="0"/>
              <a:t>However, please remember that MEDICAL EXAMS AND/OR OPINIONS ARE NOT REQUIRED TO FOR COMPETENCY DECISIONS so requesting an exam/opinion should be a very rare occurrence.</a:t>
            </a:r>
          </a:p>
        </p:txBody>
      </p:sp>
      <p:sp>
        <p:nvSpPr>
          <p:cNvPr id="4" name="Slide Number Placeholder 3"/>
          <p:cNvSpPr>
            <a:spLocks noGrp="1"/>
          </p:cNvSpPr>
          <p:nvPr>
            <p:ph type="sldNum" sz="quarter" idx="5"/>
          </p:nvPr>
        </p:nvSpPr>
        <p:spPr/>
        <p:txBody>
          <a:bodyPr/>
          <a:lstStyle/>
          <a:p>
            <a:fld id="{8DB40390-A3B2-46B9-9773-DB13838AA237}" type="slidenum">
              <a:rPr lang="en-US" smtClean="0"/>
              <a:t>9</a:t>
            </a:fld>
            <a:endParaRPr lang="en-US"/>
          </a:p>
        </p:txBody>
      </p:sp>
    </p:spTree>
    <p:extLst>
      <p:ext uri="{BB962C8B-B14F-4D97-AF65-F5344CB8AC3E}">
        <p14:creationId xmlns:p14="http://schemas.microsoft.com/office/powerpoint/2010/main" val="7292699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6BE90FE-40E7-477F-B886-6AA2496E71CE}"/>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2" name="Title 1"/>
          <p:cNvSpPr>
            <a:spLocks noGrp="1"/>
          </p:cNvSpPr>
          <p:nvPr>
            <p:ph type="ctrTitle"/>
          </p:nvPr>
        </p:nvSpPr>
        <p:spPr>
          <a:xfrm>
            <a:off x="2590800" y="1927417"/>
            <a:ext cx="6553200" cy="968184"/>
          </a:xfrm>
        </p:spPr>
        <p:txBody>
          <a:bodyPr>
            <a:normAutofit/>
          </a:bodyPr>
          <a:lstStyle>
            <a:lvl1pPr algn="l">
              <a:defRPr sz="4000">
                <a:solidFill>
                  <a:schemeClr val="bg1"/>
                </a:solidFill>
              </a:defRPr>
            </a:lvl1pPr>
          </a:lstStyle>
          <a:p>
            <a:r>
              <a:rPr lang="en-US"/>
              <a:t>Click to edit Master title style</a:t>
            </a:r>
            <a:endParaRPr lang="en-US" dirty="0"/>
          </a:p>
        </p:txBody>
      </p:sp>
      <p:sp>
        <p:nvSpPr>
          <p:cNvPr id="10" name="Title 1"/>
          <p:cNvSpPr txBox="1">
            <a:spLocks/>
          </p:cNvSpPr>
          <p:nvPr/>
        </p:nvSpPr>
        <p:spPr>
          <a:xfrm>
            <a:off x="838200" y="281940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11" name="Subtitle 2"/>
          <p:cNvSpPr txBox="1">
            <a:spLocks/>
          </p:cNvSpPr>
          <p:nvPr/>
        </p:nvSpPr>
        <p:spPr>
          <a:xfrm>
            <a:off x="1524000" y="441960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dirty="0"/>
          </a:p>
        </p:txBody>
      </p:sp>
    </p:spTree>
    <p:custDataLst>
      <p:tags r:id="rId1"/>
    </p:custDataLst>
    <p:extLst>
      <p:ext uri="{BB962C8B-B14F-4D97-AF65-F5344CB8AC3E}">
        <p14:creationId xmlns:p14="http://schemas.microsoft.com/office/powerpoint/2010/main" val="1813954673"/>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7162800" cy="381000"/>
          </a:xfrm>
        </p:spPr>
        <p:txBody>
          <a:bodyPr/>
          <a:lstStyle>
            <a:lvl1pPr>
              <a:defRPr sz="3200">
                <a:solidFill>
                  <a:schemeClr val="accent1">
                    <a:lumMod val="7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57200" y="1752600"/>
            <a:ext cx="8229600" cy="4373563"/>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6934200" y="6400800"/>
            <a:ext cx="2133600" cy="365125"/>
          </a:xfrm>
          <a:prstGeom prst="rect">
            <a:avLst/>
          </a:prstGeom>
        </p:spPr>
        <p:txBody>
          <a:bodyPr/>
          <a:lstStyle>
            <a:lvl1pPr algn="r">
              <a:defRPr b="0">
                <a:solidFill>
                  <a:schemeClr val="accent1">
                    <a:lumMod val="75000"/>
                  </a:schemeClr>
                </a:solidFill>
                <a:latin typeface="Arial" panose="020B0604020202020204" pitchFamily="34" charset="0"/>
                <a:cs typeface="Arial" panose="020B0604020202020204" pitchFamily="34" charset="0"/>
              </a:defRPr>
            </a:lvl1pPr>
          </a:lstStyle>
          <a:p>
            <a:fld id="{31640669-3FD2-4B34-9A2D-584949EF09F8}" type="slidenum">
              <a:rPr lang="en-US" smtClean="0"/>
              <a:pPr/>
              <a:t>‹#›</a:t>
            </a:fld>
            <a:endParaRPr lang="en-US" dirty="0"/>
          </a:p>
        </p:txBody>
      </p:sp>
      <p:sp>
        <p:nvSpPr>
          <p:cNvPr id="7" name="Slide Number Placeholder 5">
            <a:extLst>
              <a:ext uri="{FF2B5EF4-FFF2-40B4-BE49-F238E27FC236}">
                <a16:creationId xmlns:a16="http://schemas.microsoft.com/office/drawing/2014/main" id="{CF466D11-6C64-49E4-BEC0-E77201C91FBB}"/>
              </a:ext>
            </a:extLst>
          </p:cNvPr>
          <p:cNvSpPr txBox="1">
            <a:spLocks/>
          </p:cNvSpPr>
          <p:nvPr/>
        </p:nvSpPr>
        <p:spPr>
          <a:xfrm>
            <a:off x="88392" y="6400800"/>
            <a:ext cx="3569208" cy="365125"/>
          </a:xfrm>
          <a:prstGeom prst="rect">
            <a:avLst/>
          </a:prstGeom>
        </p:spPr>
        <p:txBody>
          <a:bodyPr/>
          <a:lstStyle>
            <a:defPPr>
              <a:defRPr lang="en-US"/>
            </a:defPPr>
            <a:lvl1pPr marL="0" algn="r" defTabSz="914400" rtl="0" eaLnBrk="1" latinLnBrk="0" hangingPunct="1">
              <a:defRPr sz="1800" b="0" kern="1200">
                <a:solidFill>
                  <a:schemeClr val="accent1">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a:latin typeface="Arial" panose="020B0604020202020204" pitchFamily="34" charset="0"/>
                <a:cs typeface="Arial" panose="020B0604020202020204" pitchFamily="34" charset="0"/>
              </a:rPr>
              <a:t>Pension and Fiduciary Service</a:t>
            </a:r>
          </a:p>
        </p:txBody>
      </p:sp>
    </p:spTree>
    <p:custDataLst>
      <p:tags r:id="rId1"/>
    </p:custDataLst>
    <p:extLst>
      <p:ext uri="{BB962C8B-B14F-4D97-AF65-F5344CB8AC3E}">
        <p14:creationId xmlns:p14="http://schemas.microsoft.com/office/powerpoint/2010/main" val="1980535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latin typeface="Arial" panose="020B0604020202020204" pitchFamily="34" charset="0"/>
                <a:cs typeface="Arial" panose="020B0604020202020204" pitchFamily="34" charset="0"/>
              </a:defRPr>
            </a:lvl1pPr>
          </a:lstStyle>
          <a:p>
            <a:fld id="{31640669-3FD2-4B34-9A2D-584949EF09F8}" type="slidenum">
              <a:rPr lang="en-US" smtClean="0"/>
              <a:pPr/>
              <a:t>‹#›</a:t>
            </a:fld>
            <a:endParaRPr lang="en-US" dirty="0"/>
          </a:p>
        </p:txBody>
      </p:sp>
    </p:spTree>
    <p:custDataLst>
      <p:tags r:id="rId1"/>
    </p:custDataLst>
    <p:extLst>
      <p:ext uri="{BB962C8B-B14F-4D97-AF65-F5344CB8AC3E}">
        <p14:creationId xmlns:p14="http://schemas.microsoft.com/office/powerpoint/2010/main" val="256473774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ags" Target="../tags/tag2.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26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p:blipFill>
        <p:spPr bwMode="auto">
          <a:xfrm>
            <a:off x="0" y="-2"/>
            <a:ext cx="9144000" cy="10447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Placeholder 1"/>
          <p:cNvSpPr>
            <a:spLocks noGrp="1"/>
          </p:cNvSpPr>
          <p:nvPr>
            <p:ph type="title"/>
          </p:nvPr>
        </p:nvSpPr>
        <p:spPr>
          <a:xfrm>
            <a:off x="1563624" y="143256"/>
            <a:ext cx="7162800" cy="381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5" name="Picture 4">
            <a:extLst>
              <a:ext uri="{FF2B5EF4-FFF2-40B4-BE49-F238E27FC236}">
                <a16:creationId xmlns:a16="http://schemas.microsoft.com/office/drawing/2014/main" id="{2C9B0C31-1D58-41AF-AF6C-AC3774E4933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6295430"/>
            <a:ext cx="9144000" cy="562570"/>
          </a:xfrm>
          <a:prstGeom prst="rect">
            <a:avLst/>
          </a:prstGeom>
        </p:spPr>
      </p:pic>
    </p:spTree>
    <p:custDataLst>
      <p:tags r:id="rId5"/>
    </p:custDataLst>
    <p:extLst>
      <p:ext uri="{BB962C8B-B14F-4D97-AF65-F5344CB8AC3E}">
        <p14:creationId xmlns:p14="http://schemas.microsoft.com/office/powerpoint/2010/main" val="18267701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6" r:id="rId3"/>
  </p:sldLayoutIdLst>
  <p:hf hdr="0" ftr="0" dt="0"/>
  <p:txStyles>
    <p:titleStyle>
      <a:lvl1pPr algn="l" defTabSz="914400" rtl="0" eaLnBrk="1" latinLnBrk="0" hangingPunct="1">
        <a:spcBef>
          <a:spcPct val="0"/>
        </a:spcBef>
        <a:buNone/>
        <a:defRPr sz="2400" b="0" i="0" u="none"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accent1">
              <a:lumMod val="7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accent1">
              <a:lumMod val="7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accent1">
              <a:lumMod val="7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accent1">
              <a:lumMod val="7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3.xml"/><Relationship Id="rId1" Type="http://schemas.openxmlformats.org/officeDocument/2006/relationships/tags" Target="../tags/tag19.xml"/><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EE98E-7316-413F-C4ED-E2EC7EE253A2}"/>
              </a:ext>
            </a:extLst>
          </p:cNvPr>
          <p:cNvSpPr>
            <a:spLocks noGrp="1"/>
          </p:cNvSpPr>
          <p:nvPr>
            <p:ph type="ctrTitle"/>
          </p:nvPr>
        </p:nvSpPr>
        <p:spPr>
          <a:xfrm>
            <a:off x="2608385" y="2156016"/>
            <a:ext cx="6553200" cy="968184"/>
          </a:xfrm>
        </p:spPr>
        <p:txBody>
          <a:bodyPr>
            <a:noAutofit/>
          </a:bodyPr>
          <a:lstStyle/>
          <a:p>
            <a:r>
              <a:rPr lang="en-US" sz="3600" dirty="0">
                <a:latin typeface="Arial" panose="020B0604020202020204" pitchFamily="34" charset="0"/>
                <a:cs typeface="Arial" panose="020B0604020202020204" pitchFamily="34" charset="0"/>
              </a:rPr>
              <a:t>Reviewing and Evaluating Competency Evidence</a:t>
            </a:r>
          </a:p>
        </p:txBody>
      </p:sp>
      <p:sp>
        <p:nvSpPr>
          <p:cNvPr id="3" name="TextBox 2">
            <a:extLst>
              <a:ext uri="{FF2B5EF4-FFF2-40B4-BE49-F238E27FC236}">
                <a16:creationId xmlns:a16="http://schemas.microsoft.com/office/drawing/2014/main" id="{E00636AA-2E1F-742A-5715-83AF7177B72F}"/>
              </a:ext>
            </a:extLst>
          </p:cNvPr>
          <p:cNvSpPr txBox="1"/>
          <p:nvPr/>
        </p:nvSpPr>
        <p:spPr>
          <a:xfrm>
            <a:off x="2608385" y="6324600"/>
            <a:ext cx="5164015" cy="369332"/>
          </a:xfrm>
          <a:prstGeom prst="rect">
            <a:avLst/>
          </a:prstGeom>
          <a:noFill/>
        </p:spPr>
        <p:txBody>
          <a:bodyPr wrap="square">
            <a:spAutoFit/>
          </a:bodyPr>
          <a:lstStyle/>
          <a:p>
            <a:r>
              <a:rPr lang="en-US" b="0" i="0" u="none" strike="noStrike" dirty="0">
                <a:solidFill>
                  <a:srgbClr val="FFFFFF"/>
                </a:solidFill>
                <a:effectLst/>
                <a:latin typeface="Arial" panose="020B0604020202020204" pitchFamily="34" charset="0"/>
                <a:cs typeface="Arial" panose="020B0604020202020204" pitchFamily="34" charset="0"/>
              </a:rPr>
              <a:t>Pension and Fiduciary Service | September 2022</a:t>
            </a:r>
            <a:r>
              <a:rPr lang="en-US" b="0" i="0" dirty="0">
                <a:solidFill>
                  <a:srgbClr val="000000"/>
                </a:solidFill>
                <a:effectLst/>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949680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1F1031-E408-4B29-BAC0-1E803A48BDE1}"/>
              </a:ext>
            </a:extLst>
          </p:cNvPr>
          <p:cNvSpPr>
            <a:spLocks noGrp="1"/>
          </p:cNvSpPr>
          <p:nvPr>
            <p:ph type="title"/>
          </p:nvPr>
        </p:nvSpPr>
        <p:spPr/>
        <p:txBody>
          <a:bodyPr/>
          <a:lstStyle/>
          <a:p>
            <a:r>
              <a:rPr lang="en-US" sz="2800" dirty="0">
                <a:latin typeface="Arial" panose="020B0604020202020204" pitchFamily="34" charset="0"/>
                <a:cs typeface="Arial" panose="020B0604020202020204" pitchFamily="34" charset="0"/>
              </a:rPr>
              <a:t>Weighing the Evidence</a:t>
            </a:r>
          </a:p>
        </p:txBody>
      </p:sp>
      <p:sp>
        <p:nvSpPr>
          <p:cNvPr id="3" name="Content Placeholder 2">
            <a:extLst>
              <a:ext uri="{FF2B5EF4-FFF2-40B4-BE49-F238E27FC236}">
                <a16:creationId xmlns:a16="http://schemas.microsoft.com/office/drawing/2014/main" id="{F67F85B6-05FF-4F73-AEB6-33A47E3F5375}"/>
              </a:ext>
            </a:extLst>
          </p:cNvPr>
          <p:cNvSpPr>
            <a:spLocks noGrp="1"/>
          </p:cNvSpPr>
          <p:nvPr>
            <p:ph idx="1"/>
          </p:nvPr>
        </p:nvSpPr>
        <p:spPr/>
        <p:txBody>
          <a:bodyPr>
            <a:normAutofit/>
          </a:bodyPr>
          <a:lstStyle/>
          <a:p>
            <a:r>
              <a:rPr lang="en-US" dirty="0">
                <a:latin typeface="Arial" panose="020B0604020202020204" pitchFamily="34" charset="0"/>
                <a:cs typeface="Arial" panose="020B0604020202020204" pitchFamily="34" charset="0"/>
              </a:rPr>
              <a:t>Review the evidence in its totality</a:t>
            </a:r>
          </a:p>
          <a:p>
            <a:r>
              <a:rPr lang="en-US" dirty="0">
                <a:latin typeface="Arial" panose="020B0604020202020204" pitchFamily="34" charset="0"/>
                <a:cs typeface="Arial" panose="020B0604020202020204" pitchFamily="34" charset="0"/>
              </a:rPr>
              <a:t>Determine the balancing of scales</a:t>
            </a:r>
          </a:p>
          <a:p>
            <a:r>
              <a:rPr lang="en-US" dirty="0">
                <a:latin typeface="Arial" panose="020B0604020202020204" pitchFamily="34" charset="0"/>
                <a:cs typeface="Arial" panose="020B0604020202020204" pitchFamily="34" charset="0"/>
              </a:rPr>
              <a:t>Must NOT be unjust or arbitrary</a:t>
            </a:r>
          </a:p>
          <a:p>
            <a:r>
              <a:rPr lang="en-US" dirty="0">
                <a:latin typeface="Arial" panose="020B0604020202020204" pitchFamily="34" charset="0"/>
                <a:cs typeface="Arial" panose="020B0604020202020204" pitchFamily="34" charset="0"/>
              </a:rPr>
              <a:t>Example questions to ask:</a:t>
            </a:r>
          </a:p>
          <a:p>
            <a:pPr lvl="1"/>
            <a:r>
              <a:rPr lang="en-US" sz="2400" dirty="0">
                <a:latin typeface="Arial" panose="020B0604020202020204" pitchFamily="34" charset="0"/>
                <a:cs typeface="Arial" panose="020B0604020202020204" pitchFamily="34" charset="0"/>
              </a:rPr>
              <a:t>Supported by clinical data?</a:t>
            </a:r>
          </a:p>
          <a:p>
            <a:pPr lvl="1"/>
            <a:r>
              <a:rPr lang="en-US" sz="2400" dirty="0">
                <a:latin typeface="Arial" panose="020B0604020202020204" pitchFamily="34" charset="0"/>
                <a:cs typeface="Arial" panose="020B0604020202020204" pitchFamily="34" charset="0"/>
              </a:rPr>
              <a:t>Detailed, clear, or persuasive?</a:t>
            </a:r>
          </a:p>
          <a:p>
            <a:pPr lvl="1"/>
            <a:r>
              <a:rPr lang="en-US" sz="2400" dirty="0">
                <a:latin typeface="Arial" panose="020B0604020202020204" pitchFamily="34" charset="0"/>
                <a:cs typeface="Arial" panose="020B0604020202020204" pitchFamily="34" charset="0"/>
              </a:rPr>
              <a:t>Personal knowledge?</a:t>
            </a:r>
          </a:p>
        </p:txBody>
      </p:sp>
      <p:sp>
        <p:nvSpPr>
          <p:cNvPr id="4" name="Slide Number Placeholder 3">
            <a:extLst>
              <a:ext uri="{FF2B5EF4-FFF2-40B4-BE49-F238E27FC236}">
                <a16:creationId xmlns:a16="http://schemas.microsoft.com/office/drawing/2014/main" id="{856A923D-7629-4012-8F38-1E7AAE53A3C9}"/>
              </a:ext>
            </a:extLst>
          </p:cNvPr>
          <p:cNvSpPr>
            <a:spLocks noGrp="1"/>
          </p:cNvSpPr>
          <p:nvPr>
            <p:ph type="sldNum" sz="quarter" idx="12"/>
          </p:nvPr>
        </p:nvSpPr>
        <p:spPr/>
        <p:txBody>
          <a:bodyPr/>
          <a:lstStyle/>
          <a:p>
            <a:fld id="{31640669-3FD2-4B34-9A2D-584949EF09F8}" type="slidenum">
              <a:rPr lang="en-US" smtClean="0"/>
              <a:pPr/>
              <a:t>10</a:t>
            </a:fld>
            <a:endParaRPr lang="en-US"/>
          </a:p>
        </p:txBody>
      </p:sp>
      <p:sp>
        <p:nvSpPr>
          <p:cNvPr id="6" name="TextBox 5">
            <a:extLst>
              <a:ext uri="{FF2B5EF4-FFF2-40B4-BE49-F238E27FC236}">
                <a16:creationId xmlns:a16="http://schemas.microsoft.com/office/drawing/2014/main" id="{FBA58EA1-549B-4500-E2B3-63C888C74DD4}"/>
              </a:ext>
              <a:ext uri="{C183D7F6-B498-43B3-948B-1728B52AA6E4}">
                <adec:decorative xmlns:adec="http://schemas.microsoft.com/office/drawing/2017/decorative" val="1"/>
              </a:ext>
            </a:extLst>
          </p:cNvPr>
          <p:cNvSpPr txBox="1"/>
          <p:nvPr/>
        </p:nvSpPr>
        <p:spPr>
          <a:xfrm>
            <a:off x="1600200" y="0"/>
            <a:ext cx="7696200" cy="954107"/>
          </a:xfrm>
          <a:prstGeom prst="rect">
            <a:avLst/>
          </a:prstGeom>
          <a:noFill/>
        </p:spPr>
        <p:txBody>
          <a:bodyPr wrap="square">
            <a:spAutoFit/>
          </a:bodyPr>
          <a:lstStyle/>
          <a:p>
            <a:r>
              <a:rPr lang="en-US" sz="2800" dirty="0">
                <a:solidFill>
                  <a:srgbClr val="FFFFFF"/>
                </a:solidFill>
                <a:latin typeface="Arial" panose="020B0604020202020204" pitchFamily="34" charset="0"/>
                <a:cs typeface="Arial" panose="020B0604020202020204" pitchFamily="34" charset="0"/>
              </a:rPr>
              <a:t>Reviewing and Evaluating Competency Evidence</a:t>
            </a:r>
            <a:endParaRPr lang="en-US" sz="2800" dirty="0">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654573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BE350-213F-4B18-AA10-0173294377FA}"/>
              </a:ext>
            </a:extLst>
          </p:cNvPr>
          <p:cNvSpPr>
            <a:spLocks noGrp="1"/>
          </p:cNvSpPr>
          <p:nvPr>
            <p:ph type="title"/>
          </p:nvPr>
        </p:nvSpPr>
        <p:spPr/>
        <p:txBody>
          <a:bodyPr/>
          <a:lstStyle/>
          <a:p>
            <a:r>
              <a:rPr lang="en-US" sz="2800" dirty="0">
                <a:latin typeface="Arial" panose="020B0604020202020204" pitchFamily="34" charset="0"/>
                <a:cs typeface="Arial" panose="020B0604020202020204" pitchFamily="34" charset="0"/>
              </a:rPr>
              <a:t>Balance of Evidence</a:t>
            </a:r>
          </a:p>
        </p:txBody>
      </p:sp>
      <p:sp>
        <p:nvSpPr>
          <p:cNvPr id="3" name="Content Placeholder 2">
            <a:extLst>
              <a:ext uri="{FF2B5EF4-FFF2-40B4-BE49-F238E27FC236}">
                <a16:creationId xmlns:a16="http://schemas.microsoft.com/office/drawing/2014/main" id="{F75FA88F-E6D0-4889-A880-9925DDB879C5}"/>
              </a:ext>
            </a:extLst>
          </p:cNvPr>
          <p:cNvSpPr>
            <a:spLocks noGrp="1"/>
          </p:cNvSpPr>
          <p:nvPr>
            <p:ph idx="1"/>
          </p:nvPr>
        </p:nvSpPr>
        <p:spPr/>
        <p:txBody>
          <a:bodyPr>
            <a:normAutofit/>
          </a:bodyPr>
          <a:lstStyle/>
          <a:p>
            <a:r>
              <a:rPr lang="en-US" dirty="0">
                <a:latin typeface="Arial" panose="020B0604020202020204" pitchFamily="34" charset="0"/>
                <a:cs typeface="Arial" panose="020B0604020202020204" pitchFamily="34" charset="0"/>
              </a:rPr>
              <a:t>Decide in the direction of the imbalance of evidence</a:t>
            </a:r>
          </a:p>
          <a:p>
            <a:r>
              <a:rPr lang="en-US" dirty="0">
                <a:latin typeface="Arial" panose="020B0604020202020204" pitchFamily="34" charset="0"/>
                <a:cs typeface="Arial" panose="020B0604020202020204" pitchFamily="34" charset="0"/>
              </a:rPr>
              <a:t>Equal Balance</a:t>
            </a:r>
          </a:p>
          <a:p>
            <a:pPr lvl="1"/>
            <a:r>
              <a:rPr lang="en-US" sz="2400" dirty="0">
                <a:latin typeface="Arial" panose="020B0604020202020204" pitchFamily="34" charset="0"/>
                <a:cs typeface="Arial" panose="020B0604020202020204" pitchFamily="34" charset="0"/>
              </a:rPr>
              <a:t>Resolve reasonable doubt in favor of the claimant</a:t>
            </a:r>
          </a:p>
          <a:p>
            <a:pPr lvl="1"/>
            <a:r>
              <a:rPr lang="en-US" sz="2400" dirty="0">
                <a:latin typeface="Arial" panose="020B0604020202020204" pitchFamily="34" charset="0"/>
                <a:cs typeface="Arial" panose="020B0604020202020204" pitchFamily="34" charset="0"/>
              </a:rPr>
              <a:t>Presumption of competency</a:t>
            </a:r>
          </a:p>
          <a:p>
            <a:r>
              <a:rPr lang="en-US" dirty="0">
                <a:latin typeface="Arial" panose="020B0604020202020204" pitchFamily="34" charset="0"/>
                <a:cs typeface="Arial" panose="020B0604020202020204" pitchFamily="34" charset="0"/>
              </a:rPr>
              <a:t>Reaching a conclusion</a:t>
            </a:r>
          </a:p>
          <a:p>
            <a:pPr lvl="1"/>
            <a:r>
              <a:rPr lang="en-US" sz="2400" dirty="0">
                <a:latin typeface="Arial" panose="020B0604020202020204" pitchFamily="34" charset="0"/>
                <a:cs typeface="Arial" panose="020B0604020202020204" pitchFamily="34" charset="0"/>
              </a:rPr>
              <a:t>Discuss the evidence in the claimant’s favor</a:t>
            </a:r>
          </a:p>
          <a:p>
            <a:pPr lvl="1"/>
            <a:r>
              <a:rPr lang="en-US" sz="2400" dirty="0">
                <a:latin typeface="Arial" panose="020B0604020202020204" pitchFamily="34" charset="0"/>
                <a:cs typeface="Arial" panose="020B0604020202020204" pitchFamily="34" charset="0"/>
              </a:rPr>
              <a:t>Discuss the evidence against the claimant</a:t>
            </a:r>
          </a:p>
          <a:p>
            <a:pPr lvl="1"/>
            <a:r>
              <a:rPr lang="en-US" sz="2400" dirty="0">
                <a:latin typeface="Arial" panose="020B0604020202020204" pitchFamily="34" charset="0"/>
                <a:cs typeface="Arial" panose="020B0604020202020204" pitchFamily="34" charset="0"/>
              </a:rPr>
              <a:t>Explain one set of evidence outweighs the other, or</a:t>
            </a:r>
          </a:p>
          <a:p>
            <a:pPr lvl="1"/>
            <a:r>
              <a:rPr lang="en-US" sz="2400" dirty="0">
                <a:latin typeface="Arial" panose="020B0604020202020204" pitchFamily="34" charset="0"/>
                <a:cs typeface="Arial" panose="020B0604020202020204" pitchFamily="34" charset="0"/>
              </a:rPr>
              <a:t>Evidence is in equal balance</a:t>
            </a:r>
          </a:p>
          <a:p>
            <a:pPr lvl="1"/>
            <a:endParaRPr lang="en-US" dirty="0"/>
          </a:p>
        </p:txBody>
      </p:sp>
      <p:sp>
        <p:nvSpPr>
          <p:cNvPr id="4" name="Slide Number Placeholder 3">
            <a:extLst>
              <a:ext uri="{FF2B5EF4-FFF2-40B4-BE49-F238E27FC236}">
                <a16:creationId xmlns:a16="http://schemas.microsoft.com/office/drawing/2014/main" id="{38F6F346-C3CB-49C0-96CE-6AE6E78B4FD1}"/>
              </a:ext>
            </a:extLst>
          </p:cNvPr>
          <p:cNvSpPr>
            <a:spLocks noGrp="1"/>
          </p:cNvSpPr>
          <p:nvPr>
            <p:ph type="sldNum" sz="quarter" idx="12"/>
          </p:nvPr>
        </p:nvSpPr>
        <p:spPr/>
        <p:txBody>
          <a:bodyPr/>
          <a:lstStyle/>
          <a:p>
            <a:fld id="{31640669-3FD2-4B34-9A2D-584949EF09F8}" type="slidenum">
              <a:rPr lang="en-US" smtClean="0"/>
              <a:pPr/>
              <a:t>11</a:t>
            </a:fld>
            <a:endParaRPr lang="en-US"/>
          </a:p>
        </p:txBody>
      </p:sp>
      <p:sp>
        <p:nvSpPr>
          <p:cNvPr id="6" name="TextBox 5">
            <a:extLst>
              <a:ext uri="{FF2B5EF4-FFF2-40B4-BE49-F238E27FC236}">
                <a16:creationId xmlns:a16="http://schemas.microsoft.com/office/drawing/2014/main" id="{A5621BB5-9D57-EEA5-1FA7-8C2DAD68319C}"/>
              </a:ext>
              <a:ext uri="{C183D7F6-B498-43B3-948B-1728B52AA6E4}">
                <adec:decorative xmlns:adec="http://schemas.microsoft.com/office/drawing/2017/decorative" val="1"/>
              </a:ext>
            </a:extLst>
          </p:cNvPr>
          <p:cNvSpPr txBox="1"/>
          <p:nvPr/>
        </p:nvSpPr>
        <p:spPr>
          <a:xfrm>
            <a:off x="1600200" y="0"/>
            <a:ext cx="7696200" cy="954107"/>
          </a:xfrm>
          <a:prstGeom prst="rect">
            <a:avLst/>
          </a:prstGeom>
          <a:noFill/>
        </p:spPr>
        <p:txBody>
          <a:bodyPr wrap="square">
            <a:spAutoFit/>
          </a:bodyPr>
          <a:lstStyle/>
          <a:p>
            <a:r>
              <a:rPr lang="en-US" sz="2800" dirty="0">
                <a:solidFill>
                  <a:srgbClr val="FFFFFF"/>
                </a:solidFill>
                <a:latin typeface="Arial" panose="020B0604020202020204" pitchFamily="34" charset="0"/>
                <a:cs typeface="Arial" panose="020B0604020202020204" pitchFamily="34" charset="0"/>
              </a:rPr>
              <a:t>Reviewing and Evaluating Competency Evidence</a:t>
            </a:r>
            <a:endParaRPr lang="en-US" sz="2800" dirty="0">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2471644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2EC42-14AB-4E82-BCC1-8B2F80988D48}"/>
              </a:ext>
            </a:extLst>
          </p:cNvPr>
          <p:cNvSpPr>
            <a:spLocks noGrp="1"/>
          </p:cNvSpPr>
          <p:nvPr>
            <p:ph type="title"/>
          </p:nvPr>
        </p:nvSpPr>
        <p:spPr/>
        <p:txBody>
          <a:bodyPr/>
          <a:lstStyle/>
          <a:p>
            <a:r>
              <a:rPr lang="en-US" sz="2800" dirty="0">
                <a:latin typeface="Arial" panose="020B0604020202020204" pitchFamily="34" charset="0"/>
                <a:cs typeface="Arial" panose="020B0604020202020204" pitchFamily="34" charset="0"/>
              </a:rPr>
              <a:t>Evaluation of Evidence</a:t>
            </a:r>
          </a:p>
        </p:txBody>
      </p:sp>
      <p:sp>
        <p:nvSpPr>
          <p:cNvPr id="3" name="Content Placeholder 2">
            <a:extLst>
              <a:ext uri="{FF2B5EF4-FFF2-40B4-BE49-F238E27FC236}">
                <a16:creationId xmlns:a16="http://schemas.microsoft.com/office/drawing/2014/main" id="{48D71066-03BB-4B95-B118-C62DD52E8E7C}"/>
              </a:ext>
            </a:extLst>
          </p:cNvPr>
          <p:cNvSpPr>
            <a:spLocks noGrp="1"/>
          </p:cNvSpPr>
          <p:nvPr>
            <p:ph idx="1"/>
          </p:nvPr>
        </p:nvSpPr>
        <p:spPr/>
        <p:txBody>
          <a:bodyPr>
            <a:normAutofit/>
          </a:bodyPr>
          <a:lstStyle/>
          <a:p>
            <a:r>
              <a:rPr lang="en-US" dirty="0">
                <a:latin typeface="Arial" panose="020B0604020202020204" pitchFamily="34" charset="0"/>
                <a:cs typeface="Arial" panose="020B0604020202020204" pitchFamily="34" charset="0"/>
              </a:rPr>
              <a:t>Expected to be critical of the evidence</a:t>
            </a:r>
          </a:p>
          <a:p>
            <a:r>
              <a:rPr lang="en-US" dirty="0">
                <a:latin typeface="Arial" panose="020B0604020202020204" pitchFamily="34" charset="0"/>
                <a:cs typeface="Arial" panose="020B0604020202020204" pitchFamily="34" charset="0"/>
              </a:rPr>
              <a:t>Make credibility determinations</a:t>
            </a:r>
          </a:p>
          <a:p>
            <a:r>
              <a:rPr lang="en-US" dirty="0">
                <a:latin typeface="Arial" panose="020B0604020202020204" pitchFamily="34" charset="0"/>
                <a:cs typeface="Arial" panose="020B0604020202020204" pitchFamily="34" charset="0"/>
              </a:rPr>
              <a:t>Objective and fair</a:t>
            </a:r>
          </a:p>
          <a:p>
            <a:r>
              <a:rPr lang="en-US" dirty="0">
                <a:latin typeface="Arial" panose="020B0604020202020204" pitchFamily="34" charset="0"/>
                <a:cs typeface="Arial" panose="020B0604020202020204" pitchFamily="34" charset="0"/>
              </a:rPr>
              <a:t>Supported by facts and law</a:t>
            </a:r>
          </a:p>
          <a:p>
            <a:r>
              <a:rPr lang="en-US" dirty="0">
                <a:latin typeface="Arial" panose="020B0604020202020204" pitchFamily="34" charset="0"/>
                <a:cs typeface="Arial" panose="020B0604020202020204" pitchFamily="34" charset="0"/>
              </a:rPr>
              <a:t>Follow evidentiary guidance</a:t>
            </a:r>
          </a:p>
          <a:p>
            <a:r>
              <a:rPr lang="en-US" dirty="0">
                <a:latin typeface="Arial" panose="020B0604020202020204" pitchFamily="34" charset="0"/>
                <a:cs typeface="Arial" panose="020B0604020202020204" pitchFamily="34" charset="0"/>
              </a:rPr>
              <a:t>Professional and courteous</a:t>
            </a:r>
          </a:p>
          <a:p>
            <a:r>
              <a:rPr lang="en-US" dirty="0">
                <a:latin typeface="Arial" panose="020B0604020202020204" pitchFamily="34" charset="0"/>
                <a:cs typeface="Arial" panose="020B0604020202020204" pitchFamily="34" charset="0"/>
              </a:rPr>
              <a:t>No bias or personal feelings</a:t>
            </a:r>
          </a:p>
          <a:p>
            <a:r>
              <a:rPr lang="en-US" dirty="0">
                <a:latin typeface="Arial" panose="020B0604020202020204" pitchFamily="34" charset="0"/>
                <a:cs typeface="Arial" panose="020B0604020202020204" pitchFamily="34" charset="0"/>
              </a:rPr>
              <a:t>Not arbitrary</a:t>
            </a:r>
          </a:p>
          <a:p>
            <a:r>
              <a:rPr lang="en-US" dirty="0">
                <a:latin typeface="Arial" panose="020B0604020202020204" pitchFamily="34" charset="0"/>
                <a:cs typeface="Arial" panose="020B0604020202020204" pitchFamily="34" charset="0"/>
              </a:rPr>
              <a:t>Not adversarial</a:t>
            </a:r>
          </a:p>
        </p:txBody>
      </p:sp>
      <p:sp>
        <p:nvSpPr>
          <p:cNvPr id="4" name="Slide Number Placeholder 3">
            <a:extLst>
              <a:ext uri="{FF2B5EF4-FFF2-40B4-BE49-F238E27FC236}">
                <a16:creationId xmlns:a16="http://schemas.microsoft.com/office/drawing/2014/main" id="{7277B3CB-DD5C-49A8-923B-F77495CD0EF2}"/>
              </a:ext>
            </a:extLst>
          </p:cNvPr>
          <p:cNvSpPr>
            <a:spLocks noGrp="1"/>
          </p:cNvSpPr>
          <p:nvPr>
            <p:ph type="sldNum" sz="quarter" idx="12"/>
          </p:nvPr>
        </p:nvSpPr>
        <p:spPr/>
        <p:txBody>
          <a:bodyPr/>
          <a:lstStyle/>
          <a:p>
            <a:fld id="{31640669-3FD2-4B34-9A2D-584949EF09F8}" type="slidenum">
              <a:rPr lang="en-US" smtClean="0"/>
              <a:pPr/>
              <a:t>12</a:t>
            </a:fld>
            <a:endParaRPr lang="en-US"/>
          </a:p>
        </p:txBody>
      </p:sp>
      <p:sp>
        <p:nvSpPr>
          <p:cNvPr id="6" name="TextBox 5">
            <a:extLst>
              <a:ext uri="{FF2B5EF4-FFF2-40B4-BE49-F238E27FC236}">
                <a16:creationId xmlns:a16="http://schemas.microsoft.com/office/drawing/2014/main" id="{2A3B0703-64BD-876A-DE9B-3B668E8052C0}"/>
              </a:ext>
              <a:ext uri="{C183D7F6-B498-43B3-948B-1728B52AA6E4}">
                <adec:decorative xmlns:adec="http://schemas.microsoft.com/office/drawing/2017/decorative" val="1"/>
              </a:ext>
            </a:extLst>
          </p:cNvPr>
          <p:cNvSpPr txBox="1"/>
          <p:nvPr/>
        </p:nvSpPr>
        <p:spPr>
          <a:xfrm>
            <a:off x="1600200" y="0"/>
            <a:ext cx="7696200" cy="954107"/>
          </a:xfrm>
          <a:prstGeom prst="rect">
            <a:avLst/>
          </a:prstGeom>
          <a:noFill/>
        </p:spPr>
        <p:txBody>
          <a:bodyPr wrap="square">
            <a:spAutoFit/>
          </a:bodyPr>
          <a:lstStyle/>
          <a:p>
            <a:r>
              <a:rPr lang="en-US" sz="2800" dirty="0">
                <a:solidFill>
                  <a:srgbClr val="FFFFFF"/>
                </a:solidFill>
                <a:latin typeface="Arial" panose="020B0604020202020204" pitchFamily="34" charset="0"/>
                <a:cs typeface="Arial" panose="020B0604020202020204" pitchFamily="34" charset="0"/>
              </a:rPr>
              <a:t>Reviewing and Evaluating Competency Evidence</a:t>
            </a:r>
            <a:endParaRPr lang="en-US" sz="2800" dirty="0">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41956010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29FBD-C829-478A-B25D-7A87CA5F9D0C}"/>
              </a:ext>
            </a:extLst>
          </p:cNvPr>
          <p:cNvSpPr>
            <a:spLocks noGrp="1"/>
          </p:cNvSpPr>
          <p:nvPr>
            <p:ph type="title"/>
          </p:nvPr>
        </p:nvSpPr>
        <p:spPr/>
        <p:txBody>
          <a:bodyPr>
            <a:noAutofit/>
          </a:bodyPr>
          <a:lstStyle/>
          <a:p>
            <a:r>
              <a:rPr lang="en-US" sz="2800" dirty="0">
                <a:latin typeface="Arial" panose="020B0604020202020204" pitchFamily="34" charset="0"/>
                <a:cs typeface="Arial" panose="020B0604020202020204" pitchFamily="34" charset="0"/>
              </a:rPr>
              <a:t>Presume Competency</a:t>
            </a:r>
          </a:p>
        </p:txBody>
      </p:sp>
      <p:sp>
        <p:nvSpPr>
          <p:cNvPr id="3" name="Content Placeholder 2">
            <a:extLst>
              <a:ext uri="{FF2B5EF4-FFF2-40B4-BE49-F238E27FC236}">
                <a16:creationId xmlns:a16="http://schemas.microsoft.com/office/drawing/2014/main" id="{E491E701-4D67-445B-8244-673623BCEBA8}"/>
              </a:ext>
            </a:extLst>
          </p:cNvPr>
          <p:cNvSpPr>
            <a:spLocks noGrp="1"/>
          </p:cNvSpPr>
          <p:nvPr>
            <p:ph idx="1"/>
          </p:nvPr>
        </p:nvSpPr>
        <p:spPr/>
        <p:txBody>
          <a:bodyPr/>
          <a:lstStyle/>
          <a:p>
            <a:pPr marL="0" indent="0">
              <a:buNone/>
            </a:pPr>
            <a:r>
              <a:rPr lang="en-US" dirty="0">
                <a:latin typeface="Arial" panose="020B0604020202020204" pitchFamily="34" charset="0"/>
                <a:cs typeface="Arial" panose="020B0604020202020204" pitchFamily="34" charset="0"/>
              </a:rPr>
              <a:t>In the absence of clear and convincing evidence to the contrary, presume that a person is competent.</a:t>
            </a:r>
          </a:p>
          <a:p>
            <a:pPr marL="0" indent="0" algn="ctr">
              <a:buNone/>
            </a:pPr>
            <a:endParaRPr lang="en-US" dirty="0"/>
          </a:p>
        </p:txBody>
      </p:sp>
      <p:sp>
        <p:nvSpPr>
          <p:cNvPr id="4" name="Slide Number Placeholder 3">
            <a:extLst>
              <a:ext uri="{FF2B5EF4-FFF2-40B4-BE49-F238E27FC236}">
                <a16:creationId xmlns:a16="http://schemas.microsoft.com/office/drawing/2014/main" id="{79D6B501-4AAB-467B-B7DA-04074AE7D173}"/>
              </a:ext>
            </a:extLst>
          </p:cNvPr>
          <p:cNvSpPr>
            <a:spLocks noGrp="1"/>
          </p:cNvSpPr>
          <p:nvPr>
            <p:ph type="sldNum" sz="quarter" idx="12"/>
          </p:nvPr>
        </p:nvSpPr>
        <p:spPr/>
        <p:txBody>
          <a:bodyPr/>
          <a:lstStyle/>
          <a:p>
            <a:fld id="{31640669-3FD2-4B34-9A2D-584949EF09F8}" type="slidenum">
              <a:rPr lang="en-US" smtClean="0"/>
              <a:pPr/>
              <a:t>13</a:t>
            </a:fld>
            <a:endParaRPr lang="en-US" dirty="0"/>
          </a:p>
        </p:txBody>
      </p:sp>
      <p:sp>
        <p:nvSpPr>
          <p:cNvPr id="6" name="TextBox 5">
            <a:extLst>
              <a:ext uri="{FF2B5EF4-FFF2-40B4-BE49-F238E27FC236}">
                <a16:creationId xmlns:a16="http://schemas.microsoft.com/office/drawing/2014/main" id="{33AD106B-6C2E-B26C-E49F-C4282E764D1F}"/>
              </a:ext>
              <a:ext uri="{C183D7F6-B498-43B3-948B-1728B52AA6E4}">
                <adec:decorative xmlns:adec="http://schemas.microsoft.com/office/drawing/2017/decorative" val="1"/>
              </a:ext>
            </a:extLst>
          </p:cNvPr>
          <p:cNvSpPr txBox="1"/>
          <p:nvPr/>
        </p:nvSpPr>
        <p:spPr>
          <a:xfrm>
            <a:off x="1600200" y="0"/>
            <a:ext cx="7696200" cy="954107"/>
          </a:xfrm>
          <a:prstGeom prst="rect">
            <a:avLst/>
          </a:prstGeom>
          <a:noFill/>
        </p:spPr>
        <p:txBody>
          <a:bodyPr wrap="square">
            <a:spAutoFit/>
          </a:bodyPr>
          <a:lstStyle/>
          <a:p>
            <a:r>
              <a:rPr lang="en-US" sz="2800" dirty="0">
                <a:solidFill>
                  <a:srgbClr val="FFFFFF"/>
                </a:solidFill>
                <a:latin typeface="Arial" panose="020B0604020202020204" pitchFamily="34" charset="0"/>
                <a:cs typeface="Arial" panose="020B0604020202020204" pitchFamily="34" charset="0"/>
              </a:rPr>
              <a:t>Reviewing and Evaluating Competency Evidence</a:t>
            </a:r>
            <a:endParaRPr lang="en-US" sz="2800" dirty="0">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1455769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1CCF8C81-7C96-969D-C604-11FD4F738700}"/>
              </a:ext>
            </a:extLst>
          </p:cNvPr>
          <p:cNvSpPr>
            <a:spLocks noGrp="1"/>
          </p:cNvSpPr>
          <p:nvPr>
            <p:ph type="title"/>
          </p:nvPr>
        </p:nvSpPr>
        <p:spPr>
          <a:xfrm>
            <a:off x="457200" y="1066800"/>
            <a:ext cx="8229600" cy="457200"/>
          </a:xfrm>
        </p:spPr>
        <p:txBody>
          <a:bodyPr/>
          <a:lstStyle/>
          <a:p>
            <a:r>
              <a:rPr lang="en-US" sz="2800" dirty="0">
                <a:solidFill>
                  <a:srgbClr val="376092"/>
                </a:solidFill>
                <a:latin typeface="Arial" panose="020B0604020202020204" pitchFamily="34" charset="0"/>
                <a:cs typeface="Arial" panose="020B0604020202020204" pitchFamily="34" charset="0"/>
              </a:rPr>
              <a:t>Questions</a:t>
            </a:r>
          </a:p>
        </p:txBody>
      </p:sp>
      <p:pic>
        <p:nvPicPr>
          <p:cNvPr id="1026" name="Picture 2" descr="Person sitting on question mark"/>
          <p:cNvPicPr>
            <a:picLocks noGrp="1" noChangeAspect="1" noChangeArrowheads="1"/>
          </p:cNvPicPr>
          <p:nvPr>
            <p:ph sz="half" idx="1"/>
          </p:nvPr>
        </p:nvPicPr>
        <p:blipFill>
          <a:blip r:embed="rId4">
            <a:extLst>
              <a:ext uri="{28A0092B-C50C-407E-A947-70E740481C1C}">
                <a14:useLocalDpi xmlns:a14="http://schemas.microsoft.com/office/drawing/2010/main" val="0"/>
              </a:ext>
            </a:extLst>
          </a:blip>
          <a:stretch>
            <a:fillRect/>
          </a:stretch>
        </p:blipFill>
        <p:spPr bwMode="auto">
          <a:xfrm>
            <a:off x="666115" y="1600200"/>
            <a:ext cx="3620770" cy="4525963"/>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3"/>
          <p:cNvSpPr>
            <a:spLocks noGrp="1"/>
          </p:cNvSpPr>
          <p:nvPr>
            <p:ph sz="half" idx="2"/>
          </p:nvPr>
        </p:nvSpPr>
        <p:spPr>
          <a:xfrm>
            <a:off x="4648200" y="1600200"/>
            <a:ext cx="4343400" cy="4525963"/>
          </a:xfrm>
        </p:spPr>
        <p:txBody>
          <a:bodyPr>
            <a:normAutofit/>
          </a:bodyPr>
          <a:lstStyle/>
          <a:p>
            <a:pPr lvl="0">
              <a:defRPr/>
            </a:pPr>
            <a:r>
              <a:rPr lang="en-US" sz="2400" dirty="0">
                <a:solidFill>
                  <a:srgbClr val="376092"/>
                </a:solidFill>
                <a:latin typeface="Arial" panose="020B0604020202020204" pitchFamily="34" charset="0"/>
                <a:cs typeface="Arial" panose="020B0604020202020204" pitchFamily="34" charset="0"/>
              </a:rPr>
              <a:t>Define additional competency evidence</a:t>
            </a:r>
          </a:p>
          <a:p>
            <a:pPr lvl="0">
              <a:defRPr/>
            </a:pPr>
            <a:r>
              <a:rPr lang="en-US" sz="2400" dirty="0">
                <a:solidFill>
                  <a:srgbClr val="376092"/>
                </a:solidFill>
                <a:latin typeface="Arial" panose="020B0604020202020204" pitchFamily="34" charset="0"/>
                <a:cs typeface="Arial" panose="020B0604020202020204" pitchFamily="34" charset="0"/>
              </a:rPr>
              <a:t>Presume competency</a:t>
            </a:r>
          </a:p>
          <a:p>
            <a:pPr lvl="0">
              <a:defRPr/>
            </a:pPr>
            <a:r>
              <a:rPr lang="en-US" sz="2400" dirty="0">
                <a:solidFill>
                  <a:srgbClr val="376092"/>
                </a:solidFill>
                <a:latin typeface="Arial" panose="020B0604020202020204" pitchFamily="34" charset="0"/>
                <a:cs typeface="Arial" panose="020B0604020202020204" pitchFamily="34" charset="0"/>
              </a:rPr>
              <a:t>Weigh evidence</a:t>
            </a:r>
          </a:p>
          <a:p>
            <a:pPr lvl="0">
              <a:defRPr/>
            </a:pPr>
            <a:r>
              <a:rPr lang="en-US" sz="2400" dirty="0">
                <a:solidFill>
                  <a:srgbClr val="376092"/>
                </a:solidFill>
                <a:latin typeface="Arial" panose="020B0604020202020204" pitchFamily="34" charset="0"/>
                <a:cs typeface="Arial" panose="020B0604020202020204" pitchFamily="34" charset="0"/>
              </a:rPr>
              <a:t>Balance evidence</a:t>
            </a:r>
          </a:p>
          <a:p>
            <a:pPr lvl="0">
              <a:defRPr/>
            </a:pPr>
            <a:r>
              <a:rPr lang="en-US" sz="2400" dirty="0">
                <a:solidFill>
                  <a:srgbClr val="376092"/>
                </a:solidFill>
                <a:latin typeface="Arial" panose="020B0604020202020204" pitchFamily="34" charset="0"/>
                <a:cs typeface="Arial" panose="020B0604020202020204" pitchFamily="34" charset="0"/>
              </a:rPr>
              <a:t>Evaluate evidence</a:t>
            </a:r>
          </a:p>
          <a:p>
            <a:pPr lvl="0">
              <a:defRPr/>
            </a:pPr>
            <a:r>
              <a:rPr lang="en-US" sz="2400" dirty="0">
                <a:solidFill>
                  <a:srgbClr val="376092"/>
                </a:solidFill>
                <a:latin typeface="Arial" panose="020B0604020202020204" pitchFamily="34" charset="0"/>
                <a:cs typeface="Arial" panose="020B0604020202020204" pitchFamily="34" charset="0"/>
              </a:rPr>
              <a:t>Restore competency</a:t>
            </a:r>
          </a:p>
        </p:txBody>
      </p:sp>
      <p:sp>
        <p:nvSpPr>
          <p:cNvPr id="10" name="Slide Number Placeholder 3">
            <a:extLst>
              <a:ext uri="{FF2B5EF4-FFF2-40B4-BE49-F238E27FC236}">
                <a16:creationId xmlns:a16="http://schemas.microsoft.com/office/drawing/2014/main" id="{CED3A8EB-CE18-B0DC-A71E-31CEC304F148}"/>
              </a:ext>
            </a:extLst>
          </p:cNvPr>
          <p:cNvSpPr>
            <a:spLocks noGrp="1"/>
          </p:cNvSpPr>
          <p:nvPr>
            <p:ph type="sldNum" sz="quarter" idx="12"/>
          </p:nvPr>
        </p:nvSpPr>
        <p:spPr>
          <a:xfrm>
            <a:off x="6934200" y="6400800"/>
            <a:ext cx="2133600" cy="365125"/>
          </a:xfrm>
        </p:spPr>
        <p:txBody>
          <a:bodyPr/>
          <a:lstStyle/>
          <a:p>
            <a:fld id="{31640669-3FD2-4B34-9A2D-584949EF09F8}" type="slidenum">
              <a:rPr lang="en-US" smtClean="0">
                <a:solidFill>
                  <a:srgbClr val="376092"/>
                </a:solidFill>
              </a:rPr>
              <a:pPr/>
              <a:t>14</a:t>
            </a:fld>
            <a:endParaRPr lang="en-US" dirty="0">
              <a:solidFill>
                <a:srgbClr val="376092"/>
              </a:solidFill>
            </a:endParaRPr>
          </a:p>
        </p:txBody>
      </p:sp>
      <p:sp>
        <p:nvSpPr>
          <p:cNvPr id="7" name="TextBox 6">
            <a:extLst>
              <a:ext uri="{FF2B5EF4-FFF2-40B4-BE49-F238E27FC236}">
                <a16:creationId xmlns:a16="http://schemas.microsoft.com/office/drawing/2014/main" id="{CFF76196-BA30-5ECD-9EA7-87F5C646EFF7}"/>
              </a:ext>
              <a:ext uri="{C183D7F6-B498-43B3-948B-1728B52AA6E4}">
                <adec:decorative xmlns:adec="http://schemas.microsoft.com/office/drawing/2017/decorative" val="1"/>
              </a:ext>
            </a:extLst>
          </p:cNvPr>
          <p:cNvSpPr txBox="1"/>
          <p:nvPr/>
        </p:nvSpPr>
        <p:spPr>
          <a:xfrm>
            <a:off x="1600200" y="0"/>
            <a:ext cx="7696200" cy="954107"/>
          </a:xfrm>
          <a:prstGeom prst="rect">
            <a:avLst/>
          </a:prstGeom>
          <a:noFill/>
        </p:spPr>
        <p:txBody>
          <a:bodyPr wrap="square">
            <a:spAutoFit/>
          </a:bodyPr>
          <a:lstStyle/>
          <a:p>
            <a:r>
              <a:rPr lang="en-US" sz="2800" dirty="0">
                <a:solidFill>
                  <a:srgbClr val="FFFFFF"/>
                </a:solidFill>
                <a:latin typeface="Arial" panose="020B0604020202020204" pitchFamily="34" charset="0"/>
                <a:cs typeface="Arial" panose="020B0604020202020204" pitchFamily="34" charset="0"/>
              </a:rPr>
              <a:t>Reviewing and Evaluating Competency Evidence</a:t>
            </a:r>
            <a:endParaRPr lang="en-US" sz="2800" dirty="0">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24308432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457200"/>
          </a:xfrm>
        </p:spPr>
        <p:txBody>
          <a:bodyPr/>
          <a:lstStyle/>
          <a:p>
            <a:r>
              <a:rPr lang="en-US" sz="2800" dirty="0">
                <a:solidFill>
                  <a:srgbClr val="376092"/>
                </a:solidFill>
                <a:latin typeface="Arial" panose="020B0604020202020204" pitchFamily="34" charset="0"/>
                <a:cs typeface="Arial" panose="020B0604020202020204" pitchFamily="34" charset="0"/>
              </a:rPr>
              <a:t>TMS</a:t>
            </a:r>
            <a:r>
              <a:rPr lang="en-US" sz="2800" dirty="0">
                <a:latin typeface="Arial" panose="020B0604020202020204" pitchFamily="34" charset="0"/>
                <a:cs typeface="Arial" panose="020B0604020202020204" pitchFamily="34" charset="0"/>
              </a:rPr>
              <a:t> Survey</a:t>
            </a:r>
          </a:p>
        </p:txBody>
      </p:sp>
      <p:sp>
        <p:nvSpPr>
          <p:cNvPr id="3" name="Content Placeholder 2"/>
          <p:cNvSpPr>
            <a:spLocks noGrp="1"/>
          </p:cNvSpPr>
          <p:nvPr>
            <p:ph idx="1"/>
          </p:nvPr>
        </p:nvSpPr>
        <p:spPr/>
        <p:txBody>
          <a:bodyPr/>
          <a:lstStyle/>
          <a:p>
            <a:r>
              <a:rPr lang="en-US" dirty="0">
                <a:latin typeface="Arial" panose="020B0604020202020204" pitchFamily="34" charset="0"/>
                <a:cs typeface="Arial" panose="020B0604020202020204" pitchFamily="34" charset="0"/>
              </a:rPr>
              <a:t>A satisfaction survey has been assigned to you in TMS.</a:t>
            </a:r>
          </a:p>
          <a:p>
            <a:r>
              <a:rPr lang="en-US" dirty="0">
                <a:latin typeface="Arial" panose="020B0604020202020204" pitchFamily="34" charset="0"/>
                <a:cs typeface="Arial" panose="020B0604020202020204" pitchFamily="34" charset="0"/>
              </a:rPr>
              <a:t>You should be able to complete the survey within ten minutes.</a:t>
            </a:r>
          </a:p>
          <a:p>
            <a:r>
              <a:rPr lang="en-US" dirty="0">
                <a:latin typeface="Arial" panose="020B0604020202020204" pitchFamily="34" charset="0"/>
                <a:cs typeface="Arial" panose="020B0604020202020204" pitchFamily="34" charset="0"/>
              </a:rPr>
              <a:t>Be sure to complete the survey to receive credit for this training.</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15</a:t>
            </a:fld>
            <a:endParaRPr lang="en-US"/>
          </a:p>
        </p:txBody>
      </p:sp>
      <p:sp>
        <p:nvSpPr>
          <p:cNvPr id="6" name="TextBox 5">
            <a:extLst>
              <a:ext uri="{FF2B5EF4-FFF2-40B4-BE49-F238E27FC236}">
                <a16:creationId xmlns:a16="http://schemas.microsoft.com/office/drawing/2014/main" id="{D623AEC7-3AA0-55A4-8B70-6CA321121BB6}"/>
              </a:ext>
              <a:ext uri="{C183D7F6-B498-43B3-948B-1728B52AA6E4}">
                <adec:decorative xmlns:adec="http://schemas.microsoft.com/office/drawing/2017/decorative" val="1"/>
              </a:ext>
            </a:extLst>
          </p:cNvPr>
          <p:cNvSpPr txBox="1"/>
          <p:nvPr/>
        </p:nvSpPr>
        <p:spPr>
          <a:xfrm>
            <a:off x="1600200" y="0"/>
            <a:ext cx="7696200" cy="954107"/>
          </a:xfrm>
          <a:prstGeom prst="rect">
            <a:avLst/>
          </a:prstGeom>
          <a:noFill/>
        </p:spPr>
        <p:txBody>
          <a:bodyPr wrap="square">
            <a:spAutoFit/>
          </a:bodyPr>
          <a:lstStyle/>
          <a:p>
            <a:r>
              <a:rPr lang="en-US" sz="2800" dirty="0">
                <a:solidFill>
                  <a:srgbClr val="FFFFFF"/>
                </a:solidFill>
                <a:latin typeface="Arial" panose="020B0604020202020204" pitchFamily="34" charset="0"/>
                <a:cs typeface="Arial" panose="020B0604020202020204" pitchFamily="34" charset="0"/>
              </a:rPr>
              <a:t>Reviewing and Evaluating Competency Evidence</a:t>
            </a:r>
            <a:endParaRPr lang="en-US" sz="2800" dirty="0">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3075469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latin typeface="Arial" panose="020B0604020202020204" pitchFamily="34" charset="0"/>
                <a:cs typeface="Arial" panose="020B0604020202020204" pitchFamily="34" charset="0"/>
              </a:rPr>
              <a:t>Objectives</a:t>
            </a:r>
          </a:p>
        </p:txBody>
      </p:sp>
      <p:sp>
        <p:nvSpPr>
          <p:cNvPr id="3" name="Content Placeholder 2"/>
          <p:cNvSpPr>
            <a:spLocks noGrp="1"/>
          </p:cNvSpPr>
          <p:nvPr>
            <p:ph idx="1"/>
          </p:nvPr>
        </p:nvSpPr>
        <p:spPr/>
        <p:txBody>
          <a:bodyPr/>
          <a:lstStyle/>
          <a:p>
            <a:r>
              <a:rPr lang="en-US" dirty="0">
                <a:latin typeface="Arial" panose="020B0604020202020204" pitchFamily="34" charset="0"/>
                <a:cs typeface="Arial" panose="020B0604020202020204" pitchFamily="34" charset="0"/>
              </a:rPr>
              <a:t>Define additional competency evidence.</a:t>
            </a:r>
          </a:p>
          <a:p>
            <a:r>
              <a:rPr lang="en-US" dirty="0">
                <a:latin typeface="Arial" panose="020B0604020202020204" pitchFamily="34" charset="0"/>
                <a:cs typeface="Arial" panose="020B0604020202020204" pitchFamily="34" charset="0"/>
              </a:rPr>
              <a:t>Presume competency.</a:t>
            </a:r>
          </a:p>
          <a:p>
            <a:r>
              <a:rPr lang="en-US" dirty="0">
                <a:latin typeface="Arial" panose="020B0604020202020204" pitchFamily="34" charset="0"/>
                <a:cs typeface="Arial" panose="020B0604020202020204" pitchFamily="34" charset="0"/>
              </a:rPr>
              <a:t>Weigh evidence.</a:t>
            </a:r>
          </a:p>
          <a:p>
            <a:r>
              <a:rPr lang="en-US" dirty="0">
                <a:latin typeface="Arial" panose="020B0604020202020204" pitchFamily="34" charset="0"/>
                <a:cs typeface="Arial" panose="020B0604020202020204" pitchFamily="34" charset="0"/>
              </a:rPr>
              <a:t>Balance evidence.</a:t>
            </a:r>
          </a:p>
          <a:p>
            <a:r>
              <a:rPr lang="en-US" dirty="0">
                <a:latin typeface="Arial" panose="020B0604020202020204" pitchFamily="34" charset="0"/>
                <a:cs typeface="Arial" panose="020B0604020202020204" pitchFamily="34" charset="0"/>
              </a:rPr>
              <a:t>Evaluate evidence.</a:t>
            </a:r>
          </a:p>
          <a:p>
            <a:r>
              <a:rPr lang="en-US" dirty="0">
                <a:latin typeface="Arial" panose="020B0604020202020204" pitchFamily="34" charset="0"/>
                <a:cs typeface="Arial" panose="020B0604020202020204" pitchFamily="34" charset="0"/>
              </a:rPr>
              <a:t>Restore competency.</a:t>
            </a:r>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2</a:t>
            </a:fld>
            <a:endParaRPr lang="en-US"/>
          </a:p>
        </p:txBody>
      </p:sp>
      <p:sp>
        <p:nvSpPr>
          <p:cNvPr id="5" name="TextBox 4">
            <a:extLst>
              <a:ext uri="{FF2B5EF4-FFF2-40B4-BE49-F238E27FC236}">
                <a16:creationId xmlns:a16="http://schemas.microsoft.com/office/drawing/2014/main" id="{CB33F365-E369-C8E7-530F-0C47EB538F9B}"/>
              </a:ext>
              <a:ext uri="{C183D7F6-B498-43B3-948B-1728B52AA6E4}">
                <adec:decorative xmlns:adec="http://schemas.microsoft.com/office/drawing/2017/decorative" val="1"/>
              </a:ext>
            </a:extLst>
          </p:cNvPr>
          <p:cNvSpPr txBox="1"/>
          <p:nvPr/>
        </p:nvSpPr>
        <p:spPr>
          <a:xfrm>
            <a:off x="1600200" y="0"/>
            <a:ext cx="7696200" cy="954107"/>
          </a:xfrm>
          <a:prstGeom prst="rect">
            <a:avLst/>
          </a:prstGeom>
          <a:noFill/>
        </p:spPr>
        <p:txBody>
          <a:bodyPr wrap="square">
            <a:spAutoFit/>
          </a:bodyPr>
          <a:lstStyle/>
          <a:p>
            <a:r>
              <a:rPr lang="en-US" sz="2800" dirty="0">
                <a:solidFill>
                  <a:srgbClr val="FFFFFF"/>
                </a:solidFill>
                <a:latin typeface="Arial" panose="020B0604020202020204" pitchFamily="34" charset="0"/>
                <a:cs typeface="Arial" panose="020B0604020202020204" pitchFamily="34" charset="0"/>
              </a:rPr>
              <a:t>Reviewing and Evaluating Competency Evidence</a:t>
            </a:r>
            <a:endParaRPr lang="en-US" sz="2800" dirty="0">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233194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latin typeface="Arial" panose="020B0604020202020204" pitchFamily="34" charset="0"/>
                <a:cs typeface="Arial" panose="020B0604020202020204" pitchFamily="34" charset="0"/>
              </a:rPr>
              <a:t>References</a:t>
            </a:r>
          </a:p>
        </p:txBody>
      </p:sp>
      <p:sp>
        <p:nvSpPr>
          <p:cNvPr id="3" name="Content Placeholder 2"/>
          <p:cNvSpPr>
            <a:spLocks noGrp="1"/>
          </p:cNvSpPr>
          <p:nvPr>
            <p:ph idx="1"/>
          </p:nvPr>
        </p:nvSpPr>
        <p:spPr/>
        <p:txBody>
          <a:bodyPr/>
          <a:lstStyle/>
          <a:p>
            <a:r>
              <a:rPr lang="en-US" dirty="0">
                <a:latin typeface="Arial" panose="020B0604020202020204" pitchFamily="34" charset="0"/>
                <a:cs typeface="Arial" panose="020B0604020202020204" pitchFamily="34" charset="0"/>
              </a:rPr>
              <a:t>FPM 7.B.2.i</a:t>
            </a:r>
          </a:p>
          <a:p>
            <a:r>
              <a:rPr lang="en-US" dirty="0">
                <a:latin typeface="Arial" panose="020B0604020202020204" pitchFamily="34" charset="0"/>
                <a:cs typeface="Arial" panose="020B0604020202020204" pitchFamily="34" charset="0"/>
              </a:rPr>
              <a:t>M21-1, </a:t>
            </a:r>
            <a:r>
              <a:rPr lang="pt-BR" dirty="0">
                <a:latin typeface="Arial" panose="020B0604020202020204" pitchFamily="34" charset="0"/>
                <a:cs typeface="Arial" panose="020B0604020202020204" pitchFamily="34" charset="0"/>
              </a:rPr>
              <a:t>III.iv.5.A</a:t>
            </a:r>
          </a:p>
          <a:p>
            <a:r>
              <a:rPr lang="pt-BR" dirty="0">
                <a:latin typeface="Arial" panose="020B0604020202020204" pitchFamily="34" charset="0"/>
                <a:cs typeface="Arial" panose="020B0604020202020204" pitchFamily="34" charset="0"/>
              </a:rPr>
              <a:t>M21-1, III.iv.8.A</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31640669-3FD2-4B34-9A2D-584949EF09F8}" type="slidenum">
              <a:rPr lang="en-US" smtClean="0"/>
              <a:pPr/>
              <a:t>3</a:t>
            </a:fld>
            <a:endParaRPr lang="en-US"/>
          </a:p>
        </p:txBody>
      </p:sp>
      <p:sp>
        <p:nvSpPr>
          <p:cNvPr id="6" name="TextBox 5">
            <a:extLst>
              <a:ext uri="{FF2B5EF4-FFF2-40B4-BE49-F238E27FC236}">
                <a16:creationId xmlns:a16="http://schemas.microsoft.com/office/drawing/2014/main" id="{09167133-49A0-450B-A001-794BAE8D2ACE}"/>
              </a:ext>
              <a:ext uri="{C183D7F6-B498-43B3-948B-1728B52AA6E4}">
                <adec:decorative xmlns:adec="http://schemas.microsoft.com/office/drawing/2017/decorative" val="1"/>
              </a:ext>
            </a:extLst>
          </p:cNvPr>
          <p:cNvSpPr txBox="1"/>
          <p:nvPr/>
        </p:nvSpPr>
        <p:spPr>
          <a:xfrm>
            <a:off x="1600200" y="0"/>
            <a:ext cx="7696200" cy="954107"/>
          </a:xfrm>
          <a:prstGeom prst="rect">
            <a:avLst/>
          </a:prstGeom>
          <a:noFill/>
        </p:spPr>
        <p:txBody>
          <a:bodyPr wrap="square">
            <a:spAutoFit/>
          </a:bodyPr>
          <a:lstStyle/>
          <a:p>
            <a:r>
              <a:rPr lang="en-US" sz="2800" dirty="0">
                <a:solidFill>
                  <a:srgbClr val="FFFFFF"/>
                </a:solidFill>
                <a:latin typeface="Arial" panose="020B0604020202020204" pitchFamily="34" charset="0"/>
                <a:cs typeface="Arial" panose="020B0604020202020204" pitchFamily="34" charset="0"/>
              </a:rPr>
              <a:t>Reviewing and Evaluating Competency Evidence</a:t>
            </a:r>
            <a:endParaRPr lang="en-US" sz="2800" dirty="0">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843494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6152"/>
            <a:ext cx="7159752" cy="384048"/>
          </a:xfrm>
        </p:spPr>
        <p:txBody>
          <a:bodyPr>
            <a:noAutofit/>
          </a:bodyPr>
          <a:lstStyle/>
          <a:p>
            <a:r>
              <a:rPr lang="en-US" sz="2800" dirty="0">
                <a:latin typeface="Arial" panose="020B0604020202020204" pitchFamily="34" charset="0"/>
                <a:cs typeface="Arial" panose="020B0604020202020204" pitchFamily="34" charset="0"/>
              </a:rPr>
              <a:t>Additional Evidence</a:t>
            </a:r>
          </a:p>
        </p:txBody>
      </p:sp>
      <p:sp>
        <p:nvSpPr>
          <p:cNvPr id="3" name="Content Placeholder 2"/>
          <p:cNvSpPr>
            <a:spLocks noGrp="1"/>
          </p:cNvSpPr>
          <p:nvPr>
            <p:ph idx="1"/>
          </p:nvPr>
        </p:nvSpPr>
        <p:spPr/>
        <p:txBody>
          <a:bodyPr/>
          <a:lstStyle/>
          <a:p>
            <a:r>
              <a:rPr lang="en-US" dirty="0">
                <a:latin typeface="Arial" panose="020B0604020202020204" pitchFamily="34" charset="0"/>
                <a:cs typeface="Arial" panose="020B0604020202020204" pitchFamily="34" charset="0"/>
              </a:rPr>
              <a:t>Due process period</a:t>
            </a:r>
          </a:p>
          <a:p>
            <a:r>
              <a:rPr lang="en-US" dirty="0">
                <a:latin typeface="Arial" panose="020B0604020202020204" pitchFamily="34" charset="0"/>
                <a:cs typeface="Arial" panose="020B0604020202020204" pitchFamily="34" charset="0"/>
              </a:rPr>
              <a:t>Related to competency issue</a:t>
            </a:r>
          </a:p>
          <a:p>
            <a:r>
              <a:rPr lang="en-US" dirty="0">
                <a:latin typeface="Arial" panose="020B0604020202020204" pitchFamily="34" charset="0"/>
                <a:cs typeface="Arial" panose="020B0604020202020204" pitchFamily="34" charset="0"/>
              </a:rPr>
              <a:t>May affect outcome</a:t>
            </a:r>
          </a:p>
          <a:p>
            <a:r>
              <a:rPr lang="en-US" dirty="0">
                <a:latin typeface="Arial" panose="020B0604020202020204" pitchFamily="34" charset="0"/>
                <a:cs typeface="Arial" panose="020B0604020202020204" pitchFamily="34" charset="0"/>
              </a:rPr>
              <a:t>Not duplicative</a:t>
            </a:r>
          </a:p>
          <a:p>
            <a:r>
              <a:rPr lang="en-US" dirty="0">
                <a:latin typeface="Arial" panose="020B0604020202020204" pitchFamily="34" charset="0"/>
                <a:cs typeface="Arial" panose="020B0604020202020204" pitchFamily="34" charset="0"/>
              </a:rPr>
              <a:t>Conflicts with proposal</a:t>
            </a:r>
          </a:p>
          <a:p>
            <a:r>
              <a:rPr lang="en-US" dirty="0">
                <a:latin typeface="Arial" panose="020B0604020202020204" pitchFamily="34" charset="0"/>
                <a:cs typeface="Arial" panose="020B0604020202020204" pitchFamily="34" charset="0"/>
              </a:rPr>
              <a:t>FSR will review</a:t>
            </a:r>
          </a:p>
        </p:txBody>
      </p:sp>
      <p:sp>
        <p:nvSpPr>
          <p:cNvPr id="4" name="Slide Number Placeholder 3"/>
          <p:cNvSpPr>
            <a:spLocks noGrp="1"/>
          </p:cNvSpPr>
          <p:nvPr>
            <p:ph type="sldNum" sz="quarter" idx="12"/>
          </p:nvPr>
        </p:nvSpPr>
        <p:spPr/>
        <p:txBody>
          <a:bodyPr/>
          <a:lstStyle/>
          <a:p>
            <a:fld id="{31640669-3FD2-4B34-9A2D-584949EF09F8}" type="slidenum">
              <a:rPr lang="en-US" smtClean="0"/>
              <a:pPr/>
              <a:t>4</a:t>
            </a:fld>
            <a:endParaRPr lang="en-US"/>
          </a:p>
        </p:txBody>
      </p:sp>
      <p:sp>
        <p:nvSpPr>
          <p:cNvPr id="6" name="TextBox 5">
            <a:extLst>
              <a:ext uri="{FF2B5EF4-FFF2-40B4-BE49-F238E27FC236}">
                <a16:creationId xmlns:a16="http://schemas.microsoft.com/office/drawing/2014/main" id="{43EA04F7-903B-9FDF-7722-56629F7DCD0A}"/>
              </a:ext>
              <a:ext uri="{C183D7F6-B498-43B3-948B-1728B52AA6E4}">
                <adec:decorative xmlns:adec="http://schemas.microsoft.com/office/drawing/2017/decorative" val="1"/>
              </a:ext>
            </a:extLst>
          </p:cNvPr>
          <p:cNvSpPr txBox="1"/>
          <p:nvPr/>
        </p:nvSpPr>
        <p:spPr>
          <a:xfrm>
            <a:off x="1600200" y="0"/>
            <a:ext cx="7696200" cy="954107"/>
          </a:xfrm>
          <a:prstGeom prst="rect">
            <a:avLst/>
          </a:prstGeom>
          <a:noFill/>
        </p:spPr>
        <p:txBody>
          <a:bodyPr wrap="square">
            <a:spAutoFit/>
          </a:bodyPr>
          <a:lstStyle/>
          <a:p>
            <a:r>
              <a:rPr lang="en-US" sz="2800" dirty="0">
                <a:solidFill>
                  <a:srgbClr val="FFFFFF"/>
                </a:solidFill>
                <a:latin typeface="Arial" panose="020B0604020202020204" pitchFamily="34" charset="0"/>
                <a:cs typeface="Arial" panose="020B0604020202020204" pitchFamily="34" charset="0"/>
              </a:rPr>
              <a:t>Reviewing and Evaluating Competency Evidence</a:t>
            </a:r>
            <a:endParaRPr lang="en-US" sz="2800" dirty="0">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4019404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F88B4-9DE5-45FA-A0DC-63435F408F48}"/>
              </a:ext>
            </a:extLst>
          </p:cNvPr>
          <p:cNvSpPr>
            <a:spLocks noGrp="1"/>
          </p:cNvSpPr>
          <p:nvPr>
            <p:ph type="title"/>
          </p:nvPr>
        </p:nvSpPr>
        <p:spPr/>
        <p:txBody>
          <a:bodyPr/>
          <a:lstStyle/>
          <a:p>
            <a:r>
              <a:rPr lang="en-US" sz="2800" dirty="0">
                <a:latin typeface="Arial" panose="020B0604020202020204" pitchFamily="34" charset="0"/>
                <a:cs typeface="Arial" panose="020B0604020202020204" pitchFamily="34" charset="0"/>
              </a:rPr>
              <a:t>Presuming Competency</a:t>
            </a:r>
          </a:p>
        </p:txBody>
      </p:sp>
      <p:sp>
        <p:nvSpPr>
          <p:cNvPr id="3" name="Content Placeholder 2">
            <a:extLst>
              <a:ext uri="{FF2B5EF4-FFF2-40B4-BE49-F238E27FC236}">
                <a16:creationId xmlns:a16="http://schemas.microsoft.com/office/drawing/2014/main" id="{1576B927-4D89-4FD3-AE89-62A45CE6D92E}"/>
              </a:ext>
            </a:extLst>
          </p:cNvPr>
          <p:cNvSpPr>
            <a:spLocks noGrp="1"/>
          </p:cNvSpPr>
          <p:nvPr>
            <p:ph idx="1"/>
          </p:nvPr>
        </p:nvSpPr>
        <p:spPr/>
        <p:txBody>
          <a:bodyPr>
            <a:normAutofit/>
          </a:bodyPr>
          <a:lstStyle/>
          <a:p>
            <a:pPr marL="0" indent="0" algn="ctr">
              <a:buNone/>
            </a:pPr>
            <a:endParaRPr lang="en-US" dirty="0">
              <a:latin typeface="Arial" panose="020B0604020202020204" pitchFamily="34" charset="0"/>
              <a:cs typeface="Arial" panose="020B0604020202020204" pitchFamily="34" charset="0"/>
            </a:endParaRPr>
          </a:p>
          <a:p>
            <a:pPr marL="0" indent="0" algn="ctr">
              <a:buNone/>
            </a:pPr>
            <a:r>
              <a:rPr lang="en-US" sz="2800" b="1" dirty="0">
                <a:latin typeface="Arial" panose="020B0604020202020204" pitchFamily="34" charset="0"/>
                <a:cs typeface="Arial" panose="020B0604020202020204" pitchFamily="34" charset="0"/>
              </a:rPr>
              <a:t>**IMPORTANT**</a:t>
            </a:r>
          </a:p>
          <a:p>
            <a:pPr marL="0" indent="0" algn="ctr">
              <a:buNone/>
            </a:pPr>
            <a:endParaRPr lang="en-US" dirty="0">
              <a:latin typeface="Arial" panose="020B0604020202020204" pitchFamily="34" charset="0"/>
              <a:cs typeface="Arial" panose="020B0604020202020204" pitchFamily="34" charset="0"/>
            </a:endParaRPr>
          </a:p>
          <a:p>
            <a:pPr marL="0" indent="0" algn="ctr">
              <a:buNone/>
            </a:pPr>
            <a:r>
              <a:rPr lang="en-US" dirty="0">
                <a:latin typeface="Arial" panose="020B0604020202020204" pitchFamily="34" charset="0"/>
                <a:cs typeface="Arial" panose="020B0604020202020204" pitchFamily="34" charset="0"/>
              </a:rPr>
              <a:t>In the absence of clear and convincing evidence to the contrary, presume that a person is competent.</a:t>
            </a:r>
          </a:p>
        </p:txBody>
      </p:sp>
      <p:sp>
        <p:nvSpPr>
          <p:cNvPr id="4" name="Slide Number Placeholder 3">
            <a:extLst>
              <a:ext uri="{FF2B5EF4-FFF2-40B4-BE49-F238E27FC236}">
                <a16:creationId xmlns:a16="http://schemas.microsoft.com/office/drawing/2014/main" id="{A99996A8-E603-4F7D-9527-EBF3EBFE61FD}"/>
              </a:ext>
            </a:extLst>
          </p:cNvPr>
          <p:cNvSpPr>
            <a:spLocks noGrp="1"/>
          </p:cNvSpPr>
          <p:nvPr>
            <p:ph type="sldNum" sz="quarter" idx="12"/>
          </p:nvPr>
        </p:nvSpPr>
        <p:spPr/>
        <p:txBody>
          <a:bodyPr/>
          <a:lstStyle/>
          <a:p>
            <a:fld id="{31640669-3FD2-4B34-9A2D-584949EF09F8}" type="slidenum">
              <a:rPr lang="en-US" smtClean="0"/>
              <a:pPr/>
              <a:t>5</a:t>
            </a:fld>
            <a:endParaRPr lang="en-US"/>
          </a:p>
        </p:txBody>
      </p:sp>
      <p:sp>
        <p:nvSpPr>
          <p:cNvPr id="6" name="TextBox 5">
            <a:extLst>
              <a:ext uri="{FF2B5EF4-FFF2-40B4-BE49-F238E27FC236}">
                <a16:creationId xmlns:a16="http://schemas.microsoft.com/office/drawing/2014/main" id="{7DE5612C-4B23-3401-C78F-FE9D41F1EE7C}"/>
              </a:ext>
              <a:ext uri="{C183D7F6-B498-43B3-948B-1728B52AA6E4}">
                <adec:decorative xmlns:adec="http://schemas.microsoft.com/office/drawing/2017/decorative" val="1"/>
              </a:ext>
            </a:extLst>
          </p:cNvPr>
          <p:cNvSpPr txBox="1"/>
          <p:nvPr/>
        </p:nvSpPr>
        <p:spPr>
          <a:xfrm>
            <a:off x="1600200" y="0"/>
            <a:ext cx="7696200" cy="954107"/>
          </a:xfrm>
          <a:prstGeom prst="rect">
            <a:avLst/>
          </a:prstGeom>
          <a:noFill/>
        </p:spPr>
        <p:txBody>
          <a:bodyPr wrap="square">
            <a:spAutoFit/>
          </a:bodyPr>
          <a:lstStyle/>
          <a:p>
            <a:r>
              <a:rPr lang="en-US" sz="2800" dirty="0">
                <a:solidFill>
                  <a:srgbClr val="FFFFFF"/>
                </a:solidFill>
                <a:latin typeface="Arial" panose="020B0604020202020204" pitchFamily="34" charset="0"/>
                <a:cs typeface="Arial" panose="020B0604020202020204" pitchFamily="34" charset="0"/>
              </a:rPr>
              <a:t>Reviewing and Evaluating Competency Evidence</a:t>
            </a:r>
            <a:endParaRPr lang="en-US" sz="2800" dirty="0">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8271518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D34DB-DB26-4A89-B0AA-9B7F00979D63}"/>
              </a:ext>
            </a:extLst>
          </p:cNvPr>
          <p:cNvSpPr>
            <a:spLocks noGrp="1"/>
          </p:cNvSpPr>
          <p:nvPr>
            <p:ph type="title"/>
          </p:nvPr>
        </p:nvSpPr>
        <p:spPr/>
        <p:txBody>
          <a:bodyPr/>
          <a:lstStyle/>
          <a:p>
            <a:r>
              <a:rPr lang="en-US" sz="2800" dirty="0">
                <a:latin typeface="Arial" panose="020B0604020202020204" pitchFamily="34" charset="0"/>
                <a:cs typeface="Arial" panose="020B0604020202020204" pitchFamily="34" charset="0"/>
              </a:rPr>
              <a:t>Finding of Incompetency</a:t>
            </a:r>
          </a:p>
        </p:txBody>
      </p:sp>
      <p:sp>
        <p:nvSpPr>
          <p:cNvPr id="3" name="Content Placeholder 2">
            <a:extLst>
              <a:ext uri="{FF2B5EF4-FFF2-40B4-BE49-F238E27FC236}">
                <a16:creationId xmlns:a16="http://schemas.microsoft.com/office/drawing/2014/main" id="{144BEEFC-010C-4FE3-B661-44164D9A1C40}"/>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Definite expression</a:t>
            </a:r>
          </a:p>
          <a:p>
            <a:r>
              <a:rPr lang="en-US" dirty="0">
                <a:latin typeface="Arial" panose="020B0604020202020204" pitchFamily="34" charset="0"/>
                <a:cs typeface="Arial" panose="020B0604020202020204" pitchFamily="34" charset="0"/>
              </a:rPr>
              <a:t>Responsible medical authority</a:t>
            </a:r>
          </a:p>
          <a:p>
            <a:r>
              <a:rPr lang="en-US" dirty="0">
                <a:latin typeface="Arial" panose="020B0604020202020204" pitchFamily="34" charset="0"/>
                <a:cs typeface="Arial" panose="020B0604020202020204" pitchFamily="34" charset="0"/>
              </a:rPr>
              <a:t>Unless:</a:t>
            </a:r>
          </a:p>
          <a:p>
            <a:pPr lvl="1"/>
            <a:r>
              <a:rPr lang="en-US" sz="2400" dirty="0">
                <a:latin typeface="Arial" panose="020B0604020202020204" pitchFamily="34" charset="0"/>
                <a:cs typeface="Arial" panose="020B0604020202020204" pitchFamily="34" charset="0"/>
              </a:rPr>
              <a:t>Clear</a:t>
            </a:r>
          </a:p>
          <a:p>
            <a:pPr lvl="1"/>
            <a:r>
              <a:rPr lang="en-US" sz="2400" dirty="0">
                <a:latin typeface="Arial" panose="020B0604020202020204" pitchFamily="34" charset="0"/>
                <a:cs typeface="Arial" panose="020B0604020202020204" pitchFamily="34" charset="0"/>
              </a:rPr>
              <a:t>Convincing, and</a:t>
            </a:r>
          </a:p>
          <a:p>
            <a:pPr lvl="1"/>
            <a:r>
              <a:rPr lang="en-US" sz="2400" dirty="0">
                <a:latin typeface="Arial" panose="020B0604020202020204" pitchFamily="34" charset="0"/>
                <a:cs typeface="Arial" panose="020B0604020202020204" pitchFamily="34" charset="0"/>
              </a:rPr>
              <a:t>Leaves no doubt as to incompetency</a:t>
            </a:r>
          </a:p>
          <a:p>
            <a:pPr lvl="1"/>
            <a:endParaRPr lang="en-US" dirty="0"/>
          </a:p>
        </p:txBody>
      </p:sp>
      <p:sp>
        <p:nvSpPr>
          <p:cNvPr id="4" name="Slide Number Placeholder 3">
            <a:extLst>
              <a:ext uri="{FF2B5EF4-FFF2-40B4-BE49-F238E27FC236}">
                <a16:creationId xmlns:a16="http://schemas.microsoft.com/office/drawing/2014/main" id="{59824776-0B6A-4FF8-BD68-C730751BE1F7}"/>
              </a:ext>
            </a:extLst>
          </p:cNvPr>
          <p:cNvSpPr>
            <a:spLocks noGrp="1"/>
          </p:cNvSpPr>
          <p:nvPr>
            <p:ph type="sldNum" sz="quarter" idx="12"/>
          </p:nvPr>
        </p:nvSpPr>
        <p:spPr/>
        <p:txBody>
          <a:bodyPr/>
          <a:lstStyle/>
          <a:p>
            <a:fld id="{31640669-3FD2-4B34-9A2D-584949EF09F8}" type="slidenum">
              <a:rPr lang="en-US" smtClean="0"/>
              <a:pPr/>
              <a:t>6</a:t>
            </a:fld>
            <a:endParaRPr lang="en-US"/>
          </a:p>
        </p:txBody>
      </p:sp>
      <p:sp>
        <p:nvSpPr>
          <p:cNvPr id="6" name="TextBox 5">
            <a:extLst>
              <a:ext uri="{FF2B5EF4-FFF2-40B4-BE49-F238E27FC236}">
                <a16:creationId xmlns:a16="http://schemas.microsoft.com/office/drawing/2014/main" id="{C47E1691-2CFC-32EF-B6B6-8A2DBE87EBBC}"/>
              </a:ext>
              <a:ext uri="{C183D7F6-B498-43B3-948B-1728B52AA6E4}">
                <adec:decorative xmlns:adec="http://schemas.microsoft.com/office/drawing/2017/decorative" val="1"/>
              </a:ext>
            </a:extLst>
          </p:cNvPr>
          <p:cNvSpPr txBox="1"/>
          <p:nvPr/>
        </p:nvSpPr>
        <p:spPr>
          <a:xfrm>
            <a:off x="1600200" y="0"/>
            <a:ext cx="7696200" cy="954107"/>
          </a:xfrm>
          <a:prstGeom prst="rect">
            <a:avLst/>
          </a:prstGeom>
          <a:noFill/>
        </p:spPr>
        <p:txBody>
          <a:bodyPr wrap="square">
            <a:spAutoFit/>
          </a:bodyPr>
          <a:lstStyle/>
          <a:p>
            <a:r>
              <a:rPr lang="en-US" sz="2800" dirty="0">
                <a:solidFill>
                  <a:srgbClr val="FFFFFF"/>
                </a:solidFill>
                <a:latin typeface="Arial" panose="020B0604020202020204" pitchFamily="34" charset="0"/>
                <a:cs typeface="Arial" panose="020B0604020202020204" pitchFamily="34" charset="0"/>
              </a:rPr>
              <a:t>Reviewing and Evaluating Competency Evidence</a:t>
            </a:r>
            <a:endParaRPr lang="en-US" sz="2800" dirty="0">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2315277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2C8C0-2CDE-421C-88D3-601C84B7772F}"/>
              </a:ext>
            </a:extLst>
          </p:cNvPr>
          <p:cNvSpPr>
            <a:spLocks noGrp="1"/>
          </p:cNvSpPr>
          <p:nvPr>
            <p:ph type="title"/>
          </p:nvPr>
        </p:nvSpPr>
        <p:spPr/>
        <p:txBody>
          <a:bodyPr/>
          <a:lstStyle/>
          <a:p>
            <a:r>
              <a:rPr lang="en-US" sz="2800" dirty="0">
                <a:latin typeface="Arial" panose="020B0604020202020204" pitchFamily="34" charset="0"/>
                <a:cs typeface="Arial" panose="020B0604020202020204" pitchFamily="34" charset="0"/>
              </a:rPr>
              <a:t>Restored Competency</a:t>
            </a:r>
          </a:p>
        </p:txBody>
      </p:sp>
      <p:sp>
        <p:nvSpPr>
          <p:cNvPr id="3" name="Content Placeholder 2">
            <a:extLst>
              <a:ext uri="{FF2B5EF4-FFF2-40B4-BE49-F238E27FC236}">
                <a16:creationId xmlns:a16="http://schemas.microsoft.com/office/drawing/2014/main" id="{17AD2BD9-B314-436E-A1C8-C15CF52A4539}"/>
              </a:ext>
            </a:extLst>
          </p:cNvPr>
          <p:cNvSpPr>
            <a:spLocks noGrp="1"/>
          </p:cNvSpPr>
          <p:nvPr>
            <p:ph idx="1"/>
          </p:nvPr>
        </p:nvSpPr>
        <p:spPr/>
        <p:txBody>
          <a:bodyPr>
            <a:normAutofit/>
          </a:bodyPr>
          <a:lstStyle/>
          <a:p>
            <a:r>
              <a:rPr lang="en-US" dirty="0">
                <a:latin typeface="Arial" panose="020B0604020202020204" pitchFamily="34" charset="0"/>
                <a:cs typeface="Arial" panose="020B0604020202020204" pitchFamily="34" charset="0"/>
              </a:rPr>
              <a:t>Rests with the FSR</a:t>
            </a:r>
          </a:p>
          <a:p>
            <a:r>
              <a:rPr lang="en-US" dirty="0">
                <a:latin typeface="Arial" panose="020B0604020202020204" pitchFamily="34" charset="0"/>
                <a:cs typeface="Arial" panose="020B0604020202020204" pitchFamily="34" charset="0"/>
              </a:rPr>
              <a:t>Not with a medical official</a:t>
            </a:r>
          </a:p>
          <a:p>
            <a:r>
              <a:rPr lang="en-US" dirty="0">
                <a:latin typeface="Arial" panose="020B0604020202020204" pitchFamily="34" charset="0"/>
                <a:cs typeface="Arial" panose="020B0604020202020204" pitchFamily="34" charset="0"/>
              </a:rPr>
              <a:t>38 CFR 3.353(c)</a:t>
            </a:r>
          </a:p>
          <a:p>
            <a:r>
              <a:rPr lang="en-US" dirty="0">
                <a:latin typeface="Arial" panose="020B0604020202020204" pitchFamily="34" charset="0"/>
                <a:cs typeface="Arial" panose="020B0604020202020204" pitchFamily="34" charset="0"/>
              </a:rPr>
              <a:t>Credible evidence</a:t>
            </a:r>
          </a:p>
          <a:p>
            <a:pPr lvl="1"/>
            <a:r>
              <a:rPr lang="en-US" sz="2400" dirty="0">
                <a:latin typeface="Arial" panose="020B0604020202020204" pitchFamily="34" charset="0"/>
                <a:cs typeface="Arial" panose="020B0604020202020204" pitchFamily="34" charset="0"/>
              </a:rPr>
              <a:t>Medical, or</a:t>
            </a:r>
          </a:p>
          <a:p>
            <a:pPr lvl="1"/>
            <a:r>
              <a:rPr lang="en-US" sz="2400" dirty="0">
                <a:latin typeface="Arial" panose="020B0604020202020204" pitchFamily="34" charset="0"/>
                <a:cs typeface="Arial" panose="020B0604020202020204" pitchFamily="34" charset="0"/>
              </a:rPr>
              <a:t>Other</a:t>
            </a:r>
          </a:p>
        </p:txBody>
      </p:sp>
      <p:sp>
        <p:nvSpPr>
          <p:cNvPr id="4" name="Slide Number Placeholder 3">
            <a:extLst>
              <a:ext uri="{FF2B5EF4-FFF2-40B4-BE49-F238E27FC236}">
                <a16:creationId xmlns:a16="http://schemas.microsoft.com/office/drawing/2014/main" id="{6BE61A0D-7B1A-4636-81B1-C57EDBEA4788}"/>
              </a:ext>
            </a:extLst>
          </p:cNvPr>
          <p:cNvSpPr>
            <a:spLocks noGrp="1"/>
          </p:cNvSpPr>
          <p:nvPr>
            <p:ph type="sldNum" sz="quarter" idx="12"/>
          </p:nvPr>
        </p:nvSpPr>
        <p:spPr/>
        <p:txBody>
          <a:bodyPr/>
          <a:lstStyle/>
          <a:p>
            <a:fld id="{31640669-3FD2-4B34-9A2D-584949EF09F8}" type="slidenum">
              <a:rPr lang="en-US" smtClean="0"/>
              <a:pPr/>
              <a:t>7</a:t>
            </a:fld>
            <a:endParaRPr lang="en-US"/>
          </a:p>
        </p:txBody>
      </p:sp>
      <p:sp>
        <p:nvSpPr>
          <p:cNvPr id="6" name="TextBox 5">
            <a:extLst>
              <a:ext uri="{FF2B5EF4-FFF2-40B4-BE49-F238E27FC236}">
                <a16:creationId xmlns:a16="http://schemas.microsoft.com/office/drawing/2014/main" id="{5626A894-5F84-2D93-3E9E-E6908A14A1E8}"/>
              </a:ext>
              <a:ext uri="{C183D7F6-B498-43B3-948B-1728B52AA6E4}">
                <adec:decorative xmlns:adec="http://schemas.microsoft.com/office/drawing/2017/decorative" val="1"/>
              </a:ext>
            </a:extLst>
          </p:cNvPr>
          <p:cNvSpPr txBox="1"/>
          <p:nvPr/>
        </p:nvSpPr>
        <p:spPr>
          <a:xfrm>
            <a:off x="1600200" y="0"/>
            <a:ext cx="7696200" cy="954107"/>
          </a:xfrm>
          <a:prstGeom prst="rect">
            <a:avLst/>
          </a:prstGeom>
          <a:noFill/>
        </p:spPr>
        <p:txBody>
          <a:bodyPr wrap="square">
            <a:spAutoFit/>
          </a:bodyPr>
          <a:lstStyle/>
          <a:p>
            <a:r>
              <a:rPr lang="en-US" sz="2800" dirty="0">
                <a:solidFill>
                  <a:srgbClr val="FFFFFF"/>
                </a:solidFill>
                <a:latin typeface="Arial" panose="020B0604020202020204" pitchFamily="34" charset="0"/>
                <a:cs typeface="Arial" panose="020B0604020202020204" pitchFamily="34" charset="0"/>
              </a:rPr>
              <a:t>Reviewing and Evaluating Competency Evidence</a:t>
            </a:r>
            <a:endParaRPr lang="en-US" sz="2800" dirty="0">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365019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096C3-2B99-4E18-9CA0-106742D06974}"/>
              </a:ext>
            </a:extLst>
          </p:cNvPr>
          <p:cNvSpPr>
            <a:spLocks noGrp="1"/>
          </p:cNvSpPr>
          <p:nvPr>
            <p:ph type="title"/>
          </p:nvPr>
        </p:nvSpPr>
        <p:spPr/>
        <p:txBody>
          <a:bodyPr/>
          <a:lstStyle/>
          <a:p>
            <a:r>
              <a:rPr lang="en-US" sz="2800" dirty="0">
                <a:latin typeface="Arial" panose="020B0604020202020204" pitchFamily="34" charset="0"/>
                <a:cs typeface="Arial" panose="020B0604020202020204" pitchFamily="34" charset="0"/>
              </a:rPr>
              <a:t>Evidence Required</a:t>
            </a:r>
          </a:p>
        </p:txBody>
      </p:sp>
      <p:sp>
        <p:nvSpPr>
          <p:cNvPr id="3" name="Content Placeholder 2">
            <a:extLst>
              <a:ext uri="{FF2B5EF4-FFF2-40B4-BE49-F238E27FC236}">
                <a16:creationId xmlns:a16="http://schemas.microsoft.com/office/drawing/2014/main" id="{8B0BF4D3-6A74-4858-81A2-EC74F026C893}"/>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Any evidence showing the beneficiary may be capable of handling funds</a:t>
            </a:r>
          </a:p>
          <a:p>
            <a:r>
              <a:rPr lang="en-US" dirty="0">
                <a:latin typeface="Arial" panose="020B0604020202020204" pitchFamily="34" charset="0"/>
                <a:cs typeface="Arial" panose="020B0604020202020204" pitchFamily="34" charset="0"/>
              </a:rPr>
              <a:t>All other evidence of record</a:t>
            </a:r>
          </a:p>
          <a:p>
            <a:r>
              <a:rPr lang="en-US" dirty="0">
                <a:latin typeface="Arial" panose="020B0604020202020204" pitchFamily="34" charset="0"/>
                <a:cs typeface="Arial" panose="020B0604020202020204" pitchFamily="34" charset="0"/>
              </a:rPr>
              <a:t>Do NOT routinely request exams</a:t>
            </a:r>
          </a:p>
          <a:p>
            <a:r>
              <a:rPr lang="en-US" dirty="0">
                <a:latin typeface="Arial" panose="020B0604020202020204" pitchFamily="34" charset="0"/>
                <a:cs typeface="Arial" panose="020B0604020202020204" pitchFamily="34" charset="0"/>
              </a:rPr>
              <a:t>38 CFR 3.353(b)(3)</a:t>
            </a:r>
          </a:p>
          <a:p>
            <a:r>
              <a:rPr lang="en-US" dirty="0">
                <a:latin typeface="Arial" panose="020B0604020202020204" pitchFamily="34" charset="0"/>
                <a:cs typeface="Arial" panose="020B0604020202020204" pitchFamily="34" charset="0"/>
              </a:rPr>
              <a:t>Field Examiner’s recommendation</a:t>
            </a:r>
          </a:p>
        </p:txBody>
      </p:sp>
      <p:sp>
        <p:nvSpPr>
          <p:cNvPr id="4" name="Slide Number Placeholder 3">
            <a:extLst>
              <a:ext uri="{FF2B5EF4-FFF2-40B4-BE49-F238E27FC236}">
                <a16:creationId xmlns:a16="http://schemas.microsoft.com/office/drawing/2014/main" id="{1B9012C0-E309-4F4B-955C-4A12DDE1B690}"/>
              </a:ext>
            </a:extLst>
          </p:cNvPr>
          <p:cNvSpPr>
            <a:spLocks noGrp="1"/>
          </p:cNvSpPr>
          <p:nvPr>
            <p:ph type="sldNum" sz="quarter" idx="12"/>
          </p:nvPr>
        </p:nvSpPr>
        <p:spPr/>
        <p:txBody>
          <a:bodyPr/>
          <a:lstStyle/>
          <a:p>
            <a:fld id="{31640669-3FD2-4B34-9A2D-584949EF09F8}" type="slidenum">
              <a:rPr lang="en-US" smtClean="0"/>
              <a:pPr/>
              <a:t>8</a:t>
            </a:fld>
            <a:endParaRPr lang="en-US"/>
          </a:p>
        </p:txBody>
      </p:sp>
      <p:sp>
        <p:nvSpPr>
          <p:cNvPr id="6" name="TextBox 5">
            <a:extLst>
              <a:ext uri="{FF2B5EF4-FFF2-40B4-BE49-F238E27FC236}">
                <a16:creationId xmlns:a16="http://schemas.microsoft.com/office/drawing/2014/main" id="{9005F06F-1C3A-618A-533F-BEEE71B798F5}"/>
              </a:ext>
              <a:ext uri="{C183D7F6-B498-43B3-948B-1728B52AA6E4}">
                <adec:decorative xmlns:adec="http://schemas.microsoft.com/office/drawing/2017/decorative" val="1"/>
              </a:ext>
            </a:extLst>
          </p:cNvPr>
          <p:cNvSpPr txBox="1"/>
          <p:nvPr/>
        </p:nvSpPr>
        <p:spPr>
          <a:xfrm>
            <a:off x="1600200" y="0"/>
            <a:ext cx="7696200" cy="954107"/>
          </a:xfrm>
          <a:prstGeom prst="rect">
            <a:avLst/>
          </a:prstGeom>
          <a:noFill/>
        </p:spPr>
        <p:txBody>
          <a:bodyPr wrap="square">
            <a:spAutoFit/>
          </a:bodyPr>
          <a:lstStyle/>
          <a:p>
            <a:r>
              <a:rPr lang="en-US" sz="2800" dirty="0">
                <a:solidFill>
                  <a:srgbClr val="FFFFFF"/>
                </a:solidFill>
                <a:latin typeface="Arial" panose="020B0604020202020204" pitchFamily="34" charset="0"/>
                <a:cs typeface="Arial" panose="020B0604020202020204" pitchFamily="34" charset="0"/>
              </a:rPr>
              <a:t>Reviewing and Evaluating Competency Evidence</a:t>
            </a:r>
            <a:endParaRPr lang="en-US" sz="2800" dirty="0">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2292297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05C85-B910-4CC2-955A-8D00D541C3E7}"/>
              </a:ext>
            </a:extLst>
          </p:cNvPr>
          <p:cNvSpPr>
            <a:spLocks noGrp="1"/>
          </p:cNvSpPr>
          <p:nvPr>
            <p:ph type="title"/>
          </p:nvPr>
        </p:nvSpPr>
        <p:spPr/>
        <p:txBody>
          <a:bodyPr/>
          <a:lstStyle/>
          <a:p>
            <a:r>
              <a:rPr lang="en-US" sz="2800" dirty="0">
                <a:latin typeface="Arial" panose="020B0604020202020204" pitchFamily="34" charset="0"/>
                <a:cs typeface="Arial" panose="020B0604020202020204" pitchFamily="34" charset="0"/>
              </a:rPr>
              <a:t>Requesting Exams</a:t>
            </a:r>
          </a:p>
        </p:txBody>
      </p:sp>
      <p:sp>
        <p:nvSpPr>
          <p:cNvPr id="3" name="Content Placeholder 2">
            <a:extLst>
              <a:ext uri="{FF2B5EF4-FFF2-40B4-BE49-F238E27FC236}">
                <a16:creationId xmlns:a16="http://schemas.microsoft.com/office/drawing/2014/main" id="{FE9C7D7E-6183-416C-87EB-FFE019930E06}"/>
              </a:ext>
            </a:extLst>
          </p:cNvPr>
          <p:cNvSpPr>
            <a:spLocks noGrp="1"/>
          </p:cNvSpPr>
          <p:nvPr>
            <p:ph idx="1"/>
          </p:nvPr>
        </p:nvSpPr>
        <p:spPr/>
        <p:txBody>
          <a:bodyPr>
            <a:normAutofit/>
          </a:bodyPr>
          <a:lstStyle/>
          <a:p>
            <a:r>
              <a:rPr lang="en-US" dirty="0">
                <a:latin typeface="Arial" panose="020B0604020202020204" pitchFamily="34" charset="0"/>
                <a:cs typeface="Arial" panose="020B0604020202020204" pitchFamily="34" charset="0"/>
              </a:rPr>
              <a:t>Rare and NOT required</a:t>
            </a:r>
          </a:p>
          <a:p>
            <a:r>
              <a:rPr lang="en-US" dirty="0">
                <a:latin typeface="Arial" panose="020B0604020202020204" pitchFamily="34" charset="0"/>
                <a:cs typeface="Arial" panose="020B0604020202020204" pitchFamily="34" charset="0"/>
              </a:rPr>
              <a:t>ERRA Job Aid- what type of exam</a:t>
            </a:r>
          </a:p>
          <a:p>
            <a:r>
              <a:rPr lang="en-US" dirty="0">
                <a:latin typeface="Arial" panose="020B0604020202020204" pitchFamily="34" charset="0"/>
                <a:cs typeface="Arial" panose="020B0604020202020204" pitchFamily="34" charset="0"/>
              </a:rPr>
              <a:t>ERB Job Aid- contractor exam</a:t>
            </a:r>
          </a:p>
          <a:p>
            <a:r>
              <a:rPr lang="en-US" dirty="0">
                <a:latin typeface="Arial" panose="020B0604020202020204" pitchFamily="34" charset="0"/>
                <a:cs typeface="Arial" panose="020B0604020202020204" pitchFamily="34" charset="0"/>
              </a:rPr>
              <a:t>VBMS Job Aid- contractor exam</a:t>
            </a:r>
          </a:p>
          <a:p>
            <a:r>
              <a:rPr lang="en-US" dirty="0">
                <a:latin typeface="Arial" panose="020B0604020202020204" pitchFamily="34" charset="0"/>
                <a:cs typeface="Arial" panose="020B0604020202020204" pitchFamily="34" charset="0"/>
              </a:rPr>
              <a:t>CAPRI Job Aid- VHA exam</a:t>
            </a:r>
          </a:p>
          <a:p>
            <a:r>
              <a:rPr lang="en-US" dirty="0">
                <a:latin typeface="Arial" panose="020B0604020202020204" pitchFamily="34" charset="0"/>
                <a:cs typeface="Arial" panose="020B0604020202020204" pitchFamily="34" charset="0"/>
              </a:rPr>
              <a:t>Example Medical Opinion Request</a:t>
            </a:r>
          </a:p>
          <a:p>
            <a:endParaRPr lang="en-US" dirty="0"/>
          </a:p>
        </p:txBody>
      </p:sp>
      <p:sp>
        <p:nvSpPr>
          <p:cNvPr id="4" name="Slide Number Placeholder 3">
            <a:extLst>
              <a:ext uri="{FF2B5EF4-FFF2-40B4-BE49-F238E27FC236}">
                <a16:creationId xmlns:a16="http://schemas.microsoft.com/office/drawing/2014/main" id="{139BE4E8-AF01-4566-8ADF-5D2BDDA310AE}"/>
              </a:ext>
            </a:extLst>
          </p:cNvPr>
          <p:cNvSpPr>
            <a:spLocks noGrp="1"/>
          </p:cNvSpPr>
          <p:nvPr>
            <p:ph type="sldNum" sz="quarter" idx="12"/>
          </p:nvPr>
        </p:nvSpPr>
        <p:spPr/>
        <p:txBody>
          <a:bodyPr/>
          <a:lstStyle/>
          <a:p>
            <a:fld id="{31640669-3FD2-4B34-9A2D-584949EF09F8}" type="slidenum">
              <a:rPr lang="en-US" smtClean="0"/>
              <a:pPr/>
              <a:t>9</a:t>
            </a:fld>
            <a:endParaRPr lang="en-US"/>
          </a:p>
        </p:txBody>
      </p:sp>
      <p:sp>
        <p:nvSpPr>
          <p:cNvPr id="6" name="TextBox 5">
            <a:extLst>
              <a:ext uri="{FF2B5EF4-FFF2-40B4-BE49-F238E27FC236}">
                <a16:creationId xmlns:a16="http://schemas.microsoft.com/office/drawing/2014/main" id="{15049899-0133-BAFD-EDC3-229698042511}"/>
              </a:ext>
              <a:ext uri="{C183D7F6-B498-43B3-948B-1728B52AA6E4}">
                <adec:decorative xmlns:adec="http://schemas.microsoft.com/office/drawing/2017/decorative" val="1"/>
              </a:ext>
            </a:extLst>
          </p:cNvPr>
          <p:cNvSpPr txBox="1"/>
          <p:nvPr/>
        </p:nvSpPr>
        <p:spPr>
          <a:xfrm>
            <a:off x="1600200" y="0"/>
            <a:ext cx="7696200" cy="954107"/>
          </a:xfrm>
          <a:prstGeom prst="rect">
            <a:avLst/>
          </a:prstGeom>
          <a:noFill/>
        </p:spPr>
        <p:txBody>
          <a:bodyPr wrap="square">
            <a:spAutoFit/>
          </a:bodyPr>
          <a:lstStyle/>
          <a:p>
            <a:r>
              <a:rPr lang="en-US" sz="2800" dirty="0">
                <a:solidFill>
                  <a:srgbClr val="FFFFFF"/>
                </a:solidFill>
                <a:latin typeface="Arial" panose="020B0604020202020204" pitchFamily="34" charset="0"/>
                <a:cs typeface="Arial" panose="020B0604020202020204" pitchFamily="34" charset="0"/>
              </a:rPr>
              <a:t>Reviewing and Evaluating Competency Evidence</a:t>
            </a:r>
            <a:endParaRPr lang="en-US" sz="2800" dirty="0">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300937711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2&quot; unique_id=&quot;10002&quot;&gt;&lt;object type=&quot;3&quot; unique_id=&quot;10003&quot;&gt;&lt;property id=&quot;20148&quot; value=&quot;5&quot;/&gt;&lt;property id=&quot;20300&quot; value=&quot;Slide 1 - &amp;quot;Title of Training&amp;quot;&quot;/&gt;&lt;property id=&quot;20307&quot; value=&quot;256&quot;/&gt;&lt;/object&gt;&lt;object type=&quot;3&quot; unique_id=&quot;10004&quot;&gt;&lt;property id=&quot;20148&quot; value=&quot;5&quot;/&gt;&lt;property id=&quot;20300&quot; value=&quot;Slide 2 - &amp;quot;Objectives&amp;quot;&quot;/&gt;&lt;property id=&quot;20307&quot; value=&quot;317&quot;/&gt;&lt;/object&gt;&lt;object type=&quot;3&quot; unique_id=&quot;10005&quot;&gt;&lt;property id=&quot;20148&quot; value=&quot;5&quot;/&gt;&lt;property id=&quot;20300&quot; value=&quot;Slide 3 - &amp;quot;References&amp;quot;&quot;/&gt;&lt;property id=&quot;20307&quot; value=&quot;318&quot;/&gt;&lt;/object&gt;&lt;object type=&quot;3&quot; unique_id=&quot;10006&quot;&gt;&lt;property id=&quot;20148&quot; value=&quot;5&quot;/&gt;&lt;property id=&quot;20300&quot; value=&quot;Slide 4 - &amp;quot;Content&amp;quot;&quot;/&gt;&lt;property id=&quot;20307&quot; value=&quot;319&quot;/&gt;&lt;/object&gt;&lt;object type=&quot;3&quot; unique_id=&quot;10007&quot;&gt;&lt;property id=&quot;20148&quot; value=&quot;5&quot;/&gt;&lt;property id=&quot;20300&quot; value=&quot;Slide 5 - &amp;quot;31. Questions?&amp;quot;&quot;/&gt;&lt;property id=&quot;20307&quot; value=&quot;314&quot;/&gt;&lt;/object&gt;&lt;object type=&quot;3&quot; unique_id=&quot;10008&quot;&gt;&lt;property id=&quot;20148&quot; value=&quot;5&quot;/&gt;&lt;property id=&quot;20300&quot; value=&quot;Slide 6 - &amp;quot;TMS Survey and Assessment&amp;quot;&quot;/&gt;&lt;property id=&quot;20307&quot; value=&quot;320&quot;/&gt;&lt;/object&gt;&lt;/object&gt;&lt;object type=&quot;8&quot; unique_id=&quot;10016&quot;&gt;&lt;/object&gt;&lt;/object&gt;&lt;/database&gt;"/>
  <p:tag name="SECTOMILLISECCONVERTED" val="1"/>
  <p:tag name="ARTICULATE_DESIGN_ID_PFS TEMPLATE" val="6WX6I0Id"/>
  <p:tag name="ARTICULATE_DESIGN_ID_PF_TEMPLATE" val="jxkTmJXt"/>
  <p:tag name="ARTICULATE_SLIDE_COUNT" val="15"/>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PF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F_Template" id="{C0158694-9F50-47F7-8F1A-A55D2B17BDC3}" vid="{A5F604E5-6AA2-4727-B985-0DC12C15A1F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9A950D09F91E74D9357889C208E271B" ma:contentTypeVersion="8" ma:contentTypeDescription="Create a new document." ma:contentTypeScope="" ma:versionID="898eb478fdd337fc00291b3789a60605">
  <xsd:schema xmlns:xsd="http://www.w3.org/2001/XMLSchema" xmlns:xs="http://www.w3.org/2001/XMLSchema" xmlns:p="http://schemas.microsoft.com/office/2006/metadata/properties" xmlns:ns2="2ca98164-cd8c-4ccf-863c-4d844e8e0fae" xmlns:ns3="74592f5e-0930-4211-930c-b7fa09b0ad91" targetNamespace="http://schemas.microsoft.com/office/2006/metadata/properties" ma:root="true" ma:fieldsID="db6746234ffe01a9954a89a80d049126" ns2:_="" ns3:_="">
    <xsd:import namespace="2ca98164-cd8c-4ccf-863c-4d844e8e0fae"/>
    <xsd:import namespace="74592f5e-0930-4211-930c-b7fa09b0ad9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a98164-cd8c-4ccf-863c-4d844e8e0f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4592f5e-0930-4211-930c-b7fa09b0ad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4D5242E-0384-4A7F-9E82-E28074C3D971}">
  <ds:schemaRefs>
    <ds:schemaRef ds:uri="http://schemas.microsoft.com/sharepoint/v3/contenttype/forms"/>
  </ds:schemaRefs>
</ds:datastoreItem>
</file>

<file path=customXml/itemProps2.xml><?xml version="1.0" encoding="utf-8"?>
<ds:datastoreItem xmlns:ds="http://schemas.openxmlformats.org/officeDocument/2006/customXml" ds:itemID="{7F5A579E-0F51-4519-A5BD-90E6BA0D74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a98164-cd8c-4ccf-863c-4d844e8e0fae"/>
    <ds:schemaRef ds:uri="74592f5e-0930-4211-930c-b7fa09b0ad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4BBA4BB-EA0E-4EF0-B069-6990E397CDD5}">
  <ds:schemaRefs>
    <ds:schemaRef ds:uri="http://schemas.microsoft.com/office/infopath/2007/PartnerControls"/>
    <ds:schemaRef ds:uri="http://www.w3.org/XML/1998/namespace"/>
    <ds:schemaRef ds:uri="http://purl.org/dc/terms/"/>
    <ds:schemaRef ds:uri="http://purl.org/dc/dcmitype/"/>
    <ds:schemaRef ds:uri="2ca98164-cd8c-4ccf-863c-4d844e8e0fae"/>
    <ds:schemaRef ds:uri="http://schemas.microsoft.com/office/2006/metadata/properties"/>
    <ds:schemaRef ds:uri="http://purl.org/dc/elements/1.1/"/>
    <ds:schemaRef ds:uri="http://schemas.microsoft.com/office/2006/documentManagement/types"/>
    <ds:schemaRef ds:uri="http://schemas.openxmlformats.org/package/2006/metadata/core-properties"/>
    <ds:schemaRef ds:uri="74592f5e-0930-4211-930c-b7fa09b0ad91"/>
  </ds:schemaRefs>
</ds:datastoreItem>
</file>

<file path=docProps/app.xml><?xml version="1.0" encoding="utf-8"?>
<Properties xmlns="http://schemas.openxmlformats.org/officeDocument/2006/extended-properties" xmlns:vt="http://schemas.openxmlformats.org/officeDocument/2006/docPropsVTypes">
  <Template>PF_Template</Template>
  <TotalTime>1195</TotalTime>
  <Words>2225</Words>
  <Application>Microsoft Office PowerPoint</Application>
  <PresentationFormat>On-screen Show (4:3)</PresentationFormat>
  <Paragraphs>268</Paragraphs>
  <Slides>15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Arial</vt:lpstr>
      <vt:lpstr>Calibri</vt:lpstr>
      <vt:lpstr>Helvetica Neue</vt:lpstr>
      <vt:lpstr>PF_Template</vt:lpstr>
      <vt:lpstr>Reviewing and Evaluating Competency Evidence</vt:lpstr>
      <vt:lpstr>Objectives</vt:lpstr>
      <vt:lpstr>References</vt:lpstr>
      <vt:lpstr>Additional Evidence</vt:lpstr>
      <vt:lpstr>Presuming Competency</vt:lpstr>
      <vt:lpstr>Finding of Incompetency</vt:lpstr>
      <vt:lpstr>Restored Competency</vt:lpstr>
      <vt:lpstr>Evidence Required</vt:lpstr>
      <vt:lpstr>Requesting Exams</vt:lpstr>
      <vt:lpstr>Weighing the Evidence</vt:lpstr>
      <vt:lpstr>Balance of Evidence</vt:lpstr>
      <vt:lpstr>Evaluation of Evidence</vt:lpstr>
      <vt:lpstr>Presume Competency</vt:lpstr>
      <vt:lpstr>Questions</vt:lpstr>
      <vt:lpstr>TMS Survey</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FSR Modernization - Reviewing Evidence PowerPoint Presentation</dc:title>
  <dc:creator>Department of Veterans Affairs, Veterans Benefits Administration, Pension and Fiduciary Service, STAFF</dc:creator>
  <cp:lastModifiedBy>Kathy Poole</cp:lastModifiedBy>
  <cp:revision>77</cp:revision>
  <dcterms:created xsi:type="dcterms:W3CDTF">2016-10-13T19:12:55Z</dcterms:created>
  <dcterms:modified xsi:type="dcterms:W3CDTF">2022-12-05T20:32:08Z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0x010100D9A950D09F91E74D9357889C208E271B</vt:lpwstr>
  </property>
  <property fmtid="{D5CDD505-2E9C-101B-9397-08002B2CF9AE}" pid="3" name="ArticulateGUID">
    <vt:lpwstr>91C22DC9-987A-4E34-9F85-CE65DE5B210D</vt:lpwstr>
  </property>
  <property fmtid="{D5CDD505-2E9C-101B-9397-08002B2CF9AE}" pid="4" name="ArticulatePath">
    <vt:lpwstr>Reviewing Evidence</vt:lpwstr>
  </property>
  <property fmtid="{D5CDD505-2E9C-101B-9397-08002B2CF9AE}" pid="5" name="Language">
    <vt:lpwstr>en</vt:lpwstr>
  </property>
  <property fmtid="{D5CDD505-2E9C-101B-9397-08002B2CF9AE}" pid="6" name="Type">
    <vt:lpwstr>Presentation</vt:lpwstr>
  </property>
</Properties>
</file>