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9"/>
  </p:notesMasterIdLst>
  <p:sldIdLst>
    <p:sldId id="257" r:id="rId5"/>
    <p:sldId id="256" r:id="rId6"/>
    <p:sldId id="258" r:id="rId7"/>
    <p:sldId id="259" r:id="rId8"/>
    <p:sldId id="305" r:id="rId9"/>
    <p:sldId id="306" r:id="rId10"/>
    <p:sldId id="308" r:id="rId11"/>
    <p:sldId id="307" r:id="rId12"/>
    <p:sldId id="310" r:id="rId13"/>
    <p:sldId id="311" r:id="rId14"/>
    <p:sldId id="312" r:id="rId15"/>
    <p:sldId id="313"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7" r:id="rId53"/>
    <p:sldId id="296" r:id="rId54"/>
    <p:sldId id="298" r:id="rId55"/>
    <p:sldId id="299" r:id="rId56"/>
    <p:sldId id="303" r:id="rId57"/>
    <p:sldId id="304" r:id="rId58"/>
    <p:sldId id="300" r:id="rId59"/>
    <p:sldId id="301" r:id="rId60"/>
    <p:sldId id="302" r:id="rId61"/>
    <p:sldId id="314" r:id="rId62"/>
    <p:sldId id="315" r:id="rId63"/>
    <p:sldId id="316" r:id="rId64"/>
    <p:sldId id="317" r:id="rId65"/>
    <p:sldId id="318" r:id="rId66"/>
    <p:sldId id="319" r:id="rId67"/>
    <p:sldId id="32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Robert, VBAVACO" initials="JRV" lastIdx="1" clrIdx="0">
    <p:extLst>
      <p:ext uri="{19B8F6BF-5375-455C-9EA6-DF929625EA0E}">
        <p15:presenceInfo xmlns:p15="http://schemas.microsoft.com/office/powerpoint/2012/main" userId="S::Robert.JOHNSON4@va.gov::ba96dda2-b07f-4711-9aae-c65fdb1dec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4F4"/>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5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F81DB-963F-400C-BFE8-622A4894276A}" type="datetimeFigureOut">
              <a:rPr lang="en-US" smtClean="0"/>
              <a:t>6/10/2020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EBD59-495F-4441-B39C-2DC25E0CCFFC}" type="slidenum">
              <a:rPr lang="en-US" smtClean="0"/>
              <a:t>‹#›</a:t>
            </a:fld>
            <a:endParaRPr lang="en-US" dirty="0"/>
          </a:p>
        </p:txBody>
      </p:sp>
    </p:spTree>
    <p:extLst>
      <p:ext uri="{BB962C8B-B14F-4D97-AF65-F5344CB8AC3E}">
        <p14:creationId xmlns:p14="http://schemas.microsoft.com/office/powerpoint/2010/main" val="389386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ED75C-4A45-4E19-8866-C3251C5E7B77}"/>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698500"/>
            <a:ext cx="12192000" cy="7708900"/>
          </a:xfrm>
          <a:prstGeom prst="rect">
            <a:avLst/>
          </a:prstGeom>
        </p:spPr>
      </p:pic>
      <p:sp>
        <p:nvSpPr>
          <p:cNvPr id="2" name="Title 1">
            <a:extLst>
              <a:ext uri="{FF2B5EF4-FFF2-40B4-BE49-F238E27FC236}">
                <a16:creationId xmlns:a16="http://schemas.microsoft.com/office/drawing/2014/main" id="{018CE028-C90A-4A9F-9BE4-92663FCD738E}"/>
              </a:ext>
            </a:extLst>
          </p:cNvPr>
          <p:cNvSpPr>
            <a:spLocks noGrp="1"/>
          </p:cNvSpPr>
          <p:nvPr>
            <p:ph type="ctrTitle"/>
          </p:nvPr>
        </p:nvSpPr>
        <p:spPr>
          <a:xfrm>
            <a:off x="1524000" y="1122363"/>
            <a:ext cx="9144000" cy="2387600"/>
          </a:xfrm>
          <a:effectLst>
            <a:innerShdw blurRad="63500" dist="50800" dir="13500000">
              <a:prstClr val="black">
                <a:alpha val="50000"/>
              </a:prstClr>
            </a:innerShdw>
          </a:effectLst>
        </p:spPr>
        <p:txBody>
          <a:bodyPr anchor="b">
            <a:normAutofit/>
          </a:bodyPr>
          <a:lstStyle>
            <a:lvl1pPr algn="ctr">
              <a:defRPr sz="6000" b="1" i="0" cap="small" baseline="0">
                <a:solidFill>
                  <a:schemeClr val="accent1">
                    <a:lumMod val="50000"/>
                  </a:schemeClr>
                </a:solidFill>
                <a:effectLst>
                  <a:outerShdw blurRad="50800" dist="38100" dir="8100000" algn="tr" rotWithShape="0">
                    <a:prstClr val="black">
                      <a:alpha val="40000"/>
                    </a:prst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7F8A6EFB-4239-4847-8EF9-B813350813B5}"/>
              </a:ext>
            </a:extLst>
          </p:cNvPr>
          <p:cNvSpPr>
            <a:spLocks noGrp="1"/>
          </p:cNvSpPr>
          <p:nvPr>
            <p:ph type="subTitle" idx="1"/>
          </p:nvPr>
        </p:nvSpPr>
        <p:spPr>
          <a:xfrm>
            <a:off x="1524000" y="3602038"/>
            <a:ext cx="9144000" cy="1655762"/>
          </a:xfrm>
        </p:spPr>
        <p:txBody>
          <a:bodyPr>
            <a:normAutofit/>
          </a:bodyPr>
          <a:lstStyle>
            <a:lvl1pPr marL="0" indent="0" algn="ctr">
              <a:buNone/>
              <a:defRPr sz="4000" i="0" cap="small" baseline="0">
                <a:solidFill>
                  <a:srgbClr val="C0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566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A3E2-3B83-4987-96C9-E555EA54F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0B58F-1294-4428-91E2-779F3B052C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8B642-4D2F-492A-8D01-3D3DFCD02CC5}"/>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33BF4931-0EF6-4D30-B2FB-116752E7373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4230E0E-071D-46B0-8458-6377AFF5F9F7}"/>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21748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5FFBA-9D22-4DF1-8DD1-D973B858B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ED8E3-C629-46AF-AD42-8ACA697DC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DF024-275C-40D2-82EF-95870F0DA316}"/>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67CFA55F-D58B-4088-B127-C7F7CD9244D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A232EBC-E807-4873-8298-0353A738F0C9}"/>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51553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F4C4-AD6F-44B0-8AF0-75E50D80E412}"/>
              </a:ext>
            </a:extLst>
          </p:cNvPr>
          <p:cNvSpPr>
            <a:spLocks noGrp="1"/>
          </p:cNvSpPr>
          <p:nvPr>
            <p:ph type="title"/>
          </p:nvPr>
        </p:nvSpPr>
        <p:spPr>
          <a:xfrm>
            <a:off x="2106386" y="365125"/>
            <a:ext cx="9247414" cy="1325563"/>
          </a:xfrm>
          <a:prstGeom prst="roundRect">
            <a:avLst/>
          </a:prstGeom>
          <a:effectLst>
            <a:glow rad="228600">
              <a:schemeClr val="accent1">
                <a:satMod val="175000"/>
                <a:alpha val="40000"/>
              </a:schemeClr>
            </a:glow>
          </a:effectLst>
        </p:spPr>
        <p:style>
          <a:lnRef idx="0">
            <a:scrgbClr r="0" g="0" b="0"/>
          </a:lnRef>
          <a:fillRef idx="1001">
            <a:schemeClr val="lt2"/>
          </a:fillRef>
          <a:effectRef idx="0">
            <a:scrgbClr r="0" g="0" b="0"/>
          </a:effectRef>
          <a:fontRef idx="major"/>
        </p:style>
        <p:txBody>
          <a:bodyPr/>
          <a:lstStyle>
            <a:lvl1pPr algn="ctr">
              <a:defRPr b="1">
                <a:solidFill>
                  <a:schemeClr val="accent1">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1671C417-508C-47A3-A3B8-9FAEB7996652}"/>
              </a:ext>
            </a:extLst>
          </p:cNvPr>
          <p:cNvSpPr>
            <a:spLocks noGrp="1"/>
          </p:cNvSpPr>
          <p:nvPr>
            <p:ph idx="1"/>
          </p:nvPr>
        </p:nvSpPr>
        <p:spPr>
          <a:xfrm>
            <a:off x="247135" y="1972940"/>
            <a:ext cx="11675075" cy="4371032"/>
          </a:xfrm>
        </p:spPr>
        <p:txBody>
          <a:bodyPr/>
          <a:lstStyle>
            <a:lvl1pPr marL="457200" indent="-457200">
              <a:buFont typeface="Wingdings" panose="05000000000000000000" pitchFamily="2" charset="2"/>
              <a:buChar char="§"/>
              <a:defRPr>
                <a:solidFill>
                  <a:schemeClr val="accent1">
                    <a:lumMod val="50000"/>
                  </a:schemeClr>
                </a:solidFill>
              </a:defRPr>
            </a:lvl1pPr>
            <a:lvl2pPr marL="800100" indent="-342900">
              <a:buFont typeface="Wingdings" panose="05000000000000000000" pitchFamily="2" charset="2"/>
              <a:buChar char="Ø"/>
              <a:defRPr>
                <a:solidFill>
                  <a:schemeClr val="accent1">
                    <a:lumMod val="50000"/>
                  </a:schemeClr>
                </a:solidFill>
              </a:defRPr>
            </a:lvl2pPr>
            <a:lvl3pPr marL="1257300" indent="-342900">
              <a:buFont typeface="Wingdings" panose="05000000000000000000" pitchFamily="2" charset="2"/>
              <a:buChar char="v"/>
              <a:defRPr>
                <a:solidFill>
                  <a:schemeClr val="accent1">
                    <a:lumMod val="50000"/>
                  </a:schemeClr>
                </a:solidFill>
              </a:defRPr>
            </a:lvl3pPr>
            <a:lvl4pPr marL="1600200" indent="-228600">
              <a:buFont typeface="Wingdings" panose="05000000000000000000" pitchFamily="2" charset="2"/>
              <a:buChar char="ü"/>
              <a:defRPr>
                <a:solidFill>
                  <a:schemeClr val="accent1">
                    <a:lumMod val="50000"/>
                  </a:schemeClr>
                </a:solidFill>
              </a:defRPr>
            </a:lvl4pPr>
            <a:lvl5pPr marL="2057400" indent="-228600">
              <a:buFont typeface="Courier New" panose="02070309020205020404" pitchFamily="49" charset="0"/>
              <a:buChar char="o"/>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9F060E-A108-46A3-BBEE-78A18C66BC98}"/>
              </a:ext>
            </a:extLst>
          </p:cNvPr>
          <p:cNvSpPr>
            <a:spLocks noGrp="1"/>
          </p:cNvSpPr>
          <p:nvPr>
            <p:ph type="dt" sz="half" idx="10"/>
          </p:nvPr>
        </p:nvSpPr>
        <p:spPr>
          <a:solidFill>
            <a:schemeClr val="tx2">
              <a:lumMod val="40000"/>
              <a:lumOff val="60000"/>
            </a:schemeClr>
          </a:solidFill>
        </p:spPr>
        <p:txBody>
          <a:bodyPr/>
          <a:lstStyle>
            <a:lvl1pPr>
              <a:defRPr b="1">
                <a:solidFill>
                  <a:schemeClr val="tx1"/>
                </a:solidFill>
              </a:defRPr>
            </a:lvl1pPr>
          </a:lstStyle>
          <a:p>
            <a:r>
              <a:rPr lang="en-US" dirty="0"/>
              <a:t>06/10/2020</a:t>
            </a:r>
          </a:p>
        </p:txBody>
      </p:sp>
      <p:sp>
        <p:nvSpPr>
          <p:cNvPr id="5" name="Footer Placeholder 4">
            <a:extLst>
              <a:ext uri="{FF2B5EF4-FFF2-40B4-BE49-F238E27FC236}">
                <a16:creationId xmlns:a16="http://schemas.microsoft.com/office/drawing/2014/main" id="{30178C0B-30AB-4C71-A383-26A52C065C1F}"/>
              </a:ext>
            </a:extLst>
          </p:cNvPr>
          <p:cNvSpPr>
            <a:spLocks noGrp="1"/>
          </p:cNvSpPr>
          <p:nvPr>
            <p:ph type="ftr" sz="quarter" idx="11"/>
          </p:nvPr>
        </p:nvSpPr>
        <p:spPr>
          <a:solidFill>
            <a:schemeClr val="tx2">
              <a:lumMod val="40000"/>
              <a:lumOff val="60000"/>
            </a:schemeClr>
          </a:solidFill>
        </p:spPr>
        <p:txBody>
          <a:bodyPr/>
          <a:lstStyle>
            <a:lvl1pPr>
              <a:defRPr b="1">
                <a:solidFill>
                  <a:schemeClr val="tx1"/>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A301F421-7E69-493A-90C6-D72BA65AF6DC}"/>
              </a:ext>
            </a:extLst>
          </p:cNvPr>
          <p:cNvSpPr>
            <a:spLocks noGrp="1"/>
          </p:cNvSpPr>
          <p:nvPr>
            <p:ph type="sldNum" sz="quarter" idx="12"/>
          </p:nvPr>
        </p:nvSpPr>
        <p:spPr>
          <a:solidFill>
            <a:schemeClr val="tx2">
              <a:lumMod val="40000"/>
              <a:lumOff val="60000"/>
            </a:schemeClr>
          </a:solidFill>
        </p:spPr>
        <p:txBody>
          <a:bodyPr/>
          <a:lstStyle>
            <a:lvl1pPr>
              <a:defRPr b="1">
                <a:solidFill>
                  <a:schemeClr val="tx1"/>
                </a:solidFill>
              </a:defRPr>
            </a:lvl1pPr>
          </a:lstStyle>
          <a:p>
            <a:fld id="{AF430988-647E-4517-B70E-776822506EBB}" type="slidenum">
              <a:rPr lang="en-US" smtClean="0"/>
              <a:pPr/>
              <a:t>‹#›</a:t>
            </a:fld>
            <a:endParaRPr lang="en-US" dirty="0"/>
          </a:p>
        </p:txBody>
      </p:sp>
      <p:pic>
        <p:nvPicPr>
          <p:cNvPr id="8" name="Picture 7">
            <a:extLst>
              <a:ext uri="{FF2B5EF4-FFF2-40B4-BE49-F238E27FC236}">
                <a16:creationId xmlns:a16="http://schemas.microsoft.com/office/drawing/2014/main" id="{C3231B6D-8E34-4768-8F16-BFFA28CD1E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73025"/>
            <a:ext cx="1752600" cy="1752600"/>
          </a:xfrm>
          <a:prstGeom prst="rect">
            <a:avLst/>
          </a:prstGeom>
        </p:spPr>
      </p:pic>
    </p:spTree>
    <p:extLst>
      <p:ext uri="{BB962C8B-B14F-4D97-AF65-F5344CB8AC3E}">
        <p14:creationId xmlns:p14="http://schemas.microsoft.com/office/powerpoint/2010/main" val="42011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B526-88E3-459B-BD74-338FE654E601}"/>
              </a:ext>
            </a:extLst>
          </p:cNvPr>
          <p:cNvSpPr>
            <a:spLocks noGrp="1"/>
          </p:cNvSpPr>
          <p:nvPr>
            <p:ph type="title"/>
          </p:nvPr>
        </p:nvSpPr>
        <p:spPr>
          <a:xfrm>
            <a:off x="831850" y="1709738"/>
            <a:ext cx="10515600" cy="2852737"/>
          </a:xfrm>
          <a:solidFill>
            <a:srgbClr val="E7E6E6"/>
          </a:solidFill>
          <a:effectLst>
            <a:glow rad="228600">
              <a:srgbClr val="1464F4">
                <a:alpha val="40000"/>
              </a:srgbClr>
            </a:glow>
          </a:effectLst>
        </p:spPr>
        <p:txBody>
          <a:bodyPr anchor="b"/>
          <a:lstStyle>
            <a:lvl1pPr>
              <a:defRPr sz="6000" cap="small" baseline="0">
                <a:solidFill>
                  <a:srgbClr val="23386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2238C9-FBB6-4FBF-9912-72B7D6EE66D1}"/>
              </a:ext>
            </a:extLst>
          </p:cNvPr>
          <p:cNvSpPr>
            <a:spLocks noGrp="1"/>
          </p:cNvSpPr>
          <p:nvPr>
            <p:ph type="body" idx="1"/>
          </p:nvPr>
        </p:nvSpPr>
        <p:spPr>
          <a:xfrm>
            <a:off x="831850" y="4827373"/>
            <a:ext cx="10515600" cy="1449859"/>
          </a:xfrm>
        </p:spPr>
        <p:txBody>
          <a:bodyPr/>
          <a:lstStyle>
            <a:lvl1pPr marL="0" indent="0">
              <a:buNone/>
              <a:defRPr sz="2400" baseline="0">
                <a:solidFill>
                  <a:srgbClr val="2038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0E1C586-CA39-4CEB-AE60-01FCDA634878}"/>
              </a:ext>
            </a:extLst>
          </p:cNvPr>
          <p:cNvSpPr>
            <a:spLocks noGrp="1"/>
          </p:cNvSpPr>
          <p:nvPr>
            <p:ph type="dt" sz="half" idx="10"/>
          </p:nvPr>
        </p:nvSpPr>
        <p:spPr/>
        <p:txBody>
          <a:bodyPr/>
          <a:lstStyle>
            <a:lvl1pPr>
              <a:defRPr b="1">
                <a:solidFill>
                  <a:schemeClr val="tx1"/>
                </a:solidFill>
              </a:defRPr>
            </a:lvl1pPr>
          </a:lstStyle>
          <a:p>
            <a:r>
              <a:rPr lang="en-US" dirty="0"/>
              <a:t>06/10/2020</a:t>
            </a:r>
          </a:p>
        </p:txBody>
      </p:sp>
      <p:sp>
        <p:nvSpPr>
          <p:cNvPr id="5" name="Footer Placeholder 4">
            <a:extLst>
              <a:ext uri="{FF2B5EF4-FFF2-40B4-BE49-F238E27FC236}">
                <a16:creationId xmlns:a16="http://schemas.microsoft.com/office/drawing/2014/main" id="{D0CE4330-71B4-4B72-80A9-00DD73C867E6}"/>
              </a:ext>
            </a:extLst>
          </p:cNvPr>
          <p:cNvSpPr>
            <a:spLocks noGrp="1"/>
          </p:cNvSpPr>
          <p:nvPr>
            <p:ph type="ftr" sz="quarter" idx="11"/>
          </p:nvPr>
        </p:nvSpPr>
        <p:spPr/>
        <p:txBody>
          <a:bodyPr/>
          <a:lstStyle>
            <a:lvl1pPr>
              <a:defRPr b="1">
                <a:solidFill>
                  <a:schemeClr val="tx1"/>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5317B6D4-5F21-49B3-A28D-865284685226}"/>
              </a:ext>
            </a:extLst>
          </p:cNvPr>
          <p:cNvSpPr>
            <a:spLocks noGrp="1"/>
          </p:cNvSpPr>
          <p:nvPr>
            <p:ph type="sldNum" sz="quarter" idx="12"/>
          </p:nvPr>
        </p:nvSpPr>
        <p:spPr/>
        <p:txBody>
          <a:bodyPr/>
          <a:lstStyle>
            <a:lvl1pPr>
              <a:defRPr b="1">
                <a:solidFill>
                  <a:schemeClr val="tx1"/>
                </a:solidFill>
              </a:defRPr>
            </a:lvl1pPr>
          </a:lstStyle>
          <a:p>
            <a:fld id="{AF430988-647E-4517-B70E-776822506EBB}" type="slidenum">
              <a:rPr lang="en-US" smtClean="0"/>
              <a:pPr/>
              <a:t>‹#›</a:t>
            </a:fld>
            <a:endParaRPr lang="en-US" dirty="0"/>
          </a:p>
        </p:txBody>
      </p:sp>
    </p:spTree>
    <p:extLst>
      <p:ext uri="{BB962C8B-B14F-4D97-AF65-F5344CB8AC3E}">
        <p14:creationId xmlns:p14="http://schemas.microsoft.com/office/powerpoint/2010/main" val="393381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ABA2-ED38-4D16-A4B0-734E1D462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D2215-2493-470B-BE19-BF2143364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12D86-7CD5-4B9B-A7AB-A65FE39B48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ADBAB-03D9-4927-A177-29941912386A}"/>
              </a:ext>
            </a:extLst>
          </p:cNvPr>
          <p:cNvSpPr>
            <a:spLocks noGrp="1"/>
          </p:cNvSpPr>
          <p:nvPr>
            <p:ph type="dt" sz="half" idx="10"/>
          </p:nvPr>
        </p:nvSpPr>
        <p:spPr/>
        <p:txBody>
          <a:bodyPr/>
          <a:lstStyle/>
          <a:p>
            <a:r>
              <a:rPr lang="en-US" dirty="0"/>
              <a:t>06/10/2020</a:t>
            </a:r>
          </a:p>
        </p:txBody>
      </p:sp>
      <p:sp>
        <p:nvSpPr>
          <p:cNvPr id="6" name="Footer Placeholder 5">
            <a:extLst>
              <a:ext uri="{FF2B5EF4-FFF2-40B4-BE49-F238E27FC236}">
                <a16:creationId xmlns:a16="http://schemas.microsoft.com/office/drawing/2014/main" id="{D5975553-4C0F-4E81-9CAC-2309C0CF0A79}"/>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B0B770C7-DE92-4C5B-8D69-7E5D00B07F4B}"/>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98806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9A74-5181-4008-B362-CFF1AD8985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21025-CC80-49EE-A0A1-28CCD7BF9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F95AB-61CA-4FB3-B2BF-31D3CE857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640BF-2F06-4D94-AAC3-199AC01CE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09FFE-A0E6-491C-B553-88C71F990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F2B8D6-4380-49DC-A9A1-8AD26FF74DA7}"/>
              </a:ext>
            </a:extLst>
          </p:cNvPr>
          <p:cNvSpPr>
            <a:spLocks noGrp="1"/>
          </p:cNvSpPr>
          <p:nvPr>
            <p:ph type="dt" sz="half" idx="10"/>
          </p:nvPr>
        </p:nvSpPr>
        <p:spPr/>
        <p:txBody>
          <a:bodyPr/>
          <a:lstStyle/>
          <a:p>
            <a:r>
              <a:rPr lang="en-US" dirty="0"/>
              <a:t>06/10/2020</a:t>
            </a:r>
          </a:p>
        </p:txBody>
      </p:sp>
      <p:sp>
        <p:nvSpPr>
          <p:cNvPr id="8" name="Footer Placeholder 7">
            <a:extLst>
              <a:ext uri="{FF2B5EF4-FFF2-40B4-BE49-F238E27FC236}">
                <a16:creationId xmlns:a16="http://schemas.microsoft.com/office/drawing/2014/main" id="{D5FFD472-F756-4247-8E5C-482D812CE0FE}"/>
              </a:ext>
            </a:extLst>
          </p:cNvPr>
          <p:cNvSpPr>
            <a:spLocks noGrp="1"/>
          </p:cNvSpPr>
          <p:nvPr>
            <p:ph type="ftr" sz="quarter" idx="11"/>
          </p:nvPr>
        </p:nvSpPr>
        <p:spPr/>
        <p:txBody>
          <a:bodyPr/>
          <a:lstStyle/>
          <a:p>
            <a:r>
              <a:rPr lang="en-US" dirty="0"/>
              <a:t>Compensation Service Quality Assurance</a:t>
            </a:r>
          </a:p>
        </p:txBody>
      </p:sp>
      <p:sp>
        <p:nvSpPr>
          <p:cNvPr id="9" name="Slide Number Placeholder 8">
            <a:extLst>
              <a:ext uri="{FF2B5EF4-FFF2-40B4-BE49-F238E27FC236}">
                <a16:creationId xmlns:a16="http://schemas.microsoft.com/office/drawing/2014/main" id="{527376FD-C720-4EB5-9E57-88BE645CED6B}"/>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400838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C629-CFE0-414F-B760-D44E17864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9E5A8-A207-4359-A85A-9F53A86EB06B}"/>
              </a:ext>
            </a:extLst>
          </p:cNvPr>
          <p:cNvSpPr>
            <a:spLocks noGrp="1"/>
          </p:cNvSpPr>
          <p:nvPr>
            <p:ph type="dt" sz="half" idx="10"/>
          </p:nvPr>
        </p:nvSpPr>
        <p:spPr/>
        <p:txBody>
          <a:bodyPr/>
          <a:lstStyle/>
          <a:p>
            <a:r>
              <a:rPr lang="en-US" dirty="0"/>
              <a:t>06/10/2020</a:t>
            </a:r>
          </a:p>
        </p:txBody>
      </p:sp>
      <p:sp>
        <p:nvSpPr>
          <p:cNvPr id="4" name="Footer Placeholder 3">
            <a:extLst>
              <a:ext uri="{FF2B5EF4-FFF2-40B4-BE49-F238E27FC236}">
                <a16:creationId xmlns:a16="http://schemas.microsoft.com/office/drawing/2014/main" id="{1FD5808F-5CD5-493D-B0D8-F8E4E7BE0426}"/>
              </a:ext>
            </a:extLst>
          </p:cNvPr>
          <p:cNvSpPr>
            <a:spLocks noGrp="1"/>
          </p:cNvSpPr>
          <p:nvPr>
            <p:ph type="ftr" sz="quarter" idx="11"/>
          </p:nvPr>
        </p:nvSpPr>
        <p:spPr/>
        <p:txBody>
          <a:bodyPr/>
          <a:lstStyle/>
          <a:p>
            <a:r>
              <a:rPr lang="en-US" dirty="0"/>
              <a:t>Compensation Service Quality Assurance</a:t>
            </a:r>
          </a:p>
        </p:txBody>
      </p:sp>
      <p:sp>
        <p:nvSpPr>
          <p:cNvPr id="5" name="Slide Number Placeholder 4">
            <a:extLst>
              <a:ext uri="{FF2B5EF4-FFF2-40B4-BE49-F238E27FC236}">
                <a16:creationId xmlns:a16="http://schemas.microsoft.com/office/drawing/2014/main" id="{41B4A56E-EFA3-4323-9B7B-054C8DC0C36B}"/>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92077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C40F1-5D94-4DCE-9CC2-1400D859914F}"/>
              </a:ext>
            </a:extLst>
          </p:cNvPr>
          <p:cNvSpPr>
            <a:spLocks noGrp="1"/>
          </p:cNvSpPr>
          <p:nvPr>
            <p:ph type="dt" sz="half" idx="10"/>
          </p:nvPr>
        </p:nvSpPr>
        <p:spPr/>
        <p:txBody>
          <a:bodyPr/>
          <a:lstStyle/>
          <a:p>
            <a:r>
              <a:rPr lang="en-US" dirty="0"/>
              <a:t>06/10/2020</a:t>
            </a:r>
          </a:p>
        </p:txBody>
      </p:sp>
      <p:sp>
        <p:nvSpPr>
          <p:cNvPr id="3" name="Footer Placeholder 2">
            <a:extLst>
              <a:ext uri="{FF2B5EF4-FFF2-40B4-BE49-F238E27FC236}">
                <a16:creationId xmlns:a16="http://schemas.microsoft.com/office/drawing/2014/main" id="{416FC1D5-403C-4358-9EEE-68D69088E230}"/>
              </a:ext>
            </a:extLst>
          </p:cNvPr>
          <p:cNvSpPr>
            <a:spLocks noGrp="1"/>
          </p:cNvSpPr>
          <p:nvPr>
            <p:ph type="ftr" sz="quarter" idx="11"/>
          </p:nvPr>
        </p:nvSpPr>
        <p:spPr/>
        <p:txBody>
          <a:bodyPr/>
          <a:lstStyle/>
          <a:p>
            <a:r>
              <a:rPr lang="en-US" dirty="0"/>
              <a:t>Compensation Service Quality Assurance</a:t>
            </a:r>
          </a:p>
        </p:txBody>
      </p:sp>
      <p:sp>
        <p:nvSpPr>
          <p:cNvPr id="4" name="Slide Number Placeholder 3">
            <a:extLst>
              <a:ext uri="{FF2B5EF4-FFF2-40B4-BE49-F238E27FC236}">
                <a16:creationId xmlns:a16="http://schemas.microsoft.com/office/drawing/2014/main" id="{7BBF2CA5-0FEA-4C83-ADD8-F842A4ED8D49}"/>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00331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3FD6-896F-4F8B-A3BE-A55CBADD3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2FCA9-A905-4DC3-A9CB-ECA0CFEF8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88351-F77F-472D-9854-DB80FE058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A81EE-ACF5-43D7-A687-89795761C80C}"/>
              </a:ext>
            </a:extLst>
          </p:cNvPr>
          <p:cNvSpPr>
            <a:spLocks noGrp="1"/>
          </p:cNvSpPr>
          <p:nvPr>
            <p:ph type="dt" sz="half" idx="10"/>
          </p:nvPr>
        </p:nvSpPr>
        <p:spPr/>
        <p:txBody>
          <a:bodyPr/>
          <a:lstStyle/>
          <a:p>
            <a:r>
              <a:rPr lang="en-US" dirty="0"/>
              <a:t>06/10/2020</a:t>
            </a:r>
          </a:p>
        </p:txBody>
      </p:sp>
      <p:sp>
        <p:nvSpPr>
          <p:cNvPr id="6" name="Footer Placeholder 5">
            <a:extLst>
              <a:ext uri="{FF2B5EF4-FFF2-40B4-BE49-F238E27FC236}">
                <a16:creationId xmlns:a16="http://schemas.microsoft.com/office/drawing/2014/main" id="{28D28B29-864C-46F5-84C6-A1BC41BBBFE6}"/>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DB6D0F91-B9EF-4B4F-8BC7-674274A98F35}"/>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164501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EFFC-670C-4D05-B5B4-3D6CAB484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157C0-1120-4288-A7A5-7C701066F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11010E7-3A27-42A8-B354-68E042A76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F010C-DB6C-431F-9645-BBDEAE964150}"/>
              </a:ext>
            </a:extLst>
          </p:cNvPr>
          <p:cNvSpPr>
            <a:spLocks noGrp="1"/>
          </p:cNvSpPr>
          <p:nvPr>
            <p:ph type="dt" sz="half" idx="10"/>
          </p:nvPr>
        </p:nvSpPr>
        <p:spPr/>
        <p:txBody>
          <a:bodyPr/>
          <a:lstStyle/>
          <a:p>
            <a:r>
              <a:rPr lang="en-US" dirty="0"/>
              <a:t>06/10/2020</a:t>
            </a:r>
          </a:p>
        </p:txBody>
      </p:sp>
      <p:sp>
        <p:nvSpPr>
          <p:cNvPr id="6" name="Footer Placeholder 5">
            <a:extLst>
              <a:ext uri="{FF2B5EF4-FFF2-40B4-BE49-F238E27FC236}">
                <a16:creationId xmlns:a16="http://schemas.microsoft.com/office/drawing/2014/main" id="{E21AE12C-8972-47E2-8A59-AA6FFD9CEA22}"/>
              </a:ext>
            </a:extLst>
          </p:cNvPr>
          <p:cNvSpPr>
            <a:spLocks noGrp="1"/>
          </p:cNvSpPr>
          <p:nvPr>
            <p:ph type="ftr" sz="quarter" idx="11"/>
          </p:nvPr>
        </p:nvSpPr>
        <p:spPr/>
        <p:txBody>
          <a:bodyPr/>
          <a:lstStyle/>
          <a:p>
            <a:r>
              <a:rPr lang="en-US" dirty="0"/>
              <a:t>Compensation Service Quality Assurance</a:t>
            </a:r>
          </a:p>
        </p:txBody>
      </p:sp>
      <p:sp>
        <p:nvSpPr>
          <p:cNvPr id="7" name="Slide Number Placeholder 6">
            <a:extLst>
              <a:ext uri="{FF2B5EF4-FFF2-40B4-BE49-F238E27FC236}">
                <a16:creationId xmlns:a16="http://schemas.microsoft.com/office/drawing/2014/main" id="{BEA3356F-51C2-4C5D-B384-772DADF416DD}"/>
              </a:ext>
            </a:extLst>
          </p:cNvPr>
          <p:cNvSpPr>
            <a:spLocks noGrp="1"/>
          </p:cNvSpPr>
          <p:nvPr>
            <p:ph type="sldNum" sz="quarter" idx="12"/>
          </p:nvPr>
        </p:nvSpPr>
        <p:spPr/>
        <p:txBody>
          <a:bodyPr/>
          <a:lstStyle/>
          <a:p>
            <a:fld id="{AF430988-647E-4517-B70E-776822506EBB}" type="slidenum">
              <a:rPr lang="en-US" smtClean="0"/>
              <a:t>‹#›</a:t>
            </a:fld>
            <a:endParaRPr lang="en-US" dirty="0"/>
          </a:p>
        </p:txBody>
      </p:sp>
    </p:spTree>
    <p:extLst>
      <p:ext uri="{BB962C8B-B14F-4D97-AF65-F5344CB8AC3E}">
        <p14:creationId xmlns:p14="http://schemas.microsoft.com/office/powerpoint/2010/main" val="323406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E2C37-2148-46CB-B2E3-EF1EA33A5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94698-AA30-453C-95FB-1052785E2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34180-5BE8-44BB-AD68-AFC9E6800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06/10/2020</a:t>
            </a:r>
          </a:p>
        </p:txBody>
      </p:sp>
      <p:sp>
        <p:nvSpPr>
          <p:cNvPr id="5" name="Footer Placeholder 4">
            <a:extLst>
              <a:ext uri="{FF2B5EF4-FFF2-40B4-BE49-F238E27FC236}">
                <a16:creationId xmlns:a16="http://schemas.microsoft.com/office/drawing/2014/main" id="{260A9962-6EEF-4B2E-BEDF-E0E2D3538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1D9EA4E5-BBB9-44A1-A329-A7313E172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30988-647E-4517-B70E-776822506EBB}" type="slidenum">
              <a:rPr lang="en-US" smtClean="0"/>
              <a:t>‹#›</a:t>
            </a:fld>
            <a:endParaRPr lang="en-US" dirty="0"/>
          </a:p>
        </p:txBody>
      </p:sp>
    </p:spTree>
    <p:extLst>
      <p:ext uri="{BB962C8B-B14F-4D97-AF65-F5344CB8AC3E}">
        <p14:creationId xmlns:p14="http://schemas.microsoft.com/office/powerpoint/2010/main" val="63052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vbaw.vba.va.gov/bl/21/data/quality/consis/consis_focu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194/M21-1-Part-III-Subpart-iv-Chapter-4-Section-A-Musculoskeletal-Conditions#1s" TargetMode="External"/><Relationship Id="rId2" Type="http://schemas.openxmlformats.org/officeDocument/2006/relationships/hyperlink" Target="https://vaww.vrm.km.va.gov/system/templates/selfservice/va_kanew/help/agent/locale/en-US/portal/554400000001034/content/554400000014194/M21-1-Part-III-Subpart-iv-Chapter-4-Section-A-Musculoskeletal-Conditions#4" TargetMode="External"/><Relationship Id="rId1" Type="http://schemas.openxmlformats.org/officeDocument/2006/relationships/slideLayout" Target="../slideLayouts/slideLayout2.xml"/><Relationship Id="rId5" Type="http://schemas.openxmlformats.org/officeDocument/2006/relationships/hyperlink" Target="http://vbaw.vba.va.gov/bl/21/star/calls/agenda/fy2018/Quality_Call_Notes_0518.docx" TargetMode="External"/><Relationship Id="rId4" Type="http://schemas.openxmlformats.org/officeDocument/2006/relationships/hyperlink" Target="https://www.ecfr.gov/cgi-bin/text-idx?SID=ad275643432556b9dda942343fb89296&amp;mc=true&amp;node=pt38.1.4&amp;rgn=div5#se38.1.4_171a"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37939/Chapter%206.%20%20Quality%20Review%20Team%20(QRT)#B" TargetMode="External"/><Relationship Id="rId2" Type="http://schemas.openxmlformats.org/officeDocument/2006/relationships/hyperlink" Target="https://vaww.vrm.km.va.gov/system/templates/selfservice/va_kanew/help/agent/locale/en-US/portal/554400000001034/content/554400000037939/Chapter%206.%20%20Quality%20Review%20Team%20(QRT)#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cfr.gov/cgi-bin/text-idx?SID=ad275643432556b9dda942343fb89296&amp;mc=true&amp;node=pt38.1.3&amp;rgn=div58#se38.1.3_1400" TargetMode="External"/><Relationship Id="rId2" Type="http://schemas.openxmlformats.org/officeDocument/2006/relationships/hyperlink" Target="https://www.ecfr.gov/cgi-bin/text-idx?SID=ad275643432556b9dda942343fb89296&amp;mc=true&amp;node=pt38.1.3&amp;rgn=div58#se38.1.3_1155"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232-6F64-40A6-AEED-2FF5F9156825}"/>
              </a:ext>
            </a:extLst>
          </p:cNvPr>
          <p:cNvSpPr>
            <a:spLocks noGrp="1"/>
          </p:cNvSpPr>
          <p:nvPr>
            <p:ph type="title"/>
          </p:nvPr>
        </p:nvSpPr>
        <p:spPr/>
        <p:txBody>
          <a:bodyPr>
            <a:normAutofit/>
          </a:bodyPr>
          <a:lstStyle/>
          <a:p>
            <a:r>
              <a:rPr lang="en-US" dirty="0">
                <a:solidFill>
                  <a:srgbClr val="C00000"/>
                </a:solidFill>
              </a:rPr>
              <a:t>For TMS Training Credit</a:t>
            </a:r>
          </a:p>
        </p:txBody>
      </p:sp>
      <p:sp>
        <p:nvSpPr>
          <p:cNvPr id="3" name="Content Placeholder 2">
            <a:extLst>
              <a:ext uri="{FF2B5EF4-FFF2-40B4-BE49-F238E27FC236}">
                <a16:creationId xmlns:a16="http://schemas.microsoft.com/office/drawing/2014/main" id="{BE195309-6EFF-4057-B497-F4E9D87B84E9}"/>
              </a:ext>
            </a:extLst>
          </p:cNvPr>
          <p:cNvSpPr>
            <a:spLocks noGrp="1"/>
          </p:cNvSpPr>
          <p:nvPr>
            <p:ph idx="1"/>
          </p:nvPr>
        </p:nvSpPr>
        <p:spPr/>
        <p:txBody>
          <a:bodyPr/>
          <a:lstStyle/>
          <a:p>
            <a:r>
              <a:rPr lang="en-US" dirty="0"/>
              <a:t>To obtain training credit in TMS, there is </a:t>
            </a:r>
            <a:r>
              <a:rPr lang="en-US" dirty="0">
                <a:solidFill>
                  <a:srgbClr val="C00000"/>
                </a:solidFill>
                <a:effectLst>
                  <a:outerShdw blurRad="38100" dist="38100" dir="2700000" algn="tl">
                    <a:srgbClr val="000000">
                      <a:alpha val="43137"/>
                    </a:srgbClr>
                  </a:outerShdw>
                </a:effectLst>
              </a:rPr>
              <a:t>no need to review these slides at this time</a:t>
            </a:r>
            <a:r>
              <a:rPr lang="en-US" dirty="0"/>
              <a:t> – immediately close this box by using your mouse to select the </a:t>
            </a:r>
            <a:r>
              <a:rPr lang="en-US" i="1" dirty="0"/>
              <a:t>“X”</a:t>
            </a:r>
            <a:r>
              <a:rPr lang="en-US" dirty="0"/>
              <a:t> in the upper right-hand corner; select </a:t>
            </a:r>
            <a:r>
              <a:rPr lang="en-US" i="1" dirty="0"/>
              <a:t>“Return to Content Structure”</a:t>
            </a:r>
            <a:r>
              <a:rPr lang="en-US" dirty="0"/>
              <a:t> button; and, select the next link (Video) to view the audio recording of the Quality Call along with the Quality Call Bulletin</a:t>
            </a:r>
          </a:p>
          <a:p>
            <a:pPr marL="0" indent="0">
              <a:buNone/>
            </a:pPr>
            <a:endParaRPr lang="en-US" sz="1000" dirty="0"/>
          </a:p>
          <a:p>
            <a:pPr lvl="1"/>
            <a:r>
              <a:rPr lang="en-US" dirty="0"/>
              <a:t>These slides are included here only in case you want to use them later for training purposes or reference</a:t>
            </a:r>
          </a:p>
          <a:p>
            <a:pPr marL="457200" lvl="1" indent="0">
              <a:buNone/>
            </a:pPr>
            <a:endParaRPr lang="en-US" sz="1000" dirty="0"/>
          </a:p>
          <a:p>
            <a:pPr lvl="2"/>
            <a:r>
              <a:rPr lang="en-US" dirty="0"/>
              <a:t>These are the exact same slides that are shown in the audio recording</a:t>
            </a:r>
          </a:p>
          <a:p>
            <a:endParaRPr lang="en-US" dirty="0"/>
          </a:p>
        </p:txBody>
      </p:sp>
      <p:sp>
        <p:nvSpPr>
          <p:cNvPr id="4" name="Date Placeholder 3">
            <a:extLst>
              <a:ext uri="{FF2B5EF4-FFF2-40B4-BE49-F238E27FC236}">
                <a16:creationId xmlns:a16="http://schemas.microsoft.com/office/drawing/2014/main" id="{C5692EFA-F807-4418-9AEF-0FFEFE01F540}"/>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94C96449-D52C-4838-8FE4-AD50265F67B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61C77F5-B2B8-44F4-A933-EAE638BDDC0E}"/>
              </a:ext>
            </a:extLst>
          </p:cNvPr>
          <p:cNvSpPr>
            <a:spLocks noGrp="1"/>
          </p:cNvSpPr>
          <p:nvPr>
            <p:ph type="sldNum" sz="quarter" idx="12"/>
          </p:nvPr>
        </p:nvSpPr>
        <p:spPr/>
        <p:txBody>
          <a:bodyPr/>
          <a:lstStyle/>
          <a:p>
            <a:fld id="{AF430988-647E-4517-B70E-776822506EBB}" type="slidenum">
              <a:rPr lang="en-US" smtClean="0"/>
              <a:pPr/>
              <a:t>1</a:t>
            </a:fld>
            <a:endParaRPr lang="en-US" dirty="0"/>
          </a:p>
        </p:txBody>
      </p:sp>
    </p:spTree>
    <p:extLst>
      <p:ext uri="{BB962C8B-B14F-4D97-AF65-F5344CB8AC3E}">
        <p14:creationId xmlns:p14="http://schemas.microsoft.com/office/powerpoint/2010/main" val="249031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FE76-3360-4B98-93A8-C33F39858742}"/>
              </a:ext>
            </a:extLst>
          </p:cNvPr>
          <p:cNvSpPr>
            <a:spLocks noGrp="1"/>
          </p:cNvSpPr>
          <p:nvPr>
            <p:ph type="title"/>
          </p:nvPr>
        </p:nvSpPr>
        <p:spPr>
          <a:xfrm>
            <a:off x="2106386" y="348650"/>
            <a:ext cx="9247414" cy="1325563"/>
          </a:xfrm>
        </p:spPr>
        <p:txBody>
          <a:bodyPr>
            <a:normAutofit/>
          </a:bodyPr>
          <a:lstStyle/>
          <a:p>
            <a:r>
              <a:rPr lang="en-US" dirty="0"/>
              <a:t>Answer # 1</a:t>
            </a:r>
          </a:p>
        </p:txBody>
      </p:sp>
      <p:sp>
        <p:nvSpPr>
          <p:cNvPr id="3" name="Content Placeholder 2">
            <a:extLst>
              <a:ext uri="{FF2B5EF4-FFF2-40B4-BE49-F238E27FC236}">
                <a16:creationId xmlns:a16="http://schemas.microsoft.com/office/drawing/2014/main" id="{01A251F8-99B8-427D-9131-7618C57E8ED5}"/>
              </a:ext>
            </a:extLst>
          </p:cNvPr>
          <p:cNvSpPr>
            <a:spLocks noGrp="1"/>
          </p:cNvSpPr>
          <p:nvPr>
            <p:ph idx="1"/>
          </p:nvPr>
        </p:nvSpPr>
        <p:spPr/>
        <p:txBody>
          <a:bodyPr/>
          <a:lstStyle/>
          <a:p>
            <a:pPr marL="0" indent="0">
              <a:buNone/>
            </a:pPr>
            <a:endParaRPr lang="en-US" altLang="en-US" dirty="0"/>
          </a:p>
          <a:p>
            <a:pPr lvl="0" fontAlgn="base">
              <a:lnSpc>
                <a:spcPct val="100000"/>
              </a:lnSpc>
              <a:spcBef>
                <a:spcPct val="20000"/>
              </a:spcBef>
              <a:spcAft>
                <a:spcPct val="0"/>
              </a:spcAft>
              <a:buClr>
                <a:srgbClr val="FF0000"/>
              </a:buClr>
              <a:buFont typeface="Arial" panose="020B0604020202020204" pitchFamily="34" charset="0"/>
              <a:buAutoNum type="alphaUcPeriod" startAt="3"/>
            </a:pPr>
            <a:endParaRPr lang="en-US" altLang="en-US" kern="0" dirty="0">
              <a:solidFill>
                <a:srgbClr val="000066"/>
              </a:solidFill>
              <a:latin typeface="Arial" panose="020B0604020202020204" pitchFamily="34" charset="0"/>
              <a:cs typeface="Arial" panose="020B0604020202020204" pitchFamily="34" charset="0"/>
            </a:endParaRPr>
          </a:p>
          <a:p>
            <a:pPr lvl="0" fontAlgn="base">
              <a:lnSpc>
                <a:spcPct val="100000"/>
              </a:lnSpc>
              <a:spcBef>
                <a:spcPct val="20000"/>
              </a:spcBef>
              <a:spcAft>
                <a:spcPct val="0"/>
              </a:spcAft>
              <a:buClr>
                <a:srgbClr val="C00000"/>
              </a:buClr>
              <a:buFont typeface="Arial" panose="020B0604020202020204" pitchFamily="34" charset="0"/>
              <a:buAutoNum type="alphaUcPeriod" startAt="3"/>
            </a:pPr>
            <a:r>
              <a:rPr lang="en-US" altLang="en-US" kern="0" dirty="0">
                <a:solidFill>
                  <a:srgbClr val="002060"/>
                </a:solidFill>
                <a:cs typeface="Arial" panose="020B0604020202020204" pitchFamily="34" charset="0"/>
              </a:rPr>
              <a:t>Service connection may be granted for specific diseases or conditions which are presumed to have been caused by service if manifested to a compensable degree following military discharge. Although not shown in service, service connection for ALS has been granted on the basis of presumption. (38 CFR 3.318)</a:t>
            </a:r>
          </a:p>
          <a:p>
            <a:pPr marL="0" indent="0">
              <a:buNone/>
            </a:pPr>
            <a:endParaRPr lang="en-US" altLang="en-US" dirty="0"/>
          </a:p>
          <a:p>
            <a:pPr marL="0" indent="0">
              <a:buNone/>
            </a:pPr>
            <a:endParaRPr lang="en-US" altLang="en-US" dirty="0"/>
          </a:p>
        </p:txBody>
      </p:sp>
      <p:sp>
        <p:nvSpPr>
          <p:cNvPr id="4" name="Date Placeholder 3">
            <a:extLst>
              <a:ext uri="{FF2B5EF4-FFF2-40B4-BE49-F238E27FC236}">
                <a16:creationId xmlns:a16="http://schemas.microsoft.com/office/drawing/2014/main" id="{7AADD9B7-36A0-4887-9DBA-D8FDCA9F2283}"/>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4A3C06F-9938-47BA-BC23-0B509AF97AC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B4B89FE-3FE3-4BF0-99EC-6BC1CB8FD074}"/>
              </a:ext>
            </a:extLst>
          </p:cNvPr>
          <p:cNvSpPr>
            <a:spLocks noGrp="1"/>
          </p:cNvSpPr>
          <p:nvPr>
            <p:ph type="sldNum" sz="quarter" idx="12"/>
          </p:nvPr>
        </p:nvSpPr>
        <p:spPr/>
        <p:txBody>
          <a:bodyPr/>
          <a:lstStyle/>
          <a:p>
            <a:fld id="{AF430988-647E-4517-B70E-776822506EBB}" type="slidenum">
              <a:rPr lang="en-US" smtClean="0"/>
              <a:pPr/>
              <a:t>10</a:t>
            </a:fld>
            <a:endParaRPr lang="en-US" dirty="0"/>
          </a:p>
        </p:txBody>
      </p:sp>
    </p:spTree>
    <p:extLst>
      <p:ext uri="{BB962C8B-B14F-4D97-AF65-F5344CB8AC3E}">
        <p14:creationId xmlns:p14="http://schemas.microsoft.com/office/powerpoint/2010/main" val="178671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0740-EFCB-4BC3-98C1-32D67EB56898}"/>
              </a:ext>
            </a:extLst>
          </p:cNvPr>
          <p:cNvSpPr>
            <a:spLocks noGrp="1"/>
          </p:cNvSpPr>
          <p:nvPr>
            <p:ph type="title"/>
          </p:nvPr>
        </p:nvSpPr>
        <p:spPr/>
        <p:txBody>
          <a:bodyPr>
            <a:normAutofit/>
          </a:bodyPr>
          <a:lstStyle/>
          <a:p>
            <a:r>
              <a:rPr lang="en-US" dirty="0"/>
              <a:t>Quiz # 2</a:t>
            </a:r>
          </a:p>
        </p:txBody>
      </p:sp>
      <p:sp>
        <p:nvSpPr>
          <p:cNvPr id="3" name="Content Placeholder 2">
            <a:extLst>
              <a:ext uri="{FF2B5EF4-FFF2-40B4-BE49-F238E27FC236}">
                <a16:creationId xmlns:a16="http://schemas.microsoft.com/office/drawing/2014/main" id="{11581323-A473-44D1-A6E1-66E5CCF51E01}"/>
              </a:ext>
            </a:extLst>
          </p:cNvPr>
          <p:cNvSpPr>
            <a:spLocks noGrp="1"/>
          </p:cNvSpPr>
          <p:nvPr>
            <p:ph idx="1"/>
          </p:nvPr>
        </p:nvSpPr>
        <p:spPr/>
        <p:txBody>
          <a:bodyPr>
            <a:normAutofit fontScale="77500" lnSpcReduction="20000"/>
          </a:bodyPr>
          <a:lstStyle/>
          <a:p>
            <a:pPr marL="0" indent="0">
              <a:buNone/>
            </a:pPr>
            <a:r>
              <a:rPr lang="en-US" altLang="en-US" sz="3200" b="1" dirty="0">
                <a:solidFill>
                  <a:srgbClr val="002060"/>
                </a:solidFill>
              </a:rPr>
              <a:t>If the RVSR is granting LOU of bilateral feet secondary to SC ALS, which example best represents the correct narrative:</a:t>
            </a:r>
          </a:p>
          <a:p>
            <a:pPr marL="0" indent="0">
              <a:buNone/>
            </a:pPr>
            <a:endParaRPr lang="en-US" altLang="en-US" sz="3200" dirty="0">
              <a:solidFill>
                <a:srgbClr val="002060"/>
              </a:solidFill>
            </a:endParaRPr>
          </a:p>
          <a:p>
            <a:pPr>
              <a:buFont typeface="Arial"/>
              <a:buAutoNum type="alphaUcPeriod"/>
            </a:pPr>
            <a:r>
              <a:rPr lang="en-US" altLang="en-US" dirty="0">
                <a:solidFill>
                  <a:srgbClr val="002060"/>
                </a:solidFill>
              </a:rPr>
              <a:t>Service connection for LOU of bilateral feet has been established as directly related to military service. (38 CFR 3.303, 38 CFR 3.304)</a:t>
            </a:r>
          </a:p>
          <a:p>
            <a:pPr>
              <a:buFont typeface="Arial"/>
              <a:buAutoNum type="alphaUcPeriod"/>
            </a:pPr>
            <a:endParaRPr lang="en-US" altLang="en-US" dirty="0">
              <a:solidFill>
                <a:srgbClr val="002060"/>
              </a:solidFill>
            </a:endParaRPr>
          </a:p>
          <a:p>
            <a:pPr>
              <a:buAutoNum type="alphaUcPeriod"/>
            </a:pPr>
            <a:r>
              <a:rPr lang="en-US" altLang="en-US" dirty="0">
                <a:solidFill>
                  <a:srgbClr val="002060"/>
                </a:solidFill>
              </a:rPr>
              <a:t>Service connection may be granted for specific diseases or conditions which are presumed to have been caused by service if manifested to a compensable degree following military discharge. Although not shown in service, service connection for LOU of bilateral feet has been granted on the basis of presumption. (38 CFR 3.307, 38 CFR 3.309)</a:t>
            </a:r>
          </a:p>
          <a:p>
            <a:pPr>
              <a:buAutoNum type="alphaUcPeriod"/>
            </a:pPr>
            <a:endParaRPr lang="en-US" altLang="en-US" dirty="0">
              <a:solidFill>
                <a:srgbClr val="002060"/>
              </a:solidFill>
            </a:endParaRPr>
          </a:p>
          <a:p>
            <a:pPr>
              <a:buAutoNum type="alphaUcPeriod"/>
            </a:pPr>
            <a:r>
              <a:rPr lang="en-US" altLang="en-US" dirty="0">
                <a:solidFill>
                  <a:srgbClr val="002060"/>
                </a:solidFill>
              </a:rPr>
              <a:t>Service connection for LOU of bilateral feet has been established as related to the service-connected disability of ALS. (38 CFR 3.310)</a:t>
            </a:r>
          </a:p>
          <a:p>
            <a:endParaRPr lang="en-US" dirty="0"/>
          </a:p>
        </p:txBody>
      </p:sp>
      <p:sp>
        <p:nvSpPr>
          <p:cNvPr id="4" name="Date Placeholder 3">
            <a:extLst>
              <a:ext uri="{FF2B5EF4-FFF2-40B4-BE49-F238E27FC236}">
                <a16:creationId xmlns:a16="http://schemas.microsoft.com/office/drawing/2014/main" id="{2A545508-7DB1-4FB6-BBD1-90D137245879}"/>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76E4D4C2-557A-4673-914D-52F566FF9E3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DB8DE04-92DD-47DE-B029-EEC97F027EE3}"/>
              </a:ext>
            </a:extLst>
          </p:cNvPr>
          <p:cNvSpPr>
            <a:spLocks noGrp="1"/>
          </p:cNvSpPr>
          <p:nvPr>
            <p:ph type="sldNum" sz="quarter" idx="12"/>
          </p:nvPr>
        </p:nvSpPr>
        <p:spPr/>
        <p:txBody>
          <a:bodyPr/>
          <a:lstStyle/>
          <a:p>
            <a:fld id="{AF430988-647E-4517-B70E-776822506EBB}" type="slidenum">
              <a:rPr lang="en-US" smtClean="0"/>
              <a:pPr/>
              <a:t>11</a:t>
            </a:fld>
            <a:endParaRPr lang="en-US" dirty="0"/>
          </a:p>
        </p:txBody>
      </p:sp>
    </p:spTree>
    <p:extLst>
      <p:ext uri="{BB962C8B-B14F-4D97-AF65-F5344CB8AC3E}">
        <p14:creationId xmlns:p14="http://schemas.microsoft.com/office/powerpoint/2010/main" val="194325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4FC2-6FFD-47C8-A88C-CF8BFE5F0F03}"/>
              </a:ext>
            </a:extLst>
          </p:cNvPr>
          <p:cNvSpPr>
            <a:spLocks noGrp="1"/>
          </p:cNvSpPr>
          <p:nvPr>
            <p:ph type="title"/>
          </p:nvPr>
        </p:nvSpPr>
        <p:spPr/>
        <p:txBody>
          <a:bodyPr>
            <a:normAutofit/>
          </a:bodyPr>
          <a:lstStyle/>
          <a:p>
            <a:r>
              <a:rPr lang="en-US" dirty="0"/>
              <a:t>Answer # 2</a:t>
            </a:r>
          </a:p>
        </p:txBody>
      </p:sp>
      <p:sp>
        <p:nvSpPr>
          <p:cNvPr id="3" name="Content Placeholder 2">
            <a:extLst>
              <a:ext uri="{FF2B5EF4-FFF2-40B4-BE49-F238E27FC236}">
                <a16:creationId xmlns:a16="http://schemas.microsoft.com/office/drawing/2014/main" id="{48A649A5-EA69-44EE-84E7-AB1116879438}"/>
              </a:ext>
            </a:extLst>
          </p:cNvPr>
          <p:cNvSpPr>
            <a:spLocks noGrp="1"/>
          </p:cNvSpPr>
          <p:nvPr>
            <p:ph idx="1"/>
          </p:nvPr>
        </p:nvSpPr>
        <p:spPr/>
        <p:txBody>
          <a:bodyPr/>
          <a:lstStyle/>
          <a:p>
            <a:pPr lvl="0" fontAlgn="base">
              <a:lnSpc>
                <a:spcPct val="100000"/>
              </a:lnSpc>
              <a:spcBef>
                <a:spcPct val="20000"/>
              </a:spcBef>
              <a:spcAft>
                <a:spcPct val="0"/>
              </a:spcAft>
              <a:buClr>
                <a:srgbClr val="FF0000"/>
              </a:buClr>
              <a:buFont typeface="Arial" panose="020B0604020202020204" pitchFamily="34" charset="0"/>
              <a:buAutoNum type="alphaUcPeriod" startAt="3"/>
            </a:pPr>
            <a:endParaRPr lang="en-US" altLang="en-US" kern="0" dirty="0">
              <a:solidFill>
                <a:srgbClr val="000066"/>
              </a:solidFill>
              <a:latin typeface="Arial" panose="020B0604020202020204" pitchFamily="34" charset="0"/>
              <a:cs typeface="Arial" panose="020B0604020202020204" pitchFamily="34" charset="0"/>
            </a:endParaRPr>
          </a:p>
          <a:p>
            <a:pPr lvl="0" fontAlgn="base">
              <a:lnSpc>
                <a:spcPct val="100000"/>
              </a:lnSpc>
              <a:spcBef>
                <a:spcPct val="20000"/>
              </a:spcBef>
              <a:spcAft>
                <a:spcPct val="0"/>
              </a:spcAft>
              <a:buClr>
                <a:srgbClr val="FF0000"/>
              </a:buClr>
              <a:buFont typeface="Arial" panose="020B0604020202020204" pitchFamily="34" charset="0"/>
              <a:buAutoNum type="alphaUcPeriod" startAt="3"/>
            </a:pPr>
            <a:endParaRPr lang="en-US" altLang="en-US" kern="0" dirty="0">
              <a:solidFill>
                <a:srgbClr val="002060"/>
              </a:solidFill>
              <a:cs typeface="Arial" panose="020B0604020202020204" pitchFamily="34" charset="0"/>
            </a:endParaRPr>
          </a:p>
          <a:p>
            <a:pPr lvl="0" fontAlgn="base">
              <a:lnSpc>
                <a:spcPct val="100000"/>
              </a:lnSpc>
              <a:spcBef>
                <a:spcPct val="20000"/>
              </a:spcBef>
              <a:spcAft>
                <a:spcPct val="0"/>
              </a:spcAft>
              <a:buClr>
                <a:srgbClr val="C00000"/>
              </a:buClr>
              <a:buFont typeface="Arial" panose="020B0604020202020204" pitchFamily="34" charset="0"/>
              <a:buAutoNum type="alphaUcPeriod" startAt="3"/>
            </a:pPr>
            <a:r>
              <a:rPr lang="en-US" altLang="en-US" kern="0" dirty="0">
                <a:solidFill>
                  <a:srgbClr val="002060"/>
                </a:solidFill>
                <a:cs typeface="Arial" panose="020B0604020202020204" pitchFamily="34" charset="0"/>
              </a:rPr>
              <a:t>Service connection for LOU of bilateral feet has been established as related to the service-connected disability of ALS. (38 CFR 3.310)</a:t>
            </a:r>
          </a:p>
          <a:p>
            <a:pPr marL="0" indent="0">
              <a:buNone/>
            </a:pPr>
            <a:endParaRPr lang="en-US" dirty="0"/>
          </a:p>
        </p:txBody>
      </p:sp>
      <p:sp>
        <p:nvSpPr>
          <p:cNvPr id="4" name="Date Placeholder 3">
            <a:extLst>
              <a:ext uri="{FF2B5EF4-FFF2-40B4-BE49-F238E27FC236}">
                <a16:creationId xmlns:a16="http://schemas.microsoft.com/office/drawing/2014/main" id="{A03E1A96-0079-4CEC-B7F4-DBB3C7DAE23E}"/>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C06077BF-5969-41F3-898A-10D2EAD3C18B}"/>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2672CCA-293E-4768-9B31-3D67B1087A8F}"/>
              </a:ext>
            </a:extLst>
          </p:cNvPr>
          <p:cNvSpPr>
            <a:spLocks noGrp="1"/>
          </p:cNvSpPr>
          <p:nvPr>
            <p:ph type="sldNum" sz="quarter" idx="12"/>
          </p:nvPr>
        </p:nvSpPr>
        <p:spPr/>
        <p:txBody>
          <a:bodyPr/>
          <a:lstStyle/>
          <a:p>
            <a:fld id="{AF430988-647E-4517-B70E-776822506EBB}" type="slidenum">
              <a:rPr lang="en-US" smtClean="0"/>
              <a:pPr/>
              <a:t>12</a:t>
            </a:fld>
            <a:endParaRPr lang="en-US" dirty="0"/>
          </a:p>
        </p:txBody>
      </p:sp>
    </p:spTree>
    <p:extLst>
      <p:ext uri="{BB962C8B-B14F-4D97-AF65-F5344CB8AC3E}">
        <p14:creationId xmlns:p14="http://schemas.microsoft.com/office/powerpoint/2010/main" val="182782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BDCB-21CB-4219-BD68-4DF9AE85608F}"/>
              </a:ext>
            </a:extLst>
          </p:cNvPr>
          <p:cNvSpPr>
            <a:spLocks noGrp="1"/>
          </p:cNvSpPr>
          <p:nvPr>
            <p:ph type="title"/>
          </p:nvPr>
        </p:nvSpPr>
        <p:spPr/>
        <p:txBody>
          <a:bodyPr/>
          <a:lstStyle/>
          <a:p>
            <a:r>
              <a:rPr lang="en-US" cap="small" dirty="0"/>
              <a:t>Homeless &amp; TBI Claims</a:t>
            </a:r>
            <a:br>
              <a:rPr lang="en-US" cap="small" dirty="0"/>
            </a:br>
            <a:r>
              <a:rPr lang="en-US" cap="small" dirty="0"/>
              <a:t> – Special Quality Review –</a:t>
            </a:r>
          </a:p>
        </p:txBody>
      </p:sp>
      <p:sp>
        <p:nvSpPr>
          <p:cNvPr id="3" name="Text Placeholder 2">
            <a:extLst>
              <a:ext uri="{FF2B5EF4-FFF2-40B4-BE49-F238E27FC236}">
                <a16:creationId xmlns:a16="http://schemas.microsoft.com/office/drawing/2014/main" id="{D96159E8-79B8-40D4-981D-9C0CDD0DEF76}"/>
              </a:ext>
            </a:extLst>
          </p:cNvPr>
          <p:cNvSpPr>
            <a:spLocks noGrp="1"/>
          </p:cNvSpPr>
          <p:nvPr>
            <p:ph type="body" idx="1"/>
          </p:nvPr>
        </p:nvSpPr>
        <p:spPr/>
        <p:txBody>
          <a:bodyPr/>
          <a:lstStyle/>
          <a:p>
            <a:r>
              <a:rPr lang="en-US" dirty="0"/>
              <a:t>David Hannigan</a:t>
            </a:r>
          </a:p>
          <a:p>
            <a:r>
              <a:rPr lang="en-US" dirty="0"/>
              <a:t>Quality Assurance Officer</a:t>
            </a:r>
          </a:p>
          <a:p>
            <a:r>
              <a:rPr lang="en-US" dirty="0"/>
              <a:t>Quality Assurance</a:t>
            </a:r>
          </a:p>
        </p:txBody>
      </p:sp>
      <p:sp>
        <p:nvSpPr>
          <p:cNvPr id="4" name="Date Placeholder 3">
            <a:extLst>
              <a:ext uri="{FF2B5EF4-FFF2-40B4-BE49-F238E27FC236}">
                <a16:creationId xmlns:a16="http://schemas.microsoft.com/office/drawing/2014/main" id="{12C1627B-6467-4064-8A23-8C3BA7D11267}"/>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9AF9A272-5962-4DBC-AAF1-29EFC2408CE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FC707B1-FAB7-4D61-9357-69D91B8C75CD}"/>
              </a:ext>
            </a:extLst>
          </p:cNvPr>
          <p:cNvSpPr>
            <a:spLocks noGrp="1"/>
          </p:cNvSpPr>
          <p:nvPr>
            <p:ph type="sldNum" sz="quarter" idx="12"/>
          </p:nvPr>
        </p:nvSpPr>
        <p:spPr/>
        <p:txBody>
          <a:bodyPr/>
          <a:lstStyle/>
          <a:p>
            <a:fld id="{AF430988-647E-4517-B70E-776822506EBB}" type="slidenum">
              <a:rPr lang="en-US" smtClean="0"/>
              <a:pPr/>
              <a:t>13</a:t>
            </a:fld>
            <a:endParaRPr lang="en-US" dirty="0"/>
          </a:p>
        </p:txBody>
      </p:sp>
    </p:spTree>
    <p:extLst>
      <p:ext uri="{BB962C8B-B14F-4D97-AF65-F5344CB8AC3E}">
        <p14:creationId xmlns:p14="http://schemas.microsoft.com/office/powerpoint/2010/main" val="78563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22AA-2EDF-4CD8-85EB-BA0BDDC97A60}"/>
              </a:ext>
            </a:extLst>
          </p:cNvPr>
          <p:cNvSpPr>
            <a:spLocks noGrp="1"/>
          </p:cNvSpPr>
          <p:nvPr>
            <p:ph type="title"/>
          </p:nvPr>
        </p:nvSpPr>
        <p:spPr/>
        <p:txBody>
          <a:bodyPr/>
          <a:lstStyle/>
          <a:p>
            <a:r>
              <a:rPr lang="en-US" dirty="0"/>
              <a:t>Homeless &amp; TBI Special Quality Review</a:t>
            </a:r>
          </a:p>
        </p:txBody>
      </p:sp>
      <p:sp>
        <p:nvSpPr>
          <p:cNvPr id="3" name="Content Placeholder 2">
            <a:extLst>
              <a:ext uri="{FF2B5EF4-FFF2-40B4-BE49-F238E27FC236}">
                <a16:creationId xmlns:a16="http://schemas.microsoft.com/office/drawing/2014/main" id="{DCECA064-737C-4DE8-8A94-C8E4F65EF02B}"/>
              </a:ext>
            </a:extLst>
          </p:cNvPr>
          <p:cNvSpPr>
            <a:spLocks noGrp="1"/>
          </p:cNvSpPr>
          <p:nvPr>
            <p:ph idx="1"/>
          </p:nvPr>
        </p:nvSpPr>
        <p:spPr>
          <a:xfrm>
            <a:off x="247135" y="1972940"/>
            <a:ext cx="11755395" cy="4371032"/>
          </a:xfrm>
        </p:spPr>
        <p:txBody>
          <a:bodyPr>
            <a:normAutofit/>
          </a:bodyPr>
          <a:lstStyle/>
          <a:p>
            <a:r>
              <a:rPr lang="en-US" dirty="0"/>
              <a:t>FY19 – 25 Homeless Cases Identified / 22 Included TBI or Mental Disability</a:t>
            </a:r>
          </a:p>
          <a:p>
            <a:pPr marL="0" indent="0">
              <a:buNone/>
            </a:pPr>
            <a:endParaRPr lang="en-US" sz="100" dirty="0"/>
          </a:p>
          <a:p>
            <a:pPr lvl="1"/>
            <a:r>
              <a:rPr lang="en-US" dirty="0"/>
              <a:t>Rating Issue-Based Accuracy = 98.6%</a:t>
            </a:r>
          </a:p>
          <a:p>
            <a:pPr lvl="2"/>
            <a:r>
              <a:rPr lang="en-US" dirty="0"/>
              <a:t>Cited Benefit Entitlement Errors</a:t>
            </a:r>
          </a:p>
          <a:p>
            <a:pPr lvl="3"/>
            <a:r>
              <a:rPr lang="en-US" dirty="0"/>
              <a:t>Failure to grant service connection for lower extremity radiculopathy</a:t>
            </a:r>
          </a:p>
          <a:p>
            <a:pPr lvl="3"/>
            <a:r>
              <a:rPr lang="en-US" dirty="0"/>
              <a:t>Failure to request VAE/ MO for PTSD/ MST case</a:t>
            </a:r>
          </a:p>
          <a:p>
            <a:pPr marL="1371600" lvl="3" indent="0">
              <a:buNone/>
            </a:pPr>
            <a:endParaRPr lang="en-US" sz="800" dirty="0"/>
          </a:p>
          <a:p>
            <a:pPr lvl="2"/>
            <a:r>
              <a:rPr lang="en-US" dirty="0"/>
              <a:t>Cited Non-Benefit Entitlement Errors</a:t>
            </a:r>
          </a:p>
          <a:p>
            <a:pPr lvl="3"/>
            <a:r>
              <a:rPr lang="en-US" dirty="0"/>
              <a:t>Favorable finding for PTSD missing</a:t>
            </a:r>
          </a:p>
          <a:p>
            <a:pPr lvl="3"/>
            <a:r>
              <a:rPr lang="en-US" dirty="0"/>
              <a:t>Incorrect evaluation noted in decision narrative</a:t>
            </a:r>
          </a:p>
          <a:p>
            <a:pPr lvl="3"/>
            <a:r>
              <a:rPr lang="en-US" dirty="0"/>
              <a:t>New claim needed to be placed under EP control</a:t>
            </a:r>
          </a:p>
          <a:p>
            <a:pPr lvl="3"/>
            <a:r>
              <a:rPr lang="en-US" dirty="0"/>
              <a:t>Failing to list the claimant’s contention(s) when denying the claim</a:t>
            </a:r>
          </a:p>
          <a:p>
            <a:pPr marL="1371600" lvl="3" indent="0">
              <a:buNone/>
            </a:pPr>
            <a:endParaRPr lang="en-US" sz="500" dirty="0"/>
          </a:p>
          <a:p>
            <a:pPr marL="1371600" lvl="3" indent="0">
              <a:buNone/>
            </a:pPr>
            <a:endParaRPr lang="en-US" sz="100" dirty="0"/>
          </a:p>
          <a:p>
            <a:pPr lvl="4">
              <a:buClr>
                <a:srgbClr val="203864"/>
              </a:buClr>
            </a:pPr>
            <a:r>
              <a:rPr lang="en-US" dirty="0">
                <a:effectLst>
                  <a:outerShdw blurRad="38100" dist="38100" dir="2700000" algn="tl">
                    <a:srgbClr val="000000">
                      <a:alpha val="43137"/>
                    </a:srgbClr>
                  </a:outerShdw>
                </a:effectLst>
              </a:rPr>
              <a:t>Takeaway:</a:t>
            </a:r>
            <a:r>
              <a:rPr lang="en-US" dirty="0"/>
              <a:t>  This challenged population of Veterans was served well, but always room for improvement</a:t>
            </a:r>
          </a:p>
          <a:p>
            <a:pPr lvl="3"/>
            <a:endParaRPr lang="en-US" dirty="0"/>
          </a:p>
          <a:p>
            <a:endParaRPr lang="en-US" dirty="0"/>
          </a:p>
        </p:txBody>
      </p:sp>
      <p:sp>
        <p:nvSpPr>
          <p:cNvPr id="4" name="Date Placeholder 3">
            <a:extLst>
              <a:ext uri="{FF2B5EF4-FFF2-40B4-BE49-F238E27FC236}">
                <a16:creationId xmlns:a16="http://schemas.microsoft.com/office/drawing/2014/main" id="{F79DC2AF-5D5B-4841-A429-D273A4034FC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DC0F78FE-8839-4235-8CDB-9AD19F57A9B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F684C04-B72B-4327-8736-C3AD9871AF76}"/>
              </a:ext>
            </a:extLst>
          </p:cNvPr>
          <p:cNvSpPr>
            <a:spLocks noGrp="1"/>
          </p:cNvSpPr>
          <p:nvPr>
            <p:ph type="sldNum" sz="quarter" idx="12"/>
          </p:nvPr>
        </p:nvSpPr>
        <p:spPr/>
        <p:txBody>
          <a:bodyPr/>
          <a:lstStyle/>
          <a:p>
            <a:fld id="{AF430988-647E-4517-B70E-776822506EBB}" type="slidenum">
              <a:rPr lang="en-US" smtClean="0"/>
              <a:pPr/>
              <a:t>14</a:t>
            </a:fld>
            <a:endParaRPr lang="en-US" dirty="0"/>
          </a:p>
        </p:txBody>
      </p:sp>
    </p:spTree>
    <p:extLst>
      <p:ext uri="{BB962C8B-B14F-4D97-AF65-F5344CB8AC3E}">
        <p14:creationId xmlns:p14="http://schemas.microsoft.com/office/powerpoint/2010/main" val="351199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0BA8-000C-400A-B3B4-530D5B506E33}"/>
              </a:ext>
            </a:extLst>
          </p:cNvPr>
          <p:cNvSpPr>
            <a:spLocks noGrp="1"/>
          </p:cNvSpPr>
          <p:nvPr>
            <p:ph type="title"/>
          </p:nvPr>
        </p:nvSpPr>
        <p:spPr/>
        <p:txBody>
          <a:bodyPr/>
          <a:lstStyle/>
          <a:p>
            <a:r>
              <a:rPr lang="en-US" cap="small" dirty="0"/>
              <a:t>Blue Water Navy (BWN) Quality</a:t>
            </a:r>
          </a:p>
        </p:txBody>
      </p:sp>
      <p:sp>
        <p:nvSpPr>
          <p:cNvPr id="3" name="Text Placeholder 2">
            <a:extLst>
              <a:ext uri="{FF2B5EF4-FFF2-40B4-BE49-F238E27FC236}">
                <a16:creationId xmlns:a16="http://schemas.microsoft.com/office/drawing/2014/main" id="{FD885B34-D564-408E-993F-3135F1DAD905}"/>
              </a:ext>
            </a:extLst>
          </p:cNvPr>
          <p:cNvSpPr>
            <a:spLocks noGrp="1"/>
          </p:cNvSpPr>
          <p:nvPr>
            <p:ph type="body" idx="1"/>
          </p:nvPr>
        </p:nvSpPr>
        <p:spPr/>
        <p:txBody>
          <a:bodyPr>
            <a:normAutofit/>
          </a:bodyPr>
          <a:lstStyle/>
          <a:p>
            <a:r>
              <a:rPr lang="en-US" dirty="0"/>
              <a:t>Vanessa Carr</a:t>
            </a:r>
          </a:p>
          <a:p>
            <a:r>
              <a:rPr lang="en-US" dirty="0"/>
              <a:t>Consultant</a:t>
            </a:r>
          </a:p>
          <a:p>
            <a:r>
              <a:rPr lang="en-US" dirty="0"/>
              <a:t>BWN STAR Program Review Staff; Quality Assurance</a:t>
            </a:r>
          </a:p>
        </p:txBody>
      </p:sp>
      <p:sp>
        <p:nvSpPr>
          <p:cNvPr id="4" name="Date Placeholder 3">
            <a:extLst>
              <a:ext uri="{FF2B5EF4-FFF2-40B4-BE49-F238E27FC236}">
                <a16:creationId xmlns:a16="http://schemas.microsoft.com/office/drawing/2014/main" id="{D74E7491-34DF-4C3D-8F0B-1A8D59908AD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AF621EA-99A7-4308-BE6B-996F3327F98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30C0A6E8-AC55-4CDD-A16D-A3FB52794A6D}"/>
              </a:ext>
            </a:extLst>
          </p:cNvPr>
          <p:cNvSpPr>
            <a:spLocks noGrp="1"/>
          </p:cNvSpPr>
          <p:nvPr>
            <p:ph type="sldNum" sz="quarter" idx="12"/>
          </p:nvPr>
        </p:nvSpPr>
        <p:spPr/>
        <p:txBody>
          <a:bodyPr/>
          <a:lstStyle/>
          <a:p>
            <a:fld id="{AF430988-647E-4517-B70E-776822506EBB}" type="slidenum">
              <a:rPr lang="en-US" smtClean="0"/>
              <a:pPr/>
              <a:t>15</a:t>
            </a:fld>
            <a:endParaRPr lang="en-US" dirty="0"/>
          </a:p>
        </p:txBody>
      </p:sp>
    </p:spTree>
    <p:extLst>
      <p:ext uri="{BB962C8B-B14F-4D97-AF65-F5344CB8AC3E}">
        <p14:creationId xmlns:p14="http://schemas.microsoft.com/office/powerpoint/2010/main" val="226761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D0B0-AE44-4E15-A1B7-B8770B7490AB}"/>
              </a:ext>
            </a:extLst>
          </p:cNvPr>
          <p:cNvSpPr>
            <a:spLocks noGrp="1"/>
          </p:cNvSpPr>
          <p:nvPr>
            <p:ph type="title"/>
          </p:nvPr>
        </p:nvSpPr>
        <p:spPr/>
        <p:txBody>
          <a:bodyPr/>
          <a:lstStyle/>
          <a:p>
            <a:r>
              <a:rPr lang="en-US" dirty="0"/>
              <a:t>STAR BWN Team &amp; BWN SFR</a:t>
            </a:r>
          </a:p>
        </p:txBody>
      </p:sp>
      <p:sp>
        <p:nvSpPr>
          <p:cNvPr id="3" name="Content Placeholder 2">
            <a:extLst>
              <a:ext uri="{FF2B5EF4-FFF2-40B4-BE49-F238E27FC236}">
                <a16:creationId xmlns:a16="http://schemas.microsoft.com/office/drawing/2014/main" id="{17DE062F-83B5-4B43-9F16-571E5637F6AD}"/>
              </a:ext>
            </a:extLst>
          </p:cNvPr>
          <p:cNvSpPr>
            <a:spLocks noGrp="1"/>
          </p:cNvSpPr>
          <p:nvPr>
            <p:ph idx="1"/>
          </p:nvPr>
        </p:nvSpPr>
        <p:spPr/>
        <p:txBody>
          <a:bodyPr/>
          <a:lstStyle/>
          <a:p>
            <a:r>
              <a:rPr lang="en-US" dirty="0"/>
              <a:t>Quality Assurance Program Review (QA) has a specific group of Consultants assigned to the BWN QA Team</a:t>
            </a:r>
          </a:p>
          <a:p>
            <a:pPr marL="0" indent="0">
              <a:buNone/>
            </a:pPr>
            <a:endParaRPr lang="en-US" sz="100" dirty="0"/>
          </a:p>
          <a:p>
            <a:r>
              <a:rPr lang="en-US" dirty="0"/>
              <a:t>BWN Special Focused Review (SFR) was completed in March 2020</a:t>
            </a:r>
          </a:p>
          <a:p>
            <a:pPr marL="0" indent="0">
              <a:buNone/>
            </a:pPr>
            <a:endParaRPr lang="en-US" sz="100" dirty="0"/>
          </a:p>
          <a:p>
            <a:pPr lvl="1"/>
            <a:r>
              <a:rPr lang="en-US" dirty="0"/>
              <a:t>BWN-specific issue-based accuracy = 96.4%</a:t>
            </a:r>
          </a:p>
          <a:p>
            <a:pPr lvl="2"/>
            <a:r>
              <a:rPr lang="en-US" dirty="0"/>
              <a:t>16 of 452 issues with BWN-specific errors</a:t>
            </a:r>
          </a:p>
          <a:p>
            <a:pPr marL="914400" lvl="2" indent="0">
              <a:buNone/>
            </a:pPr>
            <a:endParaRPr lang="en-US" sz="1000" dirty="0"/>
          </a:p>
          <a:p>
            <a:pPr lvl="1"/>
            <a:r>
              <a:rPr lang="en-US" dirty="0"/>
              <a:t>Overall SFR issue-based accuracy = 85.6%</a:t>
            </a:r>
          </a:p>
          <a:p>
            <a:pPr lvl="2"/>
            <a:r>
              <a:rPr lang="en-US" dirty="0"/>
              <a:t>65 of 452 issues with critical errors</a:t>
            </a:r>
          </a:p>
          <a:p>
            <a:endParaRPr lang="en-US" dirty="0"/>
          </a:p>
        </p:txBody>
      </p:sp>
      <p:sp>
        <p:nvSpPr>
          <p:cNvPr id="4" name="Date Placeholder 3">
            <a:extLst>
              <a:ext uri="{FF2B5EF4-FFF2-40B4-BE49-F238E27FC236}">
                <a16:creationId xmlns:a16="http://schemas.microsoft.com/office/drawing/2014/main" id="{68B74722-3964-4371-BCF8-1DA976294B5A}"/>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3B9E3C6D-8E4B-4F3B-9889-3162359909A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D844098-198C-4564-8814-305F17AA9E8E}"/>
              </a:ext>
            </a:extLst>
          </p:cNvPr>
          <p:cNvSpPr>
            <a:spLocks noGrp="1"/>
          </p:cNvSpPr>
          <p:nvPr>
            <p:ph type="sldNum" sz="quarter" idx="12"/>
          </p:nvPr>
        </p:nvSpPr>
        <p:spPr/>
        <p:txBody>
          <a:bodyPr/>
          <a:lstStyle/>
          <a:p>
            <a:fld id="{AF430988-647E-4517-B70E-776822506EBB}" type="slidenum">
              <a:rPr lang="en-US" smtClean="0"/>
              <a:pPr/>
              <a:t>16</a:t>
            </a:fld>
            <a:endParaRPr lang="en-US" dirty="0"/>
          </a:p>
        </p:txBody>
      </p:sp>
    </p:spTree>
    <p:extLst>
      <p:ext uri="{BB962C8B-B14F-4D97-AF65-F5344CB8AC3E}">
        <p14:creationId xmlns:p14="http://schemas.microsoft.com/office/powerpoint/2010/main" val="4655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359F-803A-4831-93F7-002DE7180DFE}"/>
              </a:ext>
            </a:extLst>
          </p:cNvPr>
          <p:cNvSpPr>
            <a:spLocks noGrp="1"/>
          </p:cNvSpPr>
          <p:nvPr>
            <p:ph type="title"/>
          </p:nvPr>
        </p:nvSpPr>
        <p:spPr/>
        <p:txBody>
          <a:bodyPr/>
          <a:lstStyle/>
          <a:p>
            <a:r>
              <a:rPr lang="en-US" dirty="0"/>
              <a:t>Monthly STAR BWN Quality Reviews</a:t>
            </a:r>
          </a:p>
        </p:txBody>
      </p:sp>
      <p:sp>
        <p:nvSpPr>
          <p:cNvPr id="3" name="Content Placeholder 2">
            <a:extLst>
              <a:ext uri="{FF2B5EF4-FFF2-40B4-BE49-F238E27FC236}">
                <a16:creationId xmlns:a16="http://schemas.microsoft.com/office/drawing/2014/main" id="{858B07B6-ADD0-4081-9EDF-09B6C982C380}"/>
              </a:ext>
            </a:extLst>
          </p:cNvPr>
          <p:cNvSpPr>
            <a:spLocks noGrp="1"/>
          </p:cNvSpPr>
          <p:nvPr>
            <p:ph idx="1"/>
          </p:nvPr>
        </p:nvSpPr>
        <p:spPr>
          <a:xfrm>
            <a:off x="247134" y="1972940"/>
            <a:ext cx="11759335" cy="4371032"/>
          </a:xfrm>
        </p:spPr>
        <p:txBody>
          <a:bodyPr/>
          <a:lstStyle/>
          <a:p>
            <a:r>
              <a:rPr lang="en-US" dirty="0"/>
              <a:t>A monthly sample of 10 cases from each of the 8 Centralized Stations are selected for quality review each month</a:t>
            </a:r>
          </a:p>
          <a:p>
            <a:pPr marL="0" indent="0">
              <a:buNone/>
            </a:pPr>
            <a:endParaRPr lang="en-US" sz="100" dirty="0"/>
          </a:p>
          <a:p>
            <a:pPr lvl="1"/>
            <a:r>
              <a:rPr lang="en-US" dirty="0"/>
              <a:t>This is a separate quality sample from the STAR sample, and the BWN sample is not included in RO station accuracy</a:t>
            </a:r>
          </a:p>
          <a:p>
            <a:pPr marL="457200" lvl="1" indent="0">
              <a:buNone/>
            </a:pPr>
            <a:endParaRPr lang="en-US" dirty="0"/>
          </a:p>
          <a:p>
            <a:r>
              <a:rPr lang="en-US" dirty="0"/>
              <a:t>February 2020 BWN accuracy has been released to the 8 Centralized Stations</a:t>
            </a:r>
          </a:p>
          <a:p>
            <a:pPr marL="0" indent="0">
              <a:buNone/>
            </a:pPr>
            <a:endParaRPr lang="en-US" sz="100" dirty="0"/>
          </a:p>
          <a:p>
            <a:pPr lvl="1"/>
            <a:r>
              <a:rPr lang="en-US" dirty="0"/>
              <a:t>BWN QA Team has met with each station to review &amp; discuss their individual findings</a:t>
            </a:r>
          </a:p>
        </p:txBody>
      </p:sp>
      <p:sp>
        <p:nvSpPr>
          <p:cNvPr id="4" name="Date Placeholder 3">
            <a:extLst>
              <a:ext uri="{FF2B5EF4-FFF2-40B4-BE49-F238E27FC236}">
                <a16:creationId xmlns:a16="http://schemas.microsoft.com/office/drawing/2014/main" id="{247BAC7D-21F8-4C5E-8710-32D9A87B9AB5}"/>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120DC600-153F-4C77-9FC1-AD820DEEF6F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DDB28E8-4A9E-41CE-9930-2F5B29855BBE}"/>
              </a:ext>
            </a:extLst>
          </p:cNvPr>
          <p:cNvSpPr>
            <a:spLocks noGrp="1"/>
          </p:cNvSpPr>
          <p:nvPr>
            <p:ph type="sldNum" sz="quarter" idx="12"/>
          </p:nvPr>
        </p:nvSpPr>
        <p:spPr/>
        <p:txBody>
          <a:bodyPr/>
          <a:lstStyle/>
          <a:p>
            <a:fld id="{AF430988-647E-4517-B70E-776822506EBB}" type="slidenum">
              <a:rPr lang="en-US" smtClean="0"/>
              <a:pPr/>
              <a:t>17</a:t>
            </a:fld>
            <a:endParaRPr lang="en-US" dirty="0"/>
          </a:p>
        </p:txBody>
      </p:sp>
    </p:spTree>
    <p:extLst>
      <p:ext uri="{BB962C8B-B14F-4D97-AF65-F5344CB8AC3E}">
        <p14:creationId xmlns:p14="http://schemas.microsoft.com/office/powerpoint/2010/main" val="165314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0329-7FC7-4936-8F3F-66CD7FC008E1}"/>
              </a:ext>
            </a:extLst>
          </p:cNvPr>
          <p:cNvSpPr>
            <a:spLocks noGrp="1"/>
          </p:cNvSpPr>
          <p:nvPr>
            <p:ph type="title"/>
          </p:nvPr>
        </p:nvSpPr>
        <p:spPr/>
        <p:txBody>
          <a:bodyPr/>
          <a:lstStyle/>
          <a:p>
            <a:r>
              <a:rPr lang="en-US" dirty="0"/>
              <a:t>February 2020 BWN Accuracy</a:t>
            </a:r>
          </a:p>
        </p:txBody>
      </p:sp>
      <p:sp>
        <p:nvSpPr>
          <p:cNvPr id="3" name="Content Placeholder 2">
            <a:extLst>
              <a:ext uri="{FF2B5EF4-FFF2-40B4-BE49-F238E27FC236}">
                <a16:creationId xmlns:a16="http://schemas.microsoft.com/office/drawing/2014/main" id="{1A295864-C65A-4B44-9976-D7B0EAA3D417}"/>
              </a:ext>
            </a:extLst>
          </p:cNvPr>
          <p:cNvSpPr>
            <a:spLocks noGrp="1"/>
          </p:cNvSpPr>
          <p:nvPr>
            <p:ph idx="1"/>
          </p:nvPr>
        </p:nvSpPr>
        <p:spPr/>
        <p:txBody>
          <a:bodyPr/>
          <a:lstStyle/>
          <a:p>
            <a:r>
              <a:rPr lang="en-US" dirty="0"/>
              <a:t>Issue-based (IB) Accuracy Findings----All 8 stations (average)</a:t>
            </a:r>
          </a:p>
          <a:p>
            <a:pPr marL="0" indent="0">
              <a:buNone/>
            </a:pPr>
            <a:endParaRPr lang="en-US" sz="900" dirty="0"/>
          </a:p>
          <a:p>
            <a:pPr lvl="1"/>
            <a:r>
              <a:rPr lang="en-US" dirty="0"/>
              <a:t>BWN Specific IB Accuracy = 96.2%</a:t>
            </a:r>
          </a:p>
          <a:p>
            <a:pPr marL="457200" lvl="1" indent="0">
              <a:buNone/>
            </a:pPr>
            <a:endParaRPr lang="en-US" dirty="0"/>
          </a:p>
          <a:p>
            <a:pPr lvl="1"/>
            <a:r>
              <a:rPr lang="en-US" dirty="0"/>
              <a:t>Overall IB Accuracy = 85.3%</a:t>
            </a:r>
          </a:p>
          <a:p>
            <a:endParaRPr lang="en-US" dirty="0"/>
          </a:p>
        </p:txBody>
      </p:sp>
      <p:sp>
        <p:nvSpPr>
          <p:cNvPr id="4" name="Date Placeholder 3">
            <a:extLst>
              <a:ext uri="{FF2B5EF4-FFF2-40B4-BE49-F238E27FC236}">
                <a16:creationId xmlns:a16="http://schemas.microsoft.com/office/drawing/2014/main" id="{5AC78826-C182-4E85-B941-FACCF5E1F28D}"/>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4F678EA-E176-4517-912A-62D086C3584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93B54475-6983-4D79-82DC-4E720A5E1CBA}"/>
              </a:ext>
            </a:extLst>
          </p:cNvPr>
          <p:cNvSpPr>
            <a:spLocks noGrp="1"/>
          </p:cNvSpPr>
          <p:nvPr>
            <p:ph type="sldNum" sz="quarter" idx="12"/>
          </p:nvPr>
        </p:nvSpPr>
        <p:spPr/>
        <p:txBody>
          <a:bodyPr/>
          <a:lstStyle/>
          <a:p>
            <a:fld id="{AF430988-647E-4517-B70E-776822506EBB}" type="slidenum">
              <a:rPr lang="en-US" smtClean="0"/>
              <a:pPr/>
              <a:t>18</a:t>
            </a:fld>
            <a:endParaRPr lang="en-US" dirty="0"/>
          </a:p>
        </p:txBody>
      </p:sp>
    </p:spTree>
    <p:extLst>
      <p:ext uri="{BB962C8B-B14F-4D97-AF65-F5344CB8AC3E}">
        <p14:creationId xmlns:p14="http://schemas.microsoft.com/office/powerpoint/2010/main" val="268663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9BC4-2688-4EC8-A9DB-99871B163E95}"/>
              </a:ext>
            </a:extLst>
          </p:cNvPr>
          <p:cNvSpPr>
            <a:spLocks noGrp="1"/>
          </p:cNvSpPr>
          <p:nvPr>
            <p:ph type="title"/>
          </p:nvPr>
        </p:nvSpPr>
        <p:spPr/>
        <p:txBody>
          <a:bodyPr/>
          <a:lstStyle/>
          <a:p>
            <a:r>
              <a:rPr lang="en-US" dirty="0"/>
              <a:t>BWN Quality Reports</a:t>
            </a:r>
          </a:p>
        </p:txBody>
      </p:sp>
      <p:sp>
        <p:nvSpPr>
          <p:cNvPr id="3" name="Content Placeholder 2">
            <a:extLst>
              <a:ext uri="{FF2B5EF4-FFF2-40B4-BE49-F238E27FC236}">
                <a16:creationId xmlns:a16="http://schemas.microsoft.com/office/drawing/2014/main" id="{1AF70FA5-528C-4E98-99C5-AB202656F51C}"/>
              </a:ext>
            </a:extLst>
          </p:cNvPr>
          <p:cNvSpPr>
            <a:spLocks noGrp="1"/>
          </p:cNvSpPr>
          <p:nvPr>
            <p:ph idx="1"/>
          </p:nvPr>
        </p:nvSpPr>
        <p:spPr/>
        <p:txBody>
          <a:bodyPr/>
          <a:lstStyle/>
          <a:p>
            <a:r>
              <a:rPr lang="en-US" dirty="0"/>
              <a:t>BWN Quality Reports can be found on the Compensation Service Intranet Home Page</a:t>
            </a:r>
          </a:p>
          <a:p>
            <a:pPr marL="0" indent="0">
              <a:buNone/>
            </a:pPr>
            <a:endParaRPr lang="en-US" sz="100" dirty="0"/>
          </a:p>
          <a:p>
            <a:pPr lvl="1"/>
            <a:r>
              <a:rPr lang="en-US" dirty="0">
                <a:hlinkClick r:id="rId2"/>
              </a:rPr>
              <a:t>https://vbaw.vba.va.gov/bl/21/data/quality/consis/consis_focus.htm</a:t>
            </a:r>
            <a:endParaRPr lang="en-US" dirty="0"/>
          </a:p>
          <a:p>
            <a:pPr marL="457200" lvl="1" indent="0">
              <a:buNone/>
            </a:pPr>
            <a:endParaRPr lang="en-US" sz="800" dirty="0"/>
          </a:p>
          <a:p>
            <a:pPr lvl="2"/>
            <a:r>
              <a:rPr lang="en-US" dirty="0"/>
              <a:t>The BWN Quality Reports will be posted monthly for your review</a:t>
            </a:r>
          </a:p>
        </p:txBody>
      </p:sp>
      <p:sp>
        <p:nvSpPr>
          <p:cNvPr id="4" name="Date Placeholder 3">
            <a:extLst>
              <a:ext uri="{FF2B5EF4-FFF2-40B4-BE49-F238E27FC236}">
                <a16:creationId xmlns:a16="http://schemas.microsoft.com/office/drawing/2014/main" id="{70B3EB2A-4D93-43B8-BFC3-2509F260415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CA9228E7-08D0-4A62-8A9C-6D11A1596EA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DCA590A-E0B0-46D0-8271-2305AEE47A1D}"/>
              </a:ext>
            </a:extLst>
          </p:cNvPr>
          <p:cNvSpPr>
            <a:spLocks noGrp="1"/>
          </p:cNvSpPr>
          <p:nvPr>
            <p:ph type="sldNum" sz="quarter" idx="12"/>
          </p:nvPr>
        </p:nvSpPr>
        <p:spPr/>
        <p:txBody>
          <a:bodyPr/>
          <a:lstStyle/>
          <a:p>
            <a:fld id="{AF430988-647E-4517-B70E-776822506EBB}" type="slidenum">
              <a:rPr lang="en-US" smtClean="0"/>
              <a:pPr/>
              <a:t>19</a:t>
            </a:fld>
            <a:endParaRPr lang="en-US" dirty="0"/>
          </a:p>
        </p:txBody>
      </p:sp>
    </p:spTree>
    <p:extLst>
      <p:ext uri="{BB962C8B-B14F-4D97-AF65-F5344CB8AC3E}">
        <p14:creationId xmlns:p14="http://schemas.microsoft.com/office/powerpoint/2010/main" val="77979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5C7D-FFD6-48AA-89B4-D110753BF617}"/>
              </a:ext>
            </a:extLst>
          </p:cNvPr>
          <p:cNvSpPr>
            <a:spLocks noGrp="1"/>
          </p:cNvSpPr>
          <p:nvPr>
            <p:ph type="ctrTitle"/>
          </p:nvPr>
        </p:nvSpPr>
        <p:spPr/>
        <p:txBody>
          <a:bodyPr>
            <a:normAutofit/>
          </a:bodyPr>
          <a:lstStyle/>
          <a:p>
            <a:r>
              <a:rPr lang="en-US" dirty="0"/>
              <a:t>Compensation Service</a:t>
            </a:r>
            <a:br>
              <a:rPr lang="en-US" dirty="0"/>
            </a:br>
            <a:r>
              <a:rPr lang="en-US" dirty="0"/>
              <a:t>Quality Call</a:t>
            </a:r>
          </a:p>
        </p:txBody>
      </p:sp>
      <p:sp>
        <p:nvSpPr>
          <p:cNvPr id="3" name="Subtitle 2">
            <a:extLst>
              <a:ext uri="{FF2B5EF4-FFF2-40B4-BE49-F238E27FC236}">
                <a16:creationId xmlns:a16="http://schemas.microsoft.com/office/drawing/2014/main" id="{426D1787-4E10-4CD5-87A2-2FF252703D7C}"/>
              </a:ext>
            </a:extLst>
          </p:cNvPr>
          <p:cNvSpPr>
            <a:spLocks noGrp="1"/>
          </p:cNvSpPr>
          <p:nvPr>
            <p:ph type="subTitle" idx="1"/>
          </p:nvPr>
        </p:nvSpPr>
        <p:spPr/>
        <p:txBody>
          <a:bodyPr/>
          <a:lstStyle/>
          <a:p>
            <a:r>
              <a:rPr lang="en-US" dirty="0">
                <a:solidFill>
                  <a:srgbClr val="C00000"/>
                </a:solidFill>
              </a:rPr>
              <a:t>June 2020</a:t>
            </a:r>
          </a:p>
        </p:txBody>
      </p:sp>
    </p:spTree>
    <p:extLst>
      <p:ext uri="{BB962C8B-B14F-4D97-AF65-F5344CB8AC3E}">
        <p14:creationId xmlns:p14="http://schemas.microsoft.com/office/powerpoint/2010/main" val="362955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1084-31F2-43A9-99E8-5CE5F7338C00}"/>
              </a:ext>
            </a:extLst>
          </p:cNvPr>
          <p:cNvSpPr>
            <a:spLocks noGrp="1"/>
          </p:cNvSpPr>
          <p:nvPr>
            <p:ph type="title"/>
          </p:nvPr>
        </p:nvSpPr>
        <p:spPr/>
        <p:txBody>
          <a:bodyPr>
            <a:normAutofit/>
          </a:bodyPr>
          <a:lstStyle/>
          <a:p>
            <a:r>
              <a:rPr lang="en-US" sz="5800" cap="small" dirty="0"/>
              <a:t>Discontinuance of Public-Use DBQs</a:t>
            </a:r>
          </a:p>
        </p:txBody>
      </p:sp>
      <p:sp>
        <p:nvSpPr>
          <p:cNvPr id="3" name="Text Placeholder 2">
            <a:extLst>
              <a:ext uri="{FF2B5EF4-FFF2-40B4-BE49-F238E27FC236}">
                <a16:creationId xmlns:a16="http://schemas.microsoft.com/office/drawing/2014/main" id="{8A6B84BA-93DE-46A0-8E9F-526D00229D67}"/>
              </a:ext>
            </a:extLst>
          </p:cNvPr>
          <p:cNvSpPr>
            <a:spLocks noGrp="1"/>
          </p:cNvSpPr>
          <p:nvPr>
            <p:ph type="body" idx="1"/>
          </p:nvPr>
        </p:nvSpPr>
        <p:spPr/>
        <p:txBody>
          <a:bodyPr/>
          <a:lstStyle/>
          <a:p>
            <a:r>
              <a:rPr lang="en-US" dirty="0"/>
              <a:t>Tina Skelly</a:t>
            </a:r>
          </a:p>
          <a:p>
            <a:r>
              <a:rPr lang="en-US" dirty="0"/>
              <a:t>Management Analyst</a:t>
            </a:r>
          </a:p>
          <a:p>
            <a:r>
              <a:rPr lang="en-US" dirty="0"/>
              <a:t>Medical Disability Exam Quality &amp; Program Management Office</a:t>
            </a:r>
          </a:p>
        </p:txBody>
      </p:sp>
      <p:sp>
        <p:nvSpPr>
          <p:cNvPr id="4" name="Date Placeholder 3">
            <a:extLst>
              <a:ext uri="{FF2B5EF4-FFF2-40B4-BE49-F238E27FC236}">
                <a16:creationId xmlns:a16="http://schemas.microsoft.com/office/drawing/2014/main" id="{27F76B1C-7CD1-4C53-8AA3-1A937AB0C2CD}"/>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D9B94DF-EA0B-4D6D-97EC-BE4A32594F9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FDF946A-F5A0-4809-823D-6378A9779893}"/>
              </a:ext>
            </a:extLst>
          </p:cNvPr>
          <p:cNvSpPr>
            <a:spLocks noGrp="1"/>
          </p:cNvSpPr>
          <p:nvPr>
            <p:ph type="sldNum" sz="quarter" idx="12"/>
          </p:nvPr>
        </p:nvSpPr>
        <p:spPr/>
        <p:txBody>
          <a:bodyPr/>
          <a:lstStyle/>
          <a:p>
            <a:fld id="{AF430988-647E-4517-B70E-776822506EBB}" type="slidenum">
              <a:rPr lang="en-US" smtClean="0"/>
              <a:pPr/>
              <a:t>20</a:t>
            </a:fld>
            <a:endParaRPr lang="en-US" dirty="0"/>
          </a:p>
        </p:txBody>
      </p:sp>
    </p:spTree>
    <p:extLst>
      <p:ext uri="{BB962C8B-B14F-4D97-AF65-F5344CB8AC3E}">
        <p14:creationId xmlns:p14="http://schemas.microsoft.com/office/powerpoint/2010/main" val="5157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95ED-025A-42CF-9127-AE69104DD803}"/>
              </a:ext>
            </a:extLst>
          </p:cNvPr>
          <p:cNvSpPr>
            <a:spLocks noGrp="1"/>
          </p:cNvSpPr>
          <p:nvPr>
            <p:ph type="title"/>
          </p:nvPr>
        </p:nvSpPr>
        <p:spPr/>
        <p:txBody>
          <a:bodyPr/>
          <a:lstStyle/>
          <a:p>
            <a:r>
              <a:rPr lang="en-US" dirty="0"/>
              <a:t>Discontinuance of Public Use DBQs</a:t>
            </a:r>
          </a:p>
        </p:txBody>
      </p:sp>
      <p:sp>
        <p:nvSpPr>
          <p:cNvPr id="3" name="Content Placeholder 2">
            <a:extLst>
              <a:ext uri="{FF2B5EF4-FFF2-40B4-BE49-F238E27FC236}">
                <a16:creationId xmlns:a16="http://schemas.microsoft.com/office/drawing/2014/main" id="{6DDA4394-0DC5-4AFA-BF7A-04B70EB308AA}"/>
              </a:ext>
            </a:extLst>
          </p:cNvPr>
          <p:cNvSpPr>
            <a:spLocks noGrp="1"/>
          </p:cNvSpPr>
          <p:nvPr>
            <p:ph idx="1"/>
          </p:nvPr>
        </p:nvSpPr>
        <p:spPr/>
        <p:txBody>
          <a:bodyPr>
            <a:normAutofit/>
          </a:bodyPr>
          <a:lstStyle/>
          <a:p>
            <a:r>
              <a:rPr lang="en-US" dirty="0"/>
              <a:t>Public Use DBQs discontinued April 2020</a:t>
            </a:r>
          </a:p>
          <a:p>
            <a:pPr marL="0" indent="0">
              <a:buNone/>
            </a:pPr>
            <a:endParaRPr lang="en-US" sz="100" dirty="0"/>
          </a:p>
          <a:p>
            <a:pPr lvl="1"/>
            <a:r>
              <a:rPr lang="en-US" dirty="0"/>
              <a:t>Modernized</a:t>
            </a:r>
          </a:p>
          <a:p>
            <a:pPr lvl="1"/>
            <a:r>
              <a:rPr lang="en-US" dirty="0"/>
              <a:t>Increased capacity to conduct C&amp;P examinations</a:t>
            </a:r>
          </a:p>
          <a:p>
            <a:pPr lvl="1"/>
            <a:r>
              <a:rPr lang="en-US" dirty="0"/>
              <a:t>Safeguarding against fraud</a:t>
            </a:r>
          </a:p>
          <a:p>
            <a:pPr marL="457200" lvl="1" indent="0">
              <a:buNone/>
            </a:pPr>
            <a:endParaRPr lang="en-US" dirty="0"/>
          </a:p>
          <a:p>
            <a:r>
              <a:rPr lang="en-US" dirty="0"/>
              <a:t>Adjudication Procedures Manual Updates</a:t>
            </a:r>
          </a:p>
          <a:p>
            <a:pPr marL="0" indent="0">
              <a:buNone/>
            </a:pPr>
            <a:endParaRPr lang="en-US" sz="100" dirty="0"/>
          </a:p>
          <a:p>
            <a:pPr lvl="1">
              <a:buClr>
                <a:srgbClr val="C00000"/>
              </a:buClr>
              <a:buFont typeface="Wingdings" panose="05000000000000000000" pitchFamily="2" charset="2"/>
              <a:buChar char="v"/>
            </a:pPr>
            <a:r>
              <a:rPr lang="en-US" dirty="0"/>
              <a:t>III.iv.3.D.2.e – Discontinuance of Publicly Available DBQs</a:t>
            </a:r>
          </a:p>
          <a:p>
            <a:pPr lvl="1">
              <a:buClr>
                <a:srgbClr val="C00000"/>
              </a:buClr>
              <a:buFont typeface="Wingdings" panose="05000000000000000000" pitchFamily="2" charset="2"/>
              <a:buChar char="v"/>
            </a:pPr>
            <a:r>
              <a:rPr lang="en-US" dirty="0"/>
              <a:t>III.iv.3.D.2.f  – Authenticity of DBQs</a:t>
            </a:r>
          </a:p>
          <a:p>
            <a:pPr lvl="1">
              <a:buClr>
                <a:srgbClr val="C00000"/>
              </a:buClr>
              <a:buFont typeface="Wingdings" panose="05000000000000000000" pitchFamily="2" charset="2"/>
              <a:buChar char="v"/>
            </a:pPr>
            <a:r>
              <a:rPr lang="en-US" dirty="0"/>
              <a:t>III.ii.1.C.8.e  – Handling Discontinued Forms</a:t>
            </a:r>
          </a:p>
          <a:p>
            <a:pPr lvl="1"/>
            <a:endParaRPr lang="en-US" dirty="0"/>
          </a:p>
        </p:txBody>
      </p:sp>
      <p:sp>
        <p:nvSpPr>
          <p:cNvPr id="4" name="Date Placeholder 3">
            <a:extLst>
              <a:ext uri="{FF2B5EF4-FFF2-40B4-BE49-F238E27FC236}">
                <a16:creationId xmlns:a16="http://schemas.microsoft.com/office/drawing/2014/main" id="{DF25188A-DFAD-4824-90EA-428C60144D6C}"/>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32D46F3-06C4-4542-85E0-E44BE6BC332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9DE96DD-58BE-4AC5-8AC2-EA30E578811E}"/>
              </a:ext>
            </a:extLst>
          </p:cNvPr>
          <p:cNvSpPr>
            <a:spLocks noGrp="1"/>
          </p:cNvSpPr>
          <p:nvPr>
            <p:ph type="sldNum" sz="quarter" idx="12"/>
          </p:nvPr>
        </p:nvSpPr>
        <p:spPr/>
        <p:txBody>
          <a:bodyPr/>
          <a:lstStyle/>
          <a:p>
            <a:fld id="{AF430988-647E-4517-B70E-776822506EBB}" type="slidenum">
              <a:rPr lang="en-US" smtClean="0"/>
              <a:pPr/>
              <a:t>21</a:t>
            </a:fld>
            <a:endParaRPr lang="en-US" dirty="0"/>
          </a:p>
        </p:txBody>
      </p:sp>
    </p:spTree>
    <p:extLst>
      <p:ext uri="{BB962C8B-B14F-4D97-AF65-F5344CB8AC3E}">
        <p14:creationId xmlns:p14="http://schemas.microsoft.com/office/powerpoint/2010/main" val="373800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10BC-4540-40FD-8C02-03AE81660D23}"/>
              </a:ext>
            </a:extLst>
          </p:cNvPr>
          <p:cNvSpPr>
            <a:spLocks noGrp="1"/>
          </p:cNvSpPr>
          <p:nvPr>
            <p:ph type="title"/>
          </p:nvPr>
        </p:nvSpPr>
        <p:spPr/>
        <p:txBody>
          <a:bodyPr/>
          <a:lstStyle/>
          <a:p>
            <a:r>
              <a:rPr lang="en-US" cap="small" dirty="0"/>
              <a:t>Hospital Adjustments</a:t>
            </a:r>
            <a:br>
              <a:rPr lang="en-US" cap="small" dirty="0"/>
            </a:br>
            <a:r>
              <a:rPr lang="en-US" cap="small" dirty="0"/>
              <a:t>– Rating Reminders –</a:t>
            </a:r>
          </a:p>
        </p:txBody>
      </p:sp>
      <p:sp>
        <p:nvSpPr>
          <p:cNvPr id="3" name="Text Placeholder 2">
            <a:extLst>
              <a:ext uri="{FF2B5EF4-FFF2-40B4-BE49-F238E27FC236}">
                <a16:creationId xmlns:a16="http://schemas.microsoft.com/office/drawing/2014/main" id="{9054B835-2288-45CD-928F-F96C755EDD64}"/>
              </a:ext>
            </a:extLst>
          </p:cNvPr>
          <p:cNvSpPr>
            <a:spLocks noGrp="1"/>
          </p:cNvSpPr>
          <p:nvPr>
            <p:ph type="body" idx="1"/>
          </p:nvPr>
        </p:nvSpPr>
        <p:spPr>
          <a:xfrm>
            <a:off x="831849" y="4827373"/>
            <a:ext cx="10684647" cy="1449859"/>
          </a:xfrm>
        </p:spPr>
        <p:txBody>
          <a:bodyPr>
            <a:noAutofit/>
          </a:bodyPr>
          <a:lstStyle/>
          <a:p>
            <a:r>
              <a:rPr lang="en-US" dirty="0"/>
              <a:t>Andrew Gray</a:t>
            </a:r>
          </a:p>
          <a:p>
            <a:r>
              <a:rPr lang="en-US" dirty="0"/>
              <a:t>Lead Operational Innovation Strategist</a:t>
            </a:r>
          </a:p>
          <a:p>
            <a:r>
              <a:rPr lang="en-US" dirty="0"/>
              <a:t>Office of the Deputy Executive Director for Operations; Operational Innovation Team</a:t>
            </a:r>
          </a:p>
        </p:txBody>
      </p:sp>
      <p:sp>
        <p:nvSpPr>
          <p:cNvPr id="4" name="Date Placeholder 3">
            <a:extLst>
              <a:ext uri="{FF2B5EF4-FFF2-40B4-BE49-F238E27FC236}">
                <a16:creationId xmlns:a16="http://schemas.microsoft.com/office/drawing/2014/main" id="{C6893AFD-7605-47E0-9F7B-B5751EE8581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9A90898B-D827-4975-AC02-124CF240330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C7595EF-D330-4ADD-A129-57D1FBF205D2}"/>
              </a:ext>
            </a:extLst>
          </p:cNvPr>
          <p:cNvSpPr>
            <a:spLocks noGrp="1"/>
          </p:cNvSpPr>
          <p:nvPr>
            <p:ph type="sldNum" sz="quarter" idx="12"/>
          </p:nvPr>
        </p:nvSpPr>
        <p:spPr/>
        <p:txBody>
          <a:bodyPr/>
          <a:lstStyle/>
          <a:p>
            <a:fld id="{AF430988-647E-4517-B70E-776822506EBB}" type="slidenum">
              <a:rPr lang="en-US" smtClean="0"/>
              <a:pPr/>
              <a:t>22</a:t>
            </a:fld>
            <a:endParaRPr lang="en-US" dirty="0"/>
          </a:p>
        </p:txBody>
      </p:sp>
    </p:spTree>
    <p:extLst>
      <p:ext uri="{BB962C8B-B14F-4D97-AF65-F5344CB8AC3E}">
        <p14:creationId xmlns:p14="http://schemas.microsoft.com/office/powerpoint/2010/main" val="19818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B3AE-A5FC-4FAE-8CB4-FE65EF1851B4}"/>
              </a:ext>
            </a:extLst>
          </p:cNvPr>
          <p:cNvSpPr>
            <a:spLocks noGrp="1"/>
          </p:cNvSpPr>
          <p:nvPr>
            <p:ph type="title"/>
          </p:nvPr>
        </p:nvSpPr>
        <p:spPr/>
        <p:txBody>
          <a:bodyPr/>
          <a:lstStyle/>
          <a:p>
            <a:r>
              <a:rPr lang="en-US" dirty="0"/>
              <a:t>Statutory Housebound (HB) Resolution</a:t>
            </a:r>
          </a:p>
        </p:txBody>
      </p:sp>
      <p:sp>
        <p:nvSpPr>
          <p:cNvPr id="4" name="Date Placeholder 3">
            <a:extLst>
              <a:ext uri="{FF2B5EF4-FFF2-40B4-BE49-F238E27FC236}">
                <a16:creationId xmlns:a16="http://schemas.microsoft.com/office/drawing/2014/main" id="{FBBDA3D4-3D67-46D8-B199-1F1140E9805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21685379-0980-4519-8BEE-F55C87002B9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17E0031-0CB6-46D1-B385-918B692A4057}"/>
              </a:ext>
            </a:extLst>
          </p:cNvPr>
          <p:cNvSpPr>
            <a:spLocks noGrp="1"/>
          </p:cNvSpPr>
          <p:nvPr>
            <p:ph type="sldNum" sz="quarter" idx="12"/>
          </p:nvPr>
        </p:nvSpPr>
        <p:spPr/>
        <p:txBody>
          <a:bodyPr/>
          <a:lstStyle/>
          <a:p>
            <a:fld id="{AF430988-647E-4517-B70E-776822506EBB}" type="slidenum">
              <a:rPr lang="en-US" smtClean="0"/>
              <a:pPr/>
              <a:t>23</a:t>
            </a:fld>
            <a:endParaRPr lang="en-US" dirty="0"/>
          </a:p>
        </p:txBody>
      </p:sp>
      <p:pic>
        <p:nvPicPr>
          <p:cNvPr id="7" name="Content Placeholder 5" descr="A screenshot of a cell phone&#10;&#10;Description automatically generated">
            <a:extLst>
              <a:ext uri="{FF2B5EF4-FFF2-40B4-BE49-F238E27FC236}">
                <a16:creationId xmlns:a16="http://schemas.microsoft.com/office/drawing/2014/main" id="{B2DAAA82-6481-4C2A-8ECD-E1ABDDCD96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6386" y="1861751"/>
            <a:ext cx="9247414" cy="4494599"/>
          </a:xfrm>
          <a:prstGeom prst="rect">
            <a:avLst/>
          </a:prstGeom>
        </p:spPr>
      </p:pic>
    </p:spTree>
    <p:extLst>
      <p:ext uri="{BB962C8B-B14F-4D97-AF65-F5344CB8AC3E}">
        <p14:creationId xmlns:p14="http://schemas.microsoft.com/office/powerpoint/2010/main" val="281377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D126-7785-46BF-9927-667D0D025AC0}"/>
              </a:ext>
            </a:extLst>
          </p:cNvPr>
          <p:cNvSpPr>
            <a:spLocks noGrp="1"/>
          </p:cNvSpPr>
          <p:nvPr>
            <p:ph type="title"/>
          </p:nvPr>
        </p:nvSpPr>
        <p:spPr/>
        <p:txBody>
          <a:bodyPr/>
          <a:lstStyle/>
          <a:p>
            <a:r>
              <a:rPr lang="en-US" dirty="0"/>
              <a:t>Statutory HB Resolution (Cont’d)</a:t>
            </a:r>
          </a:p>
        </p:txBody>
      </p:sp>
      <p:sp>
        <p:nvSpPr>
          <p:cNvPr id="4" name="Date Placeholder 3">
            <a:extLst>
              <a:ext uri="{FF2B5EF4-FFF2-40B4-BE49-F238E27FC236}">
                <a16:creationId xmlns:a16="http://schemas.microsoft.com/office/drawing/2014/main" id="{5DE2BF10-2A67-4B5A-BC94-35F46F40FC75}"/>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31765086-3C67-4DB5-AAC9-6B06AAE0DD7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B646BFC-C41B-44EC-9014-619266894F3B}"/>
              </a:ext>
            </a:extLst>
          </p:cNvPr>
          <p:cNvSpPr>
            <a:spLocks noGrp="1"/>
          </p:cNvSpPr>
          <p:nvPr>
            <p:ph type="sldNum" sz="quarter" idx="12"/>
          </p:nvPr>
        </p:nvSpPr>
        <p:spPr/>
        <p:txBody>
          <a:bodyPr/>
          <a:lstStyle/>
          <a:p>
            <a:fld id="{AF430988-647E-4517-B70E-776822506EBB}" type="slidenum">
              <a:rPr lang="en-US" smtClean="0"/>
              <a:pPr/>
              <a:t>24</a:t>
            </a:fld>
            <a:endParaRPr lang="en-US" dirty="0"/>
          </a:p>
        </p:txBody>
      </p:sp>
      <p:pic>
        <p:nvPicPr>
          <p:cNvPr id="10" name="Content Placeholder 4">
            <a:extLst>
              <a:ext uri="{FF2B5EF4-FFF2-40B4-BE49-F238E27FC236}">
                <a16:creationId xmlns:a16="http://schemas.microsoft.com/office/drawing/2014/main" id="{72325A18-0C92-4DA6-B107-08A8F5314887}"/>
              </a:ext>
            </a:extLst>
          </p:cNvPr>
          <p:cNvPicPr>
            <a:picLocks noGrp="1" noChangeAspect="1"/>
          </p:cNvPicPr>
          <p:nvPr>
            <p:ph idx="1"/>
          </p:nvPr>
        </p:nvPicPr>
        <p:blipFill>
          <a:blip r:embed="rId2"/>
          <a:stretch>
            <a:fillRect/>
          </a:stretch>
        </p:blipFill>
        <p:spPr>
          <a:xfrm>
            <a:off x="2106384" y="1839718"/>
            <a:ext cx="9247415" cy="819150"/>
          </a:xfrm>
          <a:prstGeom prst="rect">
            <a:avLst/>
          </a:prstGeom>
        </p:spPr>
      </p:pic>
      <p:pic>
        <p:nvPicPr>
          <p:cNvPr id="11" name="Picture 10">
            <a:extLst>
              <a:ext uri="{FF2B5EF4-FFF2-40B4-BE49-F238E27FC236}">
                <a16:creationId xmlns:a16="http://schemas.microsoft.com/office/drawing/2014/main" id="{86883728-1127-4C10-9E9F-2A93810226AA}"/>
              </a:ext>
            </a:extLst>
          </p:cNvPr>
          <p:cNvPicPr>
            <a:picLocks noChangeAspect="1"/>
          </p:cNvPicPr>
          <p:nvPr/>
        </p:nvPicPr>
        <p:blipFill>
          <a:blip r:embed="rId3"/>
          <a:stretch>
            <a:fillRect/>
          </a:stretch>
        </p:blipFill>
        <p:spPr>
          <a:xfrm>
            <a:off x="2106383" y="2658868"/>
            <a:ext cx="9247415" cy="3697481"/>
          </a:xfrm>
          <a:prstGeom prst="rect">
            <a:avLst/>
          </a:prstGeom>
        </p:spPr>
      </p:pic>
    </p:spTree>
    <p:extLst>
      <p:ext uri="{BB962C8B-B14F-4D97-AF65-F5344CB8AC3E}">
        <p14:creationId xmlns:p14="http://schemas.microsoft.com/office/powerpoint/2010/main" val="72307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0934-EBFB-44C0-965E-E01CFE6BCB13}"/>
              </a:ext>
            </a:extLst>
          </p:cNvPr>
          <p:cNvSpPr>
            <a:spLocks noGrp="1"/>
          </p:cNvSpPr>
          <p:nvPr>
            <p:ph type="title"/>
          </p:nvPr>
        </p:nvSpPr>
        <p:spPr/>
        <p:txBody>
          <a:bodyPr/>
          <a:lstStyle/>
          <a:p>
            <a:r>
              <a:rPr lang="en-US" dirty="0"/>
              <a:t>Requirements to Address Competency</a:t>
            </a:r>
          </a:p>
        </p:txBody>
      </p:sp>
      <p:sp>
        <p:nvSpPr>
          <p:cNvPr id="3" name="Content Placeholder 2">
            <a:extLst>
              <a:ext uri="{FF2B5EF4-FFF2-40B4-BE49-F238E27FC236}">
                <a16:creationId xmlns:a16="http://schemas.microsoft.com/office/drawing/2014/main" id="{56408D32-07F0-4B7D-A043-DBF65534B0AD}"/>
              </a:ext>
            </a:extLst>
          </p:cNvPr>
          <p:cNvSpPr>
            <a:spLocks noGrp="1"/>
          </p:cNvSpPr>
          <p:nvPr>
            <p:ph idx="1"/>
          </p:nvPr>
        </p:nvSpPr>
        <p:spPr/>
        <p:txBody>
          <a:bodyPr/>
          <a:lstStyle/>
          <a:p>
            <a:r>
              <a:rPr lang="en-US" dirty="0"/>
              <a:t>Competency </a:t>
            </a:r>
            <a:r>
              <a:rPr lang="en-US" i="1" dirty="0">
                <a:effectLst>
                  <a:outerShdw blurRad="38100" dist="38100" dir="2700000" algn="tl">
                    <a:srgbClr val="000000">
                      <a:alpha val="43137"/>
                    </a:srgbClr>
                  </a:outerShdw>
                </a:effectLst>
              </a:rPr>
              <a:t>must</a:t>
            </a:r>
            <a:r>
              <a:rPr lang="en-US" dirty="0"/>
              <a:t> be addressed in cases where a mental condition is initially evaluated as totally disabling or when the total evaluation is continued in a rating decision</a:t>
            </a:r>
          </a:p>
          <a:p>
            <a:pPr marL="0" indent="0">
              <a:buNone/>
            </a:pPr>
            <a:endParaRPr lang="en-US" sz="100" dirty="0"/>
          </a:p>
          <a:p>
            <a:r>
              <a:rPr lang="en-US" dirty="0"/>
              <a:t>This includes when assigning or continuing a temporary total evaluation for a mental disorder under 38 CFR 4.29</a:t>
            </a:r>
          </a:p>
          <a:p>
            <a:pPr marL="0" indent="0">
              <a:buNone/>
            </a:pPr>
            <a:endParaRPr lang="en-US" sz="100" dirty="0"/>
          </a:p>
          <a:p>
            <a:pPr lvl="1">
              <a:buClr>
                <a:srgbClr val="C00000"/>
              </a:buClr>
              <a:buFont typeface="Wingdings" panose="05000000000000000000" pitchFamily="2" charset="2"/>
              <a:buChar char="v"/>
            </a:pPr>
            <a:r>
              <a:rPr lang="pt-BR" dirty="0"/>
              <a:t>M21-1 III.iv.8.A.2.a</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99F68E71-CB4E-4C13-BFB9-CB8667AB6B8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F69D7CB7-9268-4DEB-AEAE-DB40323D25B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63B686E-DDA1-4E91-B121-57738E52ECD0}"/>
              </a:ext>
            </a:extLst>
          </p:cNvPr>
          <p:cNvSpPr>
            <a:spLocks noGrp="1"/>
          </p:cNvSpPr>
          <p:nvPr>
            <p:ph type="sldNum" sz="quarter" idx="12"/>
          </p:nvPr>
        </p:nvSpPr>
        <p:spPr/>
        <p:txBody>
          <a:bodyPr/>
          <a:lstStyle/>
          <a:p>
            <a:fld id="{AF430988-647E-4517-B70E-776822506EBB}" type="slidenum">
              <a:rPr lang="en-US" smtClean="0"/>
              <a:pPr/>
              <a:t>25</a:t>
            </a:fld>
            <a:endParaRPr lang="en-US" dirty="0"/>
          </a:p>
        </p:txBody>
      </p:sp>
    </p:spTree>
    <p:extLst>
      <p:ext uri="{BB962C8B-B14F-4D97-AF65-F5344CB8AC3E}">
        <p14:creationId xmlns:p14="http://schemas.microsoft.com/office/powerpoint/2010/main" val="245370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7D98-1471-4738-8656-FF6D10CFF353}"/>
              </a:ext>
            </a:extLst>
          </p:cNvPr>
          <p:cNvSpPr>
            <a:spLocks noGrp="1"/>
          </p:cNvSpPr>
          <p:nvPr>
            <p:ph type="title"/>
          </p:nvPr>
        </p:nvSpPr>
        <p:spPr/>
        <p:txBody>
          <a:bodyPr/>
          <a:lstStyle/>
          <a:p>
            <a:r>
              <a:rPr lang="en-US" dirty="0"/>
              <a:t>VBMS-R Text for Competency</a:t>
            </a:r>
          </a:p>
        </p:txBody>
      </p:sp>
      <p:sp>
        <p:nvSpPr>
          <p:cNvPr id="3" name="Content Placeholder 2">
            <a:extLst>
              <a:ext uri="{FF2B5EF4-FFF2-40B4-BE49-F238E27FC236}">
                <a16:creationId xmlns:a16="http://schemas.microsoft.com/office/drawing/2014/main" id="{0C1427E7-6286-4B3D-9FE8-BCF2CDCC8943}"/>
              </a:ext>
            </a:extLst>
          </p:cNvPr>
          <p:cNvSpPr>
            <a:spLocks noGrp="1"/>
          </p:cNvSpPr>
          <p:nvPr>
            <p:ph idx="1"/>
          </p:nvPr>
        </p:nvSpPr>
        <p:spPr/>
        <p:txBody>
          <a:bodyPr/>
          <a:lstStyle/>
          <a:p>
            <a:r>
              <a:rPr lang="en-US" dirty="0"/>
              <a:t>Include the following text in the rating narrative, either generated based on decision points or added using the VA COMPETENT glossary selection within VBMS-Rating for these cases</a:t>
            </a:r>
          </a:p>
          <a:p>
            <a:pPr marL="0" indent="0">
              <a:buNone/>
            </a:pPr>
            <a:endParaRPr lang="en-US" sz="500" dirty="0"/>
          </a:p>
          <a:p>
            <a:pPr lvl="1"/>
            <a:r>
              <a:rPr lang="en-US" i="1" dirty="0"/>
              <a:t>There is no evidence of record that shows that you are unable to manage your financial affairs. (38 CFR 3.353)</a:t>
            </a:r>
          </a:p>
        </p:txBody>
      </p:sp>
      <p:sp>
        <p:nvSpPr>
          <p:cNvPr id="4" name="Date Placeholder 3">
            <a:extLst>
              <a:ext uri="{FF2B5EF4-FFF2-40B4-BE49-F238E27FC236}">
                <a16:creationId xmlns:a16="http://schemas.microsoft.com/office/drawing/2014/main" id="{83538D32-B8A4-431E-9DAA-193B1BE97190}"/>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6499AB41-1015-4806-9729-C9FC4CDFAE0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8E030FA-E6A5-4473-8AB5-D7259D023823}"/>
              </a:ext>
            </a:extLst>
          </p:cNvPr>
          <p:cNvSpPr>
            <a:spLocks noGrp="1"/>
          </p:cNvSpPr>
          <p:nvPr>
            <p:ph type="sldNum" sz="quarter" idx="12"/>
          </p:nvPr>
        </p:nvSpPr>
        <p:spPr/>
        <p:txBody>
          <a:bodyPr/>
          <a:lstStyle/>
          <a:p>
            <a:fld id="{AF430988-647E-4517-B70E-776822506EBB}" type="slidenum">
              <a:rPr lang="en-US" smtClean="0"/>
              <a:pPr/>
              <a:t>26</a:t>
            </a:fld>
            <a:endParaRPr lang="en-US" dirty="0"/>
          </a:p>
        </p:txBody>
      </p:sp>
    </p:spTree>
    <p:extLst>
      <p:ext uri="{BB962C8B-B14F-4D97-AF65-F5344CB8AC3E}">
        <p14:creationId xmlns:p14="http://schemas.microsoft.com/office/powerpoint/2010/main" val="290634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D552-0BBD-4629-BE4C-83DD4F9D90FE}"/>
              </a:ext>
            </a:extLst>
          </p:cNvPr>
          <p:cNvSpPr>
            <a:spLocks noGrp="1"/>
          </p:cNvSpPr>
          <p:nvPr>
            <p:ph type="title"/>
          </p:nvPr>
        </p:nvSpPr>
        <p:spPr/>
        <p:txBody>
          <a:bodyPr/>
          <a:lstStyle/>
          <a:p>
            <a:r>
              <a:rPr lang="en-US" dirty="0"/>
              <a:t>Important Reminder</a:t>
            </a:r>
          </a:p>
        </p:txBody>
      </p:sp>
      <p:sp>
        <p:nvSpPr>
          <p:cNvPr id="3" name="Content Placeholder 2">
            <a:extLst>
              <a:ext uri="{FF2B5EF4-FFF2-40B4-BE49-F238E27FC236}">
                <a16:creationId xmlns:a16="http://schemas.microsoft.com/office/drawing/2014/main" id="{AF3AF4EC-2E23-4F0C-9613-57658B28D000}"/>
              </a:ext>
            </a:extLst>
          </p:cNvPr>
          <p:cNvSpPr>
            <a:spLocks noGrp="1"/>
          </p:cNvSpPr>
          <p:nvPr>
            <p:ph idx="1"/>
          </p:nvPr>
        </p:nvSpPr>
        <p:spPr/>
        <p:txBody>
          <a:bodyPr/>
          <a:lstStyle/>
          <a:p>
            <a:r>
              <a:rPr lang="en-US" dirty="0"/>
              <a:t>When granting paragraph 29 and staging the rating to reduce benefits, VBMS-Rating does </a:t>
            </a:r>
            <a:r>
              <a:rPr lang="en-US" i="1" dirty="0">
                <a:effectLst>
                  <a:outerShdw blurRad="38100" dist="38100" dir="2700000" algn="tl">
                    <a:srgbClr val="000000">
                      <a:alpha val="43137"/>
                    </a:srgbClr>
                  </a:outerShdw>
                </a:effectLst>
              </a:rPr>
              <a:t>not</a:t>
            </a:r>
            <a:r>
              <a:rPr lang="en-US" dirty="0"/>
              <a:t> prompt employees to consider competency</a:t>
            </a:r>
          </a:p>
        </p:txBody>
      </p:sp>
      <p:sp>
        <p:nvSpPr>
          <p:cNvPr id="4" name="Date Placeholder 3">
            <a:extLst>
              <a:ext uri="{FF2B5EF4-FFF2-40B4-BE49-F238E27FC236}">
                <a16:creationId xmlns:a16="http://schemas.microsoft.com/office/drawing/2014/main" id="{1A192747-79A6-4445-9499-C61B479EFAAB}"/>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394CBEAA-C024-4A79-AAD8-3E5A584A2FF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2FFD846-1295-42E3-8046-FFF3866CC66F}"/>
              </a:ext>
            </a:extLst>
          </p:cNvPr>
          <p:cNvSpPr>
            <a:spLocks noGrp="1"/>
          </p:cNvSpPr>
          <p:nvPr>
            <p:ph type="sldNum" sz="quarter" idx="12"/>
          </p:nvPr>
        </p:nvSpPr>
        <p:spPr/>
        <p:txBody>
          <a:bodyPr/>
          <a:lstStyle/>
          <a:p>
            <a:fld id="{AF430988-647E-4517-B70E-776822506EBB}" type="slidenum">
              <a:rPr lang="en-US" smtClean="0"/>
              <a:pPr/>
              <a:t>27</a:t>
            </a:fld>
            <a:endParaRPr lang="en-US" dirty="0"/>
          </a:p>
        </p:txBody>
      </p:sp>
    </p:spTree>
    <p:extLst>
      <p:ext uri="{BB962C8B-B14F-4D97-AF65-F5344CB8AC3E}">
        <p14:creationId xmlns:p14="http://schemas.microsoft.com/office/powerpoint/2010/main" val="148621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90E9-9C87-4B99-8A7E-0424E641B8D6}"/>
              </a:ext>
            </a:extLst>
          </p:cNvPr>
          <p:cNvSpPr>
            <a:spLocks noGrp="1"/>
          </p:cNvSpPr>
          <p:nvPr>
            <p:ph type="title"/>
          </p:nvPr>
        </p:nvSpPr>
        <p:spPr/>
        <p:txBody>
          <a:bodyPr/>
          <a:lstStyle/>
          <a:p>
            <a:r>
              <a:rPr lang="en-US" cap="small" dirty="0"/>
              <a:t>VBMS-A User Tips</a:t>
            </a:r>
            <a:br>
              <a:rPr lang="en-US" cap="small" dirty="0"/>
            </a:br>
            <a:r>
              <a:rPr lang="en-US" cap="small" dirty="0"/>
              <a:t>– Correcting CUEs –</a:t>
            </a:r>
          </a:p>
        </p:txBody>
      </p:sp>
      <p:sp>
        <p:nvSpPr>
          <p:cNvPr id="3" name="Text Placeholder 2">
            <a:extLst>
              <a:ext uri="{FF2B5EF4-FFF2-40B4-BE49-F238E27FC236}">
                <a16:creationId xmlns:a16="http://schemas.microsoft.com/office/drawing/2014/main" id="{FEB32FE3-31E4-4CB4-8ADE-7548F1288238}"/>
              </a:ext>
            </a:extLst>
          </p:cNvPr>
          <p:cNvSpPr>
            <a:spLocks noGrp="1"/>
          </p:cNvSpPr>
          <p:nvPr>
            <p:ph type="body" idx="1"/>
          </p:nvPr>
        </p:nvSpPr>
        <p:spPr/>
        <p:txBody>
          <a:bodyPr/>
          <a:lstStyle/>
          <a:p>
            <a:r>
              <a:rPr lang="en-US" dirty="0"/>
              <a:t>Erin Hawkins</a:t>
            </a:r>
          </a:p>
          <a:p>
            <a:r>
              <a:rPr lang="en-US" dirty="0"/>
              <a:t>Consultant</a:t>
            </a:r>
          </a:p>
          <a:p>
            <a:r>
              <a:rPr lang="en-US" dirty="0"/>
              <a:t>Advisory and Special Review Team; Quality Assurance</a:t>
            </a:r>
          </a:p>
        </p:txBody>
      </p:sp>
      <p:sp>
        <p:nvSpPr>
          <p:cNvPr id="4" name="Date Placeholder 3">
            <a:extLst>
              <a:ext uri="{FF2B5EF4-FFF2-40B4-BE49-F238E27FC236}">
                <a16:creationId xmlns:a16="http://schemas.microsoft.com/office/drawing/2014/main" id="{4FC72E33-854A-4B72-BE27-47081731A10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7AF4C2E7-0187-4B41-BB30-D7FA48C01F4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A9F608E-EE9C-4584-9898-14D1394F9803}"/>
              </a:ext>
            </a:extLst>
          </p:cNvPr>
          <p:cNvSpPr>
            <a:spLocks noGrp="1"/>
          </p:cNvSpPr>
          <p:nvPr>
            <p:ph type="sldNum" sz="quarter" idx="12"/>
          </p:nvPr>
        </p:nvSpPr>
        <p:spPr/>
        <p:txBody>
          <a:bodyPr/>
          <a:lstStyle/>
          <a:p>
            <a:fld id="{AF430988-647E-4517-B70E-776822506EBB}" type="slidenum">
              <a:rPr lang="en-US" smtClean="0"/>
              <a:pPr/>
              <a:t>28</a:t>
            </a:fld>
            <a:endParaRPr lang="en-US" dirty="0"/>
          </a:p>
        </p:txBody>
      </p:sp>
    </p:spTree>
    <p:extLst>
      <p:ext uri="{BB962C8B-B14F-4D97-AF65-F5344CB8AC3E}">
        <p14:creationId xmlns:p14="http://schemas.microsoft.com/office/powerpoint/2010/main" val="57596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E509-563E-4703-B706-A847FA7B29DF}"/>
              </a:ext>
            </a:extLst>
          </p:cNvPr>
          <p:cNvSpPr>
            <a:spLocks noGrp="1"/>
          </p:cNvSpPr>
          <p:nvPr>
            <p:ph type="title"/>
          </p:nvPr>
        </p:nvSpPr>
        <p:spPr/>
        <p:txBody>
          <a:bodyPr/>
          <a:lstStyle/>
          <a:p>
            <a:r>
              <a:rPr lang="en-US" dirty="0"/>
              <a:t>VBMS-A User Tips for Correcting CUEs</a:t>
            </a:r>
          </a:p>
        </p:txBody>
      </p:sp>
      <p:sp>
        <p:nvSpPr>
          <p:cNvPr id="3" name="Content Placeholder 2">
            <a:extLst>
              <a:ext uri="{FF2B5EF4-FFF2-40B4-BE49-F238E27FC236}">
                <a16:creationId xmlns:a16="http://schemas.microsoft.com/office/drawing/2014/main" id="{14915E40-C3DD-44A0-9D50-2D3CFB78FAA4}"/>
              </a:ext>
            </a:extLst>
          </p:cNvPr>
          <p:cNvSpPr>
            <a:spLocks noGrp="1"/>
          </p:cNvSpPr>
          <p:nvPr>
            <p:ph idx="1"/>
          </p:nvPr>
        </p:nvSpPr>
        <p:spPr>
          <a:xfrm>
            <a:off x="247135" y="1972940"/>
            <a:ext cx="11747157" cy="4371032"/>
          </a:xfrm>
        </p:spPr>
        <p:txBody>
          <a:bodyPr>
            <a:normAutofit lnSpcReduction="10000"/>
          </a:bodyPr>
          <a:lstStyle/>
          <a:p>
            <a:r>
              <a:rPr lang="en-US" dirty="0"/>
              <a:t>The March 2020 Compensation Service Quality Call discussed updates to the M21-1 that clarified procedures for correction of the record in CUE scenarios associated with administrative errors</a:t>
            </a:r>
          </a:p>
          <a:p>
            <a:pPr marL="0" indent="0">
              <a:buNone/>
            </a:pPr>
            <a:endParaRPr lang="en-US" sz="100" dirty="0"/>
          </a:p>
          <a:p>
            <a:pPr lvl="1">
              <a:buClr>
                <a:srgbClr val="C00000"/>
              </a:buClr>
              <a:buFont typeface="Wingdings" panose="05000000000000000000" pitchFamily="2" charset="2"/>
              <a:buChar char="v"/>
            </a:pPr>
            <a:r>
              <a:rPr lang="en-US" dirty="0"/>
              <a:t>M21-1 III.iv.8.B</a:t>
            </a:r>
          </a:p>
          <a:p>
            <a:pPr lvl="1">
              <a:buClr>
                <a:srgbClr val="C00000"/>
              </a:buClr>
              <a:buFont typeface="Wingdings" panose="05000000000000000000" pitchFamily="2" charset="2"/>
              <a:buChar char="v"/>
            </a:pPr>
            <a:r>
              <a:rPr lang="en-US" dirty="0"/>
              <a:t>M21-1 III.iv.8.E</a:t>
            </a:r>
          </a:p>
          <a:p>
            <a:pPr lvl="1">
              <a:buClr>
                <a:srgbClr val="C00000"/>
              </a:buClr>
              <a:buFont typeface="Wingdings" panose="05000000000000000000" pitchFamily="2" charset="2"/>
              <a:buChar char="v"/>
            </a:pPr>
            <a:r>
              <a:rPr lang="en-US" dirty="0"/>
              <a:t>M21-1 IV.ii.3.A</a:t>
            </a:r>
          </a:p>
          <a:p>
            <a:pPr marL="457200" lvl="1" indent="0">
              <a:buNone/>
            </a:pPr>
            <a:endParaRPr lang="en-US" sz="2000" dirty="0"/>
          </a:p>
          <a:p>
            <a:r>
              <a:rPr lang="en-US" dirty="0"/>
              <a:t>One of the changes requires that the codesheet be modified so that it appears how it should have appeared if no error been made</a:t>
            </a:r>
          </a:p>
          <a:p>
            <a:pPr marL="0" indent="0">
              <a:buNone/>
            </a:pPr>
            <a:endParaRPr lang="en-US" sz="100" dirty="0"/>
          </a:p>
          <a:p>
            <a:pPr lvl="1"/>
            <a:r>
              <a:rPr lang="en-US" dirty="0"/>
              <a:t>This change impacts promulgation VSRs and the steps required in VBMS-A to prevent overpayments and premature reductions in running awards</a:t>
            </a:r>
          </a:p>
        </p:txBody>
      </p:sp>
      <p:sp>
        <p:nvSpPr>
          <p:cNvPr id="4" name="Date Placeholder 3">
            <a:extLst>
              <a:ext uri="{FF2B5EF4-FFF2-40B4-BE49-F238E27FC236}">
                <a16:creationId xmlns:a16="http://schemas.microsoft.com/office/drawing/2014/main" id="{350F813B-99F2-4B39-82C7-2153D5531CDD}"/>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CC2DFE06-8B8C-425D-9FE7-ED0F529C382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C8ECD5EE-2A60-405F-9791-D9E997DB6539}"/>
              </a:ext>
            </a:extLst>
          </p:cNvPr>
          <p:cNvSpPr>
            <a:spLocks noGrp="1"/>
          </p:cNvSpPr>
          <p:nvPr>
            <p:ph type="sldNum" sz="quarter" idx="12"/>
          </p:nvPr>
        </p:nvSpPr>
        <p:spPr/>
        <p:txBody>
          <a:bodyPr/>
          <a:lstStyle/>
          <a:p>
            <a:fld id="{AF430988-647E-4517-B70E-776822506EBB}" type="slidenum">
              <a:rPr lang="en-US" smtClean="0"/>
              <a:pPr/>
              <a:t>29</a:t>
            </a:fld>
            <a:endParaRPr lang="en-US" dirty="0"/>
          </a:p>
        </p:txBody>
      </p:sp>
    </p:spTree>
    <p:extLst>
      <p:ext uri="{BB962C8B-B14F-4D97-AF65-F5344CB8AC3E}">
        <p14:creationId xmlns:p14="http://schemas.microsoft.com/office/powerpoint/2010/main" val="271591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C7E8-34B6-4224-9561-1C67EFCD3192}"/>
              </a:ext>
            </a:extLst>
          </p:cNvPr>
          <p:cNvSpPr>
            <a:spLocks noGrp="1"/>
          </p:cNvSpPr>
          <p:nvPr>
            <p:ph type="title"/>
          </p:nvPr>
        </p:nvSpPr>
        <p:spPr/>
        <p:txBody>
          <a:bodyPr>
            <a:normAutofit/>
          </a:bodyPr>
          <a:lstStyle/>
          <a:p>
            <a:r>
              <a:rPr lang="en-US" cap="small" dirty="0"/>
              <a:t>Welcome to the June 2020</a:t>
            </a:r>
            <a:br>
              <a:rPr lang="en-US" cap="small" dirty="0"/>
            </a:br>
            <a:r>
              <a:rPr lang="en-US" cap="small" dirty="0"/>
              <a:t>Compensation Service Quality Call</a:t>
            </a:r>
          </a:p>
        </p:txBody>
      </p:sp>
      <p:sp>
        <p:nvSpPr>
          <p:cNvPr id="3" name="Text Placeholder 2">
            <a:extLst>
              <a:ext uri="{FF2B5EF4-FFF2-40B4-BE49-F238E27FC236}">
                <a16:creationId xmlns:a16="http://schemas.microsoft.com/office/drawing/2014/main" id="{AFE5CC71-8D58-4AB2-9181-2FA302FF3F51}"/>
              </a:ext>
            </a:extLst>
          </p:cNvPr>
          <p:cNvSpPr>
            <a:spLocks noGrp="1"/>
          </p:cNvSpPr>
          <p:nvPr>
            <p:ph type="body" idx="1"/>
          </p:nvPr>
        </p:nvSpPr>
        <p:spPr/>
        <p:txBody>
          <a:bodyPr>
            <a:normAutofit/>
          </a:bodyPr>
          <a:lstStyle/>
          <a:p>
            <a:r>
              <a:rPr lang="en-US" dirty="0"/>
              <a:t>Robert Johnson</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DAEC2B46-130B-4DFD-8E95-34CCB9D56059}"/>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341792C5-945F-4391-B84D-B4F9F79BCF1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9C05EF54-69A5-4E47-81DD-94029A6483A3}"/>
              </a:ext>
            </a:extLst>
          </p:cNvPr>
          <p:cNvSpPr>
            <a:spLocks noGrp="1"/>
          </p:cNvSpPr>
          <p:nvPr>
            <p:ph type="sldNum" sz="quarter" idx="12"/>
          </p:nvPr>
        </p:nvSpPr>
        <p:spPr/>
        <p:txBody>
          <a:bodyPr/>
          <a:lstStyle/>
          <a:p>
            <a:fld id="{AF430988-647E-4517-B70E-776822506EBB}" type="slidenum">
              <a:rPr lang="en-US" smtClean="0"/>
              <a:pPr/>
              <a:t>3</a:t>
            </a:fld>
            <a:endParaRPr lang="en-US" dirty="0"/>
          </a:p>
        </p:txBody>
      </p:sp>
    </p:spTree>
    <p:extLst>
      <p:ext uri="{BB962C8B-B14F-4D97-AF65-F5344CB8AC3E}">
        <p14:creationId xmlns:p14="http://schemas.microsoft.com/office/powerpoint/2010/main" val="2814301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5311-3F15-4D83-AD84-D2CBA9D314D8}"/>
              </a:ext>
            </a:extLst>
          </p:cNvPr>
          <p:cNvSpPr>
            <a:spLocks noGrp="1"/>
          </p:cNvSpPr>
          <p:nvPr>
            <p:ph type="title"/>
          </p:nvPr>
        </p:nvSpPr>
        <p:spPr/>
        <p:txBody>
          <a:bodyPr/>
          <a:lstStyle/>
          <a:p>
            <a:r>
              <a:rPr lang="en-US" dirty="0"/>
              <a:t>CUE Decision and Award Interaction</a:t>
            </a:r>
          </a:p>
        </p:txBody>
      </p:sp>
      <p:sp>
        <p:nvSpPr>
          <p:cNvPr id="4" name="Date Placeholder 3">
            <a:extLst>
              <a:ext uri="{FF2B5EF4-FFF2-40B4-BE49-F238E27FC236}">
                <a16:creationId xmlns:a16="http://schemas.microsoft.com/office/drawing/2014/main" id="{940330D1-07D3-4007-B0C3-F974C4A16CBA}"/>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D4C3ADB5-C7B3-4A82-8021-864804526DE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AD78956-18B8-4E31-AE53-7DB4D3A69825}"/>
              </a:ext>
            </a:extLst>
          </p:cNvPr>
          <p:cNvSpPr>
            <a:spLocks noGrp="1"/>
          </p:cNvSpPr>
          <p:nvPr>
            <p:ph type="sldNum" sz="quarter" idx="12"/>
          </p:nvPr>
        </p:nvSpPr>
        <p:spPr/>
        <p:txBody>
          <a:bodyPr/>
          <a:lstStyle/>
          <a:p>
            <a:fld id="{AF430988-647E-4517-B70E-776822506EBB}" type="slidenum">
              <a:rPr lang="en-US" smtClean="0"/>
              <a:pPr/>
              <a:t>30</a:t>
            </a:fld>
            <a:endParaRPr lang="en-US" dirty="0"/>
          </a:p>
        </p:txBody>
      </p:sp>
      <p:pic>
        <p:nvPicPr>
          <p:cNvPr id="8" name="Picture 7">
            <a:extLst>
              <a:ext uri="{FF2B5EF4-FFF2-40B4-BE49-F238E27FC236}">
                <a16:creationId xmlns:a16="http://schemas.microsoft.com/office/drawing/2014/main" id="{71F3DDB2-7C70-4ED4-97FB-5B4E28B3EED8}"/>
              </a:ext>
            </a:extLst>
          </p:cNvPr>
          <p:cNvPicPr>
            <a:picLocks noChangeAspect="1"/>
          </p:cNvPicPr>
          <p:nvPr/>
        </p:nvPicPr>
        <p:blipFill>
          <a:blip r:embed="rId2"/>
          <a:stretch>
            <a:fillRect/>
          </a:stretch>
        </p:blipFill>
        <p:spPr>
          <a:xfrm>
            <a:off x="2033080" y="1877438"/>
            <a:ext cx="9320719" cy="4478912"/>
          </a:xfrm>
          <a:prstGeom prst="rect">
            <a:avLst/>
          </a:prstGeom>
        </p:spPr>
      </p:pic>
    </p:spTree>
    <p:extLst>
      <p:ext uri="{BB962C8B-B14F-4D97-AF65-F5344CB8AC3E}">
        <p14:creationId xmlns:p14="http://schemas.microsoft.com/office/powerpoint/2010/main" val="238515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D77A-0DA7-43C8-AC57-7320386A7FC8}"/>
              </a:ext>
            </a:extLst>
          </p:cNvPr>
          <p:cNvSpPr>
            <a:spLocks noGrp="1"/>
          </p:cNvSpPr>
          <p:nvPr>
            <p:ph type="title"/>
          </p:nvPr>
        </p:nvSpPr>
        <p:spPr/>
        <p:txBody>
          <a:bodyPr>
            <a:noAutofit/>
          </a:bodyPr>
          <a:lstStyle/>
          <a:p>
            <a:r>
              <a:rPr lang="en-US" sz="4000" dirty="0"/>
              <a:t>Steps in VBMS-A to Prevent an Overpayment</a:t>
            </a:r>
          </a:p>
        </p:txBody>
      </p:sp>
      <p:sp>
        <p:nvSpPr>
          <p:cNvPr id="3" name="Content Placeholder 2">
            <a:extLst>
              <a:ext uri="{FF2B5EF4-FFF2-40B4-BE49-F238E27FC236}">
                <a16:creationId xmlns:a16="http://schemas.microsoft.com/office/drawing/2014/main" id="{273336F6-0248-4A43-92B3-4EC0082A8CB7}"/>
              </a:ext>
            </a:extLst>
          </p:cNvPr>
          <p:cNvSpPr>
            <a:spLocks noGrp="1"/>
          </p:cNvSpPr>
          <p:nvPr>
            <p:ph idx="1"/>
          </p:nvPr>
        </p:nvSpPr>
        <p:spPr/>
        <p:txBody>
          <a:bodyPr/>
          <a:lstStyle/>
          <a:p>
            <a:pPr>
              <a:buClr>
                <a:srgbClr val="C00000"/>
              </a:buClr>
              <a:buFont typeface="Wingdings" panose="05000000000000000000" pitchFamily="2" charset="2"/>
              <a:buChar char="v"/>
            </a:pPr>
            <a:r>
              <a:rPr lang="en-US" dirty="0"/>
              <a:t>M21-1 III.vi.2.B.3.e – </a:t>
            </a:r>
            <a:r>
              <a:rPr lang="en-US" i="1" dirty="0"/>
              <a:t>Eliminating an Overpayment Resulting From Correction of an Administrative Error</a:t>
            </a:r>
            <a:r>
              <a:rPr lang="en-US" dirty="0"/>
              <a:t> provides instructions on how to modify VBMS-A to prevent an overpayment from being created</a:t>
            </a:r>
          </a:p>
        </p:txBody>
      </p:sp>
      <p:sp>
        <p:nvSpPr>
          <p:cNvPr id="4" name="Date Placeholder 3">
            <a:extLst>
              <a:ext uri="{FF2B5EF4-FFF2-40B4-BE49-F238E27FC236}">
                <a16:creationId xmlns:a16="http://schemas.microsoft.com/office/drawing/2014/main" id="{FD493F39-5F96-490D-8478-D35D2C002F3F}"/>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CA7789E8-1CB9-4C65-8667-A9EBBD99299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5CCC2E2F-FD3B-468D-8BD5-4B0E53B634E9}"/>
              </a:ext>
            </a:extLst>
          </p:cNvPr>
          <p:cNvSpPr>
            <a:spLocks noGrp="1"/>
          </p:cNvSpPr>
          <p:nvPr>
            <p:ph type="sldNum" sz="quarter" idx="12"/>
          </p:nvPr>
        </p:nvSpPr>
        <p:spPr/>
        <p:txBody>
          <a:bodyPr/>
          <a:lstStyle/>
          <a:p>
            <a:fld id="{AF430988-647E-4517-B70E-776822506EBB}" type="slidenum">
              <a:rPr lang="en-US" smtClean="0"/>
              <a:pPr/>
              <a:t>31</a:t>
            </a:fld>
            <a:endParaRPr lang="en-US" dirty="0"/>
          </a:p>
        </p:txBody>
      </p:sp>
      <p:pic>
        <p:nvPicPr>
          <p:cNvPr id="7" name="Picture 6">
            <a:extLst>
              <a:ext uri="{FF2B5EF4-FFF2-40B4-BE49-F238E27FC236}">
                <a16:creationId xmlns:a16="http://schemas.microsoft.com/office/drawing/2014/main" id="{C0C99940-6D80-43A4-A9E2-BC72D8B47D24}"/>
              </a:ext>
            </a:extLst>
          </p:cNvPr>
          <p:cNvPicPr>
            <a:picLocks noChangeAspect="1"/>
          </p:cNvPicPr>
          <p:nvPr/>
        </p:nvPicPr>
        <p:blipFill>
          <a:blip r:embed="rId2"/>
          <a:stretch>
            <a:fillRect/>
          </a:stretch>
        </p:blipFill>
        <p:spPr>
          <a:xfrm>
            <a:off x="247136" y="3212757"/>
            <a:ext cx="11697729" cy="3131215"/>
          </a:xfrm>
          <a:prstGeom prst="rect">
            <a:avLst/>
          </a:prstGeom>
        </p:spPr>
      </p:pic>
    </p:spTree>
    <p:extLst>
      <p:ext uri="{BB962C8B-B14F-4D97-AF65-F5344CB8AC3E}">
        <p14:creationId xmlns:p14="http://schemas.microsoft.com/office/powerpoint/2010/main" val="1322551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02F3-569F-45F6-8E11-4903A6D57B51}"/>
              </a:ext>
            </a:extLst>
          </p:cNvPr>
          <p:cNvSpPr>
            <a:spLocks noGrp="1"/>
          </p:cNvSpPr>
          <p:nvPr>
            <p:ph type="title"/>
          </p:nvPr>
        </p:nvSpPr>
        <p:spPr/>
        <p:txBody>
          <a:bodyPr>
            <a:noAutofit/>
          </a:bodyPr>
          <a:lstStyle/>
          <a:p>
            <a:r>
              <a:rPr lang="en-US" sz="4200" dirty="0"/>
              <a:t>Steps To Prevent an Overpayment (Cont’d)</a:t>
            </a:r>
          </a:p>
        </p:txBody>
      </p:sp>
      <p:sp>
        <p:nvSpPr>
          <p:cNvPr id="4" name="Date Placeholder 3">
            <a:extLst>
              <a:ext uri="{FF2B5EF4-FFF2-40B4-BE49-F238E27FC236}">
                <a16:creationId xmlns:a16="http://schemas.microsoft.com/office/drawing/2014/main" id="{58865345-48AA-4291-A685-37FF4CBE128B}"/>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6394C058-47D3-4B18-AAA3-60147D5CA1D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ECE157BE-822C-4148-86A7-FF6234596FA9}"/>
              </a:ext>
            </a:extLst>
          </p:cNvPr>
          <p:cNvSpPr>
            <a:spLocks noGrp="1"/>
          </p:cNvSpPr>
          <p:nvPr>
            <p:ph type="sldNum" sz="quarter" idx="12"/>
          </p:nvPr>
        </p:nvSpPr>
        <p:spPr/>
        <p:txBody>
          <a:bodyPr/>
          <a:lstStyle/>
          <a:p>
            <a:fld id="{AF430988-647E-4517-B70E-776822506EBB}" type="slidenum">
              <a:rPr lang="en-US" smtClean="0"/>
              <a:pPr/>
              <a:t>32</a:t>
            </a:fld>
            <a:endParaRPr lang="en-US" dirty="0"/>
          </a:p>
        </p:txBody>
      </p:sp>
      <p:pic>
        <p:nvPicPr>
          <p:cNvPr id="7" name="Picture 6">
            <a:extLst>
              <a:ext uri="{FF2B5EF4-FFF2-40B4-BE49-F238E27FC236}">
                <a16:creationId xmlns:a16="http://schemas.microsoft.com/office/drawing/2014/main" id="{B7204160-37B0-4EAF-9788-F6B661B9FD43}"/>
              </a:ext>
            </a:extLst>
          </p:cNvPr>
          <p:cNvPicPr>
            <a:picLocks noChangeAspect="1"/>
          </p:cNvPicPr>
          <p:nvPr/>
        </p:nvPicPr>
        <p:blipFill>
          <a:blip r:embed="rId2"/>
          <a:stretch>
            <a:fillRect/>
          </a:stretch>
        </p:blipFill>
        <p:spPr>
          <a:xfrm>
            <a:off x="205946" y="1837038"/>
            <a:ext cx="11829535" cy="4519312"/>
          </a:xfrm>
          <a:prstGeom prst="rect">
            <a:avLst/>
          </a:prstGeom>
        </p:spPr>
      </p:pic>
    </p:spTree>
    <p:extLst>
      <p:ext uri="{BB962C8B-B14F-4D97-AF65-F5344CB8AC3E}">
        <p14:creationId xmlns:p14="http://schemas.microsoft.com/office/powerpoint/2010/main" val="3121973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17E8-7AAA-4673-81D3-E06A730EC029}"/>
              </a:ext>
            </a:extLst>
          </p:cNvPr>
          <p:cNvSpPr>
            <a:spLocks noGrp="1"/>
          </p:cNvSpPr>
          <p:nvPr>
            <p:ph type="title"/>
          </p:nvPr>
        </p:nvSpPr>
        <p:spPr/>
        <p:txBody>
          <a:bodyPr>
            <a:normAutofit/>
          </a:bodyPr>
          <a:lstStyle/>
          <a:p>
            <a:r>
              <a:rPr lang="en-US" sz="4200" dirty="0"/>
              <a:t>Steps To Prevent an Overpayment (Cont’d)</a:t>
            </a:r>
          </a:p>
        </p:txBody>
      </p:sp>
      <p:sp>
        <p:nvSpPr>
          <p:cNvPr id="4" name="Date Placeholder 3">
            <a:extLst>
              <a:ext uri="{FF2B5EF4-FFF2-40B4-BE49-F238E27FC236}">
                <a16:creationId xmlns:a16="http://schemas.microsoft.com/office/drawing/2014/main" id="{11757C7A-07C5-416A-8998-5B6A6DBC3205}"/>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3CE185A2-3139-4668-9E0C-7A7C676F54AC}"/>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3C37A274-0F6D-452D-AC41-4264E496F8A8}"/>
              </a:ext>
            </a:extLst>
          </p:cNvPr>
          <p:cNvSpPr>
            <a:spLocks noGrp="1"/>
          </p:cNvSpPr>
          <p:nvPr>
            <p:ph type="sldNum" sz="quarter" idx="12"/>
          </p:nvPr>
        </p:nvSpPr>
        <p:spPr/>
        <p:txBody>
          <a:bodyPr/>
          <a:lstStyle/>
          <a:p>
            <a:fld id="{AF430988-647E-4517-B70E-776822506EBB}" type="slidenum">
              <a:rPr lang="en-US" smtClean="0"/>
              <a:pPr/>
              <a:t>33</a:t>
            </a:fld>
            <a:endParaRPr lang="en-US" dirty="0"/>
          </a:p>
        </p:txBody>
      </p:sp>
      <p:pic>
        <p:nvPicPr>
          <p:cNvPr id="8" name="Picture 7">
            <a:extLst>
              <a:ext uri="{FF2B5EF4-FFF2-40B4-BE49-F238E27FC236}">
                <a16:creationId xmlns:a16="http://schemas.microsoft.com/office/drawing/2014/main" id="{F2D7F6BE-03DA-469C-897A-0746330AB49B}"/>
              </a:ext>
            </a:extLst>
          </p:cNvPr>
          <p:cNvPicPr>
            <a:picLocks noChangeAspect="1"/>
          </p:cNvPicPr>
          <p:nvPr/>
        </p:nvPicPr>
        <p:blipFill>
          <a:blip r:embed="rId2"/>
          <a:stretch>
            <a:fillRect/>
          </a:stretch>
        </p:blipFill>
        <p:spPr>
          <a:xfrm>
            <a:off x="263611" y="1861751"/>
            <a:ext cx="11615352" cy="4494598"/>
          </a:xfrm>
          <a:prstGeom prst="rect">
            <a:avLst/>
          </a:prstGeom>
        </p:spPr>
      </p:pic>
    </p:spTree>
    <p:extLst>
      <p:ext uri="{BB962C8B-B14F-4D97-AF65-F5344CB8AC3E}">
        <p14:creationId xmlns:p14="http://schemas.microsoft.com/office/powerpoint/2010/main" val="285015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931C-9F37-413B-B4E9-E51D0FF566C8}"/>
              </a:ext>
            </a:extLst>
          </p:cNvPr>
          <p:cNvSpPr>
            <a:spLocks noGrp="1"/>
          </p:cNvSpPr>
          <p:nvPr>
            <p:ph type="title"/>
          </p:nvPr>
        </p:nvSpPr>
        <p:spPr/>
        <p:txBody>
          <a:bodyPr>
            <a:normAutofit fontScale="90000"/>
          </a:bodyPr>
          <a:lstStyle/>
          <a:p>
            <a:r>
              <a:rPr lang="en-US" dirty="0"/>
              <a:t>Reminder for Reductions to Running Awards</a:t>
            </a:r>
          </a:p>
        </p:txBody>
      </p:sp>
      <p:sp>
        <p:nvSpPr>
          <p:cNvPr id="3" name="Content Placeholder 2">
            <a:extLst>
              <a:ext uri="{FF2B5EF4-FFF2-40B4-BE49-F238E27FC236}">
                <a16:creationId xmlns:a16="http://schemas.microsoft.com/office/drawing/2014/main" id="{6C73865A-8511-4C2E-869C-73C793A51CD5}"/>
              </a:ext>
            </a:extLst>
          </p:cNvPr>
          <p:cNvSpPr>
            <a:spLocks noGrp="1"/>
          </p:cNvSpPr>
          <p:nvPr>
            <p:ph idx="1"/>
          </p:nvPr>
        </p:nvSpPr>
        <p:spPr/>
        <p:txBody>
          <a:bodyPr/>
          <a:lstStyle/>
          <a:p>
            <a:r>
              <a:rPr lang="en-US" dirty="0"/>
              <a:t>If a CUE decision results in a reduction in the running award, the beneficiary must continue to receive his/ her current rate of payment until the first day of the month following a 60-day period that begins the date of the notice of the final rating decision</a:t>
            </a:r>
          </a:p>
          <a:p>
            <a:pPr marL="0" indent="0">
              <a:buNone/>
            </a:pPr>
            <a:endParaRPr lang="en-US" sz="800" dirty="0"/>
          </a:p>
          <a:p>
            <a:pPr lvl="1">
              <a:buClr>
                <a:srgbClr val="C00000"/>
              </a:buClr>
              <a:buFont typeface="Wingdings" panose="05000000000000000000" pitchFamily="2" charset="2"/>
              <a:buChar char="v"/>
            </a:pPr>
            <a:r>
              <a:rPr lang="en-US" dirty="0"/>
              <a:t>38 CFR 3.105(e)</a:t>
            </a:r>
          </a:p>
          <a:p>
            <a:pPr marL="457200" lvl="1" indent="0">
              <a:buNone/>
            </a:pPr>
            <a:endParaRPr lang="en-US" sz="100" dirty="0"/>
          </a:p>
          <a:p>
            <a:pPr lvl="1">
              <a:buClr>
                <a:srgbClr val="C00000"/>
              </a:buClr>
              <a:buFont typeface="Wingdings" panose="05000000000000000000" pitchFamily="2" charset="2"/>
              <a:buChar char="v"/>
            </a:pPr>
            <a:r>
              <a:rPr lang="pt-BR" dirty="0"/>
              <a:t>M21-1 IV.ii.3.A.2.a</a:t>
            </a:r>
            <a:endParaRPr lang="en-US" dirty="0"/>
          </a:p>
        </p:txBody>
      </p:sp>
      <p:sp>
        <p:nvSpPr>
          <p:cNvPr id="4" name="Date Placeholder 3">
            <a:extLst>
              <a:ext uri="{FF2B5EF4-FFF2-40B4-BE49-F238E27FC236}">
                <a16:creationId xmlns:a16="http://schemas.microsoft.com/office/drawing/2014/main" id="{2AB24777-D562-4437-B03D-EE15E23E122F}"/>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EB2C0C9-A142-4244-AF05-1B29B189B04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6CC7E5AE-9F9F-45A9-A03B-242DF071B1D5}"/>
              </a:ext>
            </a:extLst>
          </p:cNvPr>
          <p:cNvSpPr>
            <a:spLocks noGrp="1"/>
          </p:cNvSpPr>
          <p:nvPr>
            <p:ph type="sldNum" sz="quarter" idx="12"/>
          </p:nvPr>
        </p:nvSpPr>
        <p:spPr/>
        <p:txBody>
          <a:bodyPr/>
          <a:lstStyle/>
          <a:p>
            <a:fld id="{AF430988-647E-4517-B70E-776822506EBB}" type="slidenum">
              <a:rPr lang="en-US" smtClean="0"/>
              <a:pPr/>
              <a:t>34</a:t>
            </a:fld>
            <a:endParaRPr lang="en-US" dirty="0"/>
          </a:p>
        </p:txBody>
      </p:sp>
    </p:spTree>
    <p:extLst>
      <p:ext uri="{BB962C8B-B14F-4D97-AF65-F5344CB8AC3E}">
        <p14:creationId xmlns:p14="http://schemas.microsoft.com/office/powerpoint/2010/main" val="3192954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CF62-8826-45A4-95C5-D44C15ADB812}"/>
              </a:ext>
            </a:extLst>
          </p:cNvPr>
          <p:cNvSpPr>
            <a:spLocks noGrp="1"/>
          </p:cNvSpPr>
          <p:nvPr>
            <p:ph type="title"/>
          </p:nvPr>
        </p:nvSpPr>
        <p:spPr/>
        <p:txBody>
          <a:bodyPr/>
          <a:lstStyle/>
          <a:p>
            <a:r>
              <a:rPr lang="en-US" dirty="0"/>
              <a:t>Reductions To Running Awards (Cont’d)</a:t>
            </a:r>
          </a:p>
        </p:txBody>
      </p:sp>
      <p:sp>
        <p:nvSpPr>
          <p:cNvPr id="3" name="Content Placeholder 2">
            <a:extLst>
              <a:ext uri="{FF2B5EF4-FFF2-40B4-BE49-F238E27FC236}">
                <a16:creationId xmlns:a16="http://schemas.microsoft.com/office/drawing/2014/main" id="{47F83F06-1A05-4C99-B22D-B46E20EBC351}"/>
              </a:ext>
            </a:extLst>
          </p:cNvPr>
          <p:cNvSpPr>
            <a:spLocks noGrp="1"/>
          </p:cNvSpPr>
          <p:nvPr>
            <p:ph idx="1"/>
          </p:nvPr>
        </p:nvSpPr>
        <p:spPr>
          <a:xfrm>
            <a:off x="247135" y="1972940"/>
            <a:ext cx="11675075" cy="4371032"/>
          </a:xfrm>
        </p:spPr>
        <p:txBody>
          <a:bodyPr>
            <a:normAutofit/>
          </a:bodyPr>
          <a:lstStyle/>
          <a:p>
            <a:pPr>
              <a:buFont typeface="Wingdings" panose="05000000000000000000" pitchFamily="2" charset="2"/>
              <a:buChar char="Ø"/>
            </a:pPr>
            <a:r>
              <a:rPr lang="en-US" sz="2400" dirty="0"/>
              <a:t>Example:  A Veteran is evaluated at the 70% rate effective 1/6/2020, with a payment effective date of 2/1/2020.  A CUE is discovered and Due Process issued.  Rating Decision dated 5/29/2020 finalizes the CUE decision, and the Veteran’s combined rating is corrected to reflect 50% effective 1/6/2020.  Action is being taken on 6/3/2020 to promulgate the Rating.  The award must be adjusted (Add to Gross Rate used) to continue paying at the 70% rate from 2/1/2020 to 9/1/2020.</a:t>
            </a:r>
          </a:p>
        </p:txBody>
      </p:sp>
      <p:sp>
        <p:nvSpPr>
          <p:cNvPr id="4" name="Date Placeholder 3">
            <a:extLst>
              <a:ext uri="{FF2B5EF4-FFF2-40B4-BE49-F238E27FC236}">
                <a16:creationId xmlns:a16="http://schemas.microsoft.com/office/drawing/2014/main" id="{99851D11-3C4F-4AB6-831A-F7215808B04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8E8528EA-0E30-4889-8DFB-00B7A14BDE9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8A84CF6-5893-4794-A4E0-A17FB164BC83}"/>
              </a:ext>
            </a:extLst>
          </p:cNvPr>
          <p:cNvSpPr>
            <a:spLocks noGrp="1"/>
          </p:cNvSpPr>
          <p:nvPr>
            <p:ph type="sldNum" sz="quarter" idx="12"/>
          </p:nvPr>
        </p:nvSpPr>
        <p:spPr/>
        <p:txBody>
          <a:bodyPr/>
          <a:lstStyle/>
          <a:p>
            <a:fld id="{AF430988-647E-4517-B70E-776822506EBB}" type="slidenum">
              <a:rPr lang="en-US" smtClean="0"/>
              <a:pPr/>
              <a:t>35</a:t>
            </a:fld>
            <a:endParaRPr lang="en-US" dirty="0"/>
          </a:p>
        </p:txBody>
      </p:sp>
      <p:pic>
        <p:nvPicPr>
          <p:cNvPr id="7" name="Picture 6">
            <a:extLst>
              <a:ext uri="{FF2B5EF4-FFF2-40B4-BE49-F238E27FC236}">
                <a16:creationId xmlns:a16="http://schemas.microsoft.com/office/drawing/2014/main" id="{F8AB11D1-D81A-49C4-99FC-D5A15DD61818}"/>
              </a:ext>
            </a:extLst>
          </p:cNvPr>
          <p:cNvPicPr>
            <a:picLocks noChangeAspect="1"/>
          </p:cNvPicPr>
          <p:nvPr/>
        </p:nvPicPr>
        <p:blipFill>
          <a:blip r:embed="rId2"/>
          <a:stretch>
            <a:fillRect/>
          </a:stretch>
        </p:blipFill>
        <p:spPr>
          <a:xfrm>
            <a:off x="159585" y="4095345"/>
            <a:ext cx="11675075" cy="2159540"/>
          </a:xfrm>
          <a:prstGeom prst="rect">
            <a:avLst/>
          </a:prstGeom>
          <a:ln w="12700">
            <a:solidFill>
              <a:schemeClr val="accent1"/>
            </a:solidFill>
          </a:ln>
        </p:spPr>
      </p:pic>
    </p:spTree>
    <p:extLst>
      <p:ext uri="{BB962C8B-B14F-4D97-AF65-F5344CB8AC3E}">
        <p14:creationId xmlns:p14="http://schemas.microsoft.com/office/powerpoint/2010/main" val="281441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B3FF-FA68-4823-A5A2-A29DA36224D4}"/>
              </a:ext>
            </a:extLst>
          </p:cNvPr>
          <p:cNvSpPr>
            <a:spLocks noGrp="1"/>
          </p:cNvSpPr>
          <p:nvPr>
            <p:ph type="title"/>
          </p:nvPr>
        </p:nvSpPr>
        <p:spPr/>
        <p:txBody>
          <a:bodyPr>
            <a:normAutofit fontScale="90000"/>
          </a:bodyPr>
          <a:lstStyle/>
          <a:p>
            <a:r>
              <a:rPr lang="en-US" dirty="0"/>
              <a:t>Steps in VBMS-A to Prevent an Overpayment</a:t>
            </a:r>
            <a:br>
              <a:rPr lang="en-US" dirty="0"/>
            </a:br>
            <a:r>
              <a:rPr lang="en-US" dirty="0"/>
              <a:t>During Periods of Non-Entitlement</a:t>
            </a:r>
          </a:p>
        </p:txBody>
      </p:sp>
      <p:sp>
        <p:nvSpPr>
          <p:cNvPr id="3" name="Content Placeholder 2">
            <a:extLst>
              <a:ext uri="{FF2B5EF4-FFF2-40B4-BE49-F238E27FC236}">
                <a16:creationId xmlns:a16="http://schemas.microsoft.com/office/drawing/2014/main" id="{4E904E4B-6C60-4F48-BEBC-E75617927A53}"/>
              </a:ext>
            </a:extLst>
          </p:cNvPr>
          <p:cNvSpPr>
            <a:spLocks noGrp="1"/>
          </p:cNvSpPr>
          <p:nvPr>
            <p:ph idx="1"/>
          </p:nvPr>
        </p:nvSpPr>
        <p:spPr/>
        <p:txBody>
          <a:bodyPr>
            <a:normAutofit lnSpcReduction="10000"/>
          </a:bodyPr>
          <a:lstStyle/>
          <a:p>
            <a:r>
              <a:rPr lang="en-US" dirty="0"/>
              <a:t>Some CUE Rating Decisions result in eliminating periods of entitlement fully,  for these cases the ‘Add to Gross Rate’ feature cannot be used to prevent an overpayment benefits because VBMS-A will not allow new award payment lines during periods of non-entitlement to benefits</a:t>
            </a:r>
          </a:p>
          <a:p>
            <a:pPr marL="0" indent="0">
              <a:buNone/>
            </a:pPr>
            <a:endParaRPr lang="en-US" sz="800" dirty="0"/>
          </a:p>
          <a:p>
            <a:pPr lvl="1"/>
            <a:r>
              <a:rPr lang="en-US" dirty="0"/>
              <a:t>Example:  A Veteran’s original claim for PTSD was granted at 50% effective 9/23/2016, with a payment effective date of 10/1/2016.  A CUE is discovered in the effective date of the grant.  Due process is issued proposing to correct the effective date from 9/23/2016 to 10/6/2017.</a:t>
            </a:r>
          </a:p>
          <a:p>
            <a:pPr marL="457200" lvl="1" indent="0">
              <a:buNone/>
            </a:pPr>
            <a:endParaRPr lang="en-US" sz="800" dirty="0"/>
          </a:p>
          <a:p>
            <a:pPr lvl="2"/>
            <a:r>
              <a:rPr lang="en-US" dirty="0"/>
              <a:t>When the final CUE decision is made, the ‘Add to Gross Rate’ feature cannot be used to force VBMS-A to pay at the 50% rate for the period of 10/1/2016 to 11/1/2017 because VBMS-A will not generate any award payment lines prior to 11/1/2017 since entitlement to benefits is not established until 11/1/2017.</a:t>
            </a:r>
          </a:p>
        </p:txBody>
      </p:sp>
      <p:sp>
        <p:nvSpPr>
          <p:cNvPr id="4" name="Date Placeholder 3">
            <a:extLst>
              <a:ext uri="{FF2B5EF4-FFF2-40B4-BE49-F238E27FC236}">
                <a16:creationId xmlns:a16="http://schemas.microsoft.com/office/drawing/2014/main" id="{6B5008D7-5468-456C-8327-1191B16ED07A}"/>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126AD205-FC63-48A4-B64C-C43C8E5AC58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EAC2A5E-00C8-4696-B3F0-A642AEB4E0A6}"/>
              </a:ext>
            </a:extLst>
          </p:cNvPr>
          <p:cNvSpPr>
            <a:spLocks noGrp="1"/>
          </p:cNvSpPr>
          <p:nvPr>
            <p:ph type="sldNum" sz="quarter" idx="12"/>
          </p:nvPr>
        </p:nvSpPr>
        <p:spPr/>
        <p:txBody>
          <a:bodyPr/>
          <a:lstStyle/>
          <a:p>
            <a:fld id="{AF430988-647E-4517-B70E-776822506EBB}" type="slidenum">
              <a:rPr lang="en-US" smtClean="0"/>
              <a:pPr/>
              <a:t>36</a:t>
            </a:fld>
            <a:endParaRPr lang="en-US" dirty="0"/>
          </a:p>
        </p:txBody>
      </p:sp>
    </p:spTree>
    <p:extLst>
      <p:ext uri="{BB962C8B-B14F-4D97-AF65-F5344CB8AC3E}">
        <p14:creationId xmlns:p14="http://schemas.microsoft.com/office/powerpoint/2010/main" val="359348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FC61-95AD-4EFF-9F22-33038BC3FD9C}"/>
              </a:ext>
            </a:extLst>
          </p:cNvPr>
          <p:cNvSpPr>
            <a:spLocks noGrp="1"/>
          </p:cNvSpPr>
          <p:nvPr>
            <p:ph type="title"/>
          </p:nvPr>
        </p:nvSpPr>
        <p:spPr/>
        <p:txBody>
          <a:bodyPr>
            <a:normAutofit fontScale="90000"/>
          </a:bodyPr>
          <a:lstStyle/>
          <a:p>
            <a:r>
              <a:rPr lang="en-US" dirty="0"/>
              <a:t>Steps To Prevent an Overpayment </a:t>
            </a:r>
            <a:br>
              <a:rPr lang="en-US" dirty="0"/>
            </a:br>
            <a:r>
              <a:rPr lang="en-US" dirty="0"/>
              <a:t>During Periods of Non-Entitlement (Cont’d)</a:t>
            </a:r>
          </a:p>
        </p:txBody>
      </p:sp>
      <p:sp>
        <p:nvSpPr>
          <p:cNvPr id="3" name="Content Placeholder 2">
            <a:extLst>
              <a:ext uri="{FF2B5EF4-FFF2-40B4-BE49-F238E27FC236}">
                <a16:creationId xmlns:a16="http://schemas.microsoft.com/office/drawing/2014/main" id="{C6F0E2BE-4CCC-4BCC-88CC-9483ABB6C722}"/>
              </a:ext>
            </a:extLst>
          </p:cNvPr>
          <p:cNvSpPr>
            <a:spLocks noGrp="1"/>
          </p:cNvSpPr>
          <p:nvPr>
            <p:ph idx="1"/>
          </p:nvPr>
        </p:nvSpPr>
        <p:spPr/>
        <p:txBody>
          <a:bodyPr>
            <a:normAutofit lnSpcReduction="10000"/>
          </a:bodyPr>
          <a:lstStyle/>
          <a:p>
            <a:r>
              <a:rPr lang="en-US" dirty="0"/>
              <a:t>The Priors screen in VBMS-A must be used to prevent the overpayment during past periods of non-entitlement</a:t>
            </a:r>
          </a:p>
          <a:p>
            <a:pPr marL="0" indent="0">
              <a:buNone/>
            </a:pPr>
            <a:endParaRPr lang="en-US" dirty="0"/>
          </a:p>
          <a:p>
            <a:pPr marL="0" indent="0">
              <a:buNone/>
            </a:pPr>
            <a:endParaRPr lang="en-US" dirty="0"/>
          </a:p>
          <a:p>
            <a:pPr marL="0" indent="0">
              <a:buNone/>
            </a:pPr>
            <a:endParaRPr lang="en-US" dirty="0"/>
          </a:p>
          <a:p>
            <a:r>
              <a:rPr lang="en-US" dirty="0"/>
              <a:t>Priors screen functionality allows users to</a:t>
            </a:r>
          </a:p>
          <a:p>
            <a:pPr marL="0" indent="0">
              <a:buNone/>
            </a:pPr>
            <a:endParaRPr lang="en-US" sz="100" dirty="0"/>
          </a:p>
          <a:p>
            <a:pPr lvl="1"/>
            <a:r>
              <a:rPr lang="en-US" dirty="0"/>
              <a:t>Add award lines prior to the first converted award line</a:t>
            </a:r>
          </a:p>
          <a:p>
            <a:pPr lvl="1"/>
            <a:r>
              <a:rPr lang="en-US" dirty="0"/>
              <a:t>Override prior converted award lines or prior award lines established by normal Awards processing</a:t>
            </a:r>
          </a:p>
          <a:p>
            <a:pPr lvl="1"/>
            <a:r>
              <a:rPr lang="en-US" dirty="0"/>
              <a:t>Adjust the Veteran’s record to reflect when an out-of-system payment was made</a:t>
            </a:r>
          </a:p>
        </p:txBody>
      </p:sp>
      <p:sp>
        <p:nvSpPr>
          <p:cNvPr id="4" name="Date Placeholder 3">
            <a:extLst>
              <a:ext uri="{FF2B5EF4-FFF2-40B4-BE49-F238E27FC236}">
                <a16:creationId xmlns:a16="http://schemas.microsoft.com/office/drawing/2014/main" id="{5760691C-1BAB-4CE9-BB5C-C3416C180033}"/>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65C8764A-180E-4B1C-91D6-A8843207750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7133E4B-1517-4725-95ED-DF36D36608AE}"/>
              </a:ext>
            </a:extLst>
          </p:cNvPr>
          <p:cNvSpPr>
            <a:spLocks noGrp="1"/>
          </p:cNvSpPr>
          <p:nvPr>
            <p:ph type="sldNum" sz="quarter" idx="12"/>
          </p:nvPr>
        </p:nvSpPr>
        <p:spPr/>
        <p:txBody>
          <a:bodyPr/>
          <a:lstStyle/>
          <a:p>
            <a:fld id="{AF430988-647E-4517-B70E-776822506EBB}" type="slidenum">
              <a:rPr lang="en-US" smtClean="0"/>
              <a:pPr/>
              <a:t>37</a:t>
            </a:fld>
            <a:endParaRPr lang="en-US" dirty="0"/>
          </a:p>
        </p:txBody>
      </p:sp>
      <p:pic>
        <p:nvPicPr>
          <p:cNvPr id="8" name="Picture 7">
            <a:extLst>
              <a:ext uri="{FF2B5EF4-FFF2-40B4-BE49-F238E27FC236}">
                <a16:creationId xmlns:a16="http://schemas.microsoft.com/office/drawing/2014/main" id="{37A01971-75EA-4B07-80F2-9D39D5AD65D2}"/>
              </a:ext>
            </a:extLst>
          </p:cNvPr>
          <p:cNvPicPr>
            <a:picLocks noChangeAspect="1"/>
          </p:cNvPicPr>
          <p:nvPr/>
        </p:nvPicPr>
        <p:blipFill>
          <a:blip r:embed="rId2"/>
          <a:stretch>
            <a:fillRect/>
          </a:stretch>
        </p:blipFill>
        <p:spPr>
          <a:xfrm>
            <a:off x="247135" y="2809103"/>
            <a:ext cx="11697730" cy="1268627"/>
          </a:xfrm>
          <a:prstGeom prst="rect">
            <a:avLst/>
          </a:prstGeom>
        </p:spPr>
      </p:pic>
    </p:spTree>
    <p:extLst>
      <p:ext uri="{BB962C8B-B14F-4D97-AF65-F5344CB8AC3E}">
        <p14:creationId xmlns:p14="http://schemas.microsoft.com/office/powerpoint/2010/main" val="2093487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5FB8-116B-4F72-A95A-6473A93CB028}"/>
              </a:ext>
            </a:extLst>
          </p:cNvPr>
          <p:cNvSpPr>
            <a:spLocks noGrp="1"/>
          </p:cNvSpPr>
          <p:nvPr>
            <p:ph type="title"/>
          </p:nvPr>
        </p:nvSpPr>
        <p:spPr/>
        <p:txBody>
          <a:bodyPr>
            <a:normAutofit fontScale="90000"/>
          </a:bodyPr>
          <a:lstStyle/>
          <a:p>
            <a:r>
              <a:rPr lang="en-US" dirty="0"/>
              <a:t>Steps To Prevent an Overpayment </a:t>
            </a:r>
            <a:br>
              <a:rPr lang="en-US" dirty="0"/>
            </a:br>
            <a:r>
              <a:rPr lang="en-US" dirty="0"/>
              <a:t>During Periods of Non-Entitlement (Cont’d)</a:t>
            </a:r>
          </a:p>
        </p:txBody>
      </p:sp>
      <p:sp>
        <p:nvSpPr>
          <p:cNvPr id="3" name="Content Placeholder 2">
            <a:extLst>
              <a:ext uri="{FF2B5EF4-FFF2-40B4-BE49-F238E27FC236}">
                <a16:creationId xmlns:a16="http://schemas.microsoft.com/office/drawing/2014/main" id="{2B3FAA36-BE27-4BF2-BBD8-23EDE4F0A457}"/>
              </a:ext>
            </a:extLst>
          </p:cNvPr>
          <p:cNvSpPr>
            <a:spLocks noGrp="1"/>
          </p:cNvSpPr>
          <p:nvPr>
            <p:ph idx="1"/>
          </p:nvPr>
        </p:nvSpPr>
        <p:spPr/>
        <p:txBody>
          <a:bodyPr>
            <a:normAutofit/>
          </a:bodyPr>
          <a:lstStyle/>
          <a:p>
            <a:pPr>
              <a:buFont typeface="Wingdings" panose="05000000000000000000" pitchFamily="2" charset="2"/>
              <a:buChar char="Ø"/>
            </a:pPr>
            <a:r>
              <a:rPr lang="en-US" sz="2400" dirty="0"/>
              <a:t>Example:  A Veteran’s original claim for PTSD was granted at 50% effective 9/23/2016, with a payment effective date of 10/1/2016.  A CUE was discovered, and a final Rating Decision is prepared that corrects the effective date of the PTSD grant from 9/23/2016 to 10/6/2017, with a payment effective date of 11/1/2017.</a:t>
            </a:r>
          </a:p>
        </p:txBody>
      </p:sp>
      <p:sp>
        <p:nvSpPr>
          <p:cNvPr id="4" name="Date Placeholder 3">
            <a:extLst>
              <a:ext uri="{FF2B5EF4-FFF2-40B4-BE49-F238E27FC236}">
                <a16:creationId xmlns:a16="http://schemas.microsoft.com/office/drawing/2014/main" id="{70CFD114-FF79-464A-9447-540BEBB589F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83C627B-43A2-4ED0-8319-D0419F60147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CBD78D7-126B-4406-980C-9DC7C94BA52C}"/>
              </a:ext>
            </a:extLst>
          </p:cNvPr>
          <p:cNvSpPr>
            <a:spLocks noGrp="1"/>
          </p:cNvSpPr>
          <p:nvPr>
            <p:ph type="sldNum" sz="quarter" idx="12"/>
          </p:nvPr>
        </p:nvSpPr>
        <p:spPr/>
        <p:txBody>
          <a:bodyPr/>
          <a:lstStyle/>
          <a:p>
            <a:fld id="{AF430988-647E-4517-B70E-776822506EBB}" type="slidenum">
              <a:rPr lang="en-US" smtClean="0"/>
              <a:pPr/>
              <a:t>38</a:t>
            </a:fld>
            <a:endParaRPr lang="en-US" dirty="0"/>
          </a:p>
        </p:txBody>
      </p:sp>
      <p:pic>
        <p:nvPicPr>
          <p:cNvPr id="7" name="Picture 6">
            <a:extLst>
              <a:ext uri="{FF2B5EF4-FFF2-40B4-BE49-F238E27FC236}">
                <a16:creationId xmlns:a16="http://schemas.microsoft.com/office/drawing/2014/main" id="{580DDE95-BEE3-48DA-9F23-715BAFE11A38}"/>
              </a:ext>
            </a:extLst>
          </p:cNvPr>
          <p:cNvPicPr>
            <a:picLocks noChangeAspect="1"/>
          </p:cNvPicPr>
          <p:nvPr/>
        </p:nvPicPr>
        <p:blipFill>
          <a:blip r:embed="rId2"/>
          <a:stretch>
            <a:fillRect/>
          </a:stretch>
        </p:blipFill>
        <p:spPr>
          <a:xfrm>
            <a:off x="247134" y="3344562"/>
            <a:ext cx="11675075" cy="2999409"/>
          </a:xfrm>
          <a:prstGeom prst="rect">
            <a:avLst/>
          </a:prstGeom>
        </p:spPr>
      </p:pic>
    </p:spTree>
    <p:extLst>
      <p:ext uri="{BB962C8B-B14F-4D97-AF65-F5344CB8AC3E}">
        <p14:creationId xmlns:p14="http://schemas.microsoft.com/office/powerpoint/2010/main" val="1689060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33FE-A36C-4F8D-877C-760E340D90BB}"/>
              </a:ext>
            </a:extLst>
          </p:cNvPr>
          <p:cNvSpPr>
            <a:spLocks noGrp="1"/>
          </p:cNvSpPr>
          <p:nvPr>
            <p:ph type="title"/>
          </p:nvPr>
        </p:nvSpPr>
        <p:spPr/>
        <p:txBody>
          <a:bodyPr>
            <a:normAutofit fontScale="90000"/>
          </a:bodyPr>
          <a:lstStyle/>
          <a:p>
            <a:r>
              <a:rPr lang="en-US" dirty="0"/>
              <a:t>Steps To Prevent an Overpayment </a:t>
            </a:r>
            <a:br>
              <a:rPr lang="en-US" dirty="0"/>
            </a:br>
            <a:r>
              <a:rPr lang="en-US" dirty="0"/>
              <a:t>During Periods of Non-Entitlement (Cont’d)</a:t>
            </a:r>
          </a:p>
        </p:txBody>
      </p:sp>
      <p:sp>
        <p:nvSpPr>
          <p:cNvPr id="3" name="Content Placeholder 2">
            <a:extLst>
              <a:ext uri="{FF2B5EF4-FFF2-40B4-BE49-F238E27FC236}">
                <a16:creationId xmlns:a16="http://schemas.microsoft.com/office/drawing/2014/main" id="{7D9E26AA-721F-40B0-A4F3-0CA8CC05BF66}"/>
              </a:ext>
            </a:extLst>
          </p:cNvPr>
          <p:cNvSpPr>
            <a:spLocks noGrp="1"/>
          </p:cNvSpPr>
          <p:nvPr>
            <p:ph idx="1"/>
          </p:nvPr>
        </p:nvSpPr>
        <p:spPr>
          <a:xfrm>
            <a:off x="247135" y="1972940"/>
            <a:ext cx="11763633" cy="4371032"/>
          </a:xfrm>
        </p:spPr>
        <p:txBody>
          <a:bodyPr/>
          <a:lstStyle/>
          <a:p>
            <a:r>
              <a:rPr lang="en-US" dirty="0"/>
              <a:t>Edit the 10/1/2016 and 12/1/2016 lines to change the </a:t>
            </a:r>
            <a:r>
              <a:rPr lang="en-US" i="1" dirty="0"/>
              <a:t>“Award Net”</a:t>
            </a:r>
            <a:r>
              <a:rPr lang="en-US" dirty="0"/>
              <a:t> to $0.00.  Entries must also be made in </a:t>
            </a:r>
            <a:r>
              <a:rPr lang="en-US" i="1" dirty="0"/>
              <a:t>“Dis Level”</a:t>
            </a:r>
            <a:r>
              <a:rPr lang="en-US" dirty="0"/>
              <a:t> and </a:t>
            </a:r>
            <a:r>
              <a:rPr lang="en-US" i="1" dirty="0"/>
              <a:t>“Awards Reasons Detail”</a:t>
            </a:r>
            <a:r>
              <a:rPr lang="en-US" dirty="0"/>
              <a:t> fields</a:t>
            </a:r>
          </a:p>
        </p:txBody>
      </p:sp>
      <p:sp>
        <p:nvSpPr>
          <p:cNvPr id="4" name="Date Placeholder 3">
            <a:extLst>
              <a:ext uri="{FF2B5EF4-FFF2-40B4-BE49-F238E27FC236}">
                <a16:creationId xmlns:a16="http://schemas.microsoft.com/office/drawing/2014/main" id="{B0B04415-13E8-4181-9E20-4B405F146AD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603FA9F-4FA8-4F60-BFA1-937FF281EF40}"/>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5423689-C498-4508-B7C8-0023BAF11117}"/>
              </a:ext>
            </a:extLst>
          </p:cNvPr>
          <p:cNvSpPr>
            <a:spLocks noGrp="1"/>
          </p:cNvSpPr>
          <p:nvPr>
            <p:ph type="sldNum" sz="quarter" idx="12"/>
          </p:nvPr>
        </p:nvSpPr>
        <p:spPr/>
        <p:txBody>
          <a:bodyPr/>
          <a:lstStyle/>
          <a:p>
            <a:fld id="{AF430988-647E-4517-B70E-776822506EBB}" type="slidenum">
              <a:rPr lang="en-US" smtClean="0"/>
              <a:pPr/>
              <a:t>39</a:t>
            </a:fld>
            <a:endParaRPr lang="en-US" dirty="0"/>
          </a:p>
        </p:txBody>
      </p:sp>
      <p:pic>
        <p:nvPicPr>
          <p:cNvPr id="7" name="Picture 6">
            <a:extLst>
              <a:ext uri="{FF2B5EF4-FFF2-40B4-BE49-F238E27FC236}">
                <a16:creationId xmlns:a16="http://schemas.microsoft.com/office/drawing/2014/main" id="{DD2480D1-6228-48E3-9889-47A6F300D5A1}"/>
              </a:ext>
            </a:extLst>
          </p:cNvPr>
          <p:cNvPicPr>
            <a:picLocks noChangeAspect="1"/>
          </p:cNvPicPr>
          <p:nvPr/>
        </p:nvPicPr>
        <p:blipFill>
          <a:blip r:embed="rId2"/>
          <a:stretch>
            <a:fillRect/>
          </a:stretch>
        </p:blipFill>
        <p:spPr>
          <a:xfrm>
            <a:off x="247135" y="2776150"/>
            <a:ext cx="11697730" cy="3567821"/>
          </a:xfrm>
          <a:prstGeom prst="rect">
            <a:avLst/>
          </a:prstGeom>
        </p:spPr>
      </p:pic>
    </p:spTree>
    <p:extLst>
      <p:ext uri="{BB962C8B-B14F-4D97-AF65-F5344CB8AC3E}">
        <p14:creationId xmlns:p14="http://schemas.microsoft.com/office/powerpoint/2010/main" val="21081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8E2A-5E18-43D4-948C-F5CD4B2F994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0E1148B-BC05-4EDE-8158-ACD5EF38E3B8}"/>
              </a:ext>
            </a:extLst>
          </p:cNvPr>
          <p:cNvSpPr>
            <a:spLocks noGrp="1"/>
          </p:cNvSpPr>
          <p:nvPr>
            <p:ph idx="1"/>
          </p:nvPr>
        </p:nvSpPr>
        <p:spPr/>
        <p:txBody>
          <a:bodyPr>
            <a:normAutofit fontScale="85000" lnSpcReduction="20000"/>
          </a:bodyPr>
          <a:lstStyle/>
          <a:p>
            <a:r>
              <a:rPr lang="en-US" dirty="0"/>
              <a:t>ALS – Common Site Visit Findings / Part 3 of 4-Part Series</a:t>
            </a:r>
          </a:p>
          <a:p>
            <a:r>
              <a:rPr lang="en-US" dirty="0"/>
              <a:t>Homeless &amp; Traumatic Brain Injury (TBI) Claims</a:t>
            </a:r>
          </a:p>
          <a:p>
            <a:r>
              <a:rPr lang="en-US" dirty="0"/>
              <a:t>Blue Water Navy (BWN) Quality</a:t>
            </a:r>
          </a:p>
          <a:p>
            <a:r>
              <a:rPr lang="en-US" dirty="0"/>
              <a:t>Discontinuance of Public-Use DBQs</a:t>
            </a:r>
          </a:p>
          <a:p>
            <a:r>
              <a:rPr lang="en-US" dirty="0"/>
              <a:t>Hospital Adjustments:  Rating Reminders</a:t>
            </a:r>
          </a:p>
          <a:p>
            <a:r>
              <a:rPr lang="en-US" dirty="0"/>
              <a:t>VBMS-A User Tips for Correcting CUEs</a:t>
            </a:r>
          </a:p>
          <a:p>
            <a:r>
              <a:rPr lang="en-US" dirty="0"/>
              <a:t>Centralized Printing Requirements</a:t>
            </a:r>
          </a:p>
          <a:p>
            <a:r>
              <a:rPr lang="en-US" dirty="0"/>
              <a:t>Q-Tips</a:t>
            </a:r>
          </a:p>
          <a:p>
            <a:pPr lvl="1"/>
            <a:r>
              <a:rPr lang="en-US" dirty="0"/>
              <a:t>Package Manager</a:t>
            </a:r>
          </a:p>
          <a:p>
            <a:pPr lvl="1"/>
            <a:r>
              <a:rPr lang="en-US" dirty="0"/>
              <a:t>Evaluating Finger Disabilities</a:t>
            </a:r>
          </a:p>
          <a:p>
            <a:r>
              <a:rPr lang="en-US" dirty="0"/>
              <a:t>AMA Applicable Laws/ Regulations:  Cross Referencing</a:t>
            </a:r>
          </a:p>
          <a:p>
            <a:r>
              <a:rPr lang="en-US" dirty="0"/>
              <a:t>What’s </a:t>
            </a:r>
            <a:r>
              <a:rPr lang="en-US" i="1" dirty="0"/>
              <a:t>New</a:t>
            </a:r>
            <a:r>
              <a:rPr lang="en-US" dirty="0"/>
              <a:t> in the M21-1</a:t>
            </a:r>
          </a:p>
        </p:txBody>
      </p:sp>
      <p:sp>
        <p:nvSpPr>
          <p:cNvPr id="4" name="Date Placeholder 3">
            <a:extLst>
              <a:ext uri="{FF2B5EF4-FFF2-40B4-BE49-F238E27FC236}">
                <a16:creationId xmlns:a16="http://schemas.microsoft.com/office/drawing/2014/main" id="{C7A6315E-202A-44A0-A52F-D194887B52AB}"/>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F32CB46-698C-4434-BE76-7918C9847AAD}"/>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331A503-B453-4BEC-BDCC-0B1CE965570D}"/>
              </a:ext>
            </a:extLst>
          </p:cNvPr>
          <p:cNvSpPr>
            <a:spLocks noGrp="1"/>
          </p:cNvSpPr>
          <p:nvPr>
            <p:ph type="sldNum" sz="quarter" idx="12"/>
          </p:nvPr>
        </p:nvSpPr>
        <p:spPr/>
        <p:txBody>
          <a:bodyPr/>
          <a:lstStyle/>
          <a:p>
            <a:fld id="{AF430988-647E-4517-B70E-776822506EBB}" type="slidenum">
              <a:rPr lang="en-US" smtClean="0"/>
              <a:pPr/>
              <a:t>4</a:t>
            </a:fld>
            <a:endParaRPr lang="en-US" dirty="0"/>
          </a:p>
        </p:txBody>
      </p:sp>
    </p:spTree>
    <p:extLst>
      <p:ext uri="{BB962C8B-B14F-4D97-AF65-F5344CB8AC3E}">
        <p14:creationId xmlns:p14="http://schemas.microsoft.com/office/powerpoint/2010/main" val="287249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4C4E-53AA-452A-867B-D45BDEC27768}"/>
              </a:ext>
            </a:extLst>
          </p:cNvPr>
          <p:cNvSpPr>
            <a:spLocks noGrp="1"/>
          </p:cNvSpPr>
          <p:nvPr>
            <p:ph type="title"/>
          </p:nvPr>
        </p:nvSpPr>
        <p:spPr/>
        <p:txBody>
          <a:bodyPr>
            <a:normAutofit fontScale="90000"/>
          </a:bodyPr>
          <a:lstStyle/>
          <a:p>
            <a:r>
              <a:rPr lang="en-US" dirty="0"/>
              <a:t>Steps To Prevent an Overpayment </a:t>
            </a:r>
            <a:br>
              <a:rPr lang="en-US" dirty="0"/>
            </a:br>
            <a:r>
              <a:rPr lang="en-US" dirty="0"/>
              <a:t>During Periods of Non-Entitlement (Cont’d)</a:t>
            </a:r>
          </a:p>
        </p:txBody>
      </p:sp>
      <p:sp>
        <p:nvSpPr>
          <p:cNvPr id="3" name="Content Placeholder 2">
            <a:extLst>
              <a:ext uri="{FF2B5EF4-FFF2-40B4-BE49-F238E27FC236}">
                <a16:creationId xmlns:a16="http://schemas.microsoft.com/office/drawing/2014/main" id="{1F5F924C-F7FF-47AC-AD38-9CA4A48F1316}"/>
              </a:ext>
            </a:extLst>
          </p:cNvPr>
          <p:cNvSpPr>
            <a:spLocks noGrp="1"/>
          </p:cNvSpPr>
          <p:nvPr>
            <p:ph idx="1"/>
          </p:nvPr>
        </p:nvSpPr>
        <p:spPr/>
        <p:txBody>
          <a:bodyPr/>
          <a:lstStyle/>
          <a:p>
            <a:r>
              <a:rPr lang="en-US" dirty="0"/>
              <a:t>The Priors screen now reflects that the Veteran was paid $0.00 until 11/1/2017 (the period prior to the Veteran’s entitlement to benefits)</a:t>
            </a:r>
          </a:p>
        </p:txBody>
      </p:sp>
      <p:sp>
        <p:nvSpPr>
          <p:cNvPr id="4" name="Date Placeholder 3">
            <a:extLst>
              <a:ext uri="{FF2B5EF4-FFF2-40B4-BE49-F238E27FC236}">
                <a16:creationId xmlns:a16="http://schemas.microsoft.com/office/drawing/2014/main" id="{26011C64-F27D-4BB2-8FAF-0F62E5620290}"/>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7782DA45-CF11-45F2-A0D6-99D7686968CE}"/>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742368A-1183-4994-80D4-68792CC2DE36}"/>
              </a:ext>
            </a:extLst>
          </p:cNvPr>
          <p:cNvSpPr>
            <a:spLocks noGrp="1"/>
          </p:cNvSpPr>
          <p:nvPr>
            <p:ph type="sldNum" sz="quarter" idx="12"/>
          </p:nvPr>
        </p:nvSpPr>
        <p:spPr/>
        <p:txBody>
          <a:bodyPr/>
          <a:lstStyle/>
          <a:p>
            <a:fld id="{AF430988-647E-4517-B70E-776822506EBB}" type="slidenum">
              <a:rPr lang="en-US" smtClean="0"/>
              <a:pPr/>
              <a:t>40</a:t>
            </a:fld>
            <a:endParaRPr lang="en-US" dirty="0"/>
          </a:p>
        </p:txBody>
      </p:sp>
      <p:pic>
        <p:nvPicPr>
          <p:cNvPr id="7" name="Picture 6">
            <a:extLst>
              <a:ext uri="{FF2B5EF4-FFF2-40B4-BE49-F238E27FC236}">
                <a16:creationId xmlns:a16="http://schemas.microsoft.com/office/drawing/2014/main" id="{C12EBDC9-E45E-4BC1-83D8-7559071854D4}"/>
              </a:ext>
            </a:extLst>
          </p:cNvPr>
          <p:cNvPicPr>
            <a:picLocks noChangeAspect="1"/>
          </p:cNvPicPr>
          <p:nvPr/>
        </p:nvPicPr>
        <p:blipFill>
          <a:blip r:embed="rId2"/>
          <a:stretch>
            <a:fillRect/>
          </a:stretch>
        </p:blipFill>
        <p:spPr>
          <a:xfrm>
            <a:off x="269790" y="2875005"/>
            <a:ext cx="11652420" cy="3468967"/>
          </a:xfrm>
          <a:prstGeom prst="rect">
            <a:avLst/>
          </a:prstGeom>
        </p:spPr>
      </p:pic>
    </p:spTree>
    <p:extLst>
      <p:ext uri="{BB962C8B-B14F-4D97-AF65-F5344CB8AC3E}">
        <p14:creationId xmlns:p14="http://schemas.microsoft.com/office/powerpoint/2010/main" val="4064404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1458-1EBA-45F9-A9AD-83D896D117CB}"/>
              </a:ext>
            </a:extLst>
          </p:cNvPr>
          <p:cNvSpPr>
            <a:spLocks noGrp="1"/>
          </p:cNvSpPr>
          <p:nvPr>
            <p:ph type="title"/>
          </p:nvPr>
        </p:nvSpPr>
        <p:spPr/>
        <p:txBody>
          <a:bodyPr>
            <a:normAutofit fontScale="90000"/>
          </a:bodyPr>
          <a:lstStyle/>
          <a:p>
            <a:r>
              <a:rPr lang="en-US" dirty="0"/>
              <a:t>Steps To Prevent an Overpayment </a:t>
            </a:r>
            <a:br>
              <a:rPr lang="en-US" dirty="0"/>
            </a:br>
            <a:r>
              <a:rPr lang="en-US" dirty="0"/>
              <a:t>During Periods of Non-Entitlement (Cont’d)</a:t>
            </a:r>
          </a:p>
        </p:txBody>
      </p:sp>
      <p:sp>
        <p:nvSpPr>
          <p:cNvPr id="3" name="Content Placeholder 2">
            <a:extLst>
              <a:ext uri="{FF2B5EF4-FFF2-40B4-BE49-F238E27FC236}">
                <a16:creationId xmlns:a16="http://schemas.microsoft.com/office/drawing/2014/main" id="{7B30E14B-3CAB-4B96-9C15-C5CADDF42691}"/>
              </a:ext>
            </a:extLst>
          </p:cNvPr>
          <p:cNvSpPr>
            <a:spLocks noGrp="1"/>
          </p:cNvSpPr>
          <p:nvPr>
            <p:ph idx="1"/>
          </p:nvPr>
        </p:nvSpPr>
        <p:spPr/>
        <p:txBody>
          <a:bodyPr/>
          <a:lstStyle/>
          <a:p>
            <a:r>
              <a:rPr lang="en-US" dirty="0"/>
              <a:t>VBMS-A will not recognize any award payment lines during periods of non-entitlement to benefits</a:t>
            </a:r>
          </a:p>
          <a:p>
            <a:pPr marL="0" indent="0">
              <a:buNone/>
            </a:pPr>
            <a:endParaRPr lang="en-US" sz="800" dirty="0"/>
          </a:p>
          <a:p>
            <a:pPr lvl="1"/>
            <a:r>
              <a:rPr lang="en-US" dirty="0"/>
              <a:t>If a CUE decision results in eliminating benefits completely, authorization activity cannot manipulate the award to ensure both the overpayment is prevented and the Veteran continues to receive payment until the first day following 60 days after notice of final decision</a:t>
            </a:r>
          </a:p>
          <a:p>
            <a:pPr marL="457200" lvl="1" indent="0">
              <a:buNone/>
            </a:pPr>
            <a:endParaRPr lang="en-US" sz="800" dirty="0"/>
          </a:p>
          <a:p>
            <a:pPr lvl="2"/>
            <a:r>
              <a:rPr lang="en-US" dirty="0"/>
              <a:t>Example:  A Veteran is only service connected for asthma at 30%.  A CUE is discovered and the condition is severed by Rating Decision dated 3/2/2020.  Since the Veteran has no entitlement to benefits, VBMS-A will not generate any payment lines in order to continue paying at the 30% rate until 6/1/2020.</a:t>
            </a:r>
          </a:p>
        </p:txBody>
      </p:sp>
      <p:sp>
        <p:nvSpPr>
          <p:cNvPr id="4" name="Date Placeholder 3">
            <a:extLst>
              <a:ext uri="{FF2B5EF4-FFF2-40B4-BE49-F238E27FC236}">
                <a16:creationId xmlns:a16="http://schemas.microsoft.com/office/drawing/2014/main" id="{B3123AA8-49DB-4066-A2BA-7EF23ECF0BB9}"/>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733956B4-4BF9-4B14-B161-E966F1FA157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54128DD1-40CA-4FE5-8186-EC41222E1147}"/>
              </a:ext>
            </a:extLst>
          </p:cNvPr>
          <p:cNvSpPr>
            <a:spLocks noGrp="1"/>
          </p:cNvSpPr>
          <p:nvPr>
            <p:ph type="sldNum" sz="quarter" idx="12"/>
          </p:nvPr>
        </p:nvSpPr>
        <p:spPr/>
        <p:txBody>
          <a:bodyPr/>
          <a:lstStyle/>
          <a:p>
            <a:fld id="{AF430988-647E-4517-B70E-776822506EBB}" type="slidenum">
              <a:rPr lang="en-US" smtClean="0"/>
              <a:pPr/>
              <a:t>41</a:t>
            </a:fld>
            <a:endParaRPr lang="en-US" dirty="0"/>
          </a:p>
        </p:txBody>
      </p:sp>
    </p:spTree>
    <p:extLst>
      <p:ext uri="{BB962C8B-B14F-4D97-AF65-F5344CB8AC3E}">
        <p14:creationId xmlns:p14="http://schemas.microsoft.com/office/powerpoint/2010/main" val="2167391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C9BF-7EA8-444F-BF4E-0ECD7216EAE0}"/>
              </a:ext>
            </a:extLst>
          </p:cNvPr>
          <p:cNvSpPr>
            <a:spLocks noGrp="1"/>
          </p:cNvSpPr>
          <p:nvPr>
            <p:ph type="title"/>
          </p:nvPr>
        </p:nvSpPr>
        <p:spPr/>
        <p:txBody>
          <a:bodyPr>
            <a:normAutofit/>
          </a:bodyPr>
          <a:lstStyle/>
          <a:p>
            <a:r>
              <a:rPr lang="en-US" dirty="0"/>
              <a:t>Assistance for VBMS-A CUE Awards</a:t>
            </a:r>
          </a:p>
        </p:txBody>
      </p:sp>
      <p:sp>
        <p:nvSpPr>
          <p:cNvPr id="3" name="Content Placeholder 2">
            <a:extLst>
              <a:ext uri="{FF2B5EF4-FFF2-40B4-BE49-F238E27FC236}">
                <a16:creationId xmlns:a16="http://schemas.microsoft.com/office/drawing/2014/main" id="{ACEBC466-73D3-4958-8947-8E0E24C310EF}"/>
              </a:ext>
            </a:extLst>
          </p:cNvPr>
          <p:cNvSpPr>
            <a:spLocks noGrp="1"/>
          </p:cNvSpPr>
          <p:nvPr>
            <p:ph idx="1"/>
          </p:nvPr>
        </p:nvSpPr>
        <p:spPr/>
        <p:txBody>
          <a:bodyPr/>
          <a:lstStyle/>
          <a:p>
            <a:r>
              <a:rPr lang="en-US" dirty="0"/>
              <a:t>In situations where VBMS-A cannot be correctly manipulated to prevent the overpayment and/ or continue to pay the Veteran correctly until the first day following 60 days after notice of final decision, users should e-mail Compensation Service Business Management Staff for assistance</a:t>
            </a:r>
          </a:p>
          <a:p>
            <a:pPr marL="0" indent="0">
              <a:buNone/>
            </a:pPr>
            <a:endParaRPr lang="en-US" dirty="0"/>
          </a:p>
          <a:p>
            <a:pPr lvl="1"/>
            <a:r>
              <a:rPr lang="en-US" dirty="0"/>
              <a:t>VAVBAWAS/CO/215A</a:t>
            </a:r>
          </a:p>
        </p:txBody>
      </p:sp>
      <p:sp>
        <p:nvSpPr>
          <p:cNvPr id="4" name="Date Placeholder 3">
            <a:extLst>
              <a:ext uri="{FF2B5EF4-FFF2-40B4-BE49-F238E27FC236}">
                <a16:creationId xmlns:a16="http://schemas.microsoft.com/office/drawing/2014/main" id="{DA07D1D8-14AF-4B5C-9722-2B054002FD95}"/>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D61E2696-A127-48C6-BCAF-39536AD4324E}"/>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10BF74C-B46B-453E-94A8-3455E99900D8}"/>
              </a:ext>
            </a:extLst>
          </p:cNvPr>
          <p:cNvSpPr>
            <a:spLocks noGrp="1"/>
          </p:cNvSpPr>
          <p:nvPr>
            <p:ph type="sldNum" sz="quarter" idx="12"/>
          </p:nvPr>
        </p:nvSpPr>
        <p:spPr/>
        <p:txBody>
          <a:bodyPr/>
          <a:lstStyle/>
          <a:p>
            <a:fld id="{AF430988-647E-4517-B70E-776822506EBB}" type="slidenum">
              <a:rPr lang="en-US" smtClean="0"/>
              <a:pPr/>
              <a:t>42</a:t>
            </a:fld>
            <a:endParaRPr lang="en-US" dirty="0"/>
          </a:p>
        </p:txBody>
      </p:sp>
    </p:spTree>
    <p:extLst>
      <p:ext uri="{BB962C8B-B14F-4D97-AF65-F5344CB8AC3E}">
        <p14:creationId xmlns:p14="http://schemas.microsoft.com/office/powerpoint/2010/main" val="3738591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371-6A07-4E7D-AC6D-17A037949DC4}"/>
              </a:ext>
            </a:extLst>
          </p:cNvPr>
          <p:cNvSpPr>
            <a:spLocks noGrp="1"/>
          </p:cNvSpPr>
          <p:nvPr>
            <p:ph type="title"/>
          </p:nvPr>
        </p:nvSpPr>
        <p:spPr/>
        <p:txBody>
          <a:bodyPr>
            <a:normAutofit/>
          </a:bodyPr>
          <a:lstStyle/>
          <a:p>
            <a:r>
              <a:rPr lang="en-US" cap="small" dirty="0"/>
              <a:t>Centralized Printing Requirements</a:t>
            </a:r>
          </a:p>
        </p:txBody>
      </p:sp>
      <p:sp>
        <p:nvSpPr>
          <p:cNvPr id="3" name="Text Placeholder 2">
            <a:extLst>
              <a:ext uri="{FF2B5EF4-FFF2-40B4-BE49-F238E27FC236}">
                <a16:creationId xmlns:a16="http://schemas.microsoft.com/office/drawing/2014/main" id="{DC9CDDD2-1379-44A1-B595-8E55A82F03BC}"/>
              </a:ext>
            </a:extLst>
          </p:cNvPr>
          <p:cNvSpPr>
            <a:spLocks noGrp="1"/>
          </p:cNvSpPr>
          <p:nvPr>
            <p:ph type="body" idx="1"/>
          </p:nvPr>
        </p:nvSpPr>
        <p:spPr/>
        <p:txBody>
          <a:bodyPr/>
          <a:lstStyle/>
          <a:p>
            <a:r>
              <a:rPr lang="en-US" dirty="0"/>
              <a:t>Devin Johnston</a:t>
            </a:r>
          </a:p>
          <a:p>
            <a:r>
              <a:rPr lang="en-US" dirty="0"/>
              <a:t>Program Analyst</a:t>
            </a:r>
          </a:p>
          <a:p>
            <a:r>
              <a:rPr lang="en-US" dirty="0"/>
              <a:t>Outbound Services &amp; Standardization Staff; Office of Business Process Integration</a:t>
            </a:r>
          </a:p>
        </p:txBody>
      </p:sp>
      <p:sp>
        <p:nvSpPr>
          <p:cNvPr id="4" name="Date Placeholder 3">
            <a:extLst>
              <a:ext uri="{FF2B5EF4-FFF2-40B4-BE49-F238E27FC236}">
                <a16:creationId xmlns:a16="http://schemas.microsoft.com/office/drawing/2014/main" id="{E3A7EEC4-7CE0-4510-96BF-712D4D22B14E}"/>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281B29C-EEA5-4678-ABA3-4F552A23A06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0CEE0CD-626B-452D-850B-05E0A03142ED}"/>
              </a:ext>
            </a:extLst>
          </p:cNvPr>
          <p:cNvSpPr>
            <a:spLocks noGrp="1"/>
          </p:cNvSpPr>
          <p:nvPr>
            <p:ph type="sldNum" sz="quarter" idx="12"/>
          </p:nvPr>
        </p:nvSpPr>
        <p:spPr/>
        <p:txBody>
          <a:bodyPr/>
          <a:lstStyle/>
          <a:p>
            <a:fld id="{AF430988-647E-4517-B70E-776822506EBB}" type="slidenum">
              <a:rPr lang="en-US" smtClean="0"/>
              <a:pPr/>
              <a:t>43</a:t>
            </a:fld>
            <a:endParaRPr lang="en-US" dirty="0"/>
          </a:p>
        </p:txBody>
      </p:sp>
    </p:spTree>
    <p:extLst>
      <p:ext uri="{BB962C8B-B14F-4D97-AF65-F5344CB8AC3E}">
        <p14:creationId xmlns:p14="http://schemas.microsoft.com/office/powerpoint/2010/main" val="350792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0823-DFDA-488B-9960-98FFFA3A2A2F}"/>
              </a:ext>
            </a:extLst>
          </p:cNvPr>
          <p:cNvSpPr>
            <a:spLocks noGrp="1"/>
          </p:cNvSpPr>
          <p:nvPr>
            <p:ph type="title"/>
          </p:nvPr>
        </p:nvSpPr>
        <p:spPr/>
        <p:txBody>
          <a:bodyPr/>
          <a:lstStyle/>
          <a:p>
            <a:r>
              <a:rPr lang="en-US" dirty="0"/>
              <a:t>Centralized Printing Requirements</a:t>
            </a:r>
          </a:p>
        </p:txBody>
      </p:sp>
      <p:sp>
        <p:nvSpPr>
          <p:cNvPr id="3" name="Content Placeholder 2">
            <a:extLst>
              <a:ext uri="{FF2B5EF4-FFF2-40B4-BE49-F238E27FC236}">
                <a16:creationId xmlns:a16="http://schemas.microsoft.com/office/drawing/2014/main" id="{A715227A-4515-4426-8CF9-E79388CE34FC}"/>
              </a:ext>
            </a:extLst>
          </p:cNvPr>
          <p:cNvSpPr>
            <a:spLocks noGrp="1"/>
          </p:cNvSpPr>
          <p:nvPr>
            <p:ph idx="1"/>
          </p:nvPr>
        </p:nvSpPr>
        <p:spPr/>
        <p:txBody>
          <a:bodyPr/>
          <a:lstStyle/>
          <a:p>
            <a:r>
              <a:rPr lang="en-US" dirty="0"/>
              <a:t>Black and White documents </a:t>
            </a:r>
            <a:r>
              <a:rPr lang="en-US" i="1" dirty="0">
                <a:effectLst>
                  <a:outerShdw blurRad="38100" dist="38100" dir="2700000" algn="tl">
                    <a:srgbClr val="000000">
                      <a:alpha val="43137"/>
                    </a:srgbClr>
                  </a:outerShdw>
                </a:effectLst>
              </a:rPr>
              <a:t>only</a:t>
            </a:r>
          </a:p>
          <a:p>
            <a:pPr marL="0" indent="0">
              <a:buNone/>
            </a:pPr>
            <a:endParaRPr lang="en-US" sz="800" dirty="0"/>
          </a:p>
          <a:p>
            <a:r>
              <a:rPr lang="en-US" dirty="0"/>
              <a:t>Portrait Orientation </a:t>
            </a:r>
            <a:r>
              <a:rPr lang="en-US" i="1" dirty="0">
                <a:effectLst>
                  <a:outerShdw blurRad="38100" dist="38100" dir="2700000" algn="tl">
                    <a:srgbClr val="000000">
                      <a:alpha val="43137"/>
                    </a:srgbClr>
                  </a:outerShdw>
                </a:effectLst>
              </a:rPr>
              <a:t>only</a:t>
            </a:r>
          </a:p>
          <a:p>
            <a:pPr marL="0" indent="0">
              <a:buNone/>
            </a:pPr>
            <a:endParaRPr lang="en-US" sz="800" dirty="0"/>
          </a:p>
          <a:p>
            <a:r>
              <a:rPr lang="en-US" dirty="0">
                <a:effectLst>
                  <a:outerShdw blurRad="38100" dist="38100" dir="2700000" algn="tl">
                    <a:srgbClr val="000000">
                      <a:alpha val="43137"/>
                    </a:srgbClr>
                  </a:outerShdw>
                </a:effectLst>
              </a:rPr>
              <a:t>No</a:t>
            </a:r>
            <a:r>
              <a:rPr lang="en-US" dirty="0"/>
              <a:t> Fillable PDF Forms</a:t>
            </a:r>
          </a:p>
          <a:p>
            <a:pPr marL="0" indent="0">
              <a:buNone/>
            </a:pPr>
            <a:endParaRPr lang="en-US" sz="800" dirty="0"/>
          </a:p>
          <a:p>
            <a:r>
              <a:rPr lang="en-US" dirty="0"/>
              <a:t>DO </a:t>
            </a:r>
            <a:r>
              <a:rPr lang="en-US" b="1" dirty="0">
                <a:effectLst>
                  <a:outerShdw blurRad="38100" dist="38100" dir="2700000" algn="tl">
                    <a:srgbClr val="000000">
                      <a:alpha val="43137"/>
                    </a:srgbClr>
                  </a:outerShdw>
                </a:effectLst>
              </a:rPr>
              <a:t>not</a:t>
            </a:r>
            <a:r>
              <a:rPr lang="en-US" dirty="0"/>
              <a:t> use Adobe PDF Portfolio</a:t>
            </a:r>
          </a:p>
          <a:p>
            <a:pPr marL="0" indent="0">
              <a:buNone/>
            </a:pPr>
            <a:endParaRPr lang="en-US" sz="800" dirty="0"/>
          </a:p>
          <a:p>
            <a:pPr lvl="1">
              <a:buClr>
                <a:srgbClr val="C00000"/>
              </a:buClr>
              <a:buFont typeface="Wingdings" panose="05000000000000000000" pitchFamily="2" charset="2"/>
              <a:buChar char="v"/>
            </a:pPr>
            <a:r>
              <a:rPr lang="en-US" dirty="0"/>
              <a:t>M21-1 III.v.2.B.1.m</a:t>
            </a:r>
          </a:p>
          <a:p>
            <a:pPr marL="457200" lvl="1" indent="0">
              <a:buNone/>
            </a:pPr>
            <a:endParaRPr lang="en-US" sz="100" dirty="0"/>
          </a:p>
          <a:p>
            <a:pPr lvl="1">
              <a:buClr>
                <a:srgbClr val="C00000"/>
              </a:buClr>
              <a:buFont typeface="Wingdings" panose="05000000000000000000" pitchFamily="2" charset="2"/>
              <a:buChar char="v"/>
            </a:pPr>
            <a:r>
              <a:rPr lang="en-US" dirty="0"/>
              <a:t>TMS # 4415957</a:t>
            </a:r>
          </a:p>
        </p:txBody>
      </p:sp>
      <p:sp>
        <p:nvSpPr>
          <p:cNvPr id="4" name="Date Placeholder 3">
            <a:extLst>
              <a:ext uri="{FF2B5EF4-FFF2-40B4-BE49-F238E27FC236}">
                <a16:creationId xmlns:a16="http://schemas.microsoft.com/office/drawing/2014/main" id="{B0F1D888-0FE5-4803-A515-D04FC56D880B}"/>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7EEEB4A-11B8-47DC-B5A2-8BABD6B4F16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D78F6A17-B911-40A3-9890-870EDBCBA737}"/>
              </a:ext>
            </a:extLst>
          </p:cNvPr>
          <p:cNvSpPr>
            <a:spLocks noGrp="1"/>
          </p:cNvSpPr>
          <p:nvPr>
            <p:ph type="sldNum" sz="quarter" idx="12"/>
          </p:nvPr>
        </p:nvSpPr>
        <p:spPr/>
        <p:txBody>
          <a:bodyPr/>
          <a:lstStyle/>
          <a:p>
            <a:fld id="{AF430988-647E-4517-B70E-776822506EBB}" type="slidenum">
              <a:rPr lang="en-US" smtClean="0"/>
              <a:pPr/>
              <a:t>44</a:t>
            </a:fld>
            <a:endParaRPr lang="en-US" dirty="0"/>
          </a:p>
        </p:txBody>
      </p:sp>
    </p:spTree>
    <p:extLst>
      <p:ext uri="{BB962C8B-B14F-4D97-AF65-F5344CB8AC3E}">
        <p14:creationId xmlns:p14="http://schemas.microsoft.com/office/powerpoint/2010/main" val="1743707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CBAE-7F8C-4598-8BB1-5A1BF56A567A}"/>
              </a:ext>
            </a:extLst>
          </p:cNvPr>
          <p:cNvSpPr>
            <a:spLocks noGrp="1"/>
          </p:cNvSpPr>
          <p:nvPr>
            <p:ph type="title"/>
          </p:nvPr>
        </p:nvSpPr>
        <p:spPr/>
        <p:txBody>
          <a:bodyPr/>
          <a:lstStyle/>
          <a:p>
            <a:r>
              <a:rPr lang="en-US" dirty="0"/>
              <a:t>How to Fix a File to Print</a:t>
            </a:r>
          </a:p>
        </p:txBody>
      </p:sp>
      <p:sp>
        <p:nvSpPr>
          <p:cNvPr id="4" name="Date Placeholder 3">
            <a:extLst>
              <a:ext uri="{FF2B5EF4-FFF2-40B4-BE49-F238E27FC236}">
                <a16:creationId xmlns:a16="http://schemas.microsoft.com/office/drawing/2014/main" id="{251B9D25-1A69-43C1-B2CB-A2537A5A5F3E}"/>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57C8099A-EDD7-49D0-ACE0-61C537F758B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37649407-68CF-40A5-B617-C7068334A231}"/>
              </a:ext>
            </a:extLst>
          </p:cNvPr>
          <p:cNvSpPr>
            <a:spLocks noGrp="1"/>
          </p:cNvSpPr>
          <p:nvPr>
            <p:ph type="sldNum" sz="quarter" idx="12"/>
          </p:nvPr>
        </p:nvSpPr>
        <p:spPr/>
        <p:txBody>
          <a:bodyPr/>
          <a:lstStyle/>
          <a:p>
            <a:fld id="{AF430988-647E-4517-B70E-776822506EBB}" type="slidenum">
              <a:rPr lang="en-US" smtClean="0"/>
              <a:pPr/>
              <a:t>45</a:t>
            </a:fld>
            <a:endParaRPr lang="en-US" dirty="0"/>
          </a:p>
        </p:txBody>
      </p:sp>
      <p:pic>
        <p:nvPicPr>
          <p:cNvPr id="7" name="Picture 6">
            <a:extLst>
              <a:ext uri="{FF2B5EF4-FFF2-40B4-BE49-F238E27FC236}">
                <a16:creationId xmlns:a16="http://schemas.microsoft.com/office/drawing/2014/main" id="{350AD64D-FB68-4C6D-A655-C027C97EB1CC}"/>
              </a:ext>
            </a:extLst>
          </p:cNvPr>
          <p:cNvPicPr>
            <a:picLocks noChangeAspect="1"/>
          </p:cNvPicPr>
          <p:nvPr/>
        </p:nvPicPr>
        <p:blipFill>
          <a:blip r:embed="rId2"/>
          <a:stretch>
            <a:fillRect/>
          </a:stretch>
        </p:blipFill>
        <p:spPr>
          <a:xfrm>
            <a:off x="262647" y="1887166"/>
            <a:ext cx="11770468" cy="4469184"/>
          </a:xfrm>
          <a:prstGeom prst="rect">
            <a:avLst/>
          </a:prstGeom>
        </p:spPr>
      </p:pic>
    </p:spTree>
    <p:extLst>
      <p:ext uri="{BB962C8B-B14F-4D97-AF65-F5344CB8AC3E}">
        <p14:creationId xmlns:p14="http://schemas.microsoft.com/office/powerpoint/2010/main" val="2062995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655F-F690-47BD-8CD4-7D0B6AF51FD7}"/>
              </a:ext>
            </a:extLst>
          </p:cNvPr>
          <p:cNvSpPr>
            <a:spLocks noGrp="1"/>
          </p:cNvSpPr>
          <p:nvPr>
            <p:ph type="title"/>
          </p:nvPr>
        </p:nvSpPr>
        <p:spPr/>
        <p:txBody>
          <a:bodyPr/>
          <a:lstStyle/>
          <a:p>
            <a:r>
              <a:rPr lang="en-US" dirty="0"/>
              <a:t>How to Fix a File to Print (Cont’d)</a:t>
            </a:r>
          </a:p>
        </p:txBody>
      </p:sp>
      <p:sp>
        <p:nvSpPr>
          <p:cNvPr id="4" name="Date Placeholder 3">
            <a:extLst>
              <a:ext uri="{FF2B5EF4-FFF2-40B4-BE49-F238E27FC236}">
                <a16:creationId xmlns:a16="http://schemas.microsoft.com/office/drawing/2014/main" id="{7E58DAB4-692A-4B01-A9B7-88D5A68789EB}"/>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B66A42CC-7AE3-4554-8229-A212B2A8FD6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E9CEF376-F0E3-4D4A-8863-7BBC69268A22}"/>
              </a:ext>
            </a:extLst>
          </p:cNvPr>
          <p:cNvSpPr>
            <a:spLocks noGrp="1"/>
          </p:cNvSpPr>
          <p:nvPr>
            <p:ph type="sldNum" sz="quarter" idx="12"/>
          </p:nvPr>
        </p:nvSpPr>
        <p:spPr/>
        <p:txBody>
          <a:bodyPr/>
          <a:lstStyle/>
          <a:p>
            <a:fld id="{AF430988-647E-4517-B70E-776822506EBB}" type="slidenum">
              <a:rPr lang="en-US" smtClean="0"/>
              <a:pPr/>
              <a:t>46</a:t>
            </a:fld>
            <a:endParaRPr lang="en-US" dirty="0"/>
          </a:p>
        </p:txBody>
      </p:sp>
      <p:pic>
        <p:nvPicPr>
          <p:cNvPr id="7" name="Picture 6">
            <a:extLst>
              <a:ext uri="{FF2B5EF4-FFF2-40B4-BE49-F238E27FC236}">
                <a16:creationId xmlns:a16="http://schemas.microsoft.com/office/drawing/2014/main" id="{27B2EA9B-4C40-4777-8A77-030487FCE935}"/>
              </a:ext>
            </a:extLst>
          </p:cNvPr>
          <p:cNvPicPr>
            <a:picLocks noChangeAspect="1"/>
          </p:cNvPicPr>
          <p:nvPr/>
        </p:nvPicPr>
        <p:blipFill>
          <a:blip r:embed="rId2"/>
          <a:stretch>
            <a:fillRect/>
          </a:stretch>
        </p:blipFill>
        <p:spPr>
          <a:xfrm>
            <a:off x="838201" y="1896894"/>
            <a:ext cx="9777412" cy="4459455"/>
          </a:xfrm>
          <a:prstGeom prst="rect">
            <a:avLst/>
          </a:prstGeom>
        </p:spPr>
      </p:pic>
    </p:spTree>
    <p:extLst>
      <p:ext uri="{BB962C8B-B14F-4D97-AF65-F5344CB8AC3E}">
        <p14:creationId xmlns:p14="http://schemas.microsoft.com/office/powerpoint/2010/main" val="2998596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FFDE-0916-413D-B372-3B2FBB473657}"/>
              </a:ext>
            </a:extLst>
          </p:cNvPr>
          <p:cNvSpPr>
            <a:spLocks noGrp="1"/>
          </p:cNvSpPr>
          <p:nvPr>
            <p:ph type="title"/>
          </p:nvPr>
        </p:nvSpPr>
        <p:spPr/>
        <p:txBody>
          <a:bodyPr/>
          <a:lstStyle/>
          <a:p>
            <a:r>
              <a:rPr lang="en-US" cap="small" dirty="0"/>
              <a:t>Q-Tips</a:t>
            </a:r>
          </a:p>
        </p:txBody>
      </p:sp>
      <p:sp>
        <p:nvSpPr>
          <p:cNvPr id="3" name="Text Placeholder 2">
            <a:extLst>
              <a:ext uri="{FF2B5EF4-FFF2-40B4-BE49-F238E27FC236}">
                <a16:creationId xmlns:a16="http://schemas.microsoft.com/office/drawing/2014/main" id="{D72DCDA7-3604-4AA3-A18A-8A02FE3B6264}"/>
              </a:ext>
            </a:extLst>
          </p:cNvPr>
          <p:cNvSpPr>
            <a:spLocks noGrp="1"/>
          </p:cNvSpPr>
          <p:nvPr>
            <p:ph type="body" idx="1"/>
          </p:nvPr>
        </p:nvSpPr>
        <p:spPr/>
        <p:txBody>
          <a:bodyPr/>
          <a:lstStyle/>
          <a:p>
            <a:r>
              <a:rPr lang="en-US" dirty="0"/>
              <a:t>Robert Johnson &amp; Bonnie Kirby</a:t>
            </a:r>
          </a:p>
          <a:p>
            <a:r>
              <a:rPr lang="en-US" dirty="0"/>
              <a:t>Senior Quality Review Specialists</a:t>
            </a:r>
          </a:p>
          <a:p>
            <a:r>
              <a:rPr lang="en-US" dirty="0"/>
              <a:t>Quality Review Team; Quality Assurance</a:t>
            </a:r>
          </a:p>
        </p:txBody>
      </p:sp>
      <p:sp>
        <p:nvSpPr>
          <p:cNvPr id="4" name="Date Placeholder 3">
            <a:extLst>
              <a:ext uri="{FF2B5EF4-FFF2-40B4-BE49-F238E27FC236}">
                <a16:creationId xmlns:a16="http://schemas.microsoft.com/office/drawing/2014/main" id="{99FDF78B-042A-4FB7-AECC-582B793BC3B9}"/>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3F1CCFC-AA97-40F1-8E9F-018F7BE8ECB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85D9BCA5-43B6-475B-BCFE-3B0FABB05DD9}"/>
              </a:ext>
            </a:extLst>
          </p:cNvPr>
          <p:cNvSpPr>
            <a:spLocks noGrp="1"/>
          </p:cNvSpPr>
          <p:nvPr>
            <p:ph type="sldNum" sz="quarter" idx="12"/>
          </p:nvPr>
        </p:nvSpPr>
        <p:spPr/>
        <p:txBody>
          <a:bodyPr/>
          <a:lstStyle/>
          <a:p>
            <a:fld id="{AF430988-647E-4517-B70E-776822506EBB}" type="slidenum">
              <a:rPr lang="en-US" smtClean="0"/>
              <a:pPr/>
              <a:t>47</a:t>
            </a:fld>
            <a:endParaRPr lang="en-US" dirty="0"/>
          </a:p>
        </p:txBody>
      </p:sp>
    </p:spTree>
    <p:extLst>
      <p:ext uri="{BB962C8B-B14F-4D97-AF65-F5344CB8AC3E}">
        <p14:creationId xmlns:p14="http://schemas.microsoft.com/office/powerpoint/2010/main" val="2097672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E71227-9BB9-495C-AA34-4FFFA6E35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85" y="1955800"/>
            <a:ext cx="2014359" cy="4765676"/>
          </a:xfrm>
          <a:prstGeom prst="rect">
            <a:avLst/>
          </a:prstGeom>
        </p:spPr>
      </p:pic>
      <p:sp>
        <p:nvSpPr>
          <p:cNvPr id="2" name="Title 1">
            <a:extLst>
              <a:ext uri="{FF2B5EF4-FFF2-40B4-BE49-F238E27FC236}">
                <a16:creationId xmlns:a16="http://schemas.microsoft.com/office/drawing/2014/main" id="{396FBB37-D903-4FC5-A33E-F99676FCB984}"/>
              </a:ext>
            </a:extLst>
          </p:cNvPr>
          <p:cNvSpPr>
            <a:spLocks noGrp="1"/>
          </p:cNvSpPr>
          <p:nvPr>
            <p:ph type="title"/>
          </p:nvPr>
        </p:nvSpPr>
        <p:spPr/>
        <p:txBody>
          <a:bodyPr/>
          <a:lstStyle/>
          <a:p>
            <a:r>
              <a:rPr lang="en-US" dirty="0"/>
              <a:t>Q-Tips</a:t>
            </a:r>
          </a:p>
        </p:txBody>
      </p:sp>
      <p:sp>
        <p:nvSpPr>
          <p:cNvPr id="3" name="Content Placeholder 2">
            <a:extLst>
              <a:ext uri="{FF2B5EF4-FFF2-40B4-BE49-F238E27FC236}">
                <a16:creationId xmlns:a16="http://schemas.microsoft.com/office/drawing/2014/main" id="{BADE616D-DF32-4FE3-A7AA-0CF1ADE347E5}"/>
              </a:ext>
            </a:extLst>
          </p:cNvPr>
          <p:cNvSpPr>
            <a:spLocks noGrp="1"/>
          </p:cNvSpPr>
          <p:nvPr>
            <p:ph idx="1"/>
          </p:nvPr>
        </p:nvSpPr>
        <p:spPr>
          <a:xfrm>
            <a:off x="2266544" y="1972940"/>
            <a:ext cx="9655666" cy="4371032"/>
          </a:xfrm>
        </p:spPr>
        <p:txBody>
          <a:bodyPr>
            <a:normAutofit/>
          </a:bodyPr>
          <a:lstStyle/>
          <a:p>
            <a:r>
              <a:rPr lang="en-US" dirty="0"/>
              <a:t>Fun way to share ideas in a simple tip format</a:t>
            </a:r>
          </a:p>
          <a:p>
            <a:pPr marL="0" indent="0">
              <a:buNone/>
            </a:pPr>
            <a:endParaRPr lang="en-US" dirty="0"/>
          </a:p>
          <a:p>
            <a:r>
              <a:rPr lang="en-US" dirty="0"/>
              <a:t>Your Q-Tips are welcome and requested</a:t>
            </a:r>
          </a:p>
          <a:p>
            <a:pPr marL="0" indent="0">
              <a:buNone/>
            </a:pPr>
            <a:endParaRPr lang="en-US" dirty="0"/>
          </a:p>
          <a:p>
            <a:r>
              <a:rPr lang="en-US" dirty="0"/>
              <a:t>We will help each other by sharing knowledge</a:t>
            </a:r>
          </a:p>
          <a:p>
            <a:pPr marL="0" indent="0">
              <a:buNone/>
            </a:pPr>
            <a:endParaRPr lang="en-US" dirty="0"/>
          </a:p>
          <a:p>
            <a:r>
              <a:rPr lang="en-US" dirty="0"/>
              <a:t>Send your ideas to David Hannigan</a:t>
            </a:r>
          </a:p>
          <a:p>
            <a:pPr marL="0" indent="0">
              <a:buNone/>
            </a:pPr>
            <a:endParaRPr lang="en-US" sz="800" dirty="0"/>
          </a:p>
          <a:p>
            <a:pPr lvl="1">
              <a:buFont typeface="Wingdings" panose="05000000000000000000" pitchFamily="2" charset="2"/>
              <a:buChar char="v"/>
            </a:pPr>
            <a:r>
              <a:rPr lang="en-US" dirty="0"/>
              <a:t>david.hannigan@va.gov</a:t>
            </a:r>
          </a:p>
          <a:p>
            <a:endParaRPr lang="en-US" dirty="0"/>
          </a:p>
        </p:txBody>
      </p:sp>
      <p:sp>
        <p:nvSpPr>
          <p:cNvPr id="4" name="Date Placeholder 3">
            <a:extLst>
              <a:ext uri="{FF2B5EF4-FFF2-40B4-BE49-F238E27FC236}">
                <a16:creationId xmlns:a16="http://schemas.microsoft.com/office/drawing/2014/main" id="{CB54A855-4DD5-4913-880E-4B209A867CC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FFCB0243-F24B-4502-ABFB-B1FA796A2980}"/>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189BCF3-19BB-4880-A6C0-253C954ECADA}"/>
              </a:ext>
            </a:extLst>
          </p:cNvPr>
          <p:cNvSpPr>
            <a:spLocks noGrp="1"/>
          </p:cNvSpPr>
          <p:nvPr>
            <p:ph type="sldNum" sz="quarter" idx="12"/>
          </p:nvPr>
        </p:nvSpPr>
        <p:spPr/>
        <p:txBody>
          <a:bodyPr/>
          <a:lstStyle/>
          <a:p>
            <a:fld id="{AF430988-647E-4517-B70E-776822506EBB}" type="slidenum">
              <a:rPr lang="en-US" smtClean="0"/>
              <a:pPr/>
              <a:t>48</a:t>
            </a:fld>
            <a:endParaRPr lang="en-US" dirty="0"/>
          </a:p>
        </p:txBody>
      </p:sp>
    </p:spTree>
    <p:extLst>
      <p:ext uri="{BB962C8B-B14F-4D97-AF65-F5344CB8AC3E}">
        <p14:creationId xmlns:p14="http://schemas.microsoft.com/office/powerpoint/2010/main" val="964315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E562-44A5-41DB-A7FD-E0193F1D0307}"/>
              </a:ext>
            </a:extLst>
          </p:cNvPr>
          <p:cNvSpPr>
            <a:spLocks noGrp="1"/>
          </p:cNvSpPr>
          <p:nvPr>
            <p:ph type="title"/>
          </p:nvPr>
        </p:nvSpPr>
        <p:spPr/>
        <p:txBody>
          <a:bodyPr/>
          <a:lstStyle/>
          <a:p>
            <a:r>
              <a:rPr lang="en-US" cap="small" dirty="0"/>
              <a:t>Q-Tip # 1</a:t>
            </a:r>
          </a:p>
        </p:txBody>
      </p:sp>
      <p:sp>
        <p:nvSpPr>
          <p:cNvPr id="3" name="Text Placeholder 2">
            <a:extLst>
              <a:ext uri="{FF2B5EF4-FFF2-40B4-BE49-F238E27FC236}">
                <a16:creationId xmlns:a16="http://schemas.microsoft.com/office/drawing/2014/main" id="{55FC817C-8F6A-44A1-896D-1E74EDD0D0C6}"/>
              </a:ext>
            </a:extLst>
          </p:cNvPr>
          <p:cNvSpPr>
            <a:spLocks noGrp="1"/>
          </p:cNvSpPr>
          <p:nvPr>
            <p:ph type="body" idx="1"/>
          </p:nvPr>
        </p:nvSpPr>
        <p:spPr/>
        <p:txBody>
          <a:bodyPr/>
          <a:lstStyle/>
          <a:p>
            <a:r>
              <a:rPr lang="en-US" dirty="0"/>
              <a:t>Robert Johnson</a:t>
            </a:r>
          </a:p>
        </p:txBody>
      </p:sp>
      <p:sp>
        <p:nvSpPr>
          <p:cNvPr id="4" name="Date Placeholder 3">
            <a:extLst>
              <a:ext uri="{FF2B5EF4-FFF2-40B4-BE49-F238E27FC236}">
                <a16:creationId xmlns:a16="http://schemas.microsoft.com/office/drawing/2014/main" id="{E59F5E46-415B-405C-BE83-A4D6E3D06D74}"/>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778D81E2-EA60-4147-AB64-89828A37215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70E1AEA-E641-44E1-AE5D-C8431A326394}"/>
              </a:ext>
            </a:extLst>
          </p:cNvPr>
          <p:cNvSpPr>
            <a:spLocks noGrp="1"/>
          </p:cNvSpPr>
          <p:nvPr>
            <p:ph type="sldNum" sz="quarter" idx="12"/>
          </p:nvPr>
        </p:nvSpPr>
        <p:spPr/>
        <p:txBody>
          <a:bodyPr/>
          <a:lstStyle/>
          <a:p>
            <a:fld id="{AF430988-647E-4517-B70E-776822506EBB}" type="slidenum">
              <a:rPr lang="en-US" smtClean="0"/>
              <a:pPr/>
              <a:t>49</a:t>
            </a:fld>
            <a:endParaRPr lang="en-US" dirty="0"/>
          </a:p>
        </p:txBody>
      </p:sp>
    </p:spTree>
    <p:extLst>
      <p:ext uri="{BB962C8B-B14F-4D97-AF65-F5344CB8AC3E}">
        <p14:creationId xmlns:p14="http://schemas.microsoft.com/office/powerpoint/2010/main" val="146018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24D7-96A9-4651-8451-2C6B767D18E5}"/>
              </a:ext>
            </a:extLst>
          </p:cNvPr>
          <p:cNvSpPr>
            <a:spLocks noGrp="1"/>
          </p:cNvSpPr>
          <p:nvPr>
            <p:ph type="title"/>
          </p:nvPr>
        </p:nvSpPr>
        <p:spPr/>
        <p:txBody>
          <a:bodyPr/>
          <a:lstStyle/>
          <a:p>
            <a:r>
              <a:rPr lang="en-US" cap="small" dirty="0"/>
              <a:t>ALS – Common Site Visit Findings</a:t>
            </a:r>
            <a:br>
              <a:rPr lang="en-US" cap="small" dirty="0"/>
            </a:br>
            <a:r>
              <a:rPr lang="en-US" cap="small" dirty="0"/>
              <a:t>Part 3 of 4-Part Series</a:t>
            </a:r>
          </a:p>
        </p:txBody>
      </p:sp>
      <p:sp>
        <p:nvSpPr>
          <p:cNvPr id="3" name="Text Placeholder 2">
            <a:extLst>
              <a:ext uri="{FF2B5EF4-FFF2-40B4-BE49-F238E27FC236}">
                <a16:creationId xmlns:a16="http://schemas.microsoft.com/office/drawing/2014/main" id="{63B4A9FC-CDD4-4217-A87E-BEB238F8E9E3}"/>
              </a:ext>
            </a:extLst>
          </p:cNvPr>
          <p:cNvSpPr>
            <a:spLocks noGrp="1"/>
          </p:cNvSpPr>
          <p:nvPr>
            <p:ph type="body" idx="1"/>
          </p:nvPr>
        </p:nvSpPr>
        <p:spPr/>
        <p:txBody>
          <a:bodyPr/>
          <a:lstStyle/>
          <a:p>
            <a:r>
              <a:rPr lang="en-US" dirty="0"/>
              <a:t>Jessica Flannery</a:t>
            </a:r>
          </a:p>
          <a:p>
            <a:r>
              <a:rPr lang="en-US" dirty="0"/>
              <a:t>Operations Analyst</a:t>
            </a:r>
          </a:p>
          <a:p>
            <a:r>
              <a:rPr lang="en-US" dirty="0"/>
              <a:t>Program Operations Staff; Quality Assurance</a:t>
            </a:r>
          </a:p>
        </p:txBody>
      </p:sp>
      <p:sp>
        <p:nvSpPr>
          <p:cNvPr id="4" name="Date Placeholder 3">
            <a:extLst>
              <a:ext uri="{FF2B5EF4-FFF2-40B4-BE49-F238E27FC236}">
                <a16:creationId xmlns:a16="http://schemas.microsoft.com/office/drawing/2014/main" id="{409ACF64-A428-44A8-867C-3E3BDF08C5ED}"/>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748407D-301F-46C1-8533-4E0011E45A53}"/>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C71B5E0C-E44E-4052-8EE4-C46024B9C20C}"/>
              </a:ext>
            </a:extLst>
          </p:cNvPr>
          <p:cNvSpPr>
            <a:spLocks noGrp="1"/>
          </p:cNvSpPr>
          <p:nvPr>
            <p:ph type="sldNum" sz="quarter" idx="12"/>
          </p:nvPr>
        </p:nvSpPr>
        <p:spPr/>
        <p:txBody>
          <a:bodyPr/>
          <a:lstStyle/>
          <a:p>
            <a:fld id="{AF430988-647E-4517-B70E-776822506EBB}" type="slidenum">
              <a:rPr lang="en-US" smtClean="0"/>
              <a:pPr/>
              <a:t>5</a:t>
            </a:fld>
            <a:endParaRPr lang="en-US" dirty="0"/>
          </a:p>
        </p:txBody>
      </p:sp>
    </p:spTree>
    <p:extLst>
      <p:ext uri="{BB962C8B-B14F-4D97-AF65-F5344CB8AC3E}">
        <p14:creationId xmlns:p14="http://schemas.microsoft.com/office/powerpoint/2010/main" val="2339126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2DC2-26B7-48CA-BD59-FA184A6BEE7D}"/>
              </a:ext>
            </a:extLst>
          </p:cNvPr>
          <p:cNvSpPr>
            <a:spLocks noGrp="1"/>
          </p:cNvSpPr>
          <p:nvPr>
            <p:ph type="title"/>
          </p:nvPr>
        </p:nvSpPr>
        <p:spPr/>
        <p:txBody>
          <a:bodyPr/>
          <a:lstStyle/>
          <a:p>
            <a:r>
              <a:rPr lang="en-US" dirty="0"/>
              <a:t>Package Manager</a:t>
            </a:r>
          </a:p>
        </p:txBody>
      </p:sp>
      <p:sp>
        <p:nvSpPr>
          <p:cNvPr id="3" name="Content Placeholder 2">
            <a:extLst>
              <a:ext uri="{FF2B5EF4-FFF2-40B4-BE49-F238E27FC236}">
                <a16:creationId xmlns:a16="http://schemas.microsoft.com/office/drawing/2014/main" id="{ACDB122A-7F9B-4DA8-B549-D5DEE249949C}"/>
              </a:ext>
            </a:extLst>
          </p:cNvPr>
          <p:cNvSpPr>
            <a:spLocks noGrp="1"/>
          </p:cNvSpPr>
          <p:nvPr>
            <p:ph idx="1"/>
          </p:nvPr>
        </p:nvSpPr>
        <p:spPr/>
        <p:txBody>
          <a:bodyPr/>
          <a:lstStyle/>
          <a:p>
            <a:pPr>
              <a:buClr>
                <a:srgbClr val="C00000"/>
              </a:buClr>
              <a:buFont typeface="Wingdings" panose="05000000000000000000" pitchFamily="2" charset="2"/>
              <a:buChar char="v"/>
            </a:pPr>
            <a:r>
              <a:rPr lang="en-US" dirty="0"/>
              <a:t>M21-1 III.ii.1.B.4.b – </a:t>
            </a:r>
            <a:r>
              <a:rPr lang="en-US" i="1" dirty="0"/>
              <a:t>Procedures for Handling Outgoing Mail</a:t>
            </a:r>
          </a:p>
          <a:p>
            <a:pPr marL="0" indent="0">
              <a:buNone/>
            </a:pPr>
            <a:endParaRPr lang="en-US" sz="800" i="1" dirty="0"/>
          </a:p>
          <a:p>
            <a:pPr lvl="1"/>
            <a:r>
              <a:rPr lang="en-US" dirty="0"/>
              <a:t>For outgoing mail you will prepare packages using VBMS Package Manager for centralized printing and mailing</a:t>
            </a:r>
          </a:p>
          <a:p>
            <a:pPr marL="457200" lvl="1" indent="0">
              <a:buNone/>
            </a:pPr>
            <a:endParaRPr lang="en-US" dirty="0"/>
          </a:p>
          <a:p>
            <a:pPr>
              <a:buClr>
                <a:srgbClr val="C00000"/>
              </a:buClr>
              <a:buFont typeface="Wingdings" panose="05000000000000000000" pitchFamily="2" charset="2"/>
              <a:buChar char="v"/>
            </a:pPr>
            <a:r>
              <a:rPr lang="en-US" dirty="0"/>
              <a:t>M21-1 III.v.2.B.1.m – </a:t>
            </a:r>
            <a:r>
              <a:rPr lang="en-US" i="1" dirty="0"/>
              <a:t>Steps to Follow After Preparing a Decision Notice</a:t>
            </a:r>
          </a:p>
          <a:p>
            <a:pPr marL="0" indent="0">
              <a:buNone/>
            </a:pPr>
            <a:endParaRPr lang="en-US" sz="800" i="1" dirty="0"/>
          </a:p>
          <a:p>
            <a:pPr lvl="1"/>
            <a:r>
              <a:rPr lang="en-US" dirty="0"/>
              <a:t>Ensure the documents created in VBMS Package Manager are transmitted for centralized printing and mailing, and confirm that a copy of the decision notice has been included in the eFolder</a:t>
            </a:r>
          </a:p>
        </p:txBody>
      </p:sp>
      <p:sp>
        <p:nvSpPr>
          <p:cNvPr id="4" name="Date Placeholder 3">
            <a:extLst>
              <a:ext uri="{FF2B5EF4-FFF2-40B4-BE49-F238E27FC236}">
                <a16:creationId xmlns:a16="http://schemas.microsoft.com/office/drawing/2014/main" id="{E42C035C-FE03-42EA-B823-9FB8EF4A56D7}"/>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6E7296E-B6FC-4A9F-96D6-BCC81F8E893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24A7D7D8-C707-49DE-BB84-86119A97D667}"/>
              </a:ext>
            </a:extLst>
          </p:cNvPr>
          <p:cNvSpPr>
            <a:spLocks noGrp="1"/>
          </p:cNvSpPr>
          <p:nvPr>
            <p:ph type="sldNum" sz="quarter" idx="12"/>
          </p:nvPr>
        </p:nvSpPr>
        <p:spPr/>
        <p:txBody>
          <a:bodyPr/>
          <a:lstStyle/>
          <a:p>
            <a:fld id="{AF430988-647E-4517-B70E-776822506EBB}" type="slidenum">
              <a:rPr lang="en-US" smtClean="0"/>
              <a:pPr/>
              <a:t>50</a:t>
            </a:fld>
            <a:endParaRPr lang="en-US" dirty="0"/>
          </a:p>
        </p:txBody>
      </p:sp>
    </p:spTree>
    <p:extLst>
      <p:ext uri="{BB962C8B-B14F-4D97-AF65-F5344CB8AC3E}">
        <p14:creationId xmlns:p14="http://schemas.microsoft.com/office/powerpoint/2010/main" val="1095026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1B73-7A0D-4B68-9354-F9D8A0A2C9FD}"/>
              </a:ext>
            </a:extLst>
          </p:cNvPr>
          <p:cNvSpPr>
            <a:spLocks noGrp="1"/>
          </p:cNvSpPr>
          <p:nvPr>
            <p:ph type="title"/>
          </p:nvPr>
        </p:nvSpPr>
        <p:spPr/>
        <p:txBody>
          <a:bodyPr/>
          <a:lstStyle/>
          <a:p>
            <a:r>
              <a:rPr lang="en-US" dirty="0"/>
              <a:t>Package Manager (Cont’d)</a:t>
            </a:r>
          </a:p>
        </p:txBody>
      </p:sp>
      <p:sp>
        <p:nvSpPr>
          <p:cNvPr id="3" name="Content Placeholder 2">
            <a:extLst>
              <a:ext uri="{FF2B5EF4-FFF2-40B4-BE49-F238E27FC236}">
                <a16:creationId xmlns:a16="http://schemas.microsoft.com/office/drawing/2014/main" id="{642C642D-7E0F-468B-8B9A-CAB0E37E7DAF}"/>
              </a:ext>
            </a:extLst>
          </p:cNvPr>
          <p:cNvSpPr>
            <a:spLocks noGrp="1"/>
          </p:cNvSpPr>
          <p:nvPr>
            <p:ph idx="1"/>
          </p:nvPr>
        </p:nvSpPr>
        <p:spPr/>
        <p:txBody>
          <a:bodyPr/>
          <a:lstStyle/>
          <a:p>
            <a:r>
              <a:rPr lang="en-US" dirty="0"/>
              <a:t>Example</a:t>
            </a:r>
          </a:p>
          <a:p>
            <a:pPr lvl="1"/>
            <a:r>
              <a:rPr lang="en-US" dirty="0"/>
              <a:t>VSRs will review the Package Manager to ensure a necessary 5103 notice was successfully sent to the claimant before marking the claim Ready for Decision</a:t>
            </a:r>
          </a:p>
          <a:p>
            <a:pPr lvl="2">
              <a:buClr>
                <a:srgbClr val="C00000"/>
              </a:buClr>
            </a:pPr>
            <a:r>
              <a:rPr lang="en-US" sz="2400" dirty="0"/>
              <a:t>M21-1 I.1.B.1.d</a:t>
            </a:r>
          </a:p>
          <a:p>
            <a:pPr marL="914400" lvl="2" indent="0">
              <a:buNone/>
            </a:pPr>
            <a:endParaRPr lang="en-US" sz="2400" dirty="0"/>
          </a:p>
          <a:p>
            <a:r>
              <a:rPr lang="en-US" dirty="0"/>
              <a:t>Example</a:t>
            </a:r>
          </a:p>
          <a:p>
            <a:pPr lvl="1"/>
            <a:r>
              <a:rPr lang="en-US" dirty="0"/>
              <a:t>RVSRs will review the Package Manger to ensure a proposed adverse action letter was successfully sent to the claimant before taking final action</a:t>
            </a:r>
          </a:p>
          <a:p>
            <a:pPr lvl="2">
              <a:buClr>
                <a:srgbClr val="C00000"/>
              </a:buClr>
            </a:pPr>
            <a:r>
              <a:rPr lang="en-US" sz="2400" dirty="0"/>
              <a:t>M21-1 I.2.B</a:t>
            </a:r>
          </a:p>
          <a:p>
            <a:pPr marL="914400" lvl="2" indent="0">
              <a:buNone/>
            </a:pPr>
            <a:endParaRPr lang="en-US" sz="800" dirty="0"/>
          </a:p>
          <a:p>
            <a:pPr lvl="3"/>
            <a:r>
              <a:rPr lang="en-US" sz="2000" dirty="0"/>
              <a:t>TMS # 4415957 – </a:t>
            </a:r>
            <a:r>
              <a:rPr lang="en-US" sz="2000" i="1" dirty="0"/>
              <a:t>Using Package Manger for Centralized Printing/ Distribution</a:t>
            </a:r>
          </a:p>
          <a:p>
            <a:endParaRPr lang="en-US" sz="3200" dirty="0"/>
          </a:p>
        </p:txBody>
      </p:sp>
      <p:sp>
        <p:nvSpPr>
          <p:cNvPr id="4" name="Date Placeholder 3">
            <a:extLst>
              <a:ext uri="{FF2B5EF4-FFF2-40B4-BE49-F238E27FC236}">
                <a16:creationId xmlns:a16="http://schemas.microsoft.com/office/drawing/2014/main" id="{3B97DAA3-4F30-4025-ADAC-21FF1AFD2F85}"/>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89B6AB76-6764-47F6-BCBA-4B40779F87A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AE30F974-8E25-42BF-BD6B-DA9A0AD0F675}"/>
              </a:ext>
            </a:extLst>
          </p:cNvPr>
          <p:cNvSpPr>
            <a:spLocks noGrp="1"/>
          </p:cNvSpPr>
          <p:nvPr>
            <p:ph type="sldNum" sz="quarter" idx="12"/>
          </p:nvPr>
        </p:nvSpPr>
        <p:spPr/>
        <p:txBody>
          <a:bodyPr/>
          <a:lstStyle/>
          <a:p>
            <a:fld id="{AF430988-647E-4517-B70E-776822506EBB}" type="slidenum">
              <a:rPr lang="en-US" smtClean="0"/>
              <a:pPr/>
              <a:t>51</a:t>
            </a:fld>
            <a:endParaRPr lang="en-US" dirty="0"/>
          </a:p>
        </p:txBody>
      </p:sp>
    </p:spTree>
    <p:extLst>
      <p:ext uri="{BB962C8B-B14F-4D97-AF65-F5344CB8AC3E}">
        <p14:creationId xmlns:p14="http://schemas.microsoft.com/office/powerpoint/2010/main" val="3852577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7C7D-51BA-4576-ACAC-A94CF002750E}"/>
              </a:ext>
            </a:extLst>
          </p:cNvPr>
          <p:cNvSpPr>
            <a:spLocks noGrp="1"/>
          </p:cNvSpPr>
          <p:nvPr>
            <p:ph type="title"/>
          </p:nvPr>
        </p:nvSpPr>
        <p:spPr/>
        <p:txBody>
          <a:bodyPr/>
          <a:lstStyle/>
          <a:p>
            <a:r>
              <a:rPr lang="en-US" cap="small" dirty="0"/>
              <a:t>Q-Tip # 2</a:t>
            </a:r>
          </a:p>
        </p:txBody>
      </p:sp>
      <p:sp>
        <p:nvSpPr>
          <p:cNvPr id="3" name="Text Placeholder 2">
            <a:extLst>
              <a:ext uri="{FF2B5EF4-FFF2-40B4-BE49-F238E27FC236}">
                <a16:creationId xmlns:a16="http://schemas.microsoft.com/office/drawing/2014/main" id="{465B2E81-C56E-4ABA-9A72-953730BC8D7B}"/>
              </a:ext>
            </a:extLst>
          </p:cNvPr>
          <p:cNvSpPr>
            <a:spLocks noGrp="1"/>
          </p:cNvSpPr>
          <p:nvPr>
            <p:ph type="body" idx="1"/>
          </p:nvPr>
        </p:nvSpPr>
        <p:spPr/>
        <p:txBody>
          <a:bodyPr/>
          <a:lstStyle/>
          <a:p>
            <a:r>
              <a:rPr lang="en-US" dirty="0"/>
              <a:t>Bonnie Kirby</a:t>
            </a:r>
          </a:p>
        </p:txBody>
      </p:sp>
      <p:sp>
        <p:nvSpPr>
          <p:cNvPr id="4" name="Date Placeholder 3">
            <a:extLst>
              <a:ext uri="{FF2B5EF4-FFF2-40B4-BE49-F238E27FC236}">
                <a16:creationId xmlns:a16="http://schemas.microsoft.com/office/drawing/2014/main" id="{7CF0BF4E-A3D3-428E-8984-9CE4F756A38B}"/>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2E8AABC-AB56-40B5-9807-8683E7C5C0F7}"/>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58DE1FB-13B3-4A47-B030-38DBF9D2C435}"/>
              </a:ext>
            </a:extLst>
          </p:cNvPr>
          <p:cNvSpPr>
            <a:spLocks noGrp="1"/>
          </p:cNvSpPr>
          <p:nvPr>
            <p:ph type="sldNum" sz="quarter" idx="12"/>
          </p:nvPr>
        </p:nvSpPr>
        <p:spPr/>
        <p:txBody>
          <a:bodyPr/>
          <a:lstStyle/>
          <a:p>
            <a:fld id="{AF430988-647E-4517-B70E-776822506EBB}" type="slidenum">
              <a:rPr lang="en-US" smtClean="0"/>
              <a:pPr/>
              <a:t>52</a:t>
            </a:fld>
            <a:endParaRPr lang="en-US" dirty="0"/>
          </a:p>
        </p:txBody>
      </p:sp>
    </p:spTree>
    <p:extLst>
      <p:ext uri="{BB962C8B-B14F-4D97-AF65-F5344CB8AC3E}">
        <p14:creationId xmlns:p14="http://schemas.microsoft.com/office/powerpoint/2010/main" val="3422993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EAE8-AC18-41BB-89D7-8F2A09FB5B0D}"/>
              </a:ext>
            </a:extLst>
          </p:cNvPr>
          <p:cNvSpPr>
            <a:spLocks noGrp="1"/>
          </p:cNvSpPr>
          <p:nvPr>
            <p:ph type="title"/>
          </p:nvPr>
        </p:nvSpPr>
        <p:spPr/>
        <p:txBody>
          <a:bodyPr/>
          <a:lstStyle/>
          <a:p>
            <a:r>
              <a:rPr lang="en-US" dirty="0"/>
              <a:t>Workaround for Finger Evaluations</a:t>
            </a:r>
          </a:p>
        </p:txBody>
      </p:sp>
      <p:sp>
        <p:nvSpPr>
          <p:cNvPr id="3" name="Content Placeholder 2">
            <a:extLst>
              <a:ext uri="{FF2B5EF4-FFF2-40B4-BE49-F238E27FC236}">
                <a16:creationId xmlns:a16="http://schemas.microsoft.com/office/drawing/2014/main" id="{A1DAF123-3F27-4C15-95C2-1DAF630C929E}"/>
              </a:ext>
            </a:extLst>
          </p:cNvPr>
          <p:cNvSpPr>
            <a:spLocks noGrp="1"/>
          </p:cNvSpPr>
          <p:nvPr>
            <p:ph idx="1"/>
          </p:nvPr>
        </p:nvSpPr>
        <p:spPr/>
        <p:txBody>
          <a:bodyPr/>
          <a:lstStyle/>
          <a:p>
            <a:r>
              <a:rPr lang="en-US" dirty="0">
                <a:effectLst>
                  <a:outerShdw blurRad="38100" dist="38100" dir="2700000" algn="tl">
                    <a:srgbClr val="000000">
                      <a:alpha val="43137"/>
                    </a:srgbClr>
                  </a:outerShdw>
                </a:effectLst>
              </a:rPr>
              <a:t>Reminder:</a:t>
            </a:r>
            <a:r>
              <a:rPr lang="en-US" dirty="0"/>
              <a:t>  The Evaluation Builder does not generate the proper evaluations when evaluating disabilities of the fingers</a:t>
            </a:r>
          </a:p>
          <a:p>
            <a:pPr marL="0" indent="0">
              <a:buNone/>
            </a:pPr>
            <a:endParaRPr lang="en-US" sz="1000" dirty="0"/>
          </a:p>
          <a:p>
            <a:pPr lvl="1"/>
            <a:r>
              <a:rPr lang="en-US" dirty="0"/>
              <a:t>Refer to </a:t>
            </a:r>
            <a:r>
              <a:rPr lang="en-US" dirty="0">
                <a:hlinkClick r:id="rId2"/>
              </a:rPr>
              <a:t>M21-1 III.iv.4.A.4</a:t>
            </a:r>
            <a:r>
              <a:rPr lang="en-US" dirty="0"/>
              <a:t> for guidelines on evaluating disabilities of the hands</a:t>
            </a:r>
          </a:p>
          <a:p>
            <a:pPr marL="457200" lvl="1" indent="0">
              <a:buNone/>
            </a:pPr>
            <a:endParaRPr lang="en-US" sz="800" dirty="0"/>
          </a:p>
          <a:p>
            <a:pPr lvl="1"/>
            <a:r>
              <a:rPr lang="en-US" dirty="0"/>
              <a:t>Refer to </a:t>
            </a:r>
            <a:r>
              <a:rPr lang="en-US" dirty="0">
                <a:hlinkClick r:id="rId3"/>
              </a:rPr>
              <a:t>M21-1 III.iv.4.A.1.t</a:t>
            </a:r>
            <a:r>
              <a:rPr lang="en-US" dirty="0"/>
              <a:t> for the workaround for painful motion of the fingers</a:t>
            </a:r>
          </a:p>
          <a:p>
            <a:pPr marL="457200" lvl="1" indent="0">
              <a:buNone/>
            </a:pPr>
            <a:endParaRPr lang="en-US" sz="800" dirty="0"/>
          </a:p>
          <a:p>
            <a:pPr lvl="2">
              <a:buClr>
                <a:srgbClr val="C00000"/>
              </a:buClr>
            </a:pPr>
            <a:r>
              <a:rPr lang="en-US" sz="2400" dirty="0">
                <a:solidFill>
                  <a:srgbClr val="FF0000"/>
                </a:solidFill>
                <a:hlinkClick r:id="rId4"/>
              </a:rPr>
              <a:t>38 CFR 4.71a DCs 5216-5230</a:t>
            </a:r>
            <a:endParaRPr lang="en-US" sz="2400" dirty="0">
              <a:solidFill>
                <a:srgbClr val="FF0000"/>
              </a:solidFill>
            </a:endParaRPr>
          </a:p>
          <a:p>
            <a:pPr marL="914400" lvl="2" indent="0">
              <a:buNone/>
            </a:pPr>
            <a:endParaRPr lang="en-US" sz="500" dirty="0">
              <a:solidFill>
                <a:srgbClr val="FF0000"/>
              </a:solidFill>
            </a:endParaRPr>
          </a:p>
          <a:p>
            <a:pPr lvl="2">
              <a:buClr>
                <a:srgbClr val="C00000"/>
              </a:buClr>
            </a:pPr>
            <a:r>
              <a:rPr lang="en-US" sz="2400" dirty="0">
                <a:solidFill>
                  <a:srgbClr val="FF0000"/>
                </a:solidFill>
                <a:hlinkClick r:id="rId5"/>
              </a:rPr>
              <a:t>May 2018 Compensation Service Quality Call</a:t>
            </a:r>
            <a:endParaRPr lang="en-US" sz="2400" dirty="0">
              <a:solidFill>
                <a:srgbClr val="FF0000"/>
              </a:solidFill>
            </a:endParaRPr>
          </a:p>
        </p:txBody>
      </p:sp>
      <p:sp>
        <p:nvSpPr>
          <p:cNvPr id="4" name="Date Placeholder 3">
            <a:extLst>
              <a:ext uri="{FF2B5EF4-FFF2-40B4-BE49-F238E27FC236}">
                <a16:creationId xmlns:a16="http://schemas.microsoft.com/office/drawing/2014/main" id="{C0080559-9EBC-4DBC-A77D-C62EBEA55826}"/>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078FCFA7-1118-4CC0-AE90-EC0094A6DADB}"/>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F5F7000F-96DF-4AF3-ACD3-40F2A1C4626D}"/>
              </a:ext>
            </a:extLst>
          </p:cNvPr>
          <p:cNvSpPr>
            <a:spLocks noGrp="1"/>
          </p:cNvSpPr>
          <p:nvPr>
            <p:ph type="sldNum" sz="quarter" idx="12"/>
          </p:nvPr>
        </p:nvSpPr>
        <p:spPr/>
        <p:txBody>
          <a:bodyPr/>
          <a:lstStyle/>
          <a:p>
            <a:fld id="{AF430988-647E-4517-B70E-776822506EBB}" type="slidenum">
              <a:rPr lang="en-US" smtClean="0"/>
              <a:pPr/>
              <a:t>53</a:t>
            </a:fld>
            <a:endParaRPr lang="en-US" dirty="0"/>
          </a:p>
        </p:txBody>
      </p:sp>
    </p:spTree>
    <p:extLst>
      <p:ext uri="{BB962C8B-B14F-4D97-AF65-F5344CB8AC3E}">
        <p14:creationId xmlns:p14="http://schemas.microsoft.com/office/powerpoint/2010/main" val="2225890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D8B7-8366-4124-A41D-2FDE6AD76329}"/>
              </a:ext>
            </a:extLst>
          </p:cNvPr>
          <p:cNvSpPr>
            <a:spLocks noGrp="1"/>
          </p:cNvSpPr>
          <p:nvPr>
            <p:ph type="title"/>
          </p:nvPr>
        </p:nvSpPr>
        <p:spPr/>
        <p:txBody>
          <a:bodyPr/>
          <a:lstStyle/>
          <a:p>
            <a:r>
              <a:rPr lang="en-US" sz="5700" cap="small" dirty="0"/>
              <a:t>AMA Applicable Laws/ Regulations:</a:t>
            </a:r>
            <a:br>
              <a:rPr lang="en-US" sz="5700" cap="small" dirty="0"/>
            </a:br>
            <a:r>
              <a:rPr lang="en-US" cap="small" dirty="0"/>
              <a:t>Cross Referencing </a:t>
            </a:r>
          </a:p>
        </p:txBody>
      </p:sp>
      <p:sp>
        <p:nvSpPr>
          <p:cNvPr id="3" name="Text Placeholder 2">
            <a:extLst>
              <a:ext uri="{FF2B5EF4-FFF2-40B4-BE49-F238E27FC236}">
                <a16:creationId xmlns:a16="http://schemas.microsoft.com/office/drawing/2014/main" id="{63A7B249-F127-4242-9D87-EB10D0D4ABCB}"/>
              </a:ext>
            </a:extLst>
          </p:cNvPr>
          <p:cNvSpPr>
            <a:spLocks noGrp="1"/>
          </p:cNvSpPr>
          <p:nvPr>
            <p:ph type="body" idx="1"/>
          </p:nvPr>
        </p:nvSpPr>
        <p:spPr/>
        <p:txBody>
          <a:bodyPr/>
          <a:lstStyle/>
          <a:p>
            <a:r>
              <a:rPr lang="en-US" dirty="0"/>
              <a:t>Bonnie Kirby</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A02A914A-89AB-44B6-8EDF-D1E66C2D24E4}"/>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097A1D41-F117-4C66-B2C2-0C211F8846C1}"/>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2F794E2-E9D3-4BFF-A6C0-9EBBEEC546AA}"/>
              </a:ext>
            </a:extLst>
          </p:cNvPr>
          <p:cNvSpPr>
            <a:spLocks noGrp="1"/>
          </p:cNvSpPr>
          <p:nvPr>
            <p:ph type="sldNum" sz="quarter" idx="12"/>
          </p:nvPr>
        </p:nvSpPr>
        <p:spPr/>
        <p:txBody>
          <a:bodyPr/>
          <a:lstStyle/>
          <a:p>
            <a:fld id="{AF430988-647E-4517-B70E-776822506EBB}" type="slidenum">
              <a:rPr lang="en-US" smtClean="0"/>
              <a:pPr/>
              <a:t>54</a:t>
            </a:fld>
            <a:endParaRPr lang="en-US" dirty="0"/>
          </a:p>
        </p:txBody>
      </p:sp>
    </p:spTree>
    <p:extLst>
      <p:ext uri="{BB962C8B-B14F-4D97-AF65-F5344CB8AC3E}">
        <p14:creationId xmlns:p14="http://schemas.microsoft.com/office/powerpoint/2010/main" val="3818013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8C2-F8C3-4993-B044-6C6CBE0B7771}"/>
              </a:ext>
            </a:extLst>
          </p:cNvPr>
          <p:cNvSpPr>
            <a:spLocks noGrp="1"/>
          </p:cNvSpPr>
          <p:nvPr>
            <p:ph type="title"/>
          </p:nvPr>
        </p:nvSpPr>
        <p:spPr/>
        <p:txBody>
          <a:bodyPr>
            <a:normAutofit fontScale="90000"/>
          </a:bodyPr>
          <a:lstStyle/>
          <a:p>
            <a:r>
              <a:rPr lang="en-US" dirty="0"/>
              <a:t>AMA Applicable Laws/ Regulations</a:t>
            </a:r>
            <a:br>
              <a:rPr lang="en-US" dirty="0"/>
            </a:br>
            <a:r>
              <a:rPr lang="en-US" dirty="0"/>
              <a:t>– Cross Referencing –</a:t>
            </a:r>
          </a:p>
        </p:txBody>
      </p:sp>
      <p:sp>
        <p:nvSpPr>
          <p:cNvPr id="3" name="Content Placeholder 2">
            <a:extLst>
              <a:ext uri="{FF2B5EF4-FFF2-40B4-BE49-F238E27FC236}">
                <a16:creationId xmlns:a16="http://schemas.microsoft.com/office/drawing/2014/main" id="{E2473B0A-FD78-4E99-8259-A32788AD6CB2}"/>
              </a:ext>
            </a:extLst>
          </p:cNvPr>
          <p:cNvSpPr>
            <a:spLocks noGrp="1"/>
          </p:cNvSpPr>
          <p:nvPr>
            <p:ph idx="1"/>
          </p:nvPr>
        </p:nvSpPr>
        <p:spPr>
          <a:xfrm>
            <a:off x="247135" y="1972940"/>
            <a:ext cx="11755395" cy="4371032"/>
          </a:xfrm>
        </p:spPr>
        <p:txBody>
          <a:bodyPr/>
          <a:lstStyle/>
          <a:p>
            <a:r>
              <a:rPr lang="en-US" dirty="0"/>
              <a:t>AMA requires inclusion of applicable laws and regulations in decisions</a:t>
            </a:r>
          </a:p>
          <a:p>
            <a:pPr marL="0" indent="0">
              <a:buNone/>
            </a:pPr>
            <a:endParaRPr lang="en-US" sz="800" dirty="0"/>
          </a:p>
          <a:p>
            <a:pPr lvl="1"/>
            <a:r>
              <a:rPr lang="en-US" dirty="0"/>
              <a:t>Failure to include applicable laws and regulations</a:t>
            </a:r>
          </a:p>
          <a:p>
            <a:pPr lvl="2"/>
            <a:r>
              <a:rPr lang="en-US" dirty="0"/>
              <a:t>Task 10 error on the </a:t>
            </a:r>
            <a:r>
              <a:rPr lang="en-US" dirty="0">
                <a:hlinkClick r:id="rId2"/>
              </a:rPr>
              <a:t>VSR Task Based Quality Review Checklist</a:t>
            </a:r>
            <a:endParaRPr lang="en-US" dirty="0"/>
          </a:p>
          <a:p>
            <a:pPr marL="914400" lvl="2" indent="0">
              <a:buNone/>
            </a:pPr>
            <a:endParaRPr lang="en-US" sz="100" dirty="0"/>
          </a:p>
          <a:p>
            <a:pPr lvl="2"/>
            <a:r>
              <a:rPr lang="en-US" dirty="0"/>
              <a:t>Task 9 error on the </a:t>
            </a:r>
            <a:r>
              <a:rPr lang="en-US" dirty="0">
                <a:hlinkClick r:id="rId3"/>
              </a:rPr>
              <a:t>RVSR Task Based Quality Review Checklist</a:t>
            </a:r>
            <a:endParaRPr lang="en-US" dirty="0"/>
          </a:p>
          <a:p>
            <a:pPr marL="914400" lvl="2" indent="0">
              <a:buNone/>
            </a:pPr>
            <a:endParaRPr lang="en-US" dirty="0"/>
          </a:p>
          <a:p>
            <a:r>
              <a:rPr lang="en-US" dirty="0"/>
              <a:t>How should the listing of applicable laws/ regulations that cross-reference other applicable laws/ regulations be handled from an IQR perspective?</a:t>
            </a:r>
          </a:p>
        </p:txBody>
      </p:sp>
      <p:sp>
        <p:nvSpPr>
          <p:cNvPr id="4" name="Date Placeholder 3">
            <a:extLst>
              <a:ext uri="{FF2B5EF4-FFF2-40B4-BE49-F238E27FC236}">
                <a16:creationId xmlns:a16="http://schemas.microsoft.com/office/drawing/2014/main" id="{94A6076C-41A9-41FE-A76B-847FE772D95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B92C0085-0315-43C0-B3A2-B6E2D6049683}"/>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3A6DCC37-F707-4971-9DA0-7D494353D7CB}"/>
              </a:ext>
            </a:extLst>
          </p:cNvPr>
          <p:cNvSpPr>
            <a:spLocks noGrp="1"/>
          </p:cNvSpPr>
          <p:nvPr>
            <p:ph type="sldNum" sz="quarter" idx="12"/>
          </p:nvPr>
        </p:nvSpPr>
        <p:spPr/>
        <p:txBody>
          <a:bodyPr/>
          <a:lstStyle/>
          <a:p>
            <a:fld id="{AF430988-647E-4517-B70E-776822506EBB}" type="slidenum">
              <a:rPr lang="en-US" smtClean="0"/>
              <a:pPr/>
              <a:t>55</a:t>
            </a:fld>
            <a:endParaRPr lang="en-US" dirty="0"/>
          </a:p>
        </p:txBody>
      </p:sp>
    </p:spTree>
    <p:extLst>
      <p:ext uri="{BB962C8B-B14F-4D97-AF65-F5344CB8AC3E}">
        <p14:creationId xmlns:p14="http://schemas.microsoft.com/office/powerpoint/2010/main" val="2662801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B4AB-E1B8-495B-8202-3488C6484410}"/>
              </a:ext>
            </a:extLst>
          </p:cNvPr>
          <p:cNvSpPr>
            <a:spLocks noGrp="1"/>
          </p:cNvSpPr>
          <p:nvPr>
            <p:ph type="title"/>
          </p:nvPr>
        </p:nvSpPr>
        <p:spPr/>
        <p:txBody>
          <a:bodyPr/>
          <a:lstStyle/>
          <a:p>
            <a:r>
              <a:rPr lang="en-US" dirty="0"/>
              <a:t>IQR Application</a:t>
            </a:r>
          </a:p>
        </p:txBody>
      </p:sp>
      <p:sp>
        <p:nvSpPr>
          <p:cNvPr id="3" name="Content Placeholder 2">
            <a:extLst>
              <a:ext uri="{FF2B5EF4-FFF2-40B4-BE49-F238E27FC236}">
                <a16:creationId xmlns:a16="http://schemas.microsoft.com/office/drawing/2014/main" id="{136AF4C3-B854-4348-A3FE-CE3CBC0CB80E}"/>
              </a:ext>
            </a:extLst>
          </p:cNvPr>
          <p:cNvSpPr>
            <a:spLocks noGrp="1"/>
          </p:cNvSpPr>
          <p:nvPr>
            <p:ph idx="1"/>
          </p:nvPr>
        </p:nvSpPr>
        <p:spPr/>
        <p:txBody>
          <a:bodyPr/>
          <a:lstStyle/>
          <a:p>
            <a:r>
              <a:rPr lang="en-US" dirty="0"/>
              <a:t>If a decisionmaker includes an applicable law/ regulation that cross references another applicable law/ regulation (that is not included in the decision),</a:t>
            </a:r>
          </a:p>
          <a:p>
            <a:pPr lvl="1"/>
            <a:r>
              <a:rPr lang="en-US" dirty="0"/>
              <a:t>A critical error should not be cited</a:t>
            </a:r>
          </a:p>
          <a:p>
            <a:pPr lvl="2"/>
            <a:r>
              <a:rPr lang="en-US" dirty="0"/>
              <a:t>Instead, a comment/ non-critical error requiring correction should be cited</a:t>
            </a:r>
          </a:p>
          <a:p>
            <a:pPr marL="914400" lvl="2" indent="0">
              <a:buNone/>
            </a:pPr>
            <a:endParaRPr lang="en-US" dirty="0"/>
          </a:p>
          <a:p>
            <a:r>
              <a:rPr lang="en-US" dirty="0"/>
              <a:t>Although all applicable laws/ regulations should be included for AMA sufficient notification, the above scenario does not rise to the level of a critical error</a:t>
            </a:r>
          </a:p>
        </p:txBody>
      </p:sp>
      <p:sp>
        <p:nvSpPr>
          <p:cNvPr id="4" name="Date Placeholder 3">
            <a:extLst>
              <a:ext uri="{FF2B5EF4-FFF2-40B4-BE49-F238E27FC236}">
                <a16:creationId xmlns:a16="http://schemas.microsoft.com/office/drawing/2014/main" id="{8F1480F9-1DE0-4A3D-8DE1-A088E62C00D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0DA9A799-0420-42F0-89DE-5211C9F22009}"/>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48AA41C-FE5A-4636-ACFA-D57FA4625CAD}"/>
              </a:ext>
            </a:extLst>
          </p:cNvPr>
          <p:cNvSpPr>
            <a:spLocks noGrp="1"/>
          </p:cNvSpPr>
          <p:nvPr>
            <p:ph type="sldNum" sz="quarter" idx="12"/>
          </p:nvPr>
        </p:nvSpPr>
        <p:spPr/>
        <p:txBody>
          <a:bodyPr/>
          <a:lstStyle/>
          <a:p>
            <a:fld id="{AF430988-647E-4517-B70E-776822506EBB}" type="slidenum">
              <a:rPr lang="en-US" smtClean="0"/>
              <a:pPr/>
              <a:t>56</a:t>
            </a:fld>
            <a:endParaRPr lang="en-US" dirty="0"/>
          </a:p>
        </p:txBody>
      </p:sp>
    </p:spTree>
    <p:extLst>
      <p:ext uri="{BB962C8B-B14F-4D97-AF65-F5344CB8AC3E}">
        <p14:creationId xmlns:p14="http://schemas.microsoft.com/office/powerpoint/2010/main" val="3992031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DF23-AB30-4097-B3B3-40EEA76F79C7}"/>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56C0993-0642-4B62-9488-49CD0FF936A6}"/>
              </a:ext>
            </a:extLst>
          </p:cNvPr>
          <p:cNvSpPr>
            <a:spLocks noGrp="1"/>
          </p:cNvSpPr>
          <p:nvPr>
            <p:ph idx="1"/>
          </p:nvPr>
        </p:nvSpPr>
        <p:spPr/>
        <p:txBody>
          <a:bodyPr/>
          <a:lstStyle/>
          <a:p>
            <a:r>
              <a:rPr lang="en-US" dirty="0"/>
              <a:t>An ITF was used to grant an effective date, and the decisionmaker cites only </a:t>
            </a:r>
            <a:r>
              <a:rPr lang="en-US" u="sng" dirty="0">
                <a:hlinkClick r:id="rId2"/>
              </a:rPr>
              <a:t>38 CFR 3.155</a:t>
            </a:r>
            <a:r>
              <a:rPr lang="en-US" dirty="0"/>
              <a:t>.  A correctable comment/ non-critical error should be cited since </a:t>
            </a:r>
            <a:r>
              <a:rPr lang="en-US" u="sng" dirty="0">
                <a:hlinkClick r:id="rId2"/>
              </a:rPr>
              <a:t>3.155</a:t>
            </a:r>
            <a:r>
              <a:rPr lang="en-US" dirty="0"/>
              <a:t> cross references </a:t>
            </a:r>
            <a:r>
              <a:rPr lang="en-US" u="sng" dirty="0">
                <a:hlinkClick r:id="rId3"/>
              </a:rPr>
              <a:t>3.400</a:t>
            </a:r>
            <a:r>
              <a:rPr lang="en-US" dirty="0"/>
              <a:t>.</a:t>
            </a:r>
          </a:p>
          <a:p>
            <a:pPr marL="0" indent="0">
              <a:buNone/>
            </a:pPr>
            <a:endParaRPr lang="en-US" dirty="0"/>
          </a:p>
          <a:p>
            <a:r>
              <a:rPr lang="en-US" dirty="0"/>
              <a:t>An ITF was used to grant an effective date, and the decisionmaker cites only </a:t>
            </a:r>
            <a:r>
              <a:rPr lang="en-US" u="sng" dirty="0">
                <a:hlinkClick r:id="rId3"/>
              </a:rPr>
              <a:t>38 CFR 3.400</a:t>
            </a:r>
            <a:r>
              <a:rPr lang="en-US" dirty="0"/>
              <a:t>.  A critical error should be cited.  Since both 3.400 and </a:t>
            </a:r>
            <a:r>
              <a:rPr lang="en-US" u="sng" dirty="0">
                <a:hlinkClick r:id="rId2"/>
              </a:rPr>
              <a:t>3.155</a:t>
            </a:r>
            <a:r>
              <a:rPr lang="en-US" dirty="0"/>
              <a:t> are required, and 3.400 does</a:t>
            </a:r>
            <a:r>
              <a:rPr lang="en-US" i="1" dirty="0"/>
              <a:t> not</a:t>
            </a:r>
            <a:r>
              <a:rPr lang="en-US" dirty="0"/>
              <a:t> cross reference </a:t>
            </a:r>
            <a:r>
              <a:rPr lang="en-US" u="sng" dirty="0">
                <a:hlinkClick r:id="rId2"/>
              </a:rPr>
              <a:t>3.155</a:t>
            </a:r>
            <a:r>
              <a:rPr lang="en-US" dirty="0"/>
              <a:t>, this rises to the level of a critical error.</a:t>
            </a:r>
          </a:p>
        </p:txBody>
      </p:sp>
      <p:sp>
        <p:nvSpPr>
          <p:cNvPr id="4" name="Date Placeholder 3">
            <a:extLst>
              <a:ext uri="{FF2B5EF4-FFF2-40B4-BE49-F238E27FC236}">
                <a16:creationId xmlns:a16="http://schemas.microsoft.com/office/drawing/2014/main" id="{322E93E5-00C9-4F22-9942-52F5FAE1BDD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B94E584-FA22-454F-9350-3A0C26A5E35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9D3BA4E4-7272-4F01-9436-6597BB25309E}"/>
              </a:ext>
            </a:extLst>
          </p:cNvPr>
          <p:cNvSpPr>
            <a:spLocks noGrp="1"/>
          </p:cNvSpPr>
          <p:nvPr>
            <p:ph type="sldNum" sz="quarter" idx="12"/>
          </p:nvPr>
        </p:nvSpPr>
        <p:spPr/>
        <p:txBody>
          <a:bodyPr/>
          <a:lstStyle/>
          <a:p>
            <a:fld id="{AF430988-647E-4517-B70E-776822506EBB}" type="slidenum">
              <a:rPr lang="en-US" smtClean="0"/>
              <a:pPr/>
              <a:t>57</a:t>
            </a:fld>
            <a:endParaRPr lang="en-US" dirty="0"/>
          </a:p>
        </p:txBody>
      </p:sp>
    </p:spTree>
    <p:extLst>
      <p:ext uri="{BB962C8B-B14F-4D97-AF65-F5344CB8AC3E}">
        <p14:creationId xmlns:p14="http://schemas.microsoft.com/office/powerpoint/2010/main" val="3216809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E6EC-9053-4909-841B-8A357DC590EF}"/>
              </a:ext>
            </a:extLst>
          </p:cNvPr>
          <p:cNvSpPr>
            <a:spLocks noGrp="1"/>
          </p:cNvSpPr>
          <p:nvPr>
            <p:ph type="title"/>
          </p:nvPr>
        </p:nvSpPr>
        <p:spPr/>
        <p:txBody>
          <a:bodyPr/>
          <a:lstStyle/>
          <a:p>
            <a:r>
              <a:rPr lang="en-US" cap="small" dirty="0"/>
              <a:t>What’s </a:t>
            </a:r>
            <a:r>
              <a:rPr lang="en-US" i="1" cap="small" dirty="0"/>
              <a:t>New</a:t>
            </a:r>
            <a:r>
              <a:rPr lang="en-US" cap="small" dirty="0"/>
              <a:t> in the M21-1</a:t>
            </a:r>
          </a:p>
        </p:txBody>
      </p:sp>
      <p:sp>
        <p:nvSpPr>
          <p:cNvPr id="3" name="Text Placeholder 2">
            <a:extLst>
              <a:ext uri="{FF2B5EF4-FFF2-40B4-BE49-F238E27FC236}">
                <a16:creationId xmlns:a16="http://schemas.microsoft.com/office/drawing/2014/main" id="{DF2A7B26-96F3-47E9-B642-B850CEB64D1A}"/>
              </a:ext>
            </a:extLst>
          </p:cNvPr>
          <p:cNvSpPr>
            <a:spLocks noGrp="1"/>
          </p:cNvSpPr>
          <p:nvPr>
            <p:ph type="body" idx="1"/>
          </p:nvPr>
        </p:nvSpPr>
        <p:spPr/>
        <p:txBody>
          <a:bodyPr/>
          <a:lstStyle/>
          <a:p>
            <a:r>
              <a:rPr lang="en-US" dirty="0"/>
              <a:t>Matthew Hof</a:t>
            </a:r>
          </a:p>
          <a:p>
            <a:r>
              <a:rPr lang="en-US" dirty="0"/>
              <a:t>Analyst / Manual Editor</a:t>
            </a:r>
          </a:p>
          <a:p>
            <a:r>
              <a:rPr lang="en-US" dirty="0"/>
              <a:t>Procedures Maintenance Staff; Policy and Procedures</a:t>
            </a:r>
          </a:p>
        </p:txBody>
      </p:sp>
      <p:sp>
        <p:nvSpPr>
          <p:cNvPr id="4" name="Date Placeholder 3">
            <a:extLst>
              <a:ext uri="{FF2B5EF4-FFF2-40B4-BE49-F238E27FC236}">
                <a16:creationId xmlns:a16="http://schemas.microsoft.com/office/drawing/2014/main" id="{F762BBAC-FAE3-4FA4-BCFB-2709CE1DCBF8}"/>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7BE52FB3-9CC3-4666-BA6A-4754EEEA12D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AB22AC6-303B-47B9-B493-CC4E4DA4C1FE}"/>
              </a:ext>
            </a:extLst>
          </p:cNvPr>
          <p:cNvSpPr>
            <a:spLocks noGrp="1"/>
          </p:cNvSpPr>
          <p:nvPr>
            <p:ph type="sldNum" sz="quarter" idx="12"/>
          </p:nvPr>
        </p:nvSpPr>
        <p:spPr/>
        <p:txBody>
          <a:bodyPr/>
          <a:lstStyle/>
          <a:p>
            <a:fld id="{AF430988-647E-4517-B70E-776822506EBB}" type="slidenum">
              <a:rPr lang="en-US" smtClean="0"/>
              <a:pPr/>
              <a:t>58</a:t>
            </a:fld>
            <a:endParaRPr lang="en-US" dirty="0"/>
          </a:p>
        </p:txBody>
      </p:sp>
    </p:spTree>
    <p:extLst>
      <p:ext uri="{BB962C8B-B14F-4D97-AF65-F5344CB8AC3E}">
        <p14:creationId xmlns:p14="http://schemas.microsoft.com/office/powerpoint/2010/main" val="3550805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8F48-DF04-4BF9-8F0F-E600AE209A5C}"/>
              </a:ext>
            </a:extLst>
          </p:cNvPr>
          <p:cNvSpPr>
            <a:spLocks noGrp="1"/>
          </p:cNvSpPr>
          <p:nvPr>
            <p:ph type="title"/>
          </p:nvPr>
        </p:nvSpPr>
        <p:spPr/>
        <p:txBody>
          <a:bodyPr>
            <a:noAutofit/>
          </a:bodyPr>
          <a:lstStyle/>
          <a:p>
            <a:r>
              <a:rPr lang="en-US" sz="4300" dirty="0"/>
              <a:t>Erroneous Development Response Period</a:t>
            </a:r>
          </a:p>
        </p:txBody>
      </p:sp>
      <p:sp>
        <p:nvSpPr>
          <p:cNvPr id="3" name="Content Placeholder 2">
            <a:extLst>
              <a:ext uri="{FF2B5EF4-FFF2-40B4-BE49-F238E27FC236}">
                <a16:creationId xmlns:a16="http://schemas.microsoft.com/office/drawing/2014/main" id="{A4DFB44A-306E-44C5-8515-ACF02D4DBC17}"/>
              </a:ext>
            </a:extLst>
          </p:cNvPr>
          <p:cNvSpPr>
            <a:spLocks noGrp="1"/>
          </p:cNvSpPr>
          <p:nvPr>
            <p:ph idx="1"/>
          </p:nvPr>
        </p:nvSpPr>
        <p:spPr/>
        <p:txBody>
          <a:bodyPr/>
          <a:lstStyle/>
          <a:p>
            <a:r>
              <a:rPr lang="en-US" dirty="0"/>
              <a:t>M21-1, Part III, Subpart iii, Chapter 1, Section B was updated May 19, 2020, to clearly identify claims processor’s authority to proceed with claims work if a request was made to the claimant in error</a:t>
            </a:r>
          </a:p>
          <a:p>
            <a:pPr marL="0" indent="0">
              <a:buNone/>
            </a:pPr>
            <a:endParaRPr lang="en-US" sz="100" dirty="0"/>
          </a:p>
          <a:p>
            <a:pPr lvl="1"/>
            <a:r>
              <a:rPr lang="en-US" dirty="0"/>
              <a:t>Added new Block 2.g that indicates we can nullify the response period provided to a claimant if it was erroneously given</a:t>
            </a:r>
          </a:p>
          <a:p>
            <a:pPr marL="457200" lvl="1" indent="0">
              <a:buNone/>
            </a:pPr>
            <a:endParaRPr lang="en-US" sz="100" dirty="0"/>
          </a:p>
          <a:p>
            <a:pPr lvl="2"/>
            <a:r>
              <a:rPr lang="en-US" dirty="0"/>
              <a:t>Claimant must be made aware that the period was nullified in the rating decision/ decision notice</a:t>
            </a:r>
          </a:p>
          <a:p>
            <a:pPr marL="914400" lvl="2" indent="0">
              <a:buNone/>
            </a:pPr>
            <a:endParaRPr lang="en-US" sz="100" dirty="0"/>
          </a:p>
          <a:p>
            <a:pPr lvl="2"/>
            <a:r>
              <a:rPr lang="en-US" dirty="0"/>
              <a:t>We are not dictating standard language to allow flexibility to fix the scenario</a:t>
            </a:r>
          </a:p>
          <a:p>
            <a:pPr marL="914400" lvl="2" indent="0">
              <a:buNone/>
            </a:pPr>
            <a:endParaRPr lang="en-US" sz="100" dirty="0"/>
          </a:p>
          <a:p>
            <a:pPr lvl="3"/>
            <a:r>
              <a:rPr lang="en-US" dirty="0"/>
              <a:t>Used two clear examples of when its appropriate</a:t>
            </a:r>
          </a:p>
          <a:p>
            <a:pPr lvl="3"/>
            <a:r>
              <a:rPr lang="en-US" dirty="0"/>
              <a:t>VA Form 21-686c example was the result of a study of common errors/ issues/ delays in non-rating claims</a:t>
            </a:r>
          </a:p>
          <a:p>
            <a:pPr lvl="3"/>
            <a:r>
              <a:rPr lang="en-US" dirty="0"/>
              <a:t>Intent is to allow next actions to be taken upon recognition of the error</a:t>
            </a:r>
          </a:p>
        </p:txBody>
      </p:sp>
      <p:sp>
        <p:nvSpPr>
          <p:cNvPr id="4" name="Date Placeholder 3">
            <a:extLst>
              <a:ext uri="{FF2B5EF4-FFF2-40B4-BE49-F238E27FC236}">
                <a16:creationId xmlns:a16="http://schemas.microsoft.com/office/drawing/2014/main" id="{34793E22-F711-41D8-9565-C8E8CCFFE832}"/>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CEE7940-4CB8-4920-A5EC-AE2BB9EBB8B8}"/>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35463A6-6009-41C7-9C83-143B7BE2FAF8}"/>
              </a:ext>
            </a:extLst>
          </p:cNvPr>
          <p:cNvSpPr>
            <a:spLocks noGrp="1"/>
          </p:cNvSpPr>
          <p:nvPr>
            <p:ph type="sldNum" sz="quarter" idx="12"/>
          </p:nvPr>
        </p:nvSpPr>
        <p:spPr/>
        <p:txBody>
          <a:bodyPr/>
          <a:lstStyle/>
          <a:p>
            <a:fld id="{AF430988-647E-4517-B70E-776822506EBB}" type="slidenum">
              <a:rPr lang="en-US" smtClean="0"/>
              <a:pPr/>
              <a:t>59</a:t>
            </a:fld>
            <a:endParaRPr lang="en-US" dirty="0"/>
          </a:p>
        </p:txBody>
      </p:sp>
    </p:spTree>
    <p:extLst>
      <p:ext uri="{BB962C8B-B14F-4D97-AF65-F5344CB8AC3E}">
        <p14:creationId xmlns:p14="http://schemas.microsoft.com/office/powerpoint/2010/main" val="250940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D973-5226-4255-8173-866C95685FEA}"/>
              </a:ext>
            </a:extLst>
          </p:cNvPr>
          <p:cNvSpPr>
            <a:spLocks noGrp="1"/>
          </p:cNvSpPr>
          <p:nvPr>
            <p:ph type="title"/>
          </p:nvPr>
        </p:nvSpPr>
        <p:spPr/>
        <p:txBody>
          <a:bodyPr>
            <a:normAutofit/>
          </a:bodyPr>
          <a:lstStyle/>
          <a:p>
            <a:r>
              <a:rPr lang="en-US" dirty="0"/>
              <a:t>ALS – Common Site Visit Findings</a:t>
            </a:r>
          </a:p>
        </p:txBody>
      </p:sp>
      <p:sp>
        <p:nvSpPr>
          <p:cNvPr id="3" name="Content Placeholder 2">
            <a:extLst>
              <a:ext uri="{FF2B5EF4-FFF2-40B4-BE49-F238E27FC236}">
                <a16:creationId xmlns:a16="http://schemas.microsoft.com/office/drawing/2014/main" id="{B23F7C22-B296-4C24-ABC3-A9AA3529C2D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effectLst>
                  <a:outerShdw blurRad="38100" dist="38100" dir="2700000" algn="tl">
                    <a:srgbClr val="000000">
                      <a:alpha val="43137"/>
                    </a:srgbClr>
                  </a:outerShdw>
                </a:effectLst>
              </a:rPr>
              <a:t>Fact:</a:t>
            </a:r>
            <a:r>
              <a:rPr lang="en-US" dirty="0"/>
              <a:t>  ALS can be established on the basis of presumption under 38 CFR 3.318, if manifested at any time after discharge or release from active military, naval, or air service</a:t>
            </a:r>
          </a:p>
          <a:p>
            <a:pPr marL="0" indent="0">
              <a:buNone/>
            </a:pPr>
            <a:endParaRPr lang="en-US" sz="800" dirty="0"/>
          </a:p>
          <a:p>
            <a:pPr lvl="1">
              <a:buClr>
                <a:srgbClr val="C00000"/>
              </a:buClr>
              <a:buFont typeface="Wingdings" panose="05000000000000000000" pitchFamily="2" charset="2"/>
              <a:buChar char="v"/>
            </a:pPr>
            <a:r>
              <a:rPr lang="en-US" dirty="0"/>
              <a:t>38 CFR 3.318; M21-1 III.iv.4.N.6.b; and, M21-1 III.iv.6.C.5.a</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900745C4-4C49-4ACE-83AD-97EF96FAC02F}"/>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8EED5E3C-670B-4EFE-B510-27E6511B827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9451E24-4ED1-4154-9013-B0F4B02FB6BC}"/>
              </a:ext>
            </a:extLst>
          </p:cNvPr>
          <p:cNvSpPr>
            <a:spLocks noGrp="1"/>
          </p:cNvSpPr>
          <p:nvPr>
            <p:ph type="sldNum" sz="quarter" idx="12"/>
          </p:nvPr>
        </p:nvSpPr>
        <p:spPr/>
        <p:txBody>
          <a:bodyPr/>
          <a:lstStyle/>
          <a:p>
            <a:fld id="{AF430988-647E-4517-B70E-776822506EBB}" type="slidenum">
              <a:rPr lang="en-US" smtClean="0"/>
              <a:pPr/>
              <a:t>6</a:t>
            </a:fld>
            <a:endParaRPr lang="en-US" dirty="0"/>
          </a:p>
        </p:txBody>
      </p:sp>
      <p:pic>
        <p:nvPicPr>
          <p:cNvPr id="7" name="Picture 6">
            <a:extLst>
              <a:ext uri="{FF2B5EF4-FFF2-40B4-BE49-F238E27FC236}">
                <a16:creationId xmlns:a16="http://schemas.microsoft.com/office/drawing/2014/main" id="{ADB4C1C5-C021-45E8-B266-4279E28BFDF4}"/>
              </a:ext>
            </a:extLst>
          </p:cNvPr>
          <p:cNvPicPr>
            <a:picLocks noChangeAspect="1"/>
          </p:cNvPicPr>
          <p:nvPr/>
        </p:nvPicPr>
        <p:blipFill>
          <a:blip r:embed="rId2"/>
          <a:stretch>
            <a:fillRect/>
          </a:stretch>
        </p:blipFill>
        <p:spPr>
          <a:xfrm>
            <a:off x="2501803" y="1972940"/>
            <a:ext cx="8340051" cy="1791752"/>
          </a:xfrm>
          <a:prstGeom prst="rect">
            <a:avLst/>
          </a:prstGeom>
        </p:spPr>
      </p:pic>
    </p:spTree>
    <p:extLst>
      <p:ext uri="{BB962C8B-B14F-4D97-AF65-F5344CB8AC3E}">
        <p14:creationId xmlns:p14="http://schemas.microsoft.com/office/powerpoint/2010/main" val="2746505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5A0-631B-4A96-9575-0DC36F030884}"/>
              </a:ext>
            </a:extLst>
          </p:cNvPr>
          <p:cNvSpPr>
            <a:spLocks noGrp="1"/>
          </p:cNvSpPr>
          <p:nvPr>
            <p:ph type="title"/>
          </p:nvPr>
        </p:nvSpPr>
        <p:spPr/>
        <p:txBody>
          <a:bodyPr/>
          <a:lstStyle/>
          <a:p>
            <a:r>
              <a:rPr lang="en-US" dirty="0"/>
              <a:t>Document Translation by Pittsburgh RO</a:t>
            </a:r>
          </a:p>
        </p:txBody>
      </p:sp>
      <p:sp>
        <p:nvSpPr>
          <p:cNvPr id="3" name="Content Placeholder 2">
            <a:extLst>
              <a:ext uri="{FF2B5EF4-FFF2-40B4-BE49-F238E27FC236}">
                <a16:creationId xmlns:a16="http://schemas.microsoft.com/office/drawing/2014/main" id="{848822E9-E30B-46B2-876B-7B246A770661}"/>
              </a:ext>
            </a:extLst>
          </p:cNvPr>
          <p:cNvSpPr>
            <a:spLocks noGrp="1"/>
          </p:cNvSpPr>
          <p:nvPr>
            <p:ph idx="1"/>
          </p:nvPr>
        </p:nvSpPr>
        <p:spPr/>
        <p:txBody>
          <a:bodyPr/>
          <a:lstStyle/>
          <a:p>
            <a:r>
              <a:rPr lang="en-US" dirty="0"/>
              <a:t>M21-1, Part III, Subpart iii, Chapter 1, Section E was updated May 19, 2020, to include process improvements for handling of document translation requests and response</a:t>
            </a:r>
          </a:p>
          <a:p>
            <a:pPr marL="0" indent="0">
              <a:buNone/>
            </a:pPr>
            <a:endParaRPr lang="en-US" sz="1000" dirty="0"/>
          </a:p>
          <a:p>
            <a:pPr lvl="1"/>
            <a:r>
              <a:rPr lang="en-US" dirty="0"/>
              <a:t>Require the eFolder document name(s) and corresponding receipt date(s) when notifying the Pittsburgh RO that document translation is needed</a:t>
            </a:r>
          </a:p>
          <a:p>
            <a:pPr marL="457200" lvl="1" indent="0">
              <a:buNone/>
            </a:pPr>
            <a:endParaRPr lang="en-US" sz="800" dirty="0"/>
          </a:p>
          <a:p>
            <a:pPr lvl="1"/>
            <a:r>
              <a:rPr lang="en-US" dirty="0"/>
              <a:t>Pittsburgh RO will close out the tracked item upon completion, facilitating claim movement in NWQ</a:t>
            </a:r>
          </a:p>
        </p:txBody>
      </p:sp>
      <p:sp>
        <p:nvSpPr>
          <p:cNvPr id="4" name="Date Placeholder 3">
            <a:extLst>
              <a:ext uri="{FF2B5EF4-FFF2-40B4-BE49-F238E27FC236}">
                <a16:creationId xmlns:a16="http://schemas.microsoft.com/office/drawing/2014/main" id="{04263FC9-4913-4247-BC5C-1D0EDF7E88D7}"/>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F22DFF12-6B31-4CA6-B4F6-0C8CEB77962A}"/>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4D1CCA99-AF57-4FA0-AEDF-7073332BA0CA}"/>
              </a:ext>
            </a:extLst>
          </p:cNvPr>
          <p:cNvSpPr>
            <a:spLocks noGrp="1"/>
          </p:cNvSpPr>
          <p:nvPr>
            <p:ph type="sldNum" sz="quarter" idx="12"/>
          </p:nvPr>
        </p:nvSpPr>
        <p:spPr/>
        <p:txBody>
          <a:bodyPr/>
          <a:lstStyle/>
          <a:p>
            <a:fld id="{AF430988-647E-4517-B70E-776822506EBB}" type="slidenum">
              <a:rPr lang="en-US" smtClean="0"/>
              <a:pPr/>
              <a:t>60</a:t>
            </a:fld>
            <a:endParaRPr lang="en-US" dirty="0"/>
          </a:p>
        </p:txBody>
      </p:sp>
    </p:spTree>
    <p:extLst>
      <p:ext uri="{BB962C8B-B14F-4D97-AF65-F5344CB8AC3E}">
        <p14:creationId xmlns:p14="http://schemas.microsoft.com/office/powerpoint/2010/main" val="154575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5476-0184-4BFF-9F3B-20EC94B07319}"/>
              </a:ext>
            </a:extLst>
          </p:cNvPr>
          <p:cNvSpPr>
            <a:spLocks noGrp="1"/>
          </p:cNvSpPr>
          <p:nvPr>
            <p:ph type="title"/>
          </p:nvPr>
        </p:nvSpPr>
        <p:spPr/>
        <p:txBody>
          <a:bodyPr/>
          <a:lstStyle/>
          <a:p>
            <a:r>
              <a:rPr lang="en-US" cap="small" dirty="0">
                <a:solidFill>
                  <a:srgbClr val="C00000"/>
                </a:solidFill>
                <a:effectLst>
                  <a:outerShdw blurRad="38100" dist="38100" dir="2700000" algn="tl">
                    <a:srgbClr val="000000">
                      <a:alpha val="43137"/>
                    </a:srgbClr>
                  </a:outerShdw>
                </a:effectLst>
              </a:rPr>
              <a:t>*</a:t>
            </a:r>
            <a:r>
              <a:rPr lang="en-US" cap="small" dirty="0"/>
              <a:t> Present a Topic</a:t>
            </a:r>
            <a:br>
              <a:rPr lang="en-US" cap="small" dirty="0"/>
            </a:br>
            <a:r>
              <a:rPr lang="en-US" cap="small" dirty="0"/>
              <a:t>            </a:t>
            </a:r>
            <a:r>
              <a:rPr lang="en-US" cap="small" dirty="0">
                <a:solidFill>
                  <a:srgbClr val="C00000"/>
                </a:solidFill>
                <a:effectLst>
                  <a:outerShdw blurRad="38100" dist="38100" dir="2700000" algn="tl">
                    <a:srgbClr val="000000">
                      <a:alpha val="43137"/>
                    </a:srgbClr>
                  </a:outerShdw>
                </a:effectLst>
              </a:rPr>
              <a:t>*</a:t>
            </a:r>
            <a:r>
              <a:rPr lang="en-US" cap="small" dirty="0"/>
              <a:t> Suggestions</a:t>
            </a:r>
            <a:br>
              <a:rPr lang="en-US" cap="small" dirty="0"/>
            </a:br>
            <a:r>
              <a:rPr lang="en-US" cap="small" dirty="0"/>
              <a:t>                      </a:t>
            </a:r>
            <a:r>
              <a:rPr lang="en-US" cap="small" dirty="0">
                <a:solidFill>
                  <a:srgbClr val="C00000"/>
                </a:solidFill>
                <a:effectLst>
                  <a:outerShdw blurRad="38100" dist="38100" dir="2700000" algn="tl">
                    <a:srgbClr val="000000">
                      <a:alpha val="43137"/>
                    </a:srgbClr>
                  </a:outerShdw>
                </a:effectLst>
              </a:rPr>
              <a:t>*</a:t>
            </a:r>
            <a:r>
              <a:rPr lang="en-US" cap="small" dirty="0"/>
              <a:t> Next Call</a:t>
            </a:r>
          </a:p>
        </p:txBody>
      </p:sp>
      <p:sp>
        <p:nvSpPr>
          <p:cNvPr id="3" name="Text Placeholder 2">
            <a:extLst>
              <a:ext uri="{FF2B5EF4-FFF2-40B4-BE49-F238E27FC236}">
                <a16:creationId xmlns:a16="http://schemas.microsoft.com/office/drawing/2014/main" id="{2CA4F469-06EC-410C-94E7-AF359CA402FD}"/>
              </a:ext>
            </a:extLst>
          </p:cNvPr>
          <p:cNvSpPr>
            <a:spLocks noGrp="1"/>
          </p:cNvSpPr>
          <p:nvPr>
            <p:ph type="body" idx="1"/>
          </p:nvPr>
        </p:nvSpPr>
        <p:spPr/>
        <p:txBody>
          <a:bodyPr/>
          <a:lstStyle/>
          <a:p>
            <a:r>
              <a:rPr lang="en-US" dirty="0"/>
              <a:t>Robert Johnson</a:t>
            </a:r>
          </a:p>
          <a:p>
            <a:r>
              <a:rPr lang="en-US" dirty="0"/>
              <a:t>Senior Quality Review Specialist</a:t>
            </a:r>
          </a:p>
          <a:p>
            <a:r>
              <a:rPr lang="en-US" dirty="0"/>
              <a:t>Quality Review Team; Quality Assurance</a:t>
            </a:r>
          </a:p>
        </p:txBody>
      </p:sp>
      <p:sp>
        <p:nvSpPr>
          <p:cNvPr id="4" name="Date Placeholder 3">
            <a:extLst>
              <a:ext uri="{FF2B5EF4-FFF2-40B4-BE49-F238E27FC236}">
                <a16:creationId xmlns:a16="http://schemas.microsoft.com/office/drawing/2014/main" id="{9921AE00-41FC-4C39-B754-B93A8D2E71F6}"/>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44A5D5E6-9A1C-456C-BA4A-21A4BB735E0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09467743-C818-45EF-B8A9-DE034D1A3007}"/>
              </a:ext>
            </a:extLst>
          </p:cNvPr>
          <p:cNvSpPr>
            <a:spLocks noGrp="1"/>
          </p:cNvSpPr>
          <p:nvPr>
            <p:ph type="sldNum" sz="quarter" idx="12"/>
          </p:nvPr>
        </p:nvSpPr>
        <p:spPr/>
        <p:txBody>
          <a:bodyPr/>
          <a:lstStyle/>
          <a:p>
            <a:fld id="{AF430988-647E-4517-B70E-776822506EBB}" type="slidenum">
              <a:rPr lang="en-US" smtClean="0"/>
              <a:pPr/>
              <a:t>61</a:t>
            </a:fld>
            <a:endParaRPr lang="en-US" dirty="0"/>
          </a:p>
        </p:txBody>
      </p:sp>
    </p:spTree>
    <p:extLst>
      <p:ext uri="{BB962C8B-B14F-4D97-AF65-F5344CB8AC3E}">
        <p14:creationId xmlns:p14="http://schemas.microsoft.com/office/powerpoint/2010/main" val="3721582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90D3-D4DB-4C84-99D5-089F9320586F}"/>
              </a:ext>
            </a:extLst>
          </p:cNvPr>
          <p:cNvSpPr>
            <a:spLocks noGrp="1"/>
          </p:cNvSpPr>
          <p:nvPr>
            <p:ph type="title"/>
          </p:nvPr>
        </p:nvSpPr>
        <p:spPr/>
        <p:txBody>
          <a:bodyPr/>
          <a:lstStyle/>
          <a:p>
            <a:r>
              <a:rPr lang="en-US" dirty="0"/>
              <a:t>Would You Like to Present a Topic?</a:t>
            </a:r>
          </a:p>
        </p:txBody>
      </p:sp>
      <p:sp>
        <p:nvSpPr>
          <p:cNvPr id="3" name="Content Placeholder 2">
            <a:extLst>
              <a:ext uri="{FF2B5EF4-FFF2-40B4-BE49-F238E27FC236}">
                <a16:creationId xmlns:a16="http://schemas.microsoft.com/office/drawing/2014/main" id="{871E18A6-32D0-4FC8-B7F4-0CAEBAECA0A6}"/>
              </a:ext>
            </a:extLst>
          </p:cNvPr>
          <p:cNvSpPr>
            <a:spLocks noGrp="1"/>
          </p:cNvSpPr>
          <p:nvPr>
            <p:ph idx="1"/>
          </p:nvPr>
        </p:nvSpPr>
        <p:spPr/>
        <p:txBody>
          <a:bodyPr/>
          <a:lstStyle/>
          <a:p>
            <a:r>
              <a:rPr lang="en-US" dirty="0"/>
              <a:t>We are offering opportunities for RO SMEs to present topics during Compensation Service Quality Call recording sessions</a:t>
            </a:r>
          </a:p>
          <a:p>
            <a:pPr marL="0" indent="0">
              <a:buNone/>
            </a:pPr>
            <a:endParaRPr lang="en-US" sz="100" dirty="0"/>
          </a:p>
          <a:p>
            <a:pPr lvl="1"/>
            <a:r>
              <a:rPr lang="en-US" dirty="0"/>
              <a:t>Peer-to-Peer communication is optimum</a:t>
            </a:r>
          </a:p>
          <a:p>
            <a:pPr marL="457200" lvl="1" indent="0">
              <a:buNone/>
            </a:pPr>
            <a:endParaRPr lang="en-US" dirty="0"/>
          </a:p>
          <a:p>
            <a:r>
              <a:rPr lang="en-US" dirty="0"/>
              <a:t>If </a:t>
            </a:r>
            <a:r>
              <a:rPr lang="en-US" dirty="0">
                <a:effectLst>
                  <a:outerShdw blurRad="38100" dist="38100" dir="2700000" algn="tl">
                    <a:srgbClr val="000000">
                      <a:alpha val="43137"/>
                    </a:srgbClr>
                  </a:outerShdw>
                </a:effectLst>
              </a:rPr>
              <a:t>YOU</a:t>
            </a:r>
            <a:r>
              <a:rPr lang="en-US" dirty="0"/>
              <a:t> are interested in presenting a topic in a future Quality Call</a:t>
            </a:r>
          </a:p>
          <a:p>
            <a:pPr marL="0" indent="0">
              <a:buNone/>
            </a:pPr>
            <a:endParaRPr lang="en-US" sz="100" dirty="0"/>
          </a:p>
          <a:p>
            <a:pPr lvl="1"/>
            <a:r>
              <a:rPr lang="en-US" dirty="0"/>
              <a:t>Talk to your Coach or other RO management team member</a:t>
            </a:r>
          </a:p>
          <a:p>
            <a:pPr marL="457200" lvl="1" indent="0">
              <a:buNone/>
            </a:pPr>
            <a:endParaRPr lang="en-US" sz="100" dirty="0"/>
          </a:p>
          <a:p>
            <a:pPr lvl="1"/>
            <a:r>
              <a:rPr lang="en-US" dirty="0"/>
              <a:t>If okay, have management send your name and topic to</a:t>
            </a:r>
          </a:p>
          <a:p>
            <a:pPr lvl="2"/>
            <a:r>
              <a:rPr lang="en-US" dirty="0"/>
              <a:t>VAVBAWAS/CO/InternalQRS</a:t>
            </a:r>
          </a:p>
          <a:p>
            <a:pPr lvl="1"/>
            <a:endParaRPr lang="en-US" dirty="0"/>
          </a:p>
        </p:txBody>
      </p:sp>
      <p:sp>
        <p:nvSpPr>
          <p:cNvPr id="4" name="Date Placeholder 3">
            <a:extLst>
              <a:ext uri="{FF2B5EF4-FFF2-40B4-BE49-F238E27FC236}">
                <a16:creationId xmlns:a16="http://schemas.microsoft.com/office/drawing/2014/main" id="{12EDE3A1-962C-431C-B72A-B721328FACE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B0F7DBA-54E2-4F65-B2EA-17F782D55262}"/>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1A4C7DE2-CF38-4D8B-A4FD-2D27C435BAC9}"/>
              </a:ext>
            </a:extLst>
          </p:cNvPr>
          <p:cNvSpPr>
            <a:spLocks noGrp="1"/>
          </p:cNvSpPr>
          <p:nvPr>
            <p:ph type="sldNum" sz="quarter" idx="12"/>
          </p:nvPr>
        </p:nvSpPr>
        <p:spPr/>
        <p:txBody>
          <a:bodyPr/>
          <a:lstStyle/>
          <a:p>
            <a:fld id="{AF430988-647E-4517-B70E-776822506EBB}" type="slidenum">
              <a:rPr lang="en-US" smtClean="0"/>
              <a:pPr/>
              <a:t>62</a:t>
            </a:fld>
            <a:endParaRPr lang="en-US" dirty="0"/>
          </a:p>
        </p:txBody>
      </p:sp>
    </p:spTree>
    <p:extLst>
      <p:ext uri="{BB962C8B-B14F-4D97-AF65-F5344CB8AC3E}">
        <p14:creationId xmlns:p14="http://schemas.microsoft.com/office/powerpoint/2010/main" val="2936076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1B05-72EA-4D7B-8E57-C4D0E86DF65F}"/>
              </a:ext>
            </a:extLst>
          </p:cNvPr>
          <p:cNvSpPr>
            <a:spLocks noGrp="1"/>
          </p:cNvSpPr>
          <p:nvPr>
            <p:ph type="title"/>
          </p:nvPr>
        </p:nvSpPr>
        <p:spPr/>
        <p:txBody>
          <a:bodyPr/>
          <a:lstStyle/>
          <a:p>
            <a:r>
              <a:rPr lang="en-US" dirty="0"/>
              <a:t>Do You Have Suggestions for Topics?</a:t>
            </a:r>
          </a:p>
        </p:txBody>
      </p:sp>
      <p:sp>
        <p:nvSpPr>
          <p:cNvPr id="3" name="Content Placeholder 2">
            <a:extLst>
              <a:ext uri="{FF2B5EF4-FFF2-40B4-BE49-F238E27FC236}">
                <a16:creationId xmlns:a16="http://schemas.microsoft.com/office/drawing/2014/main" id="{CEA2CE08-22B8-4B2A-BEF5-DF1BB121FCC7}"/>
              </a:ext>
            </a:extLst>
          </p:cNvPr>
          <p:cNvSpPr>
            <a:spLocks noGrp="1"/>
          </p:cNvSpPr>
          <p:nvPr>
            <p:ph idx="1"/>
          </p:nvPr>
        </p:nvSpPr>
        <p:spPr/>
        <p:txBody>
          <a:bodyPr>
            <a:normAutofit fontScale="92500" lnSpcReduction="10000"/>
          </a:bodyPr>
          <a:lstStyle/>
          <a:p>
            <a:r>
              <a:rPr lang="en-US" dirty="0"/>
              <a:t>If you have topic suggestions for a future Quality Call, please email the Quality Call Leads (</a:t>
            </a:r>
            <a:r>
              <a:rPr lang="en-US" i="1" dirty="0"/>
              <a:t>Robert Johnson &amp; Bonnie Kirby</a:t>
            </a:r>
            <a:r>
              <a:rPr lang="en-US" dirty="0"/>
              <a:t>) at VAVBAWAS/CO/InternalQRS</a:t>
            </a:r>
          </a:p>
          <a:p>
            <a:pPr lvl="1"/>
            <a:r>
              <a:rPr lang="en-US" dirty="0"/>
              <a:t>In your email, please include</a:t>
            </a:r>
          </a:p>
          <a:p>
            <a:pPr lvl="2"/>
            <a:r>
              <a:rPr lang="en-US" dirty="0"/>
              <a:t>Cc to your Coach or other RO management</a:t>
            </a:r>
          </a:p>
          <a:p>
            <a:pPr lvl="2"/>
            <a:r>
              <a:rPr lang="en-US" dirty="0"/>
              <a:t>Name of topic</a:t>
            </a:r>
          </a:p>
          <a:p>
            <a:pPr lvl="2"/>
            <a:r>
              <a:rPr lang="en-US" dirty="0"/>
              <a:t>Intended audience (VSR Pre or Post, RVSR, AQRS, RQRS, etc.)</a:t>
            </a:r>
          </a:p>
          <a:p>
            <a:pPr lvl="2"/>
            <a:r>
              <a:rPr lang="en-US" dirty="0"/>
              <a:t>Applicable 38 CFR and/ or M21-1 references</a:t>
            </a:r>
          </a:p>
          <a:p>
            <a:pPr marL="914400" lvl="2" indent="0">
              <a:buNone/>
            </a:pPr>
            <a:endParaRPr lang="en-US" sz="500" dirty="0"/>
          </a:p>
          <a:p>
            <a:r>
              <a:rPr lang="en-US" dirty="0"/>
              <a:t>Quality Call Bulletins can be found on the STAR Home Page on the Compensation Service Intranet site, TMS, and VBA Learning Catalog</a:t>
            </a:r>
          </a:p>
          <a:p>
            <a:pPr marL="0" indent="0">
              <a:buNone/>
            </a:pPr>
            <a:endParaRPr lang="en-US" sz="500" dirty="0"/>
          </a:p>
          <a:p>
            <a:r>
              <a:rPr lang="en-US" dirty="0"/>
              <a:t>Audio recordings of the Quality Calls with separate copies of the PowerPoint slides can be found in both TMS and the VBA Learning Catalog</a:t>
            </a:r>
          </a:p>
        </p:txBody>
      </p:sp>
      <p:sp>
        <p:nvSpPr>
          <p:cNvPr id="4" name="Date Placeholder 3">
            <a:extLst>
              <a:ext uri="{FF2B5EF4-FFF2-40B4-BE49-F238E27FC236}">
                <a16:creationId xmlns:a16="http://schemas.microsoft.com/office/drawing/2014/main" id="{6ACA3AA6-5501-4EC2-BCE3-69F89F77FA29}"/>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C279A393-977F-475C-954D-BC8D5D83FE6F}"/>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F9E5E2D-69EA-43F0-B661-A87E9C1FBE69}"/>
              </a:ext>
            </a:extLst>
          </p:cNvPr>
          <p:cNvSpPr>
            <a:spLocks noGrp="1"/>
          </p:cNvSpPr>
          <p:nvPr>
            <p:ph type="sldNum" sz="quarter" idx="12"/>
          </p:nvPr>
        </p:nvSpPr>
        <p:spPr/>
        <p:txBody>
          <a:bodyPr/>
          <a:lstStyle/>
          <a:p>
            <a:fld id="{AF430988-647E-4517-B70E-776822506EBB}" type="slidenum">
              <a:rPr lang="en-US" smtClean="0"/>
              <a:pPr/>
              <a:t>63</a:t>
            </a:fld>
            <a:endParaRPr lang="en-US" dirty="0"/>
          </a:p>
        </p:txBody>
      </p:sp>
    </p:spTree>
    <p:extLst>
      <p:ext uri="{BB962C8B-B14F-4D97-AF65-F5344CB8AC3E}">
        <p14:creationId xmlns:p14="http://schemas.microsoft.com/office/powerpoint/2010/main" val="1546597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56BD-A840-485D-B1F8-235703A5A177}"/>
              </a:ext>
            </a:extLst>
          </p:cNvPr>
          <p:cNvSpPr>
            <a:spLocks noGrp="1"/>
          </p:cNvSpPr>
          <p:nvPr>
            <p:ph type="title"/>
          </p:nvPr>
        </p:nvSpPr>
        <p:spPr/>
        <p:txBody>
          <a:bodyPr/>
          <a:lstStyle/>
          <a:p>
            <a:r>
              <a:rPr lang="en-US" dirty="0"/>
              <a:t>When is the Next Quality Call?</a:t>
            </a:r>
          </a:p>
        </p:txBody>
      </p:sp>
      <p:sp>
        <p:nvSpPr>
          <p:cNvPr id="3" name="Content Placeholder 2">
            <a:extLst>
              <a:ext uri="{FF2B5EF4-FFF2-40B4-BE49-F238E27FC236}">
                <a16:creationId xmlns:a16="http://schemas.microsoft.com/office/drawing/2014/main" id="{19DD59F6-657E-4BD3-924C-A91A0BB377F4}"/>
              </a:ext>
            </a:extLst>
          </p:cNvPr>
          <p:cNvSpPr>
            <a:spLocks noGrp="1"/>
          </p:cNvSpPr>
          <p:nvPr>
            <p:ph idx="1"/>
          </p:nvPr>
        </p:nvSpPr>
        <p:spPr/>
        <p:txBody>
          <a:bodyPr/>
          <a:lstStyle/>
          <a:p>
            <a:r>
              <a:rPr lang="en-US" dirty="0"/>
              <a:t>A Compensation Service Quality Call is usually recorded each month</a:t>
            </a:r>
          </a:p>
          <a:p>
            <a:pPr marL="0" indent="0">
              <a:buNone/>
            </a:pPr>
            <a:endParaRPr lang="en-US" sz="800" dirty="0"/>
          </a:p>
          <a:p>
            <a:r>
              <a:rPr lang="en-US" dirty="0"/>
              <a:t>Next Quality Call will be recorded in July</a:t>
            </a:r>
          </a:p>
        </p:txBody>
      </p:sp>
      <p:sp>
        <p:nvSpPr>
          <p:cNvPr id="4" name="Date Placeholder 3">
            <a:extLst>
              <a:ext uri="{FF2B5EF4-FFF2-40B4-BE49-F238E27FC236}">
                <a16:creationId xmlns:a16="http://schemas.microsoft.com/office/drawing/2014/main" id="{8191ACE5-2958-4159-9F64-0C535D1FB712}"/>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B372D400-B5F2-42B9-90E7-876EB422E196}"/>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B6006582-1EAC-421D-8D57-25BD6B948EC2}"/>
              </a:ext>
            </a:extLst>
          </p:cNvPr>
          <p:cNvSpPr>
            <a:spLocks noGrp="1"/>
          </p:cNvSpPr>
          <p:nvPr>
            <p:ph type="sldNum" sz="quarter" idx="12"/>
          </p:nvPr>
        </p:nvSpPr>
        <p:spPr/>
        <p:txBody>
          <a:bodyPr/>
          <a:lstStyle/>
          <a:p>
            <a:fld id="{AF430988-647E-4517-B70E-776822506EBB}" type="slidenum">
              <a:rPr lang="en-US" smtClean="0"/>
              <a:pPr/>
              <a:t>64</a:t>
            </a:fld>
            <a:endParaRPr lang="en-US" dirty="0"/>
          </a:p>
        </p:txBody>
      </p:sp>
      <p:pic>
        <p:nvPicPr>
          <p:cNvPr id="7" name="Picture 6">
            <a:extLst>
              <a:ext uri="{FF2B5EF4-FFF2-40B4-BE49-F238E27FC236}">
                <a16:creationId xmlns:a16="http://schemas.microsoft.com/office/drawing/2014/main" id="{14007047-C041-44C4-B47B-DFE8D0F0E804}"/>
              </a:ext>
            </a:extLst>
          </p:cNvPr>
          <p:cNvPicPr>
            <a:picLocks noChangeAspect="1"/>
          </p:cNvPicPr>
          <p:nvPr/>
        </p:nvPicPr>
        <p:blipFill>
          <a:blip r:embed="rId2"/>
          <a:stretch>
            <a:fillRect/>
          </a:stretch>
        </p:blipFill>
        <p:spPr>
          <a:xfrm>
            <a:off x="6699704" y="2338956"/>
            <a:ext cx="4097998" cy="3935384"/>
          </a:xfrm>
          <a:prstGeom prst="rect">
            <a:avLst/>
          </a:prstGeom>
        </p:spPr>
      </p:pic>
    </p:spTree>
    <p:extLst>
      <p:ext uri="{BB962C8B-B14F-4D97-AF65-F5344CB8AC3E}">
        <p14:creationId xmlns:p14="http://schemas.microsoft.com/office/powerpoint/2010/main" val="332589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D973-5226-4255-8173-866C95685FEA}"/>
              </a:ext>
            </a:extLst>
          </p:cNvPr>
          <p:cNvSpPr>
            <a:spLocks noGrp="1"/>
          </p:cNvSpPr>
          <p:nvPr>
            <p:ph type="title"/>
          </p:nvPr>
        </p:nvSpPr>
        <p:spPr/>
        <p:txBody>
          <a:bodyPr>
            <a:normAutofit/>
          </a:bodyPr>
          <a:lstStyle/>
          <a:p>
            <a:r>
              <a:rPr lang="en-US" dirty="0"/>
              <a:t>Common Site Visit Findings (Cont’d)</a:t>
            </a:r>
          </a:p>
        </p:txBody>
      </p:sp>
      <p:sp>
        <p:nvSpPr>
          <p:cNvPr id="3" name="Content Placeholder 2">
            <a:extLst>
              <a:ext uri="{FF2B5EF4-FFF2-40B4-BE49-F238E27FC236}">
                <a16:creationId xmlns:a16="http://schemas.microsoft.com/office/drawing/2014/main" id="{B23F7C22-B296-4C24-ABC3-A9AA3529C2D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effectLst>
                  <a:outerShdw blurRad="38100" dist="38100" dir="2700000" algn="tl">
                    <a:srgbClr val="000000">
                      <a:alpha val="43137"/>
                    </a:srgbClr>
                  </a:outerShdw>
                </a:effectLst>
              </a:rPr>
              <a:t>Fact:</a:t>
            </a:r>
            <a:r>
              <a:rPr lang="en-US" dirty="0"/>
              <a:t>  Award SC for disabilities that are proximately due to, or the result of, an SC condition under 38 CFR 3.310</a:t>
            </a:r>
          </a:p>
          <a:p>
            <a:pPr marL="0" indent="0">
              <a:buNone/>
            </a:pPr>
            <a:endParaRPr lang="en-US" sz="800" dirty="0"/>
          </a:p>
          <a:p>
            <a:pPr lvl="1">
              <a:buClr>
                <a:srgbClr val="C00000"/>
              </a:buClr>
              <a:buFont typeface="Wingdings" panose="05000000000000000000" pitchFamily="2" charset="2"/>
              <a:buChar char="v"/>
            </a:pPr>
            <a:r>
              <a:rPr lang="en-US" dirty="0"/>
              <a:t>38 CFR 3.318; M21-1 III.iv.4.N.6.b; and, M21-1 III.iv.6.C.5.a</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900745C4-4C49-4ACE-83AD-97EF96FAC02F}"/>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8EED5E3C-670B-4EFE-B510-27E6511B8274}"/>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79451E24-4ED1-4154-9013-B0F4B02FB6BC}"/>
              </a:ext>
            </a:extLst>
          </p:cNvPr>
          <p:cNvSpPr>
            <a:spLocks noGrp="1"/>
          </p:cNvSpPr>
          <p:nvPr>
            <p:ph type="sldNum" sz="quarter" idx="12"/>
          </p:nvPr>
        </p:nvSpPr>
        <p:spPr/>
        <p:txBody>
          <a:bodyPr/>
          <a:lstStyle/>
          <a:p>
            <a:fld id="{AF430988-647E-4517-B70E-776822506EBB}" type="slidenum">
              <a:rPr lang="en-US" smtClean="0"/>
              <a:pPr/>
              <a:t>7</a:t>
            </a:fld>
            <a:endParaRPr lang="en-US" dirty="0"/>
          </a:p>
        </p:txBody>
      </p:sp>
      <p:pic>
        <p:nvPicPr>
          <p:cNvPr id="8" name="Picture 7">
            <a:extLst>
              <a:ext uri="{FF2B5EF4-FFF2-40B4-BE49-F238E27FC236}">
                <a16:creationId xmlns:a16="http://schemas.microsoft.com/office/drawing/2014/main" id="{89E0C8BE-EA6E-4809-9DB8-98A2A95F8135}"/>
              </a:ext>
            </a:extLst>
          </p:cNvPr>
          <p:cNvPicPr>
            <a:picLocks noChangeAspect="1"/>
          </p:cNvPicPr>
          <p:nvPr/>
        </p:nvPicPr>
        <p:blipFill>
          <a:blip r:embed="rId2"/>
          <a:stretch>
            <a:fillRect/>
          </a:stretch>
        </p:blipFill>
        <p:spPr>
          <a:xfrm>
            <a:off x="2471351" y="1972940"/>
            <a:ext cx="8078500" cy="1857655"/>
          </a:xfrm>
          <a:prstGeom prst="rect">
            <a:avLst/>
          </a:prstGeom>
        </p:spPr>
      </p:pic>
    </p:spTree>
    <p:extLst>
      <p:ext uri="{BB962C8B-B14F-4D97-AF65-F5344CB8AC3E}">
        <p14:creationId xmlns:p14="http://schemas.microsoft.com/office/powerpoint/2010/main" val="198854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9DE2-452D-43B1-AE17-D09D6A71540E}"/>
              </a:ext>
            </a:extLst>
          </p:cNvPr>
          <p:cNvSpPr>
            <a:spLocks noGrp="1"/>
          </p:cNvSpPr>
          <p:nvPr>
            <p:ph type="title"/>
          </p:nvPr>
        </p:nvSpPr>
        <p:spPr/>
        <p:txBody>
          <a:bodyPr>
            <a:noAutofit/>
          </a:bodyPr>
          <a:lstStyle/>
          <a:p>
            <a:r>
              <a:rPr lang="en-US" dirty="0"/>
              <a:t>Common Site Visit Findings (Cont’d)</a:t>
            </a:r>
          </a:p>
        </p:txBody>
      </p:sp>
      <p:sp>
        <p:nvSpPr>
          <p:cNvPr id="3" name="Content Placeholder 2">
            <a:extLst>
              <a:ext uri="{FF2B5EF4-FFF2-40B4-BE49-F238E27FC236}">
                <a16:creationId xmlns:a16="http://schemas.microsoft.com/office/drawing/2014/main" id="{8FD75616-1B2A-4557-937F-DAB36AFD7683}"/>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Best Practice:</a:t>
            </a:r>
            <a:r>
              <a:rPr lang="en-US" dirty="0"/>
              <a:t>  Review your rating decision narrative to ensure the proper legal basis and proper laws/ regulations are appended to the decision</a:t>
            </a:r>
          </a:p>
          <a:p>
            <a:pPr marL="0" indent="0">
              <a:buNone/>
            </a:pPr>
            <a:endParaRPr lang="en-US" sz="500" dirty="0"/>
          </a:p>
          <a:p>
            <a:r>
              <a:rPr lang="en-US" dirty="0"/>
              <a:t>The narrative </a:t>
            </a:r>
            <a:r>
              <a:rPr lang="en-US" b="1" i="1" dirty="0">
                <a:effectLst>
                  <a:outerShdw blurRad="38100" dist="38100" dir="2700000" algn="tl">
                    <a:srgbClr val="000000">
                      <a:alpha val="43137"/>
                    </a:srgbClr>
                  </a:outerShdw>
                </a:effectLst>
              </a:rPr>
              <a:t>must</a:t>
            </a:r>
            <a:r>
              <a:rPr lang="en-US" dirty="0"/>
              <a:t> reference</a:t>
            </a:r>
          </a:p>
          <a:p>
            <a:pPr lvl="1"/>
            <a:r>
              <a:rPr lang="en-US" dirty="0"/>
              <a:t>Basis of presumption or secondary </a:t>
            </a:r>
            <a:r>
              <a:rPr lang="en-US" b="1" dirty="0">
                <a:effectLst>
                  <a:outerShdw blurRad="38100" dist="38100" dir="2700000" algn="tl">
                    <a:srgbClr val="000000">
                      <a:alpha val="43137"/>
                    </a:srgbClr>
                  </a:outerShdw>
                </a:effectLst>
              </a:rPr>
              <a:t>rather than</a:t>
            </a:r>
            <a:r>
              <a:rPr lang="en-US" dirty="0"/>
              <a:t> direct (incurred) basis </a:t>
            </a:r>
          </a:p>
          <a:p>
            <a:pPr lvl="2">
              <a:buClr>
                <a:srgbClr val="C00000"/>
              </a:buClr>
            </a:pPr>
            <a:r>
              <a:rPr lang="en-US" dirty="0"/>
              <a:t>38 CFR 3.318 </a:t>
            </a:r>
            <a:r>
              <a:rPr lang="en-US" i="1" dirty="0"/>
              <a:t>or</a:t>
            </a:r>
            <a:r>
              <a:rPr lang="en-US" dirty="0"/>
              <a:t> 3.310 </a:t>
            </a:r>
            <a:r>
              <a:rPr lang="en-US" b="1" dirty="0">
                <a:effectLst>
                  <a:outerShdw blurRad="38100" dist="38100" dir="2700000" algn="tl">
                    <a:srgbClr val="000000">
                      <a:alpha val="43137"/>
                    </a:srgbClr>
                  </a:outerShdw>
                </a:effectLst>
              </a:rPr>
              <a:t>not</a:t>
            </a:r>
            <a:r>
              <a:rPr lang="en-US" dirty="0"/>
              <a:t> 3.307 </a:t>
            </a:r>
            <a:r>
              <a:rPr lang="en-US" i="1" dirty="0"/>
              <a:t>and</a:t>
            </a:r>
            <a:r>
              <a:rPr lang="en-US" dirty="0"/>
              <a:t> 3.309</a:t>
            </a:r>
          </a:p>
          <a:p>
            <a:pPr marL="914400" lvl="2" indent="0">
              <a:buClr>
                <a:srgbClr val="C00000"/>
              </a:buClr>
              <a:buNone/>
            </a:pPr>
            <a:endParaRPr lang="en-US" sz="500" dirty="0"/>
          </a:p>
          <a:p>
            <a:pPr>
              <a:buClr>
                <a:srgbClr val="203864"/>
              </a:buClr>
            </a:pPr>
            <a:r>
              <a:rPr lang="en-US" dirty="0">
                <a:effectLst>
                  <a:outerShdw blurRad="38100" dist="38100" dir="2700000" algn="tl">
                    <a:srgbClr val="000000">
                      <a:alpha val="43137"/>
                    </a:srgbClr>
                  </a:outerShdw>
                </a:effectLst>
              </a:rPr>
              <a:t>Example</a:t>
            </a:r>
          </a:p>
          <a:p>
            <a:pPr lvl="1">
              <a:buClr>
                <a:srgbClr val="203864"/>
              </a:buClr>
            </a:pPr>
            <a:r>
              <a:rPr lang="en-US" dirty="0"/>
              <a:t>Service connection may be granted for specific diseases or conditions which are presumed to have been caused by service if manifested to a compensable degree following military discharge.  Although not shown in service, service connection for ALS has been granted on the basis of presumption. (38 CFR 3.318)</a:t>
            </a:r>
          </a:p>
          <a:p>
            <a:pPr lvl="2"/>
            <a:endParaRPr lang="en-US" dirty="0"/>
          </a:p>
          <a:p>
            <a:pPr lvl="2"/>
            <a:endParaRPr lang="en-US" dirty="0"/>
          </a:p>
        </p:txBody>
      </p:sp>
      <p:sp>
        <p:nvSpPr>
          <p:cNvPr id="4" name="Date Placeholder 3">
            <a:extLst>
              <a:ext uri="{FF2B5EF4-FFF2-40B4-BE49-F238E27FC236}">
                <a16:creationId xmlns:a16="http://schemas.microsoft.com/office/drawing/2014/main" id="{DEC85FE5-E0EE-4A02-B2A5-EDED794C77D1}"/>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EA100BCA-1F12-4142-B5D4-DE26C4426FB5}"/>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56B27928-7FB7-4338-8ACD-A883D0A86A8E}"/>
              </a:ext>
            </a:extLst>
          </p:cNvPr>
          <p:cNvSpPr>
            <a:spLocks noGrp="1"/>
          </p:cNvSpPr>
          <p:nvPr>
            <p:ph type="sldNum" sz="quarter" idx="12"/>
          </p:nvPr>
        </p:nvSpPr>
        <p:spPr/>
        <p:txBody>
          <a:bodyPr/>
          <a:lstStyle/>
          <a:p>
            <a:fld id="{AF430988-647E-4517-B70E-776822506EBB}" type="slidenum">
              <a:rPr lang="en-US" smtClean="0"/>
              <a:pPr/>
              <a:t>8</a:t>
            </a:fld>
            <a:endParaRPr lang="en-US" dirty="0"/>
          </a:p>
        </p:txBody>
      </p:sp>
    </p:spTree>
    <p:extLst>
      <p:ext uri="{BB962C8B-B14F-4D97-AF65-F5344CB8AC3E}">
        <p14:creationId xmlns:p14="http://schemas.microsoft.com/office/powerpoint/2010/main" val="148726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BC43-9277-42C0-8E2A-4C9139D6AAD8}"/>
              </a:ext>
            </a:extLst>
          </p:cNvPr>
          <p:cNvSpPr>
            <a:spLocks noGrp="1"/>
          </p:cNvSpPr>
          <p:nvPr>
            <p:ph type="title"/>
          </p:nvPr>
        </p:nvSpPr>
        <p:spPr/>
        <p:txBody>
          <a:bodyPr>
            <a:normAutofit/>
          </a:bodyPr>
          <a:lstStyle/>
          <a:p>
            <a:r>
              <a:rPr lang="en-US" dirty="0"/>
              <a:t>Quiz # 1</a:t>
            </a:r>
          </a:p>
        </p:txBody>
      </p:sp>
      <p:sp>
        <p:nvSpPr>
          <p:cNvPr id="3" name="Content Placeholder 2">
            <a:extLst>
              <a:ext uri="{FF2B5EF4-FFF2-40B4-BE49-F238E27FC236}">
                <a16:creationId xmlns:a16="http://schemas.microsoft.com/office/drawing/2014/main" id="{C30BD85A-0586-41EF-AE01-AE1B86E31BCD}"/>
              </a:ext>
            </a:extLst>
          </p:cNvPr>
          <p:cNvSpPr>
            <a:spLocks noGrp="1"/>
          </p:cNvSpPr>
          <p:nvPr>
            <p:ph idx="1"/>
          </p:nvPr>
        </p:nvSpPr>
        <p:spPr/>
        <p:txBody>
          <a:bodyPr>
            <a:normAutofit fontScale="77500" lnSpcReduction="20000"/>
          </a:bodyPr>
          <a:lstStyle/>
          <a:p>
            <a:pPr marL="0" indent="0">
              <a:spcBef>
                <a:spcPts val="0"/>
              </a:spcBef>
              <a:buNone/>
            </a:pPr>
            <a:r>
              <a:rPr lang="en-US" altLang="en-US" sz="3200" b="1" dirty="0">
                <a:solidFill>
                  <a:srgbClr val="002060"/>
                </a:solidFill>
              </a:rPr>
              <a:t>The RVSR must ensure the legal basis and laws/ regulations are applicable in the rating decision narrative.  If granting SC for ALS on the basis of presumption, which example best represents the correct narrative:</a:t>
            </a:r>
          </a:p>
          <a:p>
            <a:pPr marL="0" indent="0">
              <a:buNone/>
            </a:pPr>
            <a:endParaRPr lang="en-US" altLang="en-US" sz="1100" dirty="0">
              <a:solidFill>
                <a:srgbClr val="002060"/>
              </a:solidFill>
            </a:endParaRPr>
          </a:p>
          <a:p>
            <a:pPr>
              <a:buFont typeface="Arial"/>
              <a:buAutoNum type="alphaUcPeriod"/>
            </a:pPr>
            <a:r>
              <a:rPr lang="en-US" altLang="en-US" dirty="0">
                <a:solidFill>
                  <a:srgbClr val="002060"/>
                </a:solidFill>
              </a:rPr>
              <a:t>Service connection for ALS has been established as directly related to military service. (38 CFR 3.303, 38 CFR 3.304)</a:t>
            </a:r>
          </a:p>
          <a:p>
            <a:pPr>
              <a:buAutoNum type="alphaUcPeriod"/>
            </a:pPr>
            <a:endParaRPr lang="en-US" altLang="en-US" sz="1600" dirty="0">
              <a:solidFill>
                <a:srgbClr val="002060"/>
              </a:solidFill>
            </a:endParaRPr>
          </a:p>
          <a:p>
            <a:pPr>
              <a:buAutoNum type="alphaUcPeriod"/>
            </a:pPr>
            <a:r>
              <a:rPr lang="en-US" altLang="en-US" dirty="0">
                <a:solidFill>
                  <a:srgbClr val="002060"/>
                </a:solidFill>
              </a:rPr>
              <a:t>Service connection may be granted for specific diseases or conditions which are presumed to have been caused by service if manifested to a compensable degree following military discharge. Although not shown in service, service connection for ALS has been granted on the basis of presumption. (38 CFR 3.307, 38 CFR 3.309)</a:t>
            </a:r>
          </a:p>
          <a:p>
            <a:pPr>
              <a:buAutoNum type="alphaUcPeriod"/>
            </a:pPr>
            <a:endParaRPr lang="en-US" altLang="en-US" sz="1600" dirty="0">
              <a:solidFill>
                <a:srgbClr val="002060"/>
              </a:solidFill>
            </a:endParaRPr>
          </a:p>
          <a:p>
            <a:pPr>
              <a:buAutoNum type="alphaUcPeriod"/>
            </a:pPr>
            <a:r>
              <a:rPr lang="en-US" altLang="en-US" dirty="0">
                <a:solidFill>
                  <a:srgbClr val="002060"/>
                </a:solidFill>
              </a:rPr>
              <a:t>Service connection may be granted for specific diseases or conditions which are presumed to have been caused by service if manifested to a compensable degree following military discharge. Although not shown in service, service connection for ALS has been granted on the basis of presumption. (38 CFR 3.318)</a:t>
            </a:r>
          </a:p>
          <a:p>
            <a:endParaRPr lang="en-US" dirty="0"/>
          </a:p>
        </p:txBody>
      </p:sp>
      <p:sp>
        <p:nvSpPr>
          <p:cNvPr id="4" name="Date Placeholder 3">
            <a:extLst>
              <a:ext uri="{FF2B5EF4-FFF2-40B4-BE49-F238E27FC236}">
                <a16:creationId xmlns:a16="http://schemas.microsoft.com/office/drawing/2014/main" id="{9B6E0292-CB08-44E0-BE29-62D457B68857}"/>
              </a:ext>
            </a:extLst>
          </p:cNvPr>
          <p:cNvSpPr>
            <a:spLocks noGrp="1"/>
          </p:cNvSpPr>
          <p:nvPr>
            <p:ph type="dt" sz="half" idx="10"/>
          </p:nvPr>
        </p:nvSpPr>
        <p:spPr/>
        <p:txBody>
          <a:bodyPr/>
          <a:lstStyle/>
          <a:p>
            <a:r>
              <a:rPr lang="en-US" dirty="0"/>
              <a:t>06/10/2020</a:t>
            </a:r>
          </a:p>
        </p:txBody>
      </p:sp>
      <p:sp>
        <p:nvSpPr>
          <p:cNvPr id="5" name="Footer Placeholder 4">
            <a:extLst>
              <a:ext uri="{FF2B5EF4-FFF2-40B4-BE49-F238E27FC236}">
                <a16:creationId xmlns:a16="http://schemas.microsoft.com/office/drawing/2014/main" id="{A6ED726E-1567-4994-9AC3-2710EDEA9600}"/>
              </a:ext>
            </a:extLst>
          </p:cNvPr>
          <p:cNvSpPr>
            <a:spLocks noGrp="1"/>
          </p:cNvSpPr>
          <p:nvPr>
            <p:ph type="ftr" sz="quarter" idx="11"/>
          </p:nvPr>
        </p:nvSpPr>
        <p:spPr/>
        <p:txBody>
          <a:bodyPr/>
          <a:lstStyle/>
          <a:p>
            <a:r>
              <a:rPr lang="en-US" dirty="0"/>
              <a:t>Compensation Service Quality Assurance</a:t>
            </a:r>
          </a:p>
        </p:txBody>
      </p:sp>
      <p:sp>
        <p:nvSpPr>
          <p:cNvPr id="6" name="Slide Number Placeholder 5">
            <a:extLst>
              <a:ext uri="{FF2B5EF4-FFF2-40B4-BE49-F238E27FC236}">
                <a16:creationId xmlns:a16="http://schemas.microsoft.com/office/drawing/2014/main" id="{C94765D5-5D2B-457A-AF32-49D1485AFC9B}"/>
              </a:ext>
            </a:extLst>
          </p:cNvPr>
          <p:cNvSpPr>
            <a:spLocks noGrp="1"/>
          </p:cNvSpPr>
          <p:nvPr>
            <p:ph type="sldNum" sz="quarter" idx="12"/>
          </p:nvPr>
        </p:nvSpPr>
        <p:spPr/>
        <p:txBody>
          <a:bodyPr/>
          <a:lstStyle/>
          <a:p>
            <a:fld id="{AF430988-647E-4517-B70E-776822506EBB}" type="slidenum">
              <a:rPr lang="en-US" smtClean="0"/>
              <a:pPr/>
              <a:t>9</a:t>
            </a:fld>
            <a:endParaRPr lang="en-US" dirty="0"/>
          </a:p>
        </p:txBody>
      </p:sp>
    </p:spTree>
    <p:extLst>
      <p:ext uri="{BB962C8B-B14F-4D97-AF65-F5344CB8AC3E}">
        <p14:creationId xmlns:p14="http://schemas.microsoft.com/office/powerpoint/2010/main" val="343690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DF20CC-2022-4AEA-A351-2A17319D0F32}">
  <ds:schemaRefs>
    <ds:schemaRef ds:uri="http://schemas.microsoft.com/sharepoint/v3/contenttype/forms"/>
  </ds:schemaRefs>
</ds:datastoreItem>
</file>

<file path=customXml/itemProps2.xml><?xml version="1.0" encoding="utf-8"?>
<ds:datastoreItem xmlns:ds="http://schemas.openxmlformats.org/officeDocument/2006/customXml" ds:itemID="{2D523A00-E3F4-424D-AEEC-3F5BB62CB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6829E6A-20E2-44D6-9DCF-E656978D46D0}">
  <ds:schemaRef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2417</TotalTime>
  <Words>3658</Words>
  <Application>Microsoft Office PowerPoint</Application>
  <PresentationFormat>Widescreen</PresentationFormat>
  <Paragraphs>555</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Courier New</vt:lpstr>
      <vt:lpstr>Wingdings</vt:lpstr>
      <vt:lpstr>Office Theme</vt:lpstr>
      <vt:lpstr>For TMS Training Credit</vt:lpstr>
      <vt:lpstr>Compensation Service Quality Call</vt:lpstr>
      <vt:lpstr>Welcome to the June 2020 Compensation Service Quality Call</vt:lpstr>
      <vt:lpstr>Agenda</vt:lpstr>
      <vt:lpstr>ALS – Common Site Visit Findings Part 3 of 4-Part Series</vt:lpstr>
      <vt:lpstr>ALS – Common Site Visit Findings</vt:lpstr>
      <vt:lpstr>Common Site Visit Findings (Cont’d)</vt:lpstr>
      <vt:lpstr>Common Site Visit Findings (Cont’d)</vt:lpstr>
      <vt:lpstr>Quiz # 1</vt:lpstr>
      <vt:lpstr>Answer # 1</vt:lpstr>
      <vt:lpstr>Quiz # 2</vt:lpstr>
      <vt:lpstr>Answer # 2</vt:lpstr>
      <vt:lpstr>Homeless &amp; TBI Claims  – Special Quality Review –</vt:lpstr>
      <vt:lpstr>Homeless &amp; TBI Special Quality Review</vt:lpstr>
      <vt:lpstr>Blue Water Navy (BWN) Quality</vt:lpstr>
      <vt:lpstr>STAR BWN Team &amp; BWN SFR</vt:lpstr>
      <vt:lpstr>Monthly STAR BWN Quality Reviews</vt:lpstr>
      <vt:lpstr>February 2020 BWN Accuracy</vt:lpstr>
      <vt:lpstr>BWN Quality Reports</vt:lpstr>
      <vt:lpstr>Discontinuance of Public-Use DBQs</vt:lpstr>
      <vt:lpstr>Discontinuance of Public Use DBQs</vt:lpstr>
      <vt:lpstr>Hospital Adjustments – Rating Reminders –</vt:lpstr>
      <vt:lpstr>Statutory Housebound (HB) Resolution</vt:lpstr>
      <vt:lpstr>Statutory HB Resolution (Cont’d)</vt:lpstr>
      <vt:lpstr>Requirements to Address Competency</vt:lpstr>
      <vt:lpstr>VBMS-R Text for Competency</vt:lpstr>
      <vt:lpstr>Important Reminder</vt:lpstr>
      <vt:lpstr>VBMS-A User Tips – Correcting CUEs –</vt:lpstr>
      <vt:lpstr>VBMS-A User Tips for Correcting CUEs</vt:lpstr>
      <vt:lpstr>CUE Decision and Award Interaction</vt:lpstr>
      <vt:lpstr>Steps in VBMS-A to Prevent an Overpayment</vt:lpstr>
      <vt:lpstr>Steps To Prevent an Overpayment (Cont’d)</vt:lpstr>
      <vt:lpstr>Steps To Prevent an Overpayment (Cont’d)</vt:lpstr>
      <vt:lpstr>Reminder for Reductions to Running Awards</vt:lpstr>
      <vt:lpstr>Reductions To Running Awards (Cont’d)</vt:lpstr>
      <vt:lpstr>Steps in VBMS-A to Prevent an Overpayment During Periods of Non-Entitlement</vt:lpstr>
      <vt:lpstr>Steps To Prevent an Overpayment  During Periods of Non-Entitlement (Cont’d)</vt:lpstr>
      <vt:lpstr>Steps To Prevent an Overpayment  During Periods of Non-Entitlement (Cont’d)</vt:lpstr>
      <vt:lpstr>Steps To Prevent an Overpayment  During Periods of Non-Entitlement (Cont’d)</vt:lpstr>
      <vt:lpstr>Steps To Prevent an Overpayment  During Periods of Non-Entitlement (Cont’d)</vt:lpstr>
      <vt:lpstr>Steps To Prevent an Overpayment  During Periods of Non-Entitlement (Cont’d)</vt:lpstr>
      <vt:lpstr>Assistance for VBMS-A CUE Awards</vt:lpstr>
      <vt:lpstr>Centralized Printing Requirements</vt:lpstr>
      <vt:lpstr>Centralized Printing Requirements</vt:lpstr>
      <vt:lpstr>How to Fix a File to Print</vt:lpstr>
      <vt:lpstr>How to Fix a File to Print (Cont’d)</vt:lpstr>
      <vt:lpstr>Q-Tips</vt:lpstr>
      <vt:lpstr>Q-Tips</vt:lpstr>
      <vt:lpstr>Q-Tip # 1</vt:lpstr>
      <vt:lpstr>Package Manager</vt:lpstr>
      <vt:lpstr>Package Manager (Cont’d)</vt:lpstr>
      <vt:lpstr>Q-Tip # 2</vt:lpstr>
      <vt:lpstr>Workaround for Finger Evaluations</vt:lpstr>
      <vt:lpstr>AMA Applicable Laws/ Regulations: Cross Referencing </vt:lpstr>
      <vt:lpstr>AMA Applicable Laws/ Regulations – Cross Referencing –</vt:lpstr>
      <vt:lpstr>IQR Application</vt:lpstr>
      <vt:lpstr>Examples</vt:lpstr>
      <vt:lpstr>What’s New in the M21-1</vt:lpstr>
      <vt:lpstr>Erroneous Development Response Period</vt:lpstr>
      <vt:lpstr>Document Translation by Pittsburgh RO</vt:lpstr>
      <vt:lpstr>* Present a Topic             * Suggestions                       * Next Call</vt:lpstr>
      <vt:lpstr>Would You Like to Present a Topic?</vt:lpstr>
      <vt:lpstr>Do You Have Suggestions for Topics?</vt:lpstr>
      <vt:lpstr>When is the 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Service Quality Call</dc:title>
  <dc:subject>June 2020 Quality Call</dc:subject>
  <dc:creator>Department of Veterans Affairs, Veterans Benefits Administration, Compensation Service, STAFF</dc:creator>
  <cp:lastModifiedBy>Kathy Poole</cp:lastModifiedBy>
  <cp:revision>183</cp:revision>
  <dcterms:created xsi:type="dcterms:W3CDTF">2020-04-06T19:18:04Z</dcterms:created>
  <dcterms:modified xsi:type="dcterms:W3CDTF">2020-06-10T16:28:37Z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0x01010017BC273D991D8B4F842A13ABA0213F79</vt:lpwstr>
  </property>
  <property fmtid="{D5CDD505-2E9C-101B-9397-08002B2CF9AE}" pid="3" name="Language">
    <vt:lpwstr>en</vt:lpwstr>
  </property>
  <property fmtid="{D5CDD505-2E9C-101B-9397-08002B2CF9AE}" pid="4" name="Type">
    <vt:lpwstr>Presentation</vt:lpwstr>
  </property>
</Properties>
</file>