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1"/>
  </p:notesMasterIdLst>
  <p:sldIdLst>
    <p:sldId id="285" r:id="rId7"/>
    <p:sldId id="286" r:id="rId8"/>
    <p:sldId id="394" r:id="rId9"/>
    <p:sldId id="303" r:id="rId10"/>
    <p:sldId id="322" r:id="rId11"/>
    <p:sldId id="419" r:id="rId12"/>
    <p:sldId id="420" r:id="rId13"/>
    <p:sldId id="440" r:id="rId14"/>
    <p:sldId id="421" r:id="rId15"/>
    <p:sldId id="435" r:id="rId16"/>
    <p:sldId id="351" r:id="rId17"/>
    <p:sldId id="426" r:id="rId18"/>
    <p:sldId id="441" r:id="rId19"/>
    <p:sldId id="445" r:id="rId20"/>
    <p:sldId id="444" r:id="rId21"/>
    <p:sldId id="443" r:id="rId22"/>
    <p:sldId id="365" r:id="rId23"/>
    <p:sldId id="308" r:id="rId24"/>
    <p:sldId id="428" r:id="rId25"/>
    <p:sldId id="439" r:id="rId26"/>
    <p:sldId id="447" r:id="rId27"/>
    <p:sldId id="446" r:id="rId28"/>
    <p:sldId id="311" r:id="rId29"/>
    <p:sldId id="287"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528" userDrawn="1">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6250" autoAdjust="0"/>
    <p:restoredTop sz="93951" autoAdjust="0"/>
  </p:normalViewPr>
  <p:slideViewPr>
    <p:cSldViewPr>
      <p:cViewPr varScale="1">
        <p:scale>
          <a:sx n="80" d="100"/>
          <a:sy n="80" d="100"/>
        </p:scale>
        <p:origin x="1987" y="82"/>
      </p:cViewPr>
      <p:guideLst>
        <p:guide orient="horz" pos="2160"/>
        <p:guide pos="2880"/>
        <p:guide orient="horz" pos="528"/>
        <p:guide pos="288"/>
      </p:guideLst>
    </p:cSldViewPr>
  </p:slideViewPr>
  <p:outlineViewPr>
    <p:cViewPr>
      <p:scale>
        <a:sx n="33" d="100"/>
        <a:sy n="33" d="100"/>
      </p:scale>
      <p:origin x="0" y="-3768"/>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bleStyles" Target="tableStyle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6/10/2020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24</a:t>
            </a:fld>
            <a:endParaRPr lang="en-US" dirty="0"/>
          </a:p>
        </p:txBody>
      </p:sp>
    </p:spTree>
    <p:extLst>
      <p:ext uri="{BB962C8B-B14F-4D97-AF65-F5344CB8AC3E}">
        <p14:creationId xmlns:p14="http://schemas.microsoft.com/office/powerpoint/2010/main" val="2650095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6/10/2020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6/10/2020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June 9, 2020</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50133"/>
            <a:ext cx="8418286" cy="5098832"/>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2400" dirty="0">
                <a:latin typeface="Arial" panose="020B0604020202020204" pitchFamily="34" charset="0"/>
                <a:cs typeface="Arial" panose="020B0604020202020204" pitchFamily="34" charset="0"/>
              </a:rPr>
              <a:t>Additional guidance regarding IDES/BDD Exams (including information on handling SHA DBQs that were completed via telehealth technology) is currently under review by Compensation Service leadership and will be distributed upon </a:t>
            </a:r>
            <a:r>
              <a:rPr lang="en-US" sz="2400">
                <a:latin typeface="Arial" panose="020B0604020202020204" pitchFamily="34" charset="0"/>
                <a:cs typeface="Arial" panose="020B0604020202020204" pitchFamily="34" charset="0"/>
              </a:rPr>
              <a:t>leadership approval</a:t>
            </a:r>
            <a:endParaRPr lang="en-US" sz="2400" dirty="0">
              <a:latin typeface="Arial" panose="020B0604020202020204" pitchFamily="34" charset="0"/>
              <a:cs typeface="Arial" panose="020B0604020202020204" pitchFamily="34" charset="0"/>
            </a:endParaRPr>
          </a:p>
          <a:p>
            <a:pPr marL="342900" indent="-342900">
              <a:spcAft>
                <a:spcPts val="800"/>
              </a:spcAft>
              <a:buFont typeface="Wingdings" panose="05000000000000000000" pitchFamily="2" charset="2"/>
              <a:buChar char="Ø"/>
            </a:pPr>
            <a:r>
              <a:rPr lang="en-US" sz="2400" dirty="0">
                <a:latin typeface="Arial" panose="020B0604020202020204" pitchFamily="34" charset="0"/>
                <a:cs typeface="Arial" panose="020B0604020202020204" pitchFamily="34" charset="0"/>
              </a:rPr>
              <a:t>In the interim, MSCs are reminded that all IDES/BDD exam requests must be submitted to contract vendors—IDES/BDD exams must not be requested from any VHA location at this time</a:t>
            </a:r>
          </a:p>
          <a:p>
            <a:pPr marL="342900" indent="-342900">
              <a:spcAft>
                <a:spcPts val="800"/>
              </a:spcAft>
              <a:buFont typeface="Wingdings" panose="05000000000000000000" pitchFamily="2" charset="2"/>
              <a:buChar char="Ø"/>
            </a:pPr>
            <a:r>
              <a:rPr lang="en-US" sz="2400" dirty="0">
                <a:latin typeface="Arial" panose="020B0604020202020204" pitchFamily="34" charset="0"/>
                <a:cs typeface="Arial" panose="020B0604020202020204" pitchFamily="34" charset="0"/>
              </a:rPr>
              <a:t>Further, in IDES cases, the Medical Evaluation End Date in VTA must not be entered until examinations for all issues (claimed and referred) are completed and all required DBQs have returned</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36320" y="-228600"/>
            <a:ext cx="9144000" cy="1046440"/>
          </a:xfrm>
          <a:prstGeom prst="rect">
            <a:avLst/>
          </a:prstGeom>
        </p:spPr>
        <p:txBody>
          <a:bodyPr wrap="square">
            <a:spAutoFit/>
          </a:bodyPr>
          <a:lstStyle/>
          <a:p>
            <a:pPr algn="ctr"/>
            <a:r>
              <a:rPr lang="en-US" sz="3000" b="1" dirty="0">
                <a:solidFill>
                  <a:schemeClr val="bg1"/>
                </a:solidFill>
                <a:latin typeface="+mj-lt"/>
              </a:rPr>
              <a:t>Updated Guidance for Requesting and Handling IDES/BDD Examinations</a:t>
            </a:r>
          </a:p>
        </p:txBody>
      </p:sp>
    </p:spTree>
    <p:extLst>
      <p:ext uri="{BB962C8B-B14F-4D97-AF65-F5344CB8AC3E}">
        <p14:creationId xmlns:p14="http://schemas.microsoft.com/office/powerpoint/2010/main" val="3313452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1006019"/>
            <a:ext cx="8726715" cy="4708981"/>
          </a:xfrm>
          <a:prstGeom prst="rect">
            <a:avLst/>
          </a:prstGeom>
        </p:spPr>
        <p:txBody>
          <a:bodyPr wrap="square">
            <a:spAutoFit/>
          </a:bodyPr>
          <a:lstStyle/>
          <a:p>
            <a:pPr marL="342900" indent="-342900">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When establishing rating end products in IDES claims for  NAD SMs, M21-1 III.i.2.F.2.d currently indicates that the DRAS must use the date VA received the request for a rating decision from the PEB as the DOC. However, due to processing changes associated with Parallel Processing (PP), DRAS may now take action to prepare these ratings in advance of the PEB’s request</a:t>
            </a:r>
          </a:p>
          <a:p>
            <a:pPr marL="342900" indent="-342900">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Effective immediately, in any NAD IDES case in which the DRAS initiates rating activity prior to the PEBs request, the DRAS must use the following as the DOC:</a:t>
            </a:r>
          </a:p>
          <a:p>
            <a:r>
              <a:rPr lang="en-US" sz="2000" dirty="0">
                <a:solidFill>
                  <a:srgbClr val="000000"/>
                </a:solidFill>
                <a:latin typeface="Arial" panose="020B0604020202020204" pitchFamily="34" charset="0"/>
                <a:cs typeface="Arial" panose="020B0604020202020204" pitchFamily="34" charset="0"/>
              </a:rPr>
              <a:t> </a:t>
            </a:r>
          </a:p>
          <a:p>
            <a:r>
              <a:rPr lang="en-US" sz="2000" dirty="0">
                <a:solidFill>
                  <a:srgbClr val="000000"/>
                </a:solidFill>
                <a:latin typeface="Arial" panose="020B0604020202020204" pitchFamily="34" charset="0"/>
                <a:cs typeface="Arial" panose="020B0604020202020204" pitchFamily="34" charset="0"/>
              </a:rPr>
              <a:t>	•  The Case File/Exam Review Start Date in VTA (in any case with Case File/Exam Review Start Dates on or after 5/20/2020), or </a:t>
            </a:r>
          </a:p>
          <a:p>
            <a:r>
              <a:rPr lang="en-US" sz="2000" dirty="0">
                <a:solidFill>
                  <a:srgbClr val="000000"/>
                </a:solidFill>
                <a:latin typeface="Arial" panose="020B0604020202020204" pitchFamily="34" charset="0"/>
                <a:cs typeface="Arial" panose="020B0604020202020204" pitchFamily="34" charset="0"/>
              </a:rPr>
              <a:t>	•  5/19/2020 (in any case with Case File/Exam Review Start Dates on or before 5/19/2020) Rationale: 5/19/2020 was the date these cases first appeared on the Pending Rating Preparation Report in VTA </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 name="Rectangle 4">
            <a:extLst>
              <a:ext uri="{FF2B5EF4-FFF2-40B4-BE49-F238E27FC236}">
                <a16:creationId xmlns:a16="http://schemas.microsoft.com/office/drawing/2014/main" id="{089929A8-47DC-4EAE-8975-681F4EB9C4C3}"/>
              </a:ext>
            </a:extLst>
          </p:cNvPr>
          <p:cNvSpPr/>
          <p:nvPr/>
        </p:nvSpPr>
        <p:spPr>
          <a:xfrm>
            <a:off x="44971" y="-197908"/>
            <a:ext cx="9071430" cy="1015663"/>
          </a:xfrm>
          <a:prstGeom prst="rect">
            <a:avLst/>
          </a:prstGeom>
        </p:spPr>
        <p:txBody>
          <a:bodyPr wrap="square">
            <a:spAutoFit/>
          </a:bodyPr>
          <a:lstStyle/>
          <a:p>
            <a:pPr lvl="0" algn="ctr"/>
            <a:r>
              <a:rPr lang="en-US" sz="3000" b="1" dirty="0">
                <a:solidFill>
                  <a:prstClr val="white"/>
                </a:solidFill>
                <a:latin typeface="+mj-lt"/>
              </a:rPr>
              <a:t>Date of Claim (DOC) for Rating EP in NAD IDES Cases</a:t>
            </a:r>
          </a:p>
          <a:p>
            <a:pPr lvl="0" algn="ctr"/>
            <a:r>
              <a:rPr lang="en-US" sz="3000" b="1" dirty="0">
                <a:solidFill>
                  <a:prstClr val="white"/>
                </a:solidFill>
                <a:latin typeface="+mj-lt"/>
              </a:rPr>
              <a:t> (1 of 2) </a:t>
            </a:r>
            <a:endParaRPr kumimoji="0" lang="en-US" sz="30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1776038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97908"/>
            <a:ext cx="9071430" cy="1015663"/>
          </a:xfrm>
          <a:prstGeom prst="rect">
            <a:avLst/>
          </a:prstGeom>
        </p:spPr>
        <p:txBody>
          <a:bodyPr wrap="square">
            <a:spAutoFit/>
          </a:bodyPr>
          <a:lstStyle/>
          <a:p>
            <a:pPr lvl="0" algn="ctr"/>
            <a:r>
              <a:rPr lang="en-US" sz="3000" b="1" dirty="0">
                <a:solidFill>
                  <a:prstClr val="white"/>
                </a:solidFill>
                <a:latin typeface="+mj-lt"/>
              </a:rPr>
              <a:t>Date of Claim (DOC) for Rating EP in NAD IDES Cases</a:t>
            </a:r>
          </a:p>
          <a:p>
            <a:pPr lvl="0" algn="ctr"/>
            <a:r>
              <a:rPr lang="en-US" sz="3000" b="1" dirty="0">
                <a:solidFill>
                  <a:prstClr val="white"/>
                </a:solidFill>
                <a:latin typeface="+mj-lt"/>
              </a:rPr>
              <a:t> (2 of 2) </a:t>
            </a:r>
            <a:endParaRPr kumimoji="0" lang="en-US" sz="30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806708"/>
            <a:ext cx="8726715" cy="4832092"/>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Note: In any NAD cases in which rating activity is initiated after the PEB’s request, the DOC must continue to reflect the date of the PEB’s request as described in M21-1 III.i.2.F.2.d.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Reminder: When proposed ratings are prepared in advance of the PEB’s request in active duty IDES cases, DRAS must clear an EP 310 IDES Proposed Rating using the current date as the DOC in accordance with the Parallel Processing POC Playbook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The M21-1 is now being updated to incorporate all procedural changes associated with PP to guidance above along with procedure shown in the POC playbook. Until those changes are published, DRAS must process all PP cases in accordance with the POC playbook, and NAD cases as indicated above </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98137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418286" cy="5632311"/>
          </a:xfrm>
          <a:prstGeom prst="rect">
            <a:avLst/>
          </a:prstGeom>
        </p:spPr>
        <p:txBody>
          <a:bodyPr wrap="square">
            <a:spAutoFit/>
          </a:bodyPr>
          <a:lstStyle/>
          <a:p>
            <a:pPr marL="342900" lvl="0" indent="-342900">
              <a:spcAft>
                <a:spcPts val="800"/>
              </a:spcAft>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MSC must make every effort to update the Medical Evaluation End Date (MEED) in VTA on the same day examination results are provided to the PEBLO. Timely entry of this data point is critically important due to recent DRAS process changes associated with Parallel Processing (PP)    </a:t>
            </a:r>
          </a:p>
          <a:p>
            <a:pPr marL="342900" lvl="0" indent="-342900">
              <a:spcAft>
                <a:spcPts val="800"/>
              </a:spcAft>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PP allows the DRAS to begin rating activity immediately following completion of VA Exams; and in these cases, it is the MSC entry of the MEED that signals to the DRAS that the case has become actionable. When the MEED is not entered on the date that the results are provided to the PEBLO, it reduces the additional time for rating that PP was designed to provide. Compensation Service will continue to monitor the MEED data and will take action to engage management at stations in which MSCs continue to repeatedly back-date the MEED </a:t>
            </a:r>
          </a:p>
          <a:p>
            <a:pPr marL="342900" lvl="0" indent="-342900">
              <a:spcAft>
                <a:spcPts val="800"/>
              </a:spcAft>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All MSCs are asked to review their current work processes and ensure that VTA is being updated on the same day exam results are provided to the PEBLO </a:t>
            </a:r>
          </a:p>
          <a:p>
            <a:pPr marL="342900" marR="0" lvl="0" indent="-342900" algn="l" defTabSz="914400" rtl="0" eaLnBrk="1" fontAlgn="auto" latinLnBrk="0" hangingPunct="1">
              <a:lnSpc>
                <a:spcPct val="100000"/>
              </a:lnSpc>
              <a:spcBef>
                <a:spcPts val="0"/>
              </a:spcBef>
              <a:spcAft>
                <a:spcPts val="800"/>
              </a:spcAft>
              <a:buClrTx/>
              <a:buSzTx/>
              <a:buFont typeface="Wingdings" panose="05000000000000000000" pitchFamily="2" charset="2"/>
              <a:buChar char="Ø"/>
              <a:tabLst/>
              <a:defRPr/>
            </a:pP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76200" y="-5209"/>
            <a:ext cx="8995230" cy="538609"/>
          </a:xfrm>
          <a:prstGeom prst="rect">
            <a:avLst/>
          </a:prstGeom>
        </p:spPr>
        <p:txBody>
          <a:bodyPr wrap="square">
            <a:spAutoFit/>
          </a:bodyPr>
          <a:lstStyle/>
          <a:p>
            <a:pPr lvl="0"/>
            <a:r>
              <a:rPr lang="en-US" sz="2900" b="1" dirty="0">
                <a:solidFill>
                  <a:prstClr val="white"/>
                </a:solidFill>
              </a:rPr>
              <a:t>Reminder-Timely Update of Medical Evaluation End Date</a:t>
            </a:r>
            <a:endParaRPr kumimoji="0" lang="en-US" sz="290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93335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50133"/>
            <a:ext cx="8418286" cy="2780248"/>
          </a:xfrm>
          <a:prstGeom prst="rect">
            <a:avLst/>
          </a:prstGeom>
        </p:spPr>
        <p:txBody>
          <a:bodyPr wrap="square">
            <a:spAutoFit/>
          </a:bodyPr>
          <a:lstStyle/>
          <a:p>
            <a:pPr marL="342900" lvl="0" indent="-342900">
              <a:spcAft>
                <a:spcPts val="800"/>
              </a:spcAft>
              <a:buFont typeface="Wingdings" panose="05000000000000000000" pitchFamily="2" charset="2"/>
              <a:buChar char="Ø"/>
            </a:pPr>
            <a:r>
              <a:rPr lang="en-US" sz="2400" dirty="0">
                <a:solidFill>
                  <a:srgbClr val="000000"/>
                </a:solidFill>
                <a:latin typeface="Arial" panose="020B0604020202020204" pitchFamily="34" charset="0"/>
                <a:cs typeface="Arial" panose="020B0604020202020204" pitchFamily="34" charset="0"/>
              </a:rPr>
              <a:t>The in-person MSC Training Conference that was scheduled for May 11-15, 2020 and postponed until August 2020, will now be conducted virtually </a:t>
            </a:r>
          </a:p>
          <a:p>
            <a:pPr marL="342900" lvl="0" indent="-342900">
              <a:spcAft>
                <a:spcPts val="800"/>
              </a:spcAft>
              <a:buFont typeface="Wingdings" panose="05000000000000000000" pitchFamily="2" charset="2"/>
              <a:buChar char="Ø"/>
            </a:pPr>
            <a:r>
              <a:rPr lang="en-US" sz="2400" dirty="0">
                <a:solidFill>
                  <a:srgbClr val="000000"/>
                </a:solidFill>
                <a:latin typeface="Arial" panose="020B0604020202020204" pitchFamily="34" charset="0"/>
                <a:cs typeface="Arial" panose="020B0604020202020204" pitchFamily="34" charset="0"/>
              </a:rPr>
              <a:t>Compensation Service Staff has started the planning to conduct the training conference virtually and we will advise as soon as additional information becomes available</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36320" y="-228600"/>
            <a:ext cx="9144000" cy="1015663"/>
          </a:xfrm>
          <a:prstGeom prst="rect">
            <a:avLst/>
          </a:prstGeom>
        </p:spPr>
        <p:txBody>
          <a:bodyPr wrap="square">
            <a:spAutoFit/>
          </a:bodyPr>
          <a:lstStyle/>
          <a:p>
            <a:pPr lvl="0" algn="ctr"/>
            <a:r>
              <a:rPr lang="en-US" sz="3000" b="1" dirty="0">
                <a:solidFill>
                  <a:prstClr val="white"/>
                </a:solidFill>
              </a:rPr>
              <a:t>Virtual Military Services Coordinator (MSC) Training Conference August 2020 </a:t>
            </a:r>
            <a:endParaRPr kumimoji="0" lang="en-US" sz="300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04915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762000"/>
            <a:ext cx="8418286" cy="4462760"/>
          </a:xfrm>
          <a:prstGeom prst="rect">
            <a:avLst/>
          </a:prstGeom>
        </p:spPr>
        <p:txBody>
          <a:bodyPr wrap="square">
            <a:spAutoFit/>
          </a:bodyPr>
          <a:lstStyle/>
          <a:p>
            <a:pPr marL="342900" lvl="0" indent="-342900">
              <a:spcAft>
                <a:spcPts val="800"/>
              </a:spcAft>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MSCs must broker cases to DRAS prior to updating Medical Evaluation End Date in VTA. As a result of recent IDES rating process changes, MSCs must ensure that all IDES cases are made “RFD” prior to brokering the case to DRAS   </a:t>
            </a:r>
          </a:p>
          <a:p>
            <a:pPr marL="342900" lvl="0" indent="-342900">
              <a:spcAft>
                <a:spcPts val="800"/>
              </a:spcAft>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Important: all IDES cases must now be placed into RFD status, regardless of duty status </a:t>
            </a:r>
          </a:p>
          <a:p>
            <a:pPr marL="342900" lvl="0" indent="-342900">
              <a:spcAft>
                <a:spcPts val="800"/>
              </a:spcAft>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The above will be incorporated into M21-1 III.i.2.D in the next update of that section. Please refer to the slides attached to the call for further information</a:t>
            </a:r>
          </a:p>
          <a:p>
            <a:pPr marL="342900" lvl="0" indent="-342900">
              <a:spcAft>
                <a:spcPts val="800"/>
              </a:spcAft>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Note: When brokering cases to Seattle and Providence, ensure you are selecting the updated dropdown choice based on your DRAS. Seattle example is: </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36320" y="-20598"/>
            <a:ext cx="9144000" cy="584775"/>
          </a:xfrm>
          <a:prstGeom prst="rect">
            <a:avLst/>
          </a:prstGeom>
        </p:spPr>
        <p:txBody>
          <a:bodyPr wrap="square">
            <a:spAutoFit/>
          </a:bodyPr>
          <a:lstStyle/>
          <a:p>
            <a:pPr lvl="0" algn="ctr"/>
            <a:r>
              <a:rPr lang="en-US" sz="3200" b="1" dirty="0">
                <a:solidFill>
                  <a:prstClr val="white"/>
                </a:solidFill>
              </a:rPr>
              <a:t>Brokering All IDES Cases Ready For Decision (RFD)</a:t>
            </a:r>
            <a:endParaRPr kumimoji="0" lang="en-US" sz="32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B2A40593-F022-47BB-B5D4-7F6AD3A750A4}"/>
              </a:ext>
            </a:extLst>
          </p:cNvPr>
          <p:cNvPicPr>
            <a:picLocks noChangeAspect="1"/>
          </p:cNvPicPr>
          <p:nvPr/>
        </p:nvPicPr>
        <p:blipFill rotWithShape="1">
          <a:blip r:embed="rId2"/>
          <a:srcRect t="7750" r="42032" b="49258"/>
          <a:stretch/>
        </p:blipFill>
        <p:spPr>
          <a:xfrm>
            <a:off x="4267200" y="4914781"/>
            <a:ext cx="3731234" cy="1105019"/>
          </a:xfrm>
          <a:prstGeom prst="rect">
            <a:avLst/>
          </a:prstGeom>
        </p:spPr>
      </p:pic>
    </p:spTree>
    <p:extLst>
      <p:ext uri="{BB962C8B-B14F-4D97-AF65-F5344CB8AC3E}">
        <p14:creationId xmlns:p14="http://schemas.microsoft.com/office/powerpoint/2010/main" val="1353206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846224"/>
            <a:ext cx="8382000" cy="1446550"/>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for May 2020</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 name="Rectangle 6">
            <a:extLst>
              <a:ext uri="{FF2B5EF4-FFF2-40B4-BE49-F238E27FC236}">
                <a16:creationId xmlns:a16="http://schemas.microsoft.com/office/drawing/2014/main" id="{EE126901-0A31-40F5-A950-47A3A17FC3C3}"/>
              </a:ext>
            </a:extLst>
          </p:cNvPr>
          <p:cNvSpPr/>
          <p:nvPr/>
        </p:nvSpPr>
        <p:spPr>
          <a:xfrm>
            <a:off x="703864" y="5257800"/>
            <a:ext cx="7162800" cy="584775"/>
          </a:xfrm>
          <a:prstGeom prst="rect">
            <a:avLst/>
          </a:prstGeom>
        </p:spPr>
        <p:txBody>
          <a:bodyPr wrap="square">
            <a:spAutoFit/>
          </a:bodyPr>
          <a:lstStyle/>
          <a:p>
            <a:pPr marL="1028700"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Source:</a:t>
            </a:r>
            <a:r>
              <a:rPr lang="en-US" sz="1600" dirty="0">
                <a:solidFill>
                  <a:srgbClr val="000000"/>
                </a:solidFill>
                <a:latin typeface="Arial" panose="020B0604020202020204" pitchFamily="34" charset="0"/>
                <a:ea typeface="Times New Roman" panose="02020603050405020304" pitchFamily="18" charset="0"/>
              </a:rPr>
              <a:t> VTA Completed Reports June 2, 2020 (8am ET)</a:t>
            </a:r>
            <a:endParaRPr lang="en-US" sz="1600"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          Note:</a:t>
            </a:r>
            <a:r>
              <a:rPr lang="en-US" sz="1600" dirty="0">
                <a:solidFill>
                  <a:srgbClr val="000000"/>
                </a:solidFill>
                <a:latin typeface="Arial" panose="020B0604020202020204" pitchFamily="34" charset="0"/>
                <a:ea typeface="Times New Roman" panose="02020603050405020304" pitchFamily="18" charset="0"/>
              </a:rPr>
              <a:t> VA using the goals from the 230-day process</a:t>
            </a:r>
            <a:endParaRPr lang="en-US" sz="1600" dirty="0">
              <a:solidFill>
                <a:srgbClr val="000000"/>
              </a:solidFill>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33100099-89DA-4894-87C4-DF2159302332}"/>
              </a:ext>
            </a:extLst>
          </p:cNvPr>
          <p:cNvGraphicFramePr>
            <a:graphicFrameLocks noGrp="1"/>
          </p:cNvGraphicFramePr>
          <p:nvPr>
            <p:extLst>
              <p:ext uri="{D42A27DB-BD31-4B8C-83A1-F6EECF244321}">
                <p14:modId xmlns:p14="http://schemas.microsoft.com/office/powerpoint/2010/main" val="3779184026"/>
              </p:ext>
            </p:extLst>
          </p:nvPr>
        </p:nvGraphicFramePr>
        <p:xfrm>
          <a:off x="714546" y="2590800"/>
          <a:ext cx="7702436" cy="2560320"/>
        </p:xfrm>
        <a:graphic>
          <a:graphicData uri="http://schemas.openxmlformats.org/drawingml/2006/table">
            <a:tbl>
              <a:tblPr firstRow="1" firstCol="1" bandRow="1"/>
              <a:tblGrid>
                <a:gridCol w="2972870">
                  <a:extLst>
                    <a:ext uri="{9D8B030D-6E8A-4147-A177-3AD203B41FA5}">
                      <a16:colId xmlns:a16="http://schemas.microsoft.com/office/drawing/2014/main" val="2766927789"/>
                    </a:ext>
                  </a:extLst>
                </a:gridCol>
                <a:gridCol w="2364783">
                  <a:extLst>
                    <a:ext uri="{9D8B030D-6E8A-4147-A177-3AD203B41FA5}">
                      <a16:colId xmlns:a16="http://schemas.microsoft.com/office/drawing/2014/main" val="271197331"/>
                    </a:ext>
                  </a:extLst>
                </a:gridCol>
                <a:gridCol w="2364783">
                  <a:extLst>
                    <a:ext uri="{9D8B030D-6E8A-4147-A177-3AD203B41FA5}">
                      <a16:colId xmlns:a16="http://schemas.microsoft.com/office/drawing/2014/main" val="2823770314"/>
                    </a:ext>
                  </a:extLst>
                </a:gridCol>
              </a:tblGrid>
              <a:tr h="165100">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Stage/Phase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IDES Goal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May 2020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9351609"/>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Claim Dev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545273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Medical Stage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73/42</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825014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Proposed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18/26</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27711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Recon Ratings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0249215"/>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Exit Interviews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0531688"/>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Final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a:t>
                      </a:r>
                      <a:r>
                        <a:rPr lang="en-US" sz="2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3815314"/>
                  </a:ext>
                </a:extLst>
              </a:tr>
            </a:tbl>
          </a:graphicData>
        </a:graphic>
      </p:graphicFrame>
    </p:spTree>
    <p:extLst>
      <p:ext uri="{BB962C8B-B14F-4D97-AF65-F5344CB8AC3E}">
        <p14:creationId xmlns:p14="http://schemas.microsoft.com/office/powerpoint/2010/main" val="2760825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fontScale="90000"/>
          </a:bodyPr>
          <a:lstStyle/>
          <a:p>
            <a:r>
              <a:rPr lang="en-US" sz="3600" dirty="0"/>
              <a:t>Initial Development by Station of Origination (SOO)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609600"/>
            <a:ext cx="9071430" cy="5478423"/>
          </a:xfrm>
          <a:prstGeom prst="rect">
            <a:avLst/>
          </a:prstGeom>
        </p:spPr>
        <p:txBody>
          <a:bodyPr wrap="square">
            <a:spAutoFit/>
          </a:bodyPr>
          <a:lstStyle/>
          <a:p>
            <a:pPr marL="342900" indent="-342900">
              <a:buFont typeface="Wingdings" panose="05000000000000000000" pitchFamily="2" charset="2"/>
              <a:buChar char="Ø"/>
            </a:pPr>
            <a:r>
              <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The M21-1 requires that ROs and intake sites complete initial development on incoming BDD claims. The initial development should be completed under EP 336 and changed to the appropriate rating EP after the exams have been requested and all other development actions have been taken. The future jurisdiction of the EP will be determined by NWQ after the EP 336 is changed to the rating EP. Since BDD claims can be received multiple ways, the following should serve as a reminder of how to handle incoming BDD claims requiring initial development </a:t>
            </a:r>
          </a:p>
          <a:p>
            <a:pPr marL="742950" lvl="1" indent="-285750">
              <a:buFont typeface="Arial" panose="020B0604020202020204" pitchFamily="34" charset="0"/>
              <a:buChar char="•"/>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If a SM sends a BDD claim directly to Centralized Mail (CM) processing in Janesville, WI, ROs should not broker these claims back to the location in which they reside. ROs should take ownership of the claim as the claim never had a SOO  </a:t>
            </a:r>
          </a:p>
          <a:p>
            <a:pPr marL="800100" lvl="1" indent="-342900">
              <a:buFont typeface="Arial" panose="020B0604020202020204" pitchFamily="34" charset="0"/>
              <a:buChar char="•"/>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If a SM files a claim &amp; the RO sends the BDD claim to CM without claims establishment and development as stated in the M21-1, then the intake analyst should broker the claim immediately back to the SOO. There have been reports of ROs brokering the BDD claim back to the SOO after 2 or 3 weeks of holding the claim at their RO</a:t>
            </a:r>
          </a:p>
          <a:p>
            <a:pPr marL="800100" lvl="1" indent="-342900">
              <a:buFont typeface="Arial" panose="020B0604020202020204" pitchFamily="34" charset="0"/>
              <a:buChar char="•"/>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If a claim comes in from eBenefits, SEP, D2D, or another electronic claims submission method, the RO of Jurisdiction is responsible for development</a:t>
            </a:r>
          </a:p>
        </p:txBody>
      </p:sp>
    </p:spTree>
    <p:extLst>
      <p:ext uri="{BB962C8B-B14F-4D97-AF65-F5344CB8AC3E}">
        <p14:creationId xmlns:p14="http://schemas.microsoft.com/office/powerpoint/2010/main" val="1536897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76201" y="975985"/>
            <a:ext cx="7162800" cy="4662815"/>
          </a:xfrm>
          <a:prstGeom prst="rect">
            <a:avLst/>
          </a:prstGeom>
        </p:spPr>
        <p:txBody>
          <a:bodyPr wrap="square">
            <a:spAutoFit/>
          </a:bodyPr>
          <a:lstStyle/>
          <a:p>
            <a:pPr marL="457200" lvl="0" indent="-339725">
              <a:buFont typeface="Wingdings" panose="05000000000000000000" pitchFamily="2" charset="2"/>
              <a:buChar char="Ø"/>
            </a:pPr>
            <a:r>
              <a:rPr lang="en-US" sz="2700" dirty="0">
                <a:solidFill>
                  <a:srgbClr val="000000"/>
                </a:solidFill>
                <a:latin typeface="Arial"/>
                <a:ea typeface="Times New Roman"/>
              </a:rPr>
              <a:t>Intro and Admin Items</a:t>
            </a:r>
          </a:p>
          <a:p>
            <a:pPr marL="117475" lvl="0"/>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COVID-19 Topics for Discussion</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General Topics for Discussion</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Miscellaneous and Open Floor</a:t>
            </a: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800" dirty="0"/>
              <a:t>Segmented Lane Assignment in BDD Cases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40462"/>
            <a:ext cx="9071430" cy="4493538"/>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M21-1 III.i.2.A.2.a directs intake sites to assign BDD claims to the BDD (National) segmented lane. During the May 2020 BDD and IDES Call, it was erroneously stated that the BDD (National) segmented lane is required to be entered for all BDD claims. However, it is no longer necessary to assign BDD claims to the BDD (National) lane, and the reference to the BDD (National) lane will be removed from M21-1 III.i.2.A.2.a in the next update to this section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The segmented lane entry no longer serves to assist with NWQ routing; however, VBMS still requires an entry in the segmented lane field when established a claim. Until this field is removed from VBMS, MSCs/VSRs may select either Core (National) or BDD (National) as the segmented lane when establishing BDD claims</a:t>
            </a:r>
          </a:p>
        </p:txBody>
      </p:sp>
    </p:spTree>
    <p:extLst>
      <p:ext uri="{BB962C8B-B14F-4D97-AF65-F5344CB8AC3E}">
        <p14:creationId xmlns:p14="http://schemas.microsoft.com/office/powerpoint/2010/main" val="3897714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800" dirty="0"/>
              <a:t>VCIP Scanning Issues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40462"/>
            <a:ext cx="9071430" cy="4832092"/>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During the May 2020 BDD and IDES Call, VCIP scanning issues were reported such as the VA Form 21-526EZ uploaded with the STRs, and the documents were only labeled as, “STRs”. Submit the details of the VCIP scanning issue to the OBPI-VCIP Issue Tracker by using the Scanning Inquiry Request Form in the OBPI-VCIP Issue Tracker. For further VCIP Issue Tracker guidance, see the VCI Issue Tracker Orientation v1 060214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We have been informed that the scanning vendor does not separate documents that come into the scanning facility. If other forms (526EZ, DD-214, 686c, etc.) are inside of an STR folder, these forms will be uploaded as STRs and not separately labeled. The STRs sent to scanning should be reviewed to ensure no documents other than STRs are in the STR folder</a:t>
            </a:r>
          </a:p>
        </p:txBody>
      </p:sp>
    </p:spTree>
    <p:extLst>
      <p:ext uri="{BB962C8B-B14F-4D97-AF65-F5344CB8AC3E}">
        <p14:creationId xmlns:p14="http://schemas.microsoft.com/office/powerpoint/2010/main" val="3966710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fontScale="90000"/>
          </a:bodyPr>
          <a:lstStyle/>
          <a:p>
            <a:r>
              <a:rPr lang="en-US" sz="3800" dirty="0"/>
              <a:t>Uploading Documents Received Electronically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40462"/>
            <a:ext cx="9071430" cy="4154984"/>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While the preferred method to receive BDD claims electronically from SMs is eBenefits or through SEP or D2D from the VSOs, if the MSC is not allowed in the intake site due to the COVID-19 pandemic, MSCs may accept BDD claims through e-mail or SAFE. You may either upload a copy of the e-mail that included the claims documents or you can add an annotation in Adobe Pro that meets the requirements of M21-1 III.i.2.B.1.c which must include:</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 your initials</a:t>
            </a:r>
          </a:p>
          <a:p>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 your title</a:t>
            </a:r>
          </a:p>
          <a:p>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 the date of receipt, and</a:t>
            </a:r>
          </a:p>
          <a:p>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 the location where the claim was received</a:t>
            </a:r>
          </a:p>
        </p:txBody>
      </p:sp>
    </p:spTree>
    <p:extLst>
      <p:ext uri="{BB962C8B-B14F-4D97-AF65-F5344CB8AC3E}">
        <p14:creationId xmlns:p14="http://schemas.microsoft.com/office/powerpoint/2010/main" val="3915844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23</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846032"/>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June 2, 2020.</a:t>
            </a:r>
          </a:p>
        </p:txBody>
      </p:sp>
      <p:graphicFrame>
        <p:nvGraphicFramePr>
          <p:cNvPr id="3" name="Table 2">
            <a:extLst>
              <a:ext uri="{FF2B5EF4-FFF2-40B4-BE49-F238E27FC236}">
                <a16:creationId xmlns:a16="http://schemas.microsoft.com/office/drawing/2014/main" id="{D4B9066B-28C6-4670-875C-29915305B69B}"/>
              </a:ext>
            </a:extLst>
          </p:cNvPr>
          <p:cNvGraphicFramePr>
            <a:graphicFrameLocks noGrp="1"/>
          </p:cNvGraphicFramePr>
          <p:nvPr>
            <p:extLst>
              <p:ext uri="{D42A27DB-BD31-4B8C-83A1-F6EECF244321}">
                <p14:modId xmlns:p14="http://schemas.microsoft.com/office/powerpoint/2010/main" val="517723348"/>
              </p:ext>
            </p:extLst>
          </p:nvPr>
        </p:nvGraphicFramePr>
        <p:xfrm>
          <a:off x="325580" y="2438400"/>
          <a:ext cx="8208820" cy="3303375"/>
        </p:xfrm>
        <a:graphic>
          <a:graphicData uri="http://schemas.openxmlformats.org/drawingml/2006/table">
            <a:tbl>
              <a:tblPr firstRow="1" firstCol="1" bandRow="1"/>
              <a:tblGrid>
                <a:gridCol w="3168316">
                  <a:extLst>
                    <a:ext uri="{9D8B030D-6E8A-4147-A177-3AD203B41FA5}">
                      <a16:colId xmlns:a16="http://schemas.microsoft.com/office/drawing/2014/main" val="781317426"/>
                    </a:ext>
                  </a:extLst>
                </a:gridCol>
                <a:gridCol w="2520252">
                  <a:extLst>
                    <a:ext uri="{9D8B030D-6E8A-4147-A177-3AD203B41FA5}">
                      <a16:colId xmlns:a16="http://schemas.microsoft.com/office/drawing/2014/main" val="4052900754"/>
                    </a:ext>
                  </a:extLst>
                </a:gridCol>
                <a:gridCol w="2520252">
                  <a:extLst>
                    <a:ext uri="{9D8B030D-6E8A-4147-A177-3AD203B41FA5}">
                      <a16:colId xmlns:a16="http://schemas.microsoft.com/office/drawing/2014/main" val="1476004306"/>
                    </a:ext>
                  </a:extLst>
                </a:gridCol>
              </a:tblGrid>
              <a:tr h="560175">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Data Points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Goal</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June 2, 2020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2220586"/>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20,602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5772313"/>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20,824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340686"/>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4,466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082231"/>
                  </a:ext>
                </a:extLst>
              </a:tr>
              <a:tr h="48015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13,027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553764"/>
                  </a:ext>
                </a:extLst>
              </a:tr>
              <a:tr h="48015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63.2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6284154"/>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8652209"/>
                  </a:ext>
                </a:extLst>
              </a:tr>
            </a:tbl>
          </a:graphicData>
        </a:graphic>
      </p:graphicFrame>
      <p:sp>
        <p:nvSpPr>
          <p:cNvPr id="4" name="Rectangle 3">
            <a:extLst>
              <a:ext uri="{FF2B5EF4-FFF2-40B4-BE49-F238E27FC236}">
                <a16:creationId xmlns:a16="http://schemas.microsoft.com/office/drawing/2014/main" id="{7245CB4C-492A-47AE-BACD-52FDE4533E97}"/>
              </a:ext>
            </a:extLst>
          </p:cNvPr>
          <p:cNvSpPr/>
          <p:nvPr/>
        </p:nvSpPr>
        <p:spPr>
          <a:xfrm>
            <a:off x="228600" y="5765562"/>
            <a:ext cx="5715000" cy="369332"/>
          </a:xfrm>
          <a:prstGeom prst="rect">
            <a:avLst/>
          </a:prstGeom>
        </p:spPr>
        <p:txBody>
          <a:bodyPr wrap="square">
            <a:spAutoFit/>
          </a:bodyPr>
          <a:lstStyle/>
          <a:p>
            <a:r>
              <a:rPr lang="en-US" dirty="0">
                <a:latin typeface="Arial" panose="020B0604020202020204" pitchFamily="34" charset="0"/>
                <a:cs typeface="Arial" panose="020B0604020202020204" pitchFamily="34" charset="0"/>
              </a:rPr>
              <a:t>Source:  Tableau BDD History Report June 3, 2020</a:t>
            </a:r>
          </a:p>
        </p:txBody>
      </p:sp>
    </p:spTree>
    <p:extLst>
      <p:ext uri="{BB962C8B-B14F-4D97-AF65-F5344CB8AC3E}">
        <p14:creationId xmlns:p14="http://schemas.microsoft.com/office/powerpoint/2010/main" val="3752413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Miscellaneous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24</a:t>
            </a:fld>
            <a:endParaRPr lang="en-US" dirty="0"/>
          </a:p>
        </p:txBody>
      </p:sp>
      <p:sp>
        <p:nvSpPr>
          <p:cNvPr id="5" name="Rectangle 4"/>
          <p:cNvSpPr/>
          <p:nvPr/>
        </p:nvSpPr>
        <p:spPr>
          <a:xfrm>
            <a:off x="304800" y="846746"/>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4555659 </a:t>
            </a:r>
            <a:r>
              <a:rPr lang="en-US" sz="2000" dirty="0">
                <a:solidFill>
                  <a:srgbClr val="000000"/>
                </a:solidFill>
                <a:latin typeface="Arial" panose="020B0604020202020204" pitchFamily="34" charset="0"/>
                <a:ea typeface="Times New Roman"/>
                <a:cs typeface="Arial" panose="020B0604020202020204" pitchFamily="34" charset="0"/>
              </a:rPr>
              <a:t>(a Calendar Blast will be sent when active)</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MSC Teleconference Call: July 14, 2020</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Coaches Call: September 3, 2020 </a:t>
            </a: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endParaRPr lang="en-US" sz="2400" dirty="0">
              <a:highlight>
                <a:srgbClr val="FFFF00"/>
              </a:highlight>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40370" y="-76200"/>
            <a:ext cx="6553200" cy="646331"/>
          </a:xfrm>
          <a:prstGeom prst="rect">
            <a:avLst/>
          </a:prstGeom>
          <a:noFill/>
        </p:spPr>
        <p:txBody>
          <a:bodyPr wrap="square" rtlCol="0">
            <a:spAutoFit/>
          </a:bodyPr>
          <a:lstStyle/>
          <a:p>
            <a:pPr algn="ctr"/>
            <a:r>
              <a:rPr lang="en-US" sz="3600" b="1" dirty="0">
                <a:solidFill>
                  <a:schemeClr val="bg1"/>
                </a:solidFill>
                <a:latin typeface="+mj-lt"/>
                <a:cs typeface="Arial" panose="020B0604020202020204" pitchFamily="34" charset="0"/>
              </a:rPr>
              <a:t>Intro and Admin Items</a:t>
            </a:r>
          </a:p>
        </p:txBody>
      </p:sp>
      <p:sp>
        <p:nvSpPr>
          <p:cNvPr id="2" name="Rectangle 1">
            <a:extLst>
              <a:ext uri="{FF2B5EF4-FFF2-40B4-BE49-F238E27FC236}">
                <a16:creationId xmlns:a16="http://schemas.microsoft.com/office/drawing/2014/main" id="{E9FD78C3-2C8D-45DA-9070-B16D84C1F2C9}"/>
              </a:ext>
            </a:extLst>
          </p:cNvPr>
          <p:cNvSpPr/>
          <p:nvPr/>
        </p:nvSpPr>
        <p:spPr>
          <a:xfrm>
            <a:off x="381000" y="1219200"/>
            <a:ext cx="8077200" cy="3785652"/>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See Call-in info in Read Ahead intro for call/mute info</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Ask questions IRT the topic(s) being discussed, all other questions should be asked during Open Floor</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Scenario/Case Specific questions will not be answered on the call. Send an email with details to the appropriate staff email box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Skype Chat is turned off</a:t>
            </a:r>
          </a:p>
        </p:txBody>
      </p:sp>
    </p:spTree>
    <p:extLst>
      <p:ext uri="{BB962C8B-B14F-4D97-AF65-F5344CB8AC3E}">
        <p14:creationId xmlns:p14="http://schemas.microsoft.com/office/powerpoint/2010/main" val="21647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14400" y="1161395"/>
            <a:ext cx="71628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Reminder: Slides are used to show the Topic, and start discussion, however, slides do not show all the information associated with the topic. The Read Ahead is the official document. </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84614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4191000"/>
            <a:ext cx="7162800" cy="707886"/>
          </a:xfrm>
          <a:prstGeom prst="rect">
            <a:avLst/>
          </a:prstGeom>
        </p:spPr>
        <p:txBody>
          <a:bodyPr wrap="square">
            <a:spAutoFit/>
          </a:bodyPr>
          <a:lstStyle/>
          <a:p>
            <a:pPr algn="ctr"/>
            <a:r>
              <a:rPr lang="en-US" sz="4000" b="1" dirty="0">
                <a:solidFill>
                  <a:prstClr val="black"/>
                </a:solidFill>
                <a:ea typeface="MS ????"/>
              </a:rPr>
              <a:t>COVID-19 Topics for Discussion</a:t>
            </a:r>
            <a:endParaRPr lang="en-US" sz="3200" b="1" dirty="0">
              <a:solidFill>
                <a:prstClr val="black"/>
              </a:solidFill>
              <a:ea typeface="Times New Roman"/>
            </a:endParaRPr>
          </a:p>
        </p:txBody>
      </p:sp>
      <p:sp>
        <p:nvSpPr>
          <p:cNvPr id="2" name="Rectangle 1">
            <a:extLst>
              <a:ext uri="{FF2B5EF4-FFF2-40B4-BE49-F238E27FC236}">
                <a16:creationId xmlns:a16="http://schemas.microsoft.com/office/drawing/2014/main" id="{CE6B4DC4-9EBE-46E0-A623-FD7A21DF0DD6}"/>
              </a:ext>
            </a:extLst>
          </p:cNvPr>
          <p:cNvSpPr/>
          <p:nvPr/>
        </p:nvSpPr>
        <p:spPr>
          <a:xfrm>
            <a:off x="420915" y="937260"/>
            <a:ext cx="8458200" cy="2000548"/>
          </a:xfrm>
          <a:prstGeom prst="rect">
            <a:avLst/>
          </a:prstGeom>
        </p:spPr>
        <p:txBody>
          <a:bodyPr wrap="square">
            <a:spAutoFit/>
          </a:bodyPr>
          <a:lstStyle/>
          <a:p>
            <a:r>
              <a:rPr lang="en-US" sz="2800" b="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COVID-19</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This is a very difficult time, things are very fluid, and some changes/decisions are happening as we speak. We appreciate your patience, flexibility and support during these trying times. Contact the BDD or IDES Mailbox as needed. </a:t>
            </a: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851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77034"/>
            <a:ext cx="8646886" cy="5037276"/>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It has </a:t>
            </a:r>
            <a:r>
              <a:rPr lang="en-US" sz="2400" dirty="0">
                <a:latin typeface="Arial" panose="020B0604020202020204" pitchFamily="34" charset="0"/>
                <a:cs typeface="Arial" panose="020B0604020202020204" pitchFamily="34" charset="0"/>
              </a:rPr>
              <a:t>come</a:t>
            </a:r>
            <a:r>
              <a:rPr lang="en-US" sz="2000" dirty="0">
                <a:latin typeface="Arial" panose="020B0604020202020204" pitchFamily="34" charset="0"/>
                <a:cs typeface="Arial" panose="020B0604020202020204" pitchFamily="34" charset="0"/>
              </a:rPr>
              <a:t> to our attention from Quality Review that some MSCs are using VA Form 27-0820 as a claim form in lieu of a VA Form 21-526EZ, and ordering the exams off this form. The 27-0820 is not a prescribed VA application for benefits and does not represent a VA claim, and as such MSCs must not proceed to request examinations on the basis of a 27-0820. There is no COVID-19 exception to this policy  </a:t>
            </a:r>
          </a:p>
          <a:p>
            <a:pPr marL="342900" indent="-342900">
              <a:spcAft>
                <a:spcPts val="8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Per M21-1 III.i.2.D.4.g MSCs must wait until the completed VA Form 21-526EZ is received or until the five-day deadline passes (whichever is earlier) before requesting examinations. If extenuating circumstances exist that impact the participant’s ability to return the form, the MSC may defer requesting exams beyond the five-day deadline. COVID-19 is an extenuating circumstance</a:t>
            </a:r>
          </a:p>
          <a:p>
            <a:pPr marL="342900" indent="-342900">
              <a:spcAft>
                <a:spcPts val="8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We understand timeliness may be impacted, however, ordering exams will not take place until the VA Form 21-526EZ   is received. Make notes as needed to explain delays</a:t>
            </a:r>
          </a:p>
        </p:txBody>
      </p:sp>
      <p:sp>
        <p:nvSpPr>
          <p:cNvPr id="4" name="Rectangle 3">
            <a:extLst>
              <a:ext uri="{FF2B5EF4-FFF2-40B4-BE49-F238E27FC236}">
                <a16:creationId xmlns:a16="http://schemas.microsoft.com/office/drawing/2014/main" id="{426BCE7C-0F7F-4529-AC7D-1C159E5C7862}"/>
              </a:ext>
            </a:extLst>
          </p:cNvPr>
          <p:cNvSpPr/>
          <p:nvPr/>
        </p:nvSpPr>
        <p:spPr>
          <a:xfrm>
            <a:off x="0" y="-44970"/>
            <a:ext cx="8951686" cy="646331"/>
          </a:xfrm>
          <a:prstGeom prst="rect">
            <a:avLst/>
          </a:prstGeom>
        </p:spPr>
        <p:txBody>
          <a:bodyPr wrap="square">
            <a:spAutoFit/>
          </a:bodyPr>
          <a:lstStyle/>
          <a:p>
            <a:pPr algn="ctr"/>
            <a:r>
              <a:rPr lang="en-US" sz="3600" b="1" dirty="0">
                <a:solidFill>
                  <a:schemeClr val="bg1"/>
                </a:solidFill>
                <a:latin typeface="+mj-lt"/>
              </a:rPr>
              <a:t>Correct Form Usage and Ordering Exams</a:t>
            </a:r>
          </a:p>
        </p:txBody>
      </p:sp>
    </p:spTree>
    <p:extLst>
      <p:ext uri="{BB962C8B-B14F-4D97-AF65-F5344CB8AC3E}">
        <p14:creationId xmlns:p14="http://schemas.microsoft.com/office/powerpoint/2010/main" val="72335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788075"/>
            <a:ext cx="8799285" cy="3416320"/>
          </a:xfrm>
          <a:prstGeom prst="rect">
            <a:avLst/>
          </a:prstGeom>
        </p:spPr>
        <p:txBody>
          <a:bodyPr wrap="square">
            <a:spAutoFit/>
          </a:bodyPr>
          <a:lstStyle/>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The Guidance for Utilizing “Force Majeure” Process during outbreaks of Contagious Diseases does NOT apply to IDES cases. However, per the Contract Exam management staff vendors will send FM CRs in IDES cases</a:t>
            </a:r>
          </a:p>
          <a:p>
            <a:pPr marL="342900" indent="-342900">
              <a:buFont typeface="Wingdings" panose="05000000000000000000" pitchFamily="2" charset="2"/>
              <a:buChar char="Ø"/>
              <a:tabLst>
                <a:tab pos="0" algn="l"/>
              </a:tabLst>
            </a:pPr>
            <a:endParaRPr lang="en-US" sz="2400" dirty="0">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The FM CR will serve as an indicator that no action can be taken by the vendor until face to face exams resume, but the MSC is not required to enter the FM special issue in IDES cases</a:t>
            </a:r>
            <a:endParaRPr kumimoji="0" lang="en-US" sz="24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61546"/>
            <a:ext cx="9144000" cy="553998"/>
          </a:xfrm>
          <a:prstGeom prst="rect">
            <a:avLst/>
          </a:prstGeom>
        </p:spPr>
        <p:txBody>
          <a:bodyPr wrap="square">
            <a:spAutoFit/>
          </a:bodyPr>
          <a:lstStyle/>
          <a:p>
            <a:pPr lvl="0" algn="ctr"/>
            <a:r>
              <a:rPr lang="en-US" sz="3000" b="1" dirty="0">
                <a:solidFill>
                  <a:prstClr val="white"/>
                </a:solidFill>
                <a:latin typeface="+mj-lt"/>
              </a:rPr>
              <a:t>Force Majeure (FM) Clarification Requests (CRs) in IDES </a:t>
            </a:r>
            <a:endParaRPr kumimoji="0" lang="en-US" sz="30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63236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788075"/>
            <a:ext cx="8799285" cy="4524315"/>
          </a:xfrm>
          <a:prstGeom prst="rect">
            <a:avLst/>
          </a:prstGeom>
        </p:spPr>
        <p:txBody>
          <a:bodyPr wrap="square">
            <a:spAutoFit/>
          </a:bodyPr>
          <a:lstStyle/>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There was a press release regarding VA resuming in-person examinations in select locations that was sent out Friday, May 29, 2020 </a:t>
            </a:r>
          </a:p>
          <a:p>
            <a:pPr marL="342900" indent="-342900">
              <a:buFont typeface="Wingdings" panose="05000000000000000000" pitchFamily="2" charset="2"/>
              <a:buChar char="Ø"/>
              <a:tabLst>
                <a:tab pos="0" algn="l"/>
              </a:tabLst>
            </a:pPr>
            <a:endParaRPr lang="en-US" sz="2400" dirty="0">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This process will include IDES/BDD in-person exams with VBA contractors for the MTFs aligned with the select locations on the press release </a:t>
            </a:r>
          </a:p>
          <a:p>
            <a:pPr marL="342900" indent="-342900">
              <a:buFont typeface="Wingdings" panose="05000000000000000000" pitchFamily="2" charset="2"/>
              <a:buChar char="Ø"/>
              <a:tabLst>
                <a:tab pos="0" algn="l"/>
              </a:tabLst>
            </a:pPr>
            <a:endParaRPr lang="en-US" sz="2400" dirty="0">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The appointments resumed June 8, 2020 for the mentioned locations. MSCs should continue scheduling all IDES/BDD exams through EMS. Once additional locations are added, we will ensure the information is distributed to the field</a:t>
            </a:r>
            <a:endParaRPr kumimoji="0" lang="en-US" sz="24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219075"/>
            <a:ext cx="9144000" cy="1015663"/>
          </a:xfrm>
          <a:prstGeom prst="rect">
            <a:avLst/>
          </a:prstGeom>
        </p:spPr>
        <p:txBody>
          <a:bodyPr wrap="square">
            <a:spAutoFit/>
          </a:bodyPr>
          <a:lstStyle/>
          <a:p>
            <a:pPr lvl="0" algn="ctr"/>
            <a:r>
              <a:rPr lang="en-US" sz="3000" b="1" dirty="0">
                <a:solidFill>
                  <a:prstClr val="white"/>
                </a:solidFill>
                <a:latin typeface="+mj-lt"/>
              </a:rPr>
              <a:t>VBA Contract Vendors Resume Face to Face Examinations at Select Locations  </a:t>
            </a:r>
            <a:endParaRPr kumimoji="0" lang="en-US" sz="30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4278526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General Topics for Discussion</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2196228813"/>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93FA49-FC48-493C-94A2-B5BE0B839CF0}">
  <ds:schemaRefs>
    <ds:schemaRef ds:uri="http://schemas.microsoft.com/office/2006/metadata/properties"/>
    <ds:schemaRef ds:uri="http://schemas.openxmlformats.org/package/2006/metadata/core-properties"/>
    <ds:schemaRef ds:uri="http://purl.org/dc/elements/1.1/"/>
    <ds:schemaRef ds:uri="http://purl.org/dc/terms/"/>
    <ds:schemaRef ds:uri="http://schemas.microsoft.com/office/2006/documentManagement/types"/>
    <ds:schemaRef ds:uri="http://purl.org/dc/dcmitype/"/>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12178</TotalTime>
  <Words>2325</Words>
  <Application>Microsoft Office PowerPoint</Application>
  <PresentationFormat>On-screen Show (4:3)</PresentationFormat>
  <Paragraphs>178</Paragraphs>
  <Slides>24</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24</vt:i4>
      </vt:variant>
    </vt:vector>
  </HeadingPairs>
  <TitlesOfParts>
    <vt:vector size="32" baseType="lpstr">
      <vt:lpstr>Arial</vt:lpstr>
      <vt:lpstr>Calibri</vt:lpstr>
      <vt:lpstr>Myriad Pro</vt:lpstr>
      <vt:lpstr>Times New Roman</vt:lpstr>
      <vt:lpstr>Wingdings</vt:lpstr>
      <vt:lpstr>10_Office Theme</vt:lpstr>
      <vt:lpstr>1_Custom Design</vt:lpstr>
      <vt:lpstr>Custom Design</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IDES Program Timeliness </vt:lpstr>
      <vt:lpstr>PowerPoint Presentation</vt:lpstr>
      <vt:lpstr>Initial Development by Station of Origination (SOO) </vt:lpstr>
      <vt:lpstr>Segmented Lane Assignment in BDD Cases </vt:lpstr>
      <vt:lpstr>VCIP Scanning Issues </vt:lpstr>
      <vt:lpstr>Uploading Documents Received Electronically </vt:lpstr>
      <vt:lpstr>Current Program Timeliness</vt:lpstr>
      <vt:lpstr>Miscellaneous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2020 IDES and BDD PowerPoint Presentation</dc:title>
  <dc:creator>Department of Veterans Affairs, Veterans Benefits Administration, Compensation Service, STAFF</dc:creator>
  <cp:lastModifiedBy>Kathy Poole</cp:lastModifiedBy>
  <cp:revision>248</cp:revision>
  <cp:lastPrinted>2018-01-09T18:11:21Z</cp:lastPrinted>
  <dcterms:created xsi:type="dcterms:W3CDTF">2017-12-21T16:13:31Z</dcterms:created>
  <dcterms:modified xsi:type="dcterms:W3CDTF">2020-06-10T12:44:44Z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