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21"/>
  </p:notesMasterIdLst>
  <p:handoutMasterIdLst>
    <p:handoutMasterId r:id="rId22"/>
  </p:handoutMasterIdLst>
  <p:sldIdLst>
    <p:sldId id="261" r:id="rId5"/>
    <p:sldId id="312" r:id="rId6"/>
    <p:sldId id="262" r:id="rId7"/>
    <p:sldId id="263" r:id="rId8"/>
    <p:sldId id="264" r:id="rId9"/>
    <p:sldId id="313" r:id="rId10"/>
    <p:sldId id="289" r:id="rId11"/>
    <p:sldId id="281" r:id="rId12"/>
    <p:sldId id="282" r:id="rId13"/>
    <p:sldId id="314" r:id="rId14"/>
    <p:sldId id="315" r:id="rId15"/>
    <p:sldId id="283" r:id="rId16"/>
    <p:sldId id="288" r:id="rId17"/>
    <p:sldId id="286" r:id="rId18"/>
    <p:sldId id="285" r:id="rId19"/>
    <p:sldId id="287"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8" clrIdx="0"/>
  <p:cmAuthor id="1" name="Holcomb, Jeffrey, VBADENV Trng Facility" initials="HJVTF" lastIdx="13" clrIdx="1">
    <p:extLst>
      <p:ext uri="{19B8F6BF-5375-455C-9EA6-DF929625EA0E}">
        <p15:presenceInfo xmlns:p15="http://schemas.microsoft.com/office/powerpoint/2012/main" userId="S-1-5-21-1409082233-764733703-682003330-301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3788" autoAdjust="0"/>
  </p:normalViewPr>
  <p:slideViewPr>
    <p:cSldViewPr snapToGrid="0">
      <p:cViewPr varScale="1">
        <p:scale>
          <a:sx n="103" d="100"/>
          <a:sy n="103" d="100"/>
        </p:scale>
        <p:origin x="100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8/27/2020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solidFill>
                  <a:prstClr val="black"/>
                </a:solidFill>
              </a:rPr>
              <a:t>VBA Overview</a:t>
            </a:r>
          </a:p>
        </p:txBody>
      </p:sp>
      <p:sp>
        <p:nvSpPr>
          <p:cNvPr id="9219"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D27D6963-04BD-4B61-B378-66A6C4476EE9}" type="slidenum">
              <a:rPr lang="en-US" sz="1200" smtClean="0">
                <a:solidFill>
                  <a:prstClr val="black"/>
                </a:solidFill>
              </a:rPr>
              <a:pPr>
                <a:defRPr/>
              </a:pPr>
              <a:t>1</a:t>
            </a:fld>
            <a:endParaRPr lang="en-US" sz="1200" dirty="0">
              <a:solidFill>
                <a:prstClr val="black"/>
              </a:solidFill>
            </a:endParaRPr>
          </a:p>
        </p:txBody>
      </p:sp>
      <p:sp>
        <p:nvSpPr>
          <p:cNvPr id="76804"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5" name="Rectangle 3"/>
          <p:cNvSpPr>
            <a:spLocks noGrp="1" noChangeArrowheads="1"/>
          </p:cNvSpPr>
          <p:nvPr>
            <p:ph type="body" idx="1"/>
          </p:nvPr>
        </p:nvSpPr>
        <p:spPr bwMode="auto">
          <a:xfrm>
            <a:off x="533400" y="4345587"/>
            <a:ext cx="5791200" cy="41129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922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D79D9245-7ABC-42B3-AFA3-32F0D0009954}" type="slidenum">
              <a:rPr lang="en-US" altLang="en-US" sz="1200" smtClean="0"/>
              <a:pPr eaLnBrk="1" hangingPunct="1">
                <a:defRPr/>
              </a:pPr>
              <a:t>3</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800" b="0" dirty="0">
              <a:solidFill>
                <a:schemeClr val="tx1"/>
              </a:solidFill>
              <a:latin typeface="Arial" panose="020B0604020202020204" pitchFamily="34" charset="0"/>
              <a:cs typeface="Arial" panose="020B0604020202020204" pitchFamily="34" charset="0"/>
            </a:endParaRPr>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B7F25E6-CD0E-43BB-8351-BA9F9A07464B}" type="slidenum">
              <a:rPr lang="en-US" altLang="en-US" sz="1200" smtClean="0"/>
              <a:pPr eaLnBrk="1" hangingPunct="1">
                <a:defRPr/>
              </a:pPr>
              <a:t>4</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41735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824546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1679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75212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83307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409918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450"/>
              </a:spcAft>
              <a:buNone/>
              <a:defRPr sz="1800" b="1">
                <a:solidFill>
                  <a:srgbClr val="1F497D"/>
                </a:solidFill>
              </a:defRPr>
            </a:lvl1pPr>
            <a:lvl5pPr marL="77152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800" b="1">
                <a:solidFill>
                  <a:srgbClr val="1F497D"/>
                </a:solidFill>
              </a:defRPr>
            </a:lvl1pPr>
            <a:lvl5pPr marL="771525" indent="0">
              <a:buNone/>
              <a:defRPr/>
            </a:lvl5pPr>
          </a:lstStyle>
          <a:p>
            <a:pPr lvl="0"/>
            <a:r>
              <a:rPr lang="en-US" dirty="0"/>
              <a:t>Date sub-title</a:t>
            </a:r>
          </a:p>
        </p:txBody>
      </p:sp>
    </p:spTree>
    <p:extLst>
      <p:ext uri="{BB962C8B-B14F-4D97-AF65-F5344CB8AC3E}">
        <p14:creationId xmlns:p14="http://schemas.microsoft.com/office/powerpoint/2010/main" val="19721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latin typeface="Arial" panose="020B0604020202020204" pitchFamily="34" charset="0"/>
                <a:cs typeface="Arial" panose="020B0604020202020204" pitchFamily="34" charset="0"/>
              </a:defRPr>
            </a:lvl1pPr>
            <a:lvl2pPr marL="385763" indent="-192881">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2pPr>
            <a:lvl3pPr marL="578644" indent="-192881">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3pPr>
            <a:lvl4pPr marL="771525" indent="-192881">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44421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7"/>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85750" indent="-285750">
              <a:spcBef>
                <a:spcPts val="0"/>
              </a:spcBef>
              <a:spcAft>
                <a:spcPts val="600"/>
              </a:spcAft>
              <a:buFont typeface="Arial" panose="020B0604020202020204" pitchFamily="34" charset="0"/>
              <a:buChar char="•"/>
              <a:defRPr sz="1800">
                <a:latin typeface="Arial" panose="020B0604020202020204" pitchFamily="34" charset="0"/>
                <a:cs typeface="Arial" panose="020B0604020202020204" pitchFamily="34" charset="0"/>
              </a:defRPr>
            </a:lvl1pPr>
            <a:lvl2pPr marL="478632" indent="-285750">
              <a:spcBef>
                <a:spcPts val="0"/>
              </a:spcBef>
              <a:spcAft>
                <a:spcPts val="600"/>
              </a:spcAft>
              <a:buFont typeface="Arial" panose="020B0604020202020204" pitchFamily="34" charset="0"/>
              <a:buChar char="•"/>
              <a:defRPr sz="1600">
                <a:latin typeface="Arial" panose="020B0604020202020204" pitchFamily="34" charset="0"/>
                <a:cs typeface="Arial" panose="020B0604020202020204" pitchFamily="34" charset="0"/>
              </a:defRPr>
            </a:lvl2pPr>
            <a:lvl3pPr marL="671513"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3pPr>
            <a:lvl4pPr marL="864394" indent="-285750">
              <a:spcBef>
                <a:spcPts val="0"/>
              </a:spcBef>
              <a:spcAft>
                <a:spcPts val="600"/>
              </a:spcAft>
              <a:buFont typeface="Arial" panose="020B0604020202020204" pitchFamily="34" charset="0"/>
              <a:buChar char="•"/>
              <a:defRPr sz="1400">
                <a:latin typeface="Arial" panose="020B0604020202020204" pitchFamily="34" charset="0"/>
                <a:cs typeface="Arial" panose="020B0604020202020204" pitchFamily="34" charset="0"/>
              </a:defRPr>
            </a:lvl4pPr>
            <a:lvl5pPr marL="964406" indent="-192881">
              <a:spcBef>
                <a:spcPts val="0"/>
              </a:spcBef>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4"/>
            <a:ext cx="2133600" cy="365125"/>
          </a:xfrm>
          <a:prstGeom prst="rect">
            <a:avLst/>
          </a:prstGeom>
        </p:spPr>
        <p:txBody>
          <a:bodyPr/>
          <a:lstStyle>
            <a:lvl1pPr algn="r">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58090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5"/>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6"/>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7"/>
            </p:custDataLst>
          </p:nvPr>
        </p:nvSpPr>
        <p:spPr>
          <a:xfrm>
            <a:off x="6931152" y="6601974"/>
            <a:ext cx="2133600" cy="365125"/>
          </a:xfrm>
          <a:prstGeom prst="rect">
            <a:avLst/>
          </a:prstGeom>
        </p:spPr>
        <p:txBody>
          <a:bodyPr tIns="0"/>
          <a:lstStyle>
            <a:lvl1pPr algn="r">
              <a:defRPr sz="1050">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9112022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ctr" defTabSz="385763"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1pPr>
      <a:lvl2pPr marL="192881" indent="0" algn="l" defTabSz="385763" rtl="0" eaLnBrk="1" latinLnBrk="0" hangingPunct="1">
        <a:spcBef>
          <a:spcPct val="20000"/>
        </a:spcBef>
        <a:buFont typeface="Arial" panose="020B0604020202020204" pitchFamily="34" charset="0"/>
        <a:buNone/>
        <a:defRPr sz="1013" b="0" i="0" u="none" kern="1200">
          <a:solidFill>
            <a:schemeClr val="tx1"/>
          </a:solidFill>
          <a:latin typeface="Arial" panose="020B0604020202020204" pitchFamily="34" charset="0"/>
          <a:ea typeface="+mn-ea"/>
          <a:cs typeface="Arial" panose="020B0604020202020204" pitchFamily="34" charset="0"/>
        </a:defRPr>
      </a:lvl2pPr>
      <a:lvl3pPr marL="385763"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3pPr>
      <a:lvl4pPr marL="578644"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4pPr>
      <a:lvl5pPr marL="771525" indent="0" algn="l" defTabSz="385763" rtl="0" eaLnBrk="1" latinLnBrk="0" hangingPunct="1">
        <a:spcBef>
          <a:spcPct val="20000"/>
        </a:spcBef>
        <a:buFont typeface="Arial" panose="020B0604020202020204" pitchFamily="34" charset="0"/>
        <a:buNone/>
        <a:defRPr sz="1013" kern="1200">
          <a:solidFill>
            <a:schemeClr val="tx1"/>
          </a:solidFill>
          <a:latin typeface="Arial" panose="020B0604020202020204" pitchFamily="34" charset="0"/>
          <a:ea typeface="+mn-ea"/>
          <a:cs typeface="Arial" panose="020B0604020202020204" pitchFamily="34" charset="0"/>
        </a:defRPr>
      </a:lvl5pPr>
      <a:lvl6pPr marL="1060847"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ctrTitle"/>
            <p:custDataLst>
              <p:tags r:id="rId1"/>
            </p:custDataLst>
          </p:nvPr>
        </p:nvSpPr>
        <p:spPr>
          <a:xfrm>
            <a:off x="685800" y="2819400"/>
            <a:ext cx="7772400" cy="1219200"/>
          </a:xfrm>
        </p:spPr>
        <p:txBody>
          <a:bodyPr>
            <a:normAutofit/>
          </a:bodyPr>
          <a:lstStyle/>
          <a:p>
            <a:pPr>
              <a:spcAft>
                <a:spcPts val="600"/>
              </a:spcAft>
              <a:defRPr/>
            </a:pPr>
            <a:r>
              <a:rPr lang="en-US" altLang="en-US" dirty="0"/>
              <a:t>(VSR VIP Pre-D &amp; Post-D) </a:t>
            </a:r>
            <a:br>
              <a:rPr lang="en-US" altLang="en-US" dirty="0"/>
            </a:br>
            <a:r>
              <a:rPr lang="en-US" altLang="en-US" dirty="0"/>
              <a:t>Systems Compliance</a:t>
            </a:r>
            <a:endParaRPr lang="en-US" sz="4800" i="1" dirty="0">
              <a:solidFill>
                <a:srgbClr val="003366"/>
              </a:solidFill>
              <a:latin typeface="Verdana" pitchFamily="34" charset="0"/>
            </a:endParaRPr>
          </a:p>
        </p:txBody>
      </p:sp>
      <p:sp>
        <p:nvSpPr>
          <p:cNvPr id="54275" name="Rectangle 3"/>
          <p:cNvSpPr>
            <a:spLocks noGrp="1" noChangeArrowheads="1"/>
          </p:cNvSpPr>
          <p:nvPr>
            <p:ph type="body" sz="quarter" idx="10"/>
            <p:custDataLst>
              <p:tags r:id="rId2"/>
            </p:custDataLst>
          </p:nvPr>
        </p:nvSpPr>
        <p:spPr>
          <a:xfrm>
            <a:off x="685801" y="4729316"/>
            <a:ext cx="2362200" cy="838200"/>
          </a:xfrm>
          <a:prstGeom prst="rect">
            <a:avLst/>
          </a:prstGeom>
        </p:spPr>
        <p:txBody>
          <a:bodyPr/>
          <a:lstStyle/>
          <a:p>
            <a:pPr algn="ctr">
              <a:spcAft>
                <a:spcPts val="600"/>
              </a:spcAft>
            </a:pPr>
            <a:r>
              <a:rPr lang="en-US" altLang="en-US" sz="2100" b="1" dirty="0"/>
              <a:t>Compensation Service</a:t>
            </a:r>
          </a:p>
        </p:txBody>
      </p:sp>
      <p:sp>
        <p:nvSpPr>
          <p:cNvPr id="2" name="Text Placeholder 1">
            <a:extLst>
              <a:ext uri="{FF2B5EF4-FFF2-40B4-BE49-F238E27FC236}">
                <a16:creationId xmlns:a16="http://schemas.microsoft.com/office/drawing/2014/main" id="{FE33A18D-C35C-40D7-B9E7-B2E0EEFFAA87}"/>
              </a:ext>
            </a:extLst>
          </p:cNvPr>
          <p:cNvSpPr>
            <a:spLocks noGrp="1"/>
          </p:cNvSpPr>
          <p:nvPr>
            <p:ph type="body" sz="quarter" idx="11"/>
            <p:custDataLst>
              <p:tags r:id="rId3"/>
            </p:custDataLst>
          </p:nvPr>
        </p:nvSpPr>
        <p:spPr>
          <a:xfrm>
            <a:off x="6096000" y="4724400"/>
            <a:ext cx="2362200" cy="838200"/>
          </a:xfrm>
        </p:spPr>
        <p:txBody>
          <a:bodyPr/>
          <a:lstStyle/>
          <a:p>
            <a:pPr>
              <a:spcBef>
                <a:spcPts val="0"/>
              </a:spcBef>
            </a:pPr>
            <a:r>
              <a:rPr lang="en-US" sz="2100" dirty="0"/>
              <a:t>August </a:t>
            </a:r>
          </a:p>
          <a:p>
            <a:pPr>
              <a:spcBef>
                <a:spcPts val="0"/>
              </a:spcBef>
              <a:spcAft>
                <a:spcPts val="600"/>
              </a:spcAft>
            </a:pPr>
            <a:r>
              <a:rPr lang="en-US" sz="2100" dirty="0"/>
              <a:t>2020</a:t>
            </a:r>
          </a:p>
        </p:txBody>
      </p:sp>
    </p:spTree>
    <p:extLst>
      <p:ext uri="{BB962C8B-B14F-4D97-AF65-F5344CB8AC3E}">
        <p14:creationId xmlns:p14="http://schemas.microsoft.com/office/powerpoint/2010/main" val="1449243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Power of Attorney (POA)</a:t>
            </a:r>
          </a:p>
        </p:txBody>
      </p:sp>
      <p:sp>
        <p:nvSpPr>
          <p:cNvPr id="57347" name="Content Placeholder 2"/>
          <p:cNvSpPr>
            <a:spLocks noGrp="1"/>
          </p:cNvSpPr>
          <p:nvPr>
            <p:ph idx="1"/>
            <p:custDataLst>
              <p:tags r:id="rId2"/>
            </p:custDataLst>
          </p:nvPr>
        </p:nvSpPr>
        <p:spPr>
          <a:xfrm>
            <a:off x="457200" y="1883664"/>
            <a:ext cx="8229600" cy="3916363"/>
          </a:xfrm>
        </p:spPr>
        <p:txBody>
          <a:bodyPr anchor="t">
            <a:normAutofit/>
          </a:bodyPr>
          <a:lstStyle/>
          <a:p>
            <a:pPr marL="228600" indent="-228600"/>
            <a:r>
              <a:rPr lang="en-US" sz="2000" dirty="0"/>
              <a:t>Designation of POA received on an acceptable and complete form:</a:t>
            </a:r>
          </a:p>
          <a:p>
            <a:pPr marL="457200" lvl="1" indent="-228600"/>
            <a:r>
              <a:rPr lang="en-US" sz="1800" i="1" dirty="0"/>
              <a:t>VA Form 21-22, </a:t>
            </a:r>
            <a:r>
              <a:rPr lang="en-US" i="1" dirty="0"/>
              <a:t>Appointment of Veterans Service Organization as Claimants Representative, </a:t>
            </a:r>
            <a:r>
              <a:rPr lang="en-US" dirty="0"/>
              <a:t>or</a:t>
            </a:r>
            <a:endParaRPr lang="en-US" sz="1800" dirty="0"/>
          </a:p>
          <a:p>
            <a:pPr marL="457200" lvl="1" indent="-228600"/>
            <a:r>
              <a:rPr lang="en-US" sz="1800" i="1" dirty="0"/>
              <a:t>VA Form 21-22a, </a:t>
            </a:r>
            <a:r>
              <a:rPr lang="en-US" i="1" dirty="0"/>
              <a:t>Appointment of Individual as Claimant’s Representative</a:t>
            </a:r>
            <a:endParaRPr lang="en-US" sz="1800" i="1" dirty="0"/>
          </a:p>
          <a:p>
            <a:pPr marL="228600" indent="-228600"/>
            <a:r>
              <a:rPr lang="en-US" sz="2000" dirty="0"/>
              <a:t>Correct POA and accesses are reflected in VBMS</a:t>
            </a:r>
          </a:p>
          <a:p>
            <a:pPr marL="228600" indent="-228600"/>
            <a:r>
              <a:rPr lang="en-US" sz="2000" dirty="0"/>
              <a:t>Proper revocations of POAs, if applicable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10</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332E7FEB-3A76-4F74-8B61-69BEEC348A81}"/>
              </a:ext>
            </a:extLst>
          </p:cNvPr>
          <p:cNvPicPr/>
          <p:nvPr/>
        </p:nvPicPr>
        <p:blipFill>
          <a:blip r:embed="rId6">
            <a:extLst>
              <a:ext uri="{28A0092B-C50C-407E-A947-70E740481C1C}">
                <a14:useLocalDpi xmlns:a14="http://schemas.microsoft.com/office/drawing/2010/main" val="0"/>
              </a:ext>
            </a:extLst>
          </a:blip>
          <a:stretch>
            <a:fillRect/>
          </a:stretch>
        </p:blipFill>
        <p:spPr>
          <a:xfrm>
            <a:off x="1600200" y="4182004"/>
            <a:ext cx="5943600" cy="1431925"/>
          </a:xfrm>
          <a:prstGeom prst="rect">
            <a:avLst/>
          </a:prstGeom>
          <a:ln>
            <a:solidFill>
              <a:schemeClr val="tx1"/>
            </a:solidFill>
          </a:ln>
        </p:spPr>
      </p:pic>
    </p:spTree>
    <p:extLst>
      <p:ext uri="{BB962C8B-B14F-4D97-AF65-F5344CB8AC3E}">
        <p14:creationId xmlns:p14="http://schemas.microsoft.com/office/powerpoint/2010/main" val="6233281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A06D-5DDB-49C5-A8D0-528C68718551}"/>
              </a:ext>
            </a:extLst>
          </p:cNvPr>
          <p:cNvSpPr>
            <a:spLocks noGrp="1"/>
          </p:cNvSpPr>
          <p:nvPr>
            <p:ph type="title"/>
          </p:nvPr>
        </p:nvSpPr>
        <p:spPr/>
        <p:txBody>
          <a:bodyPr/>
          <a:lstStyle/>
          <a:p>
            <a:r>
              <a:rPr lang="en-US" dirty="0"/>
              <a:t>Corporate Flashes</a:t>
            </a:r>
          </a:p>
        </p:txBody>
      </p:sp>
      <p:sp>
        <p:nvSpPr>
          <p:cNvPr id="3" name="Content Placeholder 2">
            <a:extLst>
              <a:ext uri="{FF2B5EF4-FFF2-40B4-BE49-F238E27FC236}">
                <a16:creationId xmlns:a16="http://schemas.microsoft.com/office/drawing/2014/main" id="{BCC38DDF-0D47-431B-BBA3-A8CCBF5FAC61}"/>
              </a:ext>
            </a:extLst>
          </p:cNvPr>
          <p:cNvSpPr>
            <a:spLocks noGrp="1"/>
          </p:cNvSpPr>
          <p:nvPr>
            <p:ph idx="1"/>
          </p:nvPr>
        </p:nvSpPr>
        <p:spPr>
          <a:xfrm>
            <a:off x="329184" y="1883664"/>
            <a:ext cx="2468880" cy="3913632"/>
          </a:xfrm>
        </p:spPr>
        <p:txBody>
          <a:bodyPr anchor="t">
            <a:normAutofit/>
          </a:bodyPr>
          <a:lstStyle/>
          <a:p>
            <a:pPr lvl="0"/>
            <a:r>
              <a:rPr lang="en-US" sz="1800" dirty="0"/>
              <a:t>Corporate flashes:</a:t>
            </a:r>
          </a:p>
          <a:p>
            <a:pPr lvl="0">
              <a:spcAft>
                <a:spcPts val="0"/>
              </a:spcAft>
            </a:pPr>
            <a:endParaRPr lang="en-US" sz="1600" dirty="0"/>
          </a:p>
          <a:p>
            <a:pPr marL="228600" lvl="0" indent="-228600">
              <a:buFont typeface="Arial" panose="020B0604020202020204" pitchFamily="34" charset="0"/>
              <a:buChar char="•"/>
            </a:pPr>
            <a:r>
              <a:rPr lang="en-US" sz="1800" i="1" dirty="0"/>
              <a:t>Claimant</a:t>
            </a:r>
            <a:r>
              <a:rPr lang="en-US" sz="1800" dirty="0"/>
              <a:t>-specific indicators</a:t>
            </a:r>
          </a:p>
          <a:p>
            <a:pPr marL="228600" indent="-228600">
              <a:buFont typeface="Arial" panose="020B0604020202020204" pitchFamily="34" charset="0"/>
              <a:buChar char="•"/>
            </a:pPr>
            <a:r>
              <a:rPr lang="en-US" sz="1800" dirty="0"/>
              <a:t>Entered in the corporate record in Share</a:t>
            </a:r>
          </a:p>
          <a:p>
            <a:pPr marL="228600" indent="-228600">
              <a:buFont typeface="Arial" panose="020B0604020202020204" pitchFamily="34" charset="0"/>
              <a:buChar char="•"/>
            </a:pPr>
            <a:r>
              <a:rPr lang="en-US" sz="1800" dirty="0"/>
              <a:t>Common flashes –  POW, Homeless, Attorney Fee, Restricted Access</a:t>
            </a:r>
          </a:p>
          <a:p>
            <a:pPr marL="0" lvl="1" indent="0">
              <a:buNone/>
            </a:pPr>
            <a:endParaRPr lang="en-US" b="1" i="1" dirty="0">
              <a:latin typeface="Arial"/>
              <a:cs typeface="Arial"/>
            </a:endParaRPr>
          </a:p>
        </p:txBody>
      </p:sp>
      <p:sp>
        <p:nvSpPr>
          <p:cNvPr id="4" name="Slide Number Placeholder 3">
            <a:extLst>
              <a:ext uri="{FF2B5EF4-FFF2-40B4-BE49-F238E27FC236}">
                <a16:creationId xmlns:a16="http://schemas.microsoft.com/office/drawing/2014/main" id="{39BB4FAF-0D67-4332-BE64-A21F906A9489}"/>
              </a:ext>
            </a:extLst>
          </p:cNvPr>
          <p:cNvSpPr>
            <a:spLocks noGrp="1"/>
          </p:cNvSpPr>
          <p:nvPr>
            <p:ph type="sldNum" sz="quarter" idx="12"/>
          </p:nvPr>
        </p:nvSpPr>
        <p:spPr/>
        <p:txBody>
          <a:bodyPr/>
          <a:lstStyle/>
          <a:p>
            <a:fld id="{7C414AED-89CE-4A48-8B2B-1B3A5C68EA2A}" type="slidenum">
              <a:rPr lang="en-US" smtClean="0"/>
              <a:pPr/>
              <a:t>11</a:t>
            </a:fld>
            <a:endParaRPr lang="en-US" dirty="0"/>
          </a:p>
        </p:txBody>
      </p:sp>
      <p:pic>
        <p:nvPicPr>
          <p:cNvPr id="5" name="Picture 4">
            <a:extLst>
              <a:ext uri="{FF2B5EF4-FFF2-40B4-BE49-F238E27FC236}">
                <a16:creationId xmlns:a16="http://schemas.microsoft.com/office/drawing/2014/main" id="{47FE94F8-B985-4EAD-88CF-DA35F8041833}"/>
              </a:ext>
            </a:extLst>
          </p:cNvPr>
          <p:cNvPicPr/>
          <p:nvPr/>
        </p:nvPicPr>
        <p:blipFill>
          <a:blip r:embed="rId2"/>
          <a:stretch>
            <a:fillRect/>
          </a:stretch>
        </p:blipFill>
        <p:spPr>
          <a:xfrm>
            <a:off x="2994641" y="2009940"/>
            <a:ext cx="5764876" cy="2642235"/>
          </a:xfrm>
          <a:prstGeom prst="rect">
            <a:avLst/>
          </a:prstGeom>
          <a:ln>
            <a:solidFill>
              <a:schemeClr val="tx1"/>
            </a:solidFill>
          </a:ln>
        </p:spPr>
      </p:pic>
      <p:sp>
        <p:nvSpPr>
          <p:cNvPr id="6" name="TextBox 5">
            <a:extLst>
              <a:ext uri="{FF2B5EF4-FFF2-40B4-BE49-F238E27FC236}">
                <a16:creationId xmlns:a16="http://schemas.microsoft.com/office/drawing/2014/main" id="{D8513640-8DB2-4737-BAF8-76EC8D07E1A8}"/>
              </a:ext>
            </a:extLst>
          </p:cNvPr>
          <p:cNvSpPr txBox="1"/>
          <p:nvPr/>
        </p:nvSpPr>
        <p:spPr>
          <a:xfrm>
            <a:off x="394063" y="5669280"/>
            <a:ext cx="8355874" cy="369332"/>
          </a:xfrm>
          <a:prstGeom prst="rect">
            <a:avLst/>
          </a:prstGeom>
          <a:noFill/>
        </p:spPr>
        <p:txBody>
          <a:bodyPr wrap="square" rtlCol="0">
            <a:spAutoFit/>
          </a:bodyPr>
          <a:lstStyle/>
          <a:p>
            <a:pPr algn="ctr"/>
            <a:r>
              <a:rPr lang="en-US" b="1" i="1" dirty="0"/>
              <a:t>Note</a:t>
            </a:r>
            <a:r>
              <a:rPr lang="en-US" i="1" dirty="0"/>
              <a:t>: </a:t>
            </a:r>
            <a:r>
              <a:rPr lang="en-US" dirty="0">
                <a:cs typeface="Arial"/>
              </a:rPr>
              <a:t>Only designated corporate flashes are errors</a:t>
            </a:r>
            <a:r>
              <a:rPr lang="en-US" dirty="0"/>
              <a:t>.</a:t>
            </a:r>
          </a:p>
        </p:txBody>
      </p:sp>
    </p:spTree>
    <p:extLst>
      <p:ext uri="{BB962C8B-B14F-4D97-AF65-F5344CB8AC3E}">
        <p14:creationId xmlns:p14="http://schemas.microsoft.com/office/powerpoint/2010/main" val="394688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0A06D-5DDB-49C5-A8D0-528C68718551}"/>
              </a:ext>
            </a:extLst>
          </p:cNvPr>
          <p:cNvSpPr>
            <a:spLocks noGrp="1"/>
          </p:cNvSpPr>
          <p:nvPr>
            <p:ph type="title"/>
          </p:nvPr>
        </p:nvSpPr>
        <p:spPr/>
        <p:txBody>
          <a:bodyPr/>
          <a:lstStyle/>
          <a:p>
            <a:r>
              <a:rPr lang="en-US" dirty="0"/>
              <a:t>Special Issues</a:t>
            </a:r>
          </a:p>
        </p:txBody>
      </p:sp>
      <p:sp>
        <p:nvSpPr>
          <p:cNvPr id="3" name="Content Placeholder 2">
            <a:extLst>
              <a:ext uri="{FF2B5EF4-FFF2-40B4-BE49-F238E27FC236}">
                <a16:creationId xmlns:a16="http://schemas.microsoft.com/office/drawing/2014/main" id="{BCC38DDF-0D47-431B-BBA3-A8CCBF5FAC61}"/>
              </a:ext>
            </a:extLst>
          </p:cNvPr>
          <p:cNvSpPr>
            <a:spLocks noGrp="1"/>
          </p:cNvSpPr>
          <p:nvPr>
            <p:ph idx="1"/>
          </p:nvPr>
        </p:nvSpPr>
        <p:spPr>
          <a:xfrm>
            <a:off x="457200" y="1883664"/>
            <a:ext cx="8229600" cy="3913632"/>
          </a:xfrm>
        </p:spPr>
        <p:txBody>
          <a:bodyPr anchor="t">
            <a:normAutofit/>
          </a:bodyPr>
          <a:lstStyle/>
          <a:p>
            <a:pPr lvl="0"/>
            <a:r>
              <a:rPr lang="en-US" dirty="0"/>
              <a:t>Special Issues are </a:t>
            </a:r>
            <a:r>
              <a:rPr lang="en-US" i="1" dirty="0"/>
              <a:t>claim</a:t>
            </a:r>
            <a:r>
              <a:rPr lang="en-US" dirty="0"/>
              <a:t>-specific or </a:t>
            </a:r>
            <a:r>
              <a:rPr lang="en-US" i="1" dirty="0"/>
              <a:t>issue</a:t>
            </a:r>
            <a:r>
              <a:rPr lang="en-US" dirty="0"/>
              <a:t>-specific indicators:</a:t>
            </a:r>
          </a:p>
          <a:p>
            <a:pPr lvl="0">
              <a:spcAft>
                <a:spcPts val="0"/>
              </a:spcAft>
            </a:pPr>
            <a:endParaRPr lang="en-US" sz="1600" dirty="0"/>
          </a:p>
          <a:p>
            <a:pPr lvl="1"/>
            <a:r>
              <a:rPr lang="en-US" dirty="0"/>
              <a:t>Represent a certain: </a:t>
            </a:r>
          </a:p>
          <a:p>
            <a:pPr lvl="2"/>
            <a:r>
              <a:rPr lang="en-US" dirty="0"/>
              <a:t>claim type</a:t>
            </a:r>
          </a:p>
          <a:p>
            <a:pPr lvl="2"/>
            <a:r>
              <a:rPr lang="en-US" dirty="0"/>
              <a:t>disability or disease, or </a:t>
            </a:r>
          </a:p>
          <a:p>
            <a:pPr lvl="2"/>
            <a:r>
              <a:rPr lang="en-US" dirty="0"/>
              <a:t>another special notation relevant to a particular claim or issue.</a:t>
            </a:r>
          </a:p>
          <a:p>
            <a:pPr lvl="1"/>
            <a:r>
              <a:rPr lang="en-US" dirty="0"/>
              <a:t>Mandatory for all claims/issues, where applicable</a:t>
            </a:r>
          </a:p>
          <a:p>
            <a:pPr lvl="1"/>
            <a:r>
              <a:rPr lang="en-US" dirty="0"/>
              <a:t>Applied to contentions	(see screen shot on “Contentions” slide)</a:t>
            </a:r>
          </a:p>
          <a:p>
            <a:pPr lvl="1"/>
            <a:r>
              <a:rPr lang="en-US" i="1" dirty="0"/>
              <a:t>Example</a:t>
            </a:r>
            <a:r>
              <a:rPr lang="en-US" dirty="0"/>
              <a:t>: Agent Orange, Fully Developed Claim, Potential Under/Overpayment</a:t>
            </a:r>
          </a:p>
          <a:p>
            <a:pPr marL="192882" lvl="1" indent="0">
              <a:spcAft>
                <a:spcPts val="0"/>
              </a:spcAft>
              <a:buNone/>
            </a:pPr>
            <a:endParaRPr lang="en-US" sz="1600" dirty="0"/>
          </a:p>
          <a:p>
            <a:pPr marL="0" lvl="1" indent="0">
              <a:buNone/>
            </a:pPr>
            <a:r>
              <a:rPr lang="en-US" b="1" i="1" dirty="0">
                <a:latin typeface="Arial"/>
                <a:cs typeface="Arial"/>
              </a:rPr>
              <a:t>Note: </a:t>
            </a:r>
            <a:r>
              <a:rPr lang="en-US" dirty="0">
                <a:latin typeface="Arial"/>
                <a:cs typeface="Arial"/>
              </a:rPr>
              <a:t>Only designated special issues are errors.</a:t>
            </a:r>
          </a:p>
        </p:txBody>
      </p:sp>
      <p:sp>
        <p:nvSpPr>
          <p:cNvPr id="4" name="Slide Number Placeholder 3">
            <a:extLst>
              <a:ext uri="{FF2B5EF4-FFF2-40B4-BE49-F238E27FC236}">
                <a16:creationId xmlns:a16="http://schemas.microsoft.com/office/drawing/2014/main" id="{39BB4FAF-0D67-4332-BE64-A21F906A9489}"/>
              </a:ext>
            </a:extLst>
          </p:cNvPr>
          <p:cNvSpPr>
            <a:spLocks noGrp="1"/>
          </p:cNvSpPr>
          <p:nvPr>
            <p:ph type="sldNum" sz="quarter" idx="12"/>
          </p:nvPr>
        </p:nvSpPr>
        <p:spPr/>
        <p:txBody>
          <a:bodyPr/>
          <a:lstStyle/>
          <a:p>
            <a:fld id="{7C414AED-89CE-4A48-8B2B-1B3A5C68EA2A}" type="slidenum">
              <a:rPr lang="en-US" smtClean="0"/>
              <a:pPr/>
              <a:t>12</a:t>
            </a:fld>
            <a:endParaRPr lang="en-US" dirty="0"/>
          </a:p>
        </p:txBody>
      </p:sp>
    </p:spTree>
    <p:extLst>
      <p:ext uri="{BB962C8B-B14F-4D97-AF65-F5344CB8AC3E}">
        <p14:creationId xmlns:p14="http://schemas.microsoft.com/office/powerpoint/2010/main" val="429282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6A53-AC75-448C-980E-E439F575BC33}"/>
              </a:ext>
            </a:extLst>
          </p:cNvPr>
          <p:cNvSpPr>
            <a:spLocks noGrp="1"/>
          </p:cNvSpPr>
          <p:nvPr>
            <p:ph type="title"/>
          </p:nvPr>
        </p:nvSpPr>
        <p:spPr/>
        <p:txBody>
          <a:bodyPr/>
          <a:lstStyle/>
          <a:p>
            <a:r>
              <a:rPr lang="en-US" dirty="0"/>
              <a:t>Contentions</a:t>
            </a:r>
          </a:p>
        </p:txBody>
      </p:sp>
      <p:sp>
        <p:nvSpPr>
          <p:cNvPr id="3" name="Content Placeholder 2">
            <a:extLst>
              <a:ext uri="{FF2B5EF4-FFF2-40B4-BE49-F238E27FC236}">
                <a16:creationId xmlns:a16="http://schemas.microsoft.com/office/drawing/2014/main" id="{4571458B-BB5F-432F-8273-FFFC61CB629B}"/>
              </a:ext>
            </a:extLst>
          </p:cNvPr>
          <p:cNvSpPr>
            <a:spLocks noGrp="1"/>
          </p:cNvSpPr>
          <p:nvPr>
            <p:ph idx="1"/>
          </p:nvPr>
        </p:nvSpPr>
        <p:spPr>
          <a:xfrm>
            <a:off x="329184" y="1883664"/>
            <a:ext cx="2468880" cy="3913632"/>
          </a:xfrm>
        </p:spPr>
        <p:txBody>
          <a:bodyPr>
            <a:normAutofit/>
          </a:bodyPr>
          <a:lstStyle/>
          <a:p>
            <a:pPr marL="228600" indent="-228600">
              <a:buFont typeface="Arial" panose="020B0604020202020204" pitchFamily="34" charset="0"/>
              <a:buChar char="•"/>
            </a:pPr>
            <a:r>
              <a:rPr lang="en-US" sz="1800" dirty="0"/>
              <a:t>Identify and confirm each claimed issue</a:t>
            </a:r>
          </a:p>
          <a:p>
            <a:pPr marL="228600" indent="-228600">
              <a:buFont typeface="Arial" panose="020B0604020202020204" pitchFamily="34" charset="0"/>
              <a:buChar char="•"/>
            </a:pPr>
            <a:r>
              <a:rPr lang="en-US" sz="1800" dirty="0"/>
              <a:t>Each claimed dependent is a separate contention</a:t>
            </a:r>
          </a:p>
          <a:p>
            <a:pPr marL="228600" indent="-228600">
              <a:buFont typeface="Arial" panose="020B0604020202020204" pitchFamily="34" charset="0"/>
              <a:buChar char="•"/>
            </a:pPr>
            <a:r>
              <a:rPr lang="en-US" sz="1800" dirty="0"/>
              <a:t>Contentions must be verified to show in eBenefits</a:t>
            </a:r>
          </a:p>
        </p:txBody>
      </p:sp>
      <p:sp>
        <p:nvSpPr>
          <p:cNvPr id="4" name="Slide Number Placeholder 3">
            <a:extLst>
              <a:ext uri="{FF2B5EF4-FFF2-40B4-BE49-F238E27FC236}">
                <a16:creationId xmlns:a16="http://schemas.microsoft.com/office/drawing/2014/main" id="{88D26860-25C6-4711-BA04-99EE7ADFD39C}"/>
              </a:ext>
            </a:extLst>
          </p:cNvPr>
          <p:cNvSpPr>
            <a:spLocks noGrp="1"/>
          </p:cNvSpPr>
          <p:nvPr>
            <p:ph type="sldNum" sz="quarter" idx="12"/>
          </p:nvPr>
        </p:nvSpPr>
        <p:spPr/>
        <p:txBody>
          <a:bodyPr/>
          <a:lstStyle/>
          <a:p>
            <a:fld id="{7C414AED-89CE-4A48-8B2B-1B3A5C68EA2A}" type="slidenum">
              <a:rPr lang="en-US" smtClean="0"/>
              <a:pPr/>
              <a:t>13</a:t>
            </a:fld>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072C875F-879F-40DD-95A1-5392DA074BB8}"/>
              </a:ext>
            </a:extLst>
          </p:cNvPr>
          <p:cNvPicPr/>
          <p:nvPr/>
        </p:nvPicPr>
        <p:blipFill>
          <a:blip r:embed="rId2">
            <a:extLst>
              <a:ext uri="{28A0092B-C50C-407E-A947-70E740481C1C}">
                <a14:useLocalDpi xmlns:a14="http://schemas.microsoft.com/office/drawing/2010/main" val="0"/>
              </a:ext>
            </a:extLst>
          </a:blip>
          <a:stretch>
            <a:fillRect/>
          </a:stretch>
        </p:blipFill>
        <p:spPr>
          <a:xfrm>
            <a:off x="2999232" y="2011680"/>
            <a:ext cx="5623560" cy="2980944"/>
          </a:xfrm>
          <a:prstGeom prst="rect">
            <a:avLst/>
          </a:prstGeom>
          <a:ln>
            <a:solidFill>
              <a:schemeClr val="tx1"/>
            </a:solidFill>
          </a:ln>
        </p:spPr>
      </p:pic>
      <p:sp>
        <p:nvSpPr>
          <p:cNvPr id="6" name="TextBox 5">
            <a:extLst>
              <a:ext uri="{FF2B5EF4-FFF2-40B4-BE49-F238E27FC236}">
                <a16:creationId xmlns:a16="http://schemas.microsoft.com/office/drawing/2014/main" id="{C763A625-9836-48F3-AD06-0A8C9F740684}"/>
              </a:ext>
            </a:extLst>
          </p:cNvPr>
          <p:cNvSpPr txBox="1"/>
          <p:nvPr/>
        </p:nvSpPr>
        <p:spPr>
          <a:xfrm>
            <a:off x="394063" y="5669280"/>
            <a:ext cx="8355874" cy="646331"/>
          </a:xfrm>
          <a:prstGeom prst="rect">
            <a:avLst/>
          </a:prstGeom>
          <a:noFill/>
        </p:spPr>
        <p:txBody>
          <a:bodyPr wrap="square" rtlCol="0">
            <a:spAutoFit/>
          </a:bodyPr>
          <a:lstStyle/>
          <a:p>
            <a:pPr algn="ctr"/>
            <a:r>
              <a:rPr lang="en-US" b="1" i="1" dirty="0"/>
              <a:t>Important</a:t>
            </a:r>
            <a:r>
              <a:rPr lang="en-US" i="1" dirty="0"/>
              <a:t>: </a:t>
            </a:r>
            <a:r>
              <a:rPr lang="en-US" dirty="0"/>
              <a:t>The contention classification must be correct to aid with correct DBQ selection in EMS.</a:t>
            </a:r>
          </a:p>
        </p:txBody>
      </p:sp>
    </p:spTree>
    <p:extLst>
      <p:ext uri="{BB962C8B-B14F-4D97-AF65-F5344CB8AC3E}">
        <p14:creationId xmlns:p14="http://schemas.microsoft.com/office/powerpoint/2010/main" val="406597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15AF-DD88-47DB-B7F8-BBE2D5FFBC0C}"/>
              </a:ext>
            </a:extLst>
          </p:cNvPr>
          <p:cNvSpPr>
            <a:spLocks noGrp="1"/>
          </p:cNvSpPr>
          <p:nvPr>
            <p:ph type="title"/>
          </p:nvPr>
        </p:nvSpPr>
        <p:spPr/>
        <p:txBody>
          <a:bodyPr/>
          <a:lstStyle/>
          <a:p>
            <a:r>
              <a:rPr lang="en-US" dirty="0"/>
              <a:t>Tracked Items</a:t>
            </a:r>
          </a:p>
        </p:txBody>
      </p:sp>
      <p:sp>
        <p:nvSpPr>
          <p:cNvPr id="3" name="Content Placeholder 2">
            <a:extLst>
              <a:ext uri="{FF2B5EF4-FFF2-40B4-BE49-F238E27FC236}">
                <a16:creationId xmlns:a16="http://schemas.microsoft.com/office/drawing/2014/main" id="{B8B74D42-08B0-4B2B-86C1-9149E42BB789}"/>
              </a:ext>
            </a:extLst>
          </p:cNvPr>
          <p:cNvSpPr>
            <a:spLocks noGrp="1"/>
          </p:cNvSpPr>
          <p:nvPr>
            <p:ph idx="1"/>
          </p:nvPr>
        </p:nvSpPr>
        <p:spPr>
          <a:xfrm>
            <a:off x="329183" y="1883664"/>
            <a:ext cx="2466267" cy="3656011"/>
          </a:xfrm>
        </p:spPr>
        <p:txBody>
          <a:bodyPr anchor="t">
            <a:normAutofit/>
          </a:bodyPr>
          <a:lstStyle/>
          <a:p>
            <a:pPr marL="228600" indent="-228600">
              <a:buFont typeface="Arial" panose="020B0604020202020204" pitchFamily="34" charset="0"/>
              <a:buChar char="•"/>
            </a:pPr>
            <a:r>
              <a:rPr lang="en-US" sz="1800" dirty="0"/>
              <a:t>Required to control requested evidence</a:t>
            </a:r>
          </a:p>
          <a:p>
            <a:pPr marL="228600" indent="-228600">
              <a:buFont typeface="Arial" panose="020B0604020202020204" pitchFamily="34" charset="0"/>
              <a:buChar char="•"/>
            </a:pPr>
            <a:r>
              <a:rPr lang="en-US" sz="1800" dirty="0"/>
              <a:t>Tracked item errors:</a:t>
            </a:r>
          </a:p>
          <a:p>
            <a:pPr marL="457200" lvl="1" indent="-228600"/>
            <a:r>
              <a:rPr lang="en-US" sz="1600" dirty="0"/>
              <a:t>Incorrect use of custom tracked items</a:t>
            </a:r>
          </a:p>
          <a:p>
            <a:pPr marL="457200" lvl="1" indent="-228600"/>
            <a:r>
              <a:rPr lang="en-US" sz="1600" dirty="0"/>
              <a:t>Unnecessary tracked items</a:t>
            </a:r>
          </a:p>
          <a:p>
            <a:pPr marL="457200" lvl="1" indent="-228600"/>
            <a:r>
              <a:rPr lang="en-US" sz="1600" dirty="0"/>
              <a:t>Follow-up vs. extending suspense when done incorrectly</a:t>
            </a:r>
          </a:p>
        </p:txBody>
      </p:sp>
      <p:sp>
        <p:nvSpPr>
          <p:cNvPr id="4" name="Slide Number Placeholder 3">
            <a:extLst>
              <a:ext uri="{FF2B5EF4-FFF2-40B4-BE49-F238E27FC236}">
                <a16:creationId xmlns:a16="http://schemas.microsoft.com/office/drawing/2014/main" id="{6C69C476-1F53-4D6D-ADA8-73F84A9AD611}"/>
              </a:ext>
            </a:extLst>
          </p:cNvPr>
          <p:cNvSpPr>
            <a:spLocks noGrp="1"/>
          </p:cNvSpPr>
          <p:nvPr>
            <p:ph type="sldNum" sz="quarter" idx="12"/>
          </p:nvPr>
        </p:nvSpPr>
        <p:spPr/>
        <p:txBody>
          <a:bodyPr/>
          <a:lstStyle/>
          <a:p>
            <a:fld id="{7C414AED-89CE-4A48-8B2B-1B3A5C68EA2A}" type="slidenum">
              <a:rPr lang="en-US" smtClean="0"/>
              <a:pPr/>
              <a:t>14</a:t>
            </a:fld>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48E8DF73-791A-46B1-952A-F98288F9F774}"/>
              </a:ext>
            </a:extLst>
          </p:cNvPr>
          <p:cNvPicPr/>
          <p:nvPr/>
        </p:nvPicPr>
        <p:blipFill>
          <a:blip r:embed="rId2">
            <a:extLst>
              <a:ext uri="{28A0092B-C50C-407E-A947-70E740481C1C}">
                <a14:useLocalDpi xmlns:a14="http://schemas.microsoft.com/office/drawing/2010/main" val="0"/>
              </a:ext>
            </a:extLst>
          </a:blip>
          <a:stretch>
            <a:fillRect/>
          </a:stretch>
        </p:blipFill>
        <p:spPr>
          <a:xfrm>
            <a:off x="2999232" y="2011679"/>
            <a:ext cx="5623560" cy="2980944"/>
          </a:xfrm>
          <a:prstGeom prst="rect">
            <a:avLst/>
          </a:prstGeom>
          <a:ln>
            <a:solidFill>
              <a:schemeClr val="tx1"/>
            </a:solidFill>
          </a:ln>
        </p:spPr>
      </p:pic>
      <p:sp>
        <p:nvSpPr>
          <p:cNvPr id="8" name="TextBox 7">
            <a:extLst>
              <a:ext uri="{FF2B5EF4-FFF2-40B4-BE49-F238E27FC236}">
                <a16:creationId xmlns:a16="http://schemas.microsoft.com/office/drawing/2014/main" id="{DCE57B64-D802-43F5-9AC4-DC74D9CE8F3E}"/>
              </a:ext>
            </a:extLst>
          </p:cNvPr>
          <p:cNvSpPr txBox="1"/>
          <p:nvPr/>
        </p:nvSpPr>
        <p:spPr>
          <a:xfrm>
            <a:off x="394063" y="5747659"/>
            <a:ext cx="8355874" cy="646331"/>
          </a:xfrm>
          <a:prstGeom prst="rect">
            <a:avLst/>
          </a:prstGeom>
          <a:noFill/>
        </p:spPr>
        <p:txBody>
          <a:bodyPr wrap="square" rtlCol="0">
            <a:spAutoFit/>
          </a:bodyPr>
          <a:lstStyle/>
          <a:p>
            <a:pPr algn="ctr"/>
            <a:r>
              <a:rPr lang="en-US" b="1" i="1" dirty="0"/>
              <a:t>Note</a:t>
            </a:r>
            <a:r>
              <a:rPr lang="en-US" i="1" dirty="0"/>
              <a:t>: </a:t>
            </a:r>
            <a:r>
              <a:rPr lang="en-US" dirty="0"/>
              <a:t>Tracked items not required if tracking is no longer warranted. </a:t>
            </a:r>
          </a:p>
          <a:p>
            <a:pPr algn="ctr"/>
            <a:r>
              <a:rPr lang="en-US" i="1" dirty="0"/>
              <a:t>Example</a:t>
            </a:r>
            <a:r>
              <a:rPr lang="en-US" dirty="0"/>
              <a:t>: The records have been received or are unnecessary.</a:t>
            </a:r>
          </a:p>
        </p:txBody>
      </p:sp>
    </p:spTree>
    <p:extLst>
      <p:ext uri="{BB962C8B-B14F-4D97-AF65-F5344CB8AC3E}">
        <p14:creationId xmlns:p14="http://schemas.microsoft.com/office/powerpoint/2010/main" val="2270329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CAC2-C139-4549-A4AE-F9376546EF0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0A3308D-85C0-4D41-A24A-076250677C10}"/>
              </a:ext>
            </a:extLst>
          </p:cNvPr>
          <p:cNvSpPr>
            <a:spLocks noGrp="1"/>
          </p:cNvSpPr>
          <p:nvPr>
            <p:ph idx="1"/>
          </p:nvPr>
        </p:nvSpPr>
        <p:spPr>
          <a:xfrm>
            <a:off x="457200" y="1883664"/>
            <a:ext cx="8229600" cy="3916363"/>
          </a:xfrm>
        </p:spPr>
        <p:txBody>
          <a:bodyPr/>
          <a:lstStyle/>
          <a:p>
            <a:pPr lvl="0"/>
            <a:r>
              <a:rPr lang="en-US" dirty="0"/>
              <a:t>Now that you have completed this course, you should be able to:</a:t>
            </a:r>
          </a:p>
          <a:p>
            <a:pPr lvl="0">
              <a:spcAft>
                <a:spcPts val="0"/>
              </a:spcAft>
            </a:pPr>
            <a:endParaRPr lang="en-US" sz="1600" dirty="0"/>
          </a:p>
          <a:p>
            <a:pPr marL="228600" lvl="0" indent="-228600">
              <a:buFont typeface="Arial" panose="020B0604020202020204" pitchFamily="34" charset="0"/>
              <a:buChar char="•"/>
            </a:pPr>
            <a:r>
              <a:rPr lang="en-US" dirty="0"/>
              <a:t>Identify all systems compliance elements that must be reviewed on a case</a:t>
            </a:r>
          </a:p>
          <a:p>
            <a:pPr marL="228600" lvl="0" indent="-228600">
              <a:buFont typeface="Arial" panose="020B0604020202020204" pitchFamily="34" charset="0"/>
              <a:buChar char="•"/>
            </a:pPr>
            <a:r>
              <a:rPr lang="en-US" dirty="0"/>
              <a:t>Recognize errors associated with each systems compliance element</a:t>
            </a:r>
          </a:p>
          <a:p>
            <a:endParaRPr lang="en-US" dirty="0"/>
          </a:p>
        </p:txBody>
      </p:sp>
      <p:sp>
        <p:nvSpPr>
          <p:cNvPr id="4" name="Slide Number Placeholder 3">
            <a:extLst>
              <a:ext uri="{FF2B5EF4-FFF2-40B4-BE49-F238E27FC236}">
                <a16:creationId xmlns:a16="http://schemas.microsoft.com/office/drawing/2014/main" id="{E2DCFDA3-D766-430B-85AC-83A8C4A18375}"/>
              </a:ext>
            </a:extLst>
          </p:cNvPr>
          <p:cNvSpPr>
            <a:spLocks noGrp="1"/>
          </p:cNvSpPr>
          <p:nvPr>
            <p:ph type="sldNum" sz="quarter" idx="12"/>
          </p:nvPr>
        </p:nvSpPr>
        <p:spPr/>
        <p:txBody>
          <a:bodyPr/>
          <a:lstStyle/>
          <a:p>
            <a:fld id="{7C414AED-89CE-4A48-8B2B-1B3A5C68EA2A}" type="slidenum">
              <a:rPr lang="en-US" smtClean="0"/>
              <a:pPr/>
              <a:t>15</a:t>
            </a:fld>
            <a:endParaRPr lang="en-US" dirty="0"/>
          </a:p>
        </p:txBody>
      </p:sp>
    </p:spTree>
    <p:extLst>
      <p:ext uri="{BB962C8B-B14F-4D97-AF65-F5344CB8AC3E}">
        <p14:creationId xmlns:p14="http://schemas.microsoft.com/office/powerpoint/2010/main" val="89910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725F1-20E0-45B1-9C7C-EA7B0A592235}"/>
              </a:ext>
            </a:extLst>
          </p:cNvPr>
          <p:cNvSpPr>
            <a:spLocks noGrp="1"/>
          </p:cNvSpPr>
          <p:nvPr>
            <p:ph type="sldNum" sz="quarter" idx="12"/>
          </p:nvPr>
        </p:nvSpPr>
        <p:spPr/>
        <p:txBody>
          <a:bodyPr/>
          <a:lstStyle/>
          <a:p>
            <a:fld id="{7C414AED-89CE-4A48-8B2B-1B3A5C68EA2A}" type="slidenum">
              <a:rPr lang="en-US" smtClean="0"/>
              <a:pPr/>
              <a:t>16</a:t>
            </a:fld>
            <a:endParaRPr lang="en-US" dirty="0"/>
          </a:p>
        </p:txBody>
      </p:sp>
      <p:sp>
        <p:nvSpPr>
          <p:cNvPr id="6" name="Title 1">
            <a:extLst>
              <a:ext uri="{FF2B5EF4-FFF2-40B4-BE49-F238E27FC236}">
                <a16:creationId xmlns:a16="http://schemas.microsoft.com/office/drawing/2014/main" id="{C5237BE4-0707-458B-B157-222F82788BC9}"/>
              </a:ext>
            </a:extLst>
          </p:cNvPr>
          <p:cNvSpPr txBox="1">
            <a:spLocks/>
          </p:cNvSpPr>
          <p:nvPr>
            <p:custDataLst>
              <p:tags r:id="rId1"/>
            </p:custDataLst>
          </p:nvPr>
        </p:nvSpPr>
        <p:spPr>
          <a:xfrm>
            <a:off x="0" y="2885566"/>
            <a:ext cx="9144000" cy="1086867"/>
          </a:xfrm>
          <a:prstGeom prst="rect">
            <a:avLst/>
          </a:prstGeom>
        </p:spPr>
        <p:txBody>
          <a:bodyPr vert="horz" lIns="91440" tIns="45720" rIns="91440" bIns="45720" rtlCol="0" anchor="t">
            <a:noAutofit/>
          </a:bodyPr>
          <a:lstStyle>
            <a:lvl1pPr algn="ctr" defTabSz="122058" rtl="0" eaLnBrk="1" latinLnBrk="0" hangingPunct="1">
              <a:spcBef>
                <a:spcPct val="0"/>
              </a:spcBef>
              <a:spcAft>
                <a:spcPts val="254"/>
              </a:spcAft>
              <a:buNone/>
              <a:defRPr sz="7200" b="0" i="0" u="none" kern="1200" cap="none" spc="0">
                <a:ln w="3175" cmpd="sng">
                  <a:noFill/>
                  <a:prstDash val="solid"/>
                </a:ln>
                <a:solidFill>
                  <a:srgbClr val="1F497D"/>
                </a:solidFill>
                <a:effectLst/>
                <a:latin typeface="+mj-lt"/>
                <a:ea typeface="+mj-ea"/>
                <a:cs typeface="Arial" panose="020B0604020202020204" pitchFamily="34" charset="0"/>
              </a:defRPr>
            </a:lvl1pPr>
          </a:lstStyle>
          <a:p>
            <a:r>
              <a:rPr lang="en-US" dirty="0"/>
              <a:t>Questions?</a:t>
            </a:r>
          </a:p>
        </p:txBody>
      </p:sp>
    </p:spTree>
    <p:extLst>
      <p:ext uri="{BB962C8B-B14F-4D97-AF65-F5344CB8AC3E}">
        <p14:creationId xmlns:p14="http://schemas.microsoft.com/office/powerpoint/2010/main" val="228299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81F087-6106-4808-9C3B-3A4CBC3DE9ED}"/>
              </a:ext>
            </a:extLst>
          </p:cNvPr>
          <p:cNvSpPr>
            <a:spLocks noGrp="1"/>
          </p:cNvSpPr>
          <p:nvPr>
            <p:ph type="title"/>
            <p:custDataLst>
              <p:tags r:id="rId1"/>
            </p:custDataLst>
          </p:nvPr>
        </p:nvSpPr>
        <p:spPr>
          <a:xfrm>
            <a:off x="0" y="793635"/>
            <a:ext cx="9144000" cy="1086867"/>
          </a:xfrm>
        </p:spPr>
        <p:txBody>
          <a:bodyPr/>
          <a:lstStyle/>
          <a:p>
            <a:r>
              <a:rPr lang="en-US" dirty="0"/>
              <a:t>Introduction to Systems Compliance</a:t>
            </a:r>
          </a:p>
        </p:txBody>
      </p:sp>
      <p:sp>
        <p:nvSpPr>
          <p:cNvPr id="3" name="Content Placeholder 2"/>
          <p:cNvSpPr>
            <a:spLocks noGrp="1"/>
          </p:cNvSpPr>
          <p:nvPr>
            <p:ph idx="1"/>
            <p:custDataLst>
              <p:tags r:id="rId2"/>
            </p:custDataLst>
          </p:nvPr>
        </p:nvSpPr>
        <p:spPr>
          <a:xfrm>
            <a:off x="457200" y="1883664"/>
            <a:ext cx="8229600" cy="3916363"/>
          </a:xfrm>
        </p:spPr>
        <p:txBody>
          <a:bodyPr>
            <a:noAutofit/>
          </a:bodyPr>
          <a:lstStyle/>
          <a:p>
            <a:pPr marL="0" lvl="0" indent="0">
              <a:buNone/>
            </a:pPr>
            <a:r>
              <a:rPr lang="en-US" sz="2000" dirty="0"/>
              <a:t>Purpose: </a:t>
            </a:r>
          </a:p>
          <a:p>
            <a:pPr marL="228600" lvl="0" indent="0">
              <a:buNone/>
            </a:pPr>
            <a:r>
              <a:rPr lang="en-US" dirty="0"/>
              <a:t>To learn the how to accurately update VA systems during the claims process or refresh your memory if you are already familiar with this topic.</a:t>
            </a:r>
          </a:p>
          <a:p>
            <a:pPr marL="0" indent="-6350">
              <a:spcAft>
                <a:spcPts val="0"/>
              </a:spcAft>
              <a:buNone/>
            </a:pPr>
            <a:endParaRPr lang="en-US" sz="1600" dirty="0">
              <a:highlight>
                <a:srgbClr val="FFFF00"/>
              </a:highlight>
            </a:endParaRPr>
          </a:p>
          <a:p>
            <a:pPr marL="0" indent="-6350">
              <a:spcAft>
                <a:spcPts val="0"/>
              </a:spcAft>
              <a:buNone/>
            </a:pPr>
            <a:endParaRPr lang="en-US" sz="1600" dirty="0">
              <a:highlight>
                <a:srgbClr val="FFFF00"/>
              </a:highlight>
            </a:endParaRPr>
          </a:p>
          <a:p>
            <a:pPr marL="0" indent="-6350">
              <a:buNone/>
            </a:pPr>
            <a:r>
              <a:rPr lang="en-US" sz="2000" dirty="0"/>
              <a:t>Motivation:</a:t>
            </a:r>
          </a:p>
          <a:p>
            <a:pPr marL="228600" indent="0">
              <a:buNone/>
            </a:pPr>
            <a:r>
              <a:rPr lang="en-US" dirty="0"/>
              <a:t>Reducing the number of Task 11 errors will help achieve the following: </a:t>
            </a:r>
          </a:p>
          <a:p>
            <a:pPr marL="685800" indent="-228600"/>
            <a:r>
              <a:rPr lang="en-US" sz="1600" dirty="0"/>
              <a:t>Better claims processing accuracy </a:t>
            </a:r>
          </a:p>
          <a:p>
            <a:pPr marL="685800" indent="-228600"/>
            <a:r>
              <a:rPr lang="en-US" sz="1600" dirty="0"/>
              <a:t>Less rework of claims</a:t>
            </a:r>
          </a:p>
          <a:p>
            <a:pPr marL="685800" indent="-228600"/>
            <a:r>
              <a:rPr lang="en-US" sz="1600" dirty="0"/>
              <a:t>Allows resources to be allocated where they are truly needed</a:t>
            </a:r>
          </a:p>
          <a:p>
            <a:pPr marL="685800" indent="-228600"/>
            <a:r>
              <a:rPr lang="en-US" sz="1600" dirty="0"/>
              <a:t>Improve timeliness in the processing of Veteran’s claims</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299416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Objectives</a:t>
            </a:r>
          </a:p>
        </p:txBody>
      </p:sp>
      <p:sp>
        <p:nvSpPr>
          <p:cNvPr id="3" name="Content Placeholder 2"/>
          <p:cNvSpPr>
            <a:spLocks noGrp="1"/>
          </p:cNvSpPr>
          <p:nvPr>
            <p:ph idx="1"/>
            <p:custDataLst>
              <p:tags r:id="rId2"/>
            </p:custDataLst>
          </p:nvPr>
        </p:nvSpPr>
        <p:spPr>
          <a:xfrm>
            <a:off x="457200" y="1883664"/>
            <a:ext cx="8229600" cy="3916363"/>
          </a:xfrm>
        </p:spPr>
        <p:txBody>
          <a:bodyPr>
            <a:noAutofit/>
          </a:bodyPr>
          <a:lstStyle/>
          <a:p>
            <a:pPr marL="0" lvl="0" indent="0">
              <a:buNone/>
            </a:pPr>
            <a:r>
              <a:rPr lang="en-US" sz="2000" dirty="0"/>
              <a:t>At the end of this course, you should be able to:</a:t>
            </a:r>
          </a:p>
          <a:p>
            <a:pPr marL="0" lvl="0" indent="0">
              <a:spcAft>
                <a:spcPts val="0"/>
              </a:spcAft>
              <a:buNone/>
            </a:pPr>
            <a:endParaRPr lang="en-US" sz="1600" dirty="0"/>
          </a:p>
          <a:p>
            <a:pPr marL="228600" lvl="0" indent="-228600"/>
            <a:r>
              <a:rPr lang="en-US" sz="2000" dirty="0"/>
              <a:t>Identify all systems compliance elements that must be reviewed on a case</a:t>
            </a:r>
          </a:p>
          <a:p>
            <a:pPr marL="228600" lvl="0" indent="-228600"/>
            <a:r>
              <a:rPr lang="en-US" sz="2000" dirty="0"/>
              <a:t>Recognize errors associated with each systems compliance element</a:t>
            </a:r>
          </a:p>
        </p:txBody>
      </p:sp>
      <p:sp>
        <p:nvSpPr>
          <p:cNvPr id="2" name="Slide Number Placeholder 1">
            <a:extLst>
              <a:ext uri="{FF2B5EF4-FFF2-40B4-BE49-F238E27FC236}">
                <a16:creationId xmlns:a16="http://schemas.microsoft.com/office/drawing/2014/main" id="{9BB492B0-07C9-4B0D-B456-2A891D996A0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160794631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References</a:t>
            </a:r>
          </a:p>
        </p:txBody>
      </p:sp>
      <p:sp>
        <p:nvSpPr>
          <p:cNvPr id="56323" name="Content Placeholder 2"/>
          <p:cNvSpPr>
            <a:spLocks noGrp="1"/>
          </p:cNvSpPr>
          <p:nvPr>
            <p:ph idx="1"/>
            <p:custDataLst>
              <p:tags r:id="rId2"/>
            </p:custDataLst>
          </p:nvPr>
        </p:nvSpPr>
        <p:spPr>
          <a:xfrm>
            <a:off x="457200" y="1883664"/>
            <a:ext cx="8229600" cy="3916363"/>
          </a:xfrm>
        </p:spPr>
        <p:txBody>
          <a:bodyPr>
            <a:normAutofit/>
          </a:bodyPr>
          <a:lstStyle/>
          <a:p>
            <a:pPr marL="228600" lvl="0" indent="-228600"/>
            <a:r>
              <a:rPr lang="en-US" sz="2000" dirty="0"/>
              <a:t>M21-1, Part III, Subpart ii, Chapter 2, B.2.c, Determining the Proper DOC for Claims Establishment Purposes </a:t>
            </a:r>
          </a:p>
          <a:p>
            <a:pPr marL="228600" lvl="0" indent="-228600"/>
            <a:r>
              <a:rPr lang="en-US" sz="2000" dirty="0"/>
              <a:t>M21-1, Part III, Subpart ii, Chapter 3, C, System Updates </a:t>
            </a:r>
          </a:p>
          <a:p>
            <a:pPr marL="228600" lvl="0" indent="-228600"/>
            <a:r>
              <a:rPr lang="en-US" sz="2000" dirty="0"/>
              <a:t>M21-1, Part III, Subpart iii, Chapter 1, F, Record Maintenance During the Development Process</a:t>
            </a:r>
          </a:p>
          <a:p>
            <a:pPr marL="228600" lvl="0" indent="-228600"/>
            <a:r>
              <a:rPr lang="en-US" sz="2000" dirty="0"/>
              <a:t>M21-4, Appendix B, End Product Codes</a:t>
            </a:r>
          </a:p>
          <a:p>
            <a:pPr marL="228600" lvl="0" indent="-228600"/>
            <a:r>
              <a:rPr lang="en-US" sz="2000" dirty="0"/>
              <a:t>M21-4, Appendix C, Index of Claim Attributes</a:t>
            </a:r>
          </a:p>
          <a:p>
            <a:pPr marL="228600" indent="-228600"/>
            <a:r>
              <a:rPr lang="en-US" sz="2000" dirty="0"/>
              <a:t>M21-4, Chapter 6, Appendix A, VSR Task Based Quality Review Checklist</a:t>
            </a:r>
          </a:p>
        </p:txBody>
      </p:sp>
      <p:sp>
        <p:nvSpPr>
          <p:cNvPr id="2" name="Slide Number Placeholder 1">
            <a:extLst>
              <a:ext uri="{FF2B5EF4-FFF2-40B4-BE49-F238E27FC236}">
                <a16:creationId xmlns:a16="http://schemas.microsoft.com/office/drawing/2014/main" id="{5AD56FF0-1DD2-4EDA-9553-84A5F4363CB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4</a:t>
            </a:fld>
            <a:endParaRPr lang="en-US" dirty="0"/>
          </a:p>
        </p:txBody>
      </p:sp>
    </p:spTree>
    <p:extLst>
      <p:ext uri="{BB962C8B-B14F-4D97-AF65-F5344CB8AC3E}">
        <p14:creationId xmlns:p14="http://schemas.microsoft.com/office/powerpoint/2010/main" val="38620578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custDataLst>
              <p:tags r:id="rId1"/>
            </p:custDataLst>
          </p:nvPr>
        </p:nvSpPr>
        <p:spPr>
          <a:xfrm>
            <a:off x="457200" y="1883664"/>
            <a:ext cx="8229600" cy="3916363"/>
          </a:xfrm>
        </p:spPr>
        <p:txBody>
          <a:bodyPr>
            <a:normAutofit/>
          </a:bodyPr>
          <a:lstStyle/>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3600" dirty="0">
                <a:solidFill>
                  <a:srgbClr val="1F497D"/>
                </a:solidFill>
                <a:latin typeface="+mj-lt"/>
              </a:rPr>
              <a:t>Topic 1: Systems Compliance</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2"/>
            </p:custDataLst>
          </p:nvPr>
        </p:nvSpPr>
        <p:spPr>
          <a:xfrm>
            <a:off x="6931152" y="6601974"/>
            <a:ext cx="2133600" cy="365125"/>
          </a:xfrm>
        </p:spPr>
        <p:txBody>
          <a:bodyPr/>
          <a:lstStyle/>
          <a:p>
            <a:fld id="{36A6A193-2FDC-48DD-8023-1C75B05EEA9A}" type="slidenum">
              <a:rPr lang="en-US" smtClean="0"/>
              <a:pPr/>
              <a:t>5</a:t>
            </a:fld>
            <a:endParaRPr lang="en-US" dirty="0"/>
          </a:p>
        </p:txBody>
      </p:sp>
    </p:spTree>
    <p:extLst>
      <p:ext uri="{BB962C8B-B14F-4D97-AF65-F5344CB8AC3E}">
        <p14:creationId xmlns:p14="http://schemas.microsoft.com/office/powerpoint/2010/main" val="2508219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Date of Claim (DOC)</a:t>
            </a:r>
          </a:p>
        </p:txBody>
      </p:sp>
      <p:sp>
        <p:nvSpPr>
          <p:cNvPr id="57347" name="Content Placeholder 2"/>
          <p:cNvSpPr>
            <a:spLocks noGrp="1"/>
          </p:cNvSpPr>
          <p:nvPr>
            <p:ph idx="1"/>
            <p:custDataLst>
              <p:tags r:id="rId2"/>
            </p:custDataLst>
          </p:nvPr>
        </p:nvSpPr>
        <p:spPr>
          <a:xfrm>
            <a:off x="457200" y="1883664"/>
            <a:ext cx="8229600" cy="3916363"/>
          </a:xfrm>
        </p:spPr>
        <p:txBody>
          <a:bodyPr>
            <a:normAutofit/>
          </a:bodyPr>
          <a:lstStyle/>
          <a:p>
            <a:pPr marL="228600" indent="-228600"/>
            <a:r>
              <a:rPr lang="en-US" sz="2000" dirty="0"/>
              <a:t>Most claims (generally) – the earliest date a VA Facility received the claim, or RAD+1 for BDD</a:t>
            </a:r>
          </a:p>
          <a:p>
            <a:pPr marL="228600" indent="-228600"/>
            <a:r>
              <a:rPr lang="en-US" sz="2000" dirty="0"/>
              <a:t>Matching programs and Work Items – date shown on the message or date of the review if no date is shown</a:t>
            </a:r>
          </a:p>
          <a:p>
            <a:pPr marL="228600" indent="-228600"/>
            <a:r>
              <a:rPr lang="en-US" sz="2000" dirty="0"/>
              <a:t>Due process – date the EP is established for the proposed adverse action</a:t>
            </a:r>
          </a:p>
          <a:p>
            <a:pPr marL="228600" indent="-228600"/>
            <a:r>
              <a:rPr lang="en-US" sz="2000" dirty="0"/>
              <a:t>EP 930 – same date of claim of the underlying EP prematurely cleared or incorrectly processed</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6</a:t>
            </a:fld>
            <a:endParaRPr lang="en-US" dirty="0"/>
          </a:p>
        </p:txBody>
      </p:sp>
    </p:spTree>
    <p:extLst>
      <p:ext uri="{BB962C8B-B14F-4D97-AF65-F5344CB8AC3E}">
        <p14:creationId xmlns:p14="http://schemas.microsoft.com/office/powerpoint/2010/main" val="17213703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End Product (EP)</a:t>
            </a:r>
          </a:p>
        </p:txBody>
      </p:sp>
      <p:sp>
        <p:nvSpPr>
          <p:cNvPr id="57347" name="Content Placeholder 2"/>
          <p:cNvSpPr>
            <a:spLocks noGrp="1"/>
          </p:cNvSpPr>
          <p:nvPr>
            <p:ph idx="1"/>
            <p:custDataLst>
              <p:tags r:id="rId2"/>
            </p:custDataLst>
          </p:nvPr>
        </p:nvSpPr>
        <p:spPr>
          <a:xfrm>
            <a:off x="457200" y="1883664"/>
            <a:ext cx="8229600" cy="4116542"/>
          </a:xfrm>
        </p:spPr>
        <p:txBody>
          <a:bodyPr>
            <a:normAutofit/>
          </a:bodyPr>
          <a:lstStyle/>
          <a:p>
            <a:pPr marL="0" indent="0">
              <a:buNone/>
            </a:pPr>
            <a:r>
              <a:rPr lang="en-US" sz="2000" dirty="0"/>
              <a:t>The correct EP and associated claim label should be selected for each claim, based on claim type and number of contentions. To change the claim information, click “Edit Claim Detail,” on the claim information screen.</a:t>
            </a: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7</a:t>
            </a:fld>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36083114-994D-4925-99C7-B4F51F3C4276}"/>
              </a:ext>
            </a:extLst>
          </p:cNvPr>
          <p:cNvPicPr/>
          <p:nvPr/>
        </p:nvPicPr>
        <p:blipFill>
          <a:blip r:embed="rId6">
            <a:extLst>
              <a:ext uri="{28A0092B-C50C-407E-A947-70E740481C1C}">
                <a14:useLocalDpi xmlns:a14="http://schemas.microsoft.com/office/drawing/2010/main" val="0"/>
              </a:ext>
            </a:extLst>
          </a:blip>
          <a:stretch>
            <a:fillRect/>
          </a:stretch>
        </p:blipFill>
        <p:spPr>
          <a:xfrm>
            <a:off x="1600200" y="3251468"/>
            <a:ext cx="5943600" cy="2164715"/>
          </a:xfrm>
          <a:prstGeom prst="rect">
            <a:avLst/>
          </a:prstGeom>
          <a:ln>
            <a:solidFill>
              <a:schemeClr val="tx1"/>
            </a:solidFill>
          </a:ln>
        </p:spPr>
      </p:pic>
      <p:sp>
        <p:nvSpPr>
          <p:cNvPr id="6" name="TextBox 5">
            <a:extLst>
              <a:ext uri="{FF2B5EF4-FFF2-40B4-BE49-F238E27FC236}">
                <a16:creationId xmlns:a16="http://schemas.microsoft.com/office/drawing/2014/main" id="{1A6592CE-887D-4D86-A6DD-DB13D4D78ACA}"/>
              </a:ext>
            </a:extLst>
          </p:cNvPr>
          <p:cNvSpPr txBox="1"/>
          <p:nvPr/>
        </p:nvSpPr>
        <p:spPr>
          <a:xfrm>
            <a:off x="457200" y="5669280"/>
            <a:ext cx="8229600" cy="646331"/>
          </a:xfrm>
          <a:prstGeom prst="rect">
            <a:avLst/>
          </a:prstGeom>
          <a:noFill/>
        </p:spPr>
        <p:txBody>
          <a:bodyPr wrap="square" rtlCol="0">
            <a:spAutoFit/>
          </a:bodyPr>
          <a:lstStyle/>
          <a:p>
            <a:pPr algn="ctr"/>
            <a:r>
              <a:rPr lang="en-US" b="1" i="1" dirty="0"/>
              <a:t>Note</a:t>
            </a:r>
            <a:r>
              <a:rPr lang="en-US" i="1" dirty="0"/>
              <a:t>: </a:t>
            </a:r>
            <a:r>
              <a:rPr lang="en-US" dirty="0"/>
              <a:t>Third digit modifiers and incorrect claim labels are comments, not systems compliance errors.</a:t>
            </a:r>
            <a:endParaRPr lang="en-US" i="1" dirty="0">
              <a:cs typeface="Arial"/>
            </a:endParaRPr>
          </a:p>
        </p:txBody>
      </p:sp>
    </p:spTree>
    <p:extLst>
      <p:ext uri="{BB962C8B-B14F-4D97-AF65-F5344CB8AC3E}">
        <p14:creationId xmlns:p14="http://schemas.microsoft.com/office/powerpoint/2010/main" val="11398737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t>Payee’s Address &amp; Direct Deposit Information</a:t>
            </a:r>
            <a:endParaRPr lang="en-US" altLang="en-US" dirty="0">
              <a:effectLst/>
            </a:endParaRPr>
          </a:p>
        </p:txBody>
      </p:sp>
      <p:sp>
        <p:nvSpPr>
          <p:cNvPr id="57347" name="Content Placeholder 2"/>
          <p:cNvSpPr>
            <a:spLocks noGrp="1"/>
          </p:cNvSpPr>
          <p:nvPr>
            <p:ph idx="1"/>
            <p:custDataLst>
              <p:tags r:id="rId2"/>
            </p:custDataLst>
          </p:nvPr>
        </p:nvSpPr>
        <p:spPr>
          <a:xfrm>
            <a:off x="330925" y="1883664"/>
            <a:ext cx="2468880" cy="3913632"/>
          </a:xfrm>
        </p:spPr>
        <p:txBody>
          <a:bodyPr>
            <a:normAutofit/>
          </a:bodyPr>
          <a:lstStyle/>
          <a:p>
            <a:pPr marL="35718" indent="0">
              <a:buNone/>
            </a:pPr>
            <a:r>
              <a:rPr lang="en-US" dirty="0"/>
              <a:t>Ensure the following are up-to-date:</a:t>
            </a:r>
          </a:p>
          <a:p>
            <a:pPr marL="35718" indent="0">
              <a:spcAft>
                <a:spcPts val="0"/>
              </a:spcAft>
              <a:buNone/>
            </a:pPr>
            <a:endParaRPr lang="en-US" sz="1600" dirty="0"/>
          </a:p>
          <a:p>
            <a:pPr marL="264318" indent="-228600"/>
            <a:r>
              <a:rPr lang="en-US" dirty="0"/>
              <a:t>Mailing address</a:t>
            </a:r>
          </a:p>
          <a:p>
            <a:pPr marL="264318" indent="-228600"/>
            <a:r>
              <a:rPr lang="en-US" dirty="0"/>
              <a:t>Direct deposit info</a:t>
            </a:r>
          </a:p>
          <a:p>
            <a:pPr marL="264318" indent="-228600"/>
            <a:r>
              <a:rPr lang="en-US" dirty="0"/>
              <a:t>Temporary address, if applicable</a:t>
            </a:r>
          </a:p>
          <a:p>
            <a:pPr marL="35718" indent="0">
              <a:spcAft>
                <a:spcPts val="0"/>
              </a:spcAft>
              <a:buNone/>
            </a:pPr>
            <a:endParaRPr lang="en-US" sz="1600" dirty="0"/>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8</a:t>
            </a:fld>
            <a:endParaRPr lang="en-US" dirty="0"/>
          </a:p>
        </p:txBody>
      </p:sp>
      <p:sp>
        <p:nvSpPr>
          <p:cNvPr id="3" name="TextBox 2">
            <a:extLst>
              <a:ext uri="{FF2B5EF4-FFF2-40B4-BE49-F238E27FC236}">
                <a16:creationId xmlns:a16="http://schemas.microsoft.com/office/drawing/2014/main" id="{D1B4F29B-4F60-47C5-90B1-30F36B9904DD}"/>
              </a:ext>
            </a:extLst>
          </p:cNvPr>
          <p:cNvSpPr txBox="1"/>
          <p:nvPr/>
        </p:nvSpPr>
        <p:spPr>
          <a:xfrm>
            <a:off x="394063" y="5669280"/>
            <a:ext cx="8355874" cy="369332"/>
          </a:xfrm>
          <a:prstGeom prst="rect">
            <a:avLst/>
          </a:prstGeom>
          <a:noFill/>
        </p:spPr>
        <p:txBody>
          <a:bodyPr wrap="square" rtlCol="0">
            <a:spAutoFit/>
          </a:bodyPr>
          <a:lstStyle/>
          <a:p>
            <a:pPr algn="ctr"/>
            <a:r>
              <a:rPr lang="en-US" b="1" i="1" dirty="0"/>
              <a:t>Note</a:t>
            </a:r>
            <a:r>
              <a:rPr lang="en-US" i="1" dirty="0"/>
              <a:t>: </a:t>
            </a:r>
            <a:r>
              <a:rPr lang="en-US" dirty="0"/>
              <a:t>Incorrect direct deposit not an error unless there is a running award.</a:t>
            </a:r>
          </a:p>
        </p:txBody>
      </p:sp>
      <p:pic>
        <p:nvPicPr>
          <p:cNvPr id="4" name="Picture 3">
            <a:extLst>
              <a:ext uri="{FF2B5EF4-FFF2-40B4-BE49-F238E27FC236}">
                <a16:creationId xmlns:a16="http://schemas.microsoft.com/office/drawing/2014/main" id="{AEBA7CDB-1E8A-4011-9AFC-25FB7466B836}"/>
              </a:ext>
            </a:extLst>
          </p:cNvPr>
          <p:cNvPicPr>
            <a:picLocks noChangeAspect="1"/>
          </p:cNvPicPr>
          <p:nvPr/>
        </p:nvPicPr>
        <p:blipFill>
          <a:blip r:embed="rId6"/>
          <a:stretch>
            <a:fillRect/>
          </a:stretch>
        </p:blipFill>
        <p:spPr>
          <a:xfrm>
            <a:off x="2830288" y="2011680"/>
            <a:ext cx="5829405" cy="3123448"/>
          </a:xfrm>
          <a:prstGeom prst="rect">
            <a:avLst/>
          </a:prstGeom>
        </p:spPr>
      </p:pic>
    </p:spTree>
    <p:extLst>
      <p:ext uri="{BB962C8B-B14F-4D97-AF65-F5344CB8AC3E}">
        <p14:creationId xmlns:p14="http://schemas.microsoft.com/office/powerpoint/2010/main" val="9493037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custDataLst>
              <p:tags r:id="rId1"/>
            </p:custDataLst>
          </p:nvPr>
        </p:nvSpPr>
        <p:spPr>
          <a:xfrm>
            <a:off x="0" y="793627"/>
            <a:ext cx="9144000" cy="1086867"/>
          </a:xfrm>
        </p:spPr>
        <p:txBody>
          <a:bodyPr/>
          <a:lstStyle/>
          <a:p>
            <a:pPr eaLnBrk="1" hangingPunct="1"/>
            <a:r>
              <a:rPr lang="en-US" altLang="en-US" dirty="0">
                <a:effectLst/>
              </a:rPr>
              <a:t>Veteran’s Service</a:t>
            </a:r>
          </a:p>
        </p:txBody>
      </p:sp>
      <p:sp>
        <p:nvSpPr>
          <p:cNvPr id="57347" name="Content Placeholder 2"/>
          <p:cNvSpPr>
            <a:spLocks noGrp="1"/>
          </p:cNvSpPr>
          <p:nvPr>
            <p:ph idx="1"/>
            <p:custDataLst>
              <p:tags r:id="rId2"/>
            </p:custDataLst>
          </p:nvPr>
        </p:nvSpPr>
        <p:spPr>
          <a:xfrm>
            <a:off x="329184" y="1883664"/>
            <a:ext cx="2468880" cy="3916363"/>
          </a:xfrm>
        </p:spPr>
        <p:txBody>
          <a:bodyPr anchor="t">
            <a:normAutofit/>
          </a:bodyPr>
          <a:lstStyle/>
          <a:p>
            <a:pPr marL="0" indent="0">
              <a:buNone/>
            </a:pPr>
            <a:r>
              <a:rPr lang="en-US" dirty="0"/>
              <a:t>Ensure the following:</a:t>
            </a:r>
          </a:p>
          <a:p>
            <a:pPr marL="0" indent="0">
              <a:spcAft>
                <a:spcPts val="0"/>
              </a:spcAft>
              <a:buNone/>
            </a:pPr>
            <a:endParaRPr lang="en-US" sz="1600" dirty="0"/>
          </a:p>
          <a:p>
            <a:pPr marL="228600" indent="-228600"/>
            <a:r>
              <a:rPr lang="en-US" dirty="0"/>
              <a:t>Veteran’s service information is verified and updated in VBMS (“Yes” in VADS and/or Verified)</a:t>
            </a:r>
          </a:p>
          <a:p>
            <a:pPr marL="228600" indent="-228600"/>
            <a:r>
              <a:rPr lang="en-US" dirty="0"/>
              <a:t>All required service periods are shown</a:t>
            </a:r>
          </a:p>
          <a:p>
            <a:pPr marL="0" indent="0">
              <a:buNone/>
            </a:pPr>
            <a:endParaRPr lang="en-US" sz="1700" b="1" dirty="0">
              <a:latin typeface="Arial"/>
              <a:cs typeface="Arial"/>
            </a:endParaRPr>
          </a:p>
        </p:txBody>
      </p:sp>
      <p:sp>
        <p:nvSpPr>
          <p:cNvPr id="2" name="Slide Number Placeholder 1">
            <a:extLst>
              <a:ext uri="{FF2B5EF4-FFF2-40B4-BE49-F238E27FC236}">
                <a16:creationId xmlns:a16="http://schemas.microsoft.com/office/drawing/2014/main" id="{37A05917-FE86-4D0A-91FD-BEA38E574220}"/>
              </a:ext>
            </a:extLst>
          </p:cNvPr>
          <p:cNvSpPr>
            <a:spLocks noGrp="1"/>
          </p:cNvSpPr>
          <p:nvPr>
            <p:ph type="sldNum" sz="quarter" idx="12"/>
            <p:custDataLst>
              <p:tags r:id="rId3"/>
            </p:custDataLst>
          </p:nvPr>
        </p:nvSpPr>
        <p:spPr>
          <a:xfrm>
            <a:off x="6931152" y="6601974"/>
            <a:ext cx="2133600" cy="365125"/>
          </a:xfrm>
        </p:spPr>
        <p:txBody>
          <a:bodyPr/>
          <a:lstStyle/>
          <a:p>
            <a:fld id="{36A6A193-2FDC-48DD-8023-1C75B05EEA9A}" type="slidenum">
              <a:rPr lang="en-US" smtClean="0"/>
              <a:pPr/>
              <a:t>9</a:t>
            </a:fld>
            <a:endParaRPr lang="en-US" dirty="0"/>
          </a:p>
        </p:txBody>
      </p:sp>
      <p:pic>
        <p:nvPicPr>
          <p:cNvPr id="5" name="Picture 4" descr="A screenshot of a cell phone&#10;&#10;Description automatically generated">
            <a:extLst>
              <a:ext uri="{FF2B5EF4-FFF2-40B4-BE49-F238E27FC236}">
                <a16:creationId xmlns:a16="http://schemas.microsoft.com/office/drawing/2014/main" id="{6678FE03-57A4-479B-AF9D-9EC09753E8F4}"/>
              </a:ext>
            </a:extLst>
          </p:cNvPr>
          <p:cNvPicPr/>
          <p:nvPr/>
        </p:nvPicPr>
        <p:blipFill>
          <a:blip r:embed="rId6">
            <a:extLst>
              <a:ext uri="{28A0092B-C50C-407E-A947-70E740481C1C}">
                <a14:useLocalDpi xmlns:a14="http://schemas.microsoft.com/office/drawing/2010/main" val="0"/>
              </a:ext>
            </a:extLst>
          </a:blip>
          <a:stretch>
            <a:fillRect/>
          </a:stretch>
        </p:blipFill>
        <p:spPr>
          <a:xfrm>
            <a:off x="3000546" y="2011680"/>
            <a:ext cx="5622246" cy="2984115"/>
          </a:xfrm>
          <a:prstGeom prst="rect">
            <a:avLst/>
          </a:prstGeom>
          <a:ln>
            <a:solidFill>
              <a:schemeClr val="tx1"/>
            </a:solidFill>
          </a:ln>
        </p:spPr>
      </p:pic>
      <p:sp>
        <p:nvSpPr>
          <p:cNvPr id="6" name="TextBox 5">
            <a:extLst>
              <a:ext uri="{FF2B5EF4-FFF2-40B4-BE49-F238E27FC236}">
                <a16:creationId xmlns:a16="http://schemas.microsoft.com/office/drawing/2014/main" id="{60BA4114-2B59-4F26-8057-67F555DAEFEA}"/>
              </a:ext>
            </a:extLst>
          </p:cNvPr>
          <p:cNvSpPr txBox="1"/>
          <p:nvPr/>
        </p:nvSpPr>
        <p:spPr>
          <a:xfrm>
            <a:off x="457200" y="5669280"/>
            <a:ext cx="8229600" cy="646331"/>
          </a:xfrm>
          <a:prstGeom prst="rect">
            <a:avLst/>
          </a:prstGeom>
          <a:noFill/>
        </p:spPr>
        <p:txBody>
          <a:bodyPr wrap="square" rtlCol="0">
            <a:spAutoFit/>
          </a:bodyPr>
          <a:lstStyle/>
          <a:p>
            <a:pPr algn="ctr"/>
            <a:r>
              <a:rPr lang="en-US" b="1" i="1" dirty="0"/>
              <a:t>Note</a:t>
            </a:r>
            <a:r>
              <a:rPr lang="en-US" i="1" dirty="0"/>
              <a:t>: </a:t>
            </a:r>
            <a:r>
              <a:rPr lang="en-US" dirty="0">
                <a:cs typeface="Arial"/>
              </a:rPr>
              <a:t>Additional specific entry requirements for non-active duty are discussed in the </a:t>
            </a:r>
            <a:r>
              <a:rPr lang="en-US" i="1" dirty="0">
                <a:cs typeface="Arial"/>
              </a:rPr>
              <a:t>M21-1, Part III, Subpart ii, 3.C.</a:t>
            </a:r>
          </a:p>
        </p:txBody>
      </p:sp>
    </p:spTree>
    <p:extLst>
      <p:ext uri="{BB962C8B-B14F-4D97-AF65-F5344CB8AC3E}">
        <p14:creationId xmlns:p14="http://schemas.microsoft.com/office/powerpoint/2010/main" val="27593432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043&quot;&gt;&lt;/object&gt;&lt;object type=&quot;2&quot; unique_id=&quot;10044&quot;&gt;&lt;object type=&quot;3&quot; unique_id=&quot;10045&quot;&gt;&lt;property id=&quot;20148&quot; value=&quot;5&quot;/&gt;&lt;property id=&quot;20300&quot; value=&quot;Slide 1 - &amp;quot;Title of Course&amp;quot;&quot;/&gt;&lt;property id=&quot;20307&quot; value=&quot;261&quot;/&gt;&lt;/object&gt;&lt;object type=&quot;3&quot; unique_id=&quot;10046&quot;&gt;&lt;property id=&quot;20148&quot; value=&quot;5&quot;/&gt;&lt;property id=&quot;20300&quot; value=&quot;Slide 2 - &amp;quot;Lesson Objectives&amp;quot;&quot;/&gt;&lt;property id=&quot;20307&quot; value=&quot;262&quot;/&gt;&lt;/object&gt;&lt;object type=&quot;3&quot; unique_id=&quot;10047&quot;&gt;&lt;property id=&quot;20148&quot; value=&quot;5&quot;/&gt;&lt;property id=&quot;20300&quot; value=&quot;Slide 3 - &amp;quot;References&amp;quot;&quot;/&gt;&lt;property id=&quot;20307&quot; value=&quot;263&quot;/&gt;&lt;/object&gt;&lt;object type=&quot;3&quot; unique_id=&quot;10048&quot;&gt;&lt;property id=&quot;20148&quot; value=&quot;5&quot;/&gt;&lt;property id=&quot;20300&quot; value=&quot;Slide 4 - &amp;quot;Title of Slide&amp;quot;&quot;/&gt;&lt;property id=&quot;20307&quot; value=&quot;264&quot;/&gt;&lt;/object&gt;&lt;object type=&quot;3&quot; unique_id=&quot;10063&quot;&gt;&lt;property id=&quot;20148&quot; value=&quot;5&quot;/&gt;&lt;property id=&quot;20300&quot; value=&quot;Slide 7 - &amp;quot;Review&amp;quot;&quot;/&gt;&lt;property id=&quot;20307&quot; value=&quot;280&quot;/&gt;&lt;/object&gt;&lt;object type=&quot;3&quot; unique_id=&quot;10268&quot;&gt;&lt;property id=&quot;20148&quot; value=&quot;5&quot;/&gt;&lt;property id=&quot;20300&quot; value=&quot;Slide 5 - &amp;quot;Title of Slide&amp;quot;&quot;/&gt;&lt;property id=&quot;20307&quot; value=&quot;281&quot;/&gt;&lt;/object&gt;&lt;object type=&quot;3&quot; unique_id=&quot;10269&quot;&gt;&lt;property id=&quot;20148&quot; value=&quot;5&quot;/&gt;&lt;property id=&quot;20300&quot; value=&quot;Slide 6 - &amp;quot;Title of Slide&amp;quot;&quot;/&gt;&lt;property id=&quot;20307&quot; value=&quot;28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33&quot;/&gt;&lt;/TableIndex&gt;&lt;/ShapeTextInfo&gt;"/>
  <p:tag name="PRESENTER_DUMMYTAG" val="&lt;DummyForForceWrite&gt;&lt;/DummyForForceWrite&gt;"/>
  <p:tag name="HTML_SHAPEINFO" val="&lt;ThreeDShapeInfo&gt;&lt;uuid val=&quot;{04959A33-8F31-4006-BFC8-0212F44C65DE}&quot;/&gt;&lt;isInvalidForFieldText val=&quot;0&quot;/&gt;&lt;Image&gt;&lt;filename val=&quot;C:\Users\VBADENHolcoJ\AppData\Local\Temp\1\CP928014069199Session\CPTrustFolder928014069199\PPTImport928014258569\data\asimages\{04959A33-8F31-4006-BFC8-0212F44C65DE}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847EAA79-D05E-4C96-8BAE-4D0C80277683}&quot;/&gt;&lt;isInvalidForFieldText val=&quot;0&quot;/&gt;&lt;Image&gt;&lt;filename val=&quot;C:\Users\VBADENHolcoJ\AppData\Local\Temp\1\CP928014069199Session\CPTrustFolder928014069199\PPTImport928014258569\data\asimages\{847EAA79-D05E-4C96-8BAE-4D0C80277683}_1.png&quot;/&gt;&lt;left val=&quot;71&quot;/&gt;&lt;top val=&quot;492&quot;/&gt;&lt;width val=&quot;249&quot;/&gt;&lt;height val=&quot;94&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D99E641D-459A-4946-B21A-111331ABAA21}&quot;/&gt;&lt;isInvalidForFieldText val=&quot;0&quot;/&gt;&lt;Image&gt;&lt;filename val=&quot;C:\Users\VBADENHolcoJ\AppData\Local\Temp\1\CP928014069199Session\CPTrustFolder928014069199\PPTImport928014258569\data\asimages\{D99E641D-459A-4946-B21A-111331ABAA2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5959484D-526B-4154-9F20-DE30C957A45B}&quot;/&gt;&lt;isInvalidForFieldText val=&quot;0&quot;/&gt;&lt;Image&gt;&lt;filename val=&quot;C:\Users\VbaDenJonesM\AppData\Local\Temp\1\CP105765084025Session\CPTrustFolder105765084041\PPTImport105765235799\data\asimages\{5959484D-526B-4154-9F20-DE30C957A45B}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25&quot;/&gt;&lt;lineCharCount val=&quot;64&quot;/&gt;&lt;lineCharCount val=&quot;65&quot;/&gt;&lt;lineCharCount val=&quot;10&quot;/&gt;&lt;lineCharCount val=&quot;70&quot;/&gt;&lt;lineCharCount val=&quot;15&quot;/&gt;&lt;lineCharCount val=&quot;61&quot;/&gt;&lt;lineCharCount val=&quot;60&quot;/&gt;&lt;/TableIndex&gt;&lt;/ShapeTextInfo&gt;"/>
  <p:tag name="HTML_SHAPEINFO" val="&lt;ThreeDShapeInfo&gt;&lt;uuid val=&quot;{7E5B7234-F4B6-40FB-B15C-F2865ABC078D}&quot;/&gt;&lt;isInvalidForFieldText val=&quot;0&quot;/&gt;&lt;Image&gt;&lt;filename val=&quot;C:\Users\VbaDenJonesM\AppData\Local\Temp\1\CP105765084025Session\CPTrustFolder105765084041\PPTImport105765235799\data\asimages\{7E5B7234-F4B6-40FB-B15C-F2865ABC078D}_2.png&quot;/&gt;&lt;left val=&quot;42&quot;/&gt;&lt;top val=&quot;212&quot;/&gt;&lt;width val=&quot;870&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A6C3786-AD70-44BD-9E72-D52FA25A3FF0}&quot;/&gt;&lt;isInvalidForFieldText val=&quot;0&quot;/&gt;&lt;Image&gt;&lt;filename val=&quot;C:\Users\VbaDenJonesM\AppData\Local\Temp\1\CP105765084025Session\CPTrustFolder105765084041\PPTImport105765235799\data\asimages\{9A6C3786-AD70-44BD-9E72-D52FA25A3FF0}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84E4D8E-D035-4901-94E1-3125911FD1D3}&quot;/&gt;&lt;isInvalidForFieldText val=&quot;0&quot;/&gt;&lt;Image&gt;&lt;filename val=&quot;C:\Users\VBADENHolcoJ\AppData\Local\Temp\1\CP928014069199Session\CPTrustFolder928014069199\PPTImport928014258569\data\asimages\{284E4D8E-D035-4901-94E1-3125911FD1D3}_2.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37&quot;/&gt;&lt;lineCharCount val=&quot;64&quot;/&gt;&lt;lineCharCount val=&quot;5&quot;/&gt;&lt;lineCharCount val=&quot;66&quot;/&gt;&lt;lineCharCount val=&quot;32&quot;/&gt;&lt;lineCharCount val=&quot;63&quot;/&gt;&lt;/TableIndex&gt;&lt;/ShapeTextInfo&gt;"/>
  <p:tag name="HTML_SHAPEINFO" val="&lt;ThreeDShapeInfo&gt;&lt;uuid val=&quot;{3B02B014-2DFE-4B89-BE1D-F1B790BBCA4E}&quot;/&gt;&lt;isInvalidForFieldText val=&quot;0&quot;/&gt;&lt;Image&gt;&lt;filename val=&quot;C:\Users\VBADENHolcoJ\AppData\Local\Temp\1\CP928014069199Session\CPTrustFolder928014069199\PPTImport928014258569\data\asimages\{3B02B014-2DFE-4B89-BE1D-F1B790BBCA4E}_2.png&quot;/&gt;&lt;left val=&quot;42&quot;/&gt;&lt;top val=&quot;208&quot;/&gt;&lt;width val=&quot;870&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EA8A1C8-80D6-4AF2-BA15-7B78ECFEC0EA}&quot;/&gt;&lt;isInvalidForFieldText val=&quot;0&quot;/&gt;&lt;Image&gt;&lt;filename val=&quot;C:\Users\VBADENHolcoJ\AppData\Local\Temp\1\CP928014069199Session\CPTrustFolder928014069199\PPTImport928014258569\data\asimages\{3EA8A1C8-80D6-4AF2-BA15-7B78ECFEC0EA}_2.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D5C93B9-8495-4CC6-AFF8-E5C9774EED3C}&quot;/&gt;&lt;isInvalidForFieldText val=&quot;0&quot;/&gt;&lt;Image&gt;&lt;filename val=&quot;C:\Users\VBADENHolcoJ\AppData\Local\Temp\1\CP928014069199Session\CPTrustFolder928014069199\PPTImport928014258569\data\asimages\{9D5C93B9-8495-4CC6-AFF8-E5C9774EED3C}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1&quot;/&gt;&lt;lineCharCount val=&quot;17&quot;/&gt;&lt;lineCharCount val=&quot;1&quot;/&gt;&lt;lineCharCount val=&quot;28&quot;/&gt;&lt;/TableIndex&gt;&lt;/ShapeTextInfo&gt;"/>
  <p:tag name="HTML_SHAPEINFO" val="&lt;ThreeDShapeInfo&gt;&lt;uuid val=&quot;{17314F31-8AB8-4C37-A27B-0D31F0A58B93}&quot;/&gt;&lt;isInvalidForFieldText val=&quot;0&quot;/&gt;&lt;Image&gt;&lt;filename val=&quot;C:\Users\VBADENHolcoJ\AppData\Local\Temp\1\CP928014069199Session\CPTrustFolder928014069199\PPTImport928014258569\data\asimages\{17314F31-8AB8-4C37-A27B-0D31F0A58B93}_3.png&quot;/&gt;&lt;left val=&quot;81&quot;/&gt;&lt;top val=&quot;212&quot;/&gt;&lt;width val=&quot;792&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20261E1-7D09-406B-9A68-CD1A7047D573}&quot;/&gt;&lt;isInvalidForFieldText val=&quot;0&quot;/&gt;&lt;Image&gt;&lt;filename val=&quot;C:\Users\VBADENHolcoJ\AppData\Local\Temp\1\CP928014069199Session\CPTrustFolder928014069199\PPTImport928014258569\data\asimages\{520261E1-7D09-406B-9A68-CD1A7047D573}_3.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01D594F0-CE92-48AA-94C6-88B9B708A820}&quot;/&gt;&lt;isInvalidForFieldText val=&quot;0&quot;/&gt;&lt;Image&gt;&lt;filename val=&quot;C:\Users\VBADENHolcoJ\AppData\Local\Temp\1\CP928014069199Session\CPTrustFolder928014069199\PPTImport928014258569\data\asimages\{01D594F0-CE92-48AA-94C6-88B9B708A820}_4.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0&quot;/&gt;&lt;lineCharCount val=&quot;71&quot;/&gt;&lt;lineCharCount val=&quot;9&quot;/&gt;&lt;lineCharCount val=&quot;1&quot;/&gt;&lt;lineCharCount val=&quot;65&quot;/&gt;&lt;lineCharCount val=&quot;11&quot;/&gt;&lt;lineCharCount val=&quot;1&quot;/&gt;&lt;lineCharCount val=&quot;67&quot;/&gt;&lt;lineCharCount val=&quot;17&quot;/&gt;&lt;/TableIndex&gt;&lt;/ShapeTextInfo&gt;"/>
  <p:tag name="HTML_SHAPEINFO" val="&lt;ThreeDShapeInfo&gt;&lt;uuid val=&quot;{6E94476D-FF8E-4BF4-B83E-84B3227E4D48}&quot;/&gt;&lt;isInvalidForFieldText val=&quot;0&quot;/&gt;&lt;Image&gt;&lt;filename val=&quot;C:\Users\VBADENHolcoJ\AppData\Local\Temp\1\CP928014069199Session\CPTrustFolder928014069199\PPTImport928014258569\data\asimages\{6E94476D-FF8E-4BF4-B83E-84B3227E4D48}_4.png&quot;/&gt;&lt;left val=&quot;42&quot;/&gt;&lt;top val=&quot;201&quot;/&gt;&lt;width val=&quot;873&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86ACF-B73C-493B-A8F3-F1DB073EA45E}&quot;/&gt;&lt;isInvalidForFieldText val=&quot;0&quot;/&gt;&lt;Image&gt;&lt;filename val=&quot;C:\Users\VBADENHolcoJ\AppData\Local\Temp\1\CP928014069199Session\CPTrustFolder928014069199\PPTImport928014258569\data\asimages\{65B86ACF-B73C-493B-A8F3-F1DB073EA45E}_4.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696AA05D-B767-490D-BAE2-A5C6A45FE9E8}&quot;/&gt;&lt;isInvalidForFieldText val=&quot;0&quot;/&gt;&lt;Image&gt;&lt;filename val=&quot;C:\Users\VbaDenJonesM\AppData\Local\Temp\1\CP105765084025Session\CPTrustFolder105765084041\PPTImport105765235799\data\asimages\{696AA05D-B767-490D-BAE2-A5C6A45FE9E8}_32.png&quot;/&gt;&lt;left val=&quot;0&quot;/&gt;&lt;top val=&quot;278&quot;/&gt;&lt;width val=&quot;961&quot;/&gt;&lt;height val=&quot;20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Design Style Theme 2">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Design Style Theme 2" id="{C5BD25DC-0143-4CCF-A545-73E8ADC613D3}" vid="{5E701D01-C0B6-4B5B-8490-637E8CC6B9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Challenge Course Documents</Document_x0020_Category>
    <Task_x0020_Status xmlns="b64ba0c6-cbc7-4b8a-8400-04e73b36eec3">161</Task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3356b92d4057857023ad8db24c45e7b0">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4bafcda273ee6187d7595ca7abaf729"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Documents"/>
          <xsd:enumeration value="Non-Rating VSR ISD Review"/>
          <xsd:enumeration value="TPSS Course Documents"/>
          <xsd:enumeration value="TPSS Answer Keys"/>
          <xsd:enumeration value="Challenge Course Documents"/>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b64ba0c6-cbc7-4b8a-8400-04e73b36eec3"/>
    <ds:schemaRef ds:uri="http://purl.org/dc/elements/1.1/"/>
    <ds:schemaRef ds:uri="http://schemas.microsoft.com/office/2006/metadata/properties"/>
    <ds:schemaRef ds:uri="http://schemas.microsoft.com/office/infopath/2007/PartnerControls"/>
    <ds:schemaRef ds:uri="77dce447-0566-47ff-8c07-c9b85fda5322"/>
    <ds:schemaRef ds:uri="http://purl.org/dc/terms/"/>
    <ds:schemaRef ds:uri="http://purl.org/dc/dcmitype/"/>
    <ds:schemaRef ds:uri="http://schemas.microsoft.com/office/2006/documentManagement/types"/>
    <ds:schemaRef ds:uri="http://schemas.openxmlformats.org/package/2006/metadata/core-properties"/>
    <ds:schemaRef ds:uri="c13a68cb-816a-4054-99ff-2c26efa9c4e4"/>
    <ds:schemaRef ds:uri="http://www.w3.org/XML/1998/namespac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CF3D3018-854A-42EC-8F6E-E5B6BCEAF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 Design Style Theme 2</Template>
  <TotalTime>11265</TotalTime>
  <Words>773</Words>
  <Application>Microsoft Office PowerPoint</Application>
  <PresentationFormat>On-screen Show (4:3)</PresentationFormat>
  <Paragraphs>121</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Tahoma</vt:lpstr>
      <vt:lpstr>Times New Roman</vt:lpstr>
      <vt:lpstr>Verdana</vt:lpstr>
      <vt:lpstr>VA Design Style Theme 2</vt:lpstr>
      <vt:lpstr>(VSR VIP Pre-D &amp; Post-D)  Systems Compliance</vt:lpstr>
      <vt:lpstr>Introduction to Systems Compliance</vt:lpstr>
      <vt:lpstr>Objectives</vt:lpstr>
      <vt:lpstr>References</vt:lpstr>
      <vt:lpstr>PowerPoint Presentation</vt:lpstr>
      <vt:lpstr>Date of Claim (DOC)</vt:lpstr>
      <vt:lpstr>End Product (EP)</vt:lpstr>
      <vt:lpstr>Payee’s Address &amp; Direct Deposit Information</vt:lpstr>
      <vt:lpstr>Veteran’s Service</vt:lpstr>
      <vt:lpstr>Power of Attorney (POA)</vt:lpstr>
      <vt:lpstr>Corporate Flashes</vt:lpstr>
      <vt:lpstr>Special Issues</vt:lpstr>
      <vt:lpstr>Contentions</vt:lpstr>
      <vt:lpstr>Tracked Items</vt:lpstr>
      <vt:lpstr>Summary</vt:lpstr>
      <vt:lpstr>PowerPoint Presentation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Compliance PowerPoint Presentation</dc:title>
  <dc:subject>VSR</dc:subject>
  <dc:creator>Department of Veterans Affairs, Veterans Benefits Administration, Compensation Service, STAFF</dc:creator>
  <cp:keywords>introduction, medical, EPSS, body, systems</cp:keywords>
  <dc:description>This lesson introduces employees to the functions of the body systems.</dc:description>
  <cp:lastModifiedBy>Kathy Poole</cp:lastModifiedBy>
  <cp:revision>548</cp:revision>
  <dcterms:created xsi:type="dcterms:W3CDTF">2014-04-30T02:32:11Z</dcterms:created>
  <dcterms:modified xsi:type="dcterms:W3CDTF">2020-08-27T14:50:56Z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0e51e03e-5f32-436c-a902-297410b2b273</vt:lpwstr>
  </property>
</Properties>
</file>