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6"/>
  </p:notesMasterIdLst>
  <p:sldIdLst>
    <p:sldId id="786" r:id="rId5"/>
    <p:sldId id="256" r:id="rId6"/>
    <p:sldId id="257" r:id="rId7"/>
    <p:sldId id="258" r:id="rId8"/>
    <p:sldId id="259" r:id="rId9"/>
    <p:sldId id="333" r:id="rId10"/>
    <p:sldId id="265" r:id="rId11"/>
    <p:sldId id="260" r:id="rId12"/>
    <p:sldId id="266" r:id="rId13"/>
    <p:sldId id="267" r:id="rId14"/>
    <p:sldId id="334" r:id="rId15"/>
    <p:sldId id="335" r:id="rId16"/>
    <p:sldId id="261" r:id="rId17"/>
    <p:sldId id="262" r:id="rId18"/>
    <p:sldId id="263" r:id="rId19"/>
    <p:sldId id="264" r:id="rId20"/>
    <p:sldId id="336" r:id="rId21"/>
    <p:sldId id="366" r:id="rId22"/>
    <p:sldId id="367" r:id="rId23"/>
    <p:sldId id="368" r:id="rId24"/>
    <p:sldId id="369" r:id="rId25"/>
    <p:sldId id="269" r:id="rId26"/>
    <p:sldId id="370" r:id="rId27"/>
    <p:sldId id="371" r:id="rId28"/>
    <p:sldId id="372" r:id="rId29"/>
    <p:sldId id="373" r:id="rId30"/>
    <p:sldId id="278" r:id="rId31"/>
    <p:sldId id="279" r:id="rId32"/>
    <p:sldId id="351" r:id="rId33"/>
    <p:sldId id="352" r:id="rId34"/>
    <p:sldId id="353" r:id="rId35"/>
    <p:sldId id="354" r:id="rId36"/>
    <p:sldId id="355" r:id="rId37"/>
    <p:sldId id="268" r:id="rId38"/>
    <p:sldId id="337" r:id="rId39"/>
    <p:sldId id="338" r:id="rId40"/>
    <p:sldId id="339" r:id="rId41"/>
    <p:sldId id="340" r:id="rId42"/>
    <p:sldId id="341" r:id="rId43"/>
    <p:sldId id="342" r:id="rId44"/>
    <p:sldId id="343" r:id="rId45"/>
    <p:sldId id="344" r:id="rId46"/>
    <p:sldId id="345" r:id="rId47"/>
    <p:sldId id="303" r:id="rId48"/>
    <p:sldId id="346" r:id="rId49"/>
    <p:sldId id="347" r:id="rId50"/>
    <p:sldId id="348" r:id="rId51"/>
    <p:sldId id="282" r:id="rId52"/>
    <p:sldId id="356" r:id="rId53"/>
    <p:sldId id="357" r:id="rId54"/>
    <p:sldId id="358" r:id="rId55"/>
    <p:sldId id="359" r:id="rId56"/>
    <p:sldId id="360" r:id="rId57"/>
    <p:sldId id="361" r:id="rId58"/>
    <p:sldId id="362" r:id="rId59"/>
    <p:sldId id="363" r:id="rId60"/>
    <p:sldId id="364" r:id="rId61"/>
    <p:sldId id="365" r:id="rId62"/>
    <p:sldId id="330" r:id="rId63"/>
    <p:sldId id="331" r:id="rId64"/>
    <p:sldId id="332" r:id="rId6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6" d="100"/>
          <a:sy n="86" d="100"/>
        </p:scale>
        <p:origin x="331" y="53"/>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63E967-5776-48AD-93EF-20218DAF88D0}" type="datetimeFigureOut">
              <a:rPr lang="en-US" smtClean="0"/>
              <a:t>5/20/2020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983F47-25BB-4297-9988-2E064F514BA4}" type="slidenum">
              <a:rPr lang="en-US" smtClean="0"/>
              <a:t>‹#›</a:t>
            </a:fld>
            <a:endParaRPr lang="en-US"/>
          </a:p>
        </p:txBody>
      </p:sp>
    </p:spTree>
    <p:extLst>
      <p:ext uri="{BB962C8B-B14F-4D97-AF65-F5344CB8AC3E}">
        <p14:creationId xmlns:p14="http://schemas.microsoft.com/office/powerpoint/2010/main" val="1239477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644ED75C-4A45-4E19-8866-C3251C5E7B77}"/>
              </a:ext>
            </a:extLst>
          </p:cNvPr>
          <p:cNvPicPr>
            <a:picLocks noChangeAspect="1"/>
          </p:cNvPicPr>
          <p:nvPr userDrawn="1"/>
        </p:nvPicPr>
        <p:blipFill>
          <a:blip r:embed="rId2">
            <a:alphaModFix amt="35000"/>
            <a:extLst>
              <a:ext uri="{28A0092B-C50C-407E-A947-70E740481C1C}">
                <a14:useLocalDpi xmlns:a14="http://schemas.microsoft.com/office/drawing/2010/main" val="0"/>
              </a:ext>
            </a:extLst>
          </a:blip>
          <a:stretch>
            <a:fillRect/>
          </a:stretch>
        </p:blipFill>
        <p:spPr>
          <a:xfrm>
            <a:off x="0" y="-698500"/>
            <a:ext cx="12192000" cy="7708900"/>
          </a:xfrm>
          <a:prstGeom prst="rect">
            <a:avLst/>
          </a:prstGeom>
        </p:spPr>
      </p:pic>
      <p:sp>
        <p:nvSpPr>
          <p:cNvPr id="2" name="Title 1">
            <a:extLst>
              <a:ext uri="{FF2B5EF4-FFF2-40B4-BE49-F238E27FC236}">
                <a16:creationId xmlns:a16="http://schemas.microsoft.com/office/drawing/2014/main" id="{018CE028-C90A-4A9F-9BE4-92663FCD738E}"/>
              </a:ext>
            </a:extLst>
          </p:cNvPr>
          <p:cNvSpPr>
            <a:spLocks noGrp="1"/>
          </p:cNvSpPr>
          <p:nvPr>
            <p:ph type="ctrTitle"/>
          </p:nvPr>
        </p:nvSpPr>
        <p:spPr>
          <a:xfrm>
            <a:off x="1524000" y="1122363"/>
            <a:ext cx="9144000" cy="2387600"/>
          </a:xfrm>
          <a:effectLst>
            <a:innerShdw blurRad="63500" dist="50800" dir="13500000">
              <a:prstClr val="black">
                <a:alpha val="50000"/>
              </a:prstClr>
            </a:innerShdw>
          </a:effectLst>
        </p:spPr>
        <p:txBody>
          <a:bodyPr anchor="b">
            <a:normAutofit/>
          </a:bodyPr>
          <a:lstStyle>
            <a:lvl1pPr algn="ctr">
              <a:defRPr sz="6000" b="1" i="0" baseline="0">
                <a:solidFill>
                  <a:schemeClr val="accent1">
                    <a:lumMod val="50000"/>
                  </a:schemeClr>
                </a:solidFill>
                <a:effectLst>
                  <a:outerShdw blurRad="50800" dist="38100" dir="8100000" algn="tr" rotWithShape="0">
                    <a:prstClr val="black">
                      <a:alpha val="40000"/>
                    </a:prstClr>
                  </a:outerShdw>
                </a:effectLst>
              </a:defRPr>
            </a:lvl1pPr>
          </a:lstStyle>
          <a:p>
            <a:r>
              <a:rPr lang="en-US" dirty="0"/>
              <a:t>Click to edit Master title style</a:t>
            </a:r>
          </a:p>
        </p:txBody>
      </p:sp>
      <p:sp>
        <p:nvSpPr>
          <p:cNvPr id="3" name="Subtitle 2">
            <a:extLst>
              <a:ext uri="{FF2B5EF4-FFF2-40B4-BE49-F238E27FC236}">
                <a16:creationId xmlns:a16="http://schemas.microsoft.com/office/drawing/2014/main" id="{7F8A6EFB-4239-4847-8EF9-B813350813B5}"/>
              </a:ext>
            </a:extLst>
          </p:cNvPr>
          <p:cNvSpPr>
            <a:spLocks noGrp="1"/>
          </p:cNvSpPr>
          <p:nvPr>
            <p:ph type="subTitle" idx="1"/>
          </p:nvPr>
        </p:nvSpPr>
        <p:spPr>
          <a:xfrm>
            <a:off x="1524000" y="3602038"/>
            <a:ext cx="9144000" cy="1655762"/>
          </a:xfrm>
        </p:spPr>
        <p:txBody>
          <a:bodyPr>
            <a:normAutofit/>
          </a:bodyPr>
          <a:lstStyle>
            <a:lvl1pPr marL="0" indent="0" algn="ctr">
              <a:buNone/>
              <a:defRPr sz="4000" i="1" baseline="0">
                <a:solidFill>
                  <a:srgbClr val="FF00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3195665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CA3E2-3B83-4987-96C9-E555EA54F3E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70B58F-1294-4428-91E2-779F3B052C4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B8B642-4D2F-492A-8D01-3D3DFCD02CC5}"/>
              </a:ext>
            </a:extLst>
          </p:cNvPr>
          <p:cNvSpPr>
            <a:spLocks noGrp="1"/>
          </p:cNvSpPr>
          <p:nvPr>
            <p:ph type="dt" sz="half" idx="10"/>
          </p:nvPr>
        </p:nvSpPr>
        <p:spPr/>
        <p:txBody>
          <a:bodyPr/>
          <a:lstStyle/>
          <a:p>
            <a:fld id="{8AC1DC56-EEF1-44FB-97DB-5E11C2FE6B96}" type="datetime1">
              <a:rPr lang="en-US" smtClean="0"/>
              <a:t>5/20/2020</a:t>
            </a:fld>
            <a:endParaRPr lang="en-US"/>
          </a:p>
        </p:txBody>
      </p:sp>
      <p:sp>
        <p:nvSpPr>
          <p:cNvPr id="5" name="Footer Placeholder 4">
            <a:extLst>
              <a:ext uri="{FF2B5EF4-FFF2-40B4-BE49-F238E27FC236}">
                <a16:creationId xmlns:a16="http://schemas.microsoft.com/office/drawing/2014/main" id="{33BF4931-0EF6-4D30-B2FB-116752E73739}"/>
              </a:ext>
            </a:extLst>
          </p:cNvPr>
          <p:cNvSpPr>
            <a:spLocks noGrp="1"/>
          </p:cNvSpPr>
          <p:nvPr>
            <p:ph type="ftr" sz="quarter" idx="11"/>
          </p:nvPr>
        </p:nvSpPr>
        <p:spPr/>
        <p:txBody>
          <a:bodyPr/>
          <a:lstStyle/>
          <a:p>
            <a:r>
              <a:rPr lang="en-US"/>
              <a:t>Compensation Service Quality Assurance</a:t>
            </a:r>
          </a:p>
        </p:txBody>
      </p:sp>
      <p:sp>
        <p:nvSpPr>
          <p:cNvPr id="6" name="Slide Number Placeholder 5">
            <a:extLst>
              <a:ext uri="{FF2B5EF4-FFF2-40B4-BE49-F238E27FC236}">
                <a16:creationId xmlns:a16="http://schemas.microsoft.com/office/drawing/2014/main" id="{24230E0E-071D-46B0-8458-6377AFF5F9F7}"/>
              </a:ext>
            </a:extLst>
          </p:cNvPr>
          <p:cNvSpPr>
            <a:spLocks noGrp="1"/>
          </p:cNvSpPr>
          <p:nvPr>
            <p:ph type="sldNum" sz="quarter" idx="12"/>
          </p:nvPr>
        </p:nvSpPr>
        <p:spPr/>
        <p:txBody>
          <a:bodyPr/>
          <a:lstStyle/>
          <a:p>
            <a:fld id="{AF430988-647E-4517-B70E-776822506EBB}" type="slidenum">
              <a:rPr lang="en-US" smtClean="0"/>
              <a:t>‹#›</a:t>
            </a:fld>
            <a:endParaRPr lang="en-US"/>
          </a:p>
        </p:txBody>
      </p:sp>
    </p:spTree>
    <p:extLst>
      <p:ext uri="{BB962C8B-B14F-4D97-AF65-F5344CB8AC3E}">
        <p14:creationId xmlns:p14="http://schemas.microsoft.com/office/powerpoint/2010/main" val="1217484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85FFBA-9D22-4DF1-8DD1-D973B858BD9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1CED8E3-C629-46AF-AD42-8ACA697DC0F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0DF024-275C-40D2-82EF-95870F0DA316}"/>
              </a:ext>
            </a:extLst>
          </p:cNvPr>
          <p:cNvSpPr>
            <a:spLocks noGrp="1"/>
          </p:cNvSpPr>
          <p:nvPr>
            <p:ph type="dt" sz="half" idx="10"/>
          </p:nvPr>
        </p:nvSpPr>
        <p:spPr/>
        <p:txBody>
          <a:bodyPr/>
          <a:lstStyle/>
          <a:p>
            <a:fld id="{F64AADE9-DBDD-4D61-B11C-F08EFA448D24}" type="datetime1">
              <a:rPr lang="en-US" smtClean="0"/>
              <a:t>5/20/2020</a:t>
            </a:fld>
            <a:endParaRPr lang="en-US"/>
          </a:p>
        </p:txBody>
      </p:sp>
      <p:sp>
        <p:nvSpPr>
          <p:cNvPr id="5" name="Footer Placeholder 4">
            <a:extLst>
              <a:ext uri="{FF2B5EF4-FFF2-40B4-BE49-F238E27FC236}">
                <a16:creationId xmlns:a16="http://schemas.microsoft.com/office/drawing/2014/main" id="{67CFA55F-D58B-4088-B127-C7F7CD9244D9}"/>
              </a:ext>
            </a:extLst>
          </p:cNvPr>
          <p:cNvSpPr>
            <a:spLocks noGrp="1"/>
          </p:cNvSpPr>
          <p:nvPr>
            <p:ph type="ftr" sz="quarter" idx="11"/>
          </p:nvPr>
        </p:nvSpPr>
        <p:spPr/>
        <p:txBody>
          <a:bodyPr/>
          <a:lstStyle/>
          <a:p>
            <a:r>
              <a:rPr lang="en-US"/>
              <a:t>Compensation Service Quality Assurance</a:t>
            </a:r>
          </a:p>
        </p:txBody>
      </p:sp>
      <p:sp>
        <p:nvSpPr>
          <p:cNvPr id="6" name="Slide Number Placeholder 5">
            <a:extLst>
              <a:ext uri="{FF2B5EF4-FFF2-40B4-BE49-F238E27FC236}">
                <a16:creationId xmlns:a16="http://schemas.microsoft.com/office/drawing/2014/main" id="{DA232EBC-E807-4873-8298-0353A738F0C9}"/>
              </a:ext>
            </a:extLst>
          </p:cNvPr>
          <p:cNvSpPr>
            <a:spLocks noGrp="1"/>
          </p:cNvSpPr>
          <p:nvPr>
            <p:ph type="sldNum" sz="quarter" idx="12"/>
          </p:nvPr>
        </p:nvSpPr>
        <p:spPr/>
        <p:txBody>
          <a:bodyPr/>
          <a:lstStyle/>
          <a:p>
            <a:fld id="{AF430988-647E-4517-B70E-776822506EBB}" type="slidenum">
              <a:rPr lang="en-US" smtClean="0"/>
              <a:t>‹#›</a:t>
            </a:fld>
            <a:endParaRPr lang="en-US"/>
          </a:p>
        </p:txBody>
      </p:sp>
    </p:spTree>
    <p:extLst>
      <p:ext uri="{BB962C8B-B14F-4D97-AF65-F5344CB8AC3E}">
        <p14:creationId xmlns:p14="http://schemas.microsoft.com/office/powerpoint/2010/main" val="1515534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BF4C4-AD6F-44B0-8AF0-75E50D80E412}"/>
              </a:ext>
            </a:extLst>
          </p:cNvPr>
          <p:cNvSpPr>
            <a:spLocks noGrp="1"/>
          </p:cNvSpPr>
          <p:nvPr>
            <p:ph type="title"/>
          </p:nvPr>
        </p:nvSpPr>
        <p:spPr>
          <a:xfrm>
            <a:off x="2106386" y="365125"/>
            <a:ext cx="9247414" cy="1325563"/>
          </a:xfrm>
          <a:prstGeom prst="roundRect">
            <a:avLst/>
          </a:prstGeom>
          <a:effectLst>
            <a:glow rad="228600">
              <a:schemeClr val="accent1">
                <a:satMod val="175000"/>
                <a:alpha val="40000"/>
              </a:schemeClr>
            </a:glow>
          </a:effectLst>
        </p:spPr>
        <p:style>
          <a:lnRef idx="0">
            <a:scrgbClr r="0" g="0" b="0"/>
          </a:lnRef>
          <a:fillRef idx="1001">
            <a:schemeClr val="lt2"/>
          </a:fillRef>
          <a:effectRef idx="0">
            <a:scrgbClr r="0" g="0" b="0"/>
          </a:effectRef>
          <a:fontRef idx="major"/>
        </p:style>
        <p:txBody>
          <a:bodyPr/>
          <a:lstStyle>
            <a:lvl1pPr algn="ctr">
              <a:defRPr b="1">
                <a:solidFill>
                  <a:schemeClr val="accent1">
                    <a:lumMod val="50000"/>
                  </a:schemeClr>
                </a:solidFill>
                <a:effectLst>
                  <a:outerShdw blurRad="38100" dist="38100" dir="2700000" algn="tl">
                    <a:srgbClr val="000000">
                      <a:alpha val="43137"/>
                    </a:srgbClr>
                  </a:outerShdw>
                </a:effectLst>
              </a:defRPr>
            </a:lvl1pPr>
          </a:lstStyle>
          <a:p>
            <a:r>
              <a:rPr lang="en-US" dirty="0"/>
              <a:t>Click to edit Master title style</a:t>
            </a:r>
          </a:p>
        </p:txBody>
      </p:sp>
      <p:sp>
        <p:nvSpPr>
          <p:cNvPr id="3" name="Content Placeholder 2">
            <a:extLst>
              <a:ext uri="{FF2B5EF4-FFF2-40B4-BE49-F238E27FC236}">
                <a16:creationId xmlns:a16="http://schemas.microsoft.com/office/drawing/2014/main" id="{1671C417-508C-47A3-A3B8-9FAEB7996652}"/>
              </a:ext>
            </a:extLst>
          </p:cNvPr>
          <p:cNvSpPr>
            <a:spLocks noGrp="1"/>
          </p:cNvSpPr>
          <p:nvPr>
            <p:ph idx="1"/>
          </p:nvPr>
        </p:nvSpPr>
        <p:spPr/>
        <p:txBody>
          <a:bodyPr/>
          <a:lstStyle>
            <a:lvl1pPr marL="228600" indent="-228600">
              <a:buFont typeface="Wingdings" panose="05000000000000000000" pitchFamily="2" charset="2"/>
              <a:buChar char="§"/>
              <a:defRPr>
                <a:solidFill>
                  <a:schemeClr val="accent1">
                    <a:lumMod val="50000"/>
                  </a:schemeClr>
                </a:solidFill>
              </a:defRPr>
            </a:lvl1pPr>
            <a:lvl2pPr marL="685800" indent="-228600">
              <a:buFont typeface="Wingdings" panose="05000000000000000000" pitchFamily="2" charset="2"/>
              <a:buChar char="Ø"/>
              <a:defRPr>
                <a:solidFill>
                  <a:schemeClr val="accent1">
                    <a:lumMod val="50000"/>
                  </a:schemeClr>
                </a:solidFill>
              </a:defRPr>
            </a:lvl2pPr>
            <a:lvl3pPr>
              <a:defRPr>
                <a:solidFill>
                  <a:schemeClr val="accent1">
                    <a:lumMod val="50000"/>
                  </a:schemeClr>
                </a:solidFill>
              </a:defRPr>
            </a:lvl3pPr>
            <a:lvl4pPr>
              <a:defRPr>
                <a:solidFill>
                  <a:schemeClr val="accent1">
                    <a:lumMod val="50000"/>
                  </a:schemeClr>
                </a:solidFill>
              </a:defRPr>
            </a:lvl4pPr>
            <a:lvl5pPr>
              <a:defRPr>
                <a:solidFill>
                  <a:schemeClr val="accent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59F060E-A108-46A3-BBEE-78A18C66BC98}"/>
              </a:ext>
            </a:extLst>
          </p:cNvPr>
          <p:cNvSpPr>
            <a:spLocks noGrp="1"/>
          </p:cNvSpPr>
          <p:nvPr>
            <p:ph type="dt" sz="half" idx="10"/>
          </p:nvPr>
        </p:nvSpPr>
        <p:spPr>
          <a:solidFill>
            <a:schemeClr val="tx2">
              <a:lumMod val="40000"/>
              <a:lumOff val="60000"/>
            </a:schemeClr>
          </a:solidFill>
        </p:spPr>
        <p:txBody>
          <a:bodyPr/>
          <a:lstStyle>
            <a:lvl1pPr>
              <a:defRPr>
                <a:solidFill>
                  <a:schemeClr val="tx1"/>
                </a:solidFill>
              </a:defRPr>
            </a:lvl1pPr>
          </a:lstStyle>
          <a:p>
            <a:fld id="{FAE1C994-E79D-4176-BD67-0AD220559936}" type="datetime1">
              <a:rPr lang="en-US" smtClean="0"/>
              <a:t>5/20/2020</a:t>
            </a:fld>
            <a:endParaRPr lang="en-US" dirty="0"/>
          </a:p>
        </p:txBody>
      </p:sp>
      <p:sp>
        <p:nvSpPr>
          <p:cNvPr id="5" name="Footer Placeholder 4">
            <a:extLst>
              <a:ext uri="{FF2B5EF4-FFF2-40B4-BE49-F238E27FC236}">
                <a16:creationId xmlns:a16="http://schemas.microsoft.com/office/drawing/2014/main" id="{30178C0B-30AB-4C71-A383-26A52C065C1F}"/>
              </a:ext>
            </a:extLst>
          </p:cNvPr>
          <p:cNvSpPr>
            <a:spLocks noGrp="1"/>
          </p:cNvSpPr>
          <p:nvPr>
            <p:ph type="ftr" sz="quarter" idx="11"/>
          </p:nvPr>
        </p:nvSpPr>
        <p:spPr>
          <a:solidFill>
            <a:schemeClr val="tx2">
              <a:lumMod val="40000"/>
              <a:lumOff val="60000"/>
            </a:schemeClr>
          </a:solidFill>
        </p:spPr>
        <p:txBody>
          <a:bodyPr/>
          <a:lstStyle>
            <a:lvl1pPr>
              <a:defRPr>
                <a:solidFill>
                  <a:schemeClr val="tx1"/>
                </a:solidFill>
              </a:defRPr>
            </a:lvl1pPr>
          </a:lstStyle>
          <a:p>
            <a:r>
              <a:rPr lang="en-US" dirty="0"/>
              <a:t>Compensation Service Quality Assurance</a:t>
            </a:r>
          </a:p>
        </p:txBody>
      </p:sp>
      <p:sp>
        <p:nvSpPr>
          <p:cNvPr id="6" name="Slide Number Placeholder 5">
            <a:extLst>
              <a:ext uri="{FF2B5EF4-FFF2-40B4-BE49-F238E27FC236}">
                <a16:creationId xmlns:a16="http://schemas.microsoft.com/office/drawing/2014/main" id="{A301F421-7E69-493A-90C6-D72BA65AF6DC}"/>
              </a:ext>
            </a:extLst>
          </p:cNvPr>
          <p:cNvSpPr>
            <a:spLocks noGrp="1"/>
          </p:cNvSpPr>
          <p:nvPr>
            <p:ph type="sldNum" sz="quarter" idx="12"/>
          </p:nvPr>
        </p:nvSpPr>
        <p:spPr>
          <a:solidFill>
            <a:schemeClr val="tx2">
              <a:lumMod val="40000"/>
              <a:lumOff val="60000"/>
            </a:schemeClr>
          </a:solidFill>
        </p:spPr>
        <p:txBody>
          <a:bodyPr/>
          <a:lstStyle>
            <a:lvl1pPr>
              <a:defRPr b="1">
                <a:solidFill>
                  <a:schemeClr val="tx1"/>
                </a:solidFill>
              </a:defRPr>
            </a:lvl1pPr>
          </a:lstStyle>
          <a:p>
            <a:fld id="{AF430988-647E-4517-B70E-776822506EBB}" type="slidenum">
              <a:rPr lang="en-US" smtClean="0"/>
              <a:pPr/>
              <a:t>‹#›</a:t>
            </a:fld>
            <a:endParaRPr lang="en-US" dirty="0"/>
          </a:p>
        </p:txBody>
      </p:sp>
      <p:pic>
        <p:nvPicPr>
          <p:cNvPr id="8" name="Picture 7">
            <a:extLst>
              <a:ext uri="{FF2B5EF4-FFF2-40B4-BE49-F238E27FC236}">
                <a16:creationId xmlns:a16="http://schemas.microsoft.com/office/drawing/2014/main" id="{C3231B6D-8E34-4768-8F16-BFFA28CD1E3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1600" y="73025"/>
            <a:ext cx="1752600" cy="1752600"/>
          </a:xfrm>
          <a:prstGeom prst="rect">
            <a:avLst/>
          </a:prstGeom>
        </p:spPr>
      </p:pic>
    </p:spTree>
    <p:extLst>
      <p:ext uri="{BB962C8B-B14F-4D97-AF65-F5344CB8AC3E}">
        <p14:creationId xmlns:p14="http://schemas.microsoft.com/office/powerpoint/2010/main" val="420110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DB526-88E3-459B-BD74-338FE654E6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62238C9-FBB6-4FBF-9912-72B7D6EE66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0E1C586-CA39-4CEB-AE60-01FCDA634878}"/>
              </a:ext>
            </a:extLst>
          </p:cNvPr>
          <p:cNvSpPr>
            <a:spLocks noGrp="1"/>
          </p:cNvSpPr>
          <p:nvPr>
            <p:ph type="dt" sz="half" idx="10"/>
          </p:nvPr>
        </p:nvSpPr>
        <p:spPr/>
        <p:txBody>
          <a:bodyPr/>
          <a:lstStyle/>
          <a:p>
            <a:fld id="{7FFC9D7F-6B1A-4336-AD90-71BDA867E665}" type="datetime1">
              <a:rPr lang="en-US" smtClean="0"/>
              <a:t>5/20/2020</a:t>
            </a:fld>
            <a:endParaRPr lang="en-US"/>
          </a:p>
        </p:txBody>
      </p:sp>
      <p:sp>
        <p:nvSpPr>
          <p:cNvPr id="5" name="Footer Placeholder 4">
            <a:extLst>
              <a:ext uri="{FF2B5EF4-FFF2-40B4-BE49-F238E27FC236}">
                <a16:creationId xmlns:a16="http://schemas.microsoft.com/office/drawing/2014/main" id="{D0CE4330-71B4-4B72-80A9-00DD73C867E6}"/>
              </a:ext>
            </a:extLst>
          </p:cNvPr>
          <p:cNvSpPr>
            <a:spLocks noGrp="1"/>
          </p:cNvSpPr>
          <p:nvPr>
            <p:ph type="ftr" sz="quarter" idx="11"/>
          </p:nvPr>
        </p:nvSpPr>
        <p:spPr/>
        <p:txBody>
          <a:bodyPr/>
          <a:lstStyle/>
          <a:p>
            <a:r>
              <a:rPr lang="en-US"/>
              <a:t>Compensation Service Quality Assurance</a:t>
            </a:r>
          </a:p>
        </p:txBody>
      </p:sp>
      <p:sp>
        <p:nvSpPr>
          <p:cNvPr id="6" name="Slide Number Placeholder 5">
            <a:extLst>
              <a:ext uri="{FF2B5EF4-FFF2-40B4-BE49-F238E27FC236}">
                <a16:creationId xmlns:a16="http://schemas.microsoft.com/office/drawing/2014/main" id="{5317B6D4-5F21-49B3-A28D-865284685226}"/>
              </a:ext>
            </a:extLst>
          </p:cNvPr>
          <p:cNvSpPr>
            <a:spLocks noGrp="1"/>
          </p:cNvSpPr>
          <p:nvPr>
            <p:ph type="sldNum" sz="quarter" idx="12"/>
          </p:nvPr>
        </p:nvSpPr>
        <p:spPr/>
        <p:txBody>
          <a:bodyPr/>
          <a:lstStyle/>
          <a:p>
            <a:fld id="{AF430988-647E-4517-B70E-776822506EBB}" type="slidenum">
              <a:rPr lang="en-US" smtClean="0"/>
              <a:t>‹#›</a:t>
            </a:fld>
            <a:endParaRPr lang="en-US"/>
          </a:p>
        </p:txBody>
      </p:sp>
    </p:spTree>
    <p:extLst>
      <p:ext uri="{BB962C8B-B14F-4D97-AF65-F5344CB8AC3E}">
        <p14:creationId xmlns:p14="http://schemas.microsoft.com/office/powerpoint/2010/main" val="3933818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4ABA2-ED38-4D16-A4B0-734E1D4622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ED2215-2493-470B-BE19-BF21433648D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512D86-7CD5-4B9B-A7AB-A65FE39B489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9ADBAB-03D9-4927-A177-29941912386A}"/>
              </a:ext>
            </a:extLst>
          </p:cNvPr>
          <p:cNvSpPr>
            <a:spLocks noGrp="1"/>
          </p:cNvSpPr>
          <p:nvPr>
            <p:ph type="dt" sz="half" idx="10"/>
          </p:nvPr>
        </p:nvSpPr>
        <p:spPr/>
        <p:txBody>
          <a:bodyPr/>
          <a:lstStyle/>
          <a:p>
            <a:fld id="{52E0F8A9-C308-4CA2-A67B-287E71669120}" type="datetime1">
              <a:rPr lang="en-US" smtClean="0"/>
              <a:t>5/20/2020</a:t>
            </a:fld>
            <a:endParaRPr lang="en-US"/>
          </a:p>
        </p:txBody>
      </p:sp>
      <p:sp>
        <p:nvSpPr>
          <p:cNvPr id="6" name="Footer Placeholder 5">
            <a:extLst>
              <a:ext uri="{FF2B5EF4-FFF2-40B4-BE49-F238E27FC236}">
                <a16:creationId xmlns:a16="http://schemas.microsoft.com/office/drawing/2014/main" id="{D5975553-4C0F-4E81-9CAC-2309C0CF0A79}"/>
              </a:ext>
            </a:extLst>
          </p:cNvPr>
          <p:cNvSpPr>
            <a:spLocks noGrp="1"/>
          </p:cNvSpPr>
          <p:nvPr>
            <p:ph type="ftr" sz="quarter" idx="11"/>
          </p:nvPr>
        </p:nvSpPr>
        <p:spPr/>
        <p:txBody>
          <a:bodyPr/>
          <a:lstStyle/>
          <a:p>
            <a:r>
              <a:rPr lang="en-US"/>
              <a:t>Compensation Service Quality Assurance</a:t>
            </a:r>
          </a:p>
        </p:txBody>
      </p:sp>
      <p:sp>
        <p:nvSpPr>
          <p:cNvPr id="7" name="Slide Number Placeholder 6">
            <a:extLst>
              <a:ext uri="{FF2B5EF4-FFF2-40B4-BE49-F238E27FC236}">
                <a16:creationId xmlns:a16="http://schemas.microsoft.com/office/drawing/2014/main" id="{B0B770C7-DE92-4C5B-8D69-7E5D00B07F4B}"/>
              </a:ext>
            </a:extLst>
          </p:cNvPr>
          <p:cNvSpPr>
            <a:spLocks noGrp="1"/>
          </p:cNvSpPr>
          <p:nvPr>
            <p:ph type="sldNum" sz="quarter" idx="12"/>
          </p:nvPr>
        </p:nvSpPr>
        <p:spPr/>
        <p:txBody>
          <a:bodyPr/>
          <a:lstStyle/>
          <a:p>
            <a:fld id="{AF430988-647E-4517-B70E-776822506EBB}" type="slidenum">
              <a:rPr lang="en-US" smtClean="0"/>
              <a:t>‹#›</a:t>
            </a:fld>
            <a:endParaRPr lang="en-US"/>
          </a:p>
        </p:txBody>
      </p:sp>
    </p:spTree>
    <p:extLst>
      <p:ext uri="{BB962C8B-B14F-4D97-AF65-F5344CB8AC3E}">
        <p14:creationId xmlns:p14="http://schemas.microsoft.com/office/powerpoint/2010/main" val="3988066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29A74-5181-4008-B362-CFF1AD8985A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8F21025-CC80-49EE-A0A1-28CCD7BF9C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7F95AB-61CA-4FB3-B2BF-31D3CE8571D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D640BF-2F06-4D94-AAC3-199AC01CEF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409FFE-A0E6-491C-B553-88C71F9902F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F2B8D6-4380-49DC-A9A1-8AD26FF74DA7}"/>
              </a:ext>
            </a:extLst>
          </p:cNvPr>
          <p:cNvSpPr>
            <a:spLocks noGrp="1"/>
          </p:cNvSpPr>
          <p:nvPr>
            <p:ph type="dt" sz="half" idx="10"/>
          </p:nvPr>
        </p:nvSpPr>
        <p:spPr/>
        <p:txBody>
          <a:bodyPr/>
          <a:lstStyle/>
          <a:p>
            <a:fld id="{C89C2DF8-D93F-4243-9856-BCADFB93BC44}" type="datetime1">
              <a:rPr lang="en-US" smtClean="0"/>
              <a:t>5/20/2020</a:t>
            </a:fld>
            <a:endParaRPr lang="en-US"/>
          </a:p>
        </p:txBody>
      </p:sp>
      <p:sp>
        <p:nvSpPr>
          <p:cNvPr id="8" name="Footer Placeholder 7">
            <a:extLst>
              <a:ext uri="{FF2B5EF4-FFF2-40B4-BE49-F238E27FC236}">
                <a16:creationId xmlns:a16="http://schemas.microsoft.com/office/drawing/2014/main" id="{D5FFD472-F756-4247-8E5C-482D812CE0FE}"/>
              </a:ext>
            </a:extLst>
          </p:cNvPr>
          <p:cNvSpPr>
            <a:spLocks noGrp="1"/>
          </p:cNvSpPr>
          <p:nvPr>
            <p:ph type="ftr" sz="quarter" idx="11"/>
          </p:nvPr>
        </p:nvSpPr>
        <p:spPr/>
        <p:txBody>
          <a:bodyPr/>
          <a:lstStyle/>
          <a:p>
            <a:r>
              <a:rPr lang="en-US"/>
              <a:t>Compensation Service Quality Assurance</a:t>
            </a:r>
          </a:p>
        </p:txBody>
      </p:sp>
      <p:sp>
        <p:nvSpPr>
          <p:cNvPr id="9" name="Slide Number Placeholder 8">
            <a:extLst>
              <a:ext uri="{FF2B5EF4-FFF2-40B4-BE49-F238E27FC236}">
                <a16:creationId xmlns:a16="http://schemas.microsoft.com/office/drawing/2014/main" id="{527376FD-C720-4EB5-9E57-88BE645CED6B}"/>
              </a:ext>
            </a:extLst>
          </p:cNvPr>
          <p:cNvSpPr>
            <a:spLocks noGrp="1"/>
          </p:cNvSpPr>
          <p:nvPr>
            <p:ph type="sldNum" sz="quarter" idx="12"/>
          </p:nvPr>
        </p:nvSpPr>
        <p:spPr/>
        <p:txBody>
          <a:bodyPr/>
          <a:lstStyle/>
          <a:p>
            <a:fld id="{AF430988-647E-4517-B70E-776822506EBB}" type="slidenum">
              <a:rPr lang="en-US" smtClean="0"/>
              <a:t>‹#›</a:t>
            </a:fld>
            <a:endParaRPr lang="en-US"/>
          </a:p>
        </p:txBody>
      </p:sp>
    </p:spTree>
    <p:extLst>
      <p:ext uri="{BB962C8B-B14F-4D97-AF65-F5344CB8AC3E}">
        <p14:creationId xmlns:p14="http://schemas.microsoft.com/office/powerpoint/2010/main" val="4008383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7C629-CFE0-414F-B760-D44E17864AA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559E5A8-A207-4359-A85A-9F53A86EB06B}"/>
              </a:ext>
            </a:extLst>
          </p:cNvPr>
          <p:cNvSpPr>
            <a:spLocks noGrp="1"/>
          </p:cNvSpPr>
          <p:nvPr>
            <p:ph type="dt" sz="half" idx="10"/>
          </p:nvPr>
        </p:nvSpPr>
        <p:spPr/>
        <p:txBody>
          <a:bodyPr/>
          <a:lstStyle/>
          <a:p>
            <a:fld id="{E87FB2DC-A962-4885-A20A-C93996D7E5D8}" type="datetime1">
              <a:rPr lang="en-US" smtClean="0"/>
              <a:t>5/20/2020</a:t>
            </a:fld>
            <a:endParaRPr lang="en-US"/>
          </a:p>
        </p:txBody>
      </p:sp>
      <p:sp>
        <p:nvSpPr>
          <p:cNvPr id="4" name="Footer Placeholder 3">
            <a:extLst>
              <a:ext uri="{FF2B5EF4-FFF2-40B4-BE49-F238E27FC236}">
                <a16:creationId xmlns:a16="http://schemas.microsoft.com/office/drawing/2014/main" id="{1FD5808F-5CD5-493D-B0D8-F8E4E7BE0426}"/>
              </a:ext>
            </a:extLst>
          </p:cNvPr>
          <p:cNvSpPr>
            <a:spLocks noGrp="1"/>
          </p:cNvSpPr>
          <p:nvPr>
            <p:ph type="ftr" sz="quarter" idx="11"/>
          </p:nvPr>
        </p:nvSpPr>
        <p:spPr/>
        <p:txBody>
          <a:bodyPr/>
          <a:lstStyle/>
          <a:p>
            <a:r>
              <a:rPr lang="en-US"/>
              <a:t>Compensation Service Quality Assurance</a:t>
            </a:r>
          </a:p>
        </p:txBody>
      </p:sp>
      <p:sp>
        <p:nvSpPr>
          <p:cNvPr id="5" name="Slide Number Placeholder 4">
            <a:extLst>
              <a:ext uri="{FF2B5EF4-FFF2-40B4-BE49-F238E27FC236}">
                <a16:creationId xmlns:a16="http://schemas.microsoft.com/office/drawing/2014/main" id="{41B4A56E-EFA3-4323-9B7B-054C8DC0C36B}"/>
              </a:ext>
            </a:extLst>
          </p:cNvPr>
          <p:cNvSpPr>
            <a:spLocks noGrp="1"/>
          </p:cNvSpPr>
          <p:nvPr>
            <p:ph type="sldNum" sz="quarter" idx="12"/>
          </p:nvPr>
        </p:nvSpPr>
        <p:spPr/>
        <p:txBody>
          <a:bodyPr/>
          <a:lstStyle/>
          <a:p>
            <a:fld id="{AF430988-647E-4517-B70E-776822506EBB}" type="slidenum">
              <a:rPr lang="en-US" smtClean="0"/>
              <a:t>‹#›</a:t>
            </a:fld>
            <a:endParaRPr lang="en-US"/>
          </a:p>
        </p:txBody>
      </p:sp>
    </p:spTree>
    <p:extLst>
      <p:ext uri="{BB962C8B-B14F-4D97-AF65-F5344CB8AC3E}">
        <p14:creationId xmlns:p14="http://schemas.microsoft.com/office/powerpoint/2010/main" val="1920779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BC40F1-5D94-4DCE-9CC2-1400D859914F}"/>
              </a:ext>
            </a:extLst>
          </p:cNvPr>
          <p:cNvSpPr>
            <a:spLocks noGrp="1"/>
          </p:cNvSpPr>
          <p:nvPr>
            <p:ph type="dt" sz="half" idx="10"/>
          </p:nvPr>
        </p:nvSpPr>
        <p:spPr/>
        <p:txBody>
          <a:bodyPr/>
          <a:lstStyle/>
          <a:p>
            <a:fld id="{07C35F2F-420A-41F4-8F15-C63DF1682BE9}" type="datetime1">
              <a:rPr lang="en-US" smtClean="0"/>
              <a:t>5/20/2020</a:t>
            </a:fld>
            <a:endParaRPr lang="en-US"/>
          </a:p>
        </p:txBody>
      </p:sp>
      <p:sp>
        <p:nvSpPr>
          <p:cNvPr id="3" name="Footer Placeholder 2">
            <a:extLst>
              <a:ext uri="{FF2B5EF4-FFF2-40B4-BE49-F238E27FC236}">
                <a16:creationId xmlns:a16="http://schemas.microsoft.com/office/drawing/2014/main" id="{416FC1D5-403C-4358-9EEE-68D69088E230}"/>
              </a:ext>
            </a:extLst>
          </p:cNvPr>
          <p:cNvSpPr>
            <a:spLocks noGrp="1"/>
          </p:cNvSpPr>
          <p:nvPr>
            <p:ph type="ftr" sz="quarter" idx="11"/>
          </p:nvPr>
        </p:nvSpPr>
        <p:spPr/>
        <p:txBody>
          <a:bodyPr/>
          <a:lstStyle/>
          <a:p>
            <a:r>
              <a:rPr lang="en-US"/>
              <a:t>Compensation Service Quality Assurance</a:t>
            </a:r>
          </a:p>
        </p:txBody>
      </p:sp>
      <p:sp>
        <p:nvSpPr>
          <p:cNvPr id="4" name="Slide Number Placeholder 3">
            <a:extLst>
              <a:ext uri="{FF2B5EF4-FFF2-40B4-BE49-F238E27FC236}">
                <a16:creationId xmlns:a16="http://schemas.microsoft.com/office/drawing/2014/main" id="{7BBF2CA5-0FEA-4C83-ADD8-F842A4ED8D49}"/>
              </a:ext>
            </a:extLst>
          </p:cNvPr>
          <p:cNvSpPr>
            <a:spLocks noGrp="1"/>
          </p:cNvSpPr>
          <p:nvPr>
            <p:ph type="sldNum" sz="quarter" idx="12"/>
          </p:nvPr>
        </p:nvSpPr>
        <p:spPr/>
        <p:txBody>
          <a:bodyPr/>
          <a:lstStyle/>
          <a:p>
            <a:fld id="{AF430988-647E-4517-B70E-776822506EBB}" type="slidenum">
              <a:rPr lang="en-US" smtClean="0"/>
              <a:t>‹#›</a:t>
            </a:fld>
            <a:endParaRPr lang="en-US"/>
          </a:p>
        </p:txBody>
      </p:sp>
    </p:spTree>
    <p:extLst>
      <p:ext uri="{BB962C8B-B14F-4D97-AF65-F5344CB8AC3E}">
        <p14:creationId xmlns:p14="http://schemas.microsoft.com/office/powerpoint/2010/main" val="3003311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83FD6-896F-4F8B-A3BE-A55CBADD33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232FCA9-A905-4DC3-A9CB-ECA0CFEF82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FC88351-F77F-472D-9854-DB80FE0580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7A81EE-ACF5-43D7-A687-89795761C80C}"/>
              </a:ext>
            </a:extLst>
          </p:cNvPr>
          <p:cNvSpPr>
            <a:spLocks noGrp="1"/>
          </p:cNvSpPr>
          <p:nvPr>
            <p:ph type="dt" sz="half" idx="10"/>
          </p:nvPr>
        </p:nvSpPr>
        <p:spPr/>
        <p:txBody>
          <a:bodyPr/>
          <a:lstStyle/>
          <a:p>
            <a:fld id="{B269B840-4370-4192-BF98-26381198877D}" type="datetime1">
              <a:rPr lang="en-US" smtClean="0"/>
              <a:t>5/20/2020</a:t>
            </a:fld>
            <a:endParaRPr lang="en-US"/>
          </a:p>
        </p:txBody>
      </p:sp>
      <p:sp>
        <p:nvSpPr>
          <p:cNvPr id="6" name="Footer Placeholder 5">
            <a:extLst>
              <a:ext uri="{FF2B5EF4-FFF2-40B4-BE49-F238E27FC236}">
                <a16:creationId xmlns:a16="http://schemas.microsoft.com/office/drawing/2014/main" id="{28D28B29-864C-46F5-84C6-A1BC41BBBFE6}"/>
              </a:ext>
            </a:extLst>
          </p:cNvPr>
          <p:cNvSpPr>
            <a:spLocks noGrp="1"/>
          </p:cNvSpPr>
          <p:nvPr>
            <p:ph type="ftr" sz="quarter" idx="11"/>
          </p:nvPr>
        </p:nvSpPr>
        <p:spPr/>
        <p:txBody>
          <a:bodyPr/>
          <a:lstStyle/>
          <a:p>
            <a:r>
              <a:rPr lang="en-US"/>
              <a:t>Compensation Service Quality Assurance</a:t>
            </a:r>
          </a:p>
        </p:txBody>
      </p:sp>
      <p:sp>
        <p:nvSpPr>
          <p:cNvPr id="7" name="Slide Number Placeholder 6">
            <a:extLst>
              <a:ext uri="{FF2B5EF4-FFF2-40B4-BE49-F238E27FC236}">
                <a16:creationId xmlns:a16="http://schemas.microsoft.com/office/drawing/2014/main" id="{DB6D0F91-B9EF-4B4F-8BC7-674274A98F35}"/>
              </a:ext>
            </a:extLst>
          </p:cNvPr>
          <p:cNvSpPr>
            <a:spLocks noGrp="1"/>
          </p:cNvSpPr>
          <p:nvPr>
            <p:ph type="sldNum" sz="quarter" idx="12"/>
          </p:nvPr>
        </p:nvSpPr>
        <p:spPr/>
        <p:txBody>
          <a:bodyPr/>
          <a:lstStyle/>
          <a:p>
            <a:fld id="{AF430988-647E-4517-B70E-776822506EBB}" type="slidenum">
              <a:rPr lang="en-US" smtClean="0"/>
              <a:t>‹#›</a:t>
            </a:fld>
            <a:endParaRPr lang="en-US"/>
          </a:p>
        </p:txBody>
      </p:sp>
    </p:spTree>
    <p:extLst>
      <p:ext uri="{BB962C8B-B14F-4D97-AF65-F5344CB8AC3E}">
        <p14:creationId xmlns:p14="http://schemas.microsoft.com/office/powerpoint/2010/main" val="1645016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AEFFC-670C-4D05-B5B4-3D6CAB4843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CD157C0-1120-4288-A7A5-7C701066FE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11010E7-3A27-42A8-B354-68E042A76F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FF010C-DB6C-431F-9645-BBDEAE964150}"/>
              </a:ext>
            </a:extLst>
          </p:cNvPr>
          <p:cNvSpPr>
            <a:spLocks noGrp="1"/>
          </p:cNvSpPr>
          <p:nvPr>
            <p:ph type="dt" sz="half" idx="10"/>
          </p:nvPr>
        </p:nvSpPr>
        <p:spPr/>
        <p:txBody>
          <a:bodyPr/>
          <a:lstStyle/>
          <a:p>
            <a:fld id="{4E6E9D86-188D-4A56-82B6-BCFEE318D975}" type="datetime1">
              <a:rPr lang="en-US" smtClean="0"/>
              <a:t>5/20/2020</a:t>
            </a:fld>
            <a:endParaRPr lang="en-US"/>
          </a:p>
        </p:txBody>
      </p:sp>
      <p:sp>
        <p:nvSpPr>
          <p:cNvPr id="6" name="Footer Placeholder 5">
            <a:extLst>
              <a:ext uri="{FF2B5EF4-FFF2-40B4-BE49-F238E27FC236}">
                <a16:creationId xmlns:a16="http://schemas.microsoft.com/office/drawing/2014/main" id="{E21AE12C-8972-47E2-8A59-AA6FFD9CEA22}"/>
              </a:ext>
            </a:extLst>
          </p:cNvPr>
          <p:cNvSpPr>
            <a:spLocks noGrp="1"/>
          </p:cNvSpPr>
          <p:nvPr>
            <p:ph type="ftr" sz="quarter" idx="11"/>
          </p:nvPr>
        </p:nvSpPr>
        <p:spPr/>
        <p:txBody>
          <a:bodyPr/>
          <a:lstStyle/>
          <a:p>
            <a:r>
              <a:rPr lang="en-US"/>
              <a:t>Compensation Service Quality Assurance</a:t>
            </a:r>
          </a:p>
        </p:txBody>
      </p:sp>
      <p:sp>
        <p:nvSpPr>
          <p:cNvPr id="7" name="Slide Number Placeholder 6">
            <a:extLst>
              <a:ext uri="{FF2B5EF4-FFF2-40B4-BE49-F238E27FC236}">
                <a16:creationId xmlns:a16="http://schemas.microsoft.com/office/drawing/2014/main" id="{BEA3356F-51C2-4C5D-B384-772DADF416DD}"/>
              </a:ext>
            </a:extLst>
          </p:cNvPr>
          <p:cNvSpPr>
            <a:spLocks noGrp="1"/>
          </p:cNvSpPr>
          <p:nvPr>
            <p:ph type="sldNum" sz="quarter" idx="12"/>
          </p:nvPr>
        </p:nvSpPr>
        <p:spPr/>
        <p:txBody>
          <a:bodyPr/>
          <a:lstStyle/>
          <a:p>
            <a:fld id="{AF430988-647E-4517-B70E-776822506EBB}" type="slidenum">
              <a:rPr lang="en-US" smtClean="0"/>
              <a:t>‹#›</a:t>
            </a:fld>
            <a:endParaRPr lang="en-US"/>
          </a:p>
        </p:txBody>
      </p:sp>
    </p:spTree>
    <p:extLst>
      <p:ext uri="{BB962C8B-B14F-4D97-AF65-F5344CB8AC3E}">
        <p14:creationId xmlns:p14="http://schemas.microsoft.com/office/powerpoint/2010/main" val="3234060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0E2C37-2148-46CB-B2E3-EF1EA33A51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A794698-AA30-453C-95FB-1052785E2A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B34180-5BE8-44BB-AD68-AFC9E6800D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FB92DE-BE42-47E1-99B5-B083243F065D}" type="datetime1">
              <a:rPr lang="en-US" smtClean="0"/>
              <a:t>5/20/2020</a:t>
            </a:fld>
            <a:endParaRPr lang="en-US"/>
          </a:p>
        </p:txBody>
      </p:sp>
      <p:sp>
        <p:nvSpPr>
          <p:cNvPr id="5" name="Footer Placeholder 4">
            <a:extLst>
              <a:ext uri="{FF2B5EF4-FFF2-40B4-BE49-F238E27FC236}">
                <a16:creationId xmlns:a16="http://schemas.microsoft.com/office/drawing/2014/main" id="{260A9962-6EEF-4B2E-BEDF-E0E2D35385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Compensation Service Quality Assurance</a:t>
            </a:r>
          </a:p>
        </p:txBody>
      </p:sp>
      <p:sp>
        <p:nvSpPr>
          <p:cNvPr id="6" name="Slide Number Placeholder 5">
            <a:extLst>
              <a:ext uri="{FF2B5EF4-FFF2-40B4-BE49-F238E27FC236}">
                <a16:creationId xmlns:a16="http://schemas.microsoft.com/office/drawing/2014/main" id="{1D9EA4E5-BBB9-44A1-A329-A7313E1723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430988-647E-4517-B70E-776822506EBB}" type="slidenum">
              <a:rPr lang="en-US" smtClean="0"/>
              <a:t>‹#›</a:t>
            </a:fld>
            <a:endParaRPr lang="en-US"/>
          </a:p>
        </p:txBody>
      </p:sp>
    </p:spTree>
    <p:extLst>
      <p:ext uri="{BB962C8B-B14F-4D97-AF65-F5344CB8AC3E}">
        <p14:creationId xmlns:p14="http://schemas.microsoft.com/office/powerpoint/2010/main" val="6305207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vbaw.vba.va.gov/bl/21/corona.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vbaw.vba.va.gov/bl/21/PL%2020-02%20COVID-19%20.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vbaw.vba.va.gov/bl/21/corona.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vaww.vrm.km.va.gov/system/templates/selfservice/va_kanew/help/agent/locale/en-US/portal/554400000001034/content/554400000076269/M21-1-Part-III-Subpart-iv-Chapter-4-Section-N-Neurological-Conditions-and-Convulsive-Disorders#6https://vaww.vrm.km.va.gov/system/templates/selfservice/va_kanew/help/agent/locale/en-US/portal/554400000001034/content/554400000076269/M21-1-Part-III-Subpart-iv-Chapter-4-Section-N-Neurological-Conditions-and-Convulsive-Disorders"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vaww.vrm.km.va.gov/system/templates/selfservice/va_kanew/help/agent/locale/en-US/portal/554400000001034/content/554400000076269/M21-1-Part-III-Subpart-iv-Chapter-4-Section-N-Neurological-Conditions-and-Convulsive-Disorders#6https://vaww.vrm.km.va.gov/system/templates/selfservice/va_kanew/help/agent/locale/en-US/portal/554400000001034/content/554400000076269/M21-1-Part-III-Subpart-iv-Chapter-4-Section-N-Neurological-Conditions-and-Convulsive-Disorder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vba-media1.vbatraining.org/VBA_Learning_Catalog/Comp_Svc/Add_Ref/4415957_Add_Ref%289%29.pdf"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mailto:VCIP.VBACO@va.gov"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effectLst>
                  <a:outerShdw blurRad="38100" dist="38100" dir="2700000" algn="tl">
                    <a:srgbClr val="000000">
                      <a:alpha val="43137"/>
                    </a:srgbClr>
                  </a:outerShdw>
                </a:effectLst>
              </a:rPr>
              <a:t>FOR TMS TRAINING CREDIT</a:t>
            </a:r>
            <a:endParaRPr lang="en-US" dirty="0"/>
          </a:p>
        </p:txBody>
      </p:sp>
      <p:sp>
        <p:nvSpPr>
          <p:cNvPr id="3" name="Content Placeholder 2"/>
          <p:cNvSpPr>
            <a:spLocks noGrp="1"/>
          </p:cNvSpPr>
          <p:nvPr>
            <p:ph idx="1"/>
          </p:nvPr>
        </p:nvSpPr>
        <p:spPr>
          <a:xfrm>
            <a:off x="591791" y="1861367"/>
            <a:ext cx="11237743" cy="4494983"/>
          </a:xfrm>
        </p:spPr>
        <p:txBody>
          <a:bodyPr/>
          <a:lstStyle/>
          <a:p>
            <a:r>
              <a:rPr lang="en-US" sz="3200" dirty="0"/>
              <a:t>To obtain training credit in TMS, there is </a:t>
            </a:r>
            <a:r>
              <a:rPr lang="en-US" sz="3200" dirty="0">
                <a:solidFill>
                  <a:srgbClr val="FF0000"/>
                </a:solidFill>
                <a:effectLst>
                  <a:outerShdw blurRad="38100" dist="38100" dir="2700000" algn="tl">
                    <a:srgbClr val="000000">
                      <a:alpha val="43137"/>
                    </a:srgbClr>
                  </a:outerShdw>
                </a:effectLst>
              </a:rPr>
              <a:t>no need to review these slides at this time</a:t>
            </a:r>
            <a:r>
              <a:rPr lang="en-US" sz="3200" dirty="0"/>
              <a:t> – </a:t>
            </a:r>
            <a:r>
              <a:rPr lang="en-US" sz="3200" i="1" dirty="0"/>
              <a:t>immediately</a:t>
            </a:r>
            <a:r>
              <a:rPr lang="en-US" sz="3200" dirty="0"/>
              <a:t> close this box by using your mouse to select the </a:t>
            </a:r>
            <a:r>
              <a:rPr lang="en-US" sz="3200" i="1" dirty="0"/>
              <a:t>“X”</a:t>
            </a:r>
            <a:r>
              <a:rPr lang="en-US" sz="3200" dirty="0"/>
              <a:t> in the upper right-hand corner; select the </a:t>
            </a:r>
            <a:r>
              <a:rPr lang="en-US" sz="3200" i="1" dirty="0"/>
              <a:t>“Return to Content Structure” </a:t>
            </a:r>
            <a:r>
              <a:rPr lang="en-US" sz="3200" dirty="0"/>
              <a:t>button; and, select the next link </a:t>
            </a:r>
            <a:r>
              <a:rPr lang="en-US" sz="3200" i="1" dirty="0"/>
              <a:t>(Video) </a:t>
            </a:r>
            <a:r>
              <a:rPr lang="en-US" sz="3200" dirty="0"/>
              <a:t>to view the edited audio-video recording of the Quality Call along with the Call Bulletin</a:t>
            </a:r>
          </a:p>
          <a:p>
            <a:pPr marL="0" indent="0">
              <a:buNone/>
            </a:pPr>
            <a:endParaRPr lang="en-US" sz="1000" dirty="0"/>
          </a:p>
          <a:p>
            <a:pPr lvl="1"/>
            <a:r>
              <a:rPr lang="en-US" sz="2800" dirty="0"/>
              <a:t>These slides are included here only in case you want to use them later for training purposes or reference</a:t>
            </a:r>
          </a:p>
          <a:p>
            <a:pPr marL="457200" lvl="1" indent="0">
              <a:buNone/>
            </a:pPr>
            <a:endParaRPr lang="en-US" sz="1000" dirty="0"/>
          </a:p>
          <a:p>
            <a:pPr lvl="2"/>
            <a:r>
              <a:rPr lang="en-US" sz="2400" dirty="0"/>
              <a:t>These are the same slides that are shown in the audio-video recording</a:t>
            </a:r>
          </a:p>
        </p:txBody>
      </p:sp>
    </p:spTree>
    <p:extLst>
      <p:ext uri="{BB962C8B-B14F-4D97-AF65-F5344CB8AC3E}">
        <p14:creationId xmlns:p14="http://schemas.microsoft.com/office/powerpoint/2010/main" val="9086353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69713-99EB-41D4-9F53-65A9ADFB06B4}"/>
              </a:ext>
            </a:extLst>
          </p:cNvPr>
          <p:cNvSpPr>
            <a:spLocks noGrp="1"/>
          </p:cNvSpPr>
          <p:nvPr>
            <p:ph type="title"/>
          </p:nvPr>
        </p:nvSpPr>
        <p:spPr/>
        <p:txBody>
          <a:bodyPr/>
          <a:lstStyle/>
          <a:p>
            <a:r>
              <a:rPr lang="en-US" sz="3600" dirty="0">
                <a:solidFill>
                  <a:srgbClr val="4472C4">
                    <a:lumMod val="50000"/>
                  </a:srgbClr>
                </a:solidFill>
              </a:rPr>
              <a:t>Change in the Approach to</a:t>
            </a:r>
            <a:br>
              <a:rPr lang="en-US" sz="3600" dirty="0">
                <a:solidFill>
                  <a:srgbClr val="4472C4">
                    <a:lumMod val="50000"/>
                  </a:srgbClr>
                </a:solidFill>
              </a:rPr>
            </a:br>
            <a:r>
              <a:rPr lang="en-US" sz="3600" dirty="0">
                <a:solidFill>
                  <a:srgbClr val="4472C4">
                    <a:lumMod val="50000"/>
                  </a:srgbClr>
                </a:solidFill>
              </a:rPr>
              <a:t>Determining Entitlement (cont.)</a:t>
            </a:r>
            <a:endParaRPr lang="en-US" dirty="0"/>
          </a:p>
        </p:txBody>
      </p:sp>
      <p:sp>
        <p:nvSpPr>
          <p:cNvPr id="3" name="Content Placeholder 2">
            <a:extLst>
              <a:ext uri="{FF2B5EF4-FFF2-40B4-BE49-F238E27FC236}">
                <a16:creationId xmlns:a16="http://schemas.microsoft.com/office/drawing/2014/main" id="{36C1E747-1FBB-4D48-B959-FC28A86617A9}"/>
              </a:ext>
            </a:extLst>
          </p:cNvPr>
          <p:cNvSpPr>
            <a:spLocks noGrp="1"/>
          </p:cNvSpPr>
          <p:nvPr>
            <p:ph idx="1"/>
          </p:nvPr>
        </p:nvSpPr>
        <p:spPr/>
        <p:txBody>
          <a:bodyPr/>
          <a:lstStyle/>
          <a:p>
            <a:r>
              <a:rPr lang="en-US" dirty="0">
                <a:ea typeface="Calibri" panose="020F0502020204030204" pitchFamily="34" charset="0"/>
              </a:rPr>
              <a:t>38 CFR 3.45</a:t>
            </a:r>
            <a:r>
              <a:rPr lang="en-US" b="1" i="1" dirty="0">
                <a:solidFill>
                  <a:srgbClr val="FF0000"/>
                </a:solidFill>
                <a:ea typeface="Calibri" panose="020F0502020204030204" pitchFamily="34" charset="0"/>
              </a:rPr>
              <a:t>1</a:t>
            </a:r>
            <a:r>
              <a:rPr lang="en-US" dirty="0">
                <a:ea typeface="Calibri" panose="020F0502020204030204" pitchFamily="34" charset="0"/>
              </a:rPr>
              <a:t> prohibits the apportionment of a Veteran’s benefits if the apportionment would cause undue hardship to the Veteran.  </a:t>
            </a:r>
            <a:r>
              <a:rPr lang="en-US" b="1" i="1" dirty="0">
                <a:ea typeface="Calibri" panose="020F0502020204030204" pitchFamily="34" charset="0"/>
              </a:rPr>
              <a:t>No</a:t>
            </a:r>
            <a:r>
              <a:rPr lang="en-US" dirty="0">
                <a:ea typeface="Calibri" panose="020F0502020204030204" pitchFamily="34" charset="0"/>
              </a:rPr>
              <a:t> such provision exists in 38 CFR 3.45</a:t>
            </a:r>
            <a:r>
              <a:rPr lang="en-US" b="1" i="1" dirty="0">
                <a:solidFill>
                  <a:srgbClr val="FF0000"/>
                </a:solidFill>
                <a:ea typeface="Calibri" panose="020F0502020204030204" pitchFamily="34" charset="0"/>
              </a:rPr>
              <a:t>0</a:t>
            </a:r>
            <a:r>
              <a:rPr lang="en-US" b="1" i="1" dirty="0">
                <a:solidFill>
                  <a:schemeClr val="tx2"/>
                </a:solidFill>
                <a:ea typeface="Calibri" panose="020F0502020204030204" pitchFamily="34" charset="0"/>
              </a:rPr>
              <a:t>.</a:t>
            </a:r>
            <a:endParaRPr lang="en-US" b="1" i="1" dirty="0">
              <a:solidFill>
                <a:srgbClr val="FF0000"/>
              </a:solidFill>
              <a:ea typeface="Calibri" panose="020F0502020204030204" pitchFamily="34" charset="0"/>
            </a:endParaRPr>
          </a:p>
          <a:p>
            <a:pPr marL="0" indent="0">
              <a:buNone/>
            </a:pPr>
            <a:endParaRPr lang="en-US" dirty="0">
              <a:ea typeface="Calibri" panose="020F0502020204030204" pitchFamily="34" charset="0"/>
            </a:endParaRPr>
          </a:p>
          <a:p>
            <a:r>
              <a:rPr lang="en-US" b="1" dirty="0">
                <a:ea typeface="Calibri" panose="020F0502020204030204" pitchFamily="34" charset="0"/>
              </a:rPr>
              <a:t>What This Means</a:t>
            </a:r>
            <a:r>
              <a:rPr lang="en-US" dirty="0">
                <a:ea typeface="Calibri" panose="020F0502020204030204" pitchFamily="34" charset="0"/>
              </a:rPr>
              <a:t>:  VA may grant an apportionment claim under 38 CFR 3.45</a:t>
            </a:r>
            <a:r>
              <a:rPr lang="en-US" b="1" i="1" dirty="0">
                <a:solidFill>
                  <a:srgbClr val="FF0000"/>
                </a:solidFill>
                <a:ea typeface="Calibri" panose="020F0502020204030204" pitchFamily="34" charset="0"/>
              </a:rPr>
              <a:t>0</a:t>
            </a:r>
            <a:r>
              <a:rPr lang="en-US" dirty="0">
                <a:ea typeface="Calibri" panose="020F0502020204030204" pitchFamily="34" charset="0"/>
              </a:rPr>
              <a:t>, even if doing so will create a hardship on the Veteran.</a:t>
            </a:r>
            <a:endParaRPr lang="en-US" dirty="0"/>
          </a:p>
        </p:txBody>
      </p:sp>
      <p:sp>
        <p:nvSpPr>
          <p:cNvPr id="4" name="Date Placeholder 3">
            <a:extLst>
              <a:ext uri="{FF2B5EF4-FFF2-40B4-BE49-F238E27FC236}">
                <a16:creationId xmlns:a16="http://schemas.microsoft.com/office/drawing/2014/main" id="{6652DF57-9817-4423-BA26-00E1FE9EF19F}"/>
              </a:ext>
            </a:extLst>
          </p:cNvPr>
          <p:cNvSpPr>
            <a:spLocks noGrp="1"/>
          </p:cNvSpPr>
          <p:nvPr>
            <p:ph type="dt" sz="half" idx="10"/>
          </p:nvPr>
        </p:nvSpPr>
        <p:spPr/>
        <p:txBody>
          <a:bodyPr/>
          <a:lstStyle/>
          <a:p>
            <a:fld id="{B6496DF3-F7F4-4570-957F-B56B1296B399}" type="datetime1">
              <a:rPr lang="en-US" smtClean="0"/>
              <a:t>5/20/2020</a:t>
            </a:fld>
            <a:endParaRPr lang="en-US" dirty="0"/>
          </a:p>
        </p:txBody>
      </p:sp>
      <p:sp>
        <p:nvSpPr>
          <p:cNvPr id="5" name="Footer Placeholder 4">
            <a:extLst>
              <a:ext uri="{FF2B5EF4-FFF2-40B4-BE49-F238E27FC236}">
                <a16:creationId xmlns:a16="http://schemas.microsoft.com/office/drawing/2014/main" id="{E4B71D69-2FDE-4A7F-9372-FCA4AEB72CB8}"/>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BD080216-0B30-455F-97BF-B15150F117EB}"/>
              </a:ext>
            </a:extLst>
          </p:cNvPr>
          <p:cNvSpPr>
            <a:spLocks noGrp="1"/>
          </p:cNvSpPr>
          <p:nvPr>
            <p:ph type="sldNum" sz="quarter" idx="12"/>
          </p:nvPr>
        </p:nvSpPr>
        <p:spPr/>
        <p:txBody>
          <a:bodyPr/>
          <a:lstStyle/>
          <a:p>
            <a:fld id="{AF430988-647E-4517-B70E-776822506EBB}" type="slidenum">
              <a:rPr lang="en-US" smtClean="0"/>
              <a:pPr/>
              <a:t>10</a:t>
            </a:fld>
            <a:endParaRPr lang="en-US" dirty="0"/>
          </a:p>
        </p:txBody>
      </p:sp>
    </p:spTree>
    <p:extLst>
      <p:ext uri="{BB962C8B-B14F-4D97-AF65-F5344CB8AC3E}">
        <p14:creationId xmlns:p14="http://schemas.microsoft.com/office/powerpoint/2010/main" val="1049403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515EC-26B9-44D9-B924-8C8B7F08FDB3}"/>
              </a:ext>
            </a:extLst>
          </p:cNvPr>
          <p:cNvSpPr>
            <a:spLocks noGrp="1"/>
          </p:cNvSpPr>
          <p:nvPr>
            <p:ph type="title"/>
          </p:nvPr>
        </p:nvSpPr>
        <p:spPr/>
        <p:txBody>
          <a:bodyPr/>
          <a:lstStyle/>
          <a:p>
            <a:r>
              <a:rPr lang="en-US" sz="3600" dirty="0">
                <a:solidFill>
                  <a:srgbClr val="4472C4">
                    <a:lumMod val="50000"/>
                  </a:srgbClr>
                </a:solidFill>
              </a:rPr>
              <a:t>Change in the Approach to</a:t>
            </a:r>
            <a:br>
              <a:rPr lang="en-US" sz="3600" dirty="0">
                <a:solidFill>
                  <a:srgbClr val="4472C4">
                    <a:lumMod val="50000"/>
                  </a:srgbClr>
                </a:solidFill>
              </a:rPr>
            </a:br>
            <a:r>
              <a:rPr lang="en-US" sz="3600" dirty="0">
                <a:solidFill>
                  <a:srgbClr val="4472C4">
                    <a:lumMod val="50000"/>
                  </a:srgbClr>
                </a:solidFill>
              </a:rPr>
              <a:t>Determining Entitlement (cont.)</a:t>
            </a:r>
            <a:endParaRPr lang="en-US" dirty="0"/>
          </a:p>
        </p:txBody>
      </p:sp>
      <p:sp>
        <p:nvSpPr>
          <p:cNvPr id="3" name="Content Placeholder 2">
            <a:extLst>
              <a:ext uri="{FF2B5EF4-FFF2-40B4-BE49-F238E27FC236}">
                <a16:creationId xmlns:a16="http://schemas.microsoft.com/office/drawing/2014/main" id="{1D07A395-5A66-4329-B3A1-2EF5F7E78CD9}"/>
              </a:ext>
            </a:extLst>
          </p:cNvPr>
          <p:cNvSpPr>
            <a:spLocks noGrp="1"/>
          </p:cNvSpPr>
          <p:nvPr>
            <p:ph idx="1"/>
          </p:nvPr>
        </p:nvSpPr>
        <p:spPr/>
        <p:txBody>
          <a:bodyPr/>
          <a:lstStyle/>
          <a:p>
            <a:r>
              <a:rPr lang="en-US" dirty="0"/>
              <a:t>38 CFR 3.45</a:t>
            </a:r>
            <a:r>
              <a:rPr lang="en-US" b="1" i="1" dirty="0">
                <a:solidFill>
                  <a:srgbClr val="FF0000"/>
                </a:solidFill>
              </a:rPr>
              <a:t>0</a:t>
            </a:r>
            <a:r>
              <a:rPr lang="en-US" dirty="0"/>
              <a:t> prohibits the apportionment of a Veteran’s benefits to his/her dependents if the Veteran is contributing to their support.  </a:t>
            </a:r>
            <a:r>
              <a:rPr lang="en-US" b="1" i="1" dirty="0"/>
              <a:t>No</a:t>
            </a:r>
            <a:r>
              <a:rPr lang="en-US" dirty="0"/>
              <a:t> such provision exists in 38 CFR 3.45</a:t>
            </a:r>
            <a:r>
              <a:rPr lang="en-US" b="1" i="1" dirty="0">
                <a:solidFill>
                  <a:srgbClr val="FF0000"/>
                </a:solidFill>
              </a:rPr>
              <a:t>1</a:t>
            </a:r>
            <a:r>
              <a:rPr lang="en-US" dirty="0"/>
              <a:t>.</a:t>
            </a:r>
          </a:p>
          <a:p>
            <a:pPr marL="0" indent="0">
              <a:buNone/>
            </a:pPr>
            <a:endParaRPr lang="en-US" dirty="0"/>
          </a:p>
          <a:p>
            <a:r>
              <a:rPr lang="en-US" b="1" dirty="0"/>
              <a:t>What This Means</a:t>
            </a:r>
            <a:r>
              <a:rPr lang="en-US" dirty="0"/>
              <a:t>:  VA may grant an apportionment claim under 38 CFR 3.45</a:t>
            </a:r>
            <a:r>
              <a:rPr lang="en-US" b="1" i="1" dirty="0">
                <a:solidFill>
                  <a:srgbClr val="FF0000"/>
                </a:solidFill>
              </a:rPr>
              <a:t>1</a:t>
            </a:r>
            <a:r>
              <a:rPr lang="en-US" dirty="0"/>
              <a:t>, </a:t>
            </a:r>
            <a:r>
              <a:rPr lang="en-US" b="1" i="1" dirty="0"/>
              <a:t>even if</a:t>
            </a:r>
            <a:r>
              <a:rPr lang="en-US" dirty="0"/>
              <a:t> the Veteran is contributing to the support of the claimant.</a:t>
            </a:r>
          </a:p>
          <a:p>
            <a:endParaRPr lang="en-US" dirty="0"/>
          </a:p>
        </p:txBody>
      </p:sp>
      <p:sp>
        <p:nvSpPr>
          <p:cNvPr id="4" name="Date Placeholder 3">
            <a:extLst>
              <a:ext uri="{FF2B5EF4-FFF2-40B4-BE49-F238E27FC236}">
                <a16:creationId xmlns:a16="http://schemas.microsoft.com/office/drawing/2014/main" id="{072A1CD5-F586-49F4-9D96-992B39C183E6}"/>
              </a:ext>
            </a:extLst>
          </p:cNvPr>
          <p:cNvSpPr>
            <a:spLocks noGrp="1"/>
          </p:cNvSpPr>
          <p:nvPr>
            <p:ph type="dt" sz="half" idx="10"/>
          </p:nvPr>
        </p:nvSpPr>
        <p:spPr/>
        <p:txBody>
          <a:bodyPr/>
          <a:lstStyle/>
          <a:p>
            <a:fld id="{D43A2005-F10B-4639-9D8C-E2421F76F466}" type="datetime1">
              <a:rPr lang="en-US" smtClean="0"/>
              <a:t>5/20/2020</a:t>
            </a:fld>
            <a:endParaRPr lang="en-US" dirty="0"/>
          </a:p>
        </p:txBody>
      </p:sp>
      <p:sp>
        <p:nvSpPr>
          <p:cNvPr id="5" name="Footer Placeholder 4">
            <a:extLst>
              <a:ext uri="{FF2B5EF4-FFF2-40B4-BE49-F238E27FC236}">
                <a16:creationId xmlns:a16="http://schemas.microsoft.com/office/drawing/2014/main" id="{50A36CE2-42CA-4EE2-B019-93B909EC44D2}"/>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8C998897-9CD4-42CE-87AF-B5901D5C895C}"/>
              </a:ext>
            </a:extLst>
          </p:cNvPr>
          <p:cNvSpPr>
            <a:spLocks noGrp="1"/>
          </p:cNvSpPr>
          <p:nvPr>
            <p:ph type="sldNum" sz="quarter" idx="12"/>
          </p:nvPr>
        </p:nvSpPr>
        <p:spPr/>
        <p:txBody>
          <a:bodyPr/>
          <a:lstStyle/>
          <a:p>
            <a:fld id="{AF430988-647E-4517-B70E-776822506EBB}" type="slidenum">
              <a:rPr lang="en-US" smtClean="0"/>
              <a:pPr/>
              <a:t>11</a:t>
            </a:fld>
            <a:endParaRPr lang="en-US" dirty="0"/>
          </a:p>
        </p:txBody>
      </p:sp>
    </p:spTree>
    <p:extLst>
      <p:ext uri="{BB962C8B-B14F-4D97-AF65-F5344CB8AC3E}">
        <p14:creationId xmlns:p14="http://schemas.microsoft.com/office/powerpoint/2010/main" val="2804406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920E4-54B6-435A-AA4E-A2154218AE18}"/>
              </a:ext>
            </a:extLst>
          </p:cNvPr>
          <p:cNvSpPr>
            <a:spLocks noGrp="1"/>
          </p:cNvSpPr>
          <p:nvPr>
            <p:ph type="title"/>
          </p:nvPr>
        </p:nvSpPr>
        <p:spPr/>
        <p:txBody>
          <a:bodyPr/>
          <a:lstStyle/>
          <a:p>
            <a:r>
              <a:rPr lang="en-US" sz="3600" dirty="0">
                <a:solidFill>
                  <a:srgbClr val="4472C4">
                    <a:lumMod val="50000"/>
                  </a:srgbClr>
                </a:solidFill>
              </a:rPr>
              <a:t>Change in the Approach to</a:t>
            </a:r>
            <a:br>
              <a:rPr lang="en-US" sz="3600" dirty="0">
                <a:solidFill>
                  <a:srgbClr val="4472C4">
                    <a:lumMod val="50000"/>
                  </a:srgbClr>
                </a:solidFill>
              </a:rPr>
            </a:br>
            <a:r>
              <a:rPr lang="en-US" sz="3600" dirty="0">
                <a:solidFill>
                  <a:srgbClr val="4472C4">
                    <a:lumMod val="50000"/>
                  </a:srgbClr>
                </a:solidFill>
              </a:rPr>
              <a:t>Determining Entitlement (cont.)</a:t>
            </a:r>
            <a:endParaRPr lang="en-US" dirty="0"/>
          </a:p>
        </p:txBody>
      </p:sp>
      <p:sp>
        <p:nvSpPr>
          <p:cNvPr id="3" name="Content Placeholder 2">
            <a:extLst>
              <a:ext uri="{FF2B5EF4-FFF2-40B4-BE49-F238E27FC236}">
                <a16:creationId xmlns:a16="http://schemas.microsoft.com/office/drawing/2014/main" id="{77B65B8F-8B88-4373-ADB9-51AAEA013EC0}"/>
              </a:ext>
            </a:extLst>
          </p:cNvPr>
          <p:cNvSpPr>
            <a:spLocks noGrp="1"/>
          </p:cNvSpPr>
          <p:nvPr>
            <p:ph idx="1"/>
          </p:nvPr>
        </p:nvSpPr>
        <p:spPr/>
        <p:txBody>
          <a:bodyPr/>
          <a:lstStyle/>
          <a:p>
            <a:r>
              <a:rPr lang="en-US" dirty="0"/>
              <a:t>When deciding entitlement to an apportionment, decision makers must first determine whether they may grant entitlement under the provisions of 38 CFR 3.45</a:t>
            </a:r>
            <a:r>
              <a:rPr lang="en-US" b="1" i="1" dirty="0"/>
              <a:t>0</a:t>
            </a:r>
            <a:r>
              <a:rPr lang="en-US" dirty="0"/>
              <a:t>.  If they cannot, decision makers must determine whether they may grant entitlement to a </a:t>
            </a:r>
            <a:r>
              <a:rPr lang="en-US" b="1" i="1" dirty="0"/>
              <a:t>special</a:t>
            </a:r>
            <a:r>
              <a:rPr lang="en-US" dirty="0"/>
              <a:t> apportionment under the provisions of 38 CFR 3.45</a:t>
            </a:r>
            <a:r>
              <a:rPr lang="en-US" b="1" i="1" dirty="0"/>
              <a:t>1</a:t>
            </a:r>
            <a:r>
              <a:rPr lang="en-US" dirty="0"/>
              <a:t>. </a:t>
            </a:r>
          </a:p>
          <a:p>
            <a:endParaRPr lang="en-US" dirty="0"/>
          </a:p>
          <a:p>
            <a:pPr lvl="1"/>
            <a:r>
              <a:rPr lang="en-US" b="1" dirty="0"/>
              <a:t>Note</a:t>
            </a:r>
            <a:r>
              <a:rPr lang="en-US" dirty="0"/>
              <a:t>:  See M21-1, Part III, Subpart v, 3.A.1.d for exceptions.</a:t>
            </a:r>
          </a:p>
        </p:txBody>
      </p:sp>
      <p:sp>
        <p:nvSpPr>
          <p:cNvPr id="4" name="Date Placeholder 3">
            <a:extLst>
              <a:ext uri="{FF2B5EF4-FFF2-40B4-BE49-F238E27FC236}">
                <a16:creationId xmlns:a16="http://schemas.microsoft.com/office/drawing/2014/main" id="{35095DD7-B4EE-425A-9B5D-AF560D2E4F42}"/>
              </a:ext>
            </a:extLst>
          </p:cNvPr>
          <p:cNvSpPr>
            <a:spLocks noGrp="1"/>
          </p:cNvSpPr>
          <p:nvPr>
            <p:ph type="dt" sz="half" idx="10"/>
          </p:nvPr>
        </p:nvSpPr>
        <p:spPr/>
        <p:txBody>
          <a:bodyPr/>
          <a:lstStyle/>
          <a:p>
            <a:fld id="{6E0F0EE9-9105-4CD0-8656-344F08CBF55A}" type="datetime1">
              <a:rPr lang="en-US" smtClean="0"/>
              <a:t>5/20/2020</a:t>
            </a:fld>
            <a:endParaRPr lang="en-US" dirty="0"/>
          </a:p>
        </p:txBody>
      </p:sp>
      <p:sp>
        <p:nvSpPr>
          <p:cNvPr id="5" name="Footer Placeholder 4">
            <a:extLst>
              <a:ext uri="{FF2B5EF4-FFF2-40B4-BE49-F238E27FC236}">
                <a16:creationId xmlns:a16="http://schemas.microsoft.com/office/drawing/2014/main" id="{69CC8CF8-72DA-4B6F-854D-B412ABC1B0AA}"/>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F88EDB8B-E6D6-4514-BD35-52BB82C5DDD0}"/>
              </a:ext>
            </a:extLst>
          </p:cNvPr>
          <p:cNvSpPr>
            <a:spLocks noGrp="1"/>
          </p:cNvSpPr>
          <p:nvPr>
            <p:ph type="sldNum" sz="quarter" idx="12"/>
          </p:nvPr>
        </p:nvSpPr>
        <p:spPr/>
        <p:txBody>
          <a:bodyPr/>
          <a:lstStyle/>
          <a:p>
            <a:fld id="{AF430988-647E-4517-B70E-776822506EBB}" type="slidenum">
              <a:rPr lang="en-US" smtClean="0"/>
              <a:pPr/>
              <a:t>12</a:t>
            </a:fld>
            <a:endParaRPr lang="en-US" dirty="0"/>
          </a:p>
        </p:txBody>
      </p:sp>
    </p:spTree>
    <p:extLst>
      <p:ext uri="{BB962C8B-B14F-4D97-AF65-F5344CB8AC3E}">
        <p14:creationId xmlns:p14="http://schemas.microsoft.com/office/powerpoint/2010/main" val="15803228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1CA92-20E4-4F5A-A4F1-CB958AF7DE14}"/>
              </a:ext>
            </a:extLst>
          </p:cNvPr>
          <p:cNvSpPr>
            <a:spLocks noGrp="1"/>
          </p:cNvSpPr>
          <p:nvPr>
            <p:ph type="title"/>
          </p:nvPr>
        </p:nvSpPr>
        <p:spPr/>
        <p:txBody>
          <a:bodyPr>
            <a:normAutofit/>
          </a:bodyPr>
          <a:lstStyle/>
          <a:p>
            <a:r>
              <a:rPr lang="en-US" sz="3600" dirty="0"/>
              <a:t>Change in the Development Process</a:t>
            </a:r>
          </a:p>
        </p:txBody>
      </p:sp>
      <p:sp>
        <p:nvSpPr>
          <p:cNvPr id="3" name="Content Placeholder 2">
            <a:extLst>
              <a:ext uri="{FF2B5EF4-FFF2-40B4-BE49-F238E27FC236}">
                <a16:creationId xmlns:a16="http://schemas.microsoft.com/office/drawing/2014/main" id="{E1E2B71E-C230-41D8-BA8A-16BE3951528E}"/>
              </a:ext>
            </a:extLst>
          </p:cNvPr>
          <p:cNvSpPr>
            <a:spLocks noGrp="1"/>
          </p:cNvSpPr>
          <p:nvPr>
            <p:ph idx="1"/>
          </p:nvPr>
        </p:nvSpPr>
        <p:spPr/>
        <p:txBody>
          <a:bodyPr/>
          <a:lstStyle/>
          <a:p>
            <a:r>
              <a:rPr lang="en-US" dirty="0"/>
              <a:t>Eliminated the requirement to undertake development with the </a:t>
            </a:r>
            <a:r>
              <a:rPr lang="en-US" b="1" i="1" dirty="0"/>
              <a:t>claimant</a:t>
            </a:r>
            <a:r>
              <a:rPr lang="en-US" dirty="0"/>
              <a:t> after he/she submits a completed </a:t>
            </a:r>
            <a:r>
              <a:rPr lang="en-US" i="1" dirty="0"/>
              <a:t>VA Form 21-0788, Information Regarding Apportionment of Beneficiary’s Award</a:t>
            </a:r>
            <a:endParaRPr lang="en-US" dirty="0"/>
          </a:p>
          <a:p>
            <a:endParaRPr lang="en-US" sz="1200" dirty="0"/>
          </a:p>
          <a:p>
            <a:r>
              <a:rPr lang="en-US" dirty="0"/>
              <a:t>Claims processors may still undertake development with the claimant if they require </a:t>
            </a:r>
          </a:p>
          <a:p>
            <a:endParaRPr lang="en-US" sz="1200" dirty="0"/>
          </a:p>
          <a:p>
            <a:pPr lvl="1"/>
            <a:r>
              <a:rPr lang="en-US" dirty="0"/>
              <a:t>clarification regarding entries the claimant made on the form, or </a:t>
            </a:r>
          </a:p>
          <a:p>
            <a:pPr marL="457200" lvl="1" indent="0">
              <a:buNone/>
            </a:pPr>
            <a:endParaRPr lang="en-US" sz="1200" dirty="0"/>
          </a:p>
          <a:p>
            <a:pPr lvl="1"/>
            <a:r>
              <a:rPr lang="en-US" dirty="0"/>
              <a:t>evidence or information beyond what the form requires in order to make an equitable decision</a:t>
            </a:r>
          </a:p>
          <a:p>
            <a:endParaRPr lang="en-US" dirty="0"/>
          </a:p>
        </p:txBody>
      </p:sp>
      <p:sp>
        <p:nvSpPr>
          <p:cNvPr id="4" name="Date Placeholder 3">
            <a:extLst>
              <a:ext uri="{FF2B5EF4-FFF2-40B4-BE49-F238E27FC236}">
                <a16:creationId xmlns:a16="http://schemas.microsoft.com/office/drawing/2014/main" id="{9FCB20A8-4AFF-46E2-9776-8F601BEDC4CA}"/>
              </a:ext>
            </a:extLst>
          </p:cNvPr>
          <p:cNvSpPr>
            <a:spLocks noGrp="1"/>
          </p:cNvSpPr>
          <p:nvPr>
            <p:ph type="dt" sz="half" idx="10"/>
          </p:nvPr>
        </p:nvSpPr>
        <p:spPr/>
        <p:txBody>
          <a:bodyPr/>
          <a:lstStyle/>
          <a:p>
            <a:fld id="{558B3DC3-888E-4921-AB75-4A471D7A1A84}" type="datetime1">
              <a:rPr lang="en-US" smtClean="0"/>
              <a:t>5/20/2020</a:t>
            </a:fld>
            <a:endParaRPr lang="en-US" dirty="0"/>
          </a:p>
        </p:txBody>
      </p:sp>
      <p:sp>
        <p:nvSpPr>
          <p:cNvPr id="5" name="Footer Placeholder 4">
            <a:extLst>
              <a:ext uri="{FF2B5EF4-FFF2-40B4-BE49-F238E27FC236}">
                <a16:creationId xmlns:a16="http://schemas.microsoft.com/office/drawing/2014/main" id="{E88F21A3-1E12-4BFD-A37E-D9C05D4D7F72}"/>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4264B0E0-16EB-4833-80A9-CA8F5FA2FD4C}"/>
              </a:ext>
            </a:extLst>
          </p:cNvPr>
          <p:cNvSpPr>
            <a:spLocks noGrp="1"/>
          </p:cNvSpPr>
          <p:nvPr>
            <p:ph type="sldNum" sz="quarter" idx="12"/>
          </p:nvPr>
        </p:nvSpPr>
        <p:spPr/>
        <p:txBody>
          <a:bodyPr/>
          <a:lstStyle/>
          <a:p>
            <a:fld id="{AF430988-647E-4517-B70E-776822506EBB}" type="slidenum">
              <a:rPr lang="en-US" smtClean="0"/>
              <a:pPr/>
              <a:t>13</a:t>
            </a:fld>
            <a:endParaRPr lang="en-US" dirty="0"/>
          </a:p>
        </p:txBody>
      </p:sp>
    </p:spTree>
    <p:extLst>
      <p:ext uri="{BB962C8B-B14F-4D97-AF65-F5344CB8AC3E}">
        <p14:creationId xmlns:p14="http://schemas.microsoft.com/office/powerpoint/2010/main" val="2225451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4A420-09A4-4EB6-A518-059DA5F43120}"/>
              </a:ext>
            </a:extLst>
          </p:cNvPr>
          <p:cNvSpPr>
            <a:spLocks noGrp="1"/>
          </p:cNvSpPr>
          <p:nvPr>
            <p:ph type="title"/>
          </p:nvPr>
        </p:nvSpPr>
        <p:spPr/>
        <p:txBody>
          <a:bodyPr>
            <a:normAutofit fontScale="90000"/>
          </a:bodyPr>
          <a:lstStyle/>
          <a:p>
            <a:r>
              <a:rPr lang="en-US" dirty="0"/>
              <a:t>Determining the Amount</a:t>
            </a:r>
            <a:br>
              <a:rPr lang="en-US" dirty="0"/>
            </a:br>
            <a:r>
              <a:rPr lang="en-US" dirty="0"/>
              <a:t> of an Apportionment</a:t>
            </a:r>
          </a:p>
        </p:txBody>
      </p:sp>
      <p:sp>
        <p:nvSpPr>
          <p:cNvPr id="3" name="Content Placeholder 2">
            <a:extLst>
              <a:ext uri="{FF2B5EF4-FFF2-40B4-BE49-F238E27FC236}">
                <a16:creationId xmlns:a16="http://schemas.microsoft.com/office/drawing/2014/main" id="{C3430747-F222-4AC0-B25F-25DCDAE2E891}"/>
              </a:ext>
            </a:extLst>
          </p:cNvPr>
          <p:cNvSpPr>
            <a:spLocks noGrp="1"/>
          </p:cNvSpPr>
          <p:nvPr>
            <p:ph idx="1"/>
          </p:nvPr>
        </p:nvSpPr>
        <p:spPr/>
        <p:txBody>
          <a:bodyPr/>
          <a:lstStyle/>
          <a:p>
            <a:r>
              <a:rPr lang="en-US" dirty="0"/>
              <a:t>The regulation under which a decision maker </a:t>
            </a:r>
            <a:r>
              <a:rPr lang="en-US" b="1" i="1" dirty="0"/>
              <a:t>grants</a:t>
            </a:r>
            <a:r>
              <a:rPr lang="en-US" dirty="0"/>
              <a:t> an apportionment typically dictates the amount of the apportionment. </a:t>
            </a:r>
          </a:p>
          <a:p>
            <a:endParaRPr lang="en-US" dirty="0"/>
          </a:p>
          <a:p>
            <a:r>
              <a:rPr lang="en-US" dirty="0"/>
              <a:t>There are exceptions, one of them being the apportionment of disability compensation.</a:t>
            </a:r>
          </a:p>
        </p:txBody>
      </p:sp>
      <p:sp>
        <p:nvSpPr>
          <p:cNvPr id="4" name="Date Placeholder 3">
            <a:extLst>
              <a:ext uri="{FF2B5EF4-FFF2-40B4-BE49-F238E27FC236}">
                <a16:creationId xmlns:a16="http://schemas.microsoft.com/office/drawing/2014/main" id="{D39E2701-27C4-4841-A8D5-7F7AE1E17D9A}"/>
              </a:ext>
            </a:extLst>
          </p:cNvPr>
          <p:cNvSpPr>
            <a:spLocks noGrp="1"/>
          </p:cNvSpPr>
          <p:nvPr>
            <p:ph type="dt" sz="half" idx="10"/>
          </p:nvPr>
        </p:nvSpPr>
        <p:spPr/>
        <p:txBody>
          <a:bodyPr/>
          <a:lstStyle/>
          <a:p>
            <a:fld id="{422D6B8B-7550-4764-B786-1232BA993E43}" type="datetime1">
              <a:rPr lang="en-US" smtClean="0"/>
              <a:t>5/20/2020</a:t>
            </a:fld>
            <a:endParaRPr lang="en-US" dirty="0"/>
          </a:p>
        </p:txBody>
      </p:sp>
      <p:sp>
        <p:nvSpPr>
          <p:cNvPr id="5" name="Footer Placeholder 4">
            <a:extLst>
              <a:ext uri="{FF2B5EF4-FFF2-40B4-BE49-F238E27FC236}">
                <a16:creationId xmlns:a16="http://schemas.microsoft.com/office/drawing/2014/main" id="{D4D698B9-7DF6-4A78-9BDF-058E40972F94}"/>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A15F20BA-05DD-42AE-85CD-FC9EA2DA3A5C}"/>
              </a:ext>
            </a:extLst>
          </p:cNvPr>
          <p:cNvSpPr>
            <a:spLocks noGrp="1"/>
          </p:cNvSpPr>
          <p:nvPr>
            <p:ph type="sldNum" sz="quarter" idx="12"/>
          </p:nvPr>
        </p:nvSpPr>
        <p:spPr/>
        <p:txBody>
          <a:bodyPr/>
          <a:lstStyle/>
          <a:p>
            <a:fld id="{AF430988-647E-4517-B70E-776822506EBB}" type="slidenum">
              <a:rPr lang="en-US" smtClean="0"/>
              <a:pPr/>
              <a:t>14</a:t>
            </a:fld>
            <a:endParaRPr lang="en-US" dirty="0"/>
          </a:p>
        </p:txBody>
      </p:sp>
    </p:spTree>
    <p:extLst>
      <p:ext uri="{BB962C8B-B14F-4D97-AF65-F5344CB8AC3E}">
        <p14:creationId xmlns:p14="http://schemas.microsoft.com/office/powerpoint/2010/main" val="34740579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C855C-4743-475F-B3EB-7716F887558F}"/>
              </a:ext>
            </a:extLst>
          </p:cNvPr>
          <p:cNvSpPr>
            <a:spLocks noGrp="1"/>
          </p:cNvSpPr>
          <p:nvPr>
            <p:ph type="title"/>
          </p:nvPr>
        </p:nvSpPr>
        <p:spPr/>
        <p:txBody>
          <a:bodyPr>
            <a:normAutofit fontScale="90000"/>
          </a:bodyPr>
          <a:lstStyle/>
          <a:p>
            <a:r>
              <a:rPr lang="en-US" dirty="0"/>
              <a:t>Determining the Amount of an Apportionment – Disability Compensation</a:t>
            </a:r>
          </a:p>
        </p:txBody>
      </p:sp>
      <p:sp>
        <p:nvSpPr>
          <p:cNvPr id="3" name="Content Placeholder 2">
            <a:extLst>
              <a:ext uri="{FF2B5EF4-FFF2-40B4-BE49-F238E27FC236}">
                <a16:creationId xmlns:a16="http://schemas.microsoft.com/office/drawing/2014/main" id="{DED0CD7C-8EA2-45E2-AAFE-7B7E081D58CB}"/>
              </a:ext>
            </a:extLst>
          </p:cNvPr>
          <p:cNvSpPr>
            <a:spLocks noGrp="1"/>
          </p:cNvSpPr>
          <p:nvPr>
            <p:ph idx="1"/>
          </p:nvPr>
        </p:nvSpPr>
        <p:spPr/>
        <p:txBody>
          <a:bodyPr/>
          <a:lstStyle/>
          <a:p>
            <a:r>
              <a:rPr lang="en-US" dirty="0"/>
              <a:t>If VA decides to apportion disability compensation to a Veteran’s dependent(s) under either 38 CFR 3.450 or 3.451, the </a:t>
            </a:r>
            <a:r>
              <a:rPr lang="en-US" b="1" i="1" dirty="0"/>
              <a:t>latter</a:t>
            </a:r>
            <a:r>
              <a:rPr lang="en-US" dirty="0"/>
              <a:t> regulation – 38 CFR 3.45</a:t>
            </a:r>
            <a:r>
              <a:rPr lang="en-US" b="1" i="1" dirty="0">
                <a:solidFill>
                  <a:srgbClr val="FF0000"/>
                </a:solidFill>
              </a:rPr>
              <a:t>1</a:t>
            </a:r>
            <a:r>
              <a:rPr lang="en-US" dirty="0"/>
              <a:t> – dictates the </a:t>
            </a:r>
            <a:r>
              <a:rPr lang="en-US" b="1" i="1" dirty="0"/>
              <a:t>amount</a:t>
            </a:r>
            <a:r>
              <a:rPr lang="en-US" dirty="0"/>
              <a:t> of disability compensation VA may apportion.  </a:t>
            </a:r>
          </a:p>
          <a:p>
            <a:pPr marL="0" indent="0">
              <a:buNone/>
            </a:pPr>
            <a:endParaRPr lang="en-US" dirty="0"/>
          </a:p>
        </p:txBody>
      </p:sp>
      <p:sp>
        <p:nvSpPr>
          <p:cNvPr id="4" name="Date Placeholder 3">
            <a:extLst>
              <a:ext uri="{FF2B5EF4-FFF2-40B4-BE49-F238E27FC236}">
                <a16:creationId xmlns:a16="http://schemas.microsoft.com/office/drawing/2014/main" id="{8C020B1F-EF62-4FE9-A6B8-4C5AA28F9ADD}"/>
              </a:ext>
            </a:extLst>
          </p:cNvPr>
          <p:cNvSpPr>
            <a:spLocks noGrp="1"/>
          </p:cNvSpPr>
          <p:nvPr>
            <p:ph type="dt" sz="half" idx="10"/>
          </p:nvPr>
        </p:nvSpPr>
        <p:spPr/>
        <p:txBody>
          <a:bodyPr/>
          <a:lstStyle/>
          <a:p>
            <a:fld id="{24B55C6E-F309-4B8E-8E1B-C76BA98C2819}" type="datetime1">
              <a:rPr lang="en-US" smtClean="0"/>
              <a:t>5/20/2020</a:t>
            </a:fld>
            <a:endParaRPr lang="en-US" dirty="0"/>
          </a:p>
        </p:txBody>
      </p:sp>
      <p:sp>
        <p:nvSpPr>
          <p:cNvPr id="5" name="Footer Placeholder 4">
            <a:extLst>
              <a:ext uri="{FF2B5EF4-FFF2-40B4-BE49-F238E27FC236}">
                <a16:creationId xmlns:a16="http://schemas.microsoft.com/office/drawing/2014/main" id="{FF379E5E-7695-4F12-8CC7-33877A23C96E}"/>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FA06EC0D-E434-4FFF-9164-451CBCFC28A2}"/>
              </a:ext>
            </a:extLst>
          </p:cNvPr>
          <p:cNvSpPr>
            <a:spLocks noGrp="1"/>
          </p:cNvSpPr>
          <p:nvPr>
            <p:ph type="sldNum" sz="quarter" idx="12"/>
          </p:nvPr>
        </p:nvSpPr>
        <p:spPr/>
        <p:txBody>
          <a:bodyPr/>
          <a:lstStyle/>
          <a:p>
            <a:fld id="{AF430988-647E-4517-B70E-776822506EBB}" type="slidenum">
              <a:rPr lang="en-US" smtClean="0"/>
              <a:pPr/>
              <a:t>15</a:t>
            </a:fld>
            <a:endParaRPr lang="en-US" dirty="0"/>
          </a:p>
        </p:txBody>
      </p:sp>
    </p:spTree>
    <p:extLst>
      <p:ext uri="{BB962C8B-B14F-4D97-AF65-F5344CB8AC3E}">
        <p14:creationId xmlns:p14="http://schemas.microsoft.com/office/powerpoint/2010/main" val="12487281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01515-301B-40C0-936A-B4DF602C0519}"/>
              </a:ext>
            </a:extLst>
          </p:cNvPr>
          <p:cNvSpPr>
            <a:spLocks noGrp="1"/>
          </p:cNvSpPr>
          <p:nvPr>
            <p:ph type="title"/>
          </p:nvPr>
        </p:nvSpPr>
        <p:spPr/>
        <p:txBody>
          <a:bodyPr>
            <a:normAutofit fontScale="90000"/>
          </a:bodyPr>
          <a:lstStyle/>
          <a:p>
            <a:r>
              <a:rPr lang="en-US" dirty="0"/>
              <a:t>Treasury-Listed Countries and</a:t>
            </a:r>
            <a:br>
              <a:rPr lang="en-US" dirty="0"/>
            </a:br>
            <a:r>
              <a:rPr lang="en-US" dirty="0"/>
              <a:t>Enemy Territory</a:t>
            </a:r>
          </a:p>
        </p:txBody>
      </p:sp>
      <p:sp>
        <p:nvSpPr>
          <p:cNvPr id="3" name="Content Placeholder 2">
            <a:extLst>
              <a:ext uri="{FF2B5EF4-FFF2-40B4-BE49-F238E27FC236}">
                <a16:creationId xmlns:a16="http://schemas.microsoft.com/office/drawing/2014/main" id="{D20DEFB9-5F54-4E7E-97D3-A396AF8DEF83}"/>
              </a:ext>
            </a:extLst>
          </p:cNvPr>
          <p:cNvSpPr>
            <a:spLocks noGrp="1"/>
          </p:cNvSpPr>
          <p:nvPr>
            <p:ph idx="1"/>
          </p:nvPr>
        </p:nvSpPr>
        <p:spPr/>
        <p:txBody>
          <a:bodyPr/>
          <a:lstStyle/>
          <a:p>
            <a:r>
              <a:rPr lang="en-US" dirty="0"/>
              <a:t>Recent changes to M21-1, Part III, Subpart vi, 3.B clarified the following:</a:t>
            </a:r>
          </a:p>
          <a:p>
            <a:pPr marL="0" indent="0">
              <a:buNone/>
            </a:pPr>
            <a:endParaRPr lang="en-US" dirty="0"/>
          </a:p>
          <a:p>
            <a:pPr lvl="1"/>
            <a:r>
              <a:rPr lang="en-US" dirty="0"/>
              <a:t>Restrictions regarding the development of claims from and the </a:t>
            </a:r>
            <a:r>
              <a:rPr lang="en-US" b="1" i="1" dirty="0"/>
              <a:t>authorization</a:t>
            </a:r>
            <a:r>
              <a:rPr lang="en-US" dirty="0"/>
              <a:t> of awards to claimants that reside in a </a:t>
            </a:r>
            <a:r>
              <a:rPr lang="en-US" b="1" i="1" dirty="0"/>
              <a:t>listed</a:t>
            </a:r>
            <a:r>
              <a:rPr lang="en-US" dirty="0"/>
              <a:t> country apply only if the claimant is </a:t>
            </a:r>
            <a:r>
              <a:rPr lang="en-US" b="1" i="1" dirty="0"/>
              <a:t>not</a:t>
            </a:r>
            <a:r>
              <a:rPr lang="en-US" dirty="0"/>
              <a:t> a U.S. citizen</a:t>
            </a:r>
          </a:p>
          <a:p>
            <a:pPr lvl="1"/>
            <a:endParaRPr lang="en-US" dirty="0"/>
          </a:p>
          <a:p>
            <a:pPr lvl="1"/>
            <a:r>
              <a:rPr lang="en-US" dirty="0"/>
              <a:t>Restrictions regarding the payment of benefits to beneficiaries that reside in enemy territory apply only if the beneficiary is </a:t>
            </a:r>
            <a:r>
              <a:rPr lang="en-US" b="1" i="1" dirty="0"/>
              <a:t>not</a:t>
            </a:r>
            <a:r>
              <a:rPr lang="en-US" dirty="0"/>
              <a:t> a U.S. citizen</a:t>
            </a:r>
          </a:p>
        </p:txBody>
      </p:sp>
      <p:sp>
        <p:nvSpPr>
          <p:cNvPr id="4" name="Date Placeholder 3">
            <a:extLst>
              <a:ext uri="{FF2B5EF4-FFF2-40B4-BE49-F238E27FC236}">
                <a16:creationId xmlns:a16="http://schemas.microsoft.com/office/drawing/2014/main" id="{EB5AC1C2-5A36-47E2-A859-9DCD04670283}"/>
              </a:ext>
            </a:extLst>
          </p:cNvPr>
          <p:cNvSpPr>
            <a:spLocks noGrp="1"/>
          </p:cNvSpPr>
          <p:nvPr>
            <p:ph type="dt" sz="half" idx="10"/>
          </p:nvPr>
        </p:nvSpPr>
        <p:spPr/>
        <p:txBody>
          <a:bodyPr/>
          <a:lstStyle/>
          <a:p>
            <a:fld id="{820516A4-7499-4EB1-99D9-66CBA3012307}" type="datetime1">
              <a:rPr lang="en-US" smtClean="0"/>
              <a:t>5/20/2020</a:t>
            </a:fld>
            <a:endParaRPr lang="en-US" dirty="0"/>
          </a:p>
        </p:txBody>
      </p:sp>
      <p:sp>
        <p:nvSpPr>
          <p:cNvPr id="5" name="Footer Placeholder 4">
            <a:extLst>
              <a:ext uri="{FF2B5EF4-FFF2-40B4-BE49-F238E27FC236}">
                <a16:creationId xmlns:a16="http://schemas.microsoft.com/office/drawing/2014/main" id="{12AADF46-AF5F-4374-91E8-1168ECA6A646}"/>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DE718012-3FBD-48D7-98E5-A554DC66D6C6}"/>
              </a:ext>
            </a:extLst>
          </p:cNvPr>
          <p:cNvSpPr>
            <a:spLocks noGrp="1"/>
          </p:cNvSpPr>
          <p:nvPr>
            <p:ph type="sldNum" sz="quarter" idx="12"/>
          </p:nvPr>
        </p:nvSpPr>
        <p:spPr/>
        <p:txBody>
          <a:bodyPr/>
          <a:lstStyle/>
          <a:p>
            <a:fld id="{AF430988-647E-4517-B70E-776822506EBB}" type="slidenum">
              <a:rPr lang="en-US" smtClean="0"/>
              <a:pPr/>
              <a:t>16</a:t>
            </a:fld>
            <a:endParaRPr lang="en-US" dirty="0"/>
          </a:p>
        </p:txBody>
      </p:sp>
    </p:spTree>
    <p:extLst>
      <p:ext uri="{BB962C8B-B14F-4D97-AF65-F5344CB8AC3E}">
        <p14:creationId xmlns:p14="http://schemas.microsoft.com/office/powerpoint/2010/main" val="37272653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4E9C0-B7EA-48E9-AD7D-DB5E18767E1B}"/>
              </a:ext>
            </a:extLst>
          </p:cNvPr>
          <p:cNvSpPr>
            <a:spLocks noGrp="1"/>
          </p:cNvSpPr>
          <p:nvPr>
            <p:ph type="title"/>
          </p:nvPr>
        </p:nvSpPr>
        <p:spPr/>
        <p:txBody>
          <a:bodyPr>
            <a:normAutofit fontScale="90000"/>
          </a:bodyPr>
          <a:lstStyle/>
          <a:p>
            <a:r>
              <a:rPr lang="en-US" dirty="0"/>
              <a:t>Treasury-Listed Countries and</a:t>
            </a:r>
            <a:br>
              <a:rPr lang="en-US" dirty="0"/>
            </a:br>
            <a:r>
              <a:rPr lang="en-US" dirty="0"/>
              <a:t>Enemy Territory (cont.)</a:t>
            </a:r>
          </a:p>
        </p:txBody>
      </p:sp>
      <p:sp>
        <p:nvSpPr>
          <p:cNvPr id="3" name="Content Placeholder 2">
            <a:extLst>
              <a:ext uri="{FF2B5EF4-FFF2-40B4-BE49-F238E27FC236}">
                <a16:creationId xmlns:a16="http://schemas.microsoft.com/office/drawing/2014/main" id="{D5351B6D-0B44-41C1-BA54-B9DF8DBE5951}"/>
              </a:ext>
            </a:extLst>
          </p:cNvPr>
          <p:cNvSpPr>
            <a:spLocks noGrp="1"/>
          </p:cNvSpPr>
          <p:nvPr>
            <p:ph idx="1"/>
          </p:nvPr>
        </p:nvSpPr>
        <p:spPr/>
        <p:txBody>
          <a:bodyPr/>
          <a:lstStyle/>
          <a:p>
            <a:pPr lvl="0"/>
            <a:r>
              <a:rPr lang="en-US" dirty="0"/>
              <a:t>A “listed country” and “enemy territory” are not always one and the same.</a:t>
            </a:r>
          </a:p>
          <a:p>
            <a:pPr lvl="0"/>
            <a:endParaRPr lang="en-US" dirty="0"/>
          </a:p>
          <a:p>
            <a:pPr lvl="0"/>
            <a:r>
              <a:rPr lang="en-US" dirty="0"/>
              <a:t>At the present time, there is no location the U.S. identifies as “enemy territory.”</a:t>
            </a:r>
          </a:p>
          <a:p>
            <a:pPr marL="0" indent="0">
              <a:buNone/>
            </a:pPr>
            <a:endParaRPr lang="en-US" dirty="0"/>
          </a:p>
        </p:txBody>
      </p:sp>
      <p:sp>
        <p:nvSpPr>
          <p:cNvPr id="4" name="Date Placeholder 3">
            <a:extLst>
              <a:ext uri="{FF2B5EF4-FFF2-40B4-BE49-F238E27FC236}">
                <a16:creationId xmlns:a16="http://schemas.microsoft.com/office/drawing/2014/main" id="{C7E0CEB3-9A23-4CC5-8482-16F074A49D19}"/>
              </a:ext>
            </a:extLst>
          </p:cNvPr>
          <p:cNvSpPr>
            <a:spLocks noGrp="1"/>
          </p:cNvSpPr>
          <p:nvPr>
            <p:ph type="dt" sz="half" idx="10"/>
          </p:nvPr>
        </p:nvSpPr>
        <p:spPr/>
        <p:txBody>
          <a:bodyPr/>
          <a:lstStyle/>
          <a:p>
            <a:fld id="{0E2EC3F5-18F2-4AAD-891F-670696FC19A0}" type="datetime1">
              <a:rPr lang="en-US" smtClean="0"/>
              <a:t>5/20/2020</a:t>
            </a:fld>
            <a:endParaRPr lang="en-US" dirty="0"/>
          </a:p>
        </p:txBody>
      </p:sp>
      <p:sp>
        <p:nvSpPr>
          <p:cNvPr id="5" name="Footer Placeholder 4">
            <a:extLst>
              <a:ext uri="{FF2B5EF4-FFF2-40B4-BE49-F238E27FC236}">
                <a16:creationId xmlns:a16="http://schemas.microsoft.com/office/drawing/2014/main" id="{0ABFB56C-0B68-426B-B65C-6D50D8E6D84D}"/>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4CF72BC3-E5A0-45D3-9AF9-E53F9CDC7CCB}"/>
              </a:ext>
            </a:extLst>
          </p:cNvPr>
          <p:cNvSpPr>
            <a:spLocks noGrp="1"/>
          </p:cNvSpPr>
          <p:nvPr>
            <p:ph type="sldNum" sz="quarter" idx="12"/>
          </p:nvPr>
        </p:nvSpPr>
        <p:spPr/>
        <p:txBody>
          <a:bodyPr/>
          <a:lstStyle/>
          <a:p>
            <a:fld id="{AF430988-647E-4517-B70E-776822506EBB}" type="slidenum">
              <a:rPr lang="en-US" smtClean="0"/>
              <a:pPr/>
              <a:t>17</a:t>
            </a:fld>
            <a:endParaRPr lang="en-US" dirty="0"/>
          </a:p>
        </p:txBody>
      </p:sp>
    </p:spTree>
    <p:extLst>
      <p:ext uri="{BB962C8B-B14F-4D97-AF65-F5344CB8AC3E}">
        <p14:creationId xmlns:p14="http://schemas.microsoft.com/office/powerpoint/2010/main" val="31233252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81232-6F64-40A6-AEED-2FF5F9156825}"/>
              </a:ext>
            </a:extLst>
          </p:cNvPr>
          <p:cNvSpPr>
            <a:spLocks noGrp="1"/>
          </p:cNvSpPr>
          <p:nvPr>
            <p:ph type="title"/>
          </p:nvPr>
        </p:nvSpPr>
        <p:spPr/>
        <p:txBody>
          <a:bodyPr>
            <a:normAutofit fontScale="90000"/>
          </a:bodyPr>
          <a:lstStyle/>
          <a:p>
            <a:r>
              <a:rPr lang="en-US" dirty="0"/>
              <a:t>COVID-19 Impact on </a:t>
            </a:r>
            <a:br>
              <a:rPr lang="en-US" dirty="0"/>
            </a:br>
            <a:r>
              <a:rPr lang="en-US" dirty="0"/>
              <a:t>Compensation Operations</a:t>
            </a:r>
          </a:p>
        </p:txBody>
      </p:sp>
      <p:sp>
        <p:nvSpPr>
          <p:cNvPr id="3" name="Content Placeholder 2">
            <a:extLst>
              <a:ext uri="{FF2B5EF4-FFF2-40B4-BE49-F238E27FC236}">
                <a16:creationId xmlns:a16="http://schemas.microsoft.com/office/drawing/2014/main" id="{BE195309-6EFF-4057-B497-F4E9D87B84E9}"/>
              </a:ext>
            </a:extLst>
          </p:cNvPr>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r>
              <a:rPr lang="en-US" dirty="0"/>
              <a:t>Sian Roussel</a:t>
            </a:r>
          </a:p>
          <a:p>
            <a:pPr marL="0" indent="0" algn="ctr">
              <a:buNone/>
            </a:pPr>
            <a:r>
              <a:rPr lang="en-US" dirty="0"/>
              <a:t>Program Analyst</a:t>
            </a:r>
          </a:p>
          <a:p>
            <a:pPr marL="0" indent="0" algn="ctr">
              <a:buNone/>
            </a:pPr>
            <a:r>
              <a:rPr lang="en-US" dirty="0"/>
              <a:t>Program Implementation</a:t>
            </a:r>
          </a:p>
          <a:p>
            <a:pPr marL="0" indent="0" algn="ctr">
              <a:buNone/>
            </a:pPr>
            <a:r>
              <a:rPr lang="en-US" dirty="0"/>
              <a:t>Policy and Procedures</a:t>
            </a:r>
          </a:p>
        </p:txBody>
      </p:sp>
      <p:sp>
        <p:nvSpPr>
          <p:cNvPr id="4" name="Date Placeholder 3">
            <a:extLst>
              <a:ext uri="{FF2B5EF4-FFF2-40B4-BE49-F238E27FC236}">
                <a16:creationId xmlns:a16="http://schemas.microsoft.com/office/drawing/2014/main" id="{C5692EFA-F807-4418-9AEF-0FFEFE01F540}"/>
              </a:ext>
            </a:extLst>
          </p:cNvPr>
          <p:cNvSpPr>
            <a:spLocks noGrp="1"/>
          </p:cNvSpPr>
          <p:nvPr>
            <p:ph type="dt" sz="half" idx="10"/>
          </p:nvPr>
        </p:nvSpPr>
        <p:spPr/>
        <p:txBody>
          <a:bodyPr/>
          <a:lstStyle/>
          <a:p>
            <a:fld id="{58F8C2D6-6970-4F5F-8280-D29894F481DD}" type="datetime1">
              <a:rPr lang="en-US" smtClean="0"/>
              <a:t>5/20/2020</a:t>
            </a:fld>
            <a:endParaRPr lang="en-US" dirty="0"/>
          </a:p>
        </p:txBody>
      </p:sp>
      <p:sp>
        <p:nvSpPr>
          <p:cNvPr id="5" name="Footer Placeholder 4">
            <a:extLst>
              <a:ext uri="{FF2B5EF4-FFF2-40B4-BE49-F238E27FC236}">
                <a16:creationId xmlns:a16="http://schemas.microsoft.com/office/drawing/2014/main" id="{94C96449-D52C-4838-8FE4-AD50265F67BF}"/>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661C77F5-B2B8-44F4-A933-EAE638BDDC0E}"/>
              </a:ext>
            </a:extLst>
          </p:cNvPr>
          <p:cNvSpPr>
            <a:spLocks noGrp="1"/>
          </p:cNvSpPr>
          <p:nvPr>
            <p:ph type="sldNum" sz="quarter" idx="12"/>
          </p:nvPr>
        </p:nvSpPr>
        <p:spPr/>
        <p:txBody>
          <a:bodyPr/>
          <a:lstStyle/>
          <a:p>
            <a:fld id="{AF430988-647E-4517-B70E-776822506EBB}" type="slidenum">
              <a:rPr lang="en-US" smtClean="0"/>
              <a:pPr/>
              <a:t>18</a:t>
            </a:fld>
            <a:endParaRPr lang="en-US" dirty="0"/>
          </a:p>
        </p:txBody>
      </p:sp>
    </p:spTree>
    <p:extLst>
      <p:ext uri="{BB962C8B-B14F-4D97-AF65-F5344CB8AC3E}">
        <p14:creationId xmlns:p14="http://schemas.microsoft.com/office/powerpoint/2010/main" val="15637590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81232-6F64-40A6-AEED-2FF5F9156825}"/>
              </a:ext>
            </a:extLst>
          </p:cNvPr>
          <p:cNvSpPr>
            <a:spLocks noGrp="1"/>
          </p:cNvSpPr>
          <p:nvPr>
            <p:ph type="title"/>
          </p:nvPr>
        </p:nvSpPr>
        <p:spPr/>
        <p:txBody>
          <a:bodyPr>
            <a:normAutofit fontScale="90000"/>
          </a:bodyPr>
          <a:lstStyle/>
          <a:p>
            <a:br>
              <a:rPr lang="en-US" b="0" dirty="0">
                <a:effectLst/>
              </a:rPr>
            </a:br>
            <a:r>
              <a:rPr lang="en-US" dirty="0">
                <a:effectLst/>
              </a:rPr>
              <a:t>Novel Coronavirus Disease (COVID-19) Operational Information Page</a:t>
            </a:r>
            <a:br>
              <a:rPr lang="en-US" dirty="0">
                <a:effectLst/>
              </a:rPr>
            </a:br>
            <a:endParaRPr lang="en-US" dirty="0"/>
          </a:p>
        </p:txBody>
      </p:sp>
      <p:sp>
        <p:nvSpPr>
          <p:cNvPr id="3" name="Content Placeholder 2">
            <a:extLst>
              <a:ext uri="{FF2B5EF4-FFF2-40B4-BE49-F238E27FC236}">
                <a16:creationId xmlns:a16="http://schemas.microsoft.com/office/drawing/2014/main" id="{BE195309-6EFF-4057-B497-F4E9D87B84E9}"/>
              </a:ext>
            </a:extLst>
          </p:cNvPr>
          <p:cNvSpPr>
            <a:spLocks noGrp="1"/>
          </p:cNvSpPr>
          <p:nvPr>
            <p:ph idx="1"/>
          </p:nvPr>
        </p:nvSpPr>
        <p:spPr/>
        <p:txBody>
          <a:bodyPr>
            <a:normAutofit/>
          </a:bodyPr>
          <a:lstStyle/>
          <a:p>
            <a:r>
              <a:rPr lang="en-US" dirty="0"/>
              <a:t>VBA continues to identify and implement measures to assist Veterans and other claimants in the processing of benefits claims during the pandemic.  </a:t>
            </a:r>
            <a:br>
              <a:rPr lang="en-US" dirty="0"/>
            </a:br>
            <a:endParaRPr lang="en-US" dirty="0"/>
          </a:p>
          <a:p>
            <a:r>
              <a:rPr lang="en-US" dirty="0"/>
              <a:t>Guidance related to compensation and pension benefit claims and appeals may be found on the </a:t>
            </a:r>
            <a:r>
              <a:rPr lang="en-US" u="sng" dirty="0">
                <a:hlinkClick r:id="rId2"/>
              </a:rPr>
              <a:t>Compensation Service Novel Coronavirus (COVID-19) Operational Information Page</a:t>
            </a:r>
            <a:r>
              <a:rPr lang="en-US" dirty="0"/>
              <a:t>.  </a:t>
            </a:r>
            <a:br>
              <a:rPr lang="en-US" dirty="0"/>
            </a:br>
            <a:endParaRPr lang="en-US" dirty="0"/>
          </a:p>
          <a:p>
            <a:r>
              <a:rPr lang="en-US" dirty="0"/>
              <a:t>Regional offices should routinely check here for updated guidance and processing instructions.</a:t>
            </a:r>
          </a:p>
          <a:p>
            <a:endParaRPr lang="en-US" dirty="0"/>
          </a:p>
        </p:txBody>
      </p:sp>
      <p:sp>
        <p:nvSpPr>
          <p:cNvPr id="4" name="Date Placeholder 3">
            <a:extLst>
              <a:ext uri="{FF2B5EF4-FFF2-40B4-BE49-F238E27FC236}">
                <a16:creationId xmlns:a16="http://schemas.microsoft.com/office/drawing/2014/main" id="{C5692EFA-F807-4418-9AEF-0FFEFE01F540}"/>
              </a:ext>
            </a:extLst>
          </p:cNvPr>
          <p:cNvSpPr>
            <a:spLocks noGrp="1"/>
          </p:cNvSpPr>
          <p:nvPr>
            <p:ph type="dt" sz="half" idx="10"/>
          </p:nvPr>
        </p:nvSpPr>
        <p:spPr/>
        <p:txBody>
          <a:bodyPr/>
          <a:lstStyle/>
          <a:p>
            <a:r>
              <a:rPr lang="en-US" dirty="0"/>
              <a:t>05/13/2020</a:t>
            </a:r>
          </a:p>
        </p:txBody>
      </p:sp>
      <p:sp>
        <p:nvSpPr>
          <p:cNvPr id="5" name="Footer Placeholder 4">
            <a:extLst>
              <a:ext uri="{FF2B5EF4-FFF2-40B4-BE49-F238E27FC236}">
                <a16:creationId xmlns:a16="http://schemas.microsoft.com/office/drawing/2014/main" id="{94C96449-D52C-4838-8FE4-AD50265F67BF}"/>
              </a:ext>
            </a:extLst>
          </p:cNvPr>
          <p:cNvSpPr>
            <a:spLocks noGrp="1"/>
          </p:cNvSpPr>
          <p:nvPr>
            <p:ph type="ftr" sz="quarter" idx="11"/>
          </p:nvPr>
        </p:nvSpPr>
        <p:spPr/>
        <p:txBody>
          <a:bodyPr/>
          <a:lstStyle/>
          <a:p>
            <a:r>
              <a:rPr lang="en-US" dirty="0"/>
              <a:t>Compensation Service Quality Assurance</a:t>
            </a:r>
          </a:p>
        </p:txBody>
      </p:sp>
      <p:sp>
        <p:nvSpPr>
          <p:cNvPr id="6" name="Slide Number Placeholder 5">
            <a:extLst>
              <a:ext uri="{FF2B5EF4-FFF2-40B4-BE49-F238E27FC236}">
                <a16:creationId xmlns:a16="http://schemas.microsoft.com/office/drawing/2014/main" id="{661C77F5-B2B8-44F4-A933-EAE638BDDC0E}"/>
              </a:ext>
            </a:extLst>
          </p:cNvPr>
          <p:cNvSpPr>
            <a:spLocks noGrp="1"/>
          </p:cNvSpPr>
          <p:nvPr>
            <p:ph type="sldNum" sz="quarter" idx="12"/>
          </p:nvPr>
        </p:nvSpPr>
        <p:spPr/>
        <p:txBody>
          <a:bodyPr/>
          <a:lstStyle/>
          <a:p>
            <a:fld id="{AF430988-647E-4517-B70E-776822506EBB}" type="slidenum">
              <a:rPr lang="en-US" smtClean="0"/>
              <a:pPr/>
              <a:t>19</a:t>
            </a:fld>
            <a:endParaRPr lang="en-US" dirty="0"/>
          </a:p>
        </p:txBody>
      </p:sp>
    </p:spTree>
    <p:extLst>
      <p:ext uri="{BB962C8B-B14F-4D97-AF65-F5344CB8AC3E}">
        <p14:creationId xmlns:p14="http://schemas.microsoft.com/office/powerpoint/2010/main" val="3697289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A5C7D-FFD6-48AA-89B4-D110753BF617}"/>
              </a:ext>
            </a:extLst>
          </p:cNvPr>
          <p:cNvSpPr>
            <a:spLocks noGrp="1"/>
          </p:cNvSpPr>
          <p:nvPr>
            <p:ph type="ctrTitle"/>
          </p:nvPr>
        </p:nvSpPr>
        <p:spPr/>
        <p:txBody>
          <a:bodyPr/>
          <a:lstStyle/>
          <a:p>
            <a:r>
              <a:rPr lang="en-US" dirty="0"/>
              <a:t>Compensation Service Quality Call</a:t>
            </a:r>
          </a:p>
        </p:txBody>
      </p:sp>
      <p:sp>
        <p:nvSpPr>
          <p:cNvPr id="3" name="Subtitle 2">
            <a:extLst>
              <a:ext uri="{FF2B5EF4-FFF2-40B4-BE49-F238E27FC236}">
                <a16:creationId xmlns:a16="http://schemas.microsoft.com/office/drawing/2014/main" id="{426D1787-4E10-4CD5-87A2-2FF252703D7C}"/>
              </a:ext>
            </a:extLst>
          </p:cNvPr>
          <p:cNvSpPr>
            <a:spLocks noGrp="1"/>
          </p:cNvSpPr>
          <p:nvPr>
            <p:ph type="subTitle" idx="1"/>
          </p:nvPr>
        </p:nvSpPr>
        <p:spPr/>
        <p:txBody>
          <a:bodyPr/>
          <a:lstStyle/>
          <a:p>
            <a:r>
              <a:rPr lang="en-US" dirty="0"/>
              <a:t>May 2020</a:t>
            </a:r>
          </a:p>
        </p:txBody>
      </p:sp>
    </p:spTree>
    <p:extLst>
      <p:ext uri="{BB962C8B-B14F-4D97-AF65-F5344CB8AC3E}">
        <p14:creationId xmlns:p14="http://schemas.microsoft.com/office/powerpoint/2010/main" val="36295513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69713-99EB-41D4-9F53-65A9ADFB06B4}"/>
              </a:ext>
            </a:extLst>
          </p:cNvPr>
          <p:cNvSpPr>
            <a:spLocks noGrp="1"/>
          </p:cNvSpPr>
          <p:nvPr>
            <p:ph type="title"/>
          </p:nvPr>
        </p:nvSpPr>
        <p:spPr>
          <a:xfrm>
            <a:off x="2106386" y="136525"/>
            <a:ext cx="9247414" cy="1692275"/>
          </a:xfrm>
        </p:spPr>
        <p:txBody>
          <a:bodyPr>
            <a:normAutofit fontScale="90000"/>
          </a:bodyPr>
          <a:lstStyle/>
          <a:p>
            <a:br>
              <a:rPr lang="en-US" dirty="0">
                <a:effectLst/>
              </a:rPr>
            </a:br>
            <a:r>
              <a:rPr lang="en-US" dirty="0">
                <a:effectLst/>
              </a:rPr>
              <a:t>COVID-19 and Impacts on Private Medical Record (PMR) Requests  </a:t>
            </a:r>
            <a:br>
              <a:rPr lang="en-US" dirty="0">
                <a:effectLst/>
              </a:rPr>
            </a:br>
            <a:endParaRPr lang="en-US" dirty="0"/>
          </a:p>
        </p:txBody>
      </p:sp>
      <p:sp>
        <p:nvSpPr>
          <p:cNvPr id="3" name="Content Placeholder 2">
            <a:extLst>
              <a:ext uri="{FF2B5EF4-FFF2-40B4-BE49-F238E27FC236}">
                <a16:creationId xmlns:a16="http://schemas.microsoft.com/office/drawing/2014/main" id="{36C1E747-1FBB-4D48-B959-FC28A86617A9}"/>
              </a:ext>
            </a:extLst>
          </p:cNvPr>
          <p:cNvSpPr>
            <a:spLocks noGrp="1"/>
          </p:cNvSpPr>
          <p:nvPr>
            <p:ph idx="1"/>
          </p:nvPr>
        </p:nvSpPr>
        <p:spPr/>
        <p:txBody>
          <a:bodyPr>
            <a:normAutofit/>
          </a:bodyPr>
          <a:lstStyle/>
          <a:p>
            <a:endParaRPr lang="en-US" dirty="0"/>
          </a:p>
          <a:p>
            <a:r>
              <a:rPr lang="en-US" dirty="0"/>
              <a:t>In some cases, private healthcare providers are not responding to record requests due to unavoidable issues from COVID-19 pandemic. </a:t>
            </a:r>
            <a:br>
              <a:rPr lang="en-US" dirty="0"/>
            </a:br>
            <a:r>
              <a:rPr lang="en-US" dirty="0"/>
              <a:t> </a:t>
            </a:r>
          </a:p>
          <a:p>
            <a:pPr lvl="1"/>
            <a:r>
              <a:rPr lang="en-US" dirty="0"/>
              <a:t>Where PMR contractor is unable to obtain records, VA is instituting temporary procedures to ensure that Veterans are not adversely impacted by delayed records. </a:t>
            </a:r>
            <a:br>
              <a:rPr lang="en-US" dirty="0"/>
            </a:br>
            <a:endParaRPr lang="en-US" dirty="0"/>
          </a:p>
          <a:p>
            <a:pPr lvl="1"/>
            <a:r>
              <a:rPr lang="en-US" dirty="0"/>
              <a:t>Contractor will provide claimant additional notice of ability to request extensions for providing and obtaining private medical records.  </a:t>
            </a:r>
          </a:p>
          <a:p>
            <a:endParaRPr lang="en-US" dirty="0"/>
          </a:p>
          <a:p>
            <a:endParaRPr lang="en-US" dirty="0"/>
          </a:p>
        </p:txBody>
      </p:sp>
      <p:sp>
        <p:nvSpPr>
          <p:cNvPr id="4" name="Date Placeholder 3">
            <a:extLst>
              <a:ext uri="{FF2B5EF4-FFF2-40B4-BE49-F238E27FC236}">
                <a16:creationId xmlns:a16="http://schemas.microsoft.com/office/drawing/2014/main" id="{6652DF57-9817-4423-BA26-00E1FE9EF19F}"/>
              </a:ext>
            </a:extLst>
          </p:cNvPr>
          <p:cNvSpPr>
            <a:spLocks noGrp="1"/>
          </p:cNvSpPr>
          <p:nvPr>
            <p:ph type="dt" sz="half" idx="10"/>
          </p:nvPr>
        </p:nvSpPr>
        <p:spPr/>
        <p:txBody>
          <a:bodyPr/>
          <a:lstStyle/>
          <a:p>
            <a:r>
              <a:rPr lang="en-US" dirty="0"/>
              <a:t>05/13/2020</a:t>
            </a:r>
          </a:p>
        </p:txBody>
      </p:sp>
      <p:sp>
        <p:nvSpPr>
          <p:cNvPr id="5" name="Footer Placeholder 4">
            <a:extLst>
              <a:ext uri="{FF2B5EF4-FFF2-40B4-BE49-F238E27FC236}">
                <a16:creationId xmlns:a16="http://schemas.microsoft.com/office/drawing/2014/main" id="{E4B71D69-2FDE-4A7F-9372-FCA4AEB72CB8}"/>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BD080216-0B30-455F-97BF-B15150F117EB}"/>
              </a:ext>
            </a:extLst>
          </p:cNvPr>
          <p:cNvSpPr>
            <a:spLocks noGrp="1"/>
          </p:cNvSpPr>
          <p:nvPr>
            <p:ph type="sldNum" sz="quarter" idx="12"/>
          </p:nvPr>
        </p:nvSpPr>
        <p:spPr/>
        <p:txBody>
          <a:bodyPr/>
          <a:lstStyle/>
          <a:p>
            <a:fld id="{AF430988-647E-4517-B70E-776822506EBB}" type="slidenum">
              <a:rPr lang="en-US" smtClean="0"/>
              <a:pPr/>
              <a:t>20</a:t>
            </a:fld>
            <a:endParaRPr lang="en-US" dirty="0"/>
          </a:p>
        </p:txBody>
      </p:sp>
    </p:spTree>
    <p:extLst>
      <p:ext uri="{BB962C8B-B14F-4D97-AF65-F5344CB8AC3E}">
        <p14:creationId xmlns:p14="http://schemas.microsoft.com/office/powerpoint/2010/main" val="21247904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515EC-26B9-44D9-B924-8C8B7F08FDB3}"/>
              </a:ext>
            </a:extLst>
          </p:cNvPr>
          <p:cNvSpPr>
            <a:spLocks noGrp="1"/>
          </p:cNvSpPr>
          <p:nvPr>
            <p:ph type="title"/>
          </p:nvPr>
        </p:nvSpPr>
        <p:spPr>
          <a:xfrm>
            <a:off x="2106386" y="136525"/>
            <a:ext cx="9247414" cy="1824037"/>
          </a:xfrm>
        </p:spPr>
        <p:txBody>
          <a:bodyPr>
            <a:normAutofit/>
          </a:bodyPr>
          <a:lstStyle/>
          <a:p>
            <a:r>
              <a:rPr lang="en-US" dirty="0">
                <a:effectLst/>
              </a:rPr>
              <a:t>COVID-19 and Impacts on PMR Requests</a:t>
            </a:r>
            <a:endParaRPr lang="en-US" dirty="0"/>
          </a:p>
        </p:txBody>
      </p:sp>
      <p:sp>
        <p:nvSpPr>
          <p:cNvPr id="3" name="Content Placeholder 2">
            <a:extLst>
              <a:ext uri="{FF2B5EF4-FFF2-40B4-BE49-F238E27FC236}">
                <a16:creationId xmlns:a16="http://schemas.microsoft.com/office/drawing/2014/main" id="{1D07A395-5A66-4329-B3A1-2EF5F7E78CD9}"/>
              </a:ext>
            </a:extLst>
          </p:cNvPr>
          <p:cNvSpPr>
            <a:spLocks noGrp="1"/>
          </p:cNvSpPr>
          <p:nvPr>
            <p:ph idx="1"/>
          </p:nvPr>
        </p:nvSpPr>
        <p:spPr/>
        <p:txBody>
          <a:bodyPr>
            <a:normAutofit/>
          </a:bodyPr>
          <a:lstStyle/>
          <a:p>
            <a:endParaRPr lang="en-US" dirty="0"/>
          </a:p>
          <a:p>
            <a:endParaRPr lang="en-US" dirty="0"/>
          </a:p>
          <a:p>
            <a:r>
              <a:rPr lang="en-US" dirty="0"/>
              <a:t>Claimants may independently provide PMRs or request claims proceed without them.  However, adjudicators should not issue a final decision on  claims for </a:t>
            </a:r>
            <a:r>
              <a:rPr lang="en-US" b="1" i="1" dirty="0"/>
              <a:t>15 calendar days</a:t>
            </a:r>
            <a:r>
              <a:rPr lang="en-US" dirty="0"/>
              <a:t> following the date of the PMR Retrieval Program letter to allow for submission of an extension request.</a:t>
            </a:r>
          </a:p>
          <a:p>
            <a:endParaRPr lang="en-US" dirty="0"/>
          </a:p>
        </p:txBody>
      </p:sp>
      <p:sp>
        <p:nvSpPr>
          <p:cNvPr id="4" name="Date Placeholder 3">
            <a:extLst>
              <a:ext uri="{FF2B5EF4-FFF2-40B4-BE49-F238E27FC236}">
                <a16:creationId xmlns:a16="http://schemas.microsoft.com/office/drawing/2014/main" id="{072A1CD5-F586-49F4-9D96-992B39C183E6}"/>
              </a:ext>
            </a:extLst>
          </p:cNvPr>
          <p:cNvSpPr>
            <a:spLocks noGrp="1"/>
          </p:cNvSpPr>
          <p:nvPr>
            <p:ph type="dt" sz="half" idx="10"/>
          </p:nvPr>
        </p:nvSpPr>
        <p:spPr/>
        <p:txBody>
          <a:bodyPr/>
          <a:lstStyle/>
          <a:p>
            <a:r>
              <a:rPr lang="en-US" dirty="0"/>
              <a:t>05/13/2020</a:t>
            </a:r>
          </a:p>
        </p:txBody>
      </p:sp>
      <p:sp>
        <p:nvSpPr>
          <p:cNvPr id="5" name="Footer Placeholder 4">
            <a:extLst>
              <a:ext uri="{FF2B5EF4-FFF2-40B4-BE49-F238E27FC236}">
                <a16:creationId xmlns:a16="http://schemas.microsoft.com/office/drawing/2014/main" id="{50A36CE2-42CA-4EE2-B019-93B909EC44D2}"/>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8C998897-9CD4-42CE-87AF-B5901D5C895C}"/>
              </a:ext>
            </a:extLst>
          </p:cNvPr>
          <p:cNvSpPr>
            <a:spLocks noGrp="1"/>
          </p:cNvSpPr>
          <p:nvPr>
            <p:ph type="sldNum" sz="quarter" idx="12"/>
          </p:nvPr>
        </p:nvSpPr>
        <p:spPr/>
        <p:txBody>
          <a:bodyPr/>
          <a:lstStyle/>
          <a:p>
            <a:fld id="{AF430988-647E-4517-B70E-776822506EBB}" type="slidenum">
              <a:rPr lang="en-US" smtClean="0"/>
              <a:pPr/>
              <a:t>21</a:t>
            </a:fld>
            <a:endParaRPr lang="en-US" dirty="0"/>
          </a:p>
        </p:txBody>
      </p:sp>
    </p:spTree>
    <p:extLst>
      <p:ext uri="{BB962C8B-B14F-4D97-AF65-F5344CB8AC3E}">
        <p14:creationId xmlns:p14="http://schemas.microsoft.com/office/powerpoint/2010/main" val="4173696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515EC-26B9-44D9-B924-8C8B7F08FDB3}"/>
              </a:ext>
            </a:extLst>
          </p:cNvPr>
          <p:cNvSpPr>
            <a:spLocks noGrp="1"/>
          </p:cNvSpPr>
          <p:nvPr>
            <p:ph type="title"/>
          </p:nvPr>
        </p:nvSpPr>
        <p:spPr>
          <a:xfrm>
            <a:off x="2106386" y="136525"/>
            <a:ext cx="9247414" cy="1824037"/>
          </a:xfrm>
        </p:spPr>
        <p:txBody>
          <a:bodyPr>
            <a:normAutofit/>
          </a:bodyPr>
          <a:lstStyle/>
          <a:p>
            <a:r>
              <a:rPr lang="en-US" dirty="0">
                <a:effectLst/>
              </a:rPr>
              <a:t>COVID-19 and Impacts on PMR Requests</a:t>
            </a:r>
            <a:endParaRPr lang="en-US" dirty="0"/>
          </a:p>
        </p:txBody>
      </p:sp>
      <p:sp>
        <p:nvSpPr>
          <p:cNvPr id="3" name="Content Placeholder 2">
            <a:extLst>
              <a:ext uri="{FF2B5EF4-FFF2-40B4-BE49-F238E27FC236}">
                <a16:creationId xmlns:a16="http://schemas.microsoft.com/office/drawing/2014/main" id="{1D07A395-5A66-4329-B3A1-2EF5F7E78CD9}"/>
              </a:ext>
            </a:extLst>
          </p:cNvPr>
          <p:cNvSpPr>
            <a:spLocks noGrp="1"/>
          </p:cNvSpPr>
          <p:nvPr>
            <p:ph idx="1"/>
          </p:nvPr>
        </p:nvSpPr>
        <p:spPr/>
        <p:txBody>
          <a:bodyPr/>
          <a:lstStyle/>
          <a:p>
            <a:endParaRPr lang="en-US" dirty="0"/>
          </a:p>
          <a:p>
            <a:r>
              <a:rPr lang="en-US" dirty="0"/>
              <a:t>If a case needs to be held for 15 calendar days for submission of an extension request, claims processors should add a custom tracked item labeled “</a:t>
            </a:r>
            <a:r>
              <a:rPr lang="en-US" i="1" dirty="0"/>
              <a:t>COVID PMR Delay.</a:t>
            </a:r>
            <a:r>
              <a:rPr lang="en-US" dirty="0"/>
              <a:t>”  </a:t>
            </a:r>
            <a:br>
              <a:rPr lang="en-US" dirty="0"/>
            </a:br>
            <a:endParaRPr lang="en-US" dirty="0"/>
          </a:p>
          <a:p>
            <a:pPr lvl="1"/>
            <a:r>
              <a:rPr lang="en-US" dirty="0"/>
              <a:t>Tracked item covers 15-calendar-day response period after notification letter is sent by PMR Retrieval Program contractor (if it has not already expired).</a:t>
            </a:r>
          </a:p>
          <a:p>
            <a:pPr lvl="1"/>
            <a:r>
              <a:rPr lang="en-US" dirty="0"/>
              <a:t>If extension request based on COVID-19 is received, claim processors will follow guidance in Policy Letter (PL) 20-02, </a:t>
            </a:r>
            <a:r>
              <a:rPr lang="en-US" i="1" u="sng" dirty="0">
                <a:hlinkClick r:id="rId2"/>
              </a:rPr>
              <a:t>Novel Coronavirus (COVID-19) Claims and Appeals Processing Guidance</a:t>
            </a:r>
            <a:r>
              <a:rPr lang="en-US" dirty="0"/>
              <a:t>.</a:t>
            </a:r>
            <a:r>
              <a:rPr lang="en-US" i="1" u="sng" dirty="0"/>
              <a:t> </a:t>
            </a:r>
            <a:r>
              <a:rPr lang="en-US" dirty="0"/>
              <a:t> </a:t>
            </a:r>
          </a:p>
          <a:p>
            <a:endParaRPr lang="en-US" dirty="0"/>
          </a:p>
        </p:txBody>
      </p:sp>
      <p:sp>
        <p:nvSpPr>
          <p:cNvPr id="4" name="Date Placeholder 3">
            <a:extLst>
              <a:ext uri="{FF2B5EF4-FFF2-40B4-BE49-F238E27FC236}">
                <a16:creationId xmlns:a16="http://schemas.microsoft.com/office/drawing/2014/main" id="{072A1CD5-F586-49F4-9D96-992B39C183E6}"/>
              </a:ext>
            </a:extLst>
          </p:cNvPr>
          <p:cNvSpPr>
            <a:spLocks noGrp="1"/>
          </p:cNvSpPr>
          <p:nvPr>
            <p:ph type="dt" sz="half" idx="10"/>
          </p:nvPr>
        </p:nvSpPr>
        <p:spPr/>
        <p:txBody>
          <a:bodyPr/>
          <a:lstStyle/>
          <a:p>
            <a:r>
              <a:rPr lang="en-US" dirty="0"/>
              <a:t>05/13/2020</a:t>
            </a:r>
          </a:p>
        </p:txBody>
      </p:sp>
      <p:sp>
        <p:nvSpPr>
          <p:cNvPr id="5" name="Footer Placeholder 4">
            <a:extLst>
              <a:ext uri="{FF2B5EF4-FFF2-40B4-BE49-F238E27FC236}">
                <a16:creationId xmlns:a16="http://schemas.microsoft.com/office/drawing/2014/main" id="{50A36CE2-42CA-4EE2-B019-93B909EC44D2}"/>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8C998897-9CD4-42CE-87AF-B5901D5C895C}"/>
              </a:ext>
            </a:extLst>
          </p:cNvPr>
          <p:cNvSpPr>
            <a:spLocks noGrp="1"/>
          </p:cNvSpPr>
          <p:nvPr>
            <p:ph type="sldNum" sz="quarter" idx="12"/>
          </p:nvPr>
        </p:nvSpPr>
        <p:spPr/>
        <p:txBody>
          <a:bodyPr/>
          <a:lstStyle/>
          <a:p>
            <a:fld id="{AF430988-647E-4517-B70E-776822506EBB}" type="slidenum">
              <a:rPr lang="en-US" smtClean="0"/>
              <a:pPr/>
              <a:t>22</a:t>
            </a:fld>
            <a:endParaRPr lang="en-US" dirty="0"/>
          </a:p>
        </p:txBody>
      </p:sp>
    </p:spTree>
    <p:extLst>
      <p:ext uri="{BB962C8B-B14F-4D97-AF65-F5344CB8AC3E}">
        <p14:creationId xmlns:p14="http://schemas.microsoft.com/office/powerpoint/2010/main" val="1945072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515EC-26B9-44D9-B924-8C8B7F08FDB3}"/>
              </a:ext>
            </a:extLst>
          </p:cNvPr>
          <p:cNvSpPr>
            <a:spLocks noGrp="1"/>
          </p:cNvSpPr>
          <p:nvPr>
            <p:ph type="title"/>
          </p:nvPr>
        </p:nvSpPr>
        <p:spPr/>
        <p:txBody>
          <a:bodyPr>
            <a:normAutofit fontScale="90000"/>
          </a:bodyPr>
          <a:lstStyle/>
          <a:p>
            <a:r>
              <a:rPr lang="en-US" dirty="0"/>
              <a:t>COVID-19 Impact on </a:t>
            </a:r>
            <a:br>
              <a:rPr lang="en-US" dirty="0"/>
            </a:br>
            <a:r>
              <a:rPr lang="en-US" dirty="0"/>
              <a:t>Compensation Operations</a:t>
            </a:r>
          </a:p>
        </p:txBody>
      </p:sp>
      <p:sp>
        <p:nvSpPr>
          <p:cNvPr id="3" name="Content Placeholder 2">
            <a:extLst>
              <a:ext uri="{FF2B5EF4-FFF2-40B4-BE49-F238E27FC236}">
                <a16:creationId xmlns:a16="http://schemas.microsoft.com/office/drawing/2014/main" id="{1D07A395-5A66-4329-B3A1-2EF5F7E78CD9}"/>
              </a:ext>
            </a:extLst>
          </p:cNvPr>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r>
              <a:rPr lang="en-US" dirty="0"/>
              <a:t>Dustin Williams</a:t>
            </a:r>
          </a:p>
          <a:p>
            <a:pPr marL="0" indent="0" algn="ctr">
              <a:buNone/>
            </a:pPr>
            <a:r>
              <a:rPr lang="en-US" dirty="0"/>
              <a:t>Lead Program Analyst</a:t>
            </a:r>
          </a:p>
          <a:p>
            <a:pPr marL="0" indent="0" algn="ctr">
              <a:buNone/>
            </a:pPr>
            <a:r>
              <a:rPr lang="en-US" dirty="0"/>
              <a:t>Procedures Maintenance</a:t>
            </a:r>
          </a:p>
          <a:p>
            <a:pPr marL="0" indent="0" algn="ctr">
              <a:buNone/>
            </a:pPr>
            <a:r>
              <a:rPr lang="en-US" dirty="0"/>
              <a:t>Policy and Procedures</a:t>
            </a:r>
          </a:p>
        </p:txBody>
      </p:sp>
      <p:sp>
        <p:nvSpPr>
          <p:cNvPr id="4" name="Date Placeholder 3">
            <a:extLst>
              <a:ext uri="{FF2B5EF4-FFF2-40B4-BE49-F238E27FC236}">
                <a16:creationId xmlns:a16="http://schemas.microsoft.com/office/drawing/2014/main" id="{072A1CD5-F586-49F4-9D96-992B39C183E6}"/>
              </a:ext>
            </a:extLst>
          </p:cNvPr>
          <p:cNvSpPr>
            <a:spLocks noGrp="1"/>
          </p:cNvSpPr>
          <p:nvPr>
            <p:ph type="dt" sz="half" idx="10"/>
          </p:nvPr>
        </p:nvSpPr>
        <p:spPr/>
        <p:txBody>
          <a:bodyPr/>
          <a:lstStyle/>
          <a:p>
            <a:fld id="{58F8C2D6-6970-4F5F-8280-D29894F481DD}" type="datetime1">
              <a:rPr lang="en-US" smtClean="0"/>
              <a:t>5/20/2020</a:t>
            </a:fld>
            <a:endParaRPr lang="en-US" dirty="0"/>
          </a:p>
        </p:txBody>
      </p:sp>
      <p:sp>
        <p:nvSpPr>
          <p:cNvPr id="5" name="Footer Placeholder 4">
            <a:extLst>
              <a:ext uri="{FF2B5EF4-FFF2-40B4-BE49-F238E27FC236}">
                <a16:creationId xmlns:a16="http://schemas.microsoft.com/office/drawing/2014/main" id="{50A36CE2-42CA-4EE2-B019-93B909EC44D2}"/>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8C998897-9CD4-42CE-87AF-B5901D5C895C}"/>
              </a:ext>
            </a:extLst>
          </p:cNvPr>
          <p:cNvSpPr>
            <a:spLocks noGrp="1"/>
          </p:cNvSpPr>
          <p:nvPr>
            <p:ph type="sldNum" sz="quarter" idx="12"/>
          </p:nvPr>
        </p:nvSpPr>
        <p:spPr/>
        <p:txBody>
          <a:bodyPr/>
          <a:lstStyle/>
          <a:p>
            <a:fld id="{AF430988-647E-4517-B70E-776822506EBB}" type="slidenum">
              <a:rPr lang="en-US" smtClean="0"/>
              <a:pPr/>
              <a:t>23</a:t>
            </a:fld>
            <a:endParaRPr lang="en-US" dirty="0"/>
          </a:p>
        </p:txBody>
      </p:sp>
    </p:spTree>
    <p:extLst>
      <p:ext uri="{BB962C8B-B14F-4D97-AF65-F5344CB8AC3E}">
        <p14:creationId xmlns:p14="http://schemas.microsoft.com/office/powerpoint/2010/main" val="2410148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920E4-54B6-435A-AA4E-A2154218AE18}"/>
              </a:ext>
            </a:extLst>
          </p:cNvPr>
          <p:cNvSpPr>
            <a:spLocks noGrp="1"/>
          </p:cNvSpPr>
          <p:nvPr>
            <p:ph type="title"/>
          </p:nvPr>
        </p:nvSpPr>
        <p:spPr/>
        <p:txBody>
          <a:bodyPr/>
          <a:lstStyle/>
          <a:p>
            <a:r>
              <a:rPr lang="en-US" dirty="0"/>
              <a:t>COVID-19 Impact on NPRC Requests</a:t>
            </a:r>
          </a:p>
        </p:txBody>
      </p:sp>
      <p:sp>
        <p:nvSpPr>
          <p:cNvPr id="3" name="Content Placeholder 2">
            <a:extLst>
              <a:ext uri="{FF2B5EF4-FFF2-40B4-BE49-F238E27FC236}">
                <a16:creationId xmlns:a16="http://schemas.microsoft.com/office/drawing/2014/main" id="{77B65B8F-8B88-4373-ADB9-51AAEA013EC0}"/>
              </a:ext>
            </a:extLst>
          </p:cNvPr>
          <p:cNvSpPr>
            <a:spLocks noGrp="1"/>
          </p:cNvSpPr>
          <p:nvPr>
            <p:ph idx="1"/>
          </p:nvPr>
        </p:nvSpPr>
        <p:spPr/>
        <p:txBody>
          <a:bodyPr/>
          <a:lstStyle/>
          <a:p>
            <a:endParaRPr lang="en-US" dirty="0"/>
          </a:p>
          <a:p>
            <a:r>
              <a:rPr lang="en-US" dirty="0"/>
              <a:t>Due to COVID-19, NPRC has reduced capacity, resulting in significant response delays.</a:t>
            </a:r>
            <a:br>
              <a:rPr lang="en-US" dirty="0"/>
            </a:br>
            <a:endParaRPr lang="en-US" dirty="0"/>
          </a:p>
          <a:p>
            <a:r>
              <a:rPr lang="en-US" dirty="0"/>
              <a:t>Effective immediately, and until further notice, accept </a:t>
            </a:r>
            <a:r>
              <a:rPr lang="en-US" i="1" dirty="0"/>
              <a:t>uncertified</a:t>
            </a:r>
            <a:r>
              <a:rPr lang="en-US" dirty="0"/>
              <a:t> service verification documents as valid proof of service.</a:t>
            </a:r>
          </a:p>
          <a:p>
            <a:pPr lvl="1"/>
            <a:r>
              <a:rPr lang="en-US" dirty="0"/>
              <a:t>Take appropriate claim actions, including examination ordering and favorable claim decisions, based on uncertified service verification documents.</a:t>
            </a:r>
          </a:p>
          <a:p>
            <a:pPr lvl="1"/>
            <a:r>
              <a:rPr lang="en-US" dirty="0"/>
              <a:t>Issues dependent on receipt of service records will be deferred, and end product kept open.</a:t>
            </a:r>
          </a:p>
        </p:txBody>
      </p:sp>
      <p:sp>
        <p:nvSpPr>
          <p:cNvPr id="4" name="Date Placeholder 3">
            <a:extLst>
              <a:ext uri="{FF2B5EF4-FFF2-40B4-BE49-F238E27FC236}">
                <a16:creationId xmlns:a16="http://schemas.microsoft.com/office/drawing/2014/main" id="{35095DD7-B4EE-425A-9B5D-AF560D2E4F42}"/>
              </a:ext>
            </a:extLst>
          </p:cNvPr>
          <p:cNvSpPr>
            <a:spLocks noGrp="1"/>
          </p:cNvSpPr>
          <p:nvPr>
            <p:ph type="dt" sz="half" idx="10"/>
          </p:nvPr>
        </p:nvSpPr>
        <p:spPr/>
        <p:txBody>
          <a:bodyPr/>
          <a:lstStyle/>
          <a:p>
            <a:fld id="{58F8C2D6-6970-4F5F-8280-D29894F481DD}" type="datetime1">
              <a:rPr lang="en-US" smtClean="0"/>
              <a:t>5/20/2020</a:t>
            </a:fld>
            <a:endParaRPr lang="en-US" dirty="0"/>
          </a:p>
        </p:txBody>
      </p:sp>
      <p:sp>
        <p:nvSpPr>
          <p:cNvPr id="5" name="Footer Placeholder 4">
            <a:extLst>
              <a:ext uri="{FF2B5EF4-FFF2-40B4-BE49-F238E27FC236}">
                <a16:creationId xmlns:a16="http://schemas.microsoft.com/office/drawing/2014/main" id="{69CC8CF8-72DA-4B6F-854D-B412ABC1B0AA}"/>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F88EDB8B-E6D6-4514-BD35-52BB82C5DDD0}"/>
              </a:ext>
            </a:extLst>
          </p:cNvPr>
          <p:cNvSpPr>
            <a:spLocks noGrp="1"/>
          </p:cNvSpPr>
          <p:nvPr>
            <p:ph type="sldNum" sz="quarter" idx="12"/>
          </p:nvPr>
        </p:nvSpPr>
        <p:spPr/>
        <p:txBody>
          <a:bodyPr/>
          <a:lstStyle/>
          <a:p>
            <a:fld id="{AF430988-647E-4517-B70E-776822506EBB}" type="slidenum">
              <a:rPr lang="en-US" smtClean="0"/>
              <a:pPr/>
              <a:t>24</a:t>
            </a:fld>
            <a:endParaRPr lang="en-US" dirty="0"/>
          </a:p>
        </p:txBody>
      </p:sp>
    </p:spTree>
    <p:extLst>
      <p:ext uri="{BB962C8B-B14F-4D97-AF65-F5344CB8AC3E}">
        <p14:creationId xmlns:p14="http://schemas.microsoft.com/office/powerpoint/2010/main" val="33997215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1CA92-20E4-4F5A-A4F1-CB958AF7DE14}"/>
              </a:ext>
            </a:extLst>
          </p:cNvPr>
          <p:cNvSpPr>
            <a:spLocks noGrp="1"/>
          </p:cNvSpPr>
          <p:nvPr>
            <p:ph type="title"/>
          </p:nvPr>
        </p:nvSpPr>
        <p:spPr/>
        <p:txBody>
          <a:bodyPr/>
          <a:lstStyle/>
          <a:p>
            <a:r>
              <a:rPr lang="en-US" dirty="0"/>
              <a:t>COVID-19 and School Children</a:t>
            </a:r>
          </a:p>
        </p:txBody>
      </p:sp>
      <p:sp>
        <p:nvSpPr>
          <p:cNvPr id="3" name="Content Placeholder 2">
            <a:extLst>
              <a:ext uri="{FF2B5EF4-FFF2-40B4-BE49-F238E27FC236}">
                <a16:creationId xmlns:a16="http://schemas.microsoft.com/office/drawing/2014/main" id="{E1E2B71E-C230-41D8-BA8A-16BE3951528E}"/>
              </a:ext>
            </a:extLst>
          </p:cNvPr>
          <p:cNvSpPr>
            <a:spLocks noGrp="1"/>
          </p:cNvSpPr>
          <p:nvPr>
            <p:ph idx="1"/>
          </p:nvPr>
        </p:nvSpPr>
        <p:spPr/>
        <p:txBody>
          <a:bodyPr/>
          <a:lstStyle/>
          <a:p>
            <a:endParaRPr lang="en-US" dirty="0"/>
          </a:p>
          <a:p>
            <a:r>
              <a:rPr lang="en-US" dirty="0"/>
              <a:t>Due to COVID-19, schools may suspend or cancel classes, or elect to instruct virtually.</a:t>
            </a:r>
            <a:br>
              <a:rPr lang="en-US" dirty="0"/>
            </a:br>
            <a:endParaRPr lang="en-US" dirty="0"/>
          </a:p>
          <a:p>
            <a:r>
              <a:rPr lang="en-US" dirty="0"/>
              <a:t>In such instances, </a:t>
            </a:r>
            <a:r>
              <a:rPr lang="en-US" b="1" i="1" dirty="0"/>
              <a:t>do not</a:t>
            </a:r>
            <a:r>
              <a:rPr lang="en-US" dirty="0"/>
              <a:t> remove a dependent school child from a beneficiary’s award.</a:t>
            </a:r>
          </a:p>
        </p:txBody>
      </p:sp>
      <p:sp>
        <p:nvSpPr>
          <p:cNvPr id="4" name="Date Placeholder 3">
            <a:extLst>
              <a:ext uri="{FF2B5EF4-FFF2-40B4-BE49-F238E27FC236}">
                <a16:creationId xmlns:a16="http://schemas.microsoft.com/office/drawing/2014/main" id="{9FCB20A8-4AFF-46E2-9776-8F601BEDC4CA}"/>
              </a:ext>
            </a:extLst>
          </p:cNvPr>
          <p:cNvSpPr>
            <a:spLocks noGrp="1"/>
          </p:cNvSpPr>
          <p:nvPr>
            <p:ph type="dt" sz="half" idx="10"/>
          </p:nvPr>
        </p:nvSpPr>
        <p:spPr/>
        <p:txBody>
          <a:bodyPr/>
          <a:lstStyle/>
          <a:p>
            <a:fld id="{58F8C2D6-6970-4F5F-8280-D29894F481DD}" type="datetime1">
              <a:rPr lang="en-US" smtClean="0"/>
              <a:t>5/20/2020</a:t>
            </a:fld>
            <a:endParaRPr lang="en-US" dirty="0"/>
          </a:p>
        </p:txBody>
      </p:sp>
      <p:sp>
        <p:nvSpPr>
          <p:cNvPr id="5" name="Footer Placeholder 4">
            <a:extLst>
              <a:ext uri="{FF2B5EF4-FFF2-40B4-BE49-F238E27FC236}">
                <a16:creationId xmlns:a16="http://schemas.microsoft.com/office/drawing/2014/main" id="{E88F21A3-1E12-4BFD-A37E-D9C05D4D7F72}"/>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4264B0E0-16EB-4833-80A9-CA8F5FA2FD4C}"/>
              </a:ext>
            </a:extLst>
          </p:cNvPr>
          <p:cNvSpPr>
            <a:spLocks noGrp="1"/>
          </p:cNvSpPr>
          <p:nvPr>
            <p:ph type="sldNum" sz="quarter" idx="12"/>
          </p:nvPr>
        </p:nvSpPr>
        <p:spPr/>
        <p:txBody>
          <a:bodyPr/>
          <a:lstStyle/>
          <a:p>
            <a:fld id="{AF430988-647E-4517-B70E-776822506EBB}" type="slidenum">
              <a:rPr lang="en-US" smtClean="0"/>
              <a:pPr/>
              <a:t>25</a:t>
            </a:fld>
            <a:endParaRPr lang="en-US" dirty="0"/>
          </a:p>
        </p:txBody>
      </p:sp>
    </p:spTree>
    <p:extLst>
      <p:ext uri="{BB962C8B-B14F-4D97-AF65-F5344CB8AC3E}">
        <p14:creationId xmlns:p14="http://schemas.microsoft.com/office/powerpoint/2010/main" val="35727724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4A420-09A4-4EB6-A518-059DA5F43120}"/>
              </a:ext>
            </a:extLst>
          </p:cNvPr>
          <p:cNvSpPr>
            <a:spLocks noGrp="1"/>
          </p:cNvSpPr>
          <p:nvPr>
            <p:ph type="title"/>
          </p:nvPr>
        </p:nvSpPr>
        <p:spPr/>
        <p:txBody>
          <a:bodyPr/>
          <a:lstStyle/>
          <a:p>
            <a:r>
              <a:rPr lang="en-US" dirty="0"/>
              <a:t>COVID-19 and Impact on Hearings</a:t>
            </a:r>
          </a:p>
        </p:txBody>
      </p:sp>
      <p:sp>
        <p:nvSpPr>
          <p:cNvPr id="3" name="Content Placeholder 2">
            <a:extLst>
              <a:ext uri="{FF2B5EF4-FFF2-40B4-BE49-F238E27FC236}">
                <a16:creationId xmlns:a16="http://schemas.microsoft.com/office/drawing/2014/main" id="{C3430747-F222-4AC0-B25F-25DCDAE2E891}"/>
              </a:ext>
            </a:extLst>
          </p:cNvPr>
          <p:cNvSpPr>
            <a:spLocks noGrp="1"/>
          </p:cNvSpPr>
          <p:nvPr>
            <p:ph idx="1"/>
          </p:nvPr>
        </p:nvSpPr>
        <p:spPr/>
        <p:txBody>
          <a:bodyPr/>
          <a:lstStyle/>
          <a:p>
            <a:endParaRPr lang="en-US" dirty="0"/>
          </a:p>
          <a:p>
            <a:r>
              <a:rPr lang="en-US" dirty="0"/>
              <a:t>During COVID-19 pandemic, formal hearings may be conducted via Skype for Business.</a:t>
            </a:r>
            <a:br>
              <a:rPr lang="en-US" dirty="0"/>
            </a:br>
            <a:endParaRPr lang="en-US" dirty="0"/>
          </a:p>
          <a:p>
            <a:pPr lvl="1"/>
            <a:r>
              <a:rPr lang="en-US" dirty="0"/>
              <a:t>Veteran/claimant </a:t>
            </a:r>
            <a:r>
              <a:rPr lang="en-US" b="1" i="1" dirty="0"/>
              <a:t>must </a:t>
            </a:r>
            <a:r>
              <a:rPr lang="en-US" dirty="0"/>
              <a:t>waive the right to appear in person.</a:t>
            </a:r>
            <a:br>
              <a:rPr lang="en-US" dirty="0"/>
            </a:br>
            <a:endParaRPr lang="en-US" dirty="0"/>
          </a:p>
          <a:p>
            <a:pPr lvl="1"/>
            <a:r>
              <a:rPr lang="en-US" dirty="0"/>
              <a:t>If Veteran, claimant, or representative is not comfortable with a virtual hearing option, </a:t>
            </a:r>
            <a:r>
              <a:rPr lang="en-US" b="1" i="1" dirty="0"/>
              <a:t>no action </a:t>
            </a:r>
            <a:r>
              <a:rPr lang="en-US" dirty="0"/>
              <a:t>may be taken to decide the claim/appeal until in-person hearing can be conducted.</a:t>
            </a:r>
          </a:p>
          <a:p>
            <a:pPr lvl="1"/>
            <a:endParaRPr lang="en-US" dirty="0"/>
          </a:p>
        </p:txBody>
      </p:sp>
      <p:sp>
        <p:nvSpPr>
          <p:cNvPr id="4" name="Date Placeholder 3">
            <a:extLst>
              <a:ext uri="{FF2B5EF4-FFF2-40B4-BE49-F238E27FC236}">
                <a16:creationId xmlns:a16="http://schemas.microsoft.com/office/drawing/2014/main" id="{D39E2701-27C4-4841-A8D5-7F7AE1E17D9A}"/>
              </a:ext>
            </a:extLst>
          </p:cNvPr>
          <p:cNvSpPr>
            <a:spLocks noGrp="1"/>
          </p:cNvSpPr>
          <p:nvPr>
            <p:ph type="dt" sz="half" idx="10"/>
          </p:nvPr>
        </p:nvSpPr>
        <p:spPr/>
        <p:txBody>
          <a:bodyPr/>
          <a:lstStyle/>
          <a:p>
            <a:fld id="{58F8C2D6-6970-4F5F-8280-D29894F481DD}" type="datetime1">
              <a:rPr lang="en-US" smtClean="0"/>
              <a:t>5/20/2020</a:t>
            </a:fld>
            <a:endParaRPr lang="en-US" dirty="0"/>
          </a:p>
        </p:txBody>
      </p:sp>
      <p:sp>
        <p:nvSpPr>
          <p:cNvPr id="5" name="Footer Placeholder 4">
            <a:extLst>
              <a:ext uri="{FF2B5EF4-FFF2-40B4-BE49-F238E27FC236}">
                <a16:creationId xmlns:a16="http://schemas.microsoft.com/office/drawing/2014/main" id="{D4D698B9-7DF6-4A78-9BDF-058E40972F94}"/>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A15F20BA-05DD-42AE-85CD-FC9EA2DA3A5C}"/>
              </a:ext>
            </a:extLst>
          </p:cNvPr>
          <p:cNvSpPr>
            <a:spLocks noGrp="1"/>
          </p:cNvSpPr>
          <p:nvPr>
            <p:ph type="sldNum" sz="quarter" idx="12"/>
          </p:nvPr>
        </p:nvSpPr>
        <p:spPr/>
        <p:txBody>
          <a:bodyPr/>
          <a:lstStyle/>
          <a:p>
            <a:fld id="{AF430988-647E-4517-B70E-776822506EBB}" type="slidenum">
              <a:rPr lang="en-US" smtClean="0"/>
              <a:pPr/>
              <a:t>26</a:t>
            </a:fld>
            <a:endParaRPr lang="en-US" dirty="0"/>
          </a:p>
        </p:txBody>
      </p:sp>
    </p:spTree>
    <p:extLst>
      <p:ext uri="{BB962C8B-B14F-4D97-AF65-F5344CB8AC3E}">
        <p14:creationId xmlns:p14="http://schemas.microsoft.com/office/powerpoint/2010/main" val="2198231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85330-C781-4EEB-BC64-7EE141395D15}"/>
              </a:ext>
            </a:extLst>
          </p:cNvPr>
          <p:cNvSpPr>
            <a:spLocks noGrp="1"/>
          </p:cNvSpPr>
          <p:nvPr>
            <p:ph type="title"/>
          </p:nvPr>
        </p:nvSpPr>
        <p:spPr/>
        <p:txBody>
          <a:bodyPr/>
          <a:lstStyle/>
          <a:p>
            <a:r>
              <a:rPr lang="en-US" dirty="0"/>
              <a:t>Q-Tips</a:t>
            </a:r>
          </a:p>
        </p:txBody>
      </p:sp>
      <p:sp>
        <p:nvSpPr>
          <p:cNvPr id="3" name="Content Placeholder 2">
            <a:extLst>
              <a:ext uri="{FF2B5EF4-FFF2-40B4-BE49-F238E27FC236}">
                <a16:creationId xmlns:a16="http://schemas.microsoft.com/office/drawing/2014/main" id="{302E6446-45D6-4DEC-8C85-A21FF1E7E40C}"/>
              </a:ext>
            </a:extLst>
          </p:cNvPr>
          <p:cNvSpPr>
            <a:spLocks noGrp="1"/>
          </p:cNvSpPr>
          <p:nvPr>
            <p:ph idx="1"/>
          </p:nvPr>
        </p:nvSpPr>
        <p:spPr/>
        <p:txBody>
          <a:bodyPr anchor="ctr">
            <a:normAutofit/>
          </a:bodyPr>
          <a:lstStyle/>
          <a:p>
            <a:pPr marL="0" indent="0" algn="ctr">
              <a:buNone/>
            </a:pPr>
            <a:r>
              <a:rPr lang="en-US" sz="3200" dirty="0"/>
              <a:t>Bonnie Kirby</a:t>
            </a:r>
          </a:p>
        </p:txBody>
      </p:sp>
      <p:sp>
        <p:nvSpPr>
          <p:cNvPr id="4" name="Date Placeholder 3">
            <a:extLst>
              <a:ext uri="{FF2B5EF4-FFF2-40B4-BE49-F238E27FC236}">
                <a16:creationId xmlns:a16="http://schemas.microsoft.com/office/drawing/2014/main" id="{B03CAF49-5416-4D66-9342-B94FA607FF97}"/>
              </a:ext>
            </a:extLst>
          </p:cNvPr>
          <p:cNvSpPr>
            <a:spLocks noGrp="1"/>
          </p:cNvSpPr>
          <p:nvPr>
            <p:ph type="dt" sz="half" idx="10"/>
          </p:nvPr>
        </p:nvSpPr>
        <p:spPr/>
        <p:txBody>
          <a:bodyPr/>
          <a:lstStyle/>
          <a:p>
            <a:fld id="{BF8353C5-FA4A-470F-BA2C-14216DF91292}" type="datetime1">
              <a:rPr lang="en-US" smtClean="0"/>
              <a:t>5/20/2020</a:t>
            </a:fld>
            <a:endParaRPr lang="en-US" dirty="0"/>
          </a:p>
        </p:txBody>
      </p:sp>
      <p:sp>
        <p:nvSpPr>
          <p:cNvPr id="5" name="Footer Placeholder 4">
            <a:extLst>
              <a:ext uri="{FF2B5EF4-FFF2-40B4-BE49-F238E27FC236}">
                <a16:creationId xmlns:a16="http://schemas.microsoft.com/office/drawing/2014/main" id="{035D0AE4-CB03-45A8-BB93-5DBB2A8718C2}"/>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1E9898E4-C644-449B-80F5-3DB62646F545}"/>
              </a:ext>
            </a:extLst>
          </p:cNvPr>
          <p:cNvSpPr>
            <a:spLocks noGrp="1"/>
          </p:cNvSpPr>
          <p:nvPr>
            <p:ph type="sldNum" sz="quarter" idx="12"/>
          </p:nvPr>
        </p:nvSpPr>
        <p:spPr/>
        <p:txBody>
          <a:bodyPr/>
          <a:lstStyle/>
          <a:p>
            <a:fld id="{AF430988-647E-4517-B70E-776822506EBB}" type="slidenum">
              <a:rPr lang="en-US" smtClean="0"/>
              <a:t>27</a:t>
            </a:fld>
            <a:endParaRPr lang="en-US" dirty="0"/>
          </a:p>
        </p:txBody>
      </p:sp>
    </p:spTree>
    <p:extLst>
      <p:ext uri="{BB962C8B-B14F-4D97-AF65-F5344CB8AC3E}">
        <p14:creationId xmlns:p14="http://schemas.microsoft.com/office/powerpoint/2010/main" val="32414314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223FC-83EF-4259-99DC-4EB3F2FA2BA0}"/>
              </a:ext>
            </a:extLst>
          </p:cNvPr>
          <p:cNvSpPr>
            <a:spLocks noGrp="1"/>
          </p:cNvSpPr>
          <p:nvPr>
            <p:ph type="title"/>
          </p:nvPr>
        </p:nvSpPr>
        <p:spPr>
          <a:solidFill>
            <a:schemeClr val="accent1">
              <a:lumMod val="75000"/>
            </a:schemeClr>
          </a:solidFill>
        </p:spPr>
        <p:txBody>
          <a:bodyPr>
            <a:normAutofit/>
          </a:bodyPr>
          <a:lstStyle/>
          <a:p>
            <a:r>
              <a:rPr lang="en-US" sz="8000" dirty="0">
                <a:ln w="10160">
                  <a:solidFill>
                    <a:schemeClr val="accent5"/>
                  </a:solidFill>
                  <a:prstDash val="solid"/>
                </a:ln>
                <a:solidFill>
                  <a:srgbClr val="FFFFFF"/>
                </a:solidFill>
                <a:effectLst>
                  <a:outerShdw blurRad="38100" dist="22860" dir="5400000" algn="tl" rotWithShape="0">
                    <a:srgbClr val="000000">
                      <a:alpha val="30000"/>
                    </a:srgbClr>
                  </a:outerShdw>
                </a:effectLst>
              </a:rPr>
              <a:t>Q-Tips</a:t>
            </a:r>
            <a:endParaRPr lang="en-US" sz="8000" dirty="0"/>
          </a:p>
        </p:txBody>
      </p:sp>
      <p:pic>
        <p:nvPicPr>
          <p:cNvPr id="8" name="Picture 7">
            <a:extLst>
              <a:ext uri="{FF2B5EF4-FFF2-40B4-BE49-F238E27FC236}">
                <a16:creationId xmlns:a16="http://schemas.microsoft.com/office/drawing/2014/main" id="{712B80E3-D2D3-44DC-BBE3-1B2C39BEE5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186" y="1955800"/>
            <a:ext cx="1866900" cy="4724400"/>
          </a:xfrm>
          <a:prstGeom prst="rect">
            <a:avLst/>
          </a:prstGeom>
        </p:spPr>
      </p:pic>
      <p:sp>
        <p:nvSpPr>
          <p:cNvPr id="10" name="Content Placeholder 9">
            <a:extLst>
              <a:ext uri="{FF2B5EF4-FFF2-40B4-BE49-F238E27FC236}">
                <a16:creationId xmlns:a16="http://schemas.microsoft.com/office/drawing/2014/main" id="{D9700091-0897-44AA-9F8F-CF5712F113F0}"/>
              </a:ext>
            </a:extLst>
          </p:cNvPr>
          <p:cNvSpPr>
            <a:spLocks noGrp="1"/>
          </p:cNvSpPr>
          <p:nvPr>
            <p:ph idx="1"/>
          </p:nvPr>
        </p:nvSpPr>
        <p:spPr>
          <a:xfrm>
            <a:off x="2387600" y="1825624"/>
            <a:ext cx="8966200" cy="4854575"/>
          </a:xfrm>
        </p:spPr>
        <p:txBody>
          <a:bodyPr/>
          <a:lstStyle/>
          <a:p>
            <a:r>
              <a:rPr lang="en-US" dirty="0"/>
              <a:t>Fun way to share ideas in a simple tip format</a:t>
            </a:r>
          </a:p>
          <a:p>
            <a:endParaRPr lang="en-US" dirty="0"/>
          </a:p>
          <a:p>
            <a:r>
              <a:rPr lang="en-US" dirty="0"/>
              <a:t>Your Q-Tips are welcome and requested</a:t>
            </a:r>
          </a:p>
          <a:p>
            <a:endParaRPr lang="en-US" dirty="0"/>
          </a:p>
          <a:p>
            <a:r>
              <a:rPr lang="en-US" dirty="0"/>
              <a:t>We will help each other by sharing knowledge</a:t>
            </a:r>
          </a:p>
          <a:p>
            <a:endParaRPr lang="en-US" dirty="0"/>
          </a:p>
          <a:p>
            <a:r>
              <a:rPr lang="en-US" dirty="0"/>
              <a:t>Send your ideas to David Hannigan</a:t>
            </a:r>
          </a:p>
          <a:p>
            <a:pPr marL="0" indent="0">
              <a:buNone/>
            </a:pPr>
            <a:endParaRPr lang="en-US" sz="2400" dirty="0"/>
          </a:p>
          <a:p>
            <a:pPr lvl="1"/>
            <a:r>
              <a:rPr lang="en-US" dirty="0"/>
              <a:t>david.hannigan@va.gov</a:t>
            </a:r>
          </a:p>
        </p:txBody>
      </p:sp>
      <p:sp>
        <p:nvSpPr>
          <p:cNvPr id="3" name="Date Placeholder 2">
            <a:extLst>
              <a:ext uri="{FF2B5EF4-FFF2-40B4-BE49-F238E27FC236}">
                <a16:creationId xmlns:a16="http://schemas.microsoft.com/office/drawing/2014/main" id="{1082C34F-6D3B-4DC2-AC05-6923E15621F6}"/>
              </a:ext>
            </a:extLst>
          </p:cNvPr>
          <p:cNvSpPr>
            <a:spLocks noGrp="1"/>
          </p:cNvSpPr>
          <p:nvPr>
            <p:ph type="dt" sz="half" idx="10"/>
          </p:nvPr>
        </p:nvSpPr>
        <p:spPr/>
        <p:txBody>
          <a:bodyPr/>
          <a:lstStyle/>
          <a:p>
            <a:fld id="{46C1517F-9597-4891-AF19-18CA5D48D18F}" type="datetime1">
              <a:rPr lang="en-US" smtClean="0"/>
              <a:t>5/20/2020</a:t>
            </a:fld>
            <a:endParaRPr lang="en-US" dirty="0"/>
          </a:p>
        </p:txBody>
      </p:sp>
      <p:sp>
        <p:nvSpPr>
          <p:cNvPr id="4" name="Footer Placeholder 3">
            <a:extLst>
              <a:ext uri="{FF2B5EF4-FFF2-40B4-BE49-F238E27FC236}">
                <a16:creationId xmlns:a16="http://schemas.microsoft.com/office/drawing/2014/main" id="{C9140A74-4900-4A3F-AA60-1EE31463C384}"/>
              </a:ext>
            </a:extLst>
          </p:cNvPr>
          <p:cNvSpPr>
            <a:spLocks noGrp="1"/>
          </p:cNvSpPr>
          <p:nvPr>
            <p:ph type="ftr" sz="quarter" idx="11"/>
          </p:nvPr>
        </p:nvSpPr>
        <p:spPr/>
        <p:txBody>
          <a:bodyPr/>
          <a:lstStyle/>
          <a:p>
            <a:r>
              <a:rPr lang="en-US"/>
              <a:t>Compensation Service Quality Assurance</a:t>
            </a:r>
            <a:endParaRPr lang="en-US" dirty="0"/>
          </a:p>
        </p:txBody>
      </p:sp>
      <p:sp>
        <p:nvSpPr>
          <p:cNvPr id="5" name="Slide Number Placeholder 4">
            <a:extLst>
              <a:ext uri="{FF2B5EF4-FFF2-40B4-BE49-F238E27FC236}">
                <a16:creationId xmlns:a16="http://schemas.microsoft.com/office/drawing/2014/main" id="{A5851918-F85F-417F-BE0A-C63535C8C896}"/>
              </a:ext>
            </a:extLst>
          </p:cNvPr>
          <p:cNvSpPr>
            <a:spLocks noGrp="1"/>
          </p:cNvSpPr>
          <p:nvPr>
            <p:ph type="sldNum" sz="quarter" idx="12"/>
          </p:nvPr>
        </p:nvSpPr>
        <p:spPr/>
        <p:txBody>
          <a:bodyPr/>
          <a:lstStyle/>
          <a:p>
            <a:fld id="{AF430988-647E-4517-B70E-776822506EBB}" type="slidenum">
              <a:rPr lang="en-US" smtClean="0"/>
              <a:t>28</a:t>
            </a:fld>
            <a:endParaRPr lang="en-US" dirty="0"/>
          </a:p>
        </p:txBody>
      </p:sp>
    </p:spTree>
    <p:extLst>
      <p:ext uri="{BB962C8B-B14F-4D97-AF65-F5344CB8AC3E}">
        <p14:creationId xmlns:p14="http://schemas.microsoft.com/office/powerpoint/2010/main" val="15594596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9A62D-F144-4FF5-993A-57A46119FC7F}"/>
              </a:ext>
            </a:extLst>
          </p:cNvPr>
          <p:cNvSpPr>
            <a:spLocks noGrp="1"/>
          </p:cNvSpPr>
          <p:nvPr>
            <p:ph type="title"/>
          </p:nvPr>
        </p:nvSpPr>
        <p:spPr/>
        <p:txBody>
          <a:bodyPr>
            <a:normAutofit fontScale="90000"/>
          </a:bodyPr>
          <a:lstStyle/>
          <a:p>
            <a:r>
              <a:rPr lang="en-US" dirty="0"/>
              <a:t>Q-Tip #1: Scheduling Exams Amid Covid-19</a:t>
            </a:r>
          </a:p>
        </p:txBody>
      </p:sp>
      <p:sp>
        <p:nvSpPr>
          <p:cNvPr id="3" name="Content Placeholder 2">
            <a:extLst>
              <a:ext uri="{FF2B5EF4-FFF2-40B4-BE49-F238E27FC236}">
                <a16:creationId xmlns:a16="http://schemas.microsoft.com/office/drawing/2014/main" id="{CFA7E553-15B3-4B8F-AE27-A2D1DDE17140}"/>
              </a:ext>
            </a:extLst>
          </p:cNvPr>
          <p:cNvSpPr>
            <a:spLocks noGrp="1"/>
          </p:cNvSpPr>
          <p:nvPr>
            <p:ph idx="1"/>
          </p:nvPr>
        </p:nvSpPr>
        <p:spPr/>
        <p:txBody>
          <a:bodyPr/>
          <a:lstStyle/>
          <a:p>
            <a:r>
              <a:rPr lang="en-US" dirty="0"/>
              <a:t>Compensation Service has a COVID-19 Operational Information Page:</a:t>
            </a:r>
            <a:endParaRPr lang="en-US" sz="2400" dirty="0"/>
          </a:p>
          <a:p>
            <a:pPr lvl="1"/>
            <a:r>
              <a:rPr lang="en-US" dirty="0">
                <a:hlinkClick r:id="rId2"/>
              </a:rPr>
              <a:t>https://vbaw.vba.va.gov/bl/21/corona.htm</a:t>
            </a:r>
            <a:endParaRPr lang="en-US" dirty="0"/>
          </a:p>
          <a:p>
            <a:pPr lvl="2"/>
            <a:endParaRPr lang="en-US" dirty="0"/>
          </a:p>
          <a:p>
            <a:r>
              <a:rPr lang="en-US" dirty="0"/>
              <a:t>Exam information found on this page:</a:t>
            </a:r>
          </a:p>
          <a:p>
            <a:pPr lvl="1"/>
            <a:r>
              <a:rPr lang="en-US" dirty="0"/>
              <a:t>Field guidance, including Q&amp;A</a:t>
            </a:r>
          </a:p>
          <a:p>
            <a:pPr lvl="1"/>
            <a:r>
              <a:rPr lang="en-US" dirty="0"/>
              <a:t>Medical Disability Exam Program Office guidance</a:t>
            </a:r>
          </a:p>
          <a:p>
            <a:pPr lvl="2"/>
            <a:r>
              <a:rPr lang="en-US" dirty="0"/>
              <a:t>“VBA has directed MDE vendors </a:t>
            </a:r>
            <a:r>
              <a:rPr lang="en-US" b="1" u="sng" dirty="0"/>
              <a:t>not</a:t>
            </a:r>
            <a:r>
              <a:rPr lang="en-US" dirty="0"/>
              <a:t> to cancel exam requests due to COVID-19.”</a:t>
            </a:r>
          </a:p>
          <a:p>
            <a:pPr lvl="1"/>
            <a:r>
              <a:rPr lang="en-US" dirty="0"/>
              <a:t>Guidance for routing exams</a:t>
            </a:r>
          </a:p>
          <a:p>
            <a:pPr lvl="1"/>
            <a:r>
              <a:rPr lang="en-US" dirty="0"/>
              <a:t>March 2020 Contract Examinations Tip Sheet</a:t>
            </a:r>
          </a:p>
          <a:p>
            <a:pPr lvl="1"/>
            <a:r>
              <a:rPr lang="en-US" dirty="0"/>
              <a:t>Up-to-date information on handling examinations</a:t>
            </a:r>
          </a:p>
          <a:p>
            <a:endParaRPr lang="en-US" dirty="0"/>
          </a:p>
        </p:txBody>
      </p:sp>
      <p:sp>
        <p:nvSpPr>
          <p:cNvPr id="4" name="Date Placeholder 3">
            <a:extLst>
              <a:ext uri="{FF2B5EF4-FFF2-40B4-BE49-F238E27FC236}">
                <a16:creationId xmlns:a16="http://schemas.microsoft.com/office/drawing/2014/main" id="{F6B87B0D-213D-4462-B594-7AC52D698F96}"/>
              </a:ext>
            </a:extLst>
          </p:cNvPr>
          <p:cNvSpPr>
            <a:spLocks noGrp="1"/>
          </p:cNvSpPr>
          <p:nvPr>
            <p:ph type="dt" sz="half" idx="10"/>
          </p:nvPr>
        </p:nvSpPr>
        <p:spPr/>
        <p:txBody>
          <a:bodyPr/>
          <a:lstStyle/>
          <a:p>
            <a:fld id="{FAE1C994-E79D-4176-BD67-0AD220559936}" type="datetime1">
              <a:rPr lang="en-US" smtClean="0"/>
              <a:t>5/20/2020</a:t>
            </a:fld>
            <a:endParaRPr lang="en-US" dirty="0"/>
          </a:p>
        </p:txBody>
      </p:sp>
      <p:sp>
        <p:nvSpPr>
          <p:cNvPr id="5" name="Footer Placeholder 4">
            <a:extLst>
              <a:ext uri="{FF2B5EF4-FFF2-40B4-BE49-F238E27FC236}">
                <a16:creationId xmlns:a16="http://schemas.microsoft.com/office/drawing/2014/main" id="{52C33F82-E1B7-4B30-8C42-E2229FB92BAD}"/>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8E0D8220-4B34-4B0D-872A-AFD6529D2427}"/>
              </a:ext>
            </a:extLst>
          </p:cNvPr>
          <p:cNvSpPr>
            <a:spLocks noGrp="1"/>
          </p:cNvSpPr>
          <p:nvPr>
            <p:ph type="sldNum" sz="quarter" idx="12"/>
          </p:nvPr>
        </p:nvSpPr>
        <p:spPr/>
        <p:txBody>
          <a:bodyPr/>
          <a:lstStyle/>
          <a:p>
            <a:fld id="{AF430988-647E-4517-B70E-776822506EBB}" type="slidenum">
              <a:rPr lang="en-US" smtClean="0"/>
              <a:t>29</a:t>
            </a:fld>
            <a:endParaRPr lang="en-US" dirty="0"/>
          </a:p>
        </p:txBody>
      </p:sp>
    </p:spTree>
    <p:extLst>
      <p:ext uri="{BB962C8B-B14F-4D97-AF65-F5344CB8AC3E}">
        <p14:creationId xmlns:p14="http://schemas.microsoft.com/office/powerpoint/2010/main" val="2492536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52664-1C51-456C-8D90-12EB8A59F216}"/>
              </a:ext>
            </a:extLst>
          </p:cNvPr>
          <p:cNvSpPr>
            <a:spLocks noGrp="1"/>
          </p:cNvSpPr>
          <p:nvPr>
            <p:ph type="title"/>
          </p:nvPr>
        </p:nvSpPr>
        <p:spPr/>
        <p:txBody>
          <a:bodyPr/>
          <a:lstStyle/>
          <a:p>
            <a:r>
              <a:rPr lang="en-US" dirty="0"/>
              <a:t>Welcome to the May 2020 Quality Call</a:t>
            </a:r>
          </a:p>
        </p:txBody>
      </p:sp>
      <p:sp>
        <p:nvSpPr>
          <p:cNvPr id="3" name="Content Placeholder 2">
            <a:extLst>
              <a:ext uri="{FF2B5EF4-FFF2-40B4-BE49-F238E27FC236}">
                <a16:creationId xmlns:a16="http://schemas.microsoft.com/office/drawing/2014/main" id="{331B1384-FDF7-4CF2-9E96-45CC017FE2B4}"/>
              </a:ext>
            </a:extLst>
          </p:cNvPr>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r>
              <a:rPr lang="en-US" sz="3200" dirty="0"/>
              <a:t>Bonnie Kirby</a:t>
            </a:r>
          </a:p>
          <a:p>
            <a:pPr marL="0" indent="0" algn="ctr">
              <a:buNone/>
            </a:pPr>
            <a:r>
              <a:rPr lang="en-US" sz="3200" dirty="0"/>
              <a:t>Senior Quality Review Specialist</a:t>
            </a:r>
          </a:p>
          <a:p>
            <a:pPr marL="0" indent="0" algn="ctr">
              <a:buNone/>
            </a:pPr>
            <a:r>
              <a:rPr lang="en-US" sz="3200" dirty="0"/>
              <a:t>Quality Review Team</a:t>
            </a:r>
          </a:p>
          <a:p>
            <a:pPr marL="0" indent="0" algn="ctr">
              <a:buNone/>
            </a:pPr>
            <a:r>
              <a:rPr lang="en-US" sz="3200" dirty="0"/>
              <a:t>Quality Assurance</a:t>
            </a:r>
          </a:p>
        </p:txBody>
      </p:sp>
      <p:sp>
        <p:nvSpPr>
          <p:cNvPr id="4" name="Date Placeholder 3">
            <a:extLst>
              <a:ext uri="{FF2B5EF4-FFF2-40B4-BE49-F238E27FC236}">
                <a16:creationId xmlns:a16="http://schemas.microsoft.com/office/drawing/2014/main" id="{EDE00CCF-B22E-469E-81A0-FF61F8BB2753}"/>
              </a:ext>
            </a:extLst>
          </p:cNvPr>
          <p:cNvSpPr>
            <a:spLocks noGrp="1"/>
          </p:cNvSpPr>
          <p:nvPr>
            <p:ph type="dt" sz="half" idx="10"/>
          </p:nvPr>
        </p:nvSpPr>
        <p:spPr/>
        <p:txBody>
          <a:bodyPr/>
          <a:lstStyle/>
          <a:p>
            <a:fld id="{4B14B7EA-853A-4899-AD23-5104B03742D8}" type="datetime1">
              <a:rPr lang="en-US" smtClean="0"/>
              <a:t>5/20/2020</a:t>
            </a:fld>
            <a:endParaRPr lang="en-US" dirty="0"/>
          </a:p>
        </p:txBody>
      </p:sp>
      <p:sp>
        <p:nvSpPr>
          <p:cNvPr id="5" name="Footer Placeholder 4">
            <a:extLst>
              <a:ext uri="{FF2B5EF4-FFF2-40B4-BE49-F238E27FC236}">
                <a16:creationId xmlns:a16="http://schemas.microsoft.com/office/drawing/2014/main" id="{AB0AD080-EA57-459C-86D2-14D9E4860626}"/>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418DB1FF-03DB-41A0-8526-314E423DE2F5}"/>
              </a:ext>
            </a:extLst>
          </p:cNvPr>
          <p:cNvSpPr>
            <a:spLocks noGrp="1"/>
          </p:cNvSpPr>
          <p:nvPr>
            <p:ph type="sldNum" sz="quarter" idx="12"/>
          </p:nvPr>
        </p:nvSpPr>
        <p:spPr/>
        <p:txBody>
          <a:bodyPr/>
          <a:lstStyle/>
          <a:p>
            <a:fld id="{AF430988-647E-4517-B70E-776822506EBB}" type="slidenum">
              <a:rPr lang="en-US" smtClean="0"/>
              <a:t>3</a:t>
            </a:fld>
            <a:endParaRPr lang="en-US" dirty="0"/>
          </a:p>
        </p:txBody>
      </p:sp>
    </p:spTree>
    <p:extLst>
      <p:ext uri="{BB962C8B-B14F-4D97-AF65-F5344CB8AC3E}">
        <p14:creationId xmlns:p14="http://schemas.microsoft.com/office/powerpoint/2010/main" val="10639805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BA027-CF38-4E2B-95CD-60CDDAACAE83}"/>
              </a:ext>
            </a:extLst>
          </p:cNvPr>
          <p:cNvSpPr>
            <a:spLocks noGrp="1"/>
          </p:cNvSpPr>
          <p:nvPr>
            <p:ph type="title"/>
          </p:nvPr>
        </p:nvSpPr>
        <p:spPr/>
        <p:txBody>
          <a:bodyPr>
            <a:normAutofit fontScale="90000"/>
          </a:bodyPr>
          <a:lstStyle/>
          <a:p>
            <a:r>
              <a:rPr lang="en-US" dirty="0"/>
              <a:t>Tip #2: Including Laws &amp; Regulations in Confirmed &amp; Continued Evaluations</a:t>
            </a:r>
          </a:p>
        </p:txBody>
      </p:sp>
      <p:sp>
        <p:nvSpPr>
          <p:cNvPr id="3" name="Content Placeholder 2">
            <a:extLst>
              <a:ext uri="{FF2B5EF4-FFF2-40B4-BE49-F238E27FC236}">
                <a16:creationId xmlns:a16="http://schemas.microsoft.com/office/drawing/2014/main" id="{81146CA9-A3F2-4410-A3A9-977E6152324A}"/>
              </a:ext>
            </a:extLst>
          </p:cNvPr>
          <p:cNvSpPr>
            <a:spLocks noGrp="1"/>
          </p:cNvSpPr>
          <p:nvPr>
            <p:ph idx="1"/>
          </p:nvPr>
        </p:nvSpPr>
        <p:spPr/>
        <p:txBody>
          <a:bodyPr/>
          <a:lstStyle/>
          <a:p>
            <a:r>
              <a:rPr lang="en-US" dirty="0"/>
              <a:t>RVSR Task Based Quality Review Checklist Task # 9: The laws and regulations applicable to the claim were not provided</a:t>
            </a:r>
          </a:p>
          <a:p>
            <a:pPr lvl="1"/>
            <a:r>
              <a:rPr lang="en-US" dirty="0"/>
              <a:t>50% of a sample reviewed were missing Part 4 regulations when confirming and continuing a disability evaluation</a:t>
            </a:r>
          </a:p>
          <a:p>
            <a:pPr lvl="1"/>
            <a:endParaRPr lang="en-US" sz="1000" dirty="0"/>
          </a:p>
          <a:p>
            <a:r>
              <a:rPr lang="en-US" dirty="0"/>
              <a:t>Use of the Evaluation Builder (EB) is mandatory</a:t>
            </a:r>
          </a:p>
          <a:p>
            <a:pPr lvl="1">
              <a:buFont typeface="Wingdings" panose="05000000000000000000" pitchFamily="2" charset="2"/>
              <a:buChar char="v"/>
            </a:pPr>
            <a:r>
              <a:rPr lang="en-US" dirty="0">
                <a:solidFill>
                  <a:srgbClr val="FF0000"/>
                </a:solidFill>
              </a:rPr>
              <a:t>M21-1 III.iv.6.C.5.c</a:t>
            </a:r>
          </a:p>
          <a:p>
            <a:endParaRPr lang="en-US" sz="1000" dirty="0"/>
          </a:p>
          <a:p>
            <a:r>
              <a:rPr lang="en-US" dirty="0"/>
              <a:t>Proofread!</a:t>
            </a:r>
          </a:p>
          <a:p>
            <a:pPr lvl="1"/>
            <a:r>
              <a:rPr lang="en-US" dirty="0"/>
              <a:t>Ensure a law for each component of the decision is included</a:t>
            </a:r>
          </a:p>
          <a:p>
            <a:pPr lvl="1">
              <a:buFont typeface="Wingdings" panose="05000000000000000000" pitchFamily="2" charset="2"/>
              <a:buChar char="v"/>
            </a:pPr>
            <a:r>
              <a:rPr lang="en-US" dirty="0">
                <a:solidFill>
                  <a:srgbClr val="FF0000"/>
                </a:solidFill>
              </a:rPr>
              <a:t>M21-1 III.iv.6.C.5.a</a:t>
            </a:r>
          </a:p>
        </p:txBody>
      </p:sp>
      <p:sp>
        <p:nvSpPr>
          <p:cNvPr id="4" name="Date Placeholder 3">
            <a:extLst>
              <a:ext uri="{FF2B5EF4-FFF2-40B4-BE49-F238E27FC236}">
                <a16:creationId xmlns:a16="http://schemas.microsoft.com/office/drawing/2014/main" id="{0CCFD172-081D-463E-BA97-684512423397}"/>
              </a:ext>
            </a:extLst>
          </p:cNvPr>
          <p:cNvSpPr>
            <a:spLocks noGrp="1"/>
          </p:cNvSpPr>
          <p:nvPr>
            <p:ph type="dt" sz="half" idx="10"/>
          </p:nvPr>
        </p:nvSpPr>
        <p:spPr/>
        <p:txBody>
          <a:bodyPr/>
          <a:lstStyle/>
          <a:p>
            <a:fld id="{FAE1C994-E79D-4176-BD67-0AD220559936}" type="datetime1">
              <a:rPr lang="en-US" smtClean="0"/>
              <a:t>5/20/2020</a:t>
            </a:fld>
            <a:endParaRPr lang="en-US" dirty="0"/>
          </a:p>
        </p:txBody>
      </p:sp>
      <p:sp>
        <p:nvSpPr>
          <p:cNvPr id="5" name="Footer Placeholder 4">
            <a:extLst>
              <a:ext uri="{FF2B5EF4-FFF2-40B4-BE49-F238E27FC236}">
                <a16:creationId xmlns:a16="http://schemas.microsoft.com/office/drawing/2014/main" id="{5FAF4C18-8A16-4B89-B95A-4B45A70B6310}"/>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56A61D36-B131-41F8-B767-9130E126F468}"/>
              </a:ext>
            </a:extLst>
          </p:cNvPr>
          <p:cNvSpPr>
            <a:spLocks noGrp="1"/>
          </p:cNvSpPr>
          <p:nvPr>
            <p:ph type="sldNum" sz="quarter" idx="12"/>
          </p:nvPr>
        </p:nvSpPr>
        <p:spPr/>
        <p:txBody>
          <a:bodyPr/>
          <a:lstStyle/>
          <a:p>
            <a:fld id="{AF430988-647E-4517-B70E-776822506EBB}" type="slidenum">
              <a:rPr lang="en-US" smtClean="0"/>
              <a:t>30</a:t>
            </a:fld>
            <a:endParaRPr lang="en-US" dirty="0"/>
          </a:p>
        </p:txBody>
      </p:sp>
    </p:spTree>
    <p:extLst>
      <p:ext uri="{BB962C8B-B14F-4D97-AF65-F5344CB8AC3E}">
        <p14:creationId xmlns:p14="http://schemas.microsoft.com/office/powerpoint/2010/main" val="23514460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85330-C781-4EEB-BC64-7EE141395D15}"/>
              </a:ext>
            </a:extLst>
          </p:cNvPr>
          <p:cNvSpPr>
            <a:spLocks noGrp="1"/>
          </p:cNvSpPr>
          <p:nvPr>
            <p:ph type="title"/>
          </p:nvPr>
        </p:nvSpPr>
        <p:spPr/>
        <p:txBody>
          <a:bodyPr/>
          <a:lstStyle/>
          <a:p>
            <a:r>
              <a:rPr lang="en-US" dirty="0"/>
              <a:t>Q-Tip #3</a:t>
            </a:r>
          </a:p>
        </p:txBody>
      </p:sp>
      <p:sp>
        <p:nvSpPr>
          <p:cNvPr id="3" name="Content Placeholder 2">
            <a:extLst>
              <a:ext uri="{FF2B5EF4-FFF2-40B4-BE49-F238E27FC236}">
                <a16:creationId xmlns:a16="http://schemas.microsoft.com/office/drawing/2014/main" id="{302E6446-45D6-4DEC-8C85-A21FF1E7E40C}"/>
              </a:ext>
            </a:extLst>
          </p:cNvPr>
          <p:cNvSpPr>
            <a:spLocks noGrp="1"/>
          </p:cNvSpPr>
          <p:nvPr>
            <p:ph idx="1"/>
          </p:nvPr>
        </p:nvSpPr>
        <p:spPr/>
        <p:txBody>
          <a:bodyPr anchor="ctr">
            <a:normAutofit/>
          </a:bodyPr>
          <a:lstStyle/>
          <a:p>
            <a:pPr marL="0" indent="0" algn="ctr">
              <a:buNone/>
            </a:pPr>
            <a:r>
              <a:rPr lang="en-US" sz="3200" dirty="0"/>
              <a:t>Amy Wintrow</a:t>
            </a:r>
          </a:p>
          <a:p>
            <a:pPr marL="0" indent="0" algn="ctr">
              <a:buNone/>
            </a:pPr>
            <a:r>
              <a:rPr lang="en-US" sz="3200" dirty="0"/>
              <a:t>Consultant</a:t>
            </a:r>
          </a:p>
          <a:p>
            <a:pPr marL="0" indent="0" algn="ctr">
              <a:buNone/>
            </a:pPr>
            <a:r>
              <a:rPr lang="en-US" sz="3200" dirty="0"/>
              <a:t>Program Review – STAR Staff</a:t>
            </a:r>
          </a:p>
          <a:p>
            <a:pPr marL="0" indent="0" algn="ctr">
              <a:buNone/>
            </a:pPr>
            <a:r>
              <a:rPr lang="en-US" sz="3200" dirty="0"/>
              <a:t>Quality Assurance</a:t>
            </a:r>
          </a:p>
        </p:txBody>
      </p:sp>
      <p:sp>
        <p:nvSpPr>
          <p:cNvPr id="4" name="Date Placeholder 3">
            <a:extLst>
              <a:ext uri="{FF2B5EF4-FFF2-40B4-BE49-F238E27FC236}">
                <a16:creationId xmlns:a16="http://schemas.microsoft.com/office/drawing/2014/main" id="{B03CAF49-5416-4D66-9342-B94FA607FF97}"/>
              </a:ext>
            </a:extLst>
          </p:cNvPr>
          <p:cNvSpPr>
            <a:spLocks noGrp="1"/>
          </p:cNvSpPr>
          <p:nvPr>
            <p:ph type="dt" sz="half" idx="10"/>
          </p:nvPr>
        </p:nvSpPr>
        <p:spPr/>
        <p:txBody>
          <a:bodyPr/>
          <a:lstStyle/>
          <a:p>
            <a:fld id="{BF8353C5-FA4A-470F-BA2C-14216DF91292}" type="datetime1">
              <a:rPr lang="en-US" smtClean="0"/>
              <a:t>5/20/2020</a:t>
            </a:fld>
            <a:endParaRPr lang="en-US" dirty="0"/>
          </a:p>
        </p:txBody>
      </p:sp>
      <p:sp>
        <p:nvSpPr>
          <p:cNvPr id="5" name="Footer Placeholder 4">
            <a:extLst>
              <a:ext uri="{FF2B5EF4-FFF2-40B4-BE49-F238E27FC236}">
                <a16:creationId xmlns:a16="http://schemas.microsoft.com/office/drawing/2014/main" id="{035D0AE4-CB03-45A8-BB93-5DBB2A8718C2}"/>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1E9898E4-C644-449B-80F5-3DB62646F545}"/>
              </a:ext>
            </a:extLst>
          </p:cNvPr>
          <p:cNvSpPr>
            <a:spLocks noGrp="1"/>
          </p:cNvSpPr>
          <p:nvPr>
            <p:ph type="sldNum" sz="quarter" idx="12"/>
          </p:nvPr>
        </p:nvSpPr>
        <p:spPr/>
        <p:txBody>
          <a:bodyPr/>
          <a:lstStyle/>
          <a:p>
            <a:fld id="{AF430988-647E-4517-B70E-776822506EBB}" type="slidenum">
              <a:rPr lang="en-US" smtClean="0"/>
              <a:t>31</a:t>
            </a:fld>
            <a:endParaRPr lang="en-US" dirty="0"/>
          </a:p>
        </p:txBody>
      </p:sp>
    </p:spTree>
    <p:extLst>
      <p:ext uri="{BB962C8B-B14F-4D97-AF65-F5344CB8AC3E}">
        <p14:creationId xmlns:p14="http://schemas.microsoft.com/office/powerpoint/2010/main" val="18170122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920E4-54B6-435A-AA4E-A2154218AE18}"/>
              </a:ext>
            </a:extLst>
          </p:cNvPr>
          <p:cNvSpPr>
            <a:spLocks noGrp="1"/>
          </p:cNvSpPr>
          <p:nvPr>
            <p:ph type="title"/>
          </p:nvPr>
        </p:nvSpPr>
        <p:spPr/>
        <p:txBody>
          <a:bodyPr>
            <a:normAutofit fontScale="90000"/>
          </a:bodyPr>
          <a:lstStyle/>
          <a:p>
            <a:r>
              <a:rPr lang="en-US" dirty="0"/>
              <a:t>Q-Tip #3: Calculating Past-Due Benefits on Attorney Fee Cases</a:t>
            </a:r>
          </a:p>
        </p:txBody>
      </p:sp>
      <p:sp>
        <p:nvSpPr>
          <p:cNvPr id="3" name="Content Placeholder 2">
            <a:extLst>
              <a:ext uri="{FF2B5EF4-FFF2-40B4-BE49-F238E27FC236}">
                <a16:creationId xmlns:a16="http://schemas.microsoft.com/office/drawing/2014/main" id="{77B65B8F-8B88-4373-ADB9-51AAEA013EC0}"/>
              </a:ext>
            </a:extLst>
          </p:cNvPr>
          <p:cNvSpPr>
            <a:spLocks noGrp="1"/>
          </p:cNvSpPr>
          <p:nvPr>
            <p:ph idx="1"/>
          </p:nvPr>
        </p:nvSpPr>
        <p:spPr/>
        <p:txBody>
          <a:bodyPr>
            <a:normAutofit fontScale="85000" lnSpcReduction="10000"/>
          </a:bodyPr>
          <a:lstStyle/>
          <a:p>
            <a:r>
              <a:rPr lang="en-US" sz="3300" dirty="0"/>
              <a:t>The regulation states that in calculating the past-due benefit, total the payments that accrued during the period</a:t>
            </a:r>
          </a:p>
          <a:p>
            <a:endParaRPr lang="en-US" sz="3300" dirty="0"/>
          </a:p>
          <a:p>
            <a:pPr lvl="1"/>
            <a:r>
              <a:rPr lang="en-US" sz="2800" i="1" dirty="0"/>
              <a:t>from </a:t>
            </a:r>
            <a:r>
              <a:rPr lang="en-US" sz="2800" dirty="0"/>
              <a:t>the effective date of the award</a:t>
            </a:r>
          </a:p>
          <a:p>
            <a:pPr lvl="1"/>
            <a:r>
              <a:rPr lang="en-US" sz="2800" i="1" dirty="0">
                <a:highlight>
                  <a:srgbClr val="FFFF00"/>
                </a:highlight>
              </a:rPr>
              <a:t>to </a:t>
            </a:r>
            <a:r>
              <a:rPr lang="en-US" sz="2800" dirty="0">
                <a:highlight>
                  <a:srgbClr val="FFFF00"/>
                </a:highlight>
              </a:rPr>
              <a:t>the </a:t>
            </a:r>
            <a:r>
              <a:rPr lang="en-US" sz="2800" i="1" dirty="0">
                <a:highlight>
                  <a:srgbClr val="FFFF00"/>
                </a:highlight>
              </a:rPr>
              <a:t>date</a:t>
            </a:r>
            <a:r>
              <a:rPr lang="en-US" sz="2800" dirty="0">
                <a:highlight>
                  <a:srgbClr val="FFFF00"/>
                </a:highlight>
              </a:rPr>
              <a:t> of the decision awarding benefits</a:t>
            </a:r>
            <a:r>
              <a:rPr lang="en-US" sz="2800" dirty="0"/>
              <a:t> </a:t>
            </a:r>
          </a:p>
          <a:p>
            <a:endParaRPr lang="en-US" sz="3200" dirty="0"/>
          </a:p>
          <a:p>
            <a:r>
              <a:rPr lang="en-US" sz="3300" dirty="0"/>
              <a:t>Do NOT use the:</a:t>
            </a:r>
          </a:p>
          <a:p>
            <a:pPr lvl="1"/>
            <a:r>
              <a:rPr lang="en-US" sz="2800" dirty="0"/>
              <a:t>date of the notification letter, or</a:t>
            </a:r>
          </a:p>
          <a:p>
            <a:pPr lvl="1"/>
            <a:r>
              <a:rPr lang="en-US" sz="2800" dirty="0"/>
              <a:t>last day of the month in which the decision awarding benefits was made</a:t>
            </a:r>
          </a:p>
          <a:p>
            <a:pPr marL="0" indent="0">
              <a:buNone/>
            </a:pPr>
            <a:endParaRPr lang="en-US" sz="2400" dirty="0"/>
          </a:p>
          <a:p>
            <a:pPr>
              <a:buFont typeface="Wingdings" panose="05000000000000000000" pitchFamily="2" charset="2"/>
              <a:buChar char="v"/>
            </a:pPr>
            <a:r>
              <a:rPr lang="en-US" sz="2400" dirty="0">
                <a:solidFill>
                  <a:srgbClr val="FF0000"/>
                </a:solidFill>
              </a:rPr>
              <a:t>38 CFR 14.636(h) and M21-1 I.3.C.5.c</a:t>
            </a:r>
          </a:p>
        </p:txBody>
      </p:sp>
      <p:sp>
        <p:nvSpPr>
          <p:cNvPr id="4" name="Date Placeholder 3">
            <a:extLst>
              <a:ext uri="{FF2B5EF4-FFF2-40B4-BE49-F238E27FC236}">
                <a16:creationId xmlns:a16="http://schemas.microsoft.com/office/drawing/2014/main" id="{35095DD7-B4EE-425A-9B5D-AF560D2E4F42}"/>
              </a:ext>
            </a:extLst>
          </p:cNvPr>
          <p:cNvSpPr>
            <a:spLocks noGrp="1"/>
          </p:cNvSpPr>
          <p:nvPr>
            <p:ph type="dt" sz="half" idx="10"/>
          </p:nvPr>
        </p:nvSpPr>
        <p:spPr/>
        <p:txBody>
          <a:bodyPr/>
          <a:lstStyle/>
          <a:p>
            <a:fld id="{58F8C2D6-6970-4F5F-8280-D29894F481DD}" type="datetime1">
              <a:rPr lang="en-US" smtClean="0"/>
              <a:t>5/20/2020</a:t>
            </a:fld>
            <a:endParaRPr lang="en-US" dirty="0"/>
          </a:p>
        </p:txBody>
      </p:sp>
      <p:sp>
        <p:nvSpPr>
          <p:cNvPr id="5" name="Footer Placeholder 4">
            <a:extLst>
              <a:ext uri="{FF2B5EF4-FFF2-40B4-BE49-F238E27FC236}">
                <a16:creationId xmlns:a16="http://schemas.microsoft.com/office/drawing/2014/main" id="{69CC8CF8-72DA-4B6F-854D-B412ABC1B0AA}"/>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F88EDB8B-E6D6-4514-BD35-52BB82C5DDD0}"/>
              </a:ext>
            </a:extLst>
          </p:cNvPr>
          <p:cNvSpPr>
            <a:spLocks noGrp="1"/>
          </p:cNvSpPr>
          <p:nvPr>
            <p:ph type="sldNum" sz="quarter" idx="12"/>
          </p:nvPr>
        </p:nvSpPr>
        <p:spPr/>
        <p:txBody>
          <a:bodyPr/>
          <a:lstStyle/>
          <a:p>
            <a:fld id="{AF430988-647E-4517-B70E-776822506EBB}" type="slidenum">
              <a:rPr lang="en-US" smtClean="0"/>
              <a:pPr/>
              <a:t>32</a:t>
            </a:fld>
            <a:endParaRPr lang="en-US" dirty="0"/>
          </a:p>
        </p:txBody>
      </p:sp>
    </p:spTree>
    <p:extLst>
      <p:ext uri="{BB962C8B-B14F-4D97-AF65-F5344CB8AC3E}">
        <p14:creationId xmlns:p14="http://schemas.microsoft.com/office/powerpoint/2010/main" val="25247595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1CA92-20E4-4F5A-A4F1-CB958AF7DE14}"/>
              </a:ext>
            </a:extLst>
          </p:cNvPr>
          <p:cNvSpPr>
            <a:spLocks noGrp="1"/>
          </p:cNvSpPr>
          <p:nvPr>
            <p:ph type="title"/>
          </p:nvPr>
        </p:nvSpPr>
        <p:spPr/>
        <p:txBody>
          <a:bodyPr>
            <a:normAutofit fontScale="90000"/>
          </a:bodyPr>
          <a:lstStyle/>
          <a:p>
            <a:r>
              <a:rPr lang="en-US" dirty="0"/>
              <a:t>Q-Tip #3: Calculating Past-Due Benefits on Attorney Fee Cases</a:t>
            </a:r>
          </a:p>
        </p:txBody>
      </p:sp>
      <p:sp>
        <p:nvSpPr>
          <p:cNvPr id="3" name="Content Placeholder 2">
            <a:extLst>
              <a:ext uri="{FF2B5EF4-FFF2-40B4-BE49-F238E27FC236}">
                <a16:creationId xmlns:a16="http://schemas.microsoft.com/office/drawing/2014/main" id="{E1E2B71E-C230-41D8-BA8A-16BE3951528E}"/>
              </a:ext>
            </a:extLst>
          </p:cNvPr>
          <p:cNvSpPr>
            <a:spLocks noGrp="1"/>
          </p:cNvSpPr>
          <p:nvPr>
            <p:ph idx="1"/>
          </p:nvPr>
        </p:nvSpPr>
        <p:spPr/>
        <p:txBody>
          <a:bodyPr>
            <a:normAutofit lnSpcReduction="10000"/>
          </a:bodyPr>
          <a:lstStyle/>
          <a:p>
            <a:r>
              <a:rPr lang="en-US" dirty="0"/>
              <a:t>How does this apply to downstream dependency issues/subsequent grant of dependent?</a:t>
            </a:r>
          </a:p>
          <a:p>
            <a:pPr marL="0" indent="0">
              <a:buNone/>
            </a:pPr>
            <a:r>
              <a:rPr lang="en-US" sz="2400" dirty="0"/>
              <a:t>1. Dependency evidence is of record when the grant is completed – use effective date of the award </a:t>
            </a:r>
            <a:r>
              <a:rPr lang="en-US" sz="2400" i="1" dirty="0"/>
              <a:t>through </a:t>
            </a:r>
            <a:r>
              <a:rPr lang="en-US" sz="2400" dirty="0"/>
              <a:t>the date of the disability rating decision</a:t>
            </a:r>
          </a:p>
          <a:p>
            <a:pPr marL="0" indent="0">
              <a:buNone/>
            </a:pPr>
            <a:r>
              <a:rPr lang="en-US" sz="2400" dirty="0"/>
              <a:t>2. Dependency evidence is received within one year after the rating decision (favorable) – use effective date of the award </a:t>
            </a:r>
            <a:r>
              <a:rPr lang="en-US" sz="2400" i="1" dirty="0"/>
              <a:t>through</a:t>
            </a:r>
            <a:r>
              <a:rPr lang="en-US" sz="2400" dirty="0"/>
              <a:t> the generation date of the award</a:t>
            </a:r>
          </a:p>
          <a:p>
            <a:pPr marL="0" indent="0">
              <a:buNone/>
            </a:pPr>
            <a:r>
              <a:rPr lang="en-US" sz="2400" dirty="0"/>
              <a:t>3. Dependency evidence is received after period covered by 3.156(b) - dependency issue is separate from that claim and there are no fees to withhold</a:t>
            </a:r>
          </a:p>
          <a:p>
            <a:pPr marL="0" indent="0">
              <a:buNone/>
            </a:pPr>
            <a:endParaRPr lang="en-US" sz="2400" dirty="0"/>
          </a:p>
          <a:p>
            <a:pPr>
              <a:buFont typeface="Wingdings" panose="05000000000000000000" pitchFamily="2" charset="2"/>
              <a:buChar char="v"/>
            </a:pPr>
            <a:r>
              <a:rPr lang="en-US" sz="2400" dirty="0">
                <a:solidFill>
                  <a:srgbClr val="FF0000"/>
                </a:solidFill>
              </a:rPr>
              <a:t>38 CFR 3.156(b) and Instructions found on Attorney Fee Audit Standard Calculator</a:t>
            </a:r>
          </a:p>
          <a:p>
            <a:pPr marL="0" indent="0">
              <a:buNone/>
            </a:pPr>
            <a:endParaRPr lang="en-US" dirty="0"/>
          </a:p>
        </p:txBody>
      </p:sp>
      <p:sp>
        <p:nvSpPr>
          <p:cNvPr id="4" name="Date Placeholder 3">
            <a:extLst>
              <a:ext uri="{FF2B5EF4-FFF2-40B4-BE49-F238E27FC236}">
                <a16:creationId xmlns:a16="http://schemas.microsoft.com/office/drawing/2014/main" id="{9FCB20A8-4AFF-46E2-9776-8F601BEDC4CA}"/>
              </a:ext>
            </a:extLst>
          </p:cNvPr>
          <p:cNvSpPr>
            <a:spLocks noGrp="1"/>
          </p:cNvSpPr>
          <p:nvPr>
            <p:ph type="dt" sz="half" idx="10"/>
          </p:nvPr>
        </p:nvSpPr>
        <p:spPr/>
        <p:txBody>
          <a:bodyPr/>
          <a:lstStyle/>
          <a:p>
            <a:fld id="{58F8C2D6-6970-4F5F-8280-D29894F481DD}" type="datetime1">
              <a:rPr lang="en-US" smtClean="0"/>
              <a:t>5/20/2020</a:t>
            </a:fld>
            <a:endParaRPr lang="en-US" dirty="0"/>
          </a:p>
        </p:txBody>
      </p:sp>
      <p:sp>
        <p:nvSpPr>
          <p:cNvPr id="5" name="Footer Placeholder 4">
            <a:extLst>
              <a:ext uri="{FF2B5EF4-FFF2-40B4-BE49-F238E27FC236}">
                <a16:creationId xmlns:a16="http://schemas.microsoft.com/office/drawing/2014/main" id="{E88F21A3-1E12-4BFD-A37E-D9C05D4D7F72}"/>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4264B0E0-16EB-4833-80A9-CA8F5FA2FD4C}"/>
              </a:ext>
            </a:extLst>
          </p:cNvPr>
          <p:cNvSpPr>
            <a:spLocks noGrp="1"/>
          </p:cNvSpPr>
          <p:nvPr>
            <p:ph type="sldNum" sz="quarter" idx="12"/>
          </p:nvPr>
        </p:nvSpPr>
        <p:spPr/>
        <p:txBody>
          <a:bodyPr/>
          <a:lstStyle/>
          <a:p>
            <a:fld id="{AF430988-647E-4517-B70E-776822506EBB}" type="slidenum">
              <a:rPr lang="en-US" smtClean="0"/>
              <a:pPr/>
              <a:t>33</a:t>
            </a:fld>
            <a:endParaRPr lang="en-US" dirty="0"/>
          </a:p>
        </p:txBody>
      </p:sp>
    </p:spTree>
    <p:extLst>
      <p:ext uri="{BB962C8B-B14F-4D97-AF65-F5344CB8AC3E}">
        <p14:creationId xmlns:p14="http://schemas.microsoft.com/office/powerpoint/2010/main" val="17759451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2F9C5-51CD-4092-B5BB-357639A196C7}"/>
              </a:ext>
            </a:extLst>
          </p:cNvPr>
          <p:cNvSpPr>
            <a:spLocks noGrp="1"/>
          </p:cNvSpPr>
          <p:nvPr>
            <p:ph type="title"/>
          </p:nvPr>
        </p:nvSpPr>
        <p:spPr/>
        <p:txBody>
          <a:bodyPr>
            <a:normAutofit fontScale="90000"/>
          </a:bodyPr>
          <a:lstStyle/>
          <a:p>
            <a:r>
              <a:rPr lang="en-US" dirty="0"/>
              <a:t>ALS – Common Site Visit Findings</a:t>
            </a:r>
            <a:br>
              <a:rPr lang="en-US" dirty="0"/>
            </a:br>
            <a:r>
              <a:rPr lang="en-US" dirty="0"/>
              <a:t>Part 2 of 4-part Series</a:t>
            </a:r>
          </a:p>
        </p:txBody>
      </p:sp>
      <p:sp>
        <p:nvSpPr>
          <p:cNvPr id="3" name="Content Placeholder 2">
            <a:extLst>
              <a:ext uri="{FF2B5EF4-FFF2-40B4-BE49-F238E27FC236}">
                <a16:creationId xmlns:a16="http://schemas.microsoft.com/office/drawing/2014/main" id="{8A190A4D-4CB8-416A-A635-6B7B6571C659}"/>
              </a:ext>
            </a:extLst>
          </p:cNvPr>
          <p:cNvSpPr>
            <a:spLocks noGrp="1"/>
          </p:cNvSpPr>
          <p:nvPr>
            <p:ph idx="1"/>
          </p:nvPr>
        </p:nvSpPr>
        <p:spPr/>
        <p:txBody>
          <a:bodyPr anchor="ctr">
            <a:normAutofit/>
          </a:bodyPr>
          <a:lstStyle/>
          <a:p>
            <a:pPr marL="0" indent="0" algn="ctr">
              <a:buNone/>
            </a:pPr>
            <a:r>
              <a:rPr lang="en-US" sz="3200" dirty="0"/>
              <a:t>Jessica Flannery</a:t>
            </a:r>
          </a:p>
          <a:p>
            <a:pPr marL="0" indent="0" algn="ctr">
              <a:buNone/>
            </a:pPr>
            <a:r>
              <a:rPr lang="en-US" sz="3200" dirty="0"/>
              <a:t>Operations Analyst</a:t>
            </a:r>
          </a:p>
          <a:p>
            <a:pPr marL="0" indent="0" algn="ctr">
              <a:buNone/>
            </a:pPr>
            <a:r>
              <a:rPr lang="en-US" sz="3200" dirty="0"/>
              <a:t>Program Operations Staff</a:t>
            </a:r>
          </a:p>
          <a:p>
            <a:pPr marL="0" indent="0" algn="ctr">
              <a:buNone/>
            </a:pPr>
            <a:r>
              <a:rPr lang="en-US" sz="3200" dirty="0"/>
              <a:t>Quality Assurance</a:t>
            </a:r>
          </a:p>
        </p:txBody>
      </p:sp>
      <p:sp>
        <p:nvSpPr>
          <p:cNvPr id="4" name="Date Placeholder 3">
            <a:extLst>
              <a:ext uri="{FF2B5EF4-FFF2-40B4-BE49-F238E27FC236}">
                <a16:creationId xmlns:a16="http://schemas.microsoft.com/office/drawing/2014/main" id="{9C758659-4509-4084-84A0-54DD6EF20B93}"/>
              </a:ext>
            </a:extLst>
          </p:cNvPr>
          <p:cNvSpPr>
            <a:spLocks noGrp="1"/>
          </p:cNvSpPr>
          <p:nvPr>
            <p:ph type="dt" sz="half" idx="10"/>
          </p:nvPr>
        </p:nvSpPr>
        <p:spPr/>
        <p:txBody>
          <a:bodyPr/>
          <a:lstStyle/>
          <a:p>
            <a:fld id="{F5A8F94A-E9B5-4B3D-BD01-EB5AC79C4BF9}" type="datetime1">
              <a:rPr lang="en-US" smtClean="0"/>
              <a:t>5/20/2020</a:t>
            </a:fld>
            <a:endParaRPr lang="en-US" dirty="0"/>
          </a:p>
        </p:txBody>
      </p:sp>
      <p:sp>
        <p:nvSpPr>
          <p:cNvPr id="5" name="Footer Placeholder 4">
            <a:extLst>
              <a:ext uri="{FF2B5EF4-FFF2-40B4-BE49-F238E27FC236}">
                <a16:creationId xmlns:a16="http://schemas.microsoft.com/office/drawing/2014/main" id="{9EB3B31E-1EA0-4F56-A9E0-A9FC52711C8B}"/>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D597FD72-D5F4-42A4-BD52-3BF53A9EB2D9}"/>
              </a:ext>
            </a:extLst>
          </p:cNvPr>
          <p:cNvSpPr>
            <a:spLocks noGrp="1"/>
          </p:cNvSpPr>
          <p:nvPr>
            <p:ph type="sldNum" sz="quarter" idx="12"/>
          </p:nvPr>
        </p:nvSpPr>
        <p:spPr/>
        <p:txBody>
          <a:bodyPr/>
          <a:lstStyle/>
          <a:p>
            <a:fld id="{AF430988-647E-4517-B70E-776822506EBB}" type="slidenum">
              <a:rPr lang="en-US" smtClean="0"/>
              <a:t>34</a:t>
            </a:fld>
            <a:endParaRPr lang="en-US" dirty="0"/>
          </a:p>
        </p:txBody>
      </p:sp>
    </p:spTree>
    <p:extLst>
      <p:ext uri="{BB962C8B-B14F-4D97-AF65-F5344CB8AC3E}">
        <p14:creationId xmlns:p14="http://schemas.microsoft.com/office/powerpoint/2010/main" val="17603992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81232-6F64-40A6-AEED-2FF5F9156825}"/>
              </a:ext>
            </a:extLst>
          </p:cNvPr>
          <p:cNvSpPr>
            <a:spLocks noGrp="1"/>
          </p:cNvSpPr>
          <p:nvPr>
            <p:ph type="title"/>
          </p:nvPr>
        </p:nvSpPr>
        <p:spPr/>
        <p:txBody>
          <a:bodyPr>
            <a:normAutofit fontScale="90000"/>
          </a:bodyPr>
          <a:lstStyle/>
          <a:p>
            <a:r>
              <a:rPr lang="en-US" dirty="0"/>
              <a:t>ALS – Common Site Visit Findings          </a:t>
            </a:r>
            <a:br>
              <a:rPr lang="en-US" dirty="0"/>
            </a:br>
            <a:r>
              <a:rPr lang="en-US" dirty="0"/>
              <a:t>Part 2 of 4-part series</a:t>
            </a:r>
          </a:p>
        </p:txBody>
      </p:sp>
      <p:sp>
        <p:nvSpPr>
          <p:cNvPr id="3" name="Content Placeholder 2">
            <a:extLst>
              <a:ext uri="{FF2B5EF4-FFF2-40B4-BE49-F238E27FC236}">
                <a16:creationId xmlns:a16="http://schemas.microsoft.com/office/drawing/2014/main" id="{BE195309-6EFF-4057-B497-F4E9D87B84E9}"/>
              </a:ext>
            </a:extLst>
          </p:cNvPr>
          <p:cNvSpPr>
            <a:spLocks noGrp="1"/>
          </p:cNvSpPr>
          <p:nvPr>
            <p:ph idx="1"/>
          </p:nvPr>
        </p:nvSpPr>
        <p:spPr>
          <a:xfrm>
            <a:off x="258462" y="3867462"/>
            <a:ext cx="11675075" cy="2338466"/>
          </a:xfrm>
        </p:spPr>
        <p:txBody>
          <a:bodyPr>
            <a:normAutofit/>
          </a:bodyPr>
          <a:lstStyle/>
          <a:p>
            <a:pPr marL="0" indent="0">
              <a:buNone/>
            </a:pPr>
            <a:r>
              <a:rPr lang="en-US" altLang="en-US" sz="3200" b="1" dirty="0"/>
              <a:t>Fact: </a:t>
            </a:r>
            <a:r>
              <a:rPr lang="en-US" altLang="en-US" sz="3200" dirty="0"/>
              <a:t>If there is no individual complication warranting a single 100-percent, assign a single 100-percent evaluation using DC 8017 and include all complications in the diagnosis</a:t>
            </a:r>
          </a:p>
          <a:p>
            <a:pPr marL="463550" lvl="1" indent="-231775"/>
            <a:r>
              <a:rPr lang="en-US" altLang="en-US" dirty="0"/>
              <a:t>Ex: ALS with dysphagia and mild bilateral lower extremity nerve involvement</a:t>
            </a:r>
          </a:p>
          <a:p>
            <a:pPr marL="231775" lvl="1" indent="0" algn="r">
              <a:buNone/>
            </a:pPr>
            <a:r>
              <a:rPr lang="en-US" altLang="en-US" dirty="0">
                <a:solidFill>
                  <a:srgbClr val="FF0000"/>
                </a:solidFill>
              </a:rPr>
              <a:t>M21-1, III.iv.4.N.6.d</a:t>
            </a:r>
          </a:p>
          <a:p>
            <a:endParaRPr lang="en-US" dirty="0"/>
          </a:p>
        </p:txBody>
      </p:sp>
      <p:sp>
        <p:nvSpPr>
          <p:cNvPr id="4" name="Date Placeholder 3">
            <a:extLst>
              <a:ext uri="{FF2B5EF4-FFF2-40B4-BE49-F238E27FC236}">
                <a16:creationId xmlns:a16="http://schemas.microsoft.com/office/drawing/2014/main" id="{C5692EFA-F807-4418-9AEF-0FFEFE01F540}"/>
              </a:ext>
            </a:extLst>
          </p:cNvPr>
          <p:cNvSpPr>
            <a:spLocks noGrp="1"/>
          </p:cNvSpPr>
          <p:nvPr>
            <p:ph type="dt" sz="half" idx="10"/>
          </p:nvPr>
        </p:nvSpPr>
        <p:spPr/>
        <p:txBody>
          <a:bodyPr/>
          <a:lstStyle/>
          <a:p>
            <a:fld id="{58F8C2D6-6970-4F5F-8280-D29894F481DD}" type="datetime1">
              <a:rPr lang="en-US" smtClean="0"/>
              <a:t>5/20/2020</a:t>
            </a:fld>
            <a:endParaRPr lang="en-US" dirty="0"/>
          </a:p>
        </p:txBody>
      </p:sp>
      <p:sp>
        <p:nvSpPr>
          <p:cNvPr id="5" name="Footer Placeholder 4">
            <a:extLst>
              <a:ext uri="{FF2B5EF4-FFF2-40B4-BE49-F238E27FC236}">
                <a16:creationId xmlns:a16="http://schemas.microsoft.com/office/drawing/2014/main" id="{94C96449-D52C-4838-8FE4-AD50265F67BF}"/>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661C77F5-B2B8-44F4-A933-EAE638BDDC0E}"/>
              </a:ext>
            </a:extLst>
          </p:cNvPr>
          <p:cNvSpPr>
            <a:spLocks noGrp="1"/>
          </p:cNvSpPr>
          <p:nvPr>
            <p:ph type="sldNum" sz="quarter" idx="12"/>
          </p:nvPr>
        </p:nvSpPr>
        <p:spPr/>
        <p:txBody>
          <a:bodyPr/>
          <a:lstStyle/>
          <a:p>
            <a:fld id="{AF430988-647E-4517-B70E-776822506EBB}" type="slidenum">
              <a:rPr lang="en-US" smtClean="0"/>
              <a:pPr/>
              <a:t>35</a:t>
            </a:fld>
            <a:endParaRPr lang="en-US" dirty="0"/>
          </a:p>
        </p:txBody>
      </p:sp>
      <p:pic>
        <p:nvPicPr>
          <p:cNvPr id="10" name="Picture 9">
            <a:extLst>
              <a:ext uri="{FF2B5EF4-FFF2-40B4-BE49-F238E27FC236}">
                <a16:creationId xmlns:a16="http://schemas.microsoft.com/office/drawing/2014/main" id="{E9F3D2AF-E9E6-4300-90E1-5D81338D51F8}"/>
              </a:ext>
            </a:extLst>
          </p:cNvPr>
          <p:cNvPicPr>
            <a:picLocks noChangeAspect="1"/>
          </p:cNvPicPr>
          <p:nvPr/>
        </p:nvPicPr>
        <p:blipFill>
          <a:blip r:embed="rId2"/>
          <a:stretch>
            <a:fillRect/>
          </a:stretch>
        </p:blipFill>
        <p:spPr>
          <a:xfrm>
            <a:off x="1472292" y="2155510"/>
            <a:ext cx="9247414" cy="1554615"/>
          </a:xfrm>
          <a:prstGeom prst="rect">
            <a:avLst/>
          </a:prstGeom>
        </p:spPr>
      </p:pic>
    </p:spTree>
    <p:extLst>
      <p:ext uri="{BB962C8B-B14F-4D97-AF65-F5344CB8AC3E}">
        <p14:creationId xmlns:p14="http://schemas.microsoft.com/office/powerpoint/2010/main" val="9812524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515EC-26B9-44D9-B924-8C8B7F08FDB3}"/>
              </a:ext>
            </a:extLst>
          </p:cNvPr>
          <p:cNvSpPr>
            <a:spLocks noGrp="1"/>
          </p:cNvSpPr>
          <p:nvPr>
            <p:ph type="title"/>
          </p:nvPr>
        </p:nvSpPr>
        <p:spPr/>
        <p:txBody>
          <a:bodyPr>
            <a:normAutofit fontScale="90000"/>
          </a:bodyPr>
          <a:lstStyle/>
          <a:p>
            <a:r>
              <a:rPr lang="en-US" dirty="0"/>
              <a:t>ALS – Common Site Visit Findings          </a:t>
            </a:r>
            <a:br>
              <a:rPr lang="en-US" dirty="0"/>
            </a:br>
            <a:r>
              <a:rPr lang="en-US" dirty="0"/>
              <a:t>Part 2 of 4-part series</a:t>
            </a:r>
          </a:p>
        </p:txBody>
      </p:sp>
      <p:sp>
        <p:nvSpPr>
          <p:cNvPr id="3" name="Content Placeholder 2">
            <a:extLst>
              <a:ext uri="{FF2B5EF4-FFF2-40B4-BE49-F238E27FC236}">
                <a16:creationId xmlns:a16="http://schemas.microsoft.com/office/drawing/2014/main" id="{1D07A395-5A66-4329-B3A1-2EF5F7E78CD9}"/>
              </a:ext>
            </a:extLst>
          </p:cNvPr>
          <p:cNvSpPr>
            <a:spLocks noGrp="1"/>
          </p:cNvSpPr>
          <p:nvPr>
            <p:ph idx="1"/>
          </p:nvPr>
        </p:nvSpPr>
        <p:spPr>
          <a:xfrm>
            <a:off x="258462" y="3663629"/>
            <a:ext cx="11675075" cy="2622612"/>
          </a:xfrm>
        </p:spPr>
        <p:txBody>
          <a:bodyPr>
            <a:normAutofit fontScale="92500" lnSpcReduction="10000"/>
          </a:bodyPr>
          <a:lstStyle/>
          <a:p>
            <a:pPr marL="0" indent="0">
              <a:buNone/>
            </a:pPr>
            <a:r>
              <a:rPr lang="en-US" altLang="en-US" sz="3200" b="1" dirty="0"/>
              <a:t>Fact: </a:t>
            </a:r>
            <a:r>
              <a:rPr lang="en-US" altLang="en-US" sz="3200" dirty="0"/>
              <a:t>When </a:t>
            </a:r>
            <a:r>
              <a:rPr lang="en-US" sz="3200" dirty="0"/>
              <a:t>a single 100-percent evaluation </a:t>
            </a:r>
            <a:r>
              <a:rPr lang="en-US" sz="3200" u="sng" dirty="0"/>
              <a:t>is warranted for a complication</a:t>
            </a:r>
            <a:r>
              <a:rPr lang="en-US" sz="3200" dirty="0"/>
              <a:t> of ALS:</a:t>
            </a:r>
          </a:p>
          <a:p>
            <a:pPr marL="463550" lvl="1" indent="-231775"/>
            <a:r>
              <a:rPr lang="en-US" altLang="en-US" sz="2000" dirty="0"/>
              <a:t>Assign a 100-percent evaluation for that complication with a hyphenated DC (Ex: 8017-5110, loss of use of both feet due to ALS)</a:t>
            </a:r>
          </a:p>
          <a:p>
            <a:pPr marL="463550" lvl="1" indent="-231775"/>
            <a:r>
              <a:rPr lang="en-US" altLang="en-US" sz="2000" dirty="0"/>
              <a:t>Assign separate evaluations for </a:t>
            </a:r>
            <a:r>
              <a:rPr lang="en-US" altLang="en-US" sz="2000" b="1" u="sng" dirty="0"/>
              <a:t>all</a:t>
            </a:r>
            <a:r>
              <a:rPr lang="en-US" altLang="en-US" sz="2000" dirty="0"/>
              <a:t> complications</a:t>
            </a:r>
          </a:p>
          <a:p>
            <a:pPr marL="463550" lvl="1" indent="-231775"/>
            <a:r>
              <a:rPr lang="en-US" altLang="en-US" sz="2000" dirty="0"/>
              <a:t>Note:  Do not assign a separate evaluation under 38 CFR 4.124a, DC 8017 alone; this would be pyramiding under 38 CFR 4.14. </a:t>
            </a:r>
          </a:p>
          <a:p>
            <a:pPr marL="231775" lvl="1" indent="0" algn="r">
              <a:buNone/>
            </a:pPr>
            <a:r>
              <a:rPr lang="en-US" altLang="en-US" dirty="0">
                <a:solidFill>
                  <a:srgbClr val="FF0000"/>
                </a:solidFill>
              </a:rPr>
              <a:t>M21-1, III.iv.4.N.6.d</a:t>
            </a:r>
          </a:p>
          <a:p>
            <a:endParaRPr lang="en-US" dirty="0"/>
          </a:p>
        </p:txBody>
      </p:sp>
      <p:sp>
        <p:nvSpPr>
          <p:cNvPr id="4" name="Date Placeholder 3">
            <a:extLst>
              <a:ext uri="{FF2B5EF4-FFF2-40B4-BE49-F238E27FC236}">
                <a16:creationId xmlns:a16="http://schemas.microsoft.com/office/drawing/2014/main" id="{072A1CD5-F586-49F4-9D96-992B39C183E6}"/>
              </a:ext>
            </a:extLst>
          </p:cNvPr>
          <p:cNvSpPr>
            <a:spLocks noGrp="1"/>
          </p:cNvSpPr>
          <p:nvPr>
            <p:ph type="dt" sz="half" idx="10"/>
          </p:nvPr>
        </p:nvSpPr>
        <p:spPr/>
        <p:txBody>
          <a:bodyPr/>
          <a:lstStyle/>
          <a:p>
            <a:fld id="{58F8C2D6-6970-4F5F-8280-D29894F481DD}" type="datetime1">
              <a:rPr lang="en-US" smtClean="0"/>
              <a:t>5/20/2020</a:t>
            </a:fld>
            <a:endParaRPr lang="en-US" dirty="0"/>
          </a:p>
        </p:txBody>
      </p:sp>
      <p:sp>
        <p:nvSpPr>
          <p:cNvPr id="5" name="Footer Placeholder 4">
            <a:extLst>
              <a:ext uri="{FF2B5EF4-FFF2-40B4-BE49-F238E27FC236}">
                <a16:creationId xmlns:a16="http://schemas.microsoft.com/office/drawing/2014/main" id="{50A36CE2-42CA-4EE2-B019-93B909EC44D2}"/>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8C998897-9CD4-42CE-87AF-B5901D5C895C}"/>
              </a:ext>
            </a:extLst>
          </p:cNvPr>
          <p:cNvSpPr>
            <a:spLocks noGrp="1"/>
          </p:cNvSpPr>
          <p:nvPr>
            <p:ph type="sldNum" sz="quarter" idx="12"/>
          </p:nvPr>
        </p:nvSpPr>
        <p:spPr/>
        <p:txBody>
          <a:bodyPr/>
          <a:lstStyle/>
          <a:p>
            <a:fld id="{AF430988-647E-4517-B70E-776822506EBB}" type="slidenum">
              <a:rPr lang="en-US" smtClean="0"/>
              <a:pPr/>
              <a:t>36</a:t>
            </a:fld>
            <a:endParaRPr lang="en-US" dirty="0"/>
          </a:p>
        </p:txBody>
      </p:sp>
      <p:pic>
        <p:nvPicPr>
          <p:cNvPr id="9" name="Picture 8">
            <a:extLst>
              <a:ext uri="{FF2B5EF4-FFF2-40B4-BE49-F238E27FC236}">
                <a16:creationId xmlns:a16="http://schemas.microsoft.com/office/drawing/2014/main" id="{929DB915-5141-474D-B13E-CE150192D8B6}"/>
              </a:ext>
            </a:extLst>
          </p:cNvPr>
          <p:cNvPicPr>
            <a:picLocks noChangeAspect="1"/>
          </p:cNvPicPr>
          <p:nvPr/>
        </p:nvPicPr>
        <p:blipFill>
          <a:blip r:embed="rId2"/>
          <a:stretch>
            <a:fillRect/>
          </a:stretch>
        </p:blipFill>
        <p:spPr>
          <a:xfrm>
            <a:off x="1472292" y="2038905"/>
            <a:ext cx="9247414" cy="1554615"/>
          </a:xfrm>
          <a:prstGeom prst="rect">
            <a:avLst/>
          </a:prstGeom>
        </p:spPr>
      </p:pic>
    </p:spTree>
    <p:extLst>
      <p:ext uri="{BB962C8B-B14F-4D97-AF65-F5344CB8AC3E}">
        <p14:creationId xmlns:p14="http://schemas.microsoft.com/office/powerpoint/2010/main" val="36159035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920E4-54B6-435A-AA4E-A2154218AE18}"/>
              </a:ext>
            </a:extLst>
          </p:cNvPr>
          <p:cNvSpPr>
            <a:spLocks noGrp="1"/>
          </p:cNvSpPr>
          <p:nvPr>
            <p:ph type="title"/>
          </p:nvPr>
        </p:nvSpPr>
        <p:spPr/>
        <p:txBody>
          <a:bodyPr>
            <a:normAutofit fontScale="90000"/>
          </a:bodyPr>
          <a:lstStyle/>
          <a:p>
            <a:r>
              <a:rPr lang="en-US" dirty="0"/>
              <a:t>ALS – Common Site Visit Findings          </a:t>
            </a:r>
            <a:br>
              <a:rPr lang="en-US" dirty="0"/>
            </a:br>
            <a:r>
              <a:rPr lang="en-US" dirty="0"/>
              <a:t>Part 2 of 4-part series</a:t>
            </a:r>
          </a:p>
        </p:txBody>
      </p:sp>
      <p:sp>
        <p:nvSpPr>
          <p:cNvPr id="4" name="Date Placeholder 3">
            <a:extLst>
              <a:ext uri="{FF2B5EF4-FFF2-40B4-BE49-F238E27FC236}">
                <a16:creationId xmlns:a16="http://schemas.microsoft.com/office/drawing/2014/main" id="{35095DD7-B4EE-425A-9B5D-AF560D2E4F42}"/>
              </a:ext>
            </a:extLst>
          </p:cNvPr>
          <p:cNvSpPr>
            <a:spLocks noGrp="1"/>
          </p:cNvSpPr>
          <p:nvPr>
            <p:ph type="dt" sz="half" idx="10"/>
          </p:nvPr>
        </p:nvSpPr>
        <p:spPr/>
        <p:txBody>
          <a:bodyPr/>
          <a:lstStyle/>
          <a:p>
            <a:fld id="{58F8C2D6-6970-4F5F-8280-D29894F481DD}" type="datetime1">
              <a:rPr lang="en-US" smtClean="0"/>
              <a:t>5/20/2020</a:t>
            </a:fld>
            <a:endParaRPr lang="en-US" dirty="0"/>
          </a:p>
        </p:txBody>
      </p:sp>
      <p:sp>
        <p:nvSpPr>
          <p:cNvPr id="5" name="Footer Placeholder 4">
            <a:extLst>
              <a:ext uri="{FF2B5EF4-FFF2-40B4-BE49-F238E27FC236}">
                <a16:creationId xmlns:a16="http://schemas.microsoft.com/office/drawing/2014/main" id="{69CC8CF8-72DA-4B6F-854D-B412ABC1B0AA}"/>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F88EDB8B-E6D6-4514-BD35-52BB82C5DDD0}"/>
              </a:ext>
            </a:extLst>
          </p:cNvPr>
          <p:cNvSpPr>
            <a:spLocks noGrp="1"/>
          </p:cNvSpPr>
          <p:nvPr>
            <p:ph type="sldNum" sz="quarter" idx="12"/>
          </p:nvPr>
        </p:nvSpPr>
        <p:spPr/>
        <p:txBody>
          <a:bodyPr/>
          <a:lstStyle/>
          <a:p>
            <a:fld id="{AF430988-647E-4517-B70E-776822506EBB}" type="slidenum">
              <a:rPr lang="en-US" smtClean="0"/>
              <a:pPr/>
              <a:t>37</a:t>
            </a:fld>
            <a:endParaRPr lang="en-US" dirty="0"/>
          </a:p>
        </p:txBody>
      </p:sp>
      <p:sp>
        <p:nvSpPr>
          <p:cNvPr id="9" name="Content Placeholder 8">
            <a:extLst>
              <a:ext uri="{FF2B5EF4-FFF2-40B4-BE49-F238E27FC236}">
                <a16:creationId xmlns:a16="http://schemas.microsoft.com/office/drawing/2014/main" id="{87EBD9FC-BB65-4908-9D18-69BF3B893D9A}"/>
              </a:ext>
            </a:extLst>
          </p:cNvPr>
          <p:cNvSpPr>
            <a:spLocks noGrp="1"/>
          </p:cNvSpPr>
          <p:nvPr>
            <p:ph idx="1"/>
          </p:nvPr>
        </p:nvSpPr>
        <p:spPr/>
        <p:txBody>
          <a:bodyPr>
            <a:normAutofit lnSpcReduction="10000"/>
          </a:bodyPr>
          <a:lstStyle/>
          <a:p>
            <a:pPr marL="0" indent="0">
              <a:buNone/>
            </a:pPr>
            <a:r>
              <a:rPr lang="en-US" altLang="en-US" sz="3300" b="1" dirty="0"/>
              <a:t>Best Practice: </a:t>
            </a:r>
            <a:r>
              <a:rPr lang="en-US" altLang="en-US" sz="2600" dirty="0"/>
              <a:t>As you go through the DBQ (or other medical evidence), make a list of every complication and see if any rise to the level of 100%.  List serves a two-fold purpose:</a:t>
            </a:r>
          </a:p>
          <a:p>
            <a:pPr lvl="1">
              <a:buFont typeface="Arial" panose="020B0604020202020204" pitchFamily="34" charset="0"/>
              <a:buChar char="•"/>
            </a:pPr>
            <a:r>
              <a:rPr lang="en-US" altLang="en-US" sz="2600" b="1" dirty="0"/>
              <a:t>#1</a:t>
            </a:r>
            <a:r>
              <a:rPr lang="en-US" altLang="en-US" sz="2600" dirty="0"/>
              <a:t> – helps identify if any complication reaches 100% level </a:t>
            </a:r>
          </a:p>
          <a:p>
            <a:pPr marL="1200150" lvl="2" indent="-285750">
              <a:buFont typeface="Arial" panose="020B0604020202020204" pitchFamily="34" charset="0"/>
              <a:buChar char="•"/>
            </a:pPr>
            <a:r>
              <a:rPr lang="en-US" altLang="en-US" sz="2600" dirty="0"/>
              <a:t>If a complication does rise to the 100% level, you know that you must break out every complication separately</a:t>
            </a:r>
          </a:p>
          <a:p>
            <a:pPr marL="1200150" lvl="2" indent="-285750">
              <a:buFont typeface="Arial" panose="020B0604020202020204" pitchFamily="34" charset="0"/>
              <a:buChar char="•"/>
            </a:pPr>
            <a:r>
              <a:rPr lang="en-US" altLang="en-US" sz="2600" dirty="0"/>
              <a:t>If there are no complications that warrant a separate 100% evaluation, then you need to include your list of complications in the description of the ALS diagnosis under DC 8017</a:t>
            </a:r>
          </a:p>
          <a:p>
            <a:pPr lvl="1">
              <a:buFont typeface="Arial" panose="020B0604020202020204" pitchFamily="34" charset="0"/>
              <a:buChar char="•"/>
            </a:pPr>
            <a:r>
              <a:rPr lang="en-US" altLang="en-US" sz="2600" b="1" dirty="0"/>
              <a:t>#2</a:t>
            </a:r>
            <a:r>
              <a:rPr lang="en-US" altLang="en-US" sz="2600" dirty="0"/>
              <a:t> – serves as a check-off list to ensure you have included every complication in the rating decision</a:t>
            </a:r>
            <a:endParaRPr lang="en-US" altLang="en-US" sz="1700" b="1" dirty="0"/>
          </a:p>
          <a:p>
            <a:endParaRPr lang="en-US" dirty="0"/>
          </a:p>
        </p:txBody>
      </p:sp>
    </p:spTree>
    <p:extLst>
      <p:ext uri="{BB962C8B-B14F-4D97-AF65-F5344CB8AC3E}">
        <p14:creationId xmlns:p14="http://schemas.microsoft.com/office/powerpoint/2010/main" val="11912134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1CA92-20E4-4F5A-A4F1-CB958AF7DE14}"/>
              </a:ext>
            </a:extLst>
          </p:cNvPr>
          <p:cNvSpPr>
            <a:spLocks noGrp="1"/>
          </p:cNvSpPr>
          <p:nvPr>
            <p:ph type="title"/>
          </p:nvPr>
        </p:nvSpPr>
        <p:spPr/>
        <p:txBody>
          <a:bodyPr>
            <a:normAutofit fontScale="90000"/>
          </a:bodyPr>
          <a:lstStyle/>
          <a:p>
            <a:r>
              <a:rPr lang="en-US" dirty="0"/>
              <a:t>ALS – Common Site Visit Findings          </a:t>
            </a:r>
            <a:br>
              <a:rPr lang="en-US" dirty="0"/>
            </a:br>
            <a:r>
              <a:rPr lang="en-US" dirty="0"/>
              <a:t>Part 2 of 4-part series</a:t>
            </a:r>
          </a:p>
        </p:txBody>
      </p:sp>
      <p:sp>
        <p:nvSpPr>
          <p:cNvPr id="3" name="Content Placeholder 2">
            <a:extLst>
              <a:ext uri="{FF2B5EF4-FFF2-40B4-BE49-F238E27FC236}">
                <a16:creationId xmlns:a16="http://schemas.microsoft.com/office/drawing/2014/main" id="{E1E2B71E-C230-41D8-BA8A-16BE3951528E}"/>
              </a:ext>
            </a:extLst>
          </p:cNvPr>
          <p:cNvSpPr>
            <a:spLocks noGrp="1"/>
          </p:cNvSpPr>
          <p:nvPr>
            <p:ph idx="1"/>
          </p:nvPr>
        </p:nvSpPr>
        <p:spPr/>
        <p:txBody>
          <a:bodyPr/>
          <a:lstStyle/>
          <a:p>
            <a:pPr marL="0" indent="0" algn="ctr">
              <a:buNone/>
            </a:pPr>
            <a:r>
              <a:rPr lang="en-US" altLang="en-US" dirty="0"/>
              <a:t>For reference, this is clearly defined in </a:t>
            </a:r>
            <a:r>
              <a:rPr lang="en-US" altLang="en-US" dirty="0">
                <a:solidFill>
                  <a:srgbClr val="FF0000"/>
                </a:solidFill>
                <a:hlinkClick r:id="rId2">
                  <a:extLst>
                    <a:ext uri="{A12FA001-AC4F-418D-AE19-62706E023703}">
                      <ahyp:hlinkClr xmlns:ahyp="http://schemas.microsoft.com/office/drawing/2018/hyperlinkcolor" val="tx"/>
                    </a:ext>
                  </a:extLst>
                </a:hlinkClick>
              </a:rPr>
              <a:t>M21-1, III.iv.4.N.6.d</a:t>
            </a:r>
            <a:r>
              <a:rPr lang="en-US" altLang="en-US" dirty="0"/>
              <a:t>.</a:t>
            </a:r>
          </a:p>
          <a:p>
            <a:endParaRPr lang="en-US" dirty="0"/>
          </a:p>
        </p:txBody>
      </p:sp>
      <p:sp>
        <p:nvSpPr>
          <p:cNvPr id="4" name="Date Placeholder 3">
            <a:extLst>
              <a:ext uri="{FF2B5EF4-FFF2-40B4-BE49-F238E27FC236}">
                <a16:creationId xmlns:a16="http://schemas.microsoft.com/office/drawing/2014/main" id="{9FCB20A8-4AFF-46E2-9776-8F601BEDC4CA}"/>
              </a:ext>
            </a:extLst>
          </p:cNvPr>
          <p:cNvSpPr>
            <a:spLocks noGrp="1"/>
          </p:cNvSpPr>
          <p:nvPr>
            <p:ph type="dt" sz="half" idx="10"/>
          </p:nvPr>
        </p:nvSpPr>
        <p:spPr/>
        <p:txBody>
          <a:bodyPr/>
          <a:lstStyle/>
          <a:p>
            <a:fld id="{58F8C2D6-6970-4F5F-8280-D29894F481DD}" type="datetime1">
              <a:rPr lang="en-US" smtClean="0"/>
              <a:t>5/20/2020</a:t>
            </a:fld>
            <a:endParaRPr lang="en-US" dirty="0"/>
          </a:p>
        </p:txBody>
      </p:sp>
      <p:sp>
        <p:nvSpPr>
          <p:cNvPr id="5" name="Footer Placeholder 4">
            <a:extLst>
              <a:ext uri="{FF2B5EF4-FFF2-40B4-BE49-F238E27FC236}">
                <a16:creationId xmlns:a16="http://schemas.microsoft.com/office/drawing/2014/main" id="{E88F21A3-1E12-4BFD-A37E-D9C05D4D7F72}"/>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4264B0E0-16EB-4833-80A9-CA8F5FA2FD4C}"/>
              </a:ext>
            </a:extLst>
          </p:cNvPr>
          <p:cNvSpPr>
            <a:spLocks noGrp="1"/>
          </p:cNvSpPr>
          <p:nvPr>
            <p:ph type="sldNum" sz="quarter" idx="12"/>
          </p:nvPr>
        </p:nvSpPr>
        <p:spPr/>
        <p:txBody>
          <a:bodyPr/>
          <a:lstStyle/>
          <a:p>
            <a:fld id="{AF430988-647E-4517-B70E-776822506EBB}" type="slidenum">
              <a:rPr lang="en-US" smtClean="0"/>
              <a:pPr/>
              <a:t>38</a:t>
            </a:fld>
            <a:endParaRPr lang="en-US" dirty="0"/>
          </a:p>
        </p:txBody>
      </p:sp>
      <p:pic>
        <p:nvPicPr>
          <p:cNvPr id="7" name="Picture 6">
            <a:extLst>
              <a:ext uri="{FF2B5EF4-FFF2-40B4-BE49-F238E27FC236}">
                <a16:creationId xmlns:a16="http://schemas.microsoft.com/office/drawing/2014/main" id="{FE304753-36E8-4174-99B4-7B57E1F4666F}"/>
              </a:ext>
            </a:extLst>
          </p:cNvPr>
          <p:cNvPicPr>
            <a:picLocks noChangeAspect="1"/>
          </p:cNvPicPr>
          <p:nvPr/>
        </p:nvPicPr>
        <p:blipFill>
          <a:blip r:embed="rId3"/>
          <a:stretch>
            <a:fillRect/>
          </a:stretch>
        </p:blipFill>
        <p:spPr>
          <a:xfrm>
            <a:off x="3526988" y="2571742"/>
            <a:ext cx="5138024" cy="3755299"/>
          </a:xfrm>
          <a:prstGeom prst="rect">
            <a:avLst/>
          </a:prstGeom>
        </p:spPr>
      </p:pic>
    </p:spTree>
    <p:extLst>
      <p:ext uri="{BB962C8B-B14F-4D97-AF65-F5344CB8AC3E}">
        <p14:creationId xmlns:p14="http://schemas.microsoft.com/office/powerpoint/2010/main" val="42718141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1CA92-20E4-4F5A-A4F1-CB958AF7DE14}"/>
              </a:ext>
            </a:extLst>
          </p:cNvPr>
          <p:cNvSpPr>
            <a:spLocks noGrp="1"/>
          </p:cNvSpPr>
          <p:nvPr>
            <p:ph type="title"/>
          </p:nvPr>
        </p:nvSpPr>
        <p:spPr/>
        <p:txBody>
          <a:bodyPr>
            <a:normAutofit fontScale="90000"/>
          </a:bodyPr>
          <a:lstStyle/>
          <a:p>
            <a:r>
              <a:rPr lang="en-US" dirty="0"/>
              <a:t>ALS – Common Site Visit Findings          </a:t>
            </a:r>
            <a:br>
              <a:rPr lang="en-US" dirty="0"/>
            </a:br>
            <a:r>
              <a:rPr lang="en-US" dirty="0"/>
              <a:t>Part 2 of 4-part series</a:t>
            </a:r>
          </a:p>
        </p:txBody>
      </p:sp>
      <p:sp>
        <p:nvSpPr>
          <p:cNvPr id="3" name="Content Placeholder 2">
            <a:extLst>
              <a:ext uri="{FF2B5EF4-FFF2-40B4-BE49-F238E27FC236}">
                <a16:creationId xmlns:a16="http://schemas.microsoft.com/office/drawing/2014/main" id="{E1E2B71E-C230-41D8-BA8A-16BE3951528E}"/>
              </a:ext>
            </a:extLst>
          </p:cNvPr>
          <p:cNvSpPr>
            <a:spLocks noGrp="1"/>
          </p:cNvSpPr>
          <p:nvPr>
            <p:ph idx="1"/>
          </p:nvPr>
        </p:nvSpPr>
        <p:spPr/>
        <p:txBody>
          <a:bodyPr/>
          <a:lstStyle/>
          <a:p>
            <a:pPr marL="0" indent="0" algn="ctr">
              <a:buNone/>
            </a:pPr>
            <a:r>
              <a:rPr lang="en-US" altLang="en-US" dirty="0"/>
              <a:t>For reference, this is clearly defined in </a:t>
            </a:r>
            <a:r>
              <a:rPr lang="en-US" altLang="en-US" dirty="0">
                <a:solidFill>
                  <a:srgbClr val="FF0000"/>
                </a:solidFill>
                <a:hlinkClick r:id="rId2">
                  <a:extLst>
                    <a:ext uri="{A12FA001-AC4F-418D-AE19-62706E023703}">
                      <ahyp:hlinkClr xmlns:ahyp="http://schemas.microsoft.com/office/drawing/2018/hyperlinkcolor" val="tx"/>
                    </a:ext>
                  </a:extLst>
                </a:hlinkClick>
              </a:rPr>
              <a:t>M21-1, III.iv.4.N.6.d</a:t>
            </a:r>
            <a:r>
              <a:rPr lang="en-US" altLang="en-US" dirty="0"/>
              <a:t>.</a:t>
            </a:r>
          </a:p>
          <a:p>
            <a:endParaRPr lang="en-US" dirty="0"/>
          </a:p>
        </p:txBody>
      </p:sp>
      <p:sp>
        <p:nvSpPr>
          <p:cNvPr id="4" name="Date Placeholder 3">
            <a:extLst>
              <a:ext uri="{FF2B5EF4-FFF2-40B4-BE49-F238E27FC236}">
                <a16:creationId xmlns:a16="http://schemas.microsoft.com/office/drawing/2014/main" id="{9FCB20A8-4AFF-46E2-9776-8F601BEDC4CA}"/>
              </a:ext>
            </a:extLst>
          </p:cNvPr>
          <p:cNvSpPr>
            <a:spLocks noGrp="1"/>
          </p:cNvSpPr>
          <p:nvPr>
            <p:ph type="dt" sz="half" idx="10"/>
          </p:nvPr>
        </p:nvSpPr>
        <p:spPr/>
        <p:txBody>
          <a:bodyPr/>
          <a:lstStyle/>
          <a:p>
            <a:fld id="{58F8C2D6-6970-4F5F-8280-D29894F481DD}" type="datetime1">
              <a:rPr lang="en-US" smtClean="0"/>
              <a:t>5/20/2020</a:t>
            </a:fld>
            <a:endParaRPr lang="en-US" dirty="0"/>
          </a:p>
        </p:txBody>
      </p:sp>
      <p:sp>
        <p:nvSpPr>
          <p:cNvPr id="5" name="Footer Placeholder 4">
            <a:extLst>
              <a:ext uri="{FF2B5EF4-FFF2-40B4-BE49-F238E27FC236}">
                <a16:creationId xmlns:a16="http://schemas.microsoft.com/office/drawing/2014/main" id="{E88F21A3-1E12-4BFD-A37E-D9C05D4D7F72}"/>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4264B0E0-16EB-4833-80A9-CA8F5FA2FD4C}"/>
              </a:ext>
            </a:extLst>
          </p:cNvPr>
          <p:cNvSpPr>
            <a:spLocks noGrp="1"/>
          </p:cNvSpPr>
          <p:nvPr>
            <p:ph type="sldNum" sz="quarter" idx="12"/>
          </p:nvPr>
        </p:nvSpPr>
        <p:spPr/>
        <p:txBody>
          <a:bodyPr/>
          <a:lstStyle/>
          <a:p>
            <a:fld id="{AF430988-647E-4517-B70E-776822506EBB}" type="slidenum">
              <a:rPr lang="en-US" smtClean="0"/>
              <a:pPr/>
              <a:t>39</a:t>
            </a:fld>
            <a:endParaRPr lang="en-US" dirty="0"/>
          </a:p>
        </p:txBody>
      </p:sp>
      <p:pic>
        <p:nvPicPr>
          <p:cNvPr id="8" name="Picture 7">
            <a:extLst>
              <a:ext uri="{FF2B5EF4-FFF2-40B4-BE49-F238E27FC236}">
                <a16:creationId xmlns:a16="http://schemas.microsoft.com/office/drawing/2014/main" id="{16D712C4-A61F-4C45-8680-F3D1C023C965}"/>
              </a:ext>
            </a:extLst>
          </p:cNvPr>
          <p:cNvPicPr>
            <a:picLocks noChangeAspect="1"/>
          </p:cNvPicPr>
          <p:nvPr/>
        </p:nvPicPr>
        <p:blipFill>
          <a:blip r:embed="rId3"/>
          <a:stretch>
            <a:fillRect/>
          </a:stretch>
        </p:blipFill>
        <p:spPr>
          <a:xfrm>
            <a:off x="3535665" y="2528280"/>
            <a:ext cx="5120670" cy="3783295"/>
          </a:xfrm>
          <a:prstGeom prst="rect">
            <a:avLst/>
          </a:prstGeom>
        </p:spPr>
      </p:pic>
    </p:spTree>
    <p:extLst>
      <p:ext uri="{BB962C8B-B14F-4D97-AF65-F5344CB8AC3E}">
        <p14:creationId xmlns:p14="http://schemas.microsoft.com/office/powerpoint/2010/main" val="3778085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69351-F9F2-4AF5-AA1A-018A30CADB75}"/>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74D2ADCF-2024-475D-B971-A4C258291570}"/>
              </a:ext>
            </a:extLst>
          </p:cNvPr>
          <p:cNvSpPr>
            <a:spLocks noGrp="1"/>
          </p:cNvSpPr>
          <p:nvPr>
            <p:ph idx="1"/>
          </p:nvPr>
        </p:nvSpPr>
        <p:spPr>
          <a:xfrm>
            <a:off x="838200" y="1806575"/>
            <a:ext cx="10515600" cy="4905375"/>
          </a:xfrm>
        </p:spPr>
        <p:txBody>
          <a:bodyPr>
            <a:normAutofit lnSpcReduction="10000"/>
          </a:bodyPr>
          <a:lstStyle/>
          <a:p>
            <a:r>
              <a:rPr lang="en-US" dirty="0"/>
              <a:t>Decommissioning of the Navy and Coast Guard Ship List</a:t>
            </a:r>
          </a:p>
          <a:p>
            <a:r>
              <a:rPr lang="en-US" dirty="0"/>
              <a:t>What’s </a:t>
            </a:r>
            <a:r>
              <a:rPr lang="en-US" i="1" dirty="0"/>
              <a:t>New </a:t>
            </a:r>
            <a:r>
              <a:rPr lang="en-US" dirty="0"/>
              <a:t>in the M21-1</a:t>
            </a:r>
          </a:p>
          <a:p>
            <a:r>
              <a:rPr lang="en-US" dirty="0"/>
              <a:t>COVID-19 Impact on Compensation Operations</a:t>
            </a:r>
          </a:p>
          <a:p>
            <a:r>
              <a:rPr lang="en-US" dirty="0"/>
              <a:t>Q-Tips: 	Scheduling Exams Amid Covid-19</a:t>
            </a:r>
          </a:p>
          <a:p>
            <a:pPr marL="0" indent="0">
              <a:buNone/>
            </a:pPr>
            <a:r>
              <a:rPr lang="en-US" dirty="0"/>
              <a:t>		Including Laws &amp; Regulations in C&amp;C Evaluation Decisions</a:t>
            </a:r>
          </a:p>
          <a:p>
            <a:pPr marL="0" indent="0">
              <a:buNone/>
            </a:pPr>
            <a:r>
              <a:rPr lang="en-US" dirty="0"/>
              <a:t>		Calculating Past-Due Benefits on Attorney Fee Cases</a:t>
            </a:r>
          </a:p>
          <a:p>
            <a:r>
              <a:rPr lang="en-US" dirty="0"/>
              <a:t>ALS Claims Part II: Common Site Visit Findings</a:t>
            </a:r>
          </a:p>
          <a:p>
            <a:r>
              <a:rPr lang="en-US" dirty="0"/>
              <a:t>Vietnam Visual Order of Battle</a:t>
            </a:r>
          </a:p>
          <a:p>
            <a:r>
              <a:rPr lang="en-US" dirty="0"/>
              <a:t>The Package Manager</a:t>
            </a:r>
          </a:p>
          <a:p>
            <a:r>
              <a:rPr lang="en-US" dirty="0"/>
              <a:t>Closing Comments</a:t>
            </a:r>
          </a:p>
        </p:txBody>
      </p:sp>
      <p:sp>
        <p:nvSpPr>
          <p:cNvPr id="4" name="Date Placeholder 3">
            <a:extLst>
              <a:ext uri="{FF2B5EF4-FFF2-40B4-BE49-F238E27FC236}">
                <a16:creationId xmlns:a16="http://schemas.microsoft.com/office/drawing/2014/main" id="{48AD2CF8-2F29-451D-8BDC-82197EB05978}"/>
              </a:ext>
            </a:extLst>
          </p:cNvPr>
          <p:cNvSpPr>
            <a:spLocks noGrp="1"/>
          </p:cNvSpPr>
          <p:nvPr>
            <p:ph type="dt" sz="half" idx="10"/>
          </p:nvPr>
        </p:nvSpPr>
        <p:spPr/>
        <p:txBody>
          <a:bodyPr/>
          <a:lstStyle/>
          <a:p>
            <a:fld id="{447BDCDE-FC81-442E-A411-94F2C00CE82D}" type="datetime1">
              <a:rPr lang="en-US" smtClean="0"/>
              <a:t>5/20/2020</a:t>
            </a:fld>
            <a:endParaRPr lang="en-US" dirty="0"/>
          </a:p>
        </p:txBody>
      </p:sp>
      <p:sp>
        <p:nvSpPr>
          <p:cNvPr id="5" name="Footer Placeholder 4">
            <a:extLst>
              <a:ext uri="{FF2B5EF4-FFF2-40B4-BE49-F238E27FC236}">
                <a16:creationId xmlns:a16="http://schemas.microsoft.com/office/drawing/2014/main" id="{A95C5852-8197-467E-AEEF-AC582B0D6B0F}"/>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DCC0A3A6-613D-475D-B98A-207D09C88F8E}"/>
              </a:ext>
            </a:extLst>
          </p:cNvPr>
          <p:cNvSpPr>
            <a:spLocks noGrp="1"/>
          </p:cNvSpPr>
          <p:nvPr>
            <p:ph type="sldNum" sz="quarter" idx="12"/>
          </p:nvPr>
        </p:nvSpPr>
        <p:spPr/>
        <p:txBody>
          <a:bodyPr/>
          <a:lstStyle/>
          <a:p>
            <a:fld id="{AF430988-647E-4517-B70E-776822506EBB}" type="slidenum">
              <a:rPr lang="en-US" smtClean="0"/>
              <a:t>4</a:t>
            </a:fld>
            <a:endParaRPr lang="en-US" dirty="0"/>
          </a:p>
        </p:txBody>
      </p:sp>
    </p:spTree>
    <p:extLst>
      <p:ext uri="{BB962C8B-B14F-4D97-AF65-F5344CB8AC3E}">
        <p14:creationId xmlns:p14="http://schemas.microsoft.com/office/powerpoint/2010/main" val="22243059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C855C-4743-475F-B3EB-7716F887558F}"/>
              </a:ext>
            </a:extLst>
          </p:cNvPr>
          <p:cNvSpPr>
            <a:spLocks noGrp="1"/>
          </p:cNvSpPr>
          <p:nvPr>
            <p:ph type="title"/>
          </p:nvPr>
        </p:nvSpPr>
        <p:spPr/>
        <p:txBody>
          <a:bodyPr>
            <a:normAutofit fontScale="90000"/>
          </a:bodyPr>
          <a:lstStyle/>
          <a:p>
            <a:r>
              <a:rPr lang="en-US" dirty="0"/>
              <a:t>ALS – Common Site Visit Findings          </a:t>
            </a:r>
            <a:br>
              <a:rPr lang="en-US" dirty="0"/>
            </a:br>
            <a:r>
              <a:rPr lang="en-US" dirty="0"/>
              <a:t>Part 2 of 4-part series</a:t>
            </a:r>
          </a:p>
        </p:txBody>
      </p:sp>
      <p:sp>
        <p:nvSpPr>
          <p:cNvPr id="3" name="Content Placeholder 2">
            <a:extLst>
              <a:ext uri="{FF2B5EF4-FFF2-40B4-BE49-F238E27FC236}">
                <a16:creationId xmlns:a16="http://schemas.microsoft.com/office/drawing/2014/main" id="{DED0CD7C-8EA2-45E2-AAFE-7B7E081D58CB}"/>
              </a:ext>
            </a:extLst>
          </p:cNvPr>
          <p:cNvSpPr>
            <a:spLocks noGrp="1"/>
          </p:cNvSpPr>
          <p:nvPr>
            <p:ph idx="1"/>
          </p:nvPr>
        </p:nvSpPr>
        <p:spPr/>
        <p:txBody>
          <a:bodyPr/>
          <a:lstStyle/>
          <a:p>
            <a:pPr marL="0" indent="0">
              <a:buNone/>
            </a:pPr>
            <a:r>
              <a:rPr lang="en-US" sz="3600" b="1" dirty="0"/>
              <a:t>Scenario:</a:t>
            </a:r>
            <a:r>
              <a:rPr lang="en-US" sz="3600" dirty="0"/>
              <a:t> Veteran submits a private DBQ showing a diagnosis of ALS, mild bilateral upper extremity weakness, mild dysphagia, and sleep apnea-like respiratory condition requiring use of CPAP.</a:t>
            </a:r>
          </a:p>
          <a:p>
            <a:endParaRPr lang="en-US" sz="3600" b="1" dirty="0"/>
          </a:p>
          <a:p>
            <a:pPr marL="0" indent="0">
              <a:buNone/>
            </a:pPr>
            <a:r>
              <a:rPr lang="en-US" sz="3600" i="1" dirty="0"/>
              <a:t>What is/ are the proper diagnostic code(s) and evaluation(s) for this scenario?</a:t>
            </a:r>
            <a:endParaRPr lang="en-US" sz="3600" b="1" dirty="0"/>
          </a:p>
          <a:p>
            <a:pPr marL="0" indent="0">
              <a:buNone/>
            </a:pPr>
            <a:endParaRPr lang="en-US" dirty="0"/>
          </a:p>
        </p:txBody>
      </p:sp>
      <p:sp>
        <p:nvSpPr>
          <p:cNvPr id="4" name="Date Placeholder 3">
            <a:extLst>
              <a:ext uri="{FF2B5EF4-FFF2-40B4-BE49-F238E27FC236}">
                <a16:creationId xmlns:a16="http://schemas.microsoft.com/office/drawing/2014/main" id="{8C020B1F-EF62-4FE9-A6B8-4C5AA28F9ADD}"/>
              </a:ext>
            </a:extLst>
          </p:cNvPr>
          <p:cNvSpPr>
            <a:spLocks noGrp="1"/>
          </p:cNvSpPr>
          <p:nvPr>
            <p:ph type="dt" sz="half" idx="10"/>
          </p:nvPr>
        </p:nvSpPr>
        <p:spPr/>
        <p:txBody>
          <a:bodyPr/>
          <a:lstStyle/>
          <a:p>
            <a:fld id="{58F8C2D6-6970-4F5F-8280-D29894F481DD}" type="datetime1">
              <a:rPr lang="en-US" smtClean="0"/>
              <a:t>5/20/2020</a:t>
            </a:fld>
            <a:endParaRPr lang="en-US" dirty="0"/>
          </a:p>
        </p:txBody>
      </p:sp>
      <p:sp>
        <p:nvSpPr>
          <p:cNvPr id="5" name="Footer Placeholder 4">
            <a:extLst>
              <a:ext uri="{FF2B5EF4-FFF2-40B4-BE49-F238E27FC236}">
                <a16:creationId xmlns:a16="http://schemas.microsoft.com/office/drawing/2014/main" id="{FF379E5E-7695-4F12-8CC7-33877A23C96E}"/>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FA06EC0D-E434-4FFF-9164-451CBCFC28A2}"/>
              </a:ext>
            </a:extLst>
          </p:cNvPr>
          <p:cNvSpPr>
            <a:spLocks noGrp="1"/>
          </p:cNvSpPr>
          <p:nvPr>
            <p:ph type="sldNum" sz="quarter" idx="12"/>
          </p:nvPr>
        </p:nvSpPr>
        <p:spPr/>
        <p:txBody>
          <a:bodyPr/>
          <a:lstStyle/>
          <a:p>
            <a:fld id="{AF430988-647E-4517-B70E-776822506EBB}" type="slidenum">
              <a:rPr lang="en-US" smtClean="0"/>
              <a:pPr/>
              <a:t>40</a:t>
            </a:fld>
            <a:endParaRPr lang="en-US" dirty="0"/>
          </a:p>
        </p:txBody>
      </p:sp>
    </p:spTree>
    <p:extLst>
      <p:ext uri="{BB962C8B-B14F-4D97-AF65-F5344CB8AC3E}">
        <p14:creationId xmlns:p14="http://schemas.microsoft.com/office/powerpoint/2010/main" val="19561661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01515-301B-40C0-936A-B4DF602C0519}"/>
              </a:ext>
            </a:extLst>
          </p:cNvPr>
          <p:cNvSpPr>
            <a:spLocks noGrp="1"/>
          </p:cNvSpPr>
          <p:nvPr>
            <p:ph type="title"/>
          </p:nvPr>
        </p:nvSpPr>
        <p:spPr/>
        <p:txBody>
          <a:bodyPr>
            <a:normAutofit fontScale="90000"/>
          </a:bodyPr>
          <a:lstStyle/>
          <a:p>
            <a:r>
              <a:rPr lang="en-US" dirty="0"/>
              <a:t>ALS – Common Site Visit Findings          </a:t>
            </a:r>
            <a:br>
              <a:rPr lang="en-US" dirty="0"/>
            </a:br>
            <a:r>
              <a:rPr lang="en-US" dirty="0"/>
              <a:t>Part 2 of 4-part series</a:t>
            </a:r>
          </a:p>
        </p:txBody>
      </p:sp>
      <p:sp>
        <p:nvSpPr>
          <p:cNvPr id="3" name="Content Placeholder 2">
            <a:extLst>
              <a:ext uri="{FF2B5EF4-FFF2-40B4-BE49-F238E27FC236}">
                <a16:creationId xmlns:a16="http://schemas.microsoft.com/office/drawing/2014/main" id="{D20DEFB9-5F54-4E7E-97D3-A396AF8DEF83}"/>
              </a:ext>
            </a:extLst>
          </p:cNvPr>
          <p:cNvSpPr>
            <a:spLocks noGrp="1"/>
          </p:cNvSpPr>
          <p:nvPr>
            <p:ph idx="1"/>
          </p:nvPr>
        </p:nvSpPr>
        <p:spPr/>
        <p:txBody>
          <a:bodyPr/>
          <a:lstStyle/>
          <a:p>
            <a:pPr marL="0" indent="0">
              <a:buNone/>
            </a:pPr>
            <a:r>
              <a:rPr lang="en-US" sz="3600" b="1" dirty="0"/>
              <a:t>DC 8017 @ 100% </a:t>
            </a:r>
            <a:r>
              <a:rPr lang="en-US" sz="3200" dirty="0"/>
              <a:t>ALS with mild bilateral upper extremity weakness, mild dysphagia, and sleep apnea-like respiratory condition</a:t>
            </a:r>
          </a:p>
          <a:p>
            <a:pPr lvl="1"/>
            <a:endParaRPr lang="en-US" sz="2000" dirty="0"/>
          </a:p>
          <a:p>
            <a:pPr lvl="1"/>
            <a:r>
              <a:rPr lang="en-US" sz="3200" dirty="0"/>
              <a:t>Since no complication warrants a 100% evaluation on its own merit, all complications should be rated together with ALS under DC 8017. </a:t>
            </a:r>
          </a:p>
          <a:p>
            <a:pPr marL="0" indent="0">
              <a:buNone/>
            </a:pPr>
            <a:endParaRPr lang="en-US" dirty="0"/>
          </a:p>
        </p:txBody>
      </p:sp>
      <p:sp>
        <p:nvSpPr>
          <p:cNvPr id="4" name="Date Placeholder 3">
            <a:extLst>
              <a:ext uri="{FF2B5EF4-FFF2-40B4-BE49-F238E27FC236}">
                <a16:creationId xmlns:a16="http://schemas.microsoft.com/office/drawing/2014/main" id="{EB5AC1C2-5A36-47E2-A859-9DCD04670283}"/>
              </a:ext>
            </a:extLst>
          </p:cNvPr>
          <p:cNvSpPr>
            <a:spLocks noGrp="1"/>
          </p:cNvSpPr>
          <p:nvPr>
            <p:ph type="dt" sz="half" idx="10"/>
          </p:nvPr>
        </p:nvSpPr>
        <p:spPr/>
        <p:txBody>
          <a:bodyPr/>
          <a:lstStyle/>
          <a:p>
            <a:fld id="{58F8C2D6-6970-4F5F-8280-D29894F481DD}" type="datetime1">
              <a:rPr lang="en-US" smtClean="0"/>
              <a:t>5/20/2020</a:t>
            </a:fld>
            <a:endParaRPr lang="en-US" dirty="0"/>
          </a:p>
        </p:txBody>
      </p:sp>
      <p:sp>
        <p:nvSpPr>
          <p:cNvPr id="5" name="Footer Placeholder 4">
            <a:extLst>
              <a:ext uri="{FF2B5EF4-FFF2-40B4-BE49-F238E27FC236}">
                <a16:creationId xmlns:a16="http://schemas.microsoft.com/office/drawing/2014/main" id="{12AADF46-AF5F-4374-91E8-1168ECA6A646}"/>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DE718012-3FBD-48D7-98E5-A554DC66D6C6}"/>
              </a:ext>
            </a:extLst>
          </p:cNvPr>
          <p:cNvSpPr>
            <a:spLocks noGrp="1"/>
          </p:cNvSpPr>
          <p:nvPr>
            <p:ph type="sldNum" sz="quarter" idx="12"/>
          </p:nvPr>
        </p:nvSpPr>
        <p:spPr/>
        <p:txBody>
          <a:bodyPr/>
          <a:lstStyle/>
          <a:p>
            <a:fld id="{AF430988-647E-4517-B70E-776822506EBB}" type="slidenum">
              <a:rPr lang="en-US" smtClean="0"/>
              <a:pPr/>
              <a:t>41</a:t>
            </a:fld>
            <a:endParaRPr lang="en-US" dirty="0"/>
          </a:p>
        </p:txBody>
      </p:sp>
    </p:spTree>
    <p:extLst>
      <p:ext uri="{BB962C8B-B14F-4D97-AF65-F5344CB8AC3E}">
        <p14:creationId xmlns:p14="http://schemas.microsoft.com/office/powerpoint/2010/main" val="3155466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4E9C0-B7EA-48E9-AD7D-DB5E18767E1B}"/>
              </a:ext>
            </a:extLst>
          </p:cNvPr>
          <p:cNvSpPr>
            <a:spLocks noGrp="1"/>
          </p:cNvSpPr>
          <p:nvPr>
            <p:ph type="title"/>
          </p:nvPr>
        </p:nvSpPr>
        <p:spPr/>
        <p:txBody>
          <a:bodyPr>
            <a:normAutofit fontScale="90000"/>
          </a:bodyPr>
          <a:lstStyle/>
          <a:p>
            <a:r>
              <a:rPr lang="en-US" dirty="0"/>
              <a:t>ALS – Common Site Visit Findings          </a:t>
            </a:r>
            <a:br>
              <a:rPr lang="en-US" dirty="0"/>
            </a:br>
            <a:r>
              <a:rPr lang="en-US" dirty="0"/>
              <a:t>Part 2 of 4-part series</a:t>
            </a:r>
          </a:p>
        </p:txBody>
      </p:sp>
      <p:sp>
        <p:nvSpPr>
          <p:cNvPr id="3" name="Content Placeholder 2">
            <a:extLst>
              <a:ext uri="{FF2B5EF4-FFF2-40B4-BE49-F238E27FC236}">
                <a16:creationId xmlns:a16="http://schemas.microsoft.com/office/drawing/2014/main" id="{D5351B6D-0B44-41C1-BA54-B9DF8DBE5951}"/>
              </a:ext>
            </a:extLst>
          </p:cNvPr>
          <p:cNvSpPr>
            <a:spLocks noGrp="1"/>
          </p:cNvSpPr>
          <p:nvPr>
            <p:ph idx="1"/>
          </p:nvPr>
        </p:nvSpPr>
        <p:spPr/>
        <p:txBody>
          <a:bodyPr/>
          <a:lstStyle/>
          <a:p>
            <a:pPr marL="0" indent="0">
              <a:buNone/>
            </a:pPr>
            <a:r>
              <a:rPr lang="en-US" sz="3600" b="1" dirty="0"/>
              <a:t>Scenario:</a:t>
            </a:r>
            <a:r>
              <a:rPr lang="en-US" sz="3600" dirty="0"/>
              <a:t> Veteran submits a private DBQ showing a diagnosis of ALS and sleep apnea-like respiratory condition with a tracheostomy.</a:t>
            </a:r>
          </a:p>
          <a:p>
            <a:endParaRPr lang="en-US" sz="3600" b="1" dirty="0"/>
          </a:p>
          <a:p>
            <a:pPr marL="0" indent="0">
              <a:buNone/>
            </a:pPr>
            <a:r>
              <a:rPr lang="en-US" sz="3600" i="1" dirty="0"/>
              <a:t>What is/ are the proper diagnostic code(s) and evaluation(s) for this scenario?</a:t>
            </a:r>
            <a:endParaRPr lang="en-US" sz="3600" b="1" dirty="0"/>
          </a:p>
          <a:p>
            <a:pPr marL="0" indent="0">
              <a:buNone/>
            </a:pPr>
            <a:endParaRPr lang="en-US" dirty="0"/>
          </a:p>
        </p:txBody>
      </p:sp>
      <p:sp>
        <p:nvSpPr>
          <p:cNvPr id="4" name="Date Placeholder 3">
            <a:extLst>
              <a:ext uri="{FF2B5EF4-FFF2-40B4-BE49-F238E27FC236}">
                <a16:creationId xmlns:a16="http://schemas.microsoft.com/office/drawing/2014/main" id="{C7E0CEB3-9A23-4CC5-8482-16F074A49D19}"/>
              </a:ext>
            </a:extLst>
          </p:cNvPr>
          <p:cNvSpPr>
            <a:spLocks noGrp="1"/>
          </p:cNvSpPr>
          <p:nvPr>
            <p:ph type="dt" sz="half" idx="10"/>
          </p:nvPr>
        </p:nvSpPr>
        <p:spPr/>
        <p:txBody>
          <a:bodyPr/>
          <a:lstStyle/>
          <a:p>
            <a:fld id="{58F8C2D6-6970-4F5F-8280-D29894F481DD}" type="datetime1">
              <a:rPr lang="en-US" smtClean="0"/>
              <a:t>5/20/2020</a:t>
            </a:fld>
            <a:endParaRPr lang="en-US" dirty="0"/>
          </a:p>
        </p:txBody>
      </p:sp>
      <p:sp>
        <p:nvSpPr>
          <p:cNvPr id="5" name="Footer Placeholder 4">
            <a:extLst>
              <a:ext uri="{FF2B5EF4-FFF2-40B4-BE49-F238E27FC236}">
                <a16:creationId xmlns:a16="http://schemas.microsoft.com/office/drawing/2014/main" id="{0ABFB56C-0B68-426B-B65C-6D50D8E6D84D}"/>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4CF72BC3-E5A0-45D3-9AF9-E53F9CDC7CCB}"/>
              </a:ext>
            </a:extLst>
          </p:cNvPr>
          <p:cNvSpPr>
            <a:spLocks noGrp="1"/>
          </p:cNvSpPr>
          <p:nvPr>
            <p:ph type="sldNum" sz="quarter" idx="12"/>
          </p:nvPr>
        </p:nvSpPr>
        <p:spPr/>
        <p:txBody>
          <a:bodyPr/>
          <a:lstStyle/>
          <a:p>
            <a:fld id="{AF430988-647E-4517-B70E-776822506EBB}" type="slidenum">
              <a:rPr lang="en-US" smtClean="0"/>
              <a:pPr/>
              <a:t>42</a:t>
            </a:fld>
            <a:endParaRPr lang="en-US" dirty="0"/>
          </a:p>
        </p:txBody>
      </p:sp>
    </p:spTree>
    <p:extLst>
      <p:ext uri="{BB962C8B-B14F-4D97-AF65-F5344CB8AC3E}">
        <p14:creationId xmlns:p14="http://schemas.microsoft.com/office/powerpoint/2010/main" val="19137968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4E9C0-B7EA-48E9-AD7D-DB5E18767E1B}"/>
              </a:ext>
            </a:extLst>
          </p:cNvPr>
          <p:cNvSpPr>
            <a:spLocks noGrp="1"/>
          </p:cNvSpPr>
          <p:nvPr>
            <p:ph type="title"/>
          </p:nvPr>
        </p:nvSpPr>
        <p:spPr/>
        <p:txBody>
          <a:bodyPr>
            <a:normAutofit fontScale="90000"/>
          </a:bodyPr>
          <a:lstStyle/>
          <a:p>
            <a:r>
              <a:rPr lang="en-US" dirty="0"/>
              <a:t>ALS – Common Site Visit Findings          </a:t>
            </a:r>
            <a:br>
              <a:rPr lang="en-US" dirty="0"/>
            </a:br>
            <a:r>
              <a:rPr lang="en-US" dirty="0"/>
              <a:t>Part 2 of 4-part series</a:t>
            </a:r>
          </a:p>
        </p:txBody>
      </p:sp>
      <p:sp>
        <p:nvSpPr>
          <p:cNvPr id="3" name="Content Placeholder 2">
            <a:extLst>
              <a:ext uri="{FF2B5EF4-FFF2-40B4-BE49-F238E27FC236}">
                <a16:creationId xmlns:a16="http://schemas.microsoft.com/office/drawing/2014/main" id="{D5351B6D-0B44-41C1-BA54-B9DF8DBE5951}"/>
              </a:ext>
            </a:extLst>
          </p:cNvPr>
          <p:cNvSpPr>
            <a:spLocks noGrp="1"/>
          </p:cNvSpPr>
          <p:nvPr>
            <p:ph idx="1"/>
          </p:nvPr>
        </p:nvSpPr>
        <p:spPr/>
        <p:txBody>
          <a:bodyPr/>
          <a:lstStyle/>
          <a:p>
            <a:pPr marL="0" indent="0">
              <a:buNone/>
            </a:pPr>
            <a:r>
              <a:rPr lang="en-US" sz="3200" b="1" dirty="0"/>
              <a:t>DC 8017 – 6847 @ 100%</a:t>
            </a:r>
            <a:r>
              <a:rPr lang="en-US" sz="3200" dirty="0"/>
              <a:t> </a:t>
            </a:r>
            <a:r>
              <a:rPr lang="en-US" dirty="0"/>
              <a:t>Sleep apnea-like respiratory condition with tracheostomy due to ALS </a:t>
            </a:r>
            <a:r>
              <a:rPr lang="en-US" b="1" dirty="0"/>
              <a:t> </a:t>
            </a:r>
            <a:endParaRPr lang="en-US" sz="3200" b="1" dirty="0"/>
          </a:p>
          <a:p>
            <a:endParaRPr lang="en-US" dirty="0"/>
          </a:p>
          <a:p>
            <a:pPr lvl="1"/>
            <a:r>
              <a:rPr lang="en-US" sz="2800" dirty="0"/>
              <a:t>Since there is a complication that warrants a 100% evaluation on its own merit, it is appropriate to a</a:t>
            </a:r>
            <a:r>
              <a:rPr lang="en-US" altLang="en-US" sz="2800" dirty="0"/>
              <a:t>ssign a 100% evaluation for that complication using a hyphenated DC.</a:t>
            </a:r>
          </a:p>
          <a:p>
            <a:pPr lvl="1"/>
            <a:endParaRPr lang="en-US" altLang="en-US" sz="2800" dirty="0"/>
          </a:p>
          <a:p>
            <a:pPr lvl="1"/>
            <a:r>
              <a:rPr lang="en-US" altLang="en-US" sz="2800" dirty="0"/>
              <a:t>Any additional complications that come up in the future will also be rated separately. </a:t>
            </a:r>
            <a:endParaRPr lang="en-US" sz="2800" dirty="0"/>
          </a:p>
          <a:p>
            <a:pPr marL="0" indent="0">
              <a:buNone/>
            </a:pPr>
            <a:endParaRPr lang="en-US" dirty="0"/>
          </a:p>
        </p:txBody>
      </p:sp>
      <p:sp>
        <p:nvSpPr>
          <p:cNvPr id="4" name="Date Placeholder 3">
            <a:extLst>
              <a:ext uri="{FF2B5EF4-FFF2-40B4-BE49-F238E27FC236}">
                <a16:creationId xmlns:a16="http://schemas.microsoft.com/office/drawing/2014/main" id="{C7E0CEB3-9A23-4CC5-8482-16F074A49D19}"/>
              </a:ext>
            </a:extLst>
          </p:cNvPr>
          <p:cNvSpPr>
            <a:spLocks noGrp="1"/>
          </p:cNvSpPr>
          <p:nvPr>
            <p:ph type="dt" sz="half" idx="10"/>
          </p:nvPr>
        </p:nvSpPr>
        <p:spPr/>
        <p:txBody>
          <a:bodyPr/>
          <a:lstStyle/>
          <a:p>
            <a:fld id="{58F8C2D6-6970-4F5F-8280-D29894F481DD}" type="datetime1">
              <a:rPr lang="en-US" smtClean="0"/>
              <a:t>5/20/2020</a:t>
            </a:fld>
            <a:endParaRPr lang="en-US" dirty="0"/>
          </a:p>
        </p:txBody>
      </p:sp>
      <p:sp>
        <p:nvSpPr>
          <p:cNvPr id="5" name="Footer Placeholder 4">
            <a:extLst>
              <a:ext uri="{FF2B5EF4-FFF2-40B4-BE49-F238E27FC236}">
                <a16:creationId xmlns:a16="http://schemas.microsoft.com/office/drawing/2014/main" id="{0ABFB56C-0B68-426B-B65C-6D50D8E6D84D}"/>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4CF72BC3-E5A0-45D3-9AF9-E53F9CDC7CCB}"/>
              </a:ext>
            </a:extLst>
          </p:cNvPr>
          <p:cNvSpPr>
            <a:spLocks noGrp="1"/>
          </p:cNvSpPr>
          <p:nvPr>
            <p:ph type="sldNum" sz="quarter" idx="12"/>
          </p:nvPr>
        </p:nvSpPr>
        <p:spPr/>
        <p:txBody>
          <a:bodyPr/>
          <a:lstStyle/>
          <a:p>
            <a:fld id="{AF430988-647E-4517-B70E-776822506EBB}" type="slidenum">
              <a:rPr lang="en-US" smtClean="0"/>
              <a:pPr/>
              <a:t>43</a:t>
            </a:fld>
            <a:endParaRPr lang="en-US" dirty="0"/>
          </a:p>
        </p:txBody>
      </p:sp>
    </p:spTree>
    <p:extLst>
      <p:ext uri="{BB962C8B-B14F-4D97-AF65-F5344CB8AC3E}">
        <p14:creationId xmlns:p14="http://schemas.microsoft.com/office/powerpoint/2010/main" val="36514083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8B826-C2F0-42F4-85A7-79E8F67DDB17}"/>
              </a:ext>
            </a:extLst>
          </p:cNvPr>
          <p:cNvSpPr>
            <a:spLocks noGrp="1"/>
          </p:cNvSpPr>
          <p:nvPr>
            <p:ph type="title"/>
          </p:nvPr>
        </p:nvSpPr>
        <p:spPr/>
        <p:txBody>
          <a:bodyPr/>
          <a:lstStyle/>
          <a:p>
            <a:r>
              <a:rPr lang="en-US" dirty="0"/>
              <a:t>Vietnam Visual Order of Battle</a:t>
            </a:r>
          </a:p>
        </p:txBody>
      </p:sp>
      <p:sp>
        <p:nvSpPr>
          <p:cNvPr id="3" name="Content Placeholder 2">
            <a:extLst>
              <a:ext uri="{FF2B5EF4-FFF2-40B4-BE49-F238E27FC236}">
                <a16:creationId xmlns:a16="http://schemas.microsoft.com/office/drawing/2014/main" id="{764E4383-F917-477E-8DE2-6E4D15E58D57}"/>
              </a:ext>
            </a:extLst>
          </p:cNvPr>
          <p:cNvSpPr>
            <a:spLocks noGrp="1"/>
          </p:cNvSpPr>
          <p:nvPr>
            <p:ph idx="1"/>
          </p:nvPr>
        </p:nvSpPr>
        <p:spPr/>
        <p:txBody>
          <a:bodyPr anchor="ctr">
            <a:normAutofit/>
          </a:bodyPr>
          <a:lstStyle/>
          <a:p>
            <a:pPr marL="0" indent="0" algn="ctr">
              <a:buNone/>
            </a:pPr>
            <a:r>
              <a:rPr lang="en-US" sz="3200" dirty="0"/>
              <a:t>Andrew Gray</a:t>
            </a:r>
          </a:p>
          <a:p>
            <a:pPr marL="0" indent="0" algn="ctr">
              <a:buNone/>
            </a:pPr>
            <a:r>
              <a:rPr lang="en-US" sz="3200" dirty="0"/>
              <a:t>Lead Operational Innovation Strategist</a:t>
            </a:r>
          </a:p>
          <a:p>
            <a:pPr marL="0" indent="0" algn="ctr">
              <a:buNone/>
            </a:pPr>
            <a:r>
              <a:rPr lang="en-US" sz="3200" dirty="0"/>
              <a:t>Office of the Deputy Executive Director for Operations</a:t>
            </a:r>
          </a:p>
          <a:p>
            <a:pPr marL="0" indent="0" algn="ctr">
              <a:buNone/>
            </a:pPr>
            <a:r>
              <a:rPr lang="en-US" sz="3200" dirty="0"/>
              <a:t>Operational Innovation Team</a:t>
            </a:r>
          </a:p>
        </p:txBody>
      </p:sp>
      <p:sp>
        <p:nvSpPr>
          <p:cNvPr id="4" name="Date Placeholder 3">
            <a:extLst>
              <a:ext uri="{FF2B5EF4-FFF2-40B4-BE49-F238E27FC236}">
                <a16:creationId xmlns:a16="http://schemas.microsoft.com/office/drawing/2014/main" id="{A86AE11C-AD74-4520-A946-F21BDD08F717}"/>
              </a:ext>
            </a:extLst>
          </p:cNvPr>
          <p:cNvSpPr>
            <a:spLocks noGrp="1"/>
          </p:cNvSpPr>
          <p:nvPr>
            <p:ph type="dt" sz="half" idx="10"/>
          </p:nvPr>
        </p:nvSpPr>
        <p:spPr/>
        <p:txBody>
          <a:bodyPr/>
          <a:lstStyle/>
          <a:p>
            <a:fld id="{CAE770C3-2F41-4297-9958-8B5B26172E29}" type="datetime1">
              <a:rPr lang="en-US" smtClean="0"/>
              <a:t>5/20/2020</a:t>
            </a:fld>
            <a:endParaRPr lang="en-US" dirty="0"/>
          </a:p>
        </p:txBody>
      </p:sp>
      <p:sp>
        <p:nvSpPr>
          <p:cNvPr id="5" name="Footer Placeholder 4">
            <a:extLst>
              <a:ext uri="{FF2B5EF4-FFF2-40B4-BE49-F238E27FC236}">
                <a16:creationId xmlns:a16="http://schemas.microsoft.com/office/drawing/2014/main" id="{8EDDFE9D-BBED-41CE-938B-838A2017460E}"/>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EF32FFA1-C7A0-4A7A-BA9E-1D2D29956AE0}"/>
              </a:ext>
            </a:extLst>
          </p:cNvPr>
          <p:cNvSpPr>
            <a:spLocks noGrp="1"/>
          </p:cNvSpPr>
          <p:nvPr>
            <p:ph type="sldNum" sz="quarter" idx="12"/>
          </p:nvPr>
        </p:nvSpPr>
        <p:spPr/>
        <p:txBody>
          <a:bodyPr/>
          <a:lstStyle/>
          <a:p>
            <a:fld id="{AF430988-647E-4517-B70E-776822506EBB}" type="slidenum">
              <a:rPr lang="en-US" smtClean="0"/>
              <a:t>44</a:t>
            </a:fld>
            <a:endParaRPr lang="en-US" dirty="0"/>
          </a:p>
        </p:txBody>
      </p:sp>
    </p:spTree>
    <p:extLst>
      <p:ext uri="{BB962C8B-B14F-4D97-AF65-F5344CB8AC3E}">
        <p14:creationId xmlns:p14="http://schemas.microsoft.com/office/powerpoint/2010/main" val="16525996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69713-99EB-41D4-9F53-65A9ADFB06B4}"/>
              </a:ext>
            </a:extLst>
          </p:cNvPr>
          <p:cNvSpPr>
            <a:spLocks noGrp="1"/>
          </p:cNvSpPr>
          <p:nvPr>
            <p:ph type="title"/>
          </p:nvPr>
        </p:nvSpPr>
        <p:spPr/>
        <p:txBody>
          <a:bodyPr>
            <a:normAutofit fontScale="90000"/>
          </a:bodyPr>
          <a:lstStyle/>
          <a:p>
            <a:r>
              <a:rPr lang="en-US" dirty="0"/>
              <a:t>What is the Vietnam Visual Order of Battle?</a:t>
            </a:r>
          </a:p>
        </p:txBody>
      </p:sp>
      <p:sp>
        <p:nvSpPr>
          <p:cNvPr id="3" name="Content Placeholder 2">
            <a:extLst>
              <a:ext uri="{FF2B5EF4-FFF2-40B4-BE49-F238E27FC236}">
                <a16:creationId xmlns:a16="http://schemas.microsoft.com/office/drawing/2014/main" id="{36C1E747-1FBB-4D48-B959-FC28A86617A9}"/>
              </a:ext>
            </a:extLst>
          </p:cNvPr>
          <p:cNvSpPr>
            <a:spLocks noGrp="1"/>
          </p:cNvSpPr>
          <p:nvPr>
            <p:ph idx="1"/>
          </p:nvPr>
        </p:nvSpPr>
        <p:spPr/>
        <p:txBody>
          <a:bodyPr/>
          <a:lstStyle/>
          <a:p>
            <a:r>
              <a:rPr lang="en-US" dirty="0"/>
              <a:t>A new stressor verification tool to quickly and accurately verify stressor statements from Vietnam Veterans</a:t>
            </a:r>
          </a:p>
          <a:p>
            <a:r>
              <a:rPr lang="en-US" dirty="0"/>
              <a:t>Created out of a need that was identified by employees in the field</a:t>
            </a:r>
          </a:p>
          <a:p>
            <a:r>
              <a:rPr lang="en-US" dirty="0"/>
              <a:t>Tableau Workbook with data from 1.6 million combat, incident, and operation summary reports</a:t>
            </a:r>
          </a:p>
          <a:p>
            <a:r>
              <a:rPr lang="en-US" dirty="0"/>
              <a:t>Over 919,000 verified events from January 1, 1965 through April 21, 1975</a:t>
            </a:r>
          </a:p>
          <a:p>
            <a:r>
              <a:rPr lang="en-US" dirty="0"/>
              <a:t>The data was obtained through the National Archives and Records Administration and Texas Tech University</a:t>
            </a:r>
          </a:p>
          <a:p>
            <a:endParaRPr lang="en-US" dirty="0"/>
          </a:p>
        </p:txBody>
      </p:sp>
      <p:sp>
        <p:nvSpPr>
          <p:cNvPr id="4" name="Date Placeholder 3">
            <a:extLst>
              <a:ext uri="{FF2B5EF4-FFF2-40B4-BE49-F238E27FC236}">
                <a16:creationId xmlns:a16="http://schemas.microsoft.com/office/drawing/2014/main" id="{6652DF57-9817-4423-BA26-00E1FE9EF19F}"/>
              </a:ext>
            </a:extLst>
          </p:cNvPr>
          <p:cNvSpPr>
            <a:spLocks noGrp="1"/>
          </p:cNvSpPr>
          <p:nvPr>
            <p:ph type="dt" sz="half" idx="10"/>
          </p:nvPr>
        </p:nvSpPr>
        <p:spPr/>
        <p:txBody>
          <a:bodyPr/>
          <a:lstStyle/>
          <a:p>
            <a:fld id="{58F8C2D6-6970-4F5F-8280-D29894F481DD}" type="datetime1">
              <a:rPr lang="en-US" smtClean="0"/>
              <a:t>5/20/2020</a:t>
            </a:fld>
            <a:endParaRPr lang="en-US" dirty="0"/>
          </a:p>
        </p:txBody>
      </p:sp>
      <p:sp>
        <p:nvSpPr>
          <p:cNvPr id="5" name="Footer Placeholder 4">
            <a:extLst>
              <a:ext uri="{FF2B5EF4-FFF2-40B4-BE49-F238E27FC236}">
                <a16:creationId xmlns:a16="http://schemas.microsoft.com/office/drawing/2014/main" id="{E4B71D69-2FDE-4A7F-9372-FCA4AEB72CB8}"/>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BD080216-0B30-455F-97BF-B15150F117EB}"/>
              </a:ext>
            </a:extLst>
          </p:cNvPr>
          <p:cNvSpPr>
            <a:spLocks noGrp="1"/>
          </p:cNvSpPr>
          <p:nvPr>
            <p:ph type="sldNum" sz="quarter" idx="12"/>
          </p:nvPr>
        </p:nvSpPr>
        <p:spPr/>
        <p:txBody>
          <a:bodyPr/>
          <a:lstStyle/>
          <a:p>
            <a:fld id="{AF430988-647E-4517-B70E-776822506EBB}" type="slidenum">
              <a:rPr lang="en-US" smtClean="0"/>
              <a:pPr/>
              <a:t>45</a:t>
            </a:fld>
            <a:endParaRPr lang="en-US" dirty="0"/>
          </a:p>
        </p:txBody>
      </p:sp>
    </p:spTree>
    <p:extLst>
      <p:ext uri="{BB962C8B-B14F-4D97-AF65-F5344CB8AC3E}">
        <p14:creationId xmlns:p14="http://schemas.microsoft.com/office/powerpoint/2010/main" val="31186076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515EC-26B9-44D9-B924-8C8B7F08FDB3}"/>
              </a:ext>
            </a:extLst>
          </p:cNvPr>
          <p:cNvSpPr>
            <a:spLocks noGrp="1"/>
          </p:cNvSpPr>
          <p:nvPr>
            <p:ph type="title"/>
          </p:nvPr>
        </p:nvSpPr>
        <p:spPr/>
        <p:txBody>
          <a:bodyPr/>
          <a:lstStyle/>
          <a:p>
            <a:r>
              <a:rPr lang="en-US" dirty="0"/>
              <a:t>What are the Sources of Information?</a:t>
            </a:r>
          </a:p>
        </p:txBody>
      </p:sp>
      <p:sp>
        <p:nvSpPr>
          <p:cNvPr id="3" name="Content Placeholder 2">
            <a:extLst>
              <a:ext uri="{FF2B5EF4-FFF2-40B4-BE49-F238E27FC236}">
                <a16:creationId xmlns:a16="http://schemas.microsoft.com/office/drawing/2014/main" id="{1D07A395-5A66-4329-B3A1-2EF5F7E78CD9}"/>
              </a:ext>
            </a:extLst>
          </p:cNvPr>
          <p:cNvSpPr>
            <a:spLocks noGrp="1"/>
          </p:cNvSpPr>
          <p:nvPr>
            <p:ph idx="1"/>
          </p:nvPr>
        </p:nvSpPr>
        <p:spPr/>
        <p:txBody>
          <a:bodyPr/>
          <a:lstStyle/>
          <a:p>
            <a:r>
              <a:rPr lang="en-US" dirty="0"/>
              <a:t>Primary data sources include:</a:t>
            </a:r>
          </a:p>
          <a:p>
            <a:pPr lvl="1"/>
            <a:r>
              <a:rPr lang="en-US" dirty="0"/>
              <a:t>Republic of Vietnam incident files</a:t>
            </a:r>
          </a:p>
          <a:p>
            <a:pPr lvl="1"/>
            <a:r>
              <a:rPr lang="en-US" dirty="0"/>
              <a:t>Records about combat incidents in Cambodia during the Vietnam War</a:t>
            </a:r>
          </a:p>
          <a:p>
            <a:pPr lvl="1"/>
            <a:r>
              <a:rPr lang="en-US" dirty="0"/>
              <a:t>Viet Cong initiated incidents files</a:t>
            </a:r>
          </a:p>
          <a:p>
            <a:pPr lvl="1"/>
            <a:r>
              <a:rPr lang="en-US" dirty="0"/>
              <a:t>Records about the ground combat operations by the Army during war</a:t>
            </a:r>
          </a:p>
          <a:p>
            <a:pPr lvl="1"/>
            <a:r>
              <a:rPr lang="en-US" dirty="0"/>
              <a:t>Enemy base area file</a:t>
            </a:r>
          </a:p>
          <a:p>
            <a:pPr lvl="1"/>
            <a:r>
              <a:rPr lang="en-US" dirty="0"/>
              <a:t>Southeast Asia friendly forces file</a:t>
            </a:r>
          </a:p>
          <a:p>
            <a:pPr lvl="1"/>
            <a:r>
              <a:rPr lang="en-US" dirty="0"/>
              <a:t>Ground operations reporting system files for the Army of the Republic of South Vietnam</a:t>
            </a:r>
          </a:p>
          <a:p>
            <a:pPr lvl="1"/>
            <a:r>
              <a:rPr lang="en-US" dirty="0"/>
              <a:t>Naval gunfire support during the Vietnam War</a:t>
            </a:r>
          </a:p>
          <a:p>
            <a:endParaRPr lang="en-US" dirty="0"/>
          </a:p>
        </p:txBody>
      </p:sp>
      <p:sp>
        <p:nvSpPr>
          <p:cNvPr id="4" name="Date Placeholder 3">
            <a:extLst>
              <a:ext uri="{FF2B5EF4-FFF2-40B4-BE49-F238E27FC236}">
                <a16:creationId xmlns:a16="http://schemas.microsoft.com/office/drawing/2014/main" id="{072A1CD5-F586-49F4-9D96-992B39C183E6}"/>
              </a:ext>
            </a:extLst>
          </p:cNvPr>
          <p:cNvSpPr>
            <a:spLocks noGrp="1"/>
          </p:cNvSpPr>
          <p:nvPr>
            <p:ph type="dt" sz="half" idx="10"/>
          </p:nvPr>
        </p:nvSpPr>
        <p:spPr/>
        <p:txBody>
          <a:bodyPr/>
          <a:lstStyle/>
          <a:p>
            <a:fld id="{58F8C2D6-6970-4F5F-8280-D29894F481DD}" type="datetime1">
              <a:rPr lang="en-US" smtClean="0"/>
              <a:t>5/20/2020</a:t>
            </a:fld>
            <a:endParaRPr lang="en-US" dirty="0"/>
          </a:p>
        </p:txBody>
      </p:sp>
      <p:sp>
        <p:nvSpPr>
          <p:cNvPr id="5" name="Footer Placeholder 4">
            <a:extLst>
              <a:ext uri="{FF2B5EF4-FFF2-40B4-BE49-F238E27FC236}">
                <a16:creationId xmlns:a16="http://schemas.microsoft.com/office/drawing/2014/main" id="{50A36CE2-42CA-4EE2-B019-93B909EC44D2}"/>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8C998897-9CD4-42CE-87AF-B5901D5C895C}"/>
              </a:ext>
            </a:extLst>
          </p:cNvPr>
          <p:cNvSpPr>
            <a:spLocks noGrp="1"/>
          </p:cNvSpPr>
          <p:nvPr>
            <p:ph type="sldNum" sz="quarter" idx="12"/>
          </p:nvPr>
        </p:nvSpPr>
        <p:spPr/>
        <p:txBody>
          <a:bodyPr/>
          <a:lstStyle/>
          <a:p>
            <a:fld id="{AF430988-647E-4517-B70E-776822506EBB}" type="slidenum">
              <a:rPr lang="en-US" smtClean="0"/>
              <a:pPr/>
              <a:t>46</a:t>
            </a:fld>
            <a:endParaRPr lang="en-US" dirty="0"/>
          </a:p>
        </p:txBody>
      </p:sp>
    </p:spTree>
    <p:extLst>
      <p:ext uri="{BB962C8B-B14F-4D97-AF65-F5344CB8AC3E}">
        <p14:creationId xmlns:p14="http://schemas.microsoft.com/office/powerpoint/2010/main" val="5189658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920E4-54B6-435A-AA4E-A2154218AE18}"/>
              </a:ext>
            </a:extLst>
          </p:cNvPr>
          <p:cNvSpPr>
            <a:spLocks noGrp="1"/>
          </p:cNvSpPr>
          <p:nvPr>
            <p:ph type="title"/>
          </p:nvPr>
        </p:nvSpPr>
        <p:spPr/>
        <p:txBody>
          <a:bodyPr/>
          <a:lstStyle/>
          <a:p>
            <a:r>
              <a:rPr lang="en-US" dirty="0"/>
              <a:t>Vietnam Visual Order of Battle Tool</a:t>
            </a:r>
          </a:p>
        </p:txBody>
      </p:sp>
      <p:sp>
        <p:nvSpPr>
          <p:cNvPr id="3" name="Content Placeholder 2">
            <a:extLst>
              <a:ext uri="{FF2B5EF4-FFF2-40B4-BE49-F238E27FC236}">
                <a16:creationId xmlns:a16="http://schemas.microsoft.com/office/drawing/2014/main" id="{77B65B8F-8B88-4373-ADB9-51AAEA013EC0}"/>
              </a:ext>
            </a:extLst>
          </p:cNvPr>
          <p:cNvSpPr>
            <a:spLocks noGrp="1"/>
          </p:cNvSpPr>
          <p:nvPr>
            <p:ph idx="1"/>
          </p:nvPr>
        </p:nvSpPr>
        <p:spPr/>
        <p:txBody>
          <a:bodyPr/>
          <a:lstStyle/>
          <a:p>
            <a:r>
              <a:rPr lang="en-US" dirty="0"/>
              <a:t>Allows employees to find the location of landing zones, hills, fire bases, and other military site locations</a:t>
            </a:r>
          </a:p>
          <a:p>
            <a:endParaRPr lang="en-US" dirty="0"/>
          </a:p>
          <a:p>
            <a:r>
              <a:rPr lang="en-US" b="1" i="1" dirty="0"/>
              <a:t>If a stressor cannot be verified using the VVOB, then development is required to JSRRC/MCASC for stressor verification</a:t>
            </a:r>
          </a:p>
          <a:p>
            <a:endParaRPr lang="en-US" dirty="0"/>
          </a:p>
        </p:txBody>
      </p:sp>
      <p:sp>
        <p:nvSpPr>
          <p:cNvPr id="4" name="Date Placeholder 3">
            <a:extLst>
              <a:ext uri="{FF2B5EF4-FFF2-40B4-BE49-F238E27FC236}">
                <a16:creationId xmlns:a16="http://schemas.microsoft.com/office/drawing/2014/main" id="{35095DD7-B4EE-425A-9B5D-AF560D2E4F42}"/>
              </a:ext>
            </a:extLst>
          </p:cNvPr>
          <p:cNvSpPr>
            <a:spLocks noGrp="1"/>
          </p:cNvSpPr>
          <p:nvPr>
            <p:ph type="dt" sz="half" idx="10"/>
          </p:nvPr>
        </p:nvSpPr>
        <p:spPr/>
        <p:txBody>
          <a:bodyPr/>
          <a:lstStyle/>
          <a:p>
            <a:fld id="{58F8C2D6-6970-4F5F-8280-D29894F481DD}" type="datetime1">
              <a:rPr lang="en-US" smtClean="0"/>
              <a:t>5/20/2020</a:t>
            </a:fld>
            <a:endParaRPr lang="en-US" dirty="0"/>
          </a:p>
        </p:txBody>
      </p:sp>
      <p:sp>
        <p:nvSpPr>
          <p:cNvPr id="5" name="Footer Placeholder 4">
            <a:extLst>
              <a:ext uri="{FF2B5EF4-FFF2-40B4-BE49-F238E27FC236}">
                <a16:creationId xmlns:a16="http://schemas.microsoft.com/office/drawing/2014/main" id="{69CC8CF8-72DA-4B6F-854D-B412ABC1B0AA}"/>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F88EDB8B-E6D6-4514-BD35-52BB82C5DDD0}"/>
              </a:ext>
            </a:extLst>
          </p:cNvPr>
          <p:cNvSpPr>
            <a:spLocks noGrp="1"/>
          </p:cNvSpPr>
          <p:nvPr>
            <p:ph type="sldNum" sz="quarter" idx="12"/>
          </p:nvPr>
        </p:nvSpPr>
        <p:spPr/>
        <p:txBody>
          <a:bodyPr/>
          <a:lstStyle/>
          <a:p>
            <a:fld id="{AF430988-647E-4517-B70E-776822506EBB}" type="slidenum">
              <a:rPr lang="en-US" smtClean="0"/>
              <a:pPr/>
              <a:t>47</a:t>
            </a:fld>
            <a:endParaRPr lang="en-US" dirty="0"/>
          </a:p>
        </p:txBody>
      </p:sp>
    </p:spTree>
    <p:extLst>
      <p:ext uri="{BB962C8B-B14F-4D97-AF65-F5344CB8AC3E}">
        <p14:creationId xmlns:p14="http://schemas.microsoft.com/office/powerpoint/2010/main" val="26942330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87E14-FC09-4F3C-9705-C30695D77F0F}"/>
              </a:ext>
            </a:extLst>
          </p:cNvPr>
          <p:cNvSpPr>
            <a:spLocks noGrp="1"/>
          </p:cNvSpPr>
          <p:nvPr>
            <p:ph type="title"/>
          </p:nvPr>
        </p:nvSpPr>
        <p:spPr/>
        <p:txBody>
          <a:bodyPr>
            <a:normAutofit/>
          </a:bodyPr>
          <a:lstStyle/>
          <a:p>
            <a:r>
              <a:rPr lang="en-US" dirty="0"/>
              <a:t>The Package Manager</a:t>
            </a:r>
          </a:p>
        </p:txBody>
      </p:sp>
      <p:sp>
        <p:nvSpPr>
          <p:cNvPr id="3" name="Content Placeholder 2">
            <a:extLst>
              <a:ext uri="{FF2B5EF4-FFF2-40B4-BE49-F238E27FC236}">
                <a16:creationId xmlns:a16="http://schemas.microsoft.com/office/drawing/2014/main" id="{A0926901-F001-41CD-8840-66590AA15D08}"/>
              </a:ext>
            </a:extLst>
          </p:cNvPr>
          <p:cNvSpPr>
            <a:spLocks noGrp="1"/>
          </p:cNvSpPr>
          <p:nvPr>
            <p:ph idx="1"/>
          </p:nvPr>
        </p:nvSpPr>
        <p:spPr/>
        <p:txBody>
          <a:bodyPr anchor="ctr">
            <a:normAutofit/>
          </a:bodyPr>
          <a:lstStyle/>
          <a:p>
            <a:pPr marL="0" indent="0" algn="ctr">
              <a:buNone/>
            </a:pPr>
            <a:r>
              <a:rPr lang="en-US" sz="3200" dirty="0"/>
              <a:t>George Boyd</a:t>
            </a:r>
          </a:p>
          <a:p>
            <a:pPr marL="0" indent="0" algn="ctr">
              <a:buNone/>
            </a:pPr>
            <a:r>
              <a:rPr lang="en-US" sz="3200" dirty="0"/>
              <a:t>Consultant</a:t>
            </a:r>
          </a:p>
          <a:p>
            <a:pPr marL="0" indent="0" algn="ctr">
              <a:buNone/>
            </a:pPr>
            <a:r>
              <a:rPr lang="en-US" sz="3200" dirty="0"/>
              <a:t>Advisory and Special Review Team</a:t>
            </a:r>
          </a:p>
          <a:p>
            <a:pPr marL="0" indent="0" algn="ctr">
              <a:buNone/>
            </a:pPr>
            <a:r>
              <a:rPr lang="en-US" sz="3200" dirty="0"/>
              <a:t>Quality Assurance</a:t>
            </a:r>
          </a:p>
        </p:txBody>
      </p:sp>
      <p:sp>
        <p:nvSpPr>
          <p:cNvPr id="4" name="Date Placeholder 3">
            <a:extLst>
              <a:ext uri="{FF2B5EF4-FFF2-40B4-BE49-F238E27FC236}">
                <a16:creationId xmlns:a16="http://schemas.microsoft.com/office/drawing/2014/main" id="{8904EFE0-1B25-43F7-ACEA-FB72091B6FF3}"/>
              </a:ext>
            </a:extLst>
          </p:cNvPr>
          <p:cNvSpPr>
            <a:spLocks noGrp="1"/>
          </p:cNvSpPr>
          <p:nvPr>
            <p:ph type="dt" sz="half" idx="10"/>
          </p:nvPr>
        </p:nvSpPr>
        <p:spPr/>
        <p:txBody>
          <a:bodyPr/>
          <a:lstStyle/>
          <a:p>
            <a:fld id="{27769FD1-E561-4077-828F-F674173F5D21}" type="datetime1">
              <a:rPr lang="en-US" smtClean="0"/>
              <a:t>5/20/2020</a:t>
            </a:fld>
            <a:endParaRPr lang="en-US" dirty="0"/>
          </a:p>
        </p:txBody>
      </p:sp>
      <p:sp>
        <p:nvSpPr>
          <p:cNvPr id="5" name="Footer Placeholder 4">
            <a:extLst>
              <a:ext uri="{FF2B5EF4-FFF2-40B4-BE49-F238E27FC236}">
                <a16:creationId xmlns:a16="http://schemas.microsoft.com/office/drawing/2014/main" id="{AFEB7CF7-574B-4069-8E1D-3768BB1C3FA6}"/>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D8669085-BE70-49F2-9B60-9540D05BA5F6}"/>
              </a:ext>
            </a:extLst>
          </p:cNvPr>
          <p:cNvSpPr>
            <a:spLocks noGrp="1"/>
          </p:cNvSpPr>
          <p:nvPr>
            <p:ph type="sldNum" sz="quarter" idx="12"/>
          </p:nvPr>
        </p:nvSpPr>
        <p:spPr/>
        <p:txBody>
          <a:bodyPr/>
          <a:lstStyle/>
          <a:p>
            <a:fld id="{AF430988-647E-4517-B70E-776822506EBB}" type="slidenum">
              <a:rPr lang="en-US" smtClean="0"/>
              <a:t>48</a:t>
            </a:fld>
            <a:endParaRPr lang="en-US" dirty="0"/>
          </a:p>
        </p:txBody>
      </p:sp>
    </p:spTree>
    <p:extLst>
      <p:ext uri="{BB962C8B-B14F-4D97-AF65-F5344CB8AC3E}">
        <p14:creationId xmlns:p14="http://schemas.microsoft.com/office/powerpoint/2010/main" val="361658440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ACDD6-7461-4F05-9418-4BD984B0D02F}"/>
              </a:ext>
            </a:extLst>
          </p:cNvPr>
          <p:cNvSpPr>
            <a:spLocks noGrp="1"/>
          </p:cNvSpPr>
          <p:nvPr>
            <p:ph type="title"/>
          </p:nvPr>
        </p:nvSpPr>
        <p:spPr/>
        <p:txBody>
          <a:bodyPr/>
          <a:lstStyle/>
          <a:p>
            <a:r>
              <a:rPr lang="en-US" dirty="0"/>
              <a:t>Package Manager Trends</a:t>
            </a:r>
          </a:p>
        </p:txBody>
      </p:sp>
      <p:sp>
        <p:nvSpPr>
          <p:cNvPr id="3" name="Content Placeholder 2">
            <a:extLst>
              <a:ext uri="{FF2B5EF4-FFF2-40B4-BE49-F238E27FC236}">
                <a16:creationId xmlns:a16="http://schemas.microsoft.com/office/drawing/2014/main" id="{D9489C86-91C1-4252-BB21-21DB1F5FAB7A}"/>
              </a:ext>
            </a:extLst>
          </p:cNvPr>
          <p:cNvSpPr>
            <a:spLocks noGrp="1"/>
          </p:cNvSpPr>
          <p:nvPr>
            <p:ph idx="1"/>
          </p:nvPr>
        </p:nvSpPr>
        <p:spPr/>
        <p:txBody>
          <a:bodyPr/>
          <a:lstStyle/>
          <a:p>
            <a:r>
              <a:rPr lang="en-US" dirty="0"/>
              <a:t>Package Manager (PM) Trends from QMS VSR IQRs</a:t>
            </a:r>
          </a:p>
          <a:p>
            <a:pPr marL="0" indent="0">
              <a:buNone/>
            </a:pPr>
            <a:endParaRPr lang="en-US" dirty="0"/>
          </a:p>
          <a:p>
            <a:pPr marL="0" indent="0">
              <a:buNone/>
            </a:pPr>
            <a:endParaRPr lang="en-US" dirty="0"/>
          </a:p>
        </p:txBody>
      </p:sp>
      <p:sp>
        <p:nvSpPr>
          <p:cNvPr id="4" name="Date Placeholder 3">
            <a:extLst>
              <a:ext uri="{FF2B5EF4-FFF2-40B4-BE49-F238E27FC236}">
                <a16:creationId xmlns:a16="http://schemas.microsoft.com/office/drawing/2014/main" id="{334E05A9-27A0-4960-BD58-50BB939D59AE}"/>
              </a:ext>
            </a:extLst>
          </p:cNvPr>
          <p:cNvSpPr>
            <a:spLocks noGrp="1"/>
          </p:cNvSpPr>
          <p:nvPr>
            <p:ph type="dt" sz="half" idx="10"/>
          </p:nvPr>
        </p:nvSpPr>
        <p:spPr/>
        <p:txBody>
          <a:bodyPr/>
          <a:lstStyle/>
          <a:p>
            <a:fld id="{FAE1C994-E79D-4176-BD67-0AD220559936}" type="datetime1">
              <a:rPr lang="en-US" smtClean="0"/>
              <a:t>5/20/2020</a:t>
            </a:fld>
            <a:endParaRPr lang="en-US" dirty="0"/>
          </a:p>
        </p:txBody>
      </p:sp>
      <p:sp>
        <p:nvSpPr>
          <p:cNvPr id="5" name="Footer Placeholder 4">
            <a:extLst>
              <a:ext uri="{FF2B5EF4-FFF2-40B4-BE49-F238E27FC236}">
                <a16:creationId xmlns:a16="http://schemas.microsoft.com/office/drawing/2014/main" id="{C0ED6447-127B-4E2A-9999-22D54BDD9FB6}"/>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074B705E-A99B-4F63-A164-2CD9B632D112}"/>
              </a:ext>
            </a:extLst>
          </p:cNvPr>
          <p:cNvSpPr>
            <a:spLocks noGrp="1"/>
          </p:cNvSpPr>
          <p:nvPr>
            <p:ph type="sldNum" sz="quarter" idx="12"/>
          </p:nvPr>
        </p:nvSpPr>
        <p:spPr/>
        <p:txBody>
          <a:bodyPr/>
          <a:lstStyle/>
          <a:p>
            <a:fld id="{AF430988-647E-4517-B70E-776822506EBB}" type="slidenum">
              <a:rPr lang="en-US" smtClean="0"/>
              <a:t>49</a:t>
            </a:fld>
            <a:endParaRPr lang="en-US" dirty="0"/>
          </a:p>
        </p:txBody>
      </p:sp>
      <p:graphicFrame>
        <p:nvGraphicFramePr>
          <p:cNvPr id="9" name="Table 9">
            <a:extLst>
              <a:ext uri="{FF2B5EF4-FFF2-40B4-BE49-F238E27FC236}">
                <a16:creationId xmlns:a16="http://schemas.microsoft.com/office/drawing/2014/main" id="{6FA60288-BAF7-4782-9814-933637F65A24}"/>
              </a:ext>
            </a:extLst>
          </p:cNvPr>
          <p:cNvGraphicFramePr>
            <a:graphicFrameLocks noGrp="1"/>
          </p:cNvGraphicFramePr>
          <p:nvPr>
            <p:extLst>
              <p:ext uri="{D42A27DB-BD31-4B8C-83A1-F6EECF244321}">
                <p14:modId xmlns:p14="http://schemas.microsoft.com/office/powerpoint/2010/main" val="1392937899"/>
              </p:ext>
            </p:extLst>
          </p:nvPr>
        </p:nvGraphicFramePr>
        <p:xfrm>
          <a:off x="1264557" y="2964974"/>
          <a:ext cx="9662886" cy="2072640"/>
        </p:xfrm>
        <a:graphic>
          <a:graphicData uri="http://schemas.openxmlformats.org/drawingml/2006/table">
            <a:tbl>
              <a:tblPr firstRow="1" bandRow="1">
                <a:tableStyleId>{5C22544A-7EE6-4342-B048-85BDC9FD1C3A}</a:tableStyleId>
              </a:tblPr>
              <a:tblGrid>
                <a:gridCol w="3220962">
                  <a:extLst>
                    <a:ext uri="{9D8B030D-6E8A-4147-A177-3AD203B41FA5}">
                      <a16:colId xmlns:a16="http://schemas.microsoft.com/office/drawing/2014/main" val="2931300233"/>
                    </a:ext>
                  </a:extLst>
                </a:gridCol>
                <a:gridCol w="3220962">
                  <a:extLst>
                    <a:ext uri="{9D8B030D-6E8A-4147-A177-3AD203B41FA5}">
                      <a16:colId xmlns:a16="http://schemas.microsoft.com/office/drawing/2014/main" val="2868171061"/>
                    </a:ext>
                  </a:extLst>
                </a:gridCol>
                <a:gridCol w="3220962">
                  <a:extLst>
                    <a:ext uri="{9D8B030D-6E8A-4147-A177-3AD203B41FA5}">
                      <a16:colId xmlns:a16="http://schemas.microsoft.com/office/drawing/2014/main" val="2350628729"/>
                    </a:ext>
                  </a:extLst>
                </a:gridCol>
              </a:tblGrid>
              <a:tr h="370840">
                <a:tc>
                  <a:txBody>
                    <a:bodyPr/>
                    <a:lstStyle/>
                    <a:p>
                      <a:pPr algn="ctr"/>
                      <a:endParaRPr lang="en-US" sz="2800" dirty="0"/>
                    </a:p>
                  </a:txBody>
                  <a:tcPr/>
                </a:tc>
                <a:tc>
                  <a:txBody>
                    <a:bodyPr/>
                    <a:lstStyle/>
                    <a:p>
                      <a:pPr algn="ctr"/>
                      <a:r>
                        <a:rPr lang="en-US" sz="2800" dirty="0"/>
                        <a:t>FY19</a:t>
                      </a:r>
                    </a:p>
                  </a:txBody>
                  <a:tcPr/>
                </a:tc>
                <a:tc>
                  <a:txBody>
                    <a:bodyPr/>
                    <a:lstStyle/>
                    <a:p>
                      <a:pPr algn="ctr"/>
                      <a:r>
                        <a:rPr lang="en-US" sz="2800" dirty="0"/>
                        <a:t>FY20</a:t>
                      </a:r>
                    </a:p>
                  </a:txBody>
                  <a:tcPr/>
                </a:tc>
                <a:extLst>
                  <a:ext uri="{0D108BD9-81ED-4DB2-BD59-A6C34878D82A}">
                    <a16:rowId xmlns:a16="http://schemas.microsoft.com/office/drawing/2014/main" val="2948764617"/>
                  </a:ext>
                </a:extLst>
              </a:tr>
              <a:tr h="370840">
                <a:tc>
                  <a:txBody>
                    <a:bodyPr/>
                    <a:lstStyle/>
                    <a:p>
                      <a:pPr algn="ctr"/>
                      <a:r>
                        <a:rPr lang="en-US" sz="2800" dirty="0"/>
                        <a:t># of Pre Errors Cited</a:t>
                      </a:r>
                    </a:p>
                  </a:txBody>
                  <a:tcPr/>
                </a:tc>
                <a:tc>
                  <a:txBody>
                    <a:bodyPr/>
                    <a:lstStyle/>
                    <a:p>
                      <a:pPr algn="ctr"/>
                      <a:r>
                        <a:rPr lang="en-US" sz="2800" dirty="0"/>
                        <a:t>12</a:t>
                      </a:r>
                    </a:p>
                  </a:txBody>
                  <a:tcPr/>
                </a:tc>
                <a:tc>
                  <a:txBody>
                    <a:bodyPr/>
                    <a:lstStyle/>
                    <a:p>
                      <a:pPr algn="ctr"/>
                      <a:r>
                        <a:rPr lang="en-US" sz="2800" dirty="0"/>
                        <a:t>3</a:t>
                      </a:r>
                    </a:p>
                  </a:txBody>
                  <a:tcPr/>
                </a:tc>
                <a:extLst>
                  <a:ext uri="{0D108BD9-81ED-4DB2-BD59-A6C34878D82A}">
                    <a16:rowId xmlns:a16="http://schemas.microsoft.com/office/drawing/2014/main" val="3768432159"/>
                  </a:ext>
                </a:extLst>
              </a:tr>
              <a:tr h="370840">
                <a:tc>
                  <a:txBody>
                    <a:bodyPr/>
                    <a:lstStyle/>
                    <a:p>
                      <a:pPr algn="ctr"/>
                      <a:r>
                        <a:rPr lang="en-US" sz="2800" dirty="0"/>
                        <a:t># of Post Errors Cited</a:t>
                      </a:r>
                    </a:p>
                  </a:txBody>
                  <a:tcPr/>
                </a:tc>
                <a:tc>
                  <a:txBody>
                    <a:bodyPr/>
                    <a:lstStyle/>
                    <a:p>
                      <a:pPr algn="ctr"/>
                      <a:r>
                        <a:rPr lang="en-US" sz="2800" dirty="0"/>
                        <a:t>122</a:t>
                      </a:r>
                    </a:p>
                  </a:txBody>
                  <a:tcPr/>
                </a:tc>
                <a:tc>
                  <a:txBody>
                    <a:bodyPr/>
                    <a:lstStyle/>
                    <a:p>
                      <a:pPr algn="ctr"/>
                      <a:r>
                        <a:rPr lang="en-US" sz="2800" dirty="0"/>
                        <a:t>114</a:t>
                      </a:r>
                    </a:p>
                  </a:txBody>
                  <a:tcPr/>
                </a:tc>
                <a:extLst>
                  <a:ext uri="{0D108BD9-81ED-4DB2-BD59-A6C34878D82A}">
                    <a16:rowId xmlns:a16="http://schemas.microsoft.com/office/drawing/2014/main" val="1712984022"/>
                  </a:ext>
                </a:extLst>
              </a:tr>
              <a:tr h="370840">
                <a:tc>
                  <a:txBody>
                    <a:bodyPr/>
                    <a:lstStyle/>
                    <a:p>
                      <a:pPr algn="ctr"/>
                      <a:r>
                        <a:rPr lang="en-US" sz="2800" b="1" dirty="0"/>
                        <a:t>Total Errors Cited</a:t>
                      </a:r>
                    </a:p>
                  </a:txBody>
                  <a:tcPr/>
                </a:tc>
                <a:tc>
                  <a:txBody>
                    <a:bodyPr/>
                    <a:lstStyle/>
                    <a:p>
                      <a:pPr algn="ctr"/>
                      <a:r>
                        <a:rPr lang="en-US" sz="2800" b="1" dirty="0"/>
                        <a:t>134</a:t>
                      </a:r>
                    </a:p>
                  </a:txBody>
                  <a:tcPr/>
                </a:tc>
                <a:tc>
                  <a:txBody>
                    <a:bodyPr/>
                    <a:lstStyle/>
                    <a:p>
                      <a:pPr algn="ctr"/>
                      <a:r>
                        <a:rPr lang="en-US" sz="2800" b="1" dirty="0"/>
                        <a:t>117</a:t>
                      </a:r>
                    </a:p>
                  </a:txBody>
                  <a:tcPr/>
                </a:tc>
                <a:extLst>
                  <a:ext uri="{0D108BD9-81ED-4DB2-BD59-A6C34878D82A}">
                    <a16:rowId xmlns:a16="http://schemas.microsoft.com/office/drawing/2014/main" val="2662413938"/>
                  </a:ext>
                </a:extLst>
              </a:tr>
            </a:tbl>
          </a:graphicData>
        </a:graphic>
      </p:graphicFrame>
    </p:spTree>
    <p:extLst>
      <p:ext uri="{BB962C8B-B14F-4D97-AF65-F5344CB8AC3E}">
        <p14:creationId xmlns:p14="http://schemas.microsoft.com/office/powerpoint/2010/main" val="2206830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DE001-9E28-4B30-A367-D2615EDF803D}"/>
              </a:ext>
            </a:extLst>
          </p:cNvPr>
          <p:cNvSpPr>
            <a:spLocks noGrp="1"/>
          </p:cNvSpPr>
          <p:nvPr>
            <p:ph type="title"/>
          </p:nvPr>
        </p:nvSpPr>
        <p:spPr/>
        <p:txBody>
          <a:bodyPr/>
          <a:lstStyle/>
          <a:p>
            <a:r>
              <a:rPr lang="en-US" dirty="0"/>
              <a:t>Decommissioning of Ships List</a:t>
            </a:r>
          </a:p>
        </p:txBody>
      </p:sp>
      <p:sp>
        <p:nvSpPr>
          <p:cNvPr id="3" name="Content Placeholder 2">
            <a:extLst>
              <a:ext uri="{FF2B5EF4-FFF2-40B4-BE49-F238E27FC236}">
                <a16:creationId xmlns:a16="http://schemas.microsoft.com/office/drawing/2014/main" id="{F47C17E2-1C73-4D72-B436-982BE06B3329}"/>
              </a:ext>
            </a:extLst>
          </p:cNvPr>
          <p:cNvSpPr>
            <a:spLocks noGrp="1"/>
          </p:cNvSpPr>
          <p:nvPr>
            <p:ph idx="1"/>
          </p:nvPr>
        </p:nvSpPr>
        <p:spPr/>
        <p:txBody>
          <a:bodyPr anchor="ctr">
            <a:normAutofit/>
          </a:bodyPr>
          <a:lstStyle/>
          <a:p>
            <a:pPr marL="0" indent="0" algn="ctr">
              <a:buNone/>
            </a:pPr>
            <a:r>
              <a:rPr lang="en-US" sz="3200" dirty="0"/>
              <a:t>Melissa Milenkovic</a:t>
            </a:r>
          </a:p>
          <a:p>
            <a:pPr marL="0" indent="0" algn="ctr">
              <a:buNone/>
            </a:pPr>
            <a:r>
              <a:rPr lang="en-US" sz="3200" dirty="0"/>
              <a:t>Program Analyst</a:t>
            </a:r>
          </a:p>
          <a:p>
            <a:pPr marL="0" indent="0" algn="ctr">
              <a:buNone/>
            </a:pPr>
            <a:r>
              <a:rPr lang="en-US" sz="3200" dirty="0"/>
              <a:t>Procedures Maintenance Staff (211C)</a:t>
            </a:r>
          </a:p>
          <a:p>
            <a:pPr marL="0" indent="0" algn="ctr">
              <a:buNone/>
            </a:pPr>
            <a:r>
              <a:rPr lang="en-US" sz="3200" dirty="0"/>
              <a:t>Policy and Procedures</a:t>
            </a:r>
          </a:p>
        </p:txBody>
      </p:sp>
      <p:sp>
        <p:nvSpPr>
          <p:cNvPr id="4" name="Date Placeholder 3">
            <a:extLst>
              <a:ext uri="{FF2B5EF4-FFF2-40B4-BE49-F238E27FC236}">
                <a16:creationId xmlns:a16="http://schemas.microsoft.com/office/drawing/2014/main" id="{50BC0D50-20B7-4C0F-977F-1C053D8DABD0}"/>
              </a:ext>
            </a:extLst>
          </p:cNvPr>
          <p:cNvSpPr>
            <a:spLocks noGrp="1"/>
          </p:cNvSpPr>
          <p:nvPr>
            <p:ph type="dt" sz="half" idx="10"/>
          </p:nvPr>
        </p:nvSpPr>
        <p:spPr/>
        <p:txBody>
          <a:bodyPr/>
          <a:lstStyle/>
          <a:p>
            <a:fld id="{4A988BA3-1130-4B25-B760-9CAC85DCC8C7}" type="datetime1">
              <a:rPr lang="en-US" smtClean="0"/>
              <a:t>5/20/2020</a:t>
            </a:fld>
            <a:endParaRPr lang="en-US" dirty="0"/>
          </a:p>
        </p:txBody>
      </p:sp>
      <p:sp>
        <p:nvSpPr>
          <p:cNvPr id="5" name="Footer Placeholder 4">
            <a:extLst>
              <a:ext uri="{FF2B5EF4-FFF2-40B4-BE49-F238E27FC236}">
                <a16:creationId xmlns:a16="http://schemas.microsoft.com/office/drawing/2014/main" id="{A11E58C4-B6BA-4F93-B634-D326B7E6D724}"/>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7B7C97A9-85E9-41F0-8499-60F3004B16E9}"/>
              </a:ext>
            </a:extLst>
          </p:cNvPr>
          <p:cNvSpPr>
            <a:spLocks noGrp="1"/>
          </p:cNvSpPr>
          <p:nvPr>
            <p:ph type="sldNum" sz="quarter" idx="12"/>
          </p:nvPr>
        </p:nvSpPr>
        <p:spPr/>
        <p:txBody>
          <a:bodyPr/>
          <a:lstStyle/>
          <a:p>
            <a:fld id="{AF430988-647E-4517-B70E-776822506EBB}" type="slidenum">
              <a:rPr lang="en-US" smtClean="0"/>
              <a:t>5</a:t>
            </a:fld>
            <a:endParaRPr lang="en-US" dirty="0"/>
          </a:p>
        </p:txBody>
      </p:sp>
    </p:spTree>
    <p:extLst>
      <p:ext uri="{BB962C8B-B14F-4D97-AF65-F5344CB8AC3E}">
        <p14:creationId xmlns:p14="http://schemas.microsoft.com/office/powerpoint/2010/main" val="54683874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A2170-1127-468A-8F68-905A30AF207B}"/>
              </a:ext>
            </a:extLst>
          </p:cNvPr>
          <p:cNvSpPr>
            <a:spLocks noGrp="1"/>
          </p:cNvSpPr>
          <p:nvPr>
            <p:ph type="title"/>
          </p:nvPr>
        </p:nvSpPr>
        <p:spPr/>
        <p:txBody>
          <a:bodyPr/>
          <a:lstStyle/>
          <a:p>
            <a:r>
              <a:rPr lang="en-US" dirty="0"/>
              <a:t>Package Manager Trends</a:t>
            </a:r>
          </a:p>
        </p:txBody>
      </p:sp>
      <p:sp>
        <p:nvSpPr>
          <p:cNvPr id="3" name="Content Placeholder 2">
            <a:extLst>
              <a:ext uri="{FF2B5EF4-FFF2-40B4-BE49-F238E27FC236}">
                <a16:creationId xmlns:a16="http://schemas.microsoft.com/office/drawing/2014/main" id="{CF5D2490-6AA0-4151-B81B-6BECA8ECFC8E}"/>
              </a:ext>
            </a:extLst>
          </p:cNvPr>
          <p:cNvSpPr>
            <a:spLocks noGrp="1"/>
          </p:cNvSpPr>
          <p:nvPr>
            <p:ph idx="1"/>
          </p:nvPr>
        </p:nvSpPr>
        <p:spPr/>
        <p:txBody>
          <a:bodyPr/>
          <a:lstStyle/>
          <a:p>
            <a:r>
              <a:rPr lang="en-US" dirty="0"/>
              <a:t>Package Manager (PM) Trends from QMS VSR IQRs (continued)</a:t>
            </a:r>
          </a:p>
          <a:p>
            <a:endParaRPr lang="en-US" dirty="0"/>
          </a:p>
          <a:p>
            <a:endParaRPr lang="en-US" dirty="0"/>
          </a:p>
        </p:txBody>
      </p:sp>
      <p:sp>
        <p:nvSpPr>
          <p:cNvPr id="4" name="Date Placeholder 3">
            <a:extLst>
              <a:ext uri="{FF2B5EF4-FFF2-40B4-BE49-F238E27FC236}">
                <a16:creationId xmlns:a16="http://schemas.microsoft.com/office/drawing/2014/main" id="{40F2DD54-0926-48CE-A283-974D288CD27E}"/>
              </a:ext>
            </a:extLst>
          </p:cNvPr>
          <p:cNvSpPr>
            <a:spLocks noGrp="1"/>
          </p:cNvSpPr>
          <p:nvPr>
            <p:ph type="dt" sz="half" idx="10"/>
          </p:nvPr>
        </p:nvSpPr>
        <p:spPr/>
        <p:txBody>
          <a:bodyPr/>
          <a:lstStyle/>
          <a:p>
            <a:fld id="{FAE1C994-E79D-4176-BD67-0AD220559936}" type="datetime1">
              <a:rPr lang="en-US" smtClean="0"/>
              <a:t>5/20/2020</a:t>
            </a:fld>
            <a:endParaRPr lang="en-US" dirty="0"/>
          </a:p>
        </p:txBody>
      </p:sp>
      <p:sp>
        <p:nvSpPr>
          <p:cNvPr id="5" name="Footer Placeholder 4">
            <a:extLst>
              <a:ext uri="{FF2B5EF4-FFF2-40B4-BE49-F238E27FC236}">
                <a16:creationId xmlns:a16="http://schemas.microsoft.com/office/drawing/2014/main" id="{72E3A790-6CF2-4110-834E-286DD0030A1D}"/>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242E5E55-6D0B-4ABE-94A6-A0986D275785}"/>
              </a:ext>
            </a:extLst>
          </p:cNvPr>
          <p:cNvSpPr>
            <a:spLocks noGrp="1"/>
          </p:cNvSpPr>
          <p:nvPr>
            <p:ph type="sldNum" sz="quarter" idx="12"/>
          </p:nvPr>
        </p:nvSpPr>
        <p:spPr/>
        <p:txBody>
          <a:bodyPr/>
          <a:lstStyle/>
          <a:p>
            <a:fld id="{AF430988-647E-4517-B70E-776822506EBB}" type="slidenum">
              <a:rPr lang="en-US" smtClean="0"/>
              <a:t>50</a:t>
            </a:fld>
            <a:endParaRPr lang="en-US" dirty="0"/>
          </a:p>
        </p:txBody>
      </p:sp>
      <p:graphicFrame>
        <p:nvGraphicFramePr>
          <p:cNvPr id="7" name="Table 7">
            <a:extLst>
              <a:ext uri="{FF2B5EF4-FFF2-40B4-BE49-F238E27FC236}">
                <a16:creationId xmlns:a16="http://schemas.microsoft.com/office/drawing/2014/main" id="{8AE365E3-FDC1-4B66-A40C-34DB428C5D39}"/>
              </a:ext>
            </a:extLst>
          </p:cNvPr>
          <p:cNvGraphicFramePr>
            <a:graphicFrameLocks noGrp="1"/>
          </p:cNvGraphicFramePr>
          <p:nvPr>
            <p:extLst>
              <p:ext uri="{D42A27DB-BD31-4B8C-83A1-F6EECF244321}">
                <p14:modId xmlns:p14="http://schemas.microsoft.com/office/powerpoint/2010/main" val="884637603"/>
              </p:ext>
            </p:extLst>
          </p:nvPr>
        </p:nvGraphicFramePr>
        <p:xfrm>
          <a:off x="1524000" y="2721134"/>
          <a:ext cx="9144000" cy="292608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770821571"/>
                    </a:ext>
                  </a:extLst>
                </a:gridCol>
                <a:gridCol w="3048000">
                  <a:extLst>
                    <a:ext uri="{9D8B030D-6E8A-4147-A177-3AD203B41FA5}">
                      <a16:colId xmlns:a16="http://schemas.microsoft.com/office/drawing/2014/main" val="1404662571"/>
                    </a:ext>
                  </a:extLst>
                </a:gridCol>
                <a:gridCol w="3048000">
                  <a:extLst>
                    <a:ext uri="{9D8B030D-6E8A-4147-A177-3AD203B41FA5}">
                      <a16:colId xmlns:a16="http://schemas.microsoft.com/office/drawing/2014/main" val="3577265142"/>
                    </a:ext>
                  </a:extLst>
                </a:gridCol>
              </a:tblGrid>
              <a:tr h="370840">
                <a:tc>
                  <a:txBody>
                    <a:bodyPr/>
                    <a:lstStyle/>
                    <a:p>
                      <a:pPr algn="ctr"/>
                      <a:endParaRPr lang="en-US" sz="2800" dirty="0"/>
                    </a:p>
                  </a:txBody>
                  <a:tcPr/>
                </a:tc>
                <a:tc>
                  <a:txBody>
                    <a:bodyPr/>
                    <a:lstStyle/>
                    <a:p>
                      <a:pPr algn="ctr"/>
                      <a:r>
                        <a:rPr lang="en-US" sz="2800" dirty="0"/>
                        <a:t>FY19</a:t>
                      </a:r>
                    </a:p>
                  </a:txBody>
                  <a:tcPr/>
                </a:tc>
                <a:tc>
                  <a:txBody>
                    <a:bodyPr/>
                    <a:lstStyle/>
                    <a:p>
                      <a:pPr algn="ctr"/>
                      <a:r>
                        <a:rPr lang="en-US" sz="2800" dirty="0"/>
                        <a:t>FY20</a:t>
                      </a:r>
                    </a:p>
                  </a:txBody>
                  <a:tcPr/>
                </a:tc>
                <a:extLst>
                  <a:ext uri="{0D108BD9-81ED-4DB2-BD59-A6C34878D82A}">
                    <a16:rowId xmlns:a16="http://schemas.microsoft.com/office/drawing/2014/main" val="1903864076"/>
                  </a:ext>
                </a:extLst>
              </a:tr>
              <a:tr h="370840">
                <a:tc>
                  <a:txBody>
                    <a:bodyPr/>
                    <a:lstStyle/>
                    <a:p>
                      <a:pPr algn="ctr"/>
                      <a:r>
                        <a:rPr lang="en-US" sz="2800" dirty="0"/>
                        <a:t>Rating Decisions Not Received </a:t>
                      </a:r>
                    </a:p>
                  </a:txBody>
                  <a:tcPr/>
                </a:tc>
                <a:tc>
                  <a:txBody>
                    <a:bodyPr/>
                    <a:lstStyle/>
                    <a:p>
                      <a:pPr algn="ctr"/>
                      <a:r>
                        <a:rPr lang="en-US" sz="2800" dirty="0"/>
                        <a:t>18</a:t>
                      </a:r>
                    </a:p>
                  </a:txBody>
                  <a:tcPr/>
                </a:tc>
                <a:tc>
                  <a:txBody>
                    <a:bodyPr/>
                    <a:lstStyle/>
                    <a:p>
                      <a:pPr algn="ctr"/>
                      <a:r>
                        <a:rPr lang="en-US" sz="2800" dirty="0"/>
                        <a:t>16</a:t>
                      </a:r>
                    </a:p>
                  </a:txBody>
                  <a:tcPr/>
                </a:tc>
                <a:extLst>
                  <a:ext uri="{0D108BD9-81ED-4DB2-BD59-A6C34878D82A}">
                    <a16:rowId xmlns:a16="http://schemas.microsoft.com/office/drawing/2014/main" val="1723223949"/>
                  </a:ext>
                </a:extLst>
              </a:tr>
              <a:tr h="370840">
                <a:tc>
                  <a:txBody>
                    <a:bodyPr/>
                    <a:lstStyle/>
                    <a:p>
                      <a:pPr algn="ctr"/>
                      <a:r>
                        <a:rPr lang="en-US" sz="2800" dirty="0"/>
                        <a:t>Letters Not Sent</a:t>
                      </a:r>
                    </a:p>
                    <a:p>
                      <a:pPr algn="ctr"/>
                      <a:r>
                        <a:rPr lang="en-US" sz="2800" dirty="0"/>
                        <a:t>(PM in Draft Status)</a:t>
                      </a:r>
                    </a:p>
                  </a:txBody>
                  <a:tcPr/>
                </a:tc>
                <a:tc>
                  <a:txBody>
                    <a:bodyPr/>
                    <a:lstStyle/>
                    <a:p>
                      <a:pPr algn="ctr"/>
                      <a:r>
                        <a:rPr lang="en-US" sz="2800" dirty="0"/>
                        <a:t>28</a:t>
                      </a:r>
                    </a:p>
                  </a:txBody>
                  <a:tcPr/>
                </a:tc>
                <a:tc>
                  <a:txBody>
                    <a:bodyPr/>
                    <a:lstStyle/>
                    <a:p>
                      <a:pPr algn="ctr"/>
                      <a:r>
                        <a:rPr lang="en-US" sz="2800" dirty="0"/>
                        <a:t>25</a:t>
                      </a:r>
                    </a:p>
                  </a:txBody>
                  <a:tcPr/>
                </a:tc>
                <a:extLst>
                  <a:ext uri="{0D108BD9-81ED-4DB2-BD59-A6C34878D82A}">
                    <a16:rowId xmlns:a16="http://schemas.microsoft.com/office/drawing/2014/main" val="2936090454"/>
                  </a:ext>
                </a:extLst>
              </a:tr>
              <a:tr h="370840">
                <a:tc>
                  <a:txBody>
                    <a:bodyPr/>
                    <a:lstStyle/>
                    <a:p>
                      <a:pPr algn="ctr"/>
                      <a:r>
                        <a:rPr lang="en-US" sz="2800" dirty="0"/>
                        <a:t>PM Not Used</a:t>
                      </a:r>
                    </a:p>
                  </a:txBody>
                  <a:tcPr/>
                </a:tc>
                <a:tc>
                  <a:txBody>
                    <a:bodyPr/>
                    <a:lstStyle/>
                    <a:p>
                      <a:pPr algn="ctr"/>
                      <a:r>
                        <a:rPr lang="en-US" sz="2800" dirty="0"/>
                        <a:t>14</a:t>
                      </a:r>
                    </a:p>
                  </a:txBody>
                  <a:tcPr/>
                </a:tc>
                <a:tc>
                  <a:txBody>
                    <a:bodyPr/>
                    <a:lstStyle/>
                    <a:p>
                      <a:pPr algn="ctr"/>
                      <a:r>
                        <a:rPr lang="en-US" sz="2800" dirty="0"/>
                        <a:t>37</a:t>
                      </a:r>
                    </a:p>
                  </a:txBody>
                  <a:tcPr/>
                </a:tc>
                <a:extLst>
                  <a:ext uri="{0D108BD9-81ED-4DB2-BD59-A6C34878D82A}">
                    <a16:rowId xmlns:a16="http://schemas.microsoft.com/office/drawing/2014/main" val="3788660120"/>
                  </a:ext>
                </a:extLst>
              </a:tr>
            </a:tbl>
          </a:graphicData>
        </a:graphic>
      </p:graphicFrame>
    </p:spTree>
    <p:extLst>
      <p:ext uri="{BB962C8B-B14F-4D97-AF65-F5344CB8AC3E}">
        <p14:creationId xmlns:p14="http://schemas.microsoft.com/office/powerpoint/2010/main" val="28283345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87E14-FC09-4F3C-9705-C30695D77F0F}"/>
              </a:ext>
            </a:extLst>
          </p:cNvPr>
          <p:cNvSpPr>
            <a:spLocks noGrp="1"/>
          </p:cNvSpPr>
          <p:nvPr>
            <p:ph type="title"/>
          </p:nvPr>
        </p:nvSpPr>
        <p:spPr/>
        <p:txBody>
          <a:bodyPr>
            <a:normAutofit/>
          </a:bodyPr>
          <a:lstStyle/>
          <a:p>
            <a:r>
              <a:rPr lang="en-US" dirty="0"/>
              <a:t>The Package Manager</a:t>
            </a:r>
          </a:p>
        </p:txBody>
      </p:sp>
      <p:sp>
        <p:nvSpPr>
          <p:cNvPr id="3" name="Content Placeholder 2">
            <a:extLst>
              <a:ext uri="{FF2B5EF4-FFF2-40B4-BE49-F238E27FC236}">
                <a16:creationId xmlns:a16="http://schemas.microsoft.com/office/drawing/2014/main" id="{A0926901-F001-41CD-8840-66590AA15D08}"/>
              </a:ext>
            </a:extLst>
          </p:cNvPr>
          <p:cNvSpPr>
            <a:spLocks noGrp="1"/>
          </p:cNvSpPr>
          <p:nvPr>
            <p:ph idx="1"/>
          </p:nvPr>
        </p:nvSpPr>
        <p:spPr/>
        <p:txBody>
          <a:bodyPr anchor="ctr">
            <a:normAutofit/>
          </a:bodyPr>
          <a:lstStyle/>
          <a:p>
            <a:pPr marL="0" indent="0" algn="ctr">
              <a:buNone/>
            </a:pPr>
            <a:r>
              <a:rPr lang="en-US" sz="3200" dirty="0"/>
              <a:t>Erin Hawkins</a:t>
            </a:r>
          </a:p>
          <a:p>
            <a:pPr marL="0" indent="0" algn="ctr">
              <a:buNone/>
            </a:pPr>
            <a:r>
              <a:rPr lang="en-US" sz="3200" dirty="0"/>
              <a:t>Consultant</a:t>
            </a:r>
          </a:p>
          <a:p>
            <a:pPr marL="0" indent="0" algn="ctr">
              <a:buNone/>
            </a:pPr>
            <a:r>
              <a:rPr lang="en-US" sz="3200" dirty="0"/>
              <a:t>Advisory and Special Review Team</a:t>
            </a:r>
          </a:p>
          <a:p>
            <a:pPr marL="0" indent="0" algn="ctr">
              <a:buNone/>
            </a:pPr>
            <a:r>
              <a:rPr lang="en-US" sz="3200" dirty="0"/>
              <a:t>Quality Assurance</a:t>
            </a:r>
          </a:p>
        </p:txBody>
      </p:sp>
      <p:sp>
        <p:nvSpPr>
          <p:cNvPr id="4" name="Date Placeholder 3">
            <a:extLst>
              <a:ext uri="{FF2B5EF4-FFF2-40B4-BE49-F238E27FC236}">
                <a16:creationId xmlns:a16="http://schemas.microsoft.com/office/drawing/2014/main" id="{8904EFE0-1B25-43F7-ACEA-FB72091B6FF3}"/>
              </a:ext>
            </a:extLst>
          </p:cNvPr>
          <p:cNvSpPr>
            <a:spLocks noGrp="1"/>
          </p:cNvSpPr>
          <p:nvPr>
            <p:ph type="dt" sz="half" idx="10"/>
          </p:nvPr>
        </p:nvSpPr>
        <p:spPr/>
        <p:txBody>
          <a:bodyPr/>
          <a:lstStyle/>
          <a:p>
            <a:fld id="{27769FD1-E561-4077-828F-F674173F5D21}" type="datetime1">
              <a:rPr lang="en-US" smtClean="0"/>
              <a:t>5/20/2020</a:t>
            </a:fld>
            <a:endParaRPr lang="en-US" dirty="0"/>
          </a:p>
        </p:txBody>
      </p:sp>
      <p:sp>
        <p:nvSpPr>
          <p:cNvPr id="5" name="Footer Placeholder 4">
            <a:extLst>
              <a:ext uri="{FF2B5EF4-FFF2-40B4-BE49-F238E27FC236}">
                <a16:creationId xmlns:a16="http://schemas.microsoft.com/office/drawing/2014/main" id="{AFEB7CF7-574B-4069-8E1D-3768BB1C3FA6}"/>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D8669085-BE70-49F2-9B60-9540D05BA5F6}"/>
              </a:ext>
            </a:extLst>
          </p:cNvPr>
          <p:cNvSpPr>
            <a:spLocks noGrp="1"/>
          </p:cNvSpPr>
          <p:nvPr>
            <p:ph type="sldNum" sz="quarter" idx="12"/>
          </p:nvPr>
        </p:nvSpPr>
        <p:spPr/>
        <p:txBody>
          <a:bodyPr/>
          <a:lstStyle/>
          <a:p>
            <a:fld id="{AF430988-647E-4517-B70E-776822506EBB}" type="slidenum">
              <a:rPr lang="en-US" smtClean="0"/>
              <a:t>51</a:t>
            </a:fld>
            <a:endParaRPr lang="en-US" dirty="0"/>
          </a:p>
        </p:txBody>
      </p:sp>
    </p:spTree>
    <p:extLst>
      <p:ext uri="{BB962C8B-B14F-4D97-AF65-F5344CB8AC3E}">
        <p14:creationId xmlns:p14="http://schemas.microsoft.com/office/powerpoint/2010/main" val="42709657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69713-99EB-41D4-9F53-65A9ADFB06B4}"/>
              </a:ext>
            </a:extLst>
          </p:cNvPr>
          <p:cNvSpPr>
            <a:spLocks noGrp="1"/>
          </p:cNvSpPr>
          <p:nvPr>
            <p:ph type="title"/>
          </p:nvPr>
        </p:nvSpPr>
        <p:spPr/>
        <p:txBody>
          <a:bodyPr>
            <a:normAutofit fontScale="90000"/>
          </a:bodyPr>
          <a:lstStyle/>
          <a:p>
            <a:r>
              <a:rPr lang="en-US" dirty="0"/>
              <a:t>Package Manager References and Resources</a:t>
            </a:r>
          </a:p>
        </p:txBody>
      </p:sp>
      <p:sp>
        <p:nvSpPr>
          <p:cNvPr id="3" name="Content Placeholder 2">
            <a:extLst>
              <a:ext uri="{FF2B5EF4-FFF2-40B4-BE49-F238E27FC236}">
                <a16:creationId xmlns:a16="http://schemas.microsoft.com/office/drawing/2014/main" id="{36C1E747-1FBB-4D48-B959-FC28A86617A9}"/>
              </a:ext>
            </a:extLst>
          </p:cNvPr>
          <p:cNvSpPr>
            <a:spLocks noGrp="1"/>
          </p:cNvSpPr>
          <p:nvPr>
            <p:ph idx="1"/>
          </p:nvPr>
        </p:nvSpPr>
        <p:spPr/>
        <p:txBody>
          <a:bodyPr>
            <a:normAutofit/>
          </a:bodyPr>
          <a:lstStyle/>
          <a:p>
            <a:pPr marL="0" indent="0" algn="ctr">
              <a:buNone/>
            </a:pPr>
            <a:endParaRPr lang="en-US" sz="1300" u="sng" dirty="0"/>
          </a:p>
          <a:p>
            <a:r>
              <a:rPr lang="en-US" b="1" dirty="0"/>
              <a:t>M21-1 III.ii.1.B.4.b.  </a:t>
            </a:r>
            <a:r>
              <a:rPr lang="en-US" b="1" i="1" dirty="0"/>
              <a:t>Procedures for Handling Outgoing Mail</a:t>
            </a:r>
          </a:p>
          <a:p>
            <a:endParaRPr lang="en-US" sz="2400" b="1" i="1" dirty="0"/>
          </a:p>
          <a:p>
            <a:pPr lvl="1"/>
            <a:r>
              <a:rPr lang="en-US" dirty="0"/>
              <a:t>For other outgoing regular/routine mail (such as development letters or award letters to claimants, beneficiaries, and representatives) prepare packages using VBMS Package Manager for centralized printing and mailing as provided in the CBCM program whenever possible, unless the type of communication may not be centrally printed. </a:t>
            </a:r>
            <a:endParaRPr lang="en-US" i="1" dirty="0"/>
          </a:p>
          <a:p>
            <a:endParaRPr lang="en-US" sz="800" dirty="0"/>
          </a:p>
          <a:p>
            <a:endParaRPr lang="en-US" dirty="0"/>
          </a:p>
        </p:txBody>
      </p:sp>
      <p:sp>
        <p:nvSpPr>
          <p:cNvPr id="4" name="Date Placeholder 3">
            <a:extLst>
              <a:ext uri="{FF2B5EF4-FFF2-40B4-BE49-F238E27FC236}">
                <a16:creationId xmlns:a16="http://schemas.microsoft.com/office/drawing/2014/main" id="{6652DF57-9817-4423-BA26-00E1FE9EF19F}"/>
              </a:ext>
            </a:extLst>
          </p:cNvPr>
          <p:cNvSpPr>
            <a:spLocks noGrp="1"/>
          </p:cNvSpPr>
          <p:nvPr>
            <p:ph type="dt" sz="half" idx="10"/>
          </p:nvPr>
        </p:nvSpPr>
        <p:spPr/>
        <p:txBody>
          <a:bodyPr/>
          <a:lstStyle/>
          <a:p>
            <a:fld id="{58F8C2D6-6970-4F5F-8280-D29894F481DD}" type="datetime1">
              <a:rPr lang="en-US" smtClean="0"/>
              <a:t>5/20/2020</a:t>
            </a:fld>
            <a:endParaRPr lang="en-US" dirty="0"/>
          </a:p>
        </p:txBody>
      </p:sp>
      <p:sp>
        <p:nvSpPr>
          <p:cNvPr id="5" name="Footer Placeholder 4">
            <a:extLst>
              <a:ext uri="{FF2B5EF4-FFF2-40B4-BE49-F238E27FC236}">
                <a16:creationId xmlns:a16="http://schemas.microsoft.com/office/drawing/2014/main" id="{E4B71D69-2FDE-4A7F-9372-FCA4AEB72CB8}"/>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BD080216-0B30-455F-97BF-B15150F117EB}"/>
              </a:ext>
            </a:extLst>
          </p:cNvPr>
          <p:cNvSpPr>
            <a:spLocks noGrp="1"/>
          </p:cNvSpPr>
          <p:nvPr>
            <p:ph type="sldNum" sz="quarter" idx="12"/>
          </p:nvPr>
        </p:nvSpPr>
        <p:spPr/>
        <p:txBody>
          <a:bodyPr/>
          <a:lstStyle/>
          <a:p>
            <a:fld id="{AF430988-647E-4517-B70E-776822506EBB}" type="slidenum">
              <a:rPr lang="en-US" smtClean="0"/>
              <a:pPr/>
              <a:t>52</a:t>
            </a:fld>
            <a:endParaRPr lang="en-US" dirty="0"/>
          </a:p>
        </p:txBody>
      </p:sp>
    </p:spTree>
    <p:extLst>
      <p:ext uri="{BB962C8B-B14F-4D97-AF65-F5344CB8AC3E}">
        <p14:creationId xmlns:p14="http://schemas.microsoft.com/office/powerpoint/2010/main" val="7904816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0475B-216D-4465-88B9-E596A86142E0}"/>
              </a:ext>
            </a:extLst>
          </p:cNvPr>
          <p:cNvSpPr>
            <a:spLocks noGrp="1"/>
          </p:cNvSpPr>
          <p:nvPr>
            <p:ph type="title"/>
          </p:nvPr>
        </p:nvSpPr>
        <p:spPr/>
        <p:txBody>
          <a:bodyPr>
            <a:normAutofit fontScale="90000"/>
          </a:bodyPr>
          <a:lstStyle/>
          <a:p>
            <a:r>
              <a:rPr lang="en-US" dirty="0"/>
              <a:t>Package Manager References and Resources</a:t>
            </a:r>
          </a:p>
        </p:txBody>
      </p:sp>
      <p:sp>
        <p:nvSpPr>
          <p:cNvPr id="3" name="Content Placeholder 2">
            <a:extLst>
              <a:ext uri="{FF2B5EF4-FFF2-40B4-BE49-F238E27FC236}">
                <a16:creationId xmlns:a16="http://schemas.microsoft.com/office/drawing/2014/main" id="{4B2D9CF7-AB6C-4F0E-9377-255CBD25BD66}"/>
              </a:ext>
            </a:extLst>
          </p:cNvPr>
          <p:cNvSpPr>
            <a:spLocks noGrp="1"/>
          </p:cNvSpPr>
          <p:nvPr>
            <p:ph idx="1"/>
          </p:nvPr>
        </p:nvSpPr>
        <p:spPr/>
        <p:txBody>
          <a:bodyPr>
            <a:normAutofit fontScale="92500" lnSpcReduction="10000"/>
          </a:bodyPr>
          <a:lstStyle/>
          <a:p>
            <a:r>
              <a:rPr lang="en-US" sz="3000" b="1" dirty="0"/>
              <a:t>M21-1 III.v.2.B.1.m.  </a:t>
            </a:r>
            <a:r>
              <a:rPr lang="en-US" sz="3000" b="1" i="1" dirty="0"/>
              <a:t>Steps to Follow After Preparing a Decision Notice</a:t>
            </a:r>
          </a:p>
          <a:p>
            <a:pPr lvl="1"/>
            <a:r>
              <a:rPr lang="en-US" sz="2600" dirty="0"/>
              <a:t>Ensure that the notice and any other associated documents that must be provided to the claimant or beneficiary </a:t>
            </a:r>
          </a:p>
          <a:p>
            <a:pPr lvl="2"/>
            <a:r>
              <a:rPr lang="en-US" sz="2200" dirty="0"/>
              <a:t>comply with the rules in the document titled </a:t>
            </a:r>
            <a:r>
              <a:rPr lang="en-US" sz="2200" i="1" dirty="0">
                <a:hlinkClick r:id="rId2"/>
              </a:rPr>
              <a:t>Tips for Using Centralized Printing Successfully</a:t>
            </a:r>
            <a:endParaRPr lang="en-US" sz="2200" dirty="0"/>
          </a:p>
          <a:p>
            <a:pPr lvl="2"/>
            <a:r>
              <a:rPr lang="en-US" sz="2200" dirty="0"/>
              <a:t>are included in a package, created in VBMS Package Manager, and</a:t>
            </a:r>
          </a:p>
          <a:p>
            <a:pPr lvl="2"/>
            <a:r>
              <a:rPr lang="en-US" sz="2200" dirty="0"/>
              <a:t>are transmitted for centralized printing and mailing</a:t>
            </a:r>
          </a:p>
          <a:p>
            <a:pPr marL="0" indent="0">
              <a:buNone/>
            </a:pPr>
            <a:endParaRPr lang="en-US" sz="800" i="1" dirty="0"/>
          </a:p>
          <a:p>
            <a:r>
              <a:rPr lang="en-US" sz="3000" b="1" dirty="0"/>
              <a:t>Centralized Benefits Communications Management (CBCM) Phase One - Centralized Printing (TMS #4415957)</a:t>
            </a:r>
          </a:p>
          <a:p>
            <a:pPr lvl="1"/>
            <a:r>
              <a:rPr lang="en-US" sz="2600" b="1" dirty="0"/>
              <a:t>Provides training on creating packages in Package Manager</a:t>
            </a:r>
          </a:p>
          <a:p>
            <a:endParaRPr lang="en-US" dirty="0"/>
          </a:p>
        </p:txBody>
      </p:sp>
      <p:sp>
        <p:nvSpPr>
          <p:cNvPr id="4" name="Date Placeholder 3">
            <a:extLst>
              <a:ext uri="{FF2B5EF4-FFF2-40B4-BE49-F238E27FC236}">
                <a16:creationId xmlns:a16="http://schemas.microsoft.com/office/drawing/2014/main" id="{6B7E1ECB-AD38-4585-BFD4-3B91E606DD2D}"/>
              </a:ext>
            </a:extLst>
          </p:cNvPr>
          <p:cNvSpPr>
            <a:spLocks noGrp="1"/>
          </p:cNvSpPr>
          <p:nvPr>
            <p:ph type="dt" sz="half" idx="10"/>
          </p:nvPr>
        </p:nvSpPr>
        <p:spPr/>
        <p:txBody>
          <a:bodyPr/>
          <a:lstStyle/>
          <a:p>
            <a:fld id="{FAE1C994-E79D-4176-BD67-0AD220559936}" type="datetime1">
              <a:rPr lang="en-US" smtClean="0"/>
              <a:t>5/20/2020</a:t>
            </a:fld>
            <a:endParaRPr lang="en-US" dirty="0"/>
          </a:p>
        </p:txBody>
      </p:sp>
      <p:sp>
        <p:nvSpPr>
          <p:cNvPr id="5" name="Footer Placeholder 4">
            <a:extLst>
              <a:ext uri="{FF2B5EF4-FFF2-40B4-BE49-F238E27FC236}">
                <a16:creationId xmlns:a16="http://schemas.microsoft.com/office/drawing/2014/main" id="{3A1B04F7-D31C-4AF1-8DD8-B4FCC46479AC}"/>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64D126D2-0BC8-4AD1-82A9-BC0A37877A3C}"/>
              </a:ext>
            </a:extLst>
          </p:cNvPr>
          <p:cNvSpPr>
            <a:spLocks noGrp="1"/>
          </p:cNvSpPr>
          <p:nvPr>
            <p:ph type="sldNum" sz="quarter" idx="12"/>
          </p:nvPr>
        </p:nvSpPr>
        <p:spPr/>
        <p:txBody>
          <a:bodyPr/>
          <a:lstStyle/>
          <a:p>
            <a:fld id="{AF430988-647E-4517-B70E-776822506EBB}" type="slidenum">
              <a:rPr lang="en-US" smtClean="0"/>
              <a:t>53</a:t>
            </a:fld>
            <a:endParaRPr lang="en-US" dirty="0"/>
          </a:p>
        </p:txBody>
      </p:sp>
    </p:spTree>
    <p:extLst>
      <p:ext uri="{BB962C8B-B14F-4D97-AF65-F5344CB8AC3E}">
        <p14:creationId xmlns:p14="http://schemas.microsoft.com/office/powerpoint/2010/main" val="366581523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8730D-3606-4F52-B6E0-89B6F28394A3}"/>
              </a:ext>
            </a:extLst>
          </p:cNvPr>
          <p:cNvSpPr>
            <a:spLocks noGrp="1"/>
          </p:cNvSpPr>
          <p:nvPr>
            <p:ph type="title"/>
          </p:nvPr>
        </p:nvSpPr>
        <p:spPr>
          <a:xfrm>
            <a:off x="2073243" y="280657"/>
            <a:ext cx="9992989" cy="1267485"/>
          </a:xfrm>
        </p:spPr>
        <p:txBody>
          <a:bodyPr>
            <a:noAutofit/>
          </a:bodyPr>
          <a:lstStyle/>
          <a:p>
            <a:pPr algn="ctr"/>
            <a:r>
              <a:rPr lang="en-US" dirty="0"/>
              <a:t>Accessing Package Manager in VBMS</a:t>
            </a:r>
            <a:endParaRPr lang="en-US" dirty="0">
              <a:solidFill>
                <a:schemeClr val="tx1"/>
              </a:solidFill>
            </a:endParaRPr>
          </a:p>
        </p:txBody>
      </p:sp>
      <p:pic>
        <p:nvPicPr>
          <p:cNvPr id="8" name="Picture 7">
            <a:extLst>
              <a:ext uri="{FF2B5EF4-FFF2-40B4-BE49-F238E27FC236}">
                <a16:creationId xmlns:a16="http://schemas.microsoft.com/office/drawing/2014/main" id="{C3B6608A-8EB1-4E5D-B8BC-A8F7404FD3F8}"/>
              </a:ext>
            </a:extLst>
          </p:cNvPr>
          <p:cNvPicPr>
            <a:picLocks noChangeAspect="1"/>
          </p:cNvPicPr>
          <p:nvPr/>
        </p:nvPicPr>
        <p:blipFill>
          <a:blip r:embed="rId2"/>
          <a:stretch>
            <a:fillRect/>
          </a:stretch>
        </p:blipFill>
        <p:spPr>
          <a:xfrm>
            <a:off x="197922" y="1889567"/>
            <a:ext cx="11994078" cy="1692111"/>
          </a:xfrm>
          <a:prstGeom prst="rect">
            <a:avLst/>
          </a:prstGeom>
        </p:spPr>
      </p:pic>
      <p:pic>
        <p:nvPicPr>
          <p:cNvPr id="9" name="Picture 8">
            <a:extLst>
              <a:ext uri="{FF2B5EF4-FFF2-40B4-BE49-F238E27FC236}">
                <a16:creationId xmlns:a16="http://schemas.microsoft.com/office/drawing/2014/main" id="{7F49890C-D021-4532-96FC-4E827EF96095}"/>
              </a:ext>
            </a:extLst>
          </p:cNvPr>
          <p:cNvPicPr>
            <a:picLocks noChangeAspect="1"/>
          </p:cNvPicPr>
          <p:nvPr/>
        </p:nvPicPr>
        <p:blipFill>
          <a:blip r:embed="rId3"/>
          <a:stretch>
            <a:fillRect/>
          </a:stretch>
        </p:blipFill>
        <p:spPr>
          <a:xfrm>
            <a:off x="7317678" y="3968509"/>
            <a:ext cx="3067077" cy="2718883"/>
          </a:xfrm>
          <a:prstGeom prst="rect">
            <a:avLst/>
          </a:prstGeom>
        </p:spPr>
      </p:pic>
      <p:cxnSp>
        <p:nvCxnSpPr>
          <p:cNvPr id="12" name="Straight Arrow Connector 11">
            <a:extLst>
              <a:ext uri="{FF2B5EF4-FFF2-40B4-BE49-F238E27FC236}">
                <a16:creationId xmlns:a16="http://schemas.microsoft.com/office/drawing/2014/main" id="{3E52E4F2-21C8-4DED-96D4-67CF0CB2B37A}"/>
              </a:ext>
            </a:extLst>
          </p:cNvPr>
          <p:cNvCxnSpPr>
            <a:cxnSpLocks/>
          </p:cNvCxnSpPr>
          <p:nvPr/>
        </p:nvCxnSpPr>
        <p:spPr>
          <a:xfrm>
            <a:off x="8588693" y="2960483"/>
            <a:ext cx="0" cy="1161893"/>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592C5CC6-0F45-4DEF-808E-2B0226C588C5}"/>
              </a:ext>
            </a:extLst>
          </p:cNvPr>
          <p:cNvSpPr>
            <a:spLocks noGrp="1"/>
          </p:cNvSpPr>
          <p:nvPr>
            <p:ph idx="1"/>
          </p:nvPr>
        </p:nvSpPr>
        <p:spPr>
          <a:xfrm>
            <a:off x="402150" y="4122376"/>
            <a:ext cx="6624444" cy="2718883"/>
          </a:xfrm>
        </p:spPr>
        <p:txBody>
          <a:bodyPr>
            <a:normAutofit/>
          </a:bodyPr>
          <a:lstStyle/>
          <a:p>
            <a:pPr marL="0" indent="0">
              <a:buNone/>
            </a:pPr>
            <a:r>
              <a:rPr lang="en-US" dirty="0"/>
              <a:t>To access Package Manager in VBMS: </a:t>
            </a:r>
          </a:p>
          <a:p>
            <a:r>
              <a:rPr lang="en-US" dirty="0"/>
              <a:t>Select “Veteran”</a:t>
            </a:r>
          </a:p>
          <a:p>
            <a:r>
              <a:rPr lang="en-US" dirty="0"/>
              <a:t>From the drop-down menu, select “Package Manager”</a:t>
            </a:r>
          </a:p>
        </p:txBody>
      </p:sp>
    </p:spTree>
    <p:extLst>
      <p:ext uri="{BB962C8B-B14F-4D97-AF65-F5344CB8AC3E}">
        <p14:creationId xmlns:p14="http://schemas.microsoft.com/office/powerpoint/2010/main" val="25671724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920E4-54B6-435A-AA4E-A2154218AE18}"/>
              </a:ext>
            </a:extLst>
          </p:cNvPr>
          <p:cNvSpPr>
            <a:spLocks noGrp="1"/>
          </p:cNvSpPr>
          <p:nvPr>
            <p:ph type="title"/>
          </p:nvPr>
        </p:nvSpPr>
        <p:spPr>
          <a:xfrm>
            <a:off x="2106386" y="328911"/>
            <a:ext cx="9247414" cy="1325563"/>
          </a:xfrm>
        </p:spPr>
        <p:txBody>
          <a:bodyPr/>
          <a:lstStyle/>
          <a:p>
            <a:r>
              <a:rPr lang="en-US" dirty="0"/>
              <a:t>Package Manager Reminders</a:t>
            </a:r>
          </a:p>
        </p:txBody>
      </p:sp>
      <p:sp>
        <p:nvSpPr>
          <p:cNvPr id="3" name="Content Placeholder 2">
            <a:extLst>
              <a:ext uri="{FF2B5EF4-FFF2-40B4-BE49-F238E27FC236}">
                <a16:creationId xmlns:a16="http://schemas.microsoft.com/office/drawing/2014/main" id="{77B65B8F-8B88-4373-ADB9-51AAEA013EC0}"/>
              </a:ext>
            </a:extLst>
          </p:cNvPr>
          <p:cNvSpPr>
            <a:spLocks noGrp="1"/>
          </p:cNvSpPr>
          <p:nvPr>
            <p:ph idx="1"/>
          </p:nvPr>
        </p:nvSpPr>
        <p:spPr/>
        <p:txBody>
          <a:bodyPr/>
          <a:lstStyle/>
          <a:p>
            <a:pPr marL="0" indent="0">
              <a:buNone/>
            </a:pPr>
            <a:r>
              <a:rPr lang="en-US" dirty="0"/>
              <a:t>Ensure each package is sent for each recipient.  Many packages are sent to the Veteran and the POA, so the package has two recipients.  “Send Package” has to be selected for each recipient.</a:t>
            </a:r>
          </a:p>
          <a:p>
            <a:pPr marL="0" indent="0">
              <a:buNone/>
            </a:pPr>
            <a:r>
              <a:rPr lang="en-US" dirty="0"/>
              <a:t> </a:t>
            </a:r>
          </a:p>
          <a:p>
            <a:endParaRPr lang="en-US" dirty="0"/>
          </a:p>
          <a:p>
            <a:endParaRPr lang="en-US" dirty="0"/>
          </a:p>
        </p:txBody>
      </p:sp>
      <p:sp>
        <p:nvSpPr>
          <p:cNvPr id="4" name="Date Placeholder 3">
            <a:extLst>
              <a:ext uri="{FF2B5EF4-FFF2-40B4-BE49-F238E27FC236}">
                <a16:creationId xmlns:a16="http://schemas.microsoft.com/office/drawing/2014/main" id="{35095DD7-B4EE-425A-9B5D-AF560D2E4F42}"/>
              </a:ext>
            </a:extLst>
          </p:cNvPr>
          <p:cNvSpPr>
            <a:spLocks noGrp="1"/>
          </p:cNvSpPr>
          <p:nvPr>
            <p:ph type="dt" sz="half" idx="10"/>
          </p:nvPr>
        </p:nvSpPr>
        <p:spPr/>
        <p:txBody>
          <a:bodyPr/>
          <a:lstStyle/>
          <a:p>
            <a:fld id="{58F8C2D6-6970-4F5F-8280-D29894F481DD}" type="datetime1">
              <a:rPr lang="en-US" smtClean="0"/>
              <a:t>5/20/2020</a:t>
            </a:fld>
            <a:endParaRPr lang="en-US" dirty="0"/>
          </a:p>
        </p:txBody>
      </p:sp>
      <p:sp>
        <p:nvSpPr>
          <p:cNvPr id="5" name="Footer Placeholder 4">
            <a:extLst>
              <a:ext uri="{FF2B5EF4-FFF2-40B4-BE49-F238E27FC236}">
                <a16:creationId xmlns:a16="http://schemas.microsoft.com/office/drawing/2014/main" id="{69CC8CF8-72DA-4B6F-854D-B412ABC1B0AA}"/>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F88EDB8B-E6D6-4514-BD35-52BB82C5DDD0}"/>
              </a:ext>
            </a:extLst>
          </p:cNvPr>
          <p:cNvSpPr>
            <a:spLocks noGrp="1"/>
          </p:cNvSpPr>
          <p:nvPr>
            <p:ph type="sldNum" sz="quarter" idx="12"/>
          </p:nvPr>
        </p:nvSpPr>
        <p:spPr/>
        <p:txBody>
          <a:bodyPr/>
          <a:lstStyle/>
          <a:p>
            <a:fld id="{AF430988-647E-4517-B70E-776822506EBB}" type="slidenum">
              <a:rPr lang="en-US" smtClean="0"/>
              <a:pPr/>
              <a:t>55</a:t>
            </a:fld>
            <a:endParaRPr lang="en-US" dirty="0"/>
          </a:p>
        </p:txBody>
      </p:sp>
      <p:pic>
        <p:nvPicPr>
          <p:cNvPr id="7" name="Picture 6">
            <a:extLst>
              <a:ext uri="{FF2B5EF4-FFF2-40B4-BE49-F238E27FC236}">
                <a16:creationId xmlns:a16="http://schemas.microsoft.com/office/drawing/2014/main" id="{E1AB0777-F0C1-4647-9B39-CA6BE89580AE}"/>
              </a:ext>
            </a:extLst>
          </p:cNvPr>
          <p:cNvPicPr>
            <a:picLocks noChangeAspect="1"/>
          </p:cNvPicPr>
          <p:nvPr/>
        </p:nvPicPr>
        <p:blipFill>
          <a:blip r:embed="rId2"/>
          <a:stretch>
            <a:fillRect/>
          </a:stretch>
        </p:blipFill>
        <p:spPr>
          <a:xfrm>
            <a:off x="1126488" y="3626332"/>
            <a:ext cx="9467850" cy="2447925"/>
          </a:xfrm>
          <a:prstGeom prst="rect">
            <a:avLst/>
          </a:prstGeom>
        </p:spPr>
      </p:pic>
      <p:cxnSp>
        <p:nvCxnSpPr>
          <p:cNvPr id="9" name="Straight Arrow Connector 8">
            <a:extLst>
              <a:ext uri="{FF2B5EF4-FFF2-40B4-BE49-F238E27FC236}">
                <a16:creationId xmlns:a16="http://schemas.microsoft.com/office/drawing/2014/main" id="{0250FC4C-D04A-4069-9299-8B984EA704ED}"/>
              </a:ext>
            </a:extLst>
          </p:cNvPr>
          <p:cNvCxnSpPr>
            <a:cxnSpLocks/>
          </p:cNvCxnSpPr>
          <p:nvPr/>
        </p:nvCxnSpPr>
        <p:spPr>
          <a:xfrm flipV="1">
            <a:off x="2623930" y="4283765"/>
            <a:ext cx="6565337" cy="4572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FD452CCA-85E6-40A2-B294-D17102C7DC39}"/>
              </a:ext>
            </a:extLst>
          </p:cNvPr>
          <p:cNvCxnSpPr>
            <a:cxnSpLocks/>
          </p:cNvCxnSpPr>
          <p:nvPr/>
        </p:nvCxnSpPr>
        <p:spPr>
          <a:xfrm flipV="1">
            <a:off x="2785384" y="4283765"/>
            <a:ext cx="6403883" cy="123286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40485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920E4-54B6-435A-AA4E-A2154218AE18}"/>
              </a:ext>
            </a:extLst>
          </p:cNvPr>
          <p:cNvSpPr>
            <a:spLocks noGrp="1"/>
          </p:cNvSpPr>
          <p:nvPr>
            <p:ph type="title"/>
          </p:nvPr>
        </p:nvSpPr>
        <p:spPr>
          <a:xfrm>
            <a:off x="2106386" y="328911"/>
            <a:ext cx="9247414" cy="1325563"/>
          </a:xfrm>
        </p:spPr>
        <p:txBody>
          <a:bodyPr/>
          <a:lstStyle/>
          <a:p>
            <a:r>
              <a:rPr lang="en-US" dirty="0"/>
              <a:t>Package Manager Reminders</a:t>
            </a:r>
          </a:p>
        </p:txBody>
      </p:sp>
      <p:sp>
        <p:nvSpPr>
          <p:cNvPr id="3" name="Content Placeholder 2">
            <a:extLst>
              <a:ext uri="{FF2B5EF4-FFF2-40B4-BE49-F238E27FC236}">
                <a16:creationId xmlns:a16="http://schemas.microsoft.com/office/drawing/2014/main" id="{77B65B8F-8B88-4373-ADB9-51AAEA013EC0}"/>
              </a:ext>
            </a:extLst>
          </p:cNvPr>
          <p:cNvSpPr>
            <a:spLocks noGrp="1"/>
          </p:cNvSpPr>
          <p:nvPr>
            <p:ph idx="1"/>
          </p:nvPr>
        </p:nvSpPr>
        <p:spPr/>
        <p:txBody>
          <a:bodyPr/>
          <a:lstStyle/>
          <a:p>
            <a:pPr marL="0" indent="0">
              <a:buNone/>
            </a:pPr>
            <a:r>
              <a:rPr lang="en-US" dirty="0"/>
              <a:t>Example of when the POA package was sent, but “Send Package” was not selected for the Veteran’s copy</a:t>
            </a:r>
          </a:p>
          <a:p>
            <a:pPr marL="0" indent="0">
              <a:buNone/>
            </a:pPr>
            <a:r>
              <a:rPr lang="en-US" dirty="0"/>
              <a:t> </a:t>
            </a:r>
          </a:p>
          <a:p>
            <a:endParaRPr lang="en-US" dirty="0"/>
          </a:p>
          <a:p>
            <a:endParaRPr lang="en-US" dirty="0"/>
          </a:p>
        </p:txBody>
      </p:sp>
      <p:sp>
        <p:nvSpPr>
          <p:cNvPr id="4" name="Date Placeholder 3">
            <a:extLst>
              <a:ext uri="{FF2B5EF4-FFF2-40B4-BE49-F238E27FC236}">
                <a16:creationId xmlns:a16="http://schemas.microsoft.com/office/drawing/2014/main" id="{35095DD7-B4EE-425A-9B5D-AF560D2E4F42}"/>
              </a:ext>
            </a:extLst>
          </p:cNvPr>
          <p:cNvSpPr>
            <a:spLocks noGrp="1"/>
          </p:cNvSpPr>
          <p:nvPr>
            <p:ph type="dt" sz="half" idx="10"/>
          </p:nvPr>
        </p:nvSpPr>
        <p:spPr/>
        <p:txBody>
          <a:bodyPr/>
          <a:lstStyle/>
          <a:p>
            <a:fld id="{58F8C2D6-6970-4F5F-8280-D29894F481DD}" type="datetime1">
              <a:rPr lang="en-US" smtClean="0"/>
              <a:t>5/20/2020</a:t>
            </a:fld>
            <a:endParaRPr lang="en-US" dirty="0"/>
          </a:p>
        </p:txBody>
      </p:sp>
      <p:sp>
        <p:nvSpPr>
          <p:cNvPr id="5" name="Footer Placeholder 4">
            <a:extLst>
              <a:ext uri="{FF2B5EF4-FFF2-40B4-BE49-F238E27FC236}">
                <a16:creationId xmlns:a16="http://schemas.microsoft.com/office/drawing/2014/main" id="{69CC8CF8-72DA-4B6F-854D-B412ABC1B0AA}"/>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F88EDB8B-E6D6-4514-BD35-52BB82C5DDD0}"/>
              </a:ext>
            </a:extLst>
          </p:cNvPr>
          <p:cNvSpPr>
            <a:spLocks noGrp="1"/>
          </p:cNvSpPr>
          <p:nvPr>
            <p:ph type="sldNum" sz="quarter" idx="12"/>
          </p:nvPr>
        </p:nvSpPr>
        <p:spPr/>
        <p:txBody>
          <a:bodyPr/>
          <a:lstStyle/>
          <a:p>
            <a:fld id="{AF430988-647E-4517-B70E-776822506EBB}" type="slidenum">
              <a:rPr lang="en-US" smtClean="0"/>
              <a:pPr/>
              <a:t>56</a:t>
            </a:fld>
            <a:endParaRPr lang="en-US" dirty="0"/>
          </a:p>
        </p:txBody>
      </p:sp>
      <p:pic>
        <p:nvPicPr>
          <p:cNvPr id="11" name="Picture 10">
            <a:extLst>
              <a:ext uri="{FF2B5EF4-FFF2-40B4-BE49-F238E27FC236}">
                <a16:creationId xmlns:a16="http://schemas.microsoft.com/office/drawing/2014/main" id="{1A5BE41A-C771-4518-A7B3-7D0886570C66}"/>
              </a:ext>
            </a:extLst>
          </p:cNvPr>
          <p:cNvPicPr>
            <a:picLocks noChangeAspect="1"/>
          </p:cNvPicPr>
          <p:nvPr/>
        </p:nvPicPr>
        <p:blipFill>
          <a:blip r:embed="rId2"/>
          <a:stretch>
            <a:fillRect/>
          </a:stretch>
        </p:blipFill>
        <p:spPr>
          <a:xfrm>
            <a:off x="409575" y="3148806"/>
            <a:ext cx="11372850" cy="2476500"/>
          </a:xfrm>
          <a:prstGeom prst="rect">
            <a:avLst/>
          </a:prstGeom>
        </p:spPr>
      </p:pic>
      <p:cxnSp>
        <p:nvCxnSpPr>
          <p:cNvPr id="13" name="Straight Arrow Connector 12">
            <a:extLst>
              <a:ext uri="{FF2B5EF4-FFF2-40B4-BE49-F238E27FC236}">
                <a16:creationId xmlns:a16="http://schemas.microsoft.com/office/drawing/2014/main" id="{338E74EA-9413-4FC6-B7A5-AB7C9B2A5B01}"/>
              </a:ext>
            </a:extLst>
          </p:cNvPr>
          <p:cNvCxnSpPr/>
          <p:nvPr/>
        </p:nvCxnSpPr>
        <p:spPr>
          <a:xfrm flipV="1">
            <a:off x="2625505" y="3838669"/>
            <a:ext cx="7804087" cy="37119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333290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4A420-09A4-4EB6-A518-059DA5F43120}"/>
              </a:ext>
            </a:extLst>
          </p:cNvPr>
          <p:cNvSpPr>
            <a:spLocks noGrp="1"/>
          </p:cNvSpPr>
          <p:nvPr>
            <p:ph type="title"/>
          </p:nvPr>
        </p:nvSpPr>
        <p:spPr/>
        <p:txBody>
          <a:bodyPr/>
          <a:lstStyle/>
          <a:p>
            <a:r>
              <a:rPr lang="en-US" dirty="0"/>
              <a:t>Reviewing Package Manager Status</a:t>
            </a:r>
          </a:p>
        </p:txBody>
      </p:sp>
      <p:sp>
        <p:nvSpPr>
          <p:cNvPr id="3" name="Content Placeholder 2">
            <a:extLst>
              <a:ext uri="{FF2B5EF4-FFF2-40B4-BE49-F238E27FC236}">
                <a16:creationId xmlns:a16="http://schemas.microsoft.com/office/drawing/2014/main" id="{C3430747-F222-4AC0-B25F-25DCDAE2E891}"/>
              </a:ext>
            </a:extLst>
          </p:cNvPr>
          <p:cNvSpPr>
            <a:spLocks noGrp="1"/>
          </p:cNvSpPr>
          <p:nvPr>
            <p:ph idx="1"/>
          </p:nvPr>
        </p:nvSpPr>
        <p:spPr/>
        <p:txBody>
          <a:bodyPr>
            <a:normAutofit lnSpcReduction="10000"/>
          </a:bodyPr>
          <a:lstStyle/>
          <a:p>
            <a:r>
              <a:rPr lang="en-US" dirty="0"/>
              <a:t>Package Manager displays the history of packages prepared and sent for Centralized Print.</a:t>
            </a:r>
          </a:p>
          <a:p>
            <a:pPr marL="0" indent="0">
              <a:buNone/>
            </a:pPr>
            <a:endParaRPr lang="en-US" dirty="0"/>
          </a:p>
          <a:p>
            <a:r>
              <a:rPr lang="en-US" dirty="0"/>
              <a:t>Package Manager also displays when a package is not successfully sent.</a:t>
            </a:r>
          </a:p>
          <a:p>
            <a:pPr lvl="1"/>
            <a:r>
              <a:rPr lang="en-US" dirty="0"/>
              <a:t>Users should take this information into account when processing claims.                            </a:t>
            </a:r>
          </a:p>
          <a:p>
            <a:pPr lvl="1"/>
            <a:r>
              <a:rPr lang="en-US" dirty="0"/>
              <a:t>Example:  Due Process is prepared on 2/3/2020.  The Due Process letter dated 2/4/2020 is available in VBMS documents, however a review of Package Manager shows the Due Process package is still in “Draft” status.  This means that even though the Due Process letter is present in VBMS documents, the Veteran never received the correspondence.</a:t>
            </a:r>
          </a:p>
        </p:txBody>
      </p:sp>
      <p:sp>
        <p:nvSpPr>
          <p:cNvPr id="4" name="Date Placeholder 3">
            <a:extLst>
              <a:ext uri="{FF2B5EF4-FFF2-40B4-BE49-F238E27FC236}">
                <a16:creationId xmlns:a16="http://schemas.microsoft.com/office/drawing/2014/main" id="{D39E2701-27C4-4841-A8D5-7F7AE1E17D9A}"/>
              </a:ext>
            </a:extLst>
          </p:cNvPr>
          <p:cNvSpPr>
            <a:spLocks noGrp="1"/>
          </p:cNvSpPr>
          <p:nvPr>
            <p:ph type="dt" sz="half" idx="10"/>
          </p:nvPr>
        </p:nvSpPr>
        <p:spPr/>
        <p:txBody>
          <a:bodyPr/>
          <a:lstStyle/>
          <a:p>
            <a:fld id="{58F8C2D6-6970-4F5F-8280-D29894F481DD}" type="datetime1">
              <a:rPr lang="en-US" smtClean="0"/>
              <a:t>5/20/2020</a:t>
            </a:fld>
            <a:endParaRPr lang="en-US" dirty="0"/>
          </a:p>
        </p:txBody>
      </p:sp>
      <p:sp>
        <p:nvSpPr>
          <p:cNvPr id="5" name="Footer Placeholder 4">
            <a:extLst>
              <a:ext uri="{FF2B5EF4-FFF2-40B4-BE49-F238E27FC236}">
                <a16:creationId xmlns:a16="http://schemas.microsoft.com/office/drawing/2014/main" id="{D4D698B9-7DF6-4A78-9BDF-058E40972F94}"/>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A15F20BA-05DD-42AE-85CD-FC9EA2DA3A5C}"/>
              </a:ext>
            </a:extLst>
          </p:cNvPr>
          <p:cNvSpPr>
            <a:spLocks noGrp="1"/>
          </p:cNvSpPr>
          <p:nvPr>
            <p:ph type="sldNum" sz="quarter" idx="12"/>
          </p:nvPr>
        </p:nvSpPr>
        <p:spPr/>
        <p:txBody>
          <a:bodyPr/>
          <a:lstStyle/>
          <a:p>
            <a:fld id="{AF430988-647E-4517-B70E-776822506EBB}" type="slidenum">
              <a:rPr lang="en-US" smtClean="0"/>
              <a:pPr/>
              <a:t>57</a:t>
            </a:fld>
            <a:endParaRPr lang="en-US" dirty="0"/>
          </a:p>
        </p:txBody>
      </p:sp>
    </p:spTree>
    <p:extLst>
      <p:ext uri="{BB962C8B-B14F-4D97-AF65-F5344CB8AC3E}">
        <p14:creationId xmlns:p14="http://schemas.microsoft.com/office/powerpoint/2010/main" val="355926284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1CA92-20E4-4F5A-A4F1-CB958AF7DE14}"/>
              </a:ext>
            </a:extLst>
          </p:cNvPr>
          <p:cNvSpPr>
            <a:spLocks noGrp="1"/>
          </p:cNvSpPr>
          <p:nvPr>
            <p:ph type="title"/>
          </p:nvPr>
        </p:nvSpPr>
        <p:spPr/>
        <p:txBody>
          <a:bodyPr>
            <a:normAutofit fontScale="90000"/>
          </a:bodyPr>
          <a:lstStyle/>
          <a:p>
            <a:r>
              <a:rPr lang="en-US" dirty="0"/>
              <a:t>Package Manager Status on the </a:t>
            </a:r>
            <a:br>
              <a:rPr lang="en-US" dirty="0"/>
            </a:br>
            <a:r>
              <a:rPr lang="en-US" dirty="0"/>
              <a:t>Distributions Tab</a:t>
            </a:r>
          </a:p>
        </p:txBody>
      </p:sp>
      <p:sp>
        <p:nvSpPr>
          <p:cNvPr id="3" name="Content Placeholder 2">
            <a:extLst>
              <a:ext uri="{FF2B5EF4-FFF2-40B4-BE49-F238E27FC236}">
                <a16:creationId xmlns:a16="http://schemas.microsoft.com/office/drawing/2014/main" id="{E1E2B71E-C230-41D8-BA8A-16BE3951528E}"/>
              </a:ext>
            </a:extLst>
          </p:cNvPr>
          <p:cNvSpPr>
            <a:spLocks noGrp="1"/>
          </p:cNvSpPr>
          <p:nvPr>
            <p:ph idx="1"/>
          </p:nvPr>
        </p:nvSpPr>
        <p:spPr/>
        <p:txBody>
          <a:bodyPr/>
          <a:lstStyle/>
          <a:p>
            <a:pPr lvl="1"/>
            <a:r>
              <a:rPr lang="en-US" sz="2000" dirty="0"/>
              <a:t>Draft, circle; The package is not finalized. </a:t>
            </a:r>
            <a:r>
              <a:rPr lang="en-US" sz="2000" dirty="0">
                <a:solidFill>
                  <a:srgbClr val="FF0000"/>
                </a:solidFill>
              </a:rPr>
              <a:t>This status means the user must finalize the package to be sent. </a:t>
            </a:r>
          </a:p>
          <a:p>
            <a:pPr lvl="1"/>
            <a:r>
              <a:rPr lang="en-US" sz="2000" dirty="0"/>
              <a:t>In Progress, envelope; The package is finalized and sent to Centralized Printing. </a:t>
            </a:r>
            <a:r>
              <a:rPr lang="en-US" sz="2000" dirty="0">
                <a:solidFill>
                  <a:srgbClr val="FF0000"/>
                </a:solidFill>
              </a:rPr>
              <a:t>No action is needed.</a:t>
            </a:r>
          </a:p>
          <a:p>
            <a:pPr lvl="1"/>
            <a:r>
              <a:rPr lang="en-US" sz="2000" dirty="0"/>
              <a:t>Success, checkmark; Centralized Printing received and accepted the package. </a:t>
            </a:r>
            <a:r>
              <a:rPr lang="en-US" sz="2000" dirty="0">
                <a:solidFill>
                  <a:srgbClr val="FF0000"/>
                </a:solidFill>
              </a:rPr>
              <a:t>No action is needed.</a:t>
            </a:r>
          </a:p>
          <a:p>
            <a:pPr lvl="1"/>
            <a:r>
              <a:rPr lang="en-US" sz="2000" dirty="0"/>
              <a:t>Fail, exclamation point; Centralized Printing received the package, but unable to print it. </a:t>
            </a:r>
            <a:r>
              <a:rPr lang="en-US" sz="2000" dirty="0">
                <a:solidFill>
                  <a:srgbClr val="FF0000"/>
                </a:solidFill>
              </a:rPr>
              <a:t>User should contact </a:t>
            </a:r>
            <a:r>
              <a:rPr lang="en-US" sz="2000" dirty="0">
                <a:solidFill>
                  <a:srgbClr val="0000FF"/>
                </a:solidFill>
                <a:hlinkClick r:id="rId2"/>
              </a:rPr>
              <a:t>VAVBAWAS/CO/VCIP</a:t>
            </a:r>
            <a:endParaRPr lang="en-US" sz="2000" dirty="0">
              <a:solidFill>
                <a:srgbClr val="0000FF"/>
              </a:solidFill>
            </a:endParaRPr>
          </a:p>
          <a:p>
            <a:endParaRPr lang="en-US" dirty="0"/>
          </a:p>
        </p:txBody>
      </p:sp>
      <p:sp>
        <p:nvSpPr>
          <p:cNvPr id="4" name="Date Placeholder 3">
            <a:extLst>
              <a:ext uri="{FF2B5EF4-FFF2-40B4-BE49-F238E27FC236}">
                <a16:creationId xmlns:a16="http://schemas.microsoft.com/office/drawing/2014/main" id="{9FCB20A8-4AFF-46E2-9776-8F601BEDC4CA}"/>
              </a:ext>
            </a:extLst>
          </p:cNvPr>
          <p:cNvSpPr>
            <a:spLocks noGrp="1"/>
          </p:cNvSpPr>
          <p:nvPr>
            <p:ph type="dt" sz="half" idx="10"/>
          </p:nvPr>
        </p:nvSpPr>
        <p:spPr/>
        <p:txBody>
          <a:bodyPr/>
          <a:lstStyle/>
          <a:p>
            <a:fld id="{58F8C2D6-6970-4F5F-8280-D29894F481DD}" type="datetime1">
              <a:rPr lang="en-US" smtClean="0"/>
              <a:t>5/20/2020</a:t>
            </a:fld>
            <a:endParaRPr lang="en-US" dirty="0"/>
          </a:p>
        </p:txBody>
      </p:sp>
      <p:sp>
        <p:nvSpPr>
          <p:cNvPr id="5" name="Footer Placeholder 4">
            <a:extLst>
              <a:ext uri="{FF2B5EF4-FFF2-40B4-BE49-F238E27FC236}">
                <a16:creationId xmlns:a16="http://schemas.microsoft.com/office/drawing/2014/main" id="{E88F21A3-1E12-4BFD-A37E-D9C05D4D7F72}"/>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4264B0E0-16EB-4833-80A9-CA8F5FA2FD4C}"/>
              </a:ext>
            </a:extLst>
          </p:cNvPr>
          <p:cNvSpPr>
            <a:spLocks noGrp="1"/>
          </p:cNvSpPr>
          <p:nvPr>
            <p:ph type="sldNum" sz="quarter" idx="12"/>
          </p:nvPr>
        </p:nvSpPr>
        <p:spPr/>
        <p:txBody>
          <a:bodyPr/>
          <a:lstStyle/>
          <a:p>
            <a:fld id="{AF430988-647E-4517-B70E-776822506EBB}" type="slidenum">
              <a:rPr lang="en-US" smtClean="0"/>
              <a:pPr/>
              <a:t>58</a:t>
            </a:fld>
            <a:endParaRPr lang="en-US" dirty="0"/>
          </a:p>
        </p:txBody>
      </p:sp>
      <p:pic>
        <p:nvPicPr>
          <p:cNvPr id="9" name="Picture 8">
            <a:extLst>
              <a:ext uri="{FF2B5EF4-FFF2-40B4-BE49-F238E27FC236}">
                <a16:creationId xmlns:a16="http://schemas.microsoft.com/office/drawing/2014/main" id="{9EF28EEA-CA9E-487C-A4F6-0F21EE48FCC7}"/>
              </a:ext>
            </a:extLst>
          </p:cNvPr>
          <p:cNvPicPr>
            <a:picLocks noChangeAspect="1"/>
          </p:cNvPicPr>
          <p:nvPr/>
        </p:nvPicPr>
        <p:blipFill>
          <a:blip r:embed="rId3"/>
          <a:stretch>
            <a:fillRect/>
          </a:stretch>
        </p:blipFill>
        <p:spPr>
          <a:xfrm>
            <a:off x="1162050" y="4323556"/>
            <a:ext cx="10191750" cy="1704975"/>
          </a:xfrm>
          <a:prstGeom prst="rect">
            <a:avLst/>
          </a:prstGeom>
        </p:spPr>
      </p:pic>
    </p:spTree>
    <p:extLst>
      <p:ext uri="{BB962C8B-B14F-4D97-AF65-F5344CB8AC3E}">
        <p14:creationId xmlns:p14="http://schemas.microsoft.com/office/powerpoint/2010/main" val="400499692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E10C4-1B8A-4039-8635-F08F3ADA8F33}"/>
              </a:ext>
            </a:extLst>
          </p:cNvPr>
          <p:cNvSpPr>
            <a:spLocks noGrp="1"/>
          </p:cNvSpPr>
          <p:nvPr>
            <p:ph type="title"/>
          </p:nvPr>
        </p:nvSpPr>
        <p:spPr/>
        <p:txBody>
          <a:bodyPr/>
          <a:lstStyle/>
          <a:p>
            <a:r>
              <a:rPr lang="en-US" dirty="0"/>
              <a:t>Suggestions – Next Quality Call</a:t>
            </a:r>
          </a:p>
        </p:txBody>
      </p:sp>
      <p:sp>
        <p:nvSpPr>
          <p:cNvPr id="3" name="Content Placeholder 2">
            <a:extLst>
              <a:ext uri="{FF2B5EF4-FFF2-40B4-BE49-F238E27FC236}">
                <a16:creationId xmlns:a16="http://schemas.microsoft.com/office/drawing/2014/main" id="{02C905C8-947D-4E40-9650-8E98DD1B8799}"/>
              </a:ext>
            </a:extLst>
          </p:cNvPr>
          <p:cNvSpPr>
            <a:spLocks noGrp="1"/>
          </p:cNvSpPr>
          <p:nvPr>
            <p:ph idx="1"/>
          </p:nvPr>
        </p:nvSpPr>
        <p:spPr/>
        <p:txBody>
          <a:bodyPr>
            <a:normAutofit/>
          </a:bodyPr>
          <a:lstStyle/>
          <a:p>
            <a:pPr marL="0" indent="0" algn="ctr">
              <a:buNone/>
            </a:pPr>
            <a:r>
              <a:rPr lang="en-US" sz="3200" dirty="0"/>
              <a:t>Presented by: Bonnie Kirby</a:t>
            </a:r>
          </a:p>
          <a:p>
            <a:r>
              <a:rPr lang="en-US" sz="3200" dirty="0"/>
              <a:t>We are offering opportunities for RO SMEs to present topics during a Compensation Service Quality Call recording session</a:t>
            </a:r>
          </a:p>
          <a:p>
            <a:pPr lvl="1"/>
            <a:r>
              <a:rPr lang="en-US" sz="2800" dirty="0"/>
              <a:t>Peer-to-peer communication is optimum</a:t>
            </a:r>
          </a:p>
          <a:p>
            <a:endParaRPr lang="en-US" sz="1000" dirty="0"/>
          </a:p>
          <a:p>
            <a:r>
              <a:rPr lang="en-US" sz="3200" dirty="0"/>
              <a:t>Are you interested in presenting a topic?</a:t>
            </a:r>
          </a:p>
          <a:p>
            <a:pPr lvl="1"/>
            <a:r>
              <a:rPr lang="en-US" sz="2800" dirty="0"/>
              <a:t>Talk to your coach or other RO management team member</a:t>
            </a:r>
          </a:p>
          <a:p>
            <a:pPr lvl="1"/>
            <a:r>
              <a:rPr lang="en-US" sz="2800" dirty="0"/>
              <a:t>If approved, have management send your name and topic to:</a:t>
            </a:r>
          </a:p>
          <a:p>
            <a:pPr lvl="2"/>
            <a:r>
              <a:rPr lang="en-US" sz="2400" dirty="0"/>
              <a:t>VAVBAWAS/CO/InternalQRS</a:t>
            </a:r>
          </a:p>
        </p:txBody>
      </p:sp>
      <p:sp>
        <p:nvSpPr>
          <p:cNvPr id="4" name="Date Placeholder 3">
            <a:extLst>
              <a:ext uri="{FF2B5EF4-FFF2-40B4-BE49-F238E27FC236}">
                <a16:creationId xmlns:a16="http://schemas.microsoft.com/office/drawing/2014/main" id="{6F141735-104E-4830-9153-ECBB86909D2E}"/>
              </a:ext>
            </a:extLst>
          </p:cNvPr>
          <p:cNvSpPr>
            <a:spLocks noGrp="1"/>
          </p:cNvSpPr>
          <p:nvPr>
            <p:ph type="dt" sz="half" idx="10"/>
          </p:nvPr>
        </p:nvSpPr>
        <p:spPr/>
        <p:txBody>
          <a:bodyPr/>
          <a:lstStyle/>
          <a:p>
            <a:fld id="{76C7EE2D-8CD8-42DD-9F3E-F08459BC04E4}" type="datetime1">
              <a:rPr lang="en-US" smtClean="0"/>
              <a:t>5/20/2020</a:t>
            </a:fld>
            <a:endParaRPr lang="en-US" dirty="0"/>
          </a:p>
        </p:txBody>
      </p:sp>
      <p:sp>
        <p:nvSpPr>
          <p:cNvPr id="5" name="Footer Placeholder 4">
            <a:extLst>
              <a:ext uri="{FF2B5EF4-FFF2-40B4-BE49-F238E27FC236}">
                <a16:creationId xmlns:a16="http://schemas.microsoft.com/office/drawing/2014/main" id="{36CCB8C5-43FB-43FE-BF7A-B3AB3AD0E575}"/>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46275DE3-C6BE-4128-AFA6-A7BB22E7BC63}"/>
              </a:ext>
            </a:extLst>
          </p:cNvPr>
          <p:cNvSpPr>
            <a:spLocks noGrp="1"/>
          </p:cNvSpPr>
          <p:nvPr>
            <p:ph type="sldNum" sz="quarter" idx="12"/>
          </p:nvPr>
        </p:nvSpPr>
        <p:spPr/>
        <p:txBody>
          <a:bodyPr/>
          <a:lstStyle/>
          <a:p>
            <a:fld id="{AF430988-647E-4517-B70E-776822506EBB}" type="slidenum">
              <a:rPr lang="en-US" smtClean="0"/>
              <a:t>59</a:t>
            </a:fld>
            <a:endParaRPr lang="en-US" dirty="0"/>
          </a:p>
        </p:txBody>
      </p:sp>
    </p:spTree>
    <p:extLst>
      <p:ext uri="{BB962C8B-B14F-4D97-AF65-F5344CB8AC3E}">
        <p14:creationId xmlns:p14="http://schemas.microsoft.com/office/powerpoint/2010/main" val="1835303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81232-6F64-40A6-AEED-2FF5F9156825}"/>
              </a:ext>
            </a:extLst>
          </p:cNvPr>
          <p:cNvSpPr>
            <a:spLocks noGrp="1"/>
          </p:cNvSpPr>
          <p:nvPr>
            <p:ph type="title"/>
          </p:nvPr>
        </p:nvSpPr>
        <p:spPr/>
        <p:txBody>
          <a:bodyPr/>
          <a:lstStyle/>
          <a:p>
            <a:r>
              <a:rPr lang="en-US" dirty="0"/>
              <a:t>Decommissioning of Ships List</a:t>
            </a:r>
          </a:p>
        </p:txBody>
      </p:sp>
      <p:sp>
        <p:nvSpPr>
          <p:cNvPr id="3" name="Content Placeholder 2">
            <a:extLst>
              <a:ext uri="{FF2B5EF4-FFF2-40B4-BE49-F238E27FC236}">
                <a16:creationId xmlns:a16="http://schemas.microsoft.com/office/drawing/2014/main" id="{BE195309-6EFF-4057-B497-F4E9D87B84E9}"/>
              </a:ext>
            </a:extLst>
          </p:cNvPr>
          <p:cNvSpPr>
            <a:spLocks noGrp="1"/>
          </p:cNvSpPr>
          <p:nvPr>
            <p:ph idx="1"/>
          </p:nvPr>
        </p:nvSpPr>
        <p:spPr/>
        <p:txBody>
          <a:bodyPr>
            <a:normAutofit/>
          </a:bodyPr>
          <a:lstStyle/>
          <a:p>
            <a:r>
              <a:rPr lang="en-US" dirty="0"/>
              <a:t>On January 1, 2020, VBA restricted use of the </a:t>
            </a:r>
            <a:r>
              <a:rPr lang="en-US" i="1" dirty="0"/>
              <a:t>Navy and Coast Guard Ships Associated with Service in Vietnam and Exposure to Herbicide Agents</a:t>
            </a:r>
            <a:r>
              <a:rPr lang="en-US" dirty="0"/>
              <a:t>, a.k.a., the ships list, to Records Research Team members designated to work blue water Navy claims.</a:t>
            </a:r>
          </a:p>
          <a:p>
            <a:r>
              <a:rPr lang="en-US" dirty="0"/>
              <a:t>Beginning May 1, VBA discontinued updating the ships list.</a:t>
            </a:r>
          </a:p>
          <a:p>
            <a:pPr lvl="1"/>
            <a:r>
              <a:rPr lang="en-US" dirty="0"/>
              <a:t>Link to the ships list removed from VBA sites</a:t>
            </a:r>
          </a:p>
          <a:p>
            <a:pPr lvl="1"/>
            <a:r>
              <a:rPr lang="en-US" dirty="0"/>
              <a:t>Training materials are being updated</a:t>
            </a:r>
          </a:p>
          <a:p>
            <a:pPr lvl="1"/>
            <a:r>
              <a:rPr lang="en-US" dirty="0"/>
              <a:t>M21-1, Part IV, Subpart ii, Chapter 2, Section C will contain the historical policy for use of the ships list (M21-1, IV.ii.2.C.3.q)</a:t>
            </a:r>
          </a:p>
          <a:p>
            <a:pPr lvl="1"/>
            <a:r>
              <a:rPr lang="en-US" dirty="0"/>
              <a:t>Comms with all VA and external stakeholders</a:t>
            </a:r>
          </a:p>
          <a:p>
            <a:endParaRPr lang="en-US" dirty="0"/>
          </a:p>
        </p:txBody>
      </p:sp>
      <p:sp>
        <p:nvSpPr>
          <p:cNvPr id="4" name="Date Placeholder 3">
            <a:extLst>
              <a:ext uri="{FF2B5EF4-FFF2-40B4-BE49-F238E27FC236}">
                <a16:creationId xmlns:a16="http://schemas.microsoft.com/office/drawing/2014/main" id="{C5692EFA-F807-4418-9AEF-0FFEFE01F540}"/>
              </a:ext>
            </a:extLst>
          </p:cNvPr>
          <p:cNvSpPr>
            <a:spLocks noGrp="1"/>
          </p:cNvSpPr>
          <p:nvPr>
            <p:ph type="dt" sz="half" idx="10"/>
          </p:nvPr>
        </p:nvSpPr>
        <p:spPr/>
        <p:txBody>
          <a:bodyPr/>
          <a:lstStyle/>
          <a:p>
            <a:fld id="{3E50F846-0D3D-4B98-9F0F-ECE72F3DDF3C}" type="datetime1">
              <a:rPr lang="en-US" smtClean="0"/>
              <a:t>5/20/2020</a:t>
            </a:fld>
            <a:endParaRPr lang="en-US" dirty="0"/>
          </a:p>
        </p:txBody>
      </p:sp>
      <p:sp>
        <p:nvSpPr>
          <p:cNvPr id="5" name="Footer Placeholder 4">
            <a:extLst>
              <a:ext uri="{FF2B5EF4-FFF2-40B4-BE49-F238E27FC236}">
                <a16:creationId xmlns:a16="http://schemas.microsoft.com/office/drawing/2014/main" id="{94C96449-D52C-4838-8FE4-AD50265F67BF}"/>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661C77F5-B2B8-44F4-A933-EAE638BDDC0E}"/>
              </a:ext>
            </a:extLst>
          </p:cNvPr>
          <p:cNvSpPr>
            <a:spLocks noGrp="1"/>
          </p:cNvSpPr>
          <p:nvPr>
            <p:ph type="sldNum" sz="quarter" idx="12"/>
          </p:nvPr>
        </p:nvSpPr>
        <p:spPr/>
        <p:txBody>
          <a:bodyPr/>
          <a:lstStyle/>
          <a:p>
            <a:fld id="{AF430988-647E-4517-B70E-776822506EBB}" type="slidenum">
              <a:rPr lang="en-US" smtClean="0"/>
              <a:pPr/>
              <a:t>6</a:t>
            </a:fld>
            <a:endParaRPr lang="en-US" dirty="0"/>
          </a:p>
        </p:txBody>
      </p:sp>
    </p:spTree>
    <p:extLst>
      <p:ext uri="{BB962C8B-B14F-4D97-AF65-F5344CB8AC3E}">
        <p14:creationId xmlns:p14="http://schemas.microsoft.com/office/powerpoint/2010/main" val="249031030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07BED-F850-480F-8A28-AEF7424CC574}"/>
              </a:ext>
            </a:extLst>
          </p:cNvPr>
          <p:cNvSpPr>
            <a:spLocks noGrp="1"/>
          </p:cNvSpPr>
          <p:nvPr>
            <p:ph type="title"/>
          </p:nvPr>
        </p:nvSpPr>
        <p:spPr/>
        <p:txBody>
          <a:bodyPr/>
          <a:lstStyle/>
          <a:p>
            <a:r>
              <a:rPr lang="en-US" dirty="0"/>
              <a:t>Do you have Suggestions for Topics?</a:t>
            </a:r>
          </a:p>
        </p:txBody>
      </p:sp>
      <p:sp>
        <p:nvSpPr>
          <p:cNvPr id="3" name="Content Placeholder 2">
            <a:extLst>
              <a:ext uri="{FF2B5EF4-FFF2-40B4-BE49-F238E27FC236}">
                <a16:creationId xmlns:a16="http://schemas.microsoft.com/office/drawing/2014/main" id="{8AAFD977-3214-4508-AE27-7957CC15E7A4}"/>
              </a:ext>
            </a:extLst>
          </p:cNvPr>
          <p:cNvSpPr>
            <a:spLocks noGrp="1"/>
          </p:cNvSpPr>
          <p:nvPr>
            <p:ph idx="1"/>
          </p:nvPr>
        </p:nvSpPr>
        <p:spPr>
          <a:xfrm>
            <a:off x="838199" y="1825625"/>
            <a:ext cx="11206163" cy="4889500"/>
          </a:xfrm>
        </p:spPr>
        <p:txBody>
          <a:bodyPr>
            <a:normAutofit/>
          </a:bodyPr>
          <a:lstStyle/>
          <a:p>
            <a:r>
              <a:rPr lang="en-US" dirty="0"/>
              <a:t>Please email your topic suggestions to the Quality Call Leads at VAVBAWAS/CO/InternalQRS</a:t>
            </a:r>
          </a:p>
          <a:p>
            <a:pPr lvl="1"/>
            <a:r>
              <a:rPr lang="en-US" dirty="0"/>
              <a:t>In your email, please include:</a:t>
            </a:r>
          </a:p>
          <a:p>
            <a:pPr lvl="2"/>
            <a:r>
              <a:rPr lang="en-US" dirty="0"/>
              <a:t>CC to your coach or other RO management</a:t>
            </a:r>
          </a:p>
          <a:p>
            <a:pPr lvl="2"/>
            <a:r>
              <a:rPr lang="en-US" dirty="0"/>
              <a:t>Name of topic</a:t>
            </a:r>
          </a:p>
          <a:p>
            <a:pPr lvl="2"/>
            <a:r>
              <a:rPr lang="en-US" dirty="0"/>
              <a:t>Intended audience (VSR, RVSR, DRO, AQRS, RQRS, </a:t>
            </a:r>
            <a:r>
              <a:rPr lang="en-US" dirty="0" err="1"/>
              <a:t>etc</a:t>
            </a:r>
            <a:r>
              <a:rPr lang="en-US" dirty="0"/>
              <a:t>)</a:t>
            </a:r>
          </a:p>
          <a:p>
            <a:pPr lvl="2"/>
            <a:r>
              <a:rPr lang="en-US" dirty="0"/>
              <a:t>Applicable 38 CFR and/ or M21-1 references</a:t>
            </a:r>
          </a:p>
          <a:p>
            <a:r>
              <a:rPr lang="en-US" dirty="0"/>
              <a:t>Quality Call Bulletins can be found on the STAR Home Page on the Compensation Service Intranet site, TMS, and VBA Learning Catalog</a:t>
            </a:r>
          </a:p>
          <a:p>
            <a:r>
              <a:rPr lang="en-US" dirty="0"/>
              <a:t>Audio recordings of the Quality Calls with separate copies of the PowerPoint slides can be found in both TMS and the VBA Learning Catalog</a:t>
            </a:r>
          </a:p>
        </p:txBody>
      </p:sp>
      <p:sp>
        <p:nvSpPr>
          <p:cNvPr id="4" name="Date Placeholder 3">
            <a:extLst>
              <a:ext uri="{FF2B5EF4-FFF2-40B4-BE49-F238E27FC236}">
                <a16:creationId xmlns:a16="http://schemas.microsoft.com/office/drawing/2014/main" id="{FBE897D8-F639-4CB8-8401-14E3742FBB6C}"/>
              </a:ext>
            </a:extLst>
          </p:cNvPr>
          <p:cNvSpPr>
            <a:spLocks noGrp="1"/>
          </p:cNvSpPr>
          <p:nvPr>
            <p:ph type="dt" sz="half" idx="10"/>
          </p:nvPr>
        </p:nvSpPr>
        <p:spPr/>
        <p:txBody>
          <a:bodyPr/>
          <a:lstStyle/>
          <a:p>
            <a:fld id="{F3E7771C-E99A-479F-8C4B-D5074A6EA866}" type="datetime1">
              <a:rPr lang="en-US" smtClean="0"/>
              <a:t>5/20/2020</a:t>
            </a:fld>
            <a:endParaRPr lang="en-US" dirty="0"/>
          </a:p>
        </p:txBody>
      </p:sp>
      <p:sp>
        <p:nvSpPr>
          <p:cNvPr id="5" name="Footer Placeholder 4">
            <a:extLst>
              <a:ext uri="{FF2B5EF4-FFF2-40B4-BE49-F238E27FC236}">
                <a16:creationId xmlns:a16="http://schemas.microsoft.com/office/drawing/2014/main" id="{FD72FAA5-CD01-4E20-9A76-1BA2707453AC}"/>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D4B68994-D4F3-4CC1-9791-5882BF0DC627}"/>
              </a:ext>
            </a:extLst>
          </p:cNvPr>
          <p:cNvSpPr>
            <a:spLocks noGrp="1"/>
          </p:cNvSpPr>
          <p:nvPr>
            <p:ph type="sldNum" sz="quarter" idx="12"/>
          </p:nvPr>
        </p:nvSpPr>
        <p:spPr/>
        <p:txBody>
          <a:bodyPr/>
          <a:lstStyle/>
          <a:p>
            <a:fld id="{AF430988-647E-4517-B70E-776822506EBB}" type="slidenum">
              <a:rPr lang="en-US" smtClean="0"/>
              <a:t>60</a:t>
            </a:fld>
            <a:endParaRPr lang="en-US" dirty="0"/>
          </a:p>
        </p:txBody>
      </p:sp>
    </p:spTree>
    <p:extLst>
      <p:ext uri="{BB962C8B-B14F-4D97-AF65-F5344CB8AC3E}">
        <p14:creationId xmlns:p14="http://schemas.microsoft.com/office/powerpoint/2010/main" val="110288257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6E35F-0575-4A1D-8DE8-386F34FCD7A0}"/>
              </a:ext>
            </a:extLst>
          </p:cNvPr>
          <p:cNvSpPr>
            <a:spLocks noGrp="1"/>
          </p:cNvSpPr>
          <p:nvPr>
            <p:ph type="title"/>
          </p:nvPr>
        </p:nvSpPr>
        <p:spPr/>
        <p:txBody>
          <a:bodyPr/>
          <a:lstStyle/>
          <a:p>
            <a:r>
              <a:rPr lang="en-US" dirty="0"/>
              <a:t>Next Quality Call</a:t>
            </a:r>
          </a:p>
        </p:txBody>
      </p:sp>
      <p:sp>
        <p:nvSpPr>
          <p:cNvPr id="3" name="Content Placeholder 2">
            <a:extLst>
              <a:ext uri="{FF2B5EF4-FFF2-40B4-BE49-F238E27FC236}">
                <a16:creationId xmlns:a16="http://schemas.microsoft.com/office/drawing/2014/main" id="{A13ABA30-299B-4466-A430-5643C7EAAC0E}"/>
              </a:ext>
            </a:extLst>
          </p:cNvPr>
          <p:cNvSpPr>
            <a:spLocks noGrp="1"/>
          </p:cNvSpPr>
          <p:nvPr>
            <p:ph idx="1"/>
          </p:nvPr>
        </p:nvSpPr>
        <p:spPr/>
        <p:txBody>
          <a:bodyPr/>
          <a:lstStyle/>
          <a:p>
            <a:r>
              <a:rPr lang="en-US" dirty="0"/>
              <a:t>A Compensation Service Quality Call is usually recorded each month</a:t>
            </a:r>
          </a:p>
          <a:p>
            <a:r>
              <a:rPr lang="en-US" dirty="0"/>
              <a:t>Next Quality Call will be recorded in June</a:t>
            </a:r>
          </a:p>
        </p:txBody>
      </p:sp>
      <p:pic>
        <p:nvPicPr>
          <p:cNvPr id="5" name="Picture 4">
            <a:extLst>
              <a:ext uri="{FF2B5EF4-FFF2-40B4-BE49-F238E27FC236}">
                <a16:creationId xmlns:a16="http://schemas.microsoft.com/office/drawing/2014/main" id="{34128377-B0BE-42AB-93EE-CA67B639C3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7975" y="2582862"/>
            <a:ext cx="3956050" cy="3956050"/>
          </a:xfrm>
          <a:prstGeom prst="rect">
            <a:avLst/>
          </a:prstGeom>
        </p:spPr>
      </p:pic>
      <p:sp>
        <p:nvSpPr>
          <p:cNvPr id="4" name="Date Placeholder 3">
            <a:extLst>
              <a:ext uri="{FF2B5EF4-FFF2-40B4-BE49-F238E27FC236}">
                <a16:creationId xmlns:a16="http://schemas.microsoft.com/office/drawing/2014/main" id="{69A64DB9-AB2A-4194-AC10-4C07CFB01DD5}"/>
              </a:ext>
            </a:extLst>
          </p:cNvPr>
          <p:cNvSpPr>
            <a:spLocks noGrp="1"/>
          </p:cNvSpPr>
          <p:nvPr>
            <p:ph type="dt" sz="half" idx="10"/>
          </p:nvPr>
        </p:nvSpPr>
        <p:spPr/>
        <p:txBody>
          <a:bodyPr/>
          <a:lstStyle/>
          <a:p>
            <a:fld id="{84850016-CEB1-4AD0-80D5-2C33D9FD9DF9}" type="datetime1">
              <a:rPr lang="en-US" smtClean="0"/>
              <a:t>5/20/2020</a:t>
            </a:fld>
            <a:endParaRPr lang="en-US" dirty="0"/>
          </a:p>
        </p:txBody>
      </p:sp>
      <p:sp>
        <p:nvSpPr>
          <p:cNvPr id="6" name="Footer Placeholder 5">
            <a:extLst>
              <a:ext uri="{FF2B5EF4-FFF2-40B4-BE49-F238E27FC236}">
                <a16:creationId xmlns:a16="http://schemas.microsoft.com/office/drawing/2014/main" id="{597C1A73-7D8D-4D31-80B1-1AAEFB72926A}"/>
              </a:ext>
            </a:extLst>
          </p:cNvPr>
          <p:cNvSpPr>
            <a:spLocks noGrp="1"/>
          </p:cNvSpPr>
          <p:nvPr>
            <p:ph type="ftr" sz="quarter" idx="11"/>
          </p:nvPr>
        </p:nvSpPr>
        <p:spPr/>
        <p:txBody>
          <a:bodyPr/>
          <a:lstStyle/>
          <a:p>
            <a:r>
              <a:rPr lang="en-US"/>
              <a:t>Compensation Service Quality Assurance</a:t>
            </a:r>
            <a:endParaRPr lang="en-US" dirty="0"/>
          </a:p>
        </p:txBody>
      </p:sp>
      <p:sp>
        <p:nvSpPr>
          <p:cNvPr id="7" name="Slide Number Placeholder 6">
            <a:extLst>
              <a:ext uri="{FF2B5EF4-FFF2-40B4-BE49-F238E27FC236}">
                <a16:creationId xmlns:a16="http://schemas.microsoft.com/office/drawing/2014/main" id="{31D731F3-BC57-4727-A326-44FE456D3B8B}"/>
              </a:ext>
            </a:extLst>
          </p:cNvPr>
          <p:cNvSpPr>
            <a:spLocks noGrp="1"/>
          </p:cNvSpPr>
          <p:nvPr>
            <p:ph type="sldNum" sz="quarter" idx="12"/>
          </p:nvPr>
        </p:nvSpPr>
        <p:spPr/>
        <p:txBody>
          <a:bodyPr/>
          <a:lstStyle/>
          <a:p>
            <a:fld id="{AF430988-647E-4517-B70E-776822506EBB}" type="slidenum">
              <a:rPr lang="en-US" smtClean="0"/>
              <a:t>61</a:t>
            </a:fld>
            <a:endParaRPr lang="en-US" dirty="0"/>
          </a:p>
        </p:txBody>
      </p:sp>
    </p:spTree>
    <p:extLst>
      <p:ext uri="{BB962C8B-B14F-4D97-AF65-F5344CB8AC3E}">
        <p14:creationId xmlns:p14="http://schemas.microsoft.com/office/powerpoint/2010/main" val="2992124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45065-70C1-481A-9736-E0DAB5F8E0F9}"/>
              </a:ext>
            </a:extLst>
          </p:cNvPr>
          <p:cNvSpPr>
            <a:spLocks noGrp="1"/>
          </p:cNvSpPr>
          <p:nvPr>
            <p:ph type="title"/>
          </p:nvPr>
        </p:nvSpPr>
        <p:spPr/>
        <p:txBody>
          <a:bodyPr/>
          <a:lstStyle/>
          <a:p>
            <a:r>
              <a:rPr lang="en-US" dirty="0"/>
              <a:t>What’s </a:t>
            </a:r>
            <a:r>
              <a:rPr lang="en-US" i="1" dirty="0"/>
              <a:t>New</a:t>
            </a:r>
            <a:r>
              <a:rPr lang="en-US" dirty="0"/>
              <a:t> in the M21-1</a:t>
            </a:r>
          </a:p>
        </p:txBody>
      </p:sp>
      <p:sp>
        <p:nvSpPr>
          <p:cNvPr id="3" name="Content Placeholder 2">
            <a:extLst>
              <a:ext uri="{FF2B5EF4-FFF2-40B4-BE49-F238E27FC236}">
                <a16:creationId xmlns:a16="http://schemas.microsoft.com/office/drawing/2014/main" id="{8E96F319-82D6-4DAB-9C57-664BDB7A75E2}"/>
              </a:ext>
            </a:extLst>
          </p:cNvPr>
          <p:cNvSpPr>
            <a:spLocks noGrp="1"/>
          </p:cNvSpPr>
          <p:nvPr>
            <p:ph idx="1"/>
          </p:nvPr>
        </p:nvSpPr>
        <p:spPr/>
        <p:txBody>
          <a:bodyPr anchor="ctr">
            <a:normAutofit/>
          </a:bodyPr>
          <a:lstStyle/>
          <a:p>
            <a:pPr marL="0" indent="0" algn="ctr">
              <a:buNone/>
            </a:pPr>
            <a:r>
              <a:rPr lang="en-US" sz="3200" dirty="0"/>
              <a:t>Kim Tibbitts</a:t>
            </a:r>
          </a:p>
          <a:p>
            <a:pPr marL="0" indent="0" algn="ctr">
              <a:buNone/>
            </a:pPr>
            <a:r>
              <a:rPr lang="en-US" sz="3200" dirty="0"/>
              <a:t>Program Analyst</a:t>
            </a:r>
          </a:p>
          <a:p>
            <a:pPr marL="0" indent="0" algn="ctr">
              <a:buNone/>
            </a:pPr>
            <a:r>
              <a:rPr lang="en-US" sz="3200" dirty="0"/>
              <a:t>Procedures Maintenance Staff (211C)</a:t>
            </a:r>
          </a:p>
          <a:p>
            <a:pPr marL="0" indent="0" algn="ctr">
              <a:buNone/>
            </a:pPr>
            <a:r>
              <a:rPr lang="en-US" sz="3200" dirty="0"/>
              <a:t>Policy and Procedures</a:t>
            </a:r>
          </a:p>
        </p:txBody>
      </p:sp>
      <p:sp>
        <p:nvSpPr>
          <p:cNvPr id="4" name="Date Placeholder 3">
            <a:extLst>
              <a:ext uri="{FF2B5EF4-FFF2-40B4-BE49-F238E27FC236}">
                <a16:creationId xmlns:a16="http://schemas.microsoft.com/office/drawing/2014/main" id="{991A50FF-1D84-4AFD-AD91-A21D6C520042}"/>
              </a:ext>
            </a:extLst>
          </p:cNvPr>
          <p:cNvSpPr>
            <a:spLocks noGrp="1"/>
          </p:cNvSpPr>
          <p:nvPr>
            <p:ph type="dt" sz="half" idx="10"/>
          </p:nvPr>
        </p:nvSpPr>
        <p:spPr/>
        <p:txBody>
          <a:bodyPr/>
          <a:lstStyle/>
          <a:p>
            <a:fld id="{F1627D39-189D-4277-B652-56BE76FE98B0}" type="datetime1">
              <a:rPr lang="en-US" smtClean="0"/>
              <a:t>5/20/2020</a:t>
            </a:fld>
            <a:endParaRPr lang="en-US" dirty="0"/>
          </a:p>
        </p:txBody>
      </p:sp>
      <p:sp>
        <p:nvSpPr>
          <p:cNvPr id="5" name="Footer Placeholder 4">
            <a:extLst>
              <a:ext uri="{FF2B5EF4-FFF2-40B4-BE49-F238E27FC236}">
                <a16:creationId xmlns:a16="http://schemas.microsoft.com/office/drawing/2014/main" id="{E207A575-C7AA-490D-BCFD-0BB39D1E426B}"/>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DE0F27EE-51FF-409F-BCA8-133F147BDDF9}"/>
              </a:ext>
            </a:extLst>
          </p:cNvPr>
          <p:cNvSpPr>
            <a:spLocks noGrp="1"/>
          </p:cNvSpPr>
          <p:nvPr>
            <p:ph type="sldNum" sz="quarter" idx="12"/>
          </p:nvPr>
        </p:nvSpPr>
        <p:spPr/>
        <p:txBody>
          <a:bodyPr/>
          <a:lstStyle/>
          <a:p>
            <a:fld id="{AF430988-647E-4517-B70E-776822506EBB}" type="slidenum">
              <a:rPr lang="en-US" smtClean="0"/>
              <a:t>7</a:t>
            </a:fld>
            <a:endParaRPr lang="en-US" dirty="0"/>
          </a:p>
        </p:txBody>
      </p:sp>
    </p:spTree>
    <p:extLst>
      <p:ext uri="{BB962C8B-B14F-4D97-AF65-F5344CB8AC3E}">
        <p14:creationId xmlns:p14="http://schemas.microsoft.com/office/powerpoint/2010/main" val="358784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81232-6F64-40A6-AEED-2FF5F9156825}"/>
              </a:ext>
            </a:extLst>
          </p:cNvPr>
          <p:cNvSpPr>
            <a:spLocks noGrp="1"/>
          </p:cNvSpPr>
          <p:nvPr>
            <p:ph type="title"/>
          </p:nvPr>
        </p:nvSpPr>
        <p:spPr/>
        <p:txBody>
          <a:bodyPr>
            <a:normAutofit/>
          </a:bodyPr>
          <a:lstStyle/>
          <a:p>
            <a:r>
              <a:rPr lang="en-US" sz="3600" dirty="0"/>
              <a:t>Overhaul of M21-1, Part III, Subpart v, Chapter 3</a:t>
            </a:r>
            <a:br>
              <a:rPr lang="en-US" sz="3600" dirty="0"/>
            </a:br>
            <a:r>
              <a:rPr lang="en-US" sz="3600" dirty="0"/>
              <a:t>Apportionments</a:t>
            </a:r>
          </a:p>
        </p:txBody>
      </p:sp>
      <p:sp>
        <p:nvSpPr>
          <p:cNvPr id="3" name="Content Placeholder 2">
            <a:extLst>
              <a:ext uri="{FF2B5EF4-FFF2-40B4-BE49-F238E27FC236}">
                <a16:creationId xmlns:a16="http://schemas.microsoft.com/office/drawing/2014/main" id="{BE195309-6EFF-4057-B497-F4E9D87B84E9}"/>
              </a:ext>
            </a:extLst>
          </p:cNvPr>
          <p:cNvSpPr>
            <a:spLocks noGrp="1"/>
          </p:cNvSpPr>
          <p:nvPr>
            <p:ph idx="1"/>
          </p:nvPr>
        </p:nvSpPr>
        <p:spPr/>
        <p:txBody>
          <a:bodyPr>
            <a:normAutofit/>
          </a:bodyPr>
          <a:lstStyle/>
          <a:p>
            <a:r>
              <a:rPr lang="en-US" sz="3200" dirty="0"/>
              <a:t>Changes to M21-1, Part III, Subpart v, Chapter 3, reflect a course correction in the way claims processors </a:t>
            </a:r>
          </a:p>
          <a:p>
            <a:pPr marL="0" indent="0">
              <a:lnSpc>
                <a:spcPct val="100000"/>
              </a:lnSpc>
              <a:spcBef>
                <a:spcPts val="0"/>
              </a:spcBef>
              <a:buNone/>
            </a:pPr>
            <a:endParaRPr lang="en-US" sz="3200" dirty="0"/>
          </a:p>
          <a:p>
            <a:pPr lvl="1"/>
            <a:r>
              <a:rPr lang="en-US" sz="2800" dirty="0"/>
              <a:t>decide apportionment claims, and </a:t>
            </a:r>
          </a:p>
          <a:p>
            <a:pPr lvl="1"/>
            <a:endParaRPr lang="en-US" sz="2800" dirty="0"/>
          </a:p>
          <a:p>
            <a:pPr lvl="1"/>
            <a:r>
              <a:rPr lang="en-US" sz="2800" dirty="0"/>
              <a:t>manage running apportionments</a:t>
            </a:r>
          </a:p>
        </p:txBody>
      </p:sp>
      <p:sp>
        <p:nvSpPr>
          <p:cNvPr id="4" name="Date Placeholder 3">
            <a:extLst>
              <a:ext uri="{FF2B5EF4-FFF2-40B4-BE49-F238E27FC236}">
                <a16:creationId xmlns:a16="http://schemas.microsoft.com/office/drawing/2014/main" id="{C5692EFA-F807-4418-9AEF-0FFEFE01F540}"/>
              </a:ext>
            </a:extLst>
          </p:cNvPr>
          <p:cNvSpPr>
            <a:spLocks noGrp="1"/>
          </p:cNvSpPr>
          <p:nvPr>
            <p:ph type="dt" sz="half" idx="10"/>
          </p:nvPr>
        </p:nvSpPr>
        <p:spPr/>
        <p:txBody>
          <a:bodyPr/>
          <a:lstStyle/>
          <a:p>
            <a:fld id="{3D3F0864-5194-4A73-9E2A-FC85201AEF23}" type="datetime1">
              <a:rPr lang="en-US" smtClean="0"/>
              <a:t>5/20/2020</a:t>
            </a:fld>
            <a:endParaRPr lang="en-US" dirty="0"/>
          </a:p>
        </p:txBody>
      </p:sp>
      <p:sp>
        <p:nvSpPr>
          <p:cNvPr id="5" name="Footer Placeholder 4">
            <a:extLst>
              <a:ext uri="{FF2B5EF4-FFF2-40B4-BE49-F238E27FC236}">
                <a16:creationId xmlns:a16="http://schemas.microsoft.com/office/drawing/2014/main" id="{94C96449-D52C-4838-8FE4-AD50265F67BF}"/>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661C77F5-B2B8-44F4-A933-EAE638BDDC0E}"/>
              </a:ext>
            </a:extLst>
          </p:cNvPr>
          <p:cNvSpPr>
            <a:spLocks noGrp="1"/>
          </p:cNvSpPr>
          <p:nvPr>
            <p:ph type="sldNum" sz="quarter" idx="12"/>
          </p:nvPr>
        </p:nvSpPr>
        <p:spPr/>
        <p:txBody>
          <a:bodyPr/>
          <a:lstStyle/>
          <a:p>
            <a:fld id="{AF430988-647E-4517-B70E-776822506EBB}" type="slidenum">
              <a:rPr lang="en-US" smtClean="0"/>
              <a:pPr/>
              <a:t>8</a:t>
            </a:fld>
            <a:endParaRPr lang="en-US" dirty="0"/>
          </a:p>
        </p:txBody>
      </p:sp>
    </p:spTree>
    <p:extLst>
      <p:ext uri="{BB962C8B-B14F-4D97-AF65-F5344CB8AC3E}">
        <p14:creationId xmlns:p14="http://schemas.microsoft.com/office/powerpoint/2010/main" val="2545552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81232-6F64-40A6-AEED-2FF5F9156825}"/>
              </a:ext>
            </a:extLst>
          </p:cNvPr>
          <p:cNvSpPr>
            <a:spLocks noGrp="1"/>
          </p:cNvSpPr>
          <p:nvPr>
            <p:ph type="title"/>
          </p:nvPr>
        </p:nvSpPr>
        <p:spPr/>
        <p:txBody>
          <a:bodyPr>
            <a:normAutofit/>
          </a:bodyPr>
          <a:lstStyle/>
          <a:p>
            <a:r>
              <a:rPr lang="en-US" sz="3600" dirty="0"/>
              <a:t>Change in the Approach to</a:t>
            </a:r>
            <a:br>
              <a:rPr lang="en-US" sz="3600" dirty="0"/>
            </a:br>
            <a:r>
              <a:rPr lang="en-US" sz="3600" dirty="0"/>
              <a:t>Determining Entitlement</a:t>
            </a:r>
          </a:p>
        </p:txBody>
      </p:sp>
      <p:sp>
        <p:nvSpPr>
          <p:cNvPr id="3" name="Content Placeholder 2">
            <a:extLst>
              <a:ext uri="{FF2B5EF4-FFF2-40B4-BE49-F238E27FC236}">
                <a16:creationId xmlns:a16="http://schemas.microsoft.com/office/drawing/2014/main" id="{BE195309-6EFF-4057-B497-F4E9D87B84E9}"/>
              </a:ext>
            </a:extLst>
          </p:cNvPr>
          <p:cNvSpPr>
            <a:spLocks noGrp="1"/>
          </p:cNvSpPr>
          <p:nvPr>
            <p:ph idx="1"/>
          </p:nvPr>
        </p:nvSpPr>
        <p:spPr/>
        <p:txBody>
          <a:bodyPr/>
          <a:lstStyle/>
          <a:p>
            <a:r>
              <a:rPr lang="en-US" dirty="0"/>
              <a:t>38 CFR 3.450 and 3.451 govern most decisions regarding a dependent’s entitlement to a portion of a Veteran’s disability compensation (apportionment)</a:t>
            </a:r>
          </a:p>
          <a:p>
            <a:pPr marL="0" indent="0">
              <a:buNone/>
            </a:pPr>
            <a:endParaRPr lang="en-US" dirty="0"/>
          </a:p>
          <a:p>
            <a:pPr lvl="1"/>
            <a:r>
              <a:rPr lang="en-US" dirty="0"/>
              <a:t>BAD:  </a:t>
            </a:r>
            <a:r>
              <a:rPr lang="en-US" dirty="0">
                <a:ea typeface="Calibri" panose="020F0502020204030204" pitchFamily="34" charset="0"/>
              </a:rPr>
              <a:t>Conflating the provisions of 38 CFR 3.450 and 3.451 when deciding apportionment claims</a:t>
            </a:r>
          </a:p>
          <a:p>
            <a:pPr lvl="1"/>
            <a:endParaRPr lang="en-US" dirty="0">
              <a:ea typeface="Calibri" panose="020F0502020204030204" pitchFamily="34" charset="0"/>
            </a:endParaRPr>
          </a:p>
          <a:p>
            <a:pPr lvl="1"/>
            <a:r>
              <a:rPr lang="en-US" dirty="0"/>
              <a:t>GOOD:  Considering the provisions of </a:t>
            </a:r>
            <a:r>
              <a:rPr lang="en-US" dirty="0">
                <a:solidFill>
                  <a:srgbClr val="4472C4">
                    <a:lumMod val="50000"/>
                  </a:srgbClr>
                </a:solidFill>
                <a:ea typeface="Calibri" panose="020F0502020204030204" pitchFamily="34" charset="0"/>
              </a:rPr>
              <a:t>38 CFR 3.450 and 3.451 </a:t>
            </a:r>
            <a:r>
              <a:rPr lang="en-US" b="1" i="1" dirty="0">
                <a:solidFill>
                  <a:srgbClr val="4472C4">
                    <a:lumMod val="50000"/>
                  </a:srgbClr>
                </a:solidFill>
                <a:ea typeface="Calibri" panose="020F0502020204030204" pitchFamily="34" charset="0"/>
              </a:rPr>
              <a:t>separately</a:t>
            </a:r>
            <a:r>
              <a:rPr lang="en-US" dirty="0">
                <a:solidFill>
                  <a:srgbClr val="4472C4">
                    <a:lumMod val="50000"/>
                  </a:srgbClr>
                </a:solidFill>
                <a:ea typeface="Calibri" panose="020F0502020204030204" pitchFamily="34" charset="0"/>
              </a:rPr>
              <a:t> when deciding apportionment claims</a:t>
            </a:r>
            <a:endParaRPr lang="en-US" dirty="0"/>
          </a:p>
        </p:txBody>
      </p:sp>
      <p:sp>
        <p:nvSpPr>
          <p:cNvPr id="4" name="Date Placeholder 3">
            <a:extLst>
              <a:ext uri="{FF2B5EF4-FFF2-40B4-BE49-F238E27FC236}">
                <a16:creationId xmlns:a16="http://schemas.microsoft.com/office/drawing/2014/main" id="{C5692EFA-F807-4418-9AEF-0FFEFE01F540}"/>
              </a:ext>
            </a:extLst>
          </p:cNvPr>
          <p:cNvSpPr>
            <a:spLocks noGrp="1"/>
          </p:cNvSpPr>
          <p:nvPr>
            <p:ph type="dt" sz="half" idx="10"/>
          </p:nvPr>
        </p:nvSpPr>
        <p:spPr/>
        <p:txBody>
          <a:bodyPr/>
          <a:lstStyle/>
          <a:p>
            <a:fld id="{83EABBD0-B42A-4588-A63C-0CBD1464C7E8}" type="datetime1">
              <a:rPr lang="en-US" smtClean="0"/>
              <a:t>5/20/2020</a:t>
            </a:fld>
            <a:endParaRPr lang="en-US" dirty="0"/>
          </a:p>
        </p:txBody>
      </p:sp>
      <p:sp>
        <p:nvSpPr>
          <p:cNvPr id="5" name="Footer Placeholder 4">
            <a:extLst>
              <a:ext uri="{FF2B5EF4-FFF2-40B4-BE49-F238E27FC236}">
                <a16:creationId xmlns:a16="http://schemas.microsoft.com/office/drawing/2014/main" id="{94C96449-D52C-4838-8FE4-AD50265F67BF}"/>
              </a:ext>
            </a:extLst>
          </p:cNvPr>
          <p:cNvSpPr>
            <a:spLocks noGrp="1"/>
          </p:cNvSpPr>
          <p:nvPr>
            <p:ph type="ftr" sz="quarter" idx="11"/>
          </p:nvPr>
        </p:nvSpPr>
        <p:spPr/>
        <p:txBody>
          <a:bodyPr/>
          <a:lstStyle/>
          <a:p>
            <a:r>
              <a:rPr lang="en-US"/>
              <a:t>Compensation Service Quality Assurance</a:t>
            </a:r>
            <a:endParaRPr lang="en-US" dirty="0"/>
          </a:p>
        </p:txBody>
      </p:sp>
      <p:sp>
        <p:nvSpPr>
          <p:cNvPr id="6" name="Slide Number Placeholder 5">
            <a:extLst>
              <a:ext uri="{FF2B5EF4-FFF2-40B4-BE49-F238E27FC236}">
                <a16:creationId xmlns:a16="http://schemas.microsoft.com/office/drawing/2014/main" id="{661C77F5-B2B8-44F4-A933-EAE638BDDC0E}"/>
              </a:ext>
            </a:extLst>
          </p:cNvPr>
          <p:cNvSpPr>
            <a:spLocks noGrp="1"/>
          </p:cNvSpPr>
          <p:nvPr>
            <p:ph type="sldNum" sz="quarter" idx="12"/>
          </p:nvPr>
        </p:nvSpPr>
        <p:spPr/>
        <p:txBody>
          <a:bodyPr/>
          <a:lstStyle/>
          <a:p>
            <a:fld id="{AF430988-647E-4517-B70E-776822506EBB}" type="slidenum">
              <a:rPr lang="en-US" smtClean="0"/>
              <a:pPr/>
              <a:t>9</a:t>
            </a:fld>
            <a:endParaRPr lang="en-US" dirty="0"/>
          </a:p>
        </p:txBody>
      </p:sp>
    </p:spTree>
    <p:extLst>
      <p:ext uri="{BB962C8B-B14F-4D97-AF65-F5344CB8AC3E}">
        <p14:creationId xmlns:p14="http://schemas.microsoft.com/office/powerpoint/2010/main" val="358835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7BC273D991D8B4F842A13ABA0213F79" ma:contentTypeVersion="5" ma:contentTypeDescription="Create a new document." ma:contentTypeScope="" ma:versionID="f2d6b333baec443af91ddf54377c9f9f">
  <xsd:schema xmlns:xsd="http://www.w3.org/2001/XMLSchema" xmlns:xs="http://www.w3.org/2001/XMLSchema" xmlns:p="http://schemas.microsoft.com/office/2006/metadata/properties" targetNamespace="http://schemas.microsoft.com/office/2006/metadata/properties" ma:root="true" ma:fieldsID="d6254111a8e32ab6085427428fc563f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7DF20CC-2022-4AEA-A351-2A17319D0F32}">
  <ds:schemaRefs>
    <ds:schemaRef ds:uri="http://schemas.microsoft.com/sharepoint/v3/contenttype/forms"/>
  </ds:schemaRefs>
</ds:datastoreItem>
</file>

<file path=customXml/itemProps2.xml><?xml version="1.0" encoding="utf-8"?>
<ds:datastoreItem xmlns:ds="http://schemas.openxmlformats.org/officeDocument/2006/customXml" ds:itemID="{2D523A00-E3F4-424D-AEEC-3F5BB62CBC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6829E6A-20E2-44D6-9DCF-E656978D46D0}">
  <ds:schemaRefs>
    <ds:schemaRef ds:uri="http://schemas.microsoft.com/office/infopath/2007/PartnerControl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8468</TotalTime>
  <Words>3919</Words>
  <Application>Microsoft Office PowerPoint</Application>
  <PresentationFormat>Widescreen</PresentationFormat>
  <Paragraphs>529</Paragraphs>
  <Slides>61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61</vt:i4>
      </vt:variant>
    </vt:vector>
  </HeadingPairs>
  <TitlesOfParts>
    <vt:vector size="66" baseType="lpstr">
      <vt:lpstr>Arial</vt:lpstr>
      <vt:lpstr>Calibri</vt:lpstr>
      <vt:lpstr>Calibri Light</vt:lpstr>
      <vt:lpstr>Wingdings</vt:lpstr>
      <vt:lpstr>Office Theme</vt:lpstr>
      <vt:lpstr>FOR TMS TRAINING CREDIT</vt:lpstr>
      <vt:lpstr>Compensation Service Quality Call</vt:lpstr>
      <vt:lpstr>Welcome to the May 2020 Quality Call</vt:lpstr>
      <vt:lpstr>Agenda</vt:lpstr>
      <vt:lpstr>Decommissioning of Ships List</vt:lpstr>
      <vt:lpstr>Decommissioning of Ships List</vt:lpstr>
      <vt:lpstr>What’s New in the M21-1</vt:lpstr>
      <vt:lpstr>Overhaul of M21-1, Part III, Subpart v, Chapter 3 Apportionments</vt:lpstr>
      <vt:lpstr>Change in the Approach to Determining Entitlement</vt:lpstr>
      <vt:lpstr>Change in the Approach to Determining Entitlement (cont.)</vt:lpstr>
      <vt:lpstr>Change in the Approach to Determining Entitlement (cont.)</vt:lpstr>
      <vt:lpstr>Change in the Approach to Determining Entitlement (cont.)</vt:lpstr>
      <vt:lpstr>Change in the Development Process</vt:lpstr>
      <vt:lpstr>Determining the Amount  of an Apportionment</vt:lpstr>
      <vt:lpstr>Determining the Amount of an Apportionment – Disability Compensation</vt:lpstr>
      <vt:lpstr>Treasury-Listed Countries and Enemy Territory</vt:lpstr>
      <vt:lpstr>Treasury-Listed Countries and Enemy Territory (cont.)</vt:lpstr>
      <vt:lpstr>COVID-19 Impact on  Compensation Operations</vt:lpstr>
      <vt:lpstr> Novel Coronavirus Disease (COVID-19) Operational Information Page </vt:lpstr>
      <vt:lpstr> COVID-19 and Impacts on Private Medical Record (PMR) Requests   </vt:lpstr>
      <vt:lpstr>COVID-19 and Impacts on PMR Requests</vt:lpstr>
      <vt:lpstr>COVID-19 and Impacts on PMR Requests</vt:lpstr>
      <vt:lpstr>COVID-19 Impact on  Compensation Operations</vt:lpstr>
      <vt:lpstr>COVID-19 Impact on NPRC Requests</vt:lpstr>
      <vt:lpstr>COVID-19 and School Children</vt:lpstr>
      <vt:lpstr>COVID-19 and Impact on Hearings</vt:lpstr>
      <vt:lpstr>Q-Tips</vt:lpstr>
      <vt:lpstr>Q-Tips</vt:lpstr>
      <vt:lpstr>Q-Tip #1: Scheduling Exams Amid Covid-19</vt:lpstr>
      <vt:lpstr>Tip #2: Including Laws &amp; Regulations in Confirmed &amp; Continued Evaluations</vt:lpstr>
      <vt:lpstr>Q-Tip #3</vt:lpstr>
      <vt:lpstr>Q-Tip #3: Calculating Past-Due Benefits on Attorney Fee Cases</vt:lpstr>
      <vt:lpstr>Q-Tip #3: Calculating Past-Due Benefits on Attorney Fee Cases</vt:lpstr>
      <vt:lpstr>ALS – Common Site Visit Findings Part 2 of 4-part Series</vt:lpstr>
      <vt:lpstr>ALS – Common Site Visit Findings           Part 2 of 4-part series</vt:lpstr>
      <vt:lpstr>ALS – Common Site Visit Findings           Part 2 of 4-part series</vt:lpstr>
      <vt:lpstr>ALS – Common Site Visit Findings           Part 2 of 4-part series</vt:lpstr>
      <vt:lpstr>ALS – Common Site Visit Findings           Part 2 of 4-part series</vt:lpstr>
      <vt:lpstr>ALS – Common Site Visit Findings           Part 2 of 4-part series</vt:lpstr>
      <vt:lpstr>ALS – Common Site Visit Findings           Part 2 of 4-part series</vt:lpstr>
      <vt:lpstr>ALS – Common Site Visit Findings           Part 2 of 4-part series</vt:lpstr>
      <vt:lpstr>ALS – Common Site Visit Findings           Part 2 of 4-part series</vt:lpstr>
      <vt:lpstr>ALS – Common Site Visit Findings           Part 2 of 4-part series</vt:lpstr>
      <vt:lpstr>Vietnam Visual Order of Battle</vt:lpstr>
      <vt:lpstr>What is the Vietnam Visual Order of Battle?</vt:lpstr>
      <vt:lpstr>What are the Sources of Information?</vt:lpstr>
      <vt:lpstr>Vietnam Visual Order of Battle Tool</vt:lpstr>
      <vt:lpstr>The Package Manager</vt:lpstr>
      <vt:lpstr>Package Manager Trends</vt:lpstr>
      <vt:lpstr>Package Manager Trends</vt:lpstr>
      <vt:lpstr>The Package Manager</vt:lpstr>
      <vt:lpstr>Package Manager References and Resources</vt:lpstr>
      <vt:lpstr>Package Manager References and Resources</vt:lpstr>
      <vt:lpstr>Accessing Package Manager in VBMS</vt:lpstr>
      <vt:lpstr>Package Manager Reminders</vt:lpstr>
      <vt:lpstr>Package Manager Reminders</vt:lpstr>
      <vt:lpstr>Reviewing Package Manager Status</vt:lpstr>
      <vt:lpstr>Package Manager Status on the  Distributions Tab</vt:lpstr>
      <vt:lpstr>Suggestions – Next Quality Call</vt:lpstr>
      <vt:lpstr>Do you have Suggestions for Topics?</vt:lpstr>
      <vt:lpstr>Next Quality Call</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Compensation Service Quality Call PowerPoint Presentation</dc:title>
  <dc:creator>Department of Veterans Affairs, Veterans Benefits Administration, Compensation Service, STAFF</dc:creator>
  <cp:lastModifiedBy>Kathy Poole</cp:lastModifiedBy>
  <cp:revision>148</cp:revision>
  <dcterms:created xsi:type="dcterms:W3CDTF">2020-04-06T19:18:04Z</dcterms:created>
  <dcterms:modified xsi:type="dcterms:W3CDTF">2020-05-20T17:29:28Z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0x01010017BC273D991D8B4F842A13ABA0213F79</vt:lpwstr>
  </property>
  <property fmtid="{D5CDD505-2E9C-101B-9397-08002B2CF9AE}" pid="3" name="Language">
    <vt:lpwstr>en</vt:lpwstr>
  </property>
  <property fmtid="{D5CDD505-2E9C-101B-9397-08002B2CF9AE}" pid="4" name="Type">
    <vt:lpwstr>Presentation</vt:lpwstr>
  </property>
</Properties>
</file>