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1"/>
  </p:notesMasterIdLst>
  <p:sldIdLst>
    <p:sldId id="285" r:id="rId7"/>
    <p:sldId id="286" r:id="rId8"/>
    <p:sldId id="394" r:id="rId9"/>
    <p:sldId id="303" r:id="rId10"/>
    <p:sldId id="322" r:id="rId11"/>
    <p:sldId id="419" r:id="rId12"/>
    <p:sldId id="420" r:id="rId13"/>
    <p:sldId id="437" r:id="rId14"/>
    <p:sldId id="436" r:id="rId15"/>
    <p:sldId id="438" r:id="rId16"/>
    <p:sldId id="421" r:id="rId17"/>
    <p:sldId id="407" r:id="rId18"/>
    <p:sldId id="435" r:id="rId19"/>
    <p:sldId id="351" r:id="rId20"/>
    <p:sldId id="426" r:id="rId21"/>
    <p:sldId id="365" r:id="rId22"/>
    <p:sldId id="308" r:id="rId23"/>
    <p:sldId id="428" r:id="rId24"/>
    <p:sldId id="439" r:id="rId25"/>
    <p:sldId id="414" r:id="rId26"/>
    <p:sldId id="427" r:id="rId27"/>
    <p:sldId id="441" r:id="rId28"/>
    <p:sldId id="311" r:id="rId29"/>
    <p:sldId id="287"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528" userDrawn="1">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FF"/>
    <a:srgbClr val="66FF99"/>
    <a:srgbClr val="B3E175"/>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250" autoAdjust="0"/>
    <p:restoredTop sz="93951" autoAdjust="0"/>
  </p:normalViewPr>
  <p:slideViewPr>
    <p:cSldViewPr>
      <p:cViewPr varScale="1">
        <p:scale>
          <a:sx n="80" d="100"/>
          <a:sy n="80" d="100"/>
        </p:scale>
        <p:origin x="1987" y="77"/>
      </p:cViewPr>
      <p:guideLst>
        <p:guide orient="horz" pos="2160"/>
        <p:guide pos="2880"/>
        <p:guide orient="horz" pos="528"/>
        <p:guide pos="288"/>
      </p:guideLst>
    </p:cSldViewPr>
  </p:slideViewPr>
  <p:outlineViewPr>
    <p:cViewPr>
      <p:scale>
        <a:sx n="33" d="100"/>
        <a:sy n="33" d="100"/>
      </p:scale>
      <p:origin x="0" y="-3768"/>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5/14/2020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24</a:t>
            </a:fld>
            <a:endParaRPr lang="en-US" dirty="0"/>
          </a:p>
        </p:txBody>
      </p:sp>
    </p:spTree>
    <p:extLst>
      <p:ext uri="{BB962C8B-B14F-4D97-AF65-F5344CB8AC3E}">
        <p14:creationId xmlns:p14="http://schemas.microsoft.com/office/powerpoint/2010/main" val="2650095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5/14/2020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5/14/2020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5/14/2020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5/14/2020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5/14/2020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5/14/2020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5/14/2020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5/14/2020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5/14/2020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5/14/2020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5/14/2020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5/14/2020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5/14/2020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5/14/2020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5/14/2020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May 12, 2020</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685800"/>
            <a:ext cx="8418286" cy="5324535"/>
          </a:xfrm>
          <a:prstGeom prst="rect">
            <a:avLst/>
          </a:prstGeom>
        </p:spPr>
        <p:txBody>
          <a:bodyPr wrap="square">
            <a:spAutoFit/>
          </a:bodyPr>
          <a:lstStyle/>
          <a:p>
            <a:pPr marL="342900" indent="-342900">
              <a:spcAft>
                <a:spcPts val="8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We have gotten reports that some MSCs are assisting SMs complete a VA Form 21-4138 asking that exams for claimed conditions be deferred until after IDES </a:t>
            </a:r>
          </a:p>
          <a:p>
            <a:pPr marL="342900" indent="-342900">
              <a:spcAft>
                <a:spcPts val="8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At this time, IDES Exams cannot be “deferred.” All conditions (both claimed and referred) must be examined before the Medical Evaluation Stage can be considered complete and the case moved forward </a:t>
            </a:r>
          </a:p>
          <a:p>
            <a:pPr marL="342900" indent="-342900">
              <a:spcAft>
                <a:spcPts val="8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If the SHA and exams for all referred conditions have been completed, and the SM wants the claim to move forward without the completion of claimed condition exams, the SM can withdraw any claimed conditions not yet examined </a:t>
            </a:r>
          </a:p>
          <a:p>
            <a:pPr marL="342900" indent="-342900">
              <a:spcAft>
                <a:spcPts val="800"/>
              </a:spcAft>
              <a:buFont typeface="Wingdings" panose="05000000000000000000" pitchFamily="2" charset="2"/>
              <a:buChar char="Ø"/>
            </a:pPr>
            <a:r>
              <a:rPr lang="en-US" sz="2000" dirty="0">
                <a:latin typeface="Arial" panose="020B0604020202020204" pitchFamily="34" charset="0"/>
                <a:cs typeface="Arial" panose="020B0604020202020204" pitchFamily="34" charset="0"/>
              </a:rPr>
              <a:t>MSCs should never encourage a SM to withdraw a claim, but it is an acceptable option for SMs with a completed SHA and completed referred condition exams that would like to transition from service as early as possible. The SM can then choose to file a claim after separation for those withdrawn conditions </a:t>
            </a:r>
            <a:endParaRPr lang="en-US" sz="16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197370"/>
            <a:ext cx="9144000" cy="954107"/>
          </a:xfrm>
          <a:prstGeom prst="rect">
            <a:avLst/>
          </a:prstGeom>
        </p:spPr>
        <p:txBody>
          <a:bodyPr wrap="square">
            <a:spAutoFit/>
          </a:bodyPr>
          <a:lstStyle/>
          <a:p>
            <a:pPr algn="ctr"/>
            <a:r>
              <a:rPr lang="en-US" sz="2800" b="1" dirty="0">
                <a:solidFill>
                  <a:schemeClr val="bg1"/>
                </a:solidFill>
                <a:latin typeface="+mj-lt"/>
              </a:rPr>
              <a:t>Deferring Exams vs Withdrawing Claimed Conditions</a:t>
            </a:r>
          </a:p>
          <a:p>
            <a:pPr algn="ctr"/>
            <a:r>
              <a:rPr lang="en-US" sz="2800" b="1" dirty="0">
                <a:solidFill>
                  <a:schemeClr val="bg1"/>
                </a:solidFill>
                <a:latin typeface="+mj-lt"/>
              </a:rPr>
              <a:t> in IDES Cases</a:t>
            </a:r>
          </a:p>
        </p:txBody>
      </p:sp>
    </p:spTree>
    <p:extLst>
      <p:ext uri="{BB962C8B-B14F-4D97-AF65-F5344CB8AC3E}">
        <p14:creationId xmlns:p14="http://schemas.microsoft.com/office/powerpoint/2010/main" val="970046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General Topics for Discussion</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2196228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553998"/>
          </a:xfrm>
          <a:prstGeom prst="rect">
            <a:avLst/>
          </a:prstGeom>
        </p:spPr>
        <p:txBody>
          <a:bodyPr wrap="square">
            <a:spAutoFit/>
          </a:bodyPr>
          <a:lstStyle/>
          <a:p>
            <a:pPr lvl="0" algn="ctr"/>
            <a:r>
              <a:rPr kumimoji="0" lang="en-US" sz="3000" b="1" i="0" u="none" strike="noStrike" kern="1200" cap="none" spc="0" normalizeH="0" baseline="0" noProof="0" dirty="0">
                <a:ln>
                  <a:noFill/>
                </a:ln>
                <a:solidFill>
                  <a:prstClr val="white"/>
                </a:solidFill>
                <a:effectLst/>
                <a:uLnTx/>
                <a:uFillTx/>
                <a:latin typeface="+mj-lt"/>
                <a:ea typeface="+mn-ea"/>
                <a:cs typeface="+mn-cs"/>
              </a:rPr>
              <a:t>  </a:t>
            </a:r>
            <a:r>
              <a:rPr lang="en-US" sz="3000" b="1" dirty="0">
                <a:solidFill>
                  <a:prstClr val="white"/>
                </a:solidFill>
                <a:latin typeface="+mj-lt"/>
              </a:rPr>
              <a:t>Index of Monthly Conference Call Read Ahead Topics</a:t>
            </a:r>
            <a:endParaRPr kumimoji="0" lang="en-US" sz="3000" b="1" i="0" u="none" strike="noStrike" kern="1200" cap="none" spc="0" normalizeH="0" baseline="0" noProof="0" dirty="0">
              <a:ln>
                <a:noFill/>
              </a:ln>
              <a:solidFill>
                <a:prstClr val="white"/>
              </a:solidFill>
              <a:effectLst/>
              <a:uLnTx/>
              <a:uFillTx/>
              <a:latin typeface="+mj-lt"/>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4536" y="846034"/>
            <a:ext cx="8726715" cy="5113451"/>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A document containing all the topics from past Monthly Calls is now available on the BDD and IDES homepages</a:t>
            </a:r>
          </a:p>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This reference may be useful when trying to locate information that was discussed on previous teleconferences.   Using key terms and the Search function in MS Word (Hold the CTRL and F keys), users can see in which month the topic/term was discussed</a:t>
            </a:r>
          </a:p>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The index contains the IDES Call topics from January 2013 to May 2018 and the BDD/IDES Combined Call topics from June 2018 to present</a:t>
            </a:r>
          </a:p>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The document will be updated with-in a week after the current month’s call</a:t>
            </a:r>
            <a:endParaRPr kumimoji="0" lang="en-US" sz="2400" b="0" i="0"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05121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850133"/>
            <a:ext cx="8418286" cy="2144177"/>
          </a:xfrm>
          <a:prstGeom prst="rect">
            <a:avLst/>
          </a:prstGeom>
        </p:spPr>
        <p:txBody>
          <a:bodyPr wrap="square">
            <a:spAutoFit/>
          </a:bodyPr>
          <a:lstStyle/>
          <a:p>
            <a:pPr marL="342900" indent="-342900">
              <a:spcAft>
                <a:spcPts val="800"/>
              </a:spcAft>
              <a:buFont typeface="Wingdings" panose="05000000000000000000" pitchFamily="2" charset="2"/>
              <a:buChar char="Ø"/>
            </a:pPr>
            <a:r>
              <a:rPr lang="en-US" sz="2400" dirty="0">
                <a:latin typeface="Arial" panose="020B0604020202020204" pitchFamily="34" charset="0"/>
                <a:cs typeface="Arial" panose="020B0604020202020204" pitchFamily="34" charset="0"/>
              </a:rPr>
              <a:t>VA Form 21-526EZ was recently involved in a project that focused on adding character limiting format</a:t>
            </a:r>
          </a:p>
          <a:p>
            <a:pPr marL="342900" indent="-342900">
              <a:spcAft>
                <a:spcPts val="800"/>
              </a:spcAft>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spcAft>
                <a:spcPts val="800"/>
              </a:spcAft>
              <a:buFont typeface="Wingdings" panose="05000000000000000000" pitchFamily="2" charset="2"/>
              <a:buChar char="Ø"/>
            </a:pPr>
            <a:r>
              <a:rPr lang="en-US" sz="2400" dirty="0">
                <a:latin typeface="Arial" panose="020B0604020202020204" pitchFamily="34" charset="0"/>
                <a:cs typeface="Arial" panose="020B0604020202020204" pitchFamily="34" charset="0"/>
              </a:rPr>
              <a:t>The Forms Staff is aware that usability issues have arisen and are in progress of fixing them</a:t>
            </a:r>
            <a:endParaRPr lang="en-US"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36320" y="0"/>
            <a:ext cx="9144000" cy="646331"/>
          </a:xfrm>
          <a:prstGeom prst="rect">
            <a:avLst/>
          </a:prstGeom>
        </p:spPr>
        <p:txBody>
          <a:bodyPr wrap="square">
            <a:spAutoFit/>
          </a:bodyPr>
          <a:lstStyle/>
          <a:p>
            <a:pPr algn="ctr"/>
            <a:r>
              <a:rPr lang="en-US" sz="3600" b="1" dirty="0">
                <a:solidFill>
                  <a:schemeClr val="bg1"/>
                </a:solidFill>
                <a:latin typeface="+mj-lt"/>
              </a:rPr>
              <a:t>Issues with VA Forms</a:t>
            </a:r>
          </a:p>
        </p:txBody>
      </p:sp>
    </p:spTree>
    <p:extLst>
      <p:ext uri="{BB962C8B-B14F-4D97-AF65-F5344CB8AC3E}">
        <p14:creationId xmlns:p14="http://schemas.microsoft.com/office/powerpoint/2010/main" val="3313452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IDES Specific Topics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357163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lvl="0" algn="ctr"/>
            <a:r>
              <a:rPr kumimoji="0" lang="en-US" sz="3600" b="1" i="0" u="none" strike="noStrike" kern="1200" cap="none" spc="0" normalizeH="0" baseline="0" noProof="0" dirty="0">
                <a:ln>
                  <a:noFill/>
                </a:ln>
                <a:solidFill>
                  <a:prstClr val="white"/>
                </a:solidFill>
                <a:effectLst/>
                <a:uLnTx/>
                <a:uFillTx/>
                <a:latin typeface="+mj-lt"/>
                <a:ea typeface="+mn-ea"/>
                <a:cs typeface="+mn-cs"/>
              </a:rPr>
              <a:t>  </a:t>
            </a:r>
            <a:r>
              <a:rPr lang="en-US" sz="3600" b="1" dirty="0">
                <a:solidFill>
                  <a:prstClr val="white"/>
                </a:solidFill>
                <a:latin typeface="+mj-lt"/>
              </a:rPr>
              <a:t>Segmented Lane Assignment in IDES Cases </a:t>
            </a:r>
            <a:endParaRPr kumimoji="0" lang="en-US" sz="3600" b="1" i="0" u="none" strike="noStrike" kern="1200" cap="none" spc="0" normalizeH="0" baseline="0" noProof="0" dirty="0">
              <a:ln>
                <a:noFill/>
              </a:ln>
              <a:solidFill>
                <a:prstClr val="white"/>
              </a:solidFill>
              <a:effectLst/>
              <a:uLnTx/>
              <a:uFillTx/>
              <a:latin typeface="+mj-lt"/>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826775"/>
            <a:ext cx="8726715" cy="4693593"/>
          </a:xfrm>
          <a:prstGeom prst="rect">
            <a:avLst/>
          </a:prstGeom>
        </p:spPr>
        <p:txBody>
          <a:bodyPr wrap="square">
            <a:spAutoFit/>
          </a:bodyPr>
          <a:lstStyle/>
          <a:p>
            <a:pPr marL="342900" indent="-342900">
              <a:buFont typeface="Wingdings" panose="05000000000000000000" pitchFamily="2" charset="2"/>
              <a:buChar char="Ø"/>
            </a:pPr>
            <a:r>
              <a:rPr lang="en-US" sz="2300" dirty="0">
                <a:solidFill>
                  <a:srgbClr val="000000"/>
                </a:solidFill>
                <a:latin typeface="Arial" panose="020B0604020202020204" pitchFamily="34" charset="0"/>
                <a:cs typeface="Arial" panose="020B0604020202020204" pitchFamily="34" charset="0"/>
              </a:rPr>
              <a:t>Currently, M21-1 III.i.2.D.3.d. step 2, indicates that MSCs should assign EP 689s to the IDES (National) segmented lane. This required a VBMS Super-User at the RO to create the lane to make it available for the MSCs use</a:t>
            </a:r>
          </a:p>
          <a:p>
            <a:pPr marL="342900" indent="-342900">
              <a:buFont typeface="Wingdings" panose="05000000000000000000" pitchFamily="2" charset="2"/>
              <a:buChar char="Ø"/>
            </a:pPr>
            <a:r>
              <a:rPr lang="en-US" sz="2300" dirty="0">
                <a:solidFill>
                  <a:srgbClr val="000000"/>
                </a:solidFill>
                <a:latin typeface="Arial" panose="020B0604020202020204" pitchFamily="34" charset="0"/>
                <a:cs typeface="Arial" panose="020B0604020202020204" pitchFamily="34" charset="0"/>
              </a:rPr>
              <a:t>It is no longer necessary to assign 689s to the IDES (National) lane, and the reference to the IDES (National) lane will be removed from M21-1 III.i.2.D.3.d. in the next update to this section  </a:t>
            </a:r>
          </a:p>
          <a:p>
            <a:pPr marL="342900" indent="-342900">
              <a:buFont typeface="Wingdings" panose="05000000000000000000" pitchFamily="2" charset="2"/>
              <a:buChar char="Ø"/>
            </a:pPr>
            <a:r>
              <a:rPr lang="en-US" sz="2300" dirty="0">
                <a:solidFill>
                  <a:srgbClr val="000000"/>
                </a:solidFill>
                <a:latin typeface="Arial" panose="020B0604020202020204" pitchFamily="34" charset="0"/>
                <a:cs typeface="Arial" panose="020B0604020202020204" pitchFamily="34" charset="0"/>
              </a:rPr>
              <a:t>The Segmented Lane entry no longer serves to inform NWQ routing; however, VBMS still requires an entry in the Segmented Lane field. Until this field is removed from VBMS, MSCs may select either Core (National) or IDES (National) as the Segmented lane when establishing EP 689s</a:t>
            </a:r>
            <a:endParaRPr kumimoji="0" lang="en-US" sz="23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76038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6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74764" y="846224"/>
            <a:ext cx="8382000" cy="1446550"/>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As outreach specialists and VA’s frontline contact with SMs and Veterans, it is vital that we are realistic in our communications regarding claims processing times. Below is the current IDES timeliness data (ADC) for April 2020</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 name="Rectangle 6">
            <a:extLst>
              <a:ext uri="{FF2B5EF4-FFF2-40B4-BE49-F238E27FC236}">
                <a16:creationId xmlns:a16="http://schemas.microsoft.com/office/drawing/2014/main" id="{EE126901-0A31-40F5-A950-47A3A17FC3C3}"/>
              </a:ext>
            </a:extLst>
          </p:cNvPr>
          <p:cNvSpPr/>
          <p:nvPr/>
        </p:nvSpPr>
        <p:spPr>
          <a:xfrm>
            <a:off x="703864" y="5257800"/>
            <a:ext cx="7162800" cy="584775"/>
          </a:xfrm>
          <a:prstGeom prst="rect">
            <a:avLst/>
          </a:prstGeom>
        </p:spPr>
        <p:txBody>
          <a:bodyPr wrap="square">
            <a:spAutoFit/>
          </a:bodyPr>
          <a:lstStyle/>
          <a:p>
            <a:pPr marL="1028700" marR="0">
              <a:spcBef>
                <a:spcPts val="0"/>
              </a:spcBef>
              <a:spcAft>
                <a:spcPts val="0"/>
              </a:spcAft>
            </a:pPr>
            <a:r>
              <a:rPr lang="en-US" sz="1600" b="1" dirty="0">
                <a:solidFill>
                  <a:srgbClr val="000000"/>
                </a:solidFill>
                <a:latin typeface="Arial" panose="020B0604020202020204" pitchFamily="34" charset="0"/>
                <a:ea typeface="Times New Roman" panose="02020603050405020304" pitchFamily="18" charset="0"/>
              </a:rPr>
              <a:t>Source:</a:t>
            </a:r>
            <a:r>
              <a:rPr lang="en-US" sz="1600" dirty="0">
                <a:solidFill>
                  <a:srgbClr val="000000"/>
                </a:solidFill>
                <a:latin typeface="Arial" panose="020B0604020202020204" pitchFamily="34" charset="0"/>
                <a:ea typeface="Times New Roman" panose="02020603050405020304" pitchFamily="18" charset="0"/>
              </a:rPr>
              <a:t> VTA Completed Reports May 4, 2020 (8am ET)</a:t>
            </a:r>
            <a:endParaRPr lang="en-US" sz="1600" dirty="0">
              <a:solidFill>
                <a:srgbClr val="000000"/>
              </a:solidFill>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1600" b="1" dirty="0">
                <a:solidFill>
                  <a:srgbClr val="000000"/>
                </a:solidFill>
                <a:latin typeface="Arial" panose="020B0604020202020204" pitchFamily="34" charset="0"/>
                <a:ea typeface="Times New Roman" panose="02020603050405020304" pitchFamily="18" charset="0"/>
              </a:rPr>
              <a:t>          Note:</a:t>
            </a:r>
            <a:r>
              <a:rPr lang="en-US" sz="1600" dirty="0">
                <a:solidFill>
                  <a:srgbClr val="000000"/>
                </a:solidFill>
                <a:latin typeface="Arial" panose="020B0604020202020204" pitchFamily="34" charset="0"/>
                <a:ea typeface="Times New Roman" panose="02020603050405020304" pitchFamily="18" charset="0"/>
              </a:rPr>
              <a:t> VA using the goals from the 230-day process</a:t>
            </a:r>
            <a:endParaRPr lang="en-US" sz="1600" dirty="0">
              <a:solidFill>
                <a:srgbClr val="000000"/>
              </a:solidFill>
              <a:latin typeface="Times New Roman" panose="02020603050405020304" pitchFamily="18" charset="0"/>
              <a:ea typeface="Times New Roman" panose="02020603050405020304" pitchFamily="18" charset="0"/>
            </a:endParaRPr>
          </a:p>
        </p:txBody>
      </p:sp>
      <p:graphicFrame>
        <p:nvGraphicFramePr>
          <p:cNvPr id="4" name="Table 3">
            <a:extLst>
              <a:ext uri="{FF2B5EF4-FFF2-40B4-BE49-F238E27FC236}">
                <a16:creationId xmlns:a16="http://schemas.microsoft.com/office/drawing/2014/main" id="{33100099-89DA-4894-87C4-DF2159302332}"/>
              </a:ext>
            </a:extLst>
          </p:cNvPr>
          <p:cNvGraphicFramePr>
            <a:graphicFrameLocks noGrp="1"/>
          </p:cNvGraphicFramePr>
          <p:nvPr>
            <p:extLst>
              <p:ext uri="{D42A27DB-BD31-4B8C-83A1-F6EECF244321}">
                <p14:modId xmlns:p14="http://schemas.microsoft.com/office/powerpoint/2010/main" val="482354981"/>
              </p:ext>
            </p:extLst>
          </p:nvPr>
        </p:nvGraphicFramePr>
        <p:xfrm>
          <a:off x="714546" y="2590800"/>
          <a:ext cx="7702436" cy="2560320"/>
        </p:xfrm>
        <a:graphic>
          <a:graphicData uri="http://schemas.openxmlformats.org/drawingml/2006/table">
            <a:tbl>
              <a:tblPr firstRow="1" firstCol="1" bandRow="1"/>
              <a:tblGrid>
                <a:gridCol w="2972870">
                  <a:extLst>
                    <a:ext uri="{9D8B030D-6E8A-4147-A177-3AD203B41FA5}">
                      <a16:colId xmlns:a16="http://schemas.microsoft.com/office/drawing/2014/main" val="2766927789"/>
                    </a:ext>
                  </a:extLst>
                </a:gridCol>
                <a:gridCol w="2364783">
                  <a:extLst>
                    <a:ext uri="{9D8B030D-6E8A-4147-A177-3AD203B41FA5}">
                      <a16:colId xmlns:a16="http://schemas.microsoft.com/office/drawing/2014/main" val="271197331"/>
                    </a:ext>
                  </a:extLst>
                </a:gridCol>
                <a:gridCol w="2364783">
                  <a:extLst>
                    <a:ext uri="{9D8B030D-6E8A-4147-A177-3AD203B41FA5}">
                      <a16:colId xmlns:a16="http://schemas.microsoft.com/office/drawing/2014/main" val="2823770314"/>
                    </a:ext>
                  </a:extLst>
                </a:gridCol>
              </a:tblGrid>
              <a:tr h="165100">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Stage/Phase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IDES Goal (AD/NAD)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April 2020 (AD/NAD)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9351609"/>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Claim Dev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5/11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545273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Medical Stage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52/43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825014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Proposed Ratings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27711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Recon Ratings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0249215"/>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Exit Interviews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0531688"/>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Final Ratings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20/na</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23/na</a:t>
                      </a:r>
                      <a:endPar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3815314"/>
                  </a:ext>
                </a:extLst>
              </a:tr>
            </a:tbl>
          </a:graphicData>
        </a:graphic>
      </p:graphicFrame>
    </p:spTree>
    <p:extLst>
      <p:ext uri="{BB962C8B-B14F-4D97-AF65-F5344CB8AC3E}">
        <p14:creationId xmlns:p14="http://schemas.microsoft.com/office/powerpoint/2010/main" val="2760825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600" dirty="0"/>
              <a:t>Incorrect Establishment of BDD Claims</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80408"/>
            <a:ext cx="9071430" cy="4524315"/>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As we continue to track processing of BDD claims, we are reminding ROs and intake sites of the importance of accurate claims establishment. BDD claims are unique as they reflect a future date of claim, display the BDD claim label, and must be established in accordance with M21-1, III.i.2.A.2.c.</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The most common BDD claims establishment errors include BDD claims established as a normal pending non-diary claim with a past date of claim instead of a future date of claim, Veteran (post-discharge) claims and BDD-Excluded claims incorrectly labeled as a BDD claim, and assigning the incorrect Pre-Discharge Type of “BDD” in VBMS</a:t>
            </a:r>
          </a:p>
        </p:txBody>
      </p:sp>
    </p:spTree>
    <p:extLst>
      <p:ext uri="{BB962C8B-B14F-4D97-AF65-F5344CB8AC3E}">
        <p14:creationId xmlns:p14="http://schemas.microsoft.com/office/powerpoint/2010/main" val="1536897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800" dirty="0"/>
              <a:t>Incorrect </a:t>
            </a:r>
            <a:r>
              <a:rPr lang="en-US" sz="3600" dirty="0"/>
              <a:t>Establishment</a:t>
            </a:r>
            <a:r>
              <a:rPr lang="en-US" sz="3800" dirty="0"/>
              <a:t> of BDD Claims</a:t>
            </a:r>
          </a:p>
        </p:txBody>
      </p:sp>
      <p:sp>
        <p:nvSpPr>
          <p:cNvPr id="7" name="Rectangle 6">
            <a:extLst>
              <a:ext uri="{FF2B5EF4-FFF2-40B4-BE49-F238E27FC236}">
                <a16:creationId xmlns:a16="http://schemas.microsoft.com/office/drawing/2014/main" id="{96944096-1360-4F80-A3D4-3F55354276D2}"/>
              </a:ext>
            </a:extLst>
          </p:cNvPr>
          <p:cNvSpPr/>
          <p:nvPr/>
        </p:nvSpPr>
        <p:spPr>
          <a:xfrm>
            <a:off x="73994" y="666881"/>
            <a:ext cx="9071430" cy="5509200"/>
          </a:xfrm>
          <a:prstGeom prst="rect">
            <a:avLst/>
          </a:prstGeom>
        </p:spPr>
        <p:txBody>
          <a:bodyPr wrap="square">
            <a:spAutoFit/>
          </a:bodyPr>
          <a:lstStyle/>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The BDD claim label is the first selection in the VBMS claims establishment drop down menu which can easily be selected in error during establishment. When selecting the Pre-Discharge Type, only claims submitted 180 to 90 days prior to the Release from Active Duty (RAD) date should select "BDD” as shown in Fig. 1 (see Read Ahead). Claims submitted 89 days or less prior to RAD date must select “Quick Start” as shown below in Fig. 2 (see Read Ahead)  </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As a reminder, while the Quick Start program has been discontinued, VBMS has not yet updated the Quick Start selection to BDD-Excluded.  We are asking ROs and intake sites to pay close attention to these critical steps when establishing claims. These errors challenge the integrity of the BDD inventory data and cause significant delays with claim processing. If you have questions regarding any BDD processing please send your inquiry to the Pre-Discharge Mailbox </a:t>
            </a:r>
          </a:p>
        </p:txBody>
      </p:sp>
    </p:spTree>
    <p:extLst>
      <p:ext uri="{BB962C8B-B14F-4D97-AF65-F5344CB8AC3E}">
        <p14:creationId xmlns:p14="http://schemas.microsoft.com/office/powerpoint/2010/main" val="3897714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Agenda </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76201" y="975985"/>
            <a:ext cx="7162800" cy="4662815"/>
          </a:xfrm>
          <a:prstGeom prst="rect">
            <a:avLst/>
          </a:prstGeom>
        </p:spPr>
        <p:txBody>
          <a:bodyPr wrap="square">
            <a:spAutoFit/>
          </a:bodyPr>
          <a:lstStyle/>
          <a:p>
            <a:pPr marL="457200" lvl="0" indent="-339725">
              <a:buFont typeface="Wingdings" panose="05000000000000000000" pitchFamily="2" charset="2"/>
              <a:buChar char="Ø"/>
            </a:pPr>
            <a:r>
              <a:rPr lang="en-US" sz="2700" dirty="0">
                <a:solidFill>
                  <a:srgbClr val="000000"/>
                </a:solidFill>
                <a:latin typeface="Arial"/>
                <a:ea typeface="Times New Roman"/>
              </a:rPr>
              <a:t>Intro and Admin Items</a:t>
            </a:r>
          </a:p>
          <a:p>
            <a:pPr marL="117475" lvl="0"/>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COVID-19 Topics for Discussion</a:t>
            </a:r>
          </a:p>
          <a:p>
            <a:pPr marL="457200" lvl="0" indent="-339725">
              <a:buFont typeface="Wingdings" panose="05000000000000000000" pitchFamily="2" charset="2"/>
              <a:buChar char="Ø"/>
            </a:pPr>
            <a:endParaRPr lang="en-US" sz="2700" dirty="0">
              <a:solidFill>
                <a:srgbClr val="000000"/>
              </a:solidFill>
              <a:latin typeface="Arial"/>
              <a:ea typeface="Times New Roman"/>
            </a:endParaRPr>
          </a:p>
          <a:p>
            <a:pPr marL="457200" lvl="0" indent="-339725">
              <a:buFont typeface="Wingdings" panose="05000000000000000000" pitchFamily="2" charset="2"/>
              <a:buChar char="Ø"/>
              <a:defRPr/>
            </a:pPr>
            <a:r>
              <a:rPr lang="en-US" sz="2700" dirty="0">
                <a:solidFill>
                  <a:srgbClr val="000000"/>
                </a:solidFill>
                <a:latin typeface="Arial"/>
                <a:ea typeface="Times New Roman"/>
              </a:rPr>
              <a:t>General Topics for Discussion</a:t>
            </a:r>
          </a:p>
          <a:p>
            <a:pPr marL="457200" lvl="0" indent="-339725">
              <a:buFont typeface="Wingdings" panose="05000000000000000000" pitchFamily="2" charset="2"/>
              <a:buChar char="Ø"/>
              <a:defRPr/>
            </a:pPr>
            <a:endParaRPr lang="en-US" sz="2700" dirty="0">
              <a:solidFill>
                <a:srgbClr val="000000"/>
              </a:solidFill>
              <a:latin typeface="Arial"/>
              <a:ea typeface="Times New Roman"/>
            </a:endParaRPr>
          </a:p>
          <a:p>
            <a:pPr marL="457200" lvl="0" indent="-339725">
              <a:buFont typeface="Wingdings" panose="05000000000000000000" pitchFamily="2" charset="2"/>
              <a:buChar char="Ø"/>
              <a:defRPr/>
            </a:pPr>
            <a:r>
              <a:rPr lang="en-US" sz="2700" dirty="0">
                <a:solidFill>
                  <a:srgbClr val="000000"/>
                </a:solidFill>
                <a:latin typeface="Arial"/>
                <a:ea typeface="Times New Roman"/>
              </a:rPr>
              <a:t>IDES Specific Topics</a:t>
            </a:r>
          </a:p>
          <a:p>
            <a:pPr marL="457200" lvl="0" indent="-339725">
              <a:buFont typeface="Wingdings" panose="05000000000000000000" pitchFamily="2" charset="2"/>
              <a:buChar char="Ø"/>
              <a:defRPr/>
            </a:pPr>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BDD Specific Topics</a:t>
            </a:r>
          </a:p>
          <a:p>
            <a:pPr marL="457200" lvl="0" indent="-339725">
              <a:buFont typeface="Wingdings" panose="05000000000000000000" pitchFamily="2" charset="2"/>
              <a:buChar char="Ø"/>
            </a:pPr>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Miscellaneous and Open Floor</a:t>
            </a:r>
            <a:endParaRPr lang="en-US"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600" dirty="0"/>
              <a:t>BDD Claims Scanning</a:t>
            </a:r>
          </a:p>
        </p:txBody>
      </p:sp>
      <p:sp>
        <p:nvSpPr>
          <p:cNvPr id="7" name="Rectangle 6">
            <a:extLst>
              <a:ext uri="{FF2B5EF4-FFF2-40B4-BE49-F238E27FC236}">
                <a16:creationId xmlns:a16="http://schemas.microsoft.com/office/drawing/2014/main" id="{96944096-1360-4F80-A3D4-3F55354276D2}"/>
              </a:ext>
            </a:extLst>
          </p:cNvPr>
          <p:cNvSpPr/>
          <p:nvPr/>
        </p:nvSpPr>
        <p:spPr>
          <a:xfrm>
            <a:off x="73994" y="762000"/>
            <a:ext cx="9071430" cy="5262979"/>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There have been reports of ROs sending BDD claims to Centralized Mail instead of following the guidance in M21-1, III.i.2.B.2.b. </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This guidance mandates all BDD claims must first be established in VBMS upon receipt, per M21-1, III.i.2.B.2.b (Step 3), then, the claims documents will be forwarded for VCIP scanning or scanned locally, after the BDD claim is established, per M21-1, III.i.2.B.2.b (Step 5)</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Sending BDD claims to Centralized Mail before properly establishing them in VBMS can cause significant processing delays and the success of the BDD program is dependent on priority processing</a:t>
            </a:r>
            <a:endParaRPr lang="en-US" sz="28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3865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Autofit/>
          </a:bodyPr>
          <a:lstStyle/>
          <a:p>
            <a:r>
              <a:rPr lang="en-US" sz="3600" dirty="0"/>
              <a:t>Updated BDD Intake Site and MSC Coaches List</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80408"/>
            <a:ext cx="9071430" cy="4524315"/>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The former BDD Coordinator/Intake Site list has been replaced on the Pre-Discharge Intranet site with the BDD Intake Site and MSC Coaches List - May 2020</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The list includes the military installations that have a BDD intake site, the RO associated with that intake site, the type of presence at the installation i.e. full time or itinerant, and the MSC point of contact which is the MSC/BDD Coach</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This information was provided by each District. If any information on this list needs to be updated, please contact the Pre-Discharge Mailbox</a:t>
            </a:r>
          </a:p>
        </p:txBody>
      </p:sp>
    </p:spTree>
    <p:extLst>
      <p:ext uri="{BB962C8B-B14F-4D97-AF65-F5344CB8AC3E}">
        <p14:creationId xmlns:p14="http://schemas.microsoft.com/office/powerpoint/2010/main" val="3917697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600" dirty="0"/>
              <a:t>Service Verification for BDD Claims</a:t>
            </a:r>
          </a:p>
        </p:txBody>
      </p:sp>
      <p:sp>
        <p:nvSpPr>
          <p:cNvPr id="7" name="Rectangle 6">
            <a:extLst>
              <a:ext uri="{FF2B5EF4-FFF2-40B4-BE49-F238E27FC236}">
                <a16:creationId xmlns:a16="http://schemas.microsoft.com/office/drawing/2014/main" id="{96944096-1360-4F80-A3D4-3F55354276D2}"/>
              </a:ext>
            </a:extLst>
          </p:cNvPr>
          <p:cNvSpPr/>
          <p:nvPr/>
        </p:nvSpPr>
        <p:spPr>
          <a:xfrm>
            <a:off x="73994" y="609600"/>
            <a:ext cx="9071430" cy="5355312"/>
          </a:xfrm>
          <a:prstGeom prst="rect">
            <a:avLst/>
          </a:prstGeom>
        </p:spPr>
        <p:txBody>
          <a:bodyPr wrap="square">
            <a:spAutoFit/>
          </a:bodyPr>
          <a:lstStyle/>
          <a:p>
            <a:pPr marL="342900" indent="-342900">
              <a:buFont typeface="Wingdings" panose="05000000000000000000" pitchFamily="2" charset="2"/>
              <a:buChar char="Ø"/>
            </a:pPr>
            <a:r>
              <a:rPr lang="en-US"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There have been reports of VSRs contacting SMs while on active duty for verification of service for their current period of service </a:t>
            </a:r>
          </a:p>
          <a:p>
            <a:pPr marL="342900" indent="-342900">
              <a:buFont typeface="Wingdings" panose="05000000000000000000" pitchFamily="2" charset="2"/>
              <a:buChar char="Ø"/>
            </a:pPr>
            <a:endParaRPr lang="en-US" sz="19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As stated in M21-1, III.i.2.B.4.d, rating decisions for BDD claimants will be completed while the SM is still on active duty in order to reduce processing time. M21-1, Part III, Subpart ii, 6.B.2.a, and M21-1, Part III, Subpart ii, 6.A.1.e, says BDD claims must not be deferred for service verification. The current period of service for BDD claimants will not be verified until after RAD</a:t>
            </a:r>
          </a:p>
          <a:p>
            <a:pPr marL="342900" indent="-342900">
              <a:buFont typeface="Wingdings" panose="05000000000000000000" pitchFamily="2" charset="2"/>
              <a:buChar char="Ø"/>
            </a:pPr>
            <a:endParaRPr lang="en-US" sz="19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There have also been reports the instructions in M21-1, III.i.2.B.4.i have not been followed such as not updating the future suspense date (future date of claim) when the discharge date changes. As stated in M21-1, III.i.2.B.4.i, if SMs remain on active duty beyond their anticipated discharge date, the RO must:</a:t>
            </a:r>
          </a:p>
          <a:p>
            <a:pPr indent="688975"/>
            <a:r>
              <a:rPr lang="en-US"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	attempt to contact the SM to obtain a new discharge date, and</a:t>
            </a:r>
          </a:p>
          <a:p>
            <a:pPr marL="688975"/>
            <a:r>
              <a:rPr lang="en-US"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	follow the instructions in the table (shown in Read Ahead) </a:t>
            </a:r>
          </a:p>
          <a:p>
            <a:pPr marL="342900" indent="-342900">
              <a:buFont typeface="Wingdings" panose="05000000000000000000" pitchFamily="2" charset="2"/>
              <a:buChar char="Ø"/>
            </a:pPr>
            <a:r>
              <a:rPr lang="en-US" sz="1900" dirty="0">
                <a:solidFill>
                  <a:srgbClr val="000000"/>
                </a:solidFill>
                <a:latin typeface="Arial" panose="020B0604020202020204" pitchFamily="34" charset="0"/>
                <a:ea typeface="Times New Roman" panose="02020603050405020304" pitchFamily="18" charset="0"/>
                <a:cs typeface="Arial" panose="020B0604020202020204" pitchFamily="34" charset="0"/>
              </a:rPr>
              <a:t>Exception: If a SM remains on active duty because his/her service department referred the SM into IDES, follow the instructions in M21-1, Part III, Subpart i, 2.D.8.c.</a:t>
            </a:r>
          </a:p>
        </p:txBody>
      </p:sp>
    </p:spTree>
    <p:extLst>
      <p:ext uri="{BB962C8B-B14F-4D97-AF65-F5344CB8AC3E}">
        <p14:creationId xmlns:p14="http://schemas.microsoft.com/office/powerpoint/2010/main" val="3695011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23</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846032"/>
            <a:ext cx="8686800" cy="1446550"/>
          </a:xfrm>
          <a:prstGeom prst="rect">
            <a:avLst/>
          </a:prstGeom>
        </p:spPr>
        <p:txBody>
          <a:bodyPr wrap="square">
            <a:spAutoFit/>
          </a:bodyPr>
          <a:lstStyle/>
          <a:p>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May 5, 2020.</a:t>
            </a:r>
          </a:p>
        </p:txBody>
      </p:sp>
      <p:graphicFrame>
        <p:nvGraphicFramePr>
          <p:cNvPr id="3" name="Table 2">
            <a:extLst>
              <a:ext uri="{FF2B5EF4-FFF2-40B4-BE49-F238E27FC236}">
                <a16:creationId xmlns:a16="http://schemas.microsoft.com/office/drawing/2014/main" id="{D4B9066B-28C6-4670-875C-29915305B69B}"/>
              </a:ext>
            </a:extLst>
          </p:cNvPr>
          <p:cNvGraphicFramePr>
            <a:graphicFrameLocks noGrp="1"/>
          </p:cNvGraphicFramePr>
          <p:nvPr>
            <p:extLst>
              <p:ext uri="{D42A27DB-BD31-4B8C-83A1-F6EECF244321}">
                <p14:modId xmlns:p14="http://schemas.microsoft.com/office/powerpoint/2010/main" val="1439330988"/>
              </p:ext>
            </p:extLst>
          </p:nvPr>
        </p:nvGraphicFramePr>
        <p:xfrm>
          <a:off x="325580" y="2438400"/>
          <a:ext cx="8208820" cy="3303375"/>
        </p:xfrm>
        <a:graphic>
          <a:graphicData uri="http://schemas.openxmlformats.org/drawingml/2006/table">
            <a:tbl>
              <a:tblPr firstRow="1" firstCol="1" bandRow="1"/>
              <a:tblGrid>
                <a:gridCol w="3168316">
                  <a:extLst>
                    <a:ext uri="{9D8B030D-6E8A-4147-A177-3AD203B41FA5}">
                      <a16:colId xmlns:a16="http://schemas.microsoft.com/office/drawing/2014/main" val="781317426"/>
                    </a:ext>
                  </a:extLst>
                </a:gridCol>
                <a:gridCol w="2520252">
                  <a:extLst>
                    <a:ext uri="{9D8B030D-6E8A-4147-A177-3AD203B41FA5}">
                      <a16:colId xmlns:a16="http://schemas.microsoft.com/office/drawing/2014/main" val="4052900754"/>
                    </a:ext>
                  </a:extLst>
                </a:gridCol>
                <a:gridCol w="2520252">
                  <a:extLst>
                    <a:ext uri="{9D8B030D-6E8A-4147-A177-3AD203B41FA5}">
                      <a16:colId xmlns:a16="http://schemas.microsoft.com/office/drawing/2014/main" val="1476004306"/>
                    </a:ext>
                  </a:extLst>
                </a:gridCol>
              </a:tblGrid>
              <a:tr h="560175">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Data Points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Goal</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May 5, 2020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2220586"/>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Completed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19,126</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5772313"/>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Receipts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18,677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340686"/>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Pending</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3,571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082231"/>
                  </a:ext>
                </a:extLst>
              </a:tr>
              <a:tr h="48015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11,925</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553764"/>
                  </a:ext>
                </a:extLst>
              </a:tr>
              <a:tr h="48015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62.3%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6284154"/>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Avg. Days to Complete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8652209"/>
                  </a:ext>
                </a:extLst>
              </a:tr>
            </a:tbl>
          </a:graphicData>
        </a:graphic>
      </p:graphicFrame>
      <p:sp>
        <p:nvSpPr>
          <p:cNvPr id="4" name="Rectangle 3">
            <a:extLst>
              <a:ext uri="{FF2B5EF4-FFF2-40B4-BE49-F238E27FC236}">
                <a16:creationId xmlns:a16="http://schemas.microsoft.com/office/drawing/2014/main" id="{7245CB4C-492A-47AE-BACD-52FDE4533E97}"/>
              </a:ext>
            </a:extLst>
          </p:cNvPr>
          <p:cNvSpPr/>
          <p:nvPr/>
        </p:nvSpPr>
        <p:spPr>
          <a:xfrm>
            <a:off x="228600" y="5765562"/>
            <a:ext cx="5715000" cy="369332"/>
          </a:xfrm>
          <a:prstGeom prst="rect">
            <a:avLst/>
          </a:prstGeom>
        </p:spPr>
        <p:txBody>
          <a:bodyPr wrap="square">
            <a:spAutoFit/>
          </a:bodyPr>
          <a:lstStyle/>
          <a:p>
            <a:r>
              <a:rPr lang="en-US" dirty="0">
                <a:latin typeface="Arial" panose="020B0604020202020204" pitchFamily="34" charset="0"/>
                <a:cs typeface="Arial" panose="020B0604020202020204" pitchFamily="34" charset="0"/>
              </a:rPr>
              <a:t>Source:  Tableau BDD History Report</a:t>
            </a:r>
          </a:p>
        </p:txBody>
      </p:sp>
    </p:spTree>
    <p:extLst>
      <p:ext uri="{BB962C8B-B14F-4D97-AF65-F5344CB8AC3E}">
        <p14:creationId xmlns:p14="http://schemas.microsoft.com/office/powerpoint/2010/main" val="3752413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24</a:t>
            </a:fld>
            <a:endParaRPr lang="en-US" dirty="0"/>
          </a:p>
        </p:txBody>
      </p:sp>
      <p:sp>
        <p:nvSpPr>
          <p:cNvPr id="5" name="Rectangle 4"/>
          <p:cNvSpPr/>
          <p:nvPr/>
        </p:nvSpPr>
        <p:spPr>
          <a:xfrm>
            <a:off x="304800" y="846746"/>
            <a:ext cx="8324725" cy="2677656"/>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4554769 </a:t>
            </a:r>
            <a:r>
              <a:rPr lang="en-US" sz="2000" dirty="0">
                <a:solidFill>
                  <a:srgbClr val="000000"/>
                </a:solidFill>
                <a:latin typeface="Arial" panose="020B0604020202020204" pitchFamily="34" charset="0"/>
                <a:ea typeface="Times New Roman"/>
                <a:cs typeface="Arial" panose="020B0604020202020204" pitchFamily="34" charset="0"/>
              </a:rPr>
              <a:t>(A Calendar Blast will be sent when active)</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BDD/IDES MSC Teleconference Call: June 9, 2020</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BDD/IDES Coaches Call: June 4, 2020 </a:t>
            </a:r>
            <a:endParaRPr lang="en-US" sz="2400" dirty="0">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endParaRPr lang="en-US" sz="2400" dirty="0">
              <a:highlight>
                <a:srgbClr val="FFFF00"/>
              </a:highlight>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340370" y="-76200"/>
            <a:ext cx="6553200" cy="646331"/>
          </a:xfrm>
          <a:prstGeom prst="rect">
            <a:avLst/>
          </a:prstGeom>
          <a:noFill/>
        </p:spPr>
        <p:txBody>
          <a:bodyPr wrap="square" rtlCol="0">
            <a:spAutoFit/>
          </a:bodyPr>
          <a:lstStyle/>
          <a:p>
            <a:pPr algn="ctr"/>
            <a:r>
              <a:rPr lang="en-US" sz="3600" b="1" dirty="0">
                <a:solidFill>
                  <a:schemeClr val="bg1"/>
                </a:solidFill>
                <a:latin typeface="+mj-lt"/>
                <a:cs typeface="Arial" panose="020B0604020202020204" pitchFamily="34" charset="0"/>
              </a:rPr>
              <a:t>Intro and Admin Items</a:t>
            </a:r>
          </a:p>
        </p:txBody>
      </p:sp>
      <p:sp>
        <p:nvSpPr>
          <p:cNvPr id="2" name="Rectangle 1">
            <a:extLst>
              <a:ext uri="{FF2B5EF4-FFF2-40B4-BE49-F238E27FC236}">
                <a16:creationId xmlns:a16="http://schemas.microsoft.com/office/drawing/2014/main" id="{E9FD78C3-2C8D-45DA-9070-B16D84C1F2C9}"/>
              </a:ext>
            </a:extLst>
          </p:cNvPr>
          <p:cNvSpPr/>
          <p:nvPr/>
        </p:nvSpPr>
        <p:spPr>
          <a:xfrm>
            <a:off x="381000" y="1219200"/>
            <a:ext cx="8077200" cy="3785652"/>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See Call-in Info in Read Ahead intro for call/mute info</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Ask questions IRT the topic(s) being discussed, all other questions should be asked during Open Floor</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Scenario/Case Specific questions will not be answered on the call. Send an email with details to the appropriate staff email box </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Skype Chat is turned off</a:t>
            </a:r>
          </a:p>
        </p:txBody>
      </p:sp>
    </p:spTree>
    <p:extLst>
      <p:ext uri="{BB962C8B-B14F-4D97-AF65-F5344CB8AC3E}">
        <p14:creationId xmlns:p14="http://schemas.microsoft.com/office/powerpoint/2010/main" val="216475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14400" y="1161395"/>
            <a:ext cx="7162800" cy="440120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Reminder: Slides are used to show the Topic, and start discussion, however, slides do not show all the information associated with the topic. The Read Ahead is the official document. </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846149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14400" y="4191000"/>
            <a:ext cx="7162800" cy="707886"/>
          </a:xfrm>
          <a:prstGeom prst="rect">
            <a:avLst/>
          </a:prstGeom>
        </p:spPr>
        <p:txBody>
          <a:bodyPr wrap="square">
            <a:spAutoFit/>
          </a:bodyPr>
          <a:lstStyle/>
          <a:p>
            <a:pPr algn="ctr"/>
            <a:r>
              <a:rPr lang="en-US" sz="4000" b="1" dirty="0">
                <a:solidFill>
                  <a:prstClr val="black"/>
                </a:solidFill>
                <a:ea typeface="MS ????"/>
              </a:rPr>
              <a:t>COVID-19 Topics for Discussion</a:t>
            </a:r>
            <a:endParaRPr lang="en-US" sz="3200" b="1" dirty="0">
              <a:solidFill>
                <a:prstClr val="black"/>
              </a:solidFill>
              <a:ea typeface="Times New Roman"/>
            </a:endParaRPr>
          </a:p>
        </p:txBody>
      </p:sp>
      <p:sp>
        <p:nvSpPr>
          <p:cNvPr id="2" name="Rectangle 1">
            <a:extLst>
              <a:ext uri="{FF2B5EF4-FFF2-40B4-BE49-F238E27FC236}">
                <a16:creationId xmlns:a16="http://schemas.microsoft.com/office/drawing/2014/main" id="{CE6B4DC4-9EBE-46E0-A623-FD7A21DF0DD6}"/>
              </a:ext>
            </a:extLst>
          </p:cNvPr>
          <p:cNvSpPr/>
          <p:nvPr/>
        </p:nvSpPr>
        <p:spPr>
          <a:xfrm>
            <a:off x="420915" y="937260"/>
            <a:ext cx="8458200" cy="2000548"/>
          </a:xfrm>
          <a:prstGeom prst="rect">
            <a:avLst/>
          </a:prstGeom>
        </p:spPr>
        <p:txBody>
          <a:bodyPr wrap="square">
            <a:spAutoFit/>
          </a:bodyPr>
          <a:lstStyle/>
          <a:p>
            <a:r>
              <a:rPr lang="en-US" sz="2800" b="1"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COVID-19</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This is a very difficult time, things are very fluid, and some changes/decisions are happening as we speak. </a:t>
            </a:r>
            <a:r>
              <a:rPr lang="en-US" sz="2400">
                <a:solidFill>
                  <a:srgbClr val="000000"/>
                </a:solidFill>
                <a:latin typeface="Arial" panose="020B0604020202020204" pitchFamily="34" charset="0"/>
                <a:ea typeface="Times New Roman" panose="02020603050405020304" pitchFamily="18" charset="0"/>
                <a:cs typeface="Times New Roman" panose="02020603050405020304" pitchFamily="18" charset="0"/>
              </a:rPr>
              <a:t>We </a:t>
            </a:r>
            <a:r>
              <a:rPr lang="en-US" sz="2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appreciate your patience, flexibility and support during these trying times</a:t>
            </a:r>
            <a:r>
              <a:rPr lang="en-US" sz="2400">
                <a:solidFill>
                  <a:srgbClr val="000000"/>
                </a:solidFill>
                <a:latin typeface="Arial" panose="020B0604020202020204" pitchFamily="34" charset="0"/>
                <a:ea typeface="Times New Roman" panose="02020603050405020304" pitchFamily="18" charset="0"/>
                <a:cs typeface="Times New Roman" panose="02020603050405020304" pitchFamily="18" charset="0"/>
              </a:rPr>
              <a:t>. Contact </a:t>
            </a:r>
            <a:r>
              <a:rPr lang="en-US" sz="2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the BDD or IDES Mailbox as needed. </a:t>
            </a:r>
            <a:endParaRPr lang="en-US" sz="24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851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850133"/>
            <a:ext cx="8418286" cy="5103961"/>
          </a:xfrm>
          <a:prstGeom prst="rect">
            <a:avLst/>
          </a:prstGeom>
        </p:spPr>
        <p:txBody>
          <a:bodyPr wrap="square">
            <a:spAutoFit/>
          </a:bodyPr>
          <a:lstStyle/>
          <a:p>
            <a:pPr marL="342900" indent="-342900">
              <a:spcAft>
                <a:spcPts val="800"/>
              </a:spcAft>
              <a:buFont typeface="Wingdings" panose="05000000000000000000" pitchFamily="2" charset="2"/>
              <a:buChar char="Ø"/>
            </a:pPr>
            <a:r>
              <a:rPr lang="en-US" sz="2300" dirty="0">
                <a:latin typeface="Arial" panose="020B0604020202020204" pitchFamily="34" charset="0"/>
                <a:cs typeface="Arial" panose="020B0604020202020204" pitchFamily="34" charset="0"/>
              </a:rPr>
              <a:t>VBA’s guidance remains that all BDD/IDES exams should be submitted through VBA Contractors </a:t>
            </a:r>
          </a:p>
          <a:p>
            <a:pPr marL="342900" indent="-342900">
              <a:spcAft>
                <a:spcPts val="800"/>
              </a:spcAft>
              <a:buFont typeface="Wingdings" panose="05000000000000000000" pitchFamily="2" charset="2"/>
              <a:buChar char="Ø"/>
            </a:pPr>
            <a:r>
              <a:rPr lang="en-US" sz="2300" dirty="0">
                <a:latin typeface="Arial" panose="020B0604020202020204" pitchFamily="34" charset="0"/>
                <a:cs typeface="Arial" panose="020B0604020202020204" pitchFamily="34" charset="0"/>
              </a:rPr>
              <a:t>VBA is unable to grant ROs and/or MSCs an exception to this policy</a:t>
            </a:r>
          </a:p>
          <a:p>
            <a:pPr marL="342900" indent="-342900">
              <a:spcAft>
                <a:spcPts val="800"/>
              </a:spcAft>
              <a:buFont typeface="Wingdings" panose="05000000000000000000" pitchFamily="2" charset="2"/>
              <a:buChar char="Ø"/>
            </a:pPr>
            <a:r>
              <a:rPr lang="en-US" sz="2300" dirty="0">
                <a:latin typeface="Arial" panose="020B0604020202020204" pitchFamily="34" charset="0"/>
                <a:cs typeface="Arial" panose="020B0604020202020204" pitchFamily="34" charset="0"/>
              </a:rPr>
              <a:t>VBA and VHA are in continued discussions to determine the action plan to resume face to face examinations. Any change to this policy will come from VBA Leadership, not ROs and/or MSCs</a:t>
            </a:r>
          </a:p>
          <a:p>
            <a:pPr marL="342900" indent="-342900">
              <a:spcAft>
                <a:spcPts val="800"/>
              </a:spcAft>
              <a:buFont typeface="Wingdings" panose="05000000000000000000" pitchFamily="2" charset="2"/>
              <a:buChar char="Ø"/>
            </a:pPr>
            <a:r>
              <a:rPr lang="en-US" sz="2300" dirty="0">
                <a:latin typeface="Arial" panose="020B0604020202020204" pitchFamily="34" charset="0"/>
                <a:cs typeface="Arial" panose="020B0604020202020204" pitchFamily="34" charset="0"/>
              </a:rPr>
              <a:t>MSCs must continue to request BDD/IDES exams from contract providers via EMS, as discussed on the April 2020 IDES/BDD Teleconference</a:t>
            </a:r>
          </a:p>
          <a:p>
            <a:pPr marL="342900" indent="-342900">
              <a:spcAft>
                <a:spcPts val="800"/>
              </a:spcAft>
              <a:buFont typeface="Wingdings" panose="05000000000000000000" pitchFamily="2" charset="2"/>
              <a:buChar char="Ø"/>
            </a:pPr>
            <a:r>
              <a:rPr lang="en-US" sz="2300" dirty="0">
                <a:latin typeface="Arial" panose="020B0604020202020204" pitchFamily="34" charset="0"/>
                <a:cs typeface="Arial" panose="020B0604020202020204" pitchFamily="34" charset="0"/>
              </a:rPr>
              <a:t>If you have questions or concerns; please submit them through our BDD Mailbox or IDES Mailbox</a:t>
            </a:r>
          </a:p>
        </p:txBody>
      </p:sp>
      <p:sp>
        <p:nvSpPr>
          <p:cNvPr id="4" name="Rectangle 3">
            <a:extLst>
              <a:ext uri="{FF2B5EF4-FFF2-40B4-BE49-F238E27FC236}">
                <a16:creationId xmlns:a16="http://schemas.microsoft.com/office/drawing/2014/main" id="{426BCE7C-0F7F-4529-AC7D-1C159E5C7862}"/>
              </a:ext>
            </a:extLst>
          </p:cNvPr>
          <p:cNvSpPr/>
          <p:nvPr/>
        </p:nvSpPr>
        <p:spPr>
          <a:xfrm>
            <a:off x="1890010" y="-44970"/>
            <a:ext cx="5410200" cy="646331"/>
          </a:xfrm>
          <a:prstGeom prst="rect">
            <a:avLst/>
          </a:prstGeom>
        </p:spPr>
        <p:txBody>
          <a:bodyPr wrap="square">
            <a:spAutoFit/>
          </a:bodyPr>
          <a:lstStyle/>
          <a:p>
            <a:pPr algn="ctr"/>
            <a:r>
              <a:rPr lang="en-US" sz="3600" b="1" dirty="0">
                <a:solidFill>
                  <a:schemeClr val="bg1"/>
                </a:solidFill>
                <a:latin typeface="+mj-lt"/>
              </a:rPr>
              <a:t>BDD and IDES Exam Policy </a:t>
            </a:r>
          </a:p>
        </p:txBody>
      </p:sp>
    </p:spTree>
    <p:extLst>
      <p:ext uri="{BB962C8B-B14F-4D97-AF65-F5344CB8AC3E}">
        <p14:creationId xmlns:p14="http://schemas.microsoft.com/office/powerpoint/2010/main" val="723350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640830"/>
            <a:ext cx="8799285" cy="5586145"/>
          </a:xfrm>
          <a:prstGeom prst="rect">
            <a:avLst/>
          </a:prstGeom>
        </p:spPr>
        <p:txBody>
          <a:bodyPr wrap="square">
            <a:spAutoFit/>
          </a:bodyPr>
          <a:lstStyle/>
          <a:p>
            <a:pPr marL="342900" indent="-342900">
              <a:buFont typeface="Wingdings" panose="05000000000000000000" pitchFamily="2" charset="2"/>
              <a:buChar char="Ø"/>
              <a:tabLst>
                <a:tab pos="0" algn="l"/>
              </a:tabLst>
            </a:pPr>
            <a:r>
              <a:rPr lang="en-US" sz="2100" dirty="0">
                <a:latin typeface="Arial" panose="020B0604020202020204" pitchFamily="34" charset="0"/>
                <a:ea typeface="Times New Roman" panose="02020603050405020304" pitchFamily="18" charset="0"/>
              </a:rPr>
              <a:t>MSCs must advise SMs that exams may be delayed significantly as a result of current COVID-19 restrictions. MSCs should explain that the exam provider will contact the SM as soon as the required exams are able to be scheduled; however, there is no projected timeline for the resumption of face to face exams</a:t>
            </a:r>
          </a:p>
          <a:p>
            <a:pPr marL="342900" indent="-342900">
              <a:buFont typeface="Wingdings" panose="05000000000000000000" pitchFamily="2" charset="2"/>
              <a:buChar char="Ø"/>
              <a:tabLst>
                <a:tab pos="0" algn="l"/>
              </a:tabLst>
            </a:pPr>
            <a:endParaRPr lang="en-US" sz="2100" dirty="0">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tabLst>
                <a:tab pos="0" algn="l"/>
              </a:tabLst>
            </a:pPr>
            <a:r>
              <a:rPr lang="en-US" sz="2100" dirty="0">
                <a:latin typeface="Arial" panose="020B0604020202020204" pitchFamily="34" charset="0"/>
                <a:ea typeface="Times New Roman" panose="02020603050405020304" pitchFamily="18" charset="0"/>
              </a:rPr>
              <a:t>MSCs must not assume that any notice of exam delays will be provided by the vendor. SMs who had appointments scheduled prior to the COVID-19 Pandemic were notified by text message if those appointments were cancelled, however, no further communication from the vendors should be assumed until the required exams can be scheduled</a:t>
            </a:r>
          </a:p>
          <a:p>
            <a:pPr marL="342900" indent="-342900">
              <a:buFont typeface="Wingdings" panose="05000000000000000000" pitchFamily="2" charset="2"/>
              <a:buChar char="Ø"/>
              <a:tabLst>
                <a:tab pos="0" algn="l"/>
              </a:tabLst>
            </a:pPr>
            <a:endParaRPr lang="en-US" sz="2100" dirty="0">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tabLst>
                <a:tab pos="0" algn="l"/>
              </a:tabLst>
            </a:pPr>
            <a:r>
              <a:rPr lang="en-US" sz="2100" dirty="0">
                <a:latin typeface="Arial" panose="020B0604020202020204" pitchFamily="34" charset="0"/>
                <a:ea typeface="Times New Roman" panose="02020603050405020304" pitchFamily="18" charset="0"/>
              </a:rPr>
              <a:t>As of this call, a text message is not being sent to SMs whose exams have yet to be scheduled. The only text message being sent, which was discussed last month, is to those SMs whose exams were scheduled but cancelled</a:t>
            </a:r>
            <a:endParaRPr kumimoji="0" lang="en-US" sz="21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61546"/>
            <a:ext cx="9144000" cy="584775"/>
          </a:xfrm>
          <a:prstGeom prst="rect">
            <a:avLst/>
          </a:prstGeom>
        </p:spPr>
        <p:txBody>
          <a:bodyPr wrap="square">
            <a:spAutoFit/>
          </a:bodyPr>
          <a:lstStyle/>
          <a:p>
            <a:pPr lvl="0" algn="ctr"/>
            <a:r>
              <a:rPr lang="en-US" sz="3200" b="1" dirty="0">
                <a:solidFill>
                  <a:prstClr val="white"/>
                </a:solidFill>
                <a:latin typeface="+mj-lt"/>
              </a:rPr>
              <a:t>Notifying IDES/BDD SMs of Potential Exam Delays</a:t>
            </a:r>
            <a:endParaRPr kumimoji="0" lang="en-US" sz="3200" b="1" i="0" u="none" strike="noStrike" kern="1200" cap="none" spc="0" normalizeH="0" baseline="0" noProof="0" dirty="0">
              <a:ln>
                <a:noFill/>
              </a:ln>
              <a:solidFill>
                <a:prstClr val="white"/>
              </a:solidFill>
              <a:effectLst/>
              <a:uLnTx/>
              <a:uFillTx/>
              <a:latin typeface="+mj-lt"/>
              <a:ea typeface="+mn-ea"/>
              <a:cs typeface="+mn-cs"/>
            </a:endParaRPr>
          </a:p>
        </p:txBody>
      </p:sp>
    </p:spTree>
    <p:extLst>
      <p:ext uri="{BB962C8B-B14F-4D97-AF65-F5344CB8AC3E}">
        <p14:creationId xmlns:p14="http://schemas.microsoft.com/office/powerpoint/2010/main" val="63236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850133"/>
            <a:ext cx="8418286" cy="2780248"/>
          </a:xfrm>
          <a:prstGeom prst="rect">
            <a:avLst/>
          </a:prstGeom>
        </p:spPr>
        <p:txBody>
          <a:bodyPr wrap="square">
            <a:spAutoFit/>
          </a:bodyPr>
          <a:lstStyle/>
          <a:p>
            <a:pPr marL="342900" indent="-342900">
              <a:spcAft>
                <a:spcPts val="800"/>
              </a:spcAft>
              <a:buFont typeface="Wingdings" panose="05000000000000000000" pitchFamily="2" charset="2"/>
              <a:buChar char="Ø"/>
            </a:pPr>
            <a:r>
              <a:rPr lang="en-US" sz="2400" dirty="0">
                <a:latin typeface="Arial" panose="020B0604020202020204" pitchFamily="34" charset="0"/>
                <a:cs typeface="Arial" panose="020B0604020202020204" pitchFamily="34" charset="0"/>
              </a:rPr>
              <a:t>The Office of Field Operations (OFO) has been distributing a series of emails with a document titled Novel Coronavirus (COVID-19), General Information  </a:t>
            </a:r>
          </a:p>
          <a:p>
            <a:pPr marL="342900" indent="-342900">
              <a:spcAft>
                <a:spcPts val="800"/>
              </a:spcAft>
              <a:buFont typeface="Wingdings" panose="05000000000000000000" pitchFamily="2" charset="2"/>
              <a:buChar char="Ø"/>
            </a:pPr>
            <a:r>
              <a:rPr lang="en-US" sz="2400" dirty="0">
                <a:latin typeface="Arial" panose="020B0604020202020204" pitchFamily="34" charset="0"/>
                <a:cs typeface="Arial" panose="020B0604020202020204" pitchFamily="34" charset="0"/>
              </a:rPr>
              <a:t>The document dated April 16 states VA will accept typed/digital signatures instead of wet signatures on its forms. The document is posted on the BDD and IDES homepages </a:t>
            </a:r>
            <a:endParaRPr lang="en-US"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76200"/>
            <a:ext cx="9144000" cy="646331"/>
          </a:xfrm>
          <a:prstGeom prst="rect">
            <a:avLst/>
          </a:prstGeom>
        </p:spPr>
        <p:txBody>
          <a:bodyPr wrap="square">
            <a:spAutoFit/>
          </a:bodyPr>
          <a:lstStyle/>
          <a:p>
            <a:pPr algn="ctr"/>
            <a:r>
              <a:rPr lang="en-US" sz="3600" b="1" dirty="0">
                <a:solidFill>
                  <a:schemeClr val="bg1"/>
                </a:solidFill>
                <a:latin typeface="+mj-lt"/>
              </a:rPr>
              <a:t>Accepting Typed/Digital Signatures on Forms</a:t>
            </a:r>
          </a:p>
        </p:txBody>
      </p:sp>
    </p:spTree>
    <p:extLst>
      <p:ext uri="{BB962C8B-B14F-4D97-AF65-F5344CB8AC3E}">
        <p14:creationId xmlns:p14="http://schemas.microsoft.com/office/powerpoint/2010/main" val="2771459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210457" y="611826"/>
            <a:ext cx="8723086" cy="5468164"/>
          </a:xfrm>
          <a:prstGeom prst="rect">
            <a:avLst/>
          </a:prstGeom>
        </p:spPr>
        <p:txBody>
          <a:bodyPr wrap="square">
            <a:spAutoFit/>
          </a:bodyPr>
          <a:lstStyle/>
          <a:p>
            <a:pPr marL="342900" indent="-342900">
              <a:spcAft>
                <a:spcPts val="800"/>
              </a:spcAft>
              <a:buFont typeface="Wingdings" panose="05000000000000000000" pitchFamily="2" charset="2"/>
              <a:buChar char="Ø"/>
            </a:pPr>
            <a:r>
              <a:rPr lang="en-US" dirty="0">
                <a:latin typeface="Arial" panose="020B0604020202020204" pitchFamily="34" charset="0"/>
                <a:cs typeface="Arial" panose="020B0604020202020204" pitchFamily="34" charset="0"/>
              </a:rPr>
              <a:t>In any IDES case with a PCSD in VTA, the MSC must determine whether the referral is complete and process the case accordingly </a:t>
            </a:r>
          </a:p>
          <a:p>
            <a:pPr marL="800100" lvl="1" indent="-342900">
              <a:spcAft>
                <a:spcPts val="800"/>
              </a:spcAft>
              <a:buFont typeface="Arial" panose="020B0604020202020204" pitchFamily="34" charset="0"/>
              <a:buChar char="•"/>
            </a:pPr>
            <a:r>
              <a:rPr lang="en-US" dirty="0">
                <a:latin typeface="Arial" panose="020B0604020202020204" pitchFamily="34" charset="0"/>
                <a:cs typeface="Arial" panose="020B0604020202020204" pitchFamily="34" charset="0"/>
              </a:rPr>
              <a:t>If the referral is complete, the MSC must process the case through the ordering of exams and update VTA as required by standard IDES procedure. The standard MSC actions are required even if the case is in deferment</a:t>
            </a:r>
          </a:p>
          <a:p>
            <a:pPr marL="342900" indent="-342900">
              <a:spcAft>
                <a:spcPts val="800"/>
              </a:spcAft>
              <a:buFont typeface="Wingdings" panose="05000000000000000000" pitchFamily="2" charset="2"/>
              <a:buChar char="Ø"/>
            </a:pPr>
            <a:r>
              <a:rPr lang="en-US" dirty="0">
                <a:latin typeface="Arial" panose="020B0604020202020204" pitchFamily="34" charset="0"/>
                <a:cs typeface="Arial" panose="020B0604020202020204" pitchFamily="34" charset="0"/>
              </a:rPr>
              <a:t>Important:  When exams cannot be completed due to COVID-19 related delays, the case must remain pending in the Medical Evaluation Stage, not the Claim Development (CD) Stage </a:t>
            </a:r>
          </a:p>
          <a:p>
            <a:pPr marL="800100" lvl="1" indent="-342900">
              <a:spcAft>
                <a:spcPts val="800"/>
              </a:spcAft>
              <a:buFont typeface="Arial" panose="020B0604020202020204" pitchFamily="34" charset="0"/>
              <a:buChar char="•"/>
            </a:pPr>
            <a:r>
              <a:rPr lang="en-US" dirty="0">
                <a:latin typeface="Arial" panose="020B0604020202020204" pitchFamily="34" charset="0"/>
                <a:cs typeface="Arial" panose="020B0604020202020204" pitchFamily="34" charset="0"/>
              </a:rPr>
              <a:t>If the referral is incomplete (i.e. missing STRs, the Servicemember (SM) cannot be reached for initial interview), the MSC must remove the PCSD and complete the actions described in M21 III.i.2.D.3.d.(step 5) </a:t>
            </a:r>
          </a:p>
          <a:p>
            <a:pPr marL="342900" indent="-342900">
              <a:spcAft>
                <a:spcPts val="800"/>
              </a:spcAft>
              <a:buFont typeface="Wingdings" panose="05000000000000000000" pitchFamily="2" charset="2"/>
              <a:buChar char="Ø"/>
            </a:pPr>
            <a:r>
              <a:rPr lang="en-US" dirty="0">
                <a:latin typeface="Arial" panose="020B0604020202020204" pitchFamily="34" charset="0"/>
                <a:cs typeface="Arial" panose="020B0604020202020204" pitchFamily="34" charset="0"/>
              </a:rPr>
              <a:t>MSCs should run the Pending CD Report by MTF at least once a week to identify cases requiring MSC action. The CD goal is 5 days for Active Duty and 11 days for Non-Active Duty </a:t>
            </a:r>
          </a:p>
          <a:p>
            <a:pPr marL="342900" indent="-342900">
              <a:spcAft>
                <a:spcPts val="800"/>
              </a:spcAft>
              <a:buFont typeface="Wingdings" panose="05000000000000000000" pitchFamily="2" charset="2"/>
              <a:buChar char="Ø"/>
            </a:pPr>
            <a:r>
              <a:rPr lang="en-US" sz="1600" dirty="0">
                <a:latin typeface="Arial" panose="020B0604020202020204" pitchFamily="34" charset="0"/>
                <a:cs typeface="Arial" panose="020B0604020202020204" pitchFamily="34" charset="0"/>
              </a:rPr>
              <a:t>Note: Putting a case in deferment is a DoD function. VA has recommended that PEBLOs request deferment after exams have been requested, but regardless of when or if the PEBLO defers a case, if the case has a PCSD, the MSC must complete all required actions </a:t>
            </a:r>
            <a:endParaRPr lang="en-US" sz="1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183630"/>
            <a:ext cx="9144000" cy="954107"/>
          </a:xfrm>
          <a:prstGeom prst="rect">
            <a:avLst/>
          </a:prstGeom>
        </p:spPr>
        <p:txBody>
          <a:bodyPr wrap="square">
            <a:spAutoFit/>
          </a:bodyPr>
          <a:lstStyle/>
          <a:p>
            <a:pPr algn="ctr"/>
            <a:r>
              <a:rPr lang="en-US" sz="2800" b="1" dirty="0">
                <a:solidFill>
                  <a:schemeClr val="bg1"/>
                </a:solidFill>
                <a:latin typeface="+mj-lt"/>
              </a:rPr>
              <a:t>Handling IDES Referrals with Exam </a:t>
            </a:r>
          </a:p>
          <a:p>
            <a:pPr algn="ctr"/>
            <a:r>
              <a:rPr lang="en-US" sz="2800" b="1" dirty="0">
                <a:solidFill>
                  <a:schemeClr val="bg1"/>
                </a:solidFill>
                <a:latin typeface="+mj-lt"/>
              </a:rPr>
              <a:t>Delays and/or VTA Deferments </a:t>
            </a:r>
          </a:p>
        </p:txBody>
      </p:sp>
    </p:spTree>
    <p:extLst>
      <p:ext uri="{BB962C8B-B14F-4D97-AF65-F5344CB8AC3E}">
        <p14:creationId xmlns:p14="http://schemas.microsoft.com/office/powerpoint/2010/main" val="3218638483"/>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3.xml><?xml version="1.0" encoding="utf-8"?>
<ds:datastoreItem xmlns:ds="http://schemas.openxmlformats.org/officeDocument/2006/customXml" ds:itemID="{C993FA49-FC48-493C-94A2-B5BE0B839CF0}">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12141</TotalTime>
  <Words>2405</Words>
  <Application>Microsoft Office PowerPoint</Application>
  <PresentationFormat>On-screen Show (4:3)</PresentationFormat>
  <Paragraphs>185</Paragraphs>
  <Slides>24</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24</vt:i4>
      </vt:variant>
    </vt:vector>
  </HeadingPairs>
  <TitlesOfParts>
    <vt:vector size="32" baseType="lpstr">
      <vt:lpstr>Arial</vt:lpstr>
      <vt:lpstr>Calibri</vt:lpstr>
      <vt:lpstr>Myriad Pro</vt:lpstr>
      <vt:lpstr>Times New Roman</vt:lpstr>
      <vt:lpstr>Wingdings</vt:lpstr>
      <vt:lpstr>10_Office Theme</vt:lpstr>
      <vt:lpstr>1_Custom Design</vt:lpstr>
      <vt:lpstr>Custom Design</vt:lpstr>
      <vt:lpstr>PowerPoint Presentation</vt:lpstr>
      <vt:lpstr>Agenda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Current IDES Program Timeliness </vt:lpstr>
      <vt:lpstr>PowerPoint Presentation</vt:lpstr>
      <vt:lpstr>Incorrect Establishment of BDD Claims</vt:lpstr>
      <vt:lpstr>Incorrect Establishment of BDD Claims</vt:lpstr>
      <vt:lpstr>BDD Claims Scanning</vt:lpstr>
      <vt:lpstr>Updated BDD Intake Site and MSC Coaches List</vt:lpstr>
      <vt:lpstr>Service Verification for BDD Claims</vt:lpstr>
      <vt:lpstr>Current Program Timeliness</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 2019 IDES and BDD PowerPoint Presentation</dc:title>
  <dc:creator>Department of Veterans Affairs, Veterans Benefits Administration, Compensation Service, STAFF</dc:creator>
  <cp:lastModifiedBy>Kathy Poole</cp:lastModifiedBy>
  <cp:revision>231</cp:revision>
  <cp:lastPrinted>2018-01-09T18:11:21Z</cp:lastPrinted>
  <dcterms:created xsi:type="dcterms:W3CDTF">2017-12-21T16:13:31Z</dcterms:created>
  <dcterms:modified xsi:type="dcterms:W3CDTF">2020-05-14T13:15:55Z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