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sldIdLst>
    <p:sldId id="269" r:id="rId6"/>
    <p:sldId id="260" r:id="rId7"/>
    <p:sldId id="268" r:id="rId8"/>
    <p:sldId id="279" r:id="rId9"/>
    <p:sldId id="284" r:id="rId10"/>
    <p:sldId id="289" r:id="rId11"/>
    <p:sldId id="288" r:id="rId12"/>
    <p:sldId id="280" r:id="rId1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non Jr., Tom" initials="CJT" lastIdx="2" clrIdx="0">
    <p:extLst>
      <p:ext uri="{19B8F6BF-5375-455C-9EA6-DF929625EA0E}">
        <p15:presenceInfo xmlns:p15="http://schemas.microsoft.com/office/powerpoint/2012/main" userId="S::WCANNON@MITRE.ORG::12262c4d-d84c-4977-bc46-890a08a151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C00"/>
    <a:srgbClr val="52657E"/>
    <a:srgbClr val="333F4F"/>
    <a:srgbClr val="CCCFD3"/>
    <a:srgbClr val="222A35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61BB8-10A5-43BB-AF6A-CC59A1481BB4}" type="doc">
      <dgm:prSet loTypeId="urn:microsoft.com/office/officeart/2005/8/layout/pyramid2" loCatId="pyramid" qsTypeId="urn:microsoft.com/office/officeart/2005/8/quickstyle/simple1" qsCatId="simple" csTypeId="urn:microsoft.com/office/officeart/2005/8/colors/accent5_4" csCatId="accent5" phldr="1"/>
      <dgm:spPr/>
    </dgm:pt>
    <dgm:pt modelId="{FD5C8337-36BD-49CD-B68E-894BEA2511F4}">
      <dgm:prSet phldrT="[Text]" custT="1"/>
      <dgm:spPr/>
      <dgm:t>
        <a:bodyPr/>
        <a:lstStyle/>
        <a:p>
          <a:r>
            <a:rPr lang="en-US" sz="2700" dirty="0">
              <a:latin typeface="Segoe UI Light" panose="020B0502040204020203" pitchFamily="34" charset="0"/>
              <a:cs typeface="Segoe UI Light" panose="020B0502040204020203" pitchFamily="34" charset="0"/>
            </a:rPr>
            <a:t>Job Placement</a:t>
          </a:r>
        </a:p>
      </dgm:t>
    </dgm:pt>
    <dgm:pt modelId="{69797878-E329-4BBB-921B-194E29AEA41D}" type="parTrans" cxnId="{2F5A215D-6A9A-4D04-A7AD-F91615E78A55}">
      <dgm:prSet/>
      <dgm:spPr/>
      <dgm:t>
        <a:bodyPr/>
        <a:lstStyle/>
        <a:p>
          <a:endParaRPr lang="en-US" sz="105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43B721E1-4D79-4C26-8E84-7E6EEEDBDC3B}" type="sibTrans" cxnId="{2F5A215D-6A9A-4D04-A7AD-F91615E78A55}">
      <dgm:prSet/>
      <dgm:spPr/>
      <dgm:t>
        <a:bodyPr/>
        <a:lstStyle/>
        <a:p>
          <a:endParaRPr lang="en-US" sz="105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5CB292A9-DD7D-4A56-81F9-6943B1C9EBC9}">
      <dgm:prSet phldrT="[Text]" custT="1"/>
      <dgm:spPr/>
      <dgm:t>
        <a:bodyPr/>
        <a:lstStyle/>
        <a:p>
          <a:r>
            <a:rPr lang="en-US" sz="2700" dirty="0">
              <a:latin typeface="Segoe UI Light" panose="020B0502040204020203" pitchFamily="34" charset="0"/>
              <a:cs typeface="Segoe UI Light" panose="020B0502040204020203" pitchFamily="34" charset="0"/>
            </a:rPr>
            <a:t>Core Functions</a:t>
          </a:r>
        </a:p>
      </dgm:t>
    </dgm:pt>
    <dgm:pt modelId="{1569B417-B96F-41BC-9380-1CECF3C73202}" type="sibTrans" cxnId="{DE097F4F-16D3-4D26-8B60-B537A82528EB}">
      <dgm:prSet/>
      <dgm:spPr/>
      <dgm:t>
        <a:bodyPr/>
        <a:lstStyle/>
        <a:p>
          <a:endParaRPr lang="en-US" sz="105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1FDEBBA2-E9AA-4D2B-8772-87A6CF6883D9}" type="parTrans" cxnId="{DE097F4F-16D3-4D26-8B60-B537A82528EB}">
      <dgm:prSet/>
      <dgm:spPr/>
      <dgm:t>
        <a:bodyPr/>
        <a:lstStyle/>
        <a:p>
          <a:endParaRPr lang="en-US" sz="1050">
            <a:latin typeface="Segoe UI Light" panose="020B0502040204020203" pitchFamily="34" charset="0"/>
            <a:cs typeface="Segoe UI Light" panose="020B0502040204020203" pitchFamily="34" charset="0"/>
          </a:endParaRPr>
        </a:p>
      </dgm:t>
    </dgm:pt>
    <dgm:pt modelId="{F8D4868A-BC23-4C1F-9F7B-E6A61BD6412F}">
      <dgm:prSet custT="1"/>
      <dgm:spPr/>
      <dgm:t>
        <a:bodyPr/>
        <a:lstStyle/>
        <a:p>
          <a:r>
            <a:rPr lang="en-US" sz="2700" dirty="0">
              <a:latin typeface="Segoe UI Light" panose="020B0502040204020203" pitchFamily="34" charset="0"/>
              <a:cs typeface="Segoe UI Light" panose="020B0502040204020203" pitchFamily="34" charset="0"/>
            </a:rPr>
            <a:t>Standardization</a:t>
          </a:r>
        </a:p>
      </dgm:t>
    </dgm:pt>
    <dgm:pt modelId="{96F95D4B-B6CA-4A16-A435-4307A14DF2E5}" type="parTrans" cxnId="{791FE313-86CE-452D-9AB5-F2C3591D0C7D}">
      <dgm:prSet/>
      <dgm:spPr/>
      <dgm:t>
        <a:bodyPr/>
        <a:lstStyle/>
        <a:p>
          <a:endParaRPr lang="en-US"/>
        </a:p>
      </dgm:t>
    </dgm:pt>
    <dgm:pt modelId="{D31F19AA-5B63-480D-8B6D-BE9A51D21228}" type="sibTrans" cxnId="{791FE313-86CE-452D-9AB5-F2C3591D0C7D}">
      <dgm:prSet/>
      <dgm:spPr/>
      <dgm:t>
        <a:bodyPr/>
        <a:lstStyle/>
        <a:p>
          <a:endParaRPr lang="en-US"/>
        </a:p>
      </dgm:t>
    </dgm:pt>
    <dgm:pt modelId="{CFBD2CA0-15A7-4023-8A99-27FC0C12C8FA}" type="pres">
      <dgm:prSet presAssocID="{2F761BB8-10A5-43BB-AF6A-CC59A1481BB4}" presName="compositeShape" presStyleCnt="0">
        <dgm:presLayoutVars>
          <dgm:dir/>
          <dgm:resizeHandles/>
        </dgm:presLayoutVars>
      </dgm:prSet>
      <dgm:spPr/>
    </dgm:pt>
    <dgm:pt modelId="{2DCFA90F-D352-46A4-96D8-5DCD90A705B1}" type="pres">
      <dgm:prSet presAssocID="{2F761BB8-10A5-43BB-AF6A-CC59A1481BB4}" presName="pyramid" presStyleLbl="node1" presStyleIdx="0" presStyleCnt="1"/>
      <dgm:spPr/>
    </dgm:pt>
    <dgm:pt modelId="{D3C454E6-7E1C-4742-8B6E-2BA3ECAF77D2}" type="pres">
      <dgm:prSet presAssocID="{2F761BB8-10A5-43BB-AF6A-CC59A1481BB4}" presName="theList" presStyleCnt="0"/>
      <dgm:spPr/>
    </dgm:pt>
    <dgm:pt modelId="{60B8E48B-E115-4ADE-BF67-5B63703231BC}" type="pres">
      <dgm:prSet presAssocID="{F8D4868A-BC23-4C1F-9F7B-E6A61BD6412F}" presName="aNode" presStyleLbl="fgAcc1" presStyleIdx="0" presStyleCnt="3" custScaleX="107330">
        <dgm:presLayoutVars>
          <dgm:bulletEnabled val="1"/>
        </dgm:presLayoutVars>
      </dgm:prSet>
      <dgm:spPr/>
    </dgm:pt>
    <dgm:pt modelId="{6C4EF020-6126-40ED-AFF9-BB411F9B61F9}" type="pres">
      <dgm:prSet presAssocID="{F8D4868A-BC23-4C1F-9F7B-E6A61BD6412F}" presName="aSpace" presStyleCnt="0"/>
      <dgm:spPr/>
    </dgm:pt>
    <dgm:pt modelId="{FF65ABC7-B516-4014-87BC-6E57AFE9844A}" type="pres">
      <dgm:prSet presAssocID="{5CB292A9-DD7D-4A56-81F9-6943B1C9EBC9}" presName="aNode" presStyleLbl="fgAcc1" presStyleIdx="1" presStyleCnt="3" custScaleX="108259">
        <dgm:presLayoutVars>
          <dgm:bulletEnabled val="1"/>
        </dgm:presLayoutVars>
      </dgm:prSet>
      <dgm:spPr/>
    </dgm:pt>
    <dgm:pt modelId="{63DB9051-CD28-4632-A240-1690DD544F87}" type="pres">
      <dgm:prSet presAssocID="{5CB292A9-DD7D-4A56-81F9-6943B1C9EBC9}" presName="aSpace" presStyleCnt="0"/>
      <dgm:spPr/>
    </dgm:pt>
    <dgm:pt modelId="{CAF2B3CC-6F73-4476-84C9-729F33E3200E}" type="pres">
      <dgm:prSet presAssocID="{FD5C8337-36BD-49CD-B68E-894BEA2511F4}" presName="aNode" presStyleLbl="fgAcc1" presStyleIdx="2" presStyleCnt="3" custScaleX="108461">
        <dgm:presLayoutVars>
          <dgm:bulletEnabled val="1"/>
        </dgm:presLayoutVars>
      </dgm:prSet>
      <dgm:spPr/>
    </dgm:pt>
    <dgm:pt modelId="{8293F7E1-1ED1-4494-B848-879CDEA13178}" type="pres">
      <dgm:prSet presAssocID="{FD5C8337-36BD-49CD-B68E-894BEA2511F4}" presName="aSpace" presStyleCnt="0"/>
      <dgm:spPr/>
    </dgm:pt>
  </dgm:ptLst>
  <dgm:cxnLst>
    <dgm:cxn modelId="{791FE313-86CE-452D-9AB5-F2C3591D0C7D}" srcId="{2F761BB8-10A5-43BB-AF6A-CC59A1481BB4}" destId="{F8D4868A-BC23-4C1F-9F7B-E6A61BD6412F}" srcOrd="0" destOrd="0" parTransId="{96F95D4B-B6CA-4A16-A435-4307A14DF2E5}" sibTransId="{D31F19AA-5B63-480D-8B6D-BE9A51D21228}"/>
    <dgm:cxn modelId="{2F5A215D-6A9A-4D04-A7AD-F91615E78A55}" srcId="{2F761BB8-10A5-43BB-AF6A-CC59A1481BB4}" destId="{FD5C8337-36BD-49CD-B68E-894BEA2511F4}" srcOrd="2" destOrd="0" parTransId="{69797878-E329-4BBB-921B-194E29AEA41D}" sibTransId="{43B721E1-4D79-4C26-8E84-7E6EEEDBDC3B}"/>
    <dgm:cxn modelId="{47A2C15F-5FF3-486D-88B9-B4A060B64682}" type="presOf" srcId="{F8D4868A-BC23-4C1F-9F7B-E6A61BD6412F}" destId="{60B8E48B-E115-4ADE-BF67-5B63703231BC}" srcOrd="0" destOrd="0" presId="urn:microsoft.com/office/officeart/2005/8/layout/pyramid2"/>
    <dgm:cxn modelId="{DE097F4F-16D3-4D26-8B60-B537A82528EB}" srcId="{2F761BB8-10A5-43BB-AF6A-CC59A1481BB4}" destId="{5CB292A9-DD7D-4A56-81F9-6943B1C9EBC9}" srcOrd="1" destOrd="0" parTransId="{1FDEBBA2-E9AA-4D2B-8772-87A6CF6883D9}" sibTransId="{1569B417-B96F-41BC-9380-1CECF3C73202}"/>
    <dgm:cxn modelId="{5D7A7E9E-A3B5-435B-92DF-0E24BC76AB71}" type="presOf" srcId="{FD5C8337-36BD-49CD-B68E-894BEA2511F4}" destId="{CAF2B3CC-6F73-4476-84C9-729F33E3200E}" srcOrd="0" destOrd="0" presId="urn:microsoft.com/office/officeart/2005/8/layout/pyramid2"/>
    <dgm:cxn modelId="{DD19DD9F-3D8A-44AC-ABC1-23A47ED84120}" type="presOf" srcId="{2F761BB8-10A5-43BB-AF6A-CC59A1481BB4}" destId="{CFBD2CA0-15A7-4023-8A99-27FC0C12C8FA}" srcOrd="0" destOrd="0" presId="urn:microsoft.com/office/officeart/2005/8/layout/pyramid2"/>
    <dgm:cxn modelId="{799C73D7-D8CB-4917-BB02-682A3533FEAA}" type="presOf" srcId="{5CB292A9-DD7D-4A56-81F9-6943B1C9EBC9}" destId="{FF65ABC7-B516-4014-87BC-6E57AFE9844A}" srcOrd="0" destOrd="0" presId="urn:microsoft.com/office/officeart/2005/8/layout/pyramid2"/>
    <dgm:cxn modelId="{4E688E65-13A2-4F38-8E00-44615BC9BD6E}" type="presParOf" srcId="{CFBD2CA0-15A7-4023-8A99-27FC0C12C8FA}" destId="{2DCFA90F-D352-46A4-96D8-5DCD90A705B1}" srcOrd="0" destOrd="0" presId="urn:microsoft.com/office/officeart/2005/8/layout/pyramid2"/>
    <dgm:cxn modelId="{1F776787-C969-42D5-AB0F-C2642AB9E758}" type="presParOf" srcId="{CFBD2CA0-15A7-4023-8A99-27FC0C12C8FA}" destId="{D3C454E6-7E1C-4742-8B6E-2BA3ECAF77D2}" srcOrd="1" destOrd="0" presId="urn:microsoft.com/office/officeart/2005/8/layout/pyramid2"/>
    <dgm:cxn modelId="{628227F2-1C8E-4502-A6D0-7F302C6D1444}" type="presParOf" srcId="{D3C454E6-7E1C-4742-8B6E-2BA3ECAF77D2}" destId="{60B8E48B-E115-4ADE-BF67-5B63703231BC}" srcOrd="0" destOrd="0" presId="urn:microsoft.com/office/officeart/2005/8/layout/pyramid2"/>
    <dgm:cxn modelId="{97FC9A80-0E5E-4195-91A9-2CD5EBCD9DC0}" type="presParOf" srcId="{D3C454E6-7E1C-4742-8B6E-2BA3ECAF77D2}" destId="{6C4EF020-6126-40ED-AFF9-BB411F9B61F9}" srcOrd="1" destOrd="0" presId="urn:microsoft.com/office/officeart/2005/8/layout/pyramid2"/>
    <dgm:cxn modelId="{CF125827-DA69-4C9A-9581-A7BC01D696A0}" type="presParOf" srcId="{D3C454E6-7E1C-4742-8B6E-2BA3ECAF77D2}" destId="{FF65ABC7-B516-4014-87BC-6E57AFE9844A}" srcOrd="2" destOrd="0" presId="urn:microsoft.com/office/officeart/2005/8/layout/pyramid2"/>
    <dgm:cxn modelId="{4CF9BAC9-A8A3-4223-AF30-1FC1BF2B5DAB}" type="presParOf" srcId="{D3C454E6-7E1C-4742-8B6E-2BA3ECAF77D2}" destId="{63DB9051-CD28-4632-A240-1690DD544F87}" srcOrd="3" destOrd="0" presId="urn:microsoft.com/office/officeart/2005/8/layout/pyramid2"/>
    <dgm:cxn modelId="{573CBEE8-A80D-409A-8C1D-924268225594}" type="presParOf" srcId="{D3C454E6-7E1C-4742-8B6E-2BA3ECAF77D2}" destId="{CAF2B3CC-6F73-4476-84C9-729F33E3200E}" srcOrd="4" destOrd="0" presId="urn:microsoft.com/office/officeart/2005/8/layout/pyramid2"/>
    <dgm:cxn modelId="{29585858-AA2B-42AF-8ADD-1D709D92388D}" type="presParOf" srcId="{D3C454E6-7E1C-4742-8B6E-2BA3ECAF77D2}" destId="{8293F7E1-1ED1-4494-B848-879CDEA1317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FA90F-D352-46A4-96D8-5DCD90A705B1}">
      <dsp:nvSpPr>
        <dsp:cNvPr id="0" name=""/>
        <dsp:cNvSpPr/>
      </dsp:nvSpPr>
      <dsp:spPr>
        <a:xfrm>
          <a:off x="225382" y="0"/>
          <a:ext cx="4324237" cy="4324237"/>
        </a:xfrm>
        <a:prstGeom prst="triangl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B8E48B-E115-4ADE-BF67-5B63703231BC}">
      <dsp:nvSpPr>
        <dsp:cNvPr id="0" name=""/>
        <dsp:cNvSpPr/>
      </dsp:nvSpPr>
      <dsp:spPr>
        <a:xfrm>
          <a:off x="2284487" y="434746"/>
          <a:ext cx="3016782" cy="10236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Segoe UI Light" panose="020B0502040204020203" pitchFamily="34" charset="0"/>
              <a:cs typeface="Segoe UI Light" panose="020B0502040204020203" pitchFamily="34" charset="0"/>
            </a:rPr>
            <a:t>Standardization</a:t>
          </a:r>
        </a:p>
      </dsp:txBody>
      <dsp:txXfrm>
        <a:off x="2334456" y="484715"/>
        <a:ext cx="2916844" cy="923689"/>
      </dsp:txXfrm>
    </dsp:sp>
    <dsp:sp modelId="{FF65ABC7-B516-4014-87BC-6E57AFE9844A}">
      <dsp:nvSpPr>
        <dsp:cNvPr id="0" name=""/>
        <dsp:cNvSpPr/>
      </dsp:nvSpPr>
      <dsp:spPr>
        <a:xfrm>
          <a:off x="2271431" y="1586327"/>
          <a:ext cx="3042894" cy="10236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Segoe UI Light" panose="020B0502040204020203" pitchFamily="34" charset="0"/>
              <a:cs typeface="Segoe UI Light" panose="020B0502040204020203" pitchFamily="34" charset="0"/>
            </a:rPr>
            <a:t>Core Functions</a:t>
          </a:r>
        </a:p>
      </dsp:txBody>
      <dsp:txXfrm>
        <a:off x="2321400" y="1636296"/>
        <a:ext cx="2942956" cy="923689"/>
      </dsp:txXfrm>
    </dsp:sp>
    <dsp:sp modelId="{CAF2B3CC-6F73-4476-84C9-729F33E3200E}">
      <dsp:nvSpPr>
        <dsp:cNvPr id="0" name=""/>
        <dsp:cNvSpPr/>
      </dsp:nvSpPr>
      <dsp:spPr>
        <a:xfrm>
          <a:off x="2268592" y="2737909"/>
          <a:ext cx="3048571" cy="102362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50000"/>
              <a:hueOff val="222839"/>
              <a:satOff val="5970"/>
              <a:lumOff val="263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Segoe UI Light" panose="020B0502040204020203" pitchFamily="34" charset="0"/>
              <a:cs typeface="Segoe UI Light" panose="020B0502040204020203" pitchFamily="34" charset="0"/>
            </a:rPr>
            <a:t>Job Placement</a:t>
          </a:r>
        </a:p>
      </dsp:txBody>
      <dsp:txXfrm>
        <a:off x="2318561" y="2787878"/>
        <a:ext cx="2948633" cy="923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6E28615-6678-41C3-ACC9-2E37A7062F9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FD472D6-1D45-4AE8-8D91-ED3E47657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8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1DBB-DA7C-45BC-9337-448ACE662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5B01E-BD4B-4EC7-93BE-0BCD9A06F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49053-70F6-4210-93CB-EB17F6C6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15D1-574A-4F87-B6E5-0DF2184D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F7C05-68BF-4ABE-964C-7095E5757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6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47611-1D44-4CB4-A5B8-C01378AE8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E8E71-A2EA-40DA-94B5-A796692CF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2ACAE-F62B-4E43-A3D9-59EA23C3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5CAF7-4585-4E2A-B80D-B3DA01EDE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2C2BD-4ED5-4C17-A936-B146854E9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9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1B3FB-BD0E-49CE-959F-EE1489C95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AE8E77-4DD8-41E1-9002-10E2BE7E8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4356B-A887-4859-BDBC-F4013841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C5B10-8923-4260-BD92-1D28DF48F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D6ADC-AC00-4E97-BE04-294518E3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519D7-3605-44C9-BAC9-09CE9B69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C54B-6684-4FA7-834D-006D6F49D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3CB23-39EA-494F-AC79-A10A3678A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85611-24E5-4174-AD5E-6CCC34CF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0DF01-E88D-4D7F-B890-9024F7FF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7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94FB-6F9B-4555-BBEE-8E57005B9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04507-93E3-41A4-B7C5-3FC31E6F2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79A7-992C-4C65-9330-19C7F7C92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71D8E-43ED-463A-8EBA-32393B73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BED29-C579-4EF8-B968-219438131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9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44F4-4D06-4117-8B10-CF25749C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386CE-6D9F-4FC2-94C2-704883A70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A35EC-F844-4016-B2B8-C4B2FB35A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A092C-DA31-490F-8BB2-904AD43E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6ECD0-70CC-4692-A288-4E75E303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355F0-78D0-48F7-9853-308D4561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7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9B303-E04A-4D5A-BAA7-0C65846FA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B530E-717B-4BF8-8953-3EE5B84E6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0CBA0-B82B-465D-8713-CA82D5186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CFBB60-D29A-4008-931D-F5AE56C52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ED18-317C-40CD-A63D-7E311E2DC0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AF800-BE91-4A1C-AD2B-EED456185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21266-D84E-4B13-B931-7E2614AF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5623D-5882-4C5D-8E77-4FF32C6A9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9EB2B-459C-485F-8FEB-FE2BC5D96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FC357-5E53-46EC-A07A-231F999A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7E7EF-1297-4DDA-A417-909A0CC08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038952-0BF4-4722-9B30-32E695FB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3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12D6-E9B0-411D-9C9C-5526FB93F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DC7DA4-2124-4FA8-9D5C-97A4AC7F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165B8-5113-4EF1-9329-1FAD5007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4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4DA15-B122-47BA-A748-DED8C357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948F-F614-4AFA-9EC8-399FF6FF0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D4D0E-50DD-4385-A187-884315AAE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6D9F4-E87D-4B99-AC49-74399A99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AB534-7A6E-4A89-9BBC-BED7BC12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AA4FD-CBD7-410B-88A8-58A22FD2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0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2D7BD-6D4A-43D7-8E06-AEA64DEB3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E2531-2BFA-4D07-AEA7-5E35A16AC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68A9EE-6D7C-4B8C-AF9F-22F274712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76077-3D40-447C-9338-5CB746DA2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15854-2E50-41A2-B6A4-99ABA3319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C2590-8215-4772-AACC-D941757E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6C9E64-300D-46C2-AF8A-698052AA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87AF6-2C29-46BD-9D88-71BD1EC5D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ECAF1-48BB-4C65-8A23-5E8C39CFF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7BA8B-9C8C-45FB-B4BC-1FA7A79D427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3F8AC-B250-45DD-B030-0F06BF5D4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0FA39-4ECF-4CE2-ADB2-D7FBE9A89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AF6FA-0EB1-4CAC-9A5E-53B08BF7A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9" Type="http://schemas.openxmlformats.org/officeDocument/2006/relationships/image" Target="../media/image41.pn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42" Type="http://schemas.openxmlformats.org/officeDocument/2006/relationships/image" Target="../media/image44.png"/><Relationship Id="rId47" Type="http://schemas.openxmlformats.org/officeDocument/2006/relationships/image" Target="../media/image49.png"/><Relationship Id="rId50" Type="http://schemas.openxmlformats.org/officeDocument/2006/relationships/image" Target="../media/image52.png"/><Relationship Id="rId55" Type="http://schemas.openxmlformats.org/officeDocument/2006/relationships/image" Target="../media/image57.png"/><Relationship Id="rId63" Type="http://schemas.openxmlformats.org/officeDocument/2006/relationships/image" Target="../media/image65.png"/><Relationship Id="rId68" Type="http://schemas.openxmlformats.org/officeDocument/2006/relationships/image" Target="../media/image70.png"/><Relationship Id="rId76" Type="http://schemas.openxmlformats.org/officeDocument/2006/relationships/image" Target="../media/image78.png"/><Relationship Id="rId7" Type="http://schemas.openxmlformats.org/officeDocument/2006/relationships/image" Target="../media/image9.png"/><Relationship Id="rId71" Type="http://schemas.openxmlformats.org/officeDocument/2006/relationships/image" Target="../media/image73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9" Type="http://schemas.openxmlformats.org/officeDocument/2006/relationships/image" Target="../media/image31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2.png"/><Relationship Id="rId45" Type="http://schemas.openxmlformats.org/officeDocument/2006/relationships/image" Target="../media/image47.png"/><Relationship Id="rId53" Type="http://schemas.openxmlformats.org/officeDocument/2006/relationships/image" Target="../media/image55.png"/><Relationship Id="rId58" Type="http://schemas.openxmlformats.org/officeDocument/2006/relationships/image" Target="../media/image60.png"/><Relationship Id="rId66" Type="http://schemas.openxmlformats.org/officeDocument/2006/relationships/image" Target="../media/image68.png"/><Relationship Id="rId74" Type="http://schemas.openxmlformats.org/officeDocument/2006/relationships/image" Target="../media/image7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49" Type="http://schemas.openxmlformats.org/officeDocument/2006/relationships/image" Target="../media/image51.png"/><Relationship Id="rId57" Type="http://schemas.openxmlformats.org/officeDocument/2006/relationships/image" Target="../media/image59.png"/><Relationship Id="rId61" Type="http://schemas.openxmlformats.org/officeDocument/2006/relationships/image" Target="../media/image63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31" Type="http://schemas.openxmlformats.org/officeDocument/2006/relationships/image" Target="../media/image33.png"/><Relationship Id="rId44" Type="http://schemas.openxmlformats.org/officeDocument/2006/relationships/image" Target="../media/image46.png"/><Relationship Id="rId52" Type="http://schemas.openxmlformats.org/officeDocument/2006/relationships/image" Target="../media/image54.png"/><Relationship Id="rId60" Type="http://schemas.openxmlformats.org/officeDocument/2006/relationships/image" Target="../media/image62.png"/><Relationship Id="rId65" Type="http://schemas.openxmlformats.org/officeDocument/2006/relationships/image" Target="../media/image67.png"/><Relationship Id="rId73" Type="http://schemas.openxmlformats.org/officeDocument/2006/relationships/image" Target="../media/image75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43" Type="http://schemas.openxmlformats.org/officeDocument/2006/relationships/image" Target="../media/image45.png"/><Relationship Id="rId48" Type="http://schemas.openxmlformats.org/officeDocument/2006/relationships/image" Target="../media/image50.png"/><Relationship Id="rId56" Type="http://schemas.openxmlformats.org/officeDocument/2006/relationships/image" Target="../media/image58.png"/><Relationship Id="rId64" Type="http://schemas.openxmlformats.org/officeDocument/2006/relationships/image" Target="../media/image66.png"/><Relationship Id="rId69" Type="http://schemas.openxmlformats.org/officeDocument/2006/relationships/image" Target="../media/image71.png"/><Relationship Id="rId8" Type="http://schemas.openxmlformats.org/officeDocument/2006/relationships/image" Target="../media/image10.png"/><Relationship Id="rId51" Type="http://schemas.openxmlformats.org/officeDocument/2006/relationships/image" Target="../media/image53.png"/><Relationship Id="rId72" Type="http://schemas.openxmlformats.org/officeDocument/2006/relationships/image" Target="../media/image74.png"/><Relationship Id="rId3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33" Type="http://schemas.openxmlformats.org/officeDocument/2006/relationships/image" Target="../media/image35.png"/><Relationship Id="rId38" Type="http://schemas.openxmlformats.org/officeDocument/2006/relationships/image" Target="../media/image40.png"/><Relationship Id="rId46" Type="http://schemas.openxmlformats.org/officeDocument/2006/relationships/image" Target="../media/image48.png"/><Relationship Id="rId59" Type="http://schemas.openxmlformats.org/officeDocument/2006/relationships/image" Target="../media/image61.png"/><Relationship Id="rId67" Type="http://schemas.openxmlformats.org/officeDocument/2006/relationships/image" Target="../media/image69.png"/><Relationship Id="rId20" Type="http://schemas.openxmlformats.org/officeDocument/2006/relationships/image" Target="../media/image22.png"/><Relationship Id="rId41" Type="http://schemas.openxmlformats.org/officeDocument/2006/relationships/image" Target="../media/image43.png"/><Relationship Id="rId54" Type="http://schemas.openxmlformats.org/officeDocument/2006/relationships/image" Target="../media/image56.png"/><Relationship Id="rId62" Type="http://schemas.openxmlformats.org/officeDocument/2006/relationships/image" Target="../media/image64.png"/><Relationship Id="rId70" Type="http://schemas.openxmlformats.org/officeDocument/2006/relationships/image" Target="../media/image72.png"/><Relationship Id="rId75" Type="http://schemas.openxmlformats.org/officeDocument/2006/relationships/image" Target="../media/image7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283DE37-096B-4784-AE99-13E5248FAF99}"/>
              </a:ext>
            </a:extLst>
          </p:cNvPr>
          <p:cNvSpPr/>
          <p:nvPr/>
        </p:nvSpPr>
        <p:spPr>
          <a:xfrm>
            <a:off x="0" y="-44826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4412982" y="2672248"/>
            <a:ext cx="7389158" cy="1919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VR&amp;E Employment Services Modernization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C0B41B-FE80-4B80-A9E3-FDF816EE41F0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 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302126-E632-4F51-8FD4-DA82A9925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90" y="2940965"/>
            <a:ext cx="3981008" cy="142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0" y="747"/>
            <a:ext cx="5542547" cy="68572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PROBLEM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Lack of standardization around how Employment Coordinators (EC) are being utilized in the Field regarding core functions of job readiness, marketing and job placement of Veterans.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B76A6F5-0A5C-4739-81D5-1AB8BA409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4954523"/>
              </p:ext>
            </p:extLst>
          </p:nvPr>
        </p:nvGraphicFramePr>
        <p:xfrm>
          <a:off x="6187439" y="1075064"/>
          <a:ext cx="5542547" cy="43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rapezoid 16">
            <a:extLst>
              <a:ext uri="{FF2B5EF4-FFF2-40B4-BE49-F238E27FC236}">
                <a16:creationId xmlns:a16="http://schemas.microsoft.com/office/drawing/2014/main" id="{939B109F-399D-4417-B6B5-26B1BF307147}"/>
              </a:ext>
            </a:extLst>
          </p:cNvPr>
          <p:cNvSpPr/>
          <p:nvPr/>
        </p:nvSpPr>
        <p:spPr>
          <a:xfrm rot="11119896">
            <a:off x="5605711" y="2281343"/>
            <a:ext cx="1758540" cy="1441412"/>
          </a:xfrm>
          <a:prstGeom prst="trapezoid">
            <a:avLst>
              <a:gd name="adj" fmla="val 61001"/>
            </a:avLst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shade val="50000"/>
              <a:hueOff val="-396136"/>
              <a:satOff val="0"/>
              <a:lumOff val="32202"/>
              <a:alphaOff val="0"/>
            </a:schemeClr>
          </a:fillRef>
          <a:effectRef idx="0">
            <a:schemeClr val="accent4">
              <a:shade val="50000"/>
              <a:hueOff val="-396136"/>
              <a:satOff val="0"/>
              <a:lumOff val="32202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5132B1-6E8D-41BC-A243-352721EDF734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 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717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0" y="747"/>
            <a:ext cx="5542547" cy="68572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PROPOSAL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Recommend a new vision and focused approach for VR&amp;E Employment Services.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Move to a structured approach for job development and marketing the VR&amp;E program to national and local business partners.  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BD4D06-8CA2-42E8-8737-3E2E697F1F8D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C86322-ACDF-492C-88F5-7A8E55EA6120}"/>
              </a:ext>
            </a:extLst>
          </p:cNvPr>
          <p:cNvSpPr/>
          <p:nvPr/>
        </p:nvSpPr>
        <p:spPr>
          <a:xfrm>
            <a:off x="5761906" y="2882841"/>
            <a:ext cx="60241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1" indent="-457200" algn="just">
              <a:buFont typeface="Wingdings" panose="05000000000000000000" pitchFamily="2" charset="2"/>
              <a:buChar char="q"/>
            </a:pPr>
            <a:r>
              <a:rPr lang="en-US" sz="2000" dirty="0">
                <a:cs typeface="Calibri"/>
              </a:rPr>
              <a:t>Use National Account Managers in Central Office who will work with Districts and Regional Offices</a:t>
            </a:r>
          </a:p>
          <a:p>
            <a:pPr marL="857250" lvl="1" indent="-457200" algn="just">
              <a:buFont typeface="Wingdings" panose="05000000000000000000" pitchFamily="2" charset="2"/>
              <a:buChar char="q"/>
            </a:pPr>
            <a:r>
              <a:rPr lang="en-US" sz="2000" dirty="0">
                <a:cs typeface="Calibri"/>
              </a:rPr>
              <a:t>Create both national and local labor market profiles</a:t>
            </a:r>
          </a:p>
          <a:p>
            <a:pPr marL="857250" lvl="1" indent="-457200" algn="just">
              <a:buFont typeface="Wingdings" panose="05000000000000000000" pitchFamily="2" charset="2"/>
              <a:buChar char="q"/>
            </a:pPr>
            <a:r>
              <a:rPr lang="en-US" sz="2000" dirty="0">
                <a:cs typeface="Calibri"/>
              </a:rPr>
              <a:t>Match Veterans with available jobs </a:t>
            </a:r>
          </a:p>
          <a:p>
            <a:pPr marL="857250" lvl="1" indent="-457200" algn="just">
              <a:buFont typeface="Wingdings" panose="05000000000000000000" pitchFamily="2" charset="2"/>
              <a:buChar char="q"/>
            </a:pPr>
            <a:r>
              <a:rPr lang="en-US" sz="2000" dirty="0">
                <a:cs typeface="Calibri"/>
              </a:rPr>
              <a:t>Increase the number of employment outcomes for Veterans and decrease the average time for our Veterans to obtain employment</a:t>
            </a:r>
          </a:p>
          <a:p>
            <a:pPr marL="857250" lvl="1" indent="-457200" algn="just">
              <a:buFont typeface="Wingdings" panose="05000000000000000000" pitchFamily="2" charset="2"/>
              <a:buChar char="q"/>
            </a:pPr>
            <a:r>
              <a:rPr lang="en-US" sz="2000" dirty="0">
                <a:cs typeface="Calibri"/>
              </a:rPr>
              <a:t>Rename EC to Business Liaisons</a:t>
            </a:r>
          </a:p>
        </p:txBody>
      </p:sp>
    </p:spTree>
    <p:extLst>
      <p:ext uri="{BB962C8B-B14F-4D97-AF65-F5344CB8AC3E}">
        <p14:creationId xmlns:p14="http://schemas.microsoft.com/office/powerpoint/2010/main" val="1756139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0" y="747"/>
            <a:ext cx="5542547" cy="68572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APPROACH</a:t>
            </a: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2019, VR&amp;E conducted an analysis of the value that Employment Coordinators (EC) added to the overall performance of program outcomes.  VR&amp;E found that employment services require a  structured environment for ECs to include a standard position description, performance standards aligned to expectations of the role, and resources necessary to carry out their responsibilities.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BD4D06-8CA2-42E8-8737-3E2E697F1F8D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4098" name="Picture 2" descr="Image result for analysis">
            <a:extLst>
              <a:ext uri="{FF2B5EF4-FFF2-40B4-BE49-F238E27FC236}">
                <a16:creationId xmlns:a16="http://schemas.microsoft.com/office/drawing/2014/main" id="{B92A93A1-27A9-40F3-94AC-54DBC411D9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573" y="2092619"/>
            <a:ext cx="4195754" cy="325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58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2254102" y="747"/>
            <a:ext cx="9937898" cy="11050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endParaRPr 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Proposed Business Model</a:t>
            </a:r>
            <a:endParaRPr lang="en-US" sz="32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85E076-79C8-4134-9FB3-43AF9ECD005A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 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207" name="object 2">
            <a:extLst>
              <a:ext uri="{FF2B5EF4-FFF2-40B4-BE49-F238E27FC236}">
                <a16:creationId xmlns:a16="http://schemas.microsoft.com/office/drawing/2014/main" id="{5EF2F920-09C1-4AE0-8F8D-F020FEFB6BC5}"/>
              </a:ext>
            </a:extLst>
          </p:cNvPr>
          <p:cNvSpPr/>
          <p:nvPr/>
        </p:nvSpPr>
        <p:spPr>
          <a:xfrm>
            <a:off x="4170605" y="2375013"/>
            <a:ext cx="887730" cy="462915"/>
          </a:xfrm>
          <a:custGeom>
            <a:avLst/>
            <a:gdLst/>
            <a:ahLst/>
            <a:cxnLst/>
            <a:rect l="l" t="t" r="r" b="b"/>
            <a:pathLst>
              <a:path w="887729" h="462914">
                <a:moveTo>
                  <a:pt x="528535" y="0"/>
                </a:moveTo>
                <a:lnTo>
                  <a:pt x="370460" y="88359"/>
                </a:lnTo>
                <a:lnTo>
                  <a:pt x="310447" y="90801"/>
                </a:lnTo>
                <a:lnTo>
                  <a:pt x="253489" y="97873"/>
                </a:lnTo>
                <a:lnTo>
                  <a:pt x="200353" y="109195"/>
                </a:lnTo>
                <a:lnTo>
                  <a:pt x="151809" y="124390"/>
                </a:lnTo>
                <a:lnTo>
                  <a:pt x="108625" y="143077"/>
                </a:lnTo>
                <a:lnTo>
                  <a:pt x="71569" y="164876"/>
                </a:lnTo>
                <a:lnTo>
                  <a:pt x="41410" y="189410"/>
                </a:lnTo>
                <a:lnTo>
                  <a:pt x="4857" y="245159"/>
                </a:lnTo>
                <a:lnTo>
                  <a:pt x="0" y="275616"/>
                </a:lnTo>
                <a:lnTo>
                  <a:pt x="4857" y="305876"/>
                </a:lnTo>
                <a:lnTo>
                  <a:pt x="41410" y="361465"/>
                </a:lnTo>
                <a:lnTo>
                  <a:pt x="71569" y="386005"/>
                </a:lnTo>
                <a:lnTo>
                  <a:pt x="108625" y="407851"/>
                </a:lnTo>
                <a:lnTo>
                  <a:pt x="151809" y="426608"/>
                </a:lnTo>
                <a:lnTo>
                  <a:pt x="200353" y="441883"/>
                </a:lnTo>
                <a:lnTo>
                  <a:pt x="253489" y="453282"/>
                </a:lnTo>
                <a:lnTo>
                  <a:pt x="310447" y="460409"/>
                </a:lnTo>
                <a:lnTo>
                  <a:pt x="370460" y="462873"/>
                </a:lnTo>
                <a:lnTo>
                  <a:pt x="393412" y="462442"/>
                </a:lnTo>
                <a:lnTo>
                  <a:pt x="416059" y="461252"/>
                </a:lnTo>
                <a:lnTo>
                  <a:pt x="438402" y="459453"/>
                </a:lnTo>
                <a:lnTo>
                  <a:pt x="460441" y="457199"/>
                </a:lnTo>
                <a:lnTo>
                  <a:pt x="466736" y="457199"/>
                </a:lnTo>
                <a:lnTo>
                  <a:pt x="740111" y="302367"/>
                </a:lnTo>
                <a:lnTo>
                  <a:pt x="887647" y="208333"/>
                </a:lnTo>
                <a:lnTo>
                  <a:pt x="887647" y="197795"/>
                </a:lnTo>
                <a:lnTo>
                  <a:pt x="528535" y="0"/>
                </a:lnTo>
                <a:close/>
              </a:path>
              <a:path w="887729" h="462914">
                <a:moveTo>
                  <a:pt x="466736" y="457199"/>
                </a:moveTo>
                <a:lnTo>
                  <a:pt x="460441" y="457199"/>
                </a:lnTo>
                <a:lnTo>
                  <a:pt x="465305" y="458009"/>
                </a:lnTo>
                <a:lnTo>
                  <a:pt x="466736" y="457199"/>
                </a:lnTo>
                <a:close/>
              </a:path>
            </a:pathLst>
          </a:custGeom>
          <a:solidFill>
            <a:srgbClr val="463D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3">
            <a:extLst>
              <a:ext uri="{FF2B5EF4-FFF2-40B4-BE49-F238E27FC236}">
                <a16:creationId xmlns:a16="http://schemas.microsoft.com/office/drawing/2014/main" id="{5A7A99D8-54BF-4CED-8302-F18814052470}"/>
              </a:ext>
            </a:extLst>
          </p:cNvPr>
          <p:cNvSpPr/>
          <p:nvPr/>
        </p:nvSpPr>
        <p:spPr>
          <a:xfrm>
            <a:off x="4170605" y="1980233"/>
            <a:ext cx="887647" cy="841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4">
            <a:extLst>
              <a:ext uri="{FF2B5EF4-FFF2-40B4-BE49-F238E27FC236}">
                <a16:creationId xmlns:a16="http://schemas.microsoft.com/office/drawing/2014/main" id="{E8F52A00-AE0C-45D9-A4A8-1617A943F7E8}"/>
              </a:ext>
            </a:extLst>
          </p:cNvPr>
          <p:cNvSpPr/>
          <p:nvPr/>
        </p:nvSpPr>
        <p:spPr>
          <a:xfrm>
            <a:off x="4699140" y="2438243"/>
            <a:ext cx="52705" cy="177165"/>
          </a:xfrm>
          <a:custGeom>
            <a:avLst/>
            <a:gdLst/>
            <a:ahLst/>
            <a:cxnLst/>
            <a:rect l="l" t="t" r="r" b="b"/>
            <a:pathLst>
              <a:path w="52704" h="177164">
                <a:moveTo>
                  <a:pt x="0" y="0"/>
                </a:moveTo>
                <a:lnTo>
                  <a:pt x="0" y="145103"/>
                </a:lnTo>
                <a:lnTo>
                  <a:pt x="52691" y="176718"/>
                </a:lnTo>
                <a:lnTo>
                  <a:pt x="52691" y="30804"/>
                </a:lnTo>
                <a:lnTo>
                  <a:pt x="0" y="0"/>
                </a:lnTo>
                <a:close/>
              </a:path>
            </a:pathLst>
          </a:custGeom>
          <a:solidFill>
            <a:srgbClr val="CD66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5">
            <a:extLst>
              <a:ext uri="{FF2B5EF4-FFF2-40B4-BE49-F238E27FC236}">
                <a16:creationId xmlns:a16="http://schemas.microsoft.com/office/drawing/2014/main" id="{ED949FA9-ACC5-4C22-8C62-68D16EEDADAC}"/>
              </a:ext>
            </a:extLst>
          </p:cNvPr>
          <p:cNvSpPr/>
          <p:nvPr/>
        </p:nvSpPr>
        <p:spPr>
          <a:xfrm>
            <a:off x="4409533" y="2067573"/>
            <a:ext cx="154440" cy="1122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6">
            <a:extLst>
              <a:ext uri="{FF2B5EF4-FFF2-40B4-BE49-F238E27FC236}">
                <a16:creationId xmlns:a16="http://schemas.microsoft.com/office/drawing/2014/main" id="{0FD854B0-8606-46F1-ABD9-647FC03B9F3C}"/>
              </a:ext>
            </a:extLst>
          </p:cNvPr>
          <p:cNvSpPr/>
          <p:nvPr/>
        </p:nvSpPr>
        <p:spPr>
          <a:xfrm>
            <a:off x="4699140" y="2333671"/>
            <a:ext cx="201295" cy="135890"/>
          </a:xfrm>
          <a:custGeom>
            <a:avLst/>
            <a:gdLst/>
            <a:ahLst/>
            <a:cxnLst/>
            <a:rect l="l" t="t" r="r" b="b"/>
            <a:pathLst>
              <a:path w="201295" h="135889">
                <a:moveTo>
                  <a:pt x="94844" y="0"/>
                </a:moveTo>
                <a:lnTo>
                  <a:pt x="94844" y="51880"/>
                </a:lnTo>
                <a:lnTo>
                  <a:pt x="0" y="114299"/>
                </a:lnTo>
                <a:lnTo>
                  <a:pt x="52691" y="135376"/>
                </a:lnTo>
                <a:lnTo>
                  <a:pt x="201037" y="51880"/>
                </a:lnTo>
                <a:lnTo>
                  <a:pt x="94844" y="0"/>
                </a:lnTo>
                <a:close/>
              </a:path>
            </a:pathLst>
          </a:custGeom>
          <a:solidFill>
            <a:srgbClr val="A694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7">
            <a:extLst>
              <a:ext uri="{FF2B5EF4-FFF2-40B4-BE49-F238E27FC236}">
                <a16:creationId xmlns:a16="http://schemas.microsoft.com/office/drawing/2014/main" id="{ECB49E4E-B7E7-4DBF-BB7B-257E4397DE85}"/>
              </a:ext>
            </a:extLst>
          </p:cNvPr>
          <p:cNvSpPr/>
          <p:nvPr/>
        </p:nvSpPr>
        <p:spPr>
          <a:xfrm>
            <a:off x="4751832" y="2385552"/>
            <a:ext cx="148346" cy="2496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8">
            <a:extLst>
              <a:ext uri="{FF2B5EF4-FFF2-40B4-BE49-F238E27FC236}">
                <a16:creationId xmlns:a16="http://schemas.microsoft.com/office/drawing/2014/main" id="{3ACF2DE4-ED34-4935-A5BC-6E259EFD2DFD}"/>
              </a:ext>
            </a:extLst>
          </p:cNvPr>
          <p:cNvSpPr/>
          <p:nvPr/>
        </p:nvSpPr>
        <p:spPr>
          <a:xfrm>
            <a:off x="4699140" y="2614962"/>
            <a:ext cx="52705" cy="20320"/>
          </a:xfrm>
          <a:custGeom>
            <a:avLst/>
            <a:gdLst/>
            <a:ahLst/>
            <a:cxnLst/>
            <a:rect l="l" t="t" r="r" b="b"/>
            <a:pathLst>
              <a:path w="52704" h="20319">
                <a:moveTo>
                  <a:pt x="0" y="0"/>
                </a:moveTo>
                <a:lnTo>
                  <a:pt x="52691" y="20265"/>
                </a:lnTo>
              </a:path>
            </a:pathLst>
          </a:custGeom>
          <a:ln w="5282">
            <a:solidFill>
              <a:srgbClr val="2A57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9">
            <a:extLst>
              <a:ext uri="{FF2B5EF4-FFF2-40B4-BE49-F238E27FC236}">
                <a16:creationId xmlns:a16="http://schemas.microsoft.com/office/drawing/2014/main" id="{F50E135C-0D16-47A5-8BD1-17C1822DC57F}"/>
              </a:ext>
            </a:extLst>
          </p:cNvPr>
          <p:cNvSpPr/>
          <p:nvPr/>
        </p:nvSpPr>
        <p:spPr>
          <a:xfrm>
            <a:off x="4301118" y="2535520"/>
            <a:ext cx="408940" cy="113030"/>
          </a:xfrm>
          <a:custGeom>
            <a:avLst/>
            <a:gdLst/>
            <a:ahLst/>
            <a:cxnLst/>
            <a:rect l="l" t="t" r="r" b="b"/>
            <a:pathLst>
              <a:path w="408939" h="113030">
                <a:moveTo>
                  <a:pt x="10538" y="0"/>
                </a:moveTo>
                <a:lnTo>
                  <a:pt x="2431" y="0"/>
                </a:lnTo>
                <a:lnTo>
                  <a:pt x="0" y="3242"/>
                </a:lnTo>
                <a:lnTo>
                  <a:pt x="0" y="7295"/>
                </a:lnTo>
                <a:lnTo>
                  <a:pt x="10272" y="40979"/>
                </a:lnTo>
                <a:lnTo>
                  <a:pt x="38988" y="69954"/>
                </a:lnTo>
                <a:lnTo>
                  <a:pt x="82996" y="92626"/>
                </a:lnTo>
                <a:lnTo>
                  <a:pt x="139144" y="107399"/>
                </a:lnTo>
                <a:lnTo>
                  <a:pt x="204280" y="112678"/>
                </a:lnTo>
                <a:lnTo>
                  <a:pt x="216895" y="112513"/>
                </a:lnTo>
                <a:lnTo>
                  <a:pt x="229207" y="111969"/>
                </a:lnTo>
                <a:lnTo>
                  <a:pt x="241215" y="110968"/>
                </a:lnTo>
                <a:lnTo>
                  <a:pt x="252918" y="109435"/>
                </a:lnTo>
                <a:lnTo>
                  <a:pt x="255350" y="109435"/>
                </a:lnTo>
                <a:lnTo>
                  <a:pt x="256161" y="108625"/>
                </a:lnTo>
                <a:lnTo>
                  <a:pt x="274449" y="98897"/>
                </a:lnTo>
                <a:lnTo>
                  <a:pt x="204280" y="98897"/>
                </a:lnTo>
                <a:lnTo>
                  <a:pt x="144312" y="94195"/>
                </a:lnTo>
                <a:lnTo>
                  <a:pt x="92049" y="81128"/>
                </a:lnTo>
                <a:lnTo>
                  <a:pt x="50719" y="61251"/>
                </a:lnTo>
                <a:lnTo>
                  <a:pt x="13780" y="7295"/>
                </a:lnTo>
                <a:lnTo>
                  <a:pt x="13780" y="3242"/>
                </a:lnTo>
                <a:lnTo>
                  <a:pt x="10538" y="0"/>
                </a:lnTo>
                <a:close/>
              </a:path>
              <a:path w="408939" h="113030">
                <a:moveTo>
                  <a:pt x="400454" y="12159"/>
                </a:moveTo>
                <a:lnTo>
                  <a:pt x="397211" y="14591"/>
                </a:lnTo>
                <a:lnTo>
                  <a:pt x="254147" y="94274"/>
                </a:lnTo>
                <a:lnTo>
                  <a:pt x="250486" y="96465"/>
                </a:lnTo>
                <a:lnTo>
                  <a:pt x="238935" y="97529"/>
                </a:lnTo>
                <a:lnTo>
                  <a:pt x="227383" y="98289"/>
                </a:lnTo>
                <a:lnTo>
                  <a:pt x="215831" y="98745"/>
                </a:lnTo>
                <a:lnTo>
                  <a:pt x="204280" y="98897"/>
                </a:lnTo>
                <a:lnTo>
                  <a:pt x="274449" y="98897"/>
                </a:lnTo>
                <a:lnTo>
                  <a:pt x="408560" y="27561"/>
                </a:lnTo>
                <a:lnTo>
                  <a:pt x="403697" y="25940"/>
                </a:lnTo>
                <a:lnTo>
                  <a:pt x="407750" y="24319"/>
                </a:lnTo>
                <a:lnTo>
                  <a:pt x="408560" y="20265"/>
                </a:lnTo>
                <a:lnTo>
                  <a:pt x="406939" y="17023"/>
                </a:lnTo>
                <a:lnTo>
                  <a:pt x="404507" y="13780"/>
                </a:lnTo>
                <a:lnTo>
                  <a:pt x="400454" y="121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10">
            <a:extLst>
              <a:ext uri="{FF2B5EF4-FFF2-40B4-BE49-F238E27FC236}">
                <a16:creationId xmlns:a16="http://schemas.microsoft.com/office/drawing/2014/main" id="{2EE52700-24D9-4896-8050-F9823E535C58}"/>
              </a:ext>
            </a:extLst>
          </p:cNvPr>
          <p:cNvSpPr/>
          <p:nvPr/>
        </p:nvSpPr>
        <p:spPr>
          <a:xfrm>
            <a:off x="4300307" y="2482017"/>
            <a:ext cx="409575" cy="113030"/>
          </a:xfrm>
          <a:custGeom>
            <a:avLst/>
            <a:gdLst/>
            <a:ahLst/>
            <a:cxnLst/>
            <a:rect l="l" t="t" r="r" b="b"/>
            <a:pathLst>
              <a:path w="409575" h="113030">
                <a:moveTo>
                  <a:pt x="10538" y="0"/>
                </a:moveTo>
                <a:lnTo>
                  <a:pt x="3242" y="0"/>
                </a:lnTo>
                <a:lnTo>
                  <a:pt x="0" y="3242"/>
                </a:lnTo>
                <a:lnTo>
                  <a:pt x="0" y="6485"/>
                </a:lnTo>
                <a:lnTo>
                  <a:pt x="10278" y="40252"/>
                </a:lnTo>
                <a:lnTo>
                  <a:pt x="39040" y="69429"/>
                </a:lnTo>
                <a:lnTo>
                  <a:pt x="83171" y="92341"/>
                </a:lnTo>
                <a:lnTo>
                  <a:pt x="139559" y="107315"/>
                </a:lnTo>
                <a:lnTo>
                  <a:pt x="205091" y="112678"/>
                </a:lnTo>
                <a:lnTo>
                  <a:pt x="217250" y="112399"/>
                </a:lnTo>
                <a:lnTo>
                  <a:pt x="229410" y="111665"/>
                </a:lnTo>
                <a:lnTo>
                  <a:pt x="241569" y="110626"/>
                </a:lnTo>
                <a:lnTo>
                  <a:pt x="253729" y="109435"/>
                </a:lnTo>
                <a:lnTo>
                  <a:pt x="255350" y="109435"/>
                </a:lnTo>
                <a:lnTo>
                  <a:pt x="256161" y="108625"/>
                </a:lnTo>
                <a:lnTo>
                  <a:pt x="274732" y="98897"/>
                </a:lnTo>
                <a:lnTo>
                  <a:pt x="205091" y="98897"/>
                </a:lnTo>
                <a:lnTo>
                  <a:pt x="144727" y="94189"/>
                </a:lnTo>
                <a:lnTo>
                  <a:pt x="92224" y="81076"/>
                </a:lnTo>
                <a:lnTo>
                  <a:pt x="50771" y="61076"/>
                </a:lnTo>
                <a:lnTo>
                  <a:pt x="13780" y="6485"/>
                </a:lnTo>
                <a:lnTo>
                  <a:pt x="13780" y="3242"/>
                </a:lnTo>
                <a:lnTo>
                  <a:pt x="10538" y="0"/>
                </a:lnTo>
                <a:close/>
              </a:path>
              <a:path w="409575" h="113030">
                <a:moveTo>
                  <a:pt x="400454" y="9727"/>
                </a:moveTo>
                <a:lnTo>
                  <a:pt x="254147" y="93894"/>
                </a:lnTo>
                <a:lnTo>
                  <a:pt x="205091" y="98897"/>
                </a:lnTo>
                <a:lnTo>
                  <a:pt x="274732" y="98897"/>
                </a:lnTo>
                <a:lnTo>
                  <a:pt x="409371" y="28372"/>
                </a:lnTo>
                <a:lnTo>
                  <a:pt x="404507" y="23508"/>
                </a:lnTo>
                <a:lnTo>
                  <a:pt x="407750" y="21887"/>
                </a:lnTo>
                <a:lnTo>
                  <a:pt x="408560" y="17834"/>
                </a:lnTo>
                <a:lnTo>
                  <a:pt x="406939" y="14591"/>
                </a:lnTo>
                <a:lnTo>
                  <a:pt x="404507" y="11348"/>
                </a:lnTo>
                <a:lnTo>
                  <a:pt x="400454" y="972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11">
            <a:extLst>
              <a:ext uri="{FF2B5EF4-FFF2-40B4-BE49-F238E27FC236}">
                <a16:creationId xmlns:a16="http://schemas.microsoft.com/office/drawing/2014/main" id="{3BCCA6E5-A5BB-44F5-B2F7-4FDD513C7033}"/>
              </a:ext>
            </a:extLst>
          </p:cNvPr>
          <p:cNvSpPr/>
          <p:nvPr/>
        </p:nvSpPr>
        <p:spPr>
          <a:xfrm>
            <a:off x="4300307" y="2425273"/>
            <a:ext cx="410209" cy="113030"/>
          </a:xfrm>
          <a:custGeom>
            <a:avLst/>
            <a:gdLst/>
            <a:ahLst/>
            <a:cxnLst/>
            <a:rect l="l" t="t" r="r" b="b"/>
            <a:pathLst>
              <a:path w="410210" h="113030">
                <a:moveTo>
                  <a:pt x="10538" y="0"/>
                </a:moveTo>
                <a:lnTo>
                  <a:pt x="3242" y="0"/>
                </a:lnTo>
                <a:lnTo>
                  <a:pt x="0" y="3242"/>
                </a:lnTo>
                <a:lnTo>
                  <a:pt x="0" y="7295"/>
                </a:lnTo>
                <a:lnTo>
                  <a:pt x="10278" y="40979"/>
                </a:lnTo>
                <a:lnTo>
                  <a:pt x="39040" y="69954"/>
                </a:lnTo>
                <a:lnTo>
                  <a:pt x="83171" y="92626"/>
                </a:lnTo>
                <a:lnTo>
                  <a:pt x="139559" y="107399"/>
                </a:lnTo>
                <a:lnTo>
                  <a:pt x="205091" y="112678"/>
                </a:lnTo>
                <a:lnTo>
                  <a:pt x="217250" y="112513"/>
                </a:lnTo>
                <a:lnTo>
                  <a:pt x="229410" y="111969"/>
                </a:lnTo>
                <a:lnTo>
                  <a:pt x="241569" y="110968"/>
                </a:lnTo>
                <a:lnTo>
                  <a:pt x="253729" y="109435"/>
                </a:lnTo>
                <a:lnTo>
                  <a:pt x="255350" y="109435"/>
                </a:lnTo>
                <a:lnTo>
                  <a:pt x="256161" y="108625"/>
                </a:lnTo>
                <a:lnTo>
                  <a:pt x="273505" y="98897"/>
                </a:lnTo>
                <a:lnTo>
                  <a:pt x="205091" y="98897"/>
                </a:lnTo>
                <a:lnTo>
                  <a:pt x="144727" y="94195"/>
                </a:lnTo>
                <a:lnTo>
                  <a:pt x="92224" y="81128"/>
                </a:lnTo>
                <a:lnTo>
                  <a:pt x="50771" y="61251"/>
                </a:lnTo>
                <a:lnTo>
                  <a:pt x="13780" y="7295"/>
                </a:lnTo>
                <a:lnTo>
                  <a:pt x="13780" y="3242"/>
                </a:lnTo>
                <a:lnTo>
                  <a:pt x="10538" y="0"/>
                </a:lnTo>
                <a:close/>
              </a:path>
              <a:path w="410210" h="113030">
                <a:moveTo>
                  <a:pt x="401265" y="9727"/>
                </a:moveTo>
                <a:lnTo>
                  <a:pt x="398022" y="12159"/>
                </a:lnTo>
                <a:lnTo>
                  <a:pt x="254159" y="94236"/>
                </a:lnTo>
                <a:lnTo>
                  <a:pt x="250486" y="96465"/>
                </a:lnTo>
                <a:lnTo>
                  <a:pt x="239061" y="97529"/>
                </a:lnTo>
                <a:lnTo>
                  <a:pt x="227788" y="98289"/>
                </a:lnTo>
                <a:lnTo>
                  <a:pt x="216515" y="98745"/>
                </a:lnTo>
                <a:lnTo>
                  <a:pt x="205091" y="98897"/>
                </a:lnTo>
                <a:lnTo>
                  <a:pt x="273505" y="98897"/>
                </a:lnTo>
                <a:lnTo>
                  <a:pt x="407926" y="23508"/>
                </a:lnTo>
                <a:lnTo>
                  <a:pt x="405318" y="23508"/>
                </a:lnTo>
                <a:lnTo>
                  <a:pt x="408560" y="21887"/>
                </a:lnTo>
                <a:lnTo>
                  <a:pt x="410182" y="17834"/>
                </a:lnTo>
                <a:lnTo>
                  <a:pt x="407750" y="14591"/>
                </a:lnTo>
                <a:lnTo>
                  <a:pt x="406128" y="11348"/>
                </a:lnTo>
                <a:lnTo>
                  <a:pt x="401265" y="9727"/>
                </a:lnTo>
                <a:close/>
              </a:path>
              <a:path w="410210" h="113030">
                <a:moveTo>
                  <a:pt x="409371" y="22697"/>
                </a:moveTo>
                <a:lnTo>
                  <a:pt x="405318" y="23508"/>
                </a:lnTo>
                <a:lnTo>
                  <a:pt x="407926" y="23508"/>
                </a:lnTo>
                <a:lnTo>
                  <a:pt x="409371" y="226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12">
            <a:extLst>
              <a:ext uri="{FF2B5EF4-FFF2-40B4-BE49-F238E27FC236}">
                <a16:creationId xmlns:a16="http://schemas.microsoft.com/office/drawing/2014/main" id="{8A4D47A5-9A38-47EA-8246-E278BE0A2546}"/>
              </a:ext>
            </a:extLst>
          </p:cNvPr>
          <p:cNvSpPr/>
          <p:nvPr/>
        </p:nvSpPr>
        <p:spPr>
          <a:xfrm>
            <a:off x="4300307" y="2327996"/>
            <a:ext cx="504825" cy="156210"/>
          </a:xfrm>
          <a:custGeom>
            <a:avLst/>
            <a:gdLst/>
            <a:ahLst/>
            <a:cxnLst/>
            <a:rect l="l" t="t" r="r" b="b"/>
            <a:pathLst>
              <a:path w="504825" h="156210">
                <a:moveTo>
                  <a:pt x="10538" y="42963"/>
                </a:moveTo>
                <a:lnTo>
                  <a:pt x="3242" y="42963"/>
                </a:lnTo>
                <a:lnTo>
                  <a:pt x="0" y="46206"/>
                </a:lnTo>
                <a:lnTo>
                  <a:pt x="0" y="49448"/>
                </a:lnTo>
                <a:lnTo>
                  <a:pt x="10278" y="83216"/>
                </a:lnTo>
                <a:lnTo>
                  <a:pt x="39040" y="112393"/>
                </a:lnTo>
                <a:lnTo>
                  <a:pt x="83171" y="135304"/>
                </a:lnTo>
                <a:lnTo>
                  <a:pt x="139559" y="150279"/>
                </a:lnTo>
                <a:lnTo>
                  <a:pt x="205091" y="155642"/>
                </a:lnTo>
                <a:lnTo>
                  <a:pt x="217250" y="155477"/>
                </a:lnTo>
                <a:lnTo>
                  <a:pt x="229410" y="154932"/>
                </a:lnTo>
                <a:lnTo>
                  <a:pt x="241569" y="153932"/>
                </a:lnTo>
                <a:lnTo>
                  <a:pt x="253729" y="152399"/>
                </a:lnTo>
                <a:lnTo>
                  <a:pt x="255350" y="152399"/>
                </a:lnTo>
                <a:lnTo>
                  <a:pt x="256161" y="151589"/>
                </a:lnTo>
                <a:lnTo>
                  <a:pt x="273985" y="141861"/>
                </a:lnTo>
                <a:lnTo>
                  <a:pt x="205091" y="141861"/>
                </a:lnTo>
                <a:lnTo>
                  <a:pt x="144727" y="137153"/>
                </a:lnTo>
                <a:lnTo>
                  <a:pt x="92224" y="124040"/>
                </a:lnTo>
                <a:lnTo>
                  <a:pt x="50771" y="104040"/>
                </a:lnTo>
                <a:lnTo>
                  <a:pt x="13780" y="49448"/>
                </a:lnTo>
                <a:lnTo>
                  <a:pt x="13780" y="46206"/>
                </a:lnTo>
                <a:lnTo>
                  <a:pt x="10538" y="42963"/>
                </a:lnTo>
                <a:close/>
              </a:path>
              <a:path w="504825" h="156210">
                <a:moveTo>
                  <a:pt x="495298" y="0"/>
                </a:moveTo>
                <a:lnTo>
                  <a:pt x="492056" y="1621"/>
                </a:lnTo>
                <a:lnTo>
                  <a:pt x="255629" y="136364"/>
                </a:lnTo>
                <a:lnTo>
                  <a:pt x="250486" y="139429"/>
                </a:lnTo>
                <a:lnTo>
                  <a:pt x="239061" y="140493"/>
                </a:lnTo>
                <a:lnTo>
                  <a:pt x="227788" y="141253"/>
                </a:lnTo>
                <a:lnTo>
                  <a:pt x="216515" y="141709"/>
                </a:lnTo>
                <a:lnTo>
                  <a:pt x="205091" y="141861"/>
                </a:lnTo>
                <a:lnTo>
                  <a:pt x="273985" y="141861"/>
                </a:lnTo>
                <a:lnTo>
                  <a:pt x="504215" y="16212"/>
                </a:lnTo>
                <a:lnTo>
                  <a:pt x="499352" y="13780"/>
                </a:lnTo>
                <a:lnTo>
                  <a:pt x="502594" y="11348"/>
                </a:lnTo>
                <a:lnTo>
                  <a:pt x="503405" y="7295"/>
                </a:lnTo>
                <a:lnTo>
                  <a:pt x="501784" y="4053"/>
                </a:lnTo>
                <a:lnTo>
                  <a:pt x="499352" y="810"/>
                </a:lnTo>
                <a:lnTo>
                  <a:pt x="4952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13">
            <a:extLst>
              <a:ext uri="{FF2B5EF4-FFF2-40B4-BE49-F238E27FC236}">
                <a16:creationId xmlns:a16="http://schemas.microsoft.com/office/drawing/2014/main" id="{B5BEC61A-CEA1-4A66-8294-3557D95892EA}"/>
              </a:ext>
            </a:extLst>
          </p:cNvPr>
          <p:cNvSpPr/>
          <p:nvPr/>
        </p:nvSpPr>
        <p:spPr>
          <a:xfrm>
            <a:off x="4815061" y="2448781"/>
            <a:ext cx="21076" cy="413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14">
            <a:extLst>
              <a:ext uri="{FF2B5EF4-FFF2-40B4-BE49-F238E27FC236}">
                <a16:creationId xmlns:a16="http://schemas.microsoft.com/office/drawing/2014/main" id="{EAF4883D-D52F-4A35-B768-BCC3E06994C9}"/>
              </a:ext>
            </a:extLst>
          </p:cNvPr>
          <p:cNvSpPr/>
          <p:nvPr/>
        </p:nvSpPr>
        <p:spPr>
          <a:xfrm>
            <a:off x="4815061" y="2490124"/>
            <a:ext cx="21076" cy="932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15">
            <a:extLst>
              <a:ext uri="{FF2B5EF4-FFF2-40B4-BE49-F238E27FC236}">
                <a16:creationId xmlns:a16="http://schemas.microsoft.com/office/drawing/2014/main" id="{8AA55AB7-E3E1-484A-9962-4F8059BAE5F7}"/>
              </a:ext>
            </a:extLst>
          </p:cNvPr>
          <p:cNvSpPr/>
          <p:nvPr/>
        </p:nvSpPr>
        <p:spPr>
          <a:xfrm>
            <a:off x="4751832" y="2469047"/>
            <a:ext cx="42153" cy="2496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16">
            <a:extLst>
              <a:ext uri="{FF2B5EF4-FFF2-40B4-BE49-F238E27FC236}">
                <a16:creationId xmlns:a16="http://schemas.microsoft.com/office/drawing/2014/main" id="{4308BF47-8BBB-43C9-9814-9F3C073F85C5}"/>
              </a:ext>
            </a:extLst>
          </p:cNvPr>
          <p:cNvSpPr/>
          <p:nvPr/>
        </p:nvSpPr>
        <p:spPr>
          <a:xfrm>
            <a:off x="4674011" y="2645766"/>
            <a:ext cx="25129" cy="11835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17">
            <a:extLst>
              <a:ext uri="{FF2B5EF4-FFF2-40B4-BE49-F238E27FC236}">
                <a16:creationId xmlns:a16="http://schemas.microsoft.com/office/drawing/2014/main" id="{50D790E0-B753-4508-9EAA-E89DE743C7A0}"/>
              </a:ext>
            </a:extLst>
          </p:cNvPr>
          <p:cNvSpPr/>
          <p:nvPr/>
        </p:nvSpPr>
        <p:spPr>
          <a:xfrm>
            <a:off x="4550794" y="2531466"/>
            <a:ext cx="253729" cy="14591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18">
            <a:extLst>
              <a:ext uri="{FF2B5EF4-FFF2-40B4-BE49-F238E27FC236}">
                <a16:creationId xmlns:a16="http://schemas.microsoft.com/office/drawing/2014/main" id="{FAAA0862-5959-4380-8E14-F2F258AAD151}"/>
              </a:ext>
            </a:extLst>
          </p:cNvPr>
          <p:cNvSpPr/>
          <p:nvPr/>
        </p:nvSpPr>
        <p:spPr>
          <a:xfrm>
            <a:off x="4301928" y="2267199"/>
            <a:ext cx="503555" cy="156210"/>
          </a:xfrm>
          <a:custGeom>
            <a:avLst/>
            <a:gdLst/>
            <a:ahLst/>
            <a:cxnLst/>
            <a:rect l="l" t="t" r="r" b="b"/>
            <a:pathLst>
              <a:path w="503554" h="156210">
                <a:moveTo>
                  <a:pt x="10538" y="42963"/>
                </a:moveTo>
                <a:lnTo>
                  <a:pt x="2431" y="42963"/>
                </a:lnTo>
                <a:lnTo>
                  <a:pt x="0" y="46206"/>
                </a:lnTo>
                <a:lnTo>
                  <a:pt x="0" y="50259"/>
                </a:lnTo>
                <a:lnTo>
                  <a:pt x="10272" y="83943"/>
                </a:lnTo>
                <a:lnTo>
                  <a:pt x="38988" y="112918"/>
                </a:lnTo>
                <a:lnTo>
                  <a:pt x="82996" y="135590"/>
                </a:lnTo>
                <a:lnTo>
                  <a:pt x="139144" y="150363"/>
                </a:lnTo>
                <a:lnTo>
                  <a:pt x="204280" y="155642"/>
                </a:lnTo>
                <a:lnTo>
                  <a:pt x="216895" y="155477"/>
                </a:lnTo>
                <a:lnTo>
                  <a:pt x="229207" y="154932"/>
                </a:lnTo>
                <a:lnTo>
                  <a:pt x="241215" y="153932"/>
                </a:lnTo>
                <a:lnTo>
                  <a:pt x="252918" y="152399"/>
                </a:lnTo>
                <a:lnTo>
                  <a:pt x="255350" y="152399"/>
                </a:lnTo>
                <a:lnTo>
                  <a:pt x="256161" y="151589"/>
                </a:lnTo>
                <a:lnTo>
                  <a:pt x="273659" y="141861"/>
                </a:lnTo>
                <a:lnTo>
                  <a:pt x="204280" y="141861"/>
                </a:lnTo>
                <a:lnTo>
                  <a:pt x="144312" y="137159"/>
                </a:lnTo>
                <a:lnTo>
                  <a:pt x="92049" y="124092"/>
                </a:lnTo>
                <a:lnTo>
                  <a:pt x="50719" y="104215"/>
                </a:lnTo>
                <a:lnTo>
                  <a:pt x="13780" y="50259"/>
                </a:lnTo>
                <a:lnTo>
                  <a:pt x="13780" y="46206"/>
                </a:lnTo>
                <a:lnTo>
                  <a:pt x="10538" y="42963"/>
                </a:lnTo>
                <a:close/>
              </a:path>
              <a:path w="503554" h="156210">
                <a:moveTo>
                  <a:pt x="495298" y="0"/>
                </a:moveTo>
                <a:lnTo>
                  <a:pt x="492056" y="1621"/>
                </a:lnTo>
                <a:lnTo>
                  <a:pt x="255629" y="136364"/>
                </a:lnTo>
                <a:lnTo>
                  <a:pt x="250486" y="139429"/>
                </a:lnTo>
                <a:lnTo>
                  <a:pt x="238935" y="140493"/>
                </a:lnTo>
                <a:lnTo>
                  <a:pt x="227383" y="141253"/>
                </a:lnTo>
                <a:lnTo>
                  <a:pt x="215831" y="141709"/>
                </a:lnTo>
                <a:lnTo>
                  <a:pt x="204280" y="141861"/>
                </a:lnTo>
                <a:lnTo>
                  <a:pt x="273659" y="141861"/>
                </a:lnTo>
                <a:lnTo>
                  <a:pt x="502594" y="14591"/>
                </a:lnTo>
                <a:lnTo>
                  <a:pt x="499352" y="13780"/>
                </a:lnTo>
                <a:lnTo>
                  <a:pt x="502594" y="11348"/>
                </a:lnTo>
                <a:lnTo>
                  <a:pt x="503405" y="7295"/>
                </a:lnTo>
                <a:lnTo>
                  <a:pt x="501784" y="4053"/>
                </a:lnTo>
                <a:lnTo>
                  <a:pt x="499352" y="810"/>
                </a:lnTo>
                <a:lnTo>
                  <a:pt x="4952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19">
            <a:extLst>
              <a:ext uri="{FF2B5EF4-FFF2-40B4-BE49-F238E27FC236}">
                <a16:creationId xmlns:a16="http://schemas.microsoft.com/office/drawing/2014/main" id="{73285022-0DA4-4084-BBA7-80FEDE0AE14D}"/>
              </a:ext>
            </a:extLst>
          </p:cNvPr>
          <p:cNvSpPr/>
          <p:nvPr/>
        </p:nvSpPr>
        <p:spPr>
          <a:xfrm>
            <a:off x="4301928" y="2208833"/>
            <a:ext cx="503555" cy="156210"/>
          </a:xfrm>
          <a:custGeom>
            <a:avLst/>
            <a:gdLst/>
            <a:ahLst/>
            <a:cxnLst/>
            <a:rect l="l" t="t" r="r" b="b"/>
            <a:pathLst>
              <a:path w="503554" h="156210">
                <a:moveTo>
                  <a:pt x="10538" y="43774"/>
                </a:moveTo>
                <a:lnTo>
                  <a:pt x="2431" y="43774"/>
                </a:lnTo>
                <a:lnTo>
                  <a:pt x="0" y="46206"/>
                </a:lnTo>
                <a:lnTo>
                  <a:pt x="0" y="50259"/>
                </a:lnTo>
                <a:lnTo>
                  <a:pt x="10272" y="83943"/>
                </a:lnTo>
                <a:lnTo>
                  <a:pt x="38988" y="112918"/>
                </a:lnTo>
                <a:lnTo>
                  <a:pt x="82996" y="135590"/>
                </a:lnTo>
                <a:lnTo>
                  <a:pt x="139144" y="150363"/>
                </a:lnTo>
                <a:lnTo>
                  <a:pt x="204280" y="155642"/>
                </a:lnTo>
                <a:lnTo>
                  <a:pt x="216895" y="155490"/>
                </a:lnTo>
                <a:lnTo>
                  <a:pt x="229207" y="155034"/>
                </a:lnTo>
                <a:lnTo>
                  <a:pt x="241215" y="154274"/>
                </a:lnTo>
                <a:lnTo>
                  <a:pt x="252918" y="153210"/>
                </a:lnTo>
                <a:lnTo>
                  <a:pt x="254539" y="153210"/>
                </a:lnTo>
                <a:lnTo>
                  <a:pt x="255350" y="152399"/>
                </a:lnTo>
                <a:lnTo>
                  <a:pt x="256161" y="152399"/>
                </a:lnTo>
                <a:lnTo>
                  <a:pt x="273059" y="142672"/>
                </a:lnTo>
                <a:lnTo>
                  <a:pt x="204280" y="142672"/>
                </a:lnTo>
                <a:lnTo>
                  <a:pt x="144312" y="137963"/>
                </a:lnTo>
                <a:lnTo>
                  <a:pt x="92049" y="124851"/>
                </a:lnTo>
                <a:lnTo>
                  <a:pt x="50719" y="104850"/>
                </a:lnTo>
                <a:lnTo>
                  <a:pt x="23553" y="79481"/>
                </a:lnTo>
                <a:lnTo>
                  <a:pt x="13780" y="50259"/>
                </a:lnTo>
                <a:lnTo>
                  <a:pt x="13780" y="46206"/>
                </a:lnTo>
                <a:lnTo>
                  <a:pt x="10538" y="43774"/>
                </a:lnTo>
                <a:close/>
              </a:path>
              <a:path w="503554" h="156210">
                <a:moveTo>
                  <a:pt x="495298" y="0"/>
                </a:moveTo>
                <a:lnTo>
                  <a:pt x="492056" y="2431"/>
                </a:lnTo>
                <a:lnTo>
                  <a:pt x="255629" y="136376"/>
                </a:lnTo>
                <a:lnTo>
                  <a:pt x="250486" y="139429"/>
                </a:lnTo>
                <a:lnTo>
                  <a:pt x="238935" y="140620"/>
                </a:lnTo>
                <a:lnTo>
                  <a:pt x="227383" y="141658"/>
                </a:lnTo>
                <a:lnTo>
                  <a:pt x="215831" y="142393"/>
                </a:lnTo>
                <a:lnTo>
                  <a:pt x="204280" y="142672"/>
                </a:lnTo>
                <a:lnTo>
                  <a:pt x="273059" y="142672"/>
                </a:lnTo>
                <a:lnTo>
                  <a:pt x="502594" y="10538"/>
                </a:lnTo>
                <a:lnTo>
                  <a:pt x="502918" y="10538"/>
                </a:lnTo>
                <a:lnTo>
                  <a:pt x="503405" y="8106"/>
                </a:lnTo>
                <a:lnTo>
                  <a:pt x="501784" y="4863"/>
                </a:lnTo>
                <a:lnTo>
                  <a:pt x="499352" y="1621"/>
                </a:lnTo>
                <a:lnTo>
                  <a:pt x="495298" y="0"/>
                </a:lnTo>
                <a:close/>
              </a:path>
              <a:path w="503554" h="156210">
                <a:moveTo>
                  <a:pt x="502918" y="10538"/>
                </a:moveTo>
                <a:lnTo>
                  <a:pt x="502594" y="10538"/>
                </a:lnTo>
                <a:lnTo>
                  <a:pt x="499352" y="13780"/>
                </a:lnTo>
                <a:lnTo>
                  <a:pt x="502594" y="12159"/>
                </a:lnTo>
                <a:lnTo>
                  <a:pt x="502918" y="1053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0">
            <a:extLst>
              <a:ext uri="{FF2B5EF4-FFF2-40B4-BE49-F238E27FC236}">
                <a16:creationId xmlns:a16="http://schemas.microsoft.com/office/drawing/2014/main" id="{A21A947E-F041-4513-80AE-68BA27F6F107}"/>
              </a:ext>
            </a:extLst>
          </p:cNvPr>
          <p:cNvSpPr/>
          <p:nvPr/>
        </p:nvSpPr>
        <p:spPr>
          <a:xfrm>
            <a:off x="4302739" y="2148846"/>
            <a:ext cx="504825" cy="156210"/>
          </a:xfrm>
          <a:custGeom>
            <a:avLst/>
            <a:gdLst/>
            <a:ahLst/>
            <a:cxnLst/>
            <a:rect l="l" t="t" r="r" b="b"/>
            <a:pathLst>
              <a:path w="504825" h="156210">
                <a:moveTo>
                  <a:pt x="11348" y="42963"/>
                </a:moveTo>
                <a:lnTo>
                  <a:pt x="3242" y="42963"/>
                </a:lnTo>
                <a:lnTo>
                  <a:pt x="0" y="46206"/>
                </a:lnTo>
                <a:lnTo>
                  <a:pt x="0" y="49448"/>
                </a:lnTo>
                <a:lnTo>
                  <a:pt x="10356" y="83216"/>
                </a:lnTo>
                <a:lnTo>
                  <a:pt x="39273" y="112393"/>
                </a:lnTo>
                <a:lnTo>
                  <a:pt x="83521" y="135304"/>
                </a:lnTo>
                <a:lnTo>
                  <a:pt x="139870" y="150279"/>
                </a:lnTo>
                <a:lnTo>
                  <a:pt x="205091" y="155642"/>
                </a:lnTo>
                <a:lnTo>
                  <a:pt x="217706" y="155363"/>
                </a:lnTo>
                <a:lnTo>
                  <a:pt x="230018" y="154628"/>
                </a:lnTo>
                <a:lnTo>
                  <a:pt x="242025" y="153590"/>
                </a:lnTo>
                <a:lnTo>
                  <a:pt x="253729" y="152399"/>
                </a:lnTo>
                <a:lnTo>
                  <a:pt x="256161" y="152399"/>
                </a:lnTo>
                <a:lnTo>
                  <a:pt x="256971" y="151589"/>
                </a:lnTo>
                <a:lnTo>
                  <a:pt x="274884" y="141861"/>
                </a:lnTo>
                <a:lnTo>
                  <a:pt x="205091" y="141861"/>
                </a:lnTo>
                <a:lnTo>
                  <a:pt x="144812" y="137153"/>
                </a:lnTo>
                <a:lnTo>
                  <a:pt x="92509" y="124040"/>
                </a:lnTo>
                <a:lnTo>
                  <a:pt x="51297" y="104040"/>
                </a:lnTo>
                <a:lnTo>
                  <a:pt x="14591" y="49448"/>
                </a:lnTo>
                <a:lnTo>
                  <a:pt x="14591" y="46206"/>
                </a:lnTo>
                <a:lnTo>
                  <a:pt x="11348" y="42963"/>
                </a:lnTo>
                <a:close/>
              </a:path>
              <a:path w="504825" h="156210">
                <a:moveTo>
                  <a:pt x="496109" y="0"/>
                </a:moveTo>
                <a:lnTo>
                  <a:pt x="492867" y="1621"/>
                </a:lnTo>
                <a:lnTo>
                  <a:pt x="256439" y="136022"/>
                </a:lnTo>
                <a:lnTo>
                  <a:pt x="251297" y="138618"/>
                </a:lnTo>
                <a:lnTo>
                  <a:pt x="239745" y="140151"/>
                </a:lnTo>
                <a:lnTo>
                  <a:pt x="228194" y="141152"/>
                </a:lnTo>
                <a:lnTo>
                  <a:pt x="216642" y="141696"/>
                </a:lnTo>
                <a:lnTo>
                  <a:pt x="205091" y="141861"/>
                </a:lnTo>
                <a:lnTo>
                  <a:pt x="274884" y="141861"/>
                </a:lnTo>
                <a:lnTo>
                  <a:pt x="501784" y="18644"/>
                </a:lnTo>
                <a:lnTo>
                  <a:pt x="500162" y="12970"/>
                </a:lnTo>
                <a:lnTo>
                  <a:pt x="503405" y="11348"/>
                </a:lnTo>
                <a:lnTo>
                  <a:pt x="504215" y="7295"/>
                </a:lnTo>
                <a:lnTo>
                  <a:pt x="502594" y="4053"/>
                </a:lnTo>
                <a:lnTo>
                  <a:pt x="500162" y="810"/>
                </a:lnTo>
                <a:lnTo>
                  <a:pt x="4961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1">
            <a:extLst>
              <a:ext uri="{FF2B5EF4-FFF2-40B4-BE49-F238E27FC236}">
                <a16:creationId xmlns:a16="http://schemas.microsoft.com/office/drawing/2014/main" id="{2A651922-7B26-4679-9FFE-5946FD428A9E}"/>
              </a:ext>
            </a:extLst>
          </p:cNvPr>
          <p:cNvSpPr/>
          <p:nvPr/>
        </p:nvSpPr>
        <p:spPr>
          <a:xfrm>
            <a:off x="4170605" y="1980233"/>
            <a:ext cx="887730" cy="857885"/>
          </a:xfrm>
          <a:custGeom>
            <a:avLst/>
            <a:gdLst/>
            <a:ahLst/>
            <a:cxnLst/>
            <a:rect l="l" t="t" r="r" b="b"/>
            <a:pathLst>
              <a:path w="887729" h="857885">
                <a:moveTo>
                  <a:pt x="623379" y="114299"/>
                </a:moveTo>
                <a:lnTo>
                  <a:pt x="432879" y="0"/>
                </a:lnTo>
                <a:lnTo>
                  <a:pt x="338035" y="51880"/>
                </a:lnTo>
                <a:lnTo>
                  <a:pt x="338035" y="54312"/>
                </a:lnTo>
                <a:lnTo>
                  <a:pt x="279351" y="58845"/>
                </a:lnTo>
                <a:lnTo>
                  <a:pt x="227711" y="71511"/>
                </a:lnTo>
                <a:lnTo>
                  <a:pt x="185875" y="90908"/>
                </a:lnTo>
                <a:lnTo>
                  <a:pt x="156608" y="115635"/>
                </a:lnTo>
                <a:lnTo>
                  <a:pt x="142672" y="144293"/>
                </a:lnTo>
                <a:lnTo>
                  <a:pt x="147535" y="145103"/>
                </a:lnTo>
                <a:lnTo>
                  <a:pt x="142672" y="147535"/>
                </a:lnTo>
                <a:lnTo>
                  <a:pt x="142672" y="158074"/>
                </a:lnTo>
                <a:lnTo>
                  <a:pt x="147535" y="207522"/>
                </a:lnTo>
                <a:lnTo>
                  <a:pt x="142672" y="212386"/>
                </a:lnTo>
                <a:lnTo>
                  <a:pt x="141861" y="211576"/>
                </a:lnTo>
                <a:lnTo>
                  <a:pt x="140240" y="211576"/>
                </a:lnTo>
                <a:lnTo>
                  <a:pt x="139429" y="211576"/>
                </a:lnTo>
                <a:lnTo>
                  <a:pt x="135376" y="211576"/>
                </a:lnTo>
                <a:lnTo>
                  <a:pt x="132133" y="214818"/>
                </a:lnTo>
                <a:lnTo>
                  <a:pt x="132133" y="218061"/>
                </a:lnTo>
                <a:lnTo>
                  <a:pt x="132868" y="227016"/>
                </a:lnTo>
                <a:lnTo>
                  <a:pt x="134970" y="235591"/>
                </a:lnTo>
                <a:lnTo>
                  <a:pt x="138289" y="243710"/>
                </a:lnTo>
                <a:lnTo>
                  <a:pt x="142672" y="251297"/>
                </a:lnTo>
                <a:lnTo>
                  <a:pt x="147535" y="269941"/>
                </a:lnTo>
                <a:lnTo>
                  <a:pt x="142672" y="273995"/>
                </a:lnTo>
                <a:lnTo>
                  <a:pt x="141050" y="272373"/>
                </a:lnTo>
                <a:lnTo>
                  <a:pt x="139429" y="272373"/>
                </a:lnTo>
                <a:lnTo>
                  <a:pt x="137808" y="272373"/>
                </a:lnTo>
                <a:lnTo>
                  <a:pt x="133755" y="272373"/>
                </a:lnTo>
                <a:lnTo>
                  <a:pt x="131323" y="274805"/>
                </a:lnTo>
                <a:lnTo>
                  <a:pt x="131323" y="278858"/>
                </a:lnTo>
                <a:lnTo>
                  <a:pt x="132070" y="288307"/>
                </a:lnTo>
                <a:lnTo>
                  <a:pt x="134261" y="297300"/>
                </a:lnTo>
                <a:lnTo>
                  <a:pt x="137820" y="305989"/>
                </a:lnTo>
                <a:lnTo>
                  <a:pt x="142672" y="314526"/>
                </a:lnTo>
                <a:lnTo>
                  <a:pt x="147535" y="332360"/>
                </a:lnTo>
                <a:lnTo>
                  <a:pt x="142672" y="331550"/>
                </a:lnTo>
                <a:lnTo>
                  <a:pt x="141050" y="330739"/>
                </a:lnTo>
                <a:lnTo>
                  <a:pt x="139429" y="329929"/>
                </a:lnTo>
                <a:lnTo>
                  <a:pt x="137808" y="329929"/>
                </a:lnTo>
                <a:lnTo>
                  <a:pt x="133755" y="329929"/>
                </a:lnTo>
                <a:lnTo>
                  <a:pt x="131323" y="333171"/>
                </a:lnTo>
                <a:lnTo>
                  <a:pt x="131323" y="337224"/>
                </a:lnTo>
                <a:lnTo>
                  <a:pt x="132070" y="346331"/>
                </a:lnTo>
                <a:lnTo>
                  <a:pt x="134261" y="355362"/>
                </a:lnTo>
                <a:lnTo>
                  <a:pt x="137820" y="364241"/>
                </a:lnTo>
                <a:lnTo>
                  <a:pt x="142672" y="372892"/>
                </a:lnTo>
                <a:lnTo>
                  <a:pt x="147535" y="394780"/>
                </a:lnTo>
                <a:lnTo>
                  <a:pt x="142672" y="393969"/>
                </a:lnTo>
                <a:lnTo>
                  <a:pt x="141050" y="392348"/>
                </a:lnTo>
                <a:lnTo>
                  <a:pt x="139429" y="390726"/>
                </a:lnTo>
                <a:lnTo>
                  <a:pt x="136186" y="390726"/>
                </a:lnTo>
                <a:lnTo>
                  <a:pt x="132944" y="390726"/>
                </a:lnTo>
                <a:lnTo>
                  <a:pt x="129701" y="393969"/>
                </a:lnTo>
                <a:lnTo>
                  <a:pt x="129701" y="397211"/>
                </a:lnTo>
                <a:lnTo>
                  <a:pt x="130474" y="407382"/>
                </a:lnTo>
                <a:lnTo>
                  <a:pt x="132843" y="417173"/>
                </a:lnTo>
                <a:lnTo>
                  <a:pt x="136883" y="426508"/>
                </a:lnTo>
                <a:lnTo>
                  <a:pt x="142672" y="435311"/>
                </a:lnTo>
                <a:lnTo>
                  <a:pt x="147535" y="447471"/>
                </a:lnTo>
                <a:lnTo>
                  <a:pt x="142672" y="449092"/>
                </a:lnTo>
                <a:lnTo>
                  <a:pt x="141050" y="446660"/>
                </a:lnTo>
                <a:lnTo>
                  <a:pt x="139429" y="445039"/>
                </a:lnTo>
                <a:lnTo>
                  <a:pt x="136186" y="445039"/>
                </a:lnTo>
                <a:lnTo>
                  <a:pt x="132944" y="445039"/>
                </a:lnTo>
                <a:lnTo>
                  <a:pt x="129701" y="448282"/>
                </a:lnTo>
                <a:lnTo>
                  <a:pt x="129701" y="452335"/>
                </a:lnTo>
                <a:lnTo>
                  <a:pt x="130474" y="462037"/>
                </a:lnTo>
                <a:lnTo>
                  <a:pt x="132843" y="471587"/>
                </a:lnTo>
                <a:lnTo>
                  <a:pt x="136883" y="480834"/>
                </a:lnTo>
                <a:lnTo>
                  <a:pt x="142672" y="489624"/>
                </a:lnTo>
                <a:lnTo>
                  <a:pt x="147535" y="509890"/>
                </a:lnTo>
                <a:lnTo>
                  <a:pt x="142672" y="505026"/>
                </a:lnTo>
                <a:lnTo>
                  <a:pt x="141050" y="503405"/>
                </a:lnTo>
                <a:lnTo>
                  <a:pt x="139429" y="501784"/>
                </a:lnTo>
                <a:lnTo>
                  <a:pt x="136186" y="501784"/>
                </a:lnTo>
                <a:lnTo>
                  <a:pt x="132944" y="501784"/>
                </a:lnTo>
                <a:lnTo>
                  <a:pt x="129701" y="505026"/>
                </a:lnTo>
                <a:lnTo>
                  <a:pt x="129701" y="508269"/>
                </a:lnTo>
                <a:lnTo>
                  <a:pt x="129701" y="509890"/>
                </a:lnTo>
                <a:lnTo>
                  <a:pt x="129701" y="510701"/>
                </a:lnTo>
                <a:lnTo>
                  <a:pt x="129701" y="511511"/>
                </a:lnTo>
                <a:lnTo>
                  <a:pt x="75921" y="540073"/>
                </a:lnTo>
                <a:lnTo>
                  <a:pt x="35060" y="574032"/>
                </a:lnTo>
                <a:lnTo>
                  <a:pt x="9094" y="612397"/>
                </a:lnTo>
                <a:lnTo>
                  <a:pt x="0" y="654183"/>
                </a:lnTo>
                <a:lnTo>
                  <a:pt x="0" y="656615"/>
                </a:lnTo>
                <a:lnTo>
                  <a:pt x="0" y="659047"/>
                </a:lnTo>
                <a:lnTo>
                  <a:pt x="0" y="662290"/>
                </a:lnTo>
                <a:lnTo>
                  <a:pt x="0" y="664721"/>
                </a:lnTo>
                <a:lnTo>
                  <a:pt x="0" y="667153"/>
                </a:lnTo>
                <a:lnTo>
                  <a:pt x="0" y="670396"/>
                </a:lnTo>
                <a:lnTo>
                  <a:pt x="4857" y="700656"/>
                </a:lnTo>
                <a:lnTo>
                  <a:pt x="41410" y="756245"/>
                </a:lnTo>
                <a:lnTo>
                  <a:pt x="71569" y="780785"/>
                </a:lnTo>
                <a:lnTo>
                  <a:pt x="108625" y="802631"/>
                </a:lnTo>
                <a:lnTo>
                  <a:pt x="151809" y="821388"/>
                </a:lnTo>
                <a:lnTo>
                  <a:pt x="200353" y="836663"/>
                </a:lnTo>
                <a:lnTo>
                  <a:pt x="253489" y="848062"/>
                </a:lnTo>
                <a:lnTo>
                  <a:pt x="310447" y="855189"/>
                </a:lnTo>
                <a:lnTo>
                  <a:pt x="370460" y="857653"/>
                </a:lnTo>
                <a:lnTo>
                  <a:pt x="393412" y="857222"/>
                </a:lnTo>
                <a:lnTo>
                  <a:pt x="438402" y="854233"/>
                </a:lnTo>
                <a:lnTo>
                  <a:pt x="740111" y="697147"/>
                </a:lnTo>
                <a:lnTo>
                  <a:pt x="887647" y="603113"/>
                </a:lnTo>
                <a:lnTo>
                  <a:pt x="887647" y="592575"/>
                </a:lnTo>
                <a:lnTo>
                  <a:pt x="729572" y="488813"/>
                </a:lnTo>
                <a:lnTo>
                  <a:pt x="729572" y="405318"/>
                </a:lnTo>
                <a:lnTo>
                  <a:pt x="633917" y="353437"/>
                </a:lnTo>
                <a:lnTo>
                  <a:pt x="632296" y="355869"/>
                </a:lnTo>
                <a:lnTo>
                  <a:pt x="632296" y="354248"/>
                </a:lnTo>
                <a:lnTo>
                  <a:pt x="632296" y="352626"/>
                </a:lnTo>
                <a:lnTo>
                  <a:pt x="631485" y="351816"/>
                </a:lnTo>
                <a:lnTo>
                  <a:pt x="630675" y="350194"/>
                </a:lnTo>
                <a:lnTo>
                  <a:pt x="629053" y="349384"/>
                </a:lnTo>
                <a:lnTo>
                  <a:pt x="627432" y="348573"/>
                </a:lnTo>
                <a:lnTo>
                  <a:pt x="623379" y="301556"/>
                </a:lnTo>
                <a:lnTo>
                  <a:pt x="633917" y="301556"/>
                </a:lnTo>
                <a:lnTo>
                  <a:pt x="630675" y="300746"/>
                </a:lnTo>
                <a:lnTo>
                  <a:pt x="633917" y="298314"/>
                </a:lnTo>
                <a:lnTo>
                  <a:pt x="634728" y="294261"/>
                </a:lnTo>
                <a:lnTo>
                  <a:pt x="633107" y="291018"/>
                </a:lnTo>
                <a:lnTo>
                  <a:pt x="631485" y="289397"/>
                </a:lnTo>
                <a:lnTo>
                  <a:pt x="629053" y="287775"/>
                </a:lnTo>
                <a:lnTo>
                  <a:pt x="626622" y="287775"/>
                </a:lnTo>
                <a:lnTo>
                  <a:pt x="623379" y="249676"/>
                </a:lnTo>
                <a:lnTo>
                  <a:pt x="633917" y="239137"/>
                </a:lnTo>
                <a:lnTo>
                  <a:pt x="630675" y="242380"/>
                </a:lnTo>
                <a:lnTo>
                  <a:pt x="633917" y="240759"/>
                </a:lnTo>
                <a:lnTo>
                  <a:pt x="634728" y="236705"/>
                </a:lnTo>
                <a:lnTo>
                  <a:pt x="633107" y="233463"/>
                </a:lnTo>
                <a:lnTo>
                  <a:pt x="631485" y="231031"/>
                </a:lnTo>
                <a:lnTo>
                  <a:pt x="629053" y="229410"/>
                </a:lnTo>
                <a:lnTo>
                  <a:pt x="626622" y="230220"/>
                </a:lnTo>
                <a:lnTo>
                  <a:pt x="623379" y="187257"/>
                </a:lnTo>
                <a:lnTo>
                  <a:pt x="633917" y="187257"/>
                </a:lnTo>
                <a:lnTo>
                  <a:pt x="632296" y="181582"/>
                </a:lnTo>
                <a:lnTo>
                  <a:pt x="635539" y="179961"/>
                </a:lnTo>
                <a:lnTo>
                  <a:pt x="636349" y="175908"/>
                </a:lnTo>
                <a:lnTo>
                  <a:pt x="634728" y="172665"/>
                </a:lnTo>
                <a:lnTo>
                  <a:pt x="633107" y="170233"/>
                </a:lnTo>
                <a:lnTo>
                  <a:pt x="629053" y="168612"/>
                </a:lnTo>
                <a:lnTo>
                  <a:pt x="626622" y="169423"/>
                </a:lnTo>
                <a:lnTo>
                  <a:pt x="623379" y="114299"/>
                </a:lnTo>
              </a:path>
            </a:pathLst>
          </a:custGeom>
          <a:ln w="10578">
            <a:solidFill>
              <a:srgbClr val="2A57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">
            <a:extLst>
              <a:ext uri="{FF2B5EF4-FFF2-40B4-BE49-F238E27FC236}">
                <a16:creationId xmlns:a16="http://schemas.microsoft.com/office/drawing/2014/main" id="{2C35B554-A68B-4F74-B04A-D8F958FBF510}"/>
              </a:ext>
            </a:extLst>
          </p:cNvPr>
          <p:cNvSpPr txBox="1"/>
          <p:nvPr/>
        </p:nvSpPr>
        <p:spPr>
          <a:xfrm>
            <a:off x="4046037" y="2881931"/>
            <a:ext cx="1143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Business</a:t>
            </a:r>
            <a:r>
              <a:rPr sz="1200" b="1" spc="-7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Partners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8" name="object 23">
            <a:extLst>
              <a:ext uri="{FF2B5EF4-FFF2-40B4-BE49-F238E27FC236}">
                <a16:creationId xmlns:a16="http://schemas.microsoft.com/office/drawing/2014/main" id="{CABA376F-20A3-4A18-B797-C036DCBD5B26}"/>
              </a:ext>
            </a:extLst>
          </p:cNvPr>
          <p:cNvSpPr/>
          <p:nvPr/>
        </p:nvSpPr>
        <p:spPr>
          <a:xfrm>
            <a:off x="1647904" y="4810976"/>
            <a:ext cx="54312" cy="785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4">
            <a:extLst>
              <a:ext uri="{FF2B5EF4-FFF2-40B4-BE49-F238E27FC236}">
                <a16:creationId xmlns:a16="http://schemas.microsoft.com/office/drawing/2014/main" id="{08A9C172-8950-44D0-8B43-B16F718E967E}"/>
              </a:ext>
            </a:extLst>
          </p:cNvPr>
          <p:cNvSpPr/>
          <p:nvPr/>
        </p:nvSpPr>
        <p:spPr>
          <a:xfrm>
            <a:off x="1634934" y="4588380"/>
            <a:ext cx="154020" cy="59710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5">
            <a:extLst>
              <a:ext uri="{FF2B5EF4-FFF2-40B4-BE49-F238E27FC236}">
                <a16:creationId xmlns:a16="http://schemas.microsoft.com/office/drawing/2014/main" id="{8BD4B55C-DBCC-45AB-8FEA-CE51908F3BDB}"/>
              </a:ext>
            </a:extLst>
          </p:cNvPr>
          <p:cNvSpPr/>
          <p:nvPr/>
        </p:nvSpPr>
        <p:spPr>
          <a:xfrm>
            <a:off x="1653579" y="4564543"/>
            <a:ext cx="181582" cy="121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6">
            <a:extLst>
              <a:ext uri="{FF2B5EF4-FFF2-40B4-BE49-F238E27FC236}">
                <a16:creationId xmlns:a16="http://schemas.microsoft.com/office/drawing/2014/main" id="{93548E29-252C-428B-88AF-FC986D21839E}"/>
              </a:ext>
            </a:extLst>
          </p:cNvPr>
          <p:cNvSpPr/>
          <p:nvPr/>
        </p:nvSpPr>
        <p:spPr>
          <a:xfrm>
            <a:off x="1666549" y="4875827"/>
            <a:ext cx="160655" cy="310515"/>
          </a:xfrm>
          <a:custGeom>
            <a:avLst/>
            <a:gdLst/>
            <a:ahLst/>
            <a:cxnLst/>
            <a:rect l="l" t="t" r="r" b="b"/>
            <a:pathLst>
              <a:path w="160655" h="310514">
                <a:moveTo>
                  <a:pt x="54067" y="309331"/>
                </a:moveTo>
                <a:lnTo>
                  <a:pt x="53502" y="309663"/>
                </a:lnTo>
                <a:lnTo>
                  <a:pt x="54312" y="310473"/>
                </a:lnTo>
                <a:lnTo>
                  <a:pt x="54067" y="309331"/>
                </a:lnTo>
                <a:close/>
              </a:path>
              <a:path w="160655" h="310514">
                <a:moveTo>
                  <a:pt x="112678" y="46206"/>
                </a:moveTo>
                <a:lnTo>
                  <a:pt x="101329" y="239948"/>
                </a:lnTo>
                <a:lnTo>
                  <a:pt x="79835" y="261341"/>
                </a:lnTo>
                <a:lnTo>
                  <a:pt x="64952" y="278554"/>
                </a:lnTo>
                <a:lnTo>
                  <a:pt x="56301" y="290448"/>
                </a:lnTo>
                <a:lnTo>
                  <a:pt x="53502" y="295882"/>
                </a:lnTo>
                <a:lnTo>
                  <a:pt x="52691" y="295882"/>
                </a:lnTo>
                <a:lnTo>
                  <a:pt x="51880" y="299124"/>
                </a:lnTo>
                <a:lnTo>
                  <a:pt x="54067" y="309331"/>
                </a:lnTo>
                <a:lnTo>
                  <a:pt x="151589" y="252107"/>
                </a:lnTo>
                <a:lnTo>
                  <a:pt x="151589" y="211576"/>
                </a:lnTo>
                <a:lnTo>
                  <a:pt x="160506" y="47827"/>
                </a:lnTo>
                <a:lnTo>
                  <a:pt x="112678" y="46206"/>
                </a:lnTo>
                <a:close/>
              </a:path>
              <a:path w="160655" h="310514">
                <a:moveTo>
                  <a:pt x="50259" y="0"/>
                </a:moveTo>
                <a:lnTo>
                  <a:pt x="44585" y="214818"/>
                </a:lnTo>
                <a:lnTo>
                  <a:pt x="23964" y="234983"/>
                </a:lnTo>
                <a:lnTo>
                  <a:pt x="10943" y="250284"/>
                </a:lnTo>
                <a:lnTo>
                  <a:pt x="4002" y="260417"/>
                </a:lnTo>
                <a:lnTo>
                  <a:pt x="1621" y="265078"/>
                </a:lnTo>
                <a:lnTo>
                  <a:pt x="709" y="265078"/>
                </a:lnTo>
                <a:lnTo>
                  <a:pt x="0" y="270752"/>
                </a:lnTo>
                <a:lnTo>
                  <a:pt x="3242" y="278048"/>
                </a:lnTo>
                <a:lnTo>
                  <a:pt x="21553" y="265078"/>
                </a:lnTo>
                <a:lnTo>
                  <a:pt x="1621" y="265078"/>
                </a:lnTo>
                <a:lnTo>
                  <a:pt x="810" y="264267"/>
                </a:lnTo>
                <a:lnTo>
                  <a:pt x="22697" y="264267"/>
                </a:lnTo>
                <a:lnTo>
                  <a:pt x="31931" y="255375"/>
                </a:lnTo>
                <a:lnTo>
                  <a:pt x="44889" y="242380"/>
                </a:lnTo>
                <a:lnTo>
                  <a:pt x="66472" y="220493"/>
                </a:lnTo>
                <a:lnTo>
                  <a:pt x="65661" y="220493"/>
                </a:lnTo>
                <a:lnTo>
                  <a:pt x="62419" y="7295"/>
                </a:lnTo>
                <a:lnTo>
                  <a:pt x="50259" y="0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7">
            <a:extLst>
              <a:ext uri="{FF2B5EF4-FFF2-40B4-BE49-F238E27FC236}">
                <a16:creationId xmlns:a16="http://schemas.microsoft.com/office/drawing/2014/main" id="{E4379691-E7C1-4753-864E-30F12FB3E0D2}"/>
              </a:ext>
            </a:extLst>
          </p:cNvPr>
          <p:cNvSpPr/>
          <p:nvPr/>
        </p:nvSpPr>
        <p:spPr>
          <a:xfrm>
            <a:off x="1677898" y="4435652"/>
            <a:ext cx="115921" cy="15928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8">
            <a:extLst>
              <a:ext uri="{FF2B5EF4-FFF2-40B4-BE49-F238E27FC236}">
                <a16:creationId xmlns:a16="http://schemas.microsoft.com/office/drawing/2014/main" id="{E32C33C9-434A-414B-8545-FEB06EEC727F}"/>
              </a:ext>
            </a:extLst>
          </p:cNvPr>
          <p:cNvSpPr/>
          <p:nvPr/>
        </p:nvSpPr>
        <p:spPr>
          <a:xfrm>
            <a:off x="1695732" y="4555626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460" y="12995"/>
                </a:lnTo>
                <a:lnTo>
                  <a:pt x="59885" y="17834"/>
                </a:lnTo>
                <a:lnTo>
                  <a:pt x="50550" y="20848"/>
                </a:lnTo>
                <a:lnTo>
                  <a:pt x="40531" y="21887"/>
                </a:lnTo>
                <a:lnTo>
                  <a:pt x="29182" y="20291"/>
                </a:lnTo>
                <a:lnTo>
                  <a:pt x="18441" y="15807"/>
                </a:lnTo>
                <a:lnTo>
                  <a:pt x="8613" y="8891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9">
            <a:extLst>
              <a:ext uri="{FF2B5EF4-FFF2-40B4-BE49-F238E27FC236}">
                <a16:creationId xmlns:a16="http://schemas.microsoft.com/office/drawing/2014/main" id="{BCCB1808-CE93-43A2-BFA8-2502FD4097BA}"/>
              </a:ext>
            </a:extLst>
          </p:cNvPr>
          <p:cNvSpPr/>
          <p:nvPr/>
        </p:nvSpPr>
        <p:spPr>
          <a:xfrm>
            <a:off x="1762885" y="4729149"/>
            <a:ext cx="68176" cy="23756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30">
            <a:extLst>
              <a:ext uri="{FF2B5EF4-FFF2-40B4-BE49-F238E27FC236}">
                <a16:creationId xmlns:a16="http://schemas.microsoft.com/office/drawing/2014/main" id="{AC845C39-ED3B-49CB-8639-AFCF3EE44D65}"/>
              </a:ext>
            </a:extLst>
          </p:cNvPr>
          <p:cNvSpPr/>
          <p:nvPr/>
        </p:nvSpPr>
        <p:spPr>
          <a:xfrm>
            <a:off x="1686815" y="4883934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5" h="262889">
                <a:moveTo>
                  <a:pt x="41342" y="0"/>
                </a:moveTo>
                <a:lnTo>
                  <a:pt x="46206" y="212386"/>
                </a:lnTo>
                <a:lnTo>
                  <a:pt x="23597" y="234603"/>
                </a:lnTo>
                <a:lnTo>
                  <a:pt x="11247" y="247244"/>
                </a:lnTo>
                <a:lnTo>
                  <a:pt x="4825" y="255021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31">
            <a:extLst>
              <a:ext uri="{FF2B5EF4-FFF2-40B4-BE49-F238E27FC236}">
                <a16:creationId xmlns:a16="http://schemas.microsoft.com/office/drawing/2014/main" id="{90FB7489-EE9A-488A-941B-8C51881653D9}"/>
              </a:ext>
            </a:extLst>
          </p:cNvPr>
          <p:cNvSpPr/>
          <p:nvPr/>
        </p:nvSpPr>
        <p:spPr>
          <a:xfrm>
            <a:off x="1659253" y="4661008"/>
            <a:ext cx="11430" cy="225425"/>
          </a:xfrm>
          <a:custGeom>
            <a:avLst/>
            <a:gdLst/>
            <a:ahLst/>
            <a:cxnLst/>
            <a:rect l="l" t="t" r="r" b="b"/>
            <a:pathLst>
              <a:path w="11430" h="225425">
                <a:moveTo>
                  <a:pt x="1134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32">
            <a:extLst>
              <a:ext uri="{FF2B5EF4-FFF2-40B4-BE49-F238E27FC236}">
                <a16:creationId xmlns:a16="http://schemas.microsoft.com/office/drawing/2014/main" id="{4EFEA32E-8A94-4C84-83E9-6D499D39CE27}"/>
              </a:ext>
            </a:extLst>
          </p:cNvPr>
          <p:cNvSpPr/>
          <p:nvPr/>
        </p:nvSpPr>
        <p:spPr>
          <a:xfrm>
            <a:off x="1633313" y="4435652"/>
            <a:ext cx="207645" cy="751205"/>
          </a:xfrm>
          <a:custGeom>
            <a:avLst/>
            <a:gdLst/>
            <a:ahLst/>
            <a:cxnLst/>
            <a:rect l="l" t="t" r="r" b="b"/>
            <a:pathLst>
              <a:path w="207644" h="751204">
                <a:moveTo>
                  <a:pt x="36478" y="453956"/>
                </a:moveTo>
                <a:lnTo>
                  <a:pt x="45395" y="634728"/>
                </a:lnTo>
                <a:lnTo>
                  <a:pt x="40683" y="640326"/>
                </a:lnTo>
                <a:lnTo>
                  <a:pt x="28980" y="653981"/>
                </a:lnTo>
                <a:lnTo>
                  <a:pt x="15756" y="669155"/>
                </a:lnTo>
                <a:lnTo>
                  <a:pt x="648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5933" y="704443"/>
                </a:lnTo>
                <a:lnTo>
                  <a:pt x="51918" y="711878"/>
                </a:lnTo>
                <a:lnTo>
                  <a:pt x="51779" y="719541"/>
                </a:lnTo>
                <a:lnTo>
                  <a:pt x="53312" y="725532"/>
                </a:lnTo>
                <a:lnTo>
                  <a:pt x="54312" y="727951"/>
                </a:lnTo>
                <a:lnTo>
                  <a:pt x="87548" y="750649"/>
                </a:lnTo>
                <a:lnTo>
                  <a:pt x="185635" y="693094"/>
                </a:lnTo>
                <a:lnTo>
                  <a:pt x="185635" y="652562"/>
                </a:lnTo>
                <a:lnTo>
                  <a:pt x="191310" y="519618"/>
                </a:lnTo>
                <a:lnTo>
                  <a:pt x="199948" y="499263"/>
                </a:lnTo>
                <a:lnTo>
                  <a:pt x="200835" y="482632"/>
                </a:lnTo>
                <a:lnTo>
                  <a:pt x="198377" y="470713"/>
                </a:lnTo>
                <a:lnTo>
                  <a:pt x="196984" y="464494"/>
                </a:lnTo>
                <a:lnTo>
                  <a:pt x="200227" y="462062"/>
                </a:lnTo>
                <a:lnTo>
                  <a:pt x="204280" y="458009"/>
                </a:lnTo>
                <a:lnTo>
                  <a:pt x="204280" y="447471"/>
                </a:lnTo>
                <a:lnTo>
                  <a:pt x="205746" y="384150"/>
                </a:lnTo>
                <a:lnTo>
                  <a:pt x="206861" y="327095"/>
                </a:lnTo>
                <a:lnTo>
                  <a:pt x="207081" y="278677"/>
                </a:lnTo>
                <a:lnTo>
                  <a:pt x="205862" y="241271"/>
                </a:lnTo>
                <a:lnTo>
                  <a:pt x="194109" y="198061"/>
                </a:lnTo>
                <a:lnTo>
                  <a:pt x="168802" y="166066"/>
                </a:lnTo>
                <a:lnTo>
                  <a:pt x="132944" y="137808"/>
                </a:lnTo>
                <a:lnTo>
                  <a:pt x="132944" y="131323"/>
                </a:lnTo>
                <a:lnTo>
                  <a:pt x="145116" y="118758"/>
                </a:lnTo>
                <a:lnTo>
                  <a:pt x="153716" y="104369"/>
                </a:lnTo>
                <a:lnTo>
                  <a:pt x="158821" y="88460"/>
                </a:lnTo>
                <a:lnTo>
                  <a:pt x="160506" y="71336"/>
                </a:lnTo>
                <a:lnTo>
                  <a:pt x="155958" y="43432"/>
                </a:lnTo>
                <a:lnTo>
                  <a:pt x="143584" y="20772"/>
                </a:lnTo>
                <a:lnTo>
                  <a:pt x="125281" y="5560"/>
                </a:lnTo>
                <a:lnTo>
                  <a:pt x="102950" y="0"/>
                </a:lnTo>
                <a:lnTo>
                  <a:pt x="80620" y="5674"/>
                </a:lnTo>
                <a:lnTo>
                  <a:pt x="62317" y="21076"/>
                </a:lnTo>
                <a:lnTo>
                  <a:pt x="49942" y="43774"/>
                </a:lnTo>
                <a:lnTo>
                  <a:pt x="45395" y="71336"/>
                </a:lnTo>
                <a:lnTo>
                  <a:pt x="47130" y="88422"/>
                </a:lnTo>
                <a:lnTo>
                  <a:pt x="51982" y="104065"/>
                </a:lnTo>
                <a:lnTo>
                  <a:pt x="59417" y="117732"/>
                </a:lnTo>
                <a:lnTo>
                  <a:pt x="68904" y="128891"/>
                </a:lnTo>
                <a:lnTo>
                  <a:pt x="21076" y="157263"/>
                </a:lnTo>
                <a:lnTo>
                  <a:pt x="14021" y="161380"/>
                </a:lnTo>
                <a:lnTo>
                  <a:pt x="10234" y="165876"/>
                </a:lnTo>
                <a:lnTo>
                  <a:pt x="8423" y="173564"/>
                </a:lnTo>
                <a:lnTo>
                  <a:pt x="7295" y="187257"/>
                </a:lnTo>
                <a:lnTo>
                  <a:pt x="162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33">
            <a:extLst>
              <a:ext uri="{FF2B5EF4-FFF2-40B4-BE49-F238E27FC236}">
                <a16:creationId xmlns:a16="http://schemas.microsoft.com/office/drawing/2014/main" id="{3D27F719-2573-4CED-BAF1-0C8C2F6FE5DB}"/>
              </a:ext>
            </a:extLst>
          </p:cNvPr>
          <p:cNvSpPr/>
          <p:nvPr/>
        </p:nvSpPr>
        <p:spPr>
          <a:xfrm>
            <a:off x="1634934" y="4808544"/>
            <a:ext cx="34925" cy="81280"/>
          </a:xfrm>
          <a:custGeom>
            <a:avLst/>
            <a:gdLst/>
            <a:ahLst/>
            <a:cxnLst/>
            <a:rect l="l" t="t" r="r" b="b"/>
            <a:pathLst>
              <a:path w="34925" h="81279">
                <a:moveTo>
                  <a:pt x="34857" y="81063"/>
                </a:moveTo>
                <a:lnTo>
                  <a:pt x="22381" y="71817"/>
                </a:lnTo>
                <a:lnTo>
                  <a:pt x="14692" y="56947"/>
                </a:lnTo>
                <a:lnTo>
                  <a:pt x="12628" y="39341"/>
                </a:lnTo>
                <a:lnTo>
                  <a:pt x="17023" y="21887"/>
                </a:lnTo>
                <a:lnTo>
                  <a:pt x="15047" y="21317"/>
                </a:lnTo>
                <a:lnTo>
                  <a:pt x="9119" y="17327"/>
                </a:lnTo>
                <a:lnTo>
                  <a:pt x="2887" y="10145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34">
            <a:extLst>
              <a:ext uri="{FF2B5EF4-FFF2-40B4-BE49-F238E27FC236}">
                <a16:creationId xmlns:a16="http://schemas.microsoft.com/office/drawing/2014/main" id="{985A7DD7-5BE3-44A2-9326-3E28449FECCA}"/>
              </a:ext>
            </a:extLst>
          </p:cNvPr>
          <p:cNvSpPr/>
          <p:nvPr/>
        </p:nvSpPr>
        <p:spPr>
          <a:xfrm>
            <a:off x="1768689" y="4884744"/>
            <a:ext cx="54312" cy="7863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35">
            <a:extLst>
              <a:ext uri="{FF2B5EF4-FFF2-40B4-BE49-F238E27FC236}">
                <a16:creationId xmlns:a16="http://schemas.microsoft.com/office/drawing/2014/main" id="{9B52DE32-5496-40DC-B995-3C4CE9EA90A3}"/>
              </a:ext>
            </a:extLst>
          </p:cNvPr>
          <p:cNvSpPr/>
          <p:nvPr/>
        </p:nvSpPr>
        <p:spPr>
          <a:xfrm>
            <a:off x="1755719" y="4662136"/>
            <a:ext cx="154020" cy="59712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36">
            <a:extLst>
              <a:ext uri="{FF2B5EF4-FFF2-40B4-BE49-F238E27FC236}">
                <a16:creationId xmlns:a16="http://schemas.microsoft.com/office/drawing/2014/main" id="{E40316A9-807A-48B9-A2AC-B77AF70C3184}"/>
              </a:ext>
            </a:extLst>
          </p:cNvPr>
          <p:cNvSpPr/>
          <p:nvPr/>
        </p:nvSpPr>
        <p:spPr>
          <a:xfrm>
            <a:off x="1775174" y="4638311"/>
            <a:ext cx="181582" cy="12159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37">
            <a:extLst>
              <a:ext uri="{FF2B5EF4-FFF2-40B4-BE49-F238E27FC236}">
                <a16:creationId xmlns:a16="http://schemas.microsoft.com/office/drawing/2014/main" id="{7ED2FE75-7E34-4E93-A320-07EAD4DF3C29}"/>
              </a:ext>
            </a:extLst>
          </p:cNvPr>
          <p:cNvSpPr/>
          <p:nvPr/>
        </p:nvSpPr>
        <p:spPr>
          <a:xfrm>
            <a:off x="1788144" y="4949595"/>
            <a:ext cx="160020" cy="310515"/>
          </a:xfrm>
          <a:custGeom>
            <a:avLst/>
            <a:gdLst/>
            <a:ahLst/>
            <a:cxnLst/>
            <a:rect l="l" t="t" r="r" b="b"/>
            <a:pathLst>
              <a:path w="160019" h="310514">
                <a:moveTo>
                  <a:pt x="111867" y="46206"/>
                </a:moveTo>
                <a:lnTo>
                  <a:pt x="100518" y="239948"/>
                </a:lnTo>
                <a:lnTo>
                  <a:pt x="79138" y="261341"/>
                </a:lnTo>
                <a:lnTo>
                  <a:pt x="64445" y="278554"/>
                </a:lnTo>
                <a:lnTo>
                  <a:pt x="55832" y="290448"/>
                </a:lnTo>
                <a:lnTo>
                  <a:pt x="52691" y="295882"/>
                </a:lnTo>
                <a:lnTo>
                  <a:pt x="51880" y="295882"/>
                </a:lnTo>
                <a:lnTo>
                  <a:pt x="51880" y="299124"/>
                </a:lnTo>
                <a:lnTo>
                  <a:pt x="53502" y="310473"/>
                </a:lnTo>
                <a:lnTo>
                  <a:pt x="53502" y="309663"/>
                </a:lnTo>
                <a:lnTo>
                  <a:pt x="150778" y="252107"/>
                </a:lnTo>
                <a:lnTo>
                  <a:pt x="150778" y="211576"/>
                </a:lnTo>
                <a:lnTo>
                  <a:pt x="159695" y="47827"/>
                </a:lnTo>
                <a:lnTo>
                  <a:pt x="111867" y="46206"/>
                </a:lnTo>
                <a:close/>
              </a:path>
              <a:path w="160019" h="310514">
                <a:moveTo>
                  <a:pt x="50259" y="0"/>
                </a:moveTo>
                <a:lnTo>
                  <a:pt x="43774" y="214818"/>
                </a:lnTo>
                <a:lnTo>
                  <a:pt x="23153" y="234983"/>
                </a:lnTo>
                <a:lnTo>
                  <a:pt x="10132" y="250284"/>
                </a:lnTo>
                <a:lnTo>
                  <a:pt x="3191" y="260417"/>
                </a:lnTo>
                <a:lnTo>
                  <a:pt x="810" y="265078"/>
                </a:lnTo>
                <a:lnTo>
                  <a:pt x="0" y="270752"/>
                </a:lnTo>
                <a:lnTo>
                  <a:pt x="2431" y="278048"/>
                </a:lnTo>
                <a:lnTo>
                  <a:pt x="21887" y="264267"/>
                </a:lnTo>
                <a:lnTo>
                  <a:pt x="31234" y="255375"/>
                </a:lnTo>
                <a:lnTo>
                  <a:pt x="44382" y="242380"/>
                </a:lnTo>
                <a:lnTo>
                  <a:pt x="57225" y="229384"/>
                </a:lnTo>
                <a:lnTo>
                  <a:pt x="65661" y="220493"/>
                </a:lnTo>
                <a:lnTo>
                  <a:pt x="61608" y="7295"/>
                </a:lnTo>
                <a:lnTo>
                  <a:pt x="50259" y="0"/>
                </a:lnTo>
                <a:close/>
              </a:path>
              <a:path w="160019" h="310514">
                <a:moveTo>
                  <a:pt x="810" y="264267"/>
                </a:moveTo>
                <a:lnTo>
                  <a:pt x="709" y="265078"/>
                </a:lnTo>
                <a:lnTo>
                  <a:pt x="810" y="264267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38">
            <a:extLst>
              <a:ext uri="{FF2B5EF4-FFF2-40B4-BE49-F238E27FC236}">
                <a16:creationId xmlns:a16="http://schemas.microsoft.com/office/drawing/2014/main" id="{FAE514AB-E893-4A6A-8125-D4A3E27EE655}"/>
              </a:ext>
            </a:extLst>
          </p:cNvPr>
          <p:cNvSpPr/>
          <p:nvPr/>
        </p:nvSpPr>
        <p:spPr>
          <a:xfrm>
            <a:off x="1799493" y="4509419"/>
            <a:ext cx="115921" cy="15928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39">
            <a:extLst>
              <a:ext uri="{FF2B5EF4-FFF2-40B4-BE49-F238E27FC236}">
                <a16:creationId xmlns:a16="http://schemas.microsoft.com/office/drawing/2014/main" id="{7797F05B-06B2-4707-B634-1C0EFFC63AB6}"/>
              </a:ext>
            </a:extLst>
          </p:cNvPr>
          <p:cNvSpPr/>
          <p:nvPr/>
        </p:nvSpPr>
        <p:spPr>
          <a:xfrm>
            <a:off x="1816517" y="4629394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473" y="12995"/>
                </a:lnTo>
                <a:lnTo>
                  <a:pt x="59987" y="17834"/>
                </a:lnTo>
                <a:lnTo>
                  <a:pt x="50892" y="20848"/>
                </a:lnTo>
                <a:lnTo>
                  <a:pt x="41342" y="21887"/>
                </a:lnTo>
                <a:lnTo>
                  <a:pt x="29524" y="20291"/>
                </a:lnTo>
                <a:lnTo>
                  <a:pt x="18543" y="15807"/>
                </a:lnTo>
                <a:lnTo>
                  <a:pt x="8625" y="8891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40">
            <a:extLst>
              <a:ext uri="{FF2B5EF4-FFF2-40B4-BE49-F238E27FC236}">
                <a16:creationId xmlns:a16="http://schemas.microsoft.com/office/drawing/2014/main" id="{0E6D6E12-6CBA-45F2-8BDB-FC8225347A4D}"/>
              </a:ext>
            </a:extLst>
          </p:cNvPr>
          <p:cNvSpPr/>
          <p:nvPr/>
        </p:nvSpPr>
        <p:spPr>
          <a:xfrm>
            <a:off x="1883847" y="4802917"/>
            <a:ext cx="67998" cy="23756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41">
            <a:extLst>
              <a:ext uri="{FF2B5EF4-FFF2-40B4-BE49-F238E27FC236}">
                <a16:creationId xmlns:a16="http://schemas.microsoft.com/office/drawing/2014/main" id="{6B359F4D-A73C-4094-87ED-066D88221AF6}"/>
              </a:ext>
            </a:extLst>
          </p:cNvPr>
          <p:cNvSpPr/>
          <p:nvPr/>
        </p:nvSpPr>
        <p:spPr>
          <a:xfrm>
            <a:off x="1807600" y="4957702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5" h="262889">
                <a:moveTo>
                  <a:pt x="41342" y="0"/>
                </a:moveTo>
                <a:lnTo>
                  <a:pt x="46206" y="212386"/>
                </a:lnTo>
                <a:lnTo>
                  <a:pt x="23597" y="234603"/>
                </a:lnTo>
                <a:lnTo>
                  <a:pt x="11247" y="247244"/>
                </a:lnTo>
                <a:lnTo>
                  <a:pt x="4825" y="255021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42">
            <a:extLst>
              <a:ext uri="{FF2B5EF4-FFF2-40B4-BE49-F238E27FC236}">
                <a16:creationId xmlns:a16="http://schemas.microsoft.com/office/drawing/2014/main" id="{956A8E86-0281-4A55-8D3E-68D13D1C96B7}"/>
              </a:ext>
            </a:extLst>
          </p:cNvPr>
          <p:cNvSpPr/>
          <p:nvPr/>
        </p:nvSpPr>
        <p:spPr>
          <a:xfrm>
            <a:off x="1780849" y="4734776"/>
            <a:ext cx="10795" cy="225425"/>
          </a:xfrm>
          <a:custGeom>
            <a:avLst/>
            <a:gdLst/>
            <a:ahLst/>
            <a:cxnLst/>
            <a:rect l="l" t="t" r="r" b="b"/>
            <a:pathLst>
              <a:path w="10794" h="225425">
                <a:moveTo>
                  <a:pt x="1053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43">
            <a:extLst>
              <a:ext uri="{FF2B5EF4-FFF2-40B4-BE49-F238E27FC236}">
                <a16:creationId xmlns:a16="http://schemas.microsoft.com/office/drawing/2014/main" id="{40BABF12-E9B9-4548-A28D-FA83A27A2AAD}"/>
              </a:ext>
            </a:extLst>
          </p:cNvPr>
          <p:cNvSpPr/>
          <p:nvPr/>
        </p:nvSpPr>
        <p:spPr>
          <a:xfrm>
            <a:off x="1754098" y="4509419"/>
            <a:ext cx="208279" cy="751205"/>
          </a:xfrm>
          <a:custGeom>
            <a:avLst/>
            <a:gdLst/>
            <a:ahLst/>
            <a:cxnLst/>
            <a:rect l="l" t="t" r="r" b="b"/>
            <a:pathLst>
              <a:path w="208280" h="751204">
                <a:moveTo>
                  <a:pt x="37289" y="453956"/>
                </a:moveTo>
                <a:lnTo>
                  <a:pt x="45395" y="634728"/>
                </a:lnTo>
                <a:lnTo>
                  <a:pt x="41038" y="640326"/>
                </a:lnTo>
                <a:lnTo>
                  <a:pt x="29385" y="653981"/>
                </a:lnTo>
                <a:lnTo>
                  <a:pt x="16212" y="669155"/>
                </a:lnTo>
                <a:lnTo>
                  <a:pt x="729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6744" y="704443"/>
                </a:lnTo>
                <a:lnTo>
                  <a:pt x="52602" y="711878"/>
                </a:lnTo>
                <a:lnTo>
                  <a:pt x="52184" y="719541"/>
                </a:lnTo>
                <a:lnTo>
                  <a:pt x="53438" y="725532"/>
                </a:lnTo>
                <a:lnTo>
                  <a:pt x="54312" y="727951"/>
                </a:lnTo>
                <a:lnTo>
                  <a:pt x="87548" y="750649"/>
                </a:lnTo>
                <a:lnTo>
                  <a:pt x="185635" y="693094"/>
                </a:lnTo>
                <a:lnTo>
                  <a:pt x="185635" y="652562"/>
                </a:lnTo>
                <a:lnTo>
                  <a:pt x="191310" y="519618"/>
                </a:lnTo>
                <a:lnTo>
                  <a:pt x="200417" y="499263"/>
                </a:lnTo>
                <a:lnTo>
                  <a:pt x="201544" y="482632"/>
                </a:lnTo>
                <a:lnTo>
                  <a:pt x="199175" y="470713"/>
                </a:lnTo>
                <a:lnTo>
                  <a:pt x="197795" y="464494"/>
                </a:lnTo>
                <a:lnTo>
                  <a:pt x="200227" y="462062"/>
                </a:lnTo>
                <a:lnTo>
                  <a:pt x="204280" y="458009"/>
                </a:lnTo>
                <a:lnTo>
                  <a:pt x="204280" y="447471"/>
                </a:lnTo>
                <a:lnTo>
                  <a:pt x="206135" y="384150"/>
                </a:lnTo>
                <a:lnTo>
                  <a:pt x="207445" y="327095"/>
                </a:lnTo>
                <a:lnTo>
                  <a:pt x="207665" y="278677"/>
                </a:lnTo>
                <a:lnTo>
                  <a:pt x="206251" y="241271"/>
                </a:lnTo>
                <a:lnTo>
                  <a:pt x="194565" y="198061"/>
                </a:lnTo>
                <a:lnTo>
                  <a:pt x="169258" y="166066"/>
                </a:lnTo>
                <a:lnTo>
                  <a:pt x="133755" y="137808"/>
                </a:lnTo>
                <a:lnTo>
                  <a:pt x="132944" y="131323"/>
                </a:lnTo>
                <a:lnTo>
                  <a:pt x="145243" y="118758"/>
                </a:lnTo>
                <a:lnTo>
                  <a:pt x="154122" y="104369"/>
                </a:lnTo>
                <a:lnTo>
                  <a:pt x="159505" y="88460"/>
                </a:lnTo>
                <a:lnTo>
                  <a:pt x="161316" y="71336"/>
                </a:lnTo>
                <a:lnTo>
                  <a:pt x="156769" y="43432"/>
                </a:lnTo>
                <a:lnTo>
                  <a:pt x="144394" y="20772"/>
                </a:lnTo>
                <a:lnTo>
                  <a:pt x="126091" y="5560"/>
                </a:lnTo>
                <a:lnTo>
                  <a:pt x="103761" y="0"/>
                </a:lnTo>
                <a:lnTo>
                  <a:pt x="80962" y="5674"/>
                </a:lnTo>
                <a:lnTo>
                  <a:pt x="62419" y="21076"/>
                </a:lnTo>
                <a:lnTo>
                  <a:pt x="49955" y="43774"/>
                </a:lnTo>
                <a:lnTo>
                  <a:pt x="45395" y="71336"/>
                </a:lnTo>
                <a:lnTo>
                  <a:pt x="47143" y="88422"/>
                </a:lnTo>
                <a:lnTo>
                  <a:pt x="52083" y="104065"/>
                </a:lnTo>
                <a:lnTo>
                  <a:pt x="59759" y="117732"/>
                </a:lnTo>
                <a:lnTo>
                  <a:pt x="69714" y="128891"/>
                </a:lnTo>
                <a:lnTo>
                  <a:pt x="21076" y="157263"/>
                </a:lnTo>
                <a:lnTo>
                  <a:pt x="14034" y="161380"/>
                </a:lnTo>
                <a:lnTo>
                  <a:pt x="10335" y="165876"/>
                </a:lnTo>
                <a:lnTo>
                  <a:pt x="8765" y="173564"/>
                </a:lnTo>
                <a:lnTo>
                  <a:pt x="8106" y="187257"/>
                </a:lnTo>
                <a:lnTo>
                  <a:pt x="243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44">
            <a:extLst>
              <a:ext uri="{FF2B5EF4-FFF2-40B4-BE49-F238E27FC236}">
                <a16:creationId xmlns:a16="http://schemas.microsoft.com/office/drawing/2014/main" id="{542B13DF-E80C-43C3-8D7F-0414488BE38A}"/>
              </a:ext>
            </a:extLst>
          </p:cNvPr>
          <p:cNvSpPr/>
          <p:nvPr/>
        </p:nvSpPr>
        <p:spPr>
          <a:xfrm>
            <a:off x="1756530" y="4882312"/>
            <a:ext cx="34925" cy="81280"/>
          </a:xfrm>
          <a:custGeom>
            <a:avLst/>
            <a:gdLst/>
            <a:ahLst/>
            <a:cxnLst/>
            <a:rect l="l" t="t" r="r" b="b"/>
            <a:pathLst>
              <a:path w="34925" h="81279">
                <a:moveTo>
                  <a:pt x="34857" y="81063"/>
                </a:moveTo>
                <a:lnTo>
                  <a:pt x="22026" y="71817"/>
                </a:lnTo>
                <a:lnTo>
                  <a:pt x="14287" y="56947"/>
                </a:lnTo>
                <a:lnTo>
                  <a:pt x="12172" y="39341"/>
                </a:lnTo>
                <a:lnTo>
                  <a:pt x="16212" y="21887"/>
                </a:lnTo>
                <a:lnTo>
                  <a:pt x="14363" y="21317"/>
                </a:lnTo>
                <a:lnTo>
                  <a:pt x="8714" y="17327"/>
                </a:lnTo>
                <a:lnTo>
                  <a:pt x="2761" y="10145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45">
            <a:extLst>
              <a:ext uri="{FF2B5EF4-FFF2-40B4-BE49-F238E27FC236}">
                <a16:creationId xmlns:a16="http://schemas.microsoft.com/office/drawing/2014/main" id="{2FE3C85A-A27D-4683-8A69-CA5F12428234}"/>
              </a:ext>
            </a:extLst>
          </p:cNvPr>
          <p:cNvSpPr/>
          <p:nvPr/>
        </p:nvSpPr>
        <p:spPr>
          <a:xfrm>
            <a:off x="1890285" y="4958512"/>
            <a:ext cx="54312" cy="7852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46">
            <a:extLst>
              <a:ext uri="{FF2B5EF4-FFF2-40B4-BE49-F238E27FC236}">
                <a16:creationId xmlns:a16="http://schemas.microsoft.com/office/drawing/2014/main" id="{10312E84-7006-40C5-BAEC-B64167926FC0}"/>
              </a:ext>
            </a:extLst>
          </p:cNvPr>
          <p:cNvSpPr/>
          <p:nvPr/>
        </p:nvSpPr>
        <p:spPr>
          <a:xfrm>
            <a:off x="1877315" y="4735903"/>
            <a:ext cx="154020" cy="59712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47">
            <a:extLst>
              <a:ext uri="{FF2B5EF4-FFF2-40B4-BE49-F238E27FC236}">
                <a16:creationId xmlns:a16="http://schemas.microsoft.com/office/drawing/2014/main" id="{BF367A90-1320-4FD7-8E59-0DA238AE80C3}"/>
              </a:ext>
            </a:extLst>
          </p:cNvPr>
          <p:cNvSpPr/>
          <p:nvPr/>
        </p:nvSpPr>
        <p:spPr>
          <a:xfrm>
            <a:off x="1895959" y="4712079"/>
            <a:ext cx="181582" cy="1215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48">
            <a:extLst>
              <a:ext uri="{FF2B5EF4-FFF2-40B4-BE49-F238E27FC236}">
                <a16:creationId xmlns:a16="http://schemas.microsoft.com/office/drawing/2014/main" id="{0BB3808D-EC33-494A-9E9D-80F1A00B7ADF}"/>
              </a:ext>
            </a:extLst>
          </p:cNvPr>
          <p:cNvSpPr/>
          <p:nvPr/>
        </p:nvSpPr>
        <p:spPr>
          <a:xfrm>
            <a:off x="1908929" y="5023363"/>
            <a:ext cx="160655" cy="310515"/>
          </a:xfrm>
          <a:custGeom>
            <a:avLst/>
            <a:gdLst/>
            <a:ahLst/>
            <a:cxnLst/>
            <a:rect l="l" t="t" r="r" b="b"/>
            <a:pathLst>
              <a:path w="160655" h="310514">
                <a:moveTo>
                  <a:pt x="54067" y="309331"/>
                </a:moveTo>
                <a:lnTo>
                  <a:pt x="53502" y="309663"/>
                </a:lnTo>
                <a:lnTo>
                  <a:pt x="54312" y="310473"/>
                </a:lnTo>
                <a:lnTo>
                  <a:pt x="54067" y="309331"/>
                </a:lnTo>
                <a:close/>
              </a:path>
              <a:path w="160655" h="310514">
                <a:moveTo>
                  <a:pt x="112678" y="46206"/>
                </a:moveTo>
                <a:lnTo>
                  <a:pt x="101329" y="239948"/>
                </a:lnTo>
                <a:lnTo>
                  <a:pt x="79822" y="261341"/>
                </a:lnTo>
                <a:lnTo>
                  <a:pt x="64850" y="278554"/>
                </a:lnTo>
                <a:lnTo>
                  <a:pt x="55959" y="290448"/>
                </a:lnTo>
                <a:lnTo>
                  <a:pt x="52691" y="295882"/>
                </a:lnTo>
                <a:lnTo>
                  <a:pt x="51880" y="299124"/>
                </a:lnTo>
                <a:lnTo>
                  <a:pt x="54067" y="309331"/>
                </a:lnTo>
                <a:lnTo>
                  <a:pt x="151589" y="252107"/>
                </a:lnTo>
                <a:lnTo>
                  <a:pt x="151589" y="211576"/>
                </a:lnTo>
                <a:lnTo>
                  <a:pt x="160506" y="47827"/>
                </a:lnTo>
                <a:lnTo>
                  <a:pt x="112678" y="46206"/>
                </a:lnTo>
                <a:close/>
              </a:path>
              <a:path w="160655" h="310514">
                <a:moveTo>
                  <a:pt x="3054" y="277625"/>
                </a:moveTo>
                <a:lnTo>
                  <a:pt x="2431" y="278048"/>
                </a:lnTo>
                <a:lnTo>
                  <a:pt x="3242" y="278048"/>
                </a:lnTo>
                <a:lnTo>
                  <a:pt x="3054" y="277625"/>
                </a:lnTo>
                <a:close/>
              </a:path>
              <a:path w="160655" h="310514">
                <a:moveTo>
                  <a:pt x="50259" y="0"/>
                </a:moveTo>
                <a:lnTo>
                  <a:pt x="44585" y="214818"/>
                </a:lnTo>
                <a:lnTo>
                  <a:pt x="23850" y="234983"/>
                </a:lnTo>
                <a:lnTo>
                  <a:pt x="10639" y="250284"/>
                </a:lnTo>
                <a:lnTo>
                  <a:pt x="3660" y="260417"/>
                </a:lnTo>
                <a:lnTo>
                  <a:pt x="1621" y="265078"/>
                </a:lnTo>
                <a:lnTo>
                  <a:pt x="709" y="265078"/>
                </a:lnTo>
                <a:lnTo>
                  <a:pt x="0" y="270752"/>
                </a:lnTo>
                <a:lnTo>
                  <a:pt x="3054" y="277625"/>
                </a:lnTo>
                <a:lnTo>
                  <a:pt x="21505" y="265078"/>
                </a:lnTo>
                <a:lnTo>
                  <a:pt x="1621" y="265078"/>
                </a:lnTo>
                <a:lnTo>
                  <a:pt x="810" y="264267"/>
                </a:lnTo>
                <a:lnTo>
                  <a:pt x="22697" y="264267"/>
                </a:lnTo>
                <a:lnTo>
                  <a:pt x="31918" y="255375"/>
                </a:lnTo>
                <a:lnTo>
                  <a:pt x="44787" y="242380"/>
                </a:lnTo>
                <a:lnTo>
                  <a:pt x="57352" y="229384"/>
                </a:lnTo>
                <a:lnTo>
                  <a:pt x="65661" y="220493"/>
                </a:lnTo>
                <a:lnTo>
                  <a:pt x="62419" y="7295"/>
                </a:lnTo>
                <a:lnTo>
                  <a:pt x="50259" y="0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49">
            <a:extLst>
              <a:ext uri="{FF2B5EF4-FFF2-40B4-BE49-F238E27FC236}">
                <a16:creationId xmlns:a16="http://schemas.microsoft.com/office/drawing/2014/main" id="{7B4D71F5-98F9-4C34-A925-48D112F864B2}"/>
              </a:ext>
            </a:extLst>
          </p:cNvPr>
          <p:cNvSpPr/>
          <p:nvPr/>
        </p:nvSpPr>
        <p:spPr>
          <a:xfrm>
            <a:off x="1920278" y="4583187"/>
            <a:ext cx="115921" cy="15928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50">
            <a:extLst>
              <a:ext uri="{FF2B5EF4-FFF2-40B4-BE49-F238E27FC236}">
                <a16:creationId xmlns:a16="http://schemas.microsoft.com/office/drawing/2014/main" id="{77AD3198-775C-41AE-8022-AC896C1D5291}"/>
              </a:ext>
            </a:extLst>
          </p:cNvPr>
          <p:cNvSpPr/>
          <p:nvPr/>
        </p:nvSpPr>
        <p:spPr>
          <a:xfrm>
            <a:off x="1938112" y="4703161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346" y="12995"/>
                </a:lnTo>
                <a:lnTo>
                  <a:pt x="59581" y="17834"/>
                </a:lnTo>
                <a:lnTo>
                  <a:pt x="50208" y="20848"/>
                </a:lnTo>
                <a:lnTo>
                  <a:pt x="40531" y="21887"/>
                </a:lnTo>
                <a:lnTo>
                  <a:pt x="28840" y="20291"/>
                </a:lnTo>
                <a:lnTo>
                  <a:pt x="18137" y="15807"/>
                </a:lnTo>
                <a:lnTo>
                  <a:pt x="8499" y="8891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51">
            <a:extLst>
              <a:ext uri="{FF2B5EF4-FFF2-40B4-BE49-F238E27FC236}">
                <a16:creationId xmlns:a16="http://schemas.microsoft.com/office/drawing/2014/main" id="{57F50FA8-E602-4167-9F74-E166FBA21FAE}"/>
              </a:ext>
            </a:extLst>
          </p:cNvPr>
          <p:cNvSpPr/>
          <p:nvPr/>
        </p:nvSpPr>
        <p:spPr>
          <a:xfrm>
            <a:off x="2019986" y="5033090"/>
            <a:ext cx="55933" cy="785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52">
            <a:extLst>
              <a:ext uri="{FF2B5EF4-FFF2-40B4-BE49-F238E27FC236}">
                <a16:creationId xmlns:a16="http://schemas.microsoft.com/office/drawing/2014/main" id="{0DEC826E-320D-4A05-94B5-7C7627E5D722}"/>
              </a:ext>
            </a:extLst>
          </p:cNvPr>
          <p:cNvSpPr/>
          <p:nvPr/>
        </p:nvSpPr>
        <p:spPr>
          <a:xfrm>
            <a:off x="2022418" y="4798006"/>
            <a:ext cx="60151" cy="25695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53">
            <a:extLst>
              <a:ext uri="{FF2B5EF4-FFF2-40B4-BE49-F238E27FC236}">
                <a16:creationId xmlns:a16="http://schemas.microsoft.com/office/drawing/2014/main" id="{EDB67B8E-9C61-4422-9B42-5EA501A58A01}"/>
              </a:ext>
            </a:extLst>
          </p:cNvPr>
          <p:cNvSpPr/>
          <p:nvPr/>
        </p:nvSpPr>
        <p:spPr>
          <a:xfrm>
            <a:off x="2005265" y="4876685"/>
            <a:ext cx="68176" cy="23756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54">
            <a:extLst>
              <a:ext uri="{FF2B5EF4-FFF2-40B4-BE49-F238E27FC236}">
                <a16:creationId xmlns:a16="http://schemas.microsoft.com/office/drawing/2014/main" id="{6F649D79-C212-4E58-8FEF-B6F6921702F9}"/>
              </a:ext>
            </a:extLst>
          </p:cNvPr>
          <p:cNvSpPr/>
          <p:nvPr/>
        </p:nvSpPr>
        <p:spPr>
          <a:xfrm>
            <a:off x="1928385" y="5031470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5" h="262889">
                <a:moveTo>
                  <a:pt x="41342" y="0"/>
                </a:moveTo>
                <a:lnTo>
                  <a:pt x="46206" y="212386"/>
                </a:lnTo>
                <a:lnTo>
                  <a:pt x="23597" y="234603"/>
                </a:lnTo>
                <a:lnTo>
                  <a:pt x="11247" y="247244"/>
                </a:lnTo>
                <a:lnTo>
                  <a:pt x="4825" y="255021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55">
            <a:extLst>
              <a:ext uri="{FF2B5EF4-FFF2-40B4-BE49-F238E27FC236}">
                <a16:creationId xmlns:a16="http://schemas.microsoft.com/office/drawing/2014/main" id="{13DDDCD2-E7D5-4525-B6BF-4078315D9F03}"/>
              </a:ext>
            </a:extLst>
          </p:cNvPr>
          <p:cNvSpPr/>
          <p:nvPr/>
        </p:nvSpPr>
        <p:spPr>
          <a:xfrm>
            <a:off x="1901634" y="4808544"/>
            <a:ext cx="11430" cy="225425"/>
          </a:xfrm>
          <a:custGeom>
            <a:avLst/>
            <a:gdLst/>
            <a:ahLst/>
            <a:cxnLst/>
            <a:rect l="l" t="t" r="r" b="b"/>
            <a:pathLst>
              <a:path w="11430" h="225425">
                <a:moveTo>
                  <a:pt x="1134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56">
            <a:extLst>
              <a:ext uri="{FF2B5EF4-FFF2-40B4-BE49-F238E27FC236}">
                <a16:creationId xmlns:a16="http://schemas.microsoft.com/office/drawing/2014/main" id="{46215376-B993-4F44-B8D6-471F10B98C5D}"/>
              </a:ext>
            </a:extLst>
          </p:cNvPr>
          <p:cNvSpPr/>
          <p:nvPr/>
        </p:nvSpPr>
        <p:spPr>
          <a:xfrm>
            <a:off x="1875693" y="4583187"/>
            <a:ext cx="207645" cy="751205"/>
          </a:xfrm>
          <a:custGeom>
            <a:avLst/>
            <a:gdLst/>
            <a:ahLst/>
            <a:cxnLst/>
            <a:rect l="l" t="t" r="r" b="b"/>
            <a:pathLst>
              <a:path w="207644" h="751204">
                <a:moveTo>
                  <a:pt x="36478" y="453956"/>
                </a:moveTo>
                <a:lnTo>
                  <a:pt x="45395" y="634728"/>
                </a:lnTo>
                <a:lnTo>
                  <a:pt x="40683" y="640326"/>
                </a:lnTo>
                <a:lnTo>
                  <a:pt x="28980" y="653981"/>
                </a:lnTo>
                <a:lnTo>
                  <a:pt x="15756" y="669155"/>
                </a:lnTo>
                <a:lnTo>
                  <a:pt x="648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5933" y="704443"/>
                </a:lnTo>
                <a:lnTo>
                  <a:pt x="51918" y="711878"/>
                </a:lnTo>
                <a:lnTo>
                  <a:pt x="51779" y="719541"/>
                </a:lnTo>
                <a:lnTo>
                  <a:pt x="53312" y="725532"/>
                </a:lnTo>
                <a:lnTo>
                  <a:pt x="54312" y="727951"/>
                </a:lnTo>
                <a:lnTo>
                  <a:pt x="87548" y="750649"/>
                </a:lnTo>
                <a:lnTo>
                  <a:pt x="184825" y="693094"/>
                </a:lnTo>
                <a:lnTo>
                  <a:pt x="184825" y="652562"/>
                </a:lnTo>
                <a:lnTo>
                  <a:pt x="191310" y="519618"/>
                </a:lnTo>
                <a:lnTo>
                  <a:pt x="199948" y="499263"/>
                </a:lnTo>
                <a:lnTo>
                  <a:pt x="200835" y="482632"/>
                </a:lnTo>
                <a:lnTo>
                  <a:pt x="198377" y="470713"/>
                </a:lnTo>
                <a:lnTo>
                  <a:pt x="196984" y="464494"/>
                </a:lnTo>
                <a:lnTo>
                  <a:pt x="200227" y="462062"/>
                </a:lnTo>
                <a:lnTo>
                  <a:pt x="204280" y="458009"/>
                </a:lnTo>
                <a:lnTo>
                  <a:pt x="203469" y="447471"/>
                </a:lnTo>
                <a:lnTo>
                  <a:pt x="205330" y="384150"/>
                </a:lnTo>
                <a:lnTo>
                  <a:pt x="206686" y="327095"/>
                </a:lnTo>
                <a:lnTo>
                  <a:pt x="207030" y="278677"/>
                </a:lnTo>
                <a:lnTo>
                  <a:pt x="205856" y="241271"/>
                </a:lnTo>
                <a:lnTo>
                  <a:pt x="194109" y="198061"/>
                </a:lnTo>
                <a:lnTo>
                  <a:pt x="168802" y="166066"/>
                </a:lnTo>
                <a:lnTo>
                  <a:pt x="132944" y="137808"/>
                </a:lnTo>
                <a:lnTo>
                  <a:pt x="132944" y="131323"/>
                </a:lnTo>
                <a:lnTo>
                  <a:pt x="145116" y="118758"/>
                </a:lnTo>
                <a:lnTo>
                  <a:pt x="153716" y="104369"/>
                </a:lnTo>
                <a:lnTo>
                  <a:pt x="158821" y="88460"/>
                </a:lnTo>
                <a:lnTo>
                  <a:pt x="160506" y="71336"/>
                </a:lnTo>
                <a:lnTo>
                  <a:pt x="155958" y="43432"/>
                </a:lnTo>
                <a:lnTo>
                  <a:pt x="143584" y="20772"/>
                </a:lnTo>
                <a:lnTo>
                  <a:pt x="125281" y="5560"/>
                </a:lnTo>
                <a:lnTo>
                  <a:pt x="102950" y="0"/>
                </a:lnTo>
                <a:lnTo>
                  <a:pt x="80620" y="5560"/>
                </a:lnTo>
                <a:lnTo>
                  <a:pt x="62317" y="20772"/>
                </a:lnTo>
                <a:lnTo>
                  <a:pt x="49942" y="43432"/>
                </a:lnTo>
                <a:lnTo>
                  <a:pt x="45395" y="71336"/>
                </a:lnTo>
                <a:lnTo>
                  <a:pt x="47016" y="88422"/>
                </a:lnTo>
                <a:lnTo>
                  <a:pt x="51678" y="104065"/>
                </a:lnTo>
                <a:lnTo>
                  <a:pt x="59075" y="117732"/>
                </a:lnTo>
                <a:lnTo>
                  <a:pt x="68904" y="128891"/>
                </a:lnTo>
                <a:lnTo>
                  <a:pt x="21076" y="157263"/>
                </a:lnTo>
                <a:lnTo>
                  <a:pt x="14021" y="161380"/>
                </a:lnTo>
                <a:lnTo>
                  <a:pt x="10234" y="165876"/>
                </a:lnTo>
                <a:lnTo>
                  <a:pt x="8423" y="173564"/>
                </a:lnTo>
                <a:lnTo>
                  <a:pt x="7295" y="187257"/>
                </a:lnTo>
                <a:lnTo>
                  <a:pt x="162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57">
            <a:extLst>
              <a:ext uri="{FF2B5EF4-FFF2-40B4-BE49-F238E27FC236}">
                <a16:creationId xmlns:a16="http://schemas.microsoft.com/office/drawing/2014/main" id="{F7C917A2-A132-45EA-8067-B431745E48C2}"/>
              </a:ext>
            </a:extLst>
          </p:cNvPr>
          <p:cNvSpPr/>
          <p:nvPr/>
        </p:nvSpPr>
        <p:spPr>
          <a:xfrm>
            <a:off x="1877315" y="4956080"/>
            <a:ext cx="34925" cy="81280"/>
          </a:xfrm>
          <a:custGeom>
            <a:avLst/>
            <a:gdLst/>
            <a:ahLst/>
            <a:cxnLst/>
            <a:rect l="l" t="t" r="r" b="b"/>
            <a:pathLst>
              <a:path w="34925" h="81279">
                <a:moveTo>
                  <a:pt x="34857" y="81063"/>
                </a:moveTo>
                <a:lnTo>
                  <a:pt x="22381" y="71817"/>
                </a:lnTo>
                <a:lnTo>
                  <a:pt x="14692" y="56947"/>
                </a:lnTo>
                <a:lnTo>
                  <a:pt x="12628" y="39341"/>
                </a:lnTo>
                <a:lnTo>
                  <a:pt x="17023" y="21887"/>
                </a:lnTo>
                <a:lnTo>
                  <a:pt x="15047" y="20975"/>
                </a:lnTo>
                <a:lnTo>
                  <a:pt x="9119" y="17023"/>
                </a:lnTo>
                <a:lnTo>
                  <a:pt x="2887" y="10031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58">
            <a:extLst>
              <a:ext uri="{FF2B5EF4-FFF2-40B4-BE49-F238E27FC236}">
                <a16:creationId xmlns:a16="http://schemas.microsoft.com/office/drawing/2014/main" id="{584008CE-A4FA-471F-9C78-F28EFA8EB232}"/>
              </a:ext>
            </a:extLst>
          </p:cNvPr>
          <p:cNvSpPr/>
          <p:nvPr/>
        </p:nvSpPr>
        <p:spPr>
          <a:xfrm>
            <a:off x="1476860" y="5146580"/>
            <a:ext cx="426084" cy="203835"/>
          </a:xfrm>
          <a:custGeom>
            <a:avLst/>
            <a:gdLst/>
            <a:ahLst/>
            <a:cxnLst/>
            <a:rect l="l" t="t" r="r" b="b"/>
            <a:pathLst>
              <a:path w="426085" h="203835">
                <a:moveTo>
                  <a:pt x="0" y="17834"/>
                </a:moveTo>
                <a:lnTo>
                  <a:pt x="29993" y="0"/>
                </a:lnTo>
                <a:lnTo>
                  <a:pt x="383431" y="203469"/>
                </a:lnTo>
                <a:lnTo>
                  <a:pt x="425584" y="17834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59">
            <a:extLst>
              <a:ext uri="{FF2B5EF4-FFF2-40B4-BE49-F238E27FC236}">
                <a16:creationId xmlns:a16="http://schemas.microsoft.com/office/drawing/2014/main" id="{9CB11AAC-C908-421F-BD45-1DD6BBE64688}"/>
              </a:ext>
            </a:extLst>
          </p:cNvPr>
          <p:cNvSpPr/>
          <p:nvPr/>
        </p:nvSpPr>
        <p:spPr>
          <a:xfrm>
            <a:off x="1605751" y="5175763"/>
            <a:ext cx="48260" cy="27940"/>
          </a:xfrm>
          <a:custGeom>
            <a:avLst/>
            <a:gdLst/>
            <a:ahLst/>
            <a:cxnLst/>
            <a:rect l="l" t="t" r="r" b="b"/>
            <a:pathLst>
              <a:path w="48260" h="27939">
                <a:moveTo>
                  <a:pt x="0" y="27561"/>
                </a:moveTo>
                <a:lnTo>
                  <a:pt x="47827" y="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60">
            <a:extLst>
              <a:ext uri="{FF2B5EF4-FFF2-40B4-BE49-F238E27FC236}">
                <a16:creationId xmlns:a16="http://schemas.microsoft.com/office/drawing/2014/main" id="{7A404DDE-BCA0-4E9D-AC39-5ADD06B177D8}"/>
              </a:ext>
            </a:extLst>
          </p:cNvPr>
          <p:cNvSpPr/>
          <p:nvPr/>
        </p:nvSpPr>
        <p:spPr>
          <a:xfrm>
            <a:off x="1733832" y="5251152"/>
            <a:ext cx="43815" cy="26034"/>
          </a:xfrm>
          <a:custGeom>
            <a:avLst/>
            <a:gdLst/>
            <a:ahLst/>
            <a:cxnLst/>
            <a:rect l="l" t="t" r="r" b="b"/>
            <a:pathLst>
              <a:path w="43814" h="26035">
                <a:moveTo>
                  <a:pt x="0" y="25940"/>
                </a:moveTo>
                <a:lnTo>
                  <a:pt x="43774" y="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61">
            <a:extLst>
              <a:ext uri="{FF2B5EF4-FFF2-40B4-BE49-F238E27FC236}">
                <a16:creationId xmlns:a16="http://schemas.microsoft.com/office/drawing/2014/main" id="{82FE23AF-D738-409E-879C-B9027A5257ED}"/>
              </a:ext>
            </a:extLst>
          </p:cNvPr>
          <p:cNvSpPr/>
          <p:nvPr/>
        </p:nvSpPr>
        <p:spPr>
          <a:xfrm>
            <a:off x="1283118" y="4923655"/>
            <a:ext cx="55123" cy="8096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62">
            <a:extLst>
              <a:ext uri="{FF2B5EF4-FFF2-40B4-BE49-F238E27FC236}">
                <a16:creationId xmlns:a16="http://schemas.microsoft.com/office/drawing/2014/main" id="{D607A269-A439-49D8-A70A-24AD1C0EAAC7}"/>
              </a:ext>
            </a:extLst>
          </p:cNvPr>
          <p:cNvSpPr/>
          <p:nvPr/>
        </p:nvSpPr>
        <p:spPr>
          <a:xfrm>
            <a:off x="1269337" y="4695726"/>
            <a:ext cx="158074" cy="61298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63">
            <a:extLst>
              <a:ext uri="{FF2B5EF4-FFF2-40B4-BE49-F238E27FC236}">
                <a16:creationId xmlns:a16="http://schemas.microsoft.com/office/drawing/2014/main" id="{41842958-8352-4312-B3F5-7707A53524BC}"/>
              </a:ext>
            </a:extLst>
          </p:cNvPr>
          <p:cNvSpPr/>
          <p:nvPr/>
        </p:nvSpPr>
        <p:spPr>
          <a:xfrm>
            <a:off x="1288792" y="4670736"/>
            <a:ext cx="186446" cy="12564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64">
            <a:extLst>
              <a:ext uri="{FF2B5EF4-FFF2-40B4-BE49-F238E27FC236}">
                <a16:creationId xmlns:a16="http://schemas.microsoft.com/office/drawing/2014/main" id="{A161B25C-5774-4AD3-9153-018A1D5DE142}"/>
              </a:ext>
            </a:extLst>
          </p:cNvPr>
          <p:cNvSpPr/>
          <p:nvPr/>
        </p:nvSpPr>
        <p:spPr>
          <a:xfrm>
            <a:off x="1301763" y="4990937"/>
            <a:ext cx="165100" cy="318770"/>
          </a:xfrm>
          <a:custGeom>
            <a:avLst/>
            <a:gdLst/>
            <a:ahLst/>
            <a:cxnLst/>
            <a:rect l="l" t="t" r="r" b="b"/>
            <a:pathLst>
              <a:path w="165100" h="318770">
                <a:moveTo>
                  <a:pt x="115921" y="47827"/>
                </a:moveTo>
                <a:lnTo>
                  <a:pt x="104572" y="246433"/>
                </a:lnTo>
                <a:lnTo>
                  <a:pt x="82596" y="268422"/>
                </a:lnTo>
                <a:lnTo>
                  <a:pt x="67384" y="286154"/>
                </a:lnTo>
                <a:lnTo>
                  <a:pt x="58403" y="298415"/>
                </a:lnTo>
                <a:lnTo>
                  <a:pt x="55123" y="303988"/>
                </a:lnTo>
                <a:lnTo>
                  <a:pt x="54312" y="303988"/>
                </a:lnTo>
                <a:lnTo>
                  <a:pt x="53502" y="307231"/>
                </a:lnTo>
                <a:lnTo>
                  <a:pt x="55933" y="318580"/>
                </a:lnTo>
                <a:lnTo>
                  <a:pt x="55933" y="317769"/>
                </a:lnTo>
                <a:lnTo>
                  <a:pt x="155642" y="259403"/>
                </a:lnTo>
                <a:lnTo>
                  <a:pt x="155642" y="217250"/>
                </a:lnTo>
                <a:lnTo>
                  <a:pt x="164559" y="48638"/>
                </a:lnTo>
                <a:lnTo>
                  <a:pt x="115921" y="47827"/>
                </a:lnTo>
                <a:close/>
              </a:path>
              <a:path w="165100" h="318770">
                <a:moveTo>
                  <a:pt x="51880" y="0"/>
                </a:moveTo>
                <a:lnTo>
                  <a:pt x="46206" y="220493"/>
                </a:lnTo>
                <a:lnTo>
                  <a:pt x="24990" y="241126"/>
                </a:lnTo>
                <a:lnTo>
                  <a:pt x="11450" y="256667"/>
                </a:lnTo>
                <a:lnTo>
                  <a:pt x="4141" y="266889"/>
                </a:lnTo>
                <a:lnTo>
                  <a:pt x="1621" y="271563"/>
                </a:lnTo>
                <a:lnTo>
                  <a:pt x="0" y="278048"/>
                </a:lnTo>
                <a:lnTo>
                  <a:pt x="3242" y="285344"/>
                </a:lnTo>
                <a:lnTo>
                  <a:pt x="23508" y="270752"/>
                </a:lnTo>
                <a:lnTo>
                  <a:pt x="32982" y="262088"/>
                </a:lnTo>
                <a:lnTo>
                  <a:pt x="46408" y="248865"/>
                </a:lnTo>
                <a:lnTo>
                  <a:pt x="68093" y="226978"/>
                </a:lnTo>
                <a:lnTo>
                  <a:pt x="67928" y="217250"/>
                </a:lnTo>
                <a:lnTo>
                  <a:pt x="64040" y="7295"/>
                </a:lnTo>
                <a:lnTo>
                  <a:pt x="51880" y="0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65">
            <a:extLst>
              <a:ext uri="{FF2B5EF4-FFF2-40B4-BE49-F238E27FC236}">
                <a16:creationId xmlns:a16="http://schemas.microsoft.com/office/drawing/2014/main" id="{DE81B96C-6AE0-4637-B3D6-16C2E3B43223}"/>
              </a:ext>
            </a:extLst>
          </p:cNvPr>
          <p:cNvSpPr/>
          <p:nvPr/>
        </p:nvSpPr>
        <p:spPr>
          <a:xfrm>
            <a:off x="1313922" y="4538602"/>
            <a:ext cx="119163" cy="16374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66">
            <a:extLst>
              <a:ext uri="{FF2B5EF4-FFF2-40B4-BE49-F238E27FC236}">
                <a16:creationId xmlns:a16="http://schemas.microsoft.com/office/drawing/2014/main" id="{5BE14B9A-DF39-468F-A54F-13CB86B0E4F6}"/>
              </a:ext>
            </a:extLst>
          </p:cNvPr>
          <p:cNvSpPr/>
          <p:nvPr/>
        </p:nvSpPr>
        <p:spPr>
          <a:xfrm>
            <a:off x="1331756" y="4661819"/>
            <a:ext cx="78740" cy="22860"/>
          </a:xfrm>
          <a:custGeom>
            <a:avLst/>
            <a:gdLst/>
            <a:ahLst/>
            <a:cxnLst/>
            <a:rect l="l" t="t" r="r" b="b"/>
            <a:pathLst>
              <a:path w="78740" h="22860">
                <a:moveTo>
                  <a:pt x="78631" y="6485"/>
                </a:moveTo>
                <a:lnTo>
                  <a:pt x="70424" y="13122"/>
                </a:lnTo>
                <a:lnTo>
                  <a:pt x="61608" y="18239"/>
                </a:lnTo>
                <a:lnTo>
                  <a:pt x="52184" y="21532"/>
                </a:lnTo>
                <a:lnTo>
                  <a:pt x="42153" y="22697"/>
                </a:lnTo>
                <a:lnTo>
                  <a:pt x="30208" y="21089"/>
                </a:lnTo>
                <a:lnTo>
                  <a:pt x="18948" y="16516"/>
                </a:lnTo>
                <a:lnTo>
                  <a:pt x="8752" y="9360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67">
            <a:extLst>
              <a:ext uri="{FF2B5EF4-FFF2-40B4-BE49-F238E27FC236}">
                <a16:creationId xmlns:a16="http://schemas.microsoft.com/office/drawing/2014/main" id="{451060FE-E34C-4CC4-B255-E8BF1330549A}"/>
              </a:ext>
            </a:extLst>
          </p:cNvPr>
          <p:cNvSpPr/>
          <p:nvPr/>
        </p:nvSpPr>
        <p:spPr>
          <a:xfrm>
            <a:off x="1416062" y="5000665"/>
            <a:ext cx="58365" cy="8106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68">
            <a:extLst>
              <a:ext uri="{FF2B5EF4-FFF2-40B4-BE49-F238E27FC236}">
                <a16:creationId xmlns:a16="http://schemas.microsoft.com/office/drawing/2014/main" id="{25E52C84-4D01-4D02-9A88-95671096B1B0}"/>
              </a:ext>
            </a:extLst>
          </p:cNvPr>
          <p:cNvSpPr/>
          <p:nvPr/>
        </p:nvSpPr>
        <p:spPr>
          <a:xfrm>
            <a:off x="1419305" y="4759500"/>
            <a:ext cx="61304" cy="26386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69">
            <a:extLst>
              <a:ext uri="{FF2B5EF4-FFF2-40B4-BE49-F238E27FC236}">
                <a16:creationId xmlns:a16="http://schemas.microsoft.com/office/drawing/2014/main" id="{114FBC93-473F-4BAD-A684-79AD3A138A11}"/>
              </a:ext>
            </a:extLst>
          </p:cNvPr>
          <p:cNvSpPr/>
          <p:nvPr/>
        </p:nvSpPr>
        <p:spPr>
          <a:xfrm>
            <a:off x="1401353" y="4840206"/>
            <a:ext cx="69784" cy="244021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70">
            <a:extLst>
              <a:ext uri="{FF2B5EF4-FFF2-40B4-BE49-F238E27FC236}">
                <a16:creationId xmlns:a16="http://schemas.microsoft.com/office/drawing/2014/main" id="{95817306-BB1B-4F58-BD14-24C327C68915}"/>
              </a:ext>
            </a:extLst>
          </p:cNvPr>
          <p:cNvSpPr/>
          <p:nvPr/>
        </p:nvSpPr>
        <p:spPr>
          <a:xfrm>
            <a:off x="1322839" y="4999044"/>
            <a:ext cx="47625" cy="270510"/>
          </a:xfrm>
          <a:custGeom>
            <a:avLst/>
            <a:gdLst/>
            <a:ahLst/>
            <a:cxnLst/>
            <a:rect l="l" t="t" r="r" b="b"/>
            <a:pathLst>
              <a:path w="47625" h="270510">
                <a:moveTo>
                  <a:pt x="42153" y="0"/>
                </a:moveTo>
                <a:lnTo>
                  <a:pt x="47016" y="218871"/>
                </a:lnTo>
                <a:lnTo>
                  <a:pt x="23939" y="241101"/>
                </a:lnTo>
                <a:lnTo>
                  <a:pt x="11348" y="253830"/>
                </a:lnTo>
                <a:lnTo>
                  <a:pt x="4838" y="261848"/>
                </a:lnTo>
                <a:lnTo>
                  <a:pt x="0" y="269941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71">
            <a:extLst>
              <a:ext uri="{FF2B5EF4-FFF2-40B4-BE49-F238E27FC236}">
                <a16:creationId xmlns:a16="http://schemas.microsoft.com/office/drawing/2014/main" id="{A863E1B6-55B8-4EAE-A972-BB5B40A48FD8}"/>
              </a:ext>
            </a:extLst>
          </p:cNvPr>
          <p:cNvSpPr/>
          <p:nvPr/>
        </p:nvSpPr>
        <p:spPr>
          <a:xfrm>
            <a:off x="1294467" y="4770444"/>
            <a:ext cx="11430" cy="231140"/>
          </a:xfrm>
          <a:custGeom>
            <a:avLst/>
            <a:gdLst/>
            <a:ahLst/>
            <a:cxnLst/>
            <a:rect l="l" t="t" r="r" b="b"/>
            <a:pathLst>
              <a:path w="11430" h="231139">
                <a:moveTo>
                  <a:pt x="11348" y="231031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72">
            <a:extLst>
              <a:ext uri="{FF2B5EF4-FFF2-40B4-BE49-F238E27FC236}">
                <a16:creationId xmlns:a16="http://schemas.microsoft.com/office/drawing/2014/main" id="{9D0931F6-F779-4746-9D47-37A03BCA21F4}"/>
              </a:ext>
            </a:extLst>
          </p:cNvPr>
          <p:cNvSpPr/>
          <p:nvPr/>
        </p:nvSpPr>
        <p:spPr>
          <a:xfrm>
            <a:off x="1267716" y="4538602"/>
            <a:ext cx="213360" cy="771525"/>
          </a:xfrm>
          <a:custGeom>
            <a:avLst/>
            <a:gdLst/>
            <a:ahLst/>
            <a:cxnLst/>
            <a:rect l="l" t="t" r="r" b="b"/>
            <a:pathLst>
              <a:path w="213359" h="771525">
                <a:moveTo>
                  <a:pt x="38099" y="466926"/>
                </a:moveTo>
                <a:lnTo>
                  <a:pt x="47016" y="652562"/>
                </a:lnTo>
                <a:lnTo>
                  <a:pt x="42064" y="657945"/>
                </a:lnTo>
                <a:lnTo>
                  <a:pt x="29892" y="671916"/>
                </a:lnTo>
                <a:lnTo>
                  <a:pt x="16352" y="687559"/>
                </a:lnTo>
                <a:lnTo>
                  <a:pt x="7295" y="697958"/>
                </a:lnTo>
                <a:lnTo>
                  <a:pt x="0" y="705253"/>
                </a:lnTo>
                <a:lnTo>
                  <a:pt x="4053" y="717413"/>
                </a:lnTo>
                <a:lnTo>
                  <a:pt x="37289" y="737679"/>
                </a:lnTo>
                <a:lnTo>
                  <a:pt x="58365" y="723898"/>
                </a:lnTo>
                <a:lnTo>
                  <a:pt x="53881" y="731333"/>
                </a:lnTo>
                <a:lnTo>
                  <a:pt x="53502" y="738996"/>
                </a:lnTo>
                <a:lnTo>
                  <a:pt x="54945" y="744987"/>
                </a:lnTo>
                <a:lnTo>
                  <a:pt x="55933" y="747406"/>
                </a:lnTo>
                <a:lnTo>
                  <a:pt x="89980" y="770915"/>
                </a:lnTo>
                <a:lnTo>
                  <a:pt x="190499" y="711738"/>
                </a:lnTo>
                <a:lnTo>
                  <a:pt x="190499" y="670396"/>
                </a:lnTo>
                <a:lnTo>
                  <a:pt x="196984" y="534209"/>
                </a:lnTo>
                <a:lnTo>
                  <a:pt x="205623" y="512803"/>
                </a:lnTo>
                <a:lnTo>
                  <a:pt x="206509" y="495501"/>
                </a:lnTo>
                <a:lnTo>
                  <a:pt x="204052" y="483367"/>
                </a:lnTo>
                <a:lnTo>
                  <a:pt x="202659" y="477464"/>
                </a:lnTo>
                <a:lnTo>
                  <a:pt x="205901" y="475033"/>
                </a:lnTo>
                <a:lnTo>
                  <a:pt x="209954" y="470979"/>
                </a:lnTo>
                <a:lnTo>
                  <a:pt x="209954" y="459630"/>
                </a:lnTo>
                <a:lnTo>
                  <a:pt x="211420" y="394857"/>
                </a:lnTo>
                <a:lnTo>
                  <a:pt x="212535" y="336388"/>
                </a:lnTo>
                <a:lnTo>
                  <a:pt x="212756" y="286634"/>
                </a:lnTo>
                <a:lnTo>
                  <a:pt x="211537" y="248009"/>
                </a:lnTo>
                <a:lnTo>
                  <a:pt x="199657" y="203609"/>
                </a:lnTo>
                <a:lnTo>
                  <a:pt x="173792" y="171056"/>
                </a:lnTo>
                <a:lnTo>
                  <a:pt x="136997" y="141861"/>
                </a:lnTo>
                <a:lnTo>
                  <a:pt x="136997" y="134565"/>
                </a:lnTo>
                <a:lnTo>
                  <a:pt x="149296" y="121874"/>
                </a:lnTo>
                <a:lnTo>
                  <a:pt x="158175" y="107206"/>
                </a:lnTo>
                <a:lnTo>
                  <a:pt x="163558" y="91019"/>
                </a:lnTo>
                <a:lnTo>
                  <a:pt x="165369" y="73767"/>
                </a:lnTo>
                <a:lnTo>
                  <a:pt x="160683" y="45142"/>
                </a:lnTo>
                <a:lnTo>
                  <a:pt x="147941" y="21684"/>
                </a:lnTo>
                <a:lnTo>
                  <a:pt x="129119" y="5826"/>
                </a:lnTo>
                <a:lnTo>
                  <a:pt x="106193" y="0"/>
                </a:lnTo>
                <a:lnTo>
                  <a:pt x="82925" y="5826"/>
                </a:lnTo>
                <a:lnTo>
                  <a:pt x="64141" y="21684"/>
                </a:lnTo>
                <a:lnTo>
                  <a:pt x="51589" y="45142"/>
                </a:lnTo>
                <a:lnTo>
                  <a:pt x="47016" y="73767"/>
                </a:lnTo>
                <a:lnTo>
                  <a:pt x="48764" y="91335"/>
                </a:lnTo>
                <a:lnTo>
                  <a:pt x="53704" y="107308"/>
                </a:lnTo>
                <a:lnTo>
                  <a:pt x="61380" y="121304"/>
                </a:lnTo>
                <a:lnTo>
                  <a:pt x="71336" y="132944"/>
                </a:lnTo>
                <a:lnTo>
                  <a:pt x="21887" y="162127"/>
                </a:lnTo>
                <a:lnTo>
                  <a:pt x="14832" y="166243"/>
                </a:lnTo>
                <a:lnTo>
                  <a:pt x="11044" y="170740"/>
                </a:lnTo>
                <a:lnTo>
                  <a:pt x="9233" y="178428"/>
                </a:lnTo>
                <a:lnTo>
                  <a:pt x="8106" y="192120"/>
                </a:lnTo>
                <a:lnTo>
                  <a:pt x="2431" y="383431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73">
            <a:extLst>
              <a:ext uri="{FF2B5EF4-FFF2-40B4-BE49-F238E27FC236}">
                <a16:creationId xmlns:a16="http://schemas.microsoft.com/office/drawing/2014/main" id="{0A8DA596-7F88-4E00-967D-13823C3C36C0}"/>
              </a:ext>
            </a:extLst>
          </p:cNvPr>
          <p:cNvSpPr/>
          <p:nvPr/>
        </p:nvSpPr>
        <p:spPr>
          <a:xfrm>
            <a:off x="1270148" y="4922034"/>
            <a:ext cx="36195" cy="83820"/>
          </a:xfrm>
          <a:custGeom>
            <a:avLst/>
            <a:gdLst/>
            <a:ahLst/>
            <a:cxnLst/>
            <a:rect l="l" t="t" r="r" b="b"/>
            <a:pathLst>
              <a:path w="36194" h="83820">
                <a:moveTo>
                  <a:pt x="35668" y="83495"/>
                </a:moveTo>
                <a:lnTo>
                  <a:pt x="22723" y="73653"/>
                </a:lnTo>
                <a:lnTo>
                  <a:pt x="14794" y="58264"/>
                </a:lnTo>
                <a:lnTo>
                  <a:pt x="12640" y="40291"/>
                </a:lnTo>
                <a:lnTo>
                  <a:pt x="17023" y="22697"/>
                </a:lnTo>
                <a:lnTo>
                  <a:pt x="15047" y="21659"/>
                </a:lnTo>
                <a:lnTo>
                  <a:pt x="9119" y="17428"/>
                </a:lnTo>
                <a:lnTo>
                  <a:pt x="2887" y="10158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74">
            <a:extLst>
              <a:ext uri="{FF2B5EF4-FFF2-40B4-BE49-F238E27FC236}">
                <a16:creationId xmlns:a16="http://schemas.microsoft.com/office/drawing/2014/main" id="{2D131DC6-4749-4042-8602-05062425CEFA}"/>
              </a:ext>
            </a:extLst>
          </p:cNvPr>
          <p:cNvSpPr/>
          <p:nvPr/>
        </p:nvSpPr>
        <p:spPr>
          <a:xfrm>
            <a:off x="4557279" y="4893661"/>
            <a:ext cx="54312" cy="7863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75">
            <a:extLst>
              <a:ext uri="{FF2B5EF4-FFF2-40B4-BE49-F238E27FC236}">
                <a16:creationId xmlns:a16="http://schemas.microsoft.com/office/drawing/2014/main" id="{6256C925-37AA-4740-A73F-E39D128EC460}"/>
              </a:ext>
            </a:extLst>
          </p:cNvPr>
          <p:cNvSpPr/>
          <p:nvPr/>
        </p:nvSpPr>
        <p:spPr>
          <a:xfrm>
            <a:off x="4544309" y="4671407"/>
            <a:ext cx="154020" cy="596767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76">
            <a:extLst>
              <a:ext uri="{FF2B5EF4-FFF2-40B4-BE49-F238E27FC236}">
                <a16:creationId xmlns:a16="http://schemas.microsoft.com/office/drawing/2014/main" id="{A02D7E11-8A64-407D-AC68-443DB999AC87}"/>
              </a:ext>
            </a:extLst>
          </p:cNvPr>
          <p:cNvSpPr/>
          <p:nvPr/>
        </p:nvSpPr>
        <p:spPr>
          <a:xfrm>
            <a:off x="4563764" y="4647228"/>
            <a:ext cx="181582" cy="12240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77">
            <a:extLst>
              <a:ext uri="{FF2B5EF4-FFF2-40B4-BE49-F238E27FC236}">
                <a16:creationId xmlns:a16="http://schemas.microsoft.com/office/drawing/2014/main" id="{4EBB46C8-800B-413E-B438-2A5C3816AF41}"/>
              </a:ext>
            </a:extLst>
          </p:cNvPr>
          <p:cNvSpPr/>
          <p:nvPr/>
        </p:nvSpPr>
        <p:spPr>
          <a:xfrm>
            <a:off x="4575924" y="4958512"/>
            <a:ext cx="160655" cy="310515"/>
          </a:xfrm>
          <a:custGeom>
            <a:avLst/>
            <a:gdLst/>
            <a:ahLst/>
            <a:cxnLst/>
            <a:rect l="l" t="t" r="r" b="b"/>
            <a:pathLst>
              <a:path w="160654" h="310514">
                <a:moveTo>
                  <a:pt x="112678" y="46206"/>
                </a:moveTo>
                <a:lnTo>
                  <a:pt x="101329" y="239948"/>
                </a:lnTo>
                <a:lnTo>
                  <a:pt x="79949" y="261341"/>
                </a:lnTo>
                <a:lnTo>
                  <a:pt x="65256" y="278554"/>
                </a:lnTo>
                <a:lnTo>
                  <a:pt x="56643" y="290448"/>
                </a:lnTo>
                <a:lnTo>
                  <a:pt x="53502" y="295882"/>
                </a:lnTo>
                <a:lnTo>
                  <a:pt x="52691" y="295882"/>
                </a:lnTo>
                <a:lnTo>
                  <a:pt x="52691" y="299935"/>
                </a:lnTo>
                <a:lnTo>
                  <a:pt x="54312" y="310473"/>
                </a:lnTo>
                <a:lnTo>
                  <a:pt x="54312" y="309663"/>
                </a:lnTo>
                <a:lnTo>
                  <a:pt x="151589" y="252107"/>
                </a:lnTo>
                <a:lnTo>
                  <a:pt x="151589" y="212386"/>
                </a:lnTo>
                <a:lnTo>
                  <a:pt x="160506" y="47827"/>
                </a:lnTo>
                <a:lnTo>
                  <a:pt x="112678" y="46206"/>
                </a:lnTo>
                <a:close/>
              </a:path>
              <a:path w="160654" h="310514">
                <a:moveTo>
                  <a:pt x="1621" y="264267"/>
                </a:moveTo>
                <a:lnTo>
                  <a:pt x="0" y="270752"/>
                </a:lnTo>
                <a:lnTo>
                  <a:pt x="3242" y="278048"/>
                </a:lnTo>
                <a:lnTo>
                  <a:pt x="21553" y="265078"/>
                </a:lnTo>
                <a:lnTo>
                  <a:pt x="1621" y="265078"/>
                </a:lnTo>
                <a:lnTo>
                  <a:pt x="1621" y="264267"/>
                </a:lnTo>
                <a:close/>
              </a:path>
              <a:path w="160654" h="310514">
                <a:moveTo>
                  <a:pt x="51070" y="0"/>
                </a:moveTo>
                <a:lnTo>
                  <a:pt x="44585" y="214818"/>
                </a:lnTo>
                <a:lnTo>
                  <a:pt x="23964" y="234983"/>
                </a:lnTo>
                <a:lnTo>
                  <a:pt x="10943" y="250284"/>
                </a:lnTo>
                <a:lnTo>
                  <a:pt x="4002" y="260417"/>
                </a:lnTo>
                <a:lnTo>
                  <a:pt x="1621" y="265078"/>
                </a:lnTo>
                <a:lnTo>
                  <a:pt x="21553" y="265078"/>
                </a:lnTo>
                <a:lnTo>
                  <a:pt x="22697" y="264267"/>
                </a:lnTo>
                <a:lnTo>
                  <a:pt x="32045" y="255388"/>
                </a:lnTo>
                <a:lnTo>
                  <a:pt x="45192" y="242481"/>
                </a:lnTo>
                <a:lnTo>
                  <a:pt x="66472" y="221303"/>
                </a:lnTo>
                <a:lnTo>
                  <a:pt x="65661" y="220493"/>
                </a:lnTo>
                <a:lnTo>
                  <a:pt x="62419" y="7295"/>
                </a:lnTo>
                <a:lnTo>
                  <a:pt x="51070" y="0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78">
            <a:extLst>
              <a:ext uri="{FF2B5EF4-FFF2-40B4-BE49-F238E27FC236}">
                <a16:creationId xmlns:a16="http://schemas.microsoft.com/office/drawing/2014/main" id="{1CA60F07-8E14-4439-8BB2-C1617DB9DD7A}"/>
              </a:ext>
            </a:extLst>
          </p:cNvPr>
          <p:cNvSpPr/>
          <p:nvPr/>
        </p:nvSpPr>
        <p:spPr>
          <a:xfrm>
            <a:off x="4588083" y="4518336"/>
            <a:ext cx="115921" cy="159289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79">
            <a:extLst>
              <a:ext uri="{FF2B5EF4-FFF2-40B4-BE49-F238E27FC236}">
                <a16:creationId xmlns:a16="http://schemas.microsoft.com/office/drawing/2014/main" id="{2A9A4294-79FB-4479-B49C-158773FDC5C0}"/>
              </a:ext>
            </a:extLst>
          </p:cNvPr>
          <p:cNvSpPr/>
          <p:nvPr/>
        </p:nvSpPr>
        <p:spPr>
          <a:xfrm>
            <a:off x="4605106" y="4638311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460" y="12995"/>
                </a:lnTo>
                <a:lnTo>
                  <a:pt x="59885" y="17834"/>
                </a:lnTo>
                <a:lnTo>
                  <a:pt x="50550" y="20848"/>
                </a:lnTo>
                <a:lnTo>
                  <a:pt x="40531" y="21887"/>
                </a:lnTo>
                <a:lnTo>
                  <a:pt x="29182" y="20405"/>
                </a:lnTo>
                <a:lnTo>
                  <a:pt x="18441" y="16111"/>
                </a:lnTo>
                <a:lnTo>
                  <a:pt x="8613" y="9233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80">
            <a:extLst>
              <a:ext uri="{FF2B5EF4-FFF2-40B4-BE49-F238E27FC236}">
                <a16:creationId xmlns:a16="http://schemas.microsoft.com/office/drawing/2014/main" id="{2C861B59-4007-4AEC-9FDC-74E002E7E94E}"/>
              </a:ext>
            </a:extLst>
          </p:cNvPr>
          <p:cNvSpPr/>
          <p:nvPr/>
        </p:nvSpPr>
        <p:spPr>
          <a:xfrm>
            <a:off x="4672436" y="4811834"/>
            <a:ext cx="67998" cy="23801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81">
            <a:extLst>
              <a:ext uri="{FF2B5EF4-FFF2-40B4-BE49-F238E27FC236}">
                <a16:creationId xmlns:a16="http://schemas.microsoft.com/office/drawing/2014/main" id="{167EFFAF-DE57-48ED-860E-739049E46B72}"/>
              </a:ext>
            </a:extLst>
          </p:cNvPr>
          <p:cNvSpPr/>
          <p:nvPr/>
        </p:nvSpPr>
        <p:spPr>
          <a:xfrm>
            <a:off x="4596189" y="4966618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4" h="262889">
                <a:moveTo>
                  <a:pt x="41342" y="0"/>
                </a:moveTo>
                <a:lnTo>
                  <a:pt x="46206" y="213197"/>
                </a:lnTo>
                <a:lnTo>
                  <a:pt x="23597" y="234945"/>
                </a:lnTo>
                <a:lnTo>
                  <a:pt x="11247" y="247345"/>
                </a:lnTo>
                <a:lnTo>
                  <a:pt x="4825" y="255033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82">
            <a:extLst>
              <a:ext uri="{FF2B5EF4-FFF2-40B4-BE49-F238E27FC236}">
                <a16:creationId xmlns:a16="http://schemas.microsoft.com/office/drawing/2014/main" id="{00A629A7-1966-4F78-9DEF-AEDE477702DF}"/>
              </a:ext>
            </a:extLst>
          </p:cNvPr>
          <p:cNvSpPr/>
          <p:nvPr/>
        </p:nvSpPr>
        <p:spPr>
          <a:xfrm>
            <a:off x="4568628" y="4743693"/>
            <a:ext cx="11430" cy="225425"/>
          </a:xfrm>
          <a:custGeom>
            <a:avLst/>
            <a:gdLst/>
            <a:ahLst/>
            <a:cxnLst/>
            <a:rect l="l" t="t" r="r" b="b"/>
            <a:pathLst>
              <a:path w="11429" h="225425">
                <a:moveTo>
                  <a:pt x="1134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83">
            <a:extLst>
              <a:ext uri="{FF2B5EF4-FFF2-40B4-BE49-F238E27FC236}">
                <a16:creationId xmlns:a16="http://schemas.microsoft.com/office/drawing/2014/main" id="{91048056-B18B-4D6A-8A27-0ECE77E45419}"/>
              </a:ext>
            </a:extLst>
          </p:cNvPr>
          <p:cNvSpPr/>
          <p:nvPr/>
        </p:nvSpPr>
        <p:spPr>
          <a:xfrm>
            <a:off x="4542687" y="4518336"/>
            <a:ext cx="207645" cy="751205"/>
          </a:xfrm>
          <a:custGeom>
            <a:avLst/>
            <a:gdLst/>
            <a:ahLst/>
            <a:cxnLst/>
            <a:rect l="l" t="t" r="r" b="b"/>
            <a:pathLst>
              <a:path w="207645" h="751204">
                <a:moveTo>
                  <a:pt x="37289" y="453956"/>
                </a:moveTo>
                <a:lnTo>
                  <a:pt x="45395" y="634728"/>
                </a:lnTo>
                <a:lnTo>
                  <a:pt x="40696" y="640326"/>
                </a:lnTo>
                <a:lnTo>
                  <a:pt x="29081" y="653981"/>
                </a:lnTo>
                <a:lnTo>
                  <a:pt x="16098" y="669155"/>
                </a:lnTo>
                <a:lnTo>
                  <a:pt x="729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6744" y="704443"/>
                </a:lnTo>
                <a:lnTo>
                  <a:pt x="52260" y="711878"/>
                </a:lnTo>
                <a:lnTo>
                  <a:pt x="51880" y="719541"/>
                </a:lnTo>
                <a:lnTo>
                  <a:pt x="53324" y="725532"/>
                </a:lnTo>
                <a:lnTo>
                  <a:pt x="54312" y="727951"/>
                </a:lnTo>
                <a:lnTo>
                  <a:pt x="87548" y="750649"/>
                </a:lnTo>
                <a:lnTo>
                  <a:pt x="185635" y="693094"/>
                </a:lnTo>
                <a:lnTo>
                  <a:pt x="185635" y="652562"/>
                </a:lnTo>
                <a:lnTo>
                  <a:pt x="191310" y="519618"/>
                </a:lnTo>
                <a:lnTo>
                  <a:pt x="199948" y="499276"/>
                </a:lnTo>
                <a:lnTo>
                  <a:pt x="200835" y="482734"/>
                </a:lnTo>
                <a:lnTo>
                  <a:pt x="198377" y="471055"/>
                </a:lnTo>
                <a:lnTo>
                  <a:pt x="196984" y="465305"/>
                </a:lnTo>
                <a:lnTo>
                  <a:pt x="200227" y="462873"/>
                </a:lnTo>
                <a:lnTo>
                  <a:pt x="204280" y="458009"/>
                </a:lnTo>
                <a:lnTo>
                  <a:pt x="204280" y="447471"/>
                </a:lnTo>
                <a:lnTo>
                  <a:pt x="205746" y="384462"/>
                </a:lnTo>
                <a:lnTo>
                  <a:pt x="206861" y="327445"/>
                </a:lnTo>
                <a:lnTo>
                  <a:pt x="207081" y="278910"/>
                </a:lnTo>
                <a:lnTo>
                  <a:pt x="205862" y="241349"/>
                </a:lnTo>
                <a:lnTo>
                  <a:pt x="194565" y="198517"/>
                </a:lnTo>
                <a:lnTo>
                  <a:pt x="169258" y="166522"/>
                </a:lnTo>
                <a:lnTo>
                  <a:pt x="133755" y="137808"/>
                </a:lnTo>
                <a:lnTo>
                  <a:pt x="132944" y="131323"/>
                </a:lnTo>
                <a:lnTo>
                  <a:pt x="145243" y="118758"/>
                </a:lnTo>
                <a:lnTo>
                  <a:pt x="154122" y="104369"/>
                </a:lnTo>
                <a:lnTo>
                  <a:pt x="159505" y="88460"/>
                </a:lnTo>
                <a:lnTo>
                  <a:pt x="161316" y="71336"/>
                </a:lnTo>
                <a:lnTo>
                  <a:pt x="156756" y="43774"/>
                </a:lnTo>
                <a:lnTo>
                  <a:pt x="144293" y="21076"/>
                </a:lnTo>
                <a:lnTo>
                  <a:pt x="125749" y="5674"/>
                </a:lnTo>
                <a:lnTo>
                  <a:pt x="102950" y="0"/>
                </a:lnTo>
                <a:lnTo>
                  <a:pt x="80620" y="5674"/>
                </a:lnTo>
                <a:lnTo>
                  <a:pt x="62317" y="21076"/>
                </a:lnTo>
                <a:lnTo>
                  <a:pt x="49942" y="43774"/>
                </a:lnTo>
                <a:lnTo>
                  <a:pt x="45395" y="71336"/>
                </a:lnTo>
                <a:lnTo>
                  <a:pt x="47130" y="88891"/>
                </a:lnTo>
                <a:lnTo>
                  <a:pt x="51982" y="104774"/>
                </a:lnTo>
                <a:lnTo>
                  <a:pt x="59417" y="118530"/>
                </a:lnTo>
                <a:lnTo>
                  <a:pt x="68904" y="129701"/>
                </a:lnTo>
                <a:lnTo>
                  <a:pt x="21076" y="157263"/>
                </a:lnTo>
                <a:lnTo>
                  <a:pt x="14034" y="161380"/>
                </a:lnTo>
                <a:lnTo>
                  <a:pt x="10335" y="165876"/>
                </a:lnTo>
                <a:lnTo>
                  <a:pt x="8765" y="173564"/>
                </a:lnTo>
                <a:lnTo>
                  <a:pt x="8106" y="187257"/>
                </a:lnTo>
                <a:lnTo>
                  <a:pt x="243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84">
            <a:extLst>
              <a:ext uri="{FF2B5EF4-FFF2-40B4-BE49-F238E27FC236}">
                <a16:creationId xmlns:a16="http://schemas.microsoft.com/office/drawing/2014/main" id="{3FAF7A39-2A40-44EA-8136-9C07305DAE4C}"/>
              </a:ext>
            </a:extLst>
          </p:cNvPr>
          <p:cNvSpPr/>
          <p:nvPr/>
        </p:nvSpPr>
        <p:spPr>
          <a:xfrm>
            <a:off x="4544309" y="4891229"/>
            <a:ext cx="36195" cy="81280"/>
          </a:xfrm>
          <a:custGeom>
            <a:avLst/>
            <a:gdLst/>
            <a:ahLst/>
            <a:cxnLst/>
            <a:rect l="l" t="t" r="r" b="b"/>
            <a:pathLst>
              <a:path w="36195" h="81279">
                <a:moveTo>
                  <a:pt x="35668" y="81063"/>
                </a:moveTo>
                <a:lnTo>
                  <a:pt x="22723" y="71817"/>
                </a:lnTo>
                <a:lnTo>
                  <a:pt x="14794" y="56947"/>
                </a:lnTo>
                <a:lnTo>
                  <a:pt x="12640" y="39341"/>
                </a:lnTo>
                <a:lnTo>
                  <a:pt x="17023" y="21887"/>
                </a:lnTo>
                <a:lnTo>
                  <a:pt x="15047" y="21317"/>
                </a:lnTo>
                <a:lnTo>
                  <a:pt x="9119" y="17327"/>
                </a:lnTo>
                <a:lnTo>
                  <a:pt x="2887" y="10145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85">
            <a:extLst>
              <a:ext uri="{FF2B5EF4-FFF2-40B4-BE49-F238E27FC236}">
                <a16:creationId xmlns:a16="http://schemas.microsoft.com/office/drawing/2014/main" id="{8138F618-C940-4592-BC02-F773B20C0A93}"/>
              </a:ext>
            </a:extLst>
          </p:cNvPr>
          <p:cNvSpPr/>
          <p:nvPr/>
        </p:nvSpPr>
        <p:spPr>
          <a:xfrm>
            <a:off x="4678064" y="4967429"/>
            <a:ext cx="54312" cy="7863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86">
            <a:extLst>
              <a:ext uri="{FF2B5EF4-FFF2-40B4-BE49-F238E27FC236}">
                <a16:creationId xmlns:a16="http://schemas.microsoft.com/office/drawing/2014/main" id="{A46FD87C-2EE3-457F-AD43-B3D6D48C7ECA}"/>
              </a:ext>
            </a:extLst>
          </p:cNvPr>
          <p:cNvSpPr/>
          <p:nvPr/>
        </p:nvSpPr>
        <p:spPr>
          <a:xfrm>
            <a:off x="4665904" y="4745175"/>
            <a:ext cx="153133" cy="59676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87">
            <a:extLst>
              <a:ext uri="{FF2B5EF4-FFF2-40B4-BE49-F238E27FC236}">
                <a16:creationId xmlns:a16="http://schemas.microsoft.com/office/drawing/2014/main" id="{5C956745-90F9-4774-B3ED-12092D082EF8}"/>
              </a:ext>
            </a:extLst>
          </p:cNvPr>
          <p:cNvSpPr/>
          <p:nvPr/>
        </p:nvSpPr>
        <p:spPr>
          <a:xfrm>
            <a:off x="4684549" y="4720995"/>
            <a:ext cx="181582" cy="1224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88">
            <a:extLst>
              <a:ext uri="{FF2B5EF4-FFF2-40B4-BE49-F238E27FC236}">
                <a16:creationId xmlns:a16="http://schemas.microsoft.com/office/drawing/2014/main" id="{40155C71-E2A7-4121-8F92-B093407AED43}"/>
              </a:ext>
            </a:extLst>
          </p:cNvPr>
          <p:cNvSpPr/>
          <p:nvPr/>
        </p:nvSpPr>
        <p:spPr>
          <a:xfrm>
            <a:off x="4697519" y="5032280"/>
            <a:ext cx="160020" cy="310515"/>
          </a:xfrm>
          <a:custGeom>
            <a:avLst/>
            <a:gdLst/>
            <a:ahLst/>
            <a:cxnLst/>
            <a:rect l="l" t="t" r="r" b="b"/>
            <a:pathLst>
              <a:path w="160020" h="310514">
                <a:moveTo>
                  <a:pt x="54051" y="309340"/>
                </a:moveTo>
                <a:lnTo>
                  <a:pt x="53502" y="309663"/>
                </a:lnTo>
                <a:lnTo>
                  <a:pt x="54312" y="310473"/>
                </a:lnTo>
                <a:lnTo>
                  <a:pt x="54051" y="309340"/>
                </a:lnTo>
                <a:close/>
              </a:path>
              <a:path w="160020" h="310514">
                <a:moveTo>
                  <a:pt x="111867" y="46206"/>
                </a:moveTo>
                <a:lnTo>
                  <a:pt x="101329" y="239948"/>
                </a:lnTo>
                <a:lnTo>
                  <a:pt x="79822" y="261341"/>
                </a:lnTo>
                <a:lnTo>
                  <a:pt x="64850" y="278554"/>
                </a:lnTo>
                <a:lnTo>
                  <a:pt x="55959" y="290448"/>
                </a:lnTo>
                <a:lnTo>
                  <a:pt x="52691" y="295882"/>
                </a:lnTo>
                <a:lnTo>
                  <a:pt x="51880" y="299935"/>
                </a:lnTo>
                <a:lnTo>
                  <a:pt x="54051" y="309340"/>
                </a:lnTo>
                <a:lnTo>
                  <a:pt x="151589" y="252107"/>
                </a:lnTo>
                <a:lnTo>
                  <a:pt x="151589" y="212386"/>
                </a:lnTo>
                <a:lnTo>
                  <a:pt x="159695" y="47827"/>
                </a:lnTo>
                <a:lnTo>
                  <a:pt x="111867" y="46206"/>
                </a:lnTo>
                <a:close/>
              </a:path>
              <a:path w="160020" h="310514">
                <a:moveTo>
                  <a:pt x="3054" y="277625"/>
                </a:moveTo>
                <a:lnTo>
                  <a:pt x="2431" y="278048"/>
                </a:lnTo>
                <a:lnTo>
                  <a:pt x="3242" y="278048"/>
                </a:lnTo>
                <a:lnTo>
                  <a:pt x="3054" y="277625"/>
                </a:lnTo>
                <a:close/>
              </a:path>
              <a:path w="160020" h="310514">
                <a:moveTo>
                  <a:pt x="50259" y="0"/>
                </a:moveTo>
                <a:lnTo>
                  <a:pt x="43774" y="214818"/>
                </a:lnTo>
                <a:lnTo>
                  <a:pt x="23153" y="234983"/>
                </a:lnTo>
                <a:lnTo>
                  <a:pt x="10132" y="250284"/>
                </a:lnTo>
                <a:lnTo>
                  <a:pt x="3191" y="260417"/>
                </a:lnTo>
                <a:lnTo>
                  <a:pt x="810" y="265078"/>
                </a:lnTo>
                <a:lnTo>
                  <a:pt x="0" y="270752"/>
                </a:lnTo>
                <a:lnTo>
                  <a:pt x="3054" y="277625"/>
                </a:lnTo>
                <a:lnTo>
                  <a:pt x="22697" y="264267"/>
                </a:lnTo>
                <a:lnTo>
                  <a:pt x="31918" y="255388"/>
                </a:lnTo>
                <a:lnTo>
                  <a:pt x="44787" y="242481"/>
                </a:lnTo>
                <a:lnTo>
                  <a:pt x="65661" y="221303"/>
                </a:lnTo>
                <a:lnTo>
                  <a:pt x="65507" y="212386"/>
                </a:lnTo>
                <a:lnTo>
                  <a:pt x="61608" y="7295"/>
                </a:lnTo>
                <a:lnTo>
                  <a:pt x="50259" y="0"/>
                </a:lnTo>
                <a:close/>
              </a:path>
              <a:path w="160020" h="310514">
                <a:moveTo>
                  <a:pt x="810" y="264267"/>
                </a:moveTo>
                <a:lnTo>
                  <a:pt x="709" y="265078"/>
                </a:lnTo>
                <a:lnTo>
                  <a:pt x="810" y="264267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89">
            <a:extLst>
              <a:ext uri="{FF2B5EF4-FFF2-40B4-BE49-F238E27FC236}">
                <a16:creationId xmlns:a16="http://schemas.microsoft.com/office/drawing/2014/main" id="{495E2AF5-50B6-4A07-AECC-030797796E2A}"/>
              </a:ext>
            </a:extLst>
          </p:cNvPr>
          <p:cNvSpPr/>
          <p:nvPr/>
        </p:nvSpPr>
        <p:spPr>
          <a:xfrm>
            <a:off x="4708868" y="4592104"/>
            <a:ext cx="115921" cy="159289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90">
            <a:extLst>
              <a:ext uri="{FF2B5EF4-FFF2-40B4-BE49-F238E27FC236}">
                <a16:creationId xmlns:a16="http://schemas.microsoft.com/office/drawing/2014/main" id="{58C6AFA5-AEAA-4742-8B46-43749CCF9E4E}"/>
              </a:ext>
            </a:extLst>
          </p:cNvPr>
          <p:cNvSpPr/>
          <p:nvPr/>
        </p:nvSpPr>
        <p:spPr>
          <a:xfrm>
            <a:off x="4725891" y="4712079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473" y="12995"/>
                </a:lnTo>
                <a:lnTo>
                  <a:pt x="59987" y="17834"/>
                </a:lnTo>
                <a:lnTo>
                  <a:pt x="50892" y="20848"/>
                </a:lnTo>
                <a:lnTo>
                  <a:pt x="41342" y="21887"/>
                </a:lnTo>
                <a:lnTo>
                  <a:pt x="29524" y="20405"/>
                </a:lnTo>
                <a:lnTo>
                  <a:pt x="18543" y="16111"/>
                </a:lnTo>
                <a:lnTo>
                  <a:pt x="8625" y="9233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91">
            <a:extLst>
              <a:ext uri="{FF2B5EF4-FFF2-40B4-BE49-F238E27FC236}">
                <a16:creationId xmlns:a16="http://schemas.microsoft.com/office/drawing/2014/main" id="{75E1C8AE-3B59-4382-BE27-DF92FDF4C166}"/>
              </a:ext>
            </a:extLst>
          </p:cNvPr>
          <p:cNvSpPr/>
          <p:nvPr/>
        </p:nvSpPr>
        <p:spPr>
          <a:xfrm>
            <a:off x="4793855" y="4885602"/>
            <a:ext cx="68176" cy="23801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92">
            <a:extLst>
              <a:ext uri="{FF2B5EF4-FFF2-40B4-BE49-F238E27FC236}">
                <a16:creationId xmlns:a16="http://schemas.microsoft.com/office/drawing/2014/main" id="{5D0E8CA5-D4DF-41BC-A355-0A9481CB5EFA}"/>
              </a:ext>
            </a:extLst>
          </p:cNvPr>
          <p:cNvSpPr/>
          <p:nvPr/>
        </p:nvSpPr>
        <p:spPr>
          <a:xfrm>
            <a:off x="4716974" y="5040386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4" h="262889">
                <a:moveTo>
                  <a:pt x="41342" y="0"/>
                </a:moveTo>
                <a:lnTo>
                  <a:pt x="46206" y="213197"/>
                </a:lnTo>
                <a:lnTo>
                  <a:pt x="23597" y="234945"/>
                </a:lnTo>
                <a:lnTo>
                  <a:pt x="11247" y="247345"/>
                </a:lnTo>
                <a:lnTo>
                  <a:pt x="4825" y="255033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93">
            <a:extLst>
              <a:ext uri="{FF2B5EF4-FFF2-40B4-BE49-F238E27FC236}">
                <a16:creationId xmlns:a16="http://schemas.microsoft.com/office/drawing/2014/main" id="{D3AB8AEA-9E6D-4204-86F5-785E72D3B5BB}"/>
              </a:ext>
            </a:extLst>
          </p:cNvPr>
          <p:cNvSpPr/>
          <p:nvPr/>
        </p:nvSpPr>
        <p:spPr>
          <a:xfrm>
            <a:off x="4690223" y="4817461"/>
            <a:ext cx="11430" cy="225425"/>
          </a:xfrm>
          <a:custGeom>
            <a:avLst/>
            <a:gdLst/>
            <a:ahLst/>
            <a:cxnLst/>
            <a:rect l="l" t="t" r="r" b="b"/>
            <a:pathLst>
              <a:path w="11429" h="225425">
                <a:moveTo>
                  <a:pt x="1134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94">
            <a:extLst>
              <a:ext uri="{FF2B5EF4-FFF2-40B4-BE49-F238E27FC236}">
                <a16:creationId xmlns:a16="http://schemas.microsoft.com/office/drawing/2014/main" id="{42D9275F-460F-4C83-BBF1-177EE8B238EA}"/>
              </a:ext>
            </a:extLst>
          </p:cNvPr>
          <p:cNvSpPr/>
          <p:nvPr/>
        </p:nvSpPr>
        <p:spPr>
          <a:xfrm>
            <a:off x="4664283" y="4592104"/>
            <a:ext cx="207645" cy="751205"/>
          </a:xfrm>
          <a:custGeom>
            <a:avLst/>
            <a:gdLst/>
            <a:ahLst/>
            <a:cxnLst/>
            <a:rect l="l" t="t" r="r" b="b"/>
            <a:pathLst>
              <a:path w="207645" h="751204">
                <a:moveTo>
                  <a:pt x="36478" y="453956"/>
                </a:moveTo>
                <a:lnTo>
                  <a:pt x="44585" y="634728"/>
                </a:lnTo>
                <a:lnTo>
                  <a:pt x="40227" y="640326"/>
                </a:lnTo>
                <a:lnTo>
                  <a:pt x="28574" y="653981"/>
                </a:lnTo>
                <a:lnTo>
                  <a:pt x="15402" y="669155"/>
                </a:lnTo>
                <a:lnTo>
                  <a:pt x="648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5933" y="704443"/>
                </a:lnTo>
                <a:lnTo>
                  <a:pt x="51792" y="711878"/>
                </a:lnTo>
                <a:lnTo>
                  <a:pt x="51374" y="719541"/>
                </a:lnTo>
                <a:lnTo>
                  <a:pt x="52628" y="725532"/>
                </a:lnTo>
                <a:lnTo>
                  <a:pt x="53502" y="727951"/>
                </a:lnTo>
                <a:lnTo>
                  <a:pt x="87548" y="750649"/>
                </a:lnTo>
                <a:lnTo>
                  <a:pt x="184825" y="693094"/>
                </a:lnTo>
                <a:lnTo>
                  <a:pt x="184825" y="652562"/>
                </a:lnTo>
                <a:lnTo>
                  <a:pt x="191310" y="519618"/>
                </a:lnTo>
                <a:lnTo>
                  <a:pt x="199948" y="499276"/>
                </a:lnTo>
                <a:lnTo>
                  <a:pt x="200835" y="482734"/>
                </a:lnTo>
                <a:lnTo>
                  <a:pt x="198377" y="471055"/>
                </a:lnTo>
                <a:lnTo>
                  <a:pt x="196984" y="465305"/>
                </a:lnTo>
                <a:lnTo>
                  <a:pt x="199416" y="462873"/>
                </a:lnTo>
                <a:lnTo>
                  <a:pt x="203469" y="458009"/>
                </a:lnTo>
                <a:lnTo>
                  <a:pt x="203469" y="447471"/>
                </a:lnTo>
                <a:lnTo>
                  <a:pt x="205330" y="384462"/>
                </a:lnTo>
                <a:lnTo>
                  <a:pt x="206686" y="327445"/>
                </a:lnTo>
                <a:lnTo>
                  <a:pt x="207030" y="278910"/>
                </a:lnTo>
                <a:lnTo>
                  <a:pt x="205856" y="241349"/>
                </a:lnTo>
                <a:lnTo>
                  <a:pt x="194109" y="198517"/>
                </a:lnTo>
                <a:lnTo>
                  <a:pt x="168802" y="166522"/>
                </a:lnTo>
                <a:lnTo>
                  <a:pt x="132944" y="137808"/>
                </a:lnTo>
                <a:lnTo>
                  <a:pt x="132133" y="131323"/>
                </a:lnTo>
                <a:lnTo>
                  <a:pt x="144774" y="118758"/>
                </a:lnTo>
                <a:lnTo>
                  <a:pt x="153615" y="104369"/>
                </a:lnTo>
                <a:lnTo>
                  <a:pt x="158808" y="88460"/>
                </a:lnTo>
                <a:lnTo>
                  <a:pt x="160506" y="71336"/>
                </a:lnTo>
                <a:lnTo>
                  <a:pt x="155958" y="43774"/>
                </a:lnTo>
                <a:lnTo>
                  <a:pt x="143584" y="21076"/>
                </a:lnTo>
                <a:lnTo>
                  <a:pt x="125281" y="5674"/>
                </a:lnTo>
                <a:lnTo>
                  <a:pt x="102950" y="0"/>
                </a:lnTo>
                <a:lnTo>
                  <a:pt x="80151" y="5674"/>
                </a:lnTo>
                <a:lnTo>
                  <a:pt x="61608" y="21076"/>
                </a:lnTo>
                <a:lnTo>
                  <a:pt x="49144" y="43774"/>
                </a:lnTo>
                <a:lnTo>
                  <a:pt x="44585" y="71336"/>
                </a:lnTo>
                <a:lnTo>
                  <a:pt x="46332" y="88891"/>
                </a:lnTo>
                <a:lnTo>
                  <a:pt x="51272" y="104774"/>
                </a:lnTo>
                <a:lnTo>
                  <a:pt x="58948" y="118530"/>
                </a:lnTo>
                <a:lnTo>
                  <a:pt x="68904" y="129701"/>
                </a:lnTo>
                <a:lnTo>
                  <a:pt x="21076" y="157263"/>
                </a:lnTo>
                <a:lnTo>
                  <a:pt x="14021" y="161380"/>
                </a:lnTo>
                <a:lnTo>
                  <a:pt x="10234" y="165876"/>
                </a:lnTo>
                <a:lnTo>
                  <a:pt x="8423" y="173564"/>
                </a:lnTo>
                <a:lnTo>
                  <a:pt x="7295" y="187257"/>
                </a:lnTo>
                <a:lnTo>
                  <a:pt x="162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95">
            <a:extLst>
              <a:ext uri="{FF2B5EF4-FFF2-40B4-BE49-F238E27FC236}">
                <a16:creationId xmlns:a16="http://schemas.microsoft.com/office/drawing/2014/main" id="{A3D59BDE-62CF-4ECB-BD34-EDB2276D3EF0}"/>
              </a:ext>
            </a:extLst>
          </p:cNvPr>
          <p:cNvSpPr/>
          <p:nvPr/>
        </p:nvSpPr>
        <p:spPr>
          <a:xfrm>
            <a:off x="4665904" y="4964997"/>
            <a:ext cx="34925" cy="81280"/>
          </a:xfrm>
          <a:custGeom>
            <a:avLst/>
            <a:gdLst/>
            <a:ahLst/>
            <a:cxnLst/>
            <a:rect l="l" t="t" r="r" b="b"/>
            <a:pathLst>
              <a:path w="34925" h="81279">
                <a:moveTo>
                  <a:pt x="34857" y="81063"/>
                </a:moveTo>
                <a:lnTo>
                  <a:pt x="22368" y="71817"/>
                </a:lnTo>
                <a:lnTo>
                  <a:pt x="14591" y="56947"/>
                </a:lnTo>
                <a:lnTo>
                  <a:pt x="12286" y="39341"/>
                </a:lnTo>
                <a:lnTo>
                  <a:pt x="16212" y="21887"/>
                </a:lnTo>
                <a:lnTo>
                  <a:pt x="14705" y="21317"/>
                </a:lnTo>
                <a:lnTo>
                  <a:pt x="9018" y="17327"/>
                </a:lnTo>
                <a:lnTo>
                  <a:pt x="2875" y="10145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96">
            <a:extLst>
              <a:ext uri="{FF2B5EF4-FFF2-40B4-BE49-F238E27FC236}">
                <a16:creationId xmlns:a16="http://schemas.microsoft.com/office/drawing/2014/main" id="{CD7F2E34-25CA-404B-A45B-2E7E19F29AE0}"/>
              </a:ext>
            </a:extLst>
          </p:cNvPr>
          <p:cNvSpPr/>
          <p:nvPr/>
        </p:nvSpPr>
        <p:spPr>
          <a:xfrm>
            <a:off x="4799659" y="5041197"/>
            <a:ext cx="54312" cy="78529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97">
            <a:extLst>
              <a:ext uri="{FF2B5EF4-FFF2-40B4-BE49-F238E27FC236}">
                <a16:creationId xmlns:a16="http://schemas.microsoft.com/office/drawing/2014/main" id="{DC617500-D338-4999-B15E-EF503ECBCF9D}"/>
              </a:ext>
            </a:extLst>
          </p:cNvPr>
          <p:cNvSpPr/>
          <p:nvPr/>
        </p:nvSpPr>
        <p:spPr>
          <a:xfrm>
            <a:off x="4786689" y="4818943"/>
            <a:ext cx="154020" cy="596767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98">
            <a:extLst>
              <a:ext uri="{FF2B5EF4-FFF2-40B4-BE49-F238E27FC236}">
                <a16:creationId xmlns:a16="http://schemas.microsoft.com/office/drawing/2014/main" id="{A1DB7855-4440-4DDF-B164-0531D8EABF83}"/>
              </a:ext>
            </a:extLst>
          </p:cNvPr>
          <p:cNvSpPr/>
          <p:nvPr/>
        </p:nvSpPr>
        <p:spPr>
          <a:xfrm>
            <a:off x="4805334" y="4794763"/>
            <a:ext cx="181582" cy="12240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99">
            <a:extLst>
              <a:ext uri="{FF2B5EF4-FFF2-40B4-BE49-F238E27FC236}">
                <a16:creationId xmlns:a16="http://schemas.microsoft.com/office/drawing/2014/main" id="{EED26ED1-4361-4927-9C2E-D80A1B3BA27B}"/>
              </a:ext>
            </a:extLst>
          </p:cNvPr>
          <p:cNvSpPr/>
          <p:nvPr/>
        </p:nvSpPr>
        <p:spPr>
          <a:xfrm>
            <a:off x="4818304" y="5106048"/>
            <a:ext cx="160655" cy="310515"/>
          </a:xfrm>
          <a:custGeom>
            <a:avLst/>
            <a:gdLst/>
            <a:ahLst/>
            <a:cxnLst/>
            <a:rect l="l" t="t" r="r" b="b"/>
            <a:pathLst>
              <a:path w="160654" h="310514">
                <a:moveTo>
                  <a:pt x="54051" y="309340"/>
                </a:moveTo>
                <a:lnTo>
                  <a:pt x="53502" y="309663"/>
                </a:lnTo>
                <a:lnTo>
                  <a:pt x="54312" y="310473"/>
                </a:lnTo>
                <a:lnTo>
                  <a:pt x="54051" y="309340"/>
                </a:lnTo>
                <a:close/>
              </a:path>
              <a:path w="160654" h="310514">
                <a:moveTo>
                  <a:pt x="112678" y="46206"/>
                </a:moveTo>
                <a:lnTo>
                  <a:pt x="101329" y="239948"/>
                </a:lnTo>
                <a:lnTo>
                  <a:pt x="79835" y="261341"/>
                </a:lnTo>
                <a:lnTo>
                  <a:pt x="64952" y="278554"/>
                </a:lnTo>
                <a:lnTo>
                  <a:pt x="56301" y="290448"/>
                </a:lnTo>
                <a:lnTo>
                  <a:pt x="53502" y="295882"/>
                </a:lnTo>
                <a:lnTo>
                  <a:pt x="52691" y="295882"/>
                </a:lnTo>
                <a:lnTo>
                  <a:pt x="51880" y="299935"/>
                </a:lnTo>
                <a:lnTo>
                  <a:pt x="54051" y="309340"/>
                </a:lnTo>
                <a:lnTo>
                  <a:pt x="151589" y="252107"/>
                </a:lnTo>
                <a:lnTo>
                  <a:pt x="151589" y="211576"/>
                </a:lnTo>
                <a:lnTo>
                  <a:pt x="160506" y="47827"/>
                </a:lnTo>
                <a:lnTo>
                  <a:pt x="112678" y="46206"/>
                </a:lnTo>
                <a:close/>
              </a:path>
              <a:path w="160654" h="310514">
                <a:moveTo>
                  <a:pt x="3054" y="277625"/>
                </a:moveTo>
                <a:lnTo>
                  <a:pt x="2431" y="278048"/>
                </a:lnTo>
                <a:lnTo>
                  <a:pt x="3242" y="278048"/>
                </a:lnTo>
                <a:lnTo>
                  <a:pt x="3054" y="277625"/>
                </a:lnTo>
                <a:close/>
              </a:path>
              <a:path w="160654" h="310514">
                <a:moveTo>
                  <a:pt x="50259" y="0"/>
                </a:moveTo>
                <a:lnTo>
                  <a:pt x="44585" y="214818"/>
                </a:lnTo>
                <a:lnTo>
                  <a:pt x="23850" y="234983"/>
                </a:lnTo>
                <a:lnTo>
                  <a:pt x="10639" y="250284"/>
                </a:lnTo>
                <a:lnTo>
                  <a:pt x="3660" y="260417"/>
                </a:lnTo>
                <a:lnTo>
                  <a:pt x="1621" y="265078"/>
                </a:lnTo>
                <a:lnTo>
                  <a:pt x="709" y="265078"/>
                </a:lnTo>
                <a:lnTo>
                  <a:pt x="0" y="270752"/>
                </a:lnTo>
                <a:lnTo>
                  <a:pt x="3054" y="277625"/>
                </a:lnTo>
                <a:lnTo>
                  <a:pt x="21505" y="265078"/>
                </a:lnTo>
                <a:lnTo>
                  <a:pt x="1621" y="265078"/>
                </a:lnTo>
                <a:lnTo>
                  <a:pt x="810" y="264267"/>
                </a:lnTo>
                <a:lnTo>
                  <a:pt x="22697" y="264267"/>
                </a:lnTo>
                <a:lnTo>
                  <a:pt x="31931" y="255388"/>
                </a:lnTo>
                <a:lnTo>
                  <a:pt x="57694" y="229726"/>
                </a:lnTo>
                <a:lnTo>
                  <a:pt x="66472" y="221303"/>
                </a:lnTo>
                <a:lnTo>
                  <a:pt x="65661" y="220493"/>
                </a:lnTo>
                <a:lnTo>
                  <a:pt x="62419" y="7295"/>
                </a:lnTo>
                <a:lnTo>
                  <a:pt x="50259" y="0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100">
            <a:extLst>
              <a:ext uri="{FF2B5EF4-FFF2-40B4-BE49-F238E27FC236}">
                <a16:creationId xmlns:a16="http://schemas.microsoft.com/office/drawing/2014/main" id="{C1BC5F5F-45CB-45CC-ADF8-2E191843E498}"/>
              </a:ext>
            </a:extLst>
          </p:cNvPr>
          <p:cNvSpPr/>
          <p:nvPr/>
        </p:nvSpPr>
        <p:spPr>
          <a:xfrm>
            <a:off x="4829653" y="4665872"/>
            <a:ext cx="115921" cy="159289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101">
            <a:extLst>
              <a:ext uri="{FF2B5EF4-FFF2-40B4-BE49-F238E27FC236}">
                <a16:creationId xmlns:a16="http://schemas.microsoft.com/office/drawing/2014/main" id="{D0809BBC-C349-411B-8185-BBEC9BF7841F}"/>
              </a:ext>
            </a:extLst>
          </p:cNvPr>
          <p:cNvSpPr/>
          <p:nvPr/>
        </p:nvSpPr>
        <p:spPr>
          <a:xfrm>
            <a:off x="4847487" y="4785847"/>
            <a:ext cx="76200" cy="22225"/>
          </a:xfrm>
          <a:custGeom>
            <a:avLst/>
            <a:gdLst/>
            <a:ahLst/>
            <a:cxnLst/>
            <a:rect l="l" t="t" r="r" b="b"/>
            <a:pathLst>
              <a:path w="76200" h="22225">
                <a:moveTo>
                  <a:pt x="76199" y="6485"/>
                </a:moveTo>
                <a:lnTo>
                  <a:pt x="68460" y="12995"/>
                </a:lnTo>
                <a:lnTo>
                  <a:pt x="59885" y="17834"/>
                </a:lnTo>
                <a:lnTo>
                  <a:pt x="50550" y="20848"/>
                </a:lnTo>
                <a:lnTo>
                  <a:pt x="40531" y="21887"/>
                </a:lnTo>
                <a:lnTo>
                  <a:pt x="29182" y="20405"/>
                </a:lnTo>
                <a:lnTo>
                  <a:pt x="18441" y="16111"/>
                </a:lnTo>
                <a:lnTo>
                  <a:pt x="8613" y="9233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102">
            <a:extLst>
              <a:ext uri="{FF2B5EF4-FFF2-40B4-BE49-F238E27FC236}">
                <a16:creationId xmlns:a16="http://schemas.microsoft.com/office/drawing/2014/main" id="{57694CC8-9E10-446A-AEE6-B4879FD61227}"/>
              </a:ext>
            </a:extLst>
          </p:cNvPr>
          <p:cNvSpPr/>
          <p:nvPr/>
        </p:nvSpPr>
        <p:spPr>
          <a:xfrm>
            <a:off x="4929361" y="5115776"/>
            <a:ext cx="56744" cy="79442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103">
            <a:extLst>
              <a:ext uri="{FF2B5EF4-FFF2-40B4-BE49-F238E27FC236}">
                <a16:creationId xmlns:a16="http://schemas.microsoft.com/office/drawing/2014/main" id="{4C124B05-706D-45AF-AFDB-383804E8D810}"/>
              </a:ext>
            </a:extLst>
          </p:cNvPr>
          <p:cNvSpPr/>
          <p:nvPr/>
        </p:nvSpPr>
        <p:spPr>
          <a:xfrm>
            <a:off x="4932603" y="4881096"/>
            <a:ext cx="59341" cy="25701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104">
            <a:extLst>
              <a:ext uri="{FF2B5EF4-FFF2-40B4-BE49-F238E27FC236}">
                <a16:creationId xmlns:a16="http://schemas.microsoft.com/office/drawing/2014/main" id="{8DCF05E9-8B28-4785-A857-6B6275CA327F}"/>
              </a:ext>
            </a:extLst>
          </p:cNvPr>
          <p:cNvSpPr/>
          <p:nvPr/>
        </p:nvSpPr>
        <p:spPr>
          <a:xfrm>
            <a:off x="4914639" y="4959370"/>
            <a:ext cx="68176" cy="23801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105">
            <a:extLst>
              <a:ext uri="{FF2B5EF4-FFF2-40B4-BE49-F238E27FC236}">
                <a16:creationId xmlns:a16="http://schemas.microsoft.com/office/drawing/2014/main" id="{B029EDCF-615C-4741-A37F-049DBB813775}"/>
              </a:ext>
            </a:extLst>
          </p:cNvPr>
          <p:cNvSpPr/>
          <p:nvPr/>
        </p:nvSpPr>
        <p:spPr>
          <a:xfrm>
            <a:off x="4838570" y="5114154"/>
            <a:ext cx="46355" cy="262890"/>
          </a:xfrm>
          <a:custGeom>
            <a:avLst/>
            <a:gdLst/>
            <a:ahLst/>
            <a:cxnLst/>
            <a:rect l="l" t="t" r="r" b="b"/>
            <a:pathLst>
              <a:path w="46354" h="262889">
                <a:moveTo>
                  <a:pt x="41342" y="0"/>
                </a:moveTo>
                <a:lnTo>
                  <a:pt x="46206" y="213197"/>
                </a:lnTo>
                <a:lnTo>
                  <a:pt x="23597" y="234945"/>
                </a:lnTo>
                <a:lnTo>
                  <a:pt x="11247" y="247345"/>
                </a:lnTo>
                <a:lnTo>
                  <a:pt x="4825" y="255033"/>
                </a:lnTo>
                <a:lnTo>
                  <a:pt x="0" y="262646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106">
            <a:extLst>
              <a:ext uri="{FF2B5EF4-FFF2-40B4-BE49-F238E27FC236}">
                <a16:creationId xmlns:a16="http://schemas.microsoft.com/office/drawing/2014/main" id="{EB31DED6-4B6C-490C-9A9E-E2586B7A51EC}"/>
              </a:ext>
            </a:extLst>
          </p:cNvPr>
          <p:cNvSpPr/>
          <p:nvPr/>
        </p:nvSpPr>
        <p:spPr>
          <a:xfrm>
            <a:off x="4811008" y="4891229"/>
            <a:ext cx="11430" cy="225425"/>
          </a:xfrm>
          <a:custGeom>
            <a:avLst/>
            <a:gdLst/>
            <a:ahLst/>
            <a:cxnLst/>
            <a:rect l="l" t="t" r="r" b="b"/>
            <a:pathLst>
              <a:path w="11429" h="225425">
                <a:moveTo>
                  <a:pt x="11348" y="225356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107">
            <a:extLst>
              <a:ext uri="{FF2B5EF4-FFF2-40B4-BE49-F238E27FC236}">
                <a16:creationId xmlns:a16="http://schemas.microsoft.com/office/drawing/2014/main" id="{82EB0462-1577-41D7-ACA6-805F9A1DC381}"/>
              </a:ext>
            </a:extLst>
          </p:cNvPr>
          <p:cNvSpPr/>
          <p:nvPr/>
        </p:nvSpPr>
        <p:spPr>
          <a:xfrm>
            <a:off x="4785068" y="4665872"/>
            <a:ext cx="207645" cy="751205"/>
          </a:xfrm>
          <a:custGeom>
            <a:avLst/>
            <a:gdLst/>
            <a:ahLst/>
            <a:cxnLst/>
            <a:rect l="l" t="t" r="r" b="b"/>
            <a:pathLst>
              <a:path w="207645" h="751204">
                <a:moveTo>
                  <a:pt x="36478" y="453956"/>
                </a:moveTo>
                <a:lnTo>
                  <a:pt x="45395" y="634728"/>
                </a:lnTo>
                <a:lnTo>
                  <a:pt x="40683" y="640326"/>
                </a:lnTo>
                <a:lnTo>
                  <a:pt x="28980" y="653981"/>
                </a:lnTo>
                <a:lnTo>
                  <a:pt x="15756" y="669155"/>
                </a:lnTo>
                <a:lnTo>
                  <a:pt x="6485" y="679313"/>
                </a:lnTo>
                <a:lnTo>
                  <a:pt x="0" y="686609"/>
                </a:lnTo>
                <a:lnTo>
                  <a:pt x="4053" y="698768"/>
                </a:lnTo>
                <a:lnTo>
                  <a:pt x="36478" y="718223"/>
                </a:lnTo>
                <a:lnTo>
                  <a:pt x="55933" y="704443"/>
                </a:lnTo>
                <a:lnTo>
                  <a:pt x="51918" y="711878"/>
                </a:lnTo>
                <a:lnTo>
                  <a:pt x="51779" y="719541"/>
                </a:lnTo>
                <a:lnTo>
                  <a:pt x="53312" y="725532"/>
                </a:lnTo>
                <a:lnTo>
                  <a:pt x="54312" y="727951"/>
                </a:lnTo>
                <a:lnTo>
                  <a:pt x="87548" y="750649"/>
                </a:lnTo>
                <a:lnTo>
                  <a:pt x="185635" y="693094"/>
                </a:lnTo>
                <a:lnTo>
                  <a:pt x="185635" y="652562"/>
                </a:lnTo>
                <a:lnTo>
                  <a:pt x="191310" y="519618"/>
                </a:lnTo>
                <a:lnTo>
                  <a:pt x="199948" y="499276"/>
                </a:lnTo>
                <a:lnTo>
                  <a:pt x="200835" y="482734"/>
                </a:lnTo>
                <a:lnTo>
                  <a:pt x="198377" y="471055"/>
                </a:lnTo>
                <a:lnTo>
                  <a:pt x="196984" y="465305"/>
                </a:lnTo>
                <a:lnTo>
                  <a:pt x="200227" y="462062"/>
                </a:lnTo>
                <a:lnTo>
                  <a:pt x="204280" y="458009"/>
                </a:lnTo>
                <a:lnTo>
                  <a:pt x="204280" y="447471"/>
                </a:lnTo>
                <a:lnTo>
                  <a:pt x="205746" y="384462"/>
                </a:lnTo>
                <a:lnTo>
                  <a:pt x="206861" y="327445"/>
                </a:lnTo>
                <a:lnTo>
                  <a:pt x="207081" y="278910"/>
                </a:lnTo>
                <a:lnTo>
                  <a:pt x="205862" y="241349"/>
                </a:lnTo>
                <a:lnTo>
                  <a:pt x="194109" y="198517"/>
                </a:lnTo>
                <a:lnTo>
                  <a:pt x="168802" y="166522"/>
                </a:lnTo>
                <a:lnTo>
                  <a:pt x="132944" y="137808"/>
                </a:lnTo>
                <a:lnTo>
                  <a:pt x="132944" y="131323"/>
                </a:lnTo>
                <a:lnTo>
                  <a:pt x="145116" y="118758"/>
                </a:lnTo>
                <a:lnTo>
                  <a:pt x="153716" y="104369"/>
                </a:lnTo>
                <a:lnTo>
                  <a:pt x="158821" y="88460"/>
                </a:lnTo>
                <a:lnTo>
                  <a:pt x="160506" y="71336"/>
                </a:lnTo>
                <a:lnTo>
                  <a:pt x="155958" y="43774"/>
                </a:lnTo>
                <a:lnTo>
                  <a:pt x="143584" y="21076"/>
                </a:lnTo>
                <a:lnTo>
                  <a:pt x="125281" y="5674"/>
                </a:lnTo>
                <a:lnTo>
                  <a:pt x="102950" y="0"/>
                </a:lnTo>
                <a:lnTo>
                  <a:pt x="80620" y="5674"/>
                </a:lnTo>
                <a:lnTo>
                  <a:pt x="62317" y="21076"/>
                </a:lnTo>
                <a:lnTo>
                  <a:pt x="49942" y="43774"/>
                </a:lnTo>
                <a:lnTo>
                  <a:pt x="45395" y="71336"/>
                </a:lnTo>
                <a:lnTo>
                  <a:pt x="47016" y="88891"/>
                </a:lnTo>
                <a:lnTo>
                  <a:pt x="51678" y="104774"/>
                </a:lnTo>
                <a:lnTo>
                  <a:pt x="59075" y="118530"/>
                </a:lnTo>
                <a:lnTo>
                  <a:pt x="68904" y="129701"/>
                </a:lnTo>
                <a:lnTo>
                  <a:pt x="21076" y="157263"/>
                </a:lnTo>
                <a:lnTo>
                  <a:pt x="14021" y="161380"/>
                </a:lnTo>
                <a:lnTo>
                  <a:pt x="10234" y="165876"/>
                </a:lnTo>
                <a:lnTo>
                  <a:pt x="8423" y="173564"/>
                </a:lnTo>
                <a:lnTo>
                  <a:pt x="7295" y="187257"/>
                </a:lnTo>
                <a:lnTo>
                  <a:pt x="1621" y="372892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108">
            <a:extLst>
              <a:ext uri="{FF2B5EF4-FFF2-40B4-BE49-F238E27FC236}">
                <a16:creationId xmlns:a16="http://schemas.microsoft.com/office/drawing/2014/main" id="{41754366-CEC4-4074-8AC7-0644EFE37FB2}"/>
              </a:ext>
            </a:extLst>
          </p:cNvPr>
          <p:cNvSpPr/>
          <p:nvPr/>
        </p:nvSpPr>
        <p:spPr>
          <a:xfrm>
            <a:off x="4786689" y="5038765"/>
            <a:ext cx="34925" cy="81280"/>
          </a:xfrm>
          <a:custGeom>
            <a:avLst/>
            <a:gdLst/>
            <a:ahLst/>
            <a:cxnLst/>
            <a:rect l="l" t="t" r="r" b="b"/>
            <a:pathLst>
              <a:path w="34925" h="81279">
                <a:moveTo>
                  <a:pt x="34857" y="81063"/>
                </a:moveTo>
                <a:lnTo>
                  <a:pt x="22381" y="71817"/>
                </a:lnTo>
                <a:lnTo>
                  <a:pt x="14692" y="56947"/>
                </a:lnTo>
                <a:lnTo>
                  <a:pt x="12628" y="39341"/>
                </a:lnTo>
                <a:lnTo>
                  <a:pt x="17023" y="21887"/>
                </a:lnTo>
                <a:lnTo>
                  <a:pt x="15047" y="21317"/>
                </a:lnTo>
                <a:lnTo>
                  <a:pt x="9119" y="17327"/>
                </a:lnTo>
                <a:lnTo>
                  <a:pt x="2887" y="10145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109">
            <a:extLst>
              <a:ext uri="{FF2B5EF4-FFF2-40B4-BE49-F238E27FC236}">
                <a16:creationId xmlns:a16="http://schemas.microsoft.com/office/drawing/2014/main" id="{2FD8152A-1D01-4E5C-8332-A45E59572986}"/>
              </a:ext>
            </a:extLst>
          </p:cNvPr>
          <p:cNvSpPr/>
          <p:nvPr/>
        </p:nvSpPr>
        <p:spPr>
          <a:xfrm>
            <a:off x="4387045" y="5229264"/>
            <a:ext cx="424815" cy="203835"/>
          </a:xfrm>
          <a:custGeom>
            <a:avLst/>
            <a:gdLst/>
            <a:ahLst/>
            <a:cxnLst/>
            <a:rect l="l" t="t" r="r" b="b"/>
            <a:pathLst>
              <a:path w="424814" h="203835">
                <a:moveTo>
                  <a:pt x="0" y="17834"/>
                </a:moveTo>
                <a:lnTo>
                  <a:pt x="29182" y="0"/>
                </a:lnTo>
                <a:lnTo>
                  <a:pt x="383431" y="203469"/>
                </a:lnTo>
                <a:lnTo>
                  <a:pt x="424773" y="17834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110">
            <a:extLst>
              <a:ext uri="{FF2B5EF4-FFF2-40B4-BE49-F238E27FC236}">
                <a16:creationId xmlns:a16="http://schemas.microsoft.com/office/drawing/2014/main" id="{435B1A3F-CF12-4137-B09E-36C131C0E663}"/>
              </a:ext>
            </a:extLst>
          </p:cNvPr>
          <p:cNvSpPr/>
          <p:nvPr/>
        </p:nvSpPr>
        <p:spPr>
          <a:xfrm>
            <a:off x="4515937" y="5258448"/>
            <a:ext cx="47625" cy="28575"/>
          </a:xfrm>
          <a:custGeom>
            <a:avLst/>
            <a:gdLst/>
            <a:ahLst/>
            <a:cxnLst/>
            <a:rect l="l" t="t" r="r" b="b"/>
            <a:pathLst>
              <a:path w="47625" h="28575">
                <a:moveTo>
                  <a:pt x="0" y="28372"/>
                </a:moveTo>
                <a:lnTo>
                  <a:pt x="47016" y="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111">
            <a:extLst>
              <a:ext uri="{FF2B5EF4-FFF2-40B4-BE49-F238E27FC236}">
                <a16:creationId xmlns:a16="http://schemas.microsoft.com/office/drawing/2014/main" id="{8447C406-49DC-4505-B4EC-B0650BEE956F}"/>
              </a:ext>
            </a:extLst>
          </p:cNvPr>
          <p:cNvSpPr/>
          <p:nvPr/>
        </p:nvSpPr>
        <p:spPr>
          <a:xfrm>
            <a:off x="4643206" y="5333837"/>
            <a:ext cx="43815" cy="26034"/>
          </a:xfrm>
          <a:custGeom>
            <a:avLst/>
            <a:gdLst/>
            <a:ahLst/>
            <a:cxnLst/>
            <a:rect l="l" t="t" r="r" b="b"/>
            <a:pathLst>
              <a:path w="43814" h="26035">
                <a:moveTo>
                  <a:pt x="0" y="25940"/>
                </a:moveTo>
                <a:lnTo>
                  <a:pt x="43774" y="0"/>
                </a:lnTo>
              </a:path>
            </a:pathLst>
          </a:custGeom>
          <a:ln w="142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112">
            <a:extLst>
              <a:ext uri="{FF2B5EF4-FFF2-40B4-BE49-F238E27FC236}">
                <a16:creationId xmlns:a16="http://schemas.microsoft.com/office/drawing/2014/main" id="{FC2D47D2-79D0-4844-B53E-0BCC35834174}"/>
              </a:ext>
            </a:extLst>
          </p:cNvPr>
          <p:cNvSpPr/>
          <p:nvPr/>
        </p:nvSpPr>
        <p:spPr>
          <a:xfrm>
            <a:off x="4192492" y="5007150"/>
            <a:ext cx="55933" cy="81063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113">
            <a:extLst>
              <a:ext uri="{FF2B5EF4-FFF2-40B4-BE49-F238E27FC236}">
                <a16:creationId xmlns:a16="http://schemas.microsoft.com/office/drawing/2014/main" id="{9251DC6D-FB04-4F8C-B0B6-D9DA8CFAB5F7}"/>
              </a:ext>
            </a:extLst>
          </p:cNvPr>
          <p:cNvSpPr/>
          <p:nvPr/>
        </p:nvSpPr>
        <p:spPr>
          <a:xfrm>
            <a:off x="4178712" y="4778525"/>
            <a:ext cx="158074" cy="612866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114">
            <a:extLst>
              <a:ext uri="{FF2B5EF4-FFF2-40B4-BE49-F238E27FC236}">
                <a16:creationId xmlns:a16="http://schemas.microsoft.com/office/drawing/2014/main" id="{496E32D6-140F-430B-935E-2CDD6E63F77E}"/>
              </a:ext>
            </a:extLst>
          </p:cNvPr>
          <p:cNvSpPr/>
          <p:nvPr/>
        </p:nvSpPr>
        <p:spPr>
          <a:xfrm>
            <a:off x="4198977" y="4754232"/>
            <a:ext cx="186446" cy="12483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115">
            <a:extLst>
              <a:ext uri="{FF2B5EF4-FFF2-40B4-BE49-F238E27FC236}">
                <a16:creationId xmlns:a16="http://schemas.microsoft.com/office/drawing/2014/main" id="{F0552D2A-5FCC-4F57-9DB5-0BE3AFDDB659}"/>
              </a:ext>
            </a:extLst>
          </p:cNvPr>
          <p:cNvSpPr/>
          <p:nvPr/>
        </p:nvSpPr>
        <p:spPr>
          <a:xfrm>
            <a:off x="4211948" y="5073622"/>
            <a:ext cx="165100" cy="318770"/>
          </a:xfrm>
          <a:custGeom>
            <a:avLst/>
            <a:gdLst/>
            <a:ahLst/>
            <a:cxnLst/>
            <a:rect l="l" t="t" r="r" b="b"/>
            <a:pathLst>
              <a:path w="165100" h="318770">
                <a:moveTo>
                  <a:pt x="115110" y="47827"/>
                </a:moveTo>
                <a:lnTo>
                  <a:pt x="103761" y="246433"/>
                </a:lnTo>
                <a:lnTo>
                  <a:pt x="81785" y="268422"/>
                </a:lnTo>
                <a:lnTo>
                  <a:pt x="66573" y="286154"/>
                </a:lnTo>
                <a:lnTo>
                  <a:pt x="57593" y="298415"/>
                </a:lnTo>
                <a:lnTo>
                  <a:pt x="54312" y="303988"/>
                </a:lnTo>
                <a:lnTo>
                  <a:pt x="53502" y="303988"/>
                </a:lnTo>
                <a:lnTo>
                  <a:pt x="53502" y="308041"/>
                </a:lnTo>
                <a:lnTo>
                  <a:pt x="55123" y="318580"/>
                </a:lnTo>
                <a:lnTo>
                  <a:pt x="55123" y="317769"/>
                </a:lnTo>
                <a:lnTo>
                  <a:pt x="155642" y="259403"/>
                </a:lnTo>
                <a:lnTo>
                  <a:pt x="155642" y="217250"/>
                </a:lnTo>
                <a:lnTo>
                  <a:pt x="164559" y="48638"/>
                </a:lnTo>
                <a:lnTo>
                  <a:pt x="115110" y="47827"/>
                </a:lnTo>
                <a:close/>
              </a:path>
              <a:path w="165100" h="318770">
                <a:moveTo>
                  <a:pt x="3054" y="284920"/>
                </a:moveTo>
                <a:lnTo>
                  <a:pt x="2431" y="285344"/>
                </a:lnTo>
                <a:lnTo>
                  <a:pt x="3242" y="285344"/>
                </a:lnTo>
                <a:lnTo>
                  <a:pt x="3054" y="284920"/>
                </a:lnTo>
                <a:close/>
              </a:path>
              <a:path w="165100" h="318770">
                <a:moveTo>
                  <a:pt x="51880" y="0"/>
                </a:moveTo>
                <a:lnTo>
                  <a:pt x="45395" y="220493"/>
                </a:lnTo>
                <a:lnTo>
                  <a:pt x="24179" y="241139"/>
                </a:lnTo>
                <a:lnTo>
                  <a:pt x="10639" y="256769"/>
                </a:lnTo>
                <a:lnTo>
                  <a:pt x="3331" y="267231"/>
                </a:lnTo>
                <a:lnTo>
                  <a:pt x="810" y="272373"/>
                </a:lnTo>
                <a:lnTo>
                  <a:pt x="0" y="278048"/>
                </a:lnTo>
                <a:lnTo>
                  <a:pt x="3054" y="284920"/>
                </a:lnTo>
                <a:lnTo>
                  <a:pt x="22697" y="271563"/>
                </a:lnTo>
                <a:lnTo>
                  <a:pt x="32514" y="262430"/>
                </a:lnTo>
                <a:lnTo>
                  <a:pt x="45902" y="248966"/>
                </a:lnTo>
                <a:lnTo>
                  <a:pt x="67282" y="226978"/>
                </a:lnTo>
                <a:lnTo>
                  <a:pt x="67117" y="217250"/>
                </a:lnTo>
                <a:lnTo>
                  <a:pt x="63229" y="7295"/>
                </a:lnTo>
                <a:lnTo>
                  <a:pt x="51880" y="0"/>
                </a:lnTo>
                <a:close/>
              </a:path>
              <a:path w="165100" h="318770">
                <a:moveTo>
                  <a:pt x="810" y="271563"/>
                </a:moveTo>
                <a:lnTo>
                  <a:pt x="709" y="272373"/>
                </a:lnTo>
                <a:lnTo>
                  <a:pt x="810" y="271563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116">
            <a:extLst>
              <a:ext uri="{FF2B5EF4-FFF2-40B4-BE49-F238E27FC236}">
                <a16:creationId xmlns:a16="http://schemas.microsoft.com/office/drawing/2014/main" id="{8994D4DC-CD1E-4225-B91D-5C396DADAF76}"/>
              </a:ext>
            </a:extLst>
          </p:cNvPr>
          <p:cNvSpPr/>
          <p:nvPr/>
        </p:nvSpPr>
        <p:spPr>
          <a:xfrm>
            <a:off x="4223297" y="4621287"/>
            <a:ext cx="119163" cy="164153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117">
            <a:extLst>
              <a:ext uri="{FF2B5EF4-FFF2-40B4-BE49-F238E27FC236}">
                <a16:creationId xmlns:a16="http://schemas.microsoft.com/office/drawing/2014/main" id="{F0107927-04B4-4E37-A000-DADE6FE5186F}"/>
              </a:ext>
            </a:extLst>
          </p:cNvPr>
          <p:cNvSpPr/>
          <p:nvPr/>
        </p:nvSpPr>
        <p:spPr>
          <a:xfrm>
            <a:off x="4241131" y="4744504"/>
            <a:ext cx="78740" cy="22860"/>
          </a:xfrm>
          <a:custGeom>
            <a:avLst/>
            <a:gdLst/>
            <a:ahLst/>
            <a:cxnLst/>
            <a:rect l="l" t="t" r="r" b="b"/>
            <a:pathLst>
              <a:path w="78739" h="22860">
                <a:moveTo>
                  <a:pt x="78631" y="6485"/>
                </a:moveTo>
                <a:lnTo>
                  <a:pt x="70766" y="13122"/>
                </a:lnTo>
                <a:lnTo>
                  <a:pt x="61912" y="18239"/>
                </a:lnTo>
                <a:lnTo>
                  <a:pt x="52298" y="21532"/>
                </a:lnTo>
                <a:lnTo>
                  <a:pt x="42153" y="22697"/>
                </a:lnTo>
                <a:lnTo>
                  <a:pt x="30322" y="21089"/>
                </a:lnTo>
                <a:lnTo>
                  <a:pt x="19252" y="16516"/>
                </a:lnTo>
                <a:lnTo>
                  <a:pt x="9094" y="9360"/>
                </a:lnTo>
                <a:lnTo>
                  <a:pt x="0" y="0"/>
                </a:lnTo>
              </a:path>
            </a:pathLst>
          </a:custGeom>
          <a:ln w="4823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118">
            <a:extLst>
              <a:ext uri="{FF2B5EF4-FFF2-40B4-BE49-F238E27FC236}">
                <a16:creationId xmlns:a16="http://schemas.microsoft.com/office/drawing/2014/main" id="{E48DE657-E22B-4820-89B4-CCF4A4CFC72B}"/>
              </a:ext>
            </a:extLst>
          </p:cNvPr>
          <p:cNvSpPr/>
          <p:nvPr/>
        </p:nvSpPr>
        <p:spPr>
          <a:xfrm>
            <a:off x="4326321" y="5083350"/>
            <a:ext cx="57481" cy="81063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119">
            <a:extLst>
              <a:ext uri="{FF2B5EF4-FFF2-40B4-BE49-F238E27FC236}">
                <a16:creationId xmlns:a16="http://schemas.microsoft.com/office/drawing/2014/main" id="{575D3473-2A45-48D1-AC04-7FDE7C0960FD}"/>
              </a:ext>
            </a:extLst>
          </p:cNvPr>
          <p:cNvSpPr/>
          <p:nvPr/>
        </p:nvSpPr>
        <p:spPr>
          <a:xfrm>
            <a:off x="4328679" y="4842591"/>
            <a:ext cx="61608" cy="263887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120">
            <a:extLst>
              <a:ext uri="{FF2B5EF4-FFF2-40B4-BE49-F238E27FC236}">
                <a16:creationId xmlns:a16="http://schemas.microsoft.com/office/drawing/2014/main" id="{466C75B2-8391-4269-B81A-00B26CCEB500}"/>
              </a:ext>
            </a:extLst>
          </p:cNvPr>
          <p:cNvSpPr/>
          <p:nvPr/>
        </p:nvSpPr>
        <p:spPr>
          <a:xfrm>
            <a:off x="4310728" y="4922891"/>
            <a:ext cx="69784" cy="24402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121">
            <a:extLst>
              <a:ext uri="{FF2B5EF4-FFF2-40B4-BE49-F238E27FC236}">
                <a16:creationId xmlns:a16="http://schemas.microsoft.com/office/drawing/2014/main" id="{26B7FA78-0325-4170-936D-F378023C4D45}"/>
              </a:ext>
            </a:extLst>
          </p:cNvPr>
          <p:cNvSpPr/>
          <p:nvPr/>
        </p:nvSpPr>
        <p:spPr>
          <a:xfrm>
            <a:off x="4232214" y="5082539"/>
            <a:ext cx="47625" cy="269240"/>
          </a:xfrm>
          <a:custGeom>
            <a:avLst/>
            <a:gdLst/>
            <a:ahLst/>
            <a:cxnLst/>
            <a:rect l="l" t="t" r="r" b="b"/>
            <a:pathLst>
              <a:path w="47625" h="269239">
                <a:moveTo>
                  <a:pt x="42153" y="0"/>
                </a:moveTo>
                <a:lnTo>
                  <a:pt x="47016" y="218061"/>
                </a:lnTo>
                <a:lnTo>
                  <a:pt x="23939" y="240290"/>
                </a:lnTo>
                <a:lnTo>
                  <a:pt x="11348" y="253019"/>
                </a:lnTo>
                <a:lnTo>
                  <a:pt x="4838" y="261037"/>
                </a:lnTo>
                <a:lnTo>
                  <a:pt x="0" y="269131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122">
            <a:extLst>
              <a:ext uri="{FF2B5EF4-FFF2-40B4-BE49-F238E27FC236}">
                <a16:creationId xmlns:a16="http://schemas.microsoft.com/office/drawing/2014/main" id="{F49C1801-590D-4FEB-BF50-2093D56E85D9}"/>
              </a:ext>
            </a:extLst>
          </p:cNvPr>
          <p:cNvSpPr/>
          <p:nvPr/>
        </p:nvSpPr>
        <p:spPr>
          <a:xfrm>
            <a:off x="4203841" y="4853129"/>
            <a:ext cx="12700" cy="232410"/>
          </a:xfrm>
          <a:custGeom>
            <a:avLst/>
            <a:gdLst/>
            <a:ahLst/>
            <a:cxnLst/>
            <a:rect l="l" t="t" r="r" b="b"/>
            <a:pathLst>
              <a:path w="12700" h="232410">
                <a:moveTo>
                  <a:pt x="12159" y="231842"/>
                </a:moveTo>
                <a:lnTo>
                  <a:pt x="0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123">
            <a:extLst>
              <a:ext uri="{FF2B5EF4-FFF2-40B4-BE49-F238E27FC236}">
                <a16:creationId xmlns:a16="http://schemas.microsoft.com/office/drawing/2014/main" id="{84C017CF-11C8-4181-B1DE-16B16FD219A8}"/>
              </a:ext>
            </a:extLst>
          </p:cNvPr>
          <p:cNvSpPr/>
          <p:nvPr/>
        </p:nvSpPr>
        <p:spPr>
          <a:xfrm>
            <a:off x="4177090" y="4621287"/>
            <a:ext cx="213360" cy="771525"/>
          </a:xfrm>
          <a:custGeom>
            <a:avLst/>
            <a:gdLst/>
            <a:ahLst/>
            <a:cxnLst/>
            <a:rect l="l" t="t" r="r" b="b"/>
            <a:pathLst>
              <a:path w="213360" h="771525">
                <a:moveTo>
                  <a:pt x="38099" y="466926"/>
                </a:moveTo>
                <a:lnTo>
                  <a:pt x="47016" y="652562"/>
                </a:lnTo>
                <a:lnTo>
                  <a:pt x="42178" y="657945"/>
                </a:lnTo>
                <a:lnTo>
                  <a:pt x="30196" y="671916"/>
                </a:lnTo>
                <a:lnTo>
                  <a:pt x="16694" y="687559"/>
                </a:lnTo>
                <a:lnTo>
                  <a:pt x="7295" y="697958"/>
                </a:lnTo>
                <a:lnTo>
                  <a:pt x="0" y="705253"/>
                </a:lnTo>
                <a:lnTo>
                  <a:pt x="4863" y="717413"/>
                </a:lnTo>
                <a:lnTo>
                  <a:pt x="38099" y="737679"/>
                </a:lnTo>
                <a:lnTo>
                  <a:pt x="58365" y="723898"/>
                </a:lnTo>
                <a:lnTo>
                  <a:pt x="53881" y="731333"/>
                </a:lnTo>
                <a:lnTo>
                  <a:pt x="53502" y="738996"/>
                </a:lnTo>
                <a:lnTo>
                  <a:pt x="54945" y="744987"/>
                </a:lnTo>
                <a:lnTo>
                  <a:pt x="55933" y="747406"/>
                </a:lnTo>
                <a:lnTo>
                  <a:pt x="89980" y="770915"/>
                </a:lnTo>
                <a:lnTo>
                  <a:pt x="190499" y="711738"/>
                </a:lnTo>
                <a:lnTo>
                  <a:pt x="190499" y="670396"/>
                </a:lnTo>
                <a:lnTo>
                  <a:pt x="196984" y="534209"/>
                </a:lnTo>
                <a:lnTo>
                  <a:pt x="205965" y="512917"/>
                </a:lnTo>
                <a:lnTo>
                  <a:pt x="206813" y="495805"/>
                </a:lnTo>
                <a:lnTo>
                  <a:pt x="204166" y="483709"/>
                </a:lnTo>
                <a:lnTo>
                  <a:pt x="202659" y="477464"/>
                </a:lnTo>
                <a:lnTo>
                  <a:pt x="205901" y="475033"/>
                </a:lnTo>
                <a:lnTo>
                  <a:pt x="209954" y="470979"/>
                </a:lnTo>
                <a:lnTo>
                  <a:pt x="209954" y="459630"/>
                </a:lnTo>
                <a:lnTo>
                  <a:pt x="211809" y="394864"/>
                </a:lnTo>
                <a:lnTo>
                  <a:pt x="213119" y="336440"/>
                </a:lnTo>
                <a:lnTo>
                  <a:pt x="213340" y="286809"/>
                </a:lnTo>
                <a:lnTo>
                  <a:pt x="211926" y="248424"/>
                </a:lnTo>
                <a:lnTo>
                  <a:pt x="199657" y="203951"/>
                </a:lnTo>
                <a:lnTo>
                  <a:pt x="173792" y="171069"/>
                </a:lnTo>
                <a:lnTo>
                  <a:pt x="136997" y="141861"/>
                </a:lnTo>
                <a:lnTo>
                  <a:pt x="136997" y="134565"/>
                </a:lnTo>
                <a:lnTo>
                  <a:pt x="149638" y="121988"/>
                </a:lnTo>
                <a:lnTo>
                  <a:pt x="158479" y="107510"/>
                </a:lnTo>
                <a:lnTo>
                  <a:pt x="163672" y="91361"/>
                </a:lnTo>
                <a:lnTo>
                  <a:pt x="165369" y="73767"/>
                </a:lnTo>
                <a:lnTo>
                  <a:pt x="160683" y="45142"/>
                </a:lnTo>
                <a:lnTo>
                  <a:pt x="147941" y="21684"/>
                </a:lnTo>
                <a:lnTo>
                  <a:pt x="129119" y="5826"/>
                </a:lnTo>
                <a:lnTo>
                  <a:pt x="106193" y="0"/>
                </a:lnTo>
                <a:lnTo>
                  <a:pt x="83267" y="5826"/>
                </a:lnTo>
                <a:lnTo>
                  <a:pt x="64445" y="21684"/>
                </a:lnTo>
                <a:lnTo>
                  <a:pt x="51703" y="45142"/>
                </a:lnTo>
                <a:lnTo>
                  <a:pt x="47016" y="73767"/>
                </a:lnTo>
                <a:lnTo>
                  <a:pt x="48764" y="91449"/>
                </a:lnTo>
                <a:lnTo>
                  <a:pt x="53704" y="107612"/>
                </a:lnTo>
                <a:lnTo>
                  <a:pt x="61380" y="121646"/>
                </a:lnTo>
                <a:lnTo>
                  <a:pt x="71336" y="132944"/>
                </a:lnTo>
                <a:lnTo>
                  <a:pt x="21887" y="162127"/>
                </a:lnTo>
                <a:lnTo>
                  <a:pt x="14832" y="166243"/>
                </a:lnTo>
                <a:lnTo>
                  <a:pt x="11044" y="170740"/>
                </a:lnTo>
                <a:lnTo>
                  <a:pt x="9233" y="178428"/>
                </a:lnTo>
                <a:lnTo>
                  <a:pt x="8106" y="192120"/>
                </a:lnTo>
                <a:lnTo>
                  <a:pt x="2431" y="383431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124">
            <a:extLst>
              <a:ext uri="{FF2B5EF4-FFF2-40B4-BE49-F238E27FC236}">
                <a16:creationId xmlns:a16="http://schemas.microsoft.com/office/drawing/2014/main" id="{FFA85C9C-9024-4AF9-8042-F9C27CBF54D8}"/>
              </a:ext>
            </a:extLst>
          </p:cNvPr>
          <p:cNvSpPr/>
          <p:nvPr/>
        </p:nvSpPr>
        <p:spPr>
          <a:xfrm>
            <a:off x="4179522" y="5004718"/>
            <a:ext cx="36195" cy="83820"/>
          </a:xfrm>
          <a:custGeom>
            <a:avLst/>
            <a:gdLst/>
            <a:ahLst/>
            <a:cxnLst/>
            <a:rect l="l" t="t" r="r" b="b"/>
            <a:pathLst>
              <a:path w="36195" h="83820">
                <a:moveTo>
                  <a:pt x="35668" y="83495"/>
                </a:moveTo>
                <a:lnTo>
                  <a:pt x="22723" y="73653"/>
                </a:lnTo>
                <a:lnTo>
                  <a:pt x="14794" y="58264"/>
                </a:lnTo>
                <a:lnTo>
                  <a:pt x="12640" y="40291"/>
                </a:lnTo>
                <a:lnTo>
                  <a:pt x="17023" y="22697"/>
                </a:lnTo>
                <a:lnTo>
                  <a:pt x="15047" y="21659"/>
                </a:lnTo>
                <a:lnTo>
                  <a:pt x="9119" y="17428"/>
                </a:lnTo>
                <a:lnTo>
                  <a:pt x="2887" y="10158"/>
                </a:lnTo>
                <a:lnTo>
                  <a:pt x="0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125">
            <a:extLst>
              <a:ext uri="{FF2B5EF4-FFF2-40B4-BE49-F238E27FC236}">
                <a16:creationId xmlns:a16="http://schemas.microsoft.com/office/drawing/2014/main" id="{369DBB4F-0807-426B-857D-371A1CF35ACA}"/>
              </a:ext>
            </a:extLst>
          </p:cNvPr>
          <p:cNvSpPr txBox="1"/>
          <p:nvPr/>
        </p:nvSpPr>
        <p:spPr>
          <a:xfrm>
            <a:off x="4414066" y="5487316"/>
            <a:ext cx="3435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VRCs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32" name="object 165">
            <a:extLst>
              <a:ext uri="{FF2B5EF4-FFF2-40B4-BE49-F238E27FC236}">
                <a16:creationId xmlns:a16="http://schemas.microsoft.com/office/drawing/2014/main" id="{16292DA2-1B80-4BC4-9F80-A1AD4C91ACE6}"/>
              </a:ext>
            </a:extLst>
          </p:cNvPr>
          <p:cNvSpPr txBox="1"/>
          <p:nvPr/>
        </p:nvSpPr>
        <p:spPr>
          <a:xfrm>
            <a:off x="3854727" y="3198890"/>
            <a:ext cx="179298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Provides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jobs</a:t>
            </a:r>
            <a:endParaRPr sz="1200" dirty="0">
              <a:latin typeface="Calibri"/>
              <a:cs typeface="Calibri"/>
            </a:endParaRPr>
          </a:p>
          <a:p>
            <a:pPr marL="184150" marR="5080" indent="-171450">
              <a:lnSpc>
                <a:spcPct val="100000"/>
              </a:lnSpc>
              <a:spcBef>
                <a:spcPts val="20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Review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resumes/contacts  </a:t>
            </a:r>
            <a:r>
              <a:rPr sz="1200" spc="-5" dirty="0">
                <a:latin typeface="Calibri"/>
                <a:cs typeface="Calibri"/>
              </a:rPr>
              <a:t>Veteran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applicants</a:t>
            </a:r>
          </a:p>
        </p:txBody>
      </p:sp>
      <p:sp>
        <p:nvSpPr>
          <p:cNvPr id="333" name="object 168">
            <a:extLst>
              <a:ext uri="{FF2B5EF4-FFF2-40B4-BE49-F238E27FC236}">
                <a16:creationId xmlns:a16="http://schemas.microsoft.com/office/drawing/2014/main" id="{3EBD3250-32AF-408C-BD38-828569C1CD15}"/>
              </a:ext>
            </a:extLst>
          </p:cNvPr>
          <p:cNvSpPr txBox="1"/>
          <p:nvPr/>
        </p:nvSpPr>
        <p:spPr>
          <a:xfrm>
            <a:off x="767821" y="5324866"/>
            <a:ext cx="1868805" cy="127791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98755" algn="just">
              <a:lnSpc>
                <a:spcPct val="100000"/>
              </a:lnSpc>
              <a:spcBef>
                <a:spcPts val="725"/>
              </a:spcBef>
            </a:pPr>
            <a:r>
              <a:rPr sz="1200" b="1" dirty="0">
                <a:latin typeface="Calibri"/>
                <a:cs typeface="Calibri"/>
              </a:rPr>
              <a:t>Field Business</a:t>
            </a:r>
            <a:r>
              <a:rPr sz="1200" b="1" spc="-9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Liaisons</a:t>
            </a:r>
            <a:endParaRPr sz="1200" dirty="0">
              <a:latin typeface="Calibri"/>
              <a:cs typeface="Calibri"/>
            </a:endParaRPr>
          </a:p>
          <a:p>
            <a:pPr marL="184150" marR="146685" indent="-171450" algn="just">
              <a:lnSpc>
                <a:spcPct val="100000"/>
              </a:lnSpc>
              <a:spcBef>
                <a:spcPts val="630"/>
              </a:spcBef>
              <a:buFont typeface="Arial" panose="020B0604020202020204" pitchFamily="34" charset="0"/>
              <a:buChar char="•"/>
            </a:pPr>
            <a:r>
              <a:rPr sz="1200" spc="-5" dirty="0">
                <a:latin typeface="Calibri"/>
                <a:cs typeface="Calibri"/>
              </a:rPr>
              <a:t>Develops </a:t>
            </a:r>
            <a:r>
              <a:rPr sz="1200" dirty="0">
                <a:latin typeface="Calibri"/>
                <a:cs typeface="Calibri"/>
              </a:rPr>
              <a:t>regional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labor  </a:t>
            </a:r>
            <a:r>
              <a:rPr sz="1200" dirty="0">
                <a:latin typeface="Calibri"/>
                <a:cs typeface="Calibri"/>
              </a:rPr>
              <a:t>market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profile</a:t>
            </a:r>
          </a:p>
          <a:p>
            <a:pPr marL="184150" marR="66040" indent="-171450" algn="just">
              <a:lnSpc>
                <a:spcPct val="100000"/>
              </a:lnSpc>
              <a:spcBef>
                <a:spcPts val="20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Assists </a:t>
            </a:r>
            <a:r>
              <a:rPr sz="1200" spc="-5" dirty="0">
                <a:latin typeface="Calibri"/>
                <a:cs typeface="Calibri"/>
              </a:rPr>
              <a:t>VRCs in </a:t>
            </a:r>
            <a:r>
              <a:rPr sz="1200" dirty="0">
                <a:latin typeface="Calibri"/>
                <a:cs typeface="Calibri"/>
              </a:rPr>
              <a:t>matching  </a:t>
            </a:r>
            <a:r>
              <a:rPr sz="1200" spc="-5" dirty="0">
                <a:latin typeface="Calibri"/>
                <a:cs typeface="Calibri"/>
              </a:rPr>
              <a:t>Veterans </a:t>
            </a:r>
            <a:r>
              <a:rPr sz="1200" dirty="0">
                <a:latin typeface="Calibri"/>
                <a:cs typeface="Calibri"/>
              </a:rPr>
              <a:t>with </a:t>
            </a:r>
            <a:r>
              <a:rPr sz="1200" spc="-5" dirty="0">
                <a:latin typeface="Calibri"/>
                <a:cs typeface="Calibri"/>
              </a:rPr>
              <a:t>jobs in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  </a:t>
            </a:r>
            <a:r>
              <a:rPr sz="1200" spc="-5" dirty="0">
                <a:latin typeface="Calibri"/>
                <a:cs typeface="Calibri"/>
              </a:rPr>
              <a:t>database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36" name="object 171">
            <a:extLst>
              <a:ext uri="{FF2B5EF4-FFF2-40B4-BE49-F238E27FC236}">
                <a16:creationId xmlns:a16="http://schemas.microsoft.com/office/drawing/2014/main" id="{6AAED10C-78B8-4C3E-9D9C-E652D8E24AD5}"/>
              </a:ext>
            </a:extLst>
          </p:cNvPr>
          <p:cNvSpPr txBox="1"/>
          <p:nvPr/>
        </p:nvSpPr>
        <p:spPr>
          <a:xfrm>
            <a:off x="3854727" y="5801843"/>
            <a:ext cx="1862722" cy="760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42545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200" spc="-5" dirty="0">
                <a:latin typeface="Calibri"/>
                <a:cs typeface="Calibri"/>
              </a:rPr>
              <a:t>Matches Veterans in </a:t>
            </a:r>
            <a:r>
              <a:rPr sz="1200" dirty="0">
                <a:latin typeface="Calibri"/>
                <a:cs typeface="Calibri"/>
              </a:rPr>
              <a:t>JRS </a:t>
            </a:r>
            <a:r>
              <a:rPr sz="1200" spc="-5" dirty="0">
                <a:latin typeface="Calibri"/>
                <a:cs typeface="Calibri"/>
              </a:rPr>
              <a:t>to  </a:t>
            </a:r>
            <a:r>
              <a:rPr sz="1200" dirty="0">
                <a:latin typeface="Calibri"/>
                <a:cs typeface="Calibri"/>
              </a:rPr>
              <a:t>jobs</a:t>
            </a:r>
          </a:p>
          <a:p>
            <a:pPr marL="184150" marR="5080" indent="-171450">
              <a:lnSpc>
                <a:spcPct val="100000"/>
              </a:lnSpc>
              <a:spcBef>
                <a:spcPts val="15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Assists with </a:t>
            </a:r>
            <a:r>
              <a:rPr sz="1200" spc="-5" dirty="0">
                <a:latin typeface="Calibri"/>
                <a:cs typeface="Calibri"/>
              </a:rPr>
              <a:t>application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  </a:t>
            </a:r>
            <a:r>
              <a:rPr sz="1200" spc="-5" dirty="0">
                <a:latin typeface="Calibri"/>
                <a:cs typeface="Calibri"/>
              </a:rPr>
              <a:t>interview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readiness</a:t>
            </a:r>
          </a:p>
        </p:txBody>
      </p:sp>
      <p:sp>
        <p:nvSpPr>
          <p:cNvPr id="337" name="object 182">
            <a:extLst>
              <a:ext uri="{FF2B5EF4-FFF2-40B4-BE49-F238E27FC236}">
                <a16:creationId xmlns:a16="http://schemas.microsoft.com/office/drawing/2014/main" id="{926B9322-4648-4152-8E5E-250031F5EC72}"/>
              </a:ext>
            </a:extLst>
          </p:cNvPr>
          <p:cNvSpPr txBox="1"/>
          <p:nvPr/>
        </p:nvSpPr>
        <p:spPr>
          <a:xfrm>
            <a:off x="793416" y="3275121"/>
            <a:ext cx="2254085" cy="933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Develops the </a:t>
            </a:r>
            <a:r>
              <a:rPr sz="1200" spc="-5" dirty="0">
                <a:latin typeface="Calibri"/>
                <a:cs typeface="Calibri"/>
              </a:rPr>
              <a:t>national labor  </a:t>
            </a:r>
            <a:r>
              <a:rPr sz="1200" dirty="0">
                <a:latin typeface="Calibri"/>
                <a:cs typeface="Calibri"/>
              </a:rPr>
              <a:t>market </a:t>
            </a:r>
            <a:r>
              <a:rPr sz="1200" spc="-5" dirty="0">
                <a:latin typeface="Calibri"/>
                <a:cs typeface="Calibri"/>
              </a:rPr>
              <a:t>profile </a:t>
            </a:r>
            <a:r>
              <a:rPr sz="1200" dirty="0">
                <a:latin typeface="Calibri"/>
                <a:cs typeface="Calibri"/>
              </a:rPr>
              <a:t>and assist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  the </a:t>
            </a:r>
            <a:r>
              <a:rPr sz="1200" spc="-5" dirty="0">
                <a:latin typeface="Calibri"/>
                <a:cs typeface="Calibri"/>
              </a:rPr>
              <a:t>regional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profile</a:t>
            </a:r>
            <a:endParaRPr sz="1200" dirty="0">
              <a:latin typeface="Calibri"/>
              <a:cs typeface="Calibri"/>
            </a:endParaRPr>
          </a:p>
          <a:p>
            <a:pPr marL="184150" marR="174625" indent="-171450">
              <a:lnSpc>
                <a:spcPct val="101099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Contacts </a:t>
            </a:r>
            <a:r>
              <a:rPr sz="1200" spc="-5" dirty="0">
                <a:latin typeface="Calibri"/>
                <a:cs typeface="Calibri"/>
              </a:rPr>
              <a:t>business</a:t>
            </a:r>
            <a:r>
              <a:rPr sz="1200" spc="-10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partners  </a:t>
            </a:r>
            <a:endParaRPr lang="en-US" sz="1200" dirty="0">
              <a:latin typeface="Calibri"/>
              <a:cs typeface="Calibri"/>
            </a:endParaRPr>
          </a:p>
          <a:p>
            <a:pPr marL="184150" marR="174625" indent="-171450">
              <a:lnSpc>
                <a:spcPct val="101099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Adds jobs to the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database</a:t>
            </a:r>
          </a:p>
        </p:txBody>
      </p:sp>
      <p:sp>
        <p:nvSpPr>
          <p:cNvPr id="338" name="object 189">
            <a:extLst>
              <a:ext uri="{FF2B5EF4-FFF2-40B4-BE49-F238E27FC236}">
                <a16:creationId xmlns:a16="http://schemas.microsoft.com/office/drawing/2014/main" id="{1A06567C-D44F-40B6-883D-7CA1B482710F}"/>
              </a:ext>
            </a:extLst>
          </p:cNvPr>
          <p:cNvSpPr/>
          <p:nvPr/>
        </p:nvSpPr>
        <p:spPr>
          <a:xfrm>
            <a:off x="1092271" y="2306436"/>
            <a:ext cx="358301" cy="516890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190">
            <a:extLst>
              <a:ext uri="{FF2B5EF4-FFF2-40B4-BE49-F238E27FC236}">
                <a16:creationId xmlns:a16="http://schemas.microsoft.com/office/drawing/2014/main" id="{F3E0EC6C-4FD9-4602-85D1-73683D351D17}"/>
              </a:ext>
            </a:extLst>
          </p:cNvPr>
          <p:cNvSpPr/>
          <p:nvPr/>
        </p:nvSpPr>
        <p:spPr>
          <a:xfrm>
            <a:off x="1131182" y="2232777"/>
            <a:ext cx="417477" cy="285749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191">
            <a:extLst>
              <a:ext uri="{FF2B5EF4-FFF2-40B4-BE49-F238E27FC236}">
                <a16:creationId xmlns:a16="http://schemas.microsoft.com/office/drawing/2014/main" id="{52BF87B5-5F35-490F-A326-148550C6E095}"/>
              </a:ext>
            </a:extLst>
          </p:cNvPr>
          <p:cNvSpPr/>
          <p:nvPr/>
        </p:nvSpPr>
        <p:spPr>
          <a:xfrm>
            <a:off x="1419768" y="2439084"/>
            <a:ext cx="155642" cy="384241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192">
            <a:extLst>
              <a:ext uri="{FF2B5EF4-FFF2-40B4-BE49-F238E27FC236}">
                <a16:creationId xmlns:a16="http://schemas.microsoft.com/office/drawing/2014/main" id="{E919B4AB-EC2C-429A-A037-FD9255060CF5}"/>
              </a:ext>
            </a:extLst>
          </p:cNvPr>
          <p:cNvSpPr/>
          <p:nvPr/>
        </p:nvSpPr>
        <p:spPr>
          <a:xfrm>
            <a:off x="1241770" y="2240478"/>
            <a:ext cx="148004" cy="78631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193">
            <a:extLst>
              <a:ext uri="{FF2B5EF4-FFF2-40B4-BE49-F238E27FC236}">
                <a16:creationId xmlns:a16="http://schemas.microsoft.com/office/drawing/2014/main" id="{255217D6-619E-4A1F-BF89-5F2E3CEE55F6}"/>
              </a:ext>
            </a:extLst>
          </p:cNvPr>
          <p:cNvSpPr/>
          <p:nvPr/>
        </p:nvSpPr>
        <p:spPr>
          <a:xfrm>
            <a:off x="1191979" y="1959187"/>
            <a:ext cx="261835" cy="317769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194">
            <a:extLst>
              <a:ext uri="{FF2B5EF4-FFF2-40B4-BE49-F238E27FC236}">
                <a16:creationId xmlns:a16="http://schemas.microsoft.com/office/drawing/2014/main" id="{1D2124DD-AB62-49CF-A3E7-AC7F10F2B7A5}"/>
              </a:ext>
            </a:extLst>
          </p:cNvPr>
          <p:cNvSpPr/>
          <p:nvPr/>
        </p:nvSpPr>
        <p:spPr>
          <a:xfrm>
            <a:off x="1191980" y="1959187"/>
            <a:ext cx="262255" cy="317500"/>
          </a:xfrm>
          <a:custGeom>
            <a:avLst/>
            <a:gdLst/>
            <a:ahLst/>
            <a:cxnLst/>
            <a:rect l="l" t="t" r="r" b="b"/>
            <a:pathLst>
              <a:path w="262255" h="317500">
                <a:moveTo>
                  <a:pt x="261835" y="158884"/>
                </a:moveTo>
                <a:lnTo>
                  <a:pt x="255188" y="108742"/>
                </a:lnTo>
                <a:lnTo>
                  <a:pt x="236673" y="65136"/>
                </a:lnTo>
                <a:lnTo>
                  <a:pt x="208430" y="30713"/>
                </a:lnTo>
                <a:lnTo>
                  <a:pt x="172600" y="8119"/>
                </a:lnTo>
                <a:lnTo>
                  <a:pt x="131323" y="0"/>
                </a:lnTo>
                <a:lnTo>
                  <a:pt x="89961" y="8119"/>
                </a:lnTo>
                <a:lnTo>
                  <a:pt x="53930" y="30713"/>
                </a:lnTo>
                <a:lnTo>
                  <a:pt x="25447" y="65136"/>
                </a:lnTo>
                <a:lnTo>
                  <a:pt x="6731" y="108742"/>
                </a:lnTo>
                <a:lnTo>
                  <a:pt x="0" y="158884"/>
                </a:lnTo>
                <a:lnTo>
                  <a:pt x="6731" y="208943"/>
                </a:lnTo>
                <a:lnTo>
                  <a:pt x="25447" y="252347"/>
                </a:lnTo>
                <a:lnTo>
                  <a:pt x="53930" y="286530"/>
                </a:lnTo>
                <a:lnTo>
                  <a:pt x="89961" y="308923"/>
                </a:lnTo>
                <a:lnTo>
                  <a:pt x="131323" y="316958"/>
                </a:lnTo>
                <a:lnTo>
                  <a:pt x="172600" y="308923"/>
                </a:lnTo>
                <a:lnTo>
                  <a:pt x="208430" y="286530"/>
                </a:lnTo>
                <a:lnTo>
                  <a:pt x="236673" y="252347"/>
                </a:lnTo>
                <a:lnTo>
                  <a:pt x="255188" y="208943"/>
                </a:lnTo>
                <a:lnTo>
                  <a:pt x="261835" y="158884"/>
                </a:lnTo>
                <a:close/>
              </a:path>
            </a:pathLst>
          </a:custGeom>
          <a:ln w="9606">
            <a:solidFill>
              <a:srgbClr val="D26F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195">
            <a:extLst>
              <a:ext uri="{FF2B5EF4-FFF2-40B4-BE49-F238E27FC236}">
                <a16:creationId xmlns:a16="http://schemas.microsoft.com/office/drawing/2014/main" id="{7E861403-805D-4366-AFA3-7E0551086BE5}"/>
              </a:ext>
            </a:extLst>
          </p:cNvPr>
          <p:cNvSpPr/>
          <p:nvPr/>
        </p:nvSpPr>
        <p:spPr>
          <a:xfrm>
            <a:off x="1367888" y="2587430"/>
            <a:ext cx="0" cy="197485"/>
          </a:xfrm>
          <a:custGeom>
            <a:avLst/>
            <a:gdLst/>
            <a:ahLst/>
            <a:cxnLst/>
            <a:rect l="l" t="t" r="r" b="b"/>
            <a:pathLst>
              <a:path h="197485">
                <a:moveTo>
                  <a:pt x="0" y="196984"/>
                </a:moveTo>
                <a:lnTo>
                  <a:pt x="0" y="0"/>
                </a:lnTo>
              </a:path>
            </a:pathLst>
          </a:custGeom>
          <a:ln w="28818">
            <a:solidFill>
              <a:srgbClr val="1E7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196">
            <a:extLst>
              <a:ext uri="{FF2B5EF4-FFF2-40B4-BE49-F238E27FC236}">
                <a16:creationId xmlns:a16="http://schemas.microsoft.com/office/drawing/2014/main" id="{26DBDDE0-E8CB-4F0A-8910-D096F30C4CCE}"/>
              </a:ext>
            </a:extLst>
          </p:cNvPr>
          <p:cNvSpPr/>
          <p:nvPr/>
        </p:nvSpPr>
        <p:spPr>
          <a:xfrm>
            <a:off x="1156311" y="2459350"/>
            <a:ext cx="0" cy="207645"/>
          </a:xfrm>
          <a:custGeom>
            <a:avLst/>
            <a:gdLst/>
            <a:ahLst/>
            <a:cxnLst/>
            <a:rect l="l" t="t" r="r" b="b"/>
            <a:pathLst>
              <a:path h="207644">
                <a:moveTo>
                  <a:pt x="0" y="207522"/>
                </a:moveTo>
                <a:lnTo>
                  <a:pt x="0" y="0"/>
                </a:lnTo>
              </a:path>
            </a:pathLst>
          </a:custGeom>
          <a:ln w="28818">
            <a:solidFill>
              <a:srgbClr val="1E71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197">
            <a:extLst>
              <a:ext uri="{FF2B5EF4-FFF2-40B4-BE49-F238E27FC236}">
                <a16:creationId xmlns:a16="http://schemas.microsoft.com/office/drawing/2014/main" id="{30E2C490-E49F-4F32-BF24-DB7D630CEBA6}"/>
              </a:ext>
            </a:extLst>
          </p:cNvPr>
          <p:cNvSpPr/>
          <p:nvPr/>
        </p:nvSpPr>
        <p:spPr>
          <a:xfrm>
            <a:off x="1089079" y="1955944"/>
            <a:ext cx="483234" cy="868680"/>
          </a:xfrm>
          <a:custGeom>
            <a:avLst/>
            <a:gdLst/>
            <a:ahLst/>
            <a:cxnLst/>
            <a:rect l="l" t="t" r="r" b="b"/>
            <a:pathLst>
              <a:path w="483234" h="868680">
                <a:moveTo>
                  <a:pt x="417427" y="854410"/>
                </a:moveTo>
                <a:lnTo>
                  <a:pt x="458123" y="829369"/>
                </a:lnTo>
                <a:lnTo>
                  <a:pt x="477312" y="806684"/>
                </a:lnTo>
                <a:lnTo>
                  <a:pt x="482974" y="790231"/>
                </a:lnTo>
                <a:lnTo>
                  <a:pt x="483088" y="783885"/>
                </a:lnTo>
                <a:lnTo>
                  <a:pt x="481104" y="731019"/>
                </a:lnTo>
                <a:lnTo>
                  <a:pt x="477719" y="669709"/>
                </a:lnTo>
                <a:lnTo>
                  <a:pt x="473866" y="610188"/>
                </a:lnTo>
                <a:lnTo>
                  <a:pt x="470481" y="562692"/>
                </a:lnTo>
                <a:lnTo>
                  <a:pt x="451853" y="468471"/>
                </a:lnTo>
                <a:lnTo>
                  <a:pt x="422290" y="414843"/>
                </a:lnTo>
                <a:lnTo>
                  <a:pt x="390296" y="376718"/>
                </a:lnTo>
                <a:lnTo>
                  <a:pt x="353133" y="343279"/>
                </a:lnTo>
                <a:lnTo>
                  <a:pt x="315286" y="316148"/>
                </a:lnTo>
                <a:lnTo>
                  <a:pt x="314476" y="290207"/>
                </a:lnTo>
                <a:lnTo>
                  <a:pt x="337110" y="265166"/>
                </a:lnTo>
                <a:lnTo>
                  <a:pt x="354501" y="234577"/>
                </a:lnTo>
                <a:lnTo>
                  <a:pt x="365660" y="199581"/>
                </a:lnTo>
                <a:lnTo>
                  <a:pt x="369599" y="161316"/>
                </a:lnTo>
                <a:lnTo>
                  <a:pt x="362680" y="110298"/>
                </a:lnTo>
                <a:lnTo>
                  <a:pt x="343425" y="66011"/>
                </a:lnTo>
                <a:lnTo>
                  <a:pt x="314093" y="31102"/>
                </a:lnTo>
                <a:lnTo>
                  <a:pt x="276940" y="8216"/>
                </a:lnTo>
                <a:lnTo>
                  <a:pt x="234223" y="0"/>
                </a:lnTo>
                <a:lnTo>
                  <a:pt x="191505" y="8216"/>
                </a:lnTo>
                <a:lnTo>
                  <a:pt x="154352" y="31102"/>
                </a:lnTo>
                <a:lnTo>
                  <a:pt x="125020" y="66011"/>
                </a:lnTo>
                <a:lnTo>
                  <a:pt x="105766" y="110298"/>
                </a:lnTo>
                <a:lnTo>
                  <a:pt x="98846" y="161316"/>
                </a:lnTo>
                <a:lnTo>
                  <a:pt x="102798" y="200049"/>
                </a:lnTo>
                <a:lnTo>
                  <a:pt x="114046" y="235287"/>
                </a:lnTo>
                <a:lnTo>
                  <a:pt x="131677" y="265964"/>
                </a:lnTo>
                <a:lnTo>
                  <a:pt x="154780" y="291018"/>
                </a:lnTo>
                <a:lnTo>
                  <a:pt x="42102" y="354248"/>
                </a:lnTo>
                <a:lnTo>
                  <a:pt x="12805" y="391296"/>
                </a:lnTo>
                <a:lnTo>
                  <a:pt x="759" y="648509"/>
                </a:lnTo>
                <a:lnTo>
                  <a:pt x="0" y="661378"/>
                </a:lnTo>
                <a:lnTo>
                  <a:pt x="28486" y="700427"/>
                </a:lnTo>
                <a:lnTo>
                  <a:pt x="60747" y="710117"/>
                </a:lnTo>
                <a:lnTo>
                  <a:pt x="102102" y="753120"/>
                </a:lnTo>
                <a:lnTo>
                  <a:pt x="145092" y="783321"/>
                </a:lnTo>
                <a:lnTo>
                  <a:pt x="189210" y="804261"/>
                </a:lnTo>
                <a:lnTo>
                  <a:pt x="233950" y="819482"/>
                </a:lnTo>
                <a:lnTo>
                  <a:pt x="278808" y="832523"/>
                </a:lnTo>
                <a:lnTo>
                  <a:pt x="290777" y="842669"/>
                </a:lnTo>
                <a:lnTo>
                  <a:pt x="317414" y="859578"/>
                </a:lnTo>
                <a:lnTo>
                  <a:pt x="359403" y="868432"/>
                </a:lnTo>
                <a:lnTo>
                  <a:pt x="417427" y="854410"/>
                </a:lnTo>
                <a:close/>
              </a:path>
            </a:pathLst>
          </a:custGeom>
          <a:ln w="28818">
            <a:solidFill>
              <a:srgbClr val="1D73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198">
            <a:extLst>
              <a:ext uri="{FF2B5EF4-FFF2-40B4-BE49-F238E27FC236}">
                <a16:creationId xmlns:a16="http://schemas.microsoft.com/office/drawing/2014/main" id="{A6792BE9-CDB5-40BB-9003-9E00112C8E60}"/>
              </a:ext>
            </a:extLst>
          </p:cNvPr>
          <p:cNvSpPr/>
          <p:nvPr/>
        </p:nvSpPr>
        <p:spPr>
          <a:xfrm>
            <a:off x="1457868" y="2327216"/>
            <a:ext cx="339656" cy="457199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199">
            <a:extLst>
              <a:ext uri="{FF2B5EF4-FFF2-40B4-BE49-F238E27FC236}">
                <a16:creationId xmlns:a16="http://schemas.microsoft.com/office/drawing/2014/main" id="{0A04F0AD-CB66-4FAC-8A11-C9173B145F44}"/>
              </a:ext>
            </a:extLst>
          </p:cNvPr>
          <p:cNvSpPr/>
          <p:nvPr/>
        </p:nvSpPr>
        <p:spPr>
          <a:xfrm>
            <a:off x="1457868" y="2327216"/>
            <a:ext cx="339725" cy="457200"/>
          </a:xfrm>
          <a:custGeom>
            <a:avLst/>
            <a:gdLst/>
            <a:ahLst/>
            <a:cxnLst/>
            <a:rect l="l" t="t" r="r" b="b"/>
            <a:pathLst>
              <a:path w="339725" h="457200">
                <a:moveTo>
                  <a:pt x="253729" y="12970"/>
                </a:moveTo>
                <a:lnTo>
                  <a:pt x="188067" y="5674"/>
                </a:lnTo>
                <a:lnTo>
                  <a:pt x="138618" y="0"/>
                </a:lnTo>
                <a:lnTo>
                  <a:pt x="41342" y="46206"/>
                </a:lnTo>
                <a:lnTo>
                  <a:pt x="0" y="423962"/>
                </a:lnTo>
                <a:lnTo>
                  <a:pt x="298314" y="457199"/>
                </a:lnTo>
                <a:lnTo>
                  <a:pt x="339656" y="78631"/>
                </a:lnTo>
                <a:lnTo>
                  <a:pt x="253729" y="12970"/>
                </a:lnTo>
                <a:close/>
              </a:path>
            </a:pathLst>
          </a:custGeom>
          <a:ln w="28818">
            <a:solidFill>
              <a:srgbClr val="1D73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200">
            <a:extLst>
              <a:ext uri="{FF2B5EF4-FFF2-40B4-BE49-F238E27FC236}">
                <a16:creationId xmlns:a16="http://schemas.microsoft.com/office/drawing/2014/main" id="{4C5D6345-A38F-40A5-87F6-867352C0E294}"/>
              </a:ext>
            </a:extLst>
          </p:cNvPr>
          <p:cNvSpPr/>
          <p:nvPr/>
        </p:nvSpPr>
        <p:spPr>
          <a:xfrm>
            <a:off x="1500832" y="2370180"/>
            <a:ext cx="256540" cy="375920"/>
          </a:xfrm>
          <a:custGeom>
            <a:avLst/>
            <a:gdLst/>
            <a:ahLst/>
            <a:cxnLst/>
            <a:rect l="l" t="t" r="r" b="b"/>
            <a:pathLst>
              <a:path w="256539" h="375919">
                <a:moveTo>
                  <a:pt x="102950" y="0"/>
                </a:moveTo>
                <a:lnTo>
                  <a:pt x="34046" y="32425"/>
                </a:lnTo>
                <a:lnTo>
                  <a:pt x="31186" y="60471"/>
                </a:lnTo>
                <a:lnTo>
                  <a:pt x="25219" y="116281"/>
                </a:lnTo>
                <a:lnTo>
                  <a:pt x="9907" y="257962"/>
                </a:lnTo>
                <a:lnTo>
                  <a:pt x="3535" y="317217"/>
                </a:lnTo>
                <a:lnTo>
                  <a:pt x="0" y="351005"/>
                </a:lnTo>
                <a:lnTo>
                  <a:pt x="222114" y="375324"/>
                </a:lnTo>
                <a:lnTo>
                  <a:pt x="225649" y="341649"/>
                </a:lnTo>
                <a:lnTo>
                  <a:pt x="232022" y="282101"/>
                </a:lnTo>
                <a:lnTo>
                  <a:pt x="247334" y="139699"/>
                </a:lnTo>
                <a:lnTo>
                  <a:pt x="253301" y="84002"/>
                </a:lnTo>
                <a:lnTo>
                  <a:pt x="256161" y="56744"/>
                </a:lnTo>
                <a:lnTo>
                  <a:pt x="244052" y="47130"/>
                </a:lnTo>
                <a:lnTo>
                  <a:pt x="225559" y="32729"/>
                </a:lnTo>
                <a:lnTo>
                  <a:pt x="207370" y="18783"/>
                </a:lnTo>
                <a:lnTo>
                  <a:pt x="196174" y="10538"/>
                </a:lnTo>
                <a:lnTo>
                  <a:pt x="119796" y="2216"/>
                </a:lnTo>
                <a:lnTo>
                  <a:pt x="1029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201">
            <a:extLst>
              <a:ext uri="{FF2B5EF4-FFF2-40B4-BE49-F238E27FC236}">
                <a16:creationId xmlns:a16="http://schemas.microsoft.com/office/drawing/2014/main" id="{058F88E9-99E6-4694-89B2-645B62F130F6}"/>
              </a:ext>
            </a:extLst>
          </p:cNvPr>
          <p:cNvSpPr/>
          <p:nvPr/>
        </p:nvSpPr>
        <p:spPr>
          <a:xfrm>
            <a:off x="1600540" y="2383961"/>
            <a:ext cx="77010" cy="77010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202">
            <a:extLst>
              <a:ext uri="{FF2B5EF4-FFF2-40B4-BE49-F238E27FC236}">
                <a16:creationId xmlns:a16="http://schemas.microsoft.com/office/drawing/2014/main" id="{AF19C235-13FD-4780-A249-F743C376EAA9}"/>
              </a:ext>
            </a:extLst>
          </p:cNvPr>
          <p:cNvSpPr/>
          <p:nvPr/>
        </p:nvSpPr>
        <p:spPr>
          <a:xfrm>
            <a:off x="1541364" y="2534739"/>
            <a:ext cx="177800" cy="20320"/>
          </a:xfrm>
          <a:custGeom>
            <a:avLst/>
            <a:gdLst/>
            <a:ahLst/>
            <a:cxnLst/>
            <a:rect l="l" t="t" r="r" b="b"/>
            <a:pathLst>
              <a:path w="177800" h="20319">
                <a:moveTo>
                  <a:pt x="-14409" y="10132"/>
                </a:moveTo>
                <a:lnTo>
                  <a:pt x="191938" y="10132"/>
                </a:lnTo>
              </a:path>
            </a:pathLst>
          </a:custGeom>
          <a:ln w="49084">
            <a:solidFill>
              <a:srgbClr val="1D73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203">
            <a:extLst>
              <a:ext uri="{FF2B5EF4-FFF2-40B4-BE49-F238E27FC236}">
                <a16:creationId xmlns:a16="http://schemas.microsoft.com/office/drawing/2014/main" id="{84C54778-FE29-4488-8AD7-CBB106A6F1E4}"/>
              </a:ext>
            </a:extLst>
          </p:cNvPr>
          <p:cNvSpPr/>
          <p:nvPr/>
        </p:nvSpPr>
        <p:spPr>
          <a:xfrm>
            <a:off x="1534879" y="2625530"/>
            <a:ext cx="177165" cy="20320"/>
          </a:xfrm>
          <a:custGeom>
            <a:avLst/>
            <a:gdLst/>
            <a:ahLst/>
            <a:cxnLst/>
            <a:rect l="l" t="t" r="r" b="b"/>
            <a:pathLst>
              <a:path w="177164" h="20319">
                <a:moveTo>
                  <a:pt x="-14409" y="10132"/>
                </a:moveTo>
                <a:lnTo>
                  <a:pt x="191127" y="10132"/>
                </a:lnTo>
              </a:path>
            </a:pathLst>
          </a:custGeom>
          <a:ln w="49084">
            <a:solidFill>
              <a:srgbClr val="1D73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204">
            <a:extLst>
              <a:ext uri="{FF2B5EF4-FFF2-40B4-BE49-F238E27FC236}">
                <a16:creationId xmlns:a16="http://schemas.microsoft.com/office/drawing/2014/main" id="{FDFCCDB8-2FD7-4B65-88B4-9D3D276670D1}"/>
              </a:ext>
            </a:extLst>
          </p:cNvPr>
          <p:cNvSpPr/>
          <p:nvPr/>
        </p:nvSpPr>
        <p:spPr>
          <a:xfrm>
            <a:off x="1401859" y="2244265"/>
            <a:ext cx="236220" cy="394335"/>
          </a:xfrm>
          <a:custGeom>
            <a:avLst/>
            <a:gdLst/>
            <a:ahLst/>
            <a:cxnLst/>
            <a:rect l="l" t="t" r="r" b="b"/>
            <a:pathLst>
              <a:path w="236219" h="394335">
                <a:moveTo>
                  <a:pt x="235160" y="151044"/>
                </a:moveTo>
                <a:lnTo>
                  <a:pt x="235629" y="58948"/>
                </a:lnTo>
                <a:lnTo>
                  <a:pt x="223710" y="13134"/>
                </a:lnTo>
                <a:lnTo>
                  <a:pt x="188536" y="0"/>
                </a:lnTo>
                <a:lnTo>
                  <a:pt x="119239" y="5940"/>
                </a:lnTo>
                <a:lnTo>
                  <a:pt x="78957" y="19129"/>
                </a:lnTo>
                <a:lnTo>
                  <a:pt x="48080" y="45484"/>
                </a:lnTo>
                <a:lnTo>
                  <a:pt x="25677" y="81605"/>
                </a:lnTo>
                <a:lnTo>
                  <a:pt x="10816" y="124090"/>
                </a:lnTo>
                <a:lnTo>
                  <a:pt x="2568" y="169540"/>
                </a:lnTo>
                <a:lnTo>
                  <a:pt x="0" y="214552"/>
                </a:lnTo>
                <a:lnTo>
                  <a:pt x="2181" y="255727"/>
                </a:lnTo>
                <a:lnTo>
                  <a:pt x="8182" y="289663"/>
                </a:lnTo>
                <a:lnTo>
                  <a:pt x="19860" y="318200"/>
                </a:lnTo>
                <a:lnTo>
                  <a:pt x="33514" y="347117"/>
                </a:lnTo>
                <a:lnTo>
                  <a:pt x="49904" y="373450"/>
                </a:lnTo>
                <a:lnTo>
                  <a:pt x="69790" y="394235"/>
                </a:lnTo>
              </a:path>
            </a:pathLst>
          </a:custGeom>
          <a:ln w="28818">
            <a:solidFill>
              <a:srgbClr val="1D73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205">
            <a:extLst>
              <a:ext uri="{FF2B5EF4-FFF2-40B4-BE49-F238E27FC236}">
                <a16:creationId xmlns:a16="http://schemas.microsoft.com/office/drawing/2014/main" id="{A9AF2893-3CB5-43C2-BA2B-8D41EE91922F}"/>
              </a:ext>
            </a:extLst>
          </p:cNvPr>
          <p:cNvSpPr txBox="1"/>
          <p:nvPr/>
        </p:nvSpPr>
        <p:spPr>
          <a:xfrm>
            <a:off x="994455" y="2919250"/>
            <a:ext cx="8997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National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Staff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9" name="object 126">
            <a:extLst>
              <a:ext uri="{FF2B5EF4-FFF2-40B4-BE49-F238E27FC236}">
                <a16:creationId xmlns:a16="http://schemas.microsoft.com/office/drawing/2014/main" id="{C9B1BF56-E2F3-44B8-9292-2F83B61C502F}"/>
              </a:ext>
            </a:extLst>
          </p:cNvPr>
          <p:cNvSpPr/>
          <p:nvPr/>
        </p:nvSpPr>
        <p:spPr>
          <a:xfrm>
            <a:off x="6780702" y="3219774"/>
            <a:ext cx="157451" cy="388899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127">
            <a:extLst>
              <a:ext uri="{FF2B5EF4-FFF2-40B4-BE49-F238E27FC236}">
                <a16:creationId xmlns:a16="http://schemas.microsoft.com/office/drawing/2014/main" id="{7EF7C0D0-BDF4-41F7-A17F-C5B7A1D89C76}"/>
              </a:ext>
            </a:extLst>
          </p:cNvPr>
          <p:cNvSpPr/>
          <p:nvPr/>
        </p:nvSpPr>
        <p:spPr>
          <a:xfrm>
            <a:off x="6732064" y="3429729"/>
            <a:ext cx="58688" cy="221311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128">
            <a:extLst>
              <a:ext uri="{FF2B5EF4-FFF2-40B4-BE49-F238E27FC236}">
                <a16:creationId xmlns:a16="http://schemas.microsoft.com/office/drawing/2014/main" id="{8DD92287-DBAC-455B-83A3-372C0D5DBBB8}"/>
              </a:ext>
            </a:extLst>
          </p:cNvPr>
          <p:cNvSpPr/>
          <p:nvPr/>
        </p:nvSpPr>
        <p:spPr>
          <a:xfrm>
            <a:off x="7347337" y="3621850"/>
            <a:ext cx="81602" cy="94218"/>
          </a:xfrm>
          <a:custGeom>
            <a:avLst/>
            <a:gdLst/>
            <a:ahLst/>
            <a:cxnLst/>
            <a:rect l="l" t="t" r="r" b="b"/>
            <a:pathLst>
              <a:path w="90169" h="95250">
                <a:moveTo>
                  <a:pt x="89170" y="0"/>
                </a:moveTo>
                <a:lnTo>
                  <a:pt x="0" y="33236"/>
                </a:lnTo>
                <a:lnTo>
                  <a:pt x="89980" y="94844"/>
                </a:lnTo>
                <a:lnTo>
                  <a:pt x="89170" y="0"/>
                </a:lnTo>
                <a:close/>
              </a:path>
            </a:pathLst>
          </a:custGeom>
          <a:solidFill>
            <a:srgbClr val="648E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129">
            <a:extLst>
              <a:ext uri="{FF2B5EF4-FFF2-40B4-BE49-F238E27FC236}">
                <a16:creationId xmlns:a16="http://schemas.microsoft.com/office/drawing/2014/main" id="{C3EDF621-6AAA-4682-9211-FC41E07E6A83}"/>
              </a:ext>
            </a:extLst>
          </p:cNvPr>
          <p:cNvSpPr/>
          <p:nvPr/>
        </p:nvSpPr>
        <p:spPr>
          <a:xfrm>
            <a:off x="7193316" y="3394403"/>
            <a:ext cx="174599" cy="282716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130">
            <a:extLst>
              <a:ext uri="{FF2B5EF4-FFF2-40B4-BE49-F238E27FC236}">
                <a16:creationId xmlns:a16="http://schemas.microsoft.com/office/drawing/2014/main" id="{839EEE2F-E439-4975-9CE5-7DE61AED30B7}"/>
              </a:ext>
            </a:extLst>
          </p:cNvPr>
          <p:cNvSpPr/>
          <p:nvPr/>
        </p:nvSpPr>
        <p:spPr>
          <a:xfrm>
            <a:off x="7434886" y="3480799"/>
            <a:ext cx="45719" cy="45719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131">
            <a:extLst>
              <a:ext uri="{FF2B5EF4-FFF2-40B4-BE49-F238E27FC236}">
                <a16:creationId xmlns:a16="http://schemas.microsoft.com/office/drawing/2014/main" id="{43ACFCBD-629E-4952-816A-B7EFDC6DCE53}"/>
              </a:ext>
            </a:extLst>
          </p:cNvPr>
          <p:cNvSpPr/>
          <p:nvPr/>
        </p:nvSpPr>
        <p:spPr>
          <a:xfrm>
            <a:off x="7429212" y="3484042"/>
            <a:ext cx="45719" cy="251877"/>
          </a:xfrm>
          <a:custGeom>
            <a:avLst/>
            <a:gdLst/>
            <a:ahLst/>
            <a:cxnLst/>
            <a:rect l="l" t="t" r="r" b="b"/>
            <a:pathLst>
              <a:path w="42544" h="254634">
                <a:moveTo>
                  <a:pt x="12970" y="0"/>
                </a:moveTo>
                <a:lnTo>
                  <a:pt x="0" y="254539"/>
                </a:lnTo>
                <a:lnTo>
                  <a:pt x="36478" y="217250"/>
                </a:lnTo>
                <a:lnTo>
                  <a:pt x="42153" y="19455"/>
                </a:lnTo>
                <a:lnTo>
                  <a:pt x="12970" y="0"/>
                </a:lnTo>
                <a:close/>
              </a:path>
            </a:pathLst>
          </a:custGeom>
          <a:solidFill>
            <a:srgbClr val="CC6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132">
            <a:extLst>
              <a:ext uri="{FF2B5EF4-FFF2-40B4-BE49-F238E27FC236}">
                <a16:creationId xmlns:a16="http://schemas.microsoft.com/office/drawing/2014/main" id="{DF0018F7-DAC4-4F4F-A142-4E3DE1C71A53}"/>
              </a:ext>
            </a:extLst>
          </p:cNvPr>
          <p:cNvSpPr/>
          <p:nvPr/>
        </p:nvSpPr>
        <p:spPr>
          <a:xfrm>
            <a:off x="6740981" y="3638063"/>
            <a:ext cx="702240" cy="286423"/>
          </a:xfrm>
          <a:custGeom>
            <a:avLst/>
            <a:gdLst/>
            <a:ahLst/>
            <a:cxnLst/>
            <a:rect l="l" t="t" r="r" b="b"/>
            <a:pathLst>
              <a:path w="775969" h="289559">
                <a:moveTo>
                  <a:pt x="775779" y="94033"/>
                </a:moveTo>
                <a:lnTo>
                  <a:pt x="470979" y="272373"/>
                </a:lnTo>
                <a:lnTo>
                  <a:pt x="470979" y="289397"/>
                </a:lnTo>
                <a:lnTo>
                  <a:pt x="774968" y="111057"/>
                </a:lnTo>
                <a:lnTo>
                  <a:pt x="775779" y="94033"/>
                </a:lnTo>
                <a:close/>
              </a:path>
              <a:path w="775969" h="289559">
                <a:moveTo>
                  <a:pt x="0" y="0"/>
                </a:moveTo>
                <a:lnTo>
                  <a:pt x="0" y="16212"/>
                </a:lnTo>
                <a:lnTo>
                  <a:pt x="470979" y="288586"/>
                </a:lnTo>
                <a:lnTo>
                  <a:pt x="470979" y="272373"/>
                </a:lnTo>
                <a:lnTo>
                  <a:pt x="0" y="0"/>
                </a:lnTo>
                <a:close/>
              </a:path>
            </a:pathLst>
          </a:custGeom>
          <a:solidFill>
            <a:srgbClr val="CC66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133">
            <a:extLst>
              <a:ext uri="{FF2B5EF4-FFF2-40B4-BE49-F238E27FC236}">
                <a16:creationId xmlns:a16="http://schemas.microsoft.com/office/drawing/2014/main" id="{2719A1F4-3A73-481A-BDC3-B1A889C35CCF}"/>
              </a:ext>
            </a:extLst>
          </p:cNvPr>
          <p:cNvSpPr/>
          <p:nvPr/>
        </p:nvSpPr>
        <p:spPr>
          <a:xfrm>
            <a:off x="6740981" y="3638063"/>
            <a:ext cx="426401" cy="285795"/>
          </a:xfrm>
          <a:custGeom>
            <a:avLst/>
            <a:gdLst/>
            <a:ahLst/>
            <a:cxnLst/>
            <a:rect l="l" t="t" r="r" b="b"/>
            <a:pathLst>
              <a:path w="471169" h="288925">
                <a:moveTo>
                  <a:pt x="0" y="16212"/>
                </a:moveTo>
                <a:lnTo>
                  <a:pt x="470979" y="288586"/>
                </a:lnTo>
                <a:lnTo>
                  <a:pt x="470979" y="272373"/>
                </a:lnTo>
                <a:lnTo>
                  <a:pt x="0" y="0"/>
                </a:lnTo>
                <a:lnTo>
                  <a:pt x="0" y="16212"/>
                </a:lnTo>
                <a:close/>
              </a:path>
            </a:pathLst>
          </a:custGeom>
          <a:ln w="3175">
            <a:solidFill>
              <a:srgbClr val="CC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134">
            <a:extLst>
              <a:ext uri="{FF2B5EF4-FFF2-40B4-BE49-F238E27FC236}">
                <a16:creationId xmlns:a16="http://schemas.microsoft.com/office/drawing/2014/main" id="{6A36D135-D4BA-4F53-9679-68BA2E7E2312}"/>
              </a:ext>
            </a:extLst>
          </p:cNvPr>
          <p:cNvSpPr/>
          <p:nvPr/>
        </p:nvSpPr>
        <p:spPr>
          <a:xfrm>
            <a:off x="7211961" y="3732097"/>
            <a:ext cx="275839" cy="193461"/>
          </a:xfrm>
          <a:custGeom>
            <a:avLst/>
            <a:gdLst/>
            <a:ahLst/>
            <a:cxnLst/>
            <a:rect l="l" t="t" r="r" b="b"/>
            <a:pathLst>
              <a:path w="304800" h="195579">
                <a:moveTo>
                  <a:pt x="0" y="178340"/>
                </a:moveTo>
                <a:lnTo>
                  <a:pt x="0" y="195363"/>
                </a:lnTo>
                <a:lnTo>
                  <a:pt x="303988" y="17023"/>
                </a:lnTo>
                <a:lnTo>
                  <a:pt x="304799" y="0"/>
                </a:lnTo>
                <a:lnTo>
                  <a:pt x="0" y="178340"/>
                </a:lnTo>
                <a:close/>
              </a:path>
            </a:pathLst>
          </a:custGeom>
          <a:ln w="3175">
            <a:solidFill>
              <a:srgbClr val="CC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135">
            <a:extLst>
              <a:ext uri="{FF2B5EF4-FFF2-40B4-BE49-F238E27FC236}">
                <a16:creationId xmlns:a16="http://schemas.microsoft.com/office/drawing/2014/main" id="{848DCD7D-D702-44F7-AF03-1C9C5B0270D8}"/>
              </a:ext>
            </a:extLst>
          </p:cNvPr>
          <p:cNvSpPr/>
          <p:nvPr/>
        </p:nvSpPr>
        <p:spPr>
          <a:xfrm>
            <a:off x="6740981" y="3475937"/>
            <a:ext cx="702067" cy="429794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136">
            <a:extLst>
              <a:ext uri="{FF2B5EF4-FFF2-40B4-BE49-F238E27FC236}">
                <a16:creationId xmlns:a16="http://schemas.microsoft.com/office/drawing/2014/main" id="{F061DE0F-7B1F-4CB1-8A73-07E7D32B3935}"/>
              </a:ext>
            </a:extLst>
          </p:cNvPr>
          <p:cNvSpPr/>
          <p:nvPr/>
        </p:nvSpPr>
        <p:spPr>
          <a:xfrm>
            <a:off x="6740981" y="3475936"/>
            <a:ext cx="702240" cy="430263"/>
          </a:xfrm>
          <a:custGeom>
            <a:avLst/>
            <a:gdLst/>
            <a:ahLst/>
            <a:cxnLst/>
            <a:rect l="l" t="t" r="r" b="b"/>
            <a:pathLst>
              <a:path w="775969" h="434975">
                <a:moveTo>
                  <a:pt x="0" y="162127"/>
                </a:moveTo>
                <a:lnTo>
                  <a:pt x="277237" y="810"/>
                </a:lnTo>
                <a:lnTo>
                  <a:pt x="307231" y="14591"/>
                </a:lnTo>
                <a:lnTo>
                  <a:pt x="333982" y="0"/>
                </a:lnTo>
                <a:lnTo>
                  <a:pt x="775779" y="256161"/>
                </a:lnTo>
                <a:lnTo>
                  <a:pt x="470979" y="434501"/>
                </a:lnTo>
                <a:lnTo>
                  <a:pt x="0" y="162127"/>
                </a:lnTo>
                <a:close/>
              </a:path>
            </a:pathLst>
          </a:custGeom>
          <a:ln w="4742">
            <a:solidFill>
              <a:srgbClr val="CC66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137">
            <a:extLst>
              <a:ext uri="{FF2B5EF4-FFF2-40B4-BE49-F238E27FC236}">
                <a16:creationId xmlns:a16="http://schemas.microsoft.com/office/drawing/2014/main" id="{140FBFA4-A007-47B2-9C47-3A396A53D8B1}"/>
              </a:ext>
            </a:extLst>
          </p:cNvPr>
          <p:cNvSpPr/>
          <p:nvPr/>
        </p:nvSpPr>
        <p:spPr>
          <a:xfrm>
            <a:off x="6905541" y="3588614"/>
            <a:ext cx="184136" cy="114665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138">
            <a:extLst>
              <a:ext uri="{FF2B5EF4-FFF2-40B4-BE49-F238E27FC236}">
                <a16:creationId xmlns:a16="http://schemas.microsoft.com/office/drawing/2014/main" id="{DBEA5415-C902-455B-AFBE-7ED042DAC20C}"/>
              </a:ext>
            </a:extLst>
          </p:cNvPr>
          <p:cNvSpPr/>
          <p:nvPr/>
        </p:nvSpPr>
        <p:spPr>
          <a:xfrm>
            <a:off x="6886085" y="3445131"/>
            <a:ext cx="232739" cy="149493"/>
          </a:xfrm>
          <a:custGeom>
            <a:avLst/>
            <a:gdLst/>
            <a:ahLst/>
            <a:cxnLst/>
            <a:rect l="l" t="t" r="r" b="b"/>
            <a:pathLst>
              <a:path w="257175" h="151129">
                <a:moveTo>
                  <a:pt x="106193" y="0"/>
                </a:moveTo>
                <a:lnTo>
                  <a:pt x="0" y="61608"/>
                </a:lnTo>
                <a:lnTo>
                  <a:pt x="152399" y="150778"/>
                </a:lnTo>
                <a:lnTo>
                  <a:pt x="256290" y="87960"/>
                </a:lnTo>
                <a:lnTo>
                  <a:pt x="106193" y="0"/>
                </a:lnTo>
                <a:close/>
              </a:path>
              <a:path w="257175" h="151129">
                <a:moveTo>
                  <a:pt x="256971" y="87548"/>
                </a:moveTo>
                <a:lnTo>
                  <a:pt x="256290" y="87960"/>
                </a:lnTo>
                <a:lnTo>
                  <a:pt x="256971" y="88359"/>
                </a:lnTo>
                <a:lnTo>
                  <a:pt x="256971" y="87548"/>
                </a:lnTo>
                <a:close/>
              </a:path>
            </a:pathLst>
          </a:custGeom>
          <a:solidFill>
            <a:srgbClr val="F7F3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139">
            <a:extLst>
              <a:ext uri="{FF2B5EF4-FFF2-40B4-BE49-F238E27FC236}">
                <a16:creationId xmlns:a16="http://schemas.microsoft.com/office/drawing/2014/main" id="{53ED7AE6-9DFC-4B86-87C6-A687D9ECA3A1}"/>
              </a:ext>
            </a:extLst>
          </p:cNvPr>
          <p:cNvSpPr/>
          <p:nvPr/>
        </p:nvSpPr>
        <p:spPr>
          <a:xfrm>
            <a:off x="6886085" y="3445131"/>
            <a:ext cx="232739" cy="149493"/>
          </a:xfrm>
          <a:custGeom>
            <a:avLst/>
            <a:gdLst/>
            <a:ahLst/>
            <a:cxnLst/>
            <a:rect l="l" t="t" r="r" b="b"/>
            <a:pathLst>
              <a:path w="257175" h="151129">
                <a:moveTo>
                  <a:pt x="152399" y="150778"/>
                </a:moveTo>
                <a:lnTo>
                  <a:pt x="256971" y="87548"/>
                </a:lnTo>
                <a:lnTo>
                  <a:pt x="256971" y="88359"/>
                </a:lnTo>
                <a:lnTo>
                  <a:pt x="106193" y="0"/>
                </a:lnTo>
                <a:lnTo>
                  <a:pt x="0" y="61608"/>
                </a:lnTo>
                <a:lnTo>
                  <a:pt x="152399" y="150778"/>
                </a:lnTo>
                <a:close/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140">
            <a:extLst>
              <a:ext uri="{FF2B5EF4-FFF2-40B4-BE49-F238E27FC236}">
                <a16:creationId xmlns:a16="http://schemas.microsoft.com/office/drawing/2014/main" id="{B4C101CC-5DE1-4654-87CF-C09867867A7D}"/>
              </a:ext>
            </a:extLst>
          </p:cNvPr>
          <p:cNvSpPr/>
          <p:nvPr/>
        </p:nvSpPr>
        <p:spPr>
          <a:xfrm>
            <a:off x="7230606" y="3360015"/>
            <a:ext cx="187071" cy="141127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141">
            <a:extLst>
              <a:ext uri="{FF2B5EF4-FFF2-40B4-BE49-F238E27FC236}">
                <a16:creationId xmlns:a16="http://schemas.microsoft.com/office/drawing/2014/main" id="{167380A5-0C59-43AF-B257-95297427A67E}"/>
              </a:ext>
            </a:extLst>
          </p:cNvPr>
          <p:cNvSpPr/>
          <p:nvPr/>
        </p:nvSpPr>
        <p:spPr>
          <a:xfrm>
            <a:off x="7374899" y="3462966"/>
            <a:ext cx="66254" cy="186030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142">
            <a:extLst>
              <a:ext uri="{FF2B5EF4-FFF2-40B4-BE49-F238E27FC236}">
                <a16:creationId xmlns:a16="http://schemas.microsoft.com/office/drawing/2014/main" id="{3D5CE943-EA91-4EFE-8F8E-3D2BFFFA4E36}"/>
              </a:ext>
            </a:extLst>
          </p:cNvPr>
          <p:cNvSpPr/>
          <p:nvPr/>
        </p:nvSpPr>
        <p:spPr>
          <a:xfrm>
            <a:off x="6732875" y="3187349"/>
            <a:ext cx="183403" cy="137919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143">
            <a:extLst>
              <a:ext uri="{FF2B5EF4-FFF2-40B4-BE49-F238E27FC236}">
                <a16:creationId xmlns:a16="http://schemas.microsoft.com/office/drawing/2014/main" id="{802EF2E9-98CA-496F-A2A7-77447F2C7011}"/>
              </a:ext>
            </a:extLst>
          </p:cNvPr>
          <p:cNvSpPr/>
          <p:nvPr/>
        </p:nvSpPr>
        <p:spPr>
          <a:xfrm>
            <a:off x="6719310" y="3287058"/>
            <a:ext cx="69498" cy="186030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144">
            <a:extLst>
              <a:ext uri="{FF2B5EF4-FFF2-40B4-BE49-F238E27FC236}">
                <a16:creationId xmlns:a16="http://schemas.microsoft.com/office/drawing/2014/main" id="{79DF7CC8-2705-4503-BF19-6608103CA621}"/>
              </a:ext>
            </a:extLst>
          </p:cNvPr>
          <p:cNvSpPr/>
          <p:nvPr/>
        </p:nvSpPr>
        <p:spPr>
          <a:xfrm>
            <a:off x="6849606" y="3479178"/>
            <a:ext cx="486166" cy="229892"/>
          </a:xfrm>
          <a:custGeom>
            <a:avLst/>
            <a:gdLst/>
            <a:ahLst/>
            <a:cxnLst/>
            <a:rect l="l" t="t" r="r" b="b"/>
            <a:pathLst>
              <a:path w="537210" h="232409">
                <a:moveTo>
                  <a:pt x="12970" y="54312"/>
                </a:moveTo>
                <a:lnTo>
                  <a:pt x="0" y="59987"/>
                </a:lnTo>
                <a:lnTo>
                  <a:pt x="0" y="92412"/>
                </a:lnTo>
                <a:lnTo>
                  <a:pt x="14591" y="83495"/>
                </a:lnTo>
                <a:lnTo>
                  <a:pt x="12970" y="54312"/>
                </a:lnTo>
                <a:close/>
              </a:path>
              <a:path w="537210" h="232409">
                <a:moveTo>
                  <a:pt x="252918" y="39721"/>
                </a:moveTo>
                <a:lnTo>
                  <a:pt x="255109" y="44952"/>
                </a:lnTo>
                <a:lnTo>
                  <a:pt x="258289" y="48131"/>
                </a:lnTo>
                <a:lnTo>
                  <a:pt x="264660" y="50550"/>
                </a:lnTo>
                <a:lnTo>
                  <a:pt x="276427" y="53502"/>
                </a:lnTo>
                <a:lnTo>
                  <a:pt x="275616" y="53502"/>
                </a:lnTo>
                <a:lnTo>
                  <a:pt x="389916" y="90791"/>
                </a:lnTo>
                <a:lnTo>
                  <a:pt x="389916" y="89980"/>
                </a:lnTo>
                <a:lnTo>
                  <a:pt x="387347" y="40531"/>
                </a:lnTo>
                <a:lnTo>
                  <a:pt x="253729" y="40531"/>
                </a:lnTo>
                <a:lnTo>
                  <a:pt x="252918" y="39721"/>
                </a:lnTo>
                <a:close/>
              </a:path>
              <a:path w="537210" h="232409">
                <a:moveTo>
                  <a:pt x="279669" y="0"/>
                </a:moveTo>
                <a:lnTo>
                  <a:pt x="283824" y="20240"/>
                </a:lnTo>
                <a:lnTo>
                  <a:pt x="282506" y="31209"/>
                </a:lnTo>
                <a:lnTo>
                  <a:pt x="273285" y="36706"/>
                </a:lnTo>
                <a:lnTo>
                  <a:pt x="253729" y="40531"/>
                </a:lnTo>
                <a:lnTo>
                  <a:pt x="387347" y="40531"/>
                </a:lnTo>
                <a:lnTo>
                  <a:pt x="386673" y="27561"/>
                </a:lnTo>
                <a:lnTo>
                  <a:pt x="279669" y="0"/>
                </a:lnTo>
                <a:close/>
              </a:path>
              <a:path w="537210" h="232409">
                <a:moveTo>
                  <a:pt x="533398" y="118352"/>
                </a:moveTo>
                <a:lnTo>
                  <a:pt x="423962" y="182393"/>
                </a:lnTo>
                <a:lnTo>
                  <a:pt x="433462" y="193995"/>
                </a:lnTo>
                <a:lnTo>
                  <a:pt x="436122" y="202253"/>
                </a:lnTo>
                <a:lnTo>
                  <a:pt x="431486" y="211120"/>
                </a:lnTo>
                <a:lnTo>
                  <a:pt x="419099" y="224546"/>
                </a:lnTo>
                <a:lnTo>
                  <a:pt x="423316" y="230841"/>
                </a:lnTo>
                <a:lnTo>
                  <a:pt x="428522" y="232348"/>
                </a:lnTo>
                <a:lnTo>
                  <a:pt x="438136" y="228536"/>
                </a:lnTo>
                <a:lnTo>
                  <a:pt x="455577" y="218871"/>
                </a:lnTo>
                <a:lnTo>
                  <a:pt x="536641" y="171854"/>
                </a:lnTo>
                <a:lnTo>
                  <a:pt x="533398" y="118352"/>
                </a:lnTo>
                <a:close/>
              </a:path>
            </a:pathLst>
          </a:custGeom>
          <a:solidFill>
            <a:srgbClr val="7AB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145">
            <a:extLst>
              <a:ext uri="{FF2B5EF4-FFF2-40B4-BE49-F238E27FC236}">
                <a16:creationId xmlns:a16="http://schemas.microsoft.com/office/drawing/2014/main" id="{CC8D8C80-AEB6-4067-8929-DF5967C69A19}"/>
              </a:ext>
            </a:extLst>
          </p:cNvPr>
          <p:cNvSpPr/>
          <p:nvPr/>
        </p:nvSpPr>
        <p:spPr>
          <a:xfrm>
            <a:off x="7115495" y="3461344"/>
            <a:ext cx="109761" cy="45719"/>
          </a:xfrm>
          <a:custGeom>
            <a:avLst/>
            <a:gdLst/>
            <a:ahLst/>
            <a:cxnLst/>
            <a:rect l="l" t="t" r="r" b="b"/>
            <a:pathLst>
              <a:path w="121284" h="45720">
                <a:moveTo>
                  <a:pt x="0" y="0"/>
                </a:moveTo>
                <a:lnTo>
                  <a:pt x="9727" y="11348"/>
                </a:lnTo>
                <a:lnTo>
                  <a:pt x="13780" y="17834"/>
                </a:lnTo>
                <a:lnTo>
                  <a:pt x="120784" y="45395"/>
                </a:lnTo>
                <a:lnTo>
                  <a:pt x="119163" y="39721"/>
                </a:lnTo>
                <a:lnTo>
                  <a:pt x="94033" y="19455"/>
                </a:lnTo>
                <a:lnTo>
                  <a:pt x="77631" y="16643"/>
                </a:lnTo>
                <a:lnTo>
                  <a:pt x="16858" y="2811"/>
                </a:lnTo>
                <a:lnTo>
                  <a:pt x="0" y="0"/>
                </a:lnTo>
                <a:close/>
              </a:path>
            </a:pathLst>
          </a:custGeom>
          <a:solidFill>
            <a:srgbClr val="F7F3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146">
            <a:extLst>
              <a:ext uri="{FF2B5EF4-FFF2-40B4-BE49-F238E27FC236}">
                <a16:creationId xmlns:a16="http://schemas.microsoft.com/office/drawing/2014/main" id="{4451C056-187B-4A2B-91A9-743AB3C973D7}"/>
              </a:ext>
            </a:extLst>
          </p:cNvPr>
          <p:cNvSpPr/>
          <p:nvPr/>
        </p:nvSpPr>
        <p:spPr>
          <a:xfrm>
            <a:off x="6786377" y="3412706"/>
            <a:ext cx="540184" cy="246224"/>
          </a:xfrm>
          <a:custGeom>
            <a:avLst/>
            <a:gdLst/>
            <a:ahLst/>
            <a:cxnLst/>
            <a:rect l="l" t="t" r="r" b="b"/>
            <a:pathLst>
              <a:path w="596900" h="248920">
                <a:moveTo>
                  <a:pt x="472601" y="226167"/>
                </a:moveTo>
                <a:lnTo>
                  <a:pt x="465305" y="232652"/>
                </a:lnTo>
                <a:lnTo>
                  <a:pt x="462873" y="235895"/>
                </a:lnTo>
                <a:lnTo>
                  <a:pt x="454767" y="243190"/>
                </a:lnTo>
                <a:lnTo>
                  <a:pt x="453956" y="243190"/>
                </a:lnTo>
                <a:lnTo>
                  <a:pt x="473918" y="246940"/>
                </a:lnTo>
                <a:lnTo>
                  <a:pt x="479833" y="247864"/>
                </a:lnTo>
                <a:lnTo>
                  <a:pt x="487192" y="248865"/>
                </a:lnTo>
                <a:lnTo>
                  <a:pt x="524594" y="226978"/>
                </a:lnTo>
                <a:lnTo>
                  <a:pt x="472601" y="226978"/>
                </a:lnTo>
                <a:lnTo>
                  <a:pt x="472601" y="226167"/>
                </a:lnTo>
                <a:close/>
              </a:path>
              <a:path w="596900" h="248920">
                <a:moveTo>
                  <a:pt x="571498" y="169423"/>
                </a:moveTo>
                <a:lnTo>
                  <a:pt x="557299" y="178188"/>
                </a:lnTo>
                <a:lnTo>
                  <a:pt x="525393" y="196984"/>
                </a:lnTo>
                <a:lnTo>
                  <a:pt x="491815" y="216389"/>
                </a:lnTo>
                <a:lnTo>
                  <a:pt x="472601" y="226978"/>
                </a:lnTo>
                <a:lnTo>
                  <a:pt x="524594" y="226978"/>
                </a:lnTo>
                <a:lnTo>
                  <a:pt x="596628" y="184825"/>
                </a:lnTo>
                <a:lnTo>
                  <a:pt x="571498" y="169423"/>
                </a:lnTo>
                <a:close/>
              </a:path>
              <a:path w="596900" h="248920">
                <a:moveTo>
                  <a:pt x="38099" y="0"/>
                </a:moveTo>
                <a:lnTo>
                  <a:pt x="0" y="9727"/>
                </a:lnTo>
                <a:lnTo>
                  <a:pt x="111057" y="72957"/>
                </a:lnTo>
                <a:lnTo>
                  <a:pt x="111867" y="73767"/>
                </a:lnTo>
                <a:lnTo>
                  <a:pt x="124027" y="79442"/>
                </a:lnTo>
                <a:lnTo>
                  <a:pt x="122406" y="65661"/>
                </a:lnTo>
                <a:lnTo>
                  <a:pt x="138369" y="65661"/>
                </a:lnTo>
                <a:lnTo>
                  <a:pt x="139530" y="62621"/>
                </a:lnTo>
                <a:lnTo>
                  <a:pt x="133463" y="56085"/>
                </a:lnTo>
                <a:lnTo>
                  <a:pt x="125648" y="51070"/>
                </a:lnTo>
                <a:lnTo>
                  <a:pt x="108663" y="41494"/>
                </a:lnTo>
                <a:lnTo>
                  <a:pt x="50981" y="7751"/>
                </a:lnTo>
                <a:lnTo>
                  <a:pt x="38099" y="0"/>
                </a:lnTo>
                <a:close/>
              </a:path>
              <a:path w="596900" h="248920">
                <a:moveTo>
                  <a:pt x="138369" y="65661"/>
                </a:moveTo>
                <a:lnTo>
                  <a:pt x="122406" y="65661"/>
                </a:lnTo>
                <a:lnTo>
                  <a:pt x="137846" y="67029"/>
                </a:lnTo>
                <a:lnTo>
                  <a:pt x="138369" y="656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147">
            <a:extLst>
              <a:ext uri="{FF2B5EF4-FFF2-40B4-BE49-F238E27FC236}">
                <a16:creationId xmlns:a16="http://schemas.microsoft.com/office/drawing/2014/main" id="{AFFB1D0F-83BD-48BB-8F7C-69FD99BF8102}"/>
              </a:ext>
            </a:extLst>
          </p:cNvPr>
          <p:cNvSpPr/>
          <p:nvPr/>
        </p:nvSpPr>
        <p:spPr>
          <a:xfrm>
            <a:off x="6776650" y="3051972"/>
            <a:ext cx="119578" cy="171997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148">
            <a:extLst>
              <a:ext uri="{FF2B5EF4-FFF2-40B4-BE49-F238E27FC236}">
                <a16:creationId xmlns:a16="http://schemas.microsoft.com/office/drawing/2014/main" id="{7E034A91-4352-426B-991D-7F0E35CEB200}"/>
              </a:ext>
            </a:extLst>
          </p:cNvPr>
          <p:cNvSpPr/>
          <p:nvPr/>
        </p:nvSpPr>
        <p:spPr>
          <a:xfrm>
            <a:off x="6890252" y="3476556"/>
            <a:ext cx="73773" cy="64173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149">
            <a:extLst>
              <a:ext uri="{FF2B5EF4-FFF2-40B4-BE49-F238E27FC236}">
                <a16:creationId xmlns:a16="http://schemas.microsoft.com/office/drawing/2014/main" id="{E683B8F3-9E64-4897-8DDA-ECBD4ED57799}"/>
              </a:ext>
            </a:extLst>
          </p:cNvPr>
          <p:cNvSpPr/>
          <p:nvPr/>
        </p:nvSpPr>
        <p:spPr>
          <a:xfrm>
            <a:off x="7052076" y="3452770"/>
            <a:ext cx="73533" cy="66002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150">
            <a:extLst>
              <a:ext uri="{FF2B5EF4-FFF2-40B4-BE49-F238E27FC236}">
                <a16:creationId xmlns:a16="http://schemas.microsoft.com/office/drawing/2014/main" id="{9AD5C9D4-90F1-4F36-AC2C-10A62361C69D}"/>
              </a:ext>
            </a:extLst>
          </p:cNvPr>
          <p:cNvSpPr/>
          <p:nvPr/>
        </p:nvSpPr>
        <p:spPr>
          <a:xfrm>
            <a:off x="7258978" y="3227070"/>
            <a:ext cx="118845" cy="171597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151">
            <a:extLst>
              <a:ext uri="{FF2B5EF4-FFF2-40B4-BE49-F238E27FC236}">
                <a16:creationId xmlns:a16="http://schemas.microsoft.com/office/drawing/2014/main" id="{69FBCB2E-F84A-48BF-8BBE-2A663D65AB7C}"/>
              </a:ext>
            </a:extLst>
          </p:cNvPr>
          <p:cNvSpPr/>
          <p:nvPr/>
        </p:nvSpPr>
        <p:spPr>
          <a:xfrm>
            <a:off x="7198307" y="3649564"/>
            <a:ext cx="76788" cy="67155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152">
            <a:extLst>
              <a:ext uri="{FF2B5EF4-FFF2-40B4-BE49-F238E27FC236}">
                <a16:creationId xmlns:a16="http://schemas.microsoft.com/office/drawing/2014/main" id="{C4670E74-D9E0-4A0B-BBFC-9F2ECD3F7F63}"/>
              </a:ext>
            </a:extLst>
          </p:cNvPr>
          <p:cNvSpPr/>
          <p:nvPr/>
        </p:nvSpPr>
        <p:spPr>
          <a:xfrm>
            <a:off x="6800968" y="3182485"/>
            <a:ext cx="79304" cy="45719"/>
          </a:xfrm>
          <a:custGeom>
            <a:avLst/>
            <a:gdLst/>
            <a:ahLst/>
            <a:cxnLst/>
            <a:rect l="l" t="t" r="r" b="b"/>
            <a:pathLst>
              <a:path w="87630" h="24765">
                <a:moveTo>
                  <a:pt x="0" y="7295"/>
                </a:moveTo>
                <a:lnTo>
                  <a:pt x="8955" y="14401"/>
                </a:lnTo>
                <a:lnTo>
                  <a:pt x="18745" y="19759"/>
                </a:lnTo>
                <a:lnTo>
                  <a:pt x="29296" y="23141"/>
                </a:lnTo>
                <a:lnTo>
                  <a:pt x="40531" y="24319"/>
                </a:lnTo>
                <a:lnTo>
                  <a:pt x="54033" y="22685"/>
                </a:lnTo>
                <a:lnTo>
                  <a:pt x="66472" y="17935"/>
                </a:lnTo>
                <a:lnTo>
                  <a:pt x="77694" y="10297"/>
                </a:lnTo>
                <a:lnTo>
                  <a:pt x="87548" y="0"/>
                </a:lnTo>
              </a:path>
            </a:pathLst>
          </a:custGeom>
          <a:ln w="4769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153">
            <a:extLst>
              <a:ext uri="{FF2B5EF4-FFF2-40B4-BE49-F238E27FC236}">
                <a16:creationId xmlns:a16="http://schemas.microsoft.com/office/drawing/2014/main" id="{14E6F256-EEBF-4114-B7B3-24117134402A}"/>
              </a:ext>
            </a:extLst>
          </p:cNvPr>
          <p:cNvSpPr/>
          <p:nvPr/>
        </p:nvSpPr>
        <p:spPr>
          <a:xfrm>
            <a:off x="7278433" y="3357581"/>
            <a:ext cx="78729" cy="45719"/>
          </a:xfrm>
          <a:custGeom>
            <a:avLst/>
            <a:gdLst/>
            <a:ahLst/>
            <a:cxnLst/>
            <a:rect l="l" t="t" r="r" b="b"/>
            <a:pathLst>
              <a:path w="86994" h="24129">
                <a:moveTo>
                  <a:pt x="86738" y="7295"/>
                </a:moveTo>
                <a:lnTo>
                  <a:pt x="77783" y="14274"/>
                </a:lnTo>
                <a:lnTo>
                  <a:pt x="67992" y="19353"/>
                </a:lnTo>
                <a:lnTo>
                  <a:pt x="57441" y="22457"/>
                </a:lnTo>
                <a:lnTo>
                  <a:pt x="46206" y="23508"/>
                </a:lnTo>
                <a:lnTo>
                  <a:pt x="33172" y="21887"/>
                </a:lnTo>
                <a:lnTo>
                  <a:pt x="20975" y="17226"/>
                </a:lnTo>
                <a:lnTo>
                  <a:pt x="9841" y="9828"/>
                </a:lnTo>
                <a:lnTo>
                  <a:pt x="0" y="0"/>
                </a:lnTo>
              </a:path>
            </a:pathLst>
          </a:custGeom>
          <a:ln w="4769">
            <a:solidFill>
              <a:srgbClr val="D651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154">
            <a:extLst>
              <a:ext uri="{FF2B5EF4-FFF2-40B4-BE49-F238E27FC236}">
                <a16:creationId xmlns:a16="http://schemas.microsoft.com/office/drawing/2014/main" id="{B0F3179D-6BF6-4177-8355-A14957496B39}"/>
              </a:ext>
            </a:extLst>
          </p:cNvPr>
          <p:cNvSpPr/>
          <p:nvPr/>
        </p:nvSpPr>
        <p:spPr>
          <a:xfrm>
            <a:off x="6783134" y="3422433"/>
            <a:ext cx="108574" cy="109052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155">
            <a:extLst>
              <a:ext uri="{FF2B5EF4-FFF2-40B4-BE49-F238E27FC236}">
                <a16:creationId xmlns:a16="http://schemas.microsoft.com/office/drawing/2014/main" id="{F76E224A-331A-400A-9A02-6D0F2B85E800}"/>
              </a:ext>
            </a:extLst>
          </p:cNvPr>
          <p:cNvSpPr/>
          <p:nvPr/>
        </p:nvSpPr>
        <p:spPr>
          <a:xfrm>
            <a:off x="6889442" y="3476088"/>
            <a:ext cx="73773" cy="64173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156">
            <a:extLst>
              <a:ext uri="{FF2B5EF4-FFF2-40B4-BE49-F238E27FC236}">
                <a16:creationId xmlns:a16="http://schemas.microsoft.com/office/drawing/2014/main" id="{F9EACB87-5681-4B1B-9C95-BC6B20B1B9E6}"/>
              </a:ext>
            </a:extLst>
          </p:cNvPr>
          <p:cNvSpPr/>
          <p:nvPr/>
        </p:nvSpPr>
        <p:spPr>
          <a:xfrm>
            <a:off x="7197180" y="3484854"/>
            <a:ext cx="227567" cy="231148"/>
          </a:xfrm>
          <a:custGeom>
            <a:avLst/>
            <a:gdLst/>
            <a:ahLst/>
            <a:cxnLst/>
            <a:rect l="l" t="t" r="r" b="b"/>
            <a:pathLst>
              <a:path w="251460" h="233679">
                <a:moveTo>
                  <a:pt x="147725" y="59176"/>
                </a:moveTo>
                <a:lnTo>
                  <a:pt x="147725" y="103761"/>
                </a:lnTo>
                <a:lnTo>
                  <a:pt x="66662" y="150778"/>
                </a:lnTo>
                <a:lnTo>
                  <a:pt x="52070" y="159695"/>
                </a:lnTo>
                <a:lnTo>
                  <a:pt x="52070" y="163748"/>
                </a:lnTo>
                <a:lnTo>
                  <a:pt x="31703" y="164179"/>
                </a:lnTo>
                <a:lnTo>
                  <a:pt x="19847" y="167193"/>
                </a:lnTo>
                <a:lnTo>
                  <a:pt x="11944" y="175376"/>
                </a:lnTo>
                <a:lnTo>
                  <a:pt x="3432" y="191310"/>
                </a:lnTo>
                <a:lnTo>
                  <a:pt x="0" y="208941"/>
                </a:lnTo>
                <a:lnTo>
                  <a:pt x="6371" y="224141"/>
                </a:lnTo>
                <a:lnTo>
                  <a:pt x="22013" y="233260"/>
                </a:lnTo>
                <a:lnTo>
                  <a:pt x="46396" y="232652"/>
                </a:lnTo>
                <a:lnTo>
                  <a:pt x="57745" y="229232"/>
                </a:lnTo>
                <a:lnTo>
                  <a:pt x="64230" y="226572"/>
                </a:lnTo>
                <a:lnTo>
                  <a:pt x="68283" y="223305"/>
                </a:lnTo>
                <a:lnTo>
                  <a:pt x="72336" y="218061"/>
                </a:lnTo>
                <a:lnTo>
                  <a:pt x="79974" y="225166"/>
                </a:lnTo>
                <a:lnTo>
                  <a:pt x="87840" y="226268"/>
                </a:lnTo>
                <a:lnTo>
                  <a:pt x="100721" y="220227"/>
                </a:lnTo>
                <a:lnTo>
                  <a:pt x="123406" y="205901"/>
                </a:lnTo>
                <a:lnTo>
                  <a:pt x="240138" y="137808"/>
                </a:lnTo>
                <a:lnTo>
                  <a:pt x="247940" y="127447"/>
                </a:lnTo>
                <a:lnTo>
                  <a:pt x="250879" y="115718"/>
                </a:lnTo>
                <a:lnTo>
                  <a:pt x="251082" y="106117"/>
                </a:lnTo>
                <a:lnTo>
                  <a:pt x="250676" y="102140"/>
                </a:lnTo>
                <a:lnTo>
                  <a:pt x="249220" y="72159"/>
                </a:lnTo>
                <a:lnTo>
                  <a:pt x="247535" y="40430"/>
                </a:lnTo>
                <a:lnTo>
                  <a:pt x="246002" y="14021"/>
                </a:lnTo>
                <a:lnTo>
                  <a:pt x="245002" y="0"/>
                </a:lnTo>
              </a:path>
            </a:pathLst>
          </a:custGeom>
          <a:ln w="4769">
            <a:solidFill>
              <a:srgbClr val="2955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157">
            <a:extLst>
              <a:ext uri="{FF2B5EF4-FFF2-40B4-BE49-F238E27FC236}">
                <a16:creationId xmlns:a16="http://schemas.microsoft.com/office/drawing/2014/main" id="{A11A3AD8-EA3C-41C1-87A5-CBA54F5EA8FA}"/>
              </a:ext>
            </a:extLst>
          </p:cNvPr>
          <p:cNvSpPr/>
          <p:nvPr/>
        </p:nvSpPr>
        <p:spPr>
          <a:xfrm>
            <a:off x="6737786" y="3302507"/>
            <a:ext cx="457688" cy="29474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158">
            <a:extLst>
              <a:ext uri="{FF2B5EF4-FFF2-40B4-BE49-F238E27FC236}">
                <a16:creationId xmlns:a16="http://schemas.microsoft.com/office/drawing/2014/main" id="{E424D72B-F8F4-44CA-97C5-2C99649CB7C5}"/>
              </a:ext>
            </a:extLst>
          </p:cNvPr>
          <p:cNvSpPr/>
          <p:nvPr/>
        </p:nvSpPr>
        <p:spPr>
          <a:xfrm>
            <a:off x="6954179" y="3227882"/>
            <a:ext cx="394794" cy="250620"/>
          </a:xfrm>
          <a:custGeom>
            <a:avLst/>
            <a:gdLst/>
            <a:ahLst/>
            <a:cxnLst/>
            <a:rect l="l" t="t" r="r" b="b"/>
            <a:pathLst>
              <a:path w="436244" h="253365">
                <a:moveTo>
                  <a:pt x="404507" y="141861"/>
                </a:moveTo>
                <a:lnTo>
                  <a:pt x="418339" y="128536"/>
                </a:lnTo>
                <a:lnTo>
                  <a:pt x="428218" y="113083"/>
                </a:lnTo>
                <a:lnTo>
                  <a:pt x="434146" y="95807"/>
                </a:lnTo>
                <a:lnTo>
                  <a:pt x="436122" y="77010"/>
                </a:lnTo>
                <a:lnTo>
                  <a:pt x="430992" y="47194"/>
                </a:lnTo>
                <a:lnTo>
                  <a:pt x="416971" y="22697"/>
                </a:lnTo>
                <a:lnTo>
                  <a:pt x="396109" y="6105"/>
                </a:lnTo>
                <a:lnTo>
                  <a:pt x="370460" y="0"/>
                </a:lnTo>
                <a:lnTo>
                  <a:pt x="345153" y="6105"/>
                </a:lnTo>
                <a:lnTo>
                  <a:pt x="324254" y="22697"/>
                </a:lnTo>
                <a:lnTo>
                  <a:pt x="310043" y="47194"/>
                </a:lnTo>
                <a:lnTo>
                  <a:pt x="304799" y="77010"/>
                </a:lnTo>
                <a:lnTo>
                  <a:pt x="306825" y="95781"/>
                </a:lnTo>
                <a:lnTo>
                  <a:pt x="312500" y="112881"/>
                </a:lnTo>
                <a:lnTo>
                  <a:pt x="321214" y="127852"/>
                </a:lnTo>
                <a:lnTo>
                  <a:pt x="332360" y="140240"/>
                </a:lnTo>
                <a:lnTo>
                  <a:pt x="278048" y="171044"/>
                </a:lnTo>
                <a:lnTo>
                  <a:pt x="270055" y="175198"/>
                </a:lnTo>
                <a:lnTo>
                  <a:pt x="265787" y="179961"/>
                </a:lnTo>
                <a:lnTo>
                  <a:pt x="263798" y="188371"/>
                </a:lnTo>
                <a:lnTo>
                  <a:pt x="262646" y="203469"/>
                </a:lnTo>
                <a:lnTo>
                  <a:pt x="255350" y="252918"/>
                </a:lnTo>
                <a:lnTo>
                  <a:pt x="161316" y="232652"/>
                </a:lnTo>
                <a:lnTo>
                  <a:pt x="142178" y="224723"/>
                </a:lnTo>
                <a:lnTo>
                  <a:pt x="122507" y="224546"/>
                </a:lnTo>
                <a:lnTo>
                  <a:pt x="106028" y="232880"/>
                </a:lnTo>
                <a:lnTo>
                  <a:pt x="96465" y="250486"/>
                </a:lnTo>
                <a:lnTo>
                  <a:pt x="38099" y="217250"/>
                </a:lnTo>
                <a:lnTo>
                  <a:pt x="0" y="239137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159">
            <a:extLst>
              <a:ext uri="{FF2B5EF4-FFF2-40B4-BE49-F238E27FC236}">
                <a16:creationId xmlns:a16="http://schemas.microsoft.com/office/drawing/2014/main" id="{1ABC9B73-E4A4-46A1-AA6C-21932E85F46C}"/>
              </a:ext>
            </a:extLst>
          </p:cNvPr>
          <p:cNvSpPr/>
          <p:nvPr/>
        </p:nvSpPr>
        <p:spPr>
          <a:xfrm>
            <a:off x="6740981" y="3369742"/>
            <a:ext cx="701665" cy="552119"/>
          </a:xfrm>
          <a:custGeom>
            <a:avLst/>
            <a:gdLst/>
            <a:ahLst/>
            <a:cxnLst/>
            <a:rect l="l" t="t" r="r" b="b"/>
            <a:pathLst>
              <a:path w="775335" h="558165">
                <a:moveTo>
                  <a:pt x="0" y="268320"/>
                </a:moveTo>
                <a:lnTo>
                  <a:pt x="0" y="284533"/>
                </a:lnTo>
                <a:lnTo>
                  <a:pt x="470979" y="557717"/>
                </a:lnTo>
                <a:lnTo>
                  <a:pt x="774968" y="379377"/>
                </a:lnTo>
                <a:lnTo>
                  <a:pt x="774968" y="361543"/>
                </a:lnTo>
                <a:lnTo>
                  <a:pt x="724709" y="331550"/>
                </a:lnTo>
                <a:lnTo>
                  <a:pt x="731194" y="133755"/>
                </a:lnTo>
                <a:lnTo>
                  <a:pt x="701200" y="115110"/>
                </a:lnTo>
                <a:lnTo>
                  <a:pt x="698756" y="101658"/>
                </a:lnTo>
                <a:lnTo>
                  <a:pt x="688331" y="74983"/>
                </a:lnTo>
                <a:lnTo>
                  <a:pt x="663468" y="41013"/>
                </a:lnTo>
                <a:lnTo>
                  <a:pt x="617705" y="5674"/>
                </a:lnTo>
                <a:lnTo>
                  <a:pt x="617705" y="0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160">
            <a:extLst>
              <a:ext uri="{FF2B5EF4-FFF2-40B4-BE49-F238E27FC236}">
                <a16:creationId xmlns:a16="http://schemas.microsoft.com/office/drawing/2014/main" id="{B5F909F5-370F-47BF-B05A-448BDCA5E848}"/>
              </a:ext>
            </a:extLst>
          </p:cNvPr>
          <p:cNvSpPr/>
          <p:nvPr/>
        </p:nvSpPr>
        <p:spPr>
          <a:xfrm>
            <a:off x="6719930" y="3052783"/>
            <a:ext cx="212051" cy="579128"/>
          </a:xfrm>
          <a:custGeom>
            <a:avLst/>
            <a:gdLst/>
            <a:ahLst/>
            <a:cxnLst/>
            <a:rect l="l" t="t" r="r" b="b"/>
            <a:pathLst>
              <a:path w="234315" h="585470">
                <a:moveTo>
                  <a:pt x="234248" y="414235"/>
                </a:moveTo>
                <a:lnTo>
                  <a:pt x="234248" y="205901"/>
                </a:lnTo>
                <a:lnTo>
                  <a:pt x="230778" y="189980"/>
                </a:lnTo>
                <a:lnTo>
                  <a:pt x="224723" y="179454"/>
                </a:lnTo>
                <a:lnTo>
                  <a:pt x="218973" y="173640"/>
                </a:lnTo>
                <a:lnTo>
                  <a:pt x="216414" y="171854"/>
                </a:lnTo>
                <a:lnTo>
                  <a:pt x="161291" y="141050"/>
                </a:lnTo>
                <a:lnTo>
                  <a:pt x="172437" y="129005"/>
                </a:lnTo>
                <a:lnTo>
                  <a:pt x="181151" y="113995"/>
                </a:lnTo>
                <a:lnTo>
                  <a:pt x="186826" y="96706"/>
                </a:lnTo>
                <a:lnTo>
                  <a:pt x="188852" y="77821"/>
                </a:lnTo>
                <a:lnTo>
                  <a:pt x="183596" y="47536"/>
                </a:lnTo>
                <a:lnTo>
                  <a:pt x="169296" y="22799"/>
                </a:lnTo>
                <a:lnTo>
                  <a:pt x="148156" y="6117"/>
                </a:lnTo>
                <a:lnTo>
                  <a:pt x="122380" y="0"/>
                </a:lnTo>
                <a:lnTo>
                  <a:pt x="97073" y="6117"/>
                </a:lnTo>
                <a:lnTo>
                  <a:pt x="76174" y="22799"/>
                </a:lnTo>
                <a:lnTo>
                  <a:pt x="61963" y="47536"/>
                </a:lnTo>
                <a:lnTo>
                  <a:pt x="56719" y="77821"/>
                </a:lnTo>
                <a:lnTo>
                  <a:pt x="58682" y="96630"/>
                </a:lnTo>
                <a:lnTo>
                  <a:pt x="64521" y="113995"/>
                </a:lnTo>
                <a:lnTo>
                  <a:pt x="74160" y="129689"/>
                </a:lnTo>
                <a:lnTo>
                  <a:pt x="87523" y="143482"/>
                </a:lnTo>
                <a:lnTo>
                  <a:pt x="87523" y="151589"/>
                </a:lnTo>
                <a:lnTo>
                  <a:pt x="46738" y="182937"/>
                </a:lnTo>
                <a:lnTo>
                  <a:pt x="16846" y="227598"/>
                </a:lnTo>
                <a:lnTo>
                  <a:pt x="3090" y="321544"/>
                </a:lnTo>
                <a:lnTo>
                  <a:pt x="0" y="374792"/>
                </a:lnTo>
                <a:lnTo>
                  <a:pt x="2406" y="384241"/>
                </a:lnTo>
                <a:lnTo>
                  <a:pt x="4838" y="391537"/>
                </a:lnTo>
                <a:lnTo>
                  <a:pt x="12944" y="393969"/>
                </a:lnTo>
                <a:lnTo>
                  <a:pt x="21051" y="585279"/>
                </a:lnTo>
              </a:path>
            </a:pathLst>
          </a:custGeom>
          <a:ln w="91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161">
            <a:extLst>
              <a:ext uri="{FF2B5EF4-FFF2-40B4-BE49-F238E27FC236}">
                <a16:creationId xmlns:a16="http://schemas.microsoft.com/office/drawing/2014/main" id="{B6249BFF-8E05-4F49-A717-DEA5B94C45C0}"/>
              </a:ext>
            </a:extLst>
          </p:cNvPr>
          <p:cNvSpPr txBox="1"/>
          <p:nvPr/>
        </p:nvSpPr>
        <p:spPr>
          <a:xfrm>
            <a:off x="6701177" y="4054189"/>
            <a:ext cx="6512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Veterans</a:t>
            </a:r>
            <a:endParaRPr sz="1200" b="1" dirty="0">
              <a:latin typeface="Calibri"/>
              <a:cs typeface="Calibri"/>
            </a:endParaRPr>
          </a:p>
        </p:txBody>
      </p:sp>
      <p:sp>
        <p:nvSpPr>
          <p:cNvPr id="586" name="object 173">
            <a:extLst>
              <a:ext uri="{FF2B5EF4-FFF2-40B4-BE49-F238E27FC236}">
                <a16:creationId xmlns:a16="http://schemas.microsoft.com/office/drawing/2014/main" id="{48F762B7-221F-4ECB-A3FF-DB90179ED1F8}"/>
              </a:ext>
            </a:extLst>
          </p:cNvPr>
          <p:cNvSpPr txBox="1"/>
          <p:nvPr/>
        </p:nvSpPr>
        <p:spPr>
          <a:xfrm>
            <a:off x="6510726" y="4491076"/>
            <a:ext cx="1706417" cy="577338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84150" marR="5080" indent="-171450">
              <a:lnSpc>
                <a:spcPct val="100800"/>
              </a:lnSpc>
              <a:spcBef>
                <a:spcPts val="85"/>
              </a:spcBef>
              <a:buFont typeface="Arial" panose="020B0604020202020204" pitchFamily="34" charset="0"/>
              <a:buChar char="•"/>
            </a:pPr>
            <a:r>
              <a:rPr sz="1200" spc="-5" dirty="0">
                <a:latin typeface="Calibri"/>
                <a:cs typeface="Calibri"/>
              </a:rPr>
              <a:t>Applies for the job</a:t>
            </a:r>
            <a:endParaRPr lang="en-US" sz="1200" spc="-5" dirty="0">
              <a:latin typeface="Calibri"/>
              <a:cs typeface="Calibri"/>
            </a:endParaRPr>
          </a:p>
          <a:p>
            <a:pPr marL="184150" marR="5080" indent="-171450">
              <a:lnSpc>
                <a:spcPct val="100800"/>
              </a:lnSpc>
              <a:spcBef>
                <a:spcPts val="85"/>
              </a:spcBef>
              <a:buFont typeface="Arial" panose="020B0604020202020204" pitchFamily="34" charset="0"/>
              <a:buChar char="•"/>
            </a:pPr>
            <a:r>
              <a:rPr sz="1200" dirty="0">
                <a:latin typeface="Calibri"/>
                <a:cs typeface="Calibri"/>
              </a:rPr>
              <a:t>Interviews </a:t>
            </a:r>
            <a:r>
              <a:rPr sz="1200" spc="-5" dirty="0">
                <a:latin typeface="Calibri"/>
                <a:cs typeface="Calibri"/>
              </a:rPr>
              <a:t>for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job,</a:t>
            </a:r>
            <a:r>
              <a:rPr sz="1200" spc="-9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if  applicable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597" name="object 175">
            <a:extLst>
              <a:ext uri="{FF2B5EF4-FFF2-40B4-BE49-F238E27FC236}">
                <a16:creationId xmlns:a16="http://schemas.microsoft.com/office/drawing/2014/main" id="{A2B0A2D8-7C75-4CA2-88D6-60723B0C870E}"/>
              </a:ext>
            </a:extLst>
          </p:cNvPr>
          <p:cNvSpPr/>
          <p:nvPr/>
        </p:nvSpPr>
        <p:spPr>
          <a:xfrm>
            <a:off x="8771853" y="3268534"/>
            <a:ext cx="579120" cy="617855"/>
          </a:xfrm>
          <a:custGeom>
            <a:avLst/>
            <a:gdLst/>
            <a:ahLst/>
            <a:cxnLst/>
            <a:rect l="l" t="t" r="r" b="b"/>
            <a:pathLst>
              <a:path w="579120" h="617854">
                <a:moveTo>
                  <a:pt x="0" y="617705"/>
                </a:moveTo>
                <a:lnTo>
                  <a:pt x="578794" y="617705"/>
                </a:lnTo>
                <a:lnTo>
                  <a:pt x="578794" y="0"/>
                </a:lnTo>
                <a:lnTo>
                  <a:pt x="0" y="0"/>
                </a:lnTo>
                <a:lnTo>
                  <a:pt x="0" y="617705"/>
                </a:lnTo>
                <a:close/>
              </a:path>
            </a:pathLst>
          </a:custGeom>
          <a:solidFill>
            <a:srgbClr val="000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176">
            <a:extLst>
              <a:ext uri="{FF2B5EF4-FFF2-40B4-BE49-F238E27FC236}">
                <a16:creationId xmlns:a16="http://schemas.microsoft.com/office/drawing/2014/main" id="{A97C73B9-5C1D-435E-A62F-E96F7FAED33A}"/>
              </a:ext>
            </a:extLst>
          </p:cNvPr>
          <p:cNvSpPr/>
          <p:nvPr/>
        </p:nvSpPr>
        <p:spPr>
          <a:xfrm>
            <a:off x="8853727" y="3355272"/>
            <a:ext cx="415925" cy="444500"/>
          </a:xfrm>
          <a:custGeom>
            <a:avLst/>
            <a:gdLst/>
            <a:ahLst/>
            <a:cxnLst/>
            <a:rect l="l" t="t" r="r" b="b"/>
            <a:pathLst>
              <a:path w="415925" h="444500">
                <a:moveTo>
                  <a:pt x="0" y="444228"/>
                </a:moveTo>
                <a:lnTo>
                  <a:pt x="415856" y="444228"/>
                </a:lnTo>
                <a:lnTo>
                  <a:pt x="415856" y="0"/>
                </a:lnTo>
                <a:lnTo>
                  <a:pt x="0" y="0"/>
                </a:lnTo>
                <a:lnTo>
                  <a:pt x="0" y="4442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174">
            <a:extLst>
              <a:ext uri="{FF2B5EF4-FFF2-40B4-BE49-F238E27FC236}">
                <a16:creationId xmlns:a16="http://schemas.microsoft.com/office/drawing/2014/main" id="{F943FB30-C807-4FEF-B629-422B67B135BE}"/>
              </a:ext>
            </a:extLst>
          </p:cNvPr>
          <p:cNvSpPr/>
          <p:nvPr/>
        </p:nvSpPr>
        <p:spPr>
          <a:xfrm>
            <a:off x="8743480" y="4401804"/>
            <a:ext cx="801370" cy="800100"/>
          </a:xfrm>
          <a:custGeom>
            <a:avLst/>
            <a:gdLst/>
            <a:ahLst/>
            <a:cxnLst/>
            <a:rect l="l" t="t" r="r" b="b"/>
            <a:pathLst>
              <a:path w="801370" h="800100">
                <a:moveTo>
                  <a:pt x="400454" y="0"/>
                </a:moveTo>
                <a:lnTo>
                  <a:pt x="353727" y="2691"/>
                </a:lnTo>
                <a:lnTo>
                  <a:pt x="308590" y="10566"/>
                </a:lnTo>
                <a:lnTo>
                  <a:pt x="265342" y="23322"/>
                </a:lnTo>
                <a:lnTo>
                  <a:pt x="224283" y="40659"/>
                </a:lnTo>
                <a:lnTo>
                  <a:pt x="185714" y="62274"/>
                </a:lnTo>
                <a:lnTo>
                  <a:pt x="149932" y="87867"/>
                </a:lnTo>
                <a:lnTo>
                  <a:pt x="117238" y="117136"/>
                </a:lnTo>
                <a:lnTo>
                  <a:pt x="87931" y="149781"/>
                </a:lnTo>
                <a:lnTo>
                  <a:pt x="62311" y="185498"/>
                </a:lnTo>
                <a:lnTo>
                  <a:pt x="40678" y="223988"/>
                </a:lnTo>
                <a:lnTo>
                  <a:pt x="23330" y="264949"/>
                </a:lnTo>
                <a:lnTo>
                  <a:pt x="10568" y="308079"/>
                </a:lnTo>
                <a:lnTo>
                  <a:pt x="2692" y="353078"/>
                </a:lnTo>
                <a:lnTo>
                  <a:pt x="0" y="399643"/>
                </a:lnTo>
                <a:lnTo>
                  <a:pt x="2692" y="446370"/>
                </a:lnTo>
                <a:lnTo>
                  <a:pt x="10568" y="491508"/>
                </a:lnTo>
                <a:lnTo>
                  <a:pt x="23330" y="534755"/>
                </a:lnTo>
                <a:lnTo>
                  <a:pt x="40678" y="575814"/>
                </a:lnTo>
                <a:lnTo>
                  <a:pt x="62311" y="614384"/>
                </a:lnTo>
                <a:lnTo>
                  <a:pt x="87931" y="650165"/>
                </a:lnTo>
                <a:lnTo>
                  <a:pt x="117238" y="682859"/>
                </a:lnTo>
                <a:lnTo>
                  <a:pt x="149932" y="712166"/>
                </a:lnTo>
                <a:lnTo>
                  <a:pt x="185714" y="737786"/>
                </a:lnTo>
                <a:lnTo>
                  <a:pt x="224283" y="759419"/>
                </a:lnTo>
                <a:lnTo>
                  <a:pt x="265342" y="776767"/>
                </a:lnTo>
                <a:lnTo>
                  <a:pt x="308590" y="789529"/>
                </a:lnTo>
                <a:lnTo>
                  <a:pt x="353727" y="797406"/>
                </a:lnTo>
                <a:lnTo>
                  <a:pt x="400454" y="800098"/>
                </a:lnTo>
                <a:lnTo>
                  <a:pt x="447181" y="797406"/>
                </a:lnTo>
                <a:lnTo>
                  <a:pt x="492318" y="789529"/>
                </a:lnTo>
                <a:lnTo>
                  <a:pt x="535566" y="776767"/>
                </a:lnTo>
                <a:lnTo>
                  <a:pt x="576624" y="759419"/>
                </a:lnTo>
                <a:lnTo>
                  <a:pt x="615194" y="737786"/>
                </a:lnTo>
                <a:lnTo>
                  <a:pt x="650976" y="712166"/>
                </a:lnTo>
                <a:lnTo>
                  <a:pt x="683670" y="682859"/>
                </a:lnTo>
                <a:lnTo>
                  <a:pt x="686361" y="679858"/>
                </a:lnTo>
                <a:lnTo>
                  <a:pt x="403418" y="679858"/>
                </a:lnTo>
                <a:lnTo>
                  <a:pt x="360530" y="676982"/>
                </a:lnTo>
                <a:lnTo>
                  <a:pt x="318567" y="667614"/>
                </a:lnTo>
                <a:lnTo>
                  <a:pt x="278325" y="651864"/>
                </a:lnTo>
                <a:lnTo>
                  <a:pt x="240603" y="629845"/>
                </a:lnTo>
                <a:lnTo>
                  <a:pt x="206198" y="601668"/>
                </a:lnTo>
                <a:lnTo>
                  <a:pt x="175908" y="567445"/>
                </a:lnTo>
                <a:lnTo>
                  <a:pt x="152247" y="529257"/>
                </a:lnTo>
                <a:lnTo>
                  <a:pt x="134970" y="488104"/>
                </a:lnTo>
                <a:lnTo>
                  <a:pt x="124382" y="444672"/>
                </a:lnTo>
                <a:lnTo>
                  <a:pt x="120784" y="399643"/>
                </a:lnTo>
                <a:lnTo>
                  <a:pt x="124382" y="354957"/>
                </a:lnTo>
                <a:lnTo>
                  <a:pt x="134970" y="311487"/>
                </a:lnTo>
                <a:lnTo>
                  <a:pt x="152247" y="270144"/>
                </a:lnTo>
                <a:lnTo>
                  <a:pt x="175908" y="231842"/>
                </a:lnTo>
                <a:lnTo>
                  <a:pt x="289280" y="231842"/>
                </a:lnTo>
                <a:lnTo>
                  <a:pt x="232652" y="175097"/>
                </a:lnTo>
                <a:lnTo>
                  <a:pt x="271281" y="150881"/>
                </a:lnTo>
                <a:lnTo>
                  <a:pt x="312211" y="133605"/>
                </a:lnTo>
                <a:lnTo>
                  <a:pt x="354629" y="123159"/>
                </a:lnTo>
                <a:lnTo>
                  <a:pt x="397724" y="119429"/>
                </a:lnTo>
                <a:lnTo>
                  <a:pt x="685728" y="119429"/>
                </a:lnTo>
                <a:lnTo>
                  <a:pt x="683670" y="117136"/>
                </a:lnTo>
                <a:lnTo>
                  <a:pt x="650976" y="87867"/>
                </a:lnTo>
                <a:lnTo>
                  <a:pt x="615194" y="62274"/>
                </a:lnTo>
                <a:lnTo>
                  <a:pt x="576624" y="40659"/>
                </a:lnTo>
                <a:lnTo>
                  <a:pt x="535566" y="23322"/>
                </a:lnTo>
                <a:lnTo>
                  <a:pt x="492318" y="10566"/>
                </a:lnTo>
                <a:lnTo>
                  <a:pt x="447181" y="2691"/>
                </a:lnTo>
                <a:lnTo>
                  <a:pt x="400454" y="0"/>
                </a:lnTo>
                <a:close/>
              </a:path>
              <a:path w="801370" h="800100">
                <a:moveTo>
                  <a:pt x="289280" y="231842"/>
                </a:moveTo>
                <a:lnTo>
                  <a:pt x="175908" y="231842"/>
                </a:lnTo>
                <a:lnTo>
                  <a:pt x="568256" y="623379"/>
                </a:lnTo>
                <a:lnTo>
                  <a:pt x="568256" y="624190"/>
                </a:lnTo>
                <a:lnTo>
                  <a:pt x="529648" y="648406"/>
                </a:lnTo>
                <a:lnTo>
                  <a:pt x="488774" y="665681"/>
                </a:lnTo>
                <a:lnTo>
                  <a:pt x="446432" y="676128"/>
                </a:lnTo>
                <a:lnTo>
                  <a:pt x="403418" y="679858"/>
                </a:lnTo>
                <a:lnTo>
                  <a:pt x="686361" y="679858"/>
                </a:lnTo>
                <a:lnTo>
                  <a:pt x="712977" y="650165"/>
                </a:lnTo>
                <a:lnTo>
                  <a:pt x="738597" y="614384"/>
                </a:lnTo>
                <a:lnTo>
                  <a:pt x="760230" y="575814"/>
                </a:lnTo>
                <a:lnTo>
                  <a:pt x="763766" y="567445"/>
                </a:lnTo>
                <a:lnTo>
                  <a:pt x="624190" y="567445"/>
                </a:lnTo>
                <a:lnTo>
                  <a:pt x="289280" y="231842"/>
                </a:lnTo>
                <a:close/>
              </a:path>
              <a:path w="801370" h="800100">
                <a:moveTo>
                  <a:pt x="685728" y="119429"/>
                </a:moveTo>
                <a:lnTo>
                  <a:pt x="397724" y="119429"/>
                </a:lnTo>
                <a:lnTo>
                  <a:pt x="440682" y="122304"/>
                </a:lnTo>
                <a:lnTo>
                  <a:pt x="482691" y="131673"/>
                </a:lnTo>
                <a:lnTo>
                  <a:pt x="522940" y="147423"/>
                </a:lnTo>
                <a:lnTo>
                  <a:pt x="560616" y="169442"/>
                </a:lnTo>
                <a:lnTo>
                  <a:pt x="594907" y="197619"/>
                </a:lnTo>
                <a:lnTo>
                  <a:pt x="625000" y="231842"/>
                </a:lnTo>
                <a:lnTo>
                  <a:pt x="649129" y="270144"/>
                </a:lnTo>
                <a:lnTo>
                  <a:pt x="666647" y="311487"/>
                </a:lnTo>
                <a:lnTo>
                  <a:pt x="677324" y="354957"/>
                </a:lnTo>
                <a:lnTo>
                  <a:pt x="680934" y="399643"/>
                </a:lnTo>
                <a:lnTo>
                  <a:pt x="677324" y="444672"/>
                </a:lnTo>
                <a:lnTo>
                  <a:pt x="666647" y="488104"/>
                </a:lnTo>
                <a:lnTo>
                  <a:pt x="649129" y="529257"/>
                </a:lnTo>
                <a:lnTo>
                  <a:pt x="625000" y="567445"/>
                </a:lnTo>
                <a:lnTo>
                  <a:pt x="763766" y="567445"/>
                </a:lnTo>
                <a:lnTo>
                  <a:pt x="777578" y="534755"/>
                </a:lnTo>
                <a:lnTo>
                  <a:pt x="790339" y="491508"/>
                </a:lnTo>
                <a:lnTo>
                  <a:pt x="798216" y="446370"/>
                </a:lnTo>
                <a:lnTo>
                  <a:pt x="800908" y="399643"/>
                </a:lnTo>
                <a:lnTo>
                  <a:pt x="798216" y="353078"/>
                </a:lnTo>
                <a:lnTo>
                  <a:pt x="790339" y="308079"/>
                </a:lnTo>
                <a:lnTo>
                  <a:pt x="777578" y="264949"/>
                </a:lnTo>
                <a:lnTo>
                  <a:pt x="760230" y="223988"/>
                </a:lnTo>
                <a:lnTo>
                  <a:pt x="738597" y="185498"/>
                </a:lnTo>
                <a:lnTo>
                  <a:pt x="712977" y="149781"/>
                </a:lnTo>
                <a:lnTo>
                  <a:pt x="685728" y="11942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177">
            <a:extLst>
              <a:ext uri="{FF2B5EF4-FFF2-40B4-BE49-F238E27FC236}">
                <a16:creationId xmlns:a16="http://schemas.microsoft.com/office/drawing/2014/main" id="{19422E4C-C766-48E9-AC3B-7E22140443B8}"/>
              </a:ext>
            </a:extLst>
          </p:cNvPr>
          <p:cNvSpPr/>
          <p:nvPr/>
        </p:nvSpPr>
        <p:spPr>
          <a:xfrm>
            <a:off x="8846408" y="3082392"/>
            <a:ext cx="595514" cy="615779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1" name="object 178">
            <a:extLst>
              <a:ext uri="{FF2B5EF4-FFF2-40B4-BE49-F238E27FC236}">
                <a16:creationId xmlns:a16="http://schemas.microsoft.com/office/drawing/2014/main" id="{EDADA042-DE6B-4141-AB0D-F9131BDF2EA8}"/>
              </a:ext>
            </a:extLst>
          </p:cNvPr>
          <p:cNvSpPr txBox="1"/>
          <p:nvPr/>
        </p:nvSpPr>
        <p:spPr>
          <a:xfrm>
            <a:off x="10177013" y="3017782"/>
            <a:ext cx="18745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Email the </a:t>
            </a:r>
            <a:r>
              <a:rPr sz="1200" spc="-5" dirty="0">
                <a:latin typeface="Calibri"/>
                <a:cs typeface="Calibri"/>
              </a:rPr>
              <a:t>Veteran </a:t>
            </a:r>
            <a:r>
              <a:rPr sz="1200" dirty="0">
                <a:latin typeface="Calibri"/>
                <a:cs typeface="Calibri"/>
              </a:rPr>
              <a:t>with a</a:t>
            </a:r>
            <a:r>
              <a:rPr sz="1200" spc="-1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two-  </a:t>
            </a:r>
            <a:r>
              <a:rPr sz="1200" spc="-5" dirty="0">
                <a:latin typeface="Calibri"/>
                <a:cs typeface="Calibri"/>
              </a:rPr>
              <a:t>question survey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602" name="object 186">
            <a:extLst>
              <a:ext uri="{FF2B5EF4-FFF2-40B4-BE49-F238E27FC236}">
                <a16:creationId xmlns:a16="http://schemas.microsoft.com/office/drawing/2014/main" id="{97E7C90F-9EEB-431C-BFEB-6D979C5B4B9F}"/>
              </a:ext>
            </a:extLst>
          </p:cNvPr>
          <p:cNvSpPr/>
          <p:nvPr/>
        </p:nvSpPr>
        <p:spPr>
          <a:xfrm>
            <a:off x="9050712" y="4151317"/>
            <a:ext cx="2237740" cy="1190625"/>
          </a:xfrm>
          <a:custGeom>
            <a:avLst/>
            <a:gdLst/>
            <a:ahLst/>
            <a:cxnLst/>
            <a:rect l="l" t="t" r="r" b="b"/>
            <a:pathLst>
              <a:path w="2237740" h="1190625">
                <a:moveTo>
                  <a:pt x="2023348" y="591764"/>
                </a:moveTo>
                <a:lnTo>
                  <a:pt x="2237356" y="719845"/>
                </a:lnTo>
                <a:lnTo>
                  <a:pt x="1954444" y="0"/>
                </a:lnTo>
                <a:lnTo>
                  <a:pt x="1220008" y="111057"/>
                </a:lnTo>
                <a:lnTo>
                  <a:pt x="1541020" y="303178"/>
                </a:lnTo>
                <a:lnTo>
                  <a:pt x="1514601" y="342944"/>
                </a:lnTo>
                <a:lnTo>
                  <a:pt x="1485904" y="380346"/>
                </a:lnTo>
                <a:lnTo>
                  <a:pt x="1455073" y="415349"/>
                </a:lnTo>
                <a:lnTo>
                  <a:pt x="1422254" y="447921"/>
                </a:lnTo>
                <a:lnTo>
                  <a:pt x="1387591" y="478027"/>
                </a:lnTo>
                <a:lnTo>
                  <a:pt x="1351229" y="505634"/>
                </a:lnTo>
                <a:lnTo>
                  <a:pt x="1313314" y="530707"/>
                </a:lnTo>
                <a:lnTo>
                  <a:pt x="1273990" y="553214"/>
                </a:lnTo>
                <a:lnTo>
                  <a:pt x="1233402" y="573120"/>
                </a:lnTo>
                <a:lnTo>
                  <a:pt x="1191695" y="590391"/>
                </a:lnTo>
                <a:lnTo>
                  <a:pt x="1149015" y="604993"/>
                </a:lnTo>
                <a:lnTo>
                  <a:pt x="1105505" y="616894"/>
                </a:lnTo>
                <a:lnTo>
                  <a:pt x="1061312" y="626059"/>
                </a:lnTo>
                <a:lnTo>
                  <a:pt x="1016579" y="632454"/>
                </a:lnTo>
                <a:lnTo>
                  <a:pt x="971452" y="636045"/>
                </a:lnTo>
                <a:lnTo>
                  <a:pt x="926077" y="636800"/>
                </a:lnTo>
                <a:lnTo>
                  <a:pt x="880597" y="634683"/>
                </a:lnTo>
                <a:lnTo>
                  <a:pt x="835158" y="629661"/>
                </a:lnTo>
                <a:lnTo>
                  <a:pt x="789905" y="621701"/>
                </a:lnTo>
                <a:lnTo>
                  <a:pt x="744982" y="610769"/>
                </a:lnTo>
                <a:lnTo>
                  <a:pt x="700535" y="596831"/>
                </a:lnTo>
                <a:lnTo>
                  <a:pt x="656709" y="579852"/>
                </a:lnTo>
                <a:lnTo>
                  <a:pt x="613648" y="559800"/>
                </a:lnTo>
                <a:lnTo>
                  <a:pt x="571498" y="536641"/>
                </a:lnTo>
                <a:lnTo>
                  <a:pt x="514956" y="499656"/>
                </a:lnTo>
                <a:lnTo>
                  <a:pt x="462062" y="457199"/>
                </a:lnTo>
                <a:lnTo>
                  <a:pt x="315337" y="830902"/>
                </a:lnTo>
                <a:lnTo>
                  <a:pt x="0" y="786317"/>
                </a:lnTo>
                <a:lnTo>
                  <a:pt x="33612" y="820953"/>
                </a:lnTo>
                <a:lnTo>
                  <a:pt x="68249" y="854050"/>
                </a:lnTo>
                <a:lnTo>
                  <a:pt x="103864" y="885608"/>
                </a:lnTo>
                <a:lnTo>
                  <a:pt x="140410" y="915623"/>
                </a:lnTo>
                <a:lnTo>
                  <a:pt x="177840" y="944095"/>
                </a:lnTo>
                <a:lnTo>
                  <a:pt x="216109" y="971021"/>
                </a:lnTo>
                <a:lnTo>
                  <a:pt x="255169" y="996400"/>
                </a:lnTo>
                <a:lnTo>
                  <a:pt x="294974" y="1020229"/>
                </a:lnTo>
                <a:lnTo>
                  <a:pt x="335478" y="1042506"/>
                </a:lnTo>
                <a:lnTo>
                  <a:pt x="376634" y="1063231"/>
                </a:lnTo>
                <a:lnTo>
                  <a:pt x="418396" y="1082400"/>
                </a:lnTo>
                <a:lnTo>
                  <a:pt x="460718" y="1100012"/>
                </a:lnTo>
                <a:lnTo>
                  <a:pt x="503551" y="1116065"/>
                </a:lnTo>
                <a:lnTo>
                  <a:pt x="546851" y="1130557"/>
                </a:lnTo>
                <a:lnTo>
                  <a:pt x="590571" y="1143487"/>
                </a:lnTo>
                <a:lnTo>
                  <a:pt x="634664" y="1154851"/>
                </a:lnTo>
                <a:lnTo>
                  <a:pt x="679084" y="1164650"/>
                </a:lnTo>
                <a:lnTo>
                  <a:pt x="723784" y="1172879"/>
                </a:lnTo>
                <a:lnTo>
                  <a:pt x="768718" y="1179539"/>
                </a:lnTo>
                <a:lnTo>
                  <a:pt x="813839" y="1184626"/>
                </a:lnTo>
                <a:lnTo>
                  <a:pt x="859100" y="1188139"/>
                </a:lnTo>
                <a:lnTo>
                  <a:pt x="904456" y="1190076"/>
                </a:lnTo>
                <a:lnTo>
                  <a:pt x="949860" y="1190435"/>
                </a:lnTo>
                <a:lnTo>
                  <a:pt x="995265" y="1189214"/>
                </a:lnTo>
                <a:lnTo>
                  <a:pt x="1040625" y="1186412"/>
                </a:lnTo>
                <a:lnTo>
                  <a:pt x="1085893" y="1182026"/>
                </a:lnTo>
                <a:lnTo>
                  <a:pt x="1131023" y="1176054"/>
                </a:lnTo>
                <a:lnTo>
                  <a:pt x="1175968" y="1168495"/>
                </a:lnTo>
                <a:lnTo>
                  <a:pt x="1220683" y="1159346"/>
                </a:lnTo>
                <a:lnTo>
                  <a:pt x="1265119" y="1148607"/>
                </a:lnTo>
                <a:lnTo>
                  <a:pt x="1309231" y="1136274"/>
                </a:lnTo>
                <a:lnTo>
                  <a:pt x="1352973" y="1122346"/>
                </a:lnTo>
                <a:lnTo>
                  <a:pt x="1396297" y="1106821"/>
                </a:lnTo>
                <a:lnTo>
                  <a:pt x="1439158" y="1089698"/>
                </a:lnTo>
                <a:lnTo>
                  <a:pt x="1481509" y="1070974"/>
                </a:lnTo>
                <a:lnTo>
                  <a:pt x="1523303" y="1050647"/>
                </a:lnTo>
                <a:lnTo>
                  <a:pt x="1564494" y="1028716"/>
                </a:lnTo>
                <a:lnTo>
                  <a:pt x="1605035" y="1005178"/>
                </a:lnTo>
                <a:lnTo>
                  <a:pt x="1644880" y="980032"/>
                </a:lnTo>
                <a:lnTo>
                  <a:pt x="1683983" y="953276"/>
                </a:lnTo>
                <a:lnTo>
                  <a:pt x="1722296" y="924908"/>
                </a:lnTo>
                <a:lnTo>
                  <a:pt x="1759774" y="894925"/>
                </a:lnTo>
                <a:lnTo>
                  <a:pt x="1796370" y="863327"/>
                </a:lnTo>
                <a:lnTo>
                  <a:pt x="1833489" y="828546"/>
                </a:lnTo>
                <a:lnTo>
                  <a:pt x="1869091" y="792332"/>
                </a:lnTo>
                <a:lnTo>
                  <a:pt x="1903147" y="754742"/>
                </a:lnTo>
                <a:lnTo>
                  <a:pt x="1935629" y="715834"/>
                </a:lnTo>
                <a:lnTo>
                  <a:pt x="1966509" y="675664"/>
                </a:lnTo>
                <a:lnTo>
                  <a:pt x="1995758" y="634288"/>
                </a:lnTo>
                <a:lnTo>
                  <a:pt x="2023348" y="591764"/>
                </a:lnTo>
                <a:close/>
              </a:path>
            </a:pathLst>
          </a:custGeom>
          <a:ln w="952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188">
            <a:extLst>
              <a:ext uri="{FF2B5EF4-FFF2-40B4-BE49-F238E27FC236}">
                <a16:creationId xmlns:a16="http://schemas.microsoft.com/office/drawing/2014/main" id="{910B59E0-5CA6-42E5-9DFF-4C9EE00A6531}"/>
              </a:ext>
            </a:extLst>
          </p:cNvPr>
          <p:cNvSpPr/>
          <p:nvPr/>
        </p:nvSpPr>
        <p:spPr>
          <a:xfrm>
            <a:off x="9479538" y="2628942"/>
            <a:ext cx="1780539" cy="1934210"/>
          </a:xfrm>
          <a:custGeom>
            <a:avLst/>
            <a:gdLst/>
            <a:ahLst/>
            <a:cxnLst/>
            <a:rect l="l" t="t" r="r" b="b"/>
            <a:pathLst>
              <a:path w="1780539" h="1934209">
                <a:moveTo>
                  <a:pt x="508269" y="222114"/>
                </a:moveTo>
                <a:lnTo>
                  <a:pt x="508269" y="0"/>
                </a:lnTo>
                <a:lnTo>
                  <a:pt x="0" y="609598"/>
                </a:lnTo>
                <a:lnTo>
                  <a:pt x="508269" y="1190825"/>
                </a:lnTo>
                <a:lnTo>
                  <a:pt x="508269" y="774968"/>
                </a:lnTo>
                <a:lnTo>
                  <a:pt x="556611" y="776568"/>
                </a:lnTo>
                <a:lnTo>
                  <a:pt x="604087" y="781298"/>
                </a:lnTo>
                <a:lnTo>
                  <a:pt x="650591" y="789054"/>
                </a:lnTo>
                <a:lnTo>
                  <a:pt x="696017" y="799734"/>
                </a:lnTo>
                <a:lnTo>
                  <a:pt x="740260" y="813232"/>
                </a:lnTo>
                <a:lnTo>
                  <a:pt x="783214" y="829445"/>
                </a:lnTo>
                <a:lnTo>
                  <a:pt x="824772" y="848270"/>
                </a:lnTo>
                <a:lnTo>
                  <a:pt x="864829" y="869602"/>
                </a:lnTo>
                <a:lnTo>
                  <a:pt x="903278" y="893338"/>
                </a:lnTo>
                <a:lnTo>
                  <a:pt x="940015" y="919374"/>
                </a:lnTo>
                <a:lnTo>
                  <a:pt x="974932" y="947607"/>
                </a:lnTo>
                <a:lnTo>
                  <a:pt x="1007925" y="977931"/>
                </a:lnTo>
                <a:lnTo>
                  <a:pt x="1038886" y="1010244"/>
                </a:lnTo>
                <a:lnTo>
                  <a:pt x="1067712" y="1044442"/>
                </a:lnTo>
                <a:lnTo>
                  <a:pt x="1094294" y="1080421"/>
                </a:lnTo>
                <a:lnTo>
                  <a:pt x="1118528" y="1118077"/>
                </a:lnTo>
                <a:lnTo>
                  <a:pt x="1140307" y="1157307"/>
                </a:lnTo>
                <a:lnTo>
                  <a:pt x="1159526" y="1198006"/>
                </a:lnTo>
                <a:lnTo>
                  <a:pt x="1176079" y="1240071"/>
                </a:lnTo>
                <a:lnTo>
                  <a:pt x="1189860" y="1283399"/>
                </a:lnTo>
                <a:lnTo>
                  <a:pt x="1200763" y="1327884"/>
                </a:lnTo>
                <a:lnTo>
                  <a:pt x="1208682" y="1373424"/>
                </a:lnTo>
                <a:lnTo>
                  <a:pt x="1213511" y="1419914"/>
                </a:lnTo>
                <a:lnTo>
                  <a:pt x="1215144" y="1467252"/>
                </a:lnTo>
                <a:lnTo>
                  <a:pt x="1214561" y="1493268"/>
                </a:lnTo>
                <a:lnTo>
                  <a:pt x="1212914" y="1519132"/>
                </a:lnTo>
                <a:lnTo>
                  <a:pt x="1210356" y="1544997"/>
                </a:lnTo>
                <a:lnTo>
                  <a:pt x="1207037" y="1571013"/>
                </a:lnTo>
                <a:lnTo>
                  <a:pt x="1525618" y="1522375"/>
                </a:lnTo>
                <a:lnTo>
                  <a:pt x="1686934" y="1934178"/>
                </a:lnTo>
                <a:lnTo>
                  <a:pt x="1706357" y="1884353"/>
                </a:lnTo>
                <a:lnTo>
                  <a:pt x="1723545" y="1833826"/>
                </a:lnTo>
                <a:lnTo>
                  <a:pt x="1738485" y="1782679"/>
                </a:lnTo>
                <a:lnTo>
                  <a:pt x="1751162" y="1730992"/>
                </a:lnTo>
                <a:lnTo>
                  <a:pt x="1761565" y="1678845"/>
                </a:lnTo>
                <a:lnTo>
                  <a:pt x="1769679" y="1626317"/>
                </a:lnTo>
                <a:lnTo>
                  <a:pt x="1775492" y="1573488"/>
                </a:lnTo>
                <a:lnTo>
                  <a:pt x="1778989" y="1520440"/>
                </a:lnTo>
                <a:lnTo>
                  <a:pt x="1780157" y="1467252"/>
                </a:lnTo>
                <a:lnTo>
                  <a:pt x="1779238" y="1419508"/>
                </a:lnTo>
                <a:lnTo>
                  <a:pt x="1776503" y="1372217"/>
                </a:lnTo>
                <a:lnTo>
                  <a:pt x="1771984" y="1325412"/>
                </a:lnTo>
                <a:lnTo>
                  <a:pt x="1765716" y="1279125"/>
                </a:lnTo>
                <a:lnTo>
                  <a:pt x="1757730" y="1233388"/>
                </a:lnTo>
                <a:lnTo>
                  <a:pt x="1748060" y="1188233"/>
                </a:lnTo>
                <a:lnTo>
                  <a:pt x="1736739" y="1143693"/>
                </a:lnTo>
                <a:lnTo>
                  <a:pt x="1723800" y="1099800"/>
                </a:lnTo>
                <a:lnTo>
                  <a:pt x="1709276" y="1056586"/>
                </a:lnTo>
                <a:lnTo>
                  <a:pt x="1693201" y="1014084"/>
                </a:lnTo>
                <a:lnTo>
                  <a:pt x="1675606" y="972326"/>
                </a:lnTo>
                <a:lnTo>
                  <a:pt x="1656525" y="931343"/>
                </a:lnTo>
                <a:lnTo>
                  <a:pt x="1635992" y="891170"/>
                </a:lnTo>
                <a:lnTo>
                  <a:pt x="1614039" y="851837"/>
                </a:lnTo>
                <a:lnTo>
                  <a:pt x="1590698" y="813377"/>
                </a:lnTo>
                <a:lnTo>
                  <a:pt x="1566005" y="775823"/>
                </a:lnTo>
                <a:lnTo>
                  <a:pt x="1539990" y="739206"/>
                </a:lnTo>
                <a:lnTo>
                  <a:pt x="1512688" y="703559"/>
                </a:lnTo>
                <a:lnTo>
                  <a:pt x="1484131" y="668915"/>
                </a:lnTo>
                <a:lnTo>
                  <a:pt x="1454353" y="635305"/>
                </a:lnTo>
                <a:lnTo>
                  <a:pt x="1423386" y="602762"/>
                </a:lnTo>
                <a:lnTo>
                  <a:pt x="1391264" y="571318"/>
                </a:lnTo>
                <a:lnTo>
                  <a:pt x="1358019" y="541006"/>
                </a:lnTo>
                <a:lnTo>
                  <a:pt x="1323684" y="511857"/>
                </a:lnTo>
                <a:lnTo>
                  <a:pt x="1288293" y="483905"/>
                </a:lnTo>
                <a:lnTo>
                  <a:pt x="1251879" y="457181"/>
                </a:lnTo>
                <a:lnTo>
                  <a:pt x="1214475" y="431717"/>
                </a:lnTo>
                <a:lnTo>
                  <a:pt x="1176113" y="407547"/>
                </a:lnTo>
                <a:lnTo>
                  <a:pt x="1136827" y="384702"/>
                </a:lnTo>
                <a:lnTo>
                  <a:pt x="1096649" y="363214"/>
                </a:lnTo>
                <a:lnTo>
                  <a:pt x="1055613" y="343117"/>
                </a:lnTo>
                <a:lnTo>
                  <a:pt x="1013753" y="324441"/>
                </a:lnTo>
                <a:lnTo>
                  <a:pt x="971100" y="307220"/>
                </a:lnTo>
                <a:lnTo>
                  <a:pt x="927687" y="291486"/>
                </a:lnTo>
                <a:lnTo>
                  <a:pt x="883549" y="277271"/>
                </a:lnTo>
                <a:lnTo>
                  <a:pt x="838718" y="264607"/>
                </a:lnTo>
                <a:lnTo>
                  <a:pt x="793227" y="253527"/>
                </a:lnTo>
                <a:lnTo>
                  <a:pt x="747108" y="244063"/>
                </a:lnTo>
                <a:lnTo>
                  <a:pt x="700396" y="236248"/>
                </a:lnTo>
                <a:lnTo>
                  <a:pt x="653123" y="230113"/>
                </a:lnTo>
                <a:lnTo>
                  <a:pt x="605322" y="225690"/>
                </a:lnTo>
                <a:lnTo>
                  <a:pt x="557026" y="223013"/>
                </a:lnTo>
                <a:lnTo>
                  <a:pt x="508269" y="222114"/>
                </a:lnTo>
                <a:close/>
              </a:path>
            </a:pathLst>
          </a:custGeom>
          <a:ln w="9524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184">
            <a:extLst>
              <a:ext uri="{FF2B5EF4-FFF2-40B4-BE49-F238E27FC236}">
                <a16:creationId xmlns:a16="http://schemas.microsoft.com/office/drawing/2014/main" id="{B5F5B100-84EE-40CA-AEFC-3BC088DF58E8}"/>
              </a:ext>
            </a:extLst>
          </p:cNvPr>
          <p:cNvSpPr/>
          <p:nvPr/>
        </p:nvSpPr>
        <p:spPr>
          <a:xfrm>
            <a:off x="8577877" y="2875897"/>
            <a:ext cx="1215390" cy="2117090"/>
          </a:xfrm>
          <a:custGeom>
            <a:avLst/>
            <a:gdLst/>
            <a:ahLst/>
            <a:cxnLst/>
            <a:rect l="l" t="t" r="r" b="b"/>
            <a:pathLst>
              <a:path w="1215389" h="2117090">
                <a:moveTo>
                  <a:pt x="300746" y="1834470"/>
                </a:moveTo>
                <a:lnTo>
                  <a:pt x="0" y="2005514"/>
                </a:lnTo>
                <a:lnTo>
                  <a:pt x="790370" y="2116572"/>
                </a:lnTo>
                <a:lnTo>
                  <a:pt x="1073282" y="1396726"/>
                </a:lnTo>
                <a:lnTo>
                  <a:pt x="789560" y="1557232"/>
                </a:lnTo>
                <a:lnTo>
                  <a:pt x="767578" y="1513484"/>
                </a:lnTo>
                <a:lnTo>
                  <a:pt x="748900" y="1468502"/>
                </a:lnTo>
                <a:lnTo>
                  <a:pt x="733555" y="1422442"/>
                </a:lnTo>
                <a:lnTo>
                  <a:pt x="721570" y="1375461"/>
                </a:lnTo>
                <a:lnTo>
                  <a:pt x="712974" y="1327713"/>
                </a:lnTo>
                <a:lnTo>
                  <a:pt x="707796" y="1279357"/>
                </a:lnTo>
                <a:lnTo>
                  <a:pt x="706064" y="1230546"/>
                </a:lnTo>
                <a:lnTo>
                  <a:pt x="707881" y="1180841"/>
                </a:lnTo>
                <a:lnTo>
                  <a:pt x="713266" y="1131841"/>
                </a:lnTo>
                <a:lnTo>
                  <a:pt x="722121" y="1083701"/>
                </a:lnTo>
                <a:lnTo>
                  <a:pt x="734348" y="1036576"/>
                </a:lnTo>
                <a:lnTo>
                  <a:pt x="749846" y="990618"/>
                </a:lnTo>
                <a:lnTo>
                  <a:pt x="768519" y="945984"/>
                </a:lnTo>
                <a:lnTo>
                  <a:pt x="790268" y="902827"/>
                </a:lnTo>
                <a:lnTo>
                  <a:pt x="814993" y="861301"/>
                </a:lnTo>
                <a:lnTo>
                  <a:pt x="842597" y="821561"/>
                </a:lnTo>
                <a:lnTo>
                  <a:pt x="872981" y="783762"/>
                </a:lnTo>
                <a:lnTo>
                  <a:pt x="906046" y="748057"/>
                </a:lnTo>
                <a:lnTo>
                  <a:pt x="941693" y="714601"/>
                </a:lnTo>
                <a:lnTo>
                  <a:pt x="979825" y="683549"/>
                </a:lnTo>
                <a:lnTo>
                  <a:pt x="1020342" y="655054"/>
                </a:lnTo>
                <a:lnTo>
                  <a:pt x="1063147" y="629272"/>
                </a:lnTo>
                <a:lnTo>
                  <a:pt x="1108140" y="606356"/>
                </a:lnTo>
                <a:lnTo>
                  <a:pt x="903859" y="372892"/>
                </a:lnTo>
                <a:lnTo>
                  <a:pt x="1215144" y="0"/>
                </a:lnTo>
                <a:lnTo>
                  <a:pt x="1166657" y="8431"/>
                </a:lnTo>
                <a:lnTo>
                  <a:pt x="1118880" y="18597"/>
                </a:lnTo>
                <a:lnTo>
                  <a:pt x="1071844" y="30462"/>
                </a:lnTo>
                <a:lnTo>
                  <a:pt x="1025581" y="43989"/>
                </a:lnTo>
                <a:lnTo>
                  <a:pt x="980122" y="59140"/>
                </a:lnTo>
                <a:lnTo>
                  <a:pt x="935501" y="75880"/>
                </a:lnTo>
                <a:lnTo>
                  <a:pt x="891749" y="94171"/>
                </a:lnTo>
                <a:lnTo>
                  <a:pt x="848898" y="113977"/>
                </a:lnTo>
                <a:lnTo>
                  <a:pt x="806980" y="135261"/>
                </a:lnTo>
                <a:lnTo>
                  <a:pt x="766026" y="157987"/>
                </a:lnTo>
                <a:lnTo>
                  <a:pt x="726070" y="182117"/>
                </a:lnTo>
                <a:lnTo>
                  <a:pt x="687143" y="207616"/>
                </a:lnTo>
                <a:lnTo>
                  <a:pt x="649277" y="234445"/>
                </a:lnTo>
                <a:lnTo>
                  <a:pt x="612504" y="262570"/>
                </a:lnTo>
                <a:lnTo>
                  <a:pt x="576856" y="291952"/>
                </a:lnTo>
                <a:lnTo>
                  <a:pt x="542365" y="322556"/>
                </a:lnTo>
                <a:lnTo>
                  <a:pt x="509063" y="354344"/>
                </a:lnTo>
                <a:lnTo>
                  <a:pt x="476982" y="387280"/>
                </a:lnTo>
                <a:lnTo>
                  <a:pt x="446154" y="421328"/>
                </a:lnTo>
                <a:lnTo>
                  <a:pt x="416611" y="456450"/>
                </a:lnTo>
                <a:lnTo>
                  <a:pt x="388385" y="492609"/>
                </a:lnTo>
                <a:lnTo>
                  <a:pt x="361507" y="529770"/>
                </a:lnTo>
                <a:lnTo>
                  <a:pt x="336011" y="567895"/>
                </a:lnTo>
                <a:lnTo>
                  <a:pt x="311928" y="606948"/>
                </a:lnTo>
                <a:lnTo>
                  <a:pt x="289290" y="646892"/>
                </a:lnTo>
                <a:lnTo>
                  <a:pt x="268129" y="687690"/>
                </a:lnTo>
                <a:lnTo>
                  <a:pt x="248477" y="729306"/>
                </a:lnTo>
                <a:lnTo>
                  <a:pt x="230366" y="771702"/>
                </a:lnTo>
                <a:lnTo>
                  <a:pt x="213828" y="814843"/>
                </a:lnTo>
                <a:lnTo>
                  <a:pt x="198895" y="858692"/>
                </a:lnTo>
                <a:lnTo>
                  <a:pt x="185599" y="903211"/>
                </a:lnTo>
                <a:lnTo>
                  <a:pt x="173972" y="948364"/>
                </a:lnTo>
                <a:lnTo>
                  <a:pt x="164046" y="994115"/>
                </a:lnTo>
                <a:lnTo>
                  <a:pt x="155853" y="1040426"/>
                </a:lnTo>
                <a:lnTo>
                  <a:pt x="149425" y="1087262"/>
                </a:lnTo>
                <a:lnTo>
                  <a:pt x="144794" y="1134585"/>
                </a:lnTo>
                <a:lnTo>
                  <a:pt x="141991" y="1182358"/>
                </a:lnTo>
                <a:lnTo>
                  <a:pt x="141050" y="1230546"/>
                </a:lnTo>
                <a:lnTo>
                  <a:pt x="142026" y="1279291"/>
                </a:lnTo>
                <a:lnTo>
                  <a:pt x="144944" y="1327841"/>
                </a:lnTo>
                <a:lnTo>
                  <a:pt x="149787" y="1376145"/>
                </a:lnTo>
                <a:lnTo>
                  <a:pt x="156541" y="1424153"/>
                </a:lnTo>
                <a:lnTo>
                  <a:pt x="165190" y="1471813"/>
                </a:lnTo>
                <a:lnTo>
                  <a:pt x="175719" y="1519074"/>
                </a:lnTo>
                <a:lnTo>
                  <a:pt x="188112" y="1565886"/>
                </a:lnTo>
                <a:lnTo>
                  <a:pt x="202353" y="1612198"/>
                </a:lnTo>
                <a:lnTo>
                  <a:pt x="218427" y="1657959"/>
                </a:lnTo>
                <a:lnTo>
                  <a:pt x="236319" y="1703117"/>
                </a:lnTo>
                <a:lnTo>
                  <a:pt x="256013" y="1747622"/>
                </a:lnTo>
                <a:lnTo>
                  <a:pt x="277494" y="1791424"/>
                </a:lnTo>
                <a:lnTo>
                  <a:pt x="300746" y="1834470"/>
                </a:lnTo>
                <a:close/>
              </a:path>
            </a:pathLst>
          </a:custGeom>
          <a:ln w="9524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179">
            <a:extLst>
              <a:ext uri="{FF2B5EF4-FFF2-40B4-BE49-F238E27FC236}">
                <a16:creationId xmlns:a16="http://schemas.microsoft.com/office/drawing/2014/main" id="{800D05BE-D736-4399-9D6D-41F5D1397A33}"/>
              </a:ext>
            </a:extLst>
          </p:cNvPr>
          <p:cNvSpPr txBox="1"/>
          <p:nvPr/>
        </p:nvSpPr>
        <p:spPr>
          <a:xfrm>
            <a:off x="10050941" y="4912157"/>
            <a:ext cx="18688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Email the employer for a gap  analysis of the </a:t>
            </a:r>
            <a:r>
              <a:rPr sz="1200" spc="-5" dirty="0">
                <a:latin typeface="Calibri"/>
                <a:cs typeface="Calibri"/>
              </a:rPr>
              <a:t>Veteran’s</a:t>
            </a:r>
            <a:r>
              <a:rPr sz="1200" spc="-8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skills  </a:t>
            </a:r>
            <a:r>
              <a:rPr sz="1200" spc="-5" dirty="0">
                <a:latin typeface="Calibri"/>
                <a:cs typeface="Calibri"/>
              </a:rPr>
              <a:t>versus the employer’s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needs</a:t>
            </a:r>
            <a:endParaRPr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047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2242813" y="747"/>
            <a:ext cx="9937898" cy="11050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endParaRPr 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200" b="1" dirty="0">
                <a:solidFill>
                  <a:srgbClr val="FFFFFF"/>
                </a:solidFill>
              </a:rPr>
              <a:t>The Purpose of the National Account Manager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AAC1D9-38F1-4727-B143-A905D8FCD5B3}"/>
              </a:ext>
            </a:extLst>
          </p:cNvPr>
          <p:cNvSpPr/>
          <p:nvPr/>
        </p:nvSpPr>
        <p:spPr>
          <a:xfrm>
            <a:off x="124178" y="1105786"/>
            <a:ext cx="1205653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/>
              <a:t>The NAM works closely with the staff in VR&amp;E in the field to accomplish goals and objectives relative to program administration. </a:t>
            </a:r>
          </a:p>
          <a:p>
            <a:r>
              <a:rPr lang="en-US" sz="2200" dirty="0"/>
              <a:t> </a:t>
            </a:r>
          </a:p>
          <a:p>
            <a:pPr hangingPunct="0"/>
            <a:r>
              <a:rPr lang="en-US" sz="2200" b="1" dirty="0"/>
              <a:t>Primary Purpose:  </a:t>
            </a:r>
            <a:r>
              <a:rPr lang="en-US" sz="2200" dirty="0"/>
              <a:t>The NAM will serve the field staff in the development of individual profiles of each Regional Office with a focus on their employment needs.  They will then focus on developing both local, regional and national business partners to meet these needs.</a:t>
            </a:r>
          </a:p>
          <a:p>
            <a:pPr marL="742950" lvl="1" indent="-285750" hangingPunct="0">
              <a:buFont typeface="Arial" panose="020B0604020202020204" pitchFamily="34" charset="0"/>
              <a:buChar char="•"/>
            </a:pPr>
            <a:r>
              <a:rPr lang="en-US" sz="2200" dirty="0"/>
              <a:t>Serve as a VR&amp;E liaison to the business partners and with other governmental agencies as a primary source for meeting their personnel and staffing needs  </a:t>
            </a:r>
          </a:p>
          <a:p>
            <a:pPr marL="742950" lvl="1" indent="-285750" hangingPunct="0">
              <a:buFont typeface="Arial" panose="020B0604020202020204" pitchFamily="34" charset="0"/>
              <a:buChar char="•"/>
            </a:pPr>
            <a:r>
              <a:rPr lang="en-US" sz="2200" dirty="0"/>
              <a:t>Act as a “primary” consultant to VR&amp;E staff in providing labor market information, trend analysis and occupational outlook for their assigned district.</a:t>
            </a:r>
          </a:p>
          <a:p>
            <a:pPr marL="742950" lvl="1" indent="-285750" hangingPunct="0">
              <a:buFont typeface="Arial" panose="020B0604020202020204" pitchFamily="34" charset="0"/>
              <a:buChar char="•"/>
            </a:pPr>
            <a:r>
              <a:rPr lang="en-US" sz="2200" dirty="0"/>
              <a:t>Primary responsibilities of the </a:t>
            </a:r>
            <a:r>
              <a:rPr lang="en-US" sz="2200"/>
              <a:t>positions include: </a:t>
            </a:r>
            <a:r>
              <a:rPr lang="en-US" sz="2200" b="1" dirty="0"/>
              <a:t>Marketing,</a:t>
            </a:r>
            <a:r>
              <a:rPr lang="en-US" sz="2200" dirty="0"/>
              <a:t> </a:t>
            </a:r>
            <a:r>
              <a:rPr lang="en-US" sz="2200" b="1" dirty="0"/>
              <a:t>Consulting and Job Readiness: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Supports VR&amp;E's employment services staff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Serves as technical consultant in interpretation and clarification of VBA VR&amp;E policies and/or directives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Manages projects and programs, as well as analyzing and interpreting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2254102" y="747"/>
            <a:ext cx="9937898" cy="110503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endParaRPr lang="en-US" sz="32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3200" b="1" dirty="0">
                <a:solidFill>
                  <a:schemeClr val="bg1"/>
                </a:solidFill>
              </a:rPr>
              <a:t>How Does the NAM Work with the Business Liaison (currently the EC)</a:t>
            </a: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8A91E19F-82EE-4430-9C40-0F9213376AF6}"/>
              </a:ext>
            </a:extLst>
          </p:cNvPr>
          <p:cNvSpPr txBox="1"/>
          <p:nvPr/>
        </p:nvSpPr>
        <p:spPr>
          <a:xfrm>
            <a:off x="925861" y="1841966"/>
            <a:ext cx="529431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NAM is the primary POC for the BL for employment related issues.</a:t>
            </a:r>
          </a:p>
          <a:p>
            <a:endParaRPr lang="en-US" sz="2000" dirty="0"/>
          </a:p>
          <a:p>
            <a:r>
              <a:rPr lang="en-US" sz="2000" b="1" dirty="0"/>
              <a:t>NAM Provides: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Marketing</a:t>
            </a:r>
            <a:r>
              <a:rPr lang="en-US" sz="2000" b="1" dirty="0"/>
              <a:t> outreach to national and regional businesses to develop partnerships to share with BLs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Consulting</a:t>
            </a:r>
            <a:r>
              <a:rPr lang="en-US" sz="2000" b="1" dirty="0"/>
              <a:t> to BLs and business partners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National/Regional/Local market profiles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Job Readiness </a:t>
            </a:r>
            <a:r>
              <a:rPr lang="en-US" sz="2000" b="1" dirty="0"/>
              <a:t>services to assist BLs assist VRCs in the regional offices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52430ABF-E7A9-4437-86B7-9A1D4EF83467}"/>
              </a:ext>
            </a:extLst>
          </p:cNvPr>
          <p:cNvGrpSpPr/>
          <p:nvPr/>
        </p:nvGrpSpPr>
        <p:grpSpPr>
          <a:xfrm>
            <a:off x="1592089" y="1538159"/>
            <a:ext cx="10599911" cy="5000978"/>
            <a:chOff x="2167125" y="2516549"/>
            <a:chExt cx="9600154" cy="4348615"/>
          </a:xfrm>
        </p:grpSpPr>
        <p:pic>
          <p:nvPicPr>
            <p:cNvPr id="199" name="Picture 198">
              <a:extLst>
                <a:ext uri="{FF2B5EF4-FFF2-40B4-BE49-F238E27FC236}">
                  <a16:creationId xmlns:a16="http://schemas.microsoft.com/office/drawing/2014/main" id="{95BF3829-A542-4326-B324-79B2A86BF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2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7125" y="2516549"/>
              <a:ext cx="7484631" cy="4348615"/>
            </a:xfrm>
            <a:prstGeom prst="rect">
              <a:avLst/>
            </a:prstGeom>
          </p:spPr>
        </p:pic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2124014D-B0EF-48D5-9CD8-59CF8B909D98}"/>
                </a:ext>
              </a:extLst>
            </p:cNvPr>
            <p:cNvSpPr txBox="1"/>
            <p:nvPr/>
          </p:nvSpPr>
          <p:spPr>
            <a:xfrm>
              <a:off x="6472962" y="2859039"/>
              <a:ext cx="5294317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National/Regional/Local Market Profiles - provide and train on how to obtain: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Number of Veterans in job search nationally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Number of Veterans in job search per District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Number of Veterans in job search per State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en-US" sz="2000" b="1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Top 10 DOT job goals nationally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Top 10 DOT codes per District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b="1" dirty="0"/>
                <a:t>Top 10 DOT codes per State</a:t>
              </a: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029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441B6E-1E55-4083-8E17-65F2B3CB9A1F}"/>
              </a:ext>
            </a:extLst>
          </p:cNvPr>
          <p:cNvSpPr/>
          <p:nvPr/>
        </p:nvSpPr>
        <p:spPr>
          <a:xfrm>
            <a:off x="3514380" y="1"/>
            <a:ext cx="8677619" cy="93643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0" rIns="914400" bIns="0" rtlCol="0" anchor="ctr" anchorCtr="0"/>
          <a:lstStyle/>
          <a:p>
            <a:pPr>
              <a:spcAft>
                <a:spcPts val="1200"/>
              </a:spcAft>
            </a:pPr>
            <a:endParaRPr lang="en-US" sz="3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1200"/>
              </a:spcAft>
            </a:pPr>
            <a:endParaRPr lang="en-US" sz="36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ORGANIZATION CHART</a:t>
            </a:r>
          </a:p>
          <a:p>
            <a:pPr>
              <a:spcAft>
                <a:spcPts val="1200"/>
              </a:spcAft>
            </a:pPr>
            <a:endParaRPr lang="en-US" sz="3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85E076-79C8-4134-9FB3-43AF9ECD005A}"/>
              </a:ext>
            </a:extLst>
          </p:cNvPr>
          <p:cNvSpPr txBox="1"/>
          <p:nvPr/>
        </p:nvSpPr>
        <p:spPr>
          <a:xfrm>
            <a:off x="917604" y="6326181"/>
            <a:ext cx="88476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| </a:t>
            </a:r>
            <a:fld id="{295008BC-DA31-4D19-837B-EFA4386B05F5}" type="slidenum">
              <a:rPr lang="en-US" sz="1000" spc="-100" smtClean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pPr marL="0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cs typeface="Segoe UI" panose="020B0502040204020203" pitchFamily="34" charset="0"/>
              </a:rPr>
              <a:t> |</a:t>
            </a:r>
            <a:r>
              <a:rPr lang="en-US" sz="1000" spc="-100" dirty="0">
                <a:solidFill>
                  <a:schemeClr val="bg1"/>
                </a:solidFill>
                <a:latin typeface="Quicksand Book" panose="02070303000000060000" pitchFamily="18" charset="0"/>
                <a:ea typeface="Verdana" pitchFamily="34" charset="0"/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CC4111-A3E1-4315-B240-7FB5B0D65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252" y="1166190"/>
            <a:ext cx="9144000" cy="569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33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ITRE Work" ma:contentTypeID="0x010100823A99C636F7423283FB0D200866C61300D03BEA9DC4F8824CBE7F4FE99DB2113B" ma:contentTypeVersion="3" ma:contentTypeDescription="Materials and documents that contain MITRE authored content and other content directly attributable to MITRE and its work" ma:contentTypeScope="" ma:versionID="98b51a94d10e1dd4dfaf2c1249e5ed9b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7daaf6a7-fcee-4ffa-b56a-dad51b09e0a0" xmlns:ns4="http://schemas.microsoft.com/sharepoint/v4" targetNamespace="http://schemas.microsoft.com/office/2006/metadata/properties" ma:root="true" ma:fieldsID="55942a895e62b51fa0770b49edd1e7c3" ns1:_="" ns2:_="" ns3:_="" ns4:_="">
    <xsd:import namespace="http://schemas.microsoft.com/sharepoint/v3"/>
    <xsd:import namespace="http://schemas.microsoft.com/sharepoint/v3/fields"/>
    <xsd:import namespace="7daaf6a7-fcee-4ffa-b56a-dad51b09e0a0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Contributor" minOccurs="0"/>
                <xsd:element ref="ns1:MITRE_x0020_Sensitivity"/>
                <xsd:element ref="ns1:Release_x0020_Statement"/>
                <xsd:element ref="ns3:SharedWithUser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MITRE_x0020_Sensitivity" ma:index="10" ma:displayName="Sensitivity" ma:default="Internal MITRE Information" ma:internalName="MITRE_x0020_Sensitivity">
      <xsd:simpleType>
        <xsd:restriction base="dms:Choice">
          <xsd:enumeration value="Public Information"/>
          <xsd:enumeration value="Internal MITRE Information"/>
          <xsd:enumeration value="Sensitive Information"/>
          <xsd:enumeration value="Highly Sensitive Information"/>
        </xsd:restriction>
      </xsd:simpleType>
    </xsd:element>
    <xsd:element name="Release_x0020_Statement" ma:index="11" ma:displayName="Release Statement" ma:default="For Internal MITRE Use" ma:internalName="Release_x0020_Statement">
      <xsd:simpleType>
        <xsd:union memberTypes="dms:Text">
          <xsd:simpleType>
            <xsd:restriction base="dms:Choice">
              <xsd:enumeration value="Approved for Public Release"/>
              <xsd:enumeration value="For Internal MITRE Use"/>
              <xsd:enumeration value="For Release to All Sponsors"/>
              <xsd:enumeration value="For Limited Internal MITRE Use"/>
              <xsd:enumeration value="For Limited External Release"/>
              <xsd:enumeration value="Privileged: Sensitive Personal Information"/>
              <xsd:enumeration value="MITRE Proprietary"/>
              <xsd:enumeration value="Source Selection Sensitive"/>
              <xsd:enumeration value="Restricted: Highly Sensitive Personal Information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ntributor" ma:index="9" nillable="true" ma:displayName="Contributor" ma:description="One or more people or organizations that contributed to this resource" ma:internalName="_Contributor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aaf6a7-fcee-4ffa-b56a-dad51b09e0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TRE_x0020_Sensitivity xmlns="http://schemas.microsoft.com/sharepoint/v3">Internal MITRE Information</MITRE_x0020_Sensitivity>
    <IconOverlay xmlns="http://schemas.microsoft.com/sharepoint/v4" xsi:nil="true"/>
    <_Contributor xmlns="http://schemas.microsoft.com/sharepoint/v3/fields" xsi:nil="true"/>
    <Release_x0020_Statement xmlns="http://schemas.microsoft.com/sharepoint/v3">For Internal MITRE Use</Release_x0020_Statement>
  </documentManagement>
</p:properties>
</file>

<file path=customXml/itemProps1.xml><?xml version="1.0" encoding="utf-8"?>
<ds:datastoreItem xmlns:ds="http://schemas.openxmlformats.org/officeDocument/2006/customXml" ds:itemID="{D858473F-D6C0-4DAA-A7AD-3AB06EFB2D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1D8D70-41B8-468D-890B-16EE46C97C71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C5F92AEF-0169-4A6F-A7F1-DC8B5D415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7daaf6a7-fcee-4ffa-b56a-dad51b09e0a0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3C4801D-DC03-4724-891A-0BD8055EF85A}">
  <ds:schemaRefs>
    <ds:schemaRef ds:uri="http://purl.org/dc/terms/"/>
    <ds:schemaRef ds:uri="http://schemas.microsoft.com/office/2006/documentManagement/types"/>
    <ds:schemaRef ds:uri="http://purl.org/dc/dcmitype/"/>
    <ds:schemaRef ds:uri="7daaf6a7-fcee-4ffa-b56a-dad51b09e0a0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schemas.microsoft.com/sharepoint/v4"/>
    <ds:schemaRef ds:uri="http://schemas.microsoft.com/sharepoint/v3/field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12805</TotalTime>
  <Words>628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Quicksand Book</vt:lpstr>
      <vt:lpstr>Segoe UI</vt:lpstr>
      <vt:lpstr>Segoe UI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Services Modernization Plan PowerPoint Presentation</dc:title>
  <dc:creator>Department of Veterans Affairs, Veterans Benefits Administration, Vocational Rehabilitation and Employment Service, STAFF</dc:creator>
  <cp:lastModifiedBy>Kathy Poole</cp:lastModifiedBy>
  <cp:revision>138</cp:revision>
  <cp:lastPrinted>2020-02-18T21:02:26Z</cp:lastPrinted>
  <dcterms:created xsi:type="dcterms:W3CDTF">2020-01-08T23:14:14Z</dcterms:created>
  <dcterms:modified xsi:type="dcterms:W3CDTF">2020-04-21T13:41:25Z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0x010100823A99C636F7423283FB0D200866C61300D03BEA9DC4F8824CBE7F4FE99DB2113B</vt:lpwstr>
  </property>
  <property fmtid="{D5CDD505-2E9C-101B-9397-08002B2CF9AE}" pid="3" name="Language">
    <vt:lpwstr>en</vt:lpwstr>
  </property>
  <property fmtid="{D5CDD505-2E9C-101B-9397-08002B2CF9AE}" pid="4" name="Type">
    <vt:lpwstr>Presentation</vt:lpwstr>
  </property>
</Properties>
</file>